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144"/>
  </p:notesMasterIdLst>
  <p:handoutMasterIdLst>
    <p:handoutMasterId r:id="rId145"/>
  </p:handoutMasterIdLst>
  <p:sldIdLst>
    <p:sldId id="367" r:id="rId3"/>
    <p:sldId id="679" r:id="rId4"/>
    <p:sldId id="586" r:id="rId5"/>
    <p:sldId id="600" r:id="rId6"/>
    <p:sldId id="378" r:id="rId7"/>
    <p:sldId id="368" r:id="rId8"/>
    <p:sldId id="397" r:id="rId9"/>
    <p:sldId id="455" r:id="rId10"/>
    <p:sldId id="402" r:id="rId11"/>
    <p:sldId id="403" r:id="rId12"/>
    <p:sldId id="433" r:id="rId13"/>
    <p:sldId id="475" r:id="rId14"/>
    <p:sldId id="468" r:id="rId15"/>
    <p:sldId id="325" r:id="rId16"/>
    <p:sldId id="680" r:id="rId17"/>
    <p:sldId id="727" r:id="rId18"/>
    <p:sldId id="681" r:id="rId19"/>
    <p:sldId id="682" r:id="rId20"/>
    <p:sldId id="683" r:id="rId21"/>
    <p:sldId id="684" r:id="rId22"/>
    <p:sldId id="685" r:id="rId23"/>
    <p:sldId id="686" r:id="rId24"/>
    <p:sldId id="687" r:id="rId25"/>
    <p:sldId id="672" r:id="rId26"/>
    <p:sldId id="313" r:id="rId27"/>
    <p:sldId id="703" r:id="rId28"/>
    <p:sldId id="315" r:id="rId29"/>
    <p:sldId id="688" r:id="rId30"/>
    <p:sldId id="414" r:id="rId31"/>
    <p:sldId id="722" r:id="rId32"/>
    <p:sldId id="721" r:id="rId33"/>
    <p:sldId id="518" r:id="rId34"/>
    <p:sldId id="673" r:id="rId35"/>
    <p:sldId id="590" r:id="rId36"/>
    <p:sldId id="725" r:id="rId37"/>
    <p:sldId id="711" r:id="rId38"/>
    <p:sldId id="705" r:id="rId39"/>
    <p:sldId id="724" r:id="rId40"/>
    <p:sldId id="707" r:id="rId41"/>
    <p:sldId id="708" r:id="rId42"/>
    <p:sldId id="723" r:id="rId43"/>
    <p:sldId id="678" r:id="rId44"/>
    <p:sldId id="697" r:id="rId45"/>
    <p:sldId id="591" r:id="rId46"/>
    <p:sldId id="726" r:id="rId47"/>
    <p:sldId id="706" r:id="rId48"/>
    <p:sldId id="710" r:id="rId49"/>
    <p:sldId id="438" r:id="rId50"/>
    <p:sldId id="714" r:id="rId51"/>
    <p:sldId id="741" r:id="rId52"/>
    <p:sldId id="742" r:id="rId53"/>
    <p:sldId id="487" r:id="rId54"/>
    <p:sldId id="418" r:id="rId55"/>
    <p:sldId id="266" r:id="rId56"/>
    <p:sldId id="416" r:id="rId57"/>
    <p:sldId id="729" r:id="rId58"/>
    <p:sldId id="594" r:id="rId59"/>
    <p:sldId id="324" r:id="rId60"/>
    <p:sldId id="388" r:id="rId61"/>
    <p:sldId id="514" r:id="rId62"/>
    <p:sldId id="599" r:id="rId63"/>
    <p:sldId id="730" r:id="rId64"/>
    <p:sldId id="731" r:id="rId65"/>
    <p:sldId id="601" r:id="rId66"/>
    <p:sldId id="480" r:id="rId67"/>
    <p:sldId id="689" r:id="rId68"/>
    <p:sldId id="372" r:id="rId69"/>
    <p:sldId id="690" r:id="rId70"/>
    <p:sldId id="596" r:id="rId71"/>
    <p:sldId id="597" r:id="rId72"/>
    <p:sldId id="382" r:id="rId73"/>
    <p:sldId id="515" r:id="rId74"/>
    <p:sldId id="691" r:id="rId75"/>
    <p:sldId id="602" r:id="rId76"/>
    <p:sldId id="603" r:id="rId77"/>
    <p:sldId id="717" r:id="rId78"/>
    <p:sldId id="734" r:id="rId79"/>
    <p:sldId id="735" r:id="rId80"/>
    <p:sldId id="736" r:id="rId81"/>
    <p:sldId id="737" r:id="rId82"/>
    <p:sldId id="738" r:id="rId83"/>
    <p:sldId id="609" r:id="rId84"/>
    <p:sldId id="610" r:id="rId85"/>
    <p:sldId id="611" r:id="rId86"/>
    <p:sldId id="612" r:id="rId87"/>
    <p:sldId id="613" r:id="rId88"/>
    <p:sldId id="614" r:id="rId89"/>
    <p:sldId id="615" r:id="rId90"/>
    <p:sldId id="616" r:id="rId91"/>
    <p:sldId id="617" r:id="rId92"/>
    <p:sldId id="618" r:id="rId93"/>
    <p:sldId id="692" r:id="rId94"/>
    <p:sldId id="619" r:id="rId95"/>
    <p:sldId id="620" r:id="rId96"/>
    <p:sldId id="621" r:id="rId97"/>
    <p:sldId id="622" r:id="rId98"/>
    <p:sldId id="623" r:id="rId99"/>
    <p:sldId id="625" r:id="rId100"/>
    <p:sldId id="698" r:id="rId101"/>
    <p:sldId id="699" r:id="rId102"/>
    <p:sldId id="700" r:id="rId103"/>
    <p:sldId id="701" r:id="rId104"/>
    <p:sldId id="629" r:id="rId105"/>
    <p:sldId id="630" r:id="rId106"/>
    <p:sldId id="631" r:id="rId107"/>
    <p:sldId id="632" r:id="rId108"/>
    <p:sldId id="633" r:id="rId109"/>
    <p:sldId id="634" r:id="rId110"/>
    <p:sldId id="635" r:id="rId111"/>
    <p:sldId id="636" r:id="rId112"/>
    <p:sldId id="637" r:id="rId113"/>
    <p:sldId id="639" r:id="rId114"/>
    <p:sldId id="640" r:id="rId115"/>
    <p:sldId id="641" r:id="rId116"/>
    <p:sldId id="642" r:id="rId117"/>
    <p:sldId id="643" r:id="rId118"/>
    <p:sldId id="644" r:id="rId119"/>
    <p:sldId id="732" r:id="rId120"/>
    <p:sldId id="646" r:id="rId121"/>
    <p:sldId id="667" r:id="rId122"/>
    <p:sldId id="666" r:id="rId123"/>
    <p:sldId id="668" r:id="rId124"/>
    <p:sldId id="647" r:id="rId125"/>
    <p:sldId id="648" r:id="rId126"/>
    <p:sldId id="649" r:id="rId127"/>
    <p:sldId id="650" r:id="rId128"/>
    <p:sldId id="719" r:id="rId129"/>
    <p:sldId id="654" r:id="rId130"/>
    <p:sldId id="655" r:id="rId131"/>
    <p:sldId id="656" r:id="rId132"/>
    <p:sldId id="657" r:id="rId133"/>
    <p:sldId id="693" r:id="rId134"/>
    <p:sldId id="720" r:id="rId135"/>
    <p:sldId id="659" r:id="rId136"/>
    <p:sldId id="660" r:id="rId137"/>
    <p:sldId id="661" r:id="rId138"/>
    <p:sldId id="405" r:id="rId139"/>
    <p:sldId id="662" r:id="rId140"/>
    <p:sldId id="663" r:id="rId141"/>
    <p:sldId id="733" r:id="rId142"/>
    <p:sldId id="665" r:id="rId143"/>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 lastIdx="44" clrIdx="0"/>
  <p:cmAuthor id="7" name="Martin, Jeff" initials="MJ" lastIdx="23" clrIdx="8"/>
  <p:cmAuthor id="1" name="aschwartz" initials="" lastIdx="18" clrIdx="1"/>
  <p:cmAuthor id="8" name="Martin, Jeff" initials="JM" lastIdx="1" clrIdx="9"/>
  <p:cmAuthor id="2" name="Jeff Martin" initials="JM" lastIdx="551" clrIdx="2"/>
  <p:cmAuthor id="9" name="Schwartz, Ann" initials="SA" lastIdx="137" clrIdx="10">
    <p:extLst/>
  </p:cmAuthor>
  <p:cmAuthor id="3" name="Ann Schwartz" initials="" lastIdx="2" clrIdx="4"/>
  <p:cmAuthor id="4" name="Schwartz, Ann" initials="xx" lastIdx="2" clrIdx="5"/>
  <p:cmAuthor id="5" name="Ann Schwartz" initials="AS" lastIdx="241" clrIdx="6"/>
  <p:cmAuthor id="6" name="loaner" initials="l" lastIdx="84"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3" autoAdjust="0"/>
    <p:restoredTop sz="63280" autoAdjust="0"/>
  </p:normalViewPr>
  <p:slideViewPr>
    <p:cSldViewPr>
      <p:cViewPr varScale="1">
        <p:scale>
          <a:sx n="54" d="100"/>
          <a:sy n="54" d="100"/>
        </p:scale>
        <p:origin x="1200" y="78"/>
      </p:cViewPr>
      <p:guideLst>
        <p:guide orient="horz" pos="2160"/>
        <p:guide pos="2880"/>
      </p:guideLst>
    </p:cSldViewPr>
  </p:slideViewPr>
  <p:outlineViewPr>
    <p:cViewPr>
      <p:scale>
        <a:sx n="33" d="100"/>
        <a:sy n="33" d="100"/>
      </p:scale>
      <p:origin x="0" y="-4974"/>
    </p:cViewPr>
  </p:outlineViewPr>
  <p:notesTextViewPr>
    <p:cViewPr>
      <p:scale>
        <a:sx n="100" d="100"/>
        <a:sy n="100" d="100"/>
      </p:scale>
      <p:origin x="0" y="0"/>
    </p:cViewPr>
  </p:notesTextViewPr>
  <p:sorterViewPr>
    <p:cViewPr varScale="1">
      <p:scale>
        <a:sx n="1" d="1"/>
        <a:sy n="1" d="1"/>
      </p:scale>
      <p:origin x="0" y="-29244"/>
    </p:cViewPr>
  </p:sorterViewPr>
  <p:notesViewPr>
    <p:cSldViewPr>
      <p:cViewPr>
        <p:scale>
          <a:sx n="100" d="100"/>
          <a:sy n="100" d="100"/>
        </p:scale>
        <p:origin x="-1890"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notesMaster" Target="notesMasters/notesMaster1.xml"/><Relationship Id="rId149"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eaLnBrk="0" hangingPunct="0">
              <a:defRPr sz="1200"/>
            </a:lvl1pPr>
          </a:lstStyle>
          <a:p>
            <a:pPr>
              <a:defRPr/>
            </a:pPr>
            <a:endParaRPr lang="en-US" dirty="0"/>
          </a:p>
        </p:txBody>
      </p:sp>
      <p:sp>
        <p:nvSpPr>
          <p:cNvPr id="58371"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1200"/>
            </a:lvl1pPr>
          </a:lstStyle>
          <a:p>
            <a:pPr>
              <a:defRPr/>
            </a:pPr>
            <a:fld id="{ACD30A7E-5AAB-425B-A9F7-C8A4E09822BE}" type="datetime1">
              <a:rPr lang="en-US" smtClean="0"/>
              <a:t>9/16/2019</a:t>
            </a:fld>
            <a:endParaRPr lang="en-US" dirty="0"/>
          </a:p>
        </p:txBody>
      </p:sp>
      <p:sp>
        <p:nvSpPr>
          <p:cNvPr id="58372" name="Rectangle 4"/>
          <p:cNvSpPr>
            <a:spLocks noGrp="1" noChangeArrowheads="1"/>
          </p:cNvSpPr>
          <p:nvPr>
            <p:ph type="ftr" sz="quarter" idx="2"/>
          </p:nvPr>
        </p:nvSpPr>
        <p:spPr bwMode="auto">
          <a:xfrm>
            <a:off x="0" y="8831264"/>
            <a:ext cx="2971800" cy="46513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eaLnBrk="0" hangingPunct="0">
              <a:defRPr sz="1200"/>
            </a:lvl1pPr>
          </a:lstStyle>
          <a:p>
            <a:pPr>
              <a:defRPr/>
            </a:pPr>
            <a:endParaRPr lang="en-US" dirty="0"/>
          </a:p>
        </p:txBody>
      </p:sp>
      <p:sp>
        <p:nvSpPr>
          <p:cNvPr id="58373" name="Rectangle 5"/>
          <p:cNvSpPr>
            <a:spLocks noGrp="1" noChangeArrowheads="1"/>
          </p:cNvSpPr>
          <p:nvPr>
            <p:ph type="sldNum" sz="quarter" idx="3"/>
          </p:nvPr>
        </p:nvSpPr>
        <p:spPr bwMode="auto">
          <a:xfrm>
            <a:off x="3886200" y="8831264"/>
            <a:ext cx="2971800" cy="46513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200"/>
            </a:lvl1pPr>
          </a:lstStyle>
          <a:p>
            <a:pPr>
              <a:defRPr/>
            </a:pPr>
            <a:fld id="{E7CF28F5-37E5-4DFE-B9E2-00104FC7F755}" type="slidenum">
              <a:rPr lang="en-US"/>
              <a:pPr>
                <a:defRPr/>
              </a:pPr>
              <a:t>‹#›</a:t>
            </a:fld>
            <a:endParaRPr lang="en-US" dirty="0"/>
          </a:p>
        </p:txBody>
      </p:sp>
    </p:spTree>
    <p:extLst>
      <p:ext uri="{BB962C8B-B14F-4D97-AF65-F5344CB8AC3E}">
        <p14:creationId xmlns:p14="http://schemas.microsoft.com/office/powerpoint/2010/main" val="25413711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dirty="0"/>
          </a:p>
        </p:txBody>
      </p:sp>
      <p:sp>
        <p:nvSpPr>
          <p:cNvPr id="1075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5694886A-DBAF-49FD-BBF7-343852FE183F}" type="datetime1">
              <a:rPr lang="en-US" smtClean="0"/>
              <a:t>9/16/2019</a:t>
            </a:fld>
            <a:endParaRPr lang="en-US" dirty="0"/>
          </a:p>
        </p:txBody>
      </p:sp>
      <p:sp>
        <p:nvSpPr>
          <p:cNvPr id="1536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416426"/>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dirty="0"/>
          </a:p>
        </p:txBody>
      </p:sp>
      <p:sp>
        <p:nvSpPr>
          <p:cNvPr id="1075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22833B5-DC16-48A8-8A55-15BC55F25A7F}" type="slidenum">
              <a:rPr lang="en-US"/>
              <a:pPr>
                <a:defRPr/>
              </a:pPr>
              <a:t>‹#›</a:t>
            </a:fld>
            <a:endParaRPr lang="en-US" dirty="0"/>
          </a:p>
        </p:txBody>
      </p:sp>
    </p:spTree>
    <p:extLst>
      <p:ext uri="{BB962C8B-B14F-4D97-AF65-F5344CB8AC3E}">
        <p14:creationId xmlns:p14="http://schemas.microsoft.com/office/powerpoint/2010/main" val="25885463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our roadmap for the first 5 sessions of the course.  Today, we will discuss study design.  We will then spend two sessions on measures of disease occurrence.  These are entities we estimate in descriptive research.  We will then spend two sessions on measures disease association, whose use is primarily for causation-related research.   We will also in Week 5 discuss measure of attribution.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1</a:t>
            </a:fld>
            <a:endParaRPr lang="en-US" dirty="0"/>
          </a:p>
        </p:txBody>
      </p:sp>
      <p:sp>
        <p:nvSpPr>
          <p:cNvPr id="5" name="Date Placeholder 4"/>
          <p:cNvSpPr>
            <a:spLocks noGrp="1"/>
          </p:cNvSpPr>
          <p:nvPr>
            <p:ph type="dt" idx="11"/>
          </p:nvPr>
        </p:nvSpPr>
        <p:spPr/>
        <p:txBody>
          <a:bodyPr/>
          <a:lstStyle/>
          <a:p>
            <a:pPr>
              <a:defRPr/>
            </a:pPr>
            <a:fld id="{44C8C3B5-002C-41A4-8395-5DE9DF65D4AC}" type="datetime1">
              <a:rPr lang="en-US" smtClean="0"/>
              <a:t>9/16/2019</a:t>
            </a:fld>
            <a:endParaRPr lang="en-US" dirty="0"/>
          </a:p>
        </p:txBody>
      </p:sp>
    </p:spTree>
    <p:extLst>
      <p:ext uri="{BB962C8B-B14F-4D97-AF65-F5344CB8AC3E}">
        <p14:creationId xmlns:p14="http://schemas.microsoft.com/office/powerpoint/2010/main" val="350276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1104900" y="696913"/>
            <a:ext cx="4648200" cy="3486150"/>
          </a:xfrm>
          <a:ln/>
        </p:spPr>
      </p:sp>
      <p:sp>
        <p:nvSpPr>
          <p:cNvPr id="30722"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However,</a:t>
            </a:r>
            <a:r>
              <a:rPr lang="en-US" baseline="0" dirty="0" smtClean="0"/>
              <a:t> in this table, in which we have individual-level data on traffic injuries and income, a case-control study (which is a type of study that can be performed with individual-level data), shows that traffic injuries are associated with lower income.  </a:t>
            </a:r>
            <a:endParaRPr lang="en-US" dirty="0" smtClean="0"/>
          </a:p>
          <a:p>
            <a:endParaRPr lang="en-US" dirty="0" smtClean="0"/>
          </a:p>
        </p:txBody>
      </p:sp>
      <p:sp>
        <p:nvSpPr>
          <p:cNvPr id="2" name="Date Placeholder 1"/>
          <p:cNvSpPr>
            <a:spLocks noGrp="1"/>
          </p:cNvSpPr>
          <p:nvPr>
            <p:ph type="dt" idx="10"/>
          </p:nvPr>
        </p:nvSpPr>
        <p:spPr/>
        <p:txBody>
          <a:bodyPr/>
          <a:lstStyle/>
          <a:p>
            <a:pPr>
              <a:defRPr/>
            </a:pPr>
            <a:fld id="{C4943179-EA67-47AB-95F3-C4F5889F6001}" type="datetime1">
              <a:rPr lang="en-US" smtClean="0"/>
              <a:t>9/16/2019</a:t>
            </a:fld>
            <a:endParaRPr lang="en-US" dirty="0"/>
          </a:p>
        </p:txBody>
      </p:sp>
    </p:spTree>
    <p:extLst>
      <p:ext uri="{BB962C8B-B14F-4D97-AF65-F5344CB8AC3E}">
        <p14:creationId xmlns:p14="http://schemas.microsoft.com/office/powerpoint/2010/main" val="200093069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xfrm>
            <a:off x="1104900" y="696913"/>
            <a:ext cx="4648200" cy="3486150"/>
          </a:xfrm>
          <a:ln/>
        </p:spPr>
      </p:sp>
      <p:sp>
        <p:nvSpPr>
          <p:cNvPr id="149506" name="Rectangle 3"/>
          <p:cNvSpPr>
            <a:spLocks noGrp="1" noChangeArrowheads="1"/>
          </p:cNvSpPr>
          <p:nvPr>
            <p:ph type="body" idx="1"/>
          </p:nvPr>
        </p:nvSpPr>
        <p:spPr>
          <a:noFill/>
          <a:ln/>
        </p:spPr>
        <p:txBody>
          <a:bodyPr/>
          <a:lstStyle/>
          <a:p>
            <a:r>
              <a:rPr lang="en-US" altLang="en-US" sz="1000" b="0" i="0" dirty="0" smtClean="0"/>
              <a:t>The last approach illustrates</a:t>
            </a:r>
            <a:r>
              <a:rPr lang="en-US" altLang="en-US" sz="1000" b="0" i="0" baseline="0" dirty="0" smtClean="0"/>
              <a:t> control sampling at any slice of time, such as at the end of a period of observation.  </a:t>
            </a:r>
            <a:r>
              <a:rPr lang="en-US" altLang="en-US" sz="1000" b="0" i="0" dirty="0" smtClean="0"/>
              <a:t>In a dynamic cohort which</a:t>
            </a:r>
            <a:r>
              <a:rPr lang="en-US" altLang="en-US" sz="1000" b="0" i="0" baseline="0" dirty="0" smtClean="0"/>
              <a:t> has a </a:t>
            </a:r>
            <a:r>
              <a:rPr lang="en-US" altLang="en-US" sz="1000" b="0" i="0" dirty="0" smtClean="0"/>
              <a:t>steady state of</a:t>
            </a:r>
            <a:r>
              <a:rPr lang="en-US" altLang="en-US" sz="1000" b="0" i="0" baseline="0" dirty="0" smtClean="0"/>
              <a:t> prevalence of the</a:t>
            </a:r>
            <a:r>
              <a:rPr lang="en-US" altLang="en-US" sz="1000" b="0" i="0" dirty="0" smtClean="0"/>
              <a:t> exposure under</a:t>
            </a:r>
            <a:r>
              <a:rPr lang="en-US" altLang="en-US" sz="1000" b="0" i="0" baseline="0" dirty="0" smtClean="0"/>
              <a:t> investigation</a:t>
            </a:r>
            <a:r>
              <a:rPr lang="en-US" altLang="en-US" sz="1000" b="0" i="0" dirty="0" smtClean="0"/>
              <a:t>, we can theoretically take a sample of controls at one time point during the study and obtain an accurate estimate of the rate ratio.  In this illustration, the controls are sampled at the end of accrual of incident cases, but they could also have been sampled at other time point.</a:t>
            </a:r>
            <a:r>
              <a:rPr lang="en-US" altLang="en-US" sz="1000" b="0" i="0" baseline="0" dirty="0" smtClean="0"/>
              <a:t>  </a:t>
            </a:r>
            <a:r>
              <a:rPr lang="en-US" altLang="en-US" sz="1000" b="0" i="0" dirty="0" smtClean="0"/>
              <a:t>We</a:t>
            </a:r>
            <a:r>
              <a:rPr lang="en-US" altLang="en-US" sz="1000" b="0" i="0" baseline="0" dirty="0" smtClean="0"/>
              <a:t> discussed a similar approach for fixed cohorts earlier, which we called “prevalent control” sampling in that context.  We stated that this approach was problematic in fixed cohorts for a variety reasons but we do not have these problems in a dynamic cohort because new cohort members are constantly joining even as some members leave the cohort.</a:t>
            </a:r>
          </a:p>
          <a:p>
            <a:endParaRPr lang="en-US" altLang="en-US" sz="1000" b="0" i="0" baseline="0" dirty="0" smtClean="0"/>
          </a:p>
          <a:p>
            <a:r>
              <a:rPr lang="en-US" altLang="en-US" sz="1000" b="0" i="0" dirty="0" smtClean="0"/>
              <a:t>As</a:t>
            </a:r>
            <a:r>
              <a:rPr lang="en-US" altLang="en-US" sz="1000" b="0" i="0" baseline="0" dirty="0" smtClean="0"/>
              <a:t> noted earlier, f</a:t>
            </a:r>
            <a:r>
              <a:rPr lang="en-US" altLang="en-US" sz="1000" b="0" i="0" dirty="0" smtClean="0"/>
              <a:t>or this approach</a:t>
            </a:r>
            <a:r>
              <a:rPr lang="en-US" altLang="en-US" sz="1000" b="0" i="0" baseline="0" dirty="0" smtClean="0"/>
              <a:t> to yield </a:t>
            </a:r>
            <a:r>
              <a:rPr lang="en-US" altLang="en-US" sz="1000" b="0" i="0" dirty="0" smtClean="0"/>
              <a:t>an unbiased estimate of exposed and unexposed person-time in this dynamic cohort, the exposure prevalence in the population has to be in “steady state” during the study period.  In</a:t>
            </a:r>
            <a:r>
              <a:rPr lang="en-US" altLang="en-US" sz="1000" b="0" i="0" baseline="0" dirty="0" smtClean="0"/>
              <a:t> addition, the prevalence of the covariates (factors you would like to adjust for or explore as effect modifiers) has to also be in a “steady state.”   These assumptions might be difficult to find plausible.  Thus, incidence density sampling, which does not require these assumptions, is the preferred approach to obtain controls in a dynamic cohort.</a:t>
            </a:r>
            <a:endParaRPr lang="en-US" altLang="en-US" sz="1000" b="0" i="0" dirty="0" smtClean="0"/>
          </a:p>
        </p:txBody>
      </p:sp>
      <p:sp>
        <p:nvSpPr>
          <p:cNvPr id="2" name="Date Placeholder 1"/>
          <p:cNvSpPr>
            <a:spLocks noGrp="1"/>
          </p:cNvSpPr>
          <p:nvPr>
            <p:ph type="dt" idx="10"/>
          </p:nvPr>
        </p:nvSpPr>
        <p:spPr/>
        <p:txBody>
          <a:bodyPr/>
          <a:lstStyle/>
          <a:p>
            <a:pPr>
              <a:defRPr/>
            </a:pPr>
            <a:fld id="{5BA56C0F-7DE8-45DF-B433-9C026E6A6223}" type="datetime1">
              <a:rPr lang="en-US" smtClean="0"/>
              <a:t>9/16/2019</a:t>
            </a:fld>
            <a:endParaRPr lang="en-US" dirty="0"/>
          </a:p>
        </p:txBody>
      </p:sp>
    </p:spTree>
    <p:extLst>
      <p:ext uri="{BB962C8B-B14F-4D97-AF65-F5344CB8AC3E}">
        <p14:creationId xmlns:p14="http://schemas.microsoft.com/office/powerpoint/2010/main" val="269038816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1104900" y="696913"/>
            <a:ext cx="4648200" cy="3486150"/>
          </a:xfrm>
          <a:ln/>
        </p:spPr>
      </p:sp>
      <p:sp>
        <p:nvSpPr>
          <p:cNvPr id="83970" name="Rectangle 3"/>
          <p:cNvSpPr>
            <a:spLocks noGrp="1" noChangeArrowheads="1"/>
          </p:cNvSpPr>
          <p:nvPr>
            <p:ph type="body" idx="1"/>
          </p:nvPr>
        </p:nvSpPr>
        <p:spPr>
          <a:noFill/>
          <a:ln/>
        </p:spPr>
        <p:txBody>
          <a:bodyPr/>
          <a:lstStyle/>
          <a:p>
            <a:r>
              <a:rPr lang="en-US" baseline="0" dirty="0" smtClean="0"/>
              <a:t>This is a summary of the approaches. Incidence density sampling has no assumptions, is most commonly used, and is typically the preferred approach.</a:t>
            </a:r>
          </a:p>
          <a:p>
            <a:endParaRPr lang="en-US" baseline="0" dirty="0" smtClean="0"/>
          </a:p>
          <a:p>
            <a:r>
              <a:rPr lang="en-US" baseline="0" dirty="0" smtClean="0"/>
              <a:t>See the optional reading Vandenbroucke 2012 for additional discussion of these approaches.</a:t>
            </a:r>
          </a:p>
        </p:txBody>
      </p:sp>
      <p:sp>
        <p:nvSpPr>
          <p:cNvPr id="2" name="Date Placeholder 1"/>
          <p:cNvSpPr>
            <a:spLocks noGrp="1"/>
          </p:cNvSpPr>
          <p:nvPr>
            <p:ph type="dt" idx="10"/>
          </p:nvPr>
        </p:nvSpPr>
        <p:spPr/>
        <p:txBody>
          <a:bodyPr/>
          <a:lstStyle/>
          <a:p>
            <a:pPr>
              <a:defRPr/>
            </a:pPr>
            <a:fld id="{ACD947B0-D55C-45D7-800C-7EB0785D4E5B}" type="datetime1">
              <a:rPr lang="en-US" smtClean="0"/>
              <a:t>9/16/2019</a:t>
            </a:fld>
            <a:endParaRPr lang="en-US" dirty="0"/>
          </a:p>
        </p:txBody>
      </p:sp>
    </p:spTree>
    <p:extLst>
      <p:ext uri="{BB962C8B-B14F-4D97-AF65-F5344CB8AC3E}">
        <p14:creationId xmlns:p14="http://schemas.microsoft.com/office/powerpoint/2010/main" val="373400356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6F2B9A1F-B603-44E5-A0F3-CD65B86B3722}" type="slidenum">
              <a:rPr lang="en-US" smtClean="0"/>
              <a:pPr/>
              <a:t>106</a:t>
            </a:fld>
            <a:endParaRPr lang="en-US" dirty="0" smtClean="0"/>
          </a:p>
        </p:txBody>
      </p:sp>
      <p:sp>
        <p:nvSpPr>
          <p:cNvPr id="112642" name="Rectangle 2"/>
          <p:cNvSpPr>
            <a:spLocks noGrp="1" noRot="1" noChangeAspect="1" noChangeArrowheads="1" noTextEdit="1"/>
          </p:cNvSpPr>
          <p:nvPr>
            <p:ph type="sldImg"/>
          </p:nvPr>
        </p:nvSpPr>
        <p:spPr>
          <a:xfrm>
            <a:off x="1104900" y="696913"/>
            <a:ext cx="4648200" cy="3486150"/>
          </a:xfrm>
          <a:ln/>
        </p:spPr>
      </p:sp>
      <p:sp>
        <p:nvSpPr>
          <p:cNvPr id="112643" name="Rectangle 3"/>
          <p:cNvSpPr>
            <a:spLocks noGrp="1" noChangeArrowheads="1"/>
          </p:cNvSpPr>
          <p:nvPr>
            <p:ph type="body" idx="1"/>
          </p:nvPr>
        </p:nvSpPr>
        <p:spPr>
          <a:noFill/>
          <a:ln/>
        </p:spPr>
        <p:txBody>
          <a:bodyPr/>
          <a:lstStyle/>
          <a:p>
            <a:r>
              <a:rPr lang="en-US" dirty="0" smtClean="0"/>
              <a:t>We have been discussing the study base as the population from which the cases arise, and we now discuss the distinction between a primary and a secondary study base.  If the study base can be clearly and explicitly defined as is the case, for example, for the members of a research-derived fixed cohort study, or the residents of a geographic area, or the members of a health care delivery system, we call that population a “primary study base.”</a:t>
            </a:r>
            <a:r>
              <a:rPr lang="en-US" baseline="0" dirty="0" smtClean="0"/>
              <a:t>  These populations existed before your case-control study. </a:t>
            </a:r>
            <a:r>
              <a:rPr lang="en-US" dirty="0" smtClean="0"/>
              <a:t> We say that they are tangible and that you can “get your</a:t>
            </a:r>
            <a:r>
              <a:rPr lang="en-US" baseline="0" dirty="0" smtClean="0"/>
              <a:t> hands around them”.  </a:t>
            </a:r>
            <a:r>
              <a:rPr lang="en-US" dirty="0" smtClean="0"/>
              <a:t>The advantage of being able to identify a primary study base is that there is no uncertainty about the population from which the controls should be selected.  They should be selected directly</a:t>
            </a:r>
            <a:r>
              <a:rPr lang="en-US" baseline="0" dirty="0" smtClean="0"/>
              <a:t> </a:t>
            </a:r>
            <a:r>
              <a:rPr lang="en-US" dirty="0" smtClean="0"/>
              <a:t>from this</a:t>
            </a:r>
            <a:r>
              <a:rPr lang="en-US" baseline="0" dirty="0" smtClean="0"/>
              <a:t> primary study base.  </a:t>
            </a:r>
            <a:endParaRPr lang="en-US" dirty="0" smtClean="0"/>
          </a:p>
        </p:txBody>
      </p:sp>
      <p:sp>
        <p:nvSpPr>
          <p:cNvPr id="2" name="Date Placeholder 1"/>
          <p:cNvSpPr>
            <a:spLocks noGrp="1"/>
          </p:cNvSpPr>
          <p:nvPr>
            <p:ph type="dt" idx="10"/>
          </p:nvPr>
        </p:nvSpPr>
        <p:spPr/>
        <p:txBody>
          <a:bodyPr/>
          <a:lstStyle/>
          <a:p>
            <a:pPr>
              <a:defRPr/>
            </a:pPr>
            <a:fld id="{C6A10541-110B-48EC-AB44-B13C65F915F6}" type="datetime1">
              <a:rPr lang="en-US" smtClean="0"/>
              <a:t>9/16/2019</a:t>
            </a:fld>
            <a:endParaRPr lang="en-US" dirty="0"/>
          </a:p>
        </p:txBody>
      </p:sp>
    </p:spTree>
    <p:extLst>
      <p:ext uri="{BB962C8B-B14F-4D97-AF65-F5344CB8AC3E}">
        <p14:creationId xmlns:p14="http://schemas.microsoft.com/office/powerpoint/2010/main" val="26933907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BCF3C026-3CBF-4E19-9B57-F99F04073AB7}" type="slidenum">
              <a:rPr lang="en-US" smtClean="0"/>
              <a:pPr/>
              <a:t>107</a:t>
            </a:fld>
            <a:endParaRPr lang="en-US" dirty="0" smtClean="0"/>
          </a:p>
        </p:txBody>
      </p:sp>
      <p:sp>
        <p:nvSpPr>
          <p:cNvPr id="114690" name="Rectangle 2"/>
          <p:cNvSpPr>
            <a:spLocks noGrp="1" noRot="1" noChangeAspect="1" noChangeArrowheads="1" noTextEdit="1"/>
          </p:cNvSpPr>
          <p:nvPr>
            <p:ph type="sldImg"/>
          </p:nvPr>
        </p:nvSpPr>
        <p:spPr>
          <a:xfrm>
            <a:off x="1104900" y="696913"/>
            <a:ext cx="4648200" cy="3486150"/>
          </a:xfrm>
          <a:ln/>
        </p:spPr>
      </p:sp>
      <p:sp>
        <p:nvSpPr>
          <p:cNvPr id="114691" name="Rectangle 3"/>
          <p:cNvSpPr>
            <a:spLocks noGrp="1" noChangeArrowheads="1"/>
          </p:cNvSpPr>
          <p:nvPr>
            <p:ph type="body" idx="1"/>
          </p:nvPr>
        </p:nvSpPr>
        <p:spPr>
          <a:noFill/>
          <a:ln/>
        </p:spPr>
        <p:txBody>
          <a:bodyPr/>
          <a:lstStyle/>
          <a:p>
            <a:pPr>
              <a:lnSpc>
                <a:spcPct val="90000"/>
              </a:lnSpc>
            </a:pPr>
            <a:r>
              <a:rPr lang="en-US" dirty="0" smtClean="0"/>
              <a:t>In contrast to a primary study base</a:t>
            </a:r>
            <a:r>
              <a:rPr lang="en-US" baseline="0" dirty="0" smtClean="0"/>
              <a:t> is the secondary study base.  </a:t>
            </a:r>
            <a:r>
              <a:rPr lang="en-US" dirty="0" smtClean="0"/>
              <a:t>The concept of a secondary study base arises</a:t>
            </a:r>
            <a:r>
              <a:rPr lang="en-US" baseline="0" dirty="0" smtClean="0"/>
              <a:t> </a:t>
            </a:r>
            <a:r>
              <a:rPr lang="en-US" dirty="0" smtClean="0"/>
              <a:t>because cases of a given disease (or some</a:t>
            </a:r>
            <a:r>
              <a:rPr lang="en-US" baseline="0" dirty="0" smtClean="0"/>
              <a:t> outcome)</a:t>
            </a:r>
            <a:r>
              <a:rPr lang="en-US" dirty="0" smtClean="0"/>
              <a:t> may be identified, but they do not come from a clearly defined population such as a research-derived cohort study, geographic area, or</a:t>
            </a:r>
            <a:r>
              <a:rPr lang="en-US" baseline="0" dirty="0" smtClean="0"/>
              <a:t> health care insurance group</a:t>
            </a:r>
            <a:r>
              <a:rPr lang="en-US" dirty="0" smtClean="0"/>
              <a:t>.  There is not a primary study base from</a:t>
            </a:r>
            <a:r>
              <a:rPr lang="en-US" baseline="0" dirty="0" smtClean="0"/>
              <a:t> which the cases arose.  </a:t>
            </a:r>
            <a:r>
              <a:rPr lang="en-US" dirty="0" smtClean="0"/>
              <a:t>In other words, you have</a:t>
            </a:r>
            <a:r>
              <a:rPr lang="en-US" baseline="0" dirty="0" smtClean="0"/>
              <a:t> come across </a:t>
            </a:r>
            <a:r>
              <a:rPr lang="en-US" dirty="0" smtClean="0"/>
              <a:t>the cases first and you seek</a:t>
            </a:r>
            <a:r>
              <a:rPr lang="en-US" baseline="0" dirty="0" smtClean="0"/>
              <a:t> </a:t>
            </a:r>
            <a:r>
              <a:rPr lang="en-US" dirty="0" smtClean="0"/>
              <a:t>to determine what study base gave rise to them. Typically, in practice,</a:t>
            </a:r>
            <a:r>
              <a:rPr lang="en-US" baseline="0" dirty="0" smtClean="0"/>
              <a:t> </a:t>
            </a:r>
            <a:r>
              <a:rPr lang="en-US" dirty="0" smtClean="0"/>
              <a:t>these are cases of a disease seen in single hospital or other health care facility (or a limited number of hospitals/facilities). They may appear to come from a geographic area since hospitals that are not referral centers draw most of their patients from persons living in their geographical vicinity, but the difference is that the boundaries of the geographic area are difficult to determine, and there is no guarantee that the cases from the hospital’s catchment area are not being seen at other hospitals (i.e.,</a:t>
            </a:r>
            <a:r>
              <a:rPr lang="en-US" baseline="0" dirty="0" smtClean="0"/>
              <a:t> no guarantee that the cases at your hospital are a census or random sample of all cases). </a:t>
            </a:r>
            <a:r>
              <a:rPr lang="en-US" dirty="0" smtClean="0"/>
              <a:t>  There is also</a:t>
            </a:r>
            <a:r>
              <a:rPr lang="en-US" baseline="0" dirty="0" smtClean="0"/>
              <a:t> no guarantee that persons outside of the catchment area won’t seek care for their disease at these hospitals (especially if the hospital has expertise in these diagnoses).  In these instances, we say that the study base is secondary and we define it as “persons who would have been identified as cases if they had developed the outcome of interest during the period of study”.  We also refer to this as a hypothetical cohort.</a:t>
            </a:r>
            <a:endParaRPr lang="en-US" dirty="0" smtClean="0"/>
          </a:p>
          <a:p>
            <a:pPr>
              <a:lnSpc>
                <a:spcPct val="90000"/>
              </a:lnSpc>
            </a:pPr>
            <a:endParaRPr lang="en-US" dirty="0" smtClean="0"/>
          </a:p>
          <a:p>
            <a:pPr>
              <a:lnSpc>
                <a:spcPct val="90000"/>
              </a:lnSpc>
            </a:pPr>
            <a:r>
              <a:rPr lang="en-US" dirty="0" smtClean="0"/>
              <a:t>Think of taking the cases of a given disease in one San Francisco hospital and trying to decide what geographic area they represent.  All of the patient addresses for persons with the diagnosis in question during some time period could be mapped and some boundary drawn around them, but how exactly should that boundary be drawn?</a:t>
            </a:r>
            <a:r>
              <a:rPr lang="en-US" baseline="0" dirty="0" smtClean="0"/>
              <a:t>  What if someone lives in New York City?  Do we say that the entire U.S. is the geographic catchment area?</a:t>
            </a:r>
            <a:r>
              <a:rPr lang="en-US" dirty="0" smtClean="0"/>
              <a:t> And, many other cases not seen at the study hospital were probably diagnosed within that boundary and seen at other hospitals.  Without having a complete list of case diagnoses</a:t>
            </a:r>
            <a:r>
              <a:rPr lang="en-US" baseline="0" dirty="0" smtClean="0"/>
              <a:t> in a given geographic area</a:t>
            </a:r>
            <a:r>
              <a:rPr lang="en-US" dirty="0" smtClean="0"/>
              <a:t>, there is no way to know how the characteristics of the patients who chose to come to the study hospital differ from those who went elsewhere.  </a:t>
            </a:r>
          </a:p>
          <a:p>
            <a:pPr>
              <a:lnSpc>
                <a:spcPct val="90000"/>
              </a:lnSpc>
            </a:pPr>
            <a:endParaRPr lang="en-US" dirty="0" smtClean="0"/>
          </a:p>
          <a:p>
            <a:pPr>
              <a:lnSpc>
                <a:spcPct val="90000"/>
              </a:lnSpc>
            </a:pPr>
            <a:r>
              <a:rPr lang="en-US" dirty="0" smtClean="0"/>
              <a:t>For the controls to come from the same study base as the cases, they need to be those persons who would come to the study hospital if they did develop the disease of interest.   We can describe</a:t>
            </a:r>
            <a:r>
              <a:rPr lang="en-US" baseline="0" dirty="0" smtClean="0"/>
              <a:t> this population at a theoretical level, but how do we find this control population in practice?</a:t>
            </a:r>
            <a:endParaRPr lang="en-US" dirty="0" smtClean="0"/>
          </a:p>
          <a:p>
            <a:pPr>
              <a:lnSpc>
                <a:spcPct val="90000"/>
              </a:lnSpc>
            </a:pPr>
            <a:endParaRPr lang="en-US" dirty="0" smtClean="0"/>
          </a:p>
          <a:p>
            <a:pPr>
              <a:lnSpc>
                <a:spcPct val="90000"/>
              </a:lnSpc>
            </a:pPr>
            <a:r>
              <a:rPr lang="en-US" dirty="0" smtClean="0"/>
              <a:t>A</a:t>
            </a:r>
            <a:r>
              <a:rPr lang="en-US" baseline="0" dirty="0" smtClean="0"/>
              <a:t> secondary study base is necessarily a dynamic (or open) cohort.  If it was a fixed cohort, it could be readily identified, separate from the cases.</a:t>
            </a:r>
            <a:endParaRPr lang="en-US" dirty="0" smtClean="0"/>
          </a:p>
        </p:txBody>
      </p:sp>
      <p:sp>
        <p:nvSpPr>
          <p:cNvPr id="2" name="Date Placeholder 1"/>
          <p:cNvSpPr>
            <a:spLocks noGrp="1"/>
          </p:cNvSpPr>
          <p:nvPr>
            <p:ph type="dt" idx="10"/>
          </p:nvPr>
        </p:nvSpPr>
        <p:spPr/>
        <p:txBody>
          <a:bodyPr/>
          <a:lstStyle/>
          <a:p>
            <a:pPr>
              <a:defRPr/>
            </a:pPr>
            <a:fld id="{E1EB6471-B01E-40A5-83B4-296B9DE599A0}" type="datetime1">
              <a:rPr lang="en-US" smtClean="0"/>
              <a:t>9/16/2019</a:t>
            </a:fld>
            <a:endParaRPr lang="en-US" dirty="0"/>
          </a:p>
        </p:txBody>
      </p:sp>
    </p:spTree>
    <p:extLst>
      <p:ext uri="{BB962C8B-B14F-4D97-AF65-F5344CB8AC3E}">
        <p14:creationId xmlns:p14="http://schemas.microsoft.com/office/powerpoint/2010/main" val="426824345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543E42F2-8652-4121-A4CE-9DA5D209F2A7}" type="slidenum">
              <a:rPr lang="en-US" smtClean="0"/>
              <a:pPr/>
              <a:t>108</a:t>
            </a:fld>
            <a:endParaRPr lang="en-US" dirty="0" smtClean="0"/>
          </a:p>
        </p:txBody>
      </p:sp>
      <p:sp>
        <p:nvSpPr>
          <p:cNvPr id="116738" name="Rectangle 2"/>
          <p:cNvSpPr>
            <a:spLocks noGrp="1" noRot="1" noChangeAspect="1" noChangeArrowheads="1" noTextEdit="1"/>
          </p:cNvSpPr>
          <p:nvPr>
            <p:ph type="sldImg"/>
          </p:nvPr>
        </p:nvSpPr>
        <p:spPr>
          <a:xfrm>
            <a:off x="1104900" y="696913"/>
            <a:ext cx="4648200" cy="3486150"/>
          </a:xfrm>
          <a:ln/>
        </p:spPr>
      </p:sp>
      <p:sp>
        <p:nvSpPr>
          <p:cNvPr id="116739" name="Rectangle 3"/>
          <p:cNvSpPr>
            <a:spLocks noGrp="1" noChangeArrowheads="1"/>
          </p:cNvSpPr>
          <p:nvPr>
            <p:ph type="body" idx="1"/>
          </p:nvPr>
        </p:nvSpPr>
        <p:spPr>
          <a:noFill/>
          <a:ln/>
        </p:spPr>
        <p:txBody>
          <a:bodyPr/>
          <a:lstStyle/>
          <a:p>
            <a:r>
              <a:rPr lang="en-US" baseline="0" dirty="0" smtClean="0"/>
              <a:t>In the U.S., health care is generally provided through private insurance with multiple different companies offering insurance.  There is also a smaller public system and a system for military veterans. Many hospitals are not part of a single health care organization; in other words, they accept patients with a variety of insurance plans.  (An exception in our area is the Kaiser system.  Kaiser members only go to Kaiser hospitals (with rare exceptions), and those hospitals do not admit non-members (with rare exceptions).)  Thus, as an example, patients may be admitted to a UCSF hospital from several different health insurance programs.  The population that gave rise to the patients at a non-HMO hospital, such as the UCSF hospital, is difficult, perhaps impossible, to fully enumerate (let alone sample).  It is not defined by membership in a single HMO or administrative database.  It is not geographically defined either.  </a:t>
            </a:r>
            <a:r>
              <a:rPr lang="en-US" dirty="0" smtClean="0"/>
              <a:t>Because trying to identify a geographic catchment area (or administrative</a:t>
            </a:r>
            <a:r>
              <a:rPr lang="en-US" baseline="0" dirty="0" smtClean="0"/>
              <a:t> list of persons)</a:t>
            </a:r>
            <a:r>
              <a:rPr lang="en-US" dirty="0" smtClean="0"/>
              <a:t> to define the study base population is not feasible for hospital-based cases, it is necessary to give careful thought to what characteristics of the cases are causing them to show up at the study hospital.  </a:t>
            </a:r>
          </a:p>
        </p:txBody>
      </p:sp>
      <p:sp>
        <p:nvSpPr>
          <p:cNvPr id="2" name="Date Placeholder 1"/>
          <p:cNvSpPr>
            <a:spLocks noGrp="1"/>
          </p:cNvSpPr>
          <p:nvPr>
            <p:ph type="dt" idx="10"/>
          </p:nvPr>
        </p:nvSpPr>
        <p:spPr/>
        <p:txBody>
          <a:bodyPr/>
          <a:lstStyle/>
          <a:p>
            <a:pPr>
              <a:defRPr/>
            </a:pPr>
            <a:fld id="{74764770-57DC-4D61-8E2B-927D36B987FB}" type="datetime1">
              <a:rPr lang="en-US" smtClean="0"/>
              <a:t>9/16/2019</a:t>
            </a:fld>
            <a:endParaRPr lang="en-US" dirty="0"/>
          </a:p>
        </p:txBody>
      </p:sp>
    </p:spTree>
    <p:extLst>
      <p:ext uri="{BB962C8B-B14F-4D97-AF65-F5344CB8AC3E}">
        <p14:creationId xmlns:p14="http://schemas.microsoft.com/office/powerpoint/2010/main" val="64476282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3117C73B-8D11-45AF-94D2-E4D0F7EF3C59}" type="slidenum">
              <a:rPr lang="en-US" smtClean="0"/>
              <a:pPr/>
              <a:t>109</a:t>
            </a:fld>
            <a:endParaRPr lang="en-US" dirty="0" smtClean="0"/>
          </a:p>
        </p:txBody>
      </p:sp>
      <p:sp>
        <p:nvSpPr>
          <p:cNvPr id="118786" name="Rectangle 2"/>
          <p:cNvSpPr>
            <a:spLocks noGrp="1" noRot="1" noChangeAspect="1" noChangeArrowheads="1" noTextEdit="1"/>
          </p:cNvSpPr>
          <p:nvPr>
            <p:ph type="sldImg"/>
          </p:nvPr>
        </p:nvSpPr>
        <p:spPr>
          <a:xfrm>
            <a:off x="1104900" y="696913"/>
            <a:ext cx="4648200" cy="3486150"/>
          </a:xfrm>
          <a:ln/>
        </p:spPr>
      </p:sp>
      <p:sp>
        <p:nvSpPr>
          <p:cNvPr id="118787" name="Rectangle 3"/>
          <p:cNvSpPr>
            <a:spLocks noGrp="1" noChangeArrowheads="1"/>
          </p:cNvSpPr>
          <p:nvPr>
            <p:ph type="body" idx="1"/>
          </p:nvPr>
        </p:nvSpPr>
        <p:spPr>
          <a:noFill/>
          <a:ln/>
        </p:spPr>
        <p:txBody>
          <a:bodyPr/>
          <a:lstStyle/>
          <a:p>
            <a:r>
              <a:rPr lang="en-US" dirty="0" smtClean="0"/>
              <a:t>Since UCSF is a major referral center for brain tumors, it is impossible to determine a geographic catchment area, i.e.</a:t>
            </a:r>
            <a:r>
              <a:rPr lang="en-US" baseline="0" dirty="0" smtClean="0"/>
              <a:t> a primary study base that gives rise to all of the cases of brain tumors seen at UCSF.  Thus, it is a secondary study base that gave rise to the </a:t>
            </a:r>
            <a:r>
              <a:rPr lang="en-US" dirty="0" smtClean="0"/>
              <a:t>glioma cases,</a:t>
            </a:r>
            <a:r>
              <a:rPr lang="en-US" baseline="0" dirty="0" smtClean="0"/>
              <a:t> but how are we going to identify and sample this secondary study base in practice to identify controls for our case-control study?</a:t>
            </a:r>
            <a:endParaRPr lang="en-US" dirty="0" smtClean="0"/>
          </a:p>
          <a:p>
            <a:endParaRPr lang="en-US" dirty="0" smtClean="0"/>
          </a:p>
          <a:p>
            <a:r>
              <a:rPr lang="en-US" dirty="0" smtClean="0"/>
              <a:t>Some</a:t>
            </a:r>
            <a:r>
              <a:rPr lang="en-US" baseline="0" dirty="0" smtClean="0"/>
              <a:t> approaches researchers have commonly used in the past raise considerable concerns.  How about using UCSF patients with a different neurologic disease as controls?  </a:t>
            </a:r>
            <a:r>
              <a:rPr lang="en-US" dirty="0" smtClean="0"/>
              <a:t>If patients with a different neurologic disease for which UCSF is also a referral center are patients who would also have come to UCSF had they been diagnosed with a glioma instead, they may represent a representative sample of the study base population that gave rise to the gliomas.  But what if the exposure under study was also a cause of the different</a:t>
            </a:r>
            <a:r>
              <a:rPr lang="en-US" baseline="0" dirty="0" smtClean="0"/>
              <a:t> neurologic </a:t>
            </a:r>
            <a:r>
              <a:rPr lang="en-US" dirty="0" smtClean="0"/>
              <a:t>disease?  This</a:t>
            </a:r>
            <a:r>
              <a:rPr lang="en-US" baseline="0" dirty="0" smtClean="0"/>
              <a:t> will result in a biased measure of disease association between the exposure and glioma.   The same problem exists for another condition in another disease domain.  Later in the course, we will learn how to formally think about this with directed acyclic graphs.</a:t>
            </a:r>
            <a:endParaRPr lang="en-US" dirty="0" smtClean="0"/>
          </a:p>
          <a:p>
            <a:endParaRPr lang="en-US" dirty="0" smtClean="0"/>
          </a:p>
          <a:p>
            <a:r>
              <a:rPr lang="en-US" dirty="0" smtClean="0"/>
              <a:t>Another approach that has been used often for hospital-based case-control studies is to select neighborhood controls for the cases.  This approach uses geography to identify possible controls, but it chooses a very narrow boundary for each case, such as the block across the street from the case’s address from which a random address is chosen.  The assumption is that someone else with a glioma in that immediate neighborhood would also have come to UCSF.  This may or may not be valid assumption.  Not everyone in a given neighborhood</a:t>
            </a:r>
            <a:r>
              <a:rPr lang="en-US" baseline="0" dirty="0" smtClean="0"/>
              <a:t> has the same attitude, beliefs, behavior or knowledge.  </a:t>
            </a:r>
          </a:p>
          <a:p>
            <a:endParaRPr lang="en-US" dirty="0" smtClean="0"/>
          </a:p>
          <a:p>
            <a:r>
              <a:rPr lang="en-US" dirty="0" smtClean="0"/>
              <a:t>While it is relatively easy to describe a secondary study base in words (“all individuals who would have come to UCSF for</a:t>
            </a:r>
            <a:r>
              <a:rPr lang="en-US" baseline="0" dirty="0" smtClean="0"/>
              <a:t> care if they had developed and been diagnosed with brain cancer”)</a:t>
            </a:r>
            <a:r>
              <a:rPr lang="en-US" dirty="0" smtClean="0"/>
              <a:t>, it is quite difficult in</a:t>
            </a:r>
            <a:r>
              <a:rPr lang="en-US" baseline="0" dirty="0" smtClean="0"/>
              <a:t> practice to enumerate this population and then sample it.  Thus, it is</a:t>
            </a:r>
            <a:r>
              <a:rPr lang="en-US" dirty="0" smtClean="0"/>
              <a:t> difficult to design a sound case-control study using a secondary study base.  You</a:t>
            </a:r>
            <a:r>
              <a:rPr lang="en-US" baseline="0" dirty="0" smtClean="0"/>
              <a:t> wi</a:t>
            </a:r>
            <a:r>
              <a:rPr lang="en-US" dirty="0" smtClean="0"/>
              <a:t>ll appreciate this even more after working on this week’s problem set.   </a:t>
            </a:r>
          </a:p>
          <a:p>
            <a:endParaRPr lang="en-US" dirty="0" smtClean="0"/>
          </a:p>
          <a:p>
            <a:endParaRPr lang="en-US" dirty="0" smtClean="0"/>
          </a:p>
        </p:txBody>
      </p:sp>
      <p:sp>
        <p:nvSpPr>
          <p:cNvPr id="2" name="Date Placeholder 1"/>
          <p:cNvSpPr>
            <a:spLocks noGrp="1"/>
          </p:cNvSpPr>
          <p:nvPr>
            <p:ph type="dt" idx="10"/>
          </p:nvPr>
        </p:nvSpPr>
        <p:spPr/>
        <p:txBody>
          <a:bodyPr/>
          <a:lstStyle/>
          <a:p>
            <a:pPr>
              <a:defRPr/>
            </a:pPr>
            <a:fld id="{F99FDE21-B882-4511-BD9D-3AA468B9D96E}" type="datetime1">
              <a:rPr lang="en-US" smtClean="0"/>
              <a:t>9/16/2019</a:t>
            </a:fld>
            <a:endParaRPr lang="en-US" dirty="0"/>
          </a:p>
        </p:txBody>
      </p:sp>
    </p:spTree>
    <p:extLst>
      <p:ext uri="{BB962C8B-B14F-4D97-AF65-F5344CB8AC3E}">
        <p14:creationId xmlns:p14="http://schemas.microsoft.com/office/powerpoint/2010/main" val="368908619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A2F41A7E-3A28-4F95-9276-7C73095C8606}" type="slidenum">
              <a:rPr lang="en-US" smtClean="0"/>
              <a:pPr/>
              <a:t>110</a:t>
            </a:fld>
            <a:endParaRPr lang="en-US" dirty="0" smtClean="0"/>
          </a:p>
        </p:txBody>
      </p:sp>
      <p:sp>
        <p:nvSpPr>
          <p:cNvPr id="120834" name="Rectangle 2"/>
          <p:cNvSpPr>
            <a:spLocks noGrp="1" noRot="1" noChangeAspect="1" noChangeArrowheads="1" noTextEdit="1"/>
          </p:cNvSpPr>
          <p:nvPr>
            <p:ph type="sldImg"/>
          </p:nvPr>
        </p:nvSpPr>
        <p:spPr>
          <a:xfrm>
            <a:off x="1104900" y="696913"/>
            <a:ext cx="4648200" cy="3486150"/>
          </a:xfrm>
          <a:ln/>
        </p:spPr>
      </p:sp>
      <p:sp>
        <p:nvSpPr>
          <p:cNvPr id="120835" name="Rectangle 3"/>
          <p:cNvSpPr>
            <a:spLocks noGrp="1" noChangeArrowheads="1"/>
          </p:cNvSpPr>
          <p:nvPr>
            <p:ph type="body" idx="1"/>
          </p:nvPr>
        </p:nvSpPr>
        <p:spPr>
          <a:noFill/>
          <a:ln/>
        </p:spPr>
        <p:txBody>
          <a:bodyPr/>
          <a:lstStyle/>
          <a:p>
            <a:r>
              <a:rPr lang="en-US" dirty="0" smtClean="0"/>
              <a:t>This is an</a:t>
            </a:r>
            <a:r>
              <a:rPr lang="en-US" baseline="0" dirty="0" smtClean="0"/>
              <a:t> </a:t>
            </a:r>
            <a:r>
              <a:rPr lang="en-US" dirty="0" smtClean="0"/>
              <a:t>example of a study using a secondary study base.  We can tell by the use of hospital-based</a:t>
            </a:r>
            <a:r>
              <a:rPr lang="en-US" baseline="0" dirty="0" smtClean="0"/>
              <a:t> cases in Kampala, Uganda.  Because there is not universal health care insurance in Uganda, we cannot be sure that all cases of KS identified at these hospitals represent all of the cancer cases diagnosed in that geographic region. </a:t>
            </a:r>
          </a:p>
          <a:p>
            <a:endParaRPr lang="en-US" baseline="0" dirty="0" smtClean="0"/>
          </a:p>
          <a:p>
            <a:r>
              <a:rPr lang="en-US" dirty="0" smtClean="0"/>
              <a:t>The objective of the study is to assess variables related to SES are causal determinants of developing Kaposi’s sarcoma in HIV-negative adults</a:t>
            </a:r>
            <a:r>
              <a:rPr lang="en-US" baseline="0" dirty="0" smtClean="0"/>
              <a:t> in Uganda.</a:t>
            </a:r>
            <a:r>
              <a:rPr lang="en-US" dirty="0" smtClean="0"/>
              <a:t>  </a:t>
            </a:r>
          </a:p>
          <a:p>
            <a:endParaRPr lang="en-US" dirty="0" smtClean="0"/>
          </a:p>
          <a:p>
            <a:r>
              <a:rPr lang="en-US" sz="1200" b="0" i="0" u="none" strike="noStrike" kern="1200" baseline="0" dirty="0" smtClean="0">
                <a:solidFill>
                  <a:schemeClr val="tx1"/>
                </a:solidFill>
                <a:latin typeface="Times New Roman" pitchFamily="18" charset="0"/>
                <a:ea typeface="+mn-ea"/>
                <a:cs typeface="+mn-cs"/>
              </a:rPr>
              <a:t>From Methods:  From August 1994 to February 1998, adults (aged 15 years and over) with a provisional new diagnosis of cancer were eligible for recruitment into the study from all the wards and out-patient clinics of the 4 main hospitals in Kampala, Uganda: Mulago (including the Uganda Cancer Institute), Nsambya, Mengo and Rubaga.  The subjects included in our report are restricted to 117 HIV-seronegative patients with Kaposi’s sarcoma (cases) and 1,282 HIV-seronegative patients with other cancers (controls). This latter group included people with cancers of the oral cavity (35), oesophagus (91), stomach (40), liver (68), skin (39), breast </a:t>
            </a:r>
            <a:r>
              <a:rPr lang="it-IT" sz="1200" b="0" i="0" u="none" strike="noStrike" kern="1200" baseline="0" dirty="0" smtClean="0">
                <a:solidFill>
                  <a:schemeClr val="tx1"/>
                </a:solidFill>
                <a:latin typeface="Times New Roman" pitchFamily="18" charset="0"/>
                <a:ea typeface="+mn-ea"/>
                <a:cs typeface="+mn-cs"/>
              </a:rPr>
              <a:t>(120), uterine cervix (343), ovary (37), prostate (33), penis (22),...</a:t>
            </a:r>
            <a:endParaRPr lang="en-US" dirty="0" smtClean="0"/>
          </a:p>
        </p:txBody>
      </p:sp>
      <p:sp>
        <p:nvSpPr>
          <p:cNvPr id="2" name="Date Placeholder 1"/>
          <p:cNvSpPr>
            <a:spLocks noGrp="1"/>
          </p:cNvSpPr>
          <p:nvPr>
            <p:ph type="dt" idx="10"/>
          </p:nvPr>
        </p:nvSpPr>
        <p:spPr/>
        <p:txBody>
          <a:bodyPr/>
          <a:lstStyle/>
          <a:p>
            <a:pPr>
              <a:defRPr/>
            </a:pPr>
            <a:fld id="{0B559314-C0D4-4306-BB9E-7FB4B0F85D13}" type="datetime1">
              <a:rPr lang="en-US" smtClean="0"/>
              <a:t>9/16/2019</a:t>
            </a:fld>
            <a:endParaRPr lang="en-US" dirty="0"/>
          </a:p>
        </p:txBody>
      </p:sp>
    </p:spTree>
    <p:extLst>
      <p:ext uri="{BB962C8B-B14F-4D97-AF65-F5344CB8AC3E}">
        <p14:creationId xmlns:p14="http://schemas.microsoft.com/office/powerpoint/2010/main" val="69858192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0C977F5A-5C5D-447B-B7C0-14441E28352B}" type="slidenum">
              <a:rPr lang="en-US" smtClean="0"/>
              <a:pPr/>
              <a:t>111</a:t>
            </a:fld>
            <a:endParaRPr lang="en-US" dirty="0" smtClean="0"/>
          </a:p>
        </p:txBody>
      </p:sp>
      <p:sp>
        <p:nvSpPr>
          <p:cNvPr id="122882" name="Rectangle 2"/>
          <p:cNvSpPr>
            <a:spLocks noGrp="1" noRot="1" noChangeAspect="1" noChangeArrowheads="1" noTextEdit="1"/>
          </p:cNvSpPr>
          <p:nvPr>
            <p:ph type="sldImg"/>
          </p:nvPr>
        </p:nvSpPr>
        <p:spPr>
          <a:xfrm>
            <a:off x="1104900" y="696913"/>
            <a:ext cx="4648200" cy="3486150"/>
          </a:xfrm>
          <a:ln/>
        </p:spPr>
      </p:sp>
      <p:sp>
        <p:nvSpPr>
          <p:cNvPr id="122883" name="Rectangle 3"/>
          <p:cNvSpPr>
            <a:spLocks noGrp="1" noChangeArrowheads="1"/>
          </p:cNvSpPr>
          <p:nvPr>
            <p:ph type="body" idx="1"/>
          </p:nvPr>
        </p:nvSpPr>
        <p:spPr>
          <a:noFill/>
          <a:ln/>
        </p:spPr>
        <p:txBody>
          <a:bodyPr/>
          <a:lstStyle/>
          <a:p>
            <a:r>
              <a:rPr lang="en-US" dirty="0" smtClean="0"/>
              <a:t>Looking at the cases, what is the secondary study base?  It is all adults who would go to the participating hospitals if they had developed KS.  Although we can describe the secondary study base in words, it</a:t>
            </a:r>
            <a:r>
              <a:rPr lang="en-US" baseline="0" dirty="0" smtClean="0"/>
              <a:t> is</a:t>
            </a:r>
            <a:r>
              <a:rPr lang="en-US" dirty="0" smtClean="0"/>
              <a:t> clearly difficult to identify in practice</a:t>
            </a:r>
            <a:r>
              <a:rPr lang="en-US" baseline="0" dirty="0" smtClean="0"/>
              <a:t> </a:t>
            </a:r>
            <a:r>
              <a:rPr lang="en-US" dirty="0" smtClean="0"/>
              <a:t>who belongs to this study base.  As a result, it’s difficult to figure out how to sample from the study base.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What makes</a:t>
            </a:r>
            <a:r>
              <a:rPr lang="en-US" baseline="0" dirty="0" smtClean="0"/>
              <a:t> this an example of a secondary study base is that in a given hospital in a given city, you cannot identify with any certainty the catchment area of people whom, if they had developed KS, would have gone to that hospital.  This is because in Uganda there is no universal health insurance or predictable patterns of facility usage.  The choice of what medical facility to use and whether to seek medical care are influenced by a variety of factors.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this example, it is likely that persons with higher SES had greater probability of seeking a diagnosis at one of the participating hospitals (because they could afford it) and that this difference was more pronounced in persons with KS than in many of the control group conditions.   Many instances of KS are cosmetic only (at least initially), and hence those with higher SES are more likely than those with lower SES to seek medical care.  In contrast, many of the control conditions feature very serious and debilitating symptoms which will cause virtually everyone with them to seek care.   Thus, the true secondary study base was everyone with the financial means to seek care if they had developed a non-life threatening condition.   What was actually selected as controls, however, were individuals with very serious conditions and it is likely that they would seek care regardless of their SES.   Thus, these persons were not representative of the true secondary study base.  Thus, the persons with KS had greater SES than the controls leading to the spurious conclusion that higher SES is related to the development of KS.  Note: we cannot prove our interpretation of the results but that we can speculate about it presents a grave threat to the validity of the nominal conclusions.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endParaRPr lang="en-US" dirty="0" smtClean="0"/>
          </a:p>
        </p:txBody>
      </p:sp>
      <p:sp>
        <p:nvSpPr>
          <p:cNvPr id="2" name="Date Placeholder 1"/>
          <p:cNvSpPr>
            <a:spLocks noGrp="1"/>
          </p:cNvSpPr>
          <p:nvPr>
            <p:ph type="dt" idx="10"/>
          </p:nvPr>
        </p:nvSpPr>
        <p:spPr/>
        <p:txBody>
          <a:bodyPr/>
          <a:lstStyle/>
          <a:p>
            <a:pPr>
              <a:defRPr/>
            </a:pPr>
            <a:fld id="{23A7836C-69DB-45AD-A47C-465EED3B5C46}" type="datetime1">
              <a:rPr lang="en-US" smtClean="0"/>
              <a:t>9/16/2019</a:t>
            </a:fld>
            <a:endParaRPr lang="en-US" dirty="0"/>
          </a:p>
        </p:txBody>
      </p:sp>
    </p:spTree>
    <p:extLst>
      <p:ext uri="{BB962C8B-B14F-4D97-AF65-F5344CB8AC3E}">
        <p14:creationId xmlns:p14="http://schemas.microsoft.com/office/powerpoint/2010/main" val="352325933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26F5C42A-0D87-4665-ACBC-36B1B8B706EB}" type="slidenum">
              <a:rPr lang="en-US" smtClean="0"/>
              <a:pPr/>
              <a:t>112</a:t>
            </a:fld>
            <a:endParaRPr lang="en-US" dirty="0" smtClean="0"/>
          </a:p>
        </p:txBody>
      </p:sp>
      <p:sp>
        <p:nvSpPr>
          <p:cNvPr id="126978" name="Rectangle 2"/>
          <p:cNvSpPr>
            <a:spLocks noGrp="1" noRot="1" noChangeAspect="1" noChangeArrowheads="1" noTextEdit="1"/>
          </p:cNvSpPr>
          <p:nvPr>
            <p:ph type="sldImg"/>
          </p:nvPr>
        </p:nvSpPr>
        <p:spPr>
          <a:xfrm>
            <a:off x="1104900" y="696913"/>
            <a:ext cx="4648200" cy="3486150"/>
          </a:xfrm>
          <a:ln/>
        </p:spPr>
      </p:sp>
      <p:sp>
        <p:nvSpPr>
          <p:cNvPr id="126979" name="Rectangle 3"/>
          <p:cNvSpPr>
            <a:spLocks noGrp="1" noChangeArrowheads="1"/>
          </p:cNvSpPr>
          <p:nvPr>
            <p:ph type="body" idx="1"/>
          </p:nvPr>
        </p:nvSpPr>
        <p:spPr>
          <a:noFill/>
          <a:ln/>
        </p:spPr>
        <p:txBody>
          <a:bodyPr/>
          <a:lstStyle/>
          <a:p>
            <a:r>
              <a:rPr lang="en-US" dirty="0" smtClean="0"/>
              <a:t>Since there is no ambiguity about the population that gave rise to the cases when a primary study base can be identified, the problem for case-control studies with primary study bases is ascertaining all the cases that arise from the base.</a:t>
            </a:r>
            <a:r>
              <a:rPr lang="en-US" baseline="0" dirty="0" smtClean="0"/>
              <a:t>  Ascertainment is easiest if someone else is doing the work for you, the researcher, in the form of a registry.  A registry refers to the cataloging of, typically, all new cases of a given disease arising in some geographic or administrative unit.  It is a bookkeeping mechanism.  However, even in resource-rich settings, registries only exist for a few conditions.  In the U.S., registries for cancer are the most mature.  H</a:t>
            </a:r>
            <a:r>
              <a:rPr lang="en-US" dirty="0" smtClean="0"/>
              <a:t>owever,</a:t>
            </a:r>
            <a:r>
              <a:rPr lang="en-US" baseline="0" dirty="0" smtClean="0"/>
              <a:t> even when registries do exist, t</a:t>
            </a:r>
            <a:r>
              <a:rPr lang="en-US" dirty="0" smtClean="0"/>
              <a:t>here may also be logistic problems with enrolling cases (i.e.,</a:t>
            </a:r>
            <a:r>
              <a:rPr lang="en-US" baseline="0" dirty="0" smtClean="0"/>
              <a:t> tracking them down to interview them or make other measurements)</a:t>
            </a:r>
            <a:r>
              <a:rPr lang="en-US" dirty="0" smtClean="0"/>
              <a:t> with poor survival because of the lag time between diagnosis and appearance in the registry.  For example, a case-control study of glioma is likely to have difficulty contacting the cases quickly enough.  This would present problems for research</a:t>
            </a:r>
            <a:r>
              <a:rPr lang="en-US" baseline="0" dirty="0" smtClean="0"/>
              <a:t> that required the collection of a biological specimen (i.e., an actual research encounter with the patient). </a:t>
            </a:r>
            <a:r>
              <a:rPr lang="en-US" dirty="0" smtClean="0"/>
              <a:t>And, for</a:t>
            </a:r>
            <a:r>
              <a:rPr lang="en-US" baseline="0" dirty="0" smtClean="0"/>
              <a:t> some conditions, not all instances of the disease are going to get formally diagnosed.  For example, prostate and breast cancer may be undetected prior to death.  Diabetes is another example where some cases are not diagnosed prior to death.  In contrast, a condition like pancreatic cancer is almost universally identified (i.e., diagnosed) prior to death in the U.S., and it gets recorded in the SEER registry.</a:t>
            </a:r>
            <a:endParaRPr lang="en-US" dirty="0" smtClean="0"/>
          </a:p>
          <a:p>
            <a:endParaRPr lang="en-US" dirty="0" smtClean="0"/>
          </a:p>
          <a:p>
            <a:r>
              <a:rPr lang="en-US" dirty="0" smtClean="0"/>
              <a:t>With a secondary study base, all of the cases are available since such designs start with gathering all of the cases at some venue</a:t>
            </a:r>
            <a:r>
              <a:rPr lang="en-US" baseline="0" dirty="0" smtClean="0"/>
              <a:t> or set of venues (e.g., a </a:t>
            </a:r>
            <a:r>
              <a:rPr lang="en-US" dirty="0" smtClean="0"/>
              <a:t>hospital).  As we have discussed, determining the population to sample for controls is the challenge.  While it is possible to</a:t>
            </a:r>
            <a:r>
              <a:rPr lang="en-US" baseline="0" dirty="0" smtClean="0"/>
              <a:t> define the study base in words, it is very difficult to actually identify the individual members of that study base in practice.  This means it is difficult to sample the base to form the control group.  </a:t>
            </a:r>
            <a:r>
              <a:rPr lang="en-US" dirty="0" smtClean="0"/>
              <a:t>This</a:t>
            </a:r>
            <a:r>
              <a:rPr lang="en-US" baseline="0" dirty="0" smtClean="0"/>
              <a:t> problem means that answers produced by studies with secondary study bases are more apt to be invalid than primary study bases.   This problem is called a “t</a:t>
            </a:r>
            <a:r>
              <a:rPr lang="en-US" dirty="0" smtClean="0"/>
              <a:t>hreat to validity”,</a:t>
            </a:r>
            <a:r>
              <a:rPr lang="en-US" baseline="0" dirty="0" smtClean="0"/>
              <a:t> a term we will define more formally later in the course. </a:t>
            </a:r>
          </a:p>
          <a:p>
            <a:endParaRPr lang="en-US" baseline="0" dirty="0" smtClean="0"/>
          </a:p>
          <a:p>
            <a:r>
              <a:rPr lang="en-US" dirty="0" smtClean="0"/>
              <a:t>Advanced note:  As a best approach in a</a:t>
            </a:r>
            <a:r>
              <a:rPr lang="en-US" baseline="0" dirty="0" smtClean="0"/>
              <a:t> study with hospital-based cases and </a:t>
            </a:r>
            <a:r>
              <a:rPr lang="en-US" dirty="0" smtClean="0"/>
              <a:t>a secondary study base, Wacholder et al. (1992) advise finding another hospitalized condition that a) has no known relationship with the exposure (either cause it, be caused by it, or have common causes); and b) fulfills the identical catchment population assumption.  So, there is some way forward here -- it is not hopeless -- but it is very hard to know if these assumptions are correct.   The Wacholder et al. article is in your recommended</a:t>
            </a:r>
            <a:r>
              <a:rPr lang="en-US" baseline="0" dirty="0" smtClean="0"/>
              <a:t> reading for this week.</a:t>
            </a:r>
            <a:endParaRPr lang="en-US" dirty="0" smtClean="0"/>
          </a:p>
        </p:txBody>
      </p:sp>
      <p:sp>
        <p:nvSpPr>
          <p:cNvPr id="2" name="Date Placeholder 1"/>
          <p:cNvSpPr>
            <a:spLocks noGrp="1"/>
          </p:cNvSpPr>
          <p:nvPr>
            <p:ph type="dt" idx="10"/>
          </p:nvPr>
        </p:nvSpPr>
        <p:spPr/>
        <p:txBody>
          <a:bodyPr/>
          <a:lstStyle/>
          <a:p>
            <a:pPr>
              <a:defRPr/>
            </a:pPr>
            <a:fld id="{CD0D35EF-20B8-4BB2-8F1C-CC3BC445012E}" type="datetime1">
              <a:rPr lang="en-US" smtClean="0"/>
              <a:t>9/16/2019</a:t>
            </a:fld>
            <a:endParaRPr lang="en-US" dirty="0"/>
          </a:p>
        </p:txBody>
      </p:sp>
    </p:spTree>
    <p:extLst>
      <p:ext uri="{BB962C8B-B14F-4D97-AF65-F5344CB8AC3E}">
        <p14:creationId xmlns:p14="http://schemas.microsoft.com/office/powerpoint/2010/main" val="89008944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071AC3F2-B83B-464E-A0A4-1A222C987FDE}" type="slidenum">
              <a:rPr lang="en-US" smtClean="0"/>
              <a:pPr/>
              <a:t>113</a:t>
            </a:fld>
            <a:endParaRPr lang="en-US" dirty="0" smtClean="0"/>
          </a:p>
        </p:txBody>
      </p:sp>
      <p:sp>
        <p:nvSpPr>
          <p:cNvPr id="129026" name="Rectangle 2"/>
          <p:cNvSpPr>
            <a:spLocks noGrp="1" noRot="1" noChangeAspect="1" noChangeArrowheads="1" noTextEdit="1"/>
          </p:cNvSpPr>
          <p:nvPr>
            <p:ph type="sldImg"/>
          </p:nvPr>
        </p:nvSpPr>
        <p:spPr>
          <a:xfrm>
            <a:off x="1104900" y="696913"/>
            <a:ext cx="4648200" cy="3486150"/>
          </a:xfrm>
          <a:ln/>
        </p:spPr>
      </p:sp>
      <p:sp>
        <p:nvSpPr>
          <p:cNvPr id="129027" name="Rectangle 3"/>
          <p:cNvSpPr>
            <a:spLocks noGrp="1" noChangeArrowheads="1"/>
          </p:cNvSpPr>
          <p:nvPr>
            <p:ph type="body" idx="1"/>
          </p:nvPr>
        </p:nvSpPr>
        <p:spPr>
          <a:noFill/>
          <a:ln/>
        </p:spPr>
        <p:txBody>
          <a:bodyPr/>
          <a:lstStyle/>
          <a:p>
            <a:r>
              <a:rPr lang="en-US" dirty="0" smtClean="0"/>
              <a:t>This is a crucial distinction that explains a lot of weak case-control studies that have yielded erroneous conclusions and given case-control design a bad reputation.  As can be seen in the example of the nested case-control study within a defined</a:t>
            </a:r>
            <a:r>
              <a:rPr lang="en-US" baseline="0" dirty="0" smtClean="0"/>
              <a:t> </a:t>
            </a:r>
            <a:r>
              <a:rPr lang="en-US" dirty="0" smtClean="0"/>
              <a:t>cohort, the results from a well-designed case-control study with a primary study base can be just as valid as a cohort study itself.  That</a:t>
            </a:r>
            <a:r>
              <a:rPr lang="en-US" baseline="0" dirty="0" smtClean="0"/>
              <a:t> is, well done primary study base-derived case-control studies can yield correct answers.  It is the secondary study base-derived studies that more typically result in wrong answers.  </a:t>
            </a:r>
          </a:p>
          <a:p>
            <a:endParaRPr lang="en-US" baseline="0" dirty="0" smtClean="0"/>
          </a:p>
          <a:p>
            <a:r>
              <a:rPr lang="en-US" baseline="0" dirty="0" smtClean="0"/>
              <a:t>Very few researchers who are conducting case-control studies know about the difference between primary and secondary study bases.</a:t>
            </a:r>
            <a:endParaRPr lang="en-US" dirty="0" smtClean="0"/>
          </a:p>
        </p:txBody>
      </p:sp>
      <p:sp>
        <p:nvSpPr>
          <p:cNvPr id="2" name="Date Placeholder 1"/>
          <p:cNvSpPr>
            <a:spLocks noGrp="1"/>
          </p:cNvSpPr>
          <p:nvPr>
            <p:ph type="dt" idx="10"/>
          </p:nvPr>
        </p:nvSpPr>
        <p:spPr/>
        <p:txBody>
          <a:bodyPr/>
          <a:lstStyle/>
          <a:p>
            <a:pPr>
              <a:defRPr/>
            </a:pPr>
            <a:fld id="{299B6B38-B07E-442A-8AEE-E760A1D46687}" type="datetime1">
              <a:rPr lang="en-US" smtClean="0"/>
              <a:t>9/16/2019</a:t>
            </a:fld>
            <a:endParaRPr lang="en-US" dirty="0"/>
          </a:p>
        </p:txBody>
      </p:sp>
    </p:spTree>
    <p:extLst>
      <p:ext uri="{BB962C8B-B14F-4D97-AF65-F5344CB8AC3E}">
        <p14:creationId xmlns:p14="http://schemas.microsoft.com/office/powerpoint/2010/main" val="609044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xfrm>
            <a:off x="1104900" y="696913"/>
            <a:ext cx="4648200" cy="3486150"/>
          </a:xfrm>
          <a:ln/>
        </p:spPr>
      </p:sp>
      <p:sp>
        <p:nvSpPr>
          <p:cNvPr id="32770" name="Notes Placeholder 2"/>
          <p:cNvSpPr>
            <a:spLocks noGrp="1"/>
          </p:cNvSpPr>
          <p:nvPr>
            <p:ph type="body" idx="1"/>
          </p:nvPr>
        </p:nvSpPr>
        <p:spPr>
          <a:noFill/>
          <a:ln/>
        </p:spPr>
        <p:txBody>
          <a:bodyPr/>
          <a:lstStyle/>
          <a:p>
            <a:r>
              <a:rPr lang="en-US" dirty="0" smtClean="0"/>
              <a:t>The danger in looking at associations between variables at the group level is that the association may not hold at the individual level.  This is known as the “ecologic fallacy.”  The textbook gives an example of 3 groups with different income and percent traffic injuries showing a positive association between income and accidents at the group level, but inspection of individual data shows that it is actually the reverse, a inverse association between income and accidents.  </a:t>
            </a:r>
          </a:p>
          <a:p>
            <a:endParaRPr lang="en-US" dirty="0" smtClean="0"/>
          </a:p>
          <a:p>
            <a:r>
              <a:rPr lang="en-US" dirty="0" smtClean="0"/>
              <a:t>What explains this?  In this example, we actually don’t know from the group-level data that the persons with highest income are actually having more accidents.  In fact, in every population, it’s the people with lower income that are having more injuries. For some reason that is beyond the data collected, the population with more accidents also has the widest range of incomes, the most people with low incomes and the richest individual.  Thus, this “study” compared income</a:t>
            </a:r>
            <a:r>
              <a:rPr lang="en-US" baseline="0" dirty="0" smtClean="0"/>
              <a:t> and traffic injuries in populations with quite different income distributions. </a:t>
            </a:r>
            <a:r>
              <a:rPr lang="en-US" dirty="0" smtClean="0"/>
              <a:t>We won’t say much more about ecologic designs in the course, but we let you get some experience with this in one of the homework problems for this week. </a:t>
            </a:r>
          </a:p>
          <a:p>
            <a:endParaRPr lang="en-US" dirty="0" smtClean="0"/>
          </a:p>
          <a:p>
            <a:r>
              <a:rPr lang="en-US" sz="1200" kern="1200" dirty="0" smtClean="0">
                <a:solidFill>
                  <a:schemeClr val="tx1"/>
                </a:solidFill>
                <a:effectLst/>
                <a:latin typeface="Times New Roman" pitchFamily="18" charset="0"/>
                <a:ea typeface="+mn-ea"/>
                <a:cs typeface="+mn-cs"/>
              </a:rPr>
              <a:t>Popn	A	B	C</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Median	19.8	24.3	22.7</a:t>
            </a:r>
          </a:p>
          <a:p>
            <a:r>
              <a:rPr lang="en-US" sz="1200" kern="1200" dirty="0" smtClean="0">
                <a:solidFill>
                  <a:schemeClr val="tx1"/>
                </a:solidFill>
                <a:effectLst/>
                <a:latin typeface="Times New Roman" pitchFamily="18" charset="0"/>
                <a:ea typeface="+mn-ea"/>
                <a:cs typeface="+mn-cs"/>
              </a:rPr>
              <a:t>SD	12.8	10.7	7.2</a:t>
            </a:r>
          </a:p>
          <a:p>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A classical example of bias due to ecologic fallacy is the study by Émile Durkheim, a famous French sociologist. In a groundbreaking book published in 1897, entitled </a:t>
            </a:r>
            <a:r>
              <a:rPr lang="en-US" sz="1200" b="0" i="1" u="none" strike="noStrike" kern="1200" baseline="0" dirty="0" smtClean="0">
                <a:solidFill>
                  <a:schemeClr val="tx1"/>
                </a:solidFill>
                <a:latin typeface="Times New Roman" pitchFamily="18" charset="0"/>
                <a:ea typeface="+mn-ea"/>
                <a:cs typeface="+mn-cs"/>
              </a:rPr>
              <a:t>Le Suicide</a:t>
            </a:r>
            <a:r>
              <a:rPr lang="en-US" sz="1200" b="0" i="0" u="none" strike="noStrike" kern="1200" baseline="0" dirty="0" smtClean="0">
                <a:solidFill>
                  <a:schemeClr val="tx1"/>
                </a:solidFill>
                <a:latin typeface="Times New Roman" pitchFamily="18" charset="0"/>
                <a:ea typeface="+mn-ea"/>
                <a:cs typeface="+mn-cs"/>
              </a:rPr>
              <a:t>, Durkheim explored the differing suicide rates among Protestants and Catholics. In 19th century Europe, suicide rates were higher in countries that were more heavily Protestant. Durkheim found that suicide rates were highest in provinces that were heavily Protestant. He concluded that stronger social control among Catholics resulted in lower suicide rates. Durkheim's study of religion and suicide used data from four groups of Prussian provinces between 1883 and 1890. The groups were formed by ranking 13 provinces according to the proportion of the population that was Protestant. </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The estimated rate ratio, comparing heavily Protestant regions with regions that were heavily populated with other religions, was 7.6 (i.e., suicide rates among Protestants were about 8 fold higher than other religions). However, studies at the individual level found that Protestants only had about a two-fold increased rate of suicide.  This difference in the estimates from individual (rate ratio ~2) and aggregate level (rate ratio ~8) data appears to be a bias due to an ecologic fallacy.  Because none of the regions was entirely Protestant or non-Protestant, it may have been non-Protestants (primarily Catholics) who were committing suicide in predominantly Protestant provinces. It is plausible that members of a religious minority might have been more likely to commit suicide than were members of the majority. Living in a predominantly Protestant area had a contextual effect on suicide risk among Catholics. </a:t>
            </a:r>
            <a:r>
              <a:rPr lang="en-US" sz="1200" kern="1200" dirty="0" smtClean="0">
                <a:solidFill>
                  <a:schemeClr val="tx1"/>
                </a:solidFill>
                <a:effectLst/>
                <a:latin typeface="Times New Roman" pitchFamily="18" charset="0"/>
                <a:ea typeface="+mn-ea"/>
                <a:cs typeface="+mn-cs"/>
              </a:rPr>
              <a:t>			</a:t>
            </a:r>
          </a:p>
          <a:p>
            <a:endParaRPr lang="en-US" sz="1200" kern="1200" dirty="0" smtClean="0">
              <a:solidFill>
                <a:schemeClr val="tx1"/>
              </a:solidFill>
              <a:effectLst/>
              <a:latin typeface="Times New Roman" pitchFamily="18" charset="0"/>
              <a:ea typeface="+mn-ea"/>
              <a:cs typeface="+mn-cs"/>
            </a:endParaRPr>
          </a:p>
        </p:txBody>
      </p:sp>
      <p:sp>
        <p:nvSpPr>
          <p:cNvPr id="39939" name="Slide Number Placeholder 3"/>
          <p:cNvSpPr txBox="1">
            <a:spLocks noGrp="1"/>
          </p:cNvSpPr>
          <p:nvPr/>
        </p:nvSpPr>
        <p:spPr bwMode="auto">
          <a:xfrm>
            <a:off x="3884613" y="8829675"/>
            <a:ext cx="2971800" cy="465138"/>
          </a:xfrm>
          <a:prstGeom prst="rect">
            <a:avLst/>
          </a:prstGeom>
          <a:noFill/>
          <a:ln>
            <a:miter lim="800000"/>
            <a:headEnd/>
            <a:tailEnd/>
          </a:ln>
        </p:spPr>
        <p:txBody>
          <a:bodyPr anchor="b"/>
          <a:lstStyle/>
          <a:p>
            <a:pPr algn="r">
              <a:defRPr/>
            </a:pPr>
            <a:fld id="{4FABCA22-8BDC-461D-B31A-AE93C436562C}" type="slidenum">
              <a:rPr lang="en-US" sz="1200">
                <a:latin typeface="+mn-lt"/>
              </a:rPr>
              <a:pPr algn="r">
                <a:defRPr/>
              </a:pPr>
              <a:t>11</a:t>
            </a:fld>
            <a:endParaRPr lang="en-US" sz="1200" dirty="0">
              <a:latin typeface="+mn-lt"/>
            </a:endParaRPr>
          </a:p>
        </p:txBody>
      </p:sp>
      <p:sp>
        <p:nvSpPr>
          <p:cNvPr id="2" name="Date Placeholder 1"/>
          <p:cNvSpPr>
            <a:spLocks noGrp="1"/>
          </p:cNvSpPr>
          <p:nvPr>
            <p:ph type="dt" idx="10"/>
          </p:nvPr>
        </p:nvSpPr>
        <p:spPr/>
        <p:txBody>
          <a:bodyPr/>
          <a:lstStyle/>
          <a:p>
            <a:pPr>
              <a:defRPr/>
            </a:pPr>
            <a:fld id="{9609F894-C8AD-40BC-8C5E-AD4CD989A9D5}" type="datetime1">
              <a:rPr lang="en-US" smtClean="0"/>
              <a:t>9/16/2019</a:t>
            </a:fld>
            <a:endParaRPr lang="en-US" dirty="0"/>
          </a:p>
        </p:txBody>
      </p:sp>
    </p:spTree>
    <p:extLst>
      <p:ext uri="{BB962C8B-B14F-4D97-AF65-F5344CB8AC3E}">
        <p14:creationId xmlns:p14="http://schemas.microsoft.com/office/powerpoint/2010/main" val="347805039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26D23DA3-55C9-4255-ACB6-71A3912113DC}" type="slidenum">
              <a:rPr lang="en-US" smtClean="0"/>
              <a:pPr/>
              <a:t>114</a:t>
            </a:fld>
            <a:endParaRPr lang="en-US" dirty="0" smtClean="0"/>
          </a:p>
        </p:txBody>
      </p:sp>
      <p:sp>
        <p:nvSpPr>
          <p:cNvPr id="131074" name="Rectangle 2"/>
          <p:cNvSpPr>
            <a:spLocks noGrp="1" noRot="1" noChangeAspect="1" noChangeArrowheads="1" noTextEdit="1"/>
          </p:cNvSpPr>
          <p:nvPr>
            <p:ph type="sldImg"/>
          </p:nvPr>
        </p:nvSpPr>
        <p:spPr>
          <a:xfrm>
            <a:off x="1104900" y="696913"/>
            <a:ext cx="4648200" cy="3486150"/>
          </a:xfrm>
          <a:ln/>
        </p:spPr>
      </p:sp>
      <p:sp>
        <p:nvSpPr>
          <p:cNvPr id="131075" name="Rectangle 3"/>
          <p:cNvSpPr>
            <a:spLocks noGrp="1" noChangeArrowheads="1"/>
          </p:cNvSpPr>
          <p:nvPr>
            <p:ph type="body" idx="1"/>
          </p:nvPr>
        </p:nvSpPr>
        <p:spPr>
          <a:noFill/>
          <a:ln/>
        </p:spPr>
        <p:txBody>
          <a:bodyPr/>
          <a:lstStyle/>
          <a:p>
            <a:r>
              <a:rPr lang="en-US" dirty="0" smtClean="0"/>
              <a:t>In othe</a:t>
            </a:r>
            <a:r>
              <a:rPr lang="en-US" baseline="0" dirty="0" smtClean="0"/>
              <a:t>r words, most of the mistakes in case-control studies come in the context of control selection in a secondary study base.</a:t>
            </a:r>
            <a:endParaRPr lang="en-US" dirty="0" smtClean="0"/>
          </a:p>
        </p:txBody>
      </p:sp>
      <p:sp>
        <p:nvSpPr>
          <p:cNvPr id="2" name="Date Placeholder 1"/>
          <p:cNvSpPr>
            <a:spLocks noGrp="1"/>
          </p:cNvSpPr>
          <p:nvPr>
            <p:ph type="dt" idx="10"/>
          </p:nvPr>
        </p:nvSpPr>
        <p:spPr/>
        <p:txBody>
          <a:bodyPr/>
          <a:lstStyle/>
          <a:p>
            <a:pPr>
              <a:defRPr/>
            </a:pPr>
            <a:fld id="{6DC6CBFD-77BF-4B85-B74F-9F97A492DF8A}" type="datetime1">
              <a:rPr lang="en-US" smtClean="0"/>
              <a:t>9/16/2019</a:t>
            </a:fld>
            <a:endParaRPr lang="en-US" dirty="0"/>
          </a:p>
        </p:txBody>
      </p:sp>
    </p:spTree>
    <p:extLst>
      <p:ext uri="{BB962C8B-B14F-4D97-AF65-F5344CB8AC3E}">
        <p14:creationId xmlns:p14="http://schemas.microsoft.com/office/powerpoint/2010/main" val="150102781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1A3C2A28-AADB-4474-B09F-B827B7AEAFA3}" type="slidenum">
              <a:rPr lang="en-US" smtClean="0"/>
              <a:pPr/>
              <a:t>115</a:t>
            </a:fld>
            <a:endParaRPr lang="en-US" dirty="0" smtClean="0"/>
          </a:p>
        </p:txBody>
      </p:sp>
      <p:sp>
        <p:nvSpPr>
          <p:cNvPr id="133122" name="Rectangle 2"/>
          <p:cNvSpPr>
            <a:spLocks noGrp="1" noRot="1" noChangeAspect="1" noChangeArrowheads="1" noTextEdit="1"/>
          </p:cNvSpPr>
          <p:nvPr>
            <p:ph type="sldImg"/>
          </p:nvPr>
        </p:nvSpPr>
        <p:spPr>
          <a:xfrm>
            <a:off x="1104900" y="696913"/>
            <a:ext cx="4648200" cy="3486150"/>
          </a:xfrm>
          <a:ln/>
        </p:spPr>
      </p:sp>
      <p:sp>
        <p:nvSpPr>
          <p:cNvPr id="133123" name="Rectangle 3"/>
          <p:cNvSpPr>
            <a:spLocks noGrp="1" noChangeArrowheads="1"/>
          </p:cNvSpPr>
          <p:nvPr>
            <p:ph type="body" idx="1"/>
          </p:nvPr>
        </p:nvSpPr>
        <p:spPr>
          <a:noFill/>
          <a:ln/>
        </p:spPr>
        <p:txBody>
          <a:bodyPr/>
          <a:lstStyle/>
          <a:p>
            <a:r>
              <a:rPr lang="en-US" dirty="0" smtClean="0"/>
              <a:t>We</a:t>
            </a:r>
            <a:r>
              <a:rPr lang="en-US" baseline="0" dirty="0" smtClean="0"/>
              <a:t> hav</a:t>
            </a:r>
            <a:r>
              <a:rPr lang="en-US" dirty="0" smtClean="0"/>
              <a:t>e been focusing on the differences between primary and secondary</a:t>
            </a:r>
            <a:r>
              <a:rPr lang="en-US" baseline="0" dirty="0" smtClean="0"/>
              <a:t> study bases in case-control designs, but there is a another concept to be aware of in case-control studies, which is the concept of whether we are identifying incident vs prevalent cases (and controls).</a:t>
            </a:r>
          </a:p>
          <a:p>
            <a:endParaRPr lang="en-US" baseline="0" dirty="0" smtClean="0"/>
          </a:p>
        </p:txBody>
      </p:sp>
      <p:sp>
        <p:nvSpPr>
          <p:cNvPr id="2" name="Date Placeholder 1"/>
          <p:cNvSpPr>
            <a:spLocks noGrp="1"/>
          </p:cNvSpPr>
          <p:nvPr>
            <p:ph type="dt" idx="10"/>
          </p:nvPr>
        </p:nvSpPr>
        <p:spPr/>
        <p:txBody>
          <a:bodyPr/>
          <a:lstStyle/>
          <a:p>
            <a:pPr>
              <a:defRPr/>
            </a:pPr>
            <a:fld id="{EBC0307F-0DBF-4D17-9AB2-5E2F91909554}" type="datetime1">
              <a:rPr lang="en-US" smtClean="0"/>
              <a:t>9/16/2019</a:t>
            </a:fld>
            <a:endParaRPr lang="en-US" dirty="0"/>
          </a:p>
        </p:txBody>
      </p:sp>
    </p:spTree>
    <p:extLst>
      <p:ext uri="{BB962C8B-B14F-4D97-AF65-F5344CB8AC3E}">
        <p14:creationId xmlns:p14="http://schemas.microsoft.com/office/powerpoint/2010/main" val="405402951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xfrm>
            <a:off x="1104900" y="696913"/>
            <a:ext cx="4648200" cy="3486150"/>
          </a:xfrm>
          <a:ln/>
        </p:spPr>
      </p:sp>
      <p:sp>
        <p:nvSpPr>
          <p:cNvPr id="149506" name="Rectangle 3"/>
          <p:cNvSpPr>
            <a:spLocks noGrp="1" noChangeArrowheads="1"/>
          </p:cNvSpPr>
          <p:nvPr>
            <p:ph type="body" idx="1"/>
          </p:nvPr>
        </p:nvSpPr>
        <p:spPr>
          <a:noFill/>
          <a:ln/>
        </p:spPr>
        <p:txBody>
          <a:bodyPr/>
          <a:lstStyle/>
          <a:p>
            <a:r>
              <a:rPr lang="en-US" sz="1000" b="0" dirty="0" smtClean="0"/>
              <a:t>A</a:t>
            </a:r>
            <a:r>
              <a:rPr lang="en-US" sz="1000" b="0" baseline="0" dirty="0" smtClean="0"/>
              <a:t> design that illustrates these distinctions and is unfortunately all too common is one which uses prevalent cases and prevalent controls.   By prevalent cases, we mean that investigator finds all of the cases, at one point in time, that are accessible to him/her at that time.  This is essentially like the cross-sectional study we explained before.  This is sometimes referred to as </a:t>
            </a:r>
            <a:r>
              <a:rPr lang="en-US" sz="1000" b="0" dirty="0" smtClean="0"/>
              <a:t>a case-based case-control study carried out “cross-sectionally”: cases with long survival after diagnosis (best prognosis) are more</a:t>
            </a:r>
            <a:r>
              <a:rPr lang="en-US" sz="1000" b="0" baseline="0" dirty="0" smtClean="0"/>
              <a:t> likely to be included</a:t>
            </a:r>
            <a:r>
              <a:rPr lang="en-US" sz="1000" b="0" dirty="0" smtClean="0"/>
              <a:t> in the case group. In this example, the dashed horizontal lines originating from</a:t>
            </a:r>
            <a:r>
              <a:rPr lang="en-US" sz="1000" b="0" baseline="0" dirty="0" smtClean="0"/>
              <a:t> the cases</a:t>
            </a:r>
            <a:r>
              <a:rPr lang="en-US" sz="1000" b="0" dirty="0" smtClean="0"/>
              <a:t> represent survival times; note that only three of the five cases are included in the study.  The</a:t>
            </a:r>
            <a:r>
              <a:rPr lang="en-US" sz="1000" b="0" baseline="0" dirty="0" smtClean="0"/>
              <a:t> other cases have died.</a:t>
            </a:r>
          </a:p>
          <a:p>
            <a:endParaRPr lang="en-US" sz="1000"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dirty="0" smtClean="0"/>
              <a:t>When</a:t>
            </a:r>
            <a:r>
              <a:rPr lang="en-US" sz="1000" b="0" baseline="0" dirty="0" smtClean="0"/>
              <a:t> the goal is to investigate causes of disease, which we also refer to as determining disease etiology, u</a:t>
            </a:r>
            <a:r>
              <a:rPr lang="en-US" sz="1000" b="0" dirty="0" smtClean="0"/>
              <a:t>se of prevalent cases is a flawed</a:t>
            </a:r>
            <a:r>
              <a:rPr lang="en-US" sz="1000" b="0" baseline="0" dirty="0" smtClean="0"/>
              <a:t> design that cannot be rescued through analytic methods.  It has the same weaknesses as we described for a cross-sectional study.  </a:t>
            </a:r>
            <a:r>
              <a:rPr lang="en-US" sz="1000" b="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0" dirty="0" smtClean="0"/>
          </a:p>
          <a:p>
            <a:r>
              <a:rPr lang="en-US" sz="1000" b="0" dirty="0" smtClean="0"/>
              <a:t>As we noted earlier in our</a:t>
            </a:r>
            <a:r>
              <a:rPr lang="en-US" sz="1000" b="0" baseline="0" dirty="0" smtClean="0"/>
              <a:t> discussion of sampling controls from a dynamic cohort at one timepoint, we can theoretically use controls sampled at the end of the study to represent exposure prevalence in the cohort.  We can again informally call this “prevalent control” sampling in the context of a dynamic cohort.  </a:t>
            </a:r>
            <a:r>
              <a:rPr lang="en-US" altLang="en-US" sz="1000" b="0" baseline="0" dirty="0" smtClean="0"/>
              <a:t>However, as we also noted earlier, f</a:t>
            </a:r>
            <a:r>
              <a:rPr lang="en-US" altLang="en-US" sz="1000" b="0" dirty="0" smtClean="0"/>
              <a:t>or this to be an unbiased estimate of exposed and unexposed person-time in this dynamic cohort, the exposure prevalence in the population has to be in “steady state” during the study period.  In</a:t>
            </a:r>
            <a:r>
              <a:rPr lang="en-US" altLang="en-US" sz="1000" b="0" baseline="0" dirty="0" smtClean="0"/>
              <a:t> addition, prevalence of covariates has to be in a “steady state.”   These assumptions are difficult to meet. </a:t>
            </a:r>
          </a:p>
          <a:p>
            <a:endParaRPr lang="en-US" sz="1000" b="0" baseline="0" dirty="0" smtClean="0"/>
          </a:p>
          <a:p>
            <a:r>
              <a:rPr lang="en-US" sz="1000" b="0" baseline="0" dirty="0" smtClean="0"/>
              <a:t>What makes this situation even worse is that it is often done in the context of medical center-based case ascertainment, i.e., a secondary study base.  This makes for 3 strikes:  prevalent cases, prevalent controls, and a secondary study base.</a:t>
            </a:r>
            <a:endParaRPr lang="en-US" sz="1000" b="0" dirty="0" smtClean="0"/>
          </a:p>
          <a:p>
            <a:endParaRPr lang="en-US" sz="1000" b="0" dirty="0" smtClean="0"/>
          </a:p>
          <a:p>
            <a:r>
              <a:rPr lang="en-US" sz="1000" b="0" dirty="0" smtClean="0"/>
              <a:t>It</a:t>
            </a:r>
            <a:r>
              <a:rPr lang="en-US" sz="1000" b="0" baseline="0" dirty="0" smtClean="0"/>
              <a:t> is easy to see how this would be an easy study to perform.  Grab all of the alive cases you can find in your clinic and then grab some controls (persons without the disease under study) you can find at your medical center.   This explains why this approach is so common.   However, “you get what you pay” for in that this approach is very susceptible to producing invalid answers when etiologic inference is the goal.  </a:t>
            </a:r>
            <a:endParaRPr lang="en-US" altLang="en-US" sz="1000" b="0" dirty="0" smtClean="0"/>
          </a:p>
        </p:txBody>
      </p:sp>
      <p:sp>
        <p:nvSpPr>
          <p:cNvPr id="2" name="Date Placeholder 1"/>
          <p:cNvSpPr>
            <a:spLocks noGrp="1"/>
          </p:cNvSpPr>
          <p:nvPr>
            <p:ph type="dt" idx="10"/>
          </p:nvPr>
        </p:nvSpPr>
        <p:spPr/>
        <p:txBody>
          <a:bodyPr/>
          <a:lstStyle/>
          <a:p>
            <a:pPr>
              <a:defRPr/>
            </a:pPr>
            <a:fld id="{9D39E2CB-BD08-473C-8DDB-61594B8BD31D}" type="datetime1">
              <a:rPr lang="en-US" smtClean="0"/>
              <a:t>9/16/2019</a:t>
            </a:fld>
            <a:endParaRPr lang="en-US" dirty="0"/>
          </a:p>
        </p:txBody>
      </p:sp>
    </p:spTree>
    <p:extLst>
      <p:ext uri="{BB962C8B-B14F-4D97-AF65-F5344CB8AC3E}">
        <p14:creationId xmlns:p14="http://schemas.microsoft.com/office/powerpoint/2010/main" val="270659983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F6D14018-A4DA-407D-A376-8ABA3EB26670}" type="slidenum">
              <a:rPr lang="en-US" smtClean="0"/>
              <a:pPr/>
              <a:t>117</a:t>
            </a:fld>
            <a:endParaRPr lang="en-US" dirty="0" smtClean="0"/>
          </a:p>
        </p:txBody>
      </p:sp>
      <p:sp>
        <p:nvSpPr>
          <p:cNvPr id="137218" name="Rectangle 2"/>
          <p:cNvSpPr>
            <a:spLocks noGrp="1" noRot="1" noChangeAspect="1" noChangeArrowheads="1" noTextEdit="1"/>
          </p:cNvSpPr>
          <p:nvPr>
            <p:ph type="sldImg"/>
          </p:nvPr>
        </p:nvSpPr>
        <p:spPr>
          <a:xfrm>
            <a:off x="1104900" y="696913"/>
            <a:ext cx="4648200" cy="3486150"/>
          </a:xfrm>
          <a:ln/>
        </p:spPr>
      </p:sp>
      <p:sp>
        <p:nvSpPr>
          <p:cNvPr id="137219" name="Rectangle 3"/>
          <p:cNvSpPr>
            <a:spLocks noGrp="1" noChangeArrowheads="1"/>
          </p:cNvSpPr>
          <p:nvPr>
            <p:ph type="body" idx="1"/>
          </p:nvPr>
        </p:nvSpPr>
        <p:spPr>
          <a:noFill/>
          <a:ln/>
        </p:spPr>
        <p:txBody>
          <a:bodyPr/>
          <a:lstStyle/>
          <a:p>
            <a:r>
              <a:rPr lang="en-US" dirty="0" smtClean="0"/>
              <a:t>One of the advantages of doing a case-control study in a single hospital is the ready access to the cases.    But even with the advantage of access, it may be difficult to include all the incident cases for diseases with poor survival.  We give the example of glioma (brain</a:t>
            </a:r>
            <a:r>
              <a:rPr lang="en-US" baseline="0" dirty="0" smtClean="0"/>
              <a:t> cancer)</a:t>
            </a:r>
            <a:r>
              <a:rPr lang="en-US" dirty="0" smtClean="0"/>
              <a:t> patients.  Using the prevalent cases in a case-control study brings forth</a:t>
            </a:r>
            <a:r>
              <a:rPr lang="en-US" baseline="0" dirty="0" smtClean="0"/>
              <a:t> the same problems that were seen in a cross-sectional study: problems with reverse causality and problems distinguishing determinants of incidence from determinants of survival once disease has occurred.  </a:t>
            </a:r>
            <a:r>
              <a:rPr lang="en-US" dirty="0" smtClean="0"/>
              <a:t>It is possible that using prevalent cases may not bias the findings but there is usually no way to determine that, and the possible bias could go in either direction with respect to the study hypothesis.</a:t>
            </a:r>
          </a:p>
          <a:p>
            <a:endParaRPr lang="en-US" dirty="0" smtClean="0"/>
          </a:p>
          <a:p>
            <a:r>
              <a:rPr lang="en-US" dirty="0" smtClean="0"/>
              <a:t>Note:  Kaiser is self-contained</a:t>
            </a:r>
            <a:r>
              <a:rPr lang="en-US" baseline="0" dirty="0" smtClean="0"/>
              <a:t> health care system where all enrolled patients receive primary care in Kaiser facilities, and, if needed, are admitted to Kaiser inpatient hospitals.  Within Kaiser inpatient hospitals, there are only patients enrolled in the Kaiser system.  UCSF hospitals, on the other hand, accepts patients who are receiving their primary care  in a variety of ambulatory facilities; it is not a self-contained system.  Hence, if this was done at Kaiser, it would be in the context of a primary study base.  Yet, even working within a primary study base does not mean an investigator will have an easy time getting to all incident cases of a particular </a:t>
            </a:r>
            <a:r>
              <a:rPr lang="en-US" baseline="0" dirty="0" smtClean="0"/>
              <a:t>disease. </a:t>
            </a:r>
            <a:r>
              <a:rPr lang="en-US" baseline="0" dirty="0" smtClean="0"/>
              <a:t>If done at UCSF, it is a secondary study base.  </a:t>
            </a:r>
          </a:p>
          <a:p>
            <a:endParaRPr lang="en-US" baseline="0" dirty="0" smtClean="0"/>
          </a:p>
          <a:p>
            <a:r>
              <a:rPr lang="en-US" baseline="0" dirty="0" smtClean="0"/>
              <a:t>Use of prevalent cases and prevalent controls was historically common.   Better understanding of case-control theory has somewhat diminished the popularity of this design but it is still occurring.  </a:t>
            </a:r>
            <a:endParaRPr lang="en-US" dirty="0" smtClean="0"/>
          </a:p>
        </p:txBody>
      </p:sp>
      <p:sp>
        <p:nvSpPr>
          <p:cNvPr id="2" name="Date Placeholder 1"/>
          <p:cNvSpPr>
            <a:spLocks noGrp="1"/>
          </p:cNvSpPr>
          <p:nvPr>
            <p:ph type="dt" idx="10"/>
          </p:nvPr>
        </p:nvSpPr>
        <p:spPr/>
        <p:txBody>
          <a:bodyPr/>
          <a:lstStyle/>
          <a:p>
            <a:pPr>
              <a:defRPr/>
            </a:pPr>
            <a:fld id="{49E0CFC3-AF00-4591-998B-1A0A9D9A7A32}" type="datetime1">
              <a:rPr lang="en-US" smtClean="0"/>
              <a:t>9/16/2019</a:t>
            </a:fld>
            <a:endParaRPr lang="en-US" dirty="0"/>
          </a:p>
        </p:txBody>
      </p:sp>
    </p:spTree>
    <p:extLst>
      <p:ext uri="{BB962C8B-B14F-4D97-AF65-F5344CB8AC3E}">
        <p14:creationId xmlns:p14="http://schemas.microsoft.com/office/powerpoint/2010/main" val="275689693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xfrm>
            <a:off x="1104900" y="696913"/>
            <a:ext cx="4648200" cy="3486150"/>
          </a:xfrm>
          <a:ln/>
        </p:spPr>
      </p:sp>
      <p:sp>
        <p:nvSpPr>
          <p:cNvPr id="149506"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t>The cross-sectional study design and the “prevalent cases”/”prevalent</a:t>
            </a:r>
            <a:r>
              <a:rPr lang="en-US" sz="1000" baseline="0" dirty="0" smtClean="0"/>
              <a:t> controls”</a:t>
            </a:r>
            <a:r>
              <a:rPr lang="en-US" sz="1000" dirty="0" smtClean="0"/>
              <a:t> case-control study have a very similar way of sampling an underlying cohort.  In fact, such a sampling scheme can rightfully be called </a:t>
            </a:r>
            <a:r>
              <a:rPr lang="en-US" sz="1000" u="sng" dirty="0" smtClean="0"/>
              <a:t>either</a:t>
            </a:r>
            <a:r>
              <a:rPr lang="en-US" sz="1000" dirty="0" smtClean="0"/>
              <a:t> a cross-sectional study or a case-control study.  And that means they have identical limitations.  Here is the schematic of a case-control study using prevalent cases and prevalent controls that we were just looking at.  Remember the loss of cases from the hypothetical cohort in this design.</a:t>
            </a:r>
          </a:p>
        </p:txBody>
      </p:sp>
      <p:sp>
        <p:nvSpPr>
          <p:cNvPr id="2" name="Date Placeholder 1"/>
          <p:cNvSpPr>
            <a:spLocks noGrp="1"/>
          </p:cNvSpPr>
          <p:nvPr>
            <p:ph type="dt" idx="10"/>
          </p:nvPr>
        </p:nvSpPr>
        <p:spPr/>
        <p:txBody>
          <a:bodyPr/>
          <a:lstStyle/>
          <a:p>
            <a:pPr>
              <a:defRPr/>
            </a:pPr>
            <a:fld id="{9D39E2CB-BD08-473C-8DDB-61594B8BD31D}" type="datetime1">
              <a:rPr lang="en-US" smtClean="0">
                <a:solidFill>
                  <a:srgbClr val="000000"/>
                </a:solidFill>
              </a:rPr>
              <a:pPr>
                <a:defRPr/>
              </a:pPr>
              <a:t>9/16/2019</a:t>
            </a:fld>
            <a:endParaRPr lang="en-US" dirty="0">
              <a:solidFill>
                <a:srgbClr val="000000"/>
              </a:solidFill>
            </a:endParaRPr>
          </a:p>
        </p:txBody>
      </p:sp>
    </p:spTree>
    <p:extLst>
      <p:ext uri="{BB962C8B-B14F-4D97-AF65-F5344CB8AC3E}">
        <p14:creationId xmlns:p14="http://schemas.microsoft.com/office/powerpoint/2010/main" val="108462737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t>And here is the cross-sectional schematic that we saw earlier in today’s lecture.  Note the loss of cases from the underlying cohort before the study is started.  This</a:t>
            </a:r>
            <a:r>
              <a:rPr lang="en-US" sz="1000" baseline="0" dirty="0" smtClean="0"/>
              <a:t> phenomenon </a:t>
            </a:r>
            <a:r>
              <a:rPr lang="en-US" sz="1000" dirty="0" smtClean="0"/>
              <a:t>is identical</a:t>
            </a:r>
            <a:r>
              <a:rPr lang="en-US" sz="1000" baseline="0" dirty="0" smtClean="0"/>
              <a:t> </a:t>
            </a:r>
            <a:r>
              <a:rPr lang="en-US" sz="1000" dirty="0" smtClean="0"/>
              <a:t>to what we just saw for the case-control study using prevalent cases.  This is formally called stratified</a:t>
            </a:r>
            <a:r>
              <a:rPr lang="en-US" sz="1000" baseline="0" dirty="0" smtClean="0"/>
              <a:t> cross-sectional sampling; it is stratified based on outcome status.  A cross-sectional study could also be stratified on exposure status.</a:t>
            </a:r>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p:txBody>
      </p:sp>
      <p:sp>
        <p:nvSpPr>
          <p:cNvPr id="2" name="Date Placeholder 1"/>
          <p:cNvSpPr>
            <a:spLocks noGrp="1"/>
          </p:cNvSpPr>
          <p:nvPr>
            <p:ph type="dt" idx="10"/>
          </p:nvPr>
        </p:nvSpPr>
        <p:spPr/>
        <p:txBody>
          <a:bodyPr/>
          <a:lstStyle/>
          <a:p>
            <a:pPr>
              <a:defRPr/>
            </a:pPr>
            <a:fld id="{83277CE8-7325-4CA7-97A6-2915BD4CAB26}" type="datetime1">
              <a:rPr lang="en-US" smtClean="0"/>
              <a:t>9/16/2019</a:t>
            </a:fld>
            <a:endParaRPr lang="en-US" dirty="0"/>
          </a:p>
        </p:txBody>
      </p:sp>
    </p:spTree>
    <p:extLst>
      <p:ext uri="{BB962C8B-B14F-4D97-AF65-F5344CB8AC3E}">
        <p14:creationId xmlns:p14="http://schemas.microsoft.com/office/powerpoint/2010/main" val="158746282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1104900" y="696913"/>
            <a:ext cx="4648200" cy="3486150"/>
          </a:xfrm>
          <a:ln/>
        </p:spPr>
      </p:sp>
      <p:sp>
        <p:nvSpPr>
          <p:cNvPr id="10137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lang="en-US" sz="1200" dirty="0" smtClean="0"/>
              <a:t>The “prevalent cases” case-control study can also be conducted within a fixed cohort as well as a dynamic cohort.  And, such a sampling scheme can again</a:t>
            </a:r>
            <a:r>
              <a:rPr lang="en-US" sz="1200" baseline="0" dirty="0" smtClean="0"/>
              <a:t> </a:t>
            </a:r>
            <a:r>
              <a:rPr lang="en-US" sz="1200" dirty="0" smtClean="0"/>
              <a:t>rightfully be called either a cross-sectional study or a case-control study when it is situated in a fixed cohort</a:t>
            </a:r>
            <a:r>
              <a:rPr lang="en-US" sz="1200" baseline="0" dirty="0" smtClean="0"/>
              <a:t>. </a:t>
            </a:r>
            <a:r>
              <a:rPr lang="en-US" sz="1200" dirty="0" smtClean="0"/>
              <a:t> Note again the loss of cases from the fixed cohort in this design.</a:t>
            </a:r>
          </a:p>
          <a:p>
            <a:pPr marL="0" marR="0" lvl="0" indent="0" algn="l" defTabSz="914400" rtl="0" eaLnBrk="0" fontAlgn="base" latinLnBrk="0" hangingPunct="0">
              <a:lnSpc>
                <a:spcPct val="100000"/>
              </a:lnSpc>
              <a:spcBef>
                <a:spcPct val="40000"/>
              </a:spcBef>
              <a:spcAft>
                <a:spcPct val="0"/>
              </a:spcAft>
              <a:buClrTx/>
              <a:buSzTx/>
              <a:buFontTx/>
              <a:buNone/>
              <a:tabLst/>
            </a:pPr>
            <a:endParaRPr lang="en-US" dirty="0" smtClean="0"/>
          </a:p>
        </p:txBody>
      </p:sp>
      <p:sp>
        <p:nvSpPr>
          <p:cNvPr id="2" name="Date Placeholder 1"/>
          <p:cNvSpPr>
            <a:spLocks noGrp="1"/>
          </p:cNvSpPr>
          <p:nvPr>
            <p:ph type="dt" idx="10"/>
          </p:nvPr>
        </p:nvSpPr>
        <p:spPr/>
        <p:txBody>
          <a:bodyPr/>
          <a:lstStyle/>
          <a:p>
            <a:pPr>
              <a:defRPr/>
            </a:pPr>
            <a:fld id="{CFB7FF8C-5B7A-435D-A4A0-1ECC3521AE00}" type="datetime1">
              <a:rPr lang="en-US" smtClean="0"/>
              <a:t>9/16/2019</a:t>
            </a:fld>
            <a:endParaRPr lang="en-US" dirty="0"/>
          </a:p>
        </p:txBody>
      </p:sp>
    </p:spTree>
    <p:extLst>
      <p:ext uri="{BB962C8B-B14F-4D97-AF65-F5344CB8AC3E}">
        <p14:creationId xmlns:p14="http://schemas.microsoft.com/office/powerpoint/2010/main" val="196421393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This example is a case-control study conducted at the 10-year visit in a fixed cohort, the Canadian Multicentre Osteoporosis Study (CaMos), which was designed to follow older adults for occurrence of bone fractures.  Cases are those who experienced a fracture sometime during CaMos, but only those who attended the 10-year visit could be a case.  Some participants who experienced a fracture during the study did not continue in follow-up until this visit.  They might have died or become loss to follow-up.  Control participants were also those who continued in CaMos and attended the 10 year visit.  This design could also be considered a cross-sectional study in a fixed cohort, conducted at the 10 year visit.</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Problems:  1) This is a study of prevalent fractures, not incident fractures.  2) Exposure (bone microarchitecture) is measured after the fracture has occurred. 3) Prevalent controls may provide a biased estimate of the prevalence of exposure (in this study, microarchitecture). Controls have been lost throughout the study (losses to follow-up and competing events) and these losses may not be random with respect to the exposure.</a:t>
            </a:r>
          </a:p>
          <a:p>
            <a:endParaRPr lang="en-US" sz="1200" b="0" i="0" u="none" strike="noStrike" kern="1200" baseline="0" dirty="0" smtClean="0">
              <a:solidFill>
                <a:schemeClr val="tx1"/>
              </a:solidFill>
              <a:latin typeface="Times New Roman" pitchFamily="18" charset="0"/>
              <a:ea typeface="+mn-ea"/>
              <a:cs typeface="+mn-cs"/>
            </a:endParaRP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Nishiyama et al. Women with previous fragility fractures can be classified based on bone microarchitecture and finite element analysis measured with HR-pQCT. Osteoporos Int 24:1733–1740, 2013.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121</a:t>
            </a:fld>
            <a:endParaRPr lang="en-US" dirty="0"/>
          </a:p>
        </p:txBody>
      </p:sp>
      <p:sp>
        <p:nvSpPr>
          <p:cNvPr id="5" name="Date Placeholder 4"/>
          <p:cNvSpPr>
            <a:spLocks noGrp="1"/>
          </p:cNvSpPr>
          <p:nvPr>
            <p:ph type="dt" idx="11"/>
          </p:nvPr>
        </p:nvSpPr>
        <p:spPr/>
        <p:txBody>
          <a:bodyPr/>
          <a:lstStyle/>
          <a:p>
            <a:pPr>
              <a:defRPr/>
            </a:pPr>
            <a:fld id="{FABC0EB6-A9CF-4AD8-894E-3F0954E0D4B5}" type="datetime1">
              <a:rPr lang="en-US" smtClean="0"/>
              <a:t>9/16/2019</a:t>
            </a:fld>
            <a:endParaRPr lang="en-US" dirty="0"/>
          </a:p>
        </p:txBody>
      </p:sp>
    </p:spTree>
    <p:extLst>
      <p:ext uri="{BB962C8B-B14F-4D97-AF65-F5344CB8AC3E}">
        <p14:creationId xmlns:p14="http://schemas.microsoft.com/office/powerpoint/2010/main" val="143335899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1104900" y="696913"/>
            <a:ext cx="4648200" cy="3486150"/>
          </a:xfrm>
          <a:ln/>
        </p:spPr>
      </p:sp>
      <p:sp>
        <p:nvSpPr>
          <p:cNvPr id="10137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lang="en-US" sz="1200" dirty="0" smtClean="0"/>
              <a:t>Here</a:t>
            </a:r>
            <a:r>
              <a:rPr lang="en-US" sz="1200" baseline="0" dirty="0" smtClean="0"/>
              <a:t> is the schematic of the CaMos example, a</a:t>
            </a:r>
            <a:r>
              <a:rPr lang="en-US" sz="1200" dirty="0" smtClean="0"/>
              <a:t> “prevalent cases” case-control study conducted within a fixed cohort.  Cases are prevalent fractures</a:t>
            </a:r>
            <a:r>
              <a:rPr lang="en-US" sz="1200" baseline="0" dirty="0" smtClean="0"/>
              <a:t> (specifically, a history of a fracture). </a:t>
            </a:r>
            <a:endParaRPr lang="en-US" dirty="0" smtClean="0"/>
          </a:p>
        </p:txBody>
      </p:sp>
      <p:sp>
        <p:nvSpPr>
          <p:cNvPr id="2" name="Date Placeholder 1"/>
          <p:cNvSpPr>
            <a:spLocks noGrp="1"/>
          </p:cNvSpPr>
          <p:nvPr>
            <p:ph type="dt" idx="10"/>
          </p:nvPr>
        </p:nvSpPr>
        <p:spPr/>
        <p:txBody>
          <a:bodyPr/>
          <a:lstStyle/>
          <a:p>
            <a:pPr>
              <a:defRPr/>
            </a:pPr>
            <a:fld id="{FC2723DC-EDD3-4346-AA69-E0FC70F1B9B4}" type="datetime1">
              <a:rPr lang="en-US" smtClean="0"/>
              <a:t>9/16/2019</a:t>
            </a:fld>
            <a:endParaRPr lang="en-US" dirty="0"/>
          </a:p>
        </p:txBody>
      </p:sp>
    </p:spTree>
    <p:extLst>
      <p:ext uri="{BB962C8B-B14F-4D97-AF65-F5344CB8AC3E}">
        <p14:creationId xmlns:p14="http://schemas.microsoft.com/office/powerpoint/2010/main" val="368400588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8B20C63D-34A9-41AF-99A1-B429DCB4C977}" type="slidenum">
              <a:rPr lang="en-US" smtClean="0"/>
              <a:pPr/>
              <a:t>123</a:t>
            </a:fld>
            <a:endParaRPr lang="en-US" dirty="0" smtClean="0"/>
          </a:p>
        </p:txBody>
      </p:sp>
      <p:sp>
        <p:nvSpPr>
          <p:cNvPr id="143362" name="Rectangle 2"/>
          <p:cNvSpPr>
            <a:spLocks noGrp="1" noRot="1" noChangeAspect="1" noChangeArrowheads="1" noTextEdit="1"/>
          </p:cNvSpPr>
          <p:nvPr>
            <p:ph type="sldImg"/>
          </p:nvPr>
        </p:nvSpPr>
        <p:spPr>
          <a:xfrm>
            <a:off x="1104900" y="696913"/>
            <a:ext cx="4648200" cy="3486150"/>
          </a:xfrm>
          <a:ln/>
        </p:spPr>
      </p:sp>
      <p:sp>
        <p:nvSpPr>
          <p:cNvPr id="143363" name="Rectangle 3"/>
          <p:cNvSpPr>
            <a:spLocks noGrp="1" noChangeArrowheads="1"/>
          </p:cNvSpPr>
          <p:nvPr>
            <p:ph type="body" idx="1"/>
          </p:nvPr>
        </p:nvSpPr>
        <p:spPr>
          <a:noFill/>
          <a:ln/>
        </p:spPr>
        <p:txBody>
          <a:bodyPr/>
          <a:lstStyle/>
          <a:p>
            <a:r>
              <a:rPr lang="en-US" dirty="0" smtClean="0"/>
              <a:t>This is just to summarize that use of</a:t>
            </a:r>
            <a:r>
              <a:rPr lang="en-US" baseline="0" dirty="0" smtClean="0"/>
              <a:t> incident cases is preferable to prevalent ones. </a:t>
            </a:r>
            <a:endParaRPr lang="en-US" dirty="0" smtClean="0"/>
          </a:p>
        </p:txBody>
      </p:sp>
      <p:sp>
        <p:nvSpPr>
          <p:cNvPr id="2" name="Date Placeholder 1"/>
          <p:cNvSpPr>
            <a:spLocks noGrp="1"/>
          </p:cNvSpPr>
          <p:nvPr>
            <p:ph type="dt" idx="10"/>
          </p:nvPr>
        </p:nvSpPr>
        <p:spPr/>
        <p:txBody>
          <a:bodyPr/>
          <a:lstStyle/>
          <a:p>
            <a:pPr>
              <a:defRPr/>
            </a:pPr>
            <a:fld id="{DE871124-D659-43EC-8866-37406847B1DF}" type="datetime1">
              <a:rPr lang="en-US" smtClean="0"/>
              <a:t>9/16/2019</a:t>
            </a:fld>
            <a:endParaRPr lang="en-US" dirty="0"/>
          </a:p>
        </p:txBody>
      </p:sp>
    </p:spTree>
    <p:extLst>
      <p:ext uri="{BB962C8B-B14F-4D97-AF65-F5344CB8AC3E}">
        <p14:creationId xmlns:p14="http://schemas.microsoft.com/office/powerpoint/2010/main" val="3000606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8C6D3049-66A8-44C9-B1D5-3EBD0A9DDE45}" type="slidenum">
              <a:rPr lang="en-US" smtClean="0"/>
              <a:pPr/>
              <a:t>12</a:t>
            </a:fld>
            <a:endParaRPr lang="en-US" dirty="0" smtClean="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a:noFill/>
          <a:ln/>
        </p:spPr>
        <p:txBody>
          <a:bodyPr/>
          <a:lstStyle/>
          <a:p>
            <a:r>
              <a:rPr lang="en-US" dirty="0" smtClean="0"/>
              <a:t>Given</a:t>
            </a:r>
            <a:r>
              <a:rPr lang="en-US" baseline="0" dirty="0" smtClean="0"/>
              <a:t> the substantial potential for obtaining misleading (what we will more formally refer to as “biased”) results from an ecologic study, when is this design useful?   Advantages of an ecologic study include ease of execution.  For some research questions, group-level data on exposure and outcome are relatively easy to obtain, often from public records, </a:t>
            </a:r>
            <a:r>
              <a:rPr lang="en-US" baseline="0" dirty="0" smtClean="0">
                <a:solidFill>
                  <a:srgbClr val="FF0000"/>
                </a:solidFill>
              </a:rPr>
              <a:t>and straight off the internet. </a:t>
            </a:r>
            <a:r>
              <a:rPr lang="en-US" baseline="0" dirty="0" smtClean="0"/>
              <a:t>In a new field of research, an ecologic study can provide valuable insight into potential relationships.  Findings can provide the preliminary data to justify a more costly and time-consuming individual-level study.  Finally, in some situations, ecologic studies may provide variability in exposure or outcome that is not available in a typical individual-level study.  For example, exposure to dietary fat may be relatively homogeneous within a typical study population (even if as broad as a country) but more variable across different countries.  </a:t>
            </a:r>
          </a:p>
          <a:p>
            <a:endParaRPr lang="en-US" baseline="0" dirty="0" smtClean="0"/>
          </a:p>
          <a:p>
            <a:r>
              <a:rPr lang="en-US" baseline="0" dirty="0" smtClean="0"/>
              <a:t>Note that an individual-level study may include an “ecologic” variable.  For example, in an individual-level study of fluoridated water and dental caries, the exposure to fluoride might be assigned by community of residence, an “ecologic” variable, while the outcome of dental caries was determined on an individual basis.  In our earlier example of an ecologic study, dental caries were known to the investigators presumably only at the community level, not the individual level.</a:t>
            </a:r>
          </a:p>
          <a:p>
            <a:endParaRPr lang="en-US" baseline="0" dirty="0" smtClean="0"/>
          </a:p>
          <a:p>
            <a:r>
              <a:rPr lang="en-US" baseline="0" dirty="0" smtClean="0"/>
              <a:t>In summary, be sure to distinguish between ecologic studies (i.e., designs or analyses) and ecologic variables (or measurements).  Ecologic studies relate group-level exposures to group-level outcomes; the group is the unit of observation</a:t>
            </a:r>
            <a:r>
              <a:rPr lang="en-US" b="0" baseline="0" dirty="0" smtClean="0"/>
              <a:t>.  Even if measurements were originally made at the individual level, the investigator may only have access to group-level results.  If both exposure and outcome are expressed as group-level measurements, regardless of how they were first measured, then the study is an ecologic design.  </a:t>
            </a:r>
            <a:r>
              <a:rPr lang="en-US" baseline="0" dirty="0" smtClean="0"/>
              <a:t>If an investigator does have both exposure and outcome measurements at the individual level, then there is no reason to analyze these in an ecologic study design, and it would be unwise to do so.  If one has individual-level measurement on either exposure or outcome but not both, then an individual-level analysis can be done (by assigning the group-level measurement to each individual), but the investigator will need to be wary that group-level measurement may misclassify the individual level measurement and result in substantial measurement bias for the overall study inference.  This exemplifies a point we will make later which is that it is vitally important to evaluate how measurements are being generated — in any study design.  </a:t>
            </a:r>
          </a:p>
          <a:p>
            <a:endParaRPr lang="en-US" baseline="0" dirty="0" smtClean="0"/>
          </a:p>
          <a:p>
            <a:r>
              <a:rPr lang="en-US" dirty="0" smtClean="0"/>
              <a:t>For a</a:t>
            </a:r>
            <a:r>
              <a:rPr lang="en-US" baseline="0" dirty="0" smtClean="0"/>
              <a:t> review of ecologic study design, see </a:t>
            </a:r>
            <a:r>
              <a:rPr lang="en-US" dirty="0" smtClean="0"/>
              <a:t>Morgenstern H. Ecologic studies in the Modern</a:t>
            </a:r>
            <a:r>
              <a:rPr lang="en-US" baseline="0" dirty="0" smtClean="0"/>
              <a:t> Epidemiology text by Rothman, Greenland, and Lash (optional reading).  </a:t>
            </a:r>
            <a:endParaRPr lang="en-US" dirty="0" smtClean="0"/>
          </a:p>
          <a:p>
            <a:endParaRPr lang="en-US" dirty="0" smtClean="0"/>
          </a:p>
          <a:p>
            <a:endParaRPr lang="en-US" dirty="0" smtClean="0"/>
          </a:p>
        </p:txBody>
      </p:sp>
      <p:sp>
        <p:nvSpPr>
          <p:cNvPr id="2" name="Date Placeholder 1"/>
          <p:cNvSpPr>
            <a:spLocks noGrp="1"/>
          </p:cNvSpPr>
          <p:nvPr>
            <p:ph type="dt" idx="10"/>
          </p:nvPr>
        </p:nvSpPr>
        <p:spPr/>
        <p:txBody>
          <a:bodyPr/>
          <a:lstStyle/>
          <a:p>
            <a:pPr>
              <a:defRPr/>
            </a:pPr>
            <a:fld id="{73A3F96A-AC47-44A4-91E0-40BD0A0A1F7E}" type="datetime1">
              <a:rPr lang="en-US" smtClean="0"/>
              <a:t>9/16/2019</a:t>
            </a:fld>
            <a:endParaRPr lang="en-US" dirty="0"/>
          </a:p>
        </p:txBody>
      </p:sp>
    </p:spTree>
    <p:extLst>
      <p:ext uri="{BB962C8B-B14F-4D97-AF65-F5344CB8AC3E}">
        <p14:creationId xmlns:p14="http://schemas.microsoft.com/office/powerpoint/2010/main" val="286445791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75B874B4-939D-471D-8AB2-AFD761DD07E4}" type="slidenum">
              <a:rPr lang="en-US" smtClean="0"/>
              <a:pPr/>
              <a:t>124</a:t>
            </a:fld>
            <a:endParaRPr lang="en-US" dirty="0" smtClean="0"/>
          </a:p>
        </p:txBody>
      </p:sp>
      <p:sp>
        <p:nvSpPr>
          <p:cNvPr id="145410" name="Rectangle 2"/>
          <p:cNvSpPr>
            <a:spLocks noGrp="1" noRot="1" noChangeAspect="1" noChangeArrowheads="1" noTextEdit="1"/>
          </p:cNvSpPr>
          <p:nvPr>
            <p:ph type="sldImg"/>
          </p:nvPr>
        </p:nvSpPr>
        <p:spPr>
          <a:xfrm>
            <a:off x="1104900" y="696913"/>
            <a:ext cx="4648200" cy="3486150"/>
          </a:xfrm>
          <a:ln/>
        </p:spPr>
      </p:sp>
      <p:sp>
        <p:nvSpPr>
          <p:cNvPr id="145411" name="Rectangle 3"/>
          <p:cNvSpPr>
            <a:spLocks noGrp="1" noChangeArrowheads="1"/>
          </p:cNvSpPr>
          <p:nvPr>
            <p:ph type="body" idx="1"/>
          </p:nvPr>
        </p:nvSpPr>
        <p:spPr>
          <a:noFill/>
          <a:ln/>
        </p:spPr>
        <p:txBody>
          <a:bodyPr/>
          <a:lstStyle/>
          <a:p>
            <a:r>
              <a:rPr lang="en-US" dirty="0" smtClean="0"/>
              <a:t>The Szklo and Nieto textbook</a:t>
            </a:r>
            <a:r>
              <a:rPr lang="en-US" baseline="0" dirty="0" smtClean="0"/>
              <a:t> </a:t>
            </a:r>
            <a:r>
              <a:rPr lang="en-US" dirty="0" smtClean="0"/>
              <a:t>uses the term “nested case control” to refer to  incidence density sampling within a research cohort.  However, the authors note that usage of the term varies.  You may see this term used to refer to a case-cohort design, with sampling from the baseline cohort, or to any case-control study that is situated within a cohort.   Note that when you encounter this term in the description of a study, you will have to dig deeper into the Methods to understand what sampling design was used for the controls.</a:t>
            </a:r>
          </a:p>
          <a:p>
            <a:endParaRPr lang="en-US" dirty="0" smtClean="0"/>
          </a:p>
          <a:p>
            <a:r>
              <a:rPr lang="en-US" dirty="0" smtClean="0"/>
              <a:t>We doubt if there will ever be uniform use of the term “nested case-control”.  Therefore, we think it is important to define the primary study base when a case-control study is described as “nested.”  For example, one</a:t>
            </a:r>
            <a:r>
              <a:rPr lang="en-US" baseline="0" dirty="0" smtClean="0"/>
              <a:t> would say “</a:t>
            </a:r>
            <a:r>
              <a:rPr lang="en-US" dirty="0" smtClean="0"/>
              <a:t>a case-control study nested within the Framingham cohort”.  Or, nested within Northern California Kaiser.  Or, nested within the cohort of residents of Alameda County.  </a:t>
            </a:r>
          </a:p>
          <a:p>
            <a:endParaRPr lang="en-US" dirty="0" smtClean="0"/>
          </a:p>
          <a:p>
            <a:r>
              <a:rPr lang="en-US" dirty="0" smtClean="0"/>
              <a:t>The key take home point is to understand that it</a:t>
            </a:r>
            <a:r>
              <a:rPr lang="en-US" baseline="0" dirty="0" smtClean="0"/>
              <a:t> i</a:t>
            </a:r>
            <a:r>
              <a:rPr lang="en-US" dirty="0" smtClean="0"/>
              <a:t>s often possible to perform a study using only part of a cohort, rather than performing measurements on all participants.  When a case-control study within a cohort is feasible, it can provide valid results with substantially lower costs.  This can be an excellent design for new (or old) investigators who don’t have the resources to study everyone</a:t>
            </a:r>
            <a:r>
              <a:rPr lang="en-US" baseline="0" dirty="0" smtClean="0"/>
              <a:t>.</a:t>
            </a:r>
            <a:endParaRPr lang="en-US" dirty="0" smtClean="0"/>
          </a:p>
        </p:txBody>
      </p:sp>
      <p:sp>
        <p:nvSpPr>
          <p:cNvPr id="2" name="Date Placeholder 1"/>
          <p:cNvSpPr>
            <a:spLocks noGrp="1"/>
          </p:cNvSpPr>
          <p:nvPr>
            <p:ph type="dt" idx="10"/>
          </p:nvPr>
        </p:nvSpPr>
        <p:spPr/>
        <p:txBody>
          <a:bodyPr/>
          <a:lstStyle/>
          <a:p>
            <a:pPr>
              <a:defRPr/>
            </a:pPr>
            <a:fld id="{57BB2A99-2303-4749-968B-5E84D7677FD4}" type="datetime1">
              <a:rPr lang="en-US" smtClean="0"/>
              <a:t>9/16/2019</a:t>
            </a:fld>
            <a:endParaRPr lang="en-US" dirty="0"/>
          </a:p>
        </p:txBody>
      </p:sp>
    </p:spTree>
    <p:extLst>
      <p:ext uri="{BB962C8B-B14F-4D97-AF65-F5344CB8AC3E}">
        <p14:creationId xmlns:p14="http://schemas.microsoft.com/office/powerpoint/2010/main" val="122404599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449AD8F2-9E79-46BC-BDBD-6D8EC88CC891}" type="slidenum">
              <a:rPr lang="en-US" smtClean="0"/>
              <a:pPr/>
              <a:t>125</a:t>
            </a:fld>
            <a:endParaRPr lang="en-US" dirty="0" smtClean="0"/>
          </a:p>
        </p:txBody>
      </p:sp>
      <p:sp>
        <p:nvSpPr>
          <p:cNvPr id="147458" name="Rectangle 2"/>
          <p:cNvSpPr>
            <a:spLocks noGrp="1" noRot="1" noChangeAspect="1" noChangeArrowheads="1" noTextEdit="1"/>
          </p:cNvSpPr>
          <p:nvPr>
            <p:ph type="sldImg"/>
          </p:nvPr>
        </p:nvSpPr>
        <p:spPr>
          <a:xfrm>
            <a:off x="1104900" y="696913"/>
            <a:ext cx="4648200" cy="3486150"/>
          </a:xfrm>
          <a:ln/>
        </p:spPr>
      </p:sp>
      <p:sp>
        <p:nvSpPr>
          <p:cNvPr id="147459" name="Rectangle 3"/>
          <p:cNvSpPr>
            <a:spLocks noGrp="1" noChangeArrowheads="1"/>
          </p:cNvSpPr>
          <p:nvPr>
            <p:ph type="body" idx="1"/>
          </p:nvPr>
        </p:nvSpPr>
        <p:spPr>
          <a:noFill/>
          <a:ln/>
        </p:spPr>
        <p:txBody>
          <a:bodyPr/>
          <a:lstStyle/>
          <a:p>
            <a:r>
              <a:rPr lang="en-US" dirty="0" smtClean="0"/>
              <a:t>One of the criticisms of the case-control design is that it sometimes</a:t>
            </a:r>
            <a:r>
              <a:rPr lang="en-US" baseline="0" dirty="0" smtClean="0"/>
              <a:t> said to be</a:t>
            </a:r>
            <a:r>
              <a:rPr lang="en-US" dirty="0" smtClean="0"/>
              <a:t> “retrospective” and retrospective</a:t>
            </a:r>
            <a:r>
              <a:rPr lang="en-US" baseline="0" dirty="0" smtClean="0"/>
              <a:t> has somehow acquired a negative connotation in research.  Calling it retrospective is </a:t>
            </a:r>
            <a:r>
              <a:rPr lang="en-US" dirty="0" smtClean="0"/>
              <a:t>correct in that the study is carried out after the disease experience of the study base has already occurred.  But the same can be said about cohort studies.</a:t>
            </a:r>
            <a:r>
              <a:rPr lang="en-US" baseline="0" dirty="0" smtClean="0"/>
              <a:t>  For example, l</a:t>
            </a:r>
            <a:r>
              <a:rPr lang="en-US" dirty="0" smtClean="0"/>
              <a:t>ooking back in time, a group of individuals is identified as a cohort (a typical example is a group of workers, such as shipyard workers in World</a:t>
            </a:r>
            <a:r>
              <a:rPr lang="en-US" baseline="0" dirty="0" smtClean="0"/>
              <a:t> War II</a:t>
            </a:r>
            <a:r>
              <a:rPr lang="en-US" dirty="0" smtClean="0"/>
              <a:t>) and then their disease experience over a period of time is investigated.  In terms of study validity, though, the key question is not when is the study being carried out, but </a:t>
            </a:r>
            <a:r>
              <a:rPr lang="en-US" i="1" dirty="0" smtClean="0"/>
              <a:t>when were the measurements made and how good are they? </a:t>
            </a:r>
            <a:r>
              <a:rPr lang="en-US" dirty="0" smtClean="0"/>
              <a:t>  </a:t>
            </a:r>
          </a:p>
          <a:p>
            <a:endParaRPr lang="en-US" dirty="0" smtClean="0"/>
          </a:p>
          <a:p>
            <a:r>
              <a:rPr lang="en-US" dirty="0" smtClean="0"/>
              <a:t>The weakness in measuring exposure variables in a case-control study comes when participant recall is relied on to make the measurement.  The strongest case-control studies look for measurements that were made in the past before the disease diagnosis; for example, measurements captured in medical records.  Retrospective cohort studies always depend on</a:t>
            </a:r>
            <a:r>
              <a:rPr lang="en-US" baseline="0" dirty="0" smtClean="0"/>
              <a:t> exposure</a:t>
            </a:r>
            <a:r>
              <a:rPr lang="en-US" dirty="0" smtClean="0"/>
              <a:t> measurements made in the past.  This is not a limitation if the measurements were made before the outcome was known.  For</a:t>
            </a:r>
            <a:r>
              <a:rPr lang="en-US" baseline="0" dirty="0" smtClean="0"/>
              <a:t> example</a:t>
            </a:r>
            <a:r>
              <a:rPr lang="en-US" dirty="0" smtClean="0"/>
              <a:t>, if the measurement is made</a:t>
            </a:r>
            <a:r>
              <a:rPr lang="en-US" baseline="0" dirty="0" smtClean="0"/>
              <a:t> from a</a:t>
            </a:r>
            <a:r>
              <a:rPr lang="en-US" dirty="0" smtClean="0"/>
              <a:t> biological specimen</a:t>
            </a:r>
            <a:r>
              <a:rPr lang="en-US" baseline="0" dirty="0" smtClean="0"/>
              <a:t> and </a:t>
            </a:r>
            <a:r>
              <a:rPr lang="en-US" dirty="0" smtClean="0"/>
              <a:t>if the biological samples were acquired before the outcome occurred and if the</a:t>
            </a:r>
            <a:r>
              <a:rPr lang="en-US" baseline="0" dirty="0" smtClean="0"/>
              <a:t> measurements are made blinded to outcome, this will allow for an excellent exposure measurement uncontaminated by outcome status.  The words retrospective or prospective do not do justice to this.  </a:t>
            </a:r>
            <a:endParaRPr lang="en-US" dirty="0" smtClean="0"/>
          </a:p>
          <a:p>
            <a:endParaRPr lang="en-US" dirty="0" smtClean="0"/>
          </a:p>
          <a:p>
            <a:r>
              <a:rPr lang="en-US" dirty="0" smtClean="0"/>
              <a:t>Although “prospective” is often thought to be a stronger design than “retrospective,” this is not the key distinction.  Rather, the timing of the measurement of exposure relative to outcome is the key issue.  It’s also worth noting that the term “prospective” may be used quite loosely, including to describe a cross-sectional study.  </a:t>
            </a:r>
          </a:p>
          <a:p>
            <a:endParaRPr lang="en-US" dirty="0" smtClean="0"/>
          </a:p>
          <a:p>
            <a:r>
              <a:rPr lang="en-US" b="0" dirty="0" smtClean="0"/>
              <a:t>You may also see the term</a:t>
            </a:r>
            <a:r>
              <a:rPr lang="en-US" b="0" baseline="0" dirty="0" smtClean="0"/>
              <a:t> “ambidirectional” used to describe studies that have both prospective and retrospective features.  This term, too, is fraught with confusion and lacks specificity.  </a:t>
            </a:r>
            <a:endParaRPr lang="en-US" b="0" dirty="0" smtClean="0"/>
          </a:p>
          <a:p>
            <a:endParaRPr lang="en-US" dirty="0" smtClean="0"/>
          </a:p>
          <a:p>
            <a:r>
              <a:rPr lang="en-US" dirty="0" smtClean="0"/>
              <a:t>We suggest to avoid use of retrospective,</a:t>
            </a:r>
            <a:r>
              <a:rPr lang="en-US" baseline="0" dirty="0" smtClean="0"/>
              <a:t> prospective </a:t>
            </a:r>
            <a:r>
              <a:rPr lang="en-US" b="0" baseline="0" dirty="0" smtClean="0"/>
              <a:t>or ambidirectional </a:t>
            </a:r>
            <a:r>
              <a:rPr lang="en-US" baseline="0" dirty="0" smtClean="0"/>
              <a:t>when describing study designs.  They are empty terms that give no reproducible meaning.  Instead, use your space limitations to better describe the mechanics of what you have done.    Unfortunately, naïve journal editors sometimes insist that you label your study as retrospective or prospective, and you may have no choice but to comply.  You should ask editors not to insist that you use these terms, but often they hold all of the cards.</a:t>
            </a:r>
          </a:p>
          <a:p>
            <a:endParaRPr lang="en-US" baseline="0" dirty="0" smtClean="0"/>
          </a:p>
          <a:p>
            <a:r>
              <a:rPr lang="en-US" sz="1200" dirty="0" smtClean="0"/>
              <a:t>The optional reading by Vandenbroucke, </a:t>
            </a:r>
            <a:r>
              <a:rPr lang="en-US" sz="1200" i="1" dirty="0" smtClean="0"/>
              <a:t>BMJ</a:t>
            </a:r>
            <a:r>
              <a:rPr lang="en-US" sz="1200" dirty="0" smtClean="0"/>
              <a:t> 1991 gives more details on this.</a:t>
            </a:r>
            <a:endParaRPr lang="en-US" dirty="0" smtClean="0"/>
          </a:p>
          <a:p>
            <a:endParaRPr lang="en-US" dirty="0" smtClean="0"/>
          </a:p>
          <a:p>
            <a:endParaRPr lang="en-US" dirty="0" smtClean="0"/>
          </a:p>
        </p:txBody>
      </p:sp>
      <p:sp>
        <p:nvSpPr>
          <p:cNvPr id="2" name="Date Placeholder 1"/>
          <p:cNvSpPr>
            <a:spLocks noGrp="1"/>
          </p:cNvSpPr>
          <p:nvPr>
            <p:ph type="dt" idx="10"/>
          </p:nvPr>
        </p:nvSpPr>
        <p:spPr/>
        <p:txBody>
          <a:bodyPr/>
          <a:lstStyle/>
          <a:p>
            <a:pPr>
              <a:defRPr/>
            </a:pPr>
            <a:fld id="{A174811F-AC79-4CED-8A5F-714F907A239E}" type="datetime1">
              <a:rPr lang="en-US" smtClean="0"/>
              <a:t>9/16/2019</a:t>
            </a:fld>
            <a:endParaRPr lang="en-US" dirty="0"/>
          </a:p>
        </p:txBody>
      </p:sp>
    </p:spTree>
    <p:extLst>
      <p:ext uri="{BB962C8B-B14F-4D97-AF65-F5344CB8AC3E}">
        <p14:creationId xmlns:p14="http://schemas.microsoft.com/office/powerpoint/2010/main" val="233050295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p:spPr>
        <p:txBody>
          <a:bodyPr/>
          <a:lstStyle/>
          <a:p>
            <a:fld id="{B8D302AD-ED6E-484A-8C31-9AEA3116999F}" type="slidenum">
              <a:rPr lang="en-US" smtClean="0"/>
              <a:pPr/>
              <a:t>126</a:t>
            </a:fld>
            <a:endParaRPr lang="en-US" dirty="0" smtClean="0"/>
          </a:p>
        </p:txBody>
      </p:sp>
      <p:sp>
        <p:nvSpPr>
          <p:cNvPr id="149506" name="Rectangle 2"/>
          <p:cNvSpPr>
            <a:spLocks noGrp="1" noRot="1" noChangeAspect="1" noChangeArrowheads="1" noTextEdit="1"/>
          </p:cNvSpPr>
          <p:nvPr>
            <p:ph type="sldImg"/>
          </p:nvPr>
        </p:nvSpPr>
        <p:spPr>
          <a:xfrm>
            <a:off x="1104900" y="696913"/>
            <a:ext cx="4648200" cy="3486150"/>
          </a:xfrm>
          <a:ln/>
        </p:spPr>
      </p:sp>
      <p:sp>
        <p:nvSpPr>
          <p:cNvPr id="149507" name="Rectangle 3"/>
          <p:cNvSpPr>
            <a:spLocks noGrp="1" noChangeArrowheads="1"/>
          </p:cNvSpPr>
          <p:nvPr>
            <p:ph type="body" idx="1"/>
          </p:nvPr>
        </p:nvSpPr>
        <p:spPr>
          <a:noFill/>
          <a:ln/>
        </p:spPr>
        <p:txBody>
          <a:bodyPr/>
          <a:lstStyle/>
          <a:p>
            <a:r>
              <a:rPr lang="en-US" dirty="0" smtClean="0"/>
              <a:t>The</a:t>
            </a:r>
            <a:r>
              <a:rPr lang="en-US" baseline="0" dirty="0" smtClean="0"/>
              <a:t> plans for measurement of exposure and outcome are an essential aspect of study design.  That is, study design involves how you will select participants and how you will make measurements about them.  An important concept is “exposure prior to outcome,” meaning that exposure should be assessed at a point in time prior to the occurrence of the outcome.  This is important in order to 1) rule out reverse causality (ensure temporality) and 2) prevent differential misclassification of exposure (something we will cover later in the course).</a:t>
            </a:r>
          </a:p>
          <a:p>
            <a:endParaRPr lang="en-US" baseline="0" dirty="0" smtClean="0"/>
          </a:p>
          <a:p>
            <a:r>
              <a:rPr lang="en-US" baseline="0" dirty="0" smtClean="0"/>
              <a:t>In a cohort study, the exposure can be measured before the outcome occurs.  For example, as participants entered the Framingham study, they each had measurements of blood pressure, weight, smoking habits, etc. at a baseline visit.  It is also possible to measure an exposure that occurred before the outcome but to make the actual measurement after the outcome has occurred.  For example, a case-control study of myocardial infarction in Framingham might identify cases and controls with a case-cohort design, and then measure a serum biomarker in stored baseline serum, after all of the cases of MI occurred.  In this design, the investigators would want to ensure that the lab running the assays was blinded to the case-control status of the specimens and that the specimens were not ordered by this status, i.e. that the exposure was measured without knowledge of the outcome.  </a:t>
            </a:r>
          </a:p>
          <a:p>
            <a:endParaRPr lang="en-US" baseline="0" dirty="0" smtClean="0"/>
          </a:p>
          <a:p>
            <a:r>
              <a:rPr lang="en-US" baseline="0" dirty="0" smtClean="0"/>
              <a:t>Knowing that the exposure occurred before the outcome strengthens causal inference from a study.  One wishes to assess whether the exposure of interest influences the outcome, not vice versa.  In addition, an investigator wants to be certain that knowledge of the outcome does not influence, and potentially bias, the measurement of the exposure.  A classic example of this type of bias can occur in case-control studies that rely on self-report for measurement of exposures that occurred before the outcome.  Those who have experienced the outcome may recall their own history differently than those who have not.   </a:t>
            </a:r>
            <a:endParaRPr lang="en-US" dirty="0" smtClean="0"/>
          </a:p>
        </p:txBody>
      </p:sp>
      <p:sp>
        <p:nvSpPr>
          <p:cNvPr id="2" name="Date Placeholder 1"/>
          <p:cNvSpPr>
            <a:spLocks noGrp="1"/>
          </p:cNvSpPr>
          <p:nvPr>
            <p:ph type="dt" idx="10"/>
          </p:nvPr>
        </p:nvSpPr>
        <p:spPr/>
        <p:txBody>
          <a:bodyPr/>
          <a:lstStyle/>
          <a:p>
            <a:pPr>
              <a:defRPr/>
            </a:pPr>
            <a:fld id="{B8594DA6-DEC9-4FDD-9F68-0B3117C8F1E2}" type="datetime1">
              <a:rPr lang="en-US" smtClean="0"/>
              <a:t>9/16/2019</a:t>
            </a:fld>
            <a:endParaRPr lang="en-US" dirty="0"/>
          </a:p>
        </p:txBody>
      </p:sp>
    </p:spTree>
    <p:extLst>
      <p:ext uri="{BB962C8B-B14F-4D97-AF65-F5344CB8AC3E}">
        <p14:creationId xmlns:p14="http://schemas.microsoft.com/office/powerpoint/2010/main" val="68717348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see this “pyramid of evidence” used</a:t>
            </a:r>
            <a:r>
              <a:rPr lang="en-US" baseline="0" dirty="0" smtClean="0"/>
              <a:t> to rate study designs.  It is oversimplified, particularly in rating cohort studies as superior to case-control designs.  By the end of the first five lectures, you will have a better appreciation of the potential strengths of case-control design.  By the end of the course, you will appreciate that you cannot judge a study by its generic design genre.   Whether a study produces valid inferences all depends upon many details.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127</a:t>
            </a:fld>
            <a:endParaRPr lang="en-US" dirty="0"/>
          </a:p>
        </p:txBody>
      </p:sp>
      <p:sp>
        <p:nvSpPr>
          <p:cNvPr id="5" name="Date Placeholder 4"/>
          <p:cNvSpPr>
            <a:spLocks noGrp="1"/>
          </p:cNvSpPr>
          <p:nvPr>
            <p:ph type="dt" idx="11"/>
          </p:nvPr>
        </p:nvSpPr>
        <p:spPr/>
        <p:txBody>
          <a:bodyPr/>
          <a:lstStyle/>
          <a:p>
            <a:pPr>
              <a:defRPr/>
            </a:pPr>
            <a:fld id="{9B8A1B11-354C-488B-A372-4F3ECB6F2542}" type="datetime1">
              <a:rPr lang="en-US" smtClean="0"/>
              <a:t>9/16/2019</a:t>
            </a:fld>
            <a:endParaRPr lang="en-US" dirty="0"/>
          </a:p>
        </p:txBody>
      </p:sp>
    </p:spTree>
    <p:extLst>
      <p:ext uri="{BB962C8B-B14F-4D97-AF65-F5344CB8AC3E}">
        <p14:creationId xmlns:p14="http://schemas.microsoft.com/office/powerpoint/2010/main" val="267659973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F7C1D460-8747-497C-9990-5729D59C3545}" type="slidenum">
              <a:rPr lang="en-US" smtClean="0"/>
              <a:pPr/>
              <a:t>128</a:t>
            </a:fld>
            <a:endParaRPr lang="en-US" dirty="0" smtClean="0"/>
          </a:p>
        </p:txBody>
      </p:sp>
      <p:sp>
        <p:nvSpPr>
          <p:cNvPr id="157698" name="Rectangle 2"/>
          <p:cNvSpPr>
            <a:spLocks noGrp="1" noRot="1" noChangeAspect="1" noChangeArrowheads="1" noTextEdit="1"/>
          </p:cNvSpPr>
          <p:nvPr>
            <p:ph type="sldImg"/>
          </p:nvPr>
        </p:nvSpPr>
        <p:spPr>
          <a:xfrm>
            <a:off x="1104900" y="696913"/>
            <a:ext cx="4648200" cy="3486150"/>
          </a:xfrm>
          <a:ln/>
        </p:spPr>
      </p:sp>
      <p:sp>
        <p:nvSpPr>
          <p:cNvPr id="157699" name="Rectangle 3"/>
          <p:cNvSpPr>
            <a:spLocks noGrp="1" noChangeArrowheads="1"/>
          </p:cNvSpPr>
          <p:nvPr>
            <p:ph type="body" idx="1"/>
          </p:nvPr>
        </p:nvSpPr>
        <p:spPr>
          <a:noFill/>
          <a:ln/>
        </p:spPr>
        <p:txBody>
          <a:bodyPr/>
          <a:lstStyle/>
          <a:p>
            <a:r>
              <a:rPr lang="en-US" dirty="0" smtClean="0"/>
              <a:t>Case-control studies with all of these design features can produce results as convincing as any other type of observational study.</a:t>
            </a:r>
          </a:p>
        </p:txBody>
      </p:sp>
      <p:sp>
        <p:nvSpPr>
          <p:cNvPr id="2" name="Date Placeholder 1"/>
          <p:cNvSpPr>
            <a:spLocks noGrp="1"/>
          </p:cNvSpPr>
          <p:nvPr>
            <p:ph type="dt" idx="10"/>
          </p:nvPr>
        </p:nvSpPr>
        <p:spPr/>
        <p:txBody>
          <a:bodyPr/>
          <a:lstStyle/>
          <a:p>
            <a:pPr>
              <a:defRPr/>
            </a:pPr>
            <a:fld id="{14C98678-9A15-436F-BFA1-DE5168CAD3E0}" type="datetime1">
              <a:rPr lang="en-US" smtClean="0"/>
              <a:t>9/16/2019</a:t>
            </a:fld>
            <a:endParaRPr lang="en-US" dirty="0"/>
          </a:p>
        </p:txBody>
      </p:sp>
    </p:spTree>
    <p:extLst>
      <p:ext uri="{BB962C8B-B14F-4D97-AF65-F5344CB8AC3E}">
        <p14:creationId xmlns:p14="http://schemas.microsoft.com/office/powerpoint/2010/main" val="14522963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EACA78F1-F62B-4667-A64F-3DD09B87E7A3}" type="slidenum">
              <a:rPr lang="en-US" smtClean="0"/>
              <a:pPr/>
              <a:t>129</a:t>
            </a:fld>
            <a:endParaRPr lang="en-US" dirty="0" smtClean="0"/>
          </a:p>
        </p:txBody>
      </p:sp>
      <p:sp>
        <p:nvSpPr>
          <p:cNvPr id="22530" name="Rectangle 2"/>
          <p:cNvSpPr>
            <a:spLocks noGrp="1" noRot="1" noChangeAspect="1" noChangeArrowheads="1" noTextEdit="1"/>
          </p:cNvSpPr>
          <p:nvPr>
            <p:ph type="sldImg"/>
          </p:nvPr>
        </p:nvSpPr>
        <p:spPr>
          <a:xfrm>
            <a:off x="1104900" y="696913"/>
            <a:ext cx="4648200" cy="3486150"/>
          </a:xfrm>
          <a:ln/>
        </p:spPr>
      </p:sp>
      <p:sp>
        <p:nvSpPr>
          <p:cNvPr id="22531" name="Rectangle 3"/>
          <p:cNvSpPr>
            <a:spLocks noGrp="1" noChangeArrowheads="1"/>
          </p:cNvSpPr>
          <p:nvPr>
            <p:ph type="body" idx="1"/>
          </p:nvPr>
        </p:nvSpPr>
        <p:spPr>
          <a:xfrm>
            <a:off x="685800" y="4416426"/>
            <a:ext cx="5486400" cy="4260850"/>
          </a:xfrm>
          <a:noFill/>
          <a:ln/>
        </p:spPr>
        <p:txBody>
          <a:bodyPr/>
          <a:lstStyle/>
          <a:p>
            <a:r>
              <a:rPr lang="en-US" sz="1000" dirty="0" smtClean="0"/>
              <a:t>Other</a:t>
            </a:r>
            <a:r>
              <a:rPr lang="en-US" sz="1000" baseline="0" dirty="0" smtClean="0"/>
              <a:t> than some comments about within-subject designs in the Additional Slides section, t</a:t>
            </a:r>
            <a:r>
              <a:rPr lang="en-US" sz="1000" dirty="0" smtClean="0"/>
              <a:t>his</a:t>
            </a:r>
            <a:r>
              <a:rPr lang="en-US" sz="1000" baseline="0" dirty="0" smtClean="0"/>
              <a:t> is end of our discussion about observational study design.   We end with considering how observational and experimental designs are more related than you might think, or, indeed, should be more related than they currently are.    </a:t>
            </a:r>
          </a:p>
          <a:p>
            <a:endParaRPr lang="en-US" sz="1000" baseline="0" dirty="0" smtClean="0"/>
          </a:p>
          <a:p>
            <a:r>
              <a:rPr lang="en-US" sz="1000" baseline="0" dirty="0" smtClean="0"/>
              <a:t>We note that this is not the only classification scheme of study design in the literature, but we do believe it is the most sensible.  For example, one other classification system breaks down all individual-level study design into 4 main types:  incidence studies, prevalence studies, incidence case-control studies, and prevalence case-control studies (Pearce.  </a:t>
            </a:r>
            <a:r>
              <a:rPr lang="en-US" sz="1200" b="0" i="0" u="none" strike="noStrike" kern="1200" baseline="0" dirty="0" smtClean="0">
                <a:solidFill>
                  <a:schemeClr val="tx1"/>
                </a:solidFill>
                <a:latin typeface="Times New Roman" pitchFamily="18" charset="0"/>
                <a:ea typeface="+mn-ea"/>
                <a:cs typeface="+mn-cs"/>
              </a:rPr>
              <a:t>Classification of epidemiological study designs.  IJE 2012).  These types, however, merely map very closely to our cohort, cross-sectional, and case-control design approach.  We thus do not see any unique attributes of this scheme.</a:t>
            </a:r>
            <a:endParaRPr lang="en-US" sz="1000" dirty="0" smtClean="0"/>
          </a:p>
        </p:txBody>
      </p:sp>
      <p:sp>
        <p:nvSpPr>
          <p:cNvPr id="2" name="Date Placeholder 1"/>
          <p:cNvSpPr>
            <a:spLocks noGrp="1"/>
          </p:cNvSpPr>
          <p:nvPr>
            <p:ph type="dt" idx="10"/>
          </p:nvPr>
        </p:nvSpPr>
        <p:spPr/>
        <p:txBody>
          <a:bodyPr/>
          <a:lstStyle/>
          <a:p>
            <a:pPr>
              <a:defRPr/>
            </a:pPr>
            <a:fld id="{49D4B967-C204-4289-B592-7997F49BD66E}" type="datetime1">
              <a:rPr lang="en-US" smtClean="0"/>
              <a:t>9/16/2019</a:t>
            </a:fld>
            <a:endParaRPr lang="en-US" dirty="0"/>
          </a:p>
        </p:txBody>
      </p:sp>
    </p:spTree>
    <p:extLst>
      <p:ext uri="{BB962C8B-B14F-4D97-AF65-F5344CB8AC3E}">
        <p14:creationId xmlns:p14="http://schemas.microsoft.com/office/powerpoint/2010/main" val="384182080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F7C1D460-8747-497C-9990-5729D59C3545}" type="slidenum">
              <a:rPr lang="en-US" smtClean="0"/>
              <a:pPr/>
              <a:t>130</a:t>
            </a:fld>
            <a:endParaRPr lang="en-US" dirty="0" smtClean="0"/>
          </a:p>
        </p:txBody>
      </p:sp>
      <p:sp>
        <p:nvSpPr>
          <p:cNvPr id="157698" name="Rectangle 2"/>
          <p:cNvSpPr>
            <a:spLocks noGrp="1" noRot="1" noChangeAspect="1" noChangeArrowheads="1" noTextEdit="1"/>
          </p:cNvSpPr>
          <p:nvPr>
            <p:ph type="sldImg"/>
          </p:nvPr>
        </p:nvSpPr>
        <p:spPr>
          <a:xfrm>
            <a:off x="1104900" y="696913"/>
            <a:ext cx="4648200" cy="3486150"/>
          </a:xfrm>
          <a:ln/>
        </p:spPr>
      </p:sp>
      <p:sp>
        <p:nvSpPr>
          <p:cNvPr id="157699" name="Rectangle 3"/>
          <p:cNvSpPr>
            <a:spLocks noGrp="1" noChangeArrowheads="1"/>
          </p:cNvSpPr>
          <p:nvPr>
            <p:ph type="body" idx="1"/>
          </p:nvPr>
        </p:nvSpPr>
        <p:spPr>
          <a:noFill/>
          <a:ln/>
        </p:spPr>
        <p:txBody>
          <a:bodyPr/>
          <a:lstStyle/>
          <a:p>
            <a:r>
              <a:rPr lang="en-US" dirty="0" smtClean="0"/>
              <a:t>Although we earlier</a:t>
            </a:r>
            <a:r>
              <a:rPr lang="en-US" baseline="0" dirty="0" smtClean="0"/>
              <a:t> cautioned about assigning value judgements to particular study designs, it is true that randomized experiments have particular advantages over other study designs.  For this reason, when they are conducted properly, randomized experiment are known as </a:t>
            </a:r>
            <a:r>
              <a:rPr lang="en-US" dirty="0" smtClean="0"/>
              <a:t>is the gold standard design for comparing</a:t>
            </a:r>
            <a:r>
              <a:rPr lang="en-US" baseline="0" dirty="0" smtClean="0"/>
              <a:t> the effectiveness of different interventions to influence an outcome.  The reasons for this may be known to many of you, at least in general terms, but we will explain this in detail over the course of the quarter.   We will usually refer to these designs as randomized experiments (which we feel is the best term) or, the more popular, “randomized controlled trials’ (RCT).  “Controlled” means that there is a comparator group present, although randomization would appear to imply randomization to at least two groups (i.e., such that a comparison can be made).  It would be odd to randomly assign participants to receive an intervention and have no comparator group.   In any case, we will use the term RCT and randomized experiment synonymously.  </a:t>
            </a:r>
          </a:p>
          <a:p>
            <a:endParaRPr lang="en-US" baseline="0" dirty="0" smtClean="0"/>
          </a:p>
          <a:p>
            <a:pPr>
              <a:lnSpc>
                <a:spcPct val="90000"/>
              </a:lnSpc>
            </a:pPr>
            <a:r>
              <a:rPr lang="en-US" baseline="0" dirty="0" smtClean="0"/>
              <a:t>We pointed out earlier that the RCT design can be thought of as a type of cohort study where the exposure is assigned to participants, rather than just measured as it occurs in nature.  We also can turn this around.  That is, a useful insight in the understanding of observational studies is that one should strive to have them emulate an RCT when planning an observation study.  Observational studies that aim to establish </a:t>
            </a:r>
            <a:r>
              <a:rPr lang="en-US" sz="1200" b="0" i="0" u="none" strike="noStrike" kern="1200" baseline="0" dirty="0" smtClean="0">
                <a:solidFill>
                  <a:schemeClr val="tx1"/>
                </a:solidFill>
                <a:latin typeface="Times New Roman" pitchFamily="18" charset="0"/>
                <a:ea typeface="+mn-ea"/>
                <a:cs typeface="+mn-cs"/>
              </a:rPr>
              <a:t>causality should be evaluated with respect to how well they emulate an experimental “target” trial (i.e., an RCT). </a:t>
            </a:r>
            <a:r>
              <a:rPr lang="en-US" sz="2600" dirty="0" smtClean="0"/>
              <a:t>The “target trial” can be an RCT that could in reality be performed if there were time and resources (</a:t>
            </a:r>
            <a:r>
              <a:rPr lang="en-US" sz="2400" dirty="0" smtClean="0"/>
              <a:t>e.g., randomizing to treatment A vs B and following for 20 years) </a:t>
            </a:r>
            <a:r>
              <a:rPr lang="en-US" sz="2600" dirty="0" smtClean="0"/>
              <a:t>or an RCT which is hypothetical (a “thought experiment”), such as </a:t>
            </a:r>
            <a:r>
              <a:rPr lang="en-US" sz="2400" dirty="0" smtClean="0"/>
              <a:t>randomizing to smoking vs not</a:t>
            </a:r>
            <a:r>
              <a:rPr lang="en-US" sz="2400" baseline="0" dirty="0" smtClean="0"/>
              <a:t> or randomizing to</a:t>
            </a:r>
            <a:r>
              <a:rPr lang="en-US" sz="2400" dirty="0" smtClean="0"/>
              <a:t> being obese vs non-obese.  </a:t>
            </a:r>
            <a:endParaRPr lang="en-US" dirty="0" smtClean="0"/>
          </a:p>
          <a:p>
            <a:endParaRPr lang="en-US" dirty="0" smtClean="0"/>
          </a:p>
          <a:p>
            <a:endParaRPr lang="en-US" dirty="0" smtClean="0"/>
          </a:p>
        </p:txBody>
      </p:sp>
      <p:sp>
        <p:nvSpPr>
          <p:cNvPr id="2" name="Date Placeholder 1"/>
          <p:cNvSpPr>
            <a:spLocks noGrp="1"/>
          </p:cNvSpPr>
          <p:nvPr>
            <p:ph type="dt" idx="10"/>
          </p:nvPr>
        </p:nvSpPr>
        <p:spPr/>
        <p:txBody>
          <a:bodyPr/>
          <a:lstStyle/>
          <a:p>
            <a:pPr>
              <a:defRPr/>
            </a:pPr>
            <a:fld id="{ABD04EBD-E374-4A4B-AB92-53F44A5DA8B2}" type="datetime1">
              <a:rPr lang="en-US" smtClean="0"/>
              <a:t>9/16/2019</a:t>
            </a:fld>
            <a:endParaRPr lang="en-US" dirty="0"/>
          </a:p>
        </p:txBody>
      </p:sp>
    </p:spTree>
    <p:extLst>
      <p:ext uri="{BB962C8B-B14F-4D97-AF65-F5344CB8AC3E}">
        <p14:creationId xmlns:p14="http://schemas.microsoft.com/office/powerpoint/2010/main" val="301574002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F7C1D460-8747-497C-9990-5729D59C3545}" type="slidenum">
              <a:rPr lang="en-US" smtClean="0"/>
              <a:pPr/>
              <a:t>131</a:t>
            </a:fld>
            <a:endParaRPr lang="en-US" dirty="0" smtClean="0"/>
          </a:p>
        </p:txBody>
      </p:sp>
      <p:sp>
        <p:nvSpPr>
          <p:cNvPr id="157698" name="Rectangle 2"/>
          <p:cNvSpPr>
            <a:spLocks noGrp="1" noRot="1" noChangeAspect="1" noChangeArrowheads="1" noTextEdit="1"/>
          </p:cNvSpPr>
          <p:nvPr>
            <p:ph type="sldImg"/>
          </p:nvPr>
        </p:nvSpPr>
        <p:spPr>
          <a:xfrm>
            <a:off x="1104900" y="696913"/>
            <a:ext cx="4648200" cy="3486150"/>
          </a:xfrm>
          <a:ln/>
        </p:spPr>
      </p:sp>
      <p:sp>
        <p:nvSpPr>
          <p:cNvPr id="157699" name="Rectangle 3"/>
          <p:cNvSpPr>
            <a:spLocks noGrp="1" noChangeArrowheads="1"/>
          </p:cNvSpPr>
          <p:nvPr>
            <p:ph type="body" idx="1"/>
          </p:nvPr>
        </p:nvSpPr>
        <p:spPr>
          <a:noFill/>
          <a:ln/>
        </p:spPr>
        <p:txBody>
          <a:bodyPr/>
          <a:lstStyle/>
          <a:p>
            <a:pPr marL="0" lvl="1">
              <a:spcBef>
                <a:spcPts val="0"/>
              </a:spcBef>
            </a:pPr>
            <a:r>
              <a:rPr lang="en-US" dirty="0" smtClean="0"/>
              <a:t>Emulating a target</a:t>
            </a:r>
            <a:r>
              <a:rPr lang="en-US" baseline="0" dirty="0" smtClean="0"/>
              <a:t> randomized experiment when designing an observational study has advantages. </a:t>
            </a:r>
            <a:r>
              <a:rPr lang="en-US" sz="2400" dirty="0" smtClean="0"/>
              <a:t>Promotes clarity in the research question; it avoids common biases in observational research; and it has a better chance of influencing public health/clinical practice.  In short,</a:t>
            </a:r>
            <a:r>
              <a:rPr lang="en-US" sz="2400" baseline="0" dirty="0" smtClean="0"/>
              <a:t> investigators have historically put a lot more thought into the design of randomized experiments, possibly because they have been forced to by funders and regulators.  There is a lot more scrutiny given to randomized experiments because researchers are actually doing things to people, and we do not want to make mistakes.  This increased attention has made for better study designs, above and beyond the randomization aspect.   Translating some of this thinking and scrutiny to observational study design can likewise improve it.</a:t>
            </a:r>
            <a:endParaRPr lang="en-US" sz="2400" dirty="0" smtClean="0"/>
          </a:p>
          <a:p>
            <a:endParaRPr lang="en-US" baseline="0" dirty="0" smtClean="0"/>
          </a:p>
          <a:p>
            <a:r>
              <a:rPr lang="en-US" dirty="0" smtClean="0"/>
              <a:t>As</a:t>
            </a:r>
            <a:r>
              <a:rPr lang="en-US" baseline="0" dirty="0" smtClean="0"/>
              <a:t> an example of how this approach can highlight issues in study design in an observational study, consider the choice of exposure categories for assessing medication use.  In a RCT, participants are usually chosen who are treatment naïve, and exposure to the treatment (or placebo) is initiated with the start of the RCT.  In an observational study, participants are often identified as exposed to a medication if they are currently using it.  With this definition, “exposed” may include participants with a wide range of duration of exposure.   This has the potential to generate erroneous results.  Having identified this discrepancy in the design of an observational study compared with the “target” trial, the investigators can consider various approaches to bring the observational study more in line with the target trial.</a:t>
            </a:r>
          </a:p>
          <a:p>
            <a:endParaRPr lang="en-US" baseline="0" dirty="0" smtClean="0"/>
          </a:p>
        </p:txBody>
      </p:sp>
      <p:sp>
        <p:nvSpPr>
          <p:cNvPr id="2" name="Date Placeholder 1"/>
          <p:cNvSpPr>
            <a:spLocks noGrp="1"/>
          </p:cNvSpPr>
          <p:nvPr>
            <p:ph type="dt" idx="10"/>
          </p:nvPr>
        </p:nvSpPr>
        <p:spPr/>
        <p:txBody>
          <a:bodyPr/>
          <a:lstStyle/>
          <a:p>
            <a:pPr>
              <a:defRPr/>
            </a:pPr>
            <a:fld id="{81E93790-A6E4-482C-A358-1289B80D423D}" type="datetime1">
              <a:rPr lang="en-US" smtClean="0"/>
              <a:t>9/16/2019</a:t>
            </a:fld>
            <a:endParaRPr lang="en-US" dirty="0"/>
          </a:p>
        </p:txBody>
      </p:sp>
    </p:spTree>
    <p:extLst>
      <p:ext uri="{BB962C8B-B14F-4D97-AF65-F5344CB8AC3E}">
        <p14:creationId xmlns:p14="http://schemas.microsoft.com/office/powerpoint/2010/main" val="47726900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F7C1D460-8747-497C-9990-5729D59C3545}" type="slidenum">
              <a:rPr lang="en-US" smtClean="0"/>
              <a:pPr/>
              <a:t>132</a:t>
            </a:fld>
            <a:endParaRPr lang="en-US" dirty="0" smtClean="0"/>
          </a:p>
        </p:txBody>
      </p:sp>
      <p:sp>
        <p:nvSpPr>
          <p:cNvPr id="157698" name="Rectangle 2"/>
          <p:cNvSpPr>
            <a:spLocks noGrp="1" noRot="1" noChangeAspect="1" noChangeArrowheads="1" noTextEdit="1"/>
          </p:cNvSpPr>
          <p:nvPr>
            <p:ph type="sldImg"/>
          </p:nvPr>
        </p:nvSpPr>
        <p:spPr>
          <a:xfrm>
            <a:off x="1104900" y="696913"/>
            <a:ext cx="4648200" cy="3486150"/>
          </a:xfrm>
          <a:ln/>
        </p:spPr>
      </p:sp>
      <p:sp>
        <p:nvSpPr>
          <p:cNvPr id="15769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More</a:t>
            </a:r>
            <a:r>
              <a:rPr lang="en-US" b="0" baseline="0" dirty="0" smtClean="0"/>
              <a:t> details about this can be found in the optional reading: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Hernan</a:t>
            </a:r>
            <a:r>
              <a:rPr lang="en-US" b="0" baseline="0" dirty="0" smtClean="0"/>
              <a:t> and Robins. </a:t>
            </a:r>
            <a:r>
              <a:rPr lang="en-US" sz="1200" b="0" kern="1200" dirty="0" smtClean="0">
                <a:solidFill>
                  <a:schemeClr val="tx1"/>
                </a:solidFill>
                <a:effectLst/>
                <a:latin typeface="Times New Roman" pitchFamily="18" charset="0"/>
                <a:ea typeface="+mn-ea"/>
                <a:cs typeface="+mn-cs"/>
              </a:rPr>
              <a:t>Using big data to emulate a target trial when a randomized trial is not available.  </a:t>
            </a:r>
            <a:r>
              <a:rPr lang="en-US" sz="1200" b="0" i="1" kern="1200" dirty="0" smtClean="0">
                <a:solidFill>
                  <a:schemeClr val="tx1"/>
                </a:solidFill>
                <a:effectLst/>
                <a:latin typeface="Times New Roman" pitchFamily="18" charset="0"/>
                <a:ea typeface="+mn-ea"/>
                <a:cs typeface="+mn-cs"/>
              </a:rPr>
              <a:t>American Journal of Epidemiology.</a:t>
            </a:r>
            <a:r>
              <a:rPr lang="en-US" sz="1200" b="0" i="1" kern="1200" baseline="0" dirty="0" smtClean="0">
                <a:solidFill>
                  <a:schemeClr val="tx1"/>
                </a:solidFill>
                <a:effectLst/>
                <a:latin typeface="Times New Roman" pitchFamily="18" charset="0"/>
                <a:ea typeface="+mn-ea"/>
                <a:cs typeface="+mn-cs"/>
              </a:rPr>
              <a:t> </a:t>
            </a:r>
            <a:r>
              <a:rPr lang="en-US" sz="1200" b="0" kern="1200" baseline="0" dirty="0" smtClean="0">
                <a:solidFill>
                  <a:schemeClr val="tx1"/>
                </a:solidFill>
                <a:effectLst/>
                <a:latin typeface="Times New Roman" pitchFamily="18" charset="0"/>
                <a:ea typeface="+mn-ea"/>
                <a:cs typeface="+mn-cs"/>
              </a:rPr>
              <a:t> 2016.</a:t>
            </a:r>
            <a:endParaRPr lang="en-US" sz="1200" b="0" kern="1200" dirty="0" smtClean="0">
              <a:solidFill>
                <a:schemeClr val="tx1"/>
              </a:solidFill>
              <a:effectLst/>
              <a:latin typeface="Times New Roman" pitchFamily="18" charset="0"/>
              <a:ea typeface="+mn-ea"/>
              <a:cs typeface="+mn-cs"/>
            </a:endParaRPr>
          </a:p>
          <a:p>
            <a:endParaRPr lang="en-US" baseline="0" dirty="0" smtClean="0"/>
          </a:p>
          <a:p>
            <a:r>
              <a:rPr lang="en-US" baseline="0" dirty="0" smtClean="0"/>
              <a:t>Note:  this piece has little to do with “big data”, which is fine.  We do not need big data for us to emulate randomized trials in our observational study designs  </a:t>
            </a:r>
          </a:p>
        </p:txBody>
      </p:sp>
      <p:sp>
        <p:nvSpPr>
          <p:cNvPr id="2" name="Date Placeholder 1"/>
          <p:cNvSpPr>
            <a:spLocks noGrp="1"/>
          </p:cNvSpPr>
          <p:nvPr>
            <p:ph type="dt" idx="10"/>
          </p:nvPr>
        </p:nvSpPr>
        <p:spPr/>
        <p:txBody>
          <a:bodyPr/>
          <a:lstStyle/>
          <a:p>
            <a:pPr>
              <a:defRPr/>
            </a:pPr>
            <a:fld id="{7942FC88-F726-4DB2-BF4A-CEEA95315744}" type="datetime1">
              <a:rPr lang="en-US" smtClean="0"/>
              <a:t>9/16/2019</a:t>
            </a:fld>
            <a:endParaRPr lang="en-US" dirty="0"/>
          </a:p>
        </p:txBody>
      </p:sp>
    </p:spTree>
    <p:extLst>
      <p:ext uri="{BB962C8B-B14F-4D97-AF65-F5344CB8AC3E}">
        <p14:creationId xmlns:p14="http://schemas.microsoft.com/office/powerpoint/2010/main" val="330990540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leads</a:t>
            </a:r>
            <a:r>
              <a:rPr lang="en-US" baseline="0" dirty="0" smtClean="0"/>
              <a:t> us to big picture summary of the process of study design.  It starts with a clear research question.  If feasible, perform a randomized experimental design.  As we will learn, if properly conducted, it puts many concerns about threats to validity at rest.  If an RCT is not feasible, then consider the options for observation design.  This consideration includes several rounds of iteration in terms of identifying available populations and their limitations.  It may involve modifications of the research question.  Clearly, it is easier to work with populations that have already been enumerated and measured; you just have to design the study and do the statistical analysis.   However, when no suitable existing population is available, you will need to assemble one yourself.  When doing so, you will consider the advantages and disadvantages of cohort, cross-sectional, and case-control design.  Finally, when designing observational studies, try to emulate an RCT.</a:t>
            </a:r>
            <a:endParaRPr lang="en-US" dirty="0"/>
          </a:p>
        </p:txBody>
      </p:sp>
      <p:sp>
        <p:nvSpPr>
          <p:cNvPr id="4" name="Date Placeholder 3"/>
          <p:cNvSpPr>
            <a:spLocks noGrp="1"/>
          </p:cNvSpPr>
          <p:nvPr>
            <p:ph type="dt" idx="10"/>
          </p:nvPr>
        </p:nvSpPr>
        <p:spPr/>
        <p:txBody>
          <a:bodyPr/>
          <a:lstStyle/>
          <a:p>
            <a:pPr>
              <a:defRPr/>
            </a:pPr>
            <a:fld id="{5694886A-DBAF-49FD-BBF7-343852FE183F}" type="datetime1">
              <a:rPr lang="en-US" smtClean="0"/>
              <a:t>9/16/2019</a:t>
            </a:fld>
            <a:endParaRPr lang="en-US" dirty="0"/>
          </a:p>
        </p:txBody>
      </p:sp>
      <p:sp>
        <p:nvSpPr>
          <p:cNvPr id="5" name="Slide Number Placeholder 4"/>
          <p:cNvSpPr>
            <a:spLocks noGrp="1"/>
          </p:cNvSpPr>
          <p:nvPr>
            <p:ph type="sldNum" sz="quarter" idx="11"/>
          </p:nvPr>
        </p:nvSpPr>
        <p:spPr/>
        <p:txBody>
          <a:bodyPr/>
          <a:lstStyle/>
          <a:p>
            <a:pPr>
              <a:defRPr/>
            </a:pPr>
            <a:fld id="{E22833B5-DC16-48A8-8A55-15BC55F25A7F}" type="slidenum">
              <a:rPr lang="en-US" smtClean="0"/>
              <a:pPr>
                <a:defRPr/>
              </a:pPr>
              <a:t>133</a:t>
            </a:fld>
            <a:endParaRPr lang="en-US" dirty="0"/>
          </a:p>
        </p:txBody>
      </p:sp>
    </p:spTree>
    <p:extLst>
      <p:ext uri="{BB962C8B-B14F-4D97-AF65-F5344CB8AC3E}">
        <p14:creationId xmlns:p14="http://schemas.microsoft.com/office/powerpoint/2010/main" val="3151921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EACA78F1-F62B-4667-A64F-3DD09B87E7A3}" type="slidenum">
              <a:rPr lang="en-US" smtClean="0"/>
              <a:pPr/>
              <a:t>13</a:t>
            </a:fld>
            <a:endParaRPr lang="en-US" dirty="0" smtClean="0"/>
          </a:p>
        </p:txBody>
      </p:sp>
      <p:sp>
        <p:nvSpPr>
          <p:cNvPr id="22530" name="Rectangle 2"/>
          <p:cNvSpPr>
            <a:spLocks noGrp="1" noRot="1" noChangeAspect="1" noChangeArrowheads="1" noTextEdit="1"/>
          </p:cNvSpPr>
          <p:nvPr>
            <p:ph type="sldImg"/>
          </p:nvPr>
        </p:nvSpPr>
        <p:spPr>
          <a:xfrm>
            <a:off x="1104900" y="696913"/>
            <a:ext cx="4648200" cy="3486150"/>
          </a:xfrm>
          <a:ln/>
        </p:spPr>
      </p:sp>
      <p:sp>
        <p:nvSpPr>
          <p:cNvPr id="22531" name="Rectangle 3"/>
          <p:cNvSpPr>
            <a:spLocks noGrp="1" noChangeArrowheads="1"/>
          </p:cNvSpPr>
          <p:nvPr>
            <p:ph type="body" idx="1"/>
          </p:nvPr>
        </p:nvSpPr>
        <p:spPr>
          <a:xfrm>
            <a:off x="685800" y="4416426"/>
            <a:ext cx="5486400" cy="4260850"/>
          </a:xfrm>
          <a:noFill/>
          <a:ln/>
        </p:spPr>
        <p:txBody>
          <a:bodyPr/>
          <a:lstStyle/>
          <a:p>
            <a:r>
              <a:rPr lang="en-US" sz="1000" dirty="0" smtClean="0"/>
              <a:t>While it is important to know about</a:t>
            </a:r>
            <a:r>
              <a:rPr lang="en-US" sz="1000" baseline="0" dirty="0" smtClean="0"/>
              <a:t> group-level studies (and their limitations), t</a:t>
            </a:r>
            <a:r>
              <a:rPr lang="en-US" sz="1000" dirty="0" smtClean="0"/>
              <a:t>his course will focus on study designs in which individuals are the unit of observation</a:t>
            </a:r>
            <a:r>
              <a:rPr lang="en-US" sz="1000" baseline="0" dirty="0" smtClean="0"/>
              <a:t> and analysis.</a:t>
            </a:r>
            <a:r>
              <a:rPr lang="en-US" sz="1000" dirty="0" smtClean="0"/>
              <a:t>  In particular, we will focus</a:t>
            </a:r>
            <a:r>
              <a:rPr lang="en-US" sz="1000" baseline="0" dirty="0" smtClean="0"/>
              <a:t> on observational studies, although we will occasionally mention experimental designs (such as randomized trials).  We have an entire course on experimental trials, called </a:t>
            </a:r>
            <a:r>
              <a:rPr lang="en-US" sz="1000" i="1" baseline="0" dirty="0" smtClean="0"/>
              <a:t>Clinical Trials</a:t>
            </a:r>
            <a:r>
              <a:rPr lang="en-US" sz="1000" i="0" baseline="0" dirty="0" smtClean="0"/>
              <a:t> (EPI 205),</a:t>
            </a:r>
            <a:r>
              <a:rPr lang="en-US" sz="1000" baseline="0" dirty="0" smtClean="0"/>
              <a:t> in </a:t>
            </a:r>
            <a:r>
              <a:rPr lang="en-US" sz="1000" u="none" baseline="0" dirty="0" smtClean="0"/>
              <a:t>Winter Quarter.  However, experimental designs should be thought of as cohorts where the investigator assigns the exposure, and thus much of what we teach regarding cohort studies in the observational context can be applied to experimental designs.  In addition, the design of an observational study is strengthened by attempting to emulate an experimental design, a topic addressed in the Hernan &amp; Robins optional reading.</a:t>
            </a:r>
            <a:endParaRPr lang="en-US" sz="1000" u="none" dirty="0" smtClean="0"/>
          </a:p>
          <a:p>
            <a:endParaRPr lang="en-US" sz="1000" u="none" dirty="0" smtClean="0"/>
          </a:p>
          <a:p>
            <a:r>
              <a:rPr lang="en-US" sz="1000" u="none" dirty="0" smtClean="0"/>
              <a:t>Today, we</a:t>
            </a:r>
            <a:r>
              <a:rPr lang="en-US" sz="1000" u="none" baseline="0" dirty="0" smtClean="0"/>
              <a:t> will</a:t>
            </a:r>
            <a:r>
              <a:rPr lang="en-US" sz="1000" u="none" dirty="0" smtClean="0"/>
              <a:t> provide an overview of the different designs and the key concepts underlying the design of observational studies.  We will not say</a:t>
            </a:r>
            <a:r>
              <a:rPr lang="en-US" sz="1000" u="none" baseline="0" dirty="0" smtClean="0"/>
              <a:t> much about experimental designs other than (as mentioned above) that </a:t>
            </a:r>
            <a:r>
              <a:rPr lang="en-US" sz="1000" u="none" dirty="0" smtClean="0"/>
              <a:t>experimental trials are</a:t>
            </a:r>
            <a:r>
              <a:rPr lang="en-US" sz="1000" u="none" baseline="0" dirty="0" smtClean="0"/>
              <a:t> </a:t>
            </a:r>
            <a:r>
              <a:rPr lang="en-US" sz="1000" u="none" dirty="0" smtClean="0"/>
              <a:t>essentially cohort studies</a:t>
            </a:r>
            <a:r>
              <a:rPr lang="en-US" sz="1000" u="none" baseline="0" dirty="0" smtClean="0"/>
              <a:t> </a:t>
            </a:r>
            <a:r>
              <a:rPr lang="en-US" sz="1000" u="none" dirty="0" smtClean="0"/>
              <a:t>in which the exposure is intentionally</a:t>
            </a:r>
            <a:r>
              <a:rPr lang="en-US" sz="1000" u="none" baseline="0" dirty="0" smtClean="0"/>
              <a:t> </a:t>
            </a:r>
            <a:r>
              <a:rPr lang="en-US" sz="1000" u="none" dirty="0" smtClean="0"/>
              <a:t>assigned by</a:t>
            </a:r>
            <a:r>
              <a:rPr lang="en-US" sz="1000" u="none" baseline="0" dirty="0" smtClean="0"/>
              <a:t> the investigator </a:t>
            </a:r>
            <a:r>
              <a:rPr lang="en-US" sz="1000" u="none" dirty="0" smtClean="0"/>
              <a:t>rather than just observed as it occurs in nature.  Some clinical trials may have a very short time interval between the intervention and measurement of the outcome, but there is always some element of time with the intervention preceding the outcome measurement.</a:t>
            </a:r>
          </a:p>
          <a:p>
            <a:endParaRPr lang="en-US" sz="1000" u="none" dirty="0" smtClean="0"/>
          </a:p>
          <a:p>
            <a:r>
              <a:rPr lang="en-US" sz="1000" u="none" dirty="0" smtClean="0"/>
              <a:t>In the realm of observational designs at the individual level,</a:t>
            </a:r>
            <a:r>
              <a:rPr lang="en-US" sz="1000" u="none" baseline="0" dirty="0" smtClean="0"/>
              <a:t> we will</a:t>
            </a:r>
            <a:r>
              <a:rPr lang="en-US" sz="1000" u="none" dirty="0" smtClean="0"/>
              <a:t> discuss cohort and cross-sectional studies briefly and then spend more time on case-control studies.  We’ll show how case-control studies, if properly designed, can give results that are as valid as cohort studies.</a:t>
            </a:r>
          </a:p>
          <a:p>
            <a:endParaRPr lang="en-US" sz="1000" u="none" dirty="0" smtClean="0"/>
          </a:p>
          <a:p>
            <a:r>
              <a:rPr lang="en-US" sz="1000" u="none" dirty="0" smtClean="0"/>
              <a:t>Finally</a:t>
            </a:r>
            <a:r>
              <a:rPr lang="en-US" sz="1000" u="none" dirty="0" smtClean="0">
                <a:solidFill>
                  <a:srgbClr val="FF0000"/>
                </a:solidFill>
              </a:rPr>
              <a:t>, </a:t>
            </a:r>
            <a:r>
              <a:rPr lang="en-US" sz="1000" b="0" u="none" baseline="0" dirty="0" smtClean="0">
                <a:solidFill>
                  <a:srgbClr val="FF0000"/>
                </a:solidFill>
              </a:rPr>
              <a:t>in the Extra Slides we mention </a:t>
            </a:r>
            <a:r>
              <a:rPr lang="en-US" sz="1000" u="none" dirty="0" smtClean="0"/>
              <a:t>the “within-subject” designs, describing case-crossover studies, a design that uses only cases, but can provide </a:t>
            </a:r>
            <a:r>
              <a:rPr lang="en-US" sz="1000" u="none" dirty="0" smtClean="0">
                <a:solidFill>
                  <a:srgbClr val="FF0000"/>
                </a:solidFill>
              </a:rPr>
              <a:t>valid</a:t>
            </a:r>
            <a:r>
              <a:rPr lang="en-US" sz="1000" u="none" dirty="0" smtClean="0"/>
              <a:t> results in specific situations.  Another “within-subject” design, called a “self-controlled </a:t>
            </a:r>
            <a:r>
              <a:rPr lang="en-US" sz="1000" dirty="0" smtClean="0"/>
              <a:t>case series” will be discussed in one of our course’s Journal Clubs.  </a:t>
            </a:r>
          </a:p>
          <a:p>
            <a:endParaRPr lang="en-US" sz="1000" dirty="0" smtClean="0"/>
          </a:p>
          <a:p>
            <a:endParaRPr lang="en-US" sz="1000" dirty="0" smtClean="0"/>
          </a:p>
        </p:txBody>
      </p:sp>
      <p:sp>
        <p:nvSpPr>
          <p:cNvPr id="2" name="Date Placeholder 1"/>
          <p:cNvSpPr>
            <a:spLocks noGrp="1"/>
          </p:cNvSpPr>
          <p:nvPr>
            <p:ph type="dt" idx="10"/>
          </p:nvPr>
        </p:nvSpPr>
        <p:spPr/>
        <p:txBody>
          <a:bodyPr/>
          <a:lstStyle/>
          <a:p>
            <a:pPr>
              <a:defRPr/>
            </a:pPr>
            <a:fld id="{82042DE5-634A-4A6E-B4DD-1E891C58B968}" type="datetime1">
              <a:rPr lang="en-US" smtClean="0"/>
              <a:t>9/16/2019</a:t>
            </a:fld>
            <a:endParaRPr lang="en-US" dirty="0"/>
          </a:p>
        </p:txBody>
      </p:sp>
    </p:spTree>
    <p:extLst>
      <p:ext uri="{BB962C8B-B14F-4D97-AF65-F5344CB8AC3E}">
        <p14:creationId xmlns:p14="http://schemas.microsoft.com/office/powerpoint/2010/main" val="390375211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p:spPr>
        <p:txBody>
          <a:bodyPr/>
          <a:lstStyle/>
          <a:p>
            <a:fld id="{E26415B6-984C-4716-8897-2A2683B9DFE1}" type="slidenum">
              <a:rPr lang="en-US" smtClean="0"/>
              <a:pPr/>
              <a:t>134</a:t>
            </a:fld>
            <a:endParaRPr lang="en-US" dirty="0" smtClean="0"/>
          </a:p>
        </p:txBody>
      </p:sp>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685800" y="4416426"/>
            <a:ext cx="5486400" cy="4260850"/>
          </a:xfrm>
          <a:noFill/>
          <a:ln/>
        </p:spPr>
        <p:txBody>
          <a:bodyPr/>
          <a:lstStyle/>
          <a:p>
            <a:r>
              <a:rPr lang="en-US" dirty="0" smtClean="0"/>
              <a:t>In</a:t>
            </a:r>
            <a:r>
              <a:rPr lang="en-US" baseline="0" dirty="0" smtClean="0"/>
              <a:t> summary, there are four main points.</a:t>
            </a:r>
          </a:p>
          <a:p>
            <a:endParaRPr lang="en-US" baseline="0" dirty="0" smtClean="0"/>
          </a:p>
          <a:p>
            <a:r>
              <a:rPr lang="en-US" baseline="0" dirty="0" smtClean="0"/>
              <a:t>The first is that all st</a:t>
            </a:r>
            <a:r>
              <a:rPr lang="en-US" dirty="0" smtClean="0"/>
              <a:t>udy design is based on understanding the study base (the underlying cohort) which underlies the study population.   A study base, also called a “reference population” by the S + N text, is a defined population whose disease experience during some period of time is the source of the study data.  Identifying the study base answers the question:  What population gave rise to the disease diagnoses in the study?  Understanding the study base concept provides the clearest guidance to understanding valid case-control design, the study design that is most often performed incorrectly.  Th</a:t>
            </a:r>
            <a:r>
              <a:rPr lang="en-US" baseline="0" dirty="0" smtClean="0"/>
              <a:t>e study base can also help to understand limitations and threats to validity in cross-sectional studies, and it helps to remind us of threats to validity in cohort studies such as losses to follow-up and competing events.  </a:t>
            </a:r>
            <a:endParaRPr lang="en-US" dirty="0" smtClean="0"/>
          </a:p>
          <a:p>
            <a:endParaRPr lang="en-US" dirty="0" smtClean="0"/>
          </a:p>
          <a:p>
            <a:r>
              <a:rPr lang="en-US" dirty="0" smtClean="0"/>
              <a:t>The second is that different study designs are</a:t>
            </a:r>
            <a:r>
              <a:rPr lang="en-US" baseline="0" dirty="0" smtClean="0"/>
              <a:t> simply different ways of sampling the study base. </a:t>
            </a:r>
            <a:r>
              <a:rPr lang="en-US" dirty="0" smtClean="0"/>
              <a:t> Sampling is the process by which individuals belonging to a larger accessible population are selected for study. Sampling is obvious in some study designs but less so in others, such as case-control designs, but it is the key to conducting a valid case-control study.</a:t>
            </a:r>
          </a:p>
          <a:p>
            <a:endParaRPr lang="en-US" dirty="0" smtClean="0"/>
          </a:p>
          <a:p>
            <a:r>
              <a:rPr lang="en-US" dirty="0" smtClean="0"/>
              <a:t>The third</a:t>
            </a:r>
            <a:r>
              <a:rPr lang="en-US" baseline="0" dirty="0" smtClean="0"/>
              <a:t> point is that m</a:t>
            </a:r>
            <a:r>
              <a:rPr lang="en-US" dirty="0" smtClean="0"/>
              <a:t>easurement of exposure variables and outcome variables is another</a:t>
            </a:r>
            <a:r>
              <a:rPr lang="en-US" baseline="0" dirty="0" smtClean="0"/>
              <a:t> </a:t>
            </a:r>
            <a:r>
              <a:rPr lang="en-US" dirty="0" smtClean="0"/>
              <a:t>key component of study design.  Stronger</a:t>
            </a:r>
            <a:r>
              <a:rPr lang="en-US" baseline="0" dirty="0" smtClean="0"/>
              <a:t> designs measure exposure that occurs prior to outcome and uses methods that allow the exposure and outcome measurement to be independent. </a:t>
            </a:r>
            <a:r>
              <a:rPr lang="en-US" dirty="0" smtClean="0"/>
              <a:t>The timing of the measurements should be looked at separately from the timing of carrying out the study.  A study may be carried out after the disease outcomes have occurred but use exposure measurements that were made before the</a:t>
            </a:r>
            <a:r>
              <a:rPr lang="en-US" baseline="0" dirty="0" smtClean="0"/>
              <a:t> disease outcomes</a:t>
            </a:r>
            <a:r>
              <a:rPr lang="en-US" dirty="0" smtClean="0"/>
              <a:t> occurred. There is much confusion around applying the terms “retrospective” and “prospective” to study designs,</a:t>
            </a:r>
            <a:r>
              <a:rPr lang="en-US" baseline="0" dirty="0" smtClean="0"/>
              <a:t> and they are now hopelessly non-useful terms. </a:t>
            </a:r>
            <a:endParaRPr lang="en-US" dirty="0" smtClean="0"/>
          </a:p>
          <a:p>
            <a:endParaRPr lang="en-US" dirty="0" smtClean="0"/>
          </a:p>
          <a:p>
            <a:r>
              <a:rPr lang="en-US" dirty="0" smtClean="0"/>
              <a:t>Finally, observational studies should</a:t>
            </a:r>
            <a:r>
              <a:rPr lang="en-US" baseline="0" dirty="0" smtClean="0"/>
              <a:t> be designed with a target randomized trial in mind.  This will force you to be more specific in your research question, avoid some common biases, and have a study result that may be more convincing to observers in terms of influencing public health or clinical practice.  </a:t>
            </a:r>
            <a:endParaRPr lang="en-US" dirty="0" smtClean="0"/>
          </a:p>
        </p:txBody>
      </p:sp>
      <p:sp>
        <p:nvSpPr>
          <p:cNvPr id="2" name="Date Placeholder 1"/>
          <p:cNvSpPr>
            <a:spLocks noGrp="1"/>
          </p:cNvSpPr>
          <p:nvPr>
            <p:ph type="dt" idx="10"/>
          </p:nvPr>
        </p:nvSpPr>
        <p:spPr/>
        <p:txBody>
          <a:bodyPr/>
          <a:lstStyle/>
          <a:p>
            <a:pPr>
              <a:defRPr/>
            </a:pPr>
            <a:fld id="{9A4F65FB-BDC7-4C9B-92C2-CC3C5757D4EA}" type="datetime1">
              <a:rPr lang="en-US" smtClean="0"/>
              <a:t>9/16/2019</a:t>
            </a:fld>
            <a:endParaRPr lang="en-US" dirty="0"/>
          </a:p>
        </p:txBody>
      </p:sp>
    </p:spTree>
    <p:extLst>
      <p:ext uri="{BB962C8B-B14F-4D97-AF65-F5344CB8AC3E}">
        <p14:creationId xmlns:p14="http://schemas.microsoft.com/office/powerpoint/2010/main" val="376864982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B662326E-5896-426D-AC58-18E8653B4C54}" type="slidenum">
              <a:rPr lang="en-US" smtClean="0"/>
              <a:pPr/>
              <a:t>135</a:t>
            </a:fld>
            <a:endParaRPr lang="en-US" dirty="0" smtClean="0"/>
          </a:p>
        </p:txBody>
      </p:sp>
      <p:sp>
        <p:nvSpPr>
          <p:cNvPr id="159746" name="Rectangle 2"/>
          <p:cNvSpPr>
            <a:spLocks noGrp="1" noRot="1" noChangeAspect="1" noChangeArrowheads="1" noTextEdit="1"/>
          </p:cNvSpPr>
          <p:nvPr>
            <p:ph type="sldImg"/>
          </p:nvPr>
        </p:nvSpPr>
        <p:spPr>
          <a:xfrm>
            <a:off x="1104900" y="696913"/>
            <a:ext cx="4648200" cy="3486150"/>
          </a:xfrm>
          <a:ln/>
        </p:spPr>
      </p:sp>
      <p:sp>
        <p:nvSpPr>
          <p:cNvPr id="159747" name="Rectangle 3"/>
          <p:cNvSpPr>
            <a:spLocks noGrp="1" noChangeArrowheads="1"/>
          </p:cNvSpPr>
          <p:nvPr>
            <p:ph type="body" idx="1"/>
          </p:nvPr>
        </p:nvSpPr>
        <p:spPr>
          <a:noFill/>
          <a:ln/>
        </p:spPr>
        <p:txBody>
          <a:bodyPr/>
          <a:lstStyle/>
          <a:p>
            <a:endParaRPr lang="en-US" dirty="0" smtClean="0"/>
          </a:p>
        </p:txBody>
      </p:sp>
      <p:sp>
        <p:nvSpPr>
          <p:cNvPr id="2" name="Date Placeholder 1"/>
          <p:cNvSpPr>
            <a:spLocks noGrp="1"/>
          </p:cNvSpPr>
          <p:nvPr>
            <p:ph type="dt" idx="10"/>
          </p:nvPr>
        </p:nvSpPr>
        <p:spPr/>
        <p:txBody>
          <a:bodyPr/>
          <a:lstStyle/>
          <a:p>
            <a:pPr>
              <a:defRPr/>
            </a:pPr>
            <a:fld id="{837D62CE-BBB8-49E8-9FC3-9317632D7905}" type="datetime1">
              <a:rPr lang="en-US" smtClean="0"/>
              <a:t>9/16/2019</a:t>
            </a:fld>
            <a:endParaRPr lang="en-US" dirty="0"/>
          </a:p>
        </p:txBody>
      </p:sp>
    </p:spTree>
    <p:extLst>
      <p:ext uri="{BB962C8B-B14F-4D97-AF65-F5344CB8AC3E}">
        <p14:creationId xmlns:p14="http://schemas.microsoft.com/office/powerpoint/2010/main" val="41789233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0710BD64-BB03-40FB-924D-41D2CCD4BD23}" type="slidenum">
              <a:rPr lang="en-US" smtClean="0"/>
              <a:pPr/>
              <a:t>136</a:t>
            </a:fld>
            <a:endParaRPr lang="en-US" dirty="0" smtClean="0"/>
          </a:p>
        </p:txBody>
      </p:sp>
      <p:sp>
        <p:nvSpPr>
          <p:cNvPr id="38914" name="Rectangle 2"/>
          <p:cNvSpPr>
            <a:spLocks noGrp="1" noRot="1" noChangeAspect="1" noChangeArrowheads="1" noTextEdit="1"/>
          </p:cNvSpPr>
          <p:nvPr>
            <p:ph type="sldImg"/>
          </p:nvPr>
        </p:nvSpPr>
        <p:spPr>
          <a:xfrm>
            <a:off x="1104900" y="696913"/>
            <a:ext cx="4648200" cy="3486150"/>
          </a:xfrm>
          <a:ln/>
        </p:spPr>
      </p:sp>
      <p:sp>
        <p:nvSpPr>
          <p:cNvPr id="38915" name="Rectangle 3"/>
          <p:cNvSpPr>
            <a:spLocks noGrp="1" noChangeArrowheads="1"/>
          </p:cNvSpPr>
          <p:nvPr>
            <p:ph type="body" idx="1"/>
          </p:nvPr>
        </p:nvSpPr>
        <p:spPr>
          <a:xfrm>
            <a:off x="670892" y="4372398"/>
            <a:ext cx="5367130" cy="4831326"/>
          </a:xfrm>
          <a:noFill/>
          <a:ln/>
        </p:spPr>
        <p:txBody>
          <a:bodyPr/>
          <a:lstStyle/>
          <a:p>
            <a:endParaRPr lang="en-US" dirty="0" smtClean="0"/>
          </a:p>
        </p:txBody>
      </p:sp>
      <p:sp>
        <p:nvSpPr>
          <p:cNvPr id="2" name="Date Placeholder 1"/>
          <p:cNvSpPr>
            <a:spLocks noGrp="1"/>
          </p:cNvSpPr>
          <p:nvPr>
            <p:ph type="dt" idx="10"/>
          </p:nvPr>
        </p:nvSpPr>
        <p:spPr/>
        <p:txBody>
          <a:bodyPr/>
          <a:lstStyle/>
          <a:p>
            <a:pPr>
              <a:defRPr/>
            </a:pPr>
            <a:fld id="{4278EB1B-9BBC-4D08-A0B5-91212F14C1AF}" type="datetime1">
              <a:rPr lang="en-US" smtClean="0"/>
              <a:t>9/16/2019</a:t>
            </a:fld>
            <a:endParaRPr lang="en-US" dirty="0"/>
          </a:p>
        </p:txBody>
      </p:sp>
    </p:spTree>
    <p:extLst>
      <p:ext uri="{BB962C8B-B14F-4D97-AF65-F5344CB8AC3E}">
        <p14:creationId xmlns:p14="http://schemas.microsoft.com/office/powerpoint/2010/main" val="36745128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04900" y="696913"/>
            <a:ext cx="4648200" cy="3486150"/>
          </a:xfrm>
          <a:ln/>
        </p:spPr>
      </p:sp>
      <p:sp>
        <p:nvSpPr>
          <p:cNvPr id="49154" name="Rectangle 3"/>
          <p:cNvSpPr>
            <a:spLocks noGrp="1" noChangeArrowheads="1"/>
          </p:cNvSpPr>
          <p:nvPr>
            <p:ph type="body" idx="1"/>
          </p:nvPr>
        </p:nvSpPr>
        <p:spPr>
          <a:noFill/>
          <a:ln/>
        </p:spPr>
        <p:txBody>
          <a:bodyPr/>
          <a:lstStyle/>
          <a:p>
            <a:r>
              <a:rPr lang="en-US" dirty="0" smtClean="0"/>
              <a:t>How</a:t>
            </a:r>
            <a:r>
              <a:rPr lang="en-US" baseline="0" dirty="0" smtClean="0"/>
              <a:t> is the composition or membership of a cohort defined?</a:t>
            </a:r>
          </a:p>
          <a:p>
            <a:endParaRPr lang="en-US" dirty="0" smtClean="0"/>
          </a:p>
          <a:p>
            <a:r>
              <a:rPr lang="en-US" dirty="0" smtClean="0"/>
              <a:t>A cohort is defined by the characteristics of its participants at their baseline, the point when follow-up begins</a:t>
            </a:r>
            <a:r>
              <a:rPr lang="en-US" baseline="0" dirty="0" smtClean="0"/>
              <a:t> on each participant.</a:t>
            </a:r>
            <a:r>
              <a:rPr lang="en-US" dirty="0" smtClean="0"/>
              <a:t>  This is called “time zero” for each participant.  </a:t>
            </a:r>
            <a:r>
              <a:rPr lang="en-US" baseline="0" dirty="0" smtClean="0"/>
              <a:t> </a:t>
            </a:r>
            <a:endParaRPr lang="en-US" dirty="0" smtClean="0"/>
          </a:p>
          <a:p>
            <a:endParaRPr lang="en-US" dirty="0" smtClean="0"/>
          </a:p>
          <a:p>
            <a:r>
              <a:rPr lang="en-US" dirty="0" smtClean="0"/>
              <a:t>A common mistake with a cohort is </a:t>
            </a:r>
            <a:r>
              <a:rPr lang="en-US" baseline="0" dirty="0" smtClean="0"/>
              <a:t>to define it by some event but then state that “time zero” occurred earlier in time.  </a:t>
            </a:r>
            <a:r>
              <a:rPr lang="en-US" u="sng" dirty="0" smtClean="0"/>
              <a:t>   </a:t>
            </a:r>
          </a:p>
          <a:p>
            <a:endParaRPr lang="en-US" dirty="0" smtClean="0"/>
          </a:p>
          <a:p>
            <a:r>
              <a:rPr lang="en-US" dirty="0" smtClean="0"/>
              <a:t>Example:  “We enrolled a cohort of patients with diabetes who started on anti-diabetes therapy and who subsequently at one year later had a good response to therapy with lowered blood sugar.  We followed them for the occurrence of eye disease."  When is baseline (time zero) for this cohort?  It cannot be when they started therapy.  It has to be at one year when they exhibited the good response to therapy.  If one wanted to study eye disease in all those who started therapy, then you need to include all persons who started on therapy (not just those who in the future exhibited a good response).  The results of this study can only be applied to patients who started therapy AND subsequently had a good response at one year.   Defining</a:t>
            </a:r>
            <a:r>
              <a:rPr lang="en-US" baseline="0" dirty="0" smtClean="0"/>
              <a:t> a cohort by some event that occurs after time zero is flawed because the results from such a study cannot be applied to any other group of people.  This is because when you encounter a person/patient today, you cannot know what will happen to him/her in 1 year.  Hence, there is no new group of people to whom you can apply the results if you insist on having start of therapy of “time zero”.  </a:t>
            </a:r>
          </a:p>
          <a:p>
            <a:endParaRPr lang="en-US" baseline="0" dirty="0" smtClean="0"/>
          </a:p>
          <a:p>
            <a:r>
              <a:rPr lang="en-US" baseline="0" dirty="0" smtClean="0"/>
              <a:t>Defining a cohort based upon an event that occurs in the future is an easy trap to fall into when one is using already existing data (e.g., medical record data) to define a cohort study population.  If you had to assemble the research population anew, you could see how you would not fall into this trap.</a:t>
            </a:r>
            <a:endParaRPr lang="en-US" dirty="0" smtClean="0"/>
          </a:p>
          <a:p>
            <a:endParaRPr lang="en-US" dirty="0" smtClean="0"/>
          </a:p>
          <a:p>
            <a:r>
              <a:rPr lang="en-US" dirty="0" smtClean="0"/>
              <a:t>For a dynamic cohort, the cohort is typically</a:t>
            </a:r>
            <a:r>
              <a:rPr lang="en-US" baseline="0" dirty="0" smtClean="0"/>
              <a:t> </a:t>
            </a:r>
            <a:r>
              <a:rPr lang="en-US" dirty="0" smtClean="0"/>
              <a:t>described by characteristics at baseline as well as continuation of these characteristics.  Once you no longer have these characteristics, you are, by definition out of the cohort.  Thus, the</a:t>
            </a:r>
            <a:r>
              <a:rPr lang="en-US" baseline="0" dirty="0" smtClean="0"/>
              <a:t> description of a</a:t>
            </a:r>
            <a:r>
              <a:rPr lang="en-US" dirty="0" smtClean="0"/>
              <a:t> dynamic cohort is:  all those who have a characteristic at their beginning</a:t>
            </a:r>
            <a:r>
              <a:rPr lang="en-US" baseline="0" dirty="0" smtClean="0"/>
              <a:t> of observation</a:t>
            </a:r>
            <a:r>
              <a:rPr lang="en-US" dirty="0" smtClean="0"/>
              <a:t> and who</a:t>
            </a:r>
            <a:r>
              <a:rPr lang="en-US" baseline="0" dirty="0" smtClean="0"/>
              <a:t> maintain</a:t>
            </a:r>
            <a:r>
              <a:rPr lang="en-US" dirty="0" smtClean="0"/>
              <a:t>.  This definition</a:t>
            </a:r>
            <a:r>
              <a:rPr lang="en-US" baseline="0" dirty="0" smtClean="0"/>
              <a:t> is </a:t>
            </a:r>
            <a:r>
              <a:rPr lang="en-US" dirty="0" smtClean="0"/>
              <a:t>nuanced in that it works fine for a real-world dynamic cohort and for a research cohort for purposes of descriptive work.</a:t>
            </a:r>
            <a:r>
              <a:rPr lang="en-US" baseline="0" dirty="0" smtClean="0"/>
              <a:t>  This is because there is interest in these participants only when they are actually in the cohort.  This definition can become problematic when </a:t>
            </a:r>
            <a:r>
              <a:rPr lang="en-US" dirty="0" smtClean="0"/>
              <a:t>analytic</a:t>
            </a:r>
            <a:r>
              <a:rPr lang="en-US" baseline="0" dirty="0" smtClean="0"/>
              <a:t> objectives are paramount</a:t>
            </a:r>
            <a:r>
              <a:rPr lang="en-US" dirty="0" smtClean="0"/>
              <a:t> because of the potential</a:t>
            </a:r>
            <a:r>
              <a:rPr lang="en-US" baseline="0" dirty="0" smtClean="0"/>
              <a:t> biases incurred by losses to follow-up and competing events</a:t>
            </a:r>
            <a:r>
              <a:rPr lang="en-US" dirty="0" smtClean="0"/>
              <a:t> and the fact that analytic inferences would never want to be limited to just those who stayed.  For example, it is rarely our goal to understand the relationship between smoking and lung cancer in persons who live in San Fran and stay there.  You might, however, want to know the incidence of lung cancer in San Francisco</a:t>
            </a:r>
            <a:r>
              <a:rPr lang="en-US" baseline="0" dirty="0" smtClean="0"/>
              <a:t> </a:t>
            </a:r>
            <a:r>
              <a:rPr lang="en-US" dirty="0" smtClean="0"/>
              <a:t>(as an estimate of burden objective – th</a:t>
            </a:r>
            <a:r>
              <a:rPr lang="en-US" baseline="0" dirty="0" smtClean="0"/>
              <a:t>is is an example of description</a:t>
            </a:r>
            <a:r>
              <a:rPr lang="en-US" dirty="0" smtClean="0"/>
              <a:t>).  This is nuanced but</a:t>
            </a:r>
            <a:r>
              <a:rPr lang="en-US" baseline="0" dirty="0" smtClean="0"/>
              <a:t> important</a:t>
            </a:r>
            <a:r>
              <a:rPr lang="en-US" dirty="0" smtClean="0"/>
              <a:t>. </a:t>
            </a:r>
          </a:p>
          <a:p>
            <a:endParaRPr lang="en-US" dirty="0" smtClean="0"/>
          </a:p>
        </p:txBody>
      </p:sp>
      <p:sp>
        <p:nvSpPr>
          <p:cNvPr id="2" name="Date Placeholder 1"/>
          <p:cNvSpPr>
            <a:spLocks noGrp="1"/>
          </p:cNvSpPr>
          <p:nvPr>
            <p:ph type="dt" idx="10"/>
          </p:nvPr>
        </p:nvSpPr>
        <p:spPr/>
        <p:txBody>
          <a:bodyPr/>
          <a:lstStyle/>
          <a:p>
            <a:pPr>
              <a:defRPr/>
            </a:pPr>
            <a:fld id="{BD5A49B4-C56C-401B-8825-7CF81C585896}" type="datetime1">
              <a:rPr lang="en-US" smtClean="0"/>
              <a:t>9/16/2019</a:t>
            </a:fld>
            <a:endParaRPr lang="en-US" dirty="0"/>
          </a:p>
        </p:txBody>
      </p:sp>
    </p:spTree>
    <p:extLst>
      <p:ext uri="{BB962C8B-B14F-4D97-AF65-F5344CB8AC3E}">
        <p14:creationId xmlns:p14="http://schemas.microsoft.com/office/powerpoint/2010/main" val="239778655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B662326E-5896-426D-AC58-18E8653B4C54}" type="slidenum">
              <a:rPr lang="en-US" smtClean="0"/>
              <a:pPr/>
              <a:t>138</a:t>
            </a:fld>
            <a:endParaRPr lang="en-US" dirty="0" smtClean="0"/>
          </a:p>
        </p:txBody>
      </p:sp>
      <p:sp>
        <p:nvSpPr>
          <p:cNvPr id="159746" name="Rectangle 2"/>
          <p:cNvSpPr>
            <a:spLocks noGrp="1" noRot="1" noChangeAspect="1" noChangeArrowheads="1" noTextEdit="1"/>
          </p:cNvSpPr>
          <p:nvPr>
            <p:ph type="sldImg"/>
          </p:nvPr>
        </p:nvSpPr>
        <p:spPr>
          <a:xfrm>
            <a:off x="1104900" y="696913"/>
            <a:ext cx="4648200" cy="3486150"/>
          </a:xfrm>
          <a:ln/>
        </p:spPr>
      </p:sp>
      <p:sp>
        <p:nvSpPr>
          <p:cNvPr id="159747" name="Rectangle 3"/>
          <p:cNvSpPr>
            <a:spLocks noGrp="1" noChangeArrowheads="1"/>
          </p:cNvSpPr>
          <p:nvPr>
            <p:ph type="body" idx="1"/>
          </p:nvPr>
        </p:nvSpPr>
        <p:spPr>
          <a:noFill/>
          <a:ln/>
        </p:spPr>
        <p:txBody>
          <a:bodyPr/>
          <a:lstStyle/>
          <a:p>
            <a:r>
              <a:rPr lang="en-US" dirty="0" smtClean="0"/>
              <a:t>Within-subject</a:t>
            </a:r>
            <a:r>
              <a:rPr lang="en-US" baseline="0" dirty="0" smtClean="0"/>
              <a:t> study designs use cases without separate controls.  We describe the “case-crossover” designs in the next slides.  A “case-only” design is slightly different and can be used to assess for interaction.  You will encounter the “self-controlled case series design” in a Journal Club selection (Grosso et al. 2009) later in the course.  </a:t>
            </a:r>
            <a:endParaRPr lang="en-US" dirty="0" smtClean="0"/>
          </a:p>
        </p:txBody>
      </p:sp>
      <p:sp>
        <p:nvSpPr>
          <p:cNvPr id="2" name="Date Placeholder 1"/>
          <p:cNvSpPr>
            <a:spLocks noGrp="1"/>
          </p:cNvSpPr>
          <p:nvPr>
            <p:ph type="dt" idx="10"/>
          </p:nvPr>
        </p:nvSpPr>
        <p:spPr/>
        <p:txBody>
          <a:bodyPr/>
          <a:lstStyle/>
          <a:p>
            <a:pPr>
              <a:defRPr/>
            </a:pPr>
            <a:fld id="{4D333291-68C7-4903-B928-57D194EB3C51}" type="datetime1">
              <a:rPr lang="en-US" smtClean="0"/>
              <a:t>9/16/2019</a:t>
            </a:fld>
            <a:endParaRPr lang="en-US" dirty="0"/>
          </a:p>
        </p:txBody>
      </p:sp>
    </p:spTree>
    <p:extLst>
      <p:ext uri="{BB962C8B-B14F-4D97-AF65-F5344CB8AC3E}">
        <p14:creationId xmlns:p14="http://schemas.microsoft.com/office/powerpoint/2010/main" val="289295995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B662326E-5896-426D-AC58-18E8653B4C54}" type="slidenum">
              <a:rPr lang="en-US" smtClean="0"/>
              <a:pPr/>
              <a:t>139</a:t>
            </a:fld>
            <a:endParaRPr lang="en-US" dirty="0" smtClean="0"/>
          </a:p>
        </p:txBody>
      </p:sp>
      <p:sp>
        <p:nvSpPr>
          <p:cNvPr id="159746" name="Rectangle 2"/>
          <p:cNvSpPr>
            <a:spLocks noGrp="1" noRot="1" noChangeAspect="1" noChangeArrowheads="1" noTextEdit="1"/>
          </p:cNvSpPr>
          <p:nvPr>
            <p:ph type="sldImg"/>
          </p:nvPr>
        </p:nvSpPr>
        <p:spPr>
          <a:xfrm>
            <a:off x="1104900" y="696913"/>
            <a:ext cx="4648200" cy="3486150"/>
          </a:xfrm>
          <a:ln/>
        </p:spPr>
      </p:sp>
      <p:sp>
        <p:nvSpPr>
          <p:cNvPr id="159747" name="Rectangle 3"/>
          <p:cNvSpPr>
            <a:spLocks noGrp="1" noChangeArrowheads="1"/>
          </p:cNvSpPr>
          <p:nvPr>
            <p:ph type="body" idx="1"/>
          </p:nvPr>
        </p:nvSpPr>
        <p:spPr>
          <a:noFill/>
          <a:ln/>
        </p:spPr>
        <p:txBody>
          <a:bodyPr/>
          <a:lstStyle/>
          <a:p>
            <a:r>
              <a:rPr lang="en-US" dirty="0" smtClean="0"/>
              <a:t>The case-crossover design solves the problem of selecting controls by using the cases as their own controls.  All participants are cases.  Exposure right before the event is compared to exposure at other times in the same person.</a:t>
            </a:r>
          </a:p>
          <a:p>
            <a:endParaRPr lang="en-US" dirty="0" smtClean="0"/>
          </a:p>
          <a:p>
            <a:r>
              <a:rPr lang="en-US" dirty="0" smtClean="0"/>
              <a:t>This type of design is only suited to certain types of exposures.  The exposure has to vary within individuals over time, and is best suited to exposures with a relatively rapid effect on the event (outcome) of interest.  Can be used to assess effects of medications, vaccines.  Example follows of exposure to air pollution. </a:t>
            </a:r>
          </a:p>
          <a:p>
            <a:endParaRPr lang="en-US" dirty="0" smtClean="0"/>
          </a:p>
          <a:p>
            <a:endParaRPr lang="en-US" dirty="0" smtClean="0"/>
          </a:p>
        </p:txBody>
      </p:sp>
      <p:sp>
        <p:nvSpPr>
          <p:cNvPr id="2" name="Date Placeholder 1"/>
          <p:cNvSpPr>
            <a:spLocks noGrp="1"/>
          </p:cNvSpPr>
          <p:nvPr>
            <p:ph type="dt" idx="10"/>
          </p:nvPr>
        </p:nvSpPr>
        <p:spPr/>
        <p:txBody>
          <a:bodyPr/>
          <a:lstStyle/>
          <a:p>
            <a:pPr>
              <a:defRPr/>
            </a:pPr>
            <a:fld id="{A84B8845-04A2-4FAB-995C-633C65F994AF}" type="datetime1">
              <a:rPr lang="en-US" smtClean="0"/>
              <a:t>9/16/2019</a:t>
            </a:fld>
            <a:endParaRPr lang="en-US" dirty="0"/>
          </a:p>
        </p:txBody>
      </p:sp>
    </p:spTree>
    <p:extLst>
      <p:ext uri="{BB962C8B-B14F-4D97-AF65-F5344CB8AC3E}">
        <p14:creationId xmlns:p14="http://schemas.microsoft.com/office/powerpoint/2010/main" val="317340962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xfrm>
            <a:off x="1104900" y="696913"/>
            <a:ext cx="4648200" cy="3486150"/>
          </a:xfrm>
          <a:ln/>
        </p:spPr>
      </p:sp>
      <p:sp>
        <p:nvSpPr>
          <p:cNvPr id="94210" name="Rectangle 3"/>
          <p:cNvSpPr>
            <a:spLocks noGrp="1" noChangeArrowheads="1"/>
          </p:cNvSpPr>
          <p:nvPr>
            <p:ph type="body" idx="1"/>
          </p:nvPr>
        </p:nvSpPr>
        <p:spPr>
          <a:noFill/>
          <a:ln/>
        </p:spPr>
        <p:txBody>
          <a:bodyPr/>
          <a:lstStyle/>
          <a:p>
            <a:r>
              <a:rPr lang="en-US" dirty="0" smtClean="0"/>
              <a:t>In a case-crossover design, only the incident cases are identified.  There are no separate controls.  Exposure just before the event is compared to other “non-event” exposure times in the same person.  i.e. Cases act as their own controls.</a:t>
            </a:r>
          </a:p>
        </p:txBody>
      </p:sp>
      <p:sp>
        <p:nvSpPr>
          <p:cNvPr id="2" name="Date Placeholder 1"/>
          <p:cNvSpPr>
            <a:spLocks noGrp="1"/>
          </p:cNvSpPr>
          <p:nvPr>
            <p:ph type="dt" idx="10"/>
          </p:nvPr>
        </p:nvSpPr>
        <p:spPr/>
        <p:txBody>
          <a:bodyPr/>
          <a:lstStyle/>
          <a:p>
            <a:pPr>
              <a:defRPr/>
            </a:pPr>
            <a:fld id="{2DA93D6E-E2BD-411A-8B72-DFE47E7CC95A}" type="datetime1">
              <a:rPr lang="en-US" smtClean="0">
                <a:solidFill>
                  <a:srgbClr val="000000"/>
                </a:solidFill>
              </a:rPr>
              <a:pPr>
                <a:defRPr/>
              </a:pPr>
              <a:t>9/16/2019</a:t>
            </a:fld>
            <a:endParaRPr lang="en-US" dirty="0">
              <a:solidFill>
                <a:srgbClr val="000000"/>
              </a:solidFill>
            </a:endParaRPr>
          </a:p>
        </p:txBody>
      </p:sp>
    </p:spTree>
    <p:extLst>
      <p:ext uri="{BB962C8B-B14F-4D97-AF65-F5344CB8AC3E}">
        <p14:creationId xmlns:p14="http://schemas.microsoft.com/office/powerpoint/2010/main" val="38585717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39CDF765-92D8-4C6B-B42D-702707ECD465}" type="slidenum">
              <a:rPr lang="en-US" smtClean="0"/>
              <a:pPr/>
              <a:t>141</a:t>
            </a:fld>
            <a:endParaRPr lang="en-US" dirty="0" smtClean="0"/>
          </a:p>
        </p:txBody>
      </p:sp>
      <p:sp>
        <p:nvSpPr>
          <p:cNvPr id="163842" name="Rectangle 2"/>
          <p:cNvSpPr>
            <a:spLocks noGrp="1" noRot="1" noChangeAspect="1" noChangeArrowheads="1" noTextEdit="1"/>
          </p:cNvSpPr>
          <p:nvPr>
            <p:ph type="sldImg"/>
          </p:nvPr>
        </p:nvSpPr>
        <p:spPr>
          <a:xfrm>
            <a:off x="1104900" y="696913"/>
            <a:ext cx="4648200" cy="3486150"/>
          </a:xfrm>
          <a:ln/>
        </p:spPr>
      </p:sp>
      <p:sp>
        <p:nvSpPr>
          <p:cNvPr id="163843" name="Rectangle 3"/>
          <p:cNvSpPr>
            <a:spLocks noGrp="1" noChangeArrowheads="1"/>
          </p:cNvSpPr>
          <p:nvPr>
            <p:ph type="body" idx="1"/>
          </p:nvPr>
        </p:nvSpPr>
        <p:spPr>
          <a:noFill/>
          <a:ln/>
        </p:spPr>
        <p:txBody>
          <a:bodyPr/>
          <a:lstStyle/>
          <a:p>
            <a:r>
              <a:rPr lang="en-US" dirty="0" smtClean="0"/>
              <a:t>Note that the measurement of air pollution is measured at a group level, based on the concentration of air pollutants in Vancouver on a given day.  Not an individual measurement.  But, this isn’t an ecologic study.   Outcome is measured on individuals.  Group level exposure is assigned to individuals.  Analysis is done in an individual basis.    </a:t>
            </a:r>
          </a:p>
          <a:p>
            <a:endParaRPr lang="en-US" dirty="0" smtClean="0"/>
          </a:p>
          <a:p>
            <a:r>
              <a:rPr lang="en-US" dirty="0" smtClean="0"/>
              <a:t>There are many nuances to this</a:t>
            </a:r>
            <a:r>
              <a:rPr lang="en-US" baseline="0" dirty="0" smtClean="0"/>
              <a:t> family of within-subject study design which we will not cover in this course.  We introduce this family of designs to make you aware of them and to point out that they will likely grow in stature in the future.  We will read a self-controlled cases series in a Journal Club later in the course. </a:t>
            </a:r>
            <a:endParaRPr lang="en-US" dirty="0" smtClean="0"/>
          </a:p>
        </p:txBody>
      </p:sp>
      <p:sp>
        <p:nvSpPr>
          <p:cNvPr id="2" name="Date Placeholder 1"/>
          <p:cNvSpPr>
            <a:spLocks noGrp="1"/>
          </p:cNvSpPr>
          <p:nvPr>
            <p:ph type="dt" idx="10"/>
          </p:nvPr>
        </p:nvSpPr>
        <p:spPr/>
        <p:txBody>
          <a:bodyPr/>
          <a:lstStyle/>
          <a:p>
            <a:pPr>
              <a:defRPr/>
            </a:pPr>
            <a:fld id="{B25A100B-FCDF-4A5F-A5A5-997AE19DA2B4}" type="datetime1">
              <a:rPr lang="en-US" smtClean="0"/>
              <a:t>9/16/2019</a:t>
            </a:fld>
            <a:endParaRPr lang="en-US" dirty="0"/>
          </a:p>
        </p:txBody>
      </p:sp>
    </p:spTree>
    <p:extLst>
      <p:ext uri="{BB962C8B-B14F-4D97-AF65-F5344CB8AC3E}">
        <p14:creationId xmlns:p14="http://schemas.microsoft.com/office/powerpoint/2010/main" val="4190032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B7F908D4-1D55-4BF4-8671-76A122446887}" type="slidenum">
              <a:rPr lang="en-US" smtClean="0"/>
              <a:pPr/>
              <a:t>14</a:t>
            </a:fld>
            <a:endParaRPr lang="en-US" dirty="0" smtClean="0"/>
          </a:p>
        </p:txBody>
      </p:sp>
      <p:sp>
        <p:nvSpPr>
          <p:cNvPr id="36866" name="Rectangle 2"/>
          <p:cNvSpPr>
            <a:spLocks noGrp="1" noRot="1" noChangeAspect="1" noChangeArrowheads="1" noTextEdit="1"/>
          </p:cNvSpPr>
          <p:nvPr>
            <p:ph type="sldImg"/>
          </p:nvPr>
        </p:nvSpPr>
        <p:spPr>
          <a:xfrm>
            <a:off x="1104900" y="696913"/>
            <a:ext cx="4648200" cy="3486150"/>
          </a:xfrm>
          <a:ln/>
        </p:spPr>
      </p:sp>
      <p:sp>
        <p:nvSpPr>
          <p:cNvPr id="36867" name="Rectangle 3"/>
          <p:cNvSpPr>
            <a:spLocks noGrp="1" noChangeArrowheads="1"/>
          </p:cNvSpPr>
          <p:nvPr>
            <p:ph type="body" idx="1"/>
          </p:nvPr>
        </p:nvSpPr>
        <p:spPr>
          <a:noFill/>
          <a:ln/>
        </p:spPr>
        <p:txBody>
          <a:bodyPr/>
          <a:lstStyle/>
          <a:p>
            <a:r>
              <a:rPr lang="en-US" dirty="0" smtClean="0"/>
              <a:t>Within individual-level</a:t>
            </a:r>
            <a:r>
              <a:rPr lang="en-US" baseline="0" dirty="0" smtClean="0"/>
              <a:t> study design, we can think of the different study designs as different ways of sampling some underlying “study base”, which we also call an underlying cohort.  Thought of in this way, we can see how the main individual-level study designs are related to each other.  </a:t>
            </a:r>
            <a:r>
              <a:rPr lang="en-US" dirty="0" smtClean="0"/>
              <a:t>In the past, textbooks have often treated cohort studies as if they were a different beast entirely from cross-sectional or case-control studies, but all three types of study design are related</a:t>
            </a:r>
            <a:r>
              <a:rPr lang="en-US" baseline="0" dirty="0" smtClean="0"/>
              <a:t> and </a:t>
            </a:r>
            <a:r>
              <a:rPr lang="en-US" dirty="0" smtClean="0"/>
              <a:t>are best understood if</a:t>
            </a:r>
            <a:r>
              <a:rPr lang="en-US" baseline="0" dirty="0" smtClean="0"/>
              <a:t> we think of them as different ways of sampling an underlying cohort, which we also call the “study base”.   This said, it is important that we understand what a cohort is. </a:t>
            </a:r>
            <a:endParaRPr lang="en-US" dirty="0" smtClean="0"/>
          </a:p>
          <a:p>
            <a:endParaRPr lang="en-US" dirty="0" smtClean="0"/>
          </a:p>
        </p:txBody>
      </p:sp>
      <p:sp>
        <p:nvSpPr>
          <p:cNvPr id="2" name="Date Placeholder 1"/>
          <p:cNvSpPr>
            <a:spLocks noGrp="1"/>
          </p:cNvSpPr>
          <p:nvPr>
            <p:ph type="dt" idx="10"/>
          </p:nvPr>
        </p:nvSpPr>
        <p:spPr/>
        <p:txBody>
          <a:bodyPr/>
          <a:lstStyle/>
          <a:p>
            <a:pPr>
              <a:defRPr/>
            </a:pPr>
            <a:fld id="{98D1BE83-0545-4417-B2B3-BE3DCBB024C7}" type="datetime1">
              <a:rPr lang="en-US" smtClean="0"/>
              <a:t>9/16/2019</a:t>
            </a:fld>
            <a:endParaRPr lang="en-US" dirty="0"/>
          </a:p>
        </p:txBody>
      </p:sp>
    </p:spTree>
    <p:extLst>
      <p:ext uri="{BB962C8B-B14F-4D97-AF65-F5344CB8AC3E}">
        <p14:creationId xmlns:p14="http://schemas.microsoft.com/office/powerpoint/2010/main" val="2271206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dirty="0" smtClean="0"/>
              <a:t>The word</a:t>
            </a:r>
            <a:r>
              <a:rPr lang="nl-NL" baseline="0" dirty="0" smtClean="0"/>
              <a:t> c</a:t>
            </a:r>
            <a:r>
              <a:rPr lang="nl-NL" dirty="0" smtClean="0"/>
              <a:t>ohort comes from the Latin</a:t>
            </a:r>
            <a:r>
              <a:rPr lang="nl-NL" baseline="0" dirty="0" smtClean="0"/>
              <a:t> word “cohors” which refers to a basic unit in a legion in the Roman Army.  In other words, it was a group of soldiers who worked and fought together.</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l-NL" baseline="0" dirty="0" smtClean="0"/>
              <a:t>The way we use the term cohort in epidemiologic and clinical research is very close to this Latin derivation.  In human subjects research, a cohort is a group of people with some shared characteristic or characteristics at the beginning of their observation (“time 0”) who then undergo some period of observation for some change in their characteristics or some outcomes.  In other words, persons in a cohort have at least some longitudinal experience together.  If there is no longitudinal observation, then the group is not a cohort; it is just a “group” or a “population”.  This is where the terminology is often misused.  You will often hear groups who are observed just once — cross-sectionally — referred to as cohorts.   This is not a terrible mistake, but it is one to avoid in that if one truly has a cohort at one’s disposal; it can yield much more information than one cross-sectional measurement.  It is best to precise when using scientific language. </a:t>
            </a:r>
            <a:endParaRPr lang="nl-NL"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l-NL"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l-NL" baseline="0" dirty="0" smtClean="0"/>
              <a:t>The term population is very generic.  It just refers to a group of people and could refer to a group of people at one slice of time or the group’s longitudinal experience.  </a:t>
            </a:r>
            <a:endParaRPr lang="nl-NL" baseline="0" dirty="0" smtClean="0"/>
          </a:p>
          <a:p>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15</a:t>
            </a:fld>
            <a:endParaRPr lang="en-US" dirty="0"/>
          </a:p>
        </p:txBody>
      </p:sp>
      <p:sp>
        <p:nvSpPr>
          <p:cNvPr id="5" name="Date Placeholder 4"/>
          <p:cNvSpPr>
            <a:spLocks noGrp="1"/>
          </p:cNvSpPr>
          <p:nvPr>
            <p:ph type="dt" idx="11"/>
          </p:nvPr>
        </p:nvSpPr>
        <p:spPr/>
        <p:txBody>
          <a:bodyPr/>
          <a:lstStyle/>
          <a:p>
            <a:pPr>
              <a:defRPr/>
            </a:pPr>
            <a:fld id="{159633BD-86FF-4AD9-911D-BCAC891C5D96}" type="datetime1">
              <a:rPr lang="en-US" smtClean="0"/>
              <a:t>9/16/2019</a:t>
            </a:fld>
            <a:endParaRPr lang="en-US" dirty="0"/>
          </a:p>
        </p:txBody>
      </p:sp>
    </p:spTree>
    <p:extLst>
      <p:ext uri="{BB962C8B-B14F-4D97-AF65-F5344CB8AC3E}">
        <p14:creationId xmlns:p14="http://schemas.microsoft.com/office/powerpoint/2010/main" val="950638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real world, populations are always moving</a:t>
            </a:r>
            <a:r>
              <a:rPr lang="en-US" baseline="0" dirty="0" smtClean="0"/>
              <a:t> forward.  No real-world population is static.  So, when we talk about real-world populations, we really mean real-world cohorts.   We conceive of these cohorts </a:t>
            </a:r>
            <a:r>
              <a:rPr lang="en-US" dirty="0" smtClean="0"/>
              <a:t>as either</a:t>
            </a:r>
            <a:r>
              <a:rPr lang="en-US" baseline="0" dirty="0" smtClean="0"/>
              <a:t> d</a:t>
            </a:r>
            <a:r>
              <a:rPr lang="en-US" dirty="0" smtClean="0"/>
              <a:t>ynamic cohorts or fixed cohorts,</a:t>
            </a:r>
            <a:r>
              <a:rPr lang="en-US" baseline="0" dirty="0" smtClean="0"/>
              <a:t> terms we will define presently.  It is these real-world cohorts that we are sampling with our research studies.  Thus, our research study population </a:t>
            </a:r>
            <a:r>
              <a:rPr lang="en-US" dirty="0" smtClean="0"/>
              <a:t>are what we get when we sample underlying real-world populations.  We end up with cohort study populations; cross-sectional study populations, or case-control study populations.</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16</a:t>
            </a:fld>
            <a:endParaRPr lang="en-US" dirty="0"/>
          </a:p>
        </p:txBody>
      </p:sp>
      <p:sp>
        <p:nvSpPr>
          <p:cNvPr id="5" name="Date Placeholder 4"/>
          <p:cNvSpPr>
            <a:spLocks noGrp="1"/>
          </p:cNvSpPr>
          <p:nvPr>
            <p:ph type="dt" idx="11"/>
          </p:nvPr>
        </p:nvSpPr>
        <p:spPr/>
        <p:txBody>
          <a:bodyPr/>
          <a:lstStyle/>
          <a:p>
            <a:pPr>
              <a:defRPr/>
            </a:pPr>
            <a:fld id="{6FD0BBED-F9FA-4F74-B513-07CE1B90A4FB}" type="datetime1">
              <a:rPr lang="en-US" smtClean="0"/>
              <a:t>9/16/2019</a:t>
            </a:fld>
            <a:endParaRPr lang="en-US" dirty="0"/>
          </a:p>
        </p:txBody>
      </p:sp>
    </p:spTree>
    <p:extLst>
      <p:ext uri="{BB962C8B-B14F-4D97-AF65-F5344CB8AC3E}">
        <p14:creationId xmlns:p14="http://schemas.microsoft.com/office/powerpoint/2010/main" val="682363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Real-world cohorts</a:t>
            </a:r>
            <a:r>
              <a:rPr lang="en-US" baseline="0" dirty="0" smtClean="0"/>
              <a:t> can be fixed or dynamic.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17</a:t>
            </a:fld>
            <a:endParaRPr lang="en-US" dirty="0"/>
          </a:p>
        </p:txBody>
      </p:sp>
      <p:sp>
        <p:nvSpPr>
          <p:cNvPr id="5" name="Date Placeholder 4"/>
          <p:cNvSpPr>
            <a:spLocks noGrp="1"/>
          </p:cNvSpPr>
          <p:nvPr>
            <p:ph type="dt" idx="11"/>
          </p:nvPr>
        </p:nvSpPr>
        <p:spPr/>
        <p:txBody>
          <a:bodyPr/>
          <a:lstStyle/>
          <a:p>
            <a:pPr>
              <a:defRPr/>
            </a:pPr>
            <a:fld id="{DB27E93D-5A2C-418C-BCD3-C074A6CA342E}" type="datetime1">
              <a:rPr lang="en-US" smtClean="0"/>
              <a:t>9/16/2019</a:t>
            </a:fld>
            <a:endParaRPr lang="en-US" dirty="0"/>
          </a:p>
        </p:txBody>
      </p:sp>
    </p:spTree>
    <p:extLst>
      <p:ext uri="{BB962C8B-B14F-4D97-AF65-F5344CB8AC3E}">
        <p14:creationId xmlns:p14="http://schemas.microsoft.com/office/powerpoint/2010/main" val="2444617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smtClean="0"/>
              <a:t>This is a modified schematic from the S + N text.  This particular schematic illustrates a real-world population,</a:t>
            </a:r>
            <a:r>
              <a:rPr lang="en-US" baseline="0" dirty="0" smtClean="0"/>
              <a:t> which in this instance we conceive of as a</a:t>
            </a:r>
            <a:r>
              <a:rPr lang="en-US" dirty="0" smtClean="0"/>
              <a:t> </a:t>
            </a:r>
            <a:r>
              <a:rPr lang="en-US" u="none" dirty="0" smtClean="0"/>
              <a:t>fixed real-world</a:t>
            </a:r>
            <a:r>
              <a:rPr lang="en-US" u="none" baseline="0" dirty="0" smtClean="0"/>
              <a:t> </a:t>
            </a:r>
            <a:r>
              <a:rPr lang="en-US" u="none" dirty="0" smtClean="0"/>
              <a:t>cohort</a:t>
            </a:r>
            <a:r>
              <a:rPr lang="en-US" dirty="0" smtClean="0"/>
              <a:t>,</a:t>
            </a:r>
            <a:r>
              <a:rPr lang="en-US" baseline="0" dirty="0" smtClean="0"/>
              <a:t> also called a closed cohort</a:t>
            </a:r>
            <a:r>
              <a:rPr lang="en-US" dirty="0" smtClean="0"/>
              <a:t>  A</a:t>
            </a:r>
            <a:r>
              <a:rPr lang="en-US" baseline="0" dirty="0" smtClean="0"/>
              <a:t> fixed cohort </a:t>
            </a:r>
            <a:r>
              <a:rPr lang="en-US" dirty="0" smtClean="0"/>
              <a:t>begins with a group of individuals, depicted</a:t>
            </a:r>
            <a:r>
              <a:rPr lang="en-US" baseline="0" dirty="0" smtClean="0"/>
              <a:t> with the stick figures, whom </a:t>
            </a:r>
            <a:r>
              <a:rPr lang="en-US" dirty="0" smtClean="0"/>
              <a:t>at time zero have some</a:t>
            </a:r>
            <a:r>
              <a:rPr lang="en-US" baseline="0" dirty="0" smtClean="0"/>
              <a:t> defined set of characteristics. Examples of real-world fixed cohorts:  UCSF graduating medical school class of 2009; survivors of the atomic bombings of Japan; all those undergoing knee replacement surgery at Northern California Kaiser Permanente in 2015.</a:t>
            </a:r>
          </a:p>
          <a:p>
            <a:endParaRPr lang="en-US" baseline="0" dirty="0" smtClean="0"/>
          </a:p>
          <a:p>
            <a:r>
              <a:rPr lang="en-US" baseline="0" dirty="0" smtClean="0"/>
              <a:t>As we illustrate next, these real-world fixed cohorts can be turned into research study populations, research cohorts, when we set forth to study them.  We can either study all members of the real-world fixed cohort (although we rarely do this) or a sample of them.   Fixed study cohorts can also be assembled explicitly for research purposes by grouping persons who do not share such obvious similar events as a graduation date, surviving a bomb or having a surgical procedure.  Probably the most famous example is the Framingham cohort (more on this later) in which the shared characteristics of the people are geographic residence at some calendar time.  UCSF is the coordinating center for several research-dedicated fixed cohort studies:  Study of Osteoporotic Fractures (“SOF”); the Health, Aging and Body Composition Study (“Health ABC”); and the Study of the Consequences of the Protease Inhibitor Era (“SCOPE’”).</a:t>
            </a:r>
          </a:p>
          <a:p>
            <a:endParaRPr lang="en-US" baseline="0" dirty="0" smtClean="0"/>
          </a:p>
          <a:p>
            <a:r>
              <a:rPr lang="en-US" baseline="0" dirty="0" smtClean="0"/>
              <a:t>If the goal is to study the etiology of a  particular event or outcome, we would typically include in the defined set of characteristics at time 0 that n</a:t>
            </a:r>
            <a:r>
              <a:rPr lang="en-US" dirty="0" smtClean="0"/>
              <a:t>one of the</a:t>
            </a:r>
            <a:r>
              <a:rPr lang="en-US" baseline="0" dirty="0" smtClean="0"/>
              <a:t> individuals</a:t>
            </a:r>
            <a:r>
              <a:rPr lang="en-US" dirty="0" smtClean="0"/>
              <a:t> in the</a:t>
            </a:r>
            <a:r>
              <a:rPr lang="en-US" baseline="0" dirty="0" smtClean="0"/>
              <a:t> cohort </a:t>
            </a:r>
            <a:r>
              <a:rPr lang="en-US" dirty="0" smtClean="0"/>
              <a:t>have the event or outcome of interest.</a:t>
            </a:r>
            <a:r>
              <a:rPr lang="en-US" baseline="0" dirty="0" smtClean="0"/>
              <a:t>  Where the cohort part comes into play is that these individuals</a:t>
            </a:r>
            <a:r>
              <a:rPr lang="en-US" dirty="0" smtClean="0"/>
              <a:t> then experience their lives</a:t>
            </a:r>
            <a:r>
              <a:rPr lang="en-US" baseline="0" dirty="0" smtClean="0"/>
              <a:t> until the event of interest occurs, if it occurs at all.  </a:t>
            </a:r>
            <a:r>
              <a:rPr lang="en-US" dirty="0" smtClean="0"/>
              <a:t>The event could be</a:t>
            </a:r>
            <a:r>
              <a:rPr lang="en-US" baseline="0" dirty="0" smtClean="0"/>
              <a:t> anything, a disease, death, cessation of smoking, attending a primary care visit for the first time, etc. </a:t>
            </a:r>
          </a:p>
          <a:p>
            <a:endParaRPr lang="en-US" baseline="0" dirty="0" smtClean="0"/>
          </a:p>
          <a:p>
            <a:r>
              <a:rPr lang="en-US" baseline="0" dirty="0" smtClean="0"/>
              <a:t>The timeline for a fixed cohort starts from the point of entry into the cohort or from the time of assembly.  So, the x-axis here shows “time since entry,” not calendar time.  Time zero for each individual occurs when they enter the cohort.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Stick figures are modified from Keyes and Galea.  Epidemiology Matters. Oxford. </a:t>
            </a:r>
            <a:endParaRPr lang="en-US" dirty="0" smtClean="0"/>
          </a:p>
          <a:p>
            <a:endParaRPr lang="en-US" i="1" dirty="0" smtClean="0"/>
          </a:p>
          <a:p>
            <a:endParaRPr lang="en-US" dirty="0" smtClean="0"/>
          </a:p>
        </p:txBody>
      </p:sp>
      <p:sp>
        <p:nvSpPr>
          <p:cNvPr id="2" name="Date Placeholder 1"/>
          <p:cNvSpPr>
            <a:spLocks noGrp="1"/>
          </p:cNvSpPr>
          <p:nvPr>
            <p:ph type="dt" idx="10"/>
          </p:nvPr>
        </p:nvSpPr>
        <p:spPr/>
        <p:txBody>
          <a:bodyPr/>
          <a:lstStyle/>
          <a:p>
            <a:pPr>
              <a:defRPr/>
            </a:pPr>
            <a:fld id="{CD382928-82C7-4E39-8537-176FEB07025A}" type="datetime1">
              <a:rPr lang="en-US" smtClean="0"/>
              <a:t>9/16/2019</a:t>
            </a:fld>
            <a:endParaRPr lang="en-US" dirty="0"/>
          </a:p>
        </p:txBody>
      </p:sp>
    </p:spTree>
    <p:extLst>
      <p:ext uri="{BB962C8B-B14F-4D97-AF65-F5344CB8AC3E}">
        <p14:creationId xmlns:p14="http://schemas.microsoft.com/office/powerpoint/2010/main" val="3938211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smtClean="0"/>
              <a:t>How would a researcher study</a:t>
            </a:r>
            <a:r>
              <a:rPr lang="en-US" baseline="0" dirty="0" smtClean="0"/>
              <a:t> the people in a fixed cohort?  </a:t>
            </a:r>
            <a:r>
              <a:rPr lang="en-US" dirty="0" smtClean="0"/>
              <a:t>There are at least 3 ways to sample an</a:t>
            </a:r>
            <a:r>
              <a:rPr lang="en-US" baseline="0" dirty="0" smtClean="0"/>
              <a:t> underlying, </a:t>
            </a:r>
            <a:r>
              <a:rPr lang="en-US" u="none" baseline="0" dirty="0" smtClean="0"/>
              <a:t>i.e. real-world, </a:t>
            </a:r>
            <a:r>
              <a:rPr lang="en-US" baseline="0" dirty="0" smtClean="0"/>
              <a:t>fixed</a:t>
            </a:r>
            <a:r>
              <a:rPr lang="en-US" dirty="0" smtClean="0"/>
              <a:t> cohort for the purposes of studying</a:t>
            </a:r>
            <a:r>
              <a:rPr lang="en-US" baseline="0" dirty="0" smtClean="0"/>
              <a:t> the fixed real-world cohort</a:t>
            </a:r>
            <a:r>
              <a:rPr lang="en-US" dirty="0" smtClean="0"/>
              <a:t>:</a:t>
            </a:r>
          </a:p>
          <a:p>
            <a:endParaRPr lang="en-US" dirty="0" smtClean="0"/>
          </a:p>
          <a:p>
            <a:r>
              <a:rPr lang="en-US" dirty="0" smtClean="0"/>
              <a:t>Cohort sampling -- follow everyone at</a:t>
            </a:r>
            <a:r>
              <a:rPr lang="en-US" baseline="0" dirty="0" smtClean="0"/>
              <a:t> time zero (or a sample of everyone) </a:t>
            </a:r>
            <a:r>
              <a:rPr lang="en-US" dirty="0" smtClean="0"/>
              <a:t>as they move forward in time</a:t>
            </a:r>
          </a:p>
          <a:p>
            <a:r>
              <a:rPr lang="en-US" dirty="0" smtClean="0"/>
              <a:t>Cross-sectional sampling -- </a:t>
            </a:r>
            <a:r>
              <a:rPr lang="en-US" baseline="0" dirty="0" smtClean="0"/>
              <a:t>sample everyone </a:t>
            </a:r>
            <a:r>
              <a:rPr lang="en-US" dirty="0" smtClean="0"/>
              <a:t>at one point in time</a:t>
            </a:r>
          </a:p>
          <a:p>
            <a:r>
              <a:rPr lang="en-US" dirty="0" smtClean="0"/>
              <a:t>Case-control</a:t>
            </a:r>
            <a:r>
              <a:rPr lang="en-US" baseline="0" dirty="0" smtClean="0"/>
              <a:t> sampling -- </a:t>
            </a:r>
            <a:r>
              <a:rPr lang="en-US" dirty="0" smtClean="0"/>
              <a:t>a strategic sampling scheme limited to just those who developed your outcome of interest and a reference group.</a:t>
            </a:r>
          </a:p>
          <a:p>
            <a:endParaRPr lang="en-US" dirty="0" smtClean="0"/>
          </a:p>
          <a:p>
            <a:r>
              <a:rPr lang="en-US" dirty="0" smtClean="0"/>
              <a:t>These 3 methods</a:t>
            </a:r>
            <a:r>
              <a:rPr lang="en-US" baseline="0" dirty="0" smtClean="0"/>
              <a:t> of sampling </a:t>
            </a:r>
            <a:r>
              <a:rPr lang="en-US" dirty="0" smtClean="0"/>
              <a:t>correspond to our 3 most common study designs: cohort study, cross-sectional study, and case-control</a:t>
            </a:r>
            <a:r>
              <a:rPr lang="en-US" baseline="0" dirty="0" smtClean="0"/>
              <a:t> study</a:t>
            </a:r>
            <a:r>
              <a:rPr lang="en-US" dirty="0" smtClean="0"/>
              <a:t>.</a:t>
            </a:r>
          </a:p>
          <a:p>
            <a:endParaRPr lang="en-US" dirty="0" smtClean="0"/>
          </a:p>
          <a:p>
            <a:r>
              <a:rPr lang="en-US" dirty="0" smtClean="0"/>
              <a:t>On this slide we focus on the cohort study</a:t>
            </a:r>
            <a:r>
              <a:rPr lang="en-US" baseline="0" dirty="0" smtClean="0"/>
              <a:t> design.</a:t>
            </a:r>
            <a:endParaRPr lang="en-US" dirty="0" smtClean="0"/>
          </a:p>
          <a:p>
            <a:endParaRPr lang="en-US" dirty="0" smtClean="0"/>
          </a:p>
          <a:p>
            <a:r>
              <a:rPr lang="en-US" dirty="0" smtClean="0"/>
              <a:t>The</a:t>
            </a:r>
            <a:r>
              <a:rPr lang="en-US" baseline="0" dirty="0" smtClean="0"/>
              <a:t> cohort assembled for the research study conceivably could be everyone (i.e., a census) in the real-world underlying fixed cohort but more typically it is a sample.  Even if the researcher desired to study everyone, not all those in the real-world cohort may be available or agreeable to enter the study.  Or, even if the researcher never interacts with the people directly and simply uses existing administrative data, it is conceivable that not everyone has such administrative data to access (some data entry problem, perhaps, resulted in some persons in the real-world fixed cohort never getting documented).  </a:t>
            </a:r>
          </a:p>
          <a:p>
            <a:endParaRPr lang="en-US" baseline="0" dirty="0" smtClean="0"/>
          </a:p>
          <a:p>
            <a:r>
              <a:rPr lang="en-US" baseline="0" dirty="0" smtClean="0"/>
              <a:t>In addition, in a research study, the researcher needs to be aware that “losses to follow-up” can occur and contend with this in trying to draw the correct inferences from the research study.  Persons who are lost to follow-up are cohort members who have not experienced the outcome of interest or a competing event (a term that is defined below) but are no longer available to the researcher for follow-up.  Whether they experience the outcome of interest or a competing event is unknown after the time when they are “lost to follow-up.”  This status is represented by the arrows in the schematic on the slide.  Some of the “losses to follow-up” occur as part of the experience of the real-world underlying cohort (e.g., person moved to another country), even before researchers decided to study the cohort.  Although these losses are part of the real-world experience, they may introduce bias when we are interested in studying the population to answer a research question.  Some other losses to follow-up occur from the research study cohort, but not the underlying cohort. For example, some people may no longer want to participate in a research study although they continue to be part of the underlying cohort.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Some persons develop the outcome of interest, here depicted with a solid circle. At that point, we are typically</a:t>
            </a:r>
            <a:r>
              <a:rPr lang="en-US" baseline="0" dirty="0" smtClean="0"/>
              <a:t> no longer interested in studying them.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Finally, w</a:t>
            </a:r>
            <a:r>
              <a:rPr lang="en-US" dirty="0" smtClean="0"/>
              <a:t>e want to emphasize </a:t>
            </a:r>
            <a:r>
              <a:rPr lang="en-US" u="none" dirty="0" smtClean="0"/>
              <a:t>another </a:t>
            </a:r>
            <a:r>
              <a:rPr lang="en-US" dirty="0" smtClean="0"/>
              <a:t>possibility.  A participant can experience an event that is a “competing event,” also called a “competing risk”.  A competing event is one that precludes the occurrence of the event of interest.  An</a:t>
            </a:r>
            <a:r>
              <a:rPr lang="en-US" baseline="0" dirty="0" smtClean="0"/>
              <a:t> example of a competing event in a study of the occurrence of cancer would be death by heart attack prior to development of cancer.  We will discuss this more later. </a:t>
            </a:r>
          </a:p>
          <a:p>
            <a:endParaRPr lang="en-US" dirty="0" smtClean="0"/>
          </a:p>
        </p:txBody>
      </p:sp>
      <p:sp>
        <p:nvSpPr>
          <p:cNvPr id="2" name="Date Placeholder 1"/>
          <p:cNvSpPr>
            <a:spLocks noGrp="1"/>
          </p:cNvSpPr>
          <p:nvPr>
            <p:ph type="dt" idx="10"/>
          </p:nvPr>
        </p:nvSpPr>
        <p:spPr/>
        <p:txBody>
          <a:bodyPr/>
          <a:lstStyle/>
          <a:p>
            <a:pPr>
              <a:defRPr/>
            </a:pPr>
            <a:fld id="{EAA8E358-34DA-44EF-9EEE-0FA1258C12C7}" type="datetime1">
              <a:rPr lang="en-US" smtClean="0"/>
              <a:t>9/16/2019</a:t>
            </a:fld>
            <a:endParaRPr lang="en-US" dirty="0"/>
          </a:p>
        </p:txBody>
      </p:sp>
    </p:spTree>
    <p:extLst>
      <p:ext uri="{BB962C8B-B14F-4D97-AF65-F5344CB8AC3E}">
        <p14:creationId xmlns:p14="http://schemas.microsoft.com/office/powerpoint/2010/main" val="2152320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8C6D3049-66A8-44C9-B1D5-3EBD0A9DDE45}" type="slidenum">
              <a:rPr lang="en-US" smtClean="0"/>
              <a:pPr/>
              <a:t>2</a:t>
            </a:fld>
            <a:endParaRPr lang="en-US" dirty="0" smtClean="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a:noFill/>
          <a:ln/>
        </p:spPr>
        <p:txBody>
          <a:bodyPr/>
          <a:lstStyle/>
          <a:p>
            <a:r>
              <a:rPr lang="en-US" dirty="0" smtClean="0"/>
              <a:t>Today’s lecture provides an introduction to the basic concepts in the design of observational </a:t>
            </a:r>
            <a:r>
              <a:rPr lang="en-US" dirty="0" smtClean="0">
                <a:solidFill>
                  <a:srgbClr val="FF0000"/>
                </a:solidFill>
              </a:rPr>
              <a:t>epidemiologic</a:t>
            </a:r>
            <a:r>
              <a:rPr lang="en-US" baseline="0" dirty="0" smtClean="0">
                <a:solidFill>
                  <a:srgbClr val="FF0000"/>
                </a:solidFill>
              </a:rPr>
              <a:t> </a:t>
            </a:r>
            <a:r>
              <a:rPr lang="en-US" dirty="0" smtClean="0"/>
              <a:t>studies.  We will cover three broad designs for between-subjects studies:  cohort, cross-sectional and case-control.  We will spend most of the time on case-control design</a:t>
            </a:r>
            <a:r>
              <a:rPr lang="en-US" baseline="0" dirty="0" smtClean="0"/>
              <a:t> </a:t>
            </a:r>
            <a:r>
              <a:rPr lang="en-US" dirty="0" smtClean="0"/>
              <a:t>— a design that can be both cost-effective and methodologically just as sound as a cohort</a:t>
            </a:r>
            <a:r>
              <a:rPr lang="en-US" baseline="0" dirty="0" smtClean="0"/>
              <a:t> study, if designed correctly</a:t>
            </a:r>
            <a:r>
              <a:rPr lang="en-US" dirty="0" smtClean="0"/>
              <a:t>.  This is the design that is least well understood by most scientists.</a:t>
            </a:r>
            <a:r>
              <a:rPr lang="en-US" baseline="0" dirty="0" smtClean="0"/>
              <a:t>  </a:t>
            </a:r>
            <a:r>
              <a:rPr lang="en-US" dirty="0" smtClean="0"/>
              <a:t>By the end of the lecture, you’ll be able to identify the key characteristics that make for a strong versus weak case-control design.  Later in the course, you</a:t>
            </a:r>
            <a:r>
              <a:rPr lang="en-US" baseline="0" dirty="0" smtClean="0"/>
              <a:t> will see how “strong” means that the design tends to yield valid inferences; “weak” means that there are threats to validity.  </a:t>
            </a:r>
            <a:r>
              <a:rPr lang="en-US" dirty="0" smtClean="0"/>
              <a:t>In addition, we will touch on the concepts of incidence versus prevalence and retrospective versus prospective.  </a:t>
            </a:r>
          </a:p>
          <a:p>
            <a:endParaRPr lang="en-US" dirty="0" smtClean="0"/>
          </a:p>
          <a:p>
            <a:r>
              <a:rPr lang="en-US" dirty="0" smtClean="0"/>
              <a:t>Today’s lecture is a starting framework.  We will return to these study designs repeatedly in future lectures.  For example, the methods for measuring the association between exposure</a:t>
            </a:r>
            <a:r>
              <a:rPr lang="en-US" baseline="0" dirty="0" smtClean="0"/>
              <a:t> </a:t>
            </a:r>
            <a:r>
              <a:rPr lang="en-US" dirty="0" smtClean="0"/>
              <a:t>and outcome vary depending on the study design.  So, you’ll learn more about these study</a:t>
            </a:r>
            <a:r>
              <a:rPr lang="en-US" baseline="0" dirty="0" smtClean="0"/>
              <a:t> </a:t>
            </a:r>
            <a:r>
              <a:rPr lang="en-US" dirty="0" smtClean="0"/>
              <a:t>designs in our lectures on disease occurrence and association as well as throughout</a:t>
            </a:r>
            <a:r>
              <a:rPr lang="en-US" baseline="0" dirty="0" smtClean="0"/>
              <a:t> the rest of the course</a:t>
            </a:r>
            <a:r>
              <a:rPr lang="en-US" dirty="0" smtClean="0"/>
              <a:t>.</a:t>
            </a:r>
          </a:p>
          <a:p>
            <a:endParaRPr lang="en-US" dirty="0" smtClean="0"/>
          </a:p>
        </p:txBody>
      </p:sp>
      <p:sp>
        <p:nvSpPr>
          <p:cNvPr id="2" name="Date Placeholder 1"/>
          <p:cNvSpPr>
            <a:spLocks noGrp="1"/>
          </p:cNvSpPr>
          <p:nvPr>
            <p:ph type="dt" idx="10"/>
          </p:nvPr>
        </p:nvSpPr>
        <p:spPr/>
        <p:txBody>
          <a:bodyPr/>
          <a:lstStyle/>
          <a:p>
            <a:pPr>
              <a:defRPr/>
            </a:pPr>
            <a:fld id="{34DB868D-9520-4594-8B80-399CD9F4CE10}" type="datetime1">
              <a:rPr lang="en-US" smtClean="0"/>
              <a:t>9/16/2019</a:t>
            </a:fld>
            <a:endParaRPr lang="en-US" dirty="0"/>
          </a:p>
        </p:txBody>
      </p:sp>
    </p:spTree>
    <p:extLst>
      <p:ext uri="{BB962C8B-B14F-4D97-AF65-F5344CB8AC3E}">
        <p14:creationId xmlns:p14="http://schemas.microsoft.com/office/powerpoint/2010/main" val="781811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smtClean="0"/>
              <a:t>The two other</a:t>
            </a:r>
            <a:r>
              <a:rPr lang="en-US" baseline="0" dirty="0" smtClean="0"/>
              <a:t> ways to sample a fixed cohort are:</a:t>
            </a:r>
            <a:endParaRPr lang="en-US" dirty="0" smtClean="0"/>
          </a:p>
          <a:p>
            <a:endParaRPr lang="en-US" dirty="0" smtClean="0"/>
          </a:p>
          <a:p>
            <a:r>
              <a:rPr lang="en-US" dirty="0" smtClean="0"/>
              <a:t>Cross-sectional sampling — </a:t>
            </a:r>
            <a:r>
              <a:rPr lang="en-US" baseline="0" dirty="0" smtClean="0"/>
              <a:t>sample everyone </a:t>
            </a:r>
            <a:r>
              <a:rPr lang="en-US" dirty="0" smtClean="0"/>
              <a:t>at one point in time</a:t>
            </a:r>
          </a:p>
          <a:p>
            <a:r>
              <a:rPr lang="en-US" dirty="0" smtClean="0"/>
              <a:t>Case-control</a:t>
            </a:r>
            <a:r>
              <a:rPr lang="en-US" baseline="0" dirty="0" smtClean="0"/>
              <a:t> sampling — </a:t>
            </a:r>
            <a:r>
              <a:rPr lang="en-US" dirty="0" smtClean="0"/>
              <a:t>a strategic sampling scheme limited to just those who developed your outcome of interest and a reference group.</a:t>
            </a:r>
          </a:p>
          <a:p>
            <a:endParaRPr lang="en-US" dirty="0" smtClean="0"/>
          </a:p>
        </p:txBody>
      </p:sp>
      <p:sp>
        <p:nvSpPr>
          <p:cNvPr id="2" name="Date Placeholder 1"/>
          <p:cNvSpPr>
            <a:spLocks noGrp="1"/>
          </p:cNvSpPr>
          <p:nvPr>
            <p:ph type="dt" idx="10"/>
          </p:nvPr>
        </p:nvSpPr>
        <p:spPr/>
        <p:txBody>
          <a:bodyPr/>
          <a:lstStyle/>
          <a:p>
            <a:pPr>
              <a:defRPr/>
            </a:pPr>
            <a:fld id="{E7680D11-3A9B-4D6B-8E0B-0B246FB7C059}" type="datetime1">
              <a:rPr lang="en-US" smtClean="0"/>
              <a:t>9/16/2019</a:t>
            </a:fld>
            <a:endParaRPr lang="en-US" dirty="0"/>
          </a:p>
        </p:txBody>
      </p:sp>
    </p:spTree>
    <p:extLst>
      <p:ext uri="{BB962C8B-B14F-4D97-AF65-F5344CB8AC3E}">
        <p14:creationId xmlns:p14="http://schemas.microsoft.com/office/powerpoint/2010/main" val="3778217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The other kind </a:t>
            </a:r>
            <a:r>
              <a:rPr lang="en-US" sz="1000" u="none" dirty="0" smtClean="0"/>
              <a:t>of real-world</a:t>
            </a:r>
            <a:r>
              <a:rPr lang="en-US" sz="1000" u="none" baseline="0" dirty="0" smtClean="0"/>
              <a:t> population is a dynamic population, a population that we conceive of as </a:t>
            </a:r>
            <a:r>
              <a:rPr lang="en-US" sz="1000" u="none" dirty="0" smtClean="0"/>
              <a:t>a dynamic or</a:t>
            </a:r>
            <a:r>
              <a:rPr lang="en-US" sz="1000" u="none" baseline="0" dirty="0" smtClean="0"/>
              <a:t> “</a:t>
            </a:r>
            <a:r>
              <a:rPr lang="en-US" sz="1000" u="none" dirty="0" smtClean="0"/>
              <a:t>open”</a:t>
            </a:r>
            <a:r>
              <a:rPr lang="en-US" sz="1000" u="none" baseline="0" dirty="0" smtClean="0"/>
              <a:t> </a:t>
            </a:r>
            <a:r>
              <a:rPr lang="en-US" sz="1000" u="none" dirty="0" smtClean="0"/>
              <a:t>cohort. </a:t>
            </a:r>
            <a:r>
              <a:rPr lang="en-US" sz="1000" u="none" baseline="0" dirty="0" smtClean="0"/>
              <a:t>A dynamic cohort is generally a real-world free-</a:t>
            </a:r>
            <a:r>
              <a:rPr lang="en-US" sz="1000" u="none" dirty="0" smtClean="0"/>
              <a:t>living population</a:t>
            </a:r>
            <a:r>
              <a:rPr lang="en-US" sz="1000" u="none" baseline="0" dirty="0" smtClean="0"/>
              <a:t> defined </a:t>
            </a:r>
            <a:r>
              <a:rPr lang="en-US" sz="1000" baseline="0" dirty="0" smtClean="0"/>
              <a:t>by geography or membership in some administrative entity.  In particular, t</a:t>
            </a:r>
            <a:r>
              <a:rPr lang="en-US" sz="1000" dirty="0" smtClean="0"/>
              <a:t>here is the expectation that new members of the cohort will be constantly joining and that </a:t>
            </a:r>
            <a:r>
              <a:rPr lang="en-US" sz="1000" baseline="0" dirty="0" smtClean="0"/>
              <a:t>its participants will sometimes leave the cohort.  Time zero typically extends over some duration of calendar time.  There is typically no sense of any short fixed period of cohort entry.</a:t>
            </a:r>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For</a:t>
            </a:r>
            <a:r>
              <a:rPr lang="en-US" sz="1000" baseline="0" dirty="0" smtClean="0"/>
              <a:t> example, all San Francisco (SF) County residents, who are defined by geographic county lines, in a given calendar period, are an example of a dynamic cohort.  We know that new members will continually be moving into the county and established members will continually be moving out.  Another example is t</a:t>
            </a:r>
            <a:r>
              <a:rPr lang="en-US" sz="1000" dirty="0" smtClean="0"/>
              <a:t>he members of Kaiser Permanente (a Health</a:t>
            </a:r>
            <a:r>
              <a:rPr lang="en-US" sz="1000" baseline="0" dirty="0" smtClean="0"/>
              <a:t> Care </a:t>
            </a:r>
            <a:r>
              <a:rPr lang="en-US" sz="1000" dirty="0" smtClean="0"/>
              <a:t>Maintenance Organization (HMO), which provides health insurance to a given set of</a:t>
            </a:r>
            <a:r>
              <a:rPr lang="en-US" sz="1000" baseline="0" dirty="0" smtClean="0"/>
              <a:t> people</a:t>
            </a:r>
            <a:r>
              <a:rPr lang="en-US" sz="1000" dirty="0" smtClean="0"/>
              <a:t>) during some specified calendar time period.</a:t>
            </a:r>
            <a:r>
              <a:rPr lang="en-US" sz="1000" baseline="0" dirty="0" smtClean="0"/>
              <a:t>  It is</a:t>
            </a:r>
            <a:r>
              <a:rPr lang="en-US" sz="1000" dirty="0" smtClean="0"/>
              <a:t> a dynamic cohort that is administratively defined by membership.  It is a dynamic (or</a:t>
            </a:r>
            <a:r>
              <a:rPr lang="en-US" sz="1000" baseline="0" dirty="0" smtClean="0"/>
              <a:t> </a:t>
            </a:r>
            <a:r>
              <a:rPr lang="en-US" sz="1000" dirty="0" smtClean="0"/>
              <a:t>open) cohort since we expect that new members will</a:t>
            </a:r>
            <a:r>
              <a:rPr lang="en-US" sz="1000" baseline="0" dirty="0" smtClean="0"/>
              <a:t> continually enter and established members will </a:t>
            </a:r>
            <a:r>
              <a:rPr lang="en-US" sz="1000" dirty="0" smtClean="0"/>
              <a:t>leave.</a:t>
            </a:r>
            <a:r>
              <a:rPr lang="en-US" sz="1000" baseline="0" dirty="0" smtClean="0"/>
              <a:t>  In this slide, we show a dynamic cohort that has about the same total members throughout the period of observation;  as members leave the cohort, a similar number of new members join.  This is not always the case; dynamic cohorts may also be increasing or declining in overall numbers.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Dynamic cohorts differ conceptually</a:t>
            </a:r>
            <a:r>
              <a:rPr lang="en-US" sz="1000" baseline="0" dirty="0" smtClean="0"/>
              <a:t> </a:t>
            </a:r>
            <a:r>
              <a:rPr lang="en-US" sz="1000" dirty="0" smtClean="0"/>
              <a:t>from fixed cohorts.  In a dynamic cohort, time is generally calendar time and</a:t>
            </a:r>
            <a:r>
              <a:rPr lang="en-US" sz="1000" baseline="0" dirty="0" smtClean="0"/>
              <a:t> not observation time (i.e., not time since enrollment).   Persons leave a real-world dynamic cohort because of death (similar to a fixed real-world cohort) but also because they no longer fulfill the criteria of the cohort (e.g., no longer living in San Francisco or no longer being a member of the Kaiser HMO). </a:t>
            </a:r>
            <a:r>
              <a:rPr lang="en-US" sz="1000" dirty="0" smtClean="0"/>
              <a:t> </a:t>
            </a:r>
            <a:r>
              <a:rPr lang="en-US" sz="1000" baseline="0" dirty="0" smtClean="0"/>
              <a:t> In a fixed cohort, in contrast, follow-up time starts with the construct that defines cohort membership and time is typically described in observation time since time zero.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Many textbooks do not provide much discussion of dynamic cohorts (they focus only on fixed cohorts), and this is unfortunate.  Historically, for example, dynamic cohorts have been used for clinical research of cancer outcomes, facilitated in the US by the establishment of population-based cancer registries in defined geographic areas.  Currently, in the era of so-called “Big Data”, the use of dynamic cohorts from clinical practice settings is growing and encompasses a wider range of health outcomes.  As mentioned earlier, the Kaiser Health Care System in the U.S. is an example of a dynamic cohort.</a:t>
            </a:r>
            <a:endParaRPr lang="en-US" sz="1000" dirty="0" smtClean="0"/>
          </a:p>
          <a:p>
            <a:endParaRPr lang="en-US" sz="1000" dirty="0" smtClean="0"/>
          </a:p>
        </p:txBody>
      </p:sp>
      <p:sp>
        <p:nvSpPr>
          <p:cNvPr id="2" name="Date Placeholder 1"/>
          <p:cNvSpPr>
            <a:spLocks noGrp="1"/>
          </p:cNvSpPr>
          <p:nvPr>
            <p:ph type="dt" idx="10"/>
          </p:nvPr>
        </p:nvSpPr>
        <p:spPr/>
        <p:txBody>
          <a:bodyPr/>
          <a:lstStyle/>
          <a:p>
            <a:pPr>
              <a:defRPr/>
            </a:pPr>
            <a:fld id="{74CA40C8-FDB2-40EB-9675-23D06C869838}" type="datetime1">
              <a:rPr lang="en-US" smtClean="0"/>
              <a:t>9/16/2019</a:t>
            </a:fld>
            <a:endParaRPr lang="en-US" dirty="0"/>
          </a:p>
        </p:txBody>
      </p:sp>
    </p:spTree>
    <p:extLst>
      <p:ext uri="{BB962C8B-B14F-4D97-AF65-F5344CB8AC3E}">
        <p14:creationId xmlns:p14="http://schemas.microsoft.com/office/powerpoint/2010/main" val="1787576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Just like there are at least 3 main different ways to sample a fixed cohort, there are also 3 main </a:t>
            </a:r>
            <a:r>
              <a:rPr lang="en-US" sz="1000" baseline="0" dirty="0" smtClean="0"/>
              <a:t>different ways to sample a dynamic cohort: cohort sampling; cross-sectional sampling, and case-control sampling.  This slide focuses on the cohort study design.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a:p>
            <a:r>
              <a:rPr lang="en-US" sz="1000" dirty="0" smtClean="0"/>
              <a:t>The</a:t>
            </a:r>
            <a:r>
              <a:rPr lang="en-US" sz="1000" baseline="0" dirty="0" smtClean="0"/>
              <a:t> cohort assembled for the research study conceivably could be everyone (i.e., a census) in the real-world underlying dynamic cohort but more typically it is a sample.  Even if the researcher desired to study everyone, not all those in the real-world cohort may be available or agreeable to enter the study.  </a:t>
            </a:r>
          </a:p>
          <a:p>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As with the fixed</a:t>
            </a:r>
            <a:r>
              <a:rPr lang="en-US" sz="1000" baseline="0" dirty="0" smtClean="0"/>
              <a:t> underlying cohort, during a research study in a dynamic cohort s</a:t>
            </a:r>
            <a:r>
              <a:rPr lang="en-US" sz="1000" dirty="0" smtClean="0"/>
              <a:t>ome persons will develop the outcome of interest, here depicted with a solid circle. A participant can also experience an event that is a “competing event,” also called a “competing risk”.  A competing event is one that precludes the occurrence of the event of interest.  An</a:t>
            </a:r>
            <a:r>
              <a:rPr lang="en-US" sz="1000" baseline="0" dirty="0" smtClean="0"/>
              <a:t> example of a competing event in a study of the occurrence of cancer would be death by heart attack.  We will discuss this more later. </a:t>
            </a:r>
          </a:p>
          <a:p>
            <a:endParaRPr lang="en-US" sz="1000" baseline="0" dirty="0" smtClean="0"/>
          </a:p>
          <a:p>
            <a:r>
              <a:rPr lang="en-US" sz="1000" baseline="0" dirty="0" smtClean="0"/>
              <a:t>In addition, in a research study, the ability and predilection of cohort members to “leave” the dynamic cohort may threaten the validity of the research study.  This is more of a problem for analytic studies and less of a challenge, depending upon the research question, for descriptive studies.  More on this later as well.</a:t>
            </a:r>
          </a:p>
          <a:p>
            <a:endParaRPr lang="en-US" sz="1000" baseline="0" dirty="0" smtClean="0"/>
          </a:p>
          <a:p>
            <a:r>
              <a:rPr lang="en-US" sz="1000" baseline="0" dirty="0" smtClean="0"/>
              <a:t>A cohort study, sampled from the real-world cohort for purposes of research, may itself by a dynamic cohort study or it is also possible to assemble a fixed cohort study, or a series of fixed cohort studies, from an underlying dynamic cohort.  Examples are provided on subsequent slides.</a:t>
            </a:r>
            <a:endParaRPr lang="en-US" sz="1000" dirty="0" smtClean="0"/>
          </a:p>
        </p:txBody>
      </p:sp>
      <p:sp>
        <p:nvSpPr>
          <p:cNvPr id="2" name="Date Placeholder 1"/>
          <p:cNvSpPr>
            <a:spLocks noGrp="1"/>
          </p:cNvSpPr>
          <p:nvPr>
            <p:ph type="dt" idx="10"/>
          </p:nvPr>
        </p:nvSpPr>
        <p:spPr/>
        <p:txBody>
          <a:bodyPr/>
          <a:lstStyle/>
          <a:p>
            <a:pPr>
              <a:defRPr/>
            </a:pPr>
            <a:fld id="{FF7E8511-11A2-46D5-B114-C69218A7BD8B}" type="datetime1">
              <a:rPr lang="en-US" smtClean="0"/>
              <a:t>9/16/2019</a:t>
            </a:fld>
            <a:endParaRPr lang="en-US" dirty="0"/>
          </a:p>
        </p:txBody>
      </p:sp>
    </p:spTree>
    <p:extLst>
      <p:ext uri="{BB962C8B-B14F-4D97-AF65-F5344CB8AC3E}">
        <p14:creationId xmlns:p14="http://schemas.microsoft.com/office/powerpoint/2010/main" val="1874165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Just like there are at least 3 main different ways to sample a fixed cohort, there are also 3 main </a:t>
            </a:r>
            <a:r>
              <a:rPr lang="en-US" sz="1000" baseline="0" dirty="0" smtClean="0"/>
              <a:t>different ways to sample a dynamic cohort.  Here we add the cross-sectional and case-cohort design options.  I</a:t>
            </a:r>
            <a:r>
              <a:rPr lang="en-US" sz="1000" dirty="0" smtClean="0"/>
              <a:t>t is important to be conscious of which type of underlying cohort (fixed vs dynamic) you are sampling and which type of study design (i.e., sampling:</a:t>
            </a:r>
            <a:r>
              <a:rPr lang="en-US" sz="1000" baseline="0" dirty="0" smtClean="0"/>
              <a:t> </a:t>
            </a:r>
            <a:r>
              <a:rPr lang="en-US" sz="1000" dirty="0" smtClean="0"/>
              <a:t>cohort, cross-sectional,</a:t>
            </a:r>
            <a:r>
              <a:rPr lang="en-US" sz="1000" baseline="0" dirty="0" smtClean="0"/>
              <a:t> case-cohort)</a:t>
            </a:r>
            <a:r>
              <a:rPr lang="en-US" sz="1000" dirty="0" smtClean="0"/>
              <a:t> is being utilized.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p:txBody>
      </p:sp>
      <p:sp>
        <p:nvSpPr>
          <p:cNvPr id="2" name="Date Placeholder 1"/>
          <p:cNvSpPr>
            <a:spLocks noGrp="1"/>
          </p:cNvSpPr>
          <p:nvPr>
            <p:ph type="dt" idx="10"/>
          </p:nvPr>
        </p:nvSpPr>
        <p:spPr/>
        <p:txBody>
          <a:bodyPr/>
          <a:lstStyle/>
          <a:p>
            <a:pPr>
              <a:defRPr/>
            </a:pPr>
            <a:fld id="{94135C40-8645-4CF7-85F3-A1B459CF66F3}" type="datetime1">
              <a:rPr lang="en-US" smtClean="0"/>
              <a:t>9/16/2019</a:t>
            </a:fld>
            <a:endParaRPr lang="en-US" dirty="0"/>
          </a:p>
        </p:txBody>
      </p:sp>
    </p:spTree>
    <p:extLst>
      <p:ext uri="{BB962C8B-B14F-4D97-AF65-F5344CB8AC3E}">
        <p14:creationId xmlns:p14="http://schemas.microsoft.com/office/powerpoint/2010/main" val="3200124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B7F908D4-1D55-4BF4-8671-76A122446887}" type="slidenum">
              <a:rPr lang="en-US" smtClean="0"/>
              <a:pPr/>
              <a:t>24</a:t>
            </a:fld>
            <a:endParaRPr lang="en-US" dirty="0" smtClean="0"/>
          </a:p>
        </p:txBody>
      </p:sp>
      <p:sp>
        <p:nvSpPr>
          <p:cNvPr id="36866" name="Rectangle 2"/>
          <p:cNvSpPr>
            <a:spLocks noGrp="1" noRot="1" noChangeAspect="1" noChangeArrowheads="1" noTextEdit="1"/>
          </p:cNvSpPr>
          <p:nvPr>
            <p:ph type="sldImg"/>
          </p:nvPr>
        </p:nvSpPr>
        <p:spPr>
          <a:xfrm>
            <a:off x="1104900" y="696913"/>
            <a:ext cx="4648200" cy="3486150"/>
          </a:xfrm>
          <a:ln/>
        </p:spPr>
      </p:sp>
      <p:sp>
        <p:nvSpPr>
          <p:cNvPr id="36867" name="Rectangle 3"/>
          <p:cNvSpPr>
            <a:spLocks noGrp="1" noChangeArrowheads="1"/>
          </p:cNvSpPr>
          <p:nvPr>
            <p:ph type="body" idx="1"/>
          </p:nvPr>
        </p:nvSpPr>
        <p:spPr>
          <a:noFill/>
          <a:ln/>
        </p:spPr>
        <p:txBody>
          <a:bodyPr/>
          <a:lstStyle/>
          <a:p>
            <a:r>
              <a:rPr lang="en-US" dirty="0" smtClean="0"/>
              <a:t>We repeat this slide,</a:t>
            </a:r>
            <a:r>
              <a:rPr lang="en-US" baseline="0" dirty="0" smtClean="0"/>
              <a:t> now that we have provided more description of study designs as a way to sample an underlying cohort, which we now formally go on to call the “study base”.  </a:t>
            </a:r>
          </a:p>
          <a:p>
            <a:endParaRPr lang="en-US" baseline="0" dirty="0" smtClean="0"/>
          </a:p>
          <a:p>
            <a:endParaRPr lang="en-US" dirty="0" smtClean="0"/>
          </a:p>
        </p:txBody>
      </p:sp>
      <p:sp>
        <p:nvSpPr>
          <p:cNvPr id="2" name="Date Placeholder 1"/>
          <p:cNvSpPr>
            <a:spLocks noGrp="1"/>
          </p:cNvSpPr>
          <p:nvPr>
            <p:ph type="dt" idx="10"/>
          </p:nvPr>
        </p:nvSpPr>
        <p:spPr/>
        <p:txBody>
          <a:bodyPr/>
          <a:lstStyle/>
          <a:p>
            <a:pPr>
              <a:defRPr/>
            </a:pPr>
            <a:fld id="{65BE676D-5905-49D3-92C1-DAEB413FAA49}" type="datetime1">
              <a:rPr lang="en-US" smtClean="0"/>
              <a:t>9/16/2019</a:t>
            </a:fld>
            <a:endParaRPr lang="en-US" dirty="0"/>
          </a:p>
        </p:txBody>
      </p:sp>
    </p:spTree>
    <p:extLst>
      <p:ext uri="{BB962C8B-B14F-4D97-AF65-F5344CB8AC3E}">
        <p14:creationId xmlns:p14="http://schemas.microsoft.com/office/powerpoint/2010/main" val="2271206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76B4BB1B-08D7-4552-B2DD-B7DF34F2D050}" type="slidenum">
              <a:rPr lang="en-US" smtClean="0"/>
              <a:pPr/>
              <a:t>25</a:t>
            </a:fld>
            <a:endParaRPr lang="en-US" dirty="0" smtClean="0"/>
          </a:p>
        </p:txBody>
      </p:sp>
      <p:sp>
        <p:nvSpPr>
          <p:cNvPr id="40962" name="Rectangle 2"/>
          <p:cNvSpPr>
            <a:spLocks noGrp="1" noRot="1" noChangeAspect="1" noChangeArrowheads="1" noTextEdit="1"/>
          </p:cNvSpPr>
          <p:nvPr>
            <p:ph type="sldImg"/>
          </p:nvPr>
        </p:nvSpPr>
        <p:spPr>
          <a:xfrm>
            <a:off x="1104900" y="696913"/>
            <a:ext cx="4648200" cy="3486150"/>
          </a:xfrm>
          <a:ln/>
        </p:spPr>
      </p:sp>
      <p:sp>
        <p:nvSpPr>
          <p:cNvPr id="40963" name="Rectangle 3"/>
          <p:cNvSpPr>
            <a:spLocks noGrp="1" noChangeArrowheads="1"/>
          </p:cNvSpPr>
          <p:nvPr>
            <p:ph type="body" idx="1"/>
          </p:nvPr>
        </p:nvSpPr>
        <p:spPr>
          <a:xfrm>
            <a:off x="685800" y="4416426"/>
            <a:ext cx="5486400" cy="4260850"/>
          </a:xfrm>
          <a:noFill/>
          <a:ln/>
        </p:spPr>
        <p:txBody>
          <a:bodyPr/>
          <a:lstStyle/>
          <a:p>
            <a:r>
              <a:rPr lang="en-US" dirty="0" smtClean="0"/>
              <a:t>With this background as introduction, we can now get into more detail regarding</a:t>
            </a:r>
            <a:r>
              <a:rPr lang="en-US" baseline="0" dirty="0" smtClean="0"/>
              <a:t> </a:t>
            </a:r>
            <a:r>
              <a:rPr lang="en-US" dirty="0" smtClean="0"/>
              <a:t>study design.  </a:t>
            </a:r>
          </a:p>
          <a:p>
            <a:endParaRPr lang="en-US" dirty="0" smtClean="0"/>
          </a:p>
          <a:p>
            <a:r>
              <a:rPr lang="en-US" dirty="0" smtClean="0"/>
              <a:t>The process starts</a:t>
            </a:r>
            <a:r>
              <a:rPr lang="en-US" baseline="0" dirty="0" smtClean="0"/>
              <a:t> with a </a:t>
            </a:r>
            <a:r>
              <a:rPr lang="en-US" dirty="0" smtClean="0"/>
              <a:t>clear</a:t>
            </a:r>
            <a:r>
              <a:rPr lang="en-US" baseline="0" dirty="0" smtClean="0"/>
              <a:t> delineation of the research question.   With the research question in mind, t</a:t>
            </a:r>
            <a:r>
              <a:rPr lang="en-US" dirty="0" smtClean="0"/>
              <a:t>here are four key elements </a:t>
            </a:r>
            <a:r>
              <a:rPr lang="en-US" baseline="0" dirty="0" smtClean="0"/>
              <a:t>of study design when individuals are the unit of observation.</a:t>
            </a:r>
          </a:p>
          <a:p>
            <a:endParaRPr lang="en-US" baseline="0" dirty="0" smtClean="0"/>
          </a:p>
          <a:p>
            <a:r>
              <a:rPr lang="en-US" baseline="0" dirty="0" smtClean="0"/>
              <a:t>First, identify the underlying population (the underlying cohort) which is the study base.  </a:t>
            </a:r>
            <a:r>
              <a:rPr lang="en-US" dirty="0" smtClean="0"/>
              <a:t>A study base is a population whose experience during some period of time is the source of the study data.  Identifying the study base answers the question:  What population gave rise to the disease diagnoses (outcome/events) in the study?</a:t>
            </a:r>
          </a:p>
          <a:p>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Sampling is the second key element of study design.  Sampling is the process by which individuals in</a:t>
            </a:r>
            <a:r>
              <a:rPr lang="en-US" baseline="0" dirty="0" smtClean="0"/>
              <a:t> the study base </a:t>
            </a:r>
            <a:r>
              <a:rPr lang="en-US" dirty="0" smtClean="0"/>
              <a:t>are selected for the study population. Sampling is obvious in some study designs but less so in others, such as case-control designs, but it is the key to understanding the limitations of various designs</a:t>
            </a:r>
            <a:r>
              <a:rPr lang="en-US" baseline="0" dirty="0" smtClean="0"/>
              <a:t> and how to </a:t>
            </a:r>
            <a:r>
              <a:rPr lang="en-US" dirty="0" smtClean="0"/>
              <a:t>properly design</a:t>
            </a:r>
            <a:r>
              <a:rPr lang="en-US" baseline="0" dirty="0" smtClean="0"/>
              <a:t> a </a:t>
            </a:r>
            <a:r>
              <a:rPr lang="en-US" dirty="0" smtClean="0"/>
              <a:t>case-control study. Importantly, understanding the study base concept provides the clearest guidance to designing</a:t>
            </a:r>
            <a:r>
              <a:rPr lang="en-US" baseline="0" dirty="0" smtClean="0"/>
              <a:t> </a:t>
            </a:r>
            <a:r>
              <a:rPr lang="en-US" dirty="0" smtClean="0"/>
              <a:t>valid case-control</a:t>
            </a:r>
            <a:r>
              <a:rPr lang="en-US" baseline="0" dirty="0" smtClean="0"/>
              <a:t> studies</a:t>
            </a:r>
            <a:r>
              <a:rPr lang="en-US" dirty="0" smtClean="0"/>
              <a:t>, the study design that is most often a cause of confusion.  Clearly, the first element is closely</a:t>
            </a:r>
            <a:r>
              <a:rPr lang="en-US" baseline="0" dirty="0" smtClean="0"/>
              <a:t> related to the second element.</a:t>
            </a:r>
            <a:endParaRPr lang="en-US" dirty="0" smtClean="0"/>
          </a:p>
          <a:p>
            <a:endParaRPr lang="en-US" dirty="0" smtClean="0"/>
          </a:p>
          <a:p>
            <a:r>
              <a:rPr lang="en-US" dirty="0" smtClean="0"/>
              <a:t>The</a:t>
            </a:r>
            <a:r>
              <a:rPr lang="en-US" baseline="0" dirty="0" smtClean="0"/>
              <a:t> measurements needed to address the research question are the third element.   In descriptive studies, measurements typically consist of one construct (e.g., prevalence of smoking or incidence of death after lung cancer diagnosis).  In analytic studies, there are two or more constructs.  There is at one </a:t>
            </a:r>
            <a:r>
              <a:rPr lang="en-US" dirty="0" smtClean="0"/>
              <a:t>exposure</a:t>
            </a:r>
            <a:r>
              <a:rPr lang="en-US" baseline="0" dirty="0" smtClean="0"/>
              <a:t> </a:t>
            </a:r>
            <a:r>
              <a:rPr lang="en-US" dirty="0" smtClean="0"/>
              <a:t>variable and</a:t>
            </a:r>
            <a:r>
              <a:rPr lang="en-US" baseline="0" dirty="0" smtClean="0"/>
              <a:t> </a:t>
            </a:r>
            <a:r>
              <a:rPr lang="en-US" dirty="0" smtClean="0"/>
              <a:t>at least one outcome variable;</a:t>
            </a:r>
            <a:r>
              <a:rPr lang="en-US" baseline="0" dirty="0" smtClean="0"/>
              <a:t> analytic studies are more complicated in this regard.  </a:t>
            </a:r>
            <a:r>
              <a:rPr lang="en-US" dirty="0" smtClean="0"/>
              <a:t>If you focus on when the measurements were made in relation to when the disease outcome was measured or detected, the</a:t>
            </a:r>
            <a:r>
              <a:rPr lang="en-US" baseline="0" dirty="0" smtClean="0"/>
              <a:t> strengths and weaknesses of a design will become more apparent</a:t>
            </a:r>
            <a:r>
              <a:rPr lang="en-US" dirty="0" smtClean="0"/>
              <a:t>.  The timing of the measurements should be looked at separately from the timing of carrying out the study.  As</a:t>
            </a:r>
            <a:r>
              <a:rPr lang="en-US" baseline="0" dirty="0" smtClean="0"/>
              <a:t> an example, a</a:t>
            </a:r>
            <a:r>
              <a:rPr lang="en-US" dirty="0" smtClean="0"/>
              <a:t> study may be carried out after all exposures and disease outcomes have occurred but still</a:t>
            </a:r>
            <a:r>
              <a:rPr lang="en-US" baseline="0" dirty="0" smtClean="0"/>
              <a:t> </a:t>
            </a:r>
            <a:r>
              <a:rPr lang="en-US" dirty="0" smtClean="0"/>
              <a:t>use measurements that preserve temporality (i.e., exposure occurred prior to outcome) and accuracy </a:t>
            </a:r>
            <a:r>
              <a:rPr lang="en-US" baseline="0" dirty="0" smtClean="0"/>
              <a:t>in the exposures and outcomes </a:t>
            </a:r>
            <a:r>
              <a:rPr lang="en-US" dirty="0" smtClean="0"/>
              <a:t>(e.g., outcome</a:t>
            </a:r>
            <a:r>
              <a:rPr lang="en-US" baseline="0" dirty="0" smtClean="0"/>
              <a:t> status did not influence measurement of exposure). </a:t>
            </a:r>
            <a:r>
              <a:rPr lang="en-US" dirty="0" smtClean="0"/>
              <a:t>The goal is for the measurements of exposure and outcome to be made independent of each other such that they have no chance of influencing each other's measurements. This timing of measurements is actually part of the study design and it is why we mention it in a study design lecture.  Sometimes this</a:t>
            </a:r>
            <a:r>
              <a:rPr lang="en-US" baseline="0" dirty="0" smtClean="0"/>
              <a:t> construct is attempted to summarized by the terms </a:t>
            </a:r>
            <a:r>
              <a:rPr lang="en-US" dirty="0" smtClean="0"/>
              <a:t>“retrospective” and “prospective” when</a:t>
            </a:r>
            <a:r>
              <a:rPr lang="en-US" baseline="0" dirty="0" smtClean="0"/>
              <a:t> referring to a</a:t>
            </a:r>
            <a:r>
              <a:rPr lang="en-US" dirty="0" smtClean="0"/>
              <a:t> study design,</a:t>
            </a:r>
            <a:r>
              <a:rPr lang="en-US" baseline="0" dirty="0" smtClean="0"/>
              <a:t> but these are hopelessly confused terms.  As we discuss later, these terms should be avoided.</a:t>
            </a:r>
            <a:r>
              <a:rPr lang="en-US" dirty="0" smtClean="0"/>
              <a:t> </a:t>
            </a:r>
          </a:p>
          <a:p>
            <a:endParaRPr lang="en-US" dirty="0" smtClean="0"/>
          </a:p>
          <a:p>
            <a:r>
              <a:rPr lang="en-US" dirty="0" smtClean="0"/>
              <a:t>The fourth key element is</a:t>
            </a:r>
            <a:r>
              <a:rPr lang="en-US" baseline="0" dirty="0" smtClean="0"/>
              <a:t> that observational studies should be designed to try emulate a target randomized trial.  Keeping this in mind helps us to design studies which yield more valid inferences.  If you can do this, the implications of the results also become clearer.  This is a relatively new concept, and it is described in more detail in one of your optional readings (Hernan &amp; Robins).</a:t>
            </a:r>
            <a:endParaRPr lang="en-US" dirty="0" smtClean="0"/>
          </a:p>
        </p:txBody>
      </p:sp>
      <p:sp>
        <p:nvSpPr>
          <p:cNvPr id="2" name="Date Placeholder 1"/>
          <p:cNvSpPr>
            <a:spLocks noGrp="1"/>
          </p:cNvSpPr>
          <p:nvPr>
            <p:ph type="dt" idx="10"/>
          </p:nvPr>
        </p:nvSpPr>
        <p:spPr/>
        <p:txBody>
          <a:bodyPr/>
          <a:lstStyle/>
          <a:p>
            <a:pPr>
              <a:defRPr/>
            </a:pPr>
            <a:fld id="{CDEA7755-AEDC-4016-A0B0-5EBB61D49D3C}" type="datetime1">
              <a:rPr lang="en-US" smtClean="0"/>
              <a:t>9/16/2019</a:t>
            </a:fld>
            <a:endParaRPr lang="en-US" dirty="0"/>
          </a:p>
        </p:txBody>
      </p:sp>
    </p:spTree>
    <p:extLst>
      <p:ext uri="{BB962C8B-B14F-4D97-AF65-F5344CB8AC3E}">
        <p14:creationId xmlns:p14="http://schemas.microsoft.com/office/powerpoint/2010/main" val="66335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tables summarize the</a:t>
            </a:r>
            <a:r>
              <a:rPr lang="en-US" baseline="0" dirty="0" smtClean="0"/>
              <a:t> different </a:t>
            </a:r>
            <a:r>
              <a:rPr lang="en-US" baseline="0" dirty="0" smtClean="0"/>
              <a:t>study designs that can be used </a:t>
            </a:r>
            <a:r>
              <a:rPr lang="en-US" baseline="0" dirty="0" smtClean="0"/>
              <a:t>to sample real-world </a:t>
            </a:r>
            <a:r>
              <a:rPr lang="en-US" baseline="0" dirty="0" smtClean="0"/>
              <a:t>fixed </a:t>
            </a:r>
            <a:r>
              <a:rPr lang="en-US" baseline="0" dirty="0" smtClean="0"/>
              <a:t>and real-world dynamic </a:t>
            </a:r>
            <a:r>
              <a:rPr lang="en-US" baseline="0" dirty="0" smtClean="0"/>
              <a:t>cohorts, as illustrated </a:t>
            </a:r>
            <a:r>
              <a:rPr lang="en-US" baseline="0" dirty="0" smtClean="0"/>
              <a:t>in the schematics in the prior slides.  In the slides that follow, we </a:t>
            </a:r>
            <a:r>
              <a:rPr lang="en-US" baseline="0" dirty="0" smtClean="0"/>
              <a:t>are going to examine each of the </a:t>
            </a:r>
            <a:r>
              <a:rPr lang="en-US" baseline="0" dirty="0" smtClean="0"/>
              <a:t>designs in more detail.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26</a:t>
            </a:fld>
            <a:endParaRPr lang="en-US" dirty="0"/>
          </a:p>
        </p:txBody>
      </p:sp>
      <p:sp>
        <p:nvSpPr>
          <p:cNvPr id="5" name="Date Placeholder 4"/>
          <p:cNvSpPr>
            <a:spLocks noGrp="1"/>
          </p:cNvSpPr>
          <p:nvPr>
            <p:ph type="dt" idx="11"/>
          </p:nvPr>
        </p:nvSpPr>
        <p:spPr/>
        <p:txBody>
          <a:bodyPr/>
          <a:lstStyle/>
          <a:p>
            <a:pPr>
              <a:defRPr/>
            </a:pPr>
            <a:fld id="{7B2BBC29-6075-45C6-BA6D-1CA8012D0DAF}" type="datetime1">
              <a:rPr lang="en-US" smtClean="0"/>
              <a:t>9/16/2019</a:t>
            </a:fld>
            <a:endParaRPr lang="en-US" dirty="0"/>
          </a:p>
        </p:txBody>
      </p:sp>
    </p:spTree>
    <p:extLst>
      <p:ext uri="{BB962C8B-B14F-4D97-AF65-F5344CB8AC3E}">
        <p14:creationId xmlns:p14="http://schemas.microsoft.com/office/powerpoint/2010/main" val="676727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0710BD64-BB03-40FB-924D-41D2CCD4BD23}" type="slidenum">
              <a:rPr lang="en-US" smtClean="0"/>
              <a:pPr/>
              <a:t>27</a:t>
            </a:fld>
            <a:endParaRPr lang="en-US" dirty="0" smtClean="0"/>
          </a:p>
        </p:txBody>
      </p:sp>
      <p:sp>
        <p:nvSpPr>
          <p:cNvPr id="38914" name="Rectangle 2"/>
          <p:cNvSpPr>
            <a:spLocks noGrp="1" noRot="1" noChangeAspect="1" noChangeArrowheads="1" noTextEdit="1"/>
          </p:cNvSpPr>
          <p:nvPr>
            <p:ph type="sldImg"/>
          </p:nvPr>
        </p:nvSpPr>
        <p:spPr>
          <a:xfrm>
            <a:off x="1104900" y="696913"/>
            <a:ext cx="4648200" cy="3486150"/>
          </a:xfrm>
          <a:ln/>
        </p:spPr>
      </p:sp>
      <p:sp>
        <p:nvSpPr>
          <p:cNvPr id="38915" name="Rectangle 3"/>
          <p:cNvSpPr>
            <a:spLocks noGrp="1" noChangeArrowheads="1"/>
          </p:cNvSpPr>
          <p:nvPr>
            <p:ph type="body" idx="1"/>
          </p:nvPr>
        </p:nvSpPr>
        <p:spPr>
          <a:xfrm>
            <a:off x="685800" y="4416425"/>
            <a:ext cx="5486400" cy="4879975"/>
          </a:xfrm>
          <a:noFill/>
          <a:ln/>
        </p:spPr>
        <p:txBody>
          <a:bodyPr/>
          <a:lstStyle/>
          <a:p>
            <a:r>
              <a:rPr lang="en-US" i="0" dirty="0" smtClean="0"/>
              <a:t>We can also start with the study design and consider what underlying cohort was sampled for that study.  In the next part of this lecture, we will look</a:t>
            </a:r>
            <a:r>
              <a:rPr lang="en-US" i="0" baseline="0" dirty="0" smtClean="0"/>
              <a:t> at each of these study designs and discuss how they sample form an underlying cohort.</a:t>
            </a:r>
          </a:p>
          <a:p>
            <a:endParaRPr lang="en-US" i="0" baseline="0" dirty="0" smtClean="0"/>
          </a:p>
          <a:p>
            <a:r>
              <a:rPr lang="en-US" i="0" dirty="0" smtClean="0"/>
              <a:t>The underlying cohort from</a:t>
            </a:r>
            <a:r>
              <a:rPr lang="en-US" i="0" baseline="0" dirty="0" smtClean="0"/>
              <a:t> which research study populations are sampled </a:t>
            </a:r>
            <a:r>
              <a:rPr lang="en-US" i="0" dirty="0" smtClean="0"/>
              <a:t>is also referred to as the “study</a:t>
            </a:r>
            <a:r>
              <a:rPr lang="en-US" i="0" baseline="0" dirty="0" smtClean="0"/>
              <a:t> base”.  </a:t>
            </a:r>
            <a:r>
              <a:rPr lang="en-US" i="0" dirty="0" smtClean="0"/>
              <a:t>For any study design we create in research or someone else</a:t>
            </a:r>
            <a:r>
              <a:rPr lang="en-US" i="0" baseline="0" dirty="0" smtClean="0"/>
              <a:t> has created</a:t>
            </a:r>
            <a:r>
              <a:rPr lang="en-US" i="0" dirty="0" smtClean="0"/>
              <a:t>, in other words, for any research study population</a:t>
            </a:r>
            <a:r>
              <a:rPr lang="en-US" i="0" baseline="0" dirty="0" smtClean="0"/>
              <a:t>, </a:t>
            </a:r>
            <a:r>
              <a:rPr lang="en-US" i="0" dirty="0" smtClean="0"/>
              <a:t>there is</a:t>
            </a:r>
            <a:r>
              <a:rPr lang="en-US" i="0" baseline="0" dirty="0" smtClean="0"/>
              <a:t> an underlying study base that was sampled to create the study population.  In other words, the study base is the underlying cohort that we sampled to generate our study population.  As we illustrated in earlier slides, the research study population may be a cohort, cross-sectional or case-control design occurring from within an underlying fixed or dynamic cohort. </a:t>
            </a:r>
          </a:p>
          <a:p>
            <a:endParaRPr lang="en-US" i="0" baseline="0" dirty="0" smtClean="0"/>
          </a:p>
          <a:p>
            <a:r>
              <a:rPr lang="en-US" i="0" baseline="0" dirty="0" smtClean="0"/>
              <a:t>The simplest situation is a cohort study per se.  </a:t>
            </a:r>
            <a:r>
              <a:rPr lang="en-US" i="0" dirty="0" smtClean="0"/>
              <a:t>In a cohort study design, the study</a:t>
            </a:r>
            <a:r>
              <a:rPr lang="en-US" i="0" baseline="0" dirty="0" smtClean="0"/>
              <a:t> base is some explicitly defined population which moves forward in time.  The study base may be a fixed (or closed) cohort or it may be a dynamic (open) cohort with members leaving and entering the population during the follow-up time.  </a:t>
            </a:r>
            <a:r>
              <a:rPr lang="en-US" dirty="0" smtClean="0"/>
              <a:t>The study base is an explicitly</a:t>
            </a:r>
            <a:r>
              <a:rPr lang="en-US" baseline="0" dirty="0" smtClean="0"/>
              <a:t> </a:t>
            </a:r>
            <a:r>
              <a:rPr lang="en-US" dirty="0" smtClean="0"/>
              <a:t>defined group of individuals based on some set of characteristics at the beginning of their observation</a:t>
            </a:r>
            <a:r>
              <a:rPr lang="en-US" baseline="0" dirty="0" smtClean="0"/>
              <a:t> (</a:t>
            </a:r>
            <a:r>
              <a:rPr lang="en-US" dirty="0" smtClean="0"/>
              <a:t>called the “time zero” characteristics).   </a:t>
            </a:r>
          </a:p>
          <a:p>
            <a:endParaRPr lang="en-US" dirty="0" smtClean="0"/>
          </a:p>
          <a:p>
            <a:r>
              <a:rPr lang="en-US" dirty="0" smtClean="0"/>
              <a:t>In a cross-sectional study, there is also an underlying cohort and it is being</a:t>
            </a:r>
            <a:r>
              <a:rPr lang="en-US" baseline="0" dirty="0" smtClean="0"/>
              <a:t> sampled at one point in time.  This may be an explicit underlying cohort or it may be a hypothetical cohort.   </a:t>
            </a:r>
            <a:r>
              <a:rPr lang="nl-NL" dirty="0" smtClean="0"/>
              <a:t>By a “hypothetical cohort”, we mean that a</a:t>
            </a:r>
            <a:r>
              <a:rPr lang="nl-NL" baseline="0" dirty="0" smtClean="0"/>
              <a:t>n underlying </a:t>
            </a:r>
            <a:r>
              <a:rPr lang="nl-NL" dirty="0" smtClean="0"/>
              <a:t>cohort is</a:t>
            </a:r>
            <a:r>
              <a:rPr lang="nl-NL" baseline="0" dirty="0" smtClean="0"/>
              <a:t> not readily identifiable in real life in that one cannot readily put one’s hands around it. This will become more apparent when we look at some examples. </a:t>
            </a:r>
            <a:endParaRPr lang="en-US" dirty="0" smtClean="0"/>
          </a:p>
          <a:p>
            <a:endParaRPr lang="nl-NL" dirty="0" smtClean="0"/>
          </a:p>
          <a:p>
            <a:r>
              <a:rPr lang="nl-NL" dirty="0" smtClean="0"/>
              <a:t>A case-control study also has</a:t>
            </a:r>
            <a:r>
              <a:rPr lang="nl-NL" baseline="0" dirty="0" smtClean="0"/>
              <a:t> an underlying </a:t>
            </a:r>
            <a:r>
              <a:rPr lang="nl-NL" dirty="0" smtClean="0"/>
              <a:t>cohort as its study base,</a:t>
            </a:r>
            <a:r>
              <a:rPr lang="nl-NL" baseline="0" dirty="0" smtClean="0"/>
              <a:t> either explicit or hypothetical.</a:t>
            </a:r>
            <a:r>
              <a:rPr lang="nl-NL" dirty="0" smtClean="0"/>
              <a:t>  If the underlying cohort is hypothetical, c</a:t>
            </a:r>
            <a:r>
              <a:rPr lang="nl-NL" baseline="0" dirty="0" smtClean="0"/>
              <a:t>hoosing controls is typically difficult, and this is the major threat to validity in case-control studies.  We will discuss this at length later.  If the cohort is hypothetical, one needs to consider </a:t>
            </a:r>
            <a:r>
              <a:rPr lang="nl-NL" dirty="0" smtClean="0"/>
              <a:t>some hypothetical cohort of individuals who gave rise to the group of cases.</a:t>
            </a:r>
            <a:r>
              <a:rPr lang="nl-NL" baseline="0" dirty="0" smtClean="0"/>
              <a:t> </a:t>
            </a:r>
          </a:p>
          <a:p>
            <a:endParaRPr lang="nl-NL" baseline="0" dirty="0" smtClean="0"/>
          </a:p>
          <a:p>
            <a:r>
              <a:rPr lang="en-US" dirty="0" smtClean="0"/>
              <a:t>A study base</a:t>
            </a:r>
            <a:r>
              <a:rPr lang="en-US" baseline="0" dirty="0" smtClean="0"/>
              <a:t> is sometimes </a:t>
            </a:r>
            <a:r>
              <a:rPr lang="en-US" dirty="0" smtClean="0"/>
              <a:t>also called a reference population (e.g., by the S &amp; N text),</a:t>
            </a:r>
            <a:r>
              <a:rPr lang="en-US" baseline="0" dirty="0" smtClean="0"/>
              <a:t> source population, accessible population or target population</a:t>
            </a:r>
            <a:r>
              <a:rPr lang="en-US" dirty="0" smtClean="0"/>
              <a:t>.  This is an</a:t>
            </a:r>
            <a:r>
              <a:rPr lang="en-US" baseline="0" dirty="0" smtClean="0"/>
              <a:t> example of the non-standardized vocabulary in epidemiology, and it can be very confusing.   Different authors, texts, and experts call things by different names. </a:t>
            </a:r>
            <a:endParaRPr lang="nl-NL" baseline="0" dirty="0" smtClean="0"/>
          </a:p>
          <a:p>
            <a:endParaRPr lang="nl-NL" baseline="0" dirty="0" smtClean="0"/>
          </a:p>
          <a:p>
            <a:endParaRPr lang="en-US" dirty="0" smtClean="0"/>
          </a:p>
        </p:txBody>
      </p:sp>
      <p:sp>
        <p:nvSpPr>
          <p:cNvPr id="2" name="Date Placeholder 1"/>
          <p:cNvSpPr>
            <a:spLocks noGrp="1"/>
          </p:cNvSpPr>
          <p:nvPr>
            <p:ph type="dt" idx="10"/>
          </p:nvPr>
        </p:nvSpPr>
        <p:spPr/>
        <p:txBody>
          <a:bodyPr/>
          <a:lstStyle/>
          <a:p>
            <a:pPr>
              <a:defRPr/>
            </a:pPr>
            <a:fld id="{05D40E79-BC2A-43F8-8D96-0CC7B7E830AB}" type="datetime1">
              <a:rPr lang="en-US" smtClean="0"/>
              <a:t>9/16/2019</a:t>
            </a:fld>
            <a:endParaRPr lang="en-US" dirty="0"/>
          </a:p>
        </p:txBody>
      </p:sp>
    </p:spTree>
    <p:extLst>
      <p:ext uri="{BB962C8B-B14F-4D97-AF65-F5344CB8AC3E}">
        <p14:creationId xmlns:p14="http://schemas.microsoft.com/office/powerpoint/2010/main" val="677701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now discuss the 3 main study designs in more detail,</a:t>
            </a:r>
            <a:r>
              <a:rPr lang="en-US" baseline="0" dirty="0" smtClean="0"/>
              <a:t> starting with the cohort study design.</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28</a:t>
            </a:fld>
            <a:endParaRPr lang="en-US" dirty="0"/>
          </a:p>
        </p:txBody>
      </p:sp>
      <p:sp>
        <p:nvSpPr>
          <p:cNvPr id="5" name="Date Placeholder 4"/>
          <p:cNvSpPr>
            <a:spLocks noGrp="1"/>
          </p:cNvSpPr>
          <p:nvPr>
            <p:ph type="dt" idx="11"/>
          </p:nvPr>
        </p:nvSpPr>
        <p:spPr/>
        <p:txBody>
          <a:bodyPr/>
          <a:lstStyle/>
          <a:p>
            <a:pPr>
              <a:defRPr/>
            </a:pPr>
            <a:fld id="{78BCF38B-4A54-467E-85E8-415B499CA2E8}" type="datetime1">
              <a:rPr lang="en-US" smtClean="0"/>
              <a:t>9/16/2019</a:t>
            </a:fld>
            <a:endParaRPr lang="en-US" dirty="0"/>
          </a:p>
        </p:txBody>
      </p:sp>
    </p:spTree>
    <p:extLst>
      <p:ext uri="{BB962C8B-B14F-4D97-AF65-F5344CB8AC3E}">
        <p14:creationId xmlns:p14="http://schemas.microsoft.com/office/powerpoint/2010/main" val="3487659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BBECA872-4CD1-490C-A951-C130BFA2C6FC}" type="slidenum">
              <a:rPr lang="en-US" smtClean="0"/>
              <a:pPr/>
              <a:t>29</a:t>
            </a:fld>
            <a:endParaRPr lang="en-US" dirty="0" smtClean="0"/>
          </a:p>
        </p:txBody>
      </p:sp>
      <p:sp>
        <p:nvSpPr>
          <p:cNvPr id="47106" name="Rectangle 2"/>
          <p:cNvSpPr>
            <a:spLocks noGrp="1" noRot="1" noChangeAspect="1" noChangeArrowheads="1" noTextEdit="1"/>
          </p:cNvSpPr>
          <p:nvPr>
            <p:ph type="sldImg"/>
          </p:nvPr>
        </p:nvSpPr>
        <p:spPr>
          <a:xfrm>
            <a:off x="1104900" y="696913"/>
            <a:ext cx="4648200" cy="3486150"/>
          </a:xfrm>
          <a:ln/>
        </p:spPr>
      </p:sp>
      <p:sp>
        <p:nvSpPr>
          <p:cNvPr id="47107" name="Rectangle 3"/>
          <p:cNvSpPr>
            <a:spLocks noGrp="1" noChangeArrowheads="1"/>
          </p:cNvSpPr>
          <p:nvPr>
            <p:ph type="body" idx="1"/>
          </p:nvPr>
        </p:nvSpPr>
        <p:spPr>
          <a:noFill/>
          <a:ln/>
        </p:spPr>
        <p:txBody>
          <a:bodyPr/>
          <a:lstStyle/>
          <a:p>
            <a:r>
              <a:rPr lang="nl-NL" dirty="0" smtClean="0"/>
              <a:t>A few prefacing remarks</a:t>
            </a:r>
            <a:r>
              <a:rPr lang="nl-NL" baseline="0" dirty="0" smtClean="0"/>
              <a:t> about cohort studies.</a:t>
            </a:r>
          </a:p>
          <a:p>
            <a:endParaRPr lang="nl-NL" baseline="0" dirty="0" smtClean="0"/>
          </a:p>
          <a:p>
            <a:r>
              <a:rPr lang="nl-NL" dirty="0" smtClean="0"/>
              <a:t>What is true in all cohort studies</a:t>
            </a:r>
            <a:r>
              <a:rPr lang="nl-NL" baseline="0" dirty="0" smtClean="0"/>
              <a:t> is that there is an element of observation time. </a:t>
            </a:r>
          </a:p>
          <a:p>
            <a:endParaRPr lang="nl-NL"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l-NL" dirty="0" smtClean="0"/>
              <a:t>Regarding</a:t>
            </a:r>
            <a:r>
              <a:rPr lang="nl-NL" baseline="0" dirty="0" smtClean="0"/>
              <a:t> what types of objectives/purposes we can address: </a:t>
            </a:r>
            <a:r>
              <a:rPr lang="nl-NL" dirty="0" smtClean="0"/>
              <a:t>In a cohort study, we can measure the rate of disease occurrence (how many events occur in a certain amount of person-time) or we can measure the risk of disease occurrence (the probablility of the event occurring over a set amount of time).   Both rate and risk are forms of incidence.  Or, we can measure change in a characteristic (e.g.,</a:t>
            </a:r>
            <a:r>
              <a:rPr lang="nl-NL" baseline="0" dirty="0" smtClean="0"/>
              <a:t> blood pressure).  </a:t>
            </a:r>
            <a:r>
              <a:rPr lang="nl-NL" dirty="0" smtClean="0"/>
              <a:t>These</a:t>
            </a:r>
            <a:r>
              <a:rPr lang="nl-NL" baseline="0" dirty="0" smtClean="0"/>
              <a:t> are what are known as descriptive objectives.   We can also measure relationships between exposures and outcomes in what are as analytic objectives.</a:t>
            </a:r>
            <a:endParaRPr lang="nl-NL"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l-NL" dirty="0" smtClean="0"/>
          </a:p>
          <a:p>
            <a:r>
              <a:rPr lang="nl-NL" i="0" dirty="0" smtClean="0"/>
              <a:t>In this lecture, in order to focus on study design and keep</a:t>
            </a:r>
            <a:r>
              <a:rPr lang="nl-NL" i="0" baseline="0" dirty="0" smtClean="0"/>
              <a:t> things tractable</a:t>
            </a:r>
            <a:r>
              <a:rPr lang="nl-NL" i="0" dirty="0" smtClean="0"/>
              <a:t>, we are assuming that we can accurately identify when the event of interest</a:t>
            </a:r>
            <a:r>
              <a:rPr lang="nl-NL" i="0" baseline="0" dirty="0" smtClean="0"/>
              <a:t> </a:t>
            </a:r>
            <a:r>
              <a:rPr lang="nl-NL" i="0" dirty="0" smtClean="0"/>
              <a:t>occurs (e.g., when a participant develops</a:t>
            </a:r>
            <a:r>
              <a:rPr lang="nl-NL" i="0" baseline="0" dirty="0" smtClean="0"/>
              <a:t> cancer</a:t>
            </a:r>
            <a:r>
              <a:rPr lang="nl-NL" i="0" dirty="0" smtClean="0"/>
              <a:t>). Of course,  accurate measurement of disease status (and of exposure) cannot be taken for granted in clinical research.  We’ll cover this topic of measurement in future lectures.</a:t>
            </a:r>
            <a:endParaRPr lang="en-US" i="0" dirty="0" smtClean="0"/>
          </a:p>
          <a:p>
            <a:endParaRPr lang="nl-NL" dirty="0" smtClean="0"/>
          </a:p>
          <a:p>
            <a:r>
              <a:rPr lang="nl-NL" dirty="0" smtClean="0"/>
              <a:t>There is a further assumption in the schematics we are using which is that the outcome/event/disease diagnosis is a one-time event.  Although this is frequently of interest in cohort studies either because the event of interest can only occur once (e.g., death) or because the focus is on time to the first event (e.g., time to first myocardial infarction), repeating (or recurrent) events can also be studied (e.g., frequency of acute back pain episodes).  In the case of repeating events, a</a:t>
            </a:r>
            <a:r>
              <a:rPr lang="nl-NL" baseline="0" dirty="0" smtClean="0"/>
              <a:t>n event</a:t>
            </a:r>
            <a:r>
              <a:rPr lang="nl-NL" dirty="0" smtClean="0"/>
              <a:t> does not remove an individual from follow-up.  Repeated</a:t>
            </a:r>
            <a:r>
              <a:rPr lang="nl-NL" baseline="0" dirty="0" smtClean="0"/>
              <a:t> events, </a:t>
            </a:r>
            <a:r>
              <a:rPr lang="nl-NL" dirty="0" smtClean="0"/>
              <a:t>however,</a:t>
            </a:r>
            <a:r>
              <a:rPr lang="nl-NL" baseline="0" dirty="0" smtClean="0"/>
              <a:t> will not be focus in our course.  </a:t>
            </a:r>
            <a:endParaRPr lang="nl-NL" dirty="0" smtClean="0"/>
          </a:p>
          <a:p>
            <a:endParaRPr lang="nl-NL" dirty="0" smtClean="0"/>
          </a:p>
          <a:p>
            <a:endParaRPr lang="en-US" dirty="0" smtClean="0"/>
          </a:p>
        </p:txBody>
      </p:sp>
      <p:sp>
        <p:nvSpPr>
          <p:cNvPr id="2" name="Date Placeholder 1"/>
          <p:cNvSpPr>
            <a:spLocks noGrp="1"/>
          </p:cNvSpPr>
          <p:nvPr>
            <p:ph type="dt" idx="10"/>
          </p:nvPr>
        </p:nvSpPr>
        <p:spPr/>
        <p:txBody>
          <a:bodyPr/>
          <a:lstStyle/>
          <a:p>
            <a:pPr>
              <a:defRPr/>
            </a:pPr>
            <a:fld id="{FEBFA217-594A-4E11-B22C-88B9ED82DD16}" type="datetime1">
              <a:rPr lang="en-US" smtClean="0"/>
              <a:t>9/16/2019</a:t>
            </a:fld>
            <a:endParaRPr lang="en-US" dirty="0"/>
          </a:p>
        </p:txBody>
      </p:sp>
    </p:spTree>
    <p:extLst>
      <p:ext uri="{BB962C8B-B14F-4D97-AF65-F5344CB8AC3E}">
        <p14:creationId xmlns:p14="http://schemas.microsoft.com/office/powerpoint/2010/main" val="303578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3</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r>
              <a:rPr lang="en-US" dirty="0" smtClean="0"/>
              <a:t>As we mentioned in the Course Introduction video, there are six main objectives/purposes/questions</a:t>
            </a:r>
            <a:r>
              <a:rPr lang="en-US" baseline="0" dirty="0" smtClean="0"/>
              <a:t> that epidemiology and clinical research address.  We call these the “Big 6”.  A major objective of this course is to make you aware of what these questions are and how to </a:t>
            </a:r>
            <a:r>
              <a:rPr lang="en-US" baseline="0" dirty="0" smtClean="0"/>
              <a:t>methodologically </a:t>
            </a:r>
            <a:r>
              <a:rPr lang="en-US" baseline="0" dirty="0" smtClean="0"/>
              <a:t>address them. </a:t>
            </a:r>
          </a:p>
          <a:p>
            <a:endParaRPr lang="en-US" baseline="0" dirty="0" smtClean="0"/>
          </a:p>
          <a:p>
            <a:r>
              <a:rPr lang="en-US" baseline="0" dirty="0" smtClean="0"/>
              <a:t>First is description.  Examples include:  What is the prevalence of smoking in the U.S.?  How about in Nigeria, an emerging economy?  What is the lifetime incidence of breast cancer in African-American women?  What is the 5 year survival after a diagnosis of multiple myeloma?  These are descriptive questions.  To get the right answer is not so easy.   You need the right study population, a good measurement, and, sometimes, the ability to retain the study population.  Getting the right answer is critical in many ways.  These include, for example, to help inform us what we should be spending research dollars on, and they help us in counseling patients about risk for disease and prognosis after diagnosis.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Second is causation or causal inference.  This is the process of establishing (i.e., figuring out) whether a certain biological, behavioral, or environmental factor causes some other biological, behavioral, or environmental fact. We will spend a fair amount of time defining what “causes” actually means.  </a:t>
            </a:r>
          </a:p>
          <a:p>
            <a:r>
              <a:rPr lang="en-US" baseline="0" dirty="0" smtClean="0"/>
              <a:t>If one determines that a given factor causes some other factor, this typically (but not always) means that intervening upon that factor will alter the other factor.  This, indeed, is the end game in clinical and epidemiologic research.  What can we do to change health outcomes?  </a:t>
            </a:r>
          </a:p>
          <a:p>
            <a:endParaRPr lang="en-US" baseline="0" dirty="0" smtClean="0"/>
          </a:p>
          <a:p>
            <a:r>
              <a:rPr lang="en-US" baseline="0" dirty="0" smtClean="0"/>
              <a:t>Third is attribution.  Most observers know less about this.  Attribution is about figuring out what fraction of some health outcome could be eliminated by eliminating or reducing a causal exposure.  This helps us rank how much impact we could have by eliminating various causes.  The action, however, here starts by being sure one has a causal exposure in hand.  For example, what fraction of the incidence of heart attacks could be reduced if we eliminated second-hand smoking?</a:t>
            </a:r>
          </a:p>
          <a:p>
            <a:endParaRPr lang="en-US" baseline="0" dirty="0" smtClean="0"/>
          </a:p>
          <a:p>
            <a:r>
              <a:rPr lang="en-US" baseline="0" dirty="0" smtClean="0"/>
              <a:t>Mediation is the fourth objective.  Mediation refers to understanding the mechanisms of causation.  That is, if some factor causes another factor, there must be one or more detailed mechanisms (either biological or behavior) as to how this occurs.  Understanding mechanisms leads us toward figuring out how to intervene upon these mechanisms.  For example, how does aspirin prevent the occurrence of heart attacks?</a:t>
            </a:r>
          </a:p>
          <a:p>
            <a:endParaRPr lang="en-US" baseline="0" dirty="0" smtClean="0"/>
          </a:p>
          <a:p>
            <a:r>
              <a:rPr lang="en-US" baseline="0" dirty="0" smtClean="0"/>
              <a:t>Interaction is the fifth objective.  Interaction is important because it recognizes that when we say the something causes another thing, it likely will not do so equally in all people.  It is actually the basis of the new buzz phenomenon, personalized medicine.  For example, in what types of patients with breast cancer will a particular drug reduce recurrence?</a:t>
            </a:r>
          </a:p>
          <a:p>
            <a:endParaRPr lang="en-US" baseline="0" dirty="0" smtClean="0"/>
          </a:p>
          <a:p>
            <a:r>
              <a:rPr lang="en-US" baseline="0" dirty="0" smtClean="0"/>
              <a:t>Last is prediction.  Can we identify a factor or set of factors that predicts the occurrence of disease or some outcome in a diseased person.  Doing this prediction concurrently is basically diagnosis.  Using prediction to predict the future is prognosis.  </a:t>
            </a:r>
          </a:p>
          <a:p>
            <a:endParaRPr lang="en-US" baseline="0" dirty="0" smtClean="0"/>
          </a:p>
          <a:p>
            <a:r>
              <a:rPr lang="en-US" baseline="0" dirty="0" smtClean="0"/>
              <a:t>I am guessing that each of you is working at least one of these questions.  </a:t>
            </a:r>
          </a:p>
          <a:p>
            <a:endParaRPr lang="en-US" baseline="0" dirty="0" smtClean="0"/>
          </a:p>
          <a:p>
            <a:endParaRPr lang="en-US" baseline="0" dirty="0" smtClean="0"/>
          </a:p>
        </p:txBody>
      </p:sp>
      <p:sp>
        <p:nvSpPr>
          <p:cNvPr id="2" name="Date Placeholder 1"/>
          <p:cNvSpPr>
            <a:spLocks noGrp="1"/>
          </p:cNvSpPr>
          <p:nvPr>
            <p:ph type="dt" idx="10"/>
          </p:nvPr>
        </p:nvSpPr>
        <p:spPr/>
        <p:txBody>
          <a:bodyPr/>
          <a:lstStyle/>
          <a:p>
            <a:pPr>
              <a:defRPr/>
            </a:pPr>
            <a:fld id="{9FB910CA-20D7-4B15-81AB-BE806FA7093A}" type="datetime1">
              <a:rPr lang="en-US" smtClean="0"/>
              <a:t>9/16/2019</a:t>
            </a:fld>
            <a:endParaRPr lang="en-US" dirty="0"/>
          </a:p>
        </p:txBody>
      </p:sp>
    </p:spTree>
    <p:extLst>
      <p:ext uri="{BB962C8B-B14F-4D97-AF65-F5344CB8AC3E}">
        <p14:creationId xmlns:p14="http://schemas.microsoft.com/office/powerpoint/2010/main" val="2029460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smtClean="0"/>
              <a:t>As</a:t>
            </a:r>
            <a:r>
              <a:rPr lang="en-US" baseline="0" dirty="0" smtClean="0"/>
              <a:t> a reminder, here is our schematic of a fixed real-world cohort.  </a:t>
            </a:r>
          </a:p>
          <a:p>
            <a:endParaRPr lang="en-US" baseline="0" dirty="0" smtClean="0"/>
          </a:p>
          <a:p>
            <a:r>
              <a:rPr lang="en-US" dirty="0" smtClean="0"/>
              <a:t>Let</a:t>
            </a:r>
            <a:r>
              <a:rPr lang="en-US" baseline="0" dirty="0" smtClean="0"/>
              <a:t> us</a:t>
            </a:r>
            <a:r>
              <a:rPr lang="en-US" dirty="0" smtClean="0"/>
              <a:t> say we want to understand the incidence of cancer after exposure to a nuclear power plant accident.  So, here the underlying real world population is a fixed cohort.  How can we address our</a:t>
            </a:r>
            <a:r>
              <a:rPr lang="en-US" baseline="0" dirty="0" smtClean="0"/>
              <a:t> research question?  </a:t>
            </a:r>
            <a:endParaRPr lang="en-US" dirty="0" smtClean="0"/>
          </a:p>
        </p:txBody>
      </p:sp>
      <p:sp>
        <p:nvSpPr>
          <p:cNvPr id="2" name="Date Placeholder 1"/>
          <p:cNvSpPr>
            <a:spLocks noGrp="1"/>
          </p:cNvSpPr>
          <p:nvPr>
            <p:ph type="dt" idx="10"/>
          </p:nvPr>
        </p:nvSpPr>
        <p:spPr/>
        <p:txBody>
          <a:bodyPr/>
          <a:lstStyle/>
          <a:p>
            <a:pPr>
              <a:defRPr/>
            </a:pPr>
            <a:fld id="{3C4402CB-383E-4447-AF0D-A0BDEF7C0C4E}" type="datetime1">
              <a:rPr lang="en-US" smtClean="0"/>
              <a:t>9/16/2019</a:t>
            </a:fld>
            <a:endParaRPr lang="en-US" dirty="0"/>
          </a:p>
        </p:txBody>
      </p:sp>
    </p:spTree>
    <p:extLst>
      <p:ext uri="{BB962C8B-B14F-4D97-AF65-F5344CB8AC3E}">
        <p14:creationId xmlns:p14="http://schemas.microsoft.com/office/powerpoint/2010/main" val="1785499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smtClean="0"/>
              <a:t>We can</a:t>
            </a:r>
            <a:r>
              <a:rPr lang="en-US" baseline="0" dirty="0" smtClean="0"/>
              <a:t> address our research question by sampling the </a:t>
            </a:r>
            <a:r>
              <a:rPr lang="en-US" dirty="0" smtClean="0"/>
              <a:t>fixed real-world cohort with a fixed cohort study.  A</a:t>
            </a:r>
            <a:r>
              <a:rPr lang="en-US" baseline="0" dirty="0" smtClean="0"/>
              <a:t> fixed cohort study is the classic observational study, meaning what most people think of when they think of a cohort study.  </a:t>
            </a:r>
            <a:r>
              <a:rPr lang="en-US" dirty="0" smtClean="0"/>
              <a:t>A</a:t>
            </a:r>
            <a:r>
              <a:rPr lang="en-US" baseline="0" dirty="0" smtClean="0"/>
              <a:t> fixed cohort study </a:t>
            </a:r>
            <a:r>
              <a:rPr lang="en-US" dirty="0" smtClean="0"/>
              <a:t>begins with a group of individuals</a:t>
            </a:r>
            <a:r>
              <a:rPr lang="en-US" baseline="0" dirty="0" smtClean="0"/>
              <a:t> whom </a:t>
            </a:r>
            <a:r>
              <a:rPr lang="en-US" dirty="0" smtClean="0"/>
              <a:t>at time zero have some</a:t>
            </a:r>
            <a:r>
              <a:rPr lang="en-US" baseline="0" dirty="0" smtClean="0"/>
              <a:t> defined set of characteristics.  If the goal is to study a particular event or outcome, we would typically include in the defined set of characteristics that n</a:t>
            </a:r>
            <a:r>
              <a:rPr lang="en-US" dirty="0" smtClean="0"/>
              <a:t>one of the</a:t>
            </a:r>
            <a:r>
              <a:rPr lang="en-US" baseline="0" dirty="0" smtClean="0"/>
              <a:t> individuals</a:t>
            </a:r>
            <a:r>
              <a:rPr lang="en-US" dirty="0" smtClean="0"/>
              <a:t> have the event or outcome of interest.</a:t>
            </a:r>
            <a:r>
              <a:rPr lang="en-US" baseline="0" dirty="0" smtClean="0"/>
              <a:t>  In other words, we would any prevalent cases of the outcome of interest.  These individuals</a:t>
            </a:r>
            <a:r>
              <a:rPr lang="en-US" dirty="0" smtClean="0"/>
              <a:t> are then observed over time for the occurrence of the event of interest.  The time of observation</a:t>
            </a:r>
            <a:r>
              <a:rPr lang="en-US" baseline="0" dirty="0" smtClean="0"/>
              <a:t> is usually the “time since enrollment” in a fixed cohort, as identified on the x-axis in this schematic.  The time element could be other things, however, such as age. </a:t>
            </a:r>
            <a:r>
              <a:rPr lang="en-US" dirty="0" smtClean="0"/>
              <a:t>The event could be</a:t>
            </a:r>
            <a:r>
              <a:rPr lang="en-US" baseline="0" dirty="0" smtClean="0"/>
              <a:t> anything, a disease, death, cessation of smoking, attending a primary care visit for the first time, etc.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our example of a fixed cohort study of cancer, the four possible outcomes for </a:t>
            </a:r>
            <a:r>
              <a:rPr lang="en-US" dirty="0" smtClean="0"/>
              <a:t>a participant in the fixed cohort study are:  having the event of interest (cancer diagnosis), a competing event (e.g., death</a:t>
            </a:r>
            <a:r>
              <a:rPr lang="en-US" baseline="0" dirty="0" smtClean="0"/>
              <a:t>)</a:t>
            </a:r>
            <a:r>
              <a:rPr lang="en-US" dirty="0" smtClean="0"/>
              <a:t>, becoming loss to follow-up without having had event of interest</a:t>
            </a:r>
            <a:r>
              <a:rPr lang="en-US" baseline="0" dirty="0" smtClean="0"/>
              <a:t> or a competing event</a:t>
            </a:r>
            <a:r>
              <a:rPr lang="en-US" dirty="0" smtClean="0"/>
              <a:t>, or being followed without an event to the end of the study.  </a:t>
            </a:r>
          </a:p>
        </p:txBody>
      </p:sp>
      <p:sp>
        <p:nvSpPr>
          <p:cNvPr id="2" name="Date Placeholder 1"/>
          <p:cNvSpPr>
            <a:spLocks noGrp="1"/>
          </p:cNvSpPr>
          <p:nvPr>
            <p:ph type="dt" idx="10"/>
          </p:nvPr>
        </p:nvSpPr>
        <p:spPr/>
        <p:txBody>
          <a:bodyPr/>
          <a:lstStyle/>
          <a:p>
            <a:pPr>
              <a:defRPr/>
            </a:pPr>
            <a:fld id="{18477863-03E4-4C50-BE05-13014959BE89}" type="datetime1">
              <a:rPr lang="en-US" smtClean="0"/>
              <a:t>9/16/2019</a:t>
            </a:fld>
            <a:endParaRPr lang="en-US" dirty="0"/>
          </a:p>
        </p:txBody>
      </p:sp>
    </p:spTree>
    <p:extLst>
      <p:ext uri="{BB962C8B-B14F-4D97-AF65-F5344CB8AC3E}">
        <p14:creationId xmlns:p14="http://schemas.microsoft.com/office/powerpoint/2010/main" val="1174214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04900" y="696913"/>
            <a:ext cx="4648200" cy="3486150"/>
          </a:xfrm>
          <a:ln/>
        </p:spPr>
      </p:sp>
      <p:sp>
        <p:nvSpPr>
          <p:cNvPr id="49154"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Remembering that our research study is a sample of some larger underlying real-world fixed cohort allows us to recall that we may not have everyone or even a random sample of everyone.  For example, if anyone died quickly of acute radiation poisoning, they would not be in our research study.  Or, persons who quickly moved out of the area might be very hard to include.  This has implications for the validity of the answers we derive from our research study.  This illustrates the value of going through the exercise of determining the underlying fixed cohort which was sampled to give rise to our research cohort study.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Tronko M,</a:t>
            </a:r>
            <a:r>
              <a:rPr lang="en-US" baseline="0" dirty="0" smtClean="0"/>
              <a:t> et al</a:t>
            </a:r>
            <a:r>
              <a:rPr lang="en-US" dirty="0" smtClean="0"/>
              <a:t>. Thyroid cancer in Ukraine after the Chernobyl accident (in the framework of the Ukraine-US Thyroid Project). J Radiol Prot. 32(1):N65-9,</a:t>
            </a:r>
            <a:r>
              <a:rPr lang="en-US" baseline="0" dirty="0" smtClean="0"/>
              <a:t> 2012.</a:t>
            </a:r>
            <a:endParaRPr lang="en-US" sz="1200" baseline="0" dirty="0" smtClean="0"/>
          </a:p>
        </p:txBody>
      </p:sp>
      <p:sp>
        <p:nvSpPr>
          <p:cNvPr id="2" name="Date Placeholder 1"/>
          <p:cNvSpPr>
            <a:spLocks noGrp="1"/>
          </p:cNvSpPr>
          <p:nvPr>
            <p:ph type="dt" idx="10"/>
          </p:nvPr>
        </p:nvSpPr>
        <p:spPr/>
        <p:txBody>
          <a:bodyPr/>
          <a:lstStyle/>
          <a:p>
            <a:pPr>
              <a:defRPr/>
            </a:pPr>
            <a:fld id="{D8C9DB42-3E2E-4BB1-B6ED-14FAA7121363}" type="datetime1">
              <a:rPr lang="en-US" smtClean="0"/>
              <a:t>9/16/2019</a:t>
            </a:fld>
            <a:endParaRPr lang="en-US" dirty="0"/>
          </a:p>
        </p:txBody>
      </p:sp>
    </p:spTree>
    <p:extLst>
      <p:ext uri="{BB962C8B-B14F-4D97-AF65-F5344CB8AC3E}">
        <p14:creationId xmlns:p14="http://schemas.microsoft.com/office/powerpoint/2010/main" val="4018054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04900" y="696913"/>
            <a:ext cx="4648200" cy="3486150"/>
          </a:xfrm>
          <a:ln/>
        </p:spPr>
      </p:sp>
      <p:sp>
        <p:nvSpPr>
          <p:cNvPr id="49154"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Here are some examples of real-world fixed cohorts that have subsequently been used as the study base for fixed cohort studies.  The most common reason for these to exist is because of some natural occurrence of an exposure that is felt to be important for health outcomes.  These are fixed cohorts that arose from unusual natural occurrences that defined cohort membership. The cohorts originally developed separate from any research plans, but subsequently researchers decided to either study everyone in the real-world cohort (i.e., a census) or sample them to form a research-dedicated fixed cohort study.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These fixed cohort studies have addressed descriptive and analytic research questions.  An example of a descriptive goal is measuring incidence of cancer among those exposed to the Chernobyl accident.  An example of an analytic goal is determining whether maternal malnutrition during gestation causes poor health outcomes in adults, using a fixed cohort of Dutch women who gave birth in 1943-45.  </a:t>
            </a:r>
          </a:p>
        </p:txBody>
      </p:sp>
      <p:sp>
        <p:nvSpPr>
          <p:cNvPr id="2" name="Date Placeholder 1"/>
          <p:cNvSpPr>
            <a:spLocks noGrp="1"/>
          </p:cNvSpPr>
          <p:nvPr>
            <p:ph type="dt" idx="10"/>
          </p:nvPr>
        </p:nvSpPr>
        <p:spPr/>
        <p:txBody>
          <a:bodyPr/>
          <a:lstStyle/>
          <a:p>
            <a:pPr>
              <a:defRPr/>
            </a:pPr>
            <a:fld id="{902FD2BA-58AB-4262-8FF8-3662C6A0C466}" type="datetime1">
              <a:rPr lang="en-US" smtClean="0"/>
              <a:t>9/16/2019</a:t>
            </a:fld>
            <a:endParaRPr lang="en-US" dirty="0"/>
          </a:p>
        </p:txBody>
      </p:sp>
    </p:spTree>
    <p:extLst>
      <p:ext uri="{BB962C8B-B14F-4D97-AF65-F5344CB8AC3E}">
        <p14:creationId xmlns:p14="http://schemas.microsoft.com/office/powerpoint/2010/main" val="4018054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04900" y="696913"/>
            <a:ext cx="4648200" cy="3486150"/>
          </a:xfrm>
          <a:ln/>
        </p:spPr>
      </p:sp>
      <p:sp>
        <p:nvSpPr>
          <p:cNvPr id="49154"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The Nurses Health Study is a notable example of a fixed cohort study that was sampled from what is an underlying dynamic cohort.   The underlying real-world dynamic population was nurses in the U.S.   The researchers then decided to study these nurses, and is often the case, the researchers want to continue to study the participants forever (until they die or the research study runs out of money).  Such a research goal is accomplished with a fixed cohort study.   Even though not all nurses were present in these states at the beginning of 1976, the researchers “shifted them to the left”.  This means that the time on the X axis changes from calendar time to time since enrollment.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Researchers are rarely going to spell out in their papers how their research study cohort is a sample of some underlying real-world dynamic cohort.  They probably should (and likely will in the future as clinical research becomes more formalized) but, for now, the reader is going to figure this out on his/her own.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Once in the cohort, the nurses may stop being nurses or may leave their original states.  In other words, they may stop being part of their real-world dynamic cohort.  For the research study, however, complete follow-up is going to be desired for most research questions.  </a:t>
            </a:r>
          </a:p>
        </p:txBody>
      </p:sp>
      <p:sp>
        <p:nvSpPr>
          <p:cNvPr id="2" name="Date Placeholder 1"/>
          <p:cNvSpPr>
            <a:spLocks noGrp="1"/>
          </p:cNvSpPr>
          <p:nvPr>
            <p:ph type="dt" idx="10"/>
          </p:nvPr>
        </p:nvSpPr>
        <p:spPr/>
        <p:txBody>
          <a:bodyPr/>
          <a:lstStyle/>
          <a:p>
            <a:pPr>
              <a:defRPr/>
            </a:pPr>
            <a:fld id="{72B34490-AB33-4460-8724-3CDAFFE4E3B6}" type="datetime1">
              <a:rPr lang="en-US" smtClean="0"/>
              <a:t>9/16/2019</a:t>
            </a:fld>
            <a:endParaRPr lang="en-US" dirty="0"/>
          </a:p>
        </p:txBody>
      </p:sp>
    </p:spTree>
    <p:extLst>
      <p:ext uri="{BB962C8B-B14F-4D97-AF65-F5344CB8AC3E}">
        <p14:creationId xmlns:p14="http://schemas.microsoft.com/office/powerpoint/2010/main" val="2944045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endParaRPr lang="en-US" sz="1000" dirty="0" smtClean="0"/>
          </a:p>
        </p:txBody>
      </p:sp>
      <p:sp>
        <p:nvSpPr>
          <p:cNvPr id="2" name="Date Placeholder 1"/>
          <p:cNvSpPr>
            <a:spLocks noGrp="1"/>
          </p:cNvSpPr>
          <p:nvPr>
            <p:ph type="dt" idx="10"/>
          </p:nvPr>
        </p:nvSpPr>
        <p:spPr/>
        <p:txBody>
          <a:bodyPr/>
          <a:lstStyle/>
          <a:p>
            <a:pPr>
              <a:defRPr/>
            </a:pPr>
            <a:fld id="{5EE222C2-05C2-4178-ADD7-3A2D2A4A20E6}" type="datetime1">
              <a:rPr lang="en-US" smtClean="0"/>
              <a:t>9/16/2019</a:t>
            </a:fld>
            <a:endParaRPr lang="en-US" dirty="0"/>
          </a:p>
        </p:txBody>
      </p:sp>
    </p:spTree>
    <p:extLst>
      <p:ext uri="{BB962C8B-B14F-4D97-AF65-F5344CB8AC3E}">
        <p14:creationId xmlns:p14="http://schemas.microsoft.com/office/powerpoint/2010/main" val="2536085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endParaRPr lang="en-US" sz="1000" baseline="0" dirty="0" smtClean="0"/>
          </a:p>
        </p:txBody>
      </p:sp>
      <p:sp>
        <p:nvSpPr>
          <p:cNvPr id="2" name="Date Placeholder 1"/>
          <p:cNvSpPr>
            <a:spLocks noGrp="1"/>
          </p:cNvSpPr>
          <p:nvPr>
            <p:ph type="dt" idx="10"/>
          </p:nvPr>
        </p:nvSpPr>
        <p:spPr/>
        <p:txBody>
          <a:bodyPr/>
          <a:lstStyle/>
          <a:p>
            <a:pPr>
              <a:defRPr/>
            </a:pPr>
            <a:fld id="{FF7E8511-11A2-46D5-B114-C69218A7BD8B}" type="datetime1">
              <a:rPr lang="en-US" smtClean="0"/>
              <a:t>9/16/2019</a:t>
            </a:fld>
            <a:endParaRPr lang="en-US" dirty="0"/>
          </a:p>
        </p:txBody>
      </p:sp>
    </p:spTree>
    <p:extLst>
      <p:ext uri="{BB962C8B-B14F-4D97-AF65-F5344CB8AC3E}">
        <p14:creationId xmlns:p14="http://schemas.microsoft.com/office/powerpoint/2010/main" val="4256109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endParaRPr lang="en-US" sz="1000" dirty="0" smtClean="0"/>
          </a:p>
        </p:txBody>
      </p:sp>
      <p:sp>
        <p:nvSpPr>
          <p:cNvPr id="2" name="Date Placeholder 1"/>
          <p:cNvSpPr>
            <a:spLocks noGrp="1"/>
          </p:cNvSpPr>
          <p:nvPr>
            <p:ph type="dt" idx="10"/>
          </p:nvPr>
        </p:nvSpPr>
        <p:spPr/>
        <p:txBody>
          <a:bodyPr/>
          <a:lstStyle/>
          <a:p>
            <a:pPr>
              <a:defRPr/>
            </a:pPr>
            <a:fld id="{80D4E988-5573-4BD7-A952-ED5725C39002}" type="datetime1">
              <a:rPr lang="en-US" smtClean="0"/>
              <a:t>9/16/2019</a:t>
            </a:fld>
            <a:endParaRPr lang="en-US" dirty="0"/>
          </a:p>
        </p:txBody>
      </p:sp>
    </p:spTree>
    <p:extLst>
      <p:ext uri="{BB962C8B-B14F-4D97-AF65-F5344CB8AC3E}">
        <p14:creationId xmlns:p14="http://schemas.microsoft.com/office/powerpoint/2010/main" val="3479641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pPr marL="0" indent="0">
              <a:buFont typeface="Arial" panose="020B0604020202020204" pitchFamily="34" charset="0"/>
              <a:buNone/>
            </a:pPr>
            <a:endParaRPr lang="en-US" sz="1200" dirty="0" smtClean="0"/>
          </a:p>
          <a:p>
            <a:pPr marL="0" indent="0">
              <a:buFont typeface="Arial" panose="020B0604020202020204" pitchFamily="34" charset="0"/>
              <a:buNone/>
            </a:pPr>
            <a:r>
              <a:rPr lang="en-US" sz="1200" dirty="0" smtClean="0"/>
              <a:t>A</a:t>
            </a:r>
            <a:r>
              <a:rPr lang="en-US" sz="1200" baseline="0" dirty="0" smtClean="0"/>
              <a:t> fixed cohort study design, sampled from an underlying dynamic cohort, will use “time since enrollment” rather than “calendar time” to define follow-up of participants.  In other words, f</a:t>
            </a:r>
            <a:r>
              <a:rPr lang="en-US" sz="1200" dirty="0" smtClean="0"/>
              <a:t>ollow-up time starts at the time of enrollment in the study.  This is called “shift to the left.”  </a:t>
            </a:r>
          </a:p>
          <a:p>
            <a:pPr marL="342900" indent="-342900">
              <a:buFont typeface="Arial" panose="020B0604020202020204" pitchFamily="34" charset="0"/>
              <a:buChar char="•"/>
            </a:pPr>
            <a:endParaRPr lang="en-US" sz="1200" dirty="0" smtClean="0"/>
          </a:p>
          <a:p>
            <a:endParaRPr lang="en-US" i="1" dirty="0" smtClean="0"/>
          </a:p>
          <a:p>
            <a:endParaRPr lang="en-US" dirty="0" smtClean="0"/>
          </a:p>
        </p:txBody>
      </p:sp>
      <p:sp>
        <p:nvSpPr>
          <p:cNvPr id="2" name="Date Placeholder 1"/>
          <p:cNvSpPr>
            <a:spLocks noGrp="1"/>
          </p:cNvSpPr>
          <p:nvPr>
            <p:ph type="dt" idx="10"/>
          </p:nvPr>
        </p:nvSpPr>
        <p:spPr/>
        <p:txBody>
          <a:bodyPr/>
          <a:lstStyle/>
          <a:p>
            <a:pPr>
              <a:defRPr/>
            </a:pPr>
            <a:fld id="{8EE1E899-EEA1-4027-8515-266CF3BA3C1E}" type="datetime1">
              <a:rPr lang="en-US" smtClean="0"/>
              <a:t>9/16/2019</a:t>
            </a:fld>
            <a:endParaRPr lang="en-US" dirty="0"/>
          </a:p>
        </p:txBody>
      </p:sp>
    </p:spTree>
    <p:extLst>
      <p:ext uri="{BB962C8B-B14F-4D97-AF65-F5344CB8AC3E}">
        <p14:creationId xmlns:p14="http://schemas.microsoft.com/office/powerpoint/2010/main" val="35419273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5694886A-DBAF-49FD-BBF7-343852FE183F}" type="datetime1">
              <a:rPr lang="en-US" smtClean="0"/>
              <a:t>9/16/2019</a:t>
            </a:fld>
            <a:endParaRPr lang="en-US" dirty="0"/>
          </a:p>
        </p:txBody>
      </p:sp>
      <p:sp>
        <p:nvSpPr>
          <p:cNvPr id="5" name="Slide Number Placeholder 4"/>
          <p:cNvSpPr>
            <a:spLocks noGrp="1"/>
          </p:cNvSpPr>
          <p:nvPr>
            <p:ph type="sldNum" sz="quarter" idx="11"/>
          </p:nvPr>
        </p:nvSpPr>
        <p:spPr/>
        <p:txBody>
          <a:bodyPr/>
          <a:lstStyle/>
          <a:p>
            <a:pPr>
              <a:defRPr/>
            </a:pPr>
            <a:fld id="{E22833B5-DC16-48A8-8A55-15BC55F25A7F}" type="slidenum">
              <a:rPr lang="en-US" smtClean="0"/>
              <a:pPr>
                <a:defRPr/>
              </a:pPr>
              <a:t>41</a:t>
            </a:fld>
            <a:endParaRPr lang="en-US" dirty="0"/>
          </a:p>
        </p:txBody>
      </p:sp>
    </p:spTree>
    <p:extLst>
      <p:ext uri="{BB962C8B-B14F-4D97-AF65-F5344CB8AC3E}">
        <p14:creationId xmlns:p14="http://schemas.microsoft.com/office/powerpoint/2010/main" val="2111072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4</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r>
              <a:rPr lang="en-US" dirty="0" smtClean="0"/>
              <a:t>These “Big 6” can be boiled</a:t>
            </a:r>
            <a:r>
              <a:rPr lang="en-US" baseline="0" dirty="0" smtClean="0"/>
              <a:t> down to two broad goals, either descriptive or analytic.  In short, any time one construct (or variable) is related to another is called an analytic goal.   We will give ample examples of all of these throughout the course. </a:t>
            </a:r>
            <a:endParaRPr lang="en-US" dirty="0"/>
          </a:p>
        </p:txBody>
      </p:sp>
      <p:sp>
        <p:nvSpPr>
          <p:cNvPr id="2" name="Date Placeholder 1"/>
          <p:cNvSpPr>
            <a:spLocks noGrp="1"/>
          </p:cNvSpPr>
          <p:nvPr>
            <p:ph type="dt" idx="10"/>
          </p:nvPr>
        </p:nvSpPr>
        <p:spPr/>
        <p:txBody>
          <a:bodyPr/>
          <a:lstStyle/>
          <a:p>
            <a:pPr>
              <a:defRPr/>
            </a:pPr>
            <a:fld id="{23FE040D-7BB5-4AE1-8729-2837AF36818F}" type="datetime1">
              <a:rPr lang="en-US" smtClean="0"/>
              <a:t>9/16/2019</a:t>
            </a:fld>
            <a:endParaRPr lang="en-US" dirty="0"/>
          </a:p>
        </p:txBody>
      </p:sp>
    </p:spTree>
    <p:extLst>
      <p:ext uri="{BB962C8B-B14F-4D97-AF65-F5344CB8AC3E}">
        <p14:creationId xmlns:p14="http://schemas.microsoft.com/office/powerpoint/2010/main" val="20294604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04900" y="696913"/>
            <a:ext cx="4648200" cy="3486150"/>
          </a:xfrm>
          <a:ln/>
        </p:spPr>
      </p:sp>
      <p:sp>
        <p:nvSpPr>
          <p:cNvPr id="49154"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This is another example of a fixed cohort study sampled from an underlying dynamic cohort.  In this case, the underlying population is adult residents of Framingham, Massachusetts..  The Framingham study investigators attempted to enroll all those who were residents in 1948.  Residents could be residents in Framingham at the beginning of 1948 or they could have moved into the city sometime in 1948.  Once enrollment was completed, the research study is managed as a fixed cohort.  The same group of participants is followed forward through time.  Additional members are not added, and every effort is made to maintain contact with enrolled participants even if they move out of Framingham.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Of note, additional rounds of recruitment were later performed by these Framingham researchers, but this does not change the fact the original study was a fixed cohort study.  </a:t>
            </a:r>
          </a:p>
        </p:txBody>
      </p:sp>
      <p:sp>
        <p:nvSpPr>
          <p:cNvPr id="2" name="Date Placeholder 1"/>
          <p:cNvSpPr>
            <a:spLocks noGrp="1"/>
          </p:cNvSpPr>
          <p:nvPr>
            <p:ph type="dt" idx="10"/>
          </p:nvPr>
        </p:nvSpPr>
        <p:spPr/>
        <p:txBody>
          <a:bodyPr/>
          <a:lstStyle/>
          <a:p>
            <a:pPr>
              <a:defRPr/>
            </a:pPr>
            <a:fld id="{593B4200-F99B-4E4B-9CA3-3407E8AB1C10}" type="datetime1">
              <a:rPr lang="en-US" smtClean="0"/>
              <a:t>9/16/2019</a:t>
            </a:fld>
            <a:endParaRPr lang="en-US" dirty="0"/>
          </a:p>
        </p:txBody>
      </p:sp>
    </p:spTree>
    <p:extLst>
      <p:ext uri="{BB962C8B-B14F-4D97-AF65-F5344CB8AC3E}">
        <p14:creationId xmlns:p14="http://schemas.microsoft.com/office/powerpoint/2010/main" val="40180540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BB29EEAD-87BD-425D-987E-35F2A7C4C219}" type="slidenum">
              <a:rPr lang="en-US" smtClean="0"/>
              <a:pPr/>
              <a:t>43</a:t>
            </a:fld>
            <a:endParaRPr lang="en-US" dirty="0" smtClean="0"/>
          </a:p>
        </p:txBody>
      </p:sp>
      <p:sp>
        <p:nvSpPr>
          <p:cNvPr id="53250" name="Rectangle 2"/>
          <p:cNvSpPr>
            <a:spLocks noGrp="1" noRot="1" noChangeAspect="1" noChangeArrowheads="1" noTextEdit="1"/>
          </p:cNvSpPr>
          <p:nvPr>
            <p:ph type="sldImg"/>
          </p:nvPr>
        </p:nvSpPr>
        <p:spPr>
          <a:xfrm>
            <a:off x="1104900" y="696913"/>
            <a:ext cx="4648200" cy="3486150"/>
          </a:xfrm>
          <a:ln/>
        </p:spPr>
      </p:sp>
      <p:sp>
        <p:nvSpPr>
          <p:cNvPr id="53251" name="Rectangle 3"/>
          <p:cNvSpPr>
            <a:spLocks noGrp="1" noChangeArrowheads="1"/>
          </p:cNvSpPr>
          <p:nvPr>
            <p:ph type="body" idx="1"/>
          </p:nvPr>
        </p:nvSpPr>
        <p:spPr>
          <a:noFill/>
          <a:ln/>
        </p:spPr>
        <p:txBody>
          <a:bodyPr/>
          <a:lstStyle/>
          <a:p>
            <a:r>
              <a:rPr lang="en-US" dirty="0" smtClean="0"/>
              <a:t>The Framingham Study is probably the best known cohort study in the United States, if not the world,</a:t>
            </a:r>
            <a:r>
              <a:rPr lang="en-US" baseline="0" dirty="0" smtClean="0"/>
              <a:t> and everyone performing clinical or epidemiologic research should be familiar with it. </a:t>
            </a:r>
            <a:r>
              <a:rPr lang="en-US" dirty="0" smtClean="0"/>
              <a:t> It is the classic cohort study of coronary heart disease, and one of the first</a:t>
            </a:r>
            <a:r>
              <a:rPr lang="en-US" baseline="0" dirty="0" smtClean="0"/>
              <a:t> </a:t>
            </a:r>
            <a:r>
              <a:rPr lang="en-US" dirty="0" smtClean="0"/>
              <a:t>studies</a:t>
            </a:r>
            <a:r>
              <a:rPr lang="en-US" baseline="0" dirty="0" smtClean="0"/>
              <a:t> </a:t>
            </a:r>
            <a:r>
              <a:rPr lang="en-US" dirty="0" smtClean="0"/>
              <a:t>that elucidated high</a:t>
            </a:r>
            <a:r>
              <a:rPr lang="en-US" baseline="0" dirty="0" smtClean="0"/>
              <a:t> </a:t>
            </a:r>
            <a:r>
              <a:rPr lang="en-US" dirty="0" smtClean="0"/>
              <a:t>blood pressure, high serum cholesterol, smoking, and obesity as causal determinants for coronary heart disease.  It was started in 1948 with 5,209 men and women between the ages of 30 and 62 from the town of Framingham, Massachusetts.  It is a fixed cohort</a:t>
            </a:r>
            <a:r>
              <a:rPr lang="en-US" baseline="0" dirty="0" smtClean="0"/>
              <a:t> in that it identified a group of individuals with a discrete set of characteristics and then followed them forward.   It did not continue to study new people who moved into the area as a dynamic cohort would.  </a:t>
            </a:r>
            <a:r>
              <a:rPr lang="en-US" dirty="0" smtClean="0"/>
              <a:t>A second generation study was started in 1971 with 5,124 children, and their spouses, of the original cohort members.  There is now a third generation in which the grandchildren of</a:t>
            </a:r>
            <a:r>
              <a:rPr lang="en-US" baseline="0" dirty="0" smtClean="0"/>
              <a:t> the original cohort are enrolled.  </a:t>
            </a:r>
          </a:p>
          <a:p>
            <a:endParaRPr lang="en-US" baseline="0" dirty="0" smtClean="0"/>
          </a:p>
          <a:p>
            <a:r>
              <a:rPr lang="en-US" baseline="0" dirty="0" smtClean="0"/>
              <a:t>This listing of publications per decade shows the power of well-constructed cohorts.  A single research population which is followed for a number of different health outcomes can yield a wealth of information. </a:t>
            </a:r>
          </a:p>
          <a:p>
            <a:endParaRPr lang="en-US" baseline="0" dirty="0" smtClean="0"/>
          </a:p>
          <a:p>
            <a:endParaRPr lang="en-US" dirty="0" smtClean="0"/>
          </a:p>
          <a:p>
            <a:r>
              <a:rPr lang="en-US" dirty="0" smtClean="0"/>
              <a:t> </a:t>
            </a:r>
          </a:p>
        </p:txBody>
      </p:sp>
      <p:sp>
        <p:nvSpPr>
          <p:cNvPr id="2" name="Date Placeholder 1"/>
          <p:cNvSpPr>
            <a:spLocks noGrp="1"/>
          </p:cNvSpPr>
          <p:nvPr>
            <p:ph type="dt" idx="10"/>
          </p:nvPr>
        </p:nvSpPr>
        <p:spPr/>
        <p:txBody>
          <a:bodyPr/>
          <a:lstStyle/>
          <a:p>
            <a:pPr>
              <a:defRPr/>
            </a:pPr>
            <a:fld id="{441E39FF-6DB8-4D88-AF3B-62A85C79A0CD}" type="datetime1">
              <a:rPr lang="en-US" smtClean="0"/>
              <a:t>9/16/2019</a:t>
            </a:fld>
            <a:endParaRPr lang="en-US" dirty="0"/>
          </a:p>
        </p:txBody>
      </p:sp>
    </p:spTree>
    <p:extLst>
      <p:ext uri="{BB962C8B-B14F-4D97-AF65-F5344CB8AC3E}">
        <p14:creationId xmlns:p14="http://schemas.microsoft.com/office/powerpoint/2010/main" val="30093151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04900" y="696913"/>
            <a:ext cx="4648200" cy="3486150"/>
          </a:xfrm>
          <a:ln/>
        </p:spPr>
      </p:sp>
      <p:sp>
        <p:nvSpPr>
          <p:cNvPr id="49154" name="Rectangle 3"/>
          <p:cNvSpPr>
            <a:spLocks noGrp="1" noChangeArrowheads="1"/>
          </p:cNvSpPr>
          <p:nvPr>
            <p:ph type="body" idx="1"/>
          </p:nvPr>
        </p:nvSpPr>
        <p:spPr>
          <a:noFill/>
          <a:ln/>
        </p:spPr>
        <p:txBody>
          <a:bodyPr/>
          <a:lstStyle/>
          <a:p>
            <a:r>
              <a:rPr lang="en-US" dirty="0" smtClean="0"/>
              <a:t>These fixed cohort studies designed to sample an underlying dynamic cohort are generally</a:t>
            </a:r>
            <a:r>
              <a:rPr lang="en-US" baseline="0" dirty="0" smtClean="0"/>
              <a:t> assembled</a:t>
            </a:r>
            <a:r>
              <a:rPr lang="en-US" dirty="0" smtClean="0"/>
              <a:t> because of research interest and not because of some single natural</a:t>
            </a:r>
            <a:r>
              <a:rPr lang="en-US" baseline="0" dirty="0" smtClean="0"/>
              <a:t> occurrence</a:t>
            </a:r>
            <a:r>
              <a:rPr lang="en-US" dirty="0" smtClean="0"/>
              <a: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In  addition to the </a:t>
            </a:r>
            <a:r>
              <a:rPr lang="en-US" sz="1200" baseline="0" dirty="0" smtClean="0"/>
              <a:t>well-known fixed cohort studies such as the Framingham Study and Nurses Health Study, there are many others, which are not as well known, but are nonetheless the source of a lot of well curated data that other researchers can use to address interesting and relevant questions. The DISTANCE study is one example.  This study is led by investigators from Kaiser (Northern California) and UCSF.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T</a:t>
            </a:r>
            <a:r>
              <a:rPr lang="en-US" sz="1200" dirty="0" smtClean="0"/>
              <a:t>he Department of Epidemiology</a:t>
            </a:r>
            <a:r>
              <a:rPr lang="en-US" sz="1200" baseline="0" dirty="0" smtClean="0"/>
              <a:t> and Biostatistics </a:t>
            </a:r>
            <a:r>
              <a:rPr lang="en-US" sz="1200" dirty="0" smtClean="0"/>
              <a:t>at UCSF serves</a:t>
            </a:r>
            <a:r>
              <a:rPr lang="en-US" sz="1200" baseline="0" dirty="0" smtClean="0"/>
              <a:t> as the data coordinating center for</a:t>
            </a:r>
            <a:r>
              <a:rPr lang="en-US" sz="1200" dirty="0" smtClean="0"/>
              <a:t> a number of large fixed</a:t>
            </a:r>
            <a:r>
              <a:rPr lang="en-US" sz="1200" baseline="0" dirty="0" smtClean="0"/>
              <a:t> cohort studies.  Two are listed on the slide.  These cohorts can be useful for secondary data analyses or for ancillary case-control studies.  A partial list includes</a:t>
            </a:r>
            <a:r>
              <a:rPr lang="en-US" sz="1200" dirty="0" smtClean="0"/>
              <a:t> Study of Osteoporotic Fractures (SOF); Osteoporotic Fractures in Men (MrOS); Health, Aging and Body Composition Study (Health ABC); Osteoarthritis Initiative (OAI); </a:t>
            </a:r>
            <a:r>
              <a:rPr lang="en-US" sz="1200" baseline="0" dirty="0" smtClean="0"/>
              <a:t>the </a:t>
            </a:r>
            <a:r>
              <a:rPr lang="en-US" sz="1200" dirty="0" smtClean="0"/>
              <a:t>Multicenter Osteoarthritis Study (MOST);</a:t>
            </a:r>
            <a:r>
              <a:rPr lang="en-US" sz="1200" baseline="0" dirty="0" smtClean="0"/>
              <a:t> the Study of the Consequences of the Protease Inhibitor Era (SCOPE); and the Uganda AIDS Rural Treatment Outcomes Study (UARTO).  </a:t>
            </a:r>
            <a:endParaRPr lang="en-US" sz="1200" dirty="0" smtClean="0"/>
          </a:p>
          <a:p>
            <a:endParaRPr lang="en-US" dirty="0" smtClean="0"/>
          </a:p>
        </p:txBody>
      </p:sp>
      <p:sp>
        <p:nvSpPr>
          <p:cNvPr id="2" name="Date Placeholder 1"/>
          <p:cNvSpPr>
            <a:spLocks noGrp="1"/>
          </p:cNvSpPr>
          <p:nvPr>
            <p:ph type="dt" idx="10"/>
          </p:nvPr>
        </p:nvSpPr>
        <p:spPr/>
        <p:txBody>
          <a:bodyPr/>
          <a:lstStyle/>
          <a:p>
            <a:pPr>
              <a:defRPr/>
            </a:pPr>
            <a:fld id="{1498A16E-9EB2-40A2-9E5B-26DF433A5557}" type="datetime1">
              <a:rPr lang="en-US" smtClean="0"/>
              <a:t>9/16/2019</a:t>
            </a:fld>
            <a:endParaRPr lang="en-US" dirty="0"/>
          </a:p>
        </p:txBody>
      </p:sp>
    </p:spTree>
    <p:extLst>
      <p:ext uri="{BB962C8B-B14F-4D97-AF65-F5344CB8AC3E}">
        <p14:creationId xmlns:p14="http://schemas.microsoft.com/office/powerpoint/2010/main" val="40180540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look at another research question.  What if we are interested</a:t>
            </a:r>
            <a:r>
              <a:rPr lang="en-US" baseline="0" dirty="0" smtClean="0"/>
              <a:t> in the incidence of HIV infection in San Francisco, especially how this is changing in the new era trying to get to zero new HIV infections.  Examining incidence, as we will discuss in more detail in the next two weeks, is what we call a descriptive objective.   </a:t>
            </a:r>
          </a:p>
          <a:p>
            <a:endParaRPr lang="en-US" baseline="0" dirty="0" smtClean="0"/>
          </a:p>
          <a:p>
            <a:r>
              <a:rPr lang="en-US" baseline="0" dirty="0" smtClean="0"/>
              <a:t>To no surprise, to address this question we will want to sample from the underlying real-world dynamic cohort of San Francisco.   And, in this case, because new HIV infections are collected throughout the city and recorded centrally, we actually do not have to sample the underlying dynamic, we can study all of it.  Studying all of it is referred to as a “census” approach.   The term census, as you know, refers to counting everything.  </a:t>
            </a:r>
            <a:endParaRPr lang="en-US" dirty="0"/>
          </a:p>
        </p:txBody>
      </p:sp>
      <p:sp>
        <p:nvSpPr>
          <p:cNvPr id="4" name="Date Placeholder 3"/>
          <p:cNvSpPr>
            <a:spLocks noGrp="1"/>
          </p:cNvSpPr>
          <p:nvPr>
            <p:ph type="dt" idx="10"/>
          </p:nvPr>
        </p:nvSpPr>
        <p:spPr/>
        <p:txBody>
          <a:bodyPr/>
          <a:lstStyle/>
          <a:p>
            <a:pPr>
              <a:defRPr/>
            </a:pPr>
            <a:fld id="{5694886A-DBAF-49FD-BBF7-343852FE183F}" type="datetime1">
              <a:rPr lang="en-US" smtClean="0"/>
              <a:t>9/16/2019</a:t>
            </a:fld>
            <a:endParaRPr lang="en-US" dirty="0"/>
          </a:p>
        </p:txBody>
      </p:sp>
      <p:sp>
        <p:nvSpPr>
          <p:cNvPr id="5" name="Slide Number Placeholder 4"/>
          <p:cNvSpPr>
            <a:spLocks noGrp="1"/>
          </p:cNvSpPr>
          <p:nvPr>
            <p:ph type="sldNum" sz="quarter" idx="11"/>
          </p:nvPr>
        </p:nvSpPr>
        <p:spPr/>
        <p:txBody>
          <a:bodyPr/>
          <a:lstStyle/>
          <a:p>
            <a:pPr>
              <a:defRPr/>
            </a:pPr>
            <a:fld id="{E22833B5-DC16-48A8-8A55-15BC55F25A7F}" type="slidenum">
              <a:rPr lang="en-US" smtClean="0"/>
              <a:pPr>
                <a:defRPr/>
              </a:pPr>
              <a:t>45</a:t>
            </a:fld>
            <a:endParaRPr lang="en-US" dirty="0"/>
          </a:p>
        </p:txBody>
      </p:sp>
    </p:spTree>
    <p:extLst>
      <p:ext uri="{BB962C8B-B14F-4D97-AF65-F5344CB8AC3E}">
        <p14:creationId xmlns:p14="http://schemas.microsoft.com/office/powerpoint/2010/main" val="13638929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smtClean="0"/>
              <a:t>Here is a schematic of</a:t>
            </a:r>
            <a:r>
              <a:rPr lang="en-US" sz="1000" baseline="0" dirty="0" smtClean="0"/>
              <a:t> a</a:t>
            </a:r>
            <a:r>
              <a:rPr lang="en-US" sz="1000" dirty="0" smtClean="0"/>
              <a:t> dynamic cohort study, used to sample an</a:t>
            </a:r>
            <a:r>
              <a:rPr lang="en-US" sz="1000" baseline="0" dirty="0" smtClean="0"/>
              <a:t> underlying real-world dynamic cohort</a:t>
            </a:r>
            <a:r>
              <a:rPr lang="en-US" sz="1000" dirty="0" smtClean="0"/>
              <a:t>.  A</a:t>
            </a:r>
            <a:r>
              <a:rPr lang="en-US" sz="1000" baseline="0" dirty="0" smtClean="0"/>
              <a:t> dynamic cohort study typically includes all persons who meet some defined set of characteristics during a defined time period.  </a:t>
            </a:r>
            <a:r>
              <a:rPr lang="en-US" sz="1000" b="0" baseline="0" dirty="0" smtClean="0"/>
              <a:t>New people can continuously enter the </a:t>
            </a:r>
            <a:r>
              <a:rPr lang="en-US" sz="1000" b="0" baseline="0" dirty="0" smtClean="0"/>
              <a:t>population </a:t>
            </a:r>
            <a:r>
              <a:rPr lang="en-US" sz="1000" b="0" baseline="0" dirty="0" smtClean="0"/>
              <a:t>during the follow-up time.  Members of the dynamic cohort can also leave the study. </a:t>
            </a:r>
            <a:r>
              <a:rPr lang="en-US" sz="1000" baseline="0" dirty="0" smtClean="0"/>
              <a:t>If the goal is to study a particular event or outcome, we would typically include in the defined set of characteristics that n</a:t>
            </a:r>
            <a:r>
              <a:rPr lang="en-US" sz="1000" dirty="0" smtClean="0"/>
              <a:t>one of the</a:t>
            </a:r>
            <a:r>
              <a:rPr lang="en-US" sz="1000" baseline="0" dirty="0" smtClean="0"/>
              <a:t> individuals</a:t>
            </a:r>
            <a:r>
              <a:rPr lang="en-US" sz="1000" dirty="0" smtClean="0"/>
              <a:t> have the event or outcome of interest when they first enter the cohort.</a:t>
            </a:r>
            <a:r>
              <a:rPr lang="en-US" sz="1000" baseline="0" dirty="0" smtClean="0"/>
              <a:t>  </a:t>
            </a:r>
            <a:r>
              <a:rPr lang="en-US" sz="1000" baseline="0" dirty="0" smtClean="0"/>
              <a:t> Individuals</a:t>
            </a:r>
            <a:r>
              <a:rPr lang="en-US" sz="1000" dirty="0" smtClean="0"/>
              <a:t> </a:t>
            </a:r>
            <a:r>
              <a:rPr lang="en-US" sz="1000" dirty="0" smtClean="0"/>
              <a:t>are then observed over time for the occurrence of the event of interest.  The event could be</a:t>
            </a:r>
            <a:r>
              <a:rPr lang="en-US" sz="1000" baseline="0" dirty="0" smtClean="0"/>
              <a:t> anything, a disease, death, cessation of smoking, attending a primary care visit for the first time, etc. </a:t>
            </a:r>
            <a:r>
              <a:rPr lang="en-US" sz="1000" baseline="0" dirty="0" smtClean="0"/>
              <a:t>  In our example, we are interested in new HIV infections.</a:t>
            </a:r>
            <a:endParaRPr lang="en-US" sz="1000" dirty="0" smtClean="0"/>
          </a:p>
          <a:p>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In a dynamic cohort study of some event (e.g., </a:t>
            </a:r>
            <a:r>
              <a:rPr lang="en-US" sz="1000" baseline="0" dirty="0" smtClean="0"/>
              <a:t>HIV infection), </a:t>
            </a:r>
            <a:r>
              <a:rPr lang="en-US" sz="1000" baseline="0" dirty="0" smtClean="0"/>
              <a:t>the four possible outcomes for </a:t>
            </a:r>
            <a:r>
              <a:rPr lang="en-US" sz="1000" dirty="0" smtClean="0"/>
              <a:t>a person in the</a:t>
            </a:r>
            <a:r>
              <a:rPr lang="en-US" sz="1000" baseline="0" dirty="0" smtClean="0"/>
              <a:t> dynamic </a:t>
            </a:r>
            <a:r>
              <a:rPr lang="en-US" sz="1000" dirty="0" smtClean="0"/>
              <a:t>cohort study are:  having the event of interest, a competing event, being followed without an event to the end of study observation,</a:t>
            </a:r>
            <a:r>
              <a:rPr lang="en-US" sz="1000" baseline="0" dirty="0" smtClean="0"/>
              <a:t> or leaving the cohort by virtue of no longer meeting criteria for the cohort (e.g., moving out of San </a:t>
            </a:r>
            <a:r>
              <a:rPr lang="en-US" sz="1000" baseline="0" dirty="0" smtClean="0"/>
              <a:t>Francisco).  </a:t>
            </a:r>
            <a:r>
              <a:rPr lang="en-US" sz="1000" baseline="0" dirty="0" smtClean="0"/>
              <a:t>Earlier we said that these losses in a dynamic real-world population were to be expected by the nature of the population (i.e., we fully expect </a:t>
            </a:r>
            <a:r>
              <a:rPr lang="en-US" sz="1000" baseline="0" dirty="0" smtClean="0"/>
              <a:t>that some </a:t>
            </a:r>
            <a:r>
              <a:rPr lang="en-US" sz="1000" baseline="0" dirty="0" smtClean="0"/>
              <a:t>people will move out of San Francisco), </a:t>
            </a:r>
            <a:r>
              <a:rPr lang="en-US" sz="1000" baseline="0" dirty="0" smtClean="0"/>
              <a:t>but, depending upon the research objective, </a:t>
            </a:r>
            <a:r>
              <a:rPr lang="en-US" sz="1000" baseline="0" dirty="0" smtClean="0"/>
              <a:t>the loss of participants in this way </a:t>
            </a:r>
            <a:r>
              <a:rPr lang="en-US" sz="1000" baseline="0" dirty="0" smtClean="0"/>
              <a:t>may be just as troublesome </a:t>
            </a:r>
            <a:r>
              <a:rPr lang="en-US" sz="1000" baseline="0" dirty="0" smtClean="0"/>
              <a:t>to fulfilling research objectives in a dynamic cohort than it is in fixed cohorts.  </a:t>
            </a:r>
            <a:r>
              <a:rPr lang="en-US" sz="1000" dirty="0" smtClean="0"/>
              <a:t> For</a:t>
            </a:r>
            <a:r>
              <a:rPr lang="en-US" sz="1000" baseline="0" dirty="0" smtClean="0"/>
              <a:t> </a:t>
            </a:r>
            <a:r>
              <a:rPr lang="en-US" sz="1000" baseline="0" dirty="0" smtClean="0"/>
              <a:t>example, </a:t>
            </a:r>
            <a:r>
              <a:rPr lang="en-US" sz="1000" baseline="0" dirty="0" smtClean="0"/>
              <a:t>when the goal is analytic (e.g., does </a:t>
            </a:r>
            <a:r>
              <a:rPr lang="en-US" sz="1000" baseline="0" dirty="0" smtClean="0"/>
              <a:t>anal sex cause HIV infection?), </a:t>
            </a:r>
            <a:r>
              <a:rPr lang="en-US" sz="1000" baseline="0" dirty="0" smtClean="0"/>
              <a:t>if you were using the dynamic cohort of all residents of San Francisco as your study base, how and why people left San Francisco (i.e., left your study base) might result in your getting the wrong answer (i.e., a biased inference).  The only instance in which these departures from the cohort do not cause us to get the wrong answers is </a:t>
            </a:r>
            <a:r>
              <a:rPr lang="en-US" sz="1000" b="0" baseline="0" dirty="0" smtClean="0"/>
              <a:t>when the research objective is descriptive and one seeks to estimate the burden of the event (e.g., </a:t>
            </a:r>
            <a:r>
              <a:rPr lang="en-US" sz="1000" b="0" baseline="0" dirty="0" smtClean="0"/>
              <a:t>HIV infection) </a:t>
            </a:r>
            <a:r>
              <a:rPr lang="en-US" sz="1000" b="0" baseline="0" dirty="0" smtClean="0"/>
              <a:t>in </a:t>
            </a:r>
            <a:r>
              <a:rPr lang="en-US" sz="1000" b="0" baseline="0" dirty="0" smtClean="0"/>
              <a:t>the population.  </a:t>
            </a:r>
            <a:r>
              <a:rPr lang="en-US" sz="1000" b="0" baseline="0" dirty="0" smtClean="0"/>
              <a:t>If</a:t>
            </a:r>
            <a:r>
              <a:rPr lang="en-US" sz="1000" baseline="0" dirty="0" smtClean="0"/>
              <a:t> </a:t>
            </a:r>
            <a:r>
              <a:rPr lang="en-US" sz="1000" baseline="0" dirty="0" smtClean="0"/>
              <a:t>the objective is descriptive, when </a:t>
            </a:r>
            <a:r>
              <a:rPr lang="en-US" sz="1000" baseline="0" dirty="0" smtClean="0"/>
              <a:t>people leave the dynamic cohort study, then we truly do not care what happened to them because they are no longer part of the population of interest.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A </a:t>
            </a:r>
            <a:r>
              <a:rPr lang="en-US" sz="1000" baseline="0" dirty="0" smtClean="0"/>
              <a:t>dynamic cohort study design is thus well-suited for descriptive research.  For analytic research, a fixed study cohort is more commonly used to sample a real-world dynamic cohort. </a:t>
            </a:r>
            <a:r>
              <a:rPr lang="en-US" sz="1000" baseline="0" dirty="0" smtClean="0"/>
              <a:t> </a:t>
            </a:r>
            <a:r>
              <a:rPr lang="en-US" sz="1000" baseline="0" dirty="0" smtClean="0"/>
              <a:t>However</a:t>
            </a:r>
            <a:r>
              <a:rPr lang="en-US" sz="1000" baseline="0" dirty="0" smtClean="0"/>
              <a:t>, dynamic real-world cohorts can be sampled with case-control designs in very efficient ways.  We </a:t>
            </a:r>
            <a:r>
              <a:rPr lang="en-US" sz="1000" baseline="0" dirty="0" smtClean="0"/>
              <a:t>will discuss this later in this lecture. </a:t>
            </a:r>
            <a:endParaRPr lang="en-US" sz="1000" dirty="0" smtClean="0"/>
          </a:p>
        </p:txBody>
      </p:sp>
      <p:sp>
        <p:nvSpPr>
          <p:cNvPr id="2" name="Date Placeholder 1"/>
          <p:cNvSpPr>
            <a:spLocks noGrp="1"/>
          </p:cNvSpPr>
          <p:nvPr>
            <p:ph type="dt" idx="10"/>
          </p:nvPr>
        </p:nvSpPr>
        <p:spPr/>
        <p:txBody>
          <a:bodyPr/>
          <a:lstStyle/>
          <a:p>
            <a:pPr>
              <a:defRPr/>
            </a:pPr>
            <a:fld id="{4EDDEC7B-0B36-41A7-8826-EABCE284A5B2}" type="datetime1">
              <a:rPr lang="en-US" smtClean="0"/>
              <a:t>9/16/2019</a:t>
            </a:fld>
            <a:endParaRPr lang="en-US" dirty="0"/>
          </a:p>
        </p:txBody>
      </p:sp>
    </p:spTree>
    <p:extLst>
      <p:ext uri="{BB962C8B-B14F-4D97-AF65-F5344CB8AC3E}">
        <p14:creationId xmlns:p14="http://schemas.microsoft.com/office/powerpoint/2010/main" val="23944214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In the </a:t>
            </a:r>
            <a:r>
              <a:rPr lang="en-US" dirty="0" smtClean="0"/>
              <a:t>U.S., probably the best example of a dynamic cohort</a:t>
            </a:r>
            <a:r>
              <a:rPr lang="en-US" baseline="0" dirty="0" smtClean="0"/>
              <a:t> study which has sampled a dynamic real-world cohort is the </a:t>
            </a:r>
            <a:r>
              <a:rPr lang="en-US" sz="1200" b="0" kern="1200" dirty="0" smtClean="0">
                <a:solidFill>
                  <a:schemeClr val="tx1"/>
                </a:solidFill>
                <a:effectLst/>
                <a:latin typeface="Times New Roman" pitchFamily="18" charset="0"/>
                <a:ea typeface="+mn-ea"/>
                <a:cs typeface="+mn-cs"/>
              </a:rPr>
              <a:t>Surveillance</a:t>
            </a:r>
            <a:r>
              <a:rPr lang="en-US" sz="1200" b="0" kern="1200" dirty="0" smtClean="0">
                <a:solidFill>
                  <a:schemeClr val="tx1"/>
                </a:solidFill>
                <a:effectLst/>
                <a:latin typeface="Times New Roman" pitchFamily="18" charset="0"/>
                <a:ea typeface="+mn-ea"/>
                <a:cs typeface="+mn-cs"/>
              </a:rPr>
              <a:t>, Epidemiology, and End Results (SEER) </a:t>
            </a:r>
            <a:r>
              <a:rPr lang="en-US" sz="1200" kern="1200" dirty="0" smtClean="0">
                <a:solidFill>
                  <a:schemeClr val="tx1"/>
                </a:solidFill>
                <a:effectLst/>
                <a:latin typeface="Times New Roman" pitchFamily="18" charset="0"/>
                <a:ea typeface="+mn-ea"/>
                <a:cs typeface="+mn-cs"/>
              </a:rPr>
              <a:t>Program of the National Cancer </a:t>
            </a:r>
            <a:r>
              <a:rPr lang="en-US" sz="1200" kern="1200" dirty="0" smtClean="0">
                <a:solidFill>
                  <a:schemeClr val="tx1"/>
                </a:solidFill>
                <a:effectLst/>
                <a:latin typeface="Times New Roman" pitchFamily="18" charset="0"/>
                <a:ea typeface="+mn-ea"/>
                <a:cs typeface="+mn-cs"/>
              </a:rPr>
              <a:t>Institute. </a:t>
            </a:r>
            <a:r>
              <a:rPr lang="en-US" altLang="en-US" kern="1200" dirty="0" smtClean="0">
                <a:latin typeface="Times New Roman" pitchFamily="18" charset="0"/>
              </a:rPr>
              <a:t>In selected geographic regions in U.S., SEER captures all cancer diagnoses and combines them with census data on underlying population to create a dynamic cohort study</a:t>
            </a:r>
            <a:r>
              <a:rPr lang="en-US" altLang="en-US" dirty="0" smtClean="0"/>
              <a:t>.</a:t>
            </a:r>
            <a:r>
              <a:rPr lang="en-US" altLang="en-US" baseline="0" dirty="0" smtClean="0"/>
              <a:t>   SEER produces many descriptive estimates, such as the incidence of various cancers over time.</a:t>
            </a:r>
            <a:r>
              <a:rPr lang="en-US" altLang="en-US" dirty="0" smtClean="0"/>
              <a:t> </a:t>
            </a:r>
            <a:r>
              <a:rPr lang="en-US" sz="1200" kern="1200" baseline="0" dirty="0" smtClean="0">
                <a:solidFill>
                  <a:schemeClr val="tx1"/>
                </a:solidFill>
                <a:effectLst/>
                <a:latin typeface="Times New Roman" pitchFamily="18" charset="0"/>
                <a:ea typeface="+mn-ea"/>
                <a:cs typeface="+mn-cs"/>
              </a:rPr>
              <a:t>The </a:t>
            </a:r>
            <a:r>
              <a:rPr lang="en-US" sz="1200" kern="1200" baseline="0" dirty="0" smtClean="0">
                <a:solidFill>
                  <a:schemeClr val="tx1"/>
                </a:solidFill>
                <a:effectLst/>
                <a:latin typeface="Times New Roman" pitchFamily="18" charset="0"/>
                <a:ea typeface="+mn-ea"/>
                <a:cs typeface="+mn-cs"/>
              </a:rPr>
              <a:t>Northern California SEER Registry is based in the UCSF Department of </a:t>
            </a:r>
            <a:r>
              <a:rPr lang="en-US" sz="1200" kern="1200" baseline="0" dirty="0" smtClean="0">
                <a:solidFill>
                  <a:schemeClr val="tx1"/>
                </a:solidFill>
                <a:effectLst/>
                <a:latin typeface="Times New Roman" pitchFamily="18" charset="0"/>
                <a:ea typeface="+mn-ea"/>
                <a:cs typeface="+mn-cs"/>
              </a:rPr>
              <a:t>Epidemiology and Biostatistics.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Times New Roman" pitchFamily="18" charset="0"/>
                <a:ea typeface="+mn-ea"/>
                <a:cs typeface="+mn-cs"/>
              </a:rPr>
              <a:t>SEER illustrates how dynamic cohort studies are well suited to descriptive research objectives, such as incidence and change in incidence over time.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cap="none" normalizeH="0" baseline="0" dirty="0" smtClean="0">
                <a:ln>
                  <a:noFill/>
                </a:ln>
                <a:solidFill>
                  <a:schemeClr val="tx1"/>
                </a:solidFill>
                <a:effectLst/>
                <a:latin typeface="Arial Unicode MS"/>
              </a:rPr>
              <a:t>Kehm </a:t>
            </a:r>
            <a:r>
              <a:rPr kumimoji="0" lang="en-US" altLang="en-US" sz="1200" b="0" i="0" u="none" strike="noStrike" cap="none" normalizeH="0" baseline="0" dirty="0" smtClean="0">
                <a:ln>
                  <a:noFill/>
                </a:ln>
                <a:solidFill>
                  <a:schemeClr val="tx1"/>
                </a:solidFill>
                <a:effectLst/>
                <a:latin typeface="Arial Unicode MS"/>
              </a:rPr>
              <a:t>RD, Yang W, Tehranifar P, Terry MB. 40 Years of Change in Age- and Stage-Specific Cancer Incidence Rates in US Women and Men. JNCI Cancer Spectr. </a:t>
            </a:r>
            <a:r>
              <a:rPr kumimoji="0" lang="en-US" altLang="en-US" sz="1200" b="0" i="0" u="none" strike="noStrike" cap="none" normalizeH="0" baseline="0" dirty="0" smtClean="0">
                <a:ln>
                  <a:noFill/>
                </a:ln>
                <a:solidFill>
                  <a:schemeClr val="tx1"/>
                </a:solidFill>
                <a:effectLst/>
                <a:latin typeface="Arial Unicode MS"/>
              </a:rPr>
              <a:t> Jun </a:t>
            </a:r>
            <a:r>
              <a:rPr kumimoji="0" lang="en-US" altLang="en-US" sz="1200" b="0" i="0" u="none" strike="noStrike" cap="none" normalizeH="0" baseline="0" dirty="0" smtClean="0">
                <a:ln>
                  <a:noFill/>
                </a:ln>
                <a:solidFill>
                  <a:schemeClr val="tx1"/>
                </a:solidFill>
                <a:effectLst/>
                <a:latin typeface="Arial Unicode MS"/>
              </a:rPr>
              <a:t>10;3(3):</a:t>
            </a:r>
            <a:r>
              <a:rPr kumimoji="0" lang="en-US" altLang="en-US" sz="1200" b="0" i="0" u="none" strike="noStrike" cap="none" normalizeH="0" baseline="0" dirty="0" smtClean="0">
                <a:ln>
                  <a:noFill/>
                </a:ln>
                <a:solidFill>
                  <a:schemeClr val="tx1"/>
                </a:solidFill>
                <a:effectLst/>
                <a:latin typeface="Arial Unicode MS"/>
              </a:rPr>
              <a:t>pkz038, 2019</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47</a:t>
            </a:fld>
            <a:endParaRPr lang="en-US" dirty="0"/>
          </a:p>
        </p:txBody>
      </p:sp>
      <p:sp>
        <p:nvSpPr>
          <p:cNvPr id="5" name="Date Placeholder 4"/>
          <p:cNvSpPr>
            <a:spLocks noGrp="1"/>
          </p:cNvSpPr>
          <p:nvPr>
            <p:ph type="dt" idx="11"/>
          </p:nvPr>
        </p:nvSpPr>
        <p:spPr/>
        <p:txBody>
          <a:bodyPr/>
          <a:lstStyle/>
          <a:p>
            <a:pPr>
              <a:defRPr/>
            </a:pPr>
            <a:fld id="{3222451B-3070-4DA4-A383-16535C4D3E05}" type="datetime1">
              <a:rPr lang="en-US" smtClean="0"/>
              <a:t>9/17/2019</a:t>
            </a:fld>
            <a:endParaRPr lang="en-US" dirty="0"/>
          </a:p>
        </p:txBody>
      </p:sp>
    </p:spTree>
    <p:extLst>
      <p:ext uri="{BB962C8B-B14F-4D97-AF65-F5344CB8AC3E}">
        <p14:creationId xmlns:p14="http://schemas.microsoft.com/office/powerpoint/2010/main" val="30707695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xfrm>
            <a:off x="1104900" y="696913"/>
            <a:ext cx="4648200" cy="3486150"/>
          </a:xfrm>
          <a:ln/>
        </p:spPr>
      </p:sp>
      <p:sp>
        <p:nvSpPr>
          <p:cNvPr id="55298" name="Rectangle 3"/>
          <p:cNvSpPr>
            <a:spLocks noGrp="1" noChangeArrowheads="1"/>
          </p:cNvSpPr>
          <p:nvPr>
            <p:ph type="body" idx="1"/>
          </p:nvPr>
        </p:nvSpPr>
        <p:spPr>
          <a:noFill/>
          <a:ln/>
        </p:spPr>
        <p:txBody>
          <a:bodyPr/>
          <a:lstStyle/>
          <a:p>
            <a:pPr>
              <a:lnSpc>
                <a:spcPct val="90000"/>
              </a:lnSpc>
            </a:pPr>
            <a:r>
              <a:rPr lang="en-US" dirty="0" smtClean="0"/>
              <a:t>The entire last half of the course is going to discuss threats to validity (also known as “bias”) in research, but one very important threat that we will introduce now is losses to follow-up.  </a:t>
            </a:r>
          </a:p>
          <a:p>
            <a:pPr>
              <a:lnSpc>
                <a:spcPct val="90000"/>
              </a:lnSpc>
            </a:pPr>
            <a:endParaRPr lang="en-US" dirty="0" smtClean="0"/>
          </a:p>
          <a:p>
            <a:pPr>
              <a:lnSpc>
                <a:spcPct val="90000"/>
              </a:lnSpc>
            </a:pPr>
            <a:r>
              <a:rPr lang="en-US" dirty="0" smtClean="0"/>
              <a:t>What is the effect of participants who are lost to follow-up on the inferences generated by a cohort study? This is a</a:t>
            </a:r>
            <a:r>
              <a:rPr lang="en-US" baseline="0" dirty="0" smtClean="0"/>
              <a:t> </a:t>
            </a:r>
            <a:r>
              <a:rPr lang="en-US" dirty="0" smtClean="0"/>
              <a:t>key element to consider when trying</a:t>
            </a:r>
            <a:r>
              <a:rPr lang="en-US" baseline="0" dirty="0" smtClean="0"/>
              <a:t> to make valid inferences when using a cohort study or an experimental trial.  The answer is that it depends upon the research question.  However, in general, these losses to follow-up are a source of concern.  B</a:t>
            </a:r>
            <a:r>
              <a:rPr lang="en-US" dirty="0" smtClean="0"/>
              <a:t>ecause participants are “lost” and we do not know their</a:t>
            </a:r>
            <a:r>
              <a:rPr lang="en-US" baseline="0" dirty="0" smtClean="0"/>
              <a:t> outcomes, we cannot tell </a:t>
            </a:r>
            <a:r>
              <a:rPr lang="en-US" dirty="0" smtClean="0"/>
              <a:t>about the effect of these losses on the study inferences.  Do those who are lost have a different rate of the outcome than those who remain?  Do they represent a different association between the exposure and outcome?  In practice, it is often impossible to answer these questions for the simple reason that participants who are lost or refuse to participate further are not available to supply the answers.  </a:t>
            </a:r>
          </a:p>
          <a:p>
            <a:pPr>
              <a:lnSpc>
                <a:spcPct val="90000"/>
              </a:lnSpc>
            </a:pPr>
            <a:endParaRPr lang="en-US" dirty="0" smtClean="0"/>
          </a:p>
          <a:p>
            <a:pPr>
              <a:lnSpc>
                <a:spcPct val="90000"/>
              </a:lnSpc>
            </a:pPr>
            <a:r>
              <a:rPr lang="en-US" dirty="0" smtClean="0"/>
              <a:t>It is possible to assume worst case scenarios for those lost to follow-up and assess the range of possible effects on the study findings. You will have a chance to try this in one of the homework problems.  This is known as a sensitivity analysis.</a:t>
            </a:r>
            <a:r>
              <a:rPr lang="en-US" baseline="0" dirty="0" smtClean="0"/>
              <a:t>   Such an analysis asks how sensitive our findings are to the different assumptions about the lost.</a:t>
            </a:r>
            <a:endParaRPr lang="en-US" dirty="0" smtClean="0"/>
          </a:p>
          <a:p>
            <a:pPr>
              <a:lnSpc>
                <a:spcPct val="90000"/>
              </a:lnSpc>
            </a:pPr>
            <a:endParaRPr lang="en-US" dirty="0" smtClean="0"/>
          </a:p>
          <a:p>
            <a:pPr>
              <a:lnSpc>
                <a:spcPct val="90000"/>
              </a:lnSpc>
            </a:pPr>
            <a:r>
              <a:rPr lang="en-US" dirty="0" smtClean="0"/>
              <a:t>Losses to follow-up are usually carefully reported in clinical trials, at least in more recent years in the better journals, but it is surprising how many articles from cohort studies give little or no attention to this crucial element.  </a:t>
            </a:r>
          </a:p>
          <a:p>
            <a:pPr>
              <a:lnSpc>
                <a:spcPct val="90000"/>
              </a:lnSpc>
            </a:pPr>
            <a:endParaRPr lang="en-US" dirty="0" smtClean="0"/>
          </a:p>
          <a:p>
            <a:pPr>
              <a:lnSpc>
                <a:spcPct val="90000"/>
              </a:lnSpc>
            </a:pPr>
            <a:r>
              <a:rPr lang="en-US" dirty="0" smtClean="0"/>
              <a:t>At a minimum, results of a cohort study should include an enumeration of those lost to follow-up and a comparison of the characteristics of those leaving the cohort with those retained.  At a minimum, this is a comparison of baseline characteristics, but, if data are available,  a comparison should be made of the characteristics at the time of loss (i.e., using the last available measurements on the lost participants).  Time of loss is more</a:t>
            </a:r>
            <a:r>
              <a:rPr lang="en-US" baseline="0" dirty="0" smtClean="0"/>
              <a:t> relevant than baseline because things change in a given participant. This would be the fullest disclosure of the lostness without making any assumptions about the lost.  This should be done in research articles much more often than it is done.  There are other more advanced techniques that can be used to make a guess at the effects of the lost on the truth of a study’s findings; we will discuss these later in the course.</a:t>
            </a: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p:txBody>
      </p:sp>
      <p:sp>
        <p:nvSpPr>
          <p:cNvPr id="2" name="Date Placeholder 1"/>
          <p:cNvSpPr>
            <a:spLocks noGrp="1"/>
          </p:cNvSpPr>
          <p:nvPr>
            <p:ph type="dt" idx="10"/>
          </p:nvPr>
        </p:nvSpPr>
        <p:spPr/>
        <p:txBody>
          <a:bodyPr/>
          <a:lstStyle/>
          <a:p>
            <a:pPr>
              <a:defRPr/>
            </a:pPr>
            <a:fld id="{BAE2B1B5-FD5E-404F-81E5-AFDED6C94EA4}" type="datetime1">
              <a:rPr lang="en-US" smtClean="0"/>
              <a:t>9/16/2019</a:t>
            </a:fld>
            <a:endParaRPr lang="en-US" dirty="0"/>
          </a:p>
        </p:txBody>
      </p:sp>
    </p:spTree>
    <p:extLst>
      <p:ext uri="{BB962C8B-B14F-4D97-AF65-F5344CB8AC3E}">
        <p14:creationId xmlns:p14="http://schemas.microsoft.com/office/powerpoint/2010/main" val="33578344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The impetus for assembly of a dynamic cohort study is typically some pre-existing enumeration of a population in a geographic area or in an administrative unit.  Researchers typically do not perform this enumeration themselves but rather take advantage of enumeration that is performed by non-research entities (e.g. governments). Examples are being a resident in San Francisco Country or being a member of the Kaiser Healthcare system.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In an underlying real-world dynamic cohort, it is expected that some people will leave the cohort, which is referred to as being “open on the right”.  In other words, people both enter and leave the population freely.  The time axis for the cohort is calendar time.  </a:t>
            </a:r>
            <a:r>
              <a:rPr lang="en-US" sz="1000" baseline="0" dirty="0" smtClean="0">
                <a:solidFill>
                  <a:schemeClr val="tx1"/>
                </a:solidFill>
              </a:rPr>
              <a:t>From a research perspective, these losses are a potential source of bias for analytic studies because, as discussed in previous slide, the characteristics of those who leave may differ in ways that are related to both the exposure and outcome of interest.  This means that the relationship between exposure and outcome among the lost may be different than those who stay in the cohort.  This means that those who stay in the cohort are not representative of everyone who ever started in the cohort.   For descriptive studies, however, the losses from the cohort are typically not a problem (not a source of “bias”).  This is because the descriptive objective is typically limited to those who stay in the cohort.  For example, we earlier described investigating the incidence of HIV infection among persons in San Francisco.  Persons who leave San Francisco really are no longer relevant to the research question.   Thus, these losses cause no bias in our description of the incidence of HIV infection in San Francisco.  </a:t>
            </a:r>
            <a:endParaRPr lang="en-US" sz="1000" dirty="0" smtClean="0"/>
          </a:p>
        </p:txBody>
      </p:sp>
      <p:sp>
        <p:nvSpPr>
          <p:cNvPr id="2" name="Date Placeholder 1"/>
          <p:cNvSpPr>
            <a:spLocks noGrp="1"/>
          </p:cNvSpPr>
          <p:nvPr>
            <p:ph type="dt" idx="10"/>
          </p:nvPr>
        </p:nvSpPr>
        <p:spPr/>
        <p:txBody>
          <a:bodyPr/>
          <a:lstStyle/>
          <a:p>
            <a:pPr>
              <a:defRPr/>
            </a:pPr>
            <a:fld id="{2925869D-781A-4B92-A51C-CBFA35F22354}" type="datetime1">
              <a:rPr lang="en-US" smtClean="0"/>
              <a:t>9/16/2019</a:t>
            </a:fld>
            <a:endParaRPr lang="en-US" dirty="0"/>
          </a:p>
        </p:txBody>
      </p:sp>
    </p:spTree>
    <p:extLst>
      <p:ext uri="{BB962C8B-B14F-4D97-AF65-F5344CB8AC3E}">
        <p14:creationId xmlns:p14="http://schemas.microsoft.com/office/powerpoint/2010/main" val="39690273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a:lnSpc>
                <a:spcPct val="90000"/>
              </a:lnSpc>
            </a:pPr>
            <a:r>
              <a:rPr lang="en-US" dirty="0" smtClean="0"/>
              <a:t>The effects of lost participants depends upon the</a:t>
            </a:r>
            <a:r>
              <a:rPr lang="en-US" baseline="0" dirty="0" smtClean="0"/>
              <a:t> specific research </a:t>
            </a:r>
            <a:r>
              <a:rPr lang="en-US" baseline="0" dirty="0" smtClean="0"/>
              <a:t>objective and </a:t>
            </a:r>
            <a:r>
              <a:rPr lang="en-US" baseline="0" dirty="0" smtClean="0"/>
              <a:t>specific circumstances.</a:t>
            </a:r>
          </a:p>
          <a:p>
            <a:pPr>
              <a:lnSpc>
                <a:spcPct val="90000"/>
              </a:lnSpc>
            </a:pPr>
            <a:endParaRPr lang="en-US" baseline="0" dirty="0" smtClean="0"/>
          </a:p>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smtClean="0"/>
              <a:t>When </a:t>
            </a:r>
            <a:r>
              <a:rPr lang="en-US" dirty="0" smtClean="0"/>
              <a:t>studying disease</a:t>
            </a:r>
            <a:r>
              <a:rPr lang="en-US" baseline="0" dirty="0" smtClean="0"/>
              <a:t> incidence </a:t>
            </a:r>
            <a:r>
              <a:rPr lang="en-US" baseline="0" dirty="0" smtClean="0"/>
              <a:t>(i.e., a descriptive objective) using </a:t>
            </a:r>
            <a:r>
              <a:rPr lang="en-US" baseline="0" dirty="0" smtClean="0"/>
              <a:t>a fixed cohort study design, the estimate of incidence will be biased if event incidence is different among the lost than in those who remain</a:t>
            </a:r>
            <a:r>
              <a:rPr lang="en-US" dirty="0" smtClean="0"/>
              <a:t>.  For example, if those who are lost have a higher incidence of the outcome, the estimate based on those who remain will be too low in comparison to truth in the entire fixed</a:t>
            </a:r>
            <a:r>
              <a:rPr lang="en-US" baseline="0" dirty="0" smtClean="0"/>
              <a:t> cohort who started the study</a:t>
            </a:r>
            <a:r>
              <a:rPr lang="en-US" dirty="0" smtClean="0"/>
              <a:t>. </a:t>
            </a:r>
            <a:r>
              <a:rPr lang="en-US" baseline="0" dirty="0" smtClean="0"/>
              <a:t> If losses are random, this means that the incidence of outcome under study will occur at the same rate amongst the lost as those who remain.  However, the statistical precision will be diminished. </a:t>
            </a:r>
            <a:r>
              <a:rPr lang="en-US" dirty="0" smtClean="0"/>
              <a:t>The problem</a:t>
            </a:r>
            <a:r>
              <a:rPr lang="en-US" baseline="0" dirty="0" smtClean="0"/>
              <a:t> is that it is not possible to know in most cases when losses are random.  You just don’t know.  One thing you can do is to look at time-of-loss characteristics of the lost and compare to the non-lost, but even this is limited because you cannot measure everything.  You can also use your contextual knowledge of the research to try to make a guess at why some participants are leaving the study (e.g., moving to another city; tired of participating; too busy with work, etc.) and some guess about how these factors influence future outcomes.  </a:t>
            </a:r>
            <a:endParaRPr lang="en-US" dirty="0" smtClean="0"/>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baseline="0" dirty="0" smtClean="0"/>
          </a:p>
          <a:p>
            <a:pPr>
              <a:lnSpc>
                <a:spcPct val="90000"/>
              </a:lnSpc>
            </a:pPr>
            <a:r>
              <a:rPr lang="en-US" baseline="0" dirty="0" smtClean="0"/>
              <a:t>Losses </a:t>
            </a:r>
            <a:r>
              <a:rPr lang="en-US" baseline="0" dirty="0" smtClean="0"/>
              <a:t>in a dynamic cohort </a:t>
            </a:r>
            <a:r>
              <a:rPr lang="en-US" baseline="0" dirty="0" smtClean="0"/>
              <a:t>study are </a:t>
            </a:r>
            <a:r>
              <a:rPr lang="en-US" b="0" baseline="0" dirty="0" smtClean="0"/>
              <a:t>an expected aspect of a dynamic cohort and typically these losses cause no bias if the goal is descriptive.  </a:t>
            </a:r>
          </a:p>
          <a:p>
            <a:pPr>
              <a:lnSpc>
                <a:spcPct val="90000"/>
              </a:lnSpc>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When</a:t>
            </a:r>
            <a:r>
              <a:rPr lang="en-US" baseline="0" dirty="0" smtClean="0"/>
              <a:t> the objective is analytic, if </a:t>
            </a:r>
            <a:r>
              <a:rPr lang="en-US" dirty="0" smtClean="0"/>
              <a:t>the </a:t>
            </a:r>
            <a:r>
              <a:rPr lang="en-US" dirty="0" smtClean="0"/>
              <a:t>association between</a:t>
            </a:r>
            <a:r>
              <a:rPr lang="en-US" baseline="0" dirty="0" smtClean="0"/>
              <a:t> exposure and outcome is different among those lost (if you could have continued to study them) than it is amongst those who stay in the study, this means that those who stay are not yielding the correct answer of the entire cohort of persons who started the study. </a:t>
            </a:r>
            <a:r>
              <a:rPr lang="en-US" dirty="0" smtClean="0"/>
              <a:t>If the association between</a:t>
            </a:r>
            <a:r>
              <a:rPr lang="en-US" baseline="0" dirty="0" smtClean="0"/>
              <a:t> exposure and outcome is the same among those lost (if you could have continued to study them) than it is amongst those who stay in the study, this means that those who stay are yielding the correct answer of the entire cohort of persons who started the study.  Later in the course we will discuss how we can make some educated guesses about this</a:t>
            </a:r>
            <a:r>
              <a:rPr lang="en-US" baseline="0" dirty="0" smtClean="0"/>
              <a:t>. </a:t>
            </a:r>
            <a:endParaRPr lang="en-US" baseline="0" dirty="0" smtClean="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50</a:t>
            </a:fld>
            <a:endParaRPr lang="en-US" dirty="0"/>
          </a:p>
        </p:txBody>
      </p:sp>
      <p:sp>
        <p:nvSpPr>
          <p:cNvPr id="5" name="Date Placeholder 4"/>
          <p:cNvSpPr>
            <a:spLocks noGrp="1"/>
          </p:cNvSpPr>
          <p:nvPr>
            <p:ph type="dt" idx="11"/>
          </p:nvPr>
        </p:nvSpPr>
        <p:spPr/>
        <p:txBody>
          <a:bodyPr/>
          <a:lstStyle/>
          <a:p>
            <a:pPr>
              <a:defRPr/>
            </a:pPr>
            <a:fld id="{F645EF39-5307-492E-B286-24C9432148F6}" type="datetime1">
              <a:rPr lang="en-US" smtClean="0"/>
              <a:t>9/17/2019</a:t>
            </a:fld>
            <a:endParaRPr lang="en-US" dirty="0"/>
          </a:p>
        </p:txBody>
      </p:sp>
    </p:spTree>
    <p:extLst>
      <p:ext uri="{BB962C8B-B14F-4D97-AF65-F5344CB8AC3E}">
        <p14:creationId xmlns:p14="http://schemas.microsoft.com/office/powerpoint/2010/main" val="41271717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baseline="0" dirty="0" smtClean="0"/>
              <a:t>One other difference between fixed and dynamic cohort studies is what is called loss of susceptibles.  I</a:t>
            </a:r>
            <a:r>
              <a:rPr lang="en-US" dirty="0" smtClean="0"/>
              <a:t>n</a:t>
            </a:r>
            <a:r>
              <a:rPr lang="en-US" baseline="0" dirty="0" smtClean="0"/>
              <a:t> </a:t>
            </a:r>
            <a:r>
              <a:rPr lang="en-US" baseline="0" dirty="0" smtClean="0"/>
              <a:t>a fixed </a:t>
            </a:r>
            <a:r>
              <a:rPr lang="en-US" baseline="0" dirty="0" smtClean="0"/>
              <a:t>cohort study, </a:t>
            </a:r>
            <a:r>
              <a:rPr lang="en-US" baseline="0" dirty="0" smtClean="0"/>
              <a:t>the number </a:t>
            </a:r>
            <a:r>
              <a:rPr lang="en-US" baseline="0" dirty="0" smtClean="0"/>
              <a:t>of persons included </a:t>
            </a:r>
            <a:r>
              <a:rPr lang="en-US" baseline="0" dirty="0" smtClean="0"/>
              <a:t>in the cohort who are susceptible to developing the outcome of interest </a:t>
            </a:r>
            <a:r>
              <a:rPr lang="en-US" baseline="0" dirty="0" smtClean="0"/>
              <a:t>may eventually become depleted, sometimes </a:t>
            </a:r>
            <a:r>
              <a:rPr lang="en-US" baseline="0" dirty="0" smtClean="0"/>
              <a:t>dramatically so. Those who are most prone to the outcome of interest will be removed from the </a:t>
            </a:r>
            <a:r>
              <a:rPr lang="en-US" baseline="0" dirty="0" smtClean="0"/>
              <a:t>analysis as </a:t>
            </a:r>
            <a:r>
              <a:rPr lang="en-US" baseline="0" dirty="0" smtClean="0"/>
              <a:t>they experience the event, leaving those who are less susceptible.  </a:t>
            </a:r>
            <a:r>
              <a:rPr lang="en-US" baseline="0" dirty="0" smtClean="0"/>
              <a:t>The </a:t>
            </a:r>
            <a:r>
              <a:rPr lang="en-US" baseline="0" dirty="0" smtClean="0"/>
              <a:t>incidence rate of the outcome </a:t>
            </a:r>
            <a:r>
              <a:rPr lang="en-US" baseline="0" dirty="0" smtClean="0"/>
              <a:t>may therefore </a:t>
            </a:r>
            <a:r>
              <a:rPr lang="en-US" baseline="0" dirty="0" smtClean="0"/>
              <a:t>decline over time simply due to this “depletion of susceptibles.”  In a dynamic cohort, in contrast, where new members are constantly joining,  the susceptibles may be replenished.  </a:t>
            </a:r>
            <a:r>
              <a:rPr lang="en-US" baseline="0" dirty="0" smtClean="0"/>
              <a:t>Cognizance of this is important when interpreting incidence over time in fixed vs dynamic cohort studies.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51</a:t>
            </a:fld>
            <a:endParaRPr lang="en-US" dirty="0"/>
          </a:p>
        </p:txBody>
      </p:sp>
      <p:sp>
        <p:nvSpPr>
          <p:cNvPr id="5" name="Date Placeholder 4"/>
          <p:cNvSpPr>
            <a:spLocks noGrp="1"/>
          </p:cNvSpPr>
          <p:nvPr>
            <p:ph type="dt" idx="11"/>
          </p:nvPr>
        </p:nvSpPr>
        <p:spPr/>
        <p:txBody>
          <a:bodyPr/>
          <a:lstStyle/>
          <a:p>
            <a:pPr>
              <a:defRPr/>
            </a:pPr>
            <a:fld id="{F645EF39-5307-492E-B286-24C9432148F6}" type="datetime1">
              <a:rPr lang="en-US" smtClean="0"/>
              <a:t>9/16/2019</a:t>
            </a:fld>
            <a:endParaRPr lang="en-US" dirty="0"/>
          </a:p>
        </p:txBody>
      </p:sp>
    </p:spTree>
    <p:extLst>
      <p:ext uri="{BB962C8B-B14F-4D97-AF65-F5344CB8AC3E}">
        <p14:creationId xmlns:p14="http://schemas.microsoft.com/office/powerpoint/2010/main" val="3525077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EACA78F1-F62B-4667-A64F-3DD09B87E7A3}" type="slidenum">
              <a:rPr lang="en-US" smtClean="0"/>
              <a:pPr/>
              <a:t>5</a:t>
            </a:fld>
            <a:endParaRPr lang="en-US" dirty="0" smtClean="0"/>
          </a:p>
        </p:txBody>
      </p:sp>
      <p:sp>
        <p:nvSpPr>
          <p:cNvPr id="22530" name="Rectangle 2"/>
          <p:cNvSpPr>
            <a:spLocks noGrp="1" noRot="1" noChangeAspect="1" noChangeArrowheads="1" noTextEdit="1"/>
          </p:cNvSpPr>
          <p:nvPr>
            <p:ph type="sldImg"/>
          </p:nvPr>
        </p:nvSpPr>
        <p:spPr>
          <a:xfrm>
            <a:off x="1104900" y="696913"/>
            <a:ext cx="4648200" cy="3486150"/>
          </a:xfrm>
          <a:ln/>
        </p:spPr>
      </p:sp>
      <p:sp>
        <p:nvSpPr>
          <p:cNvPr id="22531" name="Rectangle 3"/>
          <p:cNvSpPr>
            <a:spLocks noGrp="1" noChangeArrowheads="1"/>
          </p:cNvSpPr>
          <p:nvPr>
            <p:ph type="body" idx="1"/>
          </p:nvPr>
        </p:nvSpPr>
        <p:spPr>
          <a:xfrm>
            <a:off x="685800" y="4416426"/>
            <a:ext cx="5486400" cy="4260850"/>
          </a:xfrm>
          <a:noFill/>
          <a:ln/>
        </p:spPr>
        <p:txBody>
          <a:bodyPr/>
          <a:lstStyle/>
          <a:p>
            <a:r>
              <a:rPr lang="en-US" sz="1000" dirty="0" smtClean="0"/>
              <a:t>Here is an organizational scheme of</a:t>
            </a:r>
            <a:r>
              <a:rPr lang="en-US" sz="1000" baseline="0" dirty="0" smtClean="0"/>
              <a:t> the major study designs used in human subjects-based health-related research.  </a:t>
            </a:r>
            <a:r>
              <a:rPr lang="en-US" sz="1000" dirty="0" smtClean="0"/>
              <a:t>Study design characterization,</a:t>
            </a:r>
            <a:r>
              <a:rPr lang="en-US" sz="1000" baseline="0" dirty="0" smtClean="0"/>
              <a:t> or definition,</a:t>
            </a:r>
            <a:r>
              <a:rPr lang="en-US" sz="1000" dirty="0" smtClean="0"/>
              <a:t> begins with the unit of observation,</a:t>
            </a:r>
            <a:r>
              <a:rPr lang="en-US" sz="1000" baseline="0" dirty="0" smtClean="0"/>
              <a:t> in other words, on whom are you making your measurements. </a:t>
            </a:r>
            <a:r>
              <a:rPr lang="en-US" sz="1000" dirty="0" smtClean="0"/>
              <a:t> The unit of observation can be individual</a:t>
            </a:r>
            <a:r>
              <a:rPr lang="en-US" sz="1000" baseline="0" dirty="0" smtClean="0"/>
              <a:t> humans (i.e., each human participant has individual-level measurements made, particularly outcome variable measurements)</a:t>
            </a:r>
            <a:r>
              <a:rPr lang="en-US" sz="1000" dirty="0" smtClean="0"/>
              <a:t> or it can be groups of persons (</a:t>
            </a:r>
            <a:r>
              <a:rPr lang="en-US" sz="1000" baseline="0" dirty="0" smtClean="0"/>
              <a:t>group-level measurements are available, but not individual-level, for key variables)</a:t>
            </a:r>
            <a:r>
              <a:rPr lang="en-US" sz="1000" dirty="0" smtClean="0"/>
              <a:t>. </a:t>
            </a:r>
          </a:p>
          <a:p>
            <a:endParaRPr lang="en-US" sz="1000" dirty="0" smtClean="0"/>
          </a:p>
          <a:p>
            <a:r>
              <a:rPr lang="en-US" sz="1000" dirty="0" smtClean="0"/>
              <a:t>In</a:t>
            </a:r>
            <a:r>
              <a:rPr lang="en-US" sz="1000" baseline="0" dirty="0" smtClean="0"/>
              <a:t> group-level studies (e.g., e</a:t>
            </a:r>
            <a:r>
              <a:rPr lang="en-US" sz="1000" dirty="0" smtClean="0"/>
              <a:t>cologic studies), the unit of observation for both exposure and outcome is the group, and therefore analysis is also by group.  This approach may be useful in situations where a</a:t>
            </a:r>
            <a:r>
              <a:rPr lang="en-US" sz="1000" baseline="0" dirty="0" smtClean="0"/>
              <a:t> construct</a:t>
            </a:r>
            <a:r>
              <a:rPr lang="en-US" sz="1000" dirty="0" smtClean="0"/>
              <a:t> can be measured at the group level but would be difficult to measure at the individual level.  For example, air temperature, water quality, etc.  Any set of measurements on individuals can be converted to a group measure by taking the mean or median, but you would not want to do this unless you were</a:t>
            </a:r>
            <a:r>
              <a:rPr lang="en-US" sz="1000" baseline="0" dirty="0" smtClean="0"/>
              <a:t> forced to, such as when all other variables are measured at the group level.  If all measurements are available at the individual-level, there is not any reason to convert them to group-level.   G</a:t>
            </a:r>
            <a:r>
              <a:rPr lang="en-US" sz="1000" dirty="0" smtClean="0"/>
              <a:t>roup means can</a:t>
            </a:r>
            <a:r>
              <a:rPr lang="en-US" sz="1000" baseline="0" dirty="0" smtClean="0"/>
              <a:t> theoretically</a:t>
            </a:r>
            <a:r>
              <a:rPr lang="en-US" sz="1000" dirty="0" smtClean="0"/>
              <a:t> be converted to individual-level measurements but this is</a:t>
            </a:r>
            <a:r>
              <a:rPr lang="en-US" sz="1000" baseline="0" dirty="0" smtClean="0"/>
              <a:t> only useful in certain situations.</a:t>
            </a:r>
            <a:endParaRPr lang="en-US" sz="1000" dirty="0" smtClean="0"/>
          </a:p>
          <a:p>
            <a:endParaRPr lang="en-US" sz="1000" dirty="0" smtClean="0"/>
          </a:p>
          <a:p>
            <a:r>
              <a:rPr lang="en-US" sz="1000" dirty="0" smtClean="0"/>
              <a:t>Individual-level measurements are the gold standard (i.e., provide the most useful information), but ecologic studies, the common name for observational studies that use group measurements, have a role in determining</a:t>
            </a:r>
            <a:r>
              <a:rPr lang="en-US" sz="1000" baseline="0" dirty="0" smtClean="0"/>
              <a:t> relationships in analytic research</a:t>
            </a:r>
            <a:r>
              <a:rPr lang="en-US" sz="1000" dirty="0" smtClean="0"/>
              <a:t>.  Associations observed between group variables have often been the impetus to perform</a:t>
            </a:r>
            <a:r>
              <a:rPr lang="en-US" sz="1000" baseline="0" dirty="0" smtClean="0"/>
              <a:t> </a:t>
            </a:r>
            <a:r>
              <a:rPr lang="en-US" sz="1000" dirty="0" smtClean="0"/>
              <a:t>individual-level research, which</a:t>
            </a:r>
            <a:r>
              <a:rPr lang="en-US" sz="1000" baseline="0" dirty="0" smtClean="0"/>
              <a:t> is typically better able to prevent threats to validity and get us closer to determining causal relationships</a:t>
            </a:r>
            <a:r>
              <a:rPr lang="en-US" sz="1000" dirty="0" smtClean="0"/>
              <a:t>.  For example, on the first bits of evidence</a:t>
            </a:r>
            <a:r>
              <a:rPr lang="en-US" sz="1000" baseline="0" dirty="0" smtClean="0"/>
              <a:t> that cigarette smoking is a cause of lung cancer came in an ecologic study published in 1935 (</a:t>
            </a:r>
            <a:r>
              <a:rPr lang="de-DE" sz="1000" dirty="0" smtClean="0"/>
              <a:t>Lickint F. Der Bronchialkrebs der Raucher. </a:t>
            </a:r>
            <a:r>
              <a:rPr lang="de-DE" sz="1000" i="1" dirty="0" smtClean="0"/>
              <a:t>Munch Med Wschr </a:t>
            </a:r>
            <a:r>
              <a:rPr lang="de-DE" sz="1000" dirty="0" smtClean="0"/>
              <a:t> 82</a:t>
            </a:r>
            <a:r>
              <a:rPr lang="de-DE" sz="1000" b="1" dirty="0" smtClean="0"/>
              <a:t>:</a:t>
            </a:r>
            <a:r>
              <a:rPr lang="de-DE" sz="1000" dirty="0" smtClean="0"/>
              <a:t>122–24,</a:t>
            </a:r>
            <a:r>
              <a:rPr lang="de-DE" sz="1000" baseline="0" dirty="0" smtClean="0"/>
              <a:t> 1935), many years prior to individual-level study designs.  Just imagine if the scientific and clinical world had acted upon this inference as soon as 1935.  As another example, </a:t>
            </a:r>
            <a:r>
              <a:rPr lang="en-US" sz="1000" dirty="0" smtClean="0"/>
              <a:t>ecologic</a:t>
            </a:r>
            <a:r>
              <a:rPr lang="en-US" sz="1000" baseline="0" dirty="0" smtClean="0"/>
              <a:t> studies of fat intake and specific cancers (breast, prostate, ovary, and colon) initially reported positive relationships between national-level data on fat intake and national-level data on cancers-specific mortality.  This association was later investigated in individual-level studies.  </a:t>
            </a:r>
          </a:p>
          <a:p>
            <a:endParaRPr lang="en-US" sz="1000" dirty="0" smtClean="0"/>
          </a:p>
          <a:p>
            <a:r>
              <a:rPr lang="en-US" sz="1000" dirty="0" smtClean="0"/>
              <a:t>The danger in evaluating</a:t>
            </a:r>
            <a:r>
              <a:rPr lang="en-US" sz="1000" baseline="0" dirty="0" smtClean="0"/>
              <a:t> </a:t>
            </a:r>
            <a:r>
              <a:rPr lang="en-US" sz="1000" dirty="0" smtClean="0"/>
              <a:t>associations between variables at the group level is that the association may not hold at the individual level.  This is known as the “ecologic fallacy.”  We will consider this problem in a minute, but first let’s look at an example of a published ecologic study. </a:t>
            </a:r>
          </a:p>
          <a:p>
            <a:endParaRPr lang="en-US" sz="1000" dirty="0" smtClean="0"/>
          </a:p>
          <a:p>
            <a:r>
              <a:rPr lang="en-US" sz="1000" dirty="0" smtClean="0"/>
              <a:t>See Additional Slides for our preferred terminology for people involved in</a:t>
            </a:r>
            <a:r>
              <a:rPr lang="en-US" sz="1000" baseline="0" dirty="0" smtClean="0"/>
              <a:t> research studies.</a:t>
            </a:r>
            <a:endParaRPr lang="en-US" sz="1000" dirty="0" smtClean="0"/>
          </a:p>
          <a:p>
            <a:endParaRPr lang="en-US" sz="1000" dirty="0" smtClean="0"/>
          </a:p>
        </p:txBody>
      </p:sp>
      <p:sp>
        <p:nvSpPr>
          <p:cNvPr id="2" name="Date Placeholder 1"/>
          <p:cNvSpPr>
            <a:spLocks noGrp="1"/>
          </p:cNvSpPr>
          <p:nvPr>
            <p:ph type="dt" idx="10"/>
          </p:nvPr>
        </p:nvSpPr>
        <p:spPr/>
        <p:txBody>
          <a:bodyPr/>
          <a:lstStyle/>
          <a:p>
            <a:pPr>
              <a:defRPr/>
            </a:pPr>
            <a:fld id="{451C41CB-AE61-43C9-B314-18CD84AE3E4C}" type="datetime1">
              <a:rPr lang="en-US" smtClean="0"/>
              <a:t>9/16/2019</a:t>
            </a:fld>
            <a:endParaRPr lang="en-US" dirty="0"/>
          </a:p>
        </p:txBody>
      </p:sp>
    </p:spTree>
    <p:extLst>
      <p:ext uri="{BB962C8B-B14F-4D97-AF65-F5344CB8AC3E}">
        <p14:creationId xmlns:p14="http://schemas.microsoft.com/office/powerpoint/2010/main" val="2427584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77A25948-8642-4960-ADBC-948A362B630C}" type="slidenum">
              <a:rPr lang="en-US" smtClean="0"/>
              <a:pPr/>
              <a:t>52</a:t>
            </a:fld>
            <a:endParaRPr lang="en-US" dirty="0" smtClean="0"/>
          </a:p>
        </p:txBody>
      </p:sp>
      <p:sp>
        <p:nvSpPr>
          <p:cNvPr id="57346" name="Rectangle 2"/>
          <p:cNvSpPr>
            <a:spLocks noGrp="1" noRot="1" noChangeAspect="1" noChangeArrowheads="1" noTextEdit="1"/>
          </p:cNvSpPr>
          <p:nvPr>
            <p:ph type="sldImg"/>
          </p:nvPr>
        </p:nvSpPr>
        <p:spPr>
          <a:xfrm>
            <a:off x="1104900" y="696913"/>
            <a:ext cx="4648200" cy="3486150"/>
          </a:xfrm>
          <a:ln/>
        </p:spPr>
      </p:sp>
      <p:sp>
        <p:nvSpPr>
          <p:cNvPr id="57347" name="Rectangle 3"/>
          <p:cNvSpPr>
            <a:spLocks noGrp="1" noChangeArrowheads="1"/>
          </p:cNvSpPr>
          <p:nvPr>
            <p:ph type="body" idx="1"/>
          </p:nvPr>
        </p:nvSpPr>
        <p:spPr>
          <a:noFill/>
          <a:ln/>
        </p:spPr>
        <p:txBody>
          <a:bodyPr/>
          <a:lstStyle/>
          <a:p>
            <a:pPr>
              <a:lnSpc>
                <a:spcPct val="90000"/>
              </a:lnSpc>
            </a:pPr>
            <a:r>
              <a:rPr lang="en-US" dirty="0" smtClean="0"/>
              <a:t>This</a:t>
            </a:r>
            <a:r>
              <a:rPr lang="en-US" baseline="0" dirty="0" smtClean="0"/>
              <a:t> research is not called human subjects research for nothing.  Humans have free will and do a wide variety of things beyond the researcher’s control.  For example, humans will leave underlying real-world populations and your research studies.  </a:t>
            </a:r>
            <a:endParaRPr lang="en-US" dirty="0" smtClean="0"/>
          </a:p>
        </p:txBody>
      </p:sp>
      <p:sp>
        <p:nvSpPr>
          <p:cNvPr id="2" name="Date Placeholder 1"/>
          <p:cNvSpPr>
            <a:spLocks noGrp="1"/>
          </p:cNvSpPr>
          <p:nvPr>
            <p:ph type="dt" idx="10"/>
          </p:nvPr>
        </p:nvSpPr>
        <p:spPr/>
        <p:txBody>
          <a:bodyPr/>
          <a:lstStyle/>
          <a:p>
            <a:pPr>
              <a:defRPr/>
            </a:pPr>
            <a:fld id="{6EA3F673-2969-4C20-96EF-16F74AE592B4}" type="datetime1">
              <a:rPr lang="en-US" smtClean="0"/>
              <a:t>9/16/2019</a:t>
            </a:fld>
            <a:endParaRPr lang="en-US" dirty="0"/>
          </a:p>
        </p:txBody>
      </p:sp>
    </p:spTree>
    <p:extLst>
      <p:ext uri="{BB962C8B-B14F-4D97-AF65-F5344CB8AC3E}">
        <p14:creationId xmlns:p14="http://schemas.microsoft.com/office/powerpoint/2010/main" val="13819422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1104900" y="696913"/>
            <a:ext cx="4648200" cy="3486150"/>
          </a:xfrm>
          <a:ln/>
        </p:spPr>
      </p:sp>
      <p:sp>
        <p:nvSpPr>
          <p:cNvPr id="61442" name="Rectangle 3"/>
          <p:cNvSpPr>
            <a:spLocks noGrp="1" noChangeArrowheads="1"/>
          </p:cNvSpPr>
          <p:nvPr>
            <p:ph type="body" idx="1"/>
          </p:nvPr>
        </p:nvSpPr>
        <p:spPr>
          <a:noFill/>
          <a:ln/>
        </p:spPr>
        <p:txBody>
          <a:bodyPr/>
          <a:lstStyle/>
          <a:p>
            <a:r>
              <a:rPr lang="en-US" dirty="0" smtClean="0"/>
              <a:t>We earlier mentioned the term “competing event”.</a:t>
            </a:r>
            <a:r>
              <a:rPr lang="en-US" baseline="0" dirty="0" smtClean="0"/>
              <a:t>  </a:t>
            </a:r>
            <a:r>
              <a:rPr lang="en-US" dirty="0" smtClean="0"/>
              <a:t>It </a:t>
            </a:r>
            <a:r>
              <a:rPr lang="en-US" baseline="0" dirty="0" smtClean="0"/>
              <a:t>typically does not receive adequate attention in introductory coverages of cohort studies, but it should.  One cannot think about cohort studies without keeping in mind competing events.  </a:t>
            </a:r>
            <a:r>
              <a:rPr lang="en-US" dirty="0" smtClean="0"/>
              <a:t>A competing event is an event that precludes the occurrence of the outcome of interest.  At the point when a competing event occurs, follow-up typically ends since it</a:t>
            </a:r>
            <a:r>
              <a:rPr lang="en-US" baseline="0" dirty="0" smtClean="0"/>
              <a:t> is</a:t>
            </a:r>
            <a:r>
              <a:rPr lang="en-US" dirty="0" smtClean="0"/>
              <a:t> no longer possible to have the outcome of interest.  However, how to handle the competing event in</a:t>
            </a:r>
            <a:r>
              <a:rPr lang="en-US" baseline="0" dirty="0" smtClean="0"/>
              <a:t> the analysis of a cohort requires caution.</a:t>
            </a:r>
            <a:endParaRPr lang="en-US" dirty="0" smtClean="0"/>
          </a:p>
          <a:p>
            <a:endParaRPr lang="en-US" dirty="0" smtClean="0"/>
          </a:p>
          <a:p>
            <a:r>
              <a:rPr lang="en-US" dirty="0" smtClean="0"/>
              <a:t>Competing events are different than losses to follow-up.  Persons who are lost may still have your outcome of interest.  However, you as the investigator, are not able to observe it.  With a competing event, the participant simply is no longer able to have the outcome of interest (or the chance of the outcome</a:t>
            </a:r>
            <a:r>
              <a:rPr lang="en-US" baseline="0" dirty="0" smtClean="0"/>
              <a:t> has been markedly altered)</a:t>
            </a:r>
            <a:r>
              <a:rPr lang="en-US" dirty="0" smtClean="0"/>
              <a:t>.  For example, if the study outcome is not mortality, then death is always a competing event.  In a study of the incidence of heart attack,</a:t>
            </a:r>
            <a:r>
              <a:rPr lang="en-US" baseline="0" dirty="0" smtClean="0"/>
              <a:t> death from cancer prior to occurrence of a heart attach is a competing event.  </a:t>
            </a:r>
            <a:r>
              <a:rPr lang="en-US" dirty="0" smtClean="0"/>
              <a:t>Another example of a competing event would be a bilateral leg amputation (i.e., both legs amputated) in a study of knee replacement.  Or, bilateral hip replacement would be a competing event for the outcome of hip fracture.</a:t>
            </a:r>
          </a:p>
          <a:p>
            <a:endParaRPr lang="en-US" dirty="0" smtClean="0"/>
          </a:p>
          <a:p>
            <a:r>
              <a:rPr lang="en-US" dirty="0" smtClean="0"/>
              <a:t>One fine point is that an event need not entirely preclude the occurrence of an outcome of interest for the investigator to handle it as a competing event.   For example, in a study where ovarian cancer is the outcome, having one’s ovaries removed substantially reduces but does not entirely preclude the occurrence of ovarian cancer.  Investigators may nonetheless</a:t>
            </a:r>
            <a:r>
              <a:rPr lang="en-US" baseline="0" dirty="0" smtClean="0"/>
              <a:t> typically </a:t>
            </a:r>
            <a:r>
              <a:rPr lang="en-US" dirty="0" smtClean="0"/>
              <a:t>choose to handle ovarian removal as a competing event.</a:t>
            </a:r>
          </a:p>
          <a:p>
            <a:endParaRPr lang="en-US" dirty="0" smtClean="0"/>
          </a:p>
          <a:p>
            <a:r>
              <a:rPr lang="en-US" dirty="0" smtClean="0"/>
              <a:t>Any study where the outcome is not inevitable has the potential for competing events.  This means that any study other than one that looks at all-cause mortality is subject to the possibility of competing events. </a:t>
            </a:r>
          </a:p>
          <a:p>
            <a:endParaRPr lang="en-US" dirty="0" smtClean="0"/>
          </a:p>
          <a:p>
            <a:r>
              <a:rPr lang="en-US" dirty="0" smtClean="0"/>
              <a:t>We will discuss competing events in more detail in later lectures.  We will discuss their</a:t>
            </a:r>
            <a:r>
              <a:rPr lang="en-US" baseline="0" dirty="0" smtClean="0"/>
              <a:t> influence on estimation of incidence and when causal inference is the main objective.  </a:t>
            </a:r>
            <a:endParaRPr lang="en-US" dirty="0" smtClean="0"/>
          </a:p>
          <a:p>
            <a:endParaRPr lang="en-US" dirty="0" smtClean="0"/>
          </a:p>
          <a:p>
            <a:r>
              <a:rPr lang="en-US" dirty="0" smtClean="0"/>
              <a:t>Advanced</a:t>
            </a:r>
            <a:r>
              <a:rPr lang="en-US" baseline="0" dirty="0" smtClean="0"/>
              <a:t> t</a:t>
            </a:r>
            <a:r>
              <a:rPr lang="en-US" dirty="0" smtClean="0"/>
              <a:t>echnical</a:t>
            </a:r>
            <a:r>
              <a:rPr lang="en-US" baseline="0" dirty="0" smtClean="0"/>
              <a:t> note:  There is sometimes confusion about what to call or how to handle events that markedly alter but do not entirely preclude the probability of another event, such as the removal of ovaries mentioned above, and after which participants continue to be alive.   In the ovary removal example, the choice to the investigator is whether to call the occurrence of ovary removal a competing event and cease analysis/observation of the participant at that point or to keep the participant in the analysis, follow her course and incidence of ovarian cancer, and keep track of the ovary removal in other ways.   The answer rests in the desired research objective.   Among descriptive objectives, one question of interest is what is the cumulative incidence of ovarian cancer in women as long as they still have ovaries intact.  In this instance, one would want to call the occurrence of ovary removal a competing event, and it will require the investigator to remember to use a special analytic tool (the Aalen-Johansen estimator, which we will discuss later in the course) in order to get the right answer.  The investigator would also want to concurrently report the incidence of women who developed the competing event, such as to be able to interpret the cumulative incidence of ovarian cancer among women with intact ovaries in proper context.  On the other hand, if the desire is to estimate the actual cumulative incidence of ovarian cancer among all women who started off in a fixed cohort, then the more commonly understood cumulative incidence estimators (e.g., Kaplan-Meier) can be used and nothing special would be done analytically among women who their ovaries removed. Interpretation of this incidence, however, needs to keep in mind that some (possibly important fraction) of women had their ovaries removed over the course of observation and drastically changed their probability of outcome.  Both approaches are valid but they have very different interpretations.  If the investigator is estimating rates, he/she will need to be cognizant about the interpretation of the rate if ovarian removal is considered a competing event and removed from the analysis (“the rate of ovarian cancer in those who have not had ovarian removal”) versus if the participant is not removed (“the rate of ovarian cancer in the entire population, some of whom have had ovarian removal”).  Both estimates are valid; they just have different interpretations.    </a:t>
            </a:r>
          </a:p>
          <a:p>
            <a:endParaRPr lang="en-US" baseline="0" dirty="0" smtClean="0"/>
          </a:p>
          <a:p>
            <a:r>
              <a:rPr lang="en-US" baseline="0" dirty="0" smtClean="0"/>
              <a:t>For analytic objectives, it is clear that a competing event that results in a participant remaining alive but at markedly altered risk for the outcome is essentially a form of (marked) interaction.   Hence, an event such as ovarian removal can be handled as a competing event (with cessation of observation) or by keeping the participant in the analysis and considering ovary removal an effect modifier.   Handling ovary removal as an effect modifier has the advantage of being able to derive some marginal measure of association, averaged over all participants.  It also forces the investigator to be conscious in reporting about the presence of very different stratum-specific estimates depending upon the presence or absence of ovary removal.  On the other hand, handling ovary removal as a competing event essentially means that we are just evaluating the stratum-specific estimate in which ovary removal did not occur.  As long as the investigator remembers this and does not confuse the competing event-derived measure of association with the marginal measure of association (i.e., for the entire starting population), there is equivalency between the two approaches (i.e., the competing event-derived approach estimate is the same as the effect modification approach-based stratum-specific estimate of the non-ovarian-removal stratum).  If somehow the investigator forgets this and leads readers to believe that the competing event approach-derived estimate is the estimate for entire population, then the competing event approach-derived estimate is going to be wrong (biased) in comparison to the truth in the entire population in certain situations.  One such situation is when risk differences are calculated under non-null association between exposure and outcome, and in which exposure is not related to the competing event.   That is, when only participants remain in the analysis who have not had ovary removal, this leaves a group that has a higher incidence of ovarian cancer than the entire starting population – the absolute incidences in both exposed and unexposed groups who remain are falsely elevated compared to the starting exposed and unexposed populations.  If there is truly no association between exposure and disease, then this will not result in bias in either the absolute or ratio measure of association.   The difference between two falsely elevated incidences which are identical is still zero.  On the other hand, if there is a true association between exposure and outcome (what we call the non-null scenario), then the falsely elevated incidences in the exposed and unexposed groups will result in a biased risk difference; the risk ratio should not be biased, however, as long as exposure is not causally related to the competing event.  This scenario is identical to Diagram 2 of Figure 1 in Howe et al. Epidemiology 2016 except for replacing Howe’s D (lost to follow-up) with “Selection” and L with the competing event.  If exposure is related to occurrence of the competing event, then this is a set up for collider bias and needs to be handled with caution.  </a:t>
            </a:r>
          </a:p>
          <a:p>
            <a:endParaRPr lang="en-US" baseline="0" dirty="0" smtClean="0"/>
          </a:p>
          <a:p>
            <a:r>
              <a:rPr lang="en-US" baseline="0" dirty="0" smtClean="0"/>
              <a:t>This discussion reminds us that there is a fundamental difference between competing events that still result in a person being alive (and thus theoretically at risk for outcomes) and competing events such as death for which it does not make sense to consider the occurrence of new incident conditions. </a:t>
            </a:r>
            <a:endParaRPr lang="en-US" dirty="0" smtClean="0"/>
          </a:p>
          <a:p>
            <a:endParaRPr lang="en-US" dirty="0" smtClean="0"/>
          </a:p>
        </p:txBody>
      </p:sp>
      <p:sp>
        <p:nvSpPr>
          <p:cNvPr id="2" name="Date Placeholder 1"/>
          <p:cNvSpPr>
            <a:spLocks noGrp="1"/>
          </p:cNvSpPr>
          <p:nvPr>
            <p:ph type="dt" idx="10"/>
          </p:nvPr>
        </p:nvSpPr>
        <p:spPr/>
        <p:txBody>
          <a:bodyPr/>
          <a:lstStyle/>
          <a:p>
            <a:pPr>
              <a:defRPr/>
            </a:pPr>
            <a:fld id="{C55635D2-DDFB-4BA2-973D-FE3EFBEB6889}" type="datetime1">
              <a:rPr lang="en-US" smtClean="0"/>
              <a:t>9/16/2019</a:t>
            </a:fld>
            <a:endParaRPr lang="en-US" dirty="0"/>
          </a:p>
        </p:txBody>
      </p:sp>
    </p:spTree>
    <p:extLst>
      <p:ext uri="{BB962C8B-B14F-4D97-AF65-F5344CB8AC3E}">
        <p14:creationId xmlns:p14="http://schemas.microsoft.com/office/powerpoint/2010/main" val="5628088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AE87F68-693E-4642-8BA8-D7C87A69C5F7}" type="slidenum">
              <a:rPr lang="en-US" smtClean="0"/>
              <a:pPr/>
              <a:t>54</a:t>
            </a:fld>
            <a:endParaRPr lang="en-US" dirty="0" smtClean="0"/>
          </a:p>
        </p:txBody>
      </p:sp>
      <p:sp>
        <p:nvSpPr>
          <p:cNvPr id="51202" name="Rectangle 2"/>
          <p:cNvSpPr>
            <a:spLocks noGrp="1" noRot="1" noChangeAspect="1" noChangeArrowheads="1" noTextEdit="1"/>
          </p:cNvSpPr>
          <p:nvPr>
            <p:ph type="sldImg"/>
          </p:nvPr>
        </p:nvSpPr>
        <p:spPr>
          <a:xfrm>
            <a:off x="1104900" y="696913"/>
            <a:ext cx="4648200" cy="3486150"/>
          </a:xfrm>
          <a:ln/>
        </p:spPr>
      </p:sp>
      <p:sp>
        <p:nvSpPr>
          <p:cNvPr id="51203" name="Rectangle 3"/>
          <p:cNvSpPr>
            <a:spLocks noGrp="1" noChangeArrowheads="1"/>
          </p:cNvSpPr>
          <p:nvPr>
            <p:ph type="body" idx="1"/>
          </p:nvPr>
        </p:nvSpPr>
        <p:spPr>
          <a:noFill/>
          <a:ln/>
        </p:spPr>
        <p:txBody>
          <a:bodyPr/>
          <a:lstStyle/>
          <a:p>
            <a:r>
              <a:rPr lang="en-US" dirty="0" smtClean="0"/>
              <a:t>A few last words on cohort studies before moving on to cross-sectional</a:t>
            </a:r>
            <a:r>
              <a:rPr lang="en-US" baseline="0" dirty="0" smtClean="0"/>
              <a:t> studies:</a:t>
            </a:r>
          </a:p>
          <a:p>
            <a:endParaRPr lang="en-US" baseline="0" dirty="0" smtClean="0"/>
          </a:p>
          <a:p>
            <a:r>
              <a:rPr lang="en-US" baseline="0" dirty="0" smtClean="0"/>
              <a:t>Cohort studies follow individuals’ progression or journey through life and their individual occurrence of exposures and outcomes.  Hence, they are a  natural way for researchers to study exposures, outcomes, and the relationships between exposures and outcomes. </a:t>
            </a:r>
          </a:p>
          <a:p>
            <a:endParaRPr lang="en-US" baseline="0" dirty="0" smtClean="0"/>
          </a:p>
          <a:p>
            <a:r>
              <a:rPr lang="en-US" baseline="0" dirty="0" smtClean="0"/>
              <a:t>Cohort studies are sometimes called the “gold standard” among observational study designs.  It is important to understand why this is the case as well as the limitations of such a claim.  This claim is made because in cohort studies the investigator has the ability to make the measurement of exposure prior to the occurrence of outcome and to prove that exposure preceded outcome.  This is useful both to decrease measurement bias (which we will discuss later in the course) and to satisfy a </a:t>
            </a:r>
            <a:r>
              <a:rPr lang="en-US" dirty="0" smtClean="0"/>
              <a:t>sine qua non for studying causation (i.e., whether a give exposure causes a give</a:t>
            </a:r>
            <a:r>
              <a:rPr lang="en-US" baseline="0" dirty="0" smtClean="0"/>
              <a:t>n outcome), which</a:t>
            </a:r>
            <a:r>
              <a:rPr lang="en-US" dirty="0" smtClean="0"/>
              <a:t> is that a cause must precede</a:t>
            </a:r>
            <a:r>
              <a:rPr lang="en-US" baseline="0" dirty="0" smtClean="0"/>
              <a:t> an outcome/event.  </a:t>
            </a:r>
            <a:r>
              <a:rPr lang="en-US" dirty="0" smtClean="0"/>
              <a:t>Yet, it turns out, as we will discuss in case-control studies, a cohort</a:t>
            </a:r>
            <a:r>
              <a:rPr lang="en-US" baseline="0" dirty="0" smtClean="0"/>
              <a:t> study is not the only way to achieve this temporality.   </a:t>
            </a:r>
          </a:p>
          <a:p>
            <a:endParaRPr lang="en-US" baseline="0" dirty="0" smtClean="0"/>
          </a:p>
          <a:p>
            <a:r>
              <a:rPr lang="en-US" baseline="0" dirty="0" smtClean="0"/>
              <a:t>In addition, this “gold standard” claim only goes so far in its credibility.  For example, a cohort study does not offer any special unique advantage (versus a case-control study or cross-sectional study) at avoiding confounding, which is often a bigger threat to validity than is ensuring temporality.  </a:t>
            </a:r>
            <a:endParaRPr lang="en-US" dirty="0" smtClean="0"/>
          </a:p>
          <a:p>
            <a:endParaRPr lang="en-US" dirty="0" smtClean="0"/>
          </a:p>
          <a:p>
            <a:r>
              <a:rPr lang="en-US" dirty="0" smtClean="0"/>
              <a:t>Finally, as we have already</a:t>
            </a:r>
            <a:r>
              <a:rPr lang="en-US" baseline="0" dirty="0" smtClean="0"/>
              <a:t> mentioned, e</a:t>
            </a:r>
            <a:r>
              <a:rPr lang="en-US" dirty="0" smtClean="0"/>
              <a:t>xperimental</a:t>
            </a:r>
            <a:r>
              <a:rPr lang="en-US" baseline="0" dirty="0" smtClean="0"/>
              <a:t> study designs</a:t>
            </a:r>
            <a:r>
              <a:rPr lang="en-US" dirty="0" smtClean="0"/>
              <a:t> of whatever flavor (randomized, non-randomized,</a:t>
            </a:r>
            <a:r>
              <a:rPr lang="en-US" baseline="0" dirty="0" smtClean="0"/>
              <a:t> </a:t>
            </a:r>
            <a:r>
              <a:rPr lang="en-US" dirty="0" smtClean="0"/>
              <a:t>blinded, placebo-controlled, etc.) are cohort studies in which the exposure/treatment is determined and given by the investigators rather than just observed as it</a:t>
            </a:r>
            <a:r>
              <a:rPr lang="en-US" baseline="0" dirty="0" smtClean="0"/>
              <a:t> naturally occurs.  </a:t>
            </a:r>
            <a:r>
              <a:rPr lang="en-US" dirty="0" smtClean="0"/>
              <a:t>  Thus, many elements of cohort studies can be applied to experimental study designs.</a:t>
            </a:r>
          </a:p>
          <a:p>
            <a:endParaRPr lang="en-US" dirty="0" smtClean="0"/>
          </a:p>
        </p:txBody>
      </p:sp>
      <p:sp>
        <p:nvSpPr>
          <p:cNvPr id="2" name="Date Placeholder 1"/>
          <p:cNvSpPr>
            <a:spLocks noGrp="1"/>
          </p:cNvSpPr>
          <p:nvPr>
            <p:ph type="dt" idx="10"/>
          </p:nvPr>
        </p:nvSpPr>
        <p:spPr/>
        <p:txBody>
          <a:bodyPr/>
          <a:lstStyle/>
          <a:p>
            <a:pPr>
              <a:defRPr/>
            </a:pPr>
            <a:fld id="{EA6DCC2B-86EC-47F6-81F6-973F233D1BBA}" type="datetime1">
              <a:rPr lang="en-US" smtClean="0"/>
              <a:t>9/16/2019</a:t>
            </a:fld>
            <a:endParaRPr lang="en-US" dirty="0"/>
          </a:p>
        </p:txBody>
      </p:sp>
    </p:spTree>
    <p:extLst>
      <p:ext uri="{BB962C8B-B14F-4D97-AF65-F5344CB8AC3E}">
        <p14:creationId xmlns:p14="http://schemas.microsoft.com/office/powerpoint/2010/main" val="17104211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now move to cross-sectional study design.</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55</a:t>
            </a:fld>
            <a:endParaRPr lang="en-US" dirty="0"/>
          </a:p>
        </p:txBody>
      </p:sp>
      <p:sp>
        <p:nvSpPr>
          <p:cNvPr id="5" name="Date Placeholder 4"/>
          <p:cNvSpPr>
            <a:spLocks noGrp="1"/>
          </p:cNvSpPr>
          <p:nvPr>
            <p:ph type="dt" idx="11"/>
          </p:nvPr>
        </p:nvSpPr>
        <p:spPr/>
        <p:txBody>
          <a:bodyPr/>
          <a:lstStyle/>
          <a:p>
            <a:pPr>
              <a:defRPr/>
            </a:pPr>
            <a:fld id="{79B3C843-4497-493E-ABDB-5DD8587CDC32}" type="datetime1">
              <a:rPr lang="en-US" smtClean="0"/>
              <a:t>9/16/2019</a:t>
            </a:fld>
            <a:endParaRPr lang="en-US" dirty="0"/>
          </a:p>
        </p:txBody>
      </p:sp>
    </p:spTree>
    <p:extLst>
      <p:ext uri="{BB962C8B-B14F-4D97-AF65-F5344CB8AC3E}">
        <p14:creationId xmlns:p14="http://schemas.microsoft.com/office/powerpoint/2010/main" val="35690394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smtClean="0"/>
              <a:t>A cross-sectional study is a sample of a population at one point in time, a cross-section of that population.  What is perhaps not so well appreciated is that this is a cross-sectional sample </a:t>
            </a:r>
            <a:r>
              <a:rPr lang="en-US" sz="1000" i="1" dirty="0" smtClean="0"/>
              <a:t>from an underlying cohort</a:t>
            </a:r>
            <a:r>
              <a:rPr lang="en-US" sz="1000" dirty="0" smtClean="0"/>
              <a:t>.  This slide shows a cross-sectional study in an explicit dynamic cohort,</a:t>
            </a:r>
            <a:r>
              <a:rPr lang="en-US" sz="1000" baseline="0" dirty="0" smtClean="0"/>
              <a:t> e.g. the residents of SF County.  </a:t>
            </a:r>
          </a:p>
          <a:p>
            <a:endParaRPr lang="en-US" sz="1000" baseline="0" dirty="0" smtClean="0"/>
          </a:p>
          <a:p>
            <a:r>
              <a:rPr lang="en-US" sz="1000" dirty="0" smtClean="0"/>
              <a:t>It demonstrates what</a:t>
            </a:r>
            <a:r>
              <a:rPr lang="en-US" sz="1000" baseline="0" dirty="0" smtClean="0"/>
              <a:t> we call the “</a:t>
            </a:r>
            <a:r>
              <a:rPr lang="en-US" sz="1000" dirty="0" smtClean="0"/>
              <a:t>prevalent” nature of the cross-sectional sample.  In other words, only those individuals who were present at the time of the cross-sectional sample have a chance to be included.  So, for example, in the illustration there are two members of the cohort who were diagnosed with the disease outcome who did not survive to the time of the cross-sectional sample.  Cross-sectional sampling, therefore, will only capture prevalent cases of disease, which means that the probability of inclusion is related to the length of disease duration or survival.  It will over-represent those cases of the disease with longer disease duration or survival times.</a:t>
            </a:r>
          </a:p>
          <a:p>
            <a:endParaRPr lang="nl-NL" sz="1000" dirty="0" smtClean="0"/>
          </a:p>
          <a:p>
            <a:r>
              <a:rPr lang="nl-NL" sz="1000" b="0" dirty="0" smtClean="0"/>
              <a:t>Likewise, those without disease are also “prevalent”, meaning that persons with certain characteristics that influence presence in the population</a:t>
            </a:r>
            <a:r>
              <a:rPr lang="nl-NL" sz="1000" b="0" baseline="0" dirty="0" smtClean="0"/>
              <a:t> </a:t>
            </a:r>
            <a:r>
              <a:rPr lang="nl-NL" sz="1000" b="0" dirty="0" smtClean="0"/>
              <a:t>may be more or less likely to be represented in the cross-sectional sample.</a:t>
            </a:r>
            <a:r>
              <a:rPr lang="nl-NL" sz="1000" b="0" baseline="0" dirty="0" smtClean="0"/>
              <a:t>  These characteristics may influence entry into the population or removal via departure or competing event.  </a:t>
            </a:r>
            <a:r>
              <a:rPr lang="nl-NL" sz="1000" b="0" dirty="0" smtClean="0"/>
              <a:t>This  could especially</a:t>
            </a:r>
            <a:r>
              <a:rPr lang="nl-NL" sz="1000" b="0" baseline="0" dirty="0" smtClean="0"/>
              <a:t> </a:t>
            </a:r>
            <a:r>
              <a:rPr lang="nl-NL" sz="1000" b="0" dirty="0" smtClean="0"/>
              <a:t>occur if the </a:t>
            </a:r>
            <a:r>
              <a:rPr lang="nl-NL" sz="1000" b="0" u="none" dirty="0" smtClean="0"/>
              <a:t>dynamic</a:t>
            </a:r>
            <a:r>
              <a:rPr lang="nl-NL" sz="1000" b="0" u="none" baseline="0" dirty="0" smtClean="0"/>
              <a:t> cohort was not in steady state but also could occur if the dynamic cohort was in steady state.  We will discuss this at length later in the course when we describe selection bias.  For now, it is </a:t>
            </a:r>
            <a:r>
              <a:rPr lang="en-US" sz="1000" b="0" u="none" baseline="0" dirty="0" smtClean="0"/>
              <a:t>sufficient to recognize that a cross-sectional sample is not necessarily a random sample of disease and not necessarily a random sample of people who gave rise to disease. </a:t>
            </a:r>
            <a:endParaRPr lang="nl-NL" sz="1000" b="0" u="none" dirty="0" smtClean="0"/>
          </a:p>
          <a:p>
            <a:r>
              <a:rPr lang="nl-NL" sz="100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smtClean="0"/>
              <a:t>A cross-sectional study can be conducted in a dynamic cohort, as illustrated here.  A survey of members of the Kaiser Healthcare System is an example of a cross-sectional study in a dynamic cohort that can readily enumerated by administrative records.  In contrast, a survey of all patients presenting at a particular emergency room at a public hospital (which can be theortically attended by anyone) is a cross-sectional study with an underlying dynamic cohort that can be conceptually/hypothetically described but would be difficult to specifically enumerate.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p:txBody>
      </p:sp>
      <p:sp>
        <p:nvSpPr>
          <p:cNvPr id="2" name="Date Placeholder 1"/>
          <p:cNvSpPr>
            <a:spLocks noGrp="1"/>
          </p:cNvSpPr>
          <p:nvPr>
            <p:ph type="dt" idx="10"/>
          </p:nvPr>
        </p:nvSpPr>
        <p:spPr/>
        <p:txBody>
          <a:bodyPr/>
          <a:lstStyle/>
          <a:p>
            <a:pPr>
              <a:defRPr/>
            </a:pPr>
            <a:fld id="{953865AC-8137-44E7-9962-7781F3EEEBBF}" type="datetime1">
              <a:rPr lang="en-US" smtClean="0"/>
              <a:t>9/16/2019</a:t>
            </a:fld>
            <a:endParaRPr lang="en-US" dirty="0"/>
          </a:p>
        </p:txBody>
      </p:sp>
    </p:spTree>
    <p:extLst>
      <p:ext uri="{BB962C8B-B14F-4D97-AF65-F5344CB8AC3E}">
        <p14:creationId xmlns:p14="http://schemas.microsoft.com/office/powerpoint/2010/main" val="39775563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736E19BF-4B2C-422B-9A96-F3BCF895B75A}" type="slidenum">
              <a:rPr lang="en-US" smtClean="0"/>
              <a:pPr/>
              <a:t>58</a:t>
            </a:fld>
            <a:endParaRPr lang="en-US" dirty="0" smtClean="0"/>
          </a:p>
        </p:txBody>
      </p:sp>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noFill/>
          <a:ln/>
        </p:spPr>
        <p:txBody>
          <a:bodyPr/>
          <a:lstStyle/>
          <a:p>
            <a:r>
              <a:rPr lang="en-US" dirty="0" smtClean="0"/>
              <a:t>Cross-sectional studies measure prevalence, of exposure, outcome, or both.</a:t>
            </a:r>
            <a:r>
              <a:rPr lang="en-US" baseline="0" dirty="0" smtClean="0"/>
              <a:t>  </a:t>
            </a:r>
            <a:r>
              <a:rPr lang="en-US" dirty="0" smtClean="0"/>
              <a:t>Generally when we speak of prevalence, we are speaking of “point prevalence.”  For</a:t>
            </a:r>
            <a:r>
              <a:rPr lang="en-US" baseline="0" dirty="0" smtClean="0"/>
              <a:t> example, we might be interested in the current prevalence of </a:t>
            </a:r>
            <a:r>
              <a:rPr lang="en-US" dirty="0" smtClean="0"/>
              <a:t>backache </a:t>
            </a:r>
            <a:r>
              <a:rPr lang="en-US" baseline="0" dirty="0" smtClean="0"/>
              <a:t>in the U.S., and, if so, we would want to know the p</a:t>
            </a:r>
            <a:r>
              <a:rPr lang="en-US" dirty="0" smtClean="0"/>
              <a:t>ercentage of persons in the U.S. have who, at the time of ascertainment</a:t>
            </a:r>
            <a:r>
              <a:rPr lang="en-US" baseline="0" dirty="0" smtClean="0"/>
              <a:t> (time of interview) had a backache</a:t>
            </a:r>
            <a:r>
              <a:rPr lang="en-US" dirty="0" smtClean="0"/>
              <a:t>.   You will also encounter the expression “period prevalence” in which a wider time period is specified, such as the past 6 months.  For chronic conditions like asthma, there may not be much difference between a point and a period prevalence, unless you made the period quite long.  For common, but generally short duration conditions, such as backache or the common cold, however, point and period prevalence</a:t>
            </a:r>
            <a:r>
              <a:rPr lang="en-US" baseline="0" dirty="0" smtClean="0"/>
              <a:t> </a:t>
            </a:r>
            <a:r>
              <a:rPr lang="en-US" dirty="0" smtClean="0"/>
              <a:t>differ substantially.</a:t>
            </a:r>
          </a:p>
          <a:p>
            <a:endParaRPr lang="en-US" dirty="0" smtClean="0"/>
          </a:p>
          <a:p>
            <a:r>
              <a:rPr lang="en-US" dirty="0" smtClean="0"/>
              <a:t>Although</a:t>
            </a:r>
            <a:r>
              <a:rPr lang="en-US" baseline="0" dirty="0" smtClean="0"/>
              <a:t> cross-sectional studies are making measurements in individuals at one point in time, it may take such studies a while to complete the interviewing.  For example, it could take a year to collect the data in the above example.   This does not mean that the study is not cross-sectional.   Hence, don’t confuse the administrative time needed to perform a study with the nature and timing of the measurements.  </a:t>
            </a:r>
            <a:endParaRPr lang="en-US" dirty="0" smtClean="0"/>
          </a:p>
          <a:p>
            <a:endParaRPr lang="nl-NL" dirty="0" smtClean="0"/>
          </a:p>
        </p:txBody>
      </p:sp>
      <p:sp>
        <p:nvSpPr>
          <p:cNvPr id="2" name="Date Placeholder 1"/>
          <p:cNvSpPr>
            <a:spLocks noGrp="1"/>
          </p:cNvSpPr>
          <p:nvPr>
            <p:ph type="dt" idx="10"/>
          </p:nvPr>
        </p:nvSpPr>
        <p:spPr/>
        <p:txBody>
          <a:bodyPr/>
          <a:lstStyle/>
          <a:p>
            <a:pPr>
              <a:defRPr/>
            </a:pPr>
            <a:fld id="{42AE53DB-A39D-458F-9212-E598B6B4CF45}" type="datetime1">
              <a:rPr lang="en-US" smtClean="0"/>
              <a:t>9/16/2019</a:t>
            </a:fld>
            <a:endParaRPr lang="en-US" dirty="0"/>
          </a:p>
        </p:txBody>
      </p:sp>
    </p:spTree>
    <p:extLst>
      <p:ext uri="{BB962C8B-B14F-4D97-AF65-F5344CB8AC3E}">
        <p14:creationId xmlns:p14="http://schemas.microsoft.com/office/powerpoint/2010/main" val="3629099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B06FE4EA-0849-45E3-A1BF-1D5F2445EDC5}" type="slidenum">
              <a:rPr lang="en-US" smtClean="0"/>
              <a:pPr/>
              <a:t>59</a:t>
            </a:fld>
            <a:endParaRPr lang="en-US" dirty="0" smtClean="0"/>
          </a:p>
        </p:txBody>
      </p:sp>
      <p:sp>
        <p:nvSpPr>
          <p:cNvPr id="68610" name="Rectangle 2"/>
          <p:cNvSpPr>
            <a:spLocks noGrp="1" noRot="1" noChangeAspect="1" noChangeArrowheads="1" noTextEdit="1"/>
          </p:cNvSpPr>
          <p:nvPr>
            <p:ph type="sldImg"/>
          </p:nvPr>
        </p:nvSpPr>
        <p:spPr>
          <a:xfrm>
            <a:off x="1104900" y="696913"/>
            <a:ext cx="4648200" cy="3486150"/>
          </a:xfrm>
          <a:ln/>
        </p:spPr>
      </p:sp>
      <p:sp>
        <p:nvSpPr>
          <p:cNvPr id="68611" name="Rectangle 3"/>
          <p:cNvSpPr>
            <a:spLocks noGrp="1" noChangeArrowheads="1"/>
          </p:cNvSpPr>
          <p:nvPr>
            <p:ph type="body" idx="1"/>
          </p:nvPr>
        </p:nvSpPr>
        <p:spPr>
          <a:noFill/>
          <a:ln/>
        </p:spPr>
        <p:txBody>
          <a:bodyPr/>
          <a:lstStyle/>
          <a:p>
            <a:r>
              <a:rPr lang="en-US" dirty="0" smtClean="0"/>
              <a:t>Whereas cross-sectional</a:t>
            </a:r>
            <a:r>
              <a:rPr lang="en-US" baseline="0" dirty="0" smtClean="0"/>
              <a:t> studies are terrific for descriptive objectives, they often </a:t>
            </a:r>
            <a:r>
              <a:rPr lang="en-US" dirty="0" smtClean="0"/>
              <a:t>attempt to tackle</a:t>
            </a:r>
            <a:r>
              <a:rPr lang="en-US" baseline="0" dirty="0" smtClean="0"/>
              <a:t> analytic objectives (i.e., relating exposures to outcomes), and this is when they </a:t>
            </a:r>
            <a:r>
              <a:rPr lang="en-US" dirty="0" smtClean="0"/>
              <a:t>have several major weaknesses.  In a cross-sectional study, you might see an association, fo</a:t>
            </a:r>
            <a:r>
              <a:rPr lang="en-US" baseline="0" dirty="0" smtClean="0"/>
              <a:t>r example, between depression and pain, but it would be hard to know which caused the other unless you could also determine (with accuracy) when each condition started.  </a:t>
            </a:r>
            <a:r>
              <a:rPr lang="en-US" dirty="0" smtClean="0"/>
              <a:t>You won’t be able to know temporality (i.e..,</a:t>
            </a:r>
            <a:r>
              <a:rPr lang="en-US" baseline="0" dirty="0" smtClean="0"/>
              <a:t> what came first)</a:t>
            </a:r>
            <a:r>
              <a:rPr lang="en-US" dirty="0" smtClean="0"/>
              <a:t> for many of the associations that might be discovered in cross-sectional data.</a:t>
            </a:r>
            <a:r>
              <a:rPr lang="en-US" baseline="0" dirty="0" smtClean="0"/>
              <a:t>   We call this “reverse causality”, meaning that the association that we are considering might be because exposure causes outcome might be because outcome causes exposure.  </a:t>
            </a:r>
            <a:r>
              <a:rPr lang="en-US" dirty="0" smtClean="0"/>
              <a:t>Genetic exposures are one</a:t>
            </a:r>
            <a:r>
              <a:rPr lang="en-US" baseline="0" dirty="0" smtClean="0"/>
              <a:t> notable</a:t>
            </a:r>
            <a:r>
              <a:rPr lang="en-US" dirty="0" smtClean="0"/>
              <a:t> exception</a:t>
            </a:r>
            <a:r>
              <a:rPr lang="en-US" baseline="0" dirty="0" smtClean="0"/>
              <a:t> that cannot be threatened by reverse causality.   Some other exposures can clearly, by logic, also be known to come first, such as something that happened in childhood in the context of diseases that arose in adult years. </a:t>
            </a:r>
            <a:endParaRPr lang="en-US" dirty="0" smtClean="0"/>
          </a:p>
          <a:p>
            <a:endParaRPr lang="en-US" dirty="0" smtClean="0"/>
          </a:p>
          <a:p>
            <a:r>
              <a:rPr lang="en-US" dirty="0" smtClean="0"/>
              <a:t>Another weakness of the cross-sectional design also stems from the use of prevalent rather than incident cases.  As noted on the</a:t>
            </a:r>
            <a:r>
              <a:rPr lang="en-US" baseline="0" dirty="0" smtClean="0"/>
              <a:t> </a:t>
            </a:r>
            <a:r>
              <a:rPr lang="en-US" dirty="0" smtClean="0"/>
              <a:t>previous slides, prevalent cases will over-represent those cases with longer disease duration or survival times</a:t>
            </a:r>
            <a:r>
              <a:rPr lang="en-US" baseline="0" dirty="0" smtClean="0"/>
              <a:t> when compared with new instances of the cases.</a:t>
            </a:r>
            <a:r>
              <a:rPr lang="en-US" dirty="0" smtClean="0"/>
              <a:t>  Thus, the prevalent cases are the end result of forces that caused disease to occur (incidence) in the first place and forces that caused cases to survive/continue longer.   For example, prevalent stroke cases would include those with a higher risk of having a stroke and those with lower risk of having a rapidly fatal stroke.  Factors contributing to a rapidly fatal stroke might appear to be “protective” (i.e., confer</a:t>
            </a:r>
            <a:r>
              <a:rPr lang="en-US" baseline="0" dirty="0" smtClean="0"/>
              <a:t> lower risk)</a:t>
            </a:r>
            <a:r>
              <a:rPr lang="en-US" dirty="0" smtClean="0"/>
              <a:t> against stroke in a study of prevalent stroke cases.  Thus, any association you might uncover between an exposure and a disease</a:t>
            </a:r>
            <a:r>
              <a:rPr lang="en-US" baseline="0" dirty="0" smtClean="0"/>
              <a:t> may alternatively be an association between exposure and survival with the disease.  That this alternative association makes you think there is an association between exposure and disease incidence is a form of selection bias.  Later in the course, we will provide two other graphical ways to think about this.  One uses theoretical populations and provides a visual approach (boxes and sticks) to show how the components of the study base (e.g., exposed and diseased) are either over- or underrepresented in the study sample.  The other uses directed acyclic graphs (DAGs) to show how if both exposure and disease are causally related to survival (and hence inclusion in a cross-sectional study), then there will a spurious association between exposure and disease.</a:t>
            </a:r>
            <a:endParaRPr lang="en-US" dirty="0" smtClean="0"/>
          </a:p>
        </p:txBody>
      </p:sp>
      <p:sp>
        <p:nvSpPr>
          <p:cNvPr id="2" name="Date Placeholder 1"/>
          <p:cNvSpPr>
            <a:spLocks noGrp="1"/>
          </p:cNvSpPr>
          <p:nvPr>
            <p:ph type="dt" idx="10"/>
          </p:nvPr>
        </p:nvSpPr>
        <p:spPr/>
        <p:txBody>
          <a:bodyPr/>
          <a:lstStyle/>
          <a:p>
            <a:pPr>
              <a:defRPr/>
            </a:pPr>
            <a:fld id="{755E4DE5-725C-4F3D-9201-C4DD0EDA716B}" type="datetime1">
              <a:rPr lang="en-US" smtClean="0"/>
              <a:t>9/16/2019</a:t>
            </a:fld>
            <a:endParaRPr lang="en-US" dirty="0"/>
          </a:p>
        </p:txBody>
      </p:sp>
    </p:spTree>
    <p:extLst>
      <p:ext uri="{BB962C8B-B14F-4D97-AF65-F5344CB8AC3E}">
        <p14:creationId xmlns:p14="http://schemas.microsoft.com/office/powerpoint/2010/main" val="35218284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This is an example of a cross-sectional study, </a:t>
            </a:r>
            <a:r>
              <a:rPr lang="en-US" baseline="0" dirty="0" smtClean="0"/>
              <a:t>the National Health and Nutrition Examination Survey (NHANES), performed </a:t>
            </a:r>
            <a:r>
              <a:rPr lang="en-US" dirty="0" smtClean="0"/>
              <a:t> within</a:t>
            </a:r>
            <a:r>
              <a:rPr lang="en-US" baseline="0" dirty="0" smtClean="0"/>
              <a:t> a dynamic cohort, which is essentially the general population of the U.S.  As such, NHANES is one the most relevant cross-sectional studies available in the U.S..  As with cross-sectional studies in a fixed cohort, this cross-sectional design considers prevalent, not incident disease.  In this example, the outcome is diabetes, and the study is examining prevalent cases of diabetes, not incident cases.  The exposure of interest is level of acculturation, defined by place of birth, preferred language and time living in the U.S.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60</a:t>
            </a:fld>
            <a:endParaRPr lang="en-US" dirty="0"/>
          </a:p>
        </p:txBody>
      </p:sp>
      <p:sp>
        <p:nvSpPr>
          <p:cNvPr id="5" name="Date Placeholder 4"/>
          <p:cNvSpPr>
            <a:spLocks noGrp="1"/>
          </p:cNvSpPr>
          <p:nvPr>
            <p:ph type="dt" idx="11"/>
          </p:nvPr>
        </p:nvSpPr>
        <p:spPr/>
        <p:txBody>
          <a:bodyPr/>
          <a:lstStyle/>
          <a:p>
            <a:pPr>
              <a:defRPr/>
            </a:pPr>
            <a:fld id="{EB349CE7-231C-46AE-BF83-6669C2B8E67A}" type="datetime1">
              <a:rPr lang="en-US" smtClean="0"/>
              <a:t>9/16/2019</a:t>
            </a:fld>
            <a:endParaRPr lang="en-US" dirty="0"/>
          </a:p>
        </p:txBody>
      </p:sp>
    </p:spTree>
    <p:extLst>
      <p:ext uri="{BB962C8B-B14F-4D97-AF65-F5344CB8AC3E}">
        <p14:creationId xmlns:p14="http://schemas.microsoft.com/office/powerpoint/2010/main" val="7093339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smtClean="0"/>
              <a:t>NHANES is a cross-sectional study within the general U.S. Population, a dynamic cohort.  Note that the x-axis is now CALENDER TIME.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smtClean="0"/>
              <a:t>Because NHANES is a random sample of the U.S. General population, the prevalence of diabetes that is derived is readily interpretable as an estimate of diabetes in the general U.S. population.   In terms of analytic objectives, while it is somewhat clearer to understand who is in this cross-sectional NHANES sample than it was in the Health ABC study example, the same issues exist in terms the prevalent nature of the sample.   In other words, it is still possible that we get a wrong (“biased”) estimate of the effect of acculturation on the incidence of diabetes.  Sometimes, this is forgotten.   That is, the pristine nature of sampling (a sample of the general population – what could be better?) does not guarantee correct answers to analytic questions.  </a:t>
            </a:r>
          </a:p>
        </p:txBody>
      </p:sp>
      <p:sp>
        <p:nvSpPr>
          <p:cNvPr id="2" name="Date Placeholder 1"/>
          <p:cNvSpPr>
            <a:spLocks noGrp="1"/>
          </p:cNvSpPr>
          <p:nvPr>
            <p:ph type="dt" idx="10"/>
          </p:nvPr>
        </p:nvSpPr>
        <p:spPr/>
        <p:txBody>
          <a:bodyPr/>
          <a:lstStyle/>
          <a:p>
            <a:pPr>
              <a:defRPr/>
            </a:pPr>
            <a:fld id="{9B15DE6C-18EF-498E-A283-CF1754E0247C}" type="datetime1">
              <a:rPr lang="en-US" smtClean="0"/>
              <a:t>9/16/2019</a:t>
            </a:fld>
            <a:endParaRPr lang="en-US" dirty="0"/>
          </a:p>
        </p:txBody>
      </p:sp>
    </p:spTree>
    <p:extLst>
      <p:ext uri="{BB962C8B-B14F-4D97-AF65-F5344CB8AC3E}">
        <p14:creationId xmlns:p14="http://schemas.microsoft.com/office/powerpoint/2010/main" val="39775563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This is an example of a cross-sectional study, </a:t>
            </a:r>
            <a:r>
              <a:rPr lang="en-US" baseline="0" dirty="0" smtClean="0"/>
              <a:t>the National Health and Nutrition Examination Survey (NHANES), performed </a:t>
            </a:r>
            <a:r>
              <a:rPr lang="en-US" dirty="0" smtClean="0"/>
              <a:t> within</a:t>
            </a:r>
            <a:r>
              <a:rPr lang="en-US" baseline="0" dirty="0" smtClean="0"/>
              <a:t> a dynamic cohort, which is essentially the general population of the U.S.  As such, NHANES is one the most relevant cross-sectional studies available in the U.S..  As with cross-sectional studies in a fixed cohort, this cross-sectional design considers prevalent, not incident disease.  In this example, the outcome is diabetes, and the study is examining prevalent cases of diabetes, not incident cases.  </a:t>
            </a:r>
          </a:p>
          <a:p>
            <a:endParaRPr lang="en-US" baseline="0" dirty="0" smtClean="0"/>
          </a:p>
          <a:p>
            <a:r>
              <a:rPr lang="en-US" baseline="0" dirty="0" smtClean="0"/>
              <a:t>The study has a descriptive goal, determining prevalence of diabetes in the U.S.  It also has an analytic goal, determining the causal relationship between acculturation and diabetes.  For the descriptive goal, it is important to be aware that the outcome is diabetes prevalence, not incidence.  In considering how the description of diabetes prevalence might be biased in this study, based on the cross-sectional sampling design, concerns would focus on how people with diabetes might be under- or over-represented in the NHANES sample compared with the underlying US population.  For example, is there a possibility that those with diabetes would be less likely to agree to an NHANES visit?   </a:t>
            </a:r>
          </a:p>
          <a:p>
            <a:endParaRPr lang="en-US" baseline="0" dirty="0" smtClean="0"/>
          </a:p>
          <a:p>
            <a:r>
              <a:rPr lang="en-US" baseline="0" dirty="0" smtClean="0"/>
              <a:t>In the analytic objective, the </a:t>
            </a:r>
            <a:r>
              <a:rPr lang="en-US" baseline="0" dirty="0" smtClean="0"/>
              <a:t>exposure of interest is level of acculturation, defined by place of birth, preferred language and time living in the U.S. </a:t>
            </a:r>
            <a:r>
              <a:rPr lang="en-US" baseline="0" dirty="0" smtClean="0"/>
              <a:t>  To </a:t>
            </a:r>
            <a:r>
              <a:rPr lang="en-US" baseline="0" dirty="0" smtClean="0"/>
              <a:t>investigate a causal </a:t>
            </a:r>
            <a:r>
              <a:rPr lang="en-US" baseline="0" dirty="0" smtClean="0"/>
              <a:t>relationship, </a:t>
            </a:r>
            <a:r>
              <a:rPr lang="en-US" baseline="0" dirty="0" smtClean="0"/>
              <a:t>we would prefer to have incident diabetes since prevalent diabetes will over-represent those who have survived longer with diabetes.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62</a:t>
            </a:fld>
            <a:endParaRPr lang="en-US" dirty="0"/>
          </a:p>
        </p:txBody>
      </p:sp>
      <p:sp>
        <p:nvSpPr>
          <p:cNvPr id="5" name="Date Placeholder 4"/>
          <p:cNvSpPr>
            <a:spLocks noGrp="1"/>
          </p:cNvSpPr>
          <p:nvPr>
            <p:ph type="dt" idx="11"/>
          </p:nvPr>
        </p:nvSpPr>
        <p:spPr/>
        <p:txBody>
          <a:bodyPr/>
          <a:lstStyle/>
          <a:p>
            <a:pPr>
              <a:defRPr/>
            </a:pPr>
            <a:fld id="{EB349CE7-231C-46AE-BF83-6669C2B8E67A}" type="datetime1">
              <a:rPr lang="en-US" smtClean="0"/>
              <a:t>9/16/2019</a:t>
            </a:fld>
            <a:endParaRPr lang="en-US" dirty="0"/>
          </a:p>
        </p:txBody>
      </p:sp>
    </p:spTree>
    <p:extLst>
      <p:ext uri="{BB962C8B-B14F-4D97-AF65-F5344CB8AC3E}">
        <p14:creationId xmlns:p14="http://schemas.microsoft.com/office/powerpoint/2010/main" val="2451377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B6EF2555-D7F2-47A6-A346-4E1F0A4613F3}" type="slidenum">
              <a:rPr lang="en-US" smtClean="0"/>
              <a:pPr/>
              <a:t>6</a:t>
            </a:fld>
            <a:endParaRPr lang="en-US" dirty="0" smtClean="0"/>
          </a:p>
        </p:txBody>
      </p:sp>
      <p:sp>
        <p:nvSpPr>
          <p:cNvPr id="24578" name="Rectangle 2"/>
          <p:cNvSpPr>
            <a:spLocks noGrp="1" noRot="1" noChangeAspect="1" noChangeArrowheads="1" noTextEdit="1"/>
          </p:cNvSpPr>
          <p:nvPr>
            <p:ph type="sldImg"/>
          </p:nvPr>
        </p:nvSpPr>
        <p:spPr>
          <a:xfrm>
            <a:off x="1104900" y="696913"/>
            <a:ext cx="4648200" cy="3486150"/>
          </a:xfrm>
          <a:ln/>
        </p:spPr>
      </p:sp>
      <p:sp>
        <p:nvSpPr>
          <p:cNvPr id="24579" name="Rectangle 3"/>
          <p:cNvSpPr>
            <a:spLocks noGrp="1" noChangeArrowheads="1"/>
          </p:cNvSpPr>
          <p:nvPr>
            <p:ph type="body" idx="1"/>
          </p:nvPr>
        </p:nvSpPr>
        <p:spPr>
          <a:noFill/>
          <a:ln/>
        </p:spPr>
        <p:txBody>
          <a:bodyPr/>
          <a:lstStyle/>
          <a:p>
            <a:r>
              <a:rPr lang="en-US" dirty="0" smtClean="0"/>
              <a:t>This is an ecologic study conducted in Denmark.  The unit of analysis is the municipality (a group of people</a:t>
            </a:r>
            <a:r>
              <a:rPr lang="en-US" baseline="0" dirty="0" smtClean="0"/>
              <a:t> living</a:t>
            </a:r>
            <a:r>
              <a:rPr lang="en-US" dirty="0" smtClean="0"/>
              <a:t> geographic</a:t>
            </a:r>
            <a:r>
              <a:rPr lang="en-US" baseline="0" dirty="0" smtClean="0"/>
              <a:t> area)</a:t>
            </a:r>
            <a:r>
              <a:rPr lang="en-US" dirty="0" smtClean="0"/>
              <a:t>, not the</a:t>
            </a:r>
            <a:r>
              <a:rPr lang="en-US" baseline="0" dirty="0" smtClean="0"/>
              <a:t> </a:t>
            </a:r>
            <a:r>
              <a:rPr lang="en-US" dirty="0" smtClean="0"/>
              <a:t>individual.   </a:t>
            </a:r>
          </a:p>
          <a:p>
            <a:endParaRPr lang="en-US" dirty="0" smtClean="0"/>
          </a:p>
          <a:p>
            <a:r>
              <a:rPr lang="en-US" dirty="0" smtClean="0"/>
              <a:t>The exposure variable, the concentration of fluoride in the water supply, was known for each municipality from nationwide statistics.  It was measured at the group level and so it is sometimes called an “ecologic</a:t>
            </a:r>
            <a:r>
              <a:rPr lang="en-US" baseline="0" dirty="0" smtClean="0"/>
              <a:t> measurement”.  It was not measured at the individual level for this study and probably never was for these people.  It may be theoretically possible to measure individual-level exposure to fluoride in the water supply but it would be very very difficult.</a:t>
            </a:r>
            <a:endParaRPr lang="en-US" dirty="0" smtClean="0"/>
          </a:p>
          <a:p>
            <a:endParaRPr lang="en-US" dirty="0" smtClean="0"/>
          </a:p>
          <a:p>
            <a:r>
              <a:rPr lang="en-US" dirty="0" smtClean="0"/>
              <a:t>The outcome is the mean DMF score (DMF-S) for each municipality</a:t>
            </a:r>
            <a:r>
              <a:rPr lang="en-US" baseline="0" dirty="0" smtClean="0"/>
              <a:t> in 15 year olds</a:t>
            </a:r>
            <a:r>
              <a:rPr lang="en-US" dirty="0" smtClean="0"/>
              <a:t>.  DMF-S is an index of caries (i.e.,</a:t>
            </a:r>
            <a:r>
              <a:rPr lang="en-US" baseline="0" dirty="0" smtClean="0"/>
              <a:t> tooth cavities) </a:t>
            </a:r>
            <a:r>
              <a:rPr lang="en-US" dirty="0" smtClean="0"/>
              <a:t>that incorporates cavitated caries (D), teeth extracted due to caries (M), and restorations made due to caries (F).</a:t>
            </a:r>
            <a:r>
              <a:rPr lang="en-US" sz="1200" b="0" i="0" u="none" strike="noStrike" kern="1200" baseline="0" dirty="0" smtClean="0">
                <a:solidFill>
                  <a:schemeClr val="tx1"/>
                </a:solidFill>
                <a:latin typeface="Times New Roman" pitchFamily="18" charset="0"/>
                <a:ea typeface="+mn-ea"/>
                <a:cs typeface="+mn-cs"/>
              </a:rPr>
              <a:t> </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This outcome was also known at the level of each municipality, not at the individual level.  From the paper: “…all municipalities are required to provide annual data on the dental caries experience of all residents aged 5, 7, 12 and 15 years, and send these to the Danish National Board of Health, which then perform the data processing. For this study, caries data on 15-year-olds were obtained for each municipality from the databases of the Danish National Board of Health.”  Although the information on caries was originally collected at the individual level, i.e. for each individual 15-year-old, the authors only had access to the data providing the average DMF-S for each municipality.  In other words, the individual-level data at one point existed, but in this era of increased privacy concerns, it might be very hard to get at.  Thus, this is an ecologic study, comparing exposure and outcome at the group (in this case, municipality) level.</a:t>
            </a:r>
            <a:endParaRPr lang="en-US" dirty="0" smtClean="0"/>
          </a:p>
          <a:p>
            <a:endParaRPr lang="en-US" dirty="0" smtClean="0"/>
          </a:p>
          <a:p>
            <a:r>
              <a:rPr lang="en-US" dirty="0" smtClean="0"/>
              <a:t>The analysis for</a:t>
            </a:r>
            <a:r>
              <a:rPr lang="en-US" baseline="0" dirty="0" smtClean="0"/>
              <a:t> this study correlates (i.e. assesses the relationship between) fluoride level with mean DMF-S for each municipality.   It is shown in the </a:t>
            </a:r>
            <a:r>
              <a:rPr lang="en-US" dirty="0" smtClean="0"/>
              <a:t>next plot.</a:t>
            </a:r>
          </a:p>
          <a:p>
            <a:endParaRPr lang="en-US" dirty="0" smtClean="0"/>
          </a:p>
          <a:p>
            <a:endParaRPr lang="en-US" dirty="0" smtClean="0"/>
          </a:p>
        </p:txBody>
      </p:sp>
      <p:sp>
        <p:nvSpPr>
          <p:cNvPr id="2" name="Date Placeholder 1"/>
          <p:cNvSpPr>
            <a:spLocks noGrp="1"/>
          </p:cNvSpPr>
          <p:nvPr>
            <p:ph type="dt" idx="10"/>
          </p:nvPr>
        </p:nvSpPr>
        <p:spPr/>
        <p:txBody>
          <a:bodyPr/>
          <a:lstStyle/>
          <a:p>
            <a:pPr>
              <a:defRPr/>
            </a:pPr>
            <a:fld id="{F50BE516-5581-462B-B10B-E3C5F2F32E4F}" type="datetime1">
              <a:rPr lang="en-US" smtClean="0"/>
              <a:t>9/16/2019</a:t>
            </a:fld>
            <a:endParaRPr lang="en-US" dirty="0"/>
          </a:p>
        </p:txBody>
      </p:sp>
    </p:spTree>
    <p:extLst>
      <p:ext uri="{BB962C8B-B14F-4D97-AF65-F5344CB8AC3E}">
        <p14:creationId xmlns:p14="http://schemas.microsoft.com/office/powerpoint/2010/main" val="3968709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104900" y="696913"/>
            <a:ext cx="4648200" cy="3486150"/>
          </a:xfrm>
          <a:ln/>
        </p:spPr>
      </p:sp>
      <p:sp>
        <p:nvSpPr>
          <p:cNvPr id="64514" name="Rectangle 3"/>
          <p:cNvSpPr>
            <a:spLocks noGrp="1" noChangeArrowheads="1"/>
          </p:cNvSpPr>
          <p:nvPr>
            <p:ph type="body" idx="1"/>
          </p:nvPr>
        </p:nvSpPr>
        <p:spPr>
          <a:noFill/>
          <a:ln/>
        </p:spPr>
        <p:txBody>
          <a:bodyPr/>
          <a:lstStyle/>
          <a:p>
            <a:r>
              <a:rPr lang="nl-NL" dirty="0" smtClean="0"/>
              <a:t>A</a:t>
            </a:r>
            <a:r>
              <a:rPr lang="nl-NL" baseline="0" dirty="0" smtClean="0"/>
              <a:t> cross-sectional study can also be done in a fixed </a:t>
            </a:r>
            <a:r>
              <a:rPr lang="nl-NL" baseline="0" dirty="0" smtClean="0"/>
              <a:t>cohort (e.g., exposure to nuclear power plant example).  </a:t>
            </a:r>
            <a:r>
              <a:rPr lang="nl-NL" baseline="0" dirty="0" smtClean="0"/>
              <a:t>The study can take place at the end of follow-up in a fixed cohort, </a:t>
            </a:r>
            <a:r>
              <a:rPr lang="nl-NL" b="0" baseline="0" dirty="0" smtClean="0"/>
              <a:t>at baseline</a:t>
            </a:r>
            <a:r>
              <a:rPr lang="nl-NL" baseline="0" dirty="0" smtClean="0"/>
              <a:t>, or at any intermediate point in the history of the cohort, as illustrated by the </a:t>
            </a:r>
            <a:r>
              <a:rPr lang="nl-NL" b="0" baseline="0" dirty="0" smtClean="0"/>
              <a:t>3</a:t>
            </a:r>
            <a:r>
              <a:rPr lang="nl-NL" baseline="0" dirty="0" smtClean="0"/>
              <a:t> arrows.  One objective of performing a cross-sectional study in this way would be to fulfill a descriptive objective such as estimating the burden of some entity for services planning.  For example, one might want to know the the prevalence of cancer 25 years after exposure to a nuclear power plant accident exposure.   This would be useful for insurance or financial planning.</a:t>
            </a:r>
          </a:p>
          <a:p>
            <a:endParaRPr lang="nl-NL" baseline="0" dirty="0" smtClean="0"/>
          </a:p>
          <a:p>
            <a:r>
              <a:rPr lang="nl-NL" baseline="0" dirty="0" smtClean="0"/>
              <a:t>As we discussed for the </a:t>
            </a:r>
            <a:r>
              <a:rPr lang="nl-NL" b="0" baseline="0" dirty="0" smtClean="0"/>
              <a:t>cross-sectional study in an underlying dynamic </a:t>
            </a:r>
            <a:r>
              <a:rPr lang="nl-NL" baseline="0" dirty="0" smtClean="0"/>
              <a:t>cohort, this design measures PREVALENT cases of the outcome.  The measurement is just taken once and so there is no opportunity to measure the new occurrence of new disease.  Not all instances of incident disease will make it to be measured in our cross-sectional sample.  Those with short survival will be less likely to be included.  In this sense, those who have not experienced the outcome can also be considered </a:t>
            </a:r>
            <a:r>
              <a:rPr lang="nl-NL" sz="1200" dirty="0" smtClean="0"/>
              <a:t>“prevalent”, meaning that persons without disease have certain characteristics that make them more or less likely to be represented in the cross-sectional sample.  People leave because of drop out or a competing event.</a:t>
            </a:r>
            <a:r>
              <a:rPr lang="nl-NL" sz="1200" baseline="0" dirty="0" smtClean="0"/>
              <a:t> </a:t>
            </a:r>
            <a:r>
              <a:rPr lang="nl-NL" sz="1200" b="0" dirty="0" smtClean="0">
                <a:solidFill>
                  <a:srgbClr val="FF0000"/>
                </a:solidFill>
              </a:rPr>
              <a:t>The “prevalent” character of those</a:t>
            </a:r>
            <a:r>
              <a:rPr lang="nl-NL" sz="1200" b="0" baseline="0" dirty="0" smtClean="0">
                <a:solidFill>
                  <a:srgbClr val="FF0000"/>
                </a:solidFill>
              </a:rPr>
              <a:t> without the outcome </a:t>
            </a:r>
            <a:r>
              <a:rPr lang="nl-NL" sz="1200" b="0" dirty="0" smtClean="0">
                <a:solidFill>
                  <a:srgbClr val="FF0000"/>
                </a:solidFill>
              </a:rPr>
              <a:t>is particularly</a:t>
            </a:r>
            <a:r>
              <a:rPr lang="nl-NL" sz="1200" b="0" baseline="0" dirty="0" smtClean="0">
                <a:solidFill>
                  <a:srgbClr val="FF0000"/>
                </a:solidFill>
              </a:rPr>
              <a:t> an issue in a fixed cohort that is being steadily depleted of members as follow-up time continues.</a:t>
            </a:r>
          </a:p>
          <a:p>
            <a:endParaRPr lang="nl-NL" sz="1200" b="0" baseline="0" dirty="0" smtClean="0">
              <a:solidFill>
                <a:srgbClr val="FF0000"/>
              </a:solidFill>
            </a:endParaRPr>
          </a:p>
          <a:p>
            <a:r>
              <a:rPr lang="nl-NL" sz="1200" b="0" baseline="0" dirty="0" smtClean="0">
                <a:solidFill>
                  <a:srgbClr val="FF0000"/>
                </a:solidFill>
              </a:rPr>
              <a:t>Recognizing how a cross-sectional study performed in this way is a sample from an underlying fixed cohort reminds us of some of the limitations.  </a:t>
            </a:r>
          </a:p>
          <a:p>
            <a:pPr marL="228600" indent="-228600">
              <a:buAutoNum type="alphaLcParenR"/>
            </a:pPr>
            <a:r>
              <a:rPr lang="nl-NL" sz="1200" b="0" baseline="0" dirty="0" smtClean="0">
                <a:solidFill>
                  <a:srgbClr val="FF0000"/>
                </a:solidFill>
              </a:rPr>
              <a:t>Descriptive research objective:  given the losses due to disease, lost to follow-up, and competing events, what remains at the time of the cross-sectional sampling is no longer </a:t>
            </a:r>
            <a:r>
              <a:rPr lang="nl-NL" sz="1200" b="0" u="none" baseline="0" dirty="0" smtClean="0">
                <a:solidFill>
                  <a:srgbClr val="FF0000"/>
                </a:solidFill>
              </a:rPr>
              <a:t>representative of the cohort at </a:t>
            </a:r>
            <a:r>
              <a:rPr lang="nl-NL" sz="1200" b="0" baseline="0" dirty="0" smtClean="0">
                <a:solidFill>
                  <a:srgbClr val="FF0000"/>
                </a:solidFill>
              </a:rPr>
              <a:t>time zero. </a:t>
            </a:r>
          </a:p>
          <a:p>
            <a:pPr marL="228600" indent="-228600">
              <a:buAutoNum type="alphaLcParenR"/>
            </a:pPr>
            <a:r>
              <a:rPr lang="nl-NL" sz="1200" b="0" baseline="0" dirty="0" smtClean="0">
                <a:solidFill>
                  <a:srgbClr val="FF0000"/>
                </a:solidFill>
              </a:rPr>
              <a:t>Analytic research objective:  if losses and competing events are related both to the exposure under investigation and the outcome under investigation, this means that the relationship between exposure and outcome among those who remain will be different than those who leave.  This means that the observed relationship between exposure and outcome in those who remain (i.e., are in the cross-sectional study) will be different than in the entire source population.  This is the definition of selection bias.  We will study this later in the course. </a:t>
            </a:r>
            <a:endParaRPr lang="nl-NL" b="1" dirty="0" smtClean="0"/>
          </a:p>
        </p:txBody>
      </p:sp>
      <p:sp>
        <p:nvSpPr>
          <p:cNvPr id="2" name="Date Placeholder 1"/>
          <p:cNvSpPr>
            <a:spLocks noGrp="1"/>
          </p:cNvSpPr>
          <p:nvPr>
            <p:ph type="dt" idx="10"/>
          </p:nvPr>
        </p:nvSpPr>
        <p:spPr/>
        <p:txBody>
          <a:bodyPr/>
          <a:lstStyle/>
          <a:p>
            <a:pPr>
              <a:defRPr/>
            </a:pPr>
            <a:fld id="{1D09C9A6-9788-4A97-B81B-A887BA13E4F8}" type="datetime1">
              <a:rPr lang="en-US" smtClean="0"/>
              <a:t>9/16/2019</a:t>
            </a:fld>
            <a:endParaRPr lang="en-US" dirty="0"/>
          </a:p>
        </p:txBody>
      </p:sp>
    </p:spTree>
    <p:extLst>
      <p:ext uri="{BB962C8B-B14F-4D97-AF65-F5344CB8AC3E}">
        <p14:creationId xmlns:p14="http://schemas.microsoft.com/office/powerpoint/2010/main" val="35083081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104900" y="696913"/>
            <a:ext cx="4648200" cy="3486150"/>
          </a:xfrm>
          <a:ln/>
        </p:spPr>
      </p:sp>
      <p:sp>
        <p:nvSpPr>
          <p:cNvPr id="64514" name="Rectangle 3"/>
          <p:cNvSpPr>
            <a:spLocks noGrp="1" noChangeArrowheads="1"/>
          </p:cNvSpPr>
          <p:nvPr>
            <p:ph type="body" idx="1"/>
          </p:nvPr>
        </p:nvSpPr>
        <p:spPr>
          <a:noFill/>
          <a:ln/>
        </p:spPr>
        <p:txBody>
          <a:bodyPr/>
          <a:lstStyle/>
          <a:p>
            <a:r>
              <a:rPr lang="nl-NL" b="0" dirty="0" smtClean="0"/>
              <a:t>A</a:t>
            </a:r>
            <a:r>
              <a:rPr lang="nl-NL" b="0" baseline="0" dirty="0" smtClean="0"/>
              <a:t> cross-sectional study can also be conducted in a fixed cohort that arose from an underlying dynamic cohort.  The sample can be obtained at the end of the study, during follow-up, or at baseline (green arrow).  Sampling at baseline is a common design in fixed cohorts, and, indeed is the way that the composition of fixed cohorts are summarized and described.</a:t>
            </a:r>
          </a:p>
          <a:p>
            <a:endParaRPr lang="nl-NL" b="0" baseline="0" dirty="0" smtClean="0"/>
          </a:p>
          <a:p>
            <a:r>
              <a:rPr lang="nl-NL" b="0" baseline="0" dirty="0" smtClean="0"/>
              <a:t>Although </a:t>
            </a:r>
            <a:r>
              <a:rPr lang="nl-NL" b="0" baseline="0" dirty="0" smtClean="0"/>
              <a:t>the green cross-sectional study </a:t>
            </a:r>
            <a:r>
              <a:rPr lang="nl-NL" b="0" baseline="0" dirty="0" smtClean="0"/>
              <a:t>is occurring in a fixed study cohort, it is best conceptualized as a cross-sectional study in an underlying dynamic cohort, as illustrated on the next slide.  For a cross-sectional study at baseline of a fixed cohort study, what happens with the fixed cohort after baseline is not of interest to us.  We are instead interested in how the basline fixed cohort was defined and assembled.  In other words, how is it that people got to be present at the time that the green arrow was put in place. </a:t>
            </a:r>
            <a:endParaRPr lang="nl-NL" b="0" dirty="0" smtClean="0"/>
          </a:p>
          <a:p>
            <a:endParaRPr lang="nl-NL" dirty="0" smtClean="0"/>
          </a:p>
          <a:p>
            <a:endParaRPr lang="nl-NL" dirty="0" smtClean="0"/>
          </a:p>
        </p:txBody>
      </p:sp>
      <p:sp>
        <p:nvSpPr>
          <p:cNvPr id="2" name="Date Placeholder 1"/>
          <p:cNvSpPr>
            <a:spLocks noGrp="1"/>
          </p:cNvSpPr>
          <p:nvPr>
            <p:ph type="dt" idx="10"/>
          </p:nvPr>
        </p:nvSpPr>
        <p:spPr/>
        <p:txBody>
          <a:bodyPr/>
          <a:lstStyle/>
          <a:p>
            <a:pPr>
              <a:defRPr/>
            </a:pPr>
            <a:fld id="{D677C015-7828-445C-8ACF-132F4C995424}" type="datetime1">
              <a:rPr lang="en-US" smtClean="0"/>
              <a:t>9/16/2019</a:t>
            </a:fld>
            <a:endParaRPr lang="en-US" dirty="0"/>
          </a:p>
        </p:txBody>
      </p:sp>
    </p:spTree>
    <p:extLst>
      <p:ext uri="{BB962C8B-B14F-4D97-AF65-F5344CB8AC3E}">
        <p14:creationId xmlns:p14="http://schemas.microsoft.com/office/powerpoint/2010/main" val="27880242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smtClean="0"/>
              <a:t>A cross-sectional study at baseline in a fixed </a:t>
            </a:r>
            <a:r>
              <a:rPr lang="nl-NL" sz="1000" b="0" baseline="0" dirty="0" smtClean="0"/>
              <a:t>study cohort that is sampled from an underlying dynamic cohort in fact should be conceptualized as occurring in a dynamic cohort.  In other words, the baseline of the fixed study cohort has to be drawn from some real world dynamic cohort.  What exactly the dynamic cohort is that is represented by the baseline visit of a fixed cohort depends on how the recruitment was done for the fixed cohort.  For example, if participants </a:t>
            </a:r>
            <a:r>
              <a:rPr lang="nl-NL" sz="1000" baseline="0" dirty="0" smtClean="0"/>
              <a:t>were recruited from a population-based sample, the underlying cohort is fairly well defined.  The baseline visit of the Framingham cohort would be an example of a cross-sectional study performed within a well-defined dynamic cohort.  On the other hand, if the fixed cohort study was assembled through calls for volunteers, the definition of the underlying cohort will not be so clear.  It would theoretically be a dynamic cohort of volunteers, not a very tanglible construct.</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p:txBody>
      </p:sp>
      <p:sp>
        <p:nvSpPr>
          <p:cNvPr id="2" name="Date Placeholder 1"/>
          <p:cNvSpPr>
            <a:spLocks noGrp="1"/>
          </p:cNvSpPr>
          <p:nvPr>
            <p:ph type="dt" idx="10"/>
          </p:nvPr>
        </p:nvSpPr>
        <p:spPr/>
        <p:txBody>
          <a:bodyPr/>
          <a:lstStyle/>
          <a:p>
            <a:pPr>
              <a:defRPr/>
            </a:pPr>
            <a:fld id="{725F935D-1584-4EC8-A7C1-AF458F2DA85C}" type="datetime1">
              <a:rPr lang="en-US" smtClean="0"/>
              <a:t>9/16/2019</a:t>
            </a:fld>
            <a:endParaRPr lang="en-US" dirty="0"/>
          </a:p>
        </p:txBody>
      </p:sp>
    </p:spTree>
    <p:extLst>
      <p:ext uri="{BB962C8B-B14F-4D97-AF65-F5344CB8AC3E}">
        <p14:creationId xmlns:p14="http://schemas.microsoft.com/office/powerpoint/2010/main" val="39775563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sz="1000" b="0" baseline="0" dirty="0" smtClean="0"/>
              <a:t>Here we illustrate how an underlying dynamic cohort is sampled by a cross-sectional study at the baseline visit of a fixed study cohort and how the cross-sectional study then becomes the starting point for a fixed cohort as the participants in the baseline visit (also the cross-sectional study) are followed forward in time. The underlying dynamic cohort may be an explicitly defined population or it may not have been clearly defined (aka a hypothetical population).</a:t>
            </a:r>
          </a:p>
        </p:txBody>
      </p:sp>
      <p:sp>
        <p:nvSpPr>
          <p:cNvPr id="2" name="Date Placeholder 1"/>
          <p:cNvSpPr>
            <a:spLocks noGrp="1"/>
          </p:cNvSpPr>
          <p:nvPr>
            <p:ph type="dt" idx="10"/>
          </p:nvPr>
        </p:nvSpPr>
        <p:spPr/>
        <p:txBody>
          <a:bodyPr/>
          <a:lstStyle/>
          <a:p>
            <a:pPr>
              <a:defRPr/>
            </a:pPr>
            <a:fld id="{38369C3F-F468-4A46-825C-56FD1D0F0E32}" type="datetime1">
              <a:rPr lang="en-US" smtClean="0"/>
              <a:t>9/16/2019</a:t>
            </a:fld>
            <a:endParaRPr lang="en-US" dirty="0"/>
          </a:p>
        </p:txBody>
      </p:sp>
    </p:spTree>
    <p:extLst>
      <p:ext uri="{BB962C8B-B14F-4D97-AF65-F5344CB8AC3E}">
        <p14:creationId xmlns:p14="http://schemas.microsoft.com/office/powerpoint/2010/main" val="31105455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34507FEB-2A5E-426A-8D12-8A07506C29E6}" type="slidenum">
              <a:rPr lang="en-US" smtClean="0"/>
              <a:pPr/>
              <a:t>67</a:t>
            </a:fld>
            <a:endParaRPr lang="en-US" dirty="0" smtClean="0"/>
          </a:p>
        </p:txBody>
      </p:sp>
      <p:sp>
        <p:nvSpPr>
          <p:cNvPr id="70658" name="Rectangle 2"/>
          <p:cNvSpPr>
            <a:spLocks noGrp="1" noRot="1" noChangeAspect="1" noChangeArrowheads="1" noTextEdit="1"/>
          </p:cNvSpPr>
          <p:nvPr>
            <p:ph type="sldImg"/>
          </p:nvPr>
        </p:nvSpPr>
        <p:spPr>
          <a:xfrm>
            <a:off x="1104900" y="696913"/>
            <a:ext cx="4648200" cy="3486150"/>
          </a:xfrm>
          <a:ln/>
        </p:spPr>
      </p:sp>
      <p:sp>
        <p:nvSpPr>
          <p:cNvPr id="70659" name="Rectangle 3"/>
          <p:cNvSpPr>
            <a:spLocks noGrp="1" noChangeArrowheads="1"/>
          </p:cNvSpPr>
          <p:nvPr>
            <p:ph type="body" idx="1"/>
          </p:nvPr>
        </p:nvSpPr>
        <p:spPr>
          <a:noFill/>
          <a:ln/>
        </p:spPr>
        <p:txBody>
          <a:bodyPr/>
          <a:lstStyle/>
          <a:p>
            <a:r>
              <a:rPr lang="en-US" dirty="0" smtClean="0"/>
              <a:t>Introduction to the Health Aging and Body Composition study, coordinated here at UCSF.  </a:t>
            </a:r>
          </a:p>
          <a:p>
            <a:endParaRPr lang="en-US" dirty="0" smtClean="0"/>
          </a:p>
          <a:p>
            <a:r>
              <a:rPr lang="en-US" dirty="0" smtClean="0"/>
              <a:t>This study was a fixed</a:t>
            </a:r>
            <a:r>
              <a:rPr lang="en-US" baseline="0" dirty="0" smtClean="0"/>
              <a:t> cohort study, recruited from underlying dynamic populations (more on this in next slides), in Pittsburgh, PA and Memphis, TN.  The primary purpose of the study was to identify determinants of loss of functional capacity in older adults during their 80’s and 90’s.  The study recruited adults who were 70-79 years old with “good functional capacity,” defined as the ability to walk up 10 steps and to walk a block without help.  Participants’ functional capacity was assessed at a baseline visit and then at regular intervals over 17 years. </a:t>
            </a:r>
            <a:endParaRPr lang="en-US" dirty="0" smtClean="0"/>
          </a:p>
          <a:p>
            <a:endParaRPr lang="en-US" dirty="0" smtClean="0"/>
          </a:p>
          <a:p>
            <a:endParaRPr lang="en-US" dirty="0" smtClean="0"/>
          </a:p>
          <a:p>
            <a:endParaRPr lang="en-US" dirty="0" smtClean="0"/>
          </a:p>
        </p:txBody>
      </p:sp>
      <p:sp>
        <p:nvSpPr>
          <p:cNvPr id="2" name="Date Placeholder 1"/>
          <p:cNvSpPr>
            <a:spLocks noGrp="1"/>
          </p:cNvSpPr>
          <p:nvPr>
            <p:ph type="dt" idx="10"/>
          </p:nvPr>
        </p:nvSpPr>
        <p:spPr/>
        <p:txBody>
          <a:bodyPr/>
          <a:lstStyle/>
          <a:p>
            <a:pPr>
              <a:defRPr/>
            </a:pPr>
            <a:fld id="{90B4BAC6-669A-4CCC-93F3-E62C0AB90E44}" type="datetime1">
              <a:rPr lang="en-US" smtClean="0"/>
              <a:t>9/16/2019</a:t>
            </a:fld>
            <a:endParaRPr lang="en-US" dirty="0"/>
          </a:p>
        </p:txBody>
      </p:sp>
    </p:spTree>
    <p:extLst>
      <p:ext uri="{BB962C8B-B14F-4D97-AF65-F5344CB8AC3E}">
        <p14:creationId xmlns:p14="http://schemas.microsoft.com/office/powerpoint/2010/main" val="8087047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104900" y="696913"/>
            <a:ext cx="4648200" cy="3486150"/>
          </a:xfrm>
          <a:ln/>
        </p:spPr>
      </p:sp>
      <p:sp>
        <p:nvSpPr>
          <p:cNvPr id="64514" name="Rectangle 3"/>
          <p:cNvSpPr>
            <a:spLocks noGrp="1" noChangeArrowheads="1"/>
          </p:cNvSpPr>
          <p:nvPr>
            <p:ph type="body" idx="1"/>
          </p:nvPr>
        </p:nvSpPr>
        <p:spPr>
          <a:noFill/>
          <a:ln/>
        </p:spPr>
        <p:txBody>
          <a:bodyPr/>
          <a:lstStyle/>
          <a:p>
            <a:r>
              <a:rPr lang="nl-NL" dirty="0" smtClean="0"/>
              <a:t>This illustrates the cross-sectional study,</a:t>
            </a:r>
            <a:r>
              <a:rPr lang="nl-NL" baseline="0" dirty="0" smtClean="0"/>
              <a:t> taken at the baseline visit of the Health ABC fixed cohort study.  However, the events that occur after baseline Health ABC are not really our concern in this design.  Instead, this cross-sectional study can be conceptualized as occurring in an underlying dynamic population, as shown on the next slide. </a:t>
            </a:r>
            <a:endParaRPr lang="nl-NL" dirty="0" smtClean="0"/>
          </a:p>
        </p:txBody>
      </p:sp>
      <p:sp>
        <p:nvSpPr>
          <p:cNvPr id="2" name="Date Placeholder 1"/>
          <p:cNvSpPr>
            <a:spLocks noGrp="1"/>
          </p:cNvSpPr>
          <p:nvPr>
            <p:ph type="dt" idx="10"/>
          </p:nvPr>
        </p:nvSpPr>
        <p:spPr/>
        <p:txBody>
          <a:bodyPr/>
          <a:lstStyle/>
          <a:p>
            <a:pPr>
              <a:defRPr/>
            </a:pPr>
            <a:fld id="{C402B80C-B4A6-43AE-B76E-6464929FFCAF}" type="datetime1">
              <a:rPr lang="en-US" smtClean="0"/>
              <a:t>9/16/2019</a:t>
            </a:fld>
            <a:endParaRPr lang="en-US" dirty="0"/>
          </a:p>
        </p:txBody>
      </p:sp>
    </p:spTree>
    <p:extLst>
      <p:ext uri="{BB962C8B-B14F-4D97-AF65-F5344CB8AC3E}">
        <p14:creationId xmlns:p14="http://schemas.microsoft.com/office/powerpoint/2010/main" val="39511648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smtClean="0"/>
              <a:t>The underlying cohort is older adults (70-79 years old) with </a:t>
            </a:r>
            <a:r>
              <a:rPr lang="en-US" sz="1000" baseline="0" dirty="0" smtClean="0"/>
              <a:t>good functional status, defined as ability to walk a block and climb 10 stairs.  </a:t>
            </a:r>
          </a:p>
          <a:p>
            <a:endParaRPr lang="en-US" sz="1000" baseline="0" dirty="0" smtClean="0"/>
          </a:p>
          <a:p>
            <a:r>
              <a:rPr lang="en-US" sz="1000" baseline="0" dirty="0" smtClean="0"/>
              <a:t>This is how they were assembled:</a:t>
            </a:r>
          </a:p>
          <a:p>
            <a:r>
              <a:rPr lang="en-US" sz="1200" b="0" i="0" u="none" strike="noStrike" kern="1200" baseline="0" dirty="0" smtClean="0">
                <a:solidFill>
                  <a:schemeClr val="tx1"/>
                </a:solidFill>
                <a:latin typeface="Times New Roman" pitchFamily="18" charset="0"/>
                <a:ea typeface="+mn-ea"/>
                <a:cs typeface="+mn-cs"/>
              </a:rPr>
              <a:t>“Participants were recruited by mailing letters of invitations to age-eligible white Medicare beneficiaries (selected at random from lists provided by the Health Care Financing Administration) and to all age-eligible black community residents in designated zip code areas close to the Pittsburgh, PA, and Memphis, TN, field centers.”</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Recall from a prior slide how we stated that a cross-sectional study at the beginning of a fixed cohort study is really a cross-sectional study of some dynamic population.</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Is the prevalence estimate of neck and shoulder pain relevant to any real-world population?  We would need to know more details such as a) what fraction of persons in this age group in these areas are Medicare beneficiaries; b) what fraction of those approached consented to participate; and c) how is “good functional status” defined.  The answers to these questions will tell us whether the study population is a narrowly defined group or is instead reasonably representative of the general population.  </a:t>
            </a:r>
            <a:endParaRPr lang="nl-NL" sz="1000" baseline="0" dirty="0" smtClean="0"/>
          </a:p>
        </p:txBody>
      </p:sp>
      <p:sp>
        <p:nvSpPr>
          <p:cNvPr id="2" name="Date Placeholder 1"/>
          <p:cNvSpPr>
            <a:spLocks noGrp="1"/>
          </p:cNvSpPr>
          <p:nvPr>
            <p:ph type="dt" idx="10"/>
          </p:nvPr>
        </p:nvSpPr>
        <p:spPr/>
        <p:txBody>
          <a:bodyPr/>
          <a:lstStyle/>
          <a:p>
            <a:pPr>
              <a:defRPr/>
            </a:pPr>
            <a:fld id="{12F5803F-45EB-481C-AE0B-2D13FAF39C5A}" type="datetime1">
              <a:rPr lang="en-US" smtClean="0"/>
              <a:t>9/16/2019</a:t>
            </a:fld>
            <a:endParaRPr lang="en-US" dirty="0"/>
          </a:p>
        </p:txBody>
      </p:sp>
    </p:spTree>
    <p:extLst>
      <p:ext uri="{BB962C8B-B14F-4D97-AF65-F5344CB8AC3E}">
        <p14:creationId xmlns:p14="http://schemas.microsoft.com/office/powerpoint/2010/main" val="39775563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34507FEB-2A5E-426A-8D12-8A07506C29E6}" type="slidenum">
              <a:rPr lang="en-US" smtClean="0"/>
              <a:pPr/>
              <a:t>70</a:t>
            </a:fld>
            <a:endParaRPr lang="en-US" dirty="0" smtClean="0"/>
          </a:p>
        </p:txBody>
      </p:sp>
      <p:sp>
        <p:nvSpPr>
          <p:cNvPr id="70658" name="Rectangle 2"/>
          <p:cNvSpPr>
            <a:spLocks noGrp="1" noRot="1" noChangeAspect="1" noChangeArrowheads="1" noTextEdit="1"/>
          </p:cNvSpPr>
          <p:nvPr>
            <p:ph type="sldImg"/>
          </p:nvPr>
        </p:nvSpPr>
        <p:spPr>
          <a:xfrm>
            <a:off x="1104900" y="696913"/>
            <a:ext cx="4648200" cy="3486150"/>
          </a:xfrm>
          <a:ln/>
        </p:spPr>
      </p:sp>
      <p:sp>
        <p:nvSpPr>
          <p:cNvPr id="70659" name="Rectangle 3"/>
          <p:cNvSpPr>
            <a:spLocks noGrp="1" noChangeArrowheads="1"/>
          </p:cNvSpPr>
          <p:nvPr>
            <p:ph type="body" idx="1"/>
          </p:nvPr>
        </p:nvSpPr>
        <p:spPr>
          <a:noFill/>
          <a:ln/>
        </p:spPr>
        <p:txBody>
          <a:bodyPr/>
          <a:lstStyle/>
          <a:p>
            <a:r>
              <a:rPr lang="en-US" dirty="0" smtClean="0"/>
              <a:t>This is prevalent pain, not incident. This</a:t>
            </a:r>
            <a:r>
              <a:rPr lang="en-US" baseline="0" dirty="0" smtClean="0"/>
              <a:t> is an e</a:t>
            </a:r>
            <a:r>
              <a:rPr lang="en-US" dirty="0" smtClean="0"/>
              <a:t>xample of period prevalence (“during the previous year”), rather than point prevalence “Do you currently have pain that has lasted at least a month…?”</a:t>
            </a:r>
          </a:p>
          <a:p>
            <a:endParaRPr lang="en-US" dirty="0" smtClean="0"/>
          </a:p>
          <a:p>
            <a:r>
              <a:rPr lang="en-US" dirty="0" smtClean="0"/>
              <a:t>If the goal was estimating prevalence in the general population</a:t>
            </a:r>
            <a:r>
              <a:rPr lang="en-US" baseline="0" dirty="0" smtClean="0"/>
              <a:t> of 70-79 year olds, w</a:t>
            </a:r>
            <a:r>
              <a:rPr lang="en-US" dirty="0" smtClean="0"/>
              <a:t>ho might be missing?  The underlying cohort is older adults with </a:t>
            </a:r>
            <a:r>
              <a:rPr lang="en-US" baseline="0" dirty="0" smtClean="0"/>
              <a:t>good functional status.  This leaves out those with less than good functional status.   It is also possible that individuals with severe pain in the underlying cohort, even despite good functional status, were less likely to participate in a study requiring research study visits.  </a:t>
            </a:r>
            <a:endParaRPr lang="en-US" dirty="0" smtClean="0"/>
          </a:p>
        </p:txBody>
      </p:sp>
      <p:sp>
        <p:nvSpPr>
          <p:cNvPr id="2" name="Date Placeholder 1"/>
          <p:cNvSpPr>
            <a:spLocks noGrp="1"/>
          </p:cNvSpPr>
          <p:nvPr>
            <p:ph type="dt" idx="10"/>
          </p:nvPr>
        </p:nvSpPr>
        <p:spPr/>
        <p:txBody>
          <a:bodyPr/>
          <a:lstStyle/>
          <a:p>
            <a:pPr>
              <a:defRPr/>
            </a:pPr>
            <a:fld id="{6305EECC-FA13-459D-84FD-3B1DB813AD46}" type="datetime1">
              <a:rPr lang="en-US" smtClean="0"/>
              <a:t>9/16/2019</a:t>
            </a:fld>
            <a:endParaRPr lang="en-US" dirty="0"/>
          </a:p>
        </p:txBody>
      </p:sp>
    </p:spTree>
    <p:extLst>
      <p:ext uri="{BB962C8B-B14F-4D97-AF65-F5344CB8AC3E}">
        <p14:creationId xmlns:p14="http://schemas.microsoft.com/office/powerpoint/2010/main" val="8087047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94CB8C2B-FDFD-49C7-9AD2-880CADC33BDF}" type="slidenum">
              <a:rPr lang="en-US" smtClean="0"/>
              <a:pPr/>
              <a:t>71</a:t>
            </a:fld>
            <a:endParaRPr lang="en-US" dirty="0" smtClean="0"/>
          </a:p>
        </p:txBody>
      </p:sp>
      <p:sp>
        <p:nvSpPr>
          <p:cNvPr id="72706" name="Rectangle 2"/>
          <p:cNvSpPr>
            <a:spLocks noGrp="1" noRot="1" noChangeAspect="1" noChangeArrowheads="1" noTextEdit="1"/>
          </p:cNvSpPr>
          <p:nvPr>
            <p:ph type="sldImg"/>
          </p:nvPr>
        </p:nvSpPr>
        <p:spPr>
          <a:xfrm>
            <a:off x="1104900" y="696913"/>
            <a:ext cx="4648200" cy="3486150"/>
          </a:xfrm>
          <a:ln/>
        </p:spPr>
      </p:sp>
      <p:sp>
        <p:nvSpPr>
          <p:cNvPr id="72707" name="Rectangle 3"/>
          <p:cNvSpPr>
            <a:spLocks noGrp="1" noChangeArrowheads="1"/>
          </p:cNvSpPr>
          <p:nvPr>
            <p:ph type="body" idx="1"/>
          </p:nvPr>
        </p:nvSpPr>
        <p:spPr>
          <a:noFill/>
          <a:ln/>
        </p:spPr>
        <p:txBody>
          <a:bodyPr/>
          <a:lstStyle/>
          <a:p>
            <a:r>
              <a:rPr lang="en-US" dirty="0" smtClean="0"/>
              <a:t>How about an analytic objective</a:t>
            </a:r>
            <a:r>
              <a:rPr lang="en-US" baseline="0" dirty="0" smtClean="0"/>
              <a:t> in a cross-sectional study?  As noted earlier, </a:t>
            </a:r>
            <a:r>
              <a:rPr lang="en-US" dirty="0" smtClean="0"/>
              <a:t>temporality is an issue.  For</a:t>
            </a:r>
            <a:r>
              <a:rPr lang="en-US" baseline="0" dirty="0" smtClean="0"/>
              <a:t> example</a:t>
            </a:r>
            <a:r>
              <a:rPr lang="en-US" dirty="0" smtClean="0"/>
              <a:t>, we don’t know if depressive symptoms preceded pain or vice versa. Both possibilities seem plausible.  </a:t>
            </a:r>
          </a:p>
          <a:p>
            <a:endParaRPr lang="en-US" dirty="0" smtClean="0"/>
          </a:p>
        </p:txBody>
      </p:sp>
      <p:sp>
        <p:nvSpPr>
          <p:cNvPr id="2" name="Date Placeholder 1"/>
          <p:cNvSpPr>
            <a:spLocks noGrp="1"/>
          </p:cNvSpPr>
          <p:nvPr>
            <p:ph type="dt" idx="10"/>
          </p:nvPr>
        </p:nvSpPr>
        <p:spPr/>
        <p:txBody>
          <a:bodyPr/>
          <a:lstStyle/>
          <a:p>
            <a:pPr>
              <a:defRPr/>
            </a:pPr>
            <a:fld id="{3247D754-07B0-4EEB-B092-CB291A30C4D2}" type="datetime1">
              <a:rPr lang="en-US" smtClean="0"/>
              <a:t>9/16/2019</a:t>
            </a:fld>
            <a:endParaRPr lang="en-US" dirty="0"/>
          </a:p>
        </p:txBody>
      </p:sp>
    </p:spTree>
    <p:extLst>
      <p:ext uri="{BB962C8B-B14F-4D97-AF65-F5344CB8AC3E}">
        <p14:creationId xmlns:p14="http://schemas.microsoft.com/office/powerpoint/2010/main" val="18452142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This is an example of a cross-sectional study within</a:t>
            </a:r>
            <a:r>
              <a:rPr lang="en-US" baseline="0" dirty="0" smtClean="0"/>
              <a:t> a fixed cohort, the Framingham Heart Study, that was sampled from an underlying dynamic cohort..   In this example, the study uses data collected at follow-up visits of the Framingham cohort, rather than at the baseline visit.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72</a:t>
            </a:fld>
            <a:endParaRPr lang="en-US" dirty="0"/>
          </a:p>
        </p:txBody>
      </p:sp>
      <p:sp>
        <p:nvSpPr>
          <p:cNvPr id="5" name="Date Placeholder 4"/>
          <p:cNvSpPr>
            <a:spLocks noGrp="1"/>
          </p:cNvSpPr>
          <p:nvPr>
            <p:ph type="dt" idx="11"/>
          </p:nvPr>
        </p:nvSpPr>
        <p:spPr/>
        <p:txBody>
          <a:bodyPr/>
          <a:lstStyle/>
          <a:p>
            <a:pPr>
              <a:defRPr/>
            </a:pPr>
            <a:fld id="{010A1DEA-7768-4DFB-A95F-9D2B7CA93D1D}" type="datetime1">
              <a:rPr lang="en-US" smtClean="0"/>
              <a:t>9/16/2019</a:t>
            </a:fld>
            <a:endParaRPr lang="en-US" dirty="0"/>
          </a:p>
        </p:txBody>
      </p:sp>
    </p:spTree>
    <p:extLst>
      <p:ext uri="{BB962C8B-B14F-4D97-AF65-F5344CB8AC3E}">
        <p14:creationId xmlns:p14="http://schemas.microsoft.com/office/powerpoint/2010/main" val="2129994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8EBF93B4-6F2D-442C-A4C4-BF3F26DDDE66}" type="slidenum">
              <a:rPr lang="en-US" smtClean="0"/>
              <a:pPr/>
              <a:t>7</a:t>
            </a:fld>
            <a:endParaRPr lang="en-US" dirty="0" smtClean="0"/>
          </a:p>
        </p:txBody>
      </p:sp>
      <p:sp>
        <p:nvSpPr>
          <p:cNvPr id="26626" name="Rectangle 2"/>
          <p:cNvSpPr>
            <a:spLocks noGrp="1" noRot="1" noChangeAspect="1" noChangeArrowheads="1" noTextEdit="1"/>
          </p:cNvSpPr>
          <p:nvPr>
            <p:ph type="sldImg"/>
          </p:nvPr>
        </p:nvSpPr>
        <p:spPr>
          <a:xfrm>
            <a:off x="1104900" y="696913"/>
            <a:ext cx="4648200" cy="3486150"/>
          </a:xfrm>
          <a:ln/>
        </p:spPr>
      </p:sp>
      <p:sp>
        <p:nvSpPr>
          <p:cNvPr id="26627" name="Rectangle 3"/>
          <p:cNvSpPr>
            <a:spLocks noGrp="1" noChangeArrowheads="1"/>
          </p:cNvSpPr>
          <p:nvPr>
            <p:ph type="body" idx="1"/>
          </p:nvPr>
        </p:nvSpPr>
        <p:spPr>
          <a:noFill/>
          <a:ln/>
        </p:spPr>
        <p:txBody>
          <a:bodyPr/>
          <a:lstStyle/>
          <a:p>
            <a:r>
              <a:rPr lang="en-US" dirty="0" smtClean="0"/>
              <a:t>In communities with higher fluoride concentration in their drinking water, the average dental caries “score” among 15 year olds is lower.</a:t>
            </a:r>
          </a:p>
          <a:p>
            <a:endParaRPr lang="en-US" dirty="0" smtClean="0"/>
          </a:p>
          <a:p>
            <a:r>
              <a:rPr lang="en-US" dirty="0" smtClean="0"/>
              <a:t>One potential problem with this association is confounding. Confounding is a topic we will discuss extensively at the end of the course. Perhaps the communities with higher fluoride levels have chosen to have the water fluoridated because they are generally more affluent and/or more health conscious, and thus also have greater use of fluoride toothpaste and more dental care.  Perhaps the differences in dental caries are better explained by toothpaste choice and level of dental care than by water fluoride levels.</a:t>
            </a:r>
            <a:r>
              <a:rPr lang="en-US" baseline="0" dirty="0" smtClean="0"/>
              <a:t>  If so, this is an example of confounding, and, in ecologic studies, there is always a substantial concern for confounding.   We say that confounding is a potential threat to validity.  </a:t>
            </a:r>
          </a:p>
          <a:p>
            <a:endParaRPr lang="en-US" baseline="0" dirty="0" smtClean="0"/>
          </a:p>
          <a:p>
            <a:r>
              <a:rPr lang="en-US" dirty="0" smtClean="0"/>
              <a:t>Another issue is something called the “ecologic fallacy”.   The Szklo and Nieto (S &amp; N) text gives an example that we</a:t>
            </a:r>
            <a:r>
              <a:rPr lang="en-US" baseline="0" dirty="0" smtClean="0"/>
              <a:t> wil</a:t>
            </a:r>
            <a:r>
              <a:rPr lang="en-US" dirty="0" smtClean="0"/>
              <a:t>l cover in the next few slides.</a:t>
            </a:r>
          </a:p>
        </p:txBody>
      </p:sp>
      <p:sp>
        <p:nvSpPr>
          <p:cNvPr id="2" name="Date Placeholder 1"/>
          <p:cNvSpPr>
            <a:spLocks noGrp="1"/>
          </p:cNvSpPr>
          <p:nvPr>
            <p:ph type="dt" idx="10"/>
          </p:nvPr>
        </p:nvSpPr>
        <p:spPr/>
        <p:txBody>
          <a:bodyPr/>
          <a:lstStyle/>
          <a:p>
            <a:pPr>
              <a:defRPr/>
            </a:pPr>
            <a:fld id="{21C6B30C-8016-4C9E-AC8B-2D8E391EA3DC}" type="datetime1">
              <a:rPr lang="en-US" smtClean="0"/>
              <a:t>9/16/2019</a:t>
            </a:fld>
            <a:endParaRPr lang="en-US" dirty="0"/>
          </a:p>
        </p:txBody>
      </p:sp>
    </p:spTree>
    <p:extLst>
      <p:ext uri="{BB962C8B-B14F-4D97-AF65-F5344CB8AC3E}">
        <p14:creationId xmlns:p14="http://schemas.microsoft.com/office/powerpoint/2010/main" val="11032366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104900" y="696913"/>
            <a:ext cx="4648200" cy="3486150"/>
          </a:xfrm>
          <a:ln/>
        </p:spPr>
      </p:sp>
      <p:sp>
        <p:nvSpPr>
          <p:cNvPr id="64514" name="Rectangle 3"/>
          <p:cNvSpPr>
            <a:spLocks noGrp="1" noChangeArrowheads="1"/>
          </p:cNvSpPr>
          <p:nvPr>
            <p:ph type="body" idx="1"/>
          </p:nvPr>
        </p:nvSpPr>
        <p:spPr>
          <a:noFill/>
          <a:ln/>
        </p:spPr>
        <p:txBody>
          <a:bodyPr/>
          <a:lstStyle/>
          <a:p>
            <a:r>
              <a:rPr lang="nl-NL" dirty="0" smtClean="0"/>
              <a:t>Cross-sectional</a:t>
            </a:r>
            <a:r>
              <a:rPr lang="nl-NL" baseline="0" dirty="0" smtClean="0"/>
              <a:t> study at follow-up visit(s) in the Framingham cohort.   It is easy to see how convenient it is to perform such a study.   The fixed cohort is an already assembled and consented research population which has already been extensively measured.  It is very efficient to add a few more research measurements either in real-time the next time the participants are seen or using frozen biological specimens. </a:t>
            </a:r>
          </a:p>
          <a:p>
            <a:endParaRPr lang="nl-NL" baseline="0" dirty="0" smtClean="0"/>
          </a:p>
          <a:p>
            <a:r>
              <a:rPr lang="nl-NL" baseline="0" dirty="0" smtClean="0"/>
              <a:t>Although efficient, the cross-sectional nature does bring the potential for selection bias when addressing analytic objectives.   We will discuss selection bias at length later in the course. </a:t>
            </a:r>
            <a:endParaRPr lang="nl-NL" dirty="0" smtClean="0"/>
          </a:p>
        </p:txBody>
      </p:sp>
      <p:sp>
        <p:nvSpPr>
          <p:cNvPr id="2" name="Date Placeholder 1"/>
          <p:cNvSpPr>
            <a:spLocks noGrp="1"/>
          </p:cNvSpPr>
          <p:nvPr>
            <p:ph type="dt" idx="10"/>
          </p:nvPr>
        </p:nvSpPr>
        <p:spPr/>
        <p:txBody>
          <a:bodyPr/>
          <a:lstStyle/>
          <a:p>
            <a:pPr>
              <a:defRPr/>
            </a:pPr>
            <a:fld id="{DB45115D-C898-4445-BB0A-2FB6FE0C4316}" type="datetime1">
              <a:rPr lang="en-US" smtClean="0"/>
              <a:t>9/16/2019</a:t>
            </a:fld>
            <a:endParaRPr lang="en-US" dirty="0"/>
          </a:p>
        </p:txBody>
      </p:sp>
    </p:spTree>
    <p:extLst>
      <p:ext uri="{BB962C8B-B14F-4D97-AF65-F5344CB8AC3E}">
        <p14:creationId xmlns:p14="http://schemas.microsoft.com/office/powerpoint/2010/main" val="29125313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055CAD79-DBF1-4AD9-A828-15341993BD8A}" type="slidenum">
              <a:rPr lang="en-US" smtClean="0"/>
              <a:pPr/>
              <a:t>75</a:t>
            </a:fld>
            <a:endParaRPr lang="en-US" dirty="0" smtClean="0"/>
          </a:p>
        </p:txBody>
      </p:sp>
      <p:sp>
        <p:nvSpPr>
          <p:cNvPr id="75778" name="Rectangle 1026"/>
          <p:cNvSpPr>
            <a:spLocks noGrp="1" noRot="1" noChangeAspect="1" noChangeArrowheads="1" noTextEdit="1"/>
          </p:cNvSpPr>
          <p:nvPr>
            <p:ph type="sldImg"/>
          </p:nvPr>
        </p:nvSpPr>
        <p:spPr>
          <a:xfrm>
            <a:off x="1104900" y="696913"/>
            <a:ext cx="4648200" cy="3486150"/>
          </a:xfrm>
          <a:ln/>
        </p:spPr>
      </p:sp>
      <p:sp>
        <p:nvSpPr>
          <p:cNvPr id="75779" name="Rectangle 1027"/>
          <p:cNvSpPr>
            <a:spLocks noGrp="1" noChangeArrowheads="1"/>
          </p:cNvSpPr>
          <p:nvPr>
            <p:ph type="body" idx="1"/>
          </p:nvPr>
        </p:nvSpPr>
        <p:spPr>
          <a:noFill/>
          <a:ln/>
        </p:spPr>
        <p:txBody>
          <a:bodyPr/>
          <a:lstStyle/>
          <a:p>
            <a:r>
              <a:rPr lang="en-US" dirty="0" smtClean="0"/>
              <a:t>The most important conceptual idea about case-control designs is that they are a</a:t>
            </a:r>
            <a:r>
              <a:rPr lang="en-US" baseline="0" dirty="0" smtClean="0"/>
              <a:t> very</a:t>
            </a:r>
            <a:r>
              <a:rPr lang="en-US" dirty="0" smtClean="0"/>
              <a:t> efficient way to sample an underlying cohort or study base.</a:t>
            </a:r>
          </a:p>
          <a:p>
            <a:endParaRPr lang="en-US" dirty="0" smtClean="0"/>
          </a:p>
          <a:p>
            <a:r>
              <a:rPr lang="en-US" dirty="0" smtClean="0"/>
              <a:t>The phrase “study base” was first used by the epidemiologist Olli Miettinen, who is one of the main theorists of current epidemiological thinking.  Others have proposed different language, the most common alternative probably being the phrase used in the Szklo and Nieto text, “reference population,” or “referent population” as used in some other texts.</a:t>
            </a:r>
          </a:p>
          <a:p>
            <a:endParaRPr lang="en-US" dirty="0" smtClean="0"/>
          </a:p>
          <a:p>
            <a:r>
              <a:rPr lang="en-US" b="0" dirty="0" smtClean="0"/>
              <a:t>We will use “study base” because it probably used the</a:t>
            </a:r>
            <a:r>
              <a:rPr lang="en-US" b="0" baseline="0" dirty="0" smtClean="0"/>
              <a:t> most by other authors.  In fact, because it is used sufficiently often in descriptions of case-control studies, we will use it in preference to the more logical term “underlying cohort”.</a:t>
            </a:r>
          </a:p>
          <a:p>
            <a:endParaRPr lang="en-US" baseline="0" dirty="0" smtClean="0"/>
          </a:p>
          <a:p>
            <a:r>
              <a:rPr lang="en-US" baseline="0" dirty="0" smtClean="0"/>
              <a:t>Case-</a:t>
            </a:r>
            <a:r>
              <a:rPr lang="en-US" dirty="0" smtClean="0"/>
              <a:t>control design has undergone</a:t>
            </a:r>
            <a:r>
              <a:rPr lang="en-US" baseline="0" dirty="0" smtClean="0"/>
              <a:t> important</a:t>
            </a:r>
            <a:r>
              <a:rPr lang="en-US" dirty="0" smtClean="0"/>
              <a:t> methodological development in the past several decades.  It is the most misunderstood of the designs, but there is now coherent theory available.  Unfortunately,</a:t>
            </a:r>
            <a:r>
              <a:rPr lang="en-US" baseline="0" dirty="0" smtClean="0"/>
              <a:t> most people have learned many wrong things about case-controls studies.  </a:t>
            </a:r>
            <a:r>
              <a:rPr lang="en-US" dirty="0" smtClean="0"/>
              <a:t>The new generation of researchers need to understand this theory</a:t>
            </a:r>
            <a:r>
              <a:rPr lang="en-US" baseline="0" dirty="0" smtClean="0"/>
              <a:t> and </a:t>
            </a:r>
            <a:r>
              <a:rPr lang="en-US" dirty="0" smtClean="0"/>
              <a:t>design. </a:t>
            </a:r>
          </a:p>
        </p:txBody>
      </p:sp>
      <p:sp>
        <p:nvSpPr>
          <p:cNvPr id="2" name="Date Placeholder 1"/>
          <p:cNvSpPr>
            <a:spLocks noGrp="1"/>
          </p:cNvSpPr>
          <p:nvPr>
            <p:ph type="dt" idx="10"/>
          </p:nvPr>
        </p:nvSpPr>
        <p:spPr/>
        <p:txBody>
          <a:bodyPr/>
          <a:lstStyle/>
          <a:p>
            <a:pPr>
              <a:defRPr/>
            </a:pPr>
            <a:fld id="{CF6C1BD0-3451-442C-A22E-06B7C9B9978D}" type="datetime1">
              <a:rPr lang="en-US" smtClean="0"/>
              <a:t>9/16/2019</a:t>
            </a:fld>
            <a:endParaRPr lang="en-US" dirty="0"/>
          </a:p>
        </p:txBody>
      </p:sp>
    </p:spTree>
    <p:extLst>
      <p:ext uri="{BB962C8B-B14F-4D97-AF65-F5344CB8AC3E}">
        <p14:creationId xmlns:p14="http://schemas.microsoft.com/office/powerpoint/2010/main" val="293719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055CAD79-DBF1-4AD9-A828-15341993BD8A}" type="slidenum">
              <a:rPr lang="en-US" smtClean="0"/>
              <a:pPr/>
              <a:t>76</a:t>
            </a:fld>
            <a:endParaRPr lang="en-US" dirty="0" smtClean="0"/>
          </a:p>
        </p:txBody>
      </p:sp>
      <p:sp>
        <p:nvSpPr>
          <p:cNvPr id="75778" name="Rectangle 1026"/>
          <p:cNvSpPr>
            <a:spLocks noGrp="1" noRot="1" noChangeAspect="1" noChangeArrowheads="1" noTextEdit="1"/>
          </p:cNvSpPr>
          <p:nvPr>
            <p:ph type="sldImg"/>
          </p:nvPr>
        </p:nvSpPr>
        <p:spPr>
          <a:xfrm>
            <a:off x="1104900" y="696913"/>
            <a:ext cx="4648200" cy="3486150"/>
          </a:xfrm>
          <a:ln/>
        </p:spPr>
      </p:sp>
      <p:sp>
        <p:nvSpPr>
          <p:cNvPr id="75779" name="Rectangle 1027"/>
          <p:cNvSpPr>
            <a:spLocks noGrp="1" noChangeArrowheads="1"/>
          </p:cNvSpPr>
          <p:nvPr>
            <p:ph type="body" idx="1"/>
          </p:nvPr>
        </p:nvSpPr>
        <p:spPr>
          <a:noFill/>
          <a:ln/>
        </p:spPr>
        <p:txBody>
          <a:bodyPr/>
          <a:lstStyle/>
          <a:p>
            <a:r>
              <a:rPr lang="en-US" dirty="0" smtClean="0"/>
              <a:t>The most important conceptual idea about case-control designs is that they are a</a:t>
            </a:r>
            <a:r>
              <a:rPr lang="en-US" baseline="0" dirty="0" smtClean="0"/>
              <a:t> very</a:t>
            </a:r>
            <a:r>
              <a:rPr lang="en-US" dirty="0" smtClean="0"/>
              <a:t> efficient way to sample an underlying cohort or study base.</a:t>
            </a:r>
          </a:p>
          <a:p>
            <a:endParaRPr lang="en-US" dirty="0" smtClean="0"/>
          </a:p>
          <a:p>
            <a:r>
              <a:rPr lang="en-US" dirty="0" smtClean="0"/>
              <a:t>The phrase “study base” was first used by the epidemiologist Olli Miettinen, who is one of the main theorists of current epidemiological thinking.  Others have proposed different language, the most common alternative probably being the phrase used in the Szklo and Nieto text, “reference population,” or “referent population” as used in some other texts.</a:t>
            </a:r>
          </a:p>
          <a:p>
            <a:endParaRPr lang="en-US" dirty="0" smtClean="0"/>
          </a:p>
          <a:p>
            <a:r>
              <a:rPr lang="en-US" dirty="0" smtClean="0"/>
              <a:t>We will use “study base” because it probably used the</a:t>
            </a:r>
            <a:r>
              <a:rPr lang="en-US" baseline="0" dirty="0" smtClean="0"/>
              <a:t> most by other authors.  In fact, because it is used sufficiently often in descriptions of case-control studies, we will use it in preference to the more logical term “underlying cohort”.</a:t>
            </a:r>
          </a:p>
          <a:p>
            <a:endParaRPr lang="en-US" baseline="0" dirty="0" smtClean="0"/>
          </a:p>
          <a:p>
            <a:r>
              <a:rPr lang="en-US" baseline="0" dirty="0" smtClean="0"/>
              <a:t>Case-</a:t>
            </a:r>
            <a:r>
              <a:rPr lang="en-US" dirty="0" smtClean="0"/>
              <a:t>control design has undergone</a:t>
            </a:r>
            <a:r>
              <a:rPr lang="en-US" baseline="0" dirty="0" smtClean="0"/>
              <a:t> important</a:t>
            </a:r>
            <a:r>
              <a:rPr lang="en-US" dirty="0" smtClean="0"/>
              <a:t> methodological development in the past several decades.  It is the most misunderstood of the designs, but there is now coherent theory available.  Unfortunately,</a:t>
            </a:r>
            <a:r>
              <a:rPr lang="en-US" baseline="0" dirty="0" smtClean="0"/>
              <a:t> most people have learned many wrong things about case-controls studies.  </a:t>
            </a:r>
            <a:r>
              <a:rPr lang="en-US" dirty="0" smtClean="0"/>
              <a:t>The new generation of researchers need to understand this theory</a:t>
            </a:r>
            <a:r>
              <a:rPr lang="en-US" baseline="0" dirty="0" smtClean="0"/>
              <a:t> and </a:t>
            </a:r>
            <a:r>
              <a:rPr lang="en-US" dirty="0" smtClean="0"/>
              <a:t>design. </a:t>
            </a:r>
          </a:p>
        </p:txBody>
      </p:sp>
      <p:sp>
        <p:nvSpPr>
          <p:cNvPr id="2" name="Date Placeholder 1"/>
          <p:cNvSpPr>
            <a:spLocks noGrp="1"/>
          </p:cNvSpPr>
          <p:nvPr>
            <p:ph type="dt" idx="10"/>
          </p:nvPr>
        </p:nvSpPr>
        <p:spPr/>
        <p:txBody>
          <a:bodyPr/>
          <a:lstStyle/>
          <a:p>
            <a:pPr>
              <a:defRPr/>
            </a:pPr>
            <a:fld id="{803391DA-F3D6-4F9B-B228-4B028E6A9920}" type="datetime1">
              <a:rPr lang="en-US" smtClean="0"/>
              <a:t>9/16/2019</a:t>
            </a:fld>
            <a:endParaRPr lang="en-US" dirty="0"/>
          </a:p>
        </p:txBody>
      </p:sp>
    </p:spTree>
    <p:extLst>
      <p:ext uri="{BB962C8B-B14F-4D97-AF65-F5344CB8AC3E}">
        <p14:creationId xmlns:p14="http://schemas.microsoft.com/office/powerpoint/2010/main" val="13942131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AA7783C2-B564-4B0F-A7FD-DFC1D5D4A2EB}" type="slidenum">
              <a:rPr lang="en-US" smtClean="0">
                <a:solidFill>
                  <a:srgbClr val="000000"/>
                </a:solidFill>
              </a:rPr>
              <a:pPr/>
              <a:t>77</a:t>
            </a:fld>
            <a:endParaRPr lang="en-US" dirty="0" smtClean="0">
              <a:solidFill>
                <a:srgbClr val="000000"/>
              </a:solidFill>
            </a:endParaRPr>
          </a:p>
        </p:txBody>
      </p:sp>
      <p:sp>
        <p:nvSpPr>
          <p:cNvPr id="77826" name="Rectangle 2"/>
          <p:cNvSpPr>
            <a:spLocks noGrp="1" noRot="1" noChangeAspect="1" noChangeArrowheads="1" noTextEdit="1"/>
          </p:cNvSpPr>
          <p:nvPr>
            <p:ph type="sldImg"/>
          </p:nvPr>
        </p:nvSpPr>
        <p:spPr>
          <a:xfrm>
            <a:off x="1195388" y="692150"/>
            <a:ext cx="4619625" cy="3463925"/>
          </a:xfrm>
          <a:ln/>
        </p:spPr>
      </p:sp>
      <p:sp>
        <p:nvSpPr>
          <p:cNvPr id="77827" name="Rectangle 3"/>
          <p:cNvSpPr>
            <a:spLocks noGrp="1" noChangeArrowheads="1"/>
          </p:cNvSpPr>
          <p:nvPr>
            <p:ph type="body" idx="1"/>
          </p:nvPr>
        </p:nvSpPr>
        <p:spPr>
          <a:noFill/>
          <a:ln/>
        </p:spPr>
        <p:txBody>
          <a:bodyPr/>
          <a:lstStyle/>
          <a:p>
            <a:r>
              <a:rPr lang="en-US" dirty="0" smtClean="0"/>
              <a:t>The most important</a:t>
            </a:r>
            <a:r>
              <a:rPr lang="en-US" baseline="0" dirty="0" smtClean="0"/>
              <a:t> </a:t>
            </a:r>
            <a:r>
              <a:rPr lang="en-US" dirty="0" smtClean="0"/>
              <a:t>concept for understanding case-control studies is to think of these studies as occurring in an underlying cohort</a:t>
            </a:r>
            <a:r>
              <a:rPr lang="en-US" baseline="0" dirty="0" smtClean="0"/>
              <a:t>, or study base</a:t>
            </a:r>
            <a:r>
              <a:rPr lang="en-US" dirty="0" smtClean="0"/>
              <a:t>.  The more straightforward illustration of this is when</a:t>
            </a:r>
            <a:r>
              <a:rPr lang="en-US" baseline="0" dirty="0" smtClean="0"/>
              <a:t> a</a:t>
            </a:r>
            <a:r>
              <a:rPr lang="en-US" dirty="0" smtClean="0"/>
              <a:t> case-control study is conducted</a:t>
            </a:r>
            <a:r>
              <a:rPr lang="en-US" baseline="0" dirty="0" smtClean="0"/>
              <a:t> </a:t>
            </a:r>
            <a:r>
              <a:rPr lang="en-US" dirty="0" smtClean="0"/>
              <a:t>within an</a:t>
            </a:r>
            <a:r>
              <a:rPr lang="en-US" baseline="0" dirty="0" smtClean="0"/>
              <a:t> existing </a:t>
            </a:r>
            <a:r>
              <a:rPr lang="en-US" dirty="0" smtClean="0"/>
              <a:t>well-defined cohort, such as the Framingham study (a fixed cohort study) or Kaiser membership (a</a:t>
            </a:r>
            <a:r>
              <a:rPr lang="en-US" baseline="0" dirty="0" smtClean="0"/>
              <a:t> dynamic real-world cohort)</a:t>
            </a:r>
            <a:r>
              <a:rPr lang="en-US" dirty="0" smtClean="0"/>
              <a:t>.  In</a:t>
            </a:r>
            <a:r>
              <a:rPr lang="en-US" baseline="0" dirty="0" smtClean="0"/>
              <a:t> this situation, cases and controls are said to arise from a “primary study base”.  This approach is also critically important for understanding case-control studies that are not nested within a previously assembled cohort, such as studies using cases from hospitals.  As we will see in the upcoming slides, identifying the underlying “hypothetical” cohort, called a secondary study base, in such studies provides for clarity regarding the limitations in identifying controls and limitations in evaluating the validity of the inferences from the studies.</a:t>
            </a:r>
            <a:endParaRPr lang="en-US" dirty="0" smtClean="0"/>
          </a:p>
        </p:txBody>
      </p:sp>
    </p:spTree>
    <p:extLst>
      <p:ext uri="{BB962C8B-B14F-4D97-AF65-F5344CB8AC3E}">
        <p14:creationId xmlns:p14="http://schemas.microsoft.com/office/powerpoint/2010/main" val="6800594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DCCF3513-5531-479C-A810-39A4527880DE}" type="slidenum">
              <a:rPr lang="en-US" smtClean="0">
                <a:solidFill>
                  <a:srgbClr val="000000"/>
                </a:solidFill>
              </a:rPr>
              <a:pPr/>
              <a:t>78</a:t>
            </a:fld>
            <a:endParaRPr lang="en-US" dirty="0" smtClean="0">
              <a:solidFill>
                <a:srgbClr val="000000"/>
              </a:solidFill>
            </a:endParaRPr>
          </a:p>
        </p:txBody>
      </p:sp>
      <p:sp>
        <p:nvSpPr>
          <p:cNvPr id="79874" name="Rectangle 2"/>
          <p:cNvSpPr>
            <a:spLocks noGrp="1" noRot="1" noChangeAspect="1" noChangeArrowheads="1" noTextEdit="1"/>
          </p:cNvSpPr>
          <p:nvPr>
            <p:ph type="sldImg"/>
          </p:nvPr>
        </p:nvSpPr>
        <p:spPr>
          <a:xfrm>
            <a:off x="1195388" y="692150"/>
            <a:ext cx="4619625" cy="3463925"/>
          </a:xfrm>
          <a:ln/>
        </p:spPr>
      </p:sp>
      <p:sp>
        <p:nvSpPr>
          <p:cNvPr id="79875" name="Rectangle 3"/>
          <p:cNvSpPr>
            <a:spLocks noGrp="1" noChangeArrowheads="1"/>
          </p:cNvSpPr>
          <p:nvPr>
            <p:ph type="body" idx="1"/>
          </p:nvPr>
        </p:nvSpPr>
        <p:spPr>
          <a:noFill/>
          <a:ln/>
        </p:spPr>
        <p:txBody>
          <a:bodyPr/>
          <a:lstStyle/>
          <a:p>
            <a:r>
              <a:rPr lang="en-US" dirty="0" smtClean="0"/>
              <a:t>“Primary” and “secondary” study bases</a:t>
            </a:r>
            <a:r>
              <a:rPr lang="en-US" baseline="0" dirty="0" smtClean="0"/>
              <a:t> are</a:t>
            </a:r>
            <a:r>
              <a:rPr lang="en-US" dirty="0" smtClean="0"/>
              <a:t> a central concept in case-control design.  In general, a primary study base is the preferred design for a case-control study,</a:t>
            </a:r>
            <a:r>
              <a:rPr lang="en-US" baseline="0" dirty="0" smtClean="0"/>
              <a:t> for reasons which will become apparent soon.</a:t>
            </a:r>
            <a:r>
              <a:rPr lang="en-US" dirty="0" smtClean="0"/>
              <a:t>  Examples of primary study bases include a research cohort study, like the Framingham cohort study</a:t>
            </a:r>
            <a:r>
              <a:rPr lang="en-US" baseline="0" dirty="0" smtClean="0"/>
              <a:t> </a:t>
            </a:r>
            <a:r>
              <a:rPr lang="en-US" dirty="0" smtClean="0"/>
              <a:t>or the Nurses Health Study, that has been assembled specifically for research;  an administratively defined cohort like the Kaiser membership (all persons who</a:t>
            </a:r>
            <a:r>
              <a:rPr lang="en-US" baseline="0" dirty="0" smtClean="0"/>
              <a:t> participate in the Kaiser insurance plan)</a:t>
            </a:r>
            <a:r>
              <a:rPr lang="en-US" dirty="0" smtClean="0"/>
              <a:t>;  or a geographically defined cohort like San Francisco residents in a particular time period.  We call them “primary” study bases because</a:t>
            </a:r>
            <a:r>
              <a:rPr lang="en-US" baseline="0" dirty="0" smtClean="0"/>
              <a:t> they exist prior to a case-control study ever being conducted. </a:t>
            </a:r>
          </a:p>
          <a:p>
            <a:r>
              <a:rPr lang="en-US" dirty="0" smtClean="0"/>
              <a:t> </a:t>
            </a:r>
          </a:p>
          <a:p>
            <a:r>
              <a:rPr lang="en-US" dirty="0" smtClean="0"/>
              <a:t>However,</a:t>
            </a:r>
            <a:r>
              <a:rPr lang="en-US" baseline="0" dirty="0" smtClean="0"/>
              <a:t> some</a:t>
            </a:r>
            <a:r>
              <a:rPr lang="en-US" dirty="0" smtClean="0"/>
              <a:t> case-control studies are</a:t>
            </a:r>
            <a:r>
              <a:rPr lang="en-US" baseline="0" dirty="0" smtClean="0"/>
              <a:t> proposed (or actually performed) without being sampled from an existing explicit cohort.  </a:t>
            </a:r>
            <a:r>
              <a:rPr lang="en-US" dirty="0" smtClean="0"/>
              <a:t>In some situations, the investigator would like</a:t>
            </a:r>
            <a:r>
              <a:rPr lang="en-US" baseline="0" dirty="0" smtClean="0"/>
              <a:t> </a:t>
            </a:r>
            <a:r>
              <a:rPr lang="en-US" dirty="0" smtClean="0"/>
              <a:t>to start with a set of cases, e.g., cases of hip fracture treated at UCSF during 2017, and then attempt to identify appropriate controls.  This would be an example of a case-control study with a “secondary” study base.  For reasons</a:t>
            </a:r>
            <a:r>
              <a:rPr lang="en-US" baseline="0" dirty="0" smtClean="0"/>
              <a:t> that will become apparent soon, i</a:t>
            </a:r>
            <a:r>
              <a:rPr lang="en-US" dirty="0" smtClean="0"/>
              <a:t>t is a more problematic</a:t>
            </a:r>
            <a:r>
              <a:rPr lang="en-US" baseline="0" dirty="0" smtClean="0"/>
              <a:t> approach.</a:t>
            </a:r>
          </a:p>
          <a:p>
            <a:r>
              <a:rPr lang="en-US" dirty="0" smtClean="0"/>
              <a:t> </a:t>
            </a:r>
          </a:p>
          <a:p>
            <a:r>
              <a:rPr lang="en-US" dirty="0" smtClean="0"/>
              <a:t>In the next slides, we</a:t>
            </a:r>
            <a:r>
              <a:rPr lang="en-US" baseline="0" dirty="0" smtClean="0"/>
              <a:t> wil</a:t>
            </a:r>
            <a:r>
              <a:rPr lang="en-US" dirty="0" smtClean="0"/>
              <a:t>l give you examples of case-control designs that use a primary study base.  Then we</a:t>
            </a:r>
            <a:r>
              <a:rPr lang="en-US" baseline="0" dirty="0" smtClean="0"/>
              <a:t> will</a:t>
            </a:r>
            <a:r>
              <a:rPr lang="en-US" dirty="0" smtClean="0"/>
              <a:t> return to secondary study bases and then provide a more formal definition and example.  You</a:t>
            </a:r>
            <a:r>
              <a:rPr lang="en-US" baseline="0" dirty="0" smtClean="0"/>
              <a:t> wil</a:t>
            </a:r>
            <a:r>
              <a:rPr lang="en-US" dirty="0" smtClean="0"/>
              <a:t>l get a chance to identify primary and secondary study bases in the first homework problem set.</a:t>
            </a:r>
          </a:p>
        </p:txBody>
      </p:sp>
    </p:spTree>
    <p:extLst>
      <p:ext uri="{BB962C8B-B14F-4D97-AF65-F5344CB8AC3E}">
        <p14:creationId xmlns:p14="http://schemas.microsoft.com/office/powerpoint/2010/main" val="16637456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DCCF3513-5531-479C-A810-39A4527880DE}" type="slidenum">
              <a:rPr lang="en-US" smtClean="0">
                <a:solidFill>
                  <a:srgbClr val="000000"/>
                </a:solidFill>
              </a:rPr>
              <a:pPr/>
              <a:t>79</a:t>
            </a:fld>
            <a:endParaRPr lang="en-US" dirty="0" smtClean="0">
              <a:solidFill>
                <a:srgbClr val="000000"/>
              </a:solidFill>
            </a:endParaRPr>
          </a:p>
        </p:txBody>
      </p:sp>
      <p:sp>
        <p:nvSpPr>
          <p:cNvPr id="79874" name="Rectangle 2"/>
          <p:cNvSpPr>
            <a:spLocks noGrp="1" noRot="1" noChangeAspect="1" noChangeArrowheads="1" noTextEdit="1"/>
          </p:cNvSpPr>
          <p:nvPr>
            <p:ph type="sldImg"/>
          </p:nvPr>
        </p:nvSpPr>
        <p:spPr>
          <a:xfrm>
            <a:off x="1195388" y="692150"/>
            <a:ext cx="4619625" cy="3463925"/>
          </a:xfrm>
          <a:ln/>
        </p:spPr>
      </p:sp>
      <p:sp>
        <p:nvSpPr>
          <p:cNvPr id="79875" name="Rectangle 3"/>
          <p:cNvSpPr>
            <a:spLocks noGrp="1" noChangeArrowheads="1"/>
          </p:cNvSpPr>
          <p:nvPr>
            <p:ph type="body" idx="1"/>
          </p:nvPr>
        </p:nvSpPr>
        <p:spPr>
          <a:noFill/>
          <a:ln/>
        </p:spPr>
        <p:txBody>
          <a:bodyPr/>
          <a:lstStyle/>
          <a:p>
            <a:r>
              <a:rPr lang="en-US" dirty="0" smtClean="0"/>
              <a:t>We will first consider</a:t>
            </a:r>
            <a:r>
              <a:rPr lang="en-US" baseline="0" dirty="0" smtClean="0"/>
              <a:t> a case-control study in the setting of a primary study base.  A primary study base can be further divided into fixed or dynamic cohorts.  In the next slides, we discuss sampling in both situations.</a:t>
            </a:r>
            <a:endParaRPr lang="en-US" dirty="0" smtClean="0"/>
          </a:p>
        </p:txBody>
      </p:sp>
    </p:spTree>
    <p:extLst>
      <p:ext uri="{BB962C8B-B14F-4D97-AF65-F5344CB8AC3E}">
        <p14:creationId xmlns:p14="http://schemas.microsoft.com/office/powerpoint/2010/main" val="19228153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xfrm>
            <a:off x="1195388" y="692150"/>
            <a:ext cx="4619625" cy="3463925"/>
          </a:xfrm>
          <a:ln/>
        </p:spPr>
      </p:sp>
      <p:sp>
        <p:nvSpPr>
          <p:cNvPr id="81922" name="Rectangle 3"/>
          <p:cNvSpPr>
            <a:spLocks noGrp="1" noChangeArrowheads="1"/>
          </p:cNvSpPr>
          <p:nvPr>
            <p:ph type="body" idx="1"/>
          </p:nvPr>
        </p:nvSpPr>
        <p:spPr>
          <a:noFill/>
          <a:ln/>
        </p:spPr>
        <p:txBody>
          <a:bodyPr/>
          <a:lstStyle/>
          <a:p>
            <a:r>
              <a:rPr lang="en-US" dirty="0" smtClean="0"/>
              <a:t>The main advantage of a case-control design is that it allows you to sample the experience of the underlying study base very efficiently.  By efficient we mean that we can study far fewer participants in case-control studies than in cohort studies but still get the same answer for analytic questions.  Of course,</a:t>
            </a:r>
            <a:r>
              <a:rPr lang="en-US" baseline="0" dirty="0" smtClean="0"/>
              <a:t> t</a:t>
            </a:r>
            <a:r>
              <a:rPr lang="en-US" dirty="0" smtClean="0"/>
              <a:t>he reason why this is favorable</a:t>
            </a:r>
            <a:r>
              <a:rPr lang="en-US" baseline="0" dirty="0" smtClean="0"/>
              <a:t> to us as researchers is because studying fewer people saves money (i.e., </a:t>
            </a:r>
            <a:r>
              <a:rPr lang="en-US" dirty="0" smtClean="0"/>
              <a:t>conserves resources), and the</a:t>
            </a:r>
            <a:r>
              <a:rPr lang="en-US" baseline="0" dirty="0" smtClean="0"/>
              <a:t> need to save resources is axiomatic.  It is bec</a:t>
            </a:r>
            <a:r>
              <a:rPr lang="en-US" dirty="0" smtClean="0"/>
              <a:t>oming more and more important as funding is more</a:t>
            </a:r>
            <a:r>
              <a:rPr lang="en-US" baseline="0" dirty="0" smtClean="0"/>
              <a:t> difficult to acquire and the potential underlying primary study bases become larger, more plentiful and more accessible</a:t>
            </a:r>
            <a:r>
              <a:rPr lang="en-US" dirty="0" smtClean="0"/>
              <a:t>.</a:t>
            </a:r>
            <a:r>
              <a:rPr lang="en-US" baseline="0" dirty="0" smtClean="0"/>
              <a:t>  </a:t>
            </a:r>
            <a:r>
              <a:rPr lang="en-US" dirty="0" smtClean="0"/>
              <a:t>A typical example is when expensive testing on biological samples is required for an analysis.  It is usually prohibitively expensive to test everyone in a large fixed (or dynamic) cohort.  It becomes much more feasible if we can test a small percentage of participants,</a:t>
            </a:r>
            <a:r>
              <a:rPr lang="en-US" baseline="0" dirty="0" smtClean="0"/>
              <a:t> which is the essence of what a case-control study does.  </a:t>
            </a:r>
            <a:endParaRPr lang="en-US" dirty="0" smtClean="0"/>
          </a:p>
          <a:p>
            <a:endParaRPr lang="en-US" dirty="0" smtClean="0"/>
          </a:p>
        </p:txBody>
      </p:sp>
    </p:spTree>
    <p:extLst>
      <p:ext uri="{BB962C8B-B14F-4D97-AF65-F5344CB8AC3E}">
        <p14:creationId xmlns:p14="http://schemas.microsoft.com/office/powerpoint/2010/main" val="11267517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1195388" y="692150"/>
            <a:ext cx="4619625" cy="3463925"/>
          </a:xfrm>
          <a:ln/>
        </p:spPr>
      </p:sp>
      <p:sp>
        <p:nvSpPr>
          <p:cNvPr id="83970" name="Rectangle 3"/>
          <p:cNvSpPr>
            <a:spLocks noGrp="1" noChangeArrowheads="1"/>
          </p:cNvSpPr>
          <p:nvPr>
            <p:ph type="body" idx="1"/>
          </p:nvPr>
        </p:nvSpPr>
        <p:spPr>
          <a:noFill/>
          <a:ln/>
        </p:spPr>
        <p:txBody>
          <a:bodyPr/>
          <a:lstStyle/>
          <a:p>
            <a:r>
              <a:rPr lang="en-US" dirty="0" smtClean="0"/>
              <a:t>There are at least three</a:t>
            </a:r>
            <a:r>
              <a:rPr lang="en-US" baseline="0" dirty="0" smtClean="0"/>
              <a:t> ways that fixed cohort studies can be sampled in case-control studies.  </a:t>
            </a:r>
            <a:r>
              <a:rPr lang="en-US" dirty="0" smtClean="0"/>
              <a:t>Understanding these three sampling methods is important because they will be linked to the measures of association that we will discuss in future lectures.  Each sampling method will be linked to a particular measure of association.</a:t>
            </a:r>
          </a:p>
          <a:p>
            <a:endParaRPr lang="en-US" dirty="0" smtClean="0"/>
          </a:p>
          <a:p>
            <a:r>
              <a:rPr lang="en-US" dirty="0" smtClean="0"/>
              <a:t>Each</a:t>
            </a:r>
            <a:r>
              <a:rPr lang="en-US" baseline="0" dirty="0" smtClean="0"/>
              <a:t> of these three methods has synonyms, as is true for many aspects of epidemiologic and clinical research nomenclature. We will use our preferred terminology in the first column. The third approach, perhaps because it is least apt to result in valid inferences, has the least standardized terminology.  Authors call it a variety of things.  We have adopted the name “prevalent control sampling” in that we think it is most descriptive (identify the participants at the time the study is being performed who are without the outcome – a prevalent control), but you will see these other names, especially “cumulative sampling” in the literature.  The point is that one cannot simply state a term and expect readers will understand you.  One needs to explain exactly what one has done, and as reader, you need to be sure what the authors have done.</a:t>
            </a:r>
          </a:p>
          <a:p>
            <a:endParaRPr lang="en-US" baseline="0" dirty="0" smtClean="0"/>
          </a:p>
          <a:p>
            <a:r>
              <a:rPr lang="en-US" baseline="0" dirty="0" smtClean="0"/>
              <a:t>Note:  While we are describing all 3 approaches, the first two approaches are vastly preferred to enhance validity (i.e., to get an answer that is closest to what you would get if you were able to do a cohort study).  We will describe the 3</a:t>
            </a:r>
            <a:r>
              <a:rPr lang="en-US" baseline="30000" dirty="0" smtClean="0"/>
              <a:t>rd</a:t>
            </a:r>
            <a:r>
              <a:rPr lang="en-US" baseline="0" dirty="0" smtClean="0"/>
              <a:t> approach for completeness in terms of what researchers do, but, for reasons we will describe, we discourage its use.</a:t>
            </a:r>
          </a:p>
          <a:p>
            <a:endParaRPr lang="en-US" baseline="0" dirty="0" smtClean="0"/>
          </a:p>
          <a:p>
            <a:r>
              <a:rPr lang="en-US" baseline="0" dirty="0" smtClean="0"/>
              <a:t>Note:  We state that there are at least 3 approaches because over time, researchers have performed all sorts of approaches to find controls, most of which lack any justification.  </a:t>
            </a:r>
          </a:p>
          <a:p>
            <a:endParaRPr lang="en-US" dirty="0" smtClean="0"/>
          </a:p>
          <a:p>
            <a:endParaRPr lang="en-US" dirty="0" smtClean="0"/>
          </a:p>
        </p:txBody>
      </p:sp>
    </p:spTree>
    <p:extLst>
      <p:ext uri="{BB962C8B-B14F-4D97-AF65-F5344CB8AC3E}">
        <p14:creationId xmlns:p14="http://schemas.microsoft.com/office/powerpoint/2010/main" val="23732017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xfrm>
            <a:off x="1104900" y="696913"/>
            <a:ext cx="4648200" cy="3486150"/>
          </a:xfrm>
          <a:ln/>
        </p:spPr>
      </p:sp>
      <p:sp>
        <p:nvSpPr>
          <p:cNvPr id="86018" name="Rectangle 3"/>
          <p:cNvSpPr>
            <a:spLocks noGrp="1" noChangeArrowheads="1"/>
          </p:cNvSpPr>
          <p:nvPr>
            <p:ph type="body" idx="1"/>
          </p:nvPr>
        </p:nvSpPr>
        <p:spPr>
          <a:noFill/>
          <a:ln/>
        </p:spPr>
        <p:txBody>
          <a:bodyPr/>
          <a:lstStyle/>
          <a:p>
            <a:r>
              <a:rPr lang="en-US" sz="1000" dirty="0" smtClean="0"/>
              <a:t>In incidence density sampling, the selection of controls is governed by the timing of the diagnoses of cases.  Every time a case is diagnosed one or more controls are selected from other members of the cohort who, </a:t>
            </a:r>
            <a:r>
              <a:rPr lang="en-US" sz="1000" b="0" dirty="0" smtClean="0"/>
              <a:t>at that time</a:t>
            </a:r>
            <a:r>
              <a:rPr lang="en-US" sz="1000" dirty="0" smtClean="0"/>
              <a:t>, are still under follow-up.  This includes the case him/herself</a:t>
            </a:r>
            <a:r>
              <a:rPr lang="en-US" sz="1000" baseline="0" dirty="0" smtClean="0"/>
              <a:t>.  Thus, a case can be chosen as his/her own control, but, in practice, this does not happen very often because the risk set has only 1 case and typically hundreds or thousands of non-cases.   The probability that a case is selected to be in the control group is very small.  </a:t>
            </a:r>
            <a:r>
              <a:rPr lang="en-US" sz="1000" dirty="0" smtClean="0"/>
              <a:t>The S+N text refers to this as “the individuals at risk when the case occurs.”  It is more generically</a:t>
            </a:r>
            <a:r>
              <a:rPr lang="en-US" sz="1000" baseline="0" dirty="0" smtClean="0"/>
              <a:t> called the “risk set”.  </a:t>
            </a:r>
            <a:r>
              <a:rPr lang="en-US" sz="1000" dirty="0" smtClean="0"/>
              <a:t>The term incidence density comes from the fact that in this approach the underlying person-time that gave rise</a:t>
            </a:r>
            <a:r>
              <a:rPr lang="en-US" sz="1000" baseline="0" dirty="0" smtClean="0"/>
              <a:t> to the case is sampled to identify </a:t>
            </a:r>
            <a:r>
              <a:rPr lang="en-US" sz="1000" dirty="0" smtClean="0"/>
              <a:t>controls.  The</a:t>
            </a:r>
            <a:r>
              <a:rPr lang="en-US" sz="1000" baseline="0" dirty="0" smtClean="0"/>
              <a:t> term incidence density is an (older) term for an incidence measure of disease occurrence using a person-time approach; we will define this later in the course.  </a:t>
            </a:r>
            <a:endParaRPr lang="en-US" sz="1000" dirty="0" smtClean="0"/>
          </a:p>
          <a:p>
            <a:endParaRPr lang="en-US" sz="1000" dirty="0" smtClean="0"/>
          </a:p>
          <a:p>
            <a:r>
              <a:rPr lang="en-US" sz="1000" dirty="0" smtClean="0"/>
              <a:t>Let</a:t>
            </a:r>
            <a:r>
              <a:rPr lang="en-US" sz="1000" baseline="0" dirty="0" smtClean="0"/>
              <a:t> us say that our exposure under study is measured in a biological specimen, such as blood, and we have access to a fixed cohort study in which blood samples were drawn and frozen every 6 months.  </a:t>
            </a:r>
            <a:r>
              <a:rPr lang="en-US" sz="1000" dirty="0" smtClean="0"/>
              <a:t>In our desire</a:t>
            </a:r>
            <a:r>
              <a:rPr lang="en-US" sz="1000" baseline="0" dirty="0" smtClean="0"/>
              <a:t> to</a:t>
            </a:r>
            <a:r>
              <a:rPr lang="en-US" sz="1000" dirty="0" smtClean="0"/>
              <a:t> conserve</a:t>
            </a:r>
            <a:r>
              <a:rPr lang="en-US" sz="1000" baseline="0" dirty="0" smtClean="0"/>
              <a:t> </a:t>
            </a:r>
            <a:r>
              <a:rPr lang="en-US" sz="1000" dirty="0" smtClean="0"/>
              <a:t>resources by not testing all of the cohort members, the investigator would test stored biological samples only on those participants chosen as cases and those chosen as controls.  If the exposure variable were a questionnaire item that everyone in the cohort had already answered, there wouldn’t be any point in selecting controls as the data is already available on the entire cohort.  In</a:t>
            </a:r>
            <a:r>
              <a:rPr lang="en-US" sz="1000" baseline="0" dirty="0" smtClean="0"/>
              <a:t> such a scenario, it would be more straightforward to perform a cohort study design (a “cohort analysis”).  </a:t>
            </a:r>
          </a:p>
          <a:p>
            <a:endParaRPr lang="en-US" sz="1000" baseline="0" dirty="0" smtClean="0"/>
          </a:p>
          <a:p>
            <a:r>
              <a:rPr lang="en-US" sz="1000" dirty="0" smtClean="0"/>
              <a:t>A somewhat subtle point that has to be considered in practice is what is meant by “at the same time a case is diagnosed.”  To implement this requires some definition of a time frame (window) that is going to be considered “the same time.”  Using</a:t>
            </a:r>
            <a:r>
              <a:rPr lang="en-US" sz="1000" baseline="0" dirty="0" smtClean="0"/>
              <a:t> the actual </a:t>
            </a:r>
            <a:r>
              <a:rPr lang="en-US" sz="1000" dirty="0" smtClean="0"/>
              <a:t>day of a case’s diagnosis would usually be too narrow (there may not be anyone</a:t>
            </a:r>
            <a:r>
              <a:rPr lang="en-US" sz="1000" baseline="0" dirty="0" smtClean="0"/>
              <a:t> in the risk set (other than the case him/herself) who had a biological specimen drawn on that exact date)</a:t>
            </a:r>
            <a:r>
              <a:rPr lang="en-US" sz="1000" dirty="0" smtClean="0"/>
              <a:t> and within a year would probably be too broad.  This is a practical decision that depends on factors such as how frequently cohort participants are seen by the investigators and how frequently measurements are made.  Typically,</a:t>
            </a:r>
            <a:r>
              <a:rPr lang="en-US" sz="1000" baseline="0" dirty="0" smtClean="0"/>
              <a:t> one might see + or – 3 months, for example.</a:t>
            </a:r>
            <a:endParaRPr lang="en-US" sz="1000" dirty="0" smtClean="0"/>
          </a:p>
          <a:p>
            <a:endParaRPr lang="en-US" sz="1000" dirty="0" smtClean="0"/>
          </a:p>
          <a:p>
            <a:r>
              <a:rPr lang="en-US" sz="1000" dirty="0" smtClean="0"/>
              <a:t>Another</a:t>
            </a:r>
            <a:r>
              <a:rPr lang="en-US" sz="1000" baseline="0" dirty="0" smtClean="0"/>
              <a:t> issue with case definition is that it would be ideal to know the moment that the case occurred biologically rather than when it was diagnosed by the medical care system.  This is easier for some conditions like a heart attack (or death) than it is for others (e.g., cancer).  Dating exactly when any cancer precisely starts is not currently possible.  Hence, in practice, we often must settle for something less than ideal, such as the date of formal diagnosis (also sometimes researchers can pre-date formal diagnosis by questioning participants for the beginning of their symptoms).  How this less than ideal dating of the case incident moment affects analytic inferences will differ according to disease and whether that disease might cause (or alter) the exposure under study (such that measured exposure is a result of disease rather than the cause of disease).  This is another mention of the term “reverse causality” that we introduced earlier. </a:t>
            </a:r>
            <a:endParaRPr lang="en-US" sz="1000" dirty="0" smtClean="0"/>
          </a:p>
          <a:p>
            <a:endParaRPr lang="en-US" sz="1000" dirty="0" smtClean="0"/>
          </a:p>
          <a:p>
            <a:r>
              <a:rPr lang="en-US" sz="1000" dirty="0" smtClean="0"/>
              <a:t>A</a:t>
            </a:r>
            <a:r>
              <a:rPr lang="en-US" sz="1000" baseline="0" dirty="0" smtClean="0"/>
              <a:t> case-control study sampled in this way can produce results that have the same validity as if the entire cohort was analyzed.  Be</a:t>
            </a:r>
            <a:r>
              <a:rPr lang="en-US" sz="1000" dirty="0" smtClean="0"/>
              <a:t>cause the controls are selected randomly from those still under follow-up at the time as case is diagnosed, the sample of controls provides, in theory, the same estimate of an association between an</a:t>
            </a:r>
            <a:r>
              <a:rPr lang="en-US" sz="1000" baseline="0" dirty="0" smtClean="0"/>
              <a:t> exposure </a:t>
            </a:r>
            <a:r>
              <a:rPr lang="en-US" sz="1000" dirty="0" smtClean="0"/>
              <a:t>and the outcome that one would obtain if all of those still under follow-up were used.  The only difference between measuring the exposure (say, a blood test) on a random sample (as in a</a:t>
            </a:r>
            <a:r>
              <a:rPr lang="en-US" sz="1000" baseline="0" dirty="0" smtClean="0"/>
              <a:t> case-control study)</a:t>
            </a:r>
            <a:r>
              <a:rPr lang="en-US" sz="1000" dirty="0" smtClean="0"/>
              <a:t> and on everyone (as in a cohort</a:t>
            </a:r>
            <a:r>
              <a:rPr lang="en-US" sz="1000" baseline="0" dirty="0" smtClean="0"/>
              <a:t> study)</a:t>
            </a:r>
            <a:r>
              <a:rPr lang="en-US" sz="1000" dirty="0" smtClean="0"/>
              <a:t> would be the random error introduced by sampling. </a:t>
            </a:r>
            <a:r>
              <a:rPr lang="en-US" sz="1000" baseline="0" dirty="0" smtClean="0"/>
              <a:t>  Therefore,</a:t>
            </a:r>
            <a:r>
              <a:rPr lang="en-US" sz="1000" dirty="0" smtClean="0"/>
              <a:t> the association between the exposure</a:t>
            </a:r>
            <a:r>
              <a:rPr lang="en-US" sz="1000" baseline="0" dirty="0" smtClean="0"/>
              <a:t> </a:t>
            </a:r>
            <a:r>
              <a:rPr lang="en-US" sz="1000" dirty="0" smtClean="0"/>
              <a:t>and the outcome will be the same, plus or minus a random error introduced by sampling.   </a:t>
            </a:r>
          </a:p>
          <a:p>
            <a:endParaRPr lang="en-US" sz="1000" dirty="0" smtClean="0"/>
          </a:p>
          <a:p>
            <a:r>
              <a:rPr lang="en-US" sz="1000" dirty="0" smtClean="0"/>
              <a:t>Some</a:t>
            </a:r>
            <a:r>
              <a:rPr lang="en-US" sz="1000" baseline="0" dirty="0" smtClean="0"/>
              <a:t> writers (such as the S + N </a:t>
            </a:r>
            <a:r>
              <a:rPr lang="en-US" sz="1000" dirty="0" smtClean="0"/>
              <a:t>text book</a:t>
            </a:r>
            <a:r>
              <a:rPr lang="en-US" sz="1000" baseline="0" dirty="0" smtClean="0"/>
              <a:t> </a:t>
            </a:r>
            <a:r>
              <a:rPr lang="en-US" sz="1000" dirty="0" smtClean="0"/>
              <a:t>and a number of others) call this design a “nested case-control study,” but the term “nested” is used in a number</a:t>
            </a:r>
            <a:r>
              <a:rPr lang="en-US" sz="1000" baseline="0" dirty="0" smtClean="0"/>
              <a:t> of different ways.</a:t>
            </a:r>
            <a:r>
              <a:rPr lang="en-US" sz="1000" dirty="0" smtClean="0"/>
              <a:t>  It seems that it should more properly refer to any case-control study selecting controls from within a definable</a:t>
            </a:r>
            <a:r>
              <a:rPr lang="en-US" sz="1000" baseline="0" dirty="0" smtClean="0"/>
              <a:t> </a:t>
            </a:r>
            <a:r>
              <a:rPr lang="en-US" sz="1000" dirty="0" smtClean="0"/>
              <a:t>cohort study</a:t>
            </a:r>
            <a:r>
              <a:rPr lang="en-US" sz="1000" baseline="0" dirty="0" smtClean="0"/>
              <a:t>, i.e., a primary study base.</a:t>
            </a:r>
            <a:r>
              <a:rPr lang="en-US" sz="1000" dirty="0" smtClean="0"/>
              <a:t>  In other words, all three of the sampling methods we are describing can be viewed as “nested” within a cohort.   Hence, we don’t reserve</a:t>
            </a:r>
            <a:r>
              <a:rPr lang="en-US" sz="1000" baseline="0" dirty="0" smtClean="0"/>
              <a:t> the term “nested” solely for incidence density sampling. </a:t>
            </a:r>
            <a:endParaRPr lang="en-US" sz="1000" dirty="0" smtClean="0"/>
          </a:p>
          <a:p>
            <a:endParaRPr lang="en-US" sz="1000" dirty="0" smtClean="0"/>
          </a:p>
          <a:p>
            <a:r>
              <a:rPr lang="en-US" sz="1000" dirty="0" smtClean="0"/>
              <a:t>This graphic depicts 1:3 case:control sampling.  The investigator has a choice of what ratio of controls to choose. Using more controls per case will increase statistical efficiency,</a:t>
            </a:r>
            <a:r>
              <a:rPr lang="en-US" sz="1000" baseline="0" dirty="0" smtClean="0"/>
              <a:t> up to a point.  </a:t>
            </a:r>
            <a:r>
              <a:rPr lang="en-US" sz="1000" dirty="0" smtClean="0"/>
              <a:t>After 4 controls per case, little additional statistical efficiency is gained.   This is shown</a:t>
            </a:r>
            <a:r>
              <a:rPr lang="en-US" sz="1000" baseline="0" dirty="0" smtClean="0"/>
              <a:t> in </a:t>
            </a:r>
            <a:r>
              <a:rPr lang="en-US" sz="1200" b="0" i="0" u="none" strike="noStrike" kern="1200" baseline="0" dirty="0" smtClean="0">
                <a:solidFill>
                  <a:schemeClr val="tx1"/>
                </a:solidFill>
                <a:latin typeface="Times New Roman" pitchFamily="18" charset="0"/>
                <a:ea typeface="+mn-ea"/>
                <a:cs typeface="+mn-cs"/>
              </a:rPr>
              <a:t>Ury HK.  Efficiency of case-control studies with multiple controls per case: continuous and dichotomous data. </a:t>
            </a:r>
            <a:r>
              <a:rPr lang="en-US" sz="1200" b="0" i="1" u="none" strike="noStrike" kern="1200" baseline="0" dirty="0" smtClean="0">
                <a:solidFill>
                  <a:schemeClr val="tx1"/>
                </a:solidFill>
                <a:latin typeface="Times New Roman" pitchFamily="18" charset="0"/>
                <a:ea typeface="+mn-ea"/>
                <a:cs typeface="+mn-cs"/>
              </a:rPr>
              <a:t>Biometrics  </a:t>
            </a:r>
            <a:r>
              <a:rPr lang="en-US" sz="1200" b="0" i="0" u="none" strike="noStrike" kern="1200" baseline="0" dirty="0" smtClean="0">
                <a:solidFill>
                  <a:schemeClr val="tx1"/>
                </a:solidFill>
                <a:latin typeface="Times New Roman" pitchFamily="18" charset="0"/>
                <a:ea typeface="+mn-ea"/>
                <a:cs typeface="+mn-cs"/>
              </a:rPr>
              <a:t>1975, 31:643-649, 1975. </a:t>
            </a:r>
            <a:endParaRPr lang="en-US" sz="1000" dirty="0" smtClean="0"/>
          </a:p>
          <a:p>
            <a:endParaRPr lang="en-US" sz="1000" dirty="0" smtClean="0"/>
          </a:p>
          <a:p>
            <a:endParaRPr lang="en-US" sz="1000" dirty="0" smtClean="0"/>
          </a:p>
          <a:p>
            <a:endParaRPr lang="en-US" sz="1000" dirty="0" smtClean="0"/>
          </a:p>
        </p:txBody>
      </p:sp>
      <p:sp>
        <p:nvSpPr>
          <p:cNvPr id="2" name="Date Placeholder 1"/>
          <p:cNvSpPr>
            <a:spLocks noGrp="1"/>
          </p:cNvSpPr>
          <p:nvPr>
            <p:ph type="dt" idx="10"/>
          </p:nvPr>
        </p:nvSpPr>
        <p:spPr/>
        <p:txBody>
          <a:bodyPr/>
          <a:lstStyle/>
          <a:p>
            <a:pPr>
              <a:defRPr/>
            </a:pPr>
            <a:fld id="{265AFCED-2A4C-411E-9B9F-08AAC3D41C46}" type="datetime1">
              <a:rPr lang="en-US" smtClean="0"/>
              <a:t>9/16/2019</a:t>
            </a:fld>
            <a:endParaRPr lang="en-US" dirty="0"/>
          </a:p>
        </p:txBody>
      </p:sp>
    </p:spTree>
    <p:extLst>
      <p:ext uri="{BB962C8B-B14F-4D97-AF65-F5344CB8AC3E}">
        <p14:creationId xmlns:p14="http://schemas.microsoft.com/office/powerpoint/2010/main" val="15690794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2DFCC022-2623-4185-9B86-5EE9D6543FDD}" type="slidenum">
              <a:rPr lang="en-US" smtClean="0"/>
              <a:pPr/>
              <a:t>83</a:t>
            </a:fld>
            <a:endParaRPr lang="en-US" dirty="0" smtClean="0"/>
          </a:p>
        </p:txBody>
      </p:sp>
      <p:sp>
        <p:nvSpPr>
          <p:cNvPr id="88066" name="Rectangle 2"/>
          <p:cNvSpPr>
            <a:spLocks noGrp="1" noRot="1" noChangeAspect="1" noChangeArrowheads="1" noTextEdit="1"/>
          </p:cNvSpPr>
          <p:nvPr>
            <p:ph type="sldImg"/>
          </p:nvPr>
        </p:nvSpPr>
        <p:spPr>
          <a:xfrm>
            <a:off x="1104900" y="696913"/>
            <a:ext cx="4648200" cy="3486150"/>
          </a:xfrm>
          <a:ln/>
        </p:spPr>
      </p:sp>
      <p:sp>
        <p:nvSpPr>
          <p:cNvPr id="88067" name="Rectangle 3"/>
          <p:cNvSpPr>
            <a:spLocks noGrp="1" noChangeArrowheads="1"/>
          </p:cNvSpPr>
          <p:nvPr>
            <p:ph type="body" idx="1"/>
          </p:nvPr>
        </p:nvSpPr>
        <p:spPr>
          <a:noFill/>
          <a:ln/>
        </p:spPr>
        <p:txBody>
          <a:bodyPr/>
          <a:lstStyle/>
          <a:p>
            <a:r>
              <a:rPr lang="en-US" dirty="0" smtClean="0"/>
              <a:t>The outcome of interest in this study was incident breast cancer,</a:t>
            </a:r>
            <a:r>
              <a:rPr lang="en-US" baseline="0" dirty="0" smtClean="0"/>
              <a:t> and the investigators were interested in whether metabolic syndrome is a cause of breast cancer.</a:t>
            </a:r>
            <a:r>
              <a:rPr lang="en-US" dirty="0" smtClean="0"/>
              <a:t>   To address this, they used the ORDET</a:t>
            </a:r>
            <a:r>
              <a:rPr lang="en-US" baseline="0" dirty="0" smtClean="0"/>
              <a:t> cohort study in northern Italy, which is a research cohort of about 10,000 women assembled to study hormones, diet, and breast cancer.  At the time of this analysis, </a:t>
            </a:r>
            <a:r>
              <a:rPr lang="en-US" dirty="0" smtClean="0"/>
              <a:t>163 breast cancer cases were identified during a median follow-up of 13.5 years.  </a:t>
            </a:r>
          </a:p>
          <a:p>
            <a:r>
              <a:rPr lang="en-US" dirty="0" smtClean="0"/>
              <a:t>  </a:t>
            </a:r>
          </a:p>
          <a:p>
            <a:r>
              <a:rPr lang="en-US" dirty="0" smtClean="0"/>
              <a:t>The exposure of interest was “metabolic syndrome.”  Metabolic syndrome has different definitions but in general requires the presence of at least 3 of the following:  abdominal obesity, high blood triglycerides, low HDL-cholesterol, high blood glucose, and high blood pressure. The cohort visits already included measures of:  waist circumference, blood pressure.  But, the investigators also needed to measure glucose, triglycerides, and HDL cholesterol.  Rather than obtain these measurements on the full cohort, they performed a case-control study with incidence density sampling with the</a:t>
            </a:r>
            <a:r>
              <a:rPr lang="en-US" baseline="0" dirty="0" smtClean="0"/>
              <a:t> ORDET cohort</a:t>
            </a:r>
            <a:r>
              <a:rPr lang="en-US" dirty="0" smtClean="0"/>
              <a:t>.  They selected 4 controls for each case among the women still in follow-up at the time each case was</a:t>
            </a:r>
            <a:r>
              <a:rPr lang="en-US" baseline="0" dirty="0" smtClean="0"/>
              <a:t> diagnosed</a:t>
            </a:r>
            <a:r>
              <a:rPr lang="en-US" dirty="0" smtClean="0"/>
              <a:t>.  From these data, they were able to calculate the association between metabolic syndrome and breast cancer, reported in the abstract.  (Future lectures will discuss how to perform these calculations in detail.)</a:t>
            </a:r>
          </a:p>
          <a:p>
            <a:endParaRPr lang="en-US" dirty="0" smtClean="0"/>
          </a:p>
          <a:p>
            <a:r>
              <a:rPr lang="en-US" dirty="0" smtClean="0"/>
              <a:t>The efficiency of this design is striking. </a:t>
            </a:r>
            <a:r>
              <a:rPr lang="en-US" baseline="0" dirty="0" smtClean="0"/>
              <a:t> T</a:t>
            </a:r>
            <a:r>
              <a:rPr lang="en-US" dirty="0" smtClean="0"/>
              <a:t>he selected cases and controls can represent the experience of the full cohort of 10,000 participants.  Measurements only had to be made on a small fraction of the cohort, a total of 815 participants (163 cases and 652 controls).  </a:t>
            </a:r>
          </a:p>
        </p:txBody>
      </p:sp>
      <p:sp>
        <p:nvSpPr>
          <p:cNvPr id="2" name="Date Placeholder 1"/>
          <p:cNvSpPr>
            <a:spLocks noGrp="1"/>
          </p:cNvSpPr>
          <p:nvPr>
            <p:ph type="dt" idx="10"/>
          </p:nvPr>
        </p:nvSpPr>
        <p:spPr/>
        <p:txBody>
          <a:bodyPr/>
          <a:lstStyle/>
          <a:p>
            <a:pPr>
              <a:defRPr/>
            </a:pPr>
            <a:fld id="{8D929B72-3CFF-4795-A52D-43CDE0477E2F}" type="datetime1">
              <a:rPr lang="en-US" smtClean="0"/>
              <a:t>9/16/2019</a:t>
            </a:fld>
            <a:endParaRPr lang="en-US" dirty="0"/>
          </a:p>
        </p:txBody>
      </p:sp>
    </p:spTree>
    <p:extLst>
      <p:ext uri="{BB962C8B-B14F-4D97-AF65-F5344CB8AC3E}">
        <p14:creationId xmlns:p14="http://schemas.microsoft.com/office/powerpoint/2010/main" val="3976450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8C6D3049-66A8-44C9-B1D5-3EBD0A9DDE45}" type="slidenum">
              <a:rPr lang="en-US" smtClean="0"/>
              <a:pPr/>
              <a:t>8</a:t>
            </a:fld>
            <a:endParaRPr lang="en-US" dirty="0" smtClean="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are</a:t>
            </a:r>
            <a:r>
              <a:rPr lang="en-US" baseline="0" dirty="0" smtClean="0"/>
              <a:t> other potential problems as well, but these are the major ones.  </a:t>
            </a:r>
            <a:endParaRPr lang="en-US" dirty="0" smtClean="0"/>
          </a:p>
          <a:p>
            <a:endParaRPr lang="en-US" dirty="0" smtClean="0"/>
          </a:p>
        </p:txBody>
      </p:sp>
      <p:sp>
        <p:nvSpPr>
          <p:cNvPr id="2" name="Date Placeholder 1"/>
          <p:cNvSpPr>
            <a:spLocks noGrp="1"/>
          </p:cNvSpPr>
          <p:nvPr>
            <p:ph type="dt" idx="10"/>
          </p:nvPr>
        </p:nvSpPr>
        <p:spPr/>
        <p:txBody>
          <a:bodyPr/>
          <a:lstStyle/>
          <a:p>
            <a:pPr>
              <a:defRPr/>
            </a:pPr>
            <a:fld id="{4BB53A68-3AE7-4CE4-9E77-D64A870D8B17}" type="datetime1">
              <a:rPr lang="en-US" smtClean="0"/>
              <a:t>9/16/2019</a:t>
            </a:fld>
            <a:endParaRPr lang="en-US" dirty="0"/>
          </a:p>
        </p:txBody>
      </p:sp>
    </p:spTree>
    <p:extLst>
      <p:ext uri="{BB962C8B-B14F-4D97-AF65-F5344CB8AC3E}">
        <p14:creationId xmlns:p14="http://schemas.microsoft.com/office/powerpoint/2010/main" val="31026690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15BA4E56-4EEA-48D7-A497-6157E5109A1D}" type="slidenum">
              <a:rPr lang="en-US" smtClean="0"/>
              <a:pPr/>
              <a:t>84</a:t>
            </a:fld>
            <a:endParaRPr lang="en-US" dirty="0" smtClean="0"/>
          </a:p>
        </p:txBody>
      </p:sp>
      <p:sp>
        <p:nvSpPr>
          <p:cNvPr id="90114" name="Rectangle 2"/>
          <p:cNvSpPr>
            <a:spLocks noGrp="1" noRot="1" noChangeAspect="1" noChangeArrowheads="1" noTextEdit="1"/>
          </p:cNvSpPr>
          <p:nvPr>
            <p:ph type="sldImg"/>
          </p:nvPr>
        </p:nvSpPr>
        <p:spPr>
          <a:xfrm>
            <a:off x="1104900" y="696913"/>
            <a:ext cx="4648200" cy="3486150"/>
          </a:xfrm>
          <a:ln/>
        </p:spPr>
      </p:sp>
      <p:sp>
        <p:nvSpPr>
          <p:cNvPr id="90115" name="Rectangle 3"/>
          <p:cNvSpPr>
            <a:spLocks noGrp="1" noChangeArrowheads="1"/>
          </p:cNvSpPr>
          <p:nvPr>
            <p:ph type="body" idx="1"/>
          </p:nvPr>
        </p:nvSpPr>
        <p:spPr>
          <a:noFill/>
          <a:ln/>
        </p:spPr>
        <p:txBody>
          <a:bodyPr/>
          <a:lstStyle/>
          <a:p>
            <a:r>
              <a:rPr lang="en-US" dirty="0" smtClean="0"/>
              <a:t>In a cohort study, an individual contributes to person-time in the study until they become a case or their follow-up ends.  In an incidence density-based case-control study, we are sampling from this person-time experience, rather than obtaining measurements on the full cohort.  At each time a case occurs, there is a particular set of other individuals still at risk of becoming a case (the</a:t>
            </a:r>
            <a:r>
              <a:rPr lang="en-US" baseline="0" dirty="0" smtClean="0"/>
              <a:t> “risk set”)</a:t>
            </a:r>
            <a:r>
              <a:rPr lang="en-US" dirty="0" smtClean="0"/>
              <a:t>.  By sampling from the “risk set”, we are sampling the person-time experience of the cohort.  Thus, each participant can be viewed as contributing a collection of person-time and hence can be selected</a:t>
            </a:r>
            <a:r>
              <a:rPr lang="en-US" baseline="0" dirty="0" smtClean="0"/>
              <a:t> </a:t>
            </a:r>
            <a:r>
              <a:rPr lang="en-US" dirty="0" smtClean="0"/>
              <a:t>(studied) repeatedly over time as a control and, as the study continues, possibly as an incident case.  </a:t>
            </a:r>
          </a:p>
          <a:p>
            <a:endParaRPr lang="en-US" dirty="0" smtClean="0"/>
          </a:p>
          <a:p>
            <a:r>
              <a:rPr lang="en-US" dirty="0" smtClean="0"/>
              <a:t>In incidence density sampling, the goal in selecting</a:t>
            </a:r>
            <a:r>
              <a:rPr lang="en-US" baseline="0" dirty="0" smtClean="0"/>
              <a:t> the controls is to get an estimate of the person-time that gave rise to the cases, not merely the person-time of the non-cases.  This will be easier to understand t</a:t>
            </a:r>
            <a:r>
              <a:rPr lang="en-US" dirty="0" smtClean="0"/>
              <a:t>his when we return estimation of disease association in cohort and case-control studies</a:t>
            </a:r>
            <a:r>
              <a:rPr lang="en-US" baseline="0" dirty="0" smtClean="0"/>
              <a:t> </a:t>
            </a:r>
            <a:r>
              <a:rPr lang="en-US" dirty="0" smtClean="0"/>
              <a:t>(Measures</a:t>
            </a:r>
            <a:r>
              <a:rPr lang="en-US" baseline="0" dirty="0" smtClean="0"/>
              <a:t> of </a:t>
            </a:r>
            <a:r>
              <a:rPr lang="en-US" dirty="0" smtClean="0"/>
              <a:t>Disease Association II – 5</a:t>
            </a:r>
            <a:r>
              <a:rPr lang="en-US" baseline="30000" dirty="0" smtClean="0"/>
              <a:t>th</a:t>
            </a:r>
            <a:r>
              <a:rPr lang="en-US" dirty="0" smtClean="0"/>
              <a:t> lecture).</a:t>
            </a:r>
          </a:p>
        </p:txBody>
      </p:sp>
      <p:sp>
        <p:nvSpPr>
          <p:cNvPr id="2" name="Date Placeholder 1"/>
          <p:cNvSpPr>
            <a:spLocks noGrp="1"/>
          </p:cNvSpPr>
          <p:nvPr>
            <p:ph type="dt" idx="10"/>
          </p:nvPr>
        </p:nvSpPr>
        <p:spPr/>
        <p:txBody>
          <a:bodyPr/>
          <a:lstStyle/>
          <a:p>
            <a:pPr>
              <a:defRPr/>
            </a:pPr>
            <a:fld id="{81DB211A-9258-4A38-9E24-95D086220CB5}" type="datetime1">
              <a:rPr lang="en-US" smtClean="0"/>
              <a:t>9/16/2019</a:t>
            </a:fld>
            <a:endParaRPr lang="en-US" dirty="0"/>
          </a:p>
        </p:txBody>
      </p:sp>
    </p:spTree>
    <p:extLst>
      <p:ext uri="{BB962C8B-B14F-4D97-AF65-F5344CB8AC3E}">
        <p14:creationId xmlns:p14="http://schemas.microsoft.com/office/powerpoint/2010/main" val="24473389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C05C7443-9392-4E0A-AAC7-42C506027ABC}" type="slidenum">
              <a:rPr lang="en-US" smtClean="0"/>
              <a:pPr/>
              <a:t>85</a:t>
            </a:fld>
            <a:endParaRPr lang="en-US" dirty="0" smtClean="0"/>
          </a:p>
        </p:txBody>
      </p:sp>
      <p:sp>
        <p:nvSpPr>
          <p:cNvPr id="92162" name="Rectangle 2"/>
          <p:cNvSpPr>
            <a:spLocks noGrp="1" noRot="1" noChangeAspect="1" noChangeArrowheads="1" noTextEdit="1"/>
          </p:cNvSpPr>
          <p:nvPr>
            <p:ph type="sldImg"/>
          </p:nvPr>
        </p:nvSpPr>
        <p:spPr>
          <a:xfrm>
            <a:off x="1104900" y="696913"/>
            <a:ext cx="4648200" cy="3486150"/>
          </a:xfrm>
          <a:ln/>
        </p:spPr>
      </p:sp>
      <p:sp>
        <p:nvSpPr>
          <p:cNvPr id="92163" name="Rectangle 3"/>
          <p:cNvSpPr>
            <a:spLocks noGrp="1" noChangeArrowheads="1"/>
          </p:cNvSpPr>
          <p:nvPr>
            <p:ph type="body" idx="1"/>
          </p:nvPr>
        </p:nvSpPr>
        <p:spPr>
          <a:noFill/>
          <a:ln/>
        </p:spPr>
        <p:txBody>
          <a:bodyPr/>
          <a:lstStyle/>
          <a:p>
            <a:r>
              <a:rPr lang="en-US" dirty="0" smtClean="0"/>
              <a:t>In this example, the primary study base is the EPIC study.  We will be reading more</a:t>
            </a:r>
            <a:r>
              <a:rPr lang="en-US" baseline="0" dirty="0" smtClean="0"/>
              <a:t> about EPIC in one of our Journal Clubs later in the course.  The investigators were interested in whether inflammation, as measured by CRP level in blood, is a cause of colorectal cancer.</a:t>
            </a:r>
          </a:p>
          <a:p>
            <a:endParaRPr lang="en-US" dirty="0" smtClean="0"/>
          </a:p>
          <a:p>
            <a:r>
              <a:rPr lang="en-US" dirty="0" smtClean="0"/>
              <a:t>Controls were selected</a:t>
            </a:r>
            <a:r>
              <a:rPr lang="en-US" baseline="0" dirty="0" smtClean="0"/>
              <a:t> via incidence density sampling.  I</a:t>
            </a:r>
            <a:r>
              <a:rPr lang="en-US" dirty="0" smtClean="0"/>
              <a:t>ndividuals</a:t>
            </a:r>
            <a:r>
              <a:rPr lang="en-US" baseline="0" dirty="0" smtClean="0"/>
              <a:t> who were still in follow-up at the time each case occurred were sampled to form the control group</a:t>
            </a:r>
            <a:r>
              <a:rPr lang="en-US" dirty="0" smtClean="0"/>
              <a:t>.  Note that</a:t>
            </a:r>
            <a:r>
              <a:rPr lang="en-US" baseline="0" dirty="0" smtClean="0"/>
              <a:t> there were </a:t>
            </a:r>
            <a:r>
              <a:rPr lang="en-US" dirty="0" smtClean="0"/>
              <a:t>additional matching criteria.</a:t>
            </a:r>
            <a:r>
              <a:rPr lang="en-US" baseline="0" dirty="0" smtClean="0"/>
              <a:t>  We will discuss why and how to perform matching later in the course.</a:t>
            </a:r>
            <a:endParaRPr lang="en-US" dirty="0" smtClean="0"/>
          </a:p>
          <a:p>
            <a:endParaRPr lang="en-US" dirty="0" smtClean="0"/>
          </a:p>
          <a:p>
            <a:r>
              <a:rPr lang="en-US" dirty="0" smtClean="0"/>
              <a:t>The</a:t>
            </a:r>
            <a:r>
              <a:rPr lang="en-US" baseline="0" dirty="0" smtClean="0"/>
              <a:t> e</a:t>
            </a:r>
            <a:r>
              <a:rPr lang="en-US" dirty="0" smtClean="0"/>
              <a:t>fficiency of this design is dramatic.  Serum</a:t>
            </a:r>
            <a:r>
              <a:rPr lang="en-US" baseline="0" dirty="0" smtClean="0"/>
              <a:t> C-reactive protein (CRP) had to be measured on only 2,192 participants in the case-control study instead of what would have had to be 520,000 participants if one tested the entire EPIC cohort.  Because all of the cases of colon and rectal cancer were included (and there were many cases), there is very little loss of statistical power in this case-control design compared to what would occur with a full cohort analysis. </a:t>
            </a:r>
            <a:endParaRPr lang="en-US" dirty="0" smtClean="0"/>
          </a:p>
          <a:p>
            <a:endParaRPr lang="en-US" dirty="0" smtClean="0"/>
          </a:p>
        </p:txBody>
      </p:sp>
      <p:sp>
        <p:nvSpPr>
          <p:cNvPr id="2" name="Date Placeholder 1"/>
          <p:cNvSpPr>
            <a:spLocks noGrp="1"/>
          </p:cNvSpPr>
          <p:nvPr>
            <p:ph type="dt" idx="10"/>
          </p:nvPr>
        </p:nvSpPr>
        <p:spPr/>
        <p:txBody>
          <a:bodyPr/>
          <a:lstStyle/>
          <a:p>
            <a:pPr>
              <a:defRPr/>
            </a:pPr>
            <a:fld id="{35DFD08E-0FF8-471B-B331-88B03EE9DB09}" type="datetime1">
              <a:rPr lang="en-US" smtClean="0"/>
              <a:t>9/16/2019</a:t>
            </a:fld>
            <a:endParaRPr lang="en-US" dirty="0"/>
          </a:p>
        </p:txBody>
      </p:sp>
    </p:spTree>
    <p:extLst>
      <p:ext uri="{BB962C8B-B14F-4D97-AF65-F5344CB8AC3E}">
        <p14:creationId xmlns:p14="http://schemas.microsoft.com/office/powerpoint/2010/main" val="25321288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xfrm>
            <a:off x="1104900" y="696913"/>
            <a:ext cx="4648200" cy="3486150"/>
          </a:xfrm>
          <a:ln/>
        </p:spPr>
      </p:sp>
      <p:sp>
        <p:nvSpPr>
          <p:cNvPr id="94210" name="Rectangle 3"/>
          <p:cNvSpPr>
            <a:spLocks noGrp="1" noChangeArrowheads="1"/>
          </p:cNvSpPr>
          <p:nvPr>
            <p:ph type="body" idx="1"/>
          </p:nvPr>
        </p:nvSpPr>
        <p:spPr>
          <a:noFill/>
          <a:ln/>
        </p:spPr>
        <p:txBody>
          <a:bodyPr/>
          <a:lstStyle/>
          <a:p>
            <a:r>
              <a:rPr lang="en-US" dirty="0" smtClean="0"/>
              <a:t>Let</a:t>
            </a:r>
            <a:r>
              <a:rPr lang="en-US" baseline="0" dirty="0" smtClean="0"/>
              <a:t> u</a:t>
            </a:r>
            <a:r>
              <a:rPr lang="en-US" dirty="0" smtClean="0"/>
              <a:t>s move to the second a</a:t>
            </a:r>
            <a:r>
              <a:rPr lang="en-US" baseline="0" dirty="0" smtClean="0"/>
              <a:t>pproach of control sampling from a fixed cohort.  </a:t>
            </a:r>
            <a:r>
              <a:rPr lang="en-US" dirty="0" smtClean="0"/>
              <a:t>“Case-cohort” sampling is type of control sampling approach you may not be acquainted with as it is relatively new (compared to other</a:t>
            </a:r>
            <a:r>
              <a:rPr lang="en-US" baseline="0" dirty="0" smtClean="0"/>
              <a:t> case-control approaches)</a:t>
            </a:r>
            <a:r>
              <a:rPr lang="en-US" dirty="0" smtClean="0"/>
              <a:t> and still is not used frequently.  The initial</a:t>
            </a:r>
            <a:r>
              <a:rPr lang="en-US" baseline="0" dirty="0" smtClean="0"/>
              <a:t> idea was put forth by Kupper et al. in the mid-1970’s, followed by the influential theorist, Miettinen, but the most thorough initial foundation was fir</a:t>
            </a:r>
            <a:r>
              <a:rPr lang="en-US" dirty="0" smtClean="0"/>
              <a:t>st described by the statistician Ross Prentice in 1986.  All cases are selected, as is done</a:t>
            </a:r>
            <a:r>
              <a:rPr lang="en-US" baseline="0" dirty="0" smtClean="0"/>
              <a:t> with incidence density sampling.  For the controls, a sample of the entire </a:t>
            </a:r>
            <a:r>
              <a:rPr lang="en-US" b="1" baseline="0" dirty="0" smtClean="0"/>
              <a:t>cohort</a:t>
            </a:r>
            <a:r>
              <a:rPr lang="en-US" baseline="0" dirty="0" smtClean="0"/>
              <a:t> </a:t>
            </a:r>
            <a:r>
              <a:rPr lang="en-US" b="1" baseline="0" dirty="0" smtClean="0"/>
              <a:t>at time zero </a:t>
            </a:r>
            <a:r>
              <a:rPr lang="en-US" baseline="0" dirty="0" smtClean="0"/>
              <a:t>is taken, which is shown in the red.  </a:t>
            </a:r>
            <a:r>
              <a:rPr lang="en-US" dirty="0" smtClean="0"/>
              <a:t>It may seem odd at first to realize that you will likely be sampling future cases as well as non-cases when you take a random sample of a cohort at its baseline.  This also means that a given participant may be included both as a case and a control. This troubles many new to these sampling designs and results in their thinking that the best design must be to wait until the end of follow-up to select controls so that the investigator can be sure they will not be cases.  We will spend some time later in the course trying to demonstrate why this is not the right way to think about control</a:t>
            </a:r>
            <a:r>
              <a:rPr lang="en-US" baseline="0" dirty="0" smtClean="0"/>
              <a:t> sampling</a:t>
            </a:r>
            <a:r>
              <a:rPr lang="en-US" dirty="0" smtClean="0"/>
              <a:t>.  For now, two points can be made:</a:t>
            </a:r>
          </a:p>
          <a:p>
            <a:endParaRPr lang="en-US" dirty="0" smtClean="0"/>
          </a:p>
          <a:p>
            <a:r>
              <a:rPr lang="en-US" dirty="0" smtClean="0"/>
              <a:t>--First, the</a:t>
            </a:r>
            <a:r>
              <a:rPr lang="en-US" baseline="0" dirty="0" smtClean="0"/>
              <a:t> term “case-control study” is a misnomer for what is needed to sample the underlying study base and answer the analytic objective.   It is a misnomer in the sense that “control” is typically understood to mean someone who does not have the disease in question and will not ever get the disease in question.  We do not necessarily need someone who will never get the disease in question in order to calculate the desired association between exposure and outcome.  Instead, all that we need is a cleverly designed reference group that gets us an estimate of the desired measure of association between exposure and outcome.  </a:t>
            </a:r>
          </a:p>
          <a:p>
            <a:endParaRPr lang="en-US" baseline="0" dirty="0" smtClean="0"/>
          </a:p>
          <a:p>
            <a:r>
              <a:rPr lang="en-US" baseline="0" dirty="0" smtClean="0"/>
              <a:t>--Second, labeling persons as non-cases (i.e., non-diseased controls) because they have not developed the disease in question by the time observation has ended is just fooling one’s self.  In any cohort, t</a:t>
            </a:r>
            <a:r>
              <a:rPr lang="en-US" dirty="0" smtClean="0"/>
              <a:t>he investigator cannot know whether many of the so-called</a:t>
            </a:r>
            <a:r>
              <a:rPr lang="en-US" baseline="0" dirty="0" smtClean="0"/>
              <a:t> </a:t>
            </a:r>
            <a:r>
              <a:rPr lang="en-US" dirty="0" smtClean="0"/>
              <a:t>non-cases will be diagnosed with the study outcome the day after the study ends.  This is made even clearer by the example of the cohort study that uses death as an outcome.  Everyone eventually becomes a case (i.e., will eventually</a:t>
            </a:r>
            <a:r>
              <a:rPr lang="en-US" baseline="0" dirty="0" smtClean="0"/>
              <a:t> die)</a:t>
            </a:r>
            <a:r>
              <a:rPr lang="en-US" dirty="0" smtClean="0"/>
              <a:t>.  Hence, it is an illusion to think that taking people who are not cases</a:t>
            </a:r>
            <a:r>
              <a:rPr lang="en-US" baseline="0" dirty="0" smtClean="0"/>
              <a:t> by the time that study observation ends really means that they are forever non-cases.</a:t>
            </a:r>
          </a:p>
          <a:p>
            <a:endParaRPr lang="en-US" baseline="0" dirty="0" smtClean="0"/>
          </a:p>
          <a:p>
            <a:r>
              <a:rPr lang="en-US" dirty="0" smtClean="0"/>
              <a:t>In summary, when we are looking for (i.e., sampling) controls, we do not necessarily have to guarantee that these are participants who will never become cases. Instead, we need some cleverly defined</a:t>
            </a:r>
            <a:r>
              <a:rPr lang="en-US" baseline="0" dirty="0" smtClean="0"/>
              <a:t> reference group that will allow us to derive the measure of association that we need to evaluate the relationship between exposure and outcome. </a:t>
            </a:r>
            <a:r>
              <a:rPr lang="en-US" dirty="0" smtClean="0"/>
              <a:t> For the case-cohort design, we take a sample of the cohort at baseline to evaluate the prevalence of the exposure in the cohort as a whole, including future cases,</a:t>
            </a:r>
            <a:r>
              <a:rPr lang="en-US" baseline="0" dirty="0" smtClean="0"/>
              <a:t> at the beginning of the cohort. </a:t>
            </a:r>
            <a:r>
              <a:rPr lang="en-US" dirty="0" smtClean="0"/>
              <a:t> We will return to this in more detail when we discuss how to calculate</a:t>
            </a:r>
            <a:r>
              <a:rPr lang="en-US" baseline="0" dirty="0" smtClean="0"/>
              <a:t> </a:t>
            </a:r>
            <a:r>
              <a:rPr lang="en-US" dirty="0" smtClean="0"/>
              <a:t>the association between exposure and outcome in case-control studies (Measures</a:t>
            </a:r>
            <a:r>
              <a:rPr lang="en-US" baseline="0" dirty="0" smtClean="0"/>
              <a:t> of </a:t>
            </a:r>
            <a:r>
              <a:rPr lang="en-US" dirty="0" smtClean="0"/>
              <a:t>Disease Association II – 5</a:t>
            </a:r>
            <a:r>
              <a:rPr lang="en-US" baseline="30000" dirty="0" smtClean="0"/>
              <a:t>th</a:t>
            </a:r>
            <a:r>
              <a:rPr lang="en-US" dirty="0" smtClean="0"/>
              <a:t> lecture).</a:t>
            </a:r>
          </a:p>
          <a:p>
            <a:endParaRPr lang="en-US" dirty="0" smtClean="0"/>
          </a:p>
          <a:p>
            <a:r>
              <a:rPr lang="en-US" sz="1200" b="0" i="0" u="none" strike="noStrike" kern="1200" baseline="0" dirty="0" smtClean="0">
                <a:solidFill>
                  <a:schemeClr val="tx1"/>
                </a:solidFill>
                <a:latin typeface="Times New Roman" pitchFamily="18" charset="0"/>
                <a:ea typeface="+mn-ea"/>
                <a:cs typeface="+mn-cs"/>
              </a:rPr>
              <a:t>Prentice RL. A case-cohort design for epidemiologic cohort studies and disease prevention trials.</a:t>
            </a:r>
            <a:r>
              <a:rPr lang="en-US" sz="1200" b="1" i="0" u="none" strike="noStrike" kern="1200" baseline="0" dirty="0" smtClean="0">
                <a:solidFill>
                  <a:schemeClr val="tx1"/>
                </a:solidFill>
                <a:latin typeface="Times New Roman" pitchFamily="18" charset="0"/>
                <a:ea typeface="+mn-ea"/>
                <a:cs typeface="+mn-cs"/>
              </a:rPr>
              <a:t> </a:t>
            </a:r>
            <a:r>
              <a:rPr lang="en-US" sz="1200" b="0" i="1" u="none" strike="noStrike" kern="1200" baseline="0" dirty="0" smtClean="0">
                <a:solidFill>
                  <a:schemeClr val="tx1"/>
                </a:solidFill>
                <a:latin typeface="Times New Roman" pitchFamily="18" charset="0"/>
                <a:ea typeface="+mn-ea"/>
                <a:cs typeface="+mn-cs"/>
              </a:rPr>
              <a:t>Biometrika </a:t>
            </a:r>
            <a:r>
              <a:rPr lang="en-US" sz="1200" b="0" i="0" u="none" strike="noStrike" kern="1200" baseline="0" dirty="0" smtClean="0">
                <a:solidFill>
                  <a:schemeClr val="tx1"/>
                </a:solidFill>
                <a:latin typeface="Times New Roman" pitchFamily="18" charset="0"/>
                <a:ea typeface="+mn-ea"/>
                <a:cs typeface="+mn-cs"/>
              </a:rPr>
              <a:t>1986, 73:1-11, 1986</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Kupper LL, McMichael AJ, Spirtas R. A hybrid epidemiologic study design useful in estimating relative risk. </a:t>
            </a:r>
            <a:r>
              <a:rPr lang="en-US" sz="1200" b="0" i="1" u="none" strike="noStrike" kern="1200" baseline="0" dirty="0" smtClean="0">
                <a:solidFill>
                  <a:schemeClr val="tx1"/>
                </a:solidFill>
                <a:latin typeface="Times New Roman" pitchFamily="18" charset="0"/>
                <a:ea typeface="+mn-ea"/>
                <a:cs typeface="+mn-cs"/>
              </a:rPr>
              <a:t>Journal of the American Statistical Association </a:t>
            </a:r>
            <a:r>
              <a:rPr lang="en-US" sz="1200" b="0" i="0" u="none" strike="noStrike" kern="1200" baseline="0" dirty="0" smtClean="0">
                <a:solidFill>
                  <a:schemeClr val="tx1"/>
                </a:solidFill>
                <a:latin typeface="Times New Roman" pitchFamily="18" charset="0"/>
                <a:ea typeface="+mn-ea"/>
                <a:cs typeface="+mn-cs"/>
              </a:rPr>
              <a:t> 70:524-528, 1975.</a:t>
            </a:r>
            <a:endParaRPr lang="en-US" dirty="0" smtClean="0"/>
          </a:p>
          <a:p>
            <a:endParaRPr lang="en-US" dirty="0" smtClean="0"/>
          </a:p>
        </p:txBody>
      </p:sp>
      <p:sp>
        <p:nvSpPr>
          <p:cNvPr id="2" name="Date Placeholder 1"/>
          <p:cNvSpPr>
            <a:spLocks noGrp="1"/>
          </p:cNvSpPr>
          <p:nvPr>
            <p:ph type="dt" idx="10"/>
          </p:nvPr>
        </p:nvSpPr>
        <p:spPr/>
        <p:txBody>
          <a:bodyPr/>
          <a:lstStyle/>
          <a:p>
            <a:pPr>
              <a:defRPr/>
            </a:pPr>
            <a:fld id="{2DA93D6E-E2BD-411A-8B72-DFE47E7CC95A}" type="datetime1">
              <a:rPr lang="en-US" smtClean="0"/>
              <a:t>9/16/2019</a:t>
            </a:fld>
            <a:endParaRPr lang="en-US" dirty="0"/>
          </a:p>
        </p:txBody>
      </p:sp>
    </p:spTree>
    <p:extLst>
      <p:ext uri="{BB962C8B-B14F-4D97-AF65-F5344CB8AC3E}">
        <p14:creationId xmlns:p14="http://schemas.microsoft.com/office/powerpoint/2010/main" val="229029368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F1663070-6160-4F2A-BDE8-D1B2C0D9E3F4}" type="slidenum">
              <a:rPr lang="en-US" smtClean="0"/>
              <a:pPr/>
              <a:t>87</a:t>
            </a:fld>
            <a:endParaRPr lang="en-US" dirty="0" smtClean="0"/>
          </a:p>
        </p:txBody>
      </p:sp>
      <p:sp>
        <p:nvSpPr>
          <p:cNvPr id="96258" name="Rectangle 2"/>
          <p:cNvSpPr>
            <a:spLocks noGrp="1" noRot="1" noChangeAspect="1" noChangeArrowheads="1" noTextEdit="1"/>
          </p:cNvSpPr>
          <p:nvPr>
            <p:ph type="sldImg"/>
          </p:nvPr>
        </p:nvSpPr>
        <p:spPr>
          <a:xfrm>
            <a:off x="1104900" y="696913"/>
            <a:ext cx="4648200" cy="3486150"/>
          </a:xfrm>
          <a:ln/>
        </p:spPr>
      </p:sp>
      <p:sp>
        <p:nvSpPr>
          <p:cNvPr id="96259" name="Rectangle 3"/>
          <p:cNvSpPr>
            <a:spLocks noGrp="1" noChangeArrowheads="1"/>
          </p:cNvSpPr>
          <p:nvPr>
            <p:ph type="body" idx="1"/>
          </p:nvPr>
        </p:nvSpPr>
        <p:spPr>
          <a:noFill/>
          <a:ln/>
        </p:spPr>
        <p:txBody>
          <a:bodyPr/>
          <a:lstStyle/>
          <a:p>
            <a:r>
              <a:rPr lang="en-US" dirty="0" smtClean="0"/>
              <a:t>This is an example of a case-cohort study.  The outcome in this study was, again, colorectal cancer.  438 cases were identified within the Women’s Health</a:t>
            </a:r>
            <a:r>
              <a:rPr lang="en-US" baseline="0" dirty="0" smtClean="0"/>
              <a:t> Initiative (</a:t>
            </a:r>
            <a:r>
              <a:rPr lang="en-US" dirty="0" smtClean="0"/>
              <a:t>WHI) Observational Study,</a:t>
            </a:r>
            <a:r>
              <a:rPr lang="en-US" baseline="0" dirty="0" smtClean="0"/>
              <a:t> which was a fixed cohort study.</a:t>
            </a:r>
            <a:r>
              <a:rPr lang="en-US" dirty="0" smtClean="0"/>
              <a:t>  The exposures of interest included insulin, glucose, total and free IGF-1, IGFBP-3 and estradiol.  To avoid measuring these exposures of interest on all 93,676 women (costly!), the investigators decided to use a case-cohort design, with a random sample from the baseline cohort as the “control” or reference group.  They identified 816 women at random from the baseline, which</a:t>
            </a:r>
            <a:r>
              <a:rPr lang="en-US" baseline="0" dirty="0" smtClean="0"/>
              <a:t> they refer to as</a:t>
            </a:r>
            <a:r>
              <a:rPr lang="en-US" dirty="0" smtClean="0"/>
              <a:t> the “random subcohort”,</a:t>
            </a:r>
            <a:r>
              <a:rPr lang="en-US" baseline="0" dirty="0" smtClean="0"/>
              <a:t> which is a term that is occasionally used in this type of design.</a:t>
            </a:r>
            <a:r>
              <a:rPr lang="en-US" dirty="0" smtClean="0"/>
              <a:t>  This random sample included 7 women</a:t>
            </a:r>
            <a:r>
              <a:rPr lang="en-US" baseline="0" dirty="0" smtClean="0"/>
              <a:t> who went on to become cases.</a:t>
            </a:r>
            <a:r>
              <a:rPr lang="en-US" dirty="0" smtClean="0"/>
              <a:t>  Then they measured the exposures on stored serum from 438+816-7 participants, a total of 1,247 women (instead of 93,676</a:t>
            </a:r>
            <a:r>
              <a:rPr lang="en-US" baseline="0" dirty="0" smtClean="0"/>
              <a:t> in the entire underlying cohort)</a:t>
            </a:r>
            <a:r>
              <a:rPr lang="en-US" dirty="0" smtClean="0"/>
              <a:t>.  Testing</a:t>
            </a:r>
            <a:r>
              <a:rPr lang="en-US" baseline="0" dirty="0" smtClean="0"/>
              <a:t> only 1247 to get the answer one would get by testing 93,676 is very efficient.  </a:t>
            </a:r>
            <a:r>
              <a:rPr lang="en-US" dirty="0" smtClean="0"/>
              <a:t>From these data, the</a:t>
            </a:r>
            <a:r>
              <a:rPr lang="en-US" baseline="0" dirty="0" smtClean="0"/>
              <a:t> authors</a:t>
            </a:r>
            <a:r>
              <a:rPr lang="en-US" dirty="0" smtClean="0"/>
              <a:t> were able to calculate the associations between insulin, IGF1, etc. and colorectal cancer.  (Future lectures will discuss how to calculate these associations using the case-cohort</a:t>
            </a:r>
            <a:r>
              <a:rPr lang="en-US" baseline="0" dirty="0" smtClean="0"/>
              <a:t> design</a:t>
            </a:r>
            <a:r>
              <a:rPr lang="en-US" dirty="0" smtClean="0"/>
              <a:t>.)</a:t>
            </a:r>
          </a:p>
          <a:p>
            <a:endParaRPr lang="en-US" dirty="0" smtClean="0"/>
          </a:p>
          <a:p>
            <a:r>
              <a:rPr lang="en-US" dirty="0" smtClean="0"/>
              <a:t>Comparing extreme quartiles, insulin [hazard ratio (HR) quartile</a:t>
            </a:r>
            <a:r>
              <a:rPr lang="en-US" baseline="0" dirty="0" smtClean="0"/>
              <a:t> 4 compared to </a:t>
            </a:r>
            <a:r>
              <a:rPr lang="en-US" dirty="0" smtClean="0"/>
              <a:t>quartile</a:t>
            </a:r>
            <a:r>
              <a:rPr lang="en-US" baseline="0" dirty="0" smtClean="0"/>
              <a:t> 1 = </a:t>
            </a:r>
            <a:r>
              <a:rPr lang="en-US" dirty="0" smtClean="0"/>
              <a:t>1.73; 95% confidence interval (CI), 1.16–2.57; </a:t>
            </a:r>
            <a:r>
              <a:rPr lang="en-US" baseline="0" dirty="0" smtClean="0"/>
              <a:t> p value for </a:t>
            </a:r>
            <a:r>
              <a:rPr lang="en-US" dirty="0" smtClean="0"/>
              <a:t>trend = 0.005], waist circumference (HR q4</a:t>
            </a:r>
            <a:r>
              <a:rPr lang="en-US" baseline="0" dirty="0" smtClean="0"/>
              <a:t> vs </a:t>
            </a:r>
            <a:r>
              <a:rPr lang="en-US" dirty="0" smtClean="0"/>
              <a:t>q1</a:t>
            </a:r>
            <a:r>
              <a:rPr lang="en-US" baseline="0" dirty="0" smtClean="0"/>
              <a:t> = </a:t>
            </a:r>
            <a:r>
              <a:rPr lang="en-US" dirty="0" smtClean="0"/>
              <a:t>1.82; 95% CI, 1.22–2.70; p trend = 0.001), and free IGF-I (HR q4</a:t>
            </a:r>
            <a:r>
              <a:rPr lang="en-US" baseline="0" dirty="0" smtClean="0"/>
              <a:t> vs </a:t>
            </a:r>
            <a:r>
              <a:rPr lang="en-US" dirty="0" smtClean="0"/>
              <a:t>q1</a:t>
            </a:r>
            <a:r>
              <a:rPr lang="en-US" baseline="0" dirty="0" smtClean="0"/>
              <a:t> =</a:t>
            </a:r>
            <a:r>
              <a:rPr lang="en-US" dirty="0" smtClean="0"/>
              <a:t> 1.35; 95% CI, 0.92–1.98;  p</a:t>
            </a:r>
            <a:r>
              <a:rPr lang="en-US" baseline="0" dirty="0" smtClean="0"/>
              <a:t> </a:t>
            </a:r>
            <a:r>
              <a:rPr lang="en-US" dirty="0" smtClean="0"/>
              <a:t>trend = 0.05) were each associated with incident colorectal cancer in multivariable regression models.</a:t>
            </a:r>
          </a:p>
          <a:p>
            <a:endParaRPr lang="en-US" dirty="0" smtClean="0"/>
          </a:p>
        </p:txBody>
      </p:sp>
      <p:sp>
        <p:nvSpPr>
          <p:cNvPr id="2" name="Date Placeholder 1"/>
          <p:cNvSpPr>
            <a:spLocks noGrp="1"/>
          </p:cNvSpPr>
          <p:nvPr>
            <p:ph type="dt" idx="10"/>
          </p:nvPr>
        </p:nvSpPr>
        <p:spPr/>
        <p:txBody>
          <a:bodyPr/>
          <a:lstStyle/>
          <a:p>
            <a:pPr>
              <a:defRPr/>
            </a:pPr>
            <a:fld id="{D7BDA39B-9E0F-45ED-8FD7-5ED68DBC4836}" type="datetime1">
              <a:rPr lang="en-US" smtClean="0"/>
              <a:t>9/16/2019</a:t>
            </a:fld>
            <a:endParaRPr lang="en-US" dirty="0"/>
          </a:p>
        </p:txBody>
      </p:sp>
    </p:spTree>
    <p:extLst>
      <p:ext uri="{BB962C8B-B14F-4D97-AF65-F5344CB8AC3E}">
        <p14:creationId xmlns:p14="http://schemas.microsoft.com/office/powerpoint/2010/main" val="11584442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Although intuitively appealing, it would be a mistake to exclude participants who</a:t>
            </a:r>
            <a:r>
              <a:rPr lang="en-US" baseline="0" dirty="0" smtClean="0"/>
              <a:t> go on to become cases from the random subcohort in a case-cohort design.  The goal is to compare cases to some cleverly constructed reference population, not necessarily to a population of persons destined to never become cases.  In fact, for many conditions (such as death), it is ridiculous to think that there are persons who never will get the condition of interest.</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88</a:t>
            </a:fld>
            <a:endParaRPr lang="en-US" dirty="0"/>
          </a:p>
        </p:txBody>
      </p:sp>
      <p:sp>
        <p:nvSpPr>
          <p:cNvPr id="5" name="Date Placeholder 4"/>
          <p:cNvSpPr>
            <a:spLocks noGrp="1"/>
          </p:cNvSpPr>
          <p:nvPr>
            <p:ph type="dt" idx="11"/>
          </p:nvPr>
        </p:nvSpPr>
        <p:spPr/>
        <p:txBody>
          <a:bodyPr/>
          <a:lstStyle/>
          <a:p>
            <a:pPr>
              <a:defRPr/>
            </a:pPr>
            <a:fld id="{8E7E46F2-29A5-4537-9231-8D8E45BF793F}" type="datetime1">
              <a:rPr lang="en-US" smtClean="0"/>
              <a:t>9/16/2019</a:t>
            </a:fld>
            <a:endParaRPr lang="en-US" dirty="0"/>
          </a:p>
        </p:txBody>
      </p:sp>
    </p:spTree>
    <p:extLst>
      <p:ext uri="{BB962C8B-B14F-4D97-AF65-F5344CB8AC3E}">
        <p14:creationId xmlns:p14="http://schemas.microsoft.com/office/powerpoint/2010/main" val="42420486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We have discussed two approaches:</a:t>
            </a:r>
            <a:r>
              <a:rPr lang="en-US" baseline="0" dirty="0" smtClean="0"/>
              <a:t>  t</a:t>
            </a:r>
            <a:r>
              <a:rPr lang="en-US" dirty="0" smtClean="0"/>
              <a:t>he sampling</a:t>
            </a:r>
            <a:r>
              <a:rPr lang="en-US" baseline="0" dirty="0" smtClean="0"/>
              <a:t> of controls in a fixed cohort can be done with incidence density sampling or a case-cohort approach.  How should one choose between them?  One way to think about this is to consider the unique advantages of each.  One advantage of incidence density sampling occurs when exposure measurement change over time (this is called a “time-varying exposure”).   For example, the exposure in the last slide, plasma level of C-reactive protein (CRP), typically changes over time in a given individual.   If you are interested in studying a time-varying exposure and if you have limited financial resources, you will not be able to measure the exposure on a large number of timepoints in given participants.  With limited resources, you will only be able to measure it at one time point.   If this is the case, you will probably want to choose a timepoint that temporally precedes the event in question but not by a long period of time.  Choosing a time point that is one year prior to the event is logically a good approach, unless you have some justification for an even earlier measurement (some “hit and run” mechanism).  Incidence density sampling allows for measurement of one slice of person-time in a given participant at one year prior to the incident event of interest.   In case-cohort sampling, the only instance when a single timepoint can be used is when you are willing to make the measurement on the time zero (baseline) timepoint.  If you seek to evaluate subsequent timepoints (such as 1 year prior to the event), if you have any outcomes that occur more than 1 year after time zero, the you will need to make a measurement at both time zero and a variety of follow-up timepoints among all of the cases and controls.  In other words, there is no way to just evaluate a single time point after time zero in a case-cohort design, as can be done with incidence density sampling.   </a:t>
            </a:r>
          </a:p>
          <a:p>
            <a:endParaRPr lang="en-US" baseline="0" dirty="0" smtClean="0"/>
          </a:p>
          <a:p>
            <a:r>
              <a:rPr lang="en-US" baseline="0" dirty="0" smtClean="0"/>
              <a:t>The case-cohort study design has the advantage of allowing the control group (the random subset of the cohort) to be used for multiple outcomes.  This increases the usefulness of each exposure measurement and the overall efficiency of the cohort.  In addition, with the accumulation of different measurements in the random sub-cohort, the control group becomes very well characterized allowing management of potentially more confounders and assessment of interaction (topics we will cover later in the course).   Case-cohort designs are especially useful for time-invariant exposures (such as genotype) because measurement at baseline is all that one needs.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89</a:t>
            </a:fld>
            <a:endParaRPr lang="en-US" dirty="0"/>
          </a:p>
        </p:txBody>
      </p:sp>
      <p:sp>
        <p:nvSpPr>
          <p:cNvPr id="5" name="Date Placeholder 4"/>
          <p:cNvSpPr>
            <a:spLocks noGrp="1"/>
          </p:cNvSpPr>
          <p:nvPr>
            <p:ph type="dt" idx="11"/>
          </p:nvPr>
        </p:nvSpPr>
        <p:spPr/>
        <p:txBody>
          <a:bodyPr/>
          <a:lstStyle/>
          <a:p>
            <a:pPr>
              <a:defRPr/>
            </a:pPr>
            <a:fld id="{D9E999EC-23B9-48A7-8926-9FB5BD77A059}" type="datetime1">
              <a:rPr lang="en-US" smtClean="0"/>
              <a:t>9/16/2019</a:t>
            </a:fld>
            <a:endParaRPr lang="en-US" dirty="0"/>
          </a:p>
        </p:txBody>
      </p:sp>
    </p:spTree>
    <p:extLst>
      <p:ext uri="{BB962C8B-B14F-4D97-AF65-F5344CB8AC3E}">
        <p14:creationId xmlns:p14="http://schemas.microsoft.com/office/powerpoint/2010/main" val="30997351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another approach to selecting controls in a fixed cohort, which we will describe</a:t>
            </a:r>
            <a:r>
              <a:rPr lang="en-US" baseline="0" dirty="0" smtClean="0"/>
              <a:t> because you will encounter it both in older literature and in recent work.   It is, however, inferior to other approaches, and should not be used when other approaches are available.</a:t>
            </a:r>
            <a:endParaRPr lang="en-US" dirty="0"/>
          </a:p>
        </p:txBody>
      </p:sp>
      <p:sp>
        <p:nvSpPr>
          <p:cNvPr id="4" name="Date Placeholder 3"/>
          <p:cNvSpPr>
            <a:spLocks noGrp="1"/>
          </p:cNvSpPr>
          <p:nvPr>
            <p:ph type="dt" idx="10"/>
          </p:nvPr>
        </p:nvSpPr>
        <p:spPr/>
        <p:txBody>
          <a:bodyPr/>
          <a:lstStyle/>
          <a:p>
            <a:pPr>
              <a:defRPr/>
            </a:pPr>
            <a:fld id="{5694886A-DBAF-49FD-BBF7-343852FE183F}" type="datetime1">
              <a:rPr lang="en-US" smtClean="0"/>
              <a:t>9/16/2019</a:t>
            </a:fld>
            <a:endParaRPr lang="en-US" dirty="0"/>
          </a:p>
        </p:txBody>
      </p:sp>
      <p:sp>
        <p:nvSpPr>
          <p:cNvPr id="5" name="Slide Number Placeholder 4"/>
          <p:cNvSpPr>
            <a:spLocks noGrp="1"/>
          </p:cNvSpPr>
          <p:nvPr>
            <p:ph type="sldNum" sz="quarter" idx="11"/>
          </p:nvPr>
        </p:nvSpPr>
        <p:spPr/>
        <p:txBody>
          <a:bodyPr/>
          <a:lstStyle/>
          <a:p>
            <a:pPr>
              <a:defRPr/>
            </a:pPr>
            <a:fld id="{E22833B5-DC16-48A8-8A55-15BC55F25A7F}" type="slidenum">
              <a:rPr lang="en-US" smtClean="0"/>
              <a:pPr>
                <a:defRPr/>
              </a:pPr>
              <a:t>90</a:t>
            </a:fld>
            <a:endParaRPr lang="en-US" dirty="0"/>
          </a:p>
        </p:txBody>
      </p:sp>
    </p:spTree>
    <p:extLst>
      <p:ext uri="{BB962C8B-B14F-4D97-AF65-F5344CB8AC3E}">
        <p14:creationId xmlns:p14="http://schemas.microsoft.com/office/powerpoint/2010/main" val="141794880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1104900" y="696913"/>
            <a:ext cx="4648200" cy="3486150"/>
          </a:xfrm>
          <a:ln/>
        </p:spPr>
      </p:sp>
      <p:sp>
        <p:nvSpPr>
          <p:cNvPr id="10137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lang="en-US" dirty="0" smtClean="0"/>
              <a:t>For lack of a better</a:t>
            </a:r>
            <a:r>
              <a:rPr lang="en-US" baseline="0" dirty="0" smtClean="0"/>
              <a:t> name, we call this </a:t>
            </a:r>
            <a:r>
              <a:rPr lang="en-US" dirty="0" smtClean="0"/>
              <a:t>“prevalent</a:t>
            </a:r>
            <a:r>
              <a:rPr lang="en-US" baseline="0" dirty="0" smtClean="0"/>
              <a:t> control” sampling, but you will also see it referred to as several other names: </a:t>
            </a:r>
            <a:r>
              <a:rPr kumimoji="0" lang="en-US" sz="1200" b="0" i="0" u="none" strike="noStrike" cap="none" normalizeH="0" baseline="0" dirty="0" smtClean="0">
                <a:ln>
                  <a:noFill/>
                </a:ln>
                <a:solidFill>
                  <a:schemeClr val="tx1"/>
                </a:solidFill>
                <a:effectLst/>
                <a:latin typeface="Times New Roman" pitchFamily="18" charset="0"/>
              </a:rPr>
              <a:t>cumulative sampling, epidemic sampling, and exclusive sampling.  </a:t>
            </a:r>
            <a:r>
              <a:rPr lang="en-US" baseline="0" dirty="0" smtClean="0"/>
              <a:t> It often will simply be done and not given a methodologic name or label.   This is because researchers who know enough to give this approach a name will know enough not to use it.  </a:t>
            </a:r>
          </a:p>
          <a:p>
            <a:pPr marL="0" marR="0" lvl="0" indent="0" algn="l" defTabSz="914400" rtl="0" eaLnBrk="0" fontAlgn="base" latinLnBrk="0" hangingPunct="0">
              <a:lnSpc>
                <a:spcPct val="100000"/>
              </a:lnSpc>
              <a:spcBef>
                <a:spcPct val="40000"/>
              </a:spcBef>
              <a:spcAft>
                <a:spcPct val="0"/>
              </a:spcAft>
              <a:buClrTx/>
              <a:buSzTx/>
              <a:buFontTx/>
              <a:buNone/>
              <a:tabLst/>
            </a:pPr>
            <a:endParaRPr lang="en-US" baseline="0" dirty="0" smtClean="0"/>
          </a:p>
          <a:p>
            <a:pPr marL="0" marR="0" lvl="0" indent="0" algn="l" defTabSz="914400" rtl="0" eaLnBrk="0" fontAlgn="base" latinLnBrk="0" hangingPunct="0">
              <a:lnSpc>
                <a:spcPct val="100000"/>
              </a:lnSpc>
              <a:spcBef>
                <a:spcPct val="40000"/>
              </a:spcBef>
              <a:spcAft>
                <a:spcPct val="0"/>
              </a:spcAft>
              <a:buClrTx/>
              <a:buSzTx/>
              <a:buFontTx/>
              <a:buNone/>
              <a:tabLst/>
              <a:defRPr/>
            </a:pPr>
            <a:r>
              <a:rPr lang="en-US" dirty="0" smtClean="0"/>
              <a:t>We explain this design because you might see it in the literature occasionally, but we discourage it</a:t>
            </a:r>
            <a:r>
              <a:rPr lang="en-US" baseline="0" dirty="0" smtClean="0"/>
              <a:t>.</a:t>
            </a:r>
          </a:p>
          <a:p>
            <a:pPr marL="0" marR="0" lvl="0" indent="0" algn="l" defTabSz="914400" rtl="0" eaLnBrk="0" fontAlgn="base" latinLnBrk="0" hangingPunct="0">
              <a:lnSpc>
                <a:spcPct val="100000"/>
              </a:lnSpc>
              <a:spcBef>
                <a:spcPct val="40000"/>
              </a:spcBef>
              <a:spcAft>
                <a:spcPct val="0"/>
              </a:spcAft>
              <a:buClrTx/>
              <a:buSzTx/>
              <a:buFontTx/>
              <a:buNone/>
              <a:tabLst/>
            </a:pPr>
            <a:endParaRPr lang="en-US" dirty="0" smtClean="0"/>
          </a:p>
        </p:txBody>
      </p:sp>
      <p:sp>
        <p:nvSpPr>
          <p:cNvPr id="2" name="Date Placeholder 1"/>
          <p:cNvSpPr>
            <a:spLocks noGrp="1"/>
          </p:cNvSpPr>
          <p:nvPr>
            <p:ph type="dt" idx="10"/>
          </p:nvPr>
        </p:nvSpPr>
        <p:spPr/>
        <p:txBody>
          <a:bodyPr/>
          <a:lstStyle/>
          <a:p>
            <a:pPr>
              <a:defRPr/>
            </a:pPr>
            <a:fld id="{B7D26BC7-507D-46C3-A4F0-4F7E1B5A3362}" type="datetime1">
              <a:rPr lang="en-US" smtClean="0"/>
              <a:t>9/16/2019</a:t>
            </a:fld>
            <a:endParaRPr lang="en-US" dirty="0"/>
          </a:p>
        </p:txBody>
      </p:sp>
    </p:spTree>
    <p:extLst>
      <p:ext uri="{BB962C8B-B14F-4D97-AF65-F5344CB8AC3E}">
        <p14:creationId xmlns:p14="http://schemas.microsoft.com/office/powerpoint/2010/main" val="2686221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1104900" y="696913"/>
            <a:ext cx="4648200" cy="3486150"/>
          </a:xfrm>
          <a:ln/>
        </p:spPr>
      </p:sp>
      <p:sp>
        <p:nvSpPr>
          <p:cNvPr id="10137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lang="en-US" dirty="0" smtClean="0"/>
              <a:t>In this design, we are capturing all of the incident cases but the controls are only the battle-tested, those who are still remaining after</a:t>
            </a:r>
            <a:r>
              <a:rPr lang="en-US" baseline="0" dirty="0" smtClean="0"/>
              <a:t> losses to follow-up and competing events.  </a:t>
            </a:r>
            <a:r>
              <a:rPr lang="en-US" dirty="0" smtClean="0"/>
              <a:t>They have been depleted of people.  These leftovers are no longer representative of everyone who started or the cohort as it was followed over time.  Comparing all of the cases to some depleted set of controls is a potential source of bias,</a:t>
            </a:r>
            <a:r>
              <a:rPr lang="en-US" baseline="0" dirty="0" smtClean="0"/>
              <a:t> which we will describe in detail later in the course.</a:t>
            </a:r>
            <a:endParaRPr lang="en-US" dirty="0" smtClean="0"/>
          </a:p>
          <a:p>
            <a:pPr marL="0" marR="0" lvl="0" indent="0" algn="l" defTabSz="914400" rtl="0" eaLnBrk="0" fontAlgn="base" latinLnBrk="0" hangingPunct="0">
              <a:lnSpc>
                <a:spcPct val="100000"/>
              </a:lnSpc>
              <a:spcBef>
                <a:spcPct val="40000"/>
              </a:spcBef>
              <a:spcAft>
                <a:spcPct val="0"/>
              </a:spcAft>
              <a:buClrTx/>
              <a:buSzTx/>
              <a:buFontTx/>
              <a:buNone/>
              <a:tabLst/>
            </a:pPr>
            <a:endParaRPr lang="en-US" dirty="0" smtClean="0"/>
          </a:p>
        </p:txBody>
      </p:sp>
      <p:sp>
        <p:nvSpPr>
          <p:cNvPr id="2" name="Date Placeholder 1"/>
          <p:cNvSpPr>
            <a:spLocks noGrp="1"/>
          </p:cNvSpPr>
          <p:nvPr>
            <p:ph type="dt" idx="10"/>
          </p:nvPr>
        </p:nvSpPr>
        <p:spPr/>
        <p:txBody>
          <a:bodyPr/>
          <a:lstStyle/>
          <a:p>
            <a:pPr>
              <a:defRPr/>
            </a:pPr>
            <a:fld id="{83A0B4D7-DD63-47DA-89F2-D815CD8FAB3A}" type="datetime1">
              <a:rPr lang="en-US" smtClean="0"/>
              <a:t>9/16/2019</a:t>
            </a:fld>
            <a:endParaRPr lang="en-US" dirty="0"/>
          </a:p>
        </p:txBody>
      </p:sp>
    </p:spTree>
    <p:extLst>
      <p:ext uri="{BB962C8B-B14F-4D97-AF65-F5344CB8AC3E}">
        <p14:creationId xmlns:p14="http://schemas.microsoft.com/office/powerpoint/2010/main" val="211174461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design may appear attractive to the neophyte, as discussed in the notes on a previous slide on case-cohort design.  When we discuss the measures of association linked to each of these sampling designs in future lectures, we will show more formally why this is not a good design.  For now, we</a:t>
            </a:r>
            <a:r>
              <a:rPr lang="en-US" baseline="0" dirty="0" smtClean="0"/>
              <a:t> </a:t>
            </a:r>
            <a:r>
              <a:rPr lang="en-US" dirty="0" smtClean="0"/>
              <a:t>note that there is an obvious source of potential bias in waiting until the end of follow-up to select controls because factors that influence loss to follow-up and competing events will influence the selection of controls.  If those factors are associated with both your exposure variable and the outcome, the measure of association will be biased.  </a:t>
            </a:r>
          </a:p>
          <a:p>
            <a:endParaRPr lang="en-US" dirty="0" smtClean="0"/>
          </a:p>
          <a:p>
            <a:r>
              <a:rPr lang="en-US" dirty="0" smtClean="0"/>
              <a:t>Even</a:t>
            </a:r>
            <a:r>
              <a:rPr lang="en-US" baseline="0" dirty="0" smtClean="0"/>
              <a:t> without losses to follow-up,  sampling “prevalent controls” in a fixed cohort will not provide a group that is representative of the cohort at time zero unless the outcome is rare.  If the outcome is common, removal of the cases from the sample might provide a biased estimate of exposure prevalence in the cohort.  This limits the type of measures of association that can be derived from the data.  </a:t>
            </a:r>
          </a:p>
          <a:p>
            <a:endParaRPr lang="en-US" baseline="0" dirty="0" smtClean="0"/>
          </a:p>
          <a:p>
            <a:r>
              <a:rPr lang="en-US" baseline="0" dirty="0" smtClean="0"/>
              <a:t>Finally, as mentioned earlier, sometimes there is the belief that waiting until t</a:t>
            </a:r>
            <a:r>
              <a:rPr lang="en-US" dirty="0" smtClean="0"/>
              <a:t>he “end of a study” is the best way to</a:t>
            </a:r>
            <a:r>
              <a:rPr lang="en-US" baseline="0" dirty="0" smtClean="0"/>
              <a:t> find individuals who definitely do not have the disease (outcome) in question.  But this is a false sense of security in that these individuals, for all we know, develop the disease the next day after the end of the study.  In other words, there is not a guarantee that these persons will never get the disease in question.  Finally, the bigger revelation for most learners is that “never diseased” is not what we are looking for in our control group.  Instead, we are looking for a reference group to which we can compare our case group in regards to exposure status.  We want this reference group to be able to give us data such that we can derive interpretable measures of association denoting the relationship between exposure and outcome.  It turns out that to achieve this, we want our reference group to be a clever sample of the underlying cohort that gave rise to the cases.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93</a:t>
            </a:fld>
            <a:endParaRPr lang="en-US" dirty="0"/>
          </a:p>
        </p:txBody>
      </p:sp>
      <p:sp>
        <p:nvSpPr>
          <p:cNvPr id="5" name="Date Placeholder 4"/>
          <p:cNvSpPr>
            <a:spLocks noGrp="1"/>
          </p:cNvSpPr>
          <p:nvPr>
            <p:ph type="dt" idx="11"/>
          </p:nvPr>
        </p:nvSpPr>
        <p:spPr/>
        <p:txBody>
          <a:bodyPr/>
          <a:lstStyle/>
          <a:p>
            <a:pPr>
              <a:defRPr/>
            </a:pPr>
            <a:fld id="{F21354C3-7090-462B-8920-CD56099D2782}" type="datetime1">
              <a:rPr lang="en-US" smtClean="0"/>
              <a:t>9/16/2019</a:t>
            </a:fld>
            <a:endParaRPr lang="en-US" dirty="0"/>
          </a:p>
        </p:txBody>
      </p:sp>
    </p:spTree>
    <p:extLst>
      <p:ext uri="{BB962C8B-B14F-4D97-AF65-F5344CB8AC3E}">
        <p14:creationId xmlns:p14="http://schemas.microsoft.com/office/powerpoint/2010/main" val="583864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xfrm>
            <a:off x="1104900" y="696913"/>
            <a:ext cx="4648200" cy="3486150"/>
          </a:xfrm>
          <a:ln/>
        </p:spPr>
      </p:sp>
      <p:sp>
        <p:nvSpPr>
          <p:cNvPr id="28674"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this ecologic study, the</a:t>
            </a:r>
            <a:r>
              <a:rPr lang="en-US" baseline="0" dirty="0" smtClean="0"/>
              <a:t> question was whether income level was a cause of traffic injuries.  The study was done in three communities, and, in this first table, the community was the unit of analysis.   The data shows that higher income is associated with a greater probability of injuries.   Perhaps people with higher income are more careless drivers?</a:t>
            </a:r>
            <a:endParaRPr lang="en-US" dirty="0" smtClean="0"/>
          </a:p>
          <a:p>
            <a:endParaRPr lang="en-US" dirty="0" smtClean="0"/>
          </a:p>
        </p:txBody>
      </p:sp>
      <p:sp>
        <p:nvSpPr>
          <p:cNvPr id="2" name="Date Placeholder 1"/>
          <p:cNvSpPr>
            <a:spLocks noGrp="1"/>
          </p:cNvSpPr>
          <p:nvPr>
            <p:ph type="dt" idx="10"/>
          </p:nvPr>
        </p:nvSpPr>
        <p:spPr/>
        <p:txBody>
          <a:bodyPr/>
          <a:lstStyle/>
          <a:p>
            <a:pPr>
              <a:defRPr/>
            </a:pPr>
            <a:fld id="{EE0D48B9-AAAE-4D0B-8D16-17A338A12ED0}" type="datetime1">
              <a:rPr lang="en-US" smtClean="0"/>
              <a:t>9/16/2019</a:t>
            </a:fld>
            <a:endParaRPr lang="en-US" dirty="0"/>
          </a:p>
        </p:txBody>
      </p:sp>
    </p:spTree>
    <p:extLst>
      <p:ext uri="{BB962C8B-B14F-4D97-AF65-F5344CB8AC3E}">
        <p14:creationId xmlns:p14="http://schemas.microsoft.com/office/powerpoint/2010/main" val="1103206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Indeed, the name “case-control” is a</a:t>
            </a:r>
            <a:r>
              <a:rPr lang="en-US" baseline="0" dirty="0" smtClean="0"/>
              <a:t> source of the problem in the design</a:t>
            </a:r>
            <a:r>
              <a:rPr lang="en-US" dirty="0" smtClean="0"/>
              <a:t>.</a:t>
            </a:r>
            <a:r>
              <a:rPr lang="en-US" baseline="0" dirty="0" smtClean="0"/>
              <a:t>  It is an unfortunate misnomer.  </a:t>
            </a:r>
          </a:p>
          <a:p>
            <a:endParaRPr lang="en-US" baseline="0" dirty="0" smtClean="0"/>
          </a:p>
          <a:p>
            <a:r>
              <a:rPr lang="en-US" baseline="0" dirty="0" smtClean="0"/>
              <a:t>The term case-referent was suggested as far back as the 1970’s but it never caught on.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94</a:t>
            </a:fld>
            <a:endParaRPr lang="en-US" dirty="0"/>
          </a:p>
        </p:txBody>
      </p:sp>
      <p:sp>
        <p:nvSpPr>
          <p:cNvPr id="5" name="Date Placeholder 4"/>
          <p:cNvSpPr>
            <a:spLocks noGrp="1"/>
          </p:cNvSpPr>
          <p:nvPr>
            <p:ph type="dt" idx="11"/>
          </p:nvPr>
        </p:nvSpPr>
        <p:spPr/>
        <p:txBody>
          <a:bodyPr/>
          <a:lstStyle/>
          <a:p>
            <a:pPr>
              <a:defRPr/>
            </a:pPr>
            <a:fld id="{222E89CE-F7FE-4F0D-AD0E-4C8E55F32446}" type="datetime1">
              <a:rPr lang="en-US" smtClean="0"/>
              <a:t>9/16/2019</a:t>
            </a:fld>
            <a:endParaRPr lang="en-US" dirty="0"/>
          </a:p>
        </p:txBody>
      </p:sp>
    </p:spTree>
    <p:extLst>
      <p:ext uri="{BB962C8B-B14F-4D97-AF65-F5344CB8AC3E}">
        <p14:creationId xmlns:p14="http://schemas.microsoft.com/office/powerpoint/2010/main" val="381078180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1104900" y="696913"/>
            <a:ext cx="4648200" cy="3486150"/>
          </a:xfrm>
          <a:ln/>
        </p:spPr>
      </p:sp>
      <p:sp>
        <p:nvSpPr>
          <p:cNvPr id="83970" name="Rectangle 3"/>
          <p:cNvSpPr>
            <a:spLocks noGrp="1" noChangeArrowheads="1"/>
          </p:cNvSpPr>
          <p:nvPr>
            <p:ph type="body" idx="1"/>
          </p:nvPr>
        </p:nvSpPr>
        <p:spPr>
          <a:noFill/>
          <a:ln/>
        </p:spPr>
        <p:txBody>
          <a:bodyPr/>
          <a:lstStyle/>
          <a:p>
            <a:r>
              <a:rPr lang="en-US" dirty="0" smtClean="0"/>
              <a:t>This is a summary of</a:t>
            </a:r>
            <a:r>
              <a:rPr lang="en-US" baseline="0" dirty="0" smtClean="0"/>
              <a:t> control sampling from a primary study base, fixed cohort.</a:t>
            </a:r>
          </a:p>
          <a:p>
            <a:endParaRPr lang="en-US" baseline="0" dirty="0" smtClean="0"/>
          </a:p>
          <a:p>
            <a:r>
              <a:rPr lang="en-US" dirty="0" smtClean="0"/>
              <a:t>Understanding these three sampling methods is important because they will be linked to measures of association that we will discuss in future lectures.  Each sampling method will be linked to a particular measure of association.</a:t>
            </a:r>
          </a:p>
          <a:p>
            <a:endParaRPr lang="en-US" dirty="0" smtClean="0"/>
          </a:p>
          <a:p>
            <a:endParaRPr lang="en-US" dirty="0" smtClean="0"/>
          </a:p>
          <a:p>
            <a:endParaRPr lang="en-US" dirty="0" smtClean="0"/>
          </a:p>
        </p:txBody>
      </p:sp>
      <p:sp>
        <p:nvSpPr>
          <p:cNvPr id="2" name="Date Placeholder 1"/>
          <p:cNvSpPr>
            <a:spLocks noGrp="1"/>
          </p:cNvSpPr>
          <p:nvPr>
            <p:ph type="dt" idx="10"/>
          </p:nvPr>
        </p:nvSpPr>
        <p:spPr/>
        <p:txBody>
          <a:bodyPr/>
          <a:lstStyle/>
          <a:p>
            <a:pPr>
              <a:defRPr/>
            </a:pPr>
            <a:fld id="{E21D7CAD-C34E-4216-BC22-39698D6B0C23}" type="datetime1">
              <a:rPr lang="en-US" smtClean="0"/>
              <a:t>9/16/2019</a:t>
            </a:fld>
            <a:endParaRPr lang="en-US" dirty="0"/>
          </a:p>
        </p:txBody>
      </p:sp>
    </p:spTree>
    <p:extLst>
      <p:ext uri="{BB962C8B-B14F-4D97-AF65-F5344CB8AC3E}">
        <p14:creationId xmlns:p14="http://schemas.microsoft.com/office/powerpoint/2010/main" val="7338926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3E4F6968-F055-42D1-B4B3-2D4C505871C6}" type="slidenum">
              <a:rPr lang="en-US" smtClean="0"/>
              <a:pPr/>
              <a:t>96</a:t>
            </a:fld>
            <a:endParaRPr lang="en-US" dirty="0" smtClean="0"/>
          </a:p>
        </p:txBody>
      </p:sp>
      <p:sp>
        <p:nvSpPr>
          <p:cNvPr id="104450" name="Rectangle 2"/>
          <p:cNvSpPr>
            <a:spLocks noGrp="1" noRot="1" noChangeAspect="1" noChangeArrowheads="1" noTextEdit="1"/>
          </p:cNvSpPr>
          <p:nvPr>
            <p:ph type="sldImg"/>
          </p:nvPr>
        </p:nvSpPr>
        <p:spPr>
          <a:xfrm>
            <a:off x="1104900" y="696913"/>
            <a:ext cx="4648200" cy="3486150"/>
          </a:xfrm>
          <a:ln/>
        </p:spPr>
      </p:sp>
      <p:sp>
        <p:nvSpPr>
          <p:cNvPr id="104451" name="Rectangle 3"/>
          <p:cNvSpPr>
            <a:spLocks noGrp="1" noChangeArrowheads="1"/>
          </p:cNvSpPr>
          <p:nvPr>
            <p:ph type="body" idx="1"/>
          </p:nvPr>
        </p:nvSpPr>
        <p:spPr>
          <a:noFill/>
          <a:ln/>
        </p:spPr>
        <p:txBody>
          <a:bodyPr/>
          <a:lstStyle/>
          <a:p>
            <a:endParaRPr lang="en-US" dirty="0" smtClean="0"/>
          </a:p>
        </p:txBody>
      </p:sp>
      <p:sp>
        <p:nvSpPr>
          <p:cNvPr id="2" name="Date Placeholder 1"/>
          <p:cNvSpPr>
            <a:spLocks noGrp="1"/>
          </p:cNvSpPr>
          <p:nvPr>
            <p:ph type="dt" idx="10"/>
          </p:nvPr>
        </p:nvSpPr>
        <p:spPr/>
        <p:txBody>
          <a:bodyPr/>
          <a:lstStyle/>
          <a:p>
            <a:pPr>
              <a:defRPr/>
            </a:pPr>
            <a:fld id="{1EBF2F45-DAF7-496C-8F1E-0382E3C803F7}" type="datetime1">
              <a:rPr lang="en-US" smtClean="0"/>
              <a:t>9/16/2019</a:t>
            </a:fld>
            <a:endParaRPr lang="en-US" dirty="0"/>
          </a:p>
        </p:txBody>
      </p:sp>
    </p:spTree>
    <p:extLst>
      <p:ext uri="{BB962C8B-B14F-4D97-AF65-F5344CB8AC3E}">
        <p14:creationId xmlns:p14="http://schemas.microsoft.com/office/powerpoint/2010/main" val="7142575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smtClean="0"/>
              <a:t>Here, again, is a depiction of a </a:t>
            </a:r>
            <a:r>
              <a:rPr lang="en-US" sz="1000" baseline="0" dirty="0" smtClean="0"/>
              <a:t>dynamic </a:t>
            </a:r>
            <a:r>
              <a:rPr lang="en-US" sz="1000" dirty="0" smtClean="0"/>
              <a:t> (open)</a:t>
            </a:r>
            <a:r>
              <a:rPr lang="en-US" sz="1000" baseline="0" dirty="0" smtClean="0"/>
              <a:t> cohort.  Here we illustrate the selection of incident cases.  The cases might arise from long-term members, who were present at the beginning of observation in terms of calendar time, or from new members into the population.  </a:t>
            </a:r>
          </a:p>
          <a:p>
            <a:endParaRPr lang="en-US" sz="1000" baseline="0" dirty="0" smtClean="0"/>
          </a:p>
          <a:p>
            <a:r>
              <a:rPr lang="en-US" sz="1000" baseline="0" dirty="0" smtClean="0"/>
              <a:t>With cases identified, what are the options for sampling controls?</a:t>
            </a:r>
          </a:p>
        </p:txBody>
      </p:sp>
      <p:sp>
        <p:nvSpPr>
          <p:cNvPr id="2" name="Date Placeholder 1"/>
          <p:cNvSpPr>
            <a:spLocks noGrp="1"/>
          </p:cNvSpPr>
          <p:nvPr>
            <p:ph type="dt" idx="10"/>
          </p:nvPr>
        </p:nvSpPr>
        <p:spPr/>
        <p:txBody>
          <a:bodyPr/>
          <a:lstStyle/>
          <a:p>
            <a:pPr>
              <a:defRPr/>
            </a:pPr>
            <a:fld id="{471522CA-F7DA-49A1-8EF4-3FF11CAFDBEB}" type="datetime1">
              <a:rPr lang="en-US" smtClean="0"/>
              <a:t>9/16/2019</a:t>
            </a:fld>
            <a:endParaRPr lang="en-US" dirty="0"/>
          </a:p>
        </p:txBody>
      </p:sp>
    </p:spTree>
    <p:extLst>
      <p:ext uri="{BB962C8B-B14F-4D97-AF65-F5344CB8AC3E}">
        <p14:creationId xmlns:p14="http://schemas.microsoft.com/office/powerpoint/2010/main" val="23646525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1104900" y="696913"/>
            <a:ext cx="4648200" cy="3486150"/>
          </a:xfrm>
          <a:ln/>
        </p:spPr>
      </p:sp>
      <p:sp>
        <p:nvSpPr>
          <p:cNvPr id="83970" name="Rectangle 3"/>
          <p:cNvSpPr>
            <a:spLocks noGrp="1" noChangeArrowheads="1"/>
          </p:cNvSpPr>
          <p:nvPr>
            <p:ph type="body" idx="1"/>
          </p:nvPr>
        </p:nvSpPr>
        <p:spPr>
          <a:noFill/>
          <a:ln/>
        </p:spPr>
        <p:txBody>
          <a:bodyPr/>
          <a:lstStyle/>
          <a:p>
            <a:r>
              <a:rPr lang="en-US" baseline="0" dirty="0" smtClean="0"/>
              <a:t>These are the sampling schemes for case-control studies done within another primary study base, a dynamic (open) cohort.  We will discuss each in detail in the following slides.  </a:t>
            </a:r>
          </a:p>
          <a:p>
            <a:endParaRPr lang="en-US" baseline="0" dirty="0" smtClean="0"/>
          </a:p>
          <a:p>
            <a:r>
              <a:rPr lang="en-US" baseline="0" dirty="0" smtClean="0"/>
              <a:t>Note: Sampling a dynamic cohort at the beginning of the period of observation is an example of sampling at a single time point and requires the same assumption as sampling at the end of the study period, namely that exposure prevalence is in a steady state.  This is the 3</a:t>
            </a:r>
            <a:r>
              <a:rPr lang="en-US" baseline="30000" dirty="0" smtClean="0"/>
              <a:t>rd</a:t>
            </a:r>
            <a:r>
              <a:rPr lang="en-US" baseline="0" dirty="0" smtClean="0"/>
              <a:t> row in the table.  In other words, there is no way to perform a case-cohort approach within a dynamic cohort without some strong assumptions.</a:t>
            </a:r>
          </a:p>
          <a:p>
            <a:endParaRPr lang="en-US" baseline="0" dirty="0" smtClean="0"/>
          </a:p>
          <a:p>
            <a:r>
              <a:rPr lang="en-US" baseline="0" dirty="0" smtClean="0"/>
              <a:t>Note: For completeness, a dynamic cohort can also be sampled as a series of fixed cohorts.  Then, within each fixed cohort, case-cohort sampling can be used.  This is complicated and a lot of work, and it is rarely done in practice.  </a:t>
            </a:r>
          </a:p>
        </p:txBody>
      </p:sp>
      <p:sp>
        <p:nvSpPr>
          <p:cNvPr id="2" name="Date Placeholder 1"/>
          <p:cNvSpPr>
            <a:spLocks noGrp="1"/>
          </p:cNvSpPr>
          <p:nvPr>
            <p:ph type="dt" idx="10"/>
          </p:nvPr>
        </p:nvSpPr>
        <p:spPr/>
        <p:txBody>
          <a:bodyPr/>
          <a:lstStyle/>
          <a:p>
            <a:pPr>
              <a:defRPr/>
            </a:pPr>
            <a:fld id="{F2C12CBF-A41A-4BB5-B84A-76288836A6C3}" type="datetime1">
              <a:rPr lang="en-US" smtClean="0"/>
              <a:t>9/16/2019</a:t>
            </a:fld>
            <a:endParaRPr lang="en-US" dirty="0"/>
          </a:p>
        </p:txBody>
      </p:sp>
    </p:spTree>
    <p:extLst>
      <p:ext uri="{BB962C8B-B14F-4D97-AF65-F5344CB8AC3E}">
        <p14:creationId xmlns:p14="http://schemas.microsoft.com/office/powerpoint/2010/main" val="2561192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D5D37616-D2FB-47CD-919A-C2EA3E0F5425}" type="slidenum">
              <a:rPr lang="en-US" smtClean="0"/>
              <a:pPr/>
              <a:t>99</a:t>
            </a:fld>
            <a:endParaRPr lang="en-US" dirty="0" smtClean="0"/>
          </a:p>
        </p:txBody>
      </p:sp>
      <p:sp>
        <p:nvSpPr>
          <p:cNvPr id="151554" name="Rectangle 2"/>
          <p:cNvSpPr>
            <a:spLocks noGrp="1" noRot="1" noChangeAspect="1" noChangeArrowheads="1" noTextEdit="1"/>
          </p:cNvSpPr>
          <p:nvPr>
            <p:ph type="sldImg"/>
          </p:nvPr>
        </p:nvSpPr>
        <p:spPr>
          <a:xfrm>
            <a:off x="1104900" y="696913"/>
            <a:ext cx="4648200" cy="3486150"/>
          </a:xfrm>
          <a:ln/>
        </p:spPr>
      </p:sp>
      <p:sp>
        <p:nvSpPr>
          <p:cNvPr id="151555" name="Rectangle 3"/>
          <p:cNvSpPr>
            <a:spLocks noGrp="1" noChangeArrowheads="1"/>
          </p:cNvSpPr>
          <p:nvPr>
            <p:ph type="body" idx="1"/>
          </p:nvPr>
        </p:nvSpPr>
        <p:spPr>
          <a:noFill/>
          <a:ln/>
        </p:spPr>
        <p:txBody>
          <a:bodyPr/>
          <a:lstStyle/>
          <a:p>
            <a:r>
              <a:rPr lang="en-US" dirty="0" smtClean="0"/>
              <a:t>Many important findings have come from well designed case-control studies.  This Kaiser study, headed by Joe Selby, now the director of PCORI, was among</a:t>
            </a:r>
            <a:r>
              <a:rPr lang="en-US" baseline="0" dirty="0" smtClean="0"/>
              <a:t> the</a:t>
            </a:r>
            <a:r>
              <a:rPr lang="en-US" dirty="0" smtClean="0"/>
              <a:t> first to show strong evidence that screening sigmoidoscopy prevented colon cancer deaths.  Sigmoidoscopy is a procedure</a:t>
            </a:r>
            <a:r>
              <a:rPr lang="en-US" baseline="0" dirty="0" smtClean="0"/>
              <a:t> where a tube is placed into a patient’s anus and the large colon is visualized to the level of the sigmoid colon for the presence of any abnormal growths.  </a:t>
            </a:r>
          </a:p>
          <a:p>
            <a:endParaRPr lang="en-US" baseline="0" dirty="0" smtClean="0"/>
          </a:p>
          <a:p>
            <a:r>
              <a:rPr lang="en-US" baseline="0" dirty="0" smtClean="0"/>
              <a:t>Consider if you were at Kaiser in 1990 at a time prior to electronic medical records.  How would you address whether screening sigmoidoscopy prevents colon cancer deaths?  Other than performing a randomized experiment (randomize patients to having a screening sigmoidoscopy or not), you have several choices to address this question with an observational study design.  </a:t>
            </a:r>
          </a:p>
          <a:p>
            <a:endParaRPr lang="en-US" baseline="0" dirty="0" smtClean="0"/>
          </a:p>
          <a:p>
            <a:r>
              <a:rPr lang="en-US" baseline="0" dirty="0" smtClean="0"/>
              <a:t>One approach was to design a cohort study in which patients who received screening sigmoidoscopy and those who did not were identified and then followed by the development of colon cancer-related death.   This, which would often be called a prospective cohort study, would take about 20 years to complete.   Another approach would be to look back at the pre-existing Kaiser records, find those patients who received screening sigmoidoscopy and those who did not, and look at their records to see who developed colon cancer-related death.  This approach would often be called a retrospective cohort, although we will discourage use of these non-specific terms later.  Both of these approaches would require manually sifting through 100,000’s records.  </a:t>
            </a:r>
          </a:p>
          <a:p>
            <a:endParaRPr lang="en-US" baseline="0" dirty="0" smtClean="0"/>
          </a:p>
          <a:p>
            <a:r>
              <a:rPr lang="en-US" baseline="0" dirty="0" smtClean="0"/>
              <a:t>Ultimately, the investigators chose a case-control study design.</a:t>
            </a:r>
          </a:p>
          <a:p>
            <a:endParaRPr lang="en-US" baseline="0" dirty="0" smtClean="0"/>
          </a:p>
          <a:p>
            <a:r>
              <a:rPr lang="en-US" baseline="0" dirty="0" smtClean="0"/>
              <a:t>This Kaiser case-control study h</a:t>
            </a:r>
            <a:r>
              <a:rPr lang="en-US" dirty="0" smtClean="0"/>
              <a:t>ad a substantial influence on clinical practice.</a:t>
            </a:r>
            <a:r>
              <a:rPr lang="en-US" baseline="0" dirty="0" smtClean="0"/>
              <a:t>  A randomized trial would </a:t>
            </a:r>
            <a:r>
              <a:rPr lang="en-US" dirty="0" smtClean="0"/>
              <a:t>have required huge numbers and many years of follow-up.  A case-control study was feasible because Kaiser has a large membership, is a primary study base, has been in existence for a long time, and has an excellent record keeping system. </a:t>
            </a:r>
          </a:p>
        </p:txBody>
      </p:sp>
      <p:sp>
        <p:nvSpPr>
          <p:cNvPr id="2" name="Date Placeholder 1"/>
          <p:cNvSpPr>
            <a:spLocks noGrp="1"/>
          </p:cNvSpPr>
          <p:nvPr>
            <p:ph type="dt" idx="10"/>
          </p:nvPr>
        </p:nvSpPr>
        <p:spPr/>
        <p:txBody>
          <a:bodyPr/>
          <a:lstStyle/>
          <a:p>
            <a:pPr>
              <a:defRPr/>
            </a:pPr>
            <a:fld id="{14304A30-4590-4DBE-84F7-F2AC1F17CAAA}" type="datetime1">
              <a:rPr lang="en-US" smtClean="0"/>
              <a:t>9/16/2019</a:t>
            </a:fld>
            <a:endParaRPr lang="en-US" dirty="0"/>
          </a:p>
        </p:txBody>
      </p:sp>
    </p:spTree>
    <p:extLst>
      <p:ext uri="{BB962C8B-B14F-4D97-AF65-F5344CB8AC3E}">
        <p14:creationId xmlns:p14="http://schemas.microsoft.com/office/powerpoint/2010/main" val="290257978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AB8C16E2-F8A3-4989-A780-9EDE5EE228C4}" type="slidenum">
              <a:rPr lang="en-US" smtClean="0"/>
              <a:pPr/>
              <a:t>100</a:t>
            </a:fld>
            <a:endParaRPr lang="en-US" dirty="0" smtClean="0"/>
          </a:p>
        </p:txBody>
      </p:sp>
      <p:sp>
        <p:nvSpPr>
          <p:cNvPr id="153602" name="Rectangle 2"/>
          <p:cNvSpPr>
            <a:spLocks noGrp="1" noRot="1" noChangeAspect="1" noChangeArrowheads="1" noTextEdit="1"/>
          </p:cNvSpPr>
          <p:nvPr>
            <p:ph type="sldImg"/>
          </p:nvPr>
        </p:nvSpPr>
        <p:spPr>
          <a:xfrm>
            <a:off x="1104900" y="696913"/>
            <a:ext cx="4648200" cy="3486150"/>
          </a:xfrm>
          <a:ln/>
        </p:spPr>
      </p:sp>
      <p:sp>
        <p:nvSpPr>
          <p:cNvPr id="153603" name="Rectangle 3"/>
          <p:cNvSpPr>
            <a:spLocks noGrp="1" noChangeArrowheads="1"/>
          </p:cNvSpPr>
          <p:nvPr>
            <p:ph type="body" idx="1"/>
          </p:nvPr>
        </p:nvSpPr>
        <p:spPr>
          <a:noFill/>
          <a:ln/>
        </p:spPr>
        <p:txBody>
          <a:bodyPr/>
          <a:lstStyle/>
          <a:p>
            <a:r>
              <a:rPr lang="en-US" dirty="0" smtClean="0"/>
              <a:t>The design is based on the primary study base of Kaiser membership over an 18-year period.  This is a dynamic cohort because new members could</a:t>
            </a:r>
            <a:r>
              <a:rPr lang="en-US" baseline="0" dirty="0" smtClean="0"/>
              <a:t> join at any time and leave at any time durin</a:t>
            </a:r>
            <a:r>
              <a:rPr lang="en-US" dirty="0" smtClean="0"/>
              <a:t>g this 18-year period.</a:t>
            </a:r>
          </a:p>
          <a:p>
            <a:endParaRPr lang="en-US" dirty="0" smtClean="0"/>
          </a:p>
          <a:p>
            <a:r>
              <a:rPr lang="en-US" dirty="0" smtClean="0"/>
              <a:t>All colon cancer deaths were identified and then the subset of those deaths that could have been detected by sigmoidoscopy, by virtue of anatomic location,</a:t>
            </a:r>
            <a:r>
              <a:rPr lang="en-US" baseline="0" dirty="0" smtClean="0"/>
              <a:t> were selected as the cases</a:t>
            </a:r>
            <a:r>
              <a:rPr lang="en-US" dirty="0" smtClean="0"/>
              <a:t>.  Using incidence density sampling meant that at the date of each eligible colon cancer death, 4 Kaiser members were selected at random as controls from the membership enrolled at that time (note that any one of these controls could theoretically have later become cases—but</a:t>
            </a:r>
            <a:r>
              <a:rPr lang="en-US" baseline="0" dirty="0" smtClean="0"/>
              <a:t> we</a:t>
            </a:r>
            <a:r>
              <a:rPr lang="en-US" dirty="0" smtClean="0"/>
              <a:t> don’t know if this in fact happened).  The medical records of all cases and controls were reviewed to determine if they had undergone a prior sigmoidoscopy, and, if so, whether it was for an</a:t>
            </a:r>
            <a:r>
              <a:rPr lang="en-US" baseline="0" dirty="0" smtClean="0"/>
              <a:t> i</a:t>
            </a:r>
            <a:r>
              <a:rPr lang="en-US" dirty="0" smtClean="0"/>
              <a:t>ndication (e.g.,</a:t>
            </a:r>
            <a:r>
              <a:rPr lang="en-US" baseline="0" dirty="0" smtClean="0"/>
              <a:t> rectal bleeding) </a:t>
            </a:r>
            <a:r>
              <a:rPr lang="en-US" dirty="0" smtClean="0"/>
              <a:t>or just a screening test.  </a:t>
            </a:r>
          </a:p>
        </p:txBody>
      </p:sp>
      <p:sp>
        <p:nvSpPr>
          <p:cNvPr id="2" name="Date Placeholder 1"/>
          <p:cNvSpPr>
            <a:spLocks noGrp="1"/>
          </p:cNvSpPr>
          <p:nvPr>
            <p:ph type="dt" idx="10"/>
          </p:nvPr>
        </p:nvSpPr>
        <p:spPr/>
        <p:txBody>
          <a:bodyPr/>
          <a:lstStyle/>
          <a:p>
            <a:pPr>
              <a:defRPr/>
            </a:pPr>
            <a:fld id="{155BBDFD-3B9D-4BE2-BC31-4ACE2E65C0E0}" type="datetime1">
              <a:rPr lang="en-US" smtClean="0"/>
              <a:t>9/16/2019</a:t>
            </a:fld>
            <a:endParaRPr lang="en-US" dirty="0"/>
          </a:p>
        </p:txBody>
      </p:sp>
    </p:spTree>
    <p:extLst>
      <p:ext uri="{BB962C8B-B14F-4D97-AF65-F5344CB8AC3E}">
        <p14:creationId xmlns:p14="http://schemas.microsoft.com/office/powerpoint/2010/main" val="3635828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t>Use of the Kaiser administrative database to identify all Northern California Kaiser members during the</a:t>
            </a:r>
            <a:r>
              <a:rPr lang="en-US" sz="1000" baseline="0" dirty="0" smtClean="0"/>
              <a:t> time period. </a:t>
            </a:r>
            <a:r>
              <a:rPr lang="en-US" sz="1000" dirty="0" smtClean="0"/>
              <a:t>  Use medical records to identify all incident cases (deaths are feasible to sift through to find those attributable to colon cancer).  Select controls, using incident</a:t>
            </a:r>
            <a:r>
              <a:rPr lang="en-US" sz="1000" baseline="0" dirty="0" smtClean="0"/>
              <a:t> density sampling, of the administrative database,</a:t>
            </a:r>
            <a:r>
              <a:rPr lang="en-US" sz="1000" dirty="0" smtClean="0"/>
              <a:t> for each case from the current members at the time the case occurs.</a:t>
            </a:r>
          </a:p>
        </p:txBody>
      </p:sp>
      <p:sp>
        <p:nvSpPr>
          <p:cNvPr id="2" name="Date Placeholder 1"/>
          <p:cNvSpPr>
            <a:spLocks noGrp="1"/>
          </p:cNvSpPr>
          <p:nvPr>
            <p:ph type="dt" idx="10"/>
          </p:nvPr>
        </p:nvSpPr>
        <p:spPr/>
        <p:txBody>
          <a:bodyPr/>
          <a:lstStyle/>
          <a:p>
            <a:pPr>
              <a:defRPr/>
            </a:pPr>
            <a:fld id="{5AA3E83C-FEDC-4E99-87D8-C207B18B0D55}" type="datetime1">
              <a:rPr lang="en-US" smtClean="0"/>
              <a:t>9/16/2019</a:t>
            </a:fld>
            <a:endParaRPr lang="en-US" dirty="0"/>
          </a:p>
        </p:txBody>
      </p:sp>
    </p:spTree>
    <p:extLst>
      <p:ext uri="{BB962C8B-B14F-4D97-AF65-F5344CB8AC3E}">
        <p14:creationId xmlns:p14="http://schemas.microsoft.com/office/powerpoint/2010/main" val="142968493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AB8C16E2-F8A3-4989-A780-9EDE5EE228C4}" type="slidenum">
              <a:rPr lang="en-US" smtClean="0"/>
              <a:pPr/>
              <a:t>102</a:t>
            </a:fld>
            <a:endParaRPr lang="en-US" dirty="0" smtClean="0"/>
          </a:p>
        </p:txBody>
      </p:sp>
      <p:sp>
        <p:nvSpPr>
          <p:cNvPr id="153602" name="Rectangle 2"/>
          <p:cNvSpPr>
            <a:spLocks noGrp="1" noRot="1" noChangeAspect="1" noChangeArrowheads="1" noTextEdit="1"/>
          </p:cNvSpPr>
          <p:nvPr>
            <p:ph type="sldImg"/>
          </p:nvPr>
        </p:nvSpPr>
        <p:spPr>
          <a:xfrm>
            <a:off x="1104900" y="696913"/>
            <a:ext cx="4648200" cy="3486150"/>
          </a:xfrm>
          <a:ln/>
        </p:spPr>
      </p:sp>
      <p:sp>
        <p:nvSpPr>
          <p:cNvPr id="153603" name="Rectangle 3"/>
          <p:cNvSpPr>
            <a:spLocks noGrp="1" noChangeArrowheads="1"/>
          </p:cNvSpPr>
          <p:nvPr>
            <p:ph type="body" idx="1"/>
          </p:nvPr>
        </p:nvSpPr>
        <p:spPr>
          <a:noFill/>
          <a:ln/>
        </p:spPr>
        <p:txBody>
          <a:bodyPr/>
          <a:lstStyle/>
          <a:p>
            <a:r>
              <a:rPr lang="en-US" dirty="0" smtClean="0"/>
              <a:t>Screening sigmoidoscopy was the primary exposure under investigation. This was determined by manual review of medical records in the 1129 cases and control patients.  The</a:t>
            </a:r>
            <a:r>
              <a:rPr lang="en-US" baseline="0" dirty="0" smtClean="0"/>
              <a:t> review revealed that 8.8% of cases and 24% of controls had received a screening sigmoidoscopy.  We will later show how this translates into persons not receiving sigmoidoscopy having a roughly 3-fold higher rate of colon cancer death compared to persons receiving a screening sigmoidoscopy.  </a:t>
            </a:r>
            <a:r>
              <a:rPr lang="en-US" dirty="0" smtClean="0"/>
              <a:t>These data have in part formed the basis of the current clinical recommendation that everyone over 50 years old be screened for colon cancer. </a:t>
            </a:r>
          </a:p>
        </p:txBody>
      </p:sp>
      <p:sp>
        <p:nvSpPr>
          <p:cNvPr id="2" name="Date Placeholder 1"/>
          <p:cNvSpPr>
            <a:spLocks noGrp="1"/>
          </p:cNvSpPr>
          <p:nvPr>
            <p:ph type="dt" idx="10"/>
          </p:nvPr>
        </p:nvSpPr>
        <p:spPr/>
        <p:txBody>
          <a:bodyPr/>
          <a:lstStyle/>
          <a:p>
            <a:pPr>
              <a:defRPr/>
            </a:pPr>
            <a:fld id="{A12779FD-54C6-4729-AC1E-C21D24BBD9AB}" type="datetime1">
              <a:rPr lang="en-US" smtClean="0"/>
              <a:t>9/16/2019</a:t>
            </a:fld>
            <a:endParaRPr lang="en-US" dirty="0"/>
          </a:p>
        </p:txBody>
      </p:sp>
    </p:spTree>
    <p:extLst>
      <p:ext uri="{BB962C8B-B14F-4D97-AF65-F5344CB8AC3E}">
        <p14:creationId xmlns:p14="http://schemas.microsoft.com/office/powerpoint/2010/main" val="97919000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a:xfrm>
            <a:off x="1104900" y="696913"/>
            <a:ext cx="4648200" cy="3486150"/>
          </a:xfrm>
          <a:ln/>
        </p:spPr>
      </p:sp>
      <p:sp>
        <p:nvSpPr>
          <p:cNvPr id="147458" name="Rectangle 3"/>
          <p:cNvSpPr>
            <a:spLocks noGrp="1" noChangeArrowheads="1"/>
          </p:cNvSpPr>
          <p:nvPr>
            <p:ph type="body" idx="1"/>
          </p:nvPr>
        </p:nvSpPr>
        <p:spPr>
          <a:noFill/>
          <a:ln/>
        </p:spPr>
        <p:txBody>
          <a:bodyPr/>
          <a:lstStyle/>
          <a:p>
            <a:r>
              <a:rPr lang="en-US" altLang="en-US" sz="1000" dirty="0" smtClean="0"/>
              <a:t>Here is another</a:t>
            </a:r>
            <a:r>
              <a:rPr lang="en-US" altLang="en-US" sz="1000" baseline="0" dirty="0" smtClean="0"/>
              <a:t> approach.  </a:t>
            </a:r>
            <a:r>
              <a:rPr lang="en-US" altLang="en-US" sz="1000" dirty="0" smtClean="0"/>
              <a:t>In a dynamic cohort with exposure that is changing in its prevalence (increasing</a:t>
            </a:r>
            <a:r>
              <a:rPr lang="en-US" altLang="en-US" sz="1000" baseline="0" dirty="0" smtClean="0"/>
              <a:t> or decreasing) </a:t>
            </a:r>
            <a:r>
              <a:rPr lang="en-US" altLang="en-US" sz="1000" dirty="0" smtClean="0"/>
              <a:t>in the population in a linear fashion, we can take a sample of controls at the midpoint of the study period to provide an unbiased estimate of the ratio of exposed and unexposed person-time in the cohort.  It can be mathematically proven that the midpoint ratio is a good representation of the average ratio over time.  With this information, we can calculate a measure</a:t>
            </a:r>
            <a:r>
              <a:rPr lang="en-US" altLang="en-US" sz="1000" baseline="0" dirty="0" smtClean="0"/>
              <a:t> of association</a:t>
            </a:r>
            <a:r>
              <a:rPr lang="en-US" altLang="en-US" sz="1000" dirty="0" smtClean="0"/>
              <a:t> that is an unbiased estimate of the rate ratio.  </a:t>
            </a:r>
          </a:p>
          <a:p>
            <a:endParaRPr lang="en-US" altLang="en-US" sz="1000" dirty="0" smtClean="0"/>
          </a:p>
          <a:p>
            <a:r>
              <a:rPr lang="en-US" altLang="en-US" sz="1000" dirty="0" smtClean="0"/>
              <a:t>This, of course,</a:t>
            </a:r>
            <a:r>
              <a:rPr lang="en-US" altLang="en-US" sz="1000" baseline="0" dirty="0" smtClean="0"/>
              <a:t> assumes that the investigator is confident that the exposure prevalence is changing linearly over time.  This is not an easy assumption to confirm.  An example of an exposure that has increased in an approximately linear fashion is use of multivitamin supplements in the US from 1990 to 2006.  This is known from the NHANES surveys, conducted over this time period.</a:t>
            </a:r>
            <a:endParaRPr lang="en-US" altLang="en-US" sz="1000" dirty="0" smtClean="0"/>
          </a:p>
          <a:p>
            <a:endParaRPr lang="en-US" altLang="en-US" sz="1000" dirty="0" smtClean="0"/>
          </a:p>
          <a:p>
            <a:r>
              <a:rPr lang="en-US" altLang="en-US" sz="1000" dirty="0" smtClean="0"/>
              <a:t>A</a:t>
            </a:r>
            <a:r>
              <a:rPr lang="en-US" altLang="en-US" sz="1000" baseline="0" dirty="0" smtClean="0"/>
              <a:t> problem with this </a:t>
            </a:r>
            <a:r>
              <a:rPr lang="en-US" altLang="en-US" sz="1000" dirty="0" smtClean="0"/>
              <a:t>approach is that it also</a:t>
            </a:r>
            <a:r>
              <a:rPr lang="en-US" altLang="en-US" sz="1000" baseline="0" dirty="0" smtClean="0"/>
              <a:t> </a:t>
            </a:r>
            <a:r>
              <a:rPr lang="en-US" altLang="en-US" sz="1000" dirty="0" smtClean="0"/>
              <a:t>requires all of the other variables that you might need to adjust for to also be changing linearly or be in steady state.  These</a:t>
            </a:r>
            <a:r>
              <a:rPr lang="en-US" altLang="en-US" sz="1000" baseline="0" dirty="0" smtClean="0"/>
              <a:t> other variables are sometimes called “covariates”.  </a:t>
            </a:r>
            <a:r>
              <a:rPr lang="en-US" altLang="en-US" sz="1000" dirty="0" smtClean="0"/>
              <a:t>This is a difficult assumption to swallow</a:t>
            </a:r>
            <a:r>
              <a:rPr lang="en-US" altLang="en-US" sz="1000" baseline="0" dirty="0" smtClean="0"/>
              <a:t> and thus this approach is rarely used.</a:t>
            </a:r>
            <a:endParaRPr lang="en-US" altLang="en-US" sz="1000" dirty="0" smtClean="0"/>
          </a:p>
        </p:txBody>
      </p:sp>
      <p:sp>
        <p:nvSpPr>
          <p:cNvPr id="2" name="Date Placeholder 1"/>
          <p:cNvSpPr>
            <a:spLocks noGrp="1"/>
          </p:cNvSpPr>
          <p:nvPr>
            <p:ph type="dt" idx="10"/>
          </p:nvPr>
        </p:nvSpPr>
        <p:spPr/>
        <p:txBody>
          <a:bodyPr/>
          <a:lstStyle/>
          <a:p>
            <a:pPr>
              <a:defRPr/>
            </a:pPr>
            <a:fld id="{398C5759-35E3-43CF-BABD-19BB5BF0D75E}" type="datetime1">
              <a:rPr lang="en-US" smtClean="0"/>
              <a:t>9/16/2019</a:t>
            </a:fld>
            <a:endParaRPr lang="en-US" dirty="0"/>
          </a:p>
        </p:txBody>
      </p:sp>
    </p:spTree>
    <p:extLst>
      <p:ext uri="{BB962C8B-B14F-4D97-AF65-F5344CB8AC3E}">
        <p14:creationId xmlns:p14="http://schemas.microsoft.com/office/powerpoint/2010/main" val="1035075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B472E30-B9C1-4F1D-A2C9-4377D3EA6CA1}" type="datetime1">
              <a:rPr lang="en-US" smtClean="0"/>
              <a:t>9/16/2019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9674710-99D1-4034-80A2-CBA3022E15F9}" type="datetime1">
              <a:rPr lang="en-US" smtClean="0"/>
              <a:t>9/16/2019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F485CE2-490C-4B50-B0FB-CE97BE3A3BFE}" type="datetime1">
              <a:rPr lang="en-US" smtClean="0"/>
              <a:t>9/16/2019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E53117F-44F5-4E66-8EE5-23B744D62A20}" type="datetime1">
              <a:rPr lang="en-US" smtClean="0"/>
              <a:t>9/16/2019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C818DF4B-EF01-41E6-BA2A-377E83C6D725}" type="datetime1">
              <a:rPr lang="en-US" smtClean="0"/>
              <a:t>9/16/2019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4699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4337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772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0765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7211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053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5DF3B9D-3F95-4679-A509-36FD51CAE8EC}" type="datetime1">
              <a:rPr lang="en-US" smtClean="0"/>
              <a:t>9/16/2019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6760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3706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18112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1205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072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21628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1720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A840BDF-AAE4-4376-8098-11C9AE0D722C}" type="datetime1">
              <a:rPr lang="en-US" smtClean="0"/>
              <a:t>9/16/2019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0CB81FB-50E1-4E11-A760-FC758382117C}" type="datetime1">
              <a:rPr lang="en-US" smtClean="0"/>
              <a:t>9/16/2019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2287317-A6DC-47F4-9100-016CE20C3837}" type="datetime1">
              <a:rPr lang="en-US" smtClean="0"/>
              <a:t>9/16/2019</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915FA58-CCD1-4774-B627-72347CF26D84}" type="datetime1">
              <a:rPr lang="en-US" smtClean="0"/>
              <a:t>9/16/2019</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BD39B09-0E80-48C8-BE58-77F0375E390C}" type="datetime1">
              <a:rPr lang="en-US" smtClean="0"/>
              <a:t>9/16/2019</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D430D38-1E1E-4AAA-90FB-6D41C82127DA}" type="datetime1">
              <a:rPr lang="en-US" smtClean="0"/>
              <a:t>9/16/2019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88321F4-FCF0-4FE1-8B40-444D8E5E4296}" type="datetime1">
              <a:rPr lang="en-US" smtClean="0"/>
              <a:t>9/16/2019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D6D29E8B-B3EF-46AD-B05B-957E51D3D78E}" type="datetime1">
              <a:rPr lang="en-US" smtClean="0"/>
              <a:t>9/16/2019</a:t>
            </a:fld>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261376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http://www.sciencedirect.com/science?_ob=MImg&amp;_imagekey=B7MFR-4W1SGNV-3-1&amp;_cdi=23265&amp;_user=10&amp;_orig=search&amp;_coverDate=04/10/2009&amp;_sk=999999999&amp;view=c&amp;wchp=dGLbVlW-zSkWz&amp;md5=888c9624a94e05dff4f3c76384501312&amp;ie=/sdarticle.pdf"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title"/>
          </p:nvPr>
        </p:nvSpPr>
        <p:spPr>
          <a:xfrm>
            <a:off x="685800" y="152400"/>
            <a:ext cx="7772400" cy="2057400"/>
          </a:xfrm>
        </p:spPr>
        <p:txBody>
          <a:bodyPr/>
          <a:lstStyle/>
          <a:p>
            <a:r>
              <a:rPr lang="en-US" sz="4000" b="1" i="1" dirty="0" smtClean="0"/>
              <a:t>Epidemiologic Methods </a:t>
            </a:r>
            <a:r>
              <a:rPr lang="en-US" sz="4000" b="1" dirty="0" smtClean="0"/>
              <a:t>(EPI 203)</a:t>
            </a:r>
            <a:r>
              <a:rPr lang="en-US" sz="3200" b="1" dirty="0" smtClean="0"/>
              <a:t/>
            </a:r>
            <a:br>
              <a:rPr lang="en-US" sz="3200" b="1" dirty="0" smtClean="0"/>
            </a:br>
            <a:r>
              <a:rPr lang="en-US" sz="3200" b="1" dirty="0" smtClean="0"/>
              <a:t>Fall 2019</a:t>
            </a:r>
            <a:r>
              <a:rPr lang="en-US" sz="3200" dirty="0" smtClean="0"/>
              <a:t/>
            </a:r>
            <a:br>
              <a:rPr lang="en-US" sz="3200" dirty="0" smtClean="0"/>
            </a:br>
            <a:r>
              <a:rPr lang="en-US" dirty="0" smtClean="0"/>
              <a:t>First 5 Lectures</a:t>
            </a:r>
          </a:p>
        </p:txBody>
      </p:sp>
      <p:sp>
        <p:nvSpPr>
          <p:cNvPr id="18434" name="Rectangle 5"/>
          <p:cNvSpPr>
            <a:spLocks noGrp="1" noChangeArrowheads="1"/>
          </p:cNvSpPr>
          <p:nvPr>
            <p:ph type="body" idx="1"/>
          </p:nvPr>
        </p:nvSpPr>
        <p:spPr>
          <a:xfrm>
            <a:off x="1219200" y="2438400"/>
            <a:ext cx="7162800" cy="2590800"/>
          </a:xfrm>
        </p:spPr>
        <p:txBody>
          <a:bodyPr/>
          <a:lstStyle/>
          <a:p>
            <a:r>
              <a:rPr lang="en-US" dirty="0" smtClean="0"/>
              <a:t>Study Design (today)</a:t>
            </a:r>
          </a:p>
          <a:p>
            <a:r>
              <a:rPr lang="en-US" dirty="0" smtClean="0"/>
              <a:t>Disease Occurrence I </a:t>
            </a:r>
          </a:p>
          <a:p>
            <a:r>
              <a:rPr lang="en-US" dirty="0" smtClean="0"/>
              <a:t>Disease Occurrence II </a:t>
            </a:r>
          </a:p>
          <a:p>
            <a:r>
              <a:rPr lang="en-US" dirty="0" smtClean="0"/>
              <a:t>Disease Association I </a:t>
            </a:r>
          </a:p>
          <a:p>
            <a:pPr defTabSz="125413"/>
            <a:r>
              <a:rPr lang="en-US" dirty="0" smtClean="0"/>
              <a:t>Disease Association II and 		     Measures of Attribution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sz="half" idx="1"/>
          </p:nvPr>
        </p:nvSpPr>
        <p:spPr>
          <a:xfrm>
            <a:off x="457200" y="1981200"/>
            <a:ext cx="7924800" cy="1295400"/>
          </a:xfrm>
        </p:spPr>
        <p:txBody>
          <a:bodyPr/>
          <a:lstStyle/>
          <a:p>
            <a:r>
              <a:rPr lang="en-US" sz="2800" dirty="0" smtClean="0"/>
              <a:t>Results using individual as the unit of analysis (as a case-control study):</a:t>
            </a:r>
          </a:p>
        </p:txBody>
      </p:sp>
      <p:graphicFrame>
        <p:nvGraphicFramePr>
          <p:cNvPr id="272407" name="Group 23"/>
          <p:cNvGraphicFramePr>
            <a:graphicFrameLocks noGrp="1"/>
          </p:cNvGraphicFramePr>
          <p:nvPr>
            <p:ph sz="half" idx="2"/>
            <p:extLst>
              <p:ext uri="{D42A27DB-BD31-4B8C-83A1-F6EECF244321}">
                <p14:modId xmlns:p14="http://schemas.microsoft.com/office/powerpoint/2010/main" val="949997242"/>
              </p:ext>
            </p:extLst>
          </p:nvPr>
        </p:nvGraphicFramePr>
        <p:xfrm>
          <a:off x="1295400" y="3124200"/>
          <a:ext cx="6096000" cy="1600200"/>
        </p:xfrm>
        <a:graphic>
          <a:graphicData uri="http://schemas.openxmlformats.org/drawingml/2006/table">
            <a:tbl>
              <a:tblPr/>
              <a:tblGrid>
                <a:gridCol w="3733800">
                  <a:extLst>
                    <a:ext uri="{9D8B030D-6E8A-4147-A177-3AD203B41FA5}">
                      <a16:colId xmlns="" xmlns:a16="http://schemas.microsoft.com/office/drawing/2014/main" val="20000"/>
                    </a:ext>
                  </a:extLst>
                </a:gridCol>
                <a:gridCol w="2362200">
                  <a:extLst>
                    <a:ext uri="{9D8B030D-6E8A-4147-A177-3AD203B41FA5}">
                      <a16:colId xmlns="" xmlns:a16="http://schemas.microsoft.com/office/drawing/2014/main" val="20001"/>
                    </a:ext>
                  </a:extLst>
                </a:gridCol>
              </a:tblGrid>
              <a:tr h="533400">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Mean income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33400">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Cases (traffic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$13,230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33400">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Controls (no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$32,310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29713" name="Text Box 24"/>
          <p:cNvSpPr txBox="1">
            <a:spLocks noChangeArrowheads="1"/>
          </p:cNvSpPr>
          <p:nvPr/>
        </p:nvSpPr>
        <p:spPr bwMode="auto">
          <a:xfrm>
            <a:off x="609600" y="5181600"/>
            <a:ext cx="7772400" cy="457200"/>
          </a:xfrm>
          <a:prstGeom prst="rect">
            <a:avLst/>
          </a:prstGeom>
          <a:noFill/>
          <a:ln w="9525">
            <a:noFill/>
            <a:miter lim="800000"/>
            <a:headEnd/>
            <a:tailEnd/>
          </a:ln>
        </p:spPr>
        <p:txBody>
          <a:bodyPr>
            <a:spAutoFit/>
          </a:bodyPr>
          <a:lstStyle/>
          <a:p>
            <a:pPr algn="ctr" eaLnBrk="0" hangingPunct="0">
              <a:spcBef>
                <a:spcPct val="50000"/>
              </a:spcBef>
            </a:pPr>
            <a:r>
              <a:rPr lang="en-US" i="1" dirty="0"/>
              <a:t>Individuals </a:t>
            </a:r>
            <a:r>
              <a:rPr lang="en-US" dirty="0"/>
              <a:t>with higher income have fewer traffic injuries.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050"/>
          <p:cNvSpPr>
            <a:spLocks noGrp="1" noChangeArrowheads="1"/>
          </p:cNvSpPr>
          <p:nvPr>
            <p:ph type="title"/>
          </p:nvPr>
        </p:nvSpPr>
        <p:spPr>
          <a:xfrm>
            <a:off x="762000" y="-76200"/>
            <a:ext cx="7772400" cy="1143000"/>
          </a:xfrm>
        </p:spPr>
        <p:txBody>
          <a:bodyPr/>
          <a:lstStyle/>
          <a:p>
            <a:r>
              <a:rPr lang="en-US" sz="3200" b="1" dirty="0" smtClean="0"/>
              <a:t>Incidence Density Sampling in Dynamic Cohort</a:t>
            </a:r>
          </a:p>
        </p:txBody>
      </p:sp>
      <p:sp>
        <p:nvSpPr>
          <p:cNvPr id="152578" name="Rectangle 2051"/>
          <p:cNvSpPr>
            <a:spLocks noGrp="1" noChangeArrowheads="1"/>
          </p:cNvSpPr>
          <p:nvPr>
            <p:ph type="body" sz="half" idx="1"/>
          </p:nvPr>
        </p:nvSpPr>
        <p:spPr>
          <a:xfrm>
            <a:off x="152400" y="990600"/>
            <a:ext cx="8915400" cy="5105400"/>
          </a:xfrm>
        </p:spPr>
        <p:txBody>
          <a:bodyPr/>
          <a:lstStyle/>
          <a:p>
            <a:pPr>
              <a:lnSpc>
                <a:spcPct val="90000"/>
              </a:lnSpc>
            </a:pPr>
            <a:r>
              <a:rPr lang="en-US" dirty="0" smtClean="0"/>
              <a:t>Cases = colon cancer deaths deemed anatomically theoretically detectable by sigmoidoscopy: </a:t>
            </a:r>
            <a:r>
              <a:rPr lang="en-US" dirty="0" smtClean="0">
                <a:solidFill>
                  <a:srgbClr val="FF0000"/>
                </a:solidFill>
              </a:rPr>
              <a:t>261</a:t>
            </a:r>
          </a:p>
          <a:p>
            <a:pPr>
              <a:lnSpc>
                <a:spcPct val="90000"/>
              </a:lnSpc>
            </a:pPr>
            <a:r>
              <a:rPr lang="en-US" dirty="0" smtClean="0"/>
              <a:t>Up to 4 controls per case</a:t>
            </a:r>
          </a:p>
          <a:p>
            <a:pPr>
              <a:lnSpc>
                <a:spcPct val="90000"/>
              </a:lnSpc>
            </a:pPr>
            <a:r>
              <a:rPr lang="en-US" dirty="0" smtClean="0"/>
              <a:t>Controls = alive and in Kaiser at time of matched colon cancer death (incidence density sampling): </a:t>
            </a:r>
            <a:r>
              <a:rPr lang="en-US" dirty="0" smtClean="0">
                <a:solidFill>
                  <a:srgbClr val="FF0000"/>
                </a:solidFill>
              </a:rPr>
              <a:t>868</a:t>
            </a:r>
          </a:p>
        </p:txBody>
      </p:sp>
      <p:sp>
        <p:nvSpPr>
          <p:cNvPr id="152579" name="Rectangle 2052"/>
          <p:cNvSpPr>
            <a:spLocks noGrp="1" noChangeArrowheads="1"/>
          </p:cNvSpPr>
          <p:nvPr>
            <p:ph type="body" sz="half" idx="2"/>
          </p:nvPr>
        </p:nvSpPr>
        <p:spPr>
          <a:xfrm>
            <a:off x="152400" y="3200400"/>
            <a:ext cx="8915400" cy="4648200"/>
          </a:xfrm>
        </p:spPr>
        <p:txBody>
          <a:bodyPr/>
          <a:lstStyle/>
          <a:p>
            <a:pPr>
              <a:lnSpc>
                <a:spcPct val="90000"/>
              </a:lnSpc>
            </a:pPr>
            <a:endParaRPr lang="en-US" sz="1200" dirty="0" smtClean="0"/>
          </a:p>
          <a:p>
            <a:pPr>
              <a:lnSpc>
                <a:spcPct val="90000"/>
              </a:lnSpc>
            </a:pPr>
            <a:r>
              <a:rPr lang="en-US" dirty="0" smtClean="0"/>
              <a:t>Exposure = screening sigmoidoscopy as per blinded manual review </a:t>
            </a:r>
            <a:r>
              <a:rPr lang="en-US" dirty="0"/>
              <a:t>of prior 10 years of medical records</a:t>
            </a:r>
          </a:p>
          <a:p>
            <a:pPr>
              <a:lnSpc>
                <a:spcPct val="90000"/>
              </a:lnSpc>
            </a:pPr>
            <a:r>
              <a:rPr lang="en-US" dirty="0" smtClean="0"/>
              <a:t>Very efficient.  Record review on 1,129 captures experience of Kaiser membership (2.4 million in 1990)</a:t>
            </a:r>
          </a:p>
          <a:p>
            <a:pPr>
              <a:lnSpc>
                <a:spcPct val="90000"/>
              </a:lnSpc>
            </a:pPr>
            <a:endParaRPr lang="en-US" sz="1200" dirty="0" smtClean="0"/>
          </a:p>
          <a:p>
            <a:pPr>
              <a:lnSpc>
                <a:spcPct val="90000"/>
              </a:lnSpc>
            </a:pPr>
            <a:endParaRPr lang="en-US" dirty="0" smtClean="0"/>
          </a:p>
          <a:p>
            <a:pPr>
              <a:lnSpc>
                <a:spcPct val="90000"/>
              </a:lnSpc>
            </a:pPr>
            <a:endParaRPr lang="en-US" dirty="0" smtClean="0"/>
          </a:p>
        </p:txBody>
      </p:sp>
      <p:sp>
        <p:nvSpPr>
          <p:cNvPr id="152580" name="Text Box 2053"/>
          <p:cNvSpPr txBox="1">
            <a:spLocks noChangeArrowheads="1"/>
          </p:cNvSpPr>
          <p:nvPr/>
        </p:nvSpPr>
        <p:spPr bwMode="auto">
          <a:xfrm>
            <a:off x="838200" y="5678677"/>
            <a:ext cx="7772400" cy="701675"/>
          </a:xfrm>
          <a:prstGeom prst="rect">
            <a:avLst/>
          </a:prstGeom>
          <a:noFill/>
          <a:ln w="9525">
            <a:noFill/>
            <a:miter lim="800000"/>
            <a:headEnd/>
            <a:tailEnd/>
          </a:ln>
        </p:spPr>
        <p:txBody>
          <a:bodyPr>
            <a:spAutoFit/>
          </a:bodyPr>
          <a:lstStyle/>
          <a:p>
            <a:pPr algn="r" eaLnBrk="0" hangingPunct="0">
              <a:spcBef>
                <a:spcPct val="50000"/>
              </a:spcBef>
            </a:pPr>
            <a:r>
              <a:rPr lang="en-US" sz="2000" b="1" dirty="0"/>
              <a:t>A case-control study of screening sigmoidoscopy and mortality from colorectal cancer</a:t>
            </a:r>
            <a:r>
              <a:rPr lang="en-US" sz="2000" dirty="0"/>
              <a:t>. Selby et al., </a:t>
            </a:r>
            <a:r>
              <a:rPr lang="en-US" sz="2000" i="1" dirty="0"/>
              <a:t>NEJM</a:t>
            </a:r>
            <a:r>
              <a:rPr lang="en-US" sz="2000" dirty="0"/>
              <a:t> 1992; 326:653-7</a:t>
            </a:r>
          </a:p>
        </p:txBody>
      </p:sp>
    </p:spTree>
    <p:extLst>
      <p:ext uri="{BB962C8B-B14F-4D97-AF65-F5344CB8AC3E}">
        <p14:creationId xmlns:p14="http://schemas.microsoft.com/office/powerpoint/2010/main" val="345157813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05294" y="18360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581400" y="184046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1295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0" y="2286000"/>
            <a:ext cx="76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0" y="2514600"/>
            <a:ext cx="762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a:off x="5105400" y="2667000"/>
            <a:ext cx="76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819400"/>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04" name="Shape 58"/>
          <p:cNvCxnSpPr>
            <a:cxnSpLocks noChangeShapeType="1"/>
            <a:stCxn id="51" idx="2"/>
          </p:cNvCxnSpPr>
          <p:nvPr/>
        </p:nvCxnSpPr>
        <p:spPr bwMode="auto">
          <a:xfrm rot="16200000" flipH="1">
            <a:off x="5162550" y="3638550"/>
            <a:ext cx="228600" cy="5143500"/>
          </a:xfrm>
          <a:prstGeom prst="bentConnector2">
            <a:avLst/>
          </a:prstGeom>
          <a:noFill/>
          <a:ln w="25400" algn="ctr">
            <a:solidFill>
              <a:srgbClr val="4A7EBB"/>
            </a:solidFill>
            <a:miter lim="800000"/>
            <a:headEnd/>
            <a:tailEnd type="arrow" w="med" len="med"/>
          </a:ln>
        </p:spPr>
      </p:cxnSp>
      <p:cxnSp>
        <p:nvCxnSpPr>
          <p:cNvPr id="105505" name="Straight Connector 60"/>
          <p:cNvCxnSpPr>
            <a:cxnSpLocks noChangeShapeType="1"/>
            <a:stCxn id="52" idx="2"/>
          </p:cNvCxnSpPr>
          <p:nvPr/>
        </p:nvCxnSpPr>
        <p:spPr bwMode="auto">
          <a:xfrm>
            <a:off x="4229100" y="6096000"/>
            <a:ext cx="38100" cy="228600"/>
          </a:xfrm>
          <a:prstGeom prst="line">
            <a:avLst/>
          </a:prstGeom>
          <a:noFill/>
          <a:ln w="25400" algn="ctr">
            <a:solidFill>
              <a:srgbClr val="4A7EBB"/>
            </a:solidFill>
            <a:round/>
            <a:headEnd/>
            <a:tailEnd/>
          </a:ln>
        </p:spPr>
      </p:cxnSp>
      <p:cxnSp>
        <p:nvCxnSpPr>
          <p:cNvPr id="105506" name="Straight Connector 62"/>
          <p:cNvCxnSpPr>
            <a:cxnSpLocks noChangeShapeType="1"/>
          </p:cNvCxnSpPr>
          <p:nvPr/>
        </p:nvCxnSpPr>
        <p:spPr bwMode="auto">
          <a:xfrm>
            <a:off x="5143500" y="6096000"/>
            <a:ext cx="38100" cy="228600"/>
          </a:xfrm>
          <a:prstGeom prst="line">
            <a:avLst/>
          </a:prstGeom>
          <a:noFill/>
          <a:ln w="25400" algn="ctr">
            <a:solidFill>
              <a:srgbClr val="4A7EBB"/>
            </a:solidFill>
            <a:round/>
            <a:headEnd/>
            <a:tailEnd/>
          </a:ln>
        </p:spPr>
      </p:cxnSp>
      <p:cxnSp>
        <p:nvCxnSpPr>
          <p:cNvPr id="105507" name="Straight Connector 63"/>
          <p:cNvCxnSpPr>
            <a:cxnSpLocks noChangeShapeType="1"/>
          </p:cNvCxnSpPr>
          <p:nvPr/>
        </p:nvCxnSpPr>
        <p:spPr bwMode="auto">
          <a:xfrm>
            <a:off x="6286500" y="6096000"/>
            <a:ext cx="38100" cy="228600"/>
          </a:xfrm>
          <a:prstGeom prst="line">
            <a:avLst/>
          </a:prstGeom>
          <a:noFill/>
          <a:ln w="25400" algn="ctr">
            <a:solidFill>
              <a:srgbClr val="4A7EBB"/>
            </a:solidFill>
            <a:round/>
            <a:headEnd/>
            <a:tailEnd/>
          </a:ln>
        </p:spPr>
      </p:cxnSp>
      <p:sp>
        <p:nvSpPr>
          <p:cNvPr id="105508"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6248400" y="457200"/>
            <a:ext cx="7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7" name="Rectangle 66"/>
          <p:cNvSpPr/>
          <p:nvPr/>
        </p:nvSpPr>
        <p:spPr>
          <a:xfrm>
            <a:off x="5105400" y="457200"/>
            <a:ext cx="76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8" name="Rectangle 67"/>
          <p:cNvSpPr/>
          <p:nvPr/>
        </p:nvSpPr>
        <p:spPr>
          <a:xfrm>
            <a:off x="4267200" y="457200"/>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9" name="Rectangle 68"/>
          <p:cNvSpPr/>
          <p:nvPr/>
        </p:nvSpPr>
        <p:spPr>
          <a:xfrm>
            <a:off x="2667000" y="457200"/>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7" name="Rectangle 76"/>
          <p:cNvSpPr/>
          <p:nvPr/>
        </p:nvSpPr>
        <p:spPr>
          <a:xfrm>
            <a:off x="5715000" y="457200"/>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15"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cxnSp>
        <p:nvCxnSpPr>
          <p:cNvPr id="105516" name="Straight Arrow Connector 82"/>
          <p:cNvCxnSpPr>
            <a:cxnSpLocks noChangeShapeType="1"/>
            <a:stCxn id="26" idx="6"/>
          </p:cNvCxnSpPr>
          <p:nvPr/>
        </p:nvCxnSpPr>
        <p:spPr bwMode="auto">
          <a:xfrm>
            <a:off x="6096000" y="1485900"/>
            <a:ext cx="1097621" cy="3176"/>
          </a:xfrm>
          <a:prstGeom prst="straightConnector1">
            <a:avLst/>
          </a:prstGeom>
          <a:noFill/>
          <a:ln w="19050" algn="ctr">
            <a:solidFill>
              <a:schemeClr val="tx1"/>
            </a:solidFill>
            <a:round/>
            <a:headEnd/>
            <a:tailEnd type="arrow" w="med" len="med"/>
          </a:ln>
        </p:spPr>
      </p:cxnSp>
      <p:sp>
        <p:nvSpPr>
          <p:cNvPr id="105517" name="TextBox 84"/>
          <p:cNvSpPr txBox="1">
            <a:spLocks noChangeArrowheads="1"/>
          </p:cNvSpPr>
          <p:nvPr/>
        </p:nvSpPr>
        <p:spPr bwMode="auto">
          <a:xfrm>
            <a:off x="954680" y="228601"/>
            <a:ext cx="1084784"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smtClean="0">
                <a:latin typeface="Calibri" pitchFamily="34" charset="0"/>
              </a:rPr>
              <a:t>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2" name="Straight Arrow Connector 41"/>
          <p:cNvCxnSpPr/>
          <p:nvPr/>
        </p:nvCxnSpPr>
        <p:spPr>
          <a:xfrm>
            <a:off x="6705600" y="2362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6" name="Text Box 45"/>
          <p:cNvSpPr txBox="1">
            <a:spLocks noChangeArrowheads="1"/>
          </p:cNvSpPr>
          <p:nvPr/>
        </p:nvSpPr>
        <p:spPr bwMode="auto">
          <a:xfrm>
            <a:off x="2574925" y="3657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6"/>
          <p:cNvSpPr txBox="1">
            <a:spLocks noChangeArrowheads="1"/>
          </p:cNvSpPr>
          <p:nvPr/>
        </p:nvSpPr>
        <p:spPr bwMode="auto">
          <a:xfrm>
            <a:off x="2574925" y="5226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4"/>
          <p:cNvSpPr txBox="1">
            <a:spLocks noChangeArrowheads="1"/>
          </p:cNvSpPr>
          <p:nvPr/>
        </p:nvSpPr>
        <p:spPr bwMode="auto">
          <a:xfrm>
            <a:off x="4106863" y="3127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9" name="Text Box 45"/>
          <p:cNvSpPr txBox="1">
            <a:spLocks noChangeArrowheads="1"/>
          </p:cNvSpPr>
          <p:nvPr/>
        </p:nvSpPr>
        <p:spPr bwMode="auto">
          <a:xfrm>
            <a:off x="4106863" y="41179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0" name="Text Box 46"/>
          <p:cNvSpPr txBox="1">
            <a:spLocks noChangeArrowheads="1"/>
          </p:cNvSpPr>
          <p:nvPr/>
        </p:nvSpPr>
        <p:spPr bwMode="auto">
          <a:xfrm>
            <a:off x="4106863" y="5032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1" name="Text Box 44"/>
          <p:cNvSpPr txBox="1">
            <a:spLocks noChangeArrowheads="1"/>
          </p:cNvSpPr>
          <p:nvPr/>
        </p:nvSpPr>
        <p:spPr bwMode="auto">
          <a:xfrm>
            <a:off x="5029201" y="575823"/>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2" name="Text Box 45"/>
          <p:cNvSpPr txBox="1">
            <a:spLocks noChangeArrowheads="1"/>
          </p:cNvSpPr>
          <p:nvPr/>
        </p:nvSpPr>
        <p:spPr bwMode="auto">
          <a:xfrm>
            <a:off x="5029201" y="34734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3" name="Text Box 46"/>
          <p:cNvSpPr txBox="1">
            <a:spLocks noChangeArrowheads="1"/>
          </p:cNvSpPr>
          <p:nvPr/>
        </p:nvSpPr>
        <p:spPr bwMode="auto">
          <a:xfrm>
            <a:off x="5040313" y="5607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4" name="Text Box 44"/>
          <p:cNvSpPr txBox="1">
            <a:spLocks noChangeArrowheads="1"/>
          </p:cNvSpPr>
          <p:nvPr/>
        </p:nvSpPr>
        <p:spPr bwMode="auto">
          <a:xfrm>
            <a:off x="6183313" y="609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5" name="Text Box 45"/>
          <p:cNvSpPr txBox="1">
            <a:spLocks noChangeArrowheads="1"/>
          </p:cNvSpPr>
          <p:nvPr/>
        </p:nvSpPr>
        <p:spPr bwMode="auto">
          <a:xfrm>
            <a:off x="6183313" y="40805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6" name="Text Box 46"/>
          <p:cNvSpPr txBox="1">
            <a:spLocks noChangeArrowheads="1"/>
          </p:cNvSpPr>
          <p:nvPr/>
        </p:nvSpPr>
        <p:spPr bwMode="auto">
          <a:xfrm>
            <a:off x="6183313" y="4994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cxnSp>
        <p:nvCxnSpPr>
          <p:cNvPr id="73" name="Straight Arrow Connector 72"/>
          <p:cNvCxnSpPr/>
          <p:nvPr/>
        </p:nvCxnSpPr>
        <p:spPr>
          <a:xfrm>
            <a:off x="6379713" y="793420"/>
            <a:ext cx="1627816" cy="4582064"/>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7315200" y="495300"/>
            <a:ext cx="457200" cy="6032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4" name="Rectangle 63"/>
          <p:cNvSpPr/>
          <p:nvPr/>
        </p:nvSpPr>
        <p:spPr>
          <a:xfrm>
            <a:off x="5715000" y="2743200"/>
            <a:ext cx="76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5" name="Text Box 44"/>
          <p:cNvSpPr txBox="1">
            <a:spLocks noChangeArrowheads="1"/>
          </p:cNvSpPr>
          <p:nvPr/>
        </p:nvSpPr>
        <p:spPr bwMode="auto">
          <a:xfrm>
            <a:off x="5592763" y="3036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0" name="Text Box 45"/>
          <p:cNvSpPr txBox="1">
            <a:spLocks noChangeArrowheads="1"/>
          </p:cNvSpPr>
          <p:nvPr/>
        </p:nvSpPr>
        <p:spPr bwMode="auto">
          <a:xfrm>
            <a:off x="5592763" y="40270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2" name="Text Box 46"/>
          <p:cNvSpPr txBox="1">
            <a:spLocks noChangeArrowheads="1"/>
          </p:cNvSpPr>
          <p:nvPr/>
        </p:nvSpPr>
        <p:spPr bwMode="auto">
          <a:xfrm>
            <a:off x="5592763"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9" name="Oval 78"/>
          <p:cNvSpPr/>
          <p:nvPr/>
        </p:nvSpPr>
        <p:spPr>
          <a:xfrm>
            <a:off x="2973123" y="175099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0" name="Oval 79"/>
          <p:cNvSpPr/>
          <p:nvPr/>
        </p:nvSpPr>
        <p:spPr>
          <a:xfrm>
            <a:off x="5977447" y="140564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1" name="Oval 80"/>
          <p:cNvSpPr/>
          <p:nvPr/>
        </p:nvSpPr>
        <p:spPr>
          <a:xfrm>
            <a:off x="4510000" y="197427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2" name="Oval 81"/>
          <p:cNvSpPr/>
          <p:nvPr/>
        </p:nvSpPr>
        <p:spPr>
          <a:xfrm>
            <a:off x="5393668" y="211345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3" name="Oval 82"/>
          <p:cNvSpPr/>
          <p:nvPr/>
        </p:nvSpPr>
        <p:spPr>
          <a:xfrm>
            <a:off x="6573447" y="22774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 name="Rectangle 83"/>
          <p:cNvSpPr/>
          <p:nvPr/>
        </p:nvSpPr>
        <p:spPr>
          <a:xfrm>
            <a:off x="7915456" y="535240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
        <p:nvSpPr>
          <p:cNvPr id="85" name="TextBox 45"/>
          <p:cNvSpPr txBox="1">
            <a:spLocks noChangeArrowheads="1"/>
          </p:cNvSpPr>
          <p:nvPr/>
        </p:nvSpPr>
        <p:spPr bwMode="auto">
          <a:xfrm>
            <a:off x="381001" y="1066802"/>
            <a:ext cx="5186363" cy="708025"/>
          </a:xfrm>
          <a:prstGeom prst="rect">
            <a:avLst/>
          </a:prstGeom>
          <a:noFill/>
          <a:ln w="9525">
            <a:noFill/>
            <a:miter lim="800000"/>
            <a:headEnd/>
            <a:tailEnd/>
          </a:ln>
        </p:spPr>
        <p:txBody>
          <a:bodyPr>
            <a:spAutoFit/>
          </a:bodyPr>
          <a:lstStyle/>
          <a:p>
            <a:r>
              <a:rPr lang="en-US" sz="2000" b="1" dirty="0"/>
              <a:t>Incidence </a:t>
            </a:r>
            <a:r>
              <a:rPr lang="en-US" sz="2000" b="1" dirty="0" smtClean="0"/>
              <a:t>density </a:t>
            </a:r>
            <a:r>
              <a:rPr lang="en-US" sz="2000" b="1" dirty="0"/>
              <a:t>s</a:t>
            </a:r>
            <a:r>
              <a:rPr lang="en-US" sz="2000" b="1" dirty="0" smtClean="0"/>
              <a:t>ampling </a:t>
            </a:r>
            <a:r>
              <a:rPr lang="en-US" sz="2000" b="1" dirty="0"/>
              <a:t>i</a:t>
            </a:r>
            <a:r>
              <a:rPr lang="en-US" sz="2000" b="1" dirty="0" smtClean="0"/>
              <a:t>n </a:t>
            </a:r>
            <a:r>
              <a:rPr lang="en-US" sz="2000" b="1" dirty="0"/>
              <a:t>Kaiser (Dynamic Cohort)</a:t>
            </a:r>
          </a:p>
        </p:txBody>
      </p:sp>
      <p:sp>
        <p:nvSpPr>
          <p:cNvPr id="3" name="TextBox 2"/>
          <p:cNvSpPr txBox="1"/>
          <p:nvPr/>
        </p:nvSpPr>
        <p:spPr>
          <a:xfrm>
            <a:off x="8007529" y="1447800"/>
            <a:ext cx="857845" cy="338554"/>
          </a:xfrm>
          <a:prstGeom prst="rect">
            <a:avLst/>
          </a:prstGeom>
          <a:noFill/>
        </p:spPr>
        <p:txBody>
          <a:bodyPr wrap="square" rtlCol="0">
            <a:spAutoFit/>
          </a:bodyPr>
          <a:lstStyle/>
          <a:p>
            <a:r>
              <a:rPr lang="en-US" sz="1600" dirty="0" smtClean="0"/>
              <a:t>N=261</a:t>
            </a:r>
            <a:endParaRPr lang="en-US" sz="1600" dirty="0"/>
          </a:p>
        </p:txBody>
      </p:sp>
      <p:sp>
        <p:nvSpPr>
          <p:cNvPr id="78" name="TextBox 77"/>
          <p:cNvSpPr txBox="1"/>
          <p:nvPr/>
        </p:nvSpPr>
        <p:spPr>
          <a:xfrm>
            <a:off x="8230889" y="4825717"/>
            <a:ext cx="857845" cy="338554"/>
          </a:xfrm>
          <a:prstGeom prst="rect">
            <a:avLst/>
          </a:prstGeom>
          <a:noFill/>
        </p:spPr>
        <p:txBody>
          <a:bodyPr wrap="square" rtlCol="0">
            <a:spAutoFit/>
          </a:bodyPr>
          <a:lstStyle/>
          <a:p>
            <a:r>
              <a:rPr lang="en-US" sz="1600" dirty="0" smtClean="0"/>
              <a:t>N=868</a:t>
            </a:r>
            <a:endParaRPr lang="en-US" sz="1600" dirty="0"/>
          </a:p>
        </p:txBody>
      </p:sp>
      <p:sp>
        <p:nvSpPr>
          <p:cNvPr id="86" name="Text Box 45"/>
          <p:cNvSpPr txBox="1">
            <a:spLocks noChangeArrowheads="1"/>
          </p:cNvSpPr>
          <p:nvPr/>
        </p:nvSpPr>
        <p:spPr bwMode="auto">
          <a:xfrm>
            <a:off x="2573003" y="448352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7" name="Text Box 45"/>
          <p:cNvSpPr txBox="1">
            <a:spLocks noChangeArrowheads="1"/>
          </p:cNvSpPr>
          <p:nvPr/>
        </p:nvSpPr>
        <p:spPr bwMode="auto">
          <a:xfrm>
            <a:off x="4098925" y="3553416"/>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8" name="Text Box 45"/>
          <p:cNvSpPr txBox="1">
            <a:spLocks noChangeArrowheads="1"/>
          </p:cNvSpPr>
          <p:nvPr/>
        </p:nvSpPr>
        <p:spPr bwMode="auto">
          <a:xfrm>
            <a:off x="5040312"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9" name="Text Box 45"/>
          <p:cNvSpPr txBox="1">
            <a:spLocks noChangeArrowheads="1"/>
          </p:cNvSpPr>
          <p:nvPr/>
        </p:nvSpPr>
        <p:spPr bwMode="auto">
          <a:xfrm>
            <a:off x="5610489" y="551874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90" name="Text Box 45"/>
          <p:cNvSpPr txBox="1">
            <a:spLocks noChangeArrowheads="1"/>
          </p:cNvSpPr>
          <p:nvPr/>
        </p:nvSpPr>
        <p:spPr bwMode="auto">
          <a:xfrm>
            <a:off x="6171167" y="354719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cxnSp>
        <p:nvCxnSpPr>
          <p:cNvPr id="91" name="Straight Arrow Connector 90"/>
          <p:cNvCxnSpPr>
            <a:stCxn id="105508" idx="5"/>
          </p:cNvCxnSpPr>
          <p:nvPr/>
        </p:nvCxnSpPr>
        <p:spPr>
          <a:xfrm>
            <a:off x="4648200" y="800100"/>
            <a:ext cx="233841" cy="4508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485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050"/>
          <p:cNvSpPr>
            <a:spLocks noGrp="1" noChangeArrowheads="1"/>
          </p:cNvSpPr>
          <p:nvPr>
            <p:ph type="title"/>
          </p:nvPr>
        </p:nvSpPr>
        <p:spPr>
          <a:xfrm>
            <a:off x="304800" y="-76200"/>
            <a:ext cx="8534400" cy="1143000"/>
          </a:xfrm>
        </p:spPr>
        <p:txBody>
          <a:bodyPr/>
          <a:lstStyle/>
          <a:p>
            <a:r>
              <a:rPr lang="en-US" sz="3200" b="1" dirty="0" smtClean="0"/>
              <a:t>Incidence Density Sampling in Dynamic Cohort</a:t>
            </a:r>
          </a:p>
        </p:txBody>
      </p:sp>
      <p:sp>
        <p:nvSpPr>
          <p:cNvPr id="152579" name="Rectangle 2052"/>
          <p:cNvSpPr>
            <a:spLocks noGrp="1" noChangeArrowheads="1"/>
          </p:cNvSpPr>
          <p:nvPr>
            <p:ph type="body" sz="half" idx="2"/>
          </p:nvPr>
        </p:nvSpPr>
        <p:spPr>
          <a:xfrm>
            <a:off x="152400" y="990600"/>
            <a:ext cx="8839200" cy="4648200"/>
          </a:xfrm>
        </p:spPr>
        <p:txBody>
          <a:bodyPr/>
          <a:lstStyle/>
          <a:p>
            <a:pPr>
              <a:lnSpc>
                <a:spcPct val="90000"/>
              </a:lnSpc>
            </a:pPr>
            <a:endParaRPr lang="en-US" sz="1200" dirty="0" smtClean="0"/>
          </a:p>
          <a:p>
            <a:pPr>
              <a:lnSpc>
                <a:spcPct val="90000"/>
              </a:lnSpc>
            </a:pPr>
            <a:r>
              <a:rPr lang="en-US" dirty="0" smtClean="0"/>
              <a:t>8.8% of cases vs. 24.2% of controls had prior screening sigmoidoscopy</a:t>
            </a:r>
          </a:p>
          <a:p>
            <a:pPr>
              <a:lnSpc>
                <a:spcPct val="90000"/>
              </a:lnSpc>
            </a:pPr>
            <a:r>
              <a:rPr lang="en-US" dirty="0" smtClean="0"/>
              <a:t>We will later show how this translates to:  ~3-fold higher rate of colon cancer death among those not screened</a:t>
            </a:r>
          </a:p>
          <a:p>
            <a:pPr>
              <a:lnSpc>
                <a:spcPct val="90000"/>
              </a:lnSpc>
            </a:pPr>
            <a:r>
              <a:rPr lang="en-US" dirty="0" smtClean="0"/>
              <a:t>Significant clinical impact.  Basis for </a:t>
            </a:r>
            <a:r>
              <a:rPr lang="en-US" dirty="0"/>
              <a:t>the current clinical recommendation </a:t>
            </a:r>
            <a:r>
              <a:rPr lang="en-US" dirty="0" smtClean="0"/>
              <a:t>of screening for colon cancer</a:t>
            </a:r>
            <a:endParaRPr lang="en-US" dirty="0"/>
          </a:p>
          <a:p>
            <a:pPr marL="0" indent="0">
              <a:lnSpc>
                <a:spcPct val="90000"/>
              </a:lnSpc>
              <a:buNone/>
            </a:pPr>
            <a:endParaRPr lang="en-US" dirty="0" smtClean="0"/>
          </a:p>
          <a:p>
            <a:pPr>
              <a:lnSpc>
                <a:spcPct val="90000"/>
              </a:lnSpc>
            </a:pPr>
            <a:endParaRPr lang="en-US" dirty="0" smtClean="0"/>
          </a:p>
        </p:txBody>
      </p:sp>
      <p:sp>
        <p:nvSpPr>
          <p:cNvPr id="152580" name="Text Box 2053"/>
          <p:cNvSpPr txBox="1">
            <a:spLocks noChangeArrowheads="1"/>
          </p:cNvSpPr>
          <p:nvPr/>
        </p:nvSpPr>
        <p:spPr bwMode="auto">
          <a:xfrm>
            <a:off x="914400" y="5867400"/>
            <a:ext cx="7772400" cy="701675"/>
          </a:xfrm>
          <a:prstGeom prst="rect">
            <a:avLst/>
          </a:prstGeom>
          <a:noFill/>
          <a:ln w="9525">
            <a:noFill/>
            <a:miter lim="800000"/>
            <a:headEnd/>
            <a:tailEnd/>
          </a:ln>
        </p:spPr>
        <p:txBody>
          <a:bodyPr>
            <a:spAutoFit/>
          </a:bodyPr>
          <a:lstStyle/>
          <a:p>
            <a:pPr algn="r" eaLnBrk="0" hangingPunct="0">
              <a:spcBef>
                <a:spcPct val="50000"/>
              </a:spcBef>
            </a:pPr>
            <a:r>
              <a:rPr lang="en-US" sz="2000" b="1" dirty="0"/>
              <a:t>A case-control study of screening sigmoidoscopy and mortality from colorectal cancer</a:t>
            </a:r>
            <a:r>
              <a:rPr lang="en-US" sz="2000" dirty="0"/>
              <a:t>. Selby et al., </a:t>
            </a:r>
            <a:r>
              <a:rPr lang="en-US" sz="2000" i="1" dirty="0"/>
              <a:t>NEJM</a:t>
            </a:r>
            <a:r>
              <a:rPr lang="en-US" sz="2000" dirty="0"/>
              <a:t> 1992; 326:653-7</a:t>
            </a:r>
          </a:p>
        </p:txBody>
      </p:sp>
    </p:spTree>
    <p:extLst>
      <p:ext uri="{BB962C8B-B14F-4D97-AF65-F5344CB8AC3E}">
        <p14:creationId xmlns:p14="http://schemas.microsoft.com/office/powerpoint/2010/main" val="146244702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4622" y="1766208"/>
            <a:ext cx="432820" cy="4307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95344" y="1820212"/>
            <a:ext cx="388651" cy="4233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12950"/>
            <a:ext cx="417136" cy="425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69257" y="218757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36189" y="2438400"/>
            <a:ext cx="426611"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76500"/>
            <a:ext cx="457200" cy="419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41535" y="2286000"/>
            <a:ext cx="344865" cy="349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451" name="TextBox 35"/>
          <p:cNvSpPr txBox="1">
            <a:spLocks noChangeArrowheads="1"/>
          </p:cNvSpPr>
          <p:nvPr/>
        </p:nvSpPr>
        <p:spPr bwMode="auto">
          <a:xfrm>
            <a:off x="3618292" y="1828800"/>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46452" name="TextBox 45"/>
          <p:cNvSpPr txBox="1">
            <a:spLocks noChangeArrowheads="1"/>
          </p:cNvSpPr>
          <p:nvPr/>
        </p:nvSpPr>
        <p:spPr bwMode="auto">
          <a:xfrm>
            <a:off x="152400" y="889000"/>
            <a:ext cx="3733800" cy="1015663"/>
          </a:xfrm>
          <a:prstGeom prst="rect">
            <a:avLst/>
          </a:prstGeom>
          <a:noFill/>
          <a:ln w="9525">
            <a:noFill/>
            <a:miter lim="800000"/>
            <a:headEnd/>
            <a:tailEnd/>
          </a:ln>
        </p:spPr>
        <p:txBody>
          <a:bodyPr>
            <a:spAutoFit/>
          </a:bodyPr>
          <a:lstStyle/>
          <a:p>
            <a:r>
              <a:rPr lang="en-US" sz="2000" b="1" dirty="0">
                <a:solidFill>
                  <a:srgbClr val="000000"/>
                </a:solidFill>
              </a:rPr>
              <a:t>Sampling controls at midpoint in dynamic cohort (e.g. SF county)</a:t>
            </a:r>
          </a:p>
        </p:txBody>
      </p:sp>
      <p:cxnSp>
        <p:nvCxnSpPr>
          <p:cNvPr id="31" name="Straight Arrow Connector 30"/>
          <p:cNvCxnSpPr/>
          <p:nvPr/>
        </p:nvCxnSpPr>
        <p:spPr>
          <a:xfrm flipV="1">
            <a:off x="3048000" y="1828800"/>
            <a:ext cx="4191000" cy="338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59224" y="2053106"/>
            <a:ext cx="2590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73624" y="2187575"/>
            <a:ext cx="1676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4572000" y="2590800"/>
            <a:ext cx="762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146461" name="Shape 58"/>
          <p:cNvCxnSpPr>
            <a:cxnSpLocks noChangeShapeType="1"/>
          </p:cNvCxnSpPr>
          <p:nvPr/>
        </p:nvCxnSpPr>
        <p:spPr bwMode="auto">
          <a:xfrm flipV="1">
            <a:off x="4636757" y="6189081"/>
            <a:ext cx="3200400" cy="22225"/>
          </a:xfrm>
          <a:prstGeom prst="straightConnector1">
            <a:avLst/>
          </a:prstGeom>
          <a:noFill/>
          <a:ln w="25400" algn="ctr">
            <a:solidFill>
              <a:srgbClr val="4A7EBB"/>
            </a:solidFill>
            <a:miter lim="800000"/>
            <a:headEnd/>
            <a:tailEnd type="arrow" w="med" len="med"/>
          </a:ln>
        </p:spPr>
      </p:cxnSp>
      <p:cxnSp>
        <p:nvCxnSpPr>
          <p:cNvPr id="146462" name="Straight Connector 63"/>
          <p:cNvCxnSpPr>
            <a:cxnSpLocks noChangeShapeType="1"/>
          </p:cNvCxnSpPr>
          <p:nvPr/>
        </p:nvCxnSpPr>
        <p:spPr bwMode="auto">
          <a:xfrm>
            <a:off x="4608187" y="6096000"/>
            <a:ext cx="22047" cy="112024"/>
          </a:xfrm>
          <a:prstGeom prst="line">
            <a:avLst/>
          </a:prstGeom>
          <a:noFill/>
          <a:ln w="25400" algn="ctr">
            <a:solidFill>
              <a:srgbClr val="4A7EBB"/>
            </a:solidFill>
            <a:round/>
            <a:headEnd/>
            <a:tailEnd/>
          </a:ln>
        </p:spPr>
      </p:cxnSp>
      <p:sp>
        <p:nvSpPr>
          <p:cNvPr id="146463"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solidFill>
                <a:srgbClr val="000000"/>
              </a:solidFill>
              <a:latin typeface="Calibri" pitchFamily="34" charset="0"/>
            </a:endParaRPr>
          </a:p>
        </p:txBody>
      </p:sp>
      <p:sp>
        <p:nvSpPr>
          <p:cNvPr id="66" name="Rectangle 65"/>
          <p:cNvSpPr/>
          <p:nvPr/>
        </p:nvSpPr>
        <p:spPr>
          <a:xfrm>
            <a:off x="4495801" y="457200"/>
            <a:ext cx="4603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146465"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cxnSp>
        <p:nvCxnSpPr>
          <p:cNvPr id="146466" name="Straight Arrow Connector 82"/>
          <p:cNvCxnSpPr>
            <a:cxnSpLocks noChangeShapeType="1"/>
            <a:stCxn id="26" idx="6"/>
          </p:cNvCxnSpPr>
          <p:nvPr/>
        </p:nvCxnSpPr>
        <p:spPr bwMode="auto">
          <a:xfrm>
            <a:off x="6096000" y="1485900"/>
            <a:ext cx="1133656" cy="17463"/>
          </a:xfrm>
          <a:prstGeom prst="straightConnector1">
            <a:avLst/>
          </a:prstGeom>
          <a:noFill/>
          <a:ln w="19050" algn="ctr">
            <a:solidFill>
              <a:schemeClr val="tx1"/>
            </a:solidFill>
            <a:round/>
            <a:headEnd/>
            <a:tailEnd type="arrow" w="med" len="med"/>
          </a:ln>
        </p:spPr>
      </p:cxnSp>
      <p:sp>
        <p:nvSpPr>
          <p:cNvPr id="146467" name="TextBox 84"/>
          <p:cNvSpPr txBox="1">
            <a:spLocks noChangeArrowheads="1"/>
          </p:cNvSpPr>
          <p:nvPr/>
        </p:nvSpPr>
        <p:spPr bwMode="auto">
          <a:xfrm>
            <a:off x="820738" y="196851"/>
            <a:ext cx="1087414" cy="646331"/>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New</a:t>
            </a:r>
          </a:p>
          <a:p>
            <a:r>
              <a:rPr lang="en-US" sz="1800" dirty="0">
                <a:solidFill>
                  <a:srgbClr val="000000"/>
                </a:solidFill>
                <a:latin typeface="Calibri" pitchFamily="34" charset="0"/>
              </a:rPr>
              <a:t>Residents</a:t>
            </a:r>
          </a:p>
        </p:txBody>
      </p:sp>
      <p:sp>
        <p:nvSpPr>
          <p:cNvPr id="146468" name="Text Box 1036"/>
          <p:cNvSpPr txBox="1">
            <a:spLocks noChangeArrowheads="1"/>
          </p:cNvSpPr>
          <p:nvPr/>
        </p:nvSpPr>
        <p:spPr bwMode="auto">
          <a:xfrm>
            <a:off x="170108" y="6150114"/>
            <a:ext cx="7329488" cy="707886"/>
          </a:xfrm>
          <a:prstGeom prst="rect">
            <a:avLst/>
          </a:prstGeom>
          <a:noFill/>
          <a:ln w="9525">
            <a:noFill/>
            <a:miter lim="800000"/>
            <a:headEnd/>
            <a:tailEnd/>
          </a:ln>
        </p:spPr>
        <p:txBody>
          <a:bodyPr anchor="ctr">
            <a:spAutoFit/>
          </a:bodyPr>
          <a:lstStyle/>
          <a:p>
            <a:pPr eaLnBrk="0" hangingPunct="0"/>
            <a:r>
              <a:rPr lang="en-US" altLang="en-US" sz="2000" dirty="0" smtClean="0">
                <a:solidFill>
                  <a:srgbClr val="000000"/>
                </a:solidFill>
              </a:rPr>
              <a:t>Unbiased if </a:t>
            </a:r>
            <a:r>
              <a:rPr lang="en-US" altLang="en-US" sz="2000" dirty="0">
                <a:solidFill>
                  <a:srgbClr val="000000"/>
                </a:solidFill>
              </a:rPr>
              <a:t>exposure </a:t>
            </a:r>
            <a:r>
              <a:rPr lang="en-US" altLang="en-US" sz="2000" dirty="0" smtClean="0">
                <a:solidFill>
                  <a:srgbClr val="000000"/>
                </a:solidFill>
              </a:rPr>
              <a:t>AND covariate prevalence changing </a:t>
            </a:r>
            <a:r>
              <a:rPr lang="en-US" altLang="en-US" sz="2000" dirty="0">
                <a:solidFill>
                  <a:srgbClr val="000000"/>
                </a:solidFill>
              </a:rPr>
              <a:t>linearly or in steady state</a:t>
            </a:r>
          </a:p>
        </p:txBody>
      </p:sp>
      <p:cxnSp>
        <p:nvCxnSpPr>
          <p:cNvPr id="21" name="Straight Connector 20"/>
          <p:cNvCxnSpPr>
            <a:endCxn id="2" idx="3"/>
          </p:cNvCxnSpPr>
          <p:nvPr/>
        </p:nvCxnSpPr>
        <p:spPr>
          <a:xfrm flipV="1">
            <a:off x="6228368" y="2351041"/>
            <a:ext cx="412191" cy="4302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42" name="Straight Arrow Connector 41"/>
          <p:cNvCxnSpPr/>
          <p:nvPr/>
        </p:nvCxnSpPr>
        <p:spPr>
          <a:xfrm>
            <a:off x="6705600" y="2286000"/>
            <a:ext cx="533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1"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474" name="TextBox 35"/>
          <p:cNvSpPr txBox="1">
            <a:spLocks noChangeArrowheads="1"/>
          </p:cNvSpPr>
          <p:nvPr/>
        </p:nvSpPr>
        <p:spPr bwMode="auto">
          <a:xfrm>
            <a:off x="3903663" y="1003300"/>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46475" name="TextBox 2"/>
          <p:cNvSpPr txBox="1">
            <a:spLocks noChangeArrowheads="1"/>
          </p:cNvSpPr>
          <p:nvPr/>
        </p:nvSpPr>
        <p:spPr bwMode="auto">
          <a:xfrm>
            <a:off x="2057400" y="5715000"/>
            <a:ext cx="3810000" cy="369888"/>
          </a:xfrm>
          <a:prstGeom prst="rect">
            <a:avLst/>
          </a:prstGeom>
          <a:noFill/>
          <a:ln w="9525">
            <a:noFill/>
            <a:miter lim="800000"/>
            <a:headEnd/>
            <a:tailEnd/>
          </a:ln>
        </p:spPr>
        <p:txBody>
          <a:bodyPr>
            <a:spAutoFit/>
          </a:bodyPr>
          <a:lstStyle/>
          <a:p>
            <a:pPr eaLnBrk="0" hangingPunct="0"/>
            <a:r>
              <a:rPr lang="en-US" sz="1800" dirty="0">
                <a:solidFill>
                  <a:srgbClr val="000000"/>
                </a:solidFill>
                <a:latin typeface="Calibri" pitchFamily="34" charset="0"/>
              </a:rPr>
              <a:t>Calendar Time </a:t>
            </a:r>
          </a:p>
        </p:txBody>
      </p:sp>
      <p:cxnSp>
        <p:nvCxnSpPr>
          <p:cNvPr id="58" name="Straight Arrow Connector 57"/>
          <p:cNvCxnSpPr/>
          <p:nvPr/>
        </p:nvCxnSpPr>
        <p:spPr>
          <a:xfrm>
            <a:off x="3581401" y="5867400"/>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 Box 44"/>
          <p:cNvSpPr txBox="1">
            <a:spLocks noChangeArrowheads="1"/>
          </p:cNvSpPr>
          <p:nvPr/>
        </p:nvSpPr>
        <p:spPr bwMode="auto">
          <a:xfrm>
            <a:off x="4488611" y="288697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47" name="Text Box 45"/>
          <p:cNvSpPr txBox="1">
            <a:spLocks noChangeArrowheads="1"/>
          </p:cNvSpPr>
          <p:nvPr/>
        </p:nvSpPr>
        <p:spPr bwMode="auto">
          <a:xfrm>
            <a:off x="4488611" y="372517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48" name="Text Box 46"/>
          <p:cNvSpPr txBox="1">
            <a:spLocks noChangeArrowheads="1"/>
          </p:cNvSpPr>
          <p:nvPr/>
        </p:nvSpPr>
        <p:spPr bwMode="auto">
          <a:xfrm>
            <a:off x="4505911" y="460782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49" name="Text Box 44"/>
          <p:cNvSpPr txBox="1">
            <a:spLocks noChangeArrowheads="1"/>
          </p:cNvSpPr>
          <p:nvPr/>
        </p:nvSpPr>
        <p:spPr bwMode="auto">
          <a:xfrm>
            <a:off x="4501521" y="34131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0" name="Text Box 45"/>
          <p:cNvSpPr txBox="1">
            <a:spLocks noChangeArrowheads="1"/>
          </p:cNvSpPr>
          <p:nvPr/>
        </p:nvSpPr>
        <p:spPr bwMode="auto">
          <a:xfrm>
            <a:off x="4501521" y="42513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1" name="Text Box 46"/>
          <p:cNvSpPr txBox="1">
            <a:spLocks noChangeArrowheads="1"/>
          </p:cNvSpPr>
          <p:nvPr/>
        </p:nvSpPr>
        <p:spPr bwMode="auto">
          <a:xfrm>
            <a:off x="4518819" y="513397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2" name="Text Box 44"/>
          <p:cNvSpPr txBox="1">
            <a:spLocks noChangeArrowheads="1"/>
          </p:cNvSpPr>
          <p:nvPr/>
        </p:nvSpPr>
        <p:spPr bwMode="auto">
          <a:xfrm>
            <a:off x="4489988" y="3155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3" name="Text Box 45"/>
          <p:cNvSpPr txBox="1">
            <a:spLocks noChangeArrowheads="1"/>
          </p:cNvSpPr>
          <p:nvPr/>
        </p:nvSpPr>
        <p:spPr bwMode="auto">
          <a:xfrm>
            <a:off x="4489988" y="39941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7" name="Text Box 46"/>
          <p:cNvSpPr txBox="1">
            <a:spLocks noChangeArrowheads="1"/>
          </p:cNvSpPr>
          <p:nvPr/>
        </p:nvSpPr>
        <p:spPr bwMode="auto">
          <a:xfrm>
            <a:off x="4507288" y="4876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62" name="Text Box 46"/>
          <p:cNvSpPr txBox="1">
            <a:spLocks noChangeArrowheads="1"/>
          </p:cNvSpPr>
          <p:nvPr/>
        </p:nvSpPr>
        <p:spPr bwMode="auto">
          <a:xfrm>
            <a:off x="4514520" y="5723267"/>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63" name="Text Box 46"/>
          <p:cNvSpPr txBox="1">
            <a:spLocks noChangeArrowheads="1"/>
          </p:cNvSpPr>
          <p:nvPr/>
        </p:nvSpPr>
        <p:spPr bwMode="auto">
          <a:xfrm>
            <a:off x="4502987" y="5466092"/>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64" name="Text Box 46"/>
          <p:cNvSpPr txBox="1">
            <a:spLocks noChangeArrowheads="1"/>
          </p:cNvSpPr>
          <p:nvPr/>
        </p:nvSpPr>
        <p:spPr bwMode="auto">
          <a:xfrm>
            <a:off x="4479925" y="26352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9" name="Text Box 46"/>
          <p:cNvSpPr txBox="1">
            <a:spLocks noChangeArrowheads="1"/>
          </p:cNvSpPr>
          <p:nvPr/>
        </p:nvSpPr>
        <p:spPr bwMode="auto">
          <a:xfrm>
            <a:off x="4389407" y="550533"/>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cxnSp>
        <p:nvCxnSpPr>
          <p:cNvPr id="60" name="Straight Arrow Connector 59"/>
          <p:cNvCxnSpPr>
            <a:stCxn id="146463" idx="5"/>
          </p:cNvCxnSpPr>
          <p:nvPr/>
        </p:nvCxnSpPr>
        <p:spPr>
          <a:xfrm>
            <a:off x="4648201" y="800100"/>
            <a:ext cx="3191055" cy="4665992"/>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7343955" y="441325"/>
            <a:ext cx="457200" cy="7191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5" name="Rectangle 64"/>
          <p:cNvSpPr/>
          <p:nvPr/>
        </p:nvSpPr>
        <p:spPr>
          <a:xfrm>
            <a:off x="7305856" y="1250861"/>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sp>
        <p:nvSpPr>
          <p:cNvPr id="67" name="Rectangle 66"/>
          <p:cNvSpPr/>
          <p:nvPr/>
        </p:nvSpPr>
        <p:spPr>
          <a:xfrm>
            <a:off x="7915456" y="5105400"/>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
        <p:nvSpPr>
          <p:cNvPr id="68" name="Oval 67"/>
          <p:cNvSpPr/>
          <p:nvPr/>
        </p:nvSpPr>
        <p:spPr>
          <a:xfrm>
            <a:off x="2973123" y="175099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9" name="Oval 68"/>
          <p:cNvSpPr/>
          <p:nvPr/>
        </p:nvSpPr>
        <p:spPr>
          <a:xfrm>
            <a:off x="4512212" y="195879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0" name="Oval 69"/>
          <p:cNvSpPr/>
          <p:nvPr/>
        </p:nvSpPr>
        <p:spPr>
          <a:xfrm>
            <a:off x="5377350" y="211827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1" name="Oval 70"/>
          <p:cNvSpPr/>
          <p:nvPr/>
        </p:nvSpPr>
        <p:spPr>
          <a:xfrm>
            <a:off x="5936230" y="138133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2" name="Oval 71"/>
          <p:cNvSpPr/>
          <p:nvPr/>
        </p:nvSpPr>
        <p:spPr>
          <a:xfrm>
            <a:off x="6559847" y="224769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300955474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39865" y="1874059"/>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38290"/>
            <a:ext cx="411352" cy="400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45709" y="2189162"/>
            <a:ext cx="380999" cy="3807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52739" y="2286000"/>
            <a:ext cx="367061"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05600" y="2438400"/>
            <a:ext cx="364208"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67065"/>
            <a:ext cx="419100" cy="4285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42133" y="1915677"/>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81600" y="2286000"/>
            <a:ext cx="304800" cy="3400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499" name="TextBox 35"/>
          <p:cNvSpPr txBox="1">
            <a:spLocks noChangeArrowheads="1"/>
          </p:cNvSpPr>
          <p:nvPr/>
        </p:nvSpPr>
        <p:spPr bwMode="auto">
          <a:xfrm>
            <a:off x="3617914" y="18399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00" name="TextBox 45"/>
          <p:cNvSpPr txBox="1">
            <a:spLocks noChangeArrowheads="1"/>
          </p:cNvSpPr>
          <p:nvPr/>
        </p:nvSpPr>
        <p:spPr bwMode="auto">
          <a:xfrm>
            <a:off x="228600" y="736600"/>
            <a:ext cx="3581400" cy="1016000"/>
          </a:xfrm>
          <a:prstGeom prst="rect">
            <a:avLst/>
          </a:prstGeom>
          <a:noFill/>
          <a:ln w="9525">
            <a:noFill/>
            <a:miter lim="800000"/>
            <a:headEnd/>
            <a:tailEnd/>
          </a:ln>
        </p:spPr>
        <p:txBody>
          <a:bodyPr>
            <a:spAutoFit/>
          </a:bodyPr>
          <a:lstStyle/>
          <a:p>
            <a:r>
              <a:rPr lang="en-US" sz="2000" b="1" dirty="0"/>
              <a:t>Sampling controls after case accrual in a dynamic cohort (e.g</a:t>
            </a:r>
            <a:r>
              <a:rPr lang="en-US" sz="2000" b="1" dirty="0" smtClean="0"/>
              <a:t>., </a:t>
            </a:r>
            <a:r>
              <a:rPr lang="en-US" sz="2000" b="1" dirty="0"/>
              <a:t>SF County)</a:t>
            </a:r>
          </a:p>
        </p:txBody>
      </p:sp>
      <p:sp>
        <p:nvSpPr>
          <p:cNvPr id="148511"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7534275" y="457200"/>
            <a:ext cx="46038"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148513"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sp>
        <p:nvSpPr>
          <p:cNvPr id="148515" name="TextBox 84"/>
          <p:cNvSpPr txBox="1">
            <a:spLocks noChangeArrowheads="1"/>
          </p:cNvSpPr>
          <p:nvPr/>
        </p:nvSpPr>
        <p:spPr bwMode="auto">
          <a:xfrm>
            <a:off x="5912283" y="192376"/>
            <a:ext cx="1087414"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Residents</a:t>
            </a:r>
          </a:p>
        </p:txBody>
      </p:sp>
      <p:sp>
        <p:nvSpPr>
          <p:cNvPr id="148516" name="Text Box 1036"/>
          <p:cNvSpPr txBox="1">
            <a:spLocks noChangeArrowheads="1"/>
          </p:cNvSpPr>
          <p:nvPr/>
        </p:nvSpPr>
        <p:spPr bwMode="auto">
          <a:xfrm>
            <a:off x="228600" y="6381690"/>
            <a:ext cx="8929687" cy="400110"/>
          </a:xfrm>
          <a:prstGeom prst="rect">
            <a:avLst/>
          </a:prstGeom>
          <a:noFill/>
          <a:ln w="9525">
            <a:noFill/>
            <a:miter lim="800000"/>
            <a:headEnd/>
            <a:tailEnd/>
          </a:ln>
        </p:spPr>
        <p:txBody>
          <a:bodyPr wrap="square" anchor="ctr">
            <a:spAutoFit/>
          </a:bodyPr>
          <a:lstStyle/>
          <a:p>
            <a:pPr eaLnBrk="0" hangingPunct="0"/>
            <a:r>
              <a:rPr lang="en-US" altLang="en-US" sz="2000" dirty="0" smtClean="0"/>
              <a:t>Unbiased if exposure prevalence AND covariates in population are </a:t>
            </a:r>
            <a:r>
              <a:rPr lang="en-US" altLang="en-US" sz="2000" dirty="0"/>
              <a:t>in steady </a:t>
            </a:r>
            <a:r>
              <a:rPr lang="en-US" altLang="en-US" sz="2000" dirty="0" smtClean="0"/>
              <a:t>state</a:t>
            </a:r>
            <a:endParaRPr lang="en-US" altLang="en-US" sz="2000" dirty="0"/>
          </a:p>
        </p:txBody>
      </p:sp>
      <p:cxnSp>
        <p:nvCxnSpPr>
          <p:cNvPr id="21" name="Straight Connector 20"/>
          <p:cNvCxnSpPr/>
          <p:nvPr/>
        </p:nvCxnSpPr>
        <p:spPr>
          <a:xfrm flipV="1">
            <a:off x="6210300" y="2370741"/>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1"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522" name="TextBox 35"/>
          <p:cNvSpPr txBox="1">
            <a:spLocks noChangeArrowheads="1"/>
          </p:cNvSpPr>
          <p:nvPr/>
        </p:nvSpPr>
        <p:spPr bwMode="auto">
          <a:xfrm>
            <a:off x="3903663" y="10779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23" name="TextBox 2"/>
          <p:cNvSpPr txBox="1">
            <a:spLocks noChangeArrowheads="1"/>
          </p:cNvSpPr>
          <p:nvPr/>
        </p:nvSpPr>
        <p:spPr bwMode="auto">
          <a:xfrm>
            <a:off x="2133600" y="6107112"/>
            <a:ext cx="3810000" cy="369888"/>
          </a:xfrm>
          <a:prstGeom prst="rect">
            <a:avLst/>
          </a:prstGeom>
          <a:noFill/>
          <a:ln w="9525">
            <a:noFill/>
            <a:miter lim="800000"/>
            <a:headEnd/>
            <a:tailEnd/>
          </a:ln>
        </p:spPr>
        <p:txBody>
          <a:bodyPr>
            <a:spAutoFit/>
          </a:bodyPr>
          <a:lstStyle/>
          <a:p>
            <a:pPr eaLnBrk="0" hangingPunct="0"/>
            <a:r>
              <a:rPr lang="en-US" sz="1800" dirty="0">
                <a:latin typeface="Calibri" pitchFamily="34" charset="0"/>
              </a:rPr>
              <a:t>Calendar Time </a:t>
            </a:r>
          </a:p>
        </p:txBody>
      </p:sp>
      <p:cxnSp>
        <p:nvCxnSpPr>
          <p:cNvPr id="58" name="Straight Arrow Connector 57"/>
          <p:cNvCxnSpPr/>
          <p:nvPr/>
        </p:nvCxnSpPr>
        <p:spPr>
          <a:xfrm>
            <a:off x="3733801" y="6248400"/>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a:spLocks noChangeArrowheads="1"/>
          </p:cNvSpPr>
          <p:nvPr/>
        </p:nvSpPr>
        <p:spPr bwMode="auto">
          <a:xfrm>
            <a:off x="7277100" y="3886200"/>
            <a:ext cx="4953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47" name="Rectangle 46"/>
          <p:cNvSpPr/>
          <p:nvPr/>
        </p:nvSpPr>
        <p:spPr>
          <a:xfrm>
            <a:off x="7343955" y="441327"/>
            <a:ext cx="457200" cy="6445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5" name="Text Box 44"/>
          <p:cNvSpPr txBox="1">
            <a:spLocks noChangeArrowheads="1"/>
          </p:cNvSpPr>
          <p:nvPr/>
        </p:nvSpPr>
        <p:spPr bwMode="auto">
          <a:xfrm>
            <a:off x="7343956" y="690882"/>
            <a:ext cx="457199"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8" name="Oval 47"/>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49" name="Oval 48"/>
          <p:cNvSpPr/>
          <p:nvPr/>
        </p:nvSpPr>
        <p:spPr>
          <a:xfrm>
            <a:off x="5993911" y="13449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3068075" y="171023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Oval 50"/>
          <p:cNvSpPr/>
          <p:nvPr/>
        </p:nvSpPr>
        <p:spPr>
          <a:xfrm>
            <a:off x="6483569" y="22774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Oval 53"/>
          <p:cNvSpPr/>
          <p:nvPr/>
        </p:nvSpPr>
        <p:spPr>
          <a:xfrm>
            <a:off x="4488431" y="19955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7" name="Oval 56"/>
          <p:cNvSpPr/>
          <p:nvPr/>
        </p:nvSpPr>
        <p:spPr>
          <a:xfrm>
            <a:off x="5440930" y="21293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Rectangle 42"/>
          <p:cNvSpPr/>
          <p:nvPr/>
        </p:nvSpPr>
        <p:spPr>
          <a:xfrm>
            <a:off x="7252939" y="1304955"/>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44" name="Straight Arrow Connector 43"/>
          <p:cNvCxnSpPr/>
          <p:nvPr/>
        </p:nvCxnSpPr>
        <p:spPr>
          <a:xfrm>
            <a:off x="3086100" y="1828800"/>
            <a:ext cx="41529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648200" y="2057400"/>
            <a:ext cx="2590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62599" y="2209244"/>
            <a:ext cx="1676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82"/>
          <p:cNvCxnSpPr>
            <a:cxnSpLocks noChangeShapeType="1"/>
          </p:cNvCxnSpPr>
          <p:nvPr/>
        </p:nvCxnSpPr>
        <p:spPr bwMode="auto">
          <a:xfrm>
            <a:off x="6108700" y="1485900"/>
            <a:ext cx="1130299" cy="17463"/>
          </a:xfrm>
          <a:prstGeom prst="straightConnector1">
            <a:avLst/>
          </a:prstGeom>
          <a:noFill/>
          <a:ln w="19050" algn="ctr">
            <a:solidFill>
              <a:schemeClr val="tx1"/>
            </a:solidFill>
            <a:round/>
            <a:headEnd/>
            <a:tailEnd type="arrow" w="med" len="med"/>
          </a:ln>
        </p:spPr>
      </p:cxnSp>
      <p:cxnSp>
        <p:nvCxnSpPr>
          <p:cNvPr id="59" name="Straight Arrow Connector 58"/>
          <p:cNvCxnSpPr/>
          <p:nvPr/>
        </p:nvCxnSpPr>
        <p:spPr>
          <a:xfrm>
            <a:off x="6705600" y="2324100"/>
            <a:ext cx="533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61172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08" name="Group 20"/>
          <p:cNvGraphicFramePr>
            <a:graphicFrameLocks noGrp="1"/>
          </p:cNvGraphicFramePr>
          <p:nvPr>
            <p:extLst>
              <p:ext uri="{D42A27DB-BD31-4B8C-83A1-F6EECF244321}">
                <p14:modId xmlns:p14="http://schemas.microsoft.com/office/powerpoint/2010/main" val="2126055665"/>
              </p:ext>
            </p:extLst>
          </p:nvPr>
        </p:nvGraphicFramePr>
        <p:xfrm>
          <a:off x="228600" y="1493520"/>
          <a:ext cx="8763000" cy="5059680"/>
        </p:xfrm>
        <a:graphic>
          <a:graphicData uri="http://schemas.openxmlformats.org/drawingml/2006/table">
            <a:tbl>
              <a:tblPr/>
              <a:tblGrid>
                <a:gridCol w="3352800">
                  <a:extLst>
                    <a:ext uri="{9D8B030D-6E8A-4147-A177-3AD203B41FA5}">
                      <a16:colId xmlns="" xmlns:a16="http://schemas.microsoft.com/office/drawing/2014/main" val="20000"/>
                    </a:ext>
                  </a:extLst>
                </a:gridCol>
                <a:gridCol w="5410200">
                  <a:extLst>
                    <a:ext uri="{9D8B030D-6E8A-4147-A177-3AD203B41FA5}">
                      <a16:colId xmlns="" xmlns:a16="http://schemas.microsoft.com/office/drawing/2014/main" val="20001"/>
                    </a:ext>
                  </a:extLst>
                </a:gridCol>
              </a:tblGrid>
              <a:tr h="2667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Method of Sampling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Mechanics/Assumptions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08204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Incidence density</a:t>
                      </a:r>
                      <a:r>
                        <a:rPr kumimoji="0" lang="en-US" sz="2800" b="0" i="0" u="none" strike="noStrike" cap="none" normalizeH="0" baseline="0" dirty="0" smtClean="0">
                          <a:ln>
                            <a:noFill/>
                          </a:ln>
                          <a:solidFill>
                            <a:schemeClr val="tx1"/>
                          </a:solidFill>
                          <a:effectLst/>
                          <a:latin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Random sample at time each case diagnosed; i.e., match on calendar time.  No assumptions needed.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0668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Midpoint of risk period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Random sample at midpoint in follow-up. </a:t>
                      </a:r>
                      <a:r>
                        <a:rPr kumimoji="0" lang="en-US" sz="2800" b="0" i="0" u="sng" strike="noStrike" cap="none" normalizeH="0" baseline="0" dirty="0" smtClean="0">
                          <a:ln>
                            <a:noFill/>
                          </a:ln>
                          <a:solidFill>
                            <a:schemeClr val="tx1"/>
                          </a:solidFill>
                          <a:effectLst/>
                          <a:latin typeface="Times New Roman" pitchFamily="18" charset="0"/>
                        </a:rPr>
                        <a:t>Assumes</a:t>
                      </a:r>
                      <a:r>
                        <a:rPr kumimoji="0" lang="en-US" sz="2800" b="0" i="0" u="none" strike="noStrike" cap="none" normalizeH="0" baseline="0" dirty="0" smtClean="0">
                          <a:ln>
                            <a:noFill/>
                          </a:ln>
                          <a:solidFill>
                            <a:schemeClr val="tx1"/>
                          </a:solidFill>
                          <a:effectLst/>
                          <a:latin typeface="Times New Roman" pitchFamily="18" charset="0"/>
                        </a:rPr>
                        <a:t> linear change in exposure and covariate prevalence.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0287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Any single time point (e.g., end of risk period)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Random sample at one timepoint, usually end of follow-up.  </a:t>
                      </a:r>
                      <a:r>
                        <a:rPr kumimoji="0" lang="en-US" sz="2800" b="0" i="0" u="sng" strike="noStrike" cap="none" normalizeH="0" baseline="0" dirty="0" smtClean="0">
                          <a:ln>
                            <a:noFill/>
                          </a:ln>
                          <a:solidFill>
                            <a:schemeClr val="tx1"/>
                          </a:solidFill>
                          <a:effectLst/>
                          <a:latin typeface="Times New Roman" pitchFamily="18" charset="0"/>
                        </a:rPr>
                        <a:t>Assumes</a:t>
                      </a:r>
                      <a:r>
                        <a:rPr kumimoji="0" lang="en-US" sz="2800" b="0" i="0" u="none" strike="noStrike" cap="none" normalizeH="0" baseline="0" dirty="0" smtClean="0">
                          <a:ln>
                            <a:noFill/>
                          </a:ln>
                          <a:solidFill>
                            <a:schemeClr val="tx1"/>
                          </a:solidFill>
                          <a:effectLst/>
                          <a:latin typeface="Times New Roman" pitchFamily="18" charset="0"/>
                        </a:rPr>
                        <a:t> steady state exposure and covariate prevalence.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82962" name="Rectangle 2"/>
          <p:cNvSpPr>
            <a:spLocks noGrp="1" noChangeArrowheads="1"/>
          </p:cNvSpPr>
          <p:nvPr>
            <p:ph type="title"/>
          </p:nvPr>
        </p:nvSpPr>
        <p:spPr>
          <a:xfrm>
            <a:off x="228600" y="152400"/>
            <a:ext cx="8534400" cy="1143000"/>
          </a:xfrm>
        </p:spPr>
        <p:txBody>
          <a:bodyPr/>
          <a:lstStyle/>
          <a:p>
            <a:r>
              <a:rPr lang="en-US" sz="3600" b="1" dirty="0" smtClean="0"/>
              <a:t>Summary: Sampling Controls from a Dynamic Cohort Primary Study Base</a:t>
            </a:r>
          </a:p>
        </p:txBody>
      </p:sp>
    </p:spTree>
    <p:extLst>
      <p:ext uri="{BB962C8B-B14F-4D97-AF65-F5344CB8AC3E}">
        <p14:creationId xmlns:p14="http://schemas.microsoft.com/office/powerpoint/2010/main" val="33083774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76200" y="0"/>
            <a:ext cx="9296400" cy="1143000"/>
          </a:xfrm>
        </p:spPr>
        <p:txBody>
          <a:bodyPr/>
          <a:lstStyle/>
          <a:p>
            <a:r>
              <a:rPr lang="en-US" sz="3200" b="1" dirty="0" smtClean="0"/>
              <a:t>Deciphering primary vs secondary study base</a:t>
            </a:r>
            <a:endParaRPr lang="en-US" sz="3200" b="1" u="sng" dirty="0" smtClean="0"/>
          </a:p>
        </p:txBody>
      </p:sp>
      <p:sp>
        <p:nvSpPr>
          <p:cNvPr id="111618" name="Rectangle 3"/>
          <p:cNvSpPr>
            <a:spLocks noGrp="1" noChangeArrowheads="1"/>
          </p:cNvSpPr>
          <p:nvPr>
            <p:ph type="body" idx="1"/>
          </p:nvPr>
        </p:nvSpPr>
        <p:spPr>
          <a:xfrm>
            <a:off x="304800" y="1981200"/>
            <a:ext cx="8229600" cy="4343400"/>
          </a:xfrm>
        </p:spPr>
        <p:txBody>
          <a:bodyPr/>
          <a:lstStyle/>
          <a:p>
            <a:r>
              <a:rPr lang="en-US" sz="2800" b="1" dirty="0" smtClean="0"/>
              <a:t>Primary Study Base</a:t>
            </a:r>
            <a:r>
              <a:rPr lang="en-US" sz="2800" dirty="0" smtClean="0"/>
              <a:t> = a population that gives rise to cases that can be tangibly identified and enumerated</a:t>
            </a:r>
          </a:p>
          <a:p>
            <a:r>
              <a:rPr lang="en-US" sz="2800" dirty="0" smtClean="0"/>
              <a:t>i.e., existed before and independent of your case-control study</a:t>
            </a:r>
          </a:p>
          <a:p>
            <a:r>
              <a:rPr lang="en-US" sz="2800" dirty="0" smtClean="0"/>
              <a:t>Typically, based on a research study; administrative definition; or geographical area </a:t>
            </a:r>
          </a:p>
          <a:p>
            <a:r>
              <a:rPr lang="en-US" sz="2800" dirty="0" smtClean="0"/>
              <a:t>All of our previous examples of “underlying cohort” for </a:t>
            </a:r>
            <a:r>
              <a:rPr lang="en-US" sz="2800" dirty="0"/>
              <a:t>c</a:t>
            </a:r>
            <a:r>
              <a:rPr lang="en-US" sz="2800" dirty="0" smtClean="0"/>
              <a:t>ase-control studies were primary study bases </a:t>
            </a:r>
          </a:p>
          <a:p>
            <a:endParaRPr lang="en-US" sz="2800" dirty="0" smtClean="0"/>
          </a:p>
        </p:txBody>
      </p:sp>
      <p:sp>
        <p:nvSpPr>
          <p:cNvPr id="4" name="Rectangle 2"/>
          <p:cNvSpPr txBox="1">
            <a:spLocks noChangeArrowheads="1"/>
          </p:cNvSpPr>
          <p:nvPr/>
        </p:nvSpPr>
        <p:spPr bwMode="auto">
          <a:xfrm>
            <a:off x="533400" y="990600"/>
            <a:ext cx="7772400" cy="1143000"/>
          </a:xfrm>
          <a:prstGeom prst="rect">
            <a:avLst/>
          </a:prstGeom>
          <a:noFill/>
          <a:ln w="9525">
            <a:noFill/>
            <a:miter lim="800000"/>
            <a:headEnd/>
            <a:tailEnd/>
          </a:ln>
        </p:spPr>
        <p:txBody>
          <a:bodyPr anchor="ctr"/>
          <a:lstStyle/>
          <a:p>
            <a:pPr eaLnBrk="0" hangingPunct="0">
              <a:defRPr/>
            </a:pPr>
            <a:r>
              <a:rPr lang="en-US" sz="3200" u="sng" kern="0" dirty="0">
                <a:solidFill>
                  <a:schemeClr val="tx2"/>
                </a:solidFill>
                <a:latin typeface="+mj-lt"/>
                <a:ea typeface="+mj-ea"/>
                <a:cs typeface="+mj-cs"/>
              </a:rPr>
              <a:t>Definition of a Primary Study Base</a:t>
            </a:r>
          </a:p>
        </p:txBody>
      </p:sp>
    </p:spTree>
    <p:extLst>
      <p:ext uri="{BB962C8B-B14F-4D97-AF65-F5344CB8AC3E}">
        <p14:creationId xmlns:p14="http://schemas.microsoft.com/office/powerpoint/2010/main" val="315670840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ChangeArrowheads="1"/>
          </p:cNvSpPr>
          <p:nvPr/>
        </p:nvSpPr>
        <p:spPr bwMode="auto">
          <a:xfrm>
            <a:off x="609600" y="762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Secondary Study Base</a:t>
            </a:r>
          </a:p>
        </p:txBody>
      </p:sp>
      <p:sp>
        <p:nvSpPr>
          <p:cNvPr id="113666" name="Rectangle 3"/>
          <p:cNvSpPr>
            <a:spLocks noChangeArrowheads="1"/>
          </p:cNvSpPr>
          <p:nvPr/>
        </p:nvSpPr>
        <p:spPr bwMode="auto">
          <a:xfrm>
            <a:off x="0" y="1143000"/>
            <a:ext cx="8839200" cy="41148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b="1" dirty="0"/>
              <a:t>Secondary Study Base</a:t>
            </a:r>
            <a:r>
              <a:rPr lang="en-US" sz="3200" dirty="0"/>
              <a:t> = population that gave rise to cases, defined as those persons who </a:t>
            </a:r>
            <a:r>
              <a:rPr lang="en-US" sz="3200" dirty="0" smtClean="0"/>
              <a:t>“would </a:t>
            </a:r>
            <a:r>
              <a:rPr lang="en-US" sz="3200" dirty="0"/>
              <a:t>have been identified as cases if they had developed disease during the period of </a:t>
            </a:r>
            <a:r>
              <a:rPr lang="en-US" sz="3200" dirty="0" smtClean="0"/>
              <a:t>study”</a:t>
            </a:r>
            <a:endParaRPr lang="en-US" sz="3200" dirty="0"/>
          </a:p>
          <a:p>
            <a:pPr marL="342900" indent="-342900" eaLnBrk="0" hangingPunct="0">
              <a:spcBef>
                <a:spcPct val="40000"/>
              </a:spcBef>
              <a:buFontTx/>
              <a:buChar char="•"/>
            </a:pPr>
            <a:r>
              <a:rPr lang="en-US" sz="3200" dirty="0"/>
              <a:t>Start with cases and then attempt to identify </a:t>
            </a:r>
            <a:r>
              <a:rPr lang="en-US" sz="3200" dirty="0" smtClean="0"/>
              <a:t>the </a:t>
            </a:r>
            <a:r>
              <a:rPr lang="en-US" sz="3200" i="1" dirty="0" smtClean="0"/>
              <a:t>hypothetical </a:t>
            </a:r>
            <a:r>
              <a:rPr lang="en-US" sz="3200" i="1" dirty="0"/>
              <a:t>cohort </a:t>
            </a:r>
            <a:r>
              <a:rPr lang="en-US" sz="3200" dirty="0" smtClean="0"/>
              <a:t>(Note: it is virtually always a dynamic cohort) that </a:t>
            </a:r>
            <a:r>
              <a:rPr lang="en-US" sz="3200" dirty="0"/>
              <a:t>gave rise to </a:t>
            </a:r>
            <a:r>
              <a:rPr lang="en-US" sz="3200" dirty="0" smtClean="0"/>
              <a:t>them</a:t>
            </a:r>
            <a:endParaRPr lang="en-US" sz="3200" dirty="0"/>
          </a:p>
          <a:p>
            <a:pPr marL="342900" indent="-342900" eaLnBrk="0" hangingPunct="0">
              <a:spcBef>
                <a:spcPct val="40000"/>
              </a:spcBef>
              <a:buFontTx/>
              <a:buChar char="•"/>
            </a:pPr>
            <a:r>
              <a:rPr lang="en-US" sz="3200" dirty="0"/>
              <a:t>Difficult concept but crucial to case-control design when </a:t>
            </a:r>
            <a:r>
              <a:rPr lang="en-US" sz="3200" dirty="0" smtClean="0"/>
              <a:t>secondary study base is all one can use</a:t>
            </a:r>
            <a:endParaRPr lang="en-US" sz="3200" dirty="0"/>
          </a:p>
        </p:txBody>
      </p:sp>
    </p:spTree>
    <p:extLst>
      <p:ext uri="{BB962C8B-B14F-4D97-AF65-F5344CB8AC3E}">
        <p14:creationId xmlns:p14="http://schemas.microsoft.com/office/powerpoint/2010/main" val="69488974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685800" y="381000"/>
            <a:ext cx="7772400" cy="1143000"/>
          </a:xfrm>
        </p:spPr>
        <p:txBody>
          <a:bodyPr/>
          <a:lstStyle/>
          <a:p>
            <a:r>
              <a:rPr lang="en-US" sz="4000" b="1" dirty="0" smtClean="0"/>
              <a:t>Case-Control Selection from a Secondary Study Base</a:t>
            </a:r>
          </a:p>
        </p:txBody>
      </p:sp>
      <p:sp>
        <p:nvSpPr>
          <p:cNvPr id="115714" name="Rectangle 3"/>
          <p:cNvSpPr>
            <a:spLocks noGrp="1" noChangeArrowheads="1"/>
          </p:cNvSpPr>
          <p:nvPr>
            <p:ph type="body" idx="1"/>
          </p:nvPr>
        </p:nvSpPr>
        <p:spPr>
          <a:xfrm>
            <a:off x="228600" y="1981200"/>
            <a:ext cx="8686800" cy="4114800"/>
          </a:xfrm>
        </p:spPr>
        <p:txBody>
          <a:bodyPr/>
          <a:lstStyle/>
          <a:p>
            <a:pPr>
              <a:lnSpc>
                <a:spcPct val="90000"/>
              </a:lnSpc>
            </a:pPr>
            <a:r>
              <a:rPr lang="en-US" dirty="0" smtClean="0"/>
              <a:t>Source of cases is often one or more hospitals, clinics or other medical facilities.  Identifying cases is easy.</a:t>
            </a:r>
          </a:p>
          <a:p>
            <a:pPr>
              <a:lnSpc>
                <a:spcPct val="90000"/>
              </a:lnSpc>
            </a:pPr>
            <a:r>
              <a:rPr lang="en-US" dirty="0" smtClean="0"/>
              <a:t>For controls, problem is identifying who would come to the facility if diagnosed with the disease </a:t>
            </a:r>
          </a:p>
          <a:p>
            <a:pPr>
              <a:lnSpc>
                <a:spcPct val="90000"/>
              </a:lnSpc>
            </a:pPr>
            <a:r>
              <a:rPr lang="en-US" dirty="0" smtClean="0"/>
              <a:t>Careful consideration has to be given to factors causing someone to come to that institution with that disease if they had developed it</a:t>
            </a:r>
          </a:p>
        </p:txBody>
      </p:sp>
    </p:spTree>
    <p:extLst>
      <p:ext uri="{BB962C8B-B14F-4D97-AF65-F5344CB8AC3E}">
        <p14:creationId xmlns:p14="http://schemas.microsoft.com/office/powerpoint/2010/main" val="45847124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609600" y="0"/>
            <a:ext cx="7772400" cy="1143000"/>
          </a:xfrm>
        </p:spPr>
        <p:txBody>
          <a:bodyPr/>
          <a:lstStyle/>
          <a:p>
            <a:r>
              <a:rPr lang="en-US" b="1" dirty="0" smtClean="0"/>
              <a:t>Secondary Study Base</a:t>
            </a:r>
          </a:p>
        </p:txBody>
      </p:sp>
      <p:sp>
        <p:nvSpPr>
          <p:cNvPr id="117762" name="Rectangle 3"/>
          <p:cNvSpPr>
            <a:spLocks noGrp="1" noChangeArrowheads="1"/>
          </p:cNvSpPr>
          <p:nvPr>
            <p:ph type="body" idx="1"/>
          </p:nvPr>
        </p:nvSpPr>
        <p:spPr>
          <a:xfrm>
            <a:off x="76200" y="990600"/>
            <a:ext cx="8915400" cy="4724400"/>
          </a:xfrm>
        </p:spPr>
        <p:txBody>
          <a:bodyPr/>
          <a:lstStyle/>
          <a:p>
            <a:pPr>
              <a:lnSpc>
                <a:spcPct val="90000"/>
              </a:lnSpc>
            </a:pPr>
            <a:r>
              <a:rPr lang="en-US" sz="2600" dirty="0" smtClean="0"/>
              <a:t>Example: Incident glioma (brain tumor) cases seen at UCSF Medical Center</a:t>
            </a:r>
          </a:p>
          <a:p>
            <a:pPr>
              <a:lnSpc>
                <a:spcPct val="90000"/>
              </a:lnSpc>
            </a:pPr>
            <a:r>
              <a:rPr lang="en-US" sz="2600" dirty="0" smtClean="0"/>
              <a:t>The secondary study base is:  Persons whom, if they had developed incident glioma, would have been seen at UCSF</a:t>
            </a:r>
            <a:r>
              <a:rPr lang="en-US" sz="2400" dirty="0" smtClean="0"/>
              <a:t>.  </a:t>
            </a:r>
          </a:p>
          <a:p>
            <a:pPr>
              <a:lnSpc>
                <a:spcPct val="90000"/>
              </a:lnSpc>
            </a:pPr>
            <a:r>
              <a:rPr lang="en-US" sz="2600" dirty="0" smtClean="0"/>
              <a:t>Can we identify this secondary study base in practice?  Patients come to UCSF from many areas and for different reasons</a:t>
            </a:r>
          </a:p>
          <a:p>
            <a:pPr>
              <a:lnSpc>
                <a:spcPct val="90000"/>
              </a:lnSpc>
            </a:pPr>
            <a:r>
              <a:rPr lang="en-US" sz="2600" dirty="0" smtClean="0"/>
              <a:t>Common approaches raise considerable concerns.  Examples:</a:t>
            </a:r>
          </a:p>
          <a:p>
            <a:pPr lvl="1">
              <a:lnSpc>
                <a:spcPct val="90000"/>
              </a:lnSpc>
            </a:pPr>
            <a:r>
              <a:rPr lang="en-US" sz="2600" dirty="0" smtClean="0"/>
              <a:t>UCSF patients with a different neurologic disease</a:t>
            </a:r>
          </a:p>
          <a:p>
            <a:pPr lvl="1">
              <a:lnSpc>
                <a:spcPct val="90000"/>
              </a:lnSpc>
            </a:pPr>
            <a:r>
              <a:rPr lang="en-US" sz="2600" dirty="0" smtClean="0"/>
              <a:t>UCSF patients from a similar tertiary referral clinic but other  rare disease</a:t>
            </a:r>
          </a:p>
          <a:p>
            <a:pPr lvl="1">
              <a:lnSpc>
                <a:spcPct val="90000"/>
              </a:lnSpc>
            </a:pPr>
            <a:r>
              <a:rPr lang="en-US" sz="2600" dirty="0" smtClean="0"/>
              <a:t>Residents of the neighborhood of the case</a:t>
            </a:r>
          </a:p>
        </p:txBody>
      </p:sp>
    </p:spTree>
    <p:extLst>
      <p:ext uri="{BB962C8B-B14F-4D97-AF65-F5344CB8AC3E}">
        <p14:creationId xmlns:p14="http://schemas.microsoft.com/office/powerpoint/2010/main" val="114786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3"/>
          <a:srcRect l="3799" t="35962" r="3799" b="3316"/>
          <a:stretch>
            <a:fillRect/>
          </a:stretch>
        </p:blipFill>
        <p:spPr bwMode="auto">
          <a:xfrm>
            <a:off x="12700" y="1205252"/>
            <a:ext cx="9055100" cy="4585948"/>
          </a:xfrm>
          <a:prstGeom prst="rect">
            <a:avLst/>
          </a:prstGeom>
          <a:noFill/>
          <a:ln w="9525">
            <a:noFill/>
            <a:miter lim="800000"/>
            <a:headEnd/>
            <a:tailEnd/>
          </a:ln>
        </p:spPr>
      </p:pic>
      <p:sp>
        <p:nvSpPr>
          <p:cNvPr id="31746"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4000" b="1" dirty="0" smtClean="0">
                <a:solidFill>
                  <a:schemeClr val="tx2"/>
                </a:solidFill>
              </a:rPr>
              <a:t>Ecologic </a:t>
            </a:r>
            <a:r>
              <a:rPr lang="en-US" sz="4000" b="1" dirty="0">
                <a:solidFill>
                  <a:schemeClr val="tx2"/>
                </a:solidFill>
              </a:rPr>
              <a:t>Fallacy</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381000" y="304800"/>
            <a:ext cx="8229600" cy="1143000"/>
          </a:xfrm>
        </p:spPr>
        <p:txBody>
          <a:bodyPr/>
          <a:lstStyle/>
          <a:p>
            <a:r>
              <a:rPr lang="en-US" sz="3600" b="1" dirty="0" smtClean="0"/>
              <a:t>Case-control study with incident cases and secondary study base</a:t>
            </a:r>
          </a:p>
        </p:txBody>
      </p:sp>
      <p:sp>
        <p:nvSpPr>
          <p:cNvPr id="119810" name="Rectangle 3"/>
          <p:cNvSpPr>
            <a:spLocks noGrp="1" noChangeArrowheads="1"/>
          </p:cNvSpPr>
          <p:nvPr>
            <p:ph type="body" idx="1"/>
          </p:nvPr>
        </p:nvSpPr>
        <p:spPr>
          <a:xfrm>
            <a:off x="152400" y="1676400"/>
            <a:ext cx="8839200" cy="4267200"/>
          </a:xfrm>
        </p:spPr>
        <p:txBody>
          <a:bodyPr/>
          <a:lstStyle/>
          <a:p>
            <a:pPr>
              <a:lnSpc>
                <a:spcPct val="80000"/>
              </a:lnSpc>
            </a:pPr>
            <a:r>
              <a:rPr lang="en-US" sz="2400" dirty="0" smtClean="0"/>
              <a:t>Risk factors for Kaposi’s sarcoma (KS) in HIV-seronegative adults </a:t>
            </a:r>
          </a:p>
          <a:p>
            <a:pPr>
              <a:lnSpc>
                <a:spcPct val="80000"/>
              </a:lnSpc>
            </a:pPr>
            <a:endParaRPr lang="en-US" sz="800" dirty="0" smtClean="0"/>
          </a:p>
          <a:p>
            <a:pPr>
              <a:lnSpc>
                <a:spcPct val="80000"/>
              </a:lnSpc>
            </a:pPr>
            <a:r>
              <a:rPr lang="en-US" sz="2400" dirty="0" smtClean="0"/>
              <a:t>Cases: 117 </a:t>
            </a:r>
            <a:r>
              <a:rPr lang="en-US" sz="2400" dirty="0"/>
              <a:t>HIV-seronegative patients with Kaposi's sarcoma </a:t>
            </a:r>
            <a:r>
              <a:rPr lang="en-US" sz="2400" dirty="0" smtClean="0"/>
              <a:t>presenting at hospitals in Kampala, Uganda </a:t>
            </a:r>
          </a:p>
          <a:p>
            <a:pPr>
              <a:lnSpc>
                <a:spcPct val="80000"/>
              </a:lnSpc>
            </a:pPr>
            <a:endParaRPr lang="en-US" sz="800" dirty="0" smtClean="0"/>
          </a:p>
          <a:p>
            <a:pPr>
              <a:lnSpc>
                <a:spcPct val="80000"/>
              </a:lnSpc>
            </a:pPr>
            <a:r>
              <a:rPr lang="en-US" sz="2400" dirty="0" smtClean="0"/>
              <a:t>Controls: 1,282 </a:t>
            </a:r>
            <a:r>
              <a:rPr lang="en-US" sz="2400" dirty="0"/>
              <a:t>HIV-seronegative patients with a provisional diagnosis of cancer other than Kaposi's </a:t>
            </a:r>
            <a:r>
              <a:rPr lang="en-US" sz="2400" dirty="0" smtClean="0"/>
              <a:t>sarcoma from the same hospitals. </a:t>
            </a:r>
          </a:p>
          <a:p>
            <a:pPr>
              <a:lnSpc>
                <a:spcPct val="80000"/>
              </a:lnSpc>
            </a:pPr>
            <a:endParaRPr lang="en-US" sz="800" dirty="0" smtClean="0"/>
          </a:p>
          <a:p>
            <a:pPr>
              <a:lnSpc>
                <a:spcPct val="80000"/>
              </a:lnSpc>
            </a:pPr>
            <a:r>
              <a:rPr lang="en-US" sz="2400" dirty="0" smtClean="0"/>
              <a:t>Findings: Cases </a:t>
            </a:r>
            <a:r>
              <a:rPr lang="en-US" sz="2400" dirty="0"/>
              <a:t>were more likely than controls </a:t>
            </a:r>
            <a:r>
              <a:rPr lang="en-US" sz="2400" dirty="0" smtClean="0"/>
              <a:t>to </a:t>
            </a:r>
            <a:r>
              <a:rPr lang="en-US" sz="2400" dirty="0"/>
              <a:t>have higher household incomes (p = 0.003</a:t>
            </a:r>
            <a:r>
              <a:rPr lang="en-US" sz="2400" dirty="0" smtClean="0"/>
              <a:t>)  </a:t>
            </a:r>
          </a:p>
        </p:txBody>
      </p:sp>
      <p:sp>
        <p:nvSpPr>
          <p:cNvPr id="2" name="TextBox 1"/>
          <p:cNvSpPr txBox="1"/>
          <p:nvPr/>
        </p:nvSpPr>
        <p:spPr>
          <a:xfrm>
            <a:off x="2438400" y="5830669"/>
            <a:ext cx="6400800" cy="646331"/>
          </a:xfrm>
          <a:prstGeom prst="rect">
            <a:avLst/>
          </a:prstGeom>
          <a:noFill/>
        </p:spPr>
        <p:txBody>
          <a:bodyPr wrap="square" rtlCol="0">
            <a:spAutoFit/>
          </a:bodyPr>
          <a:lstStyle/>
          <a:p>
            <a:r>
              <a:rPr lang="en-US" sz="1800" dirty="0"/>
              <a:t>Ziegler </a:t>
            </a:r>
            <a:r>
              <a:rPr lang="en-US" sz="1800" dirty="0" smtClean="0"/>
              <a:t>J et al. Risk </a:t>
            </a:r>
            <a:r>
              <a:rPr lang="en-US" sz="1800" dirty="0"/>
              <a:t>factors for Kaposi's sarcoma: a case-control study of HIV-seronegative people in Uganda. </a:t>
            </a:r>
            <a:r>
              <a:rPr lang="en-US" sz="1800" i="1" dirty="0"/>
              <a:t>Int J Cancer</a:t>
            </a:r>
            <a:r>
              <a:rPr lang="en-US" sz="1800" dirty="0"/>
              <a:t>. 2003 </a:t>
            </a:r>
          </a:p>
        </p:txBody>
      </p:sp>
    </p:spTree>
    <p:extLst>
      <p:ext uri="{BB962C8B-B14F-4D97-AF65-F5344CB8AC3E}">
        <p14:creationId xmlns:p14="http://schemas.microsoft.com/office/powerpoint/2010/main" val="125010562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685800" y="-152400"/>
            <a:ext cx="7772400" cy="1143000"/>
          </a:xfrm>
        </p:spPr>
        <p:txBody>
          <a:bodyPr/>
          <a:lstStyle/>
          <a:p>
            <a:r>
              <a:rPr lang="en-US" sz="3600" b="1" dirty="0" smtClean="0"/>
              <a:t>Selection of cases &amp; controls</a:t>
            </a:r>
          </a:p>
        </p:txBody>
      </p:sp>
      <p:sp>
        <p:nvSpPr>
          <p:cNvPr id="121858" name="Rectangle 3"/>
          <p:cNvSpPr>
            <a:spLocks noGrp="1" noChangeArrowheads="1"/>
          </p:cNvSpPr>
          <p:nvPr>
            <p:ph type="body" idx="1"/>
          </p:nvPr>
        </p:nvSpPr>
        <p:spPr>
          <a:xfrm>
            <a:off x="76200" y="838200"/>
            <a:ext cx="8839200" cy="4419600"/>
          </a:xfrm>
        </p:spPr>
        <p:txBody>
          <a:bodyPr/>
          <a:lstStyle/>
          <a:p>
            <a:pPr>
              <a:lnSpc>
                <a:spcPct val="90000"/>
              </a:lnSpc>
            </a:pPr>
            <a:endParaRPr lang="en-US" sz="800" dirty="0" smtClean="0"/>
          </a:p>
          <a:p>
            <a:pPr>
              <a:lnSpc>
                <a:spcPct val="90000"/>
              </a:lnSpc>
            </a:pPr>
            <a:r>
              <a:rPr lang="en-US" sz="2400" dirty="0" smtClean="0"/>
              <a:t>There is no primary study base that gave rise to these cases. </a:t>
            </a:r>
          </a:p>
          <a:p>
            <a:pPr>
              <a:lnSpc>
                <a:spcPct val="90000"/>
              </a:lnSpc>
            </a:pPr>
            <a:endParaRPr lang="en-US" sz="2400" dirty="0"/>
          </a:p>
          <a:p>
            <a:pPr>
              <a:lnSpc>
                <a:spcPct val="90000"/>
              </a:lnSpc>
            </a:pPr>
            <a:r>
              <a:rPr lang="en-US" sz="2400" dirty="0" smtClean="0"/>
              <a:t>Cases arose from a secondary study base:  </a:t>
            </a:r>
          </a:p>
          <a:p>
            <a:pPr lvl="1">
              <a:lnSpc>
                <a:spcPct val="90000"/>
              </a:lnSpc>
            </a:pPr>
            <a:r>
              <a:rPr lang="en-US" sz="2400" dirty="0" smtClean="0"/>
              <a:t>Adults (aged 15 or older) who </a:t>
            </a:r>
            <a:r>
              <a:rPr lang="en-US" sz="2400" u="sng" dirty="0" smtClean="0"/>
              <a:t>would have been admitted</a:t>
            </a:r>
            <a:r>
              <a:rPr lang="en-US" sz="2400" dirty="0" smtClean="0"/>
              <a:t> to a participating hospital </a:t>
            </a:r>
            <a:r>
              <a:rPr lang="en-US" sz="2400" u="sng" dirty="0" smtClean="0"/>
              <a:t>if they developed KS</a:t>
            </a:r>
          </a:p>
          <a:p>
            <a:pPr lvl="1">
              <a:lnSpc>
                <a:spcPct val="90000"/>
              </a:lnSpc>
            </a:pPr>
            <a:endParaRPr lang="en-US" sz="800" dirty="0" smtClean="0"/>
          </a:p>
          <a:p>
            <a:pPr>
              <a:lnSpc>
                <a:spcPct val="90000"/>
              </a:lnSpc>
            </a:pPr>
            <a:endParaRPr lang="en-US" sz="800" dirty="0" smtClean="0"/>
          </a:p>
          <a:p>
            <a:pPr>
              <a:lnSpc>
                <a:spcPct val="90000"/>
              </a:lnSpc>
            </a:pPr>
            <a:r>
              <a:rPr lang="en-US" sz="2400" dirty="0" smtClean="0"/>
              <a:t>We can say it in words, but can those who belong in this secondary study base be identified in practice? </a:t>
            </a:r>
          </a:p>
          <a:p>
            <a:pPr lvl="1">
              <a:lnSpc>
                <a:spcPct val="90000"/>
              </a:lnSpc>
            </a:pPr>
            <a:r>
              <a:rPr lang="en-US" sz="2000" dirty="0" smtClean="0"/>
              <a:t>No!  Uganda does not have universal health insurance.  People make choices about what medical facility to use based on their income, insurance status, the severity of their disease, etc.  </a:t>
            </a:r>
            <a:r>
              <a:rPr lang="en-US" sz="2000" dirty="0"/>
              <a:t>I</a:t>
            </a:r>
            <a:r>
              <a:rPr lang="en-US" sz="2000" dirty="0" smtClean="0"/>
              <a:t>t is impossible to identify the population whom, if they had developed  KS, would have gone to a particular hospital.</a:t>
            </a:r>
          </a:p>
          <a:p>
            <a:pPr>
              <a:lnSpc>
                <a:spcPct val="90000"/>
              </a:lnSpc>
            </a:pPr>
            <a:endParaRPr lang="en-US" sz="2400" dirty="0" smtClean="0"/>
          </a:p>
        </p:txBody>
      </p:sp>
    </p:spTree>
    <p:extLst>
      <p:ext uri="{BB962C8B-B14F-4D97-AF65-F5344CB8AC3E}">
        <p14:creationId xmlns:p14="http://schemas.microsoft.com/office/powerpoint/2010/main" val="392094434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762000" y="152400"/>
            <a:ext cx="7772400" cy="1143000"/>
          </a:xfrm>
        </p:spPr>
        <p:txBody>
          <a:bodyPr/>
          <a:lstStyle/>
          <a:p>
            <a:r>
              <a:rPr lang="en-US" sz="3600" b="1" dirty="0" smtClean="0"/>
              <a:t>Challenges according to </a:t>
            </a:r>
            <a:br>
              <a:rPr lang="en-US" sz="3600" b="1" dirty="0" smtClean="0"/>
            </a:br>
            <a:r>
              <a:rPr lang="en-US" sz="3600" b="1" dirty="0" smtClean="0"/>
              <a:t>Primary vs. Secondary Study Base</a:t>
            </a:r>
          </a:p>
        </p:txBody>
      </p:sp>
      <p:sp>
        <p:nvSpPr>
          <p:cNvPr id="125954" name="Rectangle 3"/>
          <p:cNvSpPr>
            <a:spLocks noGrp="1" noChangeArrowheads="1"/>
          </p:cNvSpPr>
          <p:nvPr>
            <p:ph type="body" idx="1"/>
          </p:nvPr>
        </p:nvSpPr>
        <p:spPr>
          <a:xfrm>
            <a:off x="304800" y="1447800"/>
            <a:ext cx="8610600" cy="4114800"/>
          </a:xfrm>
        </p:spPr>
        <p:txBody>
          <a:bodyPr/>
          <a:lstStyle/>
          <a:p>
            <a:r>
              <a:rPr lang="en-US" dirty="0" smtClean="0"/>
              <a:t>Main challenge with a </a:t>
            </a:r>
            <a:r>
              <a:rPr lang="en-US" u="sng" dirty="0" smtClean="0"/>
              <a:t>primary</a:t>
            </a:r>
            <a:r>
              <a:rPr lang="en-US" dirty="0" smtClean="0"/>
              <a:t> study base is ascertainment of all cases</a:t>
            </a:r>
          </a:p>
          <a:p>
            <a:pPr lvl="1"/>
            <a:r>
              <a:rPr lang="en-US" dirty="0" smtClean="0"/>
              <a:t>There is no registry of all cases for many diseases</a:t>
            </a:r>
          </a:p>
          <a:p>
            <a:pPr lvl="1"/>
            <a:r>
              <a:rPr lang="en-US" dirty="0" smtClean="0"/>
              <a:t>For some diseases (e.g., breast or prostate cancer), not all instances formally always gets diagnosed</a:t>
            </a:r>
          </a:p>
          <a:p>
            <a:endParaRPr lang="en-US" sz="1000" dirty="0" smtClean="0"/>
          </a:p>
          <a:p>
            <a:r>
              <a:rPr lang="en-US" dirty="0" smtClean="0"/>
              <a:t>Main challenge with a </a:t>
            </a:r>
            <a:r>
              <a:rPr lang="en-US" u="sng" dirty="0" smtClean="0"/>
              <a:t>secondary</a:t>
            </a:r>
            <a:r>
              <a:rPr lang="en-US" dirty="0" smtClean="0"/>
              <a:t> base is the </a:t>
            </a:r>
            <a:r>
              <a:rPr lang="en-US" i="1" dirty="0" smtClean="0"/>
              <a:t>practical</a:t>
            </a:r>
            <a:r>
              <a:rPr lang="en-US" dirty="0" smtClean="0"/>
              <a:t>  sampling of the base</a:t>
            </a:r>
          </a:p>
          <a:p>
            <a:pPr lvl="1"/>
            <a:r>
              <a:rPr lang="en-US" dirty="0" smtClean="0"/>
              <a:t>e.g., hospital-based case-control studies common but very difficult to identify members of the study base</a:t>
            </a:r>
          </a:p>
        </p:txBody>
      </p:sp>
    </p:spTree>
    <p:extLst>
      <p:ext uri="{BB962C8B-B14F-4D97-AF65-F5344CB8AC3E}">
        <p14:creationId xmlns:p14="http://schemas.microsoft.com/office/powerpoint/2010/main" val="396658486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a:xfrm>
            <a:off x="152400" y="228600"/>
            <a:ext cx="9144000" cy="1143000"/>
          </a:xfrm>
        </p:spPr>
        <p:txBody>
          <a:bodyPr/>
          <a:lstStyle/>
          <a:p>
            <a:r>
              <a:rPr lang="en-US" sz="3600" b="1" dirty="0" smtClean="0"/>
              <a:t>Primary vs. Secondary Study Base (cont.)</a:t>
            </a:r>
          </a:p>
        </p:txBody>
      </p:sp>
      <p:sp>
        <p:nvSpPr>
          <p:cNvPr id="128002" name="Rectangle 3"/>
          <p:cNvSpPr>
            <a:spLocks noGrp="1" noChangeArrowheads="1"/>
          </p:cNvSpPr>
          <p:nvPr>
            <p:ph type="body" idx="1"/>
          </p:nvPr>
        </p:nvSpPr>
        <p:spPr>
          <a:xfrm>
            <a:off x="381000" y="1600200"/>
            <a:ext cx="8153400" cy="4114800"/>
          </a:xfrm>
        </p:spPr>
        <p:txBody>
          <a:bodyPr/>
          <a:lstStyle/>
          <a:p>
            <a:r>
              <a:rPr lang="en-US" dirty="0" smtClean="0"/>
              <a:t>Important, under-emphasized aspect of case-control design</a:t>
            </a:r>
          </a:p>
          <a:p>
            <a:r>
              <a:rPr lang="en-US" dirty="0" smtClean="0"/>
              <a:t>Primary study base case-control studies can be very strong design</a:t>
            </a:r>
          </a:p>
          <a:p>
            <a:r>
              <a:rPr lang="en-US" dirty="0" smtClean="0"/>
              <a:t>Secondary study base often not explicitly recognized by researchers</a:t>
            </a:r>
          </a:p>
          <a:p>
            <a:pPr lvl="1"/>
            <a:r>
              <a:rPr lang="en-US" dirty="0" smtClean="0"/>
              <a:t>Even when recognized, difficult design to perform and source of many invalid case-control studies</a:t>
            </a:r>
          </a:p>
        </p:txBody>
      </p:sp>
    </p:spTree>
    <p:extLst>
      <p:ext uri="{BB962C8B-B14F-4D97-AF65-F5344CB8AC3E}">
        <p14:creationId xmlns:p14="http://schemas.microsoft.com/office/powerpoint/2010/main" val="326734990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r>
              <a:rPr lang="en-US" sz="4400" b="1" dirty="0">
                <a:solidFill>
                  <a:schemeClr val="tx2"/>
                </a:solidFill>
              </a:rPr>
              <a:t>Case-Control Key Concept #3</a:t>
            </a:r>
          </a:p>
        </p:txBody>
      </p:sp>
      <p:sp>
        <p:nvSpPr>
          <p:cNvPr id="130050" name="Rectangle 5"/>
          <p:cNvSpPr>
            <a:spLocks noChangeArrowheads="1"/>
          </p:cNvSpPr>
          <p:nvPr/>
        </p:nvSpPr>
        <p:spPr bwMode="auto">
          <a:xfrm>
            <a:off x="685800" y="2133600"/>
            <a:ext cx="7772400" cy="41148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dirty="0" smtClean="0"/>
              <a:t>An </a:t>
            </a:r>
            <a:r>
              <a:rPr lang="en-US" sz="3200" dirty="0"/>
              <a:t>inappropriate control group is usually the result of the inability to </a:t>
            </a:r>
            <a:r>
              <a:rPr lang="en-US" sz="3200" dirty="0" smtClean="0"/>
              <a:t>representatively sample a secondary </a:t>
            </a:r>
            <a:r>
              <a:rPr lang="en-US" sz="3200" dirty="0"/>
              <a:t>study base (or the result of ignoring the study base concept entirely)</a:t>
            </a:r>
          </a:p>
        </p:txBody>
      </p:sp>
    </p:spTree>
    <p:extLst>
      <p:ext uri="{BB962C8B-B14F-4D97-AF65-F5344CB8AC3E}">
        <p14:creationId xmlns:p14="http://schemas.microsoft.com/office/powerpoint/2010/main" val="238272667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685800" y="152400"/>
            <a:ext cx="7772400" cy="1143000"/>
          </a:xfrm>
        </p:spPr>
        <p:txBody>
          <a:bodyPr/>
          <a:lstStyle/>
          <a:p>
            <a:r>
              <a:rPr lang="en-US" b="1" dirty="0" smtClean="0"/>
              <a:t>Two Concepts to Distinguish</a:t>
            </a:r>
          </a:p>
        </p:txBody>
      </p:sp>
      <p:sp>
        <p:nvSpPr>
          <p:cNvPr id="132098" name="Rectangle 3"/>
          <p:cNvSpPr>
            <a:spLocks noGrp="1" noChangeArrowheads="1"/>
          </p:cNvSpPr>
          <p:nvPr>
            <p:ph type="body" idx="1"/>
          </p:nvPr>
        </p:nvSpPr>
        <p:spPr>
          <a:xfrm>
            <a:off x="304800" y="1371600"/>
            <a:ext cx="8686800" cy="4114800"/>
          </a:xfrm>
        </p:spPr>
        <p:txBody>
          <a:bodyPr/>
          <a:lstStyle/>
          <a:p>
            <a:pPr>
              <a:lnSpc>
                <a:spcPct val="90000"/>
              </a:lnSpc>
            </a:pPr>
            <a:r>
              <a:rPr lang="en-US" b="1" dirty="0" smtClean="0"/>
              <a:t>Primary</a:t>
            </a:r>
            <a:r>
              <a:rPr lang="en-US" dirty="0" smtClean="0"/>
              <a:t> versus </a:t>
            </a:r>
            <a:r>
              <a:rPr lang="en-US" b="1" dirty="0" smtClean="0"/>
              <a:t>Secondary study base</a:t>
            </a:r>
            <a:r>
              <a:rPr lang="en-US" dirty="0" smtClean="0"/>
              <a:t> focuses on identifying the source of the cases and controls</a:t>
            </a:r>
          </a:p>
          <a:p>
            <a:pPr>
              <a:lnSpc>
                <a:spcPct val="90000"/>
              </a:lnSpc>
            </a:pPr>
            <a:endParaRPr lang="en-US" dirty="0" smtClean="0"/>
          </a:p>
          <a:p>
            <a:pPr>
              <a:lnSpc>
                <a:spcPct val="90000"/>
              </a:lnSpc>
            </a:pPr>
            <a:r>
              <a:rPr lang="en-US" b="1" dirty="0" smtClean="0"/>
              <a:t>Incident</a:t>
            </a:r>
            <a:r>
              <a:rPr lang="en-US" dirty="0" smtClean="0"/>
              <a:t> versus </a:t>
            </a:r>
            <a:r>
              <a:rPr lang="en-US" b="1" dirty="0" smtClean="0"/>
              <a:t>Prevalent sampling</a:t>
            </a:r>
            <a:r>
              <a:rPr lang="en-US" dirty="0" smtClean="0"/>
              <a:t> refers to how the cases and controls are sampled (both types of sampling can be done either in a primary or a secondary study base) </a:t>
            </a:r>
          </a:p>
        </p:txBody>
      </p:sp>
    </p:spTree>
    <p:extLst>
      <p:ext uri="{BB962C8B-B14F-4D97-AF65-F5344CB8AC3E}">
        <p14:creationId xmlns:p14="http://schemas.microsoft.com/office/powerpoint/2010/main" val="396535443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07308" y="185053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370842"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76900" y="2286000"/>
            <a:ext cx="342900" cy="4191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7048" y="2489310"/>
            <a:ext cx="316230" cy="3724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09069"/>
            <a:ext cx="333555" cy="3865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211930" y="2286000"/>
            <a:ext cx="27447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499" name="TextBox 35"/>
          <p:cNvSpPr txBox="1">
            <a:spLocks noChangeArrowheads="1"/>
          </p:cNvSpPr>
          <p:nvPr/>
        </p:nvSpPr>
        <p:spPr bwMode="auto">
          <a:xfrm>
            <a:off x="3617107" y="179583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00" name="TextBox 45"/>
          <p:cNvSpPr txBox="1">
            <a:spLocks noChangeArrowheads="1"/>
          </p:cNvSpPr>
          <p:nvPr/>
        </p:nvSpPr>
        <p:spPr bwMode="auto">
          <a:xfrm>
            <a:off x="228600" y="736602"/>
            <a:ext cx="3581400" cy="1015663"/>
          </a:xfrm>
          <a:prstGeom prst="rect">
            <a:avLst/>
          </a:prstGeom>
          <a:noFill/>
          <a:ln w="9525">
            <a:noFill/>
            <a:miter lim="800000"/>
            <a:headEnd/>
            <a:tailEnd/>
          </a:ln>
        </p:spPr>
        <p:txBody>
          <a:bodyPr>
            <a:spAutoFit/>
          </a:bodyPr>
          <a:lstStyle/>
          <a:p>
            <a:r>
              <a:rPr lang="en-US" sz="2000" b="1" dirty="0" smtClean="0"/>
              <a:t>Case-Control Study with Prevalent Cases and Controls</a:t>
            </a:r>
          </a:p>
          <a:p>
            <a:r>
              <a:rPr lang="en-US" sz="2000" b="1" dirty="0"/>
              <a:t>i</a:t>
            </a:r>
            <a:r>
              <a:rPr lang="en-US" sz="2000" b="1" dirty="0" smtClean="0"/>
              <a:t>n a Dynamic Cohort</a:t>
            </a:r>
            <a:endParaRPr lang="en-US" sz="2000" b="1" dirty="0"/>
          </a:p>
        </p:txBody>
      </p:sp>
      <p:sp>
        <p:nvSpPr>
          <p:cNvPr id="148511"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7534275" y="457200"/>
            <a:ext cx="46038"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148513"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sp>
        <p:nvSpPr>
          <p:cNvPr id="148515" name="TextBox 84"/>
          <p:cNvSpPr txBox="1">
            <a:spLocks noChangeArrowheads="1"/>
          </p:cNvSpPr>
          <p:nvPr/>
        </p:nvSpPr>
        <p:spPr bwMode="auto">
          <a:xfrm>
            <a:off x="1219200" y="152401"/>
            <a:ext cx="1084784"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smtClean="0">
                <a:latin typeface="Calibri" pitchFamily="34" charset="0"/>
              </a:rPr>
              <a:t>Members</a:t>
            </a:r>
            <a:endParaRPr lang="en-US" sz="1800" dirty="0">
              <a:latin typeface="Calibri" pitchFamily="34" charset="0"/>
            </a:endParaRPr>
          </a:p>
        </p:txBody>
      </p:sp>
      <p:cxnSp>
        <p:nvCxnSpPr>
          <p:cNvPr id="21" name="Straight Connector 20"/>
          <p:cNvCxnSpPr/>
          <p:nvPr/>
        </p:nvCxnSpPr>
        <p:spPr>
          <a:xfrm flipV="1">
            <a:off x="6257562" y="2266950"/>
            <a:ext cx="383268" cy="4851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1"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522" name="TextBox 35"/>
          <p:cNvSpPr txBox="1">
            <a:spLocks noChangeArrowheads="1"/>
          </p:cNvSpPr>
          <p:nvPr/>
        </p:nvSpPr>
        <p:spPr bwMode="auto">
          <a:xfrm>
            <a:off x="3903663" y="10033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23" name="TextBox 2"/>
          <p:cNvSpPr txBox="1">
            <a:spLocks noChangeArrowheads="1"/>
          </p:cNvSpPr>
          <p:nvPr/>
        </p:nvSpPr>
        <p:spPr bwMode="auto">
          <a:xfrm>
            <a:off x="2133600" y="6107112"/>
            <a:ext cx="3810000" cy="369888"/>
          </a:xfrm>
          <a:prstGeom prst="rect">
            <a:avLst/>
          </a:prstGeom>
          <a:noFill/>
          <a:ln w="9525">
            <a:noFill/>
            <a:miter lim="800000"/>
            <a:headEnd/>
            <a:tailEnd/>
          </a:ln>
        </p:spPr>
        <p:txBody>
          <a:bodyPr>
            <a:spAutoFit/>
          </a:bodyPr>
          <a:lstStyle/>
          <a:p>
            <a:pPr eaLnBrk="0" hangingPunct="0"/>
            <a:r>
              <a:rPr lang="en-US" sz="1800" dirty="0">
                <a:latin typeface="Calibri" pitchFamily="34" charset="0"/>
              </a:rPr>
              <a:t>Calendar Time </a:t>
            </a:r>
          </a:p>
        </p:txBody>
      </p:sp>
      <p:cxnSp>
        <p:nvCxnSpPr>
          <p:cNvPr id="58" name="Straight Arrow Connector 57"/>
          <p:cNvCxnSpPr/>
          <p:nvPr/>
        </p:nvCxnSpPr>
        <p:spPr>
          <a:xfrm>
            <a:off x="3733801" y="6248400"/>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a:spLocks noChangeArrowheads="1"/>
          </p:cNvSpPr>
          <p:nvPr/>
        </p:nvSpPr>
        <p:spPr bwMode="auto">
          <a:xfrm>
            <a:off x="7277100" y="3886200"/>
            <a:ext cx="4953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47" name="Rectangle 46"/>
          <p:cNvSpPr/>
          <p:nvPr/>
        </p:nvSpPr>
        <p:spPr>
          <a:xfrm>
            <a:off x="7343955" y="441327"/>
            <a:ext cx="457200" cy="6445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5" name="Text Box 44"/>
          <p:cNvSpPr txBox="1">
            <a:spLocks noChangeArrowheads="1"/>
          </p:cNvSpPr>
          <p:nvPr/>
        </p:nvSpPr>
        <p:spPr bwMode="auto">
          <a:xfrm>
            <a:off x="7343956" y="690881"/>
            <a:ext cx="428444"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8" name="Oval 47"/>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49" name="Oval 48"/>
          <p:cNvSpPr/>
          <p:nvPr/>
        </p:nvSpPr>
        <p:spPr>
          <a:xfrm>
            <a:off x="5993911" y="13449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2985739" y="17102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Oval 50"/>
          <p:cNvSpPr/>
          <p:nvPr/>
        </p:nvSpPr>
        <p:spPr>
          <a:xfrm>
            <a:off x="6547623" y="21336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Oval 53"/>
          <p:cNvSpPr/>
          <p:nvPr/>
        </p:nvSpPr>
        <p:spPr>
          <a:xfrm>
            <a:off x="4488431" y="19955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7" name="Oval 56"/>
          <p:cNvSpPr/>
          <p:nvPr/>
        </p:nvSpPr>
        <p:spPr>
          <a:xfrm>
            <a:off x="5440930" y="21293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Rectangle 42"/>
          <p:cNvSpPr/>
          <p:nvPr/>
        </p:nvSpPr>
        <p:spPr>
          <a:xfrm>
            <a:off x="7252939" y="1304955"/>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44" name="Straight Arrow Connector 43"/>
          <p:cNvCxnSpPr/>
          <p:nvPr/>
        </p:nvCxnSpPr>
        <p:spPr>
          <a:xfrm>
            <a:off x="3199246" y="1828800"/>
            <a:ext cx="30226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648200" y="2057400"/>
            <a:ext cx="25908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62600" y="2209800"/>
            <a:ext cx="6858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82"/>
          <p:cNvCxnSpPr>
            <a:cxnSpLocks noChangeShapeType="1"/>
          </p:cNvCxnSpPr>
          <p:nvPr/>
        </p:nvCxnSpPr>
        <p:spPr bwMode="auto">
          <a:xfrm>
            <a:off x="6108701" y="1485900"/>
            <a:ext cx="1168399" cy="0"/>
          </a:xfrm>
          <a:prstGeom prst="straightConnector1">
            <a:avLst/>
          </a:prstGeom>
          <a:noFill/>
          <a:ln w="22225" algn="ctr">
            <a:solidFill>
              <a:schemeClr val="tx1"/>
            </a:solidFill>
            <a:prstDash val="dash"/>
            <a:round/>
            <a:headEnd/>
            <a:tailEnd type="arrow" w="med" len="med"/>
          </a:ln>
        </p:spPr>
      </p:cxnSp>
      <p:cxnSp>
        <p:nvCxnSpPr>
          <p:cNvPr id="59" name="Straight Arrow Connector 58"/>
          <p:cNvCxnSpPr/>
          <p:nvPr/>
        </p:nvCxnSpPr>
        <p:spPr>
          <a:xfrm>
            <a:off x="6719539" y="2231533"/>
            <a:ext cx="5334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229078" y="3307556"/>
            <a:ext cx="695222"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1" name="TextBox 39"/>
          <p:cNvSpPr txBox="1">
            <a:spLocks noChangeArrowheads="1"/>
          </p:cNvSpPr>
          <p:nvPr/>
        </p:nvSpPr>
        <p:spPr bwMode="auto">
          <a:xfrm>
            <a:off x="3946550" y="3124200"/>
            <a:ext cx="1652588" cy="366713"/>
          </a:xfrm>
          <a:prstGeom prst="rect">
            <a:avLst/>
          </a:prstGeom>
          <a:noFill/>
          <a:ln w="9525">
            <a:noFill/>
            <a:miter lim="800000"/>
            <a:headEnd/>
            <a:tailEnd/>
          </a:ln>
        </p:spPr>
        <p:txBody>
          <a:bodyPr>
            <a:spAutoFit/>
          </a:bodyPr>
          <a:lstStyle/>
          <a:p>
            <a:r>
              <a:rPr lang="en-US" sz="1800" dirty="0">
                <a:latin typeface="Calibri" pitchFamily="34" charset="0"/>
              </a:rPr>
              <a:t>:Survival Time</a:t>
            </a:r>
          </a:p>
        </p:txBody>
      </p:sp>
      <p:sp>
        <p:nvSpPr>
          <p:cNvPr id="62" name="Text Box 5"/>
          <p:cNvSpPr txBox="1">
            <a:spLocks noChangeArrowheads="1"/>
          </p:cNvSpPr>
          <p:nvPr/>
        </p:nvSpPr>
        <p:spPr bwMode="auto">
          <a:xfrm>
            <a:off x="1828800" y="4503739"/>
            <a:ext cx="4800600" cy="1384995"/>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n-US" dirty="0"/>
              <a:t>C</a:t>
            </a:r>
            <a:r>
              <a:rPr lang="en-US" dirty="0" smtClean="0"/>
              <a:t>ommon </a:t>
            </a:r>
            <a:r>
              <a:rPr lang="en-US" dirty="0"/>
              <a:t>case-control design – </a:t>
            </a:r>
            <a:endParaRPr lang="en-US" dirty="0" smtClean="0"/>
          </a:p>
          <a:p>
            <a:pPr algn="ctr" eaLnBrk="0" hangingPunct="0">
              <a:spcBef>
                <a:spcPct val="50000"/>
              </a:spcBef>
            </a:pPr>
            <a:r>
              <a:rPr lang="en-US" dirty="0" smtClean="0"/>
              <a:t>and </a:t>
            </a:r>
            <a:r>
              <a:rPr lang="en-US" dirty="0"/>
              <a:t>most susceptible to </a:t>
            </a:r>
            <a:r>
              <a:rPr lang="en-US" dirty="0" smtClean="0"/>
              <a:t>bias when etiologic inference is the goal.</a:t>
            </a:r>
            <a:endParaRPr lang="en-US" dirty="0"/>
          </a:p>
        </p:txBody>
      </p:sp>
      <p:grpSp>
        <p:nvGrpSpPr>
          <p:cNvPr id="63" name="Group 62"/>
          <p:cNvGrpSpPr/>
          <p:nvPr/>
        </p:nvGrpSpPr>
        <p:grpSpPr>
          <a:xfrm>
            <a:off x="5524500" y="6096000"/>
            <a:ext cx="2362200" cy="685802"/>
            <a:chOff x="6221361" y="5867400"/>
            <a:chExt cx="1524000" cy="685802"/>
          </a:xfrm>
        </p:grpSpPr>
        <p:sp>
          <p:nvSpPr>
            <p:cNvPr id="65" name="TextBox 43"/>
            <p:cNvSpPr txBox="1">
              <a:spLocks noChangeArrowheads="1"/>
            </p:cNvSpPr>
            <p:nvPr/>
          </p:nvSpPr>
          <p:spPr bwMode="auto">
            <a:xfrm>
              <a:off x="6221361" y="6183870"/>
              <a:ext cx="1524000" cy="369332"/>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67" name="Up Arrow 66"/>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spTree>
    <p:extLst>
      <p:ext uri="{BB962C8B-B14F-4D97-AF65-F5344CB8AC3E}">
        <p14:creationId xmlns:p14="http://schemas.microsoft.com/office/powerpoint/2010/main" val="204211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228600" y="76200"/>
            <a:ext cx="8686800" cy="1143000"/>
          </a:xfrm>
        </p:spPr>
        <p:txBody>
          <a:bodyPr/>
          <a:lstStyle/>
          <a:p>
            <a:r>
              <a:rPr lang="en-US" sz="2800" b="1" dirty="0" smtClean="0"/>
              <a:t>Example: Case-control design using prevalent cases</a:t>
            </a:r>
          </a:p>
        </p:txBody>
      </p:sp>
      <p:sp>
        <p:nvSpPr>
          <p:cNvPr id="136194" name="Rectangle 3"/>
          <p:cNvSpPr>
            <a:spLocks noGrp="1" noChangeArrowheads="1"/>
          </p:cNvSpPr>
          <p:nvPr>
            <p:ph type="body" idx="1"/>
          </p:nvPr>
        </p:nvSpPr>
        <p:spPr>
          <a:xfrm>
            <a:off x="381000" y="1143000"/>
            <a:ext cx="8610600" cy="4572000"/>
          </a:xfrm>
        </p:spPr>
        <p:txBody>
          <a:bodyPr/>
          <a:lstStyle/>
          <a:p>
            <a:r>
              <a:rPr lang="en-US" dirty="0" smtClean="0"/>
              <a:t>Sampling glioma patients under treatment in a hospital during study period</a:t>
            </a:r>
          </a:p>
          <a:p>
            <a:r>
              <a:rPr lang="en-US" dirty="0" smtClean="0"/>
              <a:t>Glioma has poor overall survival such that using patients in treatment (and surviving) will not be representative of all glioma diagnoses </a:t>
            </a:r>
          </a:p>
          <a:p>
            <a:r>
              <a:rPr lang="en-US" dirty="0" smtClean="0"/>
              <a:t>Nature of bias variable and not predictable</a:t>
            </a:r>
          </a:p>
          <a:p>
            <a:r>
              <a:rPr lang="en-US" dirty="0" smtClean="0"/>
              <a:t>Note:  If cases at Kaiser, primary study base.  If at UCSF, secondary study base.  </a:t>
            </a:r>
          </a:p>
          <a:p>
            <a:r>
              <a:rPr lang="en-US" dirty="0" smtClean="0"/>
              <a:t>Historically, a common design</a:t>
            </a:r>
          </a:p>
        </p:txBody>
      </p:sp>
    </p:spTree>
    <p:extLst>
      <p:ext uri="{BB962C8B-B14F-4D97-AF65-F5344CB8AC3E}">
        <p14:creationId xmlns:p14="http://schemas.microsoft.com/office/powerpoint/2010/main" val="393418721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07308" y="185053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370842"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76900" y="2286000"/>
            <a:ext cx="342900" cy="4191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7048" y="2489310"/>
            <a:ext cx="316230" cy="3724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09069"/>
            <a:ext cx="333555" cy="3865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211930" y="2286000"/>
            <a:ext cx="27447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499" name="TextBox 35"/>
          <p:cNvSpPr txBox="1">
            <a:spLocks noChangeArrowheads="1"/>
          </p:cNvSpPr>
          <p:nvPr/>
        </p:nvSpPr>
        <p:spPr bwMode="auto">
          <a:xfrm>
            <a:off x="3617107" y="1795835"/>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48500" name="TextBox 45"/>
          <p:cNvSpPr txBox="1">
            <a:spLocks noChangeArrowheads="1"/>
          </p:cNvSpPr>
          <p:nvPr/>
        </p:nvSpPr>
        <p:spPr bwMode="auto">
          <a:xfrm>
            <a:off x="228600" y="736602"/>
            <a:ext cx="3581400" cy="1015663"/>
          </a:xfrm>
          <a:prstGeom prst="rect">
            <a:avLst/>
          </a:prstGeom>
          <a:noFill/>
          <a:ln w="9525">
            <a:noFill/>
            <a:miter lim="800000"/>
            <a:headEnd/>
            <a:tailEnd/>
          </a:ln>
        </p:spPr>
        <p:txBody>
          <a:bodyPr>
            <a:spAutoFit/>
          </a:bodyPr>
          <a:lstStyle/>
          <a:p>
            <a:r>
              <a:rPr lang="en-US" sz="2000" b="1" dirty="0" smtClean="0">
                <a:solidFill>
                  <a:srgbClr val="000000"/>
                </a:solidFill>
              </a:rPr>
              <a:t>Case-Control Study with Prevalent Cases and Controls</a:t>
            </a:r>
          </a:p>
          <a:p>
            <a:r>
              <a:rPr lang="en-US" sz="2000" b="1" dirty="0">
                <a:solidFill>
                  <a:srgbClr val="000000"/>
                </a:solidFill>
              </a:rPr>
              <a:t>i</a:t>
            </a:r>
            <a:r>
              <a:rPr lang="en-US" sz="2000" b="1" dirty="0" smtClean="0">
                <a:solidFill>
                  <a:srgbClr val="000000"/>
                </a:solidFill>
              </a:rPr>
              <a:t>n a Dynamic Cohort</a:t>
            </a:r>
            <a:endParaRPr lang="en-US" sz="2000" b="1" dirty="0">
              <a:solidFill>
                <a:srgbClr val="000000"/>
              </a:solidFill>
            </a:endParaRPr>
          </a:p>
        </p:txBody>
      </p:sp>
      <p:sp>
        <p:nvSpPr>
          <p:cNvPr id="148511"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solidFill>
                <a:srgbClr val="000000"/>
              </a:solidFill>
              <a:latin typeface="Calibri" pitchFamily="34" charset="0"/>
            </a:endParaRPr>
          </a:p>
        </p:txBody>
      </p:sp>
      <p:sp>
        <p:nvSpPr>
          <p:cNvPr id="66" name="Rectangle 65"/>
          <p:cNvSpPr/>
          <p:nvPr/>
        </p:nvSpPr>
        <p:spPr>
          <a:xfrm>
            <a:off x="7534275" y="457200"/>
            <a:ext cx="46038"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148513"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sp>
        <p:nvSpPr>
          <p:cNvPr id="148515" name="TextBox 84"/>
          <p:cNvSpPr txBox="1">
            <a:spLocks noChangeArrowheads="1"/>
          </p:cNvSpPr>
          <p:nvPr/>
        </p:nvSpPr>
        <p:spPr bwMode="auto">
          <a:xfrm>
            <a:off x="1219200" y="152401"/>
            <a:ext cx="1084784" cy="646331"/>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New</a:t>
            </a:r>
          </a:p>
          <a:p>
            <a:r>
              <a:rPr lang="en-US" sz="1800" dirty="0" smtClean="0">
                <a:solidFill>
                  <a:srgbClr val="000000"/>
                </a:solidFill>
                <a:latin typeface="Calibri" pitchFamily="34" charset="0"/>
              </a:rPr>
              <a:t>Members</a:t>
            </a:r>
            <a:endParaRPr lang="en-US" sz="1800" dirty="0">
              <a:solidFill>
                <a:srgbClr val="000000"/>
              </a:solidFill>
              <a:latin typeface="Calibri" pitchFamily="34" charset="0"/>
            </a:endParaRPr>
          </a:p>
        </p:txBody>
      </p:sp>
      <p:cxnSp>
        <p:nvCxnSpPr>
          <p:cNvPr id="21" name="Straight Connector 20"/>
          <p:cNvCxnSpPr/>
          <p:nvPr/>
        </p:nvCxnSpPr>
        <p:spPr>
          <a:xfrm flipV="1">
            <a:off x="6257562" y="2266950"/>
            <a:ext cx="383268" cy="4851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1"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522" name="TextBox 35"/>
          <p:cNvSpPr txBox="1">
            <a:spLocks noChangeArrowheads="1"/>
          </p:cNvSpPr>
          <p:nvPr/>
        </p:nvSpPr>
        <p:spPr bwMode="auto">
          <a:xfrm>
            <a:off x="3903663" y="1003300"/>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48523" name="TextBox 2"/>
          <p:cNvSpPr txBox="1">
            <a:spLocks noChangeArrowheads="1"/>
          </p:cNvSpPr>
          <p:nvPr/>
        </p:nvSpPr>
        <p:spPr bwMode="auto">
          <a:xfrm>
            <a:off x="2133600" y="6107112"/>
            <a:ext cx="3810000" cy="369888"/>
          </a:xfrm>
          <a:prstGeom prst="rect">
            <a:avLst/>
          </a:prstGeom>
          <a:noFill/>
          <a:ln w="9525">
            <a:noFill/>
            <a:miter lim="800000"/>
            <a:headEnd/>
            <a:tailEnd/>
          </a:ln>
        </p:spPr>
        <p:txBody>
          <a:bodyPr>
            <a:spAutoFit/>
          </a:bodyPr>
          <a:lstStyle/>
          <a:p>
            <a:pPr eaLnBrk="0" hangingPunct="0"/>
            <a:r>
              <a:rPr lang="en-US" sz="1800" dirty="0">
                <a:solidFill>
                  <a:srgbClr val="000000"/>
                </a:solidFill>
                <a:latin typeface="Calibri" pitchFamily="34" charset="0"/>
              </a:rPr>
              <a:t>Calendar Time </a:t>
            </a:r>
          </a:p>
        </p:txBody>
      </p:sp>
      <p:cxnSp>
        <p:nvCxnSpPr>
          <p:cNvPr id="58" name="Straight Arrow Connector 57"/>
          <p:cNvCxnSpPr/>
          <p:nvPr/>
        </p:nvCxnSpPr>
        <p:spPr>
          <a:xfrm>
            <a:off x="3733801" y="6248400"/>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a:spLocks noChangeArrowheads="1"/>
          </p:cNvSpPr>
          <p:nvPr/>
        </p:nvSpPr>
        <p:spPr bwMode="auto">
          <a:xfrm>
            <a:off x="7277100" y="3886200"/>
            <a:ext cx="4953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rgbClr val="FFFFFF"/>
                </a:solidFill>
                <a:latin typeface="Times New Roman"/>
              </a:rPr>
              <a:t>controls</a:t>
            </a:r>
            <a:endParaRPr lang="en-US" sz="1800" dirty="0">
              <a:solidFill>
                <a:srgbClr val="FFFFFF"/>
              </a:solidFill>
              <a:latin typeface="Times New Roman"/>
            </a:endParaRPr>
          </a:p>
        </p:txBody>
      </p:sp>
      <p:sp>
        <p:nvSpPr>
          <p:cNvPr id="47" name="Rectangle 46"/>
          <p:cNvSpPr/>
          <p:nvPr/>
        </p:nvSpPr>
        <p:spPr>
          <a:xfrm>
            <a:off x="7343955" y="441327"/>
            <a:ext cx="457200" cy="6445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5" name="Text Box 44"/>
          <p:cNvSpPr txBox="1">
            <a:spLocks noChangeArrowheads="1"/>
          </p:cNvSpPr>
          <p:nvPr/>
        </p:nvSpPr>
        <p:spPr bwMode="auto">
          <a:xfrm>
            <a:off x="7343956" y="690881"/>
            <a:ext cx="428444"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8" name="Oval 47"/>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49" name="Oval 48"/>
          <p:cNvSpPr/>
          <p:nvPr/>
        </p:nvSpPr>
        <p:spPr>
          <a:xfrm>
            <a:off x="5993911" y="13449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0" name="Oval 49"/>
          <p:cNvSpPr/>
          <p:nvPr/>
        </p:nvSpPr>
        <p:spPr>
          <a:xfrm>
            <a:off x="2985739" y="17102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1" name="Oval 50"/>
          <p:cNvSpPr/>
          <p:nvPr/>
        </p:nvSpPr>
        <p:spPr>
          <a:xfrm>
            <a:off x="6547623" y="21336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4" name="Oval 53"/>
          <p:cNvSpPr/>
          <p:nvPr/>
        </p:nvSpPr>
        <p:spPr>
          <a:xfrm>
            <a:off x="4488431" y="19955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7" name="Oval 56"/>
          <p:cNvSpPr/>
          <p:nvPr/>
        </p:nvSpPr>
        <p:spPr>
          <a:xfrm>
            <a:off x="5440930" y="21293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3" name="Rectangle 42"/>
          <p:cNvSpPr/>
          <p:nvPr/>
        </p:nvSpPr>
        <p:spPr>
          <a:xfrm>
            <a:off x="7252939" y="1304955"/>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solidFill>
                  <a:srgbClr val="FFFFFF"/>
                </a:solidFill>
              </a:rPr>
              <a:t>cases</a:t>
            </a:r>
            <a:endParaRPr lang="en-US" sz="1800" dirty="0">
              <a:solidFill>
                <a:srgbClr val="FFFFFF"/>
              </a:solidFill>
            </a:endParaRPr>
          </a:p>
        </p:txBody>
      </p:sp>
      <p:cxnSp>
        <p:nvCxnSpPr>
          <p:cNvPr id="44" name="Straight Arrow Connector 43"/>
          <p:cNvCxnSpPr/>
          <p:nvPr/>
        </p:nvCxnSpPr>
        <p:spPr>
          <a:xfrm>
            <a:off x="3199246" y="1828800"/>
            <a:ext cx="30226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648200" y="2057400"/>
            <a:ext cx="25908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62600" y="2209800"/>
            <a:ext cx="6858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82"/>
          <p:cNvCxnSpPr>
            <a:cxnSpLocks noChangeShapeType="1"/>
          </p:cNvCxnSpPr>
          <p:nvPr/>
        </p:nvCxnSpPr>
        <p:spPr bwMode="auto">
          <a:xfrm>
            <a:off x="6108701" y="1485900"/>
            <a:ext cx="1168399" cy="0"/>
          </a:xfrm>
          <a:prstGeom prst="straightConnector1">
            <a:avLst/>
          </a:prstGeom>
          <a:noFill/>
          <a:ln w="22225" algn="ctr">
            <a:solidFill>
              <a:schemeClr val="tx1"/>
            </a:solidFill>
            <a:prstDash val="dash"/>
            <a:round/>
            <a:headEnd/>
            <a:tailEnd type="arrow" w="med" len="med"/>
          </a:ln>
        </p:spPr>
      </p:cxnSp>
      <p:cxnSp>
        <p:nvCxnSpPr>
          <p:cNvPr id="59" name="Straight Arrow Connector 58"/>
          <p:cNvCxnSpPr/>
          <p:nvPr/>
        </p:nvCxnSpPr>
        <p:spPr>
          <a:xfrm>
            <a:off x="6719539" y="2231533"/>
            <a:ext cx="5334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229078" y="3307556"/>
            <a:ext cx="695222"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1" name="TextBox 39"/>
          <p:cNvSpPr txBox="1">
            <a:spLocks noChangeArrowheads="1"/>
          </p:cNvSpPr>
          <p:nvPr/>
        </p:nvSpPr>
        <p:spPr bwMode="auto">
          <a:xfrm>
            <a:off x="3946550" y="3124200"/>
            <a:ext cx="1652588" cy="366713"/>
          </a:xfrm>
          <a:prstGeom prst="rect">
            <a:avLst/>
          </a:prstGeom>
          <a:noFill/>
          <a:ln w="9525">
            <a:noFill/>
            <a:miter lim="800000"/>
            <a:headEnd/>
            <a:tailEnd/>
          </a:ln>
        </p:spPr>
        <p:txBody>
          <a:bodyPr>
            <a:spAutoFit/>
          </a:bodyPr>
          <a:lstStyle/>
          <a:p>
            <a:r>
              <a:rPr lang="en-US" sz="1800" dirty="0">
                <a:solidFill>
                  <a:srgbClr val="000000"/>
                </a:solidFill>
                <a:latin typeface="Calibri" pitchFamily="34" charset="0"/>
              </a:rPr>
              <a:t>:Survival Time</a:t>
            </a:r>
          </a:p>
        </p:txBody>
      </p:sp>
      <p:grpSp>
        <p:nvGrpSpPr>
          <p:cNvPr id="63" name="Group 62"/>
          <p:cNvGrpSpPr/>
          <p:nvPr/>
        </p:nvGrpSpPr>
        <p:grpSpPr>
          <a:xfrm>
            <a:off x="5524500" y="6096000"/>
            <a:ext cx="2362200" cy="685802"/>
            <a:chOff x="6221361" y="5867400"/>
            <a:chExt cx="1524000" cy="685802"/>
          </a:xfrm>
        </p:grpSpPr>
        <p:sp>
          <p:nvSpPr>
            <p:cNvPr id="65" name="TextBox 43"/>
            <p:cNvSpPr txBox="1">
              <a:spLocks noChangeArrowheads="1"/>
            </p:cNvSpPr>
            <p:nvPr/>
          </p:nvSpPr>
          <p:spPr bwMode="auto">
            <a:xfrm>
              <a:off x="6221361" y="6183870"/>
              <a:ext cx="1524000" cy="369332"/>
            </a:xfrm>
            <a:prstGeom prst="rect">
              <a:avLst/>
            </a:prstGeom>
            <a:noFill/>
            <a:ln w="9525">
              <a:noFill/>
              <a:miter lim="800000"/>
              <a:headEnd/>
              <a:tailEnd/>
            </a:ln>
          </p:spPr>
          <p:txBody>
            <a:bodyPr>
              <a:spAutoFit/>
            </a:bodyPr>
            <a:lstStyle/>
            <a:p>
              <a:pPr algn="ctr"/>
              <a:r>
                <a:rPr lang="en-US" sz="1800" dirty="0">
                  <a:solidFill>
                    <a:srgbClr val="000000"/>
                  </a:solidFill>
                  <a:latin typeface="Calibri" pitchFamily="34" charset="0"/>
                </a:rPr>
                <a:t>Time of the Study</a:t>
              </a:r>
            </a:p>
          </p:txBody>
        </p:sp>
        <p:sp>
          <p:nvSpPr>
            <p:cNvPr id="67" name="Up Arrow 66"/>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sp>
        <p:nvSpPr>
          <p:cNvPr id="68" name="TextBox 67"/>
          <p:cNvSpPr txBox="1"/>
          <p:nvPr/>
        </p:nvSpPr>
        <p:spPr>
          <a:xfrm>
            <a:off x="151941" y="6371580"/>
            <a:ext cx="4495800" cy="461665"/>
          </a:xfrm>
          <a:prstGeom prst="rect">
            <a:avLst/>
          </a:prstGeom>
          <a:noFill/>
        </p:spPr>
        <p:txBody>
          <a:bodyPr wrap="square" rtlCol="0">
            <a:spAutoFit/>
          </a:bodyPr>
          <a:lstStyle/>
          <a:p>
            <a:r>
              <a:rPr lang="en-US" dirty="0" smtClean="0"/>
              <a:t>This design is equivalent to ….</a:t>
            </a:r>
            <a:endParaRPr lang="en-US" dirty="0"/>
          </a:p>
        </p:txBody>
      </p:sp>
    </p:spTree>
    <p:extLst>
      <p:ext uri="{BB962C8B-B14F-4D97-AF65-F5344CB8AC3E}">
        <p14:creationId xmlns:p14="http://schemas.microsoft.com/office/powerpoint/2010/main" val="166750633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175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091058"/>
            <a:ext cx="457200" cy="3980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81200" y="1828800"/>
            <a:ext cx="381000" cy="3346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21395" y="1854645"/>
            <a:ext cx="367379" cy="3636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0181" y="2057400"/>
            <a:ext cx="387019" cy="3551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87820" y="2156857"/>
            <a:ext cx="401085"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80919" y="2286000"/>
            <a:ext cx="338881" cy="3600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74075" y="2394556"/>
            <a:ext cx="427489" cy="3929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81043" y="2438400"/>
            <a:ext cx="462757" cy="4287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944" y="1861856"/>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44991" y="2133600"/>
            <a:ext cx="327009" cy="3391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45113" y="2204056"/>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89580" y="2098485"/>
            <a:ext cx="226977" cy="239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762001" y="162580"/>
            <a:ext cx="8002447" cy="523220"/>
          </a:xfrm>
          <a:prstGeom prst="rect">
            <a:avLst/>
          </a:prstGeom>
          <a:noFill/>
          <a:ln w="9525">
            <a:noFill/>
            <a:miter lim="800000"/>
            <a:headEnd/>
            <a:tailEnd/>
          </a:ln>
        </p:spPr>
        <p:txBody>
          <a:bodyPr wrap="none">
            <a:spAutoFit/>
          </a:bodyPr>
          <a:lstStyle/>
          <a:p>
            <a:r>
              <a:rPr lang="en-US" sz="2800" b="1" dirty="0" smtClean="0"/>
              <a:t>Cross-Sectional Study Design in a Dynamic Cohort</a:t>
            </a:r>
            <a:endParaRPr lang="en-US" sz="28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27377" y="118399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20133" y="1339882"/>
            <a:ext cx="228600" cy="284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705601" y="141227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smtClean="0">
                <a:latin typeface="Calibri" pitchFamily="34" charset="0"/>
              </a:rPr>
              <a:t>Calendar Time   </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13906" y="1922838"/>
            <a:ext cx="6094" cy="916916"/>
          </a:xfrm>
          <a:prstGeom prst="straightConnector1">
            <a:avLst/>
          </a:prstGeom>
          <a:noFill/>
          <a:ln w="25400" algn="ctr">
            <a:solidFill>
              <a:schemeClr val="tx1"/>
            </a:solidFill>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391401" y="2163464"/>
            <a:ext cx="1588" cy="685800"/>
          </a:xfrm>
          <a:prstGeom prst="straightConnector1">
            <a:avLst/>
          </a:prstGeom>
          <a:noFill/>
          <a:ln w="25400" algn="ctr">
            <a:solidFill>
              <a:schemeClr val="tx1"/>
            </a:solidFill>
            <a:round/>
            <a:headEnd/>
            <a:tailEnd type="arrow" w="med" len="med"/>
          </a:ln>
        </p:spPr>
      </p:cxnSp>
      <p:cxnSp>
        <p:nvCxnSpPr>
          <p:cNvPr id="42" name="Straight Arrow Connector 31"/>
          <p:cNvCxnSpPr>
            <a:cxnSpLocks noChangeShapeType="1"/>
          </p:cNvCxnSpPr>
          <p:nvPr/>
        </p:nvCxnSpPr>
        <p:spPr bwMode="auto">
          <a:xfrm>
            <a:off x="6792914" y="2239666"/>
            <a:ext cx="522287" cy="3175"/>
          </a:xfrm>
          <a:prstGeom prst="straightConnector1">
            <a:avLst/>
          </a:prstGeom>
          <a:noFill/>
          <a:ln w="25400" algn="ctr">
            <a:solidFill>
              <a:schemeClr val="tx1"/>
            </a:solidFill>
            <a:round/>
            <a:headEnd/>
            <a:tailEnd type="arrow" w="med" len="med"/>
          </a:ln>
        </p:spPr>
      </p:cxnSp>
      <p:sp>
        <p:nvSpPr>
          <p:cNvPr id="43" name="TextBox 43"/>
          <p:cNvSpPr txBox="1">
            <a:spLocks noChangeArrowheads="1"/>
          </p:cNvSpPr>
          <p:nvPr/>
        </p:nvSpPr>
        <p:spPr bwMode="auto">
          <a:xfrm>
            <a:off x="6667500" y="6412468"/>
            <a:ext cx="2095500"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510544" y="6171290"/>
            <a:ext cx="226650" cy="2398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5" name="Straight Connector 53"/>
          <p:cNvCxnSpPr>
            <a:cxnSpLocks noChangeShapeType="1"/>
            <a:stCxn id="47" idx="6"/>
          </p:cNvCxnSpPr>
          <p:nvPr/>
        </p:nvCxnSpPr>
        <p:spPr bwMode="auto">
          <a:xfrm>
            <a:off x="6141470" y="1743287"/>
            <a:ext cx="1472437" cy="9315"/>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V="1">
            <a:off x="7616954" y="1469369"/>
            <a:ext cx="3047" cy="250179"/>
          </a:xfrm>
          <a:prstGeom prst="straightConnector1">
            <a:avLst/>
          </a:prstGeom>
          <a:noFill/>
          <a:ln w="25400" algn="ctr">
            <a:solidFill>
              <a:schemeClr val="tx1"/>
            </a:solidFill>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1" name="Straight Arrow Connector 50"/>
          <p:cNvCxnSpPr/>
          <p:nvPr/>
        </p:nvCxnSpPr>
        <p:spPr>
          <a:xfrm>
            <a:off x="3405189" y="3352800"/>
            <a:ext cx="5334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2" name="TextBox 39"/>
          <p:cNvSpPr txBox="1">
            <a:spLocks noChangeArrowheads="1"/>
          </p:cNvSpPr>
          <p:nvPr/>
        </p:nvSpPr>
        <p:spPr bwMode="auto">
          <a:xfrm>
            <a:off x="3962400" y="3200402"/>
            <a:ext cx="1652588" cy="366713"/>
          </a:xfrm>
          <a:prstGeom prst="rect">
            <a:avLst/>
          </a:prstGeom>
          <a:noFill/>
          <a:ln w="9525">
            <a:noFill/>
            <a:miter lim="800000"/>
            <a:headEnd/>
            <a:tailEnd/>
          </a:ln>
        </p:spPr>
        <p:txBody>
          <a:bodyPr>
            <a:spAutoFit/>
          </a:bodyPr>
          <a:lstStyle/>
          <a:p>
            <a:r>
              <a:rPr lang="en-US" sz="1800" dirty="0" smtClean="0">
                <a:latin typeface="Calibri" pitchFamily="34" charset="0"/>
              </a:rPr>
              <a:t>Survival </a:t>
            </a:r>
            <a:r>
              <a:rPr lang="en-US" sz="1800" dirty="0">
                <a:latin typeface="Calibri" pitchFamily="34" charset="0"/>
              </a:rPr>
              <a:t>Time</a:t>
            </a:r>
          </a:p>
        </p:txBody>
      </p:sp>
      <p:grpSp>
        <p:nvGrpSpPr>
          <p:cNvPr id="63" name="Group 62"/>
          <p:cNvGrpSpPr/>
          <p:nvPr/>
        </p:nvGrpSpPr>
        <p:grpSpPr>
          <a:xfrm>
            <a:off x="7619995" y="685802"/>
            <a:ext cx="369332" cy="5513295"/>
            <a:chOff x="6187956" y="1221433"/>
            <a:chExt cx="369332" cy="4987280"/>
          </a:xfrm>
        </p:grpSpPr>
        <p:cxnSp>
          <p:nvCxnSpPr>
            <p:cNvPr id="64" name="Straight Arrow Connector 63"/>
            <p:cNvCxnSpPr/>
            <p:nvPr/>
          </p:nvCxnSpPr>
          <p:spPr bwMode="auto">
            <a:xfrm>
              <a:off x="6344444" y="1221433"/>
              <a:ext cx="56356" cy="4987280"/>
            </a:xfrm>
            <a:prstGeom prst="straightConnector1">
              <a:avLst/>
            </a:prstGeom>
            <a:solidFill>
              <a:schemeClr val="accent1"/>
            </a:solidFill>
            <a:ln w="295275" cap="flat" cmpd="sng" algn="ctr">
              <a:solidFill>
                <a:schemeClr val="accent2"/>
              </a:solidFill>
              <a:prstDash val="solid"/>
              <a:round/>
              <a:headEnd type="triangle" w="sm" len="sm"/>
              <a:tailEnd type="triangle" w="sm" len="sm"/>
            </a:ln>
            <a:effectLst/>
          </p:spPr>
        </p:cxnSp>
        <p:sp>
          <p:nvSpPr>
            <p:cNvPr id="65" name="TextBox 37"/>
            <p:cNvSpPr txBox="1">
              <a:spLocks noChangeArrowheads="1"/>
            </p:cNvSpPr>
            <p:nvPr/>
          </p:nvSpPr>
          <p:spPr bwMode="auto">
            <a:xfrm rot="16200000">
              <a:off x="5244299" y="3561727"/>
              <a:ext cx="2256646" cy="369332"/>
            </a:xfrm>
            <a:prstGeom prst="rect">
              <a:avLst/>
            </a:prstGeom>
            <a:noFill/>
            <a:ln w="9525">
              <a:noFill/>
              <a:miter lim="800000"/>
              <a:headEnd/>
              <a:tailEnd/>
            </a:ln>
          </p:spPr>
          <p:txBody>
            <a:bodyPr wrap="none">
              <a:spAutoFit/>
            </a:bodyPr>
            <a:lstStyle/>
            <a:p>
              <a:r>
                <a:rPr lang="en-US" sz="1800" dirty="0" smtClean="0">
                  <a:solidFill>
                    <a:schemeClr val="bg1"/>
                  </a:solidFill>
                  <a:latin typeface="Calibri" pitchFamily="34" charset="0"/>
                </a:rPr>
                <a:t>Cross-sectional: Controls</a:t>
              </a:r>
              <a:endParaRPr lang="en-US" sz="1800" dirty="0">
                <a:solidFill>
                  <a:schemeClr val="bg1"/>
                </a:solidFill>
                <a:latin typeface="Calibri" pitchFamily="34" charset="0"/>
              </a:endParaRPr>
            </a:p>
          </p:txBody>
        </p:sp>
      </p:grpSp>
      <p:grpSp>
        <p:nvGrpSpPr>
          <p:cNvPr id="66" name="Group 65"/>
          <p:cNvGrpSpPr/>
          <p:nvPr/>
        </p:nvGrpSpPr>
        <p:grpSpPr>
          <a:xfrm>
            <a:off x="7162795" y="685801"/>
            <a:ext cx="369332" cy="5513295"/>
            <a:chOff x="6187956" y="1221433"/>
            <a:chExt cx="369332" cy="4987280"/>
          </a:xfrm>
        </p:grpSpPr>
        <p:cxnSp>
          <p:nvCxnSpPr>
            <p:cNvPr id="67" name="Straight Arrow Connector 66"/>
            <p:cNvCxnSpPr/>
            <p:nvPr/>
          </p:nvCxnSpPr>
          <p:spPr bwMode="auto">
            <a:xfrm>
              <a:off x="6344444" y="1221433"/>
              <a:ext cx="56356" cy="4987280"/>
            </a:xfrm>
            <a:prstGeom prst="straightConnector1">
              <a:avLst/>
            </a:prstGeom>
            <a:solidFill>
              <a:schemeClr val="accent1"/>
            </a:solidFill>
            <a:ln w="295275" cap="flat" cmpd="sng" algn="ctr">
              <a:solidFill>
                <a:schemeClr val="accent2"/>
              </a:solidFill>
              <a:prstDash val="solid"/>
              <a:round/>
              <a:headEnd type="triangle" w="sm" len="sm"/>
              <a:tailEnd type="triangle" w="sm" len="sm"/>
            </a:ln>
            <a:effectLst/>
          </p:spPr>
        </p:cxnSp>
        <p:sp>
          <p:nvSpPr>
            <p:cNvPr id="68" name="TextBox 37"/>
            <p:cNvSpPr txBox="1">
              <a:spLocks noChangeArrowheads="1"/>
            </p:cNvSpPr>
            <p:nvPr/>
          </p:nvSpPr>
          <p:spPr bwMode="auto">
            <a:xfrm rot="16200000">
              <a:off x="5359115" y="3676544"/>
              <a:ext cx="2027014" cy="369332"/>
            </a:xfrm>
            <a:prstGeom prst="rect">
              <a:avLst/>
            </a:prstGeom>
            <a:noFill/>
            <a:ln w="9525">
              <a:noFill/>
              <a:miter lim="800000"/>
              <a:headEnd/>
              <a:tailEnd/>
            </a:ln>
          </p:spPr>
          <p:txBody>
            <a:bodyPr wrap="none">
              <a:spAutoFit/>
            </a:bodyPr>
            <a:lstStyle/>
            <a:p>
              <a:r>
                <a:rPr lang="en-US" sz="1800" dirty="0" smtClean="0">
                  <a:solidFill>
                    <a:schemeClr val="bg1"/>
                  </a:solidFill>
                  <a:latin typeface="Calibri" pitchFamily="34" charset="0"/>
                </a:rPr>
                <a:t>Cross-sectional: Cases</a:t>
              </a:r>
              <a:endParaRPr lang="en-US" sz="1800" dirty="0">
                <a:solidFill>
                  <a:schemeClr val="bg1"/>
                </a:solidFill>
                <a:latin typeface="Calibri" pitchFamily="34" charset="0"/>
              </a:endParaRPr>
            </a:p>
          </p:txBody>
        </p:sp>
      </p:grpSp>
    </p:spTree>
    <p:extLst>
      <p:ext uri="{BB962C8B-B14F-4D97-AF65-F5344CB8AC3E}">
        <p14:creationId xmlns:p14="http://schemas.microsoft.com/office/powerpoint/2010/main" val="213569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76200"/>
            <a:ext cx="7772400" cy="1143000"/>
          </a:xfrm>
        </p:spPr>
        <p:txBody>
          <a:bodyPr/>
          <a:lstStyle/>
          <a:p>
            <a:r>
              <a:rPr lang="en-US" sz="4000" b="1" dirty="0" smtClean="0"/>
              <a:t>Utility of ecologic studies</a:t>
            </a:r>
          </a:p>
        </p:txBody>
      </p:sp>
      <p:sp>
        <p:nvSpPr>
          <p:cNvPr id="19458" name="Rectangle 3"/>
          <p:cNvSpPr>
            <a:spLocks noGrp="1" noChangeArrowheads="1"/>
          </p:cNvSpPr>
          <p:nvPr>
            <p:ph type="body" idx="1"/>
          </p:nvPr>
        </p:nvSpPr>
        <p:spPr>
          <a:xfrm>
            <a:off x="152400" y="1295400"/>
            <a:ext cx="8839200" cy="4876800"/>
          </a:xfrm>
        </p:spPr>
        <p:txBody>
          <a:bodyPr/>
          <a:lstStyle/>
          <a:p>
            <a:pPr marL="0" indent="0">
              <a:lnSpc>
                <a:spcPct val="90000"/>
              </a:lnSpc>
              <a:buNone/>
            </a:pPr>
            <a:r>
              <a:rPr lang="en-US" sz="2800" dirty="0" smtClean="0"/>
              <a:t>Given limitations of ecologic studies, why use this design?</a:t>
            </a:r>
            <a:endParaRPr lang="en-US" sz="2800" dirty="0"/>
          </a:p>
          <a:p>
            <a:pPr>
              <a:lnSpc>
                <a:spcPct val="90000"/>
              </a:lnSpc>
            </a:pPr>
            <a:r>
              <a:rPr lang="en-US" sz="2800" dirty="0" smtClean="0"/>
              <a:t>Easy </a:t>
            </a:r>
            <a:r>
              <a:rPr lang="en-US" sz="2800" dirty="0"/>
              <a:t>to do, exposure and outcome data often readily available</a:t>
            </a:r>
          </a:p>
          <a:p>
            <a:pPr>
              <a:lnSpc>
                <a:spcPct val="90000"/>
              </a:lnSpc>
            </a:pPr>
            <a:r>
              <a:rPr lang="en-US" sz="2800" dirty="0" smtClean="0"/>
              <a:t>Provides preliminary </a:t>
            </a:r>
            <a:r>
              <a:rPr lang="en-US" sz="2800" dirty="0"/>
              <a:t>picture of relationships in new fields</a:t>
            </a:r>
          </a:p>
          <a:p>
            <a:pPr>
              <a:lnSpc>
                <a:spcPct val="90000"/>
              </a:lnSpc>
            </a:pPr>
            <a:r>
              <a:rPr lang="en-US" sz="2800" dirty="0"/>
              <a:t>Can provide greater variability in exposure or outcome measurements that allows a relationship to be observed.  </a:t>
            </a:r>
          </a:p>
          <a:p>
            <a:pPr lvl="1">
              <a:lnSpc>
                <a:spcPct val="90000"/>
              </a:lnSpc>
            </a:pPr>
            <a:r>
              <a:rPr lang="en-US" sz="2400" dirty="0"/>
              <a:t>Such variability may be absent in individual-level studies which are typically in more homogeneous populations.</a:t>
            </a:r>
          </a:p>
        </p:txBody>
      </p:sp>
    </p:spTree>
    <p:extLst>
      <p:ext uri="{BB962C8B-B14F-4D97-AF65-F5344CB8AC3E}">
        <p14:creationId xmlns:p14="http://schemas.microsoft.com/office/powerpoint/2010/main" val="301003640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538288"/>
            <a:ext cx="457200" cy="3923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49719" y="2142139"/>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7590" y="2170112"/>
            <a:ext cx="460459" cy="4015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0587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0371" name="TextBox 35"/>
          <p:cNvSpPr txBox="1">
            <a:spLocks noChangeArrowheads="1"/>
          </p:cNvSpPr>
          <p:nvPr/>
        </p:nvSpPr>
        <p:spPr bwMode="auto">
          <a:xfrm>
            <a:off x="3505201" y="153828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1000264"/>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p:nvPr/>
        </p:nvCxnSpPr>
        <p:spPr>
          <a:xfrm>
            <a:off x="3086100" y="1524000"/>
            <a:ext cx="29337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880986"/>
            <a:ext cx="1371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042722"/>
            <a:ext cx="533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935850" y="6155397"/>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3200400" y="1666593"/>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76200" y="228600"/>
            <a:ext cx="9144000" cy="523220"/>
          </a:xfrm>
          <a:prstGeom prst="rect">
            <a:avLst/>
          </a:prstGeom>
          <a:noFill/>
          <a:ln w="9525">
            <a:noFill/>
            <a:miter lim="800000"/>
            <a:headEnd/>
            <a:tailEnd/>
          </a:ln>
        </p:spPr>
        <p:txBody>
          <a:bodyPr anchor="ctr">
            <a:spAutoFit/>
          </a:bodyPr>
          <a:lstStyle/>
          <a:p>
            <a:pPr algn="ctr" eaLnBrk="0" hangingPunct="0"/>
            <a:r>
              <a:rPr lang="en-US" sz="2800" b="1" dirty="0" smtClean="0"/>
              <a:t>“Prevalent</a:t>
            </a:r>
            <a:r>
              <a:rPr lang="en-US" sz="2800" b="1" dirty="0"/>
              <a:t> </a:t>
            </a:r>
            <a:r>
              <a:rPr lang="en-US" sz="2800" b="1" dirty="0" smtClean="0"/>
              <a:t>case and controls” sampling in a fixed cohort</a:t>
            </a:r>
            <a:endParaRPr lang="en-US" sz="2800" b="1" dirty="0"/>
          </a:p>
        </p:txBody>
      </p:sp>
      <p:sp>
        <p:nvSpPr>
          <p:cNvPr id="39" name="Rectangle 38"/>
          <p:cNvSpPr>
            <a:spLocks noChangeArrowheads="1"/>
          </p:cNvSpPr>
          <p:nvPr/>
        </p:nvSpPr>
        <p:spPr bwMode="auto">
          <a:xfrm>
            <a:off x="7346732"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40" name="Oval 39"/>
          <p:cNvSpPr/>
          <p:nvPr/>
        </p:nvSpPr>
        <p:spPr>
          <a:xfrm>
            <a:off x="2957061" y="142945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4495000" y="16934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6469349" y="194221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4" name="Oval 43"/>
          <p:cNvSpPr/>
          <p:nvPr/>
        </p:nvSpPr>
        <p:spPr>
          <a:xfrm>
            <a:off x="5409400" y="18031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3132741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381000" y="152400"/>
            <a:ext cx="8458200" cy="1143000"/>
          </a:xfrm>
        </p:spPr>
        <p:txBody>
          <a:bodyPr/>
          <a:lstStyle/>
          <a:p>
            <a:r>
              <a:rPr lang="en-US" sz="3600" b="1" dirty="0" smtClean="0"/>
              <a:t>Example: “Prevalent” case-control study in a fixed cohort</a:t>
            </a:r>
          </a:p>
        </p:txBody>
      </p:sp>
      <p:sp>
        <p:nvSpPr>
          <p:cNvPr id="97282" name="Rectangle 3"/>
          <p:cNvSpPr>
            <a:spLocks noGrp="1" noChangeArrowheads="1"/>
          </p:cNvSpPr>
          <p:nvPr>
            <p:ph type="body" idx="1"/>
          </p:nvPr>
        </p:nvSpPr>
        <p:spPr>
          <a:xfrm>
            <a:off x="228600" y="1371600"/>
            <a:ext cx="8686800" cy="4114800"/>
          </a:xfrm>
        </p:spPr>
        <p:txBody>
          <a:bodyPr/>
          <a:lstStyle/>
          <a:p>
            <a:r>
              <a:rPr lang="en-US" sz="2400" dirty="0" smtClean="0"/>
              <a:t>Fixed cohort: </a:t>
            </a:r>
            <a:r>
              <a:rPr lang="en-US" sz="2400" kern="1200" dirty="0" smtClean="0"/>
              <a:t>Canadian Multicentre </a:t>
            </a:r>
            <a:r>
              <a:rPr lang="en-US" sz="2400" kern="1200" dirty="0"/>
              <a:t>Osteoporosis Study (CaMos) </a:t>
            </a:r>
            <a:r>
              <a:rPr lang="en-US" sz="2400" dirty="0" smtClean="0"/>
              <a:t> </a:t>
            </a:r>
          </a:p>
          <a:p>
            <a:r>
              <a:rPr lang="en-US" sz="2400" dirty="0" smtClean="0"/>
              <a:t>At 10-year follow-up visit</a:t>
            </a:r>
          </a:p>
          <a:p>
            <a:r>
              <a:rPr lang="en-US" sz="2400" dirty="0" smtClean="0"/>
              <a:t>Cases:  Older women with fracture at some point during prior 10 years of CaMos (N=44)</a:t>
            </a:r>
          </a:p>
          <a:p>
            <a:r>
              <a:rPr lang="en-US" sz="2400" dirty="0" smtClean="0"/>
              <a:t>Controls:  Women without fracture through 10 years of CaMos (age matched) (N=88)</a:t>
            </a:r>
          </a:p>
          <a:p>
            <a:r>
              <a:rPr lang="en-US" sz="2400" dirty="0" smtClean="0"/>
              <a:t>Measured bone microarchitecture with HRpQCT (high resolution peripheral QCT) at 10-year visit</a:t>
            </a:r>
          </a:p>
          <a:p>
            <a:r>
              <a:rPr lang="en-US" sz="2400" dirty="0" smtClean="0"/>
              <a:t>Microarchitecture parameters differed in cases compared to controls</a:t>
            </a:r>
            <a:endParaRPr lang="en-US" sz="2400" dirty="0"/>
          </a:p>
        </p:txBody>
      </p:sp>
      <p:sp>
        <p:nvSpPr>
          <p:cNvPr id="2" name="TextBox 1"/>
          <p:cNvSpPr txBox="1"/>
          <p:nvPr/>
        </p:nvSpPr>
        <p:spPr>
          <a:xfrm>
            <a:off x="5867400" y="6083526"/>
            <a:ext cx="3657600" cy="461665"/>
          </a:xfrm>
          <a:prstGeom prst="rect">
            <a:avLst/>
          </a:prstGeom>
          <a:noFill/>
        </p:spPr>
        <p:txBody>
          <a:bodyPr wrap="square" rtlCol="0">
            <a:spAutoFit/>
          </a:bodyPr>
          <a:lstStyle/>
          <a:p>
            <a:r>
              <a:rPr lang="en-US" dirty="0" smtClean="0"/>
              <a:t>Nishiyama</a:t>
            </a:r>
            <a:r>
              <a:rPr lang="en-US" dirty="0"/>
              <a:t> </a:t>
            </a:r>
            <a:r>
              <a:rPr lang="en-US" dirty="0" smtClean="0"/>
              <a:t>et al. 2013</a:t>
            </a:r>
            <a:endParaRPr lang="en-US" dirty="0"/>
          </a:p>
        </p:txBody>
      </p:sp>
    </p:spTree>
    <p:extLst>
      <p:ext uri="{BB962C8B-B14F-4D97-AF65-F5344CB8AC3E}">
        <p14:creationId xmlns:p14="http://schemas.microsoft.com/office/powerpoint/2010/main" val="419719525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02791"/>
            <a:ext cx="449831" cy="4022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54831" y="1524000"/>
            <a:ext cx="417488" cy="4147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31304"/>
            <a:ext cx="401984" cy="4022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883705"/>
            <a:ext cx="418300" cy="4022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00700" y="1981200"/>
            <a:ext cx="419100" cy="3980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17119" y="2133600"/>
            <a:ext cx="407581" cy="3908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67765"/>
            <a:ext cx="457200" cy="4230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01190" y="1828800"/>
            <a:ext cx="370810" cy="363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64484" y="1981201"/>
            <a:ext cx="321916" cy="325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103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0371" name="TextBox 35"/>
          <p:cNvSpPr txBox="1">
            <a:spLocks noChangeArrowheads="1"/>
          </p:cNvSpPr>
          <p:nvPr/>
        </p:nvSpPr>
        <p:spPr bwMode="auto">
          <a:xfrm>
            <a:off x="3505201" y="153828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1010454"/>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fractures</a:t>
            </a:r>
            <a:endParaRPr lang="en-US" sz="1800" dirty="0"/>
          </a:p>
        </p:txBody>
      </p:sp>
      <p:cxnSp>
        <p:nvCxnSpPr>
          <p:cNvPr id="31" name="Straight Arrow Connector 30"/>
          <p:cNvCxnSpPr/>
          <p:nvPr/>
        </p:nvCxnSpPr>
        <p:spPr>
          <a:xfrm>
            <a:off x="3086100" y="1524000"/>
            <a:ext cx="29337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905000"/>
            <a:ext cx="1371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024932"/>
            <a:ext cx="533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935850" y="6155397"/>
            <a:ext cx="1810367" cy="369332"/>
          </a:xfrm>
          <a:prstGeom prst="rect">
            <a:avLst/>
          </a:prstGeom>
          <a:noFill/>
          <a:ln w="9525">
            <a:noFill/>
            <a:miter lim="800000"/>
            <a:headEnd/>
            <a:tailEnd/>
          </a:ln>
        </p:spPr>
        <p:txBody>
          <a:bodyPr wrap="none">
            <a:spAutoFit/>
          </a:bodyPr>
          <a:lstStyle/>
          <a:p>
            <a:r>
              <a:rPr lang="en-US" sz="1800" dirty="0" smtClean="0">
                <a:latin typeface="Calibri" pitchFamily="34" charset="0"/>
              </a:rPr>
              <a:t>Observation time</a:t>
            </a:r>
            <a:endParaRPr lang="en-US" sz="1800" dirty="0">
              <a:latin typeface="Calibri" pitchFamily="34" charset="0"/>
            </a:endParaRPr>
          </a:p>
        </p:txBody>
      </p:sp>
      <p:sp>
        <p:nvSpPr>
          <p:cNvPr id="100384" name="TextBox 43"/>
          <p:cNvSpPr txBox="1">
            <a:spLocks noChangeArrowheads="1"/>
          </p:cNvSpPr>
          <p:nvPr/>
        </p:nvSpPr>
        <p:spPr bwMode="auto">
          <a:xfrm>
            <a:off x="6934200" y="6211888"/>
            <a:ext cx="1524000" cy="369332"/>
          </a:xfrm>
          <a:prstGeom prst="rect">
            <a:avLst/>
          </a:prstGeom>
          <a:noFill/>
          <a:ln w="9525">
            <a:noFill/>
            <a:miter lim="800000"/>
            <a:headEnd/>
            <a:tailEnd/>
          </a:ln>
        </p:spPr>
        <p:txBody>
          <a:bodyPr>
            <a:spAutoFit/>
          </a:bodyPr>
          <a:lstStyle/>
          <a:p>
            <a:pPr algn="ctr"/>
            <a:r>
              <a:rPr lang="en-US" sz="1800" dirty="0" smtClean="0">
                <a:latin typeface="Calibri" pitchFamily="34" charset="0"/>
              </a:rPr>
              <a:t>10 yr visit</a:t>
            </a:r>
            <a:endParaRPr lang="en-US" sz="1800" dirty="0">
              <a:latin typeface="Calibri" pitchFamily="34" charset="0"/>
            </a:endParaRP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3200400" y="1666593"/>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56347"/>
            <a:ext cx="9144000" cy="954107"/>
          </a:xfrm>
          <a:prstGeom prst="rect">
            <a:avLst/>
          </a:prstGeom>
          <a:noFill/>
          <a:ln w="9525">
            <a:noFill/>
            <a:miter lim="800000"/>
            <a:headEnd/>
            <a:tailEnd/>
          </a:ln>
        </p:spPr>
        <p:txBody>
          <a:bodyPr anchor="ctr">
            <a:spAutoFit/>
          </a:bodyPr>
          <a:lstStyle/>
          <a:p>
            <a:pPr algn="ctr" eaLnBrk="0" hangingPunct="0"/>
            <a:r>
              <a:rPr lang="en-US" sz="2800" b="1" dirty="0" smtClean="0"/>
              <a:t>“Prevalent</a:t>
            </a:r>
            <a:r>
              <a:rPr lang="en-US" sz="2800" b="1" dirty="0"/>
              <a:t> </a:t>
            </a:r>
            <a:r>
              <a:rPr lang="en-US" sz="2800" b="1" dirty="0" smtClean="0"/>
              <a:t>case and control” sampling in CaMos, </a:t>
            </a:r>
          </a:p>
          <a:p>
            <a:pPr algn="ctr" eaLnBrk="0" hangingPunct="0"/>
            <a:r>
              <a:rPr lang="en-US" sz="2800" b="1" dirty="0" smtClean="0"/>
              <a:t>a fixed cohort study</a:t>
            </a:r>
            <a:endParaRPr lang="en-US" sz="2800" b="1" dirty="0"/>
          </a:p>
        </p:txBody>
      </p:sp>
      <p:sp>
        <p:nvSpPr>
          <p:cNvPr id="39" name="Rectangle 38"/>
          <p:cNvSpPr>
            <a:spLocks noChangeArrowheads="1"/>
          </p:cNvSpPr>
          <p:nvPr/>
        </p:nvSpPr>
        <p:spPr bwMode="auto">
          <a:xfrm>
            <a:off x="7346732"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40" name="Oval 39"/>
          <p:cNvSpPr/>
          <p:nvPr/>
        </p:nvSpPr>
        <p:spPr>
          <a:xfrm>
            <a:off x="2957061" y="142945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4495000" y="16934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6483245" y="193062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4" name="Oval 43"/>
          <p:cNvSpPr/>
          <p:nvPr/>
        </p:nvSpPr>
        <p:spPr>
          <a:xfrm>
            <a:off x="5409400" y="18031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07980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r>
              <a:rPr lang="en-US" sz="4400" dirty="0">
                <a:solidFill>
                  <a:schemeClr val="tx2"/>
                </a:solidFill>
              </a:rPr>
              <a:t>Case-Control Key Concept #4</a:t>
            </a:r>
          </a:p>
        </p:txBody>
      </p:sp>
      <p:sp>
        <p:nvSpPr>
          <p:cNvPr id="142338" name="Rectangle 5"/>
          <p:cNvSpPr>
            <a:spLocks noChangeArrowheads="1"/>
          </p:cNvSpPr>
          <p:nvPr/>
        </p:nvSpPr>
        <p:spPr bwMode="auto">
          <a:xfrm>
            <a:off x="609600" y="2133600"/>
            <a:ext cx="8991600" cy="41148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dirty="0"/>
              <a:t>Incident sampling of </a:t>
            </a:r>
            <a:r>
              <a:rPr lang="en-US" sz="3200" dirty="0" smtClean="0"/>
              <a:t>cases </a:t>
            </a:r>
            <a:r>
              <a:rPr lang="en-US" sz="3200" dirty="0"/>
              <a:t>is preferable to prevalent sampling</a:t>
            </a:r>
          </a:p>
        </p:txBody>
      </p:sp>
    </p:spTree>
    <p:extLst>
      <p:ext uri="{BB962C8B-B14F-4D97-AF65-F5344CB8AC3E}">
        <p14:creationId xmlns:p14="http://schemas.microsoft.com/office/powerpoint/2010/main" val="2674330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685800" y="-152400"/>
            <a:ext cx="7772400" cy="1143000"/>
          </a:xfrm>
        </p:spPr>
        <p:txBody>
          <a:bodyPr/>
          <a:lstStyle/>
          <a:p>
            <a:r>
              <a:rPr lang="en-US" sz="3600" b="1" dirty="0" smtClean="0"/>
              <a:t>“Nested” Case-Control Study </a:t>
            </a:r>
            <a:r>
              <a:rPr lang="en-US" dirty="0" smtClean="0"/>
              <a:t> </a:t>
            </a:r>
          </a:p>
        </p:txBody>
      </p:sp>
      <p:sp>
        <p:nvSpPr>
          <p:cNvPr id="144386" name="Rectangle 3"/>
          <p:cNvSpPr>
            <a:spLocks noGrp="1" noChangeArrowheads="1"/>
          </p:cNvSpPr>
          <p:nvPr>
            <p:ph type="body" idx="1"/>
          </p:nvPr>
        </p:nvSpPr>
        <p:spPr>
          <a:xfrm>
            <a:off x="152400" y="914400"/>
            <a:ext cx="8763000" cy="5486400"/>
          </a:xfrm>
        </p:spPr>
        <p:txBody>
          <a:bodyPr/>
          <a:lstStyle/>
          <a:p>
            <a:pPr>
              <a:lnSpc>
                <a:spcPct val="80000"/>
              </a:lnSpc>
              <a:spcAft>
                <a:spcPts val="600"/>
              </a:spcAft>
            </a:pPr>
            <a:r>
              <a:rPr lang="en-US" sz="2400" dirty="0" smtClean="0"/>
              <a:t>“Nested” is used ambiguously in textbooks and literature</a:t>
            </a:r>
          </a:p>
          <a:p>
            <a:pPr>
              <a:lnSpc>
                <a:spcPct val="80000"/>
              </a:lnSpc>
              <a:spcAft>
                <a:spcPts val="600"/>
              </a:spcAft>
            </a:pPr>
            <a:r>
              <a:rPr lang="en-US" sz="2400" dirty="0" smtClean="0"/>
              <a:t>Most often refers to incidence density sampling within a previously existing research cohort study (i.e., a primary study base)</a:t>
            </a:r>
          </a:p>
          <a:p>
            <a:pPr>
              <a:lnSpc>
                <a:spcPct val="80000"/>
              </a:lnSpc>
              <a:spcAft>
                <a:spcPts val="600"/>
              </a:spcAft>
            </a:pPr>
            <a:r>
              <a:rPr lang="en-US" sz="2400" dirty="0" smtClean="0"/>
              <a:t>May refer to case-cohort sampling (or even prevalent controls) within a previously existing research cohort study</a:t>
            </a:r>
          </a:p>
          <a:p>
            <a:pPr>
              <a:lnSpc>
                <a:spcPct val="80000"/>
              </a:lnSpc>
              <a:spcAft>
                <a:spcPts val="600"/>
              </a:spcAft>
            </a:pPr>
            <a:r>
              <a:rPr lang="en-US" sz="2400" dirty="0" smtClean="0"/>
              <a:t>May refer to any case-control study within a primary study base</a:t>
            </a:r>
          </a:p>
          <a:p>
            <a:pPr>
              <a:lnSpc>
                <a:spcPct val="80000"/>
              </a:lnSpc>
              <a:spcAft>
                <a:spcPts val="600"/>
              </a:spcAft>
            </a:pPr>
            <a:r>
              <a:rPr lang="en-US" sz="2400" dirty="0" smtClean="0"/>
              <a:t>We doubt if there will ever be uniform use of “nested case-control”</a:t>
            </a:r>
          </a:p>
          <a:p>
            <a:pPr>
              <a:lnSpc>
                <a:spcPct val="80000"/>
              </a:lnSpc>
              <a:spcAft>
                <a:spcPts val="600"/>
              </a:spcAft>
            </a:pPr>
            <a:r>
              <a:rPr lang="en-US" sz="2400" dirty="0" smtClean="0"/>
              <a:t>Therefore, we discourage use of "nested case-control study” as a stand-alone term.  Instead, favor placing the study in context by noting the parent cohort.  e.g.,  “This is a case-control study nested within xxyyzz underlying cohort.”</a:t>
            </a:r>
          </a:p>
          <a:p>
            <a:pPr>
              <a:lnSpc>
                <a:spcPct val="80000"/>
              </a:lnSpc>
              <a:spcAft>
                <a:spcPts val="600"/>
              </a:spcAft>
            </a:pPr>
            <a:r>
              <a:rPr lang="en-US" sz="2400" dirty="0" smtClean="0"/>
              <a:t>Main utility of “nested”:  A reminder that there is often a far less expensive way to study various outcomes in the underlying cohort than making measurements on everyone in the cohort.</a:t>
            </a:r>
          </a:p>
        </p:txBody>
      </p:sp>
    </p:spTree>
    <p:extLst>
      <p:ext uri="{BB962C8B-B14F-4D97-AF65-F5344CB8AC3E}">
        <p14:creationId xmlns:p14="http://schemas.microsoft.com/office/powerpoint/2010/main" val="68963874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a:xfrm>
            <a:off x="0" y="-152400"/>
            <a:ext cx="9144000" cy="1143000"/>
          </a:xfrm>
        </p:spPr>
        <p:txBody>
          <a:bodyPr/>
          <a:lstStyle/>
          <a:p>
            <a:r>
              <a:rPr lang="en-US" sz="3200" b="1" dirty="0" smtClean="0"/>
              <a:t>Also Ambiguous:  Prospective &amp; Retrospective</a:t>
            </a:r>
          </a:p>
        </p:txBody>
      </p:sp>
      <p:sp>
        <p:nvSpPr>
          <p:cNvPr id="146434" name="Rectangle 3"/>
          <p:cNvSpPr>
            <a:spLocks noGrp="1" noChangeArrowheads="1"/>
          </p:cNvSpPr>
          <p:nvPr>
            <p:ph type="body" idx="1"/>
          </p:nvPr>
        </p:nvSpPr>
        <p:spPr>
          <a:xfrm>
            <a:off x="0" y="685800"/>
            <a:ext cx="8915400" cy="4114800"/>
          </a:xfrm>
        </p:spPr>
        <p:txBody>
          <a:bodyPr/>
          <a:lstStyle/>
          <a:p>
            <a:pPr>
              <a:lnSpc>
                <a:spcPct val="90000"/>
              </a:lnSpc>
            </a:pPr>
            <a:r>
              <a:rPr lang="en-US" sz="2800" dirty="0" smtClean="0"/>
              <a:t>Case-control design is often criticized as “retrospective”</a:t>
            </a:r>
          </a:p>
          <a:p>
            <a:pPr>
              <a:lnSpc>
                <a:spcPct val="90000"/>
              </a:lnSpc>
            </a:pPr>
            <a:r>
              <a:rPr lang="en-US" sz="2800" dirty="0" smtClean="0"/>
              <a:t>There are at least 3 different meanings to the dichotomy of the terms: prospective vs retrospective</a:t>
            </a:r>
          </a:p>
          <a:p>
            <a:pPr lvl="1">
              <a:lnSpc>
                <a:spcPct val="90000"/>
              </a:lnSpc>
            </a:pPr>
            <a:r>
              <a:rPr lang="en-US" sz="2200" dirty="0" smtClean="0"/>
              <a:t>See optional reading by Vandenbroucke, </a:t>
            </a:r>
            <a:r>
              <a:rPr lang="en-US" sz="2200" i="1" dirty="0" smtClean="0"/>
              <a:t>BMJ</a:t>
            </a:r>
            <a:r>
              <a:rPr lang="en-US" sz="2200" dirty="0" smtClean="0"/>
              <a:t> 1991</a:t>
            </a:r>
          </a:p>
          <a:p>
            <a:pPr lvl="1"/>
            <a:r>
              <a:rPr lang="en-US" sz="2200" dirty="0" smtClean="0"/>
              <a:t>given this confusion, “words prospective and retrospective have lost all meaning.   From spotting them in the abstract, the reader gains no insight into the type of research that was performed.”</a:t>
            </a:r>
          </a:p>
          <a:p>
            <a:pPr>
              <a:lnSpc>
                <a:spcPct val="90000"/>
              </a:lnSpc>
            </a:pPr>
            <a:r>
              <a:rPr lang="en-US" sz="2800" dirty="0" smtClean="0"/>
              <a:t>The key issues for the strength of the study design are: </a:t>
            </a:r>
          </a:p>
          <a:p>
            <a:pPr lvl="1">
              <a:lnSpc>
                <a:spcPct val="90000"/>
              </a:lnSpc>
            </a:pPr>
            <a:r>
              <a:rPr lang="en-US" sz="2200" dirty="0" smtClean="0"/>
              <a:t>Timing of measurements:  best to obtain measurement (or specimen) of exposure prior to outcome</a:t>
            </a:r>
          </a:p>
          <a:p>
            <a:pPr lvl="1">
              <a:lnSpc>
                <a:spcPct val="90000"/>
              </a:lnSpc>
            </a:pPr>
            <a:r>
              <a:rPr lang="en-US" sz="2200" dirty="0" smtClean="0"/>
              <a:t>And more broadly, the accuracy of measurements, the absence of selection bias and the absence of confounding</a:t>
            </a:r>
          </a:p>
          <a:p>
            <a:pPr>
              <a:lnSpc>
                <a:spcPct val="90000"/>
              </a:lnSpc>
            </a:pPr>
            <a:r>
              <a:rPr lang="en-US" sz="2800" dirty="0" smtClean="0"/>
              <a:t>We don’t recommend labeling studies as prospective or retrospective, although journals will sometimes insist</a:t>
            </a:r>
          </a:p>
        </p:txBody>
      </p:sp>
    </p:spTree>
    <p:extLst>
      <p:ext uri="{BB962C8B-B14F-4D97-AF65-F5344CB8AC3E}">
        <p14:creationId xmlns:p14="http://schemas.microsoft.com/office/powerpoint/2010/main" val="89683405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5"/>
          <p:cNvSpPr>
            <a:spLocks noChangeArrowheads="1"/>
          </p:cNvSpPr>
          <p:nvPr/>
        </p:nvSpPr>
        <p:spPr bwMode="auto">
          <a:xfrm>
            <a:off x="662796" y="0"/>
            <a:ext cx="7772400" cy="1143000"/>
          </a:xfrm>
          <a:prstGeom prst="rect">
            <a:avLst/>
          </a:prstGeom>
          <a:noFill/>
          <a:ln w="9525">
            <a:noFill/>
            <a:miter lim="800000"/>
            <a:headEnd/>
            <a:tailEnd/>
          </a:ln>
        </p:spPr>
        <p:txBody>
          <a:bodyPr anchor="ctr"/>
          <a:lstStyle/>
          <a:p>
            <a:pPr algn="ctr" eaLnBrk="0" hangingPunct="0"/>
            <a:r>
              <a:rPr lang="en-US" sz="4400" b="1" dirty="0">
                <a:solidFill>
                  <a:schemeClr val="tx2"/>
                </a:solidFill>
              </a:rPr>
              <a:t>Case-Control Key Concept #5</a:t>
            </a:r>
          </a:p>
        </p:txBody>
      </p:sp>
      <p:sp>
        <p:nvSpPr>
          <p:cNvPr id="148482" name="Rectangle 6"/>
          <p:cNvSpPr>
            <a:spLocks noChangeArrowheads="1"/>
          </p:cNvSpPr>
          <p:nvPr/>
        </p:nvSpPr>
        <p:spPr bwMode="auto">
          <a:xfrm>
            <a:off x="228600" y="1371600"/>
            <a:ext cx="8839200" cy="41148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dirty="0" smtClean="0"/>
              <a:t>Plans for measurement are part of study design</a:t>
            </a:r>
          </a:p>
          <a:p>
            <a:pPr marL="342900" indent="-342900" eaLnBrk="0" hangingPunct="0">
              <a:spcBef>
                <a:spcPct val="40000"/>
              </a:spcBef>
              <a:buFontTx/>
              <a:buChar char="•"/>
            </a:pPr>
            <a:r>
              <a:rPr lang="en-US" sz="3200" dirty="0" smtClean="0"/>
              <a:t>Measuring </a:t>
            </a:r>
            <a:r>
              <a:rPr lang="en-US" sz="3200" b="1" dirty="0" smtClean="0"/>
              <a:t>exposure at a time prior to outcome and with a method that is independent of outcome </a:t>
            </a:r>
            <a:r>
              <a:rPr lang="en-US" sz="3200" dirty="0" smtClean="0"/>
              <a:t>is best for getting the right answer</a:t>
            </a:r>
            <a:endParaRPr lang="en-US" sz="3200" dirty="0"/>
          </a:p>
        </p:txBody>
      </p:sp>
    </p:spTree>
    <p:extLst>
      <p:ext uri="{BB962C8B-B14F-4D97-AF65-F5344CB8AC3E}">
        <p14:creationId xmlns:p14="http://schemas.microsoft.com/office/powerpoint/2010/main" val="105231319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6652"/>
            <a:ext cx="7772400" cy="1143000"/>
          </a:xfrm>
        </p:spPr>
        <p:txBody>
          <a:bodyPr/>
          <a:lstStyle/>
          <a:p>
            <a:r>
              <a:rPr lang="en-US" dirty="0" smtClean="0"/>
              <a:t>“Pyramid of Study Designs” is Oversimplified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0400" y="1981200"/>
            <a:ext cx="5456404" cy="4114800"/>
          </a:xfrm>
        </p:spPr>
      </p:pic>
      <p:sp>
        <p:nvSpPr>
          <p:cNvPr id="5" name="TextBox 4"/>
          <p:cNvSpPr txBox="1"/>
          <p:nvPr/>
        </p:nvSpPr>
        <p:spPr>
          <a:xfrm>
            <a:off x="304800" y="1905000"/>
            <a:ext cx="3429000" cy="4524315"/>
          </a:xfrm>
          <a:prstGeom prst="rect">
            <a:avLst/>
          </a:prstGeom>
          <a:noFill/>
        </p:spPr>
        <p:txBody>
          <a:bodyPr wrap="square" rtlCol="0">
            <a:spAutoFit/>
          </a:bodyPr>
          <a:lstStyle/>
          <a:p>
            <a:r>
              <a:rPr lang="en-US" dirty="0"/>
              <a:t>Strength of design rests on accurate measurements of exposure made prior to and without knowledge of the outcome (and vice versa), </a:t>
            </a:r>
            <a:r>
              <a:rPr lang="en-US" dirty="0" smtClean="0"/>
              <a:t>and avoidance of other biases </a:t>
            </a:r>
            <a:r>
              <a:rPr lang="en-US" dirty="0" smtClean="0">
                <a:sym typeface="Symbol" panose="05050102010706020507" pitchFamily="18" charset="2"/>
              </a:rPr>
              <a:t> </a:t>
            </a:r>
            <a:r>
              <a:rPr lang="en-US" u="sng" dirty="0" smtClean="0"/>
              <a:t>not </a:t>
            </a:r>
            <a:r>
              <a:rPr lang="en-US" dirty="0"/>
              <a:t>whether it is cohort or case-control sampling, or whether it is “prospective” or “retrospective</a:t>
            </a:r>
            <a:r>
              <a:rPr lang="en-US" dirty="0" smtClean="0"/>
              <a:t>” </a:t>
            </a:r>
            <a:endParaRPr lang="en-US" dirty="0"/>
          </a:p>
        </p:txBody>
      </p:sp>
    </p:spTree>
    <p:extLst>
      <p:ext uri="{BB962C8B-B14F-4D97-AF65-F5344CB8AC3E}">
        <p14:creationId xmlns:p14="http://schemas.microsoft.com/office/powerpoint/2010/main" val="391186035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0" y="76200"/>
            <a:ext cx="9144000" cy="609600"/>
          </a:xfrm>
        </p:spPr>
        <p:txBody>
          <a:bodyPr/>
          <a:lstStyle/>
          <a:p>
            <a:r>
              <a:rPr lang="en-US" sz="3200" b="1" dirty="0" smtClean="0"/>
              <a:t>Features of Good Case-Control Design</a:t>
            </a:r>
          </a:p>
        </p:txBody>
      </p:sp>
      <p:sp>
        <p:nvSpPr>
          <p:cNvPr id="156674" name="Rectangle 3"/>
          <p:cNvSpPr>
            <a:spLocks noGrp="1" noChangeArrowheads="1"/>
          </p:cNvSpPr>
          <p:nvPr>
            <p:ph type="body" idx="1"/>
          </p:nvPr>
        </p:nvSpPr>
        <p:spPr>
          <a:xfrm>
            <a:off x="152400" y="762000"/>
            <a:ext cx="8686800" cy="4114800"/>
          </a:xfrm>
        </p:spPr>
        <p:txBody>
          <a:bodyPr/>
          <a:lstStyle/>
          <a:p>
            <a:pPr>
              <a:lnSpc>
                <a:spcPct val="90000"/>
              </a:lnSpc>
            </a:pPr>
            <a:r>
              <a:rPr lang="en-US" sz="2800" dirty="0" smtClean="0"/>
              <a:t>Use a </a:t>
            </a:r>
            <a:r>
              <a:rPr lang="en-US" sz="2800" i="1" dirty="0" smtClean="0"/>
              <a:t>primary study base</a:t>
            </a:r>
            <a:endParaRPr lang="en-US" sz="2800" dirty="0" smtClean="0"/>
          </a:p>
          <a:p>
            <a:pPr>
              <a:lnSpc>
                <a:spcPct val="90000"/>
              </a:lnSpc>
            </a:pPr>
            <a:r>
              <a:rPr lang="en-US" sz="2800" dirty="0" smtClean="0"/>
              <a:t>Cases: all, or random sample, of </a:t>
            </a:r>
            <a:r>
              <a:rPr lang="en-US" sz="2800" i="1" dirty="0" smtClean="0"/>
              <a:t>incident </a:t>
            </a:r>
            <a:r>
              <a:rPr lang="en-US" sz="2800" dirty="0" smtClean="0"/>
              <a:t>diagnoses in the study base</a:t>
            </a:r>
          </a:p>
          <a:p>
            <a:pPr>
              <a:lnSpc>
                <a:spcPct val="90000"/>
              </a:lnSpc>
            </a:pPr>
            <a:r>
              <a:rPr lang="en-US" sz="2800" dirty="0" smtClean="0"/>
              <a:t>Controls: a </a:t>
            </a:r>
            <a:r>
              <a:rPr lang="en-US" sz="2800" i="1" dirty="0" smtClean="0"/>
              <a:t>sample of the study base</a:t>
            </a:r>
            <a:r>
              <a:rPr lang="en-US" sz="2800" dirty="0" smtClean="0"/>
              <a:t>; use to estimate exposure prevalence</a:t>
            </a:r>
          </a:p>
          <a:p>
            <a:pPr lvl="1">
              <a:lnSpc>
                <a:spcPct val="90000"/>
              </a:lnSpc>
            </a:pPr>
            <a:r>
              <a:rPr lang="en-US" dirty="0" smtClean="0"/>
              <a:t>Underlying fixed cohort study base: Incidence density or case-cohort sampling </a:t>
            </a:r>
          </a:p>
          <a:p>
            <a:pPr lvl="1">
              <a:lnSpc>
                <a:spcPct val="90000"/>
              </a:lnSpc>
            </a:pPr>
            <a:r>
              <a:rPr lang="en-US" dirty="0" smtClean="0"/>
              <a:t>Underlying dynamic cohort study base: Incidence density is best.  Single point sampling of controls possible but must meet difficult assumptions.</a:t>
            </a:r>
          </a:p>
          <a:p>
            <a:pPr>
              <a:lnSpc>
                <a:spcPct val="90000"/>
              </a:lnSpc>
            </a:pPr>
            <a:r>
              <a:rPr lang="en-US" sz="2800" dirty="0" smtClean="0"/>
              <a:t>Measurements preferably based on records or stored biological samples rather than participant/family recall  </a:t>
            </a:r>
          </a:p>
          <a:p>
            <a:pPr>
              <a:lnSpc>
                <a:spcPct val="90000"/>
              </a:lnSpc>
            </a:pPr>
            <a:endParaRPr lang="en-US" dirty="0" smtClean="0"/>
          </a:p>
        </p:txBody>
      </p:sp>
    </p:spTree>
    <p:extLst>
      <p:ext uri="{BB962C8B-B14F-4D97-AF65-F5344CB8AC3E}">
        <p14:creationId xmlns:p14="http://schemas.microsoft.com/office/powerpoint/2010/main" val="203018114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725352" y="1303338"/>
            <a:ext cx="3376245" cy="584775"/>
          </a:xfrm>
          <a:prstGeom prst="rect">
            <a:avLst/>
          </a:prstGeom>
          <a:noFill/>
          <a:ln w="9525">
            <a:noFill/>
            <a:miter lim="800000"/>
            <a:headEnd/>
            <a:tailEnd/>
          </a:ln>
        </p:spPr>
        <p:txBody>
          <a:bodyPr wrap="none">
            <a:spAutoFit/>
          </a:bodyPr>
          <a:lstStyle/>
          <a:p>
            <a:pPr algn="ctr" eaLnBrk="0" hangingPunct="0"/>
            <a:r>
              <a:rPr lang="en-US" sz="3200" dirty="0"/>
              <a:t>Unit of observation</a:t>
            </a:r>
          </a:p>
        </p:txBody>
      </p:sp>
      <p:sp>
        <p:nvSpPr>
          <p:cNvPr id="21507" name="Line 4"/>
          <p:cNvSpPr>
            <a:spLocks noChangeShapeType="1"/>
          </p:cNvSpPr>
          <p:nvPr/>
        </p:nvSpPr>
        <p:spPr bwMode="auto">
          <a:xfrm flipH="1">
            <a:off x="3429000" y="1882775"/>
            <a:ext cx="533400" cy="533400"/>
          </a:xfrm>
          <a:prstGeom prst="line">
            <a:avLst/>
          </a:prstGeom>
          <a:noFill/>
          <a:ln w="9525">
            <a:solidFill>
              <a:schemeClr val="tx1"/>
            </a:solidFill>
            <a:round/>
            <a:headEnd/>
            <a:tailEnd type="triangle" w="med" len="med"/>
          </a:ln>
        </p:spPr>
        <p:txBody>
          <a:bodyPr wrap="none" anchor="ctr"/>
          <a:lstStyle/>
          <a:p>
            <a:endParaRPr lang="en-US" dirty="0"/>
          </a:p>
        </p:txBody>
      </p:sp>
      <p:sp>
        <p:nvSpPr>
          <p:cNvPr id="21508" name="Line 5"/>
          <p:cNvSpPr>
            <a:spLocks noChangeShapeType="1"/>
          </p:cNvSpPr>
          <p:nvPr/>
        </p:nvSpPr>
        <p:spPr bwMode="auto">
          <a:xfrm>
            <a:off x="4800600" y="1882775"/>
            <a:ext cx="533400" cy="609600"/>
          </a:xfrm>
          <a:prstGeom prst="line">
            <a:avLst/>
          </a:prstGeom>
          <a:noFill/>
          <a:ln w="9525">
            <a:solidFill>
              <a:schemeClr val="tx1"/>
            </a:solidFill>
            <a:round/>
            <a:headEnd/>
            <a:tailEnd type="triangle" w="med" len="med"/>
          </a:ln>
        </p:spPr>
        <p:txBody>
          <a:bodyPr wrap="none" anchor="ctr"/>
          <a:lstStyle/>
          <a:p>
            <a:endParaRPr lang="en-US" dirty="0"/>
          </a:p>
        </p:txBody>
      </p:sp>
      <p:sp>
        <p:nvSpPr>
          <p:cNvPr id="21509" name="Text Box 6"/>
          <p:cNvSpPr txBox="1">
            <a:spLocks noChangeArrowheads="1"/>
          </p:cNvSpPr>
          <p:nvPr/>
        </p:nvSpPr>
        <p:spPr bwMode="auto">
          <a:xfrm>
            <a:off x="439433" y="2263777"/>
            <a:ext cx="3805850" cy="461665"/>
          </a:xfrm>
          <a:prstGeom prst="rect">
            <a:avLst/>
          </a:prstGeom>
          <a:noFill/>
          <a:ln w="9525">
            <a:noFill/>
            <a:miter lim="800000"/>
            <a:headEnd/>
            <a:tailEnd/>
          </a:ln>
        </p:spPr>
        <p:txBody>
          <a:bodyPr wrap="none">
            <a:spAutoFit/>
          </a:bodyPr>
          <a:lstStyle/>
          <a:p>
            <a:pPr algn="ctr" eaLnBrk="0" hangingPunct="0"/>
            <a:r>
              <a:rPr lang="en-US" dirty="0"/>
              <a:t>Group (e.g., geographic area)</a:t>
            </a:r>
          </a:p>
        </p:txBody>
      </p:sp>
      <p:sp>
        <p:nvSpPr>
          <p:cNvPr id="21510" name="Text Box 7"/>
          <p:cNvSpPr txBox="1">
            <a:spLocks noChangeArrowheads="1"/>
          </p:cNvSpPr>
          <p:nvPr/>
        </p:nvSpPr>
        <p:spPr bwMode="auto">
          <a:xfrm>
            <a:off x="5456770" y="2187577"/>
            <a:ext cx="1553630" cy="461665"/>
          </a:xfrm>
          <a:prstGeom prst="rect">
            <a:avLst/>
          </a:prstGeom>
          <a:noFill/>
          <a:ln w="9525">
            <a:noFill/>
            <a:miter lim="800000"/>
            <a:headEnd/>
            <a:tailEnd/>
          </a:ln>
        </p:spPr>
        <p:txBody>
          <a:bodyPr wrap="none">
            <a:spAutoFit/>
          </a:bodyPr>
          <a:lstStyle/>
          <a:p>
            <a:pPr algn="ctr" eaLnBrk="0" hangingPunct="0"/>
            <a:r>
              <a:rPr lang="en-US" b="1" dirty="0"/>
              <a:t>Individual</a:t>
            </a:r>
          </a:p>
        </p:txBody>
      </p:sp>
      <p:sp>
        <p:nvSpPr>
          <p:cNvPr id="21511" name="Line 8"/>
          <p:cNvSpPr>
            <a:spLocks noChangeShapeType="1"/>
          </p:cNvSpPr>
          <p:nvPr/>
        </p:nvSpPr>
        <p:spPr bwMode="auto">
          <a:xfrm>
            <a:off x="1070529" y="3408869"/>
            <a:ext cx="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1512" name="Line 9"/>
          <p:cNvSpPr>
            <a:spLocks noChangeShapeType="1"/>
          </p:cNvSpPr>
          <p:nvPr/>
        </p:nvSpPr>
        <p:spPr bwMode="auto">
          <a:xfrm flipH="1">
            <a:off x="3695700" y="4267201"/>
            <a:ext cx="952500" cy="741213"/>
          </a:xfrm>
          <a:prstGeom prst="line">
            <a:avLst/>
          </a:prstGeom>
          <a:noFill/>
          <a:ln w="9525">
            <a:solidFill>
              <a:schemeClr val="tx1"/>
            </a:solidFill>
            <a:round/>
            <a:headEnd/>
            <a:tailEnd type="triangle" w="med" len="med"/>
          </a:ln>
        </p:spPr>
        <p:txBody>
          <a:bodyPr wrap="none" anchor="ctr"/>
          <a:lstStyle/>
          <a:p>
            <a:endParaRPr lang="en-US" dirty="0"/>
          </a:p>
        </p:txBody>
      </p:sp>
      <p:sp>
        <p:nvSpPr>
          <p:cNvPr id="21513" name="Text Box 10"/>
          <p:cNvSpPr txBox="1">
            <a:spLocks noChangeArrowheads="1"/>
          </p:cNvSpPr>
          <p:nvPr/>
        </p:nvSpPr>
        <p:spPr bwMode="auto">
          <a:xfrm>
            <a:off x="148701" y="3732363"/>
            <a:ext cx="2258952" cy="461665"/>
          </a:xfrm>
          <a:prstGeom prst="rect">
            <a:avLst/>
          </a:prstGeom>
          <a:noFill/>
          <a:ln w="9525">
            <a:noFill/>
            <a:miter lim="800000"/>
            <a:headEnd/>
            <a:tailEnd/>
          </a:ln>
        </p:spPr>
        <p:txBody>
          <a:bodyPr wrap="none">
            <a:spAutoFit/>
          </a:bodyPr>
          <a:lstStyle/>
          <a:p>
            <a:pPr algn="ctr" eaLnBrk="0" hangingPunct="0"/>
            <a:r>
              <a:rPr lang="en-US" dirty="0" smtClean="0"/>
              <a:t>Ecologic </a:t>
            </a:r>
            <a:r>
              <a:rPr lang="en-US" dirty="0"/>
              <a:t>Studies</a:t>
            </a:r>
          </a:p>
        </p:txBody>
      </p:sp>
      <p:sp>
        <p:nvSpPr>
          <p:cNvPr id="21514" name="Text Box 11"/>
          <p:cNvSpPr txBox="1">
            <a:spLocks noChangeArrowheads="1"/>
          </p:cNvSpPr>
          <p:nvPr/>
        </p:nvSpPr>
        <p:spPr bwMode="auto">
          <a:xfrm>
            <a:off x="4616650" y="5008415"/>
            <a:ext cx="2233305" cy="1384995"/>
          </a:xfrm>
          <a:prstGeom prst="rect">
            <a:avLst/>
          </a:prstGeom>
          <a:noFill/>
          <a:ln w="9525">
            <a:noFill/>
            <a:miter lim="800000"/>
            <a:headEnd/>
            <a:tailEnd/>
          </a:ln>
        </p:spPr>
        <p:txBody>
          <a:bodyPr wrap="none">
            <a:spAutoFit/>
          </a:bodyPr>
          <a:lstStyle/>
          <a:p>
            <a:pPr algn="ctr" eaLnBrk="0" hangingPunct="0">
              <a:spcBef>
                <a:spcPct val="50000"/>
              </a:spcBef>
            </a:pPr>
            <a:r>
              <a:rPr lang="en-US" u="sng" dirty="0" smtClean="0"/>
              <a:t>Between-subject</a:t>
            </a:r>
            <a:endParaRPr lang="en-US" u="sng" dirty="0"/>
          </a:p>
          <a:p>
            <a:pPr algn="ctr" eaLnBrk="0" hangingPunct="0"/>
            <a:r>
              <a:rPr lang="en-US" sz="2000" dirty="0"/>
              <a:t>Cohort </a:t>
            </a:r>
          </a:p>
          <a:p>
            <a:pPr algn="ctr" eaLnBrk="0" hangingPunct="0"/>
            <a:r>
              <a:rPr lang="en-US" sz="2000" dirty="0"/>
              <a:t>Cross-sectional</a:t>
            </a:r>
          </a:p>
          <a:p>
            <a:pPr algn="ctr" eaLnBrk="0" hangingPunct="0"/>
            <a:r>
              <a:rPr lang="en-US" sz="2000" dirty="0"/>
              <a:t>Case-Control</a:t>
            </a:r>
          </a:p>
        </p:txBody>
      </p:sp>
      <p:sp>
        <p:nvSpPr>
          <p:cNvPr id="21515" name="Text Box 13"/>
          <p:cNvSpPr txBox="1">
            <a:spLocks noChangeArrowheads="1"/>
          </p:cNvSpPr>
          <p:nvPr/>
        </p:nvSpPr>
        <p:spPr bwMode="auto">
          <a:xfrm>
            <a:off x="6811248" y="4113362"/>
            <a:ext cx="1920719" cy="707886"/>
          </a:xfrm>
          <a:prstGeom prst="rect">
            <a:avLst/>
          </a:prstGeom>
          <a:noFill/>
          <a:ln w="9525">
            <a:noFill/>
            <a:miter lim="800000"/>
            <a:headEnd/>
            <a:tailEnd/>
          </a:ln>
        </p:spPr>
        <p:txBody>
          <a:bodyPr wrap="none">
            <a:spAutoFit/>
          </a:bodyPr>
          <a:lstStyle/>
          <a:p>
            <a:pPr algn="ctr" eaLnBrk="0" hangingPunct="0"/>
            <a:r>
              <a:rPr lang="en-US" sz="2000" dirty="0"/>
              <a:t>Randomized</a:t>
            </a:r>
          </a:p>
          <a:p>
            <a:pPr algn="ctr" eaLnBrk="0" hangingPunct="0"/>
            <a:r>
              <a:rPr lang="en-US" sz="2000" dirty="0"/>
              <a:t>Non-randomized</a:t>
            </a:r>
          </a:p>
        </p:txBody>
      </p:sp>
      <p:sp>
        <p:nvSpPr>
          <p:cNvPr id="21516" name="Text Box 14"/>
          <p:cNvSpPr txBox="1">
            <a:spLocks noChangeArrowheads="1"/>
          </p:cNvSpPr>
          <p:nvPr/>
        </p:nvSpPr>
        <p:spPr bwMode="auto">
          <a:xfrm>
            <a:off x="4575968" y="3810002"/>
            <a:ext cx="2129632" cy="461665"/>
          </a:xfrm>
          <a:prstGeom prst="rect">
            <a:avLst/>
          </a:prstGeom>
          <a:noFill/>
          <a:ln w="9525">
            <a:noFill/>
            <a:miter lim="800000"/>
            <a:headEnd/>
            <a:tailEnd/>
          </a:ln>
        </p:spPr>
        <p:txBody>
          <a:bodyPr wrap="square">
            <a:spAutoFit/>
          </a:bodyPr>
          <a:lstStyle/>
          <a:p>
            <a:pPr algn="ctr" eaLnBrk="0" hangingPunct="0">
              <a:spcBef>
                <a:spcPct val="50000"/>
              </a:spcBef>
            </a:pPr>
            <a:r>
              <a:rPr lang="en-US" b="1" dirty="0">
                <a:solidFill>
                  <a:srgbClr val="FF0000"/>
                </a:solidFill>
              </a:rPr>
              <a:t>Observational</a:t>
            </a:r>
          </a:p>
        </p:txBody>
      </p:sp>
      <p:sp>
        <p:nvSpPr>
          <p:cNvPr id="21517" name="Text Box 15"/>
          <p:cNvSpPr txBox="1">
            <a:spLocks noChangeArrowheads="1"/>
          </p:cNvSpPr>
          <p:nvPr/>
        </p:nvSpPr>
        <p:spPr bwMode="auto">
          <a:xfrm>
            <a:off x="6591300" y="3239938"/>
            <a:ext cx="2438400" cy="457200"/>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rPr>
              <a:t>Experimental</a:t>
            </a:r>
          </a:p>
        </p:txBody>
      </p:sp>
      <p:sp>
        <p:nvSpPr>
          <p:cNvPr id="21518" name="Line 16"/>
          <p:cNvSpPr>
            <a:spLocks noChangeShapeType="1"/>
          </p:cNvSpPr>
          <p:nvPr/>
        </p:nvSpPr>
        <p:spPr bwMode="auto">
          <a:xfrm>
            <a:off x="7886700" y="3656161"/>
            <a:ext cx="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1519" name="Line 17"/>
          <p:cNvSpPr>
            <a:spLocks noChangeShapeType="1"/>
          </p:cNvSpPr>
          <p:nvPr/>
        </p:nvSpPr>
        <p:spPr bwMode="auto">
          <a:xfrm flipH="1">
            <a:off x="5486400" y="2725738"/>
            <a:ext cx="304800" cy="1084262"/>
          </a:xfrm>
          <a:prstGeom prst="line">
            <a:avLst/>
          </a:prstGeom>
          <a:noFill/>
          <a:ln w="9525">
            <a:solidFill>
              <a:schemeClr val="tx1"/>
            </a:solidFill>
            <a:round/>
            <a:headEnd/>
            <a:tailEnd type="triangle" w="med" len="med"/>
          </a:ln>
        </p:spPr>
        <p:txBody>
          <a:bodyPr wrap="none" anchor="ctr"/>
          <a:lstStyle/>
          <a:p>
            <a:endParaRPr lang="en-US" dirty="0"/>
          </a:p>
        </p:txBody>
      </p:sp>
      <p:sp>
        <p:nvSpPr>
          <p:cNvPr id="21520" name="Line 18"/>
          <p:cNvSpPr>
            <a:spLocks noChangeShapeType="1"/>
          </p:cNvSpPr>
          <p:nvPr/>
        </p:nvSpPr>
        <p:spPr bwMode="auto">
          <a:xfrm>
            <a:off x="6248400" y="2767644"/>
            <a:ext cx="685800" cy="506083"/>
          </a:xfrm>
          <a:prstGeom prst="line">
            <a:avLst/>
          </a:prstGeom>
          <a:noFill/>
          <a:ln w="9525">
            <a:solidFill>
              <a:schemeClr val="tx1"/>
            </a:solidFill>
            <a:round/>
            <a:headEnd/>
            <a:tailEnd type="triangle" w="med" len="med"/>
          </a:ln>
        </p:spPr>
        <p:txBody>
          <a:bodyPr wrap="none" anchor="ctr"/>
          <a:lstStyle/>
          <a:p>
            <a:endParaRPr lang="en-US" dirty="0"/>
          </a:p>
        </p:txBody>
      </p:sp>
      <p:sp>
        <p:nvSpPr>
          <p:cNvPr id="21521" name="Text Box 21"/>
          <p:cNvSpPr txBox="1">
            <a:spLocks noChangeArrowheads="1"/>
          </p:cNvSpPr>
          <p:nvPr/>
        </p:nvSpPr>
        <p:spPr bwMode="auto">
          <a:xfrm>
            <a:off x="1719514" y="5181601"/>
            <a:ext cx="2869696" cy="1384995"/>
          </a:xfrm>
          <a:prstGeom prst="rect">
            <a:avLst/>
          </a:prstGeom>
          <a:noFill/>
          <a:ln w="9525">
            <a:noFill/>
            <a:miter lim="800000"/>
            <a:headEnd/>
            <a:tailEnd/>
          </a:ln>
        </p:spPr>
        <p:txBody>
          <a:bodyPr wrap="none">
            <a:spAutoFit/>
          </a:bodyPr>
          <a:lstStyle/>
          <a:p>
            <a:pPr algn="ctr" eaLnBrk="0" hangingPunct="0">
              <a:spcBef>
                <a:spcPct val="50000"/>
              </a:spcBef>
            </a:pPr>
            <a:r>
              <a:rPr lang="en-US" u="sng" dirty="0" smtClean="0"/>
              <a:t>Within-subject</a:t>
            </a:r>
            <a:endParaRPr lang="en-US" u="sng" dirty="0"/>
          </a:p>
          <a:p>
            <a:pPr algn="ctr" eaLnBrk="0" hangingPunct="0"/>
            <a:r>
              <a:rPr lang="en-US" sz="2000" dirty="0"/>
              <a:t>Case-crossover</a:t>
            </a:r>
          </a:p>
          <a:p>
            <a:pPr algn="ctr" eaLnBrk="0" hangingPunct="0"/>
            <a:r>
              <a:rPr lang="en-US" sz="2000" dirty="0"/>
              <a:t>Case only</a:t>
            </a:r>
          </a:p>
          <a:p>
            <a:pPr algn="ctr" eaLnBrk="0" hangingPunct="0"/>
            <a:r>
              <a:rPr lang="en-US" sz="2000" dirty="0"/>
              <a:t>Self-controlled case series</a:t>
            </a:r>
          </a:p>
        </p:txBody>
      </p:sp>
      <p:sp>
        <p:nvSpPr>
          <p:cNvPr id="21522" name="Line 22"/>
          <p:cNvSpPr>
            <a:spLocks noChangeShapeType="1"/>
          </p:cNvSpPr>
          <p:nvPr/>
        </p:nvSpPr>
        <p:spPr bwMode="auto">
          <a:xfrm>
            <a:off x="5715000" y="4306738"/>
            <a:ext cx="0" cy="701674"/>
          </a:xfrm>
          <a:prstGeom prst="line">
            <a:avLst/>
          </a:prstGeom>
          <a:noFill/>
          <a:ln w="9525">
            <a:solidFill>
              <a:schemeClr val="tx1"/>
            </a:solidFill>
            <a:round/>
            <a:headEnd/>
            <a:tailEnd type="triangle" w="med" len="med"/>
          </a:ln>
        </p:spPr>
        <p:txBody>
          <a:bodyPr wrap="none" anchor="ctr"/>
          <a:lstStyle/>
          <a:p>
            <a:endParaRPr lang="en-US" dirty="0"/>
          </a:p>
        </p:txBody>
      </p:sp>
      <p:sp>
        <p:nvSpPr>
          <p:cNvPr id="20" name="Text Box 14"/>
          <p:cNvSpPr txBox="1">
            <a:spLocks noChangeArrowheads="1"/>
          </p:cNvSpPr>
          <p:nvPr/>
        </p:nvSpPr>
        <p:spPr bwMode="auto">
          <a:xfrm>
            <a:off x="56356" y="3045125"/>
            <a:ext cx="1981200" cy="457200"/>
          </a:xfrm>
          <a:prstGeom prst="rect">
            <a:avLst/>
          </a:prstGeom>
          <a:noFill/>
          <a:ln w="9525">
            <a:noFill/>
            <a:miter lim="800000"/>
            <a:headEnd/>
            <a:tailEnd/>
          </a:ln>
        </p:spPr>
        <p:txBody>
          <a:bodyPr>
            <a:spAutoFit/>
          </a:bodyPr>
          <a:lstStyle/>
          <a:p>
            <a:pPr algn="ctr" eaLnBrk="0" hangingPunct="0">
              <a:spcBef>
                <a:spcPct val="50000"/>
              </a:spcBef>
            </a:pPr>
            <a:r>
              <a:rPr lang="en-US" dirty="0"/>
              <a:t>Observational</a:t>
            </a:r>
          </a:p>
        </p:txBody>
      </p:sp>
      <p:sp>
        <p:nvSpPr>
          <p:cNvPr id="21" name="Text Box 15"/>
          <p:cNvSpPr txBox="1">
            <a:spLocks noChangeArrowheads="1"/>
          </p:cNvSpPr>
          <p:nvPr/>
        </p:nvSpPr>
        <p:spPr bwMode="auto">
          <a:xfrm>
            <a:off x="2647156" y="2996242"/>
            <a:ext cx="2438400" cy="457200"/>
          </a:xfrm>
          <a:prstGeom prst="rect">
            <a:avLst/>
          </a:prstGeom>
          <a:noFill/>
          <a:ln w="9525">
            <a:noFill/>
            <a:miter lim="800000"/>
            <a:headEnd/>
            <a:tailEnd/>
          </a:ln>
        </p:spPr>
        <p:txBody>
          <a:bodyPr>
            <a:spAutoFit/>
          </a:bodyPr>
          <a:lstStyle/>
          <a:p>
            <a:pPr algn="ctr" eaLnBrk="0" hangingPunct="0">
              <a:spcBef>
                <a:spcPct val="50000"/>
              </a:spcBef>
            </a:pPr>
            <a:r>
              <a:rPr lang="en-US" dirty="0"/>
              <a:t>Experimental</a:t>
            </a:r>
          </a:p>
        </p:txBody>
      </p:sp>
      <p:sp>
        <p:nvSpPr>
          <p:cNvPr id="22" name="Line 17"/>
          <p:cNvSpPr>
            <a:spLocks noChangeShapeType="1"/>
          </p:cNvSpPr>
          <p:nvPr/>
        </p:nvSpPr>
        <p:spPr bwMode="auto">
          <a:xfrm flipH="1">
            <a:off x="1580356" y="2767642"/>
            <a:ext cx="30480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3" name="Line 18"/>
          <p:cNvSpPr>
            <a:spLocks noChangeShapeType="1"/>
          </p:cNvSpPr>
          <p:nvPr/>
        </p:nvSpPr>
        <p:spPr bwMode="auto">
          <a:xfrm>
            <a:off x="2342357" y="2767642"/>
            <a:ext cx="685800" cy="304800"/>
          </a:xfrm>
          <a:prstGeom prst="line">
            <a:avLst/>
          </a:prstGeom>
          <a:noFill/>
          <a:ln w="9525">
            <a:solidFill>
              <a:schemeClr val="tx1"/>
            </a:solidFill>
            <a:round/>
            <a:headEnd/>
            <a:tailEnd type="triangle" w="med" len="med"/>
          </a:ln>
        </p:spPr>
        <p:txBody>
          <a:bodyPr wrap="none" anchor="ctr"/>
          <a:lstStyle/>
          <a:p>
            <a:endParaRPr lang="en-US" dirty="0"/>
          </a:p>
        </p:txBody>
      </p:sp>
      <p:sp>
        <p:nvSpPr>
          <p:cNvPr id="24" name="Text Box 13"/>
          <p:cNvSpPr txBox="1">
            <a:spLocks noChangeArrowheads="1"/>
          </p:cNvSpPr>
          <p:nvPr/>
        </p:nvSpPr>
        <p:spPr bwMode="auto">
          <a:xfrm>
            <a:off x="2407653" y="3764907"/>
            <a:ext cx="2005822" cy="707886"/>
          </a:xfrm>
          <a:prstGeom prst="rect">
            <a:avLst/>
          </a:prstGeom>
          <a:noFill/>
          <a:ln w="9525">
            <a:noFill/>
            <a:miter lim="800000"/>
            <a:headEnd/>
            <a:tailEnd/>
          </a:ln>
        </p:spPr>
        <p:txBody>
          <a:bodyPr wrap="square">
            <a:spAutoFit/>
          </a:bodyPr>
          <a:lstStyle/>
          <a:p>
            <a:pPr algn="ctr" eaLnBrk="0" hangingPunct="0"/>
            <a:r>
              <a:rPr lang="en-US" sz="2000" dirty="0" smtClean="0"/>
              <a:t>Randomized</a:t>
            </a:r>
          </a:p>
          <a:p>
            <a:pPr algn="ctr" eaLnBrk="0" hangingPunct="0"/>
            <a:r>
              <a:rPr lang="en-US" sz="2000" dirty="0" smtClean="0"/>
              <a:t>Non-randomized</a:t>
            </a:r>
            <a:endParaRPr lang="en-US" sz="2000" dirty="0"/>
          </a:p>
        </p:txBody>
      </p:sp>
      <p:sp>
        <p:nvSpPr>
          <p:cNvPr id="25" name="Line 16"/>
          <p:cNvSpPr>
            <a:spLocks noChangeShapeType="1"/>
          </p:cNvSpPr>
          <p:nvPr/>
        </p:nvSpPr>
        <p:spPr bwMode="auto">
          <a:xfrm>
            <a:off x="3371506" y="3381523"/>
            <a:ext cx="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6" name="Rectangle 2"/>
          <p:cNvSpPr txBox="1">
            <a:spLocks noChangeArrowheads="1"/>
          </p:cNvSpPr>
          <p:nvPr/>
        </p:nvSpPr>
        <p:spPr bwMode="auto">
          <a:xfrm>
            <a:off x="377302" y="76200"/>
            <a:ext cx="85380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600" b="1" kern="0" dirty="0" smtClean="0"/>
              <a:t>Research Studies Based on Humans</a:t>
            </a:r>
          </a:p>
        </p:txBody>
      </p:sp>
    </p:spTree>
    <p:extLst>
      <p:ext uri="{BB962C8B-B14F-4D97-AF65-F5344CB8AC3E}">
        <p14:creationId xmlns:p14="http://schemas.microsoft.com/office/powerpoint/2010/main" val="4001000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 y="152400"/>
            <a:ext cx="8839200" cy="1143000"/>
          </a:xfrm>
        </p:spPr>
        <p:txBody>
          <a:bodyPr/>
          <a:lstStyle/>
          <a:p>
            <a:r>
              <a:rPr lang="en-US" sz="3600" b="1" dirty="0" smtClean="0"/>
              <a:t>Research Studies Based on Humans</a:t>
            </a:r>
          </a:p>
        </p:txBody>
      </p:sp>
      <p:sp>
        <p:nvSpPr>
          <p:cNvPr id="21506" name="Text Box 3"/>
          <p:cNvSpPr txBox="1">
            <a:spLocks noChangeArrowheads="1"/>
          </p:cNvSpPr>
          <p:nvPr/>
        </p:nvSpPr>
        <p:spPr bwMode="auto">
          <a:xfrm>
            <a:off x="2725352" y="1303338"/>
            <a:ext cx="3376245" cy="584775"/>
          </a:xfrm>
          <a:prstGeom prst="rect">
            <a:avLst/>
          </a:prstGeom>
          <a:noFill/>
          <a:ln w="9525">
            <a:noFill/>
            <a:miter lim="800000"/>
            <a:headEnd/>
            <a:tailEnd/>
          </a:ln>
        </p:spPr>
        <p:txBody>
          <a:bodyPr wrap="none">
            <a:spAutoFit/>
          </a:bodyPr>
          <a:lstStyle/>
          <a:p>
            <a:pPr algn="ctr" eaLnBrk="0" hangingPunct="0"/>
            <a:r>
              <a:rPr lang="en-US" sz="3200" dirty="0"/>
              <a:t>Unit of observation</a:t>
            </a:r>
          </a:p>
        </p:txBody>
      </p:sp>
      <p:sp>
        <p:nvSpPr>
          <p:cNvPr id="21507" name="Line 4"/>
          <p:cNvSpPr>
            <a:spLocks noChangeShapeType="1"/>
          </p:cNvSpPr>
          <p:nvPr/>
        </p:nvSpPr>
        <p:spPr bwMode="auto">
          <a:xfrm flipH="1">
            <a:off x="3429000" y="1882775"/>
            <a:ext cx="533400" cy="533400"/>
          </a:xfrm>
          <a:prstGeom prst="line">
            <a:avLst/>
          </a:prstGeom>
          <a:noFill/>
          <a:ln w="9525">
            <a:solidFill>
              <a:schemeClr val="tx1"/>
            </a:solidFill>
            <a:round/>
            <a:headEnd/>
            <a:tailEnd type="triangle" w="med" len="med"/>
          </a:ln>
        </p:spPr>
        <p:txBody>
          <a:bodyPr wrap="none" anchor="ctr"/>
          <a:lstStyle/>
          <a:p>
            <a:endParaRPr lang="en-US" dirty="0"/>
          </a:p>
        </p:txBody>
      </p:sp>
      <p:sp>
        <p:nvSpPr>
          <p:cNvPr id="21508" name="Line 5"/>
          <p:cNvSpPr>
            <a:spLocks noChangeShapeType="1"/>
          </p:cNvSpPr>
          <p:nvPr/>
        </p:nvSpPr>
        <p:spPr bwMode="auto">
          <a:xfrm>
            <a:off x="4800600" y="1882775"/>
            <a:ext cx="533400" cy="609600"/>
          </a:xfrm>
          <a:prstGeom prst="line">
            <a:avLst/>
          </a:prstGeom>
          <a:noFill/>
          <a:ln w="9525">
            <a:solidFill>
              <a:schemeClr val="tx1"/>
            </a:solidFill>
            <a:round/>
            <a:headEnd/>
            <a:tailEnd type="triangle" w="med" len="med"/>
          </a:ln>
        </p:spPr>
        <p:txBody>
          <a:bodyPr wrap="none" anchor="ctr"/>
          <a:lstStyle/>
          <a:p>
            <a:endParaRPr lang="en-US" dirty="0"/>
          </a:p>
        </p:txBody>
      </p:sp>
      <p:sp>
        <p:nvSpPr>
          <p:cNvPr id="21509" name="Text Box 6"/>
          <p:cNvSpPr txBox="1">
            <a:spLocks noChangeArrowheads="1"/>
          </p:cNvSpPr>
          <p:nvPr/>
        </p:nvSpPr>
        <p:spPr bwMode="auto">
          <a:xfrm>
            <a:off x="439433" y="2263777"/>
            <a:ext cx="3805850" cy="461665"/>
          </a:xfrm>
          <a:prstGeom prst="rect">
            <a:avLst/>
          </a:prstGeom>
          <a:noFill/>
          <a:ln w="9525">
            <a:noFill/>
            <a:miter lim="800000"/>
            <a:headEnd/>
            <a:tailEnd/>
          </a:ln>
        </p:spPr>
        <p:txBody>
          <a:bodyPr wrap="none">
            <a:spAutoFit/>
          </a:bodyPr>
          <a:lstStyle/>
          <a:p>
            <a:pPr algn="ctr" eaLnBrk="0" hangingPunct="0"/>
            <a:r>
              <a:rPr lang="en-US" dirty="0"/>
              <a:t>Group (e.g., geographic area)</a:t>
            </a:r>
          </a:p>
        </p:txBody>
      </p:sp>
      <p:sp>
        <p:nvSpPr>
          <p:cNvPr id="21510" name="Text Box 7"/>
          <p:cNvSpPr txBox="1">
            <a:spLocks noChangeArrowheads="1"/>
          </p:cNvSpPr>
          <p:nvPr/>
        </p:nvSpPr>
        <p:spPr bwMode="auto">
          <a:xfrm>
            <a:off x="5456770" y="2187577"/>
            <a:ext cx="1553630" cy="461665"/>
          </a:xfrm>
          <a:prstGeom prst="rect">
            <a:avLst/>
          </a:prstGeom>
          <a:noFill/>
          <a:ln w="9525">
            <a:noFill/>
            <a:miter lim="800000"/>
            <a:headEnd/>
            <a:tailEnd/>
          </a:ln>
        </p:spPr>
        <p:txBody>
          <a:bodyPr wrap="none">
            <a:spAutoFit/>
          </a:bodyPr>
          <a:lstStyle/>
          <a:p>
            <a:pPr algn="ctr" eaLnBrk="0" hangingPunct="0"/>
            <a:r>
              <a:rPr lang="en-US" b="1" dirty="0"/>
              <a:t>Individual</a:t>
            </a:r>
          </a:p>
        </p:txBody>
      </p:sp>
      <p:sp>
        <p:nvSpPr>
          <p:cNvPr id="21511" name="Line 8"/>
          <p:cNvSpPr>
            <a:spLocks noChangeShapeType="1"/>
          </p:cNvSpPr>
          <p:nvPr/>
        </p:nvSpPr>
        <p:spPr bwMode="auto">
          <a:xfrm>
            <a:off x="1070529" y="3408869"/>
            <a:ext cx="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1512" name="Line 9"/>
          <p:cNvSpPr>
            <a:spLocks noChangeShapeType="1"/>
          </p:cNvSpPr>
          <p:nvPr/>
        </p:nvSpPr>
        <p:spPr bwMode="auto">
          <a:xfrm flipH="1">
            <a:off x="3695700" y="4306738"/>
            <a:ext cx="1371600" cy="701674"/>
          </a:xfrm>
          <a:prstGeom prst="line">
            <a:avLst/>
          </a:prstGeom>
          <a:noFill/>
          <a:ln w="9525">
            <a:solidFill>
              <a:schemeClr val="tx1"/>
            </a:solidFill>
            <a:round/>
            <a:headEnd/>
            <a:tailEnd type="triangle" w="med" len="med"/>
          </a:ln>
        </p:spPr>
        <p:txBody>
          <a:bodyPr wrap="none" anchor="ctr"/>
          <a:lstStyle/>
          <a:p>
            <a:endParaRPr lang="en-US" dirty="0"/>
          </a:p>
        </p:txBody>
      </p:sp>
      <p:sp>
        <p:nvSpPr>
          <p:cNvPr id="21513" name="Text Box 10"/>
          <p:cNvSpPr txBox="1">
            <a:spLocks noChangeArrowheads="1"/>
          </p:cNvSpPr>
          <p:nvPr/>
        </p:nvSpPr>
        <p:spPr bwMode="auto">
          <a:xfrm>
            <a:off x="148701" y="3732363"/>
            <a:ext cx="2258952" cy="461665"/>
          </a:xfrm>
          <a:prstGeom prst="rect">
            <a:avLst/>
          </a:prstGeom>
          <a:noFill/>
          <a:ln w="9525">
            <a:noFill/>
            <a:miter lim="800000"/>
            <a:headEnd/>
            <a:tailEnd/>
          </a:ln>
        </p:spPr>
        <p:txBody>
          <a:bodyPr wrap="none">
            <a:spAutoFit/>
          </a:bodyPr>
          <a:lstStyle/>
          <a:p>
            <a:pPr algn="ctr" eaLnBrk="0" hangingPunct="0"/>
            <a:r>
              <a:rPr lang="en-US" dirty="0" smtClean="0"/>
              <a:t>Ecologic </a:t>
            </a:r>
            <a:r>
              <a:rPr lang="en-US" dirty="0"/>
              <a:t>Studies</a:t>
            </a:r>
          </a:p>
        </p:txBody>
      </p:sp>
      <p:sp>
        <p:nvSpPr>
          <p:cNvPr id="21514" name="Text Box 11"/>
          <p:cNvSpPr txBox="1">
            <a:spLocks noChangeArrowheads="1"/>
          </p:cNvSpPr>
          <p:nvPr/>
        </p:nvSpPr>
        <p:spPr bwMode="auto">
          <a:xfrm>
            <a:off x="4616650" y="5008415"/>
            <a:ext cx="2233305" cy="1384995"/>
          </a:xfrm>
          <a:prstGeom prst="rect">
            <a:avLst/>
          </a:prstGeom>
          <a:noFill/>
          <a:ln w="9525">
            <a:noFill/>
            <a:miter lim="800000"/>
            <a:headEnd/>
            <a:tailEnd/>
          </a:ln>
        </p:spPr>
        <p:txBody>
          <a:bodyPr wrap="none">
            <a:spAutoFit/>
          </a:bodyPr>
          <a:lstStyle/>
          <a:p>
            <a:pPr algn="ctr" eaLnBrk="0" hangingPunct="0">
              <a:spcBef>
                <a:spcPct val="50000"/>
              </a:spcBef>
            </a:pPr>
            <a:r>
              <a:rPr lang="en-US" u="sng" dirty="0" smtClean="0"/>
              <a:t>Between-subject</a:t>
            </a:r>
            <a:endParaRPr lang="en-US" u="sng" dirty="0"/>
          </a:p>
          <a:p>
            <a:pPr algn="ctr" eaLnBrk="0" hangingPunct="0"/>
            <a:r>
              <a:rPr lang="en-US" sz="2000" dirty="0"/>
              <a:t>Cohort </a:t>
            </a:r>
          </a:p>
          <a:p>
            <a:pPr algn="ctr" eaLnBrk="0" hangingPunct="0"/>
            <a:r>
              <a:rPr lang="en-US" sz="2000" dirty="0"/>
              <a:t>Cross-sectional</a:t>
            </a:r>
          </a:p>
          <a:p>
            <a:pPr algn="ctr" eaLnBrk="0" hangingPunct="0"/>
            <a:r>
              <a:rPr lang="en-US" sz="2000" dirty="0"/>
              <a:t>Case-Control</a:t>
            </a:r>
          </a:p>
        </p:txBody>
      </p:sp>
      <p:sp>
        <p:nvSpPr>
          <p:cNvPr id="21515" name="Text Box 13"/>
          <p:cNvSpPr txBox="1">
            <a:spLocks noChangeArrowheads="1"/>
          </p:cNvSpPr>
          <p:nvPr/>
        </p:nvSpPr>
        <p:spPr bwMode="auto">
          <a:xfrm>
            <a:off x="6811248" y="4113362"/>
            <a:ext cx="1920719" cy="707886"/>
          </a:xfrm>
          <a:prstGeom prst="rect">
            <a:avLst/>
          </a:prstGeom>
          <a:noFill/>
          <a:ln w="9525">
            <a:noFill/>
            <a:miter lim="800000"/>
            <a:headEnd/>
            <a:tailEnd/>
          </a:ln>
        </p:spPr>
        <p:txBody>
          <a:bodyPr wrap="none">
            <a:spAutoFit/>
          </a:bodyPr>
          <a:lstStyle/>
          <a:p>
            <a:pPr algn="ctr" eaLnBrk="0" hangingPunct="0"/>
            <a:r>
              <a:rPr lang="en-US" sz="2000" dirty="0"/>
              <a:t>Randomized</a:t>
            </a:r>
          </a:p>
          <a:p>
            <a:pPr algn="ctr" eaLnBrk="0" hangingPunct="0"/>
            <a:r>
              <a:rPr lang="en-US" sz="2000" dirty="0"/>
              <a:t>Non-randomized</a:t>
            </a:r>
          </a:p>
        </p:txBody>
      </p:sp>
      <p:sp>
        <p:nvSpPr>
          <p:cNvPr id="21516" name="Text Box 14"/>
          <p:cNvSpPr txBox="1">
            <a:spLocks noChangeArrowheads="1"/>
          </p:cNvSpPr>
          <p:nvPr/>
        </p:nvSpPr>
        <p:spPr bwMode="auto">
          <a:xfrm>
            <a:off x="4724400" y="3810000"/>
            <a:ext cx="1981200" cy="457200"/>
          </a:xfrm>
          <a:prstGeom prst="rect">
            <a:avLst/>
          </a:prstGeom>
          <a:noFill/>
          <a:ln w="9525">
            <a:noFill/>
            <a:miter lim="800000"/>
            <a:headEnd/>
            <a:tailEnd/>
          </a:ln>
        </p:spPr>
        <p:txBody>
          <a:bodyPr>
            <a:spAutoFit/>
          </a:bodyPr>
          <a:lstStyle/>
          <a:p>
            <a:pPr algn="ctr" eaLnBrk="0" hangingPunct="0">
              <a:spcBef>
                <a:spcPct val="50000"/>
              </a:spcBef>
            </a:pPr>
            <a:r>
              <a:rPr lang="en-US" dirty="0"/>
              <a:t>Observational</a:t>
            </a:r>
          </a:p>
        </p:txBody>
      </p:sp>
      <p:sp>
        <p:nvSpPr>
          <p:cNvPr id="21517" name="Text Box 15"/>
          <p:cNvSpPr txBox="1">
            <a:spLocks noChangeArrowheads="1"/>
          </p:cNvSpPr>
          <p:nvPr/>
        </p:nvSpPr>
        <p:spPr bwMode="auto">
          <a:xfrm>
            <a:off x="6591300" y="3239938"/>
            <a:ext cx="2438400" cy="457200"/>
          </a:xfrm>
          <a:prstGeom prst="rect">
            <a:avLst/>
          </a:prstGeom>
          <a:noFill/>
          <a:ln w="9525">
            <a:noFill/>
            <a:miter lim="800000"/>
            <a:headEnd/>
            <a:tailEnd/>
          </a:ln>
        </p:spPr>
        <p:txBody>
          <a:bodyPr>
            <a:spAutoFit/>
          </a:bodyPr>
          <a:lstStyle/>
          <a:p>
            <a:pPr algn="ctr" eaLnBrk="0" hangingPunct="0">
              <a:spcBef>
                <a:spcPct val="50000"/>
              </a:spcBef>
            </a:pPr>
            <a:r>
              <a:rPr lang="en-US" dirty="0"/>
              <a:t>Experimental</a:t>
            </a:r>
          </a:p>
        </p:txBody>
      </p:sp>
      <p:sp>
        <p:nvSpPr>
          <p:cNvPr id="21518" name="Line 16"/>
          <p:cNvSpPr>
            <a:spLocks noChangeShapeType="1"/>
          </p:cNvSpPr>
          <p:nvPr/>
        </p:nvSpPr>
        <p:spPr bwMode="auto">
          <a:xfrm>
            <a:off x="7886700" y="3656161"/>
            <a:ext cx="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1519" name="Line 17"/>
          <p:cNvSpPr>
            <a:spLocks noChangeShapeType="1"/>
          </p:cNvSpPr>
          <p:nvPr/>
        </p:nvSpPr>
        <p:spPr bwMode="auto">
          <a:xfrm flipH="1">
            <a:off x="5486400" y="2725738"/>
            <a:ext cx="304800" cy="1084262"/>
          </a:xfrm>
          <a:prstGeom prst="line">
            <a:avLst/>
          </a:prstGeom>
          <a:noFill/>
          <a:ln w="9525">
            <a:solidFill>
              <a:schemeClr val="tx1"/>
            </a:solidFill>
            <a:round/>
            <a:headEnd/>
            <a:tailEnd type="triangle" w="med" len="med"/>
          </a:ln>
        </p:spPr>
        <p:txBody>
          <a:bodyPr wrap="none" anchor="ctr"/>
          <a:lstStyle/>
          <a:p>
            <a:endParaRPr lang="en-US" dirty="0"/>
          </a:p>
        </p:txBody>
      </p:sp>
      <p:sp>
        <p:nvSpPr>
          <p:cNvPr id="21520" name="Line 18"/>
          <p:cNvSpPr>
            <a:spLocks noChangeShapeType="1"/>
          </p:cNvSpPr>
          <p:nvPr/>
        </p:nvSpPr>
        <p:spPr bwMode="auto">
          <a:xfrm>
            <a:off x="6248400" y="2767644"/>
            <a:ext cx="685800" cy="506083"/>
          </a:xfrm>
          <a:prstGeom prst="line">
            <a:avLst/>
          </a:prstGeom>
          <a:noFill/>
          <a:ln w="9525">
            <a:solidFill>
              <a:schemeClr val="tx1"/>
            </a:solidFill>
            <a:round/>
            <a:headEnd/>
            <a:tailEnd type="triangle" w="med" len="med"/>
          </a:ln>
        </p:spPr>
        <p:txBody>
          <a:bodyPr wrap="none" anchor="ctr"/>
          <a:lstStyle/>
          <a:p>
            <a:endParaRPr lang="en-US" dirty="0"/>
          </a:p>
        </p:txBody>
      </p:sp>
      <p:sp>
        <p:nvSpPr>
          <p:cNvPr id="21521" name="Text Box 21"/>
          <p:cNvSpPr txBox="1">
            <a:spLocks noChangeArrowheads="1"/>
          </p:cNvSpPr>
          <p:nvPr/>
        </p:nvSpPr>
        <p:spPr bwMode="auto">
          <a:xfrm>
            <a:off x="1719514" y="5181601"/>
            <a:ext cx="2869696" cy="1384995"/>
          </a:xfrm>
          <a:prstGeom prst="rect">
            <a:avLst/>
          </a:prstGeom>
          <a:noFill/>
          <a:ln w="9525">
            <a:noFill/>
            <a:miter lim="800000"/>
            <a:headEnd/>
            <a:tailEnd/>
          </a:ln>
        </p:spPr>
        <p:txBody>
          <a:bodyPr wrap="none">
            <a:spAutoFit/>
          </a:bodyPr>
          <a:lstStyle/>
          <a:p>
            <a:pPr algn="ctr" eaLnBrk="0" hangingPunct="0">
              <a:spcBef>
                <a:spcPct val="50000"/>
              </a:spcBef>
            </a:pPr>
            <a:r>
              <a:rPr lang="en-US" u="sng" dirty="0" smtClean="0"/>
              <a:t>Within-subject</a:t>
            </a:r>
            <a:endParaRPr lang="en-US" u="sng" dirty="0"/>
          </a:p>
          <a:p>
            <a:pPr algn="ctr" eaLnBrk="0" hangingPunct="0"/>
            <a:r>
              <a:rPr lang="en-US" sz="2000" dirty="0"/>
              <a:t>Case-crossover</a:t>
            </a:r>
          </a:p>
          <a:p>
            <a:pPr algn="ctr" eaLnBrk="0" hangingPunct="0"/>
            <a:r>
              <a:rPr lang="en-US" sz="2000" dirty="0"/>
              <a:t>Case only</a:t>
            </a:r>
          </a:p>
          <a:p>
            <a:pPr algn="ctr" eaLnBrk="0" hangingPunct="0"/>
            <a:r>
              <a:rPr lang="en-US" sz="2000" dirty="0"/>
              <a:t>Self-controlled case series</a:t>
            </a:r>
          </a:p>
        </p:txBody>
      </p:sp>
      <p:sp>
        <p:nvSpPr>
          <p:cNvPr id="21522" name="Line 22"/>
          <p:cNvSpPr>
            <a:spLocks noChangeShapeType="1"/>
          </p:cNvSpPr>
          <p:nvPr/>
        </p:nvSpPr>
        <p:spPr bwMode="auto">
          <a:xfrm>
            <a:off x="5715000" y="4306738"/>
            <a:ext cx="0" cy="701674"/>
          </a:xfrm>
          <a:prstGeom prst="line">
            <a:avLst/>
          </a:prstGeom>
          <a:noFill/>
          <a:ln w="9525">
            <a:solidFill>
              <a:schemeClr val="tx1"/>
            </a:solidFill>
            <a:round/>
            <a:headEnd/>
            <a:tailEnd type="triangle" w="med" len="med"/>
          </a:ln>
        </p:spPr>
        <p:txBody>
          <a:bodyPr wrap="none" anchor="ctr"/>
          <a:lstStyle/>
          <a:p>
            <a:endParaRPr lang="en-US" dirty="0"/>
          </a:p>
        </p:txBody>
      </p:sp>
      <p:sp>
        <p:nvSpPr>
          <p:cNvPr id="20" name="Text Box 14"/>
          <p:cNvSpPr txBox="1">
            <a:spLocks noChangeArrowheads="1"/>
          </p:cNvSpPr>
          <p:nvPr/>
        </p:nvSpPr>
        <p:spPr bwMode="auto">
          <a:xfrm>
            <a:off x="56356" y="3045125"/>
            <a:ext cx="1981200" cy="457200"/>
          </a:xfrm>
          <a:prstGeom prst="rect">
            <a:avLst/>
          </a:prstGeom>
          <a:noFill/>
          <a:ln w="9525">
            <a:noFill/>
            <a:miter lim="800000"/>
            <a:headEnd/>
            <a:tailEnd/>
          </a:ln>
        </p:spPr>
        <p:txBody>
          <a:bodyPr>
            <a:spAutoFit/>
          </a:bodyPr>
          <a:lstStyle/>
          <a:p>
            <a:pPr algn="ctr" eaLnBrk="0" hangingPunct="0">
              <a:spcBef>
                <a:spcPct val="50000"/>
              </a:spcBef>
            </a:pPr>
            <a:r>
              <a:rPr lang="en-US" dirty="0"/>
              <a:t>Observational</a:t>
            </a:r>
          </a:p>
        </p:txBody>
      </p:sp>
      <p:sp>
        <p:nvSpPr>
          <p:cNvPr id="21" name="Text Box 15"/>
          <p:cNvSpPr txBox="1">
            <a:spLocks noChangeArrowheads="1"/>
          </p:cNvSpPr>
          <p:nvPr/>
        </p:nvSpPr>
        <p:spPr bwMode="auto">
          <a:xfrm>
            <a:off x="2647156" y="2996242"/>
            <a:ext cx="2438400" cy="457200"/>
          </a:xfrm>
          <a:prstGeom prst="rect">
            <a:avLst/>
          </a:prstGeom>
          <a:noFill/>
          <a:ln w="9525">
            <a:noFill/>
            <a:miter lim="800000"/>
            <a:headEnd/>
            <a:tailEnd/>
          </a:ln>
        </p:spPr>
        <p:txBody>
          <a:bodyPr>
            <a:spAutoFit/>
          </a:bodyPr>
          <a:lstStyle/>
          <a:p>
            <a:pPr algn="ctr" eaLnBrk="0" hangingPunct="0">
              <a:spcBef>
                <a:spcPct val="50000"/>
              </a:spcBef>
            </a:pPr>
            <a:r>
              <a:rPr lang="en-US" dirty="0"/>
              <a:t>Experimental</a:t>
            </a:r>
          </a:p>
        </p:txBody>
      </p:sp>
      <p:sp>
        <p:nvSpPr>
          <p:cNvPr id="22" name="Line 17"/>
          <p:cNvSpPr>
            <a:spLocks noChangeShapeType="1"/>
          </p:cNvSpPr>
          <p:nvPr/>
        </p:nvSpPr>
        <p:spPr bwMode="auto">
          <a:xfrm flipH="1">
            <a:off x="1580356" y="2767642"/>
            <a:ext cx="30480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3" name="Line 18"/>
          <p:cNvSpPr>
            <a:spLocks noChangeShapeType="1"/>
          </p:cNvSpPr>
          <p:nvPr/>
        </p:nvSpPr>
        <p:spPr bwMode="auto">
          <a:xfrm>
            <a:off x="2342357" y="2767642"/>
            <a:ext cx="685800" cy="304800"/>
          </a:xfrm>
          <a:prstGeom prst="line">
            <a:avLst/>
          </a:prstGeom>
          <a:noFill/>
          <a:ln w="9525">
            <a:solidFill>
              <a:schemeClr val="tx1"/>
            </a:solidFill>
            <a:round/>
            <a:headEnd/>
            <a:tailEnd type="triangle" w="med" len="med"/>
          </a:ln>
        </p:spPr>
        <p:txBody>
          <a:bodyPr wrap="none" anchor="ctr"/>
          <a:lstStyle/>
          <a:p>
            <a:endParaRPr lang="en-US" dirty="0"/>
          </a:p>
        </p:txBody>
      </p:sp>
      <p:sp>
        <p:nvSpPr>
          <p:cNvPr id="24" name="Text Box 13"/>
          <p:cNvSpPr txBox="1">
            <a:spLocks noChangeArrowheads="1"/>
          </p:cNvSpPr>
          <p:nvPr/>
        </p:nvSpPr>
        <p:spPr bwMode="auto">
          <a:xfrm>
            <a:off x="2438400" y="3787914"/>
            <a:ext cx="1906572" cy="707886"/>
          </a:xfrm>
          <a:prstGeom prst="rect">
            <a:avLst/>
          </a:prstGeom>
          <a:noFill/>
          <a:ln w="9525">
            <a:noFill/>
            <a:miter lim="800000"/>
            <a:headEnd/>
            <a:tailEnd/>
          </a:ln>
        </p:spPr>
        <p:txBody>
          <a:bodyPr wrap="square">
            <a:spAutoFit/>
          </a:bodyPr>
          <a:lstStyle/>
          <a:p>
            <a:pPr algn="ctr" eaLnBrk="0" hangingPunct="0"/>
            <a:r>
              <a:rPr lang="en-US" sz="2000" dirty="0" smtClean="0"/>
              <a:t>Randomized</a:t>
            </a:r>
          </a:p>
          <a:p>
            <a:pPr algn="ctr" eaLnBrk="0" hangingPunct="0"/>
            <a:r>
              <a:rPr lang="en-US" sz="2000" dirty="0" smtClean="0"/>
              <a:t>Non-randomized</a:t>
            </a:r>
            <a:endParaRPr lang="en-US" sz="2000" dirty="0"/>
          </a:p>
        </p:txBody>
      </p:sp>
      <p:sp>
        <p:nvSpPr>
          <p:cNvPr id="25" name="Line 16"/>
          <p:cNvSpPr>
            <a:spLocks noChangeShapeType="1"/>
          </p:cNvSpPr>
          <p:nvPr/>
        </p:nvSpPr>
        <p:spPr bwMode="auto">
          <a:xfrm>
            <a:off x="3371506" y="3381523"/>
            <a:ext cx="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 name="Down Arrow 1"/>
          <p:cNvSpPr/>
          <p:nvPr/>
        </p:nvSpPr>
        <p:spPr bwMode="auto">
          <a:xfrm rot="2303389">
            <a:off x="6910432" y="1240089"/>
            <a:ext cx="484632" cy="1006475"/>
          </a:xfrm>
          <a:prstGeom prst="downArrow">
            <a:avLst>
              <a:gd name="adj1" fmla="val 50000"/>
              <a:gd name="adj2" fmla="val 57120"/>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Oval 2"/>
          <p:cNvSpPr/>
          <p:nvPr/>
        </p:nvSpPr>
        <p:spPr bwMode="auto">
          <a:xfrm>
            <a:off x="4434681" y="4788118"/>
            <a:ext cx="2560638" cy="1745348"/>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8" name="Oval 27"/>
          <p:cNvSpPr/>
          <p:nvPr/>
        </p:nvSpPr>
        <p:spPr bwMode="auto">
          <a:xfrm>
            <a:off x="6530181" y="3235551"/>
            <a:ext cx="2560638" cy="1745348"/>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7265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304800" y="0"/>
            <a:ext cx="8534400" cy="1143000"/>
          </a:xfrm>
        </p:spPr>
        <p:txBody>
          <a:bodyPr/>
          <a:lstStyle/>
          <a:p>
            <a:r>
              <a:rPr lang="en-US" sz="3400" b="1" dirty="0" smtClean="0"/>
              <a:t>Relationship between </a:t>
            </a:r>
            <a:br>
              <a:rPr lang="en-US" sz="3400" b="1" dirty="0" smtClean="0"/>
            </a:br>
            <a:r>
              <a:rPr lang="en-US" sz="3400" b="1" dirty="0" smtClean="0"/>
              <a:t>Observational and Experimental Studies</a:t>
            </a:r>
          </a:p>
        </p:txBody>
      </p:sp>
      <p:sp>
        <p:nvSpPr>
          <p:cNvPr id="156674" name="Rectangle 3"/>
          <p:cNvSpPr>
            <a:spLocks noGrp="1" noChangeArrowheads="1"/>
          </p:cNvSpPr>
          <p:nvPr>
            <p:ph type="body" idx="1"/>
          </p:nvPr>
        </p:nvSpPr>
        <p:spPr>
          <a:xfrm>
            <a:off x="76200" y="1143000"/>
            <a:ext cx="9067800" cy="4114800"/>
          </a:xfrm>
        </p:spPr>
        <p:txBody>
          <a:bodyPr/>
          <a:lstStyle/>
          <a:p>
            <a:pPr>
              <a:lnSpc>
                <a:spcPct val="90000"/>
              </a:lnSpc>
            </a:pPr>
            <a:r>
              <a:rPr lang="en-US" sz="2600" dirty="0" smtClean="0"/>
              <a:t>We already said: experimental studies can be viewed as cohort studies where the investigator assigns the exposure  </a:t>
            </a:r>
          </a:p>
          <a:p>
            <a:pPr>
              <a:lnSpc>
                <a:spcPct val="90000"/>
              </a:lnSpc>
            </a:pPr>
            <a:endParaRPr lang="en-US" sz="500" dirty="0" smtClean="0"/>
          </a:p>
          <a:p>
            <a:pPr>
              <a:lnSpc>
                <a:spcPct val="90000"/>
              </a:lnSpc>
            </a:pPr>
            <a:r>
              <a:rPr lang="en-US" sz="2600" dirty="0" smtClean="0"/>
              <a:t>New: Observational studies should be viewed (and designed) as attempting to </a:t>
            </a:r>
            <a:r>
              <a:rPr lang="en-US" sz="2600" u="sng" dirty="0" smtClean="0"/>
              <a:t>emulate</a:t>
            </a:r>
            <a:r>
              <a:rPr lang="en-US" sz="2600" dirty="0" smtClean="0"/>
              <a:t> a randomized controlled trial (RCT)</a:t>
            </a:r>
          </a:p>
          <a:p>
            <a:pPr>
              <a:lnSpc>
                <a:spcPct val="90000"/>
              </a:lnSpc>
            </a:pPr>
            <a:endParaRPr lang="en-US" sz="500" dirty="0" smtClean="0"/>
          </a:p>
          <a:p>
            <a:pPr>
              <a:lnSpc>
                <a:spcPct val="90000"/>
              </a:lnSpc>
            </a:pPr>
            <a:r>
              <a:rPr lang="en-US" sz="2600" dirty="0" smtClean="0"/>
              <a:t>Thus, when designing an observational study, ask yourself:	  What is the RCT that I am trying to </a:t>
            </a:r>
            <a:r>
              <a:rPr lang="en-US" sz="2600" b="1" dirty="0" smtClean="0"/>
              <a:t>emulate</a:t>
            </a:r>
            <a:r>
              <a:rPr lang="en-US" sz="2600" dirty="0" smtClean="0"/>
              <a:t>?	</a:t>
            </a:r>
          </a:p>
          <a:p>
            <a:pPr lvl="1">
              <a:lnSpc>
                <a:spcPct val="90000"/>
              </a:lnSpc>
              <a:spcBef>
                <a:spcPts val="600"/>
              </a:spcBef>
            </a:pPr>
            <a:r>
              <a:rPr lang="en-US" sz="2400" dirty="0" smtClean="0"/>
              <a:t>What is the “target trial”?</a:t>
            </a:r>
          </a:p>
          <a:p>
            <a:pPr lvl="1">
              <a:lnSpc>
                <a:spcPct val="90000"/>
              </a:lnSpc>
              <a:spcBef>
                <a:spcPts val="600"/>
              </a:spcBef>
            </a:pPr>
            <a:endParaRPr lang="en-US" sz="500" dirty="0" smtClean="0"/>
          </a:p>
          <a:p>
            <a:pPr>
              <a:lnSpc>
                <a:spcPct val="90000"/>
              </a:lnSpc>
            </a:pPr>
            <a:r>
              <a:rPr lang="en-US" sz="2600" dirty="0" smtClean="0"/>
              <a:t>The “target trial” can be an RCT that could in reality be performed if there were time and resources</a:t>
            </a:r>
          </a:p>
          <a:p>
            <a:pPr lvl="1">
              <a:lnSpc>
                <a:spcPct val="90000"/>
              </a:lnSpc>
              <a:spcBef>
                <a:spcPts val="600"/>
              </a:spcBef>
            </a:pPr>
            <a:r>
              <a:rPr lang="en-US" sz="2400" dirty="0" smtClean="0"/>
              <a:t>e.g., randomizing to treatment A vs B and following for 20 years</a:t>
            </a:r>
          </a:p>
          <a:p>
            <a:pPr lvl="1">
              <a:lnSpc>
                <a:spcPct val="90000"/>
              </a:lnSpc>
              <a:spcBef>
                <a:spcPts val="600"/>
              </a:spcBef>
            </a:pPr>
            <a:endParaRPr lang="en-US" sz="300" dirty="0" smtClean="0"/>
          </a:p>
          <a:p>
            <a:pPr>
              <a:lnSpc>
                <a:spcPct val="90000"/>
              </a:lnSpc>
            </a:pPr>
            <a:r>
              <a:rPr lang="en-US" sz="2600" dirty="0" smtClean="0"/>
              <a:t>Or, an RCT which is hypothetical (a “thought experiment”)</a:t>
            </a:r>
          </a:p>
          <a:p>
            <a:pPr lvl="1">
              <a:lnSpc>
                <a:spcPct val="90000"/>
              </a:lnSpc>
              <a:spcBef>
                <a:spcPts val="600"/>
              </a:spcBef>
            </a:pPr>
            <a:r>
              <a:rPr lang="en-US" sz="2400" dirty="0"/>
              <a:t>e</a:t>
            </a:r>
            <a:r>
              <a:rPr lang="en-US" sz="2400" dirty="0" smtClean="0"/>
              <a:t>.g., randomizing to smoking vs not; being obese vs non-obese</a:t>
            </a:r>
            <a:endParaRPr lang="en-US" dirty="0" smtClean="0"/>
          </a:p>
        </p:txBody>
      </p:sp>
    </p:spTree>
    <p:extLst>
      <p:ext uri="{BB962C8B-B14F-4D97-AF65-F5344CB8AC3E}">
        <p14:creationId xmlns:p14="http://schemas.microsoft.com/office/powerpoint/2010/main" val="239762169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342900" y="-38100"/>
            <a:ext cx="8534400" cy="1143000"/>
          </a:xfrm>
        </p:spPr>
        <p:txBody>
          <a:bodyPr/>
          <a:lstStyle/>
          <a:p>
            <a:r>
              <a:rPr lang="en-US" sz="2800" b="1" dirty="0" smtClean="0"/>
              <a:t>Emulating Randomized Experimental Studies</a:t>
            </a:r>
          </a:p>
        </p:txBody>
      </p:sp>
      <p:sp>
        <p:nvSpPr>
          <p:cNvPr id="156674" name="Rectangle 3"/>
          <p:cNvSpPr>
            <a:spLocks noGrp="1" noChangeArrowheads="1"/>
          </p:cNvSpPr>
          <p:nvPr>
            <p:ph type="body" idx="1"/>
          </p:nvPr>
        </p:nvSpPr>
        <p:spPr>
          <a:xfrm>
            <a:off x="76200" y="1066800"/>
            <a:ext cx="9067800" cy="4114800"/>
          </a:xfrm>
        </p:spPr>
        <p:txBody>
          <a:bodyPr/>
          <a:lstStyle/>
          <a:p>
            <a:pPr>
              <a:spcBef>
                <a:spcPts val="0"/>
              </a:spcBef>
            </a:pPr>
            <a:r>
              <a:rPr lang="en-US" sz="2600" dirty="0" smtClean="0"/>
              <a:t>Emulating a target trial in observational work has advantages</a:t>
            </a:r>
          </a:p>
          <a:p>
            <a:pPr lvl="1">
              <a:spcBef>
                <a:spcPts val="0"/>
              </a:spcBef>
            </a:pPr>
            <a:r>
              <a:rPr lang="en-US" sz="2400" dirty="0" smtClean="0"/>
              <a:t>Promotes clarity in the research question</a:t>
            </a:r>
          </a:p>
          <a:p>
            <a:pPr lvl="1">
              <a:spcBef>
                <a:spcPts val="0"/>
              </a:spcBef>
            </a:pPr>
            <a:r>
              <a:rPr lang="en-US" sz="2400" dirty="0" smtClean="0"/>
              <a:t>Avoids common biases in observational research</a:t>
            </a:r>
          </a:p>
          <a:p>
            <a:pPr lvl="1">
              <a:spcBef>
                <a:spcPts val="0"/>
              </a:spcBef>
            </a:pPr>
            <a:r>
              <a:rPr lang="en-US" sz="2400" dirty="0" smtClean="0"/>
              <a:t>Better chance of influencing public health/clinical practice</a:t>
            </a:r>
          </a:p>
          <a:p>
            <a:pPr marL="457200" lvl="1" indent="0">
              <a:spcBef>
                <a:spcPts val="0"/>
              </a:spcBef>
              <a:buNone/>
            </a:pPr>
            <a:endParaRPr lang="en-US" sz="2400" dirty="0" smtClean="0"/>
          </a:p>
          <a:p>
            <a:pPr>
              <a:spcBef>
                <a:spcPts val="0"/>
              </a:spcBef>
            </a:pPr>
            <a:r>
              <a:rPr lang="en-US" sz="2600" dirty="0"/>
              <a:t>As an </a:t>
            </a:r>
            <a:r>
              <a:rPr lang="en-US" sz="2600" dirty="0" smtClean="0"/>
              <a:t>example, </a:t>
            </a:r>
            <a:r>
              <a:rPr lang="en-US" sz="2600" dirty="0"/>
              <a:t>consider the choice of exposure categories for assessing </a:t>
            </a:r>
            <a:r>
              <a:rPr lang="en-US" sz="2600" dirty="0" smtClean="0"/>
              <a:t>a particular treatment.  </a:t>
            </a:r>
          </a:p>
          <a:p>
            <a:pPr lvl="1">
              <a:spcBef>
                <a:spcPts val="500"/>
              </a:spcBef>
            </a:pPr>
            <a:r>
              <a:rPr lang="en-US" sz="2200" dirty="0" smtClean="0"/>
              <a:t>In </a:t>
            </a:r>
            <a:r>
              <a:rPr lang="en-US" sz="2200" dirty="0"/>
              <a:t>a RCT, participants are usually </a:t>
            </a:r>
            <a:r>
              <a:rPr lang="en-US" sz="2200" dirty="0" smtClean="0"/>
              <a:t>treatment naïve upon entry.  </a:t>
            </a:r>
          </a:p>
          <a:p>
            <a:pPr lvl="1">
              <a:spcBef>
                <a:spcPts val="500"/>
              </a:spcBef>
            </a:pPr>
            <a:r>
              <a:rPr lang="en-US" sz="2200" dirty="0" smtClean="0"/>
              <a:t>In </a:t>
            </a:r>
            <a:r>
              <a:rPr lang="en-US" sz="2200" dirty="0"/>
              <a:t>an observational study, participants are often identified as exposed to a </a:t>
            </a:r>
            <a:r>
              <a:rPr lang="en-US" sz="2200" dirty="0" smtClean="0"/>
              <a:t>treatment if </a:t>
            </a:r>
            <a:r>
              <a:rPr lang="en-US" sz="2200" dirty="0"/>
              <a:t>they are currently using it.  </a:t>
            </a:r>
            <a:endParaRPr lang="en-US" sz="2200" dirty="0" smtClean="0"/>
          </a:p>
          <a:p>
            <a:pPr marL="977900" lvl="2" indent="-174625">
              <a:spcBef>
                <a:spcPts val="500"/>
              </a:spcBef>
            </a:pPr>
            <a:r>
              <a:rPr lang="en-US" sz="2000" dirty="0" smtClean="0"/>
              <a:t>But, this may </a:t>
            </a:r>
            <a:r>
              <a:rPr lang="en-US" sz="2000" dirty="0"/>
              <a:t>include participants with a wide range of duration of </a:t>
            </a:r>
            <a:r>
              <a:rPr lang="en-US" sz="2000" dirty="0" smtClean="0"/>
              <a:t>treatment exposure prior to baseline, including those who have fully tolerated the treatment (and are past period of highest incidence of side effects) </a:t>
            </a:r>
          </a:p>
          <a:p>
            <a:pPr lvl="3">
              <a:spcBef>
                <a:spcPts val="500"/>
              </a:spcBef>
            </a:pPr>
            <a:r>
              <a:rPr lang="en-US" dirty="0" smtClean="0"/>
              <a:t>Could result in overly favorable estimate of the treatment’s effect</a:t>
            </a:r>
            <a:endParaRPr lang="en-US" dirty="0"/>
          </a:p>
          <a:p>
            <a:pPr>
              <a:spcBef>
                <a:spcPts val="0"/>
              </a:spcBef>
            </a:pPr>
            <a:endParaRPr lang="en-US" sz="2600" dirty="0" smtClean="0"/>
          </a:p>
          <a:p>
            <a:pPr marL="0" indent="0">
              <a:lnSpc>
                <a:spcPct val="90000"/>
              </a:lnSpc>
              <a:buNone/>
            </a:pPr>
            <a:endParaRPr lang="en-US" sz="2600" dirty="0" smtClean="0"/>
          </a:p>
        </p:txBody>
      </p:sp>
    </p:spTree>
    <p:extLst>
      <p:ext uri="{BB962C8B-B14F-4D97-AF65-F5344CB8AC3E}">
        <p14:creationId xmlns:p14="http://schemas.microsoft.com/office/powerpoint/2010/main" val="298089124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0" y="-76200"/>
            <a:ext cx="8839200" cy="1143000"/>
          </a:xfrm>
        </p:spPr>
        <p:txBody>
          <a:bodyPr/>
          <a:lstStyle/>
          <a:p>
            <a:r>
              <a:rPr lang="en-US" sz="3200" b="1" dirty="0"/>
              <a:t>Emulating </a:t>
            </a:r>
            <a:r>
              <a:rPr lang="en-US" sz="3200" b="1" dirty="0" smtClean="0"/>
              <a:t>Randomized Experimental </a:t>
            </a:r>
            <a:r>
              <a:rPr lang="en-US" sz="3200" b="1" dirty="0"/>
              <a:t>Studies</a:t>
            </a:r>
            <a:endParaRPr lang="en-US" sz="3200" b="1" dirty="0" smtClean="0"/>
          </a:p>
        </p:txBody>
      </p:sp>
      <p:sp>
        <p:nvSpPr>
          <p:cNvPr id="156674" name="Rectangle 3"/>
          <p:cNvSpPr>
            <a:spLocks noGrp="1" noChangeArrowheads="1"/>
          </p:cNvSpPr>
          <p:nvPr>
            <p:ph type="body" idx="1"/>
          </p:nvPr>
        </p:nvSpPr>
        <p:spPr>
          <a:xfrm>
            <a:off x="76200" y="838200"/>
            <a:ext cx="9067800" cy="4114800"/>
          </a:xfrm>
        </p:spPr>
        <p:txBody>
          <a:bodyPr/>
          <a:lstStyle/>
          <a:p>
            <a:pPr>
              <a:lnSpc>
                <a:spcPct val="90000"/>
              </a:lnSpc>
              <a:spcBef>
                <a:spcPts val="600"/>
              </a:spcBef>
            </a:pPr>
            <a:r>
              <a:rPr lang="en-US" sz="2600" dirty="0" smtClean="0"/>
              <a:t>Limitations in what is available to us (e.g., using data collected during routine health care visits in electronic medical records) may limit the nature of the trial we can emulate</a:t>
            </a:r>
          </a:p>
          <a:p>
            <a:pPr lvl="1">
              <a:lnSpc>
                <a:spcPct val="90000"/>
              </a:lnSpc>
              <a:spcBef>
                <a:spcPts val="600"/>
              </a:spcBef>
            </a:pPr>
            <a:r>
              <a:rPr lang="en-US" sz="2400" dirty="0" smtClean="0"/>
              <a:t>Need to make compromises in the target trial, but it is still a trial</a:t>
            </a:r>
          </a:p>
          <a:p>
            <a:pPr lvl="1">
              <a:lnSpc>
                <a:spcPct val="90000"/>
              </a:lnSpc>
              <a:spcBef>
                <a:spcPts val="600"/>
              </a:spcBef>
            </a:pPr>
            <a:endParaRPr lang="en-US" sz="500" dirty="0" smtClean="0"/>
          </a:p>
          <a:p>
            <a:pPr>
              <a:lnSpc>
                <a:spcPct val="90000"/>
              </a:lnSpc>
              <a:spcBef>
                <a:spcPts val="1200"/>
              </a:spcBef>
            </a:pPr>
            <a:r>
              <a:rPr lang="en-US" sz="2600" dirty="0" smtClean="0"/>
              <a:t>We can, in theory, come very close to emulating an RCT with the only exception being the need to do some sort of maneuver to deal with confounding other than through randomization</a:t>
            </a:r>
          </a:p>
          <a:p>
            <a:pPr lvl="1">
              <a:lnSpc>
                <a:spcPct val="90000"/>
              </a:lnSpc>
              <a:spcBef>
                <a:spcPts val="600"/>
              </a:spcBef>
            </a:pPr>
            <a:r>
              <a:rPr lang="en-US" sz="2400" dirty="0" smtClean="0"/>
              <a:t>We will discuss these maneuvers later in the course</a:t>
            </a:r>
          </a:p>
          <a:p>
            <a:pPr>
              <a:lnSpc>
                <a:spcPct val="90000"/>
              </a:lnSpc>
              <a:spcBef>
                <a:spcPts val="1200"/>
              </a:spcBef>
            </a:pPr>
            <a:r>
              <a:rPr lang="en-US" sz="2600" dirty="0"/>
              <a:t>Warning: This is not to say that observational studies can always equal findings of an RCT or obviate need to do RCTs</a:t>
            </a:r>
          </a:p>
          <a:p>
            <a:pPr lvl="1">
              <a:lnSpc>
                <a:spcPct val="90000"/>
              </a:lnSpc>
              <a:spcBef>
                <a:spcPts val="600"/>
              </a:spcBef>
            </a:pPr>
            <a:r>
              <a:rPr lang="en-US" sz="2400" dirty="0"/>
              <a:t>If feasible, an RCT would </a:t>
            </a:r>
            <a:r>
              <a:rPr lang="en-US" sz="2400" u="sng" dirty="0"/>
              <a:t>always</a:t>
            </a:r>
            <a:r>
              <a:rPr lang="en-US" sz="2400" dirty="0"/>
              <a:t> be preferable</a:t>
            </a:r>
          </a:p>
          <a:p>
            <a:pPr>
              <a:lnSpc>
                <a:spcPct val="90000"/>
              </a:lnSpc>
              <a:spcBef>
                <a:spcPts val="1200"/>
              </a:spcBef>
            </a:pPr>
            <a:r>
              <a:rPr lang="en-US" sz="2600" b="1" dirty="0" smtClean="0"/>
              <a:t>But </a:t>
            </a:r>
            <a:r>
              <a:rPr lang="en-US" sz="2600" b="1" dirty="0"/>
              <a:t>when RCTs cannot be done or are impractical, observational studies which have attempted to emulate RCTs can often aptly fill the void</a:t>
            </a:r>
          </a:p>
          <a:p>
            <a:pPr>
              <a:lnSpc>
                <a:spcPct val="90000"/>
              </a:lnSpc>
            </a:pPr>
            <a:endParaRPr lang="en-US" dirty="0"/>
          </a:p>
          <a:p>
            <a:pPr marL="457200" lvl="1" indent="0">
              <a:lnSpc>
                <a:spcPct val="90000"/>
              </a:lnSpc>
              <a:buNone/>
            </a:pPr>
            <a:endParaRPr lang="en-US" sz="2400" dirty="0" smtClean="0"/>
          </a:p>
          <a:p>
            <a:pPr lvl="1">
              <a:lnSpc>
                <a:spcPct val="90000"/>
              </a:lnSpc>
            </a:pPr>
            <a:endParaRPr lang="en-US" sz="800" dirty="0" smtClean="0"/>
          </a:p>
          <a:p>
            <a:pPr marL="0" indent="0">
              <a:lnSpc>
                <a:spcPct val="90000"/>
              </a:lnSpc>
              <a:buNone/>
            </a:pPr>
            <a:endParaRPr lang="en-US" dirty="0" smtClean="0"/>
          </a:p>
        </p:txBody>
      </p:sp>
    </p:spTree>
    <p:extLst>
      <p:ext uri="{BB962C8B-B14F-4D97-AF65-F5344CB8AC3E}">
        <p14:creationId xmlns:p14="http://schemas.microsoft.com/office/powerpoint/2010/main" val="201533674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0"/>
            <a:ext cx="7772400" cy="1143000"/>
          </a:xfrm>
        </p:spPr>
        <p:txBody>
          <a:bodyPr/>
          <a:lstStyle/>
          <a:p>
            <a:r>
              <a:rPr lang="en-US" sz="3600" b="1" dirty="0" smtClean="0"/>
              <a:t>Process of Study Design</a:t>
            </a:r>
            <a:endParaRPr lang="en-US" sz="3600" b="1" dirty="0"/>
          </a:p>
        </p:txBody>
      </p:sp>
      <p:sp>
        <p:nvSpPr>
          <p:cNvPr id="3" name="Content Placeholder 2"/>
          <p:cNvSpPr>
            <a:spLocks noGrp="1"/>
          </p:cNvSpPr>
          <p:nvPr>
            <p:ph idx="1"/>
          </p:nvPr>
        </p:nvSpPr>
        <p:spPr>
          <a:xfrm>
            <a:off x="381000" y="1066800"/>
            <a:ext cx="8610600" cy="4114800"/>
          </a:xfrm>
        </p:spPr>
        <p:txBody>
          <a:bodyPr/>
          <a:lstStyle/>
          <a:p>
            <a:r>
              <a:rPr lang="en-US" sz="2800" dirty="0" smtClean="0"/>
              <a:t>Starts with a clear </a:t>
            </a:r>
            <a:r>
              <a:rPr lang="en-US" sz="2800" dirty="0"/>
              <a:t>research question</a:t>
            </a:r>
          </a:p>
          <a:p>
            <a:r>
              <a:rPr lang="en-US" sz="2800" dirty="0" smtClean="0"/>
              <a:t>Use randomized experimental design if feasi</a:t>
            </a:r>
            <a:r>
              <a:rPr lang="en-US" dirty="0" smtClean="0"/>
              <a:t>ble</a:t>
            </a:r>
            <a:endParaRPr lang="en-US" dirty="0"/>
          </a:p>
          <a:p>
            <a:r>
              <a:rPr lang="en-US" sz="2800" dirty="0"/>
              <a:t>If not, then </a:t>
            </a:r>
            <a:r>
              <a:rPr lang="en-US" sz="2800" dirty="0" smtClean="0"/>
              <a:t>consider </a:t>
            </a:r>
            <a:r>
              <a:rPr lang="en-US" sz="2800" dirty="0"/>
              <a:t>options for observational </a:t>
            </a:r>
            <a:r>
              <a:rPr lang="en-US" sz="2800" dirty="0" smtClean="0"/>
              <a:t>design.  Iterative </a:t>
            </a:r>
            <a:r>
              <a:rPr lang="en-US" sz="2800" dirty="0"/>
              <a:t>process in terms of identifying available </a:t>
            </a:r>
            <a:r>
              <a:rPr lang="en-US" sz="2800" dirty="0" smtClean="0"/>
              <a:t>populations and limitations.</a:t>
            </a:r>
            <a:endParaRPr lang="en-US" sz="2800" dirty="0"/>
          </a:p>
          <a:p>
            <a:pPr lvl="1"/>
            <a:r>
              <a:rPr lang="en-US" dirty="0" smtClean="0"/>
              <a:t>Are </a:t>
            </a:r>
            <a:r>
              <a:rPr lang="en-US" dirty="0"/>
              <a:t>there populations already enumerated </a:t>
            </a:r>
            <a:r>
              <a:rPr lang="en-US" dirty="0" smtClean="0"/>
              <a:t>and measured, or </a:t>
            </a:r>
            <a:r>
              <a:rPr lang="en-US" dirty="0"/>
              <a:t>do you have to start from </a:t>
            </a:r>
            <a:r>
              <a:rPr lang="en-US" dirty="0" smtClean="0"/>
              <a:t>scratch?</a:t>
            </a:r>
            <a:endParaRPr lang="en-US" dirty="0"/>
          </a:p>
          <a:p>
            <a:r>
              <a:rPr lang="en-US" sz="2800" dirty="0" smtClean="0"/>
              <a:t>Consider pros and cons </a:t>
            </a:r>
            <a:r>
              <a:rPr lang="en-US" sz="2800" dirty="0"/>
              <a:t>of the different sampling options:  cohort, </a:t>
            </a:r>
            <a:r>
              <a:rPr lang="en-US" sz="2800" dirty="0" smtClean="0"/>
              <a:t>cross-sectional </a:t>
            </a:r>
            <a:r>
              <a:rPr lang="en-US" sz="2800" dirty="0"/>
              <a:t>and </a:t>
            </a:r>
            <a:r>
              <a:rPr lang="en-US" sz="2800" dirty="0" smtClean="0"/>
              <a:t>case-control</a:t>
            </a:r>
          </a:p>
          <a:p>
            <a:r>
              <a:rPr lang="en-US" sz="2800" dirty="0" smtClean="0"/>
              <a:t>Observational design should emulate an </a:t>
            </a:r>
            <a:r>
              <a:rPr lang="en-US" sz="2800" dirty="0" smtClean="0"/>
              <a:t>RCT</a:t>
            </a:r>
            <a:endParaRPr lang="en-US" sz="2800" dirty="0"/>
          </a:p>
        </p:txBody>
      </p:sp>
    </p:spTree>
    <p:extLst>
      <p:ext uri="{BB962C8B-B14F-4D97-AF65-F5344CB8AC3E}">
        <p14:creationId xmlns:p14="http://schemas.microsoft.com/office/powerpoint/2010/main" val="183857181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76200" y="0"/>
            <a:ext cx="8915400" cy="1143000"/>
          </a:xfrm>
        </p:spPr>
        <p:txBody>
          <a:bodyPr/>
          <a:lstStyle/>
          <a:p>
            <a:r>
              <a:rPr lang="en-US" sz="3200" b="1" dirty="0" smtClean="0"/>
              <a:t>Summary: Four Key Aspects of Study Design Using Individuals as Unit of Observation</a:t>
            </a:r>
          </a:p>
        </p:txBody>
      </p:sp>
      <p:sp>
        <p:nvSpPr>
          <p:cNvPr id="164866" name="Rectangle 3"/>
          <p:cNvSpPr>
            <a:spLocks noGrp="1" noChangeArrowheads="1"/>
          </p:cNvSpPr>
          <p:nvPr>
            <p:ph type="body" idx="1"/>
          </p:nvPr>
        </p:nvSpPr>
        <p:spPr>
          <a:xfrm>
            <a:off x="76200" y="1219200"/>
            <a:ext cx="9067800" cy="4114800"/>
          </a:xfrm>
        </p:spPr>
        <p:txBody>
          <a:bodyPr/>
          <a:lstStyle/>
          <a:p>
            <a:pPr>
              <a:spcBef>
                <a:spcPct val="20000"/>
              </a:spcBef>
            </a:pPr>
            <a:r>
              <a:rPr lang="en-US" sz="2400" b="1" dirty="0" smtClean="0"/>
              <a:t>All designs based on sampling an underlying </a:t>
            </a:r>
            <a:r>
              <a:rPr lang="en-US" sz="2400" b="1" dirty="0"/>
              <a:t>c</a:t>
            </a:r>
            <a:r>
              <a:rPr lang="en-US" sz="2400" b="1" dirty="0" smtClean="0"/>
              <a:t>ohort (aka Study Base)</a:t>
            </a:r>
          </a:p>
          <a:p>
            <a:pPr lvl="1">
              <a:spcBef>
                <a:spcPct val="20000"/>
              </a:spcBef>
            </a:pPr>
            <a:r>
              <a:rPr lang="en-US" sz="2400" dirty="0" smtClean="0"/>
              <a:t>For case-control, focus on primary or secondary study base</a:t>
            </a:r>
          </a:p>
          <a:p>
            <a:pPr lvl="1">
              <a:spcBef>
                <a:spcPct val="20000"/>
              </a:spcBef>
            </a:pPr>
            <a:endParaRPr lang="en-US" sz="1000" dirty="0" smtClean="0"/>
          </a:p>
          <a:p>
            <a:pPr>
              <a:spcBef>
                <a:spcPct val="20000"/>
              </a:spcBef>
            </a:pPr>
            <a:r>
              <a:rPr lang="en-US" sz="2400" b="1" dirty="0" smtClean="0"/>
              <a:t>Designs are distinguished by different approaches to sampling the experience of the study </a:t>
            </a:r>
            <a:r>
              <a:rPr lang="en-US" sz="2400" b="1" dirty="0"/>
              <a:t>b</a:t>
            </a:r>
            <a:r>
              <a:rPr lang="en-US" sz="2400" b="1" dirty="0" smtClean="0"/>
              <a:t>ase </a:t>
            </a:r>
          </a:p>
          <a:p>
            <a:pPr lvl="1">
              <a:spcBef>
                <a:spcPct val="20000"/>
              </a:spcBef>
            </a:pPr>
            <a:r>
              <a:rPr lang="en-US" sz="2400" dirty="0" smtClean="0"/>
              <a:t>All/part of cohort (i.e. cohort study), a slice in time (i.e., a cross-sectional study), or by outcome status (i.e., a case-control study)</a:t>
            </a:r>
          </a:p>
          <a:p>
            <a:pPr lvl="1">
              <a:spcBef>
                <a:spcPct val="20000"/>
              </a:spcBef>
            </a:pPr>
            <a:r>
              <a:rPr lang="en-US" sz="2400" dirty="0" smtClean="0"/>
              <a:t>If case-control study, pay attention to sampling of controls</a:t>
            </a:r>
          </a:p>
          <a:p>
            <a:pPr lvl="1">
              <a:spcBef>
                <a:spcPct val="20000"/>
              </a:spcBef>
            </a:pPr>
            <a:endParaRPr lang="en-US" sz="1000" dirty="0" smtClean="0"/>
          </a:p>
          <a:p>
            <a:pPr>
              <a:spcBef>
                <a:spcPct val="20000"/>
              </a:spcBef>
            </a:pPr>
            <a:r>
              <a:rPr lang="en-US" sz="2400" b="1" dirty="0"/>
              <a:t>T</a:t>
            </a:r>
            <a:r>
              <a:rPr lang="en-US" sz="2400" b="1" dirty="0" smtClean="0"/>
              <a:t>iming of measurements of exposure and outcome, relative to each other, is another key aspect of design.</a:t>
            </a:r>
          </a:p>
          <a:p>
            <a:pPr lvl="1">
              <a:spcBef>
                <a:spcPct val="20000"/>
              </a:spcBef>
            </a:pPr>
            <a:r>
              <a:rPr lang="en-US" sz="2400" dirty="0" smtClean="0"/>
              <a:t>Exposure measured (or specimen obtained) before outcome is key</a:t>
            </a:r>
          </a:p>
          <a:p>
            <a:pPr lvl="1">
              <a:spcBef>
                <a:spcPct val="20000"/>
              </a:spcBef>
            </a:pPr>
            <a:endParaRPr lang="en-US" sz="800" dirty="0" smtClean="0"/>
          </a:p>
          <a:p>
            <a:pPr>
              <a:spcBef>
                <a:spcPct val="20000"/>
              </a:spcBef>
            </a:pPr>
            <a:r>
              <a:rPr lang="en-US" sz="2400" b="1" dirty="0" smtClean="0"/>
              <a:t>Observational studies:  try </a:t>
            </a:r>
            <a:r>
              <a:rPr lang="en-US" sz="2400" b="1" dirty="0"/>
              <a:t>to emulate </a:t>
            </a:r>
            <a:r>
              <a:rPr lang="en-US" sz="2400" b="1" dirty="0" smtClean="0"/>
              <a:t>target </a:t>
            </a:r>
            <a:r>
              <a:rPr lang="en-US" sz="2400" b="1" dirty="0"/>
              <a:t>randomized trial</a:t>
            </a:r>
          </a:p>
          <a:p>
            <a:pPr>
              <a:spcBef>
                <a:spcPct val="20000"/>
              </a:spcBef>
            </a:pPr>
            <a:endParaRPr lang="en-US" dirty="0" smtClean="0"/>
          </a:p>
          <a:p>
            <a:pPr lvl="1">
              <a:spcBef>
                <a:spcPct val="20000"/>
              </a:spcBef>
            </a:pPr>
            <a:endParaRPr lang="en-US" sz="2400" dirty="0" smtClean="0"/>
          </a:p>
          <a:p>
            <a:pPr>
              <a:buFontTx/>
              <a:buNone/>
            </a:pPr>
            <a:endParaRPr lang="en-US" sz="2400" dirty="0" smtClean="0"/>
          </a:p>
        </p:txBody>
      </p:sp>
    </p:spTree>
    <p:extLst>
      <p:ext uri="{BB962C8B-B14F-4D97-AF65-F5344CB8AC3E}">
        <p14:creationId xmlns:p14="http://schemas.microsoft.com/office/powerpoint/2010/main" val="304777959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p:txBody>
          <a:bodyPr/>
          <a:lstStyle/>
          <a:p>
            <a:r>
              <a:rPr lang="en-US" dirty="0" smtClean="0"/>
              <a:t>Additional Slides</a:t>
            </a:r>
          </a:p>
        </p:txBody>
      </p:sp>
    </p:spTree>
    <p:extLst>
      <p:ext uri="{BB962C8B-B14F-4D97-AF65-F5344CB8AC3E}">
        <p14:creationId xmlns:p14="http://schemas.microsoft.com/office/powerpoint/2010/main" val="207102042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85800" y="76200"/>
            <a:ext cx="7772400" cy="1143000"/>
          </a:xfrm>
        </p:spPr>
        <p:txBody>
          <a:bodyPr/>
          <a:lstStyle/>
          <a:p>
            <a:r>
              <a:rPr lang="en-US" sz="3600" dirty="0" smtClean="0">
                <a:latin typeface="Arial" panose="020B0604020202020204" pitchFamily="34" charset="0"/>
                <a:cs typeface="Arial" panose="020B0604020202020204" pitchFamily="34" charset="0"/>
              </a:rPr>
              <a:t>Some vocabulary to describe whom we are studying in research</a:t>
            </a:r>
          </a:p>
        </p:txBody>
      </p:sp>
      <p:graphicFrame>
        <p:nvGraphicFramePr>
          <p:cNvPr id="72749" name="Group 45"/>
          <p:cNvGraphicFramePr>
            <a:graphicFrameLocks noGrp="1"/>
          </p:cNvGraphicFramePr>
          <p:nvPr>
            <p:ph sz="half" idx="2"/>
            <p:extLst/>
          </p:nvPr>
        </p:nvGraphicFramePr>
        <p:xfrm>
          <a:off x="152400" y="1219202"/>
          <a:ext cx="8839200" cy="5425751"/>
        </p:xfrm>
        <a:graphic>
          <a:graphicData uri="http://schemas.openxmlformats.org/drawingml/2006/table">
            <a:tbl>
              <a:tblPr/>
              <a:tblGrid>
                <a:gridCol w="2838276">
                  <a:extLst>
                    <a:ext uri="{9D8B030D-6E8A-4147-A177-3AD203B41FA5}">
                      <a16:colId xmlns="" xmlns:a16="http://schemas.microsoft.com/office/drawing/2014/main" val="20000"/>
                    </a:ext>
                  </a:extLst>
                </a:gridCol>
                <a:gridCol w="2038524">
                  <a:extLst>
                    <a:ext uri="{9D8B030D-6E8A-4147-A177-3AD203B41FA5}">
                      <a16:colId xmlns="" xmlns:a16="http://schemas.microsoft.com/office/drawing/2014/main" val="20001"/>
                    </a:ext>
                  </a:extLst>
                </a:gridCol>
                <a:gridCol w="3962400">
                  <a:extLst>
                    <a:ext uri="{9D8B030D-6E8A-4147-A177-3AD203B41FA5}">
                      <a16:colId xmlns="" xmlns:a16="http://schemas.microsoft.com/office/drawing/2014/main" val="20002"/>
                    </a:ext>
                  </a:extLst>
                </a:gridCol>
              </a:tblGrid>
              <a:tr h="518257">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Humans volitionally consent and aware of participation in the specific project?</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Context</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Preferred Term</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49378">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Yes</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Any</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“Participants”</a:t>
                      </a:r>
                    </a:p>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(“Subjects” used, but falling out of favor)</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295364">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No</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Clinical venues such as outpatient and inpatient medical facilities</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“Patients”</a:t>
                      </a:r>
                    </a:p>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(e.g., electronic medical record-based research)</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371857">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No</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Community or any non-clinical venue</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“Persons”,” individuals”, “people”</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lang="en-US" sz="2000" dirty="0" smtClean="0">
                          <a:solidFill>
                            <a:srgbClr val="000000"/>
                          </a:solidFill>
                          <a:latin typeface="Arial" panose="020B0604020202020204" pitchFamily="34" charset="0"/>
                          <a:cs typeface="Arial" panose="020B0604020202020204" pitchFamily="34" charset="0"/>
                        </a:rPr>
                        <a:t>(e.g., observation of smoking in public places)</a:t>
                      </a:r>
                      <a:endPar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59408995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52400" y="-152400"/>
            <a:ext cx="8839200" cy="1143000"/>
          </a:xfrm>
        </p:spPr>
        <p:txBody>
          <a:bodyPr/>
          <a:lstStyle/>
          <a:p>
            <a:r>
              <a:rPr lang="en-US" sz="3600" b="1" dirty="0" smtClean="0"/>
              <a:t>Defining the composition of a cohort </a:t>
            </a:r>
          </a:p>
        </p:txBody>
      </p:sp>
      <p:sp>
        <p:nvSpPr>
          <p:cNvPr id="48130" name="Rectangle 3"/>
          <p:cNvSpPr>
            <a:spLocks noGrp="1" noChangeArrowheads="1"/>
          </p:cNvSpPr>
          <p:nvPr>
            <p:ph type="body" idx="1"/>
          </p:nvPr>
        </p:nvSpPr>
        <p:spPr>
          <a:xfrm>
            <a:off x="86139" y="762000"/>
            <a:ext cx="8905461" cy="5105400"/>
          </a:xfrm>
        </p:spPr>
        <p:txBody>
          <a:bodyPr/>
          <a:lstStyle/>
          <a:p>
            <a:pPr>
              <a:lnSpc>
                <a:spcPct val="90000"/>
              </a:lnSpc>
              <a:spcBef>
                <a:spcPts val="500"/>
              </a:spcBef>
              <a:spcAft>
                <a:spcPts val="500"/>
              </a:spcAft>
            </a:pPr>
            <a:r>
              <a:rPr lang="en-US" sz="2800" dirty="0" smtClean="0"/>
              <a:t>A cohort is defined by characteristics of its participants at their baseline, i.e., at the beginning of their follow-up.   </a:t>
            </a:r>
          </a:p>
          <a:p>
            <a:pPr>
              <a:lnSpc>
                <a:spcPct val="90000"/>
              </a:lnSpc>
              <a:spcBef>
                <a:spcPts val="500"/>
              </a:spcBef>
              <a:spcAft>
                <a:spcPts val="500"/>
              </a:spcAft>
            </a:pPr>
            <a:r>
              <a:rPr lang="en-US" sz="2800" dirty="0" smtClean="0"/>
              <a:t>Be careful in defining the baseline (“time zero”) of cohort </a:t>
            </a:r>
          </a:p>
          <a:p>
            <a:pPr>
              <a:lnSpc>
                <a:spcPct val="90000"/>
              </a:lnSpc>
              <a:spcBef>
                <a:spcPts val="500"/>
              </a:spcBef>
              <a:spcAft>
                <a:spcPts val="500"/>
              </a:spcAft>
            </a:pPr>
            <a:r>
              <a:rPr lang="en-US" sz="2400" dirty="0" smtClean="0"/>
              <a:t>Example</a:t>
            </a:r>
            <a:r>
              <a:rPr lang="en-US" sz="2400" dirty="0"/>
              <a:t>:  “We enrolled a cohort of patients with diabetes who started on anti-diabetes therapy and who subsequently at one year later had a good response to therapy with lowered blood sugar.  </a:t>
            </a:r>
            <a:r>
              <a:rPr lang="en-US" sz="2400" dirty="0" smtClean="0"/>
              <a:t>We then </a:t>
            </a:r>
            <a:r>
              <a:rPr lang="en-US" sz="2400" dirty="0"/>
              <a:t>followed them for the occurrence of eye disease."  </a:t>
            </a:r>
            <a:endParaRPr lang="en-US" sz="2400" dirty="0" smtClean="0"/>
          </a:p>
          <a:p>
            <a:pPr marL="457200" lvl="1" indent="0">
              <a:lnSpc>
                <a:spcPct val="90000"/>
              </a:lnSpc>
              <a:buNone/>
            </a:pPr>
            <a:r>
              <a:rPr lang="en-US" sz="2400" dirty="0" smtClean="0"/>
              <a:t>When </a:t>
            </a:r>
            <a:r>
              <a:rPr lang="en-US" sz="2400" dirty="0"/>
              <a:t>is baseline (time zero) for this cohort</a:t>
            </a:r>
            <a:r>
              <a:rPr lang="en-US" sz="2400" dirty="0" smtClean="0"/>
              <a:t>?  i.e. At what point do you start following them for eye disease? </a:t>
            </a:r>
          </a:p>
          <a:p>
            <a:pPr lvl="1" indent="-342900">
              <a:lnSpc>
                <a:spcPct val="90000"/>
              </a:lnSpc>
            </a:pPr>
            <a:r>
              <a:rPr lang="en-US" sz="2400" dirty="0" smtClean="0"/>
              <a:t>When they started on anti-diabetes therapy OR </a:t>
            </a:r>
          </a:p>
          <a:p>
            <a:pPr lvl="1" indent="-342900">
              <a:lnSpc>
                <a:spcPct val="90000"/>
              </a:lnSpc>
            </a:pPr>
            <a:r>
              <a:rPr lang="en-US" sz="2400" dirty="0" smtClean="0"/>
              <a:t>At </a:t>
            </a:r>
            <a:r>
              <a:rPr lang="en-US" sz="2400" dirty="0"/>
              <a:t>one year when they exhibited the good response to </a:t>
            </a:r>
            <a:r>
              <a:rPr lang="en-US" sz="2400" dirty="0" smtClean="0"/>
              <a:t>therapy?</a:t>
            </a:r>
          </a:p>
          <a:p>
            <a:pPr marL="400050" lvl="1" indent="0">
              <a:lnSpc>
                <a:spcPct val="90000"/>
              </a:lnSpc>
              <a:buNone/>
            </a:pPr>
            <a:r>
              <a:rPr lang="en-US" sz="2400" dirty="0" smtClean="0"/>
              <a:t>The results apply to patients with a good response to one year of therapy, not to those who started on therapy.  The study did not include all those who started on therapy.  </a:t>
            </a:r>
            <a:endParaRPr lang="en-US" sz="2400" dirty="0"/>
          </a:p>
          <a:p>
            <a:pPr marL="0" indent="0">
              <a:lnSpc>
                <a:spcPct val="90000"/>
              </a:lnSpc>
              <a:buNone/>
            </a:pPr>
            <a:r>
              <a:rPr lang="en-US" sz="2400" dirty="0" smtClean="0"/>
              <a:t> </a:t>
            </a:r>
            <a:endParaRPr lang="en-US" sz="2400" dirty="0"/>
          </a:p>
          <a:p>
            <a:pPr marL="0" indent="0">
              <a:lnSpc>
                <a:spcPct val="90000"/>
              </a:lnSpc>
              <a:buNone/>
            </a:pPr>
            <a:endParaRPr lang="en-US" sz="2400" dirty="0" smtClean="0"/>
          </a:p>
          <a:p>
            <a:pPr>
              <a:lnSpc>
                <a:spcPct val="90000"/>
              </a:lnSpc>
              <a:buFontTx/>
              <a:buNone/>
            </a:pPr>
            <a:endParaRPr lang="en-US" sz="2400" dirty="0" smtClean="0"/>
          </a:p>
        </p:txBody>
      </p:sp>
      <p:sp>
        <p:nvSpPr>
          <p:cNvPr id="2" name="Oval 1"/>
          <p:cNvSpPr/>
          <p:nvPr/>
        </p:nvSpPr>
        <p:spPr bwMode="auto">
          <a:xfrm>
            <a:off x="533400" y="4876800"/>
            <a:ext cx="8077200" cy="60960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p:txBody>
          <a:bodyPr/>
          <a:lstStyle/>
          <a:p>
            <a:r>
              <a:rPr lang="en-US" b="1" dirty="0" smtClean="0"/>
              <a:t>Within-Subject Designs</a:t>
            </a:r>
          </a:p>
        </p:txBody>
      </p:sp>
      <p:sp>
        <p:nvSpPr>
          <p:cNvPr id="158722" name="Rectangle 3"/>
          <p:cNvSpPr>
            <a:spLocks noGrp="1" noChangeArrowheads="1"/>
          </p:cNvSpPr>
          <p:nvPr>
            <p:ph type="body" idx="1"/>
          </p:nvPr>
        </p:nvSpPr>
        <p:spPr/>
        <p:txBody>
          <a:bodyPr/>
          <a:lstStyle/>
          <a:p>
            <a:r>
              <a:rPr lang="en-US" dirty="0" smtClean="0"/>
              <a:t>Case-crossover</a:t>
            </a:r>
            <a:endParaRPr lang="en-US" dirty="0"/>
          </a:p>
          <a:p>
            <a:r>
              <a:rPr lang="en-US" dirty="0" smtClean="0"/>
              <a:t>Case-only</a:t>
            </a:r>
            <a:endParaRPr lang="en-US" dirty="0"/>
          </a:p>
          <a:p>
            <a:r>
              <a:rPr lang="en-US" dirty="0"/>
              <a:t>Self-controlled case series</a:t>
            </a:r>
          </a:p>
          <a:p>
            <a:endParaRPr lang="en-US" dirty="0" smtClean="0"/>
          </a:p>
          <a:p>
            <a:endParaRPr lang="en-US" dirty="0" smtClean="0"/>
          </a:p>
        </p:txBody>
      </p:sp>
    </p:spTree>
    <p:extLst>
      <p:ext uri="{BB962C8B-B14F-4D97-AF65-F5344CB8AC3E}">
        <p14:creationId xmlns:p14="http://schemas.microsoft.com/office/powerpoint/2010/main" val="356520623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a:xfrm>
            <a:off x="762000" y="152400"/>
            <a:ext cx="7772400" cy="1143000"/>
          </a:xfrm>
        </p:spPr>
        <p:txBody>
          <a:bodyPr/>
          <a:lstStyle/>
          <a:p>
            <a:r>
              <a:rPr lang="en-US" b="1" dirty="0" smtClean="0"/>
              <a:t>Case-Crossover Design</a:t>
            </a:r>
          </a:p>
        </p:txBody>
      </p:sp>
      <p:sp>
        <p:nvSpPr>
          <p:cNvPr id="158722" name="Rectangle 3"/>
          <p:cNvSpPr>
            <a:spLocks noGrp="1" noChangeArrowheads="1"/>
          </p:cNvSpPr>
          <p:nvPr>
            <p:ph type="body" idx="1"/>
          </p:nvPr>
        </p:nvSpPr>
        <p:spPr>
          <a:xfrm>
            <a:off x="381000" y="1371600"/>
            <a:ext cx="8458200" cy="4114800"/>
          </a:xfrm>
        </p:spPr>
        <p:txBody>
          <a:bodyPr/>
          <a:lstStyle/>
          <a:p>
            <a:r>
              <a:rPr lang="en-US" dirty="0" smtClean="0"/>
              <a:t>Compare exposure just before event and exposure at an earlier time, in the same person</a:t>
            </a:r>
          </a:p>
          <a:p>
            <a:r>
              <a:rPr lang="en-US" dirty="0" smtClean="0"/>
              <a:t>Suited to brief (acute) exposure with a relatively rapid effect on the outcome</a:t>
            </a:r>
          </a:p>
          <a:p>
            <a:endParaRPr lang="en-US" dirty="0" smtClean="0"/>
          </a:p>
        </p:txBody>
      </p:sp>
    </p:spTree>
    <p:extLst>
      <p:ext uri="{BB962C8B-B14F-4D97-AF65-F5344CB8AC3E}">
        <p14:creationId xmlns:p14="http://schemas.microsoft.com/office/powerpoint/2010/main" val="3112279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26"/>
          <p:cNvSpPr>
            <a:spLocks noGrp="1" noChangeArrowheads="1"/>
          </p:cNvSpPr>
          <p:nvPr>
            <p:ph type="title"/>
          </p:nvPr>
        </p:nvSpPr>
        <p:spPr>
          <a:xfrm>
            <a:off x="685800" y="3962400"/>
            <a:ext cx="7924800" cy="1752600"/>
          </a:xfrm>
        </p:spPr>
        <p:txBody>
          <a:bodyPr/>
          <a:lstStyle/>
          <a:p>
            <a:pPr algn="l"/>
            <a:r>
              <a:rPr lang="en-US" sz="3600" dirty="0" smtClean="0"/>
              <a:t>Therefore, cohorts are the basis of all study designs in which the individual is the unit of observation.</a:t>
            </a:r>
          </a:p>
        </p:txBody>
      </p:sp>
      <p:sp>
        <p:nvSpPr>
          <p:cNvPr id="35842" name="Rectangle 1027"/>
          <p:cNvSpPr>
            <a:spLocks noGrp="1" noChangeArrowheads="1"/>
          </p:cNvSpPr>
          <p:nvPr>
            <p:ph type="body" idx="1"/>
          </p:nvPr>
        </p:nvSpPr>
        <p:spPr>
          <a:xfrm>
            <a:off x="381000" y="609600"/>
            <a:ext cx="8382000" cy="3200400"/>
          </a:xfrm>
        </p:spPr>
        <p:txBody>
          <a:bodyPr/>
          <a:lstStyle/>
          <a:p>
            <a:pPr>
              <a:buFontTx/>
              <a:buNone/>
            </a:pPr>
            <a:r>
              <a:rPr lang="en-US" dirty="0" smtClean="0"/>
              <a:t>   </a:t>
            </a:r>
          </a:p>
          <a:p>
            <a:pPr>
              <a:buFontTx/>
              <a:buNone/>
            </a:pPr>
            <a:r>
              <a:rPr lang="en-US" sz="3600" dirty="0" smtClean="0"/>
              <a:t>   With the individual as unit of observation, all study design is best thought of as </a:t>
            </a:r>
            <a:r>
              <a:rPr lang="en-US" sz="3600" u="sng" dirty="0" smtClean="0"/>
              <a:t>sampling</a:t>
            </a:r>
            <a:r>
              <a:rPr lang="en-US" sz="3600" dirty="0" smtClean="0"/>
              <a:t> the longitudinal experience of an </a:t>
            </a:r>
            <a:r>
              <a:rPr lang="en-US" sz="3600" u="sng" dirty="0" smtClean="0"/>
              <a:t>underlying cohort or “study base”.</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600200" y="1975644"/>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91400" y="2737644"/>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143000" y="1975644"/>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81200" y="1670844"/>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438400" y="1670844"/>
            <a:ext cx="433451" cy="4429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0" y="1885407"/>
            <a:ext cx="381000" cy="3950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76800" y="2017089"/>
            <a:ext cx="357251" cy="4157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38800" y="2128044"/>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96821" y="2312508"/>
            <a:ext cx="433169"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17881" y="2350889"/>
            <a:ext cx="425919" cy="3867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43200" y="1747044"/>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975644"/>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243450" y="209997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24600" y="2242344"/>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124200" y="1670844"/>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648200" y="1899444"/>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562600" y="2051844"/>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6" name="Oval 25"/>
          <p:cNvSpPr/>
          <p:nvPr/>
        </p:nvSpPr>
        <p:spPr>
          <a:xfrm>
            <a:off x="6705600" y="2128044"/>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352800" y="1823244"/>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204" name="TextBox 35"/>
          <p:cNvSpPr txBox="1">
            <a:spLocks noChangeArrowheads="1"/>
          </p:cNvSpPr>
          <p:nvPr/>
        </p:nvSpPr>
        <p:spPr bwMode="auto">
          <a:xfrm>
            <a:off x="3657265" y="1638578"/>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cxnSp>
        <p:nvCxnSpPr>
          <p:cNvPr id="31" name="Straight Arrow Connector 30"/>
          <p:cNvCxnSpPr>
            <a:stCxn id="22" idx="0"/>
          </p:cNvCxnSpPr>
          <p:nvPr/>
        </p:nvCxnSpPr>
        <p:spPr>
          <a:xfrm>
            <a:off x="3162300" y="1670844"/>
            <a:ext cx="41529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724400" y="1884521"/>
            <a:ext cx="2590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638800" y="2051844"/>
            <a:ext cx="1676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81800" y="2201552"/>
            <a:ext cx="533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166644"/>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216" name="TextBox 75"/>
          <p:cNvSpPr txBox="1">
            <a:spLocks noChangeArrowheads="1"/>
          </p:cNvSpPr>
          <p:nvPr/>
        </p:nvSpPr>
        <p:spPr bwMode="auto">
          <a:xfrm>
            <a:off x="4132931" y="6324600"/>
            <a:ext cx="649537"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Time</a:t>
            </a:r>
          </a:p>
        </p:txBody>
      </p:sp>
      <p:sp>
        <p:nvSpPr>
          <p:cNvPr id="37" name="Oval 36"/>
          <p:cNvSpPr/>
          <p:nvPr/>
        </p:nvSpPr>
        <p:spPr>
          <a:xfrm>
            <a:off x="3033389" y="162755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8" name="Oval 37"/>
          <p:cNvSpPr/>
          <p:nvPr/>
        </p:nvSpPr>
        <p:spPr>
          <a:xfrm>
            <a:off x="4572001" y="177995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9" name="Oval 38"/>
          <p:cNvSpPr/>
          <p:nvPr/>
        </p:nvSpPr>
        <p:spPr>
          <a:xfrm>
            <a:off x="6605651" y="211375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0" name="Oval 39"/>
          <p:cNvSpPr/>
          <p:nvPr/>
        </p:nvSpPr>
        <p:spPr>
          <a:xfrm>
            <a:off x="5486401" y="196441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1" name="Rectangle 40"/>
          <p:cNvSpPr/>
          <p:nvPr/>
        </p:nvSpPr>
        <p:spPr>
          <a:xfrm>
            <a:off x="7367651" y="11430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solidFill>
                  <a:srgbClr val="FFFFFF"/>
                </a:solidFill>
              </a:rPr>
              <a:t>cases</a:t>
            </a:r>
            <a:endParaRPr lang="en-US" sz="1800" dirty="0">
              <a:solidFill>
                <a:srgbClr val="FFFFFF"/>
              </a:solidFill>
            </a:endParaRPr>
          </a:p>
        </p:txBody>
      </p:sp>
      <p:sp>
        <p:nvSpPr>
          <p:cNvPr id="43" name="Text Box 3"/>
          <p:cNvSpPr txBox="1">
            <a:spLocks noChangeArrowheads="1"/>
          </p:cNvSpPr>
          <p:nvPr/>
        </p:nvSpPr>
        <p:spPr bwMode="auto">
          <a:xfrm>
            <a:off x="1504272" y="329625"/>
            <a:ext cx="6649128" cy="584775"/>
          </a:xfrm>
          <a:prstGeom prst="rect">
            <a:avLst/>
          </a:prstGeom>
          <a:noFill/>
          <a:ln w="9525">
            <a:noFill/>
            <a:miter lim="800000"/>
            <a:headEnd/>
            <a:tailEnd/>
          </a:ln>
        </p:spPr>
        <p:txBody>
          <a:bodyPr wrap="none">
            <a:spAutoFit/>
          </a:bodyPr>
          <a:lstStyle/>
          <a:p>
            <a:pPr eaLnBrk="0" hangingPunct="0"/>
            <a:r>
              <a:rPr lang="en-US" sz="3200" b="1" dirty="0"/>
              <a:t>Case-crossover design: Just the cases</a:t>
            </a:r>
          </a:p>
        </p:txBody>
      </p:sp>
    </p:spTree>
    <p:extLst>
      <p:ext uri="{BB962C8B-B14F-4D97-AF65-F5344CB8AC3E}">
        <p14:creationId xmlns:p14="http://schemas.microsoft.com/office/powerpoint/2010/main" val="404462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a:xfrm>
            <a:off x="685800" y="228600"/>
            <a:ext cx="7772400" cy="1143000"/>
          </a:xfrm>
        </p:spPr>
        <p:txBody>
          <a:bodyPr/>
          <a:lstStyle/>
          <a:p>
            <a:r>
              <a:rPr lang="en-US" dirty="0" smtClean="0"/>
              <a:t>Case-Crossover Example</a:t>
            </a:r>
          </a:p>
        </p:txBody>
      </p:sp>
      <p:sp>
        <p:nvSpPr>
          <p:cNvPr id="162818" name="Rectangle 3"/>
          <p:cNvSpPr>
            <a:spLocks noGrp="1" noChangeArrowheads="1"/>
          </p:cNvSpPr>
          <p:nvPr>
            <p:ph type="body" idx="1"/>
          </p:nvPr>
        </p:nvSpPr>
        <p:spPr>
          <a:xfrm>
            <a:off x="228600" y="1447800"/>
            <a:ext cx="8229600" cy="4648200"/>
          </a:xfrm>
        </p:spPr>
        <p:txBody>
          <a:bodyPr/>
          <a:lstStyle/>
          <a:p>
            <a:pPr>
              <a:lnSpc>
                <a:spcPct val="80000"/>
              </a:lnSpc>
            </a:pPr>
            <a:r>
              <a:rPr lang="en-US" sz="2000" b="1" dirty="0" smtClean="0"/>
              <a:t>Objective:</a:t>
            </a:r>
            <a:r>
              <a:rPr lang="en-US" sz="2000" dirty="0" smtClean="0"/>
              <a:t>  Relationship between air pollution and incidence of cardiac arrhythmia in patients with implantable cardioverter defibrillators (ICDs). </a:t>
            </a:r>
          </a:p>
          <a:p>
            <a:pPr>
              <a:lnSpc>
                <a:spcPct val="80000"/>
              </a:lnSpc>
            </a:pPr>
            <a:r>
              <a:rPr lang="en-US" sz="2000" b="1" dirty="0" smtClean="0"/>
              <a:t>Methods: </a:t>
            </a:r>
            <a:r>
              <a:rPr lang="en-US" sz="2000" dirty="0" smtClean="0"/>
              <a:t>34 patients with ICDs residing in the Vancouver, Canada, area were included representing all patients attending the 2 ICD clinics in the study region who had recorded at least 1 ICD discharge during the study period. </a:t>
            </a:r>
          </a:p>
          <a:p>
            <a:pPr>
              <a:lnSpc>
                <a:spcPct val="80000"/>
              </a:lnSpc>
            </a:pPr>
            <a:r>
              <a:rPr lang="en-US" sz="2000" dirty="0" smtClean="0"/>
              <a:t>Air pollutant concentrations on days for which ICD discharges were observed (“case days”) were compared to concentrations on control days in case-crossover analyses. </a:t>
            </a:r>
          </a:p>
          <a:p>
            <a:pPr>
              <a:lnSpc>
                <a:spcPct val="80000"/>
              </a:lnSpc>
            </a:pPr>
            <a:r>
              <a:rPr lang="en-US" sz="2000" dirty="0" smtClean="0"/>
              <a:t>Control days were selected symmetrically, 7 days before and after each case day.</a:t>
            </a:r>
          </a:p>
          <a:p>
            <a:pPr>
              <a:lnSpc>
                <a:spcPct val="80000"/>
              </a:lnSpc>
            </a:pPr>
            <a:endParaRPr lang="en-US" sz="2000" dirty="0" smtClean="0"/>
          </a:p>
        </p:txBody>
      </p:sp>
      <p:sp>
        <p:nvSpPr>
          <p:cNvPr id="162819" name="Text Box 4"/>
          <p:cNvSpPr txBox="1">
            <a:spLocks noChangeArrowheads="1"/>
          </p:cNvSpPr>
          <p:nvPr/>
        </p:nvSpPr>
        <p:spPr bwMode="auto">
          <a:xfrm>
            <a:off x="2362200" y="5334000"/>
            <a:ext cx="6172200" cy="915988"/>
          </a:xfrm>
          <a:prstGeom prst="rect">
            <a:avLst/>
          </a:prstGeom>
          <a:noFill/>
          <a:ln w="9525">
            <a:noFill/>
            <a:miter lim="800000"/>
            <a:headEnd/>
            <a:tailEnd/>
          </a:ln>
        </p:spPr>
        <p:txBody>
          <a:bodyPr>
            <a:spAutoFit/>
          </a:bodyPr>
          <a:lstStyle/>
          <a:p>
            <a:pPr algn="r" eaLnBrk="0" hangingPunct="0"/>
            <a:r>
              <a:rPr lang="en-US" sz="1800" dirty="0"/>
              <a:t>Rich et al. A Case-Crossover Analysis of Particulate Air Pollution and Cardiac Arrhythmia in Patients with Implantable Cardioverter Defibrillators </a:t>
            </a:r>
            <a:r>
              <a:rPr lang="en-US" sz="1800" i="1" dirty="0"/>
              <a:t>Inhal </a:t>
            </a:r>
            <a:r>
              <a:rPr lang="en-US" sz="1800" i="1" dirty="0" smtClean="0"/>
              <a:t>Toxicol</a:t>
            </a:r>
            <a:r>
              <a:rPr lang="en-US" sz="1800" dirty="0"/>
              <a:t> </a:t>
            </a:r>
            <a:r>
              <a:rPr lang="en-US" sz="1800" dirty="0" smtClean="0"/>
              <a:t>2004</a:t>
            </a:r>
            <a:endParaRPr lang="en-US" sz="1800" dirty="0"/>
          </a:p>
        </p:txBody>
      </p:sp>
    </p:spTree>
    <p:extLst>
      <p:ext uri="{BB962C8B-B14F-4D97-AF65-F5344CB8AC3E}">
        <p14:creationId xmlns:p14="http://schemas.microsoft.com/office/powerpoint/2010/main" val="3006738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b="1" dirty="0" smtClean="0"/>
              <a:t>What is a cohort?</a:t>
            </a:r>
            <a:endParaRPr lang="en-US" b="1" dirty="0"/>
          </a:p>
        </p:txBody>
      </p:sp>
      <p:sp>
        <p:nvSpPr>
          <p:cNvPr id="3" name="Content Placeholder 2"/>
          <p:cNvSpPr>
            <a:spLocks noGrp="1"/>
          </p:cNvSpPr>
          <p:nvPr>
            <p:ph idx="1"/>
          </p:nvPr>
        </p:nvSpPr>
        <p:spPr>
          <a:xfrm>
            <a:off x="0" y="1066800"/>
            <a:ext cx="9067800" cy="4114800"/>
          </a:xfrm>
        </p:spPr>
        <p:txBody>
          <a:bodyPr/>
          <a:lstStyle/>
          <a:p>
            <a:r>
              <a:rPr lang="en-US" sz="2800" dirty="0"/>
              <a:t>From the Latin </a:t>
            </a:r>
            <a:r>
              <a:rPr lang="en-US" sz="2800" i="1" dirty="0"/>
              <a:t>cohors, </a:t>
            </a:r>
            <a:r>
              <a:rPr lang="en-US" sz="2800" dirty="0"/>
              <a:t>the basic unit of a legion in the Roman army (a group of soldiers). </a:t>
            </a:r>
            <a:endParaRPr lang="en-US" sz="2800" dirty="0" smtClean="0"/>
          </a:p>
          <a:p>
            <a:endParaRPr lang="en-US" sz="800" dirty="0"/>
          </a:p>
          <a:p>
            <a:r>
              <a:rPr lang="en-US" sz="2800" dirty="0"/>
              <a:t>Most </a:t>
            </a:r>
            <a:r>
              <a:rPr lang="en-US" sz="2800" dirty="0" smtClean="0"/>
              <a:t>generally in </a:t>
            </a:r>
            <a:r>
              <a:rPr lang="en-US" sz="2800" u="sng" dirty="0" smtClean="0"/>
              <a:t>scientific</a:t>
            </a:r>
            <a:r>
              <a:rPr lang="en-US" sz="2800" dirty="0" smtClean="0"/>
              <a:t> parlance, a “cohort” is a:</a:t>
            </a:r>
          </a:p>
          <a:p>
            <a:pPr marL="623888" lvl="1" indent="-276225"/>
            <a:r>
              <a:rPr lang="en-US" sz="2400" dirty="0" smtClean="0"/>
              <a:t>Group </a:t>
            </a:r>
            <a:r>
              <a:rPr lang="en-US" sz="2400" dirty="0"/>
              <a:t>of </a:t>
            </a:r>
            <a:r>
              <a:rPr lang="en-US" sz="2400" dirty="0" smtClean="0"/>
              <a:t>people, with some specified characteristics at time 0, </a:t>
            </a:r>
            <a:r>
              <a:rPr lang="en-US" sz="2400" dirty="0"/>
              <a:t>who have at least some longitudinal experience </a:t>
            </a:r>
            <a:r>
              <a:rPr lang="en-US" sz="2400" dirty="0" smtClean="0"/>
              <a:t>(i.e., </a:t>
            </a:r>
            <a:r>
              <a:rPr lang="en-US" sz="2400" dirty="0"/>
              <a:t>some lifespan</a:t>
            </a:r>
            <a:r>
              <a:rPr lang="en-US" sz="2400" dirty="0" smtClean="0"/>
              <a:t>)</a:t>
            </a:r>
          </a:p>
          <a:p>
            <a:pPr lvl="1"/>
            <a:endParaRPr lang="en-US" sz="800" dirty="0" smtClean="0"/>
          </a:p>
          <a:p>
            <a:r>
              <a:rPr lang="en-US" sz="2800" dirty="0" smtClean="0"/>
              <a:t>If there is no longitudinal experience, then a collection of people is just called a “group” (or sometimes “population”)</a:t>
            </a:r>
          </a:p>
          <a:p>
            <a:pPr marL="0" indent="0">
              <a:buNone/>
            </a:pPr>
            <a:r>
              <a:rPr lang="en-US" dirty="0" smtClean="0"/>
              <a:t> </a:t>
            </a:r>
            <a:endParaRPr lang="en-US" dirty="0"/>
          </a:p>
        </p:txBody>
      </p:sp>
    </p:spTree>
    <p:extLst>
      <p:ext uri="{BB962C8B-B14F-4D97-AF65-F5344CB8AC3E}">
        <p14:creationId xmlns:p14="http://schemas.microsoft.com/office/powerpoint/2010/main" val="677443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143000"/>
          </a:xfrm>
        </p:spPr>
        <p:txBody>
          <a:bodyPr/>
          <a:lstStyle/>
          <a:p>
            <a:r>
              <a:rPr lang="en-US" sz="3200" b="1" dirty="0" smtClean="0"/>
              <a:t>Real-world vs Research Study Populations</a:t>
            </a:r>
            <a:endParaRPr lang="en-US" sz="3200" b="1" dirty="0"/>
          </a:p>
        </p:txBody>
      </p:sp>
      <p:sp>
        <p:nvSpPr>
          <p:cNvPr id="3" name="Content Placeholder 2"/>
          <p:cNvSpPr>
            <a:spLocks noGrp="1"/>
          </p:cNvSpPr>
          <p:nvPr>
            <p:ph idx="1"/>
          </p:nvPr>
        </p:nvSpPr>
        <p:spPr>
          <a:xfrm>
            <a:off x="152400" y="990600"/>
            <a:ext cx="8915400" cy="4114800"/>
          </a:xfrm>
        </p:spPr>
        <p:txBody>
          <a:bodyPr/>
          <a:lstStyle/>
          <a:p>
            <a:r>
              <a:rPr lang="en-US" dirty="0" smtClean="0"/>
              <a:t>Real-world cohorts</a:t>
            </a:r>
          </a:p>
          <a:p>
            <a:pPr lvl="1"/>
            <a:r>
              <a:rPr lang="en-US" dirty="0" smtClean="0"/>
              <a:t>Populations, which we conceive of as fixed or dynamic cohorts, that we </a:t>
            </a:r>
            <a:r>
              <a:rPr lang="en-US" dirty="0"/>
              <a:t>are sampling with our research </a:t>
            </a:r>
            <a:r>
              <a:rPr lang="en-US" dirty="0" smtClean="0"/>
              <a:t>studies </a:t>
            </a:r>
          </a:p>
          <a:p>
            <a:pPr lvl="1"/>
            <a:endParaRPr lang="en-US" dirty="0" smtClean="0"/>
          </a:p>
          <a:p>
            <a:r>
              <a:rPr lang="en-US" dirty="0" smtClean="0"/>
              <a:t>Research </a:t>
            </a:r>
            <a:r>
              <a:rPr lang="en-US" dirty="0"/>
              <a:t>study </a:t>
            </a:r>
            <a:r>
              <a:rPr lang="en-US" dirty="0" smtClean="0"/>
              <a:t>populations </a:t>
            </a:r>
          </a:p>
          <a:p>
            <a:pPr lvl="1"/>
            <a:r>
              <a:rPr lang="en-US" dirty="0" smtClean="0"/>
              <a:t>The results of our sampling</a:t>
            </a:r>
          </a:p>
          <a:p>
            <a:pPr lvl="1"/>
            <a:r>
              <a:rPr lang="en-US" dirty="0" smtClean="0"/>
              <a:t>Sampling scheme can be cohort (fixed or dynamic), cross-sectional or case-control</a:t>
            </a:r>
            <a:endParaRPr lang="en-US" dirty="0"/>
          </a:p>
        </p:txBody>
      </p:sp>
    </p:spTree>
    <p:extLst>
      <p:ext uri="{BB962C8B-B14F-4D97-AF65-F5344CB8AC3E}">
        <p14:creationId xmlns:p14="http://schemas.microsoft.com/office/powerpoint/2010/main" val="2972921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lstStyle/>
          <a:p>
            <a:r>
              <a:rPr lang="en-US" sz="3600" b="1" dirty="0" smtClean="0"/>
              <a:t>Fixed vs. Dynamic Real-World </a:t>
            </a:r>
            <a:r>
              <a:rPr lang="en-US" sz="3600" b="1" dirty="0"/>
              <a:t>C</a:t>
            </a:r>
            <a:r>
              <a:rPr lang="en-US" sz="3600" b="1" dirty="0" smtClean="0"/>
              <a:t>ohorts</a:t>
            </a:r>
            <a:endParaRPr lang="en-US" sz="3600" b="1" dirty="0"/>
          </a:p>
        </p:txBody>
      </p:sp>
      <p:sp>
        <p:nvSpPr>
          <p:cNvPr id="3" name="Content Placeholder 2"/>
          <p:cNvSpPr>
            <a:spLocks noGrp="1"/>
          </p:cNvSpPr>
          <p:nvPr>
            <p:ph idx="1"/>
          </p:nvPr>
        </p:nvSpPr>
        <p:spPr>
          <a:xfrm>
            <a:off x="-76200" y="1219200"/>
            <a:ext cx="9067800" cy="4114800"/>
          </a:xfrm>
        </p:spPr>
        <p:txBody>
          <a:bodyPr/>
          <a:lstStyle/>
          <a:p>
            <a:pPr marL="522288" lvl="1" indent="-298450"/>
            <a:r>
              <a:rPr lang="en-US" dirty="0" smtClean="0"/>
              <a:t>“Fixed” (aka “closed”) cohort: A population of individuals with some shared characteristic(s) that is assembled once and then never leave the population</a:t>
            </a:r>
          </a:p>
          <a:p>
            <a:pPr lvl="2"/>
            <a:r>
              <a:rPr lang="en-US" sz="2800" dirty="0" smtClean="0"/>
              <a:t>e.g., Members of your high school senior class; “hibakusha” survivors of atomic bombings of Japan</a:t>
            </a:r>
          </a:p>
          <a:p>
            <a:pPr lvl="2"/>
            <a:endParaRPr lang="en-US" sz="800" dirty="0" smtClean="0"/>
          </a:p>
          <a:p>
            <a:pPr marL="522288" lvl="1" indent="-298450"/>
            <a:r>
              <a:rPr lang="en-US" dirty="0" smtClean="0"/>
              <a:t>“Dynamic” (aka “open”) cohort:  A population with some shared characteristics(s) in which individuals are expected to continually be added and they (may) continually leave.</a:t>
            </a:r>
          </a:p>
          <a:p>
            <a:pPr lvl="2"/>
            <a:r>
              <a:rPr lang="en-US" sz="2800" dirty="0" smtClean="0"/>
              <a:t>e.g.,  Residents of California in 2016; Members of Kaiser Permanente Insurance Plan 2010-14</a:t>
            </a:r>
          </a:p>
          <a:p>
            <a:pPr marL="0" indent="0">
              <a:buNone/>
            </a:pPr>
            <a:r>
              <a:rPr lang="en-US" sz="2800" dirty="0" smtClean="0"/>
              <a:t> </a:t>
            </a:r>
            <a:endParaRPr lang="en-US" sz="2800" dirty="0"/>
          </a:p>
        </p:txBody>
      </p:sp>
    </p:spTree>
    <p:extLst>
      <p:ext uri="{BB962C8B-B14F-4D97-AF65-F5344CB8AC3E}">
        <p14:creationId xmlns:p14="http://schemas.microsoft.com/office/powerpoint/2010/main" val="3416147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4" name="TextBox 37"/>
          <p:cNvSpPr txBox="1">
            <a:spLocks noChangeArrowheads="1"/>
          </p:cNvSpPr>
          <p:nvPr/>
        </p:nvSpPr>
        <p:spPr bwMode="auto">
          <a:xfrm>
            <a:off x="685800" y="5562600"/>
            <a:ext cx="1462260" cy="369332"/>
          </a:xfrm>
          <a:prstGeom prst="rect">
            <a:avLst/>
          </a:prstGeom>
          <a:noFill/>
          <a:ln w="9525">
            <a:noFill/>
            <a:miter lim="800000"/>
            <a:headEnd/>
            <a:tailEnd/>
          </a:ln>
        </p:spPr>
        <p:txBody>
          <a:bodyPr wrap="none">
            <a:spAutoFit/>
          </a:bodyPr>
          <a:lstStyle/>
          <a:p>
            <a:r>
              <a:rPr lang="en-US" sz="1800" dirty="0">
                <a:latin typeface="Calibri" pitchFamily="34" charset="0"/>
              </a:rPr>
              <a:t>Initial </a:t>
            </a:r>
            <a:r>
              <a:rPr lang="en-US" sz="1800" dirty="0" smtClean="0">
                <a:latin typeface="Calibri" pitchFamily="34" charset="0"/>
              </a:rPr>
              <a:t> Cohort</a:t>
            </a:r>
            <a:endParaRPr lang="en-US" sz="1800" dirty="0">
              <a:latin typeface="Calibri" pitchFamily="34" charset="0"/>
            </a:endParaRPr>
          </a:p>
        </p:txBody>
      </p:sp>
      <p:sp>
        <p:nvSpPr>
          <p:cNvPr id="42005" name="TextBox 38"/>
          <p:cNvSpPr txBox="1">
            <a:spLocks noChangeArrowheads="1"/>
          </p:cNvSpPr>
          <p:nvPr/>
        </p:nvSpPr>
        <p:spPr bwMode="auto">
          <a:xfrm>
            <a:off x="6896100" y="5562602"/>
            <a:ext cx="1848070" cy="646331"/>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a:t>
            </a:r>
            <a:r>
              <a:rPr lang="en-US" sz="1800" dirty="0" smtClean="0">
                <a:latin typeface="Calibri" pitchFamily="34" charset="0"/>
              </a:rPr>
              <a:t>Follow-Up</a:t>
            </a:r>
            <a:endParaRPr lang="en-US" sz="1800" dirty="0">
              <a:latin typeface="Calibri" pitchFamily="34" charset="0"/>
            </a:endParaRP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1730602" cy="369332"/>
          </a:xfrm>
          <a:prstGeom prst="rect">
            <a:avLst/>
          </a:prstGeom>
          <a:noFill/>
          <a:ln w="9525">
            <a:noFill/>
            <a:miter lim="800000"/>
            <a:headEnd/>
            <a:tailEnd/>
          </a:ln>
        </p:spPr>
        <p:txBody>
          <a:bodyPr wrap="none">
            <a:spAutoFit/>
          </a:bodyPr>
          <a:lstStyle/>
          <a:p>
            <a:r>
              <a:rPr lang="en-US" sz="1800" dirty="0" smtClean="0">
                <a:latin typeface="Calibri" pitchFamily="34" charset="0"/>
              </a:rPr>
              <a:t>Time since entry</a:t>
            </a:r>
            <a:endParaRPr lang="en-US" sz="1800" dirty="0">
              <a:latin typeface="Calibri" pitchFamily="34" charset="0"/>
            </a:endParaRPr>
          </a:p>
        </p:txBody>
      </p:sp>
      <p:sp>
        <p:nvSpPr>
          <p:cNvPr id="42009" name="TextBox 45"/>
          <p:cNvSpPr txBox="1">
            <a:spLocks noChangeArrowheads="1"/>
          </p:cNvSpPr>
          <p:nvPr/>
        </p:nvSpPr>
        <p:spPr bwMode="auto">
          <a:xfrm>
            <a:off x="242221" y="76200"/>
            <a:ext cx="8754641" cy="707886"/>
          </a:xfrm>
          <a:prstGeom prst="rect">
            <a:avLst/>
          </a:prstGeom>
          <a:noFill/>
          <a:ln w="9525">
            <a:noFill/>
            <a:miter lim="800000"/>
            <a:headEnd/>
            <a:tailEnd/>
          </a:ln>
        </p:spPr>
        <p:txBody>
          <a:bodyPr wrap="none">
            <a:spAutoFit/>
          </a:bodyPr>
          <a:lstStyle/>
          <a:p>
            <a:pPr algn="ctr"/>
            <a:r>
              <a:rPr lang="en-US" sz="4000" b="1" dirty="0" smtClean="0"/>
              <a:t>Fixed (or “Closed”) Real-world Cohort</a:t>
            </a:r>
            <a:endParaRPr lang="en-US" sz="4000" b="1" dirty="0"/>
          </a:p>
        </p:txBody>
      </p:sp>
      <p:sp>
        <p:nvSpPr>
          <p:cNvPr id="42010" name="Text Box 1030"/>
          <p:cNvSpPr txBox="1">
            <a:spLocks noChangeArrowheads="1"/>
          </p:cNvSpPr>
          <p:nvPr/>
        </p:nvSpPr>
        <p:spPr bwMode="auto">
          <a:xfrm>
            <a:off x="828785" y="759769"/>
            <a:ext cx="6991350" cy="461665"/>
          </a:xfrm>
          <a:prstGeom prst="rect">
            <a:avLst/>
          </a:prstGeom>
          <a:noFill/>
          <a:ln w="9525">
            <a:noFill/>
            <a:miter lim="800000"/>
            <a:headEnd/>
            <a:tailEnd/>
          </a:ln>
        </p:spPr>
        <p:txBody>
          <a:bodyPr wrap="square" anchor="ctr">
            <a:spAutoFit/>
          </a:bodyPr>
          <a:lstStyle/>
          <a:p>
            <a:pPr eaLnBrk="0" hangingPunct="0"/>
            <a:r>
              <a:rPr lang="en-US" dirty="0" smtClean="0"/>
              <a:t>   M = mortality</a:t>
            </a:r>
            <a:endParaRPr lang="en-US" dirty="0"/>
          </a:p>
        </p:txBody>
      </p:sp>
      <p:cxnSp>
        <p:nvCxnSpPr>
          <p:cNvPr id="31" name="Straight Connector 30"/>
          <p:cNvCxnSpPr/>
          <p:nvPr/>
        </p:nvCxnSpPr>
        <p:spPr>
          <a:xfrm flipV="1">
            <a:off x="3276600" y="1654858"/>
            <a:ext cx="462119" cy="46262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738719" y="1346514"/>
            <a:ext cx="381836" cy="369332"/>
          </a:xfrm>
          <a:prstGeom prst="rect">
            <a:avLst/>
          </a:prstGeom>
          <a:noFill/>
          <a:ln w="9525">
            <a:noFill/>
            <a:miter lim="800000"/>
            <a:headEnd/>
            <a:tailEnd/>
          </a:ln>
        </p:spPr>
        <p:txBody>
          <a:bodyPr wrap="none">
            <a:spAutoFit/>
          </a:bodyPr>
          <a:lstStyle/>
          <a:p>
            <a:r>
              <a:rPr lang="en-US" sz="1800" dirty="0" smtClean="0">
                <a:latin typeface="Calibri" pitchFamily="34" charset="0"/>
              </a:rPr>
              <a:t>M</a:t>
            </a:r>
            <a:endParaRPr lang="en-US" sz="1800" dirty="0">
              <a:latin typeface="Calibri" pitchFamily="34" charset="0"/>
            </a:endParaRPr>
          </a:p>
        </p:txBody>
      </p:sp>
      <p:cxnSp>
        <p:nvCxnSpPr>
          <p:cNvPr id="33" name="Straight Connector 34"/>
          <p:cNvCxnSpPr/>
          <p:nvPr/>
        </p:nvCxnSpPr>
        <p:spPr>
          <a:xfrm flipV="1">
            <a:off x="5941163" y="1969532"/>
            <a:ext cx="328573" cy="4347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pic>
        <p:nvPicPr>
          <p:cNvPr id="47" name="Picture 46"/>
          <p:cNvPicPr/>
          <p:nvPr/>
        </p:nvPicPr>
        <p:blipFill rotWithShape="1">
          <a:blip r:embed="rId3">
            <a:extLst>
              <a:ext uri="{28A0092B-C50C-407E-A947-70E740481C1C}">
                <a14:useLocalDpi xmlns:a14="http://schemas.microsoft.com/office/drawing/2010/main" val="0"/>
              </a:ext>
            </a:extLst>
          </a:blip>
          <a:srcRect r="89791" b="20344"/>
          <a:stretch/>
        </p:blipFill>
        <p:spPr>
          <a:xfrm>
            <a:off x="1093788" y="1613341"/>
            <a:ext cx="403225" cy="2577661"/>
          </a:xfrm>
          <a:prstGeom prst="rect">
            <a:avLst/>
          </a:prstGeom>
        </p:spPr>
      </p:pic>
      <p:pic>
        <p:nvPicPr>
          <p:cNvPr id="48" name="Picture 47"/>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232738"/>
            <a:ext cx="403226" cy="1253662"/>
          </a:xfrm>
          <a:prstGeom prst="rect">
            <a:avLst/>
          </a:prstGeom>
        </p:spPr>
      </p:pic>
      <p:pic>
        <p:nvPicPr>
          <p:cNvPr id="49" name="Picture 48"/>
          <p:cNvPicPr/>
          <p:nvPr/>
        </p:nvPicPr>
        <p:blipFill rotWithShape="1">
          <a:blip r:embed="rId3">
            <a:extLst>
              <a:ext uri="{28A0092B-C50C-407E-A947-70E740481C1C}">
                <a14:useLocalDpi xmlns:a14="http://schemas.microsoft.com/office/drawing/2010/main" val="0"/>
              </a:ext>
            </a:extLst>
          </a:blip>
          <a:srcRect r="89791" b="20344"/>
          <a:stretch/>
        </p:blipFill>
        <p:spPr>
          <a:xfrm>
            <a:off x="7342188" y="2438402"/>
            <a:ext cx="403225" cy="2653861"/>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t="1" r="89791" b="89696"/>
          <a:stretch/>
        </p:blipFill>
        <p:spPr>
          <a:xfrm>
            <a:off x="7315200" y="5153000"/>
            <a:ext cx="403226" cy="333400"/>
          </a:xfrm>
          <a:prstGeom prst="rect">
            <a:avLst/>
          </a:prstGeom>
        </p:spPr>
      </p:pic>
      <p:cxnSp>
        <p:nvCxnSpPr>
          <p:cNvPr id="3" name="Straight Connector 2"/>
          <p:cNvCxnSpPr>
            <a:endCxn id="50" idx="1"/>
          </p:cNvCxnSpPr>
          <p:nvPr/>
        </p:nvCxnSpPr>
        <p:spPr bwMode="auto">
          <a:xfrm>
            <a:off x="1524000" y="5319700"/>
            <a:ext cx="5791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550988" y="1818537"/>
            <a:ext cx="658812"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1524000" y="3048000"/>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1536275" y="4953000"/>
            <a:ext cx="5791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1497014" y="4648200"/>
            <a:ext cx="5791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7" name="Straight Connector 36"/>
          <p:cNvCxnSpPr/>
          <p:nvPr/>
        </p:nvCxnSpPr>
        <p:spPr>
          <a:xfrm flipV="1">
            <a:off x="2209800" y="1491178"/>
            <a:ext cx="304800" cy="3273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a:off x="1524000" y="3352800"/>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1509287" y="3657600"/>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1553425" y="3962400"/>
            <a:ext cx="5791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1538712" y="4343400"/>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1509287" y="2743200"/>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1536275" y="2404265"/>
            <a:ext cx="4404888"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a:off x="1524000" y="2117486"/>
            <a:ext cx="17526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6" name="TextBox 35"/>
          <p:cNvSpPr txBox="1">
            <a:spLocks noChangeArrowheads="1"/>
          </p:cNvSpPr>
          <p:nvPr/>
        </p:nvSpPr>
        <p:spPr bwMode="auto">
          <a:xfrm>
            <a:off x="2514600" y="1230868"/>
            <a:ext cx="381836" cy="369332"/>
          </a:xfrm>
          <a:prstGeom prst="rect">
            <a:avLst/>
          </a:prstGeom>
          <a:noFill/>
          <a:ln w="9525">
            <a:noFill/>
            <a:miter lim="800000"/>
            <a:headEnd/>
            <a:tailEnd/>
          </a:ln>
        </p:spPr>
        <p:txBody>
          <a:bodyPr wrap="none">
            <a:spAutoFit/>
          </a:bodyPr>
          <a:lstStyle/>
          <a:p>
            <a:r>
              <a:rPr lang="en-US" sz="1800" dirty="0" smtClean="0">
                <a:latin typeface="Calibri" pitchFamily="34" charset="0"/>
              </a:rPr>
              <a:t>M</a:t>
            </a:r>
            <a:endParaRPr lang="en-US" sz="1800" dirty="0">
              <a:latin typeface="Calibri" pitchFamily="34" charset="0"/>
            </a:endParaRPr>
          </a:p>
        </p:txBody>
      </p:sp>
    </p:spTree>
    <p:extLst>
      <p:ext uri="{BB962C8B-B14F-4D97-AF65-F5344CB8AC3E}">
        <p14:creationId xmlns:p14="http://schemas.microsoft.com/office/powerpoint/2010/main" val="2039044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526096" y="1752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1" y="2603941"/>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8" y="1765741"/>
            <a:ext cx="403225" cy="2577661"/>
          </a:xfrm>
          <a:prstGeom prst="rect">
            <a:avLst/>
          </a:prstGeom>
        </p:spPr>
      </p:pic>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4478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66950" y="1447802"/>
            <a:ext cx="514350" cy="5191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3800" y="1676400"/>
            <a:ext cx="400844" cy="499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76776" y="1752600"/>
            <a:ext cx="428625" cy="530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1783559"/>
            <a:ext cx="400050" cy="578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3965" y="1966914"/>
            <a:ext cx="408009"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31974" y="2057402"/>
            <a:ext cx="411826" cy="5465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2" idx="4"/>
          </p:cNvCxnSpPr>
          <p:nvPr/>
        </p:nvCxnSpPr>
        <p:spPr>
          <a:xfrm flipV="1">
            <a:off x="2667000" y="1524000"/>
            <a:ext cx="4191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72050" y="1783558"/>
            <a:ext cx="381000" cy="50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24599" y="1966915"/>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7" name="TextBox 43"/>
          <p:cNvSpPr txBox="1">
            <a:spLocks noChangeArrowheads="1"/>
          </p:cNvSpPr>
          <p:nvPr/>
        </p:nvSpPr>
        <p:spPr bwMode="auto">
          <a:xfrm>
            <a:off x="3810001" y="5715000"/>
            <a:ext cx="2270750" cy="369332"/>
          </a:xfrm>
          <a:prstGeom prst="rect">
            <a:avLst/>
          </a:prstGeom>
          <a:noFill/>
          <a:ln w="9525">
            <a:noFill/>
            <a:miter lim="800000"/>
            <a:headEnd/>
            <a:tailEnd/>
          </a:ln>
        </p:spPr>
        <p:txBody>
          <a:bodyPr wrap="none">
            <a:spAutoFit/>
          </a:bodyPr>
          <a:lstStyle/>
          <a:p>
            <a:r>
              <a:rPr lang="en-US" sz="1800" dirty="0" smtClean="0">
                <a:latin typeface="Calibri" pitchFamily="34" charset="0"/>
              </a:rPr>
              <a:t>Time since enrollment</a:t>
            </a:r>
            <a:endParaRPr lang="en-US" sz="1800" dirty="0">
              <a:latin typeface="Calibri" pitchFamily="34" charset="0"/>
            </a:endParaRPr>
          </a:p>
        </p:txBody>
      </p:sp>
      <p:sp>
        <p:nvSpPr>
          <p:cNvPr id="42009" name="TextBox 45"/>
          <p:cNvSpPr txBox="1">
            <a:spLocks noChangeArrowheads="1"/>
          </p:cNvSpPr>
          <p:nvPr/>
        </p:nvSpPr>
        <p:spPr bwMode="auto">
          <a:xfrm>
            <a:off x="208411" y="115671"/>
            <a:ext cx="8935588" cy="615553"/>
          </a:xfrm>
          <a:prstGeom prst="rect">
            <a:avLst/>
          </a:prstGeom>
          <a:noFill/>
          <a:ln w="9525">
            <a:noFill/>
            <a:miter lim="800000"/>
            <a:headEnd/>
            <a:tailEnd/>
          </a:ln>
        </p:spPr>
        <p:txBody>
          <a:bodyPr wrap="none">
            <a:spAutoFit/>
          </a:bodyPr>
          <a:lstStyle/>
          <a:p>
            <a:r>
              <a:rPr lang="en-US" sz="3400" b="1" dirty="0" smtClean="0"/>
              <a:t>3 Ways to Sample An Underlying Fixed Cohort</a:t>
            </a:r>
            <a:endParaRPr lang="en-US" sz="3400" b="1" dirty="0"/>
          </a:p>
        </p:txBody>
      </p:sp>
      <p:sp>
        <p:nvSpPr>
          <p:cNvPr id="42010" name="Text Box 1030"/>
          <p:cNvSpPr txBox="1">
            <a:spLocks noChangeArrowheads="1"/>
          </p:cNvSpPr>
          <p:nvPr/>
        </p:nvSpPr>
        <p:spPr bwMode="auto">
          <a:xfrm>
            <a:off x="304800" y="759770"/>
            <a:ext cx="8439150" cy="461665"/>
          </a:xfrm>
          <a:prstGeom prst="rect">
            <a:avLst/>
          </a:prstGeom>
          <a:noFill/>
          <a:ln w="9525">
            <a:noFill/>
            <a:miter lim="800000"/>
            <a:headEnd/>
            <a:tailEnd/>
          </a:ln>
        </p:spPr>
        <p:txBody>
          <a:bodyPr wrap="square" anchor="ctr">
            <a:spAutoFit/>
          </a:bodyPr>
          <a:lstStyle/>
          <a:p>
            <a:pPr algn="ctr" eaLnBrk="0" hangingPunct="0"/>
            <a:r>
              <a:rPr lang="en-US" dirty="0" smtClean="0"/>
              <a:t>       = event               </a:t>
            </a:r>
            <a:r>
              <a:rPr lang="en-US" dirty="0"/>
              <a:t>= loss to </a:t>
            </a:r>
            <a:r>
              <a:rPr lang="en-US" dirty="0" smtClean="0"/>
              <a:t>follow-up    CE = competing event</a:t>
            </a:r>
            <a:endParaRPr lang="en-US" dirty="0"/>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cxnSp>
        <p:nvCxnSpPr>
          <p:cNvPr id="42013" name="Straight Arrow Connector 30"/>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124200" y="1600200"/>
            <a:ext cx="40005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4"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894071" y="1905000"/>
            <a:ext cx="354330" cy="52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grpSp>
        <p:nvGrpSpPr>
          <p:cNvPr id="69" name="Group 68"/>
          <p:cNvGrpSpPr/>
          <p:nvPr/>
        </p:nvGrpSpPr>
        <p:grpSpPr>
          <a:xfrm>
            <a:off x="914401" y="2590800"/>
            <a:ext cx="8176419" cy="2552700"/>
            <a:chOff x="914400" y="2538129"/>
            <a:chExt cx="8176419" cy="2552700"/>
          </a:xfrm>
        </p:grpSpPr>
        <p:sp>
          <p:nvSpPr>
            <p:cNvPr id="7" name="Right Arrow 6"/>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 study</a:t>
              </a:r>
              <a:endParaRPr lang="en-US" sz="3600" b="1" dirty="0">
                <a:solidFill>
                  <a:schemeClr val="bg1"/>
                </a:solidFill>
                <a:latin typeface="Calibri" pitchFamily="34" charset="0"/>
              </a:endParaRPr>
            </a:p>
          </p:txBody>
        </p:sp>
      </p:gr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sp>
        <p:nvSpPr>
          <p:cNvPr id="54" name="Oval 21"/>
          <p:cNvSpPr>
            <a:spLocks noChangeArrowheads="1"/>
          </p:cNvSpPr>
          <p:nvPr/>
        </p:nvSpPr>
        <p:spPr bwMode="auto">
          <a:xfrm flipV="1">
            <a:off x="3009900" y="143451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62" name="Oval 21"/>
          <p:cNvSpPr>
            <a:spLocks noChangeArrowheads="1"/>
          </p:cNvSpPr>
          <p:nvPr/>
        </p:nvSpPr>
        <p:spPr bwMode="auto">
          <a:xfrm flipV="1">
            <a:off x="4524375" y="16133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65" name="Oval 21"/>
          <p:cNvSpPr>
            <a:spLocks noChangeArrowheads="1"/>
          </p:cNvSpPr>
          <p:nvPr/>
        </p:nvSpPr>
        <p:spPr bwMode="auto">
          <a:xfrm flipV="1">
            <a:off x="5276850" y="16895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grpSp>
        <p:nvGrpSpPr>
          <p:cNvPr id="15" name="Group 14"/>
          <p:cNvGrpSpPr/>
          <p:nvPr/>
        </p:nvGrpSpPr>
        <p:grpSpPr>
          <a:xfrm>
            <a:off x="338931" y="838202"/>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sp>
        <p:nvSpPr>
          <p:cNvPr id="77" name="Oval 76"/>
          <p:cNvSpPr/>
          <p:nvPr/>
        </p:nvSpPr>
        <p:spPr>
          <a:xfrm>
            <a:off x="2964431" y="1376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8" name="Oval 77"/>
          <p:cNvSpPr/>
          <p:nvPr/>
        </p:nvSpPr>
        <p:spPr>
          <a:xfrm>
            <a:off x="4464100" y="157097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9" name="Oval 78"/>
          <p:cNvSpPr/>
          <p:nvPr/>
        </p:nvSpPr>
        <p:spPr>
          <a:xfrm>
            <a:off x="5231380" y="16649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87586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0"/>
            <a:ext cx="7772400" cy="1143000"/>
          </a:xfrm>
        </p:spPr>
        <p:txBody>
          <a:bodyPr/>
          <a:lstStyle/>
          <a:p>
            <a:r>
              <a:rPr lang="en-US" sz="4000" b="1" dirty="0" smtClean="0"/>
              <a:t>Study Design</a:t>
            </a:r>
            <a:r>
              <a:rPr lang="en-US" sz="4000" dirty="0" smtClean="0"/>
              <a:t/>
            </a:r>
            <a:br>
              <a:rPr lang="en-US" sz="4000" dirty="0" smtClean="0"/>
            </a:br>
            <a:r>
              <a:rPr lang="en-US" sz="2400" dirty="0" smtClean="0"/>
              <a:t>Outline of Topics for Today</a:t>
            </a:r>
            <a:endParaRPr lang="en-US" sz="4000" dirty="0" smtClean="0"/>
          </a:p>
        </p:txBody>
      </p:sp>
      <p:sp>
        <p:nvSpPr>
          <p:cNvPr id="19458" name="Rectangle 3"/>
          <p:cNvSpPr>
            <a:spLocks noGrp="1" noChangeArrowheads="1"/>
          </p:cNvSpPr>
          <p:nvPr>
            <p:ph type="body" idx="1"/>
          </p:nvPr>
        </p:nvSpPr>
        <p:spPr>
          <a:xfrm>
            <a:off x="533400" y="1219200"/>
            <a:ext cx="8153400" cy="4419600"/>
          </a:xfrm>
        </p:spPr>
        <p:txBody>
          <a:bodyPr/>
          <a:lstStyle/>
          <a:p>
            <a:pPr>
              <a:lnSpc>
                <a:spcPct val="70000"/>
              </a:lnSpc>
            </a:pPr>
            <a:r>
              <a:rPr lang="en-US" sz="2800" dirty="0" smtClean="0"/>
              <a:t>Individual human vs group as unit of observation</a:t>
            </a:r>
          </a:p>
          <a:p>
            <a:pPr>
              <a:lnSpc>
                <a:spcPct val="70000"/>
              </a:lnSpc>
            </a:pPr>
            <a:r>
              <a:rPr lang="en-US" sz="2800" dirty="0" smtClean="0"/>
              <a:t>Group-level (ecologic) research study design</a:t>
            </a:r>
          </a:p>
          <a:p>
            <a:pPr>
              <a:lnSpc>
                <a:spcPct val="70000"/>
              </a:lnSpc>
            </a:pPr>
            <a:r>
              <a:rPr lang="en-US" sz="2800" dirty="0" smtClean="0"/>
              <a:t>Individual-level research study design</a:t>
            </a:r>
          </a:p>
          <a:p>
            <a:pPr lvl="1">
              <a:lnSpc>
                <a:spcPct val="70000"/>
              </a:lnSpc>
            </a:pPr>
            <a:r>
              <a:rPr lang="en-US" sz="2400" dirty="0" smtClean="0"/>
              <a:t>Unifying concept: the underlying cohort (study base)</a:t>
            </a:r>
          </a:p>
          <a:p>
            <a:pPr>
              <a:lnSpc>
                <a:spcPct val="70000"/>
              </a:lnSpc>
            </a:pPr>
            <a:r>
              <a:rPr lang="en-US" sz="2800" dirty="0" smtClean="0"/>
              <a:t>Fixed and dynamic underlying cohorts (study bases)</a:t>
            </a:r>
          </a:p>
          <a:p>
            <a:pPr>
              <a:lnSpc>
                <a:spcPct val="70000"/>
              </a:lnSpc>
            </a:pPr>
            <a:r>
              <a:rPr lang="en-US" sz="2800" dirty="0" smtClean="0"/>
              <a:t>Between-subjects study designs </a:t>
            </a:r>
          </a:p>
          <a:p>
            <a:pPr lvl="1">
              <a:lnSpc>
                <a:spcPct val="70000"/>
              </a:lnSpc>
            </a:pPr>
            <a:r>
              <a:rPr lang="en-US" sz="2400" dirty="0" smtClean="0"/>
              <a:t>Cohort study</a:t>
            </a:r>
          </a:p>
          <a:p>
            <a:pPr lvl="1">
              <a:lnSpc>
                <a:spcPct val="70000"/>
              </a:lnSpc>
            </a:pPr>
            <a:r>
              <a:rPr lang="en-US" sz="2400" dirty="0" smtClean="0"/>
              <a:t>Cross-sectional study</a:t>
            </a:r>
          </a:p>
          <a:p>
            <a:pPr lvl="1">
              <a:lnSpc>
                <a:spcPct val="70000"/>
              </a:lnSpc>
            </a:pPr>
            <a:r>
              <a:rPr lang="en-US" sz="2400" dirty="0" smtClean="0"/>
              <a:t>Case-control study</a:t>
            </a:r>
          </a:p>
          <a:p>
            <a:pPr lvl="2">
              <a:lnSpc>
                <a:spcPct val="70000"/>
              </a:lnSpc>
            </a:pPr>
            <a:r>
              <a:rPr lang="en-US" sz="2000" dirty="0" smtClean="0"/>
              <a:t>Sampling controls</a:t>
            </a:r>
          </a:p>
          <a:p>
            <a:pPr lvl="2">
              <a:lnSpc>
                <a:spcPct val="70000"/>
              </a:lnSpc>
            </a:pPr>
            <a:r>
              <a:rPr lang="en-US" sz="2000" dirty="0" smtClean="0"/>
              <a:t>Primary &amp; secondary study bases</a:t>
            </a:r>
          </a:p>
          <a:p>
            <a:pPr>
              <a:lnSpc>
                <a:spcPct val="70000"/>
              </a:lnSpc>
            </a:pPr>
            <a:r>
              <a:rPr lang="en-US" sz="2800" dirty="0"/>
              <a:t>Retrospective versus prospective – what </a:t>
            </a:r>
            <a:r>
              <a:rPr lang="en-US" sz="2800" dirty="0" smtClean="0"/>
              <a:t>matters?</a:t>
            </a:r>
            <a:endParaRPr lang="en-US" sz="2800" dirty="0"/>
          </a:p>
          <a:p>
            <a:pPr>
              <a:lnSpc>
                <a:spcPct val="70000"/>
              </a:lnSpc>
            </a:pPr>
            <a:r>
              <a:rPr lang="en-US" sz="2800" dirty="0" smtClean="0"/>
              <a:t>Observational design emulating an experimental trial </a:t>
            </a:r>
            <a:endParaRPr lang="en-US" sz="2800" dirty="0">
              <a:solidFill>
                <a:srgbClr val="FF0066"/>
              </a:solidFill>
            </a:endParaRPr>
          </a:p>
          <a:p>
            <a:pPr>
              <a:lnSpc>
                <a:spcPct val="70000"/>
              </a:lnSpc>
            </a:pPr>
            <a:endParaRPr lang="en-US" sz="2800" dirty="0" smtClean="0"/>
          </a:p>
        </p:txBody>
      </p:sp>
    </p:spTree>
    <p:extLst>
      <p:ext uri="{BB962C8B-B14F-4D97-AF65-F5344CB8AC3E}">
        <p14:creationId xmlns:p14="http://schemas.microsoft.com/office/powerpoint/2010/main" val="2109508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526096" y="1752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1" y="2603941"/>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8" y="1765741"/>
            <a:ext cx="403225" cy="2577661"/>
          </a:xfrm>
          <a:prstGeom prst="rect">
            <a:avLst/>
          </a:prstGeom>
        </p:spPr>
      </p:pic>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4478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66950" y="1447802"/>
            <a:ext cx="514350" cy="5191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3800" y="1676400"/>
            <a:ext cx="400844" cy="499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76776" y="1752600"/>
            <a:ext cx="428625" cy="530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1783559"/>
            <a:ext cx="400050" cy="578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3965" y="1966914"/>
            <a:ext cx="408009"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31974" y="2057402"/>
            <a:ext cx="411826" cy="5465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2" idx="4"/>
          </p:cNvCxnSpPr>
          <p:nvPr/>
        </p:nvCxnSpPr>
        <p:spPr>
          <a:xfrm flipV="1">
            <a:off x="2667000" y="1524000"/>
            <a:ext cx="4191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72050" y="1783558"/>
            <a:ext cx="381000" cy="50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24599" y="1966915"/>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7" name="TextBox 43"/>
          <p:cNvSpPr txBox="1">
            <a:spLocks noChangeArrowheads="1"/>
          </p:cNvSpPr>
          <p:nvPr/>
        </p:nvSpPr>
        <p:spPr bwMode="auto">
          <a:xfrm>
            <a:off x="3810001" y="5715000"/>
            <a:ext cx="2270750" cy="369332"/>
          </a:xfrm>
          <a:prstGeom prst="rect">
            <a:avLst/>
          </a:prstGeom>
          <a:noFill/>
          <a:ln w="9525">
            <a:noFill/>
            <a:miter lim="800000"/>
            <a:headEnd/>
            <a:tailEnd/>
          </a:ln>
        </p:spPr>
        <p:txBody>
          <a:bodyPr wrap="none">
            <a:spAutoFit/>
          </a:bodyPr>
          <a:lstStyle/>
          <a:p>
            <a:r>
              <a:rPr lang="en-US" sz="1800" dirty="0" smtClean="0">
                <a:latin typeface="Calibri" pitchFamily="34" charset="0"/>
              </a:rPr>
              <a:t>Time since enrollment</a:t>
            </a:r>
            <a:endParaRPr lang="en-US" sz="1800" dirty="0">
              <a:latin typeface="Calibri" pitchFamily="34" charset="0"/>
            </a:endParaRPr>
          </a:p>
        </p:txBody>
      </p:sp>
      <p:sp>
        <p:nvSpPr>
          <p:cNvPr id="42009" name="TextBox 45"/>
          <p:cNvSpPr txBox="1">
            <a:spLocks noChangeArrowheads="1"/>
          </p:cNvSpPr>
          <p:nvPr/>
        </p:nvSpPr>
        <p:spPr bwMode="auto">
          <a:xfrm>
            <a:off x="208411" y="115671"/>
            <a:ext cx="8935588" cy="615553"/>
          </a:xfrm>
          <a:prstGeom prst="rect">
            <a:avLst/>
          </a:prstGeom>
          <a:noFill/>
          <a:ln w="9525">
            <a:noFill/>
            <a:miter lim="800000"/>
            <a:headEnd/>
            <a:tailEnd/>
          </a:ln>
        </p:spPr>
        <p:txBody>
          <a:bodyPr wrap="none">
            <a:spAutoFit/>
          </a:bodyPr>
          <a:lstStyle/>
          <a:p>
            <a:r>
              <a:rPr lang="en-US" sz="3400" b="1" dirty="0" smtClean="0"/>
              <a:t>3 Ways to Sample An Underlying Fixed Cohort</a:t>
            </a:r>
            <a:endParaRPr lang="en-US" sz="3400" b="1" dirty="0"/>
          </a:p>
        </p:txBody>
      </p:sp>
      <p:sp>
        <p:nvSpPr>
          <p:cNvPr id="42010" name="Text Box 1030"/>
          <p:cNvSpPr txBox="1">
            <a:spLocks noChangeArrowheads="1"/>
          </p:cNvSpPr>
          <p:nvPr/>
        </p:nvSpPr>
        <p:spPr bwMode="auto">
          <a:xfrm>
            <a:off x="304800" y="759770"/>
            <a:ext cx="8439150" cy="461665"/>
          </a:xfrm>
          <a:prstGeom prst="rect">
            <a:avLst/>
          </a:prstGeom>
          <a:noFill/>
          <a:ln w="9525">
            <a:noFill/>
            <a:miter lim="800000"/>
            <a:headEnd/>
            <a:tailEnd/>
          </a:ln>
        </p:spPr>
        <p:txBody>
          <a:bodyPr wrap="square" anchor="ctr">
            <a:spAutoFit/>
          </a:bodyPr>
          <a:lstStyle/>
          <a:p>
            <a:pPr algn="ctr" eaLnBrk="0" hangingPunct="0"/>
            <a:r>
              <a:rPr lang="en-US" dirty="0" smtClean="0"/>
              <a:t>       = event               </a:t>
            </a:r>
            <a:r>
              <a:rPr lang="en-US" dirty="0"/>
              <a:t>= loss to </a:t>
            </a:r>
            <a:r>
              <a:rPr lang="en-US" dirty="0" smtClean="0"/>
              <a:t>follow-up    CE = competing event</a:t>
            </a:r>
            <a:endParaRPr lang="en-US" dirty="0"/>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cxnSp>
        <p:nvCxnSpPr>
          <p:cNvPr id="42013" name="Straight Arrow Connector 30"/>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124200" y="1600200"/>
            <a:ext cx="40005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4"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894071" y="1905000"/>
            <a:ext cx="354330" cy="52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grpSp>
        <p:nvGrpSpPr>
          <p:cNvPr id="69" name="Group 68"/>
          <p:cNvGrpSpPr/>
          <p:nvPr/>
        </p:nvGrpSpPr>
        <p:grpSpPr>
          <a:xfrm>
            <a:off x="914401" y="2590800"/>
            <a:ext cx="8176419" cy="2552700"/>
            <a:chOff x="914400" y="2538129"/>
            <a:chExt cx="8176419" cy="2552700"/>
          </a:xfrm>
        </p:grpSpPr>
        <p:sp>
          <p:nvSpPr>
            <p:cNvPr id="7" name="Right Arrow 6"/>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 study</a:t>
              </a:r>
              <a:endParaRPr lang="en-US" sz="3600" b="1" dirty="0">
                <a:solidFill>
                  <a:schemeClr val="bg1"/>
                </a:solidFill>
                <a:latin typeface="Calibri" pitchFamily="34" charset="0"/>
              </a:endParaRPr>
            </a:p>
          </p:txBody>
        </p:sp>
      </p:grpSp>
      <p:grpSp>
        <p:nvGrpSpPr>
          <p:cNvPr id="74" name="Group 73"/>
          <p:cNvGrpSpPr/>
          <p:nvPr/>
        </p:nvGrpSpPr>
        <p:grpSpPr>
          <a:xfrm>
            <a:off x="1175905" y="6019802"/>
            <a:ext cx="4261123" cy="646331"/>
            <a:chOff x="1175904" y="6019800"/>
            <a:chExt cx="4261123" cy="646331"/>
          </a:xfrm>
        </p:grpSpPr>
        <p:sp>
          <p:nvSpPr>
            <p:cNvPr id="42008" name="TextBox 44"/>
            <p:cNvSpPr txBox="1">
              <a:spLocks noChangeArrowheads="1"/>
            </p:cNvSpPr>
            <p:nvPr/>
          </p:nvSpPr>
          <p:spPr bwMode="auto">
            <a:xfrm>
              <a:off x="1443561" y="6019800"/>
              <a:ext cx="3993466" cy="646331"/>
            </a:xfrm>
            <a:prstGeom prst="rect">
              <a:avLst/>
            </a:prstGeom>
            <a:noFill/>
            <a:ln w="9525">
              <a:noFill/>
              <a:miter lim="800000"/>
              <a:headEnd/>
              <a:tailEnd/>
            </a:ln>
          </p:spPr>
          <p:txBody>
            <a:bodyPr wrap="none">
              <a:spAutoFit/>
            </a:bodyPr>
            <a:lstStyle/>
            <a:p>
              <a:r>
                <a:rPr lang="en-US" sz="3600" dirty="0" smtClean="0">
                  <a:latin typeface="Calibri" pitchFamily="34" charset="0"/>
                </a:rPr>
                <a:t>= Case-control study</a:t>
              </a:r>
              <a:endParaRPr lang="en-US" sz="3600" dirty="0">
                <a:latin typeface="Calibri" pitchFamily="34" charset="0"/>
              </a:endParaRPr>
            </a:p>
          </p:txBody>
        </p:sp>
        <p:sp>
          <p:nvSpPr>
            <p:cNvPr id="44" name="Text Box 44"/>
            <p:cNvSpPr txBox="1">
              <a:spLocks noChangeArrowheads="1"/>
            </p:cNvSpPr>
            <p:nvPr/>
          </p:nvSpPr>
          <p:spPr bwMode="auto">
            <a:xfrm>
              <a:off x="1175904" y="62484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grpSp>
        <p:nvGrpSpPr>
          <p:cNvPr id="72" name="Group 71"/>
          <p:cNvGrpSpPr/>
          <p:nvPr/>
        </p:nvGrpSpPr>
        <p:grpSpPr>
          <a:xfrm>
            <a:off x="2476500" y="2133683"/>
            <a:ext cx="4049595" cy="3408785"/>
            <a:chOff x="2476500" y="2133681"/>
            <a:chExt cx="4049595" cy="3408785"/>
          </a:xfrm>
        </p:grpSpPr>
        <p:sp>
          <p:nvSpPr>
            <p:cNvPr id="40" name="Text Box 44"/>
            <p:cNvSpPr txBox="1">
              <a:spLocks noChangeArrowheads="1"/>
            </p:cNvSpPr>
            <p:nvPr/>
          </p:nvSpPr>
          <p:spPr bwMode="auto">
            <a:xfrm>
              <a:off x="2524125" y="21336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1" name="Text Box 44"/>
            <p:cNvSpPr txBox="1">
              <a:spLocks noChangeArrowheads="1"/>
            </p:cNvSpPr>
            <p:nvPr/>
          </p:nvSpPr>
          <p:spPr bwMode="auto">
            <a:xfrm>
              <a:off x="4057650" y="26822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2" name="Text Box 44"/>
            <p:cNvSpPr txBox="1">
              <a:spLocks noChangeArrowheads="1"/>
            </p:cNvSpPr>
            <p:nvPr/>
          </p:nvSpPr>
          <p:spPr bwMode="auto">
            <a:xfrm>
              <a:off x="4057650" y="528534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5" name="Text Box 44"/>
            <p:cNvSpPr txBox="1">
              <a:spLocks noChangeArrowheads="1"/>
            </p:cNvSpPr>
            <p:nvPr/>
          </p:nvSpPr>
          <p:spPr bwMode="auto">
            <a:xfrm>
              <a:off x="2476500" y="49209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6" name="Text Box 44"/>
            <p:cNvSpPr txBox="1">
              <a:spLocks noChangeArrowheads="1"/>
            </p:cNvSpPr>
            <p:nvPr/>
          </p:nvSpPr>
          <p:spPr bwMode="auto">
            <a:xfrm>
              <a:off x="2503945" y="27813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7" name="Text Box 44"/>
            <p:cNvSpPr txBox="1">
              <a:spLocks noChangeArrowheads="1"/>
            </p:cNvSpPr>
            <p:nvPr/>
          </p:nvSpPr>
          <p:spPr bwMode="auto">
            <a:xfrm>
              <a:off x="4043800" y="46863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8" name="Text Box 44"/>
            <p:cNvSpPr txBox="1">
              <a:spLocks noChangeArrowheads="1"/>
            </p:cNvSpPr>
            <p:nvPr/>
          </p:nvSpPr>
          <p:spPr bwMode="auto">
            <a:xfrm>
              <a:off x="4895850" y="27584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9" name="Text Box 44"/>
            <p:cNvSpPr txBox="1">
              <a:spLocks noChangeArrowheads="1"/>
            </p:cNvSpPr>
            <p:nvPr/>
          </p:nvSpPr>
          <p:spPr bwMode="auto">
            <a:xfrm>
              <a:off x="6259395" y="46923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58" name="Text Box 44"/>
            <p:cNvSpPr txBox="1">
              <a:spLocks noChangeArrowheads="1"/>
            </p:cNvSpPr>
            <p:nvPr/>
          </p:nvSpPr>
          <p:spPr bwMode="auto">
            <a:xfrm>
              <a:off x="4989787" y="4675085"/>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59" name="Text Box 44"/>
            <p:cNvSpPr txBox="1">
              <a:spLocks noChangeArrowheads="1"/>
            </p:cNvSpPr>
            <p:nvPr/>
          </p:nvSpPr>
          <p:spPr bwMode="auto">
            <a:xfrm>
              <a:off x="6248400" y="283992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60" name="Text Box 44"/>
            <p:cNvSpPr txBox="1">
              <a:spLocks noChangeArrowheads="1"/>
            </p:cNvSpPr>
            <p:nvPr/>
          </p:nvSpPr>
          <p:spPr bwMode="auto">
            <a:xfrm>
              <a:off x="4972050" y="53578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63" name="Text Box 44"/>
            <p:cNvSpPr txBox="1">
              <a:spLocks noChangeArrowheads="1"/>
            </p:cNvSpPr>
            <p:nvPr/>
          </p:nvSpPr>
          <p:spPr bwMode="auto">
            <a:xfrm>
              <a:off x="6237738" y="35242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sp>
        <p:nvSpPr>
          <p:cNvPr id="54" name="Oval 21"/>
          <p:cNvSpPr>
            <a:spLocks noChangeArrowheads="1"/>
          </p:cNvSpPr>
          <p:nvPr/>
        </p:nvSpPr>
        <p:spPr bwMode="auto">
          <a:xfrm flipV="1">
            <a:off x="3009900" y="143451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62" name="Oval 21"/>
          <p:cNvSpPr>
            <a:spLocks noChangeArrowheads="1"/>
          </p:cNvSpPr>
          <p:nvPr/>
        </p:nvSpPr>
        <p:spPr bwMode="auto">
          <a:xfrm flipV="1">
            <a:off x="4524375" y="16133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65" name="Oval 21"/>
          <p:cNvSpPr>
            <a:spLocks noChangeArrowheads="1"/>
          </p:cNvSpPr>
          <p:nvPr/>
        </p:nvSpPr>
        <p:spPr bwMode="auto">
          <a:xfrm flipV="1">
            <a:off x="5276850" y="16895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grpSp>
        <p:nvGrpSpPr>
          <p:cNvPr id="15" name="Group 14"/>
          <p:cNvGrpSpPr/>
          <p:nvPr/>
        </p:nvGrpSpPr>
        <p:grpSpPr>
          <a:xfrm>
            <a:off x="338931" y="838202"/>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sp>
        <p:nvSpPr>
          <p:cNvPr id="77" name="Oval 76"/>
          <p:cNvSpPr/>
          <p:nvPr/>
        </p:nvSpPr>
        <p:spPr>
          <a:xfrm>
            <a:off x="2964431" y="1376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8" name="Oval 77"/>
          <p:cNvSpPr/>
          <p:nvPr/>
        </p:nvSpPr>
        <p:spPr>
          <a:xfrm>
            <a:off x="4464100" y="157097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9" name="Oval 78"/>
          <p:cNvSpPr/>
          <p:nvPr/>
        </p:nvSpPr>
        <p:spPr>
          <a:xfrm>
            <a:off x="5231380" y="16649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70" name="Group 69"/>
          <p:cNvGrpSpPr/>
          <p:nvPr/>
        </p:nvGrpSpPr>
        <p:grpSpPr>
          <a:xfrm>
            <a:off x="6248408" y="1371600"/>
            <a:ext cx="646331" cy="4987280"/>
            <a:chOff x="6001442" y="1221433"/>
            <a:chExt cx="646332" cy="4987280"/>
          </a:xfrm>
        </p:grpSpPr>
        <p:cxnSp>
          <p:nvCxnSpPr>
            <p:cNvPr id="17" name="Straight Arrow Connector 16"/>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2004" name="TextBox 37"/>
            <p:cNvSpPr txBox="1">
              <a:spLocks noChangeArrowheads="1"/>
            </p:cNvSpPr>
            <p:nvPr/>
          </p:nvSpPr>
          <p:spPr bwMode="auto">
            <a:xfrm rot="16200000">
              <a:off x="4256477" y="3429690"/>
              <a:ext cx="4136261"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sp>
        <p:nvSpPr>
          <p:cNvPr id="67" name="Oval 66"/>
          <p:cNvSpPr/>
          <p:nvPr/>
        </p:nvSpPr>
        <p:spPr>
          <a:xfrm>
            <a:off x="838200" y="62398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9181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91229"/>
            <a:ext cx="457202" cy="4233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262215"/>
            <a:ext cx="354059" cy="4047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381836" cy="369332"/>
          </a:xfrm>
          <a:prstGeom prst="rect">
            <a:avLst/>
          </a:prstGeom>
          <a:noFill/>
          <a:ln w="9525">
            <a:noFill/>
            <a:miter lim="800000"/>
            <a:headEnd/>
            <a:tailEnd/>
          </a:ln>
        </p:spPr>
        <p:txBody>
          <a:bodyPr wrap="none">
            <a:spAutoFit/>
          </a:bodyPr>
          <a:lstStyle/>
          <a:p>
            <a:r>
              <a:rPr lang="en-US" sz="1800" dirty="0" smtClean="0">
                <a:latin typeface="Calibri" pitchFamily="34" charset="0"/>
              </a:rPr>
              <a:t>M</a:t>
            </a:r>
            <a:endParaRPr lang="en-US" sz="1800" dirty="0">
              <a:latin typeface="Calibri" pitchFamily="34" charset="0"/>
            </a:endParaRPr>
          </a:p>
        </p:txBody>
      </p:sp>
      <p:sp>
        <p:nvSpPr>
          <p:cNvPr id="105492" name="TextBox 45"/>
          <p:cNvSpPr txBox="1">
            <a:spLocks noChangeArrowheads="1"/>
          </p:cNvSpPr>
          <p:nvPr/>
        </p:nvSpPr>
        <p:spPr bwMode="auto">
          <a:xfrm>
            <a:off x="494819" y="0"/>
            <a:ext cx="8306761" cy="646331"/>
          </a:xfrm>
          <a:prstGeom prst="rect">
            <a:avLst/>
          </a:prstGeom>
          <a:noFill/>
          <a:ln w="9525">
            <a:noFill/>
            <a:miter lim="800000"/>
            <a:headEnd/>
            <a:tailEnd/>
          </a:ln>
        </p:spPr>
        <p:txBody>
          <a:bodyPr wrap="none">
            <a:spAutoFit/>
          </a:bodyPr>
          <a:lstStyle/>
          <a:p>
            <a:r>
              <a:rPr lang="en-US" sz="3600" b="1" dirty="0" smtClean="0"/>
              <a:t>Dynamic (or “Open”) Real-world Cohort</a:t>
            </a:r>
            <a:endParaRPr lang="en-US" sz="36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455809" y="617220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6" y="6096002"/>
            <a:ext cx="1467644"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ends</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begins</a:t>
            </a:r>
            <a:endParaRPr lang="en-US" sz="1800" dirty="0">
              <a:latin typeface="Calibri" pitchFamily="34" charset="0"/>
            </a:endParaRPr>
          </a:p>
        </p:txBody>
      </p:sp>
      <p:cxnSp>
        <p:nvCxnSpPr>
          <p:cNvPr id="36" name="Straight Arrow Connector 35"/>
          <p:cNvCxnSpPr/>
          <p:nvPr/>
        </p:nvCxnSpPr>
        <p:spPr>
          <a:xfrm flipV="1">
            <a:off x="4191000" y="63246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3" name="Group 2"/>
          <p:cNvGrpSpPr/>
          <p:nvPr/>
        </p:nvGrpSpPr>
        <p:grpSpPr>
          <a:xfrm>
            <a:off x="7467600" y="1555972"/>
            <a:ext cx="2232503" cy="1200329"/>
            <a:chOff x="7353301" y="1974735"/>
            <a:chExt cx="2232503" cy="1200329"/>
          </a:xfrm>
        </p:grpSpPr>
        <p:sp>
          <p:nvSpPr>
            <p:cNvPr id="51" name="Text Box 1030"/>
            <p:cNvSpPr txBox="1">
              <a:spLocks noChangeArrowheads="1"/>
            </p:cNvSpPr>
            <p:nvPr/>
          </p:nvSpPr>
          <p:spPr bwMode="auto">
            <a:xfrm rot="10800000" flipV="1">
              <a:off x="7773558" y="1974735"/>
              <a:ext cx="1812246" cy="1200329"/>
            </a:xfrm>
            <a:prstGeom prst="rect">
              <a:avLst/>
            </a:prstGeom>
            <a:noFill/>
            <a:ln w="9525">
              <a:noFill/>
              <a:miter lim="800000"/>
              <a:headEnd/>
              <a:tailEnd/>
            </a:ln>
          </p:spPr>
          <p:txBody>
            <a:bodyPr wrap="square" anchor="ctr">
              <a:spAutoFit/>
            </a:bodyPr>
            <a:lstStyle/>
            <a:p>
              <a:pPr eaLnBrk="0" hangingPunct="0"/>
              <a:r>
                <a:rPr lang="en-US" dirty="0" smtClean="0"/>
                <a:t>  = leave</a:t>
              </a:r>
            </a:p>
            <a:p>
              <a:pPr eaLnBrk="0" hangingPunct="0"/>
              <a:r>
                <a:rPr lang="en-US" dirty="0" smtClean="0"/>
                <a:t>M = mortality</a:t>
              </a:r>
              <a:endParaRPr lang="en-US" dirty="0"/>
            </a:p>
          </p:txBody>
        </p:sp>
        <p:cxnSp>
          <p:nvCxnSpPr>
            <p:cNvPr id="54" name="Straight Arrow Connector 30"/>
            <p:cNvCxnSpPr>
              <a:cxnSpLocks noChangeShapeType="1"/>
            </p:cNvCxnSpPr>
            <p:nvPr/>
          </p:nvCxnSpPr>
          <p:spPr bwMode="auto">
            <a:xfrm>
              <a:off x="7353301" y="2246589"/>
              <a:ext cx="533400" cy="0"/>
            </a:xfrm>
            <a:prstGeom prst="straightConnector1">
              <a:avLst/>
            </a:prstGeom>
            <a:noFill/>
            <a:ln w="19050" algn="ctr">
              <a:solidFill>
                <a:schemeClr val="tx1"/>
              </a:solidFill>
              <a:round/>
              <a:headEnd/>
              <a:tailEnd type="arrow" w="med" len="med"/>
            </a:ln>
          </p:spPr>
        </p:cxnSp>
      </p:grpSp>
    </p:spTree>
    <p:extLst>
      <p:ext uri="{BB962C8B-B14F-4D97-AF65-F5344CB8AC3E}">
        <p14:creationId xmlns:p14="http://schemas.microsoft.com/office/powerpoint/2010/main" val="2307095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1976765" y="76202"/>
            <a:ext cx="5186035" cy="584775"/>
          </a:xfrm>
          <a:prstGeom prst="rect">
            <a:avLst/>
          </a:prstGeom>
          <a:noFill/>
          <a:ln w="9525">
            <a:noFill/>
            <a:miter lim="800000"/>
            <a:headEnd/>
            <a:tailEnd/>
          </a:ln>
        </p:spPr>
        <p:txBody>
          <a:bodyPr wrap="none">
            <a:spAutoFit/>
          </a:bodyPr>
          <a:lstStyle/>
          <a:p>
            <a:r>
              <a:rPr lang="en-US" sz="3200" b="1" dirty="0" smtClean="0"/>
              <a:t>Sampling a Dynamic Cohort</a:t>
            </a:r>
            <a:endParaRPr lang="en-US" sz="32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30839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5" y="6096002"/>
            <a:ext cx="1399993"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ends</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begins</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51" name="Group 50"/>
          <p:cNvGrpSpPr/>
          <p:nvPr/>
        </p:nvGrpSpPr>
        <p:grpSpPr>
          <a:xfrm>
            <a:off x="914401" y="2628900"/>
            <a:ext cx="8176419" cy="2552700"/>
            <a:chOff x="914400" y="2538129"/>
            <a:chExt cx="8176419" cy="2552700"/>
          </a:xfrm>
        </p:grpSpPr>
        <p:sp>
          <p:nvSpPr>
            <p:cNvPr id="52" name="Right Arrow 51"/>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3"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 study</a:t>
              </a:r>
              <a:endParaRPr lang="en-US" sz="3600" b="1" dirty="0">
                <a:solidFill>
                  <a:schemeClr val="bg1"/>
                </a:solidFill>
                <a:latin typeface="Calibri" pitchFamily="34" charset="0"/>
              </a:endParaRPr>
            </a:p>
          </p:txBody>
        </p:sp>
      </p:grpSp>
      <p:grpSp>
        <p:nvGrpSpPr>
          <p:cNvPr id="3" name="Group 2"/>
          <p:cNvGrpSpPr/>
          <p:nvPr/>
        </p:nvGrpSpPr>
        <p:grpSpPr>
          <a:xfrm>
            <a:off x="7772400" y="609600"/>
            <a:ext cx="2209800" cy="2514600"/>
            <a:chOff x="7772400" y="609600"/>
            <a:chExt cx="2209800" cy="2514600"/>
          </a:xfrm>
        </p:grpSpPr>
        <p:grpSp>
          <p:nvGrpSpPr>
            <p:cNvPr id="2" name="Group 1"/>
            <p:cNvGrpSpPr/>
            <p:nvPr/>
          </p:nvGrpSpPr>
          <p:grpSpPr>
            <a:xfrm>
              <a:off x="7924800" y="609600"/>
              <a:ext cx="1238250" cy="1299865"/>
              <a:chOff x="7924800" y="609600"/>
              <a:chExt cx="1238250" cy="1299865"/>
            </a:xfrm>
          </p:grpSpPr>
          <p:sp>
            <p:nvSpPr>
              <p:cNvPr id="91" name="Text Box 1030"/>
              <p:cNvSpPr txBox="1">
                <a:spLocks noChangeArrowheads="1"/>
              </p:cNvSpPr>
              <p:nvPr/>
            </p:nvSpPr>
            <p:spPr bwMode="auto">
              <a:xfrm rot="10800000" flipV="1">
                <a:off x="7943850" y="762000"/>
                <a:ext cx="1219200" cy="430887"/>
              </a:xfrm>
              <a:prstGeom prst="rect">
                <a:avLst/>
              </a:prstGeom>
              <a:noFill/>
              <a:ln w="9525">
                <a:noFill/>
                <a:miter lim="800000"/>
                <a:headEnd/>
                <a:tailEnd/>
              </a:ln>
            </p:spPr>
            <p:txBody>
              <a:bodyPr wrap="square" anchor="ctr">
                <a:spAutoFit/>
              </a:bodyPr>
              <a:lstStyle/>
              <a:p>
                <a:pPr eaLnBrk="0" hangingPunct="0"/>
                <a:r>
                  <a:rPr lang="en-US" sz="2200" dirty="0" smtClean="0"/>
                  <a:t>= event</a:t>
                </a:r>
                <a:endParaRPr lang="en-US" sz="2200" dirty="0"/>
              </a:p>
            </p:txBody>
          </p:sp>
          <p:grpSp>
            <p:nvGrpSpPr>
              <p:cNvPr id="92" name="Group 91"/>
              <p:cNvGrpSpPr/>
              <p:nvPr/>
            </p:nvGrpSpPr>
            <p:grpSpPr>
              <a:xfrm>
                <a:off x="8007188" y="609600"/>
                <a:ext cx="535761" cy="237139"/>
                <a:chOff x="188444" y="5189945"/>
                <a:chExt cx="535761" cy="237139"/>
              </a:xfrm>
            </p:grpSpPr>
            <p:cxnSp>
              <p:nvCxnSpPr>
                <p:cNvPr id="94" name="Straight Connector 15"/>
                <p:cNvCxnSpPr/>
                <p:nvPr/>
              </p:nvCxnSpPr>
              <p:spPr>
                <a:xfrm flipV="1">
                  <a:off x="188444" y="531612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80866" y="51899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cxnSp>
            <p:nvCxnSpPr>
              <p:cNvPr id="93" name="Straight Arrow Connector 30"/>
              <p:cNvCxnSpPr>
                <a:cxnSpLocks noChangeShapeType="1"/>
              </p:cNvCxnSpPr>
              <p:nvPr/>
            </p:nvCxnSpPr>
            <p:spPr bwMode="auto">
              <a:xfrm>
                <a:off x="7943850" y="1447800"/>
                <a:ext cx="533400" cy="0"/>
              </a:xfrm>
              <a:prstGeom prst="straightConnector1">
                <a:avLst/>
              </a:prstGeom>
              <a:noFill/>
              <a:ln w="19050" algn="ctr">
                <a:solidFill>
                  <a:schemeClr val="tx1"/>
                </a:solidFill>
                <a:round/>
                <a:headEnd/>
                <a:tailEnd type="arrow" w="med" len="med"/>
              </a:ln>
            </p:spPr>
          </p:cxnSp>
          <p:sp>
            <p:nvSpPr>
              <p:cNvPr id="96" name="Text Box 1030"/>
              <p:cNvSpPr txBox="1">
                <a:spLocks noChangeArrowheads="1"/>
              </p:cNvSpPr>
              <p:nvPr/>
            </p:nvSpPr>
            <p:spPr bwMode="auto">
              <a:xfrm rot="10800000" flipV="1">
                <a:off x="7924800" y="1447800"/>
                <a:ext cx="1143000" cy="461665"/>
              </a:xfrm>
              <a:prstGeom prst="rect">
                <a:avLst/>
              </a:prstGeom>
              <a:noFill/>
              <a:ln w="9525">
                <a:noFill/>
                <a:miter lim="800000"/>
                <a:headEnd/>
                <a:tailEnd/>
              </a:ln>
            </p:spPr>
            <p:txBody>
              <a:bodyPr wrap="square" anchor="ctr">
                <a:spAutoFit/>
              </a:bodyPr>
              <a:lstStyle/>
              <a:p>
                <a:pPr eaLnBrk="0" hangingPunct="0"/>
                <a:r>
                  <a:rPr lang="en-US" dirty="0" smtClean="0"/>
                  <a:t>= leave</a:t>
                </a:r>
                <a:endParaRPr lang="en-US" dirty="0"/>
              </a:p>
            </p:txBody>
          </p:sp>
        </p:grpSp>
        <p:sp>
          <p:nvSpPr>
            <p:cNvPr id="101" name="Text Box 1030"/>
            <p:cNvSpPr txBox="1">
              <a:spLocks noChangeArrowheads="1"/>
            </p:cNvSpPr>
            <p:nvPr/>
          </p:nvSpPr>
          <p:spPr bwMode="auto">
            <a:xfrm rot="10800000" flipV="1">
              <a:off x="7772400" y="1923871"/>
              <a:ext cx="2209800" cy="1200329"/>
            </a:xfrm>
            <a:prstGeom prst="rect">
              <a:avLst/>
            </a:prstGeom>
            <a:noFill/>
            <a:ln w="9525">
              <a:noFill/>
              <a:miter lim="800000"/>
              <a:headEnd/>
              <a:tailEnd/>
            </a:ln>
          </p:spPr>
          <p:txBody>
            <a:bodyPr wrap="square" anchor="ctr">
              <a:spAutoFit/>
            </a:bodyPr>
            <a:lstStyle/>
            <a:p>
              <a:pPr eaLnBrk="0" hangingPunct="0"/>
              <a:r>
                <a:rPr lang="en-US" dirty="0" smtClean="0"/>
                <a:t>CE =      competing </a:t>
              </a:r>
            </a:p>
            <a:p>
              <a:pPr eaLnBrk="0" hangingPunct="0"/>
              <a:r>
                <a:rPr lang="en-US" dirty="0"/>
                <a:t> </a:t>
              </a:r>
              <a:r>
                <a:rPr lang="en-US" dirty="0" smtClean="0"/>
                <a:t>      event</a:t>
              </a:r>
              <a:endParaRPr lang="en-US" dirty="0"/>
            </a:p>
          </p:txBody>
        </p:sp>
      </p:grpSp>
    </p:spTree>
    <p:extLst>
      <p:ext uri="{BB962C8B-B14F-4D97-AF65-F5344CB8AC3E}">
        <p14:creationId xmlns:p14="http://schemas.microsoft.com/office/powerpoint/2010/main" val="262112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2895600" y="76202"/>
            <a:ext cx="5186035" cy="584775"/>
          </a:xfrm>
          <a:prstGeom prst="rect">
            <a:avLst/>
          </a:prstGeom>
          <a:noFill/>
          <a:ln w="9525">
            <a:noFill/>
            <a:miter lim="800000"/>
            <a:headEnd/>
            <a:tailEnd/>
          </a:ln>
        </p:spPr>
        <p:txBody>
          <a:bodyPr wrap="none">
            <a:spAutoFit/>
          </a:bodyPr>
          <a:lstStyle/>
          <a:p>
            <a:r>
              <a:rPr lang="en-US" sz="3200" b="1" dirty="0" smtClean="0"/>
              <a:t>Sampling a Dynamic Cohort</a:t>
            </a:r>
            <a:endParaRPr lang="en-US" sz="32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30839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5" y="6096002"/>
            <a:ext cx="1399993"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ends</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begins</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51" name="Group 50"/>
          <p:cNvGrpSpPr/>
          <p:nvPr/>
        </p:nvGrpSpPr>
        <p:grpSpPr>
          <a:xfrm>
            <a:off x="914401" y="2628900"/>
            <a:ext cx="8176419" cy="2552700"/>
            <a:chOff x="914400" y="2538129"/>
            <a:chExt cx="8176419" cy="2552700"/>
          </a:xfrm>
        </p:grpSpPr>
        <p:sp>
          <p:nvSpPr>
            <p:cNvPr id="52" name="Right Arrow 51"/>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3"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 study</a:t>
              </a:r>
              <a:endParaRPr lang="en-US" sz="3600" b="1" dirty="0">
                <a:solidFill>
                  <a:schemeClr val="bg1"/>
                </a:solidFill>
                <a:latin typeface="Calibri" pitchFamily="34" charset="0"/>
              </a:endParaRPr>
            </a:p>
          </p:txBody>
        </p:sp>
      </p:grpSp>
      <p:grpSp>
        <p:nvGrpSpPr>
          <p:cNvPr id="54" name="Group 53"/>
          <p:cNvGrpSpPr/>
          <p:nvPr/>
        </p:nvGrpSpPr>
        <p:grpSpPr>
          <a:xfrm>
            <a:off x="6019801" y="609602"/>
            <a:ext cx="646331" cy="5599113"/>
            <a:chOff x="6019801" y="1221433"/>
            <a:chExt cx="646332" cy="4987280"/>
          </a:xfrm>
        </p:grpSpPr>
        <p:cxnSp>
          <p:nvCxnSpPr>
            <p:cNvPr id="61" name="Straight Arrow Connector 60"/>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73" name="TextBox 37"/>
            <p:cNvSpPr txBox="1">
              <a:spLocks noChangeArrowheads="1"/>
            </p:cNvSpPr>
            <p:nvPr/>
          </p:nvSpPr>
          <p:spPr bwMode="auto">
            <a:xfrm rot="16200000">
              <a:off x="4500827" y="3429683"/>
              <a:ext cx="3684279"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grpSp>
        <p:nvGrpSpPr>
          <p:cNvPr id="74" name="Group 73"/>
          <p:cNvGrpSpPr/>
          <p:nvPr/>
        </p:nvGrpSpPr>
        <p:grpSpPr>
          <a:xfrm>
            <a:off x="2435976" y="839186"/>
            <a:ext cx="4155325" cy="4921313"/>
            <a:chOff x="2462299" y="403881"/>
            <a:chExt cx="4155325" cy="4921313"/>
          </a:xfrm>
        </p:grpSpPr>
        <p:sp>
          <p:nvSpPr>
            <p:cNvPr id="75" name="Text Box 44"/>
            <p:cNvSpPr txBox="1">
              <a:spLocks noChangeArrowheads="1"/>
            </p:cNvSpPr>
            <p:nvPr/>
          </p:nvSpPr>
          <p:spPr bwMode="auto">
            <a:xfrm>
              <a:off x="2462299" y="20574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6" name="Text Box 44"/>
            <p:cNvSpPr txBox="1">
              <a:spLocks noChangeArrowheads="1"/>
            </p:cNvSpPr>
            <p:nvPr/>
          </p:nvSpPr>
          <p:spPr bwMode="auto">
            <a:xfrm>
              <a:off x="4076700" y="26670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7" name="Text Box 44"/>
            <p:cNvSpPr txBox="1">
              <a:spLocks noChangeArrowheads="1"/>
            </p:cNvSpPr>
            <p:nvPr/>
          </p:nvSpPr>
          <p:spPr bwMode="auto">
            <a:xfrm>
              <a:off x="4038600" y="3486473"/>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8" name="Text Box 44"/>
            <p:cNvSpPr txBox="1">
              <a:spLocks noChangeArrowheads="1"/>
            </p:cNvSpPr>
            <p:nvPr/>
          </p:nvSpPr>
          <p:spPr bwMode="auto">
            <a:xfrm>
              <a:off x="2514600" y="49079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9" name="Text Box 44"/>
            <p:cNvSpPr txBox="1">
              <a:spLocks noChangeArrowheads="1"/>
            </p:cNvSpPr>
            <p:nvPr/>
          </p:nvSpPr>
          <p:spPr bwMode="auto">
            <a:xfrm>
              <a:off x="2476500" y="24765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0" name="Text Box 44"/>
            <p:cNvSpPr txBox="1">
              <a:spLocks noChangeArrowheads="1"/>
            </p:cNvSpPr>
            <p:nvPr/>
          </p:nvSpPr>
          <p:spPr bwMode="auto">
            <a:xfrm>
              <a:off x="6350924" y="42602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1" name="Text Box 44"/>
            <p:cNvSpPr txBox="1">
              <a:spLocks noChangeArrowheads="1"/>
            </p:cNvSpPr>
            <p:nvPr/>
          </p:nvSpPr>
          <p:spPr bwMode="auto">
            <a:xfrm>
              <a:off x="4953000" y="23933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2" name="Text Box 44"/>
            <p:cNvSpPr txBox="1">
              <a:spLocks noChangeArrowheads="1"/>
            </p:cNvSpPr>
            <p:nvPr/>
          </p:nvSpPr>
          <p:spPr bwMode="auto">
            <a:xfrm>
              <a:off x="6350924" y="2688897"/>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3" name="Text Box 44"/>
            <p:cNvSpPr txBox="1">
              <a:spLocks noChangeArrowheads="1"/>
            </p:cNvSpPr>
            <p:nvPr/>
          </p:nvSpPr>
          <p:spPr bwMode="auto">
            <a:xfrm>
              <a:off x="4152900"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97" name="Text Box 44"/>
            <p:cNvSpPr txBox="1">
              <a:spLocks noChangeArrowheads="1"/>
            </p:cNvSpPr>
            <p:nvPr/>
          </p:nvSpPr>
          <p:spPr bwMode="auto">
            <a:xfrm>
              <a:off x="6274724"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4" name="Text Box 44"/>
            <p:cNvSpPr txBox="1">
              <a:spLocks noChangeArrowheads="1"/>
            </p:cNvSpPr>
            <p:nvPr/>
          </p:nvSpPr>
          <p:spPr bwMode="auto">
            <a:xfrm>
              <a:off x="4954331" y="42983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5" name="Text Box 44"/>
            <p:cNvSpPr txBox="1">
              <a:spLocks noChangeArrowheads="1"/>
            </p:cNvSpPr>
            <p:nvPr/>
          </p:nvSpPr>
          <p:spPr bwMode="auto">
            <a:xfrm>
              <a:off x="5002609" y="5140528"/>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6" name="Text Box 44"/>
            <p:cNvSpPr txBox="1">
              <a:spLocks noChangeArrowheads="1"/>
            </p:cNvSpPr>
            <p:nvPr/>
          </p:nvSpPr>
          <p:spPr bwMode="auto">
            <a:xfrm>
              <a:off x="5588924" y="454355"/>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7" name="Text Box 44"/>
            <p:cNvSpPr txBox="1">
              <a:spLocks noChangeArrowheads="1"/>
            </p:cNvSpPr>
            <p:nvPr/>
          </p:nvSpPr>
          <p:spPr bwMode="auto">
            <a:xfrm>
              <a:off x="5683815" y="4250997"/>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8" name="Text Box 44"/>
            <p:cNvSpPr txBox="1">
              <a:spLocks noChangeArrowheads="1"/>
            </p:cNvSpPr>
            <p:nvPr/>
          </p:nvSpPr>
          <p:spPr bwMode="auto">
            <a:xfrm>
              <a:off x="5696655" y="4939848"/>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grpSp>
        <p:nvGrpSpPr>
          <p:cNvPr id="98" name="Group 97"/>
          <p:cNvGrpSpPr/>
          <p:nvPr/>
        </p:nvGrpSpPr>
        <p:grpSpPr>
          <a:xfrm>
            <a:off x="138908" y="3"/>
            <a:ext cx="2686045" cy="1077218"/>
            <a:chOff x="1175904" y="5975052"/>
            <a:chExt cx="3623871" cy="1221191"/>
          </a:xfrm>
        </p:grpSpPr>
        <p:sp>
          <p:nvSpPr>
            <p:cNvPr id="99" name="TextBox 44"/>
            <p:cNvSpPr txBox="1">
              <a:spLocks noChangeArrowheads="1"/>
            </p:cNvSpPr>
            <p:nvPr/>
          </p:nvSpPr>
          <p:spPr bwMode="auto">
            <a:xfrm>
              <a:off x="1526159" y="5975052"/>
              <a:ext cx="3273616" cy="1221191"/>
            </a:xfrm>
            <a:prstGeom prst="rect">
              <a:avLst/>
            </a:prstGeom>
            <a:noFill/>
            <a:ln w="9525">
              <a:noFill/>
              <a:miter lim="800000"/>
              <a:headEnd/>
              <a:tailEnd/>
            </a:ln>
          </p:spPr>
          <p:txBody>
            <a:bodyPr wrap="none">
              <a:spAutoFit/>
            </a:bodyPr>
            <a:lstStyle/>
            <a:p>
              <a:r>
                <a:rPr lang="en-US" sz="3600" dirty="0" smtClean="0">
                  <a:latin typeface="Calibri" pitchFamily="34" charset="0"/>
                </a:rPr>
                <a:t>= </a:t>
              </a:r>
              <a:r>
                <a:rPr lang="en-US" sz="2800" dirty="0" smtClean="0">
                  <a:latin typeface="Calibri" pitchFamily="34" charset="0"/>
                </a:rPr>
                <a:t>Case-control </a:t>
              </a:r>
            </a:p>
            <a:p>
              <a:r>
                <a:rPr lang="en-US" sz="2800" dirty="0" smtClean="0">
                  <a:latin typeface="Calibri" pitchFamily="34" charset="0"/>
                </a:rPr>
                <a:t>  study</a:t>
              </a:r>
              <a:endParaRPr lang="en-US" sz="2800" dirty="0">
                <a:latin typeface="Calibri" pitchFamily="34" charset="0"/>
              </a:endParaRPr>
            </a:p>
          </p:txBody>
        </p:sp>
        <p:sp>
          <p:nvSpPr>
            <p:cNvPr id="100" name="Text Box 44"/>
            <p:cNvSpPr txBox="1">
              <a:spLocks noChangeArrowheads="1"/>
            </p:cNvSpPr>
            <p:nvPr/>
          </p:nvSpPr>
          <p:spPr bwMode="auto">
            <a:xfrm>
              <a:off x="1175904" y="6248400"/>
              <a:ext cx="429424" cy="209347"/>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sp>
        <p:nvSpPr>
          <p:cNvPr id="89" name="Oval 88"/>
          <p:cNvSpPr/>
          <p:nvPr/>
        </p:nvSpPr>
        <p:spPr>
          <a:xfrm>
            <a:off x="213862" y="4910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3" name="Group 2"/>
          <p:cNvGrpSpPr/>
          <p:nvPr/>
        </p:nvGrpSpPr>
        <p:grpSpPr>
          <a:xfrm>
            <a:off x="7772400" y="609600"/>
            <a:ext cx="2209800" cy="2514600"/>
            <a:chOff x="7772400" y="609600"/>
            <a:chExt cx="2209800" cy="2514600"/>
          </a:xfrm>
        </p:grpSpPr>
        <p:grpSp>
          <p:nvGrpSpPr>
            <p:cNvPr id="2" name="Group 1"/>
            <p:cNvGrpSpPr/>
            <p:nvPr/>
          </p:nvGrpSpPr>
          <p:grpSpPr>
            <a:xfrm>
              <a:off x="7924800" y="609600"/>
              <a:ext cx="1238250" cy="1299865"/>
              <a:chOff x="7924800" y="609600"/>
              <a:chExt cx="1238250" cy="1299865"/>
            </a:xfrm>
          </p:grpSpPr>
          <p:sp>
            <p:nvSpPr>
              <p:cNvPr id="91" name="Text Box 1030"/>
              <p:cNvSpPr txBox="1">
                <a:spLocks noChangeArrowheads="1"/>
              </p:cNvSpPr>
              <p:nvPr/>
            </p:nvSpPr>
            <p:spPr bwMode="auto">
              <a:xfrm rot="10800000" flipV="1">
                <a:off x="7943850" y="762000"/>
                <a:ext cx="1219200" cy="430887"/>
              </a:xfrm>
              <a:prstGeom prst="rect">
                <a:avLst/>
              </a:prstGeom>
              <a:noFill/>
              <a:ln w="9525">
                <a:noFill/>
                <a:miter lim="800000"/>
                <a:headEnd/>
                <a:tailEnd/>
              </a:ln>
            </p:spPr>
            <p:txBody>
              <a:bodyPr wrap="square" anchor="ctr">
                <a:spAutoFit/>
              </a:bodyPr>
              <a:lstStyle/>
              <a:p>
                <a:pPr eaLnBrk="0" hangingPunct="0"/>
                <a:r>
                  <a:rPr lang="en-US" sz="2200" dirty="0" smtClean="0"/>
                  <a:t>= event</a:t>
                </a:r>
                <a:endParaRPr lang="en-US" sz="2200" dirty="0"/>
              </a:p>
            </p:txBody>
          </p:sp>
          <p:grpSp>
            <p:nvGrpSpPr>
              <p:cNvPr id="92" name="Group 91"/>
              <p:cNvGrpSpPr/>
              <p:nvPr/>
            </p:nvGrpSpPr>
            <p:grpSpPr>
              <a:xfrm>
                <a:off x="8007188" y="609600"/>
                <a:ext cx="535761" cy="237139"/>
                <a:chOff x="188444" y="5189945"/>
                <a:chExt cx="535761" cy="237139"/>
              </a:xfrm>
            </p:grpSpPr>
            <p:cxnSp>
              <p:nvCxnSpPr>
                <p:cNvPr id="94" name="Straight Connector 15"/>
                <p:cNvCxnSpPr/>
                <p:nvPr/>
              </p:nvCxnSpPr>
              <p:spPr>
                <a:xfrm flipV="1">
                  <a:off x="188444" y="531612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80866" y="51899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cxnSp>
            <p:nvCxnSpPr>
              <p:cNvPr id="93" name="Straight Arrow Connector 30"/>
              <p:cNvCxnSpPr>
                <a:cxnSpLocks noChangeShapeType="1"/>
              </p:cNvCxnSpPr>
              <p:nvPr/>
            </p:nvCxnSpPr>
            <p:spPr bwMode="auto">
              <a:xfrm>
                <a:off x="7943850" y="1447800"/>
                <a:ext cx="533400" cy="0"/>
              </a:xfrm>
              <a:prstGeom prst="straightConnector1">
                <a:avLst/>
              </a:prstGeom>
              <a:noFill/>
              <a:ln w="19050" algn="ctr">
                <a:solidFill>
                  <a:schemeClr val="tx1"/>
                </a:solidFill>
                <a:round/>
                <a:headEnd/>
                <a:tailEnd type="arrow" w="med" len="med"/>
              </a:ln>
            </p:spPr>
          </p:cxnSp>
          <p:sp>
            <p:nvSpPr>
              <p:cNvPr id="96" name="Text Box 1030"/>
              <p:cNvSpPr txBox="1">
                <a:spLocks noChangeArrowheads="1"/>
              </p:cNvSpPr>
              <p:nvPr/>
            </p:nvSpPr>
            <p:spPr bwMode="auto">
              <a:xfrm rot="10800000" flipV="1">
                <a:off x="7924800" y="1447800"/>
                <a:ext cx="1143000" cy="461665"/>
              </a:xfrm>
              <a:prstGeom prst="rect">
                <a:avLst/>
              </a:prstGeom>
              <a:noFill/>
              <a:ln w="9525">
                <a:noFill/>
                <a:miter lim="800000"/>
                <a:headEnd/>
                <a:tailEnd/>
              </a:ln>
            </p:spPr>
            <p:txBody>
              <a:bodyPr wrap="square" anchor="ctr">
                <a:spAutoFit/>
              </a:bodyPr>
              <a:lstStyle/>
              <a:p>
                <a:pPr eaLnBrk="0" hangingPunct="0"/>
                <a:r>
                  <a:rPr lang="en-US" dirty="0" smtClean="0"/>
                  <a:t>= leave</a:t>
                </a:r>
                <a:endParaRPr lang="en-US" dirty="0"/>
              </a:p>
            </p:txBody>
          </p:sp>
        </p:grpSp>
        <p:sp>
          <p:nvSpPr>
            <p:cNvPr id="101" name="Text Box 1030"/>
            <p:cNvSpPr txBox="1">
              <a:spLocks noChangeArrowheads="1"/>
            </p:cNvSpPr>
            <p:nvPr/>
          </p:nvSpPr>
          <p:spPr bwMode="auto">
            <a:xfrm rot="10800000" flipV="1">
              <a:off x="7772400" y="1923871"/>
              <a:ext cx="2209800" cy="1200329"/>
            </a:xfrm>
            <a:prstGeom prst="rect">
              <a:avLst/>
            </a:prstGeom>
            <a:noFill/>
            <a:ln w="9525">
              <a:noFill/>
              <a:miter lim="800000"/>
              <a:headEnd/>
              <a:tailEnd/>
            </a:ln>
          </p:spPr>
          <p:txBody>
            <a:bodyPr wrap="square" anchor="ctr">
              <a:spAutoFit/>
            </a:bodyPr>
            <a:lstStyle/>
            <a:p>
              <a:pPr eaLnBrk="0" hangingPunct="0"/>
              <a:r>
                <a:rPr lang="en-US" dirty="0" smtClean="0"/>
                <a:t>CE =      competing </a:t>
              </a:r>
            </a:p>
            <a:p>
              <a:pPr eaLnBrk="0" hangingPunct="0"/>
              <a:r>
                <a:rPr lang="en-US" dirty="0"/>
                <a:t> </a:t>
              </a:r>
              <a:r>
                <a:rPr lang="en-US" dirty="0" smtClean="0"/>
                <a:t>      event</a:t>
              </a:r>
              <a:endParaRPr lang="en-US" dirty="0"/>
            </a:p>
          </p:txBody>
        </p:sp>
      </p:grpSp>
    </p:spTree>
    <p:extLst>
      <p:ext uri="{BB962C8B-B14F-4D97-AF65-F5344CB8AC3E}">
        <p14:creationId xmlns:p14="http://schemas.microsoft.com/office/powerpoint/2010/main" val="351010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26"/>
          <p:cNvSpPr>
            <a:spLocks noGrp="1" noChangeArrowheads="1"/>
          </p:cNvSpPr>
          <p:nvPr>
            <p:ph type="title"/>
          </p:nvPr>
        </p:nvSpPr>
        <p:spPr>
          <a:xfrm>
            <a:off x="685800" y="3962400"/>
            <a:ext cx="7924800" cy="1752600"/>
          </a:xfrm>
        </p:spPr>
        <p:txBody>
          <a:bodyPr/>
          <a:lstStyle/>
          <a:p>
            <a:pPr algn="l"/>
            <a:r>
              <a:rPr lang="en-US" sz="3600" dirty="0" smtClean="0"/>
              <a:t>Therefore, cohorts are the basis of all study designs in which the individual is the unit of observation.</a:t>
            </a:r>
          </a:p>
        </p:txBody>
      </p:sp>
      <p:sp>
        <p:nvSpPr>
          <p:cNvPr id="35842" name="Rectangle 1027"/>
          <p:cNvSpPr>
            <a:spLocks noGrp="1" noChangeArrowheads="1"/>
          </p:cNvSpPr>
          <p:nvPr>
            <p:ph type="body" idx="1"/>
          </p:nvPr>
        </p:nvSpPr>
        <p:spPr>
          <a:xfrm>
            <a:off x="381000" y="609600"/>
            <a:ext cx="8382000" cy="3200400"/>
          </a:xfrm>
        </p:spPr>
        <p:txBody>
          <a:bodyPr/>
          <a:lstStyle/>
          <a:p>
            <a:pPr>
              <a:buFontTx/>
              <a:buNone/>
            </a:pPr>
            <a:r>
              <a:rPr lang="en-US" dirty="0" smtClean="0"/>
              <a:t>   </a:t>
            </a:r>
          </a:p>
          <a:p>
            <a:pPr>
              <a:buFontTx/>
              <a:buNone/>
            </a:pPr>
            <a:r>
              <a:rPr lang="en-US" sz="3600" dirty="0" smtClean="0"/>
              <a:t>   With the individual as unit of observation, all study design is best thought of as </a:t>
            </a:r>
            <a:r>
              <a:rPr lang="en-US" sz="3600" u="sng" dirty="0" smtClean="0"/>
              <a:t>sampling</a:t>
            </a:r>
            <a:r>
              <a:rPr lang="en-US" sz="3600" dirty="0" smtClean="0"/>
              <a:t> the longitudinal experience of an </a:t>
            </a:r>
            <a:r>
              <a:rPr lang="en-US" sz="3600" u="sng" dirty="0" smtClean="0"/>
              <a:t>underlying cohort or “study base”.</a:t>
            </a:r>
          </a:p>
        </p:txBody>
      </p:sp>
    </p:spTree>
    <p:extLst>
      <p:ext uri="{BB962C8B-B14F-4D97-AF65-F5344CB8AC3E}">
        <p14:creationId xmlns:p14="http://schemas.microsoft.com/office/powerpoint/2010/main" val="1304018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228600" y="152400"/>
            <a:ext cx="8610600" cy="1143000"/>
          </a:xfrm>
        </p:spPr>
        <p:txBody>
          <a:bodyPr/>
          <a:lstStyle/>
          <a:p>
            <a:r>
              <a:rPr lang="en-US" sz="4000" b="1" dirty="0" smtClean="0"/>
              <a:t>Four Keys to Study Design Using Individuals as Unit of Observation</a:t>
            </a:r>
          </a:p>
        </p:txBody>
      </p:sp>
      <p:sp>
        <p:nvSpPr>
          <p:cNvPr id="39938" name="Rectangle 3"/>
          <p:cNvSpPr>
            <a:spLocks noGrp="1" noChangeArrowheads="1"/>
          </p:cNvSpPr>
          <p:nvPr>
            <p:ph type="body" idx="1"/>
          </p:nvPr>
        </p:nvSpPr>
        <p:spPr>
          <a:xfrm>
            <a:off x="228600" y="1524000"/>
            <a:ext cx="8686800" cy="4114800"/>
          </a:xfrm>
        </p:spPr>
        <p:txBody>
          <a:bodyPr/>
          <a:lstStyle/>
          <a:p>
            <a:pPr marL="0" indent="0">
              <a:buNone/>
            </a:pPr>
            <a:r>
              <a:rPr lang="en-US" sz="2800" u="sng" dirty="0" smtClean="0"/>
              <a:t>After clear delineation of the research question</a:t>
            </a:r>
            <a:r>
              <a:rPr lang="en-US" sz="2800" dirty="0" smtClean="0"/>
              <a:t>:</a:t>
            </a:r>
          </a:p>
          <a:p>
            <a:r>
              <a:rPr lang="en-US" sz="2800" dirty="0" smtClean="0"/>
              <a:t>Identify the underlying population that is the Study Base</a:t>
            </a:r>
          </a:p>
          <a:p>
            <a:r>
              <a:rPr lang="en-US" sz="2800" dirty="0" smtClean="0"/>
              <a:t>Determine how the experience of the Study Base population will be (i.e., when planning a study) / was (i.e., when interpreting a completed study) sampled</a:t>
            </a:r>
          </a:p>
          <a:p>
            <a:r>
              <a:rPr lang="en-US" sz="2800" dirty="0" smtClean="0"/>
              <a:t>Consider the timing of measurements of exposure and outcome, relative to each other</a:t>
            </a:r>
          </a:p>
          <a:p>
            <a:r>
              <a:rPr lang="en-US" sz="2800" dirty="0" smtClean="0"/>
              <a:t>Observational study design </a:t>
            </a:r>
            <a:r>
              <a:rPr lang="en-US" sz="2800" dirty="0"/>
              <a:t>should </a:t>
            </a:r>
            <a:r>
              <a:rPr lang="en-US" sz="2800" dirty="0" smtClean="0"/>
              <a:t>try to emulate </a:t>
            </a:r>
            <a:r>
              <a:rPr lang="en-US" sz="2800" dirty="0"/>
              <a:t>a target randomized trial</a:t>
            </a:r>
            <a:endParaRPr lang="en-US" sz="2800" dirty="0" smtClean="0"/>
          </a:p>
          <a:p>
            <a:pPr>
              <a:buFontTx/>
              <a:buNone/>
            </a:pPr>
            <a:endParaRPr lang="en-US" sz="28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z="3000" b="1" dirty="0" smtClean="0"/>
              <a:t>Which study designs can </a:t>
            </a:r>
            <a:r>
              <a:rPr lang="en-US" sz="3000" b="1" dirty="0" smtClean="0"/>
              <a:t>be used to sample real-world </a:t>
            </a:r>
            <a:r>
              <a:rPr lang="en-US" sz="3000" b="1" dirty="0" smtClean="0"/>
              <a:t>cohorts?</a:t>
            </a:r>
            <a:endParaRPr lang="en-US" sz="3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6318469"/>
              </p:ext>
            </p:extLst>
          </p:nvPr>
        </p:nvGraphicFramePr>
        <p:xfrm>
          <a:off x="228600" y="1219200"/>
          <a:ext cx="8763000" cy="4892040"/>
        </p:xfrm>
        <a:graphic>
          <a:graphicData uri="http://schemas.openxmlformats.org/drawingml/2006/table">
            <a:tbl>
              <a:tblPr firstRow="1" bandRow="1">
                <a:tableStyleId>{F5AB1C69-6EDB-4FF4-983F-18BD219EF322}</a:tableStyleId>
              </a:tblPr>
              <a:tblGrid>
                <a:gridCol w="1975970">
                  <a:extLst>
                    <a:ext uri="{9D8B030D-6E8A-4147-A177-3AD203B41FA5}">
                      <a16:colId xmlns="" xmlns:a16="http://schemas.microsoft.com/office/drawing/2014/main" val="3024005640"/>
                    </a:ext>
                  </a:extLst>
                </a:gridCol>
                <a:gridCol w="1374589">
                  <a:extLst>
                    <a:ext uri="{9D8B030D-6E8A-4147-A177-3AD203B41FA5}">
                      <a16:colId xmlns="" xmlns:a16="http://schemas.microsoft.com/office/drawing/2014/main" val="388736379"/>
                    </a:ext>
                  </a:extLst>
                </a:gridCol>
                <a:gridCol w="1907241">
                  <a:extLst>
                    <a:ext uri="{9D8B030D-6E8A-4147-A177-3AD203B41FA5}">
                      <a16:colId xmlns="" xmlns:a16="http://schemas.microsoft.com/office/drawing/2014/main" val="2656140982"/>
                    </a:ext>
                  </a:extLst>
                </a:gridCol>
                <a:gridCol w="1752600">
                  <a:extLst>
                    <a:ext uri="{9D8B030D-6E8A-4147-A177-3AD203B41FA5}">
                      <a16:colId xmlns="" xmlns:a16="http://schemas.microsoft.com/office/drawing/2014/main" val="3162637015"/>
                    </a:ext>
                  </a:extLst>
                </a:gridCol>
                <a:gridCol w="1752600">
                  <a:extLst>
                    <a:ext uri="{9D8B030D-6E8A-4147-A177-3AD203B41FA5}">
                      <a16:colId xmlns="" xmlns:a16="http://schemas.microsoft.com/office/drawing/2014/main" val="3338377592"/>
                    </a:ext>
                  </a:extLst>
                </a:gridCol>
              </a:tblGrid>
              <a:tr h="685800">
                <a:tc>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2800" dirty="0" smtClean="0">
                          <a:solidFill>
                            <a:schemeClr val="tx1"/>
                          </a:solidFill>
                        </a:rPr>
                        <a:t>Can</a:t>
                      </a:r>
                      <a:r>
                        <a:rPr lang="en-US" sz="2800" baseline="0" dirty="0" smtClean="0">
                          <a:solidFill>
                            <a:schemeClr val="tx1"/>
                          </a:solidFill>
                        </a:rPr>
                        <a:t> </a:t>
                      </a:r>
                      <a:r>
                        <a:rPr lang="en-US" sz="2800" dirty="0" smtClean="0">
                          <a:solidFill>
                            <a:schemeClr val="tx1"/>
                          </a:solidFill>
                        </a:rPr>
                        <a:t>Study Design Be Used?</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85800">
                <a:tc rowSpan="2">
                  <a:txBody>
                    <a:bodyPr/>
                    <a:lstStyle/>
                    <a:p>
                      <a:r>
                        <a:rPr lang="en-US" sz="2800" b="1" dirty="0" smtClean="0">
                          <a:solidFill>
                            <a:schemeClr val="tx1"/>
                          </a:solidFill>
                        </a:rPr>
                        <a:t>Real-world cohort</a:t>
                      </a:r>
                      <a:endParaRPr lang="en-US" sz="2800" b="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2800" b="1" dirty="0" smtClean="0">
                          <a:solidFill>
                            <a:schemeClr val="tx1"/>
                          </a:solidFill>
                        </a:rPr>
                        <a:t>Cohort</a:t>
                      </a:r>
                      <a:endParaRPr lang="en-US" sz="2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a:txBody>
                    <a:bodyPr/>
                    <a:lstStyle/>
                    <a:p>
                      <a:pPr algn="ctr"/>
                      <a:r>
                        <a:rPr lang="en-US" sz="2800" b="1" dirty="0" smtClean="0">
                          <a:solidFill>
                            <a:schemeClr val="tx1"/>
                          </a:solidFill>
                        </a:rPr>
                        <a:t>Cross-sectional</a:t>
                      </a:r>
                      <a:endParaRPr lang="en-US" sz="2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smtClean="0">
                          <a:solidFill>
                            <a:schemeClr val="tx1"/>
                          </a:solidFill>
                        </a:rPr>
                        <a:t>Case-control</a:t>
                      </a:r>
                      <a:endParaRPr lang="en-US" sz="2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628516686"/>
                  </a:ext>
                </a:extLst>
              </a:tr>
              <a:tr h="381000">
                <a:tc vMerge="1">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smtClean="0"/>
                        <a:t>Fixed</a:t>
                      </a:r>
                      <a:endParaRPr lang="en-US"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smtClean="0"/>
                        <a:t>Dynamic</a:t>
                      </a:r>
                      <a:endParaRPr lang="en-US"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603334855"/>
                  </a:ext>
                </a:extLst>
              </a:tr>
              <a:tr h="1168400">
                <a:tc>
                  <a:txBody>
                    <a:bodyPr/>
                    <a:lstStyle/>
                    <a:p>
                      <a:r>
                        <a:rPr lang="en-US" sz="2800" b="1" dirty="0" smtClean="0"/>
                        <a:t>Real</a:t>
                      </a:r>
                      <a:r>
                        <a:rPr lang="en-US" sz="2800" b="1" baseline="0" dirty="0" smtClean="0"/>
                        <a:t>-world </a:t>
                      </a:r>
                      <a:r>
                        <a:rPr lang="en-US" sz="2800" b="1" baseline="0" dirty="0" smtClean="0"/>
                        <a:t>fixed cohort</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t>Yes</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t>No</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t>Yes</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t>Yes – for analytic goals</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765548148"/>
                  </a:ext>
                </a:extLst>
              </a:tr>
              <a:tr h="1168400">
                <a:tc>
                  <a:txBody>
                    <a:bodyPr/>
                    <a:lstStyle/>
                    <a:p>
                      <a:r>
                        <a:rPr lang="en-US" sz="2800" b="1" dirty="0" smtClean="0"/>
                        <a:t>Real-world</a:t>
                      </a:r>
                    </a:p>
                    <a:p>
                      <a:r>
                        <a:rPr lang="en-US" sz="2800" b="1" dirty="0" smtClean="0"/>
                        <a:t>dynamic</a:t>
                      </a:r>
                      <a:r>
                        <a:rPr lang="en-US" sz="2800" b="1" baseline="0" dirty="0" smtClean="0"/>
                        <a:t> cohort</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t>Yes</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t>Yes</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t>Yes</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t>Yes – for analytic goals</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12707610"/>
                  </a:ext>
                </a:extLst>
              </a:tr>
            </a:tbl>
          </a:graphicData>
        </a:graphic>
      </p:graphicFrame>
    </p:spTree>
    <p:extLst>
      <p:ext uri="{BB962C8B-B14F-4D97-AF65-F5344CB8AC3E}">
        <p14:creationId xmlns:p14="http://schemas.microsoft.com/office/powerpoint/2010/main" val="2585211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228600" y="-152400"/>
            <a:ext cx="8915400" cy="1143000"/>
          </a:xfrm>
        </p:spPr>
        <p:txBody>
          <a:bodyPr/>
          <a:lstStyle/>
          <a:p>
            <a:r>
              <a:rPr lang="en-US" b="1" dirty="0" smtClean="0"/>
              <a:t>Study Design: Underlying Cohort</a:t>
            </a:r>
          </a:p>
        </p:txBody>
      </p:sp>
      <p:sp>
        <p:nvSpPr>
          <p:cNvPr id="37890" name="Rectangle 3"/>
          <p:cNvSpPr>
            <a:spLocks noGrp="1" noChangeArrowheads="1"/>
          </p:cNvSpPr>
          <p:nvPr>
            <p:ph type="body" sz="half" idx="1"/>
          </p:nvPr>
        </p:nvSpPr>
        <p:spPr>
          <a:xfrm>
            <a:off x="228600" y="838200"/>
            <a:ext cx="8998226" cy="1447800"/>
          </a:xfrm>
        </p:spPr>
        <p:txBody>
          <a:bodyPr/>
          <a:lstStyle/>
          <a:p>
            <a:pPr>
              <a:spcBef>
                <a:spcPts val="0"/>
              </a:spcBef>
            </a:pPr>
            <a:r>
              <a:rPr lang="en-US" sz="2400" dirty="0" smtClean="0"/>
              <a:t>For any given study design, awareness </a:t>
            </a:r>
            <a:r>
              <a:rPr lang="en-US" sz="2400" dirty="0"/>
              <a:t>of what </a:t>
            </a:r>
            <a:r>
              <a:rPr lang="en-US" sz="2400" dirty="0" smtClean="0"/>
              <a:t>underlying cohort (study base; fixed or dynamic) gave rise to it provides </a:t>
            </a:r>
            <a:r>
              <a:rPr lang="en-US" sz="2400" dirty="0"/>
              <a:t>valuable insights </a:t>
            </a:r>
            <a:r>
              <a:rPr lang="en-US" sz="2400" dirty="0" smtClean="0"/>
              <a:t>for interpretation of </a:t>
            </a:r>
            <a:r>
              <a:rPr lang="en-US" sz="2400" dirty="0"/>
              <a:t>the descriptive and analytic findings </a:t>
            </a:r>
            <a:r>
              <a:rPr lang="en-US" sz="2400" dirty="0" smtClean="0"/>
              <a:t>and for identification of biases. </a:t>
            </a:r>
          </a:p>
        </p:txBody>
      </p:sp>
      <p:graphicFrame>
        <p:nvGraphicFramePr>
          <p:cNvPr id="72749" name="Group 45"/>
          <p:cNvGraphicFramePr>
            <a:graphicFrameLocks noGrp="1"/>
          </p:cNvGraphicFramePr>
          <p:nvPr>
            <p:ph sz="half" idx="2"/>
            <p:extLst>
              <p:ext uri="{D42A27DB-BD31-4B8C-83A1-F6EECF244321}">
                <p14:modId xmlns:p14="http://schemas.microsoft.com/office/powerpoint/2010/main" val="1345904382"/>
              </p:ext>
            </p:extLst>
          </p:nvPr>
        </p:nvGraphicFramePr>
        <p:xfrm>
          <a:off x="533400" y="2679192"/>
          <a:ext cx="8305800" cy="3810871"/>
        </p:xfrm>
        <a:graphic>
          <a:graphicData uri="http://schemas.openxmlformats.org/drawingml/2006/table">
            <a:tbl>
              <a:tblPr/>
              <a:tblGrid>
                <a:gridCol w="2475767">
                  <a:extLst>
                    <a:ext uri="{9D8B030D-6E8A-4147-A177-3AD203B41FA5}">
                      <a16:colId xmlns="" xmlns:a16="http://schemas.microsoft.com/office/drawing/2014/main" val="20000"/>
                    </a:ext>
                  </a:extLst>
                </a:gridCol>
                <a:gridCol w="5830033">
                  <a:extLst>
                    <a:ext uri="{9D8B030D-6E8A-4147-A177-3AD203B41FA5}">
                      <a16:colId xmlns="" xmlns:a16="http://schemas.microsoft.com/office/drawing/2014/main" val="20001"/>
                    </a:ext>
                  </a:extLst>
                </a:gridCol>
              </a:tblGrid>
              <a:tr h="518257">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Study Design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Underlying Cohort</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49378">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cohort</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explicitly defined cohort</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945057">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cross-sectional</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the cohort, either explicit or hypothetical (not clearly defined), that was sampled at one point in time </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035308">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case-control</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the cohort, either explicit or hypothetical (not clearly defined), that gave rise to the cases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09600" y="1828800"/>
            <a:ext cx="7772400" cy="1600200"/>
          </a:xfrm>
        </p:spPr>
        <p:txBody>
          <a:bodyPr/>
          <a:lstStyle/>
          <a:p>
            <a:r>
              <a:rPr lang="en-US" dirty="0" smtClean="0"/>
              <a:t>Cohort Study Design</a:t>
            </a:r>
          </a:p>
        </p:txBody>
      </p:sp>
    </p:spTree>
    <p:extLst>
      <p:ext uri="{BB962C8B-B14F-4D97-AF65-F5344CB8AC3E}">
        <p14:creationId xmlns:p14="http://schemas.microsoft.com/office/powerpoint/2010/main" val="4217922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762000" y="0"/>
            <a:ext cx="7772400" cy="1143000"/>
          </a:xfrm>
        </p:spPr>
        <p:txBody>
          <a:bodyPr/>
          <a:lstStyle/>
          <a:p>
            <a:r>
              <a:rPr lang="en-US" b="1" dirty="0" smtClean="0"/>
              <a:t>Cohort study</a:t>
            </a:r>
          </a:p>
        </p:txBody>
      </p:sp>
      <p:sp>
        <p:nvSpPr>
          <p:cNvPr id="46082" name="Rectangle 3"/>
          <p:cNvSpPr>
            <a:spLocks noGrp="1" noChangeArrowheads="1"/>
          </p:cNvSpPr>
          <p:nvPr>
            <p:ph type="body" idx="1"/>
          </p:nvPr>
        </p:nvSpPr>
        <p:spPr>
          <a:xfrm>
            <a:off x="76200" y="1066800"/>
            <a:ext cx="9144000" cy="5334000"/>
          </a:xfrm>
        </p:spPr>
        <p:txBody>
          <a:bodyPr/>
          <a:lstStyle/>
          <a:p>
            <a:r>
              <a:rPr lang="en-US" sz="2800" dirty="0"/>
              <a:t>Cohort </a:t>
            </a:r>
            <a:r>
              <a:rPr lang="en-US" sz="2800" dirty="0" smtClean="0"/>
              <a:t>studies necessarily incorporate </a:t>
            </a:r>
            <a:r>
              <a:rPr lang="en-US" sz="2800" dirty="0"/>
              <a:t>TIME</a:t>
            </a:r>
          </a:p>
          <a:p>
            <a:r>
              <a:rPr lang="en-US" sz="2800" dirty="0" smtClean="0"/>
              <a:t>In a cohort study, we can measure: </a:t>
            </a:r>
          </a:p>
          <a:p>
            <a:pPr marL="631825" lvl="1" indent="-233363"/>
            <a:r>
              <a:rPr lang="en-US" sz="2400" u="sng" dirty="0" smtClean="0"/>
              <a:t>Incidence</a:t>
            </a:r>
            <a:r>
              <a:rPr lang="en-US" sz="2400" dirty="0" smtClean="0"/>
              <a:t> of new event over time (e.g., death or a specific disease)</a:t>
            </a:r>
          </a:p>
          <a:p>
            <a:pPr marL="631825" lvl="1" indent="-233363"/>
            <a:r>
              <a:rPr lang="en-US" sz="2400" u="sng" dirty="0" smtClean="0"/>
              <a:t>Change</a:t>
            </a:r>
            <a:r>
              <a:rPr lang="en-US" sz="2400" dirty="0" smtClean="0"/>
              <a:t> over time in any entity (e.g., blood pressure)</a:t>
            </a:r>
          </a:p>
          <a:p>
            <a:pPr marL="631825" lvl="1" indent="-233363"/>
            <a:r>
              <a:rPr lang="en-US" sz="2400" u="sng" dirty="0" smtClean="0"/>
              <a:t>Relationships</a:t>
            </a:r>
            <a:r>
              <a:rPr lang="en-US" sz="2400" dirty="0" smtClean="0"/>
              <a:t> between exposures and outcome events</a:t>
            </a:r>
          </a:p>
          <a:p>
            <a:r>
              <a:rPr lang="en-US" sz="2800" dirty="0" smtClean="0"/>
              <a:t>For now, we are assuming that we can accurately identify when an event occurs  </a:t>
            </a:r>
          </a:p>
          <a:p>
            <a:r>
              <a:rPr lang="en-US" sz="2800" dirty="0" smtClean="0"/>
              <a:t>Our schematics assume </a:t>
            </a:r>
            <a:r>
              <a:rPr lang="en-US" sz="2800" dirty="0"/>
              <a:t>one-time event but also possible to study repeated </a:t>
            </a:r>
            <a:r>
              <a:rPr lang="en-US" sz="2800" dirty="0" smtClean="0"/>
              <a:t>occurrence of events</a:t>
            </a:r>
            <a:endParaRPr lang="en-US" sz="2800" dirty="0"/>
          </a:p>
          <a:p>
            <a:endParaRPr lang="en-US" sz="2800" dirty="0" smtClean="0"/>
          </a:p>
        </p:txBody>
      </p:sp>
      <p:grpSp>
        <p:nvGrpSpPr>
          <p:cNvPr id="4" name="Group 3"/>
          <p:cNvGrpSpPr/>
          <p:nvPr/>
        </p:nvGrpSpPr>
        <p:grpSpPr>
          <a:xfrm>
            <a:off x="7239000" y="2667000"/>
            <a:ext cx="3657600" cy="1029891"/>
            <a:chOff x="3962400" y="1524000"/>
            <a:chExt cx="3657600" cy="1029891"/>
          </a:xfrm>
        </p:grpSpPr>
        <p:sp>
          <p:nvSpPr>
            <p:cNvPr id="5" name="Right Brace 4"/>
            <p:cNvSpPr/>
            <p:nvPr/>
          </p:nvSpPr>
          <p:spPr bwMode="auto">
            <a:xfrm rot="1133204">
              <a:off x="4096789" y="1560910"/>
              <a:ext cx="453022" cy="434875"/>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TextBox 6"/>
            <p:cNvSpPr txBox="1"/>
            <p:nvPr/>
          </p:nvSpPr>
          <p:spPr>
            <a:xfrm>
              <a:off x="4495800" y="1524000"/>
              <a:ext cx="3124200" cy="400110"/>
            </a:xfrm>
            <a:prstGeom prst="rect">
              <a:avLst/>
            </a:prstGeom>
            <a:noFill/>
          </p:spPr>
          <p:txBody>
            <a:bodyPr wrap="square" rtlCol="0">
              <a:spAutoFit/>
            </a:bodyPr>
            <a:lstStyle/>
            <a:p>
              <a:r>
                <a:rPr lang="en-US" sz="2000" dirty="0" smtClean="0">
                  <a:solidFill>
                    <a:srgbClr val="FF0000"/>
                  </a:solidFill>
                  <a:latin typeface="Arial" panose="020B0604020202020204" pitchFamily="34" charset="0"/>
                  <a:cs typeface="Arial" panose="020B0604020202020204" pitchFamily="34" charset="0"/>
                </a:rPr>
                <a:t>Descriptive</a:t>
              </a:r>
              <a:endParaRPr lang="en-US" sz="2000"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4495800" y="2115398"/>
              <a:ext cx="3124200" cy="400110"/>
            </a:xfrm>
            <a:prstGeom prst="rect">
              <a:avLst/>
            </a:prstGeom>
            <a:noFill/>
          </p:spPr>
          <p:txBody>
            <a:bodyPr wrap="square" rtlCol="0">
              <a:spAutoFit/>
            </a:bodyPr>
            <a:lstStyle/>
            <a:p>
              <a:r>
                <a:rPr lang="en-US" sz="2000" dirty="0" smtClean="0">
                  <a:solidFill>
                    <a:srgbClr val="FF0000"/>
                  </a:solidFill>
                  <a:latin typeface="Arial" panose="020B0604020202020204" pitchFamily="34" charset="0"/>
                  <a:cs typeface="Arial" panose="020B0604020202020204" pitchFamily="34" charset="0"/>
                </a:rPr>
                <a:t>Analytic</a:t>
              </a:r>
              <a:endParaRPr lang="en-US" sz="2000" dirty="0">
                <a:solidFill>
                  <a:srgbClr val="FF0000"/>
                </a:solidFill>
                <a:latin typeface="Arial" panose="020B0604020202020204" pitchFamily="34" charset="0"/>
                <a:cs typeface="Arial" panose="020B0604020202020204" pitchFamily="34" charset="0"/>
              </a:endParaRPr>
            </a:p>
          </p:txBody>
        </p:sp>
        <p:sp>
          <p:nvSpPr>
            <p:cNvPr id="9" name="Right Brace 8"/>
            <p:cNvSpPr/>
            <p:nvPr/>
          </p:nvSpPr>
          <p:spPr bwMode="auto">
            <a:xfrm>
              <a:off x="3962400" y="2119016"/>
              <a:ext cx="453022" cy="434875"/>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76200"/>
            <a:ext cx="8940800" cy="533400"/>
          </a:xfrm>
        </p:spPr>
        <p:txBody>
          <a:bodyPr/>
          <a:lstStyle/>
          <a:p>
            <a:r>
              <a:rPr lang="en-US" sz="2400" b="1" dirty="0" smtClean="0"/>
              <a:t>What Kinds of Questions Does Epidemiology Answer? “Big 6”</a:t>
            </a:r>
            <a:endParaRPr lang="en-US" sz="2400" b="1" dirty="0"/>
          </a:p>
        </p:txBody>
      </p:sp>
      <p:sp>
        <p:nvSpPr>
          <p:cNvPr id="18435" name="Rectangle 3"/>
          <p:cNvSpPr>
            <a:spLocks noGrp="1" noChangeArrowheads="1"/>
          </p:cNvSpPr>
          <p:nvPr>
            <p:ph type="body" idx="1"/>
          </p:nvPr>
        </p:nvSpPr>
        <p:spPr>
          <a:xfrm>
            <a:off x="33868" y="381000"/>
            <a:ext cx="9110133" cy="6400800"/>
          </a:xfrm>
        </p:spPr>
        <p:txBody>
          <a:bodyPr>
            <a:normAutofit fontScale="92500" lnSpcReduction="20000"/>
          </a:bodyPr>
          <a:lstStyle/>
          <a:p>
            <a:pPr lvl="1"/>
            <a:endParaRPr lang="en-US" sz="1000" dirty="0"/>
          </a:p>
          <a:p>
            <a:r>
              <a:rPr lang="en-US" sz="2400" b="1" dirty="0" smtClean="0"/>
              <a:t>Description</a:t>
            </a:r>
            <a:r>
              <a:rPr lang="en-US" sz="2600" dirty="0" smtClean="0"/>
              <a:t> </a:t>
            </a:r>
          </a:p>
          <a:p>
            <a:pPr lvl="1"/>
            <a:r>
              <a:rPr lang="en-US" sz="2000" dirty="0"/>
              <a:t>How frequent/common are risk </a:t>
            </a:r>
            <a:r>
              <a:rPr lang="en-US" sz="2000" dirty="0" smtClean="0"/>
              <a:t>factors/exposures/conditions/diseases? How often does Y occur?</a:t>
            </a:r>
          </a:p>
          <a:p>
            <a:pPr lvl="1"/>
            <a:endParaRPr lang="en-US" sz="500" dirty="0" smtClean="0"/>
          </a:p>
          <a:p>
            <a:r>
              <a:rPr lang="en-US" sz="2400" b="1" dirty="0" smtClean="0"/>
              <a:t>Causation</a:t>
            </a:r>
          </a:p>
          <a:p>
            <a:pPr lvl="1"/>
            <a:r>
              <a:rPr lang="en-US" sz="2000" dirty="0" smtClean="0"/>
              <a:t>The </a:t>
            </a:r>
            <a:r>
              <a:rPr lang="en-US" sz="2000" dirty="0"/>
              <a:t>science of establishing causal relationships among biological, behavioral, environmental (etc.) factors among </a:t>
            </a:r>
            <a:r>
              <a:rPr lang="en-US" sz="2000" dirty="0" smtClean="0"/>
              <a:t>humans</a:t>
            </a:r>
          </a:p>
          <a:p>
            <a:pPr lvl="1"/>
            <a:r>
              <a:rPr lang="en-US" sz="2000" dirty="0" smtClean="0"/>
              <a:t>Does </a:t>
            </a:r>
            <a:r>
              <a:rPr lang="en-US" sz="2000" dirty="0"/>
              <a:t>X </a:t>
            </a:r>
            <a:r>
              <a:rPr lang="en-US" sz="2000" dirty="0" smtClean="0"/>
              <a:t>cause </a:t>
            </a:r>
            <a:r>
              <a:rPr lang="en-US" sz="2000" dirty="0"/>
              <a:t>Y</a:t>
            </a:r>
            <a:r>
              <a:rPr lang="en-US" sz="2000" dirty="0" smtClean="0"/>
              <a:t>?</a:t>
            </a:r>
          </a:p>
          <a:p>
            <a:pPr lvl="1"/>
            <a:endParaRPr lang="en-US" sz="400" dirty="0" smtClean="0"/>
          </a:p>
          <a:p>
            <a:r>
              <a:rPr lang="en-US" sz="2400" b="1" dirty="0" smtClean="0"/>
              <a:t>Attribution</a:t>
            </a:r>
          </a:p>
          <a:p>
            <a:pPr lvl="1"/>
            <a:r>
              <a:rPr lang="en-US" sz="2000" dirty="0" smtClean="0"/>
              <a:t>What fraction of disease Y can be eliminated if a causal exposure X is eliminated?</a:t>
            </a:r>
          </a:p>
          <a:p>
            <a:pPr lvl="1"/>
            <a:endParaRPr lang="en-US" sz="500" dirty="0" smtClean="0"/>
          </a:p>
          <a:p>
            <a:r>
              <a:rPr lang="en-US" sz="2400" b="1" dirty="0" smtClean="0"/>
              <a:t>Mediation</a:t>
            </a:r>
            <a:endParaRPr lang="en-US" sz="2400" b="1" dirty="0"/>
          </a:p>
          <a:p>
            <a:pPr lvl="1"/>
            <a:r>
              <a:rPr lang="en-US" sz="2000" dirty="0" smtClean="0"/>
              <a:t>Understanding the mechanisms of causation</a:t>
            </a:r>
          </a:p>
          <a:p>
            <a:pPr lvl="1"/>
            <a:r>
              <a:rPr lang="en-US" sz="2000" dirty="0" smtClean="0"/>
              <a:t>How does X cause Y?</a:t>
            </a:r>
          </a:p>
          <a:p>
            <a:pPr lvl="1"/>
            <a:endParaRPr lang="en-US" sz="500" dirty="0" smtClean="0"/>
          </a:p>
          <a:p>
            <a:r>
              <a:rPr lang="en-US" sz="2400" b="1" dirty="0" smtClean="0"/>
              <a:t>Interaction</a:t>
            </a:r>
          </a:p>
          <a:p>
            <a:pPr lvl="1"/>
            <a:r>
              <a:rPr lang="en-US" sz="2000" dirty="0" smtClean="0"/>
              <a:t>When and for whom does X cause Y?</a:t>
            </a:r>
          </a:p>
          <a:p>
            <a:pPr lvl="1"/>
            <a:endParaRPr lang="en-US" sz="700" dirty="0" smtClean="0"/>
          </a:p>
          <a:p>
            <a:pPr lvl="1"/>
            <a:endParaRPr lang="en-US" sz="500" dirty="0" smtClean="0"/>
          </a:p>
          <a:p>
            <a:pPr>
              <a:spcBef>
                <a:spcPts val="0"/>
              </a:spcBef>
            </a:pPr>
            <a:r>
              <a:rPr lang="en-US" sz="2400" b="1" dirty="0" smtClean="0"/>
              <a:t>Prediction</a:t>
            </a:r>
            <a:r>
              <a:rPr lang="en-US" sz="2200" b="1" dirty="0" smtClean="0"/>
              <a:t> </a:t>
            </a:r>
          </a:p>
          <a:p>
            <a:pPr lvl="1"/>
            <a:r>
              <a:rPr lang="en-US" sz="2000" dirty="0" smtClean="0"/>
              <a:t>Do A, B, and C predict 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Tree>
    <p:extLst>
      <p:ext uri="{BB962C8B-B14F-4D97-AF65-F5344CB8AC3E}">
        <p14:creationId xmlns:p14="http://schemas.microsoft.com/office/powerpoint/2010/main" val="314681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80" y="152400"/>
            <a:ext cx="7772400" cy="1143000"/>
          </a:xfrm>
        </p:spPr>
        <p:txBody>
          <a:bodyPr/>
          <a:lstStyle/>
          <a:p>
            <a:r>
              <a:rPr lang="en-US" b="1" dirty="0" smtClean="0"/>
              <a:t>Underlying fixed cohort</a:t>
            </a:r>
            <a:endParaRPr lang="en-US" b="1" dirty="0"/>
          </a:p>
        </p:txBody>
      </p:sp>
      <p:sp>
        <p:nvSpPr>
          <p:cNvPr id="5" name="Content Placeholder 4"/>
          <p:cNvSpPr txBox="1">
            <a:spLocks noGrp="1"/>
          </p:cNvSpPr>
          <p:nvPr>
            <p:ph idx="1"/>
          </p:nvPr>
        </p:nvSpPr>
        <p:spPr>
          <a:xfrm>
            <a:off x="381000" y="1524000"/>
            <a:ext cx="8229600" cy="3440942"/>
          </a:xfrm>
          <a:prstGeom prst="rect">
            <a:avLst/>
          </a:prstGeom>
          <a:noFill/>
        </p:spPr>
        <p:txBody>
          <a:bodyPr wrap="square" rtlCol="0">
            <a:spAutoFit/>
          </a:bodyPr>
          <a:lstStyle/>
          <a:p>
            <a:r>
              <a:rPr lang="en-US" dirty="0" smtClean="0"/>
              <a:t>Research question:  What is cancer incidence after exposure to nuclear plant accident?</a:t>
            </a:r>
          </a:p>
          <a:p>
            <a:r>
              <a:rPr lang="en-US" dirty="0" smtClean="0"/>
              <a:t>Could address in a real-world cohort exposed to an accident, e.g., Chernobyl</a:t>
            </a:r>
          </a:p>
          <a:p>
            <a:r>
              <a:rPr lang="en-US" dirty="0" smtClean="0"/>
              <a:t>Sampling of a fixed real-world underlying cohort yields a fixed study cohort </a:t>
            </a:r>
            <a:endParaRPr lang="en-US" dirty="0"/>
          </a:p>
        </p:txBody>
      </p:sp>
    </p:spTree>
    <p:extLst>
      <p:ext uri="{BB962C8B-B14F-4D97-AF65-F5344CB8AC3E}">
        <p14:creationId xmlns:p14="http://schemas.microsoft.com/office/powerpoint/2010/main" val="25039344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6826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630267"/>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68267"/>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4" name="TextBox 37"/>
          <p:cNvSpPr txBox="1">
            <a:spLocks noChangeArrowheads="1"/>
          </p:cNvSpPr>
          <p:nvPr/>
        </p:nvSpPr>
        <p:spPr bwMode="auto">
          <a:xfrm>
            <a:off x="685800" y="5830667"/>
            <a:ext cx="1462260" cy="369332"/>
          </a:xfrm>
          <a:prstGeom prst="rect">
            <a:avLst/>
          </a:prstGeom>
          <a:noFill/>
          <a:ln w="9525">
            <a:noFill/>
            <a:miter lim="800000"/>
            <a:headEnd/>
            <a:tailEnd/>
          </a:ln>
        </p:spPr>
        <p:txBody>
          <a:bodyPr wrap="none">
            <a:spAutoFit/>
          </a:bodyPr>
          <a:lstStyle/>
          <a:p>
            <a:r>
              <a:rPr lang="en-US" sz="1800" dirty="0">
                <a:latin typeface="Calibri" pitchFamily="34" charset="0"/>
              </a:rPr>
              <a:t>Initial </a:t>
            </a:r>
            <a:r>
              <a:rPr lang="en-US" sz="1800" dirty="0" smtClean="0">
                <a:latin typeface="Calibri" pitchFamily="34" charset="0"/>
              </a:rPr>
              <a:t> Cohort</a:t>
            </a:r>
            <a:endParaRPr lang="en-US" sz="1800" dirty="0">
              <a:latin typeface="Calibri" pitchFamily="34" charset="0"/>
            </a:endParaRPr>
          </a:p>
        </p:txBody>
      </p:sp>
      <p:sp>
        <p:nvSpPr>
          <p:cNvPr id="42005" name="TextBox 38"/>
          <p:cNvSpPr txBox="1">
            <a:spLocks noChangeArrowheads="1"/>
          </p:cNvSpPr>
          <p:nvPr/>
        </p:nvSpPr>
        <p:spPr bwMode="auto">
          <a:xfrm>
            <a:off x="6896100" y="5830669"/>
            <a:ext cx="1848070" cy="646331"/>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a:t>
            </a:r>
            <a:r>
              <a:rPr lang="en-US" sz="1800" dirty="0" smtClean="0">
                <a:latin typeface="Calibri" pitchFamily="34" charset="0"/>
              </a:rPr>
              <a:t>Follow-Up</a:t>
            </a:r>
            <a:endParaRPr lang="en-US" sz="1800" dirty="0">
              <a:latin typeface="Calibri" pitchFamily="34" charset="0"/>
            </a:endParaRPr>
          </a:p>
        </p:txBody>
      </p:sp>
      <p:cxnSp>
        <p:nvCxnSpPr>
          <p:cNvPr id="43" name="Straight Arrow Connector 42"/>
          <p:cNvCxnSpPr/>
          <p:nvPr/>
        </p:nvCxnSpPr>
        <p:spPr>
          <a:xfrm>
            <a:off x="2209800" y="5983067"/>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983067"/>
            <a:ext cx="1730602" cy="369332"/>
          </a:xfrm>
          <a:prstGeom prst="rect">
            <a:avLst/>
          </a:prstGeom>
          <a:noFill/>
          <a:ln w="9525">
            <a:noFill/>
            <a:miter lim="800000"/>
            <a:headEnd/>
            <a:tailEnd/>
          </a:ln>
        </p:spPr>
        <p:txBody>
          <a:bodyPr wrap="none">
            <a:spAutoFit/>
          </a:bodyPr>
          <a:lstStyle/>
          <a:p>
            <a:r>
              <a:rPr lang="en-US" sz="1800" dirty="0" smtClean="0">
                <a:latin typeface="Calibri" pitchFamily="34" charset="0"/>
              </a:rPr>
              <a:t>Time since entry</a:t>
            </a:r>
            <a:endParaRPr lang="en-US" sz="1800" dirty="0">
              <a:latin typeface="Calibri" pitchFamily="34" charset="0"/>
            </a:endParaRPr>
          </a:p>
        </p:txBody>
      </p:sp>
      <p:sp>
        <p:nvSpPr>
          <p:cNvPr id="42009" name="TextBox 45"/>
          <p:cNvSpPr txBox="1">
            <a:spLocks noChangeArrowheads="1"/>
          </p:cNvSpPr>
          <p:nvPr/>
        </p:nvSpPr>
        <p:spPr bwMode="auto">
          <a:xfrm>
            <a:off x="609600" y="0"/>
            <a:ext cx="7896392" cy="646331"/>
          </a:xfrm>
          <a:prstGeom prst="rect">
            <a:avLst/>
          </a:prstGeom>
          <a:noFill/>
          <a:ln w="9525">
            <a:noFill/>
            <a:miter lim="800000"/>
            <a:headEnd/>
            <a:tailEnd/>
          </a:ln>
        </p:spPr>
        <p:txBody>
          <a:bodyPr wrap="none">
            <a:spAutoFit/>
          </a:bodyPr>
          <a:lstStyle/>
          <a:p>
            <a:pPr algn="ctr"/>
            <a:r>
              <a:rPr lang="en-US" sz="3600" b="1" dirty="0" smtClean="0"/>
              <a:t>Fixed (or “Closed”) Real-world Cohort</a:t>
            </a:r>
            <a:endParaRPr lang="en-US" sz="3600" b="1" dirty="0"/>
          </a:p>
        </p:txBody>
      </p:sp>
      <p:sp>
        <p:nvSpPr>
          <p:cNvPr id="42010" name="Text Box 1030"/>
          <p:cNvSpPr txBox="1">
            <a:spLocks noChangeArrowheads="1"/>
          </p:cNvSpPr>
          <p:nvPr/>
        </p:nvSpPr>
        <p:spPr bwMode="auto">
          <a:xfrm>
            <a:off x="296864" y="6345014"/>
            <a:ext cx="6991350" cy="461665"/>
          </a:xfrm>
          <a:prstGeom prst="rect">
            <a:avLst/>
          </a:prstGeom>
          <a:noFill/>
          <a:ln w="9525">
            <a:noFill/>
            <a:miter lim="800000"/>
            <a:headEnd/>
            <a:tailEnd/>
          </a:ln>
        </p:spPr>
        <p:txBody>
          <a:bodyPr wrap="square" anchor="ctr">
            <a:spAutoFit/>
          </a:bodyPr>
          <a:lstStyle/>
          <a:p>
            <a:pPr eaLnBrk="0" hangingPunct="0"/>
            <a:r>
              <a:rPr lang="en-US" dirty="0" smtClean="0"/>
              <a:t>   Ca = cancer</a:t>
            </a:r>
            <a:endParaRPr lang="en-US" dirty="0"/>
          </a:p>
        </p:txBody>
      </p:sp>
      <p:cxnSp>
        <p:nvCxnSpPr>
          <p:cNvPr id="31" name="Straight Connector 30"/>
          <p:cNvCxnSpPr/>
          <p:nvPr/>
        </p:nvCxnSpPr>
        <p:spPr>
          <a:xfrm flipV="1">
            <a:off x="3276600" y="1922925"/>
            <a:ext cx="462119" cy="46262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738719" y="1727535"/>
            <a:ext cx="418704" cy="369332"/>
          </a:xfrm>
          <a:prstGeom prst="rect">
            <a:avLst/>
          </a:prstGeom>
          <a:noFill/>
          <a:ln w="9525">
            <a:noFill/>
            <a:miter lim="800000"/>
            <a:headEnd/>
            <a:tailEnd/>
          </a:ln>
        </p:spPr>
        <p:txBody>
          <a:bodyPr wrap="none">
            <a:spAutoFit/>
          </a:bodyPr>
          <a:lstStyle/>
          <a:p>
            <a:r>
              <a:rPr lang="en-US" sz="1800" dirty="0" smtClean="0">
                <a:latin typeface="Calibri" pitchFamily="34" charset="0"/>
              </a:rPr>
              <a:t>Ca</a:t>
            </a:r>
            <a:endParaRPr lang="en-US" sz="1800" dirty="0">
              <a:latin typeface="Calibri" pitchFamily="34" charset="0"/>
            </a:endParaRPr>
          </a:p>
        </p:txBody>
      </p:sp>
      <p:cxnSp>
        <p:nvCxnSpPr>
          <p:cNvPr id="33" name="Straight Connector 34"/>
          <p:cNvCxnSpPr/>
          <p:nvPr/>
        </p:nvCxnSpPr>
        <p:spPr>
          <a:xfrm flipV="1">
            <a:off x="5941163" y="2237599"/>
            <a:ext cx="328573" cy="4347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295804" y="2016222"/>
            <a:ext cx="418704" cy="369332"/>
          </a:xfrm>
          <a:prstGeom prst="rect">
            <a:avLst/>
          </a:prstGeom>
          <a:noFill/>
          <a:ln w="9525">
            <a:noFill/>
            <a:miter lim="800000"/>
            <a:headEnd/>
            <a:tailEnd/>
          </a:ln>
        </p:spPr>
        <p:txBody>
          <a:bodyPr wrap="none">
            <a:spAutoFit/>
          </a:bodyPr>
          <a:lstStyle/>
          <a:p>
            <a:r>
              <a:rPr lang="en-US" sz="1800" dirty="0" smtClean="0">
                <a:latin typeface="Calibri" pitchFamily="34" charset="0"/>
              </a:rPr>
              <a:t>Ca</a:t>
            </a:r>
            <a:endParaRPr lang="en-US" sz="1800" dirty="0">
              <a:latin typeface="Calibri" pitchFamily="34" charset="0"/>
            </a:endParaRPr>
          </a:p>
        </p:txBody>
      </p:sp>
      <p:pic>
        <p:nvPicPr>
          <p:cNvPr id="47" name="Picture 46"/>
          <p:cNvPicPr/>
          <p:nvPr/>
        </p:nvPicPr>
        <p:blipFill rotWithShape="1">
          <a:blip r:embed="rId3">
            <a:extLst>
              <a:ext uri="{28A0092B-C50C-407E-A947-70E740481C1C}">
                <a14:useLocalDpi xmlns:a14="http://schemas.microsoft.com/office/drawing/2010/main" val="0"/>
              </a:ext>
            </a:extLst>
          </a:blip>
          <a:srcRect r="89791" b="20344"/>
          <a:stretch/>
        </p:blipFill>
        <p:spPr>
          <a:xfrm>
            <a:off x="1093788" y="1881408"/>
            <a:ext cx="403225" cy="2577661"/>
          </a:xfrm>
          <a:prstGeom prst="rect">
            <a:avLst/>
          </a:prstGeom>
        </p:spPr>
      </p:pic>
      <p:pic>
        <p:nvPicPr>
          <p:cNvPr id="48" name="Picture 47"/>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500805"/>
            <a:ext cx="403226" cy="1253662"/>
          </a:xfrm>
          <a:prstGeom prst="rect">
            <a:avLst/>
          </a:prstGeom>
        </p:spPr>
      </p:pic>
      <p:pic>
        <p:nvPicPr>
          <p:cNvPr id="49" name="Picture 48"/>
          <p:cNvPicPr/>
          <p:nvPr/>
        </p:nvPicPr>
        <p:blipFill rotWithShape="1">
          <a:blip r:embed="rId3">
            <a:extLst>
              <a:ext uri="{28A0092B-C50C-407E-A947-70E740481C1C}">
                <a14:useLocalDpi xmlns:a14="http://schemas.microsoft.com/office/drawing/2010/main" val="0"/>
              </a:ext>
            </a:extLst>
          </a:blip>
          <a:srcRect r="89791" b="20344"/>
          <a:stretch/>
        </p:blipFill>
        <p:spPr>
          <a:xfrm>
            <a:off x="7342188" y="2706469"/>
            <a:ext cx="403225" cy="2653861"/>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t="1" r="89791" b="89696"/>
          <a:stretch/>
        </p:blipFill>
        <p:spPr>
          <a:xfrm>
            <a:off x="7315200" y="5421067"/>
            <a:ext cx="403226" cy="333400"/>
          </a:xfrm>
          <a:prstGeom prst="rect">
            <a:avLst/>
          </a:prstGeom>
        </p:spPr>
      </p:pic>
      <p:cxnSp>
        <p:nvCxnSpPr>
          <p:cNvPr id="3" name="Straight Connector 2"/>
          <p:cNvCxnSpPr>
            <a:endCxn id="50" idx="1"/>
          </p:cNvCxnSpPr>
          <p:nvPr/>
        </p:nvCxnSpPr>
        <p:spPr bwMode="auto">
          <a:xfrm>
            <a:off x="1524000" y="5587767"/>
            <a:ext cx="5791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550988" y="2086604"/>
            <a:ext cx="658812"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1524000" y="3316067"/>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1536275" y="5221067"/>
            <a:ext cx="5791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1497014" y="4916267"/>
            <a:ext cx="5791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7" name="Straight Connector 36"/>
          <p:cNvCxnSpPr/>
          <p:nvPr/>
        </p:nvCxnSpPr>
        <p:spPr>
          <a:xfrm flipV="1">
            <a:off x="2209800" y="1759245"/>
            <a:ext cx="304800" cy="3273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a:off x="1524000" y="3620867"/>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1509287" y="3925667"/>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1553425" y="4230467"/>
            <a:ext cx="5791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1538712" y="4611467"/>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1509287" y="3011267"/>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1536275" y="2672332"/>
            <a:ext cx="4404888"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a:off x="1524000" y="2385553"/>
            <a:ext cx="17526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6" name="TextBox 35"/>
          <p:cNvSpPr txBox="1">
            <a:spLocks noChangeArrowheads="1"/>
          </p:cNvSpPr>
          <p:nvPr/>
        </p:nvSpPr>
        <p:spPr bwMode="auto">
          <a:xfrm>
            <a:off x="2514600" y="1459468"/>
            <a:ext cx="418704" cy="369332"/>
          </a:xfrm>
          <a:prstGeom prst="rect">
            <a:avLst/>
          </a:prstGeom>
          <a:noFill/>
          <a:ln w="9525">
            <a:noFill/>
            <a:miter lim="800000"/>
            <a:headEnd/>
            <a:tailEnd/>
          </a:ln>
        </p:spPr>
        <p:txBody>
          <a:bodyPr wrap="none">
            <a:spAutoFit/>
          </a:bodyPr>
          <a:lstStyle/>
          <a:p>
            <a:r>
              <a:rPr lang="en-US" sz="1800" dirty="0" smtClean="0">
                <a:latin typeface="Calibri" pitchFamily="34" charset="0"/>
              </a:rPr>
              <a:t>Ca</a:t>
            </a:r>
            <a:endParaRPr lang="en-US" sz="1800" dirty="0">
              <a:latin typeface="Calibri" pitchFamily="34" charset="0"/>
            </a:endParaRPr>
          </a:p>
        </p:txBody>
      </p:sp>
      <p:sp>
        <p:nvSpPr>
          <p:cNvPr id="2" name="TextBox 1"/>
          <p:cNvSpPr txBox="1"/>
          <p:nvPr/>
        </p:nvSpPr>
        <p:spPr>
          <a:xfrm>
            <a:off x="242222" y="693003"/>
            <a:ext cx="8239754" cy="830997"/>
          </a:xfrm>
          <a:prstGeom prst="rect">
            <a:avLst/>
          </a:prstGeom>
          <a:noFill/>
        </p:spPr>
        <p:txBody>
          <a:bodyPr wrap="square" rtlCol="0">
            <a:spAutoFit/>
          </a:bodyPr>
          <a:lstStyle/>
          <a:p>
            <a:r>
              <a:rPr lang="en-US" dirty="0" smtClean="0"/>
              <a:t>Research question:  What is cancer incidence after exposure to nuclear plant accident?</a:t>
            </a:r>
            <a:endParaRPr lang="en-US" dirty="0"/>
          </a:p>
        </p:txBody>
      </p:sp>
      <p:sp>
        <p:nvSpPr>
          <p:cNvPr id="35" name="TextBox 34"/>
          <p:cNvSpPr txBox="1"/>
          <p:nvPr/>
        </p:nvSpPr>
        <p:spPr>
          <a:xfrm>
            <a:off x="5486400" y="1138535"/>
            <a:ext cx="3657600" cy="461665"/>
          </a:xfrm>
          <a:prstGeom prst="rect">
            <a:avLst/>
          </a:prstGeom>
          <a:noFill/>
        </p:spPr>
        <p:txBody>
          <a:bodyPr wrap="square" rtlCol="0">
            <a:spAutoFit/>
          </a:bodyPr>
          <a:lstStyle/>
          <a:p>
            <a:r>
              <a:rPr lang="en-US" dirty="0" smtClean="0"/>
              <a:t>Underlying cohort is fixed. </a:t>
            </a:r>
            <a:endParaRPr lang="en-US" dirty="0"/>
          </a:p>
        </p:txBody>
      </p:sp>
    </p:spTree>
    <p:extLst>
      <p:ext uri="{BB962C8B-B14F-4D97-AF65-F5344CB8AC3E}">
        <p14:creationId xmlns:p14="http://schemas.microsoft.com/office/powerpoint/2010/main" val="883538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619250" y="1896068"/>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410450" y="2658068"/>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162050" y="1896068"/>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2076450" y="1577816"/>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511443" y="1651787"/>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47034" y="1781768"/>
            <a:ext cx="440005" cy="4265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952395" y="1972268"/>
            <a:ext cx="400655" cy="4015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25793" y="2075796"/>
            <a:ext cx="313057" cy="3745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953250" y="2262784"/>
            <a:ext cx="381000" cy="3845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258049" y="2315168"/>
            <a:ext cx="354015" cy="3596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902262" y="1727987"/>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49727" y="192103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330316" y="2124668"/>
            <a:ext cx="251334" cy="2756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448611" y="2277068"/>
            <a:ext cx="276039" cy="2857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143250" y="174366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667250" y="197226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581650" y="204846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724650" y="220086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3" name="Straight Arrow Connector 42"/>
          <p:cNvCxnSpPr/>
          <p:nvPr/>
        </p:nvCxnSpPr>
        <p:spPr>
          <a:xfrm>
            <a:off x="2305050" y="6010868"/>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905250" y="6010868"/>
            <a:ext cx="2270750" cy="369332"/>
          </a:xfrm>
          <a:prstGeom prst="rect">
            <a:avLst/>
          </a:prstGeom>
          <a:noFill/>
          <a:ln w="9525">
            <a:noFill/>
            <a:miter lim="800000"/>
            <a:headEnd/>
            <a:tailEnd/>
          </a:ln>
        </p:spPr>
        <p:txBody>
          <a:bodyPr wrap="none">
            <a:spAutoFit/>
          </a:bodyPr>
          <a:lstStyle/>
          <a:p>
            <a:r>
              <a:rPr lang="en-US" sz="1800" dirty="0" smtClean="0">
                <a:latin typeface="Calibri" pitchFamily="34" charset="0"/>
              </a:rPr>
              <a:t>Time since enrollment</a:t>
            </a:r>
            <a:endParaRPr lang="en-US" sz="1800" dirty="0">
              <a:latin typeface="Calibri" pitchFamily="34" charset="0"/>
            </a:endParaRPr>
          </a:p>
        </p:txBody>
      </p:sp>
      <p:sp>
        <p:nvSpPr>
          <p:cNvPr id="42010" name="Text Box 1030"/>
          <p:cNvSpPr txBox="1">
            <a:spLocks noChangeArrowheads="1"/>
          </p:cNvSpPr>
          <p:nvPr/>
        </p:nvSpPr>
        <p:spPr bwMode="auto">
          <a:xfrm>
            <a:off x="400050" y="1055638"/>
            <a:ext cx="8439150" cy="461665"/>
          </a:xfrm>
          <a:prstGeom prst="rect">
            <a:avLst/>
          </a:prstGeom>
          <a:noFill/>
          <a:ln w="9525">
            <a:noFill/>
            <a:miter lim="800000"/>
            <a:headEnd/>
            <a:tailEnd/>
          </a:ln>
        </p:spPr>
        <p:txBody>
          <a:bodyPr wrap="square" anchor="ctr">
            <a:spAutoFit/>
          </a:bodyPr>
          <a:lstStyle/>
          <a:p>
            <a:pPr algn="ctr" eaLnBrk="0" hangingPunct="0"/>
            <a:r>
              <a:rPr lang="en-US" dirty="0" smtClean="0"/>
              <a:t>       = event               </a:t>
            </a:r>
            <a:r>
              <a:rPr lang="en-US" dirty="0"/>
              <a:t>= loss to </a:t>
            </a:r>
            <a:r>
              <a:rPr lang="en-US" dirty="0" smtClean="0"/>
              <a:t>follow-up   CE = competing event</a:t>
            </a:r>
            <a:endParaRPr lang="en-US" dirty="0"/>
          </a:p>
        </p:txBody>
      </p:sp>
      <p:cxnSp>
        <p:nvCxnSpPr>
          <p:cNvPr id="2" name="Straight Connector 15"/>
          <p:cNvCxnSpPr/>
          <p:nvPr/>
        </p:nvCxnSpPr>
        <p:spPr>
          <a:xfrm flipV="1">
            <a:off x="434181" y="1286468"/>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1"/>
          <p:cNvSpPr>
            <a:spLocks noChangeArrowheads="1"/>
          </p:cNvSpPr>
          <p:nvPr/>
        </p:nvSpPr>
        <p:spPr bwMode="auto">
          <a:xfrm flipV="1">
            <a:off x="891381" y="1210268"/>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cxnSp>
        <p:nvCxnSpPr>
          <p:cNvPr id="42013" name="Straight Arrow Connector 30"/>
          <p:cNvCxnSpPr>
            <a:cxnSpLocks noChangeShapeType="1"/>
          </p:cNvCxnSpPr>
          <p:nvPr/>
        </p:nvCxnSpPr>
        <p:spPr bwMode="auto">
          <a:xfrm>
            <a:off x="2609850" y="1286468"/>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444587" y="1761196"/>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770692" y="160248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6074031" y="2202676"/>
            <a:ext cx="313057" cy="3070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267451" y="1896069"/>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1" name="Oval 21"/>
          <p:cNvSpPr>
            <a:spLocks noChangeArrowheads="1"/>
          </p:cNvSpPr>
          <p:nvPr/>
        </p:nvSpPr>
        <p:spPr bwMode="auto">
          <a:xfrm flipV="1">
            <a:off x="3200006" y="166970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3" name="Oval 21"/>
          <p:cNvSpPr>
            <a:spLocks noChangeArrowheads="1"/>
          </p:cNvSpPr>
          <p:nvPr/>
        </p:nvSpPr>
        <p:spPr bwMode="auto">
          <a:xfrm flipV="1">
            <a:off x="4667250" y="190581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4" name="Oval 21"/>
          <p:cNvSpPr>
            <a:spLocks noChangeArrowheads="1"/>
          </p:cNvSpPr>
          <p:nvPr/>
        </p:nvSpPr>
        <p:spPr bwMode="auto">
          <a:xfrm flipV="1">
            <a:off x="5543550" y="1993135"/>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5" name="Oval 21"/>
          <p:cNvSpPr>
            <a:spLocks noChangeArrowheads="1"/>
          </p:cNvSpPr>
          <p:nvPr/>
        </p:nvSpPr>
        <p:spPr bwMode="auto">
          <a:xfrm flipV="1">
            <a:off x="6724650" y="2124668"/>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7" name="Oval 56"/>
          <p:cNvSpPr/>
          <p:nvPr/>
        </p:nvSpPr>
        <p:spPr>
          <a:xfrm>
            <a:off x="857251" y="113407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8" name="Oval 57"/>
          <p:cNvSpPr/>
          <p:nvPr/>
        </p:nvSpPr>
        <p:spPr>
          <a:xfrm>
            <a:off x="3135880" y="163147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0" name="Oval 59"/>
          <p:cNvSpPr/>
          <p:nvPr/>
        </p:nvSpPr>
        <p:spPr>
          <a:xfrm>
            <a:off x="4649148" y="181842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1" name="Oval 60"/>
          <p:cNvSpPr/>
          <p:nvPr/>
        </p:nvSpPr>
        <p:spPr>
          <a:xfrm>
            <a:off x="5498081" y="19396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2" name="Oval 61"/>
          <p:cNvSpPr/>
          <p:nvPr/>
        </p:nvSpPr>
        <p:spPr>
          <a:xfrm>
            <a:off x="6650225" y="206054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6" name="TextBox 45"/>
          <p:cNvSpPr txBox="1">
            <a:spLocks noChangeArrowheads="1"/>
          </p:cNvSpPr>
          <p:nvPr/>
        </p:nvSpPr>
        <p:spPr bwMode="auto">
          <a:xfrm>
            <a:off x="866665" y="0"/>
            <a:ext cx="7058135" cy="1077218"/>
          </a:xfrm>
          <a:prstGeom prst="rect">
            <a:avLst/>
          </a:prstGeom>
          <a:noFill/>
          <a:ln w="9525">
            <a:noFill/>
            <a:miter lim="800000"/>
            <a:headEnd/>
            <a:tailEnd/>
          </a:ln>
        </p:spPr>
        <p:txBody>
          <a:bodyPr wrap="square">
            <a:spAutoFit/>
          </a:bodyPr>
          <a:lstStyle/>
          <a:p>
            <a:pPr algn="ctr"/>
            <a:r>
              <a:rPr lang="en-US" sz="3200" b="1" dirty="0" smtClean="0"/>
              <a:t>Fixed Cohort Study to Sample a </a:t>
            </a:r>
          </a:p>
          <a:p>
            <a:pPr algn="ctr"/>
            <a:r>
              <a:rPr lang="en-US" sz="3200" b="1" dirty="0" smtClean="0"/>
              <a:t>Fixed Real-World Cohort</a:t>
            </a:r>
            <a:endParaRPr lang="en-US" sz="3200" b="1" dirty="0"/>
          </a:p>
        </p:txBody>
      </p:sp>
      <p:sp>
        <p:nvSpPr>
          <p:cNvPr id="52" name="TextBox 37"/>
          <p:cNvSpPr txBox="1">
            <a:spLocks noChangeArrowheads="1"/>
          </p:cNvSpPr>
          <p:nvPr/>
        </p:nvSpPr>
        <p:spPr bwMode="auto">
          <a:xfrm>
            <a:off x="567531" y="5858470"/>
            <a:ext cx="1794669" cy="923330"/>
          </a:xfrm>
          <a:prstGeom prst="rect">
            <a:avLst/>
          </a:prstGeom>
          <a:noFill/>
          <a:ln w="9525">
            <a:noFill/>
            <a:miter lim="800000"/>
            <a:headEnd/>
            <a:tailEnd/>
          </a:ln>
        </p:spPr>
        <p:txBody>
          <a:bodyPr wrap="square">
            <a:spAutoFit/>
          </a:bodyPr>
          <a:lstStyle/>
          <a:p>
            <a:pPr algn="ctr"/>
            <a:r>
              <a:rPr lang="en-US" sz="1800" dirty="0">
                <a:latin typeface="Calibri" pitchFamily="34" charset="0"/>
              </a:rPr>
              <a:t>Initial </a:t>
            </a:r>
            <a:r>
              <a:rPr lang="en-US" sz="1800" dirty="0" smtClean="0">
                <a:latin typeface="Calibri" pitchFamily="34" charset="0"/>
              </a:rPr>
              <a:t>Study Cohort</a:t>
            </a:r>
            <a:endParaRPr lang="en-US" sz="1800" dirty="0">
              <a:latin typeface="Calibri" pitchFamily="34" charset="0"/>
            </a:endParaRPr>
          </a:p>
          <a:p>
            <a:r>
              <a:rPr lang="en-US" sz="1800" dirty="0" smtClean="0">
                <a:latin typeface="Calibri" pitchFamily="34" charset="0"/>
              </a:rPr>
              <a:t>(e.g., N </a:t>
            </a:r>
            <a:r>
              <a:rPr lang="en-US" sz="1800" dirty="0">
                <a:latin typeface="Calibri" pitchFamily="34" charset="0"/>
              </a:rPr>
              <a:t>= 1000)</a:t>
            </a:r>
          </a:p>
        </p:txBody>
      </p:sp>
      <p:sp>
        <p:nvSpPr>
          <p:cNvPr id="56" name="TextBox 38"/>
          <p:cNvSpPr txBox="1">
            <a:spLocks noChangeArrowheads="1"/>
          </p:cNvSpPr>
          <p:nvPr/>
        </p:nvSpPr>
        <p:spPr bwMode="auto">
          <a:xfrm>
            <a:off x="7143530" y="5848943"/>
            <a:ext cx="1848070" cy="923330"/>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Follow-Up</a:t>
            </a:r>
          </a:p>
          <a:p>
            <a:r>
              <a:rPr lang="en-US" sz="1800" dirty="0" smtClean="0">
                <a:latin typeface="Calibri" pitchFamily="34" charset="0"/>
              </a:rPr>
              <a:t>(e.g., N </a:t>
            </a:r>
            <a:r>
              <a:rPr lang="en-US" sz="1800" dirty="0">
                <a:latin typeface="Calibri" pitchFamily="34" charset="0"/>
              </a:rPr>
              <a:t>= </a:t>
            </a:r>
            <a:r>
              <a:rPr lang="en-US" sz="1800" dirty="0" smtClean="0">
                <a:latin typeface="Calibri" pitchFamily="34" charset="0"/>
              </a:rPr>
              <a:t>987)</a:t>
            </a:r>
            <a:endParaRPr lang="en-US" sz="1800" dirty="0">
              <a:latin typeface="Calibri" pitchFamily="34" charset="0"/>
            </a:endParaRPr>
          </a:p>
        </p:txBody>
      </p:sp>
      <p:grpSp>
        <p:nvGrpSpPr>
          <p:cNvPr id="42" name="Group 41"/>
          <p:cNvGrpSpPr/>
          <p:nvPr/>
        </p:nvGrpSpPr>
        <p:grpSpPr>
          <a:xfrm>
            <a:off x="1162051" y="2857500"/>
            <a:ext cx="6858000" cy="2552700"/>
            <a:chOff x="914400" y="2538129"/>
            <a:chExt cx="8176419" cy="2552700"/>
          </a:xfrm>
        </p:grpSpPr>
        <p:sp>
          <p:nvSpPr>
            <p:cNvPr id="44" name="Right Arrow 43"/>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 study</a:t>
              </a:r>
              <a:endParaRPr lang="en-US" sz="3600" b="1" dirty="0">
                <a:solidFill>
                  <a:schemeClr val="bg1"/>
                </a:solidFill>
                <a:latin typeface="Calibri" pitchFamily="34" charset="0"/>
              </a:endParaRPr>
            </a:p>
          </p:txBody>
        </p:sp>
      </p:grpSp>
    </p:spTree>
    <p:extLst>
      <p:ext uri="{BB962C8B-B14F-4D97-AF65-F5344CB8AC3E}">
        <p14:creationId xmlns:p14="http://schemas.microsoft.com/office/powerpoint/2010/main" val="178318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52400" y="304800"/>
            <a:ext cx="8839200" cy="1143000"/>
          </a:xfrm>
        </p:spPr>
        <p:txBody>
          <a:bodyPr/>
          <a:lstStyle/>
          <a:p>
            <a:r>
              <a:rPr lang="en-US" sz="3600" b="1" dirty="0" smtClean="0"/>
              <a:t>Example: Underlying Fixed Cohort sampled with Fixed Cohort Study</a:t>
            </a:r>
          </a:p>
        </p:txBody>
      </p:sp>
      <p:sp>
        <p:nvSpPr>
          <p:cNvPr id="48130" name="Rectangle 3"/>
          <p:cNvSpPr>
            <a:spLocks noGrp="1" noChangeArrowheads="1"/>
          </p:cNvSpPr>
          <p:nvPr>
            <p:ph type="body" idx="1"/>
          </p:nvPr>
        </p:nvSpPr>
        <p:spPr>
          <a:xfrm>
            <a:off x="152400" y="1798983"/>
            <a:ext cx="8839200" cy="4373217"/>
          </a:xfrm>
        </p:spPr>
        <p:txBody>
          <a:bodyPr/>
          <a:lstStyle/>
          <a:p>
            <a:pPr marL="0" indent="0">
              <a:lnSpc>
                <a:spcPct val="90000"/>
              </a:lnSpc>
              <a:buNone/>
            </a:pPr>
            <a:r>
              <a:rPr lang="en-US" b="1" dirty="0" smtClean="0"/>
              <a:t>Underlying real-world fixed cohort</a:t>
            </a:r>
          </a:p>
          <a:p>
            <a:pPr>
              <a:lnSpc>
                <a:spcPct val="90000"/>
              </a:lnSpc>
            </a:pPr>
            <a:r>
              <a:rPr lang="en-US" sz="2800" dirty="0" smtClean="0"/>
              <a:t>People close to Chernobyl nuclear accident (1986)</a:t>
            </a:r>
          </a:p>
          <a:p>
            <a:pPr>
              <a:lnSpc>
                <a:spcPct val="90000"/>
              </a:lnSpc>
            </a:pPr>
            <a:endParaRPr lang="en-US" sz="1600" dirty="0"/>
          </a:p>
          <a:p>
            <a:pPr marL="0" indent="0">
              <a:lnSpc>
                <a:spcPct val="90000"/>
              </a:lnSpc>
              <a:buNone/>
            </a:pPr>
            <a:r>
              <a:rPr lang="en-US" b="1" dirty="0" smtClean="0"/>
              <a:t>Fixed cohort study</a:t>
            </a:r>
          </a:p>
          <a:p>
            <a:pPr>
              <a:lnSpc>
                <a:spcPct val="90000"/>
              </a:lnSpc>
            </a:pPr>
            <a:r>
              <a:rPr lang="en-US" sz="2800" dirty="0" smtClean="0"/>
              <a:t>All those in the real-world cohort who were still alive at study start, could be contacted, and were willing to participate</a:t>
            </a:r>
            <a:r>
              <a:rPr lang="en-US" sz="2800" dirty="0"/>
              <a:t> </a:t>
            </a:r>
            <a:r>
              <a:rPr lang="en-US" sz="2800" dirty="0" smtClean="0"/>
              <a:t>(i.e., not always a census)</a:t>
            </a:r>
          </a:p>
          <a:p>
            <a:pPr>
              <a:lnSpc>
                <a:spcPct val="90000"/>
              </a:lnSpc>
            </a:pPr>
            <a:endParaRPr lang="en-US" sz="1000" dirty="0" smtClean="0"/>
          </a:p>
          <a:p>
            <a:pPr>
              <a:lnSpc>
                <a:spcPct val="90000"/>
              </a:lnSpc>
            </a:pPr>
            <a:r>
              <a:rPr lang="en-US" sz="2800" dirty="0" smtClean="0"/>
              <a:t>Many outcomes have been studied in this cohort.  For example:  incidence of thyroid cancer</a:t>
            </a:r>
          </a:p>
        </p:txBody>
      </p:sp>
    </p:spTree>
    <p:extLst>
      <p:ext uri="{BB962C8B-B14F-4D97-AF65-F5344CB8AC3E}">
        <p14:creationId xmlns:p14="http://schemas.microsoft.com/office/powerpoint/2010/main" val="3524422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228600" y="304800"/>
            <a:ext cx="8839200" cy="1143000"/>
          </a:xfrm>
        </p:spPr>
        <p:txBody>
          <a:bodyPr/>
          <a:lstStyle/>
          <a:p>
            <a:r>
              <a:rPr lang="en-US" sz="3200" b="1" dirty="0" smtClean="0"/>
              <a:t>Examples: Fixed Cohort Studies Which Have Been Sampled From Fixed Real-world Cohorts</a:t>
            </a:r>
          </a:p>
        </p:txBody>
      </p:sp>
      <p:sp>
        <p:nvSpPr>
          <p:cNvPr id="48130" name="Rectangle 3"/>
          <p:cNvSpPr>
            <a:spLocks noGrp="1" noChangeArrowheads="1"/>
          </p:cNvSpPr>
          <p:nvPr>
            <p:ph type="body" idx="1"/>
          </p:nvPr>
        </p:nvSpPr>
        <p:spPr>
          <a:xfrm>
            <a:off x="214393" y="1752600"/>
            <a:ext cx="8839200" cy="5105400"/>
          </a:xfrm>
        </p:spPr>
        <p:txBody>
          <a:bodyPr/>
          <a:lstStyle/>
          <a:p>
            <a:pPr marL="0" indent="0">
              <a:lnSpc>
                <a:spcPct val="90000"/>
              </a:lnSpc>
              <a:buNone/>
            </a:pPr>
            <a:r>
              <a:rPr lang="en-US" sz="2800" dirty="0" smtClean="0"/>
              <a:t>Real-world cohorts defined by some apparently health-relevant natural occurrence.  Researchers subsequently realize their scientific value and begin to formally follow and make measurements.  </a:t>
            </a:r>
          </a:p>
          <a:p>
            <a:pPr marL="0" indent="0">
              <a:lnSpc>
                <a:spcPct val="90000"/>
              </a:lnSpc>
              <a:buNone/>
            </a:pPr>
            <a:endParaRPr lang="en-US" sz="2800" dirty="0" smtClean="0"/>
          </a:p>
          <a:p>
            <a:pPr>
              <a:lnSpc>
                <a:spcPct val="90000"/>
              </a:lnSpc>
            </a:pPr>
            <a:r>
              <a:rPr lang="en-US" sz="2600" dirty="0" smtClean="0"/>
              <a:t>People close to Chernobyl nuclear accident (1986)</a:t>
            </a:r>
          </a:p>
          <a:p>
            <a:pPr>
              <a:lnSpc>
                <a:spcPct val="90000"/>
              </a:lnSpc>
            </a:pPr>
            <a:r>
              <a:rPr lang="en-US" sz="2600" dirty="0" smtClean="0"/>
              <a:t>U.S. military personnel observing nuclear tests</a:t>
            </a:r>
          </a:p>
          <a:p>
            <a:pPr>
              <a:lnSpc>
                <a:spcPct val="90000"/>
              </a:lnSpc>
            </a:pPr>
            <a:r>
              <a:rPr lang="en-US" sz="2600" dirty="0" smtClean="0"/>
              <a:t>First responders to 9/11 (World Trade Center bombing)</a:t>
            </a:r>
          </a:p>
          <a:p>
            <a:r>
              <a:rPr lang="en-US" sz="2600" dirty="0" smtClean="0"/>
              <a:t>Dutch survivors of 1944-45 famine under Nazi occupation</a:t>
            </a:r>
          </a:p>
          <a:p>
            <a:pPr>
              <a:lnSpc>
                <a:spcPct val="90000"/>
              </a:lnSpc>
              <a:buFontTx/>
              <a:buNone/>
            </a:pPr>
            <a:endParaRPr lang="en-US" sz="2400" dirty="0" smtClean="0"/>
          </a:p>
        </p:txBody>
      </p:sp>
    </p:spTree>
    <p:extLst>
      <p:ext uri="{BB962C8B-B14F-4D97-AF65-F5344CB8AC3E}">
        <p14:creationId xmlns:p14="http://schemas.microsoft.com/office/powerpoint/2010/main" val="3477938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4344"/>
            <a:ext cx="7772400" cy="4114800"/>
          </a:xfrm>
        </p:spPr>
        <p:txBody>
          <a:bodyPr/>
          <a:lstStyle/>
          <a:p>
            <a:pPr marL="0" indent="0">
              <a:buNone/>
            </a:pPr>
            <a:r>
              <a:rPr lang="en-US" dirty="0" smtClean="0"/>
              <a:t>Research question:  What are the causal determinants for type 2 diabetes?</a:t>
            </a:r>
          </a:p>
          <a:p>
            <a:r>
              <a:rPr lang="en-US" dirty="0" smtClean="0"/>
              <a:t>Nurses Health Study has played an important role </a:t>
            </a:r>
            <a:endParaRPr lang="en-US" dirty="0"/>
          </a:p>
          <a:p>
            <a:r>
              <a:rPr lang="en-US" dirty="0" smtClean="0"/>
              <a:t>Underlying dynamic cohort, sampled with a fixed cohort design</a:t>
            </a:r>
            <a:endParaRPr lang="en-US" dirty="0"/>
          </a:p>
        </p:txBody>
      </p:sp>
      <p:sp>
        <p:nvSpPr>
          <p:cNvPr id="2" name="TextBox 1"/>
          <p:cNvSpPr txBox="1"/>
          <p:nvPr/>
        </p:nvSpPr>
        <p:spPr>
          <a:xfrm>
            <a:off x="1302378" y="203472"/>
            <a:ext cx="6858000" cy="1200329"/>
          </a:xfrm>
          <a:prstGeom prst="rect">
            <a:avLst/>
          </a:prstGeom>
          <a:noFill/>
        </p:spPr>
        <p:txBody>
          <a:bodyPr wrap="square" rtlCol="0">
            <a:spAutoFit/>
          </a:bodyPr>
          <a:lstStyle/>
          <a:p>
            <a:pPr algn="ctr"/>
            <a:r>
              <a:rPr lang="en-US" sz="3600" b="1" dirty="0" smtClean="0"/>
              <a:t>Underlying dynamic cohort, sampled with fixed study cohort</a:t>
            </a:r>
            <a:endParaRPr lang="en-US" sz="3600" b="1" dirty="0"/>
          </a:p>
        </p:txBody>
      </p:sp>
    </p:spTree>
    <p:extLst>
      <p:ext uri="{BB962C8B-B14F-4D97-AF65-F5344CB8AC3E}">
        <p14:creationId xmlns:p14="http://schemas.microsoft.com/office/powerpoint/2010/main" val="31943100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52400" y="304800"/>
            <a:ext cx="8839200" cy="1143000"/>
          </a:xfrm>
        </p:spPr>
        <p:txBody>
          <a:bodyPr/>
          <a:lstStyle/>
          <a:p>
            <a:r>
              <a:rPr lang="en-US" sz="3600" b="1" dirty="0" smtClean="0"/>
              <a:t>Example: Underlying Dynamic Cohort and Fixed Study Cohort</a:t>
            </a:r>
          </a:p>
        </p:txBody>
      </p:sp>
      <p:sp>
        <p:nvSpPr>
          <p:cNvPr id="48130" name="Rectangle 3"/>
          <p:cNvSpPr>
            <a:spLocks noGrp="1" noChangeArrowheads="1"/>
          </p:cNvSpPr>
          <p:nvPr>
            <p:ph type="body" idx="1"/>
          </p:nvPr>
        </p:nvSpPr>
        <p:spPr>
          <a:xfrm>
            <a:off x="301487" y="1875183"/>
            <a:ext cx="8839200" cy="4373217"/>
          </a:xfrm>
        </p:spPr>
        <p:txBody>
          <a:bodyPr/>
          <a:lstStyle/>
          <a:p>
            <a:pPr marL="0" indent="0">
              <a:lnSpc>
                <a:spcPct val="90000"/>
              </a:lnSpc>
              <a:buNone/>
            </a:pPr>
            <a:r>
              <a:rPr lang="en-US" b="1" dirty="0" smtClean="0"/>
              <a:t>Underlying real-world </a:t>
            </a:r>
            <a:r>
              <a:rPr lang="en-US" b="1" dirty="0"/>
              <a:t>dynamic cohort</a:t>
            </a:r>
            <a:endParaRPr lang="en-US" b="1" dirty="0" smtClean="0"/>
          </a:p>
          <a:p>
            <a:pPr>
              <a:lnSpc>
                <a:spcPct val="90000"/>
              </a:lnSpc>
            </a:pPr>
            <a:r>
              <a:rPr lang="en-US" dirty="0" smtClean="0"/>
              <a:t>Nurses in the U.S. </a:t>
            </a:r>
          </a:p>
          <a:p>
            <a:pPr>
              <a:lnSpc>
                <a:spcPct val="90000"/>
              </a:lnSpc>
            </a:pPr>
            <a:endParaRPr lang="en-US" sz="1000" dirty="0" smtClean="0"/>
          </a:p>
          <a:p>
            <a:pPr marL="0" indent="0">
              <a:lnSpc>
                <a:spcPct val="90000"/>
              </a:lnSpc>
              <a:buNone/>
            </a:pPr>
            <a:r>
              <a:rPr lang="en-US" b="1" dirty="0" smtClean="0"/>
              <a:t>Fixed cohort study</a:t>
            </a:r>
          </a:p>
          <a:p>
            <a:pPr>
              <a:lnSpc>
                <a:spcPct val="90000"/>
              </a:lnSpc>
            </a:pPr>
            <a:r>
              <a:rPr lang="en-US" dirty="0" smtClean="0"/>
              <a:t>Nurses </a:t>
            </a:r>
            <a:r>
              <a:rPr lang="en-US" dirty="0"/>
              <a:t>Health Study.  Nurses residing in one of 11 states in the U.S. in 1976 who agreed to complete a baseline questionnaire.  N=122,000.</a:t>
            </a:r>
          </a:p>
          <a:p>
            <a:pPr>
              <a:lnSpc>
                <a:spcPct val="90000"/>
              </a:lnSpc>
            </a:pPr>
            <a:endParaRPr lang="en-US" dirty="0" smtClean="0"/>
          </a:p>
        </p:txBody>
      </p:sp>
    </p:spTree>
    <p:extLst>
      <p:ext uri="{BB962C8B-B14F-4D97-AF65-F5344CB8AC3E}">
        <p14:creationId xmlns:p14="http://schemas.microsoft.com/office/powerpoint/2010/main" val="3813096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91229"/>
            <a:ext cx="457202" cy="4233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262215"/>
            <a:ext cx="354059" cy="4047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381836" cy="369332"/>
          </a:xfrm>
          <a:prstGeom prst="rect">
            <a:avLst/>
          </a:prstGeom>
          <a:noFill/>
          <a:ln w="9525">
            <a:noFill/>
            <a:miter lim="800000"/>
            <a:headEnd/>
            <a:tailEnd/>
          </a:ln>
        </p:spPr>
        <p:txBody>
          <a:bodyPr wrap="none">
            <a:spAutoFit/>
          </a:bodyPr>
          <a:lstStyle/>
          <a:p>
            <a:r>
              <a:rPr lang="en-US" sz="1800" dirty="0" smtClean="0">
                <a:latin typeface="Calibri" pitchFamily="34" charset="0"/>
              </a:rPr>
              <a:t>M</a:t>
            </a:r>
            <a:endParaRPr lang="en-US" sz="1800" dirty="0">
              <a:latin typeface="Calibri" pitchFamily="34" charset="0"/>
            </a:endParaRPr>
          </a:p>
        </p:txBody>
      </p:sp>
      <p:sp>
        <p:nvSpPr>
          <p:cNvPr id="105492" name="TextBox 45"/>
          <p:cNvSpPr txBox="1">
            <a:spLocks noChangeArrowheads="1"/>
          </p:cNvSpPr>
          <p:nvPr/>
        </p:nvSpPr>
        <p:spPr bwMode="auto">
          <a:xfrm>
            <a:off x="494819" y="0"/>
            <a:ext cx="8306761" cy="646331"/>
          </a:xfrm>
          <a:prstGeom prst="rect">
            <a:avLst/>
          </a:prstGeom>
          <a:noFill/>
          <a:ln w="9525">
            <a:noFill/>
            <a:miter lim="800000"/>
            <a:headEnd/>
            <a:tailEnd/>
          </a:ln>
        </p:spPr>
        <p:txBody>
          <a:bodyPr wrap="none">
            <a:spAutoFit/>
          </a:bodyPr>
          <a:lstStyle/>
          <a:p>
            <a:r>
              <a:rPr lang="en-US" sz="3600" b="1" dirty="0" smtClean="0"/>
              <a:t>Dynamic (or “Open”) Real-world Cohort</a:t>
            </a:r>
            <a:endParaRPr lang="en-US" sz="36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455809" y="617220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6" y="6096002"/>
            <a:ext cx="1467644"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ends</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begins</a:t>
            </a:r>
            <a:endParaRPr lang="en-US" sz="1800" dirty="0">
              <a:latin typeface="Calibri" pitchFamily="34" charset="0"/>
            </a:endParaRPr>
          </a:p>
        </p:txBody>
      </p:sp>
      <p:cxnSp>
        <p:nvCxnSpPr>
          <p:cNvPr id="36" name="Straight Arrow Connector 35"/>
          <p:cNvCxnSpPr/>
          <p:nvPr/>
        </p:nvCxnSpPr>
        <p:spPr>
          <a:xfrm flipV="1">
            <a:off x="4191000" y="63246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3" name="Group 2"/>
          <p:cNvGrpSpPr/>
          <p:nvPr/>
        </p:nvGrpSpPr>
        <p:grpSpPr>
          <a:xfrm>
            <a:off x="7467600" y="1549202"/>
            <a:ext cx="2232503" cy="1200329"/>
            <a:chOff x="7353301" y="1967965"/>
            <a:chExt cx="2232503" cy="1200329"/>
          </a:xfrm>
        </p:grpSpPr>
        <p:sp>
          <p:nvSpPr>
            <p:cNvPr id="51" name="Text Box 1030"/>
            <p:cNvSpPr txBox="1">
              <a:spLocks noChangeArrowheads="1"/>
            </p:cNvSpPr>
            <p:nvPr/>
          </p:nvSpPr>
          <p:spPr bwMode="auto">
            <a:xfrm rot="10800000" flipV="1">
              <a:off x="7773558" y="1967965"/>
              <a:ext cx="1812246" cy="1200329"/>
            </a:xfrm>
            <a:prstGeom prst="rect">
              <a:avLst/>
            </a:prstGeom>
            <a:noFill/>
            <a:ln w="9525">
              <a:noFill/>
              <a:miter lim="800000"/>
              <a:headEnd/>
              <a:tailEnd/>
            </a:ln>
          </p:spPr>
          <p:txBody>
            <a:bodyPr wrap="square" anchor="ctr">
              <a:spAutoFit/>
            </a:bodyPr>
            <a:lstStyle/>
            <a:p>
              <a:pPr eaLnBrk="0" hangingPunct="0"/>
              <a:r>
                <a:rPr lang="en-US" dirty="0" smtClean="0"/>
                <a:t>  = leave</a:t>
              </a:r>
            </a:p>
            <a:p>
              <a:pPr eaLnBrk="0" hangingPunct="0"/>
              <a:r>
                <a:rPr lang="en-US" dirty="0" smtClean="0"/>
                <a:t>M = mortality</a:t>
              </a:r>
              <a:endParaRPr lang="en-US" dirty="0"/>
            </a:p>
          </p:txBody>
        </p:sp>
        <p:cxnSp>
          <p:nvCxnSpPr>
            <p:cNvPr id="54" name="Straight Arrow Connector 30"/>
            <p:cNvCxnSpPr>
              <a:cxnSpLocks noChangeShapeType="1"/>
            </p:cNvCxnSpPr>
            <p:nvPr/>
          </p:nvCxnSpPr>
          <p:spPr bwMode="auto">
            <a:xfrm>
              <a:off x="7353301" y="2246589"/>
              <a:ext cx="533400" cy="0"/>
            </a:xfrm>
            <a:prstGeom prst="straightConnector1">
              <a:avLst/>
            </a:prstGeom>
            <a:noFill/>
            <a:ln w="19050" algn="ctr">
              <a:solidFill>
                <a:schemeClr val="tx1"/>
              </a:solidFill>
              <a:round/>
              <a:headEnd/>
              <a:tailEnd type="arrow" w="med" len="med"/>
            </a:ln>
          </p:spPr>
        </p:cxnSp>
      </p:grpSp>
    </p:spTree>
    <p:extLst>
      <p:ext uri="{BB962C8B-B14F-4D97-AF65-F5344CB8AC3E}">
        <p14:creationId xmlns:p14="http://schemas.microsoft.com/office/powerpoint/2010/main" val="4169380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1976765" y="76202"/>
            <a:ext cx="5186035" cy="584775"/>
          </a:xfrm>
          <a:prstGeom prst="rect">
            <a:avLst/>
          </a:prstGeom>
          <a:noFill/>
          <a:ln w="9525">
            <a:noFill/>
            <a:miter lim="800000"/>
            <a:headEnd/>
            <a:tailEnd/>
          </a:ln>
        </p:spPr>
        <p:txBody>
          <a:bodyPr wrap="none">
            <a:spAutoFit/>
          </a:bodyPr>
          <a:lstStyle/>
          <a:p>
            <a:r>
              <a:rPr lang="en-US" sz="3200" b="1" dirty="0" smtClean="0"/>
              <a:t>Sampling a Dynamic Cohort</a:t>
            </a:r>
            <a:endParaRPr lang="en-US" sz="32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30839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5" y="6096002"/>
            <a:ext cx="1399993"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ends</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begins</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51" name="Group 50"/>
          <p:cNvGrpSpPr/>
          <p:nvPr/>
        </p:nvGrpSpPr>
        <p:grpSpPr>
          <a:xfrm>
            <a:off x="914401" y="2628900"/>
            <a:ext cx="8176419" cy="2552700"/>
            <a:chOff x="914400" y="2538129"/>
            <a:chExt cx="8176419" cy="2552700"/>
          </a:xfrm>
        </p:grpSpPr>
        <p:sp>
          <p:nvSpPr>
            <p:cNvPr id="52" name="Right Arrow 51"/>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3"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 study</a:t>
              </a:r>
              <a:endParaRPr lang="en-US" sz="3600" b="1" dirty="0">
                <a:solidFill>
                  <a:schemeClr val="bg1"/>
                </a:solidFill>
                <a:latin typeface="Calibri" pitchFamily="34" charset="0"/>
              </a:endParaRPr>
            </a:p>
          </p:txBody>
        </p:sp>
      </p:grpSp>
      <p:grpSp>
        <p:nvGrpSpPr>
          <p:cNvPr id="3" name="Group 2"/>
          <p:cNvGrpSpPr/>
          <p:nvPr/>
        </p:nvGrpSpPr>
        <p:grpSpPr>
          <a:xfrm>
            <a:off x="7772400" y="609600"/>
            <a:ext cx="2209800" cy="2514600"/>
            <a:chOff x="7772400" y="609600"/>
            <a:chExt cx="2209800" cy="2514600"/>
          </a:xfrm>
        </p:grpSpPr>
        <p:grpSp>
          <p:nvGrpSpPr>
            <p:cNvPr id="2" name="Group 1"/>
            <p:cNvGrpSpPr/>
            <p:nvPr/>
          </p:nvGrpSpPr>
          <p:grpSpPr>
            <a:xfrm>
              <a:off x="7924800" y="609600"/>
              <a:ext cx="1238250" cy="1299865"/>
              <a:chOff x="7924800" y="609600"/>
              <a:chExt cx="1238250" cy="1299865"/>
            </a:xfrm>
          </p:grpSpPr>
          <p:sp>
            <p:nvSpPr>
              <p:cNvPr id="91" name="Text Box 1030"/>
              <p:cNvSpPr txBox="1">
                <a:spLocks noChangeArrowheads="1"/>
              </p:cNvSpPr>
              <p:nvPr/>
            </p:nvSpPr>
            <p:spPr bwMode="auto">
              <a:xfrm rot="10800000" flipV="1">
                <a:off x="7943850" y="762000"/>
                <a:ext cx="1219200" cy="430887"/>
              </a:xfrm>
              <a:prstGeom prst="rect">
                <a:avLst/>
              </a:prstGeom>
              <a:noFill/>
              <a:ln w="9525">
                <a:noFill/>
                <a:miter lim="800000"/>
                <a:headEnd/>
                <a:tailEnd/>
              </a:ln>
            </p:spPr>
            <p:txBody>
              <a:bodyPr wrap="square" anchor="ctr">
                <a:spAutoFit/>
              </a:bodyPr>
              <a:lstStyle/>
              <a:p>
                <a:pPr eaLnBrk="0" hangingPunct="0"/>
                <a:r>
                  <a:rPr lang="en-US" sz="2200" dirty="0" smtClean="0"/>
                  <a:t>= event</a:t>
                </a:r>
                <a:endParaRPr lang="en-US" sz="2200" dirty="0"/>
              </a:p>
            </p:txBody>
          </p:sp>
          <p:grpSp>
            <p:nvGrpSpPr>
              <p:cNvPr id="92" name="Group 91"/>
              <p:cNvGrpSpPr/>
              <p:nvPr/>
            </p:nvGrpSpPr>
            <p:grpSpPr>
              <a:xfrm>
                <a:off x="8007188" y="609600"/>
                <a:ext cx="535761" cy="237139"/>
                <a:chOff x="188444" y="5189945"/>
                <a:chExt cx="535761" cy="237139"/>
              </a:xfrm>
            </p:grpSpPr>
            <p:cxnSp>
              <p:nvCxnSpPr>
                <p:cNvPr id="94" name="Straight Connector 15"/>
                <p:cNvCxnSpPr/>
                <p:nvPr/>
              </p:nvCxnSpPr>
              <p:spPr>
                <a:xfrm flipV="1">
                  <a:off x="188444" y="531612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80866" y="51899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cxnSp>
            <p:nvCxnSpPr>
              <p:cNvPr id="93" name="Straight Arrow Connector 30"/>
              <p:cNvCxnSpPr>
                <a:cxnSpLocks noChangeShapeType="1"/>
              </p:cNvCxnSpPr>
              <p:nvPr/>
            </p:nvCxnSpPr>
            <p:spPr bwMode="auto">
              <a:xfrm>
                <a:off x="7943850" y="1447800"/>
                <a:ext cx="533400" cy="0"/>
              </a:xfrm>
              <a:prstGeom prst="straightConnector1">
                <a:avLst/>
              </a:prstGeom>
              <a:noFill/>
              <a:ln w="19050" algn="ctr">
                <a:solidFill>
                  <a:schemeClr val="tx1"/>
                </a:solidFill>
                <a:round/>
                <a:headEnd/>
                <a:tailEnd type="arrow" w="med" len="med"/>
              </a:ln>
            </p:spPr>
          </p:cxnSp>
          <p:sp>
            <p:nvSpPr>
              <p:cNvPr id="96" name="Text Box 1030"/>
              <p:cNvSpPr txBox="1">
                <a:spLocks noChangeArrowheads="1"/>
              </p:cNvSpPr>
              <p:nvPr/>
            </p:nvSpPr>
            <p:spPr bwMode="auto">
              <a:xfrm rot="10800000" flipV="1">
                <a:off x="7924800" y="1447800"/>
                <a:ext cx="1143000" cy="461665"/>
              </a:xfrm>
              <a:prstGeom prst="rect">
                <a:avLst/>
              </a:prstGeom>
              <a:noFill/>
              <a:ln w="9525">
                <a:noFill/>
                <a:miter lim="800000"/>
                <a:headEnd/>
                <a:tailEnd/>
              </a:ln>
            </p:spPr>
            <p:txBody>
              <a:bodyPr wrap="square" anchor="ctr">
                <a:spAutoFit/>
              </a:bodyPr>
              <a:lstStyle/>
              <a:p>
                <a:pPr eaLnBrk="0" hangingPunct="0"/>
                <a:r>
                  <a:rPr lang="en-US" dirty="0" smtClean="0"/>
                  <a:t>= leave</a:t>
                </a:r>
                <a:endParaRPr lang="en-US" dirty="0"/>
              </a:p>
            </p:txBody>
          </p:sp>
        </p:grpSp>
        <p:sp>
          <p:nvSpPr>
            <p:cNvPr id="101" name="Text Box 1030"/>
            <p:cNvSpPr txBox="1">
              <a:spLocks noChangeArrowheads="1"/>
            </p:cNvSpPr>
            <p:nvPr/>
          </p:nvSpPr>
          <p:spPr bwMode="auto">
            <a:xfrm rot="10800000" flipV="1">
              <a:off x="7772400" y="1923871"/>
              <a:ext cx="2209800" cy="1200329"/>
            </a:xfrm>
            <a:prstGeom prst="rect">
              <a:avLst/>
            </a:prstGeom>
            <a:noFill/>
            <a:ln w="9525">
              <a:noFill/>
              <a:miter lim="800000"/>
              <a:headEnd/>
              <a:tailEnd/>
            </a:ln>
          </p:spPr>
          <p:txBody>
            <a:bodyPr wrap="square" anchor="ctr">
              <a:spAutoFit/>
            </a:bodyPr>
            <a:lstStyle/>
            <a:p>
              <a:pPr eaLnBrk="0" hangingPunct="0"/>
              <a:r>
                <a:rPr lang="en-US" dirty="0" smtClean="0"/>
                <a:t>CE =      competing </a:t>
              </a:r>
            </a:p>
            <a:p>
              <a:pPr eaLnBrk="0" hangingPunct="0"/>
              <a:r>
                <a:rPr lang="en-US" dirty="0"/>
                <a:t> </a:t>
              </a:r>
              <a:r>
                <a:rPr lang="en-US" dirty="0" smtClean="0"/>
                <a:t>      event</a:t>
              </a:r>
              <a:endParaRPr lang="en-US" dirty="0"/>
            </a:p>
          </p:txBody>
        </p:sp>
      </p:grpSp>
    </p:spTree>
    <p:extLst>
      <p:ext uri="{BB962C8B-B14F-4D97-AF65-F5344CB8AC3E}">
        <p14:creationId xmlns:p14="http://schemas.microsoft.com/office/powerpoint/2010/main" val="173182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5492" name="TextBox 45"/>
          <p:cNvSpPr txBox="1">
            <a:spLocks noChangeArrowheads="1"/>
          </p:cNvSpPr>
          <p:nvPr/>
        </p:nvSpPr>
        <p:spPr bwMode="auto">
          <a:xfrm>
            <a:off x="-648182" y="13580"/>
            <a:ext cx="10325582" cy="1138773"/>
          </a:xfrm>
          <a:prstGeom prst="rect">
            <a:avLst/>
          </a:prstGeom>
          <a:noFill/>
          <a:ln w="9525">
            <a:noFill/>
            <a:miter lim="800000"/>
            <a:headEnd/>
            <a:tailEnd/>
          </a:ln>
        </p:spPr>
        <p:txBody>
          <a:bodyPr wrap="square">
            <a:spAutoFit/>
          </a:bodyPr>
          <a:lstStyle/>
          <a:p>
            <a:pPr algn="ctr"/>
            <a:r>
              <a:rPr lang="en-US" sz="3400" b="1" dirty="0" smtClean="0"/>
              <a:t>Nurses Health Study: </a:t>
            </a:r>
          </a:p>
          <a:p>
            <a:pPr algn="ctr"/>
            <a:r>
              <a:rPr lang="en-US" sz="3400" b="1" dirty="0" smtClean="0"/>
              <a:t>Underlying Dynamic Real-world Cohort</a:t>
            </a:r>
            <a:endParaRPr lang="en-US" sz="3400" b="1" dirty="0"/>
          </a:p>
        </p:txBody>
      </p:sp>
      <p:sp>
        <p:nvSpPr>
          <p:cNvPr id="105508" name="AutoShape 3"/>
          <p:cNvSpPr>
            <a:spLocks noChangeArrowheads="1"/>
          </p:cNvSpPr>
          <p:nvPr/>
        </p:nvSpPr>
        <p:spPr bwMode="auto">
          <a:xfrm rot="10800000">
            <a:off x="1295400" y="1177094"/>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105517" name="TextBox 84"/>
          <p:cNvSpPr txBox="1">
            <a:spLocks noChangeArrowheads="1"/>
          </p:cNvSpPr>
          <p:nvPr/>
        </p:nvSpPr>
        <p:spPr bwMode="auto">
          <a:xfrm>
            <a:off x="1053927" y="1170576"/>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sp>
        <p:nvSpPr>
          <p:cNvPr id="59" name="Rectangle 58"/>
          <p:cNvSpPr/>
          <p:nvPr/>
        </p:nvSpPr>
        <p:spPr>
          <a:xfrm>
            <a:off x="7496259" y="1185866"/>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455809" y="6172200"/>
            <a:ext cx="1662635" cy="369332"/>
          </a:xfrm>
          <a:prstGeom prst="rect">
            <a:avLst/>
          </a:prstGeom>
          <a:noFill/>
          <a:ln w="9525">
            <a:noFill/>
            <a:miter lim="800000"/>
            <a:headEnd/>
            <a:tailEnd/>
          </a:ln>
        </p:spPr>
        <p:txBody>
          <a:bodyPr wrap="none">
            <a:spAutoFit/>
          </a:bodyPr>
          <a:lstStyle/>
          <a:p>
            <a:r>
              <a:rPr lang="en-US" sz="1800" dirty="0" smtClean="0">
                <a:solidFill>
                  <a:srgbClr val="FF0000"/>
                </a:solidFill>
                <a:latin typeface="Calibri" pitchFamily="34" charset="0"/>
              </a:rPr>
              <a:t>Calendar</a:t>
            </a:r>
            <a:r>
              <a:rPr lang="en-US" sz="1800" dirty="0">
                <a:solidFill>
                  <a:srgbClr val="FF0000"/>
                </a:solidFill>
                <a:latin typeface="Calibri" pitchFamily="34" charset="0"/>
              </a:rPr>
              <a:t> </a:t>
            </a:r>
            <a:r>
              <a:rPr lang="en-US" sz="1800" dirty="0" smtClean="0">
                <a:solidFill>
                  <a:srgbClr val="FF0000"/>
                </a:solidFill>
                <a:latin typeface="Calibri" pitchFamily="34" charset="0"/>
              </a:rPr>
              <a:t>time   </a:t>
            </a:r>
            <a:endParaRPr lang="en-US" sz="1800" dirty="0">
              <a:solidFill>
                <a:srgbClr val="FF0000"/>
              </a:solidFill>
              <a:latin typeface="Calibri" pitchFamily="34" charset="0"/>
            </a:endParaRPr>
          </a:p>
        </p:txBody>
      </p:sp>
      <p:sp>
        <p:nvSpPr>
          <p:cNvPr id="33" name="TextBox 43"/>
          <p:cNvSpPr txBox="1">
            <a:spLocks noChangeArrowheads="1"/>
          </p:cNvSpPr>
          <p:nvPr/>
        </p:nvSpPr>
        <p:spPr bwMode="auto">
          <a:xfrm>
            <a:off x="7142956" y="6096002"/>
            <a:ext cx="1315244" cy="369332"/>
          </a:xfrm>
          <a:prstGeom prst="rect">
            <a:avLst/>
          </a:prstGeom>
          <a:noFill/>
          <a:ln w="9525">
            <a:noFill/>
            <a:miter lim="800000"/>
            <a:headEnd/>
            <a:tailEnd/>
          </a:ln>
        </p:spPr>
        <p:txBody>
          <a:bodyPr wrap="square">
            <a:spAutoFit/>
          </a:bodyPr>
          <a:lstStyle/>
          <a:p>
            <a:r>
              <a:rPr lang="en-US" sz="1800" dirty="0" smtClean="0">
                <a:latin typeface="Calibri" pitchFamily="34" charset="0"/>
              </a:rPr>
              <a:t>Dec 1976</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369332"/>
          </a:xfrm>
          <a:prstGeom prst="rect">
            <a:avLst/>
          </a:prstGeom>
          <a:noFill/>
          <a:ln w="9525">
            <a:noFill/>
            <a:miter lim="800000"/>
            <a:headEnd/>
            <a:tailEnd/>
          </a:ln>
        </p:spPr>
        <p:txBody>
          <a:bodyPr wrap="square">
            <a:spAutoFit/>
          </a:bodyPr>
          <a:lstStyle/>
          <a:p>
            <a:r>
              <a:rPr lang="en-US" sz="1800" dirty="0" smtClean="0">
                <a:latin typeface="Calibri" pitchFamily="34" charset="0"/>
              </a:rPr>
              <a:t>Jan 1976</a:t>
            </a:r>
            <a:endParaRPr lang="en-US" sz="1800" dirty="0">
              <a:latin typeface="Calibri" pitchFamily="34" charset="0"/>
            </a:endParaRPr>
          </a:p>
        </p:txBody>
      </p:sp>
      <p:cxnSp>
        <p:nvCxnSpPr>
          <p:cNvPr id="36" name="Straight Arrow Connector 35"/>
          <p:cNvCxnSpPr/>
          <p:nvPr/>
        </p:nvCxnSpPr>
        <p:spPr>
          <a:xfrm flipV="1">
            <a:off x="4191000" y="63246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511142" y="1072039"/>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496259" y="1488188"/>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32882" y="1136763"/>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185111" y="1264569"/>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350029" y="1372450"/>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26330" y="1479664"/>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15317" y="1559822"/>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777317" y="1626972"/>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sp>
        <p:nvSpPr>
          <p:cNvPr id="2" name="TextBox 1"/>
          <p:cNvSpPr txBox="1"/>
          <p:nvPr/>
        </p:nvSpPr>
        <p:spPr>
          <a:xfrm>
            <a:off x="1763712" y="2805767"/>
            <a:ext cx="5379244" cy="2985433"/>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dirty="0" smtClean="0"/>
              <a:t>11 states in 1976</a:t>
            </a:r>
          </a:p>
          <a:p>
            <a:pPr marL="342900" indent="-342900">
              <a:spcAft>
                <a:spcPts val="1200"/>
              </a:spcAft>
              <a:buFont typeface="Arial" panose="020B0604020202020204" pitchFamily="34" charset="0"/>
              <a:buChar char="•"/>
            </a:pPr>
            <a:r>
              <a:rPr lang="en-US" dirty="0" smtClean="0"/>
              <a:t>Real-world cohort: Persons who were already nurses at beginning of 1976 or who become nurses during 1976</a:t>
            </a:r>
          </a:p>
          <a:p>
            <a:pPr marL="342900" indent="-342900">
              <a:spcAft>
                <a:spcPts val="1200"/>
              </a:spcAft>
              <a:buFont typeface="Arial" panose="020B0604020202020204" pitchFamily="34" charset="0"/>
              <a:buChar char="•"/>
            </a:pPr>
            <a:r>
              <a:rPr lang="en-US" dirty="0" smtClean="0"/>
              <a:t>Study: Those who agreed to participate in Nurses Health Study and completed baseline questionnaire</a:t>
            </a:r>
          </a:p>
        </p:txBody>
      </p:sp>
    </p:spTree>
    <p:extLst>
      <p:ext uri="{BB962C8B-B14F-4D97-AF65-F5344CB8AC3E}">
        <p14:creationId xmlns:p14="http://schemas.microsoft.com/office/powerpoint/2010/main" val="2263228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a:t>Descriptive and Analytic Goals</a:t>
            </a:r>
          </a:p>
        </p:txBody>
      </p:sp>
      <p:sp>
        <p:nvSpPr>
          <p:cNvPr id="18435" name="Rectangle 3"/>
          <p:cNvSpPr>
            <a:spLocks noGrp="1" noChangeArrowheads="1"/>
          </p:cNvSpPr>
          <p:nvPr>
            <p:ph type="body" idx="1"/>
          </p:nvPr>
        </p:nvSpPr>
        <p:spPr>
          <a:xfrm>
            <a:off x="304801" y="1143000"/>
            <a:ext cx="8610600" cy="4648200"/>
          </a:xfrm>
        </p:spPr>
        <p:txBody>
          <a:bodyPr>
            <a:normAutofit fontScale="70000" lnSpcReduction="20000"/>
          </a:bodyPr>
          <a:lstStyle/>
          <a:p>
            <a:pPr lvl="1"/>
            <a:endParaRPr lang="en-US" sz="1000" dirty="0"/>
          </a:p>
          <a:p>
            <a:r>
              <a:rPr lang="en-US" sz="2400" b="1" dirty="0" smtClean="0"/>
              <a:t>Description</a:t>
            </a:r>
            <a:r>
              <a:rPr lang="en-US" sz="2600" dirty="0" smtClean="0"/>
              <a:t> </a:t>
            </a:r>
          </a:p>
          <a:p>
            <a:pPr lvl="1"/>
            <a:r>
              <a:rPr lang="en-US" sz="2000" dirty="0"/>
              <a:t>How frequent/common are risk </a:t>
            </a:r>
            <a:r>
              <a:rPr lang="en-US" sz="2000" dirty="0" smtClean="0"/>
              <a:t>factors/exposures/conditions/diseases? How often does Y occur?</a:t>
            </a:r>
          </a:p>
          <a:p>
            <a:pPr lvl="1"/>
            <a:endParaRPr lang="en-US" sz="500" dirty="0" smtClean="0"/>
          </a:p>
          <a:p>
            <a:r>
              <a:rPr lang="en-US" sz="2400" b="1" dirty="0" smtClean="0"/>
              <a:t>Causation</a:t>
            </a:r>
          </a:p>
          <a:p>
            <a:pPr lvl="1"/>
            <a:r>
              <a:rPr lang="en-US" sz="2000" dirty="0" smtClean="0"/>
              <a:t>The </a:t>
            </a:r>
            <a:r>
              <a:rPr lang="en-US" sz="2000" dirty="0"/>
              <a:t>science of establishing causal relationships among biological, behavioral, environmental (etc.) factors among </a:t>
            </a:r>
            <a:r>
              <a:rPr lang="en-US" sz="2000" dirty="0" smtClean="0"/>
              <a:t>humans</a:t>
            </a:r>
          </a:p>
          <a:p>
            <a:pPr lvl="1"/>
            <a:r>
              <a:rPr lang="en-US" sz="2000" dirty="0" smtClean="0"/>
              <a:t>Does </a:t>
            </a:r>
            <a:r>
              <a:rPr lang="en-US" sz="2000" dirty="0"/>
              <a:t>X </a:t>
            </a:r>
            <a:r>
              <a:rPr lang="en-US" sz="2000" dirty="0" smtClean="0"/>
              <a:t>cause </a:t>
            </a:r>
            <a:r>
              <a:rPr lang="en-US" sz="2000" dirty="0"/>
              <a:t>Y</a:t>
            </a:r>
            <a:r>
              <a:rPr lang="en-US" sz="2000" dirty="0" smtClean="0"/>
              <a:t>?</a:t>
            </a:r>
          </a:p>
          <a:p>
            <a:pPr lvl="1"/>
            <a:endParaRPr lang="en-US" sz="400" dirty="0" smtClean="0"/>
          </a:p>
          <a:p>
            <a:r>
              <a:rPr lang="en-US" sz="2400" b="1" dirty="0" smtClean="0"/>
              <a:t>Attribution</a:t>
            </a:r>
          </a:p>
          <a:p>
            <a:pPr lvl="1"/>
            <a:r>
              <a:rPr lang="en-US" sz="2000" dirty="0" smtClean="0"/>
              <a:t>What fraction of disease Y can be eliminated if a causal exposure X is eliminated?</a:t>
            </a:r>
          </a:p>
          <a:p>
            <a:pPr lvl="1"/>
            <a:endParaRPr lang="en-US" sz="500" dirty="0" smtClean="0"/>
          </a:p>
          <a:p>
            <a:r>
              <a:rPr lang="en-US" sz="2400" b="1" dirty="0" smtClean="0"/>
              <a:t>Mediation</a:t>
            </a:r>
            <a:endParaRPr lang="en-US" sz="2400" b="1" dirty="0"/>
          </a:p>
          <a:p>
            <a:pPr lvl="1"/>
            <a:r>
              <a:rPr lang="en-US" sz="2000" dirty="0" smtClean="0"/>
              <a:t>Understanding the mechanisms of causation</a:t>
            </a:r>
          </a:p>
          <a:p>
            <a:pPr lvl="1"/>
            <a:r>
              <a:rPr lang="en-US" sz="2000" dirty="0" smtClean="0"/>
              <a:t>How does X cause Y?</a:t>
            </a:r>
          </a:p>
          <a:p>
            <a:pPr lvl="1"/>
            <a:endParaRPr lang="en-US" sz="500" dirty="0" smtClean="0"/>
          </a:p>
          <a:p>
            <a:r>
              <a:rPr lang="en-US" sz="2400" b="1" dirty="0" smtClean="0"/>
              <a:t>Interaction</a:t>
            </a:r>
          </a:p>
          <a:p>
            <a:pPr lvl="1"/>
            <a:r>
              <a:rPr lang="en-US" sz="2000" dirty="0" smtClean="0"/>
              <a:t>When and for whom does X cause Y?</a:t>
            </a:r>
          </a:p>
          <a:p>
            <a:pPr lvl="1"/>
            <a:endParaRPr lang="en-US" sz="700" dirty="0" smtClean="0"/>
          </a:p>
          <a:p>
            <a:pPr lvl="1"/>
            <a:endParaRPr lang="en-US" sz="500" dirty="0" smtClean="0"/>
          </a:p>
          <a:p>
            <a:pPr>
              <a:spcBef>
                <a:spcPts val="0"/>
              </a:spcBef>
            </a:pPr>
            <a:r>
              <a:rPr lang="en-US" sz="2400" b="1" dirty="0" smtClean="0"/>
              <a:t>Prediction</a:t>
            </a:r>
            <a:r>
              <a:rPr lang="en-US" sz="2200" b="1" dirty="0" smtClean="0"/>
              <a:t> </a:t>
            </a:r>
          </a:p>
          <a:p>
            <a:pPr lvl="1"/>
            <a:r>
              <a:rPr lang="en-US" sz="2000" dirty="0" smtClean="0"/>
              <a:t>Do A, B, and C predict 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Goal of research may be “descriptive” or “analytic”</a:t>
            </a:r>
            <a:endParaRPr lang="en-US" sz="2600" kern="0" dirty="0"/>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Everything in this course relates to designing studies that will accomplish a descriptive or analytic goal. </a:t>
            </a:r>
          </a:p>
          <a:p>
            <a:pPr marL="0" indent="0">
              <a:buFontTx/>
              <a:buNone/>
            </a:pPr>
            <a:endParaRPr lang="en-US" kern="0" dirty="0"/>
          </a:p>
        </p:txBody>
      </p:sp>
      <p:grpSp>
        <p:nvGrpSpPr>
          <p:cNvPr id="6" name="Group 5"/>
          <p:cNvGrpSpPr/>
          <p:nvPr/>
        </p:nvGrpSpPr>
        <p:grpSpPr>
          <a:xfrm>
            <a:off x="4114800" y="1295400"/>
            <a:ext cx="3810000" cy="4572000"/>
            <a:chOff x="4114800" y="1295400"/>
            <a:chExt cx="3810000" cy="4572000"/>
          </a:xfrm>
        </p:grpSpPr>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dirty="0" smtClean="0">
                  <a:solidFill>
                    <a:srgbClr val="FF0000"/>
                  </a:solidFill>
                  <a:latin typeface="Arial" panose="020B0604020202020204" pitchFamily="34" charset="0"/>
                  <a:cs typeface="Arial" panose="020B0604020202020204" pitchFamily="34" charset="0"/>
                </a:rPr>
                <a:t>Descriptive</a:t>
              </a:r>
              <a:endParaRPr lang="en-US"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dirty="0" smtClean="0">
                  <a:solidFill>
                    <a:srgbClr val="FF0000"/>
                  </a:solidFill>
                  <a:latin typeface="Arial" panose="020B0604020202020204" pitchFamily="34" charset="0"/>
                  <a:cs typeface="Arial" panose="020B0604020202020204" pitchFamily="34" charset="0"/>
                </a:rPr>
                <a:t>Analytic</a:t>
              </a:r>
              <a:endParaRPr lang="en-US"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25158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676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4" name="TextBox 37"/>
          <p:cNvSpPr txBox="1">
            <a:spLocks noChangeArrowheads="1"/>
          </p:cNvSpPr>
          <p:nvPr/>
        </p:nvSpPr>
        <p:spPr bwMode="auto">
          <a:xfrm>
            <a:off x="124831" y="5562600"/>
            <a:ext cx="2161169" cy="923330"/>
          </a:xfrm>
          <a:prstGeom prst="rect">
            <a:avLst/>
          </a:prstGeom>
          <a:noFill/>
          <a:ln w="9525">
            <a:noFill/>
            <a:miter lim="800000"/>
            <a:headEnd/>
            <a:tailEnd/>
          </a:ln>
        </p:spPr>
        <p:txBody>
          <a:bodyPr wrap="none">
            <a:spAutoFit/>
          </a:bodyPr>
          <a:lstStyle/>
          <a:p>
            <a:pPr algn="ctr"/>
            <a:r>
              <a:rPr lang="en-US" sz="1800" dirty="0">
                <a:latin typeface="Calibri" pitchFamily="34" charset="0"/>
              </a:rPr>
              <a:t>Initial </a:t>
            </a:r>
            <a:r>
              <a:rPr lang="en-US" sz="1800" dirty="0" smtClean="0">
                <a:latin typeface="Calibri" pitchFamily="34" charset="0"/>
              </a:rPr>
              <a:t> Cohort Study :</a:t>
            </a:r>
          </a:p>
          <a:p>
            <a:pPr algn="ctr"/>
            <a:r>
              <a:rPr lang="en-US" sz="1800" dirty="0">
                <a:latin typeface="Calibri" pitchFamily="34" charset="0"/>
              </a:rPr>
              <a:t>N</a:t>
            </a:r>
            <a:r>
              <a:rPr lang="en-US" sz="1800" dirty="0" smtClean="0">
                <a:latin typeface="Calibri" pitchFamily="34" charset="0"/>
              </a:rPr>
              <a:t>urses in 11</a:t>
            </a:r>
          </a:p>
          <a:p>
            <a:pPr algn="ctr"/>
            <a:r>
              <a:rPr lang="en-US" sz="1800" dirty="0">
                <a:latin typeface="Calibri" pitchFamily="34" charset="0"/>
              </a:rPr>
              <a:t>s</a:t>
            </a:r>
            <a:r>
              <a:rPr lang="en-US" sz="1800" dirty="0" smtClean="0">
                <a:latin typeface="Calibri" pitchFamily="34" charset="0"/>
              </a:rPr>
              <a:t>tates in 1976</a:t>
            </a:r>
            <a:endParaRPr lang="en-US" sz="1800" dirty="0">
              <a:latin typeface="Calibri" pitchFamily="34" charset="0"/>
            </a:endParaRPr>
          </a:p>
        </p:txBody>
      </p:sp>
      <p:sp>
        <p:nvSpPr>
          <p:cNvPr id="42005" name="TextBox 38"/>
          <p:cNvSpPr txBox="1">
            <a:spLocks noChangeArrowheads="1"/>
          </p:cNvSpPr>
          <p:nvPr/>
        </p:nvSpPr>
        <p:spPr bwMode="auto">
          <a:xfrm>
            <a:off x="6896100" y="5650468"/>
            <a:ext cx="1291444" cy="369332"/>
          </a:xfrm>
          <a:prstGeom prst="rect">
            <a:avLst/>
          </a:prstGeom>
          <a:noFill/>
          <a:ln w="9525">
            <a:noFill/>
            <a:miter lim="800000"/>
            <a:headEnd/>
            <a:tailEnd/>
          </a:ln>
        </p:spPr>
        <p:txBody>
          <a:bodyPr wrap="none">
            <a:spAutoFit/>
          </a:bodyPr>
          <a:lstStyle/>
          <a:p>
            <a:r>
              <a:rPr lang="en-US" sz="1800" dirty="0">
                <a:latin typeface="Calibri" pitchFamily="34" charset="0"/>
              </a:rPr>
              <a:t>Cohort </a:t>
            </a:r>
            <a:r>
              <a:rPr lang="en-US" sz="1800" dirty="0" smtClean="0">
                <a:latin typeface="Calibri" pitchFamily="34" charset="0"/>
              </a:rPr>
              <a:t>now</a:t>
            </a:r>
            <a:endParaRPr lang="en-US" sz="1800" dirty="0">
              <a:latin typeface="Calibri" pitchFamily="34" charset="0"/>
            </a:endParaRP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smtClean="0">
                <a:solidFill>
                  <a:srgbClr val="FF0000"/>
                </a:solidFill>
                <a:latin typeface="Calibri" pitchFamily="34" charset="0"/>
              </a:rPr>
              <a:t>Time since enrollment</a:t>
            </a:r>
            <a:endParaRPr lang="en-US" sz="1800" dirty="0">
              <a:solidFill>
                <a:srgbClr val="FF0000"/>
              </a:solidFill>
              <a:latin typeface="Calibri" pitchFamily="34" charset="0"/>
            </a:endParaRPr>
          </a:p>
        </p:txBody>
      </p:sp>
      <p:sp>
        <p:nvSpPr>
          <p:cNvPr id="42009" name="TextBox 45"/>
          <p:cNvSpPr txBox="1">
            <a:spLocks noChangeArrowheads="1"/>
          </p:cNvSpPr>
          <p:nvPr/>
        </p:nvSpPr>
        <p:spPr bwMode="auto">
          <a:xfrm>
            <a:off x="649545" y="76200"/>
            <a:ext cx="7939994" cy="707886"/>
          </a:xfrm>
          <a:prstGeom prst="rect">
            <a:avLst/>
          </a:prstGeom>
          <a:noFill/>
          <a:ln w="9525">
            <a:noFill/>
            <a:miter lim="800000"/>
            <a:headEnd/>
            <a:tailEnd/>
          </a:ln>
        </p:spPr>
        <p:txBody>
          <a:bodyPr wrap="none">
            <a:spAutoFit/>
          </a:bodyPr>
          <a:lstStyle/>
          <a:p>
            <a:pPr algn="ctr"/>
            <a:r>
              <a:rPr lang="en-US" sz="4000" b="1" dirty="0" smtClean="0"/>
              <a:t>Nurses Health: Fixed Cohort Study</a:t>
            </a:r>
            <a:endParaRPr lang="en-US" sz="4000" b="1" dirty="0"/>
          </a:p>
        </p:txBody>
      </p:sp>
      <p:sp>
        <p:nvSpPr>
          <p:cNvPr id="42010" name="Text Box 1030"/>
          <p:cNvSpPr txBox="1">
            <a:spLocks noChangeArrowheads="1"/>
          </p:cNvSpPr>
          <p:nvPr/>
        </p:nvSpPr>
        <p:spPr bwMode="auto">
          <a:xfrm>
            <a:off x="1167588" y="805936"/>
            <a:ext cx="6991350" cy="369332"/>
          </a:xfrm>
          <a:prstGeom prst="rect">
            <a:avLst/>
          </a:prstGeom>
          <a:noFill/>
          <a:ln w="9525">
            <a:noFill/>
            <a:miter lim="800000"/>
            <a:headEnd/>
            <a:tailEnd/>
          </a:ln>
        </p:spPr>
        <p:txBody>
          <a:bodyPr wrap="square" anchor="ctr">
            <a:spAutoFit/>
          </a:bodyPr>
          <a:lstStyle/>
          <a:p>
            <a:pPr eaLnBrk="0" hangingPunct="0"/>
            <a:r>
              <a:rPr lang="en-US" sz="1800" dirty="0" smtClean="0"/>
              <a:t>= event        CE = competing event                = loss to follow-up</a:t>
            </a:r>
            <a:endParaRPr lang="en-US" sz="1800" dirty="0"/>
          </a:p>
        </p:txBody>
      </p:sp>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pic>
        <p:nvPicPr>
          <p:cNvPr id="47" name="Picture 46"/>
          <p:cNvPicPr/>
          <p:nvPr/>
        </p:nvPicPr>
        <p:blipFill rotWithShape="1">
          <a:blip r:embed="rId3">
            <a:extLst>
              <a:ext uri="{28A0092B-C50C-407E-A947-70E740481C1C}">
                <a14:useLocalDpi xmlns:a14="http://schemas.microsoft.com/office/drawing/2010/main" val="0"/>
              </a:ext>
            </a:extLst>
          </a:blip>
          <a:srcRect r="89791" b="20344"/>
          <a:stretch/>
        </p:blipFill>
        <p:spPr>
          <a:xfrm>
            <a:off x="1093788" y="1613341"/>
            <a:ext cx="403225" cy="2577661"/>
          </a:xfrm>
          <a:prstGeom prst="rect">
            <a:avLst/>
          </a:prstGeom>
        </p:spPr>
      </p:pic>
      <p:pic>
        <p:nvPicPr>
          <p:cNvPr id="48" name="Picture 47"/>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232738"/>
            <a:ext cx="403226" cy="1253662"/>
          </a:xfrm>
          <a:prstGeom prst="rect">
            <a:avLst/>
          </a:prstGeom>
        </p:spPr>
      </p:pic>
      <p:pic>
        <p:nvPicPr>
          <p:cNvPr id="49" name="Picture 48"/>
          <p:cNvPicPr/>
          <p:nvPr/>
        </p:nvPicPr>
        <p:blipFill rotWithShape="1">
          <a:blip r:embed="rId3">
            <a:extLst>
              <a:ext uri="{28A0092B-C50C-407E-A947-70E740481C1C}">
                <a14:useLocalDpi xmlns:a14="http://schemas.microsoft.com/office/drawing/2010/main" val="0"/>
              </a:ext>
            </a:extLst>
          </a:blip>
          <a:srcRect r="89791" b="20344"/>
          <a:stretch/>
        </p:blipFill>
        <p:spPr>
          <a:xfrm>
            <a:off x="7342188" y="2438402"/>
            <a:ext cx="403225" cy="2653861"/>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t="1" r="89791" b="89696"/>
          <a:stretch/>
        </p:blipFill>
        <p:spPr>
          <a:xfrm>
            <a:off x="7315200" y="5153000"/>
            <a:ext cx="403226" cy="333400"/>
          </a:xfrm>
          <a:prstGeom prst="rect">
            <a:avLst/>
          </a:prstGeom>
        </p:spPr>
      </p:pic>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7" name="Oval 56"/>
          <p:cNvSpPr/>
          <p:nvPr/>
        </p:nvSpPr>
        <p:spPr>
          <a:xfrm>
            <a:off x="762001" y="838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1994788" y="1234362"/>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934186" y="148016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82552" y="1026922"/>
            <a:ext cx="647700" cy="32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28800" y="2362200"/>
            <a:ext cx="4560187" cy="3162404"/>
          </a:xfrm>
          <a:prstGeom prst="rect">
            <a:avLst/>
          </a:prstGeom>
          <a:noFill/>
        </p:spPr>
        <p:txBody>
          <a:bodyPr wrap="square" rtlCol="0">
            <a:spAutoFit/>
          </a:bodyPr>
          <a:lstStyle/>
          <a:p>
            <a:pPr marL="342900" indent="-342900">
              <a:spcAft>
                <a:spcPts val="300"/>
              </a:spcAft>
              <a:buFont typeface="Arial" panose="020B0604020202020204" pitchFamily="34" charset="0"/>
              <a:buChar char="•"/>
            </a:pPr>
            <a:r>
              <a:rPr lang="en-US" dirty="0" smtClean="0"/>
              <a:t>Participants entered at different calendar times, but are now all set to the same “starting time” </a:t>
            </a:r>
          </a:p>
          <a:p>
            <a:pPr marL="342900" indent="-342900">
              <a:spcAft>
                <a:spcPts val="300"/>
              </a:spcAft>
              <a:buFont typeface="Arial" panose="020B0604020202020204" pitchFamily="34" charset="0"/>
              <a:buChar char="•"/>
            </a:pPr>
            <a:r>
              <a:rPr lang="en-US" dirty="0" smtClean="0"/>
              <a:t>“Shifted to the left”</a:t>
            </a:r>
          </a:p>
          <a:p>
            <a:pPr marL="342900" indent="-342900">
              <a:spcAft>
                <a:spcPts val="300"/>
              </a:spcAft>
              <a:buFont typeface="Arial" panose="020B0604020202020204" pitchFamily="34" charset="0"/>
              <a:buChar char="•"/>
            </a:pPr>
            <a:r>
              <a:rPr lang="en-US" dirty="0" smtClean="0"/>
              <a:t>X-axis is now time since enrollment, not calendar time</a:t>
            </a:r>
          </a:p>
          <a:p>
            <a:pPr marL="342900" indent="-342900">
              <a:spcAft>
                <a:spcPts val="300"/>
              </a:spcAft>
              <a:buFont typeface="Arial" panose="020B0604020202020204" pitchFamily="34" charset="0"/>
              <a:buChar char="•"/>
            </a:pPr>
            <a:r>
              <a:rPr lang="en-US" dirty="0" smtClean="0"/>
              <a:t>Even if nurses retire, they are still under follow-up in NHS</a:t>
            </a:r>
            <a:endParaRPr lang="en-US" dirty="0"/>
          </a:p>
        </p:txBody>
      </p:sp>
      <p:sp>
        <p:nvSpPr>
          <p:cNvPr id="7" name="Oval 6"/>
          <p:cNvSpPr/>
          <p:nvPr/>
        </p:nvSpPr>
        <p:spPr bwMode="auto">
          <a:xfrm>
            <a:off x="3581401" y="5334000"/>
            <a:ext cx="2743199" cy="1151930"/>
          </a:xfrm>
          <a:prstGeom prst="ellipse">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35961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261" y="1752600"/>
            <a:ext cx="7772400" cy="4114800"/>
          </a:xfrm>
        </p:spPr>
        <p:txBody>
          <a:bodyPr/>
          <a:lstStyle/>
          <a:p>
            <a:pPr marL="0" indent="0">
              <a:buNone/>
            </a:pPr>
            <a:r>
              <a:rPr lang="en-US" dirty="0" smtClean="0"/>
              <a:t>Research </a:t>
            </a:r>
            <a:r>
              <a:rPr lang="en-US" dirty="0"/>
              <a:t>question:  What are the causal determinants of heart attacks in urban communities in the U.S</a:t>
            </a:r>
            <a:r>
              <a:rPr lang="en-US" dirty="0" smtClean="0"/>
              <a:t>.?</a:t>
            </a:r>
          </a:p>
          <a:p>
            <a:r>
              <a:rPr lang="en-US" dirty="0" smtClean="0"/>
              <a:t>Framingham study was designed to answer this question</a:t>
            </a:r>
          </a:p>
          <a:p>
            <a:r>
              <a:rPr lang="en-US" dirty="0" smtClean="0"/>
              <a:t>Framingham residents were the underlying dynamic cohort</a:t>
            </a:r>
          </a:p>
          <a:p>
            <a:r>
              <a:rPr lang="en-US" dirty="0" smtClean="0"/>
              <a:t>Sampled with a fixed cohort design</a:t>
            </a:r>
            <a:endParaRPr lang="en-US" dirty="0"/>
          </a:p>
        </p:txBody>
      </p:sp>
      <p:sp>
        <p:nvSpPr>
          <p:cNvPr id="2" name="TextBox 1"/>
          <p:cNvSpPr txBox="1"/>
          <p:nvPr/>
        </p:nvSpPr>
        <p:spPr>
          <a:xfrm>
            <a:off x="737461" y="361771"/>
            <a:ext cx="7696200" cy="1200329"/>
          </a:xfrm>
          <a:prstGeom prst="rect">
            <a:avLst/>
          </a:prstGeom>
          <a:noFill/>
        </p:spPr>
        <p:txBody>
          <a:bodyPr wrap="square" rtlCol="0">
            <a:spAutoFit/>
          </a:bodyPr>
          <a:lstStyle/>
          <a:p>
            <a:pPr algn="ctr"/>
            <a:r>
              <a:rPr lang="en-US" sz="3600" b="1" dirty="0" smtClean="0"/>
              <a:t>Underlying dynamic cohort, sampled with fixed cohort</a:t>
            </a:r>
            <a:endParaRPr lang="en-US" sz="3600" b="1" dirty="0"/>
          </a:p>
        </p:txBody>
      </p:sp>
    </p:spTree>
    <p:extLst>
      <p:ext uri="{BB962C8B-B14F-4D97-AF65-F5344CB8AC3E}">
        <p14:creationId xmlns:p14="http://schemas.microsoft.com/office/powerpoint/2010/main" val="4100924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52400" y="304800"/>
            <a:ext cx="8839200" cy="1828800"/>
          </a:xfrm>
        </p:spPr>
        <p:txBody>
          <a:bodyPr/>
          <a:lstStyle/>
          <a:p>
            <a:r>
              <a:rPr lang="en-US" sz="3600" b="1" dirty="0" smtClean="0"/>
              <a:t>Example: </a:t>
            </a:r>
            <a:r>
              <a:rPr lang="en-US" sz="3600" b="1" dirty="0"/>
              <a:t>Underlying Dynamic Cohort and Fixed Study </a:t>
            </a:r>
            <a:r>
              <a:rPr lang="en-US" sz="3600" b="1" dirty="0" smtClean="0"/>
              <a:t>Cohort</a:t>
            </a:r>
            <a:br>
              <a:rPr lang="en-US" sz="3600" b="1" dirty="0" smtClean="0"/>
            </a:br>
            <a:r>
              <a:rPr lang="en-US" sz="3600" b="1" dirty="0" smtClean="0"/>
              <a:t/>
            </a:r>
            <a:br>
              <a:rPr lang="en-US" sz="3600" b="1" dirty="0" smtClean="0"/>
            </a:br>
            <a:r>
              <a:rPr lang="en-US" sz="3600" b="1" dirty="0" smtClean="0"/>
              <a:t>Framingham Study</a:t>
            </a:r>
          </a:p>
        </p:txBody>
      </p:sp>
      <p:sp>
        <p:nvSpPr>
          <p:cNvPr id="48130" name="Rectangle 3"/>
          <p:cNvSpPr>
            <a:spLocks noGrp="1" noChangeArrowheads="1"/>
          </p:cNvSpPr>
          <p:nvPr>
            <p:ph type="body" idx="1"/>
          </p:nvPr>
        </p:nvSpPr>
        <p:spPr>
          <a:xfrm>
            <a:off x="304800" y="2667000"/>
            <a:ext cx="8839200" cy="4373217"/>
          </a:xfrm>
        </p:spPr>
        <p:txBody>
          <a:bodyPr/>
          <a:lstStyle/>
          <a:p>
            <a:pPr marL="0" indent="0">
              <a:lnSpc>
                <a:spcPct val="90000"/>
              </a:lnSpc>
              <a:buNone/>
            </a:pPr>
            <a:r>
              <a:rPr lang="en-US" b="1" dirty="0" smtClean="0"/>
              <a:t>Underlying real-world </a:t>
            </a:r>
            <a:r>
              <a:rPr lang="en-US" b="1" dirty="0"/>
              <a:t>dynamic cohort</a:t>
            </a:r>
            <a:endParaRPr lang="en-US" b="1" dirty="0" smtClean="0"/>
          </a:p>
          <a:p>
            <a:pPr>
              <a:lnSpc>
                <a:spcPct val="90000"/>
              </a:lnSpc>
            </a:pPr>
            <a:r>
              <a:rPr lang="en-US" dirty="0" smtClean="0"/>
              <a:t>Adult residents of city called Framingham in the state of Massachusetts</a:t>
            </a:r>
            <a:endParaRPr lang="en-US" sz="2400" dirty="0" smtClean="0"/>
          </a:p>
          <a:p>
            <a:pPr marL="0" indent="0">
              <a:lnSpc>
                <a:spcPct val="90000"/>
              </a:lnSpc>
              <a:buNone/>
            </a:pPr>
            <a:r>
              <a:rPr lang="en-US" b="1" dirty="0" smtClean="0"/>
              <a:t>Fixed cohort study</a:t>
            </a:r>
          </a:p>
          <a:p>
            <a:pPr>
              <a:lnSpc>
                <a:spcPct val="90000"/>
              </a:lnSpc>
            </a:pPr>
            <a:r>
              <a:rPr lang="en-US" dirty="0"/>
              <a:t>Adult residents of </a:t>
            </a:r>
            <a:r>
              <a:rPr lang="en-US" dirty="0" smtClean="0"/>
              <a:t>Framingham in 1948 who agreed to participate.  N</a:t>
            </a:r>
            <a:r>
              <a:rPr lang="en-US" dirty="0"/>
              <a:t>= 5,209</a:t>
            </a:r>
            <a:r>
              <a:rPr lang="en-US" dirty="0" smtClean="0"/>
              <a:t>.</a:t>
            </a:r>
          </a:p>
        </p:txBody>
      </p:sp>
    </p:spTree>
    <p:extLst>
      <p:ext uri="{BB962C8B-B14F-4D97-AF65-F5344CB8AC3E}">
        <p14:creationId xmlns:p14="http://schemas.microsoft.com/office/powerpoint/2010/main" val="4214083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685800" y="-152400"/>
            <a:ext cx="7772400" cy="1143000"/>
          </a:xfrm>
        </p:spPr>
        <p:txBody>
          <a:bodyPr/>
          <a:lstStyle/>
          <a:p>
            <a:r>
              <a:rPr lang="en-US" sz="3600" b="1" dirty="0" smtClean="0">
                <a:solidFill>
                  <a:schemeClr val="tx1"/>
                </a:solidFill>
              </a:rPr>
              <a:t>Framingham Cohort Study</a:t>
            </a:r>
          </a:p>
        </p:txBody>
      </p:sp>
      <p:sp>
        <p:nvSpPr>
          <p:cNvPr id="52226" name="Rectangle 3"/>
          <p:cNvSpPr>
            <a:spLocks noGrp="1" noChangeArrowheads="1"/>
          </p:cNvSpPr>
          <p:nvPr>
            <p:ph type="body" idx="1"/>
          </p:nvPr>
        </p:nvSpPr>
        <p:spPr>
          <a:xfrm>
            <a:off x="113571" y="5726925"/>
            <a:ext cx="8986838" cy="1181101"/>
          </a:xfrm>
        </p:spPr>
        <p:txBody>
          <a:bodyPr/>
          <a:lstStyle/>
          <a:p>
            <a:pPr>
              <a:lnSpc>
                <a:spcPct val="90000"/>
              </a:lnSpc>
              <a:buFontTx/>
              <a:buNone/>
            </a:pPr>
            <a:r>
              <a:rPr lang="en-US" sz="2400" dirty="0"/>
              <a:t>Dawber TR, Meadors GF, Moore FE, Jr.: Epidemiological approaches to heart disease: the Framingham Study. </a:t>
            </a:r>
            <a:r>
              <a:rPr lang="en-US" sz="2400" i="1" dirty="0"/>
              <a:t>Am J Public </a:t>
            </a:r>
            <a:r>
              <a:rPr lang="en-US" sz="2400" i="1" dirty="0" smtClean="0"/>
              <a:t>Health </a:t>
            </a:r>
            <a:r>
              <a:rPr lang="en-US" sz="2400" dirty="0" smtClean="0"/>
              <a:t>1951. </a:t>
            </a:r>
          </a:p>
        </p:txBody>
      </p:sp>
      <p:sp>
        <p:nvSpPr>
          <p:cNvPr id="3" name="TextBox 2"/>
          <p:cNvSpPr txBox="1"/>
          <p:nvPr/>
        </p:nvSpPr>
        <p:spPr>
          <a:xfrm>
            <a:off x="1905000" y="2057400"/>
            <a:ext cx="3276600" cy="461665"/>
          </a:xfrm>
          <a:prstGeom prst="rect">
            <a:avLst/>
          </a:prstGeom>
          <a:noFill/>
        </p:spPr>
        <p:txBody>
          <a:bodyPr wrap="square" rtlCol="0">
            <a:spAutoFit/>
          </a:bodyPr>
          <a:lstStyle/>
          <a:p>
            <a:r>
              <a:rPr lang="en-US" dirty="0" smtClean="0"/>
              <a:t>2018 = 70</a:t>
            </a:r>
            <a:r>
              <a:rPr lang="en-US" baseline="30000" dirty="0" smtClean="0"/>
              <a:t>th</a:t>
            </a:r>
            <a:r>
              <a:rPr lang="en-US" dirty="0" smtClean="0"/>
              <a:t> anniversary</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575" t="8523" r="5630" b="6060"/>
          <a:stretch/>
        </p:blipFill>
        <p:spPr>
          <a:xfrm>
            <a:off x="298580" y="970384"/>
            <a:ext cx="8616820" cy="4609322"/>
          </a:xfrm>
          <a:prstGeom prst="rect">
            <a:avLst/>
          </a:prstGeom>
        </p:spPr>
      </p:pic>
      <p:sp>
        <p:nvSpPr>
          <p:cNvPr id="5" name="TextBox 4"/>
          <p:cNvSpPr txBox="1"/>
          <p:nvPr/>
        </p:nvSpPr>
        <p:spPr>
          <a:xfrm>
            <a:off x="2400300" y="1137819"/>
            <a:ext cx="4343400" cy="707886"/>
          </a:xfrm>
          <a:prstGeom prst="rect">
            <a:avLst/>
          </a:prstGeom>
          <a:noFill/>
        </p:spPr>
        <p:txBody>
          <a:bodyPr wrap="square" rtlCol="0">
            <a:spAutoFit/>
          </a:bodyPr>
          <a:lstStyle/>
          <a:p>
            <a:pPr algn="ctr"/>
            <a:r>
              <a:rPr lang="en-US" sz="2000" b="1" dirty="0"/>
              <a:t>Articles Published Per Decade Based on Framingham </a:t>
            </a:r>
            <a:r>
              <a:rPr lang="en-US" sz="2000" b="1" dirty="0" smtClean="0"/>
              <a:t>Data</a:t>
            </a:r>
            <a:endParaRPr lang="en-US" sz="2000" b="1" dirty="0"/>
          </a:p>
        </p:txBody>
      </p:sp>
      <p:sp>
        <p:nvSpPr>
          <p:cNvPr id="6" name="TextBox 5"/>
          <p:cNvSpPr txBox="1"/>
          <p:nvPr/>
        </p:nvSpPr>
        <p:spPr>
          <a:xfrm>
            <a:off x="1752600" y="2286000"/>
            <a:ext cx="2743200" cy="400110"/>
          </a:xfrm>
          <a:prstGeom prst="rect">
            <a:avLst/>
          </a:prstGeom>
          <a:noFill/>
        </p:spPr>
        <p:txBody>
          <a:bodyPr wrap="square" rtlCol="0">
            <a:spAutoFit/>
          </a:bodyPr>
          <a:lstStyle/>
          <a:p>
            <a:r>
              <a:rPr lang="en-US" sz="2000" i="1" dirty="0" smtClean="0"/>
              <a:t>2018 = 70</a:t>
            </a:r>
            <a:r>
              <a:rPr lang="en-US" sz="2000" i="1" baseline="30000" dirty="0" smtClean="0"/>
              <a:t>th</a:t>
            </a:r>
            <a:r>
              <a:rPr lang="en-US" sz="2000" i="1" dirty="0" smtClean="0"/>
              <a:t> anniversary</a:t>
            </a:r>
            <a:endParaRPr lang="en-US" sz="2000" i="1" dirty="0"/>
          </a:p>
        </p:txBody>
      </p:sp>
    </p:spTree>
    <p:extLst>
      <p:ext uri="{BB962C8B-B14F-4D97-AF65-F5344CB8AC3E}">
        <p14:creationId xmlns:p14="http://schemas.microsoft.com/office/powerpoint/2010/main" val="3091373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27122" y="304800"/>
            <a:ext cx="8839200" cy="1143000"/>
          </a:xfrm>
        </p:spPr>
        <p:txBody>
          <a:bodyPr/>
          <a:lstStyle/>
          <a:p>
            <a:r>
              <a:rPr lang="en-US" sz="3600" b="1" dirty="0" smtClean="0"/>
              <a:t>“Local” Examples: Fixed Cohort Studies from Real-world Dynamic Cohorts</a:t>
            </a:r>
          </a:p>
        </p:txBody>
      </p:sp>
      <p:sp>
        <p:nvSpPr>
          <p:cNvPr id="48130" name="Rectangle 3"/>
          <p:cNvSpPr>
            <a:spLocks noGrp="1" noChangeArrowheads="1"/>
          </p:cNvSpPr>
          <p:nvPr>
            <p:ph type="body" idx="1"/>
          </p:nvPr>
        </p:nvSpPr>
        <p:spPr>
          <a:xfrm>
            <a:off x="162128" y="1300264"/>
            <a:ext cx="8839200" cy="5105400"/>
          </a:xfrm>
        </p:spPr>
        <p:txBody>
          <a:bodyPr/>
          <a:lstStyle/>
          <a:p>
            <a:pPr marL="457200" lvl="1" indent="0">
              <a:lnSpc>
                <a:spcPct val="90000"/>
              </a:lnSpc>
              <a:buNone/>
            </a:pPr>
            <a:endParaRPr lang="en-US" sz="800" dirty="0" smtClean="0"/>
          </a:p>
          <a:p>
            <a:r>
              <a:rPr lang="en-US" sz="2600" dirty="0"/>
              <a:t>The Diabetes Study of Northern California (</a:t>
            </a:r>
            <a:r>
              <a:rPr lang="en-US" sz="2600" dirty="0" smtClean="0"/>
              <a:t>DISTANCE)</a:t>
            </a:r>
          </a:p>
          <a:p>
            <a:pPr lvl="1"/>
            <a:r>
              <a:rPr lang="en-US" sz="2200" dirty="0" smtClean="0"/>
              <a:t>Adults with diabetes who were receiving care at a Kaiser Permanente Northern California health care facility and completed a questionnaire between 2005 and 2006. N=</a:t>
            </a:r>
            <a:r>
              <a:rPr lang="en-US" sz="2400" dirty="0" smtClean="0"/>
              <a:t>20,188.</a:t>
            </a:r>
          </a:p>
          <a:p>
            <a:r>
              <a:rPr lang="en-US" sz="2600" dirty="0" smtClean="0"/>
              <a:t>Osteoarthritis Initiative (OAI)</a:t>
            </a:r>
          </a:p>
          <a:p>
            <a:pPr lvl="1"/>
            <a:r>
              <a:rPr lang="en-US" sz="2200" dirty="0" smtClean="0"/>
              <a:t>Adults ages 45-79 with, or at risk for, symptomatic knee OA who were recruited at 4 centers in the US</a:t>
            </a:r>
          </a:p>
          <a:p>
            <a:r>
              <a:rPr lang="en-US" sz="2800" dirty="0" smtClean="0"/>
              <a:t>Uganda </a:t>
            </a:r>
            <a:r>
              <a:rPr lang="en-US" sz="2800" dirty="0"/>
              <a:t>AIDS Rural Treatment Outcomes Study (UARTO). </a:t>
            </a:r>
          </a:p>
          <a:p>
            <a:pPr lvl="1"/>
            <a:r>
              <a:rPr lang="en-US" sz="2400" dirty="0" smtClean="0"/>
              <a:t>HIV-infected </a:t>
            </a:r>
            <a:r>
              <a:rPr lang="en-US" sz="2400" dirty="0"/>
              <a:t>adults residing in rural Uganda who </a:t>
            </a:r>
            <a:r>
              <a:rPr lang="en-US" sz="2400" dirty="0" smtClean="0"/>
              <a:t>initiated </a:t>
            </a:r>
            <a:r>
              <a:rPr lang="en-US" sz="2400" dirty="0"/>
              <a:t>antiretroviral </a:t>
            </a:r>
            <a:r>
              <a:rPr lang="en-US" sz="2400" dirty="0" smtClean="0"/>
              <a:t>therapy </a:t>
            </a:r>
            <a:r>
              <a:rPr lang="en-US" sz="2400" dirty="0"/>
              <a:t>(2005 to 2014).  N = 744. </a:t>
            </a:r>
            <a:endParaRPr lang="en-US" sz="2200" dirty="0" smtClean="0"/>
          </a:p>
        </p:txBody>
      </p:sp>
    </p:spTree>
    <p:extLst>
      <p:ext uri="{BB962C8B-B14F-4D97-AF65-F5344CB8AC3E}">
        <p14:creationId xmlns:p14="http://schemas.microsoft.com/office/powerpoint/2010/main" val="1379220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21892"/>
            <a:ext cx="8458200" cy="5486400"/>
          </a:xfrm>
        </p:spPr>
        <p:txBody>
          <a:bodyPr/>
          <a:lstStyle/>
          <a:p>
            <a:pPr marL="0" indent="0">
              <a:buNone/>
            </a:pPr>
            <a:r>
              <a:rPr lang="en-US" dirty="0" smtClean="0"/>
              <a:t>Research question: What </a:t>
            </a:r>
            <a:r>
              <a:rPr lang="en-US" dirty="0"/>
              <a:t>is the incidence of HIV infection in San Francisco and how is this changing over time?</a:t>
            </a:r>
          </a:p>
          <a:p>
            <a:r>
              <a:rPr lang="en-US" dirty="0" smtClean="0"/>
              <a:t>Descriptive objective</a:t>
            </a:r>
          </a:p>
          <a:p>
            <a:r>
              <a:rPr lang="en-US" dirty="0" smtClean="0"/>
              <a:t>Use underlying real-world dynamic cohort of SF residents</a:t>
            </a:r>
          </a:p>
          <a:p>
            <a:r>
              <a:rPr lang="en-US" dirty="0" smtClean="0"/>
              <a:t>In this case, we </a:t>
            </a:r>
            <a:r>
              <a:rPr lang="en-US" dirty="0" smtClean="0"/>
              <a:t>are able to the entire </a:t>
            </a:r>
            <a:r>
              <a:rPr lang="en-US" dirty="0" smtClean="0"/>
              <a:t>real-world dynamic cohort, not a sample, for our dynamic study cohort</a:t>
            </a:r>
            <a:endParaRPr lang="en-US" dirty="0"/>
          </a:p>
          <a:p>
            <a:pPr marL="0" indent="0">
              <a:buNone/>
            </a:pPr>
            <a:r>
              <a:rPr lang="en-US" dirty="0" smtClean="0"/>
              <a:t> </a:t>
            </a:r>
          </a:p>
          <a:p>
            <a:pPr marL="0" indent="0">
              <a:buNone/>
            </a:pPr>
            <a:endParaRPr lang="en-US" dirty="0"/>
          </a:p>
        </p:txBody>
      </p:sp>
      <p:sp>
        <p:nvSpPr>
          <p:cNvPr id="5" name="Rectangle 2"/>
          <p:cNvSpPr>
            <a:spLocks noGrp="1" noChangeArrowheads="1"/>
          </p:cNvSpPr>
          <p:nvPr>
            <p:ph type="title"/>
          </p:nvPr>
        </p:nvSpPr>
        <p:spPr>
          <a:xfrm>
            <a:off x="0" y="76200"/>
            <a:ext cx="8839200" cy="1143000"/>
          </a:xfrm>
        </p:spPr>
        <p:txBody>
          <a:bodyPr/>
          <a:lstStyle/>
          <a:p>
            <a:r>
              <a:rPr lang="en-US" sz="3600" b="1" dirty="0" smtClean="0"/>
              <a:t>Underlying dynamic cohort, with a dynamic </a:t>
            </a:r>
            <a:r>
              <a:rPr lang="en-US" sz="3600" b="1" dirty="0" smtClean="0"/>
              <a:t>cohort study </a:t>
            </a:r>
            <a:endParaRPr lang="en-US" sz="3600" b="1" dirty="0" smtClean="0"/>
          </a:p>
        </p:txBody>
      </p:sp>
    </p:spTree>
    <p:extLst>
      <p:ext uri="{BB962C8B-B14F-4D97-AF65-F5344CB8AC3E}">
        <p14:creationId xmlns:p14="http://schemas.microsoft.com/office/powerpoint/2010/main" val="40197534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99506" y="180462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09280" y="1862919"/>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2056114"/>
            <a:ext cx="304799" cy="3822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41654" y="2133600"/>
            <a:ext cx="287547" cy="4036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57491" y="2293644"/>
            <a:ext cx="292380" cy="38751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1474" y="2438403"/>
            <a:ext cx="288926" cy="41395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20335" y="2537226"/>
            <a:ext cx="252809" cy="3583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08537" y="2019299"/>
            <a:ext cx="308733" cy="2826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244504" y="2175074"/>
            <a:ext cx="230081" cy="3395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85202" y="2293646"/>
            <a:ext cx="254067" cy="3090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333451" y="2053419"/>
            <a:ext cx="252010" cy="32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523456" y="180506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284465" y="-19752"/>
            <a:ext cx="7659385" cy="781752"/>
          </a:xfrm>
          <a:prstGeom prst="rect">
            <a:avLst/>
          </a:prstGeom>
          <a:noFill/>
          <a:ln w="9525">
            <a:noFill/>
            <a:miter lim="800000"/>
            <a:headEnd/>
            <a:tailEnd/>
          </a:ln>
        </p:spPr>
        <p:txBody>
          <a:bodyPr wrap="square">
            <a:spAutoFit/>
          </a:bodyPr>
          <a:lstStyle/>
          <a:p>
            <a:pPr>
              <a:lnSpc>
                <a:spcPct val="80000"/>
              </a:lnSpc>
            </a:pPr>
            <a:r>
              <a:rPr lang="en-US" sz="2800" b="1" dirty="0" smtClean="0"/>
              <a:t>Dynamic Study Cohort to Sample a Real-World Dynamic Cohort</a:t>
            </a:r>
            <a:endParaRPr lang="en-US" sz="28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32176" y="2400299"/>
            <a:ext cx="287957" cy="398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30839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5" y="6096002"/>
            <a:ext cx="1399993"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ends</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begins</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51" name="Group 50"/>
          <p:cNvGrpSpPr/>
          <p:nvPr/>
        </p:nvGrpSpPr>
        <p:grpSpPr>
          <a:xfrm>
            <a:off x="914401" y="2628900"/>
            <a:ext cx="8176419" cy="2552700"/>
            <a:chOff x="914400" y="2538129"/>
            <a:chExt cx="8176419" cy="2552700"/>
          </a:xfrm>
        </p:grpSpPr>
        <p:sp>
          <p:nvSpPr>
            <p:cNvPr id="52" name="Right Arrow 51"/>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3"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 study</a:t>
              </a:r>
              <a:endParaRPr lang="en-US" sz="3600" b="1" dirty="0">
                <a:solidFill>
                  <a:schemeClr val="bg1"/>
                </a:solidFill>
                <a:latin typeface="Calibri" pitchFamily="34" charset="0"/>
              </a:endParaRPr>
            </a:p>
          </p:txBody>
        </p:sp>
      </p:grpSp>
      <p:grpSp>
        <p:nvGrpSpPr>
          <p:cNvPr id="3" name="Group 2"/>
          <p:cNvGrpSpPr/>
          <p:nvPr/>
        </p:nvGrpSpPr>
        <p:grpSpPr>
          <a:xfrm>
            <a:off x="7772400" y="609600"/>
            <a:ext cx="2209800" cy="2514600"/>
            <a:chOff x="7772400" y="609600"/>
            <a:chExt cx="2209800" cy="2514600"/>
          </a:xfrm>
        </p:grpSpPr>
        <p:grpSp>
          <p:nvGrpSpPr>
            <p:cNvPr id="2" name="Group 1"/>
            <p:cNvGrpSpPr/>
            <p:nvPr/>
          </p:nvGrpSpPr>
          <p:grpSpPr>
            <a:xfrm>
              <a:off x="7924800" y="609600"/>
              <a:ext cx="1238250" cy="1299865"/>
              <a:chOff x="7924800" y="609600"/>
              <a:chExt cx="1238250" cy="1299865"/>
            </a:xfrm>
          </p:grpSpPr>
          <p:sp>
            <p:nvSpPr>
              <p:cNvPr id="91" name="Text Box 1030"/>
              <p:cNvSpPr txBox="1">
                <a:spLocks noChangeArrowheads="1"/>
              </p:cNvSpPr>
              <p:nvPr/>
            </p:nvSpPr>
            <p:spPr bwMode="auto">
              <a:xfrm rot="10800000" flipV="1">
                <a:off x="7943850" y="762000"/>
                <a:ext cx="1219200" cy="430887"/>
              </a:xfrm>
              <a:prstGeom prst="rect">
                <a:avLst/>
              </a:prstGeom>
              <a:noFill/>
              <a:ln w="9525">
                <a:noFill/>
                <a:miter lim="800000"/>
                <a:headEnd/>
                <a:tailEnd/>
              </a:ln>
            </p:spPr>
            <p:txBody>
              <a:bodyPr wrap="square" anchor="ctr">
                <a:spAutoFit/>
              </a:bodyPr>
              <a:lstStyle/>
              <a:p>
                <a:pPr eaLnBrk="0" hangingPunct="0"/>
                <a:r>
                  <a:rPr lang="en-US" sz="2200" dirty="0" smtClean="0"/>
                  <a:t>= event</a:t>
                </a:r>
                <a:endParaRPr lang="en-US" sz="2200" dirty="0"/>
              </a:p>
            </p:txBody>
          </p:sp>
          <p:grpSp>
            <p:nvGrpSpPr>
              <p:cNvPr id="92" name="Group 91"/>
              <p:cNvGrpSpPr/>
              <p:nvPr/>
            </p:nvGrpSpPr>
            <p:grpSpPr>
              <a:xfrm>
                <a:off x="8007188" y="609600"/>
                <a:ext cx="535761" cy="237139"/>
                <a:chOff x="188444" y="5189945"/>
                <a:chExt cx="535761" cy="237139"/>
              </a:xfrm>
            </p:grpSpPr>
            <p:cxnSp>
              <p:nvCxnSpPr>
                <p:cNvPr id="94" name="Straight Connector 15"/>
                <p:cNvCxnSpPr/>
                <p:nvPr/>
              </p:nvCxnSpPr>
              <p:spPr>
                <a:xfrm flipV="1">
                  <a:off x="188444" y="531612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80866" y="51899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cxnSp>
            <p:nvCxnSpPr>
              <p:cNvPr id="93" name="Straight Arrow Connector 30"/>
              <p:cNvCxnSpPr>
                <a:cxnSpLocks noChangeShapeType="1"/>
              </p:cNvCxnSpPr>
              <p:nvPr/>
            </p:nvCxnSpPr>
            <p:spPr bwMode="auto">
              <a:xfrm>
                <a:off x="7943850" y="1447800"/>
                <a:ext cx="533400" cy="0"/>
              </a:xfrm>
              <a:prstGeom prst="straightConnector1">
                <a:avLst/>
              </a:prstGeom>
              <a:noFill/>
              <a:ln w="19050" algn="ctr">
                <a:solidFill>
                  <a:schemeClr val="tx1"/>
                </a:solidFill>
                <a:round/>
                <a:headEnd/>
                <a:tailEnd type="arrow" w="med" len="med"/>
              </a:ln>
            </p:spPr>
          </p:cxnSp>
          <p:sp>
            <p:nvSpPr>
              <p:cNvPr id="96" name="Text Box 1030"/>
              <p:cNvSpPr txBox="1">
                <a:spLocks noChangeArrowheads="1"/>
              </p:cNvSpPr>
              <p:nvPr/>
            </p:nvSpPr>
            <p:spPr bwMode="auto">
              <a:xfrm rot="10800000" flipV="1">
                <a:off x="7924800" y="1447800"/>
                <a:ext cx="1143000" cy="461665"/>
              </a:xfrm>
              <a:prstGeom prst="rect">
                <a:avLst/>
              </a:prstGeom>
              <a:noFill/>
              <a:ln w="9525">
                <a:noFill/>
                <a:miter lim="800000"/>
                <a:headEnd/>
                <a:tailEnd/>
              </a:ln>
            </p:spPr>
            <p:txBody>
              <a:bodyPr wrap="square" anchor="ctr">
                <a:spAutoFit/>
              </a:bodyPr>
              <a:lstStyle/>
              <a:p>
                <a:pPr eaLnBrk="0" hangingPunct="0"/>
                <a:r>
                  <a:rPr lang="en-US" dirty="0" smtClean="0"/>
                  <a:t>= leave</a:t>
                </a:r>
                <a:endParaRPr lang="en-US" dirty="0"/>
              </a:p>
            </p:txBody>
          </p:sp>
        </p:grpSp>
        <p:sp>
          <p:nvSpPr>
            <p:cNvPr id="101" name="Text Box 1030"/>
            <p:cNvSpPr txBox="1">
              <a:spLocks noChangeArrowheads="1"/>
            </p:cNvSpPr>
            <p:nvPr/>
          </p:nvSpPr>
          <p:spPr bwMode="auto">
            <a:xfrm rot="10800000" flipV="1">
              <a:off x="7772400" y="1923871"/>
              <a:ext cx="2209800" cy="1200329"/>
            </a:xfrm>
            <a:prstGeom prst="rect">
              <a:avLst/>
            </a:prstGeom>
            <a:noFill/>
            <a:ln w="9525">
              <a:noFill/>
              <a:miter lim="800000"/>
              <a:headEnd/>
              <a:tailEnd/>
            </a:ln>
          </p:spPr>
          <p:txBody>
            <a:bodyPr wrap="square" anchor="ctr">
              <a:spAutoFit/>
            </a:bodyPr>
            <a:lstStyle/>
            <a:p>
              <a:pPr eaLnBrk="0" hangingPunct="0"/>
              <a:r>
                <a:rPr lang="en-US" dirty="0" smtClean="0"/>
                <a:t>CE =      competing </a:t>
              </a:r>
            </a:p>
            <a:p>
              <a:pPr eaLnBrk="0" hangingPunct="0"/>
              <a:r>
                <a:rPr lang="en-US" dirty="0"/>
                <a:t> </a:t>
              </a:r>
              <a:r>
                <a:rPr lang="en-US" dirty="0" smtClean="0"/>
                <a:t>      event</a:t>
              </a:r>
              <a:endParaRPr lang="en-US" dirty="0"/>
            </a:p>
          </p:txBody>
        </p:sp>
      </p:grpSp>
    </p:spTree>
    <p:extLst>
      <p:ext uri="{BB962C8B-B14F-4D97-AF65-F5344CB8AC3E}">
        <p14:creationId xmlns:p14="http://schemas.microsoft.com/office/powerpoint/2010/main" val="150602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990600" y="5437649"/>
            <a:ext cx="582355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Unicode MS"/>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Unicode MS"/>
              </a:rPr>
              <a:t> </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6" name="Rectangle 2"/>
          <p:cNvSpPr>
            <a:spLocks noGrp="1" noChangeArrowheads="1"/>
          </p:cNvSpPr>
          <p:nvPr>
            <p:ph type="title"/>
          </p:nvPr>
        </p:nvSpPr>
        <p:spPr>
          <a:xfrm>
            <a:off x="281354" y="531399"/>
            <a:ext cx="8458200" cy="1143000"/>
          </a:xfrm>
        </p:spPr>
        <p:txBody>
          <a:bodyPr/>
          <a:lstStyle/>
          <a:p>
            <a:r>
              <a:rPr lang="en-US" sz="3000" b="1" dirty="0" smtClean="0"/>
              <a:t>Exemplar of a dynamic cohort study which has sampled a dynamic real-world cohort in the U.S.</a:t>
            </a:r>
            <a:br>
              <a:rPr lang="en-US" sz="3000" b="1" dirty="0" smtClean="0"/>
            </a:br>
            <a:r>
              <a:rPr lang="en-US" sz="3000" b="1" dirty="0" smtClean="0"/>
              <a:t> </a:t>
            </a:r>
            <a:br>
              <a:rPr lang="en-US" sz="3000" b="1" dirty="0" smtClean="0"/>
            </a:br>
            <a:endParaRPr lang="en-US" sz="3000" b="1" dirty="0" smtClean="0"/>
          </a:p>
        </p:txBody>
      </p:sp>
      <p:sp>
        <p:nvSpPr>
          <p:cNvPr id="7" name="Content Placeholder 6"/>
          <p:cNvSpPr>
            <a:spLocks noGrp="1"/>
          </p:cNvSpPr>
          <p:nvPr>
            <p:ph idx="1"/>
          </p:nvPr>
        </p:nvSpPr>
        <p:spPr>
          <a:xfrm>
            <a:off x="76200" y="1600200"/>
            <a:ext cx="8686800" cy="2133600"/>
          </a:xfrm>
        </p:spPr>
        <p:txBody>
          <a:bodyPr/>
          <a:lstStyle/>
          <a:p>
            <a:r>
              <a:rPr lang="en-US" kern="1200" dirty="0" smtClean="0">
                <a:latin typeface="Times New Roman" pitchFamily="18" charset="0"/>
              </a:rPr>
              <a:t>Surveillance</a:t>
            </a:r>
            <a:r>
              <a:rPr lang="en-US" kern="1200" dirty="0">
                <a:latin typeface="Times New Roman" pitchFamily="18" charset="0"/>
              </a:rPr>
              <a:t>, Epidemiology, and End Results (SEER) Program of the National Cancer Institute </a:t>
            </a:r>
            <a:endParaRPr lang="en-US" kern="1200" dirty="0" smtClean="0">
              <a:latin typeface="Times New Roman" pitchFamily="18" charset="0"/>
            </a:endParaRPr>
          </a:p>
          <a:p>
            <a:r>
              <a:rPr lang="en-US" altLang="en-US" kern="1200" dirty="0" smtClean="0">
                <a:latin typeface="Times New Roman" pitchFamily="18" charset="0"/>
              </a:rPr>
              <a:t>In selected geographic regions in U.S., SEER captures all cancer diagnoses and combines them with census data on underlying population to create a dynamic cohort study</a:t>
            </a:r>
            <a:r>
              <a:rPr lang="en-US" altLang="en-US" dirty="0" smtClean="0"/>
              <a:t>.</a:t>
            </a:r>
            <a:endParaRPr lang="en-US" altLang="en-US" dirty="0" smtClean="0"/>
          </a:p>
          <a:p>
            <a:r>
              <a:rPr lang="en-US" altLang="en-US" dirty="0" smtClean="0"/>
              <a:t>Dynamic cohort studies are well suited to descriptive research objectives: e.g., burden of disease and change over time</a:t>
            </a:r>
            <a:endParaRPr lang="en-US" altLang="en-US" dirty="0">
              <a:latin typeface="Arial" panose="020B0604020202020204" pitchFamily="34" charset="0"/>
            </a:endParaRPr>
          </a:p>
          <a:p>
            <a:endParaRPr lang="en-US" dirty="0" smtClean="0"/>
          </a:p>
          <a:p>
            <a:endParaRPr lang="en-US" dirty="0"/>
          </a:p>
        </p:txBody>
      </p:sp>
    </p:spTree>
    <p:extLst>
      <p:ext uri="{BB962C8B-B14F-4D97-AF65-F5344CB8AC3E}">
        <p14:creationId xmlns:p14="http://schemas.microsoft.com/office/powerpoint/2010/main" val="19641497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54162" y="247173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45363" y="3233738"/>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96963" y="2471738"/>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35163" y="22431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92363" y="23193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16364" y="2445563"/>
            <a:ext cx="434181" cy="4833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4302" idx="2"/>
          </p:cNvCxnSpPr>
          <p:nvPr/>
        </p:nvCxnSpPr>
        <p:spPr>
          <a:xfrm flipV="1">
            <a:off x="4830764" y="2593034"/>
            <a:ext cx="434180" cy="4121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14433" y="2700338"/>
            <a:ext cx="335531" cy="419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852738"/>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40564" y="2958241"/>
            <a:ext cx="427037" cy="4278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163" y="2395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1" y="2590802"/>
            <a:ext cx="289719" cy="3674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5563" y="27003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78563" y="28527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78163" y="23193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602163" y="25479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516563" y="26241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59563" y="27765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306763" y="2395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292" name="TextBox 35"/>
          <p:cNvSpPr txBox="1">
            <a:spLocks noChangeArrowheads="1"/>
          </p:cNvSpPr>
          <p:nvPr/>
        </p:nvSpPr>
        <p:spPr bwMode="auto">
          <a:xfrm>
            <a:off x="3495676" y="209073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43" name="Straight Arrow Connector 42"/>
          <p:cNvCxnSpPr/>
          <p:nvPr/>
        </p:nvCxnSpPr>
        <p:spPr>
          <a:xfrm>
            <a:off x="2133600" y="65532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295" name="TextBox 43"/>
          <p:cNvSpPr txBox="1">
            <a:spLocks noChangeArrowheads="1"/>
          </p:cNvSpPr>
          <p:nvPr/>
        </p:nvSpPr>
        <p:spPr bwMode="auto">
          <a:xfrm>
            <a:off x="3638097" y="6466583"/>
            <a:ext cx="1632948" cy="369332"/>
          </a:xfrm>
          <a:prstGeom prst="rect">
            <a:avLst/>
          </a:prstGeom>
          <a:noFill/>
          <a:ln w="9525">
            <a:noFill/>
            <a:miter lim="800000"/>
            <a:headEnd/>
            <a:tailEnd/>
          </a:ln>
        </p:spPr>
        <p:txBody>
          <a:bodyPr wrap="none">
            <a:spAutoFit/>
          </a:bodyPr>
          <a:lstStyle/>
          <a:p>
            <a:r>
              <a:rPr lang="en-US" sz="1800" dirty="0" smtClean="0">
                <a:latin typeface="Calibri" pitchFamily="34" charset="0"/>
              </a:rPr>
              <a:t>Follow-up Time</a:t>
            </a:r>
            <a:endParaRPr lang="en-US" sz="1800" dirty="0">
              <a:latin typeface="Calibri" pitchFamily="34" charset="0"/>
            </a:endParaRPr>
          </a:p>
        </p:txBody>
      </p:sp>
      <p:cxnSp>
        <p:nvCxnSpPr>
          <p:cNvPr id="2" name="Straight Connector 34"/>
          <p:cNvCxnSpPr/>
          <p:nvPr/>
        </p:nvCxnSpPr>
        <p:spPr>
          <a:xfrm flipV="1">
            <a:off x="5973763" y="2776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297" name="TextBox 35"/>
          <p:cNvSpPr txBox="1">
            <a:spLocks noChangeArrowheads="1"/>
          </p:cNvSpPr>
          <p:nvPr/>
        </p:nvSpPr>
        <p:spPr bwMode="auto">
          <a:xfrm>
            <a:off x="6202363" y="247173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4298" name="Text Box 3"/>
          <p:cNvSpPr txBox="1">
            <a:spLocks noChangeArrowheads="1"/>
          </p:cNvSpPr>
          <p:nvPr/>
        </p:nvSpPr>
        <p:spPr bwMode="auto">
          <a:xfrm>
            <a:off x="173039" y="89118"/>
            <a:ext cx="9047162" cy="1815882"/>
          </a:xfrm>
          <a:prstGeom prst="rect">
            <a:avLst/>
          </a:prstGeom>
          <a:noFill/>
          <a:ln w="9525">
            <a:noFill/>
            <a:miter lim="800000"/>
            <a:headEnd/>
            <a:tailEnd/>
          </a:ln>
        </p:spPr>
        <p:txBody>
          <a:bodyPr anchor="ctr">
            <a:spAutoFit/>
          </a:bodyPr>
          <a:lstStyle/>
          <a:p>
            <a:pPr algn="ctr" eaLnBrk="0" hangingPunct="0"/>
            <a:r>
              <a:rPr lang="en-US" sz="3200" b="1" dirty="0" smtClean="0"/>
              <a:t>Threat </a:t>
            </a:r>
            <a:r>
              <a:rPr lang="en-US" sz="3200" b="1" dirty="0"/>
              <a:t>to Validity in a </a:t>
            </a:r>
            <a:r>
              <a:rPr lang="en-US" sz="3200" b="1" dirty="0" smtClean="0"/>
              <a:t>Fixed Cohort Study:</a:t>
            </a:r>
          </a:p>
          <a:p>
            <a:pPr algn="ctr" eaLnBrk="0" hangingPunct="0"/>
            <a:r>
              <a:rPr lang="en-US" sz="3200" b="1" dirty="0" smtClean="0"/>
              <a:t> Losses to follow-up</a:t>
            </a:r>
            <a:endParaRPr lang="en-US" sz="2800" dirty="0" smtClean="0"/>
          </a:p>
          <a:p>
            <a:pPr eaLnBrk="0" hangingPunct="0"/>
            <a:r>
              <a:rPr lang="en-US" dirty="0" smtClean="0"/>
              <a:t>What </a:t>
            </a:r>
            <a:r>
              <a:rPr lang="en-US" dirty="0"/>
              <a:t>bias do those lost introduce?  Missed disease diagnoses?</a:t>
            </a:r>
          </a:p>
          <a:p>
            <a:pPr eaLnBrk="0" hangingPunct="0"/>
            <a:r>
              <a:rPr lang="en-US" dirty="0" smtClean="0"/>
              <a:t>Are those </a:t>
            </a:r>
            <a:r>
              <a:rPr lang="en-US" dirty="0"/>
              <a:t>with particular </a:t>
            </a:r>
            <a:r>
              <a:rPr lang="en-US" dirty="0" smtClean="0"/>
              <a:t>exposures </a:t>
            </a:r>
            <a:r>
              <a:rPr lang="en-US" dirty="0"/>
              <a:t>more or less likely to leave?</a:t>
            </a:r>
          </a:p>
        </p:txBody>
      </p:sp>
      <p:sp>
        <p:nvSpPr>
          <p:cNvPr id="54299" name="Text Box 6"/>
          <p:cNvSpPr txBox="1">
            <a:spLocks noChangeArrowheads="1"/>
          </p:cNvSpPr>
          <p:nvPr/>
        </p:nvSpPr>
        <p:spPr bwMode="auto">
          <a:xfrm>
            <a:off x="2361283" y="1826568"/>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0" name="Text Box 6"/>
          <p:cNvSpPr txBox="1">
            <a:spLocks noChangeArrowheads="1"/>
          </p:cNvSpPr>
          <p:nvPr/>
        </p:nvSpPr>
        <p:spPr bwMode="auto">
          <a:xfrm>
            <a:off x="2666083" y="19027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1" name="Text Box 6"/>
          <p:cNvSpPr txBox="1">
            <a:spLocks noChangeArrowheads="1"/>
          </p:cNvSpPr>
          <p:nvPr/>
        </p:nvSpPr>
        <p:spPr bwMode="auto">
          <a:xfrm>
            <a:off x="4190083" y="20551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2" name="Text Box 6"/>
          <p:cNvSpPr txBox="1">
            <a:spLocks noChangeArrowheads="1"/>
          </p:cNvSpPr>
          <p:nvPr/>
        </p:nvSpPr>
        <p:spPr bwMode="auto">
          <a:xfrm>
            <a:off x="5104483" y="21313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3" name="Text Box 6"/>
          <p:cNvSpPr txBox="1">
            <a:spLocks noChangeArrowheads="1"/>
          </p:cNvSpPr>
          <p:nvPr/>
        </p:nvSpPr>
        <p:spPr bwMode="auto">
          <a:xfrm>
            <a:off x="5942683" y="22837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4" name="Text Box 6"/>
          <p:cNvSpPr txBox="1">
            <a:spLocks noChangeArrowheads="1"/>
          </p:cNvSpPr>
          <p:nvPr/>
        </p:nvSpPr>
        <p:spPr bwMode="auto">
          <a:xfrm>
            <a:off x="7085683" y="24361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5" name="Text Box 6"/>
          <p:cNvSpPr txBox="1">
            <a:spLocks noChangeArrowheads="1"/>
          </p:cNvSpPr>
          <p:nvPr/>
        </p:nvSpPr>
        <p:spPr bwMode="auto">
          <a:xfrm>
            <a:off x="7390483" y="25885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36" name="Oval 35"/>
          <p:cNvSpPr/>
          <p:nvPr/>
        </p:nvSpPr>
        <p:spPr>
          <a:xfrm>
            <a:off x="4518594" y="24005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7" name="Oval 36"/>
          <p:cNvSpPr/>
          <p:nvPr/>
        </p:nvSpPr>
        <p:spPr>
          <a:xfrm>
            <a:off x="5471093" y="24455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2986089" y="220842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6614093" y="262965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91229"/>
            <a:ext cx="457202" cy="4233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262215"/>
            <a:ext cx="354059" cy="4047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296876" cy="369332"/>
          </a:xfrm>
          <a:prstGeom prst="rect">
            <a:avLst/>
          </a:prstGeom>
          <a:noFill/>
          <a:ln w="9525">
            <a:noFill/>
            <a:miter lim="800000"/>
            <a:headEnd/>
            <a:tailEnd/>
          </a:ln>
        </p:spPr>
        <p:txBody>
          <a:bodyPr wrap="none">
            <a:spAutoFit/>
          </a:bodyPr>
          <a:lstStyle/>
          <a:p>
            <a:r>
              <a:rPr lang="en-US" sz="1800" dirty="0">
                <a:latin typeface="Calibri" pitchFamily="34" charset="0"/>
              </a:rPr>
              <a:t>E</a:t>
            </a:r>
          </a:p>
        </p:txBody>
      </p:sp>
      <p:sp>
        <p:nvSpPr>
          <p:cNvPr id="105492" name="TextBox 45"/>
          <p:cNvSpPr txBox="1">
            <a:spLocks noChangeArrowheads="1"/>
          </p:cNvSpPr>
          <p:nvPr/>
        </p:nvSpPr>
        <p:spPr bwMode="auto">
          <a:xfrm>
            <a:off x="0" y="13702"/>
            <a:ext cx="9217844" cy="646331"/>
          </a:xfrm>
          <a:prstGeom prst="rect">
            <a:avLst/>
          </a:prstGeom>
          <a:noFill/>
          <a:ln w="9525">
            <a:noFill/>
            <a:miter lim="800000"/>
            <a:headEnd/>
            <a:tailEnd/>
          </a:ln>
        </p:spPr>
        <p:txBody>
          <a:bodyPr wrap="none">
            <a:spAutoFit/>
          </a:bodyPr>
          <a:lstStyle/>
          <a:p>
            <a:r>
              <a:rPr lang="en-US" sz="3600" b="1" dirty="0" smtClean="0"/>
              <a:t>Threat to Validity in a Dynamic Study Cohort</a:t>
            </a:r>
            <a:endParaRPr lang="en-US" sz="36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296876" cy="369332"/>
          </a:xfrm>
          <a:prstGeom prst="rect">
            <a:avLst/>
          </a:prstGeom>
          <a:noFill/>
          <a:ln w="9525">
            <a:noFill/>
            <a:miter lim="800000"/>
            <a:headEnd/>
            <a:tailEnd/>
          </a:ln>
        </p:spPr>
        <p:txBody>
          <a:bodyPr wrap="none">
            <a:spAutoFit/>
          </a:bodyPr>
          <a:lstStyle/>
          <a:p>
            <a:r>
              <a:rPr lang="en-US" sz="1800" dirty="0">
                <a:latin typeface="Calibri" pitchFamily="34" charset="0"/>
              </a:rPr>
              <a:t>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455809" y="617220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6" y="6096002"/>
            <a:ext cx="1467644"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ends</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begins</a:t>
            </a:r>
            <a:endParaRPr lang="en-US" sz="1800" dirty="0">
              <a:latin typeface="Calibri" pitchFamily="34" charset="0"/>
            </a:endParaRPr>
          </a:p>
        </p:txBody>
      </p:sp>
      <p:cxnSp>
        <p:nvCxnSpPr>
          <p:cNvPr id="36" name="Straight Arrow Connector 35"/>
          <p:cNvCxnSpPr/>
          <p:nvPr/>
        </p:nvCxnSpPr>
        <p:spPr>
          <a:xfrm flipV="1">
            <a:off x="4191000" y="63246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3" name="Group 2"/>
          <p:cNvGrpSpPr/>
          <p:nvPr/>
        </p:nvGrpSpPr>
        <p:grpSpPr>
          <a:xfrm>
            <a:off x="7257888" y="1580035"/>
            <a:ext cx="2282322" cy="830997"/>
            <a:chOff x="7353301" y="1984931"/>
            <a:chExt cx="2282322" cy="830997"/>
          </a:xfrm>
        </p:grpSpPr>
        <p:sp>
          <p:nvSpPr>
            <p:cNvPr id="51" name="Text Box 1030"/>
            <p:cNvSpPr txBox="1">
              <a:spLocks noChangeArrowheads="1"/>
            </p:cNvSpPr>
            <p:nvPr/>
          </p:nvSpPr>
          <p:spPr bwMode="auto">
            <a:xfrm rot="10800000" flipV="1">
              <a:off x="7823377" y="1984931"/>
              <a:ext cx="1812246" cy="830997"/>
            </a:xfrm>
            <a:prstGeom prst="rect">
              <a:avLst/>
            </a:prstGeom>
            <a:noFill/>
            <a:ln w="9525">
              <a:noFill/>
              <a:miter lim="800000"/>
              <a:headEnd/>
              <a:tailEnd/>
            </a:ln>
          </p:spPr>
          <p:txBody>
            <a:bodyPr wrap="square" anchor="ctr">
              <a:spAutoFit/>
            </a:bodyPr>
            <a:lstStyle/>
            <a:p>
              <a:pPr eaLnBrk="0" hangingPunct="0"/>
              <a:r>
                <a:rPr lang="en-US" dirty="0" smtClean="0"/>
                <a:t>  = leave</a:t>
              </a:r>
            </a:p>
            <a:p>
              <a:pPr eaLnBrk="0" hangingPunct="0"/>
              <a:r>
                <a:rPr lang="en-US" dirty="0"/>
                <a:t>E</a:t>
              </a:r>
              <a:r>
                <a:rPr lang="en-US" dirty="0" smtClean="0"/>
                <a:t> = event</a:t>
              </a:r>
              <a:endParaRPr lang="en-US" dirty="0"/>
            </a:p>
          </p:txBody>
        </p:sp>
        <p:cxnSp>
          <p:nvCxnSpPr>
            <p:cNvPr id="54" name="Straight Arrow Connector 30"/>
            <p:cNvCxnSpPr>
              <a:cxnSpLocks noChangeShapeType="1"/>
            </p:cNvCxnSpPr>
            <p:nvPr/>
          </p:nvCxnSpPr>
          <p:spPr bwMode="auto">
            <a:xfrm>
              <a:off x="7353301" y="2246589"/>
              <a:ext cx="533400" cy="0"/>
            </a:xfrm>
            <a:prstGeom prst="straightConnector1">
              <a:avLst/>
            </a:prstGeom>
            <a:noFill/>
            <a:ln w="19050" algn="ctr">
              <a:solidFill>
                <a:schemeClr val="tx1"/>
              </a:solidFill>
              <a:round/>
              <a:headEnd/>
              <a:tailEnd type="arrow" w="med" len="med"/>
            </a:ln>
          </p:spPr>
        </p:cxnSp>
      </p:grpSp>
      <p:cxnSp>
        <p:nvCxnSpPr>
          <p:cNvPr id="41" name="Straight Connector 40"/>
          <p:cNvCxnSpPr/>
          <p:nvPr/>
        </p:nvCxnSpPr>
        <p:spPr>
          <a:xfrm flipV="1">
            <a:off x="4267202" y="216613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35"/>
          <p:cNvSpPr txBox="1">
            <a:spLocks noChangeArrowheads="1"/>
          </p:cNvSpPr>
          <p:nvPr/>
        </p:nvSpPr>
        <p:spPr bwMode="auto">
          <a:xfrm>
            <a:off x="4456115" y="186133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Tree>
    <p:extLst>
      <p:ext uri="{BB962C8B-B14F-4D97-AF65-F5344CB8AC3E}">
        <p14:creationId xmlns:p14="http://schemas.microsoft.com/office/powerpoint/2010/main" val="1979192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48701" y="0"/>
            <a:ext cx="8690499" cy="1143000"/>
          </a:xfrm>
        </p:spPr>
        <p:txBody>
          <a:bodyPr/>
          <a:lstStyle/>
          <a:p>
            <a:r>
              <a:rPr lang="en-US" sz="4000" b="1" dirty="0" smtClean="0"/>
              <a:t>Research Studies Based on Humans</a:t>
            </a:r>
          </a:p>
        </p:txBody>
      </p:sp>
      <p:sp>
        <p:nvSpPr>
          <p:cNvPr id="21506" name="Text Box 3"/>
          <p:cNvSpPr txBox="1">
            <a:spLocks noChangeArrowheads="1"/>
          </p:cNvSpPr>
          <p:nvPr/>
        </p:nvSpPr>
        <p:spPr bwMode="auto">
          <a:xfrm>
            <a:off x="2725352" y="1303338"/>
            <a:ext cx="3376245" cy="584775"/>
          </a:xfrm>
          <a:prstGeom prst="rect">
            <a:avLst/>
          </a:prstGeom>
          <a:noFill/>
          <a:ln w="9525">
            <a:noFill/>
            <a:miter lim="800000"/>
            <a:headEnd/>
            <a:tailEnd/>
          </a:ln>
        </p:spPr>
        <p:txBody>
          <a:bodyPr wrap="none">
            <a:spAutoFit/>
          </a:bodyPr>
          <a:lstStyle/>
          <a:p>
            <a:pPr algn="ctr" eaLnBrk="0" hangingPunct="0"/>
            <a:r>
              <a:rPr lang="en-US" sz="3200" dirty="0"/>
              <a:t>Unit of observation</a:t>
            </a:r>
          </a:p>
        </p:txBody>
      </p:sp>
      <p:sp>
        <p:nvSpPr>
          <p:cNvPr id="21507" name="Line 4"/>
          <p:cNvSpPr>
            <a:spLocks noChangeShapeType="1"/>
          </p:cNvSpPr>
          <p:nvPr/>
        </p:nvSpPr>
        <p:spPr bwMode="auto">
          <a:xfrm flipH="1">
            <a:off x="3429000" y="1882775"/>
            <a:ext cx="533400" cy="533400"/>
          </a:xfrm>
          <a:prstGeom prst="line">
            <a:avLst/>
          </a:prstGeom>
          <a:noFill/>
          <a:ln w="9525">
            <a:solidFill>
              <a:schemeClr val="tx1"/>
            </a:solidFill>
            <a:round/>
            <a:headEnd/>
            <a:tailEnd type="triangle" w="med" len="med"/>
          </a:ln>
        </p:spPr>
        <p:txBody>
          <a:bodyPr wrap="none" anchor="ctr"/>
          <a:lstStyle/>
          <a:p>
            <a:endParaRPr lang="en-US" dirty="0"/>
          </a:p>
        </p:txBody>
      </p:sp>
      <p:sp>
        <p:nvSpPr>
          <p:cNvPr id="21508" name="Line 5"/>
          <p:cNvSpPr>
            <a:spLocks noChangeShapeType="1"/>
          </p:cNvSpPr>
          <p:nvPr/>
        </p:nvSpPr>
        <p:spPr bwMode="auto">
          <a:xfrm>
            <a:off x="4800600" y="1882775"/>
            <a:ext cx="533400" cy="609600"/>
          </a:xfrm>
          <a:prstGeom prst="line">
            <a:avLst/>
          </a:prstGeom>
          <a:noFill/>
          <a:ln w="9525">
            <a:solidFill>
              <a:schemeClr val="tx1"/>
            </a:solidFill>
            <a:round/>
            <a:headEnd/>
            <a:tailEnd type="triangle" w="med" len="med"/>
          </a:ln>
        </p:spPr>
        <p:txBody>
          <a:bodyPr wrap="none" anchor="ctr"/>
          <a:lstStyle/>
          <a:p>
            <a:endParaRPr lang="en-US" dirty="0"/>
          </a:p>
        </p:txBody>
      </p:sp>
      <p:sp>
        <p:nvSpPr>
          <p:cNvPr id="21509" name="Text Box 6"/>
          <p:cNvSpPr txBox="1">
            <a:spLocks noChangeArrowheads="1"/>
          </p:cNvSpPr>
          <p:nvPr/>
        </p:nvSpPr>
        <p:spPr bwMode="auto">
          <a:xfrm>
            <a:off x="439433" y="2263777"/>
            <a:ext cx="3805850" cy="461665"/>
          </a:xfrm>
          <a:prstGeom prst="rect">
            <a:avLst/>
          </a:prstGeom>
          <a:noFill/>
          <a:ln w="9525">
            <a:noFill/>
            <a:miter lim="800000"/>
            <a:headEnd/>
            <a:tailEnd/>
          </a:ln>
        </p:spPr>
        <p:txBody>
          <a:bodyPr wrap="none">
            <a:spAutoFit/>
          </a:bodyPr>
          <a:lstStyle/>
          <a:p>
            <a:pPr algn="ctr" eaLnBrk="0" hangingPunct="0"/>
            <a:r>
              <a:rPr lang="en-US" dirty="0"/>
              <a:t>Group (e.g., geographic area)</a:t>
            </a:r>
          </a:p>
        </p:txBody>
      </p:sp>
      <p:sp>
        <p:nvSpPr>
          <p:cNvPr id="21510" name="Text Box 7"/>
          <p:cNvSpPr txBox="1">
            <a:spLocks noChangeArrowheads="1"/>
          </p:cNvSpPr>
          <p:nvPr/>
        </p:nvSpPr>
        <p:spPr bwMode="auto">
          <a:xfrm>
            <a:off x="5327634" y="2187576"/>
            <a:ext cx="1447832" cy="461665"/>
          </a:xfrm>
          <a:prstGeom prst="rect">
            <a:avLst/>
          </a:prstGeom>
          <a:noFill/>
          <a:ln w="9525">
            <a:noFill/>
            <a:miter lim="800000"/>
            <a:headEnd/>
            <a:tailEnd/>
          </a:ln>
        </p:spPr>
        <p:txBody>
          <a:bodyPr wrap="none">
            <a:spAutoFit/>
          </a:bodyPr>
          <a:lstStyle/>
          <a:p>
            <a:pPr algn="ctr" eaLnBrk="0" hangingPunct="0"/>
            <a:r>
              <a:rPr lang="en-US" dirty="0"/>
              <a:t>Individual</a:t>
            </a:r>
          </a:p>
        </p:txBody>
      </p:sp>
      <p:sp>
        <p:nvSpPr>
          <p:cNvPr id="21511" name="Line 8"/>
          <p:cNvSpPr>
            <a:spLocks noChangeShapeType="1"/>
          </p:cNvSpPr>
          <p:nvPr/>
        </p:nvSpPr>
        <p:spPr bwMode="auto">
          <a:xfrm>
            <a:off x="1070529" y="3408869"/>
            <a:ext cx="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1512" name="Line 9"/>
          <p:cNvSpPr>
            <a:spLocks noChangeShapeType="1"/>
          </p:cNvSpPr>
          <p:nvPr/>
        </p:nvSpPr>
        <p:spPr bwMode="auto">
          <a:xfrm flipH="1">
            <a:off x="3695700" y="4306739"/>
            <a:ext cx="1371600" cy="701675"/>
          </a:xfrm>
          <a:prstGeom prst="line">
            <a:avLst/>
          </a:prstGeom>
          <a:noFill/>
          <a:ln w="9525">
            <a:solidFill>
              <a:schemeClr val="tx1"/>
            </a:solidFill>
            <a:round/>
            <a:headEnd/>
            <a:tailEnd type="triangle" w="med" len="med"/>
          </a:ln>
        </p:spPr>
        <p:txBody>
          <a:bodyPr wrap="none" anchor="ctr"/>
          <a:lstStyle/>
          <a:p>
            <a:endParaRPr lang="en-US" dirty="0"/>
          </a:p>
        </p:txBody>
      </p:sp>
      <p:sp>
        <p:nvSpPr>
          <p:cNvPr id="21513" name="Text Box 10"/>
          <p:cNvSpPr txBox="1">
            <a:spLocks noChangeArrowheads="1"/>
          </p:cNvSpPr>
          <p:nvPr/>
        </p:nvSpPr>
        <p:spPr bwMode="auto">
          <a:xfrm>
            <a:off x="148701" y="3732363"/>
            <a:ext cx="2258952" cy="461665"/>
          </a:xfrm>
          <a:prstGeom prst="rect">
            <a:avLst/>
          </a:prstGeom>
          <a:noFill/>
          <a:ln w="9525">
            <a:noFill/>
            <a:miter lim="800000"/>
            <a:headEnd/>
            <a:tailEnd/>
          </a:ln>
        </p:spPr>
        <p:txBody>
          <a:bodyPr wrap="none">
            <a:spAutoFit/>
          </a:bodyPr>
          <a:lstStyle/>
          <a:p>
            <a:pPr algn="ctr" eaLnBrk="0" hangingPunct="0"/>
            <a:r>
              <a:rPr lang="en-US" dirty="0" smtClean="0"/>
              <a:t>Ecologic </a:t>
            </a:r>
            <a:r>
              <a:rPr lang="en-US" dirty="0"/>
              <a:t>Studies</a:t>
            </a:r>
          </a:p>
        </p:txBody>
      </p:sp>
      <p:sp>
        <p:nvSpPr>
          <p:cNvPr id="21514" name="Text Box 11"/>
          <p:cNvSpPr txBox="1">
            <a:spLocks noChangeArrowheads="1"/>
          </p:cNvSpPr>
          <p:nvPr/>
        </p:nvSpPr>
        <p:spPr bwMode="auto">
          <a:xfrm>
            <a:off x="4616650" y="5008415"/>
            <a:ext cx="2233305" cy="1384995"/>
          </a:xfrm>
          <a:prstGeom prst="rect">
            <a:avLst/>
          </a:prstGeom>
          <a:noFill/>
          <a:ln w="9525">
            <a:noFill/>
            <a:miter lim="800000"/>
            <a:headEnd/>
            <a:tailEnd/>
          </a:ln>
        </p:spPr>
        <p:txBody>
          <a:bodyPr wrap="none">
            <a:spAutoFit/>
          </a:bodyPr>
          <a:lstStyle/>
          <a:p>
            <a:pPr algn="ctr" eaLnBrk="0" hangingPunct="0">
              <a:spcBef>
                <a:spcPct val="50000"/>
              </a:spcBef>
            </a:pPr>
            <a:r>
              <a:rPr lang="en-US" u="sng" dirty="0" smtClean="0"/>
              <a:t>Between-subject</a:t>
            </a:r>
            <a:endParaRPr lang="en-US" u="sng" dirty="0"/>
          </a:p>
          <a:p>
            <a:pPr algn="ctr" eaLnBrk="0" hangingPunct="0"/>
            <a:r>
              <a:rPr lang="en-US" sz="2000" dirty="0"/>
              <a:t>Cohort </a:t>
            </a:r>
          </a:p>
          <a:p>
            <a:pPr algn="ctr" eaLnBrk="0" hangingPunct="0"/>
            <a:r>
              <a:rPr lang="en-US" sz="2000" dirty="0"/>
              <a:t>Cross-sectional</a:t>
            </a:r>
          </a:p>
          <a:p>
            <a:pPr algn="ctr" eaLnBrk="0" hangingPunct="0"/>
            <a:r>
              <a:rPr lang="en-US" sz="2000" dirty="0"/>
              <a:t>Case-Control</a:t>
            </a:r>
          </a:p>
        </p:txBody>
      </p:sp>
      <p:sp>
        <p:nvSpPr>
          <p:cNvPr id="21515" name="Text Box 13"/>
          <p:cNvSpPr txBox="1">
            <a:spLocks noChangeArrowheads="1"/>
          </p:cNvSpPr>
          <p:nvPr/>
        </p:nvSpPr>
        <p:spPr bwMode="auto">
          <a:xfrm>
            <a:off x="6811248" y="4113362"/>
            <a:ext cx="1920719" cy="707886"/>
          </a:xfrm>
          <a:prstGeom prst="rect">
            <a:avLst/>
          </a:prstGeom>
          <a:noFill/>
          <a:ln w="9525">
            <a:noFill/>
            <a:miter lim="800000"/>
            <a:headEnd/>
            <a:tailEnd/>
          </a:ln>
        </p:spPr>
        <p:txBody>
          <a:bodyPr wrap="none">
            <a:spAutoFit/>
          </a:bodyPr>
          <a:lstStyle/>
          <a:p>
            <a:pPr algn="ctr" eaLnBrk="0" hangingPunct="0"/>
            <a:r>
              <a:rPr lang="en-US" sz="2000" dirty="0"/>
              <a:t>Randomized</a:t>
            </a:r>
          </a:p>
          <a:p>
            <a:pPr algn="ctr" eaLnBrk="0" hangingPunct="0"/>
            <a:r>
              <a:rPr lang="en-US" sz="2000" dirty="0"/>
              <a:t>Non-randomized</a:t>
            </a:r>
          </a:p>
        </p:txBody>
      </p:sp>
      <p:sp>
        <p:nvSpPr>
          <p:cNvPr id="21516" name="Text Box 14"/>
          <p:cNvSpPr txBox="1">
            <a:spLocks noChangeArrowheads="1"/>
          </p:cNvSpPr>
          <p:nvPr/>
        </p:nvSpPr>
        <p:spPr bwMode="auto">
          <a:xfrm>
            <a:off x="4724400" y="3810000"/>
            <a:ext cx="1981200" cy="457200"/>
          </a:xfrm>
          <a:prstGeom prst="rect">
            <a:avLst/>
          </a:prstGeom>
          <a:noFill/>
          <a:ln w="9525">
            <a:noFill/>
            <a:miter lim="800000"/>
            <a:headEnd/>
            <a:tailEnd/>
          </a:ln>
        </p:spPr>
        <p:txBody>
          <a:bodyPr>
            <a:spAutoFit/>
          </a:bodyPr>
          <a:lstStyle/>
          <a:p>
            <a:pPr algn="ctr" eaLnBrk="0" hangingPunct="0">
              <a:spcBef>
                <a:spcPct val="50000"/>
              </a:spcBef>
            </a:pPr>
            <a:r>
              <a:rPr lang="en-US" dirty="0"/>
              <a:t>Observational</a:t>
            </a:r>
          </a:p>
        </p:txBody>
      </p:sp>
      <p:sp>
        <p:nvSpPr>
          <p:cNvPr id="21517" name="Text Box 15"/>
          <p:cNvSpPr txBox="1">
            <a:spLocks noChangeArrowheads="1"/>
          </p:cNvSpPr>
          <p:nvPr/>
        </p:nvSpPr>
        <p:spPr bwMode="auto">
          <a:xfrm>
            <a:off x="6591300" y="3239938"/>
            <a:ext cx="2438400" cy="457200"/>
          </a:xfrm>
          <a:prstGeom prst="rect">
            <a:avLst/>
          </a:prstGeom>
          <a:noFill/>
          <a:ln w="9525">
            <a:noFill/>
            <a:miter lim="800000"/>
            <a:headEnd/>
            <a:tailEnd/>
          </a:ln>
        </p:spPr>
        <p:txBody>
          <a:bodyPr>
            <a:spAutoFit/>
          </a:bodyPr>
          <a:lstStyle/>
          <a:p>
            <a:pPr algn="ctr" eaLnBrk="0" hangingPunct="0">
              <a:spcBef>
                <a:spcPct val="50000"/>
              </a:spcBef>
            </a:pPr>
            <a:r>
              <a:rPr lang="en-US" dirty="0"/>
              <a:t>Experimental</a:t>
            </a:r>
          </a:p>
        </p:txBody>
      </p:sp>
      <p:sp>
        <p:nvSpPr>
          <p:cNvPr id="21518" name="Line 16"/>
          <p:cNvSpPr>
            <a:spLocks noChangeShapeType="1"/>
          </p:cNvSpPr>
          <p:nvPr/>
        </p:nvSpPr>
        <p:spPr bwMode="auto">
          <a:xfrm>
            <a:off x="7886700" y="3656161"/>
            <a:ext cx="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1519" name="Line 17"/>
          <p:cNvSpPr>
            <a:spLocks noChangeShapeType="1"/>
          </p:cNvSpPr>
          <p:nvPr/>
        </p:nvSpPr>
        <p:spPr bwMode="auto">
          <a:xfrm flipH="1">
            <a:off x="5486400" y="2725738"/>
            <a:ext cx="304800" cy="1084262"/>
          </a:xfrm>
          <a:prstGeom prst="line">
            <a:avLst/>
          </a:prstGeom>
          <a:noFill/>
          <a:ln w="9525">
            <a:solidFill>
              <a:schemeClr val="tx1"/>
            </a:solidFill>
            <a:round/>
            <a:headEnd/>
            <a:tailEnd type="triangle" w="med" len="med"/>
          </a:ln>
        </p:spPr>
        <p:txBody>
          <a:bodyPr wrap="none" anchor="ctr"/>
          <a:lstStyle/>
          <a:p>
            <a:endParaRPr lang="en-US" dirty="0"/>
          </a:p>
        </p:txBody>
      </p:sp>
      <p:sp>
        <p:nvSpPr>
          <p:cNvPr id="21520" name="Line 18"/>
          <p:cNvSpPr>
            <a:spLocks noChangeShapeType="1"/>
          </p:cNvSpPr>
          <p:nvPr/>
        </p:nvSpPr>
        <p:spPr bwMode="auto">
          <a:xfrm>
            <a:off x="6248400" y="2767644"/>
            <a:ext cx="685800" cy="506083"/>
          </a:xfrm>
          <a:prstGeom prst="line">
            <a:avLst/>
          </a:prstGeom>
          <a:noFill/>
          <a:ln w="9525">
            <a:solidFill>
              <a:schemeClr val="tx1"/>
            </a:solidFill>
            <a:round/>
            <a:headEnd/>
            <a:tailEnd type="triangle" w="med" len="med"/>
          </a:ln>
        </p:spPr>
        <p:txBody>
          <a:bodyPr wrap="none" anchor="ctr"/>
          <a:lstStyle/>
          <a:p>
            <a:endParaRPr lang="en-US" dirty="0"/>
          </a:p>
        </p:txBody>
      </p:sp>
      <p:sp>
        <p:nvSpPr>
          <p:cNvPr id="21521" name="Text Box 21"/>
          <p:cNvSpPr txBox="1">
            <a:spLocks noChangeArrowheads="1"/>
          </p:cNvSpPr>
          <p:nvPr/>
        </p:nvSpPr>
        <p:spPr bwMode="auto">
          <a:xfrm>
            <a:off x="1719514" y="5181601"/>
            <a:ext cx="2869696" cy="1384995"/>
          </a:xfrm>
          <a:prstGeom prst="rect">
            <a:avLst/>
          </a:prstGeom>
          <a:noFill/>
          <a:ln w="9525">
            <a:noFill/>
            <a:miter lim="800000"/>
            <a:headEnd/>
            <a:tailEnd/>
          </a:ln>
        </p:spPr>
        <p:txBody>
          <a:bodyPr wrap="none">
            <a:spAutoFit/>
          </a:bodyPr>
          <a:lstStyle/>
          <a:p>
            <a:pPr algn="ctr" eaLnBrk="0" hangingPunct="0">
              <a:spcBef>
                <a:spcPct val="50000"/>
              </a:spcBef>
            </a:pPr>
            <a:r>
              <a:rPr lang="en-US" u="sng" dirty="0" smtClean="0"/>
              <a:t>Within-</a:t>
            </a:r>
            <a:r>
              <a:rPr lang="en-US" u="sng" dirty="0"/>
              <a:t>s</a:t>
            </a:r>
            <a:r>
              <a:rPr lang="en-US" u="sng" dirty="0" smtClean="0"/>
              <a:t>ubject</a:t>
            </a:r>
            <a:endParaRPr lang="en-US" u="sng" dirty="0"/>
          </a:p>
          <a:p>
            <a:pPr algn="ctr" eaLnBrk="0" hangingPunct="0"/>
            <a:r>
              <a:rPr lang="en-US" sz="2000" dirty="0"/>
              <a:t>Case-crossover</a:t>
            </a:r>
          </a:p>
          <a:p>
            <a:pPr algn="ctr" eaLnBrk="0" hangingPunct="0"/>
            <a:r>
              <a:rPr lang="en-US" sz="2000" dirty="0"/>
              <a:t>Case only</a:t>
            </a:r>
          </a:p>
          <a:p>
            <a:pPr algn="ctr" eaLnBrk="0" hangingPunct="0"/>
            <a:r>
              <a:rPr lang="en-US" sz="2000" dirty="0"/>
              <a:t>Self-controlled case series</a:t>
            </a:r>
          </a:p>
        </p:txBody>
      </p:sp>
      <p:sp>
        <p:nvSpPr>
          <p:cNvPr id="21522" name="Line 22"/>
          <p:cNvSpPr>
            <a:spLocks noChangeShapeType="1"/>
          </p:cNvSpPr>
          <p:nvPr/>
        </p:nvSpPr>
        <p:spPr bwMode="auto">
          <a:xfrm>
            <a:off x="5715000" y="4306738"/>
            <a:ext cx="0" cy="701674"/>
          </a:xfrm>
          <a:prstGeom prst="line">
            <a:avLst/>
          </a:prstGeom>
          <a:noFill/>
          <a:ln w="9525">
            <a:solidFill>
              <a:schemeClr val="tx1"/>
            </a:solidFill>
            <a:round/>
            <a:headEnd/>
            <a:tailEnd type="triangle" w="med" len="med"/>
          </a:ln>
        </p:spPr>
        <p:txBody>
          <a:bodyPr wrap="none" anchor="ctr"/>
          <a:lstStyle/>
          <a:p>
            <a:endParaRPr lang="en-US" dirty="0"/>
          </a:p>
        </p:txBody>
      </p:sp>
      <p:sp>
        <p:nvSpPr>
          <p:cNvPr id="20" name="Text Box 14"/>
          <p:cNvSpPr txBox="1">
            <a:spLocks noChangeArrowheads="1"/>
          </p:cNvSpPr>
          <p:nvPr/>
        </p:nvSpPr>
        <p:spPr bwMode="auto">
          <a:xfrm>
            <a:off x="56356" y="3045125"/>
            <a:ext cx="1981200" cy="457200"/>
          </a:xfrm>
          <a:prstGeom prst="rect">
            <a:avLst/>
          </a:prstGeom>
          <a:noFill/>
          <a:ln w="9525">
            <a:noFill/>
            <a:miter lim="800000"/>
            <a:headEnd/>
            <a:tailEnd/>
          </a:ln>
        </p:spPr>
        <p:txBody>
          <a:bodyPr>
            <a:spAutoFit/>
          </a:bodyPr>
          <a:lstStyle/>
          <a:p>
            <a:pPr algn="ctr" eaLnBrk="0" hangingPunct="0">
              <a:spcBef>
                <a:spcPct val="50000"/>
              </a:spcBef>
            </a:pPr>
            <a:r>
              <a:rPr lang="en-US" dirty="0"/>
              <a:t>Observational</a:t>
            </a:r>
          </a:p>
        </p:txBody>
      </p:sp>
      <p:sp>
        <p:nvSpPr>
          <p:cNvPr id="21" name="Text Box 15"/>
          <p:cNvSpPr txBox="1">
            <a:spLocks noChangeArrowheads="1"/>
          </p:cNvSpPr>
          <p:nvPr/>
        </p:nvSpPr>
        <p:spPr bwMode="auto">
          <a:xfrm>
            <a:off x="2647156" y="2996242"/>
            <a:ext cx="2438400" cy="457200"/>
          </a:xfrm>
          <a:prstGeom prst="rect">
            <a:avLst/>
          </a:prstGeom>
          <a:noFill/>
          <a:ln w="9525">
            <a:noFill/>
            <a:miter lim="800000"/>
            <a:headEnd/>
            <a:tailEnd/>
          </a:ln>
        </p:spPr>
        <p:txBody>
          <a:bodyPr>
            <a:spAutoFit/>
          </a:bodyPr>
          <a:lstStyle/>
          <a:p>
            <a:pPr algn="ctr" eaLnBrk="0" hangingPunct="0">
              <a:spcBef>
                <a:spcPct val="50000"/>
              </a:spcBef>
            </a:pPr>
            <a:r>
              <a:rPr lang="en-US" dirty="0"/>
              <a:t>Experimental</a:t>
            </a:r>
          </a:p>
        </p:txBody>
      </p:sp>
      <p:sp>
        <p:nvSpPr>
          <p:cNvPr id="22" name="Line 17"/>
          <p:cNvSpPr>
            <a:spLocks noChangeShapeType="1"/>
          </p:cNvSpPr>
          <p:nvPr/>
        </p:nvSpPr>
        <p:spPr bwMode="auto">
          <a:xfrm flipH="1">
            <a:off x="1580356" y="2767642"/>
            <a:ext cx="304800" cy="304800"/>
          </a:xfrm>
          <a:prstGeom prst="line">
            <a:avLst/>
          </a:prstGeom>
          <a:noFill/>
          <a:ln w="9525">
            <a:solidFill>
              <a:schemeClr val="tx1"/>
            </a:solidFill>
            <a:round/>
            <a:headEnd/>
            <a:tailEnd type="triangle" w="med" len="med"/>
          </a:ln>
        </p:spPr>
        <p:txBody>
          <a:bodyPr wrap="none" anchor="ctr"/>
          <a:lstStyle/>
          <a:p>
            <a:endParaRPr lang="en-US" dirty="0"/>
          </a:p>
        </p:txBody>
      </p:sp>
      <p:sp>
        <p:nvSpPr>
          <p:cNvPr id="23" name="Line 18"/>
          <p:cNvSpPr>
            <a:spLocks noChangeShapeType="1"/>
          </p:cNvSpPr>
          <p:nvPr/>
        </p:nvSpPr>
        <p:spPr bwMode="auto">
          <a:xfrm>
            <a:off x="2342357" y="2767642"/>
            <a:ext cx="685800" cy="304800"/>
          </a:xfrm>
          <a:prstGeom prst="line">
            <a:avLst/>
          </a:prstGeom>
          <a:noFill/>
          <a:ln w="9525">
            <a:solidFill>
              <a:schemeClr val="tx1"/>
            </a:solidFill>
            <a:round/>
            <a:headEnd/>
            <a:tailEnd type="triangle" w="med" len="med"/>
          </a:ln>
        </p:spPr>
        <p:txBody>
          <a:bodyPr wrap="none" anchor="ctr"/>
          <a:lstStyle/>
          <a:p>
            <a:endParaRPr lang="en-US" dirty="0"/>
          </a:p>
        </p:txBody>
      </p:sp>
      <p:sp>
        <p:nvSpPr>
          <p:cNvPr id="24" name="Text Box 13"/>
          <p:cNvSpPr txBox="1">
            <a:spLocks noChangeArrowheads="1"/>
          </p:cNvSpPr>
          <p:nvPr/>
        </p:nvSpPr>
        <p:spPr bwMode="auto">
          <a:xfrm>
            <a:off x="2407654" y="3764907"/>
            <a:ext cx="2005821" cy="707886"/>
          </a:xfrm>
          <a:prstGeom prst="rect">
            <a:avLst/>
          </a:prstGeom>
          <a:noFill/>
          <a:ln w="9525">
            <a:noFill/>
            <a:miter lim="800000"/>
            <a:headEnd/>
            <a:tailEnd/>
          </a:ln>
        </p:spPr>
        <p:txBody>
          <a:bodyPr wrap="square">
            <a:spAutoFit/>
          </a:bodyPr>
          <a:lstStyle/>
          <a:p>
            <a:pPr algn="ctr" eaLnBrk="0" hangingPunct="0"/>
            <a:r>
              <a:rPr lang="en-US" sz="2000" dirty="0" smtClean="0"/>
              <a:t>Randomized</a:t>
            </a:r>
          </a:p>
          <a:p>
            <a:pPr algn="ctr" eaLnBrk="0" hangingPunct="0"/>
            <a:r>
              <a:rPr lang="en-US" sz="2000" dirty="0" smtClean="0"/>
              <a:t>Non-randomized</a:t>
            </a:r>
            <a:endParaRPr lang="en-US" sz="2000" dirty="0"/>
          </a:p>
        </p:txBody>
      </p:sp>
      <p:sp>
        <p:nvSpPr>
          <p:cNvPr id="25" name="Line 16"/>
          <p:cNvSpPr>
            <a:spLocks noChangeShapeType="1"/>
          </p:cNvSpPr>
          <p:nvPr/>
        </p:nvSpPr>
        <p:spPr bwMode="auto">
          <a:xfrm>
            <a:off x="3371506" y="3429000"/>
            <a:ext cx="0" cy="457200"/>
          </a:xfrm>
          <a:prstGeom prst="line">
            <a:avLst/>
          </a:prstGeom>
          <a:noFill/>
          <a:ln w="9525">
            <a:solidFill>
              <a:schemeClr val="tx1"/>
            </a:solidFill>
            <a:round/>
            <a:headEnd/>
            <a:tailEnd type="triangle" w="med" len="me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304800"/>
            <a:ext cx="9067800" cy="1143000"/>
          </a:xfrm>
        </p:spPr>
        <p:txBody>
          <a:bodyPr/>
          <a:lstStyle/>
          <a:p>
            <a:r>
              <a:rPr lang="en-US" sz="3600" b="1" dirty="0" smtClean="0"/>
              <a:t>Impact of losses to follow-up: </a:t>
            </a:r>
            <a:r>
              <a:rPr lang="en-US" sz="3600" b="1" dirty="0" smtClean="0"/>
              <a:t/>
            </a:r>
            <a:br>
              <a:rPr lang="en-US" sz="3600" b="1" dirty="0" smtClean="0"/>
            </a:br>
            <a:r>
              <a:rPr lang="en-US" sz="3600" b="1" dirty="0" smtClean="0"/>
              <a:t>Fixed </a:t>
            </a:r>
            <a:r>
              <a:rPr lang="en-US" sz="3600" b="1" dirty="0" smtClean="0"/>
              <a:t>vs Dynamic Cohort Studies</a:t>
            </a:r>
            <a:endParaRPr lang="en-US" sz="3600" b="1" dirty="0"/>
          </a:p>
        </p:txBody>
      </p:sp>
      <p:graphicFrame>
        <p:nvGraphicFramePr>
          <p:cNvPr id="3" name="Table 2"/>
          <p:cNvGraphicFramePr>
            <a:graphicFrameLocks noGrp="1"/>
          </p:cNvGraphicFramePr>
          <p:nvPr>
            <p:extLst>
              <p:ext uri="{D42A27DB-BD31-4B8C-83A1-F6EECF244321}">
                <p14:modId xmlns:p14="http://schemas.microsoft.com/office/powerpoint/2010/main" val="3476918754"/>
              </p:ext>
            </p:extLst>
          </p:nvPr>
        </p:nvGraphicFramePr>
        <p:xfrm>
          <a:off x="266699" y="1905000"/>
          <a:ext cx="8686801" cy="4053840"/>
        </p:xfrm>
        <a:graphic>
          <a:graphicData uri="http://schemas.openxmlformats.org/drawingml/2006/table">
            <a:tbl>
              <a:tblPr firstRow="1" bandRow="1">
                <a:tableStyleId>{F5AB1C69-6EDB-4FF4-983F-18BD219EF322}</a:tableStyleId>
              </a:tblPr>
              <a:tblGrid>
                <a:gridCol w="2400301">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gridCol w="3238500">
                  <a:extLst>
                    <a:ext uri="{9D8B030D-6E8A-4147-A177-3AD203B41FA5}">
                      <a16:colId xmlns="" xmlns:a16="http://schemas.microsoft.com/office/drawing/2014/main" val="20002"/>
                    </a:ext>
                  </a:extLst>
                </a:gridCol>
              </a:tblGrid>
              <a:tr h="304800">
                <a:tc>
                  <a:txBody>
                    <a:bodyPr/>
                    <a:lstStyle/>
                    <a:p>
                      <a:pPr algn="ctr"/>
                      <a:r>
                        <a:rPr lang="en-US" sz="2800" dirty="0" smtClean="0">
                          <a:solidFill>
                            <a:schemeClr val="tx1"/>
                          </a:solidFill>
                        </a:rPr>
                        <a:t>Objective</a:t>
                      </a:r>
                      <a:endParaRPr lang="en-US" sz="2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Fixed Cohort</a:t>
                      </a:r>
                      <a:r>
                        <a:rPr lang="en-US" sz="2800" baseline="0" dirty="0" smtClean="0">
                          <a:solidFill>
                            <a:schemeClr val="tx1"/>
                          </a:solidFill>
                        </a:rPr>
                        <a:t> Study</a:t>
                      </a:r>
                      <a:endParaRPr lang="en-US" sz="28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Dynamic Cohort</a:t>
                      </a:r>
                      <a:r>
                        <a:rPr lang="en-US" sz="2800" baseline="0" dirty="0" smtClean="0">
                          <a:solidFill>
                            <a:schemeClr val="tx1"/>
                          </a:solidFill>
                        </a:rPr>
                        <a:t> Study</a:t>
                      </a:r>
                      <a:endParaRPr lang="en-US" sz="28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1112520">
                <a:tc>
                  <a:txBody>
                    <a:bodyPr/>
                    <a:lstStyle/>
                    <a:p>
                      <a:pPr algn="ctr"/>
                      <a:r>
                        <a:rPr lang="en-US" sz="2400" b="1" dirty="0" smtClean="0">
                          <a:solidFill>
                            <a:schemeClr val="tx1"/>
                          </a:solidFill>
                        </a:rPr>
                        <a:t>Disease incidence (descriptive)</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Bias if event incidence among those lost differs from those who remain.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Departures are </a:t>
                      </a:r>
                      <a:r>
                        <a:rPr lang="en-US" sz="2400" dirty="0" smtClean="0">
                          <a:solidFill>
                            <a:schemeClr val="tx1"/>
                          </a:solidFill>
                        </a:rPr>
                        <a:t>expected and </a:t>
                      </a:r>
                      <a:r>
                        <a:rPr lang="en-US" sz="2400" dirty="0" smtClean="0">
                          <a:solidFill>
                            <a:schemeClr val="tx1"/>
                          </a:solidFill>
                        </a:rPr>
                        <a:t>typically will </a:t>
                      </a:r>
                      <a:r>
                        <a:rPr lang="en-US" sz="2400" dirty="0" smtClean="0">
                          <a:solidFill>
                            <a:schemeClr val="tx1"/>
                          </a:solidFill>
                        </a:rPr>
                        <a:t>not </a:t>
                      </a:r>
                      <a:r>
                        <a:rPr lang="en-US" sz="2400" dirty="0" smtClean="0">
                          <a:solidFill>
                            <a:schemeClr val="tx1"/>
                          </a:solidFill>
                        </a:rPr>
                        <a:t>cause bias</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533400">
                <a:tc>
                  <a:txBody>
                    <a:bodyPr/>
                    <a:lstStyle/>
                    <a:p>
                      <a:pPr algn="ctr"/>
                      <a:r>
                        <a:rPr lang="en-US" sz="2400" b="1" dirty="0" smtClean="0">
                          <a:solidFill>
                            <a:schemeClr val="tx1"/>
                          </a:solidFill>
                        </a:rPr>
                        <a:t>Exposure-disease</a:t>
                      </a:r>
                      <a:r>
                        <a:rPr lang="en-US" sz="2400" b="1" baseline="0" dirty="0" smtClean="0">
                          <a:solidFill>
                            <a:schemeClr val="tx1"/>
                          </a:solidFill>
                        </a:rPr>
                        <a:t> association (analytic)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2400" dirty="0" smtClean="0"/>
                        <a:t>Estimate biased if association between outcome</a:t>
                      </a:r>
                      <a:r>
                        <a:rPr lang="en-US" sz="2400" baseline="0" dirty="0" smtClean="0"/>
                        <a:t> and exposure is different among those lost vs those remaining </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741899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52400"/>
            <a:ext cx="9067800" cy="1143000"/>
          </a:xfrm>
        </p:spPr>
        <p:txBody>
          <a:bodyPr/>
          <a:lstStyle/>
          <a:p>
            <a:r>
              <a:rPr lang="en-US" sz="3600" b="1" dirty="0" smtClean="0"/>
              <a:t>Loss of </a:t>
            </a:r>
            <a:r>
              <a:rPr lang="en-US" sz="3600" b="1" dirty="0"/>
              <a:t>S</a:t>
            </a:r>
            <a:r>
              <a:rPr lang="en-US" sz="3600" b="1" dirty="0" smtClean="0"/>
              <a:t>usceptibles</a:t>
            </a:r>
            <a:r>
              <a:rPr lang="en-US" sz="3600" b="1" dirty="0" smtClean="0"/>
              <a:t>: </a:t>
            </a:r>
            <a:r>
              <a:rPr lang="en-US" sz="3600" b="1" dirty="0" smtClean="0"/>
              <a:t/>
            </a:r>
            <a:br>
              <a:rPr lang="en-US" sz="3600" b="1" dirty="0" smtClean="0"/>
            </a:br>
            <a:r>
              <a:rPr lang="en-US" sz="3600" b="1" dirty="0" smtClean="0"/>
              <a:t>Fixed </a:t>
            </a:r>
            <a:r>
              <a:rPr lang="en-US" sz="3600" b="1" dirty="0" smtClean="0"/>
              <a:t>vs Dynamic Cohort Studies</a:t>
            </a:r>
            <a:endParaRPr lang="en-US" sz="3600" b="1" dirty="0"/>
          </a:p>
        </p:txBody>
      </p:sp>
      <p:graphicFrame>
        <p:nvGraphicFramePr>
          <p:cNvPr id="3" name="Table 2"/>
          <p:cNvGraphicFramePr>
            <a:graphicFrameLocks noGrp="1"/>
          </p:cNvGraphicFramePr>
          <p:nvPr>
            <p:extLst>
              <p:ext uri="{D42A27DB-BD31-4B8C-83A1-F6EECF244321}">
                <p14:modId xmlns:p14="http://schemas.microsoft.com/office/powerpoint/2010/main" val="4288100955"/>
              </p:ext>
            </p:extLst>
          </p:nvPr>
        </p:nvGraphicFramePr>
        <p:xfrm>
          <a:off x="266699" y="1549631"/>
          <a:ext cx="8686801" cy="3372889"/>
        </p:xfrm>
        <a:graphic>
          <a:graphicData uri="http://schemas.openxmlformats.org/drawingml/2006/table">
            <a:tbl>
              <a:tblPr firstRow="1" bandRow="1">
                <a:tableStyleId>{F5AB1C69-6EDB-4FF4-983F-18BD219EF322}</a:tableStyleId>
              </a:tblPr>
              <a:tblGrid>
                <a:gridCol w="2019301">
                  <a:extLst>
                    <a:ext uri="{9D8B030D-6E8A-4147-A177-3AD203B41FA5}">
                      <a16:colId xmlns="" xmlns:a16="http://schemas.microsoft.com/office/drawing/2014/main" val="20000"/>
                    </a:ext>
                  </a:extLst>
                </a:gridCol>
                <a:gridCol w="3429000">
                  <a:extLst>
                    <a:ext uri="{9D8B030D-6E8A-4147-A177-3AD203B41FA5}">
                      <a16:colId xmlns="" xmlns:a16="http://schemas.microsoft.com/office/drawing/2014/main" val="20001"/>
                    </a:ext>
                  </a:extLst>
                </a:gridCol>
                <a:gridCol w="3238500">
                  <a:extLst>
                    <a:ext uri="{9D8B030D-6E8A-4147-A177-3AD203B41FA5}">
                      <a16:colId xmlns="" xmlns:a16="http://schemas.microsoft.com/office/drawing/2014/main" val="20002"/>
                    </a:ext>
                  </a:extLst>
                </a:gridCol>
              </a:tblGrid>
              <a:tr h="304800">
                <a:tc>
                  <a:txBody>
                    <a:bodyPr/>
                    <a:lstStyle/>
                    <a:p>
                      <a:pPr algn="ctr"/>
                      <a:r>
                        <a:rPr lang="en-US" sz="2400" dirty="0" smtClean="0">
                          <a:solidFill>
                            <a:schemeClr val="tx1"/>
                          </a:solidFill>
                        </a:rPr>
                        <a:t>Objective</a:t>
                      </a:r>
                      <a:endParaRPr lang="en-US" sz="24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Fixed Cohort </a:t>
                      </a:r>
                    </a:p>
                    <a:p>
                      <a:pPr algn="ctr"/>
                      <a:r>
                        <a:rPr lang="en-US" sz="2800" dirty="0" smtClean="0">
                          <a:solidFill>
                            <a:schemeClr val="tx1"/>
                          </a:solidFill>
                        </a:rPr>
                        <a:t>Study</a:t>
                      </a:r>
                      <a:endParaRPr lang="en-US" sz="28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Dynamic Cohort Study</a:t>
                      </a:r>
                      <a:endParaRPr lang="en-US" sz="28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2428009">
                <a:tc>
                  <a:txBody>
                    <a:bodyPr/>
                    <a:lstStyle/>
                    <a:p>
                      <a:pPr algn="ctr"/>
                      <a:r>
                        <a:rPr lang="en-US" sz="2400" b="1" dirty="0" smtClean="0">
                          <a:solidFill>
                            <a:schemeClr val="tx1"/>
                          </a:solidFill>
                        </a:rPr>
                        <a:t>Disease incidence (descriptive)</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As </a:t>
                      </a:r>
                      <a:r>
                        <a:rPr lang="en-US" sz="2400" dirty="0" smtClean="0">
                          <a:solidFill>
                            <a:schemeClr val="tx1"/>
                          </a:solidFill>
                        </a:rPr>
                        <a:t>susceptible members begin to become</a:t>
                      </a:r>
                      <a:r>
                        <a:rPr lang="en-US" sz="2400" baseline="0" dirty="0" smtClean="0">
                          <a:solidFill>
                            <a:schemeClr val="tx1"/>
                          </a:solidFill>
                        </a:rPr>
                        <a:t> depleted over </a:t>
                      </a:r>
                      <a:r>
                        <a:rPr lang="en-US" sz="2400" baseline="0" dirty="0" smtClean="0">
                          <a:solidFill>
                            <a:schemeClr val="tx1"/>
                          </a:solidFill>
                        </a:rPr>
                        <a:t>time and are not replenished, incidence rates may decline, sometimes </a:t>
                      </a:r>
                      <a:r>
                        <a:rPr lang="en-US" sz="2400" baseline="0" dirty="0" smtClean="0">
                          <a:solidFill>
                            <a:schemeClr val="tx1"/>
                          </a:solidFill>
                        </a:rPr>
                        <a:t>drastically.  </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Susceptibles typically replenished as new members enter.</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4126730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76200" y="-76200"/>
            <a:ext cx="8915400" cy="1143000"/>
          </a:xfrm>
        </p:spPr>
        <p:txBody>
          <a:bodyPr>
            <a:normAutofit fontScale="90000"/>
          </a:bodyPr>
          <a:lstStyle/>
          <a:p>
            <a:r>
              <a:rPr lang="en-US" sz="3600" dirty="0" smtClean="0"/>
              <a:t/>
            </a:r>
            <a:br>
              <a:rPr lang="en-US" sz="3600" dirty="0" smtClean="0"/>
            </a:br>
            <a:r>
              <a:rPr lang="en-US" b="1" dirty="0" smtClean="0"/>
              <a:t>Sources of bias in a cohort study</a:t>
            </a:r>
            <a:br>
              <a:rPr lang="en-US" b="1" dirty="0" smtClean="0"/>
            </a:br>
            <a:r>
              <a:rPr lang="en-US" sz="3600" dirty="0" smtClean="0"/>
              <a:t> </a:t>
            </a:r>
            <a:br>
              <a:rPr lang="en-US" sz="3600" dirty="0" smtClean="0"/>
            </a:br>
            <a:endParaRPr lang="en-US" sz="3600" dirty="0" smtClean="0"/>
          </a:p>
        </p:txBody>
      </p:sp>
      <p:sp>
        <p:nvSpPr>
          <p:cNvPr id="56322" name="Rectangle 3"/>
          <p:cNvSpPr>
            <a:spLocks noGrp="1" noChangeArrowheads="1"/>
          </p:cNvSpPr>
          <p:nvPr>
            <p:ph type="body" idx="1"/>
          </p:nvPr>
        </p:nvSpPr>
        <p:spPr>
          <a:xfrm>
            <a:off x="228600" y="1143000"/>
            <a:ext cx="8382000" cy="4648200"/>
          </a:xfrm>
        </p:spPr>
        <p:txBody>
          <a:bodyPr/>
          <a:lstStyle/>
          <a:p>
            <a:pPr>
              <a:lnSpc>
                <a:spcPct val="90000"/>
              </a:lnSpc>
            </a:pPr>
            <a:r>
              <a:rPr lang="en-US" dirty="0" smtClean="0"/>
              <a:t>Losses to follow-up are not the only potential source of bias in a cohort but a major one</a:t>
            </a:r>
          </a:p>
          <a:p>
            <a:pPr>
              <a:lnSpc>
                <a:spcPct val="90000"/>
              </a:lnSpc>
            </a:pPr>
            <a:endParaRPr lang="en-US" sz="900" dirty="0" smtClean="0"/>
          </a:p>
          <a:p>
            <a:pPr>
              <a:lnSpc>
                <a:spcPct val="90000"/>
              </a:lnSpc>
            </a:pPr>
            <a:r>
              <a:rPr lang="en-US" dirty="0" smtClean="0"/>
              <a:t>We will have a comprehensive evaluation of bias later in the course</a:t>
            </a:r>
          </a:p>
          <a:p>
            <a:pPr lvl="1">
              <a:lnSpc>
                <a:spcPct val="90000"/>
              </a:lnSpc>
            </a:pPr>
            <a:r>
              <a:rPr lang="en-US" dirty="0" smtClean="0"/>
              <a:t>Thus, discussion of losses is a bit premature</a:t>
            </a:r>
          </a:p>
          <a:p>
            <a:pPr lvl="1">
              <a:lnSpc>
                <a:spcPct val="90000"/>
              </a:lnSpc>
            </a:pPr>
            <a:r>
              <a:rPr lang="en-US" dirty="0" smtClean="0"/>
              <a:t>But one cannot learn about cohorts and study design in general without thinking about effect of losses</a:t>
            </a:r>
          </a:p>
          <a:p>
            <a:pPr lvl="1">
              <a:lnSpc>
                <a:spcPct val="90000"/>
              </a:lnSpc>
            </a:pPr>
            <a:r>
              <a:rPr lang="en-US" dirty="0" smtClean="0"/>
              <a:t>Key aspect of human-based research:  humans have free will and </a:t>
            </a:r>
            <a:r>
              <a:rPr lang="en-US" u="sng" dirty="0" smtClean="0"/>
              <a:t>will</a:t>
            </a:r>
            <a:r>
              <a:rPr lang="en-US" dirty="0" smtClean="0"/>
              <a:t> leave underlying real-world populations and your research studies</a:t>
            </a:r>
          </a:p>
        </p:txBody>
      </p:sp>
    </p:spTree>
    <p:extLst>
      <p:ext uri="{BB962C8B-B14F-4D97-AF65-F5344CB8AC3E}">
        <p14:creationId xmlns:p14="http://schemas.microsoft.com/office/powerpoint/2010/main" val="18539949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762000" y="-228600"/>
            <a:ext cx="7772400" cy="1143000"/>
          </a:xfrm>
        </p:spPr>
        <p:txBody>
          <a:bodyPr/>
          <a:lstStyle/>
          <a:p>
            <a:r>
              <a:rPr lang="en-US" sz="3600" b="1" dirty="0" smtClean="0"/>
              <a:t>Competing Events</a:t>
            </a:r>
          </a:p>
        </p:txBody>
      </p:sp>
      <p:sp>
        <p:nvSpPr>
          <p:cNvPr id="60418" name="Rectangle 3"/>
          <p:cNvSpPr>
            <a:spLocks noGrp="1" noChangeArrowheads="1"/>
          </p:cNvSpPr>
          <p:nvPr>
            <p:ph type="body" idx="1"/>
          </p:nvPr>
        </p:nvSpPr>
        <p:spPr>
          <a:xfrm>
            <a:off x="152400" y="609600"/>
            <a:ext cx="8763000" cy="4495800"/>
          </a:xfrm>
        </p:spPr>
        <p:txBody>
          <a:bodyPr/>
          <a:lstStyle/>
          <a:p>
            <a:r>
              <a:rPr lang="en-US" sz="2600" dirty="0" smtClean="0"/>
              <a:t>Important concept but missed in most introductory coverages</a:t>
            </a:r>
          </a:p>
          <a:p>
            <a:r>
              <a:rPr lang="en-US" sz="2600" dirty="0" smtClean="0"/>
              <a:t>Different than losses to follow-up</a:t>
            </a:r>
          </a:p>
          <a:p>
            <a:pPr lvl="1">
              <a:spcBef>
                <a:spcPts val="600"/>
              </a:spcBef>
            </a:pPr>
            <a:r>
              <a:rPr lang="en-US" sz="2400" dirty="0" smtClean="0"/>
              <a:t>Lost to follow-up: may still have outcome of interest but it won’t be observed by the investigators.  </a:t>
            </a:r>
          </a:p>
          <a:p>
            <a:pPr lvl="1">
              <a:spcBef>
                <a:spcPts val="600"/>
              </a:spcBef>
            </a:pPr>
            <a:r>
              <a:rPr lang="en-US" sz="2400" dirty="0" smtClean="0"/>
              <a:t>Competing event: participant no longer able to have the outcome of interest (or has a markedly decreased risk).  </a:t>
            </a:r>
          </a:p>
          <a:p>
            <a:r>
              <a:rPr lang="en-US" sz="2600" dirty="0" smtClean="0"/>
              <a:t>Examples: </a:t>
            </a:r>
          </a:p>
          <a:p>
            <a:pPr lvl="1">
              <a:lnSpc>
                <a:spcPct val="70000"/>
              </a:lnSpc>
            </a:pPr>
            <a:r>
              <a:rPr lang="en-US" sz="2400" dirty="0" smtClean="0"/>
              <a:t>If outcome is not mortality, death is always a competing event.  </a:t>
            </a:r>
          </a:p>
          <a:p>
            <a:pPr lvl="1">
              <a:lnSpc>
                <a:spcPct val="70000"/>
              </a:lnSpc>
            </a:pPr>
            <a:r>
              <a:rPr lang="en-US" sz="2400" dirty="0" smtClean="0"/>
              <a:t>If outcome is hip fracture, bilateral hip replacement is competing event.</a:t>
            </a:r>
          </a:p>
          <a:p>
            <a:r>
              <a:rPr lang="en-US" sz="2600" dirty="0" smtClean="0"/>
              <a:t>Any outcome other than all-cause mortality is subject to competing events</a:t>
            </a:r>
          </a:p>
          <a:p>
            <a:pPr>
              <a:spcBef>
                <a:spcPts val="900"/>
              </a:spcBef>
            </a:pPr>
            <a:r>
              <a:rPr lang="en-US" sz="2600" dirty="0" smtClean="0"/>
              <a:t>Implications for estimating incidence (next 2 lectures). And, for introducing bias in analytic studies (later in course).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152400"/>
            <a:ext cx="7772400" cy="1143000"/>
          </a:xfrm>
        </p:spPr>
        <p:txBody>
          <a:bodyPr/>
          <a:lstStyle/>
          <a:p>
            <a:r>
              <a:rPr lang="en-US" sz="3600" b="1" dirty="0" smtClean="0"/>
              <a:t>Cohort Study Design</a:t>
            </a:r>
          </a:p>
        </p:txBody>
      </p:sp>
      <p:sp>
        <p:nvSpPr>
          <p:cNvPr id="50178" name="Rectangle 3"/>
          <p:cNvSpPr>
            <a:spLocks noGrp="1" noChangeArrowheads="1"/>
          </p:cNvSpPr>
          <p:nvPr>
            <p:ph type="body" idx="1"/>
          </p:nvPr>
        </p:nvSpPr>
        <p:spPr>
          <a:xfrm>
            <a:off x="76200" y="685800"/>
            <a:ext cx="9067800" cy="4114800"/>
          </a:xfrm>
        </p:spPr>
        <p:txBody>
          <a:bodyPr/>
          <a:lstStyle/>
          <a:p>
            <a:pPr>
              <a:spcAft>
                <a:spcPts val="600"/>
              </a:spcAft>
            </a:pPr>
            <a:r>
              <a:rPr lang="en-US" sz="2800" dirty="0" smtClean="0"/>
              <a:t>Follows individuals’ progression/journey through life and accompanying occurrence of exposures and outcomes</a:t>
            </a:r>
            <a:endParaRPr lang="en-US" sz="2400" dirty="0" smtClean="0"/>
          </a:p>
          <a:p>
            <a:pPr>
              <a:spcAft>
                <a:spcPts val="600"/>
              </a:spcAft>
            </a:pPr>
            <a:r>
              <a:rPr lang="en-US" sz="2800" dirty="0" smtClean="0"/>
              <a:t>“Gold standard” among observational designs because exposure is measured and proven to occur prior to outcome</a:t>
            </a:r>
          </a:p>
          <a:p>
            <a:pPr lvl="1">
              <a:spcBef>
                <a:spcPts val="0"/>
              </a:spcBef>
              <a:spcAft>
                <a:spcPts val="600"/>
              </a:spcAft>
            </a:pPr>
            <a:r>
              <a:rPr lang="en-US" sz="2400" dirty="0" smtClean="0"/>
              <a:t>This </a:t>
            </a:r>
            <a:r>
              <a:rPr lang="en-US" sz="2400" u="sng" dirty="0" smtClean="0"/>
              <a:t>temporality</a:t>
            </a:r>
            <a:r>
              <a:rPr lang="en-US" sz="2400" dirty="0" smtClean="0"/>
              <a:t> between exposure and outcome is a sine qua non for causation and decreases chances of measurement bias</a:t>
            </a:r>
          </a:p>
          <a:p>
            <a:pPr lvl="2">
              <a:spcBef>
                <a:spcPts val="0"/>
              </a:spcBef>
              <a:spcAft>
                <a:spcPts val="600"/>
              </a:spcAft>
            </a:pPr>
            <a:r>
              <a:rPr lang="en-US" sz="2200" dirty="0" smtClean="0"/>
              <a:t> But a cohort study is not the only away to achieve this temporality</a:t>
            </a:r>
          </a:p>
          <a:p>
            <a:pPr lvl="1">
              <a:spcAft>
                <a:spcPts val="600"/>
              </a:spcAft>
            </a:pPr>
            <a:r>
              <a:rPr lang="en-US" sz="2400" dirty="0" smtClean="0"/>
              <a:t>Caution:  “Gold standard” only goes so far</a:t>
            </a:r>
          </a:p>
          <a:p>
            <a:pPr lvl="2">
              <a:spcBef>
                <a:spcPts val="0"/>
              </a:spcBef>
              <a:spcAft>
                <a:spcPts val="600"/>
              </a:spcAft>
            </a:pPr>
            <a:r>
              <a:rPr lang="en-US" sz="2200" dirty="0" smtClean="0"/>
              <a:t>Cohort study does not offer any other special unique advantages (e.g., no better at avoiding confounding</a:t>
            </a:r>
            <a:r>
              <a:rPr lang="en-US" sz="2000" dirty="0" smtClean="0"/>
              <a:t>)</a:t>
            </a:r>
          </a:p>
          <a:p>
            <a:r>
              <a:rPr lang="en-US" sz="2800" dirty="0" smtClean="0"/>
              <a:t>Experimental study designs (</a:t>
            </a:r>
            <a:r>
              <a:rPr lang="en-US" sz="2800" dirty="0"/>
              <a:t>r</a:t>
            </a:r>
            <a:r>
              <a:rPr lang="en-US" sz="2800" dirty="0" smtClean="0"/>
              <a:t>andomized or non-randomized) are cohorts (typically fixed) where exposure assigned rather than observed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09600" y="1828800"/>
            <a:ext cx="7772400" cy="1600200"/>
          </a:xfrm>
        </p:spPr>
        <p:txBody>
          <a:bodyPr/>
          <a:lstStyle/>
          <a:p>
            <a:r>
              <a:rPr lang="en-US" dirty="0" smtClean="0"/>
              <a:t>Cross-Sectional Study Design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834" y="1371600"/>
            <a:ext cx="8387166" cy="5029200"/>
          </a:xfrm>
        </p:spPr>
        <p:txBody>
          <a:bodyPr/>
          <a:lstStyle/>
          <a:p>
            <a:pPr marL="0" indent="0">
              <a:buNone/>
            </a:pPr>
            <a:r>
              <a:rPr lang="en-US" dirty="0" smtClean="0"/>
              <a:t>Research question:  How widespread is vaping in US cities?  </a:t>
            </a:r>
          </a:p>
          <a:p>
            <a:r>
              <a:rPr lang="en-US" dirty="0" smtClean="0"/>
              <a:t>Include SF as one of the locations.  Underlying dynamic cohort of SF County residents.</a:t>
            </a:r>
          </a:p>
          <a:p>
            <a:r>
              <a:rPr lang="en-US" dirty="0"/>
              <a:t>S</a:t>
            </a:r>
            <a:r>
              <a:rPr lang="en-US" dirty="0" smtClean="0"/>
              <a:t>ample with cross-sectional study design</a:t>
            </a:r>
          </a:p>
          <a:p>
            <a:r>
              <a:rPr lang="en-US" dirty="0"/>
              <a:t>e</a:t>
            </a:r>
            <a:r>
              <a:rPr lang="en-US" dirty="0" smtClean="0"/>
              <a:t>.g., Ask sample of residents “Have you vaped at any time in the past </a:t>
            </a:r>
            <a:r>
              <a:rPr lang="en-US" dirty="0" smtClean="0"/>
              <a:t>week?”   </a:t>
            </a:r>
            <a:endParaRPr lang="en-US" dirty="0"/>
          </a:p>
        </p:txBody>
      </p:sp>
      <p:sp>
        <p:nvSpPr>
          <p:cNvPr id="2" name="TextBox 1"/>
          <p:cNvSpPr txBox="1"/>
          <p:nvPr/>
        </p:nvSpPr>
        <p:spPr>
          <a:xfrm>
            <a:off x="690966" y="152400"/>
            <a:ext cx="7772400" cy="1077218"/>
          </a:xfrm>
          <a:prstGeom prst="rect">
            <a:avLst/>
          </a:prstGeom>
          <a:noFill/>
        </p:spPr>
        <p:txBody>
          <a:bodyPr wrap="square" rtlCol="0">
            <a:spAutoFit/>
          </a:bodyPr>
          <a:lstStyle/>
          <a:p>
            <a:pPr algn="ctr"/>
            <a:r>
              <a:rPr lang="en-US" sz="3200" b="1" dirty="0" smtClean="0"/>
              <a:t>Underlying dynamic cohort, sampled with cross-sectional study</a:t>
            </a:r>
            <a:endParaRPr lang="en-US" sz="3200" b="1" dirty="0"/>
          </a:p>
        </p:txBody>
      </p:sp>
    </p:spTree>
    <p:extLst>
      <p:ext uri="{BB962C8B-B14F-4D97-AF65-F5344CB8AC3E}">
        <p14:creationId xmlns:p14="http://schemas.microsoft.com/office/powerpoint/2010/main" val="18814160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1" y="2552700"/>
            <a:ext cx="34290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34200" y="2590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6443932" y="1339880"/>
            <a:ext cx="185468"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29400" y="1371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smtClean="0">
                <a:latin typeface="Calibri" pitchFamily="34" charset="0"/>
              </a:rPr>
              <a:t>Calendar Time   </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90106" y="1922838"/>
            <a:ext cx="6094"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466012" y="2163464"/>
            <a:ext cx="1588"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6792914" y="2282827"/>
            <a:ext cx="331787" cy="3173"/>
          </a:xfrm>
          <a:prstGeom prst="straightConnector1">
            <a:avLst/>
          </a:prstGeom>
          <a:noFill/>
          <a:ln w="25400" algn="ctr">
            <a:solidFill>
              <a:schemeClr val="tx1"/>
            </a:solidFill>
            <a:prstDash val="sysDash"/>
            <a:round/>
            <a:headEnd/>
            <a:tailEnd type="arrow" w="med" len="med"/>
          </a:ln>
        </p:spPr>
      </p:cxnSp>
      <p:sp>
        <p:nvSpPr>
          <p:cNvPr id="43" name="TextBox 43"/>
          <p:cNvSpPr txBox="1">
            <a:spLocks noChangeArrowheads="1"/>
          </p:cNvSpPr>
          <p:nvPr/>
        </p:nvSpPr>
        <p:spPr bwMode="auto">
          <a:xfrm>
            <a:off x="6754826" y="6336268"/>
            <a:ext cx="1855774"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467601" y="6127492"/>
            <a:ext cx="78523" cy="2733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5" name="Straight Connector 53"/>
          <p:cNvCxnSpPr>
            <a:cxnSpLocks noChangeShapeType="1"/>
          </p:cNvCxnSpPr>
          <p:nvPr/>
        </p:nvCxnSpPr>
        <p:spPr bwMode="auto">
          <a:xfrm>
            <a:off x="6096000" y="1719546"/>
            <a:ext cx="1331447"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7543801" y="1469369"/>
            <a:ext cx="232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 Box 3"/>
          <p:cNvSpPr txBox="1">
            <a:spLocks noChangeArrowheads="1"/>
          </p:cNvSpPr>
          <p:nvPr/>
        </p:nvSpPr>
        <p:spPr bwMode="auto">
          <a:xfrm>
            <a:off x="538015" y="76202"/>
            <a:ext cx="8682185" cy="492443"/>
          </a:xfrm>
          <a:prstGeom prst="rect">
            <a:avLst/>
          </a:prstGeom>
          <a:noFill/>
          <a:ln w="9525">
            <a:noFill/>
            <a:miter lim="800000"/>
            <a:headEnd/>
            <a:tailEnd/>
          </a:ln>
        </p:spPr>
        <p:txBody>
          <a:bodyPr wrap="none">
            <a:spAutoFit/>
          </a:bodyPr>
          <a:lstStyle/>
          <a:p>
            <a:pPr eaLnBrk="0" hangingPunct="0"/>
            <a:r>
              <a:rPr lang="en-US" sz="2600" b="1" dirty="0"/>
              <a:t>Cross-Sectional </a:t>
            </a:r>
            <a:r>
              <a:rPr lang="en-US" sz="2600" b="1" dirty="0" smtClean="0"/>
              <a:t>Study: From Underlying Dynamic Cohort</a:t>
            </a:r>
            <a:endParaRPr lang="en-US" sz="2600" b="1" dirty="0"/>
          </a:p>
        </p:txBody>
      </p:sp>
      <p:grpSp>
        <p:nvGrpSpPr>
          <p:cNvPr id="52" name="Group 51"/>
          <p:cNvGrpSpPr/>
          <p:nvPr/>
        </p:nvGrpSpPr>
        <p:grpSpPr>
          <a:xfrm>
            <a:off x="7202269" y="492443"/>
            <a:ext cx="646331" cy="5832157"/>
            <a:chOff x="6166930" y="1221433"/>
            <a:chExt cx="378497" cy="4987280"/>
          </a:xfrm>
        </p:grpSpPr>
        <p:cxnSp>
          <p:nvCxnSpPr>
            <p:cNvPr id="53" name="Straight Arrow Connector 52"/>
            <p:cNvCxnSpPr/>
            <p:nvPr/>
          </p:nvCxnSpPr>
          <p:spPr bwMode="auto">
            <a:xfrm>
              <a:off x="6344445"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4" name="TextBox 37"/>
            <p:cNvSpPr txBox="1">
              <a:spLocks noChangeArrowheads="1"/>
            </p:cNvSpPr>
            <p:nvPr/>
          </p:nvSpPr>
          <p:spPr bwMode="auto">
            <a:xfrm rot="16200000">
              <a:off x="4587649" y="3540937"/>
              <a:ext cx="3537060" cy="378497"/>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spTree>
    <p:extLst>
      <p:ext uri="{BB962C8B-B14F-4D97-AF65-F5344CB8AC3E}">
        <p14:creationId xmlns:p14="http://schemas.microsoft.com/office/powerpoint/2010/main" val="324121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09600" y="304800"/>
            <a:ext cx="7772400" cy="1143000"/>
          </a:xfrm>
        </p:spPr>
        <p:txBody>
          <a:bodyPr/>
          <a:lstStyle/>
          <a:p>
            <a:r>
              <a:rPr lang="en-US" sz="3600" b="1" dirty="0" smtClean="0"/>
              <a:t>Cross-Sectional Study Design</a:t>
            </a:r>
            <a:br>
              <a:rPr lang="en-US" sz="3600" b="1" dirty="0" smtClean="0"/>
            </a:br>
            <a:r>
              <a:rPr lang="en-US" sz="3600" b="1" dirty="0" smtClean="0"/>
              <a:t>Measures Prevalence</a:t>
            </a:r>
          </a:p>
        </p:txBody>
      </p:sp>
      <p:sp>
        <p:nvSpPr>
          <p:cNvPr id="65538" name="Rectangle 3"/>
          <p:cNvSpPr>
            <a:spLocks noGrp="1" noChangeArrowheads="1"/>
          </p:cNvSpPr>
          <p:nvPr>
            <p:ph type="body" idx="1"/>
          </p:nvPr>
        </p:nvSpPr>
        <p:spPr>
          <a:xfrm>
            <a:off x="152400" y="1676400"/>
            <a:ext cx="8458200" cy="4648200"/>
          </a:xfrm>
        </p:spPr>
        <p:txBody>
          <a:bodyPr/>
          <a:lstStyle/>
          <a:p>
            <a:pPr>
              <a:lnSpc>
                <a:spcPct val="90000"/>
              </a:lnSpc>
            </a:pPr>
            <a:r>
              <a:rPr lang="en-US" sz="3600" dirty="0" smtClean="0"/>
              <a:t>Measures prevalence of exposure or disease at one point in time.  Two types:</a:t>
            </a:r>
          </a:p>
          <a:p>
            <a:pPr lvl="1">
              <a:lnSpc>
                <a:spcPct val="90000"/>
              </a:lnSpc>
            </a:pPr>
            <a:r>
              <a:rPr lang="en-US" sz="3200" dirty="0" smtClean="0"/>
              <a:t>Point prevalence: e.g., Do you currently have a backache? </a:t>
            </a:r>
          </a:p>
          <a:p>
            <a:pPr lvl="1">
              <a:lnSpc>
                <a:spcPct val="90000"/>
              </a:lnSpc>
            </a:pPr>
            <a:r>
              <a:rPr lang="en-US" sz="3200" dirty="0" smtClean="0"/>
              <a:t>Period prevalence: e.g., Have you had a backache in the past 6 months? </a:t>
            </a:r>
          </a:p>
          <a:p>
            <a:pPr>
              <a:lnSpc>
                <a:spcPct val="90000"/>
              </a:lnSpc>
            </a:pPr>
            <a:r>
              <a:rPr lang="en-US" dirty="0" smtClean="0"/>
              <a:t>Don’t confuse with length of time to conduct the study.  e.g., Both examples above could occur in a study conducted over 12 months</a:t>
            </a:r>
            <a:r>
              <a:rPr lang="en-US" sz="3600" dirty="0" smtClean="0"/>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09600" y="228600"/>
            <a:ext cx="7772400" cy="1143000"/>
          </a:xfrm>
        </p:spPr>
        <p:txBody>
          <a:bodyPr/>
          <a:lstStyle/>
          <a:p>
            <a:r>
              <a:rPr lang="en-US" sz="3600" b="1" dirty="0" smtClean="0"/>
              <a:t>Cross-Sectional Design:</a:t>
            </a:r>
            <a:br>
              <a:rPr lang="en-US" sz="3600" b="1" dirty="0" smtClean="0"/>
            </a:br>
            <a:r>
              <a:rPr lang="en-US" sz="3600" b="1" dirty="0" smtClean="0"/>
              <a:t>Weaknesses for Analytic Objectives</a:t>
            </a:r>
          </a:p>
        </p:txBody>
      </p:sp>
      <p:sp>
        <p:nvSpPr>
          <p:cNvPr id="67586" name="Rectangle 3"/>
          <p:cNvSpPr>
            <a:spLocks noGrp="1" noChangeArrowheads="1"/>
          </p:cNvSpPr>
          <p:nvPr>
            <p:ph type="body" idx="1"/>
          </p:nvPr>
        </p:nvSpPr>
        <p:spPr>
          <a:xfrm>
            <a:off x="152400" y="1752600"/>
            <a:ext cx="8839200" cy="4419600"/>
          </a:xfrm>
        </p:spPr>
        <p:txBody>
          <a:bodyPr/>
          <a:lstStyle/>
          <a:p>
            <a:pPr>
              <a:lnSpc>
                <a:spcPct val="90000"/>
              </a:lnSpc>
            </a:pPr>
            <a:r>
              <a:rPr lang="en-US" dirty="0" smtClean="0"/>
              <a:t>Often cannot determine whether putative cause (exposure) preceded the disease outcome</a:t>
            </a:r>
          </a:p>
          <a:p>
            <a:pPr lvl="1">
              <a:lnSpc>
                <a:spcPct val="90000"/>
              </a:lnSpc>
            </a:pPr>
            <a:r>
              <a:rPr lang="en-US" dirty="0" smtClean="0"/>
              <a:t>Examples of exceptions:  Genetic exposure;  Childhood exposure and adult disease.</a:t>
            </a:r>
          </a:p>
          <a:p>
            <a:pPr lvl="1">
              <a:lnSpc>
                <a:spcPct val="90000"/>
              </a:lnSpc>
            </a:pPr>
            <a:endParaRPr lang="en-US" dirty="0" smtClean="0"/>
          </a:p>
          <a:p>
            <a:pPr>
              <a:lnSpc>
                <a:spcPct val="90000"/>
              </a:lnSpc>
            </a:pPr>
            <a:r>
              <a:rPr lang="en-US" dirty="0" smtClean="0"/>
              <a:t>Cannot distinguish factors associated with disease (incidence) from factors associated with survival with disease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85800" y="228600"/>
            <a:ext cx="7772400" cy="1143000"/>
          </a:xfrm>
        </p:spPr>
        <p:txBody>
          <a:bodyPr/>
          <a:lstStyle/>
          <a:p>
            <a:r>
              <a:rPr lang="en-US" sz="4000" b="1" dirty="0" smtClean="0"/>
              <a:t>Ecologic study: </a:t>
            </a:r>
            <a:br>
              <a:rPr lang="en-US" sz="4000" b="1" dirty="0" smtClean="0"/>
            </a:br>
            <a:r>
              <a:rPr lang="en-US" sz="4000" b="1" dirty="0" smtClean="0"/>
              <a:t>water fluoride &amp; dental caries</a:t>
            </a:r>
          </a:p>
        </p:txBody>
      </p:sp>
      <p:sp>
        <p:nvSpPr>
          <p:cNvPr id="23554" name="Rectangle 3"/>
          <p:cNvSpPr>
            <a:spLocks noGrp="1" noChangeArrowheads="1"/>
          </p:cNvSpPr>
          <p:nvPr>
            <p:ph type="body" idx="1"/>
          </p:nvPr>
        </p:nvSpPr>
        <p:spPr>
          <a:xfrm>
            <a:off x="228600" y="1752600"/>
            <a:ext cx="8610600" cy="4114800"/>
          </a:xfrm>
        </p:spPr>
        <p:txBody>
          <a:bodyPr/>
          <a:lstStyle/>
          <a:p>
            <a:r>
              <a:rPr lang="en-US" sz="2800" dirty="0" smtClean="0"/>
              <a:t>191 municipalities in Denmark in 2004 </a:t>
            </a:r>
          </a:p>
          <a:p>
            <a:r>
              <a:rPr lang="en-US" sz="2800" dirty="0" smtClean="0"/>
              <a:t>Unit of analysis was the municipality</a:t>
            </a:r>
          </a:p>
          <a:p>
            <a:r>
              <a:rPr lang="en-US" sz="2800" dirty="0" smtClean="0"/>
              <a:t>Exposure:  Concentration of fluoride in the water supply </a:t>
            </a:r>
            <a:r>
              <a:rPr lang="en-US" sz="2800" dirty="0"/>
              <a:t>(</a:t>
            </a:r>
            <a:r>
              <a:rPr lang="en-US" sz="2800" dirty="0" smtClean="0"/>
              <a:t>parts per million). From Statistics </a:t>
            </a:r>
            <a:r>
              <a:rPr lang="en-US" sz="2800" dirty="0"/>
              <a:t>Denmark. </a:t>
            </a:r>
            <a:r>
              <a:rPr lang="en-US" sz="2800" dirty="0" smtClean="0"/>
              <a:t>“Socialstatistik”.</a:t>
            </a:r>
          </a:p>
          <a:p>
            <a:r>
              <a:rPr lang="en-US" sz="2800" dirty="0" smtClean="0"/>
              <a:t>Outcome:  Mean DMF-S (index of cavities, extractions &amp; restorations) of 15 yr olds by municipality. From </a:t>
            </a:r>
            <a:r>
              <a:rPr lang="en-US" sz="2800" dirty="0"/>
              <a:t>Danish National Board of Health. </a:t>
            </a:r>
            <a:endParaRPr lang="en-US" sz="2800" dirty="0" smtClean="0"/>
          </a:p>
        </p:txBody>
      </p:sp>
      <p:sp>
        <p:nvSpPr>
          <p:cNvPr id="23555" name="Text Box 4"/>
          <p:cNvSpPr txBox="1">
            <a:spLocks noChangeArrowheads="1"/>
          </p:cNvSpPr>
          <p:nvPr/>
        </p:nvSpPr>
        <p:spPr bwMode="auto">
          <a:xfrm>
            <a:off x="2514600" y="6172200"/>
            <a:ext cx="6324600" cy="457200"/>
          </a:xfrm>
          <a:prstGeom prst="rect">
            <a:avLst/>
          </a:prstGeom>
          <a:noFill/>
          <a:ln w="9525">
            <a:noFill/>
            <a:miter lim="800000"/>
            <a:headEnd/>
            <a:tailEnd/>
          </a:ln>
        </p:spPr>
        <p:txBody>
          <a:bodyPr>
            <a:spAutoFit/>
          </a:bodyPr>
          <a:lstStyle/>
          <a:p>
            <a:pPr algn="r" eaLnBrk="0" hangingPunct="0"/>
            <a:r>
              <a:rPr lang="en-US" sz="1200" dirty="0"/>
              <a:t>Ekstrand et al. Factors associated with inter-municipality differences in dental caries experience among Danish adolescents. </a:t>
            </a:r>
            <a:r>
              <a:rPr lang="en-US" sz="1200" i="1" dirty="0"/>
              <a:t>Community Dent Oral Epidemiol</a:t>
            </a:r>
            <a:r>
              <a:rPr lang="en-US" sz="1200" dirty="0"/>
              <a:t> </a:t>
            </a:r>
            <a:r>
              <a:rPr lang="en-US" sz="1200" dirty="0" smtClean="0"/>
              <a:t> 2010</a:t>
            </a:r>
            <a:endParaRPr lang="en-US" sz="1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z="3600" b="1" dirty="0" smtClean="0"/>
              <a:t>Example of Cross-sectional Study </a:t>
            </a:r>
            <a:br>
              <a:rPr lang="en-US" sz="3600" b="1" dirty="0" smtClean="0"/>
            </a:br>
            <a:r>
              <a:rPr lang="en-US" sz="3600" b="1" dirty="0" smtClean="0"/>
              <a:t>(from an underlying dynamic cohort</a:t>
            </a:r>
            <a:r>
              <a:rPr lang="en-US" b="1" dirty="0" smtClean="0"/>
              <a:t>)</a:t>
            </a:r>
            <a:endParaRPr lang="en-US" b="1" dirty="0"/>
          </a:p>
        </p:txBody>
      </p:sp>
      <p:sp>
        <p:nvSpPr>
          <p:cNvPr id="3" name="Content Placeholder 2"/>
          <p:cNvSpPr>
            <a:spLocks noGrp="1"/>
          </p:cNvSpPr>
          <p:nvPr>
            <p:ph idx="1"/>
          </p:nvPr>
        </p:nvSpPr>
        <p:spPr>
          <a:xfrm>
            <a:off x="381000" y="1828800"/>
            <a:ext cx="8458200" cy="4114800"/>
          </a:xfrm>
        </p:spPr>
        <p:txBody>
          <a:bodyPr/>
          <a:lstStyle/>
          <a:p>
            <a:pPr marL="0" indent="0">
              <a:buNone/>
            </a:pPr>
            <a:r>
              <a:rPr lang="en-US" sz="2400" dirty="0"/>
              <a:t>We conducted a cross-sectional analysis </a:t>
            </a:r>
            <a:r>
              <a:rPr lang="en-US" sz="2400" dirty="0" smtClean="0"/>
              <a:t>including 3,165 Latino [adult] participants </a:t>
            </a:r>
            <a:r>
              <a:rPr lang="en-US" sz="2400" dirty="0"/>
              <a:t>in the 2007–2010 </a:t>
            </a:r>
            <a:r>
              <a:rPr lang="en-US" sz="2400" dirty="0" smtClean="0"/>
              <a:t> </a:t>
            </a:r>
            <a:r>
              <a:rPr lang="en-US" sz="2400" b="1" dirty="0" smtClean="0"/>
              <a:t>National </a:t>
            </a:r>
            <a:r>
              <a:rPr lang="en-US" sz="2400" b="1" dirty="0"/>
              <a:t>Health and Nutrition </a:t>
            </a:r>
            <a:r>
              <a:rPr lang="en-US" sz="2400" b="1" dirty="0" smtClean="0"/>
              <a:t>Examination Survey</a:t>
            </a:r>
            <a:r>
              <a:rPr lang="en-US" sz="2400" dirty="0" smtClean="0"/>
              <a:t>... </a:t>
            </a:r>
            <a:r>
              <a:rPr lang="en-US" sz="2400" dirty="0"/>
              <a:t>An acculturation score, ranging from 0 (lowest) to </a:t>
            </a:r>
            <a:r>
              <a:rPr lang="en-US" sz="2400" dirty="0" smtClean="0"/>
              <a:t>3 (highest</a:t>
            </a:r>
            <a:r>
              <a:rPr lang="en-US" sz="2400" dirty="0"/>
              <a:t>), was calculated by giving 1 point for each of 3 </a:t>
            </a:r>
            <a:r>
              <a:rPr lang="en-US" sz="2400" dirty="0" smtClean="0"/>
              <a:t>characteristics: being </a:t>
            </a:r>
            <a:r>
              <a:rPr lang="en-US" sz="2400" dirty="0"/>
              <a:t>born in the United States, speaking </a:t>
            </a:r>
            <a:r>
              <a:rPr lang="en-US" sz="2400" dirty="0" smtClean="0"/>
              <a:t>predominantly English</a:t>
            </a:r>
            <a:r>
              <a:rPr lang="en-US" sz="2400" dirty="0"/>
              <a:t>, and living in the United States for 20 years or </a:t>
            </a:r>
            <a:r>
              <a:rPr lang="en-US" sz="2400" dirty="0" smtClean="0"/>
              <a:t>more…</a:t>
            </a:r>
            <a:r>
              <a:rPr lang="en-US" sz="2400" b="1" i="1" dirty="0" smtClean="0"/>
              <a:t>Prevalence</a:t>
            </a:r>
            <a:r>
              <a:rPr lang="en-US" sz="2400" dirty="0" smtClean="0"/>
              <a:t> of diabetes was 12.4%. After </a:t>
            </a:r>
            <a:r>
              <a:rPr lang="en-US" sz="2400" dirty="0"/>
              <a:t>adjusting for sociodemographic factors, the </a:t>
            </a:r>
            <a:r>
              <a:rPr lang="en-US" sz="2400" b="1" i="1" dirty="0" smtClean="0"/>
              <a:t>likelihood of </a:t>
            </a:r>
            <a:r>
              <a:rPr lang="en-US" sz="2400" b="1" i="1" dirty="0"/>
              <a:t>diabetes (95% confidence interval [CI]) increased </a:t>
            </a:r>
            <a:r>
              <a:rPr lang="en-US" sz="2400" b="1" i="1" dirty="0" smtClean="0"/>
              <a:t>with level </a:t>
            </a:r>
            <a:r>
              <a:rPr lang="en-US" sz="2400" b="1" i="1" dirty="0"/>
              <a:t>of acculturation</a:t>
            </a:r>
            <a:r>
              <a:rPr lang="en-US" sz="2400" dirty="0"/>
              <a:t>— 1.71 (95% CI, 1.31–2.23), 1.63 (95% </a:t>
            </a:r>
            <a:r>
              <a:rPr lang="en-US" sz="2400" dirty="0" smtClean="0"/>
              <a:t>CI, 1.11–2.39</a:t>
            </a:r>
            <a:r>
              <a:rPr lang="en-US" sz="2400" dirty="0"/>
              <a:t>), and 2.05 (95% CI, 1.27–3.29) for scores of 1, 2, and </a:t>
            </a:r>
            <a:r>
              <a:rPr lang="en-US" sz="2400" dirty="0" smtClean="0"/>
              <a:t>3, respectively.</a:t>
            </a:r>
            <a:endParaRPr lang="en-US" sz="2400" dirty="0"/>
          </a:p>
        </p:txBody>
      </p:sp>
      <p:sp>
        <p:nvSpPr>
          <p:cNvPr id="4" name="TextBox 3"/>
          <p:cNvSpPr txBox="1"/>
          <p:nvPr/>
        </p:nvSpPr>
        <p:spPr>
          <a:xfrm>
            <a:off x="3076180" y="6150864"/>
            <a:ext cx="5778260" cy="400110"/>
          </a:xfrm>
          <a:prstGeom prst="rect">
            <a:avLst/>
          </a:prstGeom>
          <a:noFill/>
        </p:spPr>
        <p:txBody>
          <a:bodyPr wrap="square" rtlCol="0">
            <a:spAutoFit/>
          </a:bodyPr>
          <a:lstStyle/>
          <a:p>
            <a:pPr algn="r"/>
            <a:r>
              <a:rPr lang="en-US" sz="2000" dirty="0"/>
              <a:t>O’Brien </a:t>
            </a:r>
            <a:r>
              <a:rPr lang="en-US" sz="2000" dirty="0" smtClean="0"/>
              <a:t>MJ et al.   </a:t>
            </a:r>
            <a:r>
              <a:rPr lang="en-US" sz="2000" i="1" dirty="0" smtClean="0"/>
              <a:t>Prev </a:t>
            </a:r>
            <a:r>
              <a:rPr lang="en-US" sz="2000" i="1" dirty="0"/>
              <a:t>Chronic </a:t>
            </a:r>
            <a:r>
              <a:rPr lang="en-US" sz="2000" i="1" dirty="0" smtClean="0"/>
              <a:t>Dis </a:t>
            </a:r>
            <a:r>
              <a:rPr lang="en-US" sz="2000" dirty="0" smtClean="0"/>
              <a:t>2014</a:t>
            </a:r>
            <a:endParaRPr lang="en-US" sz="2000" dirty="0"/>
          </a:p>
        </p:txBody>
      </p:sp>
    </p:spTree>
    <p:extLst>
      <p:ext uri="{BB962C8B-B14F-4D97-AF65-F5344CB8AC3E}">
        <p14:creationId xmlns:p14="http://schemas.microsoft.com/office/powerpoint/2010/main" val="26929334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1" y="2552700"/>
            <a:ext cx="34290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34200" y="2590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6443932" y="1339880"/>
            <a:ext cx="185468"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29400" y="1371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smtClean="0">
                <a:solidFill>
                  <a:srgbClr val="FF0000"/>
                </a:solidFill>
                <a:latin typeface="Calibri" pitchFamily="34" charset="0"/>
              </a:rPr>
              <a:t>Calendar Time   </a:t>
            </a:r>
            <a:endParaRPr lang="en-US" sz="1800" dirty="0">
              <a:solidFill>
                <a:srgbClr val="FF0000"/>
              </a:solidFill>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90106" y="1922838"/>
            <a:ext cx="6094"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466012" y="2163464"/>
            <a:ext cx="1588"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6792914" y="2282827"/>
            <a:ext cx="522287" cy="3175"/>
          </a:xfrm>
          <a:prstGeom prst="straightConnector1">
            <a:avLst/>
          </a:prstGeom>
          <a:noFill/>
          <a:ln w="25400" algn="ctr">
            <a:solidFill>
              <a:schemeClr val="tx1"/>
            </a:solidFill>
            <a:prstDash val="sysDash"/>
            <a:round/>
            <a:headEnd/>
            <a:tailEnd type="arrow" w="med" len="med"/>
          </a:ln>
        </p:spPr>
      </p:cxnSp>
      <p:sp>
        <p:nvSpPr>
          <p:cNvPr id="43" name="TextBox 43"/>
          <p:cNvSpPr txBox="1">
            <a:spLocks noChangeArrowheads="1"/>
          </p:cNvSpPr>
          <p:nvPr/>
        </p:nvSpPr>
        <p:spPr bwMode="auto">
          <a:xfrm>
            <a:off x="6754826" y="6336268"/>
            <a:ext cx="1855774"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467601" y="6127492"/>
            <a:ext cx="78523" cy="2733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5" name="Straight Connector 53"/>
          <p:cNvCxnSpPr>
            <a:cxnSpLocks noChangeShapeType="1"/>
          </p:cNvCxnSpPr>
          <p:nvPr/>
        </p:nvCxnSpPr>
        <p:spPr bwMode="auto">
          <a:xfrm>
            <a:off x="6214677" y="1719546"/>
            <a:ext cx="1331447"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7543801" y="1469369"/>
            <a:ext cx="232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 Box 3"/>
          <p:cNvSpPr txBox="1">
            <a:spLocks noChangeArrowheads="1"/>
          </p:cNvSpPr>
          <p:nvPr/>
        </p:nvSpPr>
        <p:spPr bwMode="auto">
          <a:xfrm>
            <a:off x="232446" y="76202"/>
            <a:ext cx="5032532" cy="492443"/>
          </a:xfrm>
          <a:prstGeom prst="rect">
            <a:avLst/>
          </a:prstGeom>
          <a:noFill/>
          <a:ln w="9525">
            <a:noFill/>
            <a:miter lim="800000"/>
            <a:headEnd/>
            <a:tailEnd/>
          </a:ln>
        </p:spPr>
        <p:txBody>
          <a:bodyPr wrap="none">
            <a:spAutoFit/>
          </a:bodyPr>
          <a:lstStyle/>
          <a:p>
            <a:pPr eaLnBrk="0" hangingPunct="0"/>
            <a:r>
              <a:rPr lang="en-US" sz="2600" b="1" dirty="0"/>
              <a:t>Cross-Sectional </a:t>
            </a:r>
            <a:r>
              <a:rPr lang="en-US" sz="2600" b="1" dirty="0" smtClean="0"/>
              <a:t>Study: NHANES</a:t>
            </a:r>
            <a:endParaRPr lang="en-US" sz="2600" b="1" dirty="0"/>
          </a:p>
        </p:txBody>
      </p:sp>
      <p:grpSp>
        <p:nvGrpSpPr>
          <p:cNvPr id="52" name="Group 51"/>
          <p:cNvGrpSpPr/>
          <p:nvPr/>
        </p:nvGrpSpPr>
        <p:grpSpPr>
          <a:xfrm>
            <a:off x="7162800" y="416245"/>
            <a:ext cx="646331" cy="5832157"/>
            <a:chOff x="6019800" y="1221433"/>
            <a:chExt cx="646332" cy="4987280"/>
          </a:xfrm>
        </p:grpSpPr>
        <p:cxnSp>
          <p:nvCxnSpPr>
            <p:cNvPr id="53" name="Straight Arrow Connector 52"/>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4" name="TextBox 37"/>
            <p:cNvSpPr txBox="1">
              <a:spLocks noChangeArrowheads="1"/>
            </p:cNvSpPr>
            <p:nvPr/>
          </p:nvSpPr>
          <p:spPr bwMode="auto">
            <a:xfrm rot="16200000">
              <a:off x="4559193" y="3429684"/>
              <a:ext cx="3567546"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sp>
        <p:nvSpPr>
          <p:cNvPr id="60" name="TextBox 59"/>
          <p:cNvSpPr txBox="1"/>
          <p:nvPr/>
        </p:nvSpPr>
        <p:spPr>
          <a:xfrm>
            <a:off x="1676401" y="3332322"/>
            <a:ext cx="4114799" cy="830997"/>
          </a:xfrm>
          <a:prstGeom prst="rect">
            <a:avLst/>
          </a:prstGeom>
          <a:noFill/>
        </p:spPr>
        <p:txBody>
          <a:bodyPr wrap="square" rtlCol="0">
            <a:spAutoFit/>
          </a:bodyPr>
          <a:lstStyle/>
          <a:p>
            <a:r>
              <a:rPr lang="en-US" dirty="0" smtClean="0"/>
              <a:t>Underlying dynamic cohort:  U.S. population</a:t>
            </a:r>
            <a:endParaRPr lang="en-US" dirty="0"/>
          </a:p>
        </p:txBody>
      </p:sp>
    </p:spTree>
    <p:extLst>
      <p:ext uri="{BB962C8B-B14F-4D97-AF65-F5344CB8AC3E}">
        <p14:creationId xmlns:p14="http://schemas.microsoft.com/office/powerpoint/2010/main" val="315770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z="3600" b="1" dirty="0" smtClean="0"/>
              <a:t>Example of Cross-sectional Study </a:t>
            </a:r>
            <a:br>
              <a:rPr lang="en-US" sz="3600" b="1" dirty="0" smtClean="0"/>
            </a:br>
            <a:r>
              <a:rPr lang="en-US" sz="3600" b="1" dirty="0" smtClean="0"/>
              <a:t>(from an underlying dynamic cohort</a:t>
            </a:r>
            <a:r>
              <a:rPr lang="en-US" b="1" dirty="0" smtClean="0"/>
              <a:t>)</a:t>
            </a:r>
            <a:endParaRPr lang="en-US" b="1" dirty="0"/>
          </a:p>
        </p:txBody>
      </p:sp>
      <p:sp>
        <p:nvSpPr>
          <p:cNvPr id="3" name="Content Placeholder 2"/>
          <p:cNvSpPr>
            <a:spLocks noGrp="1"/>
          </p:cNvSpPr>
          <p:nvPr>
            <p:ph idx="1"/>
          </p:nvPr>
        </p:nvSpPr>
        <p:spPr>
          <a:xfrm>
            <a:off x="381000" y="1828800"/>
            <a:ext cx="8458200" cy="4114800"/>
          </a:xfrm>
        </p:spPr>
        <p:txBody>
          <a:bodyPr/>
          <a:lstStyle/>
          <a:p>
            <a:pPr marL="0" indent="0">
              <a:buNone/>
            </a:pPr>
            <a:r>
              <a:rPr lang="en-US" sz="2400" b="1" u="sng" dirty="0" smtClean="0"/>
              <a:t>Descriptive goal:</a:t>
            </a:r>
            <a:r>
              <a:rPr lang="en-US" sz="2400" b="1" dirty="0" smtClean="0"/>
              <a:t>  </a:t>
            </a:r>
            <a:r>
              <a:rPr lang="en-US" sz="2400" dirty="0" smtClean="0"/>
              <a:t>What is the prevalence of diabetes in the US during 2007-13?  </a:t>
            </a:r>
          </a:p>
          <a:p>
            <a:pPr marL="0" indent="0">
              <a:buNone/>
            </a:pPr>
            <a:r>
              <a:rPr lang="en-US" sz="2400" b="1" i="1" dirty="0" smtClean="0"/>
              <a:t>Prevalence</a:t>
            </a:r>
            <a:r>
              <a:rPr lang="en-US" sz="2400" dirty="0" smtClean="0"/>
              <a:t> of diabetes was 12.4%. </a:t>
            </a:r>
          </a:p>
          <a:p>
            <a:pPr marL="0" indent="0">
              <a:buNone/>
            </a:pPr>
            <a:r>
              <a:rPr lang="en-US" sz="2400" b="1" u="sng" dirty="0" smtClean="0"/>
              <a:t>Analytic goal:</a:t>
            </a:r>
            <a:r>
              <a:rPr lang="en-US" sz="2400" b="1" dirty="0" smtClean="0"/>
              <a:t>  </a:t>
            </a:r>
            <a:r>
              <a:rPr lang="en-US" sz="2400" dirty="0" smtClean="0"/>
              <a:t>Does acculturation cause diabetes? </a:t>
            </a:r>
          </a:p>
          <a:p>
            <a:pPr marL="0" indent="0">
              <a:buNone/>
            </a:pPr>
            <a:r>
              <a:rPr lang="en-US" sz="2400" dirty="0" smtClean="0"/>
              <a:t>…</a:t>
            </a:r>
            <a:r>
              <a:rPr lang="en-US" sz="2400" b="1" i="1" dirty="0" smtClean="0"/>
              <a:t>likelihood of diabetes…increased with level </a:t>
            </a:r>
            <a:r>
              <a:rPr lang="en-US" sz="2400" b="1" i="1" dirty="0"/>
              <a:t>of acculturation</a:t>
            </a:r>
            <a:r>
              <a:rPr lang="en-US" sz="2400" dirty="0"/>
              <a:t>— </a:t>
            </a:r>
            <a:endParaRPr lang="en-US" sz="2400" dirty="0" smtClean="0"/>
          </a:p>
          <a:p>
            <a:pPr marL="0" indent="0">
              <a:buNone/>
            </a:pPr>
            <a:endParaRPr lang="en-US" sz="2400" dirty="0"/>
          </a:p>
          <a:p>
            <a:pPr marL="0" indent="0">
              <a:buNone/>
            </a:pPr>
            <a:r>
              <a:rPr lang="en-US" sz="2400" dirty="0" smtClean="0"/>
              <a:t>Focusing on how this design samples an underlying dynamic cohort:  What are the concerns with using NHANES data for diabetes prevalence (descriptive)?  For causal relationship between acculturation and diabetes (analytic)?</a:t>
            </a:r>
            <a:endParaRPr lang="en-US" sz="2400" dirty="0"/>
          </a:p>
        </p:txBody>
      </p:sp>
    </p:spTree>
    <p:extLst>
      <p:ext uri="{BB962C8B-B14F-4D97-AF65-F5344CB8AC3E}">
        <p14:creationId xmlns:p14="http://schemas.microsoft.com/office/powerpoint/2010/main" val="39816487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3877" y="1828800"/>
            <a:ext cx="5767607"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63506" name="Straight Arrow Connector 31"/>
          <p:cNvCxnSpPr>
            <a:cxnSpLocks noChangeShapeType="1"/>
          </p:cNvCxnSpPr>
          <p:nvPr/>
        </p:nvCxnSpPr>
        <p:spPr bwMode="auto">
          <a:xfrm>
            <a:off x="4648200" y="1752600"/>
            <a:ext cx="1600200" cy="0"/>
          </a:xfrm>
          <a:prstGeom prst="straightConnector1">
            <a:avLst/>
          </a:prstGeom>
          <a:noFill/>
          <a:ln w="25400" algn="ctr">
            <a:solidFill>
              <a:schemeClr val="tx1"/>
            </a:solidFill>
            <a:prstDash val="sysDash"/>
            <a:round/>
            <a:headEnd/>
            <a:tailEnd type="arrow" w="med" len="med"/>
          </a:ln>
        </p:spPr>
      </p:cxnSp>
      <p:cxnSp>
        <p:nvCxnSpPr>
          <p:cNvPr id="62" name="Straight Arrow Connector 6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508" name="TextBox 75"/>
          <p:cNvSpPr txBox="1">
            <a:spLocks noChangeArrowheads="1"/>
          </p:cNvSpPr>
          <p:nvPr/>
        </p:nvSpPr>
        <p:spPr bwMode="auto">
          <a:xfrm>
            <a:off x="3733800" y="6488113"/>
            <a:ext cx="2246192" cy="369332"/>
          </a:xfrm>
          <a:prstGeom prst="rect">
            <a:avLst/>
          </a:prstGeom>
          <a:noFill/>
          <a:ln w="9525">
            <a:noFill/>
            <a:miter lim="800000"/>
            <a:headEnd/>
            <a:tailEnd/>
          </a:ln>
        </p:spPr>
        <p:txBody>
          <a:bodyPr wrap="none">
            <a:spAutoFit/>
          </a:bodyPr>
          <a:lstStyle/>
          <a:p>
            <a:r>
              <a:rPr lang="en-US" sz="1800" dirty="0" smtClean="0">
                <a:latin typeface="Calibri" pitchFamily="34" charset="0"/>
              </a:rPr>
              <a:t>Time from enrollment</a:t>
            </a:r>
            <a:endParaRPr lang="en-US" sz="1800" dirty="0">
              <a:latin typeface="Calibri" pitchFamily="34" charset="0"/>
            </a:endParaRPr>
          </a:p>
        </p:txBody>
      </p:sp>
      <p:sp>
        <p:nvSpPr>
          <p:cNvPr id="63509" name="TextBox 42"/>
          <p:cNvSpPr txBox="1">
            <a:spLocks noChangeArrowheads="1"/>
          </p:cNvSpPr>
          <p:nvPr/>
        </p:nvSpPr>
        <p:spPr bwMode="auto">
          <a:xfrm>
            <a:off x="609600" y="5791202"/>
            <a:ext cx="1524000" cy="646331"/>
          </a:xfrm>
          <a:prstGeom prst="rect">
            <a:avLst/>
          </a:prstGeom>
          <a:noFill/>
          <a:ln w="9525">
            <a:noFill/>
            <a:miter lim="800000"/>
            <a:headEnd/>
            <a:tailEnd/>
          </a:ln>
        </p:spPr>
        <p:txBody>
          <a:bodyPr>
            <a:spAutoFit/>
          </a:bodyPr>
          <a:lstStyle/>
          <a:p>
            <a:pPr algn="ctr"/>
            <a:r>
              <a:rPr lang="en-US" sz="1800" dirty="0" smtClean="0">
                <a:latin typeface="Calibri" pitchFamily="34" charset="0"/>
              </a:rPr>
              <a:t>Underlying </a:t>
            </a:r>
            <a:r>
              <a:rPr lang="en-US" sz="1800" dirty="0">
                <a:latin typeface="Calibri" pitchFamily="34" charset="0"/>
              </a:rPr>
              <a:t>Cohort</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63512" name="Straight Arrow Connector 38"/>
          <p:cNvCxnSpPr>
            <a:cxnSpLocks noChangeShapeType="1"/>
          </p:cNvCxnSpPr>
          <p:nvPr/>
        </p:nvCxnSpPr>
        <p:spPr bwMode="auto">
          <a:xfrm>
            <a:off x="3733800" y="1143000"/>
            <a:ext cx="533400" cy="0"/>
          </a:xfrm>
          <a:prstGeom prst="straightConnector1">
            <a:avLst/>
          </a:prstGeom>
          <a:noFill/>
          <a:ln w="25400" algn="ctr">
            <a:solidFill>
              <a:schemeClr val="tx1"/>
            </a:solidFill>
            <a:prstDash val="sysDash"/>
            <a:round/>
            <a:headEnd/>
            <a:tailEnd type="arrow" w="med" len="med"/>
          </a:ln>
        </p:spPr>
      </p:cxnSp>
      <p:sp>
        <p:nvSpPr>
          <p:cNvPr id="63513" name="TextBox 39"/>
          <p:cNvSpPr txBox="1">
            <a:spLocks noChangeArrowheads="1"/>
          </p:cNvSpPr>
          <p:nvPr/>
        </p:nvSpPr>
        <p:spPr bwMode="auto">
          <a:xfrm>
            <a:off x="4267200" y="914402"/>
            <a:ext cx="1652588" cy="366713"/>
          </a:xfrm>
          <a:prstGeom prst="rect">
            <a:avLst/>
          </a:prstGeom>
          <a:noFill/>
          <a:ln w="9525">
            <a:noFill/>
            <a:miter lim="800000"/>
            <a:headEnd/>
            <a:tailEnd/>
          </a:ln>
        </p:spPr>
        <p:txBody>
          <a:bodyPr>
            <a:spAutoFit/>
          </a:bodyPr>
          <a:lstStyle/>
          <a:p>
            <a:r>
              <a:rPr lang="en-US" sz="1800" dirty="0" smtClean="0">
                <a:latin typeface="Calibri" pitchFamily="34" charset="0"/>
              </a:rPr>
              <a:t>Survival </a:t>
            </a:r>
            <a:r>
              <a:rPr lang="en-US" sz="1800" dirty="0">
                <a:latin typeface="Calibri" pitchFamily="34" charset="0"/>
              </a:rPr>
              <a:t>Time</a:t>
            </a:r>
          </a:p>
        </p:txBody>
      </p:sp>
      <p:cxnSp>
        <p:nvCxnSpPr>
          <p:cNvPr id="63514" name="Straight Connector 53"/>
          <p:cNvCxnSpPr>
            <a:cxnSpLocks noChangeShapeType="1"/>
          </p:cNvCxnSpPr>
          <p:nvPr/>
        </p:nvCxnSpPr>
        <p:spPr bwMode="auto">
          <a:xfrm flipV="1">
            <a:off x="3048000" y="1600200"/>
            <a:ext cx="4495800" cy="0"/>
          </a:xfrm>
          <a:prstGeom prst="line">
            <a:avLst/>
          </a:prstGeom>
          <a:noFill/>
          <a:ln w="25400" algn="ctr">
            <a:solidFill>
              <a:schemeClr val="tx1"/>
            </a:solidFill>
            <a:prstDash val="sysDash"/>
            <a:round/>
            <a:headEnd/>
            <a:tailEnd/>
          </a:ln>
        </p:spPr>
      </p:cxnSp>
      <p:cxnSp>
        <p:nvCxnSpPr>
          <p:cNvPr id="63515" name="Straight Arrow Connector 56"/>
          <p:cNvCxnSpPr>
            <a:cxnSpLocks noChangeShapeType="1"/>
            <a:endCxn id="5" idx="0"/>
          </p:cNvCxnSpPr>
          <p:nvPr/>
        </p:nvCxnSpPr>
        <p:spPr bwMode="auto">
          <a:xfrm>
            <a:off x="7543800" y="1600200"/>
            <a:ext cx="0" cy="977900"/>
          </a:xfrm>
          <a:prstGeom prst="straightConnector1">
            <a:avLst/>
          </a:prstGeom>
          <a:noFill/>
          <a:ln w="25400" algn="ctr">
            <a:solidFill>
              <a:schemeClr val="tx1"/>
            </a:solidFill>
            <a:round/>
            <a:headEnd/>
            <a:tailEnd type="arrow" w="med" len="med"/>
          </a:ln>
        </p:spPr>
      </p:cxnSp>
      <p:cxnSp>
        <p:nvCxnSpPr>
          <p:cNvPr id="63516" name="Straight Connector 58"/>
          <p:cNvCxnSpPr>
            <a:cxnSpLocks noChangeShapeType="1"/>
          </p:cNvCxnSpPr>
          <p:nvPr/>
        </p:nvCxnSpPr>
        <p:spPr bwMode="auto">
          <a:xfrm flipV="1">
            <a:off x="5497514" y="1905000"/>
            <a:ext cx="1817687" cy="11113"/>
          </a:xfrm>
          <a:prstGeom prst="line">
            <a:avLst/>
          </a:prstGeom>
          <a:noFill/>
          <a:ln w="25400" algn="ctr">
            <a:solidFill>
              <a:schemeClr val="tx1"/>
            </a:solidFill>
            <a:prstDash val="sysDash"/>
            <a:round/>
            <a:headEnd/>
            <a:tailEnd/>
          </a:ln>
        </p:spPr>
      </p:cxnSp>
      <p:sp>
        <p:nvSpPr>
          <p:cNvPr id="63517" name="Text Box 3"/>
          <p:cNvSpPr txBox="1">
            <a:spLocks noChangeArrowheads="1"/>
          </p:cNvSpPr>
          <p:nvPr/>
        </p:nvSpPr>
        <p:spPr bwMode="auto">
          <a:xfrm>
            <a:off x="152401" y="189665"/>
            <a:ext cx="8584273" cy="523220"/>
          </a:xfrm>
          <a:prstGeom prst="rect">
            <a:avLst/>
          </a:prstGeom>
          <a:noFill/>
          <a:ln w="9525">
            <a:noFill/>
            <a:miter lim="800000"/>
            <a:headEnd/>
            <a:tailEnd/>
          </a:ln>
        </p:spPr>
        <p:txBody>
          <a:bodyPr wrap="none">
            <a:spAutoFit/>
          </a:bodyPr>
          <a:lstStyle/>
          <a:p>
            <a:pPr eaLnBrk="0" hangingPunct="0"/>
            <a:r>
              <a:rPr lang="en-US" sz="2800" b="1" dirty="0"/>
              <a:t>Cross-Sectional </a:t>
            </a:r>
            <a:r>
              <a:rPr lang="en-US" sz="2800" b="1" dirty="0" smtClean="0"/>
              <a:t>Study: From Underlying Fixed Cohort</a:t>
            </a:r>
            <a:endParaRPr lang="en-US" sz="2800" b="1" dirty="0"/>
          </a:p>
        </p:txBody>
      </p:sp>
      <p:cxnSp>
        <p:nvCxnSpPr>
          <p:cNvPr id="63519" name="Straight Arrow Connector 56"/>
          <p:cNvCxnSpPr>
            <a:cxnSpLocks noChangeShapeType="1"/>
          </p:cNvCxnSpPr>
          <p:nvPr/>
        </p:nvCxnSpPr>
        <p:spPr bwMode="auto">
          <a:xfrm>
            <a:off x="7315201" y="1905000"/>
            <a:ext cx="1588" cy="685800"/>
          </a:xfrm>
          <a:prstGeom prst="straightConnector1">
            <a:avLst/>
          </a:prstGeom>
          <a:noFill/>
          <a:ln w="25400" algn="ctr">
            <a:solidFill>
              <a:schemeClr val="tx1"/>
            </a:solidFill>
            <a:round/>
            <a:headEnd/>
            <a:tailEnd type="arrow" w="med" len="med"/>
          </a:ln>
        </p:spPr>
      </p:cxnSp>
      <p:cxnSp>
        <p:nvCxnSpPr>
          <p:cNvPr id="63520" name="Straight Arrow Connector 31"/>
          <p:cNvCxnSpPr>
            <a:cxnSpLocks noChangeShapeType="1"/>
          </p:cNvCxnSpPr>
          <p:nvPr/>
        </p:nvCxnSpPr>
        <p:spPr bwMode="auto">
          <a:xfrm>
            <a:off x="6716714" y="1981201"/>
            <a:ext cx="522287" cy="3175"/>
          </a:xfrm>
          <a:prstGeom prst="straightConnector1">
            <a:avLst/>
          </a:prstGeom>
          <a:noFill/>
          <a:ln w="25400" algn="ctr">
            <a:solidFill>
              <a:schemeClr val="tx1"/>
            </a:solidFill>
            <a:prstDash val="sysDash"/>
            <a:round/>
            <a:headEnd/>
            <a:tailEnd type="arrow" w="med" len="med"/>
          </a:ln>
        </p:spPr>
      </p:cxnSp>
      <p:cxnSp>
        <p:nvCxnSpPr>
          <p:cNvPr id="35" name="Straight Connector 34"/>
          <p:cNvCxnSpPr/>
          <p:nvPr/>
        </p:nvCxnSpPr>
        <p:spPr>
          <a:xfrm flipV="1">
            <a:off x="3200400" y="1828800"/>
            <a:ext cx="2286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522" name="TextBox 35"/>
          <p:cNvSpPr txBox="1">
            <a:spLocks noChangeArrowheads="1"/>
          </p:cNvSpPr>
          <p:nvPr/>
        </p:nvSpPr>
        <p:spPr bwMode="auto">
          <a:xfrm>
            <a:off x="32766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36" name="Oval 35"/>
          <p:cNvSpPr/>
          <p:nvPr/>
        </p:nvSpPr>
        <p:spPr>
          <a:xfrm>
            <a:off x="3002531" y="14773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7" name="Oval 36"/>
          <p:cNvSpPr/>
          <p:nvPr/>
        </p:nvSpPr>
        <p:spPr>
          <a:xfrm>
            <a:off x="5402831" y="18483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450331" y="166169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6481738" y="18964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40" name="Group 39"/>
          <p:cNvGrpSpPr/>
          <p:nvPr/>
        </p:nvGrpSpPr>
        <p:grpSpPr>
          <a:xfrm>
            <a:off x="7162801" y="801687"/>
            <a:ext cx="646331" cy="5599113"/>
            <a:chOff x="6019801" y="1221433"/>
            <a:chExt cx="646332" cy="4987280"/>
          </a:xfrm>
        </p:grpSpPr>
        <p:cxnSp>
          <p:nvCxnSpPr>
            <p:cNvPr id="41" name="Straight Arrow Connector 40"/>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2" name="TextBox 37"/>
            <p:cNvSpPr txBox="1">
              <a:spLocks noChangeArrowheads="1"/>
            </p:cNvSpPr>
            <p:nvPr/>
          </p:nvSpPr>
          <p:spPr bwMode="auto">
            <a:xfrm rot="16200000">
              <a:off x="4484950" y="3429683"/>
              <a:ext cx="3716033"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grpSp>
        <p:nvGrpSpPr>
          <p:cNvPr id="43" name="Group 42"/>
          <p:cNvGrpSpPr/>
          <p:nvPr/>
        </p:nvGrpSpPr>
        <p:grpSpPr>
          <a:xfrm>
            <a:off x="4163026" y="912543"/>
            <a:ext cx="646331" cy="5599113"/>
            <a:chOff x="6019801" y="1221433"/>
            <a:chExt cx="646332" cy="4987280"/>
          </a:xfrm>
        </p:grpSpPr>
        <p:cxnSp>
          <p:nvCxnSpPr>
            <p:cNvPr id="44" name="Straight Arrow Connector 43"/>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6" name="TextBox 37"/>
            <p:cNvSpPr txBox="1">
              <a:spLocks noChangeArrowheads="1"/>
            </p:cNvSpPr>
            <p:nvPr/>
          </p:nvSpPr>
          <p:spPr bwMode="auto">
            <a:xfrm rot="16200000">
              <a:off x="4484950" y="3429683"/>
              <a:ext cx="3716033"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grpSp>
        <p:nvGrpSpPr>
          <p:cNvPr id="49" name="Group 48"/>
          <p:cNvGrpSpPr/>
          <p:nvPr/>
        </p:nvGrpSpPr>
        <p:grpSpPr>
          <a:xfrm>
            <a:off x="1090903" y="815173"/>
            <a:ext cx="646331" cy="5599113"/>
            <a:chOff x="6019801" y="1221433"/>
            <a:chExt cx="646332" cy="4987280"/>
          </a:xfrm>
        </p:grpSpPr>
        <p:cxnSp>
          <p:nvCxnSpPr>
            <p:cNvPr id="50" name="Straight Arrow Connector 49"/>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1" name="TextBox 37"/>
            <p:cNvSpPr txBox="1">
              <a:spLocks noChangeArrowheads="1"/>
            </p:cNvSpPr>
            <p:nvPr/>
          </p:nvSpPr>
          <p:spPr bwMode="auto">
            <a:xfrm rot="16200000">
              <a:off x="4484950" y="3429683"/>
              <a:ext cx="3716033"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spTree>
    <p:extLst>
      <p:ext uri="{BB962C8B-B14F-4D97-AF65-F5344CB8AC3E}">
        <p14:creationId xmlns:p14="http://schemas.microsoft.com/office/powerpoint/2010/main" val="8419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3877" y="1828800"/>
            <a:ext cx="5767607"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63506" name="Straight Arrow Connector 31"/>
          <p:cNvCxnSpPr>
            <a:cxnSpLocks noChangeShapeType="1"/>
          </p:cNvCxnSpPr>
          <p:nvPr/>
        </p:nvCxnSpPr>
        <p:spPr bwMode="auto">
          <a:xfrm>
            <a:off x="4648200" y="1752600"/>
            <a:ext cx="1600200" cy="0"/>
          </a:xfrm>
          <a:prstGeom prst="straightConnector1">
            <a:avLst/>
          </a:prstGeom>
          <a:noFill/>
          <a:ln w="25400" algn="ctr">
            <a:solidFill>
              <a:schemeClr val="tx1"/>
            </a:solidFill>
            <a:prstDash val="sysDash"/>
            <a:round/>
            <a:headEnd/>
            <a:tailEnd type="arrow" w="med" len="med"/>
          </a:ln>
        </p:spPr>
      </p:cxnSp>
      <p:cxnSp>
        <p:nvCxnSpPr>
          <p:cNvPr id="62" name="Straight Arrow Connector 6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508" name="TextBox 75"/>
          <p:cNvSpPr txBox="1">
            <a:spLocks noChangeArrowheads="1"/>
          </p:cNvSpPr>
          <p:nvPr/>
        </p:nvSpPr>
        <p:spPr bwMode="auto">
          <a:xfrm>
            <a:off x="3733800" y="6488113"/>
            <a:ext cx="2246192" cy="369332"/>
          </a:xfrm>
          <a:prstGeom prst="rect">
            <a:avLst/>
          </a:prstGeom>
          <a:noFill/>
          <a:ln w="9525">
            <a:noFill/>
            <a:miter lim="800000"/>
            <a:headEnd/>
            <a:tailEnd/>
          </a:ln>
        </p:spPr>
        <p:txBody>
          <a:bodyPr wrap="none">
            <a:spAutoFit/>
          </a:bodyPr>
          <a:lstStyle/>
          <a:p>
            <a:r>
              <a:rPr lang="en-US" sz="1800" dirty="0" smtClean="0">
                <a:latin typeface="Calibri" pitchFamily="34" charset="0"/>
              </a:rPr>
              <a:t>Time from enrollment</a:t>
            </a:r>
            <a:endParaRPr lang="en-US" sz="1800" dirty="0">
              <a:latin typeface="Calibri" pitchFamily="34" charset="0"/>
            </a:endParaRP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63512" name="Straight Arrow Connector 38"/>
          <p:cNvCxnSpPr>
            <a:cxnSpLocks noChangeShapeType="1"/>
          </p:cNvCxnSpPr>
          <p:nvPr/>
        </p:nvCxnSpPr>
        <p:spPr bwMode="auto">
          <a:xfrm>
            <a:off x="1928446" y="1143000"/>
            <a:ext cx="533400" cy="0"/>
          </a:xfrm>
          <a:prstGeom prst="straightConnector1">
            <a:avLst/>
          </a:prstGeom>
          <a:noFill/>
          <a:ln w="25400" algn="ctr">
            <a:solidFill>
              <a:schemeClr val="tx1"/>
            </a:solidFill>
            <a:prstDash val="sysDash"/>
            <a:round/>
            <a:headEnd/>
            <a:tailEnd type="arrow" w="med" len="med"/>
          </a:ln>
        </p:spPr>
      </p:cxnSp>
      <p:sp>
        <p:nvSpPr>
          <p:cNvPr id="63513" name="TextBox 39"/>
          <p:cNvSpPr txBox="1">
            <a:spLocks noChangeArrowheads="1"/>
          </p:cNvSpPr>
          <p:nvPr/>
        </p:nvSpPr>
        <p:spPr bwMode="auto">
          <a:xfrm>
            <a:off x="2413684" y="975739"/>
            <a:ext cx="1652588" cy="366713"/>
          </a:xfrm>
          <a:prstGeom prst="rect">
            <a:avLst/>
          </a:prstGeom>
          <a:noFill/>
          <a:ln w="9525">
            <a:noFill/>
            <a:miter lim="800000"/>
            <a:headEnd/>
            <a:tailEnd/>
          </a:ln>
        </p:spPr>
        <p:txBody>
          <a:bodyPr>
            <a:spAutoFit/>
          </a:bodyPr>
          <a:lstStyle/>
          <a:p>
            <a:r>
              <a:rPr lang="en-US" sz="1800" dirty="0" smtClean="0">
                <a:latin typeface="Calibri" pitchFamily="34" charset="0"/>
              </a:rPr>
              <a:t>Survival </a:t>
            </a:r>
            <a:r>
              <a:rPr lang="en-US" sz="1800" dirty="0">
                <a:latin typeface="Calibri" pitchFamily="34" charset="0"/>
              </a:rPr>
              <a:t>Time</a:t>
            </a:r>
          </a:p>
        </p:txBody>
      </p:sp>
      <p:cxnSp>
        <p:nvCxnSpPr>
          <p:cNvPr id="63514" name="Straight Connector 53"/>
          <p:cNvCxnSpPr>
            <a:cxnSpLocks noChangeShapeType="1"/>
          </p:cNvCxnSpPr>
          <p:nvPr/>
        </p:nvCxnSpPr>
        <p:spPr bwMode="auto">
          <a:xfrm flipV="1">
            <a:off x="3048000" y="1600200"/>
            <a:ext cx="4495800" cy="0"/>
          </a:xfrm>
          <a:prstGeom prst="line">
            <a:avLst/>
          </a:prstGeom>
          <a:noFill/>
          <a:ln w="25400" algn="ctr">
            <a:solidFill>
              <a:schemeClr val="tx1"/>
            </a:solidFill>
            <a:prstDash val="sysDash"/>
            <a:round/>
            <a:headEnd/>
            <a:tailEnd/>
          </a:ln>
        </p:spPr>
      </p:cxnSp>
      <p:cxnSp>
        <p:nvCxnSpPr>
          <p:cNvPr id="63515" name="Straight Arrow Connector 56"/>
          <p:cNvCxnSpPr>
            <a:cxnSpLocks noChangeShapeType="1"/>
            <a:endCxn id="5" idx="0"/>
          </p:cNvCxnSpPr>
          <p:nvPr/>
        </p:nvCxnSpPr>
        <p:spPr bwMode="auto">
          <a:xfrm>
            <a:off x="7543800" y="1600200"/>
            <a:ext cx="0" cy="977900"/>
          </a:xfrm>
          <a:prstGeom prst="straightConnector1">
            <a:avLst/>
          </a:prstGeom>
          <a:noFill/>
          <a:ln w="25400" algn="ctr">
            <a:solidFill>
              <a:schemeClr val="tx1"/>
            </a:solidFill>
            <a:round/>
            <a:headEnd/>
            <a:tailEnd type="arrow" w="med" len="med"/>
          </a:ln>
        </p:spPr>
      </p:cxnSp>
      <p:cxnSp>
        <p:nvCxnSpPr>
          <p:cNvPr id="63516" name="Straight Connector 58"/>
          <p:cNvCxnSpPr>
            <a:cxnSpLocks noChangeShapeType="1"/>
          </p:cNvCxnSpPr>
          <p:nvPr/>
        </p:nvCxnSpPr>
        <p:spPr bwMode="auto">
          <a:xfrm flipV="1">
            <a:off x="5497514" y="1905000"/>
            <a:ext cx="1817687" cy="11113"/>
          </a:xfrm>
          <a:prstGeom prst="line">
            <a:avLst/>
          </a:prstGeom>
          <a:noFill/>
          <a:ln w="25400" algn="ctr">
            <a:solidFill>
              <a:schemeClr val="tx1"/>
            </a:solidFill>
            <a:prstDash val="sysDash"/>
            <a:round/>
            <a:headEnd/>
            <a:tailEnd/>
          </a:ln>
        </p:spPr>
      </p:cxnSp>
      <p:sp>
        <p:nvSpPr>
          <p:cNvPr id="63517" name="Text Box 3"/>
          <p:cNvSpPr txBox="1">
            <a:spLocks noChangeArrowheads="1"/>
          </p:cNvSpPr>
          <p:nvPr/>
        </p:nvSpPr>
        <p:spPr bwMode="auto">
          <a:xfrm>
            <a:off x="180890" y="96034"/>
            <a:ext cx="8610599" cy="892552"/>
          </a:xfrm>
          <a:prstGeom prst="rect">
            <a:avLst/>
          </a:prstGeom>
          <a:noFill/>
          <a:ln w="9525">
            <a:noFill/>
            <a:miter lim="800000"/>
            <a:headEnd/>
            <a:tailEnd/>
          </a:ln>
        </p:spPr>
        <p:txBody>
          <a:bodyPr wrap="square">
            <a:spAutoFit/>
          </a:bodyPr>
          <a:lstStyle/>
          <a:p>
            <a:pPr eaLnBrk="0" hangingPunct="0"/>
            <a:r>
              <a:rPr lang="en-US" sz="2600" b="1" dirty="0"/>
              <a:t>Cross-Sectional </a:t>
            </a:r>
            <a:r>
              <a:rPr lang="en-US" sz="2600" b="1" dirty="0" smtClean="0"/>
              <a:t>Study: From a Fixed Study Cohort sampled from underlying dynamic cohort </a:t>
            </a:r>
            <a:endParaRPr lang="en-US" sz="2600" b="1" dirty="0"/>
          </a:p>
        </p:txBody>
      </p:sp>
      <p:cxnSp>
        <p:nvCxnSpPr>
          <p:cNvPr id="63519" name="Straight Arrow Connector 56"/>
          <p:cNvCxnSpPr>
            <a:cxnSpLocks noChangeShapeType="1"/>
          </p:cNvCxnSpPr>
          <p:nvPr/>
        </p:nvCxnSpPr>
        <p:spPr bwMode="auto">
          <a:xfrm>
            <a:off x="7315201" y="1905000"/>
            <a:ext cx="1588" cy="685800"/>
          </a:xfrm>
          <a:prstGeom prst="straightConnector1">
            <a:avLst/>
          </a:prstGeom>
          <a:noFill/>
          <a:ln w="25400" algn="ctr">
            <a:solidFill>
              <a:schemeClr val="tx1"/>
            </a:solidFill>
            <a:round/>
            <a:headEnd/>
            <a:tailEnd type="arrow" w="med" len="med"/>
          </a:ln>
        </p:spPr>
      </p:cxnSp>
      <p:cxnSp>
        <p:nvCxnSpPr>
          <p:cNvPr id="63520" name="Straight Arrow Connector 31"/>
          <p:cNvCxnSpPr>
            <a:cxnSpLocks noChangeShapeType="1"/>
          </p:cNvCxnSpPr>
          <p:nvPr/>
        </p:nvCxnSpPr>
        <p:spPr bwMode="auto">
          <a:xfrm>
            <a:off x="6716714" y="1981201"/>
            <a:ext cx="522287" cy="3175"/>
          </a:xfrm>
          <a:prstGeom prst="straightConnector1">
            <a:avLst/>
          </a:prstGeom>
          <a:noFill/>
          <a:ln w="25400" algn="ctr">
            <a:solidFill>
              <a:schemeClr val="tx1"/>
            </a:solidFill>
            <a:prstDash val="sysDash"/>
            <a:round/>
            <a:headEnd/>
            <a:tailEnd type="arrow" w="med" len="med"/>
          </a:ln>
        </p:spPr>
      </p:cxnSp>
      <p:cxnSp>
        <p:nvCxnSpPr>
          <p:cNvPr id="35" name="Straight Connector 34"/>
          <p:cNvCxnSpPr/>
          <p:nvPr/>
        </p:nvCxnSpPr>
        <p:spPr>
          <a:xfrm flipV="1">
            <a:off x="3200400" y="1828800"/>
            <a:ext cx="2286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522" name="TextBox 35"/>
          <p:cNvSpPr txBox="1">
            <a:spLocks noChangeArrowheads="1"/>
          </p:cNvSpPr>
          <p:nvPr/>
        </p:nvSpPr>
        <p:spPr bwMode="auto">
          <a:xfrm>
            <a:off x="32766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36" name="Oval 35"/>
          <p:cNvSpPr/>
          <p:nvPr/>
        </p:nvSpPr>
        <p:spPr>
          <a:xfrm>
            <a:off x="3002531" y="14773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7" name="Oval 36"/>
          <p:cNvSpPr/>
          <p:nvPr/>
        </p:nvSpPr>
        <p:spPr>
          <a:xfrm>
            <a:off x="5402831" y="18483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450331" y="166169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6481738" y="18964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40" name="Group 39"/>
          <p:cNvGrpSpPr/>
          <p:nvPr/>
        </p:nvGrpSpPr>
        <p:grpSpPr>
          <a:xfrm>
            <a:off x="7162801" y="801687"/>
            <a:ext cx="646331" cy="5599113"/>
            <a:chOff x="6019801" y="1221433"/>
            <a:chExt cx="646332" cy="4987280"/>
          </a:xfrm>
        </p:grpSpPr>
        <p:cxnSp>
          <p:nvCxnSpPr>
            <p:cNvPr id="41" name="Straight Arrow Connector 40"/>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2" name="TextBox 37"/>
            <p:cNvSpPr txBox="1">
              <a:spLocks noChangeArrowheads="1"/>
            </p:cNvSpPr>
            <p:nvPr/>
          </p:nvSpPr>
          <p:spPr bwMode="auto">
            <a:xfrm rot="16200000">
              <a:off x="4484950" y="3429683"/>
              <a:ext cx="3716033"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grpSp>
        <p:nvGrpSpPr>
          <p:cNvPr id="43" name="Group 42"/>
          <p:cNvGrpSpPr/>
          <p:nvPr/>
        </p:nvGrpSpPr>
        <p:grpSpPr>
          <a:xfrm>
            <a:off x="4163026" y="912543"/>
            <a:ext cx="646331" cy="5599113"/>
            <a:chOff x="6019801" y="1221433"/>
            <a:chExt cx="646332" cy="4987280"/>
          </a:xfrm>
        </p:grpSpPr>
        <p:cxnSp>
          <p:nvCxnSpPr>
            <p:cNvPr id="44" name="Straight Arrow Connector 43"/>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6" name="TextBox 37"/>
            <p:cNvSpPr txBox="1">
              <a:spLocks noChangeArrowheads="1"/>
            </p:cNvSpPr>
            <p:nvPr/>
          </p:nvSpPr>
          <p:spPr bwMode="auto">
            <a:xfrm rot="16200000">
              <a:off x="4484950" y="3429683"/>
              <a:ext cx="3716033"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grpSp>
        <p:nvGrpSpPr>
          <p:cNvPr id="47" name="Group 46"/>
          <p:cNvGrpSpPr/>
          <p:nvPr/>
        </p:nvGrpSpPr>
        <p:grpSpPr>
          <a:xfrm>
            <a:off x="1066801" y="914400"/>
            <a:ext cx="646331" cy="5599113"/>
            <a:chOff x="6019801" y="1221433"/>
            <a:chExt cx="646332" cy="4987280"/>
          </a:xfrm>
          <a:solidFill>
            <a:schemeClr val="accent1"/>
          </a:solidFill>
        </p:grpSpPr>
        <p:cxnSp>
          <p:nvCxnSpPr>
            <p:cNvPr id="48" name="Straight Arrow Connector 47"/>
            <p:cNvCxnSpPr/>
            <p:nvPr/>
          </p:nvCxnSpPr>
          <p:spPr bwMode="auto">
            <a:xfrm>
              <a:off x="6344444" y="1221433"/>
              <a:ext cx="56356" cy="4987280"/>
            </a:xfrm>
            <a:prstGeom prst="straightConnector1">
              <a:avLst/>
            </a:prstGeom>
            <a:grpFill/>
            <a:ln w="444500" cap="flat" cmpd="sng" algn="ctr">
              <a:solidFill>
                <a:schemeClr val="accent1"/>
              </a:solidFill>
              <a:prstDash val="solid"/>
              <a:round/>
              <a:headEnd type="triangle"/>
              <a:tailEnd type="triangle"/>
            </a:ln>
            <a:effectLst/>
          </p:spPr>
        </p:cxnSp>
        <p:sp>
          <p:nvSpPr>
            <p:cNvPr id="49" name="TextBox 37"/>
            <p:cNvSpPr txBox="1">
              <a:spLocks noChangeArrowheads="1"/>
            </p:cNvSpPr>
            <p:nvPr/>
          </p:nvSpPr>
          <p:spPr bwMode="auto">
            <a:xfrm rot="16200000">
              <a:off x="4484950" y="3429683"/>
              <a:ext cx="3716033" cy="646332"/>
            </a:xfrm>
            <a:prstGeom prst="rect">
              <a:avLst/>
            </a:prstGeom>
            <a:grp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spTree>
    <p:extLst>
      <p:ext uri="{BB962C8B-B14F-4D97-AF65-F5344CB8AC3E}">
        <p14:creationId xmlns:p14="http://schemas.microsoft.com/office/powerpoint/2010/main" val="40404602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pattFill prst="pct5">
            <a:fgClr>
              <a:schemeClr val="accent1"/>
            </a:fgClr>
            <a:bgClr>
              <a:schemeClr val="bg1"/>
            </a:bgClr>
          </a:pattFill>
          <a:ln>
            <a:solidFill>
              <a:schemeClr val="tx1"/>
            </a:solidFill>
            <a:prstDash val="sysDash"/>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1" y="2552700"/>
            <a:ext cx="34290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34200" y="2590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pattFill prst="pct5">
            <a:fgClr>
              <a:schemeClr val="bg2">
                <a:lumMod val="60000"/>
                <a:lumOff val="40000"/>
              </a:schemeClr>
            </a:fgClr>
            <a:bgClr>
              <a:schemeClr val="bg2">
                <a:lumMod val="20000"/>
                <a:lumOff val="80000"/>
              </a:schemeClr>
            </a:bgClr>
          </a:pattFill>
          <a:ln w="9525">
            <a:solidFill>
              <a:schemeClr val="tx1"/>
            </a:solidFill>
            <a:prstDash val="sysDash"/>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6443932" y="1339880"/>
            <a:ext cx="185468"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29400" y="1371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smtClean="0">
                <a:latin typeface="Calibri" pitchFamily="34" charset="0"/>
              </a:rPr>
              <a:t>Calendar Time   </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90106" y="1922838"/>
            <a:ext cx="6094"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466012" y="2163464"/>
            <a:ext cx="1588"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6792914" y="2282827"/>
            <a:ext cx="522287" cy="3175"/>
          </a:xfrm>
          <a:prstGeom prst="straightConnector1">
            <a:avLst/>
          </a:prstGeom>
          <a:noFill/>
          <a:ln w="25400" algn="ctr">
            <a:solidFill>
              <a:schemeClr val="tx1"/>
            </a:solidFill>
            <a:prstDash val="sysDash"/>
            <a:round/>
            <a:headEnd/>
            <a:tailEnd type="arrow" w="med" len="med"/>
          </a:ln>
        </p:spPr>
      </p:cxnSp>
      <p:sp>
        <p:nvSpPr>
          <p:cNvPr id="43" name="TextBox 43"/>
          <p:cNvSpPr txBox="1">
            <a:spLocks noChangeArrowheads="1"/>
          </p:cNvSpPr>
          <p:nvPr/>
        </p:nvSpPr>
        <p:spPr bwMode="auto">
          <a:xfrm>
            <a:off x="6754826" y="6336268"/>
            <a:ext cx="1855774"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467601" y="6127492"/>
            <a:ext cx="78523" cy="2733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5" name="Straight Connector 53"/>
          <p:cNvCxnSpPr>
            <a:cxnSpLocks noChangeShapeType="1"/>
          </p:cNvCxnSpPr>
          <p:nvPr/>
        </p:nvCxnSpPr>
        <p:spPr bwMode="auto">
          <a:xfrm>
            <a:off x="6214677" y="1719546"/>
            <a:ext cx="1331447"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7543801" y="1469369"/>
            <a:ext cx="232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 Box 3"/>
          <p:cNvSpPr txBox="1">
            <a:spLocks noChangeArrowheads="1"/>
          </p:cNvSpPr>
          <p:nvPr/>
        </p:nvSpPr>
        <p:spPr bwMode="auto">
          <a:xfrm>
            <a:off x="232447" y="-30033"/>
            <a:ext cx="8530554" cy="830997"/>
          </a:xfrm>
          <a:prstGeom prst="rect">
            <a:avLst/>
          </a:prstGeom>
          <a:noFill/>
          <a:ln w="9525">
            <a:noFill/>
            <a:miter lim="800000"/>
            <a:headEnd/>
            <a:tailEnd/>
          </a:ln>
        </p:spPr>
        <p:txBody>
          <a:bodyPr wrap="square">
            <a:spAutoFit/>
          </a:bodyPr>
          <a:lstStyle/>
          <a:p>
            <a:pPr eaLnBrk="0" hangingPunct="0"/>
            <a:r>
              <a:rPr lang="en-US" b="1" dirty="0"/>
              <a:t>Cross-Sectional </a:t>
            </a:r>
            <a:r>
              <a:rPr lang="en-US" b="1" dirty="0" smtClean="0"/>
              <a:t>Study: At baseline in fixed study cohort – Conceptualize as arising from underlying dynamic cohort</a:t>
            </a:r>
            <a:endParaRPr lang="en-US" b="1" dirty="0"/>
          </a:p>
        </p:txBody>
      </p:sp>
      <p:grpSp>
        <p:nvGrpSpPr>
          <p:cNvPr id="52" name="Group 51"/>
          <p:cNvGrpSpPr/>
          <p:nvPr/>
        </p:nvGrpSpPr>
        <p:grpSpPr>
          <a:xfrm>
            <a:off x="7239000" y="416245"/>
            <a:ext cx="646331" cy="5832157"/>
            <a:chOff x="6019800" y="1221433"/>
            <a:chExt cx="646332" cy="4987280"/>
          </a:xfrm>
          <a:solidFill>
            <a:schemeClr val="accent1"/>
          </a:solidFill>
        </p:grpSpPr>
        <p:cxnSp>
          <p:nvCxnSpPr>
            <p:cNvPr id="53" name="Straight Arrow Connector 52"/>
            <p:cNvCxnSpPr/>
            <p:nvPr/>
          </p:nvCxnSpPr>
          <p:spPr bwMode="auto">
            <a:xfrm>
              <a:off x="6344444" y="1221433"/>
              <a:ext cx="56356" cy="4987280"/>
            </a:xfrm>
            <a:prstGeom prst="straightConnector1">
              <a:avLst/>
            </a:prstGeom>
            <a:grpFill/>
            <a:ln w="444500" cap="flat" cmpd="sng" algn="ctr">
              <a:solidFill>
                <a:schemeClr val="accent1"/>
              </a:solidFill>
              <a:prstDash val="solid"/>
              <a:round/>
              <a:headEnd type="triangle"/>
              <a:tailEnd type="triangle"/>
            </a:ln>
            <a:effectLst/>
          </p:spPr>
        </p:cxnSp>
        <p:sp>
          <p:nvSpPr>
            <p:cNvPr id="54" name="TextBox 37"/>
            <p:cNvSpPr txBox="1">
              <a:spLocks noChangeArrowheads="1"/>
            </p:cNvSpPr>
            <p:nvPr/>
          </p:nvSpPr>
          <p:spPr bwMode="auto">
            <a:xfrm rot="16200000">
              <a:off x="4559193" y="3429684"/>
              <a:ext cx="3567546" cy="646332"/>
            </a:xfrm>
            <a:prstGeom prst="rect">
              <a:avLst/>
            </a:prstGeom>
            <a:grp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spTree>
    <p:extLst>
      <p:ext uri="{BB962C8B-B14F-4D97-AF65-F5344CB8AC3E}">
        <p14:creationId xmlns:p14="http://schemas.microsoft.com/office/powerpoint/2010/main" val="360061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4645876" cy="3962400"/>
          </a:xfrm>
          <a:prstGeom prst="flowChartManualInput">
            <a:avLst/>
          </a:prstGeom>
          <a:pattFill prst="pct5">
            <a:fgClr>
              <a:schemeClr val="accent1"/>
            </a:fgClr>
            <a:bgClr>
              <a:schemeClr val="bg1"/>
            </a:bgClr>
          </a:pattFill>
          <a:ln>
            <a:solidFill>
              <a:schemeClr val="tx1"/>
            </a:solidFill>
            <a:prstDash val="sysDash"/>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6208930" y="2927092"/>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914399"/>
            <a:ext cx="4818964" cy="685800"/>
          </a:xfrm>
          <a:prstGeom prst="rtTriangle">
            <a:avLst/>
          </a:prstGeom>
          <a:pattFill prst="pct5">
            <a:fgClr>
              <a:schemeClr val="bg2">
                <a:lumMod val="60000"/>
                <a:lumOff val="40000"/>
              </a:schemeClr>
            </a:fgClr>
            <a:bgClr>
              <a:schemeClr val="bg2">
                <a:lumMod val="20000"/>
                <a:lumOff val="80000"/>
              </a:schemeClr>
            </a:bgClr>
          </a:pattFill>
          <a:ln w="9525">
            <a:solidFill>
              <a:schemeClr val="tx1"/>
            </a:solidFill>
            <a:prstDash val="sysDash"/>
            <a:miter lim="800000"/>
            <a:headEnd/>
            <a:tailEnd/>
          </a:ln>
        </p:spPr>
        <p:txBody>
          <a:bodyPr wrap="none" anchor="ctr"/>
          <a:lstStyle/>
          <a:p>
            <a:endParaRPr lang="en-US" sz="1800" dirty="0">
              <a:latin typeface="Calibri" pitchFamily="34" charset="0"/>
            </a:endParaRPr>
          </a:p>
        </p:txBody>
      </p:sp>
      <p:sp>
        <p:nvSpPr>
          <p:cNvPr id="105517" name="TextBox 84"/>
          <p:cNvSpPr txBox="1">
            <a:spLocks noChangeArrowheads="1"/>
          </p:cNvSpPr>
          <p:nvPr/>
        </p:nvSpPr>
        <p:spPr bwMode="auto">
          <a:xfrm>
            <a:off x="1676400" y="953869"/>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55" name="Straight Arrow Connector 54"/>
          <p:cNvCxnSpPr/>
          <p:nvPr/>
        </p:nvCxnSpPr>
        <p:spPr>
          <a:xfrm>
            <a:off x="4191000" y="1322117"/>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44780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174522" y="930275"/>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smtClean="0">
                <a:latin typeface="Calibri" pitchFamily="34" charset="0"/>
              </a:rPr>
              <a:t>Calendar Time   </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3"/>
          <p:cNvSpPr txBox="1">
            <a:spLocks noChangeArrowheads="1"/>
          </p:cNvSpPr>
          <p:nvPr/>
        </p:nvSpPr>
        <p:spPr bwMode="auto">
          <a:xfrm>
            <a:off x="5657492" y="6351312"/>
            <a:ext cx="1855774" cy="369332"/>
          </a:xfrm>
          <a:prstGeom prst="rect">
            <a:avLst/>
          </a:prstGeom>
          <a:noFill/>
          <a:ln w="9525">
            <a:noFill/>
            <a:miter lim="800000"/>
            <a:headEnd/>
            <a:tailEnd/>
          </a:ln>
        </p:spPr>
        <p:txBody>
          <a:bodyPr wrap="square">
            <a:spAutoFit/>
          </a:bodyPr>
          <a:lstStyle/>
          <a:p>
            <a:pPr algn="ctr"/>
            <a:r>
              <a:rPr lang="en-US" sz="1800" dirty="0" smtClean="0">
                <a:latin typeface="Calibri" pitchFamily="34" charset="0"/>
              </a:rPr>
              <a:t>Baseline Visit</a:t>
            </a:r>
            <a:endParaRPr lang="en-US" sz="1800" dirty="0">
              <a:latin typeface="Calibri" pitchFamily="34" charset="0"/>
            </a:endParaRPr>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 Box 3"/>
          <p:cNvSpPr txBox="1">
            <a:spLocks noChangeArrowheads="1"/>
          </p:cNvSpPr>
          <p:nvPr/>
        </p:nvSpPr>
        <p:spPr bwMode="auto">
          <a:xfrm>
            <a:off x="116223" y="21848"/>
            <a:ext cx="8530554" cy="892552"/>
          </a:xfrm>
          <a:prstGeom prst="rect">
            <a:avLst/>
          </a:prstGeom>
          <a:noFill/>
          <a:ln w="9525">
            <a:noFill/>
            <a:miter lim="800000"/>
            <a:headEnd/>
            <a:tailEnd/>
          </a:ln>
        </p:spPr>
        <p:txBody>
          <a:bodyPr wrap="square">
            <a:spAutoFit/>
          </a:bodyPr>
          <a:lstStyle/>
          <a:p>
            <a:pPr eaLnBrk="0" hangingPunct="0"/>
            <a:r>
              <a:rPr lang="en-US" sz="2600" b="1" dirty="0"/>
              <a:t>Cross-Sectional </a:t>
            </a:r>
            <a:r>
              <a:rPr lang="en-US" sz="2600" b="1" dirty="0" smtClean="0"/>
              <a:t>Study: At baseline in fixed cohort – Conceptualize as arising from underlying dynamic cohort</a:t>
            </a:r>
            <a:endParaRPr lang="en-US" sz="2600" b="1" dirty="0"/>
          </a:p>
        </p:txBody>
      </p:sp>
      <p:sp>
        <p:nvSpPr>
          <p:cNvPr id="60" name="Up Arrow 59"/>
          <p:cNvSpPr/>
          <p:nvPr/>
        </p:nvSpPr>
        <p:spPr>
          <a:xfrm flipH="1">
            <a:off x="6298746" y="6127492"/>
            <a:ext cx="254454" cy="2161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1" name="Flowchart: Manual Input 60"/>
          <p:cNvSpPr/>
          <p:nvPr/>
        </p:nvSpPr>
        <p:spPr>
          <a:xfrm>
            <a:off x="6628113" y="2927092"/>
            <a:ext cx="2255838" cy="3168908"/>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63" name="Straight Arrow Connector 62"/>
          <p:cNvCxnSpPr/>
          <p:nvPr/>
        </p:nvCxnSpPr>
        <p:spPr>
          <a:xfrm flipV="1">
            <a:off x="6780514" y="25146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7237714" y="2646947"/>
            <a:ext cx="457200" cy="4346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7926221" y="289108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8307221" y="271887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52" name="Group 51"/>
          <p:cNvGrpSpPr/>
          <p:nvPr/>
        </p:nvGrpSpPr>
        <p:grpSpPr>
          <a:xfrm>
            <a:off x="6059269" y="869692"/>
            <a:ext cx="646331" cy="5378708"/>
            <a:chOff x="6019800" y="1411858"/>
            <a:chExt cx="646332" cy="4821935"/>
          </a:xfrm>
          <a:solidFill>
            <a:schemeClr val="accent1"/>
          </a:solidFill>
        </p:grpSpPr>
        <p:cxnSp>
          <p:nvCxnSpPr>
            <p:cNvPr id="53" name="Straight Arrow Connector 52"/>
            <p:cNvCxnSpPr/>
            <p:nvPr/>
          </p:nvCxnSpPr>
          <p:spPr bwMode="auto">
            <a:xfrm>
              <a:off x="6361331" y="1411858"/>
              <a:ext cx="39469" cy="4821935"/>
            </a:xfrm>
            <a:prstGeom prst="straightConnector1">
              <a:avLst/>
            </a:prstGeom>
            <a:grpFill/>
            <a:ln w="444500" cap="flat" cmpd="sng" algn="ctr">
              <a:solidFill>
                <a:schemeClr val="accent1"/>
              </a:solidFill>
              <a:prstDash val="solid"/>
              <a:round/>
              <a:headEnd type="triangle"/>
              <a:tailEnd type="triangle"/>
            </a:ln>
            <a:effectLst/>
          </p:spPr>
        </p:cxnSp>
        <p:sp>
          <p:nvSpPr>
            <p:cNvPr id="54" name="TextBox 37"/>
            <p:cNvSpPr txBox="1">
              <a:spLocks noChangeArrowheads="1"/>
            </p:cNvSpPr>
            <p:nvPr/>
          </p:nvSpPr>
          <p:spPr bwMode="auto">
            <a:xfrm rot="16200000">
              <a:off x="4559193" y="3429684"/>
              <a:ext cx="3567546" cy="646332"/>
            </a:xfrm>
            <a:prstGeom prst="rect">
              <a:avLst/>
            </a:prstGeom>
            <a:grp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cxnSp>
        <p:nvCxnSpPr>
          <p:cNvPr id="38" name="Straight Connector 58"/>
          <p:cNvCxnSpPr>
            <a:cxnSpLocks noChangeShapeType="1"/>
          </p:cNvCxnSpPr>
          <p:nvPr/>
        </p:nvCxnSpPr>
        <p:spPr bwMode="auto">
          <a:xfrm flipV="1">
            <a:off x="4505309" y="2120235"/>
            <a:ext cx="1817687" cy="11113"/>
          </a:xfrm>
          <a:prstGeom prst="line">
            <a:avLst/>
          </a:prstGeom>
          <a:noFill/>
          <a:ln w="25400" algn="ctr">
            <a:solidFill>
              <a:schemeClr val="tx1"/>
            </a:solidFill>
            <a:prstDash val="sysDash"/>
            <a:round/>
            <a:headEnd/>
            <a:tailEnd type="arrow"/>
          </a:ln>
        </p:spPr>
      </p:cxnSp>
      <p:cxnSp>
        <p:nvCxnSpPr>
          <p:cNvPr id="39" name="Straight Connector 58"/>
          <p:cNvCxnSpPr>
            <a:cxnSpLocks noChangeShapeType="1"/>
          </p:cNvCxnSpPr>
          <p:nvPr/>
        </p:nvCxnSpPr>
        <p:spPr bwMode="auto">
          <a:xfrm flipV="1">
            <a:off x="3146083" y="1892742"/>
            <a:ext cx="1817687" cy="11113"/>
          </a:xfrm>
          <a:prstGeom prst="line">
            <a:avLst/>
          </a:prstGeom>
          <a:noFill/>
          <a:ln w="25400" algn="ctr">
            <a:solidFill>
              <a:schemeClr val="tx1"/>
            </a:solidFill>
            <a:prstDash val="sysDash"/>
            <a:round/>
            <a:headEnd/>
            <a:tailEnd type="arrow"/>
          </a:ln>
        </p:spPr>
      </p:cxnSp>
      <p:cxnSp>
        <p:nvCxnSpPr>
          <p:cNvPr id="40" name="Straight Connector 58"/>
          <p:cNvCxnSpPr>
            <a:cxnSpLocks noChangeShapeType="1"/>
          </p:cNvCxnSpPr>
          <p:nvPr/>
        </p:nvCxnSpPr>
        <p:spPr bwMode="auto">
          <a:xfrm>
            <a:off x="5656125" y="2227615"/>
            <a:ext cx="642621" cy="0"/>
          </a:xfrm>
          <a:prstGeom prst="line">
            <a:avLst/>
          </a:prstGeom>
          <a:noFill/>
          <a:ln w="25400" algn="ctr">
            <a:solidFill>
              <a:schemeClr val="tx1"/>
            </a:solidFill>
            <a:prstDash val="sysDash"/>
            <a:round/>
            <a:headEnd/>
            <a:tailEnd type="arrow"/>
          </a:ln>
        </p:spPr>
      </p:cxnSp>
    </p:spTree>
    <p:extLst>
      <p:ext uri="{BB962C8B-B14F-4D97-AF65-F5344CB8AC3E}">
        <p14:creationId xmlns:p14="http://schemas.microsoft.com/office/powerpoint/2010/main" val="269700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762000" y="228600"/>
            <a:ext cx="7772400" cy="1143000"/>
          </a:xfrm>
        </p:spPr>
        <p:txBody>
          <a:bodyPr/>
          <a:lstStyle/>
          <a:p>
            <a:r>
              <a:rPr lang="en-US" sz="4000" b="1" dirty="0" smtClean="0"/>
              <a:t>Example of Cross-sectional Study from a Fixed </a:t>
            </a:r>
            <a:r>
              <a:rPr lang="en-US" sz="4000" b="1" dirty="0"/>
              <a:t>C</a:t>
            </a:r>
            <a:r>
              <a:rPr lang="en-US" sz="4000" b="1" dirty="0" smtClean="0"/>
              <a:t>ohort at Baseline</a:t>
            </a:r>
          </a:p>
        </p:txBody>
      </p:sp>
      <p:sp>
        <p:nvSpPr>
          <p:cNvPr id="69634" name="Rectangle 3"/>
          <p:cNvSpPr>
            <a:spLocks noGrp="1" noChangeArrowheads="1"/>
          </p:cNvSpPr>
          <p:nvPr>
            <p:ph type="body" idx="1"/>
          </p:nvPr>
        </p:nvSpPr>
        <p:spPr>
          <a:xfrm>
            <a:off x="152400" y="1676400"/>
            <a:ext cx="8763000" cy="4724400"/>
          </a:xfrm>
        </p:spPr>
        <p:txBody>
          <a:bodyPr/>
          <a:lstStyle/>
          <a:p>
            <a:pPr>
              <a:lnSpc>
                <a:spcPct val="90000"/>
              </a:lnSpc>
            </a:pPr>
            <a:r>
              <a:rPr lang="en-US" sz="2800" b="1" dirty="0" smtClean="0"/>
              <a:t>Objective:</a:t>
            </a:r>
            <a:r>
              <a:rPr lang="en-US" sz="2800" dirty="0" smtClean="0"/>
              <a:t>  Determine the </a:t>
            </a:r>
            <a:r>
              <a:rPr lang="en-US" sz="2800" u="sng" dirty="0" smtClean="0"/>
              <a:t>prevalence</a:t>
            </a:r>
            <a:r>
              <a:rPr lang="en-US" sz="2800" dirty="0" smtClean="0"/>
              <a:t> and </a:t>
            </a:r>
            <a:r>
              <a:rPr lang="en-US" sz="2800" u="sng" dirty="0" smtClean="0"/>
              <a:t>determinants</a:t>
            </a:r>
            <a:r>
              <a:rPr lang="en-US" sz="2800" dirty="0" smtClean="0"/>
              <a:t> of neck and shoulder pain in older adults.  </a:t>
            </a:r>
          </a:p>
          <a:p>
            <a:pPr>
              <a:lnSpc>
                <a:spcPct val="90000"/>
              </a:lnSpc>
            </a:pPr>
            <a:r>
              <a:rPr lang="en-US" sz="2800" dirty="0"/>
              <a:t>[</a:t>
            </a:r>
            <a:r>
              <a:rPr lang="en-US" sz="2800" dirty="0" smtClean="0"/>
              <a:t>Note the descriptive goal – prevalence – and analytic goal – determinants]</a:t>
            </a:r>
          </a:p>
          <a:p>
            <a:pPr>
              <a:lnSpc>
                <a:spcPct val="90000"/>
              </a:lnSpc>
            </a:pPr>
            <a:r>
              <a:rPr lang="en-US" sz="2800" b="1" dirty="0" smtClean="0"/>
              <a:t>Methods: </a:t>
            </a:r>
            <a:r>
              <a:rPr lang="en-US" sz="2800" dirty="0" smtClean="0"/>
              <a:t>3,075 men and women in the Health ABC study, a fixed cohort of 70-79 year old well-functioning adults, sampled from an underlying dynamic cohort </a:t>
            </a:r>
          </a:p>
          <a:p>
            <a:pPr>
              <a:lnSpc>
                <a:spcPct val="90000"/>
              </a:lnSpc>
            </a:pPr>
            <a:r>
              <a:rPr lang="en-US" sz="2800" dirty="0" smtClean="0"/>
              <a:t>Baseline visit:  Participants were asked if they had had neck or shoulder pain lasting at least 1 month during the previous year.</a:t>
            </a:r>
          </a:p>
          <a:p>
            <a:pPr>
              <a:lnSpc>
                <a:spcPct val="90000"/>
              </a:lnSpc>
            </a:pPr>
            <a:endParaRPr lang="en-US" sz="2400" dirty="0" smtClean="0"/>
          </a:p>
          <a:p>
            <a:pPr>
              <a:lnSpc>
                <a:spcPct val="90000"/>
              </a:lnSpc>
            </a:pPr>
            <a:endParaRPr lang="en-US" sz="2400" dirty="0" smtClean="0"/>
          </a:p>
        </p:txBody>
      </p:sp>
      <p:sp>
        <p:nvSpPr>
          <p:cNvPr id="69635" name="Text Box 4"/>
          <p:cNvSpPr txBox="1">
            <a:spLocks noChangeArrowheads="1"/>
          </p:cNvSpPr>
          <p:nvPr/>
        </p:nvSpPr>
        <p:spPr bwMode="auto">
          <a:xfrm>
            <a:off x="609600" y="6064250"/>
            <a:ext cx="7924800" cy="641350"/>
          </a:xfrm>
          <a:prstGeom prst="rect">
            <a:avLst/>
          </a:prstGeom>
          <a:noFill/>
          <a:ln w="9525">
            <a:noFill/>
            <a:miter lim="800000"/>
            <a:headEnd/>
            <a:tailEnd/>
          </a:ln>
        </p:spPr>
        <p:txBody>
          <a:bodyPr>
            <a:spAutoFit/>
          </a:bodyPr>
          <a:lstStyle/>
          <a:p>
            <a:pPr algn="r" eaLnBrk="0" hangingPunct="0"/>
            <a:r>
              <a:rPr lang="en-US" sz="1800" dirty="0"/>
              <a:t>Vogt et al. Neck and shoulder pain in 70- to 79-year-old men and women: findings from the Health, Aging and Body Composition Study. </a:t>
            </a:r>
            <a:r>
              <a:rPr lang="en-US" sz="1800" i="1" dirty="0"/>
              <a:t>Spine</a:t>
            </a:r>
            <a:r>
              <a:rPr lang="en-US" sz="1800" dirty="0"/>
              <a:t> 2003.</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3877" y="1828800"/>
            <a:ext cx="5767607"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62" name="Straight Arrow Connector 6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508" name="TextBox 75"/>
          <p:cNvSpPr txBox="1">
            <a:spLocks noChangeArrowheads="1"/>
          </p:cNvSpPr>
          <p:nvPr/>
        </p:nvSpPr>
        <p:spPr bwMode="auto">
          <a:xfrm>
            <a:off x="3733800" y="6488113"/>
            <a:ext cx="2246192" cy="369332"/>
          </a:xfrm>
          <a:prstGeom prst="rect">
            <a:avLst/>
          </a:prstGeom>
          <a:noFill/>
          <a:ln w="9525">
            <a:noFill/>
            <a:miter lim="800000"/>
            <a:headEnd/>
            <a:tailEnd/>
          </a:ln>
        </p:spPr>
        <p:txBody>
          <a:bodyPr wrap="none">
            <a:spAutoFit/>
          </a:bodyPr>
          <a:lstStyle/>
          <a:p>
            <a:r>
              <a:rPr lang="en-US" sz="1800" dirty="0" smtClean="0">
                <a:latin typeface="Calibri" pitchFamily="34" charset="0"/>
              </a:rPr>
              <a:t>Time from enrollment</a:t>
            </a:r>
            <a:endParaRPr lang="en-US" sz="1800" dirty="0">
              <a:latin typeface="Calibri" pitchFamily="34" charset="0"/>
            </a:endParaRPr>
          </a:p>
        </p:txBody>
      </p:sp>
      <p:sp>
        <p:nvSpPr>
          <p:cNvPr id="63509" name="TextBox 42"/>
          <p:cNvSpPr txBox="1">
            <a:spLocks noChangeArrowheads="1"/>
          </p:cNvSpPr>
          <p:nvPr/>
        </p:nvSpPr>
        <p:spPr bwMode="auto">
          <a:xfrm>
            <a:off x="609600" y="5791202"/>
            <a:ext cx="1524000" cy="646331"/>
          </a:xfrm>
          <a:prstGeom prst="rect">
            <a:avLst/>
          </a:prstGeom>
          <a:noFill/>
          <a:ln w="9525">
            <a:noFill/>
            <a:miter lim="800000"/>
            <a:headEnd/>
            <a:tailEnd/>
          </a:ln>
        </p:spPr>
        <p:txBody>
          <a:bodyPr>
            <a:spAutoFit/>
          </a:bodyPr>
          <a:lstStyle/>
          <a:p>
            <a:pPr algn="ctr"/>
            <a:r>
              <a:rPr lang="en-US" sz="1800" dirty="0" smtClean="0">
                <a:latin typeface="Calibri" pitchFamily="34" charset="0"/>
              </a:rPr>
              <a:t>Underlying </a:t>
            </a:r>
            <a:r>
              <a:rPr lang="en-US" sz="1800" dirty="0">
                <a:latin typeface="Calibri" pitchFamily="34" charset="0"/>
              </a:rPr>
              <a:t>Cohort</a:t>
            </a:r>
          </a:p>
        </p:txBody>
      </p:sp>
      <p:sp>
        <p:nvSpPr>
          <p:cNvPr id="63517" name="Text Box 3"/>
          <p:cNvSpPr txBox="1">
            <a:spLocks noChangeArrowheads="1"/>
          </p:cNvSpPr>
          <p:nvPr/>
        </p:nvSpPr>
        <p:spPr bwMode="auto">
          <a:xfrm>
            <a:off x="152401" y="189665"/>
            <a:ext cx="8824723" cy="523220"/>
          </a:xfrm>
          <a:prstGeom prst="rect">
            <a:avLst/>
          </a:prstGeom>
          <a:noFill/>
          <a:ln w="9525">
            <a:noFill/>
            <a:miter lim="800000"/>
            <a:headEnd/>
            <a:tailEnd/>
          </a:ln>
        </p:spPr>
        <p:txBody>
          <a:bodyPr wrap="none">
            <a:spAutoFit/>
          </a:bodyPr>
          <a:lstStyle/>
          <a:p>
            <a:pPr eaLnBrk="0" hangingPunct="0"/>
            <a:r>
              <a:rPr lang="en-US" sz="2800" b="1" dirty="0"/>
              <a:t>Cross-Sectional </a:t>
            </a:r>
            <a:r>
              <a:rPr lang="en-US" sz="2800" b="1" dirty="0" smtClean="0"/>
              <a:t>Study: From a Fixed Cohort Study Base</a:t>
            </a:r>
            <a:endParaRPr lang="en-US" sz="2800" b="1" dirty="0"/>
          </a:p>
        </p:txBody>
      </p:sp>
      <p:cxnSp>
        <p:nvCxnSpPr>
          <p:cNvPr id="35" name="Straight Connector 34"/>
          <p:cNvCxnSpPr/>
          <p:nvPr/>
        </p:nvCxnSpPr>
        <p:spPr>
          <a:xfrm flipV="1">
            <a:off x="3200400" y="1828800"/>
            <a:ext cx="2286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522" name="TextBox 35"/>
          <p:cNvSpPr txBox="1">
            <a:spLocks noChangeArrowheads="1"/>
          </p:cNvSpPr>
          <p:nvPr/>
        </p:nvSpPr>
        <p:spPr bwMode="auto">
          <a:xfrm>
            <a:off x="32766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36" name="Oval 35"/>
          <p:cNvSpPr/>
          <p:nvPr/>
        </p:nvSpPr>
        <p:spPr>
          <a:xfrm>
            <a:off x="3002531" y="14773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7" name="Oval 36"/>
          <p:cNvSpPr/>
          <p:nvPr/>
        </p:nvSpPr>
        <p:spPr>
          <a:xfrm>
            <a:off x="5402831" y="18483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450331" y="166169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6481738" y="18964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47" name="Group 46"/>
          <p:cNvGrpSpPr/>
          <p:nvPr/>
        </p:nvGrpSpPr>
        <p:grpSpPr>
          <a:xfrm>
            <a:off x="1066801" y="832844"/>
            <a:ext cx="646331" cy="5599113"/>
            <a:chOff x="6019801" y="1221433"/>
            <a:chExt cx="646332" cy="4987280"/>
          </a:xfrm>
          <a:solidFill>
            <a:schemeClr val="accent1"/>
          </a:solidFill>
        </p:grpSpPr>
        <p:cxnSp>
          <p:nvCxnSpPr>
            <p:cNvPr id="48" name="Straight Arrow Connector 47"/>
            <p:cNvCxnSpPr/>
            <p:nvPr/>
          </p:nvCxnSpPr>
          <p:spPr bwMode="auto">
            <a:xfrm>
              <a:off x="6344444" y="1221433"/>
              <a:ext cx="56356" cy="4987280"/>
            </a:xfrm>
            <a:prstGeom prst="straightConnector1">
              <a:avLst/>
            </a:prstGeom>
            <a:grpFill/>
            <a:ln w="444500" cap="flat" cmpd="sng" algn="ctr">
              <a:solidFill>
                <a:schemeClr val="accent1"/>
              </a:solidFill>
              <a:prstDash val="solid"/>
              <a:round/>
              <a:headEnd type="triangle"/>
              <a:tailEnd type="triangle"/>
            </a:ln>
            <a:effectLst/>
          </p:spPr>
        </p:cxnSp>
        <p:sp>
          <p:nvSpPr>
            <p:cNvPr id="49" name="TextBox 37"/>
            <p:cNvSpPr txBox="1">
              <a:spLocks noChangeArrowheads="1"/>
            </p:cNvSpPr>
            <p:nvPr/>
          </p:nvSpPr>
          <p:spPr bwMode="auto">
            <a:xfrm rot="16200000">
              <a:off x="4484950" y="3429683"/>
              <a:ext cx="3716033" cy="646332"/>
            </a:xfrm>
            <a:prstGeom prst="rect">
              <a:avLst/>
            </a:prstGeom>
            <a:grpFill/>
            <a:ln w="9525">
              <a:solidFill>
                <a:schemeClr val="accent1"/>
              </a:solid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sp>
        <p:nvSpPr>
          <p:cNvPr id="2" name="TextBox 1"/>
          <p:cNvSpPr txBox="1"/>
          <p:nvPr/>
        </p:nvSpPr>
        <p:spPr>
          <a:xfrm>
            <a:off x="2080848" y="3059725"/>
            <a:ext cx="4953000" cy="1200329"/>
          </a:xfrm>
          <a:prstGeom prst="rect">
            <a:avLst/>
          </a:prstGeom>
          <a:noFill/>
        </p:spPr>
        <p:txBody>
          <a:bodyPr wrap="square" rtlCol="0">
            <a:spAutoFit/>
          </a:bodyPr>
          <a:lstStyle/>
          <a:p>
            <a:r>
              <a:rPr lang="en-US" dirty="0" smtClean="0"/>
              <a:t>3,075 participants at baseline visit of Health ABC study.  Interviewed regarding shoulder &amp; neck pain.</a:t>
            </a:r>
            <a:endParaRPr lang="en-US" dirty="0"/>
          </a:p>
        </p:txBody>
      </p:sp>
      <p:sp>
        <p:nvSpPr>
          <p:cNvPr id="3" name="TextBox 2"/>
          <p:cNvSpPr txBox="1"/>
          <p:nvPr/>
        </p:nvSpPr>
        <p:spPr>
          <a:xfrm>
            <a:off x="4511165" y="1023760"/>
            <a:ext cx="4236469" cy="461665"/>
          </a:xfrm>
          <a:prstGeom prst="rect">
            <a:avLst/>
          </a:prstGeom>
          <a:noFill/>
        </p:spPr>
        <p:txBody>
          <a:bodyPr wrap="square" rtlCol="0">
            <a:spAutoFit/>
          </a:bodyPr>
          <a:lstStyle/>
          <a:p>
            <a:r>
              <a:rPr lang="en-US" dirty="0" smtClean="0"/>
              <a:t>What is the underlying cohort?</a:t>
            </a:r>
            <a:endParaRPr lang="en-US" dirty="0"/>
          </a:p>
        </p:txBody>
      </p:sp>
    </p:spTree>
    <p:extLst>
      <p:ext uri="{BB962C8B-B14F-4D97-AF65-F5344CB8AC3E}">
        <p14:creationId xmlns:p14="http://schemas.microsoft.com/office/powerpoint/2010/main" val="287900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prstDash val="sysDash"/>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1" y="2552700"/>
            <a:ext cx="34290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34200" y="2590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prstDash val="sysDash"/>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6443932" y="1339880"/>
            <a:ext cx="185468"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29400" y="1371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smtClean="0">
                <a:latin typeface="Calibri" pitchFamily="34" charset="0"/>
              </a:rPr>
              <a:t>Calendar Time   </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90106" y="1922838"/>
            <a:ext cx="6094"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466012" y="2163464"/>
            <a:ext cx="1588"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6792914" y="2282827"/>
            <a:ext cx="522287" cy="3175"/>
          </a:xfrm>
          <a:prstGeom prst="straightConnector1">
            <a:avLst/>
          </a:prstGeom>
          <a:noFill/>
          <a:ln w="25400" algn="ctr">
            <a:solidFill>
              <a:schemeClr val="tx1"/>
            </a:solidFill>
            <a:prstDash val="sysDash"/>
            <a:round/>
            <a:headEnd/>
            <a:tailEnd type="arrow" w="med" len="med"/>
          </a:ln>
        </p:spPr>
      </p:cxnSp>
      <p:sp>
        <p:nvSpPr>
          <p:cNvPr id="43" name="TextBox 43"/>
          <p:cNvSpPr txBox="1">
            <a:spLocks noChangeArrowheads="1"/>
          </p:cNvSpPr>
          <p:nvPr/>
        </p:nvSpPr>
        <p:spPr bwMode="auto">
          <a:xfrm>
            <a:off x="6754826" y="6336268"/>
            <a:ext cx="1855774"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467601" y="6127492"/>
            <a:ext cx="78523" cy="2733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5" name="Straight Connector 53"/>
          <p:cNvCxnSpPr>
            <a:cxnSpLocks noChangeShapeType="1"/>
          </p:cNvCxnSpPr>
          <p:nvPr/>
        </p:nvCxnSpPr>
        <p:spPr bwMode="auto">
          <a:xfrm>
            <a:off x="6214677" y="1719546"/>
            <a:ext cx="1331447"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7543801" y="1469369"/>
            <a:ext cx="232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 Box 3"/>
          <p:cNvSpPr txBox="1">
            <a:spLocks noChangeArrowheads="1"/>
          </p:cNvSpPr>
          <p:nvPr/>
        </p:nvSpPr>
        <p:spPr bwMode="auto">
          <a:xfrm>
            <a:off x="232447" y="117157"/>
            <a:ext cx="8530554" cy="492443"/>
          </a:xfrm>
          <a:prstGeom prst="rect">
            <a:avLst/>
          </a:prstGeom>
          <a:noFill/>
          <a:ln w="9525">
            <a:noFill/>
            <a:miter lim="800000"/>
            <a:headEnd/>
            <a:tailEnd/>
          </a:ln>
        </p:spPr>
        <p:txBody>
          <a:bodyPr wrap="square">
            <a:spAutoFit/>
          </a:bodyPr>
          <a:lstStyle/>
          <a:p>
            <a:pPr eaLnBrk="0" hangingPunct="0"/>
            <a:r>
              <a:rPr lang="en-US" sz="2600" b="1" dirty="0"/>
              <a:t>Cross-Sectional </a:t>
            </a:r>
            <a:r>
              <a:rPr lang="en-US" sz="2600" b="1" dirty="0" smtClean="0"/>
              <a:t>Study: At baseline in Health ABC</a:t>
            </a:r>
            <a:endParaRPr lang="en-US" sz="2600" b="1" dirty="0"/>
          </a:p>
        </p:txBody>
      </p:sp>
      <p:grpSp>
        <p:nvGrpSpPr>
          <p:cNvPr id="52" name="Group 51"/>
          <p:cNvGrpSpPr/>
          <p:nvPr/>
        </p:nvGrpSpPr>
        <p:grpSpPr>
          <a:xfrm>
            <a:off x="7239004" y="416245"/>
            <a:ext cx="646331" cy="5832157"/>
            <a:chOff x="6019804" y="1221433"/>
            <a:chExt cx="646332" cy="4987280"/>
          </a:xfrm>
          <a:solidFill>
            <a:schemeClr val="accent1"/>
          </a:solidFill>
        </p:grpSpPr>
        <p:cxnSp>
          <p:nvCxnSpPr>
            <p:cNvPr id="53" name="Straight Arrow Connector 52"/>
            <p:cNvCxnSpPr/>
            <p:nvPr/>
          </p:nvCxnSpPr>
          <p:spPr bwMode="auto">
            <a:xfrm>
              <a:off x="6344444" y="1221433"/>
              <a:ext cx="56356" cy="4987280"/>
            </a:xfrm>
            <a:prstGeom prst="straightConnector1">
              <a:avLst/>
            </a:prstGeom>
            <a:grpFill/>
            <a:ln w="444500" cap="flat" cmpd="sng" algn="ctr">
              <a:solidFill>
                <a:schemeClr val="accent1"/>
              </a:solidFill>
              <a:prstDash val="solid"/>
              <a:round/>
              <a:headEnd type="triangle"/>
              <a:tailEnd type="triangle"/>
            </a:ln>
            <a:effectLst/>
          </p:spPr>
        </p:cxnSp>
        <p:sp>
          <p:nvSpPr>
            <p:cNvPr id="54" name="TextBox 37"/>
            <p:cNvSpPr txBox="1">
              <a:spLocks noChangeArrowheads="1"/>
            </p:cNvSpPr>
            <p:nvPr/>
          </p:nvSpPr>
          <p:spPr bwMode="auto">
            <a:xfrm rot="16200000">
              <a:off x="4437588" y="3198228"/>
              <a:ext cx="3810763" cy="646332"/>
            </a:xfrm>
            <a:prstGeom prst="rect">
              <a:avLst/>
            </a:prstGeom>
            <a:grpFill/>
            <a:ln w="9525">
              <a:noFill/>
              <a:miter lim="800000"/>
              <a:headEnd/>
              <a:tailEnd/>
            </a:ln>
          </p:spPr>
          <p:txBody>
            <a:bodyPr wrap="squar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sp>
        <p:nvSpPr>
          <p:cNvPr id="3" name="TextBox 2"/>
          <p:cNvSpPr txBox="1"/>
          <p:nvPr/>
        </p:nvSpPr>
        <p:spPr>
          <a:xfrm>
            <a:off x="1676401" y="3332322"/>
            <a:ext cx="5163343" cy="1569660"/>
          </a:xfrm>
          <a:prstGeom prst="rect">
            <a:avLst/>
          </a:prstGeom>
          <a:noFill/>
        </p:spPr>
        <p:txBody>
          <a:bodyPr wrap="square" rtlCol="0">
            <a:spAutoFit/>
          </a:bodyPr>
          <a:lstStyle/>
          <a:p>
            <a:r>
              <a:rPr lang="en-US" dirty="0" smtClean="0"/>
              <a:t>Underlying cohort:  70-79 y.o. with “good functional status”.  Recruited from age-eligible Medicare beneficiaries near Pittsburgh PA and Memphis TN.</a:t>
            </a:r>
            <a:endParaRPr lang="en-US" dirty="0"/>
          </a:p>
        </p:txBody>
      </p:sp>
    </p:spTree>
    <p:extLst>
      <p:ext uri="{BB962C8B-B14F-4D97-AF65-F5344CB8AC3E}">
        <p14:creationId xmlns:p14="http://schemas.microsoft.com/office/powerpoint/2010/main" val="397780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381000"/>
            <a:ext cx="7772400" cy="1143000"/>
          </a:xfrm>
        </p:spPr>
        <p:txBody>
          <a:bodyPr/>
          <a:lstStyle/>
          <a:p>
            <a:r>
              <a:rPr lang="en-US" b="1" dirty="0" smtClean="0"/>
              <a:t>Ecologic association</a:t>
            </a:r>
          </a:p>
        </p:txBody>
      </p:sp>
      <p:pic>
        <p:nvPicPr>
          <p:cNvPr id="25602" name="Picture 4" descr="Ekstrand figure 3"/>
          <p:cNvPicPr>
            <a:picLocks noChangeAspect="1" noChangeArrowheads="1"/>
          </p:cNvPicPr>
          <p:nvPr/>
        </p:nvPicPr>
        <p:blipFill>
          <a:blip r:embed="rId3"/>
          <a:srcRect l="34785" t="37909" r="34595" b="37585"/>
          <a:stretch>
            <a:fillRect/>
          </a:stretch>
        </p:blipFill>
        <p:spPr bwMode="auto">
          <a:xfrm>
            <a:off x="838200" y="1447800"/>
            <a:ext cx="7391400" cy="4572000"/>
          </a:xfrm>
          <a:prstGeom prst="rect">
            <a:avLst/>
          </a:prstGeom>
          <a:noFill/>
          <a:ln w="9525">
            <a:noFill/>
            <a:miter lim="800000"/>
            <a:headEnd/>
            <a:tailEnd/>
          </a:ln>
        </p:spPr>
      </p:pic>
      <p:sp>
        <p:nvSpPr>
          <p:cNvPr id="25603" name="Text Box 5"/>
          <p:cNvSpPr txBox="1">
            <a:spLocks noChangeArrowheads="1"/>
          </p:cNvSpPr>
          <p:nvPr/>
        </p:nvSpPr>
        <p:spPr bwMode="auto">
          <a:xfrm>
            <a:off x="533400" y="5943602"/>
            <a:ext cx="8229600" cy="581025"/>
          </a:xfrm>
          <a:prstGeom prst="rect">
            <a:avLst/>
          </a:prstGeom>
          <a:noFill/>
          <a:ln w="9525">
            <a:noFill/>
            <a:miter lim="800000"/>
            <a:headEnd/>
            <a:tailEnd/>
          </a:ln>
        </p:spPr>
        <p:txBody>
          <a:bodyPr>
            <a:spAutoFit/>
          </a:bodyPr>
          <a:lstStyle/>
          <a:p>
            <a:pPr eaLnBrk="0" hangingPunct="0">
              <a:spcBef>
                <a:spcPct val="30000"/>
              </a:spcBef>
            </a:pPr>
            <a:r>
              <a:rPr lang="en-US" sz="1600" b="1" dirty="0">
                <a:latin typeface="Arial" charset="0"/>
              </a:rPr>
              <a:t>Fluoride concentration in the water supply versus mean DMF-S among 15-year-olds in the different municipalities. </a:t>
            </a:r>
            <a:r>
              <a:rPr lang="en-US" sz="1600" b="1" dirty="0" smtClean="0">
                <a:latin typeface="Arial" charset="0"/>
              </a:rPr>
              <a:t>Central tendency </a:t>
            </a:r>
            <a:r>
              <a:rPr lang="en-US" sz="1600" b="1" dirty="0">
                <a:latin typeface="Arial" charset="0"/>
              </a:rPr>
              <a:t>line is presented.</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381000" y="228600"/>
            <a:ext cx="8534400" cy="1143000"/>
          </a:xfrm>
        </p:spPr>
        <p:txBody>
          <a:bodyPr/>
          <a:lstStyle/>
          <a:p>
            <a:r>
              <a:rPr lang="en-US" sz="4000" b="1" dirty="0" smtClean="0"/>
              <a:t>Example of Cross-sectional Study (from a fixed study cohort at baseline)</a:t>
            </a:r>
          </a:p>
        </p:txBody>
      </p:sp>
      <p:sp>
        <p:nvSpPr>
          <p:cNvPr id="69634" name="Rectangle 3"/>
          <p:cNvSpPr>
            <a:spLocks noGrp="1" noChangeArrowheads="1"/>
          </p:cNvSpPr>
          <p:nvPr>
            <p:ph type="body" idx="1"/>
          </p:nvPr>
        </p:nvSpPr>
        <p:spPr>
          <a:xfrm>
            <a:off x="152400" y="1600200"/>
            <a:ext cx="8763000" cy="4724400"/>
          </a:xfrm>
        </p:spPr>
        <p:txBody>
          <a:bodyPr/>
          <a:lstStyle/>
          <a:p>
            <a:pPr>
              <a:lnSpc>
                <a:spcPct val="90000"/>
              </a:lnSpc>
            </a:pPr>
            <a:r>
              <a:rPr lang="en-US" sz="2400" b="1" dirty="0" smtClean="0"/>
              <a:t>Objective:</a:t>
            </a:r>
            <a:r>
              <a:rPr lang="en-US" sz="2400" dirty="0" smtClean="0"/>
              <a:t>  Determine the prevalence and determinants of neck and shoulder pain in older adults.  </a:t>
            </a:r>
            <a:endParaRPr lang="en-US" sz="1200" dirty="0" smtClean="0"/>
          </a:p>
          <a:p>
            <a:pPr>
              <a:lnSpc>
                <a:spcPct val="90000"/>
              </a:lnSpc>
            </a:pPr>
            <a:r>
              <a:rPr lang="en-US" sz="2400" b="1" dirty="0" smtClean="0"/>
              <a:t>Methods: </a:t>
            </a:r>
            <a:r>
              <a:rPr lang="en-US" sz="2400" dirty="0" smtClean="0"/>
              <a:t>3,075 men and women in Health ABC study, a fixed cohort of 70-79 year old well-functioning adults </a:t>
            </a:r>
          </a:p>
          <a:p>
            <a:pPr>
              <a:lnSpc>
                <a:spcPct val="90000"/>
              </a:lnSpc>
            </a:pPr>
            <a:r>
              <a:rPr lang="en-US" sz="2400" dirty="0" smtClean="0"/>
              <a:t>Baseline visit:  Participants were asked if they had had </a:t>
            </a:r>
            <a:r>
              <a:rPr lang="en-US" sz="2400" dirty="0" smtClean="0">
                <a:solidFill>
                  <a:srgbClr val="FF0000"/>
                </a:solidFill>
              </a:rPr>
              <a:t>neck or shoulder pain lasting at least 1 month during the previous year</a:t>
            </a:r>
            <a:r>
              <a:rPr lang="en-US" sz="2400" dirty="0" smtClean="0"/>
              <a:t>.</a:t>
            </a:r>
          </a:p>
          <a:p>
            <a:pPr>
              <a:lnSpc>
                <a:spcPct val="90000"/>
              </a:lnSpc>
            </a:pPr>
            <a:r>
              <a:rPr lang="en-US" sz="2400" b="1" dirty="0"/>
              <a:t>Results: </a:t>
            </a:r>
            <a:r>
              <a:rPr lang="en-US" sz="2400" dirty="0"/>
              <a:t>11.9% reported neck pain and 18.9% reported shoulder pain</a:t>
            </a:r>
            <a:r>
              <a:rPr lang="en-US" sz="2400" dirty="0" smtClean="0"/>
              <a:t>. </a:t>
            </a:r>
          </a:p>
          <a:p>
            <a:pPr>
              <a:lnSpc>
                <a:spcPct val="90000"/>
              </a:lnSpc>
            </a:pPr>
            <a:r>
              <a:rPr lang="en-US" sz="2400" dirty="0" smtClean="0"/>
              <a:t>Let’s say we are interested in knowing the prevalence of  neck/shoulder pain in the general population of 70-79 years olds.  Who might be missing from this Health ABC study population?    </a:t>
            </a:r>
            <a:endParaRPr lang="en-US" sz="2400" dirty="0"/>
          </a:p>
          <a:p>
            <a:pPr>
              <a:lnSpc>
                <a:spcPct val="90000"/>
              </a:lnSpc>
            </a:pPr>
            <a:endParaRPr lang="en-US" sz="2400" dirty="0" smtClean="0"/>
          </a:p>
          <a:p>
            <a:pPr>
              <a:lnSpc>
                <a:spcPct val="90000"/>
              </a:lnSpc>
            </a:pPr>
            <a:endParaRPr lang="en-US" sz="2400" dirty="0" smtClean="0"/>
          </a:p>
        </p:txBody>
      </p:sp>
      <p:sp>
        <p:nvSpPr>
          <p:cNvPr id="69635" name="Text Box 4"/>
          <p:cNvSpPr txBox="1">
            <a:spLocks noChangeArrowheads="1"/>
          </p:cNvSpPr>
          <p:nvPr/>
        </p:nvSpPr>
        <p:spPr bwMode="auto">
          <a:xfrm>
            <a:off x="381000" y="6052058"/>
            <a:ext cx="7924800" cy="641350"/>
          </a:xfrm>
          <a:prstGeom prst="rect">
            <a:avLst/>
          </a:prstGeom>
          <a:noFill/>
          <a:ln w="9525">
            <a:noFill/>
            <a:miter lim="800000"/>
            <a:headEnd/>
            <a:tailEnd/>
          </a:ln>
        </p:spPr>
        <p:txBody>
          <a:bodyPr>
            <a:spAutoFit/>
          </a:bodyPr>
          <a:lstStyle/>
          <a:p>
            <a:pPr algn="r" eaLnBrk="0" hangingPunct="0"/>
            <a:r>
              <a:rPr lang="en-US" sz="1800" dirty="0"/>
              <a:t>Vogt et al. Neck and shoulder pain in 70- to 79-year-old men and women: findings from the Health, Aging and Body Composition Study. </a:t>
            </a:r>
            <a:r>
              <a:rPr lang="en-US" sz="1800" i="1" dirty="0"/>
              <a:t>Spine</a:t>
            </a:r>
            <a:r>
              <a:rPr lang="en-US" sz="1800" dirty="0"/>
              <a:t> 2003.</a:t>
            </a:r>
          </a:p>
        </p:txBody>
      </p:sp>
    </p:spTree>
    <p:extLst>
      <p:ext uri="{BB962C8B-B14F-4D97-AF65-F5344CB8AC3E}">
        <p14:creationId xmlns:p14="http://schemas.microsoft.com/office/powerpoint/2010/main" val="38557784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85800" y="304800"/>
            <a:ext cx="7772400" cy="1143000"/>
          </a:xfrm>
        </p:spPr>
        <p:txBody>
          <a:bodyPr/>
          <a:lstStyle/>
          <a:p>
            <a:r>
              <a:rPr lang="en-US" dirty="0" smtClean="0"/>
              <a:t>Analytic goal in cross-sectional study</a:t>
            </a:r>
          </a:p>
        </p:txBody>
      </p:sp>
      <p:sp>
        <p:nvSpPr>
          <p:cNvPr id="30723" name="Rectangle 3"/>
          <p:cNvSpPr>
            <a:spLocks noGrp="1" noChangeArrowheads="1"/>
          </p:cNvSpPr>
          <p:nvPr>
            <p:ph type="body" idx="1"/>
          </p:nvPr>
        </p:nvSpPr>
        <p:spPr>
          <a:xfrm>
            <a:off x="190500" y="1676400"/>
            <a:ext cx="8763000" cy="4114800"/>
          </a:xfrm>
        </p:spPr>
        <p:txBody>
          <a:bodyPr/>
          <a:lstStyle/>
          <a:p>
            <a:r>
              <a:rPr lang="en-US" b="1" dirty="0" smtClean="0"/>
              <a:t>Results: </a:t>
            </a:r>
            <a:r>
              <a:rPr lang="en-US" dirty="0" smtClean="0"/>
              <a:t>The </a:t>
            </a:r>
            <a:r>
              <a:rPr lang="en-US" dirty="0"/>
              <a:t>correlates of both neck and shoulder pain were female gender, no education beyond high school, poorer self-rated health, depressive symptomatology and a medical history of arthritis, heart attack, angina.</a:t>
            </a:r>
            <a:r>
              <a:rPr lang="en-US" dirty="0" smtClean="0"/>
              <a:t> </a:t>
            </a:r>
          </a:p>
          <a:p>
            <a:r>
              <a:rPr lang="en-US" dirty="0" smtClean="0"/>
              <a:t>Can causality be assessed?  For example, does depression cause people to experience pain or does pain cause people to become depressed?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381000"/>
            <a:ext cx="8826261" cy="1143000"/>
          </a:xfrm>
        </p:spPr>
        <p:txBody>
          <a:bodyPr/>
          <a:lstStyle/>
          <a:p>
            <a:r>
              <a:rPr lang="en-US" sz="3600" b="1" dirty="0" smtClean="0"/>
              <a:t>Example of Cross-sectional Study </a:t>
            </a:r>
            <a:br>
              <a:rPr lang="en-US" sz="3600" b="1" dirty="0" smtClean="0"/>
            </a:br>
            <a:r>
              <a:rPr lang="en-US" sz="3600" b="1" dirty="0" smtClean="0"/>
              <a:t>(from follow-up visit in fixed study cohort</a:t>
            </a:r>
            <a:r>
              <a:rPr lang="en-US" b="1" dirty="0" smtClean="0"/>
              <a:t>)</a:t>
            </a:r>
            <a:endParaRPr lang="en-US" b="1" dirty="0"/>
          </a:p>
        </p:txBody>
      </p:sp>
      <p:sp>
        <p:nvSpPr>
          <p:cNvPr id="3" name="Content Placeholder 2"/>
          <p:cNvSpPr>
            <a:spLocks noGrp="1"/>
          </p:cNvSpPr>
          <p:nvPr>
            <p:ph idx="1"/>
          </p:nvPr>
        </p:nvSpPr>
        <p:spPr>
          <a:xfrm>
            <a:off x="381000" y="1828800"/>
            <a:ext cx="8458200" cy="4114800"/>
          </a:xfrm>
        </p:spPr>
        <p:txBody>
          <a:bodyPr/>
          <a:lstStyle/>
          <a:p>
            <a:pPr marL="0" indent="0">
              <a:buNone/>
            </a:pPr>
            <a:r>
              <a:rPr lang="en-US" sz="2400" dirty="0"/>
              <a:t>We evaluated participants of the Framingham Heart Study (seventh examination cycle of the Offspring cohort plus second examination cycle of the multiethnic Omni cohort) to identify clinical correlates of plasma </a:t>
            </a:r>
            <a:r>
              <a:rPr lang="en-US" sz="2400" dirty="0" smtClean="0"/>
              <a:t>FGF23 and </a:t>
            </a:r>
            <a:r>
              <a:rPr lang="en-US" sz="2400" dirty="0"/>
              <a:t>examine its cross-sectional association with vascular function </a:t>
            </a:r>
            <a:r>
              <a:rPr lang="en-US" sz="2400" dirty="0" smtClean="0"/>
              <a:t>… Multivariable-adjusted </a:t>
            </a:r>
            <a:r>
              <a:rPr lang="en-US" sz="2400" dirty="0"/>
              <a:t>cross-sectional analyses showed no consistent association of FGF23 with vascular function measures. </a:t>
            </a:r>
          </a:p>
        </p:txBody>
      </p:sp>
      <p:sp>
        <p:nvSpPr>
          <p:cNvPr id="4" name="TextBox 3"/>
          <p:cNvSpPr txBox="1"/>
          <p:nvPr/>
        </p:nvSpPr>
        <p:spPr>
          <a:xfrm>
            <a:off x="3063988" y="5895945"/>
            <a:ext cx="5778260" cy="400110"/>
          </a:xfrm>
          <a:prstGeom prst="rect">
            <a:avLst/>
          </a:prstGeom>
          <a:noFill/>
        </p:spPr>
        <p:txBody>
          <a:bodyPr wrap="square" rtlCol="0">
            <a:spAutoFit/>
          </a:bodyPr>
          <a:lstStyle/>
          <a:p>
            <a:pPr algn="r"/>
            <a:r>
              <a:rPr lang="en-US" sz="2000" dirty="0" smtClean="0"/>
              <a:t>Haring R et al.  </a:t>
            </a:r>
            <a:r>
              <a:rPr lang="en-US" sz="2000" i="1" dirty="0" smtClean="0"/>
              <a:t>J AM Heart Assoc </a:t>
            </a:r>
            <a:r>
              <a:rPr lang="en-US" sz="2000" dirty="0" smtClean="0"/>
              <a:t>2016.</a:t>
            </a:r>
            <a:endParaRPr lang="en-US" sz="2000" dirty="0"/>
          </a:p>
        </p:txBody>
      </p:sp>
    </p:spTree>
    <p:extLst>
      <p:ext uri="{BB962C8B-B14F-4D97-AF65-F5344CB8AC3E}">
        <p14:creationId xmlns:p14="http://schemas.microsoft.com/office/powerpoint/2010/main" val="10592123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3877" y="1828800"/>
            <a:ext cx="5767607"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62" name="Straight Arrow Connector 6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508" name="TextBox 75"/>
          <p:cNvSpPr txBox="1">
            <a:spLocks noChangeArrowheads="1"/>
          </p:cNvSpPr>
          <p:nvPr/>
        </p:nvSpPr>
        <p:spPr bwMode="auto">
          <a:xfrm>
            <a:off x="3733800" y="6488113"/>
            <a:ext cx="2246192" cy="369332"/>
          </a:xfrm>
          <a:prstGeom prst="rect">
            <a:avLst/>
          </a:prstGeom>
          <a:noFill/>
          <a:ln w="9525">
            <a:noFill/>
            <a:miter lim="800000"/>
            <a:headEnd/>
            <a:tailEnd/>
          </a:ln>
        </p:spPr>
        <p:txBody>
          <a:bodyPr wrap="none">
            <a:spAutoFit/>
          </a:bodyPr>
          <a:lstStyle/>
          <a:p>
            <a:r>
              <a:rPr lang="en-US" sz="1800" dirty="0" smtClean="0">
                <a:latin typeface="Calibri" pitchFamily="34" charset="0"/>
              </a:rPr>
              <a:t>Time from enrollment</a:t>
            </a:r>
            <a:endParaRPr lang="en-US" sz="1800" dirty="0">
              <a:latin typeface="Calibri" pitchFamily="34" charset="0"/>
            </a:endParaRPr>
          </a:p>
        </p:txBody>
      </p:sp>
      <p:sp>
        <p:nvSpPr>
          <p:cNvPr id="63509" name="TextBox 42"/>
          <p:cNvSpPr txBox="1">
            <a:spLocks noChangeArrowheads="1"/>
          </p:cNvSpPr>
          <p:nvPr/>
        </p:nvSpPr>
        <p:spPr bwMode="auto">
          <a:xfrm>
            <a:off x="609600" y="5791202"/>
            <a:ext cx="1524000" cy="646331"/>
          </a:xfrm>
          <a:prstGeom prst="rect">
            <a:avLst/>
          </a:prstGeom>
          <a:noFill/>
          <a:ln w="9525">
            <a:noFill/>
            <a:miter lim="800000"/>
            <a:headEnd/>
            <a:tailEnd/>
          </a:ln>
        </p:spPr>
        <p:txBody>
          <a:bodyPr>
            <a:spAutoFit/>
          </a:bodyPr>
          <a:lstStyle/>
          <a:p>
            <a:pPr algn="ctr"/>
            <a:r>
              <a:rPr lang="en-US" sz="1800" dirty="0" smtClean="0">
                <a:latin typeface="Calibri" pitchFamily="34" charset="0"/>
              </a:rPr>
              <a:t>Underlying </a:t>
            </a:r>
            <a:r>
              <a:rPr lang="en-US" sz="1800" dirty="0">
                <a:latin typeface="Calibri" pitchFamily="34" charset="0"/>
              </a:rPr>
              <a:t>Cohort</a:t>
            </a:r>
          </a:p>
        </p:txBody>
      </p:sp>
      <p:sp>
        <p:nvSpPr>
          <p:cNvPr id="63517" name="Text Box 3"/>
          <p:cNvSpPr txBox="1">
            <a:spLocks noChangeArrowheads="1"/>
          </p:cNvSpPr>
          <p:nvPr/>
        </p:nvSpPr>
        <p:spPr bwMode="auto">
          <a:xfrm>
            <a:off x="152400" y="189665"/>
            <a:ext cx="8064965" cy="523220"/>
          </a:xfrm>
          <a:prstGeom prst="rect">
            <a:avLst/>
          </a:prstGeom>
          <a:noFill/>
          <a:ln w="9525">
            <a:noFill/>
            <a:miter lim="800000"/>
            <a:headEnd/>
            <a:tailEnd/>
          </a:ln>
        </p:spPr>
        <p:txBody>
          <a:bodyPr wrap="none">
            <a:spAutoFit/>
          </a:bodyPr>
          <a:lstStyle/>
          <a:p>
            <a:pPr eaLnBrk="0" hangingPunct="0"/>
            <a:r>
              <a:rPr lang="en-US" sz="2800" b="1" dirty="0"/>
              <a:t>Cross-Sectional </a:t>
            </a:r>
            <a:r>
              <a:rPr lang="en-US" sz="2800" b="1" dirty="0" smtClean="0"/>
              <a:t>Study: Framingham follow-up visit</a:t>
            </a:r>
            <a:endParaRPr lang="en-US" sz="2800" b="1" dirty="0"/>
          </a:p>
        </p:txBody>
      </p:sp>
      <p:cxnSp>
        <p:nvCxnSpPr>
          <p:cNvPr id="35" name="Straight Connector 34"/>
          <p:cNvCxnSpPr/>
          <p:nvPr/>
        </p:nvCxnSpPr>
        <p:spPr>
          <a:xfrm flipV="1">
            <a:off x="3200400" y="1828800"/>
            <a:ext cx="2286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522" name="TextBox 35"/>
          <p:cNvSpPr txBox="1">
            <a:spLocks noChangeArrowheads="1"/>
          </p:cNvSpPr>
          <p:nvPr/>
        </p:nvSpPr>
        <p:spPr bwMode="auto">
          <a:xfrm>
            <a:off x="32766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36" name="Oval 35"/>
          <p:cNvSpPr/>
          <p:nvPr/>
        </p:nvSpPr>
        <p:spPr>
          <a:xfrm>
            <a:off x="3002531" y="14773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7" name="Oval 36"/>
          <p:cNvSpPr/>
          <p:nvPr/>
        </p:nvSpPr>
        <p:spPr>
          <a:xfrm>
            <a:off x="5402831" y="18483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450331" y="166169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6481738" y="18964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43" name="Group 42"/>
          <p:cNvGrpSpPr/>
          <p:nvPr/>
        </p:nvGrpSpPr>
        <p:grpSpPr>
          <a:xfrm>
            <a:off x="4934636" y="838200"/>
            <a:ext cx="646331" cy="5599113"/>
            <a:chOff x="6019801" y="1221433"/>
            <a:chExt cx="646332" cy="4987280"/>
          </a:xfrm>
        </p:grpSpPr>
        <p:cxnSp>
          <p:nvCxnSpPr>
            <p:cNvPr id="44" name="Straight Arrow Connector 43"/>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6" name="TextBox 37"/>
            <p:cNvSpPr txBox="1">
              <a:spLocks noChangeArrowheads="1"/>
            </p:cNvSpPr>
            <p:nvPr/>
          </p:nvSpPr>
          <p:spPr bwMode="auto">
            <a:xfrm rot="16200000">
              <a:off x="4484950" y="3429683"/>
              <a:ext cx="3716033"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sp>
        <p:nvSpPr>
          <p:cNvPr id="40" name="TextBox 39"/>
          <p:cNvSpPr txBox="1">
            <a:spLocks noChangeArrowheads="1"/>
          </p:cNvSpPr>
          <p:nvPr/>
        </p:nvSpPr>
        <p:spPr bwMode="auto">
          <a:xfrm>
            <a:off x="1560207" y="872428"/>
            <a:ext cx="1652588" cy="366713"/>
          </a:xfrm>
          <a:prstGeom prst="rect">
            <a:avLst/>
          </a:prstGeom>
          <a:noFill/>
          <a:ln w="9525">
            <a:noFill/>
            <a:miter lim="800000"/>
            <a:headEnd/>
            <a:tailEnd/>
          </a:ln>
        </p:spPr>
        <p:txBody>
          <a:bodyPr>
            <a:spAutoFit/>
          </a:bodyPr>
          <a:lstStyle/>
          <a:p>
            <a:r>
              <a:rPr lang="en-US" sz="1800" dirty="0" smtClean="0">
                <a:latin typeface="Calibri" pitchFamily="34" charset="0"/>
              </a:rPr>
              <a:t>Survival </a:t>
            </a:r>
            <a:r>
              <a:rPr lang="en-US" sz="1800" dirty="0">
                <a:latin typeface="Calibri" pitchFamily="34" charset="0"/>
              </a:rPr>
              <a:t>Time</a:t>
            </a:r>
          </a:p>
        </p:txBody>
      </p:sp>
      <p:cxnSp>
        <p:nvCxnSpPr>
          <p:cNvPr id="41" name="Straight Connector 53"/>
          <p:cNvCxnSpPr>
            <a:cxnSpLocks noChangeShapeType="1"/>
          </p:cNvCxnSpPr>
          <p:nvPr/>
        </p:nvCxnSpPr>
        <p:spPr bwMode="auto">
          <a:xfrm>
            <a:off x="3105150" y="1550145"/>
            <a:ext cx="933450" cy="11955"/>
          </a:xfrm>
          <a:prstGeom prst="line">
            <a:avLst/>
          </a:prstGeom>
          <a:noFill/>
          <a:ln w="25400" algn="ctr">
            <a:solidFill>
              <a:schemeClr val="tx1"/>
            </a:solidFill>
            <a:prstDash val="sysDash"/>
            <a:round/>
            <a:headEnd/>
            <a:tailEnd type="arrow"/>
          </a:ln>
        </p:spPr>
      </p:cxnSp>
      <p:cxnSp>
        <p:nvCxnSpPr>
          <p:cNvPr id="48" name="Straight Connector 53"/>
          <p:cNvCxnSpPr>
            <a:cxnSpLocks noChangeShapeType="1"/>
          </p:cNvCxnSpPr>
          <p:nvPr/>
        </p:nvCxnSpPr>
        <p:spPr bwMode="auto">
          <a:xfrm>
            <a:off x="4648200" y="1752600"/>
            <a:ext cx="609599" cy="0"/>
          </a:xfrm>
          <a:prstGeom prst="line">
            <a:avLst/>
          </a:prstGeom>
          <a:noFill/>
          <a:ln w="25400" algn="ctr">
            <a:solidFill>
              <a:schemeClr val="tx1"/>
            </a:solidFill>
            <a:prstDash val="sysDash"/>
            <a:round/>
            <a:headEnd/>
            <a:tailEnd type="arrow"/>
          </a:ln>
        </p:spPr>
      </p:cxnSp>
      <p:cxnSp>
        <p:nvCxnSpPr>
          <p:cNvPr id="50" name="Straight Connector 53"/>
          <p:cNvCxnSpPr>
            <a:cxnSpLocks noChangeShapeType="1"/>
          </p:cNvCxnSpPr>
          <p:nvPr/>
        </p:nvCxnSpPr>
        <p:spPr bwMode="auto">
          <a:xfrm>
            <a:off x="438150" y="1052768"/>
            <a:ext cx="933450" cy="11955"/>
          </a:xfrm>
          <a:prstGeom prst="line">
            <a:avLst/>
          </a:prstGeom>
          <a:noFill/>
          <a:ln w="25400" algn="ctr">
            <a:solidFill>
              <a:schemeClr val="tx1"/>
            </a:solidFill>
            <a:prstDash val="sysDash"/>
            <a:round/>
            <a:headEnd/>
            <a:tailEnd/>
          </a:ln>
        </p:spPr>
      </p:cxnSp>
    </p:spTree>
    <p:extLst>
      <p:ext uri="{BB962C8B-B14F-4D97-AF65-F5344CB8AC3E}">
        <p14:creationId xmlns:p14="http://schemas.microsoft.com/office/powerpoint/2010/main" val="104689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85800" y="1828800"/>
            <a:ext cx="7772400" cy="1143000"/>
          </a:xfrm>
        </p:spPr>
        <p:txBody>
          <a:bodyPr/>
          <a:lstStyle/>
          <a:p>
            <a:r>
              <a:rPr lang="en-US" dirty="0" smtClean="0"/>
              <a:t>Case-Control Study Design</a:t>
            </a:r>
          </a:p>
        </p:txBody>
      </p:sp>
    </p:spTree>
    <p:extLst>
      <p:ext uri="{BB962C8B-B14F-4D97-AF65-F5344CB8AC3E}">
        <p14:creationId xmlns:p14="http://schemas.microsoft.com/office/powerpoint/2010/main" val="18069887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152400" y="0"/>
            <a:ext cx="8991600" cy="1143000"/>
          </a:xfrm>
        </p:spPr>
        <p:txBody>
          <a:bodyPr/>
          <a:lstStyle/>
          <a:p>
            <a:r>
              <a:rPr lang="en-US" sz="4000" b="1" dirty="0" smtClean="0"/>
              <a:t>Underlying fixed or dynamic cohort, sampled with case-control design</a:t>
            </a:r>
          </a:p>
        </p:txBody>
      </p:sp>
      <p:sp>
        <p:nvSpPr>
          <p:cNvPr id="74754" name="Rectangle 3"/>
          <p:cNvSpPr>
            <a:spLocks noGrp="1" noChangeArrowheads="1"/>
          </p:cNvSpPr>
          <p:nvPr>
            <p:ph type="body" idx="1"/>
          </p:nvPr>
        </p:nvSpPr>
        <p:spPr>
          <a:xfrm>
            <a:off x="152400" y="1333500"/>
            <a:ext cx="8686800" cy="4724400"/>
          </a:xfrm>
        </p:spPr>
        <p:txBody>
          <a:bodyPr/>
          <a:lstStyle/>
          <a:p>
            <a:pPr>
              <a:lnSpc>
                <a:spcPct val="80000"/>
              </a:lnSpc>
            </a:pPr>
            <a:r>
              <a:rPr lang="en-US" sz="2800" dirty="0" smtClean="0"/>
              <a:t>If we start with an analytic research question (not descriptive), a case-control design might be feasible – and cost-effective.</a:t>
            </a:r>
          </a:p>
          <a:p>
            <a:pPr>
              <a:lnSpc>
                <a:spcPct val="80000"/>
              </a:lnSpc>
            </a:pPr>
            <a:r>
              <a:rPr lang="en-US" sz="2800" dirty="0" smtClean="0"/>
              <a:t>Research Question:  Does metabolic syndrome affect </a:t>
            </a:r>
            <a:r>
              <a:rPr lang="en-US" sz="2800" dirty="0"/>
              <a:t>breast cancer </a:t>
            </a:r>
            <a:r>
              <a:rPr lang="en-US" sz="2800" dirty="0" smtClean="0"/>
              <a:t>risk?  Appropriate fixed cohort of women in northern Italy (ORDET).  Instead of analyzing results for all 10,000 women, investigators selected cases and controls, 815 total. We will discuss this in more detail in a few slides.</a:t>
            </a:r>
            <a:endParaRPr lang="en-US" sz="2800" b="1" dirty="0"/>
          </a:p>
          <a:p>
            <a:pPr>
              <a:lnSpc>
                <a:spcPct val="80000"/>
              </a:lnSpc>
            </a:pPr>
            <a:r>
              <a:rPr lang="en-US" sz="2800" dirty="0" smtClean="0"/>
              <a:t>Research Question:  Does </a:t>
            </a:r>
            <a:r>
              <a:rPr lang="en-US" sz="2800" dirty="0"/>
              <a:t>screening sigmoidoscopy prevent colon cancer deaths</a:t>
            </a:r>
            <a:r>
              <a:rPr lang="en-US" sz="2800" dirty="0" smtClean="0"/>
              <a:t>?  This could be studied in the Kaiser membership, a dynamic cohort of </a:t>
            </a:r>
            <a:r>
              <a:rPr lang="en-US" sz="2800" dirty="0" smtClean="0"/>
              <a:t>&gt; </a:t>
            </a:r>
            <a:r>
              <a:rPr lang="en-US" sz="2800" dirty="0" smtClean="0"/>
              <a:t>million patients.  Investigators used a case-control design, sampling from Kaiser members, for total N = 1129.</a:t>
            </a:r>
            <a:endParaRPr lang="en-US" sz="2800" dirty="0"/>
          </a:p>
          <a:p>
            <a:pPr>
              <a:lnSpc>
                <a:spcPct val="80000"/>
              </a:lnSpc>
            </a:pPr>
            <a:endParaRPr lang="en-US" sz="2800" dirty="0" smtClean="0"/>
          </a:p>
        </p:txBody>
      </p:sp>
    </p:spTree>
    <p:extLst>
      <p:ext uri="{BB962C8B-B14F-4D97-AF65-F5344CB8AC3E}">
        <p14:creationId xmlns:p14="http://schemas.microsoft.com/office/powerpoint/2010/main" val="17623223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685800" y="0"/>
            <a:ext cx="7772400" cy="1143000"/>
          </a:xfrm>
        </p:spPr>
        <p:txBody>
          <a:bodyPr/>
          <a:lstStyle/>
          <a:p>
            <a:r>
              <a:rPr lang="en-US" sz="4000" b="1" dirty="0" smtClean="0"/>
              <a:t>Case-Control Design</a:t>
            </a:r>
          </a:p>
        </p:txBody>
      </p:sp>
      <p:sp>
        <p:nvSpPr>
          <p:cNvPr id="74754" name="Rectangle 3"/>
          <p:cNvSpPr>
            <a:spLocks noGrp="1" noChangeArrowheads="1"/>
          </p:cNvSpPr>
          <p:nvPr>
            <p:ph type="body" idx="1"/>
          </p:nvPr>
        </p:nvSpPr>
        <p:spPr>
          <a:xfrm>
            <a:off x="152400" y="1066800"/>
            <a:ext cx="8686800" cy="4648200"/>
          </a:xfrm>
        </p:spPr>
        <p:txBody>
          <a:bodyPr/>
          <a:lstStyle/>
          <a:p>
            <a:pPr>
              <a:lnSpc>
                <a:spcPct val="80000"/>
              </a:lnSpc>
            </a:pPr>
            <a:r>
              <a:rPr lang="en-US" sz="2800" dirty="0" smtClean="0"/>
              <a:t>Case-control studies are a VERY efficient way to sample an underlying cohort (i.e., an underlying study base)</a:t>
            </a:r>
          </a:p>
          <a:p>
            <a:pPr>
              <a:lnSpc>
                <a:spcPct val="80000"/>
              </a:lnSpc>
            </a:pPr>
            <a:endParaRPr lang="en-US" sz="1200" dirty="0" smtClean="0"/>
          </a:p>
          <a:p>
            <a:pPr>
              <a:lnSpc>
                <a:spcPct val="80000"/>
              </a:lnSpc>
            </a:pPr>
            <a:r>
              <a:rPr lang="en-US" sz="2800" b="1" dirty="0" smtClean="0"/>
              <a:t>Study Base</a:t>
            </a:r>
            <a:r>
              <a:rPr lang="en-US" sz="2800" dirty="0" smtClean="0"/>
              <a:t> in case-control design = the population (or underlying cohort) that gave rise to the cases</a:t>
            </a:r>
          </a:p>
          <a:p>
            <a:pPr>
              <a:lnSpc>
                <a:spcPct val="80000"/>
              </a:lnSpc>
            </a:pPr>
            <a:endParaRPr lang="en-US" sz="1200" dirty="0" smtClean="0"/>
          </a:p>
          <a:p>
            <a:pPr>
              <a:lnSpc>
                <a:spcPct val="80000"/>
              </a:lnSpc>
            </a:pPr>
            <a:r>
              <a:rPr lang="en-US" sz="2800" dirty="0" smtClean="0"/>
              <a:t>Case-control design is best understood by considering how the experience of a cohort is sampled</a:t>
            </a:r>
          </a:p>
          <a:p>
            <a:pPr>
              <a:lnSpc>
                <a:spcPct val="80000"/>
              </a:lnSpc>
            </a:pPr>
            <a:endParaRPr lang="en-US" sz="1200" dirty="0" smtClean="0"/>
          </a:p>
          <a:p>
            <a:pPr>
              <a:lnSpc>
                <a:spcPct val="80000"/>
              </a:lnSpc>
            </a:pPr>
            <a:r>
              <a:rPr lang="en-US" sz="2800" dirty="0" smtClean="0"/>
              <a:t>Study base is the key concept that links case-control design and cohort design</a:t>
            </a:r>
          </a:p>
          <a:p>
            <a:pPr>
              <a:lnSpc>
                <a:spcPct val="80000"/>
              </a:lnSpc>
            </a:pPr>
            <a:endParaRPr lang="en-US" sz="1200" dirty="0" smtClean="0"/>
          </a:p>
          <a:p>
            <a:pPr>
              <a:lnSpc>
                <a:spcPct val="80000"/>
              </a:lnSpc>
            </a:pPr>
            <a:r>
              <a:rPr lang="en-US" sz="2800" dirty="0" smtClean="0"/>
              <a:t>Most misunderstood design but key methodologic advances have now led to coherent theory.  </a:t>
            </a:r>
          </a:p>
          <a:p>
            <a:pPr>
              <a:lnSpc>
                <a:spcPct val="80000"/>
              </a:lnSpc>
              <a:buFontTx/>
              <a:buNone/>
            </a:pPr>
            <a:endParaRPr lang="en-US" sz="2800" dirty="0" smtClean="0"/>
          </a:p>
        </p:txBody>
      </p:sp>
    </p:spTree>
    <p:extLst>
      <p:ext uri="{BB962C8B-B14F-4D97-AF65-F5344CB8AC3E}">
        <p14:creationId xmlns:p14="http://schemas.microsoft.com/office/powerpoint/2010/main" val="5053362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b="1" dirty="0" smtClean="0"/>
              <a:t>Case-Control Key Concept #1</a:t>
            </a:r>
          </a:p>
        </p:txBody>
      </p:sp>
      <p:sp>
        <p:nvSpPr>
          <p:cNvPr id="76802" name="Rectangle 3"/>
          <p:cNvSpPr>
            <a:spLocks noGrp="1" noChangeArrowheads="1"/>
          </p:cNvSpPr>
          <p:nvPr>
            <p:ph type="body" idx="1"/>
          </p:nvPr>
        </p:nvSpPr>
        <p:spPr>
          <a:xfrm>
            <a:off x="152400" y="2133600"/>
            <a:ext cx="8839200" cy="4114800"/>
          </a:xfrm>
        </p:spPr>
        <p:txBody>
          <a:bodyPr/>
          <a:lstStyle/>
          <a:p>
            <a:r>
              <a:rPr lang="en-US" sz="2800" dirty="0" smtClean="0"/>
              <a:t>Think of the selection of cases and controls as occurring from an underlying cohort (aka “study base”)</a:t>
            </a:r>
          </a:p>
        </p:txBody>
      </p:sp>
    </p:spTree>
    <p:extLst>
      <p:ext uri="{BB962C8B-B14F-4D97-AF65-F5344CB8AC3E}">
        <p14:creationId xmlns:p14="http://schemas.microsoft.com/office/powerpoint/2010/main" val="15259948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5800" y="76200"/>
            <a:ext cx="7772400" cy="1143000"/>
          </a:xfrm>
        </p:spPr>
        <p:txBody>
          <a:bodyPr/>
          <a:lstStyle/>
          <a:p>
            <a:r>
              <a:rPr lang="en-US" sz="4000" b="1" dirty="0" smtClean="0"/>
              <a:t>Primary &amp; Secondary Study Bases</a:t>
            </a:r>
          </a:p>
        </p:txBody>
      </p:sp>
      <p:sp>
        <p:nvSpPr>
          <p:cNvPr id="78850" name="Rectangle 3"/>
          <p:cNvSpPr>
            <a:spLocks noGrp="1" noChangeArrowheads="1"/>
          </p:cNvSpPr>
          <p:nvPr>
            <p:ph type="body" idx="1"/>
          </p:nvPr>
        </p:nvSpPr>
        <p:spPr>
          <a:xfrm>
            <a:off x="152400" y="1143000"/>
            <a:ext cx="8915400" cy="4114800"/>
          </a:xfrm>
        </p:spPr>
        <p:txBody>
          <a:bodyPr/>
          <a:lstStyle/>
          <a:p>
            <a:r>
              <a:rPr lang="en-US" sz="2800" dirty="0" smtClean="0"/>
              <a:t>Case-control studies can be thought of as evolving from one of two types of study bases (i.e., underlying cohorts):</a:t>
            </a:r>
          </a:p>
          <a:p>
            <a:pPr lvl="1">
              <a:spcBef>
                <a:spcPct val="30000"/>
              </a:spcBef>
            </a:pPr>
            <a:r>
              <a:rPr lang="en-US" sz="2400" b="1" dirty="0" smtClean="0"/>
              <a:t>  </a:t>
            </a:r>
            <a:r>
              <a:rPr lang="en-US" b="1" dirty="0" smtClean="0"/>
              <a:t>Primary study base vs. Secondary study base</a:t>
            </a:r>
            <a:endParaRPr lang="en-US" sz="900" b="1" dirty="0" smtClean="0"/>
          </a:p>
          <a:p>
            <a:pPr>
              <a:spcBef>
                <a:spcPts val="1800"/>
              </a:spcBef>
            </a:pPr>
            <a:r>
              <a:rPr lang="en-US" sz="2800" dirty="0" smtClean="0"/>
              <a:t>A primary study base is one where the underlying cohort is readily defined, either because it is:</a:t>
            </a:r>
          </a:p>
          <a:p>
            <a:pPr lvl="1">
              <a:spcBef>
                <a:spcPts val="600"/>
              </a:spcBef>
            </a:pPr>
            <a:r>
              <a:rPr lang="en-US" dirty="0" smtClean="0"/>
              <a:t>previously assembled for research (e.g., Framingham)</a:t>
            </a:r>
          </a:p>
          <a:p>
            <a:pPr lvl="1">
              <a:spcBef>
                <a:spcPts val="600"/>
              </a:spcBef>
            </a:pPr>
            <a:r>
              <a:rPr lang="en-US" dirty="0" smtClean="0"/>
              <a:t>administratively defined (e.g., Kaiser members in 2016)</a:t>
            </a:r>
          </a:p>
          <a:p>
            <a:pPr lvl="1">
              <a:spcBef>
                <a:spcPts val="600"/>
              </a:spcBef>
            </a:pPr>
            <a:r>
              <a:rPr lang="en-US" dirty="0" smtClean="0"/>
              <a:t>or geographically defined (e.g., SF residents in 2018) </a:t>
            </a:r>
          </a:p>
          <a:p>
            <a:pPr>
              <a:spcBef>
                <a:spcPts val="1800"/>
              </a:spcBef>
            </a:pPr>
            <a:r>
              <a:rPr lang="en-US" sz="2800" dirty="0" smtClean="0"/>
              <a:t>A secondary study base is more elusive.  It starts with the cases and then works backwards. </a:t>
            </a:r>
          </a:p>
          <a:p>
            <a:endParaRPr lang="en-US" sz="2800" dirty="0" smtClean="0"/>
          </a:p>
          <a:p>
            <a:endParaRPr lang="en-US" dirty="0" smtClean="0"/>
          </a:p>
        </p:txBody>
      </p:sp>
    </p:spTree>
    <p:extLst>
      <p:ext uri="{BB962C8B-B14F-4D97-AF65-F5344CB8AC3E}">
        <p14:creationId xmlns:p14="http://schemas.microsoft.com/office/powerpoint/2010/main" val="3265998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381000" y="304800"/>
            <a:ext cx="7772400" cy="1143000"/>
          </a:xfrm>
        </p:spPr>
        <p:txBody>
          <a:bodyPr/>
          <a:lstStyle/>
          <a:p>
            <a:r>
              <a:rPr lang="en-US" sz="4000" b="1" dirty="0" smtClean="0"/>
              <a:t>Case-control Study </a:t>
            </a:r>
            <a:br>
              <a:rPr lang="en-US" sz="4000" b="1" dirty="0" smtClean="0"/>
            </a:br>
            <a:r>
              <a:rPr lang="en-US" sz="4000" b="1" dirty="0" smtClean="0"/>
              <a:t>in a Primary Study Base</a:t>
            </a:r>
          </a:p>
        </p:txBody>
      </p:sp>
      <p:sp>
        <p:nvSpPr>
          <p:cNvPr id="78850" name="Rectangle 3"/>
          <p:cNvSpPr>
            <a:spLocks noGrp="1" noChangeArrowheads="1"/>
          </p:cNvSpPr>
          <p:nvPr>
            <p:ph type="body" idx="1"/>
          </p:nvPr>
        </p:nvSpPr>
        <p:spPr>
          <a:xfrm>
            <a:off x="1066800" y="1905000"/>
            <a:ext cx="6629400" cy="3352800"/>
          </a:xfrm>
        </p:spPr>
        <p:txBody>
          <a:bodyPr/>
          <a:lstStyle/>
          <a:p>
            <a:pPr marL="0" indent="0">
              <a:buNone/>
            </a:pPr>
            <a:r>
              <a:rPr lang="en-US" dirty="0"/>
              <a:t>S</a:t>
            </a:r>
            <a:r>
              <a:rPr lang="en-US" dirty="0" smtClean="0"/>
              <a:t>ampling cases and controls from: </a:t>
            </a:r>
          </a:p>
          <a:p>
            <a:r>
              <a:rPr lang="en-US" dirty="0"/>
              <a:t>F</a:t>
            </a:r>
            <a:r>
              <a:rPr lang="en-US" dirty="0" smtClean="0"/>
              <a:t>ixed cohort </a:t>
            </a:r>
          </a:p>
          <a:p>
            <a:r>
              <a:rPr lang="en-US" dirty="0" smtClean="0"/>
              <a:t>Dynamic cohort</a:t>
            </a:r>
          </a:p>
          <a:p>
            <a:pPr marL="457200" lvl="1" indent="0">
              <a:buNone/>
            </a:pPr>
            <a:endParaRPr lang="en-US" sz="2400" dirty="0" smtClean="0"/>
          </a:p>
          <a:p>
            <a:endParaRPr lang="en-US" dirty="0" smtClean="0"/>
          </a:p>
        </p:txBody>
      </p:sp>
    </p:spTree>
    <p:extLst>
      <p:ext uri="{BB962C8B-B14F-4D97-AF65-F5344CB8AC3E}">
        <p14:creationId xmlns:p14="http://schemas.microsoft.com/office/powerpoint/2010/main" val="4105982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57200" y="152400"/>
            <a:ext cx="7772400" cy="1143000"/>
          </a:xfrm>
        </p:spPr>
        <p:txBody>
          <a:bodyPr/>
          <a:lstStyle/>
          <a:p>
            <a:r>
              <a:rPr lang="en-US" sz="4000" b="1" dirty="0" smtClean="0"/>
              <a:t>Problems with ecologic </a:t>
            </a:r>
            <a:r>
              <a:rPr lang="en-US" sz="4000" b="1" dirty="0"/>
              <a:t>s</a:t>
            </a:r>
            <a:r>
              <a:rPr lang="en-US" sz="4000" b="1" dirty="0" smtClean="0"/>
              <a:t>tudies that lead to incorrect conclusions</a:t>
            </a:r>
          </a:p>
        </p:txBody>
      </p:sp>
      <p:sp>
        <p:nvSpPr>
          <p:cNvPr id="19458" name="Rectangle 3"/>
          <p:cNvSpPr>
            <a:spLocks noGrp="1" noChangeArrowheads="1"/>
          </p:cNvSpPr>
          <p:nvPr>
            <p:ph type="body" idx="1"/>
          </p:nvPr>
        </p:nvSpPr>
        <p:spPr>
          <a:xfrm>
            <a:off x="152400" y="1600200"/>
            <a:ext cx="8686800" cy="4876800"/>
          </a:xfrm>
        </p:spPr>
        <p:txBody>
          <a:bodyPr/>
          <a:lstStyle/>
          <a:p>
            <a:pPr>
              <a:lnSpc>
                <a:spcPct val="80000"/>
              </a:lnSpc>
            </a:pPr>
            <a:r>
              <a:rPr lang="en-US" sz="2800" dirty="0" smtClean="0"/>
              <a:t>Confounding</a:t>
            </a:r>
          </a:p>
          <a:p>
            <a:pPr lvl="1">
              <a:lnSpc>
                <a:spcPct val="80000"/>
              </a:lnSpc>
            </a:pPr>
            <a:r>
              <a:rPr lang="en-US" sz="2600" dirty="0" smtClean="0"/>
              <a:t>Potential source of bias in most observational studies, not just ecologic studies.  Covered in later lectures.</a:t>
            </a:r>
          </a:p>
          <a:p>
            <a:pPr lvl="1">
              <a:lnSpc>
                <a:spcPct val="80000"/>
              </a:lnSpc>
            </a:pPr>
            <a:r>
              <a:rPr lang="en-US" sz="2600" dirty="0" smtClean="0"/>
              <a:t>Particularly difficult to manage in ecologic design</a:t>
            </a:r>
          </a:p>
          <a:p>
            <a:pPr marL="457200" lvl="1" indent="0">
              <a:lnSpc>
                <a:spcPct val="80000"/>
              </a:lnSpc>
              <a:buNone/>
            </a:pPr>
            <a:r>
              <a:rPr lang="en-US" sz="1200" dirty="0" smtClean="0"/>
              <a:t> </a:t>
            </a:r>
          </a:p>
          <a:p>
            <a:pPr>
              <a:lnSpc>
                <a:spcPct val="80000"/>
              </a:lnSpc>
            </a:pPr>
            <a:r>
              <a:rPr lang="en-US" sz="2800" dirty="0" smtClean="0"/>
              <a:t>Ecologic fallacy</a:t>
            </a:r>
          </a:p>
          <a:p>
            <a:pPr lvl="1">
              <a:lnSpc>
                <a:spcPct val="80000"/>
              </a:lnSpc>
            </a:pPr>
            <a:r>
              <a:rPr lang="en-US" sz="2600" dirty="0" smtClean="0"/>
              <a:t>Particular to ecologic design</a:t>
            </a:r>
          </a:p>
          <a:p>
            <a:pPr lvl="1">
              <a:lnSpc>
                <a:spcPct val="80000"/>
              </a:lnSpc>
            </a:pPr>
            <a:r>
              <a:rPr lang="en-US" sz="2600" dirty="0" smtClean="0"/>
              <a:t>Can arise when making inferences about individuals from the group level of observation.  </a:t>
            </a:r>
            <a:r>
              <a:rPr lang="en-US" sz="2600" dirty="0"/>
              <a:t>R</a:t>
            </a:r>
            <a:r>
              <a:rPr lang="en-US" sz="2600" dirty="0" smtClean="0"/>
              <a:t>elationship that appears to exist at the group level is </a:t>
            </a:r>
            <a:r>
              <a:rPr lang="en-US" sz="2600" i="1" dirty="0" smtClean="0"/>
              <a:t>not</a:t>
            </a:r>
            <a:r>
              <a:rPr lang="en-US" sz="2600" dirty="0" smtClean="0"/>
              <a:t> present within individuals</a:t>
            </a:r>
          </a:p>
          <a:p>
            <a:pPr lvl="1">
              <a:lnSpc>
                <a:spcPct val="80000"/>
              </a:lnSpc>
            </a:pPr>
            <a:r>
              <a:rPr lang="en-US" sz="2600" dirty="0" smtClean="0"/>
              <a:t>Example in next slides</a:t>
            </a:r>
          </a:p>
          <a:p>
            <a:pPr lvl="1">
              <a:lnSpc>
                <a:spcPct val="80000"/>
              </a:lnSpc>
            </a:pPr>
            <a:endParaRPr lang="en-US" sz="2400" dirty="0" smtClean="0"/>
          </a:p>
          <a:p>
            <a:pPr lvl="1">
              <a:lnSpc>
                <a:spcPct val="80000"/>
              </a:lnSpc>
            </a:pPr>
            <a:endParaRPr lang="en-US" sz="2400" dirty="0" smtClean="0"/>
          </a:p>
        </p:txBody>
      </p:sp>
    </p:spTree>
    <p:extLst>
      <p:ext uri="{BB962C8B-B14F-4D97-AF65-F5344CB8AC3E}">
        <p14:creationId xmlns:p14="http://schemas.microsoft.com/office/powerpoint/2010/main" val="28483790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54162" y="247173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45363" y="3309938"/>
            <a:ext cx="457200" cy="3124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96963" y="2471738"/>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35163" y="22431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92363" y="23193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16363" y="2471738"/>
            <a:ext cx="41952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30763" y="2624138"/>
            <a:ext cx="345416"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92763" y="27003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77000" y="29289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858000" y="2928938"/>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163" y="2395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21163" y="26241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5563" y="27003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78163" y="23193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602163" y="25479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516563" y="26241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124201" y="2342476"/>
            <a:ext cx="472326" cy="4769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916" name="TextBox 35"/>
          <p:cNvSpPr txBox="1">
            <a:spLocks noChangeArrowheads="1"/>
          </p:cNvSpPr>
          <p:nvPr/>
        </p:nvSpPr>
        <p:spPr bwMode="auto">
          <a:xfrm>
            <a:off x="3544888" y="2224088"/>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cxnSp>
        <p:nvCxnSpPr>
          <p:cNvPr id="43" name="Straight Arrow Connector 42"/>
          <p:cNvCxnSpPr/>
          <p:nvPr/>
        </p:nvCxnSpPr>
        <p:spPr>
          <a:xfrm>
            <a:off x="2133600" y="65532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919" name="TextBox 43"/>
          <p:cNvSpPr txBox="1">
            <a:spLocks noChangeArrowheads="1"/>
          </p:cNvSpPr>
          <p:nvPr/>
        </p:nvSpPr>
        <p:spPr bwMode="auto">
          <a:xfrm>
            <a:off x="4191001" y="6491288"/>
            <a:ext cx="649537"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Time</a:t>
            </a:r>
          </a:p>
        </p:txBody>
      </p:sp>
      <p:cxnSp>
        <p:nvCxnSpPr>
          <p:cNvPr id="2" name="Straight Connector 34"/>
          <p:cNvCxnSpPr/>
          <p:nvPr/>
        </p:nvCxnSpPr>
        <p:spPr>
          <a:xfrm flipV="1">
            <a:off x="5973763" y="2776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921" name="TextBox 35"/>
          <p:cNvSpPr txBox="1">
            <a:spLocks noChangeArrowheads="1"/>
          </p:cNvSpPr>
          <p:nvPr/>
        </p:nvSpPr>
        <p:spPr bwMode="auto">
          <a:xfrm>
            <a:off x="6324600" y="2592059"/>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80922" name="TextBox 45"/>
          <p:cNvSpPr txBox="1">
            <a:spLocks noChangeArrowheads="1"/>
          </p:cNvSpPr>
          <p:nvPr/>
        </p:nvSpPr>
        <p:spPr bwMode="auto">
          <a:xfrm>
            <a:off x="725620" y="65782"/>
            <a:ext cx="7570278" cy="1077218"/>
          </a:xfrm>
          <a:prstGeom prst="rect">
            <a:avLst/>
          </a:prstGeom>
          <a:noFill/>
          <a:ln w="9525">
            <a:noFill/>
            <a:miter lim="800000"/>
            <a:headEnd/>
            <a:tailEnd/>
          </a:ln>
        </p:spPr>
        <p:txBody>
          <a:bodyPr wrap="none">
            <a:spAutoFit/>
          </a:bodyPr>
          <a:lstStyle/>
          <a:p>
            <a:pPr algn="ctr"/>
            <a:r>
              <a:rPr lang="en-US" sz="3200" b="1" dirty="0" smtClean="0">
                <a:solidFill>
                  <a:srgbClr val="000000"/>
                </a:solidFill>
              </a:rPr>
              <a:t>Case-control design: </a:t>
            </a:r>
          </a:p>
          <a:p>
            <a:pPr algn="ctr"/>
            <a:r>
              <a:rPr lang="en-US" sz="3200" b="1" dirty="0" smtClean="0">
                <a:solidFill>
                  <a:srgbClr val="000000"/>
                </a:solidFill>
              </a:rPr>
              <a:t>Sampling from an underlying </a:t>
            </a:r>
            <a:r>
              <a:rPr lang="en-US" sz="3200" b="1" dirty="0">
                <a:solidFill>
                  <a:srgbClr val="000000"/>
                </a:solidFill>
              </a:rPr>
              <a:t>f</a:t>
            </a:r>
            <a:r>
              <a:rPr lang="en-US" sz="3200" b="1" dirty="0" smtClean="0">
                <a:solidFill>
                  <a:srgbClr val="000000"/>
                </a:solidFill>
              </a:rPr>
              <a:t>ixed </a:t>
            </a:r>
            <a:r>
              <a:rPr lang="en-US" sz="3200" b="1" dirty="0">
                <a:solidFill>
                  <a:srgbClr val="000000"/>
                </a:solidFill>
              </a:rPr>
              <a:t>c</a:t>
            </a:r>
            <a:r>
              <a:rPr lang="en-US" sz="3200" b="1" dirty="0" smtClean="0">
                <a:solidFill>
                  <a:srgbClr val="000000"/>
                </a:solidFill>
              </a:rPr>
              <a:t>ohort</a:t>
            </a:r>
            <a:endParaRPr lang="en-US" sz="3200" b="1" dirty="0">
              <a:solidFill>
                <a:srgbClr val="000000"/>
              </a:solidFill>
            </a:endParaRPr>
          </a:p>
        </p:txBody>
      </p:sp>
      <p:sp>
        <p:nvSpPr>
          <p:cNvPr id="80923" name="Rectangle 1031"/>
          <p:cNvSpPr>
            <a:spLocks noChangeArrowheads="1"/>
          </p:cNvSpPr>
          <p:nvPr/>
        </p:nvSpPr>
        <p:spPr bwMode="auto">
          <a:xfrm>
            <a:off x="533401" y="1154541"/>
            <a:ext cx="7604967" cy="830997"/>
          </a:xfrm>
          <a:prstGeom prst="rect">
            <a:avLst/>
          </a:prstGeom>
          <a:noFill/>
          <a:ln w="9525">
            <a:noFill/>
            <a:miter lim="800000"/>
            <a:headEnd/>
            <a:tailEnd/>
          </a:ln>
        </p:spPr>
        <p:txBody>
          <a:bodyPr wrap="none" anchor="ctr">
            <a:spAutoFit/>
          </a:bodyPr>
          <a:lstStyle/>
          <a:p>
            <a:pPr eaLnBrk="0" hangingPunct="0"/>
            <a:r>
              <a:rPr lang="en-US" dirty="0">
                <a:solidFill>
                  <a:srgbClr val="000000"/>
                </a:solidFill>
              </a:rPr>
              <a:t>Given that all the cases are </a:t>
            </a:r>
            <a:r>
              <a:rPr lang="en-US" dirty="0" smtClean="0">
                <a:solidFill>
                  <a:srgbClr val="000000"/>
                </a:solidFill>
              </a:rPr>
              <a:t>sampled, </a:t>
            </a:r>
            <a:r>
              <a:rPr lang="en-US" dirty="0">
                <a:solidFill>
                  <a:srgbClr val="000000"/>
                </a:solidFill>
              </a:rPr>
              <a:t>how would you sample</a:t>
            </a:r>
          </a:p>
          <a:p>
            <a:pPr eaLnBrk="0" hangingPunct="0"/>
            <a:r>
              <a:rPr lang="en-US" dirty="0" smtClean="0">
                <a:solidFill>
                  <a:srgbClr val="000000"/>
                </a:solidFill>
              </a:rPr>
              <a:t>“controls” </a:t>
            </a:r>
            <a:r>
              <a:rPr lang="en-US" dirty="0">
                <a:solidFill>
                  <a:srgbClr val="000000"/>
                </a:solidFill>
              </a:rPr>
              <a:t>from this cohort for a case-control study?</a:t>
            </a:r>
          </a:p>
        </p:txBody>
      </p:sp>
      <p:sp>
        <p:nvSpPr>
          <p:cNvPr id="29" name="Rectangle 28"/>
          <p:cNvSpPr/>
          <p:nvPr/>
        </p:nvSpPr>
        <p:spPr>
          <a:xfrm>
            <a:off x="7252630" y="164477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solidFill>
                  <a:srgbClr val="FFFFFF"/>
                </a:solidFill>
              </a:rPr>
              <a:t>cases</a:t>
            </a:r>
            <a:endParaRPr lang="en-US" sz="1800" dirty="0">
              <a:solidFill>
                <a:srgbClr val="FFFFFF"/>
              </a:solidFill>
            </a:endParaRPr>
          </a:p>
        </p:txBody>
      </p:sp>
      <p:cxnSp>
        <p:nvCxnSpPr>
          <p:cNvPr id="30" name="Straight Arrow Connector 29"/>
          <p:cNvCxnSpPr/>
          <p:nvPr/>
        </p:nvCxnSpPr>
        <p:spPr>
          <a:xfrm>
            <a:off x="3099730" y="225437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661829" y="248297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576229" y="263537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978059" y="217085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8" name="Oval 37"/>
          <p:cNvSpPr/>
          <p:nvPr/>
        </p:nvSpPr>
        <p:spPr>
          <a:xfrm>
            <a:off x="4518594" y="241525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9" name="Oval 38"/>
          <p:cNvSpPr/>
          <p:nvPr/>
        </p:nvSpPr>
        <p:spPr>
          <a:xfrm>
            <a:off x="5454560" y="248297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extLst>
      <p:ext uri="{BB962C8B-B14F-4D97-AF65-F5344CB8AC3E}">
        <p14:creationId xmlns:p14="http://schemas.microsoft.com/office/powerpoint/2010/main" val="2276837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23" grpId="0"/>
      <p:bldP spid="2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08" name="Group 20"/>
          <p:cNvGraphicFramePr>
            <a:graphicFrameLocks noGrp="1"/>
          </p:cNvGraphicFramePr>
          <p:nvPr>
            <p:extLst/>
          </p:nvPr>
        </p:nvGraphicFramePr>
        <p:xfrm>
          <a:off x="304800" y="1524002"/>
          <a:ext cx="8610600" cy="4529201"/>
        </p:xfrm>
        <a:graphic>
          <a:graphicData uri="http://schemas.openxmlformats.org/drawingml/2006/table">
            <a:tbl>
              <a:tblPr/>
              <a:tblGrid>
                <a:gridCol w="2438400">
                  <a:extLst>
                    <a:ext uri="{9D8B030D-6E8A-4147-A177-3AD203B41FA5}">
                      <a16:colId xmlns:a16="http://schemas.microsoft.com/office/drawing/2014/main" xmlns="" val="20000"/>
                    </a:ext>
                  </a:extLst>
                </a:gridCol>
                <a:gridCol w="2362200">
                  <a:extLst>
                    <a:ext uri="{9D8B030D-6E8A-4147-A177-3AD203B41FA5}">
                      <a16:colId xmlns:a16="http://schemas.microsoft.com/office/drawing/2014/main" xmlns="" val="20001"/>
                    </a:ext>
                  </a:extLst>
                </a:gridCol>
                <a:gridCol w="3810000">
                  <a:extLst>
                    <a:ext uri="{9D8B030D-6E8A-4147-A177-3AD203B41FA5}">
                      <a16:colId xmlns:a16="http://schemas.microsoft.com/office/drawing/2014/main" xmlns="" val="20002"/>
                    </a:ext>
                  </a:extLst>
                </a:gridCol>
              </a:tblGrid>
              <a:tr h="479994">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Method of  Control Sampling (Preferred Terminology)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Also known 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Mechanics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33399">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Incidence density sampling</a:t>
                      </a:r>
                      <a:r>
                        <a:rPr kumimoji="0" lang="en-US" sz="2000" b="1" i="0" u="none" strike="noStrike" cap="none" normalizeH="0" baseline="0" dirty="0" smtClean="0">
                          <a:ln>
                            <a:noFill/>
                          </a:ln>
                          <a:solidFill>
                            <a:srgbClr val="FF0000"/>
                          </a:solidFill>
                          <a:effectLst/>
                          <a:latin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Risk-set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Concurrent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Random sample at time each case develops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10641">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Case-cohort  sampling</a:t>
                      </a:r>
                      <a:r>
                        <a:rPr kumimoji="0" lang="en-US" sz="2000" b="1" i="0" u="none" strike="noStrike" cap="none" normalizeH="0" baseline="0" dirty="0" smtClean="0">
                          <a:ln>
                            <a:noFill/>
                          </a:ln>
                          <a:solidFill>
                            <a:srgbClr val="FF0000"/>
                          </a:solidFill>
                          <a:effectLst/>
                          <a:latin typeface="Times New Roman" pitchFamily="18" charset="0"/>
                        </a:rPr>
                        <a:t>*</a:t>
                      </a: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Inclusive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Random sample of the cohort at baseline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52601">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Prevalent control sampling</a:t>
                      </a: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Cumulative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Epidemic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Exclusive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Random sample of persons without outcome at end of follow-up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82962" name="Rectangle 2"/>
          <p:cNvSpPr>
            <a:spLocks noGrp="1" noChangeArrowheads="1"/>
          </p:cNvSpPr>
          <p:nvPr>
            <p:ph type="title"/>
          </p:nvPr>
        </p:nvSpPr>
        <p:spPr>
          <a:xfrm>
            <a:off x="304800" y="152400"/>
            <a:ext cx="8763000" cy="1143000"/>
          </a:xfrm>
        </p:spPr>
        <p:txBody>
          <a:bodyPr/>
          <a:lstStyle/>
          <a:p>
            <a:r>
              <a:rPr lang="en-US" sz="3200" b="1" dirty="0" smtClean="0"/>
              <a:t>Sampling Controls within a Primary Study Base: Fixed Cohort</a:t>
            </a:r>
          </a:p>
        </p:txBody>
      </p:sp>
      <p:sp>
        <p:nvSpPr>
          <p:cNvPr id="2" name="TextBox 1"/>
          <p:cNvSpPr txBox="1"/>
          <p:nvPr/>
        </p:nvSpPr>
        <p:spPr>
          <a:xfrm>
            <a:off x="457200" y="6096002"/>
            <a:ext cx="8458200" cy="461665"/>
          </a:xfrm>
          <a:prstGeom prst="rect">
            <a:avLst/>
          </a:prstGeom>
          <a:noFill/>
        </p:spPr>
        <p:txBody>
          <a:bodyPr wrap="square" rtlCol="0">
            <a:spAutoFit/>
          </a:bodyPr>
          <a:lstStyle/>
          <a:p>
            <a:r>
              <a:rPr lang="en-US" dirty="0" smtClean="0">
                <a:solidFill>
                  <a:srgbClr val="FF0000"/>
                </a:solidFill>
              </a:rPr>
              <a:t>* Preferred approach to enhance validity for analytic objectives </a:t>
            </a:r>
            <a:endParaRPr lang="en-US" dirty="0">
              <a:solidFill>
                <a:srgbClr val="FF0000"/>
              </a:solidFill>
            </a:endParaRPr>
          </a:p>
        </p:txBody>
      </p:sp>
    </p:spTree>
    <p:extLst>
      <p:ext uri="{BB962C8B-B14F-4D97-AF65-F5344CB8AC3E}">
        <p14:creationId xmlns:p14="http://schemas.microsoft.com/office/powerpoint/2010/main" val="17938514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2766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19400"/>
            <a:ext cx="4572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09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12" name="TextBox 35"/>
          <p:cNvSpPr txBox="1">
            <a:spLocks noChangeArrowheads="1"/>
          </p:cNvSpPr>
          <p:nvPr/>
        </p:nvSpPr>
        <p:spPr bwMode="auto">
          <a:xfrm>
            <a:off x="3465514" y="1752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1" y="2286000"/>
            <a:ext cx="46038"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1" y="2514600"/>
            <a:ext cx="46038"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flipH="1">
            <a:off x="5151438" y="2590800"/>
            <a:ext cx="46037"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1" y="2724150"/>
            <a:ext cx="46038" cy="2686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9" name="Shape 58"/>
          <p:cNvCxnSpPr>
            <a:stCxn id="51" idx="2"/>
          </p:cNvCxnSpPr>
          <p:nvPr/>
        </p:nvCxnSpPr>
        <p:spPr>
          <a:xfrm rot="16200000" flipH="1">
            <a:off x="5127625" y="2971800"/>
            <a:ext cx="304800" cy="5181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2" idx="2"/>
          </p:cNvCxnSpPr>
          <p:nvPr/>
        </p:nvCxnSpPr>
        <p:spPr>
          <a:xfrm>
            <a:off x="4213226" y="5410200"/>
            <a:ext cx="23813"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178426" y="5446713"/>
            <a:ext cx="381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753100" y="5405438"/>
            <a:ext cx="38100" cy="309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168400" y="5889625"/>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031" name="TextBox 56"/>
          <p:cNvSpPr txBox="1">
            <a:spLocks noChangeArrowheads="1"/>
          </p:cNvSpPr>
          <p:nvPr/>
        </p:nvSpPr>
        <p:spPr bwMode="auto">
          <a:xfrm>
            <a:off x="3683001" y="5900739"/>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85032" name="Rectangle 3"/>
          <p:cNvSpPr>
            <a:spLocks noChangeArrowheads="1"/>
          </p:cNvSpPr>
          <p:nvPr/>
        </p:nvSpPr>
        <p:spPr bwMode="auto">
          <a:xfrm>
            <a:off x="152400" y="76200"/>
            <a:ext cx="8839200" cy="1077218"/>
          </a:xfrm>
          <a:prstGeom prst="rect">
            <a:avLst/>
          </a:prstGeom>
          <a:noFill/>
          <a:ln w="9525">
            <a:noFill/>
            <a:miter lim="800000"/>
            <a:headEnd/>
            <a:tailEnd/>
          </a:ln>
        </p:spPr>
        <p:txBody>
          <a:bodyPr wrap="square">
            <a:spAutoFit/>
          </a:bodyPr>
          <a:lstStyle/>
          <a:p>
            <a:pPr algn="ctr" eaLnBrk="0" hangingPunct="0"/>
            <a:r>
              <a:rPr lang="en-US" sz="3200" b="1" dirty="0"/>
              <a:t>Incidence </a:t>
            </a:r>
            <a:r>
              <a:rPr lang="en-US" sz="3200" b="1" dirty="0" smtClean="0"/>
              <a:t>density </a:t>
            </a:r>
            <a:r>
              <a:rPr lang="en-US" sz="3200" b="1" dirty="0"/>
              <a:t>s</a:t>
            </a:r>
            <a:r>
              <a:rPr lang="en-US" sz="3200" b="1" dirty="0" smtClean="0"/>
              <a:t>ampling </a:t>
            </a:r>
          </a:p>
          <a:p>
            <a:pPr algn="ctr" eaLnBrk="0" hangingPunct="0"/>
            <a:r>
              <a:rPr lang="en-US" sz="3200" b="1" dirty="0" smtClean="0"/>
              <a:t>within </a:t>
            </a:r>
            <a:r>
              <a:rPr lang="en-US" sz="3200" b="1" dirty="0"/>
              <a:t>a </a:t>
            </a:r>
            <a:r>
              <a:rPr lang="en-US" sz="3200" b="1" dirty="0" smtClean="0"/>
              <a:t>fixed cohort primary study base</a:t>
            </a:r>
            <a:endParaRPr lang="en-US" sz="3200" b="1" dirty="0"/>
          </a:p>
        </p:txBody>
      </p:sp>
      <p:sp>
        <p:nvSpPr>
          <p:cNvPr id="210986" name="Rectangle 4"/>
          <p:cNvSpPr>
            <a:spLocks noChangeArrowheads="1"/>
          </p:cNvSpPr>
          <p:nvPr/>
        </p:nvSpPr>
        <p:spPr bwMode="auto">
          <a:xfrm>
            <a:off x="263526" y="5765800"/>
            <a:ext cx="8312150" cy="1015663"/>
          </a:xfrm>
          <a:prstGeom prst="rect">
            <a:avLst/>
          </a:prstGeom>
          <a:solidFill>
            <a:schemeClr val="bg1"/>
          </a:solidFill>
          <a:ln w="9525">
            <a:noFill/>
            <a:miter lim="800000"/>
            <a:headEnd/>
            <a:tailEnd/>
          </a:ln>
        </p:spPr>
        <p:txBody>
          <a:bodyPr>
            <a:spAutoFit/>
          </a:bodyPr>
          <a:lstStyle/>
          <a:p>
            <a:pPr eaLnBrk="0" hangingPunct="0"/>
            <a:r>
              <a:rPr lang="en-US" sz="2000" b="1" dirty="0"/>
              <a:t>Controls are randomly sampled each time a case is diagnosed from those still in follow-up </a:t>
            </a:r>
            <a:r>
              <a:rPr lang="en-US" sz="2000" b="1" dirty="0" smtClean="0"/>
              <a:t>(including the case) – the “risk set”.  </a:t>
            </a:r>
            <a:r>
              <a:rPr lang="en-US" sz="2000" b="1" dirty="0"/>
              <a:t>A control at one time may become a case later in time.</a:t>
            </a:r>
          </a:p>
        </p:txBody>
      </p:sp>
      <p:cxnSp>
        <p:nvCxnSpPr>
          <p:cNvPr id="47" name="Straight Connector 46"/>
          <p:cNvCxnSpPr>
            <a:stCxn id="54" idx="2"/>
          </p:cNvCxnSpPr>
          <p:nvPr/>
        </p:nvCxnSpPr>
        <p:spPr>
          <a:xfrm>
            <a:off x="6270626" y="5410200"/>
            <a:ext cx="23813"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8503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6" name="Text Box 45"/>
          <p:cNvSpPr txBox="1">
            <a:spLocks noChangeArrowheads="1"/>
          </p:cNvSpPr>
          <p:nvPr/>
        </p:nvSpPr>
        <p:spPr bwMode="auto">
          <a:xfrm>
            <a:off x="2574925" y="39624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7" name="Text Box 46"/>
          <p:cNvSpPr txBox="1">
            <a:spLocks noChangeArrowheads="1"/>
          </p:cNvSpPr>
          <p:nvPr/>
        </p:nvSpPr>
        <p:spPr bwMode="auto">
          <a:xfrm>
            <a:off x="2574925" y="4876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8" name="Text Box 44"/>
          <p:cNvSpPr txBox="1">
            <a:spLocks noChangeArrowheads="1"/>
          </p:cNvSpPr>
          <p:nvPr/>
        </p:nvSpPr>
        <p:spPr bwMode="auto">
          <a:xfrm>
            <a:off x="4090987" y="3321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9" name="Text Box 45"/>
          <p:cNvSpPr txBox="1">
            <a:spLocks noChangeArrowheads="1"/>
          </p:cNvSpPr>
          <p:nvPr/>
        </p:nvSpPr>
        <p:spPr bwMode="auto">
          <a:xfrm>
            <a:off x="4090987" y="40227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0" name="Text Box 46"/>
          <p:cNvSpPr txBox="1">
            <a:spLocks noChangeArrowheads="1"/>
          </p:cNvSpPr>
          <p:nvPr/>
        </p:nvSpPr>
        <p:spPr bwMode="auto">
          <a:xfrm>
            <a:off x="4090987" y="50736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5" name="Text Box 44"/>
          <p:cNvSpPr txBox="1">
            <a:spLocks noChangeArrowheads="1"/>
          </p:cNvSpPr>
          <p:nvPr/>
        </p:nvSpPr>
        <p:spPr bwMode="auto">
          <a:xfrm>
            <a:off x="5075237" y="3028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5"/>
          <p:cNvSpPr txBox="1">
            <a:spLocks noChangeArrowheads="1"/>
          </p:cNvSpPr>
          <p:nvPr/>
        </p:nvSpPr>
        <p:spPr bwMode="auto">
          <a:xfrm>
            <a:off x="5075237" y="38100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6"/>
          <p:cNvSpPr txBox="1">
            <a:spLocks noChangeArrowheads="1"/>
          </p:cNvSpPr>
          <p:nvPr/>
        </p:nvSpPr>
        <p:spPr bwMode="auto">
          <a:xfrm>
            <a:off x="5075237" y="4933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6" name="Text Box 44"/>
          <p:cNvSpPr txBox="1">
            <a:spLocks noChangeArrowheads="1"/>
          </p:cNvSpPr>
          <p:nvPr/>
        </p:nvSpPr>
        <p:spPr bwMode="auto">
          <a:xfrm>
            <a:off x="6160293" y="36258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7" name="Text Box 45"/>
          <p:cNvSpPr txBox="1">
            <a:spLocks noChangeArrowheads="1"/>
          </p:cNvSpPr>
          <p:nvPr/>
        </p:nvSpPr>
        <p:spPr bwMode="auto">
          <a:xfrm>
            <a:off x="6160293" y="4051659"/>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8" name="Text Box 46"/>
          <p:cNvSpPr txBox="1">
            <a:spLocks noChangeArrowheads="1"/>
          </p:cNvSpPr>
          <p:nvPr/>
        </p:nvSpPr>
        <p:spPr bwMode="auto">
          <a:xfrm>
            <a:off x="6160293" y="46482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9" name="Rectangle 68"/>
          <p:cNvSpPr/>
          <p:nvPr/>
        </p:nvSpPr>
        <p:spPr>
          <a:xfrm>
            <a:off x="7889875" y="474482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
        <p:nvSpPr>
          <p:cNvPr id="70" name="Oval 69"/>
          <p:cNvSpPr/>
          <p:nvPr/>
        </p:nvSpPr>
        <p:spPr>
          <a:xfrm>
            <a:off x="4526531" y="192024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1" name="Oval 70"/>
          <p:cNvSpPr/>
          <p:nvPr/>
        </p:nvSpPr>
        <p:spPr>
          <a:xfrm>
            <a:off x="2962402" y="172645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2" name="Oval 71"/>
          <p:cNvSpPr/>
          <p:nvPr/>
        </p:nvSpPr>
        <p:spPr>
          <a:xfrm>
            <a:off x="5410200" y="207264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3" name="Oval 72"/>
          <p:cNvSpPr/>
          <p:nvPr/>
        </p:nvSpPr>
        <p:spPr>
          <a:xfrm>
            <a:off x="6533987" y="220998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97321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8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152400" y="304800"/>
            <a:ext cx="8839200" cy="1143000"/>
          </a:xfrm>
        </p:spPr>
        <p:txBody>
          <a:bodyPr/>
          <a:lstStyle/>
          <a:p>
            <a:r>
              <a:rPr lang="en-US" sz="3200" b="1" dirty="0" smtClean="0"/>
              <a:t>Example of case-control study with incidence density sampling of an underlying fixed cohort</a:t>
            </a:r>
          </a:p>
        </p:txBody>
      </p:sp>
      <p:sp>
        <p:nvSpPr>
          <p:cNvPr id="87042" name="Rectangle 3"/>
          <p:cNvSpPr>
            <a:spLocks noGrp="1" noChangeArrowheads="1"/>
          </p:cNvSpPr>
          <p:nvPr>
            <p:ph type="body" idx="1"/>
          </p:nvPr>
        </p:nvSpPr>
        <p:spPr>
          <a:xfrm>
            <a:off x="685800" y="1828800"/>
            <a:ext cx="7772400" cy="4114800"/>
          </a:xfrm>
        </p:spPr>
        <p:txBody>
          <a:bodyPr/>
          <a:lstStyle/>
          <a:p>
            <a:pPr>
              <a:lnSpc>
                <a:spcPct val="80000"/>
              </a:lnSpc>
              <a:buFontTx/>
              <a:buNone/>
            </a:pPr>
            <a:r>
              <a:rPr lang="en-US" sz="2000" b="1" dirty="0" smtClean="0"/>
              <a:t>Abstract</a:t>
            </a:r>
          </a:p>
          <a:p>
            <a:pPr>
              <a:lnSpc>
                <a:spcPct val="80000"/>
              </a:lnSpc>
              <a:buFontTx/>
              <a:buNone/>
            </a:pPr>
            <a:r>
              <a:rPr lang="en-US" sz="2000" dirty="0" smtClean="0"/>
              <a:t>We investigated associations between metabolic syndrome, its components, and breast cancer risk in a nested case–control study on postmenopausal women of the ORDET cohort (N = </a:t>
            </a:r>
            <a:r>
              <a:rPr lang="en-US" sz="2000" b="1" dirty="0" smtClean="0"/>
              <a:t>10,000</a:t>
            </a:r>
            <a:r>
              <a:rPr lang="en-US" sz="2000" dirty="0" smtClean="0"/>
              <a:t>).</a:t>
            </a:r>
            <a:endParaRPr lang="en-US" sz="2000" b="1" dirty="0" smtClean="0"/>
          </a:p>
          <a:p>
            <a:pPr>
              <a:lnSpc>
                <a:spcPct val="80000"/>
              </a:lnSpc>
              <a:buFontTx/>
              <a:buNone/>
            </a:pPr>
            <a:r>
              <a:rPr lang="en-US" sz="2000" dirty="0" smtClean="0"/>
              <a:t>After a median follow-up of 13.5 years, </a:t>
            </a:r>
            <a:r>
              <a:rPr lang="en-US" sz="2000" b="1" dirty="0" smtClean="0"/>
              <a:t>163</a:t>
            </a:r>
            <a:r>
              <a:rPr lang="en-US" sz="2000" dirty="0" smtClean="0"/>
              <a:t> women developed breast cancer…</a:t>
            </a:r>
            <a:r>
              <a:rPr lang="en-US" sz="2000" b="1" dirty="0" smtClean="0"/>
              <a:t>Four matched controls per case were selected by incidence density sampling</a:t>
            </a:r>
            <a:r>
              <a:rPr lang="en-US" sz="2000" dirty="0" smtClean="0"/>
              <a:t>, and rate ratios were estimated by conditional logistic regression. Metabolic syndrome (i.e. presence of three or more metabolic syndrome components) was significantly associated with breast cancer risk </a:t>
            </a:r>
            <a:r>
              <a:rPr lang="en-US" sz="2000" b="1" dirty="0" smtClean="0"/>
              <a:t>(rate ratio</a:t>
            </a:r>
            <a:r>
              <a:rPr lang="en-US" sz="2000" dirty="0" smtClean="0"/>
              <a:t> 1.58 [95% confidence interval 1.07–2.33])…</a:t>
            </a:r>
          </a:p>
          <a:p>
            <a:pPr algn="r">
              <a:lnSpc>
                <a:spcPct val="80000"/>
              </a:lnSpc>
              <a:buFontTx/>
              <a:buNone/>
            </a:pPr>
            <a:r>
              <a:rPr lang="en-US" sz="2000" dirty="0" smtClean="0"/>
              <a:t> </a:t>
            </a:r>
            <a:r>
              <a:rPr lang="en-US" sz="2000" b="1" dirty="0" smtClean="0"/>
              <a:t>Metabolic syndrome and postmenopausal breast cancer in the ORDET cohort: A nested case–control study </a:t>
            </a:r>
            <a:r>
              <a:rPr lang="en-US" sz="2000" dirty="0" smtClean="0">
                <a:hlinkClick r:id="rId3"/>
              </a:rPr>
              <a:t/>
            </a:r>
            <a:br>
              <a:rPr lang="en-US" sz="2000" dirty="0" smtClean="0">
                <a:hlinkClick r:id="rId3"/>
              </a:rPr>
            </a:br>
            <a:r>
              <a:rPr lang="en-US" sz="2000" dirty="0" smtClean="0"/>
              <a:t>Agnoli et al. </a:t>
            </a:r>
            <a:r>
              <a:rPr lang="en-US" sz="2000" i="1" dirty="0" smtClean="0"/>
              <a:t>Nutr Metab Cardiovasc Dis</a:t>
            </a:r>
            <a:r>
              <a:rPr lang="en-US" sz="2000" dirty="0" smtClean="0"/>
              <a:t> 2009 </a:t>
            </a:r>
          </a:p>
        </p:txBody>
      </p:sp>
      <p:sp>
        <p:nvSpPr>
          <p:cNvPr id="174084" name="Text Box 4"/>
          <p:cNvSpPr txBox="1">
            <a:spLocks noChangeArrowheads="1"/>
          </p:cNvSpPr>
          <p:nvPr/>
        </p:nvSpPr>
        <p:spPr bwMode="auto">
          <a:xfrm>
            <a:off x="0" y="5867400"/>
            <a:ext cx="9144000" cy="461665"/>
          </a:xfrm>
          <a:prstGeom prst="rect">
            <a:avLst/>
          </a:prstGeom>
          <a:noFill/>
          <a:ln w="9525">
            <a:noFill/>
            <a:miter lim="800000"/>
            <a:headEnd/>
            <a:tailEnd/>
          </a:ln>
        </p:spPr>
        <p:txBody>
          <a:bodyPr wrap="square">
            <a:spAutoFit/>
          </a:bodyPr>
          <a:lstStyle/>
          <a:p>
            <a:pPr algn="ctr" eaLnBrk="0" hangingPunct="0">
              <a:spcBef>
                <a:spcPct val="50000"/>
              </a:spcBef>
            </a:pPr>
            <a:r>
              <a:rPr lang="en-US" dirty="0"/>
              <a:t>Efficient design!  815 (163 cases + 652 ctrls) represent </a:t>
            </a:r>
            <a:r>
              <a:rPr lang="en-US" dirty="0" smtClean="0"/>
              <a:t>10,000 women</a:t>
            </a:r>
            <a:endParaRPr lang="en-US" dirty="0"/>
          </a:p>
        </p:txBody>
      </p:sp>
    </p:spTree>
    <p:extLst>
      <p:ext uri="{BB962C8B-B14F-4D97-AF65-F5344CB8AC3E}">
        <p14:creationId xmlns:p14="http://schemas.microsoft.com/office/powerpoint/2010/main" val="3715064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685800" y="0"/>
            <a:ext cx="7772400" cy="1295400"/>
          </a:xfrm>
        </p:spPr>
        <p:txBody>
          <a:bodyPr/>
          <a:lstStyle/>
          <a:p>
            <a:r>
              <a:rPr lang="en-US" sz="3600" b="1" dirty="0" smtClean="0"/>
              <a:t>Individual can be control and then case in incidence density sampling</a:t>
            </a:r>
          </a:p>
        </p:txBody>
      </p:sp>
      <p:sp>
        <p:nvSpPr>
          <p:cNvPr id="89090" name="Rectangle 3"/>
          <p:cNvSpPr>
            <a:spLocks noGrp="1" noChangeArrowheads="1"/>
          </p:cNvSpPr>
          <p:nvPr>
            <p:ph type="body" idx="1"/>
          </p:nvPr>
        </p:nvSpPr>
        <p:spPr>
          <a:xfrm>
            <a:off x="76200" y="1295400"/>
            <a:ext cx="9067800" cy="4114800"/>
          </a:xfrm>
        </p:spPr>
        <p:txBody>
          <a:bodyPr/>
          <a:lstStyle/>
          <a:p>
            <a:pPr>
              <a:lnSpc>
                <a:spcPct val="90000"/>
              </a:lnSpc>
            </a:pPr>
            <a:r>
              <a:rPr lang="en-US" sz="2800" dirty="0" smtClean="0"/>
              <a:t>In a cohort, individuals </a:t>
            </a:r>
            <a:r>
              <a:rPr lang="en-US" sz="2800" dirty="0"/>
              <a:t>contribute person-time up until becoming a case or the end of their follow-up</a:t>
            </a:r>
            <a:r>
              <a:rPr lang="en-US" sz="2800" dirty="0" smtClean="0"/>
              <a:t>.</a:t>
            </a:r>
            <a:endParaRPr lang="en-US" sz="2800" b="1" dirty="0" smtClean="0"/>
          </a:p>
          <a:p>
            <a:pPr>
              <a:lnSpc>
                <a:spcPct val="90000"/>
              </a:lnSpc>
            </a:pPr>
            <a:endParaRPr lang="en-US" sz="1000" b="1" dirty="0" smtClean="0"/>
          </a:p>
          <a:p>
            <a:pPr>
              <a:lnSpc>
                <a:spcPct val="90000"/>
              </a:lnSpc>
            </a:pPr>
            <a:r>
              <a:rPr lang="en-US" sz="2800" dirty="0" smtClean="0"/>
              <a:t>Think of a </a:t>
            </a:r>
            <a:r>
              <a:rPr lang="en-US" sz="2800" dirty="0"/>
              <a:t>case-control design with incidence density sampling </a:t>
            </a:r>
            <a:r>
              <a:rPr lang="en-US" sz="2800" dirty="0" smtClean="0"/>
              <a:t>as sampling the </a:t>
            </a:r>
            <a:r>
              <a:rPr lang="en-US" sz="2800" b="1" dirty="0" smtClean="0"/>
              <a:t>person-time </a:t>
            </a:r>
            <a:r>
              <a:rPr lang="en-US" sz="2800" b="1" dirty="0"/>
              <a:t>experience of the </a:t>
            </a:r>
            <a:r>
              <a:rPr lang="en-US" sz="2800" b="1" dirty="0" smtClean="0"/>
              <a:t>underlying cohort, not just of those without disease.  </a:t>
            </a:r>
            <a:r>
              <a:rPr lang="en-US" sz="2800" dirty="0" smtClean="0"/>
              <a:t>Each time a case occurs, all those remaining in cohort are sampled and </a:t>
            </a:r>
            <a:r>
              <a:rPr lang="en-US" sz="2800" dirty="0"/>
              <a:t>their exposure person-time </a:t>
            </a:r>
            <a:r>
              <a:rPr lang="en-US" sz="2800" dirty="0" smtClean="0"/>
              <a:t>evaluated.</a:t>
            </a:r>
          </a:p>
          <a:p>
            <a:pPr>
              <a:lnSpc>
                <a:spcPct val="90000"/>
              </a:lnSpc>
            </a:pPr>
            <a:endParaRPr lang="en-US" sz="1000" dirty="0" smtClean="0"/>
          </a:p>
          <a:p>
            <a:pPr>
              <a:lnSpc>
                <a:spcPct val="90000"/>
              </a:lnSpc>
            </a:pPr>
            <a:r>
              <a:rPr lang="en-US" sz="2800" dirty="0" smtClean="0"/>
              <a:t>As a result, </a:t>
            </a:r>
            <a:r>
              <a:rPr lang="en-US" sz="2800" b="1" dirty="0" smtClean="0"/>
              <a:t>individuals </a:t>
            </a:r>
            <a:r>
              <a:rPr lang="en-US" sz="2800" b="1" dirty="0"/>
              <a:t>can be controls at one point in time and cases at a later </a:t>
            </a:r>
            <a:r>
              <a:rPr lang="en-US" sz="2800" b="1" dirty="0" smtClean="0"/>
              <a:t>time.  Control persons can also be selected more than once as controls.</a:t>
            </a:r>
            <a:endParaRPr lang="en-US" sz="2800" b="1" dirty="0"/>
          </a:p>
          <a:p>
            <a:pPr>
              <a:lnSpc>
                <a:spcPct val="90000"/>
              </a:lnSpc>
            </a:pPr>
            <a:endParaRPr lang="en-US" sz="2800" dirty="0" smtClean="0"/>
          </a:p>
        </p:txBody>
      </p:sp>
    </p:spTree>
    <p:extLst>
      <p:ext uri="{BB962C8B-B14F-4D97-AF65-F5344CB8AC3E}">
        <p14:creationId xmlns:p14="http://schemas.microsoft.com/office/powerpoint/2010/main" val="2092896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0" y="76200"/>
            <a:ext cx="9144000" cy="1143000"/>
          </a:xfrm>
        </p:spPr>
        <p:txBody>
          <a:bodyPr/>
          <a:lstStyle/>
          <a:p>
            <a:r>
              <a:rPr lang="en-US" sz="3500" b="1" dirty="0" smtClean="0"/>
              <a:t>Another example: Incidence density sampling</a:t>
            </a:r>
          </a:p>
        </p:txBody>
      </p:sp>
      <p:sp>
        <p:nvSpPr>
          <p:cNvPr id="91138" name="Rectangle 3"/>
          <p:cNvSpPr>
            <a:spLocks noGrp="1" noChangeArrowheads="1"/>
          </p:cNvSpPr>
          <p:nvPr>
            <p:ph type="body" idx="1"/>
          </p:nvPr>
        </p:nvSpPr>
        <p:spPr>
          <a:xfrm>
            <a:off x="381000" y="1219200"/>
            <a:ext cx="8229600" cy="4114800"/>
          </a:xfrm>
        </p:spPr>
        <p:txBody>
          <a:bodyPr/>
          <a:lstStyle/>
          <a:p>
            <a:pPr>
              <a:lnSpc>
                <a:spcPct val="80000"/>
              </a:lnSpc>
            </a:pPr>
            <a:r>
              <a:rPr lang="en-US" sz="2000" b="1" dirty="0" smtClean="0"/>
              <a:t>Objective</a:t>
            </a:r>
            <a:r>
              <a:rPr lang="en-US" sz="2000" dirty="0" smtClean="0"/>
              <a:t>: Estimate associations between serum C-reactive protein (CRP) and colon and rectal cancer </a:t>
            </a:r>
          </a:p>
          <a:p>
            <a:pPr>
              <a:lnSpc>
                <a:spcPct val="80000"/>
              </a:lnSpc>
            </a:pPr>
            <a:r>
              <a:rPr lang="en-US" sz="2000" b="1" dirty="0" smtClean="0"/>
              <a:t>Methods:</a:t>
            </a:r>
            <a:r>
              <a:rPr lang="en-US" sz="2000" dirty="0" smtClean="0"/>
              <a:t>  Nested case-control study within the European Prospective Investigation into Cancer and Nutrition, </a:t>
            </a:r>
            <a:r>
              <a:rPr lang="en-US" sz="2000" b="1" i="1" dirty="0" smtClean="0"/>
              <a:t>over 520,000</a:t>
            </a:r>
            <a:r>
              <a:rPr lang="en-US" sz="2000" dirty="0" smtClean="0"/>
              <a:t> participants recruited 1992–2000.</a:t>
            </a:r>
          </a:p>
          <a:p>
            <a:pPr>
              <a:lnSpc>
                <a:spcPct val="80000"/>
              </a:lnSpc>
            </a:pPr>
            <a:r>
              <a:rPr lang="en-US" sz="2000" b="1" dirty="0" smtClean="0"/>
              <a:t>Cases:</a:t>
            </a:r>
            <a:r>
              <a:rPr lang="en-US" sz="2000" dirty="0" smtClean="0"/>
              <a:t> Incident cancer </a:t>
            </a:r>
            <a:r>
              <a:rPr lang="en-US" sz="2000" b="1" dirty="0" smtClean="0"/>
              <a:t>cases (N=1,096)</a:t>
            </a:r>
            <a:r>
              <a:rPr lang="en-US" sz="2000" dirty="0" smtClean="0"/>
              <a:t> identified through record linkage with regional cancer registries. Closure dates ranged from December 1999 to June 2003</a:t>
            </a:r>
          </a:p>
          <a:p>
            <a:pPr>
              <a:lnSpc>
                <a:spcPct val="80000"/>
              </a:lnSpc>
            </a:pPr>
            <a:r>
              <a:rPr lang="en-US" sz="2000" b="1" dirty="0" smtClean="0"/>
              <a:t>Controls</a:t>
            </a:r>
            <a:r>
              <a:rPr lang="en-US" sz="2000" dirty="0" smtClean="0"/>
              <a:t>:  We used an </a:t>
            </a:r>
            <a:r>
              <a:rPr lang="en-US" sz="2000" b="1" dirty="0" smtClean="0"/>
              <a:t>incidence density sampling </a:t>
            </a:r>
            <a:r>
              <a:rPr lang="en-US" sz="2000" dirty="0" smtClean="0"/>
              <a:t>protocol for </a:t>
            </a:r>
            <a:r>
              <a:rPr lang="en-US" sz="2000" b="1" dirty="0" smtClean="0"/>
              <a:t>control selection (N=1,096),</a:t>
            </a:r>
            <a:r>
              <a:rPr lang="en-US" sz="2000" dirty="0" smtClean="0"/>
              <a:t> such that controls could include subjects who later became cases, while each control subject could also be sampled more than once. Matching characteristics were study center at the time of enrollment, sex, age at blood collection (6-month to 2-year intervals),… </a:t>
            </a:r>
          </a:p>
          <a:p>
            <a:pPr>
              <a:lnSpc>
                <a:spcPct val="80000"/>
              </a:lnSpc>
            </a:pPr>
            <a:r>
              <a:rPr lang="en-US" sz="2000" b="1" dirty="0" smtClean="0"/>
              <a:t>Results</a:t>
            </a:r>
            <a:r>
              <a:rPr lang="en-US" sz="2000" dirty="0" smtClean="0"/>
              <a:t>: Evidence that elevated CRP concentrations are related to a higher risk of colon cancer but not rectal cancer.</a:t>
            </a:r>
          </a:p>
        </p:txBody>
      </p:sp>
      <p:sp>
        <p:nvSpPr>
          <p:cNvPr id="91139" name="Text Box 4"/>
          <p:cNvSpPr txBox="1">
            <a:spLocks noChangeArrowheads="1"/>
          </p:cNvSpPr>
          <p:nvPr/>
        </p:nvSpPr>
        <p:spPr bwMode="auto">
          <a:xfrm>
            <a:off x="1600200" y="5635477"/>
            <a:ext cx="7010400" cy="581025"/>
          </a:xfrm>
          <a:prstGeom prst="rect">
            <a:avLst/>
          </a:prstGeom>
          <a:noFill/>
          <a:ln w="9525">
            <a:noFill/>
            <a:miter lim="800000"/>
            <a:headEnd/>
            <a:tailEnd/>
          </a:ln>
        </p:spPr>
        <p:txBody>
          <a:bodyPr>
            <a:spAutoFit/>
          </a:bodyPr>
          <a:lstStyle/>
          <a:p>
            <a:pPr algn="r" eaLnBrk="0" hangingPunct="0"/>
            <a:r>
              <a:rPr lang="en-US" sz="1600" dirty="0"/>
              <a:t>Aleksandrova et al. Circulating C-Reactive protein concentrations and risks of colon and rectal cancer.  </a:t>
            </a:r>
            <a:r>
              <a:rPr lang="en-US" sz="1600" i="1" dirty="0"/>
              <a:t>AJE</a:t>
            </a:r>
            <a:r>
              <a:rPr lang="en-US" sz="1600" dirty="0"/>
              <a:t> </a:t>
            </a:r>
            <a:r>
              <a:rPr lang="en-US" sz="1600" dirty="0" smtClean="0"/>
              <a:t> 2010</a:t>
            </a:r>
            <a:endParaRPr lang="en-US" sz="1600" dirty="0"/>
          </a:p>
        </p:txBody>
      </p:sp>
      <p:sp>
        <p:nvSpPr>
          <p:cNvPr id="2" name="TextBox 1"/>
          <p:cNvSpPr txBox="1"/>
          <p:nvPr/>
        </p:nvSpPr>
        <p:spPr>
          <a:xfrm>
            <a:off x="599536" y="6216502"/>
            <a:ext cx="8011064" cy="461665"/>
          </a:xfrm>
          <a:prstGeom prst="rect">
            <a:avLst/>
          </a:prstGeom>
          <a:noFill/>
        </p:spPr>
        <p:txBody>
          <a:bodyPr wrap="square" rtlCol="0">
            <a:spAutoFit/>
          </a:bodyPr>
          <a:lstStyle/>
          <a:p>
            <a:r>
              <a:rPr lang="en-US" dirty="0" smtClean="0"/>
              <a:t>Efficient:  2,192 sampled vs 520,000 in underlying fixed cohort</a:t>
            </a:r>
            <a:endParaRPr lang="en-US" dirty="0"/>
          </a:p>
        </p:txBody>
      </p:sp>
    </p:spTree>
    <p:extLst>
      <p:ext uri="{BB962C8B-B14F-4D97-AF65-F5344CB8AC3E}">
        <p14:creationId xmlns:p14="http://schemas.microsoft.com/office/powerpoint/2010/main" val="12889481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2004949"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796149"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547749"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2385949"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843149" y="1828800"/>
            <a:ext cx="433451" cy="4429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90949" y="2043363"/>
            <a:ext cx="381000" cy="3950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281549" y="2175045"/>
            <a:ext cx="357251" cy="4157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043549"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201570" y="2470464"/>
            <a:ext cx="433169"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522630" y="2508845"/>
            <a:ext cx="425919" cy="3867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147949"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671949"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648199" y="2257926"/>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729349" y="24003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528949"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5052949"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967349"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7110349"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757549"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204" name="TextBox 35"/>
          <p:cNvSpPr txBox="1">
            <a:spLocks noChangeArrowheads="1"/>
          </p:cNvSpPr>
          <p:nvPr/>
        </p:nvSpPr>
        <p:spPr bwMode="auto">
          <a:xfrm>
            <a:off x="4062014" y="1796534"/>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1" name="Straight Arrow Connector 30"/>
          <p:cNvCxnSpPr>
            <a:stCxn id="22" idx="0"/>
          </p:cNvCxnSpPr>
          <p:nvPr/>
        </p:nvCxnSpPr>
        <p:spPr>
          <a:xfrm>
            <a:off x="3567049" y="1828800"/>
            <a:ext cx="41529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129149" y="2042477"/>
            <a:ext cx="2590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043549" y="2209800"/>
            <a:ext cx="1676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186549" y="2359508"/>
            <a:ext cx="533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a:spLocks noChangeArrowheads="1"/>
          </p:cNvSpPr>
          <p:nvPr/>
        </p:nvSpPr>
        <p:spPr bwMode="auto">
          <a:xfrm>
            <a:off x="1623949" y="3429000"/>
            <a:ext cx="228600" cy="1219200"/>
          </a:xfrm>
          <a:prstGeom prst="rect">
            <a:avLst/>
          </a:prstGeom>
          <a:solidFill>
            <a:srgbClr val="FF0000"/>
          </a:solidFill>
          <a:ln w="25400" algn="ctr">
            <a:solidFill>
              <a:srgbClr val="FF0000"/>
            </a:solidFill>
            <a:miter lim="800000"/>
            <a:headEnd/>
            <a:tailEnd/>
          </a:ln>
        </p:spPr>
        <p:txBody>
          <a:bodyPr anchor="ctr"/>
          <a:lstStyle/>
          <a:p>
            <a:pPr algn="ctr" fontAlgn="auto">
              <a:spcBef>
                <a:spcPts val="0"/>
              </a:spcBef>
              <a:spcAft>
                <a:spcPts val="0"/>
              </a:spcAft>
              <a:defRPr/>
            </a:pPr>
            <a:endParaRPr lang="en-US" sz="1800" dirty="0">
              <a:solidFill>
                <a:schemeClr val="lt1"/>
              </a:solidFill>
              <a:latin typeface="+mn-lt"/>
            </a:endParaRPr>
          </a:p>
        </p:txBody>
      </p:sp>
      <p:cxnSp>
        <p:nvCxnSpPr>
          <p:cNvPr id="62" name="Straight Arrow Connector 61"/>
          <p:cNvCxnSpPr/>
          <p:nvPr/>
        </p:nvCxnSpPr>
        <p:spPr>
          <a:xfrm>
            <a:off x="1928749" y="63246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216" name="TextBox 75"/>
          <p:cNvSpPr txBox="1">
            <a:spLocks noChangeArrowheads="1"/>
          </p:cNvSpPr>
          <p:nvPr/>
        </p:nvSpPr>
        <p:spPr bwMode="auto">
          <a:xfrm>
            <a:off x="4465261" y="6400799"/>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93217" name="Text Box 5"/>
          <p:cNvSpPr txBox="1">
            <a:spLocks noChangeArrowheads="1"/>
          </p:cNvSpPr>
          <p:nvPr/>
        </p:nvSpPr>
        <p:spPr bwMode="auto">
          <a:xfrm>
            <a:off x="369760" y="76202"/>
            <a:ext cx="8610049" cy="1200329"/>
          </a:xfrm>
          <a:prstGeom prst="rect">
            <a:avLst/>
          </a:prstGeom>
          <a:noFill/>
          <a:ln w="9525">
            <a:noFill/>
            <a:miter lim="800000"/>
            <a:headEnd/>
            <a:tailEnd/>
          </a:ln>
        </p:spPr>
        <p:txBody>
          <a:bodyPr wrap="none">
            <a:spAutoFit/>
          </a:bodyPr>
          <a:lstStyle/>
          <a:p>
            <a:pPr algn="ctr" eaLnBrk="0" hangingPunct="0"/>
            <a:r>
              <a:rPr lang="en-US" sz="3600" b="1" dirty="0" smtClean="0"/>
              <a:t>Case-cohort study design</a:t>
            </a:r>
            <a:r>
              <a:rPr lang="en-US" sz="3600" b="1" dirty="0"/>
              <a:t>: </a:t>
            </a:r>
            <a:endParaRPr lang="en-US" sz="3600" b="1" dirty="0" smtClean="0"/>
          </a:p>
          <a:p>
            <a:pPr algn="ctr" eaLnBrk="0" hangingPunct="0"/>
            <a:r>
              <a:rPr lang="en-US" sz="3600" b="1" dirty="0" smtClean="0"/>
              <a:t>Sample </a:t>
            </a:r>
            <a:r>
              <a:rPr lang="en-US" sz="3600" b="1" dirty="0"/>
              <a:t>baseline of </a:t>
            </a:r>
            <a:r>
              <a:rPr lang="en-US" sz="3600" b="1" dirty="0" smtClean="0"/>
              <a:t>underlying fixed cohort</a:t>
            </a:r>
            <a:endParaRPr lang="en-US" sz="3600" b="1" dirty="0"/>
          </a:p>
        </p:txBody>
      </p:sp>
      <p:sp>
        <p:nvSpPr>
          <p:cNvPr id="36" name="Rectangle 35"/>
          <p:cNvSpPr>
            <a:spLocks noChangeArrowheads="1"/>
          </p:cNvSpPr>
          <p:nvPr/>
        </p:nvSpPr>
        <p:spPr bwMode="auto">
          <a:xfrm>
            <a:off x="1547749" y="34290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37" name="Oval 36"/>
          <p:cNvSpPr/>
          <p:nvPr/>
        </p:nvSpPr>
        <p:spPr>
          <a:xfrm>
            <a:off x="3438138" y="178550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976750" y="193790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7010400" y="227170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5891150" y="212236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Rectangle 40"/>
          <p:cNvSpPr/>
          <p:nvPr/>
        </p:nvSpPr>
        <p:spPr>
          <a:xfrm>
            <a:off x="7772400" y="1300956"/>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sp>
        <p:nvSpPr>
          <p:cNvPr id="2" name="TextBox 1"/>
          <p:cNvSpPr txBox="1"/>
          <p:nvPr/>
        </p:nvSpPr>
        <p:spPr>
          <a:xfrm>
            <a:off x="11240" y="3007668"/>
            <a:ext cx="2579560" cy="769441"/>
          </a:xfrm>
          <a:prstGeom prst="rect">
            <a:avLst/>
          </a:prstGeom>
          <a:noFill/>
        </p:spPr>
        <p:txBody>
          <a:bodyPr wrap="square" rtlCol="0">
            <a:spAutoFit/>
          </a:bodyPr>
          <a:lstStyle/>
          <a:p>
            <a:r>
              <a:rPr lang="en-US" sz="2200" dirty="0" smtClean="0"/>
              <a:t>“Random</a:t>
            </a:r>
          </a:p>
          <a:p>
            <a:r>
              <a:rPr lang="en-US" sz="2200" dirty="0" smtClean="0"/>
              <a:t> sub-cohort”</a:t>
            </a:r>
            <a:endParaRPr lang="en-US" sz="2200" dirty="0"/>
          </a:p>
        </p:txBody>
      </p:sp>
      <p:cxnSp>
        <p:nvCxnSpPr>
          <p:cNvPr id="45" name="Straight Arrow Connector 44"/>
          <p:cNvCxnSpPr/>
          <p:nvPr/>
        </p:nvCxnSpPr>
        <p:spPr>
          <a:xfrm>
            <a:off x="650768" y="3771373"/>
            <a:ext cx="838200" cy="2761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226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0" y="304800"/>
            <a:ext cx="9144000" cy="1143000"/>
          </a:xfrm>
        </p:spPr>
        <p:txBody>
          <a:bodyPr/>
          <a:lstStyle/>
          <a:p>
            <a:r>
              <a:rPr lang="en-US" sz="3200" b="1" dirty="0" smtClean="0"/>
              <a:t>Case-cohort design:  A case-control study sampling the baseline of an underlying fixed cohort</a:t>
            </a:r>
          </a:p>
        </p:txBody>
      </p:sp>
      <p:sp>
        <p:nvSpPr>
          <p:cNvPr id="95234" name="Rectangle 3"/>
          <p:cNvSpPr>
            <a:spLocks noGrp="1" noChangeArrowheads="1"/>
          </p:cNvSpPr>
          <p:nvPr>
            <p:ph type="body" idx="1"/>
          </p:nvPr>
        </p:nvSpPr>
        <p:spPr>
          <a:xfrm>
            <a:off x="685800" y="1752600"/>
            <a:ext cx="7772400" cy="4114800"/>
          </a:xfrm>
        </p:spPr>
        <p:txBody>
          <a:bodyPr/>
          <a:lstStyle/>
          <a:p>
            <a:pPr>
              <a:lnSpc>
                <a:spcPct val="90000"/>
              </a:lnSpc>
              <a:buFontTx/>
              <a:buNone/>
            </a:pPr>
            <a:r>
              <a:rPr lang="en-US" sz="2400" b="1" dirty="0" smtClean="0"/>
              <a:t>Abstract</a:t>
            </a:r>
          </a:p>
          <a:p>
            <a:pPr>
              <a:lnSpc>
                <a:spcPct val="90000"/>
              </a:lnSpc>
              <a:buFontTx/>
              <a:buNone/>
            </a:pPr>
            <a:r>
              <a:rPr lang="en-US" sz="2400" dirty="0" smtClean="0"/>
              <a:t>We conducted a case-cohort investigation of colorectal cancer among nondiabetic subjects enrolled in the Women’s Health Initiative Observational Study, a prospective cohort of </a:t>
            </a:r>
            <a:r>
              <a:rPr lang="en-US" sz="2400" b="1" dirty="0" smtClean="0"/>
              <a:t>93,676</a:t>
            </a:r>
            <a:r>
              <a:rPr lang="en-US" sz="2400" dirty="0" smtClean="0"/>
              <a:t> postmenopausal women. </a:t>
            </a:r>
          </a:p>
          <a:p>
            <a:pPr>
              <a:lnSpc>
                <a:spcPct val="90000"/>
              </a:lnSpc>
              <a:buFontTx/>
              <a:buNone/>
            </a:pPr>
            <a:r>
              <a:rPr lang="en-US" sz="2400" dirty="0" smtClean="0"/>
              <a:t>Fasting baseline serum specimens from all incident colorectal </a:t>
            </a:r>
            <a:r>
              <a:rPr lang="en-US" sz="2400" b="1" dirty="0" smtClean="0"/>
              <a:t>cancer cases (n = 438)</a:t>
            </a:r>
            <a:r>
              <a:rPr lang="en-US" sz="2400" dirty="0" smtClean="0"/>
              <a:t> and </a:t>
            </a:r>
            <a:r>
              <a:rPr lang="en-US" sz="2400" b="1" dirty="0" smtClean="0"/>
              <a:t>a random subcohort (n = 816)</a:t>
            </a:r>
            <a:r>
              <a:rPr lang="en-US" sz="2400" dirty="0" smtClean="0"/>
              <a:t> of Women’s Health Initiative Observational Study subjects were tested for insulin, glucose, total IGF-I, free IGF-I, IGF binding protein-3, and estradiol. </a:t>
            </a:r>
          </a:p>
        </p:txBody>
      </p:sp>
      <p:sp>
        <p:nvSpPr>
          <p:cNvPr id="95235" name="Text Box 4"/>
          <p:cNvSpPr txBox="1">
            <a:spLocks noChangeArrowheads="1"/>
          </p:cNvSpPr>
          <p:nvPr/>
        </p:nvSpPr>
        <p:spPr bwMode="auto">
          <a:xfrm>
            <a:off x="2356449" y="5486400"/>
            <a:ext cx="6400800" cy="757238"/>
          </a:xfrm>
          <a:prstGeom prst="rect">
            <a:avLst/>
          </a:prstGeom>
          <a:noFill/>
          <a:ln w="9525">
            <a:noFill/>
            <a:miter lim="800000"/>
            <a:headEnd/>
            <a:tailEnd/>
          </a:ln>
        </p:spPr>
        <p:txBody>
          <a:bodyPr>
            <a:spAutoFit/>
          </a:bodyPr>
          <a:lstStyle/>
          <a:p>
            <a:pPr algn="r" eaLnBrk="0" hangingPunct="0">
              <a:lnSpc>
                <a:spcPct val="80000"/>
              </a:lnSpc>
              <a:spcBef>
                <a:spcPct val="40000"/>
              </a:spcBef>
            </a:pPr>
            <a:r>
              <a:rPr lang="en-US" sz="1800" dirty="0"/>
              <a:t>Gunter et al. Insulin, Insulin-like Growth Factor-I, Endogenous Estradiol, and Risk of Colorectal Cancer in Postmenopausal Women. </a:t>
            </a:r>
            <a:r>
              <a:rPr lang="en-US" sz="1800" i="1" dirty="0"/>
              <a:t>Cancer Res</a:t>
            </a:r>
            <a:r>
              <a:rPr lang="en-US" sz="1800" dirty="0"/>
              <a:t> </a:t>
            </a:r>
            <a:r>
              <a:rPr lang="en-US" sz="1800" dirty="0" smtClean="0"/>
              <a:t> 2008</a:t>
            </a:r>
            <a:endParaRPr lang="en-US" sz="1800" dirty="0"/>
          </a:p>
        </p:txBody>
      </p:sp>
      <p:sp>
        <p:nvSpPr>
          <p:cNvPr id="2" name="TextBox 1"/>
          <p:cNvSpPr txBox="1"/>
          <p:nvPr/>
        </p:nvSpPr>
        <p:spPr>
          <a:xfrm>
            <a:off x="381000" y="6243937"/>
            <a:ext cx="7467600" cy="461665"/>
          </a:xfrm>
          <a:prstGeom prst="rect">
            <a:avLst/>
          </a:prstGeom>
          <a:noFill/>
        </p:spPr>
        <p:txBody>
          <a:bodyPr wrap="square" rtlCol="0">
            <a:spAutoFit/>
          </a:bodyPr>
          <a:lstStyle/>
          <a:p>
            <a:r>
              <a:rPr lang="en-US" dirty="0" smtClean="0"/>
              <a:t>Efficient:  ~1,250  cases and controls vs 93,676 participants</a:t>
            </a:r>
            <a:endParaRPr lang="en-US" dirty="0"/>
          </a:p>
        </p:txBody>
      </p:sp>
    </p:spTree>
    <p:extLst>
      <p:ext uri="{BB962C8B-B14F-4D97-AF65-F5344CB8AC3E}">
        <p14:creationId xmlns:p14="http://schemas.microsoft.com/office/powerpoint/2010/main" val="27215049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304800"/>
            <a:ext cx="7772400" cy="1143000"/>
          </a:xfrm>
        </p:spPr>
        <p:txBody>
          <a:bodyPr/>
          <a:lstStyle/>
          <a:p>
            <a:r>
              <a:rPr lang="en-US" sz="3600" b="1" dirty="0" smtClean="0"/>
              <a:t>A given individual can be a control and a case in case-cohort design</a:t>
            </a:r>
          </a:p>
        </p:txBody>
      </p:sp>
      <p:sp>
        <p:nvSpPr>
          <p:cNvPr id="97282" name="Rectangle 3"/>
          <p:cNvSpPr>
            <a:spLocks noGrp="1" noChangeArrowheads="1"/>
          </p:cNvSpPr>
          <p:nvPr>
            <p:ph type="body" idx="1"/>
          </p:nvPr>
        </p:nvSpPr>
        <p:spPr>
          <a:xfrm>
            <a:off x="152400" y="1676400"/>
            <a:ext cx="8839200" cy="4114800"/>
          </a:xfrm>
        </p:spPr>
        <p:txBody>
          <a:bodyPr/>
          <a:lstStyle/>
          <a:p>
            <a:pPr>
              <a:lnSpc>
                <a:spcPct val="80000"/>
              </a:lnSpc>
            </a:pPr>
            <a:r>
              <a:rPr lang="en-US" sz="2800" dirty="0" smtClean="0"/>
              <a:t>In any random subcohort, some persons may go on to become cases.  In previous example, the random subcohort included 7 future cancer cases.  </a:t>
            </a:r>
            <a:r>
              <a:rPr lang="en-US" sz="2800" i="1" dirty="0" smtClean="0"/>
              <a:t>Why do we include them in the control group?</a:t>
            </a:r>
          </a:p>
          <a:p>
            <a:pPr>
              <a:lnSpc>
                <a:spcPct val="80000"/>
              </a:lnSpc>
            </a:pPr>
            <a:endParaRPr lang="en-US" sz="1200" dirty="0" smtClean="0"/>
          </a:p>
          <a:p>
            <a:pPr>
              <a:lnSpc>
                <a:spcPct val="80000"/>
              </a:lnSpc>
            </a:pPr>
            <a:r>
              <a:rPr lang="en-US" sz="2800" dirty="0" smtClean="0"/>
              <a:t>Goal is to compare exposure of interest between the cases and the </a:t>
            </a:r>
            <a:r>
              <a:rPr lang="en-US" sz="2800" i="1" dirty="0" smtClean="0"/>
              <a:t>cohort.  </a:t>
            </a:r>
            <a:r>
              <a:rPr lang="en-US" sz="2800" dirty="0" smtClean="0"/>
              <a:t>Not comparing cases and “non-cases.”</a:t>
            </a:r>
            <a:r>
              <a:rPr lang="en-US" sz="2800" i="1" dirty="0" smtClean="0"/>
              <a:t> </a:t>
            </a:r>
          </a:p>
          <a:p>
            <a:pPr>
              <a:lnSpc>
                <a:spcPct val="80000"/>
              </a:lnSpc>
            </a:pPr>
            <a:endParaRPr lang="en-US" sz="1200" i="1" dirty="0" smtClean="0"/>
          </a:p>
          <a:p>
            <a:pPr>
              <a:lnSpc>
                <a:spcPct val="80000"/>
              </a:lnSpc>
            </a:pPr>
            <a:r>
              <a:rPr lang="en-US" sz="2800" dirty="0" smtClean="0"/>
              <a:t>By comparing exposure between cases and underlying cohort, we can derive an accurate estimate of the association between exposure &amp; outcome (via risk and rate </a:t>
            </a:r>
            <a:r>
              <a:rPr lang="en-US" sz="800" dirty="0" smtClean="0"/>
              <a:t>/</a:t>
            </a:r>
            <a:r>
              <a:rPr lang="en-US" sz="2800" dirty="0" smtClean="0"/>
              <a:t>ratios)</a:t>
            </a:r>
          </a:p>
          <a:p>
            <a:pPr>
              <a:lnSpc>
                <a:spcPct val="80000"/>
              </a:lnSpc>
            </a:pPr>
            <a:endParaRPr lang="en-US" sz="400" dirty="0" smtClean="0"/>
          </a:p>
          <a:p>
            <a:pPr>
              <a:lnSpc>
                <a:spcPct val="80000"/>
              </a:lnSpc>
            </a:pPr>
            <a:r>
              <a:rPr lang="en-US" sz="2800" dirty="0" smtClean="0"/>
              <a:t>More on this in Measure of Disease Association lectures</a:t>
            </a:r>
          </a:p>
        </p:txBody>
      </p:sp>
    </p:spTree>
    <p:extLst>
      <p:ext uri="{BB962C8B-B14F-4D97-AF65-F5344CB8AC3E}">
        <p14:creationId xmlns:p14="http://schemas.microsoft.com/office/powerpoint/2010/main" val="273411450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152400" y="152400"/>
            <a:ext cx="8610600" cy="1143000"/>
          </a:xfrm>
        </p:spPr>
        <p:txBody>
          <a:bodyPr/>
          <a:lstStyle/>
          <a:p>
            <a:r>
              <a:rPr lang="en-US" sz="3600" b="1" dirty="0" smtClean="0"/>
              <a:t>Incidence density vs case-cohort sampling (from an underlying fixed cohort)</a:t>
            </a:r>
          </a:p>
        </p:txBody>
      </p:sp>
      <p:graphicFrame>
        <p:nvGraphicFramePr>
          <p:cNvPr id="2" name="Table 1"/>
          <p:cNvGraphicFramePr>
            <a:graphicFrameLocks noGrp="1"/>
          </p:cNvGraphicFramePr>
          <p:nvPr>
            <p:extLst>
              <p:ext uri="{D42A27DB-BD31-4B8C-83A1-F6EECF244321}">
                <p14:modId xmlns:p14="http://schemas.microsoft.com/office/powerpoint/2010/main" val="1027551297"/>
              </p:ext>
            </p:extLst>
          </p:nvPr>
        </p:nvGraphicFramePr>
        <p:xfrm>
          <a:off x="457200" y="1600200"/>
          <a:ext cx="8381999" cy="4739640"/>
        </p:xfrm>
        <a:graphic>
          <a:graphicData uri="http://schemas.openxmlformats.org/drawingml/2006/table">
            <a:tbl>
              <a:tblPr firstRow="1" bandRow="1">
                <a:tableStyleId>{F5AB1C69-6EDB-4FF4-983F-18BD219EF322}</a:tableStyleId>
              </a:tblPr>
              <a:tblGrid>
                <a:gridCol w="2209799">
                  <a:extLst>
                    <a:ext uri="{9D8B030D-6E8A-4147-A177-3AD203B41FA5}">
                      <a16:colId xmlns="" xmlns:a16="http://schemas.microsoft.com/office/drawing/2014/main" val="20000"/>
                    </a:ext>
                  </a:extLst>
                </a:gridCol>
                <a:gridCol w="6172200">
                  <a:extLst>
                    <a:ext uri="{9D8B030D-6E8A-4147-A177-3AD203B41FA5}">
                      <a16:colId xmlns="" xmlns:a16="http://schemas.microsoft.com/office/drawing/2014/main" val="20001"/>
                    </a:ext>
                  </a:extLst>
                </a:gridCol>
              </a:tblGrid>
              <a:tr h="602007">
                <a:tc>
                  <a:txBody>
                    <a:bodyPr/>
                    <a:lstStyle/>
                    <a:p>
                      <a:pPr algn="ctr"/>
                      <a:r>
                        <a:rPr lang="en-US" sz="2400" dirty="0" smtClean="0">
                          <a:solidFill>
                            <a:schemeClr val="tx1"/>
                          </a:solidFill>
                        </a:rPr>
                        <a:t>Design</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Unique</a:t>
                      </a:r>
                      <a:r>
                        <a:rPr lang="en-US" sz="2400" baseline="0" dirty="0" smtClean="0">
                          <a:solidFill>
                            <a:schemeClr val="tx1"/>
                          </a:solidFill>
                        </a:rPr>
                        <a:t> Advantages</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369793">
                <a:tc>
                  <a:txBody>
                    <a:bodyPr/>
                    <a:lstStyle/>
                    <a:p>
                      <a:pPr algn="ctr"/>
                      <a:r>
                        <a:rPr lang="en-US" sz="2200" dirty="0" smtClean="0">
                          <a:solidFill>
                            <a:schemeClr val="tx1"/>
                          </a:solidFill>
                        </a:rPr>
                        <a:t>Incidence density</a:t>
                      </a:r>
                      <a:endParaRPr lang="en-US"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 If exposures</a:t>
                      </a:r>
                      <a:r>
                        <a:rPr lang="en-US" sz="2200" baseline="0" dirty="0" smtClean="0">
                          <a:solidFill>
                            <a:schemeClr val="tx1"/>
                          </a:solidFill>
                        </a:rPr>
                        <a:t> change over time (“time-varying” exposures) and </a:t>
                      </a:r>
                      <a:r>
                        <a:rPr lang="en-US" sz="2200" dirty="0" smtClean="0">
                          <a:solidFill>
                            <a:schemeClr val="tx1"/>
                          </a:solidFill>
                        </a:rPr>
                        <a:t>resources allow for only </a:t>
                      </a:r>
                      <a:r>
                        <a:rPr lang="en-US" sz="2200" u="sng" dirty="0" smtClean="0">
                          <a:solidFill>
                            <a:schemeClr val="tx1"/>
                          </a:solidFill>
                        </a:rPr>
                        <a:t>one</a:t>
                      </a:r>
                      <a:r>
                        <a:rPr lang="en-US" sz="2200" dirty="0" smtClean="0">
                          <a:solidFill>
                            <a:schemeClr val="tx1"/>
                          </a:solidFill>
                        </a:rPr>
                        <a:t> reasonably near but</a:t>
                      </a:r>
                      <a:r>
                        <a:rPr lang="en-US" sz="2200" baseline="0" dirty="0" smtClean="0">
                          <a:solidFill>
                            <a:schemeClr val="tx1"/>
                          </a:solidFill>
                        </a:rPr>
                        <a:t> preceding </a:t>
                      </a:r>
                      <a:r>
                        <a:rPr lang="en-US" sz="2200" dirty="0" smtClean="0">
                          <a:solidFill>
                            <a:schemeClr val="tx1"/>
                          </a:solidFill>
                        </a:rPr>
                        <a:t>exposure timepoint to be measured, this design (choosing, say, one year prior to event) could</a:t>
                      </a:r>
                      <a:r>
                        <a:rPr lang="en-US" sz="2200" baseline="0" dirty="0" smtClean="0">
                          <a:solidFill>
                            <a:schemeClr val="tx1"/>
                          </a:solidFill>
                        </a:rPr>
                        <a:t> accommodate these constraints while a </a:t>
                      </a:r>
                      <a:r>
                        <a:rPr lang="en-US" sz="2200" dirty="0" smtClean="0">
                          <a:solidFill>
                            <a:schemeClr val="tx1"/>
                          </a:solidFill>
                        </a:rPr>
                        <a:t>case-cohort design</a:t>
                      </a:r>
                      <a:r>
                        <a:rPr lang="en-US" sz="2200" baseline="0" dirty="0" smtClean="0">
                          <a:solidFill>
                            <a:schemeClr val="tx1"/>
                          </a:solidFill>
                        </a:rPr>
                        <a:t> could not.</a:t>
                      </a:r>
                      <a:endParaRPr lang="en-US" sz="22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540541">
                <a:tc>
                  <a:txBody>
                    <a:bodyPr/>
                    <a:lstStyle/>
                    <a:p>
                      <a:pPr algn="ctr"/>
                      <a:r>
                        <a:rPr lang="en-US" sz="2200" dirty="0" smtClean="0">
                          <a:solidFill>
                            <a:schemeClr val="tx1"/>
                          </a:solidFill>
                        </a:rPr>
                        <a:t>Case-cohort</a:t>
                      </a:r>
                      <a:endParaRPr lang="en-US"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One control group can be used for any number of outcomes, thereby increasing efficiency and also building up a well-phenotyped control group in terms of measurements (covariates).  Especially</a:t>
                      </a:r>
                      <a:r>
                        <a:rPr lang="en-US" sz="2200" baseline="0" dirty="0" smtClean="0">
                          <a:solidFill>
                            <a:schemeClr val="tx1"/>
                          </a:solidFill>
                        </a:rPr>
                        <a:t> useful for time-invariant exposures (e.g., genotype).</a:t>
                      </a:r>
                      <a:endParaRPr lang="en-US"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91254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152400"/>
            <a:ext cx="7772400" cy="1143000"/>
          </a:xfrm>
        </p:spPr>
        <p:txBody>
          <a:bodyPr/>
          <a:lstStyle/>
          <a:p>
            <a:r>
              <a:rPr lang="en-US" b="1" dirty="0" smtClean="0"/>
              <a:t>Ecologic fallacy</a:t>
            </a:r>
          </a:p>
        </p:txBody>
      </p:sp>
      <p:sp>
        <p:nvSpPr>
          <p:cNvPr id="27650" name="Rectangle 3"/>
          <p:cNvSpPr>
            <a:spLocks noGrp="1" noChangeArrowheads="1"/>
          </p:cNvSpPr>
          <p:nvPr>
            <p:ph type="body" sz="half" idx="1"/>
          </p:nvPr>
        </p:nvSpPr>
        <p:spPr>
          <a:xfrm>
            <a:off x="533400" y="1371600"/>
            <a:ext cx="7924800" cy="1676400"/>
          </a:xfrm>
        </p:spPr>
        <p:txBody>
          <a:bodyPr/>
          <a:lstStyle/>
          <a:p>
            <a:r>
              <a:rPr lang="en-US" sz="2800" dirty="0"/>
              <a:t>I</a:t>
            </a:r>
            <a:r>
              <a:rPr lang="en-US" sz="2800" dirty="0" smtClean="0"/>
              <a:t>ncome and traffic injuries</a:t>
            </a:r>
          </a:p>
          <a:p>
            <a:r>
              <a:rPr lang="en-US" sz="2800" dirty="0" smtClean="0"/>
              <a:t>Results using community as the unit of analysis</a:t>
            </a:r>
          </a:p>
          <a:p>
            <a:endParaRPr lang="en-US" sz="2800" dirty="0" smtClean="0"/>
          </a:p>
        </p:txBody>
      </p:sp>
      <p:graphicFrame>
        <p:nvGraphicFramePr>
          <p:cNvPr id="270365" name="Group 29"/>
          <p:cNvGraphicFramePr>
            <a:graphicFrameLocks noGrp="1"/>
          </p:cNvGraphicFramePr>
          <p:nvPr>
            <p:ph sz="half" idx="2"/>
            <p:extLst>
              <p:ext uri="{D42A27DB-BD31-4B8C-83A1-F6EECF244321}">
                <p14:modId xmlns:p14="http://schemas.microsoft.com/office/powerpoint/2010/main" val="3888136272"/>
              </p:ext>
            </p:extLst>
          </p:nvPr>
        </p:nvGraphicFramePr>
        <p:xfrm>
          <a:off x="1447800" y="2971802"/>
          <a:ext cx="5943600" cy="2602017"/>
        </p:xfrm>
        <a:graphic>
          <a:graphicData uri="http://schemas.openxmlformats.org/drawingml/2006/table">
            <a:tbl>
              <a:tblPr/>
              <a:tblGrid>
                <a:gridCol w="2565400">
                  <a:extLst>
                    <a:ext uri="{9D8B030D-6E8A-4147-A177-3AD203B41FA5}">
                      <a16:colId xmlns="" xmlns:a16="http://schemas.microsoft.com/office/drawing/2014/main" val="20000"/>
                    </a:ext>
                  </a:extLst>
                </a:gridCol>
                <a:gridCol w="1854200">
                  <a:extLst>
                    <a:ext uri="{9D8B030D-6E8A-4147-A177-3AD203B41FA5}">
                      <a16:colId xmlns="" xmlns:a16="http://schemas.microsoft.com/office/drawing/2014/main" val="20001"/>
                    </a:ext>
                  </a:extLst>
                </a:gridCol>
                <a:gridCol w="1524000">
                  <a:extLst>
                    <a:ext uri="{9D8B030D-6E8A-4147-A177-3AD203B41FA5}">
                      <a16:colId xmlns="" xmlns:a16="http://schemas.microsoft.com/office/drawing/2014/main" val="20002"/>
                    </a:ext>
                  </a:extLst>
                </a:gridCol>
              </a:tblGrid>
              <a:tr h="944765">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Mean income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Injuries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52383">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Community A</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$23,940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57%</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52383">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Community B</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$22,430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43%</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52383">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Community C</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$21,410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29%</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27673" name="Text Box 30"/>
          <p:cNvSpPr txBox="1">
            <a:spLocks noChangeArrowheads="1"/>
          </p:cNvSpPr>
          <p:nvPr/>
        </p:nvSpPr>
        <p:spPr bwMode="auto">
          <a:xfrm>
            <a:off x="762000" y="5562602"/>
            <a:ext cx="7696200" cy="830997"/>
          </a:xfrm>
          <a:prstGeom prst="rect">
            <a:avLst/>
          </a:prstGeom>
          <a:noFill/>
          <a:ln w="9525">
            <a:noFill/>
            <a:miter lim="800000"/>
            <a:headEnd/>
            <a:tailEnd/>
          </a:ln>
        </p:spPr>
        <p:txBody>
          <a:bodyPr>
            <a:spAutoFit/>
          </a:bodyPr>
          <a:lstStyle/>
          <a:p>
            <a:pPr algn="ctr" eaLnBrk="0" hangingPunct="0">
              <a:spcBef>
                <a:spcPct val="50000"/>
              </a:spcBef>
            </a:pPr>
            <a:r>
              <a:rPr lang="en-US" i="1" dirty="0"/>
              <a:t>Communities</a:t>
            </a:r>
            <a:r>
              <a:rPr lang="en-US" dirty="0"/>
              <a:t> with higher income have more traffic injuries.  What about </a:t>
            </a:r>
            <a:r>
              <a:rPr lang="en-US" i="1" dirty="0"/>
              <a:t>individuals </a:t>
            </a:r>
            <a:r>
              <a:rPr lang="en-US" dirty="0"/>
              <a:t>with higher income?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381000"/>
            <a:ext cx="7772400" cy="1143000"/>
          </a:xfrm>
        </p:spPr>
        <p:txBody>
          <a:bodyPr/>
          <a:lstStyle/>
          <a:p>
            <a:r>
              <a:rPr lang="en-US" sz="4000" b="1" dirty="0" smtClean="0"/>
              <a:t>For completeness, </a:t>
            </a:r>
            <a:br>
              <a:rPr lang="en-US" sz="4000" b="1" dirty="0" smtClean="0"/>
            </a:br>
            <a:r>
              <a:rPr lang="en-US" sz="4000" b="1" dirty="0" smtClean="0"/>
              <a:t>there is a 3</a:t>
            </a:r>
            <a:r>
              <a:rPr lang="en-US" sz="4000" b="1" baseline="30000" dirty="0" smtClean="0"/>
              <a:t>rd</a:t>
            </a:r>
            <a:r>
              <a:rPr lang="en-US" sz="4000" b="1" dirty="0" smtClean="0"/>
              <a:t> approach</a:t>
            </a:r>
          </a:p>
        </p:txBody>
      </p:sp>
      <p:sp>
        <p:nvSpPr>
          <p:cNvPr id="97282" name="Rectangle 3"/>
          <p:cNvSpPr>
            <a:spLocks noGrp="1" noChangeArrowheads="1"/>
          </p:cNvSpPr>
          <p:nvPr>
            <p:ph type="body" idx="1"/>
          </p:nvPr>
        </p:nvSpPr>
        <p:spPr>
          <a:xfrm>
            <a:off x="304800" y="1981200"/>
            <a:ext cx="8153400" cy="4114800"/>
          </a:xfrm>
        </p:spPr>
        <p:txBody>
          <a:bodyPr/>
          <a:lstStyle/>
          <a:p>
            <a:pPr>
              <a:lnSpc>
                <a:spcPct val="80000"/>
              </a:lnSpc>
            </a:pPr>
            <a:r>
              <a:rPr lang="en-US" sz="2800" dirty="0" smtClean="0"/>
              <a:t>We include this design because you may encounter it in the literature.  </a:t>
            </a:r>
          </a:p>
          <a:p>
            <a:pPr>
              <a:lnSpc>
                <a:spcPct val="80000"/>
              </a:lnSpc>
            </a:pPr>
            <a:endParaRPr lang="en-US" sz="1200" dirty="0" smtClean="0"/>
          </a:p>
          <a:p>
            <a:pPr>
              <a:lnSpc>
                <a:spcPct val="80000"/>
              </a:lnSpc>
            </a:pPr>
            <a:r>
              <a:rPr lang="en-US" sz="2800" dirty="0"/>
              <a:t>T</a:t>
            </a:r>
            <a:r>
              <a:rPr lang="en-US" sz="2800" dirty="0" smtClean="0"/>
              <a:t>his design is sub-optimal in its ability to derive correct answers.  Other approaches should be used.</a:t>
            </a:r>
          </a:p>
        </p:txBody>
      </p:sp>
    </p:spTree>
    <p:extLst>
      <p:ext uri="{BB962C8B-B14F-4D97-AF65-F5344CB8AC3E}">
        <p14:creationId xmlns:p14="http://schemas.microsoft.com/office/powerpoint/2010/main" val="108983710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6000" y="154802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65665"/>
            <a:ext cx="403741" cy="3679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887911"/>
            <a:ext cx="367061" cy="3980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83870" y="1981200"/>
            <a:ext cx="335930" cy="4008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43407"/>
            <a:ext cx="419100" cy="4108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73289"/>
            <a:ext cx="457200" cy="4175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6310" y="1941322"/>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0371" name="TextBox 35"/>
          <p:cNvSpPr txBox="1">
            <a:spLocks noChangeArrowheads="1"/>
          </p:cNvSpPr>
          <p:nvPr/>
        </p:nvSpPr>
        <p:spPr bwMode="auto">
          <a:xfrm>
            <a:off x="3505201" y="153828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906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861997"/>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021575"/>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935850" y="6155397"/>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3200400" y="1666593"/>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271790"/>
            <a:ext cx="9144000" cy="523220"/>
          </a:xfrm>
          <a:prstGeom prst="rect">
            <a:avLst/>
          </a:prstGeom>
          <a:noFill/>
          <a:ln w="9525">
            <a:noFill/>
            <a:miter lim="800000"/>
            <a:headEnd/>
            <a:tailEnd/>
          </a:ln>
        </p:spPr>
        <p:txBody>
          <a:bodyPr anchor="ctr">
            <a:spAutoFit/>
          </a:bodyPr>
          <a:lstStyle/>
          <a:p>
            <a:pPr algn="ctr" eaLnBrk="0" hangingPunct="0"/>
            <a:r>
              <a:rPr lang="en-US" sz="2800" b="1" dirty="0" smtClean="0"/>
              <a:t>“Prevalent</a:t>
            </a:r>
            <a:r>
              <a:rPr lang="en-US" sz="2800" b="1" dirty="0"/>
              <a:t> </a:t>
            </a:r>
            <a:r>
              <a:rPr lang="en-US" sz="2800" b="1" dirty="0" smtClean="0"/>
              <a:t>control” sampling in a fixed cohort</a:t>
            </a:r>
            <a:endParaRPr lang="en-US" sz="2800" b="1" dirty="0"/>
          </a:p>
        </p:txBody>
      </p:sp>
      <p:sp>
        <p:nvSpPr>
          <p:cNvPr id="39" name="Rectangle 38"/>
          <p:cNvSpPr>
            <a:spLocks noChangeArrowheads="1"/>
          </p:cNvSpPr>
          <p:nvPr/>
        </p:nvSpPr>
        <p:spPr bwMode="auto">
          <a:xfrm>
            <a:off x="7346732"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2" name="TextBox 1"/>
          <p:cNvSpPr txBox="1"/>
          <p:nvPr/>
        </p:nvSpPr>
        <p:spPr>
          <a:xfrm>
            <a:off x="1790700" y="3724366"/>
            <a:ext cx="4914900" cy="1200329"/>
          </a:xfrm>
          <a:prstGeom prst="rect">
            <a:avLst/>
          </a:prstGeom>
          <a:noFill/>
        </p:spPr>
        <p:txBody>
          <a:bodyPr wrap="square" rtlCol="0">
            <a:spAutoFit/>
          </a:bodyPr>
          <a:lstStyle/>
          <a:p>
            <a:r>
              <a:rPr lang="en-US" dirty="0" smtClean="0"/>
              <a:t>You may encounter this design in the literature; don’t use this approach to design your study.</a:t>
            </a:r>
            <a:endParaRPr lang="en-US" dirty="0"/>
          </a:p>
        </p:txBody>
      </p:sp>
      <p:sp>
        <p:nvSpPr>
          <p:cNvPr id="40" name="Oval 39"/>
          <p:cNvSpPr/>
          <p:nvPr/>
        </p:nvSpPr>
        <p:spPr>
          <a:xfrm>
            <a:off x="2957061" y="142945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4495000" y="16934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6524081" y="19726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4" name="Oval 43"/>
          <p:cNvSpPr/>
          <p:nvPr/>
        </p:nvSpPr>
        <p:spPr>
          <a:xfrm>
            <a:off x="5409400" y="18031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3919320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34876" y="157274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90700"/>
            <a:ext cx="391631" cy="3429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21505"/>
            <a:ext cx="380200" cy="3644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38000" y="1981200"/>
            <a:ext cx="381800" cy="4191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13139" y="2171700"/>
            <a:ext cx="435722" cy="3833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46813" y="195374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0371" name="TextBox 35"/>
          <p:cNvSpPr txBox="1">
            <a:spLocks noChangeArrowheads="1"/>
          </p:cNvSpPr>
          <p:nvPr/>
        </p:nvSpPr>
        <p:spPr bwMode="auto">
          <a:xfrm>
            <a:off x="3542092" y="153828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906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861997"/>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3475"/>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935850" y="6155397"/>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3200400" y="1666593"/>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271790"/>
            <a:ext cx="9144000" cy="523220"/>
          </a:xfrm>
          <a:prstGeom prst="rect">
            <a:avLst/>
          </a:prstGeom>
          <a:noFill/>
          <a:ln w="9525">
            <a:noFill/>
            <a:miter lim="800000"/>
            <a:headEnd/>
            <a:tailEnd/>
          </a:ln>
        </p:spPr>
        <p:txBody>
          <a:bodyPr anchor="ctr">
            <a:spAutoFit/>
          </a:bodyPr>
          <a:lstStyle/>
          <a:p>
            <a:pPr algn="ctr" eaLnBrk="0" hangingPunct="0"/>
            <a:r>
              <a:rPr lang="en-US" sz="2800" b="1" dirty="0" smtClean="0"/>
              <a:t>“Prevalent</a:t>
            </a:r>
            <a:r>
              <a:rPr lang="en-US" sz="2800" b="1" dirty="0"/>
              <a:t> </a:t>
            </a:r>
            <a:r>
              <a:rPr lang="en-US" sz="2800" b="1" dirty="0" smtClean="0"/>
              <a:t>control” sampling in a fixed cohort</a:t>
            </a:r>
            <a:endParaRPr lang="en-US" sz="2800" b="1" dirty="0"/>
          </a:p>
        </p:txBody>
      </p:sp>
      <p:sp>
        <p:nvSpPr>
          <p:cNvPr id="39" name="Rectangle 38"/>
          <p:cNvSpPr>
            <a:spLocks noChangeArrowheads="1"/>
          </p:cNvSpPr>
          <p:nvPr/>
        </p:nvSpPr>
        <p:spPr bwMode="auto">
          <a:xfrm>
            <a:off x="7346732"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40" name="Oval 39"/>
          <p:cNvSpPr/>
          <p:nvPr/>
        </p:nvSpPr>
        <p:spPr>
          <a:xfrm>
            <a:off x="2957061" y="142945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4495000" y="16934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6524522" y="194188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4" name="Oval 43"/>
          <p:cNvSpPr/>
          <p:nvPr/>
        </p:nvSpPr>
        <p:spPr>
          <a:xfrm>
            <a:off x="5409400" y="18031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extBox 2"/>
          <p:cNvSpPr txBox="1"/>
          <p:nvPr/>
        </p:nvSpPr>
        <p:spPr>
          <a:xfrm>
            <a:off x="1752600" y="2590800"/>
            <a:ext cx="5105400" cy="327782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dirty="0" smtClean="0"/>
              <a:t>We have all of the cases</a:t>
            </a:r>
          </a:p>
          <a:p>
            <a:pPr marL="342900" indent="-342900">
              <a:spcAft>
                <a:spcPts val="600"/>
              </a:spcAft>
              <a:buFont typeface="Arial" panose="020B0604020202020204" pitchFamily="34" charset="0"/>
              <a:buChar char="•"/>
            </a:pPr>
            <a:r>
              <a:rPr lang="en-US" dirty="0" smtClean="0"/>
              <a:t>But controls have been depleted by losses to follow-up (plus case accrual and CE)</a:t>
            </a:r>
          </a:p>
          <a:p>
            <a:pPr marL="342900" indent="-342900">
              <a:spcAft>
                <a:spcPts val="600"/>
              </a:spcAft>
              <a:buFont typeface="Arial" panose="020B0604020202020204" pitchFamily="34" charset="0"/>
              <a:buChar char="•"/>
            </a:pPr>
            <a:r>
              <a:rPr lang="en-US" dirty="0" smtClean="0"/>
              <a:t>Comparing the “left-over” controls to cases acquired throughout the study time can introduce bias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94825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0" y="-76200"/>
            <a:ext cx="9144000" cy="1143000"/>
          </a:xfrm>
        </p:spPr>
        <p:txBody>
          <a:bodyPr/>
          <a:lstStyle/>
          <a:p>
            <a:r>
              <a:rPr lang="en-US" sz="3200" b="1" dirty="0" smtClean="0"/>
              <a:t>“Prevalent control” sampling in a fixed cohort</a:t>
            </a:r>
          </a:p>
        </p:txBody>
      </p:sp>
      <p:sp>
        <p:nvSpPr>
          <p:cNvPr id="97282" name="Rectangle 3"/>
          <p:cNvSpPr>
            <a:spLocks noGrp="1" noChangeArrowheads="1"/>
          </p:cNvSpPr>
          <p:nvPr>
            <p:ph type="body" idx="1"/>
          </p:nvPr>
        </p:nvSpPr>
        <p:spPr>
          <a:xfrm>
            <a:off x="152400" y="990600"/>
            <a:ext cx="8686800" cy="4114800"/>
          </a:xfrm>
        </p:spPr>
        <p:txBody>
          <a:bodyPr/>
          <a:lstStyle/>
          <a:p>
            <a:r>
              <a:rPr lang="en-US" sz="2400" dirty="0"/>
              <a:t>I</a:t>
            </a:r>
            <a:r>
              <a:rPr lang="en-US" sz="2400" dirty="0" smtClean="0"/>
              <a:t>n </a:t>
            </a:r>
            <a:r>
              <a:rPr lang="en-US" sz="2400" dirty="0"/>
              <a:t>future lectures, we will show more formally why this is not a good design.  </a:t>
            </a:r>
            <a:endParaRPr lang="en-US" sz="2400" dirty="0" smtClean="0"/>
          </a:p>
          <a:p>
            <a:r>
              <a:rPr lang="en-US" sz="2400" dirty="0" smtClean="0"/>
              <a:t>For </a:t>
            </a:r>
            <a:r>
              <a:rPr lang="en-US" sz="2400" dirty="0"/>
              <a:t>now, we note that </a:t>
            </a:r>
            <a:r>
              <a:rPr lang="en-US" sz="2400" dirty="0" smtClean="0"/>
              <a:t>factors </a:t>
            </a:r>
            <a:r>
              <a:rPr lang="en-US" sz="2400" dirty="0"/>
              <a:t>that influence loss to follow-up </a:t>
            </a:r>
            <a:r>
              <a:rPr lang="en-US" sz="2400" dirty="0" smtClean="0"/>
              <a:t>might influence </a:t>
            </a:r>
            <a:r>
              <a:rPr lang="en-US" sz="2400" dirty="0"/>
              <a:t>the </a:t>
            </a:r>
            <a:r>
              <a:rPr lang="en-US" sz="2400" dirty="0" smtClean="0"/>
              <a:t>availability of the controls.  This could bias measures </a:t>
            </a:r>
            <a:r>
              <a:rPr lang="en-US" sz="2400" dirty="0"/>
              <a:t>of </a:t>
            </a:r>
            <a:r>
              <a:rPr lang="en-US" sz="2400" dirty="0" smtClean="0"/>
              <a:t>association between exposures and outcomes. </a:t>
            </a:r>
            <a:endParaRPr lang="en-US" sz="2400" dirty="0"/>
          </a:p>
          <a:p>
            <a:r>
              <a:rPr lang="en-US" sz="2400" dirty="0"/>
              <a:t>Even without losses to follow-up, </a:t>
            </a:r>
            <a:r>
              <a:rPr lang="en-US" sz="2400" dirty="0" smtClean="0"/>
              <a:t>if </a:t>
            </a:r>
            <a:r>
              <a:rPr lang="en-US" sz="2400" dirty="0"/>
              <a:t>the outcome is common, removal of the cases from the sample </a:t>
            </a:r>
            <a:r>
              <a:rPr lang="en-US" sz="2400" dirty="0" smtClean="0"/>
              <a:t>might provide </a:t>
            </a:r>
            <a:r>
              <a:rPr lang="en-US" sz="2400" dirty="0"/>
              <a:t>a biased estimate of exposure prevalence in the cohort.  </a:t>
            </a:r>
          </a:p>
          <a:p>
            <a:r>
              <a:rPr lang="en-US" sz="2400" dirty="0"/>
              <a:t>Finally, </a:t>
            </a:r>
            <a:r>
              <a:rPr lang="en-US" sz="2400" b="1" dirty="0"/>
              <a:t>sometimes there is the belief that waiting until the “end of a study” is the best way to find individuals who definitely do not have the disease (outcome) in question.  </a:t>
            </a:r>
            <a:endParaRPr lang="en-US" sz="2400" b="1" dirty="0" smtClean="0"/>
          </a:p>
          <a:p>
            <a:pPr lvl="1"/>
            <a:r>
              <a:rPr lang="en-US" sz="2000" dirty="0" smtClean="0"/>
              <a:t>But </a:t>
            </a:r>
            <a:r>
              <a:rPr lang="en-US" sz="2000" dirty="0"/>
              <a:t>this is a false sense of security in that these individuals, for all we know, develop the disease the next day after the end of the study.  </a:t>
            </a:r>
            <a:endParaRPr lang="en-US" sz="2000" dirty="0" smtClean="0"/>
          </a:p>
          <a:p>
            <a:pPr lvl="1"/>
            <a:r>
              <a:rPr lang="en-US" sz="2000" dirty="0" smtClean="0"/>
              <a:t>And, “never diseased” is not what we want</a:t>
            </a:r>
            <a:endParaRPr lang="en-US" sz="2000" dirty="0"/>
          </a:p>
          <a:p>
            <a:pPr marL="0" indent="0">
              <a:buNone/>
            </a:pPr>
            <a:endParaRPr lang="en-US" sz="2000" dirty="0"/>
          </a:p>
        </p:txBody>
      </p:sp>
    </p:spTree>
    <p:extLst>
      <p:ext uri="{BB962C8B-B14F-4D97-AF65-F5344CB8AC3E}">
        <p14:creationId xmlns:p14="http://schemas.microsoft.com/office/powerpoint/2010/main" val="330298638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685800" y="0"/>
            <a:ext cx="7772400" cy="1143000"/>
          </a:xfrm>
        </p:spPr>
        <p:txBody>
          <a:bodyPr/>
          <a:lstStyle/>
          <a:p>
            <a:r>
              <a:rPr lang="en-US" sz="4000" b="1" dirty="0" smtClean="0"/>
              <a:t>“Case-Control”: A misnomer</a:t>
            </a:r>
          </a:p>
        </p:txBody>
      </p:sp>
      <p:sp>
        <p:nvSpPr>
          <p:cNvPr id="102402" name="Rectangle 3"/>
          <p:cNvSpPr>
            <a:spLocks noGrp="1" noChangeArrowheads="1"/>
          </p:cNvSpPr>
          <p:nvPr>
            <p:ph type="body" idx="1"/>
          </p:nvPr>
        </p:nvSpPr>
        <p:spPr>
          <a:xfrm>
            <a:off x="0" y="990600"/>
            <a:ext cx="8915400" cy="4114800"/>
          </a:xfrm>
        </p:spPr>
        <p:txBody>
          <a:bodyPr/>
          <a:lstStyle/>
          <a:p>
            <a:pPr>
              <a:spcAft>
                <a:spcPts val="600"/>
              </a:spcAft>
            </a:pPr>
            <a:r>
              <a:rPr lang="en-US" sz="2400" dirty="0" smtClean="0"/>
              <a:t>Term “case-control” inspires some to find controls who are "never” cases. </a:t>
            </a:r>
            <a:r>
              <a:rPr lang="en-US" sz="2400" dirty="0"/>
              <a:t>To find these "never" </a:t>
            </a:r>
            <a:r>
              <a:rPr lang="en-US" sz="2400" dirty="0" smtClean="0"/>
              <a:t>cases, instinct </a:t>
            </a:r>
            <a:r>
              <a:rPr lang="en-US" sz="2400" dirty="0"/>
              <a:t>is to find those battle tested persons who </a:t>
            </a:r>
            <a:r>
              <a:rPr lang="en-US" sz="2400" dirty="0" smtClean="0"/>
              <a:t>up </a:t>
            </a:r>
            <a:r>
              <a:rPr lang="en-US" sz="2400" dirty="0"/>
              <a:t>to this very moment did not get the </a:t>
            </a:r>
            <a:r>
              <a:rPr lang="en-US" sz="2400" dirty="0" smtClean="0"/>
              <a:t>disease.</a:t>
            </a:r>
            <a:r>
              <a:rPr lang="en-US" sz="2800" dirty="0" smtClean="0"/>
              <a:t> </a:t>
            </a:r>
          </a:p>
          <a:p>
            <a:r>
              <a:rPr lang="en-US" sz="2400" dirty="0" smtClean="0"/>
              <a:t>Instead, proper case-control design samples on case status vs “other”, and it is best thought of as a "case vs reference" design or “case-referent design.” Some of the “controls” in the reference group may be cases at the moment or in the future.  </a:t>
            </a:r>
          </a:p>
          <a:p>
            <a:pPr marL="0" indent="0">
              <a:buNone/>
            </a:pPr>
            <a:endParaRPr lang="en-US" sz="800" dirty="0" smtClean="0"/>
          </a:p>
          <a:p>
            <a:pPr>
              <a:lnSpc>
                <a:spcPct val="80000"/>
              </a:lnSpc>
              <a:spcAft>
                <a:spcPts val="600"/>
              </a:spcAft>
            </a:pPr>
            <a:r>
              <a:rPr lang="en-US" sz="2400" dirty="0" smtClean="0"/>
              <a:t>That said, you rarely hear the design described as “case-referent.” </a:t>
            </a:r>
          </a:p>
          <a:p>
            <a:r>
              <a:rPr lang="en-US" sz="2400" dirty="0" smtClean="0"/>
              <a:t>Bottom-line: “Case-control” term is widely accepted, but beware that “control” can mean different things depending on design.  </a:t>
            </a:r>
          </a:p>
          <a:p>
            <a:pPr lvl="1">
              <a:lnSpc>
                <a:spcPct val="80000"/>
              </a:lnSpc>
            </a:pPr>
            <a:r>
              <a:rPr lang="en-US" sz="2400" dirty="0" smtClean="0"/>
              <a:t>In the best designs, reference group composition is agnostic about whether persons are/later become cases. </a:t>
            </a:r>
          </a:p>
        </p:txBody>
      </p:sp>
    </p:spTree>
    <p:extLst>
      <p:ext uri="{BB962C8B-B14F-4D97-AF65-F5344CB8AC3E}">
        <p14:creationId xmlns:p14="http://schemas.microsoft.com/office/powerpoint/2010/main" val="6838371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08" name="Group 20"/>
          <p:cNvGraphicFramePr>
            <a:graphicFrameLocks noGrp="1"/>
          </p:cNvGraphicFramePr>
          <p:nvPr>
            <p:extLst/>
          </p:nvPr>
        </p:nvGraphicFramePr>
        <p:xfrm>
          <a:off x="304800" y="1524002"/>
          <a:ext cx="8610600" cy="4529201"/>
        </p:xfrm>
        <a:graphic>
          <a:graphicData uri="http://schemas.openxmlformats.org/drawingml/2006/table">
            <a:tbl>
              <a:tblPr/>
              <a:tblGrid>
                <a:gridCol w="2438400">
                  <a:extLst>
                    <a:ext uri="{9D8B030D-6E8A-4147-A177-3AD203B41FA5}">
                      <a16:colId xmlns="" xmlns:a16="http://schemas.microsoft.com/office/drawing/2014/main" val="20000"/>
                    </a:ext>
                  </a:extLst>
                </a:gridCol>
                <a:gridCol w="2362200">
                  <a:extLst>
                    <a:ext uri="{9D8B030D-6E8A-4147-A177-3AD203B41FA5}">
                      <a16:colId xmlns="" xmlns:a16="http://schemas.microsoft.com/office/drawing/2014/main" val="20001"/>
                    </a:ext>
                  </a:extLst>
                </a:gridCol>
                <a:gridCol w="3810000">
                  <a:extLst>
                    <a:ext uri="{9D8B030D-6E8A-4147-A177-3AD203B41FA5}">
                      <a16:colId xmlns="" xmlns:a16="http://schemas.microsoft.com/office/drawing/2014/main" val="20002"/>
                    </a:ext>
                  </a:extLst>
                </a:gridCol>
              </a:tblGrid>
              <a:tr h="479994">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Method of Control Sampling (Preferred Terminology)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Also known 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Mechanics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033399">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Incidence density sampling</a:t>
                      </a:r>
                      <a:r>
                        <a:rPr kumimoji="0" lang="en-US" sz="2000" b="1" i="0" u="none" strike="noStrike" cap="none" normalizeH="0" baseline="0" dirty="0" smtClean="0">
                          <a:ln>
                            <a:noFill/>
                          </a:ln>
                          <a:solidFill>
                            <a:srgbClr val="FF0000"/>
                          </a:solidFill>
                          <a:effectLst/>
                          <a:latin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Risk-set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Concurrent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Random sample at time each case is diagnosed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810641">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Case-cohort  sampling</a:t>
                      </a:r>
                      <a:r>
                        <a:rPr kumimoji="0" lang="en-US" sz="2000" b="1" i="0" u="none" strike="noStrike" cap="none" normalizeH="0" baseline="0" dirty="0" smtClean="0">
                          <a:ln>
                            <a:noFill/>
                          </a:ln>
                          <a:solidFill>
                            <a:srgbClr val="FF0000"/>
                          </a:solidFill>
                          <a:effectLst/>
                          <a:latin typeface="Times New Roman" pitchFamily="18" charset="0"/>
                        </a:rPr>
                        <a:t>*</a:t>
                      </a: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Inclusive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Random sample of the cohort at baseline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252601">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Prevalent control sampling</a:t>
                      </a: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Cumulative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Epidemic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Exclusive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Random sample of persons without outcome at end of follow-up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82962" name="Rectangle 2"/>
          <p:cNvSpPr>
            <a:spLocks noGrp="1" noChangeArrowheads="1"/>
          </p:cNvSpPr>
          <p:nvPr>
            <p:ph type="title"/>
          </p:nvPr>
        </p:nvSpPr>
        <p:spPr>
          <a:xfrm>
            <a:off x="228600" y="152400"/>
            <a:ext cx="8686800" cy="1143000"/>
          </a:xfrm>
        </p:spPr>
        <p:txBody>
          <a:bodyPr/>
          <a:lstStyle/>
          <a:p>
            <a:r>
              <a:rPr lang="en-US" sz="3200" b="1" dirty="0" smtClean="0"/>
              <a:t>Sampling Controls from a Primary Study Base: Fixed Cohort</a:t>
            </a:r>
          </a:p>
        </p:txBody>
      </p:sp>
      <p:sp>
        <p:nvSpPr>
          <p:cNvPr id="2" name="TextBox 1"/>
          <p:cNvSpPr txBox="1"/>
          <p:nvPr/>
        </p:nvSpPr>
        <p:spPr>
          <a:xfrm>
            <a:off x="457200" y="6096002"/>
            <a:ext cx="8458200" cy="461665"/>
          </a:xfrm>
          <a:prstGeom prst="rect">
            <a:avLst/>
          </a:prstGeom>
          <a:noFill/>
        </p:spPr>
        <p:txBody>
          <a:bodyPr wrap="square" rtlCol="0">
            <a:spAutoFit/>
          </a:bodyPr>
          <a:lstStyle/>
          <a:p>
            <a:r>
              <a:rPr lang="en-US" dirty="0" smtClean="0">
                <a:solidFill>
                  <a:srgbClr val="FF0000"/>
                </a:solidFill>
              </a:rPr>
              <a:t>* Preferred approach to enhance validity for analytic objectives</a:t>
            </a:r>
            <a:endParaRPr lang="en-US" dirty="0">
              <a:solidFill>
                <a:srgbClr val="FF0000"/>
              </a:solidFill>
            </a:endParaRPr>
          </a:p>
        </p:txBody>
      </p:sp>
    </p:spTree>
    <p:extLst>
      <p:ext uri="{BB962C8B-B14F-4D97-AF65-F5344CB8AC3E}">
        <p14:creationId xmlns:p14="http://schemas.microsoft.com/office/powerpoint/2010/main" val="133700466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4"/>
          <p:cNvSpPr>
            <a:spLocks noChangeArrowheads="1"/>
          </p:cNvSpPr>
          <p:nvPr/>
        </p:nvSpPr>
        <p:spPr bwMode="auto">
          <a:xfrm>
            <a:off x="609600" y="381000"/>
            <a:ext cx="7772400" cy="1143000"/>
          </a:xfrm>
          <a:prstGeom prst="rect">
            <a:avLst/>
          </a:prstGeom>
          <a:noFill/>
          <a:ln w="9525">
            <a:noFill/>
            <a:miter lim="800000"/>
            <a:headEnd/>
            <a:tailEnd/>
          </a:ln>
        </p:spPr>
        <p:txBody>
          <a:bodyPr anchor="ctr"/>
          <a:lstStyle/>
          <a:p>
            <a:pPr algn="ctr" eaLnBrk="0" hangingPunct="0"/>
            <a:r>
              <a:rPr lang="en-US" sz="4400" b="1" dirty="0">
                <a:solidFill>
                  <a:schemeClr val="tx2"/>
                </a:solidFill>
              </a:rPr>
              <a:t>Case-Control Key Concept #2</a:t>
            </a:r>
          </a:p>
        </p:txBody>
      </p:sp>
      <p:sp>
        <p:nvSpPr>
          <p:cNvPr id="103426" name="Rectangle 5"/>
          <p:cNvSpPr>
            <a:spLocks noChangeArrowheads="1"/>
          </p:cNvSpPr>
          <p:nvPr/>
        </p:nvSpPr>
        <p:spPr bwMode="auto">
          <a:xfrm>
            <a:off x="304800" y="1905000"/>
            <a:ext cx="8686800" cy="41148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dirty="0" smtClean="0"/>
              <a:t>Distinguish if underlying study base is fixed (closed) or dynamic (open) cohort</a:t>
            </a:r>
          </a:p>
          <a:p>
            <a:pPr marL="342900" indent="-342900" eaLnBrk="0" hangingPunct="0">
              <a:spcBef>
                <a:spcPct val="40000"/>
              </a:spcBef>
              <a:buFontTx/>
              <a:buChar char="•"/>
            </a:pPr>
            <a:r>
              <a:rPr lang="en-US" sz="3200" dirty="0" smtClean="0"/>
              <a:t>We have reviewed sampling for fixed cohort</a:t>
            </a:r>
          </a:p>
          <a:p>
            <a:pPr marL="342900" indent="-342900" eaLnBrk="0" hangingPunct="0">
              <a:spcBef>
                <a:spcPct val="40000"/>
              </a:spcBef>
              <a:buFontTx/>
              <a:buChar char="•"/>
            </a:pPr>
            <a:r>
              <a:rPr lang="en-US" sz="3200" dirty="0" smtClean="0"/>
              <a:t>Next, we consider sampling for a dynamic cohort</a:t>
            </a:r>
            <a:endParaRPr lang="en-US" sz="3200" dirty="0"/>
          </a:p>
          <a:p>
            <a:pPr marL="342900" indent="-342900" eaLnBrk="0" hangingPunct="0">
              <a:spcBef>
                <a:spcPct val="40000"/>
              </a:spcBef>
              <a:buFontTx/>
              <a:buChar char="•"/>
            </a:pPr>
            <a:endParaRPr lang="en-US" sz="1600" dirty="0"/>
          </a:p>
        </p:txBody>
      </p:sp>
    </p:spTree>
    <p:extLst>
      <p:ext uri="{BB962C8B-B14F-4D97-AF65-F5344CB8AC3E}">
        <p14:creationId xmlns:p14="http://schemas.microsoft.com/office/powerpoint/2010/main" val="165205940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6000" y="1879724"/>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55695" y="2286000"/>
            <a:ext cx="364105" cy="3975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23069"/>
            <a:ext cx="382078" cy="3963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71468"/>
            <a:ext cx="455044" cy="4241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81600" y="22479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581400" y="184046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304800" y="76200"/>
            <a:ext cx="8763000" cy="523220"/>
          </a:xfrm>
          <a:prstGeom prst="rect">
            <a:avLst/>
          </a:prstGeom>
          <a:noFill/>
          <a:ln w="9525">
            <a:noFill/>
            <a:miter lim="800000"/>
            <a:headEnd/>
            <a:tailEnd/>
          </a:ln>
        </p:spPr>
        <p:txBody>
          <a:bodyPr wrap="square">
            <a:spAutoFit/>
          </a:bodyPr>
          <a:lstStyle/>
          <a:p>
            <a:r>
              <a:rPr lang="en-US" sz="2800" b="1" dirty="0" smtClean="0"/>
              <a:t>Dynamic Cohort: Cases identified amongst all members</a:t>
            </a:r>
            <a:endParaRPr lang="en-US" sz="28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733692" y="1224235"/>
            <a:ext cx="209909" cy="37596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458310" y="803303"/>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14300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09800" y="862957"/>
            <a:ext cx="457200" cy="527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2584181" y="126097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Rectangle 31"/>
          <p:cNvSpPr/>
          <p:nvPr/>
        </p:nvSpPr>
        <p:spPr>
          <a:xfrm>
            <a:off x="7239000" y="1529033"/>
            <a:ext cx="533400" cy="7569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3" name="Straight Arrow Connector 32"/>
          <p:cNvCxnSpPr/>
          <p:nvPr/>
        </p:nvCxnSpPr>
        <p:spPr>
          <a:xfrm>
            <a:off x="3050157" y="18669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562600" y="21717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82"/>
          <p:cNvCxnSpPr>
            <a:cxnSpLocks noChangeShapeType="1"/>
          </p:cNvCxnSpPr>
          <p:nvPr/>
        </p:nvCxnSpPr>
        <p:spPr bwMode="auto">
          <a:xfrm>
            <a:off x="6038492" y="1649955"/>
            <a:ext cx="1200509" cy="9525"/>
          </a:xfrm>
          <a:prstGeom prst="straightConnector1">
            <a:avLst/>
          </a:prstGeom>
          <a:noFill/>
          <a:ln w="19050" algn="ctr">
            <a:solidFill>
              <a:schemeClr val="tx1"/>
            </a:solidFill>
            <a:round/>
            <a:headEnd/>
            <a:tailEnd type="arrow" w="med" len="med"/>
          </a:ln>
        </p:spPr>
      </p:cxnSp>
      <p:cxnSp>
        <p:nvCxnSpPr>
          <p:cNvPr id="41" name="Straight Arrow Connector 40"/>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Oval 25"/>
          <p:cNvSpPr/>
          <p:nvPr/>
        </p:nvSpPr>
        <p:spPr>
          <a:xfrm>
            <a:off x="5894716" y="1542511"/>
            <a:ext cx="94892" cy="1153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7" name="TextBox 16"/>
          <p:cNvSpPr txBox="1"/>
          <p:nvPr/>
        </p:nvSpPr>
        <p:spPr>
          <a:xfrm>
            <a:off x="381000" y="6119004"/>
            <a:ext cx="8382000" cy="523220"/>
          </a:xfrm>
          <a:prstGeom prst="rect">
            <a:avLst/>
          </a:prstGeom>
          <a:noFill/>
        </p:spPr>
        <p:txBody>
          <a:bodyPr wrap="square" rtlCol="0">
            <a:spAutoFit/>
          </a:bodyPr>
          <a:lstStyle/>
          <a:p>
            <a:r>
              <a:rPr lang="en-US" sz="2800" b="1" dirty="0" smtClean="0"/>
              <a:t>How to sample controls?</a:t>
            </a:r>
            <a:endParaRPr lang="en-US" sz="2800" b="1" dirty="0"/>
          </a:p>
        </p:txBody>
      </p:sp>
      <p:sp>
        <p:nvSpPr>
          <p:cNvPr id="42" name="Oval 41"/>
          <p:cNvSpPr/>
          <p:nvPr/>
        </p:nvSpPr>
        <p:spPr>
          <a:xfrm>
            <a:off x="2962274" y="17593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4499033" y="195536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5" name="Oval 44"/>
          <p:cNvSpPr/>
          <p:nvPr/>
        </p:nvSpPr>
        <p:spPr>
          <a:xfrm>
            <a:off x="5412356" y="210842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6" name="Oval 45"/>
          <p:cNvSpPr/>
          <p:nvPr/>
        </p:nvSpPr>
        <p:spPr>
          <a:xfrm>
            <a:off x="6532603" y="222062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7" name="Oval 46"/>
          <p:cNvSpPr/>
          <p:nvPr/>
        </p:nvSpPr>
        <p:spPr>
          <a:xfrm>
            <a:off x="5839433" y="1527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46255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08" name="Group 20"/>
          <p:cNvGraphicFramePr>
            <a:graphicFrameLocks noGrp="1"/>
          </p:cNvGraphicFramePr>
          <p:nvPr>
            <p:extLst>
              <p:ext uri="{D42A27DB-BD31-4B8C-83A1-F6EECF244321}">
                <p14:modId xmlns:p14="http://schemas.microsoft.com/office/powerpoint/2010/main" val="3160243853"/>
              </p:ext>
            </p:extLst>
          </p:nvPr>
        </p:nvGraphicFramePr>
        <p:xfrm>
          <a:off x="228600" y="1447800"/>
          <a:ext cx="8839200" cy="5059680"/>
        </p:xfrm>
        <a:graphic>
          <a:graphicData uri="http://schemas.openxmlformats.org/drawingml/2006/table">
            <a:tbl>
              <a:tblPr/>
              <a:tblGrid>
                <a:gridCol w="3352800">
                  <a:extLst>
                    <a:ext uri="{9D8B030D-6E8A-4147-A177-3AD203B41FA5}">
                      <a16:colId xmlns="" xmlns:a16="http://schemas.microsoft.com/office/drawing/2014/main" val="20000"/>
                    </a:ext>
                  </a:extLst>
                </a:gridCol>
                <a:gridCol w="5486400">
                  <a:extLst>
                    <a:ext uri="{9D8B030D-6E8A-4147-A177-3AD203B41FA5}">
                      <a16:colId xmlns="" xmlns:a16="http://schemas.microsoft.com/office/drawing/2014/main" val="20001"/>
                    </a:ext>
                  </a:extLst>
                </a:gridCol>
              </a:tblGrid>
              <a:tr h="2667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Method of Sampling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Mechanics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08204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Incidence density</a:t>
                      </a:r>
                      <a:r>
                        <a:rPr kumimoji="0" lang="en-US" sz="2800" b="0" i="0" u="none" strike="noStrike" cap="none" normalizeH="0" baseline="0" dirty="0" smtClean="0">
                          <a:ln>
                            <a:noFill/>
                          </a:ln>
                          <a:solidFill>
                            <a:schemeClr val="tx1"/>
                          </a:solidFill>
                          <a:effectLst/>
                          <a:latin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Random sample at time each case is diagnosed;  i.e., match on calendar time.  No assumptions.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0668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Midpoint of risk period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Random sample at midpoint in follow-up.  </a:t>
                      </a:r>
                      <a:r>
                        <a:rPr kumimoji="0" lang="en-US" sz="2800" b="0" i="0" u="sng" strike="noStrike" cap="none" normalizeH="0" baseline="0" dirty="0" smtClean="0">
                          <a:ln>
                            <a:noFill/>
                          </a:ln>
                          <a:solidFill>
                            <a:schemeClr val="tx1"/>
                          </a:solidFill>
                          <a:effectLst/>
                          <a:latin typeface="Times New Roman" pitchFamily="18" charset="0"/>
                        </a:rPr>
                        <a:t>Assumes</a:t>
                      </a:r>
                      <a:r>
                        <a:rPr kumimoji="0" lang="en-US" sz="2800" b="0" i="0" u="none" strike="noStrike" cap="none" normalizeH="0" baseline="0" dirty="0" smtClean="0">
                          <a:ln>
                            <a:noFill/>
                          </a:ln>
                          <a:solidFill>
                            <a:schemeClr val="tx1"/>
                          </a:solidFill>
                          <a:effectLst/>
                          <a:latin typeface="Times New Roman" pitchFamily="18" charset="0"/>
                        </a:rPr>
                        <a:t> linear change in exposure and covariate prevalence.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0287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Any single time point (e.g., end of risk period)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Random sample at one timepoint, usually end of follow-up.  </a:t>
                      </a:r>
                      <a:r>
                        <a:rPr kumimoji="0" lang="en-US" sz="2800" b="0" i="0" u="sng" strike="noStrike" cap="none" normalizeH="0" baseline="0" dirty="0" smtClean="0">
                          <a:ln>
                            <a:noFill/>
                          </a:ln>
                          <a:solidFill>
                            <a:schemeClr val="tx1"/>
                          </a:solidFill>
                          <a:effectLst/>
                          <a:latin typeface="Times New Roman" pitchFamily="18" charset="0"/>
                        </a:rPr>
                        <a:t>Assumes</a:t>
                      </a:r>
                      <a:r>
                        <a:rPr kumimoji="0" lang="en-US" sz="2800" b="0" i="0" u="none" strike="noStrike" cap="none" normalizeH="0" baseline="0" dirty="0" smtClean="0">
                          <a:ln>
                            <a:noFill/>
                          </a:ln>
                          <a:solidFill>
                            <a:schemeClr val="tx1"/>
                          </a:solidFill>
                          <a:effectLst/>
                          <a:latin typeface="Times New Roman" pitchFamily="18" charset="0"/>
                        </a:rPr>
                        <a:t> steady state exposure and covariate prevalence.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82962" name="Rectangle 2"/>
          <p:cNvSpPr>
            <a:spLocks noGrp="1" noChangeArrowheads="1"/>
          </p:cNvSpPr>
          <p:nvPr>
            <p:ph type="title"/>
          </p:nvPr>
        </p:nvSpPr>
        <p:spPr>
          <a:xfrm>
            <a:off x="152400" y="76200"/>
            <a:ext cx="8839200" cy="1143000"/>
          </a:xfrm>
        </p:spPr>
        <p:txBody>
          <a:bodyPr/>
          <a:lstStyle/>
          <a:p>
            <a:r>
              <a:rPr lang="en-US" sz="3200" b="1" dirty="0" smtClean="0"/>
              <a:t>Sampling Controls from a Primary Study Base: </a:t>
            </a:r>
            <a:br>
              <a:rPr lang="en-US" sz="3200" b="1" dirty="0" smtClean="0"/>
            </a:br>
            <a:r>
              <a:rPr lang="en-US" sz="3200" b="1" dirty="0" smtClean="0"/>
              <a:t>Dynamic Cohort </a:t>
            </a:r>
          </a:p>
        </p:txBody>
      </p:sp>
    </p:spTree>
    <p:extLst>
      <p:ext uri="{BB962C8B-B14F-4D97-AF65-F5344CB8AC3E}">
        <p14:creationId xmlns:p14="http://schemas.microsoft.com/office/powerpoint/2010/main" val="330839925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027"/>
          <p:cNvSpPr>
            <a:spLocks noGrp="1" noChangeArrowheads="1"/>
          </p:cNvSpPr>
          <p:nvPr>
            <p:ph type="body" idx="1"/>
          </p:nvPr>
        </p:nvSpPr>
        <p:spPr>
          <a:xfrm>
            <a:off x="228600" y="1219200"/>
            <a:ext cx="8610600" cy="4953000"/>
          </a:xfrm>
        </p:spPr>
        <p:txBody>
          <a:bodyPr/>
          <a:lstStyle/>
          <a:p>
            <a:r>
              <a:rPr lang="en-US" dirty="0" smtClean="0"/>
              <a:t>Kaiser Research Division in 1990 (pre-EMR era)</a:t>
            </a:r>
          </a:p>
          <a:p>
            <a:pPr lvl="1"/>
            <a:r>
              <a:rPr lang="en-US" dirty="0" smtClean="0"/>
              <a:t>Question: Does screening sigmoidoscopy prevent colon cancer deaths?</a:t>
            </a:r>
          </a:p>
          <a:p>
            <a:r>
              <a:rPr lang="en-US" dirty="0" smtClean="0"/>
              <a:t>Design choices (other than an RCT)</a:t>
            </a:r>
          </a:p>
          <a:p>
            <a:pPr lvl="1"/>
            <a:r>
              <a:rPr lang="en-US" dirty="0" smtClean="0"/>
              <a:t>Start a new cohort study at Kaiser and wait for colon cancer deaths -- will take 20 years</a:t>
            </a:r>
          </a:p>
          <a:p>
            <a:pPr lvl="1"/>
            <a:r>
              <a:rPr lang="en-US" dirty="0" smtClean="0"/>
              <a:t>Look back at pre-existing Kaiser cohort over past 20 year period--100,000’s of manual records to review</a:t>
            </a:r>
          </a:p>
          <a:p>
            <a:pPr lvl="1"/>
            <a:r>
              <a:rPr lang="en-US" dirty="0" smtClean="0"/>
              <a:t>Case-control: </a:t>
            </a:r>
            <a:r>
              <a:rPr lang="en-US" u="sng" dirty="0" smtClean="0"/>
              <a:t>Sample</a:t>
            </a:r>
            <a:r>
              <a:rPr lang="en-US" dirty="0" smtClean="0"/>
              <a:t> experience of pre-existing Kaiser cohort over past 20 years</a:t>
            </a:r>
          </a:p>
          <a:p>
            <a:pPr lvl="1"/>
            <a:endParaRPr lang="en-US" dirty="0" smtClean="0"/>
          </a:p>
        </p:txBody>
      </p:sp>
      <p:sp>
        <p:nvSpPr>
          <p:cNvPr id="4" name="Rectangle 4"/>
          <p:cNvSpPr>
            <a:spLocks noChangeArrowheads="1"/>
          </p:cNvSpPr>
          <p:nvPr/>
        </p:nvSpPr>
        <p:spPr bwMode="auto">
          <a:xfrm>
            <a:off x="152400" y="152400"/>
            <a:ext cx="8686800" cy="1143000"/>
          </a:xfrm>
          <a:prstGeom prst="rect">
            <a:avLst/>
          </a:prstGeom>
          <a:noFill/>
          <a:ln w="9525">
            <a:noFill/>
            <a:miter lim="800000"/>
            <a:headEnd/>
            <a:tailEnd/>
          </a:ln>
        </p:spPr>
        <p:txBody>
          <a:bodyPr anchor="ctr"/>
          <a:lstStyle/>
          <a:p>
            <a:pPr algn="ctr" eaLnBrk="0" hangingPunct="0"/>
            <a:r>
              <a:rPr lang="en-US" sz="2800" b="1" dirty="0">
                <a:solidFill>
                  <a:schemeClr val="tx2"/>
                </a:solidFill>
              </a:rPr>
              <a:t>Example of case-control study with incidence density sampling in a primary </a:t>
            </a:r>
            <a:r>
              <a:rPr lang="en-US" sz="2800" b="1" dirty="0" smtClean="0">
                <a:solidFill>
                  <a:schemeClr val="tx2"/>
                </a:solidFill>
              </a:rPr>
              <a:t>study base: dynamic cohort</a:t>
            </a:r>
            <a:endParaRPr lang="en-US" sz="2800" b="1" dirty="0">
              <a:solidFill>
                <a:schemeClr val="tx2"/>
              </a:solidFill>
            </a:endParaRPr>
          </a:p>
        </p:txBody>
      </p:sp>
    </p:spTree>
    <p:extLst>
      <p:ext uri="{BB962C8B-B14F-4D97-AF65-F5344CB8AC3E}">
        <p14:creationId xmlns:p14="http://schemas.microsoft.com/office/powerpoint/2010/main" val="347103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60814</TotalTime>
  <Words>38843</Words>
  <Application>Microsoft Office PowerPoint</Application>
  <PresentationFormat>On-screen Show (4:3)</PresentationFormat>
  <Paragraphs>1901</Paragraphs>
  <Slides>141</Slides>
  <Notes>137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141</vt:i4>
      </vt:variant>
    </vt:vector>
  </HeadingPairs>
  <TitlesOfParts>
    <vt:vector size="148" baseType="lpstr">
      <vt:lpstr>Arial Unicode MS</vt:lpstr>
      <vt:lpstr>Arial</vt:lpstr>
      <vt:lpstr>Calibri</vt:lpstr>
      <vt:lpstr>Symbol</vt:lpstr>
      <vt:lpstr>Times New Roman</vt:lpstr>
      <vt:lpstr>Default Design</vt:lpstr>
      <vt:lpstr>1_Default Design</vt:lpstr>
      <vt:lpstr>Epidemiologic Methods (EPI 203) Fall 2019 First 5 Lectures</vt:lpstr>
      <vt:lpstr>Study Design Outline of Topics for Today</vt:lpstr>
      <vt:lpstr>What Kinds of Questions Does Epidemiology Answer? “Big 6”</vt:lpstr>
      <vt:lpstr>Descriptive and Analytic Goals</vt:lpstr>
      <vt:lpstr>Research Studies Based on Humans</vt:lpstr>
      <vt:lpstr>Ecologic study:  water fluoride &amp; dental caries</vt:lpstr>
      <vt:lpstr>Ecologic association</vt:lpstr>
      <vt:lpstr>Problems with ecologic studies that lead to incorrect conclusions</vt:lpstr>
      <vt:lpstr>Ecologic fallacy</vt:lpstr>
      <vt:lpstr>PowerPoint Presentation</vt:lpstr>
      <vt:lpstr>PowerPoint Presentation</vt:lpstr>
      <vt:lpstr>Utility of ecologic studies</vt:lpstr>
      <vt:lpstr>Research Studies Based on Humans</vt:lpstr>
      <vt:lpstr>Therefore, cohorts are the basis of all study designs in which the individual is the unit of observation.</vt:lpstr>
      <vt:lpstr>What is a cohort?</vt:lpstr>
      <vt:lpstr>Real-world vs Research Study Populations</vt:lpstr>
      <vt:lpstr>Fixed vs. Dynamic Real-World Cohorts</vt:lpstr>
      <vt:lpstr>PowerPoint Presentation</vt:lpstr>
      <vt:lpstr>PowerPoint Presentation</vt:lpstr>
      <vt:lpstr>PowerPoint Presentation</vt:lpstr>
      <vt:lpstr>PowerPoint Presentation</vt:lpstr>
      <vt:lpstr>PowerPoint Presentation</vt:lpstr>
      <vt:lpstr>PowerPoint Presentation</vt:lpstr>
      <vt:lpstr>Therefore, cohorts are the basis of all study designs in which the individual is the unit of observation.</vt:lpstr>
      <vt:lpstr>Four Keys to Study Design Using Individuals as Unit of Observation</vt:lpstr>
      <vt:lpstr>Which study designs can be used to sample real-world cohorts?</vt:lpstr>
      <vt:lpstr>Study Design: Underlying Cohort</vt:lpstr>
      <vt:lpstr>Cohort Study Design</vt:lpstr>
      <vt:lpstr>Cohort study</vt:lpstr>
      <vt:lpstr>Underlying fixed cohort</vt:lpstr>
      <vt:lpstr>PowerPoint Presentation</vt:lpstr>
      <vt:lpstr>PowerPoint Presentation</vt:lpstr>
      <vt:lpstr>Example: Underlying Fixed Cohort sampled with Fixed Cohort Study</vt:lpstr>
      <vt:lpstr>Examples: Fixed Cohort Studies Which Have Been Sampled From Fixed Real-world Cohorts</vt:lpstr>
      <vt:lpstr>PowerPoint Presentation</vt:lpstr>
      <vt:lpstr>Example: Underlying Dynamic Cohort and Fixed Study Cohort</vt:lpstr>
      <vt:lpstr>PowerPoint Presentation</vt:lpstr>
      <vt:lpstr>PowerPoint Presentation</vt:lpstr>
      <vt:lpstr>PowerPoint Presentation</vt:lpstr>
      <vt:lpstr>PowerPoint Presentation</vt:lpstr>
      <vt:lpstr>PowerPoint Presentation</vt:lpstr>
      <vt:lpstr>Example: Underlying Dynamic Cohort and Fixed Study Cohort  Framingham Study</vt:lpstr>
      <vt:lpstr>Framingham Cohort Study</vt:lpstr>
      <vt:lpstr>“Local” Examples: Fixed Cohort Studies from Real-world Dynamic Cohorts</vt:lpstr>
      <vt:lpstr>Underlying dynamic cohort, with a dynamic cohort study </vt:lpstr>
      <vt:lpstr>PowerPoint Presentation</vt:lpstr>
      <vt:lpstr>Exemplar of a dynamic cohort study which has sampled a dynamic real-world cohort in the U.S.   </vt:lpstr>
      <vt:lpstr>PowerPoint Presentation</vt:lpstr>
      <vt:lpstr>PowerPoint Presentation</vt:lpstr>
      <vt:lpstr>Impact of losses to follow-up:  Fixed vs Dynamic Cohort Studies</vt:lpstr>
      <vt:lpstr>Loss of Susceptibles:  Fixed vs Dynamic Cohort Studies</vt:lpstr>
      <vt:lpstr> Sources of bias in a cohort study   </vt:lpstr>
      <vt:lpstr>Competing Events</vt:lpstr>
      <vt:lpstr>Cohort Study Design</vt:lpstr>
      <vt:lpstr>Cross-Sectional Study Design</vt:lpstr>
      <vt:lpstr>PowerPoint Presentation</vt:lpstr>
      <vt:lpstr>PowerPoint Presentation</vt:lpstr>
      <vt:lpstr>Cross-Sectional Study Design Measures Prevalence</vt:lpstr>
      <vt:lpstr>Cross-Sectional Design: Weaknesses for Analytic Objectives</vt:lpstr>
      <vt:lpstr>Example of Cross-sectional Study  (from an underlying dynamic cohort)</vt:lpstr>
      <vt:lpstr>PowerPoint Presentation</vt:lpstr>
      <vt:lpstr>Example of Cross-sectional Study  (from an underlying dynamic cohort)</vt:lpstr>
      <vt:lpstr>PowerPoint Presentation</vt:lpstr>
      <vt:lpstr>PowerPoint Presentation</vt:lpstr>
      <vt:lpstr>PowerPoint Presentation</vt:lpstr>
      <vt:lpstr>PowerPoint Presentation</vt:lpstr>
      <vt:lpstr>Example of Cross-sectional Study from a Fixed Cohort at Baseline</vt:lpstr>
      <vt:lpstr>PowerPoint Presentation</vt:lpstr>
      <vt:lpstr>PowerPoint Presentation</vt:lpstr>
      <vt:lpstr>Example of Cross-sectional Study (from a fixed study cohort at baseline)</vt:lpstr>
      <vt:lpstr>Analytic goal in cross-sectional study</vt:lpstr>
      <vt:lpstr>Example of Cross-sectional Study  (from follow-up visit in fixed study cohort)</vt:lpstr>
      <vt:lpstr>PowerPoint Presentation</vt:lpstr>
      <vt:lpstr>Case-Control Study Design</vt:lpstr>
      <vt:lpstr>Underlying fixed or dynamic cohort, sampled with case-control design</vt:lpstr>
      <vt:lpstr>Case-Control Design</vt:lpstr>
      <vt:lpstr>Case-Control Key Concept #1</vt:lpstr>
      <vt:lpstr>Primary &amp; Secondary Study Bases</vt:lpstr>
      <vt:lpstr>Case-control Study  in a Primary Study Base</vt:lpstr>
      <vt:lpstr>PowerPoint Presentation</vt:lpstr>
      <vt:lpstr>Sampling Controls within a Primary Study Base: Fixed Cohort</vt:lpstr>
      <vt:lpstr>PowerPoint Presentation</vt:lpstr>
      <vt:lpstr>Example of case-control study with incidence density sampling of an underlying fixed cohort</vt:lpstr>
      <vt:lpstr>Individual can be control and then case in incidence density sampling</vt:lpstr>
      <vt:lpstr>Another example: Incidence density sampling</vt:lpstr>
      <vt:lpstr>PowerPoint Presentation</vt:lpstr>
      <vt:lpstr>Case-cohort design:  A case-control study sampling the baseline of an underlying fixed cohort</vt:lpstr>
      <vt:lpstr>A given individual can be a control and a case in case-cohort design</vt:lpstr>
      <vt:lpstr>Incidence density vs case-cohort sampling (from an underlying fixed cohort)</vt:lpstr>
      <vt:lpstr>For completeness,  there is a 3rd approach</vt:lpstr>
      <vt:lpstr>PowerPoint Presentation</vt:lpstr>
      <vt:lpstr>PowerPoint Presentation</vt:lpstr>
      <vt:lpstr>“Prevalent control” sampling in a fixed cohort</vt:lpstr>
      <vt:lpstr>“Case-Control”: A misnomer</vt:lpstr>
      <vt:lpstr>Sampling Controls from a Primary Study Base: Fixed Cohort</vt:lpstr>
      <vt:lpstr>PowerPoint Presentation</vt:lpstr>
      <vt:lpstr>PowerPoint Presentation</vt:lpstr>
      <vt:lpstr>Sampling Controls from a Primary Study Base:  Dynamic Cohort </vt:lpstr>
      <vt:lpstr>PowerPoint Presentation</vt:lpstr>
      <vt:lpstr>Incidence Density Sampling in Dynamic Cohort</vt:lpstr>
      <vt:lpstr>PowerPoint Presentation</vt:lpstr>
      <vt:lpstr>Incidence Density Sampling in Dynamic Cohort</vt:lpstr>
      <vt:lpstr>PowerPoint Presentation</vt:lpstr>
      <vt:lpstr>PowerPoint Presentation</vt:lpstr>
      <vt:lpstr>Summary: Sampling Controls from a Dynamic Cohort Primary Study Base</vt:lpstr>
      <vt:lpstr>Deciphering primary vs secondary study base</vt:lpstr>
      <vt:lpstr>PowerPoint Presentation</vt:lpstr>
      <vt:lpstr>Case-Control Selection from a Secondary Study Base</vt:lpstr>
      <vt:lpstr>Secondary Study Base</vt:lpstr>
      <vt:lpstr>Case-control study with incident cases and secondary study base</vt:lpstr>
      <vt:lpstr>Selection of cases &amp; controls</vt:lpstr>
      <vt:lpstr>Challenges according to  Primary vs. Secondary Study Base</vt:lpstr>
      <vt:lpstr>Primary vs. Secondary Study Base (cont.)</vt:lpstr>
      <vt:lpstr>PowerPoint Presentation</vt:lpstr>
      <vt:lpstr>Two Concepts to Distinguish</vt:lpstr>
      <vt:lpstr>PowerPoint Presentation</vt:lpstr>
      <vt:lpstr>Example: Case-control design using prevalent cases</vt:lpstr>
      <vt:lpstr>PowerPoint Presentation</vt:lpstr>
      <vt:lpstr>PowerPoint Presentation</vt:lpstr>
      <vt:lpstr>PowerPoint Presentation</vt:lpstr>
      <vt:lpstr>Example: “Prevalent” case-control study in a fixed cohort</vt:lpstr>
      <vt:lpstr>PowerPoint Presentation</vt:lpstr>
      <vt:lpstr>PowerPoint Presentation</vt:lpstr>
      <vt:lpstr>“Nested” Case-Control Study  </vt:lpstr>
      <vt:lpstr>Also Ambiguous:  Prospective &amp; Retrospective</vt:lpstr>
      <vt:lpstr>PowerPoint Presentation</vt:lpstr>
      <vt:lpstr>“Pyramid of Study Designs” is Oversimplified</vt:lpstr>
      <vt:lpstr>Features of Good Case-Control Design</vt:lpstr>
      <vt:lpstr>PowerPoint Presentation</vt:lpstr>
      <vt:lpstr>Relationship between  Observational and Experimental Studies</vt:lpstr>
      <vt:lpstr>Emulating Randomized Experimental Studies</vt:lpstr>
      <vt:lpstr>Emulating Randomized Experimental Studies</vt:lpstr>
      <vt:lpstr>Process of Study Design</vt:lpstr>
      <vt:lpstr>Summary: Four Key Aspects of Study Design Using Individuals as Unit of Observation</vt:lpstr>
      <vt:lpstr>Additional Slides</vt:lpstr>
      <vt:lpstr>Some vocabulary to describe whom we are studying in research</vt:lpstr>
      <vt:lpstr>Defining the composition of a cohort </vt:lpstr>
      <vt:lpstr>Within-Subject Designs</vt:lpstr>
      <vt:lpstr>Case-Crossover Design</vt:lpstr>
      <vt:lpstr>PowerPoint Presentation</vt:lpstr>
      <vt:lpstr>Case-Crossover Example</vt:lpstr>
    </vt:vector>
  </TitlesOfParts>
  <Company>UCSF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Jeff Martin</cp:lastModifiedBy>
  <cp:revision>1841</cp:revision>
  <cp:lastPrinted>2019-09-17T00:41:04Z</cp:lastPrinted>
  <dcterms:created xsi:type="dcterms:W3CDTF">2001-09-02T18:46:41Z</dcterms:created>
  <dcterms:modified xsi:type="dcterms:W3CDTF">2019-09-17T08:33:43Z</dcterms:modified>
</cp:coreProperties>
</file>