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handoutMasterIdLst>
    <p:handoutMasterId r:id="rId72"/>
  </p:handoutMasterIdLst>
  <p:sldIdLst>
    <p:sldId id="256" r:id="rId2"/>
    <p:sldId id="257" r:id="rId3"/>
    <p:sldId id="265" r:id="rId4"/>
    <p:sldId id="260" r:id="rId5"/>
    <p:sldId id="258" r:id="rId6"/>
    <p:sldId id="262" r:id="rId7"/>
    <p:sldId id="266" r:id="rId8"/>
    <p:sldId id="282" r:id="rId9"/>
    <p:sldId id="264" r:id="rId10"/>
    <p:sldId id="283" r:id="rId11"/>
    <p:sldId id="311" r:id="rId12"/>
    <p:sldId id="268" r:id="rId13"/>
    <p:sldId id="285" r:id="rId14"/>
    <p:sldId id="286" r:id="rId15"/>
    <p:sldId id="287" r:id="rId16"/>
    <p:sldId id="348" r:id="rId17"/>
    <p:sldId id="278" r:id="rId18"/>
    <p:sldId id="288" r:id="rId19"/>
    <p:sldId id="289" r:id="rId20"/>
    <p:sldId id="291" r:id="rId21"/>
    <p:sldId id="350" r:id="rId22"/>
    <p:sldId id="293" r:id="rId23"/>
    <p:sldId id="317" r:id="rId24"/>
    <p:sldId id="316" r:id="rId25"/>
    <p:sldId id="290" r:id="rId26"/>
    <p:sldId id="270" r:id="rId27"/>
    <p:sldId id="279" r:id="rId28"/>
    <p:sldId id="292" r:id="rId29"/>
    <p:sldId id="294" r:id="rId30"/>
    <p:sldId id="295" r:id="rId31"/>
    <p:sldId id="312" r:id="rId32"/>
    <p:sldId id="296" r:id="rId33"/>
    <p:sldId id="318" r:id="rId34"/>
    <p:sldId id="284" r:id="rId35"/>
    <p:sldId id="313" r:id="rId36"/>
    <p:sldId id="298" r:id="rId37"/>
    <p:sldId id="323" r:id="rId38"/>
    <p:sldId id="299" r:id="rId39"/>
    <p:sldId id="305" r:id="rId40"/>
    <p:sldId id="300" r:id="rId41"/>
    <p:sldId id="307" r:id="rId42"/>
    <p:sldId id="308" r:id="rId43"/>
    <p:sldId id="349" r:id="rId44"/>
    <p:sldId id="327" r:id="rId45"/>
    <p:sldId id="301" r:id="rId46"/>
    <p:sldId id="321" r:id="rId47"/>
    <p:sldId id="320" r:id="rId48"/>
    <p:sldId id="322" r:id="rId49"/>
    <p:sldId id="304" r:id="rId50"/>
    <p:sldId id="297" r:id="rId51"/>
    <p:sldId id="319" r:id="rId52"/>
    <p:sldId id="328" r:id="rId53"/>
    <p:sldId id="325" r:id="rId54"/>
    <p:sldId id="331" r:id="rId55"/>
    <p:sldId id="333" r:id="rId56"/>
    <p:sldId id="332" r:id="rId57"/>
    <p:sldId id="351" r:id="rId58"/>
    <p:sldId id="326" r:id="rId59"/>
    <p:sldId id="338" r:id="rId60"/>
    <p:sldId id="353" r:id="rId61"/>
    <p:sldId id="339" r:id="rId62"/>
    <p:sldId id="352" r:id="rId63"/>
    <p:sldId id="343" r:id="rId64"/>
    <p:sldId id="340" r:id="rId65"/>
    <p:sldId id="342" r:id="rId66"/>
    <p:sldId id="302" r:id="rId67"/>
    <p:sldId id="347" r:id="rId68"/>
    <p:sldId id="346" r:id="rId69"/>
    <p:sldId id="330" r:id="rId7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7" autoAdjust="0"/>
    <p:restoredTop sz="94606"/>
  </p:normalViewPr>
  <p:slideViewPr>
    <p:cSldViewPr snapToGrid="0" snapToObjects="1">
      <p:cViewPr varScale="1">
        <p:scale>
          <a:sx n="110" d="100"/>
          <a:sy n="110" d="100"/>
        </p:scale>
        <p:origin x="168" y="4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21B72-B727-D040-93E2-6A9577277028}"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F8F25676-6245-4E43-BE65-168A0216D611}">
      <dgm:prSet phldrT="[Text]"/>
      <dgm:spPr/>
      <dgm:t>
        <a:bodyPr/>
        <a:lstStyle/>
        <a:p>
          <a:r>
            <a:rPr lang="en-US" dirty="0" smtClean="0"/>
            <a:t>Machine Learning</a:t>
          </a:r>
          <a:endParaRPr lang="en-US" dirty="0"/>
        </a:p>
      </dgm:t>
    </dgm:pt>
    <dgm:pt modelId="{9A8FD819-0976-EF4B-B47E-052D1F8D7B10}" type="parTrans" cxnId="{C976A6EC-F55B-0447-8A10-678E24423D6C}">
      <dgm:prSet/>
      <dgm:spPr/>
      <dgm:t>
        <a:bodyPr/>
        <a:lstStyle/>
        <a:p>
          <a:endParaRPr lang="en-US"/>
        </a:p>
      </dgm:t>
    </dgm:pt>
    <dgm:pt modelId="{E02D2AFF-6B60-1940-9258-B1EA77DBFE0F}" type="sibTrans" cxnId="{C976A6EC-F55B-0447-8A10-678E24423D6C}">
      <dgm:prSet/>
      <dgm:spPr/>
      <dgm:t>
        <a:bodyPr/>
        <a:lstStyle/>
        <a:p>
          <a:endParaRPr lang="en-US"/>
        </a:p>
      </dgm:t>
    </dgm:pt>
    <dgm:pt modelId="{15ABBBB6-DDEF-0E4D-B34D-713B175B3CD6}">
      <dgm:prSet phldrT="[Text]"/>
      <dgm:spPr/>
      <dgm:t>
        <a:bodyPr/>
        <a:lstStyle/>
        <a:p>
          <a:r>
            <a:rPr lang="en-US" dirty="0" smtClean="0"/>
            <a:t>Supervised</a:t>
          </a:r>
          <a:endParaRPr lang="en-US" dirty="0"/>
        </a:p>
      </dgm:t>
    </dgm:pt>
    <dgm:pt modelId="{47AD3EE7-6A27-1746-A0D4-526D1EDEAB18}" type="parTrans" cxnId="{13F418FA-8A31-6F4D-972B-DE0982EF5F27}">
      <dgm:prSet/>
      <dgm:spPr/>
      <dgm:t>
        <a:bodyPr/>
        <a:lstStyle/>
        <a:p>
          <a:endParaRPr lang="en-US"/>
        </a:p>
      </dgm:t>
    </dgm:pt>
    <dgm:pt modelId="{F2A6B9A5-9F80-784C-88BF-F8924D285F32}" type="sibTrans" cxnId="{13F418FA-8A31-6F4D-972B-DE0982EF5F27}">
      <dgm:prSet/>
      <dgm:spPr/>
      <dgm:t>
        <a:bodyPr/>
        <a:lstStyle/>
        <a:p>
          <a:endParaRPr lang="en-US"/>
        </a:p>
      </dgm:t>
    </dgm:pt>
    <dgm:pt modelId="{C5AA36D3-5ECD-4846-AB92-3385708B3C63}">
      <dgm:prSet phldrT="[Text]"/>
      <dgm:spPr/>
      <dgm:t>
        <a:bodyPr/>
        <a:lstStyle/>
        <a:p>
          <a:r>
            <a:rPr lang="en-US" dirty="0" smtClean="0"/>
            <a:t>Regression (continuous outcome)</a:t>
          </a:r>
          <a:endParaRPr lang="en-US" dirty="0"/>
        </a:p>
      </dgm:t>
    </dgm:pt>
    <dgm:pt modelId="{28366F0D-D2AF-D74E-8BE8-288C03287E07}" type="parTrans" cxnId="{C23B0FE8-8504-2A4A-BA33-D647B9FBC337}">
      <dgm:prSet/>
      <dgm:spPr/>
      <dgm:t>
        <a:bodyPr/>
        <a:lstStyle/>
        <a:p>
          <a:endParaRPr lang="en-US"/>
        </a:p>
      </dgm:t>
    </dgm:pt>
    <dgm:pt modelId="{8C9FCFC5-A418-6245-9521-3003D8122C9B}" type="sibTrans" cxnId="{C23B0FE8-8504-2A4A-BA33-D647B9FBC337}">
      <dgm:prSet/>
      <dgm:spPr/>
      <dgm:t>
        <a:bodyPr/>
        <a:lstStyle/>
        <a:p>
          <a:endParaRPr lang="en-US"/>
        </a:p>
      </dgm:t>
    </dgm:pt>
    <dgm:pt modelId="{AA4FC516-6BDB-8942-B414-0EB21E0167E5}">
      <dgm:prSet phldrT="[Text]"/>
      <dgm:spPr/>
      <dgm:t>
        <a:bodyPr/>
        <a:lstStyle/>
        <a:p>
          <a:r>
            <a:rPr lang="en-US" dirty="0" smtClean="0"/>
            <a:t>Classification (categorical outcome)</a:t>
          </a:r>
          <a:endParaRPr lang="en-US" dirty="0"/>
        </a:p>
      </dgm:t>
    </dgm:pt>
    <dgm:pt modelId="{8970E40B-FD06-4942-8A16-9316EE75AB86}" type="parTrans" cxnId="{BF8BCFC7-D000-7847-8281-A5F1B615BC11}">
      <dgm:prSet/>
      <dgm:spPr/>
      <dgm:t>
        <a:bodyPr/>
        <a:lstStyle/>
        <a:p>
          <a:endParaRPr lang="en-US"/>
        </a:p>
      </dgm:t>
    </dgm:pt>
    <dgm:pt modelId="{7F581D4F-066C-9E42-9127-C4626E786314}" type="sibTrans" cxnId="{BF8BCFC7-D000-7847-8281-A5F1B615BC11}">
      <dgm:prSet/>
      <dgm:spPr/>
      <dgm:t>
        <a:bodyPr/>
        <a:lstStyle/>
        <a:p>
          <a:endParaRPr lang="en-US"/>
        </a:p>
      </dgm:t>
    </dgm:pt>
    <dgm:pt modelId="{17851DCB-920D-124B-A8F6-2C9E5A2DBD91}">
      <dgm:prSet phldrT="[Text]"/>
      <dgm:spPr/>
      <dgm:t>
        <a:bodyPr/>
        <a:lstStyle/>
        <a:p>
          <a:r>
            <a:rPr lang="en-US" dirty="0" smtClean="0"/>
            <a:t>Unsupervised</a:t>
          </a:r>
          <a:endParaRPr lang="en-US" dirty="0"/>
        </a:p>
      </dgm:t>
    </dgm:pt>
    <dgm:pt modelId="{2A2EA2AC-2563-3445-8B5A-4BCA573AE0B2}" type="parTrans" cxnId="{EB7A36F9-7396-F046-8362-1F058C44E490}">
      <dgm:prSet/>
      <dgm:spPr/>
      <dgm:t>
        <a:bodyPr/>
        <a:lstStyle/>
        <a:p>
          <a:endParaRPr lang="en-US"/>
        </a:p>
      </dgm:t>
    </dgm:pt>
    <dgm:pt modelId="{50CFBBB1-25F7-AF4B-AD91-CBB9EF252915}" type="sibTrans" cxnId="{EB7A36F9-7396-F046-8362-1F058C44E490}">
      <dgm:prSet/>
      <dgm:spPr/>
      <dgm:t>
        <a:bodyPr/>
        <a:lstStyle/>
        <a:p>
          <a:endParaRPr lang="en-US"/>
        </a:p>
      </dgm:t>
    </dgm:pt>
    <dgm:pt modelId="{4F2D8C22-2011-EC4F-B463-3C71BBBBF6A0}">
      <dgm:prSet phldrT="[Text]"/>
      <dgm:spPr/>
      <dgm:t>
        <a:bodyPr/>
        <a:lstStyle/>
        <a:p>
          <a:r>
            <a:rPr lang="en-US" dirty="0" smtClean="0"/>
            <a:t>Clustering</a:t>
          </a:r>
        </a:p>
        <a:p>
          <a:r>
            <a:rPr lang="en-US" dirty="0" smtClean="0"/>
            <a:t>(grouping</a:t>
          </a:r>
          <a:r>
            <a:rPr lang="en-US" baseline="0" dirty="0" smtClean="0"/>
            <a:t> observations)</a:t>
          </a:r>
          <a:endParaRPr lang="en-US" dirty="0"/>
        </a:p>
      </dgm:t>
    </dgm:pt>
    <dgm:pt modelId="{9E19C0E4-EC2F-0E41-B169-CF8EE019932B}" type="parTrans" cxnId="{8DDBCD8D-B4D3-9B4A-9905-4830CD6C4702}">
      <dgm:prSet/>
      <dgm:spPr/>
      <dgm:t>
        <a:bodyPr/>
        <a:lstStyle/>
        <a:p>
          <a:endParaRPr lang="en-US"/>
        </a:p>
      </dgm:t>
    </dgm:pt>
    <dgm:pt modelId="{CA551CE2-C976-FE42-B6B4-8065D80D1721}" type="sibTrans" cxnId="{8DDBCD8D-B4D3-9B4A-9905-4830CD6C4702}">
      <dgm:prSet/>
      <dgm:spPr/>
      <dgm:t>
        <a:bodyPr/>
        <a:lstStyle/>
        <a:p>
          <a:endParaRPr lang="en-US"/>
        </a:p>
      </dgm:t>
    </dgm:pt>
    <dgm:pt modelId="{63D78C57-F9FD-1E48-8DD8-B055A554B3DA}">
      <dgm:prSet phldrT="[Text]"/>
      <dgm:spPr/>
      <dgm:t>
        <a:bodyPr/>
        <a:lstStyle/>
        <a:p>
          <a:r>
            <a:rPr lang="en-US" dirty="0" smtClean="0"/>
            <a:t>Data Reduction (transforming variables)</a:t>
          </a:r>
          <a:endParaRPr lang="en-US" dirty="0"/>
        </a:p>
      </dgm:t>
    </dgm:pt>
    <dgm:pt modelId="{7792C44E-3540-3D4E-96EF-0E2593B51438}" type="parTrans" cxnId="{41A9E60F-4488-3A45-BE1F-A3E9196332D2}">
      <dgm:prSet/>
      <dgm:spPr/>
      <dgm:t>
        <a:bodyPr/>
        <a:lstStyle/>
        <a:p>
          <a:endParaRPr lang="en-US"/>
        </a:p>
      </dgm:t>
    </dgm:pt>
    <dgm:pt modelId="{F3D91973-5D74-044D-83E0-CBAFA9D30E0E}" type="sibTrans" cxnId="{41A9E60F-4488-3A45-BE1F-A3E9196332D2}">
      <dgm:prSet/>
      <dgm:spPr/>
      <dgm:t>
        <a:bodyPr/>
        <a:lstStyle/>
        <a:p>
          <a:endParaRPr lang="en-US"/>
        </a:p>
      </dgm:t>
    </dgm:pt>
    <dgm:pt modelId="{5B3E855A-067A-A94D-8ECF-E0762410E186}" type="pres">
      <dgm:prSet presAssocID="{4C021B72-B727-D040-93E2-6A9577277028}" presName="hierChild1" presStyleCnt="0">
        <dgm:presLayoutVars>
          <dgm:chPref val="1"/>
          <dgm:dir/>
          <dgm:animOne val="branch"/>
          <dgm:animLvl val="lvl"/>
          <dgm:resizeHandles/>
        </dgm:presLayoutVars>
      </dgm:prSet>
      <dgm:spPr/>
      <dgm:t>
        <a:bodyPr/>
        <a:lstStyle/>
        <a:p>
          <a:endParaRPr lang="en-US"/>
        </a:p>
      </dgm:t>
    </dgm:pt>
    <dgm:pt modelId="{2A19FC5D-3B86-E441-BA4D-6611533F1127}" type="pres">
      <dgm:prSet presAssocID="{F8F25676-6245-4E43-BE65-168A0216D611}" presName="hierRoot1" presStyleCnt="0"/>
      <dgm:spPr/>
    </dgm:pt>
    <dgm:pt modelId="{951FA09B-C2CC-9E4E-8447-F774CA2FFA6A}" type="pres">
      <dgm:prSet presAssocID="{F8F25676-6245-4E43-BE65-168A0216D611}" presName="composite" presStyleCnt="0"/>
      <dgm:spPr/>
    </dgm:pt>
    <dgm:pt modelId="{09E2A66F-0B9C-B14D-95E8-CABFB5F4927C}" type="pres">
      <dgm:prSet presAssocID="{F8F25676-6245-4E43-BE65-168A0216D611}" presName="background" presStyleLbl="node0" presStyleIdx="0" presStyleCnt="1"/>
      <dgm:spPr/>
    </dgm:pt>
    <dgm:pt modelId="{4B020118-7230-B641-9821-7CA20C46FB1B}" type="pres">
      <dgm:prSet presAssocID="{F8F25676-6245-4E43-BE65-168A0216D611}" presName="text" presStyleLbl="fgAcc0" presStyleIdx="0" presStyleCnt="1">
        <dgm:presLayoutVars>
          <dgm:chPref val="3"/>
        </dgm:presLayoutVars>
      </dgm:prSet>
      <dgm:spPr/>
      <dgm:t>
        <a:bodyPr/>
        <a:lstStyle/>
        <a:p>
          <a:endParaRPr lang="en-US"/>
        </a:p>
      </dgm:t>
    </dgm:pt>
    <dgm:pt modelId="{A0118F71-FBAE-B34B-A296-27BFFFC2CC37}" type="pres">
      <dgm:prSet presAssocID="{F8F25676-6245-4E43-BE65-168A0216D611}" presName="hierChild2" presStyleCnt="0"/>
      <dgm:spPr/>
    </dgm:pt>
    <dgm:pt modelId="{2D54A27B-5ADD-8248-A27E-E3C72183DD52}" type="pres">
      <dgm:prSet presAssocID="{47AD3EE7-6A27-1746-A0D4-526D1EDEAB18}" presName="Name10" presStyleLbl="parChTrans1D2" presStyleIdx="0" presStyleCnt="2"/>
      <dgm:spPr/>
      <dgm:t>
        <a:bodyPr/>
        <a:lstStyle/>
        <a:p>
          <a:endParaRPr lang="en-US"/>
        </a:p>
      </dgm:t>
    </dgm:pt>
    <dgm:pt modelId="{98F6457E-D588-5C43-B325-8CC034379310}" type="pres">
      <dgm:prSet presAssocID="{15ABBBB6-DDEF-0E4D-B34D-713B175B3CD6}" presName="hierRoot2" presStyleCnt="0"/>
      <dgm:spPr/>
    </dgm:pt>
    <dgm:pt modelId="{88EFBCBB-F2E2-0E42-9867-590E691B7DEB}" type="pres">
      <dgm:prSet presAssocID="{15ABBBB6-DDEF-0E4D-B34D-713B175B3CD6}" presName="composite2" presStyleCnt="0"/>
      <dgm:spPr/>
    </dgm:pt>
    <dgm:pt modelId="{3D53A4DC-0D22-A441-95B9-E1369A686A5D}" type="pres">
      <dgm:prSet presAssocID="{15ABBBB6-DDEF-0E4D-B34D-713B175B3CD6}" presName="background2" presStyleLbl="node2" presStyleIdx="0" presStyleCnt="2"/>
      <dgm:spPr/>
    </dgm:pt>
    <dgm:pt modelId="{294D1391-05F7-AF43-83BF-AAA011E784DA}" type="pres">
      <dgm:prSet presAssocID="{15ABBBB6-DDEF-0E4D-B34D-713B175B3CD6}" presName="text2" presStyleLbl="fgAcc2" presStyleIdx="0" presStyleCnt="2">
        <dgm:presLayoutVars>
          <dgm:chPref val="3"/>
        </dgm:presLayoutVars>
      </dgm:prSet>
      <dgm:spPr/>
      <dgm:t>
        <a:bodyPr/>
        <a:lstStyle/>
        <a:p>
          <a:endParaRPr lang="en-US"/>
        </a:p>
      </dgm:t>
    </dgm:pt>
    <dgm:pt modelId="{6AA55791-CB05-A346-B20F-F7BD40F1ED4E}" type="pres">
      <dgm:prSet presAssocID="{15ABBBB6-DDEF-0E4D-B34D-713B175B3CD6}" presName="hierChild3" presStyleCnt="0"/>
      <dgm:spPr/>
    </dgm:pt>
    <dgm:pt modelId="{0E2761CF-084F-2141-8826-22A6586B1DF1}" type="pres">
      <dgm:prSet presAssocID="{28366F0D-D2AF-D74E-8BE8-288C03287E07}" presName="Name17" presStyleLbl="parChTrans1D3" presStyleIdx="0" presStyleCnt="4"/>
      <dgm:spPr/>
      <dgm:t>
        <a:bodyPr/>
        <a:lstStyle/>
        <a:p>
          <a:endParaRPr lang="en-US"/>
        </a:p>
      </dgm:t>
    </dgm:pt>
    <dgm:pt modelId="{85770F87-CC58-7140-8E40-306309A38617}" type="pres">
      <dgm:prSet presAssocID="{C5AA36D3-5ECD-4846-AB92-3385708B3C63}" presName="hierRoot3" presStyleCnt="0"/>
      <dgm:spPr/>
    </dgm:pt>
    <dgm:pt modelId="{C7F8CF50-EBDE-5C4F-BDD3-929B896C3716}" type="pres">
      <dgm:prSet presAssocID="{C5AA36D3-5ECD-4846-AB92-3385708B3C63}" presName="composite3" presStyleCnt="0"/>
      <dgm:spPr/>
    </dgm:pt>
    <dgm:pt modelId="{8EECA2F0-3637-CA41-ACBD-7DC57F888C3C}" type="pres">
      <dgm:prSet presAssocID="{C5AA36D3-5ECD-4846-AB92-3385708B3C63}" presName="background3" presStyleLbl="node3" presStyleIdx="0" presStyleCnt="4"/>
      <dgm:spPr/>
    </dgm:pt>
    <dgm:pt modelId="{DE331C8C-4ABF-124F-9757-C8F82F4C98F7}" type="pres">
      <dgm:prSet presAssocID="{C5AA36D3-5ECD-4846-AB92-3385708B3C63}" presName="text3" presStyleLbl="fgAcc3" presStyleIdx="0" presStyleCnt="4">
        <dgm:presLayoutVars>
          <dgm:chPref val="3"/>
        </dgm:presLayoutVars>
      </dgm:prSet>
      <dgm:spPr/>
      <dgm:t>
        <a:bodyPr/>
        <a:lstStyle/>
        <a:p>
          <a:endParaRPr lang="en-US"/>
        </a:p>
      </dgm:t>
    </dgm:pt>
    <dgm:pt modelId="{36BF3877-9E82-E24C-83DC-1CBA32F3EB8C}" type="pres">
      <dgm:prSet presAssocID="{C5AA36D3-5ECD-4846-AB92-3385708B3C63}" presName="hierChild4" presStyleCnt="0"/>
      <dgm:spPr/>
    </dgm:pt>
    <dgm:pt modelId="{947E30E2-924B-0749-8444-722075DE4A6F}" type="pres">
      <dgm:prSet presAssocID="{8970E40B-FD06-4942-8A16-9316EE75AB86}" presName="Name17" presStyleLbl="parChTrans1D3" presStyleIdx="1" presStyleCnt="4"/>
      <dgm:spPr/>
      <dgm:t>
        <a:bodyPr/>
        <a:lstStyle/>
        <a:p>
          <a:endParaRPr lang="en-US"/>
        </a:p>
      </dgm:t>
    </dgm:pt>
    <dgm:pt modelId="{AFF2174E-232C-B84F-B91C-264C41EE18BC}" type="pres">
      <dgm:prSet presAssocID="{AA4FC516-6BDB-8942-B414-0EB21E0167E5}" presName="hierRoot3" presStyleCnt="0"/>
      <dgm:spPr/>
    </dgm:pt>
    <dgm:pt modelId="{486E4CB4-6C2E-1B48-8326-55E06C1D39CE}" type="pres">
      <dgm:prSet presAssocID="{AA4FC516-6BDB-8942-B414-0EB21E0167E5}" presName="composite3" presStyleCnt="0"/>
      <dgm:spPr/>
    </dgm:pt>
    <dgm:pt modelId="{7C3CD6CA-7D24-3F47-B318-FE7EDCE0570B}" type="pres">
      <dgm:prSet presAssocID="{AA4FC516-6BDB-8942-B414-0EB21E0167E5}" presName="background3" presStyleLbl="node3" presStyleIdx="1" presStyleCnt="4"/>
      <dgm:spPr/>
    </dgm:pt>
    <dgm:pt modelId="{DD9416C5-70DE-6E43-80D9-C82E078F5EFB}" type="pres">
      <dgm:prSet presAssocID="{AA4FC516-6BDB-8942-B414-0EB21E0167E5}" presName="text3" presStyleLbl="fgAcc3" presStyleIdx="1" presStyleCnt="4">
        <dgm:presLayoutVars>
          <dgm:chPref val="3"/>
        </dgm:presLayoutVars>
      </dgm:prSet>
      <dgm:spPr/>
      <dgm:t>
        <a:bodyPr/>
        <a:lstStyle/>
        <a:p>
          <a:endParaRPr lang="en-US"/>
        </a:p>
      </dgm:t>
    </dgm:pt>
    <dgm:pt modelId="{322F8926-ABCE-9B45-A7FB-95CB894BCAF8}" type="pres">
      <dgm:prSet presAssocID="{AA4FC516-6BDB-8942-B414-0EB21E0167E5}" presName="hierChild4" presStyleCnt="0"/>
      <dgm:spPr/>
    </dgm:pt>
    <dgm:pt modelId="{E870DFCC-5C74-E940-8FE2-D2B5CFF8FD32}" type="pres">
      <dgm:prSet presAssocID="{2A2EA2AC-2563-3445-8B5A-4BCA573AE0B2}" presName="Name10" presStyleLbl="parChTrans1D2" presStyleIdx="1" presStyleCnt="2"/>
      <dgm:spPr/>
      <dgm:t>
        <a:bodyPr/>
        <a:lstStyle/>
        <a:p>
          <a:endParaRPr lang="en-US"/>
        </a:p>
      </dgm:t>
    </dgm:pt>
    <dgm:pt modelId="{14DF78B0-2BFF-8A4E-9199-612412AA9CAD}" type="pres">
      <dgm:prSet presAssocID="{17851DCB-920D-124B-A8F6-2C9E5A2DBD91}" presName="hierRoot2" presStyleCnt="0"/>
      <dgm:spPr/>
    </dgm:pt>
    <dgm:pt modelId="{659F55F1-ED99-5142-95D8-0FC7F84102FF}" type="pres">
      <dgm:prSet presAssocID="{17851DCB-920D-124B-A8F6-2C9E5A2DBD91}" presName="composite2" presStyleCnt="0"/>
      <dgm:spPr/>
    </dgm:pt>
    <dgm:pt modelId="{A162C1CF-94CA-844C-9544-3DEDC88C5EE5}" type="pres">
      <dgm:prSet presAssocID="{17851DCB-920D-124B-A8F6-2C9E5A2DBD91}" presName="background2" presStyleLbl="node2" presStyleIdx="1" presStyleCnt="2"/>
      <dgm:spPr/>
    </dgm:pt>
    <dgm:pt modelId="{1230B3F1-D63E-5E48-B652-E8B068F32AE5}" type="pres">
      <dgm:prSet presAssocID="{17851DCB-920D-124B-A8F6-2C9E5A2DBD91}" presName="text2" presStyleLbl="fgAcc2" presStyleIdx="1" presStyleCnt="2">
        <dgm:presLayoutVars>
          <dgm:chPref val="3"/>
        </dgm:presLayoutVars>
      </dgm:prSet>
      <dgm:spPr/>
      <dgm:t>
        <a:bodyPr/>
        <a:lstStyle/>
        <a:p>
          <a:endParaRPr lang="en-US"/>
        </a:p>
      </dgm:t>
    </dgm:pt>
    <dgm:pt modelId="{AE710114-766D-C14C-8018-FB74136A752B}" type="pres">
      <dgm:prSet presAssocID="{17851DCB-920D-124B-A8F6-2C9E5A2DBD91}" presName="hierChild3" presStyleCnt="0"/>
      <dgm:spPr/>
    </dgm:pt>
    <dgm:pt modelId="{9C764079-CD67-EB44-81AB-8BFE98DB8A89}" type="pres">
      <dgm:prSet presAssocID="{9E19C0E4-EC2F-0E41-B169-CF8EE019932B}" presName="Name17" presStyleLbl="parChTrans1D3" presStyleIdx="2" presStyleCnt="4"/>
      <dgm:spPr/>
      <dgm:t>
        <a:bodyPr/>
        <a:lstStyle/>
        <a:p>
          <a:endParaRPr lang="en-US"/>
        </a:p>
      </dgm:t>
    </dgm:pt>
    <dgm:pt modelId="{08405A34-0D49-D143-AF7E-65F2A20E3576}" type="pres">
      <dgm:prSet presAssocID="{4F2D8C22-2011-EC4F-B463-3C71BBBBF6A0}" presName="hierRoot3" presStyleCnt="0"/>
      <dgm:spPr/>
    </dgm:pt>
    <dgm:pt modelId="{88877E42-977F-CE48-BD32-1443F2D7CD1F}" type="pres">
      <dgm:prSet presAssocID="{4F2D8C22-2011-EC4F-B463-3C71BBBBF6A0}" presName="composite3" presStyleCnt="0"/>
      <dgm:spPr/>
    </dgm:pt>
    <dgm:pt modelId="{7F9DE28B-690C-EA46-A37B-40AB80DADD6D}" type="pres">
      <dgm:prSet presAssocID="{4F2D8C22-2011-EC4F-B463-3C71BBBBF6A0}" presName="background3" presStyleLbl="node3" presStyleIdx="2" presStyleCnt="4"/>
      <dgm:spPr/>
    </dgm:pt>
    <dgm:pt modelId="{C4E910C1-BF12-7245-838A-FE21100D274A}" type="pres">
      <dgm:prSet presAssocID="{4F2D8C22-2011-EC4F-B463-3C71BBBBF6A0}" presName="text3" presStyleLbl="fgAcc3" presStyleIdx="2" presStyleCnt="4">
        <dgm:presLayoutVars>
          <dgm:chPref val="3"/>
        </dgm:presLayoutVars>
      </dgm:prSet>
      <dgm:spPr/>
      <dgm:t>
        <a:bodyPr/>
        <a:lstStyle/>
        <a:p>
          <a:endParaRPr lang="en-US"/>
        </a:p>
      </dgm:t>
    </dgm:pt>
    <dgm:pt modelId="{7399D448-3844-E14F-8C59-A9E2FA84C999}" type="pres">
      <dgm:prSet presAssocID="{4F2D8C22-2011-EC4F-B463-3C71BBBBF6A0}" presName="hierChild4" presStyleCnt="0"/>
      <dgm:spPr/>
    </dgm:pt>
    <dgm:pt modelId="{62A47CAE-BE9D-1147-BE5F-721F981DBB6D}" type="pres">
      <dgm:prSet presAssocID="{7792C44E-3540-3D4E-96EF-0E2593B51438}" presName="Name17" presStyleLbl="parChTrans1D3" presStyleIdx="3" presStyleCnt="4"/>
      <dgm:spPr/>
      <dgm:t>
        <a:bodyPr/>
        <a:lstStyle/>
        <a:p>
          <a:endParaRPr lang="en-US"/>
        </a:p>
      </dgm:t>
    </dgm:pt>
    <dgm:pt modelId="{ECF8D7A3-CB0D-5543-8C7A-43B77D026AE2}" type="pres">
      <dgm:prSet presAssocID="{63D78C57-F9FD-1E48-8DD8-B055A554B3DA}" presName="hierRoot3" presStyleCnt="0"/>
      <dgm:spPr/>
    </dgm:pt>
    <dgm:pt modelId="{1A763D16-9E77-154E-A77F-AA4997CA6910}" type="pres">
      <dgm:prSet presAssocID="{63D78C57-F9FD-1E48-8DD8-B055A554B3DA}" presName="composite3" presStyleCnt="0"/>
      <dgm:spPr/>
    </dgm:pt>
    <dgm:pt modelId="{B5F9CF80-8B19-A246-9283-1380B3481A1E}" type="pres">
      <dgm:prSet presAssocID="{63D78C57-F9FD-1E48-8DD8-B055A554B3DA}" presName="background3" presStyleLbl="node3" presStyleIdx="3" presStyleCnt="4"/>
      <dgm:spPr/>
    </dgm:pt>
    <dgm:pt modelId="{5BA3B5D3-2617-8A43-B93A-307F9B2298AA}" type="pres">
      <dgm:prSet presAssocID="{63D78C57-F9FD-1E48-8DD8-B055A554B3DA}" presName="text3" presStyleLbl="fgAcc3" presStyleIdx="3" presStyleCnt="4">
        <dgm:presLayoutVars>
          <dgm:chPref val="3"/>
        </dgm:presLayoutVars>
      </dgm:prSet>
      <dgm:spPr/>
      <dgm:t>
        <a:bodyPr/>
        <a:lstStyle/>
        <a:p>
          <a:endParaRPr lang="en-US"/>
        </a:p>
      </dgm:t>
    </dgm:pt>
    <dgm:pt modelId="{42429139-941F-B642-98E0-C6C1D834BB31}" type="pres">
      <dgm:prSet presAssocID="{63D78C57-F9FD-1E48-8DD8-B055A554B3DA}" presName="hierChild4" presStyleCnt="0"/>
      <dgm:spPr/>
    </dgm:pt>
  </dgm:ptLst>
  <dgm:cxnLst>
    <dgm:cxn modelId="{45F41A70-9F4A-4B4D-AAD6-99EFF978EF58}" type="presOf" srcId="{F8F25676-6245-4E43-BE65-168A0216D611}" destId="{4B020118-7230-B641-9821-7CA20C46FB1B}" srcOrd="0" destOrd="0" presId="urn:microsoft.com/office/officeart/2005/8/layout/hierarchy1"/>
    <dgm:cxn modelId="{C61ED356-2385-1E45-BA04-477F97B6E022}" type="presOf" srcId="{AA4FC516-6BDB-8942-B414-0EB21E0167E5}" destId="{DD9416C5-70DE-6E43-80D9-C82E078F5EFB}" srcOrd="0" destOrd="0" presId="urn:microsoft.com/office/officeart/2005/8/layout/hierarchy1"/>
    <dgm:cxn modelId="{C976A6EC-F55B-0447-8A10-678E24423D6C}" srcId="{4C021B72-B727-D040-93E2-6A9577277028}" destId="{F8F25676-6245-4E43-BE65-168A0216D611}" srcOrd="0" destOrd="0" parTransId="{9A8FD819-0976-EF4B-B47E-052D1F8D7B10}" sibTransId="{E02D2AFF-6B60-1940-9258-B1EA77DBFE0F}"/>
    <dgm:cxn modelId="{BF8BCFC7-D000-7847-8281-A5F1B615BC11}" srcId="{15ABBBB6-DDEF-0E4D-B34D-713B175B3CD6}" destId="{AA4FC516-6BDB-8942-B414-0EB21E0167E5}" srcOrd="1" destOrd="0" parTransId="{8970E40B-FD06-4942-8A16-9316EE75AB86}" sibTransId="{7F581D4F-066C-9E42-9127-C4626E786314}"/>
    <dgm:cxn modelId="{2204DE79-DCA4-3647-B675-5D1C0C887511}" type="presOf" srcId="{4F2D8C22-2011-EC4F-B463-3C71BBBBF6A0}" destId="{C4E910C1-BF12-7245-838A-FE21100D274A}" srcOrd="0" destOrd="0" presId="urn:microsoft.com/office/officeart/2005/8/layout/hierarchy1"/>
    <dgm:cxn modelId="{10BF5C65-D46B-9948-829D-30A021A9D3F0}" type="presOf" srcId="{9E19C0E4-EC2F-0E41-B169-CF8EE019932B}" destId="{9C764079-CD67-EB44-81AB-8BFE98DB8A89}" srcOrd="0" destOrd="0" presId="urn:microsoft.com/office/officeart/2005/8/layout/hierarchy1"/>
    <dgm:cxn modelId="{E87C05F9-4343-A148-9F2E-ADC37826912F}" type="presOf" srcId="{8970E40B-FD06-4942-8A16-9316EE75AB86}" destId="{947E30E2-924B-0749-8444-722075DE4A6F}" srcOrd="0" destOrd="0" presId="urn:microsoft.com/office/officeart/2005/8/layout/hierarchy1"/>
    <dgm:cxn modelId="{C23B0FE8-8504-2A4A-BA33-D647B9FBC337}" srcId="{15ABBBB6-DDEF-0E4D-B34D-713B175B3CD6}" destId="{C5AA36D3-5ECD-4846-AB92-3385708B3C63}" srcOrd="0" destOrd="0" parTransId="{28366F0D-D2AF-D74E-8BE8-288C03287E07}" sibTransId="{8C9FCFC5-A418-6245-9521-3003D8122C9B}"/>
    <dgm:cxn modelId="{EB7A36F9-7396-F046-8362-1F058C44E490}" srcId="{F8F25676-6245-4E43-BE65-168A0216D611}" destId="{17851DCB-920D-124B-A8F6-2C9E5A2DBD91}" srcOrd="1" destOrd="0" parTransId="{2A2EA2AC-2563-3445-8B5A-4BCA573AE0B2}" sibTransId="{50CFBBB1-25F7-AF4B-AD91-CBB9EF252915}"/>
    <dgm:cxn modelId="{04949149-7BBC-E44F-88E2-316A86F6C79C}" type="presOf" srcId="{47AD3EE7-6A27-1746-A0D4-526D1EDEAB18}" destId="{2D54A27B-5ADD-8248-A27E-E3C72183DD52}" srcOrd="0" destOrd="0" presId="urn:microsoft.com/office/officeart/2005/8/layout/hierarchy1"/>
    <dgm:cxn modelId="{6D10AB07-F193-E94F-9D24-842069860011}" type="presOf" srcId="{17851DCB-920D-124B-A8F6-2C9E5A2DBD91}" destId="{1230B3F1-D63E-5E48-B652-E8B068F32AE5}" srcOrd="0" destOrd="0" presId="urn:microsoft.com/office/officeart/2005/8/layout/hierarchy1"/>
    <dgm:cxn modelId="{2B3391A2-3994-3947-B666-791B10C7F0C2}" type="presOf" srcId="{2A2EA2AC-2563-3445-8B5A-4BCA573AE0B2}" destId="{E870DFCC-5C74-E940-8FE2-D2B5CFF8FD32}" srcOrd="0" destOrd="0" presId="urn:microsoft.com/office/officeart/2005/8/layout/hierarchy1"/>
    <dgm:cxn modelId="{6AC92C7E-30C7-C844-B861-8973967BBDCB}" type="presOf" srcId="{28366F0D-D2AF-D74E-8BE8-288C03287E07}" destId="{0E2761CF-084F-2141-8826-22A6586B1DF1}" srcOrd="0" destOrd="0" presId="urn:microsoft.com/office/officeart/2005/8/layout/hierarchy1"/>
    <dgm:cxn modelId="{8DDBCD8D-B4D3-9B4A-9905-4830CD6C4702}" srcId="{17851DCB-920D-124B-A8F6-2C9E5A2DBD91}" destId="{4F2D8C22-2011-EC4F-B463-3C71BBBBF6A0}" srcOrd="0" destOrd="0" parTransId="{9E19C0E4-EC2F-0E41-B169-CF8EE019932B}" sibTransId="{CA551CE2-C976-FE42-B6B4-8065D80D1721}"/>
    <dgm:cxn modelId="{41A9E60F-4488-3A45-BE1F-A3E9196332D2}" srcId="{17851DCB-920D-124B-A8F6-2C9E5A2DBD91}" destId="{63D78C57-F9FD-1E48-8DD8-B055A554B3DA}" srcOrd="1" destOrd="0" parTransId="{7792C44E-3540-3D4E-96EF-0E2593B51438}" sibTransId="{F3D91973-5D74-044D-83E0-CBAFA9D30E0E}"/>
    <dgm:cxn modelId="{B0A7DC30-441E-5140-858E-E557F0FF5CD3}" type="presOf" srcId="{C5AA36D3-5ECD-4846-AB92-3385708B3C63}" destId="{DE331C8C-4ABF-124F-9757-C8F82F4C98F7}" srcOrd="0" destOrd="0" presId="urn:microsoft.com/office/officeart/2005/8/layout/hierarchy1"/>
    <dgm:cxn modelId="{75914D25-A90C-6A45-A5E6-6CC6F7A506C2}" type="presOf" srcId="{63D78C57-F9FD-1E48-8DD8-B055A554B3DA}" destId="{5BA3B5D3-2617-8A43-B93A-307F9B2298AA}" srcOrd="0" destOrd="0" presId="urn:microsoft.com/office/officeart/2005/8/layout/hierarchy1"/>
    <dgm:cxn modelId="{13F418FA-8A31-6F4D-972B-DE0982EF5F27}" srcId="{F8F25676-6245-4E43-BE65-168A0216D611}" destId="{15ABBBB6-DDEF-0E4D-B34D-713B175B3CD6}" srcOrd="0" destOrd="0" parTransId="{47AD3EE7-6A27-1746-A0D4-526D1EDEAB18}" sibTransId="{F2A6B9A5-9F80-784C-88BF-F8924D285F32}"/>
    <dgm:cxn modelId="{6B3FD159-972A-DC4D-96A3-8D132887881B}" type="presOf" srcId="{15ABBBB6-DDEF-0E4D-B34D-713B175B3CD6}" destId="{294D1391-05F7-AF43-83BF-AAA011E784DA}" srcOrd="0" destOrd="0" presId="urn:microsoft.com/office/officeart/2005/8/layout/hierarchy1"/>
    <dgm:cxn modelId="{91782928-1FDD-0F48-8252-F1BDAB12C420}" type="presOf" srcId="{7792C44E-3540-3D4E-96EF-0E2593B51438}" destId="{62A47CAE-BE9D-1147-BE5F-721F981DBB6D}" srcOrd="0" destOrd="0" presId="urn:microsoft.com/office/officeart/2005/8/layout/hierarchy1"/>
    <dgm:cxn modelId="{F72770C2-32F2-D345-9CAF-3DE3B2D8BC8E}" type="presOf" srcId="{4C021B72-B727-D040-93E2-6A9577277028}" destId="{5B3E855A-067A-A94D-8ECF-E0762410E186}" srcOrd="0" destOrd="0" presId="urn:microsoft.com/office/officeart/2005/8/layout/hierarchy1"/>
    <dgm:cxn modelId="{3DC5BF76-3CB3-C04F-BD36-4E2354F5BCB8}" type="presParOf" srcId="{5B3E855A-067A-A94D-8ECF-E0762410E186}" destId="{2A19FC5D-3B86-E441-BA4D-6611533F1127}" srcOrd="0" destOrd="0" presId="urn:microsoft.com/office/officeart/2005/8/layout/hierarchy1"/>
    <dgm:cxn modelId="{40725533-CB34-C94D-91BC-9EA21005FAAE}" type="presParOf" srcId="{2A19FC5D-3B86-E441-BA4D-6611533F1127}" destId="{951FA09B-C2CC-9E4E-8447-F774CA2FFA6A}" srcOrd="0" destOrd="0" presId="urn:microsoft.com/office/officeart/2005/8/layout/hierarchy1"/>
    <dgm:cxn modelId="{2C9E303D-BA85-7240-B671-36FD8B043AE9}" type="presParOf" srcId="{951FA09B-C2CC-9E4E-8447-F774CA2FFA6A}" destId="{09E2A66F-0B9C-B14D-95E8-CABFB5F4927C}" srcOrd="0" destOrd="0" presId="urn:microsoft.com/office/officeart/2005/8/layout/hierarchy1"/>
    <dgm:cxn modelId="{3A771FF4-97CC-0243-A861-27A92E7B6E86}" type="presParOf" srcId="{951FA09B-C2CC-9E4E-8447-F774CA2FFA6A}" destId="{4B020118-7230-B641-9821-7CA20C46FB1B}" srcOrd="1" destOrd="0" presId="urn:microsoft.com/office/officeart/2005/8/layout/hierarchy1"/>
    <dgm:cxn modelId="{60692723-9809-1844-B191-AD10731F8CAA}" type="presParOf" srcId="{2A19FC5D-3B86-E441-BA4D-6611533F1127}" destId="{A0118F71-FBAE-B34B-A296-27BFFFC2CC37}" srcOrd="1" destOrd="0" presId="urn:microsoft.com/office/officeart/2005/8/layout/hierarchy1"/>
    <dgm:cxn modelId="{106847B9-933E-564F-8011-C5A2A1482DEE}" type="presParOf" srcId="{A0118F71-FBAE-B34B-A296-27BFFFC2CC37}" destId="{2D54A27B-5ADD-8248-A27E-E3C72183DD52}" srcOrd="0" destOrd="0" presId="urn:microsoft.com/office/officeart/2005/8/layout/hierarchy1"/>
    <dgm:cxn modelId="{BEB3037A-4EB9-3C4E-A1CA-9214CE3BB635}" type="presParOf" srcId="{A0118F71-FBAE-B34B-A296-27BFFFC2CC37}" destId="{98F6457E-D588-5C43-B325-8CC034379310}" srcOrd="1" destOrd="0" presId="urn:microsoft.com/office/officeart/2005/8/layout/hierarchy1"/>
    <dgm:cxn modelId="{FC66D2F7-CEB6-7047-93A6-E2C7132C2AE3}" type="presParOf" srcId="{98F6457E-D588-5C43-B325-8CC034379310}" destId="{88EFBCBB-F2E2-0E42-9867-590E691B7DEB}" srcOrd="0" destOrd="0" presId="urn:microsoft.com/office/officeart/2005/8/layout/hierarchy1"/>
    <dgm:cxn modelId="{A9264F24-AC14-9946-87E9-5D9BD4B5B5E0}" type="presParOf" srcId="{88EFBCBB-F2E2-0E42-9867-590E691B7DEB}" destId="{3D53A4DC-0D22-A441-95B9-E1369A686A5D}" srcOrd="0" destOrd="0" presId="urn:microsoft.com/office/officeart/2005/8/layout/hierarchy1"/>
    <dgm:cxn modelId="{BD025DC5-F13E-584C-ACA9-1651DA6F13F4}" type="presParOf" srcId="{88EFBCBB-F2E2-0E42-9867-590E691B7DEB}" destId="{294D1391-05F7-AF43-83BF-AAA011E784DA}" srcOrd="1" destOrd="0" presId="urn:microsoft.com/office/officeart/2005/8/layout/hierarchy1"/>
    <dgm:cxn modelId="{BBD6E6C7-E622-B64F-AAB7-EB87D7E4E044}" type="presParOf" srcId="{98F6457E-D588-5C43-B325-8CC034379310}" destId="{6AA55791-CB05-A346-B20F-F7BD40F1ED4E}" srcOrd="1" destOrd="0" presId="urn:microsoft.com/office/officeart/2005/8/layout/hierarchy1"/>
    <dgm:cxn modelId="{2770FCAE-8140-4C43-A4C3-CB28F12670ED}" type="presParOf" srcId="{6AA55791-CB05-A346-B20F-F7BD40F1ED4E}" destId="{0E2761CF-084F-2141-8826-22A6586B1DF1}" srcOrd="0" destOrd="0" presId="urn:microsoft.com/office/officeart/2005/8/layout/hierarchy1"/>
    <dgm:cxn modelId="{14E32F0D-B566-9F43-A6FC-D71A48A897E4}" type="presParOf" srcId="{6AA55791-CB05-A346-B20F-F7BD40F1ED4E}" destId="{85770F87-CC58-7140-8E40-306309A38617}" srcOrd="1" destOrd="0" presId="urn:microsoft.com/office/officeart/2005/8/layout/hierarchy1"/>
    <dgm:cxn modelId="{E33681B9-DFA5-0645-AC43-7B02C643B07D}" type="presParOf" srcId="{85770F87-CC58-7140-8E40-306309A38617}" destId="{C7F8CF50-EBDE-5C4F-BDD3-929B896C3716}" srcOrd="0" destOrd="0" presId="urn:microsoft.com/office/officeart/2005/8/layout/hierarchy1"/>
    <dgm:cxn modelId="{05ED932D-08F9-5543-A012-7FAE7E43634D}" type="presParOf" srcId="{C7F8CF50-EBDE-5C4F-BDD3-929B896C3716}" destId="{8EECA2F0-3637-CA41-ACBD-7DC57F888C3C}" srcOrd="0" destOrd="0" presId="urn:microsoft.com/office/officeart/2005/8/layout/hierarchy1"/>
    <dgm:cxn modelId="{8D456D4F-A937-BF44-8755-163ECCCE02D2}" type="presParOf" srcId="{C7F8CF50-EBDE-5C4F-BDD3-929B896C3716}" destId="{DE331C8C-4ABF-124F-9757-C8F82F4C98F7}" srcOrd="1" destOrd="0" presId="urn:microsoft.com/office/officeart/2005/8/layout/hierarchy1"/>
    <dgm:cxn modelId="{48F0ABC6-ECD3-0F46-86FE-5DF5DFDB0306}" type="presParOf" srcId="{85770F87-CC58-7140-8E40-306309A38617}" destId="{36BF3877-9E82-E24C-83DC-1CBA32F3EB8C}" srcOrd="1" destOrd="0" presId="urn:microsoft.com/office/officeart/2005/8/layout/hierarchy1"/>
    <dgm:cxn modelId="{1867530A-2B7B-BA44-992B-7708AD175228}" type="presParOf" srcId="{6AA55791-CB05-A346-B20F-F7BD40F1ED4E}" destId="{947E30E2-924B-0749-8444-722075DE4A6F}" srcOrd="2" destOrd="0" presId="urn:microsoft.com/office/officeart/2005/8/layout/hierarchy1"/>
    <dgm:cxn modelId="{F7E537B8-2006-444A-A3B4-AE9C2FDB19F7}" type="presParOf" srcId="{6AA55791-CB05-A346-B20F-F7BD40F1ED4E}" destId="{AFF2174E-232C-B84F-B91C-264C41EE18BC}" srcOrd="3" destOrd="0" presId="urn:microsoft.com/office/officeart/2005/8/layout/hierarchy1"/>
    <dgm:cxn modelId="{E0AD8311-DCF7-694F-B648-19394BBF50B8}" type="presParOf" srcId="{AFF2174E-232C-B84F-B91C-264C41EE18BC}" destId="{486E4CB4-6C2E-1B48-8326-55E06C1D39CE}" srcOrd="0" destOrd="0" presId="urn:microsoft.com/office/officeart/2005/8/layout/hierarchy1"/>
    <dgm:cxn modelId="{3910FC7E-78D0-414F-8E11-77747279331F}" type="presParOf" srcId="{486E4CB4-6C2E-1B48-8326-55E06C1D39CE}" destId="{7C3CD6CA-7D24-3F47-B318-FE7EDCE0570B}" srcOrd="0" destOrd="0" presId="urn:microsoft.com/office/officeart/2005/8/layout/hierarchy1"/>
    <dgm:cxn modelId="{BB183C9E-8FFC-2845-B50F-CE03F50EB794}" type="presParOf" srcId="{486E4CB4-6C2E-1B48-8326-55E06C1D39CE}" destId="{DD9416C5-70DE-6E43-80D9-C82E078F5EFB}" srcOrd="1" destOrd="0" presId="urn:microsoft.com/office/officeart/2005/8/layout/hierarchy1"/>
    <dgm:cxn modelId="{64D83916-FBE0-7A4E-BDE7-B7A8FC08F408}" type="presParOf" srcId="{AFF2174E-232C-B84F-B91C-264C41EE18BC}" destId="{322F8926-ABCE-9B45-A7FB-95CB894BCAF8}" srcOrd="1" destOrd="0" presId="urn:microsoft.com/office/officeart/2005/8/layout/hierarchy1"/>
    <dgm:cxn modelId="{EF2864C2-CBFE-A849-9428-44B130A30906}" type="presParOf" srcId="{A0118F71-FBAE-B34B-A296-27BFFFC2CC37}" destId="{E870DFCC-5C74-E940-8FE2-D2B5CFF8FD32}" srcOrd="2" destOrd="0" presId="urn:microsoft.com/office/officeart/2005/8/layout/hierarchy1"/>
    <dgm:cxn modelId="{9755CC18-6B31-FF41-A5A4-1351366314BD}" type="presParOf" srcId="{A0118F71-FBAE-B34B-A296-27BFFFC2CC37}" destId="{14DF78B0-2BFF-8A4E-9199-612412AA9CAD}" srcOrd="3" destOrd="0" presId="urn:microsoft.com/office/officeart/2005/8/layout/hierarchy1"/>
    <dgm:cxn modelId="{CCA5CC13-6722-6240-AE57-F787A550B485}" type="presParOf" srcId="{14DF78B0-2BFF-8A4E-9199-612412AA9CAD}" destId="{659F55F1-ED99-5142-95D8-0FC7F84102FF}" srcOrd="0" destOrd="0" presId="urn:microsoft.com/office/officeart/2005/8/layout/hierarchy1"/>
    <dgm:cxn modelId="{88A4B5E3-803B-9949-926A-95335338A796}" type="presParOf" srcId="{659F55F1-ED99-5142-95D8-0FC7F84102FF}" destId="{A162C1CF-94CA-844C-9544-3DEDC88C5EE5}" srcOrd="0" destOrd="0" presId="urn:microsoft.com/office/officeart/2005/8/layout/hierarchy1"/>
    <dgm:cxn modelId="{A3543E8B-2758-EE4C-8ED9-53D6A9DF8C95}" type="presParOf" srcId="{659F55F1-ED99-5142-95D8-0FC7F84102FF}" destId="{1230B3F1-D63E-5E48-B652-E8B068F32AE5}" srcOrd="1" destOrd="0" presId="urn:microsoft.com/office/officeart/2005/8/layout/hierarchy1"/>
    <dgm:cxn modelId="{5EA7E342-C9A3-D744-B6D1-75CBBC6FDB18}" type="presParOf" srcId="{14DF78B0-2BFF-8A4E-9199-612412AA9CAD}" destId="{AE710114-766D-C14C-8018-FB74136A752B}" srcOrd="1" destOrd="0" presId="urn:microsoft.com/office/officeart/2005/8/layout/hierarchy1"/>
    <dgm:cxn modelId="{06377C87-2D87-9D45-9DA3-906C9E18C30C}" type="presParOf" srcId="{AE710114-766D-C14C-8018-FB74136A752B}" destId="{9C764079-CD67-EB44-81AB-8BFE98DB8A89}" srcOrd="0" destOrd="0" presId="urn:microsoft.com/office/officeart/2005/8/layout/hierarchy1"/>
    <dgm:cxn modelId="{DDAAF13D-5024-414F-BA56-E19B4CD44C62}" type="presParOf" srcId="{AE710114-766D-C14C-8018-FB74136A752B}" destId="{08405A34-0D49-D143-AF7E-65F2A20E3576}" srcOrd="1" destOrd="0" presId="urn:microsoft.com/office/officeart/2005/8/layout/hierarchy1"/>
    <dgm:cxn modelId="{E5716F2A-5330-D544-B920-0FCCD33C6131}" type="presParOf" srcId="{08405A34-0D49-D143-AF7E-65F2A20E3576}" destId="{88877E42-977F-CE48-BD32-1443F2D7CD1F}" srcOrd="0" destOrd="0" presId="urn:microsoft.com/office/officeart/2005/8/layout/hierarchy1"/>
    <dgm:cxn modelId="{21744D45-4837-3646-AC25-F4AA6CF765F2}" type="presParOf" srcId="{88877E42-977F-CE48-BD32-1443F2D7CD1F}" destId="{7F9DE28B-690C-EA46-A37B-40AB80DADD6D}" srcOrd="0" destOrd="0" presId="urn:microsoft.com/office/officeart/2005/8/layout/hierarchy1"/>
    <dgm:cxn modelId="{BEAB9A78-B18A-2045-8A07-91DF5BB4BE04}" type="presParOf" srcId="{88877E42-977F-CE48-BD32-1443F2D7CD1F}" destId="{C4E910C1-BF12-7245-838A-FE21100D274A}" srcOrd="1" destOrd="0" presId="urn:microsoft.com/office/officeart/2005/8/layout/hierarchy1"/>
    <dgm:cxn modelId="{844D2B8A-DE9E-D949-882E-C8D22A51F773}" type="presParOf" srcId="{08405A34-0D49-D143-AF7E-65F2A20E3576}" destId="{7399D448-3844-E14F-8C59-A9E2FA84C999}" srcOrd="1" destOrd="0" presId="urn:microsoft.com/office/officeart/2005/8/layout/hierarchy1"/>
    <dgm:cxn modelId="{10F8F44C-DABB-0643-B11C-C010D85692E7}" type="presParOf" srcId="{AE710114-766D-C14C-8018-FB74136A752B}" destId="{62A47CAE-BE9D-1147-BE5F-721F981DBB6D}" srcOrd="2" destOrd="0" presId="urn:microsoft.com/office/officeart/2005/8/layout/hierarchy1"/>
    <dgm:cxn modelId="{3B35051D-3F5A-BC4B-B317-2EB230A08078}" type="presParOf" srcId="{AE710114-766D-C14C-8018-FB74136A752B}" destId="{ECF8D7A3-CB0D-5543-8C7A-43B77D026AE2}" srcOrd="3" destOrd="0" presId="urn:microsoft.com/office/officeart/2005/8/layout/hierarchy1"/>
    <dgm:cxn modelId="{0634ED71-80C1-334F-824F-304E13C911D8}" type="presParOf" srcId="{ECF8D7A3-CB0D-5543-8C7A-43B77D026AE2}" destId="{1A763D16-9E77-154E-A77F-AA4997CA6910}" srcOrd="0" destOrd="0" presId="urn:microsoft.com/office/officeart/2005/8/layout/hierarchy1"/>
    <dgm:cxn modelId="{5670E661-E305-AB4A-BEFB-80FAEC96EB43}" type="presParOf" srcId="{1A763D16-9E77-154E-A77F-AA4997CA6910}" destId="{B5F9CF80-8B19-A246-9283-1380B3481A1E}" srcOrd="0" destOrd="0" presId="urn:microsoft.com/office/officeart/2005/8/layout/hierarchy1"/>
    <dgm:cxn modelId="{9F15A3E9-12A0-574C-8C8D-E44179C42934}" type="presParOf" srcId="{1A763D16-9E77-154E-A77F-AA4997CA6910}" destId="{5BA3B5D3-2617-8A43-B93A-307F9B2298AA}" srcOrd="1" destOrd="0" presId="urn:microsoft.com/office/officeart/2005/8/layout/hierarchy1"/>
    <dgm:cxn modelId="{D9C23F79-9D0A-CD4C-ADCD-4FFE92542F7C}" type="presParOf" srcId="{ECF8D7A3-CB0D-5543-8C7A-43B77D026AE2}" destId="{42429139-941F-B642-98E0-C6C1D834BB3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7CAE-BE9D-1147-BE5F-721F981DBB6D}">
      <dsp:nvSpPr>
        <dsp:cNvPr id="0" name=""/>
        <dsp:cNvSpPr/>
      </dsp:nvSpPr>
      <dsp:spPr>
        <a:xfrm>
          <a:off x="4535685" y="2369563"/>
          <a:ext cx="779264" cy="370858"/>
        </a:xfrm>
        <a:custGeom>
          <a:avLst/>
          <a:gdLst/>
          <a:ahLst/>
          <a:cxnLst/>
          <a:rect l="0" t="0" r="0" b="0"/>
          <a:pathLst>
            <a:path>
              <a:moveTo>
                <a:pt x="0" y="0"/>
              </a:moveTo>
              <a:lnTo>
                <a:pt x="0" y="252729"/>
              </a:lnTo>
              <a:lnTo>
                <a:pt x="779264" y="252729"/>
              </a:lnTo>
              <a:lnTo>
                <a:pt x="779264"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764079-CD67-EB44-81AB-8BFE98DB8A89}">
      <dsp:nvSpPr>
        <dsp:cNvPr id="0" name=""/>
        <dsp:cNvSpPr/>
      </dsp:nvSpPr>
      <dsp:spPr>
        <a:xfrm>
          <a:off x="3756421" y="2369563"/>
          <a:ext cx="779264" cy="370858"/>
        </a:xfrm>
        <a:custGeom>
          <a:avLst/>
          <a:gdLst/>
          <a:ahLst/>
          <a:cxnLst/>
          <a:rect l="0" t="0" r="0" b="0"/>
          <a:pathLst>
            <a:path>
              <a:moveTo>
                <a:pt x="779264" y="0"/>
              </a:moveTo>
              <a:lnTo>
                <a:pt x="779264" y="252729"/>
              </a:lnTo>
              <a:lnTo>
                <a:pt x="0" y="252729"/>
              </a:lnTo>
              <a:lnTo>
                <a:pt x="0"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870DFCC-5C74-E940-8FE2-D2B5CFF8FD32}">
      <dsp:nvSpPr>
        <dsp:cNvPr id="0" name=""/>
        <dsp:cNvSpPr/>
      </dsp:nvSpPr>
      <dsp:spPr>
        <a:xfrm>
          <a:off x="2977157" y="1188977"/>
          <a:ext cx="1558528" cy="370858"/>
        </a:xfrm>
        <a:custGeom>
          <a:avLst/>
          <a:gdLst/>
          <a:ahLst/>
          <a:cxnLst/>
          <a:rect l="0" t="0" r="0" b="0"/>
          <a:pathLst>
            <a:path>
              <a:moveTo>
                <a:pt x="0" y="0"/>
              </a:moveTo>
              <a:lnTo>
                <a:pt x="0" y="252729"/>
              </a:lnTo>
              <a:lnTo>
                <a:pt x="1558528" y="252729"/>
              </a:lnTo>
              <a:lnTo>
                <a:pt x="1558528" y="3708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7E30E2-924B-0749-8444-722075DE4A6F}">
      <dsp:nvSpPr>
        <dsp:cNvPr id="0" name=""/>
        <dsp:cNvSpPr/>
      </dsp:nvSpPr>
      <dsp:spPr>
        <a:xfrm>
          <a:off x="1418629" y="2369563"/>
          <a:ext cx="779264" cy="370858"/>
        </a:xfrm>
        <a:custGeom>
          <a:avLst/>
          <a:gdLst/>
          <a:ahLst/>
          <a:cxnLst/>
          <a:rect l="0" t="0" r="0" b="0"/>
          <a:pathLst>
            <a:path>
              <a:moveTo>
                <a:pt x="0" y="0"/>
              </a:moveTo>
              <a:lnTo>
                <a:pt x="0" y="252729"/>
              </a:lnTo>
              <a:lnTo>
                <a:pt x="779264" y="252729"/>
              </a:lnTo>
              <a:lnTo>
                <a:pt x="779264"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2761CF-084F-2141-8826-22A6586B1DF1}">
      <dsp:nvSpPr>
        <dsp:cNvPr id="0" name=""/>
        <dsp:cNvSpPr/>
      </dsp:nvSpPr>
      <dsp:spPr>
        <a:xfrm>
          <a:off x="639365" y="2369563"/>
          <a:ext cx="779264" cy="370858"/>
        </a:xfrm>
        <a:custGeom>
          <a:avLst/>
          <a:gdLst/>
          <a:ahLst/>
          <a:cxnLst/>
          <a:rect l="0" t="0" r="0" b="0"/>
          <a:pathLst>
            <a:path>
              <a:moveTo>
                <a:pt x="779264" y="0"/>
              </a:moveTo>
              <a:lnTo>
                <a:pt x="779264" y="252729"/>
              </a:lnTo>
              <a:lnTo>
                <a:pt x="0" y="252729"/>
              </a:lnTo>
              <a:lnTo>
                <a:pt x="0" y="370858"/>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54A27B-5ADD-8248-A27E-E3C72183DD52}">
      <dsp:nvSpPr>
        <dsp:cNvPr id="0" name=""/>
        <dsp:cNvSpPr/>
      </dsp:nvSpPr>
      <dsp:spPr>
        <a:xfrm>
          <a:off x="1418629" y="1188977"/>
          <a:ext cx="1558528" cy="370858"/>
        </a:xfrm>
        <a:custGeom>
          <a:avLst/>
          <a:gdLst/>
          <a:ahLst/>
          <a:cxnLst/>
          <a:rect l="0" t="0" r="0" b="0"/>
          <a:pathLst>
            <a:path>
              <a:moveTo>
                <a:pt x="1558528" y="0"/>
              </a:moveTo>
              <a:lnTo>
                <a:pt x="1558528" y="252729"/>
              </a:lnTo>
              <a:lnTo>
                <a:pt x="0" y="252729"/>
              </a:lnTo>
              <a:lnTo>
                <a:pt x="0" y="37085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2A66F-0B9C-B14D-95E8-CABFB5F4927C}">
      <dsp:nvSpPr>
        <dsp:cNvPr id="0" name=""/>
        <dsp:cNvSpPr/>
      </dsp:nvSpPr>
      <dsp:spPr>
        <a:xfrm>
          <a:off x="2339578" y="37925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020118-7230-B641-9821-7CA20C46FB1B}">
      <dsp:nvSpPr>
        <dsp:cNvPr id="0" name=""/>
        <dsp:cNvSpPr/>
      </dsp:nvSpPr>
      <dsp:spPr>
        <a:xfrm>
          <a:off x="2481262" y="513851"/>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Machine Learning</a:t>
          </a:r>
          <a:endParaRPr lang="en-US" sz="1300" kern="1200" dirty="0"/>
        </a:p>
      </dsp:txBody>
      <dsp:txXfrm>
        <a:off x="2504978" y="537567"/>
        <a:ext cx="1227727" cy="762294"/>
      </dsp:txXfrm>
    </dsp:sp>
    <dsp:sp modelId="{3D53A4DC-0D22-A441-95B9-E1369A686A5D}">
      <dsp:nvSpPr>
        <dsp:cNvPr id="0" name=""/>
        <dsp:cNvSpPr/>
      </dsp:nvSpPr>
      <dsp:spPr>
        <a:xfrm>
          <a:off x="781050" y="1559836"/>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4D1391-05F7-AF43-83BF-AAA011E784DA}">
      <dsp:nvSpPr>
        <dsp:cNvPr id="0" name=""/>
        <dsp:cNvSpPr/>
      </dsp:nvSpPr>
      <dsp:spPr>
        <a:xfrm>
          <a:off x="922734" y="1694436"/>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Supervised</a:t>
          </a:r>
          <a:endParaRPr lang="en-US" sz="1300" kern="1200" dirty="0"/>
        </a:p>
      </dsp:txBody>
      <dsp:txXfrm>
        <a:off x="946450" y="1718152"/>
        <a:ext cx="1227727" cy="762294"/>
      </dsp:txXfrm>
    </dsp:sp>
    <dsp:sp modelId="{8EECA2F0-3637-CA41-ACBD-7DC57F888C3C}">
      <dsp:nvSpPr>
        <dsp:cNvPr id="0" name=""/>
        <dsp:cNvSpPr/>
      </dsp:nvSpPr>
      <dsp:spPr>
        <a:xfrm>
          <a:off x="1785"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E331C8C-4ABF-124F-9757-C8F82F4C98F7}">
      <dsp:nvSpPr>
        <dsp:cNvPr id="0" name=""/>
        <dsp:cNvSpPr/>
      </dsp:nvSpPr>
      <dsp:spPr>
        <a:xfrm>
          <a:off x="143470"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Regression (continuous outcome)</a:t>
          </a:r>
          <a:endParaRPr lang="en-US" sz="1300" kern="1200" dirty="0"/>
        </a:p>
      </dsp:txBody>
      <dsp:txXfrm>
        <a:off x="167186" y="2898738"/>
        <a:ext cx="1227727" cy="762294"/>
      </dsp:txXfrm>
    </dsp:sp>
    <dsp:sp modelId="{7C3CD6CA-7D24-3F47-B318-FE7EDCE0570B}">
      <dsp:nvSpPr>
        <dsp:cNvPr id="0" name=""/>
        <dsp:cNvSpPr/>
      </dsp:nvSpPr>
      <dsp:spPr>
        <a:xfrm>
          <a:off x="1560314"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9416C5-70DE-6E43-80D9-C82E078F5EFB}">
      <dsp:nvSpPr>
        <dsp:cNvPr id="0" name=""/>
        <dsp:cNvSpPr/>
      </dsp:nvSpPr>
      <dsp:spPr>
        <a:xfrm>
          <a:off x="1701998"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Classification (categorical outcome)</a:t>
          </a:r>
          <a:endParaRPr lang="en-US" sz="1300" kern="1200" dirty="0"/>
        </a:p>
      </dsp:txBody>
      <dsp:txXfrm>
        <a:off x="1725714" y="2898738"/>
        <a:ext cx="1227727" cy="762294"/>
      </dsp:txXfrm>
    </dsp:sp>
    <dsp:sp modelId="{A162C1CF-94CA-844C-9544-3DEDC88C5EE5}">
      <dsp:nvSpPr>
        <dsp:cNvPr id="0" name=""/>
        <dsp:cNvSpPr/>
      </dsp:nvSpPr>
      <dsp:spPr>
        <a:xfrm>
          <a:off x="3898106" y="1559836"/>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30B3F1-D63E-5E48-B652-E8B068F32AE5}">
      <dsp:nvSpPr>
        <dsp:cNvPr id="0" name=""/>
        <dsp:cNvSpPr/>
      </dsp:nvSpPr>
      <dsp:spPr>
        <a:xfrm>
          <a:off x="4039790" y="1694436"/>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Unsupervised</a:t>
          </a:r>
          <a:endParaRPr lang="en-US" sz="1300" kern="1200" dirty="0"/>
        </a:p>
      </dsp:txBody>
      <dsp:txXfrm>
        <a:off x="4063506" y="1718152"/>
        <a:ext cx="1227727" cy="762294"/>
      </dsp:txXfrm>
    </dsp:sp>
    <dsp:sp modelId="{7F9DE28B-690C-EA46-A37B-40AB80DADD6D}">
      <dsp:nvSpPr>
        <dsp:cNvPr id="0" name=""/>
        <dsp:cNvSpPr/>
      </dsp:nvSpPr>
      <dsp:spPr>
        <a:xfrm>
          <a:off x="3118842"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4E910C1-BF12-7245-838A-FE21100D274A}">
      <dsp:nvSpPr>
        <dsp:cNvPr id="0" name=""/>
        <dsp:cNvSpPr/>
      </dsp:nvSpPr>
      <dsp:spPr>
        <a:xfrm>
          <a:off x="3260526"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Clustering</a:t>
          </a:r>
        </a:p>
        <a:p>
          <a:pPr lvl="0" algn="ctr" defTabSz="577850">
            <a:lnSpc>
              <a:spcPct val="90000"/>
            </a:lnSpc>
            <a:spcBef>
              <a:spcPct val="0"/>
            </a:spcBef>
            <a:spcAft>
              <a:spcPct val="35000"/>
            </a:spcAft>
          </a:pPr>
          <a:r>
            <a:rPr lang="en-US" sz="1300" kern="1200" dirty="0" smtClean="0"/>
            <a:t>(grouping</a:t>
          </a:r>
          <a:r>
            <a:rPr lang="en-US" sz="1300" kern="1200" baseline="0" dirty="0" smtClean="0"/>
            <a:t> observations)</a:t>
          </a:r>
          <a:endParaRPr lang="en-US" sz="1300" kern="1200" dirty="0"/>
        </a:p>
      </dsp:txBody>
      <dsp:txXfrm>
        <a:off x="3284242" y="2898738"/>
        <a:ext cx="1227727" cy="762294"/>
      </dsp:txXfrm>
    </dsp:sp>
    <dsp:sp modelId="{B5F9CF80-8B19-A246-9283-1380B3481A1E}">
      <dsp:nvSpPr>
        <dsp:cNvPr id="0" name=""/>
        <dsp:cNvSpPr/>
      </dsp:nvSpPr>
      <dsp:spPr>
        <a:xfrm>
          <a:off x="4677370" y="2740421"/>
          <a:ext cx="1275159" cy="80972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BA3B5D3-2617-8A43-B93A-307F9B2298AA}">
      <dsp:nvSpPr>
        <dsp:cNvPr id="0" name=""/>
        <dsp:cNvSpPr/>
      </dsp:nvSpPr>
      <dsp:spPr>
        <a:xfrm>
          <a:off x="4819054" y="2875022"/>
          <a:ext cx="1275159" cy="80972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Data Reduction (transforming variables)</a:t>
          </a:r>
          <a:endParaRPr lang="en-US" sz="1300" kern="1200" dirty="0"/>
        </a:p>
      </dsp:txBody>
      <dsp:txXfrm>
        <a:off x="4842770" y="2898738"/>
        <a:ext cx="1227727" cy="7622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 Id="rId2" Type="http://schemas.openxmlformats.org/officeDocument/2006/relationships/image" Target="../media/image16.wmf"/><Relationship Id="rId3"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1626927-5269-624A-98AE-F52C231777BE}" type="datetimeFigureOut">
              <a:rPr lang="en-US" smtClean="0"/>
              <a:t>8/14/17</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A97F400-B94B-2944-97CB-5C835EDEE711}" type="slidenum">
              <a:rPr lang="en-US" smtClean="0"/>
              <a:t>‹#›</a:t>
            </a:fld>
            <a:endParaRPr lang="en-US"/>
          </a:p>
        </p:txBody>
      </p:sp>
    </p:spTree>
    <p:extLst>
      <p:ext uri="{BB962C8B-B14F-4D97-AF65-F5344CB8AC3E}">
        <p14:creationId xmlns:p14="http://schemas.microsoft.com/office/powerpoint/2010/main" val="189051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BF1AB55-C745-5844-A3FF-A8CC5F29D863}" type="datetimeFigureOut">
              <a:rPr lang="en-US" smtClean="0"/>
              <a:t>8/14/17</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6F623B1-1C86-914A-8D33-A626BF6F6D0E}" type="slidenum">
              <a:rPr lang="en-US" smtClean="0"/>
              <a:t>‹#›</a:t>
            </a:fld>
            <a:endParaRPr lang="en-US"/>
          </a:p>
        </p:txBody>
      </p:sp>
    </p:spTree>
    <p:extLst>
      <p:ext uri="{BB962C8B-B14F-4D97-AF65-F5344CB8AC3E}">
        <p14:creationId xmlns:p14="http://schemas.microsoft.com/office/powerpoint/2010/main" val="160061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71170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59147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79013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426688F5-0553-2B44-965A-DF11DCCE585D}" type="slidenum">
              <a:rPr lang="en-US" altLang="en-US"/>
              <a:pPr/>
              <a:t>‹#›</a:t>
            </a:fld>
            <a:endParaRPr lang="en-US" altLang="en-US"/>
          </a:p>
        </p:txBody>
      </p:sp>
    </p:spTree>
    <p:extLst>
      <p:ext uri="{BB962C8B-B14F-4D97-AF65-F5344CB8AC3E}">
        <p14:creationId xmlns:p14="http://schemas.microsoft.com/office/powerpoint/2010/main" val="191357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363B8E7-512A-6A45-BEE2-4318E1AC4192}" type="slidenum">
              <a:rPr lang="en-US" altLang="en-US"/>
              <a:pPr/>
              <a:t>‹#›</a:t>
            </a:fld>
            <a:endParaRPr lang="en-US" altLang="en-US"/>
          </a:p>
        </p:txBody>
      </p:sp>
    </p:spTree>
    <p:extLst>
      <p:ext uri="{BB962C8B-B14F-4D97-AF65-F5344CB8AC3E}">
        <p14:creationId xmlns:p14="http://schemas.microsoft.com/office/powerpoint/2010/main" val="117313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3934F1-7236-CF4F-B0F4-CBD8C544232B}"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98209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3934F1-7236-CF4F-B0F4-CBD8C544232B}" type="datetimeFigureOut">
              <a:rPr lang="en-US" smtClean="0"/>
              <a:t>8/14/17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7777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3934F1-7236-CF4F-B0F4-CBD8C544232B}"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50242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934F1-7236-CF4F-B0F4-CBD8C544232B}" type="datetimeFigureOut">
              <a:rPr lang="en-US" smtClean="0"/>
              <a:t>8/14/17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43314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3934F1-7236-CF4F-B0F4-CBD8C544232B}" type="datetimeFigureOut">
              <a:rPr lang="en-US" smtClean="0"/>
              <a:t>8/14/17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99371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934F1-7236-CF4F-B0F4-CBD8C544232B}" type="datetimeFigureOut">
              <a:rPr lang="en-US" smtClean="0"/>
              <a:t>8/14/17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19693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132377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3934F1-7236-CF4F-B0F4-CBD8C544232B}" type="datetimeFigureOut">
              <a:rPr lang="en-US" smtClean="0"/>
              <a:t>8/14/17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9B790-9DF7-524C-BAA8-08F4EA147746}" type="slidenum">
              <a:rPr lang="en-US" smtClean="0"/>
              <a:t>‹#›</a:t>
            </a:fld>
            <a:endParaRPr lang="en-US"/>
          </a:p>
        </p:txBody>
      </p:sp>
    </p:spTree>
    <p:extLst>
      <p:ext uri="{BB962C8B-B14F-4D97-AF65-F5344CB8AC3E}">
        <p14:creationId xmlns:p14="http://schemas.microsoft.com/office/powerpoint/2010/main" val="786027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934F1-7236-CF4F-B0F4-CBD8C544232B}" type="datetimeFigureOut">
              <a:rPr lang="en-US" smtClean="0"/>
              <a:t>8/14/17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9B790-9DF7-524C-BAA8-08F4EA147746}" type="slidenum">
              <a:rPr lang="en-US" smtClean="0"/>
              <a:t>‹#›</a:t>
            </a:fld>
            <a:endParaRPr lang="en-US"/>
          </a:p>
        </p:txBody>
      </p:sp>
    </p:spTree>
    <p:extLst>
      <p:ext uri="{BB962C8B-B14F-4D97-AF65-F5344CB8AC3E}">
        <p14:creationId xmlns:p14="http://schemas.microsoft.com/office/powerpoint/2010/main" val="91866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31.png"/><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image" Target="../media/image19.png"/><Relationship Id="rId4" Type="http://schemas.openxmlformats.org/officeDocument/2006/relationships/oleObject" Target="../embeddings/oleObject1.bin"/><Relationship Id="rId5" Type="http://schemas.openxmlformats.org/officeDocument/2006/relationships/image" Target="../media/image16.wmf"/><Relationship Id="rId6" Type="http://schemas.openxmlformats.org/officeDocument/2006/relationships/oleObject" Target="../embeddings/oleObject2.bin"/><Relationship Id="rId7" Type="http://schemas.openxmlformats.org/officeDocument/2006/relationships/image" Target="../media/image17.wmf"/><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1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 Id="rId3"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png"/><Relationship Id="rId3" Type="http://schemas.openxmlformats.org/officeDocument/2006/relationships/image" Target="../media/image3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png"/><Relationship Id="rId3" Type="http://schemas.openxmlformats.org/officeDocument/2006/relationships/image" Target="../media/image3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ople.sc.fsu.edu/~jburkardt/datasets/regression/regression.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rchive.ics.uci.edu/ml/datasets.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63.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53.png"/><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3.bin"/><Relationship Id="rId4" Type="http://schemas.openxmlformats.org/officeDocument/2006/relationships/image" Target="../media/image52.wmf"/><Relationship Id="rId5" Type="http://schemas.openxmlformats.org/officeDocument/2006/relationships/oleObject" Target="../embeddings/oleObject4.bin"/><Relationship Id="rId6" Type="http://schemas.openxmlformats.org/officeDocument/2006/relationships/image" Target="../media/image16.wmf"/><Relationship Id="rId7" Type="http://schemas.openxmlformats.org/officeDocument/2006/relationships/oleObject" Target="../embeddings/oleObject5.bin"/><Relationship Id="rId8" Type="http://schemas.openxmlformats.org/officeDocument/2006/relationships/image" Target="../media/image17.wmf"/><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859" y="1739154"/>
            <a:ext cx="8633012" cy="1862884"/>
          </a:xfrm>
        </p:spPr>
        <p:txBody>
          <a:bodyPr>
            <a:normAutofit fontScale="90000"/>
          </a:bodyPr>
          <a:lstStyle/>
          <a:p>
            <a:r>
              <a:rPr lang="en-US" b="1" dirty="0" err="1" smtClean="0"/>
              <a:t>Biostat</a:t>
            </a:r>
            <a:r>
              <a:rPr lang="en-US" b="1" dirty="0" smtClean="0"/>
              <a:t> 202: Opportunities and Challenges of “Big Data”:</a:t>
            </a:r>
            <a:br>
              <a:rPr lang="en-US" b="1" dirty="0" smtClean="0"/>
            </a:br>
            <a:r>
              <a:rPr lang="en-US" dirty="0" smtClean="0">
                <a:solidFill>
                  <a:schemeClr val="accent5"/>
                </a:solidFill>
              </a:rPr>
              <a:t>Machine Learning</a:t>
            </a:r>
            <a:r>
              <a:rPr lang="en-US" b="1" dirty="0" smtClean="0">
                <a:solidFill>
                  <a:schemeClr val="accent5"/>
                </a:solidFill>
              </a:rPr>
              <a:t> </a:t>
            </a:r>
            <a:r>
              <a:rPr lang="en-US" dirty="0">
                <a:solidFill>
                  <a:schemeClr val="accent5"/>
                </a:solidFill>
              </a:rPr>
              <a:t>1</a:t>
            </a:r>
            <a:r>
              <a:rPr lang="en-US" b="1" dirty="0" smtClean="0">
                <a:solidFill>
                  <a:schemeClr val="accent5"/>
                </a:solidFill>
              </a:rPr>
              <a:t>:</a:t>
            </a:r>
            <a:br>
              <a:rPr lang="en-US" b="1" dirty="0" smtClean="0">
                <a:solidFill>
                  <a:schemeClr val="accent5"/>
                </a:solidFill>
              </a:rPr>
            </a:br>
            <a:r>
              <a:rPr lang="en-US" dirty="0" smtClean="0">
                <a:solidFill>
                  <a:srgbClr val="C00000"/>
                </a:solidFill>
              </a:rPr>
              <a:t>Regression</a:t>
            </a:r>
            <a:endParaRPr lang="en-US" b="1" dirty="0">
              <a:solidFill>
                <a:schemeClr val="accent5"/>
              </a:solidFill>
            </a:endParaRPr>
          </a:p>
        </p:txBody>
      </p:sp>
      <p:sp>
        <p:nvSpPr>
          <p:cNvPr id="3" name="Subtitle 2"/>
          <p:cNvSpPr>
            <a:spLocks noGrp="1"/>
          </p:cNvSpPr>
          <p:nvPr>
            <p:ph type="subTitle" idx="1"/>
          </p:nvPr>
        </p:nvSpPr>
        <p:spPr>
          <a:xfrm>
            <a:off x="1075764" y="4193708"/>
            <a:ext cx="6858000" cy="1655762"/>
          </a:xfrm>
        </p:spPr>
        <p:txBody>
          <a:bodyPr>
            <a:normAutofit lnSpcReduction="10000"/>
          </a:bodyPr>
          <a:lstStyle/>
          <a:p>
            <a:r>
              <a:rPr lang="en-US" b="1" dirty="0" smtClean="0"/>
              <a:t>John Kornak</a:t>
            </a:r>
          </a:p>
          <a:p>
            <a:r>
              <a:rPr lang="en-US" b="1" dirty="0" smtClean="0"/>
              <a:t>Division of Biostatistics</a:t>
            </a:r>
          </a:p>
          <a:p>
            <a:r>
              <a:rPr lang="en-US" b="1" dirty="0" smtClean="0"/>
              <a:t>Department of Epidemiology and Biostatistics</a:t>
            </a:r>
          </a:p>
          <a:p>
            <a:r>
              <a:rPr lang="en-US" b="1" dirty="0" smtClean="0"/>
              <a:t>08/14/2017</a:t>
            </a:r>
            <a:endParaRPr lang="en-US" b="1" dirty="0"/>
          </a:p>
        </p:txBody>
      </p:sp>
    </p:spTree>
    <p:extLst>
      <p:ext uri="{BB962C8B-B14F-4D97-AF65-F5344CB8AC3E}">
        <p14:creationId xmlns:p14="http://schemas.microsoft.com/office/powerpoint/2010/main" val="5172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sp>
        <p:nvSpPr>
          <p:cNvPr id="4" name="Content Placeholder 3"/>
          <p:cNvSpPr>
            <a:spLocks noGrp="1"/>
          </p:cNvSpPr>
          <p:nvPr>
            <p:ph idx="1"/>
          </p:nvPr>
        </p:nvSpPr>
        <p:spPr>
          <a:xfrm>
            <a:off x="628650" y="1690689"/>
            <a:ext cx="7886700" cy="4351338"/>
          </a:xfrm>
        </p:spPr>
        <p:txBody>
          <a:bodyPr/>
          <a:lstStyle/>
          <a:p>
            <a:pPr>
              <a:spcAft>
                <a:spcPts val="1200"/>
              </a:spcAft>
            </a:pPr>
            <a:r>
              <a:rPr lang="en-US" i="1" dirty="0"/>
              <a:t>Target</a:t>
            </a:r>
            <a:r>
              <a:rPr lang="en-US" dirty="0"/>
              <a:t>.  Also called </a:t>
            </a:r>
            <a:r>
              <a:rPr lang="en-US" i="1" dirty="0"/>
              <a:t>outcome</a:t>
            </a:r>
            <a:r>
              <a:rPr lang="en-US" dirty="0"/>
              <a:t>, </a:t>
            </a:r>
            <a:r>
              <a:rPr lang="en-US" i="1" dirty="0"/>
              <a:t>response</a:t>
            </a:r>
            <a:r>
              <a:rPr lang="en-US" dirty="0"/>
              <a:t>, </a:t>
            </a:r>
            <a:r>
              <a:rPr lang="en-US" i="1" dirty="0"/>
              <a:t>dependent </a:t>
            </a:r>
            <a:r>
              <a:rPr lang="en-US" i="1" dirty="0" smtClean="0"/>
              <a:t>variable</a:t>
            </a:r>
            <a:r>
              <a:rPr lang="en-US" dirty="0" smtClean="0"/>
              <a:t> – the variable that you want to predict</a:t>
            </a:r>
            <a:endParaRPr lang="en-US" dirty="0"/>
          </a:p>
          <a:p>
            <a:pPr>
              <a:spcAft>
                <a:spcPts val="1200"/>
              </a:spcAft>
            </a:pPr>
            <a:r>
              <a:rPr lang="en-US" i="1" dirty="0"/>
              <a:t>Input</a:t>
            </a:r>
            <a:r>
              <a:rPr lang="en-US" dirty="0"/>
              <a:t>.  Also called </a:t>
            </a:r>
            <a:r>
              <a:rPr lang="en-US" i="1" dirty="0"/>
              <a:t>predictor</a:t>
            </a:r>
            <a:r>
              <a:rPr lang="en-US" dirty="0"/>
              <a:t>, </a:t>
            </a:r>
            <a:r>
              <a:rPr lang="en-US" i="1" dirty="0"/>
              <a:t>covariate</a:t>
            </a:r>
            <a:r>
              <a:rPr lang="en-US" dirty="0"/>
              <a:t>, </a:t>
            </a:r>
            <a:r>
              <a:rPr lang="en-US" i="1" dirty="0"/>
              <a:t>independent </a:t>
            </a:r>
            <a:r>
              <a:rPr lang="en-US" i="1" dirty="0" smtClean="0"/>
              <a:t>variable</a:t>
            </a:r>
            <a:r>
              <a:rPr lang="en-US" dirty="0" smtClean="0"/>
              <a:t> – the variables you will use to predict</a:t>
            </a:r>
            <a:endParaRPr lang="en-US" dirty="0"/>
          </a:p>
          <a:p>
            <a:pPr>
              <a:spcAft>
                <a:spcPts val="1200"/>
              </a:spcAft>
            </a:pPr>
            <a:r>
              <a:rPr lang="en-US" dirty="0"/>
              <a:t>Modeler also has variable roles of </a:t>
            </a:r>
            <a:r>
              <a:rPr lang="en-US" i="1" dirty="0"/>
              <a:t>Record ID </a:t>
            </a:r>
            <a:r>
              <a:rPr lang="en-US" dirty="0"/>
              <a:t>(identification variable like medical record number), </a:t>
            </a:r>
            <a:r>
              <a:rPr lang="en-US" i="1" dirty="0"/>
              <a:t>split</a:t>
            </a:r>
            <a:r>
              <a:rPr lang="en-US" dirty="0"/>
              <a:t> (for separate analyses of subgroups), </a:t>
            </a:r>
            <a:r>
              <a:rPr lang="en-US" dirty="0" smtClean="0"/>
              <a:t>and </a:t>
            </a:r>
            <a:r>
              <a:rPr lang="en-US" i="1" dirty="0" smtClean="0"/>
              <a:t>partition</a:t>
            </a:r>
            <a:r>
              <a:rPr lang="en-US" dirty="0" smtClean="0"/>
              <a:t> </a:t>
            </a:r>
            <a:r>
              <a:rPr lang="en-US" dirty="0"/>
              <a:t>(for assessing training/testing). </a:t>
            </a:r>
          </a:p>
        </p:txBody>
      </p:sp>
    </p:spTree>
    <p:extLst>
      <p:ext uri="{BB962C8B-B14F-4D97-AF65-F5344CB8AC3E}">
        <p14:creationId xmlns:p14="http://schemas.microsoft.com/office/powerpoint/2010/main" val="67533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a:t>
            </a:r>
            <a:endParaRPr lang="en-US" dirty="0"/>
          </a:p>
        </p:txBody>
      </p:sp>
      <p:sp>
        <p:nvSpPr>
          <p:cNvPr id="3" name="Content Placeholder 2"/>
          <p:cNvSpPr>
            <a:spLocks noGrp="1"/>
          </p:cNvSpPr>
          <p:nvPr>
            <p:ph idx="1"/>
          </p:nvPr>
        </p:nvSpPr>
        <p:spPr/>
        <p:txBody>
          <a:bodyPr>
            <a:normAutofit/>
          </a:bodyPr>
          <a:lstStyle/>
          <a:p>
            <a:r>
              <a:rPr lang="en-US" sz="3600" dirty="0" smtClean="0"/>
              <a:t>Start simple with one predictor</a:t>
            </a:r>
          </a:p>
          <a:p>
            <a:r>
              <a:rPr lang="en-US" sz="3600" dirty="0" smtClean="0"/>
              <a:t>We will move onto multiple predictors later…</a:t>
            </a:r>
            <a:endParaRPr lang="en-US" sz="3600" dirty="0"/>
          </a:p>
        </p:txBody>
      </p:sp>
    </p:spTree>
    <p:extLst>
      <p:ext uri="{BB962C8B-B14F-4D97-AF65-F5344CB8AC3E}">
        <p14:creationId xmlns:p14="http://schemas.microsoft.com/office/powerpoint/2010/main" val="1892480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6133" name="Text Box 5"/>
              <p:cNvSpPr txBox="1">
                <a:spLocks noChangeArrowheads="1"/>
              </p:cNvSpPr>
              <p:nvPr/>
            </p:nvSpPr>
            <p:spPr bwMode="auto">
              <a:xfrm>
                <a:off x="245807" y="1345555"/>
                <a:ext cx="8898193" cy="538609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3600" dirty="0" smtClean="0"/>
                  <a:t>Consider a response variable </a:t>
                </a:r>
                <a14:m>
                  <m:oMath xmlns:m="http://schemas.openxmlformats.org/officeDocument/2006/math">
                    <m:r>
                      <a:rPr lang="en-US" altLang="en-US" sz="3600" b="0" i="1" smtClean="0">
                        <a:latin typeface="Cambria Math" charset="0"/>
                      </a:rPr>
                      <m:t>𝑦</m:t>
                    </m:r>
                  </m:oMath>
                </a14:m>
                <a:r>
                  <a:rPr lang="en-US" altLang="en-US" sz="3600" dirty="0" smtClean="0"/>
                  <a:t> as linearly related to an attribute/predictor </a:t>
                </a:r>
                <a14:m>
                  <m:oMath xmlns:m="http://schemas.openxmlformats.org/officeDocument/2006/math">
                    <m:r>
                      <a:rPr lang="en-US" altLang="en-US" sz="3600" i="1">
                        <a:latin typeface="Cambria Math" charset="0"/>
                      </a:rPr>
                      <m:t>𝑥</m:t>
                    </m:r>
                    <m:r>
                      <a:rPr lang="en-US" altLang="en-US" sz="3600" b="0" i="1" smtClean="0">
                        <a:latin typeface="Cambria Math" charset="0"/>
                      </a:rPr>
                      <m:t>,</m:t>
                    </m:r>
                  </m:oMath>
                </a14:m>
                <a:r>
                  <a:rPr lang="en-US" altLang="en-US" sz="3600" i="1" dirty="0" smtClean="0">
                    <a:latin typeface="Cambria Math" charset="0"/>
                  </a:rPr>
                  <a:t> </a:t>
                </a:r>
                <a:r>
                  <a:rPr lang="en-US" altLang="en-US" sz="3600" dirty="0" smtClean="0"/>
                  <a:t>then: </a:t>
                </a:r>
                <a:endParaRPr lang="en-US" altLang="en-US" sz="3600" i="1" dirty="0" smtClean="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3600" b="0" i="1" smtClean="0">
                          <a:latin typeface="Cambria Math" charset="0"/>
                        </a:rPr>
                        <m:t>𝑦</m:t>
                      </m:r>
                      <m:r>
                        <a:rPr lang="en-US" altLang="en-US" sz="3600" b="0" i="1" smtClean="0">
                          <a:latin typeface="Cambria Math" charset="0"/>
                        </a:rPr>
                        <m:t>=</m:t>
                      </m:r>
                      <m:r>
                        <a:rPr lang="en-US" altLang="en-US" sz="3600" b="0" i="1" smtClean="0">
                          <a:latin typeface="Cambria Math" charset="0"/>
                        </a:rPr>
                        <m:t>𝑎𝑥</m:t>
                      </m:r>
                      <m:r>
                        <a:rPr lang="en-US" altLang="en-US" sz="3600" b="0" i="1" smtClean="0">
                          <a:latin typeface="Cambria Math" charset="0"/>
                        </a:rPr>
                        <m:t>+</m:t>
                      </m:r>
                      <m:r>
                        <a:rPr lang="en-US" altLang="en-US" sz="3600" b="0" i="1" smtClean="0">
                          <a:latin typeface="Cambria Math" charset="0"/>
                        </a:rPr>
                        <m:t>𝑐</m:t>
                      </m:r>
                    </m:oMath>
                  </m:oMathPara>
                </a14:m>
                <a:endParaRPr lang="en-US" altLang="en-US" sz="3600" dirty="0" smtClean="0"/>
              </a:p>
              <a:p>
                <a:r>
                  <a:rPr lang="en-US" altLang="en-US" sz="3600" dirty="0" smtClean="0"/>
                  <a:t>e.g</a:t>
                </a:r>
                <a:r>
                  <a:rPr lang="en-US" altLang="en-US" sz="3600" dirty="0"/>
                  <a:t>.   </a:t>
                </a:r>
                <a14:m>
                  <m:oMath xmlns:m="http://schemas.openxmlformats.org/officeDocument/2006/math">
                    <m:r>
                      <a:rPr lang="en-US" altLang="en-US" sz="3600" b="0" i="1" smtClean="0">
                        <a:latin typeface="Cambria Math" charset="0"/>
                      </a:rPr>
                      <m:t>𝑦</m:t>
                    </m:r>
                  </m:oMath>
                </a14:m>
                <a:r>
                  <a:rPr lang="en-US" altLang="en-US" sz="3600" dirty="0" smtClean="0"/>
                  <a:t> = Systolic BP (</a:t>
                </a:r>
                <a:r>
                  <a:rPr lang="en-US" altLang="en-US" sz="3600" dirty="0" err="1" smtClean="0"/>
                  <a:t>SysBP</a:t>
                </a:r>
                <a:r>
                  <a:rPr lang="en-US" altLang="en-US" sz="3600" dirty="0" smtClean="0"/>
                  <a:t>)</a:t>
                </a:r>
                <a:endParaRPr lang="en-US" altLang="en-US" sz="3600" dirty="0"/>
              </a:p>
              <a:p>
                <a:r>
                  <a:rPr lang="en-US" altLang="en-US" sz="3600" dirty="0"/>
                  <a:t>          </a:t>
                </a:r>
                <a14:m>
                  <m:oMath xmlns:m="http://schemas.openxmlformats.org/officeDocument/2006/math">
                    <m:r>
                      <a:rPr lang="en-US" altLang="en-US" sz="3600" b="0" i="1" smtClean="0">
                        <a:latin typeface="Cambria Math" charset="0"/>
                      </a:rPr>
                      <m:t>𝑥</m:t>
                    </m:r>
                  </m:oMath>
                </a14:m>
                <a:r>
                  <a:rPr lang="en-US" altLang="en-US" sz="3600" dirty="0" smtClean="0"/>
                  <a:t> = Age </a:t>
                </a:r>
                <a:endParaRPr lang="en-US" altLang="en-US" sz="3600" dirty="0"/>
              </a:p>
              <a:p>
                <a14:m>
                  <m:oMath xmlns:m="http://schemas.openxmlformats.org/officeDocument/2006/math">
                    <m:r>
                      <a:rPr lang="en-US" altLang="en-US" sz="3600" b="0" i="1" smtClean="0">
                        <a:latin typeface="Cambria Math" charset="0"/>
                      </a:rPr>
                      <m:t>          </m:t>
                    </m:r>
                    <m:r>
                      <a:rPr lang="en-US" altLang="en-US" sz="3600" b="0" i="1" smtClean="0">
                        <a:latin typeface="Cambria Math" charset="0"/>
                      </a:rPr>
                      <m:t>𝑐</m:t>
                    </m:r>
                  </m:oMath>
                </a14:m>
                <a:r>
                  <a:rPr lang="en-US" altLang="en-US" sz="3600" dirty="0" smtClean="0"/>
                  <a:t> = intercept (</a:t>
                </a:r>
                <a:r>
                  <a:rPr lang="en-US" altLang="en-US" sz="3600" dirty="0" err="1" smtClean="0"/>
                  <a:t>SysBP</a:t>
                </a:r>
                <a:r>
                  <a:rPr lang="en-US" altLang="en-US" sz="3600" dirty="0" smtClean="0"/>
                  <a:t> at age 0)</a:t>
                </a:r>
              </a:p>
              <a:p>
                <a:r>
                  <a:rPr lang="en-US" altLang="en-US" sz="3600" b="0" dirty="0"/>
                  <a:t>	</a:t>
                </a:r>
                <a:r>
                  <a:rPr lang="en-US" altLang="en-US" sz="3600" b="0" dirty="0" smtClean="0"/>
                  <a:t> </a:t>
                </a:r>
                <a14:m>
                  <m:oMath xmlns:m="http://schemas.openxmlformats.org/officeDocument/2006/math">
                    <m:r>
                      <a:rPr lang="en-US" altLang="en-US" sz="3600" b="0" i="1" smtClean="0">
                        <a:latin typeface="Cambria Math" charset="0"/>
                      </a:rPr>
                      <m:t>𝑎</m:t>
                    </m:r>
                  </m:oMath>
                </a14:m>
                <a:r>
                  <a:rPr lang="en-US" altLang="en-US" sz="3600" dirty="0" smtClean="0"/>
                  <a:t> </a:t>
                </a:r>
                <a:r>
                  <a:rPr lang="en-US" altLang="en-US" sz="3600" dirty="0"/>
                  <a:t>= </a:t>
                </a:r>
                <a:r>
                  <a:rPr lang="en-US" altLang="en-US" sz="3600" dirty="0" smtClean="0"/>
                  <a:t>change </a:t>
                </a:r>
                <a:r>
                  <a:rPr lang="en-US" altLang="en-US" sz="3600" dirty="0" err="1" smtClean="0"/>
                  <a:t>SysBP</a:t>
                </a:r>
                <a:r>
                  <a:rPr lang="en-US" altLang="en-US" sz="3600" dirty="0" smtClean="0"/>
                  <a:t> per year in Age</a:t>
                </a:r>
                <a:endParaRPr lang="en-US" altLang="en-US" sz="3600" dirty="0"/>
              </a:p>
              <a:p>
                <a:r>
                  <a:rPr lang="en-US" altLang="en-US" sz="3600" dirty="0"/>
                  <a:t>                     </a:t>
                </a:r>
              </a:p>
              <a:p>
                <a:r>
                  <a:rPr lang="en-US" altLang="en-US" sz="3600" dirty="0" smtClean="0"/>
                  <a:t>    Question: Is Age predictive of </a:t>
                </a:r>
                <a:r>
                  <a:rPr lang="en-US" altLang="en-US" sz="3600" dirty="0" err="1" smtClean="0"/>
                  <a:t>SysBP</a:t>
                </a:r>
                <a:r>
                  <a:rPr lang="en-US" altLang="en-US" sz="3600" dirty="0" smtClean="0"/>
                  <a:t>?</a:t>
                </a:r>
                <a:endParaRPr lang="en-US" altLang="en-US" sz="3600" dirty="0"/>
              </a:p>
            </p:txBody>
          </p:sp>
        </mc:Choice>
        <mc:Fallback xmlns="">
          <p:sp>
            <p:nvSpPr>
              <p:cNvPr id="176133" name="Text Box 5"/>
              <p:cNvSpPr txBox="1">
                <a:spLocks noRot="1" noChangeAspect="1" noMove="1" noResize="1" noEditPoints="1" noAdjustHandles="1" noChangeArrowheads="1" noChangeShapeType="1" noTextEdit="1"/>
              </p:cNvSpPr>
              <p:nvPr/>
            </p:nvSpPr>
            <p:spPr bwMode="auto">
              <a:xfrm>
                <a:off x="245807" y="1345555"/>
                <a:ext cx="8898193" cy="5386090"/>
              </a:xfrm>
              <a:prstGeom prst="rect">
                <a:avLst/>
              </a:prstGeom>
              <a:blipFill rotWithShape="0">
                <a:blip r:embed="rId2"/>
                <a:stretch>
                  <a:fillRect l="-2055" t="-1812" b="-339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176132" name="Rectangle 4"/>
          <p:cNvSpPr>
            <a:spLocks noGrp="1" noChangeArrowheads="1"/>
          </p:cNvSpPr>
          <p:nvPr>
            <p:ph type="title"/>
          </p:nvPr>
        </p:nvSpPr>
        <p:spPr>
          <a:xfrm>
            <a:off x="358305" y="194676"/>
            <a:ext cx="7886700" cy="1325563"/>
          </a:xfrm>
        </p:spPr>
        <p:txBody>
          <a:bodyPr/>
          <a:lstStyle/>
          <a:p>
            <a:r>
              <a:rPr lang="en-US" altLang="en-US" b="1" dirty="0" smtClean="0"/>
              <a:t>Linear </a:t>
            </a:r>
            <a:r>
              <a:rPr lang="en-US" altLang="en-US" b="1" dirty="0"/>
              <a:t>Regression</a:t>
            </a:r>
          </a:p>
        </p:txBody>
      </p:sp>
    </p:spTree>
    <p:extLst>
      <p:ext uri="{BB962C8B-B14F-4D97-AF65-F5344CB8AC3E}">
        <p14:creationId xmlns:p14="http://schemas.microsoft.com/office/powerpoint/2010/main" val="773121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2314" y="1752600"/>
            <a:ext cx="7045656" cy="4228311"/>
          </a:xfrm>
          <a:prstGeom prst="rect">
            <a:avLst/>
          </a:prstGeom>
        </p:spPr>
      </p:pic>
    </p:spTree>
    <p:extLst>
      <p:ext uri="{BB962C8B-B14F-4D97-AF65-F5344CB8AC3E}">
        <p14:creationId xmlns:p14="http://schemas.microsoft.com/office/powerpoint/2010/main" val="1624957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88391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
        <p:nvSpPr>
          <p:cNvPr id="10" name="Line 44"/>
          <p:cNvSpPr>
            <a:spLocks noChangeShapeType="1"/>
          </p:cNvSpPr>
          <p:nvPr/>
        </p:nvSpPr>
        <p:spPr bwMode="auto">
          <a:xfrm flipV="1">
            <a:off x="3315960" y="4544704"/>
            <a:ext cx="3203323" cy="475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5"/>
          <p:cNvSpPr>
            <a:spLocks noChangeShapeType="1"/>
          </p:cNvSpPr>
          <p:nvPr/>
        </p:nvSpPr>
        <p:spPr bwMode="auto">
          <a:xfrm flipV="1">
            <a:off x="6519283" y="2702257"/>
            <a:ext cx="0" cy="1842447"/>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4746004" y="4544704"/>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46004" y="4544704"/>
                <a:ext cx="235834"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80715" y="3377258"/>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80715" y="3377258"/>
                <a:ext cx="331053" cy="4924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86483" y="3201857"/>
                <a:ext cx="1104470"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𝑎</m:t>
                      </m:r>
                      <m:r>
                        <a:rPr lang="en-US" sz="3200" b="0" i="1" smtClean="0">
                          <a:latin typeface="Cambria Math" charset="0"/>
                        </a:rPr>
                        <m:t>=</m:t>
                      </m:r>
                      <m:f>
                        <m:fPr>
                          <m:ctrlPr>
                            <a:rPr lang="en-US" sz="3200" b="0" i="1" smtClean="0">
                              <a:latin typeface="Cambria Math" charset="0"/>
                            </a:rPr>
                          </m:ctrlPr>
                        </m:fPr>
                        <m:num>
                          <m:r>
                            <a:rPr lang="en-US" sz="3200" b="0" i="1" smtClean="0">
                              <a:latin typeface="Cambria Math" charset="0"/>
                            </a:rPr>
                            <m:t>𝑘</m:t>
                          </m:r>
                        </m:num>
                        <m:den>
                          <m:r>
                            <a:rPr lang="en-US" sz="3200" b="0" i="1" smtClean="0">
                              <a:latin typeface="Cambria Math" charset="0"/>
                            </a:rPr>
                            <m:t>𝑙</m:t>
                          </m:r>
                        </m:den>
                      </m:f>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886483" y="3201857"/>
                <a:ext cx="1104470" cy="935000"/>
              </a:xfrm>
              <a:prstGeom prst="rect">
                <a:avLst/>
              </a:prstGeom>
              <a:blipFill rotWithShape="0">
                <a:blip r:embed="rId7"/>
                <a:stretch>
                  <a:fillRect/>
                </a:stretch>
              </a:blipFill>
            </p:spPr>
            <p:txBody>
              <a:bodyPr/>
              <a:lstStyle/>
              <a:p>
                <a:r>
                  <a:rPr lang="en-US">
                    <a:noFill/>
                  </a:rPr>
                  <a:t> </a:t>
                </a:r>
              </a:p>
            </p:txBody>
          </p:sp>
        </mc:Fallback>
      </mc:AlternateContent>
      <p:sp>
        <p:nvSpPr>
          <p:cNvPr id="5" name="TextBox 4"/>
          <p:cNvSpPr txBox="1"/>
          <p:nvPr/>
        </p:nvSpPr>
        <p:spPr>
          <a:xfrm>
            <a:off x="7927199" y="2550989"/>
            <a:ext cx="1075936" cy="584775"/>
          </a:xfrm>
          <a:prstGeom prst="rect">
            <a:avLst/>
          </a:prstGeom>
          <a:noFill/>
        </p:spPr>
        <p:txBody>
          <a:bodyPr wrap="none" rtlCol="0">
            <a:spAutoFit/>
          </a:bodyPr>
          <a:lstStyle/>
          <a:p>
            <a:r>
              <a:rPr lang="en-US" sz="3200" dirty="0" smtClean="0"/>
              <a:t>slope</a:t>
            </a:r>
            <a:endParaRPr lang="en-US" sz="3200" dirty="0"/>
          </a:p>
        </p:txBody>
      </p:sp>
      <p:sp>
        <p:nvSpPr>
          <p:cNvPr id="20" name="TextBox 19"/>
          <p:cNvSpPr txBox="1"/>
          <p:nvPr/>
        </p:nvSpPr>
        <p:spPr>
          <a:xfrm>
            <a:off x="0" y="4544704"/>
            <a:ext cx="1886222" cy="584775"/>
          </a:xfrm>
          <a:prstGeom prst="rect">
            <a:avLst/>
          </a:prstGeom>
          <a:noFill/>
        </p:spPr>
        <p:txBody>
          <a:bodyPr wrap="none" rtlCol="0">
            <a:spAutoFit/>
          </a:bodyPr>
          <a:lstStyle/>
          <a:p>
            <a:r>
              <a:rPr lang="en-US" sz="3200" dirty="0" smtClean="0"/>
              <a:t>Intercept?</a:t>
            </a:r>
            <a:endParaRPr lang="en-US" sz="3200" dirty="0"/>
          </a:p>
        </p:txBody>
      </p:sp>
    </p:spTree>
    <p:extLst>
      <p:ext uri="{BB962C8B-B14F-4D97-AF65-F5344CB8AC3E}">
        <p14:creationId xmlns:p14="http://schemas.microsoft.com/office/powerpoint/2010/main" val="2010341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9"/>
          </a:xfrm>
          <a:prstGeom prst="rect">
            <a:avLst/>
          </a:prstGeom>
        </p:spPr>
      </p:pic>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31" name="Line 16"/>
          <p:cNvSpPr>
            <a:spLocks noChangeShapeType="1"/>
          </p:cNvSpPr>
          <p:nvPr/>
        </p:nvSpPr>
        <p:spPr bwMode="auto">
          <a:xfrm>
            <a:off x="6696792" y="6223448"/>
            <a:ext cx="1225034"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2" name="TextBox 31"/>
              <p:cNvSpPr txBox="1"/>
              <p:nvPr/>
            </p:nvSpPr>
            <p:spPr>
              <a:xfrm>
                <a:off x="7921826" y="6150074"/>
                <a:ext cx="363433"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𝑥</m:t>
                      </m:r>
                    </m:oMath>
                  </m:oMathPara>
                </a14:m>
                <a:endParaRPr lang="en-US" sz="3600" dirty="0"/>
              </a:p>
            </p:txBody>
          </p:sp>
        </mc:Choice>
        <mc:Fallback xmlns="">
          <p:sp>
            <p:nvSpPr>
              <p:cNvPr id="32" name="TextBox 31"/>
              <p:cNvSpPr txBox="1">
                <a:spLocks noRot="1" noChangeAspect="1" noMove="1" noResize="1" noEditPoints="1" noAdjustHandles="1" noChangeArrowheads="1" noChangeShapeType="1" noTextEdit="1"/>
              </p:cNvSpPr>
              <p:nvPr/>
            </p:nvSpPr>
            <p:spPr>
              <a:xfrm>
                <a:off x="7921826" y="6150074"/>
                <a:ext cx="363433" cy="553998"/>
              </a:xfrm>
              <a:prstGeom prst="rect">
                <a:avLst/>
              </a:prstGeom>
              <a:blipFill rotWithShape="1">
                <a:blip r:embed="rId3"/>
                <a:stretch>
                  <a:fillRect l="-9836" t="-4348"/>
                </a:stretch>
              </a:blipFill>
            </p:spPr>
            <p:txBody>
              <a:bodyPr/>
              <a:lstStyle/>
              <a:p>
                <a:r>
                  <a:rPr lang="en-US">
                    <a:noFill/>
                  </a:rPr>
                  <a:t> </a:t>
                </a:r>
              </a:p>
            </p:txBody>
          </p:sp>
        </mc:Fallback>
      </mc:AlternateContent>
      <p:sp>
        <p:nvSpPr>
          <p:cNvPr id="33" name="Line 15"/>
          <p:cNvSpPr>
            <a:spLocks noChangeShapeType="1"/>
          </p:cNvSpPr>
          <p:nvPr/>
        </p:nvSpPr>
        <p:spPr bwMode="auto">
          <a:xfrm flipV="1">
            <a:off x="1055966" y="1689317"/>
            <a:ext cx="0" cy="861672"/>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34" name="TextBox 33"/>
              <p:cNvSpPr txBox="1"/>
              <p:nvPr/>
            </p:nvSpPr>
            <p:spPr>
              <a:xfrm>
                <a:off x="644010" y="1353979"/>
                <a:ext cx="37016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charset="0"/>
                        </a:rPr>
                        <m:t>𝑦</m:t>
                      </m:r>
                    </m:oMath>
                  </m:oMathPara>
                </a14:m>
                <a:endParaRPr lang="en-US" sz="36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010" y="1353979"/>
                <a:ext cx="370166" cy="553998"/>
              </a:xfrm>
              <a:prstGeom prst="rect">
                <a:avLst/>
              </a:prstGeom>
              <a:blipFill rotWithShape="0">
                <a:blip r:embed="rId4"/>
                <a:stretch>
                  <a:fillRect/>
                </a:stretch>
              </a:blipFill>
            </p:spPr>
            <p:txBody>
              <a:bodyPr/>
              <a:lstStyle/>
              <a:p>
                <a:r>
                  <a:rPr lang="en-US">
                    <a:noFill/>
                  </a:rPr>
                  <a:t> </a:t>
                </a:r>
              </a:p>
            </p:txBody>
          </p:sp>
        </mc:Fallback>
      </mc:AlternateContent>
      <p:sp>
        <p:nvSpPr>
          <p:cNvPr id="10" name="Line 44"/>
          <p:cNvSpPr>
            <a:spLocks noChangeShapeType="1"/>
          </p:cNvSpPr>
          <p:nvPr/>
        </p:nvSpPr>
        <p:spPr bwMode="auto">
          <a:xfrm flipV="1">
            <a:off x="3315960" y="4544704"/>
            <a:ext cx="3203323" cy="475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5"/>
          <p:cNvSpPr>
            <a:spLocks noChangeShapeType="1"/>
          </p:cNvSpPr>
          <p:nvPr/>
        </p:nvSpPr>
        <p:spPr bwMode="auto">
          <a:xfrm flipV="1">
            <a:off x="6519283" y="2702257"/>
            <a:ext cx="0" cy="1842447"/>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3" name="TextBox 12"/>
              <p:cNvSpPr txBox="1"/>
              <p:nvPr/>
            </p:nvSpPr>
            <p:spPr>
              <a:xfrm>
                <a:off x="4746004" y="4544704"/>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46004" y="4544704"/>
                <a:ext cx="235834"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580715" y="3377258"/>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580715" y="3377258"/>
                <a:ext cx="331053" cy="49244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886483" y="3201857"/>
                <a:ext cx="1104470"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𝑎</m:t>
                      </m:r>
                      <m:r>
                        <a:rPr lang="en-US" sz="3200" b="0" i="1" smtClean="0">
                          <a:latin typeface="Cambria Math" charset="0"/>
                        </a:rPr>
                        <m:t>=</m:t>
                      </m:r>
                      <m:f>
                        <m:fPr>
                          <m:ctrlPr>
                            <a:rPr lang="en-US" sz="3200" b="0" i="1" smtClean="0">
                              <a:latin typeface="Cambria Math" charset="0"/>
                            </a:rPr>
                          </m:ctrlPr>
                        </m:fPr>
                        <m:num>
                          <m:r>
                            <a:rPr lang="en-US" sz="3200" b="0" i="1" smtClean="0">
                              <a:latin typeface="Cambria Math" charset="0"/>
                            </a:rPr>
                            <m:t>𝑘</m:t>
                          </m:r>
                        </m:num>
                        <m:den>
                          <m:r>
                            <a:rPr lang="en-US" sz="3200" b="0" i="1" smtClean="0">
                              <a:latin typeface="Cambria Math" charset="0"/>
                            </a:rPr>
                            <m:t>𝑙</m:t>
                          </m:r>
                        </m:den>
                      </m:f>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886483" y="3201857"/>
                <a:ext cx="1104470" cy="935000"/>
              </a:xfrm>
              <a:prstGeom prst="rect">
                <a:avLst/>
              </a:prstGeom>
              <a:blipFill rotWithShape="0">
                <a:blip r:embed="rId7"/>
                <a:stretch>
                  <a:fillRect/>
                </a:stretch>
              </a:blipFill>
            </p:spPr>
            <p:txBody>
              <a:bodyPr/>
              <a:lstStyle/>
              <a:p>
                <a:r>
                  <a:rPr lang="en-US">
                    <a:noFill/>
                  </a:rPr>
                  <a:t> </a:t>
                </a:r>
              </a:p>
            </p:txBody>
          </p:sp>
        </mc:Fallback>
      </mc:AlternateContent>
      <p:sp>
        <p:nvSpPr>
          <p:cNvPr id="5" name="TextBox 4"/>
          <p:cNvSpPr txBox="1"/>
          <p:nvPr/>
        </p:nvSpPr>
        <p:spPr>
          <a:xfrm>
            <a:off x="7927199" y="2550989"/>
            <a:ext cx="1075936" cy="584775"/>
          </a:xfrm>
          <a:prstGeom prst="rect">
            <a:avLst/>
          </a:prstGeom>
          <a:noFill/>
        </p:spPr>
        <p:txBody>
          <a:bodyPr wrap="none" rtlCol="0">
            <a:spAutoFit/>
          </a:bodyPr>
          <a:lstStyle/>
          <a:p>
            <a:r>
              <a:rPr lang="en-US" sz="3200" dirty="0" smtClean="0"/>
              <a:t>slope</a:t>
            </a:r>
            <a:endParaRPr lang="en-US" sz="3200" dirty="0"/>
          </a:p>
        </p:txBody>
      </p:sp>
      <mc:AlternateContent xmlns:mc="http://schemas.openxmlformats.org/markup-compatibility/2006" xmlns:a14="http://schemas.microsoft.com/office/drawing/2010/main">
        <mc:Choice Requires="a14">
          <p:sp>
            <p:nvSpPr>
              <p:cNvPr id="17" name="TextBox 16"/>
              <p:cNvSpPr txBox="1"/>
              <p:nvPr/>
            </p:nvSpPr>
            <p:spPr>
              <a:xfrm>
                <a:off x="392934" y="5037147"/>
                <a:ext cx="295145"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𝑐</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92934" y="5037147"/>
                <a:ext cx="295145" cy="492443"/>
              </a:xfrm>
              <a:prstGeom prst="rect">
                <a:avLst/>
              </a:prstGeom>
              <a:blipFill rotWithShape="0">
                <a:blip r:embed="rId8"/>
                <a:stretch>
                  <a:fillRect/>
                </a:stretch>
              </a:blipFill>
            </p:spPr>
            <p:txBody>
              <a:bodyPr/>
              <a:lstStyle/>
              <a:p>
                <a:r>
                  <a:rPr lang="en-US">
                    <a:noFill/>
                  </a:rPr>
                  <a:t> </a:t>
                </a:r>
              </a:p>
            </p:txBody>
          </p:sp>
        </mc:Fallback>
      </mc:AlternateContent>
      <p:sp>
        <p:nvSpPr>
          <p:cNvPr id="18" name="Line 16"/>
          <p:cNvSpPr>
            <a:spLocks noChangeShapeType="1"/>
          </p:cNvSpPr>
          <p:nvPr/>
        </p:nvSpPr>
        <p:spPr bwMode="auto">
          <a:xfrm>
            <a:off x="559921" y="5532156"/>
            <a:ext cx="60453" cy="617918"/>
          </a:xfrm>
          <a:prstGeom prst="line">
            <a:avLst/>
          </a:prstGeom>
          <a:noFill/>
          <a:ln w="38100">
            <a:solidFill>
              <a:srgbClr val="C000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0" name="TextBox 19"/>
          <p:cNvSpPr txBox="1"/>
          <p:nvPr/>
        </p:nvSpPr>
        <p:spPr>
          <a:xfrm>
            <a:off x="0" y="4544704"/>
            <a:ext cx="1695464" cy="584775"/>
          </a:xfrm>
          <a:prstGeom prst="rect">
            <a:avLst/>
          </a:prstGeom>
          <a:noFill/>
        </p:spPr>
        <p:txBody>
          <a:bodyPr wrap="none" rtlCol="0">
            <a:spAutoFit/>
          </a:bodyPr>
          <a:lstStyle/>
          <a:p>
            <a:r>
              <a:rPr lang="en-US" sz="3200" smtClean="0"/>
              <a:t>intercept</a:t>
            </a:r>
            <a:endParaRPr lang="en-US" sz="3200" dirty="0"/>
          </a:p>
        </p:txBody>
      </p:sp>
      <p:cxnSp>
        <p:nvCxnSpPr>
          <p:cNvPr id="7" name="Straight Connector 6"/>
          <p:cNvCxnSpPr/>
          <p:nvPr/>
        </p:nvCxnSpPr>
        <p:spPr>
          <a:xfrm flipH="1">
            <a:off x="625748" y="5037147"/>
            <a:ext cx="1802143" cy="11129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7456" y="6150074"/>
            <a:ext cx="878510" cy="369332"/>
          </a:xfrm>
          <a:prstGeom prst="rect">
            <a:avLst/>
          </a:prstGeom>
          <a:noFill/>
        </p:spPr>
        <p:txBody>
          <a:bodyPr wrap="none" rtlCol="0">
            <a:spAutoFit/>
          </a:bodyPr>
          <a:lstStyle/>
          <a:p>
            <a:r>
              <a:rPr lang="en-US" dirty="0" smtClean="0"/>
              <a:t>Age = 0</a:t>
            </a:r>
            <a:endParaRPr lang="en-US" dirty="0"/>
          </a:p>
        </p:txBody>
      </p:sp>
    </p:spTree>
    <p:extLst>
      <p:ext uri="{BB962C8B-B14F-4D97-AF65-F5344CB8AC3E}">
        <p14:creationId xmlns:p14="http://schemas.microsoft.com/office/powerpoint/2010/main" val="1314366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Fitting linear regression</a:t>
            </a:r>
            <a:endParaRPr lang="en-US" altLang="en-US" b="1" dirty="0"/>
          </a:p>
        </p:txBody>
      </p:sp>
      <p:sp>
        <p:nvSpPr>
          <p:cNvPr id="5" name="Content Placeholder 4"/>
          <p:cNvSpPr>
            <a:spLocks noGrp="1"/>
          </p:cNvSpPr>
          <p:nvPr>
            <p:ph idx="1"/>
          </p:nvPr>
        </p:nvSpPr>
        <p:spPr/>
        <p:txBody>
          <a:bodyPr/>
          <a:lstStyle/>
          <a:p>
            <a:r>
              <a:rPr lang="en-US" dirty="0"/>
              <a:t>But data (almost) never lie on a perfect straight </a:t>
            </a:r>
            <a:r>
              <a:rPr lang="en-US" dirty="0" smtClean="0"/>
              <a:t>line. The data also contain:</a:t>
            </a:r>
          </a:p>
          <a:p>
            <a:pPr marL="914400" lvl="1" indent="-457200">
              <a:spcBef>
                <a:spcPts val="1100"/>
              </a:spcBef>
              <a:buFont typeface="+mj-lt"/>
              <a:buAutoNum type="arabicPeriod"/>
            </a:pPr>
            <a:r>
              <a:rPr lang="en-US" dirty="0"/>
              <a:t>M</a:t>
            </a:r>
            <a:r>
              <a:rPr lang="en-US" dirty="0" smtClean="0"/>
              <a:t>easurement </a:t>
            </a:r>
            <a:r>
              <a:rPr lang="en-US" dirty="0"/>
              <a:t>error </a:t>
            </a:r>
          </a:p>
          <a:p>
            <a:pPr marL="914400" lvl="1" indent="-457200">
              <a:spcBef>
                <a:spcPts val="1100"/>
              </a:spcBef>
              <a:buFont typeface="+mj-lt"/>
              <a:buAutoNum type="arabicPeriod"/>
            </a:pPr>
            <a:r>
              <a:rPr lang="en-US" dirty="0"/>
              <a:t>B</a:t>
            </a:r>
            <a:r>
              <a:rPr lang="en-US" dirty="0" smtClean="0"/>
              <a:t>etween </a:t>
            </a:r>
            <a:r>
              <a:rPr lang="en-US" dirty="0"/>
              <a:t>subject variability (</a:t>
            </a:r>
            <a:r>
              <a:rPr lang="en-US" dirty="0" smtClean="0"/>
              <a:t>e.g. not all people of a certain age have the same Systolic BP)</a:t>
            </a:r>
            <a:endParaRPr lang="en-US" dirty="0"/>
          </a:p>
          <a:p>
            <a:endParaRPr lang="en-US" dirty="0"/>
          </a:p>
        </p:txBody>
      </p:sp>
    </p:spTree>
    <p:extLst>
      <p:ext uri="{BB962C8B-B14F-4D97-AF65-F5344CB8AC3E}">
        <p14:creationId xmlns:p14="http://schemas.microsoft.com/office/powerpoint/2010/main" val="1350609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09283" cy="4325008"/>
          </a:xfrm>
          <a:prstGeom prst="rect">
            <a:avLst/>
          </a:prstGeom>
        </p:spPr>
      </p:pic>
      <p:sp>
        <p:nvSpPr>
          <p:cNvPr id="181256" name="Rectangle 8"/>
          <p:cNvSpPr>
            <a:spLocks noGrp="1" noChangeArrowheads="1"/>
          </p:cNvSpPr>
          <p:nvPr>
            <p:ph type="title"/>
          </p:nvPr>
        </p:nvSpPr>
        <p:spPr/>
        <p:txBody>
          <a:bodyPr/>
          <a:lstStyle/>
          <a:p>
            <a:r>
              <a:rPr lang="en-US" altLang="en-US" b="1" dirty="0" smtClean="0"/>
              <a:t>Data with measurement error</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663884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a:xfrm>
            <a:off x="625748" y="187569"/>
            <a:ext cx="7772400" cy="1143000"/>
          </a:xfrm>
        </p:spPr>
        <p:txBody>
          <a:bodyPr>
            <a:normAutofit fontScale="90000"/>
          </a:bodyPr>
          <a:lstStyle/>
          <a:p>
            <a:r>
              <a:rPr lang="en-US" altLang="en-US" b="1" dirty="0" smtClean="0"/>
              <a:t>Data with measurement error plus </a:t>
            </a:r>
            <a:r>
              <a:rPr lang="en-US" altLang="en-US" b="1" smtClean="0"/>
              <a:t>biological variability</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449306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machine learning lectures</a:t>
            </a:r>
            <a:endParaRPr lang="en-US" dirty="0"/>
          </a:p>
        </p:txBody>
      </p:sp>
      <p:sp>
        <p:nvSpPr>
          <p:cNvPr id="3" name="Content Placeholder 2"/>
          <p:cNvSpPr>
            <a:spLocks noGrp="1"/>
          </p:cNvSpPr>
          <p:nvPr>
            <p:ph idx="1"/>
          </p:nvPr>
        </p:nvSpPr>
        <p:spPr>
          <a:xfrm>
            <a:off x="628650" y="2040778"/>
            <a:ext cx="7886700" cy="4351338"/>
          </a:xfrm>
        </p:spPr>
        <p:txBody>
          <a:bodyPr>
            <a:normAutofit fontScale="77500" lnSpcReduction="20000"/>
          </a:bodyPr>
          <a:lstStyle/>
          <a:p>
            <a:r>
              <a:rPr lang="en-US" dirty="0"/>
              <a:t>4</a:t>
            </a:r>
            <a:r>
              <a:rPr lang="en-US" dirty="0" smtClean="0"/>
              <a:t> lectures</a:t>
            </a:r>
          </a:p>
          <a:p>
            <a:r>
              <a:rPr lang="en-US" dirty="0" smtClean="0"/>
              <a:t>Machine </a:t>
            </a:r>
            <a:r>
              <a:rPr lang="en-US" dirty="0"/>
              <a:t>Learning </a:t>
            </a:r>
            <a:r>
              <a:rPr lang="en-US" dirty="0" smtClean="0"/>
              <a:t>“definition”</a:t>
            </a:r>
            <a:endParaRPr lang="en-US" dirty="0"/>
          </a:p>
          <a:p>
            <a:r>
              <a:rPr lang="en-US" dirty="0"/>
              <a:t>Supervised vs. unsupervised Machine </a:t>
            </a:r>
            <a:r>
              <a:rPr lang="en-US" dirty="0" smtClean="0"/>
              <a:t>Learning</a:t>
            </a:r>
          </a:p>
          <a:p>
            <a:r>
              <a:rPr lang="en-US" dirty="0" smtClean="0"/>
              <a:t>Regression (supervised prediction)</a:t>
            </a:r>
            <a:endParaRPr lang="en-US" dirty="0"/>
          </a:p>
          <a:p>
            <a:r>
              <a:rPr lang="en-US" dirty="0" smtClean="0"/>
              <a:t>Classification (supervised prediction)</a:t>
            </a:r>
            <a:endParaRPr lang="en-US" dirty="0"/>
          </a:p>
          <a:p>
            <a:r>
              <a:rPr lang="en-US" dirty="0"/>
              <a:t>Validation and </a:t>
            </a:r>
            <a:r>
              <a:rPr lang="en-US" dirty="0" smtClean="0"/>
              <a:t>testing</a:t>
            </a:r>
          </a:p>
          <a:p>
            <a:r>
              <a:rPr lang="en-US" dirty="0" smtClean="0"/>
              <a:t>Cross-validation</a:t>
            </a:r>
          </a:p>
          <a:p>
            <a:r>
              <a:rPr lang="en-US" dirty="0" smtClean="0"/>
              <a:t>Bagging and boosting</a:t>
            </a:r>
          </a:p>
          <a:p>
            <a:r>
              <a:rPr lang="en-US" dirty="0" smtClean="0"/>
              <a:t>Clustering (unsupervised)</a:t>
            </a:r>
          </a:p>
          <a:p>
            <a:r>
              <a:rPr lang="en-US" dirty="0" smtClean="0"/>
              <a:t>Data reduction techniques (unsupervised)</a:t>
            </a:r>
          </a:p>
          <a:p>
            <a:r>
              <a:rPr lang="en-US" dirty="0" smtClean="0">
                <a:solidFill>
                  <a:srgbClr val="C00000"/>
                </a:solidFill>
              </a:rPr>
              <a:t>IBM </a:t>
            </a:r>
            <a:r>
              <a:rPr lang="en-US" dirty="0">
                <a:solidFill>
                  <a:srgbClr val="C00000"/>
                </a:solidFill>
              </a:rPr>
              <a:t>SPSS Data Modeler </a:t>
            </a:r>
            <a:r>
              <a:rPr lang="en-US" dirty="0" smtClean="0">
                <a:solidFill>
                  <a:srgbClr val="C00000"/>
                </a:solidFill>
              </a:rPr>
              <a:t>examples throughout</a:t>
            </a:r>
            <a:endParaRPr lang="en-US" dirty="0">
              <a:solidFill>
                <a:srgbClr val="C00000"/>
              </a:solidFill>
            </a:endParaRPr>
          </a:p>
        </p:txBody>
      </p:sp>
    </p:spTree>
    <p:extLst>
      <p:ext uri="{BB962C8B-B14F-4D97-AF65-F5344CB8AC3E}">
        <p14:creationId xmlns:p14="http://schemas.microsoft.com/office/powerpoint/2010/main" val="1274456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How to choose a fitted line?</a:t>
            </a:r>
            <a:endParaRPr lang="en-US" altLang="en-US" b="1"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TextBox 5"/>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Tree>
    <p:extLst>
      <p:ext uri="{BB962C8B-B14F-4D97-AF65-F5344CB8AC3E}">
        <p14:creationId xmlns:p14="http://schemas.microsoft.com/office/powerpoint/2010/main" val="42117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How to choose a fitted line?</a:t>
            </a:r>
            <a:endParaRPr lang="en-US" altLang="en-US" b="1" dirty="0"/>
          </a:p>
        </p:txBody>
      </p:sp>
      <p:sp>
        <p:nvSpPr>
          <p:cNvPr id="3" name="TextBox 2"/>
          <p:cNvSpPr txBox="1"/>
          <p:nvPr/>
        </p:nvSpPr>
        <p:spPr>
          <a:xfrm>
            <a:off x="2529840" y="607577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7" name="Line 17"/>
          <p:cNvSpPr>
            <a:spLocks noChangeShapeType="1"/>
          </p:cNvSpPr>
          <p:nvPr/>
        </p:nvSpPr>
        <p:spPr bwMode="auto">
          <a:xfrm flipV="1">
            <a:off x="2529840" y="1905000"/>
            <a:ext cx="4952999" cy="3481895"/>
          </a:xfrm>
          <a:prstGeom prst="line">
            <a:avLst/>
          </a:prstGeom>
          <a:noFill/>
          <a:ln w="508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Placeholder 5"/>
          <p:cNvSpPr>
            <a:spLocks noGrp="1"/>
          </p:cNvSpPr>
          <p:nvPr>
            <p:ph type="body" sz="half" idx="1"/>
          </p:nvPr>
        </p:nvSpPr>
        <p:spPr>
          <a:xfrm>
            <a:off x="4835019" y="5935143"/>
            <a:ext cx="3918877" cy="807600"/>
          </a:xfrm>
        </p:spPr>
        <p:txBody>
          <a:bodyPr>
            <a:normAutofit/>
          </a:bodyPr>
          <a:lstStyle/>
          <a:p>
            <a:pPr marL="0" indent="0">
              <a:buNone/>
            </a:pPr>
            <a:r>
              <a:rPr lang="en-US" sz="3600" smtClean="0"/>
              <a:t>One possible line</a:t>
            </a:r>
            <a:endParaRPr lang="en-US" sz="3600" dirty="0"/>
          </a:p>
        </p:txBody>
      </p:sp>
    </p:spTree>
    <p:extLst>
      <p:ext uri="{BB962C8B-B14F-4D97-AF65-F5344CB8AC3E}">
        <p14:creationId xmlns:p14="http://schemas.microsoft.com/office/powerpoint/2010/main" val="94579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How to choose a fitted line?</a:t>
            </a:r>
            <a:endParaRPr lang="en-US" altLang="en-US" b="1" dirty="0"/>
          </a:p>
        </p:txBody>
      </p:sp>
      <p:sp>
        <p:nvSpPr>
          <p:cNvPr id="3" name="TextBox 2"/>
          <p:cNvSpPr txBox="1"/>
          <p:nvPr/>
        </p:nvSpPr>
        <p:spPr>
          <a:xfrm>
            <a:off x="2529840" y="607577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Line 17"/>
          <p:cNvSpPr>
            <a:spLocks noChangeShapeType="1"/>
          </p:cNvSpPr>
          <p:nvPr/>
        </p:nvSpPr>
        <p:spPr bwMode="auto">
          <a:xfrm flipV="1">
            <a:off x="2773680" y="1904997"/>
            <a:ext cx="4145280" cy="3520439"/>
          </a:xfrm>
          <a:prstGeom prst="line">
            <a:avLst/>
          </a:prstGeom>
          <a:noFill/>
          <a:ln w="508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 name="Line 17"/>
          <p:cNvSpPr>
            <a:spLocks noChangeShapeType="1"/>
          </p:cNvSpPr>
          <p:nvPr/>
        </p:nvSpPr>
        <p:spPr bwMode="auto">
          <a:xfrm flipV="1">
            <a:off x="2529840" y="1905000"/>
            <a:ext cx="4952999" cy="3481895"/>
          </a:xfrm>
          <a:prstGeom prst="line">
            <a:avLst/>
          </a:prstGeom>
          <a:noFill/>
          <a:ln w="508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 name="Line 17"/>
          <p:cNvSpPr>
            <a:spLocks noChangeShapeType="1"/>
          </p:cNvSpPr>
          <p:nvPr/>
        </p:nvSpPr>
        <p:spPr bwMode="auto">
          <a:xfrm flipV="1">
            <a:off x="2377440" y="1904998"/>
            <a:ext cx="4765231" cy="3368041"/>
          </a:xfrm>
          <a:prstGeom prst="line">
            <a:avLst/>
          </a:prstGeom>
          <a:noFill/>
          <a:ln w="508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 name="Line 17"/>
          <p:cNvSpPr>
            <a:spLocks noChangeShapeType="1"/>
          </p:cNvSpPr>
          <p:nvPr/>
        </p:nvSpPr>
        <p:spPr bwMode="auto">
          <a:xfrm flipV="1">
            <a:off x="2290444" y="2103120"/>
            <a:ext cx="5070476" cy="2935488"/>
          </a:xfrm>
          <a:prstGeom prst="line">
            <a:avLst/>
          </a:prstGeom>
          <a:noFill/>
          <a:ln w="5080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 name="Text Placeholder 5"/>
          <p:cNvSpPr>
            <a:spLocks noGrp="1"/>
          </p:cNvSpPr>
          <p:nvPr>
            <p:ph type="body" sz="half" idx="1"/>
          </p:nvPr>
        </p:nvSpPr>
        <p:spPr>
          <a:xfrm>
            <a:off x="4756544" y="5852954"/>
            <a:ext cx="4387456" cy="1005046"/>
          </a:xfrm>
        </p:spPr>
        <p:txBody>
          <a:bodyPr>
            <a:normAutofit fontScale="77500" lnSpcReduction="20000"/>
          </a:bodyPr>
          <a:lstStyle/>
          <a:p>
            <a:pPr marL="0" indent="0">
              <a:buNone/>
            </a:pPr>
            <a:r>
              <a:rPr lang="en-US" sz="3600" dirty="0" smtClean="0"/>
              <a:t>We want to fit a straight line to give us a relationship, but which one is ‘best’?</a:t>
            </a:r>
            <a:endParaRPr lang="en-US" sz="3600" dirty="0"/>
          </a:p>
        </p:txBody>
      </p:sp>
    </p:spTree>
    <p:extLst>
      <p:ext uri="{BB962C8B-B14F-4D97-AF65-F5344CB8AC3E}">
        <p14:creationId xmlns:p14="http://schemas.microsoft.com/office/powerpoint/2010/main" val="472350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IBM Modeler linear regression stream</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3091181"/>
            <a:ext cx="7955280" cy="34063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80" y="1685142"/>
            <a:ext cx="820420" cy="1088312"/>
          </a:xfrm>
          <a:prstGeom prst="rect">
            <a:avLst/>
          </a:prstGeom>
        </p:spPr>
      </p:pic>
      <p:sp>
        <p:nvSpPr>
          <p:cNvPr id="5" name="TextBox 4"/>
          <p:cNvSpPr txBox="1"/>
          <p:nvPr/>
        </p:nvSpPr>
        <p:spPr>
          <a:xfrm>
            <a:off x="198121" y="1152080"/>
            <a:ext cx="1767840" cy="1077218"/>
          </a:xfrm>
          <a:prstGeom prst="rect">
            <a:avLst/>
          </a:prstGeom>
          <a:noFill/>
        </p:spPr>
        <p:txBody>
          <a:bodyPr wrap="square" rtlCol="0">
            <a:spAutoFit/>
          </a:bodyPr>
          <a:lstStyle/>
          <a:p>
            <a:r>
              <a:rPr lang="en-US" sz="3200" dirty="0" smtClean="0"/>
              <a:t>Modeling tab</a:t>
            </a:r>
            <a:endParaRPr lang="en-US" sz="3200" dirty="0"/>
          </a:p>
        </p:txBody>
      </p:sp>
    </p:spTree>
    <p:extLst>
      <p:ext uri="{BB962C8B-B14F-4D97-AF65-F5344CB8AC3E}">
        <p14:creationId xmlns:p14="http://schemas.microsoft.com/office/powerpoint/2010/main" val="1903771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227966"/>
            <a:ext cx="7886700" cy="1325563"/>
          </a:xfrm>
        </p:spPr>
        <p:txBody>
          <a:bodyPr/>
          <a:lstStyle/>
          <a:p>
            <a:r>
              <a:rPr lang="en-US" dirty="0" smtClean="0"/>
              <a:t>IBM Modeler Linear Node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960" y="1292468"/>
            <a:ext cx="5879143" cy="5451231"/>
          </a:xfrm>
          <a:prstGeom prst="rect">
            <a:avLst/>
          </a:prstGeom>
        </p:spPr>
      </p:pic>
    </p:spTree>
    <p:extLst>
      <p:ext uri="{BB962C8B-B14F-4D97-AF65-F5344CB8AC3E}">
        <p14:creationId xmlns:p14="http://schemas.microsoft.com/office/powerpoint/2010/main" val="557965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4" y="1625378"/>
            <a:ext cx="6536134" cy="4309766"/>
          </a:xfrm>
          <a:prstGeom prst="rect">
            <a:avLst/>
          </a:prstGeom>
        </p:spPr>
      </p:pic>
      <p:sp>
        <p:nvSpPr>
          <p:cNvPr id="181256" name="Rectangle 8"/>
          <p:cNvSpPr>
            <a:spLocks noGrp="1" noChangeArrowheads="1"/>
          </p:cNvSpPr>
          <p:nvPr>
            <p:ph type="title"/>
          </p:nvPr>
        </p:nvSpPr>
        <p:spPr/>
        <p:txBody>
          <a:bodyPr/>
          <a:lstStyle/>
          <a:p>
            <a:r>
              <a:rPr lang="en-US" altLang="en-US" b="1" dirty="0" smtClean="0"/>
              <a:t>Fitted line from </a:t>
            </a:r>
            <a:r>
              <a:rPr lang="en-US" altLang="en-US" dirty="0" smtClean="0"/>
              <a:t>Linear node </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2" name="TextBox 1"/>
          <p:cNvSpPr txBox="1"/>
          <p:nvPr/>
        </p:nvSpPr>
        <p:spPr>
          <a:xfrm>
            <a:off x="5346422" y="5756611"/>
            <a:ext cx="3797578" cy="584775"/>
          </a:xfrm>
          <a:prstGeom prst="rect">
            <a:avLst/>
          </a:prstGeom>
          <a:noFill/>
        </p:spPr>
        <p:txBody>
          <a:bodyPr wrap="none" rtlCol="0">
            <a:spAutoFit/>
          </a:bodyPr>
          <a:lstStyle/>
          <a:p>
            <a:r>
              <a:rPr lang="en-US" sz="3200" smtClean="0">
                <a:solidFill>
                  <a:srgbClr val="C00000"/>
                </a:solidFill>
              </a:rPr>
              <a:t>What defined “best”?</a:t>
            </a:r>
            <a:endParaRPr lang="en-US" sz="3200" dirty="0">
              <a:solidFill>
                <a:srgbClr val="C00000"/>
              </a:solidFill>
            </a:endParaRPr>
          </a:p>
        </p:txBody>
      </p:sp>
    </p:spTree>
    <p:extLst>
      <p:ext uri="{BB962C8B-B14F-4D97-AF65-F5344CB8AC3E}">
        <p14:creationId xmlns:p14="http://schemas.microsoft.com/office/powerpoint/2010/main" val="16985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b="1" dirty="0"/>
              <a:t>Model Fitting</a:t>
            </a:r>
          </a:p>
        </p:txBody>
      </p:sp>
      <mc:AlternateContent xmlns:mc="http://schemas.openxmlformats.org/markup-compatibility/2006" xmlns:a14="http://schemas.microsoft.com/office/drawing/2010/main">
        <mc:Choice Requires="a14">
          <p:sp>
            <p:nvSpPr>
              <p:cNvPr id="188419" name="Rectangle 3"/>
              <p:cNvSpPr>
                <a:spLocks noGrp="1" noChangeArrowheads="1"/>
              </p:cNvSpPr>
              <p:nvPr>
                <p:ph type="body" idx="1"/>
              </p:nvPr>
            </p:nvSpPr>
            <p:spPr>
              <a:xfrm>
                <a:off x="152400" y="1586753"/>
                <a:ext cx="8991600" cy="5029200"/>
              </a:xfrm>
            </p:spPr>
            <p:txBody>
              <a:bodyPr>
                <a:normAutofit fontScale="92500" lnSpcReduction="10000"/>
              </a:bodyPr>
              <a:lstStyle/>
              <a:p>
                <a:r>
                  <a:rPr lang="en-US" altLang="en-US" dirty="0" smtClean="0"/>
                  <a:t>Classical statistical models </a:t>
                </a:r>
                <a:r>
                  <a:rPr lang="en-US" altLang="en-US" dirty="0"/>
                  <a:t>are </a:t>
                </a:r>
                <a:r>
                  <a:rPr lang="en-US" altLang="en-US" dirty="0" smtClean="0"/>
                  <a:t>conventionally </a:t>
                </a:r>
                <a:r>
                  <a:rPr lang="en-US" altLang="en-US" dirty="0"/>
                  <a:t>fit </a:t>
                </a:r>
                <a:r>
                  <a:rPr lang="en-US" altLang="en-US" dirty="0" smtClean="0"/>
                  <a:t>by a method called </a:t>
                </a:r>
                <a:r>
                  <a:rPr lang="en-US" altLang="en-US" i="1" dirty="0"/>
                  <a:t>maximum likelihood</a:t>
                </a:r>
              </a:p>
              <a:p>
                <a:r>
                  <a:rPr lang="en-US" altLang="en-US" dirty="0"/>
                  <a:t>Equivalent to </a:t>
                </a:r>
                <a:r>
                  <a:rPr lang="en-US" altLang="en-US" i="1" dirty="0"/>
                  <a:t>least squares </a:t>
                </a:r>
                <a:r>
                  <a:rPr lang="en-US" altLang="en-US" i="1" dirty="0" smtClean="0"/>
                  <a:t>fitting </a:t>
                </a:r>
                <a:r>
                  <a:rPr lang="en-US" altLang="en-US" dirty="0" smtClean="0"/>
                  <a:t>for </a:t>
                </a:r>
                <a:r>
                  <a:rPr lang="en-US" altLang="en-US" dirty="0"/>
                  <a:t>linear </a:t>
                </a:r>
                <a:r>
                  <a:rPr lang="en-US" altLang="en-US" dirty="0" smtClean="0"/>
                  <a:t>regression/model</a:t>
                </a:r>
                <a:endParaRPr lang="en-US" altLang="en-US" dirty="0"/>
              </a:p>
              <a:p>
                <a:pPr lvl="1">
                  <a:buFontTx/>
                  <a:buNone/>
                </a:pPr>
                <a:r>
                  <a:rPr lang="en-US" altLang="en-US" dirty="0"/>
                  <a:t>   Find the line such that the sum of all the square vertical distances from data points to the line is </a:t>
                </a:r>
                <a:r>
                  <a:rPr lang="en-US" altLang="en-US" dirty="0" smtClean="0"/>
                  <a:t>minimized (see next slide)</a:t>
                </a:r>
                <a:endParaRPr lang="en-US" altLang="en-US" dirty="0"/>
              </a:p>
              <a:p>
                <a:r>
                  <a:rPr lang="en-US" altLang="en-US" dirty="0" smtClean="0"/>
                  <a:t>Classical statistical inference focuses on </a:t>
                </a:r>
                <a:r>
                  <a:rPr lang="en-US" altLang="en-US" dirty="0"/>
                  <a:t>the regression relationship between </a:t>
                </a:r>
                <a14:m>
                  <m:oMath xmlns:m="http://schemas.openxmlformats.org/officeDocument/2006/math">
                    <m:r>
                      <a:rPr lang="en-US" altLang="en-US" b="0" i="1" smtClean="0">
                        <a:latin typeface="Cambria Math" charset="0"/>
                      </a:rPr>
                      <m:t>𝑥</m:t>
                    </m:r>
                  </m:oMath>
                </a14:m>
                <a:r>
                  <a:rPr lang="en-US" altLang="en-US" dirty="0" smtClean="0"/>
                  <a:t> </a:t>
                </a:r>
                <a:r>
                  <a:rPr lang="en-US" altLang="en-US" dirty="0"/>
                  <a:t>and </a:t>
                </a:r>
                <a14:m>
                  <m:oMath xmlns:m="http://schemas.openxmlformats.org/officeDocument/2006/math">
                    <m:r>
                      <a:rPr lang="en-US" altLang="en-US" b="0" i="1" smtClean="0">
                        <a:latin typeface="Cambria Math" charset="0"/>
                      </a:rPr>
                      <m:t>𝑦</m:t>
                    </m:r>
                  </m:oMath>
                </a14:m>
                <a:r>
                  <a:rPr lang="en-US" altLang="en-US" dirty="0" smtClean="0"/>
                  <a:t> -- </a:t>
                </a:r>
                <a:r>
                  <a:rPr lang="en-US" altLang="en-US" dirty="0"/>
                  <a:t>usually concerned with </a:t>
                </a:r>
                <a:r>
                  <a:rPr lang="en-US" altLang="en-US" dirty="0" smtClean="0"/>
                  <a:t>whether there is evidence that the </a:t>
                </a:r>
                <a:r>
                  <a:rPr lang="en-US" altLang="en-US" dirty="0"/>
                  <a:t>slope </a:t>
                </a:r>
                <a14:m>
                  <m:oMath xmlns:m="http://schemas.openxmlformats.org/officeDocument/2006/math">
                    <m:r>
                      <a:rPr lang="en-US" altLang="en-US" i="1">
                        <a:latin typeface="Cambria Math" charset="0"/>
                      </a:rPr>
                      <m:t>𝑎</m:t>
                    </m:r>
                  </m:oMath>
                </a14:m>
                <a:r>
                  <a:rPr lang="en-US" altLang="en-US" dirty="0" smtClean="0"/>
                  <a:t> is non-zero and what is its estimated value (and uncertainty)?</a:t>
                </a:r>
              </a:p>
              <a:p>
                <a:r>
                  <a:rPr lang="en-US" altLang="en-US" dirty="0" smtClean="0"/>
                  <a:t>In statistical/machine learning </a:t>
                </a:r>
                <a:r>
                  <a:rPr lang="en-US" altLang="en-US" i="1" dirty="0" smtClean="0"/>
                  <a:t>emphasis</a:t>
                </a:r>
                <a:r>
                  <a:rPr lang="en-US" altLang="en-US" dirty="0" smtClean="0"/>
                  <a:t> is more on using estimates of </a:t>
                </a:r>
                <a14:m>
                  <m:oMath xmlns:m="http://schemas.openxmlformats.org/officeDocument/2006/math">
                    <m:r>
                      <a:rPr lang="en-US" altLang="en-US" i="1">
                        <a:latin typeface="Cambria Math" charset="0"/>
                      </a:rPr>
                      <m:t>𝑎</m:t>
                    </m:r>
                    <m:r>
                      <a:rPr lang="en-US" altLang="en-US" b="0" i="0" smtClean="0">
                        <a:latin typeface="Cambria Math" charset="0"/>
                      </a:rPr>
                      <m:t> </m:t>
                    </m:r>
                  </m:oMath>
                </a14:m>
                <a:r>
                  <a:rPr lang="en-US" altLang="en-US" dirty="0" smtClean="0"/>
                  <a:t>and </a:t>
                </a:r>
                <a14:m>
                  <m:oMath xmlns:m="http://schemas.openxmlformats.org/officeDocument/2006/math">
                    <m:r>
                      <a:rPr lang="en-US" altLang="en-US" b="0" i="1" smtClean="0">
                        <a:latin typeface="Cambria Math" charset="0"/>
                      </a:rPr>
                      <m:t>𝑐</m:t>
                    </m:r>
                    <m:r>
                      <a:rPr lang="en-US" altLang="en-US" b="0" i="1" smtClean="0">
                        <a:latin typeface="Cambria Math" charset="0"/>
                      </a:rPr>
                      <m:t> </m:t>
                    </m:r>
                  </m:oMath>
                </a14:m>
                <a:r>
                  <a:rPr lang="en-US" altLang="en-US" dirty="0" smtClean="0"/>
                  <a:t>to predict future values of </a:t>
                </a:r>
                <a14:m>
                  <m:oMath xmlns:m="http://schemas.openxmlformats.org/officeDocument/2006/math">
                    <m:r>
                      <a:rPr lang="en-US" altLang="en-US" b="0" i="1" smtClean="0">
                        <a:latin typeface="Cambria Math" charset="0"/>
                      </a:rPr>
                      <m:t>𝑦</m:t>
                    </m:r>
                  </m:oMath>
                </a14:m>
                <a:r>
                  <a:rPr lang="en-US" altLang="en-US" dirty="0" smtClean="0"/>
                  <a:t> from future values of </a:t>
                </a:r>
                <a14:m>
                  <m:oMath xmlns:m="http://schemas.openxmlformats.org/officeDocument/2006/math">
                    <m:r>
                      <a:rPr lang="en-US" altLang="en-US" i="1">
                        <a:latin typeface="Cambria Math" charset="0"/>
                      </a:rPr>
                      <m:t>𝑥</m:t>
                    </m:r>
                  </m:oMath>
                </a14:m>
                <a:r>
                  <a:rPr lang="en-US" altLang="en-US" dirty="0" smtClean="0"/>
                  <a:t> -- interested in predictors that add predictive value, not evidence for non-zero relationship</a:t>
                </a:r>
                <a:endParaRPr lang="en-US" altLang="en-US" dirty="0"/>
              </a:p>
            </p:txBody>
          </p:sp>
        </mc:Choice>
        <mc:Fallback xmlns="">
          <p:sp>
            <p:nvSpPr>
              <p:cNvPr id="188419" name="Rectangle 3"/>
              <p:cNvSpPr>
                <a:spLocks noGrp="1" noRot="1" noChangeAspect="1" noMove="1" noResize="1" noEditPoints="1" noAdjustHandles="1" noChangeArrowheads="1" noChangeShapeType="1" noTextEdit="1"/>
              </p:cNvSpPr>
              <p:nvPr>
                <p:ph type="body" idx="1"/>
              </p:nvPr>
            </p:nvSpPr>
            <p:spPr>
              <a:xfrm>
                <a:off x="152400" y="1586753"/>
                <a:ext cx="8991600" cy="5029200"/>
              </a:xfrm>
              <a:blipFill rotWithShape="0">
                <a:blip r:embed="rId2"/>
                <a:stretch>
                  <a:fillRect l="-1017" t="-1818" r="-2034" b="-2545"/>
                </a:stretch>
              </a:blipFill>
            </p:spPr>
            <p:txBody>
              <a:bodyPr/>
              <a:lstStyle/>
              <a:p>
                <a:r>
                  <a:rPr lang="en-US">
                    <a:noFill/>
                  </a:rPr>
                  <a:t> </a:t>
                </a:r>
              </a:p>
            </p:txBody>
          </p:sp>
        </mc:Fallback>
      </mc:AlternateContent>
    </p:spTree>
    <p:extLst>
      <p:ext uri="{BB962C8B-B14F-4D97-AF65-F5344CB8AC3E}">
        <p14:creationId xmlns:p14="http://schemas.microsoft.com/office/powerpoint/2010/main" val="791216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Least Squares</a:t>
            </a:r>
            <a:endParaRPr lang="en-US" altLang="en-US" b="1" dirty="0"/>
          </a:p>
        </p:txBody>
      </p:sp>
      <mc:AlternateContent xmlns:mc="http://schemas.openxmlformats.org/markup-compatibility/2006" xmlns:a14="http://schemas.microsoft.com/office/drawing/2010/main">
        <mc:Choice Requires="a14">
          <p:sp>
            <p:nvSpPr>
              <p:cNvPr id="181258" name="Rectangle 10"/>
              <p:cNvSpPr>
                <a:spLocks noGrp="1" noChangeArrowheads="1"/>
              </p:cNvSpPr>
              <p:nvPr>
                <p:ph type="body" sz="half" idx="1"/>
              </p:nvPr>
            </p:nvSpPr>
            <p:spPr>
              <a:xfrm>
                <a:off x="457200" y="1633700"/>
                <a:ext cx="7772400" cy="1981200"/>
              </a:xfrm>
            </p:spPr>
            <p:txBody>
              <a:bodyPr/>
              <a:lstStyle/>
              <a:p>
                <a:r>
                  <a:rPr lang="en-US" altLang="en-US" dirty="0" smtClean="0"/>
                  <a:t>Model</a:t>
                </a:r>
                <a:r>
                  <a:rPr lang="en-US" altLang="en-US" sz="2800" dirty="0" smtClean="0"/>
                  <a:t> </a:t>
                </a:r>
                <a:r>
                  <a:rPr lang="en-US" altLang="en-US" sz="2800" dirty="0"/>
                  <a:t>relationship between </a:t>
                </a:r>
                <a14:m>
                  <m:oMath xmlns:m="http://schemas.openxmlformats.org/officeDocument/2006/math">
                    <m:r>
                      <a:rPr lang="en-US" altLang="en-US" sz="2800" b="0" i="1" smtClean="0">
                        <a:latin typeface="Cambria Math" charset="0"/>
                      </a:rPr>
                      <m:t>𝑥</m:t>
                    </m:r>
                    <m:r>
                      <a:rPr lang="en-US" altLang="en-US" sz="2800" b="0" i="1" smtClean="0">
                        <a:latin typeface="Cambria Math" charset="0"/>
                      </a:rPr>
                      <m:t> </m:t>
                    </m:r>
                  </m:oMath>
                </a14:m>
                <a:r>
                  <a:rPr lang="en-US" altLang="en-US" sz="2800" dirty="0" smtClean="0"/>
                  <a:t>and </a:t>
                </a:r>
                <a14:m>
                  <m:oMath xmlns:m="http://schemas.openxmlformats.org/officeDocument/2006/math">
                    <m:r>
                      <a:rPr lang="en-US" altLang="en-US" sz="2800" b="0" i="1" smtClean="0">
                        <a:latin typeface="Cambria Math" charset="0"/>
                      </a:rPr>
                      <m:t>𝑦</m:t>
                    </m:r>
                  </m:oMath>
                </a14:m>
                <a:r>
                  <a:rPr lang="en-US" altLang="en-US" sz="2800" dirty="0" smtClean="0"/>
                  <a:t> (e.g. linear)</a:t>
                </a:r>
                <a:endParaRPr lang="en-US" altLang="en-US" sz="2800" dirty="0"/>
              </a:p>
              <a:p>
                <a:r>
                  <a:rPr lang="en-US" altLang="en-US" dirty="0" smtClean="0"/>
                  <a:t>Assume e</a:t>
                </a:r>
                <a:r>
                  <a:rPr lang="en-US" altLang="en-US" sz="2800" dirty="0" smtClean="0"/>
                  <a:t>rror </a:t>
                </a:r>
                <a:r>
                  <a:rPr lang="en-US" altLang="en-US" sz="2800" dirty="0"/>
                  <a:t>is in </a:t>
                </a:r>
                <a14:m>
                  <m:oMath xmlns:m="http://schemas.openxmlformats.org/officeDocument/2006/math">
                    <m:r>
                      <a:rPr lang="en-US" altLang="en-US" sz="2800" b="0" i="1" smtClean="0">
                        <a:latin typeface="Cambria Math" charset="0"/>
                      </a:rPr>
                      <m:t>𝑦</m:t>
                    </m:r>
                  </m:oMath>
                </a14:m>
                <a:r>
                  <a:rPr lang="en-US" altLang="en-US" sz="2800" dirty="0" smtClean="0"/>
                  <a:t>, </a:t>
                </a:r>
                <a:r>
                  <a:rPr lang="en-US" altLang="en-US" sz="2800" dirty="0"/>
                  <a:t>not </a:t>
                </a:r>
                <a:r>
                  <a:rPr lang="en-US" altLang="en-US" sz="2800" dirty="0" smtClean="0"/>
                  <a:t>in </a:t>
                </a:r>
                <a14:m>
                  <m:oMath xmlns:m="http://schemas.openxmlformats.org/officeDocument/2006/math">
                    <m:r>
                      <a:rPr lang="en-US" altLang="en-US" sz="2800" b="0" i="1" smtClean="0">
                        <a:latin typeface="Cambria Math" charset="0"/>
                      </a:rPr>
                      <m:t>𝑥</m:t>
                    </m:r>
                  </m:oMath>
                </a14:m>
                <a:endParaRPr lang="en-US" altLang="en-US" sz="2800" b="0" dirty="0" smtClean="0"/>
              </a:p>
              <a:p>
                <a:r>
                  <a:rPr lang="en-US" altLang="en-US" dirty="0" smtClean="0"/>
                  <a:t>Find the line such that it gives you the smallest </a:t>
                </a:r>
                <a:r>
                  <a:rPr lang="en-US" altLang="en-US" i="1" dirty="0" smtClean="0"/>
                  <a:t>sum of squared </a:t>
                </a:r>
                <a:r>
                  <a:rPr lang="en-US" altLang="en-US" dirty="0" smtClean="0"/>
                  <a:t>errors</a:t>
                </a:r>
                <a:endParaRPr lang="en-US" altLang="en-US" dirty="0"/>
              </a:p>
            </p:txBody>
          </p:sp>
        </mc:Choice>
        <mc:Fallback xmlns="">
          <p:sp>
            <p:nvSpPr>
              <p:cNvPr id="181258" name="Rectangle 10"/>
              <p:cNvSpPr>
                <a:spLocks noGrp="1" noRot="1" noChangeAspect="1" noMove="1" noResize="1" noEditPoints="1" noAdjustHandles="1" noChangeArrowheads="1" noChangeShapeType="1" noTextEdit="1"/>
              </p:cNvSpPr>
              <p:nvPr>
                <p:ph type="body" sz="half" idx="1"/>
              </p:nvPr>
            </p:nvSpPr>
            <p:spPr>
              <a:xfrm>
                <a:off x="457200" y="1633700"/>
                <a:ext cx="7772400" cy="1981200"/>
              </a:xfrm>
              <a:blipFill rotWithShape="0">
                <a:blip r:embed="rId3"/>
                <a:stretch>
                  <a:fillRect l="-1412" t="-5231" b="-3692"/>
                </a:stretch>
              </a:blipFill>
            </p:spPr>
            <p:txBody>
              <a:bodyPr/>
              <a:lstStyle/>
              <a:p>
                <a:r>
                  <a:rPr lang="en-US">
                    <a:noFill/>
                  </a:rPr>
                  <a:t> </a:t>
                </a:r>
              </a:p>
            </p:txBody>
          </p:sp>
        </mc:Fallback>
      </mc:AlternateContent>
      <p:sp>
        <p:nvSpPr>
          <p:cNvPr id="181263" name="Line 15"/>
          <p:cNvSpPr>
            <a:spLocks noChangeShapeType="1"/>
          </p:cNvSpPr>
          <p:nvPr/>
        </p:nvSpPr>
        <p:spPr bwMode="auto">
          <a:xfrm flipV="1">
            <a:off x="838200" y="3962400"/>
            <a:ext cx="0" cy="236220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64" name="Line 16"/>
          <p:cNvSpPr>
            <a:spLocks noChangeShapeType="1"/>
          </p:cNvSpPr>
          <p:nvPr/>
        </p:nvSpPr>
        <p:spPr bwMode="auto">
          <a:xfrm>
            <a:off x="838200" y="6324600"/>
            <a:ext cx="3733800"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65" name="Line 17"/>
          <p:cNvSpPr>
            <a:spLocks noChangeShapeType="1"/>
          </p:cNvSpPr>
          <p:nvPr/>
        </p:nvSpPr>
        <p:spPr bwMode="auto">
          <a:xfrm flipV="1">
            <a:off x="533400" y="4572000"/>
            <a:ext cx="3810000" cy="1295400"/>
          </a:xfrm>
          <a:prstGeom prst="line">
            <a:avLst/>
          </a:prstGeom>
          <a:noFill/>
          <a:ln w="508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1268" name="Group 20"/>
          <p:cNvGrpSpPr>
            <a:grpSpLocks/>
          </p:cNvGrpSpPr>
          <p:nvPr/>
        </p:nvGrpSpPr>
        <p:grpSpPr bwMode="auto">
          <a:xfrm>
            <a:off x="4191000" y="4267200"/>
            <a:ext cx="152400" cy="152400"/>
            <a:chOff x="384" y="3264"/>
            <a:chExt cx="96" cy="96"/>
          </a:xfrm>
        </p:grpSpPr>
        <p:sp>
          <p:nvSpPr>
            <p:cNvPr id="181266"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67"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69" name="Group 21"/>
          <p:cNvGrpSpPr>
            <a:grpSpLocks/>
          </p:cNvGrpSpPr>
          <p:nvPr/>
        </p:nvGrpSpPr>
        <p:grpSpPr bwMode="auto">
          <a:xfrm>
            <a:off x="3581400" y="5105400"/>
            <a:ext cx="152400" cy="152400"/>
            <a:chOff x="384" y="3264"/>
            <a:chExt cx="96" cy="96"/>
          </a:xfrm>
        </p:grpSpPr>
        <p:sp>
          <p:nvSpPr>
            <p:cNvPr id="181270"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71"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2" name="Group 24"/>
          <p:cNvGrpSpPr>
            <a:grpSpLocks/>
          </p:cNvGrpSpPr>
          <p:nvPr/>
        </p:nvGrpSpPr>
        <p:grpSpPr bwMode="auto">
          <a:xfrm>
            <a:off x="3124200" y="4572000"/>
            <a:ext cx="152400" cy="152400"/>
            <a:chOff x="384" y="3264"/>
            <a:chExt cx="96" cy="96"/>
          </a:xfrm>
        </p:grpSpPr>
        <p:sp>
          <p:nvSpPr>
            <p:cNvPr id="181273"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74"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5" name="Group 27"/>
          <p:cNvGrpSpPr>
            <a:grpSpLocks/>
          </p:cNvGrpSpPr>
          <p:nvPr/>
        </p:nvGrpSpPr>
        <p:grpSpPr bwMode="auto">
          <a:xfrm>
            <a:off x="2057400" y="5486400"/>
            <a:ext cx="152400" cy="152400"/>
            <a:chOff x="384" y="3264"/>
            <a:chExt cx="96" cy="96"/>
          </a:xfrm>
        </p:grpSpPr>
        <p:sp>
          <p:nvSpPr>
            <p:cNvPr id="181276"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77"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8" name="Group 30"/>
          <p:cNvGrpSpPr>
            <a:grpSpLocks/>
          </p:cNvGrpSpPr>
          <p:nvPr/>
        </p:nvGrpSpPr>
        <p:grpSpPr bwMode="auto">
          <a:xfrm>
            <a:off x="1371600" y="5257800"/>
            <a:ext cx="152400" cy="152400"/>
            <a:chOff x="384" y="3264"/>
            <a:chExt cx="96" cy="96"/>
          </a:xfrm>
        </p:grpSpPr>
        <p:sp>
          <p:nvSpPr>
            <p:cNvPr id="181279"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80"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1" name="Group 33"/>
          <p:cNvGrpSpPr>
            <a:grpSpLocks/>
          </p:cNvGrpSpPr>
          <p:nvPr/>
        </p:nvGrpSpPr>
        <p:grpSpPr bwMode="auto">
          <a:xfrm>
            <a:off x="838200" y="5715000"/>
            <a:ext cx="152400" cy="152400"/>
            <a:chOff x="384" y="3264"/>
            <a:chExt cx="96" cy="96"/>
          </a:xfrm>
        </p:grpSpPr>
        <p:sp>
          <p:nvSpPr>
            <p:cNvPr id="181282"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83"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4" name="Group 36"/>
          <p:cNvGrpSpPr>
            <a:grpSpLocks/>
          </p:cNvGrpSpPr>
          <p:nvPr/>
        </p:nvGrpSpPr>
        <p:grpSpPr bwMode="auto">
          <a:xfrm>
            <a:off x="2514600" y="4724400"/>
            <a:ext cx="152400" cy="152400"/>
            <a:chOff x="384" y="3264"/>
            <a:chExt cx="96" cy="96"/>
          </a:xfrm>
        </p:grpSpPr>
        <p:sp>
          <p:nvSpPr>
            <p:cNvPr id="181285"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86"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81287" name="Line 39"/>
          <p:cNvSpPr>
            <a:spLocks noChangeShapeType="1"/>
          </p:cNvSpPr>
          <p:nvPr/>
        </p:nvSpPr>
        <p:spPr bwMode="auto">
          <a:xfrm flipV="1">
            <a:off x="3657600" y="4800600"/>
            <a:ext cx="0" cy="381000"/>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90" name="Line 42"/>
          <p:cNvSpPr>
            <a:spLocks noChangeShapeType="1"/>
          </p:cNvSpPr>
          <p:nvPr/>
        </p:nvSpPr>
        <p:spPr bwMode="auto">
          <a:xfrm>
            <a:off x="838200" y="5791200"/>
            <a:ext cx="0" cy="533400"/>
          </a:xfrm>
          <a:prstGeom prst="line">
            <a:avLst/>
          </a:prstGeom>
          <a:noFill/>
          <a:ln w="539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92" name="Line 44"/>
          <p:cNvSpPr>
            <a:spLocks noChangeShapeType="1"/>
          </p:cNvSpPr>
          <p:nvPr/>
        </p:nvSpPr>
        <p:spPr bwMode="auto">
          <a:xfrm>
            <a:off x="838200" y="5791200"/>
            <a:ext cx="3429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93" name="Line 45"/>
          <p:cNvSpPr>
            <a:spLocks noChangeShapeType="1"/>
          </p:cNvSpPr>
          <p:nvPr/>
        </p:nvSpPr>
        <p:spPr bwMode="auto">
          <a:xfrm flipV="1">
            <a:off x="4267200" y="4572000"/>
            <a:ext cx="0" cy="12192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99" name="Object 51"/>
          <p:cNvGraphicFramePr>
            <a:graphicFrameLocks noChangeAspect="1"/>
          </p:cNvGraphicFramePr>
          <p:nvPr>
            <p:extLst>
              <p:ext uri="{D42A27DB-BD31-4B8C-83A1-F6EECF244321}">
                <p14:modId xmlns:p14="http://schemas.microsoft.com/office/powerpoint/2010/main" val="806096197"/>
              </p:ext>
            </p:extLst>
          </p:nvPr>
        </p:nvGraphicFramePr>
        <p:xfrm>
          <a:off x="4648200" y="6172200"/>
          <a:ext cx="412750" cy="454025"/>
        </p:xfrm>
        <a:graphic>
          <a:graphicData uri="http://schemas.openxmlformats.org/presentationml/2006/ole">
            <mc:AlternateContent xmlns:mc="http://schemas.openxmlformats.org/markup-compatibility/2006">
              <mc:Choice xmlns:v="urn:schemas-microsoft-com:vml" Requires="v">
                <p:oleObj spid="_x0000_s11746" name="Equation" r:id="rId4" imgW="126720" imgH="139680" progId="Equation.DSMT4">
                  <p:embed/>
                </p:oleObj>
              </mc:Choice>
              <mc:Fallback>
                <p:oleObj name="Equation" r:id="rId4" imgW="126720" imgH="1396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172200"/>
                        <a:ext cx="412750"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300" name="Object 52"/>
          <p:cNvGraphicFramePr>
            <a:graphicFrameLocks noChangeAspect="1"/>
          </p:cNvGraphicFramePr>
          <p:nvPr>
            <p:extLst>
              <p:ext uri="{D42A27DB-BD31-4B8C-83A1-F6EECF244321}">
                <p14:modId xmlns:p14="http://schemas.microsoft.com/office/powerpoint/2010/main" val="1731937703"/>
              </p:ext>
            </p:extLst>
          </p:nvPr>
        </p:nvGraphicFramePr>
        <p:xfrm>
          <a:off x="381000" y="3886200"/>
          <a:ext cx="450850" cy="533400"/>
        </p:xfrm>
        <a:graphic>
          <a:graphicData uri="http://schemas.openxmlformats.org/presentationml/2006/ole">
            <mc:AlternateContent xmlns:mc="http://schemas.openxmlformats.org/markup-compatibility/2006">
              <mc:Choice xmlns:v="urn:schemas-microsoft-com:vml" Requires="v">
                <p:oleObj spid="_x0000_s11747" name="Equation" r:id="rId6" imgW="139680" imgH="164880" progId="Equation.DSMT4">
                  <p:embed/>
                </p:oleObj>
              </mc:Choice>
              <mc:Fallback>
                <p:oleObj name="Equation" r:id="rId6" imgW="1396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86200"/>
                        <a:ext cx="4508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Box 2"/>
              <p:cNvSpPr txBox="1"/>
              <p:nvPr/>
            </p:nvSpPr>
            <p:spPr>
              <a:xfrm>
                <a:off x="619933" y="5848290"/>
                <a:ext cx="18447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𝑐</m:t>
                      </m:r>
                    </m:oMath>
                  </m:oMathPara>
                </a14:m>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619933" y="5848290"/>
                <a:ext cx="184474" cy="307777"/>
              </a:xfrm>
              <a:prstGeom prst="rect">
                <a:avLst/>
              </a:prstGeom>
              <a:blipFill rotWithShape="0">
                <a:blip r:embed="rId8"/>
                <a:stretch>
                  <a:fillRect l="-20000" r="-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263087" y="5755958"/>
                <a:ext cx="23583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𝑙</m:t>
                      </m:r>
                    </m:oMath>
                  </m:oMathPara>
                </a14:m>
                <a:endParaRPr lang="en-US"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2263087" y="5755958"/>
                <a:ext cx="235834" cy="492443"/>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65811" y="4932203"/>
                <a:ext cx="33105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𝑘</m:t>
                      </m:r>
                    </m:oMath>
                  </m:oMathPara>
                </a14:m>
                <a:endParaRPr lang="en-US" sz="3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365811" y="4932203"/>
                <a:ext cx="331053" cy="49244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13653" y="4127436"/>
                <a:ext cx="690061"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𝑎</m:t>
                      </m:r>
                      <m:r>
                        <a:rPr lang="en-US" sz="2000" b="0" i="1" smtClean="0">
                          <a:latin typeface="Cambria Math" charset="0"/>
                        </a:rPr>
                        <m:t>=</m:t>
                      </m:r>
                      <m:f>
                        <m:fPr>
                          <m:ctrlPr>
                            <a:rPr lang="en-US" sz="2000" b="0" i="1" smtClean="0">
                              <a:latin typeface="Cambria Math" charset="0"/>
                            </a:rPr>
                          </m:ctrlPr>
                        </m:fPr>
                        <m:num>
                          <m:r>
                            <a:rPr lang="en-US" sz="2000" b="0" i="1" smtClean="0">
                              <a:latin typeface="Cambria Math" charset="0"/>
                            </a:rPr>
                            <m:t>𝑘</m:t>
                          </m:r>
                        </m:num>
                        <m:den>
                          <m:r>
                            <a:rPr lang="en-US" sz="2000" b="0" i="1" smtClean="0">
                              <a:latin typeface="Cambria Math" charset="0"/>
                            </a:rPr>
                            <m:t>𝑙</m:t>
                          </m:r>
                        </m:den>
                      </m:f>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613653" y="4127436"/>
                <a:ext cx="690061" cy="584327"/>
              </a:xfrm>
              <a:prstGeom prst="rect">
                <a:avLst/>
              </a:prstGeom>
              <a:blipFill rotWithShape="0">
                <a:blip r:embed="rId11"/>
                <a:stretch>
                  <a:fillRect/>
                </a:stretch>
              </a:blipFill>
            </p:spPr>
            <p:txBody>
              <a:bodyPr/>
              <a:lstStyle/>
              <a:p>
                <a:r>
                  <a:rPr lang="en-US">
                    <a:noFill/>
                  </a:rPr>
                  <a:t> </a:t>
                </a:r>
              </a:p>
            </p:txBody>
          </p:sp>
        </mc:Fallback>
      </mc:AlternateContent>
      <p:sp>
        <p:nvSpPr>
          <p:cNvPr id="40" name="Line 39"/>
          <p:cNvSpPr>
            <a:spLocks noChangeShapeType="1"/>
          </p:cNvSpPr>
          <p:nvPr/>
        </p:nvSpPr>
        <p:spPr bwMode="auto">
          <a:xfrm flipV="1">
            <a:off x="4267200" y="4347882"/>
            <a:ext cx="0" cy="224118"/>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39"/>
          <p:cNvSpPr>
            <a:spLocks noChangeShapeType="1"/>
          </p:cNvSpPr>
          <p:nvPr/>
        </p:nvSpPr>
        <p:spPr bwMode="auto">
          <a:xfrm flipH="1" flipV="1">
            <a:off x="3195918" y="4694638"/>
            <a:ext cx="6556" cy="224118"/>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39"/>
          <p:cNvSpPr>
            <a:spLocks noChangeShapeType="1"/>
          </p:cNvSpPr>
          <p:nvPr/>
        </p:nvSpPr>
        <p:spPr bwMode="auto">
          <a:xfrm flipV="1">
            <a:off x="2606321" y="4827494"/>
            <a:ext cx="0" cy="30162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9"/>
          <p:cNvSpPr>
            <a:spLocks noChangeShapeType="1"/>
          </p:cNvSpPr>
          <p:nvPr/>
        </p:nvSpPr>
        <p:spPr bwMode="auto">
          <a:xfrm flipV="1">
            <a:off x="914398" y="5755958"/>
            <a:ext cx="76201" cy="35242"/>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9"/>
          <p:cNvSpPr>
            <a:spLocks noChangeShapeType="1"/>
          </p:cNvSpPr>
          <p:nvPr/>
        </p:nvSpPr>
        <p:spPr bwMode="auto">
          <a:xfrm flipH="1" flipV="1">
            <a:off x="1438833" y="5365441"/>
            <a:ext cx="8966" cy="161580"/>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9"/>
          <p:cNvSpPr>
            <a:spLocks noChangeShapeType="1"/>
          </p:cNvSpPr>
          <p:nvPr/>
        </p:nvSpPr>
        <p:spPr bwMode="auto">
          <a:xfrm flipV="1">
            <a:off x="2142565" y="5330517"/>
            <a:ext cx="0" cy="22542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5197499" y="4459941"/>
                <a:ext cx="3806035" cy="1782539"/>
              </a:xfrm>
              <a:prstGeom prst="rect">
                <a:avLst/>
              </a:prstGeom>
              <a:noFill/>
            </p:spPr>
            <p:txBody>
              <a:bodyPr wrap="square" rtlCol="0">
                <a:spAutoFit/>
              </a:bodyPr>
              <a:lstStyle/>
              <a:p>
                <a:r>
                  <a:rPr lang="en-US" dirty="0" smtClean="0"/>
                  <a:t>Add the squared values of the vertical red lines together:</a:t>
                </a:r>
              </a:p>
              <a:p>
                <a:endParaRPr lang="en-US" dirty="0"/>
              </a:p>
              <a:p>
                <a:r>
                  <a:rPr lang="en-US" dirty="0" smtClean="0">
                    <a:latin typeface="Calibri" charset="0"/>
                    <a:ea typeface="Calibri" charset="0"/>
                    <a:cs typeface="Calibri" charset="0"/>
                  </a:rPr>
                  <a:t>SS</a:t>
                </a:r>
                <a:r>
                  <a:rPr lang="en-US" b="0" dirty="0" smtClean="0">
                    <a:latin typeface="Arial" charset="0"/>
                    <a:ea typeface="Arial" charset="0"/>
                    <a:cs typeface="Arial" charset="0"/>
                  </a:rPr>
                  <a:t> </a:t>
                </a:r>
                <a14:m>
                  <m:oMath xmlns:m="http://schemas.openxmlformats.org/officeDocument/2006/math">
                    <m:r>
                      <a:rPr lang="en-US" b="0" i="1" smtClean="0">
                        <a:latin typeface="Cambria Math" charset="0"/>
                      </a:rPr>
                      <m:t>= </m:t>
                    </m:r>
                    <m:sSubSup>
                      <m:sSubSupPr>
                        <m:ctrlPr>
                          <a:rPr lang="en-US" b="0" i="1" smtClean="0">
                            <a:latin typeface="Cambria Math" charset="0"/>
                          </a:rPr>
                        </m:ctrlPr>
                      </m:sSubSupPr>
                      <m:e>
                        <m:r>
                          <a:rPr lang="en-US" i="1">
                            <a:latin typeface="Cambria Math" charset="0"/>
                            <a:ea typeface="Cambria Math" charset="0"/>
                            <a:cs typeface="Cambria Math" charset="0"/>
                          </a:rPr>
                          <m:t>𝜀</m:t>
                        </m:r>
                        <m:r>
                          <m:rPr>
                            <m:nor/>
                          </m:rPr>
                          <a:rPr lang="en-US" dirty="0"/>
                          <m:t> </m:t>
                        </m:r>
                      </m:e>
                      <m:sub>
                        <m:r>
                          <a:rPr lang="en-US" b="0" i="1" smtClean="0">
                            <a:latin typeface="Cambria Math" charset="0"/>
                          </a:rPr>
                          <m:t>1</m:t>
                        </m:r>
                      </m:sub>
                      <m:sup>
                        <m:r>
                          <a:rPr lang="en-US" b="0" i="1" smtClean="0">
                            <a:latin typeface="Cambria Math" charset="0"/>
                          </a:rPr>
                          <m:t>2</m:t>
                        </m:r>
                      </m:sup>
                    </m:sSubSup>
                    <m:r>
                      <a:rPr lang="en-US" b="0" i="1" smtClean="0">
                        <a:latin typeface="Cambria Math" charset="0"/>
                      </a:rPr>
                      <m:t>+</m:t>
                    </m:r>
                    <m:sSubSup>
                      <m:sSubSupPr>
                        <m:ctrlPr>
                          <a:rPr lang="en-US" i="1">
                            <a:latin typeface="Cambria Math"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2</m:t>
                        </m:r>
                      </m:sub>
                      <m:sup>
                        <m:r>
                          <a:rPr lang="en-US" i="1">
                            <a:latin typeface="Cambria Math" charset="0"/>
                          </a:rPr>
                          <m:t>2</m:t>
                        </m:r>
                      </m:sup>
                    </m:sSubSup>
                    <m:r>
                      <a:rPr lang="en-US" i="1">
                        <a:latin typeface="Cambria Math" charset="0"/>
                      </a:rPr>
                      <m:t>+</m:t>
                    </m:r>
                    <m:sSubSup>
                      <m:sSubSupPr>
                        <m:ctrlPr>
                          <a:rPr lang="en-US" i="1">
                            <a:latin typeface="Cambria Math"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3</m:t>
                        </m:r>
                      </m:sub>
                      <m:sup>
                        <m:r>
                          <a:rPr lang="en-US" i="1">
                            <a:latin typeface="Cambria Math" charset="0"/>
                          </a:rPr>
                          <m:t>2</m:t>
                        </m:r>
                      </m:sup>
                    </m:sSubSup>
                    <m:r>
                      <a:rPr lang="en-US" i="1">
                        <a:latin typeface="Cambria Math" charset="0"/>
                      </a:rPr>
                      <m:t>+</m:t>
                    </m:r>
                    <m:sSubSup>
                      <m:sSubSupPr>
                        <m:ctrlPr>
                          <a:rPr lang="en-US" i="1">
                            <a:latin typeface="Cambria Math"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4</m:t>
                        </m:r>
                      </m:sub>
                      <m:sup>
                        <m:r>
                          <a:rPr lang="en-US" i="1">
                            <a:latin typeface="Cambria Math" charset="0"/>
                          </a:rPr>
                          <m:t>2</m:t>
                        </m:r>
                      </m:sup>
                    </m:sSubSup>
                    <m:r>
                      <a:rPr lang="en-US" i="1">
                        <a:latin typeface="Cambria Math" charset="0"/>
                      </a:rPr>
                      <m:t>+</m:t>
                    </m:r>
                    <m:sSubSup>
                      <m:sSubSupPr>
                        <m:ctrlPr>
                          <a:rPr lang="en-US" i="1">
                            <a:latin typeface="Cambria Math"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5</m:t>
                        </m:r>
                      </m:sub>
                      <m:sup>
                        <m:r>
                          <a:rPr lang="en-US" i="1">
                            <a:latin typeface="Cambria Math" charset="0"/>
                          </a:rPr>
                          <m:t>2</m:t>
                        </m:r>
                      </m:sup>
                    </m:sSubSup>
                    <m:r>
                      <a:rPr lang="en-US" i="1">
                        <a:latin typeface="Cambria Math" charset="0"/>
                      </a:rPr>
                      <m:t>+</m:t>
                    </m:r>
                    <m:sSubSup>
                      <m:sSubSupPr>
                        <m:ctrlPr>
                          <a:rPr lang="en-US" i="1">
                            <a:latin typeface="Cambria Math" charset="0"/>
                          </a:rPr>
                        </m:ctrlPr>
                      </m:sSubSupPr>
                      <m:e>
                        <m:r>
                          <a:rPr lang="en-US" i="1">
                            <a:latin typeface="Cambria Math" charset="0"/>
                            <a:ea typeface="Cambria Math" charset="0"/>
                            <a:cs typeface="Cambria Math" charset="0"/>
                          </a:rPr>
                          <m:t>𝜀</m:t>
                        </m:r>
                        <m:r>
                          <m:rPr>
                            <m:nor/>
                          </m:rPr>
                          <a:rPr lang="en-US" dirty="0"/>
                          <m:t> </m:t>
                        </m:r>
                      </m:e>
                      <m:sub>
                        <m:r>
                          <a:rPr lang="en-US" b="0" i="1" dirty="0" smtClean="0">
                            <a:latin typeface="Cambria Math" charset="0"/>
                          </a:rPr>
                          <m:t>6</m:t>
                        </m:r>
                      </m:sub>
                      <m:sup>
                        <m:r>
                          <a:rPr lang="en-US" i="1">
                            <a:latin typeface="Cambria Math" charset="0"/>
                          </a:rPr>
                          <m:t>2</m:t>
                        </m:r>
                      </m:sup>
                    </m:sSubSup>
                  </m:oMath>
                </a14:m>
                <a:endParaRPr lang="en-US" dirty="0"/>
              </a:p>
              <a:p>
                <a:endParaRPr lang="en-US" dirty="0" smtClean="0"/>
              </a:p>
              <a:p>
                <a:r>
                  <a:rPr lang="en-US" dirty="0" smtClean="0"/>
                  <a:t>choose line that minimizes this total SS</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197499" y="4459941"/>
                <a:ext cx="3806035" cy="1782539"/>
              </a:xfrm>
              <a:prstGeom prst="rect">
                <a:avLst/>
              </a:prstGeom>
              <a:blipFill rotWithShape="0">
                <a:blip r:embed="rId12"/>
                <a:stretch>
                  <a:fillRect l="-1442" t="-2055" r="-801" b="-37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55087" y="5635079"/>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1</m:t>
                          </m:r>
                        </m:sub>
                      </m:sSub>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955087" y="5635079"/>
                <a:ext cx="345567" cy="276999"/>
              </a:xfrm>
              <a:prstGeom prst="rect">
                <a:avLst/>
              </a:prstGeom>
              <a:blipFill rotWithShape="0">
                <a:blip r:embed="rId1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1467324" y="5216479"/>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2</m:t>
                          </m:r>
                        </m:sub>
                      </m:sSub>
                    </m:oMath>
                  </m:oMathPara>
                </a14:m>
                <a:endParaRPr lang="en-US" dirty="0"/>
              </a:p>
            </p:txBody>
          </p:sp>
        </mc:Choice>
        <mc:Fallback xmlns="">
          <p:sp>
            <p:nvSpPr>
              <p:cNvPr id="50" name="TextBox 49"/>
              <p:cNvSpPr txBox="1">
                <a:spLocks noRot="1" noChangeAspect="1" noMove="1" noResize="1" noEditPoints="1" noAdjustHandles="1" noChangeArrowheads="1" noChangeShapeType="1" noTextEdit="1"/>
              </p:cNvSpPr>
              <p:nvPr/>
            </p:nvSpPr>
            <p:spPr>
              <a:xfrm>
                <a:off x="1467324" y="5216479"/>
                <a:ext cx="345567" cy="276999"/>
              </a:xfrm>
              <a:prstGeom prst="rect">
                <a:avLst/>
              </a:prstGeom>
              <a:blipFill rotWithShape="0">
                <a:blip r:embed="rId14"/>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2130931" y="5266427"/>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3</m:t>
                          </m:r>
                        </m:sub>
                      </m:sSub>
                    </m:oMath>
                  </m:oMathPara>
                </a14:m>
                <a:endParaRPr lang="en-US" dirty="0"/>
              </a:p>
            </p:txBody>
          </p:sp>
        </mc:Choice>
        <mc:Fallback xmlns="">
          <p:sp>
            <p:nvSpPr>
              <p:cNvPr id="51" name="TextBox 50"/>
              <p:cNvSpPr txBox="1">
                <a:spLocks noRot="1" noChangeAspect="1" noMove="1" noResize="1" noEditPoints="1" noAdjustHandles="1" noChangeArrowheads="1" noChangeShapeType="1" noTextEdit="1"/>
              </p:cNvSpPr>
              <p:nvPr/>
            </p:nvSpPr>
            <p:spPr>
              <a:xfrm>
                <a:off x="2130931" y="5266427"/>
                <a:ext cx="345567" cy="276999"/>
              </a:xfrm>
              <a:prstGeom prst="rect">
                <a:avLst/>
              </a:prstGeom>
              <a:blipFill rotWithShape="0">
                <a:blip r:embed="rId15"/>
                <a:stretch>
                  <a:fillRect b="-1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2565934" y="4773542"/>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4</m:t>
                          </m:r>
                        </m:sub>
                      </m:sSub>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2565934" y="4773542"/>
                <a:ext cx="345567" cy="276999"/>
              </a:xfrm>
              <a:prstGeom prst="rect">
                <a:avLst/>
              </a:prstGeom>
              <a:blipFill rotWithShape="0">
                <a:blip r:embed="rId16"/>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285934" y="4288105"/>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6</m:t>
                          </m:r>
                        </m:sub>
                      </m:sSub>
                    </m:oMath>
                  </m:oMathPara>
                </a14:m>
                <a:endParaRPr lang="en-US" dirty="0"/>
              </a:p>
            </p:txBody>
          </p:sp>
        </mc:Choice>
        <mc:Fallback xmlns="">
          <p:sp>
            <p:nvSpPr>
              <p:cNvPr id="53" name="TextBox 52"/>
              <p:cNvSpPr txBox="1">
                <a:spLocks noRot="1" noChangeAspect="1" noMove="1" noResize="1" noEditPoints="1" noAdjustHandles="1" noChangeArrowheads="1" noChangeShapeType="1" noTextEdit="1"/>
              </p:cNvSpPr>
              <p:nvPr/>
            </p:nvSpPr>
            <p:spPr>
              <a:xfrm>
                <a:off x="4285934" y="4288105"/>
                <a:ext cx="345567" cy="276999"/>
              </a:xfrm>
              <a:prstGeom prst="rect">
                <a:avLst/>
              </a:prstGeom>
              <a:blipFill rotWithShape="0">
                <a:blip r:embed="rId17"/>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3180017" y="4585900"/>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5</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3180017" y="4585900"/>
                <a:ext cx="345567" cy="276999"/>
              </a:xfrm>
              <a:prstGeom prst="rect">
                <a:avLst/>
              </a:prstGeom>
              <a:blipFill rotWithShape="0">
                <a:blip r:embed="rId18"/>
                <a:stretch>
                  <a:fillRect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676621" y="4814501"/>
                <a:ext cx="34556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charset="0"/>
                              <a:cs typeface="Cambria Math" charset="0"/>
                            </a:rPr>
                          </m:ctrlPr>
                        </m:sSubPr>
                        <m:e>
                          <m:r>
                            <a:rPr lang="en-US" i="1" smtClean="0">
                              <a:latin typeface="Cambria Math" charset="0"/>
                              <a:ea typeface="Cambria Math" charset="0"/>
                              <a:cs typeface="Cambria Math" charset="0"/>
                            </a:rPr>
                            <m:t>𝜀</m:t>
                          </m:r>
                        </m:e>
                        <m:sub>
                          <m:r>
                            <a:rPr lang="en-US" b="0" i="1" smtClean="0">
                              <a:latin typeface="Cambria Math" charset="0"/>
                              <a:ea typeface="Cambria Math" charset="0"/>
                              <a:cs typeface="Cambria Math" charset="0"/>
                            </a:rPr>
                            <m:t>5</m:t>
                          </m:r>
                        </m:sub>
                      </m:sSub>
                    </m:oMath>
                  </m:oMathPara>
                </a14:m>
                <a:endParaRPr lang="en-US" dirty="0"/>
              </a:p>
            </p:txBody>
          </p:sp>
        </mc:Choice>
        <mc:Fallback xmlns="">
          <p:sp>
            <p:nvSpPr>
              <p:cNvPr id="55" name="TextBox 54"/>
              <p:cNvSpPr txBox="1">
                <a:spLocks noRot="1" noChangeAspect="1" noMove="1" noResize="1" noEditPoints="1" noAdjustHandles="1" noChangeArrowheads="1" noChangeShapeType="1" noTextEdit="1"/>
              </p:cNvSpPr>
              <p:nvPr/>
            </p:nvSpPr>
            <p:spPr>
              <a:xfrm>
                <a:off x="3676621" y="4814501"/>
                <a:ext cx="345567" cy="276999"/>
              </a:xfrm>
              <a:prstGeom prst="rect">
                <a:avLst/>
              </a:prstGeom>
              <a:blipFill rotWithShape="0">
                <a:blip r:embed="rId19"/>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1630194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4" y="1625378"/>
            <a:ext cx="6536134" cy="4309766"/>
          </a:xfrm>
          <a:prstGeom prst="rect">
            <a:avLst/>
          </a:prstGeom>
        </p:spPr>
      </p:pic>
      <p:sp>
        <p:nvSpPr>
          <p:cNvPr id="181256" name="Rectangle 8"/>
          <p:cNvSpPr>
            <a:spLocks noGrp="1" noChangeArrowheads="1"/>
          </p:cNvSpPr>
          <p:nvPr>
            <p:ph type="title"/>
          </p:nvPr>
        </p:nvSpPr>
        <p:spPr/>
        <p:txBody>
          <a:bodyPr/>
          <a:lstStyle/>
          <a:p>
            <a:r>
              <a:rPr lang="en-US" altLang="en-US" b="1" dirty="0" smtClean="0"/>
              <a:t>Making a prediction</a:t>
            </a:r>
            <a:endParaRPr lang="en-US" altLang="en-US" b="1" dirty="0"/>
          </a:p>
        </p:txBody>
      </p:sp>
      <p:sp>
        <p:nvSpPr>
          <p:cNvPr id="3" name="TextBox 2"/>
          <p:cNvSpPr txBox="1"/>
          <p:nvPr/>
        </p:nvSpPr>
        <p:spPr>
          <a:xfrm>
            <a:off x="5894167" y="6048997"/>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2" name="TextBox 1"/>
          <p:cNvSpPr txBox="1"/>
          <p:nvPr/>
        </p:nvSpPr>
        <p:spPr>
          <a:xfrm>
            <a:off x="1709285" y="6244049"/>
            <a:ext cx="2689711" cy="461665"/>
          </a:xfrm>
          <a:prstGeom prst="rect">
            <a:avLst/>
          </a:prstGeom>
          <a:noFill/>
        </p:spPr>
        <p:txBody>
          <a:bodyPr wrap="none" rtlCol="0">
            <a:spAutoFit/>
          </a:bodyPr>
          <a:lstStyle/>
          <a:p>
            <a:r>
              <a:rPr lang="en-US" sz="2400" dirty="0" smtClean="0"/>
              <a:t>New subject </a:t>
            </a:r>
            <a:r>
              <a:rPr lang="en-US" sz="2400" smtClean="0"/>
              <a:t>age 40</a:t>
            </a:r>
            <a:endParaRPr lang="en-US" sz="2400" dirty="0"/>
          </a:p>
        </p:txBody>
      </p:sp>
      <p:cxnSp>
        <p:nvCxnSpPr>
          <p:cNvPr id="7" name="Straight Connector 6"/>
          <p:cNvCxnSpPr/>
          <p:nvPr/>
        </p:nvCxnSpPr>
        <p:spPr>
          <a:xfrm flipV="1">
            <a:off x="3944203" y="4145280"/>
            <a:ext cx="2957" cy="131382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37268" y="4145280"/>
            <a:ext cx="200989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11880" y="5478691"/>
            <a:ext cx="351425" cy="7653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03" y="4930226"/>
            <a:ext cx="2235805" cy="461665"/>
          </a:xfrm>
          <a:prstGeom prst="rect">
            <a:avLst/>
          </a:prstGeom>
          <a:noFill/>
        </p:spPr>
        <p:txBody>
          <a:bodyPr wrap="none" rtlCol="0">
            <a:spAutoFit/>
          </a:bodyPr>
          <a:lstStyle/>
          <a:p>
            <a:r>
              <a:rPr lang="en-US" sz="2400" dirty="0"/>
              <a:t>P</a:t>
            </a:r>
            <a:r>
              <a:rPr lang="en-US" sz="2400" dirty="0" smtClean="0"/>
              <a:t>redicted </a:t>
            </a:r>
            <a:r>
              <a:rPr lang="en-US" sz="2400" dirty="0" err="1" smtClean="0"/>
              <a:t>SysBP</a:t>
            </a:r>
            <a:endParaRPr lang="en-US" sz="2400" dirty="0"/>
          </a:p>
        </p:txBody>
      </p:sp>
      <p:cxnSp>
        <p:nvCxnSpPr>
          <p:cNvPr id="16" name="Straight Arrow Connector 15"/>
          <p:cNvCxnSpPr/>
          <p:nvPr/>
        </p:nvCxnSpPr>
        <p:spPr>
          <a:xfrm flipV="1">
            <a:off x="1585843" y="4238642"/>
            <a:ext cx="351425" cy="7653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956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sp>
        <p:nvSpPr>
          <p:cNvPr id="181256" name="Rectangle 8"/>
          <p:cNvSpPr>
            <a:spLocks noGrp="1" noChangeArrowheads="1"/>
          </p:cNvSpPr>
          <p:nvPr>
            <p:ph type="title"/>
          </p:nvPr>
        </p:nvSpPr>
        <p:spPr/>
        <p:txBody>
          <a:bodyPr/>
          <a:lstStyle/>
          <a:p>
            <a:r>
              <a:rPr lang="en-US" altLang="en-US" b="1" dirty="0" smtClean="0"/>
              <a:t>Why straight line? What about?</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sp>
        <p:nvSpPr>
          <p:cNvPr id="5" name="Arc 4"/>
          <p:cNvSpPr/>
          <p:nvPr/>
        </p:nvSpPr>
        <p:spPr>
          <a:xfrm rot="8658415">
            <a:off x="1113960" y="1464581"/>
            <a:ext cx="7517746" cy="2089411"/>
          </a:xfrm>
          <a:prstGeom prst="arc">
            <a:avLst>
              <a:gd name="adj1" fmla="val 12202019"/>
              <a:gd name="adj2" fmla="val 21464131"/>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5348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759"/>
            <a:ext cx="7886700" cy="1325563"/>
          </a:xfrm>
        </p:spPr>
        <p:txBody>
          <a:bodyPr/>
          <a:lstStyle/>
          <a:p>
            <a:r>
              <a:rPr lang="en-US" dirty="0" smtClean="0"/>
              <a:t>Overview of this lecture</a:t>
            </a:r>
            <a:endParaRPr lang="en-US" dirty="0"/>
          </a:p>
        </p:txBody>
      </p:sp>
      <p:sp>
        <p:nvSpPr>
          <p:cNvPr id="3" name="Content Placeholder 2"/>
          <p:cNvSpPr>
            <a:spLocks noGrp="1"/>
          </p:cNvSpPr>
          <p:nvPr>
            <p:ph idx="1"/>
          </p:nvPr>
        </p:nvSpPr>
        <p:spPr>
          <a:xfrm>
            <a:off x="628650" y="2460404"/>
            <a:ext cx="7886700" cy="3182310"/>
          </a:xfrm>
        </p:spPr>
        <p:txBody>
          <a:bodyPr>
            <a:normAutofit/>
          </a:bodyPr>
          <a:lstStyle/>
          <a:p>
            <a:r>
              <a:rPr lang="en-US" dirty="0"/>
              <a:t>Machine Learning and the big picture</a:t>
            </a:r>
          </a:p>
          <a:p>
            <a:r>
              <a:rPr lang="en-US" dirty="0"/>
              <a:t>Supervised vs. </a:t>
            </a:r>
            <a:r>
              <a:rPr lang="en-US" dirty="0" smtClean="0"/>
              <a:t>Unsupervised </a:t>
            </a:r>
            <a:r>
              <a:rPr lang="en-US" dirty="0"/>
              <a:t>Machine </a:t>
            </a:r>
            <a:r>
              <a:rPr lang="en-US" dirty="0" smtClean="0"/>
              <a:t>Learning</a:t>
            </a:r>
          </a:p>
          <a:p>
            <a:r>
              <a:rPr lang="en-US" dirty="0" smtClean="0"/>
              <a:t>Prediction using:</a:t>
            </a:r>
            <a:endParaRPr lang="en-US" dirty="0"/>
          </a:p>
          <a:p>
            <a:pPr lvl="1"/>
            <a:r>
              <a:rPr lang="en-US" dirty="0" smtClean="0"/>
              <a:t>Linear regression</a:t>
            </a:r>
          </a:p>
          <a:p>
            <a:pPr lvl="1"/>
            <a:r>
              <a:rPr lang="en-US" dirty="0" smtClean="0"/>
              <a:t>Multiple regression</a:t>
            </a:r>
          </a:p>
          <a:p>
            <a:r>
              <a:rPr lang="en-US" dirty="0" smtClean="0"/>
              <a:t>Validation</a:t>
            </a:r>
            <a:endParaRPr lang="en-US" dirty="0"/>
          </a:p>
        </p:txBody>
      </p:sp>
    </p:spTree>
    <p:extLst>
      <p:ext uri="{BB962C8B-B14F-4D97-AF65-F5344CB8AC3E}">
        <p14:creationId xmlns:p14="http://schemas.microsoft.com/office/powerpoint/2010/main" val="1581336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Or even?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5490774"/>
          </a:xfrm>
          <a:prstGeom prst="rect">
            <a:avLst/>
          </a:prstGeom>
        </p:spPr>
      </p:pic>
    </p:spTree>
    <p:extLst>
      <p:ext uri="{BB962C8B-B14F-4D97-AF65-F5344CB8AC3E}">
        <p14:creationId xmlns:p14="http://schemas.microsoft.com/office/powerpoint/2010/main" val="20068852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b="1" dirty="0" smtClean="0"/>
              <a:t>Or even?</a:t>
            </a:r>
            <a:endParaRPr lang="en-US" altLang="en-US" b="1" dirty="0"/>
          </a:p>
        </p:txBody>
      </p:sp>
      <p:sp>
        <p:nvSpPr>
          <p:cNvPr id="3" name="TextBox 2"/>
          <p:cNvSpPr txBox="1"/>
          <p:nvPr/>
        </p:nvSpPr>
        <p:spPr>
          <a:xfrm>
            <a:off x="4338323" y="6048999"/>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45223" y="3457218"/>
            <a:ext cx="1145826" cy="584775"/>
          </a:xfrm>
          <a:prstGeom prst="rect">
            <a:avLst/>
          </a:prstGeom>
          <a:noFill/>
        </p:spPr>
        <p:txBody>
          <a:bodyPr wrap="none" rtlCol="0">
            <a:spAutoFit/>
          </a:bodyPr>
          <a:lstStyle/>
          <a:p>
            <a:r>
              <a:rPr lang="en-US" sz="3200" dirty="0" err="1" smtClean="0"/>
              <a:t>SysBP</a:t>
            </a: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2543" y="1620992"/>
            <a:ext cx="6536135" cy="431415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43000"/>
            <a:ext cx="6400800" cy="5490774"/>
          </a:xfrm>
          <a:prstGeom prst="rect">
            <a:avLst/>
          </a:prstGeom>
        </p:spPr>
      </p:pic>
      <p:sp>
        <p:nvSpPr>
          <p:cNvPr id="2" name="TextBox 1"/>
          <p:cNvSpPr txBox="1"/>
          <p:nvPr/>
        </p:nvSpPr>
        <p:spPr>
          <a:xfrm>
            <a:off x="6039379" y="5982816"/>
            <a:ext cx="2612831" cy="707886"/>
          </a:xfrm>
          <a:prstGeom prst="rect">
            <a:avLst/>
          </a:prstGeom>
          <a:noFill/>
        </p:spPr>
        <p:txBody>
          <a:bodyPr wrap="none" rtlCol="0">
            <a:spAutoFit/>
          </a:bodyPr>
          <a:lstStyle/>
          <a:p>
            <a:r>
              <a:rPr lang="en-US" sz="4000" b="1" dirty="0" err="1" smtClean="0">
                <a:solidFill>
                  <a:srgbClr val="C00000"/>
                </a:solidFill>
              </a:rPr>
              <a:t>Overfitted</a:t>
            </a:r>
            <a:r>
              <a:rPr lang="en-US" sz="4000" b="1" dirty="0" smtClean="0">
                <a:solidFill>
                  <a:srgbClr val="C00000"/>
                </a:solidFill>
              </a:rPr>
              <a:t>?</a:t>
            </a:r>
            <a:endParaRPr lang="en-US" sz="4000" b="1" dirty="0">
              <a:solidFill>
                <a:srgbClr val="C00000"/>
              </a:solidFill>
            </a:endParaRPr>
          </a:p>
        </p:txBody>
      </p:sp>
    </p:spTree>
    <p:extLst>
      <p:ext uri="{BB962C8B-B14F-4D97-AF65-F5344CB8AC3E}">
        <p14:creationId xmlns:p14="http://schemas.microsoft.com/office/powerpoint/2010/main" val="1257073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676" y="1640203"/>
            <a:ext cx="6963898" cy="4627072"/>
          </a:xfrm>
          <a:prstGeom prst="rect">
            <a:avLst/>
          </a:prstGeom>
        </p:spPr>
      </p:pic>
      <p:sp>
        <p:nvSpPr>
          <p:cNvPr id="181256" name="Rectangle 8"/>
          <p:cNvSpPr>
            <a:spLocks noGrp="1" noChangeArrowheads="1"/>
          </p:cNvSpPr>
          <p:nvPr>
            <p:ph type="title"/>
          </p:nvPr>
        </p:nvSpPr>
        <p:spPr/>
        <p:txBody>
          <a:bodyPr/>
          <a:lstStyle/>
          <a:p>
            <a:r>
              <a:rPr lang="en-US" altLang="en-US" dirty="0" smtClean="0"/>
              <a:t>What about with more data</a:t>
            </a:r>
            <a:r>
              <a:rPr lang="en-US" altLang="en-US" b="1" dirty="0" smtClean="0"/>
              <a: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00" y="1438526"/>
            <a:ext cx="6014959" cy="4408797"/>
          </a:xfrm>
          <a:prstGeom prst="rect">
            <a:avLst/>
          </a:prstGeom>
        </p:spPr>
      </p:pic>
    </p:spTree>
    <p:extLst>
      <p:ext uri="{BB962C8B-B14F-4D97-AF65-F5344CB8AC3E}">
        <p14:creationId xmlns:p14="http://schemas.microsoft.com/office/powerpoint/2010/main" val="19184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146" y="1640202"/>
            <a:ext cx="6958428" cy="4623438"/>
          </a:xfrm>
          <a:prstGeom prst="rect">
            <a:avLst/>
          </a:prstGeom>
        </p:spPr>
      </p:pic>
      <p:sp>
        <p:nvSpPr>
          <p:cNvPr id="181256" name="Rectangle 8"/>
          <p:cNvSpPr>
            <a:spLocks noGrp="1" noChangeArrowheads="1"/>
          </p:cNvSpPr>
          <p:nvPr>
            <p:ph type="title"/>
          </p:nvPr>
        </p:nvSpPr>
        <p:spPr/>
        <p:txBody>
          <a:bodyPr/>
          <a:lstStyle/>
          <a:p>
            <a:r>
              <a:rPr lang="en-US" altLang="en-US" dirty="0" smtClean="0"/>
              <a:t>What about this data</a:t>
            </a:r>
            <a:r>
              <a:rPr lang="en-US" altLang="en-US" b="1" dirty="0" smtClean="0"/>
              <a: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998" y="1640202"/>
            <a:ext cx="6014959" cy="4408797"/>
          </a:xfrm>
          <a:prstGeom prst="rect">
            <a:avLst/>
          </a:prstGeom>
        </p:spPr>
      </p:pic>
    </p:spTree>
    <p:extLst>
      <p:ext uri="{BB962C8B-B14F-4D97-AF65-F5344CB8AC3E}">
        <p14:creationId xmlns:p14="http://schemas.microsoft.com/office/powerpoint/2010/main" val="290228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 Large N and Large P</a:t>
            </a:r>
            <a:endParaRPr lang="en-US" dirty="0"/>
          </a:p>
        </p:txBody>
      </p:sp>
      <p:sp>
        <p:nvSpPr>
          <p:cNvPr id="3" name="Content Placeholder 2"/>
          <p:cNvSpPr>
            <a:spLocks noGrp="1"/>
          </p:cNvSpPr>
          <p:nvPr>
            <p:ph idx="1"/>
          </p:nvPr>
        </p:nvSpPr>
        <p:spPr>
          <a:xfrm>
            <a:off x="628650" y="1825624"/>
            <a:ext cx="7886700" cy="4773295"/>
          </a:xfrm>
        </p:spPr>
        <p:txBody>
          <a:bodyPr>
            <a:normAutofit/>
          </a:bodyPr>
          <a:lstStyle/>
          <a:p>
            <a:r>
              <a:rPr lang="en-US" dirty="0" smtClean="0"/>
              <a:t>Big data can be thought of in two ways</a:t>
            </a:r>
          </a:p>
          <a:p>
            <a:r>
              <a:rPr lang="en-US" dirty="0" smtClean="0"/>
              <a:t>Large N = large number of subjects – implies more information for fitting complex models or ones with many predictors</a:t>
            </a:r>
          </a:p>
          <a:p>
            <a:r>
              <a:rPr lang="en-US" dirty="0" smtClean="0"/>
              <a:t>Large P = large number of predictors, or complex relationships between predictor and outcome, or between predictors (interaction terms)</a:t>
            </a:r>
          </a:p>
        </p:txBody>
      </p:sp>
    </p:spTree>
    <p:extLst>
      <p:ext uri="{BB962C8B-B14F-4D97-AF65-F5344CB8AC3E}">
        <p14:creationId xmlns:p14="http://schemas.microsoft.com/office/powerpoint/2010/main" val="1560777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8215" y="116949"/>
            <a:ext cx="7306408" cy="1325563"/>
          </a:xfrm>
        </p:spPr>
        <p:txBody>
          <a:bodyPr/>
          <a:lstStyle/>
          <a:p>
            <a:r>
              <a:rPr lang="en-US" dirty="0" smtClean="0"/>
              <a:t>The trade-off for more complex models</a:t>
            </a:r>
            <a:endParaRPr lang="en-US" dirty="0"/>
          </a:p>
        </p:txBody>
      </p:sp>
      <p:sp>
        <p:nvSpPr>
          <p:cNvPr id="4" name="Content Placeholder 3"/>
          <p:cNvSpPr>
            <a:spLocks noGrp="1"/>
          </p:cNvSpPr>
          <p:nvPr>
            <p:ph idx="1"/>
          </p:nvPr>
        </p:nvSpPr>
        <p:spPr>
          <a:xfrm>
            <a:off x="136478" y="1580540"/>
            <a:ext cx="8871043" cy="4351338"/>
          </a:xfrm>
        </p:spPr>
        <p:txBody>
          <a:bodyPr>
            <a:noAutofit/>
          </a:bodyPr>
          <a:lstStyle/>
          <a:p>
            <a:pPr>
              <a:spcAft>
                <a:spcPts val="600"/>
              </a:spcAft>
            </a:pPr>
            <a:r>
              <a:rPr lang="en-US" sz="2400" dirty="0" smtClean="0"/>
              <a:t>Want to find “true” predictive patterns in the data</a:t>
            </a:r>
          </a:p>
          <a:p>
            <a:pPr>
              <a:spcAft>
                <a:spcPts val="600"/>
              </a:spcAft>
            </a:pPr>
            <a:r>
              <a:rPr lang="en-US" sz="2400" dirty="0"/>
              <a:t>Idea is to </a:t>
            </a:r>
            <a:r>
              <a:rPr lang="en-US" sz="2400" dirty="0" smtClean="0"/>
              <a:t>use some measure of external “prediction </a:t>
            </a:r>
            <a:r>
              <a:rPr lang="en-US" sz="2400" dirty="0"/>
              <a:t>quality” </a:t>
            </a:r>
            <a:r>
              <a:rPr lang="en-US" sz="2400" dirty="0" smtClean="0"/>
              <a:t>(e.g. least squares) in order to assess what level of complexity is best given a particular dataset</a:t>
            </a:r>
          </a:p>
          <a:p>
            <a:pPr>
              <a:spcAft>
                <a:spcPts val="600"/>
              </a:spcAft>
            </a:pPr>
            <a:r>
              <a:rPr lang="en-US" sz="2400" dirty="0" smtClean="0"/>
              <a:t>Want to avoid overfitting spurious detail: i.e. don’t want to make the model capture apparent patterns due to noise, but we want to capture true underlying patterns </a:t>
            </a:r>
          </a:p>
          <a:p>
            <a:pPr>
              <a:spcAft>
                <a:spcPts val="600"/>
              </a:spcAft>
            </a:pPr>
            <a:r>
              <a:rPr lang="en-US" sz="2400" dirty="0" smtClean="0"/>
              <a:t>Solution – independent validation – reserve some data that has not been used in model fitting for the purpose of model evaluation and comparison – we will look at this briefly later, and in more detail on Thursday</a:t>
            </a:r>
          </a:p>
        </p:txBody>
      </p:sp>
    </p:spTree>
    <p:extLst>
      <p:ext uri="{BB962C8B-B14F-4D97-AF65-F5344CB8AC3E}">
        <p14:creationId xmlns:p14="http://schemas.microsoft.com/office/powerpoint/2010/main" val="1658336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p:txBody>
          <a:bodyPr/>
          <a:lstStyle/>
          <a:p>
            <a:r>
              <a:rPr lang="en-US" altLang="en-US" dirty="0" smtClean="0"/>
              <a:t>The </a:t>
            </a:r>
            <a:r>
              <a:rPr lang="en-US" altLang="en-US" dirty="0" err="1" smtClean="0"/>
              <a:t>SysBP</a:t>
            </a:r>
            <a:r>
              <a:rPr lang="en-US" altLang="en-US" dirty="0" smtClean="0"/>
              <a:t> dataset example</a:t>
            </a:r>
            <a:endParaRPr lang="en-US" altLang="en-US" b="1" dirty="0"/>
          </a:p>
        </p:txBody>
      </p:sp>
      <p:sp>
        <p:nvSpPr>
          <p:cNvPr id="2" name="Content Placeholder 1"/>
          <p:cNvSpPr>
            <a:spLocks noGrp="1"/>
          </p:cNvSpPr>
          <p:nvPr>
            <p:ph idx="1"/>
          </p:nvPr>
        </p:nvSpPr>
        <p:spPr>
          <a:xfrm>
            <a:off x="628650" y="1690689"/>
            <a:ext cx="7886700" cy="4351338"/>
          </a:xfrm>
        </p:spPr>
        <p:txBody>
          <a:bodyPr/>
          <a:lstStyle/>
          <a:p>
            <a:r>
              <a:rPr lang="en-US" dirty="0"/>
              <a:t>Helmut </a:t>
            </a:r>
            <a:r>
              <a:rPr lang="en-US" dirty="0" err="1" smtClean="0"/>
              <a:t>Spaeth</a:t>
            </a:r>
            <a:r>
              <a:rPr lang="en-US" dirty="0" smtClean="0"/>
              <a:t>, Mathematical </a:t>
            </a:r>
            <a:r>
              <a:rPr lang="en-US" dirty="0"/>
              <a:t>Algorithms for Linear </a:t>
            </a:r>
            <a:r>
              <a:rPr lang="en-US" dirty="0" smtClean="0"/>
              <a:t>Regression, Academic </a:t>
            </a:r>
            <a:r>
              <a:rPr lang="en-US" dirty="0"/>
              <a:t>Press, 1991, page </a:t>
            </a:r>
            <a:r>
              <a:rPr lang="en-US" dirty="0" smtClean="0"/>
              <a:t>304, ISBN </a:t>
            </a:r>
            <a:r>
              <a:rPr lang="en-US" dirty="0"/>
              <a:t>0-12-656460-4</a:t>
            </a:r>
            <a:r>
              <a:rPr lang="en-US" dirty="0" smtClean="0"/>
              <a:t>.</a:t>
            </a:r>
          </a:p>
          <a:p>
            <a:r>
              <a:rPr lang="en-US" dirty="0"/>
              <a:t>Data available </a:t>
            </a:r>
            <a:r>
              <a:rPr lang="en-US" dirty="0" smtClean="0"/>
              <a:t>at: </a:t>
            </a:r>
            <a:r>
              <a:rPr lang="en-US" dirty="0">
                <a:hlinkClick r:id="rId2"/>
              </a:rPr>
              <a:t>http://people.sc.fsu.edu/~</a:t>
            </a:r>
            <a:r>
              <a:rPr lang="en-US" dirty="0" smtClean="0">
                <a:hlinkClick r:id="rId2"/>
              </a:rPr>
              <a:t>jburkardt/datasets/regression/regression.html</a:t>
            </a:r>
            <a:r>
              <a:rPr lang="en-US" dirty="0"/>
              <a:t> </a:t>
            </a:r>
            <a:r>
              <a:rPr lang="en-US" dirty="0" smtClean="0"/>
              <a:t>as the x03.txt dataset</a:t>
            </a:r>
          </a:p>
          <a:p>
            <a:r>
              <a:rPr lang="en-US" dirty="0" smtClean="0"/>
              <a:t>I have put Modeler friendly version on CLE</a:t>
            </a:r>
          </a:p>
          <a:p>
            <a:r>
              <a:rPr lang="en-US" dirty="0"/>
              <a:t> The systolic blood pressure was measured for 30 people </a:t>
            </a:r>
            <a:r>
              <a:rPr lang="en-US" dirty="0" smtClean="0"/>
              <a:t>of different </a:t>
            </a:r>
            <a:r>
              <a:rPr lang="en-US" dirty="0"/>
              <a:t>ages.</a:t>
            </a:r>
          </a:p>
        </p:txBody>
      </p:sp>
    </p:spTree>
    <p:extLst>
      <p:ext uri="{BB962C8B-B14F-4D97-AF65-F5344CB8AC3E}">
        <p14:creationId xmlns:p14="http://schemas.microsoft.com/office/powerpoint/2010/main" val="8557929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a:t>
            </a:r>
            <a:r>
              <a:rPr lang="en-US" altLang="en-US" dirty="0" err="1" smtClean="0"/>
              <a:t>SysBP</a:t>
            </a:r>
            <a:r>
              <a:rPr lang="en-US" altLang="en-US" dirty="0" smtClean="0"/>
              <a:t>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6927096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 with fitted line</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5876978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
        <p:nvSpPr>
          <p:cNvPr id="5" name="TextBox 4"/>
          <p:cNvSpPr txBox="1"/>
          <p:nvPr/>
        </p:nvSpPr>
        <p:spPr>
          <a:xfrm>
            <a:off x="685800" y="2118360"/>
            <a:ext cx="3745641" cy="584775"/>
          </a:xfrm>
          <a:prstGeom prst="rect">
            <a:avLst/>
          </a:prstGeom>
          <a:noFill/>
        </p:spPr>
        <p:txBody>
          <a:bodyPr wrap="none" rtlCol="0">
            <a:spAutoFit/>
          </a:bodyPr>
          <a:lstStyle/>
          <a:p>
            <a:r>
              <a:rPr lang="en-US" sz="3200" b="1" dirty="0" smtClean="0">
                <a:solidFill>
                  <a:srgbClr val="C00000"/>
                </a:solidFill>
              </a:rPr>
              <a:t>Anything suspicious?</a:t>
            </a:r>
            <a:endParaRPr lang="en-US" sz="3200" b="1" dirty="0">
              <a:solidFill>
                <a:srgbClr val="C00000"/>
              </a:solidFill>
            </a:endParaRPr>
          </a:p>
        </p:txBody>
      </p:sp>
    </p:spTree>
    <p:extLst>
      <p:ext uri="{BB962C8B-B14F-4D97-AF65-F5344CB8AC3E}">
        <p14:creationId xmlns:p14="http://schemas.microsoft.com/office/powerpoint/2010/main" val="847614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TextBox 2"/>
          <p:cNvSpPr txBox="1"/>
          <p:nvPr/>
        </p:nvSpPr>
        <p:spPr>
          <a:xfrm>
            <a:off x="1484851" y="3338818"/>
            <a:ext cx="1305165" cy="369332"/>
          </a:xfrm>
          <a:prstGeom prst="rect">
            <a:avLst/>
          </a:prstGeom>
          <a:noFill/>
        </p:spPr>
        <p:txBody>
          <a:bodyPr wrap="none" rtlCol="0">
            <a:spAutoFit/>
          </a:bodyPr>
          <a:lstStyle/>
          <a:p>
            <a:r>
              <a:rPr lang="en-US" dirty="0" smtClean="0"/>
              <a:t>Data Mining</a:t>
            </a:r>
            <a:endParaRPr lang="en-US" dirty="0"/>
          </a:p>
        </p:txBody>
      </p:sp>
      <p:sp>
        <p:nvSpPr>
          <p:cNvPr id="4" name="TextBox 3"/>
          <p:cNvSpPr txBox="1"/>
          <p:nvPr/>
        </p:nvSpPr>
        <p:spPr>
          <a:xfrm>
            <a:off x="3716323" y="3003259"/>
            <a:ext cx="1813317" cy="369332"/>
          </a:xfrm>
          <a:prstGeom prst="rect">
            <a:avLst/>
          </a:prstGeom>
          <a:noFill/>
        </p:spPr>
        <p:txBody>
          <a:bodyPr wrap="none" rtlCol="0">
            <a:spAutoFit/>
          </a:bodyPr>
          <a:lstStyle/>
          <a:p>
            <a:r>
              <a:rPr lang="en-US" dirty="0" smtClean="0"/>
              <a:t>Machine Learning</a:t>
            </a:r>
            <a:endParaRPr lang="en-US" dirty="0"/>
          </a:p>
        </p:txBody>
      </p:sp>
      <p:sp>
        <p:nvSpPr>
          <p:cNvPr id="5" name="TextBox 4"/>
          <p:cNvSpPr txBox="1"/>
          <p:nvPr/>
        </p:nvSpPr>
        <p:spPr>
          <a:xfrm>
            <a:off x="3422708" y="4286774"/>
            <a:ext cx="1917513" cy="369332"/>
          </a:xfrm>
          <a:prstGeom prst="rect">
            <a:avLst/>
          </a:prstGeom>
          <a:noFill/>
        </p:spPr>
        <p:txBody>
          <a:bodyPr wrap="none" rtlCol="0">
            <a:spAutoFit/>
          </a:bodyPr>
          <a:lstStyle/>
          <a:p>
            <a:r>
              <a:rPr lang="en-US" dirty="0" smtClean="0"/>
              <a:t>Statistical Learning</a:t>
            </a:r>
            <a:endParaRPr lang="en-US" dirty="0"/>
          </a:p>
        </p:txBody>
      </p:sp>
      <p:sp>
        <p:nvSpPr>
          <p:cNvPr id="6" name="TextBox 5"/>
          <p:cNvSpPr txBox="1"/>
          <p:nvPr/>
        </p:nvSpPr>
        <p:spPr>
          <a:xfrm>
            <a:off x="6618914" y="3926048"/>
            <a:ext cx="1390124" cy="369332"/>
          </a:xfrm>
          <a:prstGeom prst="rect">
            <a:avLst/>
          </a:prstGeom>
          <a:noFill/>
        </p:spPr>
        <p:txBody>
          <a:bodyPr wrap="none" rtlCol="0">
            <a:spAutoFit/>
          </a:bodyPr>
          <a:lstStyle/>
          <a:p>
            <a:r>
              <a:rPr lang="en-US" dirty="0" smtClean="0"/>
              <a:t>Data Science</a:t>
            </a:r>
            <a:endParaRPr lang="en-US" dirty="0"/>
          </a:p>
        </p:txBody>
      </p:sp>
      <p:sp>
        <p:nvSpPr>
          <p:cNvPr id="7" name="Cloud 6"/>
          <p:cNvSpPr/>
          <p:nvPr/>
        </p:nvSpPr>
        <p:spPr>
          <a:xfrm>
            <a:off x="520118" y="2642532"/>
            <a:ext cx="7919208" cy="2869035"/>
          </a:xfrm>
          <a:prstGeom prst="cloud">
            <a:avLst/>
          </a:prstGeom>
          <a:solidFill>
            <a:schemeClr val="accent2">
              <a:alpha val="5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94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9"/>
          </a:xfrm>
          <a:prstGeom prst="rect">
            <a:avLst/>
          </a:prstGeom>
        </p:spPr>
      </p:pic>
      <p:sp>
        <p:nvSpPr>
          <p:cNvPr id="181256" name="Rectangle 8"/>
          <p:cNvSpPr>
            <a:spLocks noGrp="1" noChangeArrowheads="1"/>
          </p:cNvSpPr>
          <p:nvPr>
            <p:ph type="title"/>
          </p:nvPr>
        </p:nvSpPr>
        <p:spPr/>
        <p:txBody>
          <a:bodyPr/>
          <a:lstStyle/>
          <a:p>
            <a:r>
              <a:rPr lang="en-US" altLang="en-US" dirty="0"/>
              <a:t>High blood pressure subject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1455081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8"/>
          </a:xfrm>
          <a:prstGeom prst="rect">
            <a:avLst/>
          </a:prstGeom>
        </p:spPr>
      </p:pic>
      <p:sp>
        <p:nvSpPr>
          <p:cNvPr id="181256" name="Rectangle 8"/>
          <p:cNvSpPr>
            <a:spLocks noGrp="1" noChangeArrowheads="1"/>
          </p:cNvSpPr>
          <p:nvPr>
            <p:ph type="title"/>
          </p:nvPr>
        </p:nvSpPr>
        <p:spPr/>
        <p:txBody>
          <a:bodyPr/>
          <a:lstStyle/>
          <a:p>
            <a:r>
              <a:rPr lang="en-US" altLang="en-US" dirty="0" smtClean="0"/>
              <a:t>Fitted line</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Tree>
    <p:extLst>
      <p:ext uri="{BB962C8B-B14F-4D97-AF65-F5344CB8AC3E}">
        <p14:creationId xmlns:p14="http://schemas.microsoft.com/office/powerpoint/2010/main" val="615173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0" cy="4623438"/>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cxnSp>
        <p:nvCxnSpPr>
          <p:cNvPr id="6" name="Straight Connector 5"/>
          <p:cNvCxnSpPr/>
          <p:nvPr/>
        </p:nvCxnSpPr>
        <p:spPr>
          <a:xfrm flipV="1">
            <a:off x="1676400" y="3611880"/>
            <a:ext cx="6156960" cy="188976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25028" y="4647813"/>
            <a:ext cx="2473312" cy="1384995"/>
          </a:xfrm>
          <a:prstGeom prst="rect">
            <a:avLst/>
          </a:prstGeom>
          <a:noFill/>
        </p:spPr>
        <p:txBody>
          <a:bodyPr wrap="square" rtlCol="0">
            <a:spAutoFit/>
          </a:bodyPr>
          <a:lstStyle/>
          <a:p>
            <a:r>
              <a:rPr lang="en-US" sz="2800" dirty="0" smtClean="0">
                <a:solidFill>
                  <a:schemeClr val="accent1">
                    <a:lumMod val="75000"/>
                  </a:schemeClr>
                </a:solidFill>
              </a:rPr>
              <a:t>Original LS line with </a:t>
            </a:r>
            <a:r>
              <a:rPr lang="en-US" sz="2800" smtClean="0">
                <a:solidFill>
                  <a:schemeClr val="accent1">
                    <a:lumMod val="75000"/>
                  </a:schemeClr>
                </a:solidFill>
              </a:rPr>
              <a:t>data point removed</a:t>
            </a:r>
            <a:endParaRPr lang="en-US" sz="2800" dirty="0">
              <a:solidFill>
                <a:schemeClr val="accent1">
                  <a:lumMod val="75000"/>
                </a:schemeClr>
              </a:solidFill>
            </a:endParaRPr>
          </a:p>
        </p:txBody>
      </p:sp>
      <p:cxnSp>
        <p:nvCxnSpPr>
          <p:cNvPr id="9" name="Straight Arrow Connector 8"/>
          <p:cNvCxnSpPr/>
          <p:nvPr/>
        </p:nvCxnSpPr>
        <p:spPr>
          <a:xfrm flipH="1" flipV="1">
            <a:off x="6018042" y="4178350"/>
            <a:ext cx="406986" cy="665380"/>
          </a:xfrm>
          <a:prstGeom prst="straightConnector1">
            <a:avLst/>
          </a:prstGeom>
          <a:ln w="25400">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326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4" y="1640201"/>
            <a:ext cx="6958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The real dataset</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
        <p:nvSpPr>
          <p:cNvPr id="5" name="TextBox 4"/>
          <p:cNvSpPr txBox="1"/>
          <p:nvPr/>
        </p:nvSpPr>
        <p:spPr>
          <a:xfrm>
            <a:off x="685800" y="2118360"/>
            <a:ext cx="4516686" cy="584775"/>
          </a:xfrm>
          <a:prstGeom prst="rect">
            <a:avLst/>
          </a:prstGeom>
          <a:noFill/>
        </p:spPr>
        <p:txBody>
          <a:bodyPr wrap="none" rtlCol="0">
            <a:spAutoFit/>
          </a:bodyPr>
          <a:lstStyle/>
          <a:p>
            <a:r>
              <a:rPr lang="en-US" sz="3200" b="1" dirty="0" smtClean="0">
                <a:solidFill>
                  <a:srgbClr val="C00000"/>
                </a:solidFill>
              </a:rPr>
              <a:t>Anything else suspicious?</a:t>
            </a:r>
            <a:endParaRPr lang="en-US" sz="3200" b="1" dirty="0">
              <a:solidFill>
                <a:srgbClr val="C00000"/>
              </a:solidFill>
            </a:endParaRPr>
          </a:p>
        </p:txBody>
      </p:sp>
    </p:spTree>
    <p:extLst>
      <p:ext uri="{BB962C8B-B14F-4D97-AF65-F5344CB8AC3E}">
        <p14:creationId xmlns:p14="http://schemas.microsoft.com/office/powerpoint/2010/main" val="114759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31" y="1649786"/>
            <a:ext cx="6958431" cy="4623439"/>
          </a:xfrm>
          <a:prstGeom prst="rect">
            <a:avLst/>
          </a:prstGeom>
        </p:spPr>
      </p:pic>
      <p:sp>
        <p:nvSpPr>
          <p:cNvPr id="181256" name="Rectangle 8"/>
          <p:cNvSpPr>
            <a:spLocks noGrp="1" noChangeArrowheads="1"/>
          </p:cNvSpPr>
          <p:nvPr>
            <p:ph type="title"/>
          </p:nvPr>
        </p:nvSpPr>
        <p:spPr>
          <a:xfrm>
            <a:off x="699247" y="2"/>
            <a:ext cx="7772400" cy="1143000"/>
          </a:xfrm>
        </p:spPr>
        <p:txBody>
          <a:bodyPr/>
          <a:lstStyle/>
          <a:p>
            <a:r>
              <a:rPr lang="en-US" altLang="en-US" dirty="0" smtClean="0"/>
              <a:t>Is anything going on here?</a:t>
            </a:r>
            <a:endParaRPr lang="en-US" altLang="en-US" b="1" dirty="0"/>
          </a:p>
        </p:txBody>
      </p:sp>
      <p:sp>
        <p:nvSpPr>
          <p:cNvPr id="3" name="TextBox 2"/>
          <p:cNvSpPr txBox="1"/>
          <p:nvPr/>
        </p:nvSpPr>
        <p:spPr>
          <a:xfrm>
            <a:off x="4261510" y="6273225"/>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69443" y="3421083"/>
            <a:ext cx="1145826" cy="584775"/>
          </a:xfrm>
          <a:prstGeom prst="rect">
            <a:avLst/>
          </a:prstGeom>
          <a:noFill/>
        </p:spPr>
        <p:txBody>
          <a:bodyPr wrap="none" rtlCol="0">
            <a:spAutoFit/>
          </a:bodyPr>
          <a:lstStyle/>
          <a:p>
            <a:r>
              <a:rPr lang="en-US" sz="3200" dirty="0" err="1" smtClean="0"/>
              <a:t>SysBP</a:t>
            </a:r>
            <a:endParaRPr lang="en-US" sz="3200" dirty="0"/>
          </a:p>
        </p:txBody>
      </p:sp>
      <p:sp>
        <p:nvSpPr>
          <p:cNvPr id="2" name="Oval 1"/>
          <p:cNvSpPr/>
          <p:nvPr/>
        </p:nvSpPr>
        <p:spPr>
          <a:xfrm rot="19101991">
            <a:off x="1294580" y="3668101"/>
            <a:ext cx="5472752" cy="950116"/>
          </a:xfrm>
          <a:prstGeom prst="ellipse">
            <a:avLst/>
          </a:prstGeom>
          <a:solidFill>
            <a:srgbClr val="C00000">
              <a:alpha val="1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9101991">
            <a:off x="3128929" y="3811326"/>
            <a:ext cx="5472752" cy="95011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5153" y="956327"/>
            <a:ext cx="4412105" cy="461665"/>
          </a:xfrm>
          <a:prstGeom prst="rect">
            <a:avLst/>
          </a:prstGeom>
          <a:noFill/>
        </p:spPr>
        <p:txBody>
          <a:bodyPr wrap="none" rtlCol="0">
            <a:spAutoFit/>
          </a:bodyPr>
          <a:lstStyle/>
          <a:p>
            <a:r>
              <a:rPr lang="en-US" sz="2400" dirty="0" smtClean="0"/>
              <a:t>Continuing with outlier dropped…</a:t>
            </a:r>
            <a:endParaRPr lang="en-US" sz="2400" dirty="0"/>
          </a:p>
        </p:txBody>
      </p:sp>
    </p:spTree>
    <p:extLst>
      <p:ext uri="{BB962C8B-B14F-4D97-AF65-F5344CB8AC3E}">
        <p14:creationId xmlns:p14="http://schemas.microsoft.com/office/powerpoint/2010/main" val="705818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54" y="1272447"/>
            <a:ext cx="7655431" cy="4623439"/>
          </a:xfrm>
          <a:prstGeom prst="rect">
            <a:avLst/>
          </a:prstGeom>
        </p:spPr>
      </p:pic>
      <p:sp>
        <p:nvSpPr>
          <p:cNvPr id="181256" name="Rectangle 8"/>
          <p:cNvSpPr>
            <a:spLocks noGrp="1" noChangeArrowheads="1"/>
          </p:cNvSpPr>
          <p:nvPr>
            <p:ph type="title"/>
          </p:nvPr>
        </p:nvSpPr>
        <p:spPr>
          <a:xfrm>
            <a:off x="591671" y="255494"/>
            <a:ext cx="7772400" cy="1143000"/>
          </a:xfrm>
        </p:spPr>
        <p:txBody>
          <a:bodyPr/>
          <a:lstStyle/>
          <a:p>
            <a:r>
              <a:rPr lang="en-US" altLang="en-US" dirty="0" smtClean="0"/>
              <a:t>Separate by Sex</a:t>
            </a:r>
            <a:endParaRPr lang="en-US" altLang="en-US" b="1" dirty="0"/>
          </a:p>
        </p:txBody>
      </p:sp>
      <p:sp>
        <p:nvSpPr>
          <p:cNvPr id="3" name="TextBox 2"/>
          <p:cNvSpPr txBox="1"/>
          <p:nvPr/>
        </p:nvSpPr>
        <p:spPr>
          <a:xfrm>
            <a:off x="4153934" y="5909534"/>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38133" y="3057392"/>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TextBox 5"/>
          <p:cNvSpPr txBox="1"/>
          <p:nvPr/>
        </p:nvSpPr>
        <p:spPr>
          <a:xfrm>
            <a:off x="7876164" y="2648401"/>
            <a:ext cx="1173707" cy="1384995"/>
          </a:xfrm>
          <a:prstGeom prst="rect">
            <a:avLst/>
          </a:prstGeom>
          <a:noFill/>
        </p:spPr>
        <p:txBody>
          <a:bodyPr wrap="square" rtlCol="0">
            <a:spAutoFit/>
          </a:bodyPr>
          <a:lstStyle/>
          <a:p>
            <a:r>
              <a:rPr lang="en-US" sz="2800" b="1" dirty="0" smtClean="0"/>
              <a:t>Sex</a:t>
            </a:r>
          </a:p>
          <a:p>
            <a:r>
              <a:rPr lang="en-US" sz="2800" b="1" dirty="0" smtClean="0">
                <a:solidFill>
                  <a:schemeClr val="accent1">
                    <a:lumMod val="75000"/>
                  </a:schemeClr>
                </a:solidFill>
              </a:rPr>
              <a:t>Blue F</a:t>
            </a:r>
          </a:p>
          <a:p>
            <a:r>
              <a:rPr lang="en-US" sz="2800" b="1" dirty="0" smtClean="0">
                <a:solidFill>
                  <a:srgbClr val="C00000"/>
                </a:solidFill>
              </a:rPr>
              <a:t>Red M</a:t>
            </a:r>
            <a:endParaRPr lang="en-US" sz="2800" b="1" dirty="0">
              <a:solidFill>
                <a:srgbClr val="C00000"/>
              </a:solidFill>
            </a:endParaRPr>
          </a:p>
        </p:txBody>
      </p:sp>
    </p:spTree>
    <p:extLst>
      <p:ext uri="{BB962C8B-B14F-4D97-AF65-F5344CB8AC3E}">
        <p14:creationId xmlns:p14="http://schemas.microsoft.com/office/powerpoint/2010/main" val="466859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2297" y="217008"/>
            <a:ext cx="7886700" cy="1325563"/>
          </a:xfrm>
        </p:spPr>
        <p:txBody>
          <a:bodyPr/>
          <a:lstStyle/>
          <a:p>
            <a:r>
              <a:rPr lang="en-US" dirty="0" smtClean="0"/>
              <a:t>Multi-predictor models</a:t>
            </a:r>
            <a:endParaRPr lang="en-US" dirty="0"/>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109182" y="1385897"/>
                <a:ext cx="9034818" cy="483209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3200" dirty="0" smtClean="0"/>
                  <a:t>Now we might entertain a more complicated model: </a:t>
                </a:r>
                <a:endParaRPr lang="en-US" altLang="en-US" sz="3200" i="1" dirty="0" smtClean="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3200" b="0" i="1" smtClean="0">
                          <a:latin typeface="Cambria Math" charset="0"/>
                        </a:rPr>
                        <m:t>𝑦</m:t>
                      </m:r>
                      <m:r>
                        <a:rPr lang="en-US" altLang="en-US" sz="3200" b="0" i="1" smtClean="0">
                          <a:latin typeface="Cambria Math" charset="0"/>
                        </a:rPr>
                        <m:t>=</m:t>
                      </m:r>
                      <m:r>
                        <a:rPr lang="en-US" altLang="en-US" sz="3200" b="0" i="1" smtClean="0">
                          <a:latin typeface="Cambria Math" charset="0"/>
                        </a:rPr>
                        <m:t>𝑎𝑥</m:t>
                      </m:r>
                      <m:r>
                        <a:rPr lang="en-US" altLang="en-US" sz="3200" b="0" i="1" smtClean="0">
                          <a:solidFill>
                            <a:srgbClr val="C00000"/>
                          </a:solidFill>
                          <a:latin typeface="Cambria Math" charset="0"/>
                        </a:rPr>
                        <m:t>+</m:t>
                      </m:r>
                      <m:r>
                        <a:rPr lang="en-US" altLang="en-US" sz="3200" b="0" i="1" smtClean="0">
                          <a:solidFill>
                            <a:srgbClr val="C00000"/>
                          </a:solidFill>
                          <a:latin typeface="Cambria Math" charset="0"/>
                        </a:rPr>
                        <m:t>𝑏𝑧</m:t>
                      </m:r>
                      <m:r>
                        <a:rPr lang="en-US" altLang="en-US" sz="3200" b="0" i="1" smtClean="0">
                          <a:latin typeface="Cambria Math" charset="0"/>
                        </a:rPr>
                        <m:t>+</m:t>
                      </m:r>
                      <m:r>
                        <a:rPr lang="en-US" altLang="en-US" sz="3200" b="0" i="1" smtClean="0">
                          <a:latin typeface="Cambria Math" charset="0"/>
                        </a:rPr>
                        <m:t>𝑐</m:t>
                      </m:r>
                    </m:oMath>
                  </m:oMathPara>
                </a14:m>
                <a:endParaRPr lang="en-US" altLang="en-US" sz="3200" dirty="0" smtClean="0"/>
              </a:p>
              <a:p>
                <a:r>
                  <a:rPr lang="en-US" altLang="en-US" sz="3200" dirty="0" smtClean="0"/>
                  <a:t>e.g</a:t>
                </a:r>
                <a:r>
                  <a:rPr lang="en-US" altLang="en-US" sz="3200" dirty="0"/>
                  <a:t>.   </a:t>
                </a:r>
                <a14:m>
                  <m:oMath xmlns:m="http://schemas.openxmlformats.org/officeDocument/2006/math">
                    <m:r>
                      <a:rPr lang="en-US" altLang="en-US" sz="3200" b="0" i="1" smtClean="0">
                        <a:latin typeface="Cambria Math" charset="0"/>
                      </a:rPr>
                      <m:t>𝑦</m:t>
                    </m:r>
                  </m:oMath>
                </a14:m>
                <a:r>
                  <a:rPr lang="en-US" altLang="en-US" sz="3200" dirty="0" smtClean="0"/>
                  <a:t> = Systolic BP (</a:t>
                </a:r>
                <a:r>
                  <a:rPr lang="en-US" altLang="en-US" sz="3200" dirty="0" err="1" smtClean="0"/>
                  <a:t>SysBP</a:t>
                </a:r>
                <a:r>
                  <a:rPr lang="en-US" altLang="en-US" sz="3200" dirty="0" smtClean="0"/>
                  <a:t>)</a:t>
                </a:r>
                <a:endParaRPr lang="en-US" altLang="en-US" sz="3200" dirty="0"/>
              </a:p>
              <a:p>
                <a:r>
                  <a:rPr lang="en-US" altLang="en-US" sz="3200" dirty="0"/>
                  <a:t>          </a:t>
                </a:r>
                <a14:m>
                  <m:oMath xmlns:m="http://schemas.openxmlformats.org/officeDocument/2006/math">
                    <m:r>
                      <a:rPr lang="en-US" altLang="en-US" sz="3200" b="0" i="1" smtClean="0">
                        <a:latin typeface="Cambria Math" charset="0"/>
                      </a:rPr>
                      <m:t>𝑥</m:t>
                    </m:r>
                  </m:oMath>
                </a14:m>
                <a:r>
                  <a:rPr lang="en-US" altLang="en-US" sz="3200" dirty="0" smtClean="0"/>
                  <a:t> = Age </a:t>
                </a:r>
              </a:p>
              <a:p>
                <a:r>
                  <a:rPr lang="en-US" altLang="en-US" sz="3200" dirty="0" smtClean="0"/>
                  <a:t>          </a:t>
                </a:r>
                <a14:m>
                  <m:oMath xmlns:m="http://schemas.openxmlformats.org/officeDocument/2006/math">
                    <m:r>
                      <a:rPr lang="en-US" altLang="en-US" sz="3200" b="0" i="1" smtClean="0">
                        <a:solidFill>
                          <a:srgbClr val="C00000"/>
                        </a:solidFill>
                        <a:latin typeface="Cambria Math" charset="0"/>
                      </a:rPr>
                      <m:t>𝑧</m:t>
                    </m:r>
                  </m:oMath>
                </a14:m>
                <a:r>
                  <a:rPr lang="en-US" altLang="en-US" sz="3200" dirty="0" smtClean="0">
                    <a:solidFill>
                      <a:srgbClr val="C00000"/>
                    </a:solidFill>
                  </a:rPr>
                  <a:t> </a:t>
                </a:r>
                <a:r>
                  <a:rPr lang="en-US" altLang="en-US" sz="3200" dirty="0">
                    <a:solidFill>
                      <a:srgbClr val="C00000"/>
                    </a:solidFill>
                  </a:rPr>
                  <a:t>= </a:t>
                </a:r>
                <a:r>
                  <a:rPr lang="en-US" altLang="en-US" sz="3200" dirty="0" smtClean="0">
                    <a:solidFill>
                      <a:srgbClr val="C00000"/>
                    </a:solidFill>
                  </a:rPr>
                  <a:t>Sex (1 = M, 0 = F) </a:t>
                </a:r>
                <a:r>
                  <a:rPr lang="en-US" altLang="en-US" sz="3200" dirty="0"/>
                  <a:t>	</a:t>
                </a:r>
                <a:r>
                  <a:rPr lang="en-US" altLang="en-US" sz="3200" dirty="0" smtClean="0"/>
                  <a:t> </a:t>
                </a:r>
                <a:endParaRPr lang="en-US" altLang="en-US" sz="3200" dirty="0"/>
              </a:p>
              <a:p>
                <a14:m>
                  <m:oMath xmlns:m="http://schemas.openxmlformats.org/officeDocument/2006/math">
                    <m:r>
                      <a:rPr lang="en-US" altLang="en-US" sz="3200" b="0" i="1" smtClean="0">
                        <a:latin typeface="Cambria Math" charset="0"/>
                      </a:rPr>
                      <m:t>          </m:t>
                    </m:r>
                    <m:r>
                      <a:rPr lang="en-US" altLang="en-US" sz="3200" b="0" i="1" smtClean="0">
                        <a:latin typeface="Cambria Math" charset="0"/>
                      </a:rPr>
                      <m:t>𝑐</m:t>
                    </m:r>
                    <m:r>
                      <a:rPr lang="en-US" altLang="en-US" sz="3200" b="0" i="1" smtClean="0">
                        <a:latin typeface="Cambria Math" charset="0"/>
                      </a:rPr>
                      <m:t> </m:t>
                    </m:r>
                  </m:oMath>
                </a14:m>
                <a:r>
                  <a:rPr lang="en-US" altLang="en-US" sz="3200" dirty="0" smtClean="0"/>
                  <a:t>= intercept (</a:t>
                </a:r>
                <a:r>
                  <a:rPr lang="en-US" altLang="en-US" sz="3200" dirty="0" err="1" smtClean="0"/>
                  <a:t>SysBP</a:t>
                </a:r>
                <a:r>
                  <a:rPr lang="en-US" altLang="en-US" sz="3200" dirty="0" smtClean="0"/>
                  <a:t> at age 0 </a:t>
                </a:r>
                <a:r>
                  <a:rPr lang="en-US" altLang="en-US" sz="3200" dirty="0" smtClean="0">
                    <a:solidFill>
                      <a:srgbClr val="C00000"/>
                    </a:solidFill>
                  </a:rPr>
                  <a:t>and Sex = F</a:t>
                </a:r>
                <a:r>
                  <a:rPr lang="en-US" altLang="en-US" sz="3200" dirty="0" smtClean="0"/>
                  <a:t>)</a:t>
                </a:r>
              </a:p>
              <a:p>
                <a:r>
                  <a:rPr lang="en-US" altLang="en-US" sz="3200" b="0" dirty="0"/>
                  <a:t>	</a:t>
                </a:r>
                <a14:m>
                  <m:oMath xmlns:m="http://schemas.openxmlformats.org/officeDocument/2006/math">
                    <m:r>
                      <a:rPr lang="en-US" altLang="en-US" sz="3200" b="0" i="1" smtClean="0">
                        <a:latin typeface="Cambria Math" charset="0"/>
                      </a:rPr>
                      <m:t>𝑎</m:t>
                    </m:r>
                  </m:oMath>
                </a14:m>
                <a:r>
                  <a:rPr lang="en-US" altLang="en-US" sz="3200" dirty="0" smtClean="0"/>
                  <a:t> </a:t>
                </a:r>
                <a:r>
                  <a:rPr lang="en-US" altLang="en-US" sz="3200" dirty="0"/>
                  <a:t>= </a:t>
                </a:r>
                <a:r>
                  <a:rPr lang="en-US" altLang="en-US" sz="3200" dirty="0" smtClean="0"/>
                  <a:t>change </a:t>
                </a:r>
                <a:r>
                  <a:rPr lang="en-US" altLang="en-US" sz="3200" dirty="0" err="1" smtClean="0"/>
                  <a:t>SysBP</a:t>
                </a:r>
                <a:r>
                  <a:rPr lang="en-US" altLang="en-US" sz="3200" dirty="0" smtClean="0"/>
                  <a:t> per year in Age</a:t>
                </a:r>
              </a:p>
              <a:p>
                <a:r>
                  <a:rPr lang="en-US" altLang="en-US" sz="3200" dirty="0" smtClean="0"/>
                  <a:t>          </a:t>
                </a:r>
                <a14:m>
                  <m:oMath xmlns:m="http://schemas.openxmlformats.org/officeDocument/2006/math">
                    <m:r>
                      <a:rPr lang="en-US" altLang="en-US" sz="3200" b="0" i="1" smtClean="0">
                        <a:solidFill>
                          <a:srgbClr val="C00000"/>
                        </a:solidFill>
                        <a:latin typeface="Cambria Math" charset="0"/>
                      </a:rPr>
                      <m:t>𝑏</m:t>
                    </m:r>
                  </m:oMath>
                </a14:m>
                <a:r>
                  <a:rPr lang="en-US" altLang="en-US" sz="3200" dirty="0" smtClean="0">
                    <a:solidFill>
                      <a:srgbClr val="C00000"/>
                    </a:solidFill>
                  </a:rPr>
                  <a:t> </a:t>
                </a:r>
                <a:r>
                  <a:rPr lang="en-US" altLang="en-US" sz="3200" dirty="0">
                    <a:solidFill>
                      <a:srgbClr val="C00000"/>
                    </a:solidFill>
                  </a:rPr>
                  <a:t>= </a:t>
                </a:r>
                <a:r>
                  <a:rPr lang="en-US" altLang="en-US" sz="3200" dirty="0" smtClean="0">
                    <a:solidFill>
                      <a:srgbClr val="C00000"/>
                    </a:solidFill>
                  </a:rPr>
                  <a:t>difference in </a:t>
                </a:r>
                <a:r>
                  <a:rPr lang="en-US" altLang="en-US" sz="3200" dirty="0" err="1" smtClean="0">
                    <a:solidFill>
                      <a:srgbClr val="C00000"/>
                    </a:solidFill>
                  </a:rPr>
                  <a:t>SysBP</a:t>
                </a:r>
                <a:r>
                  <a:rPr lang="en-US" altLang="en-US" sz="3200" dirty="0" smtClean="0">
                    <a:solidFill>
                      <a:srgbClr val="C00000"/>
                    </a:solidFill>
                  </a:rPr>
                  <a:t> for M vs. F           </a:t>
                </a:r>
                <a:endParaRPr lang="en-US" altLang="en-US" sz="3200" dirty="0"/>
              </a:p>
              <a:p>
                <a:r>
                  <a:rPr lang="en-US" altLang="en-US" sz="3200" dirty="0" smtClean="0"/>
                  <a:t>Question: Are Age and Sex predictive of </a:t>
                </a:r>
                <a:r>
                  <a:rPr lang="en-US" altLang="en-US" sz="3200" dirty="0" err="1" smtClean="0"/>
                  <a:t>SysBP</a:t>
                </a:r>
                <a:r>
                  <a:rPr lang="en-US" altLang="en-US" sz="3200" dirty="0" smtClean="0"/>
                  <a:t>?</a:t>
                </a:r>
                <a:endParaRPr lang="en-US" altLang="en-US" sz="3200" dirty="0"/>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109182" y="1385897"/>
                <a:ext cx="9034818" cy="4832092"/>
              </a:xfrm>
              <a:prstGeom prst="rect">
                <a:avLst/>
              </a:prstGeom>
              <a:blipFill rotWithShape="0">
                <a:blip r:embed="rId2"/>
                <a:stretch>
                  <a:fillRect l="-1754" t="-1513" r="-270" b="-315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889601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3" y="1626553"/>
            <a:ext cx="7655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Age </a:t>
            </a:r>
            <a:r>
              <a:rPr lang="en-US" altLang="en-US" i="1" dirty="0" smtClean="0"/>
              <a:t>and</a:t>
            </a:r>
            <a:r>
              <a:rPr lang="en-US" altLang="en-US" dirty="0" smtClean="0"/>
              <a:t> Sex as predictors</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sp>
        <p:nvSpPr>
          <p:cNvPr id="6" name="TextBox 5"/>
          <p:cNvSpPr txBox="1"/>
          <p:nvPr/>
        </p:nvSpPr>
        <p:spPr>
          <a:xfrm>
            <a:off x="7848601" y="3002507"/>
            <a:ext cx="1295400" cy="2616101"/>
          </a:xfrm>
          <a:prstGeom prst="rect">
            <a:avLst/>
          </a:prstGeom>
          <a:noFill/>
        </p:spPr>
        <p:txBody>
          <a:bodyPr wrap="square" rtlCol="0">
            <a:spAutoFit/>
          </a:bodyPr>
          <a:lstStyle/>
          <a:p>
            <a:r>
              <a:rPr lang="en-US" sz="2800" b="1" dirty="0" smtClean="0"/>
              <a:t>Sex</a:t>
            </a:r>
          </a:p>
          <a:p>
            <a:r>
              <a:rPr lang="en-US" sz="2800" b="1" dirty="0" smtClean="0">
                <a:solidFill>
                  <a:schemeClr val="accent1">
                    <a:lumMod val="75000"/>
                  </a:schemeClr>
                </a:solidFill>
              </a:rPr>
              <a:t>Blue F</a:t>
            </a:r>
          </a:p>
          <a:p>
            <a:r>
              <a:rPr lang="en-US" sz="2800" b="1" dirty="0" smtClean="0">
                <a:solidFill>
                  <a:srgbClr val="C00000"/>
                </a:solidFill>
              </a:rPr>
              <a:t>Red M</a:t>
            </a:r>
          </a:p>
          <a:p>
            <a:r>
              <a:rPr lang="en-US" sz="2000" dirty="0" smtClean="0">
                <a:solidFill>
                  <a:schemeClr val="tx2">
                    <a:lumMod val="75000"/>
                  </a:schemeClr>
                </a:solidFill>
              </a:rPr>
              <a:t>Gray line = original fit, no sex predictor</a:t>
            </a:r>
            <a:endParaRPr lang="en-US" sz="2000" dirty="0">
              <a:solidFill>
                <a:schemeClr val="tx2">
                  <a:lumMod val="75000"/>
                </a:schemeClr>
              </a:solidFill>
            </a:endParaRPr>
          </a:p>
        </p:txBody>
      </p:sp>
      <p:cxnSp>
        <p:nvCxnSpPr>
          <p:cNvPr id="8" name="Straight Connector 7"/>
          <p:cNvCxnSpPr/>
          <p:nvPr/>
        </p:nvCxnSpPr>
        <p:spPr>
          <a:xfrm flipV="1">
            <a:off x="1722120" y="2500156"/>
            <a:ext cx="6126480" cy="289480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042160" y="3002508"/>
            <a:ext cx="5806440" cy="2773452"/>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02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242" y="19992"/>
            <a:ext cx="7886700" cy="1325563"/>
          </a:xfrm>
        </p:spPr>
        <p:txBody>
          <a:bodyPr/>
          <a:lstStyle/>
          <a:p>
            <a:r>
              <a:rPr lang="en-US" smtClean="0"/>
              <a:t>And interactions</a:t>
            </a:r>
            <a:endParaRPr lang="en-US" dirty="0"/>
          </a:p>
        </p:txBody>
      </p:sp>
      <mc:AlternateContent xmlns:mc="http://schemas.openxmlformats.org/markup-compatibility/2006" xmlns:a14="http://schemas.microsoft.com/office/drawing/2010/main">
        <mc:Choice Requires="a14">
          <p:sp>
            <p:nvSpPr>
              <p:cNvPr id="6" name="Text Box 5"/>
              <p:cNvSpPr txBox="1">
                <a:spLocks noChangeArrowheads="1"/>
              </p:cNvSpPr>
              <p:nvPr/>
            </p:nvSpPr>
            <p:spPr bwMode="auto">
              <a:xfrm>
                <a:off x="218365" y="970094"/>
                <a:ext cx="8816453" cy="5570756"/>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spcAft>
                    <a:spcPts val="1200"/>
                  </a:spcAft>
                </a:pPr>
                <a:r>
                  <a:rPr lang="en-US" altLang="en-US" sz="2800" dirty="0" smtClean="0"/>
                  <a:t>But why not even more complicated such as: </a:t>
                </a:r>
                <a:endParaRPr lang="en-US" altLang="en-US" sz="2800" i="1" dirty="0" smtClean="0">
                  <a:latin typeface="Cambria Math" charset="0"/>
                </a:endParaRPr>
              </a:p>
              <a:p>
                <a:pPr>
                  <a:spcAft>
                    <a:spcPts val="1200"/>
                  </a:spcAft>
                </a:pPr>
                <a14:m>
                  <m:oMathPara xmlns:m="http://schemas.openxmlformats.org/officeDocument/2006/math">
                    <m:oMathParaPr>
                      <m:jc m:val="centerGroup"/>
                    </m:oMathParaPr>
                    <m:oMath xmlns:m="http://schemas.openxmlformats.org/officeDocument/2006/math">
                      <m:r>
                        <a:rPr lang="en-US" altLang="en-US" sz="2800" b="0" i="1" smtClean="0">
                          <a:latin typeface="Cambria Math" charset="0"/>
                        </a:rPr>
                        <m:t>𝑦</m:t>
                      </m:r>
                      <m:r>
                        <a:rPr lang="en-US" altLang="en-US" sz="2800" b="0" i="1" smtClean="0">
                          <a:latin typeface="Cambria Math" charset="0"/>
                        </a:rPr>
                        <m:t>=</m:t>
                      </m:r>
                      <m:r>
                        <a:rPr lang="en-US" altLang="en-US" sz="2800" b="0" i="1" smtClean="0">
                          <a:latin typeface="Cambria Math" charset="0"/>
                        </a:rPr>
                        <m:t>𝑎𝑥</m:t>
                      </m:r>
                      <m:r>
                        <a:rPr lang="en-US" altLang="en-US" sz="2800" b="0" i="1" smtClean="0">
                          <a:latin typeface="Cambria Math" charset="0"/>
                        </a:rPr>
                        <m:t>+</m:t>
                      </m:r>
                      <m:r>
                        <a:rPr lang="en-US" altLang="en-US" sz="2800" b="0" i="1" smtClean="0">
                          <a:latin typeface="Cambria Math" charset="0"/>
                        </a:rPr>
                        <m:t>𝑏𝑧</m:t>
                      </m:r>
                      <m:r>
                        <a:rPr lang="en-US" altLang="en-US" sz="2800" b="0" i="1" smtClean="0">
                          <a:latin typeface="Cambria Math" charset="0"/>
                        </a:rPr>
                        <m:t>+</m:t>
                      </m:r>
                      <m:r>
                        <a:rPr lang="en-US" altLang="en-US" sz="2800" b="0" i="1" smtClean="0">
                          <a:latin typeface="Cambria Math" charset="0"/>
                        </a:rPr>
                        <m:t>𝑎𝑏𝑤</m:t>
                      </m:r>
                      <m:r>
                        <a:rPr lang="en-US" altLang="en-US" sz="2800" b="0" i="1" smtClean="0">
                          <a:latin typeface="Cambria Math" charset="0"/>
                        </a:rPr>
                        <m:t>+</m:t>
                      </m:r>
                      <m:r>
                        <a:rPr lang="en-US" altLang="en-US" sz="2800" b="0" i="1" smtClean="0">
                          <a:latin typeface="Cambria Math" charset="0"/>
                        </a:rPr>
                        <m:t>𝑐</m:t>
                      </m:r>
                    </m:oMath>
                  </m:oMathPara>
                </a14:m>
                <a:endParaRPr lang="en-US" altLang="en-US" sz="2800" dirty="0" smtClean="0"/>
              </a:p>
              <a:p>
                <a:r>
                  <a:rPr lang="en-US" altLang="en-US" sz="2800" dirty="0" smtClean="0"/>
                  <a:t>e.g</a:t>
                </a:r>
                <a:r>
                  <a:rPr lang="en-US" altLang="en-US" sz="2800" dirty="0"/>
                  <a:t>.   </a:t>
                </a:r>
                <a14:m>
                  <m:oMath xmlns:m="http://schemas.openxmlformats.org/officeDocument/2006/math">
                    <m:r>
                      <a:rPr lang="en-US" altLang="en-US" sz="2800" b="0" i="1" smtClean="0">
                        <a:latin typeface="Cambria Math" charset="0"/>
                      </a:rPr>
                      <m:t>𝑦</m:t>
                    </m:r>
                  </m:oMath>
                </a14:m>
                <a:r>
                  <a:rPr lang="en-US" altLang="en-US" sz="2800" dirty="0" smtClean="0"/>
                  <a:t> = Systolic BP (</a:t>
                </a:r>
                <a:r>
                  <a:rPr lang="en-US" altLang="en-US" sz="2800" dirty="0" err="1" smtClean="0"/>
                  <a:t>SysBP</a:t>
                </a:r>
                <a:r>
                  <a:rPr lang="en-US" altLang="en-US" sz="2800" dirty="0" smtClean="0"/>
                  <a:t>)</a:t>
                </a:r>
                <a:endParaRPr lang="en-US" altLang="en-US" sz="2800" dirty="0"/>
              </a:p>
              <a:p>
                <a:r>
                  <a:rPr lang="en-US" altLang="en-US" sz="2800" dirty="0"/>
                  <a:t>          </a:t>
                </a:r>
                <a14:m>
                  <m:oMath xmlns:m="http://schemas.openxmlformats.org/officeDocument/2006/math">
                    <m:r>
                      <a:rPr lang="en-US" altLang="en-US" sz="2800" b="0" i="1" smtClean="0">
                        <a:latin typeface="Cambria Math" charset="0"/>
                      </a:rPr>
                      <m:t>𝑥</m:t>
                    </m:r>
                  </m:oMath>
                </a14:m>
                <a:r>
                  <a:rPr lang="en-US" altLang="en-US" sz="2800" dirty="0" smtClean="0"/>
                  <a:t> = Age </a:t>
                </a:r>
              </a:p>
              <a:p>
                <a:r>
                  <a:rPr lang="en-US" altLang="en-US" sz="2800" dirty="0" smtClean="0"/>
                  <a:t>          </a:t>
                </a:r>
                <a14:m>
                  <m:oMath xmlns:m="http://schemas.openxmlformats.org/officeDocument/2006/math">
                    <m:r>
                      <a:rPr lang="en-US" altLang="en-US" sz="2800" b="0" i="1" smtClean="0">
                        <a:latin typeface="Cambria Math" charset="0"/>
                      </a:rPr>
                      <m:t>𝑧</m:t>
                    </m:r>
                  </m:oMath>
                </a14:m>
                <a:r>
                  <a:rPr lang="en-US" altLang="en-US" sz="2800" dirty="0" smtClean="0"/>
                  <a:t> </a:t>
                </a:r>
                <a:r>
                  <a:rPr lang="en-US" altLang="en-US" sz="2800" dirty="0"/>
                  <a:t>= </a:t>
                </a:r>
                <a:r>
                  <a:rPr lang="en-US" altLang="en-US" sz="2800" dirty="0" smtClean="0"/>
                  <a:t>Sex (1 = M, 0 = F) </a:t>
                </a:r>
                <a:r>
                  <a:rPr lang="en-US" altLang="en-US" sz="2800" dirty="0"/>
                  <a:t>	</a:t>
                </a:r>
                <a:r>
                  <a:rPr lang="en-US" altLang="en-US" sz="2800" dirty="0" smtClean="0"/>
                  <a:t> </a:t>
                </a:r>
                <a:endParaRPr lang="en-US" altLang="en-US" sz="2800" dirty="0"/>
              </a:p>
              <a:p>
                <a14:m>
                  <m:oMath xmlns:m="http://schemas.openxmlformats.org/officeDocument/2006/math">
                    <m:r>
                      <a:rPr lang="en-US" altLang="en-US" sz="2800" b="0" i="1" smtClean="0">
                        <a:latin typeface="Cambria Math" charset="0"/>
                      </a:rPr>
                      <m:t>          </m:t>
                    </m:r>
                    <m:r>
                      <a:rPr lang="en-US" altLang="en-US" sz="2800" b="0" i="1" smtClean="0">
                        <a:latin typeface="Cambria Math" charset="0"/>
                      </a:rPr>
                      <m:t>𝑐</m:t>
                    </m:r>
                    <m:r>
                      <a:rPr lang="en-US" altLang="en-US" sz="2800" b="0" i="1" smtClean="0">
                        <a:latin typeface="Cambria Math" charset="0"/>
                      </a:rPr>
                      <m:t> </m:t>
                    </m:r>
                  </m:oMath>
                </a14:m>
                <a:r>
                  <a:rPr lang="en-US" altLang="en-US" sz="2800" dirty="0" smtClean="0"/>
                  <a:t>= intercept (</a:t>
                </a:r>
                <a:r>
                  <a:rPr lang="en-US" altLang="en-US" sz="2800" dirty="0" err="1" smtClean="0"/>
                  <a:t>SysBP</a:t>
                </a:r>
                <a:r>
                  <a:rPr lang="en-US" altLang="en-US" sz="2800" dirty="0" smtClean="0"/>
                  <a:t> at age 0 and Sex = F)</a:t>
                </a:r>
              </a:p>
              <a:p>
                <a:r>
                  <a:rPr lang="en-US" altLang="en-US" sz="2800" dirty="0"/>
                  <a:t> </a:t>
                </a:r>
                <a:r>
                  <a:rPr lang="en-US" altLang="en-US" sz="2800" dirty="0" smtClean="0"/>
                  <a:t>         </a:t>
                </a:r>
                <a14:m>
                  <m:oMath xmlns:m="http://schemas.openxmlformats.org/officeDocument/2006/math">
                    <m:r>
                      <a:rPr lang="en-US" altLang="en-US" sz="2800" b="0" i="1" smtClean="0">
                        <a:latin typeface="Cambria Math" charset="0"/>
                      </a:rPr>
                      <m:t>𝑎</m:t>
                    </m:r>
                  </m:oMath>
                </a14:m>
                <a:r>
                  <a:rPr lang="en-US" altLang="en-US" sz="2800" dirty="0" smtClean="0"/>
                  <a:t> </a:t>
                </a:r>
                <a:r>
                  <a:rPr lang="en-US" altLang="en-US" sz="2800" dirty="0"/>
                  <a:t>= </a:t>
                </a:r>
                <a:r>
                  <a:rPr lang="en-US" altLang="en-US" sz="2800" dirty="0" smtClean="0"/>
                  <a:t>change in </a:t>
                </a:r>
                <a:r>
                  <a:rPr lang="en-US" altLang="en-US" sz="2800" dirty="0" err="1" smtClean="0"/>
                  <a:t>SysBP</a:t>
                </a:r>
                <a:r>
                  <a:rPr lang="en-US" altLang="en-US" sz="2800" dirty="0" smtClean="0"/>
                  <a:t> per year in Age </a:t>
                </a:r>
                <a:r>
                  <a:rPr lang="en-US" altLang="en-US" sz="2800" dirty="0" smtClean="0">
                    <a:solidFill>
                      <a:srgbClr val="C00000"/>
                    </a:solidFill>
                  </a:rPr>
                  <a:t>for Sex = F</a:t>
                </a:r>
                <a:endParaRPr lang="en-US" altLang="en-US" sz="2800" dirty="0" smtClean="0"/>
              </a:p>
              <a:p>
                <a:r>
                  <a:rPr lang="en-US" altLang="en-US" sz="2800" dirty="0" smtClean="0"/>
                  <a:t>          </a:t>
                </a:r>
                <a14:m>
                  <m:oMath xmlns:m="http://schemas.openxmlformats.org/officeDocument/2006/math">
                    <m:r>
                      <a:rPr lang="en-US" altLang="en-US" sz="2800" b="0" i="1" smtClean="0">
                        <a:latin typeface="Cambria Math" charset="0"/>
                      </a:rPr>
                      <m:t>𝑏</m:t>
                    </m:r>
                  </m:oMath>
                </a14:m>
                <a:r>
                  <a:rPr lang="en-US" altLang="en-US" sz="2800" dirty="0" smtClean="0"/>
                  <a:t> </a:t>
                </a:r>
                <a:r>
                  <a:rPr lang="en-US" altLang="en-US" sz="2800" dirty="0"/>
                  <a:t>= </a:t>
                </a:r>
                <a:r>
                  <a:rPr lang="en-US" altLang="en-US" sz="2800" dirty="0" smtClean="0"/>
                  <a:t>difference in </a:t>
                </a:r>
                <a:r>
                  <a:rPr lang="en-US" altLang="en-US" sz="2800" dirty="0" err="1" smtClean="0"/>
                  <a:t>SysBP</a:t>
                </a:r>
                <a:r>
                  <a:rPr lang="en-US" altLang="en-US" sz="2800" dirty="0" smtClean="0"/>
                  <a:t> for M vs. F </a:t>
                </a:r>
                <a:r>
                  <a:rPr lang="en-US" altLang="en-US" sz="2800" dirty="0" smtClean="0">
                    <a:solidFill>
                      <a:srgbClr val="C00000"/>
                    </a:solidFill>
                  </a:rPr>
                  <a:t>at Age = 0</a:t>
                </a:r>
              </a:p>
              <a:p>
                <a:r>
                  <a:rPr lang="en-US" altLang="en-US" sz="2800" dirty="0" smtClean="0"/>
                  <a:t> </a:t>
                </a:r>
                <a14:m>
                  <m:oMath xmlns:m="http://schemas.openxmlformats.org/officeDocument/2006/math">
                    <m:r>
                      <a:rPr lang="en-US" altLang="en-US" sz="2800" b="0" i="0" smtClean="0">
                        <a:latin typeface="Cambria Math" charset="0"/>
                      </a:rPr>
                      <m:t>         </m:t>
                    </m:r>
                    <m:r>
                      <a:rPr lang="en-US" altLang="en-US" sz="2800" b="0" i="1" smtClean="0">
                        <a:solidFill>
                          <a:srgbClr val="C00000"/>
                        </a:solidFill>
                        <a:latin typeface="Cambria Math" charset="0"/>
                      </a:rPr>
                      <m:t>𝑤</m:t>
                    </m:r>
                  </m:oMath>
                </a14:m>
                <a:r>
                  <a:rPr lang="en-US" altLang="en-US" sz="2800" dirty="0" smtClean="0">
                    <a:solidFill>
                      <a:srgbClr val="C00000"/>
                    </a:solidFill>
                  </a:rPr>
                  <a:t> = interaction effect - difference in </a:t>
                </a:r>
                <a:r>
                  <a:rPr lang="en-US" altLang="en-US" sz="2800" dirty="0" err="1" smtClean="0">
                    <a:solidFill>
                      <a:srgbClr val="C00000"/>
                    </a:solidFill>
                  </a:rPr>
                  <a:t>SysBP</a:t>
                </a:r>
                <a:r>
                  <a:rPr lang="en-US" altLang="en-US" sz="2800" dirty="0" smtClean="0">
                    <a:solidFill>
                      <a:srgbClr val="C00000"/>
                    </a:solidFill>
                  </a:rPr>
                  <a:t> per year in </a:t>
                </a:r>
              </a:p>
              <a:p>
                <a:r>
                  <a:rPr lang="en-US" altLang="en-US" sz="2800" dirty="0">
                    <a:solidFill>
                      <a:srgbClr val="C00000"/>
                    </a:solidFill>
                  </a:rPr>
                  <a:t> </a:t>
                </a:r>
                <a:r>
                  <a:rPr lang="en-US" altLang="en-US" sz="2800" dirty="0" smtClean="0">
                    <a:solidFill>
                      <a:srgbClr val="C00000"/>
                    </a:solidFill>
                  </a:rPr>
                  <a:t>                                                         age for Sex = M vs. Sex = F</a:t>
                </a:r>
                <a:endParaRPr lang="en-US" altLang="en-US" sz="2800" dirty="0">
                  <a:solidFill>
                    <a:srgbClr val="C00000"/>
                  </a:solidFill>
                </a:endParaRPr>
              </a:p>
              <a:p>
                <a:r>
                  <a:rPr lang="en-US" altLang="en-US" sz="2800" dirty="0" smtClean="0"/>
                  <a:t>Question: Are Age and Sex </a:t>
                </a:r>
                <a:r>
                  <a:rPr lang="en-US" altLang="en-US" sz="2800" dirty="0" smtClean="0">
                    <a:solidFill>
                      <a:srgbClr val="C00000"/>
                    </a:solidFill>
                  </a:rPr>
                  <a:t>and interaction of Age and Sex</a:t>
                </a:r>
                <a:r>
                  <a:rPr lang="en-US" altLang="en-US" sz="2800" dirty="0" smtClean="0"/>
                  <a:t> predictive of </a:t>
                </a:r>
                <a:r>
                  <a:rPr lang="en-US" altLang="en-US" sz="2800" dirty="0" err="1" smtClean="0"/>
                  <a:t>SysBP</a:t>
                </a:r>
                <a:r>
                  <a:rPr lang="en-US" altLang="en-US" sz="2800" dirty="0" smtClean="0"/>
                  <a:t>?</a:t>
                </a:r>
                <a:endParaRPr lang="en-US" altLang="en-US" sz="2800" dirty="0"/>
              </a:p>
            </p:txBody>
          </p:sp>
        </mc:Choice>
        <mc:Fallback xmlns="">
          <p:sp>
            <p:nvSpPr>
              <p:cNvPr id="6" name="Text Box 5"/>
              <p:cNvSpPr txBox="1">
                <a:spLocks noRot="1" noChangeAspect="1" noMove="1" noResize="1" noEditPoints="1" noAdjustHandles="1" noChangeArrowheads="1" noChangeShapeType="1" noTextEdit="1"/>
              </p:cNvSpPr>
              <p:nvPr/>
            </p:nvSpPr>
            <p:spPr bwMode="auto">
              <a:xfrm>
                <a:off x="218365" y="970094"/>
                <a:ext cx="8816453" cy="5570756"/>
              </a:xfrm>
              <a:prstGeom prst="rect">
                <a:avLst/>
              </a:prstGeom>
              <a:blipFill rotWithShape="0">
                <a:blip r:embed="rId2"/>
                <a:stretch>
                  <a:fillRect l="-1452" t="-985" r="-692" b="-218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8339992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783" y="1626553"/>
            <a:ext cx="7655431" cy="4623439"/>
          </a:xfrm>
          <a:prstGeom prst="rect">
            <a:avLst/>
          </a:prstGeom>
        </p:spPr>
      </p:pic>
      <p:sp>
        <p:nvSpPr>
          <p:cNvPr id="181256" name="Rectangle 8"/>
          <p:cNvSpPr>
            <a:spLocks noGrp="1" noChangeArrowheads="1"/>
          </p:cNvSpPr>
          <p:nvPr>
            <p:ph type="title"/>
          </p:nvPr>
        </p:nvSpPr>
        <p:spPr/>
        <p:txBody>
          <a:bodyPr/>
          <a:lstStyle/>
          <a:p>
            <a:r>
              <a:rPr lang="en-US" altLang="en-US" dirty="0" smtClean="0"/>
              <a:t>Age and Sex interaction</a:t>
            </a:r>
            <a:endParaRPr lang="en-US" altLang="en-US" b="1" dirty="0"/>
          </a:p>
        </p:txBody>
      </p:sp>
      <p:sp>
        <p:nvSpPr>
          <p:cNvPr id="3" name="TextBox 2"/>
          <p:cNvSpPr txBox="1"/>
          <p:nvPr/>
        </p:nvSpPr>
        <p:spPr>
          <a:xfrm>
            <a:off x="4248063" y="6263640"/>
            <a:ext cx="816185" cy="584775"/>
          </a:xfrm>
          <a:prstGeom prst="rect">
            <a:avLst/>
          </a:prstGeom>
          <a:noFill/>
        </p:spPr>
        <p:txBody>
          <a:bodyPr wrap="none" rtlCol="0">
            <a:spAutoFit/>
          </a:bodyPr>
          <a:lstStyle/>
          <a:p>
            <a:r>
              <a:rPr lang="en-US" sz="3200" dirty="0" smtClean="0"/>
              <a:t>Age</a:t>
            </a:r>
            <a:endParaRPr lang="en-US" sz="3200" dirty="0"/>
          </a:p>
        </p:txBody>
      </p:sp>
      <p:sp>
        <p:nvSpPr>
          <p:cNvPr id="4" name="TextBox 3"/>
          <p:cNvSpPr txBox="1"/>
          <p:nvPr/>
        </p:nvSpPr>
        <p:spPr>
          <a:xfrm rot="16200000">
            <a:off x="55996" y="3411498"/>
            <a:ext cx="1145826" cy="584775"/>
          </a:xfrm>
          <a:prstGeom prst="rect">
            <a:avLst/>
          </a:prstGeom>
          <a:noFill/>
        </p:spPr>
        <p:txBody>
          <a:bodyPr wrap="none" rtlCol="0">
            <a:spAutoFit/>
          </a:bodyPr>
          <a:lstStyle/>
          <a:p>
            <a:r>
              <a:rPr lang="en-US" sz="3200" dirty="0" err="1" smtClean="0"/>
              <a:t>SysBP</a:t>
            </a:r>
            <a:endParaRPr lang="en-US" sz="3200" dirty="0"/>
          </a:p>
        </p:txBody>
      </p:sp>
      <p:cxnSp>
        <p:nvCxnSpPr>
          <p:cNvPr id="8" name="Straight Connector 7"/>
          <p:cNvCxnSpPr/>
          <p:nvPr/>
        </p:nvCxnSpPr>
        <p:spPr>
          <a:xfrm flipV="1">
            <a:off x="1722120" y="2392680"/>
            <a:ext cx="6126480" cy="31394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722120" y="3130972"/>
            <a:ext cx="6126480" cy="2660228"/>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848601" y="3002507"/>
            <a:ext cx="1295400" cy="2616101"/>
          </a:xfrm>
          <a:prstGeom prst="rect">
            <a:avLst/>
          </a:prstGeom>
          <a:noFill/>
        </p:spPr>
        <p:txBody>
          <a:bodyPr wrap="square" rtlCol="0">
            <a:spAutoFit/>
          </a:bodyPr>
          <a:lstStyle/>
          <a:p>
            <a:r>
              <a:rPr lang="en-US" sz="2800" b="1" dirty="0" smtClean="0"/>
              <a:t>Sex</a:t>
            </a:r>
          </a:p>
          <a:p>
            <a:r>
              <a:rPr lang="en-US" sz="2800" b="1" dirty="0" smtClean="0">
                <a:solidFill>
                  <a:schemeClr val="accent1">
                    <a:lumMod val="75000"/>
                  </a:schemeClr>
                </a:solidFill>
              </a:rPr>
              <a:t>Blue F</a:t>
            </a:r>
          </a:p>
          <a:p>
            <a:r>
              <a:rPr lang="en-US" sz="2800" b="1" dirty="0" smtClean="0">
                <a:solidFill>
                  <a:srgbClr val="C00000"/>
                </a:solidFill>
              </a:rPr>
              <a:t>Red M</a:t>
            </a:r>
          </a:p>
          <a:p>
            <a:r>
              <a:rPr lang="en-US" sz="2000" dirty="0" smtClean="0">
                <a:solidFill>
                  <a:schemeClr val="tx2">
                    <a:lumMod val="75000"/>
                  </a:schemeClr>
                </a:solidFill>
              </a:rPr>
              <a:t>Gray line = original fit, no sex predictor</a:t>
            </a:r>
            <a:endParaRPr lang="en-US" sz="2000" dirty="0">
              <a:solidFill>
                <a:schemeClr val="tx2">
                  <a:lumMod val="75000"/>
                </a:schemeClr>
              </a:solidFill>
            </a:endParaRPr>
          </a:p>
        </p:txBody>
      </p:sp>
    </p:spTree>
    <p:extLst>
      <p:ext uri="{BB962C8B-B14F-4D97-AF65-F5344CB8AC3E}">
        <p14:creationId xmlns:p14="http://schemas.microsoft.com/office/powerpoint/2010/main" val="210748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096" y="113273"/>
            <a:ext cx="7886700" cy="1325563"/>
          </a:xfrm>
        </p:spPr>
        <p:txBody>
          <a:bodyPr/>
          <a:lstStyle/>
          <a:p>
            <a:r>
              <a:rPr lang="en-US" dirty="0"/>
              <a:t>Machine learning</a:t>
            </a:r>
          </a:p>
        </p:txBody>
      </p:sp>
      <p:sp>
        <p:nvSpPr>
          <p:cNvPr id="3" name="Content Placeholder 2"/>
          <p:cNvSpPr>
            <a:spLocks noGrp="1"/>
          </p:cNvSpPr>
          <p:nvPr>
            <p:ph idx="1"/>
          </p:nvPr>
        </p:nvSpPr>
        <p:spPr>
          <a:xfrm>
            <a:off x="242047" y="1438836"/>
            <a:ext cx="8686799" cy="5217458"/>
          </a:xfrm>
        </p:spPr>
        <p:txBody>
          <a:bodyPr>
            <a:normAutofit fontScale="77500" lnSpcReduction="20000"/>
          </a:bodyPr>
          <a:lstStyle/>
          <a:p>
            <a:pPr>
              <a:lnSpc>
                <a:spcPct val="130000"/>
              </a:lnSpc>
              <a:spcAft>
                <a:spcPts val="1200"/>
              </a:spcAft>
            </a:pPr>
            <a:r>
              <a:rPr lang="en-US" i="1" dirty="0"/>
              <a:t>Machine learning </a:t>
            </a:r>
            <a:r>
              <a:rPr lang="en-US" dirty="0"/>
              <a:t>is a subfield of computer science that evolved from the study of pattern recognition and computational learning theory in artificial intelligence. In 1959,  Arthur Samuel defined machine learning as a </a:t>
            </a:r>
            <a:r>
              <a:rPr lang="en-US" dirty="0" smtClean="0"/>
              <a:t>“Field </a:t>
            </a:r>
            <a:r>
              <a:rPr lang="en-US" dirty="0"/>
              <a:t>of study that gives computers the ability to learn without being explicitly </a:t>
            </a:r>
            <a:r>
              <a:rPr lang="en-US" dirty="0" smtClean="0"/>
              <a:t>programmed”</a:t>
            </a:r>
          </a:p>
          <a:p>
            <a:pPr>
              <a:lnSpc>
                <a:spcPct val="130000"/>
              </a:lnSpc>
              <a:spcAft>
                <a:spcPts val="1200"/>
              </a:spcAft>
            </a:pPr>
            <a:r>
              <a:rPr lang="en-US" i="1" dirty="0"/>
              <a:t>Machine learning </a:t>
            </a:r>
            <a:r>
              <a:rPr lang="en-US" dirty="0"/>
              <a:t>is a type of artificial intelligence (AI) that provides computers with the ability to learn without being explicitly programmed. Machine learning focuses on the development of computer programs that can teach themselves to grow and change when exposed to new data</a:t>
            </a:r>
            <a:r>
              <a:rPr lang="en-US" dirty="0" smtClean="0"/>
              <a:t>.</a:t>
            </a:r>
          </a:p>
          <a:p>
            <a:pPr>
              <a:lnSpc>
                <a:spcPct val="130000"/>
              </a:lnSpc>
              <a:spcAft>
                <a:spcPts val="1200"/>
              </a:spcAft>
            </a:pPr>
            <a:r>
              <a:rPr lang="en-US" dirty="0" smtClean="0"/>
              <a:t>We are not trying to create AI, but rather use some machine learning algorithms for the purpose of prediction or identifying patterns in data.</a:t>
            </a:r>
            <a:endParaRPr lang="en-US" dirty="0"/>
          </a:p>
        </p:txBody>
      </p:sp>
    </p:spTree>
    <p:extLst>
      <p:ext uri="{BB962C8B-B14F-4D97-AF65-F5344CB8AC3E}">
        <p14:creationId xmlns:p14="http://schemas.microsoft.com/office/powerpoint/2010/main" val="1283893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287" y="1005206"/>
            <a:ext cx="8781690" cy="1325563"/>
          </a:xfrm>
        </p:spPr>
        <p:txBody>
          <a:bodyPr>
            <a:normAutofit fontScale="90000"/>
          </a:bodyPr>
          <a:lstStyle/>
          <a:p>
            <a:pPr algn="just"/>
            <a:r>
              <a:rPr lang="en-US" dirty="0" smtClean="0"/>
              <a:t>Actually, no sex variable is in the dataset </a:t>
            </a:r>
            <a:r>
              <a:rPr lang="mr-IN" dirty="0" smtClean="0"/>
              <a:t>–</a:t>
            </a:r>
            <a:r>
              <a:rPr lang="en-US" dirty="0" smtClean="0"/>
              <a:t> I made it up for illustrative purposes</a:t>
            </a:r>
            <a:endParaRPr lang="en-US" dirty="0"/>
          </a:p>
        </p:txBody>
      </p:sp>
      <p:sp>
        <p:nvSpPr>
          <p:cNvPr id="5" name="TextBox 4"/>
          <p:cNvSpPr txBox="1"/>
          <p:nvPr/>
        </p:nvSpPr>
        <p:spPr>
          <a:xfrm>
            <a:off x="1844039" y="3139440"/>
            <a:ext cx="5881063" cy="1569660"/>
          </a:xfrm>
          <a:prstGeom prst="rect">
            <a:avLst/>
          </a:prstGeom>
          <a:noFill/>
        </p:spPr>
        <p:txBody>
          <a:bodyPr wrap="square" rtlCol="0">
            <a:spAutoFit/>
          </a:bodyPr>
          <a:lstStyle/>
          <a:p>
            <a:r>
              <a:rPr lang="en-US" sz="3200" dirty="0" smtClean="0"/>
              <a:t>The doctored dataset is what is available on CLE in case you want to play with it… </a:t>
            </a:r>
            <a:endParaRPr lang="en-US" sz="3200" dirty="0"/>
          </a:p>
        </p:txBody>
      </p:sp>
    </p:spTree>
    <p:extLst>
      <p:ext uri="{BB962C8B-B14F-4D97-AF65-F5344CB8AC3E}">
        <p14:creationId xmlns:p14="http://schemas.microsoft.com/office/powerpoint/2010/main" val="1199758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8446"/>
            <a:ext cx="7886700" cy="1325563"/>
          </a:xfrm>
        </p:spPr>
        <p:txBody>
          <a:bodyPr/>
          <a:lstStyle/>
          <a:p>
            <a:r>
              <a:rPr lang="en-US" dirty="0" smtClean="0"/>
              <a:t>Linear least squares with 2 </a:t>
            </a:r>
            <a:r>
              <a:rPr lang="en-US" smtClean="0"/>
              <a:t>(continuous) predictors</a:t>
            </a:r>
            <a:endParaRPr lang="en-US" dirty="0"/>
          </a:p>
        </p:txBody>
      </p:sp>
      <p:grpSp>
        <p:nvGrpSpPr>
          <p:cNvPr id="7" name="Group 6"/>
          <p:cNvGrpSpPr/>
          <p:nvPr/>
        </p:nvGrpSpPr>
        <p:grpSpPr>
          <a:xfrm>
            <a:off x="1355007" y="1584009"/>
            <a:ext cx="6433986" cy="4877751"/>
            <a:chOff x="1355007" y="1584009"/>
            <a:chExt cx="6433986" cy="487775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007" y="1584009"/>
              <a:ext cx="6433986" cy="4877751"/>
            </a:xfrm>
            <a:prstGeom prst="rect">
              <a:avLst/>
            </a:prstGeom>
          </p:spPr>
        </p:pic>
        <p:sp>
          <p:nvSpPr>
            <p:cNvPr id="4" name="Rectangle 3"/>
            <p:cNvSpPr/>
            <p:nvPr/>
          </p:nvSpPr>
          <p:spPr>
            <a:xfrm rot="4500000">
              <a:off x="1051560" y="347472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05254">
              <a:off x="2423160" y="519684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720000">
              <a:off x="5883568" y="4869180"/>
              <a:ext cx="1722120" cy="228600"/>
            </a:xfrm>
            <a:prstGeom prst="rect">
              <a:avLst/>
            </a:prstGeom>
            <a:solidFill>
              <a:srgbClr val="FEF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rot="18587979">
            <a:off x="6309939" y="4983480"/>
            <a:ext cx="564578" cy="369332"/>
          </a:xfrm>
          <a:prstGeom prst="rect">
            <a:avLst/>
          </a:prstGeom>
          <a:noFill/>
        </p:spPr>
        <p:txBody>
          <a:bodyPr wrap="none" rtlCol="0">
            <a:spAutoFit/>
          </a:bodyPr>
          <a:lstStyle/>
          <a:p>
            <a:r>
              <a:rPr lang="en-US" dirty="0" smtClean="0"/>
              <a:t>BMI</a:t>
            </a:r>
            <a:endParaRPr lang="en-US" dirty="0"/>
          </a:p>
        </p:txBody>
      </p:sp>
      <p:sp>
        <p:nvSpPr>
          <p:cNvPr id="10" name="TextBox 9"/>
          <p:cNvSpPr txBox="1"/>
          <p:nvPr/>
        </p:nvSpPr>
        <p:spPr>
          <a:xfrm rot="4516227">
            <a:off x="1562860" y="3526993"/>
            <a:ext cx="723275" cy="369332"/>
          </a:xfrm>
          <a:prstGeom prst="rect">
            <a:avLst/>
          </a:prstGeom>
          <a:noFill/>
        </p:spPr>
        <p:txBody>
          <a:bodyPr wrap="none" rtlCol="0">
            <a:spAutoFit/>
          </a:bodyPr>
          <a:lstStyle/>
          <a:p>
            <a:r>
              <a:rPr lang="en-US" dirty="0" err="1" smtClean="0"/>
              <a:t>SysBP</a:t>
            </a:r>
            <a:endParaRPr lang="en-US" dirty="0"/>
          </a:p>
        </p:txBody>
      </p:sp>
      <p:sp>
        <p:nvSpPr>
          <p:cNvPr id="11" name="TextBox 10"/>
          <p:cNvSpPr txBox="1"/>
          <p:nvPr/>
        </p:nvSpPr>
        <p:spPr>
          <a:xfrm rot="2178462">
            <a:off x="3253740" y="5280754"/>
            <a:ext cx="540276" cy="369332"/>
          </a:xfrm>
          <a:prstGeom prst="rect">
            <a:avLst/>
          </a:prstGeom>
          <a:noFill/>
        </p:spPr>
        <p:txBody>
          <a:bodyPr wrap="none" rtlCol="0">
            <a:spAutoFit/>
          </a:bodyPr>
          <a:lstStyle/>
          <a:p>
            <a:r>
              <a:rPr lang="en-US" dirty="0" smtClean="0"/>
              <a:t>Age</a:t>
            </a:r>
            <a:endParaRPr lang="en-US" dirty="0"/>
          </a:p>
        </p:txBody>
      </p:sp>
      <p:sp>
        <p:nvSpPr>
          <p:cNvPr id="12" name="TextBox 11"/>
          <p:cNvSpPr txBox="1"/>
          <p:nvPr/>
        </p:nvSpPr>
        <p:spPr>
          <a:xfrm>
            <a:off x="204716" y="3821373"/>
            <a:ext cx="1112292" cy="646331"/>
          </a:xfrm>
          <a:prstGeom prst="rect">
            <a:avLst/>
          </a:prstGeom>
          <a:noFill/>
        </p:spPr>
        <p:txBody>
          <a:bodyPr wrap="none" rtlCol="0">
            <a:spAutoFit/>
          </a:bodyPr>
          <a:lstStyle/>
          <a:p>
            <a:r>
              <a:rPr lang="en-US" dirty="0" smtClean="0"/>
              <a:t>Adapted</a:t>
            </a:r>
          </a:p>
          <a:p>
            <a:r>
              <a:rPr lang="en-US" dirty="0" smtClean="0"/>
              <a:t>From ISLR</a:t>
            </a:r>
            <a:endParaRPr lang="en-US" dirty="0"/>
          </a:p>
        </p:txBody>
      </p:sp>
    </p:spTree>
    <p:extLst>
      <p:ext uri="{BB962C8B-B14F-4D97-AF65-F5344CB8AC3E}">
        <p14:creationId xmlns:p14="http://schemas.microsoft.com/office/powerpoint/2010/main" val="1877655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predictors</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27547" y="2490724"/>
                <a:ext cx="8522600" cy="3883221"/>
              </a:xfrm>
            </p:spPr>
            <p:txBody>
              <a:bodyPr>
                <a:normAutofit lnSpcReduction="10000"/>
              </a:bodyPr>
              <a:lstStyle/>
              <a:p>
                <a:r>
                  <a:rPr lang="en-US" dirty="0" smtClean="0"/>
                  <a:t>Fit </a:t>
                </a:r>
                <a14:m>
                  <m:oMath xmlns:m="http://schemas.openxmlformats.org/officeDocument/2006/math">
                    <m:r>
                      <a:rPr lang="en-US" b="0" i="1" smtClean="0">
                        <a:latin typeface="Cambria Math" charset="0"/>
                      </a:rPr>
                      <m:t>𝑛</m:t>
                    </m:r>
                  </m:oMath>
                </a14:m>
                <a:r>
                  <a:rPr lang="en-US" dirty="0" smtClean="0"/>
                  <a:t>-dimensional hyper-plane in </a:t>
                </a:r>
                <a14:m>
                  <m:oMath xmlns:m="http://schemas.openxmlformats.org/officeDocument/2006/math">
                    <m:r>
                      <a:rPr lang="en-US" b="0" i="0" smtClean="0">
                        <a:latin typeface="Cambria Math" charset="0"/>
                      </a:rPr>
                      <m:t>(</m:t>
                    </m:r>
                    <m:r>
                      <a:rPr lang="en-US" b="0" i="1" smtClean="0">
                        <a:latin typeface="Cambria Math" charset="0"/>
                      </a:rPr>
                      <m:t>𝑛</m:t>
                    </m:r>
                    <m:r>
                      <a:rPr lang="en-US" b="0" i="1" smtClean="0">
                        <a:latin typeface="Cambria Math" charset="0"/>
                      </a:rPr>
                      <m:t>+1)</m:t>
                    </m:r>
                  </m:oMath>
                </a14:m>
                <a:r>
                  <a:rPr lang="en-US" dirty="0" smtClean="0"/>
                  <a:t>-dimensional space</a:t>
                </a:r>
              </a:p>
              <a:p>
                <a:r>
                  <a:rPr lang="en-US" dirty="0" smtClean="0"/>
                  <a:t>The goal of some methods is to find a manageable subset of parameters that captures most of the predictive information – “variable selection methods” </a:t>
                </a:r>
                <a:r>
                  <a:rPr lang="mr-IN" dirty="0" smtClean="0"/>
                  <a:t>–</a:t>
                </a:r>
                <a:r>
                  <a:rPr lang="en-US" dirty="0" smtClean="0"/>
                  <a:t> </a:t>
                </a:r>
                <a:r>
                  <a:rPr lang="en-US" altLang="en-US" dirty="0" smtClean="0"/>
                  <a:t>Question of interest: </a:t>
                </a:r>
                <a:r>
                  <a:rPr lang="en-US" altLang="en-US" dirty="0"/>
                  <a:t>Which </a:t>
                </a:r>
                <a:r>
                  <a:rPr lang="en-US" altLang="en-US" dirty="0" smtClean="0"/>
                  <a:t>of the variables </a:t>
                </a:r>
                <a14:m>
                  <m:oMath xmlns:m="http://schemas.openxmlformats.org/officeDocument/2006/math">
                    <m:r>
                      <a:rPr lang="en-US" altLang="en-US" i="1">
                        <a:latin typeface="Cambria Math" charset="0"/>
                      </a:rPr>
                      <m:t>𝑥</m:t>
                    </m:r>
                    <m:r>
                      <a:rPr lang="en-US" altLang="en-US" i="1" baseline="-25000">
                        <a:latin typeface="Cambria Math" charset="0"/>
                      </a:rPr>
                      <m:t>1</m:t>
                    </m:r>
                    <m:r>
                      <a:rPr lang="en-US" altLang="en-US" i="1">
                        <a:latin typeface="Cambria Math" charset="0"/>
                      </a:rPr>
                      <m:t>,</m:t>
                    </m:r>
                    <m:r>
                      <a:rPr lang="en-US" altLang="en-US" i="1">
                        <a:latin typeface="Cambria Math" charset="0"/>
                      </a:rPr>
                      <m:t>𝑥</m:t>
                    </m:r>
                    <m:r>
                      <a:rPr lang="en-US" altLang="en-US" i="1" baseline="-25000">
                        <a:latin typeface="Cambria Math" charset="0"/>
                      </a:rPr>
                      <m:t>2</m:t>
                    </m:r>
                    <m:r>
                      <a:rPr lang="en-US" altLang="en-US" i="1">
                        <a:latin typeface="Cambria Math" charset="0"/>
                      </a:rPr>
                      <m:t>,…,</m:t>
                    </m:r>
                    <m:r>
                      <a:rPr lang="en-US" altLang="en-US" i="1">
                        <a:latin typeface="Cambria Math" charset="0"/>
                      </a:rPr>
                      <m:t>𝑥</m:t>
                    </m:r>
                  </m:oMath>
                </a14:m>
                <a:r>
                  <a:rPr lang="en-US" altLang="en-US" i="1" baseline="-25000" dirty="0" smtClean="0">
                    <a:latin typeface="Times" charset="0"/>
                    <a:ea typeface="Times" charset="0"/>
                    <a:cs typeface="Times" charset="0"/>
                  </a:rPr>
                  <a:t>n</a:t>
                </a:r>
                <a:r>
                  <a:rPr lang="en-US" altLang="en-US" baseline="-25000" dirty="0" smtClean="0"/>
                  <a:t> </a:t>
                </a:r>
                <a:r>
                  <a:rPr lang="en-US" altLang="en-US" dirty="0" smtClean="0"/>
                  <a:t>are </a:t>
                </a:r>
                <a:r>
                  <a:rPr lang="en-US" altLang="en-US" dirty="0"/>
                  <a:t>predictive of </a:t>
                </a:r>
                <a14:m>
                  <m:oMath xmlns:m="http://schemas.openxmlformats.org/officeDocument/2006/math">
                    <m:r>
                      <a:rPr lang="en-US" altLang="en-US" i="1">
                        <a:latin typeface="Cambria Math" charset="0"/>
                      </a:rPr>
                      <m:t>𝑦</m:t>
                    </m:r>
                  </m:oMath>
                </a14:m>
                <a:r>
                  <a:rPr lang="en-US" altLang="en-US" dirty="0" smtClean="0"/>
                  <a:t>?</a:t>
                </a:r>
                <a:endParaRPr lang="en-US" dirty="0" smtClean="0"/>
              </a:p>
              <a:p>
                <a:r>
                  <a:rPr lang="en-US" dirty="0" smtClean="0"/>
                  <a:t>Other methods don’t worry about number of predictors explicitly, but rather just build a predictive “black box”</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27547" y="2490724"/>
                <a:ext cx="8522600" cy="3883221"/>
              </a:xfrm>
              <a:blipFill rotWithShape="0">
                <a:blip r:embed="rId2"/>
                <a:stretch>
                  <a:fillRect l="-1288" t="-2669" r="-1788" b="-235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 y="1649436"/>
            <a:ext cx="8814816" cy="676656"/>
          </a:xfrm>
          <a:prstGeom prst="rect">
            <a:avLst/>
          </a:prstGeom>
        </p:spPr>
      </p:pic>
    </p:spTree>
    <p:extLst>
      <p:ext uri="{BB962C8B-B14F-4D97-AF65-F5344CB8AC3E}">
        <p14:creationId xmlns:p14="http://schemas.microsoft.com/office/powerpoint/2010/main" val="17830472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3114"/>
            <a:ext cx="7886700" cy="1325563"/>
          </a:xfrm>
        </p:spPr>
        <p:txBody>
          <a:bodyPr/>
          <a:lstStyle/>
          <a:p>
            <a:r>
              <a:rPr lang="en-US" dirty="0" smtClean="0"/>
              <a:t>Wine dataset</a:t>
            </a:r>
            <a:endParaRPr lang="en-US" dirty="0"/>
          </a:p>
        </p:txBody>
      </p:sp>
      <p:sp>
        <p:nvSpPr>
          <p:cNvPr id="3" name="Content Placeholder 2"/>
          <p:cNvSpPr>
            <a:spLocks noGrp="1"/>
          </p:cNvSpPr>
          <p:nvPr>
            <p:ph idx="1"/>
          </p:nvPr>
        </p:nvSpPr>
        <p:spPr>
          <a:xfrm>
            <a:off x="314750" y="1458676"/>
            <a:ext cx="8610885" cy="5215079"/>
          </a:xfrm>
        </p:spPr>
        <p:txBody>
          <a:bodyPr>
            <a:normAutofit fontScale="92500" lnSpcReduction="20000"/>
          </a:bodyPr>
          <a:lstStyle/>
          <a:p>
            <a:r>
              <a:rPr lang="en-US" i="1" dirty="0" smtClean="0"/>
              <a:t>Wine Quality </a:t>
            </a:r>
            <a:r>
              <a:rPr lang="en-US" dirty="0" smtClean="0"/>
              <a:t>dataset from UCI Machine </a:t>
            </a:r>
            <a:r>
              <a:rPr lang="en-US" dirty="0"/>
              <a:t>Learning Repository </a:t>
            </a:r>
            <a:r>
              <a:rPr lang="en-US" dirty="0">
                <a:hlinkClick r:id="rId2"/>
              </a:rPr>
              <a:t>https://</a:t>
            </a:r>
            <a:r>
              <a:rPr lang="en-US" dirty="0" smtClean="0">
                <a:hlinkClick r:id="rId2"/>
              </a:rPr>
              <a:t>archive.ics.uci.edu/ml/datasets.html</a:t>
            </a:r>
            <a:r>
              <a:rPr lang="en-US" dirty="0" smtClean="0"/>
              <a:t> (I also placed on CLE)</a:t>
            </a:r>
          </a:p>
          <a:p>
            <a:r>
              <a:rPr lang="en-US" dirty="0" smtClean="0"/>
              <a:t>Freely available dataset relating to Portuguese “</a:t>
            </a:r>
            <a:r>
              <a:rPr lang="en-US" dirty="0" err="1" smtClean="0"/>
              <a:t>Vinho</a:t>
            </a:r>
            <a:r>
              <a:rPr lang="en-US" dirty="0" smtClean="0"/>
              <a:t> Verde”</a:t>
            </a:r>
          </a:p>
          <a:p>
            <a:r>
              <a:rPr lang="en-US" dirty="0"/>
              <a:t>P. Cortez, A. </a:t>
            </a:r>
            <a:r>
              <a:rPr lang="en-US" dirty="0" err="1"/>
              <a:t>Cerdeira</a:t>
            </a:r>
            <a:r>
              <a:rPr lang="en-US" dirty="0"/>
              <a:t>, F. Almeida, T. Matos and J. Reis.   Modeling wine preferences by data mining from physicochemical properties.  In Decision Support Systems, Elsevier, 47(4):547-553. ISSN: 0167-9236</a:t>
            </a:r>
            <a:r>
              <a:rPr lang="en-US" dirty="0" smtClean="0"/>
              <a:t>.</a:t>
            </a:r>
          </a:p>
          <a:p>
            <a:r>
              <a:rPr lang="en-US" dirty="0" smtClean="0"/>
              <a:t>Use objective test predictors (alcohol level, PH, acidity, etc.) to predict wine expert subjective assessments: median of 3 experts scoring 0 (very bad) to 10 (very excellent)</a:t>
            </a:r>
          </a:p>
          <a:p>
            <a:r>
              <a:rPr lang="en-US" dirty="0" smtClean="0"/>
              <a:t>No missing attributes</a:t>
            </a:r>
          </a:p>
          <a:p>
            <a:r>
              <a:rPr lang="en-US" dirty="0" smtClean="0"/>
              <a:t>We will focus on the “red variant” dataset (on CLE)</a:t>
            </a:r>
          </a:p>
        </p:txBody>
      </p:sp>
    </p:spTree>
    <p:extLst>
      <p:ext uri="{BB962C8B-B14F-4D97-AF65-F5344CB8AC3E}">
        <p14:creationId xmlns:p14="http://schemas.microsoft.com/office/powerpoint/2010/main" val="6021710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Regression Stream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68" y="1690689"/>
            <a:ext cx="6019800" cy="4152900"/>
          </a:xfrm>
          <a:prstGeom prst="rect">
            <a:avLst/>
          </a:prstGeom>
        </p:spPr>
      </p:pic>
    </p:spTree>
    <p:extLst>
      <p:ext uri="{BB962C8B-B14F-4D97-AF65-F5344CB8AC3E}">
        <p14:creationId xmlns:p14="http://schemas.microsoft.com/office/powerpoint/2010/main" val="7754983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Audit prior to Type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420998"/>
            <a:ext cx="6851301" cy="5326469"/>
          </a:xfrm>
          <a:prstGeom prst="rect">
            <a:avLst/>
          </a:prstGeom>
        </p:spPr>
      </p:pic>
    </p:spTree>
    <p:extLst>
      <p:ext uri="{BB962C8B-B14F-4D97-AF65-F5344CB8AC3E}">
        <p14:creationId xmlns:p14="http://schemas.microsoft.com/office/powerpoint/2010/main" val="802957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Node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05" y="1690689"/>
            <a:ext cx="8902590" cy="4805205"/>
          </a:xfrm>
          <a:prstGeom prst="rect">
            <a:avLst/>
          </a:prstGeom>
        </p:spPr>
      </p:pic>
    </p:spTree>
    <p:extLst>
      <p:ext uri="{BB962C8B-B14F-4D97-AF65-F5344CB8AC3E}">
        <p14:creationId xmlns:p14="http://schemas.microsoft.com/office/powerpoint/2010/main" val="10830680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Audit post Type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89" y="1498601"/>
            <a:ext cx="8884821" cy="5069254"/>
          </a:xfrm>
          <a:prstGeom prst="rect">
            <a:avLst/>
          </a:prstGeom>
        </p:spPr>
      </p:pic>
    </p:spTree>
    <p:extLst>
      <p:ext uri="{BB962C8B-B14F-4D97-AF65-F5344CB8AC3E}">
        <p14:creationId xmlns:p14="http://schemas.microsoft.com/office/powerpoint/2010/main" val="16057592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073"/>
            <a:ext cx="7886700" cy="1325563"/>
          </a:xfrm>
        </p:spPr>
        <p:txBody>
          <a:bodyPr/>
          <a:lstStyle/>
          <a:p>
            <a:r>
              <a:rPr lang="en-US" dirty="0" smtClean="0"/>
              <a:t>Output of Table node</a:t>
            </a:r>
            <a:endParaRPr lang="en-US" dirty="0"/>
          </a:p>
        </p:txBody>
      </p:sp>
      <p:grpSp>
        <p:nvGrpSpPr>
          <p:cNvPr id="12" name="Group 11"/>
          <p:cNvGrpSpPr/>
          <p:nvPr/>
        </p:nvGrpSpPr>
        <p:grpSpPr>
          <a:xfrm>
            <a:off x="2883342" y="5130122"/>
            <a:ext cx="246114" cy="919466"/>
            <a:chOff x="2873294" y="5220523"/>
            <a:chExt cx="246114" cy="919466"/>
          </a:xfrm>
        </p:grpSpPr>
        <p:sp>
          <p:nvSpPr>
            <p:cNvPr id="6" name="TextBox 5"/>
            <p:cNvSpPr txBox="1"/>
            <p:nvPr/>
          </p:nvSpPr>
          <p:spPr>
            <a:xfrm>
              <a:off x="2873828" y="5220523"/>
              <a:ext cx="245580" cy="369332"/>
            </a:xfrm>
            <a:prstGeom prst="rect">
              <a:avLst/>
            </a:prstGeom>
            <a:noFill/>
          </p:spPr>
          <p:txBody>
            <a:bodyPr wrap="none" rtlCol="0">
              <a:spAutoFit/>
            </a:bodyPr>
            <a:lstStyle/>
            <a:p>
              <a:r>
                <a:rPr lang="en-US" b="1" dirty="0" smtClean="0"/>
                <a:t>.</a:t>
              </a:r>
              <a:endParaRPr lang="en-US" b="1" dirty="0"/>
            </a:p>
          </p:txBody>
        </p:sp>
        <p:sp>
          <p:nvSpPr>
            <p:cNvPr id="7" name="TextBox 6"/>
            <p:cNvSpPr txBox="1"/>
            <p:nvPr/>
          </p:nvSpPr>
          <p:spPr>
            <a:xfrm>
              <a:off x="2873828" y="5488925"/>
              <a:ext cx="245580" cy="369332"/>
            </a:xfrm>
            <a:prstGeom prst="rect">
              <a:avLst/>
            </a:prstGeom>
            <a:noFill/>
          </p:spPr>
          <p:txBody>
            <a:bodyPr wrap="none" rtlCol="0">
              <a:spAutoFit/>
            </a:bodyPr>
            <a:lstStyle/>
            <a:p>
              <a:r>
                <a:rPr lang="en-US" b="1" dirty="0" smtClean="0"/>
                <a:t>.</a:t>
              </a:r>
              <a:endParaRPr lang="en-US" b="1" dirty="0"/>
            </a:p>
          </p:txBody>
        </p:sp>
        <p:sp>
          <p:nvSpPr>
            <p:cNvPr id="8" name="TextBox 7"/>
            <p:cNvSpPr txBox="1"/>
            <p:nvPr/>
          </p:nvSpPr>
          <p:spPr>
            <a:xfrm>
              <a:off x="2873294" y="5770657"/>
              <a:ext cx="245580" cy="369332"/>
            </a:xfrm>
            <a:prstGeom prst="rect">
              <a:avLst/>
            </a:prstGeom>
            <a:noFill/>
          </p:spPr>
          <p:txBody>
            <a:bodyPr wrap="none" rtlCol="0">
              <a:spAutoFit/>
            </a:bodyPr>
            <a:lstStyle/>
            <a:p>
              <a:r>
                <a:rPr lang="en-US" b="1" dirty="0" smtClean="0"/>
                <a:t>.</a:t>
              </a:r>
              <a:endParaRPr lang="en-US" b="1" dirty="0"/>
            </a:p>
          </p:txBody>
        </p:sp>
      </p:grpSp>
      <p:grpSp>
        <p:nvGrpSpPr>
          <p:cNvPr id="13" name="Group 12"/>
          <p:cNvGrpSpPr/>
          <p:nvPr/>
        </p:nvGrpSpPr>
        <p:grpSpPr>
          <a:xfrm>
            <a:off x="5638266" y="5130122"/>
            <a:ext cx="246114" cy="919466"/>
            <a:chOff x="2873294" y="5220523"/>
            <a:chExt cx="246114" cy="919466"/>
          </a:xfrm>
        </p:grpSpPr>
        <p:sp>
          <p:nvSpPr>
            <p:cNvPr id="14" name="TextBox 13"/>
            <p:cNvSpPr txBox="1"/>
            <p:nvPr/>
          </p:nvSpPr>
          <p:spPr>
            <a:xfrm>
              <a:off x="2873828" y="5220523"/>
              <a:ext cx="245580" cy="369332"/>
            </a:xfrm>
            <a:prstGeom prst="rect">
              <a:avLst/>
            </a:prstGeom>
            <a:noFill/>
          </p:spPr>
          <p:txBody>
            <a:bodyPr wrap="none" rtlCol="0">
              <a:spAutoFit/>
            </a:bodyPr>
            <a:lstStyle/>
            <a:p>
              <a:r>
                <a:rPr lang="en-US" b="1" dirty="0" smtClean="0"/>
                <a:t>.</a:t>
              </a:r>
              <a:endParaRPr lang="en-US" b="1" dirty="0"/>
            </a:p>
          </p:txBody>
        </p:sp>
        <p:sp>
          <p:nvSpPr>
            <p:cNvPr id="15" name="TextBox 14"/>
            <p:cNvSpPr txBox="1"/>
            <p:nvPr/>
          </p:nvSpPr>
          <p:spPr>
            <a:xfrm>
              <a:off x="2873828" y="5488925"/>
              <a:ext cx="245580" cy="369332"/>
            </a:xfrm>
            <a:prstGeom prst="rect">
              <a:avLst/>
            </a:prstGeom>
            <a:noFill/>
          </p:spPr>
          <p:txBody>
            <a:bodyPr wrap="none" rtlCol="0">
              <a:spAutoFit/>
            </a:bodyPr>
            <a:lstStyle/>
            <a:p>
              <a:r>
                <a:rPr lang="en-US" b="1" dirty="0" smtClean="0"/>
                <a:t>.</a:t>
              </a:r>
              <a:endParaRPr lang="en-US" b="1" dirty="0"/>
            </a:p>
          </p:txBody>
        </p:sp>
        <p:sp>
          <p:nvSpPr>
            <p:cNvPr id="16" name="TextBox 15"/>
            <p:cNvSpPr txBox="1"/>
            <p:nvPr/>
          </p:nvSpPr>
          <p:spPr>
            <a:xfrm>
              <a:off x="2873294" y="5770657"/>
              <a:ext cx="245580" cy="369332"/>
            </a:xfrm>
            <a:prstGeom prst="rect">
              <a:avLst/>
            </a:prstGeom>
            <a:noFill/>
          </p:spPr>
          <p:txBody>
            <a:bodyPr wrap="none" rtlCol="0">
              <a:spAutoFit/>
            </a:bodyPr>
            <a:lstStyle/>
            <a:p>
              <a:r>
                <a:rPr lang="en-US" b="1" dirty="0" smtClean="0"/>
                <a:t>.</a:t>
              </a:r>
              <a:endParaRPr lang="en-US"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11" y="1362808"/>
            <a:ext cx="8871603" cy="3894850"/>
          </a:xfrm>
          <a:prstGeom prst="rect">
            <a:avLst/>
          </a:prstGeom>
        </p:spPr>
      </p:pic>
    </p:spTree>
    <p:extLst>
      <p:ext uri="{BB962C8B-B14F-4D97-AF65-F5344CB8AC3E}">
        <p14:creationId xmlns:p14="http://schemas.microsoft.com/office/powerpoint/2010/main" val="2043409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5449"/>
            <a:ext cx="7886700" cy="1325563"/>
          </a:xfrm>
        </p:spPr>
        <p:txBody>
          <a:bodyPr/>
          <a:lstStyle/>
          <a:p>
            <a:r>
              <a:rPr lang="en-US" dirty="0" smtClean="0"/>
              <a:t>Linear node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493" y="1200115"/>
            <a:ext cx="6851876" cy="5578753"/>
          </a:xfrm>
          <a:prstGeom prst="rect">
            <a:avLst/>
          </a:prstGeom>
        </p:spPr>
      </p:pic>
    </p:spTree>
    <p:extLst>
      <p:ext uri="{BB962C8B-B14F-4D97-AF65-F5344CB8AC3E}">
        <p14:creationId xmlns:p14="http://schemas.microsoft.com/office/powerpoint/2010/main" val="424257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Supervised vs unsupervised</a:t>
            </a:r>
            <a:endParaRPr lang="en-US" dirty="0"/>
          </a:p>
        </p:txBody>
      </p:sp>
      <p:sp>
        <p:nvSpPr>
          <p:cNvPr id="4" name="Content Placeholder 3"/>
          <p:cNvSpPr>
            <a:spLocks noGrp="1"/>
          </p:cNvSpPr>
          <p:nvPr>
            <p:ph sz="half" idx="1"/>
          </p:nvPr>
        </p:nvSpPr>
        <p:spPr/>
        <p:txBody>
          <a:bodyPr>
            <a:normAutofit lnSpcReduction="10000"/>
          </a:bodyPr>
          <a:lstStyle/>
          <a:p>
            <a:r>
              <a:rPr lang="en-US" b="1" dirty="0" smtClean="0">
                <a:solidFill>
                  <a:srgbClr val="0070C0"/>
                </a:solidFill>
              </a:rPr>
              <a:t>Supervised Learning</a:t>
            </a:r>
          </a:p>
          <a:p>
            <a:r>
              <a:rPr lang="en-US" dirty="0" smtClean="0"/>
              <a:t>Have data where you know outcome in order to </a:t>
            </a:r>
            <a:r>
              <a:rPr lang="en-US" i="1" dirty="0" smtClean="0"/>
              <a:t>train</a:t>
            </a:r>
            <a:r>
              <a:rPr lang="en-US" dirty="0" smtClean="0"/>
              <a:t> the model </a:t>
            </a:r>
          </a:p>
          <a:p>
            <a:r>
              <a:rPr lang="en-US" dirty="0" smtClean="0"/>
              <a:t>Train the model to predict future outcomes from sets of predictors</a:t>
            </a:r>
          </a:p>
        </p:txBody>
      </p:sp>
      <p:sp>
        <p:nvSpPr>
          <p:cNvPr id="5" name="Content Placeholder 4"/>
          <p:cNvSpPr>
            <a:spLocks noGrp="1"/>
          </p:cNvSpPr>
          <p:nvPr>
            <p:ph sz="half" idx="2"/>
          </p:nvPr>
        </p:nvSpPr>
        <p:spPr/>
        <p:txBody>
          <a:bodyPr>
            <a:normAutofit lnSpcReduction="10000"/>
          </a:bodyPr>
          <a:lstStyle/>
          <a:p>
            <a:r>
              <a:rPr lang="en-US" b="1" dirty="0" smtClean="0">
                <a:solidFill>
                  <a:srgbClr val="7030A0"/>
                </a:solidFill>
              </a:rPr>
              <a:t>Unsupervised Learning</a:t>
            </a:r>
          </a:p>
          <a:p>
            <a:r>
              <a:rPr lang="en-US" dirty="0" smtClean="0">
                <a:solidFill>
                  <a:schemeClr val="tx1"/>
                </a:solidFill>
              </a:rPr>
              <a:t>No </a:t>
            </a:r>
            <a:r>
              <a:rPr lang="en-US" dirty="0" smtClean="0"/>
              <a:t>specified</a:t>
            </a:r>
            <a:r>
              <a:rPr lang="en-US" dirty="0" smtClean="0">
                <a:solidFill>
                  <a:schemeClr val="tx1"/>
                </a:solidFill>
              </a:rPr>
              <a:t> outcomes</a:t>
            </a:r>
          </a:p>
          <a:p>
            <a:r>
              <a:rPr lang="en-US" dirty="0" smtClean="0">
                <a:solidFill>
                  <a:schemeClr val="tx1"/>
                </a:solidFill>
              </a:rPr>
              <a:t>Separate data points into groups with “similar” properties (clustering)</a:t>
            </a:r>
          </a:p>
          <a:p>
            <a:r>
              <a:rPr lang="en-US" dirty="0" smtClean="0"/>
              <a:t>Or reduce data to fewer variables in some way that still captures important structure of the data</a:t>
            </a:r>
            <a:endParaRPr lang="en-US" dirty="0" smtClean="0">
              <a:solidFill>
                <a:schemeClr val="tx1"/>
              </a:solidFill>
            </a:endParaRPr>
          </a:p>
          <a:p>
            <a:endParaRPr lang="en-US" dirty="0">
              <a:solidFill>
                <a:schemeClr val="tx1"/>
              </a:solidFill>
            </a:endParaRPr>
          </a:p>
        </p:txBody>
      </p:sp>
      <p:sp>
        <p:nvSpPr>
          <p:cNvPr id="2" name="TextBox 1"/>
          <p:cNvSpPr txBox="1"/>
          <p:nvPr/>
        </p:nvSpPr>
        <p:spPr>
          <a:xfrm>
            <a:off x="94133" y="4965807"/>
            <a:ext cx="4240636" cy="1815882"/>
          </a:xfrm>
          <a:prstGeom prst="rect">
            <a:avLst/>
          </a:prstGeom>
          <a:noFill/>
        </p:spPr>
        <p:txBody>
          <a:bodyPr wrap="square" rtlCol="0">
            <a:spAutoFit/>
          </a:bodyPr>
          <a:lstStyle/>
          <a:p>
            <a:r>
              <a:rPr lang="en-US" sz="2800" b="1" dirty="0" smtClean="0">
                <a:solidFill>
                  <a:srgbClr val="0070C0"/>
                </a:solidFill>
              </a:rPr>
              <a:t>Prediction: Regression (continuous outcomes) and classification (categorical outcomes)</a:t>
            </a:r>
            <a:endParaRPr lang="en-US" sz="2800" b="1" dirty="0">
              <a:solidFill>
                <a:srgbClr val="0070C0"/>
              </a:solidFill>
            </a:endParaRPr>
          </a:p>
        </p:txBody>
      </p:sp>
      <p:sp>
        <p:nvSpPr>
          <p:cNvPr id="6" name="TextBox 5"/>
          <p:cNvSpPr txBox="1"/>
          <p:nvPr/>
        </p:nvSpPr>
        <p:spPr>
          <a:xfrm>
            <a:off x="4391919" y="6176963"/>
            <a:ext cx="4588692" cy="523220"/>
          </a:xfrm>
          <a:prstGeom prst="rect">
            <a:avLst/>
          </a:prstGeom>
          <a:noFill/>
        </p:spPr>
        <p:txBody>
          <a:bodyPr wrap="none" rtlCol="0">
            <a:spAutoFit/>
          </a:bodyPr>
          <a:lstStyle/>
          <a:p>
            <a:r>
              <a:rPr lang="en-US" sz="2800" b="1" dirty="0" smtClean="0">
                <a:solidFill>
                  <a:srgbClr val="7030A0"/>
                </a:solidFill>
              </a:rPr>
              <a:t>Clustering and data reduction</a:t>
            </a:r>
            <a:endParaRPr lang="en-US" sz="2800" b="1" dirty="0">
              <a:solidFill>
                <a:srgbClr val="7030A0"/>
              </a:solidFill>
            </a:endParaRPr>
          </a:p>
        </p:txBody>
      </p:sp>
    </p:spTree>
    <p:extLst>
      <p:ext uri="{BB962C8B-B14F-4D97-AF65-F5344CB8AC3E}">
        <p14:creationId xmlns:p14="http://schemas.microsoft.com/office/powerpoint/2010/main" val="11450812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15449"/>
            <a:ext cx="7886700" cy="1325563"/>
          </a:xfrm>
        </p:spPr>
        <p:txBody>
          <a:bodyPr/>
          <a:lstStyle/>
          <a:p>
            <a:r>
              <a:rPr lang="en-US" dirty="0" smtClean="0"/>
              <a:t>Linear node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02" y="1116610"/>
            <a:ext cx="6910085" cy="5626146"/>
          </a:xfrm>
          <a:prstGeom prst="rect">
            <a:avLst/>
          </a:prstGeom>
        </p:spPr>
      </p:pic>
    </p:spTree>
    <p:extLst>
      <p:ext uri="{BB962C8B-B14F-4D97-AF65-F5344CB8AC3E}">
        <p14:creationId xmlns:p14="http://schemas.microsoft.com/office/powerpoint/2010/main" val="12589597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r>
              <a:rPr lang="en-US" dirty="0" smtClean="0"/>
              <a:t>Linear node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438" y="1046286"/>
            <a:ext cx="6981343" cy="5662246"/>
          </a:xfrm>
          <a:prstGeom prst="rect">
            <a:avLst/>
          </a:prstGeom>
        </p:spPr>
      </p:pic>
    </p:spTree>
    <p:extLst>
      <p:ext uri="{BB962C8B-B14F-4D97-AF65-F5344CB8AC3E}">
        <p14:creationId xmlns:p14="http://schemas.microsoft.com/office/powerpoint/2010/main" val="20983696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1325563"/>
          </a:xfrm>
        </p:spPr>
        <p:txBody>
          <a:bodyPr/>
          <a:lstStyle/>
          <a:p>
            <a:r>
              <a:rPr lang="en-US" dirty="0" smtClean="0"/>
              <a:t>Linear node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78" y="993530"/>
            <a:ext cx="7074442" cy="5776547"/>
          </a:xfrm>
          <a:prstGeom prst="rect">
            <a:avLst/>
          </a:prstGeom>
        </p:spPr>
      </p:pic>
    </p:spTree>
    <p:extLst>
      <p:ext uri="{BB962C8B-B14F-4D97-AF65-F5344CB8AC3E}">
        <p14:creationId xmlns:p14="http://schemas.microsoft.com/office/powerpoint/2010/main" val="18111915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6" name="Rectangle 8"/>
          <p:cNvSpPr>
            <a:spLocks noGrp="1" noChangeArrowheads="1"/>
          </p:cNvSpPr>
          <p:nvPr>
            <p:ph type="title"/>
          </p:nvPr>
        </p:nvSpPr>
        <p:spPr>
          <a:xfrm>
            <a:off x="691038" y="-48204"/>
            <a:ext cx="7772400" cy="1143000"/>
          </a:xfrm>
        </p:spPr>
        <p:txBody>
          <a:bodyPr/>
          <a:lstStyle/>
          <a:p>
            <a:r>
              <a:rPr lang="en-US" dirty="0"/>
              <a:t>R</a:t>
            </a:r>
            <a:r>
              <a:rPr lang="en-US" baseline="30000" dirty="0"/>
              <a:t>2</a:t>
            </a:r>
            <a:endParaRPr lang="en-US" altLang="en-US" b="1" dirty="0"/>
          </a:p>
        </p:txBody>
      </p:sp>
      <p:grpSp>
        <p:nvGrpSpPr>
          <p:cNvPr id="8" name="Group 7"/>
          <p:cNvGrpSpPr/>
          <p:nvPr/>
        </p:nvGrpSpPr>
        <p:grpSpPr>
          <a:xfrm>
            <a:off x="4428811" y="1094796"/>
            <a:ext cx="4679950" cy="2946976"/>
            <a:chOff x="4464050" y="2494128"/>
            <a:chExt cx="4679950" cy="2946976"/>
          </a:xfrm>
        </p:grpSpPr>
        <p:sp>
          <p:nvSpPr>
            <p:cNvPr id="181263" name="Line 15"/>
            <p:cNvSpPr>
              <a:spLocks noChangeShapeType="1"/>
            </p:cNvSpPr>
            <p:nvPr/>
          </p:nvSpPr>
          <p:spPr bwMode="auto">
            <a:xfrm flipV="1">
              <a:off x="4921250" y="2570328"/>
              <a:ext cx="0" cy="236220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64" name="Line 16"/>
            <p:cNvSpPr>
              <a:spLocks noChangeShapeType="1"/>
            </p:cNvSpPr>
            <p:nvPr/>
          </p:nvSpPr>
          <p:spPr bwMode="auto">
            <a:xfrm>
              <a:off x="4921250" y="4932528"/>
              <a:ext cx="3733800"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65" name="Line 17"/>
            <p:cNvSpPr>
              <a:spLocks noChangeShapeType="1"/>
            </p:cNvSpPr>
            <p:nvPr/>
          </p:nvSpPr>
          <p:spPr bwMode="auto">
            <a:xfrm flipV="1">
              <a:off x="4616450" y="3179928"/>
              <a:ext cx="3810000" cy="1295400"/>
            </a:xfrm>
            <a:prstGeom prst="line">
              <a:avLst/>
            </a:prstGeom>
            <a:noFill/>
            <a:ln w="508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181268" name="Group 20"/>
            <p:cNvGrpSpPr>
              <a:grpSpLocks/>
            </p:cNvGrpSpPr>
            <p:nvPr/>
          </p:nvGrpSpPr>
          <p:grpSpPr bwMode="auto">
            <a:xfrm>
              <a:off x="8274050" y="2875128"/>
              <a:ext cx="152400" cy="152400"/>
              <a:chOff x="384" y="3264"/>
              <a:chExt cx="96" cy="96"/>
            </a:xfrm>
          </p:grpSpPr>
          <p:sp>
            <p:nvSpPr>
              <p:cNvPr id="181266"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67"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69" name="Group 21"/>
            <p:cNvGrpSpPr>
              <a:grpSpLocks/>
            </p:cNvGrpSpPr>
            <p:nvPr/>
          </p:nvGrpSpPr>
          <p:grpSpPr bwMode="auto">
            <a:xfrm>
              <a:off x="7664450" y="3713328"/>
              <a:ext cx="152400" cy="152400"/>
              <a:chOff x="384" y="3264"/>
              <a:chExt cx="96" cy="96"/>
            </a:xfrm>
          </p:grpSpPr>
          <p:sp>
            <p:nvSpPr>
              <p:cNvPr id="181270"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71"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2" name="Group 24"/>
            <p:cNvGrpSpPr>
              <a:grpSpLocks/>
            </p:cNvGrpSpPr>
            <p:nvPr/>
          </p:nvGrpSpPr>
          <p:grpSpPr bwMode="auto">
            <a:xfrm>
              <a:off x="7207250" y="3179928"/>
              <a:ext cx="152400" cy="152400"/>
              <a:chOff x="384" y="3264"/>
              <a:chExt cx="96" cy="96"/>
            </a:xfrm>
          </p:grpSpPr>
          <p:sp>
            <p:nvSpPr>
              <p:cNvPr id="181273"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74"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5" name="Group 27"/>
            <p:cNvGrpSpPr>
              <a:grpSpLocks/>
            </p:cNvGrpSpPr>
            <p:nvPr/>
          </p:nvGrpSpPr>
          <p:grpSpPr bwMode="auto">
            <a:xfrm>
              <a:off x="6140450" y="4094328"/>
              <a:ext cx="152400" cy="152400"/>
              <a:chOff x="384" y="3264"/>
              <a:chExt cx="96" cy="96"/>
            </a:xfrm>
          </p:grpSpPr>
          <p:sp>
            <p:nvSpPr>
              <p:cNvPr id="181276"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77"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78" name="Group 30"/>
            <p:cNvGrpSpPr>
              <a:grpSpLocks/>
            </p:cNvGrpSpPr>
            <p:nvPr/>
          </p:nvGrpSpPr>
          <p:grpSpPr bwMode="auto">
            <a:xfrm>
              <a:off x="5454650" y="3865728"/>
              <a:ext cx="152400" cy="152400"/>
              <a:chOff x="384" y="3264"/>
              <a:chExt cx="96" cy="96"/>
            </a:xfrm>
          </p:grpSpPr>
          <p:sp>
            <p:nvSpPr>
              <p:cNvPr id="181279"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80"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1" name="Group 33"/>
            <p:cNvGrpSpPr>
              <a:grpSpLocks/>
            </p:cNvGrpSpPr>
            <p:nvPr/>
          </p:nvGrpSpPr>
          <p:grpSpPr bwMode="auto">
            <a:xfrm>
              <a:off x="4921250" y="4322928"/>
              <a:ext cx="152400" cy="152400"/>
              <a:chOff x="384" y="3264"/>
              <a:chExt cx="96" cy="96"/>
            </a:xfrm>
          </p:grpSpPr>
          <p:sp>
            <p:nvSpPr>
              <p:cNvPr id="181282"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83"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81284" name="Group 36"/>
            <p:cNvGrpSpPr>
              <a:grpSpLocks/>
            </p:cNvGrpSpPr>
            <p:nvPr/>
          </p:nvGrpSpPr>
          <p:grpSpPr bwMode="auto">
            <a:xfrm>
              <a:off x="6597650" y="3332328"/>
              <a:ext cx="152400" cy="152400"/>
              <a:chOff x="384" y="3264"/>
              <a:chExt cx="96" cy="96"/>
            </a:xfrm>
          </p:grpSpPr>
          <p:sp>
            <p:nvSpPr>
              <p:cNvPr id="181285"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81286"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181287" name="Line 39"/>
            <p:cNvSpPr>
              <a:spLocks noChangeShapeType="1"/>
            </p:cNvSpPr>
            <p:nvPr/>
          </p:nvSpPr>
          <p:spPr bwMode="auto">
            <a:xfrm flipV="1">
              <a:off x="7740650" y="3408528"/>
              <a:ext cx="0" cy="381000"/>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181289" name="Object 41"/>
            <p:cNvGraphicFramePr>
              <a:graphicFrameLocks noChangeAspect="1"/>
            </p:cNvGraphicFramePr>
            <p:nvPr>
              <p:extLst/>
            </p:nvPr>
          </p:nvGraphicFramePr>
          <p:xfrm>
            <a:off x="7816850" y="3408528"/>
            <a:ext cx="342900" cy="377825"/>
          </p:xfrm>
          <a:graphic>
            <a:graphicData uri="http://schemas.openxmlformats.org/presentationml/2006/ole">
              <mc:AlternateContent xmlns:mc="http://schemas.openxmlformats.org/markup-compatibility/2006">
                <mc:Choice xmlns:v="urn:schemas-microsoft-com:vml" Requires="v">
                  <p:oleObj spid="_x0000_s16683" name="Equation" r:id="rId3" imgW="126720" imgH="139680" progId="Equation.DSMT4">
                    <p:embed/>
                  </p:oleObj>
                </mc:Choice>
                <mc:Fallback>
                  <p:oleObj name="Equation" r:id="rId3"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850" y="3408528"/>
                          <a:ext cx="342900" cy="377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299" name="Object 51"/>
            <p:cNvGraphicFramePr>
              <a:graphicFrameLocks noChangeAspect="1"/>
            </p:cNvGraphicFramePr>
            <p:nvPr>
              <p:extLst/>
            </p:nvPr>
          </p:nvGraphicFramePr>
          <p:xfrm>
            <a:off x="8731250" y="4780128"/>
            <a:ext cx="412750" cy="454025"/>
          </p:xfrm>
          <a:graphic>
            <a:graphicData uri="http://schemas.openxmlformats.org/presentationml/2006/ole">
              <mc:AlternateContent xmlns:mc="http://schemas.openxmlformats.org/markup-compatibility/2006">
                <mc:Choice xmlns:v="urn:schemas-microsoft-com:vml" Requires="v">
                  <p:oleObj spid="_x0000_s16684" name="Equation" r:id="rId5" imgW="126720" imgH="139680" progId="Equation.DSMT4">
                    <p:embed/>
                  </p:oleObj>
                </mc:Choice>
                <mc:Fallback>
                  <p:oleObj name="Equation" r:id="rId5" imgW="12672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250" y="4780128"/>
                          <a:ext cx="412750"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1300" name="Object 52"/>
            <p:cNvGraphicFramePr>
              <a:graphicFrameLocks noChangeAspect="1"/>
            </p:cNvGraphicFramePr>
            <p:nvPr>
              <p:extLst/>
            </p:nvPr>
          </p:nvGraphicFramePr>
          <p:xfrm>
            <a:off x="4464050" y="2494128"/>
            <a:ext cx="450850" cy="533400"/>
          </p:xfrm>
          <a:graphic>
            <a:graphicData uri="http://schemas.openxmlformats.org/presentationml/2006/ole">
              <mc:AlternateContent xmlns:mc="http://schemas.openxmlformats.org/markup-compatibility/2006">
                <mc:Choice xmlns:v="urn:schemas-microsoft-com:vml" Requires="v">
                  <p:oleObj spid="_x0000_s16685"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050" y="2494128"/>
                          <a:ext cx="4508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0" name="Line 39"/>
            <p:cNvSpPr>
              <a:spLocks noChangeShapeType="1"/>
            </p:cNvSpPr>
            <p:nvPr/>
          </p:nvSpPr>
          <p:spPr bwMode="auto">
            <a:xfrm flipV="1">
              <a:off x="8350250" y="2955810"/>
              <a:ext cx="0" cy="224118"/>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 name="Line 39"/>
            <p:cNvSpPr>
              <a:spLocks noChangeShapeType="1"/>
            </p:cNvSpPr>
            <p:nvPr/>
          </p:nvSpPr>
          <p:spPr bwMode="auto">
            <a:xfrm flipH="1" flipV="1">
              <a:off x="7278968" y="3302566"/>
              <a:ext cx="6556" cy="224118"/>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4" name="Line 39"/>
            <p:cNvSpPr>
              <a:spLocks noChangeShapeType="1"/>
            </p:cNvSpPr>
            <p:nvPr/>
          </p:nvSpPr>
          <p:spPr bwMode="auto">
            <a:xfrm flipV="1">
              <a:off x="6689371" y="3435422"/>
              <a:ext cx="0" cy="30162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5" name="Line 39"/>
            <p:cNvSpPr>
              <a:spLocks noChangeShapeType="1"/>
            </p:cNvSpPr>
            <p:nvPr/>
          </p:nvSpPr>
          <p:spPr bwMode="auto">
            <a:xfrm flipV="1">
              <a:off x="4997448" y="4363886"/>
              <a:ext cx="76201" cy="35242"/>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8" name="Line 39"/>
            <p:cNvSpPr>
              <a:spLocks noChangeShapeType="1"/>
            </p:cNvSpPr>
            <p:nvPr/>
          </p:nvSpPr>
          <p:spPr bwMode="auto">
            <a:xfrm flipH="1" flipV="1">
              <a:off x="5521883" y="3973369"/>
              <a:ext cx="8966" cy="161580"/>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9" name="Line 39"/>
            <p:cNvSpPr>
              <a:spLocks noChangeShapeType="1"/>
            </p:cNvSpPr>
            <p:nvPr/>
          </p:nvSpPr>
          <p:spPr bwMode="auto">
            <a:xfrm flipV="1">
              <a:off x="6225615" y="3938445"/>
              <a:ext cx="0" cy="22542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 name="TextBox 4"/>
            <p:cNvSpPr txBox="1"/>
            <p:nvPr/>
          </p:nvSpPr>
          <p:spPr>
            <a:xfrm flipH="1">
              <a:off x="4839019" y="4856329"/>
              <a:ext cx="45719" cy="584775"/>
            </a:xfrm>
            <a:prstGeom prst="rect">
              <a:avLst/>
            </a:prstGeom>
            <a:noFill/>
          </p:spPr>
          <p:txBody>
            <a:bodyPr wrap="square" rtlCol="0">
              <a:spAutoFit/>
            </a:bodyPr>
            <a:lstStyle/>
            <a:p>
              <a:r>
                <a:rPr lang="en-US" sz="3200" dirty="0" smtClean="0"/>
                <a:t>0</a:t>
              </a:r>
              <a:endParaRPr lang="en-US" sz="3200" dirty="0"/>
            </a:p>
          </p:txBody>
        </p:sp>
      </p:grpSp>
      <p:grpSp>
        <p:nvGrpSpPr>
          <p:cNvPr id="7" name="Group 6"/>
          <p:cNvGrpSpPr/>
          <p:nvPr/>
        </p:nvGrpSpPr>
        <p:grpSpPr>
          <a:xfrm>
            <a:off x="86170" y="1094796"/>
            <a:ext cx="4679950" cy="2946976"/>
            <a:chOff x="20184" y="2608428"/>
            <a:chExt cx="4679950" cy="2946976"/>
          </a:xfrm>
        </p:grpSpPr>
        <p:sp>
          <p:nvSpPr>
            <p:cNvPr id="50" name="Line 15"/>
            <p:cNvSpPr>
              <a:spLocks noChangeShapeType="1"/>
            </p:cNvSpPr>
            <p:nvPr/>
          </p:nvSpPr>
          <p:spPr bwMode="auto">
            <a:xfrm flipV="1">
              <a:off x="477384" y="2684628"/>
              <a:ext cx="0" cy="236220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1" name="Line 16"/>
            <p:cNvSpPr>
              <a:spLocks noChangeShapeType="1"/>
            </p:cNvSpPr>
            <p:nvPr/>
          </p:nvSpPr>
          <p:spPr bwMode="auto">
            <a:xfrm>
              <a:off x="477384" y="5046828"/>
              <a:ext cx="3733800" cy="0"/>
            </a:xfrm>
            <a:prstGeom prst="line">
              <a:avLst/>
            </a:prstGeom>
            <a:noFill/>
            <a:ln w="38100">
              <a:solidFill>
                <a:srgbClr val="003300"/>
              </a:solidFill>
              <a:round/>
              <a:headEnd/>
              <a:tailEnd type="triangle" w="lg"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2" name="Line 17"/>
            <p:cNvSpPr>
              <a:spLocks noChangeShapeType="1"/>
            </p:cNvSpPr>
            <p:nvPr/>
          </p:nvSpPr>
          <p:spPr bwMode="auto">
            <a:xfrm flipV="1">
              <a:off x="253420" y="3809115"/>
              <a:ext cx="3837391" cy="66683"/>
            </a:xfrm>
            <a:prstGeom prst="line">
              <a:avLst/>
            </a:prstGeom>
            <a:noFill/>
            <a:ln w="508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nvGrpSpPr>
            <p:cNvPr id="53" name="Group 20"/>
            <p:cNvGrpSpPr>
              <a:grpSpLocks/>
            </p:cNvGrpSpPr>
            <p:nvPr/>
          </p:nvGrpSpPr>
          <p:grpSpPr bwMode="auto">
            <a:xfrm>
              <a:off x="3830184" y="2989428"/>
              <a:ext cx="152400" cy="152400"/>
              <a:chOff x="384" y="3264"/>
              <a:chExt cx="96" cy="96"/>
            </a:xfrm>
          </p:grpSpPr>
          <p:sp>
            <p:nvSpPr>
              <p:cNvPr id="54" name="Line 1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5" name="Line 1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6" name="Group 21"/>
            <p:cNvGrpSpPr>
              <a:grpSpLocks/>
            </p:cNvGrpSpPr>
            <p:nvPr/>
          </p:nvGrpSpPr>
          <p:grpSpPr bwMode="auto">
            <a:xfrm>
              <a:off x="3220584" y="3827628"/>
              <a:ext cx="152400" cy="152400"/>
              <a:chOff x="384" y="3264"/>
              <a:chExt cx="96" cy="96"/>
            </a:xfrm>
          </p:grpSpPr>
          <p:sp>
            <p:nvSpPr>
              <p:cNvPr id="57" name="Line 22"/>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8" name="Line 23"/>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59" name="Group 24"/>
            <p:cNvGrpSpPr>
              <a:grpSpLocks/>
            </p:cNvGrpSpPr>
            <p:nvPr/>
          </p:nvGrpSpPr>
          <p:grpSpPr bwMode="auto">
            <a:xfrm>
              <a:off x="2763384" y="3294228"/>
              <a:ext cx="152400" cy="152400"/>
              <a:chOff x="384" y="3264"/>
              <a:chExt cx="96" cy="96"/>
            </a:xfrm>
          </p:grpSpPr>
          <p:sp>
            <p:nvSpPr>
              <p:cNvPr id="60" name="Line 25"/>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1" name="Line 26"/>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2" name="Group 27"/>
            <p:cNvGrpSpPr>
              <a:grpSpLocks/>
            </p:cNvGrpSpPr>
            <p:nvPr/>
          </p:nvGrpSpPr>
          <p:grpSpPr bwMode="auto">
            <a:xfrm>
              <a:off x="1696584" y="4208628"/>
              <a:ext cx="152400" cy="152400"/>
              <a:chOff x="384" y="3264"/>
              <a:chExt cx="96" cy="96"/>
            </a:xfrm>
          </p:grpSpPr>
          <p:sp>
            <p:nvSpPr>
              <p:cNvPr id="63" name="Line 28"/>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4" name="Line 29"/>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5" name="Group 30"/>
            <p:cNvGrpSpPr>
              <a:grpSpLocks/>
            </p:cNvGrpSpPr>
            <p:nvPr/>
          </p:nvGrpSpPr>
          <p:grpSpPr bwMode="auto">
            <a:xfrm>
              <a:off x="1010784" y="3980028"/>
              <a:ext cx="152400" cy="152400"/>
              <a:chOff x="384" y="3264"/>
              <a:chExt cx="96" cy="96"/>
            </a:xfrm>
          </p:grpSpPr>
          <p:sp>
            <p:nvSpPr>
              <p:cNvPr id="66" name="Line 31"/>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7" name="Line 32"/>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68" name="Group 33"/>
            <p:cNvGrpSpPr>
              <a:grpSpLocks/>
            </p:cNvGrpSpPr>
            <p:nvPr/>
          </p:nvGrpSpPr>
          <p:grpSpPr bwMode="auto">
            <a:xfrm>
              <a:off x="477384" y="4437228"/>
              <a:ext cx="152400" cy="152400"/>
              <a:chOff x="384" y="3264"/>
              <a:chExt cx="96" cy="96"/>
            </a:xfrm>
          </p:grpSpPr>
          <p:sp>
            <p:nvSpPr>
              <p:cNvPr id="69" name="Line 34"/>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0" name="Line 35"/>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71" name="Group 36"/>
            <p:cNvGrpSpPr>
              <a:grpSpLocks/>
            </p:cNvGrpSpPr>
            <p:nvPr/>
          </p:nvGrpSpPr>
          <p:grpSpPr bwMode="auto">
            <a:xfrm>
              <a:off x="2153784" y="3446628"/>
              <a:ext cx="152400" cy="152400"/>
              <a:chOff x="384" y="3264"/>
              <a:chExt cx="96" cy="96"/>
            </a:xfrm>
          </p:grpSpPr>
          <p:sp>
            <p:nvSpPr>
              <p:cNvPr id="72" name="Line 37"/>
              <p:cNvSpPr>
                <a:spLocks noChangeShapeType="1"/>
              </p:cNvSpPr>
              <p:nvPr/>
            </p:nvSpPr>
            <p:spPr bwMode="auto">
              <a:xfrm>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3" name="Line 38"/>
              <p:cNvSpPr>
                <a:spLocks noChangeShapeType="1"/>
              </p:cNvSpPr>
              <p:nvPr/>
            </p:nvSpPr>
            <p:spPr bwMode="auto">
              <a:xfrm flipV="1">
                <a:off x="384" y="3264"/>
                <a:ext cx="96" cy="96"/>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74" name="Line 39"/>
            <p:cNvSpPr>
              <a:spLocks noChangeShapeType="1"/>
            </p:cNvSpPr>
            <p:nvPr/>
          </p:nvSpPr>
          <p:spPr bwMode="auto">
            <a:xfrm flipV="1">
              <a:off x="3296783" y="3827628"/>
              <a:ext cx="3" cy="76200"/>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75" name="Object 41"/>
            <p:cNvGraphicFramePr>
              <a:graphicFrameLocks noChangeAspect="1"/>
            </p:cNvGraphicFramePr>
            <p:nvPr>
              <p:extLst>
                <p:ext uri="{D42A27DB-BD31-4B8C-83A1-F6EECF244321}">
                  <p14:modId xmlns:p14="http://schemas.microsoft.com/office/powerpoint/2010/main" val="1155245652"/>
                </p:ext>
              </p:extLst>
            </p:nvPr>
          </p:nvGraphicFramePr>
          <p:xfrm>
            <a:off x="3582533" y="3339842"/>
            <a:ext cx="342900" cy="377825"/>
          </p:xfrm>
          <a:graphic>
            <a:graphicData uri="http://schemas.openxmlformats.org/presentationml/2006/ole">
              <mc:AlternateContent xmlns:mc="http://schemas.openxmlformats.org/markup-compatibility/2006">
                <mc:Choice xmlns:v="urn:schemas-microsoft-com:vml" Requires="v">
                  <p:oleObj spid="_x0000_s16686" name="Equation" r:id="rId9" imgW="126720" imgH="139680" progId="Equation.DSMT4">
                    <p:embed/>
                  </p:oleObj>
                </mc:Choice>
                <mc:Fallback>
                  <p:oleObj name="Equation" r:id="rId9" imgW="12672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2533" y="3339842"/>
                          <a:ext cx="342900" cy="377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7" name="Object 51"/>
            <p:cNvGraphicFramePr>
              <a:graphicFrameLocks noChangeAspect="1"/>
            </p:cNvGraphicFramePr>
            <p:nvPr>
              <p:extLst/>
            </p:nvPr>
          </p:nvGraphicFramePr>
          <p:xfrm>
            <a:off x="4287384" y="4894428"/>
            <a:ext cx="412750" cy="454025"/>
          </p:xfrm>
          <a:graphic>
            <a:graphicData uri="http://schemas.openxmlformats.org/presentationml/2006/ole">
              <mc:AlternateContent xmlns:mc="http://schemas.openxmlformats.org/markup-compatibility/2006">
                <mc:Choice xmlns:v="urn:schemas-microsoft-com:vml" Requires="v">
                  <p:oleObj spid="_x0000_s16687" name="Equation" r:id="rId10" imgW="126720" imgH="139680" progId="Equation.DSMT4">
                    <p:embed/>
                  </p:oleObj>
                </mc:Choice>
                <mc:Fallback>
                  <p:oleObj name="Equation" r:id="rId10" imgW="126720" imgH="139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7384" y="4894428"/>
                          <a:ext cx="412750" cy="4540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8" name="Object 52"/>
            <p:cNvGraphicFramePr>
              <a:graphicFrameLocks noChangeAspect="1"/>
            </p:cNvGraphicFramePr>
            <p:nvPr>
              <p:extLst/>
            </p:nvPr>
          </p:nvGraphicFramePr>
          <p:xfrm>
            <a:off x="20184" y="2608428"/>
            <a:ext cx="450850" cy="533400"/>
          </p:xfrm>
          <a:graphic>
            <a:graphicData uri="http://schemas.openxmlformats.org/presentationml/2006/ole">
              <mc:AlternateContent xmlns:mc="http://schemas.openxmlformats.org/markup-compatibility/2006">
                <mc:Choice xmlns:v="urn:schemas-microsoft-com:vml" Requires="v">
                  <p:oleObj spid="_x0000_s16688" name="Equation" r:id="rId11" imgW="139680" imgH="164880" progId="Equation.DSMT4">
                    <p:embed/>
                  </p:oleObj>
                </mc:Choice>
                <mc:Fallback>
                  <p:oleObj name="Equation" r:id="rId11"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4" y="2608428"/>
                          <a:ext cx="4508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Line 39"/>
            <p:cNvSpPr>
              <a:spLocks noChangeShapeType="1"/>
            </p:cNvSpPr>
            <p:nvPr/>
          </p:nvSpPr>
          <p:spPr bwMode="auto">
            <a:xfrm flipH="1" flipV="1">
              <a:off x="3906384" y="3070110"/>
              <a:ext cx="24266" cy="710974"/>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0" name="Line 39"/>
            <p:cNvSpPr>
              <a:spLocks noChangeShapeType="1"/>
            </p:cNvSpPr>
            <p:nvPr/>
          </p:nvSpPr>
          <p:spPr bwMode="auto">
            <a:xfrm flipH="1" flipV="1">
              <a:off x="2835102" y="3416865"/>
              <a:ext cx="4482" cy="364219"/>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1" name="Line 39"/>
            <p:cNvSpPr>
              <a:spLocks noChangeShapeType="1"/>
            </p:cNvSpPr>
            <p:nvPr/>
          </p:nvSpPr>
          <p:spPr bwMode="auto">
            <a:xfrm flipV="1">
              <a:off x="2231857" y="3549722"/>
              <a:ext cx="0" cy="30162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2" name="Line 39"/>
            <p:cNvSpPr>
              <a:spLocks noChangeShapeType="1"/>
            </p:cNvSpPr>
            <p:nvPr/>
          </p:nvSpPr>
          <p:spPr bwMode="auto">
            <a:xfrm flipV="1">
              <a:off x="553583" y="3900653"/>
              <a:ext cx="8967" cy="612775"/>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3" name="Line 39"/>
            <p:cNvSpPr>
              <a:spLocks noChangeShapeType="1"/>
            </p:cNvSpPr>
            <p:nvPr/>
          </p:nvSpPr>
          <p:spPr bwMode="auto">
            <a:xfrm flipH="1" flipV="1">
              <a:off x="1062503" y="3856548"/>
              <a:ext cx="8966" cy="161580"/>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4" name="Line 39"/>
            <p:cNvSpPr>
              <a:spLocks noChangeShapeType="1"/>
            </p:cNvSpPr>
            <p:nvPr/>
          </p:nvSpPr>
          <p:spPr bwMode="auto">
            <a:xfrm flipV="1">
              <a:off x="1768101" y="3875798"/>
              <a:ext cx="4684" cy="402372"/>
            </a:xfrm>
            <a:prstGeom prst="line">
              <a:avLst/>
            </a:prstGeom>
            <a:noFill/>
            <a:ln w="38100">
              <a:solidFill>
                <a:srgbClr val="8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5" name="TextBox 84"/>
            <p:cNvSpPr txBox="1"/>
            <p:nvPr/>
          </p:nvSpPr>
          <p:spPr>
            <a:xfrm flipH="1">
              <a:off x="395153" y="4970629"/>
              <a:ext cx="45719" cy="584775"/>
            </a:xfrm>
            <a:prstGeom prst="rect">
              <a:avLst/>
            </a:prstGeom>
            <a:noFill/>
          </p:spPr>
          <p:txBody>
            <a:bodyPr wrap="square" rtlCol="0">
              <a:spAutoFit/>
            </a:bodyPr>
            <a:lstStyle/>
            <a:p>
              <a:r>
                <a:rPr lang="en-US" sz="3200" dirty="0" smtClean="0"/>
                <a:t>0</a:t>
              </a:r>
              <a:endParaRPr lang="en-US" sz="3200" dirty="0"/>
            </a:p>
          </p:txBody>
        </p:sp>
      </p:grpSp>
      <p:sp>
        <p:nvSpPr>
          <p:cNvPr id="9" name="TextBox 8"/>
          <p:cNvSpPr txBox="1"/>
          <p:nvPr/>
        </p:nvSpPr>
        <p:spPr>
          <a:xfrm>
            <a:off x="933041" y="3831680"/>
            <a:ext cx="2353529" cy="461665"/>
          </a:xfrm>
          <a:prstGeom prst="rect">
            <a:avLst/>
          </a:prstGeom>
          <a:noFill/>
        </p:spPr>
        <p:txBody>
          <a:bodyPr wrap="none" rtlCol="0">
            <a:spAutoFit/>
          </a:bodyPr>
          <a:lstStyle/>
          <a:p>
            <a:r>
              <a:rPr lang="en-US" sz="2400" dirty="0" smtClean="0"/>
              <a:t>Null Model R</a:t>
            </a:r>
            <a:r>
              <a:rPr lang="en-US" sz="2400" baseline="30000" dirty="0" smtClean="0"/>
              <a:t>2</a:t>
            </a:r>
            <a:r>
              <a:rPr lang="en-US" sz="2400" dirty="0" smtClean="0"/>
              <a:t> = 0</a:t>
            </a:r>
            <a:endParaRPr lang="en-US" sz="2400" dirty="0"/>
          </a:p>
        </p:txBody>
      </p:sp>
      <p:sp>
        <p:nvSpPr>
          <p:cNvPr id="88" name="TextBox 87"/>
          <p:cNvSpPr txBox="1"/>
          <p:nvPr/>
        </p:nvSpPr>
        <p:spPr>
          <a:xfrm>
            <a:off x="5224406" y="3771231"/>
            <a:ext cx="3817351" cy="1200329"/>
          </a:xfrm>
          <a:prstGeom prst="rect">
            <a:avLst/>
          </a:prstGeom>
          <a:noFill/>
        </p:spPr>
        <p:txBody>
          <a:bodyPr wrap="square" rtlCol="0">
            <a:spAutoFit/>
          </a:bodyPr>
          <a:lstStyle/>
          <a:p>
            <a:r>
              <a:rPr lang="en-US" sz="2400" dirty="0" smtClean="0"/>
              <a:t>Regression Model R</a:t>
            </a:r>
            <a:r>
              <a:rPr lang="en-US" sz="2400" baseline="30000" dirty="0" smtClean="0"/>
              <a:t>2</a:t>
            </a:r>
            <a:r>
              <a:rPr lang="en-US" sz="2400" dirty="0" smtClean="0"/>
              <a:t> = 0.4  </a:t>
            </a:r>
          </a:p>
          <a:p>
            <a:r>
              <a:rPr lang="en-US" sz="2400" dirty="0" smtClean="0"/>
              <a:t>40% of variance is explained by regression line</a:t>
            </a:r>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319406" y="4942896"/>
                <a:ext cx="5352790" cy="8125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latin typeface="Cambria Math" charset="0"/>
                            </a:rPr>
                          </m:ctrlPr>
                        </m:sSupPr>
                        <m:e>
                          <m:r>
                            <m:rPr>
                              <m:sty m:val="p"/>
                            </m:rPr>
                            <a:rPr lang="en-US" sz="3200" b="0" i="0" smtClean="0">
                              <a:latin typeface="Cambria Math" charset="0"/>
                              <a:ea typeface="Calibri" charset="0"/>
                              <a:cs typeface="Calibri" charset="0"/>
                            </a:rPr>
                            <m:t>R</m:t>
                          </m:r>
                        </m:e>
                        <m:sup>
                          <m:r>
                            <a:rPr lang="en-US" sz="3200" b="0" i="1" smtClean="0">
                              <a:latin typeface="Cambria Math" charset="0"/>
                            </a:rPr>
                            <m:t>2</m:t>
                          </m:r>
                        </m:sup>
                      </m:sSup>
                      <m:r>
                        <a:rPr lang="en-US" sz="3200" b="0" i="1" smtClean="0">
                          <a:latin typeface="Cambria Math" charset="0"/>
                        </a:rPr>
                        <m:t>=1 − </m:t>
                      </m:r>
                      <m:f>
                        <m:fPr>
                          <m:type m:val="skw"/>
                          <m:ctrlPr>
                            <a:rPr lang="en-US" sz="3200" b="0" i="1" smtClean="0">
                              <a:latin typeface="Cambria Math" charset="0"/>
                            </a:rPr>
                          </m:ctrlPr>
                        </m:fPr>
                        <m:num>
                          <m:sSub>
                            <m:sSubPr>
                              <m:ctrlPr>
                                <a:rPr lang="en-US" sz="3200" b="0" i="1" smtClean="0">
                                  <a:latin typeface="Cambria Math" charset="0"/>
                                </a:rPr>
                              </m:ctrlPr>
                            </m:sSubPr>
                            <m:e>
                              <m:r>
                                <m:rPr>
                                  <m:sty m:val="p"/>
                                </m:rPr>
                                <a:rPr lang="en-US" sz="3200" b="0" i="0" smtClean="0">
                                  <a:latin typeface="Cambria Math" charset="0"/>
                                </a:rPr>
                                <m:t>SS</m:t>
                              </m:r>
                            </m:e>
                            <m:sub>
                              <m:r>
                                <m:rPr>
                                  <m:sty m:val="p"/>
                                </m:rPr>
                                <a:rPr lang="en-US" sz="3200" b="0" i="0" smtClean="0">
                                  <a:latin typeface="Cambria Math" charset="0"/>
                                </a:rPr>
                                <m:t>model</m:t>
                              </m:r>
                            </m:sub>
                          </m:sSub>
                        </m:num>
                        <m:den>
                          <m:sSub>
                            <m:sSubPr>
                              <m:ctrlPr>
                                <a:rPr lang="en-US" sz="3200" b="0" i="1" smtClean="0">
                                  <a:latin typeface="Cambria Math" charset="0"/>
                                </a:rPr>
                              </m:ctrlPr>
                            </m:sSubPr>
                            <m:e>
                              <m:r>
                                <m:rPr>
                                  <m:sty m:val="p"/>
                                </m:rPr>
                                <a:rPr lang="en-US" sz="3200" b="0" i="0" smtClean="0">
                                  <a:latin typeface="Cambria Math" charset="0"/>
                                </a:rPr>
                                <m:t>SS</m:t>
                              </m:r>
                            </m:e>
                            <m:sub>
                              <m:r>
                                <m:rPr>
                                  <m:sty m:val="p"/>
                                </m:rPr>
                                <a:rPr lang="en-US" sz="3200" b="0" i="0" smtClean="0">
                                  <a:latin typeface="Cambria Math" charset="0"/>
                                  <a:ea typeface="Calibri" charset="0"/>
                                  <a:cs typeface="Calibri" charset="0"/>
                                </a:rPr>
                                <m:t>null</m:t>
                              </m:r>
                            </m:sub>
                          </m:sSub>
                        </m:den>
                      </m:f>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319406" y="4942896"/>
                <a:ext cx="5352790" cy="812530"/>
              </a:xfrm>
              <a:prstGeom prst="rect">
                <a:avLst/>
              </a:prstGeom>
              <a:blipFill rotWithShape="0">
                <a:blip r:embed="rId12"/>
                <a:stretch>
                  <a:fillRect/>
                </a:stretch>
              </a:blipFill>
            </p:spPr>
            <p:txBody>
              <a:bodyPr/>
              <a:lstStyle/>
              <a:p>
                <a:r>
                  <a:rPr lang="en-US">
                    <a:noFill/>
                  </a:rPr>
                  <a:t> </a:t>
                </a:r>
              </a:p>
            </p:txBody>
          </p:sp>
        </mc:Fallback>
      </mc:AlternateContent>
      <p:sp>
        <p:nvSpPr>
          <p:cNvPr id="3" name="TextBox 2"/>
          <p:cNvSpPr txBox="1"/>
          <p:nvPr/>
        </p:nvSpPr>
        <p:spPr>
          <a:xfrm>
            <a:off x="86170" y="6174144"/>
            <a:ext cx="9132821" cy="461665"/>
          </a:xfrm>
          <a:prstGeom prst="rect">
            <a:avLst/>
          </a:prstGeom>
          <a:noFill/>
        </p:spPr>
        <p:txBody>
          <a:bodyPr wrap="none" rtlCol="0">
            <a:spAutoFit/>
          </a:bodyPr>
          <a:lstStyle/>
          <a:p>
            <a:r>
              <a:rPr lang="en-US" sz="2400" dirty="0" smtClean="0"/>
              <a:t>Adjusted R</a:t>
            </a:r>
            <a:r>
              <a:rPr lang="en-US" sz="2400" baseline="30000" dirty="0" smtClean="0"/>
              <a:t>2</a:t>
            </a:r>
            <a:r>
              <a:rPr lang="en-US" sz="2400" dirty="0" smtClean="0"/>
              <a:t> also adjusts for the number of predictors/model complexity</a:t>
            </a:r>
            <a:endParaRPr lang="en-US" sz="2400" dirty="0"/>
          </a:p>
        </p:txBody>
      </p:sp>
    </p:spTree>
    <p:extLst>
      <p:ext uri="{BB962C8B-B14F-4D97-AF65-F5344CB8AC3E}">
        <p14:creationId xmlns:p14="http://schemas.microsoft.com/office/powerpoint/2010/main" val="6525862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11" y="0"/>
            <a:ext cx="7886700" cy="1325563"/>
          </a:xfrm>
        </p:spPr>
        <p:txBody>
          <a:bodyPr/>
          <a:lstStyle/>
          <a:p>
            <a:r>
              <a:rPr lang="en-US" dirty="0" smtClean="0"/>
              <a:t>Golden Nugget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172" y="1041723"/>
            <a:ext cx="6590978" cy="5690610"/>
          </a:xfrm>
          <a:prstGeom prst="rect">
            <a:avLst/>
          </a:prstGeom>
        </p:spPr>
      </p:pic>
    </p:spTree>
    <p:extLst>
      <p:ext uri="{BB962C8B-B14F-4D97-AF65-F5344CB8AC3E}">
        <p14:creationId xmlns:p14="http://schemas.microsoft.com/office/powerpoint/2010/main" val="1570595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60" y="1"/>
            <a:ext cx="7886700" cy="964642"/>
          </a:xfrm>
        </p:spPr>
        <p:txBody>
          <a:bodyPr/>
          <a:lstStyle/>
          <a:p>
            <a:r>
              <a:rPr lang="en-US" dirty="0" smtClean="0"/>
              <a:t>Coefficients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4" y="793881"/>
            <a:ext cx="6770076" cy="5985332"/>
          </a:xfrm>
          <a:prstGeom prst="rect">
            <a:avLst/>
          </a:prstGeom>
        </p:spPr>
      </p:pic>
    </p:spTree>
    <p:extLst>
      <p:ext uri="{BB962C8B-B14F-4D97-AF65-F5344CB8AC3E}">
        <p14:creationId xmlns:p14="http://schemas.microsoft.com/office/powerpoint/2010/main" val="1826714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2726"/>
            <a:ext cx="7886700" cy="1325563"/>
          </a:xfrm>
        </p:spPr>
        <p:txBody>
          <a:bodyPr/>
          <a:lstStyle/>
          <a:p>
            <a:r>
              <a:rPr lang="en-US" dirty="0" smtClean="0"/>
              <a:t>Estimating best model without overfitting</a:t>
            </a:r>
            <a:endParaRPr lang="en-US" dirty="0"/>
          </a:p>
        </p:txBody>
      </p:sp>
      <p:sp>
        <p:nvSpPr>
          <p:cNvPr id="3" name="Content Placeholder 2"/>
          <p:cNvSpPr>
            <a:spLocks noGrp="1"/>
          </p:cNvSpPr>
          <p:nvPr>
            <p:ph idx="1"/>
          </p:nvPr>
        </p:nvSpPr>
        <p:spPr>
          <a:xfrm>
            <a:off x="184785" y="1845642"/>
            <a:ext cx="8774430" cy="4500567"/>
          </a:xfrm>
        </p:spPr>
        <p:txBody>
          <a:bodyPr>
            <a:normAutofit/>
          </a:bodyPr>
          <a:lstStyle/>
          <a:p>
            <a:r>
              <a:rPr lang="en-US" dirty="0" smtClean="0"/>
              <a:t>How to choose between different models/algorithms?</a:t>
            </a:r>
          </a:p>
          <a:p>
            <a:r>
              <a:rPr lang="en-US" dirty="0" smtClean="0"/>
              <a:t>Idea </a:t>
            </a:r>
            <a:r>
              <a:rPr lang="en-US" dirty="0"/>
              <a:t>is to use “prediction quality” </a:t>
            </a:r>
            <a:r>
              <a:rPr lang="en-US" dirty="0" smtClean="0"/>
              <a:t>(e.g. SS) </a:t>
            </a:r>
            <a:r>
              <a:rPr lang="en-US" dirty="0"/>
              <a:t>to assess what level of complexity is best given a particular </a:t>
            </a:r>
            <a:r>
              <a:rPr lang="en-US" dirty="0" smtClean="0"/>
              <a:t>dataset</a:t>
            </a:r>
          </a:p>
          <a:p>
            <a:r>
              <a:rPr lang="en-US" dirty="0" smtClean="0"/>
              <a:t>But we can’t use the same data we fit the model to in order to assess how well it did – could be perfect fit but not generalize to other </a:t>
            </a:r>
            <a:r>
              <a:rPr lang="en-US" dirty="0"/>
              <a:t>data </a:t>
            </a:r>
            <a:r>
              <a:rPr lang="en-US" dirty="0" smtClean="0"/>
              <a:t>– each </a:t>
            </a:r>
            <a:r>
              <a:rPr lang="en-US" dirty="0"/>
              <a:t>model is subject to </a:t>
            </a:r>
            <a:r>
              <a:rPr lang="en-US" dirty="0" smtClean="0"/>
              <a:t>overfitting – e.g., in genetics project we have &gt; 6500 candidate genes but only 72 observations!</a:t>
            </a:r>
          </a:p>
          <a:p>
            <a:r>
              <a:rPr lang="en-US" dirty="0" smtClean="0"/>
              <a:t>So we deliberately leave data aside for “testing”…</a:t>
            </a:r>
          </a:p>
        </p:txBody>
      </p:sp>
    </p:spTree>
    <p:extLst>
      <p:ext uri="{BB962C8B-B14F-4D97-AF65-F5344CB8AC3E}">
        <p14:creationId xmlns:p14="http://schemas.microsoft.com/office/powerpoint/2010/main" val="1322396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471" y="720212"/>
            <a:ext cx="7271098" cy="1188720"/>
          </a:xfrm>
        </p:spPr>
        <p:txBody>
          <a:bodyPr>
            <a:normAutofit/>
          </a:bodyPr>
          <a:lstStyle/>
          <a:p>
            <a:r>
              <a:rPr lang="en-US" dirty="0" smtClean="0"/>
              <a:t>Training/Test</a:t>
            </a:r>
            <a:endParaRPr lang="en-US" dirty="0"/>
          </a:p>
        </p:txBody>
      </p:sp>
      <p:sp>
        <p:nvSpPr>
          <p:cNvPr id="3" name="Content Placeholder 2"/>
          <p:cNvSpPr>
            <a:spLocks noGrp="1"/>
          </p:cNvSpPr>
          <p:nvPr>
            <p:ph sz="half" idx="1"/>
          </p:nvPr>
        </p:nvSpPr>
        <p:spPr>
          <a:xfrm>
            <a:off x="673666" y="2195351"/>
            <a:ext cx="7380707" cy="4074820"/>
          </a:xfrm>
        </p:spPr>
        <p:txBody>
          <a:bodyPr>
            <a:normAutofit fontScale="92500" lnSpcReduction="10000"/>
          </a:bodyPr>
          <a:lstStyle/>
          <a:p>
            <a:pPr>
              <a:spcAft>
                <a:spcPts val="1200"/>
              </a:spcAft>
            </a:pPr>
            <a:r>
              <a:rPr lang="en-US" altLang="en-US" dirty="0" smtClean="0"/>
              <a:t>Randomly </a:t>
            </a:r>
            <a:r>
              <a:rPr lang="en-US" altLang="en-US" dirty="0"/>
              <a:t>split data into training and test sets </a:t>
            </a:r>
            <a:r>
              <a:rPr lang="en-US" altLang="en-US" dirty="0" smtClean="0"/>
              <a:t>(often ~2/3 </a:t>
            </a:r>
            <a:r>
              <a:rPr lang="en-US" altLang="en-US" dirty="0"/>
              <a:t>for train, 1/3 for </a:t>
            </a:r>
            <a:r>
              <a:rPr lang="en-US" altLang="en-US" dirty="0" smtClean="0"/>
              <a:t>test)</a:t>
            </a:r>
          </a:p>
          <a:p>
            <a:pPr>
              <a:spcAft>
                <a:spcPts val="1200"/>
              </a:spcAft>
            </a:pPr>
            <a:r>
              <a:rPr lang="en-US" altLang="zh-TW" dirty="0" smtClean="0">
                <a:ea typeface="PMingLiU" charset="-120"/>
              </a:rPr>
              <a:t>Build a regression model using the </a:t>
            </a:r>
            <a:r>
              <a:rPr lang="en-US" altLang="zh-TW" i="1" dirty="0" smtClean="0">
                <a:ea typeface="PMingLiU" charset="-120"/>
              </a:rPr>
              <a:t>training</a:t>
            </a:r>
            <a:r>
              <a:rPr lang="en-US" altLang="zh-TW" dirty="0" smtClean="0">
                <a:ea typeface="PMingLiU" charset="-120"/>
              </a:rPr>
              <a:t> set and evaluate it using the </a:t>
            </a:r>
            <a:r>
              <a:rPr lang="en-US" altLang="zh-TW" i="1" dirty="0" smtClean="0">
                <a:ea typeface="PMingLiU" charset="-120"/>
              </a:rPr>
              <a:t>test</a:t>
            </a:r>
            <a:r>
              <a:rPr lang="en-US" altLang="zh-TW" dirty="0" smtClean="0">
                <a:ea typeface="PMingLiU" charset="-120"/>
              </a:rPr>
              <a:t> set</a:t>
            </a:r>
          </a:p>
          <a:p>
            <a:pPr>
              <a:spcAft>
                <a:spcPts val="1200"/>
              </a:spcAft>
            </a:pPr>
            <a:r>
              <a:rPr lang="en-US" altLang="en-US" dirty="0" smtClean="0">
                <a:ea typeface="PMingLiU" charset="-120"/>
              </a:rPr>
              <a:t>Best if you have a lot of instances/observations (at least 100, preferably &gt; 1000)</a:t>
            </a:r>
          </a:p>
          <a:p>
            <a:pPr>
              <a:spcAft>
                <a:spcPts val="1200"/>
              </a:spcAft>
            </a:pPr>
            <a:r>
              <a:rPr lang="en-US" altLang="en-US" dirty="0" smtClean="0">
                <a:ea typeface="PMingLiU" charset="-120"/>
              </a:rPr>
              <a:t>Alternative when data set is not so big is to use </a:t>
            </a:r>
            <a:r>
              <a:rPr lang="en-US" altLang="en-US" i="1" dirty="0" smtClean="0">
                <a:ea typeface="PMingLiU" charset="-120"/>
              </a:rPr>
              <a:t>cross-validation</a:t>
            </a:r>
            <a:r>
              <a:rPr lang="en-US" altLang="en-US" dirty="0" smtClean="0">
                <a:ea typeface="PMingLiU" charset="-120"/>
              </a:rPr>
              <a:t> – discuss in later lecture</a:t>
            </a:r>
          </a:p>
          <a:p>
            <a:pPr>
              <a:spcAft>
                <a:spcPts val="1200"/>
              </a:spcAft>
            </a:pPr>
            <a:r>
              <a:rPr lang="en-US" altLang="en-US" dirty="0" smtClean="0">
                <a:ea typeface="PMingLiU" charset="-120"/>
              </a:rPr>
              <a:t>Need a metric by which to evaluate…</a:t>
            </a:r>
            <a:endParaRPr lang="en-US" altLang="en-US" dirty="0">
              <a:ea typeface="PMingLiU" charset="-120"/>
            </a:endParaRPr>
          </a:p>
        </p:txBody>
      </p:sp>
    </p:spTree>
    <p:extLst>
      <p:ext uri="{BB962C8B-B14F-4D97-AF65-F5344CB8AC3E}">
        <p14:creationId xmlns:p14="http://schemas.microsoft.com/office/powerpoint/2010/main" val="21047448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best model</a:t>
            </a:r>
            <a:endParaRPr lang="en-US" dirty="0"/>
          </a:p>
        </p:txBody>
      </p:sp>
      <p:sp>
        <p:nvSpPr>
          <p:cNvPr id="3" name="Content Placeholder 2"/>
          <p:cNvSpPr>
            <a:spLocks noGrp="1"/>
          </p:cNvSpPr>
          <p:nvPr>
            <p:ph idx="1"/>
          </p:nvPr>
        </p:nvSpPr>
        <p:spPr/>
        <p:txBody>
          <a:bodyPr/>
          <a:lstStyle/>
          <a:p>
            <a:r>
              <a:rPr lang="en-US" altLang="en-US" dirty="0"/>
              <a:t>Possible evaluation </a:t>
            </a:r>
            <a:r>
              <a:rPr lang="en-US" altLang="en-US" dirty="0" smtClean="0"/>
              <a:t>measures in Modeler:</a:t>
            </a:r>
            <a:endParaRPr lang="en-US" altLang="en-US" dirty="0"/>
          </a:p>
          <a:p>
            <a:pPr lvl="1"/>
            <a:r>
              <a:rPr lang="en-US" altLang="en-US" dirty="0" smtClean="0"/>
              <a:t>Correlation </a:t>
            </a:r>
            <a:r>
              <a:rPr lang="en-US" altLang="en-US" dirty="0"/>
              <a:t>-- correlation coefficient between the observed target values </a:t>
            </a:r>
            <a:r>
              <a:rPr lang="en-US" altLang="en-US" dirty="0" smtClean="0"/>
              <a:t>and </a:t>
            </a:r>
            <a:r>
              <a:rPr lang="en-US" altLang="en-US" dirty="0"/>
              <a:t>model </a:t>
            </a:r>
            <a:r>
              <a:rPr lang="en-US" altLang="en-US" dirty="0" smtClean="0"/>
              <a:t>estimated </a:t>
            </a:r>
            <a:r>
              <a:rPr lang="en-US" altLang="en-US" dirty="0"/>
              <a:t>target </a:t>
            </a:r>
            <a:r>
              <a:rPr lang="en-US" altLang="en-US" dirty="0" smtClean="0"/>
              <a:t>values</a:t>
            </a:r>
          </a:p>
          <a:p>
            <a:pPr lvl="1"/>
            <a:r>
              <a:rPr lang="en-US" altLang="en-US" dirty="0"/>
              <a:t>Relative Error  (1-</a:t>
            </a:r>
            <a:r>
              <a:rPr lang="en-US" dirty="0"/>
              <a:t> R</a:t>
            </a:r>
            <a:r>
              <a:rPr lang="en-US" baseline="30000" dirty="0"/>
              <a:t>2</a:t>
            </a:r>
            <a:r>
              <a:rPr lang="en-US" dirty="0" smtClean="0"/>
              <a:t>)</a:t>
            </a:r>
          </a:p>
          <a:p>
            <a:pPr lvl="1"/>
            <a:r>
              <a:rPr lang="en-US" altLang="en-US" dirty="0" smtClean="0"/>
              <a:t>Number of fields – number of variables included in the model – “smaller will be simpler model with less chance of overfitting”</a:t>
            </a:r>
            <a:endParaRPr lang="en-US" altLang="en-US" dirty="0"/>
          </a:p>
          <a:p>
            <a:pPr lvl="1"/>
            <a:endParaRPr lang="en-US" altLang="en-US" dirty="0" smtClean="0"/>
          </a:p>
        </p:txBody>
      </p:sp>
    </p:spTree>
    <p:extLst>
      <p:ext uri="{BB962C8B-B14F-4D97-AF65-F5344CB8AC3E}">
        <p14:creationId xmlns:p14="http://schemas.microsoft.com/office/powerpoint/2010/main" val="6343129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6257"/>
            <a:ext cx="7886700" cy="1325563"/>
          </a:xfrm>
        </p:spPr>
        <p:txBody>
          <a:bodyPr/>
          <a:lstStyle/>
          <a:p>
            <a:r>
              <a:rPr lang="en-US" dirty="0" smtClean="0"/>
              <a:t>Thursday’s Lecture</a:t>
            </a:r>
            <a:endParaRPr lang="en-US" dirty="0"/>
          </a:p>
        </p:txBody>
      </p:sp>
      <p:sp>
        <p:nvSpPr>
          <p:cNvPr id="3" name="Content Placeholder 2"/>
          <p:cNvSpPr>
            <a:spLocks noGrp="1"/>
          </p:cNvSpPr>
          <p:nvPr>
            <p:ph idx="1"/>
          </p:nvPr>
        </p:nvSpPr>
        <p:spPr>
          <a:xfrm>
            <a:off x="1538654" y="2878358"/>
            <a:ext cx="6018283" cy="2240180"/>
          </a:xfrm>
        </p:spPr>
        <p:txBody>
          <a:bodyPr>
            <a:normAutofit lnSpcReduction="10000"/>
          </a:bodyPr>
          <a:lstStyle/>
          <a:p>
            <a:r>
              <a:rPr lang="en-US" dirty="0"/>
              <a:t>IBM Demo – Auto Numeric Node</a:t>
            </a:r>
          </a:p>
          <a:p>
            <a:r>
              <a:rPr lang="en-US" dirty="0" smtClean="0"/>
              <a:t>The classification prediction problem</a:t>
            </a:r>
          </a:p>
          <a:p>
            <a:pPr lvl="1"/>
            <a:r>
              <a:rPr lang="en-US" dirty="0" smtClean="0"/>
              <a:t>Logistic regression</a:t>
            </a:r>
          </a:p>
          <a:p>
            <a:pPr lvl="1"/>
            <a:r>
              <a:rPr lang="en-US" dirty="0" smtClean="0"/>
              <a:t>Classification trees</a:t>
            </a:r>
          </a:p>
          <a:p>
            <a:pPr lvl="1"/>
            <a:r>
              <a:rPr lang="en-US" dirty="0" smtClean="0"/>
              <a:t>Support Vector Machines</a:t>
            </a:r>
          </a:p>
          <a:p>
            <a:endParaRPr lang="en-US" dirty="0"/>
          </a:p>
        </p:txBody>
      </p:sp>
    </p:spTree>
    <p:extLst>
      <p:ext uri="{BB962C8B-B14F-4D97-AF65-F5344CB8AC3E}">
        <p14:creationId xmlns:p14="http://schemas.microsoft.com/office/powerpoint/2010/main" val="151039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vs. unsupervised</a:t>
            </a:r>
            <a:endParaRPr lang="en-US" dirty="0"/>
          </a:p>
        </p:txBody>
      </p:sp>
      <p:graphicFrame>
        <p:nvGraphicFramePr>
          <p:cNvPr id="4" name="Diagram 3"/>
          <p:cNvGraphicFramePr/>
          <p:nvPr>
            <p:extLst>
              <p:ext uri="{D42A27DB-BD31-4B8C-83A1-F6EECF244321}">
                <p14:modId xmlns:p14="http://schemas.microsoft.com/office/powerpoint/2010/main" val="195805176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8892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problems</a:t>
            </a:r>
            <a:endParaRPr lang="en-US" dirty="0"/>
          </a:p>
        </p:txBody>
      </p:sp>
      <p:sp>
        <p:nvSpPr>
          <p:cNvPr id="3" name="Content Placeholder 2"/>
          <p:cNvSpPr>
            <a:spLocks noGrp="1"/>
          </p:cNvSpPr>
          <p:nvPr>
            <p:ph idx="1"/>
          </p:nvPr>
        </p:nvSpPr>
        <p:spPr/>
        <p:txBody>
          <a:bodyPr/>
          <a:lstStyle/>
          <a:p>
            <a:r>
              <a:rPr lang="en-US" dirty="0" smtClean="0"/>
              <a:t>Predict the CD4 count in a patient 6 months from now based on current CD4, viral load, demographic and lifestyle variables</a:t>
            </a:r>
          </a:p>
          <a:p>
            <a:r>
              <a:rPr lang="en-US" dirty="0" smtClean="0"/>
              <a:t>Predict whether a patient will develop breast cancer based on genetic, demographic, and lifestyle variables</a:t>
            </a:r>
          </a:p>
          <a:p>
            <a:r>
              <a:rPr lang="en-US" dirty="0" smtClean="0"/>
              <a:t>Predict whether or not, and what type of dementia a patient has based on MRI of the brain (a running example for these lectures)</a:t>
            </a:r>
          </a:p>
          <a:p>
            <a:endParaRPr lang="en-US" dirty="0"/>
          </a:p>
        </p:txBody>
      </p:sp>
    </p:spTree>
    <p:extLst>
      <p:ext uri="{BB962C8B-B14F-4D97-AF65-F5344CB8AC3E}">
        <p14:creationId xmlns:p14="http://schemas.microsoft.com/office/powerpoint/2010/main" val="201552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sp>
        <p:nvSpPr>
          <p:cNvPr id="4" name="Content Placeholder 3"/>
          <p:cNvSpPr>
            <a:spLocks noGrp="1"/>
          </p:cNvSpPr>
          <p:nvPr>
            <p:ph idx="1"/>
          </p:nvPr>
        </p:nvSpPr>
        <p:spPr>
          <a:xfrm>
            <a:off x="628650" y="1690689"/>
            <a:ext cx="7886700" cy="4351338"/>
          </a:xfrm>
        </p:spPr>
        <p:txBody>
          <a:bodyPr/>
          <a:lstStyle/>
          <a:p>
            <a:r>
              <a:rPr lang="en-US" altLang="en-US" i="1" dirty="0">
                <a:solidFill>
                  <a:schemeClr val="tx1"/>
                </a:solidFill>
              </a:rPr>
              <a:t>Instance</a:t>
            </a:r>
            <a:r>
              <a:rPr lang="en-US" altLang="en-US" dirty="0">
                <a:solidFill>
                  <a:schemeClr val="tx1"/>
                </a:solidFill>
              </a:rPr>
              <a:t> (also </a:t>
            </a:r>
            <a:r>
              <a:rPr lang="en-US" altLang="en-US" i="1" dirty="0" smtClean="0">
                <a:solidFill>
                  <a:schemeClr val="tx1"/>
                </a:solidFill>
              </a:rPr>
              <a:t>Item</a:t>
            </a:r>
            <a:r>
              <a:rPr lang="en-US" altLang="en-US" dirty="0"/>
              <a:t>,</a:t>
            </a:r>
            <a:r>
              <a:rPr lang="en-US" altLang="en-US" dirty="0" smtClean="0">
                <a:solidFill>
                  <a:schemeClr val="tx1"/>
                </a:solidFill>
              </a:rPr>
              <a:t> </a:t>
            </a:r>
            <a:r>
              <a:rPr lang="en-US" altLang="en-US" i="1" dirty="0" smtClean="0">
                <a:solidFill>
                  <a:schemeClr val="tx1"/>
                </a:solidFill>
              </a:rPr>
              <a:t>Record</a:t>
            </a:r>
            <a:r>
              <a:rPr lang="en-US" altLang="en-US" dirty="0" smtClean="0">
                <a:solidFill>
                  <a:schemeClr val="tx1"/>
                </a:solidFill>
              </a:rPr>
              <a:t>) </a:t>
            </a:r>
            <a:r>
              <a:rPr lang="en-US" altLang="en-US" dirty="0" smtClean="0"/>
              <a:t>= </a:t>
            </a:r>
            <a:r>
              <a:rPr lang="en-US" altLang="en-US" dirty="0" smtClean="0">
                <a:solidFill>
                  <a:srgbClr val="C00000"/>
                </a:solidFill>
              </a:rPr>
              <a:t>observation</a:t>
            </a:r>
            <a:r>
              <a:rPr lang="en-US" altLang="en-US" dirty="0" smtClean="0">
                <a:solidFill>
                  <a:schemeClr val="tx1"/>
                </a:solidFill>
              </a:rPr>
              <a:t>:</a:t>
            </a:r>
            <a:endParaRPr lang="en-US" altLang="en-US" dirty="0">
              <a:solidFill>
                <a:schemeClr val="tx1"/>
              </a:solidFill>
            </a:endParaRPr>
          </a:p>
          <a:p>
            <a:pPr lvl="1"/>
            <a:r>
              <a:rPr lang="en-US" altLang="en-US" dirty="0">
                <a:solidFill>
                  <a:schemeClr val="tx1"/>
                </a:solidFill>
              </a:rPr>
              <a:t>an example, described by a number of attributes,</a:t>
            </a:r>
          </a:p>
          <a:p>
            <a:pPr lvl="1"/>
            <a:r>
              <a:rPr lang="en-US" altLang="en-US" dirty="0">
                <a:solidFill>
                  <a:schemeClr val="tx1"/>
                </a:solidFill>
              </a:rPr>
              <a:t>e.g. a day can be described by temperature, humidity and cloud </a:t>
            </a:r>
            <a:r>
              <a:rPr lang="en-US" altLang="en-US" dirty="0" smtClean="0">
                <a:solidFill>
                  <a:schemeClr val="tx1"/>
                </a:solidFill>
              </a:rPr>
              <a:t>status</a:t>
            </a:r>
          </a:p>
          <a:p>
            <a:pPr lvl="1"/>
            <a:r>
              <a:rPr lang="en-US" altLang="en-US" dirty="0" smtClean="0"/>
              <a:t>e.g. a person can be described by age, gender, blood pressure and level of physical activity</a:t>
            </a:r>
            <a:endParaRPr lang="en-US" altLang="en-US" dirty="0">
              <a:solidFill>
                <a:schemeClr val="tx1"/>
              </a:solidFill>
            </a:endParaRPr>
          </a:p>
          <a:p>
            <a:r>
              <a:rPr lang="en-US" altLang="en-US" i="1" dirty="0">
                <a:solidFill>
                  <a:schemeClr val="tx1"/>
                </a:solidFill>
              </a:rPr>
              <a:t>Attribute</a:t>
            </a:r>
            <a:r>
              <a:rPr lang="en-US" altLang="en-US" dirty="0">
                <a:solidFill>
                  <a:schemeClr val="tx1"/>
                </a:solidFill>
              </a:rPr>
              <a:t> or </a:t>
            </a:r>
            <a:r>
              <a:rPr lang="en-US" altLang="en-US" i="1" dirty="0" smtClean="0">
                <a:solidFill>
                  <a:schemeClr val="tx1"/>
                </a:solidFill>
              </a:rPr>
              <a:t>Field </a:t>
            </a:r>
            <a:r>
              <a:rPr lang="en-US" altLang="en-US" dirty="0" smtClean="0">
                <a:solidFill>
                  <a:schemeClr val="tx1"/>
                </a:solidFill>
              </a:rPr>
              <a:t>= </a:t>
            </a:r>
            <a:r>
              <a:rPr lang="en-US" altLang="en-US" dirty="0" smtClean="0">
                <a:solidFill>
                  <a:srgbClr val="C00000"/>
                </a:solidFill>
              </a:rPr>
              <a:t>variable</a:t>
            </a:r>
            <a:endParaRPr lang="en-US" altLang="en-US" i="1" dirty="0">
              <a:solidFill>
                <a:srgbClr val="C00000"/>
              </a:solidFill>
            </a:endParaRPr>
          </a:p>
          <a:p>
            <a:pPr lvl="1"/>
            <a:r>
              <a:rPr lang="en-US" altLang="en-US" dirty="0">
                <a:solidFill>
                  <a:schemeClr val="tx1"/>
                </a:solidFill>
              </a:rPr>
              <a:t>measuring aspects of the Instance, e.g. </a:t>
            </a:r>
            <a:r>
              <a:rPr lang="en-US" altLang="en-US" dirty="0" smtClean="0">
                <a:solidFill>
                  <a:schemeClr val="tx1"/>
                </a:solidFill>
              </a:rPr>
              <a:t>temperature </a:t>
            </a:r>
            <a:endParaRPr lang="en-US" altLang="en-US" dirty="0">
              <a:solidFill>
                <a:schemeClr val="tx1"/>
              </a:solidFill>
            </a:endParaRPr>
          </a:p>
          <a:p>
            <a:r>
              <a:rPr lang="en-US" altLang="en-US" i="1" dirty="0">
                <a:solidFill>
                  <a:schemeClr val="tx1"/>
                </a:solidFill>
              </a:rPr>
              <a:t>Class</a:t>
            </a:r>
            <a:r>
              <a:rPr lang="en-US" altLang="en-US" dirty="0">
                <a:solidFill>
                  <a:schemeClr val="tx1"/>
                </a:solidFill>
              </a:rPr>
              <a:t> </a:t>
            </a:r>
            <a:r>
              <a:rPr lang="en-US" altLang="en-US" dirty="0" smtClean="0">
                <a:solidFill>
                  <a:schemeClr val="tx1"/>
                </a:solidFill>
              </a:rPr>
              <a:t>or </a:t>
            </a:r>
            <a:r>
              <a:rPr lang="en-US" altLang="en-US" i="1" dirty="0" smtClean="0">
                <a:solidFill>
                  <a:schemeClr val="tx1"/>
                </a:solidFill>
              </a:rPr>
              <a:t>Label</a:t>
            </a:r>
            <a:r>
              <a:rPr lang="en-US" altLang="en-US" dirty="0" smtClean="0"/>
              <a:t> = </a:t>
            </a:r>
            <a:r>
              <a:rPr lang="en-US" altLang="en-US" dirty="0" smtClean="0">
                <a:solidFill>
                  <a:srgbClr val="C00000"/>
                </a:solidFill>
              </a:rPr>
              <a:t>class</a:t>
            </a:r>
            <a:r>
              <a:rPr lang="en-US" altLang="en-US" dirty="0" smtClean="0"/>
              <a:t> or </a:t>
            </a:r>
            <a:r>
              <a:rPr lang="en-US" altLang="en-US" dirty="0" smtClean="0">
                <a:solidFill>
                  <a:srgbClr val="C00000"/>
                </a:solidFill>
              </a:rPr>
              <a:t>group</a:t>
            </a:r>
            <a:endParaRPr lang="en-US" altLang="en-US" dirty="0">
              <a:solidFill>
                <a:srgbClr val="C00000"/>
              </a:solidFill>
            </a:endParaRPr>
          </a:p>
          <a:p>
            <a:pPr lvl="1"/>
            <a:r>
              <a:rPr lang="en-US" altLang="en-US" dirty="0"/>
              <a:t>grouping of </a:t>
            </a:r>
            <a:r>
              <a:rPr lang="en-US" altLang="en-US" dirty="0" smtClean="0"/>
              <a:t>instances/observations, e.g. disease type</a:t>
            </a:r>
            <a:endParaRPr lang="en-US" dirty="0"/>
          </a:p>
        </p:txBody>
      </p:sp>
    </p:spTree>
    <p:extLst>
      <p:ext uri="{BB962C8B-B14F-4D97-AF65-F5344CB8AC3E}">
        <p14:creationId xmlns:p14="http://schemas.microsoft.com/office/powerpoint/2010/main" val="852394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iostat202">
      <a:dk1>
        <a:srgbClr val="000000"/>
      </a:dk1>
      <a:lt1>
        <a:srgbClr val="FFE1AD"/>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396F264-0114-7B4F-B46D-B8A4265656A2}" vid="{B90AB17B-02C1-A046-9BFA-5EFDF31620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Kornak1</Template>
  <TotalTime>7450</TotalTime>
  <Words>2151</Words>
  <Application>Microsoft Macintosh PowerPoint</Application>
  <PresentationFormat>On-screen Show (4:3)</PresentationFormat>
  <Paragraphs>338</Paragraphs>
  <Slides>69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7" baseType="lpstr">
      <vt:lpstr>Arial</vt:lpstr>
      <vt:lpstr>Calibri</vt:lpstr>
      <vt:lpstr>Cambria Math</vt:lpstr>
      <vt:lpstr>Mangal</vt:lpstr>
      <vt:lpstr>PMingLiU</vt:lpstr>
      <vt:lpstr>Times</vt:lpstr>
      <vt:lpstr>Office Theme</vt:lpstr>
      <vt:lpstr>Equation</vt:lpstr>
      <vt:lpstr>Biostat 202: Opportunities and Challenges of “Big Data”: Machine Learning 1: Regression</vt:lpstr>
      <vt:lpstr>Overview of machine learning lectures</vt:lpstr>
      <vt:lpstr>Overview of this lecture</vt:lpstr>
      <vt:lpstr>Machine Learning?</vt:lpstr>
      <vt:lpstr>Machine learning</vt:lpstr>
      <vt:lpstr>Supervised vs unsupervised</vt:lpstr>
      <vt:lpstr>Supervised vs. unsupervised</vt:lpstr>
      <vt:lpstr>Prediction problems</vt:lpstr>
      <vt:lpstr>Definitions</vt:lpstr>
      <vt:lpstr>Definitions</vt:lpstr>
      <vt:lpstr>Regression</vt:lpstr>
      <vt:lpstr>Linear Regression</vt:lpstr>
      <vt:lpstr>Fitting linear regression</vt:lpstr>
      <vt:lpstr>Fitting linear regression</vt:lpstr>
      <vt:lpstr>Fitting linear regression</vt:lpstr>
      <vt:lpstr>Fitting linear regression</vt:lpstr>
      <vt:lpstr>Fitting linear regression</vt:lpstr>
      <vt:lpstr>Data with measurement error</vt:lpstr>
      <vt:lpstr>Data with measurement error plus biological variability</vt:lpstr>
      <vt:lpstr>How to choose a fitted line?</vt:lpstr>
      <vt:lpstr>How to choose a fitted line?</vt:lpstr>
      <vt:lpstr>How to choose a fitted line?</vt:lpstr>
      <vt:lpstr>IBM Modeler linear regression stream</vt:lpstr>
      <vt:lpstr>IBM Modeler Linear Node</vt:lpstr>
      <vt:lpstr>Fitted line from Linear node </vt:lpstr>
      <vt:lpstr>Model Fitting</vt:lpstr>
      <vt:lpstr>Least Squares</vt:lpstr>
      <vt:lpstr>Making a prediction</vt:lpstr>
      <vt:lpstr>Why straight line? What about?</vt:lpstr>
      <vt:lpstr>Or even?</vt:lpstr>
      <vt:lpstr>Or even?</vt:lpstr>
      <vt:lpstr>What about with more data?</vt:lpstr>
      <vt:lpstr>What about this data?</vt:lpstr>
      <vt:lpstr>Big Data – Large N and Large P</vt:lpstr>
      <vt:lpstr>The trade-off for more complex models</vt:lpstr>
      <vt:lpstr>The SysBP dataset example</vt:lpstr>
      <vt:lpstr>The SysBP dataset</vt:lpstr>
      <vt:lpstr>The real dataset with fitted line</vt:lpstr>
      <vt:lpstr>The real dataset</vt:lpstr>
      <vt:lpstr>High blood pressure subject</vt:lpstr>
      <vt:lpstr>Fitted line</vt:lpstr>
      <vt:lpstr>The real dataset</vt:lpstr>
      <vt:lpstr>The real dataset</vt:lpstr>
      <vt:lpstr>Is anything going on here?</vt:lpstr>
      <vt:lpstr>Separate by Sex</vt:lpstr>
      <vt:lpstr>Multi-predictor models</vt:lpstr>
      <vt:lpstr>Age and Sex as predictors</vt:lpstr>
      <vt:lpstr>And interactions</vt:lpstr>
      <vt:lpstr>Age and Sex interaction</vt:lpstr>
      <vt:lpstr>Actually, no sex variable is in the dataset – I made it up for illustrative purposes</vt:lpstr>
      <vt:lpstr>Linear least squares with 2 (continuous) predictors</vt:lpstr>
      <vt:lpstr>Many predictors</vt:lpstr>
      <vt:lpstr>Wine dataset</vt:lpstr>
      <vt:lpstr>Multiple Regression Stream</vt:lpstr>
      <vt:lpstr>Data Audit prior to Type</vt:lpstr>
      <vt:lpstr>Type Node</vt:lpstr>
      <vt:lpstr>Data Audit post Type</vt:lpstr>
      <vt:lpstr>Output of Table node</vt:lpstr>
      <vt:lpstr>Linear node</vt:lpstr>
      <vt:lpstr>Linear node</vt:lpstr>
      <vt:lpstr>Linear node</vt:lpstr>
      <vt:lpstr>Linear node</vt:lpstr>
      <vt:lpstr>R2</vt:lpstr>
      <vt:lpstr>Golden Nugget</vt:lpstr>
      <vt:lpstr>Coefficients</vt:lpstr>
      <vt:lpstr>Estimating best model without overfitting</vt:lpstr>
      <vt:lpstr>Training/Test</vt:lpstr>
      <vt:lpstr>Evaluation of best model</vt:lpstr>
      <vt:lpstr>Thursday’s Lecture</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Kornak</dc:creator>
  <cp:keywords/>
  <dc:description/>
  <cp:lastModifiedBy>Kornak, John</cp:lastModifiedBy>
  <cp:revision>164</cp:revision>
  <cp:lastPrinted>2016-08-15T23:08:45Z</cp:lastPrinted>
  <dcterms:created xsi:type="dcterms:W3CDTF">2016-07-20T10:16:15Z</dcterms:created>
  <dcterms:modified xsi:type="dcterms:W3CDTF">2017-08-14T19:37:55Z</dcterms:modified>
  <cp:category/>
</cp:coreProperties>
</file>