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64"/>
  </p:notesMasterIdLst>
  <p:handoutMasterIdLst>
    <p:handoutMasterId r:id="rId65"/>
  </p:handoutMasterIdLst>
  <p:sldIdLst>
    <p:sldId id="641" r:id="rId2"/>
    <p:sldId id="689" r:id="rId3"/>
    <p:sldId id="690" r:id="rId4"/>
    <p:sldId id="691" r:id="rId5"/>
    <p:sldId id="406" r:id="rId6"/>
    <p:sldId id="693" r:id="rId7"/>
    <p:sldId id="694" r:id="rId8"/>
    <p:sldId id="712" r:id="rId9"/>
    <p:sldId id="575" r:id="rId10"/>
    <p:sldId id="697" r:id="rId11"/>
    <p:sldId id="714" r:id="rId12"/>
    <p:sldId id="696" r:id="rId13"/>
    <p:sldId id="602" r:id="rId14"/>
    <p:sldId id="603" r:id="rId15"/>
    <p:sldId id="604" r:id="rId16"/>
    <p:sldId id="573" r:id="rId17"/>
    <p:sldId id="584" r:id="rId18"/>
    <p:sldId id="586" r:id="rId19"/>
    <p:sldId id="588" r:id="rId20"/>
    <p:sldId id="591" r:id="rId21"/>
    <p:sldId id="711" r:id="rId22"/>
    <p:sldId id="619" r:id="rId23"/>
    <p:sldId id="653" r:id="rId24"/>
    <p:sldId id="664" r:id="rId25"/>
    <p:sldId id="695" r:id="rId26"/>
    <p:sldId id="623" r:id="rId27"/>
    <p:sldId id="713" r:id="rId28"/>
    <p:sldId id="647" r:id="rId29"/>
    <p:sldId id="679" r:id="rId30"/>
    <p:sldId id="686" r:id="rId31"/>
    <p:sldId id="683" r:id="rId32"/>
    <p:sldId id="687" r:id="rId33"/>
    <p:sldId id="710" r:id="rId34"/>
    <p:sldId id="692" r:id="rId35"/>
    <p:sldId id="680" r:id="rId36"/>
    <p:sldId id="688" r:id="rId37"/>
    <p:sldId id="700" r:id="rId38"/>
    <p:sldId id="662" r:id="rId39"/>
    <p:sldId id="649" r:id="rId40"/>
    <p:sldId id="663" r:id="rId41"/>
    <p:sldId id="650" r:id="rId42"/>
    <p:sldId id="639" r:id="rId43"/>
    <p:sldId id="676" r:id="rId44"/>
    <p:sldId id="640" r:id="rId45"/>
    <p:sldId id="668" r:id="rId46"/>
    <p:sldId id="701" r:id="rId47"/>
    <p:sldId id="655" r:id="rId48"/>
    <p:sldId id="599" r:id="rId49"/>
    <p:sldId id="596" r:id="rId50"/>
    <p:sldId id="702" r:id="rId51"/>
    <p:sldId id="703" r:id="rId52"/>
    <p:sldId id="704" r:id="rId53"/>
    <p:sldId id="705" r:id="rId54"/>
    <p:sldId id="706" r:id="rId55"/>
    <p:sldId id="707" r:id="rId56"/>
    <p:sldId id="708" r:id="rId57"/>
    <p:sldId id="709" r:id="rId58"/>
    <p:sldId id="659" r:id="rId59"/>
    <p:sldId id="682" r:id="rId60"/>
    <p:sldId id="698" r:id="rId61"/>
    <p:sldId id="699" r:id="rId62"/>
    <p:sldId id="666" r:id="rId63"/>
  </p:sldIdLst>
  <p:sldSz cx="9144000" cy="6858000" type="screen4x3"/>
  <p:notesSz cx="6985000" cy="92837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AD03"/>
    <a:srgbClr val="0000FF"/>
    <a:srgbClr val="CCECFF"/>
    <a:srgbClr val="FFFF00"/>
    <a:srgbClr val="339933"/>
    <a:srgbClr val="00CC00"/>
    <a:srgbClr val="CC0000"/>
    <a:srgbClr val="FF66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1" autoAdjust="0"/>
    <p:restoredTop sz="85621" autoAdjust="0"/>
  </p:normalViewPr>
  <p:slideViewPr>
    <p:cSldViewPr>
      <p:cViewPr varScale="1">
        <p:scale>
          <a:sx n="58" d="100"/>
          <a:sy n="58" d="100"/>
        </p:scale>
        <p:origin x="1468" y="44"/>
      </p:cViewPr>
      <p:guideLst>
        <p:guide orient="horz" pos="2160"/>
        <p:guide pos="2880"/>
      </p:guideLst>
    </p:cSldViewPr>
  </p:slideViewPr>
  <p:outlineViewPr>
    <p:cViewPr>
      <p:scale>
        <a:sx n="33" d="100"/>
        <a:sy n="33" d="100"/>
      </p:scale>
      <p:origin x="60" y="26032"/>
    </p:cViewPr>
  </p:outlineViewPr>
  <p:notesTextViewPr>
    <p:cViewPr>
      <p:scale>
        <a:sx n="100" d="100"/>
        <a:sy n="100" d="100"/>
      </p:scale>
      <p:origin x="0" y="0"/>
    </p:cViewPr>
  </p:notesTextViewPr>
  <p:sorterViewPr>
    <p:cViewPr>
      <p:scale>
        <a:sx n="100" d="100"/>
        <a:sy n="100" d="100"/>
      </p:scale>
      <p:origin x="0" y="804"/>
    </p:cViewPr>
  </p:sorterViewPr>
  <p:notesViewPr>
    <p:cSldViewPr>
      <p:cViewPr>
        <p:scale>
          <a:sx n="100" d="100"/>
          <a:sy n="100" d="100"/>
        </p:scale>
        <p:origin x="-1040" y="-4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26729" cy="463550"/>
          </a:xfrm>
          <a:prstGeom prst="rect">
            <a:avLst/>
          </a:prstGeom>
          <a:noFill/>
          <a:ln w="9525">
            <a:noFill/>
            <a:miter lim="800000"/>
            <a:headEnd/>
            <a:tailEnd/>
          </a:ln>
          <a:effectLst/>
        </p:spPr>
        <p:txBody>
          <a:bodyPr vert="horz" wrap="square" lIns="93063" tIns="46532" rIns="93063" bIns="46532" numCol="1" anchor="t" anchorCtr="0" compatLnSpc="1">
            <a:prstTxWarp prst="textNoShape">
              <a:avLst/>
            </a:prstTxWarp>
          </a:bodyPr>
          <a:lstStyle>
            <a:lvl1pPr algn="l" defTabSz="930275">
              <a:defRPr sz="1200">
                <a:latin typeface="Times New Roman" pitchFamily="18" charset="0"/>
              </a:defRPr>
            </a:lvl1pPr>
          </a:lstStyle>
          <a:p>
            <a:endParaRPr lang="en-US"/>
          </a:p>
        </p:txBody>
      </p:sp>
      <p:sp>
        <p:nvSpPr>
          <p:cNvPr id="7171" name="Rectangle 3"/>
          <p:cNvSpPr>
            <a:spLocks noGrp="1" noChangeArrowheads="1"/>
          </p:cNvSpPr>
          <p:nvPr>
            <p:ph type="dt" sz="quarter" idx="1"/>
          </p:nvPr>
        </p:nvSpPr>
        <p:spPr bwMode="auto">
          <a:xfrm>
            <a:off x="3958273" y="0"/>
            <a:ext cx="3026728" cy="463550"/>
          </a:xfrm>
          <a:prstGeom prst="rect">
            <a:avLst/>
          </a:prstGeom>
          <a:noFill/>
          <a:ln w="9525">
            <a:noFill/>
            <a:miter lim="800000"/>
            <a:headEnd/>
            <a:tailEnd/>
          </a:ln>
          <a:effectLst/>
        </p:spPr>
        <p:txBody>
          <a:bodyPr vert="horz" wrap="square" lIns="93063" tIns="46532" rIns="93063" bIns="46532" numCol="1" anchor="t" anchorCtr="0" compatLnSpc="1">
            <a:prstTxWarp prst="textNoShape">
              <a:avLst/>
            </a:prstTxWarp>
          </a:bodyPr>
          <a:lstStyle>
            <a:lvl1pPr algn="r" defTabSz="930275">
              <a:defRPr sz="1200">
                <a:latin typeface="Times New Roman" pitchFamily="18" charset="0"/>
              </a:defRPr>
            </a:lvl1pPr>
          </a:lstStyle>
          <a:p>
            <a:endParaRPr lang="en-US"/>
          </a:p>
        </p:txBody>
      </p:sp>
      <p:sp>
        <p:nvSpPr>
          <p:cNvPr id="7172" name="Rectangle 4"/>
          <p:cNvSpPr>
            <a:spLocks noGrp="1" noChangeArrowheads="1"/>
          </p:cNvSpPr>
          <p:nvPr>
            <p:ph type="ftr" sz="quarter" idx="2"/>
          </p:nvPr>
        </p:nvSpPr>
        <p:spPr bwMode="auto">
          <a:xfrm>
            <a:off x="0" y="8820150"/>
            <a:ext cx="3026729" cy="463550"/>
          </a:xfrm>
          <a:prstGeom prst="rect">
            <a:avLst/>
          </a:prstGeom>
          <a:noFill/>
          <a:ln w="9525">
            <a:noFill/>
            <a:miter lim="800000"/>
            <a:headEnd/>
            <a:tailEnd/>
          </a:ln>
          <a:effectLst/>
        </p:spPr>
        <p:txBody>
          <a:bodyPr vert="horz" wrap="square" lIns="93063" tIns="46532" rIns="93063" bIns="46532" numCol="1" anchor="b" anchorCtr="0" compatLnSpc="1">
            <a:prstTxWarp prst="textNoShape">
              <a:avLst/>
            </a:prstTxWarp>
          </a:bodyPr>
          <a:lstStyle>
            <a:lvl1pPr algn="l" defTabSz="930275">
              <a:defRPr sz="1200">
                <a:latin typeface="Times New Roman" pitchFamily="18" charset="0"/>
              </a:defRPr>
            </a:lvl1pPr>
          </a:lstStyle>
          <a:p>
            <a:endParaRPr lang="en-US"/>
          </a:p>
        </p:txBody>
      </p:sp>
      <p:sp>
        <p:nvSpPr>
          <p:cNvPr id="7173" name="Rectangle 5"/>
          <p:cNvSpPr>
            <a:spLocks noGrp="1" noChangeArrowheads="1"/>
          </p:cNvSpPr>
          <p:nvPr>
            <p:ph type="sldNum" sz="quarter" idx="3"/>
          </p:nvPr>
        </p:nvSpPr>
        <p:spPr bwMode="auto">
          <a:xfrm>
            <a:off x="3958273" y="8820150"/>
            <a:ext cx="3026728" cy="463550"/>
          </a:xfrm>
          <a:prstGeom prst="rect">
            <a:avLst/>
          </a:prstGeom>
          <a:noFill/>
          <a:ln w="9525">
            <a:noFill/>
            <a:miter lim="800000"/>
            <a:headEnd/>
            <a:tailEnd/>
          </a:ln>
          <a:effectLst/>
        </p:spPr>
        <p:txBody>
          <a:bodyPr vert="horz" wrap="square" lIns="93063" tIns="46532" rIns="93063" bIns="46532" numCol="1" anchor="b" anchorCtr="0" compatLnSpc="1">
            <a:prstTxWarp prst="textNoShape">
              <a:avLst/>
            </a:prstTxWarp>
          </a:bodyPr>
          <a:lstStyle>
            <a:lvl1pPr algn="r" defTabSz="930275">
              <a:defRPr sz="1200">
                <a:latin typeface="Times New Roman" pitchFamily="18" charset="0"/>
              </a:defRPr>
            </a:lvl1pPr>
          </a:lstStyle>
          <a:p>
            <a:fld id="{B2584CD0-8478-4E17-B1CA-DB06CAFA73B6}" type="slidenum">
              <a:rPr lang="en-US"/>
              <a:pPr/>
              <a:t>‹#›</a:t>
            </a:fld>
            <a:endParaRPr lang="en-US"/>
          </a:p>
        </p:txBody>
      </p:sp>
    </p:spTree>
    <p:extLst>
      <p:ext uri="{BB962C8B-B14F-4D97-AF65-F5344CB8AC3E}">
        <p14:creationId xmlns:p14="http://schemas.microsoft.com/office/powerpoint/2010/main" val="3320688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26729" cy="46355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lvl1pPr algn="l" defTabSz="912813">
              <a:defRPr sz="1200">
                <a:latin typeface="Times New Roman" pitchFamily="18" charset="0"/>
              </a:defRPr>
            </a:lvl1pPr>
          </a:lstStyle>
          <a:p>
            <a:endParaRPr lang="en-US"/>
          </a:p>
        </p:txBody>
      </p:sp>
      <p:sp>
        <p:nvSpPr>
          <p:cNvPr id="51203" name="Rectangle 3"/>
          <p:cNvSpPr>
            <a:spLocks noGrp="1" noChangeArrowheads="1"/>
          </p:cNvSpPr>
          <p:nvPr>
            <p:ph type="dt" idx="1"/>
          </p:nvPr>
        </p:nvSpPr>
        <p:spPr bwMode="auto">
          <a:xfrm>
            <a:off x="3956693" y="0"/>
            <a:ext cx="3026729" cy="46355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lvl1pPr algn="r" defTabSz="912813">
              <a:defRPr sz="1200">
                <a:latin typeface="Times New Roman" pitchFamily="18" charset="0"/>
              </a:defRPr>
            </a:lvl1pPr>
          </a:lstStyle>
          <a:p>
            <a:endParaRPr lang="en-US"/>
          </a:p>
        </p:txBody>
      </p:sp>
      <p:sp>
        <p:nvSpPr>
          <p:cNvPr id="51204" name="Rectangle 4"/>
          <p:cNvSpPr>
            <a:spLocks noGrp="1" noRot="1" noChangeAspect="1" noChangeArrowheads="1" noTextEdit="1"/>
          </p:cNvSpPr>
          <p:nvPr>
            <p:ph type="sldImg" idx="2"/>
          </p:nvPr>
        </p:nvSpPr>
        <p:spPr bwMode="auto">
          <a:xfrm>
            <a:off x="1171575" y="695325"/>
            <a:ext cx="4643438" cy="3482975"/>
          </a:xfrm>
          <a:prstGeom prst="rect">
            <a:avLst/>
          </a:prstGeom>
          <a:noFill/>
          <a:ln w="9525">
            <a:solidFill>
              <a:srgbClr val="000000"/>
            </a:solidFill>
            <a:miter lim="800000"/>
            <a:headEnd/>
            <a:tailEnd/>
          </a:ln>
          <a:effectLst/>
        </p:spPr>
      </p:sp>
      <p:sp>
        <p:nvSpPr>
          <p:cNvPr id="51205" name="Rectangle 5"/>
          <p:cNvSpPr>
            <a:spLocks noGrp="1" noChangeArrowheads="1"/>
          </p:cNvSpPr>
          <p:nvPr>
            <p:ph type="body" sz="quarter" idx="3"/>
          </p:nvPr>
        </p:nvSpPr>
        <p:spPr bwMode="auto">
          <a:xfrm>
            <a:off x="699448" y="4410075"/>
            <a:ext cx="5586105" cy="4178300"/>
          </a:xfrm>
          <a:prstGeom prst="rect">
            <a:avLst/>
          </a:prstGeom>
          <a:noFill/>
          <a:ln w="9525">
            <a:noFill/>
            <a:miter lim="800000"/>
            <a:headEnd/>
            <a:tailEnd/>
          </a:ln>
          <a:effectLst/>
        </p:spPr>
        <p:txBody>
          <a:bodyPr vert="horz" wrap="square" lIns="91329" tIns="45664" rIns="91329" bIns="4566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6" name="Rectangle 6"/>
          <p:cNvSpPr>
            <a:spLocks noGrp="1" noChangeArrowheads="1"/>
          </p:cNvSpPr>
          <p:nvPr>
            <p:ph type="ftr" sz="quarter" idx="4"/>
          </p:nvPr>
        </p:nvSpPr>
        <p:spPr bwMode="auto">
          <a:xfrm>
            <a:off x="0" y="8818563"/>
            <a:ext cx="3026729" cy="463550"/>
          </a:xfrm>
          <a:prstGeom prst="rect">
            <a:avLst/>
          </a:prstGeom>
          <a:noFill/>
          <a:ln w="9525">
            <a:noFill/>
            <a:miter lim="800000"/>
            <a:headEnd/>
            <a:tailEnd/>
          </a:ln>
          <a:effectLst/>
        </p:spPr>
        <p:txBody>
          <a:bodyPr vert="horz" wrap="square" lIns="91329" tIns="45664" rIns="91329" bIns="45664" numCol="1" anchor="b" anchorCtr="0" compatLnSpc="1">
            <a:prstTxWarp prst="textNoShape">
              <a:avLst/>
            </a:prstTxWarp>
          </a:bodyPr>
          <a:lstStyle>
            <a:lvl1pPr algn="l" defTabSz="912813">
              <a:defRPr sz="1200">
                <a:latin typeface="Times New Roman" pitchFamily="18" charset="0"/>
              </a:defRPr>
            </a:lvl1pPr>
          </a:lstStyle>
          <a:p>
            <a:endParaRPr lang="en-US"/>
          </a:p>
        </p:txBody>
      </p:sp>
      <p:sp>
        <p:nvSpPr>
          <p:cNvPr id="51207" name="Rectangle 7"/>
          <p:cNvSpPr>
            <a:spLocks noGrp="1" noChangeArrowheads="1"/>
          </p:cNvSpPr>
          <p:nvPr>
            <p:ph type="sldNum" sz="quarter" idx="5"/>
          </p:nvPr>
        </p:nvSpPr>
        <p:spPr bwMode="auto">
          <a:xfrm>
            <a:off x="3956693" y="8818563"/>
            <a:ext cx="3026729" cy="463550"/>
          </a:xfrm>
          <a:prstGeom prst="rect">
            <a:avLst/>
          </a:prstGeom>
          <a:noFill/>
          <a:ln w="9525">
            <a:noFill/>
            <a:miter lim="800000"/>
            <a:headEnd/>
            <a:tailEnd/>
          </a:ln>
          <a:effectLst/>
        </p:spPr>
        <p:txBody>
          <a:bodyPr vert="horz" wrap="square" lIns="91329" tIns="45664" rIns="91329" bIns="45664" numCol="1" anchor="b" anchorCtr="0" compatLnSpc="1">
            <a:prstTxWarp prst="textNoShape">
              <a:avLst/>
            </a:prstTxWarp>
          </a:bodyPr>
          <a:lstStyle>
            <a:lvl1pPr algn="r" defTabSz="912813">
              <a:defRPr sz="1200">
                <a:latin typeface="Times New Roman" pitchFamily="18" charset="0"/>
              </a:defRPr>
            </a:lvl1pPr>
          </a:lstStyle>
          <a:p>
            <a:fld id="{22D8B181-F2DB-4314-84D1-0473164440DE}" type="slidenum">
              <a:rPr lang="en-US"/>
              <a:pPr/>
              <a:t>‹#›</a:t>
            </a:fld>
            <a:endParaRPr lang="en-US"/>
          </a:p>
        </p:txBody>
      </p:sp>
    </p:spTree>
    <p:extLst>
      <p:ext uri="{BB962C8B-B14F-4D97-AF65-F5344CB8AC3E}">
        <p14:creationId xmlns:p14="http://schemas.microsoft.com/office/powerpoint/2010/main" val="31918843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link.springer.com/book/10.1007/978-3-319-28709-6"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bcf.usc.edu/~gareth/IS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1</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Even in today’s popular</a:t>
            </a:r>
            <a:r>
              <a:rPr lang="en-US" baseline="0" dirty="0" smtClean="0"/>
              <a:t> culture. </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10</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Clair Dunne will be emailing</a:t>
            </a:r>
            <a:r>
              <a:rPr lang="en-US" baseline="0" dirty="0" smtClean="0"/>
              <a:t> you to convert your trial license to a full year license.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11</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pPr lvl="0"/>
            <a:r>
              <a:rPr lang="en-US" sz="1200" i="1" kern="1200" dirty="0" smtClean="0">
                <a:solidFill>
                  <a:schemeClr val="tx1"/>
                </a:solidFill>
                <a:effectLst/>
                <a:latin typeface="Times New Roman" pitchFamily="18" charset="0"/>
                <a:ea typeface="+mn-ea"/>
                <a:cs typeface="+mn-cs"/>
              </a:rPr>
              <a:t>Data mining with SPSS modeler. Theory, Exercises and Solutions. </a:t>
            </a:r>
            <a:r>
              <a:rPr lang="en-US" sz="1200" kern="1200" dirty="0" err="1" smtClean="0">
                <a:solidFill>
                  <a:schemeClr val="tx1"/>
                </a:solidFill>
                <a:effectLst/>
                <a:latin typeface="Times New Roman" pitchFamily="18" charset="0"/>
                <a:ea typeface="+mn-ea"/>
                <a:cs typeface="+mn-cs"/>
              </a:rPr>
              <a:t>Tilo</a:t>
            </a:r>
            <a:r>
              <a:rPr lang="en-US" sz="1200" kern="1200" dirty="0" smtClean="0">
                <a:solidFill>
                  <a:schemeClr val="tx1"/>
                </a:solidFill>
                <a:effectLst/>
                <a:latin typeface="Times New Roman" pitchFamily="18" charset="0"/>
                <a:ea typeface="+mn-ea"/>
                <a:cs typeface="+mn-cs"/>
              </a:rPr>
              <a:t> </a:t>
            </a:r>
            <a:r>
              <a:rPr lang="en-US" sz="1200" kern="1200" dirty="0" err="1" smtClean="0">
                <a:solidFill>
                  <a:schemeClr val="tx1"/>
                </a:solidFill>
                <a:effectLst/>
                <a:latin typeface="Times New Roman" pitchFamily="18" charset="0"/>
                <a:ea typeface="+mn-ea"/>
                <a:cs typeface="+mn-cs"/>
              </a:rPr>
              <a:t>Wendler</a:t>
            </a:r>
            <a:r>
              <a:rPr lang="en-US" sz="1200" kern="1200" dirty="0" smtClean="0">
                <a:solidFill>
                  <a:schemeClr val="tx1"/>
                </a:solidFill>
                <a:effectLst/>
                <a:latin typeface="Times New Roman" pitchFamily="18" charset="0"/>
                <a:ea typeface="+mn-ea"/>
                <a:cs typeface="+mn-cs"/>
              </a:rPr>
              <a:t> and </a:t>
            </a:r>
            <a:r>
              <a:rPr lang="en-US" sz="1200" kern="1200" dirty="0" err="1" smtClean="0">
                <a:solidFill>
                  <a:schemeClr val="tx1"/>
                </a:solidFill>
                <a:effectLst/>
                <a:latin typeface="Times New Roman" pitchFamily="18" charset="0"/>
                <a:ea typeface="+mn-ea"/>
                <a:cs typeface="+mn-cs"/>
              </a:rPr>
              <a:t>Sören</a:t>
            </a:r>
            <a:r>
              <a:rPr lang="en-US" sz="1200" kern="1200" dirty="0" smtClean="0">
                <a:solidFill>
                  <a:schemeClr val="tx1"/>
                </a:solidFill>
                <a:effectLst/>
                <a:latin typeface="Times New Roman" pitchFamily="18" charset="0"/>
                <a:ea typeface="+mn-ea"/>
                <a:cs typeface="+mn-cs"/>
              </a:rPr>
              <a:t> </a:t>
            </a:r>
            <a:r>
              <a:rPr lang="en-US" sz="1200" kern="1200" dirty="0" err="1" smtClean="0">
                <a:solidFill>
                  <a:schemeClr val="tx1"/>
                </a:solidFill>
                <a:effectLst/>
                <a:latin typeface="Times New Roman" pitchFamily="18" charset="0"/>
                <a:ea typeface="+mn-ea"/>
                <a:cs typeface="+mn-cs"/>
              </a:rPr>
              <a:t>Gröttrup</a:t>
            </a:r>
            <a:r>
              <a:rPr lang="en-US" sz="1200" kern="1200" dirty="0" smtClean="0">
                <a:solidFill>
                  <a:schemeClr val="tx1"/>
                </a:solidFill>
                <a:effectLst/>
                <a:latin typeface="Times New Roman" pitchFamily="18" charset="0"/>
                <a:ea typeface="+mn-ea"/>
                <a:cs typeface="+mn-cs"/>
              </a:rPr>
              <a:t>. Springer, Switzerland, 2016. Available for free electronically within the UCSF network via </a:t>
            </a:r>
            <a:r>
              <a:rPr lang="en-US" sz="1200" u="sng" kern="1200" dirty="0" smtClean="0">
                <a:solidFill>
                  <a:schemeClr val="tx1"/>
                </a:solidFill>
                <a:effectLst/>
                <a:latin typeface="Times New Roman" pitchFamily="18" charset="0"/>
                <a:ea typeface="+mn-ea"/>
                <a:cs typeface="+mn-cs"/>
                <a:hlinkClick r:id="rId3"/>
              </a:rPr>
              <a:t>http://link.springer.com/book/10.1007%2F978-3-319-28709-6</a:t>
            </a:r>
            <a:r>
              <a:rPr lang="en-US" sz="1200" kern="1200" dirty="0" smtClean="0">
                <a:solidFill>
                  <a:schemeClr val="tx1"/>
                </a:solidFill>
                <a:effectLst/>
                <a:latin typeface="Times New Roman" pitchFamily="18" charset="0"/>
                <a:ea typeface="+mn-ea"/>
                <a:cs typeface="+mn-cs"/>
              </a:rPr>
              <a:t>. This book is focused on the IBM SPSS Data Modeler software, though is still useful for learning about methods. The book provides background on using IBM SPSS Data Modeler for data cleaning and manipulation and then onto the application of simple statistical methods and visualization, before going on to cover regression, data-reduction methods, clustering and classification. The book gives IBM SPSS Data Modeler examples and screenshots throughout.</a:t>
            </a:r>
          </a:p>
          <a:p>
            <a:r>
              <a:rPr lang="en-US" sz="1200" kern="1200" dirty="0" smtClean="0">
                <a:solidFill>
                  <a:schemeClr val="tx1"/>
                </a:solidFill>
                <a:effectLst/>
                <a:latin typeface="Times New Roman" pitchFamily="18" charset="0"/>
                <a:ea typeface="+mn-ea"/>
                <a:cs typeface="+mn-cs"/>
              </a:rPr>
              <a:t> </a:t>
            </a:r>
          </a:p>
          <a:p>
            <a:pPr lvl="0"/>
            <a:r>
              <a:rPr lang="en-US" sz="1200" i="1" kern="1200" dirty="0" smtClean="0">
                <a:solidFill>
                  <a:schemeClr val="tx1"/>
                </a:solidFill>
                <a:effectLst/>
                <a:latin typeface="Times New Roman" pitchFamily="18" charset="0"/>
                <a:ea typeface="+mn-ea"/>
                <a:cs typeface="+mn-cs"/>
              </a:rPr>
              <a:t>An introduction to statistical learning</a:t>
            </a:r>
            <a:r>
              <a:rPr lang="en-US" sz="1200" kern="1200" dirty="0" smtClean="0">
                <a:solidFill>
                  <a:schemeClr val="tx1"/>
                </a:solidFill>
                <a:effectLst/>
                <a:latin typeface="Times New Roman" pitchFamily="18" charset="0"/>
                <a:ea typeface="+mn-ea"/>
                <a:cs typeface="+mn-cs"/>
              </a:rPr>
              <a:t>. Gareth James, Daniela Witten, Trevor Hastie, and Robert </a:t>
            </a:r>
            <a:r>
              <a:rPr lang="en-US" sz="1200" kern="1200" dirty="0" err="1" smtClean="0">
                <a:solidFill>
                  <a:schemeClr val="tx1"/>
                </a:solidFill>
                <a:effectLst/>
                <a:latin typeface="Times New Roman" pitchFamily="18" charset="0"/>
                <a:ea typeface="+mn-ea"/>
                <a:cs typeface="+mn-cs"/>
              </a:rPr>
              <a:t>Tibshirani</a:t>
            </a:r>
            <a:r>
              <a:rPr lang="en-US" sz="1200" kern="1200" dirty="0" smtClean="0">
                <a:solidFill>
                  <a:schemeClr val="tx1"/>
                </a:solidFill>
                <a:effectLst/>
                <a:latin typeface="Times New Roman" pitchFamily="18" charset="0"/>
                <a:ea typeface="+mn-ea"/>
                <a:cs typeface="+mn-cs"/>
              </a:rPr>
              <a:t>. New York: Springer, 2013 and is available for free via </a:t>
            </a:r>
            <a:r>
              <a:rPr lang="en-US" sz="1200" u="sng" kern="1200" dirty="0" smtClean="0">
                <a:solidFill>
                  <a:schemeClr val="tx1"/>
                </a:solidFill>
                <a:effectLst/>
                <a:latin typeface="Times New Roman" pitchFamily="18" charset="0"/>
                <a:ea typeface="+mn-ea"/>
                <a:cs typeface="+mn-cs"/>
                <a:hlinkClick r:id="rId4"/>
              </a:rPr>
              <a:t>www-bcf.usc.edu/~</a:t>
            </a:r>
            <a:r>
              <a:rPr lang="en-US" sz="1200" u="sng" kern="1200" dirty="0" err="1" smtClean="0">
                <a:solidFill>
                  <a:schemeClr val="tx1"/>
                </a:solidFill>
                <a:effectLst/>
                <a:latin typeface="Times New Roman" pitchFamily="18" charset="0"/>
                <a:ea typeface="+mn-ea"/>
                <a:cs typeface="+mn-cs"/>
                <a:hlinkClick r:id="rId4"/>
              </a:rPr>
              <a:t>gareth</a:t>
            </a:r>
            <a:r>
              <a:rPr lang="en-US" sz="1200" u="sng" kern="1200" dirty="0" smtClean="0">
                <a:solidFill>
                  <a:schemeClr val="tx1"/>
                </a:solidFill>
                <a:effectLst/>
                <a:latin typeface="Times New Roman" pitchFamily="18" charset="0"/>
                <a:ea typeface="+mn-ea"/>
                <a:cs typeface="+mn-cs"/>
                <a:hlinkClick r:id="rId4"/>
              </a:rPr>
              <a:t>/ISL/</a:t>
            </a:r>
            <a:r>
              <a:rPr lang="en-US" sz="1200" kern="1200" dirty="0" smtClean="0">
                <a:solidFill>
                  <a:schemeClr val="tx1"/>
                </a:solidFill>
                <a:effectLst/>
                <a:latin typeface="Times New Roman" pitchFamily="18" charset="0"/>
                <a:ea typeface="+mn-ea"/>
                <a:cs typeface="+mn-cs"/>
              </a:rPr>
              <a:t>. Largely a machine learning book. The book is technical in places, but strives to explain things in text. The book provides accompanying code in R to illustrate concepts, but the R material is restricted to lab sections at the end of each chapter; understanding R is not necessary for following the general concepts in the book.</a:t>
            </a:r>
            <a:endParaRPr lang="en-US" sz="120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13</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With it’s solar panels unfurled. </a:t>
            </a:r>
          </a:p>
          <a:p>
            <a:endParaRPr lang="en-US" dirty="0" smtClean="0"/>
          </a:p>
          <a:p>
            <a:r>
              <a:rPr lang="en-US" dirty="0" smtClean="0"/>
              <a:t>My father</a:t>
            </a:r>
            <a:r>
              <a:rPr lang="en-US" baseline="0" dirty="0" smtClean="0"/>
              <a:t> had a dry sense of humor.  </a:t>
            </a:r>
            <a:r>
              <a:rPr lang="en-US" dirty="0" smtClean="0"/>
              <a:t>When something exasperating</a:t>
            </a:r>
            <a:r>
              <a:rPr lang="en-US" baseline="0" dirty="0" smtClean="0"/>
              <a:t> occurred at his work like a project not meeting its deadline he’d exclaim </a:t>
            </a:r>
            <a:r>
              <a:rPr lang="en-US" dirty="0" smtClean="0"/>
              <a:t>“Come on.  That isn’t rocket science.</a:t>
            </a:r>
            <a:r>
              <a:rPr lang="en-US" baseline="0" dirty="0" smtClean="0"/>
              <a:t>  Oh wait – it is rocket science.  And after a pause.  Well – it isn’t brain surgery.”</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Here is something he wrote about the Nimbus satellite.</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Let me just</a:t>
            </a:r>
            <a:r>
              <a:rPr lang="en-US" baseline="0" dirty="0" smtClean="0"/>
              <a:t> highlight a couple of the lines.</a:t>
            </a:r>
            <a:endParaRPr lang="en-US" dirty="0" smtClean="0"/>
          </a:p>
          <a:p>
            <a:endParaRPr lang="en-US" dirty="0" smtClean="0"/>
          </a:p>
          <a:p>
            <a:r>
              <a:rPr lang="en-US" dirty="0" smtClean="0"/>
              <a:t>NMRT</a:t>
            </a:r>
            <a:r>
              <a:rPr lang="en-US" baseline="0" dirty="0" smtClean="0"/>
              <a:t> = NIMBUS </a:t>
            </a:r>
            <a:r>
              <a:rPr lang="en-US" baseline="0" dirty="0" err="1" smtClean="0"/>
              <a:t>meterological</a:t>
            </a:r>
            <a:r>
              <a:rPr lang="en-US" baseline="0" dirty="0" smtClean="0"/>
              <a:t> radiation tape, THIR = temperature, humidity infrared radiometer, NSSDC = national space science data center.  </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In the 1980s and 1990s I worked with Peter </a:t>
            </a:r>
            <a:r>
              <a:rPr lang="en-US" dirty="0" err="1" smtClean="0"/>
              <a:t>Nathanielsz</a:t>
            </a:r>
            <a:r>
              <a:rPr lang="en-US" dirty="0" smtClean="0"/>
              <a:t> (MD,</a:t>
            </a:r>
            <a:r>
              <a:rPr lang="en-US" baseline="0" dirty="0" smtClean="0"/>
              <a:t> PhD, DVM) </a:t>
            </a:r>
            <a:r>
              <a:rPr lang="en-US" dirty="0" smtClean="0"/>
              <a:t>and his group studying</a:t>
            </a:r>
            <a:r>
              <a:rPr lang="en-US" baseline="0" dirty="0" smtClean="0"/>
              <a:t> determinants of premature birth.  He would hook up electrical leads to monitor muscle movement and distinguish contractions from other movements.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19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4 GB was well beyond the storag</a:t>
            </a:r>
            <a:r>
              <a:rPr lang="en-US" baseline="0" dirty="0" smtClean="0"/>
              <a:t>e capacity of those days.  Instead we summarized data as we went (using a Fast Fourier transform) and periodically saved those results. </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2</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Obviously</a:t>
            </a:r>
            <a:r>
              <a:rPr lang="en-US" baseline="0" dirty="0" smtClean="0"/>
              <a:t> science fiction.  But isn’t far from what is possible now.  We can’t predict everyone’s exact future, but given that information we could predict a number of things.  </a:t>
            </a:r>
          </a:p>
          <a:p>
            <a:endParaRPr lang="en-US" baseline="0" dirty="0" smtClean="0"/>
          </a:p>
          <a:p>
            <a:r>
              <a:rPr lang="en-US" dirty="0" smtClean="0"/>
              <a:t>Raises significant privacy</a:t>
            </a:r>
            <a:r>
              <a:rPr lang="en-US" baseline="0" dirty="0" smtClean="0"/>
              <a:t> issues. </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20</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Only 13 animals.</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21</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22</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23</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Currently working on a project merging Medicare</a:t>
            </a:r>
            <a:r>
              <a:rPr lang="en-US" baseline="0" dirty="0" smtClean="0"/>
              <a:t> data with data collected in a cohort study.  Took 2.5 years to refine the algorithms for doing things like deciding on short versus long term nursing home stays.  </a:t>
            </a:r>
          </a:p>
          <a:p>
            <a:r>
              <a:rPr lang="en-US" baseline="0" dirty="0" smtClean="0"/>
              <a:t>Can’t “look at your data”.  Need sophisticated visualization techniques to try to understand it and deal with anomalous data points.  </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24</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baseline="0" dirty="0" smtClean="0"/>
              <a:t>Can’t manually build models in cases where there are a plethora of possible variables to include.  Even with the simplest linear models and 40 predictors there are 2^40 = 1.1x10^12 possible models (2^40).  If you could look at one model a second 24 hours a day it would take you about 35,000 years to consider them all. Many current projects have many more than 40 predictors and consider models that are much more complicated. </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25</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baseline="0" dirty="0" smtClean="0"/>
              <a:t>Can’t manually build models in cases where there are a plethora of possible variables to include.  Even with the simplest linear models and 40 predictors there are 2^40 = 1.1x10^12 possible models (2^40).  If you could look at one model a second 24 hours a day it would take you about 35,000 years to consider them all. Many current projects have many more than 40 predictors and consider models that are much more complicated. </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2823AB-45D5-4180-835E-8716BE037F4A}" type="slidenum">
              <a:rPr lang="en-US"/>
              <a:pPr/>
              <a:t>26</a:t>
            </a:fld>
            <a:endParaRPr lang="en-US"/>
          </a:p>
        </p:txBody>
      </p:sp>
      <p:sp>
        <p:nvSpPr>
          <p:cNvPr id="780290" name="Rectangle 2"/>
          <p:cNvSpPr>
            <a:spLocks noGrp="1" noRot="1" noChangeAspect="1" noChangeArrowheads="1" noTextEdit="1"/>
          </p:cNvSpPr>
          <p:nvPr>
            <p:ph type="sldImg"/>
          </p:nvPr>
        </p:nvSpPr>
        <p:spPr>
          <a:ln/>
        </p:spPr>
      </p:sp>
      <p:sp>
        <p:nvSpPr>
          <p:cNvPr id="780291" name="Rectangle 3"/>
          <p:cNvSpPr>
            <a:spLocks noGrp="1" noChangeArrowheads="1"/>
          </p:cNvSpPr>
          <p:nvPr>
            <p:ph type="body" idx="1"/>
          </p:nvPr>
        </p:nvSpPr>
        <p:spPr/>
        <p:txBody>
          <a:bodyPr/>
          <a:lstStyle/>
          <a:p>
            <a:r>
              <a:rPr lang="en-US" dirty="0" smtClean="0"/>
              <a:t>Here is a lot of hype surrounding big data and data mining. </a:t>
            </a:r>
          </a:p>
          <a:p>
            <a:endParaRPr lang="en-US" dirty="0" smtClean="0"/>
          </a:p>
          <a:p>
            <a:r>
              <a:rPr lang="en-US" dirty="0" smtClean="0"/>
              <a:t>From</a:t>
            </a:r>
            <a:r>
              <a:rPr lang="en-US" baseline="0" dirty="0" smtClean="0"/>
              <a:t> the PCORI “National Priorities for Research and Research Agenda” downloaded from </a:t>
            </a:r>
          </a:p>
          <a:p>
            <a:endParaRPr lang="en-US" baseline="0" dirty="0" smtClean="0"/>
          </a:p>
          <a:p>
            <a:r>
              <a:rPr lang="en-US" dirty="0" smtClean="0"/>
              <a:t>http://www.pcori.org/assets/PCORI-National-Priorities-and-Research-Agenda-2012-05-21-FINAL.pdf</a:t>
            </a:r>
          </a:p>
          <a:p>
            <a:endParaRPr lang="en-US" dirty="0" smtClean="0"/>
          </a:p>
          <a:p>
            <a:r>
              <a:rPr lang="en-US" dirty="0" smtClean="0"/>
              <a:t>On 7/11/12</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2823AB-45D5-4180-835E-8716BE037F4A}" type="slidenum">
              <a:rPr lang="en-US"/>
              <a:pPr/>
              <a:t>27</a:t>
            </a:fld>
            <a:endParaRPr lang="en-US"/>
          </a:p>
        </p:txBody>
      </p:sp>
      <p:sp>
        <p:nvSpPr>
          <p:cNvPr id="780290" name="Rectangle 2"/>
          <p:cNvSpPr>
            <a:spLocks noGrp="1" noRot="1" noChangeAspect="1" noChangeArrowheads="1" noTextEdit="1"/>
          </p:cNvSpPr>
          <p:nvPr>
            <p:ph type="sldImg"/>
          </p:nvPr>
        </p:nvSpPr>
        <p:spPr>
          <a:ln/>
        </p:spPr>
      </p:sp>
      <p:sp>
        <p:nvSpPr>
          <p:cNvPr id="780291" name="Rectangle 3"/>
          <p:cNvSpPr>
            <a:spLocks noGrp="1" noChangeArrowheads="1"/>
          </p:cNvSpPr>
          <p:nvPr>
            <p:ph type="body" idx="1"/>
          </p:nvPr>
        </p:nvSpPr>
        <p:spPr/>
        <p:txBody>
          <a:bodyPr/>
          <a:lstStyle/>
          <a:p>
            <a:endParaRPr lang="en-US" baseline="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28</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29</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OAI is</a:t>
            </a:r>
            <a:r>
              <a:rPr lang="en-US" baseline="0" dirty="0" smtClean="0"/>
              <a:t> a longitudinal cohort study with about 5000 participants studied approximately yearly for 10 years.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3</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Later in the</a:t>
            </a:r>
            <a:r>
              <a:rPr lang="en-US" baseline="0" dirty="0" smtClean="0"/>
              <a:t> same movie, Nick Fury, the leader of a spy agency called SHIELD exclaims:</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30</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31</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32</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33</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34</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35</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Next slide:  But they aren’t a cure-all</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36</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Many venues of science rate the “quality” of evidence.  Here is a typical classification of the type</a:t>
            </a:r>
            <a:r>
              <a:rPr lang="en-US" baseline="0" dirty="0" smtClean="0"/>
              <a:t> of study. </a:t>
            </a:r>
            <a:endParaRPr lang="en-US" dirty="0" smtClean="0"/>
          </a:p>
          <a:p>
            <a:endParaRPr lang="en-US" dirty="0" smtClean="0"/>
          </a:p>
          <a:p>
            <a:r>
              <a:rPr lang="en-US" dirty="0" smtClean="0"/>
              <a:t>Most of the examples of big data are observational studies</a:t>
            </a:r>
            <a:r>
              <a:rPr lang="en-US" baseline="0" dirty="0" smtClean="0"/>
              <a:t> not designed for research purposes.  That puts us way down on the list and suggests we need to take care.</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37</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From</a:t>
            </a:r>
            <a:r>
              <a:rPr lang="en-US" baseline="0" dirty="0" smtClean="0"/>
              <a:t> 1991 (Second Edition). One of my favorite Stats 101 texts. </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38</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39</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40</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41</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43</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Can we use the frequency of Google searches to predict the </a:t>
            </a:r>
            <a:r>
              <a:rPr lang="en-US" smtClean="0"/>
              <a:t>flu</a:t>
            </a:r>
            <a:r>
              <a:rPr lang="en-US" baseline="0" smtClean="0"/>
              <a:t> epidemic?  </a:t>
            </a:r>
            <a:r>
              <a:rPr lang="en-US" baseline="0" dirty="0" smtClean="0"/>
              <a:t>For example, monitoring the frequency of a search such as “cold or flu remedy”.</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W</a:t>
            </a:r>
            <a:r>
              <a:rPr lang="en-US" baseline="0" dirty="0" smtClean="0"/>
              <a:t>ere able to accurately predict the CDC reported percentages of ILI (influenza like visits) before they were released in 2008 (correlation between actual and predicted of 0.96).   </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But</a:t>
            </a:r>
            <a:r>
              <a:rPr lang="en-US" baseline="0" dirty="0" smtClean="0"/>
              <a:t> it broke in 2009 and, after recalibration, again in 2012.</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So a massive amount of data</a:t>
            </a:r>
            <a:r>
              <a:rPr lang="en-US" baseline="0" dirty="0" smtClean="0"/>
              <a:t> but a small amount of information in terms of flu seasons. </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49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169F7-B22D-4033-90D2-783A340C6A1A}" type="slidenum">
              <a:rPr lang="en-US"/>
              <a:pPr/>
              <a:t>5</a:t>
            </a:fld>
            <a:endParaRPr lang="en-US"/>
          </a:p>
        </p:txBody>
      </p:sp>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p:txBody>
          <a:bodyPr/>
          <a:lstStyle/>
          <a:p>
            <a:pPr>
              <a:buFontTx/>
              <a:buNone/>
            </a:pP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50</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51</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52</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CCF9F-9193-4F58-832D-835D23C91133}" type="slidenum">
              <a:rPr lang="en-US"/>
              <a:pPr/>
              <a:t>53</a:t>
            </a:fld>
            <a:endParaRPr lang="en-US" dirty="0"/>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Called potential</a:t>
            </a:r>
            <a:r>
              <a:rPr lang="en-US" baseline="0" dirty="0" smtClean="0"/>
              <a:t> outcomes or counterfactuals</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54</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55</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“Spurious</a:t>
            </a:r>
            <a:r>
              <a:rPr lang="en-US" baseline="0" dirty="0" smtClean="0"/>
              <a:t> correlation” is a bit of a lazy phrase, but I will stick with it because it is evocative.  Correlation between two variables that is not the result of any direct relationship.    There is a whole web site devoted to it.  </a:t>
            </a: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56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Here is a dataset from his site. </a:t>
            </a: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57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Stepwise regression – a simple form of data mining.  The variables on the spurious correlation website are screened to be correlated, so I am</a:t>
            </a:r>
            <a:r>
              <a:rPr lang="en-US" baseline="0" dirty="0" smtClean="0"/>
              <a:t> cheating a bit.  However, this isn’t too different than some researcher’s approach – to screen a large number of predictors to get a more manageable number. </a:t>
            </a:r>
            <a:r>
              <a:rPr lang="en-US" dirty="0" smtClean="0"/>
              <a:t> </a:t>
            </a: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58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r>
              <a:rPr lang="en-US" dirty="0" smtClean="0"/>
              <a:t>Not</a:t>
            </a:r>
            <a:r>
              <a:rPr lang="en-US" baseline="0" dirty="0" smtClean="0"/>
              <a:t> a general recommendation for stepwise. </a:t>
            </a: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59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6</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60</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61</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62</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7</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8</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FB4A2-4CF6-4148-8DC3-2B12856928EA}" type="slidenum">
              <a:rPr lang="en-US"/>
              <a:pPr/>
              <a:t>9</a:t>
            </a:fld>
            <a:endParaRPr lang="en-US"/>
          </a:p>
        </p:txBody>
      </p:sp>
      <p:sp>
        <p:nvSpPr>
          <p:cNvPr id="779266" name="Rectangle 2"/>
          <p:cNvSpPr>
            <a:spLocks noGrp="1" noRot="1" noChangeAspect="1" noChangeArrowheads="1" noTextEdit="1"/>
          </p:cNvSpPr>
          <p:nvPr>
            <p:ph type="sldImg"/>
          </p:nvPr>
        </p:nvSpPr>
        <p:spPr>
          <a:ln/>
        </p:spPr>
      </p:sp>
      <p:sp>
        <p:nvSpPr>
          <p:cNvPr id="77926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85762"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en-US"/>
          </a:p>
        </p:txBody>
      </p:sp>
      <p:sp>
        <p:nvSpPr>
          <p:cNvPr id="885763" name="Rectangle 3"/>
          <p:cNvSpPr>
            <a:spLocks noGrp="1" noChangeArrowheads="1"/>
          </p:cNvSpPr>
          <p:nvPr>
            <p:ph type="ctrTitle"/>
          </p:nvPr>
        </p:nvSpPr>
        <p:spPr>
          <a:xfrm>
            <a:off x="315913" y="466725"/>
            <a:ext cx="6781800" cy="2133600"/>
          </a:xfrm>
        </p:spPr>
        <p:txBody>
          <a:bodyPr/>
          <a:lstStyle>
            <a:lvl1pPr algn="r">
              <a:defRPr sz="4000"/>
            </a:lvl1pPr>
          </a:lstStyle>
          <a:p>
            <a:r>
              <a:rPr lang="en-US" altLang="en-US"/>
              <a:t>Click to edit Master title style</a:t>
            </a:r>
          </a:p>
        </p:txBody>
      </p:sp>
      <p:sp>
        <p:nvSpPr>
          <p:cNvPr id="88576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p>
        </p:txBody>
      </p:sp>
      <p:sp>
        <p:nvSpPr>
          <p:cNvPr id="885765" name="Rectangle 5"/>
          <p:cNvSpPr>
            <a:spLocks noGrp="1" noChangeArrowheads="1"/>
          </p:cNvSpPr>
          <p:nvPr>
            <p:ph type="dt" sz="half" idx="2"/>
          </p:nvPr>
        </p:nvSpPr>
        <p:spPr/>
        <p:txBody>
          <a:bodyPr/>
          <a:lstStyle>
            <a:lvl1pPr>
              <a:defRPr/>
            </a:lvl1pPr>
          </a:lstStyle>
          <a:p>
            <a:endParaRPr lang="en-US" altLang="en-US"/>
          </a:p>
        </p:txBody>
      </p:sp>
      <p:sp>
        <p:nvSpPr>
          <p:cNvPr id="885766" name="Rectangle 6"/>
          <p:cNvSpPr>
            <a:spLocks noGrp="1" noChangeArrowheads="1"/>
          </p:cNvSpPr>
          <p:nvPr>
            <p:ph type="ftr" sz="quarter" idx="3"/>
          </p:nvPr>
        </p:nvSpPr>
        <p:spPr/>
        <p:txBody>
          <a:bodyPr/>
          <a:lstStyle>
            <a:lvl1pPr>
              <a:defRPr/>
            </a:lvl1pPr>
          </a:lstStyle>
          <a:p>
            <a:endParaRPr lang="en-US" altLang="en-US"/>
          </a:p>
        </p:txBody>
      </p:sp>
      <p:sp>
        <p:nvSpPr>
          <p:cNvPr id="885767" name="Rectangle 7"/>
          <p:cNvSpPr>
            <a:spLocks noGrp="1" noChangeArrowheads="1"/>
          </p:cNvSpPr>
          <p:nvPr>
            <p:ph type="sldNum" sz="quarter" idx="4"/>
          </p:nvPr>
        </p:nvSpPr>
        <p:spPr/>
        <p:txBody>
          <a:bodyPr/>
          <a:lstStyle>
            <a:lvl1pPr>
              <a:defRPr/>
            </a:lvl1pPr>
          </a:lstStyle>
          <a:p>
            <a:fld id="{5038617A-5722-459E-B98B-844ACF7CC57E}" type="slidenum">
              <a:rPr lang="en-US" altLang="en-US"/>
              <a:pPr/>
              <a:t>‹#›</a:t>
            </a:fld>
            <a:endParaRPr lang="en-US" altLang="en-US"/>
          </a:p>
        </p:txBody>
      </p:sp>
      <p:sp>
        <p:nvSpPr>
          <p:cNvPr id="885768" name="Line 8"/>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en-US"/>
          </a:p>
        </p:txBody>
      </p:sp>
      <p:grpSp>
        <p:nvGrpSpPr>
          <p:cNvPr id="885769" name="Group 9"/>
          <p:cNvGrpSpPr>
            <a:grpSpLocks/>
          </p:cNvGrpSpPr>
          <p:nvPr/>
        </p:nvGrpSpPr>
        <p:grpSpPr bwMode="auto">
          <a:xfrm>
            <a:off x="7315200" y="3124200"/>
            <a:ext cx="1676400" cy="2057400"/>
            <a:chOff x="2928" y="2256"/>
            <a:chExt cx="1411" cy="1581"/>
          </a:xfrm>
        </p:grpSpPr>
        <p:pic>
          <p:nvPicPr>
            <p:cNvPr id="885770" name="Picture 10"/>
            <p:cNvPicPr>
              <a:picLocks noChangeAspect="1" noChangeArrowheads="1"/>
            </p:cNvPicPr>
            <p:nvPr userDrawn="1"/>
          </p:nvPicPr>
          <p:blipFill>
            <a:blip r:embed="rId2" cstate="print"/>
            <a:srcRect r="76732"/>
            <a:stretch>
              <a:fillRect/>
            </a:stretch>
          </p:blipFill>
          <p:spPr bwMode="auto">
            <a:xfrm>
              <a:off x="2928" y="2256"/>
              <a:ext cx="502" cy="1581"/>
            </a:xfrm>
            <a:prstGeom prst="rect">
              <a:avLst/>
            </a:prstGeom>
            <a:noFill/>
            <a:ln w="9525">
              <a:noFill/>
              <a:miter lim="800000"/>
              <a:headEnd/>
              <a:tailEnd/>
            </a:ln>
          </p:spPr>
        </p:pic>
        <p:pic>
          <p:nvPicPr>
            <p:cNvPr id="885771" name="Picture 11"/>
            <p:cNvPicPr>
              <a:picLocks noChangeAspect="1" noChangeArrowheads="1"/>
            </p:cNvPicPr>
            <p:nvPr userDrawn="1"/>
          </p:nvPicPr>
          <p:blipFill>
            <a:blip r:embed="rId2" cstate="print"/>
            <a:srcRect l="36649" r="20030"/>
            <a:stretch>
              <a:fillRect/>
            </a:stretch>
          </p:blipFill>
          <p:spPr bwMode="auto">
            <a:xfrm>
              <a:off x="3408" y="2256"/>
              <a:ext cx="931" cy="1581"/>
            </a:xfrm>
            <a:prstGeom prst="rect">
              <a:avLst/>
            </a:prstGeom>
            <a:noFill/>
            <a:ln w="9525">
              <a:noFill/>
              <a:miter lim="800000"/>
              <a:headEnd/>
              <a:tailEnd/>
            </a:ln>
          </p:spPr>
        </p:pic>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66F7483-A273-41FC-8884-D1D65B5779DB}"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F03A21A-81C0-49D3-803A-4EE76AD073AA}"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38A0FA47-EEEB-4909-948F-21F2801D6FCB}"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1D51B42-EF23-4C1D-A7B8-C9349215426B}"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DBFF761-B768-4E79-AD5B-47FA290199AA}"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34CD4A1-3323-4068-994C-BBAEA53FCF04}"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CEC6848-545F-4744-8BA3-931D4DAAD357}"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C741B52-0666-4625-8C55-3C61C60B7BAD}"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03BAEBC-16C0-4792-AAA9-8BE6079DAB08}"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BD2FD05-363B-4001-9A4E-616DF85875A2}"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D50EF18-1CBA-44A8-B1AB-0834E7783E9A}"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4738"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en-US"/>
          </a:p>
        </p:txBody>
      </p:sp>
      <p:sp>
        <p:nvSpPr>
          <p:cNvPr id="884739"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884740"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84741"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vl1pPr>
          </a:lstStyle>
          <a:p>
            <a:endParaRPr lang="en-US" altLang="en-US"/>
          </a:p>
        </p:txBody>
      </p:sp>
      <p:sp>
        <p:nvSpPr>
          <p:cNvPr id="884742"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884743"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90B5C0E-589F-4E14-B71E-B75129FFCB44}" type="slidenum">
              <a:rPr lang="en-US" altLang="en-US"/>
              <a:pPr/>
              <a:t>‹#›</a:t>
            </a:fld>
            <a:endParaRPr lang="en-US" altLang="en-US"/>
          </a:p>
        </p:txBody>
      </p:sp>
      <p:grpSp>
        <p:nvGrpSpPr>
          <p:cNvPr id="884744" name="Group 8"/>
          <p:cNvGrpSpPr>
            <a:grpSpLocks/>
          </p:cNvGrpSpPr>
          <p:nvPr/>
        </p:nvGrpSpPr>
        <p:grpSpPr bwMode="auto">
          <a:xfrm>
            <a:off x="8077200" y="304800"/>
            <a:ext cx="914400" cy="1219200"/>
            <a:chOff x="2928" y="2256"/>
            <a:chExt cx="1411" cy="1581"/>
          </a:xfrm>
        </p:grpSpPr>
        <p:pic>
          <p:nvPicPr>
            <p:cNvPr id="884745" name="Picture 9"/>
            <p:cNvPicPr>
              <a:picLocks noChangeAspect="1" noChangeArrowheads="1"/>
            </p:cNvPicPr>
            <p:nvPr userDrawn="1"/>
          </p:nvPicPr>
          <p:blipFill>
            <a:blip r:embed="rId14" cstate="print"/>
            <a:srcRect r="76732"/>
            <a:stretch>
              <a:fillRect/>
            </a:stretch>
          </p:blipFill>
          <p:spPr bwMode="auto">
            <a:xfrm>
              <a:off x="2928" y="2256"/>
              <a:ext cx="502" cy="1581"/>
            </a:xfrm>
            <a:prstGeom prst="rect">
              <a:avLst/>
            </a:prstGeom>
            <a:noFill/>
            <a:ln w="9525">
              <a:noFill/>
              <a:miter lim="800000"/>
              <a:headEnd/>
              <a:tailEnd/>
            </a:ln>
          </p:spPr>
        </p:pic>
        <p:pic>
          <p:nvPicPr>
            <p:cNvPr id="884746" name="Picture 10"/>
            <p:cNvPicPr>
              <a:picLocks noChangeAspect="1" noChangeArrowheads="1"/>
            </p:cNvPicPr>
            <p:nvPr userDrawn="1"/>
          </p:nvPicPr>
          <p:blipFill>
            <a:blip r:embed="rId14" cstate="print"/>
            <a:srcRect l="36649" r="20030"/>
            <a:stretch>
              <a:fillRect/>
            </a:stretch>
          </p:blipFill>
          <p:spPr bwMode="auto">
            <a:xfrm>
              <a:off x="3408" y="2256"/>
              <a:ext cx="931" cy="1581"/>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iming>
    <p:tnLst>
      <p:par>
        <p:cTn id="1" dur="indefinite" restart="never" nodeType="tmRoot"/>
      </p:par>
    </p:tnLst>
  </p:timing>
  <p:hf hdr="0" ftr="0" dt="0"/>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fontAlgn="base">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link.springer.com/book/10.1007/978-3-319-28709-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bcf.usc.edu/~gareth/IS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1</a:t>
            </a:fld>
            <a:endParaRPr lang="en-US" altLang="en-US" dirty="0"/>
          </a:p>
        </p:txBody>
      </p:sp>
      <p:sp>
        <p:nvSpPr>
          <p:cNvPr id="728066" name="Rectangle 1026"/>
          <p:cNvSpPr>
            <a:spLocks noGrp="1" noChangeArrowheads="1"/>
          </p:cNvSpPr>
          <p:nvPr>
            <p:ph type="title"/>
          </p:nvPr>
        </p:nvSpPr>
        <p:spPr/>
        <p:txBody>
          <a:bodyPr/>
          <a:lstStyle/>
          <a:p>
            <a:r>
              <a:rPr lang="en-US" dirty="0" smtClean="0"/>
              <a:t>Big Data</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81413"/>
            <a:ext cx="9144000" cy="5143500"/>
          </a:xfrm>
          <a:prstGeom prst="rect">
            <a:avLst/>
          </a:prstGeom>
        </p:spPr>
      </p:pic>
    </p:spTree>
    <p:extLst>
      <p:ext uri="{BB962C8B-B14F-4D97-AF65-F5344CB8AC3E}">
        <p14:creationId xmlns:p14="http://schemas.microsoft.com/office/powerpoint/2010/main" val="2444723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10</a:t>
            </a:fld>
            <a:endParaRPr lang="en-US" altLang="en-US"/>
          </a:p>
        </p:txBody>
      </p:sp>
      <p:sp>
        <p:nvSpPr>
          <p:cNvPr id="728066" name="Rectangle 1026"/>
          <p:cNvSpPr>
            <a:spLocks noGrp="1" noChangeArrowheads="1"/>
          </p:cNvSpPr>
          <p:nvPr>
            <p:ph type="title"/>
          </p:nvPr>
        </p:nvSpPr>
        <p:spPr/>
        <p:txBody>
          <a:bodyPr/>
          <a:lstStyle/>
          <a:p>
            <a:r>
              <a:rPr lang="en-US" dirty="0"/>
              <a:t>Course software:</a:t>
            </a:r>
          </a:p>
        </p:txBody>
      </p:sp>
      <p:sp>
        <p:nvSpPr>
          <p:cNvPr id="728067" name="Rectangle 1027"/>
          <p:cNvSpPr>
            <a:spLocks noGrp="1" noChangeArrowheads="1"/>
          </p:cNvSpPr>
          <p:nvPr>
            <p:ph type="body" idx="1"/>
          </p:nvPr>
        </p:nvSpPr>
        <p:spPr>
          <a:xfrm>
            <a:off x="457200" y="1371600"/>
            <a:ext cx="8229600" cy="4411662"/>
          </a:xfrm>
        </p:spPr>
        <p:txBody>
          <a:bodyPr/>
          <a:lstStyle/>
          <a:p>
            <a:pPr>
              <a:lnSpc>
                <a:spcPct val="90000"/>
              </a:lnSpc>
              <a:buSzTx/>
              <a:buFont typeface="Wingdings" panose="05000000000000000000" pitchFamily="2" charset="2"/>
              <a:buChar char=""/>
            </a:pPr>
            <a:r>
              <a:rPr lang="en-US" dirty="0" smtClean="0"/>
              <a:t>IBM SPSS Modeler</a:t>
            </a:r>
          </a:p>
          <a:p>
            <a:pPr lvl="1">
              <a:lnSpc>
                <a:spcPct val="90000"/>
              </a:lnSpc>
              <a:buSzTx/>
              <a:buFont typeface="Wingdings" panose="05000000000000000000" pitchFamily="2" charset="2"/>
              <a:buChar char=""/>
            </a:pPr>
            <a:r>
              <a:rPr lang="en-US" dirty="0" smtClean="0"/>
              <a:t>Free license for a year through UCSF</a:t>
            </a:r>
          </a:p>
          <a:p>
            <a:pPr lvl="1">
              <a:lnSpc>
                <a:spcPct val="90000"/>
              </a:lnSpc>
              <a:buSzTx/>
              <a:buFont typeface="Wingdings" panose="05000000000000000000" pitchFamily="2" charset="2"/>
              <a:buChar char=""/>
            </a:pPr>
            <a:r>
              <a:rPr lang="en-US" dirty="0" smtClean="0"/>
              <a:t>Regular price of $4,500 per person per year</a:t>
            </a:r>
          </a:p>
          <a:p>
            <a:pPr>
              <a:lnSpc>
                <a:spcPct val="90000"/>
              </a:lnSpc>
              <a:buSzTx/>
              <a:buFont typeface="Wingdings" panose="05000000000000000000" pitchFamily="2" charset="2"/>
              <a:buChar char=""/>
            </a:pPr>
            <a:r>
              <a:rPr lang="en-US" dirty="0" smtClean="0"/>
              <a:t>A key aspect of the labs will be hands-on use of the software</a:t>
            </a:r>
          </a:p>
          <a:p>
            <a:pPr>
              <a:lnSpc>
                <a:spcPct val="90000"/>
              </a:lnSpc>
              <a:buSzTx/>
              <a:buFont typeface="Wingdings" panose="05000000000000000000" pitchFamily="2" charset="2"/>
              <a:buChar char=""/>
            </a:pPr>
            <a:r>
              <a:rPr lang="en-US" dirty="0" smtClean="0"/>
              <a:t>Allows access to many of the features of big data analytics without the need to learn programming</a:t>
            </a:r>
          </a:p>
          <a:p>
            <a:pPr lvl="1">
              <a:lnSpc>
                <a:spcPct val="90000"/>
              </a:lnSpc>
              <a:buSzTx/>
              <a:buFont typeface="Wingdings" panose="05000000000000000000" pitchFamily="2" charset="2"/>
              <a:buChar char=""/>
            </a:pPr>
            <a:r>
              <a:rPr lang="en-US" dirty="0" smtClean="0"/>
              <a:t>Allows more focus on concepts rather than technical programming details </a:t>
            </a:r>
          </a:p>
          <a:p>
            <a:pPr marL="0" indent="0">
              <a:lnSpc>
                <a:spcPct val="90000"/>
              </a:lnSpc>
              <a:buSzTx/>
              <a:buNone/>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217533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11</a:t>
            </a:fld>
            <a:endParaRPr lang="en-US" altLang="en-US"/>
          </a:p>
        </p:txBody>
      </p:sp>
      <p:sp>
        <p:nvSpPr>
          <p:cNvPr id="728066" name="Rectangle 1026"/>
          <p:cNvSpPr>
            <a:spLocks noGrp="1" noChangeArrowheads="1"/>
          </p:cNvSpPr>
          <p:nvPr>
            <p:ph type="title"/>
          </p:nvPr>
        </p:nvSpPr>
        <p:spPr/>
        <p:txBody>
          <a:bodyPr/>
          <a:lstStyle/>
          <a:p>
            <a:r>
              <a:rPr lang="en-US" dirty="0" smtClean="0"/>
              <a:t>Optional reading (posted on CLE):</a:t>
            </a:r>
            <a:endParaRPr lang="en-US" dirty="0"/>
          </a:p>
        </p:txBody>
      </p:sp>
      <p:sp>
        <p:nvSpPr>
          <p:cNvPr id="728067" name="Rectangle 1027"/>
          <p:cNvSpPr>
            <a:spLocks noGrp="1" noChangeArrowheads="1"/>
          </p:cNvSpPr>
          <p:nvPr>
            <p:ph type="body" idx="1"/>
          </p:nvPr>
        </p:nvSpPr>
        <p:spPr>
          <a:xfrm>
            <a:off x="457200" y="1371600"/>
            <a:ext cx="8229600" cy="4411662"/>
          </a:xfrm>
        </p:spPr>
        <p:txBody>
          <a:bodyPr/>
          <a:lstStyle/>
          <a:p>
            <a:pPr lvl="0"/>
            <a:r>
              <a:rPr lang="en-US" i="1" dirty="0"/>
              <a:t>Data </a:t>
            </a:r>
            <a:r>
              <a:rPr lang="en-US" i="1" dirty="0" smtClean="0"/>
              <a:t>Mining </a:t>
            </a:r>
            <a:r>
              <a:rPr lang="en-US" i="1" dirty="0"/>
              <a:t>with SPSS </a:t>
            </a:r>
            <a:r>
              <a:rPr lang="en-US" i="1" dirty="0" smtClean="0"/>
              <a:t>Modeler</a:t>
            </a:r>
            <a:r>
              <a:rPr lang="en-US" i="1" dirty="0"/>
              <a:t>. Theory, Exercises and Solutions. </a:t>
            </a:r>
            <a:r>
              <a:rPr lang="en-US" dirty="0" smtClean="0"/>
              <a:t>Free as an </a:t>
            </a:r>
            <a:r>
              <a:rPr lang="en-US" dirty="0" err="1" smtClean="0"/>
              <a:t>ebook</a:t>
            </a:r>
            <a:r>
              <a:rPr lang="en-US" dirty="0" smtClean="0"/>
              <a:t> from within </a:t>
            </a:r>
            <a:r>
              <a:rPr lang="en-US" dirty="0"/>
              <a:t>the UCSF network via </a:t>
            </a:r>
            <a:r>
              <a:rPr lang="en-US" u="sng" dirty="0">
                <a:hlinkClick r:id="rId3"/>
              </a:rPr>
              <a:t>http://link.springer.com/book/10.1007%2F978-3-319-28709-6</a:t>
            </a:r>
            <a:r>
              <a:rPr lang="en-US" dirty="0"/>
              <a:t>. </a:t>
            </a:r>
          </a:p>
          <a:p>
            <a:pPr lvl="0"/>
            <a:r>
              <a:rPr lang="en-US" i="1" dirty="0" smtClean="0"/>
              <a:t>An </a:t>
            </a:r>
            <a:r>
              <a:rPr lang="en-US" i="1" dirty="0"/>
              <a:t>I</a:t>
            </a:r>
            <a:r>
              <a:rPr lang="en-US" i="1" dirty="0" smtClean="0"/>
              <a:t>ntroduction </a:t>
            </a:r>
            <a:r>
              <a:rPr lang="en-US" i="1" dirty="0"/>
              <a:t>to </a:t>
            </a:r>
            <a:r>
              <a:rPr lang="en-US" i="1" dirty="0" smtClean="0"/>
              <a:t>Statistical </a:t>
            </a:r>
            <a:r>
              <a:rPr lang="en-US" i="1" dirty="0"/>
              <a:t>L</a:t>
            </a:r>
            <a:r>
              <a:rPr lang="en-US" i="1" dirty="0" smtClean="0"/>
              <a:t>earning</a:t>
            </a:r>
            <a:r>
              <a:rPr lang="en-US" dirty="0"/>
              <a:t>. </a:t>
            </a:r>
            <a:r>
              <a:rPr lang="en-US" dirty="0" smtClean="0"/>
              <a:t>eBook  </a:t>
            </a:r>
            <a:r>
              <a:rPr lang="en-US" dirty="0"/>
              <a:t>free via </a:t>
            </a:r>
            <a:r>
              <a:rPr lang="en-US" u="sng" dirty="0">
                <a:hlinkClick r:id="rId4"/>
              </a:rPr>
              <a:t>www-bcf.usc.edu/~</a:t>
            </a:r>
            <a:r>
              <a:rPr lang="en-US" u="sng" dirty="0" err="1">
                <a:hlinkClick r:id="rId4"/>
              </a:rPr>
              <a:t>gareth</a:t>
            </a:r>
            <a:r>
              <a:rPr lang="en-US" u="sng" dirty="0">
                <a:hlinkClick r:id="rId4"/>
              </a:rPr>
              <a:t>/ISL/</a:t>
            </a:r>
            <a:r>
              <a:rPr lang="en-US" dirty="0"/>
              <a:t>. </a:t>
            </a:r>
            <a:r>
              <a:rPr lang="en-US" dirty="0" smtClean="0"/>
              <a:t>Or within UCSF network from Springer directly. </a:t>
            </a:r>
            <a:endParaRPr lang="en-US" dirty="0"/>
          </a:p>
          <a:p>
            <a:pPr marL="0" indent="0">
              <a:lnSpc>
                <a:spcPct val="90000"/>
              </a:lnSpc>
              <a:buSzTx/>
              <a:buNone/>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934817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12</a:t>
            </a:fld>
            <a:endParaRPr lang="en-US" altLang="en-US"/>
          </a:p>
        </p:txBody>
      </p:sp>
      <p:sp>
        <p:nvSpPr>
          <p:cNvPr id="728066" name="Rectangle 1026"/>
          <p:cNvSpPr>
            <a:spLocks noGrp="1" noChangeArrowheads="1"/>
          </p:cNvSpPr>
          <p:nvPr>
            <p:ph type="title"/>
          </p:nvPr>
        </p:nvSpPr>
        <p:spPr/>
        <p:txBody>
          <a:bodyPr/>
          <a:lstStyle/>
          <a:p>
            <a:r>
              <a:rPr lang="en-US" dirty="0" smtClean="0"/>
              <a:t>Outline for today</a:t>
            </a:r>
            <a:endParaRPr lang="en-US" dirty="0"/>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a:t>What is big data?  And since computers are so fast these days, is it really any different than what we have been doing all along?</a:t>
            </a:r>
          </a:p>
          <a:p>
            <a:pPr>
              <a:lnSpc>
                <a:spcPct val="90000"/>
              </a:lnSpc>
              <a:buSzTx/>
              <a:buFont typeface="Wingdings" panose="05000000000000000000" pitchFamily="2" charset="2"/>
              <a:buChar char=""/>
            </a:pPr>
            <a:r>
              <a:rPr lang="en-US" dirty="0"/>
              <a:t>Data mining.</a:t>
            </a:r>
          </a:p>
          <a:p>
            <a:pPr>
              <a:lnSpc>
                <a:spcPct val="90000"/>
              </a:lnSpc>
              <a:buSzTx/>
              <a:buFont typeface="Wingdings" panose="05000000000000000000" pitchFamily="2" charset="2"/>
              <a:buChar char=""/>
            </a:pPr>
            <a:r>
              <a:rPr lang="en-US" dirty="0"/>
              <a:t>Causality versus prediction.</a:t>
            </a:r>
          </a:p>
          <a:p>
            <a:pPr>
              <a:lnSpc>
                <a:spcPct val="90000"/>
              </a:lnSpc>
              <a:buSzTx/>
              <a:buFont typeface="Wingdings" panose="05000000000000000000" pitchFamily="2" charset="2"/>
              <a:buChar char=""/>
            </a:pPr>
            <a:r>
              <a:rPr lang="en-US" dirty="0"/>
              <a:t>Overfitting and spurious associations.</a:t>
            </a:r>
          </a:p>
          <a:p>
            <a:pPr marL="0" indent="0">
              <a:lnSpc>
                <a:spcPct val="90000"/>
              </a:lnSpc>
              <a:buSzTx/>
              <a:buNone/>
            </a:pPr>
            <a:endParaRPr lang="en-US" dirty="0" smtClean="0"/>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1548486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13</a:t>
            </a:fld>
            <a:endParaRPr lang="en-US" altLang="en-US"/>
          </a:p>
        </p:txBody>
      </p:sp>
      <p:sp>
        <p:nvSpPr>
          <p:cNvPr id="728066" name="Rectangle 1026"/>
          <p:cNvSpPr>
            <a:spLocks noGrp="1" noChangeArrowheads="1"/>
          </p:cNvSpPr>
          <p:nvPr>
            <p:ph type="title"/>
          </p:nvPr>
        </p:nvSpPr>
        <p:spPr>
          <a:xfrm>
            <a:off x="402771" y="0"/>
            <a:ext cx="7924800" cy="1295400"/>
          </a:xfrm>
        </p:spPr>
        <p:txBody>
          <a:bodyPr/>
          <a:lstStyle/>
          <a:p>
            <a:r>
              <a:rPr lang="en-US" dirty="0" smtClean="0"/>
              <a:t>Is Big Data new?</a:t>
            </a:r>
            <a:endParaRPr lang="en-US" dirty="0"/>
          </a:p>
        </p:txBody>
      </p:sp>
      <p:sp>
        <p:nvSpPr>
          <p:cNvPr id="728067" name="Rectangle 1027"/>
          <p:cNvSpPr>
            <a:spLocks noGrp="1" noChangeArrowheads="1"/>
          </p:cNvSpPr>
          <p:nvPr>
            <p:ph type="body" idx="1"/>
          </p:nvPr>
        </p:nvSpPr>
        <p:spPr>
          <a:xfrm>
            <a:off x="359228" y="1371600"/>
            <a:ext cx="8632371" cy="4411662"/>
          </a:xfrm>
        </p:spPr>
        <p:txBody>
          <a:bodyPr/>
          <a:lstStyle/>
          <a:p>
            <a:pPr marL="0" indent="0">
              <a:lnSpc>
                <a:spcPct val="90000"/>
              </a:lnSpc>
              <a:buSzTx/>
              <a:buNone/>
            </a:pPr>
            <a:r>
              <a:rPr lang="en-US" dirty="0" smtClean="0"/>
              <a:t>My father actually </a:t>
            </a:r>
            <a:r>
              <a:rPr lang="en-US" i="1" dirty="0" smtClean="0"/>
              <a:t>was</a:t>
            </a:r>
            <a:r>
              <a:rPr lang="en-US" dirty="0" smtClean="0"/>
              <a:t> a rocket scientist.</a:t>
            </a:r>
          </a:p>
          <a:p>
            <a:pPr marL="0" indent="0">
              <a:lnSpc>
                <a:spcPct val="90000"/>
              </a:lnSpc>
              <a:buSzTx/>
              <a:buNone/>
            </a:pPr>
            <a:endParaRPr lang="en-US" dirty="0"/>
          </a:p>
          <a:p>
            <a:pPr marL="0" indent="0">
              <a:lnSpc>
                <a:spcPct val="90000"/>
              </a:lnSpc>
              <a:buSzTx/>
              <a:buNone/>
            </a:pPr>
            <a:r>
              <a:rPr lang="en-US" dirty="0" smtClean="0"/>
              <a:t>Here is one of his</a:t>
            </a:r>
          </a:p>
          <a:p>
            <a:pPr marL="0" indent="0">
              <a:lnSpc>
                <a:spcPct val="90000"/>
              </a:lnSpc>
              <a:buSzTx/>
              <a:buNone/>
            </a:pPr>
            <a:r>
              <a:rPr lang="en-US" dirty="0" smtClean="0"/>
              <a:t>satellites being </a:t>
            </a:r>
          </a:p>
          <a:p>
            <a:pPr marL="0" indent="0">
              <a:lnSpc>
                <a:spcPct val="90000"/>
              </a:lnSpc>
              <a:buSzTx/>
              <a:buNone/>
            </a:pPr>
            <a:r>
              <a:rPr lang="en-US" dirty="0" smtClean="0"/>
              <a:t>tested: Nimbus</a:t>
            </a:r>
            <a:endParaRPr lang="en-US" dirty="0"/>
          </a:p>
          <a:p>
            <a:pPr marL="0" indent="0">
              <a:lnSpc>
                <a:spcPct val="90000"/>
              </a:lnSpc>
              <a:buSzTx/>
              <a:buNone/>
            </a:pPr>
            <a:r>
              <a:rPr lang="en-US" dirty="0" smtClean="0"/>
              <a:t>weather satellite.</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5567" r="18014" b="9024"/>
          <a:stretch/>
        </p:blipFill>
        <p:spPr>
          <a:xfrm>
            <a:off x="4114800" y="2164644"/>
            <a:ext cx="4289778" cy="4367389"/>
          </a:xfrm>
          <a:prstGeom prst="rect">
            <a:avLst/>
          </a:prstGeom>
        </p:spPr>
      </p:pic>
    </p:spTree>
    <p:extLst>
      <p:ext uri="{BB962C8B-B14F-4D97-AF65-F5344CB8AC3E}">
        <p14:creationId xmlns:p14="http://schemas.microsoft.com/office/powerpoint/2010/main" val="2157532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14</a:t>
            </a:fld>
            <a:endParaRPr lang="en-US" altLang="en-US"/>
          </a:p>
        </p:txBody>
      </p:sp>
      <p:sp>
        <p:nvSpPr>
          <p:cNvPr id="728066" name="Rectangle 1026"/>
          <p:cNvSpPr>
            <a:spLocks noGrp="1" noChangeArrowheads="1"/>
          </p:cNvSpPr>
          <p:nvPr>
            <p:ph type="title"/>
          </p:nvPr>
        </p:nvSpPr>
        <p:spPr>
          <a:xfrm>
            <a:off x="402771" y="0"/>
            <a:ext cx="7924800" cy="1295400"/>
          </a:xfrm>
        </p:spPr>
        <p:txBody>
          <a:bodyPr/>
          <a:lstStyle/>
          <a:p>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091"/>
          <a:stretch/>
        </p:blipFill>
        <p:spPr bwMode="auto">
          <a:xfrm>
            <a:off x="1600200" y="1275644"/>
            <a:ext cx="5486400" cy="2667191"/>
          </a:xfrm>
          <a:prstGeom prst="rect">
            <a:avLst/>
          </a:prstGeom>
          <a:solidFill>
            <a:schemeClr val="bg1">
              <a:alpha val="0"/>
            </a:schemeClr>
          </a:solidFill>
          <a:ln>
            <a:noFill/>
          </a:ln>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7724" t="14915" r="13286"/>
          <a:stretch/>
        </p:blipFill>
        <p:spPr bwMode="auto">
          <a:xfrm>
            <a:off x="990600" y="3942835"/>
            <a:ext cx="7010401" cy="2608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788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15</a:t>
            </a:fld>
            <a:endParaRPr lang="en-US" altLang="en-US"/>
          </a:p>
        </p:txBody>
      </p:sp>
      <p:sp>
        <p:nvSpPr>
          <p:cNvPr id="728066" name="Rectangle 1026"/>
          <p:cNvSpPr>
            <a:spLocks noGrp="1" noChangeArrowheads="1"/>
          </p:cNvSpPr>
          <p:nvPr>
            <p:ph type="title"/>
          </p:nvPr>
        </p:nvSpPr>
        <p:spPr>
          <a:xfrm>
            <a:off x="402771" y="0"/>
            <a:ext cx="7924800" cy="1295400"/>
          </a:xfrm>
        </p:spPr>
        <p:txBody>
          <a:bodyPr/>
          <a:lstStyle/>
          <a:p>
            <a:r>
              <a:rPr lang="en-US" dirty="0" smtClean="0"/>
              <a:t>Nimbus Users Guide</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565" r="10808" b="37679"/>
          <a:stretch/>
        </p:blipFill>
        <p:spPr bwMode="auto">
          <a:xfrm>
            <a:off x="76201" y="3374484"/>
            <a:ext cx="8977986" cy="2688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3501" t="18334" r="12060"/>
          <a:stretch/>
        </p:blipFill>
        <p:spPr bwMode="auto">
          <a:xfrm rot="-60000">
            <a:off x="175583" y="1516539"/>
            <a:ext cx="8855979" cy="1842646"/>
          </a:xfrm>
          <a:prstGeom prst="rect">
            <a:avLst/>
          </a:prstGeom>
          <a:solidFill>
            <a:schemeClr val="bg1">
              <a:alpha val="0"/>
            </a:schemeClr>
          </a:solidFill>
          <a:ln>
            <a:noFill/>
          </a:ln>
        </p:spPr>
      </p:pic>
      <p:cxnSp>
        <p:nvCxnSpPr>
          <p:cNvPr id="3" name="Straight Connector 2"/>
          <p:cNvCxnSpPr/>
          <p:nvPr/>
        </p:nvCxnSpPr>
        <p:spPr bwMode="auto">
          <a:xfrm flipV="1">
            <a:off x="2514600" y="2819400"/>
            <a:ext cx="5410200" cy="76200"/>
          </a:xfrm>
          <a:prstGeom prst="line">
            <a:avLst/>
          </a:prstGeom>
          <a:solidFill>
            <a:schemeClr val="accent1"/>
          </a:solidFill>
          <a:ln w="15875" cap="flat" cmpd="sng" algn="ctr">
            <a:solidFill>
              <a:srgbClr val="FF0000"/>
            </a:solidFill>
            <a:prstDash val="solid"/>
            <a:round/>
            <a:headEnd type="none" w="med" len="med"/>
            <a:tailEnd type="none" w="med" len="med"/>
          </a:ln>
          <a:effectLst/>
        </p:spPr>
      </p:cxnSp>
      <p:cxnSp>
        <p:nvCxnSpPr>
          <p:cNvPr id="9" name="Straight Connector 8"/>
          <p:cNvCxnSpPr/>
          <p:nvPr/>
        </p:nvCxnSpPr>
        <p:spPr bwMode="auto">
          <a:xfrm flipV="1">
            <a:off x="685800" y="4267200"/>
            <a:ext cx="8153400" cy="76200"/>
          </a:xfrm>
          <a:prstGeom prst="line">
            <a:avLst/>
          </a:prstGeom>
          <a:solidFill>
            <a:schemeClr val="accent1"/>
          </a:solidFill>
          <a:ln w="15875" cap="flat" cmpd="sng" algn="ctr">
            <a:solidFill>
              <a:srgbClr val="FF0000"/>
            </a:solidFill>
            <a:prstDash val="solid"/>
            <a:round/>
            <a:headEnd type="none" w="med" len="med"/>
            <a:tailEnd type="none" w="med" len="med"/>
          </a:ln>
          <a:effectLst/>
        </p:spPr>
      </p:cxnSp>
      <p:cxnSp>
        <p:nvCxnSpPr>
          <p:cNvPr id="10" name="Straight Connector 9"/>
          <p:cNvCxnSpPr/>
          <p:nvPr/>
        </p:nvCxnSpPr>
        <p:spPr bwMode="auto">
          <a:xfrm flipV="1">
            <a:off x="3505200" y="4838700"/>
            <a:ext cx="5181600" cy="38100"/>
          </a:xfrm>
          <a:prstGeom prst="line">
            <a:avLst/>
          </a:prstGeom>
          <a:solidFill>
            <a:schemeClr val="accent1"/>
          </a:solidFill>
          <a:ln w="15875"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flipV="1">
            <a:off x="228600" y="5143500"/>
            <a:ext cx="3276600" cy="38100"/>
          </a:xfrm>
          <a:prstGeom prst="line">
            <a:avLst/>
          </a:prstGeom>
          <a:solidFill>
            <a:schemeClr val="accent1"/>
          </a:solidFill>
          <a:ln w="158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1508693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16</a:t>
            </a:fld>
            <a:endParaRPr lang="en-US" altLang="en-US"/>
          </a:p>
        </p:txBody>
      </p:sp>
      <p:sp>
        <p:nvSpPr>
          <p:cNvPr id="728066" name="Rectangle 1026"/>
          <p:cNvSpPr>
            <a:spLocks noGrp="1" noChangeArrowheads="1"/>
          </p:cNvSpPr>
          <p:nvPr>
            <p:ph type="title"/>
          </p:nvPr>
        </p:nvSpPr>
        <p:spPr>
          <a:xfrm>
            <a:off x="402771" y="0"/>
            <a:ext cx="7924800" cy="1295400"/>
          </a:xfrm>
        </p:spPr>
        <p:txBody>
          <a:bodyPr/>
          <a:lstStyle/>
          <a:p>
            <a:r>
              <a:rPr lang="en-US" dirty="0" smtClean="0"/>
              <a:t>Is Big Data new?</a:t>
            </a:r>
            <a:endParaRPr lang="en-US" dirty="0"/>
          </a:p>
        </p:txBody>
      </p:sp>
      <p:sp>
        <p:nvSpPr>
          <p:cNvPr id="728067" name="Rectangle 1027"/>
          <p:cNvSpPr>
            <a:spLocks noGrp="1" noChangeArrowheads="1"/>
          </p:cNvSpPr>
          <p:nvPr>
            <p:ph type="body" idx="1"/>
          </p:nvPr>
        </p:nvSpPr>
        <p:spPr>
          <a:xfrm>
            <a:off x="359228" y="1371600"/>
            <a:ext cx="8632371" cy="4411662"/>
          </a:xfrm>
          <a:solidFill>
            <a:schemeClr val="bg1"/>
          </a:solidFill>
        </p:spPr>
        <p:txBody>
          <a:bodyPr/>
          <a:lstStyle/>
          <a:p>
            <a:pPr marL="0" indent="0">
              <a:lnSpc>
                <a:spcPct val="90000"/>
              </a:lnSpc>
              <a:buSzTx/>
              <a:buNone/>
            </a:pPr>
            <a:r>
              <a:rPr lang="en-US" dirty="0" smtClean="0"/>
              <a:t>So even in my father’s time, he had “big” data.  And he needed the latest and greatest computing equipment (an IBM 360) to process it.</a:t>
            </a:r>
          </a:p>
          <a:p>
            <a:pPr marL="0" indent="0">
              <a:lnSpc>
                <a:spcPct val="90000"/>
              </a:lnSpc>
              <a:buSzTx/>
              <a:buNone/>
            </a:pPr>
            <a:endParaRPr lang="en-US" dirty="0"/>
          </a:p>
          <a:p>
            <a:pPr marL="0" indent="0">
              <a:lnSpc>
                <a:spcPct val="90000"/>
              </a:lnSpc>
              <a:buSzTx/>
              <a:buNone/>
            </a:pPr>
            <a:endParaRPr lang="en-US" dirty="0"/>
          </a:p>
          <a:p>
            <a:pPr marL="0" indent="0">
              <a:lnSpc>
                <a:spcPct val="90000"/>
              </a:lnSpc>
              <a:buSzTx/>
              <a:buNone/>
            </a:pPr>
            <a:endParaRPr lang="en-US" dirty="0" smtClean="0"/>
          </a:p>
          <a:p>
            <a:pPr marL="0" indent="0">
              <a:lnSpc>
                <a:spcPct val="90000"/>
              </a:lnSpc>
              <a:buSzTx/>
              <a:buNone/>
            </a:pPr>
            <a:endParaRPr lang="en-US" dirty="0"/>
          </a:p>
          <a:p>
            <a:pPr marL="0" indent="0">
              <a:lnSpc>
                <a:spcPct val="90000"/>
              </a:lnSpc>
              <a:buSzTx/>
              <a:buNone/>
            </a:pPr>
            <a:endParaRPr lang="en-US" dirty="0" smtClean="0"/>
          </a:p>
          <a:p>
            <a:pPr marL="0" indent="0">
              <a:lnSpc>
                <a:spcPct val="90000"/>
              </a:lnSpc>
              <a:buSzTx/>
              <a:buNone/>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357" t="8602" r="26474" b="13978"/>
          <a:stretch/>
        </p:blipFill>
        <p:spPr>
          <a:xfrm>
            <a:off x="533400" y="2743200"/>
            <a:ext cx="4128098" cy="3657600"/>
          </a:xfrm>
          <a:prstGeom prst="rect">
            <a:avLst/>
          </a:prstGeom>
        </p:spPr>
      </p:pic>
      <p:sp>
        <p:nvSpPr>
          <p:cNvPr id="4" name="TextBox 3"/>
          <p:cNvSpPr txBox="1"/>
          <p:nvPr/>
        </p:nvSpPr>
        <p:spPr>
          <a:xfrm>
            <a:off x="4953000" y="2805289"/>
            <a:ext cx="3810000" cy="2400657"/>
          </a:xfrm>
          <a:prstGeom prst="rect">
            <a:avLst/>
          </a:prstGeom>
          <a:noFill/>
        </p:spPr>
        <p:txBody>
          <a:bodyPr wrap="square" rtlCol="0">
            <a:spAutoFit/>
          </a:bodyPr>
          <a:lstStyle/>
          <a:p>
            <a:pPr algn="l"/>
            <a:r>
              <a:rPr lang="en-US" sz="3000" dirty="0" smtClean="0"/>
              <a:t>The weather files are archived and anyone can download them from the Nat’l Snow and Ice Data Center.</a:t>
            </a:r>
          </a:p>
        </p:txBody>
      </p:sp>
      <p:sp>
        <p:nvSpPr>
          <p:cNvPr id="9" name="TextBox 8"/>
          <p:cNvSpPr txBox="1"/>
          <p:nvPr/>
        </p:nvSpPr>
        <p:spPr>
          <a:xfrm>
            <a:off x="4953000" y="5089983"/>
            <a:ext cx="3810000" cy="1477328"/>
          </a:xfrm>
          <a:prstGeom prst="rect">
            <a:avLst/>
          </a:prstGeom>
          <a:noFill/>
        </p:spPr>
        <p:txBody>
          <a:bodyPr wrap="square" rtlCol="0">
            <a:spAutoFit/>
          </a:bodyPr>
          <a:lstStyle/>
          <a:p>
            <a:pPr algn="l"/>
            <a:endParaRPr lang="en-US" sz="3000" dirty="0"/>
          </a:p>
          <a:p>
            <a:pPr algn="l"/>
            <a:r>
              <a:rPr lang="en-US" sz="3000" dirty="0" smtClean="0"/>
              <a:t>They are about 1 Mb per day. </a:t>
            </a:r>
            <a:endParaRPr lang="en-US" sz="3000" dirty="0"/>
          </a:p>
        </p:txBody>
      </p:sp>
    </p:spTree>
    <p:extLst>
      <p:ext uri="{BB962C8B-B14F-4D97-AF65-F5344CB8AC3E}">
        <p14:creationId xmlns:p14="http://schemas.microsoft.com/office/powerpoint/2010/main" val="732115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17</a:t>
            </a:fld>
            <a:endParaRPr lang="en-US" altLang="en-US"/>
          </a:p>
        </p:txBody>
      </p:sp>
      <p:sp>
        <p:nvSpPr>
          <p:cNvPr id="728066" name="Rectangle 1026"/>
          <p:cNvSpPr>
            <a:spLocks noGrp="1" noChangeArrowheads="1"/>
          </p:cNvSpPr>
          <p:nvPr>
            <p:ph type="title"/>
          </p:nvPr>
        </p:nvSpPr>
        <p:spPr/>
        <p:txBody>
          <a:bodyPr/>
          <a:lstStyle/>
          <a:p>
            <a:r>
              <a:rPr lang="en-US" dirty="0" smtClean="0"/>
              <a:t>Big Data – what is it?</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smtClean="0"/>
              <a:t>Every era has had big data.</a:t>
            </a:r>
          </a:p>
          <a:p>
            <a:pPr marL="0" indent="0">
              <a:lnSpc>
                <a:spcPct val="90000"/>
              </a:lnSpc>
              <a:buSzTx/>
              <a:buNone/>
            </a:pPr>
            <a:endParaRPr lang="en-US" dirty="0"/>
          </a:p>
          <a:p>
            <a:pPr marL="0" indent="0">
              <a:lnSpc>
                <a:spcPct val="90000"/>
              </a:lnSpc>
              <a:buSzTx/>
              <a:buNone/>
            </a:pPr>
            <a:r>
              <a:rPr lang="en-US" dirty="0" smtClean="0"/>
              <a:t>In 1936, the Literary Digest conducted a presidential poll (Landon v. Roosevelt).  They mailed 10 million postcards and received 2.4 million back. (More in a bit). </a:t>
            </a:r>
          </a:p>
          <a:p>
            <a:pPr>
              <a:lnSpc>
                <a:spcPct val="90000"/>
              </a:lnSpc>
              <a:buSzTx/>
              <a:buFont typeface="Wingdings" panose="05000000000000000000" pitchFamily="2" charset="2"/>
              <a:buChar char=""/>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723722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18</a:t>
            </a:fld>
            <a:endParaRPr lang="en-US" altLang="en-US"/>
          </a:p>
        </p:txBody>
      </p:sp>
      <p:sp>
        <p:nvSpPr>
          <p:cNvPr id="728066" name="Rectangle 1026"/>
          <p:cNvSpPr>
            <a:spLocks noGrp="1" noChangeArrowheads="1"/>
          </p:cNvSpPr>
          <p:nvPr>
            <p:ph type="title"/>
          </p:nvPr>
        </p:nvSpPr>
        <p:spPr/>
        <p:txBody>
          <a:bodyPr/>
          <a:lstStyle/>
          <a:p>
            <a:r>
              <a:rPr lang="en-US" dirty="0" smtClean="0"/>
              <a:t>Big Data in the 1990s </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 y="1600200"/>
            <a:ext cx="9004300" cy="282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 y="4425950"/>
            <a:ext cx="8458200" cy="1815882"/>
          </a:xfrm>
          <a:prstGeom prst="rect">
            <a:avLst/>
          </a:prstGeom>
          <a:noFill/>
        </p:spPr>
        <p:txBody>
          <a:bodyPr wrap="square" rtlCol="0">
            <a:spAutoFit/>
          </a:bodyPr>
          <a:lstStyle/>
          <a:p>
            <a:pPr algn="l"/>
            <a:r>
              <a:rPr lang="en-US" sz="2800" u="sng" dirty="0" smtClean="0"/>
              <a:t>Methods</a:t>
            </a:r>
            <a:r>
              <a:rPr lang="en-US" sz="2800" dirty="0" smtClean="0"/>
              <a:t>:  Continuous EMG …were sampled at 32 Hz …  Fast Fourier Transform and power spectrum analysis were performed …to quantify </a:t>
            </a:r>
            <a:r>
              <a:rPr lang="en-US" sz="2800" dirty="0" err="1" smtClean="0"/>
              <a:t>myometrial</a:t>
            </a:r>
            <a:r>
              <a:rPr lang="en-US" sz="2800" dirty="0" smtClean="0"/>
              <a:t> activity as contractures or contractions. </a:t>
            </a:r>
            <a:endParaRPr lang="en-US" sz="2800" dirty="0"/>
          </a:p>
        </p:txBody>
      </p:sp>
    </p:spTree>
    <p:extLst>
      <p:ext uri="{BB962C8B-B14F-4D97-AF65-F5344CB8AC3E}">
        <p14:creationId xmlns:p14="http://schemas.microsoft.com/office/powerpoint/2010/main" val="3568467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19</a:t>
            </a:fld>
            <a:endParaRPr lang="en-US" altLang="en-US"/>
          </a:p>
        </p:txBody>
      </p:sp>
      <p:sp>
        <p:nvSpPr>
          <p:cNvPr id="728066" name="Rectangle 1026"/>
          <p:cNvSpPr>
            <a:spLocks noGrp="1" noChangeArrowheads="1"/>
          </p:cNvSpPr>
          <p:nvPr>
            <p:ph type="title"/>
          </p:nvPr>
        </p:nvSpPr>
        <p:spPr/>
        <p:txBody>
          <a:bodyPr/>
          <a:lstStyle/>
          <a:p>
            <a:r>
              <a:rPr lang="en-US" dirty="0" smtClean="0"/>
              <a:t>Big Data in the 1990s</a:t>
            </a:r>
            <a:endParaRPr lang="en-US" dirty="0"/>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smtClean="0"/>
              <a:t>13 baboons studied.</a:t>
            </a:r>
          </a:p>
          <a:p>
            <a:pPr>
              <a:lnSpc>
                <a:spcPct val="90000"/>
              </a:lnSpc>
              <a:buSzTx/>
              <a:buFont typeface="Wingdings" panose="05000000000000000000" pitchFamily="2" charset="2"/>
              <a:buChar char=""/>
            </a:pPr>
            <a:r>
              <a:rPr lang="en-US" dirty="0" smtClean="0"/>
              <a:t>At least two electrical leads per animal.</a:t>
            </a:r>
          </a:p>
          <a:p>
            <a:pPr>
              <a:lnSpc>
                <a:spcPct val="90000"/>
              </a:lnSpc>
              <a:buSzTx/>
              <a:buFont typeface="Wingdings" panose="05000000000000000000" pitchFamily="2" charset="2"/>
              <a:buChar char=""/>
            </a:pPr>
            <a:r>
              <a:rPr lang="en-US" dirty="0" smtClean="0"/>
              <a:t>Up to 67 days of observation.</a:t>
            </a:r>
          </a:p>
          <a:p>
            <a:pPr>
              <a:lnSpc>
                <a:spcPct val="90000"/>
              </a:lnSpc>
              <a:buSzTx/>
              <a:buFont typeface="Wingdings" panose="05000000000000000000" pitchFamily="2" charset="2"/>
              <a:buChar char=""/>
            </a:pPr>
            <a:r>
              <a:rPr lang="en-US" dirty="0" smtClean="0"/>
              <a:t>Record electrical activity of uterine muscles 32 times per second</a:t>
            </a:r>
          </a:p>
          <a:p>
            <a:pPr marL="0" indent="0">
              <a:lnSpc>
                <a:spcPct val="90000"/>
              </a:lnSpc>
              <a:buSzTx/>
              <a:buNone/>
            </a:pPr>
            <a:endParaRPr lang="en-US" dirty="0"/>
          </a:p>
          <a:p>
            <a:pPr marL="0" indent="0">
              <a:lnSpc>
                <a:spcPct val="90000"/>
              </a:lnSpc>
              <a:buSzTx/>
              <a:buNone/>
            </a:pPr>
            <a:r>
              <a:rPr lang="en-US" dirty="0" smtClean="0"/>
              <a:t>About 4.8 billion data points (~4.5 GB)</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88048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8067">
                                            <p:txEl>
                                              <p:pRg st="5" end="5"/>
                                            </p:txEl>
                                          </p:spTgt>
                                        </p:tgtEl>
                                        <p:attrNameLst>
                                          <p:attrName>style.visibility</p:attrName>
                                        </p:attrNameLst>
                                      </p:cBhvr>
                                      <p:to>
                                        <p:strVal val="visible"/>
                                      </p:to>
                                    </p:set>
                                    <p:animEffect transition="in" filter="fade">
                                      <p:cBhvr>
                                        <p:cTn id="7" dur="500"/>
                                        <p:tgtEl>
                                          <p:spTgt spid="7280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2</a:t>
            </a:fld>
            <a:endParaRPr lang="en-US" altLang="en-US" dirty="0"/>
          </a:p>
        </p:txBody>
      </p:sp>
      <p:sp>
        <p:nvSpPr>
          <p:cNvPr id="728066" name="Rectangle 1026"/>
          <p:cNvSpPr>
            <a:spLocks noGrp="1" noChangeArrowheads="1"/>
          </p:cNvSpPr>
          <p:nvPr>
            <p:ph type="title"/>
          </p:nvPr>
        </p:nvSpPr>
        <p:spPr/>
        <p:txBody>
          <a:bodyPr/>
          <a:lstStyle/>
          <a:p>
            <a:r>
              <a:rPr lang="en-US" dirty="0" smtClean="0"/>
              <a:t>Big Data</a:t>
            </a:r>
            <a:endParaRPr lang="en-US" dirty="0"/>
          </a:p>
        </p:txBody>
      </p:sp>
      <p:sp>
        <p:nvSpPr>
          <p:cNvPr id="728067" name="Rectangle 1027"/>
          <p:cNvSpPr>
            <a:spLocks noGrp="1" noChangeArrowheads="1"/>
          </p:cNvSpPr>
          <p:nvPr>
            <p:ph type="body" idx="1"/>
          </p:nvPr>
        </p:nvSpPr>
        <p:spPr>
          <a:xfrm>
            <a:off x="457200" y="1295400"/>
            <a:ext cx="8229600" cy="4411662"/>
          </a:xfrm>
          <a:solidFill>
            <a:schemeClr val="bg1"/>
          </a:solidFill>
        </p:spPr>
        <p:txBody>
          <a:bodyPr/>
          <a:lstStyle/>
          <a:p>
            <a:pPr marL="0" indent="0">
              <a:buNone/>
            </a:pPr>
            <a:r>
              <a:rPr lang="en-US" sz="1400" dirty="0"/>
              <a:t>  </a:t>
            </a:r>
          </a:p>
          <a:p>
            <a:pPr marL="0" indent="0">
              <a:buNone/>
            </a:pPr>
            <a:r>
              <a:rPr lang="en-US" sz="2000" u="sng" dirty="0" smtClean="0"/>
              <a:t>Jasper Sitwell</a:t>
            </a:r>
            <a:r>
              <a:rPr lang="en-US" sz="2000" dirty="0" smtClean="0"/>
              <a:t>:  Zola's </a:t>
            </a:r>
            <a:r>
              <a:rPr lang="en-US" sz="2000" dirty="0"/>
              <a:t>algorithm is a program</a:t>
            </a:r>
            <a:r>
              <a:rPr lang="en-US" sz="2000" dirty="0" smtClean="0"/>
              <a:t>...for </a:t>
            </a:r>
            <a:r>
              <a:rPr lang="en-US" sz="2000" dirty="0"/>
              <a:t>choosing Insight's targets. </a:t>
            </a:r>
            <a:endParaRPr lang="en-US" sz="2000" dirty="0" smtClean="0"/>
          </a:p>
          <a:p>
            <a:pPr marL="0" indent="0">
              <a:buNone/>
            </a:pPr>
            <a:r>
              <a:rPr lang="en-US" sz="2000" u="sng" dirty="0" smtClean="0"/>
              <a:t>Steve Rogers</a:t>
            </a:r>
            <a:r>
              <a:rPr lang="en-US" sz="2000" dirty="0" smtClean="0"/>
              <a:t>:  What </a:t>
            </a:r>
            <a:r>
              <a:rPr lang="en-US" sz="2000" dirty="0"/>
              <a:t>targets</a:t>
            </a:r>
            <a:r>
              <a:rPr lang="en-US" sz="2000" dirty="0" smtClean="0"/>
              <a:t>? </a:t>
            </a:r>
          </a:p>
          <a:p>
            <a:pPr marL="0" indent="0">
              <a:buNone/>
            </a:pPr>
            <a:r>
              <a:rPr lang="en-US" sz="2000" u="sng" dirty="0"/>
              <a:t>Jasper Sitwell</a:t>
            </a:r>
            <a:r>
              <a:rPr lang="en-US" sz="2000" dirty="0"/>
              <a:t>: </a:t>
            </a:r>
            <a:r>
              <a:rPr lang="en-US" sz="2000" dirty="0" smtClean="0"/>
              <a:t> </a:t>
            </a:r>
            <a:r>
              <a:rPr lang="en-US" sz="2000" dirty="0"/>
              <a:t>You</a:t>
            </a:r>
            <a:r>
              <a:rPr lang="en-US" sz="2000" dirty="0" smtClean="0"/>
              <a:t>! The </a:t>
            </a:r>
            <a:r>
              <a:rPr lang="en-US" sz="2000" dirty="0"/>
              <a:t>TV anchor in Cairo, t</a:t>
            </a:r>
            <a:r>
              <a:rPr lang="en-US" sz="2000" dirty="0" smtClean="0"/>
              <a:t>he </a:t>
            </a:r>
            <a:r>
              <a:rPr lang="en-US" sz="2000" dirty="0"/>
              <a:t>Undersecretary of Defense</a:t>
            </a:r>
            <a:r>
              <a:rPr lang="en-US" sz="2000" dirty="0" smtClean="0"/>
              <a:t>, a </a:t>
            </a:r>
            <a:r>
              <a:rPr lang="en-US" sz="2000" dirty="0"/>
              <a:t>high school valedictorian in Iowa city</a:t>
            </a:r>
            <a:r>
              <a:rPr lang="en-US" sz="2000" dirty="0" smtClean="0"/>
              <a:t>.  Bruce </a:t>
            </a:r>
            <a:r>
              <a:rPr lang="en-US" sz="2000" dirty="0"/>
              <a:t>Banner, Stephen Strange, anyone who's a threat to HYDRA</a:t>
            </a:r>
            <a:r>
              <a:rPr lang="en-US" sz="2000" dirty="0" smtClean="0"/>
              <a:t>.  Now</a:t>
            </a:r>
            <a:r>
              <a:rPr lang="en-US" sz="2000" dirty="0"/>
              <a:t>, or in the future</a:t>
            </a:r>
            <a:r>
              <a:rPr lang="en-US" sz="2000" dirty="0" smtClean="0"/>
              <a:t>.</a:t>
            </a:r>
          </a:p>
          <a:p>
            <a:pPr marL="0" indent="0">
              <a:buNone/>
            </a:pPr>
            <a:r>
              <a:rPr lang="en-US" sz="2000" u="sng" dirty="0"/>
              <a:t>Steve Rogers </a:t>
            </a:r>
            <a:r>
              <a:rPr lang="en-US" sz="2000" dirty="0" smtClean="0"/>
              <a:t>The </a:t>
            </a:r>
            <a:r>
              <a:rPr lang="en-US" sz="2000" dirty="0"/>
              <a:t>f</a:t>
            </a:r>
            <a:r>
              <a:rPr lang="en-US" sz="2000" dirty="0" smtClean="0"/>
              <a:t>uture</a:t>
            </a:r>
            <a:r>
              <a:rPr lang="en-US" sz="2000" dirty="0"/>
              <a:t>? How can it know</a:t>
            </a:r>
            <a:r>
              <a:rPr lang="en-US" sz="2000" dirty="0" smtClean="0"/>
              <a:t>?</a:t>
            </a:r>
          </a:p>
          <a:p>
            <a:pPr marL="0" indent="0">
              <a:buNone/>
            </a:pPr>
            <a:r>
              <a:rPr lang="en-US" sz="2000" u="sng" dirty="0"/>
              <a:t>Jasper Sitwell</a:t>
            </a:r>
            <a:r>
              <a:rPr lang="en-US" sz="2000" dirty="0"/>
              <a:t>: </a:t>
            </a:r>
            <a:r>
              <a:rPr lang="en-US" sz="2000" dirty="0" smtClean="0"/>
              <a:t>How </a:t>
            </a:r>
            <a:r>
              <a:rPr lang="en-US" sz="2000" dirty="0"/>
              <a:t>could it not</a:t>
            </a:r>
            <a:r>
              <a:rPr lang="en-US" sz="2000" dirty="0" smtClean="0"/>
              <a:t>?  </a:t>
            </a:r>
            <a:r>
              <a:rPr lang="en-US" sz="2000" dirty="0" smtClean="0">
                <a:solidFill>
                  <a:srgbClr val="FF0000"/>
                </a:solidFill>
              </a:rPr>
              <a:t>The </a:t>
            </a:r>
            <a:r>
              <a:rPr lang="en-US" sz="2000" dirty="0">
                <a:solidFill>
                  <a:srgbClr val="FF0000"/>
                </a:solidFill>
              </a:rPr>
              <a:t>21st century is a digital book</a:t>
            </a:r>
            <a:r>
              <a:rPr lang="en-US" sz="2000" dirty="0" smtClean="0">
                <a:solidFill>
                  <a:srgbClr val="FF0000"/>
                </a:solidFill>
              </a:rPr>
              <a:t>.  Zola </a:t>
            </a:r>
            <a:r>
              <a:rPr lang="en-US" sz="2000" dirty="0">
                <a:solidFill>
                  <a:srgbClr val="FF0000"/>
                </a:solidFill>
              </a:rPr>
              <a:t>taught HYDRA how to read it</a:t>
            </a:r>
            <a:r>
              <a:rPr lang="en-US" sz="2000" dirty="0" smtClean="0">
                <a:solidFill>
                  <a:srgbClr val="FF0000"/>
                </a:solidFill>
              </a:rPr>
              <a:t>.  Your </a:t>
            </a:r>
            <a:r>
              <a:rPr lang="en-US" sz="2000" dirty="0">
                <a:solidFill>
                  <a:srgbClr val="FF0000"/>
                </a:solidFill>
              </a:rPr>
              <a:t>bank records, medical histories, voting patterns</a:t>
            </a:r>
            <a:r>
              <a:rPr lang="en-US" sz="2000" dirty="0" smtClean="0">
                <a:solidFill>
                  <a:srgbClr val="FF0000"/>
                </a:solidFill>
              </a:rPr>
              <a:t>, e-mails</a:t>
            </a:r>
            <a:r>
              <a:rPr lang="en-US" sz="2000" dirty="0">
                <a:solidFill>
                  <a:srgbClr val="FF0000"/>
                </a:solidFill>
              </a:rPr>
              <a:t>, phone calls, the damn SAT scores</a:t>
            </a:r>
            <a:r>
              <a:rPr lang="en-US" sz="2000" dirty="0" smtClean="0">
                <a:solidFill>
                  <a:srgbClr val="FF0000"/>
                </a:solidFill>
              </a:rPr>
              <a:t>.  Zola's </a:t>
            </a:r>
            <a:r>
              <a:rPr lang="en-US" sz="2000" dirty="0">
                <a:solidFill>
                  <a:srgbClr val="FF0000"/>
                </a:solidFill>
              </a:rPr>
              <a:t>algorithm evaluates peoples' </a:t>
            </a:r>
            <a:r>
              <a:rPr lang="en-US" sz="2000" dirty="0" smtClean="0">
                <a:solidFill>
                  <a:srgbClr val="FF0000"/>
                </a:solidFill>
              </a:rPr>
              <a:t>past to </a:t>
            </a:r>
            <a:r>
              <a:rPr lang="en-US" sz="2000" dirty="0">
                <a:solidFill>
                  <a:srgbClr val="FF0000"/>
                </a:solidFill>
              </a:rPr>
              <a:t>predict their future.</a:t>
            </a:r>
          </a:p>
          <a:p>
            <a:pPr marL="0" indent="0">
              <a:buNone/>
            </a:pPr>
            <a:r>
              <a:rPr lang="en-US" sz="2000" u="sng" dirty="0"/>
              <a:t>Steve Rogers </a:t>
            </a:r>
            <a:r>
              <a:rPr lang="en-US" sz="2000" dirty="0" smtClean="0"/>
              <a:t>What </a:t>
            </a:r>
            <a:r>
              <a:rPr lang="en-US" sz="2000" dirty="0"/>
              <a:t>then?</a:t>
            </a:r>
          </a:p>
          <a:p>
            <a:pPr marL="0" indent="0">
              <a:buNone/>
            </a:pPr>
            <a:r>
              <a:rPr lang="en-US" sz="2000" u="sng" dirty="0"/>
              <a:t>Jasper Sitwell</a:t>
            </a:r>
            <a:r>
              <a:rPr lang="en-US" sz="2000" dirty="0"/>
              <a:t>: </a:t>
            </a:r>
            <a:r>
              <a:rPr lang="en-US" sz="2000" dirty="0" smtClean="0"/>
              <a:t>Then </a:t>
            </a:r>
            <a:r>
              <a:rPr lang="en-US" sz="2000" dirty="0"/>
              <a:t>the Insight </a:t>
            </a:r>
            <a:r>
              <a:rPr lang="en-US" sz="2000" dirty="0" err="1"/>
              <a:t>heli</a:t>
            </a:r>
            <a:r>
              <a:rPr lang="en-US" sz="2000" dirty="0"/>
              <a:t>-carriers scratch people off the list.</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26536471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20</a:t>
            </a:fld>
            <a:endParaRPr lang="en-US" altLang="en-US"/>
          </a:p>
        </p:txBody>
      </p:sp>
      <p:sp>
        <p:nvSpPr>
          <p:cNvPr id="728066" name="Rectangle 1026"/>
          <p:cNvSpPr>
            <a:spLocks noGrp="1" noChangeArrowheads="1"/>
          </p:cNvSpPr>
          <p:nvPr>
            <p:ph type="title"/>
          </p:nvPr>
        </p:nvSpPr>
        <p:spPr/>
        <p:txBody>
          <a:bodyPr/>
          <a:lstStyle/>
          <a:p>
            <a:r>
              <a:rPr lang="en-US" dirty="0"/>
              <a:t>T</a:t>
            </a:r>
            <a:r>
              <a:rPr lang="en-US" dirty="0" smtClean="0"/>
              <a:t>hought #2</a:t>
            </a:r>
            <a:endParaRPr lang="en-US" dirty="0"/>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sz="3200" dirty="0" smtClean="0"/>
              <a:t>Big data isn’t the same as big information.</a:t>
            </a:r>
          </a:p>
          <a:p>
            <a:pPr marL="0" indent="0">
              <a:lnSpc>
                <a:spcPct val="90000"/>
              </a:lnSpc>
              <a:buSzTx/>
              <a:buNone/>
            </a:pPr>
            <a:endParaRPr lang="en-US" sz="3200" dirty="0"/>
          </a:p>
          <a:p>
            <a:pPr marL="0" indent="0">
              <a:lnSpc>
                <a:spcPct val="90000"/>
              </a:lnSpc>
              <a:buSzTx/>
              <a:buNone/>
            </a:pPr>
            <a:r>
              <a:rPr lang="en-US" sz="3200" dirty="0" smtClean="0"/>
              <a:t>In this example, 4.8 billion data points from only 13 animals.</a:t>
            </a:r>
          </a:p>
          <a:p>
            <a:pPr>
              <a:lnSpc>
                <a:spcPct val="90000"/>
              </a:lnSpc>
              <a:buSzTx/>
              <a:buFont typeface="Wingdings" panose="05000000000000000000" pitchFamily="2" charset="2"/>
              <a:buChar char=""/>
            </a:pPr>
            <a:endParaRPr lang="en-US" sz="3200" dirty="0"/>
          </a:p>
          <a:p>
            <a:pPr marL="0" indent="0">
              <a:lnSpc>
                <a:spcPct val="90000"/>
              </a:lnSpc>
              <a:buSzTx/>
              <a:buNone/>
            </a:pPr>
            <a:r>
              <a:rPr lang="en-US" sz="3200" dirty="0" smtClean="0"/>
              <a:t>So the usual name of “data mining” and not “information mining” is appropriate.</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73929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8067">
                                            <p:txEl>
                                              <p:pRg st="0" end="0"/>
                                            </p:txEl>
                                          </p:spTgt>
                                        </p:tgtEl>
                                        <p:attrNameLst>
                                          <p:attrName>style.visibility</p:attrName>
                                        </p:attrNameLst>
                                      </p:cBhvr>
                                      <p:to>
                                        <p:strVal val="visible"/>
                                      </p:to>
                                    </p:set>
                                    <p:animEffect transition="in" filter="fade">
                                      <p:cBhvr>
                                        <p:cTn id="7" dur="500"/>
                                        <p:tgtEl>
                                          <p:spTgt spid="72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8067">
                                            <p:txEl>
                                              <p:pRg st="2" end="2"/>
                                            </p:txEl>
                                          </p:spTgt>
                                        </p:tgtEl>
                                        <p:attrNameLst>
                                          <p:attrName>style.visibility</p:attrName>
                                        </p:attrNameLst>
                                      </p:cBhvr>
                                      <p:to>
                                        <p:strVal val="visible"/>
                                      </p:to>
                                    </p:set>
                                    <p:animEffect transition="in" filter="fade">
                                      <p:cBhvr>
                                        <p:cTn id="12" dur="500"/>
                                        <p:tgtEl>
                                          <p:spTgt spid="7280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8067">
                                            <p:txEl>
                                              <p:pRg st="4" end="4"/>
                                            </p:txEl>
                                          </p:spTgt>
                                        </p:tgtEl>
                                        <p:attrNameLst>
                                          <p:attrName>style.visibility</p:attrName>
                                        </p:attrNameLst>
                                      </p:cBhvr>
                                      <p:to>
                                        <p:strVal val="visible"/>
                                      </p:to>
                                    </p:set>
                                    <p:animEffect transition="in" filter="fade">
                                      <p:cBhvr>
                                        <p:cTn id="17" dur="500"/>
                                        <p:tgtEl>
                                          <p:spTgt spid="7280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21</a:t>
            </a:fld>
            <a:endParaRPr lang="en-US" altLang="en-US"/>
          </a:p>
        </p:txBody>
      </p:sp>
      <p:sp>
        <p:nvSpPr>
          <p:cNvPr id="728067" name="Rectangle 1027"/>
          <p:cNvSpPr>
            <a:spLocks noGrp="1" noChangeArrowheads="1"/>
          </p:cNvSpPr>
          <p:nvPr>
            <p:ph type="body" idx="1"/>
          </p:nvPr>
        </p:nvSpPr>
        <p:spPr>
          <a:xfrm>
            <a:off x="509954" y="152400"/>
            <a:ext cx="8610600" cy="4419600"/>
          </a:xfrm>
          <a:solidFill>
            <a:schemeClr val="bg1"/>
          </a:solidFill>
        </p:spPr>
        <p:txBody>
          <a:bodyPr/>
          <a:lstStyle/>
          <a:p>
            <a:pPr marL="0" indent="0">
              <a:buNone/>
            </a:pPr>
            <a:r>
              <a:rPr lang="en-US" sz="3200" dirty="0"/>
              <a:t>Data isn't information. ... Information, unlike data, is useful. While there’s a gulf between data and information, there’s a wide ocean between information and knowledge. What turns the gears in our brains isn't information, but ideas, inventions, and inspiration. Knowledge—not information—implies understanding. And beyond knowledge lies what we should be seeking: wisdom. </a:t>
            </a:r>
            <a:br>
              <a:rPr lang="en-US" sz="3200" dirty="0"/>
            </a:br>
            <a:endParaRPr lang="en-US" sz="3200" dirty="0"/>
          </a:p>
          <a:p>
            <a:pPr marL="0" indent="0">
              <a:buNone/>
            </a:pPr>
            <a:r>
              <a:rPr lang="en-US" sz="3200" dirty="0"/>
              <a:t>— Clifford </a:t>
            </a:r>
            <a:r>
              <a:rPr lang="en-US" sz="3200" dirty="0" smtClean="0"/>
              <a:t>Stoll, </a:t>
            </a:r>
            <a:r>
              <a:rPr lang="en-US" sz="3200" i="1" dirty="0" smtClean="0"/>
              <a:t>High-Tech </a:t>
            </a:r>
            <a:r>
              <a:rPr lang="en-US" sz="3200" i="1" dirty="0"/>
              <a:t>Heretic: Reflections of a Computer Contrarian</a:t>
            </a:r>
            <a:r>
              <a:rPr lang="en-US" sz="3200" dirty="0"/>
              <a:t> (2000), 185-186.</a:t>
            </a:r>
          </a:p>
          <a:p>
            <a:pPr marL="0" indent="0">
              <a:lnSpc>
                <a:spcPct val="90000"/>
              </a:lnSpc>
              <a:buSzTx/>
              <a:buNone/>
            </a:pPr>
            <a:endParaRPr lang="en-US" sz="3200"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788439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22</a:t>
            </a:fld>
            <a:endParaRPr lang="en-US" altLang="en-US" dirty="0"/>
          </a:p>
        </p:txBody>
      </p:sp>
      <p:sp>
        <p:nvSpPr>
          <p:cNvPr id="728066" name="Rectangle 1026"/>
          <p:cNvSpPr>
            <a:spLocks noGrp="1" noChangeArrowheads="1"/>
          </p:cNvSpPr>
          <p:nvPr>
            <p:ph type="title"/>
          </p:nvPr>
        </p:nvSpPr>
        <p:spPr/>
        <p:txBody>
          <a:bodyPr/>
          <a:lstStyle/>
          <a:p>
            <a:r>
              <a:rPr lang="en-US" dirty="0" smtClean="0"/>
              <a:t>What is “Big Data” today?</a:t>
            </a:r>
            <a:endParaRPr lang="en-US" dirty="0"/>
          </a:p>
        </p:txBody>
      </p:sp>
      <p:sp>
        <p:nvSpPr>
          <p:cNvPr id="728067" name="Rectangle 1027"/>
          <p:cNvSpPr>
            <a:spLocks noGrp="1" noChangeArrowheads="1"/>
          </p:cNvSpPr>
          <p:nvPr>
            <p:ph type="body" idx="1"/>
          </p:nvPr>
        </p:nvSpPr>
        <p:spPr>
          <a:xfrm>
            <a:off x="457200" y="1524000"/>
            <a:ext cx="8229600" cy="4411662"/>
          </a:xfrm>
        </p:spPr>
        <p:txBody>
          <a:bodyPr/>
          <a:lstStyle/>
          <a:p>
            <a:pPr marL="571500" indent="-571500">
              <a:lnSpc>
                <a:spcPct val="90000"/>
              </a:lnSpc>
              <a:buSzTx/>
              <a:buFont typeface="Monotype Sorts" pitchFamily="2" charset="2"/>
              <a:buAutoNum type="arabicPeriod"/>
            </a:pPr>
            <a:r>
              <a:rPr lang="en-US" dirty="0" smtClean="0"/>
              <a:t>Electronic health records.</a:t>
            </a:r>
          </a:p>
          <a:p>
            <a:pPr marL="571500" indent="-571500">
              <a:lnSpc>
                <a:spcPct val="90000"/>
              </a:lnSpc>
              <a:buSzTx/>
              <a:buFont typeface="Monotype Sorts" pitchFamily="2" charset="2"/>
              <a:buAutoNum type="arabicPeriod"/>
            </a:pPr>
            <a:r>
              <a:rPr lang="en-US" dirty="0" smtClean="0"/>
              <a:t>Data collected electronically at a personal level (e.g., </a:t>
            </a:r>
            <a:r>
              <a:rPr lang="en-US" dirty="0" err="1" smtClean="0"/>
              <a:t>Fitbit</a:t>
            </a:r>
            <a:r>
              <a:rPr lang="en-US" dirty="0" smtClean="0"/>
              <a:t> monitors).</a:t>
            </a:r>
          </a:p>
          <a:p>
            <a:pPr marL="571500" indent="-571500">
              <a:lnSpc>
                <a:spcPct val="90000"/>
              </a:lnSpc>
              <a:buSzTx/>
              <a:buFont typeface="Monotype Sorts" pitchFamily="2" charset="2"/>
              <a:buAutoNum type="arabicPeriod"/>
            </a:pPr>
            <a:r>
              <a:rPr lang="en-US" dirty="0" smtClean="0"/>
              <a:t>Web based surveillance (e.g., Google Flu Trends).</a:t>
            </a:r>
          </a:p>
          <a:p>
            <a:pPr marL="571500" indent="-571500">
              <a:lnSpc>
                <a:spcPct val="90000"/>
              </a:lnSpc>
              <a:buSzTx/>
              <a:buFont typeface="Monotype Sorts" pitchFamily="2" charset="2"/>
              <a:buAutoNum type="arabicPeriod"/>
            </a:pPr>
            <a:r>
              <a:rPr lang="en-US" dirty="0" smtClean="0"/>
              <a:t>Imaging data (e.g., MRIs). </a:t>
            </a:r>
          </a:p>
          <a:p>
            <a:pPr marL="571500" indent="-571500">
              <a:lnSpc>
                <a:spcPct val="90000"/>
              </a:lnSpc>
              <a:buSzTx/>
              <a:buFont typeface="Monotype Sorts" pitchFamily="2" charset="2"/>
              <a:buAutoNum type="arabicPeriod"/>
            </a:pPr>
            <a:r>
              <a:rPr lang="en-US" dirty="0" smtClean="0"/>
              <a:t>Digital Exhaust (noun).  Unstructured </a:t>
            </a:r>
            <a:r>
              <a:rPr lang="en-US" dirty="0"/>
              <a:t>information or data that is a by-product of the online activities of Internet </a:t>
            </a:r>
            <a:r>
              <a:rPr lang="en-US" dirty="0" smtClean="0"/>
              <a:t>users.</a:t>
            </a:r>
          </a:p>
          <a:p>
            <a:pPr marL="571500" indent="-571500">
              <a:lnSpc>
                <a:spcPct val="90000"/>
              </a:lnSpc>
              <a:buSzTx/>
              <a:buFont typeface="Monotype Sorts" pitchFamily="2" charset="2"/>
              <a:buAutoNum type="arabicPeriod"/>
            </a:pPr>
            <a:r>
              <a:rPr lang="en-US" dirty="0" smtClean="0"/>
              <a:t>Omics data (e.g.,  genomic, proteomic, or </a:t>
            </a:r>
            <a:r>
              <a:rPr lang="en-US" dirty="0" err="1" smtClean="0"/>
              <a:t>exposome</a:t>
            </a:r>
            <a:r>
              <a:rPr lang="en-US" dirty="0" smtClean="0"/>
              <a:t>)</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904808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23</a:t>
            </a:fld>
            <a:endParaRPr lang="en-US" altLang="en-US" dirty="0"/>
          </a:p>
        </p:txBody>
      </p:sp>
      <p:sp>
        <p:nvSpPr>
          <p:cNvPr id="728066" name="Rectangle 1026"/>
          <p:cNvSpPr>
            <a:spLocks noGrp="1" noChangeArrowheads="1"/>
          </p:cNvSpPr>
          <p:nvPr>
            <p:ph type="title"/>
          </p:nvPr>
        </p:nvSpPr>
        <p:spPr/>
        <p:txBody>
          <a:bodyPr/>
          <a:lstStyle/>
          <a:p>
            <a:r>
              <a:rPr lang="en-US" dirty="0" smtClean="0"/>
              <a:t>What is “Big Data” today?</a:t>
            </a:r>
            <a:endParaRPr lang="en-US" dirty="0"/>
          </a:p>
        </p:txBody>
      </p:sp>
      <p:sp>
        <p:nvSpPr>
          <p:cNvPr id="728067" name="Rectangle 1027"/>
          <p:cNvSpPr>
            <a:spLocks noGrp="1" noChangeArrowheads="1"/>
          </p:cNvSpPr>
          <p:nvPr>
            <p:ph type="body" idx="1"/>
          </p:nvPr>
        </p:nvSpPr>
        <p:spPr>
          <a:xfrm>
            <a:off x="457200" y="1524000"/>
            <a:ext cx="8458200" cy="4411662"/>
          </a:xfrm>
        </p:spPr>
        <p:txBody>
          <a:bodyPr/>
          <a:lstStyle/>
          <a:p>
            <a:pPr marL="0" indent="0">
              <a:lnSpc>
                <a:spcPct val="90000"/>
              </a:lnSpc>
              <a:buSzTx/>
              <a:buNone/>
            </a:pPr>
            <a:r>
              <a:rPr lang="en-US" dirty="0" smtClean="0"/>
              <a:t>Is “big data” really any different than what we have been doing for decades other than a steady increase in volume?  </a:t>
            </a:r>
          </a:p>
          <a:p>
            <a:pPr marL="0" indent="0">
              <a:lnSpc>
                <a:spcPct val="90000"/>
              </a:lnSpc>
              <a:buSzTx/>
              <a:buNone/>
            </a:pPr>
            <a:r>
              <a:rPr lang="en-US" dirty="0" smtClean="0"/>
              <a:t>Yes </a:t>
            </a:r>
          </a:p>
          <a:p>
            <a:pPr>
              <a:lnSpc>
                <a:spcPct val="90000"/>
              </a:lnSpc>
              <a:buSzPct val="50000"/>
            </a:pPr>
            <a:r>
              <a:rPr lang="en-US" dirty="0" smtClean="0"/>
              <a:t>Handling poor quality and heterogeneous data.</a:t>
            </a:r>
          </a:p>
          <a:p>
            <a:pPr>
              <a:lnSpc>
                <a:spcPct val="90000"/>
              </a:lnSpc>
              <a:buSzPct val="50000"/>
            </a:pPr>
            <a:r>
              <a:rPr lang="en-US" dirty="0" smtClean="0"/>
              <a:t>Harder </a:t>
            </a:r>
            <a:r>
              <a:rPr lang="en-US" dirty="0"/>
              <a:t>to practice reproducible research</a:t>
            </a:r>
            <a:r>
              <a:rPr lang="en-US" dirty="0" smtClean="0"/>
              <a:t>.</a:t>
            </a:r>
          </a:p>
          <a:p>
            <a:pPr>
              <a:lnSpc>
                <a:spcPct val="90000"/>
              </a:lnSpc>
              <a:buSzPct val="50000"/>
            </a:pPr>
            <a:r>
              <a:rPr lang="en-US" dirty="0"/>
              <a:t>Dealing with data </a:t>
            </a:r>
            <a:r>
              <a:rPr lang="en-US" dirty="0" smtClean="0"/>
              <a:t>“velocity.”</a:t>
            </a:r>
            <a:endParaRPr lang="en-US" dirty="0"/>
          </a:p>
          <a:p>
            <a:pPr>
              <a:lnSpc>
                <a:spcPct val="90000"/>
              </a:lnSpc>
              <a:buSzPct val="50000"/>
            </a:pPr>
            <a:r>
              <a:rPr lang="en-US" dirty="0" smtClean="0"/>
              <a:t>Possibility </a:t>
            </a:r>
            <a:r>
              <a:rPr lang="en-US" dirty="0"/>
              <a:t>of real time decision making</a:t>
            </a:r>
            <a:r>
              <a:rPr lang="en-US" dirty="0" smtClean="0"/>
              <a:t>.</a:t>
            </a:r>
          </a:p>
          <a:p>
            <a:pPr>
              <a:lnSpc>
                <a:spcPct val="90000"/>
              </a:lnSpc>
              <a:buSzPct val="50000"/>
            </a:pPr>
            <a:r>
              <a:rPr lang="en-US" dirty="0" smtClean="0"/>
              <a:t>Algorithmic association detection.  “Data mining” and “machine learning.”</a:t>
            </a:r>
          </a:p>
          <a:p>
            <a:pPr>
              <a:lnSpc>
                <a:spcPct val="90000"/>
              </a:lnSpc>
              <a:buSzPct val="50000"/>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105309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1" end="1"/>
                                            </p:txEl>
                                          </p:spTgt>
                                        </p:tgtEl>
                                        <p:attrNameLst>
                                          <p:attrName>style.visibility</p:attrName>
                                        </p:attrNameLst>
                                      </p:cBhvr>
                                      <p:to>
                                        <p:strVal val="visible"/>
                                      </p:to>
                                    </p:set>
                                    <p:anim calcmode="lin" valueType="num">
                                      <p:cBhvr additive="base">
                                        <p:cTn id="7" dur="500" fill="hold"/>
                                        <p:tgtEl>
                                          <p:spTgt spid="72806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8067">
                                            <p:txEl>
                                              <p:pRg st="2" end="2"/>
                                            </p:txEl>
                                          </p:spTgt>
                                        </p:tgtEl>
                                        <p:attrNameLst>
                                          <p:attrName>style.visibility</p:attrName>
                                        </p:attrNameLst>
                                      </p:cBhvr>
                                      <p:to>
                                        <p:strVal val="visible"/>
                                      </p:to>
                                    </p:set>
                                    <p:anim calcmode="lin" valueType="num">
                                      <p:cBhvr additive="base">
                                        <p:cTn id="13"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28067">
                                            <p:txEl>
                                              <p:pRg st="3" end="3"/>
                                            </p:txEl>
                                          </p:spTgt>
                                        </p:tgtEl>
                                        <p:attrNameLst>
                                          <p:attrName>style.visibility</p:attrName>
                                        </p:attrNameLst>
                                      </p:cBhvr>
                                      <p:to>
                                        <p:strVal val="visible"/>
                                      </p:to>
                                    </p:set>
                                    <p:anim calcmode="lin" valueType="num">
                                      <p:cBhvr additive="base">
                                        <p:cTn id="19" dur="500" fill="hold"/>
                                        <p:tgtEl>
                                          <p:spTgt spid="72806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280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28067">
                                            <p:txEl>
                                              <p:pRg st="4" end="4"/>
                                            </p:txEl>
                                          </p:spTgt>
                                        </p:tgtEl>
                                        <p:attrNameLst>
                                          <p:attrName>style.visibility</p:attrName>
                                        </p:attrNameLst>
                                      </p:cBhvr>
                                      <p:to>
                                        <p:strVal val="visible"/>
                                      </p:to>
                                    </p:set>
                                    <p:anim calcmode="lin" valueType="num">
                                      <p:cBhvr additive="base">
                                        <p:cTn id="25" dur="500" fill="hold"/>
                                        <p:tgtEl>
                                          <p:spTgt spid="728067">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2806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28067">
                                            <p:txEl>
                                              <p:pRg st="5" end="5"/>
                                            </p:txEl>
                                          </p:spTgt>
                                        </p:tgtEl>
                                        <p:attrNameLst>
                                          <p:attrName>style.visibility</p:attrName>
                                        </p:attrNameLst>
                                      </p:cBhvr>
                                      <p:to>
                                        <p:strVal val="visible"/>
                                      </p:to>
                                    </p:set>
                                    <p:anim calcmode="lin" valueType="num">
                                      <p:cBhvr additive="base">
                                        <p:cTn id="31" dur="500" fill="hold"/>
                                        <p:tgtEl>
                                          <p:spTgt spid="728067">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280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728067">
                                            <p:txEl>
                                              <p:pRg st="6" end="6"/>
                                            </p:txEl>
                                          </p:spTgt>
                                        </p:tgtEl>
                                        <p:attrNameLst>
                                          <p:attrName>style.visibility</p:attrName>
                                        </p:attrNameLst>
                                      </p:cBhvr>
                                      <p:to>
                                        <p:strVal val="visible"/>
                                      </p:to>
                                    </p:set>
                                    <p:anim calcmode="lin" valueType="num">
                                      <p:cBhvr additive="base">
                                        <p:cTn id="37" dur="500" fill="hold"/>
                                        <p:tgtEl>
                                          <p:spTgt spid="728067">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2806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24</a:t>
            </a:fld>
            <a:endParaRPr lang="en-US" altLang="en-US" dirty="0"/>
          </a:p>
        </p:txBody>
      </p:sp>
      <p:sp>
        <p:nvSpPr>
          <p:cNvPr id="728066" name="Rectangle 1026"/>
          <p:cNvSpPr>
            <a:spLocks noGrp="1" noChangeArrowheads="1"/>
          </p:cNvSpPr>
          <p:nvPr>
            <p:ph type="title"/>
          </p:nvPr>
        </p:nvSpPr>
        <p:spPr/>
        <p:txBody>
          <a:bodyPr/>
          <a:lstStyle/>
          <a:p>
            <a:r>
              <a:rPr lang="en-US" dirty="0" smtClean="0"/>
              <a:t>Why data mining?</a:t>
            </a:r>
            <a:endParaRPr lang="en-US" dirty="0"/>
          </a:p>
        </p:txBody>
      </p:sp>
      <p:sp>
        <p:nvSpPr>
          <p:cNvPr id="728067" name="Rectangle 1027"/>
          <p:cNvSpPr>
            <a:spLocks noGrp="1" noChangeArrowheads="1"/>
          </p:cNvSpPr>
          <p:nvPr>
            <p:ph type="body" idx="1"/>
          </p:nvPr>
        </p:nvSpPr>
        <p:spPr>
          <a:xfrm>
            <a:off x="457200" y="1524000"/>
            <a:ext cx="8229600" cy="4411662"/>
          </a:xfrm>
        </p:spPr>
        <p:txBody>
          <a:bodyPr/>
          <a:lstStyle/>
          <a:p>
            <a:pPr marL="0" indent="0">
              <a:lnSpc>
                <a:spcPct val="90000"/>
              </a:lnSpc>
              <a:buSzTx/>
              <a:buNone/>
            </a:pPr>
            <a:r>
              <a:rPr lang="en-US" u="sng" dirty="0" smtClean="0"/>
              <a:t>Example</a:t>
            </a:r>
            <a:r>
              <a:rPr lang="en-US" dirty="0" smtClean="0"/>
              <a:t>:  OA biomarkers project (one of the course datasets).  In a cohort of individuals at risk for knee osteoarthritis, can we predict who will go on to develop painful knee arthritis?  Predictors include many measurements of the knee based on </a:t>
            </a:r>
            <a:r>
              <a:rPr lang="en-US" dirty="0" err="1" smtClean="0"/>
              <a:t>Xray</a:t>
            </a:r>
            <a:r>
              <a:rPr lang="en-US" dirty="0" smtClean="0"/>
              <a:t> (width of the space between bones at many locations), MRI (degree of degeneration in various locations of the cartilage) and blood sample (numerous bone turnover markers).  Full study has 1000s of predictors.</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291408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280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25</a:t>
            </a:fld>
            <a:endParaRPr lang="en-US" altLang="en-US" dirty="0"/>
          </a:p>
        </p:txBody>
      </p:sp>
      <p:sp>
        <p:nvSpPr>
          <p:cNvPr id="728066" name="Rectangle 1026"/>
          <p:cNvSpPr>
            <a:spLocks noGrp="1" noChangeArrowheads="1"/>
          </p:cNvSpPr>
          <p:nvPr>
            <p:ph type="title"/>
          </p:nvPr>
        </p:nvSpPr>
        <p:spPr/>
        <p:txBody>
          <a:bodyPr/>
          <a:lstStyle/>
          <a:p>
            <a:r>
              <a:rPr lang="en-US" dirty="0"/>
              <a:t>Why data mining?</a:t>
            </a:r>
          </a:p>
        </p:txBody>
      </p:sp>
      <p:sp>
        <p:nvSpPr>
          <p:cNvPr id="728067" name="Rectangle 1027"/>
          <p:cNvSpPr>
            <a:spLocks noGrp="1" noChangeArrowheads="1"/>
          </p:cNvSpPr>
          <p:nvPr>
            <p:ph type="body" idx="1"/>
          </p:nvPr>
        </p:nvSpPr>
        <p:spPr>
          <a:xfrm>
            <a:off x="457200" y="1524000"/>
            <a:ext cx="8229600" cy="4411662"/>
          </a:xfrm>
        </p:spPr>
        <p:txBody>
          <a:bodyPr/>
          <a:lstStyle/>
          <a:p>
            <a:pPr marL="0" indent="0">
              <a:lnSpc>
                <a:spcPct val="90000"/>
              </a:lnSpc>
              <a:buSzTx/>
              <a:buNone/>
            </a:pPr>
            <a:r>
              <a:rPr lang="en-US" dirty="0" smtClean="0"/>
              <a:t>Building a model to predict painful knee osteoarthritis with, say, 30 predictors.  Since each predictor can be in or out of the model, there are 2</a:t>
            </a:r>
            <a:r>
              <a:rPr lang="en-US" baseline="30000" dirty="0" smtClean="0"/>
              <a:t>30</a:t>
            </a:r>
            <a:r>
              <a:rPr lang="en-US" dirty="0" smtClean="0"/>
              <a:t> possible models.  Suppose you could review 1 per second:</a:t>
            </a:r>
          </a:p>
          <a:p>
            <a:pPr marL="0" indent="0">
              <a:lnSpc>
                <a:spcPct val="90000"/>
              </a:lnSpc>
              <a:buSzTx/>
              <a:buNone/>
            </a:pPr>
            <a:r>
              <a:rPr lang="en-US" dirty="0" smtClean="0"/>
              <a:t>  2</a:t>
            </a:r>
            <a:r>
              <a:rPr lang="en-US" baseline="30000" dirty="0" smtClean="0"/>
              <a:t>30</a:t>
            </a:r>
            <a:r>
              <a:rPr lang="en-US" dirty="0" smtClean="0"/>
              <a:t> 	=  1.1 x 10</a:t>
            </a:r>
            <a:r>
              <a:rPr lang="en-US" baseline="30000" dirty="0"/>
              <a:t>7</a:t>
            </a:r>
            <a:r>
              <a:rPr lang="en-US" dirty="0" smtClean="0"/>
              <a:t> seconds</a:t>
            </a:r>
          </a:p>
          <a:p>
            <a:pPr marL="0" indent="0">
              <a:lnSpc>
                <a:spcPct val="90000"/>
              </a:lnSpc>
              <a:buSzTx/>
              <a:buNone/>
            </a:pPr>
            <a:r>
              <a:rPr lang="en-US" dirty="0" smtClean="0"/>
              <a:t>	=  18 million minutes</a:t>
            </a:r>
          </a:p>
          <a:p>
            <a:pPr marL="0" indent="0">
              <a:lnSpc>
                <a:spcPct val="90000"/>
              </a:lnSpc>
              <a:buSzTx/>
              <a:buNone/>
            </a:pPr>
            <a:r>
              <a:rPr lang="en-US" dirty="0" smtClean="0"/>
              <a:t>	=  300,000 hours</a:t>
            </a:r>
          </a:p>
          <a:p>
            <a:pPr marL="0" indent="0">
              <a:lnSpc>
                <a:spcPct val="90000"/>
              </a:lnSpc>
              <a:buSzTx/>
              <a:buNone/>
            </a:pPr>
            <a:r>
              <a:rPr lang="en-US" dirty="0" smtClean="0"/>
              <a:t>	=  12,500 days</a:t>
            </a:r>
          </a:p>
          <a:p>
            <a:pPr marL="0" indent="0">
              <a:lnSpc>
                <a:spcPct val="90000"/>
              </a:lnSpc>
              <a:buSzTx/>
              <a:buNone/>
            </a:pPr>
            <a:r>
              <a:rPr lang="en-US" dirty="0" smtClean="0"/>
              <a:t>	=  34 years to check them all</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96115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80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80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806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806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80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5" name="Rectangle 3"/>
          <p:cNvSpPr>
            <a:spLocks noGrp="1" noChangeArrowheads="1"/>
          </p:cNvSpPr>
          <p:nvPr>
            <p:ph type="body" idx="1"/>
          </p:nvPr>
        </p:nvSpPr>
        <p:spPr>
          <a:xfrm>
            <a:off x="304800" y="1066800"/>
            <a:ext cx="8534400" cy="4724400"/>
          </a:xfrm>
          <a:solidFill>
            <a:schemeClr val="bg1"/>
          </a:solidFill>
        </p:spPr>
        <p:txBody>
          <a:bodyPr/>
          <a:lstStyle/>
          <a:p>
            <a:pPr>
              <a:lnSpc>
                <a:spcPct val="90000"/>
              </a:lnSpc>
              <a:buNone/>
            </a:pPr>
            <a:r>
              <a:rPr lang="en-US" u="sng" dirty="0"/>
              <a:t>Patient Centered Outcomes Research Institute</a:t>
            </a:r>
          </a:p>
          <a:p>
            <a:pPr marL="0" indent="0">
              <a:lnSpc>
                <a:spcPct val="90000"/>
              </a:lnSpc>
              <a:buNone/>
            </a:pPr>
            <a:r>
              <a:rPr lang="en-US" dirty="0"/>
              <a:t>Has funded 33 health data networks (</a:t>
            </a:r>
            <a:r>
              <a:rPr lang="en-US" dirty="0" err="1"/>
              <a:t>PCORnet</a:t>
            </a:r>
            <a:r>
              <a:rPr lang="en-US" dirty="0"/>
              <a:t>) to the tune of $140m that link together electronic health record systems in order (in part) to conduct: </a:t>
            </a:r>
          </a:p>
          <a:p>
            <a:pPr marL="0" indent="0">
              <a:lnSpc>
                <a:spcPct val="90000"/>
              </a:lnSpc>
              <a:buNone/>
            </a:pPr>
            <a:r>
              <a:rPr lang="en-US" i="1" dirty="0"/>
              <a:t>“observational studies of multiple research questions, including prevention and treatment, at low marginal cost” </a:t>
            </a:r>
          </a:p>
          <a:p>
            <a:pPr marL="0" indent="0">
              <a:lnSpc>
                <a:spcPct val="90000"/>
              </a:lnSpc>
              <a:buNone/>
            </a:pPr>
            <a:endParaRPr lang="en-US" sz="1050" dirty="0"/>
          </a:p>
          <a:p>
            <a:pPr marL="0" indent="0">
              <a:lnSpc>
                <a:spcPct val="90000"/>
              </a:lnSpc>
              <a:buNone/>
            </a:pPr>
            <a:r>
              <a:rPr lang="en-US" dirty="0"/>
              <a:t> 	by leveraging</a:t>
            </a:r>
          </a:p>
          <a:p>
            <a:pPr marL="0" indent="0">
              <a:lnSpc>
                <a:spcPct val="90000"/>
              </a:lnSpc>
              <a:buNone/>
            </a:pPr>
            <a:endParaRPr lang="en-US" sz="1050" dirty="0"/>
          </a:p>
          <a:p>
            <a:pPr marL="0" indent="0">
              <a:lnSpc>
                <a:spcPct val="90000"/>
              </a:lnSpc>
              <a:buNone/>
            </a:pPr>
            <a:r>
              <a:rPr lang="en-US" i="1" dirty="0"/>
              <a:t>“data from real-world clinical experiences of patients within their system”</a:t>
            </a:r>
          </a:p>
          <a:p>
            <a:pPr>
              <a:lnSpc>
                <a:spcPct val="90000"/>
              </a:lnSpc>
            </a:pPr>
            <a:endParaRPr lang="en-US" dirty="0" smtClean="0"/>
          </a:p>
          <a:p>
            <a:pPr>
              <a:lnSpc>
                <a:spcPct val="90000"/>
              </a:lnSpc>
            </a:pPr>
            <a:endParaRPr lang="en-US" dirty="0"/>
          </a:p>
        </p:txBody>
      </p:sp>
      <p:sp>
        <p:nvSpPr>
          <p:cNvPr id="4" name="Rectangle 1026"/>
          <p:cNvSpPr txBox="1">
            <a:spLocks noChangeArrowheads="1"/>
          </p:cNvSpPr>
          <p:nvPr/>
        </p:nvSpPr>
        <p:spPr bwMode="auto">
          <a:xfrm>
            <a:off x="429567" y="-381000"/>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r>
              <a:rPr lang="en-US" kern="0" dirty="0" smtClean="0"/>
              <a:t>Not just a fad</a:t>
            </a:r>
            <a:endParaRPr lang="en-US" kern="0" dirty="0"/>
          </a:p>
        </p:txBody>
      </p:sp>
    </p:spTree>
    <p:extLst>
      <p:ext uri="{BB962C8B-B14F-4D97-AF65-F5344CB8AC3E}">
        <p14:creationId xmlns:p14="http://schemas.microsoft.com/office/powerpoint/2010/main" val="136367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5" name="Rectangle 3"/>
          <p:cNvSpPr>
            <a:spLocks noGrp="1" noChangeArrowheads="1"/>
          </p:cNvSpPr>
          <p:nvPr>
            <p:ph type="body" idx="1"/>
          </p:nvPr>
        </p:nvSpPr>
        <p:spPr>
          <a:xfrm>
            <a:off x="304800" y="1066800"/>
            <a:ext cx="8534400" cy="4724400"/>
          </a:xfrm>
          <a:solidFill>
            <a:schemeClr val="bg1"/>
          </a:solidFill>
        </p:spPr>
        <p:txBody>
          <a:bodyPr/>
          <a:lstStyle/>
          <a:p>
            <a:pPr marL="0" indent="0">
              <a:lnSpc>
                <a:spcPct val="90000"/>
              </a:lnSpc>
              <a:buNone/>
            </a:pPr>
            <a:endParaRPr lang="en-US" dirty="0" smtClean="0"/>
          </a:p>
          <a:p>
            <a:pPr>
              <a:lnSpc>
                <a:spcPct val="90000"/>
              </a:lnSpc>
            </a:pPr>
            <a:endParaRPr lang="en-US" dirty="0"/>
          </a:p>
        </p:txBody>
      </p:sp>
      <p:sp>
        <p:nvSpPr>
          <p:cNvPr id="4" name="Rectangle 1026"/>
          <p:cNvSpPr txBox="1">
            <a:spLocks noChangeArrowheads="1"/>
          </p:cNvSpPr>
          <p:nvPr/>
        </p:nvSpPr>
        <p:spPr bwMode="auto">
          <a:xfrm>
            <a:off x="429567" y="-381000"/>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r>
              <a:rPr lang="en-US" kern="0" dirty="0" smtClean="0"/>
              <a:t>Not just a fad</a:t>
            </a:r>
            <a:endParaRPr lang="en-US" kern="0" dirty="0"/>
          </a:p>
        </p:txBody>
      </p:sp>
      <p:pic>
        <p:nvPicPr>
          <p:cNvPr id="614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6747" t="17290" r="19382" b="10134"/>
          <a:stretch/>
        </p:blipFill>
        <p:spPr bwMode="auto">
          <a:xfrm>
            <a:off x="0" y="914400"/>
            <a:ext cx="9144000" cy="587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4035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28</a:t>
            </a:fld>
            <a:endParaRPr lang="en-US" altLang="en-US" dirty="0"/>
          </a:p>
        </p:txBody>
      </p:sp>
      <p:sp>
        <p:nvSpPr>
          <p:cNvPr id="728066" name="Rectangle 1026"/>
          <p:cNvSpPr>
            <a:spLocks noGrp="1" noChangeArrowheads="1"/>
          </p:cNvSpPr>
          <p:nvPr>
            <p:ph type="title"/>
          </p:nvPr>
        </p:nvSpPr>
        <p:spPr/>
        <p:txBody>
          <a:bodyPr/>
          <a:lstStyle/>
          <a:p>
            <a:r>
              <a:rPr lang="en-US" dirty="0" smtClean="0"/>
              <a:t>Not just a fad</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smtClean="0"/>
              <a:t>The advantages of large datasets are undeniable:</a:t>
            </a:r>
          </a:p>
          <a:p>
            <a:pPr marL="514350" indent="-514350">
              <a:lnSpc>
                <a:spcPct val="90000"/>
              </a:lnSpc>
              <a:buSzTx/>
              <a:buAutoNum type="arabicPeriod"/>
            </a:pPr>
            <a:r>
              <a:rPr lang="en-US" dirty="0" smtClean="0"/>
              <a:t>Ability to fit flexible models.</a:t>
            </a:r>
          </a:p>
          <a:p>
            <a:pPr marL="514350" indent="-514350">
              <a:lnSpc>
                <a:spcPct val="90000"/>
              </a:lnSpc>
              <a:buSzTx/>
              <a:buAutoNum type="arabicPeriod"/>
            </a:pPr>
            <a:r>
              <a:rPr lang="en-US" dirty="0" smtClean="0"/>
              <a:t>Ability to investigate heterogeneity and subgroups.  “Precision medicine.”</a:t>
            </a:r>
          </a:p>
          <a:p>
            <a:pPr marL="514350" indent="-514350">
              <a:lnSpc>
                <a:spcPct val="90000"/>
              </a:lnSpc>
              <a:buSzTx/>
              <a:buAutoNum type="arabicPeriod"/>
            </a:pPr>
            <a:r>
              <a:rPr lang="en-US" dirty="0" smtClean="0"/>
              <a:t>Easy to validate predictive rules.</a:t>
            </a:r>
          </a:p>
          <a:p>
            <a:pPr marL="514350" indent="-514350">
              <a:lnSpc>
                <a:spcPct val="90000"/>
              </a:lnSpc>
              <a:buSzTx/>
              <a:buAutoNum type="arabicPeriod"/>
            </a:pPr>
            <a:r>
              <a:rPr lang="en-US" dirty="0" smtClean="0"/>
              <a:t>High precision.</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36028245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29</a:t>
            </a:fld>
            <a:endParaRPr lang="en-US" altLang="en-US" dirty="0"/>
          </a:p>
        </p:txBody>
      </p:sp>
      <p:sp>
        <p:nvSpPr>
          <p:cNvPr id="728066" name="Rectangle 1026"/>
          <p:cNvSpPr>
            <a:spLocks noGrp="1" noChangeArrowheads="1"/>
          </p:cNvSpPr>
          <p:nvPr>
            <p:ph type="title"/>
          </p:nvPr>
        </p:nvSpPr>
        <p:spPr/>
        <p:txBody>
          <a:bodyPr/>
          <a:lstStyle/>
          <a:p>
            <a:r>
              <a:rPr lang="en-US" dirty="0" smtClean="0"/>
              <a:t>Example:  OA Biomarkers Project</a:t>
            </a:r>
            <a:endParaRPr lang="en-US" dirty="0"/>
          </a:p>
        </p:txBody>
      </p:sp>
      <p:sp>
        <p:nvSpPr>
          <p:cNvPr id="728067" name="Rectangle 1027"/>
          <p:cNvSpPr>
            <a:spLocks noGrp="1" noChangeArrowheads="1"/>
          </p:cNvSpPr>
          <p:nvPr>
            <p:ph type="body" idx="1"/>
          </p:nvPr>
        </p:nvSpPr>
        <p:spPr>
          <a:xfrm>
            <a:off x="457200" y="1524000"/>
            <a:ext cx="8229600" cy="4411662"/>
          </a:xfrm>
        </p:spPr>
        <p:txBody>
          <a:bodyPr/>
          <a:lstStyle/>
          <a:p>
            <a:pPr marL="0" indent="0">
              <a:lnSpc>
                <a:spcPct val="90000"/>
              </a:lnSpc>
              <a:buSzTx/>
              <a:buNone/>
            </a:pPr>
            <a:r>
              <a:rPr lang="en-US" dirty="0" smtClean="0"/>
              <a:t>Predict participants who go on lose full thickness of their cartilage in the medial compartment of the knee (</a:t>
            </a:r>
            <a:r>
              <a:rPr lang="en-US" dirty="0" err="1" smtClean="0"/>
              <a:t>FT_cart_loss</a:t>
            </a:r>
            <a:r>
              <a:rPr lang="en-US" dirty="0" smtClean="0"/>
              <a:t>).  We’ll consider just 13 predictors, so there are 2</a:t>
            </a:r>
            <a:r>
              <a:rPr lang="en-US" baseline="30000" dirty="0" smtClean="0"/>
              <a:t>13</a:t>
            </a:r>
            <a:r>
              <a:rPr lang="en-US" dirty="0" smtClean="0"/>
              <a:t> = 8,192 possible models (assessing all 8,192 would take you 3.5 workweeks if you could do 1 per minute).  </a:t>
            </a:r>
            <a:endParaRPr lang="en-US" sz="1600" dirty="0"/>
          </a:p>
          <a:p>
            <a:pPr marL="0" indent="0">
              <a:lnSpc>
                <a:spcPct val="90000"/>
              </a:lnSpc>
              <a:buSzTx/>
              <a:buNone/>
            </a:pPr>
            <a:r>
              <a:rPr lang="en-US" dirty="0" smtClean="0"/>
              <a:t>We will consider three methods for predicting the outcome, stepwise logistic regression, all subsets regression and a “tree” based method. But first some graphics. </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1071180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3</a:t>
            </a:fld>
            <a:endParaRPr lang="en-US" altLang="en-US" dirty="0"/>
          </a:p>
        </p:txBody>
      </p:sp>
      <p:sp>
        <p:nvSpPr>
          <p:cNvPr id="728066" name="Rectangle 1026"/>
          <p:cNvSpPr>
            <a:spLocks noGrp="1" noChangeArrowheads="1"/>
          </p:cNvSpPr>
          <p:nvPr>
            <p:ph type="title"/>
          </p:nvPr>
        </p:nvSpPr>
        <p:spPr/>
        <p:txBody>
          <a:bodyPr/>
          <a:lstStyle/>
          <a:p>
            <a:r>
              <a:rPr lang="en-US" dirty="0" smtClean="0"/>
              <a:t>Big Data</a:t>
            </a:r>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69252"/>
          <a:stretch/>
        </p:blipFill>
        <p:spPr>
          <a:xfrm>
            <a:off x="6858000" y="1873098"/>
            <a:ext cx="1780674" cy="3257550"/>
          </a:xfrm>
          <a:prstGeom prst="rect">
            <a:avLst/>
          </a:prstGeom>
        </p:spPr>
      </p:pic>
      <p:sp>
        <p:nvSpPr>
          <p:cNvPr id="2" name="TextBox 1"/>
          <p:cNvSpPr txBox="1"/>
          <p:nvPr/>
        </p:nvSpPr>
        <p:spPr>
          <a:xfrm>
            <a:off x="381000" y="1676400"/>
            <a:ext cx="3886200" cy="369332"/>
          </a:xfrm>
          <a:prstGeom prst="rect">
            <a:avLst/>
          </a:prstGeom>
          <a:noFill/>
        </p:spPr>
        <p:txBody>
          <a:bodyPr wrap="square" rtlCol="0">
            <a:spAutoFit/>
          </a:bodyPr>
          <a:lstStyle/>
          <a:p>
            <a:pPr algn="l"/>
            <a:endParaRPr lang="en-US" dirty="0"/>
          </a:p>
        </p:txBody>
      </p:sp>
      <p:sp>
        <p:nvSpPr>
          <p:cNvPr id="4" name="TextBox 3"/>
          <p:cNvSpPr txBox="1"/>
          <p:nvPr/>
        </p:nvSpPr>
        <p:spPr>
          <a:xfrm>
            <a:off x="228600" y="2045732"/>
            <a:ext cx="6477000" cy="1384995"/>
          </a:xfrm>
          <a:prstGeom prst="rect">
            <a:avLst/>
          </a:prstGeom>
          <a:noFill/>
        </p:spPr>
        <p:txBody>
          <a:bodyPr wrap="square" rtlCol="0">
            <a:spAutoFit/>
          </a:bodyPr>
          <a:lstStyle/>
          <a:p>
            <a:pPr algn="l"/>
            <a:r>
              <a:rPr lang="en-US" sz="2800" b="1" dirty="0"/>
              <a:t>Nick Fury: </a:t>
            </a:r>
            <a:r>
              <a:rPr lang="en-US" sz="2800" dirty="0"/>
              <a:t>We've been data-mining HYDRA's files. Looks </a:t>
            </a:r>
            <a:r>
              <a:rPr lang="en-US" sz="2800" dirty="0" smtClean="0"/>
              <a:t>like </a:t>
            </a:r>
            <a:r>
              <a:rPr lang="en-US" sz="2800" dirty="0"/>
              <a:t>a lot of rats didn't go down with the ship. </a:t>
            </a:r>
          </a:p>
        </p:txBody>
      </p:sp>
    </p:spTree>
    <p:extLst>
      <p:ext uri="{BB962C8B-B14F-4D97-AF65-F5344CB8AC3E}">
        <p14:creationId xmlns:p14="http://schemas.microsoft.com/office/powerpoint/2010/main" val="19626514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30</a:t>
            </a:fld>
            <a:endParaRPr lang="en-US" altLang="en-US" dirty="0"/>
          </a:p>
        </p:txBody>
      </p:sp>
      <p:sp>
        <p:nvSpPr>
          <p:cNvPr id="728066" name="Rectangle 1026"/>
          <p:cNvSpPr>
            <a:spLocks noGrp="1" noChangeArrowheads="1"/>
          </p:cNvSpPr>
          <p:nvPr>
            <p:ph type="title"/>
          </p:nvPr>
        </p:nvSpPr>
        <p:spPr/>
        <p:txBody>
          <a:bodyPr/>
          <a:lstStyle/>
          <a:p>
            <a:r>
              <a:rPr lang="en-US" dirty="0" smtClean="0"/>
              <a:t>Example:  Predicting progression of osteoarthritis </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smtClean="0"/>
              <a:t>SPSS Modeler demonstration</a:t>
            </a:r>
          </a:p>
          <a:p>
            <a:pPr>
              <a:lnSpc>
                <a:spcPct val="90000"/>
              </a:lnSpc>
              <a:buSzPct val="55000"/>
            </a:pPr>
            <a:r>
              <a:rPr lang="en-US" dirty="0" smtClean="0"/>
              <a:t>Read in a dataset</a:t>
            </a:r>
          </a:p>
          <a:p>
            <a:pPr>
              <a:lnSpc>
                <a:spcPct val="90000"/>
              </a:lnSpc>
              <a:buSzPct val="55000"/>
            </a:pPr>
            <a:r>
              <a:rPr lang="en-US" dirty="0" smtClean="0"/>
              <a:t>Simple descriptive statistics</a:t>
            </a:r>
          </a:p>
          <a:p>
            <a:pPr>
              <a:lnSpc>
                <a:spcPct val="90000"/>
              </a:lnSpc>
              <a:buSzPct val="55000"/>
            </a:pPr>
            <a:r>
              <a:rPr lang="en-US" dirty="0" smtClean="0"/>
              <a:t>Simple graphical description</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13169152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31</a:t>
            </a:fld>
            <a:endParaRPr lang="en-US" altLang="en-US" dirty="0"/>
          </a:p>
        </p:txBody>
      </p:sp>
      <p:sp>
        <p:nvSpPr>
          <p:cNvPr id="728066" name="Rectangle 1026"/>
          <p:cNvSpPr>
            <a:spLocks noGrp="1" noChangeArrowheads="1"/>
          </p:cNvSpPr>
          <p:nvPr>
            <p:ph type="title"/>
          </p:nvPr>
        </p:nvSpPr>
        <p:spPr/>
        <p:txBody>
          <a:bodyPr/>
          <a:lstStyle/>
          <a:p>
            <a:r>
              <a:rPr lang="en-US" dirty="0" smtClean="0"/>
              <a:t>Stata Illustration:  Predicting progression of osteoarthritis </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smtClean="0"/>
              <a:t>Demonstration:</a:t>
            </a:r>
          </a:p>
          <a:p>
            <a:pPr marL="0" indent="0">
              <a:lnSpc>
                <a:spcPct val="90000"/>
              </a:lnSpc>
              <a:buSzTx/>
              <a:buNone/>
            </a:pPr>
            <a:r>
              <a:rPr lang="en-US" i="1" dirty="0" smtClean="0"/>
              <a:t>Stepwise - </a:t>
            </a:r>
            <a:endParaRPr lang="en-US" i="1" dirty="0"/>
          </a:p>
          <a:p>
            <a:pPr marL="0" indent="0">
              <a:lnSpc>
                <a:spcPct val="90000"/>
              </a:lnSpc>
              <a:buSzTx/>
              <a:buNone/>
            </a:pPr>
            <a:r>
              <a:rPr lang="en-US" sz="2800" dirty="0" err="1"/>
              <a:t>sw</a:t>
            </a:r>
            <a:r>
              <a:rPr lang="en-US" sz="2800" dirty="0"/>
              <a:t>, </a:t>
            </a:r>
            <a:r>
              <a:rPr lang="en-US" sz="2800" dirty="0" err="1"/>
              <a:t>pe</a:t>
            </a:r>
            <a:r>
              <a:rPr lang="en-US" sz="2800" dirty="0"/>
              <a:t>(0.05) </a:t>
            </a:r>
            <a:r>
              <a:rPr lang="en-US" sz="2800" dirty="0" err="1"/>
              <a:t>pr</a:t>
            </a:r>
            <a:r>
              <a:rPr lang="en-US" sz="2800" dirty="0"/>
              <a:t>(0.1): </a:t>
            </a:r>
            <a:r>
              <a:rPr lang="en-US" sz="2800" dirty="0" smtClean="0"/>
              <a:t>logistic </a:t>
            </a:r>
            <a:r>
              <a:rPr lang="en-US" sz="2800" dirty="0" err="1" smtClean="0"/>
              <a:t>FT_cart_loss_medial</a:t>
            </a:r>
            <a:r>
              <a:rPr lang="en-US" sz="2800" dirty="0" smtClean="0"/>
              <a:t> BMI  …   </a:t>
            </a:r>
            <a:r>
              <a:rPr lang="en-US" sz="2800" dirty="0" err="1" smtClean="0"/>
              <a:t>min_medial_JSW</a:t>
            </a:r>
            <a:endParaRPr lang="en-US" sz="2800" dirty="0" smtClean="0"/>
          </a:p>
          <a:p>
            <a:pPr marL="0" indent="0">
              <a:lnSpc>
                <a:spcPct val="90000"/>
              </a:lnSpc>
              <a:buSzTx/>
              <a:buNone/>
            </a:pPr>
            <a:endParaRPr lang="en-US" sz="2800" dirty="0" smtClean="0"/>
          </a:p>
          <a:p>
            <a:pPr marL="0" indent="0">
              <a:lnSpc>
                <a:spcPct val="90000"/>
              </a:lnSpc>
              <a:buSzTx/>
              <a:buNone/>
            </a:pPr>
            <a:r>
              <a:rPr lang="en-US" sz="2800" i="1" dirty="0" smtClean="0"/>
              <a:t>All possible subsets - </a:t>
            </a:r>
            <a:endParaRPr lang="en-US" sz="2800" i="1" dirty="0"/>
          </a:p>
          <a:p>
            <a:pPr marL="0" indent="0">
              <a:lnSpc>
                <a:spcPct val="90000"/>
              </a:lnSpc>
              <a:buSzTx/>
              <a:buNone/>
            </a:pPr>
            <a:r>
              <a:rPr lang="en-US" sz="2800" dirty="0" err="1"/>
              <a:t>gvselect</a:t>
            </a:r>
            <a:r>
              <a:rPr lang="en-US" sz="2800" dirty="0"/>
              <a:t> &lt;term</a:t>
            </a:r>
            <a:r>
              <a:rPr lang="en-US" sz="2800" dirty="0" smtClean="0"/>
              <a:t>&gt; </a:t>
            </a:r>
            <a:r>
              <a:rPr lang="en-US" sz="2800" dirty="0"/>
              <a:t>BMI  …   </a:t>
            </a:r>
            <a:r>
              <a:rPr lang="en-US" sz="2800" dirty="0" err="1" smtClean="0"/>
              <a:t>min_medial_JSW</a:t>
            </a:r>
            <a:r>
              <a:rPr lang="en-US" sz="2800" dirty="0" smtClean="0"/>
              <a:t>, </a:t>
            </a:r>
            <a:r>
              <a:rPr lang="en-US" sz="2800" dirty="0" err="1"/>
              <a:t>nmodels</a:t>
            </a:r>
            <a:r>
              <a:rPr lang="en-US" sz="2800" dirty="0"/>
              <a:t>(2): logistic </a:t>
            </a:r>
            <a:r>
              <a:rPr lang="en-US" sz="2800" dirty="0" err="1"/>
              <a:t>FT_cart_loss_medial</a:t>
            </a:r>
            <a:r>
              <a:rPr lang="en-US" sz="2800" dirty="0"/>
              <a:t> &lt;term&gt;</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21502729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32</a:t>
            </a:fld>
            <a:endParaRPr lang="en-US" altLang="en-US" dirty="0"/>
          </a:p>
        </p:txBody>
      </p:sp>
      <p:sp>
        <p:nvSpPr>
          <p:cNvPr id="728066" name="Rectangle 1026"/>
          <p:cNvSpPr>
            <a:spLocks noGrp="1" noChangeArrowheads="1"/>
          </p:cNvSpPr>
          <p:nvPr>
            <p:ph type="title"/>
          </p:nvPr>
        </p:nvSpPr>
        <p:spPr/>
        <p:txBody>
          <a:bodyPr/>
          <a:lstStyle/>
          <a:p>
            <a:r>
              <a:rPr lang="en-US" dirty="0" smtClean="0"/>
              <a:t>Stata Illustration:  Predicting progression of osteoarthritis </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smtClean="0"/>
              <a:t>I also added in extra predictors to total 30 of them.  Recall that a human would take 34 years to review all the models at 1 per second. </a:t>
            </a:r>
          </a:p>
          <a:p>
            <a:pPr marL="0" indent="0">
              <a:lnSpc>
                <a:spcPct val="90000"/>
              </a:lnSpc>
              <a:buSzTx/>
              <a:buNone/>
            </a:pPr>
            <a:endParaRPr lang="en-US" dirty="0"/>
          </a:p>
          <a:p>
            <a:pPr marL="0" indent="0">
              <a:lnSpc>
                <a:spcPct val="90000"/>
              </a:lnSpc>
              <a:buSzTx/>
              <a:buNone/>
            </a:pPr>
            <a:r>
              <a:rPr lang="en-US" dirty="0" smtClean="0"/>
              <a:t>Stata took &lt;8 hours on my laptop.</a:t>
            </a:r>
          </a:p>
          <a:p>
            <a:pPr marL="0" indent="0">
              <a:lnSpc>
                <a:spcPct val="90000"/>
              </a:lnSpc>
              <a:buSzTx/>
              <a:buNone/>
            </a:pPr>
            <a:endParaRPr lang="en-US" dirty="0"/>
          </a:p>
          <a:p>
            <a:pPr marL="0" indent="0">
              <a:lnSpc>
                <a:spcPct val="90000"/>
              </a:lnSpc>
              <a:buSzTx/>
              <a:buNone/>
            </a:pPr>
            <a:r>
              <a:rPr lang="en-US" dirty="0" smtClean="0"/>
              <a:t>And that could easily be dropped by an order of magnitude by using more computing cores. </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200256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2" end="2"/>
                                            </p:txEl>
                                          </p:spTgt>
                                        </p:tgtEl>
                                        <p:attrNameLst>
                                          <p:attrName>style.visibility</p:attrName>
                                        </p:attrNameLst>
                                      </p:cBhvr>
                                      <p:to>
                                        <p:strVal val="visible"/>
                                      </p:to>
                                    </p:set>
                                    <p:anim calcmode="lin" valueType="num">
                                      <p:cBhvr additive="base">
                                        <p:cTn id="7"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8067">
                                            <p:txEl>
                                              <p:pRg st="4" end="4"/>
                                            </p:txEl>
                                          </p:spTgt>
                                        </p:tgtEl>
                                        <p:attrNameLst>
                                          <p:attrName>style.visibility</p:attrName>
                                        </p:attrNameLst>
                                      </p:cBhvr>
                                      <p:to>
                                        <p:strVal val="visible"/>
                                      </p:to>
                                    </p:set>
                                    <p:anim calcmode="lin" valueType="num">
                                      <p:cBhvr additive="base">
                                        <p:cTn id="13" dur="500" fill="hold"/>
                                        <p:tgtEl>
                                          <p:spTgt spid="728067">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80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33</a:t>
            </a:fld>
            <a:endParaRPr lang="en-US" altLang="en-US" dirty="0"/>
          </a:p>
        </p:txBody>
      </p:sp>
      <p:sp>
        <p:nvSpPr>
          <p:cNvPr id="728066" name="Rectangle 1026"/>
          <p:cNvSpPr>
            <a:spLocks noGrp="1" noChangeArrowheads="1"/>
          </p:cNvSpPr>
          <p:nvPr>
            <p:ph type="title"/>
          </p:nvPr>
        </p:nvSpPr>
        <p:spPr/>
        <p:txBody>
          <a:bodyPr/>
          <a:lstStyle/>
          <a:p>
            <a:r>
              <a:rPr lang="en-US" dirty="0" smtClean="0"/>
              <a:t>Example:  Predicting progression of osteoarthritis: tree model</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smtClean="0"/>
              <a:t>Show results of a tree model.</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pic>
        <p:nvPicPr>
          <p:cNvPr id="1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4436"/>
          <a:stretch/>
        </p:blipFill>
        <p:spPr bwMode="auto">
          <a:xfrm>
            <a:off x="3048000" y="4206871"/>
            <a:ext cx="5487684" cy="257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692" r="35277"/>
          <a:stretch/>
        </p:blipFill>
        <p:spPr bwMode="auto">
          <a:xfrm>
            <a:off x="112644" y="1449414"/>
            <a:ext cx="8968409" cy="253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90600" y="1462666"/>
            <a:ext cx="5105400" cy="369332"/>
          </a:xfrm>
          <a:prstGeom prst="rect">
            <a:avLst/>
          </a:prstGeom>
          <a:noFill/>
        </p:spPr>
        <p:txBody>
          <a:bodyPr wrap="square" rtlCol="0">
            <a:spAutoFit/>
          </a:bodyPr>
          <a:lstStyle/>
          <a:p>
            <a:r>
              <a:rPr lang="en-US" dirty="0" smtClean="0"/>
              <a:t>Colored bars show full thickness cartilage loss</a:t>
            </a:r>
            <a:endParaRPr lang="en-US" dirty="0"/>
          </a:p>
        </p:txBody>
      </p:sp>
      <p:sp>
        <p:nvSpPr>
          <p:cNvPr id="14" name="TextBox 13"/>
          <p:cNvSpPr txBox="1"/>
          <p:nvPr/>
        </p:nvSpPr>
        <p:spPr>
          <a:xfrm>
            <a:off x="142461" y="4572000"/>
            <a:ext cx="5105400" cy="369332"/>
          </a:xfrm>
          <a:prstGeom prst="rect">
            <a:avLst/>
          </a:prstGeom>
          <a:noFill/>
        </p:spPr>
        <p:txBody>
          <a:bodyPr wrap="square" rtlCol="0">
            <a:spAutoFit/>
          </a:bodyPr>
          <a:lstStyle/>
          <a:p>
            <a:r>
              <a:rPr lang="en-US" dirty="0"/>
              <a:t>c</a:t>
            </a:r>
            <a:r>
              <a:rPr lang="en-US" dirty="0" smtClean="0"/>
              <a:t>lassification tree continues from node 8</a:t>
            </a:r>
            <a:endParaRPr lang="en-US" dirty="0"/>
          </a:p>
        </p:txBody>
      </p:sp>
    </p:spTree>
    <p:extLst>
      <p:ext uri="{BB962C8B-B14F-4D97-AF65-F5344CB8AC3E}">
        <p14:creationId xmlns:p14="http://schemas.microsoft.com/office/powerpoint/2010/main" val="41243968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34</a:t>
            </a:fld>
            <a:endParaRPr lang="en-US" altLang="en-US" dirty="0"/>
          </a:p>
        </p:txBody>
      </p:sp>
      <p:sp>
        <p:nvSpPr>
          <p:cNvPr id="728066" name="Rectangle 1026"/>
          <p:cNvSpPr>
            <a:spLocks noGrp="1" noChangeArrowheads="1"/>
          </p:cNvSpPr>
          <p:nvPr>
            <p:ph type="title"/>
          </p:nvPr>
        </p:nvSpPr>
        <p:spPr/>
        <p:txBody>
          <a:bodyPr/>
          <a:lstStyle/>
          <a:p>
            <a:r>
              <a:rPr lang="en-US" dirty="0" smtClean="0"/>
              <a:t>Example:  Variables selected</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endParaRPr lang="en-US" sz="2200"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56491524"/>
              </p:ext>
            </p:extLst>
          </p:nvPr>
        </p:nvGraphicFramePr>
        <p:xfrm>
          <a:off x="-5862" y="1571652"/>
          <a:ext cx="9138140" cy="5321517"/>
        </p:xfrm>
        <a:graphic>
          <a:graphicData uri="http://schemas.openxmlformats.org/drawingml/2006/table">
            <a:tbl>
              <a:tblPr firstRow="1" bandRow="1">
                <a:tableStyleId>{21E4AEA4-8DFA-4A89-87EB-49C32662AFE0}</a:tableStyleId>
              </a:tblPr>
              <a:tblGrid>
                <a:gridCol w="3042138">
                  <a:extLst>
                    <a:ext uri="{9D8B030D-6E8A-4147-A177-3AD203B41FA5}">
                      <a16:colId xmlns:a16="http://schemas.microsoft.com/office/drawing/2014/main" val="20000"/>
                    </a:ext>
                  </a:extLst>
                </a:gridCol>
                <a:gridCol w="1526932">
                  <a:extLst>
                    <a:ext uri="{9D8B030D-6E8A-4147-A177-3AD203B41FA5}">
                      <a16:colId xmlns:a16="http://schemas.microsoft.com/office/drawing/2014/main" val="20001"/>
                    </a:ext>
                  </a:extLst>
                </a:gridCol>
                <a:gridCol w="2284535">
                  <a:extLst>
                    <a:ext uri="{9D8B030D-6E8A-4147-A177-3AD203B41FA5}">
                      <a16:colId xmlns:a16="http://schemas.microsoft.com/office/drawing/2014/main" val="20002"/>
                    </a:ext>
                  </a:extLst>
                </a:gridCol>
                <a:gridCol w="2284535">
                  <a:extLst>
                    <a:ext uri="{9D8B030D-6E8A-4147-A177-3AD203B41FA5}">
                      <a16:colId xmlns:a16="http://schemas.microsoft.com/office/drawing/2014/main" val="20003"/>
                    </a:ext>
                  </a:extLst>
                </a:gridCol>
              </a:tblGrid>
              <a:tr h="475197">
                <a:tc>
                  <a:txBody>
                    <a:bodyPr/>
                    <a:lstStyle/>
                    <a:p>
                      <a:r>
                        <a:rPr lang="en-US" dirty="0" smtClean="0"/>
                        <a:t>Variable</a:t>
                      </a:r>
                      <a:endParaRPr lang="en-US" dirty="0"/>
                    </a:p>
                  </a:txBody>
                  <a:tcPr/>
                </a:tc>
                <a:tc>
                  <a:txBody>
                    <a:bodyPr/>
                    <a:lstStyle/>
                    <a:p>
                      <a:r>
                        <a:rPr lang="en-US" dirty="0" smtClean="0"/>
                        <a:t>Stepwise</a:t>
                      </a:r>
                      <a:endParaRPr lang="en-US" dirty="0"/>
                    </a:p>
                  </a:txBody>
                  <a:tcPr/>
                </a:tc>
                <a:tc>
                  <a:txBody>
                    <a:bodyPr/>
                    <a:lstStyle/>
                    <a:p>
                      <a:r>
                        <a:rPr lang="en-US" dirty="0" smtClean="0"/>
                        <a:t>All subsets</a:t>
                      </a:r>
                      <a:endParaRPr lang="en-US" dirty="0"/>
                    </a:p>
                  </a:txBody>
                  <a:tcPr/>
                </a:tc>
                <a:tc>
                  <a:txBody>
                    <a:bodyPr/>
                    <a:lstStyle/>
                    <a:p>
                      <a:r>
                        <a:rPr lang="en-US" dirty="0" smtClean="0"/>
                        <a:t>Tree</a:t>
                      </a:r>
                      <a:endParaRPr lang="en-US" dirty="0"/>
                    </a:p>
                  </a:txBody>
                  <a:tcPr/>
                </a:tc>
                <a:extLst>
                  <a:ext uri="{0D108BD9-81ED-4DB2-BD59-A6C34878D82A}">
                    <a16:rowId xmlns:a16="http://schemas.microsoft.com/office/drawing/2014/main" val="10000"/>
                  </a:ext>
                </a:extLst>
              </a:tr>
              <a:tr h="640080">
                <a:tc>
                  <a:txBody>
                    <a:bodyPr/>
                    <a:lstStyle/>
                    <a:p>
                      <a:r>
                        <a:rPr lang="en-US" sz="2400" smtClean="0"/>
                        <a:t>Female</a:t>
                      </a:r>
                      <a:endParaRPr lang="en-US" sz="2400" dirty="0" smtClean="0"/>
                    </a:p>
                  </a:txBody>
                  <a:tcPr/>
                </a:tc>
                <a:tc>
                  <a:txBody>
                    <a:bodyPr/>
                    <a:lstStyle/>
                    <a:p>
                      <a:r>
                        <a:rPr lang="en-US" sz="2800" dirty="0" smtClean="0">
                          <a:sym typeface="Wingdings"/>
                        </a:rPr>
                        <a:t></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dirty="0" smtClean="0"/>
                    </a:p>
                  </a:txBody>
                  <a:tcPr/>
                </a:tc>
                <a:tc>
                  <a:txBody>
                    <a:bodyPr/>
                    <a:lstStyle/>
                    <a:p>
                      <a:endParaRPr lang="en-US" sz="2800" dirty="0"/>
                    </a:p>
                  </a:txBody>
                  <a:tcPr/>
                </a:tc>
                <a:extLst>
                  <a:ext uri="{0D108BD9-81ED-4DB2-BD59-A6C34878D82A}">
                    <a16:rowId xmlns:a16="http://schemas.microsoft.com/office/drawing/2014/main" val="10001"/>
                  </a:ext>
                </a:extLst>
              </a:tr>
              <a:tr h="640080">
                <a:tc>
                  <a:txBody>
                    <a:bodyPr/>
                    <a:lstStyle/>
                    <a:p>
                      <a:r>
                        <a:rPr lang="en-US" sz="2400" dirty="0" err="1" smtClean="0"/>
                        <a:t>Kellgren</a:t>
                      </a:r>
                      <a:r>
                        <a:rPr lang="en-US" sz="2400" dirty="0" smtClean="0"/>
                        <a:t> Lawrence</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smtClean="0"/>
                    </a:p>
                  </a:txBody>
                  <a:tcPr/>
                </a:tc>
                <a:extLst>
                  <a:ext uri="{0D108BD9-81ED-4DB2-BD59-A6C34878D82A}">
                    <a16:rowId xmlns:a16="http://schemas.microsoft.com/office/drawing/2014/main" val="10002"/>
                  </a:ext>
                </a:extLst>
              </a:tr>
              <a:tr h="711591">
                <a:tc>
                  <a:txBody>
                    <a:bodyPr/>
                    <a:lstStyle/>
                    <a:p>
                      <a:r>
                        <a:rPr lang="en-US" sz="2400" dirty="0" smtClean="0"/>
                        <a:t>Left side</a:t>
                      </a:r>
                    </a:p>
                    <a:p>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dirty="0" smtClean="0"/>
                    </a:p>
                  </a:txBody>
                  <a:tcPr/>
                </a:tc>
                <a:extLst>
                  <a:ext uri="{0D108BD9-81ED-4DB2-BD59-A6C34878D82A}">
                    <a16:rowId xmlns:a16="http://schemas.microsoft.com/office/drawing/2014/main" val="10003"/>
                  </a:ext>
                </a:extLst>
              </a:tr>
              <a:tr h="640080">
                <a:tc>
                  <a:txBody>
                    <a:bodyPr/>
                    <a:lstStyle/>
                    <a:p>
                      <a:r>
                        <a:rPr lang="en-US" sz="2400" dirty="0" smtClean="0"/>
                        <a:t>Progression cohort</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dirty="0" smtClean="0"/>
                    </a:p>
                  </a:txBody>
                  <a:tcPr/>
                </a:tc>
                <a:extLst>
                  <a:ext uri="{0D108BD9-81ED-4DB2-BD59-A6C34878D82A}">
                    <a16:rowId xmlns:a16="http://schemas.microsoft.com/office/drawing/2014/main" val="10004"/>
                  </a:ext>
                </a:extLst>
              </a:tr>
              <a:tr h="640080">
                <a:tc>
                  <a:txBody>
                    <a:bodyPr/>
                    <a:lstStyle/>
                    <a:p>
                      <a:r>
                        <a:rPr lang="en-US" sz="2400" dirty="0" smtClean="0"/>
                        <a:t>Min Medial JSW</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dirty="0" smtClean="0"/>
                    </a:p>
                  </a:txBody>
                  <a:tcPr/>
                </a:tc>
                <a:tc>
                  <a:txBody>
                    <a:bodyPr/>
                    <a:lstStyle/>
                    <a:p>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dirty="0" smtClean="0"/>
                    </a:p>
                  </a:txBody>
                  <a:tcPr/>
                </a:tc>
                <a:extLst>
                  <a:ext uri="{0D108BD9-81ED-4DB2-BD59-A6C34878D82A}">
                    <a16:rowId xmlns:a16="http://schemas.microsoft.com/office/drawing/2014/main" val="10005"/>
                  </a:ext>
                </a:extLst>
              </a:tr>
              <a:tr h="640080">
                <a:tc>
                  <a:txBody>
                    <a:bodyPr/>
                    <a:lstStyle/>
                    <a:p>
                      <a:r>
                        <a:rPr lang="en-US" sz="2400" dirty="0" smtClean="0"/>
                        <a:t>Medial JS grade</a:t>
                      </a:r>
                      <a:endParaRPr lang="en-US" sz="2400" dirty="0"/>
                    </a:p>
                  </a:txBody>
                  <a:tcPr/>
                </a:tc>
                <a:tc>
                  <a:txBody>
                    <a:bodyPr/>
                    <a:lstStyle/>
                    <a:p>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ym typeface="Wingdings"/>
                        </a:rPr>
                        <a:t></a:t>
                      </a:r>
                      <a:endParaRPr lang="en-US" sz="2800" dirty="0" smtClean="0"/>
                    </a:p>
                  </a:txBody>
                  <a:tcPr/>
                </a:tc>
                <a:tc>
                  <a:txBody>
                    <a:bodyPr/>
                    <a:lstStyle/>
                    <a:p>
                      <a:endParaRPr lang="en-US" sz="2800"/>
                    </a:p>
                  </a:txBody>
                  <a:tcPr/>
                </a:tc>
                <a:extLst>
                  <a:ext uri="{0D108BD9-81ED-4DB2-BD59-A6C34878D82A}">
                    <a16:rowId xmlns:a16="http://schemas.microsoft.com/office/drawing/2014/main" val="10006"/>
                  </a:ext>
                </a:extLst>
              </a:tr>
              <a:tr h="640080">
                <a:tc>
                  <a:txBody>
                    <a:bodyPr/>
                    <a:lstStyle/>
                    <a:p>
                      <a:r>
                        <a:rPr lang="en-US" sz="2400" dirty="0" smtClean="0"/>
                        <a:t>Knee pain</a:t>
                      </a:r>
                    </a:p>
                    <a:p>
                      <a:endParaRPr lang="en-US" sz="2400" dirty="0"/>
                    </a:p>
                  </a:txBody>
                  <a:tcPr/>
                </a:tc>
                <a:tc>
                  <a:txBody>
                    <a:bodyPr/>
                    <a:lstStyle/>
                    <a:p>
                      <a:endParaRPr lang="en-US" sz="2800" dirty="0"/>
                    </a:p>
                  </a:txBody>
                  <a:tcPr/>
                </a:tc>
                <a:tc>
                  <a:txBody>
                    <a:bodyPr/>
                    <a:lstStyle/>
                    <a:p>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smtClean="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929097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35</a:t>
            </a:fld>
            <a:endParaRPr lang="en-US" altLang="en-US" dirty="0"/>
          </a:p>
        </p:txBody>
      </p:sp>
      <p:sp>
        <p:nvSpPr>
          <p:cNvPr id="728066" name="Rectangle 1026"/>
          <p:cNvSpPr>
            <a:spLocks noGrp="1" noChangeArrowheads="1"/>
          </p:cNvSpPr>
          <p:nvPr>
            <p:ph type="title"/>
          </p:nvPr>
        </p:nvSpPr>
        <p:spPr/>
        <p:txBody>
          <a:bodyPr/>
          <a:lstStyle/>
          <a:p>
            <a:r>
              <a:rPr lang="en-US" dirty="0" smtClean="0"/>
              <a:t>Not just a fad</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smtClean="0">
                <a:solidFill>
                  <a:schemeClr val="bg1">
                    <a:lumMod val="50000"/>
                  </a:schemeClr>
                </a:solidFill>
              </a:rPr>
              <a:t>The advantages of large datasets are undeniable:</a:t>
            </a:r>
          </a:p>
          <a:p>
            <a:pPr marL="514350" indent="-514350">
              <a:lnSpc>
                <a:spcPct val="90000"/>
              </a:lnSpc>
              <a:buSzTx/>
              <a:buAutoNum type="arabicPeriod"/>
            </a:pPr>
            <a:r>
              <a:rPr lang="en-US" dirty="0" smtClean="0">
                <a:solidFill>
                  <a:schemeClr val="bg1">
                    <a:lumMod val="50000"/>
                  </a:schemeClr>
                </a:solidFill>
              </a:rPr>
              <a:t>Ability to fit flexible models.</a:t>
            </a:r>
          </a:p>
          <a:p>
            <a:pPr marL="514350" indent="-514350">
              <a:lnSpc>
                <a:spcPct val="90000"/>
              </a:lnSpc>
              <a:buSzTx/>
              <a:buAutoNum type="arabicPeriod"/>
            </a:pPr>
            <a:r>
              <a:rPr lang="en-US" dirty="0" smtClean="0">
                <a:solidFill>
                  <a:schemeClr val="bg1">
                    <a:lumMod val="50000"/>
                  </a:schemeClr>
                </a:solidFill>
              </a:rPr>
              <a:t>Ability to investigate heterogeneity and subgroups.  “Precision medicine.”</a:t>
            </a:r>
          </a:p>
          <a:p>
            <a:pPr marL="514350" indent="-514350">
              <a:lnSpc>
                <a:spcPct val="90000"/>
              </a:lnSpc>
              <a:buSzTx/>
              <a:buAutoNum type="arabicPeriod"/>
            </a:pPr>
            <a:r>
              <a:rPr lang="en-US" dirty="0" smtClean="0">
                <a:solidFill>
                  <a:schemeClr val="bg1">
                    <a:lumMod val="50000"/>
                  </a:schemeClr>
                </a:solidFill>
              </a:rPr>
              <a:t>Easy to validate predictive rules.</a:t>
            </a:r>
          </a:p>
          <a:p>
            <a:pPr marL="514350" indent="-514350">
              <a:lnSpc>
                <a:spcPct val="90000"/>
              </a:lnSpc>
              <a:buSzTx/>
              <a:buAutoNum type="arabicPeriod"/>
            </a:pPr>
            <a:r>
              <a:rPr lang="en-US" dirty="0" smtClean="0">
                <a:solidFill>
                  <a:schemeClr val="bg1">
                    <a:lumMod val="50000"/>
                  </a:schemeClr>
                </a:solidFill>
              </a:rPr>
              <a:t>High precision.</a:t>
            </a:r>
          </a:p>
          <a:p>
            <a:pPr marL="514350" indent="-514350">
              <a:lnSpc>
                <a:spcPct val="90000"/>
              </a:lnSpc>
              <a:buSzTx/>
              <a:buAutoNum type="arabicPeriod"/>
            </a:pPr>
            <a:endParaRPr lang="en-US" dirty="0"/>
          </a:p>
          <a:p>
            <a:pPr marL="0" indent="0">
              <a:lnSpc>
                <a:spcPct val="90000"/>
              </a:lnSpc>
              <a:buSzTx/>
              <a:buNone/>
            </a:pPr>
            <a:r>
              <a:rPr lang="en-US" b="1" dirty="0" smtClean="0"/>
              <a:t>But there are a number of caveats.</a:t>
            </a:r>
            <a:endParaRPr lang="en-US" b="1"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33521876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36</a:t>
            </a:fld>
            <a:endParaRPr lang="en-US" alt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pic>
        <p:nvPicPr>
          <p:cNvPr id="1034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27" t="32594" r="31219" b="63702"/>
          <a:stretch/>
        </p:blipFill>
        <p:spPr bwMode="auto">
          <a:xfrm>
            <a:off x="533399" y="914400"/>
            <a:ext cx="7222273" cy="39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927" t="50982" r="31976" b="5952"/>
          <a:stretch/>
        </p:blipFill>
        <p:spPr bwMode="auto">
          <a:xfrm>
            <a:off x="533399" y="1600200"/>
            <a:ext cx="7069873" cy="462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bwMode="auto">
          <a:xfrm>
            <a:off x="1905000" y="5105400"/>
            <a:ext cx="4191000" cy="533400"/>
          </a:xfrm>
          <a:prstGeom prst="ellipse">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381000" y="5105400"/>
            <a:ext cx="895350" cy="533400"/>
          </a:xfrm>
          <a:prstGeom prst="ellipse">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152400" y="3890260"/>
            <a:ext cx="3124200" cy="533400"/>
          </a:xfrm>
          <a:prstGeom prst="ellipse">
            <a:avLst/>
          </a:prstGeom>
          <a:solidFill>
            <a:schemeClr val="bg1">
              <a:alpha val="0"/>
            </a:schemeClr>
          </a:solidFill>
          <a:ln w="317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 name="TextBox 1"/>
          <p:cNvSpPr txBox="1"/>
          <p:nvPr/>
        </p:nvSpPr>
        <p:spPr>
          <a:xfrm>
            <a:off x="4572000" y="3352800"/>
            <a:ext cx="4343400" cy="369332"/>
          </a:xfrm>
          <a:prstGeom prst="rect">
            <a:avLst/>
          </a:prstGeom>
          <a:noFill/>
          <a:ln w="28575">
            <a:solidFill>
              <a:srgbClr val="FF0000"/>
            </a:solidFill>
          </a:ln>
        </p:spPr>
        <p:txBody>
          <a:bodyPr wrap="square" rtlCol="0">
            <a:spAutoFit/>
          </a:bodyPr>
          <a:lstStyle/>
          <a:p>
            <a:r>
              <a:rPr lang="en-US" dirty="0" smtClean="0">
                <a:solidFill>
                  <a:srgbClr val="FF0000"/>
                </a:solidFill>
              </a:rPr>
              <a:t>Osteoarthritis Initiative</a:t>
            </a:r>
            <a:endParaRPr lang="en-US" dirty="0">
              <a:solidFill>
                <a:srgbClr val="FF0000"/>
              </a:solidFill>
            </a:endParaRPr>
          </a:p>
        </p:txBody>
      </p:sp>
      <p:sp>
        <p:nvSpPr>
          <p:cNvPr id="12" name="TextBox 11"/>
          <p:cNvSpPr txBox="1"/>
          <p:nvPr/>
        </p:nvSpPr>
        <p:spPr>
          <a:xfrm>
            <a:off x="4724400" y="4238994"/>
            <a:ext cx="4343400" cy="369332"/>
          </a:xfrm>
          <a:prstGeom prst="rect">
            <a:avLst/>
          </a:prstGeom>
          <a:noFill/>
          <a:ln w="28575">
            <a:solidFill>
              <a:srgbClr val="FF0000"/>
            </a:solidFill>
          </a:ln>
        </p:spPr>
        <p:txBody>
          <a:bodyPr wrap="square" rtlCol="0">
            <a:spAutoFit/>
          </a:bodyPr>
          <a:lstStyle/>
          <a:p>
            <a:r>
              <a:rPr lang="en-US" dirty="0" smtClean="0">
                <a:solidFill>
                  <a:srgbClr val="FF0000"/>
                </a:solidFill>
              </a:rPr>
              <a:t>Electronic health record based study</a:t>
            </a:r>
            <a:endParaRPr lang="en-US" dirty="0">
              <a:solidFill>
                <a:srgbClr val="FF0000"/>
              </a:solidFill>
            </a:endParaRPr>
          </a:p>
        </p:txBody>
      </p:sp>
    </p:spTree>
    <p:extLst>
      <p:ext uri="{BB962C8B-B14F-4D97-AF65-F5344CB8AC3E}">
        <p14:creationId xmlns:p14="http://schemas.microsoft.com/office/powerpoint/2010/main" val="318971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0" presetClass="exit" presetSubtype="0" fill="hold" grpId="1" nodeType="with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1" grpId="1" animBg="1"/>
      <p:bldP spid="2" grpId="0" animBg="1"/>
      <p:bldP spid="2" grpId="1"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37</a:t>
            </a:fld>
            <a:endParaRPr lang="en-US" alt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0330"/>
          <a:stretch/>
        </p:blipFill>
        <p:spPr>
          <a:xfrm>
            <a:off x="152400" y="-3717"/>
            <a:ext cx="4222004" cy="6858000"/>
          </a:xfrm>
          <a:prstGeom prst="rect">
            <a:avLst/>
          </a:prstGeom>
        </p:spPr>
      </p:pic>
      <p:sp>
        <p:nvSpPr>
          <p:cNvPr id="6" name="TextBox 5"/>
          <p:cNvSpPr txBox="1"/>
          <p:nvPr/>
        </p:nvSpPr>
        <p:spPr>
          <a:xfrm>
            <a:off x="4953000" y="2819400"/>
            <a:ext cx="1905000" cy="646331"/>
          </a:xfrm>
          <a:prstGeom prst="rect">
            <a:avLst/>
          </a:prstGeom>
          <a:noFill/>
        </p:spPr>
        <p:txBody>
          <a:bodyPr wrap="square" rtlCol="0">
            <a:spAutoFit/>
          </a:bodyPr>
          <a:lstStyle/>
          <a:p>
            <a:r>
              <a:rPr lang="en-US" sz="3600" dirty="0" smtClean="0"/>
              <a:t>1991</a:t>
            </a:r>
            <a:endParaRPr lang="en-US" sz="3600" dirty="0"/>
          </a:p>
        </p:txBody>
      </p:sp>
    </p:spTree>
    <p:extLst>
      <p:ext uri="{BB962C8B-B14F-4D97-AF65-F5344CB8AC3E}">
        <p14:creationId xmlns:p14="http://schemas.microsoft.com/office/powerpoint/2010/main" val="16094029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38</a:t>
            </a:fld>
            <a:endParaRPr lang="en-US" altLang="en-US" dirty="0"/>
          </a:p>
        </p:txBody>
      </p:sp>
      <p:sp>
        <p:nvSpPr>
          <p:cNvPr id="728066" name="Rectangle 1026"/>
          <p:cNvSpPr>
            <a:spLocks noGrp="1" noChangeArrowheads="1"/>
          </p:cNvSpPr>
          <p:nvPr>
            <p:ph type="title"/>
          </p:nvPr>
        </p:nvSpPr>
        <p:spPr/>
        <p:txBody>
          <a:bodyPr/>
          <a:lstStyle/>
          <a:p>
            <a:r>
              <a:rPr lang="en-US" dirty="0" smtClean="0"/>
              <a:t>The Literary Digest Poll</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smtClean="0"/>
              <a:t>Literary Digest collected 2.4 million responses and projected a solid victory for Alf Landon.  </a:t>
            </a:r>
            <a:endParaRPr lang="en-US" dirty="0"/>
          </a:p>
          <a:p>
            <a:pPr marL="0" indent="0">
              <a:lnSpc>
                <a:spcPct val="90000"/>
              </a:lnSpc>
              <a:buSzTx/>
              <a:buNone/>
            </a:pPr>
            <a:r>
              <a:rPr lang="en-US" dirty="0" smtClean="0"/>
              <a:t>George Gallup surveyed 50,000 individuals and predicted a solid victory for Roosevelt</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grpSp>
        <p:nvGrpSpPr>
          <p:cNvPr id="2" name="Group 1"/>
          <p:cNvGrpSpPr/>
          <p:nvPr/>
        </p:nvGrpSpPr>
        <p:grpSpPr>
          <a:xfrm>
            <a:off x="990600" y="3505200"/>
            <a:ext cx="7124700" cy="3152272"/>
            <a:chOff x="1104900" y="3499611"/>
            <a:chExt cx="7048500" cy="3005461"/>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5557" t="26754" r="16592" b="67073"/>
            <a:stretch/>
          </p:blipFill>
          <p:spPr>
            <a:xfrm>
              <a:off x="1104900" y="3499611"/>
              <a:ext cx="7048500" cy="1176662"/>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5557" t="34283" r="16592" b="56911"/>
            <a:stretch/>
          </p:blipFill>
          <p:spPr>
            <a:xfrm>
              <a:off x="1104900" y="4826377"/>
              <a:ext cx="7048500" cy="1678695"/>
            </a:xfrm>
            <a:prstGeom prst="rect">
              <a:avLst/>
            </a:prstGeom>
          </p:spPr>
        </p:pic>
      </p:grpSp>
    </p:spTree>
    <p:extLst>
      <p:ext uri="{BB962C8B-B14F-4D97-AF65-F5344CB8AC3E}">
        <p14:creationId xmlns:p14="http://schemas.microsoft.com/office/powerpoint/2010/main" val="36448436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39</a:t>
            </a:fld>
            <a:endParaRPr lang="en-US" alt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8127" t="8421" r="15567" b="78363"/>
          <a:stretch/>
        </p:blipFill>
        <p:spPr>
          <a:xfrm>
            <a:off x="110266" y="152400"/>
            <a:ext cx="8881334" cy="2697744"/>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3298" t="67450" r="19435" b="25962"/>
          <a:stretch/>
        </p:blipFill>
        <p:spPr>
          <a:xfrm>
            <a:off x="304800" y="4800362"/>
            <a:ext cx="8763000" cy="1580332"/>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29545" t="42624" r="15499" b="48431"/>
          <a:stretch/>
        </p:blipFill>
        <p:spPr>
          <a:xfrm>
            <a:off x="304800" y="2906273"/>
            <a:ext cx="8686800" cy="1829738"/>
          </a:xfrm>
          <a:prstGeom prst="rect">
            <a:avLst/>
          </a:prstGeom>
        </p:spPr>
      </p:pic>
    </p:spTree>
    <p:extLst>
      <p:ext uri="{BB962C8B-B14F-4D97-AF65-F5344CB8AC3E}">
        <p14:creationId xmlns:p14="http://schemas.microsoft.com/office/powerpoint/2010/main" val="371888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a:t>
            </a:fld>
            <a:endParaRPr lang="en-US" altLang="en-US"/>
          </a:p>
        </p:txBody>
      </p:sp>
      <p:sp>
        <p:nvSpPr>
          <p:cNvPr id="728066" name="Rectangle 1026"/>
          <p:cNvSpPr>
            <a:spLocks noGrp="1" noChangeArrowheads="1"/>
          </p:cNvSpPr>
          <p:nvPr>
            <p:ph type="title"/>
          </p:nvPr>
        </p:nvSpPr>
        <p:spPr/>
        <p:txBody>
          <a:bodyPr/>
          <a:lstStyle/>
          <a:p>
            <a:r>
              <a:rPr lang="en-US" dirty="0"/>
              <a:t>T</a:t>
            </a:r>
            <a:r>
              <a:rPr lang="en-US" dirty="0" smtClean="0"/>
              <a:t>hought #1</a:t>
            </a:r>
            <a:endParaRPr lang="en-US" dirty="0"/>
          </a:p>
        </p:txBody>
      </p:sp>
      <p:sp>
        <p:nvSpPr>
          <p:cNvPr id="728067" name="Rectangle 1027"/>
          <p:cNvSpPr>
            <a:spLocks noGrp="1" noChangeArrowheads="1"/>
          </p:cNvSpPr>
          <p:nvPr>
            <p:ph type="body" idx="1"/>
          </p:nvPr>
        </p:nvSpPr>
        <p:spPr>
          <a:xfrm>
            <a:off x="457200" y="2109454"/>
            <a:ext cx="8229600" cy="4411662"/>
          </a:xfrm>
        </p:spPr>
        <p:txBody>
          <a:bodyPr/>
          <a:lstStyle/>
          <a:p>
            <a:pPr>
              <a:lnSpc>
                <a:spcPct val="90000"/>
              </a:lnSpc>
              <a:buSzTx/>
              <a:buFont typeface="Wingdings" panose="05000000000000000000" pitchFamily="2" charset="2"/>
              <a:buChar char=""/>
            </a:pPr>
            <a:r>
              <a:rPr lang="en-US" sz="3200" dirty="0" smtClean="0"/>
              <a:t>Big data and data mining can be used for good or evil.</a:t>
            </a:r>
          </a:p>
          <a:p>
            <a:pPr>
              <a:lnSpc>
                <a:spcPct val="90000"/>
              </a:lnSpc>
              <a:buSzTx/>
              <a:buFont typeface="Wingdings" panose="05000000000000000000" pitchFamily="2" charset="2"/>
              <a:buChar char=""/>
            </a:pPr>
            <a:endParaRPr lang="en-US" sz="32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20626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8067">
                                            <p:txEl>
                                              <p:pRg st="0" end="0"/>
                                            </p:txEl>
                                          </p:spTgt>
                                        </p:tgtEl>
                                        <p:attrNameLst>
                                          <p:attrName>style.visibility</p:attrName>
                                        </p:attrNameLst>
                                      </p:cBhvr>
                                      <p:to>
                                        <p:strVal val="visible"/>
                                      </p:to>
                                    </p:set>
                                    <p:animEffect transition="in" filter="fade">
                                      <p:cBhvr>
                                        <p:cTn id="7" dur="500"/>
                                        <p:tgtEl>
                                          <p:spTgt spid="7280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40</a:t>
            </a:fld>
            <a:endParaRPr lang="en-US" altLang="en-US" dirty="0"/>
          </a:p>
        </p:txBody>
      </p:sp>
      <p:sp>
        <p:nvSpPr>
          <p:cNvPr id="728066" name="Rectangle 1026"/>
          <p:cNvSpPr>
            <a:spLocks noGrp="1" noChangeArrowheads="1"/>
          </p:cNvSpPr>
          <p:nvPr>
            <p:ph type="title"/>
          </p:nvPr>
        </p:nvSpPr>
        <p:spPr/>
        <p:txBody>
          <a:bodyPr/>
          <a:lstStyle/>
          <a:p>
            <a:r>
              <a:rPr lang="en-US" dirty="0" smtClean="0"/>
              <a:t>The Literary Digest Poll</a:t>
            </a:r>
            <a:endParaRPr lang="en-US" dirty="0"/>
          </a:p>
        </p:txBody>
      </p:sp>
      <p:sp>
        <p:nvSpPr>
          <p:cNvPr id="728067" name="Rectangle 1027"/>
          <p:cNvSpPr>
            <a:spLocks noGrp="1" noChangeArrowheads="1"/>
          </p:cNvSpPr>
          <p:nvPr>
            <p:ph type="body" idx="1"/>
          </p:nvPr>
        </p:nvSpPr>
        <p:spPr/>
        <p:txBody>
          <a:bodyPr/>
          <a:lstStyle/>
          <a:p>
            <a:pPr marL="0" indent="0">
              <a:lnSpc>
                <a:spcPct val="90000"/>
              </a:lnSpc>
              <a:buSzTx/>
              <a:buNone/>
            </a:pPr>
            <a:r>
              <a:rPr lang="en-US" dirty="0" smtClean="0"/>
              <a:t>After its prediction of the election of 1936, Literary Digest folded in 1938. </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8463" y="2755302"/>
            <a:ext cx="2908300" cy="379789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755302"/>
            <a:ext cx="3912198" cy="3912198"/>
          </a:xfrm>
          <a:prstGeom prst="rect">
            <a:avLst/>
          </a:prstGeom>
        </p:spPr>
      </p:pic>
    </p:spTree>
    <p:extLst>
      <p:ext uri="{BB962C8B-B14F-4D97-AF65-F5344CB8AC3E}">
        <p14:creationId xmlns:p14="http://schemas.microsoft.com/office/powerpoint/2010/main" val="23608600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41</a:t>
            </a:fld>
            <a:endParaRPr lang="en-US" altLang="en-US"/>
          </a:p>
        </p:txBody>
      </p:sp>
      <p:sp>
        <p:nvSpPr>
          <p:cNvPr id="728066" name="Rectangle 1026"/>
          <p:cNvSpPr>
            <a:spLocks noGrp="1" noChangeArrowheads="1"/>
          </p:cNvSpPr>
          <p:nvPr>
            <p:ph type="title"/>
          </p:nvPr>
        </p:nvSpPr>
        <p:spPr/>
        <p:txBody>
          <a:bodyPr/>
          <a:lstStyle/>
          <a:p>
            <a:r>
              <a:rPr lang="en-US" dirty="0"/>
              <a:t>T</a:t>
            </a:r>
            <a:r>
              <a:rPr lang="en-US" dirty="0" smtClean="0"/>
              <a:t>hought #3</a:t>
            </a:r>
            <a:endParaRPr lang="en-US" dirty="0"/>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sz="3200" dirty="0" smtClean="0"/>
              <a:t>Having big data doesn’t help if was selected in a biased way.</a:t>
            </a:r>
          </a:p>
          <a:p>
            <a:pPr marL="0" indent="0">
              <a:lnSpc>
                <a:spcPct val="90000"/>
              </a:lnSpc>
              <a:buSzTx/>
              <a:buNone/>
            </a:pPr>
            <a:endParaRPr lang="en-US" sz="32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57379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8067">
                                            <p:txEl>
                                              <p:pRg st="0" end="0"/>
                                            </p:txEl>
                                          </p:spTgt>
                                        </p:tgtEl>
                                        <p:attrNameLst>
                                          <p:attrName>style.visibility</p:attrName>
                                        </p:attrNameLst>
                                      </p:cBhvr>
                                      <p:to>
                                        <p:strVal val="visible"/>
                                      </p:to>
                                    </p:set>
                                    <p:animEffect transition="in" filter="fade">
                                      <p:cBhvr>
                                        <p:cTn id="7" dur="500"/>
                                        <p:tgtEl>
                                          <p:spTgt spid="7280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42</a:t>
            </a:fld>
            <a:endParaRPr lang="en-US" altLang="en-US"/>
          </a:p>
        </p:txBody>
      </p:sp>
      <p:sp>
        <p:nvSpPr>
          <p:cNvPr id="728066" name="Rectangle 1026"/>
          <p:cNvSpPr>
            <a:spLocks noGrp="1" noChangeArrowheads="1"/>
          </p:cNvSpPr>
          <p:nvPr>
            <p:ph type="title"/>
          </p:nvPr>
        </p:nvSpPr>
        <p:spPr/>
        <p:txBody>
          <a:bodyPr/>
          <a:lstStyle/>
          <a:p>
            <a:r>
              <a:rPr lang="en-US" dirty="0" smtClean="0"/>
              <a:t>Prediction versus causality</a:t>
            </a:r>
            <a:endParaRPr lang="en-US" dirty="0"/>
          </a:p>
        </p:txBody>
      </p:sp>
      <p:sp>
        <p:nvSpPr>
          <p:cNvPr id="728067" name="Rectangle 1027"/>
          <p:cNvSpPr>
            <a:spLocks noGrp="1" noChangeArrowheads="1"/>
          </p:cNvSpPr>
          <p:nvPr>
            <p:ph type="body" idx="1"/>
          </p:nvPr>
        </p:nvSpPr>
        <p:spPr>
          <a:xfrm>
            <a:off x="457200" y="1524000"/>
            <a:ext cx="8458200" cy="4411662"/>
          </a:xfrm>
        </p:spPr>
        <p:txBody>
          <a:bodyPr/>
          <a:lstStyle/>
          <a:p>
            <a:pPr>
              <a:lnSpc>
                <a:spcPct val="90000"/>
              </a:lnSpc>
              <a:buSzTx/>
              <a:buFont typeface="Wingdings" panose="05000000000000000000" pitchFamily="2" charset="2"/>
              <a:buChar char=""/>
            </a:pPr>
            <a:r>
              <a:rPr lang="en-US" dirty="0" smtClean="0"/>
              <a:t>Everyone in the science community understands the difference between causation and correlation.</a:t>
            </a:r>
          </a:p>
          <a:p>
            <a:pPr>
              <a:lnSpc>
                <a:spcPct val="90000"/>
              </a:lnSpc>
              <a:buSzTx/>
              <a:buFont typeface="Wingdings" panose="05000000000000000000" pitchFamily="2" charset="2"/>
              <a:buChar char=""/>
            </a:pPr>
            <a:r>
              <a:rPr lang="en-US" dirty="0" smtClean="0"/>
              <a:t>Data-mining and machine learning algorithms are only based on correlations. </a:t>
            </a:r>
          </a:p>
          <a:p>
            <a:pPr>
              <a:lnSpc>
                <a:spcPct val="90000"/>
              </a:lnSpc>
              <a:buSzTx/>
              <a:buFont typeface="Wingdings" panose="05000000000000000000" pitchFamily="2" charset="2"/>
              <a:buChar char=""/>
            </a:pPr>
            <a:r>
              <a:rPr lang="en-US" dirty="0" smtClean="0"/>
              <a:t>In my work on 1000s of research projects, pure prediction problems make up only a small portion.</a:t>
            </a:r>
          </a:p>
          <a:p>
            <a:pPr>
              <a:lnSpc>
                <a:spcPct val="90000"/>
              </a:lnSpc>
              <a:buSzTx/>
              <a:buFont typeface="Wingdings" panose="05000000000000000000" pitchFamily="2" charset="2"/>
              <a:buChar char=""/>
            </a:pPr>
            <a:r>
              <a:rPr lang="en-US" dirty="0" smtClean="0"/>
              <a:t>Usually interested in causation, i.e., understand the cause of illness or develop interventions that cause improvement.</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28209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1" end="1"/>
                                            </p:txEl>
                                          </p:spTgt>
                                        </p:tgtEl>
                                        <p:attrNameLst>
                                          <p:attrName>style.visibility</p:attrName>
                                        </p:attrNameLst>
                                      </p:cBhvr>
                                      <p:to>
                                        <p:strVal val="visible"/>
                                      </p:to>
                                    </p:set>
                                    <p:anim calcmode="lin" valueType="num">
                                      <p:cBhvr additive="base">
                                        <p:cTn id="7" dur="500" fill="hold"/>
                                        <p:tgtEl>
                                          <p:spTgt spid="72806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8067">
                                            <p:txEl>
                                              <p:pRg st="2" end="2"/>
                                            </p:txEl>
                                          </p:spTgt>
                                        </p:tgtEl>
                                        <p:attrNameLst>
                                          <p:attrName>style.visibility</p:attrName>
                                        </p:attrNameLst>
                                      </p:cBhvr>
                                      <p:to>
                                        <p:strVal val="visible"/>
                                      </p:to>
                                    </p:set>
                                    <p:anim calcmode="lin" valueType="num">
                                      <p:cBhvr additive="base">
                                        <p:cTn id="13"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28067">
                                            <p:txEl>
                                              <p:pRg st="3" end="3"/>
                                            </p:txEl>
                                          </p:spTgt>
                                        </p:tgtEl>
                                        <p:attrNameLst>
                                          <p:attrName>style.visibility</p:attrName>
                                        </p:attrNameLst>
                                      </p:cBhvr>
                                      <p:to>
                                        <p:strVal val="visible"/>
                                      </p:to>
                                    </p:set>
                                    <p:anim calcmode="lin" valueType="num">
                                      <p:cBhvr additive="base">
                                        <p:cTn id="19" dur="500" fill="hold"/>
                                        <p:tgtEl>
                                          <p:spTgt spid="72806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280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43</a:t>
            </a:fld>
            <a:endParaRPr lang="en-US" altLang="en-US"/>
          </a:p>
        </p:txBody>
      </p:sp>
      <p:sp>
        <p:nvSpPr>
          <p:cNvPr id="728066" name="Rectangle 1026"/>
          <p:cNvSpPr>
            <a:spLocks noGrp="1" noChangeArrowheads="1"/>
          </p:cNvSpPr>
          <p:nvPr>
            <p:ph type="title"/>
          </p:nvPr>
        </p:nvSpPr>
        <p:spPr/>
        <p:txBody>
          <a:bodyPr/>
          <a:lstStyle/>
          <a:p>
            <a:r>
              <a:rPr lang="en-US" dirty="0" smtClean="0"/>
              <a:t>Some bona fide prediction problems</a:t>
            </a:r>
            <a:endParaRPr lang="en-US" dirty="0"/>
          </a:p>
        </p:txBody>
      </p:sp>
      <p:sp>
        <p:nvSpPr>
          <p:cNvPr id="728067" name="Rectangle 1027"/>
          <p:cNvSpPr>
            <a:spLocks noGrp="1" noChangeArrowheads="1"/>
          </p:cNvSpPr>
          <p:nvPr>
            <p:ph type="body" idx="1"/>
          </p:nvPr>
        </p:nvSpPr>
        <p:spPr>
          <a:xfrm>
            <a:off x="457200" y="1719263"/>
            <a:ext cx="8458200" cy="4411662"/>
          </a:xfrm>
        </p:spPr>
        <p:txBody>
          <a:bodyPr/>
          <a:lstStyle/>
          <a:p>
            <a:pPr>
              <a:lnSpc>
                <a:spcPct val="90000"/>
              </a:lnSpc>
              <a:buSzTx/>
              <a:buFont typeface="Wingdings" panose="05000000000000000000" pitchFamily="2" charset="2"/>
              <a:buChar char=""/>
            </a:pPr>
            <a:r>
              <a:rPr lang="en-US" dirty="0" smtClean="0"/>
              <a:t>Early detection of cancer.</a:t>
            </a:r>
          </a:p>
          <a:p>
            <a:pPr>
              <a:lnSpc>
                <a:spcPct val="90000"/>
              </a:lnSpc>
              <a:buSzTx/>
              <a:buFont typeface="Wingdings" panose="05000000000000000000" pitchFamily="2" charset="2"/>
              <a:buChar char=""/>
            </a:pPr>
            <a:r>
              <a:rPr lang="en-US" dirty="0" smtClean="0"/>
              <a:t>Identifying high risk patients for closer monitoring.  For example, patients likely to be readmitted to the hospital within 30 days.</a:t>
            </a:r>
          </a:p>
          <a:p>
            <a:pPr>
              <a:lnSpc>
                <a:spcPct val="90000"/>
              </a:lnSpc>
              <a:buSzTx/>
              <a:buFont typeface="Wingdings" panose="05000000000000000000" pitchFamily="2" charset="2"/>
              <a:buChar char=""/>
            </a:pPr>
            <a:r>
              <a:rPr lang="en-US" dirty="0" smtClean="0"/>
              <a:t>Prediction of disease epidemics.</a:t>
            </a:r>
          </a:p>
          <a:p>
            <a:pPr marL="0" indent="0">
              <a:lnSpc>
                <a:spcPct val="90000"/>
              </a:lnSpc>
              <a:buSzTx/>
              <a:buNone/>
            </a:pPr>
            <a:endParaRPr lang="en-US" sz="1600" dirty="0"/>
          </a:p>
          <a:p>
            <a:pPr marL="0" indent="0">
              <a:lnSpc>
                <a:spcPct val="90000"/>
              </a:lnSpc>
              <a:buSzTx/>
              <a:buNone/>
            </a:pPr>
            <a:r>
              <a:rPr lang="en-US" u="sng" dirty="0" smtClean="0"/>
              <a:t>Key aspect</a:t>
            </a:r>
            <a:r>
              <a:rPr lang="en-US" dirty="0" smtClean="0"/>
              <a:t>:  Not concerned with causal interpretation of the effect of variables included in the model or interpreting presence of absence of the variable in the model causally. </a:t>
            </a:r>
          </a:p>
          <a:p>
            <a:pPr>
              <a:lnSpc>
                <a:spcPct val="90000"/>
              </a:lnSpc>
              <a:buSzTx/>
              <a:buFont typeface="Wingdings" panose="05000000000000000000" pitchFamily="2" charset="2"/>
              <a:buChar char=""/>
            </a:pPr>
            <a:endParaRPr lang="en-US" dirty="0" smtClean="0"/>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8758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1" end="1"/>
                                            </p:txEl>
                                          </p:spTgt>
                                        </p:tgtEl>
                                        <p:attrNameLst>
                                          <p:attrName>style.visibility</p:attrName>
                                        </p:attrNameLst>
                                      </p:cBhvr>
                                      <p:to>
                                        <p:strVal val="visible"/>
                                      </p:to>
                                    </p:set>
                                    <p:anim calcmode="lin" valueType="num">
                                      <p:cBhvr additive="base">
                                        <p:cTn id="7" dur="500" fill="hold"/>
                                        <p:tgtEl>
                                          <p:spTgt spid="72806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8067">
                                            <p:txEl>
                                              <p:pRg st="2" end="2"/>
                                            </p:txEl>
                                          </p:spTgt>
                                        </p:tgtEl>
                                        <p:attrNameLst>
                                          <p:attrName>style.visibility</p:attrName>
                                        </p:attrNameLst>
                                      </p:cBhvr>
                                      <p:to>
                                        <p:strVal val="visible"/>
                                      </p:to>
                                    </p:set>
                                    <p:anim calcmode="lin" valueType="num">
                                      <p:cBhvr additive="base">
                                        <p:cTn id="13"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28067">
                                            <p:txEl>
                                              <p:pRg st="4" end="4"/>
                                            </p:txEl>
                                          </p:spTgt>
                                        </p:tgtEl>
                                        <p:attrNameLst>
                                          <p:attrName>style.visibility</p:attrName>
                                        </p:attrNameLst>
                                      </p:cBhvr>
                                      <p:to>
                                        <p:strVal val="visible"/>
                                      </p:to>
                                    </p:set>
                                    <p:anim calcmode="lin" valueType="num">
                                      <p:cBhvr additive="base">
                                        <p:cTn id="19" dur="500" fill="hold"/>
                                        <p:tgtEl>
                                          <p:spTgt spid="728067">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280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44</a:t>
            </a:fld>
            <a:endParaRPr lang="en-US" altLang="en-US"/>
          </a:p>
        </p:txBody>
      </p:sp>
      <p:sp>
        <p:nvSpPr>
          <p:cNvPr id="728066" name="Rectangle 1026"/>
          <p:cNvSpPr>
            <a:spLocks noGrp="1" noChangeArrowheads="1"/>
          </p:cNvSpPr>
          <p:nvPr>
            <p:ph type="title"/>
          </p:nvPr>
        </p:nvSpPr>
        <p:spPr>
          <a:xfrm>
            <a:off x="395287" y="152400"/>
            <a:ext cx="8610600" cy="808038"/>
          </a:xfrm>
          <a:solidFill>
            <a:schemeClr val="bg1"/>
          </a:solidFill>
        </p:spPr>
        <p:txBody>
          <a:bodyPr/>
          <a:lstStyle/>
          <a:p>
            <a:r>
              <a:rPr lang="en-US" dirty="0" smtClean="0"/>
              <a:t>Big Data Prediction:  Google Flu Trends</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1027" r="2858"/>
          <a:stretch/>
        </p:blipFill>
        <p:spPr bwMode="auto">
          <a:xfrm>
            <a:off x="1104900" y="2574758"/>
            <a:ext cx="6763753" cy="4271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348916" y="921707"/>
            <a:ext cx="8173455" cy="1435768"/>
            <a:chOff x="-20055" y="974559"/>
            <a:chExt cx="9087853" cy="1756609"/>
          </a:xfrm>
        </p:grpSpPr>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6628"/>
            <a:stretch/>
          </p:blipFill>
          <p:spPr bwMode="auto">
            <a:xfrm>
              <a:off x="-20055" y="974559"/>
              <a:ext cx="9087853" cy="421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9923" b="7286"/>
            <a:stretch/>
          </p:blipFill>
          <p:spPr bwMode="auto">
            <a:xfrm>
              <a:off x="-20055" y="1383632"/>
              <a:ext cx="9087853" cy="134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261966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45</a:t>
            </a:fld>
            <a:endParaRPr lang="en-US" altLang="en-US"/>
          </a:p>
        </p:txBody>
      </p:sp>
      <p:sp>
        <p:nvSpPr>
          <p:cNvPr id="728066" name="Rectangle 1026"/>
          <p:cNvSpPr>
            <a:spLocks noGrp="1" noChangeArrowheads="1"/>
          </p:cNvSpPr>
          <p:nvPr>
            <p:ph type="title"/>
          </p:nvPr>
        </p:nvSpPr>
        <p:spPr/>
        <p:txBody>
          <a:bodyPr/>
          <a:lstStyle/>
          <a:p>
            <a:r>
              <a:rPr lang="en-US" dirty="0" smtClean="0"/>
              <a:t>Google Flu Trends</a:t>
            </a:r>
            <a:endParaRPr lang="en-US" dirty="0"/>
          </a:p>
        </p:txBody>
      </p:sp>
      <p:sp>
        <p:nvSpPr>
          <p:cNvPr id="728067" name="Rectangle 1027"/>
          <p:cNvSpPr>
            <a:spLocks noGrp="1" noChangeArrowheads="1"/>
          </p:cNvSpPr>
          <p:nvPr>
            <p:ph type="body" idx="1"/>
          </p:nvPr>
        </p:nvSpPr>
        <p:spPr>
          <a:xfrm>
            <a:off x="457200" y="1719263"/>
            <a:ext cx="8458200" cy="4411662"/>
          </a:xfrm>
        </p:spPr>
        <p:txBody>
          <a:bodyPr/>
          <a:lstStyle/>
          <a:p>
            <a:r>
              <a:rPr lang="en-US" dirty="0"/>
              <a:t>Used “hundreds of billions of searches” to build the model.  </a:t>
            </a:r>
            <a:endParaRPr lang="en-US" dirty="0" smtClean="0"/>
          </a:p>
          <a:p>
            <a:r>
              <a:rPr lang="en-US" dirty="0" smtClean="0"/>
              <a:t>Reduced </a:t>
            </a:r>
            <a:r>
              <a:rPr lang="en-US" dirty="0"/>
              <a:t>to weekly counts of 50 </a:t>
            </a:r>
            <a:r>
              <a:rPr lang="en-US" dirty="0" smtClean="0"/>
              <a:t>million common searches </a:t>
            </a:r>
            <a:r>
              <a:rPr lang="en-US" dirty="0"/>
              <a:t>for each state for 6 years. </a:t>
            </a:r>
            <a:r>
              <a:rPr lang="en-US" dirty="0" smtClean="0"/>
              <a:t> </a:t>
            </a:r>
          </a:p>
          <a:p>
            <a:r>
              <a:rPr lang="en-US" dirty="0" smtClean="0"/>
              <a:t>(50 million)*(50 states)*(52 weeks)*(6 years) or about </a:t>
            </a:r>
            <a:r>
              <a:rPr lang="en-US" dirty="0"/>
              <a:t>8x10^11</a:t>
            </a:r>
            <a:r>
              <a:rPr lang="en-US" dirty="0" smtClean="0"/>
              <a:t> possible predictors</a:t>
            </a:r>
            <a:r>
              <a:rPr lang="en-US" dirty="0"/>
              <a:t>.  </a:t>
            </a:r>
            <a:endParaRPr lang="en-US" dirty="0" smtClean="0"/>
          </a:p>
          <a:p>
            <a:r>
              <a:rPr lang="en-US" dirty="0" smtClean="0"/>
              <a:t>Built </a:t>
            </a:r>
            <a:r>
              <a:rPr lang="en-US" dirty="0"/>
              <a:t>a model based on 2003 to 2007 </a:t>
            </a:r>
            <a:r>
              <a:rPr lang="en-US" dirty="0" smtClean="0"/>
              <a:t>to predict </a:t>
            </a:r>
            <a:r>
              <a:rPr lang="en-US" dirty="0"/>
              <a:t>the CDC reported percentages of ILI (influenza like visits) before they were released in 2008. </a:t>
            </a:r>
          </a:p>
          <a:p>
            <a:pPr marL="0" indent="0">
              <a:lnSpc>
                <a:spcPct val="90000"/>
              </a:lnSpc>
              <a:buSzTx/>
              <a:buNone/>
            </a:pP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659602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46</a:t>
            </a:fld>
            <a:endParaRPr lang="en-US" altLang="en-US"/>
          </a:p>
        </p:txBody>
      </p:sp>
      <p:sp>
        <p:nvSpPr>
          <p:cNvPr id="728066" name="Rectangle 1026"/>
          <p:cNvSpPr>
            <a:spLocks noGrp="1" noChangeArrowheads="1"/>
          </p:cNvSpPr>
          <p:nvPr>
            <p:ph type="title"/>
          </p:nvPr>
        </p:nvSpPr>
        <p:spPr>
          <a:xfrm>
            <a:off x="395287" y="152400"/>
            <a:ext cx="8610600" cy="808038"/>
          </a:xfrm>
          <a:solidFill>
            <a:schemeClr val="bg1"/>
          </a:solidFill>
        </p:spPr>
        <p:txBody>
          <a:bodyPr/>
          <a:lstStyle/>
          <a:p>
            <a:r>
              <a:rPr lang="en-US" dirty="0" smtClean="0"/>
              <a:t>Big Data Prediction:  Google Flu Trends</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1027" r="2858"/>
          <a:stretch/>
        </p:blipFill>
        <p:spPr bwMode="auto">
          <a:xfrm>
            <a:off x="1104900" y="2574758"/>
            <a:ext cx="6763753" cy="4271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348916" y="921707"/>
            <a:ext cx="8173455" cy="1435768"/>
            <a:chOff x="-20055" y="974559"/>
            <a:chExt cx="9087853" cy="1756609"/>
          </a:xfrm>
        </p:grpSpPr>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6628"/>
            <a:stretch/>
          </p:blipFill>
          <p:spPr bwMode="auto">
            <a:xfrm>
              <a:off x="-20055" y="974559"/>
              <a:ext cx="9087853" cy="421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49923" b="7286"/>
            <a:stretch/>
          </p:blipFill>
          <p:spPr bwMode="auto">
            <a:xfrm>
              <a:off x="-20055" y="1383632"/>
              <a:ext cx="9087853" cy="1347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71650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47</a:t>
            </a:fld>
            <a:endParaRPr lang="en-US" altLang="en-US"/>
          </a:p>
        </p:txBody>
      </p:sp>
      <p:sp>
        <p:nvSpPr>
          <p:cNvPr id="728066" name="Rectangle 1026"/>
          <p:cNvSpPr>
            <a:spLocks noGrp="1" noChangeArrowheads="1"/>
          </p:cNvSpPr>
          <p:nvPr>
            <p:ph type="title"/>
          </p:nvPr>
        </p:nvSpPr>
        <p:spPr>
          <a:xfrm>
            <a:off x="395287" y="152400"/>
            <a:ext cx="8610600" cy="808038"/>
          </a:xfrm>
          <a:solidFill>
            <a:schemeClr val="bg1"/>
          </a:solidFill>
        </p:spPr>
        <p:txBody>
          <a:bodyPr/>
          <a:lstStyle/>
          <a:p>
            <a:r>
              <a:rPr lang="en-US" dirty="0" smtClean="0"/>
              <a:t>Big Data Prediction:  Google Flu Trends</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16" b="3214"/>
          <a:stretch/>
        </p:blipFill>
        <p:spPr bwMode="auto">
          <a:xfrm>
            <a:off x="2133600" y="938462"/>
            <a:ext cx="5029200" cy="5300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438400" y="6176194"/>
            <a:ext cx="5981700" cy="369332"/>
          </a:xfrm>
          <a:prstGeom prst="rect">
            <a:avLst/>
          </a:prstGeom>
          <a:noFill/>
        </p:spPr>
        <p:txBody>
          <a:bodyPr wrap="square" rtlCol="0">
            <a:spAutoFit/>
          </a:bodyPr>
          <a:lstStyle/>
          <a:p>
            <a:pPr algn="l"/>
            <a:r>
              <a:rPr lang="en-US" dirty="0" smtClean="0"/>
              <a:t>Butler: Nature vol. 949, p.155 Feb 14, 2013</a:t>
            </a:r>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557"/>
            <a:ext cx="4571999" cy="686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142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xit" presetSubtype="0" fill="hold" nodeType="withEffect">
                                  <p:stCondLst>
                                    <p:cond delay="0"/>
                                  </p:stCondLst>
                                  <p:childTnLst>
                                    <p:animEffect transition="out" filter="fade">
                                      <p:cBhvr>
                                        <p:cTn id="9" dur="500"/>
                                        <p:tgtEl>
                                          <p:spTgt spid="6146"/>
                                        </p:tgtEl>
                                      </p:cBhvr>
                                    </p:animEffect>
                                    <p:set>
                                      <p:cBhvr>
                                        <p:cTn id="10" dur="1" fill="hold">
                                          <p:stCondLst>
                                            <p:cond delay="4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48</a:t>
            </a:fld>
            <a:endParaRPr lang="en-US" altLang="en-US"/>
          </a:p>
        </p:txBody>
      </p:sp>
      <p:sp>
        <p:nvSpPr>
          <p:cNvPr id="728066" name="Rectangle 1026"/>
          <p:cNvSpPr>
            <a:spLocks noGrp="1" noChangeArrowheads="1"/>
          </p:cNvSpPr>
          <p:nvPr>
            <p:ph type="title"/>
          </p:nvPr>
        </p:nvSpPr>
        <p:spPr/>
        <p:txBody>
          <a:bodyPr/>
          <a:lstStyle/>
          <a:p>
            <a:r>
              <a:rPr lang="en-US" dirty="0" smtClean="0"/>
              <a:t>Why did it break?</a:t>
            </a:r>
            <a:endParaRPr lang="en-US" dirty="0"/>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smtClean="0"/>
              <a:t>The underlying conditions under which the model was developed changed.</a:t>
            </a:r>
          </a:p>
          <a:p>
            <a:pPr>
              <a:lnSpc>
                <a:spcPct val="90000"/>
              </a:lnSpc>
              <a:buSzTx/>
              <a:buFont typeface="Wingdings" panose="05000000000000000000" pitchFamily="2" charset="2"/>
              <a:buChar char=""/>
            </a:pPr>
            <a:r>
              <a:rPr lang="en-US" dirty="0" smtClean="0"/>
              <a:t>The model wasn’t built with any biological insight.  It was built (in a sophisticated way) on correlations.</a:t>
            </a:r>
          </a:p>
          <a:p>
            <a:pPr>
              <a:lnSpc>
                <a:spcPct val="90000"/>
              </a:lnSpc>
              <a:buSzTx/>
              <a:buFont typeface="Wingdings" panose="05000000000000000000" pitchFamily="2" charset="2"/>
              <a:buChar char=""/>
            </a:pPr>
            <a:r>
              <a:rPr lang="en-US" dirty="0" smtClean="0"/>
              <a:t>It was built on weekly counts of the 50 million most common search queries but only </a:t>
            </a:r>
            <a:r>
              <a:rPr lang="en-US" dirty="0"/>
              <a:t>6</a:t>
            </a:r>
            <a:r>
              <a:rPr lang="en-US" dirty="0" smtClean="0"/>
              <a:t> years of flu data.</a:t>
            </a:r>
          </a:p>
          <a:p>
            <a:pPr marL="0" indent="0">
              <a:lnSpc>
                <a:spcPct val="90000"/>
              </a:lnSpc>
              <a:buSzTx/>
              <a:buNone/>
            </a:pPr>
            <a:endParaRPr lang="en-US" dirty="0"/>
          </a:p>
          <a:p>
            <a:pPr marL="0" indent="0">
              <a:lnSpc>
                <a:spcPct val="90000"/>
              </a:lnSpc>
              <a:buSzTx/>
              <a:buNone/>
            </a:pPr>
            <a:r>
              <a:rPr lang="en-US" dirty="0" smtClean="0"/>
              <a:t>See </a:t>
            </a:r>
            <a:r>
              <a:rPr lang="en-US" dirty="0"/>
              <a:t>T</a:t>
            </a:r>
            <a:r>
              <a:rPr lang="en-US" dirty="0" smtClean="0"/>
              <a:t>hought #2</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46534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8067">
                                            <p:txEl>
                                              <p:pRg st="1" end="1"/>
                                            </p:txEl>
                                          </p:spTgt>
                                        </p:tgtEl>
                                        <p:attrNameLst>
                                          <p:attrName>style.visibility</p:attrName>
                                        </p:attrNameLst>
                                      </p:cBhvr>
                                      <p:to>
                                        <p:strVal val="visible"/>
                                      </p:to>
                                    </p:set>
                                    <p:animEffect transition="in" filter="fade">
                                      <p:cBhvr>
                                        <p:cTn id="7" dur="500"/>
                                        <p:tgtEl>
                                          <p:spTgt spid="72806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28067">
                                            <p:txEl>
                                              <p:pRg st="2" end="2"/>
                                            </p:txEl>
                                          </p:spTgt>
                                        </p:tgtEl>
                                        <p:attrNameLst>
                                          <p:attrName>style.visibility</p:attrName>
                                        </p:attrNameLst>
                                      </p:cBhvr>
                                      <p:to>
                                        <p:strVal val="visible"/>
                                      </p:to>
                                    </p:set>
                                    <p:animEffect transition="in" filter="fade">
                                      <p:cBhvr>
                                        <p:cTn id="10" dur="500"/>
                                        <p:tgtEl>
                                          <p:spTgt spid="72806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28067">
                                            <p:txEl>
                                              <p:pRg st="4" end="4"/>
                                            </p:txEl>
                                          </p:spTgt>
                                        </p:tgtEl>
                                        <p:attrNameLst>
                                          <p:attrName>style.visibility</p:attrName>
                                        </p:attrNameLst>
                                      </p:cBhvr>
                                      <p:to>
                                        <p:strVal val="visible"/>
                                      </p:to>
                                    </p:set>
                                    <p:animEffect transition="in" filter="fade">
                                      <p:cBhvr>
                                        <p:cTn id="13" dur="500"/>
                                        <p:tgtEl>
                                          <p:spTgt spid="728067">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28067">
                                            <p:txEl>
                                              <p:pRg st="0" end="0"/>
                                            </p:txEl>
                                          </p:spTgt>
                                        </p:tgtEl>
                                        <p:attrNameLst>
                                          <p:attrName>style.visibility</p:attrName>
                                        </p:attrNameLst>
                                      </p:cBhvr>
                                      <p:to>
                                        <p:strVal val="visible"/>
                                      </p:to>
                                    </p:set>
                                    <p:animEffect transition="in" filter="fade">
                                      <p:cBhvr>
                                        <p:cTn id="16" dur="500"/>
                                        <p:tgtEl>
                                          <p:spTgt spid="7280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49</a:t>
            </a:fld>
            <a:endParaRPr lang="en-US" altLang="en-US"/>
          </a:p>
        </p:txBody>
      </p:sp>
      <p:sp>
        <p:nvSpPr>
          <p:cNvPr id="728066" name="Rectangle 1026"/>
          <p:cNvSpPr>
            <a:spLocks noGrp="1" noChangeArrowheads="1"/>
          </p:cNvSpPr>
          <p:nvPr>
            <p:ph type="title"/>
          </p:nvPr>
        </p:nvSpPr>
        <p:spPr/>
        <p:txBody>
          <a:bodyPr/>
          <a:lstStyle/>
          <a:p>
            <a:r>
              <a:rPr lang="en-US" dirty="0"/>
              <a:t>T</a:t>
            </a:r>
            <a:r>
              <a:rPr lang="en-US" dirty="0" smtClean="0"/>
              <a:t>hought #4</a:t>
            </a:r>
            <a:endParaRPr lang="en-US" dirty="0"/>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sz="3200" dirty="0" smtClean="0"/>
              <a:t>Compared to causality, prediction is easy since you only have to understand associations and correlation.</a:t>
            </a:r>
          </a:p>
          <a:p>
            <a:pPr>
              <a:lnSpc>
                <a:spcPct val="90000"/>
              </a:lnSpc>
              <a:buSzTx/>
              <a:buFont typeface="Wingdings" panose="05000000000000000000" pitchFamily="2" charset="2"/>
              <a:buChar char=""/>
            </a:pPr>
            <a:endParaRPr lang="en-US" sz="3200" dirty="0"/>
          </a:p>
          <a:p>
            <a:pPr marL="0" indent="0">
              <a:lnSpc>
                <a:spcPct val="90000"/>
              </a:lnSpc>
              <a:buSzTx/>
              <a:buNone/>
            </a:pPr>
            <a:r>
              <a:rPr lang="en-US" sz="3200" dirty="0" smtClean="0"/>
              <a:t>Until it isn’t.</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52418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8067">
                                            <p:txEl>
                                              <p:pRg st="0" end="0"/>
                                            </p:txEl>
                                          </p:spTgt>
                                        </p:tgtEl>
                                        <p:attrNameLst>
                                          <p:attrName>style.visibility</p:attrName>
                                        </p:attrNameLst>
                                      </p:cBhvr>
                                      <p:to>
                                        <p:strVal val="visible"/>
                                      </p:to>
                                    </p:set>
                                    <p:animEffect transition="in" filter="fade">
                                      <p:cBhvr>
                                        <p:cTn id="7" dur="500"/>
                                        <p:tgtEl>
                                          <p:spTgt spid="72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8067">
                                            <p:txEl>
                                              <p:pRg st="2" end="2"/>
                                            </p:txEl>
                                          </p:spTgt>
                                        </p:tgtEl>
                                        <p:attrNameLst>
                                          <p:attrName>style.visibility</p:attrName>
                                        </p:attrNameLst>
                                      </p:cBhvr>
                                      <p:to>
                                        <p:strVal val="visible"/>
                                      </p:to>
                                    </p:set>
                                    <p:animEffect transition="in" filter="fade">
                                      <p:cBhvr>
                                        <p:cTn id="12" dur="500"/>
                                        <p:tgtEl>
                                          <p:spTgt spid="728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200" name="Text Box 8"/>
          <p:cNvSpPr txBox="1">
            <a:spLocks noChangeArrowheads="1"/>
          </p:cNvSpPr>
          <p:nvPr/>
        </p:nvSpPr>
        <p:spPr bwMode="auto">
          <a:xfrm>
            <a:off x="533400" y="3048000"/>
            <a:ext cx="6553200" cy="2246769"/>
          </a:xfrm>
          <a:prstGeom prst="rect">
            <a:avLst/>
          </a:prstGeom>
          <a:noFill/>
          <a:ln w="9525">
            <a:noFill/>
            <a:miter lim="800000"/>
            <a:headEnd/>
            <a:tailEnd/>
          </a:ln>
          <a:effectLst/>
        </p:spPr>
        <p:txBody>
          <a:bodyPr>
            <a:spAutoFit/>
          </a:bodyPr>
          <a:lstStyle/>
          <a:p>
            <a:pPr algn="l"/>
            <a:r>
              <a:rPr lang="en-US" sz="2800" i="1" dirty="0"/>
              <a:t>Charles E. McCulloch, </a:t>
            </a:r>
          </a:p>
          <a:p>
            <a:pPr algn="l"/>
            <a:r>
              <a:rPr lang="en-US" sz="2800" i="1" dirty="0"/>
              <a:t>Division of Biostatistics,</a:t>
            </a:r>
          </a:p>
          <a:p>
            <a:pPr algn="l"/>
            <a:r>
              <a:rPr lang="en-US" sz="2800" i="1" dirty="0" smtClean="0"/>
              <a:t>Department </a:t>
            </a:r>
            <a:r>
              <a:rPr lang="en-US" sz="2800" i="1" dirty="0"/>
              <a:t>of Epidemiology and </a:t>
            </a:r>
            <a:r>
              <a:rPr lang="en-US" sz="2800" i="1" dirty="0" smtClean="0"/>
              <a:t>Biostatistics</a:t>
            </a:r>
            <a:endParaRPr lang="en-US" sz="2800" i="1" dirty="0"/>
          </a:p>
          <a:p>
            <a:pPr algn="l"/>
            <a:endParaRPr lang="en-US" sz="2800" i="1" dirty="0"/>
          </a:p>
        </p:txBody>
      </p:sp>
      <p:sp>
        <p:nvSpPr>
          <p:cNvPr id="11" name="Rectangle 2"/>
          <p:cNvSpPr txBox="1">
            <a:spLocks noChangeArrowheads="1"/>
          </p:cNvSpPr>
          <p:nvPr/>
        </p:nvSpPr>
        <p:spPr bwMode="auto">
          <a:xfrm>
            <a:off x="457200" y="1662249"/>
            <a:ext cx="6705600" cy="1447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fontAlgn="base">
              <a:spcBef>
                <a:spcPct val="0"/>
              </a:spcBef>
              <a:spcAft>
                <a:spcPct val="0"/>
              </a:spcAft>
              <a:defRPr sz="40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Arial" charset="0"/>
              </a:defRPr>
            </a:lvl2pPr>
            <a:lvl3pPr algn="l" rtl="0" fontAlgn="base">
              <a:spcBef>
                <a:spcPct val="0"/>
              </a:spcBef>
              <a:spcAft>
                <a:spcPct val="0"/>
              </a:spcAft>
              <a:defRPr sz="3200" b="1">
                <a:solidFill>
                  <a:schemeClr val="tx2"/>
                </a:solidFill>
                <a:latin typeface="Arial" charset="0"/>
              </a:defRPr>
            </a:lvl3pPr>
            <a:lvl4pPr algn="l" rtl="0" fontAlgn="base">
              <a:spcBef>
                <a:spcPct val="0"/>
              </a:spcBef>
              <a:spcAft>
                <a:spcPct val="0"/>
              </a:spcAft>
              <a:defRPr sz="3200" b="1">
                <a:solidFill>
                  <a:schemeClr val="tx2"/>
                </a:solidFill>
                <a:latin typeface="Arial" charset="0"/>
              </a:defRPr>
            </a:lvl4pPr>
            <a:lvl5pPr algn="l" rtl="0" fontAlgn="base">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a:lstStyle>
          <a:p>
            <a:pPr algn="ctr"/>
            <a:r>
              <a:rPr lang="en-US" sz="3200" kern="0" dirty="0" err="1" smtClean="0"/>
              <a:t>Biostat</a:t>
            </a:r>
            <a:r>
              <a:rPr lang="en-US" sz="3200" kern="0" dirty="0" smtClean="0"/>
              <a:t> 202:  Opportunities and Challenges of “Big Data”</a:t>
            </a:r>
            <a:r>
              <a:rPr lang="en-US" kern="0" dirty="0" smtClean="0"/>
              <a:t/>
            </a:r>
            <a:br>
              <a:rPr lang="en-US" kern="0" dirty="0" smtClean="0"/>
            </a:br>
            <a:endParaRPr lang="en-US" kern="0" dirty="0"/>
          </a:p>
        </p:txBody>
      </p:sp>
      <p:sp>
        <p:nvSpPr>
          <p:cNvPr id="264195" name="Rectangle 3"/>
          <p:cNvSpPr>
            <a:spLocks noGrp="1" noChangeArrowheads="1"/>
          </p:cNvSpPr>
          <p:nvPr>
            <p:ph type="subTitle" idx="1"/>
          </p:nvPr>
        </p:nvSpPr>
        <p:spPr>
          <a:xfrm>
            <a:off x="609600" y="5943600"/>
            <a:ext cx="8077200" cy="685800"/>
          </a:xfrm>
        </p:spPr>
        <p:txBody>
          <a:bodyPr/>
          <a:lstStyle/>
          <a:p>
            <a:pPr marL="609600" indent="-609600" algn="ctr">
              <a:lnSpc>
                <a:spcPct val="90000"/>
              </a:lnSpc>
            </a:pPr>
            <a:r>
              <a:rPr lang="en-US" sz="2400" b="1" i="1" dirty="0" err="1" smtClean="0">
                <a:solidFill>
                  <a:srgbClr val="CC0000"/>
                </a:solidFill>
              </a:rPr>
              <a:t>Biostat</a:t>
            </a:r>
            <a:r>
              <a:rPr lang="en-US" sz="2400" b="1" i="1" dirty="0" smtClean="0">
                <a:solidFill>
                  <a:srgbClr val="CC0000"/>
                </a:solidFill>
              </a:rPr>
              <a:t> 202 - 2017</a:t>
            </a:r>
            <a:endParaRPr lang="en-US" sz="2400" b="1" i="1" dirty="0">
              <a:solidFill>
                <a:srgbClr val="CC0000"/>
              </a:solidFill>
            </a:endParaRPr>
          </a:p>
        </p:txBody>
      </p:sp>
      <p:sp>
        <p:nvSpPr>
          <p:cNvPr id="264196" name="Text Box 4"/>
          <p:cNvSpPr txBox="1">
            <a:spLocks noChangeArrowheads="1"/>
          </p:cNvSpPr>
          <p:nvPr/>
        </p:nvSpPr>
        <p:spPr bwMode="auto">
          <a:xfrm>
            <a:off x="7696200" y="990600"/>
            <a:ext cx="457200" cy="366713"/>
          </a:xfrm>
          <a:prstGeom prst="rect">
            <a:avLst/>
          </a:prstGeom>
          <a:noFill/>
          <a:ln w="9525">
            <a:noFill/>
            <a:miter lim="800000"/>
            <a:headEnd/>
            <a:tailEnd/>
          </a:ln>
          <a:effectLst/>
        </p:spPr>
        <p:txBody>
          <a:bodyPr>
            <a:spAutoFit/>
          </a:bodyPr>
          <a:lstStyle/>
          <a:p>
            <a:pPr algn="l">
              <a:spcBef>
                <a:spcPct val="50000"/>
              </a:spcBef>
            </a:pPr>
            <a:endParaRPr lang="en-US"/>
          </a:p>
        </p:txBody>
      </p:sp>
      <p:sp>
        <p:nvSpPr>
          <p:cNvPr id="3" name="TextBox 2"/>
          <p:cNvSpPr txBox="1"/>
          <p:nvPr/>
        </p:nvSpPr>
        <p:spPr>
          <a:xfrm>
            <a:off x="2438400" y="1543288"/>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50</a:t>
            </a:fld>
            <a:endParaRPr lang="en-US" altLang="en-US" dirty="0"/>
          </a:p>
        </p:txBody>
      </p:sp>
      <p:sp>
        <p:nvSpPr>
          <p:cNvPr id="728066" name="Rectangle 1026"/>
          <p:cNvSpPr>
            <a:spLocks noGrp="1" noChangeArrowheads="1"/>
          </p:cNvSpPr>
          <p:nvPr>
            <p:ph type="title"/>
          </p:nvPr>
        </p:nvSpPr>
        <p:spPr>
          <a:xfrm>
            <a:off x="381000" y="0"/>
            <a:ext cx="7543800" cy="1295400"/>
          </a:xfrm>
        </p:spPr>
        <p:txBody>
          <a:bodyPr/>
          <a:lstStyle/>
          <a:p>
            <a:r>
              <a:rPr lang="en-US" dirty="0" smtClean="0"/>
              <a:t>Correlation versus causation</a:t>
            </a:r>
            <a:endParaRPr lang="en-US" dirty="0"/>
          </a:p>
        </p:txBody>
      </p:sp>
      <p:sp>
        <p:nvSpPr>
          <p:cNvPr id="728067" name="Rectangle 1027"/>
          <p:cNvSpPr>
            <a:spLocks noGrp="1" noChangeArrowheads="1"/>
          </p:cNvSpPr>
          <p:nvPr>
            <p:ph type="body" idx="1"/>
          </p:nvPr>
        </p:nvSpPr>
        <p:spPr>
          <a:xfrm>
            <a:off x="406400" y="1447800"/>
            <a:ext cx="8432800" cy="4411662"/>
          </a:xfrm>
        </p:spPr>
        <p:txBody>
          <a:bodyPr/>
          <a:lstStyle/>
          <a:p>
            <a:pPr marL="0" indent="0">
              <a:lnSpc>
                <a:spcPct val="90000"/>
              </a:lnSpc>
              <a:buSzTx/>
              <a:buNone/>
            </a:pPr>
            <a:r>
              <a:rPr lang="en-US" dirty="0" smtClean="0"/>
              <a:t>Many big data “successes” are solely prediction.  </a:t>
            </a:r>
          </a:p>
          <a:p>
            <a:pPr marL="0" indent="0">
              <a:lnSpc>
                <a:spcPct val="90000"/>
              </a:lnSpc>
              <a:buSzTx/>
              <a:buNone/>
            </a:pPr>
            <a:endParaRPr lang="en-US" dirty="0"/>
          </a:p>
          <a:p>
            <a:pPr marL="0" indent="0">
              <a:lnSpc>
                <a:spcPct val="90000"/>
              </a:lnSpc>
              <a:buSzTx/>
              <a:buNone/>
            </a:pPr>
            <a:r>
              <a:rPr lang="en-US" dirty="0" smtClean="0"/>
              <a:t>Data mining methods can help you predict 30 day readmission rates but may not tell you how to improve them. </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294346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2" end="2"/>
                                            </p:txEl>
                                          </p:spTgt>
                                        </p:tgtEl>
                                        <p:attrNameLst>
                                          <p:attrName>style.visibility</p:attrName>
                                        </p:attrNameLst>
                                      </p:cBhvr>
                                      <p:to>
                                        <p:strVal val="visible"/>
                                      </p:to>
                                    </p:set>
                                    <p:anim calcmode="lin" valueType="num">
                                      <p:cBhvr additive="base">
                                        <p:cTn id="7"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51</a:t>
            </a:fld>
            <a:endParaRPr lang="en-US" altLang="en-US" dirty="0"/>
          </a:p>
        </p:txBody>
      </p:sp>
      <p:sp>
        <p:nvSpPr>
          <p:cNvPr id="728066" name="Rectangle 1026"/>
          <p:cNvSpPr>
            <a:spLocks noGrp="1" noChangeArrowheads="1"/>
          </p:cNvSpPr>
          <p:nvPr>
            <p:ph type="title"/>
          </p:nvPr>
        </p:nvSpPr>
        <p:spPr>
          <a:xfrm>
            <a:off x="381000" y="0"/>
            <a:ext cx="7543800" cy="1295400"/>
          </a:xfrm>
        </p:spPr>
        <p:txBody>
          <a:bodyPr/>
          <a:lstStyle/>
          <a:p>
            <a:r>
              <a:rPr lang="en-US" dirty="0" smtClean="0"/>
              <a:t>Correlation versus causation</a:t>
            </a:r>
            <a:endParaRPr lang="en-US" dirty="0"/>
          </a:p>
        </p:txBody>
      </p:sp>
      <p:sp>
        <p:nvSpPr>
          <p:cNvPr id="728067" name="Rectangle 1027"/>
          <p:cNvSpPr>
            <a:spLocks noGrp="1" noChangeArrowheads="1"/>
          </p:cNvSpPr>
          <p:nvPr>
            <p:ph type="body" idx="1"/>
          </p:nvPr>
        </p:nvSpPr>
        <p:spPr>
          <a:xfrm>
            <a:off x="406400" y="1447800"/>
            <a:ext cx="8432800" cy="4411662"/>
          </a:xfrm>
        </p:spPr>
        <p:txBody>
          <a:bodyPr/>
          <a:lstStyle/>
          <a:p>
            <a:pPr marL="0" indent="0">
              <a:lnSpc>
                <a:spcPct val="90000"/>
              </a:lnSpc>
              <a:buSzTx/>
              <a:buNone/>
            </a:pPr>
            <a:r>
              <a:rPr lang="en-US" dirty="0" smtClean="0"/>
              <a:t>There is the feeling that if we just take enough measurements we will understand causal effects:</a:t>
            </a:r>
          </a:p>
          <a:p>
            <a:pPr marL="0" indent="0">
              <a:lnSpc>
                <a:spcPct val="90000"/>
              </a:lnSpc>
              <a:buSzTx/>
              <a:buNone/>
            </a:pPr>
            <a:endParaRPr lang="en-US" sz="1400" dirty="0"/>
          </a:p>
          <a:p>
            <a:pPr marL="0" indent="0">
              <a:lnSpc>
                <a:spcPct val="90000"/>
              </a:lnSpc>
              <a:buSzTx/>
              <a:buNone/>
            </a:pPr>
            <a:r>
              <a:rPr lang="en-US" dirty="0" smtClean="0"/>
              <a:t>“There is </a:t>
            </a:r>
            <a:r>
              <a:rPr lang="en-US" dirty="0"/>
              <a:t>now a better way. Petabytes allow us to say: </a:t>
            </a:r>
            <a:r>
              <a:rPr lang="en-US" dirty="0" smtClean="0"/>
              <a:t>‘Correlation </a:t>
            </a:r>
            <a:r>
              <a:rPr lang="en-US" dirty="0"/>
              <a:t>is enough</a:t>
            </a:r>
            <a:r>
              <a:rPr lang="en-US" dirty="0" smtClean="0"/>
              <a:t>.’ </a:t>
            </a:r>
            <a:r>
              <a:rPr lang="en-US" dirty="0"/>
              <a:t>We can stop looking for models. We can analyze the data without hypotheses about what it might show. We can throw the numbers into the biggest computing clusters the world has ever seen and let statistical algorithms find patterns where science cannot</a:t>
            </a:r>
            <a:r>
              <a:rPr lang="en-US" dirty="0" smtClean="0"/>
              <a:t>.”  </a:t>
            </a:r>
            <a:r>
              <a:rPr lang="en-US" sz="2800" dirty="0" smtClean="0"/>
              <a:t>Wired Mag. 6/2008</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5842645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52</a:t>
            </a:fld>
            <a:endParaRPr lang="en-US" altLang="en-US" dirty="0"/>
          </a:p>
        </p:txBody>
      </p:sp>
      <p:sp>
        <p:nvSpPr>
          <p:cNvPr id="728066" name="Rectangle 1026"/>
          <p:cNvSpPr>
            <a:spLocks noGrp="1" noChangeArrowheads="1"/>
          </p:cNvSpPr>
          <p:nvPr>
            <p:ph type="title"/>
          </p:nvPr>
        </p:nvSpPr>
        <p:spPr>
          <a:xfrm>
            <a:off x="381000" y="0"/>
            <a:ext cx="7543800" cy="1295400"/>
          </a:xfrm>
        </p:spPr>
        <p:txBody>
          <a:bodyPr/>
          <a:lstStyle/>
          <a:p>
            <a:r>
              <a:rPr lang="en-US" dirty="0" smtClean="0"/>
              <a:t>Correlation versus causation</a:t>
            </a:r>
            <a:endParaRPr lang="en-US" dirty="0"/>
          </a:p>
        </p:txBody>
      </p:sp>
      <p:sp>
        <p:nvSpPr>
          <p:cNvPr id="728067" name="Rectangle 1027"/>
          <p:cNvSpPr>
            <a:spLocks noGrp="1" noChangeArrowheads="1"/>
          </p:cNvSpPr>
          <p:nvPr>
            <p:ph type="body" idx="1"/>
          </p:nvPr>
        </p:nvSpPr>
        <p:spPr>
          <a:xfrm>
            <a:off x="228600" y="1447800"/>
            <a:ext cx="8763000" cy="4411662"/>
          </a:xfrm>
        </p:spPr>
        <p:txBody>
          <a:bodyPr/>
          <a:lstStyle/>
          <a:p>
            <a:pPr marL="0" indent="0">
              <a:lnSpc>
                <a:spcPct val="90000"/>
              </a:lnSpc>
              <a:buSzTx/>
              <a:buNone/>
            </a:pPr>
            <a:r>
              <a:rPr lang="en-US" dirty="0" smtClean="0"/>
              <a:t>And it continues:</a:t>
            </a:r>
          </a:p>
          <a:p>
            <a:pPr marL="0" indent="0">
              <a:lnSpc>
                <a:spcPct val="90000"/>
              </a:lnSpc>
              <a:buSzTx/>
              <a:buNone/>
            </a:pPr>
            <a:endParaRPr lang="en-US" sz="1400" dirty="0"/>
          </a:p>
          <a:p>
            <a:pPr marL="0" indent="0">
              <a:buNone/>
            </a:pPr>
            <a:r>
              <a:rPr lang="en-US" dirty="0" smtClean="0"/>
              <a:t>“</a:t>
            </a:r>
            <a:r>
              <a:rPr lang="en-US" dirty="0"/>
              <a:t>The new availability of huge amounts of data, along with the statistical tools to crunch these numbers, offers a whole new way of understanding the world. Correlation supersedes causation, and science can advance even without coherent models, unified theories, or really any mechanistic explanation at all.</a:t>
            </a:r>
          </a:p>
          <a:p>
            <a:pPr marL="0" indent="0">
              <a:buNone/>
            </a:pPr>
            <a:r>
              <a:rPr lang="en-US" dirty="0"/>
              <a:t>There's no reason to cling to our old ways. It's time to ask: What can science learn from Google?</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424965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3" end="3"/>
                                            </p:txEl>
                                          </p:spTgt>
                                        </p:tgtEl>
                                        <p:attrNameLst>
                                          <p:attrName>style.visibility</p:attrName>
                                        </p:attrNameLst>
                                      </p:cBhvr>
                                      <p:to>
                                        <p:strVal val="visible"/>
                                      </p:to>
                                    </p:set>
                                    <p:anim calcmode="lin" valueType="num">
                                      <p:cBhvr additive="base">
                                        <p:cTn id="7" dur="500" fill="hold"/>
                                        <p:tgtEl>
                                          <p:spTgt spid="728067">
                                            <p:txEl>
                                              <p:pRg st="3" end="3"/>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870B718-DDF0-42E1-B0F6-66C7AE31B706}" type="slidenum">
              <a:rPr lang="en-US" altLang="en-US"/>
              <a:pPr/>
              <a:t>53</a:t>
            </a:fld>
            <a:endParaRPr lang="en-US" altLang="en-US" dirty="0"/>
          </a:p>
        </p:txBody>
      </p:sp>
      <p:sp>
        <p:nvSpPr>
          <p:cNvPr id="728066" name="Rectangle 1026"/>
          <p:cNvSpPr>
            <a:spLocks noGrp="1" noChangeArrowheads="1"/>
          </p:cNvSpPr>
          <p:nvPr>
            <p:ph type="title"/>
          </p:nvPr>
        </p:nvSpPr>
        <p:spPr>
          <a:xfrm>
            <a:off x="406400" y="609600"/>
            <a:ext cx="7543800" cy="1295400"/>
          </a:xfrm>
        </p:spPr>
        <p:txBody>
          <a:bodyPr/>
          <a:lstStyle/>
          <a:p>
            <a:r>
              <a:rPr lang="en-US" dirty="0" smtClean="0"/>
              <a:t>Epidemiologists have long studied the pitfalls of using observational studies to infer causation.</a:t>
            </a:r>
            <a:endParaRPr lang="en-US" dirty="0"/>
          </a:p>
        </p:txBody>
      </p:sp>
      <p:sp>
        <p:nvSpPr>
          <p:cNvPr id="728067" name="Rectangle 1027"/>
          <p:cNvSpPr>
            <a:spLocks noGrp="1" noChangeArrowheads="1"/>
          </p:cNvSpPr>
          <p:nvPr>
            <p:ph type="body" idx="1"/>
          </p:nvPr>
        </p:nvSpPr>
        <p:spPr>
          <a:xfrm>
            <a:off x="381000" y="1912938"/>
            <a:ext cx="8229600" cy="4411662"/>
          </a:xfrm>
        </p:spPr>
        <p:txBody>
          <a:bodyPr/>
          <a:lstStyle/>
          <a:p>
            <a:pPr marL="0" indent="0">
              <a:lnSpc>
                <a:spcPct val="90000"/>
              </a:lnSpc>
              <a:buSzTx/>
              <a:buNone/>
            </a:pPr>
            <a:r>
              <a:rPr lang="en-US" dirty="0" smtClean="0"/>
              <a:t>A fundamental idea in causal inference is to compare the same person with and without an intervention or condition.  Can’t usually measure the person under both conditions.</a:t>
            </a:r>
          </a:p>
          <a:p>
            <a:pPr>
              <a:lnSpc>
                <a:spcPct val="90000"/>
              </a:lnSpc>
              <a:buSzPct val="75000"/>
            </a:pPr>
            <a:r>
              <a:rPr lang="en-US" dirty="0"/>
              <a:t>For example, observe the same person with and without a history of knee injury to understand its impact on later osteoarthritis</a:t>
            </a:r>
            <a:r>
              <a:rPr lang="en-US" dirty="0" smtClean="0"/>
              <a:t>.</a:t>
            </a:r>
          </a:p>
          <a:p>
            <a:pPr>
              <a:lnSpc>
                <a:spcPct val="90000"/>
              </a:lnSpc>
              <a:buSzPct val="75000"/>
            </a:pPr>
            <a:r>
              <a:rPr lang="en-US" dirty="0" smtClean="0"/>
              <a:t>Or </a:t>
            </a:r>
            <a:r>
              <a:rPr lang="en-US" dirty="0"/>
              <a:t>recording the outcomes in a catchment area of an trauma center with and without its closure. </a:t>
            </a:r>
          </a:p>
          <a:p>
            <a:pPr marL="571500" indent="-571500">
              <a:lnSpc>
                <a:spcPct val="90000"/>
              </a:lnSpc>
              <a:buSzTx/>
              <a:buFont typeface="Monotype Sorts" pitchFamily="2" charset="2"/>
              <a:buAutoNum type="arabicPeriod"/>
            </a:pPr>
            <a:endParaRPr lang="en-US" dirty="0" smtClean="0"/>
          </a:p>
          <a:p>
            <a:pPr marL="571500" indent="-571500">
              <a:lnSpc>
                <a:spcPct val="90000"/>
              </a:lnSpc>
              <a:buSzTx/>
              <a:buFont typeface="Monotype Sorts" pitchFamily="2" charset="2"/>
              <a:buAutoNum type="arabicPeriod"/>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dirty="0">
              <a:latin typeface="Book Antiqua" pitchFamily="18" charset="0"/>
            </a:endParaRPr>
          </a:p>
        </p:txBody>
      </p:sp>
    </p:spTree>
    <p:extLst>
      <p:ext uri="{BB962C8B-B14F-4D97-AF65-F5344CB8AC3E}">
        <p14:creationId xmlns:p14="http://schemas.microsoft.com/office/powerpoint/2010/main" val="85921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1" end="1"/>
                                            </p:txEl>
                                          </p:spTgt>
                                        </p:tgtEl>
                                        <p:attrNameLst>
                                          <p:attrName>style.visibility</p:attrName>
                                        </p:attrNameLst>
                                      </p:cBhvr>
                                      <p:to>
                                        <p:strVal val="visible"/>
                                      </p:to>
                                    </p:set>
                                    <p:anim calcmode="lin" valueType="num">
                                      <p:cBhvr additive="base">
                                        <p:cTn id="7" dur="500" fill="hold"/>
                                        <p:tgtEl>
                                          <p:spTgt spid="72806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8067">
                                            <p:txEl>
                                              <p:pRg st="2" end="2"/>
                                            </p:txEl>
                                          </p:spTgt>
                                        </p:tgtEl>
                                        <p:attrNameLst>
                                          <p:attrName>style.visibility</p:attrName>
                                        </p:attrNameLst>
                                      </p:cBhvr>
                                      <p:to>
                                        <p:strVal val="visible"/>
                                      </p:to>
                                    </p:set>
                                    <p:anim calcmode="lin" valueType="num">
                                      <p:cBhvr additive="base">
                                        <p:cTn id="13"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54</a:t>
            </a:fld>
            <a:endParaRPr lang="en-US" altLang="en-US"/>
          </a:p>
        </p:txBody>
      </p:sp>
      <p:sp>
        <p:nvSpPr>
          <p:cNvPr id="728066" name="Rectangle 1026"/>
          <p:cNvSpPr>
            <a:spLocks noGrp="1" noChangeArrowheads="1"/>
          </p:cNvSpPr>
          <p:nvPr>
            <p:ph type="title"/>
          </p:nvPr>
        </p:nvSpPr>
        <p:spPr/>
        <p:txBody>
          <a:bodyPr/>
          <a:lstStyle/>
          <a:p>
            <a:r>
              <a:rPr lang="en-US" dirty="0"/>
              <a:t>T</a:t>
            </a:r>
            <a:r>
              <a:rPr lang="en-US" dirty="0" smtClean="0"/>
              <a:t>hought #5</a:t>
            </a:r>
            <a:endParaRPr lang="en-US" dirty="0"/>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sz="3200" dirty="0" smtClean="0"/>
              <a:t>If you are interested in causation you can’t measure it all.</a:t>
            </a:r>
          </a:p>
          <a:p>
            <a:pPr marL="0" indent="0">
              <a:lnSpc>
                <a:spcPct val="90000"/>
              </a:lnSpc>
              <a:buSzTx/>
              <a:buNone/>
            </a:pPr>
            <a:endParaRPr lang="en-US" sz="3200" dirty="0" smtClean="0"/>
          </a:p>
          <a:p>
            <a:pPr marL="0" indent="0">
              <a:lnSpc>
                <a:spcPct val="90000"/>
              </a:lnSpc>
              <a:buSzTx/>
              <a:buNone/>
            </a:pPr>
            <a:r>
              <a:rPr lang="en-US" sz="3200" dirty="0" smtClean="0"/>
              <a:t>You can, at most, measure half of it all and that half is subject to selection bias. </a:t>
            </a:r>
          </a:p>
          <a:p>
            <a:pPr marL="0" indent="0">
              <a:lnSpc>
                <a:spcPct val="90000"/>
              </a:lnSpc>
              <a:buSzTx/>
              <a:buNone/>
            </a:pPr>
            <a:endParaRPr lang="en-US" sz="32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20594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8067">
                                            <p:txEl>
                                              <p:pRg st="0" end="0"/>
                                            </p:txEl>
                                          </p:spTgt>
                                        </p:tgtEl>
                                        <p:attrNameLst>
                                          <p:attrName>style.visibility</p:attrName>
                                        </p:attrNameLst>
                                      </p:cBhvr>
                                      <p:to>
                                        <p:strVal val="visible"/>
                                      </p:to>
                                    </p:set>
                                    <p:animEffect transition="in" filter="fade">
                                      <p:cBhvr>
                                        <p:cTn id="7" dur="500"/>
                                        <p:tgtEl>
                                          <p:spTgt spid="72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8067">
                                            <p:txEl>
                                              <p:pRg st="2" end="2"/>
                                            </p:txEl>
                                          </p:spTgt>
                                        </p:tgtEl>
                                        <p:attrNameLst>
                                          <p:attrName>style.visibility</p:attrName>
                                        </p:attrNameLst>
                                      </p:cBhvr>
                                      <p:to>
                                        <p:strVal val="visible"/>
                                      </p:to>
                                    </p:set>
                                    <p:animEffect transition="in" filter="fade">
                                      <p:cBhvr>
                                        <p:cTn id="12" dur="500"/>
                                        <p:tgtEl>
                                          <p:spTgt spid="7280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55</a:t>
            </a:fld>
            <a:endParaRPr lang="en-US" altLang="en-US"/>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406" t="21951" r="30188" b="11838"/>
          <a:stretch/>
        </p:blipFill>
        <p:spPr bwMode="auto">
          <a:xfrm>
            <a:off x="762000" y="76200"/>
            <a:ext cx="7315200" cy="675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6486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56</a:t>
            </a:fld>
            <a:endParaRPr lang="en-US" altLang="en-US"/>
          </a:p>
        </p:txBody>
      </p:sp>
      <p:sp>
        <p:nvSpPr>
          <p:cNvPr id="728066" name="Rectangle 1026"/>
          <p:cNvSpPr>
            <a:spLocks noGrp="1" noChangeArrowheads="1"/>
          </p:cNvSpPr>
          <p:nvPr>
            <p:ph type="title"/>
          </p:nvPr>
        </p:nvSpPr>
        <p:spPr>
          <a:xfrm>
            <a:off x="228600" y="20053"/>
            <a:ext cx="7620000" cy="1295400"/>
          </a:xfrm>
        </p:spPr>
        <p:txBody>
          <a:bodyPr/>
          <a:lstStyle/>
          <a:p>
            <a:r>
              <a:rPr lang="en-US" dirty="0" smtClean="0"/>
              <a:t>From the spurious correlation website</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909"/>
            <a:ext cx="9144000" cy="6650182"/>
          </a:xfrm>
          <a:prstGeom prst="rect">
            <a:avLst/>
          </a:prstGeom>
        </p:spPr>
      </p:pic>
    </p:spTree>
    <p:extLst>
      <p:ext uri="{BB962C8B-B14F-4D97-AF65-F5344CB8AC3E}">
        <p14:creationId xmlns:p14="http://schemas.microsoft.com/office/powerpoint/2010/main" val="18499329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57</a:t>
            </a:fld>
            <a:endParaRPr lang="en-US" altLang="en-US"/>
          </a:p>
        </p:txBody>
      </p:sp>
      <p:sp>
        <p:nvSpPr>
          <p:cNvPr id="728066" name="Rectangle 1026"/>
          <p:cNvSpPr>
            <a:spLocks noGrp="1" noChangeArrowheads="1"/>
          </p:cNvSpPr>
          <p:nvPr>
            <p:ph type="title"/>
          </p:nvPr>
        </p:nvSpPr>
        <p:spPr>
          <a:xfrm>
            <a:off x="228600" y="20053"/>
            <a:ext cx="7772400" cy="1295400"/>
          </a:xfrm>
        </p:spPr>
        <p:txBody>
          <a:bodyPr/>
          <a:lstStyle/>
          <a:p>
            <a:r>
              <a:rPr lang="en-US" dirty="0" smtClean="0"/>
              <a:t>From the Spurious </a:t>
            </a:r>
            <a:r>
              <a:rPr lang="en-US" dirty="0"/>
              <a:t>C</a:t>
            </a:r>
            <a:r>
              <a:rPr lang="en-US" dirty="0" smtClean="0"/>
              <a:t>orrelation website</a:t>
            </a:r>
            <a:endParaRPr lang="en-US" dirty="0"/>
          </a:p>
        </p:txBody>
      </p:sp>
      <p:sp>
        <p:nvSpPr>
          <p:cNvPr id="728067" name="Rectangle 1027"/>
          <p:cNvSpPr>
            <a:spLocks noGrp="1" noChangeArrowheads="1"/>
          </p:cNvSpPr>
          <p:nvPr>
            <p:ph type="body" idx="1"/>
          </p:nvPr>
        </p:nvSpPr>
        <p:spPr>
          <a:xfrm>
            <a:off x="397042" y="1600200"/>
            <a:ext cx="8229600" cy="4411662"/>
          </a:xfrm>
        </p:spPr>
        <p:txBody>
          <a:bodyPr/>
          <a:lstStyle/>
          <a:p>
            <a:pPr marL="0" indent="0">
              <a:lnSpc>
                <a:spcPct val="90000"/>
              </a:lnSpc>
              <a:buSzTx/>
              <a:buNone/>
            </a:pPr>
            <a:r>
              <a:rPr lang="en-US" dirty="0" smtClean="0"/>
              <a:t>Correlation of deaths caused by X-ray contrast media and the age of the Academy Award winning best actress is 0.74 (p=0.0076).</a:t>
            </a:r>
          </a:p>
          <a:p>
            <a:pPr marL="0" indent="0">
              <a:lnSpc>
                <a:spcPct val="90000"/>
              </a:lnSpc>
              <a:buSzTx/>
              <a:buNone/>
            </a:pPr>
            <a:endParaRPr lang="en-US" sz="1400" dirty="0"/>
          </a:p>
          <a:p>
            <a:pPr marL="0" indent="0">
              <a:lnSpc>
                <a:spcPct val="90000"/>
              </a:lnSpc>
              <a:buSzTx/>
              <a:buNone/>
            </a:pPr>
            <a:r>
              <a:rPr lang="en-US" dirty="0" smtClean="0"/>
              <a:t>Stepwise regression shows a further association with annual precipitation in Nebraska (p=0.003) while age of actress remains statistically significant (p=0.032).</a:t>
            </a:r>
          </a:p>
          <a:p>
            <a:pPr marL="0" indent="0">
              <a:lnSpc>
                <a:spcPct val="90000"/>
              </a:lnSpc>
              <a:buSzTx/>
              <a:buNone/>
            </a:pPr>
            <a:endParaRPr lang="en-US" sz="1200" dirty="0"/>
          </a:p>
          <a:p>
            <a:pPr marL="0" indent="0">
              <a:lnSpc>
                <a:spcPct val="90000"/>
              </a:lnSpc>
              <a:buSzTx/>
              <a:buNone/>
            </a:pPr>
            <a:r>
              <a:rPr lang="en-US" dirty="0" smtClean="0"/>
              <a:t>Fortunately, number of lawyers in Ohio is not independently associated (p&gt;0.05).</a:t>
            </a:r>
          </a:p>
          <a:p>
            <a:pPr marL="0" indent="0">
              <a:lnSpc>
                <a:spcPct val="90000"/>
              </a:lnSpc>
              <a:buSzTx/>
              <a:buNone/>
            </a:pPr>
            <a:r>
              <a:rPr lang="en-US" dirty="0" smtClean="0"/>
              <a:t> </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38675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28067">
                                            <p:txEl>
                                              <p:pRg st="2" end="2"/>
                                            </p:txEl>
                                          </p:spTgt>
                                        </p:tgtEl>
                                        <p:attrNameLst>
                                          <p:attrName>style.visibility</p:attrName>
                                        </p:attrNameLst>
                                      </p:cBhvr>
                                      <p:to>
                                        <p:strVal val="visible"/>
                                      </p:to>
                                    </p:set>
                                    <p:anim calcmode="lin" valueType="num">
                                      <p:cBhvr additive="base">
                                        <p:cTn id="7" dur="500" fill="hold"/>
                                        <p:tgtEl>
                                          <p:spTgt spid="728067">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280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28067">
                                            <p:txEl>
                                              <p:pRg st="4" end="4"/>
                                            </p:txEl>
                                          </p:spTgt>
                                        </p:tgtEl>
                                        <p:attrNameLst>
                                          <p:attrName>style.visibility</p:attrName>
                                        </p:attrNameLst>
                                      </p:cBhvr>
                                      <p:to>
                                        <p:strVal val="visible"/>
                                      </p:to>
                                    </p:set>
                                    <p:anim calcmode="lin" valueType="num">
                                      <p:cBhvr additive="base">
                                        <p:cTn id="13" dur="500" fill="hold"/>
                                        <p:tgtEl>
                                          <p:spTgt spid="728067">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2806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58</a:t>
            </a:fld>
            <a:endParaRPr lang="en-US" altLang="en-US"/>
          </a:p>
        </p:txBody>
      </p:sp>
      <p:sp>
        <p:nvSpPr>
          <p:cNvPr id="728066" name="Rectangle 1026"/>
          <p:cNvSpPr>
            <a:spLocks noGrp="1" noChangeArrowheads="1"/>
          </p:cNvSpPr>
          <p:nvPr>
            <p:ph type="title"/>
          </p:nvPr>
        </p:nvSpPr>
        <p:spPr>
          <a:xfrm>
            <a:off x="228600" y="20053"/>
            <a:ext cx="7620000" cy="1295400"/>
          </a:xfrm>
        </p:spPr>
        <p:txBody>
          <a:bodyPr/>
          <a:lstStyle/>
          <a:p>
            <a:r>
              <a:rPr lang="en-US" dirty="0" smtClean="0"/>
              <a:t>Need to beware of overfitting </a:t>
            </a:r>
            <a:endParaRPr lang="en-US" dirty="0"/>
          </a:p>
        </p:txBody>
      </p:sp>
      <p:sp>
        <p:nvSpPr>
          <p:cNvPr id="728067" name="Rectangle 1027"/>
          <p:cNvSpPr>
            <a:spLocks noGrp="1" noChangeArrowheads="1"/>
          </p:cNvSpPr>
          <p:nvPr>
            <p:ph type="body" idx="1"/>
          </p:nvPr>
        </p:nvSpPr>
        <p:spPr>
          <a:xfrm>
            <a:off x="397042" y="1600200"/>
            <a:ext cx="8229600" cy="4411662"/>
          </a:xfrm>
        </p:spPr>
        <p:txBody>
          <a:bodyPr/>
          <a:lstStyle/>
          <a:p>
            <a:pPr marL="457200" indent="-457200">
              <a:lnSpc>
                <a:spcPct val="90000"/>
              </a:lnSpc>
              <a:buSzTx/>
              <a:buNone/>
            </a:pPr>
            <a:r>
              <a:rPr lang="en-US" sz="3200" dirty="0" smtClean="0"/>
              <a:t>1. Stepwise with unrelated variables demonstration.</a:t>
            </a:r>
          </a:p>
          <a:p>
            <a:pPr marL="457200" indent="-457200">
              <a:lnSpc>
                <a:spcPct val="90000"/>
              </a:lnSpc>
              <a:buSzTx/>
              <a:buAutoNum type="arabicPeriod" startAt="2"/>
            </a:pPr>
            <a:r>
              <a:rPr lang="en-US" sz="3200" dirty="0" smtClean="0"/>
              <a:t>Revisited the OAI example and added in 3 spurious (randomly generated) variables.  Were these selected by the automated methods?</a:t>
            </a:r>
          </a:p>
          <a:p>
            <a:pPr marL="644525" lvl="2" indent="0">
              <a:lnSpc>
                <a:spcPct val="90000"/>
              </a:lnSpc>
              <a:buSzTx/>
              <a:buNone/>
            </a:pPr>
            <a:r>
              <a:rPr lang="en-US" sz="3200" u="sng" dirty="0" smtClean="0"/>
              <a:t>Stepwise</a:t>
            </a:r>
            <a:r>
              <a:rPr lang="en-US" sz="3200" dirty="0" smtClean="0"/>
              <a:t>: none</a:t>
            </a:r>
          </a:p>
          <a:p>
            <a:pPr marL="644525" lvl="2" indent="0">
              <a:lnSpc>
                <a:spcPct val="90000"/>
              </a:lnSpc>
              <a:buSzTx/>
              <a:buNone/>
            </a:pPr>
            <a:r>
              <a:rPr lang="en-US" sz="3200" u="sng" dirty="0" smtClean="0"/>
              <a:t>All subsets</a:t>
            </a:r>
            <a:r>
              <a:rPr lang="en-US" sz="3200" dirty="0" smtClean="0"/>
              <a:t>: spurious1 and spurious3</a:t>
            </a:r>
          </a:p>
          <a:p>
            <a:pPr marL="644525" lvl="2" indent="0">
              <a:lnSpc>
                <a:spcPct val="90000"/>
              </a:lnSpc>
              <a:buSzTx/>
              <a:buNone/>
            </a:pPr>
            <a:r>
              <a:rPr lang="en-US" sz="3200" u="sng" dirty="0" smtClean="0"/>
              <a:t>Tree</a:t>
            </a:r>
            <a:r>
              <a:rPr lang="en-US" sz="3200" dirty="0" smtClean="0"/>
              <a:t>: spurious1</a:t>
            </a:r>
          </a:p>
          <a:p>
            <a:pPr marL="0" indent="0">
              <a:lnSpc>
                <a:spcPct val="90000"/>
              </a:lnSpc>
              <a:buSzTx/>
              <a:buNone/>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1924282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59</a:t>
            </a:fld>
            <a:endParaRPr lang="en-US" altLang="en-US"/>
          </a:p>
        </p:txBody>
      </p:sp>
      <p:sp>
        <p:nvSpPr>
          <p:cNvPr id="728066" name="Rectangle 1026"/>
          <p:cNvSpPr>
            <a:spLocks noGrp="1" noChangeArrowheads="1"/>
          </p:cNvSpPr>
          <p:nvPr>
            <p:ph type="title"/>
          </p:nvPr>
        </p:nvSpPr>
        <p:spPr/>
        <p:txBody>
          <a:bodyPr/>
          <a:lstStyle/>
          <a:p>
            <a:r>
              <a:rPr lang="en-US" dirty="0"/>
              <a:t>T</a:t>
            </a:r>
            <a:r>
              <a:rPr lang="en-US" dirty="0" smtClean="0"/>
              <a:t>hought #6</a:t>
            </a:r>
            <a:endParaRPr lang="en-US" dirty="0"/>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sz="3200" dirty="0"/>
              <a:t>Modern machine learning methods </a:t>
            </a:r>
            <a:r>
              <a:rPr lang="en-US" sz="3200" dirty="0" smtClean="0"/>
              <a:t>are just as good or </a:t>
            </a:r>
            <a:r>
              <a:rPr lang="en-US" sz="3200" dirty="0"/>
              <a:t>even better than the more usual statistical methods at finding spurious </a:t>
            </a:r>
            <a:r>
              <a:rPr lang="en-US" sz="3200" dirty="0" smtClean="0"/>
              <a:t>correlations and make </a:t>
            </a:r>
            <a:r>
              <a:rPr lang="en-US" sz="3200" dirty="0"/>
              <a:t>it harder to conduct reproducible </a:t>
            </a:r>
            <a:r>
              <a:rPr lang="en-US" sz="3200" dirty="0" smtClean="0"/>
              <a:t>research.</a:t>
            </a:r>
          </a:p>
          <a:p>
            <a:pPr>
              <a:lnSpc>
                <a:spcPct val="90000"/>
              </a:lnSpc>
              <a:buSzTx/>
              <a:buFont typeface="Wingdings" panose="05000000000000000000" pitchFamily="2" charset="2"/>
              <a:buChar char=""/>
            </a:pPr>
            <a:r>
              <a:rPr lang="en-US" sz="3200" dirty="0" smtClean="0"/>
              <a:t>Usual solution:  validation data set or subsets. </a:t>
            </a:r>
          </a:p>
          <a:p>
            <a:pPr marL="0" indent="0">
              <a:lnSpc>
                <a:spcPct val="90000"/>
              </a:lnSpc>
              <a:buSzTx/>
              <a:buNone/>
            </a:pPr>
            <a:endParaRPr lang="en-US" sz="32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009688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6</a:t>
            </a:fld>
            <a:endParaRPr lang="en-US" altLang="en-US"/>
          </a:p>
        </p:txBody>
      </p:sp>
      <p:sp>
        <p:nvSpPr>
          <p:cNvPr id="728066" name="Rectangle 1026"/>
          <p:cNvSpPr>
            <a:spLocks noGrp="1" noChangeArrowheads="1"/>
          </p:cNvSpPr>
          <p:nvPr>
            <p:ph type="title"/>
          </p:nvPr>
        </p:nvSpPr>
        <p:spPr/>
        <p:txBody>
          <a:bodyPr/>
          <a:lstStyle/>
          <a:p>
            <a:r>
              <a:rPr lang="en-US" dirty="0" smtClean="0"/>
              <a:t>Course outline</a:t>
            </a:r>
            <a:endParaRPr lang="en-US" dirty="0"/>
          </a:p>
        </p:txBody>
      </p:sp>
      <p:sp>
        <p:nvSpPr>
          <p:cNvPr id="728067" name="Rectangle 1027"/>
          <p:cNvSpPr>
            <a:spLocks noGrp="1" noChangeArrowheads="1"/>
          </p:cNvSpPr>
          <p:nvPr>
            <p:ph type="body" idx="1"/>
          </p:nvPr>
        </p:nvSpPr>
        <p:spPr>
          <a:xfrm>
            <a:off x="457200" y="1524000"/>
            <a:ext cx="8229600" cy="4411662"/>
          </a:xfrm>
        </p:spPr>
        <p:txBody>
          <a:bodyPr/>
          <a:lstStyle/>
          <a:p>
            <a:pPr>
              <a:lnSpc>
                <a:spcPct val="90000"/>
              </a:lnSpc>
              <a:buSzTx/>
              <a:buFont typeface="Wingdings" panose="05000000000000000000" pitchFamily="2" charset="2"/>
              <a:buChar char=""/>
            </a:pPr>
            <a:r>
              <a:rPr lang="en-US" dirty="0"/>
              <a:t>Introduction</a:t>
            </a:r>
          </a:p>
          <a:p>
            <a:pPr>
              <a:lnSpc>
                <a:spcPct val="90000"/>
              </a:lnSpc>
              <a:buSzTx/>
              <a:buFont typeface="Wingdings" panose="05000000000000000000" pitchFamily="2" charset="2"/>
              <a:buChar char=""/>
            </a:pPr>
            <a:r>
              <a:rPr lang="en-US" dirty="0"/>
              <a:t>Getting data (large databases, </a:t>
            </a:r>
            <a:r>
              <a:rPr lang="en-US" dirty="0" smtClean="0"/>
              <a:t>electronic health records)</a:t>
            </a:r>
            <a:endParaRPr lang="en-US" dirty="0"/>
          </a:p>
          <a:p>
            <a:pPr>
              <a:lnSpc>
                <a:spcPct val="90000"/>
              </a:lnSpc>
              <a:buSzTx/>
              <a:buFont typeface="Wingdings" panose="05000000000000000000" pitchFamily="2" charset="2"/>
              <a:buChar char=""/>
            </a:pPr>
            <a:r>
              <a:rPr lang="en-US" dirty="0"/>
              <a:t>Managing </a:t>
            </a:r>
            <a:r>
              <a:rPr lang="en-US" dirty="0" smtClean="0"/>
              <a:t>data</a:t>
            </a:r>
          </a:p>
          <a:p>
            <a:pPr>
              <a:lnSpc>
                <a:spcPct val="90000"/>
              </a:lnSpc>
              <a:buSzTx/>
              <a:buFont typeface="Wingdings" panose="05000000000000000000" pitchFamily="2" charset="2"/>
              <a:buChar char=""/>
            </a:pPr>
            <a:r>
              <a:rPr lang="en-US" dirty="0" smtClean="0"/>
              <a:t>Digital Health</a:t>
            </a:r>
            <a:endParaRPr lang="en-US" dirty="0"/>
          </a:p>
          <a:p>
            <a:pPr>
              <a:lnSpc>
                <a:spcPct val="90000"/>
              </a:lnSpc>
              <a:buSzTx/>
              <a:buFont typeface="Wingdings" panose="05000000000000000000" pitchFamily="2" charset="2"/>
              <a:buChar char=""/>
            </a:pPr>
            <a:r>
              <a:rPr lang="en-US" dirty="0"/>
              <a:t>Describing data with tables and figures</a:t>
            </a:r>
          </a:p>
          <a:p>
            <a:pPr>
              <a:lnSpc>
                <a:spcPct val="90000"/>
              </a:lnSpc>
              <a:buSzTx/>
              <a:buFont typeface="Wingdings" panose="05000000000000000000" pitchFamily="2" charset="2"/>
              <a:buChar char=""/>
            </a:pPr>
            <a:r>
              <a:rPr lang="en-US" dirty="0" smtClean="0"/>
              <a:t>Algorithms (predictive, clustering)</a:t>
            </a:r>
            <a:endParaRPr lang="en-US" dirty="0"/>
          </a:p>
          <a:p>
            <a:pPr>
              <a:lnSpc>
                <a:spcPct val="90000"/>
              </a:lnSpc>
              <a:buSzTx/>
              <a:buFont typeface="Wingdings" panose="05000000000000000000" pitchFamily="2" charset="2"/>
              <a:buChar char=""/>
            </a:pPr>
            <a:r>
              <a:rPr lang="en-US" dirty="0"/>
              <a:t>Causal inference and big data</a:t>
            </a:r>
          </a:p>
          <a:p>
            <a:pPr>
              <a:lnSpc>
                <a:spcPct val="90000"/>
              </a:lnSpc>
              <a:buSzTx/>
              <a:buFont typeface="Wingdings" panose="05000000000000000000" pitchFamily="2" charset="2"/>
              <a:buChar char=""/>
            </a:pPr>
            <a:r>
              <a:rPr lang="en-US" dirty="0" smtClean="0"/>
              <a:t>Case </a:t>
            </a:r>
            <a:r>
              <a:rPr lang="en-US" dirty="0"/>
              <a:t>study</a:t>
            </a:r>
          </a:p>
          <a:p>
            <a:pPr>
              <a:lnSpc>
                <a:spcPct val="90000"/>
              </a:lnSpc>
              <a:buSzTx/>
              <a:buFont typeface="Wingdings" panose="05000000000000000000" pitchFamily="2" charset="2"/>
              <a:buChar char=""/>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9379060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60</a:t>
            </a:fld>
            <a:endParaRPr lang="en-US" altLang="en-US"/>
          </a:p>
        </p:txBody>
      </p:sp>
      <p:sp>
        <p:nvSpPr>
          <p:cNvPr id="728066" name="Rectangle 1026"/>
          <p:cNvSpPr>
            <a:spLocks noGrp="1" noChangeArrowheads="1"/>
          </p:cNvSpPr>
          <p:nvPr>
            <p:ph type="title"/>
          </p:nvPr>
        </p:nvSpPr>
        <p:spPr>
          <a:xfrm>
            <a:off x="228600" y="20053"/>
            <a:ext cx="7620000" cy="1295400"/>
          </a:xfrm>
        </p:spPr>
        <p:txBody>
          <a:bodyPr/>
          <a:lstStyle/>
          <a:p>
            <a:r>
              <a:rPr lang="en-US" dirty="0" smtClean="0"/>
              <a:t>Having our cake and eating it too:</a:t>
            </a:r>
            <a:br>
              <a:rPr lang="en-US" dirty="0" smtClean="0"/>
            </a:br>
            <a:r>
              <a:rPr lang="en-US" dirty="0"/>
              <a:t> </a:t>
            </a:r>
            <a:r>
              <a:rPr lang="en-US" dirty="0" smtClean="0"/>
              <a:t>Big data and randomized trials</a:t>
            </a:r>
            <a:endParaRPr lang="en-US" dirty="0"/>
          </a:p>
        </p:txBody>
      </p:sp>
      <p:sp>
        <p:nvSpPr>
          <p:cNvPr id="728067" name="Rectangle 1027"/>
          <p:cNvSpPr>
            <a:spLocks noGrp="1" noChangeArrowheads="1"/>
          </p:cNvSpPr>
          <p:nvPr>
            <p:ph type="body" idx="1"/>
          </p:nvPr>
        </p:nvSpPr>
        <p:spPr>
          <a:xfrm>
            <a:off x="381000" y="1295400"/>
            <a:ext cx="8534400" cy="4411662"/>
          </a:xfrm>
        </p:spPr>
        <p:txBody>
          <a:bodyPr/>
          <a:lstStyle/>
          <a:p>
            <a:pPr marL="0" indent="0">
              <a:buNone/>
            </a:pPr>
            <a:r>
              <a:rPr lang="en-US" dirty="0" smtClean="0"/>
              <a:t>“Early </a:t>
            </a:r>
            <a:r>
              <a:rPr lang="en-US" dirty="0"/>
              <a:t>Supported Discharge for Improving Functional Outcomes After </a:t>
            </a:r>
            <a:r>
              <a:rPr lang="en-US" dirty="0" smtClean="0"/>
              <a:t>Stroke” </a:t>
            </a:r>
          </a:p>
          <a:p>
            <a:pPr marL="0" indent="0">
              <a:buNone/>
            </a:pPr>
            <a:r>
              <a:rPr lang="en-US" dirty="0" smtClean="0"/>
              <a:t>PCORI funded project to compare a more comprehensive package of post-stroke services with usual care. </a:t>
            </a:r>
          </a:p>
          <a:p>
            <a:pPr marL="0" indent="0">
              <a:buNone/>
            </a:pPr>
            <a:r>
              <a:rPr lang="en-US" dirty="0" smtClean="0"/>
              <a:t>Randomize most stroke patients in North Carolina by randomizing hospitals to intervention or control.</a:t>
            </a:r>
          </a:p>
          <a:p>
            <a:pPr marL="0" indent="0">
              <a:buNone/>
            </a:pPr>
            <a:r>
              <a:rPr lang="en-US" dirty="0" smtClean="0"/>
              <a:t>Outcomes collected electronically:  death, recurrent stroke, use of transition billing codes, proportion re-hospitalized.  </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8794322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7" name="Rectangle 1027"/>
          <p:cNvSpPr>
            <a:spLocks noGrp="1" noChangeArrowheads="1"/>
          </p:cNvSpPr>
          <p:nvPr>
            <p:ph type="body" idx="1"/>
          </p:nvPr>
        </p:nvSpPr>
        <p:spPr>
          <a:xfrm>
            <a:off x="457200" y="1447800"/>
            <a:ext cx="8305800" cy="4876800"/>
          </a:xfrm>
        </p:spPr>
        <p:txBody>
          <a:bodyPr/>
          <a:lstStyle/>
          <a:p>
            <a:pPr>
              <a:lnSpc>
                <a:spcPct val="90000"/>
              </a:lnSpc>
              <a:buSzTx/>
              <a:buFont typeface="Wingdings" panose="05000000000000000000" pitchFamily="2" charset="2"/>
              <a:buChar char=""/>
            </a:pPr>
            <a:r>
              <a:rPr lang="en-US" sz="3200" u="sng" dirty="0" smtClean="0"/>
              <a:t>We</a:t>
            </a:r>
            <a:r>
              <a:rPr lang="en-US" sz="3200" dirty="0" smtClean="0"/>
              <a:t> can have our cake and eat it too.</a:t>
            </a: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lnSpc>
                <a:spcPct val="90000"/>
              </a:lnSpc>
              <a:buSzTx/>
              <a:buNone/>
            </a:pPr>
            <a:endParaRPr lang="en-US" sz="2000" dirty="0"/>
          </a:p>
        </p:txBody>
      </p:sp>
      <p:sp>
        <p:nvSpPr>
          <p:cNvPr id="728066" name="Rectangle 1026"/>
          <p:cNvSpPr>
            <a:spLocks noGrp="1" noChangeArrowheads="1"/>
          </p:cNvSpPr>
          <p:nvPr>
            <p:ph type="title"/>
          </p:nvPr>
        </p:nvSpPr>
        <p:spPr/>
        <p:txBody>
          <a:bodyPr/>
          <a:lstStyle/>
          <a:p>
            <a:r>
              <a:rPr lang="en-US" dirty="0"/>
              <a:t>T</a:t>
            </a:r>
            <a:r>
              <a:rPr lang="en-US" dirty="0" smtClean="0"/>
              <a:t>hought #7</a:t>
            </a:r>
            <a:endParaRPr lang="en-US"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6648267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62</a:t>
            </a:fld>
            <a:endParaRPr lang="en-US" altLang="en-US"/>
          </a:p>
        </p:txBody>
      </p:sp>
      <p:sp>
        <p:nvSpPr>
          <p:cNvPr id="728066" name="Rectangle 1026"/>
          <p:cNvSpPr>
            <a:spLocks noGrp="1" noChangeArrowheads="1"/>
          </p:cNvSpPr>
          <p:nvPr>
            <p:ph type="title"/>
          </p:nvPr>
        </p:nvSpPr>
        <p:spPr>
          <a:xfrm>
            <a:off x="386316" y="0"/>
            <a:ext cx="7543800" cy="1036638"/>
          </a:xfrm>
        </p:spPr>
        <p:txBody>
          <a:bodyPr/>
          <a:lstStyle/>
          <a:p>
            <a:r>
              <a:rPr lang="en-US" dirty="0" smtClean="0"/>
              <a:t>Thoughts on Big Data</a:t>
            </a:r>
            <a:endParaRPr lang="en-US" dirty="0"/>
          </a:p>
        </p:txBody>
      </p:sp>
      <p:sp>
        <p:nvSpPr>
          <p:cNvPr id="728067" name="Rectangle 1027"/>
          <p:cNvSpPr>
            <a:spLocks noGrp="1" noChangeArrowheads="1"/>
          </p:cNvSpPr>
          <p:nvPr>
            <p:ph type="body" idx="1"/>
          </p:nvPr>
        </p:nvSpPr>
        <p:spPr>
          <a:xfrm>
            <a:off x="416169" y="1143000"/>
            <a:ext cx="8512342" cy="4411662"/>
          </a:xfrm>
          <a:solidFill>
            <a:schemeClr val="lt1"/>
          </a:solidFill>
        </p:spPr>
        <p:txBody>
          <a:bodyPr/>
          <a:lstStyle/>
          <a:p>
            <a:pPr marL="514350" indent="-514350">
              <a:buClrTx/>
              <a:buSzPct val="100000"/>
              <a:buFont typeface="+mj-lt"/>
              <a:buAutoNum type="arabicPeriod"/>
            </a:pPr>
            <a:r>
              <a:rPr lang="en-US" dirty="0"/>
              <a:t>Data mining can be used for good and evil.</a:t>
            </a:r>
          </a:p>
          <a:p>
            <a:pPr marL="514350" lvl="0" indent="-514350">
              <a:buClrTx/>
              <a:buSzPct val="100000"/>
              <a:buFont typeface="+mj-lt"/>
              <a:buAutoNum type="arabicPeriod"/>
            </a:pPr>
            <a:r>
              <a:rPr lang="en-US" dirty="0" smtClean="0"/>
              <a:t>Big </a:t>
            </a:r>
            <a:r>
              <a:rPr lang="en-US" dirty="0"/>
              <a:t>data isn’t the same as big information.</a:t>
            </a:r>
          </a:p>
          <a:p>
            <a:pPr marL="514350" lvl="0" indent="-514350">
              <a:buClrTx/>
              <a:buSzPct val="100000"/>
              <a:buFont typeface="+mj-lt"/>
              <a:buAutoNum type="arabicPeriod"/>
            </a:pPr>
            <a:r>
              <a:rPr lang="en-US" dirty="0" smtClean="0"/>
              <a:t>Modern machine learning methods can search for associations quickly and flexibly. </a:t>
            </a:r>
            <a:endParaRPr lang="en-US" dirty="0"/>
          </a:p>
          <a:p>
            <a:pPr marL="514350" lvl="0" indent="-514350">
              <a:buClrTx/>
              <a:buSzPct val="100000"/>
              <a:buFont typeface="+mj-lt"/>
              <a:buAutoNum type="arabicPeriod"/>
            </a:pPr>
            <a:r>
              <a:rPr lang="en-US" dirty="0"/>
              <a:t>Having big data doesn’t </a:t>
            </a:r>
            <a:r>
              <a:rPr lang="en-US" dirty="0" smtClean="0"/>
              <a:t>solve selection </a:t>
            </a:r>
            <a:r>
              <a:rPr lang="en-US" dirty="0"/>
              <a:t>bias.</a:t>
            </a:r>
          </a:p>
          <a:p>
            <a:pPr marL="514350" lvl="0" indent="-514350">
              <a:buClrTx/>
              <a:buSzPct val="100000"/>
              <a:buFont typeface="+mj-lt"/>
              <a:buAutoNum type="arabicPeriod"/>
            </a:pPr>
            <a:r>
              <a:rPr lang="en-US" dirty="0" smtClean="0"/>
              <a:t>Distinguish prediction problems from causal investigation. </a:t>
            </a:r>
            <a:endParaRPr lang="en-US" dirty="0"/>
          </a:p>
          <a:p>
            <a:pPr marL="514350" lvl="0" indent="-514350">
              <a:buClrTx/>
              <a:buSzPct val="100000"/>
              <a:buFont typeface="+mj-lt"/>
              <a:buAutoNum type="arabicPeriod"/>
            </a:pPr>
            <a:r>
              <a:rPr lang="en-US" dirty="0" smtClean="0"/>
              <a:t>Machine </a:t>
            </a:r>
            <a:r>
              <a:rPr lang="en-US" dirty="0"/>
              <a:t>learning methods are good at finding spurious </a:t>
            </a:r>
            <a:r>
              <a:rPr lang="en-US" dirty="0" smtClean="0"/>
              <a:t>associations and hard to use reproducibly.  Need to wary of over-fitting.</a:t>
            </a:r>
          </a:p>
          <a:p>
            <a:pPr marL="514350" lvl="0" indent="-514350">
              <a:buClrTx/>
              <a:buSzPct val="100000"/>
              <a:buFont typeface="+mj-lt"/>
              <a:buAutoNum type="arabicPeriod"/>
            </a:pPr>
            <a:r>
              <a:rPr lang="en-US" dirty="0" smtClean="0"/>
              <a:t>Randomization can be used with big data.</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2314479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7</a:t>
            </a:fld>
            <a:endParaRPr lang="en-US" altLang="en-US"/>
          </a:p>
        </p:txBody>
      </p:sp>
      <p:sp>
        <p:nvSpPr>
          <p:cNvPr id="728066" name="Rectangle 1026"/>
          <p:cNvSpPr>
            <a:spLocks noGrp="1" noChangeArrowheads="1"/>
          </p:cNvSpPr>
          <p:nvPr>
            <p:ph type="title"/>
          </p:nvPr>
        </p:nvSpPr>
        <p:spPr/>
        <p:txBody>
          <a:bodyPr/>
          <a:lstStyle/>
          <a:p>
            <a:r>
              <a:rPr lang="en-US" dirty="0" smtClean="0"/>
              <a:t>Course Grading</a:t>
            </a:r>
            <a:endParaRPr lang="en-US" dirty="0"/>
          </a:p>
        </p:txBody>
      </p:sp>
      <p:sp>
        <p:nvSpPr>
          <p:cNvPr id="728067" name="Rectangle 1027"/>
          <p:cNvSpPr>
            <a:spLocks noGrp="1" noChangeArrowheads="1"/>
          </p:cNvSpPr>
          <p:nvPr>
            <p:ph type="body" idx="1"/>
          </p:nvPr>
        </p:nvSpPr>
        <p:spPr/>
        <p:txBody>
          <a:bodyPr/>
          <a:lstStyle/>
          <a:p>
            <a:pPr>
              <a:lnSpc>
                <a:spcPct val="90000"/>
              </a:lnSpc>
              <a:buSzTx/>
              <a:buFont typeface="Wingdings" panose="05000000000000000000" pitchFamily="2" charset="2"/>
              <a:buChar char=""/>
            </a:pPr>
            <a:r>
              <a:rPr lang="en-US" dirty="0" smtClean="0"/>
              <a:t>Homework (40%)</a:t>
            </a:r>
          </a:p>
          <a:p>
            <a:pPr>
              <a:lnSpc>
                <a:spcPct val="90000"/>
              </a:lnSpc>
              <a:buSzTx/>
              <a:buFont typeface="Wingdings" panose="05000000000000000000" pitchFamily="2" charset="2"/>
              <a:buChar char=""/>
            </a:pPr>
            <a:r>
              <a:rPr lang="en-US" dirty="0" smtClean="0"/>
              <a:t>Lab assignment (0/1/2 grading – 15%)</a:t>
            </a:r>
          </a:p>
          <a:p>
            <a:pPr lvl="1">
              <a:lnSpc>
                <a:spcPct val="90000"/>
              </a:lnSpc>
              <a:buSzTx/>
              <a:buFont typeface="Wingdings" panose="05000000000000000000" pitchFamily="2" charset="2"/>
              <a:buChar char=""/>
            </a:pPr>
            <a:r>
              <a:rPr lang="en-US" dirty="0"/>
              <a:t>(0=not handed in on time, 1=substantial elements missing, 2=essentially complete) </a:t>
            </a:r>
            <a:endParaRPr lang="en-US" dirty="0" smtClean="0"/>
          </a:p>
          <a:p>
            <a:pPr>
              <a:lnSpc>
                <a:spcPct val="90000"/>
              </a:lnSpc>
              <a:buSzTx/>
              <a:buFont typeface="Wingdings" panose="05000000000000000000" pitchFamily="2" charset="2"/>
              <a:buChar char=""/>
            </a:pPr>
            <a:r>
              <a:rPr lang="en-US" dirty="0" smtClean="0"/>
              <a:t>Project</a:t>
            </a:r>
          </a:p>
          <a:p>
            <a:pPr lvl="1">
              <a:lnSpc>
                <a:spcPct val="90000"/>
              </a:lnSpc>
              <a:buSzTx/>
              <a:buFont typeface="Wingdings" panose="05000000000000000000" pitchFamily="2" charset="2"/>
              <a:buChar char=""/>
            </a:pPr>
            <a:r>
              <a:rPr lang="en-US" dirty="0"/>
              <a:t>3</a:t>
            </a:r>
            <a:r>
              <a:rPr lang="en-US" dirty="0" smtClean="0"/>
              <a:t> “components” (0/1/2 grading – 15%)</a:t>
            </a:r>
          </a:p>
          <a:p>
            <a:pPr lvl="1">
              <a:lnSpc>
                <a:spcPct val="90000"/>
              </a:lnSpc>
              <a:buSzTx/>
              <a:buFont typeface="Wingdings" panose="05000000000000000000" pitchFamily="2" charset="2"/>
              <a:buChar char=""/>
            </a:pPr>
            <a:r>
              <a:rPr lang="en-US" dirty="0" smtClean="0"/>
              <a:t>Final project write-up (30%)</a:t>
            </a:r>
            <a:endParaRPr lang="en-US" dirty="0"/>
          </a:p>
          <a:p>
            <a:pPr marL="0" indent="0">
              <a:lnSpc>
                <a:spcPct val="90000"/>
              </a:lnSpc>
              <a:buSzTx/>
              <a:buNone/>
            </a:pPr>
            <a:r>
              <a:rPr lang="en-US" dirty="0" smtClean="0"/>
              <a:t>See the CLE website for details on the class due dates and project guidelines.  More coming on the course project datasets.</a:t>
            </a:r>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503533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8</a:t>
            </a:fld>
            <a:endParaRPr lang="en-US" altLang="en-US"/>
          </a:p>
        </p:txBody>
      </p:sp>
      <p:sp>
        <p:nvSpPr>
          <p:cNvPr id="728066" name="Rectangle 1026"/>
          <p:cNvSpPr>
            <a:spLocks noGrp="1" noChangeArrowheads="1"/>
          </p:cNvSpPr>
          <p:nvPr>
            <p:ph type="title"/>
          </p:nvPr>
        </p:nvSpPr>
        <p:spPr/>
        <p:txBody>
          <a:bodyPr/>
          <a:lstStyle/>
          <a:p>
            <a:r>
              <a:rPr lang="en-US" altLang="en-US" dirty="0"/>
              <a:t>TICR Professional Conduct Statement</a:t>
            </a:r>
            <a:endParaRPr lang="en-US" dirty="0"/>
          </a:p>
        </p:txBody>
      </p:sp>
      <p:sp>
        <p:nvSpPr>
          <p:cNvPr id="728067" name="Rectangle 1027"/>
          <p:cNvSpPr>
            <a:spLocks noGrp="1" noChangeArrowheads="1"/>
          </p:cNvSpPr>
          <p:nvPr>
            <p:ph type="body" idx="1"/>
          </p:nvPr>
        </p:nvSpPr>
        <p:spPr>
          <a:xfrm>
            <a:off x="228600" y="1611923"/>
            <a:ext cx="8686800" cy="4953000"/>
          </a:xfrm>
        </p:spPr>
        <p:txBody>
          <a:bodyPr/>
          <a:lstStyle/>
          <a:p>
            <a:pPr>
              <a:spcBef>
                <a:spcPts val="0"/>
              </a:spcBef>
              <a:spcAft>
                <a:spcPts val="0"/>
              </a:spcAft>
            </a:pPr>
            <a:r>
              <a:rPr lang="en-US" altLang="en-US" sz="2400" dirty="0"/>
              <a:t>I will maintain the highest standards of academic </a:t>
            </a:r>
            <a:r>
              <a:rPr lang="en-US" altLang="en-US" sz="2400" dirty="0" smtClean="0"/>
              <a:t>honesty</a:t>
            </a:r>
          </a:p>
          <a:p>
            <a:pPr>
              <a:spcBef>
                <a:spcPts val="0"/>
              </a:spcBef>
              <a:spcAft>
                <a:spcPts val="0"/>
              </a:spcAft>
            </a:pPr>
            <a:r>
              <a:rPr lang="en-US" altLang="en-US" sz="2400" dirty="0" smtClean="0"/>
              <a:t>I </a:t>
            </a:r>
            <a:r>
              <a:rPr lang="en-US" altLang="en-US" sz="2400" dirty="0"/>
              <a:t>will neither give nor receive aid in examinations or assignments </a:t>
            </a:r>
            <a:r>
              <a:rPr lang="en-US" altLang="en-US" sz="2400" i="1" dirty="0"/>
              <a:t>unless such cooperation is expressly permitted by the instructor </a:t>
            </a:r>
            <a:r>
              <a:rPr lang="en-US" altLang="en-US" sz="2400" dirty="0" smtClean="0">
                <a:solidFill>
                  <a:srgbClr val="BA0026"/>
                </a:solidFill>
              </a:rPr>
              <a:t>(Our policy:  mutual </a:t>
            </a:r>
            <a:r>
              <a:rPr lang="en-US" altLang="en-US" sz="2400" dirty="0">
                <a:solidFill>
                  <a:srgbClr val="BA0026"/>
                </a:solidFill>
              </a:rPr>
              <a:t>collaboration on labs and </a:t>
            </a:r>
            <a:r>
              <a:rPr lang="en-US" altLang="en-US" sz="2400" dirty="0" smtClean="0">
                <a:solidFill>
                  <a:srgbClr val="BA0026"/>
                </a:solidFill>
              </a:rPr>
              <a:t>assignments is fine.  The project should be your own work)</a:t>
            </a:r>
            <a:endParaRPr lang="en-US" altLang="en-US" sz="2400" dirty="0">
              <a:solidFill>
                <a:schemeClr val="hlink"/>
              </a:solidFill>
            </a:endParaRPr>
          </a:p>
          <a:p>
            <a:pPr>
              <a:spcBef>
                <a:spcPts val="0"/>
              </a:spcBef>
              <a:spcAft>
                <a:spcPts val="0"/>
              </a:spcAft>
            </a:pPr>
            <a:r>
              <a:rPr lang="en-US" altLang="en-US" sz="2400" dirty="0"/>
              <a:t>I will conduct research in an unbiased manner, report results truthfully, and credit ideas developed and work done by others</a:t>
            </a:r>
          </a:p>
          <a:p>
            <a:pPr>
              <a:spcBef>
                <a:spcPts val="0"/>
              </a:spcBef>
              <a:spcAft>
                <a:spcPts val="0"/>
              </a:spcAft>
            </a:pPr>
            <a:r>
              <a:rPr lang="en-US" altLang="en-US" sz="2400" dirty="0"/>
              <a:t>I will not use answer keys from prior years</a:t>
            </a:r>
          </a:p>
          <a:p>
            <a:pPr>
              <a:spcBef>
                <a:spcPts val="0"/>
              </a:spcBef>
              <a:spcAft>
                <a:spcPts val="0"/>
              </a:spcAft>
            </a:pPr>
            <a:r>
              <a:rPr lang="en-US" altLang="en-US" sz="2400" dirty="0"/>
              <a:t>I will write answers in my own words, and, when collaboration is permitted, acknowledge collaborators when answers are jointly </a:t>
            </a:r>
            <a:r>
              <a:rPr lang="en-US" altLang="en-US" sz="2400" dirty="0" smtClean="0"/>
              <a:t>formulated.</a:t>
            </a:r>
            <a:endParaRPr lang="en-US" altLang="en-US" sz="2400" dirty="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1057539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ECD52D9-4819-4733-ADD5-75193A649211}" type="slidenum">
              <a:rPr lang="en-US" altLang="en-US"/>
              <a:pPr/>
              <a:t>9</a:t>
            </a:fld>
            <a:endParaRPr lang="en-US" altLang="en-US"/>
          </a:p>
        </p:txBody>
      </p:sp>
      <p:sp>
        <p:nvSpPr>
          <p:cNvPr id="728066" name="Rectangle 1026"/>
          <p:cNvSpPr>
            <a:spLocks noGrp="1" noChangeArrowheads="1"/>
          </p:cNvSpPr>
          <p:nvPr>
            <p:ph type="title"/>
          </p:nvPr>
        </p:nvSpPr>
        <p:spPr/>
        <p:txBody>
          <a:bodyPr/>
          <a:lstStyle/>
          <a:p>
            <a:r>
              <a:rPr lang="en-US" dirty="0" smtClean="0"/>
              <a:t>Course </a:t>
            </a:r>
            <a:r>
              <a:rPr lang="en-US" dirty="0"/>
              <a:t>o</a:t>
            </a:r>
            <a:r>
              <a:rPr lang="en-US" dirty="0" smtClean="0"/>
              <a:t>rganization and dates</a:t>
            </a:r>
            <a:endParaRPr lang="en-US" dirty="0"/>
          </a:p>
        </p:txBody>
      </p:sp>
      <p:sp>
        <p:nvSpPr>
          <p:cNvPr id="728067" name="Rectangle 1027"/>
          <p:cNvSpPr>
            <a:spLocks noGrp="1" noChangeArrowheads="1"/>
          </p:cNvSpPr>
          <p:nvPr>
            <p:ph type="body" idx="1"/>
          </p:nvPr>
        </p:nvSpPr>
        <p:spPr>
          <a:xfrm>
            <a:off x="457200" y="1371600"/>
            <a:ext cx="8229600" cy="4411662"/>
          </a:xfrm>
        </p:spPr>
        <p:txBody>
          <a:bodyPr/>
          <a:lstStyle/>
          <a:p>
            <a:pPr>
              <a:lnSpc>
                <a:spcPct val="90000"/>
              </a:lnSpc>
              <a:buSzTx/>
              <a:buFont typeface="Wingdings" panose="05000000000000000000" pitchFamily="2" charset="2"/>
              <a:buChar char=""/>
            </a:pPr>
            <a:r>
              <a:rPr lang="en-US" dirty="0" smtClean="0"/>
              <a:t>Lectures </a:t>
            </a:r>
          </a:p>
          <a:p>
            <a:pPr lvl="1">
              <a:lnSpc>
                <a:spcPct val="90000"/>
              </a:lnSpc>
              <a:buSzTx/>
              <a:buFont typeface="Wingdings" panose="05000000000000000000" pitchFamily="2" charset="2"/>
              <a:buChar char=""/>
            </a:pPr>
            <a:r>
              <a:rPr lang="en-US" dirty="0" smtClean="0"/>
              <a:t>Mondays and Thursdays 1-2:30pm (7/27-8/31)</a:t>
            </a:r>
          </a:p>
          <a:p>
            <a:pPr>
              <a:lnSpc>
                <a:spcPct val="90000"/>
              </a:lnSpc>
              <a:buSzTx/>
              <a:buFont typeface="Wingdings" panose="05000000000000000000" pitchFamily="2" charset="2"/>
              <a:buChar char=""/>
            </a:pPr>
            <a:r>
              <a:rPr lang="en-US" dirty="0" smtClean="0"/>
              <a:t>Labs </a:t>
            </a:r>
          </a:p>
          <a:p>
            <a:pPr lvl="1">
              <a:lnSpc>
                <a:spcPct val="90000"/>
              </a:lnSpc>
              <a:buSzTx/>
              <a:buFont typeface="Wingdings" panose="05000000000000000000" pitchFamily="2" charset="2"/>
              <a:buChar char=""/>
            </a:pPr>
            <a:r>
              <a:rPr lang="en-US" dirty="0" smtClean="0"/>
              <a:t>Thursdays 2:45-4:15pm (7/27-8/24)</a:t>
            </a:r>
          </a:p>
          <a:p>
            <a:pPr lvl="1">
              <a:lnSpc>
                <a:spcPct val="90000"/>
              </a:lnSpc>
              <a:buSzTx/>
              <a:buFont typeface="Wingdings" panose="05000000000000000000" pitchFamily="2" charset="2"/>
              <a:buChar char=""/>
            </a:pPr>
            <a:r>
              <a:rPr lang="en-US" dirty="0" smtClean="0"/>
              <a:t>Interactive and hands-on learning session</a:t>
            </a:r>
          </a:p>
          <a:p>
            <a:pPr lvl="1">
              <a:lnSpc>
                <a:spcPct val="90000"/>
              </a:lnSpc>
              <a:buSzTx/>
              <a:buFont typeface="Wingdings" panose="05000000000000000000" pitchFamily="2" charset="2"/>
              <a:buChar char=""/>
            </a:pPr>
            <a:r>
              <a:rPr lang="en-US" dirty="0" smtClean="0"/>
              <a:t>Lab assignments due by midnight on Sunday</a:t>
            </a:r>
          </a:p>
          <a:p>
            <a:pPr>
              <a:lnSpc>
                <a:spcPct val="90000"/>
              </a:lnSpc>
              <a:buSzTx/>
              <a:buFont typeface="Wingdings" panose="05000000000000000000" pitchFamily="2" charset="2"/>
              <a:buChar char=""/>
            </a:pPr>
            <a:r>
              <a:rPr lang="en-US" dirty="0" err="1" smtClean="0"/>
              <a:t>Homeworks</a:t>
            </a:r>
            <a:r>
              <a:rPr lang="en-US" dirty="0" smtClean="0"/>
              <a:t> due Thursdays starting 8/3.</a:t>
            </a:r>
          </a:p>
          <a:p>
            <a:pPr>
              <a:lnSpc>
                <a:spcPct val="90000"/>
              </a:lnSpc>
              <a:buSzTx/>
              <a:buFont typeface="Wingdings" panose="05000000000000000000" pitchFamily="2" charset="2"/>
              <a:buChar char=""/>
            </a:pPr>
            <a:r>
              <a:rPr lang="en-US" dirty="0" smtClean="0"/>
              <a:t>Project components due Mondays from 8/14.</a:t>
            </a:r>
          </a:p>
          <a:p>
            <a:pPr>
              <a:lnSpc>
                <a:spcPct val="90000"/>
              </a:lnSpc>
              <a:buSzTx/>
              <a:buFont typeface="Wingdings" panose="05000000000000000000" pitchFamily="2" charset="2"/>
              <a:buChar char=""/>
            </a:pPr>
            <a:r>
              <a:rPr lang="en-US" dirty="0" smtClean="0"/>
              <a:t>Final project due Tuesday 9/5.</a:t>
            </a:r>
          </a:p>
          <a:p>
            <a:pPr marL="0" indent="0">
              <a:lnSpc>
                <a:spcPct val="90000"/>
              </a:lnSpc>
              <a:buSzTx/>
              <a:buNone/>
            </a:pPr>
            <a:endParaRPr lang="en-US" dirty="0" smtClean="0"/>
          </a:p>
        </p:txBody>
      </p:sp>
      <p:sp>
        <p:nvSpPr>
          <p:cNvPr id="728068" name="Text Box 1028"/>
          <p:cNvSpPr txBox="1">
            <a:spLocks noChangeArrowheads="1"/>
          </p:cNvSpPr>
          <p:nvPr/>
        </p:nvSpPr>
        <p:spPr bwMode="auto">
          <a:xfrm>
            <a:off x="381000" y="6324600"/>
            <a:ext cx="1447800" cy="457200"/>
          </a:xfrm>
          <a:prstGeom prst="rect">
            <a:avLst/>
          </a:prstGeom>
          <a:noFill/>
          <a:ln w="12700" algn="ctr">
            <a:noFill/>
            <a:miter lim="800000"/>
            <a:headEnd/>
            <a:tailEnd/>
          </a:ln>
          <a:effectLst/>
        </p:spPr>
        <p:txBody>
          <a:bodyPr>
            <a:spAutoFit/>
          </a:bodyPr>
          <a:lstStyle/>
          <a:p>
            <a:pPr algn="l" eaLnBrk="0" hangingPunct="0">
              <a:spcBef>
                <a:spcPct val="50000"/>
              </a:spcBef>
            </a:pPr>
            <a:endParaRPr lang="en-US" sz="2400">
              <a:latin typeface="Book Antiqua" pitchFamily="18" charset="0"/>
            </a:endParaRPr>
          </a:p>
        </p:txBody>
      </p:sp>
    </p:spTree>
    <p:extLst>
      <p:ext uri="{BB962C8B-B14F-4D97-AF65-F5344CB8AC3E}">
        <p14:creationId xmlns:p14="http://schemas.microsoft.com/office/powerpoint/2010/main" val="3824571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cem chi2">
  <a:themeElements>
    <a:clrScheme name="cem chi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cem chi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em chi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cem chi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cem chi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cem chi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cem chi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cem chi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cem chi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cem chi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cem chi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cem chi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16012</TotalTime>
  <Words>3630</Words>
  <Application>Microsoft Office PowerPoint</Application>
  <PresentationFormat>On-screen Show (4:3)</PresentationFormat>
  <Paragraphs>468</Paragraphs>
  <Slides>62</Slides>
  <Notes>62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Book Antiqua</vt:lpstr>
      <vt:lpstr>Monotype Sorts</vt:lpstr>
      <vt:lpstr>Times New Roman</vt:lpstr>
      <vt:lpstr>Wingdings</vt:lpstr>
      <vt:lpstr>cem chi2</vt:lpstr>
      <vt:lpstr>Big Data</vt:lpstr>
      <vt:lpstr>Big Data</vt:lpstr>
      <vt:lpstr>Big Data</vt:lpstr>
      <vt:lpstr>Thought #1</vt:lpstr>
      <vt:lpstr>PowerPoint Presentation</vt:lpstr>
      <vt:lpstr>Course outline</vt:lpstr>
      <vt:lpstr>Course Grading</vt:lpstr>
      <vt:lpstr>TICR Professional Conduct Statement</vt:lpstr>
      <vt:lpstr>Course organization and dates</vt:lpstr>
      <vt:lpstr>Course software:</vt:lpstr>
      <vt:lpstr>Optional reading (posted on CLE):</vt:lpstr>
      <vt:lpstr>Outline for today</vt:lpstr>
      <vt:lpstr>Is Big Data new?</vt:lpstr>
      <vt:lpstr>PowerPoint Presentation</vt:lpstr>
      <vt:lpstr>Nimbus Users Guide</vt:lpstr>
      <vt:lpstr>Is Big Data new?</vt:lpstr>
      <vt:lpstr>Big Data – what is it?</vt:lpstr>
      <vt:lpstr>Big Data in the 1990s </vt:lpstr>
      <vt:lpstr>Big Data in the 1990s</vt:lpstr>
      <vt:lpstr>Thought #2</vt:lpstr>
      <vt:lpstr>PowerPoint Presentation</vt:lpstr>
      <vt:lpstr>What is “Big Data” today?</vt:lpstr>
      <vt:lpstr>What is “Big Data” today?</vt:lpstr>
      <vt:lpstr>Why data mining?</vt:lpstr>
      <vt:lpstr>Why data mining?</vt:lpstr>
      <vt:lpstr>PowerPoint Presentation</vt:lpstr>
      <vt:lpstr>PowerPoint Presentation</vt:lpstr>
      <vt:lpstr>Not just a fad</vt:lpstr>
      <vt:lpstr>Example:  OA Biomarkers Project</vt:lpstr>
      <vt:lpstr>Example:  Predicting progression of osteoarthritis </vt:lpstr>
      <vt:lpstr>Stata Illustration:  Predicting progression of osteoarthritis </vt:lpstr>
      <vt:lpstr>Stata Illustration:  Predicting progression of osteoarthritis </vt:lpstr>
      <vt:lpstr>Example:  Predicting progression of osteoarthritis: tree model</vt:lpstr>
      <vt:lpstr>Example:  Variables selected</vt:lpstr>
      <vt:lpstr>Not just a fad</vt:lpstr>
      <vt:lpstr>PowerPoint Presentation</vt:lpstr>
      <vt:lpstr>PowerPoint Presentation</vt:lpstr>
      <vt:lpstr>The Literary Digest Poll</vt:lpstr>
      <vt:lpstr>PowerPoint Presentation</vt:lpstr>
      <vt:lpstr>The Literary Digest Poll</vt:lpstr>
      <vt:lpstr>Thought #3</vt:lpstr>
      <vt:lpstr>Prediction versus causality</vt:lpstr>
      <vt:lpstr>Some bona fide prediction problems</vt:lpstr>
      <vt:lpstr>Big Data Prediction:  Google Flu Trends</vt:lpstr>
      <vt:lpstr>Google Flu Trends</vt:lpstr>
      <vt:lpstr>Big Data Prediction:  Google Flu Trends</vt:lpstr>
      <vt:lpstr>Big Data Prediction:  Google Flu Trends</vt:lpstr>
      <vt:lpstr>Why did it break?</vt:lpstr>
      <vt:lpstr>Thought #4</vt:lpstr>
      <vt:lpstr>Correlation versus causation</vt:lpstr>
      <vt:lpstr>Correlation versus causation</vt:lpstr>
      <vt:lpstr>Correlation versus causation</vt:lpstr>
      <vt:lpstr>Epidemiologists have long studied the pitfalls of using observational studies to infer causation.</vt:lpstr>
      <vt:lpstr>Thought #5</vt:lpstr>
      <vt:lpstr>PowerPoint Presentation</vt:lpstr>
      <vt:lpstr>From the spurious correlation website</vt:lpstr>
      <vt:lpstr>From the Spurious Correlation website</vt:lpstr>
      <vt:lpstr>Need to beware of overfitting </vt:lpstr>
      <vt:lpstr>Thought #6</vt:lpstr>
      <vt:lpstr>Having our cake and eating it too:  Big data and randomized trials</vt:lpstr>
      <vt:lpstr>Thought #7</vt:lpstr>
      <vt:lpstr>Thoughts on Big Data</vt:lpstr>
    </vt:vector>
  </TitlesOfParts>
  <Company>UCSF-PSG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for Appropriate OAI Data Use</dc:title>
  <dc:creator>CMcCulloch</dc:creator>
  <cp:lastModifiedBy>McCulloch, Charles</cp:lastModifiedBy>
  <cp:revision>359</cp:revision>
  <dcterms:created xsi:type="dcterms:W3CDTF">2007-11-26T22:52:26Z</dcterms:created>
  <dcterms:modified xsi:type="dcterms:W3CDTF">2017-07-24T00:50:52Z</dcterms:modified>
</cp:coreProperties>
</file>