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3"/>
  </p:notesMasterIdLst>
  <p:handoutMasterIdLst>
    <p:handoutMasterId r:id="rId74"/>
  </p:handoutMasterIdLst>
  <p:sldIdLst>
    <p:sldId id="1068" r:id="rId2"/>
    <p:sldId id="1069" r:id="rId3"/>
    <p:sldId id="1070" r:id="rId4"/>
    <p:sldId id="1071" r:id="rId5"/>
    <p:sldId id="1072" r:id="rId6"/>
    <p:sldId id="1073" r:id="rId7"/>
    <p:sldId id="1074" r:id="rId8"/>
    <p:sldId id="1075" r:id="rId9"/>
    <p:sldId id="1076" r:id="rId10"/>
    <p:sldId id="1077" r:id="rId11"/>
    <p:sldId id="1078" r:id="rId12"/>
    <p:sldId id="1079" r:id="rId13"/>
    <p:sldId id="1080" r:id="rId14"/>
    <p:sldId id="1081" r:id="rId15"/>
    <p:sldId id="1082" r:id="rId16"/>
    <p:sldId id="1083" r:id="rId17"/>
    <p:sldId id="1084" r:id="rId18"/>
    <p:sldId id="1085" r:id="rId19"/>
    <p:sldId id="1086" r:id="rId20"/>
    <p:sldId id="1087" r:id="rId21"/>
    <p:sldId id="1088" r:id="rId22"/>
    <p:sldId id="1089" r:id="rId23"/>
    <p:sldId id="1054" r:id="rId24"/>
    <p:sldId id="1057" r:id="rId25"/>
    <p:sldId id="1060" r:id="rId26"/>
    <p:sldId id="1063" r:id="rId27"/>
    <p:sldId id="1065" r:id="rId28"/>
    <p:sldId id="1067" r:id="rId29"/>
    <p:sldId id="1055" r:id="rId30"/>
    <p:sldId id="961" r:id="rId31"/>
    <p:sldId id="962" r:id="rId32"/>
    <p:sldId id="964" r:id="rId33"/>
    <p:sldId id="952" r:id="rId34"/>
    <p:sldId id="954" r:id="rId35"/>
    <p:sldId id="957" r:id="rId36"/>
    <p:sldId id="976" r:id="rId37"/>
    <p:sldId id="973" r:id="rId38"/>
    <p:sldId id="1050" r:id="rId39"/>
    <p:sldId id="975" r:id="rId40"/>
    <p:sldId id="979" r:id="rId41"/>
    <p:sldId id="977" r:id="rId42"/>
    <p:sldId id="978" r:id="rId43"/>
    <p:sldId id="953" r:id="rId44"/>
    <p:sldId id="998" r:id="rId45"/>
    <p:sldId id="1008" r:id="rId46"/>
    <p:sldId id="1000" r:id="rId47"/>
    <p:sldId id="1005" r:id="rId48"/>
    <p:sldId id="1051" r:id="rId49"/>
    <p:sldId id="1006" r:id="rId50"/>
    <p:sldId id="1049" r:id="rId51"/>
    <p:sldId id="1011" r:id="rId52"/>
    <p:sldId id="1019" r:id="rId53"/>
    <p:sldId id="1036" r:id="rId54"/>
    <p:sldId id="1038" r:id="rId55"/>
    <p:sldId id="1037" r:id="rId56"/>
    <p:sldId id="1039" r:id="rId57"/>
    <p:sldId id="1052" r:id="rId58"/>
    <p:sldId id="1044" r:id="rId59"/>
    <p:sldId id="1042" r:id="rId60"/>
    <p:sldId id="1045" r:id="rId61"/>
    <p:sldId id="1032" r:id="rId62"/>
    <p:sldId id="1035" r:id="rId63"/>
    <p:sldId id="1046" r:id="rId64"/>
    <p:sldId id="1053" r:id="rId65"/>
    <p:sldId id="1020" r:id="rId66"/>
    <p:sldId id="806" r:id="rId67"/>
    <p:sldId id="915" r:id="rId68"/>
    <p:sldId id="817" r:id="rId69"/>
    <p:sldId id="805" r:id="rId70"/>
    <p:sldId id="1047" r:id="rId71"/>
    <p:sldId id="1048" r:id="rId72"/>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autoAdjust="0"/>
    <p:restoredTop sz="74256" autoAdjust="0"/>
  </p:normalViewPr>
  <p:slideViewPr>
    <p:cSldViewPr snapToGrid="0">
      <p:cViewPr varScale="1">
        <p:scale>
          <a:sx n="80" d="100"/>
          <a:sy n="80" d="100"/>
        </p:scale>
        <p:origin x="2024"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0081" rtl="0" eaLnBrk="1" fontAlgn="base" latinLnBrk="0" hangingPunct="1">
              <a:lnSpc>
                <a:spcPct val="100000"/>
              </a:lnSpc>
              <a:spcBef>
                <a:spcPct val="0"/>
              </a:spcBef>
              <a:spcAft>
                <a:spcPct val="0"/>
              </a:spcAft>
              <a:buClrTx/>
              <a:buSzTx/>
              <a:buFontTx/>
              <a:buNone/>
              <a:tabLst/>
              <a:defRPr/>
            </a:pPr>
            <a:fld id="{353D27D4-BC53-4761-9695-E64EA36487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27525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Assume that a genetic and environmental risk factor for lung cancer have no bearing on each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common effect </a:t>
            </a:r>
            <a:r>
              <a:rPr lang="en-US" sz="800" b="0" i="1" u="none" strike="noStrike" kern="1200" baseline="0" dirty="0">
                <a:solidFill>
                  <a:schemeClr val="tx1"/>
                </a:solidFill>
                <a:latin typeface="Times New Roman" pitchFamily="18" charset="0"/>
                <a:ea typeface="+mn-ea"/>
                <a:cs typeface="+mn-cs"/>
              </a:rPr>
              <a:t>L</a:t>
            </a:r>
            <a:r>
              <a:rPr lang="en-US" sz="800" b="0" i="0" u="none" strike="noStrike" kern="1200" baseline="0" dirty="0">
                <a:solidFill>
                  <a:schemeClr val="tx1"/>
                </a:solidFill>
                <a:latin typeface="Times New Roman" pitchFamily="18" charset="0"/>
                <a:ea typeface="+mn-ea"/>
                <a:cs typeface="+mn-cs"/>
              </a:rPr>
              <a:t> is referred to as a collider on the path A </a:t>
            </a:r>
            <a:r>
              <a:rPr lang="en-US" sz="800" b="0" i="0" u="none" strike="noStrike" kern="1200" baseline="0" dirty="0">
                <a:solidFill>
                  <a:schemeClr val="tx1"/>
                </a:solidFill>
                <a:latin typeface="Times New Roman" pitchFamily="18" charset="0"/>
                <a:ea typeface="+mn-ea"/>
                <a:cs typeface="+mn-cs"/>
                <a:sym typeface="Wingdings"/>
              </a:rPr>
              <a:t> L  Y because the two arrowheads collide on this node</a:t>
            </a:r>
            <a:endParaRPr lang="en-US" sz="800" b="0" i="1" u="none" strike="noStrike" kern="1200" baseline="0" dirty="0">
              <a:solidFill>
                <a:schemeClr val="tx1"/>
              </a:solidFill>
              <a:latin typeface="Times New Roman" pitchFamily="18" charset="0"/>
              <a:ea typeface="+mn-ea"/>
              <a:cs typeface="+mn-cs"/>
              <a:sym typeface="Wingdings"/>
            </a:endParaRP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No causal relationship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And what about the associational relationship?</a:t>
            </a:r>
            <a:endParaRPr lang="es-ES_tradnl" sz="800" b="0" i="0" u="none" strike="noStrike" kern="1200" baseline="0" dirty="0">
              <a:solidFill>
                <a:schemeClr val="tx1"/>
              </a:solidFill>
              <a:latin typeface="Times New Roman" pitchFamily="18" charset="0"/>
              <a:ea typeface="+mn-ea"/>
              <a:cs typeface="+mn-cs"/>
              <a:sym typeface="Wingdings"/>
            </a:endParaRPr>
          </a:p>
          <a:p>
            <a:pPr marL="628650" lvl="1" indent="-171450">
              <a:buFontTx/>
              <a:buChar char="-"/>
            </a:pPr>
            <a:r>
              <a:rPr lang="es-ES_tradnl" sz="800" b="0" i="0" u="none" strike="noStrike" kern="1200" baseline="0" dirty="0">
                <a:solidFill>
                  <a:schemeClr val="tx1"/>
                </a:solidFill>
                <a:latin typeface="Times New Roman" pitchFamily="18" charset="0"/>
                <a:ea typeface="+mn-ea"/>
                <a:cs typeface="+mn-cs"/>
                <a:sym typeface="Wingdings"/>
              </a:rPr>
              <a:t>I</a:t>
            </a:r>
            <a:r>
              <a:rPr lang="en-US" sz="800" b="0" i="0" u="none" strike="noStrike" kern="1200" baseline="0" dirty="0" err="1">
                <a:solidFill>
                  <a:schemeClr val="tx1"/>
                </a:solidFill>
                <a:latin typeface="Times New Roman" pitchFamily="18" charset="0"/>
                <a:ea typeface="+mn-ea"/>
                <a:cs typeface="+mn-cs"/>
              </a:rPr>
              <a:t>magine</a:t>
            </a:r>
            <a:r>
              <a:rPr lang="en-US" sz="800" b="0" i="0" u="none" strike="noStrike" kern="1200" baseline="0" dirty="0">
                <a:solidFill>
                  <a:schemeClr val="tx1"/>
                </a:solidFill>
                <a:latin typeface="Times New Roman" pitchFamily="18" charset="0"/>
                <a:ea typeface="+mn-ea"/>
                <a:cs typeface="+mn-cs"/>
              </a:rPr>
              <a:t> that another investigator decides to study the effect of the genetic risk factor on the risk of the environmental risk factor. She determine whether or not each individual has the genetic risk factor and records whether the same individual has the environmental risk factor. For a person without the genetic risk factor, is the environmental risk factor more or less likely to be present than for any other individual? Learning about the genetic risk factor not improve our ability to predict the outcome Y because the risk of the environmental factor in persons with or without the genetic risk factor is the same. In other words, we would intuitively conclude that A and Y are not associated. The knowledge that both A and Y cause lung cancer is irrelevant when considering the association between A and 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Causal graphs theory again confirms our intuition because it says that colliders, unlike other variables, block the flow of association along the path on which they lie.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Thus A and Y are independent because the only path between them is blocked by the L.</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7782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 causal effect of A on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All of the arrows on the path from A to Y are pointing in the same direction, so A still causes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Association, unlike causation, is a symmetric relationship between two variables; thus, when present, association flows between two variables regardless of the direction of the causal arrows. In this DAG, one could equivalently say that the association flows from A to Y or from Y to A. For causation, however, the arrows must all flow in the same direction. Both A and B cause Y according to this DAG, but Y does not cause either.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Are A and Y unconditionally associated?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We know that A has an effect on Y, so that should indicate to use that there is an association between A and 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But what if we only  look at individuals who do (or do not)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Suppose we restrict the analysis to the subset of individuals with no DNA damage (B=0), as indicated by the box placed around B.</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Individuals with no DNA damage (B = 0) have a lower than average risk of lung cancer. Regardless of whether an individual with no DNA damage was treated (A = 1) or untreated (A = 0), we already know that he has a lower than average risk because he doesn’t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Because smoking affects lung cancer risk only through DNA damage, learning smoking status doesn’t contribute any additional information about lung cancer risk</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 the subset of individuals with low DNA damage, smoking and lung cancer are not associated, and it’s the same argument for those DNA damage.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Graphically, we say that a box placed around variable B blocks the flow of association through the path A → B → Y .</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8881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We concluded in the previous section that yellow fingers A do not have a causal effect on the risk of lung cancer Y, but the two variables are associated because the path A ← L → Y was open for the flow of association from A to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question we ask now is whether A is associated with Y conditional on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the investigator restricts the study to nonsmokers (L = 0).</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In that case, learning that an individual has yellow fingers (A = 1) does not help predict his risk of lung cancer (Y = 1) because the entire argument for better prediction relied on the fact that people with yellow fingers are more likely to be smokers.</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This argument is irrelevant when the study is restricted to nonsmokers or, more generally, to people who smoke with a particular intensity.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Even though A and Y are marginally associated, A and Y are conditionally independent given L because the risk of lung cancer is the same in the treated and the untreated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flow between A and Y is interrupted because the path A ← L → Y is blocked by the box around L.</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7149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What happens to the relationship between A and Y if we condition on their common effect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that the investigators, who are interested in estimating the effect of genetics on environment, restricted the study population to individuals with lung cancer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Knowing that an individual with lung cancer does not have the genetic risk factor provides some information about the environmental risk factor because, in the absence of the genetic risk factor, it is more likely that another cause of lung cancer is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That is, among individuals with lung cancer, the proportion of individuals with the environmental risk factor is increased among individuals without the genetic risk factor.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 and Y are inversely associated conditional on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investigator will make a mistake if he concludes that A has a causal effect on Y just because A and Y are associated within levels of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In the extreme, if the genetic and environmental factors were the only causes of lung cancer, then among individuals with lung cancer, the absence of one risk factor would perfectly predict the presence of the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Causal graphs theory shows that indeed conditioning on a collider like L opens the path A → L ← Y, which was blocked when the collider was not conditioned on.</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Intuitively, whether two variables (the causes) are associated cannot be influenced by an event in the future (their effect), but two causes of a given effect generally become associated once we stratify on the common effect.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the premise of selection bias under the null.</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569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_tradnl" sz="800" b="0" i="0" u="none" strike="noStrike" kern="1200" baseline="0" dirty="0">
                <a:solidFill>
                  <a:schemeClr val="tx1"/>
                </a:solidFill>
                <a:latin typeface="Times New Roman" pitchFamily="18" charset="0"/>
                <a:ea typeface="+mn-ea"/>
                <a:cs typeface="+mn-cs"/>
              </a:rPr>
              <a:t>A and Y are </a:t>
            </a:r>
            <a:r>
              <a:rPr lang="es-ES_tradnl" sz="800" b="0" i="0" u="none" strike="noStrike" kern="1200" baseline="0" dirty="0" err="1">
                <a:solidFill>
                  <a:schemeClr val="tx1"/>
                </a:solidFill>
                <a:latin typeface="Times New Roman" pitchFamily="18" charset="0"/>
                <a:ea typeface="+mn-ea"/>
                <a:cs typeface="+mn-cs"/>
              </a:rPr>
              <a:t>associated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within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levels</a:t>
            </a:r>
            <a:r>
              <a:rPr lang="es-ES_tradnl" sz="800" b="0" i="0" u="none" strike="noStrike" kern="1200" baseline="0" dirty="0">
                <a:solidFill>
                  <a:schemeClr val="tx1"/>
                </a:solidFill>
                <a:latin typeface="Times New Roman" pitchFamily="18" charset="0"/>
                <a:ea typeface="+mn-ea"/>
                <a:cs typeface="+mn-cs"/>
              </a:rPr>
              <a:t> of S </a:t>
            </a:r>
            <a:r>
              <a:rPr lang="es-ES_tradnl" sz="800" b="0" i="0" u="none" strike="noStrike" kern="1200" baseline="0" dirty="0" err="1">
                <a:solidFill>
                  <a:schemeClr val="tx1"/>
                </a:solidFill>
                <a:latin typeface="Times New Roman" pitchFamily="18" charset="0"/>
                <a:ea typeface="+mn-ea"/>
                <a:cs typeface="+mn-cs"/>
              </a:rPr>
              <a:t>because</a:t>
            </a:r>
            <a:r>
              <a:rPr lang="es-ES_tradnl" sz="800" b="0" i="0" u="none" strike="noStrike" kern="1200" baseline="0" dirty="0">
                <a:solidFill>
                  <a:schemeClr val="tx1"/>
                </a:solidFill>
                <a:latin typeface="Times New Roman" pitchFamily="18" charset="0"/>
                <a:ea typeface="+mn-ea"/>
                <a:cs typeface="+mn-cs"/>
              </a:rPr>
              <a:t> S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common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effect</a:t>
            </a:r>
            <a:r>
              <a:rPr lang="es-ES_tradnl" sz="800" b="0" i="0" u="none" strike="noStrike" kern="1200" baseline="0" dirty="0">
                <a:solidFill>
                  <a:schemeClr val="tx1"/>
                </a:solidFill>
                <a:latin typeface="Times New Roman" pitchFamily="18" charset="0"/>
                <a:ea typeface="+mn-ea"/>
                <a:cs typeface="+mn-cs"/>
              </a:rPr>
              <a:t> of A and Y.</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Causal </a:t>
            </a:r>
            <a:r>
              <a:rPr lang="es-ES_tradnl" sz="800" b="0" i="0" u="none" strike="noStrike" kern="1200" baseline="0" dirty="0" err="1">
                <a:solidFill>
                  <a:schemeClr val="tx1"/>
                </a:solidFill>
                <a:latin typeface="Times New Roman" pitchFamily="18" charset="0"/>
                <a:ea typeface="+mn-ea"/>
                <a:cs typeface="+mn-cs"/>
              </a:rPr>
              <a:t>graphs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theory</a:t>
            </a:r>
            <a:r>
              <a:rPr lang="es-ES_tradnl" sz="800" b="0" i="0" u="none" strike="noStrike" kern="1200" baseline="0" dirty="0">
                <a:solidFill>
                  <a:schemeClr val="tx1"/>
                </a:solidFill>
                <a:latin typeface="Times New Roman" pitchFamily="18" charset="0"/>
                <a:ea typeface="+mn-ea"/>
                <a:cs typeface="+mn-cs"/>
              </a:rPr>
              <a:t> shows </a:t>
            </a:r>
            <a:r>
              <a:rPr lang="es-ES_tradnl" sz="800" b="0" i="0" u="none" strike="noStrike" kern="1200" baseline="0" dirty="0" err="1">
                <a:solidFill>
                  <a:schemeClr val="tx1"/>
                </a:solidFill>
                <a:latin typeface="Times New Roman" pitchFamily="18" charset="0"/>
                <a:ea typeface="+mn-ea"/>
                <a:cs typeface="+mn-cs"/>
              </a:rPr>
              <a:t>that</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 variable S </a:t>
            </a:r>
            <a:r>
              <a:rPr lang="es-ES_tradnl" sz="800" b="0" i="0" u="none" strike="noStrike" kern="1200" baseline="0" dirty="0" err="1">
                <a:solidFill>
                  <a:schemeClr val="tx1"/>
                </a:solidFill>
                <a:latin typeface="Times New Roman" pitchFamily="18" charset="0"/>
                <a:ea typeface="+mn-ea"/>
                <a:cs typeface="+mn-cs"/>
              </a:rPr>
              <a:t>affected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by</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opens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 → L ← Y</a:t>
            </a:r>
          </a:p>
          <a:p>
            <a:pPr marL="171450" indent="-171450">
              <a:buFontTx/>
              <a:buChar char="-"/>
            </a:pPr>
            <a:r>
              <a:rPr lang="es-ES_tradnl" sz="800" b="0" i="0" u="none" strike="noStrike" kern="1200" baseline="0" dirty="0" err="1">
                <a:solidFill>
                  <a:schemeClr val="tx1"/>
                </a:solidFill>
                <a:latin typeface="Times New Roman" pitchFamily="18" charset="0"/>
                <a:ea typeface="+mn-ea"/>
                <a:cs typeface="+mn-cs"/>
              </a:rPr>
              <a:t>This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blocked</a:t>
            </a:r>
            <a:r>
              <a:rPr lang="es-ES_tradnl" sz="800" b="0" i="0" u="none" strike="noStrike" kern="1200" baseline="0" dirty="0">
                <a:solidFill>
                  <a:schemeClr val="tx1"/>
                </a:solidFill>
                <a:latin typeface="Times New Roman" pitchFamily="18" charset="0"/>
                <a:ea typeface="+mn-ea"/>
                <a:cs typeface="+mn-cs"/>
              </a:rPr>
              <a:t> in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absence</a:t>
            </a:r>
            <a:r>
              <a:rPr lang="es-ES_tradnl" sz="800" b="0" i="0" u="none" strike="noStrike" kern="1200" baseline="0" dirty="0">
                <a:solidFill>
                  <a:schemeClr val="tx1"/>
                </a:solidFill>
                <a:latin typeface="Times New Roman" pitchFamily="18" charset="0"/>
                <a:ea typeface="+mn-ea"/>
                <a:cs typeface="+mn-cs"/>
              </a:rPr>
              <a:t> of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either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or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its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consequence</a:t>
            </a:r>
            <a:r>
              <a:rPr lang="es-ES_tradnl" sz="800" b="0" i="0" u="none" strike="noStrike" kern="1200" baseline="0" dirty="0">
                <a:solidFill>
                  <a:schemeClr val="tx1"/>
                </a:solidFill>
                <a:latin typeface="Times New Roman" pitchFamily="18" charset="0"/>
                <a:ea typeface="+mn-ea"/>
                <a:cs typeface="+mn-cs"/>
              </a:rPr>
              <a:t> S.</a:t>
            </a: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329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variables may be associated by chance</a:t>
            </a:r>
            <a:r>
              <a:rPr lang="en-US" sz="800" baseline="0" dirty="0"/>
              <a:t>, but that’s not a structural source of association</a:t>
            </a:r>
          </a:p>
          <a:p>
            <a:pPr marL="628650" lvl="1" indent="-171450">
              <a:buFontTx/>
              <a:buChar char="-"/>
            </a:pPr>
            <a:r>
              <a:rPr lang="en-US" sz="800" baseline="0" dirty="0"/>
              <a:t>Increase the sample size and chance associations disappear, whereas structural associations will remain</a:t>
            </a:r>
          </a:p>
          <a:p>
            <a:pPr marL="628650" lvl="1" indent="-171450">
              <a:buFontTx/>
              <a:buChar char="-"/>
            </a:pPr>
            <a:r>
              <a:rPr lang="en-US" sz="800" baseline="0" dirty="0"/>
              <a:t>We don’t address chance since we’re focusing our discussion on bias. We’re essentially assuming a very large population.</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490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B052FD70-88AD-429F-8554-4F803C393B87}"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38115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37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V2 is a descendant of V1 (and V1 is an ancestor of V2) if there is a sequence of nodes connected by edges between V1 and V2 such that following the direction indicated by the arrows, one can reach V2 by starting at V1.</a:t>
            </a:r>
          </a:p>
          <a:p>
            <a:pPr marL="171450" indent="-171450">
              <a:buFontTx/>
              <a:buChar char="-"/>
            </a:pPr>
            <a:r>
              <a:rPr lang="en-US" sz="800" dirty="0"/>
              <a:t>Parents:</a:t>
            </a:r>
            <a:r>
              <a:rPr lang="en-US" sz="800" baseline="0" dirty="0"/>
              <a:t> the set of nodes with direct arrow into the variable of interest</a:t>
            </a: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5426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0754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82709565-02B6-433C-8081-84B5311D300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15794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343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485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721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23</a:t>
            </a:fld>
            <a:endParaRPr lang="en-US"/>
          </a:p>
        </p:txBody>
      </p:sp>
    </p:spTree>
    <p:extLst>
      <p:ext uri="{BB962C8B-B14F-4D97-AF65-F5344CB8AC3E}">
        <p14:creationId xmlns:p14="http://schemas.microsoft.com/office/powerpoint/2010/main" val="241164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24</a:t>
            </a:fld>
            <a:endParaRPr lang="en-US"/>
          </a:p>
        </p:txBody>
      </p:sp>
    </p:spTree>
    <p:extLst>
      <p:ext uri="{BB962C8B-B14F-4D97-AF65-F5344CB8AC3E}">
        <p14:creationId xmlns:p14="http://schemas.microsoft.com/office/powerpoint/2010/main" val="1693549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1145888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26</a:t>
            </a:fld>
            <a:endParaRPr lang="en-US"/>
          </a:p>
        </p:txBody>
      </p:sp>
    </p:spTree>
    <p:extLst>
      <p:ext uri="{BB962C8B-B14F-4D97-AF65-F5344CB8AC3E}">
        <p14:creationId xmlns:p14="http://schemas.microsoft.com/office/powerpoint/2010/main" val="415342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27</a:t>
            </a:fld>
            <a:endParaRPr lang="en-US"/>
          </a:p>
        </p:txBody>
      </p:sp>
    </p:spTree>
    <p:extLst>
      <p:ext uri="{BB962C8B-B14F-4D97-AF65-F5344CB8AC3E}">
        <p14:creationId xmlns:p14="http://schemas.microsoft.com/office/powerpoint/2010/main" val="3378423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342122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29</a:t>
            </a:fld>
            <a:endParaRPr lang="en-US"/>
          </a:p>
        </p:txBody>
      </p:sp>
    </p:spTree>
    <p:extLst>
      <p:ext uri="{BB962C8B-B14F-4D97-AF65-F5344CB8AC3E}">
        <p14:creationId xmlns:p14="http://schemas.microsoft.com/office/powerpoint/2010/main" val="124379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752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B75C8-9C4F-43E4-8C7C-97F82E748B60}" type="slidenum">
              <a:rPr lang="en-US" altLang="en-US" smtClean="0"/>
              <a:pPr eaLnBrk="1" hangingPunct="1">
                <a:spcBef>
                  <a:spcPct val="0"/>
                </a:spcBef>
              </a:pPr>
              <a:t>30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911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32</a:t>
            </a:fld>
            <a:endParaRPr lang="en-US"/>
          </a:p>
        </p:txBody>
      </p:sp>
    </p:spTree>
    <p:extLst>
      <p:ext uri="{BB962C8B-B14F-4D97-AF65-F5344CB8AC3E}">
        <p14:creationId xmlns:p14="http://schemas.microsoft.com/office/powerpoint/2010/main" val="854820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33</a:t>
            </a:fld>
            <a:endParaRPr lang="en-US"/>
          </a:p>
        </p:txBody>
      </p:sp>
    </p:spTree>
    <p:extLst>
      <p:ext uri="{BB962C8B-B14F-4D97-AF65-F5344CB8AC3E}">
        <p14:creationId xmlns:p14="http://schemas.microsoft.com/office/powerpoint/2010/main" val="2293277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34</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A causal effect can be identified when</a:t>
            </a:r>
            <a:r>
              <a:rPr lang="en-US" sz="800" baseline="0" dirty="0"/>
              <a:t> there are no common causes or there are common causes but we have enough information to block what all are called backdoor paths</a:t>
            </a:r>
          </a:p>
          <a:p>
            <a:pPr marL="628650" lvl="1" indent="-171450">
              <a:buFontTx/>
              <a:buChar char="-"/>
            </a:pPr>
            <a:r>
              <a:rPr lang="en-US" sz="800" baseline="0" dirty="0"/>
              <a:t>Here, the path A </a:t>
            </a:r>
            <a:r>
              <a:rPr lang="en-US" sz="800" baseline="0" dirty="0">
                <a:sym typeface="Wingdings"/>
              </a:rPr>
              <a:t> L  Y is an example of a backdoor path</a:t>
            </a:r>
          </a:p>
          <a:p>
            <a:pPr marL="628650" lvl="1" indent="-171450">
              <a:buFontTx/>
              <a:buChar char="-"/>
            </a:pPr>
            <a:r>
              <a:rPr lang="en-US" sz="800" baseline="0" dirty="0">
                <a:sym typeface="Wingdings"/>
              </a:rPr>
              <a:t>A backdoor path is a path between A and Y that includes an arrow into A</a:t>
            </a:r>
            <a:endParaRPr lang="en-US" sz="800" baseline="0" dirty="0"/>
          </a:p>
          <a:p>
            <a:pPr marL="171450" indent="-171450">
              <a:buFontTx/>
              <a:buChar char="-"/>
            </a:pPr>
            <a:r>
              <a:rPr lang="en-US" sz="800" baseline="0" dirty="0"/>
              <a:t>For that we need expert knowledge</a:t>
            </a:r>
          </a:p>
          <a:p>
            <a:pPr marL="628650" lvl="1" indent="-171450">
              <a:buFontTx/>
              <a:buChar char="-"/>
            </a:pPr>
            <a:r>
              <a:rPr lang="en-US" sz="800" baseline="0" dirty="0"/>
              <a:t>Statistical criteria are insufficient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35</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Conditional exchangeability on </a:t>
            </a:r>
            <a:r>
              <a:rPr lang="en-US" sz="800" i="1" dirty="0"/>
              <a:t>L</a:t>
            </a:r>
            <a:r>
              <a:rPr lang="en-US" sz="800" dirty="0"/>
              <a:t> holds if and only if </a:t>
            </a:r>
            <a:r>
              <a:rPr lang="en-US" sz="800" i="1" dirty="0"/>
              <a:t>L</a:t>
            </a:r>
            <a:r>
              <a:rPr lang="en-US" sz="800" dirty="0"/>
              <a:t> satisfies the backdoor criterion</a:t>
            </a:r>
            <a:endParaRPr lang="en-US" sz="800" dirty="0">
              <a:sym typeface="Wingdings"/>
            </a:endParaRP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36</a:t>
            </a:fld>
            <a:endParaRPr lang="en-US"/>
          </a:p>
        </p:txBody>
      </p:sp>
    </p:spTree>
    <p:extLst>
      <p:ext uri="{BB962C8B-B14F-4D97-AF65-F5344CB8AC3E}">
        <p14:creationId xmlns:p14="http://schemas.microsoft.com/office/powerpoint/2010/main" val="121398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working as a firefighter A on the risk of death Y will be confounded if “being physically fit” L is a cause of both being an active firefighter and having a lower mortality risk.</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37</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38</a:t>
            </a:fld>
            <a:endParaRPr lang="en-US"/>
          </a:p>
        </p:txBody>
      </p:sp>
    </p:spTree>
    <p:extLst>
      <p:ext uri="{BB962C8B-B14F-4D97-AF65-F5344CB8AC3E}">
        <p14:creationId xmlns:p14="http://schemas.microsoft.com/office/powerpoint/2010/main" val="3110330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exercise on the risk of death will be confounded if exercise is associated with another factor like cigarette smoking that has a causal effect on Y and tends to co-occur with exercise.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39</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education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Does income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One can adjust for either education or income to identify the effect of depression on mortality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40</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DAGs help to conceptualize problems. They offer a framework for summarizing your knowledge and assumptions about a research question.</a:t>
            </a:r>
          </a:p>
          <a:p>
            <a:pPr marL="171450" indent="-171450">
              <a:buFontTx/>
              <a:buChar char="-"/>
            </a:pPr>
            <a:r>
              <a:rPr lang="en-US" sz="800" dirty="0"/>
              <a:t>Because causal inference generally requires expert knowledge and untestable assumptions about relationships among exposure, outcome, and other variables, DAGs are important for making choices explicit.</a:t>
            </a:r>
          </a:p>
          <a:p>
            <a:pPr marL="171450" indent="-171450">
              <a:buFontTx/>
              <a:buChar char="-"/>
            </a:pPr>
            <a:r>
              <a:rPr lang="en-US" sz="800" dirty="0"/>
              <a:t>They also help to classify and identify sources of bias that could affect your ability to validly answer your research question.</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57886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Do A and Y have any common causes in this scenario?</a:t>
            </a:r>
          </a:p>
          <a:p>
            <a:pPr marL="628650" lvl="1" indent="-171450">
              <a:buFontTx/>
              <a:buChar char="-"/>
            </a:pPr>
            <a:r>
              <a:rPr lang="en-US" sz="800" dirty="0"/>
              <a:t>No!</a:t>
            </a:r>
          </a:p>
          <a:p>
            <a:pPr marL="171450" indent="-171450">
              <a:buFontTx/>
              <a:buChar char="-"/>
            </a:pPr>
            <a:r>
              <a:rPr lang="en-US" sz="800" dirty="0"/>
              <a:t>L does not confound the effect of A on Y!</a:t>
            </a:r>
          </a:p>
          <a:p>
            <a:pPr marL="171450" indent="-171450">
              <a:buFontTx/>
              <a:buChar char="-"/>
            </a:pPr>
            <a:r>
              <a:rPr lang="en-US" sz="800" dirty="0"/>
              <a:t>In fact, adjusting for it would open up a non-causal path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dirty="0"/>
              <a:t>This is our first example</a:t>
            </a:r>
            <a:r>
              <a:rPr lang="en-US" sz="800" baseline="0" dirty="0"/>
              <a:t> of a scenario in which unconditional exchangeability holds, but conditional exchangeability does not</a:t>
            </a:r>
          </a:p>
          <a:p>
            <a:pPr marL="171450" indent="-171450">
              <a:buFontTx/>
              <a:buChar char="-"/>
            </a:pPr>
            <a:r>
              <a:rPr lang="en-US" sz="800" baseline="0" dirty="0"/>
              <a:t>Some people would call this selection bias since one is conditioning on a collider and others would still call it confounding since the bias results from an open backdoor path from A to Y</a:t>
            </a:r>
          </a:p>
          <a:p>
            <a:pPr marL="628650" lvl="1" indent="-171450">
              <a:buFontTx/>
              <a:buChar char="-"/>
            </a:pPr>
            <a:r>
              <a:rPr lang="en-US" sz="800" baseline="0" dirty="0"/>
              <a:t>The definition is just a matter of preference</a:t>
            </a:r>
          </a:p>
          <a:p>
            <a:pPr marL="628650" lvl="1" indent="-171450">
              <a:buFontTx/>
              <a:buChar char="-"/>
            </a:pPr>
            <a:r>
              <a:rPr lang="en-US" sz="800" baseline="0" dirty="0"/>
              <a:t>The conclusions are the same regarding </a:t>
            </a:r>
            <a:r>
              <a:rPr lang="en-US" sz="800" baseline="0" dirty="0" err="1"/>
              <a:t>identifiability</a:t>
            </a:r>
            <a:r>
              <a:rPr lang="en-US" sz="800" baseline="0" dirty="0"/>
              <a:t> of the causal effect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41</a:t>
            </a:fld>
            <a:endParaRPr lang="en-US"/>
          </a:p>
        </p:txBody>
      </p:sp>
    </p:spTree>
    <p:extLst>
      <p:ext uri="{BB962C8B-B14F-4D97-AF65-F5344CB8AC3E}">
        <p14:creationId xmlns:p14="http://schemas.microsoft.com/office/powerpoint/2010/main" val="119074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baseline="0" dirty="0"/>
              <a:t>To deal with the bias, we’d have to find a way to measure a variable between U1 and A or Y or a variable between U2 and either A or L</a:t>
            </a: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42</a:t>
            </a:fld>
            <a:endParaRPr lang="en-US"/>
          </a:p>
        </p:txBody>
      </p:sp>
    </p:spTree>
    <p:extLst>
      <p:ext uri="{BB962C8B-B14F-4D97-AF65-F5344CB8AC3E}">
        <p14:creationId xmlns:p14="http://schemas.microsoft.com/office/powerpoint/2010/main" val="2070015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For</a:t>
            </a:r>
            <a:r>
              <a:rPr lang="en-US" altLang="en-US" sz="800" baseline="0" dirty="0"/>
              <a:t> our purposes, the term selection bias encompasses biases that arise from the procedure by which individuals are selected into the analysis</a:t>
            </a: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43</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Note that 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44</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a:t>
            </a:r>
            <a:r>
              <a:rPr lang="en-US" sz="1200" kern="1200" dirty="0" err="1">
                <a:solidFill>
                  <a:schemeClr val="tx1"/>
                </a:solidFill>
                <a:effectLst/>
                <a:latin typeface="Times New Roman" pitchFamily="18" charset="0"/>
                <a:ea typeface="+mn-ea"/>
                <a:cs typeface="+mn-cs"/>
              </a:rPr>
              <a:t>noncases</a:t>
            </a:r>
            <a:r>
              <a:rPr lang="en-US" sz="1200" kern="1200" dirty="0">
                <a:solidFill>
                  <a:schemeClr val="tx1"/>
                </a:solidFill>
                <a:effectLst/>
                <a:latin typeface="Times New Roman" pitchFamily="18" charset="0"/>
                <a:ea typeface="+mn-ea"/>
                <a:cs typeface="+mn-cs"/>
              </a:rPr>
              <a:t>,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particular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follows:</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45</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AKA informative censoring</a:t>
            </a:r>
          </a:p>
          <a:p>
            <a:pPr marL="171450" indent="-171450">
              <a:buFontTx/>
              <a:buChar char="-"/>
            </a:pPr>
            <a:r>
              <a:rPr lang="en-US" sz="1200" kern="1200" dirty="0">
                <a:solidFill>
                  <a:schemeClr val="tx1"/>
                </a:solidFill>
                <a:effectLst/>
                <a:latin typeface="Times New Roman" pitchFamily="18" charset="0"/>
                <a:ea typeface="+mn-ea"/>
                <a:cs typeface="+mn-cs"/>
              </a:rPr>
              <a:t>The unmeasured variable U represents high level of immunosuppression (1: yes, 0: no).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have a greater risk of death. </a:t>
            </a:r>
          </a:p>
          <a:p>
            <a:pPr marL="171450" lvl="0" indent="-171450">
              <a:buFontTx/>
              <a:buChar char="-"/>
            </a:pPr>
            <a:r>
              <a:rPr lang="en-US" sz="1200" kern="1200" dirty="0">
                <a:solidFill>
                  <a:schemeClr val="tx1"/>
                </a:solidFill>
                <a:effectLst/>
                <a:latin typeface="Times New Roman" pitchFamily="18" charset="0"/>
                <a:ea typeface="+mn-ea"/>
                <a:cs typeface="+mn-cs"/>
              </a:rPr>
              <a:t>Individuals who drop out from the study or are otherwise lost to follow-up are censored (C = 1).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are more likely to be censored because the severity of their disease prevents them from participating in the study. </a:t>
            </a:r>
          </a:p>
          <a:p>
            <a:pPr marL="171450" lvl="0" indent="-171450">
              <a:buFontTx/>
              <a:buChar char="-"/>
            </a:pPr>
            <a:r>
              <a:rPr lang="en-US" sz="1200" kern="1200" dirty="0">
                <a:solidFill>
                  <a:schemeClr val="tx1"/>
                </a:solidFill>
                <a:effectLst/>
                <a:latin typeface="Times New Roman" pitchFamily="18" charset="0"/>
                <a:ea typeface="+mn-ea"/>
                <a:cs typeface="+mn-cs"/>
              </a:rPr>
              <a:t>The effect of U on censoring C is mediated by the presence of symptoms (fever, weight loss, diarrhea, and so on), CD4 count, and viral load in plasma, all included in L, which could or could not be measured.</a:t>
            </a:r>
          </a:p>
          <a:p>
            <a:pPr marL="171450" lvl="0" indent="-171450">
              <a:buFontTx/>
              <a:buChar char="-"/>
            </a:pPr>
            <a:r>
              <a:rPr lang="en-US" sz="1200" kern="1200" dirty="0">
                <a:solidFill>
                  <a:schemeClr val="tx1"/>
                </a:solidFill>
                <a:effectLst/>
                <a:latin typeface="Times New Roman" pitchFamily="18" charset="0"/>
                <a:ea typeface="+mn-ea"/>
                <a:cs typeface="+mn-cs"/>
              </a:rPr>
              <a:t>Individuals receiving treatment are at a greater risk of experiencing side effects, which could lead them to dropout, as represented by the arrow from A to C. </a:t>
            </a:r>
          </a:p>
          <a:p>
            <a:pPr marL="171450" lvl="0" indent="-171450">
              <a:buFontTx/>
              <a:buChar char="-"/>
            </a:pPr>
            <a:r>
              <a:rPr lang="en-US" sz="1200" kern="1200" dirty="0">
                <a:solidFill>
                  <a:schemeClr val="tx1"/>
                </a:solidFill>
                <a:effectLst/>
                <a:latin typeface="Times New Roman" pitchFamily="18" charset="0"/>
                <a:ea typeface="+mn-ea"/>
                <a:cs typeface="+mn-cs"/>
              </a:rPr>
              <a:t>The square around C indicates that the analysis is restricted to individuals who remained uncensored (C = 0) because those are the only ones in which Y can be assessed.</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conditioning on the collider C opens the path A → C ← L ← U → Y and thus association flows from treatment A to outcome Y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i.e., the associational risk ratio is not equal to 1 even though the causal risk ratio is equal to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Some intuition for this bias: If a treated individual with treatment-induced side effects (and thereby at a greater risk of dropping out) did in fact not drop out (C = 0), then it is generally less likely that a second independent cause of dropping out (e.g., U = 1) was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an inverse association between A and U would be expected in those who did not drop out (C = 0).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Because U is positively associated with the outcome Y, restricting the analysis to individuals who did not drop out of this study induces an inverse association between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As I said before, 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46</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47</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48</a:t>
            </a:fld>
            <a:endParaRPr lang="en-US"/>
          </a:p>
        </p:txBody>
      </p:sp>
    </p:spTree>
    <p:extLst>
      <p:ext uri="{BB962C8B-B14F-4D97-AF65-F5344CB8AC3E}">
        <p14:creationId xmlns:p14="http://schemas.microsoft.com/office/powerpoint/2010/main" val="1174122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800" baseline="0" dirty="0"/>
              <a:t>Causal DAGs need not include variables that </a:t>
            </a:r>
            <a:r>
              <a:rPr lang="en-US" sz="1200" kern="1200" dirty="0">
                <a:solidFill>
                  <a:schemeClr val="tx1"/>
                </a:solidFill>
                <a:effectLst/>
                <a:latin typeface="Times New Roman" pitchFamily="18" charset="0"/>
                <a:ea typeface="+mn-ea"/>
                <a:cs typeface="+mn-cs"/>
              </a:rPr>
              <a:t>are not of interest for the analysis and that are not common causes of other variables in the DAG</a:t>
            </a:r>
          </a:p>
          <a:p>
            <a:pPr marL="628650" lvl="1" indent="-171450">
              <a:buFontTx/>
              <a:buChar char="-"/>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8336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52</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53</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55</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56</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57</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58</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aseline="0" dirty="0"/>
              <a:t>An </a:t>
            </a:r>
            <a:r>
              <a:rPr lang="en-US" sz="800" dirty="0"/>
              <a:t>ideal marginally randomized experiment is not affected by any sources of bias, so the only relevant variables are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 </a:t>
            </a:r>
            <a:r>
              <a:rPr lang="en-US" sz="800" dirty="0"/>
              <a:t>conditionally randomized ideal experiment, we know that L affects the probability of randomization as well as the probability of outcome, so now we see edges from L into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0265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DAG that we looked at before can represent an experiment in which treatment A is randomly assigned, because there are no common causes of A and any other variable.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Individuals in both randomized experiments and observational studies may be lost to follow-up or drop out of the study before their outcome is ascertained.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When this happens, the risk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 1|A = a]  cannot be computed because the value of the outcome Y is unknown for the censored individuals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Only the risk among the uncensored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1|A = a, C = 0]  can be computed.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This restriction of the analysis to the uncensored individuals may induce selection bias because uncensored individuals who remained through the end of the study (C = 0) may not be exchangeable with individuals that were lost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Hence a key difference between confounding and selection bias: randomization protects against confounding, but not against selection bias when the selection occurs after the randomization.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On the other hand, no bias arises in randomized experiments from selection into the study before treatment is assigned.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only volunteers who agree to participate are enrolled in randomized clinical trials, but such trials are not affected by volunteer bias because participants are randomly assigned to treatment only after agreeing to participate (C = 0).</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62</a:t>
            </a:fld>
            <a:endParaRPr lang="en-US"/>
          </a:p>
        </p:txBody>
      </p:sp>
    </p:spTree>
    <p:extLst>
      <p:ext uri="{BB962C8B-B14F-4D97-AF65-F5344CB8AC3E}">
        <p14:creationId xmlns:p14="http://schemas.microsoft.com/office/powerpoint/2010/main" val="39586560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 per protocol vs. intention to treat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63</a:t>
            </a:fld>
            <a:endParaRPr lang="en-US"/>
          </a:p>
        </p:txBody>
      </p:sp>
    </p:spTree>
    <p:extLst>
      <p:ext uri="{BB962C8B-B14F-4D97-AF65-F5344CB8AC3E}">
        <p14:creationId xmlns:p14="http://schemas.microsoft.com/office/powerpoint/2010/main" val="40094462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64</a:t>
            </a:fld>
            <a:endParaRPr lang="en-US"/>
          </a:p>
        </p:txBody>
      </p:sp>
    </p:spTree>
    <p:extLst>
      <p:ext uri="{BB962C8B-B14F-4D97-AF65-F5344CB8AC3E}">
        <p14:creationId xmlns:p14="http://schemas.microsoft.com/office/powerpoint/2010/main" val="2313058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65</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When incorporating expert knowledge into DAGs, the information is in the missing arrows.</a:t>
            </a:r>
          </a:p>
          <a:p>
            <a:pPr marL="171450" indent="-171450">
              <a:buFontTx/>
              <a:buChar char="-"/>
            </a:pPr>
            <a:r>
              <a:rPr lang="en-US" sz="800" dirty="0"/>
              <a:t>A complete DAG does not exclude any possible causal effect</a:t>
            </a:r>
          </a:p>
          <a:p>
            <a:pPr marL="171450" indent="-171450">
              <a:buFontTx/>
              <a:buChar char="-"/>
            </a:pPr>
            <a:r>
              <a:rPr lang="en-US" sz="800" dirty="0"/>
              <a:t>In contrast, incomplete DAGs, which is to say DAGs that don’t have all possible arrows, encode expert knowledge in the form of missing arrows.</a:t>
            </a:r>
          </a:p>
          <a:p>
            <a:pPr marL="628650" lvl="1" indent="-171450">
              <a:buFontTx/>
              <a:buChar char="-"/>
            </a:pPr>
            <a:r>
              <a:rPr lang="en-US" sz="800" dirty="0"/>
              <a:t>This second DAG, for example, encodes the knowledge that the variable L does not affect the variable Y</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1269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Suppose you know that smoking has a harmful causal effect on the risk</a:t>
            </a:r>
            <a:r>
              <a:rPr lang="en-US" sz="800" baseline="0" dirty="0"/>
              <a:t> of lung cancer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Then what should the graph look like that represents an </a:t>
            </a:r>
            <a:r>
              <a:rPr lang="en-US" sz="800" baseline="0" dirty="0">
                <a:sym typeface="Wingdings"/>
              </a:rPr>
              <a:t>experiment in which cigarette smoking is randomly, and unconditionally, assigned?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sym typeface="Wingdings"/>
              </a:rPr>
              <a:t>We’re essentially back to our marginally randomized ideal experiment.</a:t>
            </a:r>
            <a:endParaRPr lang="en-US" sz="800" baseline="0" dirty="0"/>
          </a:p>
          <a:p>
            <a:pPr marL="171450" indent="-171450">
              <a:buFontTx/>
              <a:buChar char="-"/>
            </a:pPr>
            <a:r>
              <a:rPr lang="en-US" sz="800" baseline="0" dirty="0">
                <a:sym typeface="Wingdings"/>
              </a:rPr>
              <a:t>In general, when one knows that A has a causal effect on Y, then one should also generally expect A and Y to be associated</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Consistent with the fact that </a:t>
            </a:r>
            <a:r>
              <a:rPr lang="en-US" sz="800" b="0" i="0" u="none" strike="noStrike" kern="1200" baseline="0" dirty="0">
                <a:solidFill>
                  <a:schemeClr val="tx1"/>
                </a:solidFill>
                <a:latin typeface="Times New Roman" pitchFamily="18" charset="0"/>
                <a:ea typeface="+mn-ea"/>
                <a:cs typeface="+mn-cs"/>
              </a:rPr>
              <a:t>in an ideal randomized experiment with unconditional exchangeability, causation implies association and vice versa</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068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you know that having yellow fingers has no causal effect on lung cancer, as reflected by the lacking arrow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You also know that cigarette smoking, as represented by L, has a causal effect on both having yellow fingers and the risk of lung cancer. It is a common cause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So imagine that an investigator decides to study the effect of having yellow fingers on the risk of lung cancer in the observational setting.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He asks to see the fingers of a large number of people and records if they are diagnosed with lung cancer during the next five years.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Someone who has yellow fingers is more likely to be a smoker, and therefore is more likely to develop lung cancer.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and Y are thus expected to be associated because the cancer risk in those with yellow fingers is different from the cancer risk in those without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Having information about A improves our ability to predict Y, even though A does not cause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If we ask ourselves whether the individuals with A = 1 are exchangeable with the individuals for whom A = 0, the answer would be no. There is a lack of exchangeability, and thus confounding of relationship between A and Y by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reflected in the DAG by a pathway from A to L to Y</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14489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1/12/21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1/12/21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1/12/21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1/12/21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1/12/21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1/12/21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1/12/21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1/12/21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1/12/21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1/12/21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1/12/21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1/12/21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1/12/21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Graff</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841825" y="781731"/>
            <a:ext cx="7881257" cy="230832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C000"/>
                </a:solidFill>
                <a:effectLst/>
                <a:uLnTx/>
                <a:uFillTx/>
                <a:latin typeface="Corbel"/>
                <a:ea typeface="+mn-ea"/>
                <a:cs typeface="+mn-cs"/>
              </a:rPr>
              <a:t>Epi 207: Introduction to Directed Acyclic Graphs</a:t>
            </a:r>
          </a:p>
        </p:txBody>
      </p:sp>
    </p:spTree>
    <p:extLst>
      <p:ext uri="{BB962C8B-B14F-4D97-AF65-F5344CB8AC3E}">
        <p14:creationId xmlns:p14="http://schemas.microsoft.com/office/powerpoint/2010/main" val="1763997131"/>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factor</a:t>
            </a:r>
          </a:p>
          <a:p>
            <a:pPr marL="858837" lvl="1" indent="-457200"/>
            <a:r>
              <a:rPr lang="en-US" i="1" dirty="0"/>
              <a:t>Y</a:t>
            </a:r>
            <a:r>
              <a:rPr lang="en-US" dirty="0"/>
              <a:t>: Environmental factor</a:t>
            </a:r>
          </a:p>
          <a:p>
            <a:pPr marL="858837" lvl="1" indent="-457200"/>
            <a:r>
              <a:rPr lang="en-US" i="1" dirty="0"/>
              <a:t>L</a:t>
            </a:r>
            <a:r>
              <a:rPr lang="en-US" dirty="0"/>
              <a:t>: Lung cancer</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2.54.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43" y="4067629"/>
            <a:ext cx="4178300" cy="863600"/>
          </a:xfrm>
          <a:prstGeom prst="rect">
            <a:avLst/>
          </a:prstGeom>
        </p:spPr>
      </p:pic>
      <p:cxnSp>
        <p:nvCxnSpPr>
          <p:cNvPr id="8" name="Straight Arrow Connector 7"/>
          <p:cNvCxnSpPr/>
          <p:nvPr/>
        </p:nvCxnSpPr>
        <p:spPr>
          <a:xfrm flipH="1">
            <a:off x="6295571" y="3338286"/>
            <a:ext cx="889000" cy="925286"/>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3857" y="2812143"/>
            <a:ext cx="137730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rbel"/>
                <a:ea typeface="+mn-ea"/>
                <a:cs typeface="Corbel"/>
              </a:rPr>
              <a:t>Collider</a:t>
            </a:r>
          </a:p>
        </p:txBody>
      </p:sp>
    </p:spTree>
    <p:custDataLst>
      <p:tags r:id="rId1"/>
    </p:custDataLst>
    <p:extLst>
      <p:ext uri="{BB962C8B-B14F-4D97-AF65-F5344CB8AC3E}">
        <p14:creationId xmlns:p14="http://schemas.microsoft.com/office/powerpoint/2010/main" val="708774429"/>
      </p:ext>
    </p:extLst>
  </p:cSld>
  <p:clrMapOvr>
    <a:masterClrMapping/>
  </p:clrMapOvr>
  <mc:AlternateContent xmlns:mc="http://schemas.openxmlformats.org/markup-compatibility/2006" xmlns:p14="http://schemas.microsoft.com/office/powerpoint/2010/main">
    <mc:Choice Requires="p14">
      <p:transition spd="slow" p14:dur="2000" advTm="128319"/>
    </mc:Choice>
    <mc:Fallback xmlns="">
      <p:transition spd="slow" advTm="128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on Mediators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r>
              <a:rPr lang="en-US" i="1" dirty="0"/>
              <a:t>B</a:t>
            </a:r>
            <a:r>
              <a:rPr lang="en-US" dirty="0"/>
              <a:t>: DNA damage to lung cells</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grpSp>
        <p:nvGrpSpPr>
          <p:cNvPr id="20" name="Group 19">
            <a:extLst>
              <a:ext uri="{FF2B5EF4-FFF2-40B4-BE49-F238E27FC236}">
                <a16:creationId xmlns:a16="http://schemas.microsoft.com/office/drawing/2014/main" id="{D821579E-9874-0549-AFCF-16824C533397}"/>
              </a:ext>
            </a:extLst>
          </p:cNvPr>
          <p:cNvGrpSpPr/>
          <p:nvPr/>
        </p:nvGrpSpPr>
        <p:grpSpPr>
          <a:xfrm>
            <a:off x="3244780" y="4177861"/>
            <a:ext cx="2654440" cy="523220"/>
            <a:chOff x="3244780" y="4177861"/>
            <a:chExt cx="2654440" cy="523220"/>
          </a:xfrm>
        </p:grpSpPr>
        <p:sp>
          <p:nvSpPr>
            <p:cNvPr id="9" name="TextBox 8">
              <a:extLst>
                <a:ext uri="{FF2B5EF4-FFF2-40B4-BE49-F238E27FC236}">
                  <a16:creationId xmlns:a16="http://schemas.microsoft.com/office/drawing/2014/main" id="{72EE868A-94E5-E245-BDC3-683BDAAA6B31}"/>
                </a:ext>
              </a:extLst>
            </p:cNvPr>
            <p:cNvSpPr txBox="1"/>
            <p:nvPr/>
          </p:nvSpPr>
          <p:spPr>
            <a:xfrm>
              <a:off x="3244780" y="4177861"/>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11" name="TextBox 10">
              <a:extLst>
                <a:ext uri="{FF2B5EF4-FFF2-40B4-BE49-F238E27FC236}">
                  <a16:creationId xmlns:a16="http://schemas.microsoft.com/office/drawing/2014/main" id="{8677B9F1-B558-9E45-88CB-C4AD168EA8F9}"/>
                </a:ext>
              </a:extLst>
            </p:cNvPr>
            <p:cNvSpPr txBox="1"/>
            <p:nvPr/>
          </p:nvSpPr>
          <p:spPr>
            <a:xfrm>
              <a:off x="4360243" y="4177861"/>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12" name="TextBox 11">
              <a:extLst>
                <a:ext uri="{FF2B5EF4-FFF2-40B4-BE49-F238E27FC236}">
                  <a16:creationId xmlns:a16="http://schemas.microsoft.com/office/drawing/2014/main" id="{16E83846-F6D4-7648-A3A2-2316064914E3}"/>
                </a:ext>
              </a:extLst>
            </p:cNvPr>
            <p:cNvSpPr txBox="1"/>
            <p:nvPr/>
          </p:nvSpPr>
          <p:spPr>
            <a:xfrm>
              <a:off x="5454868" y="4177861"/>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14" name="Straight Connector 13">
              <a:extLst>
                <a:ext uri="{FF2B5EF4-FFF2-40B4-BE49-F238E27FC236}">
                  <a16:creationId xmlns:a16="http://schemas.microsoft.com/office/drawing/2014/main" id="{92537BC5-DB4E-204E-B139-49693EFDF228}"/>
                </a:ext>
              </a:extLst>
            </p:cNvPr>
            <p:cNvCxnSpPr>
              <a:stCxn id="9" idx="3"/>
              <a:endCxn id="11" idx="1"/>
            </p:cNvCxnSpPr>
            <p:nvPr/>
          </p:nvCxnSpPr>
          <p:spPr>
            <a:xfrm>
              <a:off x="3689132"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E127C8-082F-1A41-9E5D-4FC179F89C4B}"/>
                </a:ext>
              </a:extLst>
            </p:cNvPr>
            <p:cNvCxnSpPr>
              <a:cxnSpLocks/>
              <a:stCxn id="11" idx="3"/>
              <a:endCxn id="12" idx="1"/>
            </p:cNvCxnSpPr>
            <p:nvPr/>
          </p:nvCxnSpPr>
          <p:spPr>
            <a:xfrm>
              <a:off x="4783757"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F22981DB-D7EC-DD43-A662-A52CE41D36B4}"/>
              </a:ext>
            </a:extLst>
          </p:cNvPr>
          <p:cNvSpPr/>
          <p:nvPr/>
        </p:nvSpPr>
        <p:spPr>
          <a:xfrm>
            <a:off x="4352634" y="4177861"/>
            <a:ext cx="423514" cy="523220"/>
          </a:xfrm>
          <a:prstGeom prst="rect">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1200" cap="none" spc="0" normalizeH="0" baseline="0" noProof="0">
              <a:ln>
                <a:noFill/>
              </a:ln>
              <a:solidFill>
                <a:prstClr val="white"/>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3323156244"/>
      </p:ext>
    </p:extLst>
  </p:cSld>
  <p:clrMapOvr>
    <a:masterClrMapping/>
  </p:clrMapOvr>
  <mc:AlternateContent xmlns:mc="http://schemas.openxmlformats.org/markup-compatibility/2006" xmlns:p14="http://schemas.microsoft.com/office/powerpoint/2010/main">
    <mc:Choice Requires="p14">
      <p:transition spd="slow" p14:dur="2000" advTm="177535"/>
    </mc:Choice>
    <mc:Fallback xmlns="">
      <p:transition spd="slow" advTm="177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Causes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7" name="Picture 6" descr="Screen Shot 2020-02-01 at 3.1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092122"/>
            <a:ext cx="3048000" cy="850900"/>
          </a:xfrm>
          <a:prstGeom prst="rect">
            <a:avLst/>
          </a:prstGeom>
        </p:spPr>
      </p:pic>
    </p:spTree>
    <p:custDataLst>
      <p:tags r:id="rId1"/>
    </p:custDataLst>
    <p:extLst>
      <p:ext uri="{BB962C8B-B14F-4D97-AF65-F5344CB8AC3E}">
        <p14:creationId xmlns:p14="http://schemas.microsoft.com/office/powerpoint/2010/main" val="1028895424"/>
      </p:ext>
    </p:extLst>
  </p:cSld>
  <p:clrMapOvr>
    <a:masterClrMapping/>
  </p:clrMapOvr>
  <mc:AlternateContent xmlns:mc="http://schemas.openxmlformats.org/markup-compatibility/2006" xmlns:p14="http://schemas.microsoft.com/office/powerpoint/2010/main">
    <mc:Choice Requires="p14">
      <p:transition spd="slow" p14:dur="2000" advTm="87680"/>
    </mc:Choice>
    <mc:Fallback xmlns="">
      <p:transition spd="slow" advTm="8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3.13.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4073979"/>
            <a:ext cx="4318000" cy="850900"/>
          </a:xfrm>
          <a:prstGeom prst="rect">
            <a:avLst/>
          </a:prstGeom>
        </p:spPr>
      </p:pic>
      <p:sp>
        <p:nvSpPr>
          <p:cNvPr id="6" name="TextBox 5"/>
          <p:cNvSpPr txBox="1"/>
          <p:nvPr/>
        </p:nvSpPr>
        <p:spPr>
          <a:xfrm>
            <a:off x="5678713" y="2013858"/>
            <a:ext cx="3156858" cy="1902059"/>
          </a:xfrm>
          <a:prstGeom prst="rect">
            <a:avLst/>
          </a:prstGeom>
          <a:no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rbel"/>
                <a:ea typeface="+mn-ea"/>
                <a:cs typeface="Corbel"/>
              </a:rPr>
              <a:t>Selection Bias!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a:ea typeface="+mn-ea"/>
                <a:cs typeface="Corbel"/>
              </a:rPr>
              <a:t>Results in lack of conditional exchangeability</a:t>
            </a:r>
          </a:p>
        </p:txBody>
      </p:sp>
    </p:spTree>
    <p:custDataLst>
      <p:tags r:id="rId1"/>
    </p:custDataLst>
    <p:extLst>
      <p:ext uri="{BB962C8B-B14F-4D97-AF65-F5344CB8AC3E}">
        <p14:creationId xmlns:p14="http://schemas.microsoft.com/office/powerpoint/2010/main" val="4027134114"/>
      </p:ext>
    </p:extLst>
  </p:cSld>
  <p:clrMapOvr>
    <a:masterClrMapping/>
  </p:clrMapOvr>
  <mc:AlternateContent xmlns:mc="http://schemas.openxmlformats.org/markup-compatibility/2006" xmlns:p14="http://schemas.microsoft.com/office/powerpoint/2010/main">
    <mc:Choice Requires="p14">
      <p:transition spd="slow" p14:dur="2000" advTm="134723"/>
    </mc:Choice>
    <mc:Fallback xmlns="">
      <p:transition spd="slow" advTm="134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Consequences of Colliders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r>
              <a:rPr lang="en-US" i="1" dirty="0"/>
              <a:t>S</a:t>
            </a:r>
            <a:r>
              <a:rPr lang="en-US" dirty="0"/>
              <a:t>: Death from lung cancer</a:t>
            </a:r>
          </a:p>
          <a:p>
            <a:pPr marL="858837" lvl="1" indent="-457200"/>
            <a:endParaRPr lang="en-US" dirty="0"/>
          </a:p>
          <a:p>
            <a:pPr marL="858837" lvl="1" indent="-457200"/>
            <a:endParaRPr lang="en-US" dirty="0"/>
          </a:p>
          <a:p>
            <a:pPr marL="0" lvl="1" indent="0" algn="ct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a:t>
            </a:r>
            <a:endParaRPr lang="en-US" dirty="0"/>
          </a:p>
          <a:p>
            <a:pPr marL="858837" lvl="1" indent="-457200"/>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3.1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95" y="4524826"/>
            <a:ext cx="6159500" cy="965200"/>
          </a:xfrm>
          <a:prstGeom prst="rect">
            <a:avLst/>
          </a:prstGeom>
        </p:spPr>
      </p:pic>
    </p:spTree>
    <p:extLst>
      <p:ext uri="{BB962C8B-B14F-4D97-AF65-F5344CB8AC3E}">
        <p14:creationId xmlns:p14="http://schemas.microsoft.com/office/powerpoint/2010/main" val="1725040672"/>
      </p:ext>
    </p:extLst>
  </p:cSld>
  <p:clrMapOvr>
    <a:masterClrMapping/>
  </p:clrMapOvr>
  <mc:AlternateContent xmlns:mc="http://schemas.openxmlformats.org/markup-compatibility/2006" xmlns:p14="http://schemas.microsoft.com/office/powerpoint/2010/main">
    <mc:Choice Requires="p14">
      <p:transition spd="slow" p14:dur="2000" advTm="35196"/>
    </mc:Choice>
    <mc:Fallback xmlns="">
      <p:transition spd="slow" advTm="351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Association</a:t>
            </a:r>
          </a:p>
        </p:txBody>
      </p:sp>
      <p:sp>
        <p:nvSpPr>
          <p:cNvPr id="3" name="Content Placeholder 2"/>
          <p:cNvSpPr>
            <a:spLocks noGrp="1"/>
          </p:cNvSpPr>
          <p:nvPr>
            <p:ph idx="1"/>
          </p:nvPr>
        </p:nvSpPr>
        <p:spPr/>
        <p:txBody>
          <a:bodyPr/>
          <a:lstStyle/>
          <a:p>
            <a:pPr marL="119062" indent="0">
              <a:buNone/>
            </a:pPr>
            <a:r>
              <a:rPr lang="en-US" dirty="0"/>
              <a:t>Statistical association between two variables </a:t>
            </a:r>
            <a:r>
              <a:rPr lang="en-US" i="1" dirty="0"/>
              <a:t>A</a:t>
            </a:r>
            <a:r>
              <a:rPr lang="en-US" dirty="0"/>
              <a:t> and </a:t>
            </a:r>
            <a:r>
              <a:rPr lang="en-US" i="1" dirty="0"/>
              <a:t>Y</a:t>
            </a:r>
            <a:r>
              <a:rPr lang="en-US" dirty="0"/>
              <a:t> may be due to:</a:t>
            </a:r>
          </a:p>
          <a:p>
            <a:pPr marL="633412" indent="-514350">
              <a:buFont typeface="+mj-lt"/>
              <a:buAutoNum type="arabicPeriod"/>
            </a:pPr>
            <a:r>
              <a:rPr lang="en-US" i="1" dirty="0"/>
              <a:t>R</a:t>
            </a:r>
            <a:r>
              <a:rPr lang="en-US" dirty="0"/>
              <a:t>andom fluctuation</a:t>
            </a:r>
          </a:p>
          <a:p>
            <a:pPr marL="633412" indent="-514350">
              <a:buFont typeface="+mj-lt"/>
              <a:buAutoNum type="arabicPeriod"/>
            </a:pPr>
            <a:r>
              <a:rPr lang="en-US" b="1" i="1" dirty="0"/>
              <a:t> A</a:t>
            </a:r>
            <a:r>
              <a:rPr lang="en-US" b="1" dirty="0"/>
              <a:t> causing </a:t>
            </a:r>
            <a:r>
              <a:rPr lang="en-US" b="1" i="1" dirty="0"/>
              <a:t>Y</a:t>
            </a:r>
          </a:p>
          <a:p>
            <a:pPr marL="633412" indent="-514350">
              <a:buFont typeface="+mj-lt"/>
              <a:buAutoNum type="arabicPeriod"/>
            </a:pPr>
            <a:r>
              <a:rPr lang="en-US" i="1" dirty="0"/>
              <a:t>Y</a:t>
            </a:r>
            <a:r>
              <a:rPr lang="en-US" dirty="0"/>
              <a:t> causing </a:t>
            </a:r>
            <a:r>
              <a:rPr lang="en-US" i="1" dirty="0"/>
              <a:t>A</a:t>
            </a:r>
          </a:p>
          <a:p>
            <a:pPr marL="633412" indent="-514350">
              <a:buFont typeface="+mj-lt"/>
              <a:buAutoNum type="arabicPeriod"/>
            </a:pPr>
            <a:r>
              <a:rPr lang="en-US" i="1" dirty="0"/>
              <a:t>A</a:t>
            </a:r>
            <a:r>
              <a:rPr lang="en-US" dirty="0"/>
              <a:t> and </a:t>
            </a:r>
            <a:r>
              <a:rPr lang="en-US" i="1" dirty="0"/>
              <a:t>Y</a:t>
            </a:r>
            <a:r>
              <a:rPr lang="en-US" dirty="0"/>
              <a:t> sharing a common cause</a:t>
            </a:r>
          </a:p>
          <a:p>
            <a:pPr marL="633412" indent="-514350">
              <a:buFont typeface="+mj-lt"/>
              <a:buAutoNum type="arabicPeriod"/>
            </a:pPr>
            <a:r>
              <a:rPr lang="en-US" i="1" dirty="0"/>
              <a:t>C</a:t>
            </a:r>
            <a:r>
              <a:rPr lang="en-US" dirty="0"/>
              <a:t>onditioning on a common effect of </a:t>
            </a:r>
            <a:r>
              <a:rPr lang="en-US" i="1" dirty="0"/>
              <a:t>A</a:t>
            </a:r>
            <a:r>
              <a:rPr lang="en-US" dirty="0"/>
              <a:t> and </a:t>
            </a:r>
            <a:r>
              <a:rPr lang="en-US" i="1" dirty="0"/>
              <a:t>Y</a:t>
            </a:r>
            <a:endParaRPr lang="en-US" dirty="0"/>
          </a:p>
          <a:p>
            <a:pPr marL="119062" indent="0">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67645792"/>
      </p:ext>
    </p:extLst>
  </p:cSld>
  <p:clrMapOvr>
    <a:masterClrMapping/>
  </p:clrMapOvr>
  <mc:AlternateContent xmlns:mc="http://schemas.openxmlformats.org/markup-compatibility/2006" xmlns:p14="http://schemas.microsoft.com/office/powerpoint/2010/main">
    <mc:Choice Requires="p14">
      <p:transition spd="slow" p14:dur="2000" advTm="44898"/>
    </mc:Choice>
    <mc:Fallback xmlns="">
      <p:transition spd="slow" advTm="448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How we can use this</a:t>
            </a:r>
          </a:p>
        </p:txBody>
      </p:sp>
      <p:sp>
        <p:nvSpPr>
          <p:cNvPr id="21507" name="Rectangle 3"/>
          <p:cNvSpPr>
            <a:spLocks noGrp="1" noChangeArrowheads="1"/>
          </p:cNvSpPr>
          <p:nvPr>
            <p:ph idx="1"/>
          </p:nvPr>
        </p:nvSpPr>
        <p:spPr/>
        <p:txBody>
          <a:bodyPr/>
          <a:lstStyle/>
          <a:p>
            <a:pPr eaLnBrk="1" hangingPunct="1"/>
            <a:r>
              <a:rPr lang="en-US" altLang="en-US" dirty="0"/>
              <a:t>Eliminating four of these explanations is usually the goal of an analysis</a:t>
            </a:r>
          </a:p>
          <a:p>
            <a:pPr eaLnBrk="1" hangingPunct="1"/>
            <a:r>
              <a:rPr lang="en-US" altLang="en-US" dirty="0"/>
              <a:t>Knowing these five sources of statistical association helps identify the (set of) causal structure(s) that could have generated the observed statistical associations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639922034"/>
      </p:ext>
    </p:extLst>
  </p:cSld>
  <p:clrMapOvr>
    <a:masterClrMapping/>
  </p:clrMapOvr>
  <mc:AlternateContent xmlns:mc="http://schemas.openxmlformats.org/markup-compatibility/2006" xmlns:p14="http://schemas.microsoft.com/office/powerpoint/2010/main">
    <mc:Choice Requires="p14">
      <p:transition spd="slow" p14:dur="2000" advTm="22960"/>
    </mc:Choice>
    <mc:Fallback xmlns="">
      <p:transition spd="slow" advTm="229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D-separation</a:t>
            </a:r>
          </a:p>
        </p:txBody>
      </p:sp>
      <p:sp>
        <p:nvSpPr>
          <p:cNvPr id="3" name="Content Placeholder 2"/>
          <p:cNvSpPr>
            <a:spLocks noGrp="1"/>
          </p:cNvSpPr>
          <p:nvPr>
            <p:ph idx="1"/>
          </p:nvPr>
        </p:nvSpPr>
        <p:spPr/>
        <p:txBody>
          <a:bodyPr/>
          <a:lstStyle/>
          <a:p>
            <a:pPr marL="574675" indent="-457200"/>
            <a:r>
              <a:rPr lang="en-US" dirty="0"/>
              <a:t>Set of graphical rules to decide whether two variables are</a:t>
            </a:r>
          </a:p>
          <a:p>
            <a:pPr marL="866775" lvl="1" indent="-457200"/>
            <a:r>
              <a:rPr lang="en-US" dirty="0"/>
              <a:t>D-separated: independent</a:t>
            </a:r>
          </a:p>
          <a:p>
            <a:pPr marL="866775" lvl="1" indent="-457200"/>
            <a:r>
              <a:rPr lang="en-US" dirty="0"/>
              <a:t>D-connected: associated (in general)</a:t>
            </a:r>
          </a:p>
          <a:p>
            <a:pPr marL="574675" indent="-457200"/>
            <a:r>
              <a:rPr lang="en-US" dirty="0"/>
              <a:t>If two variables are d-separated</a:t>
            </a:r>
          </a:p>
          <a:p>
            <a:pPr marL="866775" lvl="1" indent="-457200"/>
            <a:r>
              <a:rPr lang="en-US" dirty="0"/>
              <a:t>Without conditioning on any other variables in the DAG, then they are marginally independent</a:t>
            </a:r>
          </a:p>
          <a:p>
            <a:pPr marL="866775" lvl="1" indent="-457200"/>
            <a:r>
              <a:rPr lang="en-US" dirty="0"/>
              <a:t>After conditioning on a set of other variables, then they are conditionally independent</a:t>
            </a:r>
          </a:p>
          <a:p>
            <a:pPr marL="866775" lvl="1" indent="-457200"/>
            <a:endParaRPr lang="en-US"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940089190"/>
      </p:ext>
    </p:extLst>
  </p:cSld>
  <p:clrMapOvr>
    <a:masterClrMapping/>
  </p:clrMapOvr>
  <mc:AlternateContent xmlns:mc="http://schemas.openxmlformats.org/markup-compatibility/2006" xmlns:p14="http://schemas.microsoft.com/office/powerpoint/2010/main">
    <mc:Choice Requires="p14">
      <p:transition spd="slow" p14:dur="2000" advTm="33176"/>
    </mc:Choice>
    <mc:Fallback xmlns="">
      <p:transition spd="slow" advTm="331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Terminology</a:t>
            </a:r>
          </a:p>
        </p:txBody>
      </p:sp>
      <p:sp>
        <p:nvSpPr>
          <p:cNvPr id="3" name="Content Placeholder 2"/>
          <p:cNvSpPr>
            <a:spLocks noGrp="1"/>
          </p:cNvSpPr>
          <p:nvPr>
            <p:ph idx="1"/>
          </p:nvPr>
        </p:nvSpPr>
        <p:spPr/>
        <p:txBody>
          <a:bodyPr/>
          <a:lstStyle/>
          <a:p>
            <a:pPr marL="574675" indent="-457200"/>
            <a:r>
              <a:rPr lang="en-US" dirty="0"/>
              <a:t>Ancestors / Descendants</a:t>
            </a:r>
          </a:p>
          <a:p>
            <a:pPr marL="866775" lvl="1" indent="-457200"/>
            <a:r>
              <a:rPr lang="en-US" dirty="0"/>
              <a:t>Parents / Children</a:t>
            </a:r>
          </a:p>
          <a:p>
            <a:pPr marL="574675" indent="-457200"/>
            <a:r>
              <a:rPr lang="en-US" dirty="0"/>
              <a:t>Path: a route that connects two variables by following a sequence of edges such that the route visits no variable more than once</a:t>
            </a:r>
          </a:p>
          <a:p>
            <a:pPr marL="866775" lvl="1" indent="-457200"/>
            <a:r>
              <a:rPr lang="en-US" dirty="0"/>
              <a:t>A </a:t>
            </a:r>
            <a:r>
              <a:rPr lang="en-US" u="sng" dirty="0"/>
              <a:t>causal path</a:t>
            </a:r>
            <a:r>
              <a:rPr lang="en-US" dirty="0"/>
              <a:t> consists entirely of edges with their arrows pointing in the same direction</a:t>
            </a:r>
          </a:p>
          <a:p>
            <a:pPr marL="574675" indent="-457200"/>
            <a:r>
              <a:rPr lang="en-US" dirty="0"/>
              <a:t>Paths can be either blocked or open according to the following graphical rules</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91113246"/>
      </p:ext>
    </p:extLst>
  </p:cSld>
  <p:clrMapOvr>
    <a:masterClrMapping/>
  </p:clrMapOvr>
  <mc:AlternateContent xmlns:mc="http://schemas.openxmlformats.org/markup-compatibility/2006" xmlns:p14="http://schemas.microsoft.com/office/powerpoint/2010/main">
    <mc:Choice Requires="p14">
      <p:transition spd="slow" p14:dur="2000" advTm="64504"/>
    </mc:Choice>
    <mc:Fallback xmlns="">
      <p:transition spd="slow" advTm="645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a:t>
            </a:r>
          </a:p>
        </p:txBody>
      </p:sp>
      <p:sp>
        <p:nvSpPr>
          <p:cNvPr id="3" name="Content Placeholder 2"/>
          <p:cNvSpPr>
            <a:spLocks noGrp="1"/>
          </p:cNvSpPr>
          <p:nvPr>
            <p:ph idx="1"/>
          </p:nvPr>
        </p:nvSpPr>
        <p:spPr/>
        <p:txBody>
          <a:bodyPr/>
          <a:lstStyle/>
          <a:p>
            <a:r>
              <a:rPr lang="en-US" dirty="0"/>
              <a:t>If there are no variables being conditioned on, a path is blocked if and only if two arrowheads on the path collide at some variable on the path</a:t>
            </a:r>
          </a:p>
          <a:p>
            <a:r>
              <a:rPr lang="en-US" dirty="0"/>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open, but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blocked</a:t>
            </a:r>
          </a:p>
          <a:p>
            <a:pPr marL="119062" indent="0" algn="ctr">
              <a:buNone/>
            </a:pP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72008220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Organization</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Selection Bias</a:t>
            </a:r>
          </a:p>
          <a:p>
            <a:pPr lvl="1" eaLnBrk="1" hangingPunct="1"/>
            <a:r>
              <a:rPr lang="en-US" altLang="en-US" dirty="0"/>
              <a:t>Measurement Bias</a:t>
            </a:r>
          </a:p>
          <a:p>
            <a:pPr lvl="1" eaLnBrk="1" hangingPunct="1"/>
            <a:r>
              <a:rPr lang="en-US" altLang="en-US" dirty="0"/>
              <a:t>Bias in RCTs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173535407"/>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a:t>
            </a:r>
          </a:p>
        </p:txBody>
      </p:sp>
      <p:sp>
        <p:nvSpPr>
          <p:cNvPr id="3" name="Content Placeholder 2"/>
          <p:cNvSpPr>
            <a:spLocks noGrp="1"/>
          </p:cNvSpPr>
          <p:nvPr>
            <p:ph idx="1"/>
          </p:nvPr>
        </p:nvSpPr>
        <p:spPr/>
        <p:txBody>
          <a:bodyPr/>
          <a:lstStyle/>
          <a:p>
            <a:r>
              <a:rPr lang="en-US" dirty="0"/>
              <a:t>Any path that contains a </a:t>
            </a:r>
            <a:r>
              <a:rPr lang="en-US" dirty="0" err="1"/>
              <a:t>noncollider</a:t>
            </a:r>
            <a:r>
              <a:rPr lang="en-US" dirty="0"/>
              <a:t> that has been conditioned on is blocked</a:t>
            </a:r>
          </a:p>
          <a:p>
            <a:r>
              <a:rPr lang="en-US" dirty="0"/>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blocked after conditioning on </a:t>
            </a:r>
            <a:r>
              <a:rPr lang="en-US" i="1" dirty="0">
                <a:sym typeface="Wingdings"/>
              </a:rPr>
              <a:t>A</a:t>
            </a:r>
          </a:p>
          <a:p>
            <a:r>
              <a:rPr lang="en-US" dirty="0">
                <a:sym typeface="Wingdings"/>
              </a:rPr>
              <a:t>We use a box around a variable to indicate that we are conditioning on it</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90946974"/>
      </p:ext>
    </p:extLst>
  </p:cSld>
  <p:clrMapOvr>
    <a:masterClrMapping/>
  </p:clrMapOvr>
  <mc:AlternateContent xmlns:mc="http://schemas.openxmlformats.org/markup-compatibility/2006" xmlns:p14="http://schemas.microsoft.com/office/powerpoint/2010/main">
    <mc:Choice Requires="p14">
      <p:transition spd="slow" p14:dur="2000" advTm="16493"/>
    </mc:Choice>
    <mc:Fallback xmlns="">
      <p:transition spd="slow" advTm="1649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a:t>
            </a:r>
          </a:p>
        </p:txBody>
      </p:sp>
      <p:sp>
        <p:nvSpPr>
          <p:cNvPr id="3" name="Content Placeholder 2"/>
          <p:cNvSpPr>
            <a:spLocks noGrp="1"/>
          </p:cNvSpPr>
          <p:nvPr>
            <p:ph idx="1"/>
          </p:nvPr>
        </p:nvSpPr>
        <p:spPr/>
        <p:txBody>
          <a:bodyPr/>
          <a:lstStyle/>
          <a:p>
            <a:r>
              <a:rPr lang="en-US" dirty="0"/>
              <a:t>A collider that has been conditioned on does not block a path</a:t>
            </a:r>
          </a:p>
          <a:p>
            <a:r>
              <a:rPr lang="en-US" dirty="0">
                <a:sym typeface="Wingdings"/>
              </a:rPr>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open after conditioning on </a:t>
            </a:r>
            <a:r>
              <a:rPr lang="en-US" i="1" dirty="0">
                <a:sym typeface="Wingdings"/>
              </a:rPr>
              <a:t>A</a:t>
            </a:r>
            <a:endParaRPr lang="en-US" dirty="0">
              <a:sym typeface="Wingdings"/>
            </a:endParaRP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3478136"/>
      </p:ext>
    </p:extLst>
  </p:cSld>
  <p:clrMapOvr>
    <a:masterClrMapping/>
  </p:clrMapOvr>
  <mc:AlternateContent xmlns:mc="http://schemas.openxmlformats.org/markup-compatibility/2006" xmlns:p14="http://schemas.microsoft.com/office/powerpoint/2010/main">
    <mc:Choice Requires="p14">
      <p:transition spd="slow" p14:dur="2000" advTm="8673"/>
    </mc:Choice>
    <mc:Fallback xmlns="">
      <p:transition spd="slow" advTm="86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a:t>
            </a:r>
          </a:p>
        </p:txBody>
      </p:sp>
      <p:sp>
        <p:nvSpPr>
          <p:cNvPr id="3" name="Content Placeholder 2"/>
          <p:cNvSpPr>
            <a:spLocks noGrp="1"/>
          </p:cNvSpPr>
          <p:nvPr>
            <p:ph idx="1"/>
          </p:nvPr>
        </p:nvSpPr>
        <p:spPr/>
        <p:txBody>
          <a:bodyPr/>
          <a:lstStyle/>
          <a:p>
            <a:r>
              <a:rPr lang="en-US" dirty="0"/>
              <a:t> A collider that has a descendant that has been conditioned on does not block a path</a:t>
            </a:r>
          </a:p>
          <a:p>
            <a:r>
              <a:rPr lang="en-US" dirty="0">
                <a:sym typeface="Wingdings"/>
              </a:rPr>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open after conditioning on </a:t>
            </a:r>
            <a:r>
              <a:rPr lang="en-US" i="1" dirty="0">
                <a:sym typeface="Wingdings"/>
              </a:rPr>
              <a:t>S</a:t>
            </a:r>
            <a:r>
              <a:rPr lang="en-US" dirty="0">
                <a:sym typeface="Wingdings"/>
              </a:rPr>
              <a:t>, a descendent of the collider </a:t>
            </a:r>
            <a:r>
              <a:rPr lang="en-US" i="1" dirty="0">
                <a:sym typeface="Wingdings"/>
              </a:rPr>
              <a:t>A</a:t>
            </a:r>
            <a:endParaRPr lang="en-US" dirty="0">
              <a:sym typeface="Wingdings"/>
            </a:endParaRP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706400542"/>
      </p:ext>
    </p:extLst>
  </p:cSld>
  <p:clrMapOvr>
    <a:masterClrMapping/>
  </p:clrMapOvr>
  <mc:AlternateContent xmlns:mc="http://schemas.openxmlformats.org/markup-compatibility/2006" xmlns:p14="http://schemas.microsoft.com/office/powerpoint/2010/main">
    <mc:Choice Requires="p14">
      <p:transition spd="slow" p14:dur="2000" advTm="35193"/>
    </mc:Choice>
    <mc:Fallback xmlns="">
      <p:transition spd="slow" advTm="351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75941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causal statement represents the relationship between </a:t>
            </a:r>
            <a:r>
              <a:rPr lang="en-US" i="1" dirty="0"/>
              <a:t>A</a:t>
            </a:r>
            <a:r>
              <a:rPr lang="en-US" dirty="0"/>
              <a:t> and </a:t>
            </a:r>
            <a:r>
              <a:rPr lang="en-US"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3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A</a:t>
            </a:r>
            <a:r>
              <a:rPr lang="en-US" dirty="0"/>
              <a:t> and </a:t>
            </a:r>
            <a:r>
              <a:rPr lang="en-US" i="1" dirty="0"/>
              <a:t>Y</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83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L</a:t>
            </a:r>
            <a:r>
              <a:rPr lang="en-US" dirty="0"/>
              <a:t> and </a:t>
            </a:r>
            <a:r>
              <a:rPr lang="en-US"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8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Y</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169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B</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9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Interlude</a:t>
            </a:r>
          </a:p>
        </p:txBody>
      </p:sp>
    </p:spTree>
    <p:extLst>
      <p:ext uri="{BB962C8B-B14F-4D97-AF65-F5344CB8AC3E}">
        <p14:creationId xmlns:p14="http://schemas.microsoft.com/office/powerpoint/2010/main" val="168877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DAGs</a:t>
            </a:r>
          </a:p>
        </p:txBody>
      </p:sp>
    </p:spTree>
    <p:extLst>
      <p:ext uri="{BB962C8B-B14F-4D97-AF65-F5344CB8AC3E}">
        <p14:creationId xmlns:p14="http://schemas.microsoft.com/office/powerpoint/2010/main" val="1724958191"/>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Research Design</a:t>
            </a:r>
          </a:p>
        </p:txBody>
      </p:sp>
      <p:sp>
        <p:nvSpPr>
          <p:cNvPr id="37891" name="Rectangle 3"/>
          <p:cNvSpPr>
            <a:spLocks noGrp="1" noChangeArrowheads="1"/>
          </p:cNvSpPr>
          <p:nvPr>
            <p:ph idx="1"/>
          </p:nvPr>
        </p:nvSpPr>
        <p:spPr/>
        <p:txBody>
          <a:bodyPr/>
          <a:lstStyle/>
          <a:p>
            <a:pPr eaLnBrk="1" hangingPunct="1">
              <a:lnSpc>
                <a:spcPct val="90000"/>
              </a:lnSpc>
            </a:pPr>
            <a:r>
              <a:rPr lang="en-US" altLang="en-US" dirty="0"/>
              <a:t>You are interested in estimating the effect of </a:t>
            </a:r>
            <a:r>
              <a:rPr lang="en-US" altLang="en-US" i="1" dirty="0"/>
              <a:t>A</a:t>
            </a:r>
            <a:r>
              <a:rPr lang="en-US" altLang="en-US" dirty="0"/>
              <a:t> on </a:t>
            </a:r>
            <a:r>
              <a:rPr lang="en-US" altLang="en-US" i="1" dirty="0"/>
              <a:t>Y</a:t>
            </a:r>
            <a:endParaRPr lang="en-US" altLang="en-US" dirty="0"/>
          </a:p>
          <a:p>
            <a:pPr eaLnBrk="1" hangingPunct="1">
              <a:lnSpc>
                <a:spcPct val="90000"/>
              </a:lnSpc>
            </a:pPr>
            <a:r>
              <a:rPr lang="en-US" altLang="en-US" dirty="0"/>
              <a:t>Imagine the most plausible the ways the world might work</a:t>
            </a:r>
          </a:p>
          <a:p>
            <a:pPr eaLnBrk="1" hangingPunct="1">
              <a:lnSpc>
                <a:spcPct val="90000"/>
              </a:lnSpc>
            </a:pPr>
            <a:r>
              <a:rPr lang="en-US" altLang="en-US" dirty="0"/>
              <a:t>If the world worked like this or like that, would your analysis plan successfully identify the effect of </a:t>
            </a:r>
            <a:r>
              <a:rPr lang="en-US" altLang="en-US" i="1" dirty="0"/>
              <a:t>A</a:t>
            </a:r>
            <a:r>
              <a:rPr lang="en-US" altLang="en-US" dirty="0"/>
              <a:t> on </a:t>
            </a:r>
            <a:r>
              <a:rPr lang="en-US" altLang="en-US" i="1" dirty="0"/>
              <a:t>Y?</a:t>
            </a:r>
          </a:p>
          <a:p>
            <a:pPr eaLnBrk="1" hangingPunct="1">
              <a:lnSpc>
                <a:spcPct val="90000"/>
              </a:lnSpc>
            </a:pPr>
            <a:r>
              <a:rPr lang="en-US" altLang="en-US" dirty="0"/>
              <a:t>What assumptions do you have to make to interpret your statistical association as a causal effect?</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30</a:t>
            </a:fld>
            <a:endParaRPr lang="en-US" sz="1200" dirty="0">
              <a:latin typeface="Corbel"/>
              <a:cs typeface="Corbel"/>
            </a:endParaRPr>
          </a:p>
        </p:txBody>
      </p:sp>
    </p:spTree>
    <p:extLst>
      <p:ext uri="{BB962C8B-B14F-4D97-AF65-F5344CB8AC3E}">
        <p14:creationId xmlns:p14="http://schemas.microsoft.com/office/powerpoint/2010/main" val="20946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two causal structures generated the data, and you have perfect measures of all 5 variables, can you tell which one is correct?</a:t>
            </a:r>
          </a:p>
        </p:txBody>
      </p:sp>
      <p:sp>
        <p:nvSpPr>
          <p:cNvPr id="2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31</a:t>
            </a:fld>
            <a:endParaRPr lang="en-US" sz="1200" dirty="0">
              <a:latin typeface="Corbel"/>
              <a:cs typeface="Corbel"/>
            </a:endParaRPr>
          </a:p>
        </p:txBody>
      </p:sp>
    </p:spTree>
    <p:extLst>
      <p:ext uri="{BB962C8B-B14F-4D97-AF65-F5344CB8AC3E}">
        <p14:creationId xmlns:p14="http://schemas.microsoft.com/office/powerpoint/2010/main" val="2934697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three causal structures generated the data, and you have perfect measures of all 5 variables, can you tell which one is correct?</a:t>
            </a:r>
          </a:p>
        </p:txBody>
      </p: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0" name="Text Box 27">
            <a:extLst>
              <a:ext uri="{FF2B5EF4-FFF2-40B4-BE49-F238E27FC236}">
                <a16:creationId xmlns:a16="http://schemas.microsoft.com/office/drawing/2014/main" id="{3E21F005-97F6-4C0F-8D3C-0EC6F2ECF356}"/>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51" name="AutoShape 29">
            <a:extLst>
              <a:ext uri="{FF2B5EF4-FFF2-40B4-BE49-F238E27FC236}">
                <a16:creationId xmlns:a16="http://schemas.microsoft.com/office/drawing/2014/main" id="{E8B0B807-241D-4896-9F15-8C2C05DC1C73}"/>
              </a:ext>
            </a:extLst>
          </p:cNvPr>
          <p:cNvCxnSpPr>
            <a:cxnSpLocks noChangeShapeType="1"/>
            <a:stCxn id="52" idx="2"/>
            <a:endCxn id="50"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2" name="Text Box 30">
            <a:extLst>
              <a:ext uri="{FF2B5EF4-FFF2-40B4-BE49-F238E27FC236}">
                <a16:creationId xmlns:a16="http://schemas.microsoft.com/office/drawing/2014/main" id="{9D6BA7EA-4B31-4AEF-991E-8FB6C2D0126E}"/>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53" name="Text Box 33">
            <a:extLst>
              <a:ext uri="{FF2B5EF4-FFF2-40B4-BE49-F238E27FC236}">
                <a16:creationId xmlns:a16="http://schemas.microsoft.com/office/drawing/2014/main" id="{26CBF7C5-8E91-485C-9E5E-A986E135AD76}"/>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54" name="AutoShape 34">
            <a:extLst>
              <a:ext uri="{FF2B5EF4-FFF2-40B4-BE49-F238E27FC236}">
                <a16:creationId xmlns:a16="http://schemas.microsoft.com/office/drawing/2014/main" id="{47F65B11-507E-4AD9-8067-62265BC23E17}"/>
              </a:ext>
            </a:extLst>
          </p:cNvPr>
          <p:cNvCxnSpPr>
            <a:cxnSpLocks noChangeShapeType="1"/>
            <a:stCxn id="53" idx="2"/>
            <a:endCxn id="50"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5" name="Text Box 30">
            <a:extLst>
              <a:ext uri="{FF2B5EF4-FFF2-40B4-BE49-F238E27FC236}">
                <a16:creationId xmlns:a16="http://schemas.microsoft.com/office/drawing/2014/main" id="{1E6C34AD-9163-41B9-B403-643D913BC69B}"/>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6" name="Text Box 27">
            <a:extLst>
              <a:ext uri="{FF2B5EF4-FFF2-40B4-BE49-F238E27FC236}">
                <a16:creationId xmlns:a16="http://schemas.microsoft.com/office/drawing/2014/main" id="{79DAE55E-EA38-4692-A1E1-4CCB36A92A26}"/>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57" name="AutoShape 29">
            <a:extLst>
              <a:ext uri="{FF2B5EF4-FFF2-40B4-BE49-F238E27FC236}">
                <a16:creationId xmlns:a16="http://schemas.microsoft.com/office/drawing/2014/main" id="{8A5F8681-7BD9-4A2A-A734-8F681D2B46C3}"/>
              </a:ext>
            </a:extLst>
          </p:cNvPr>
          <p:cNvCxnSpPr>
            <a:cxnSpLocks noChangeShapeType="1"/>
            <a:stCxn id="55" idx="2"/>
            <a:endCxn id="52"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8" name="AutoShape 29">
            <a:extLst>
              <a:ext uri="{FF2B5EF4-FFF2-40B4-BE49-F238E27FC236}">
                <a16:creationId xmlns:a16="http://schemas.microsoft.com/office/drawing/2014/main" id="{82A7CB22-3D06-4B7A-8512-7EC6AD22A2AD}"/>
              </a:ext>
            </a:extLst>
          </p:cNvPr>
          <p:cNvCxnSpPr>
            <a:cxnSpLocks noChangeShapeType="1"/>
            <a:stCxn id="55" idx="2"/>
            <a:endCxn id="53"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9" name="Text Box 27">
            <a:extLst>
              <a:ext uri="{FF2B5EF4-FFF2-40B4-BE49-F238E27FC236}">
                <a16:creationId xmlns:a16="http://schemas.microsoft.com/office/drawing/2014/main" id="{C2CDB8FD-EA53-4A63-8B10-79A1B27A5AF5}"/>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60" name="AutoShape 29">
            <a:extLst>
              <a:ext uri="{FF2B5EF4-FFF2-40B4-BE49-F238E27FC236}">
                <a16:creationId xmlns:a16="http://schemas.microsoft.com/office/drawing/2014/main" id="{2F222610-44C0-4086-932A-F05F25C0BC8C}"/>
              </a:ext>
            </a:extLst>
          </p:cNvPr>
          <p:cNvCxnSpPr>
            <a:cxnSpLocks noChangeShapeType="1"/>
            <a:stCxn id="59" idx="3"/>
            <a:endCxn id="52"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1" name="AutoShape 29">
            <a:extLst>
              <a:ext uri="{FF2B5EF4-FFF2-40B4-BE49-F238E27FC236}">
                <a16:creationId xmlns:a16="http://schemas.microsoft.com/office/drawing/2014/main" id="{C8C12180-9F91-4C20-B472-A546078A8882}"/>
              </a:ext>
            </a:extLst>
          </p:cNvPr>
          <p:cNvCxnSpPr>
            <a:cxnSpLocks noChangeShapeType="1"/>
            <a:stCxn id="59" idx="3"/>
            <a:endCxn id="56"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32</a:t>
            </a:fld>
            <a:endParaRPr lang="en-US" sz="1200" dirty="0">
              <a:latin typeface="Corbel"/>
              <a:cs typeface="Corbel"/>
            </a:endParaRPr>
          </a:p>
        </p:txBody>
      </p:sp>
    </p:spTree>
    <p:extLst>
      <p:ext uri="{BB962C8B-B14F-4D97-AF65-F5344CB8AC3E}">
        <p14:creationId xmlns:p14="http://schemas.microsoft.com/office/powerpoint/2010/main" val="390614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Confounding</a:t>
            </a:r>
          </a:p>
        </p:txBody>
      </p:sp>
    </p:spTree>
    <p:extLst>
      <p:ext uri="{BB962C8B-B14F-4D97-AF65-F5344CB8AC3E}">
        <p14:creationId xmlns:p14="http://schemas.microsoft.com/office/powerpoint/2010/main" val="60288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is When</a:t>
            </a:r>
            <a:r>
              <a:rPr lang="mr-IN" dirty="0"/>
              <a:t>…</a:t>
            </a:r>
            <a:endParaRPr lang="en-US" dirty="0"/>
          </a:p>
        </p:txBody>
      </p:sp>
      <p:sp>
        <p:nvSpPr>
          <p:cNvPr id="3" name="Content Placeholder 2"/>
          <p:cNvSpPr>
            <a:spLocks noGrp="1"/>
          </p:cNvSpPr>
          <p:nvPr>
            <p:ph idx="1"/>
          </p:nvPr>
        </p:nvSpPr>
        <p:spPr/>
        <p:txBody>
          <a:bodyPr/>
          <a:lstStyle/>
          <a:p>
            <a:r>
              <a:rPr lang="en-US" dirty="0"/>
              <a:t>Exposure and outcome have common causes</a:t>
            </a:r>
          </a:p>
          <a:p>
            <a:r>
              <a:rPr lang="en-US" dirty="0">
                <a:sym typeface="Wingdings"/>
              </a:rPr>
              <a:t>The exposed are not exchangeable with the unexposed</a:t>
            </a:r>
          </a:p>
          <a:p>
            <a:r>
              <a:rPr lang="en-US" dirty="0">
                <a:sym typeface="Wingdings"/>
              </a:rPr>
              <a:t>Association is not causation</a:t>
            </a:r>
          </a:p>
          <a:p>
            <a:pPr marL="119062" indent="0">
              <a:buNone/>
            </a:pPr>
            <a:endParaRPr lang="en-US" dirty="0">
              <a:sym typeface="Wingdings"/>
            </a:endParaRPr>
          </a:p>
          <a:p>
            <a:pPr marL="119062" indent="0">
              <a:buNone/>
            </a:pPr>
            <a:r>
              <a:rPr lang="en-US" dirty="0">
                <a:sym typeface="Wingdings"/>
              </a:rPr>
              <a:t>All equivalent characterizations!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34</a:t>
            </a:fld>
            <a:endParaRPr lang="en-US" sz="1200" dirty="0">
              <a:latin typeface="Corbel"/>
              <a:cs typeface="Corbel"/>
            </a:endParaRPr>
          </a:p>
        </p:txBody>
      </p:sp>
    </p:spTree>
    <p:extLst>
      <p:ext uri="{BB962C8B-B14F-4D97-AF65-F5344CB8AC3E}">
        <p14:creationId xmlns:p14="http://schemas.microsoft.com/office/powerpoint/2010/main" val="1022156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Identifiability of Causal Effects</a:t>
            </a:r>
          </a:p>
        </p:txBody>
      </p:sp>
      <p:sp>
        <p:nvSpPr>
          <p:cNvPr id="3" name="Content Placeholder 2"/>
          <p:cNvSpPr>
            <a:spLocks noGrp="1"/>
          </p:cNvSpPr>
          <p:nvPr>
            <p:ph idx="1"/>
          </p:nvPr>
        </p:nvSpPr>
        <p:spPr>
          <a:xfrm>
            <a:off x="457200" y="2431143"/>
            <a:ext cx="8229600" cy="3969657"/>
          </a:xfrm>
        </p:spPr>
        <p:txBody>
          <a:bodyPr/>
          <a:lstStyle/>
          <a:p>
            <a:r>
              <a:rPr lang="en-US" dirty="0"/>
              <a:t>Two components of an unconditional association between exposure and outcome:</a:t>
            </a:r>
          </a:p>
          <a:p>
            <a:pPr marL="971550" lvl="1" indent="-514350">
              <a:buFont typeface="+mj-lt"/>
              <a:buAutoNum type="arabicPeriod"/>
            </a:pPr>
            <a:r>
              <a:rPr lang="en-US" dirty="0"/>
              <a:t>Effect of exposure on outcome</a:t>
            </a:r>
          </a:p>
          <a:p>
            <a:pPr marL="971550" lvl="1" indent="-514350">
              <a:buFont typeface="+mj-lt"/>
              <a:buAutoNum type="arabicPeriod"/>
            </a:pPr>
            <a:r>
              <a:rPr lang="en-US" dirty="0"/>
              <a:t>Result of common causes</a:t>
            </a:r>
          </a:p>
          <a:p>
            <a:pPr marL="679450" indent="-514350"/>
            <a:endParaRPr lang="en-US" dirty="0"/>
          </a:p>
          <a:p>
            <a:pPr marL="679450" indent="-514350"/>
            <a:r>
              <a:rPr lang="en-US" dirty="0"/>
              <a:t>Can we identify the former component?</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35</a:t>
            </a:fld>
            <a:endParaRPr lang="en-US" sz="1200" dirty="0">
              <a:latin typeface="Corbel"/>
              <a:cs typeface="Corbel"/>
            </a:endParaRPr>
          </a:p>
        </p:txBody>
      </p:sp>
    </p:spTree>
    <p:extLst>
      <p:ext uri="{BB962C8B-B14F-4D97-AF65-F5344CB8AC3E}">
        <p14:creationId xmlns:p14="http://schemas.microsoft.com/office/powerpoint/2010/main" val="3711450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Backdoor Criterion</a:t>
            </a:r>
          </a:p>
        </p:txBody>
      </p:sp>
      <p:sp>
        <p:nvSpPr>
          <p:cNvPr id="3" name="Content Placeholder 2"/>
          <p:cNvSpPr>
            <a:spLocks noGrp="1"/>
          </p:cNvSpPr>
          <p:nvPr>
            <p:ph idx="1"/>
          </p:nvPr>
        </p:nvSpPr>
        <p:spPr/>
        <p:txBody>
          <a:bodyPr/>
          <a:lstStyle/>
          <a:p>
            <a:r>
              <a:rPr lang="en-US" dirty="0"/>
              <a:t>A set of variables </a:t>
            </a:r>
            <a:r>
              <a:rPr lang="en-US" i="1" dirty="0"/>
              <a:t>L</a:t>
            </a:r>
            <a:r>
              <a:rPr lang="en-US" dirty="0"/>
              <a:t> satisfies the backdoor criterion relative to </a:t>
            </a:r>
            <a:r>
              <a:rPr lang="en-US" i="1" dirty="0"/>
              <a:t>A </a:t>
            </a:r>
            <a:r>
              <a:rPr lang="en-US" dirty="0"/>
              <a:t>and </a:t>
            </a:r>
            <a:r>
              <a:rPr lang="en-US" i="1" dirty="0"/>
              <a:t>Y </a:t>
            </a:r>
            <a:r>
              <a:rPr lang="en-US" dirty="0"/>
              <a:t>in a DAG if:</a:t>
            </a:r>
          </a:p>
          <a:p>
            <a:pPr lvl="1"/>
            <a:r>
              <a:rPr lang="en-US" dirty="0"/>
              <a:t>No variable in </a:t>
            </a:r>
            <a:r>
              <a:rPr lang="en-US" i="1" dirty="0"/>
              <a:t>L</a:t>
            </a:r>
            <a:r>
              <a:rPr lang="en-US" dirty="0"/>
              <a:t> is a descendant of </a:t>
            </a:r>
            <a:r>
              <a:rPr lang="en-US" i="1" dirty="0"/>
              <a:t>A</a:t>
            </a:r>
          </a:p>
          <a:p>
            <a:pPr lvl="1"/>
            <a:r>
              <a:rPr lang="en-US" dirty="0"/>
              <a:t>All backdoor paths between </a:t>
            </a:r>
            <a:r>
              <a:rPr lang="en-US" i="1" dirty="0"/>
              <a:t>A</a:t>
            </a:r>
            <a:r>
              <a:rPr lang="en-US" dirty="0"/>
              <a:t> and </a:t>
            </a:r>
            <a:r>
              <a:rPr lang="en-US" i="1" dirty="0"/>
              <a:t>Y</a:t>
            </a:r>
            <a:r>
              <a:rPr lang="en-US" dirty="0"/>
              <a:t> are blocked by conditioning on </a:t>
            </a:r>
            <a:r>
              <a:rPr lang="en-US" i="1" dirty="0"/>
              <a:t>L</a:t>
            </a:r>
          </a:p>
          <a:p>
            <a:r>
              <a:rPr lang="en-US" dirty="0">
                <a:sym typeface="Wingdings"/>
              </a:rPr>
              <a:t>If a set of variables </a:t>
            </a:r>
            <a:r>
              <a:rPr lang="en-US" i="1" dirty="0">
                <a:sym typeface="Wingdings"/>
              </a:rPr>
              <a:t>L</a:t>
            </a:r>
            <a:r>
              <a:rPr lang="en-US" dirty="0">
                <a:sym typeface="Wingdings"/>
              </a:rPr>
              <a:t> satisfies the </a:t>
            </a:r>
            <a:r>
              <a:rPr lang="en-US" dirty="0"/>
              <a:t>backdoor criterion, then the causal effect of </a:t>
            </a:r>
            <a:r>
              <a:rPr lang="en-US" i="1" dirty="0"/>
              <a:t>A</a:t>
            </a:r>
            <a:r>
              <a:rPr lang="en-US" dirty="0"/>
              <a:t> on </a:t>
            </a:r>
            <a:r>
              <a:rPr lang="en-US" i="1" dirty="0"/>
              <a:t>Y</a:t>
            </a:r>
            <a:r>
              <a:rPr lang="en-US" dirty="0"/>
              <a:t> is identifiable</a:t>
            </a: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36</a:t>
            </a:fld>
            <a:endParaRPr lang="en-US" sz="1200" dirty="0">
              <a:latin typeface="Corbel"/>
              <a:cs typeface="Corbel"/>
            </a:endParaRPr>
          </a:p>
        </p:txBody>
      </p:sp>
    </p:spTree>
    <p:extLst>
      <p:ext uri="{BB962C8B-B14F-4D97-AF65-F5344CB8AC3E}">
        <p14:creationId xmlns:p14="http://schemas.microsoft.com/office/powerpoint/2010/main" val="106816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Worker Bias</a:t>
            </a:r>
          </a:p>
        </p:txBody>
      </p:sp>
      <p:sp>
        <p:nvSpPr>
          <p:cNvPr id="3" name="Content Placeholder 2"/>
          <p:cNvSpPr>
            <a:spLocks noGrp="1"/>
          </p:cNvSpPr>
          <p:nvPr>
            <p:ph idx="1"/>
          </p:nvPr>
        </p:nvSpPr>
        <p:spPr>
          <a:xfrm>
            <a:off x="457200" y="2431143"/>
            <a:ext cx="8229600" cy="3969657"/>
          </a:xfrm>
        </p:spPr>
        <p:txBody>
          <a:bodyPr/>
          <a:lstStyle/>
          <a:p>
            <a:r>
              <a:rPr lang="en-US" dirty="0"/>
              <a:t>For example:</a:t>
            </a:r>
          </a:p>
          <a:p>
            <a:pPr marL="858837" lvl="1" indent="-457200"/>
            <a:r>
              <a:rPr lang="en-US" i="1" dirty="0"/>
              <a:t>A</a:t>
            </a:r>
            <a:r>
              <a:rPr lang="en-US" dirty="0"/>
              <a:t>: Working as a firefighter</a:t>
            </a:r>
          </a:p>
          <a:p>
            <a:pPr marL="858837" lvl="1" indent="-457200"/>
            <a:r>
              <a:rPr lang="en-US" i="1" dirty="0"/>
              <a:t>Y</a:t>
            </a:r>
            <a:r>
              <a:rPr lang="en-US" dirty="0"/>
              <a:t>: Death</a:t>
            </a:r>
          </a:p>
          <a:p>
            <a:pPr marL="858837" lvl="1" indent="-457200"/>
            <a:r>
              <a:rPr lang="en-US" i="1" dirty="0"/>
              <a:t>L</a:t>
            </a:r>
            <a:r>
              <a:rPr lang="en-US" dirty="0"/>
              <a:t>: Physical fitness</a:t>
            </a:r>
          </a:p>
          <a:p>
            <a:pPr lvl="1"/>
            <a:endParaRPr lang="en-US" dirty="0"/>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37</a:t>
            </a:fld>
            <a:endParaRPr lang="en-US" sz="1200" dirty="0">
              <a:latin typeface="Corbel"/>
              <a:cs typeface="Corbel"/>
            </a:endParaRPr>
          </a:p>
        </p:txBody>
      </p:sp>
    </p:spTree>
    <p:extLst>
      <p:ext uri="{BB962C8B-B14F-4D97-AF65-F5344CB8AC3E}">
        <p14:creationId xmlns:p14="http://schemas.microsoft.com/office/powerpoint/2010/main" val="152485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38</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dirty="0"/>
              <a:t>(</a:t>
            </a:r>
            <a:r>
              <a:rPr lang="en-US" i="1" dirty="0"/>
              <a:t>U</a:t>
            </a:r>
            <a:r>
              <a:rPr lang="en-US" dirty="0"/>
              <a:t>: Atherosclerosis)</a:t>
            </a:r>
          </a:p>
        </p:txBody>
      </p:sp>
    </p:spTree>
    <p:extLst>
      <p:ext uri="{BB962C8B-B14F-4D97-AF65-F5344CB8AC3E}">
        <p14:creationId xmlns:p14="http://schemas.microsoft.com/office/powerpoint/2010/main" val="46664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by Lifestyle</a:t>
            </a:r>
          </a:p>
        </p:txBody>
      </p:sp>
      <p:sp>
        <p:nvSpPr>
          <p:cNvPr id="3" name="Content Placeholder 2"/>
          <p:cNvSpPr>
            <a:spLocks noGrp="1"/>
          </p:cNvSpPr>
          <p:nvPr>
            <p:ph idx="1"/>
          </p:nvPr>
        </p:nvSpPr>
        <p:spPr>
          <a:xfrm>
            <a:off x="457200" y="3410857"/>
            <a:ext cx="8229600" cy="2989943"/>
          </a:xfrm>
        </p:spPr>
        <p:txBody>
          <a:bodyPr/>
          <a:lstStyle/>
          <a:p>
            <a:r>
              <a:rPr lang="en-US" dirty="0"/>
              <a:t>For example:</a:t>
            </a:r>
          </a:p>
          <a:p>
            <a:pPr marL="858837" lvl="1" indent="-457200"/>
            <a:r>
              <a:rPr lang="en-US" i="1" dirty="0"/>
              <a:t>A</a:t>
            </a:r>
            <a:r>
              <a:rPr lang="en-US" dirty="0"/>
              <a:t>: Exercise</a:t>
            </a:r>
          </a:p>
          <a:p>
            <a:pPr marL="858837" lvl="1" indent="-457200"/>
            <a:r>
              <a:rPr lang="en-US" i="1" dirty="0"/>
              <a:t>Y</a:t>
            </a:r>
            <a:r>
              <a:rPr lang="en-US" dirty="0"/>
              <a:t>: Death</a:t>
            </a:r>
          </a:p>
          <a:p>
            <a:pPr marL="858837" lvl="1" indent="-457200"/>
            <a:r>
              <a:rPr lang="en-US" i="1" dirty="0"/>
              <a:t>L</a:t>
            </a:r>
            <a:r>
              <a:rPr lang="en-US" dirty="0"/>
              <a:t>: Cigarette smoking</a:t>
            </a:r>
          </a:p>
          <a:p>
            <a:pPr marL="858837" lvl="1" indent="-457200"/>
            <a:r>
              <a:rPr lang="en-US" i="1" dirty="0"/>
              <a:t>U</a:t>
            </a:r>
            <a:r>
              <a:rPr lang="en-US" dirty="0"/>
              <a:t>: Personality or social factors</a:t>
            </a:r>
          </a:p>
          <a:p>
            <a:pPr lvl="1"/>
            <a:endParaRPr lang="en-US" dirty="0"/>
          </a:p>
        </p:txBody>
      </p:sp>
      <p:pic>
        <p:nvPicPr>
          <p:cNvPr id="5" name="Picture 4" descr="Screen Shot 2020-02-01 at 8.5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1654628"/>
            <a:ext cx="2785836" cy="1739135"/>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39</a:t>
            </a:fld>
            <a:endParaRPr lang="en-US" sz="1200" dirty="0">
              <a:latin typeface="Corbel"/>
              <a:cs typeface="Corbel"/>
            </a:endParaRPr>
          </a:p>
        </p:txBody>
      </p:sp>
    </p:spTree>
    <p:extLst>
      <p:ext uri="{BB962C8B-B14F-4D97-AF65-F5344CB8AC3E}">
        <p14:creationId xmlns:p14="http://schemas.microsoft.com/office/powerpoint/2010/main" val="132379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Causal Diagrams?</a:t>
            </a:r>
          </a:p>
        </p:txBody>
      </p:sp>
      <p:sp>
        <p:nvSpPr>
          <p:cNvPr id="4" name="Content Placeholder 3"/>
          <p:cNvSpPr>
            <a:spLocks noGrp="1"/>
          </p:cNvSpPr>
          <p:nvPr>
            <p:ph idx="1"/>
          </p:nvPr>
        </p:nvSpPr>
        <p:spPr/>
        <p:txBody>
          <a:bodyPr/>
          <a:lstStyle/>
          <a:p>
            <a:r>
              <a:rPr lang="en-US" dirty="0"/>
              <a:t>Conceptualize problems</a:t>
            </a:r>
          </a:p>
          <a:p>
            <a:r>
              <a:rPr lang="en-US" dirty="0"/>
              <a:t>Show your assumptions about relationships among variables</a:t>
            </a:r>
          </a:p>
          <a:p>
            <a:r>
              <a:rPr lang="en-US" dirty="0"/>
              <a:t>Classify sources of bias</a:t>
            </a:r>
          </a:p>
          <a:p>
            <a:r>
              <a:rPr lang="en-US" dirty="0"/>
              <a:t>Identify issues in study design and analysis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4242736082"/>
      </p:ext>
    </p:extLst>
  </p:cSld>
  <p:clrMapOvr>
    <a:masterClrMapping/>
  </p:clrMapOvr>
  <mc:AlternateContent xmlns:mc="http://schemas.openxmlformats.org/markup-compatibility/2006" xmlns:p14="http://schemas.microsoft.com/office/powerpoint/2010/main">
    <mc:Choice Requires="p14">
      <p:transition spd="slow" p14:dur="2000" advTm="44901"/>
    </mc:Choice>
    <mc:Fallback xmlns="">
      <p:transition spd="slow" advTm="4490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Confounding by Early Life Factors</a:t>
            </a:r>
          </a:p>
        </p:txBody>
      </p:sp>
      <p:sp>
        <p:nvSpPr>
          <p:cNvPr id="3" name="Content Placeholder 2"/>
          <p:cNvSpPr>
            <a:spLocks noGrp="1"/>
          </p:cNvSpPr>
          <p:nvPr>
            <p:ph idx="1"/>
          </p:nvPr>
        </p:nvSpPr>
        <p:spPr>
          <a:xfrm>
            <a:off x="457200" y="2884715"/>
            <a:ext cx="8229600" cy="3516086"/>
          </a:xfrm>
        </p:spPr>
        <p:txBody>
          <a:bodyPr/>
          <a:lstStyle/>
          <a:p>
            <a:r>
              <a:rPr lang="en-US" dirty="0"/>
              <a:t>For example:</a:t>
            </a:r>
          </a:p>
          <a:p>
            <a:pPr marL="858837" lvl="1" indent="-457200"/>
            <a:r>
              <a:rPr lang="en-US" i="1" dirty="0"/>
              <a:t>A</a:t>
            </a:r>
            <a:r>
              <a:rPr lang="en-US" dirty="0"/>
              <a:t>: Depression</a:t>
            </a:r>
          </a:p>
          <a:p>
            <a:pPr marL="858837" lvl="1" indent="-457200"/>
            <a:r>
              <a:rPr lang="en-US" i="1" dirty="0"/>
              <a:t>Y</a:t>
            </a:r>
            <a:r>
              <a:rPr lang="en-US" dirty="0"/>
              <a:t>: Death</a:t>
            </a:r>
          </a:p>
          <a:p>
            <a:pPr marL="858837" lvl="1" indent="-457200"/>
            <a:r>
              <a:rPr lang="en-US" i="1" dirty="0"/>
              <a:t>L</a:t>
            </a:r>
            <a:r>
              <a:rPr lang="en-US" i="1" baseline="-25000" dirty="0"/>
              <a:t>1</a:t>
            </a:r>
            <a:r>
              <a:rPr lang="en-US" dirty="0"/>
              <a:t>: Education</a:t>
            </a:r>
          </a:p>
          <a:p>
            <a:pPr marL="858837" lvl="1" indent="-457200"/>
            <a:r>
              <a:rPr lang="en-US" i="1" dirty="0"/>
              <a:t>L</a:t>
            </a:r>
            <a:r>
              <a:rPr lang="en-US" i="1" baseline="-25000" dirty="0"/>
              <a:t>2</a:t>
            </a:r>
            <a:r>
              <a:rPr lang="en-US" dirty="0"/>
              <a:t>: Income</a:t>
            </a:r>
          </a:p>
          <a:p>
            <a:pPr lvl="1"/>
            <a:endParaRPr lang="en-US" dirty="0"/>
          </a:p>
        </p:txBody>
      </p:sp>
      <p:pic>
        <p:nvPicPr>
          <p:cNvPr id="7" name="Picture 6"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2049236"/>
            <a:ext cx="3967587" cy="726622"/>
          </a:xfrm>
          <a:prstGeom prst="rect">
            <a:avLst/>
          </a:prstGeom>
        </p:spPr>
      </p:pic>
      <p:sp>
        <p:nvSpPr>
          <p:cNvPr id="4" name="TextBox 3"/>
          <p:cNvSpPr txBox="1"/>
          <p:nvPr/>
        </p:nvSpPr>
        <p:spPr>
          <a:xfrm>
            <a:off x="2957286" y="2394857"/>
            <a:ext cx="287258" cy="338554"/>
          </a:xfrm>
          <a:prstGeom prst="rect">
            <a:avLst/>
          </a:prstGeom>
          <a:noFill/>
        </p:spPr>
        <p:txBody>
          <a:bodyPr wrap="none" rtlCol="0">
            <a:spAutoFit/>
          </a:bodyPr>
          <a:lstStyle/>
          <a:p>
            <a:pPr>
              <a:buNone/>
            </a:pPr>
            <a:r>
              <a:rPr lang="en-US" sz="1600" dirty="0"/>
              <a:t>1</a:t>
            </a:r>
          </a:p>
        </p:txBody>
      </p:sp>
      <p:sp>
        <p:nvSpPr>
          <p:cNvPr id="9" name="Rectangle 8"/>
          <p:cNvSpPr/>
          <p:nvPr/>
        </p:nvSpPr>
        <p:spPr>
          <a:xfrm>
            <a:off x="3011714" y="2050142"/>
            <a:ext cx="3102429" cy="2721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3120571" y="1823643"/>
            <a:ext cx="1113973" cy="38978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44" y="1531255"/>
            <a:ext cx="572125" cy="584776"/>
          </a:xfrm>
          <a:prstGeom prst="rect">
            <a:avLst/>
          </a:prstGeom>
          <a:noFill/>
        </p:spPr>
        <p:txBody>
          <a:bodyPr wrap="none" rtlCol="0">
            <a:spAutoFit/>
          </a:bodyPr>
          <a:lstStyle/>
          <a:p>
            <a:pPr>
              <a:buNone/>
            </a:pPr>
            <a:r>
              <a:rPr lang="en-US" sz="3200" dirty="0"/>
              <a:t>L</a:t>
            </a:r>
            <a:r>
              <a:rPr lang="en-US" sz="3200" baseline="-25000" dirty="0"/>
              <a:t>2</a:t>
            </a:r>
          </a:p>
        </p:txBody>
      </p:sp>
      <p:sp>
        <p:nvSpPr>
          <p:cNvPr id="15" name="Rectangle 14"/>
          <p:cNvSpPr/>
          <p:nvPr/>
        </p:nvSpPr>
        <p:spPr>
          <a:xfrm>
            <a:off x="3109685" y="2256972"/>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11390" y="2209799"/>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4806669" y="1823643"/>
            <a:ext cx="1234902" cy="4623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40</a:t>
            </a:fld>
            <a:endParaRPr lang="en-US" sz="1200" dirty="0">
              <a:latin typeface="Corbel"/>
              <a:cs typeface="Corbel"/>
            </a:endParaRPr>
          </a:p>
        </p:txBody>
      </p:sp>
    </p:spTree>
    <p:extLst>
      <p:ext uri="{BB962C8B-B14F-4D97-AF65-F5344CB8AC3E}">
        <p14:creationId xmlns:p14="http://schemas.microsoft.com/office/powerpoint/2010/main" val="124393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Careful with Adjustment!</a:t>
            </a:r>
          </a:p>
        </p:txBody>
      </p:sp>
      <p:sp>
        <p:nvSpPr>
          <p:cNvPr id="3" name="Content Placeholder 2"/>
          <p:cNvSpPr>
            <a:spLocks noGrp="1"/>
          </p:cNvSpPr>
          <p:nvPr>
            <p:ph idx="1"/>
          </p:nvPr>
        </p:nvSpPr>
        <p:spPr>
          <a:xfrm>
            <a:off x="457200" y="3846286"/>
            <a:ext cx="8229600" cy="2554514"/>
          </a:xfrm>
        </p:spPr>
        <p:txBody>
          <a:bodyPr numCol="2"/>
          <a:lstStyle/>
          <a:p>
            <a:r>
              <a:rPr lang="en-US" dirty="0"/>
              <a:t>For example:</a:t>
            </a:r>
          </a:p>
          <a:p>
            <a:pPr marL="858837" lvl="1" indent="-457200"/>
            <a:r>
              <a:rPr lang="en-US" i="1" dirty="0"/>
              <a:t>A</a:t>
            </a:r>
            <a:r>
              <a:rPr lang="en-US" dirty="0"/>
              <a:t>: Physical activity</a:t>
            </a:r>
          </a:p>
          <a:p>
            <a:pPr marL="858837" lvl="1" indent="-457200"/>
            <a:r>
              <a:rPr lang="en-US" i="1" dirty="0"/>
              <a:t>Y</a:t>
            </a:r>
            <a:r>
              <a:rPr lang="en-US" dirty="0"/>
              <a:t>: Cervical cancer</a:t>
            </a:r>
          </a:p>
          <a:p>
            <a:pPr marL="858837" lvl="1" indent="-457200"/>
            <a:r>
              <a:rPr lang="en-US" i="1" dirty="0"/>
              <a:t>L</a:t>
            </a:r>
            <a:r>
              <a:rPr lang="en-US" dirty="0"/>
              <a:t>: Pap smear</a:t>
            </a:r>
          </a:p>
          <a:p>
            <a:pPr marL="858837" lvl="1" indent="-457200"/>
            <a:endParaRPr lang="en-US" sz="3200" i="1" dirty="0"/>
          </a:p>
          <a:p>
            <a:pPr marL="858837" lvl="1" indent="-457200"/>
            <a:r>
              <a:rPr lang="en-US" i="1" dirty="0"/>
              <a:t>U</a:t>
            </a:r>
            <a:r>
              <a:rPr lang="en-US" i="1" baseline="-25000" dirty="0"/>
              <a:t>1</a:t>
            </a:r>
            <a:r>
              <a:rPr lang="en-US" dirty="0"/>
              <a:t>: Pre-cancer lesion</a:t>
            </a:r>
          </a:p>
          <a:p>
            <a:pPr marL="858837" lvl="1" indent="-457200"/>
            <a:r>
              <a:rPr lang="en-US" i="1" dirty="0"/>
              <a:t>U</a:t>
            </a:r>
            <a:r>
              <a:rPr lang="en-US" i="1" baseline="-25000" dirty="0"/>
              <a:t>2</a:t>
            </a:r>
            <a:r>
              <a:rPr lang="en-US" dirty="0"/>
              <a:t>: Health-conscious personality</a:t>
            </a:r>
          </a:p>
          <a:p>
            <a:pPr marL="858837" lvl="1" indent="-457200"/>
            <a:endParaRPr lang="en-US" dirty="0"/>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41</a:t>
            </a:fld>
            <a:endParaRPr lang="en-US" sz="1200" dirty="0">
              <a:latin typeface="Corbel"/>
              <a:cs typeface="Corbel"/>
            </a:endParaRPr>
          </a:p>
        </p:txBody>
      </p:sp>
    </p:spTree>
    <p:extLst>
      <p:ext uri="{BB962C8B-B14F-4D97-AF65-F5344CB8AC3E}">
        <p14:creationId xmlns:p14="http://schemas.microsoft.com/office/powerpoint/2010/main" val="1551995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Intractable Confounding</a:t>
            </a:r>
          </a:p>
        </p:txBody>
      </p:sp>
      <p:sp>
        <p:nvSpPr>
          <p:cNvPr id="3" name="Content Placeholder 2"/>
          <p:cNvSpPr>
            <a:spLocks noGrp="1"/>
          </p:cNvSpPr>
          <p:nvPr>
            <p:ph idx="1"/>
          </p:nvPr>
        </p:nvSpPr>
        <p:spPr>
          <a:xfrm>
            <a:off x="457200" y="4318000"/>
            <a:ext cx="8229600" cy="2082800"/>
          </a:xfrm>
        </p:spPr>
        <p:txBody>
          <a:bodyPr/>
          <a:lstStyle/>
          <a:p>
            <a:r>
              <a:rPr lang="en-US" dirty="0"/>
              <a:t>Open backdoor path </a:t>
            </a:r>
            <a:r>
              <a:rPr lang="en-US" i="1" dirty="0"/>
              <a:t>A</a:t>
            </a:r>
            <a:r>
              <a:rPr lang="en-US" dirty="0"/>
              <a:t>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r>
              <a:rPr lang="en-US" dirty="0"/>
              <a:t>But what happens if we adjust for </a:t>
            </a:r>
            <a:r>
              <a:rPr lang="en-US" i="1" dirty="0"/>
              <a:t>L</a:t>
            </a:r>
            <a:r>
              <a:rPr lang="en-US" dirty="0"/>
              <a:t>?</a:t>
            </a:r>
          </a:p>
          <a:p>
            <a:pPr lvl="1"/>
            <a:r>
              <a:rPr lang="en-US" dirty="0"/>
              <a:t>Open the path </a:t>
            </a:r>
            <a:r>
              <a:rPr lang="en-US" i="1" dirty="0"/>
              <a:t>A</a:t>
            </a:r>
            <a:r>
              <a:rPr lang="en-US" dirty="0"/>
              <a:t> </a:t>
            </a:r>
            <a:r>
              <a:rPr lang="en-US" dirty="0">
                <a:sym typeface="Wingdings"/>
              </a:rPr>
              <a:t> </a:t>
            </a:r>
            <a:r>
              <a:rPr lang="en-US" i="1" dirty="0">
                <a:sym typeface="Wingdings"/>
              </a:rPr>
              <a:t>U</a:t>
            </a:r>
            <a:r>
              <a:rPr lang="en-US" i="1" baseline="-25000" dirty="0">
                <a:sym typeface="Wingdings"/>
              </a:rPr>
              <a:t>2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pPr lvl="1"/>
            <a:endParaRPr lang="en-US" dirty="0"/>
          </a:p>
        </p:txBody>
      </p:sp>
      <p:pic>
        <p:nvPicPr>
          <p:cNvPr id="6" name="Picture 5" descr="Screen Shot 2020-02-01 at 9.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48" y="1949076"/>
            <a:ext cx="2362200" cy="2108200"/>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42</a:t>
            </a:fld>
            <a:endParaRPr lang="en-US" sz="1200" dirty="0">
              <a:latin typeface="Corbel"/>
              <a:cs typeface="Corbel"/>
            </a:endParaRPr>
          </a:p>
        </p:txBody>
      </p:sp>
    </p:spTree>
    <p:extLst>
      <p:ext uri="{BB962C8B-B14F-4D97-AF65-F5344CB8AC3E}">
        <p14:creationId xmlns:p14="http://schemas.microsoft.com/office/powerpoint/2010/main" val="4171045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44</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45</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46</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47</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48</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49</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457200" y="2594429"/>
            <a:ext cx="8229600" cy="3806371"/>
          </a:xfrm>
        </p:spPr>
        <p:txBody>
          <a:bodyPr/>
          <a:lstStyle/>
          <a:p>
            <a:r>
              <a:rPr lang="en-US" dirty="0"/>
              <a:t>Directed: Edges imply a direction</a:t>
            </a:r>
          </a:p>
          <a:p>
            <a:r>
              <a:rPr lang="en-US" dirty="0"/>
              <a:t>Acyclic: No cycles; a variable cannot cause itself</a:t>
            </a:r>
          </a:p>
          <a:p>
            <a:endParaRPr lang="en-US" sz="1600" dirty="0"/>
          </a:p>
          <a:p>
            <a:r>
              <a:rPr lang="en-US" dirty="0"/>
              <a:t>Edge: Arrow</a:t>
            </a:r>
          </a:p>
          <a:p>
            <a:r>
              <a:rPr lang="en-US" dirty="0"/>
              <a:t>Node: Random variable</a:t>
            </a:r>
          </a:p>
          <a:p>
            <a:r>
              <a:rPr lang="en-US" u="sng" dirty="0"/>
              <a:t>Causal</a:t>
            </a:r>
            <a:r>
              <a:rPr lang="en-US" dirty="0"/>
              <a:t> DAG: Common causes of any pair of variables in the graph are also in the graph </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722664"/>
            <a:ext cx="4368800" cy="8001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694940736"/>
      </p:ext>
    </p:extLst>
  </p:cSld>
  <p:clrMapOvr>
    <a:masterClrMapping/>
  </p:clrMapOvr>
  <mc:AlternateContent xmlns:mc="http://schemas.openxmlformats.org/markup-compatibility/2006" xmlns:p14="http://schemas.microsoft.com/office/powerpoint/2010/main">
    <mc:Choice Requires="p14">
      <p:transition spd="slow" p14:dur="2000" advTm="58018"/>
    </mc:Choice>
    <mc:Fallback xmlns="">
      <p:transition spd="slow" advTm="5801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50</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772477"/>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51</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spTree>
    <p:extLst>
      <p:ext uri="{BB962C8B-B14F-4D97-AF65-F5344CB8AC3E}">
        <p14:creationId xmlns:p14="http://schemas.microsoft.com/office/powerpoint/2010/main" val="3462481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53</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54</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55</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56</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57</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58</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59</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Ideal Randomized Experiments</a:t>
            </a:r>
          </a:p>
        </p:txBody>
      </p:sp>
      <p:sp>
        <p:nvSpPr>
          <p:cNvPr id="3" name="Content Placeholder 2"/>
          <p:cNvSpPr>
            <a:spLocks noGrp="1"/>
          </p:cNvSpPr>
          <p:nvPr>
            <p:ph idx="1"/>
          </p:nvPr>
        </p:nvSpPr>
        <p:spPr/>
        <p:txBody>
          <a:bodyPr/>
          <a:lstStyle/>
          <a:p>
            <a:r>
              <a:rPr lang="en-US" dirty="0"/>
              <a:t>What does the DAG look like for a marginally randomized experiment?</a:t>
            </a:r>
          </a:p>
          <a:p>
            <a:endParaRPr lang="en-US" dirty="0"/>
          </a:p>
          <a:p>
            <a:endParaRPr lang="en-US" sz="1600" dirty="0"/>
          </a:p>
          <a:p>
            <a:endParaRPr lang="en-US" dirty="0"/>
          </a:p>
          <a:p>
            <a:r>
              <a:rPr lang="en-US" dirty="0"/>
              <a:t>What does the DAG look like for a conditionally randomized experiment?</a:t>
            </a:r>
          </a:p>
        </p:txBody>
      </p:sp>
      <p:pic>
        <p:nvPicPr>
          <p:cNvPr id="4" name="Picture 3"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5387521"/>
            <a:ext cx="4368800" cy="800100"/>
          </a:xfrm>
          <a:prstGeom prst="rect">
            <a:avLst/>
          </a:prstGeom>
        </p:spPr>
      </p:pic>
      <p:pic>
        <p:nvPicPr>
          <p:cNvPr id="5" name="Picture 4" descr="Screen Shot 2020-02-01 at 2.01.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1" y="3094263"/>
            <a:ext cx="2235200" cy="5969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custDataLst>
      <p:tags r:id="rId1"/>
    </p:custDataLst>
    <p:extLst>
      <p:ext uri="{BB962C8B-B14F-4D97-AF65-F5344CB8AC3E}">
        <p14:creationId xmlns:p14="http://schemas.microsoft.com/office/powerpoint/2010/main" val="3638725523"/>
      </p:ext>
    </p:extLst>
  </p:cSld>
  <p:clrMapOvr>
    <a:masterClrMapping/>
  </p:clrMapOvr>
  <mc:AlternateContent xmlns:mc="http://schemas.openxmlformats.org/markup-compatibility/2006" xmlns:p14="http://schemas.microsoft.com/office/powerpoint/2010/main">
    <mc:Choice Requires="p14">
      <p:transition spd="slow" p14:dur="2000" advTm="69233"/>
    </mc:Choice>
    <mc:Fallback xmlns="">
      <p:transition spd="slow" advTm="69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60</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Bias in RCTs</a:t>
            </a:r>
          </a:p>
        </p:txBody>
      </p:sp>
    </p:spTree>
    <p:extLst>
      <p:ext uri="{BB962C8B-B14F-4D97-AF65-F5344CB8AC3E}">
        <p14:creationId xmlns:p14="http://schemas.microsoft.com/office/powerpoint/2010/main" val="318247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&amp; Selection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62</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Can confounding occur in a marginally randomized RCT?</a:t>
            </a:r>
            <a:endParaRPr lang="en-US" i="1" dirty="0"/>
          </a:p>
          <a:p>
            <a:r>
              <a:rPr lang="en-US" dirty="0"/>
              <a:t>Can selection bias occur in a marginally randomized RCT?</a:t>
            </a:r>
            <a:endParaRPr lang="en-US" i="1" dirty="0"/>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815" y="4132036"/>
            <a:ext cx="5008371" cy="2181677"/>
          </a:xfrm>
          <a:prstGeom prst="rect">
            <a:avLst/>
          </a:prstGeom>
        </p:spPr>
      </p:pic>
    </p:spTree>
    <p:extLst>
      <p:ext uri="{BB962C8B-B14F-4D97-AF65-F5344CB8AC3E}">
        <p14:creationId xmlns:p14="http://schemas.microsoft.com/office/powerpoint/2010/main" val="615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63</a:t>
            </a:fld>
            <a:endParaRPr lang="en-US" sz="1200" dirty="0">
              <a:latin typeface="Corbel"/>
              <a:cs typeface="Corbel"/>
            </a:endParaRPr>
          </a:p>
        </p:txBody>
      </p:sp>
      <p:pic>
        <p:nvPicPr>
          <p:cNvPr id="5" name="Picture 4"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247" y="1710871"/>
            <a:ext cx="3339509" cy="1645555"/>
          </a:xfrm>
          <a:prstGeom prst="rect">
            <a:avLst/>
          </a:prstGeom>
        </p:spPr>
      </p:pic>
      <p:sp>
        <p:nvSpPr>
          <p:cNvPr id="6"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For example:</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Factors affecting adherence and the outcome</a:t>
            </a:r>
          </a:p>
          <a:p>
            <a:pPr marL="566737" indent="-457200"/>
            <a:r>
              <a:rPr lang="en-US" dirty="0"/>
              <a:t>What kind of analysis is looking at the effect of </a:t>
            </a:r>
            <a:r>
              <a:rPr lang="en-US" i="1" dirty="0"/>
              <a:t>A</a:t>
            </a:r>
            <a:r>
              <a:rPr lang="en-US" dirty="0"/>
              <a:t> on </a:t>
            </a:r>
            <a:r>
              <a:rPr lang="en-US" i="1" dirty="0"/>
              <a:t>Y</a:t>
            </a:r>
            <a:r>
              <a:rPr lang="en-US" dirty="0"/>
              <a:t>?</a:t>
            </a:r>
            <a:endParaRPr lang="en-US" i="1" dirty="0"/>
          </a:p>
          <a:p>
            <a:pPr marL="566737" indent="-457200"/>
            <a:r>
              <a:rPr lang="en-US" dirty="0"/>
              <a:t>What kind of analysis is looking at the effect of </a:t>
            </a:r>
            <a:r>
              <a:rPr lang="en-US" i="1" dirty="0"/>
              <a:t>Z</a:t>
            </a:r>
            <a:r>
              <a:rPr lang="en-US" dirty="0"/>
              <a:t> on </a:t>
            </a:r>
            <a:r>
              <a:rPr lang="en-US" i="1" dirty="0"/>
              <a:t>Y</a:t>
            </a:r>
            <a:r>
              <a:rPr lang="en-US" dirty="0"/>
              <a:t>?</a:t>
            </a:r>
          </a:p>
          <a:p>
            <a:pPr marL="566737" indent="-457200"/>
            <a:endParaRPr lang="en-US" i="1" dirty="0"/>
          </a:p>
        </p:txBody>
      </p:sp>
    </p:spTree>
    <p:extLst>
      <p:ext uri="{BB962C8B-B14F-4D97-AF65-F5344CB8AC3E}">
        <p14:creationId xmlns:p14="http://schemas.microsoft.com/office/powerpoint/2010/main" val="704221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64</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How might you draw a DAG representing unblinding?</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Blinded status</a:t>
            </a:r>
          </a:p>
          <a:p>
            <a:endParaRPr lang="en-US" i="1" dirty="0"/>
          </a:p>
        </p:txBody>
      </p:sp>
    </p:spTree>
    <p:extLst>
      <p:ext uri="{BB962C8B-B14F-4D97-AF65-F5344CB8AC3E}">
        <p14:creationId xmlns:p14="http://schemas.microsoft.com/office/powerpoint/2010/main" val="1193841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66</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67</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68</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69</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Incorporating Expert Knowledge</a:t>
            </a:r>
          </a:p>
        </p:txBody>
      </p:sp>
      <p:sp>
        <p:nvSpPr>
          <p:cNvPr id="3" name="Content Placeholder 2"/>
          <p:cNvSpPr>
            <a:spLocks noGrp="1"/>
          </p:cNvSpPr>
          <p:nvPr>
            <p:ph idx="1"/>
          </p:nvPr>
        </p:nvSpPr>
        <p:spPr>
          <a:xfrm>
            <a:off x="457200" y="1774825"/>
            <a:ext cx="4223657" cy="4625975"/>
          </a:xfrm>
        </p:spPr>
        <p:txBody>
          <a:bodyPr/>
          <a:lstStyle/>
          <a:p>
            <a:r>
              <a:rPr lang="en-US" dirty="0"/>
              <a:t>Complete DAGs do not exclude any possible causal effect</a:t>
            </a:r>
          </a:p>
          <a:p>
            <a:endParaRPr lang="en-US" sz="1600" dirty="0"/>
          </a:p>
          <a:p>
            <a:r>
              <a:rPr lang="en-US" dirty="0"/>
              <a:t>Incomplete DAGs encode expert knowledge in the form of missing arrows</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84" y="2194378"/>
            <a:ext cx="3967587" cy="726622"/>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7" name="Picture 6" descr="Screen Shot 2020-02-01 at 2.0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73" y="4282620"/>
            <a:ext cx="3955141" cy="681097"/>
          </a:xfrm>
          <a:prstGeom prst="rect">
            <a:avLst/>
          </a:prstGeom>
        </p:spPr>
      </p:pic>
    </p:spTree>
    <p:extLst>
      <p:ext uri="{BB962C8B-B14F-4D97-AF65-F5344CB8AC3E}">
        <p14:creationId xmlns:p14="http://schemas.microsoft.com/office/powerpoint/2010/main" val="531911763"/>
      </p:ext>
    </p:extLst>
  </p:cSld>
  <p:clrMapOvr>
    <a:masterClrMapping/>
  </p:clrMapOvr>
  <mc:AlternateContent xmlns:mc="http://schemas.openxmlformats.org/markup-compatibility/2006" xmlns:p14="http://schemas.microsoft.com/office/powerpoint/2010/main">
    <mc:Choice Requires="p14">
      <p:transition spd="slow" p14:dur="2000" advTm="32351"/>
    </mc:Choice>
    <mc:Fallback xmlns="">
      <p:transition spd="slow" advTm="32351"/>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70</a:t>
            </a:fld>
            <a:endParaRPr lang="en-US" sz="1200" dirty="0">
              <a:latin typeface="Corbel"/>
              <a:cs typeface="Corbel"/>
            </a:endParaRPr>
          </a:p>
        </p:txBody>
      </p:sp>
      <p:pic>
        <p:nvPicPr>
          <p:cNvPr id="6" name="Picture 5" descr="Miguel.jpg"/>
          <p:cNvPicPr>
            <a:picLocks noChangeAspect="1"/>
          </p:cNvPicPr>
          <p:nvPr/>
        </p:nvPicPr>
        <p:blipFill rotWithShape="1">
          <a:blip r:embed="rId2">
            <a:extLst>
              <a:ext uri="{28A0092B-C50C-407E-A947-70E740481C1C}">
                <a14:useLocalDpi xmlns:a14="http://schemas.microsoft.com/office/drawing/2010/main" val="0"/>
              </a:ext>
            </a:extLst>
          </a:blip>
          <a:srcRect l="15293" r="16471" b="41764"/>
          <a:stretch/>
        </p:blipFill>
        <p:spPr>
          <a:xfrm>
            <a:off x="4862298" y="3689962"/>
            <a:ext cx="1306274" cy="1486451"/>
          </a:xfrm>
          <a:prstGeom prst="rect">
            <a:avLst/>
          </a:prstGeom>
        </p:spPr>
      </p:pic>
      <p:pic>
        <p:nvPicPr>
          <p:cNvPr id="7" name="Picture 6" descr="June.jpeg"/>
          <p:cNvPicPr>
            <a:picLocks noChangeAspect="1"/>
          </p:cNvPicPr>
          <p:nvPr/>
        </p:nvPicPr>
        <p:blipFill rotWithShape="1">
          <a:blip r:embed="rId3">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4"/>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5"/>
          <a:srcRect b="25812"/>
          <a:stretch/>
        </p:blipFill>
        <p:spPr>
          <a:xfrm>
            <a:off x="7166428" y="1794328"/>
            <a:ext cx="1397001" cy="1561521"/>
          </a:xfrm>
          <a:prstGeom prst="rect">
            <a:avLst/>
          </a:prstGeom>
        </p:spPr>
      </p:pic>
      <p:pic>
        <p:nvPicPr>
          <p:cNvPr id="9" name="Picture 8"/>
          <p:cNvPicPr>
            <a:picLocks noChangeAspect="1"/>
          </p:cNvPicPr>
          <p:nvPr/>
        </p:nvPicPr>
        <p:blipFill>
          <a:blip r:embed="rId6"/>
          <a:stretch>
            <a:fillRect/>
          </a:stretch>
        </p:blipFill>
        <p:spPr>
          <a:xfrm>
            <a:off x="6377214" y="3692071"/>
            <a:ext cx="1478643" cy="1478643"/>
          </a:xfrm>
          <a:prstGeom prst="rect">
            <a:avLst/>
          </a:prstGeom>
        </p:spPr>
      </p:pic>
    </p:spTree>
    <p:extLst>
      <p:ext uri="{BB962C8B-B14F-4D97-AF65-F5344CB8AC3E}">
        <p14:creationId xmlns:p14="http://schemas.microsoft.com/office/powerpoint/2010/main" val="251310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Causal Effects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endParaRPr lang="en-US" i="1" dirty="0"/>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858837" lvl="1" indent="-457200"/>
            <a:endParaRPr lang="en-US" i="1"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2.01.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1" y="4037693"/>
            <a:ext cx="2235200" cy="596900"/>
          </a:xfrm>
          <a:prstGeom prst="rect">
            <a:avLst/>
          </a:prstGeom>
        </p:spPr>
      </p:pic>
    </p:spTree>
    <p:custDataLst>
      <p:tags r:id="rId1"/>
    </p:custDataLst>
    <p:extLst>
      <p:ext uri="{BB962C8B-B14F-4D97-AF65-F5344CB8AC3E}">
        <p14:creationId xmlns:p14="http://schemas.microsoft.com/office/powerpoint/2010/main" val="1819713445"/>
      </p:ext>
    </p:extLst>
  </p:cSld>
  <p:clrMapOvr>
    <a:masterClrMapping/>
  </p:clrMapOvr>
  <mc:AlternateContent xmlns:mc="http://schemas.openxmlformats.org/markup-compatibility/2006" xmlns:p14="http://schemas.microsoft.com/office/powerpoint/2010/main">
    <mc:Choice Requires="p14">
      <p:transition spd="slow" p14:dur="2000" advTm="88027"/>
    </mc:Choice>
    <mc:Fallback xmlns="">
      <p:transition spd="slow" advTm="88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Causes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4" name="Picture 3" descr="Screen Shot 2020-02-01 at 2.37.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86" y="4000499"/>
            <a:ext cx="4140200" cy="889000"/>
          </a:xfrm>
          <a:prstGeom prst="rect">
            <a:avLst/>
          </a:prstGeom>
        </p:spPr>
      </p:pic>
      <p:sp>
        <p:nvSpPr>
          <p:cNvPr id="7" name="TextBox 6"/>
          <p:cNvSpPr txBox="1"/>
          <p:nvPr/>
        </p:nvSpPr>
        <p:spPr>
          <a:xfrm>
            <a:off x="5678713" y="2013858"/>
            <a:ext cx="3156858" cy="1902059"/>
          </a:xfrm>
          <a:prstGeom prst="rect">
            <a:avLst/>
          </a:prstGeom>
          <a:no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rbel"/>
                <a:ea typeface="+mn-ea"/>
                <a:cs typeface="Corbel"/>
              </a:rPr>
              <a:t>Confounding!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a:ea typeface="+mn-ea"/>
                <a:cs typeface="Corbel"/>
              </a:rPr>
              <a:t>Results in lack of unconditional exchangeability</a:t>
            </a:r>
          </a:p>
        </p:txBody>
      </p:sp>
    </p:spTree>
    <p:custDataLst>
      <p:tags r:id="rId1"/>
    </p:custDataLst>
    <p:extLst>
      <p:ext uri="{BB962C8B-B14F-4D97-AF65-F5344CB8AC3E}">
        <p14:creationId xmlns:p14="http://schemas.microsoft.com/office/powerpoint/2010/main" val="264839648"/>
      </p:ext>
    </p:extLst>
  </p:cSld>
  <p:clrMapOvr>
    <a:masterClrMapping/>
  </p:clrMapOvr>
  <mc:AlternateContent xmlns:mc="http://schemas.openxmlformats.org/markup-compatibility/2006" xmlns:p14="http://schemas.microsoft.com/office/powerpoint/2010/main">
    <mc:Choice Requires="p14">
      <p:transition spd="slow" p14:dur="2000" advTm="133988"/>
    </mc:Choice>
    <mc:Fallback xmlns="">
      <p:transition spd="slow" advTm="133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3|8.5|13.4"/>
</p:tagLst>
</file>

<file path=ppt/tags/tag2.xml><?xml version="1.0" encoding="utf-8"?>
<p:tagLst xmlns:a="http://schemas.openxmlformats.org/drawingml/2006/main" xmlns:r="http://schemas.openxmlformats.org/officeDocument/2006/relationships" xmlns:p="http://schemas.openxmlformats.org/presentationml/2006/main">
  <p:tag name="TIMING" val="|28.3|13.2|25.5"/>
</p:tagLst>
</file>

<file path=ppt/tags/tag3.xml><?xml version="1.0" encoding="utf-8"?>
<p:tagLst xmlns:a="http://schemas.openxmlformats.org/drawingml/2006/main" xmlns:r="http://schemas.openxmlformats.org/officeDocument/2006/relationships" xmlns:p="http://schemas.openxmlformats.org/presentationml/2006/main">
  <p:tag name="TIMING" val="|29|61.6|27.5"/>
</p:tagLst>
</file>

<file path=ppt/tags/tag4.xml><?xml version="1.0" encoding="utf-8"?>
<p:tagLst xmlns:a="http://schemas.openxmlformats.org/drawingml/2006/main" xmlns:r="http://schemas.openxmlformats.org/officeDocument/2006/relationships" xmlns:p="http://schemas.openxmlformats.org/presentationml/2006/main">
  <p:tag name="TIMING" val="|24.6|18.9|54.5"/>
</p:tagLst>
</file>

<file path=ppt/tags/tag5.xml><?xml version="1.0" encoding="utf-8"?>
<p:tagLst xmlns:a="http://schemas.openxmlformats.org/drawingml/2006/main" xmlns:r="http://schemas.openxmlformats.org/officeDocument/2006/relationships" xmlns:p="http://schemas.openxmlformats.org/presentationml/2006/main">
  <p:tag name="TIMING" val="|20.4|14.8|34.8|17|71"/>
</p:tagLst>
</file>

<file path=ppt/tags/tag6.xml><?xml version="1.0" encoding="utf-8"?>
<p:tagLst xmlns:a="http://schemas.openxmlformats.org/drawingml/2006/main" xmlns:r="http://schemas.openxmlformats.org/officeDocument/2006/relationships" xmlns:p="http://schemas.openxmlformats.org/presentationml/2006/main">
  <p:tag name="TIMING" val="|22.9|44.8"/>
</p:tagLst>
</file>

<file path=ppt/tags/tag7.xml><?xml version="1.0" encoding="utf-8"?>
<p:tagLst xmlns:a="http://schemas.openxmlformats.org/drawingml/2006/main" xmlns:r="http://schemas.openxmlformats.org/officeDocument/2006/relationships" xmlns:p="http://schemas.openxmlformats.org/presentationml/2006/main">
  <p:tag name="TIMING" val="|19.3|53.2|57.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54908</TotalTime>
  <Words>6516</Words>
  <Application>Microsoft Macintosh PowerPoint</Application>
  <PresentationFormat>On-screen Show (4:3)</PresentationFormat>
  <Paragraphs>735</Paragraphs>
  <Slides>71</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Corbel</vt:lpstr>
      <vt:lpstr>Times New Roman</vt:lpstr>
      <vt:lpstr>Wingdings</vt:lpstr>
      <vt:lpstr>Wingdings 2</vt:lpstr>
      <vt:lpstr>Wingdings 3</vt:lpstr>
      <vt:lpstr>Module</vt:lpstr>
      <vt:lpstr>PowerPoint Presentation</vt:lpstr>
      <vt:lpstr>Organization</vt:lpstr>
      <vt:lpstr>Overview of DAGs</vt:lpstr>
      <vt:lpstr>Why Causal Diagrams?</vt:lpstr>
      <vt:lpstr>Terminology</vt:lpstr>
      <vt:lpstr>Ideal Randomized Experiments</vt:lpstr>
      <vt:lpstr>Incorporating Expert Knowledge</vt:lpstr>
      <vt:lpstr>Causal Effects and Association</vt:lpstr>
      <vt:lpstr>Common Causes and Association</vt:lpstr>
      <vt:lpstr>Common Effects</vt:lpstr>
      <vt:lpstr>Conditioning on Mediators</vt:lpstr>
      <vt:lpstr>Conditioning on Common Causes</vt:lpstr>
      <vt:lpstr>Conditioning on Common Effects</vt:lpstr>
      <vt:lpstr>Consequences of Colliders</vt:lpstr>
      <vt:lpstr>Sources of Association</vt:lpstr>
      <vt:lpstr>How we can use this</vt:lpstr>
      <vt:lpstr>D-separation</vt:lpstr>
      <vt:lpstr>More Terminology</vt:lpstr>
      <vt:lpstr>Rule 1</vt:lpstr>
      <vt:lpstr>Rule 2</vt:lpstr>
      <vt:lpstr>Rule 3</vt:lpstr>
      <vt:lpstr>Rule 4</vt:lpstr>
      <vt:lpstr>Exercises</vt:lpstr>
      <vt:lpstr>Causation</vt:lpstr>
      <vt:lpstr>Association I</vt:lpstr>
      <vt:lpstr>Association II</vt:lpstr>
      <vt:lpstr>Association III</vt:lpstr>
      <vt:lpstr>Association IV</vt:lpstr>
      <vt:lpstr>Research Design Interlude</vt:lpstr>
      <vt:lpstr>Research Design</vt:lpstr>
      <vt:lpstr>Quizlet: Can you test which DAG is correct if you have data on these variables?</vt:lpstr>
      <vt:lpstr>Quizlet: Can you test which DAG is correct if you have data on these variables?</vt:lpstr>
      <vt:lpstr>DAGs for Common Problems in Epidemiology</vt:lpstr>
      <vt:lpstr>Confounding is When…</vt:lpstr>
      <vt:lpstr>Identifiability of Causal Effects</vt:lpstr>
      <vt:lpstr>The Backdoor Criterion</vt:lpstr>
      <vt:lpstr>Healthy Worker Bias</vt:lpstr>
      <vt:lpstr>Exercise</vt:lpstr>
      <vt:lpstr>Confounding by Lifestyle</vt:lpstr>
      <vt:lpstr>Confounding by Early Life Factors</vt:lpstr>
      <vt:lpstr>Be Careful with Adjustment!</vt:lpstr>
      <vt:lpstr>Intractable Confounding</vt:lpstr>
      <vt:lpstr>DAGs for Common Problems in Epidemiology</vt:lpstr>
      <vt:lpstr>What is Selection Bias?</vt:lpstr>
      <vt:lpstr>Inappropriate Selection of Controls</vt:lpstr>
      <vt:lpstr>Differential Loss to Follow-up</vt:lpstr>
      <vt:lpstr>Non-response / Missing Data Bias</vt:lpstr>
      <vt:lpstr>Exercise</vt:lpstr>
      <vt:lpstr>Another Healthy Worker Bias</vt:lpstr>
      <vt:lpstr>Prevalent User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Reverse Causation Bias</vt:lpstr>
      <vt:lpstr>Dependent Differential Measurement Error</vt:lpstr>
      <vt:lpstr>Mismeasured Confounders</vt:lpstr>
      <vt:lpstr>DAGs for Common Problems in Epidemiology</vt:lpstr>
      <vt:lpstr>Confounding &amp; Selection Bias</vt:lpstr>
      <vt:lpstr>Noncompliance</vt:lpstr>
      <vt:lpstr>Exercise</vt:lpstr>
      <vt:lpstr>Limitations of DAGs</vt:lpstr>
      <vt:lpstr>Some Objections to DAGs</vt:lpstr>
      <vt:lpstr>Some Objections to DAGs</vt:lpstr>
      <vt:lpstr>Some Objections to DAGs</vt:lpstr>
      <vt:lpstr>Some Objections to DAGs</vt:lpstr>
      <vt:lpstr>Acknowledgements</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1243</cp:revision>
  <cp:lastPrinted>2014-02-10T19:53:01Z</cp:lastPrinted>
  <dcterms:created xsi:type="dcterms:W3CDTF">2001-12-12T23:21:39Z</dcterms:created>
  <dcterms:modified xsi:type="dcterms:W3CDTF">2021-01-13T01:46:55Z</dcterms:modified>
</cp:coreProperties>
</file>