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0" r:id="rId2"/>
    <p:sldMasterId id="2147483723" r:id="rId3"/>
  </p:sldMasterIdLst>
  <p:notesMasterIdLst>
    <p:notesMasterId r:id="rId24"/>
  </p:notesMasterIdLst>
  <p:sldIdLst>
    <p:sldId id="1045" r:id="rId4"/>
    <p:sldId id="275" r:id="rId5"/>
    <p:sldId id="276" r:id="rId6"/>
    <p:sldId id="989" r:id="rId7"/>
    <p:sldId id="1041" r:id="rId8"/>
    <p:sldId id="279" r:id="rId9"/>
    <p:sldId id="987" r:id="rId10"/>
    <p:sldId id="282" r:id="rId11"/>
    <p:sldId id="988" r:id="rId12"/>
    <p:sldId id="273" r:id="rId13"/>
    <p:sldId id="274" r:id="rId14"/>
    <p:sldId id="998" r:id="rId15"/>
    <p:sldId id="1034" r:id="rId16"/>
    <p:sldId id="1036" r:id="rId17"/>
    <p:sldId id="1037" r:id="rId18"/>
    <p:sldId id="1038" r:id="rId19"/>
    <p:sldId id="1040" r:id="rId20"/>
    <p:sldId id="1042" r:id="rId21"/>
    <p:sldId id="1043" r:id="rId22"/>
    <p:sldId id="10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Graff" initials="RG" lastIdx="2" clrIdx="0">
    <p:extLst>
      <p:ext uri="{19B8F6BF-5375-455C-9EA6-DF929625EA0E}">
        <p15:presenceInfo xmlns:p15="http://schemas.microsoft.com/office/powerpoint/2012/main" userId="a6ba10420d7fc8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7753A-A17D-4164-A250-B6542FAF9E9C}" v="180" dt="2021-01-06T00:33:40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8470"/>
  </p:normalViewPr>
  <p:slideViewPr>
    <p:cSldViewPr snapToGrid="0" snapToObjects="1">
      <p:cViewPr varScale="1">
        <p:scale>
          <a:sx n="70" d="100"/>
          <a:sy n="70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e Chan" userId="8ehUpzEEOjavGlrYSojP2Z0qMQ4gZfGHOPdoikggIIQ=" providerId="None" clId="Web-{E437753A-A17D-4164-A250-B6542FAF9E9C}"/>
    <pc:docChg chg="delSld modSld">
      <pc:chgData name="June Chan" userId="8ehUpzEEOjavGlrYSojP2Z0qMQ4gZfGHOPdoikggIIQ=" providerId="None" clId="Web-{E437753A-A17D-4164-A250-B6542FAF9E9C}" dt="2021-01-06T00:33:40.148" v="249" actId="20577"/>
      <pc:docMkLst>
        <pc:docMk/>
      </pc:docMkLst>
      <pc:sldChg chg="addSp modSp">
        <pc:chgData name="June Chan" userId="8ehUpzEEOjavGlrYSojP2Z0qMQ4gZfGHOPdoikggIIQ=" providerId="None" clId="Web-{E437753A-A17D-4164-A250-B6542FAF9E9C}" dt="2021-01-06T00:30:59.373" v="168" actId="20577"/>
        <pc:sldMkLst>
          <pc:docMk/>
          <pc:sldMk cId="2565334466" sldId="279"/>
        </pc:sldMkLst>
        <pc:spChg chg="add mod">
          <ac:chgData name="June Chan" userId="8ehUpzEEOjavGlrYSojP2Z0qMQ4gZfGHOPdoikggIIQ=" providerId="None" clId="Web-{E437753A-A17D-4164-A250-B6542FAF9E9C}" dt="2021-01-06T00:30:59.373" v="168" actId="20577"/>
          <ac:spMkLst>
            <pc:docMk/>
            <pc:sldMk cId="2565334466" sldId="279"/>
            <ac:spMk id="7" creationId="{60E7EA73-9A3D-47C1-85AE-09851A0E2305}"/>
          </ac:spMkLst>
        </pc:spChg>
        <pc:spChg chg="add mod">
          <ac:chgData name="June Chan" userId="8ehUpzEEOjavGlrYSojP2Z0qMQ4gZfGHOPdoikggIIQ=" providerId="None" clId="Web-{E437753A-A17D-4164-A250-B6542FAF9E9C}" dt="2021-01-06T00:30:56.326" v="166" actId="20577"/>
          <ac:spMkLst>
            <pc:docMk/>
            <pc:sldMk cId="2565334466" sldId="279"/>
            <ac:spMk id="8" creationId="{7AB7C62D-6D5F-43BC-A199-4261C0FD8667}"/>
          </ac:spMkLst>
        </pc:spChg>
        <pc:picChg chg="add mod">
          <ac:chgData name="June Chan" userId="8ehUpzEEOjavGlrYSojP2Z0qMQ4gZfGHOPdoikggIIQ=" providerId="None" clId="Web-{E437753A-A17D-4164-A250-B6542FAF9E9C}" dt="2021-01-06T00:27:20.611" v="11" actId="1076"/>
          <ac:picMkLst>
            <pc:docMk/>
            <pc:sldMk cId="2565334466" sldId="279"/>
            <ac:picMk id="2" creationId="{4D12F200-4328-4554-AB9D-C92D10D7CD3C}"/>
          </ac:picMkLst>
        </pc:picChg>
        <pc:picChg chg="mod">
          <ac:chgData name="June Chan" userId="8ehUpzEEOjavGlrYSojP2Z0qMQ4gZfGHOPdoikggIIQ=" providerId="None" clId="Web-{E437753A-A17D-4164-A250-B6542FAF9E9C}" dt="2021-01-06T00:28:05.238" v="24" actId="1076"/>
          <ac:picMkLst>
            <pc:docMk/>
            <pc:sldMk cId="2565334466" sldId="279"/>
            <ac:picMk id="3" creationId="{00000000-0000-0000-0000-000000000000}"/>
          </ac:picMkLst>
        </pc:picChg>
        <pc:picChg chg="add mod">
          <ac:chgData name="June Chan" userId="8ehUpzEEOjavGlrYSojP2Z0qMQ4gZfGHOPdoikggIIQ=" providerId="None" clId="Web-{E437753A-A17D-4164-A250-B6542FAF9E9C}" dt="2021-01-06T00:27:22.220" v="12" actId="1076"/>
          <ac:picMkLst>
            <pc:docMk/>
            <pc:sldMk cId="2565334466" sldId="279"/>
            <ac:picMk id="4" creationId="{16FDB2DA-91BB-42D6-8322-DCF9856C1EBA}"/>
          </ac:picMkLst>
        </pc:picChg>
        <pc:picChg chg="add mod">
          <ac:chgData name="June Chan" userId="8ehUpzEEOjavGlrYSojP2Z0qMQ4gZfGHOPdoikggIIQ=" providerId="None" clId="Web-{E437753A-A17D-4164-A250-B6542FAF9E9C}" dt="2021-01-06T00:27:50.097" v="18" actId="1076"/>
          <ac:picMkLst>
            <pc:docMk/>
            <pc:sldMk cId="2565334466" sldId="279"/>
            <ac:picMk id="5" creationId="{FE3013D8-E13F-477D-A7E1-A9B8FE72B344}"/>
          </ac:picMkLst>
        </pc:picChg>
        <pc:picChg chg="add mod">
          <ac:chgData name="June Chan" userId="8ehUpzEEOjavGlrYSojP2Z0qMQ4gZfGHOPdoikggIIQ=" providerId="None" clId="Web-{E437753A-A17D-4164-A250-B6542FAF9E9C}" dt="2021-01-06T00:27:53.894" v="20" actId="14100"/>
          <ac:picMkLst>
            <pc:docMk/>
            <pc:sldMk cId="2565334466" sldId="279"/>
            <ac:picMk id="6" creationId="{E47D42B7-AF84-4660-8095-32F153E7899C}"/>
          </ac:picMkLst>
        </pc:picChg>
      </pc:sldChg>
      <pc:sldChg chg="del modNotes">
        <pc:chgData name="June Chan" userId="8ehUpzEEOjavGlrYSojP2Z0qMQ4gZfGHOPdoikggIIQ=" providerId="None" clId="Web-{E437753A-A17D-4164-A250-B6542FAF9E9C}" dt="2021-01-06T00:33:28.069" v="248"/>
        <pc:sldMkLst>
          <pc:docMk/>
          <pc:sldMk cId="3883181819" sldId="280"/>
        </pc:sldMkLst>
      </pc:sldChg>
      <pc:sldChg chg="modSp">
        <pc:chgData name="June Chan" userId="8ehUpzEEOjavGlrYSojP2Z0qMQ4gZfGHOPdoikggIIQ=" providerId="None" clId="Web-{E437753A-A17D-4164-A250-B6542FAF9E9C}" dt="2021-01-06T00:33:40.148" v="249" actId="20577"/>
        <pc:sldMkLst>
          <pc:docMk/>
          <pc:sldMk cId="829478733" sldId="282"/>
        </pc:sldMkLst>
        <pc:spChg chg="mod">
          <ac:chgData name="June Chan" userId="8ehUpzEEOjavGlrYSojP2Z0qMQ4gZfGHOPdoikggIIQ=" providerId="None" clId="Web-{E437753A-A17D-4164-A250-B6542FAF9E9C}" dt="2021-01-06T00:33:40.148" v="249" actId="20577"/>
          <ac:spMkLst>
            <pc:docMk/>
            <pc:sldMk cId="829478733" sldId="282"/>
            <ac:spMk id="3" creationId="{00000000-0000-0000-0000-000000000000}"/>
          </ac:spMkLst>
        </pc:spChg>
      </pc:sldChg>
      <pc:sldChg chg="modNotes">
        <pc:chgData name="June Chan" userId="8ehUpzEEOjavGlrYSojP2Z0qMQ4gZfGHOPdoikggIIQ=" providerId="None" clId="Web-{E437753A-A17D-4164-A250-B6542FAF9E9C}" dt="2021-01-06T00:33:25.194" v="247"/>
        <pc:sldMkLst>
          <pc:docMk/>
          <pc:sldMk cId="1649589581" sldId="98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637F3-9EC1-C148-9A5A-229FBB839A3E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</dgm:pt>
    <dgm:pt modelId="{247687C3-A1CB-6D4C-ADC2-6CF75C189DF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2400" dirty="0"/>
            <a:t>Ideal Randomized Experiments</a:t>
          </a:r>
        </a:p>
        <a:p>
          <a:pPr>
            <a:buNone/>
          </a:pPr>
          <a:r>
            <a:rPr lang="en-US" sz="2400" i="1" dirty="0"/>
            <a:t>+ standardization or IPW (using a pseudo-population)</a:t>
          </a:r>
          <a:endParaRPr lang="en-US" sz="1800" i="1" dirty="0"/>
        </a:p>
      </dgm:t>
    </dgm:pt>
    <dgm:pt modelId="{C10C6F2F-A1C9-824C-BD4A-E1C2CE7E35D8}" type="parTrans" cxnId="{64668896-C065-A047-BD0E-41610772BD3A}">
      <dgm:prSet/>
      <dgm:spPr/>
      <dgm:t>
        <a:bodyPr/>
        <a:lstStyle/>
        <a:p>
          <a:endParaRPr lang="en-US"/>
        </a:p>
      </dgm:t>
    </dgm:pt>
    <dgm:pt modelId="{AC64879C-00FA-7246-B8F5-C7BAF602F494}" type="sibTrans" cxnId="{64668896-C065-A047-BD0E-41610772BD3A}">
      <dgm:prSet/>
      <dgm:spPr/>
      <dgm:t>
        <a:bodyPr/>
        <a:lstStyle/>
        <a:p>
          <a:endParaRPr lang="en-US"/>
        </a:p>
      </dgm:t>
    </dgm:pt>
    <dgm:pt modelId="{0DC07478-1F8D-0A48-93B5-BB67A78D3DA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/>
            <a:t>Can compute average causal effects</a:t>
          </a:r>
        </a:p>
      </dgm:t>
    </dgm:pt>
    <dgm:pt modelId="{EB17FA3E-D927-AC4B-8F6F-A99A0943C3ED}" type="parTrans" cxnId="{D1F26B53-D005-6F41-9AD3-78E795B06474}">
      <dgm:prSet/>
      <dgm:spPr/>
      <dgm:t>
        <a:bodyPr/>
        <a:lstStyle/>
        <a:p>
          <a:endParaRPr lang="en-US"/>
        </a:p>
      </dgm:t>
    </dgm:pt>
    <dgm:pt modelId="{C2212A5D-7973-9842-9CE8-6D8BBED6A7AA}" type="sibTrans" cxnId="{D1F26B53-D005-6F41-9AD3-78E795B06474}">
      <dgm:prSet/>
      <dgm:spPr/>
      <dgm:t>
        <a:bodyPr/>
        <a:lstStyle/>
        <a:p>
          <a:endParaRPr lang="en-US"/>
        </a:p>
      </dgm:t>
    </dgm:pt>
    <dgm:pt modelId="{89CE4777-78F2-4449-A65F-62EF32A0028A}" type="pres">
      <dgm:prSet presAssocID="{D0B637F3-9EC1-C148-9A5A-229FBB839A3E}" presName="outerComposite" presStyleCnt="0">
        <dgm:presLayoutVars>
          <dgm:chMax val="5"/>
          <dgm:dir/>
          <dgm:resizeHandles val="exact"/>
        </dgm:presLayoutVars>
      </dgm:prSet>
      <dgm:spPr/>
    </dgm:pt>
    <dgm:pt modelId="{6FD35C79-3F83-A241-86EE-BF7FBB27B721}" type="pres">
      <dgm:prSet presAssocID="{D0B637F3-9EC1-C148-9A5A-229FBB839A3E}" presName="dummyMaxCanvas" presStyleCnt="0">
        <dgm:presLayoutVars/>
      </dgm:prSet>
      <dgm:spPr/>
    </dgm:pt>
    <dgm:pt modelId="{FC82BB7A-6476-9B42-9938-3E89AB91CB17}" type="pres">
      <dgm:prSet presAssocID="{D0B637F3-9EC1-C148-9A5A-229FBB839A3E}" presName="OneNode_1" presStyleLbl="node1" presStyleIdx="0" presStyleCnt="1" custScaleY="65468" custLinFactNeighborX="0" custLinFactNeighborY="-58050">
        <dgm:presLayoutVars>
          <dgm:bulletEnabled val="1"/>
        </dgm:presLayoutVars>
      </dgm:prSet>
      <dgm:spPr/>
    </dgm:pt>
  </dgm:ptLst>
  <dgm:cxnLst>
    <dgm:cxn modelId="{07E8E906-74A4-4D46-9E5F-234E96332EB9}" type="presOf" srcId="{D0B637F3-9EC1-C148-9A5A-229FBB839A3E}" destId="{89CE4777-78F2-4449-A65F-62EF32A0028A}" srcOrd="0" destOrd="0" presId="urn:microsoft.com/office/officeart/2005/8/layout/vProcess5"/>
    <dgm:cxn modelId="{D1F26B53-D005-6F41-9AD3-78E795B06474}" srcId="{247687C3-A1CB-6D4C-ADC2-6CF75C189DF1}" destId="{0DC07478-1F8D-0A48-93B5-BB67A78D3DA4}" srcOrd="0" destOrd="0" parTransId="{EB17FA3E-D927-AC4B-8F6F-A99A0943C3ED}" sibTransId="{C2212A5D-7973-9842-9CE8-6D8BBED6A7AA}"/>
    <dgm:cxn modelId="{E94C0589-FCC0-1F41-B2AD-0DA01FFF1725}" type="presOf" srcId="{0DC07478-1F8D-0A48-93B5-BB67A78D3DA4}" destId="{FC82BB7A-6476-9B42-9938-3E89AB91CB17}" srcOrd="0" destOrd="1" presId="urn:microsoft.com/office/officeart/2005/8/layout/vProcess5"/>
    <dgm:cxn modelId="{64668896-C065-A047-BD0E-41610772BD3A}" srcId="{D0B637F3-9EC1-C148-9A5A-229FBB839A3E}" destId="{247687C3-A1CB-6D4C-ADC2-6CF75C189DF1}" srcOrd="0" destOrd="0" parTransId="{C10C6F2F-A1C9-824C-BD4A-E1C2CE7E35D8}" sibTransId="{AC64879C-00FA-7246-B8F5-C7BAF602F494}"/>
    <dgm:cxn modelId="{7F63ADDC-41BF-834A-90E9-79B3E1EE4692}" type="presOf" srcId="{247687C3-A1CB-6D4C-ADC2-6CF75C189DF1}" destId="{FC82BB7A-6476-9B42-9938-3E89AB91CB17}" srcOrd="0" destOrd="0" presId="urn:microsoft.com/office/officeart/2005/8/layout/vProcess5"/>
    <dgm:cxn modelId="{C47731C4-CF11-8042-9602-285C7D3A585A}" type="presParOf" srcId="{89CE4777-78F2-4449-A65F-62EF32A0028A}" destId="{6FD35C79-3F83-A241-86EE-BF7FBB27B721}" srcOrd="0" destOrd="0" presId="urn:microsoft.com/office/officeart/2005/8/layout/vProcess5"/>
    <dgm:cxn modelId="{91AEB42C-64D4-C84A-AB82-9CC09CED43F3}" type="presParOf" srcId="{89CE4777-78F2-4449-A65F-62EF32A0028A}" destId="{FC82BB7A-6476-9B42-9938-3E89AB91CB1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637F3-9EC1-C148-9A5A-229FBB839A3E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</dgm:pt>
    <dgm:pt modelId="{64F7299D-958C-384D-871E-4EE99D7FC20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Observational Studies</a:t>
          </a:r>
        </a:p>
      </dgm:t>
    </dgm:pt>
    <dgm:pt modelId="{3C0FAD50-BC10-9A45-B5EB-C976B8458D33}" type="parTrans" cxnId="{6538B16F-9105-F34D-A315-6C12679DDBEA}">
      <dgm:prSet/>
      <dgm:spPr/>
      <dgm:t>
        <a:bodyPr/>
        <a:lstStyle/>
        <a:p>
          <a:endParaRPr lang="en-US"/>
        </a:p>
      </dgm:t>
    </dgm:pt>
    <dgm:pt modelId="{6C1FEFBE-6F92-6F40-9A3D-A645598CEF2F}" type="sibTrans" cxnId="{6538B16F-9105-F34D-A315-6C12679DDBEA}">
      <dgm:prSet/>
      <dgm:spPr/>
      <dgm:t>
        <a:bodyPr/>
        <a:lstStyle/>
        <a:p>
          <a:endParaRPr lang="en-US"/>
        </a:p>
      </dgm:t>
    </dgm:pt>
    <dgm:pt modelId="{55036234-0884-FC40-8D9C-CC8C8E2742C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Case-Control</a:t>
          </a:r>
        </a:p>
      </dgm:t>
    </dgm:pt>
    <dgm:pt modelId="{C9B59494-7F0A-4946-9B94-8394BD739C81}" type="parTrans" cxnId="{02949D3D-822B-4B43-A543-CD77B1BF890D}">
      <dgm:prSet/>
      <dgm:spPr/>
      <dgm:t>
        <a:bodyPr/>
        <a:lstStyle/>
        <a:p>
          <a:endParaRPr lang="en-US"/>
        </a:p>
      </dgm:t>
    </dgm:pt>
    <dgm:pt modelId="{437BC3D0-5BCA-F346-BEC0-6804C1B50BA9}" type="sibTrans" cxnId="{02949D3D-822B-4B43-A543-CD77B1BF890D}">
      <dgm:prSet/>
      <dgm:spPr/>
      <dgm:t>
        <a:bodyPr/>
        <a:lstStyle/>
        <a:p>
          <a:endParaRPr lang="en-US"/>
        </a:p>
      </dgm:t>
    </dgm:pt>
    <dgm:pt modelId="{7A4CEEC7-C8AF-BF45-91F7-0CE665D1473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Cohort</a:t>
          </a:r>
        </a:p>
      </dgm:t>
    </dgm:pt>
    <dgm:pt modelId="{2A7E149A-09E0-1440-82E5-A429AC557FDD}" type="parTrans" cxnId="{1B988B6C-2EA0-6740-AB5A-B346AA1702EE}">
      <dgm:prSet/>
      <dgm:spPr/>
      <dgm:t>
        <a:bodyPr/>
        <a:lstStyle/>
        <a:p>
          <a:endParaRPr lang="en-US"/>
        </a:p>
      </dgm:t>
    </dgm:pt>
    <dgm:pt modelId="{09E915DF-4D17-9248-8386-CCF82CF837F9}" type="sibTrans" cxnId="{1B988B6C-2EA0-6740-AB5A-B346AA1702EE}">
      <dgm:prSet/>
      <dgm:spPr/>
      <dgm:t>
        <a:bodyPr/>
        <a:lstStyle/>
        <a:p>
          <a:endParaRPr lang="en-US"/>
        </a:p>
      </dgm:t>
    </dgm:pt>
    <dgm:pt modelId="{247687C3-A1CB-6D4C-ADC2-6CF75C189DF1}">
      <dgm:prSet phldrT="[Text]" custT="1"/>
      <dgm:spPr>
        <a:solidFill>
          <a:schemeClr val="accent1">
            <a:lumMod val="50000"/>
          </a:schemeClr>
        </a:solidFill>
      </dgm:spPr>
      <dgm:t>
        <a:bodyPr vert="horz" anchor="t" anchorCtr="0"/>
        <a:lstStyle/>
        <a:p>
          <a:pPr marL="0" marR="0" lvl="0" indent="0" algn="l" defTabSz="10668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>
              <a:tab pos="7031736" algn="l"/>
              <a:tab pos="10140696" algn="l"/>
            </a:tabLst>
            <a:defRPr/>
          </a:pPr>
          <a:r>
            <a:rPr lang="en-US" sz="2400" dirty="0">
              <a:solidFill>
                <a:schemeClr val="lt1"/>
              </a:solidFill>
            </a:rPr>
            <a:t>Ideal Randomized Experiments</a:t>
          </a:r>
        </a:p>
        <a:p>
          <a:pPr marL="0" marR="0" lvl="0" indent="0" algn="l" defTabSz="10668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>
              <a:tab pos="7031736" algn="l"/>
              <a:tab pos="10140696" algn="l"/>
            </a:tabLst>
            <a:defRPr/>
          </a:pPr>
          <a:r>
            <a:rPr lang="en-US" sz="2400" i="1" dirty="0"/>
            <a:t>+ standardization or IPW (using a pseudo-population)</a:t>
          </a:r>
          <a:endParaRPr lang="en-US" sz="2400" dirty="0">
            <a:solidFill>
              <a:schemeClr val="lt1"/>
            </a:solidFill>
          </a:endParaRPr>
        </a:p>
      </dgm:t>
    </dgm:pt>
    <dgm:pt modelId="{AC64879C-00FA-7246-B8F5-C7BAF602F494}" type="sibTrans" cxnId="{64668896-C065-A047-BD0E-41610772BD3A}">
      <dgm:prSet/>
      <dgm:spPr>
        <a:solidFill>
          <a:schemeClr val="bg1">
            <a:alpha val="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C10C6F2F-A1C9-824C-BD4A-E1C2CE7E35D8}" type="parTrans" cxnId="{64668896-C065-A047-BD0E-41610772BD3A}">
      <dgm:prSet/>
      <dgm:spPr/>
      <dgm:t>
        <a:bodyPr/>
        <a:lstStyle/>
        <a:p>
          <a:endParaRPr lang="en-US"/>
        </a:p>
      </dgm:t>
    </dgm:pt>
    <dgm:pt modelId="{893A97BF-E351-AE42-986D-6EB0BCB1821C}">
      <dgm:prSet/>
      <dgm:spPr/>
      <dgm:t>
        <a:bodyPr/>
        <a:lstStyle/>
        <a:p>
          <a:pPr marL="0" marR="0" lvl="0" indent="0" algn="l" defTabSz="10668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Char char="•"/>
            <a:tabLst>
              <a:tab pos="7031736" algn="l"/>
              <a:tab pos="10140696" algn="l"/>
            </a:tabLst>
            <a:defRPr/>
          </a:pPr>
          <a:r>
            <a:rPr lang="en-US" sz="2400" dirty="0">
              <a:solidFill>
                <a:schemeClr val="lt1"/>
              </a:solidFill>
            </a:rPr>
            <a:t>Can compute average causal effects</a:t>
          </a:r>
        </a:p>
      </dgm:t>
    </dgm:pt>
    <dgm:pt modelId="{64E3FC0B-A91E-324F-B4E9-091E02483D01}" type="parTrans" cxnId="{0A3FE98C-0809-7E46-93C2-29AE038B32E8}">
      <dgm:prSet/>
      <dgm:spPr/>
      <dgm:t>
        <a:bodyPr/>
        <a:lstStyle/>
        <a:p>
          <a:endParaRPr lang="en-US"/>
        </a:p>
      </dgm:t>
    </dgm:pt>
    <dgm:pt modelId="{9A3E5066-79AE-EF44-9C70-54A307D0D4B0}" type="sibTrans" cxnId="{0A3FE98C-0809-7E46-93C2-29AE038B32E8}">
      <dgm:prSet/>
      <dgm:spPr/>
      <dgm:t>
        <a:bodyPr/>
        <a:lstStyle/>
        <a:p>
          <a:endParaRPr lang="en-US"/>
        </a:p>
      </dgm:t>
    </dgm:pt>
    <dgm:pt modelId="{89CE4777-78F2-4449-A65F-62EF32A0028A}" type="pres">
      <dgm:prSet presAssocID="{D0B637F3-9EC1-C148-9A5A-229FBB839A3E}" presName="outerComposite" presStyleCnt="0">
        <dgm:presLayoutVars>
          <dgm:chMax val="5"/>
          <dgm:dir/>
          <dgm:resizeHandles val="exact"/>
        </dgm:presLayoutVars>
      </dgm:prSet>
      <dgm:spPr/>
    </dgm:pt>
    <dgm:pt modelId="{6FD35C79-3F83-A241-86EE-BF7FBB27B721}" type="pres">
      <dgm:prSet presAssocID="{D0B637F3-9EC1-C148-9A5A-229FBB839A3E}" presName="dummyMaxCanvas" presStyleCnt="0">
        <dgm:presLayoutVars/>
      </dgm:prSet>
      <dgm:spPr/>
    </dgm:pt>
    <dgm:pt modelId="{CDAA120E-E54A-8D4B-8F7F-936E8AF426BF}" type="pres">
      <dgm:prSet presAssocID="{D0B637F3-9EC1-C148-9A5A-229FBB839A3E}" presName="TwoNodes_1" presStyleLbl="node1" presStyleIdx="0" presStyleCnt="2" custScaleX="117647" custScaleY="68257" custLinFactNeighborX="-4826" custLinFactNeighborY="-15347">
        <dgm:presLayoutVars>
          <dgm:bulletEnabled val="1"/>
        </dgm:presLayoutVars>
      </dgm:prSet>
      <dgm:spPr/>
    </dgm:pt>
    <dgm:pt modelId="{A6FA1F72-DDCC-5045-85B5-83340FCCC099}" type="pres">
      <dgm:prSet presAssocID="{D0B637F3-9EC1-C148-9A5A-229FBB839A3E}" presName="TwoNodes_2" presStyleLbl="node1" presStyleIdx="1" presStyleCnt="2" custScaleX="61435" custScaleY="55421" custLinFactNeighborX="15375" custLinFactNeighborY="3561">
        <dgm:presLayoutVars>
          <dgm:bulletEnabled val="1"/>
        </dgm:presLayoutVars>
      </dgm:prSet>
      <dgm:spPr/>
    </dgm:pt>
    <dgm:pt modelId="{5E2851BC-B364-9B4C-AE27-7C578AF0291A}" type="pres">
      <dgm:prSet presAssocID="{D0B637F3-9EC1-C148-9A5A-229FBB839A3E}" presName="TwoConn_1-2" presStyleLbl="fgAccFollowNode1" presStyleIdx="0" presStyleCnt="1">
        <dgm:presLayoutVars>
          <dgm:bulletEnabled val="1"/>
        </dgm:presLayoutVars>
      </dgm:prSet>
      <dgm:spPr/>
    </dgm:pt>
    <dgm:pt modelId="{FCB6DE22-9FBC-9F43-A5E9-BDA0FD451FD3}" type="pres">
      <dgm:prSet presAssocID="{D0B637F3-9EC1-C148-9A5A-229FBB839A3E}" presName="TwoNodes_1_text" presStyleLbl="node1" presStyleIdx="1" presStyleCnt="2">
        <dgm:presLayoutVars>
          <dgm:bulletEnabled val="1"/>
        </dgm:presLayoutVars>
      </dgm:prSet>
      <dgm:spPr/>
    </dgm:pt>
    <dgm:pt modelId="{0D2E3AC5-6374-3442-A52F-AA7074C080D8}" type="pres">
      <dgm:prSet presAssocID="{D0B637F3-9EC1-C148-9A5A-229FBB839A3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7E8E906-74A4-4D46-9E5F-234E96332EB9}" type="presOf" srcId="{D0B637F3-9EC1-C148-9A5A-229FBB839A3E}" destId="{89CE4777-78F2-4449-A65F-62EF32A0028A}" srcOrd="0" destOrd="0" presId="urn:microsoft.com/office/officeart/2005/8/layout/vProcess5"/>
    <dgm:cxn modelId="{77A5C109-19CA-9041-8B40-7980289A2A6C}" type="presOf" srcId="{64F7299D-958C-384D-871E-4EE99D7FC205}" destId="{A6FA1F72-DDCC-5045-85B5-83340FCCC099}" srcOrd="0" destOrd="0" presId="urn:microsoft.com/office/officeart/2005/8/layout/vProcess5"/>
    <dgm:cxn modelId="{9A881C0C-4704-FC41-8B1E-A0413A248BF6}" type="presOf" srcId="{7A4CEEC7-C8AF-BF45-91F7-0CE665D14733}" destId="{A6FA1F72-DDCC-5045-85B5-83340FCCC099}" srcOrd="0" destOrd="2" presId="urn:microsoft.com/office/officeart/2005/8/layout/vProcess5"/>
    <dgm:cxn modelId="{D90D0B22-4DA0-8446-AC16-76656B04EEE0}" type="presOf" srcId="{7A4CEEC7-C8AF-BF45-91F7-0CE665D14733}" destId="{0D2E3AC5-6374-3442-A52F-AA7074C080D8}" srcOrd="1" destOrd="2" presId="urn:microsoft.com/office/officeart/2005/8/layout/vProcess5"/>
    <dgm:cxn modelId="{02949D3D-822B-4B43-A543-CD77B1BF890D}" srcId="{64F7299D-958C-384D-871E-4EE99D7FC205}" destId="{55036234-0884-FC40-8D9C-CC8C8E2742C8}" srcOrd="0" destOrd="0" parTransId="{C9B59494-7F0A-4946-9B94-8394BD739C81}" sibTransId="{437BC3D0-5BCA-F346-BEC0-6804C1B50BA9}"/>
    <dgm:cxn modelId="{FB4A3351-1625-B746-8CFD-C57C00A7D4E5}" type="presOf" srcId="{55036234-0884-FC40-8D9C-CC8C8E2742C8}" destId="{A6FA1F72-DDCC-5045-85B5-83340FCCC099}" srcOrd="0" destOrd="1" presId="urn:microsoft.com/office/officeart/2005/8/layout/vProcess5"/>
    <dgm:cxn modelId="{26F52A53-E103-6149-8828-74D51E352C96}" type="presOf" srcId="{55036234-0884-FC40-8D9C-CC8C8E2742C8}" destId="{0D2E3AC5-6374-3442-A52F-AA7074C080D8}" srcOrd="1" destOrd="1" presId="urn:microsoft.com/office/officeart/2005/8/layout/vProcess5"/>
    <dgm:cxn modelId="{1B988B6C-2EA0-6740-AB5A-B346AA1702EE}" srcId="{64F7299D-958C-384D-871E-4EE99D7FC205}" destId="{7A4CEEC7-C8AF-BF45-91F7-0CE665D14733}" srcOrd="1" destOrd="0" parTransId="{2A7E149A-09E0-1440-82E5-A429AC557FDD}" sibTransId="{09E915DF-4D17-9248-8386-CCF82CF837F9}"/>
    <dgm:cxn modelId="{6538B16F-9105-F34D-A315-6C12679DDBEA}" srcId="{D0B637F3-9EC1-C148-9A5A-229FBB839A3E}" destId="{64F7299D-958C-384D-871E-4EE99D7FC205}" srcOrd="1" destOrd="0" parTransId="{3C0FAD50-BC10-9A45-B5EB-C976B8458D33}" sibTransId="{6C1FEFBE-6F92-6F40-9A3D-A645598CEF2F}"/>
    <dgm:cxn modelId="{0A3FE98C-0809-7E46-93C2-29AE038B32E8}" srcId="{247687C3-A1CB-6D4C-ADC2-6CF75C189DF1}" destId="{893A97BF-E351-AE42-986D-6EB0BCB1821C}" srcOrd="0" destOrd="0" parTransId="{64E3FC0B-A91E-324F-B4E9-091E02483D01}" sibTransId="{9A3E5066-79AE-EF44-9C70-54A307D0D4B0}"/>
    <dgm:cxn modelId="{0B249C93-A1B4-6F42-AEF2-BFA185A99DD1}" type="presOf" srcId="{247687C3-A1CB-6D4C-ADC2-6CF75C189DF1}" destId="{FCB6DE22-9FBC-9F43-A5E9-BDA0FD451FD3}" srcOrd="1" destOrd="0" presId="urn:microsoft.com/office/officeart/2005/8/layout/vProcess5"/>
    <dgm:cxn modelId="{64668896-C065-A047-BD0E-41610772BD3A}" srcId="{D0B637F3-9EC1-C148-9A5A-229FBB839A3E}" destId="{247687C3-A1CB-6D4C-ADC2-6CF75C189DF1}" srcOrd="0" destOrd="0" parTransId="{C10C6F2F-A1C9-824C-BD4A-E1C2CE7E35D8}" sibTransId="{AC64879C-00FA-7246-B8F5-C7BAF602F494}"/>
    <dgm:cxn modelId="{C8A717AF-F044-5940-9FB7-23655C42A3F7}" type="presOf" srcId="{AC64879C-00FA-7246-B8F5-C7BAF602F494}" destId="{5E2851BC-B364-9B4C-AE27-7C578AF0291A}" srcOrd="0" destOrd="0" presId="urn:microsoft.com/office/officeart/2005/8/layout/vProcess5"/>
    <dgm:cxn modelId="{756EBDB6-2925-E04D-9840-E1894950A1EE}" type="presOf" srcId="{893A97BF-E351-AE42-986D-6EB0BCB1821C}" destId="{CDAA120E-E54A-8D4B-8F7F-936E8AF426BF}" srcOrd="0" destOrd="1" presId="urn:microsoft.com/office/officeart/2005/8/layout/vProcess5"/>
    <dgm:cxn modelId="{FBA2F5D1-4331-D648-BF47-8272EDE871CD}" type="presOf" srcId="{247687C3-A1CB-6D4C-ADC2-6CF75C189DF1}" destId="{CDAA120E-E54A-8D4B-8F7F-936E8AF426BF}" srcOrd="0" destOrd="0" presId="urn:microsoft.com/office/officeart/2005/8/layout/vProcess5"/>
    <dgm:cxn modelId="{33EE26D4-0B5F-594C-AA77-2220757F517C}" type="presOf" srcId="{893A97BF-E351-AE42-986D-6EB0BCB1821C}" destId="{FCB6DE22-9FBC-9F43-A5E9-BDA0FD451FD3}" srcOrd="1" destOrd="1" presId="urn:microsoft.com/office/officeart/2005/8/layout/vProcess5"/>
    <dgm:cxn modelId="{B924E0E1-4617-EC41-B0EC-887DD519EBFD}" type="presOf" srcId="{64F7299D-958C-384D-871E-4EE99D7FC205}" destId="{0D2E3AC5-6374-3442-A52F-AA7074C080D8}" srcOrd="1" destOrd="0" presId="urn:microsoft.com/office/officeart/2005/8/layout/vProcess5"/>
    <dgm:cxn modelId="{C47731C4-CF11-8042-9602-285C7D3A585A}" type="presParOf" srcId="{89CE4777-78F2-4449-A65F-62EF32A0028A}" destId="{6FD35C79-3F83-A241-86EE-BF7FBB27B721}" srcOrd="0" destOrd="0" presId="urn:microsoft.com/office/officeart/2005/8/layout/vProcess5"/>
    <dgm:cxn modelId="{D4968EC9-D459-8247-A69A-37EA28B0848A}" type="presParOf" srcId="{89CE4777-78F2-4449-A65F-62EF32A0028A}" destId="{CDAA120E-E54A-8D4B-8F7F-936E8AF426BF}" srcOrd="1" destOrd="0" presId="urn:microsoft.com/office/officeart/2005/8/layout/vProcess5"/>
    <dgm:cxn modelId="{F7EC7C56-3C58-154D-949E-D0F3A3E6E225}" type="presParOf" srcId="{89CE4777-78F2-4449-A65F-62EF32A0028A}" destId="{A6FA1F72-DDCC-5045-85B5-83340FCCC099}" srcOrd="2" destOrd="0" presId="urn:microsoft.com/office/officeart/2005/8/layout/vProcess5"/>
    <dgm:cxn modelId="{B61DD52C-CB7C-8847-8DAC-873ABBD958E3}" type="presParOf" srcId="{89CE4777-78F2-4449-A65F-62EF32A0028A}" destId="{5E2851BC-B364-9B4C-AE27-7C578AF0291A}" srcOrd="3" destOrd="0" presId="urn:microsoft.com/office/officeart/2005/8/layout/vProcess5"/>
    <dgm:cxn modelId="{92F90947-3693-0446-9022-FACE0C4227BB}" type="presParOf" srcId="{89CE4777-78F2-4449-A65F-62EF32A0028A}" destId="{FCB6DE22-9FBC-9F43-A5E9-BDA0FD451FD3}" srcOrd="4" destOrd="0" presId="urn:microsoft.com/office/officeart/2005/8/layout/vProcess5"/>
    <dgm:cxn modelId="{CB7D583E-AEFE-544B-9963-32AC4ED8F015}" type="presParOf" srcId="{89CE4777-78F2-4449-A65F-62EF32A0028A}" destId="{0D2E3AC5-6374-3442-A52F-AA7074C080D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637F3-9EC1-C148-9A5A-229FBB839A3E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</dgm:pt>
    <dgm:pt modelId="{247687C3-A1CB-6D4C-ADC2-6CF75C189DF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2400" dirty="0"/>
            <a:t>Ideal Randomized Experiments</a:t>
          </a:r>
        </a:p>
        <a:p>
          <a:pPr>
            <a:buNone/>
          </a:pPr>
          <a:r>
            <a:rPr lang="en-US" sz="2400" i="1" dirty="0"/>
            <a:t>+ standardization or IPW (using a pseudo-population)</a:t>
          </a:r>
          <a:endParaRPr lang="en-US" sz="2400" dirty="0"/>
        </a:p>
      </dgm:t>
    </dgm:pt>
    <dgm:pt modelId="{C10C6F2F-A1C9-824C-BD4A-E1C2CE7E35D8}" type="parTrans" cxnId="{64668896-C065-A047-BD0E-41610772BD3A}">
      <dgm:prSet/>
      <dgm:spPr/>
      <dgm:t>
        <a:bodyPr/>
        <a:lstStyle/>
        <a:p>
          <a:endParaRPr lang="en-US"/>
        </a:p>
      </dgm:t>
    </dgm:pt>
    <dgm:pt modelId="{AC64879C-00FA-7246-B8F5-C7BAF602F494}" type="sibTrans" cxnId="{64668896-C065-A047-BD0E-41610772BD3A}">
      <dgm:prSet/>
      <dgm:spPr>
        <a:solidFill>
          <a:schemeClr val="bg1">
            <a:alpha val="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B0D1A1C2-1CF3-A246-971D-00126E05AC3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Conceptualize Target Trial</a:t>
          </a:r>
        </a:p>
      </dgm:t>
    </dgm:pt>
    <dgm:pt modelId="{785046C2-BA6D-4244-91FB-326110A5AF6D}" type="parTrans" cxnId="{A7536F05-FFE4-6E49-BAB1-9EFA958CA0C2}">
      <dgm:prSet/>
      <dgm:spPr/>
      <dgm:t>
        <a:bodyPr/>
        <a:lstStyle/>
        <a:p>
          <a:endParaRPr lang="en-US"/>
        </a:p>
      </dgm:t>
    </dgm:pt>
    <dgm:pt modelId="{B2B36451-A902-EC4A-AFC3-A79F10B73FEA}" type="sibTrans" cxnId="{A7536F05-FFE4-6E49-BAB1-9EFA958CA0C2}">
      <dgm:prSet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64F7299D-958C-384D-871E-4EE99D7FC20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Observational Studies</a:t>
          </a:r>
        </a:p>
      </dgm:t>
    </dgm:pt>
    <dgm:pt modelId="{3C0FAD50-BC10-9A45-B5EB-C976B8458D33}" type="parTrans" cxnId="{6538B16F-9105-F34D-A315-6C12679DDBEA}">
      <dgm:prSet/>
      <dgm:spPr/>
      <dgm:t>
        <a:bodyPr/>
        <a:lstStyle/>
        <a:p>
          <a:endParaRPr lang="en-US"/>
        </a:p>
      </dgm:t>
    </dgm:pt>
    <dgm:pt modelId="{6C1FEFBE-6F92-6F40-9A3D-A645598CEF2F}" type="sibTrans" cxnId="{6538B16F-9105-F34D-A315-6C12679DDBEA}">
      <dgm:prSet/>
      <dgm:spPr/>
      <dgm:t>
        <a:bodyPr/>
        <a:lstStyle/>
        <a:p>
          <a:endParaRPr lang="en-US"/>
        </a:p>
      </dgm:t>
    </dgm:pt>
    <dgm:pt modelId="{55036234-0884-FC40-8D9C-CC8C8E2742C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Case-Control</a:t>
          </a:r>
        </a:p>
      </dgm:t>
    </dgm:pt>
    <dgm:pt modelId="{C9B59494-7F0A-4946-9B94-8394BD739C81}" type="parTrans" cxnId="{02949D3D-822B-4B43-A543-CD77B1BF890D}">
      <dgm:prSet/>
      <dgm:spPr/>
      <dgm:t>
        <a:bodyPr/>
        <a:lstStyle/>
        <a:p>
          <a:endParaRPr lang="en-US"/>
        </a:p>
      </dgm:t>
    </dgm:pt>
    <dgm:pt modelId="{437BC3D0-5BCA-F346-BEC0-6804C1B50BA9}" type="sibTrans" cxnId="{02949D3D-822B-4B43-A543-CD77B1BF890D}">
      <dgm:prSet/>
      <dgm:spPr/>
      <dgm:t>
        <a:bodyPr/>
        <a:lstStyle/>
        <a:p>
          <a:endParaRPr lang="en-US"/>
        </a:p>
      </dgm:t>
    </dgm:pt>
    <dgm:pt modelId="{7A4CEEC7-C8AF-BF45-91F7-0CE665D1473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Cohort</a:t>
          </a:r>
        </a:p>
      </dgm:t>
    </dgm:pt>
    <dgm:pt modelId="{2A7E149A-09E0-1440-82E5-A429AC557FDD}" type="parTrans" cxnId="{1B988B6C-2EA0-6740-AB5A-B346AA1702EE}">
      <dgm:prSet/>
      <dgm:spPr/>
      <dgm:t>
        <a:bodyPr/>
        <a:lstStyle/>
        <a:p>
          <a:endParaRPr lang="en-US"/>
        </a:p>
      </dgm:t>
    </dgm:pt>
    <dgm:pt modelId="{09E915DF-4D17-9248-8386-CCF82CF837F9}" type="sibTrans" cxnId="{1B988B6C-2EA0-6740-AB5A-B346AA1702EE}">
      <dgm:prSet/>
      <dgm:spPr/>
      <dgm:t>
        <a:bodyPr/>
        <a:lstStyle/>
        <a:p>
          <a:endParaRPr lang="en-US"/>
        </a:p>
      </dgm:t>
    </dgm:pt>
    <dgm:pt modelId="{0DC07478-1F8D-0A48-93B5-BB67A78D3DA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/>
            <a:t>Can compute average causal effects</a:t>
          </a:r>
        </a:p>
      </dgm:t>
    </dgm:pt>
    <dgm:pt modelId="{EB17FA3E-D927-AC4B-8F6F-A99A0943C3ED}" type="parTrans" cxnId="{D1F26B53-D005-6F41-9AD3-78E795B06474}">
      <dgm:prSet/>
      <dgm:spPr/>
      <dgm:t>
        <a:bodyPr/>
        <a:lstStyle/>
        <a:p>
          <a:endParaRPr lang="en-US"/>
        </a:p>
      </dgm:t>
    </dgm:pt>
    <dgm:pt modelId="{C2212A5D-7973-9842-9CE8-6D8BBED6A7AA}" type="sibTrans" cxnId="{D1F26B53-D005-6F41-9AD3-78E795B06474}">
      <dgm:prSet/>
      <dgm:spPr/>
      <dgm:t>
        <a:bodyPr/>
        <a:lstStyle/>
        <a:p>
          <a:endParaRPr lang="en-US"/>
        </a:p>
      </dgm:t>
    </dgm:pt>
    <dgm:pt modelId="{9AB53C87-8460-EB4D-A083-47C28A59DA6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Minimize or eliminate Bias</a:t>
          </a:r>
        </a:p>
      </dgm:t>
    </dgm:pt>
    <dgm:pt modelId="{AB62A4F1-F214-AB47-9898-F81C82A1337A}" type="parTrans" cxnId="{858A7260-5E24-304C-9DEA-E2A16FD33FA8}">
      <dgm:prSet/>
      <dgm:spPr/>
      <dgm:t>
        <a:bodyPr/>
        <a:lstStyle/>
        <a:p>
          <a:endParaRPr lang="en-US"/>
        </a:p>
      </dgm:t>
    </dgm:pt>
    <dgm:pt modelId="{E21A4FF3-1D79-AC4A-9332-953AAF2816D4}" type="sibTrans" cxnId="{858A7260-5E24-304C-9DEA-E2A16FD33FA8}">
      <dgm:prSet/>
      <dgm:spPr/>
      <dgm:t>
        <a:bodyPr/>
        <a:lstStyle/>
        <a:p>
          <a:endParaRPr lang="en-US"/>
        </a:p>
      </dgm:t>
    </dgm:pt>
    <dgm:pt modelId="{E008914D-C316-634D-A971-360977F5F31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Fulfill Identifiability Criteria</a:t>
          </a:r>
        </a:p>
      </dgm:t>
    </dgm:pt>
    <dgm:pt modelId="{08DC4479-C276-3944-9CE0-87CF13969C27}" type="parTrans" cxnId="{1C6E3D0D-4907-7440-90F5-3C17EDD79FCC}">
      <dgm:prSet/>
      <dgm:spPr/>
      <dgm:t>
        <a:bodyPr/>
        <a:lstStyle/>
        <a:p>
          <a:endParaRPr lang="en-US"/>
        </a:p>
      </dgm:t>
    </dgm:pt>
    <dgm:pt modelId="{1E1008A0-9B8E-5A4B-98B1-6B7D1CE0A09A}" type="sibTrans" cxnId="{1C6E3D0D-4907-7440-90F5-3C17EDD79FCC}">
      <dgm:prSet/>
      <dgm:spPr/>
      <dgm:t>
        <a:bodyPr/>
        <a:lstStyle/>
        <a:p>
          <a:endParaRPr lang="en-US"/>
        </a:p>
      </dgm:t>
    </dgm:pt>
    <dgm:pt modelId="{89CE4777-78F2-4449-A65F-62EF32A0028A}" type="pres">
      <dgm:prSet presAssocID="{D0B637F3-9EC1-C148-9A5A-229FBB839A3E}" presName="outerComposite" presStyleCnt="0">
        <dgm:presLayoutVars>
          <dgm:chMax val="5"/>
          <dgm:dir/>
          <dgm:resizeHandles val="exact"/>
        </dgm:presLayoutVars>
      </dgm:prSet>
      <dgm:spPr/>
    </dgm:pt>
    <dgm:pt modelId="{6FD35C79-3F83-A241-86EE-BF7FBB27B721}" type="pres">
      <dgm:prSet presAssocID="{D0B637F3-9EC1-C148-9A5A-229FBB839A3E}" presName="dummyMaxCanvas" presStyleCnt="0">
        <dgm:presLayoutVars/>
      </dgm:prSet>
      <dgm:spPr/>
    </dgm:pt>
    <dgm:pt modelId="{D7163461-5150-A04F-A04C-87BFA7065A88}" type="pres">
      <dgm:prSet presAssocID="{D0B637F3-9EC1-C148-9A5A-229FBB839A3E}" presName="ThreeNodes_1" presStyleLbl="node1" presStyleIdx="0" presStyleCnt="3" custScaleX="112414">
        <dgm:presLayoutVars>
          <dgm:bulletEnabled val="1"/>
        </dgm:presLayoutVars>
      </dgm:prSet>
      <dgm:spPr/>
    </dgm:pt>
    <dgm:pt modelId="{C4FED8EE-D77E-914F-8922-009D311EF504}" type="pres">
      <dgm:prSet presAssocID="{D0B637F3-9EC1-C148-9A5A-229FBB839A3E}" presName="ThreeNodes_2" presStyleLbl="node1" presStyleIdx="1" presStyleCnt="3">
        <dgm:presLayoutVars>
          <dgm:bulletEnabled val="1"/>
        </dgm:presLayoutVars>
      </dgm:prSet>
      <dgm:spPr/>
    </dgm:pt>
    <dgm:pt modelId="{B483E7FD-0C60-EC4C-A6D7-3ADE7156D451}" type="pres">
      <dgm:prSet presAssocID="{D0B637F3-9EC1-C148-9A5A-229FBB839A3E}" presName="ThreeNodes_3" presStyleLbl="node1" presStyleIdx="2" presStyleCnt="3">
        <dgm:presLayoutVars>
          <dgm:bulletEnabled val="1"/>
        </dgm:presLayoutVars>
      </dgm:prSet>
      <dgm:spPr/>
    </dgm:pt>
    <dgm:pt modelId="{B9FB1282-03E8-BB48-A564-DB54A7E69A0D}" type="pres">
      <dgm:prSet presAssocID="{D0B637F3-9EC1-C148-9A5A-229FBB839A3E}" presName="ThreeConn_1-2" presStyleLbl="fgAccFollowNode1" presStyleIdx="0" presStyleCnt="2">
        <dgm:presLayoutVars>
          <dgm:bulletEnabled val="1"/>
        </dgm:presLayoutVars>
      </dgm:prSet>
      <dgm:spPr/>
    </dgm:pt>
    <dgm:pt modelId="{3CFC1840-CC4B-3643-BD70-5E0132EE2331}" type="pres">
      <dgm:prSet presAssocID="{D0B637F3-9EC1-C148-9A5A-229FBB839A3E}" presName="ThreeConn_2-3" presStyleLbl="fgAccFollowNode1" presStyleIdx="1" presStyleCnt="2">
        <dgm:presLayoutVars>
          <dgm:bulletEnabled val="1"/>
        </dgm:presLayoutVars>
      </dgm:prSet>
      <dgm:spPr/>
    </dgm:pt>
    <dgm:pt modelId="{09D7E68F-10B5-4E48-9BAB-67DFB83FB9DD}" type="pres">
      <dgm:prSet presAssocID="{D0B637F3-9EC1-C148-9A5A-229FBB839A3E}" presName="ThreeNodes_1_text" presStyleLbl="node1" presStyleIdx="2" presStyleCnt="3">
        <dgm:presLayoutVars>
          <dgm:bulletEnabled val="1"/>
        </dgm:presLayoutVars>
      </dgm:prSet>
      <dgm:spPr/>
    </dgm:pt>
    <dgm:pt modelId="{45F609B4-BDD1-1A46-97B1-B72E2AD86B26}" type="pres">
      <dgm:prSet presAssocID="{D0B637F3-9EC1-C148-9A5A-229FBB839A3E}" presName="ThreeNodes_2_text" presStyleLbl="node1" presStyleIdx="2" presStyleCnt="3">
        <dgm:presLayoutVars>
          <dgm:bulletEnabled val="1"/>
        </dgm:presLayoutVars>
      </dgm:prSet>
      <dgm:spPr/>
    </dgm:pt>
    <dgm:pt modelId="{6749258D-0EAE-E540-9951-CAA02F7B4C82}" type="pres">
      <dgm:prSet presAssocID="{D0B637F3-9EC1-C148-9A5A-229FBB839A3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7536F05-FFE4-6E49-BAB1-9EFA958CA0C2}" srcId="{D0B637F3-9EC1-C148-9A5A-229FBB839A3E}" destId="{B0D1A1C2-1CF3-A246-971D-00126E05AC3B}" srcOrd="1" destOrd="0" parTransId="{785046C2-BA6D-4244-91FB-326110A5AF6D}" sibTransId="{B2B36451-A902-EC4A-AFC3-A79F10B73FEA}"/>
    <dgm:cxn modelId="{07E8E906-74A4-4D46-9E5F-234E96332EB9}" type="presOf" srcId="{D0B637F3-9EC1-C148-9A5A-229FBB839A3E}" destId="{89CE4777-78F2-4449-A65F-62EF32A0028A}" srcOrd="0" destOrd="0" presId="urn:microsoft.com/office/officeart/2005/8/layout/vProcess5"/>
    <dgm:cxn modelId="{1C6E3D0D-4907-7440-90F5-3C17EDD79FCC}" srcId="{B0D1A1C2-1CF3-A246-971D-00126E05AC3B}" destId="{E008914D-C316-634D-A971-360977F5F317}" srcOrd="0" destOrd="0" parTransId="{08DC4479-C276-3944-9CE0-87CF13969C27}" sibTransId="{1E1008A0-9B8E-5A4B-98B1-6B7D1CE0A09A}"/>
    <dgm:cxn modelId="{485D4D20-7F72-F742-BF62-4A501C7DCF50}" type="presOf" srcId="{55036234-0884-FC40-8D9C-CC8C8E2742C8}" destId="{B483E7FD-0C60-EC4C-A6D7-3ADE7156D451}" srcOrd="0" destOrd="1" presId="urn:microsoft.com/office/officeart/2005/8/layout/vProcess5"/>
    <dgm:cxn modelId="{FEB4982B-DCFE-3E45-9450-4B3F0B5B4BD0}" type="presOf" srcId="{AC64879C-00FA-7246-B8F5-C7BAF602F494}" destId="{B9FB1282-03E8-BB48-A564-DB54A7E69A0D}" srcOrd="0" destOrd="0" presId="urn:microsoft.com/office/officeart/2005/8/layout/vProcess5"/>
    <dgm:cxn modelId="{02949D3D-822B-4B43-A543-CD77B1BF890D}" srcId="{64F7299D-958C-384D-871E-4EE99D7FC205}" destId="{55036234-0884-FC40-8D9C-CC8C8E2742C8}" srcOrd="0" destOrd="0" parTransId="{C9B59494-7F0A-4946-9B94-8394BD739C81}" sibTransId="{437BC3D0-5BCA-F346-BEC0-6804C1B50BA9}"/>
    <dgm:cxn modelId="{81D3634E-F883-EB47-867C-3A4430971B9C}" type="presOf" srcId="{0DC07478-1F8D-0A48-93B5-BB67A78D3DA4}" destId="{09D7E68F-10B5-4E48-9BAB-67DFB83FB9DD}" srcOrd="1" destOrd="1" presId="urn:microsoft.com/office/officeart/2005/8/layout/vProcess5"/>
    <dgm:cxn modelId="{03532B51-FE09-C643-893B-1A1DC6F9AD37}" type="presOf" srcId="{9AB53C87-8460-EB4D-A083-47C28A59DA6B}" destId="{45F609B4-BDD1-1A46-97B1-B72E2AD86B26}" srcOrd="1" destOrd="2" presId="urn:microsoft.com/office/officeart/2005/8/layout/vProcess5"/>
    <dgm:cxn modelId="{D1F26B53-D005-6F41-9AD3-78E795B06474}" srcId="{247687C3-A1CB-6D4C-ADC2-6CF75C189DF1}" destId="{0DC07478-1F8D-0A48-93B5-BB67A78D3DA4}" srcOrd="0" destOrd="0" parTransId="{EB17FA3E-D927-AC4B-8F6F-A99A0943C3ED}" sibTransId="{C2212A5D-7973-9842-9CE8-6D8BBED6A7AA}"/>
    <dgm:cxn modelId="{D4B71955-B0A8-A348-9CB6-0FD731E0674C}" type="presOf" srcId="{9AB53C87-8460-EB4D-A083-47C28A59DA6B}" destId="{C4FED8EE-D77E-914F-8922-009D311EF504}" srcOrd="0" destOrd="2" presId="urn:microsoft.com/office/officeart/2005/8/layout/vProcess5"/>
    <dgm:cxn modelId="{B4F1B357-D8D0-0A41-96CE-5C381820CA56}" type="presOf" srcId="{7A4CEEC7-C8AF-BF45-91F7-0CE665D14733}" destId="{B483E7FD-0C60-EC4C-A6D7-3ADE7156D451}" srcOrd="0" destOrd="2" presId="urn:microsoft.com/office/officeart/2005/8/layout/vProcess5"/>
    <dgm:cxn modelId="{CA7A135C-C92D-3743-9C75-FD68506453B1}" type="presOf" srcId="{B0D1A1C2-1CF3-A246-971D-00126E05AC3B}" destId="{45F609B4-BDD1-1A46-97B1-B72E2AD86B26}" srcOrd="1" destOrd="0" presId="urn:microsoft.com/office/officeart/2005/8/layout/vProcess5"/>
    <dgm:cxn modelId="{80E1285D-A486-A84B-998C-80932DE83CEB}" type="presOf" srcId="{0DC07478-1F8D-0A48-93B5-BB67A78D3DA4}" destId="{D7163461-5150-A04F-A04C-87BFA7065A88}" srcOrd="0" destOrd="1" presId="urn:microsoft.com/office/officeart/2005/8/layout/vProcess5"/>
    <dgm:cxn modelId="{858A7260-5E24-304C-9DEA-E2A16FD33FA8}" srcId="{B0D1A1C2-1CF3-A246-971D-00126E05AC3B}" destId="{9AB53C87-8460-EB4D-A083-47C28A59DA6B}" srcOrd="1" destOrd="0" parTransId="{AB62A4F1-F214-AB47-9898-F81C82A1337A}" sibTransId="{E21A4FF3-1D79-AC4A-9332-953AAF2816D4}"/>
    <dgm:cxn modelId="{C921DF63-72E9-E648-9978-2800DCCA069E}" type="presOf" srcId="{55036234-0884-FC40-8D9C-CC8C8E2742C8}" destId="{6749258D-0EAE-E540-9951-CAA02F7B4C82}" srcOrd="1" destOrd="1" presId="urn:microsoft.com/office/officeart/2005/8/layout/vProcess5"/>
    <dgm:cxn modelId="{1B988B6C-2EA0-6740-AB5A-B346AA1702EE}" srcId="{64F7299D-958C-384D-871E-4EE99D7FC205}" destId="{7A4CEEC7-C8AF-BF45-91F7-0CE665D14733}" srcOrd="1" destOrd="0" parTransId="{2A7E149A-09E0-1440-82E5-A429AC557FDD}" sibTransId="{09E915DF-4D17-9248-8386-CCF82CF837F9}"/>
    <dgm:cxn modelId="{6538B16F-9105-F34D-A315-6C12679DDBEA}" srcId="{D0B637F3-9EC1-C148-9A5A-229FBB839A3E}" destId="{64F7299D-958C-384D-871E-4EE99D7FC205}" srcOrd="2" destOrd="0" parTransId="{3C0FAD50-BC10-9A45-B5EB-C976B8458D33}" sibTransId="{6C1FEFBE-6F92-6F40-9A3D-A645598CEF2F}"/>
    <dgm:cxn modelId="{7F1D3586-F089-BE46-8CDA-5616AE9E09BB}" type="presOf" srcId="{247687C3-A1CB-6D4C-ADC2-6CF75C189DF1}" destId="{09D7E68F-10B5-4E48-9BAB-67DFB83FB9DD}" srcOrd="1" destOrd="0" presId="urn:microsoft.com/office/officeart/2005/8/layout/vProcess5"/>
    <dgm:cxn modelId="{64668896-C065-A047-BD0E-41610772BD3A}" srcId="{D0B637F3-9EC1-C148-9A5A-229FBB839A3E}" destId="{247687C3-A1CB-6D4C-ADC2-6CF75C189DF1}" srcOrd="0" destOrd="0" parTransId="{C10C6F2F-A1C9-824C-BD4A-E1C2CE7E35D8}" sibTransId="{AC64879C-00FA-7246-B8F5-C7BAF602F494}"/>
    <dgm:cxn modelId="{9950D697-B25C-464D-9137-4B6CFCA0D50A}" type="presOf" srcId="{64F7299D-958C-384D-871E-4EE99D7FC205}" destId="{6749258D-0EAE-E540-9951-CAA02F7B4C82}" srcOrd="1" destOrd="0" presId="urn:microsoft.com/office/officeart/2005/8/layout/vProcess5"/>
    <dgm:cxn modelId="{E034EF9E-DDF8-D649-B730-962B805894B5}" type="presOf" srcId="{B2B36451-A902-EC4A-AFC3-A79F10B73FEA}" destId="{3CFC1840-CC4B-3643-BD70-5E0132EE2331}" srcOrd="0" destOrd="0" presId="urn:microsoft.com/office/officeart/2005/8/layout/vProcess5"/>
    <dgm:cxn modelId="{309ED1A0-EF1D-C847-86E2-2CBBD1B16C9C}" type="presOf" srcId="{B0D1A1C2-1CF3-A246-971D-00126E05AC3B}" destId="{C4FED8EE-D77E-914F-8922-009D311EF504}" srcOrd="0" destOrd="0" presId="urn:microsoft.com/office/officeart/2005/8/layout/vProcess5"/>
    <dgm:cxn modelId="{82B3C8A8-0986-5847-8AF3-76EB1D3B397F}" type="presOf" srcId="{E008914D-C316-634D-A971-360977F5F317}" destId="{C4FED8EE-D77E-914F-8922-009D311EF504}" srcOrd="0" destOrd="1" presId="urn:microsoft.com/office/officeart/2005/8/layout/vProcess5"/>
    <dgm:cxn modelId="{169684D5-7981-3C4E-906E-976CFE5FBF51}" type="presOf" srcId="{E008914D-C316-634D-A971-360977F5F317}" destId="{45F609B4-BDD1-1A46-97B1-B72E2AD86B26}" srcOrd="1" destOrd="1" presId="urn:microsoft.com/office/officeart/2005/8/layout/vProcess5"/>
    <dgm:cxn modelId="{BC2BF8D9-5880-1144-A6E4-E28449EC8432}" type="presOf" srcId="{7A4CEEC7-C8AF-BF45-91F7-0CE665D14733}" destId="{6749258D-0EAE-E540-9951-CAA02F7B4C82}" srcOrd="1" destOrd="2" presId="urn:microsoft.com/office/officeart/2005/8/layout/vProcess5"/>
    <dgm:cxn modelId="{186F95ED-AF32-6E42-9D73-6DA81AE5814D}" type="presOf" srcId="{247687C3-A1CB-6D4C-ADC2-6CF75C189DF1}" destId="{D7163461-5150-A04F-A04C-87BFA7065A88}" srcOrd="0" destOrd="0" presId="urn:microsoft.com/office/officeart/2005/8/layout/vProcess5"/>
    <dgm:cxn modelId="{016A91F0-C880-DB42-B0E7-53BE96EFAEE7}" type="presOf" srcId="{64F7299D-958C-384D-871E-4EE99D7FC205}" destId="{B483E7FD-0C60-EC4C-A6D7-3ADE7156D451}" srcOrd="0" destOrd="0" presId="urn:microsoft.com/office/officeart/2005/8/layout/vProcess5"/>
    <dgm:cxn modelId="{C47731C4-CF11-8042-9602-285C7D3A585A}" type="presParOf" srcId="{89CE4777-78F2-4449-A65F-62EF32A0028A}" destId="{6FD35C79-3F83-A241-86EE-BF7FBB27B721}" srcOrd="0" destOrd="0" presId="urn:microsoft.com/office/officeart/2005/8/layout/vProcess5"/>
    <dgm:cxn modelId="{5B0BA4C1-F7B5-3044-8C49-35CEE75D70BD}" type="presParOf" srcId="{89CE4777-78F2-4449-A65F-62EF32A0028A}" destId="{D7163461-5150-A04F-A04C-87BFA7065A88}" srcOrd="1" destOrd="0" presId="urn:microsoft.com/office/officeart/2005/8/layout/vProcess5"/>
    <dgm:cxn modelId="{9879DB09-9474-204B-9FB2-05E1EC25E22B}" type="presParOf" srcId="{89CE4777-78F2-4449-A65F-62EF32A0028A}" destId="{C4FED8EE-D77E-914F-8922-009D311EF504}" srcOrd="2" destOrd="0" presId="urn:microsoft.com/office/officeart/2005/8/layout/vProcess5"/>
    <dgm:cxn modelId="{E2ADAFCE-C0F1-8847-9932-46963934B897}" type="presParOf" srcId="{89CE4777-78F2-4449-A65F-62EF32A0028A}" destId="{B483E7FD-0C60-EC4C-A6D7-3ADE7156D451}" srcOrd="3" destOrd="0" presId="urn:microsoft.com/office/officeart/2005/8/layout/vProcess5"/>
    <dgm:cxn modelId="{C8F305FD-F702-4448-8329-D8A07BDE33B5}" type="presParOf" srcId="{89CE4777-78F2-4449-A65F-62EF32A0028A}" destId="{B9FB1282-03E8-BB48-A564-DB54A7E69A0D}" srcOrd="4" destOrd="0" presId="urn:microsoft.com/office/officeart/2005/8/layout/vProcess5"/>
    <dgm:cxn modelId="{BCD4E633-284F-4A4B-9D2B-79376B641CAE}" type="presParOf" srcId="{89CE4777-78F2-4449-A65F-62EF32A0028A}" destId="{3CFC1840-CC4B-3643-BD70-5E0132EE2331}" srcOrd="5" destOrd="0" presId="urn:microsoft.com/office/officeart/2005/8/layout/vProcess5"/>
    <dgm:cxn modelId="{FDC3E4AF-C9FF-AC4F-BB55-B62955E6AC77}" type="presParOf" srcId="{89CE4777-78F2-4449-A65F-62EF32A0028A}" destId="{09D7E68F-10B5-4E48-9BAB-67DFB83FB9DD}" srcOrd="6" destOrd="0" presId="urn:microsoft.com/office/officeart/2005/8/layout/vProcess5"/>
    <dgm:cxn modelId="{9210FA17-4A2A-7848-9F4A-DFE20E5D1E33}" type="presParOf" srcId="{89CE4777-78F2-4449-A65F-62EF32A0028A}" destId="{45F609B4-BDD1-1A46-97B1-B72E2AD86B26}" srcOrd="7" destOrd="0" presId="urn:microsoft.com/office/officeart/2005/8/layout/vProcess5"/>
    <dgm:cxn modelId="{92ADCF6B-88DA-E343-9B92-093175CF5F0D}" type="presParOf" srcId="{89CE4777-78F2-4449-A65F-62EF32A0028A}" destId="{6749258D-0EAE-E540-9951-CAA02F7B4C8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B637F3-9EC1-C148-9A5A-229FBB839A3E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</dgm:pt>
    <dgm:pt modelId="{247687C3-A1CB-6D4C-ADC2-6CF75C189DF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sz="2400" dirty="0"/>
            <a:t>Ideal Randomized Experiments</a:t>
          </a:r>
        </a:p>
        <a:p>
          <a:pPr>
            <a:buNone/>
          </a:pPr>
          <a:r>
            <a:rPr lang="en-US" sz="2400" i="1" dirty="0"/>
            <a:t>+ standardization or IPW (using a pseudo-population)</a:t>
          </a:r>
          <a:endParaRPr lang="en-US" sz="2400" dirty="0"/>
        </a:p>
      </dgm:t>
    </dgm:pt>
    <dgm:pt modelId="{C10C6F2F-A1C9-824C-BD4A-E1C2CE7E35D8}" type="parTrans" cxnId="{64668896-C065-A047-BD0E-41610772BD3A}">
      <dgm:prSet/>
      <dgm:spPr/>
      <dgm:t>
        <a:bodyPr/>
        <a:lstStyle/>
        <a:p>
          <a:endParaRPr lang="en-US"/>
        </a:p>
      </dgm:t>
    </dgm:pt>
    <dgm:pt modelId="{AC64879C-00FA-7246-B8F5-C7BAF602F494}" type="sibTrans" cxnId="{64668896-C065-A047-BD0E-41610772BD3A}">
      <dgm:prSet/>
      <dgm:spPr/>
      <dgm:t>
        <a:bodyPr/>
        <a:lstStyle/>
        <a:p>
          <a:endParaRPr lang="en-US"/>
        </a:p>
      </dgm:t>
    </dgm:pt>
    <dgm:pt modelId="{B0D1A1C2-1CF3-A246-971D-00126E05AC3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dirty="0"/>
            <a:t>Conceptualize Target Trial</a:t>
          </a:r>
        </a:p>
      </dgm:t>
    </dgm:pt>
    <dgm:pt modelId="{785046C2-BA6D-4244-91FB-326110A5AF6D}" type="parTrans" cxnId="{A7536F05-FFE4-6E49-BAB1-9EFA958CA0C2}">
      <dgm:prSet/>
      <dgm:spPr/>
      <dgm:t>
        <a:bodyPr/>
        <a:lstStyle/>
        <a:p>
          <a:endParaRPr lang="en-US"/>
        </a:p>
      </dgm:t>
    </dgm:pt>
    <dgm:pt modelId="{B2B36451-A902-EC4A-AFC3-A79F10B73FEA}" type="sibTrans" cxnId="{A7536F05-FFE4-6E49-BAB1-9EFA958CA0C2}">
      <dgm:prSet/>
      <dgm:spPr/>
      <dgm:t>
        <a:bodyPr/>
        <a:lstStyle/>
        <a:p>
          <a:endParaRPr lang="en-US"/>
        </a:p>
      </dgm:t>
    </dgm:pt>
    <dgm:pt modelId="{64F7299D-958C-384D-871E-4EE99D7FC20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dirty="0"/>
            <a:t>Observational Studies</a:t>
          </a:r>
        </a:p>
      </dgm:t>
    </dgm:pt>
    <dgm:pt modelId="{3C0FAD50-BC10-9A45-B5EB-C976B8458D33}" type="parTrans" cxnId="{6538B16F-9105-F34D-A315-6C12679DDBEA}">
      <dgm:prSet/>
      <dgm:spPr/>
      <dgm:t>
        <a:bodyPr/>
        <a:lstStyle/>
        <a:p>
          <a:endParaRPr lang="en-US"/>
        </a:p>
      </dgm:t>
    </dgm:pt>
    <dgm:pt modelId="{6C1FEFBE-6F92-6F40-9A3D-A645598CEF2F}" type="sibTrans" cxnId="{6538B16F-9105-F34D-A315-6C12679DDBEA}">
      <dgm:prSet/>
      <dgm:spPr/>
      <dgm:t>
        <a:bodyPr/>
        <a:lstStyle/>
        <a:p>
          <a:endParaRPr lang="en-US"/>
        </a:p>
      </dgm:t>
    </dgm:pt>
    <dgm:pt modelId="{55036234-0884-FC40-8D9C-CC8C8E2742C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Case-Control</a:t>
          </a:r>
        </a:p>
      </dgm:t>
    </dgm:pt>
    <dgm:pt modelId="{C9B59494-7F0A-4946-9B94-8394BD739C81}" type="parTrans" cxnId="{02949D3D-822B-4B43-A543-CD77B1BF890D}">
      <dgm:prSet/>
      <dgm:spPr/>
      <dgm:t>
        <a:bodyPr/>
        <a:lstStyle/>
        <a:p>
          <a:endParaRPr lang="en-US"/>
        </a:p>
      </dgm:t>
    </dgm:pt>
    <dgm:pt modelId="{437BC3D0-5BCA-F346-BEC0-6804C1B50BA9}" type="sibTrans" cxnId="{02949D3D-822B-4B43-A543-CD77B1BF890D}">
      <dgm:prSet/>
      <dgm:spPr/>
      <dgm:t>
        <a:bodyPr/>
        <a:lstStyle/>
        <a:p>
          <a:endParaRPr lang="en-US"/>
        </a:p>
      </dgm:t>
    </dgm:pt>
    <dgm:pt modelId="{7A4CEEC7-C8AF-BF45-91F7-0CE665D1473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Cohort</a:t>
          </a:r>
        </a:p>
      </dgm:t>
    </dgm:pt>
    <dgm:pt modelId="{2A7E149A-09E0-1440-82E5-A429AC557FDD}" type="parTrans" cxnId="{1B988B6C-2EA0-6740-AB5A-B346AA1702EE}">
      <dgm:prSet/>
      <dgm:spPr/>
      <dgm:t>
        <a:bodyPr/>
        <a:lstStyle/>
        <a:p>
          <a:endParaRPr lang="en-US"/>
        </a:p>
      </dgm:t>
    </dgm:pt>
    <dgm:pt modelId="{09E915DF-4D17-9248-8386-CCF82CF837F9}" type="sibTrans" cxnId="{1B988B6C-2EA0-6740-AB5A-B346AA1702EE}">
      <dgm:prSet/>
      <dgm:spPr/>
      <dgm:t>
        <a:bodyPr/>
        <a:lstStyle/>
        <a:p>
          <a:endParaRPr lang="en-US"/>
        </a:p>
      </dgm:t>
    </dgm:pt>
    <dgm:pt modelId="{0DC07478-1F8D-0A48-93B5-BB67A78D3DA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/>
            <a:t>Can compute average causal effects</a:t>
          </a:r>
        </a:p>
      </dgm:t>
    </dgm:pt>
    <dgm:pt modelId="{EB17FA3E-D927-AC4B-8F6F-A99A0943C3ED}" type="parTrans" cxnId="{D1F26B53-D005-6F41-9AD3-78E795B06474}">
      <dgm:prSet/>
      <dgm:spPr/>
      <dgm:t>
        <a:bodyPr/>
        <a:lstStyle/>
        <a:p>
          <a:endParaRPr lang="en-US"/>
        </a:p>
      </dgm:t>
    </dgm:pt>
    <dgm:pt modelId="{C2212A5D-7973-9842-9CE8-6D8BBED6A7AA}" type="sibTrans" cxnId="{D1F26B53-D005-6F41-9AD3-78E795B06474}">
      <dgm:prSet/>
      <dgm:spPr/>
      <dgm:t>
        <a:bodyPr/>
        <a:lstStyle/>
        <a:p>
          <a:endParaRPr lang="en-US"/>
        </a:p>
      </dgm:t>
    </dgm:pt>
    <dgm:pt modelId="{9AB53C87-8460-EB4D-A083-47C28A59DA6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dirty="0"/>
            <a:t>Minimize or eliminate Bias</a:t>
          </a:r>
        </a:p>
      </dgm:t>
    </dgm:pt>
    <dgm:pt modelId="{AB62A4F1-F214-AB47-9898-F81C82A1337A}" type="parTrans" cxnId="{858A7260-5E24-304C-9DEA-E2A16FD33FA8}">
      <dgm:prSet/>
      <dgm:spPr/>
      <dgm:t>
        <a:bodyPr/>
        <a:lstStyle/>
        <a:p>
          <a:endParaRPr lang="en-US"/>
        </a:p>
      </dgm:t>
    </dgm:pt>
    <dgm:pt modelId="{E21A4FF3-1D79-AC4A-9332-953AAF2816D4}" type="sibTrans" cxnId="{858A7260-5E24-304C-9DEA-E2A16FD33FA8}">
      <dgm:prSet/>
      <dgm:spPr/>
      <dgm:t>
        <a:bodyPr/>
        <a:lstStyle/>
        <a:p>
          <a:endParaRPr lang="en-US"/>
        </a:p>
      </dgm:t>
    </dgm:pt>
    <dgm:pt modelId="{E008914D-C316-634D-A971-360977F5F31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dirty="0"/>
            <a:t>Fulfill Identifiability Criteria</a:t>
          </a:r>
        </a:p>
      </dgm:t>
    </dgm:pt>
    <dgm:pt modelId="{08DC4479-C276-3944-9CE0-87CF13969C27}" type="parTrans" cxnId="{1C6E3D0D-4907-7440-90F5-3C17EDD79FCC}">
      <dgm:prSet/>
      <dgm:spPr/>
      <dgm:t>
        <a:bodyPr/>
        <a:lstStyle/>
        <a:p>
          <a:endParaRPr lang="en-US"/>
        </a:p>
      </dgm:t>
    </dgm:pt>
    <dgm:pt modelId="{1E1008A0-9B8E-5A4B-98B1-6B7D1CE0A09A}" type="sibTrans" cxnId="{1C6E3D0D-4907-7440-90F5-3C17EDD79FCC}">
      <dgm:prSet/>
      <dgm:spPr/>
      <dgm:t>
        <a:bodyPr/>
        <a:lstStyle/>
        <a:p>
          <a:endParaRPr lang="en-US"/>
        </a:p>
      </dgm:t>
    </dgm:pt>
    <dgm:pt modelId="{C4566405-62D7-E24E-81FB-DB4084A444E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100" dirty="0"/>
            <a:t>Case-Control – Matching, stratified analyses</a:t>
          </a:r>
        </a:p>
      </dgm:t>
    </dgm:pt>
    <dgm:pt modelId="{DB61CEEE-6B73-8946-9BBE-C73D618247C4}" type="parTrans" cxnId="{19FF7F87-01B0-504B-A9FE-3BB388BADFFA}">
      <dgm:prSet/>
      <dgm:spPr/>
      <dgm:t>
        <a:bodyPr/>
        <a:lstStyle/>
        <a:p>
          <a:endParaRPr lang="en-US"/>
        </a:p>
      </dgm:t>
    </dgm:pt>
    <dgm:pt modelId="{E0E98AA9-683C-AC4C-B085-A89CA11A085D}" type="sibTrans" cxnId="{19FF7F87-01B0-504B-A9FE-3BB388BADFFA}">
      <dgm:prSet/>
      <dgm:spPr/>
      <dgm:t>
        <a:bodyPr/>
        <a:lstStyle/>
        <a:p>
          <a:endParaRPr lang="en-US"/>
        </a:p>
      </dgm:t>
    </dgm:pt>
    <dgm:pt modelId="{13CA630E-9737-DC40-83B5-A83766CE75E9}">
      <dgm:prSet custT="1"/>
      <dgm:spPr/>
      <dgm:t>
        <a:bodyPr/>
        <a:lstStyle/>
        <a:p>
          <a:r>
            <a:rPr lang="en-US" sz="2100" dirty="0"/>
            <a:t>Cohort – Stratified analyses, alignment of T</a:t>
          </a:r>
          <a:r>
            <a:rPr lang="en-US" sz="2100" baseline="-25000" dirty="0"/>
            <a:t>0</a:t>
          </a:r>
          <a:r>
            <a:rPr lang="en-US" sz="2100" dirty="0"/>
            <a:t>, E, A</a:t>
          </a:r>
        </a:p>
      </dgm:t>
    </dgm:pt>
    <dgm:pt modelId="{1826157F-05BC-5C4C-9D65-88EF3EDB0682}" type="parTrans" cxnId="{33E8803D-EC9C-F747-99A4-8A1E48F24C7D}">
      <dgm:prSet/>
      <dgm:spPr/>
      <dgm:t>
        <a:bodyPr/>
        <a:lstStyle/>
        <a:p>
          <a:endParaRPr lang="en-US"/>
        </a:p>
      </dgm:t>
    </dgm:pt>
    <dgm:pt modelId="{3A438435-558E-F84E-A221-CBFC25680067}" type="sibTrans" cxnId="{33E8803D-EC9C-F747-99A4-8A1E48F24C7D}">
      <dgm:prSet/>
      <dgm:spPr/>
      <dgm:t>
        <a:bodyPr/>
        <a:lstStyle/>
        <a:p>
          <a:endParaRPr lang="en-US"/>
        </a:p>
      </dgm:t>
    </dgm:pt>
    <dgm:pt modelId="{804D2F73-9E9C-F345-8AB6-D9E722FC5D62}">
      <dgm:prSet custT="1"/>
      <dgm:spPr/>
      <dgm:t>
        <a:bodyPr/>
        <a:lstStyle/>
        <a:p>
          <a:r>
            <a:rPr lang="en-US" sz="2200" dirty="0"/>
            <a:t>Interaction / Effect Modification</a:t>
          </a:r>
        </a:p>
      </dgm:t>
    </dgm:pt>
    <dgm:pt modelId="{A85660F6-AF49-2E43-8C68-946180253F61}" type="parTrans" cxnId="{F753E179-C22D-E044-BF13-4ACB9DBCBF23}">
      <dgm:prSet/>
      <dgm:spPr/>
      <dgm:t>
        <a:bodyPr/>
        <a:lstStyle/>
        <a:p>
          <a:endParaRPr lang="en-US"/>
        </a:p>
      </dgm:t>
    </dgm:pt>
    <dgm:pt modelId="{3708BFDA-3C45-3541-9621-6DACE8A25EF0}" type="sibTrans" cxnId="{F753E179-C22D-E044-BF13-4ACB9DBCBF23}">
      <dgm:prSet/>
      <dgm:spPr/>
      <dgm:t>
        <a:bodyPr/>
        <a:lstStyle/>
        <a:p>
          <a:endParaRPr lang="en-US"/>
        </a:p>
      </dgm:t>
    </dgm:pt>
    <dgm:pt modelId="{67606FF2-D4A0-D341-8BBE-5B7CAC642760}">
      <dgm:prSet custT="1"/>
      <dgm:spPr/>
      <dgm:t>
        <a:bodyPr/>
        <a:lstStyle/>
        <a:p>
          <a:r>
            <a:rPr lang="en-US" sz="2100" dirty="0"/>
            <a:t>QBA - how bad is the bias?</a:t>
          </a:r>
        </a:p>
      </dgm:t>
    </dgm:pt>
    <dgm:pt modelId="{9CF72C1C-46FA-2B45-AE86-4E9D30CFB047}" type="parTrans" cxnId="{DE0B15C0-E72C-7746-A944-3EEE1AAF6E06}">
      <dgm:prSet/>
      <dgm:spPr/>
      <dgm:t>
        <a:bodyPr/>
        <a:lstStyle/>
        <a:p>
          <a:endParaRPr lang="en-US"/>
        </a:p>
      </dgm:t>
    </dgm:pt>
    <dgm:pt modelId="{BD181113-FE25-5544-8163-2F6DFE56D5F1}" type="sibTrans" cxnId="{DE0B15C0-E72C-7746-A944-3EEE1AAF6E06}">
      <dgm:prSet/>
      <dgm:spPr/>
      <dgm:t>
        <a:bodyPr/>
        <a:lstStyle/>
        <a:p>
          <a:endParaRPr lang="en-US"/>
        </a:p>
      </dgm:t>
    </dgm:pt>
    <dgm:pt modelId="{06A90C35-7A7D-DE4C-9684-A8D45C9B27E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100" dirty="0"/>
            <a:t>DAGs - to identify bias</a:t>
          </a:r>
        </a:p>
      </dgm:t>
    </dgm:pt>
    <dgm:pt modelId="{778B8887-5015-114A-89CB-78AA4E41C2C5}" type="parTrans" cxnId="{FBAE0F55-C340-DD44-A4E8-3C2542751988}">
      <dgm:prSet/>
      <dgm:spPr/>
      <dgm:t>
        <a:bodyPr/>
        <a:lstStyle/>
        <a:p>
          <a:endParaRPr lang="en-US"/>
        </a:p>
      </dgm:t>
    </dgm:pt>
    <dgm:pt modelId="{2F968584-E6EC-3D4C-BD28-BDC38D3371B7}" type="sibTrans" cxnId="{FBAE0F55-C340-DD44-A4E8-3C2542751988}">
      <dgm:prSet/>
      <dgm:spPr/>
      <dgm:t>
        <a:bodyPr/>
        <a:lstStyle/>
        <a:p>
          <a:endParaRPr lang="en-US"/>
        </a:p>
      </dgm:t>
    </dgm:pt>
    <dgm:pt modelId="{89CE4777-78F2-4449-A65F-62EF32A0028A}" type="pres">
      <dgm:prSet presAssocID="{D0B637F3-9EC1-C148-9A5A-229FBB839A3E}" presName="outerComposite" presStyleCnt="0">
        <dgm:presLayoutVars>
          <dgm:chMax val="5"/>
          <dgm:dir/>
          <dgm:resizeHandles val="exact"/>
        </dgm:presLayoutVars>
      </dgm:prSet>
      <dgm:spPr/>
    </dgm:pt>
    <dgm:pt modelId="{6FD35C79-3F83-A241-86EE-BF7FBB27B721}" type="pres">
      <dgm:prSet presAssocID="{D0B637F3-9EC1-C148-9A5A-229FBB839A3E}" presName="dummyMaxCanvas" presStyleCnt="0">
        <dgm:presLayoutVars/>
      </dgm:prSet>
      <dgm:spPr/>
    </dgm:pt>
    <dgm:pt modelId="{3530B1AB-EA66-F74B-AB2D-C7161EDF5353}" type="pres">
      <dgm:prSet presAssocID="{D0B637F3-9EC1-C148-9A5A-229FBB839A3E}" presName="ThreeNodes_1" presStyleLbl="node1" presStyleIdx="0" presStyleCnt="3" custScaleX="117647" custScaleY="78853" custLinFactNeighborY="-11515">
        <dgm:presLayoutVars>
          <dgm:bulletEnabled val="1"/>
        </dgm:presLayoutVars>
      </dgm:prSet>
      <dgm:spPr/>
    </dgm:pt>
    <dgm:pt modelId="{BD639DED-CBFE-3642-9E40-99A28F1511B3}" type="pres">
      <dgm:prSet presAssocID="{D0B637F3-9EC1-C148-9A5A-229FBB839A3E}" presName="ThreeNodes_2" presStyleLbl="node1" presStyleIdx="1" presStyleCnt="3" custScaleX="112780" custScaleY="165438">
        <dgm:presLayoutVars>
          <dgm:bulletEnabled val="1"/>
        </dgm:presLayoutVars>
      </dgm:prSet>
      <dgm:spPr/>
    </dgm:pt>
    <dgm:pt modelId="{6C49FE85-8727-2546-B47F-04B67B423D7E}" type="pres">
      <dgm:prSet presAssocID="{D0B637F3-9EC1-C148-9A5A-229FBB839A3E}" presName="ThreeNodes_3" presStyleLbl="node1" presStyleIdx="2" presStyleCnt="3" custScaleY="69645" custLinFactNeighborY="6587">
        <dgm:presLayoutVars>
          <dgm:bulletEnabled val="1"/>
        </dgm:presLayoutVars>
      </dgm:prSet>
      <dgm:spPr/>
    </dgm:pt>
    <dgm:pt modelId="{90407CE8-5BD6-0F4A-83EE-C0FDC5B50636}" type="pres">
      <dgm:prSet presAssocID="{D0B637F3-9EC1-C148-9A5A-229FBB839A3E}" presName="ThreeConn_1-2" presStyleLbl="fgAccFollowNode1" presStyleIdx="0" presStyleCnt="2" custAng="10800000" custLinFactNeighborX="-5793" custLinFactNeighborY="-47789">
        <dgm:presLayoutVars>
          <dgm:bulletEnabled val="1"/>
        </dgm:presLayoutVars>
      </dgm:prSet>
      <dgm:spPr/>
    </dgm:pt>
    <dgm:pt modelId="{83F699AF-B6CE-D340-8ADB-4D01A06F3CB5}" type="pres">
      <dgm:prSet presAssocID="{D0B637F3-9EC1-C148-9A5A-229FBB839A3E}" presName="ThreeConn_2-3" presStyleLbl="fgAccFollowNode1" presStyleIdx="1" presStyleCnt="2" custAng="10800000" custLinFactNeighborX="7241" custLinFactNeighborY="39101">
        <dgm:presLayoutVars>
          <dgm:bulletEnabled val="1"/>
        </dgm:presLayoutVars>
      </dgm:prSet>
      <dgm:spPr/>
    </dgm:pt>
    <dgm:pt modelId="{92130EBA-4DD3-464E-ACEF-319AB42E192C}" type="pres">
      <dgm:prSet presAssocID="{D0B637F3-9EC1-C148-9A5A-229FBB839A3E}" presName="ThreeNodes_1_text" presStyleLbl="node1" presStyleIdx="2" presStyleCnt="3">
        <dgm:presLayoutVars>
          <dgm:bulletEnabled val="1"/>
        </dgm:presLayoutVars>
      </dgm:prSet>
      <dgm:spPr/>
    </dgm:pt>
    <dgm:pt modelId="{892E28AF-33D9-CB43-8599-52DA9A98F790}" type="pres">
      <dgm:prSet presAssocID="{D0B637F3-9EC1-C148-9A5A-229FBB839A3E}" presName="ThreeNodes_2_text" presStyleLbl="node1" presStyleIdx="2" presStyleCnt="3">
        <dgm:presLayoutVars>
          <dgm:bulletEnabled val="1"/>
        </dgm:presLayoutVars>
      </dgm:prSet>
      <dgm:spPr/>
    </dgm:pt>
    <dgm:pt modelId="{AA57598F-8B91-B74E-9085-41220A5609DA}" type="pres">
      <dgm:prSet presAssocID="{D0B637F3-9EC1-C148-9A5A-229FBB839A3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D831E02-E2B5-4848-99DC-C36AFF254152}" type="presOf" srcId="{9AB53C87-8460-EB4D-A083-47C28A59DA6B}" destId="{892E28AF-33D9-CB43-8599-52DA9A98F790}" srcOrd="1" destOrd="2" presId="urn:microsoft.com/office/officeart/2005/8/layout/vProcess5"/>
    <dgm:cxn modelId="{FCE9F703-1AFD-B243-B191-6B7710C2157D}" type="presOf" srcId="{247687C3-A1CB-6D4C-ADC2-6CF75C189DF1}" destId="{92130EBA-4DD3-464E-ACEF-319AB42E192C}" srcOrd="1" destOrd="0" presId="urn:microsoft.com/office/officeart/2005/8/layout/vProcess5"/>
    <dgm:cxn modelId="{A7536F05-FFE4-6E49-BAB1-9EFA958CA0C2}" srcId="{D0B637F3-9EC1-C148-9A5A-229FBB839A3E}" destId="{B0D1A1C2-1CF3-A246-971D-00126E05AC3B}" srcOrd="1" destOrd="0" parTransId="{785046C2-BA6D-4244-91FB-326110A5AF6D}" sibTransId="{B2B36451-A902-EC4A-AFC3-A79F10B73FEA}"/>
    <dgm:cxn modelId="{07E8E906-74A4-4D46-9E5F-234E96332EB9}" type="presOf" srcId="{D0B637F3-9EC1-C148-9A5A-229FBB839A3E}" destId="{89CE4777-78F2-4449-A65F-62EF32A0028A}" srcOrd="0" destOrd="0" presId="urn:microsoft.com/office/officeart/2005/8/layout/vProcess5"/>
    <dgm:cxn modelId="{1C6E3D0D-4907-7440-90F5-3C17EDD79FCC}" srcId="{B0D1A1C2-1CF3-A246-971D-00126E05AC3B}" destId="{E008914D-C316-634D-A971-360977F5F317}" srcOrd="0" destOrd="0" parTransId="{08DC4479-C276-3944-9CE0-87CF13969C27}" sibTransId="{1E1008A0-9B8E-5A4B-98B1-6B7D1CE0A09A}"/>
    <dgm:cxn modelId="{B4980D12-49C8-094A-804A-C0C2D2303548}" type="presOf" srcId="{64F7299D-958C-384D-871E-4EE99D7FC205}" destId="{AA57598F-8B91-B74E-9085-41220A5609DA}" srcOrd="1" destOrd="0" presId="urn:microsoft.com/office/officeart/2005/8/layout/vProcess5"/>
    <dgm:cxn modelId="{AD09A714-5942-C54B-9F1D-FA795B01A90F}" type="presOf" srcId="{C4566405-62D7-E24E-81FB-DB4084A444EF}" destId="{892E28AF-33D9-CB43-8599-52DA9A98F790}" srcOrd="1" destOrd="4" presId="urn:microsoft.com/office/officeart/2005/8/layout/vProcess5"/>
    <dgm:cxn modelId="{FF9E4224-C9EC-4D4F-A61A-E7A6D70017D7}" type="presOf" srcId="{E008914D-C316-634D-A971-360977F5F317}" destId="{892E28AF-33D9-CB43-8599-52DA9A98F790}" srcOrd="1" destOrd="1" presId="urn:microsoft.com/office/officeart/2005/8/layout/vProcess5"/>
    <dgm:cxn modelId="{20E86124-3AD5-0143-98B4-8B08D1BBA9AC}" type="presOf" srcId="{13CA630E-9737-DC40-83B5-A83766CE75E9}" destId="{BD639DED-CBFE-3642-9E40-99A28F1511B3}" srcOrd="0" destOrd="5" presId="urn:microsoft.com/office/officeart/2005/8/layout/vProcess5"/>
    <dgm:cxn modelId="{6B9F1328-F452-8B45-88BB-3E96B17C49B5}" type="presOf" srcId="{7A4CEEC7-C8AF-BF45-91F7-0CE665D14733}" destId="{AA57598F-8B91-B74E-9085-41220A5609DA}" srcOrd="1" destOrd="2" presId="urn:microsoft.com/office/officeart/2005/8/layout/vProcess5"/>
    <dgm:cxn modelId="{0F5AC738-1AEA-D64C-9D55-BAB39C493188}" type="presOf" srcId="{C4566405-62D7-E24E-81FB-DB4084A444EF}" destId="{BD639DED-CBFE-3642-9E40-99A28F1511B3}" srcOrd="0" destOrd="4" presId="urn:microsoft.com/office/officeart/2005/8/layout/vProcess5"/>
    <dgm:cxn modelId="{EA7F0939-6CEB-394F-BAD2-8ED572D2C1AB}" type="presOf" srcId="{64F7299D-958C-384D-871E-4EE99D7FC205}" destId="{6C49FE85-8727-2546-B47F-04B67B423D7E}" srcOrd="0" destOrd="0" presId="urn:microsoft.com/office/officeart/2005/8/layout/vProcess5"/>
    <dgm:cxn modelId="{33E8803D-EC9C-F747-99A4-8A1E48F24C7D}" srcId="{9AB53C87-8460-EB4D-A083-47C28A59DA6B}" destId="{13CA630E-9737-DC40-83B5-A83766CE75E9}" srcOrd="2" destOrd="0" parTransId="{1826157F-05BC-5C4C-9D65-88EF3EDB0682}" sibTransId="{3A438435-558E-F84E-A221-CBFC25680067}"/>
    <dgm:cxn modelId="{02949D3D-822B-4B43-A543-CD77B1BF890D}" srcId="{64F7299D-958C-384D-871E-4EE99D7FC205}" destId="{55036234-0884-FC40-8D9C-CC8C8E2742C8}" srcOrd="0" destOrd="0" parTransId="{C9B59494-7F0A-4946-9B94-8394BD739C81}" sibTransId="{437BC3D0-5BCA-F346-BEC0-6804C1B50BA9}"/>
    <dgm:cxn modelId="{08C53647-F4FA-8241-B335-CBF5F35ADF0B}" type="presOf" srcId="{9AB53C87-8460-EB4D-A083-47C28A59DA6B}" destId="{BD639DED-CBFE-3642-9E40-99A28F1511B3}" srcOrd="0" destOrd="2" presId="urn:microsoft.com/office/officeart/2005/8/layout/vProcess5"/>
    <dgm:cxn modelId="{D1F26B53-D005-6F41-9AD3-78E795B06474}" srcId="{247687C3-A1CB-6D4C-ADC2-6CF75C189DF1}" destId="{0DC07478-1F8D-0A48-93B5-BB67A78D3DA4}" srcOrd="0" destOrd="0" parTransId="{EB17FA3E-D927-AC4B-8F6F-A99A0943C3ED}" sibTransId="{C2212A5D-7973-9842-9CE8-6D8BBED6A7AA}"/>
    <dgm:cxn modelId="{5AB1BC53-5428-2F42-B6F0-54888A677D53}" type="presOf" srcId="{0DC07478-1F8D-0A48-93B5-BB67A78D3DA4}" destId="{92130EBA-4DD3-464E-ACEF-319AB42E192C}" srcOrd="1" destOrd="1" presId="urn:microsoft.com/office/officeart/2005/8/layout/vProcess5"/>
    <dgm:cxn modelId="{FBAE0F55-C340-DD44-A4E8-3C2542751988}" srcId="{9AB53C87-8460-EB4D-A083-47C28A59DA6B}" destId="{06A90C35-7A7D-DE4C-9684-A8D45C9B27E3}" srcOrd="0" destOrd="0" parTransId="{778B8887-5015-114A-89CB-78AA4E41C2C5}" sibTransId="{2F968584-E6EC-3D4C-BD28-BDC38D3371B7}"/>
    <dgm:cxn modelId="{858A7260-5E24-304C-9DEA-E2A16FD33FA8}" srcId="{B0D1A1C2-1CF3-A246-971D-00126E05AC3B}" destId="{9AB53C87-8460-EB4D-A083-47C28A59DA6B}" srcOrd="1" destOrd="0" parTransId="{AB62A4F1-F214-AB47-9898-F81C82A1337A}" sibTransId="{E21A4FF3-1D79-AC4A-9332-953AAF2816D4}"/>
    <dgm:cxn modelId="{1B988B6C-2EA0-6740-AB5A-B346AA1702EE}" srcId="{64F7299D-958C-384D-871E-4EE99D7FC205}" destId="{7A4CEEC7-C8AF-BF45-91F7-0CE665D14733}" srcOrd="1" destOrd="0" parTransId="{2A7E149A-09E0-1440-82E5-A429AC557FDD}" sibTransId="{09E915DF-4D17-9248-8386-CCF82CF837F9}"/>
    <dgm:cxn modelId="{6538B16F-9105-F34D-A315-6C12679DDBEA}" srcId="{D0B637F3-9EC1-C148-9A5A-229FBB839A3E}" destId="{64F7299D-958C-384D-871E-4EE99D7FC205}" srcOrd="2" destOrd="0" parTransId="{3C0FAD50-BC10-9A45-B5EB-C976B8458D33}" sibTransId="{6C1FEFBE-6F92-6F40-9A3D-A645598CEF2F}"/>
    <dgm:cxn modelId="{DFF60270-C514-B641-BAFC-E5568F3B940E}" type="presOf" srcId="{247687C3-A1CB-6D4C-ADC2-6CF75C189DF1}" destId="{3530B1AB-EA66-F74B-AB2D-C7161EDF5353}" srcOrd="0" destOrd="0" presId="urn:microsoft.com/office/officeart/2005/8/layout/vProcess5"/>
    <dgm:cxn modelId="{F753E179-C22D-E044-BF13-4ACB9DBCBF23}" srcId="{B0D1A1C2-1CF3-A246-971D-00126E05AC3B}" destId="{804D2F73-9E9C-F345-8AB6-D9E722FC5D62}" srcOrd="2" destOrd="0" parTransId="{A85660F6-AF49-2E43-8C68-946180253F61}" sibTransId="{3708BFDA-3C45-3541-9621-6DACE8A25EF0}"/>
    <dgm:cxn modelId="{9FD92E7C-1679-554B-8C86-AB7EFE236885}" type="presOf" srcId="{0DC07478-1F8D-0A48-93B5-BB67A78D3DA4}" destId="{3530B1AB-EA66-F74B-AB2D-C7161EDF5353}" srcOrd="0" destOrd="1" presId="urn:microsoft.com/office/officeart/2005/8/layout/vProcess5"/>
    <dgm:cxn modelId="{19FF7F87-01B0-504B-A9FE-3BB388BADFFA}" srcId="{9AB53C87-8460-EB4D-A083-47C28A59DA6B}" destId="{C4566405-62D7-E24E-81FB-DB4084A444EF}" srcOrd="1" destOrd="0" parTransId="{DB61CEEE-6B73-8946-9BBE-C73D618247C4}" sibTransId="{E0E98AA9-683C-AC4C-B085-A89CA11A085D}"/>
    <dgm:cxn modelId="{9B18B492-9042-014B-B5DD-6664725A5B2F}" type="presOf" srcId="{B0D1A1C2-1CF3-A246-971D-00126E05AC3B}" destId="{BD639DED-CBFE-3642-9E40-99A28F1511B3}" srcOrd="0" destOrd="0" presId="urn:microsoft.com/office/officeart/2005/8/layout/vProcess5"/>
    <dgm:cxn modelId="{E7AA8595-3D59-6941-9800-7EA783775F50}" type="presOf" srcId="{55036234-0884-FC40-8D9C-CC8C8E2742C8}" destId="{AA57598F-8B91-B74E-9085-41220A5609DA}" srcOrd="1" destOrd="1" presId="urn:microsoft.com/office/officeart/2005/8/layout/vProcess5"/>
    <dgm:cxn modelId="{64668896-C065-A047-BD0E-41610772BD3A}" srcId="{D0B637F3-9EC1-C148-9A5A-229FBB839A3E}" destId="{247687C3-A1CB-6D4C-ADC2-6CF75C189DF1}" srcOrd="0" destOrd="0" parTransId="{C10C6F2F-A1C9-824C-BD4A-E1C2CE7E35D8}" sibTransId="{AC64879C-00FA-7246-B8F5-C7BAF602F494}"/>
    <dgm:cxn modelId="{D76B1CA0-2516-7D48-92EB-275D138F45E6}" type="presOf" srcId="{804D2F73-9E9C-F345-8AB6-D9E722FC5D62}" destId="{892E28AF-33D9-CB43-8599-52DA9A98F790}" srcOrd="1" destOrd="7" presId="urn:microsoft.com/office/officeart/2005/8/layout/vProcess5"/>
    <dgm:cxn modelId="{0549B9A3-7044-9D42-B665-4A96CFA79EDF}" type="presOf" srcId="{13CA630E-9737-DC40-83B5-A83766CE75E9}" destId="{892E28AF-33D9-CB43-8599-52DA9A98F790}" srcOrd="1" destOrd="5" presId="urn:microsoft.com/office/officeart/2005/8/layout/vProcess5"/>
    <dgm:cxn modelId="{32D653B1-F1AE-044F-9D24-C0DCFF25CB5C}" type="presOf" srcId="{B2B36451-A902-EC4A-AFC3-A79F10B73FEA}" destId="{83F699AF-B6CE-D340-8ADB-4D01A06F3CB5}" srcOrd="0" destOrd="0" presId="urn:microsoft.com/office/officeart/2005/8/layout/vProcess5"/>
    <dgm:cxn modelId="{51502DB3-D456-0C48-8687-96AA9225C001}" type="presOf" srcId="{7A4CEEC7-C8AF-BF45-91F7-0CE665D14733}" destId="{6C49FE85-8727-2546-B47F-04B67B423D7E}" srcOrd="0" destOrd="2" presId="urn:microsoft.com/office/officeart/2005/8/layout/vProcess5"/>
    <dgm:cxn modelId="{E68221B4-128C-854E-AB82-140DDB7DFCF0}" type="presOf" srcId="{55036234-0884-FC40-8D9C-CC8C8E2742C8}" destId="{6C49FE85-8727-2546-B47F-04B67B423D7E}" srcOrd="0" destOrd="1" presId="urn:microsoft.com/office/officeart/2005/8/layout/vProcess5"/>
    <dgm:cxn modelId="{CEDC16BD-667A-D042-8E1E-1D5BBB96BD5B}" type="presOf" srcId="{06A90C35-7A7D-DE4C-9684-A8D45C9B27E3}" destId="{BD639DED-CBFE-3642-9E40-99A28F1511B3}" srcOrd="0" destOrd="3" presId="urn:microsoft.com/office/officeart/2005/8/layout/vProcess5"/>
    <dgm:cxn modelId="{DE0B15C0-E72C-7746-A944-3EEE1AAF6E06}" srcId="{9AB53C87-8460-EB4D-A083-47C28A59DA6B}" destId="{67606FF2-D4A0-D341-8BBE-5B7CAC642760}" srcOrd="3" destOrd="0" parTransId="{9CF72C1C-46FA-2B45-AE86-4E9D30CFB047}" sibTransId="{BD181113-FE25-5544-8163-2F6DFE56D5F1}"/>
    <dgm:cxn modelId="{E501C9DF-9354-7A4E-B195-A61467CD750C}" type="presOf" srcId="{67606FF2-D4A0-D341-8BBE-5B7CAC642760}" destId="{892E28AF-33D9-CB43-8599-52DA9A98F790}" srcOrd="1" destOrd="6" presId="urn:microsoft.com/office/officeart/2005/8/layout/vProcess5"/>
    <dgm:cxn modelId="{2340FBDF-EEC3-E941-83CC-EA385D3E5C82}" type="presOf" srcId="{06A90C35-7A7D-DE4C-9684-A8D45C9B27E3}" destId="{892E28AF-33D9-CB43-8599-52DA9A98F790}" srcOrd="1" destOrd="3" presId="urn:microsoft.com/office/officeart/2005/8/layout/vProcess5"/>
    <dgm:cxn modelId="{AB3EDFE3-17F8-5040-84C4-696F6D7DCD33}" type="presOf" srcId="{E008914D-C316-634D-A971-360977F5F317}" destId="{BD639DED-CBFE-3642-9E40-99A28F1511B3}" srcOrd="0" destOrd="1" presId="urn:microsoft.com/office/officeart/2005/8/layout/vProcess5"/>
    <dgm:cxn modelId="{F9E724E9-4122-0F44-962E-03D5CB34F313}" type="presOf" srcId="{804D2F73-9E9C-F345-8AB6-D9E722FC5D62}" destId="{BD639DED-CBFE-3642-9E40-99A28F1511B3}" srcOrd="0" destOrd="7" presId="urn:microsoft.com/office/officeart/2005/8/layout/vProcess5"/>
    <dgm:cxn modelId="{2E854EEB-B470-4F4F-A7CB-093F518A8F92}" type="presOf" srcId="{67606FF2-D4A0-D341-8BBE-5B7CAC642760}" destId="{BD639DED-CBFE-3642-9E40-99A28F1511B3}" srcOrd="0" destOrd="6" presId="urn:microsoft.com/office/officeart/2005/8/layout/vProcess5"/>
    <dgm:cxn modelId="{6B3A2DF5-6DA7-7D48-84BF-07F8DA01D430}" type="presOf" srcId="{B0D1A1C2-1CF3-A246-971D-00126E05AC3B}" destId="{892E28AF-33D9-CB43-8599-52DA9A98F790}" srcOrd="1" destOrd="0" presId="urn:microsoft.com/office/officeart/2005/8/layout/vProcess5"/>
    <dgm:cxn modelId="{80D2B1FB-234B-614E-94FE-CC0EE573B5F5}" type="presOf" srcId="{AC64879C-00FA-7246-B8F5-C7BAF602F494}" destId="{90407CE8-5BD6-0F4A-83EE-C0FDC5B50636}" srcOrd="0" destOrd="0" presId="urn:microsoft.com/office/officeart/2005/8/layout/vProcess5"/>
    <dgm:cxn modelId="{C47731C4-CF11-8042-9602-285C7D3A585A}" type="presParOf" srcId="{89CE4777-78F2-4449-A65F-62EF32A0028A}" destId="{6FD35C79-3F83-A241-86EE-BF7FBB27B721}" srcOrd="0" destOrd="0" presId="urn:microsoft.com/office/officeart/2005/8/layout/vProcess5"/>
    <dgm:cxn modelId="{40AC06CE-FA36-7448-A35A-E1E64A2F2D0C}" type="presParOf" srcId="{89CE4777-78F2-4449-A65F-62EF32A0028A}" destId="{3530B1AB-EA66-F74B-AB2D-C7161EDF5353}" srcOrd="1" destOrd="0" presId="urn:microsoft.com/office/officeart/2005/8/layout/vProcess5"/>
    <dgm:cxn modelId="{6BFAB139-45BD-F24F-8F41-2B1188F7CA21}" type="presParOf" srcId="{89CE4777-78F2-4449-A65F-62EF32A0028A}" destId="{BD639DED-CBFE-3642-9E40-99A28F1511B3}" srcOrd="2" destOrd="0" presId="urn:microsoft.com/office/officeart/2005/8/layout/vProcess5"/>
    <dgm:cxn modelId="{0C11350A-5D10-9B47-99D5-8303E9B74759}" type="presParOf" srcId="{89CE4777-78F2-4449-A65F-62EF32A0028A}" destId="{6C49FE85-8727-2546-B47F-04B67B423D7E}" srcOrd="3" destOrd="0" presId="urn:microsoft.com/office/officeart/2005/8/layout/vProcess5"/>
    <dgm:cxn modelId="{C1E89BFD-BA7A-7246-A3F6-528ECBE5A71D}" type="presParOf" srcId="{89CE4777-78F2-4449-A65F-62EF32A0028A}" destId="{90407CE8-5BD6-0F4A-83EE-C0FDC5B50636}" srcOrd="4" destOrd="0" presId="urn:microsoft.com/office/officeart/2005/8/layout/vProcess5"/>
    <dgm:cxn modelId="{AF64B8BA-63CC-0640-A9D5-AC0CCAD7945A}" type="presParOf" srcId="{89CE4777-78F2-4449-A65F-62EF32A0028A}" destId="{83F699AF-B6CE-D340-8ADB-4D01A06F3CB5}" srcOrd="5" destOrd="0" presId="urn:microsoft.com/office/officeart/2005/8/layout/vProcess5"/>
    <dgm:cxn modelId="{63783522-2F05-0A4B-8500-1A734BA57B7E}" type="presParOf" srcId="{89CE4777-78F2-4449-A65F-62EF32A0028A}" destId="{92130EBA-4DD3-464E-ACEF-319AB42E192C}" srcOrd="6" destOrd="0" presId="urn:microsoft.com/office/officeart/2005/8/layout/vProcess5"/>
    <dgm:cxn modelId="{7EA0709C-DA0F-6D49-B921-AB02A4C1C700}" type="presParOf" srcId="{89CE4777-78F2-4449-A65F-62EF32A0028A}" destId="{892E28AF-33D9-CB43-8599-52DA9A98F790}" srcOrd="7" destOrd="0" presId="urn:microsoft.com/office/officeart/2005/8/layout/vProcess5"/>
    <dgm:cxn modelId="{4AC03811-C15A-0646-B107-15F735D8ABF1}" type="presParOf" srcId="{89CE4777-78F2-4449-A65F-62EF32A0028A}" destId="{AA57598F-8B91-B74E-9085-41220A5609D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2BB7A-6476-9B42-9938-3E89AB91CB17}">
      <dsp:nvSpPr>
        <dsp:cNvPr id="0" name=""/>
        <dsp:cNvSpPr/>
      </dsp:nvSpPr>
      <dsp:spPr>
        <a:xfrm>
          <a:off x="0" y="254787"/>
          <a:ext cx="10241928" cy="180994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Ideal Randomized Experiments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+ standardization or IPW (using a pseudo-population)</a:t>
          </a:r>
          <a:endParaRPr lang="en-US" sz="1800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Can compute average causal effects</a:t>
          </a:r>
        </a:p>
      </dsp:txBody>
      <dsp:txXfrm>
        <a:off x="53011" y="307798"/>
        <a:ext cx="10135906" cy="1703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120E-E54A-8D4B-8F7F-936E8AF426BF}">
      <dsp:nvSpPr>
        <dsp:cNvPr id="0" name=""/>
        <dsp:cNvSpPr/>
      </dsp:nvSpPr>
      <dsp:spPr>
        <a:xfrm>
          <a:off x="-420504" y="14643"/>
          <a:ext cx="11213485" cy="190567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10668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>
              <a:tab pos="7031736" algn="l"/>
              <a:tab pos="10140696" algn="l"/>
            </a:tabLst>
            <a:defRPr/>
          </a:pPr>
          <a:r>
            <a:rPr lang="en-US" sz="2400" kern="1200" dirty="0">
              <a:solidFill>
                <a:schemeClr val="lt1"/>
              </a:solidFill>
            </a:rPr>
            <a:t>Ideal Randomized Experiments</a:t>
          </a:r>
        </a:p>
        <a:p>
          <a:pPr marL="0" marR="0" lvl="0" indent="0" algn="l" defTabSz="10668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>
              <a:tab pos="7031736" algn="l"/>
              <a:tab pos="10140696" algn="l"/>
            </a:tabLst>
            <a:defRPr/>
          </a:pPr>
          <a:r>
            <a:rPr lang="en-US" sz="2400" i="1" kern="1200" dirty="0"/>
            <a:t>+ standardization or IPW (using a pseudo-population)</a:t>
          </a:r>
          <a:endParaRPr lang="en-US" sz="2400" kern="1200" dirty="0">
            <a:solidFill>
              <a:schemeClr val="lt1"/>
            </a:solidFill>
          </a:endParaRPr>
        </a:p>
        <a:p>
          <a:pPr marL="0" marR="0" lvl="0" indent="0" algn="l" defTabSz="10668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Char char="•"/>
            <a:tabLst>
              <a:tab pos="7031736" algn="l"/>
              <a:tab pos="10140696" algn="l"/>
            </a:tabLst>
            <a:defRPr/>
          </a:pPr>
          <a:r>
            <a:rPr lang="en-US" sz="2400" kern="1200" dirty="0">
              <a:solidFill>
                <a:schemeClr val="lt1"/>
              </a:solidFill>
            </a:rPr>
            <a:t>Can compute average causal effects</a:t>
          </a:r>
        </a:p>
      </dsp:txBody>
      <dsp:txXfrm>
        <a:off x="-364689" y="70458"/>
        <a:ext cx="7899371" cy="1794044"/>
      </dsp:txXfrm>
    </dsp:sp>
    <dsp:sp modelId="{A6FA1F72-DDCC-5045-85B5-83340FCCC099}">
      <dsp:nvSpPr>
        <dsp:cNvPr id="0" name=""/>
        <dsp:cNvSpPr/>
      </dsp:nvSpPr>
      <dsp:spPr>
        <a:xfrm>
          <a:off x="5357834" y="4134058"/>
          <a:ext cx="5855656" cy="154730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Observational Studies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Case-Control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Cohort</a:t>
          </a:r>
        </a:p>
      </dsp:txBody>
      <dsp:txXfrm>
        <a:off x="5403153" y="4179377"/>
        <a:ext cx="3616781" cy="1456666"/>
      </dsp:txXfrm>
    </dsp:sp>
    <dsp:sp modelId="{5E2851BC-B364-9B4C-AE27-7C578AF0291A}">
      <dsp:nvSpPr>
        <dsp:cNvPr id="0" name=""/>
        <dsp:cNvSpPr/>
      </dsp:nvSpPr>
      <dsp:spPr>
        <a:xfrm>
          <a:off x="8137229" y="2194752"/>
          <a:ext cx="1814741" cy="181474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45546" y="2194752"/>
        <a:ext cx="998107" cy="1365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63461-5150-A04F-A04C-87BFA7065A88}">
      <dsp:nvSpPr>
        <dsp:cNvPr id="0" name=""/>
        <dsp:cNvSpPr/>
      </dsp:nvSpPr>
      <dsp:spPr>
        <a:xfrm>
          <a:off x="-260269" y="0"/>
          <a:ext cx="9427387" cy="165877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Ideal Randomized Experiments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+ standardization or IPW (using a pseudo-population)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Can compute average causal effects</a:t>
          </a:r>
        </a:p>
      </dsp:txBody>
      <dsp:txXfrm>
        <a:off x="-211685" y="48584"/>
        <a:ext cx="7427301" cy="1561603"/>
      </dsp:txXfrm>
    </dsp:sp>
    <dsp:sp modelId="{C4FED8EE-D77E-914F-8922-009D311EF504}">
      <dsp:nvSpPr>
        <dsp:cNvPr id="0" name=""/>
        <dsp:cNvSpPr/>
      </dsp:nvSpPr>
      <dsp:spPr>
        <a:xfrm>
          <a:off x="1000237" y="1935233"/>
          <a:ext cx="8386310" cy="165877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Conceptualize Target Trial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Fulfill Identifiability Criteria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Minimize or eliminate Bias</a:t>
          </a:r>
        </a:p>
      </dsp:txBody>
      <dsp:txXfrm>
        <a:off x="1048821" y="1983817"/>
        <a:ext cx="6470972" cy="1561603"/>
      </dsp:txXfrm>
    </dsp:sp>
    <dsp:sp modelId="{B483E7FD-0C60-EC4C-A6D7-3ADE7156D451}">
      <dsp:nvSpPr>
        <dsp:cNvPr id="0" name=""/>
        <dsp:cNvSpPr/>
      </dsp:nvSpPr>
      <dsp:spPr>
        <a:xfrm>
          <a:off x="1740206" y="3870467"/>
          <a:ext cx="8386310" cy="165877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Observational Studies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Case-Control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Cohort</a:t>
          </a:r>
        </a:p>
      </dsp:txBody>
      <dsp:txXfrm>
        <a:off x="1788790" y="3919051"/>
        <a:ext cx="6470972" cy="1561603"/>
      </dsp:txXfrm>
    </dsp:sp>
    <dsp:sp modelId="{B9FB1282-03E8-BB48-A564-DB54A7E69A0D}">
      <dsp:nvSpPr>
        <dsp:cNvPr id="0" name=""/>
        <dsp:cNvSpPr/>
      </dsp:nvSpPr>
      <dsp:spPr>
        <a:xfrm>
          <a:off x="7568378" y="1257901"/>
          <a:ext cx="1078201" cy="107820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810973" y="1257901"/>
        <a:ext cx="593011" cy="811346"/>
      </dsp:txXfrm>
    </dsp:sp>
    <dsp:sp modelId="{3CFC1840-CC4B-3643-BD70-5E0132EE2331}">
      <dsp:nvSpPr>
        <dsp:cNvPr id="0" name=""/>
        <dsp:cNvSpPr/>
      </dsp:nvSpPr>
      <dsp:spPr>
        <a:xfrm>
          <a:off x="8308346" y="3182077"/>
          <a:ext cx="1078201" cy="10782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50941" y="3182077"/>
        <a:ext cx="593011" cy="811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B1AB-EA66-F74B-AB2D-C7161EDF5353}">
      <dsp:nvSpPr>
        <dsp:cNvPr id="0" name=""/>
        <dsp:cNvSpPr/>
      </dsp:nvSpPr>
      <dsp:spPr>
        <a:xfrm>
          <a:off x="-413561" y="0"/>
          <a:ext cx="11028349" cy="156320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Ideal Randomized Experiments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+ standardization or IPW (using a pseudo-population)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Can compute average causal effects</a:t>
          </a:r>
        </a:p>
      </dsp:txBody>
      <dsp:txXfrm>
        <a:off x="-367776" y="45785"/>
        <a:ext cx="8556695" cy="1471637"/>
      </dsp:txXfrm>
    </dsp:sp>
    <dsp:sp modelId="{BD639DED-CBFE-3642-9E40-99A28F1511B3}">
      <dsp:nvSpPr>
        <dsp:cNvPr id="0" name=""/>
        <dsp:cNvSpPr/>
      </dsp:nvSpPr>
      <dsp:spPr>
        <a:xfrm>
          <a:off x="641683" y="1664205"/>
          <a:ext cx="10572111" cy="32796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Conceptualize Target Trial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Fulfill Identifiability Criteria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Minimize or eliminate Bias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DAGs - to identify bias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Case-Control – Matching, stratified analyses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Cohort – Stratified analyses, alignment of T</a:t>
          </a:r>
          <a:r>
            <a:rPr lang="en-US" sz="2100" kern="1200" baseline="-25000" dirty="0"/>
            <a:t>0</a:t>
          </a:r>
          <a:r>
            <a:rPr lang="en-US" sz="2100" kern="1200" dirty="0"/>
            <a:t>, E, A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QBA - how bad is the bias?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Interaction / Effect Modification</a:t>
          </a:r>
        </a:p>
      </dsp:txBody>
      <dsp:txXfrm>
        <a:off x="737742" y="1760264"/>
        <a:ext cx="7993898" cy="3087579"/>
      </dsp:txXfrm>
    </dsp:sp>
    <dsp:sp modelId="{6C49FE85-8727-2546-B47F-04B67B423D7E}">
      <dsp:nvSpPr>
        <dsp:cNvPr id="0" name=""/>
        <dsp:cNvSpPr/>
      </dsp:nvSpPr>
      <dsp:spPr>
        <a:xfrm>
          <a:off x="2067815" y="5057142"/>
          <a:ext cx="9374101" cy="138066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Observational Studies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Case-Control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Cohort</a:t>
          </a:r>
        </a:p>
      </dsp:txBody>
      <dsp:txXfrm>
        <a:off x="2108253" y="5097580"/>
        <a:ext cx="7177517" cy="1299789"/>
      </dsp:txXfrm>
    </dsp:sp>
    <dsp:sp modelId="{90407CE8-5BD6-0F4A-83EE-C0FDC5B50636}">
      <dsp:nvSpPr>
        <dsp:cNvPr id="0" name=""/>
        <dsp:cNvSpPr/>
      </dsp:nvSpPr>
      <dsp:spPr>
        <a:xfrm rot="10800000">
          <a:off x="8424434" y="887544"/>
          <a:ext cx="1288581" cy="12885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714365" y="1206468"/>
        <a:ext cx="708719" cy="969657"/>
      </dsp:txXfrm>
    </dsp:sp>
    <dsp:sp modelId="{83F699AF-B6CE-D340-8ADB-4D01A06F3CB5}">
      <dsp:nvSpPr>
        <dsp:cNvPr id="0" name=""/>
        <dsp:cNvSpPr/>
      </dsp:nvSpPr>
      <dsp:spPr>
        <a:xfrm rot="10800000">
          <a:off x="9419515" y="4306814"/>
          <a:ext cx="1288581" cy="12885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709446" y="4625738"/>
        <a:ext cx="708719" cy="96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B8985-1654-524C-9311-9E353EE3F4B0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57E42-9FFD-3340-876B-FC6CFD51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57E42-9FFD-3340-876B-FC6CFD5144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8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14E9A-3DE8-034F-B838-4E5D36AA9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07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3063" y="355600"/>
            <a:ext cx="7975601" cy="4487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week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57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14E9A-3DE8-034F-B838-4E5D36AA910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57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3063" y="355600"/>
            <a:ext cx="7975601" cy="4487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Week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57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14E9A-3DE8-034F-B838-4E5D36AA910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57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81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57E42-9FFD-3340-876B-FC6CFD514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72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57E42-9FFD-3340-876B-FC6CFD514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73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57E42-9FFD-3340-876B-FC6CFD5144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54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~10 sec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57E42-9FFD-3340-876B-FC6CFD5144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25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didn’t do this before class, please go to the poll everywhere site and answer the 2 short anonymous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57E42-9FFD-3340-876B-FC6CFD5144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1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5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14E9A-3DE8-034F-B838-4E5D36AA9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06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14E9A-3DE8-034F-B838-4E5D36AA9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39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14E9A-3DE8-034F-B838-4E5D36AA9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94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TA’s, discussion sessions, format</a:t>
            </a:r>
          </a:p>
          <a:p>
            <a:r>
              <a:rPr lang="en-US" dirty="0"/>
              <a:t>Live Thursday sessions will be a mix of lecture and HW review. Please use this time to ask questions.</a:t>
            </a:r>
          </a:p>
          <a:p>
            <a:r>
              <a:rPr lang="en-US" dirty="0"/>
              <a:t>There are also standing Office hours on Monday’s (and a few Tuesday’s), with TA’s</a:t>
            </a:r>
          </a:p>
          <a:p>
            <a:r>
              <a:rPr lang="en-US" dirty="0"/>
              <a:t>The more you ask questions, participate, and engage, the more we will all learn</a:t>
            </a:r>
          </a:p>
        </p:txBody>
      </p:sp>
    </p:spTree>
    <p:extLst>
      <p:ext uri="{BB962C8B-B14F-4D97-AF65-F5344CB8AC3E}">
        <p14:creationId xmlns:p14="http://schemas.microsoft.com/office/powerpoint/2010/main" val="136617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respectful of each other</a:t>
            </a:r>
          </a:p>
          <a:p>
            <a:r>
              <a:rPr lang="en-US" dirty="0"/>
              <a:t>Don’t be afraid to ask questions</a:t>
            </a:r>
            <a:endParaRPr lang="en-US" dirty="0">
              <a:cs typeface="Calibri"/>
            </a:endParaRPr>
          </a:p>
          <a:p>
            <a:r>
              <a:rPr lang="en-US" baseline="0" dirty="0"/>
              <a:t>Team work is important – how are we a “team” here?...</a:t>
            </a:r>
          </a:p>
          <a:p>
            <a:endParaRPr lang="en-US" baseline="0" dirty="0"/>
          </a:p>
          <a:p>
            <a:r>
              <a:rPr lang="en-US" baseline="0" dirty="0"/>
              <a:t>this is a classroom, not a competition</a:t>
            </a:r>
          </a:p>
          <a:p>
            <a:r>
              <a:rPr lang="en-US" baseline="0" dirty="0"/>
              <a:t>For all of us, when you come to this classroom, please consider this a “safe environment”, to learn, to listen to others, and be supportive, fine to disagree, learn to do it respectfully – teamwork is important.</a:t>
            </a:r>
          </a:p>
          <a:p>
            <a:endParaRPr lang="en-US" baseline="0" dirty="0">
              <a:cs typeface="Calibri" panose="020F0502020204030204"/>
            </a:endParaRPr>
          </a:p>
          <a:p>
            <a:r>
              <a:rPr lang="en-US" dirty="0"/>
              <a:t>The Course </a:t>
            </a:r>
            <a:r>
              <a:rPr lang="mr-IN" dirty="0"/>
              <a:t>–</a:t>
            </a:r>
            <a:r>
              <a:rPr lang="en-US" dirty="0"/>
              <a:t>  4th year teaching this class. There have been a lot of revisions; this is the first year we are not making major changes. That being said, I'm a believer in "</a:t>
            </a:r>
            <a:r>
              <a:rPr lang="en-US" dirty="0" err="1"/>
              <a:t>life long</a:t>
            </a:r>
            <a:r>
              <a:rPr lang="en-US" dirty="0"/>
              <a:t> learning" - I’m a learner too… I may make mistakes… and when I do, my job is to learn from these mistakes. Welcome constructive feedback on the course.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baseline="0" dirty="0"/>
              <a:t>If you have any concerns during the course, please come talk to Dr. Graff or myself.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0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of Conduct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14E9A-3DE8-034F-B838-4E5D36AA9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376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14E9A-3DE8-034F-B838-4E5D36AA9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32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51" y="297068"/>
            <a:ext cx="11770751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2" y="4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4" y="297068"/>
            <a:ext cx="1697503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3" y="5159272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srgbClr val="FFFFFF"/>
                </a:solidFill>
              </a:rPr>
              <a:pPr/>
              <a:t>1/7/21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4" y="4473722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1045703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1" y="3368004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268683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5" y="469931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8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5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9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5" y="1894329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3" y="1894329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4415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5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8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5" y="1868560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89556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5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1" y="1881349"/>
            <a:ext cx="10906539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0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78" indent="-231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41" indent="-231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56" indent="-231765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9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962143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5" y="469931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85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5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9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5" y="1894329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3" y="1894329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326729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1" y="1908318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76" indent="0">
              <a:buNone/>
              <a:defRPr>
                <a:latin typeface="+mn-lt"/>
              </a:defRPr>
            </a:lvl2pPr>
            <a:lvl3pPr marL="515911" indent="0">
              <a:buNone/>
              <a:defRPr>
                <a:latin typeface="+mn-lt"/>
              </a:defRPr>
            </a:lvl3pPr>
            <a:lvl4pPr marL="800060" indent="0">
              <a:buNone/>
              <a:defRPr>
                <a:latin typeface="+mn-lt"/>
              </a:defRPr>
            </a:lvl4pPr>
            <a:lvl5pPr marL="1085796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0" y="4929109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9" y="6"/>
            <a:ext cx="1431235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7" y="353943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900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25664944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1" y="1908318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76" indent="0">
              <a:buNone/>
              <a:defRPr>
                <a:latin typeface="+mn-lt"/>
              </a:defRPr>
            </a:lvl2pPr>
            <a:lvl3pPr marL="515911" indent="0">
              <a:buNone/>
              <a:defRPr>
                <a:latin typeface="+mn-lt"/>
              </a:defRPr>
            </a:lvl3pPr>
            <a:lvl4pPr marL="800060" indent="0">
              <a:buNone/>
              <a:defRPr>
                <a:latin typeface="+mn-lt"/>
              </a:defRPr>
            </a:lvl4pPr>
            <a:lvl5pPr marL="1085796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9" y="6"/>
            <a:ext cx="1431235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7" y="353943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0" y="4929109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900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8202498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1" y="1908318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76" indent="0">
              <a:buNone/>
              <a:defRPr>
                <a:latin typeface="+mn-lt"/>
              </a:defRPr>
            </a:lvl2pPr>
            <a:lvl3pPr marL="515911" indent="0">
              <a:buNone/>
              <a:defRPr>
                <a:latin typeface="+mn-lt"/>
              </a:defRPr>
            </a:lvl3pPr>
            <a:lvl4pPr marL="800060" indent="0">
              <a:buNone/>
              <a:defRPr>
                <a:latin typeface="+mn-lt"/>
              </a:defRPr>
            </a:lvl4pPr>
            <a:lvl5pPr marL="1085796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9" y="6"/>
            <a:ext cx="1431235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7" y="353943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0" y="4929109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900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7651996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6" y="2363629"/>
            <a:ext cx="9402305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6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40593374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51" y="297068"/>
            <a:ext cx="11770749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2" y="4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3" y="5159272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srgbClr val="FFFFFF"/>
                </a:solidFill>
              </a:rPr>
              <a:pPr/>
              <a:t>1/7/21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4" y="4473722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1045703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1" y="3368004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4" y="297068"/>
            <a:ext cx="1697503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6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" y="2363629"/>
            <a:ext cx="9402305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6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405854769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" y="2363629"/>
            <a:ext cx="9402305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6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89903799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153581" y="2906722"/>
            <a:ext cx="209472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521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514849"/>
            <a:ext cx="24384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96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739" y="2415131"/>
            <a:ext cx="215392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6944" y="-437"/>
            <a:ext cx="4785056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1" y="2415134"/>
            <a:ext cx="8885739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41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53" y="2267794"/>
            <a:ext cx="215392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135771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373" y="2267797"/>
            <a:ext cx="9035627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84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53" y="2267794"/>
            <a:ext cx="215392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" y="0"/>
            <a:ext cx="4141556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373" y="2267797"/>
            <a:ext cx="9035627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3186" y="6353175"/>
            <a:ext cx="673100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A74B69-70FD-A649-B131-F3438782CAA4}" type="slidenum">
              <a:rPr lang="en-US" alt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03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4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1779"/>
            </a:lvl1pPr>
            <a:lvl2pPr marL="406395" indent="0">
              <a:buNone/>
              <a:defRPr sz="1600"/>
            </a:lvl2pPr>
            <a:lvl3pPr marL="812790" indent="0">
              <a:buNone/>
              <a:defRPr sz="1423"/>
            </a:lvl3pPr>
            <a:lvl4pPr marL="1219184" indent="0">
              <a:buNone/>
              <a:defRPr sz="1244"/>
            </a:lvl4pPr>
            <a:lvl5pPr marL="1625579" indent="0">
              <a:buNone/>
              <a:defRPr sz="1244"/>
            </a:lvl5pPr>
            <a:lvl6pPr marL="2031975" indent="0">
              <a:buNone/>
              <a:defRPr sz="1244"/>
            </a:lvl6pPr>
            <a:lvl7pPr marL="2438370" indent="0">
              <a:buNone/>
              <a:defRPr sz="1244"/>
            </a:lvl7pPr>
            <a:lvl8pPr marL="2844765" indent="0">
              <a:buNone/>
              <a:defRPr sz="1244"/>
            </a:lvl8pPr>
            <a:lvl9pPr marL="3251160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592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73D9B-2595-4567-8CD0-1747E19FD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7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421252" y="282638"/>
            <a:ext cx="11778705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2" y="4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3" y="5159272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srgbClr val="FFFFFF"/>
                </a:solidFill>
              </a:rPr>
              <a:pPr/>
              <a:t>1/7/21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4" y="4473722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1045703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1" y="3368004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4" y="297068"/>
            <a:ext cx="1697503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34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51" y="297068"/>
            <a:ext cx="11770751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2" y="4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7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4" y="297068"/>
            <a:ext cx="1697503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3" y="5159272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4" y="4473722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1045703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1" y="3368004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681701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51" y="297068"/>
            <a:ext cx="11770749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2" y="4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7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3" y="5159272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4" y="4473722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1045703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1" y="3368004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4" y="297068"/>
            <a:ext cx="1697503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1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421252" y="282638"/>
            <a:ext cx="11778705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2" y="4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7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3" y="5159272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4" y="4473722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1045703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1" y="3368004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4" y="297068"/>
            <a:ext cx="1697503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76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46" y="297068"/>
            <a:ext cx="11770756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2" y="4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7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3" y="5159272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4" y="4473722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1045703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1" y="3368004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4" y="297068"/>
            <a:ext cx="1697503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89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2036" y="5764696"/>
            <a:ext cx="11979965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7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398936" y="2504663"/>
            <a:ext cx="11209968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9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6" y="4246884"/>
            <a:ext cx="112215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3" y="5469680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" y="477076"/>
            <a:ext cx="1729936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07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8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5" y="1868560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1307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1" y="1881349"/>
            <a:ext cx="10906539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0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78" indent="-231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41" indent="-231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56" indent="-231765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5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8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42886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5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8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693544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00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5" y="469931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5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46" y="297068"/>
            <a:ext cx="11770756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2" y="4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3" y="5159272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srgbClr val="FFFFFF"/>
                </a:solidFill>
              </a:rPr>
              <a:pPr/>
              <a:t>1/7/21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4" y="4473722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1045703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1" y="3368004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4" y="297068"/>
            <a:ext cx="1697503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10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5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9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5" y="1894329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3" y="1894329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6373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5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8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5" y="1868560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66856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5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1" y="1881349"/>
            <a:ext cx="10906539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0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78" indent="-231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41" indent="-231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56" indent="-231765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9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40548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5" y="469931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5779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5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9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5" y="1894329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3" y="1894329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912235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1" y="1908318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76" indent="0">
              <a:buNone/>
              <a:defRPr>
                <a:latin typeface="+mn-lt"/>
              </a:defRPr>
            </a:lvl2pPr>
            <a:lvl3pPr marL="515911" indent="0">
              <a:buNone/>
              <a:defRPr>
                <a:latin typeface="+mn-lt"/>
              </a:defRPr>
            </a:lvl3pPr>
            <a:lvl4pPr marL="800060" indent="0">
              <a:buNone/>
              <a:defRPr>
                <a:latin typeface="+mn-lt"/>
              </a:defRPr>
            </a:lvl4pPr>
            <a:lvl5pPr marL="1085796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0" y="4929109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9" y="6"/>
            <a:ext cx="1431235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7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7" y="353943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377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900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403254587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1" y="1908318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76" indent="0">
              <a:buNone/>
              <a:defRPr>
                <a:latin typeface="+mn-lt"/>
              </a:defRPr>
            </a:lvl2pPr>
            <a:lvl3pPr marL="515911" indent="0">
              <a:buNone/>
              <a:defRPr>
                <a:latin typeface="+mn-lt"/>
              </a:defRPr>
            </a:lvl3pPr>
            <a:lvl4pPr marL="800060" indent="0">
              <a:buNone/>
              <a:defRPr>
                <a:latin typeface="+mn-lt"/>
              </a:defRPr>
            </a:lvl4pPr>
            <a:lvl5pPr marL="1085796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9" y="6"/>
            <a:ext cx="1431235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7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7" y="353943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377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0" y="4929109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900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42716626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1" y="1908318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76" indent="0">
              <a:buNone/>
              <a:defRPr>
                <a:latin typeface="+mn-lt"/>
              </a:defRPr>
            </a:lvl2pPr>
            <a:lvl3pPr marL="515911" indent="0">
              <a:buNone/>
              <a:defRPr>
                <a:latin typeface="+mn-lt"/>
              </a:defRPr>
            </a:lvl3pPr>
            <a:lvl4pPr marL="800060" indent="0">
              <a:buNone/>
              <a:defRPr>
                <a:latin typeface="+mn-lt"/>
              </a:defRPr>
            </a:lvl4pPr>
            <a:lvl5pPr marL="1085796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9" y="6"/>
            <a:ext cx="1431235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7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7" y="353943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377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900" y="4929109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900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21991483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6" y="2363629"/>
            <a:ext cx="9402305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7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6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17116840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" y="2363629"/>
            <a:ext cx="9402305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7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6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118018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2036" y="5764696"/>
            <a:ext cx="11979965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398936" y="2504663"/>
            <a:ext cx="11209968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9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srgbClr val="FFFFFF"/>
                </a:solidFill>
              </a:rPr>
              <a:pPr/>
              <a:t>1/7/21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6" y="4246884"/>
            <a:ext cx="112215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3" y="5469680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" y="477076"/>
            <a:ext cx="1729936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54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" y="2363629"/>
            <a:ext cx="9402305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7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6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60267511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153581" y="2906722"/>
            <a:ext cx="209472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764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514849"/>
            <a:ext cx="24384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41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739" y="2415131"/>
            <a:ext cx="215392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6944" y="-437"/>
            <a:ext cx="4785056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1" y="2415134"/>
            <a:ext cx="8885739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53" y="2267794"/>
            <a:ext cx="215392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135771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373" y="2267797"/>
            <a:ext cx="9035627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7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53" y="2267794"/>
            <a:ext cx="215392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" y="0"/>
            <a:ext cx="4141556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373" y="2267797"/>
            <a:ext cx="9035627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36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3186" y="6353175"/>
            <a:ext cx="673100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A74B69-70FD-A649-B131-F3438782CAA4}" type="slidenum">
              <a:rPr lang="en-US" alt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82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70E2-3929-4620-B6BA-4AC054379E69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193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F8DDE-4CC1-4F7A-B17B-0976918310C3}" type="slidenum">
              <a:rPr lang="en-US" altLang="en-US">
                <a:solidFill>
                  <a:srgbClr val="052049"/>
                </a:solidFill>
              </a:rPr>
              <a:pPr/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1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9" y="1946675"/>
            <a:ext cx="2291953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1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5457" y="1946675"/>
            <a:ext cx="2291953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1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8588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8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5" y="1868560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0278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730D7-0113-094C-9D9B-6A4EAFFF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71" y="365593"/>
            <a:ext cx="10514060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86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50" y="297068"/>
            <a:ext cx="11770751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2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3" y="297068"/>
            <a:ext cx="1697503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70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3" y="4473720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1045702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2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49578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50" y="297068"/>
            <a:ext cx="11770749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2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70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3" y="4473720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1045702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2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3" y="297068"/>
            <a:ext cx="1697503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91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421250" y="282638"/>
            <a:ext cx="11778705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2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70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3" y="4473720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1045702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2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3" y="297068"/>
            <a:ext cx="1697503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29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45" y="297068"/>
            <a:ext cx="11770756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2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70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703" y="4473720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1045702" y="1503863"/>
            <a:ext cx="6940943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2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3" y="297068"/>
            <a:ext cx="1697503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398936" y="2504663"/>
            <a:ext cx="11209968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2"/>
            <a:ext cx="112215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62" y="546967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" y="477076"/>
            <a:ext cx="1729936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40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6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5" y="1868558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0182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1881349"/>
            <a:ext cx="10906539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6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162725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6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27018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25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1" y="1881349"/>
            <a:ext cx="10906539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0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78" indent="-231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41" indent="-231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56" indent="-231765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5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8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82286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4" y="469929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73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7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7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7928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6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5" y="1868558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0345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1881349"/>
            <a:ext cx="10906539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822214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4" y="469929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2276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7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7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644902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0" y="1908316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7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4"/>
            <a:ext cx="1431235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7" y="353943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30277270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0" y="1908316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4"/>
            <a:ext cx="1431235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7" y="353943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7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24789737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0" y="1908316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4"/>
            <a:ext cx="1431235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7" y="353943"/>
            <a:ext cx="1590260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7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91380646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5" y="2363627"/>
            <a:ext cx="9402305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4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4383279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5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8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76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11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6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796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32162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5" y="2363627"/>
            <a:ext cx="9402305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4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717232258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5" y="2363627"/>
            <a:ext cx="9402305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4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72354160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153580" y="2906722"/>
            <a:ext cx="209472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100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514849"/>
            <a:ext cx="24384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739" y="2415131"/>
            <a:ext cx="215392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6944" y="-437"/>
            <a:ext cx="4785056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2"/>
            <a:ext cx="8885739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2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53" y="2267794"/>
            <a:ext cx="215392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35771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373" y="2267795"/>
            <a:ext cx="9035627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53" y="2267794"/>
            <a:ext cx="215392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0"/>
            <a:ext cx="4141556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373" y="2267795"/>
            <a:ext cx="9035627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23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2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8880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69533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3186" y="6353175"/>
            <a:ext cx="673100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A74B69-70FD-A649-B131-F3438782CAA4}" type="slidenum">
              <a:rPr lang="en-US" alt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0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41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781" y="425005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52049"/>
                </a:solidFill>
              </a:rPr>
              <a:t>UCSF | Health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13" y="6453509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86835" y="6250080"/>
            <a:ext cx="1121833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612915" y="1868560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11173148" y="6443869"/>
            <a:ext cx="641349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09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>
    <p:fade/>
  </p:transition>
  <p:hf hdr="0"/>
  <p:txStyles>
    <p:titleStyle>
      <a:lvl1pPr algn="l" defTabSz="914356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1" indent="-295261" algn="l" defTabSz="64004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10" indent="-284149" algn="l" defTabSz="64004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11" indent="-227001" algn="l" defTabSz="64004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49" indent="-222240" algn="l" defTabSz="64004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798" indent="-227001" algn="l" defTabSz="640048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474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781" y="425005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71" y="6470130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13" y="6453509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86835" y="6250080"/>
            <a:ext cx="1121833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612915" y="1868560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11173148" y="6443869"/>
            <a:ext cx="641349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00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35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20" r:id="rId29"/>
    <p:sldLayoutId id="2147483721" r:id="rId30"/>
    <p:sldLayoutId id="2147483722" r:id="rId31"/>
  </p:sldLayoutIdLst>
  <p:transition>
    <p:fade/>
  </p:transition>
  <p:hf hdr="0" ftr="0" dt="0"/>
  <p:txStyles>
    <p:titleStyle>
      <a:lvl1pPr algn="l" defTabSz="914356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1" indent="-295261" algn="l" defTabSz="64004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10" indent="-284149" algn="l" defTabSz="64004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11" indent="-227001" algn="l" defTabSz="64004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49" indent="-222240" algn="l" defTabSz="64004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798" indent="-227001" algn="l" defTabSz="640048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474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780" y="425003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12" y="6453507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86834" y="6250080"/>
            <a:ext cx="1121833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612915" y="1868558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11173148" y="6443869"/>
            <a:ext cx="641349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5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jmlchan5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jmlchan51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E671-7CA9-334C-8B0B-5ABF7EE3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we wait for class to start….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C22F2-2839-5442-ABD8-250EEA980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 here: </a:t>
            </a:r>
            <a:r>
              <a:rPr lang="en-US" dirty="0">
                <a:hlinkClick r:id="rId3"/>
              </a:rPr>
              <a:t>https://PollEv.com/jmlchan510</a:t>
            </a:r>
            <a:endParaRPr lang="en-US" dirty="0"/>
          </a:p>
          <a:p>
            <a:r>
              <a:rPr lang="en-US" b="1" dirty="0"/>
              <a:t>Answer 2 brief questions</a:t>
            </a:r>
          </a:p>
          <a:p>
            <a:pPr lvl="1"/>
            <a:r>
              <a:rPr lang="en-US" dirty="0"/>
              <a:t>What are you most interested in learning about in Epi 207 this year?</a:t>
            </a:r>
          </a:p>
          <a:p>
            <a:pPr lvl="1"/>
            <a:r>
              <a:rPr lang="en-US" dirty="0"/>
              <a:t>What are 2 words to describe how you are feeling today?</a:t>
            </a:r>
          </a:p>
          <a:p>
            <a:pPr marL="295268" lvl="1" indent="0">
              <a:buNone/>
            </a:pPr>
            <a:endParaRPr lang="en-US" dirty="0"/>
          </a:p>
          <a:p>
            <a:pPr marL="295268" lvl="1" indent="0">
              <a:buNone/>
            </a:pPr>
            <a:r>
              <a:rPr lang="en-US" dirty="0"/>
              <a:t>Your name will not be shown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40A76-764E-FA42-9005-E70A6B82E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>
                <a:solidFill>
                  <a:srgbClr val="052049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2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129253"/>
            <a:ext cx="8173580" cy="611449"/>
          </a:xfrm>
        </p:spPr>
        <p:txBody>
          <a:bodyPr/>
          <a:lstStyle/>
          <a:p>
            <a:r>
              <a:rPr lang="en-US" dirty="0"/>
              <a:t>Recap of </a:t>
            </a:r>
            <a:r>
              <a:rPr lang="en-US" dirty="0" err="1"/>
              <a:t>Epi</a:t>
            </a:r>
            <a:r>
              <a:rPr lang="en-US" dirty="0"/>
              <a:t> 203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89">
              <a:defRPr/>
            </a:pPr>
            <a:fld id="{FAA74B69-70FD-A649-B131-F3438782CAA4}" type="slidenum">
              <a:rPr lang="en-US" altLang="en-US">
                <a:solidFill>
                  <a:srgbClr val="052049"/>
                </a:solidFill>
              </a:rPr>
              <a:pPr defTabSz="457189">
                <a:defRPr/>
              </a:pPr>
              <a:t>10</a:t>
            </a:fld>
            <a:endParaRPr lang="en-US" altLang="en-US">
              <a:solidFill>
                <a:srgbClr val="052049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976437" y="704853"/>
          <a:ext cx="7802563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Document" r:id="rId4" imgW="10261600" imgH="7962900" progId="Word.Document.8">
                  <p:embed/>
                </p:oleObj>
              </mc:Choice>
              <mc:Fallback>
                <p:oleObj name="Document" r:id="rId4" imgW="10261600" imgH="7962900" progId="Word.Document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7" y="704853"/>
                        <a:ext cx="7802563" cy="561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12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A74B69-70FD-A649-B131-F3438782CAA4}" type="slidenum">
              <a:rPr lang="en-US" altLang="en-US">
                <a:solidFill>
                  <a:srgbClr val="05204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>
              <a:solidFill>
                <a:srgbClr val="0520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586" y="425004"/>
            <a:ext cx="8173580" cy="1008501"/>
          </a:xfrm>
        </p:spPr>
        <p:txBody>
          <a:bodyPr/>
          <a:lstStyle/>
          <a:p>
            <a:r>
              <a:rPr lang="en-US" dirty="0"/>
              <a:t>Why 207? </a:t>
            </a:r>
            <a:r>
              <a:rPr lang="mr-IN" dirty="0"/>
              <a:t>–</a:t>
            </a:r>
            <a:r>
              <a:rPr lang="en-US" dirty="0"/>
              <a:t> Expanding on Study Design &amp; Outcome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1808396" y="1894326"/>
            <a:ext cx="4287605" cy="4264935"/>
          </a:xfrm>
        </p:spPr>
        <p:txBody>
          <a:bodyPr/>
          <a:lstStyle/>
          <a:p>
            <a:r>
              <a:rPr lang="en-US" dirty="0"/>
              <a:t>Covered in EPI 203</a:t>
            </a:r>
          </a:p>
          <a:p>
            <a:pPr lvl="1"/>
            <a:r>
              <a:rPr lang="en-US" dirty="0"/>
              <a:t>Study Design</a:t>
            </a:r>
          </a:p>
          <a:p>
            <a:pPr lvl="2"/>
            <a:r>
              <a:rPr lang="en-US" dirty="0"/>
              <a:t>Ecologic studies</a:t>
            </a:r>
          </a:p>
          <a:p>
            <a:pPr lvl="2"/>
            <a:r>
              <a:rPr lang="en-US" dirty="0"/>
              <a:t>Cross-sectional studies</a:t>
            </a:r>
          </a:p>
          <a:p>
            <a:pPr lvl="2"/>
            <a:r>
              <a:rPr lang="en-US" dirty="0"/>
              <a:t>Cohort studies</a:t>
            </a:r>
          </a:p>
          <a:p>
            <a:pPr lvl="3"/>
            <a:r>
              <a:rPr lang="en-US" dirty="0"/>
              <a:t>Fixed vs. dynamic</a:t>
            </a:r>
          </a:p>
          <a:p>
            <a:pPr lvl="2"/>
            <a:r>
              <a:rPr lang="en-US" dirty="0"/>
              <a:t>Case-control studies</a:t>
            </a:r>
          </a:p>
          <a:p>
            <a:pPr lvl="3"/>
            <a:r>
              <a:rPr lang="en-US" dirty="0"/>
              <a:t>Primary vs. secondary study base</a:t>
            </a:r>
          </a:p>
          <a:p>
            <a:pPr lvl="3"/>
            <a:r>
              <a:rPr lang="en-US" dirty="0"/>
              <a:t>Sampling schema</a:t>
            </a:r>
          </a:p>
          <a:p>
            <a:pPr lvl="1"/>
            <a:r>
              <a:rPr lang="en-US" dirty="0"/>
              <a:t>Disease occurrence</a:t>
            </a:r>
          </a:p>
          <a:p>
            <a:pPr lvl="2"/>
            <a:r>
              <a:rPr lang="en-US" dirty="0"/>
              <a:t>Risk, rates, odds, hazard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5975231" y="1894329"/>
            <a:ext cx="4985694" cy="3804111"/>
          </a:xfrm>
        </p:spPr>
        <p:txBody>
          <a:bodyPr/>
          <a:lstStyle/>
          <a:p>
            <a:r>
              <a:rPr lang="en-US" dirty="0" err="1"/>
              <a:t>Epi</a:t>
            </a:r>
            <a:r>
              <a:rPr lang="en-US" dirty="0"/>
              <a:t> 207</a:t>
            </a:r>
          </a:p>
          <a:p>
            <a:pPr lvl="1"/>
            <a:r>
              <a:rPr lang="en-US" dirty="0"/>
              <a:t>Study Design</a:t>
            </a:r>
          </a:p>
          <a:p>
            <a:pPr lvl="2"/>
            <a:r>
              <a:rPr lang="en-US" dirty="0">
                <a:highlight>
                  <a:srgbClr val="CC99FF"/>
                </a:highlight>
              </a:rPr>
              <a:t>Ideal Randomized Experiments</a:t>
            </a:r>
          </a:p>
          <a:p>
            <a:pPr lvl="3"/>
            <a:r>
              <a:rPr lang="en-US" dirty="0">
                <a:highlight>
                  <a:srgbClr val="CC99FF"/>
                </a:highlight>
              </a:rPr>
              <a:t>Counterfactual framework to support causal inference thinking</a:t>
            </a:r>
          </a:p>
          <a:p>
            <a:pPr lvl="2"/>
            <a:r>
              <a:rPr lang="en-US" dirty="0">
                <a:highlight>
                  <a:srgbClr val="CC99FF"/>
                </a:highlight>
              </a:rPr>
              <a:t>Target Trial &amp; Cohort</a:t>
            </a:r>
          </a:p>
          <a:p>
            <a:pPr lvl="2"/>
            <a:r>
              <a:rPr lang="en-US" dirty="0">
                <a:highlight>
                  <a:srgbClr val="CC99FF"/>
                </a:highlight>
              </a:rPr>
              <a:t>Challenges of matching in case-control and cohort studies</a:t>
            </a:r>
          </a:p>
          <a:p>
            <a:pPr lvl="2"/>
            <a:r>
              <a:rPr lang="en-US" dirty="0">
                <a:highlight>
                  <a:srgbClr val="CC99FF"/>
                </a:highlight>
              </a:rPr>
              <a:t>Case-only study designs</a:t>
            </a:r>
          </a:p>
          <a:p>
            <a:pPr lvl="1"/>
            <a:r>
              <a:rPr lang="en-US" dirty="0"/>
              <a:t>Disease Occurrence</a:t>
            </a:r>
          </a:p>
          <a:p>
            <a:pPr lvl="2"/>
            <a:r>
              <a:rPr lang="en-US" dirty="0">
                <a:highlight>
                  <a:srgbClr val="CC99FF"/>
                </a:highlight>
              </a:rPr>
              <a:t>Time to event / Survival analysis</a:t>
            </a:r>
          </a:p>
          <a:p>
            <a:pPr marL="29526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40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A74B69-70FD-A649-B131-F3438782CAA4}" type="slidenum">
              <a:rPr lang="en-US" altLang="en-US">
                <a:solidFill>
                  <a:srgbClr val="05204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>
              <a:solidFill>
                <a:srgbClr val="0520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207? </a:t>
            </a:r>
            <a:r>
              <a:rPr lang="mr-IN" sz="3200" dirty="0"/>
              <a:t>–</a:t>
            </a:r>
            <a:r>
              <a:rPr lang="en-US" sz="3200" dirty="0"/>
              <a:t> Expanding on Threats to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802858" y="1842567"/>
            <a:ext cx="3826840" cy="3804111"/>
          </a:xfrm>
        </p:spPr>
        <p:txBody>
          <a:bodyPr/>
          <a:lstStyle/>
          <a:p>
            <a:r>
              <a:rPr lang="en-US" sz="2000" dirty="0"/>
              <a:t>Covered in EPI 203</a:t>
            </a:r>
          </a:p>
          <a:p>
            <a:pPr lvl="1"/>
            <a:r>
              <a:rPr lang="en-US" dirty="0"/>
              <a:t>Threats to Validity</a:t>
            </a:r>
          </a:p>
          <a:p>
            <a:pPr lvl="2"/>
            <a:r>
              <a:rPr lang="en-US" dirty="0"/>
              <a:t>Selection Bias</a:t>
            </a:r>
          </a:p>
          <a:p>
            <a:pPr lvl="2"/>
            <a:r>
              <a:rPr lang="en-US" dirty="0"/>
              <a:t>Measurement Error</a:t>
            </a:r>
          </a:p>
          <a:p>
            <a:pPr lvl="2"/>
            <a:r>
              <a:rPr lang="en-US" dirty="0"/>
              <a:t>Confounding</a:t>
            </a:r>
          </a:p>
          <a:p>
            <a:pPr lvl="2"/>
            <a:r>
              <a:rPr lang="en-US" dirty="0"/>
              <a:t>Interaction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5164346" y="1842567"/>
            <a:ext cx="6224795" cy="4247683"/>
          </a:xfrm>
        </p:spPr>
        <p:txBody>
          <a:bodyPr/>
          <a:lstStyle/>
          <a:p>
            <a:r>
              <a:rPr lang="en-US" sz="2000" dirty="0"/>
              <a:t>EPI 207</a:t>
            </a:r>
          </a:p>
          <a:p>
            <a:pPr lvl="1"/>
            <a:r>
              <a:rPr lang="en-US" dirty="0">
                <a:highlight>
                  <a:srgbClr val="CC99FF"/>
                </a:highlight>
              </a:rPr>
              <a:t>Threats to Validity in settings with Person-time, Survival Analysis</a:t>
            </a:r>
          </a:p>
          <a:p>
            <a:pPr lvl="2"/>
            <a:r>
              <a:rPr lang="en-US" dirty="0">
                <a:highlight>
                  <a:srgbClr val="CC99FF"/>
                </a:highlight>
              </a:rPr>
              <a:t>Selection Bias</a:t>
            </a:r>
          </a:p>
          <a:p>
            <a:pPr lvl="2"/>
            <a:r>
              <a:rPr lang="en-US" dirty="0">
                <a:highlight>
                  <a:srgbClr val="CC99FF"/>
                </a:highlight>
              </a:rPr>
              <a:t>Immortal Person-time Bias</a:t>
            </a:r>
          </a:p>
          <a:p>
            <a:pPr lvl="2"/>
            <a:r>
              <a:rPr lang="en-US" dirty="0">
                <a:highlight>
                  <a:srgbClr val="CC99FF"/>
                </a:highlight>
              </a:rPr>
              <a:t>Reverse Causation</a:t>
            </a:r>
          </a:p>
          <a:p>
            <a:pPr lvl="1"/>
            <a:r>
              <a:rPr lang="en-US" dirty="0">
                <a:highlight>
                  <a:srgbClr val="CC99FF"/>
                </a:highlight>
              </a:rPr>
              <a:t>DAGs for depicting bias</a:t>
            </a:r>
          </a:p>
          <a:p>
            <a:pPr lvl="1"/>
            <a:r>
              <a:rPr lang="en-US" dirty="0">
                <a:highlight>
                  <a:srgbClr val="CC99FF"/>
                </a:highlight>
              </a:rPr>
              <a:t>Interaction &amp; Effect Modification &amp; Causal Inference Framework</a:t>
            </a:r>
          </a:p>
          <a:p>
            <a:pPr lvl="1"/>
            <a:r>
              <a:rPr lang="en-US" dirty="0">
                <a:highlight>
                  <a:srgbClr val="CC99FF"/>
                </a:highlight>
              </a:rPr>
              <a:t>Quantitative Bias Analysis</a:t>
            </a:r>
          </a:p>
          <a:p>
            <a:pPr marL="29526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89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F81F58-B1F7-5244-92A9-E678B6DE74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52049"/>
                </a:solidFill>
              </a:rPr>
              <a:t>Presentation Title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BFAEA-7F20-2141-A509-047B8DC9C8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BCC8D0D-EAEC-449D-9161-023DFF90F2E2}" type="slidenum">
              <a:rPr lang="en-US">
                <a:solidFill>
                  <a:srgbClr val="05204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srgbClr val="052049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A993BF3-1608-DA48-8882-A7CCEB216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219828"/>
              </p:ext>
            </p:extLst>
          </p:nvPr>
        </p:nvGraphicFramePr>
        <p:xfrm>
          <a:off x="730872" y="249263"/>
          <a:ext cx="10241928" cy="552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047AE5-FADC-F84D-A7FD-1A700D308637}"/>
              </a:ext>
            </a:extLst>
          </p:cNvPr>
          <p:cNvSpPr txBox="1"/>
          <p:nvPr/>
        </p:nvSpPr>
        <p:spPr bwMode="auto">
          <a:xfrm>
            <a:off x="3301672" y="2736881"/>
            <a:ext cx="7094221" cy="5539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052049">
                    <a:lumMod val="50000"/>
                    <a:lumOff val="50000"/>
                  </a:srgbClr>
                </a:solidFill>
                <a:latin typeface="Garamond" charset="0"/>
              </a:rPr>
              <a:t>This is what we’d like to be able to do</a:t>
            </a:r>
          </a:p>
        </p:txBody>
      </p:sp>
    </p:spTree>
    <p:extLst>
      <p:ext uri="{BB962C8B-B14F-4D97-AF65-F5344CB8AC3E}">
        <p14:creationId xmlns:p14="http://schemas.microsoft.com/office/powerpoint/2010/main" val="5207046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F81F58-B1F7-5244-92A9-E678B6DE74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52049"/>
                </a:solidFill>
              </a:rPr>
              <a:t>Presentation Title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BFAEA-7F20-2141-A509-047B8DC9C8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BCC8D0D-EAEC-449D-9161-023DFF90F2E2}" type="slidenum">
              <a:rPr lang="en-US">
                <a:solidFill>
                  <a:srgbClr val="05204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solidFill>
                <a:srgbClr val="052049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A993BF3-1608-DA48-8882-A7CCEB216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078943"/>
              </p:ext>
            </p:extLst>
          </p:nvPr>
        </p:nvGraphicFramePr>
        <p:xfrm>
          <a:off x="615696" y="265884"/>
          <a:ext cx="11213491" cy="6204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94A60F-ED8A-4848-8C80-E4480C895954}"/>
              </a:ext>
            </a:extLst>
          </p:cNvPr>
          <p:cNvSpPr txBox="1"/>
          <p:nvPr/>
        </p:nvSpPr>
        <p:spPr bwMode="auto">
          <a:xfrm>
            <a:off x="2712476" y="2858943"/>
            <a:ext cx="6767047" cy="98488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52049">
                    <a:lumMod val="50000"/>
                    <a:lumOff val="50000"/>
                  </a:srgbClr>
                </a:solidFill>
                <a:latin typeface="Garamond" charset="0"/>
              </a:rPr>
              <a:t>But we can’t always do an ideal randomized experiment… often what we have are:</a:t>
            </a:r>
          </a:p>
        </p:txBody>
      </p:sp>
    </p:spTree>
    <p:extLst>
      <p:ext uri="{BB962C8B-B14F-4D97-AF65-F5344CB8AC3E}">
        <p14:creationId xmlns:p14="http://schemas.microsoft.com/office/powerpoint/2010/main" val="22175344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F81F58-B1F7-5244-92A9-E678B6DE74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52049"/>
                </a:solidFill>
              </a:rPr>
              <a:t>Presentation Title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BFAEA-7F20-2141-A509-047B8DC9C8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BCC8D0D-EAEC-449D-9161-023DFF90F2E2}" type="slidenum">
              <a:rPr lang="en-US">
                <a:solidFill>
                  <a:srgbClr val="05204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solidFill>
                <a:srgbClr val="052049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A993BF3-1608-DA48-8882-A7CCEB216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510206"/>
              </p:ext>
            </p:extLst>
          </p:nvPr>
        </p:nvGraphicFramePr>
        <p:xfrm>
          <a:off x="1162876" y="249890"/>
          <a:ext cx="9866248" cy="552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49059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F81F58-B1F7-5244-92A9-E678B6DE74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52049"/>
                </a:solidFill>
              </a:rPr>
              <a:t>Presentation Title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BFAEA-7F20-2141-A509-047B8DC9C8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BCC8D0D-EAEC-449D-9161-023DFF90F2E2}" type="slidenum">
              <a:rPr lang="en-US">
                <a:solidFill>
                  <a:srgbClr val="05204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solidFill>
                <a:srgbClr val="052049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A993BF3-1608-DA48-8882-A7CCEB216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636422"/>
              </p:ext>
            </p:extLst>
          </p:nvPr>
        </p:nvGraphicFramePr>
        <p:xfrm>
          <a:off x="690894" y="292608"/>
          <a:ext cx="11028355" cy="660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507276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B97164-94FC-884C-A996-39FDC1AD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52049"/>
                </a:solidFill>
              </a:rPr>
              <a:t>Presentation Title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A3761-2098-6D42-8331-9B191021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17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518993-F64C-134D-A763-4E9781AD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8476550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BDFC16-A40F-3244-8F4A-04A243120F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0871" y="6470130"/>
            <a:ext cx="5747876" cy="13798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E6D747-8249-4249-BA03-75366D5B7F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62813" y="6453509"/>
            <a:ext cx="328081" cy="155233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7BCC8D0D-EAEC-449D-9161-023DFF90F2E2}" type="slidenum">
              <a:rPr lang="en-US" smtClean="0">
                <a:solidFill>
                  <a:srgbClr val="052049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392DA6-F37A-C741-BE66-75BD4234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81" y="425005"/>
            <a:ext cx="10898107" cy="611449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Brief Introductions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868222D-8AFC-4DE9-B291-45E0AE7F9F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4" y="927659"/>
            <a:ext cx="10893285" cy="446529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995A99-6290-470D-8A41-E76BAE4A0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4" r="-1" b="-1"/>
          <a:stretch/>
        </p:blipFill>
        <p:spPr>
          <a:xfrm>
            <a:off x="609235" y="1894329"/>
            <a:ext cx="5102453" cy="3804111"/>
          </a:xfrm>
          <a:prstGeom prst="rect">
            <a:avLst/>
          </a:prstGeom>
          <a:noFill/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928B0AA-D1C0-49F2-BCAD-60B08642A4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87183" y="1894329"/>
            <a:ext cx="5102453" cy="3804111"/>
          </a:xfrm>
        </p:spPr>
        <p:txBody>
          <a:bodyPr/>
          <a:lstStyle/>
          <a:p>
            <a:r>
              <a:rPr lang="en-US" dirty="0"/>
              <a:t>What is your name?</a:t>
            </a:r>
          </a:p>
          <a:p>
            <a:r>
              <a:rPr lang="en-US" dirty="0"/>
              <a:t>What type of learner are you? (e.g., PhD student, 1</a:t>
            </a:r>
            <a:r>
              <a:rPr lang="en-US" baseline="30000" dirty="0"/>
              <a:t>st</a:t>
            </a:r>
            <a:r>
              <a:rPr lang="en-US" dirty="0"/>
              <a:t> year masters student, resident, faculty)</a:t>
            </a:r>
          </a:p>
        </p:txBody>
      </p:sp>
    </p:spTree>
    <p:extLst>
      <p:ext uri="{BB962C8B-B14F-4D97-AF65-F5344CB8AC3E}">
        <p14:creationId xmlns:p14="http://schemas.microsoft.com/office/powerpoint/2010/main" val="333614637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E671-7CA9-334C-8B0B-5ABF7EE3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https://PollEv.com/jmlchan510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C22F2-2839-5442-ABD8-250EEA980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Questions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What are you most interested in learning about in Epi 207 this year?</a:t>
            </a:r>
            <a:endParaRPr lang="en-US" dirty="0"/>
          </a:p>
          <a:p>
            <a:r>
              <a:rPr lang="en-US" b="1" dirty="0"/>
              <a:t>What are 2 words to describe how you are feeling today?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Your name will not be shown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40A76-764E-FA42-9005-E70A6B82E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>
                <a:solidFill>
                  <a:srgbClr val="052049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3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5006" y="3547054"/>
            <a:ext cx="5205535" cy="1976455"/>
          </a:xfrm>
        </p:spPr>
        <p:txBody>
          <a:bodyPr/>
          <a:lstStyle/>
          <a:p>
            <a:r>
              <a:rPr lang="en-US" dirty="0"/>
              <a:t>June M. Chan, ScD</a:t>
            </a:r>
          </a:p>
          <a:p>
            <a:r>
              <a:rPr lang="en-US" dirty="0"/>
              <a:t>Professor &amp; Vice Chair, Epidemiology &amp; Biostatistics</a:t>
            </a:r>
          </a:p>
          <a:p>
            <a:r>
              <a:rPr lang="en-US" dirty="0"/>
              <a:t>Steven &amp; Christine </a:t>
            </a:r>
            <a:r>
              <a:rPr lang="en-US" dirty="0" err="1"/>
              <a:t>Burd</a:t>
            </a:r>
            <a:r>
              <a:rPr lang="en-US" dirty="0"/>
              <a:t>-Safeway Distinguished Professor &amp; Assoc. Chair, Clinical Research, Urology</a:t>
            </a:r>
          </a:p>
          <a:p>
            <a:endParaRPr lang="en-US" dirty="0"/>
          </a:p>
          <a:p>
            <a:r>
              <a:rPr lang="en-US" dirty="0"/>
              <a:t>Rebecca Graff, ScD</a:t>
            </a:r>
          </a:p>
          <a:p>
            <a:r>
              <a:rPr lang="en-US" dirty="0"/>
              <a:t>Assistant Professor, Epidemiology &amp; Biostatistics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8277" y="1779814"/>
            <a:ext cx="5205707" cy="1244727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015006" y="1661508"/>
            <a:ext cx="5395197" cy="1363034"/>
          </a:xfrm>
        </p:spPr>
        <p:txBody>
          <a:bodyPr/>
          <a:lstStyle/>
          <a:p>
            <a:r>
              <a:rPr lang="en-US" sz="3600" dirty="0"/>
              <a:t>Epidemiology 207 - Epidemiology Methods II</a:t>
            </a:r>
          </a:p>
        </p:txBody>
      </p:sp>
    </p:spTree>
    <p:extLst>
      <p:ext uri="{BB962C8B-B14F-4D97-AF65-F5344CB8AC3E}">
        <p14:creationId xmlns:p14="http://schemas.microsoft.com/office/powerpoint/2010/main" val="2881079720"/>
      </p:ext>
    </p:extLst>
  </p:cSld>
  <p:clrMapOvr>
    <a:masterClrMapping/>
  </p:clrMapOvr>
  <p:transition advTm="7638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85BC8-0BBC-A64E-985D-9D05AC52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>
                <a:solidFill>
                  <a:srgbClr val="052049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52049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D286342-F0AF-0D42-9672-8FFF4222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682687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DISCLOSURES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M. Chan</a:t>
            </a:r>
          </a:p>
          <a:p>
            <a:pPr lvl="1"/>
            <a:r>
              <a:rPr lang="en-US" dirty="0"/>
              <a:t>Individual: Research collaborations with </a:t>
            </a:r>
            <a:r>
              <a:rPr lang="en-US" dirty="0" err="1"/>
              <a:t>GenomeDx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Urology Dept: Research collaborations with Genomic Health Inc., Genome Dx, &amp; </a:t>
            </a:r>
            <a:r>
              <a:rPr lang="en-US" dirty="0" err="1"/>
              <a:t>Mryriad</a:t>
            </a:r>
            <a:r>
              <a:rPr lang="en-US" dirty="0"/>
              <a:t> Genetics</a:t>
            </a:r>
          </a:p>
          <a:p>
            <a:pPr lvl="1"/>
            <a:r>
              <a:rPr lang="en-US" dirty="0"/>
              <a:t>Husband: full time employee for GRAIL</a:t>
            </a:r>
          </a:p>
          <a:p>
            <a:pPr lvl="1"/>
            <a:endParaRPr lang="en-US" dirty="0"/>
          </a:p>
          <a:p>
            <a:r>
              <a:rPr lang="en-US" dirty="0"/>
              <a:t>Rebecca Graff</a:t>
            </a:r>
          </a:p>
          <a:p>
            <a:pPr lvl="1"/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1615332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CC878-FBC3-0C4B-A97F-B3F52853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7BCC8D0D-EAEC-449D-9161-023DFF90F2E2}" type="slidenum">
              <a:rPr lang="en-US">
                <a:solidFill>
                  <a:srgbClr val="052049"/>
                </a:solidFill>
              </a:rPr>
              <a:pPr defTabSz="457189"/>
              <a:t>4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874615-BA76-4D47-8351-0052207C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&amp; Ground Rules</a:t>
            </a:r>
          </a:p>
        </p:txBody>
      </p:sp>
    </p:spTree>
    <p:extLst>
      <p:ext uri="{BB962C8B-B14F-4D97-AF65-F5344CB8AC3E}">
        <p14:creationId xmlns:p14="http://schemas.microsoft.com/office/powerpoint/2010/main" val="16593247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Zoom Etiquette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off alerts and minimize other distractions</a:t>
            </a:r>
          </a:p>
          <a:p>
            <a:r>
              <a:rPr lang="en-US" dirty="0"/>
              <a:t>Make sure your name in the participant list is identifiable</a:t>
            </a:r>
          </a:p>
          <a:p>
            <a:r>
              <a:rPr lang="en-US" dirty="0"/>
              <a:t>Video sharing is encouraged, but not required</a:t>
            </a:r>
          </a:p>
          <a:p>
            <a:r>
              <a:rPr lang="en-US" dirty="0"/>
              <a:t>Mute yourself when you aren’t speaking</a:t>
            </a:r>
          </a:p>
          <a:p>
            <a:r>
              <a:rPr lang="en-US" dirty="0"/>
              <a:t>Use the reactions and chat functions freely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11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209" b="13125"/>
          <a:stretch/>
        </p:blipFill>
        <p:spPr>
          <a:xfrm>
            <a:off x="4276006" y="3164911"/>
            <a:ext cx="3639993" cy="2802162"/>
          </a:xfrm>
          <a:prstGeom prst="rect">
            <a:avLst/>
          </a:prstGeom>
        </p:spPr>
      </p:pic>
      <p:pic>
        <p:nvPicPr>
          <p:cNvPr id="2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D12F200-4328-4554-AB9D-C92D10D7C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98" y="615531"/>
            <a:ext cx="2348900" cy="2334523"/>
          </a:xfrm>
          <a:prstGeom prst="rect">
            <a:avLst/>
          </a:prstGeom>
        </p:spPr>
      </p:pic>
      <p:pic>
        <p:nvPicPr>
          <p:cNvPr id="4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6FDB2DA-91BB-42D6-8322-DCF9856C1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5" y="615531"/>
            <a:ext cx="2348900" cy="2334523"/>
          </a:xfrm>
          <a:prstGeom prst="rect">
            <a:avLst/>
          </a:prstGeom>
        </p:spPr>
      </p:pic>
      <p:pic>
        <p:nvPicPr>
          <p:cNvPr id="5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E3013D8-E13F-477D-A7E1-A9B8FE72B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870" y="615710"/>
            <a:ext cx="2291391" cy="2334164"/>
          </a:xfrm>
          <a:prstGeom prst="rect">
            <a:avLst/>
          </a:prstGeom>
        </p:spPr>
      </p:pic>
      <p:pic>
        <p:nvPicPr>
          <p:cNvPr id="6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47D42B7-AF84-4660-8095-32F153E789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2984" y="616250"/>
            <a:ext cx="2003844" cy="2333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E7EA73-9A3D-47C1-85AE-09851A0E2305}"/>
              </a:ext>
            </a:extLst>
          </p:cNvPr>
          <p:cNvSpPr txBox="1"/>
          <p:nvPr/>
        </p:nvSpPr>
        <p:spPr bwMode="auto">
          <a:xfrm>
            <a:off x="957532" y="3272287"/>
            <a:ext cx="2656936" cy="123110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Teaching Assistants</a:t>
            </a:r>
            <a:endParaRPr lang="en-US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Arial"/>
              </a:rPr>
              <a:t>Alice Guan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Arial"/>
              </a:rPr>
              <a:t>Eduardo Santiago-Rodriguez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7C62D-6D5F-43BC-A199-4261C0FD8667}"/>
              </a:ext>
            </a:extLst>
          </p:cNvPr>
          <p:cNvSpPr txBox="1"/>
          <p:nvPr/>
        </p:nvSpPr>
        <p:spPr bwMode="auto">
          <a:xfrm>
            <a:off x="8534399" y="3171645"/>
            <a:ext cx="2656936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Course Directors</a:t>
            </a:r>
            <a:endParaRPr lang="en-US" sz="20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Arial"/>
              </a:rPr>
              <a:t>June Chan</a:t>
            </a:r>
            <a:endParaRPr lang="en-US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Arial"/>
              </a:rPr>
              <a:t>Rebecca Graff</a:t>
            </a:r>
          </a:p>
        </p:txBody>
      </p:sp>
    </p:spTree>
    <p:extLst>
      <p:ext uri="{BB962C8B-B14F-4D97-AF65-F5344CB8AC3E}">
        <p14:creationId xmlns:p14="http://schemas.microsoft.com/office/powerpoint/2010/main" val="25653344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6478B-D1BF-344E-AFAD-80C0EF9C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580" y="1229360"/>
            <a:ext cx="6629400" cy="4978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549A51-895A-8E40-8EF3-6F56CFF3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306" y="516445"/>
            <a:ext cx="8173580" cy="611449"/>
          </a:xfrm>
        </p:spPr>
        <p:txBody>
          <a:bodyPr/>
          <a:lstStyle/>
          <a:p>
            <a:r>
              <a:rPr lang="en-US" dirty="0"/>
              <a:t>The classroom is a safe space for learning… and making mistakes… so engage!</a:t>
            </a:r>
          </a:p>
        </p:txBody>
      </p:sp>
    </p:spTree>
    <p:extLst>
      <p:ext uri="{BB962C8B-B14F-4D97-AF65-F5344CB8AC3E}">
        <p14:creationId xmlns:p14="http://schemas.microsoft.com/office/powerpoint/2010/main" val="16495895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81" y="1440875"/>
            <a:ext cx="9516574" cy="43370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Team Learning &amp; Professionalism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Safe Space </a:t>
            </a:r>
          </a:p>
          <a:p>
            <a:r>
              <a:rPr lang="en-US" b="1" dirty="0"/>
              <a:t>Watch the “Introduction to Epi 207” video on the CLE on course logistics, grading, </a:t>
            </a:r>
            <a:r>
              <a:rPr lang="en-US" b="1" dirty="0" err="1"/>
              <a:t>etc</a:t>
            </a:r>
            <a:endParaRPr lang="en-US" b="1" dirty="0"/>
          </a:p>
          <a:p>
            <a:pPr lvl="1"/>
            <a:r>
              <a:rPr lang="en-US" dirty="0"/>
              <a:t>Assessments</a:t>
            </a:r>
          </a:p>
          <a:p>
            <a:pPr lvl="2"/>
            <a:r>
              <a:rPr lang="en-US" dirty="0"/>
              <a:t>7 HW assignments (70% of grade)</a:t>
            </a:r>
          </a:p>
          <a:p>
            <a:pPr lvl="3"/>
            <a:r>
              <a:rPr lang="en-US" dirty="0"/>
              <a:t>Due Thursday by 1:00 PM starting 1/21 through 3/11 </a:t>
            </a:r>
          </a:p>
          <a:p>
            <a:pPr lvl="3"/>
            <a:r>
              <a:rPr lang="en-US" dirty="0"/>
              <a:t>CLE will NOT accept late assignments</a:t>
            </a:r>
          </a:p>
          <a:p>
            <a:pPr lvl="3"/>
            <a:r>
              <a:rPr lang="en-US" dirty="0"/>
              <a:t>Drop lowest score</a:t>
            </a:r>
          </a:p>
          <a:p>
            <a:pPr lvl="2"/>
            <a:r>
              <a:rPr lang="en-US" dirty="0"/>
              <a:t>Take-home final assigned 3/11, due 3/19 (30% of grade)</a:t>
            </a:r>
          </a:p>
          <a:p>
            <a:pPr lvl="1"/>
            <a:r>
              <a:rPr lang="en-US" dirty="0"/>
              <a:t>Code of Conduct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89">
              <a:defRPr/>
            </a:pPr>
            <a:fld id="{FAA74B69-70FD-A649-B131-F3438782CAA4}" type="slidenum">
              <a:rPr lang="en-US" altLang="en-US">
                <a:solidFill>
                  <a:srgbClr val="052049"/>
                </a:solidFill>
              </a:rPr>
              <a:pPr defTabSz="457189">
                <a:defRPr/>
              </a:pPr>
              <a:t>8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7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B2D1A0-E7D7-E647-B5FB-8BD0209A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7BCC8D0D-EAEC-449D-9161-023DFF90F2E2}" type="slidenum">
              <a:rPr lang="en-US">
                <a:solidFill>
                  <a:srgbClr val="052049"/>
                </a:solidFill>
              </a:rPr>
              <a:pPr defTabSz="457189"/>
              <a:t>9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C34B54-0B18-4A44-B45B-CCECBD36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&amp; Overview</a:t>
            </a:r>
          </a:p>
        </p:txBody>
      </p:sp>
    </p:spTree>
    <p:extLst>
      <p:ext uri="{BB962C8B-B14F-4D97-AF65-F5344CB8AC3E}">
        <p14:creationId xmlns:p14="http://schemas.microsoft.com/office/powerpoint/2010/main" val="9872112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2.xml><?xml version="1.0" encoding="utf-8"?>
<a:theme xmlns:a="http://schemas.openxmlformats.org/drawingml/2006/main" name="2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3.xml><?xml version="1.0" encoding="utf-8"?>
<a:theme xmlns:a="http://schemas.openxmlformats.org/drawingml/2006/main" name="3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972</Words>
  <Application>Microsoft Macintosh PowerPoint</Application>
  <PresentationFormat>Widescreen</PresentationFormat>
  <Paragraphs>187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.AppleSystemUIFont</vt:lpstr>
      <vt:lpstr>Arial</vt:lpstr>
      <vt:lpstr>Calibri</vt:lpstr>
      <vt:lpstr>Garamond</vt:lpstr>
      <vt:lpstr>LucidaGrande</vt:lpstr>
      <vt:lpstr>Wingdings</vt:lpstr>
      <vt:lpstr>1_UCSF Contemporary</vt:lpstr>
      <vt:lpstr>2_UCSF Contemporary</vt:lpstr>
      <vt:lpstr>3_UCSF Contemporary</vt:lpstr>
      <vt:lpstr>Document</vt:lpstr>
      <vt:lpstr>While we wait for class to start….</vt:lpstr>
      <vt:lpstr> </vt:lpstr>
      <vt:lpstr>DISCLOSURES</vt:lpstr>
      <vt:lpstr>Expectations &amp; Ground Rules</vt:lpstr>
      <vt:lpstr>Zoom Etiquette</vt:lpstr>
      <vt:lpstr>PowerPoint Presentation</vt:lpstr>
      <vt:lpstr>The classroom is a safe space for learning… and making mistakes… so engage!</vt:lpstr>
      <vt:lpstr>Expectations Summary</vt:lpstr>
      <vt:lpstr>Objectives &amp; Overview</vt:lpstr>
      <vt:lpstr>Recap of Epi 203</vt:lpstr>
      <vt:lpstr>Why 207? – Expanding on Study Design &amp; Outcome Measures</vt:lpstr>
      <vt:lpstr>Why 207? – Expanding on Threats to Validity</vt:lpstr>
      <vt:lpstr>PowerPoint Presentation</vt:lpstr>
      <vt:lpstr>PowerPoint Presentation</vt:lpstr>
      <vt:lpstr>PowerPoint Presentation</vt:lpstr>
      <vt:lpstr>PowerPoint Presentation</vt:lpstr>
      <vt:lpstr>Questions?</vt:lpstr>
      <vt:lpstr>Brief Introductions</vt:lpstr>
      <vt:lpstr>https://PollEv.com/jmlchan510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Chan, June Maylin</dc:creator>
  <cp:lastModifiedBy>Chan, June Maylin</cp:lastModifiedBy>
  <cp:revision>3</cp:revision>
  <dcterms:created xsi:type="dcterms:W3CDTF">2021-01-07T17:33:58Z</dcterms:created>
  <dcterms:modified xsi:type="dcterms:W3CDTF">2021-01-07T17:55:35Z</dcterms:modified>
</cp:coreProperties>
</file>