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8" r:id="rId3"/>
    <p:sldId id="261" r:id="rId4"/>
    <p:sldId id="256" r:id="rId5"/>
    <p:sldId id="264" r:id="rId6"/>
    <p:sldId id="259" r:id="rId7"/>
    <p:sldId id="257" r:id="rId8"/>
    <p:sldId id="263" r:id="rId9"/>
    <p:sldId id="262" r:id="rId10"/>
    <p:sldId id="265" r:id="rId1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 Jeff" initials="MJ" lastIdx="1" clrIdx="0">
    <p:extLst>
      <p:ext uri="{19B8F6BF-5375-455C-9EA6-DF929625EA0E}">
        <p15:presenceInfo xmlns:p15="http://schemas.microsoft.com/office/powerpoint/2012/main" userId="S-1-5-21-85988526-270563788-795043731-10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17" autoAdjust="0"/>
  </p:normalViewPr>
  <p:slideViewPr>
    <p:cSldViewPr>
      <p:cViewPr varScale="1">
        <p:scale>
          <a:sx n="66" d="100"/>
          <a:sy n="66" d="100"/>
        </p:scale>
        <p:origin x="91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72" y="32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BEB30A4-AFFE-4368-BC8D-45E0F1A20BDE}" type="slidenum">
              <a:rPr lang="en-US" altLang="en-US"/>
              <a:pPr>
                <a:defRPr/>
              </a:pPr>
              <a:t>‹#›</a:t>
            </a:fld>
            <a:endParaRPr lang="en-US" altLang="en-US"/>
          </a:p>
        </p:txBody>
      </p:sp>
    </p:spTree>
    <p:extLst>
      <p:ext uri="{BB962C8B-B14F-4D97-AF65-F5344CB8AC3E}">
        <p14:creationId xmlns:p14="http://schemas.microsoft.com/office/powerpoint/2010/main" val="1353728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3DB71D-B8DA-4A61-8499-860D5AC5C42F}" type="slidenum">
              <a:rPr lang="en-US" altLang="en-US" sz="1200"/>
              <a:pPr eaLnBrk="1" hangingPunct="1"/>
              <a:t>1</a:t>
            </a:fld>
            <a:endParaRPr lang="en-US" altLang="en-US" sz="120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705235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pPr eaLnBrk="1" hangingPunct="1"/>
              <a:t>2</a:t>
            </a:fld>
            <a:endParaRPr lang="en-US" altLang="en-US" sz="12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r>
              <a:rPr lang="en-US" altLang="en-US" dirty="0" smtClean="0"/>
              <a:t>We thought it would be useful to remind</a:t>
            </a:r>
            <a:r>
              <a:rPr lang="en-US" altLang="en-US" baseline="0" dirty="0" smtClean="0"/>
              <a:t> you </a:t>
            </a:r>
            <a:r>
              <a:rPr lang="en-US" altLang="en-US" dirty="0" smtClean="0"/>
              <a:t>about our teaching process/philosophy.  </a:t>
            </a:r>
          </a:p>
          <a:p>
            <a:pPr eaLnBrk="1" hangingPunct="1"/>
            <a:endParaRPr lang="en-US" altLang="en-US" dirty="0" smtClean="0"/>
          </a:p>
          <a:p>
            <a:pPr eaLnBrk="1" hangingPunct="1"/>
            <a:r>
              <a:rPr lang="en-US" altLang="en-US" dirty="0" smtClean="0"/>
              <a:t>The lectures in particular and the required readings define the scope of content for the week.  The lectures are, we recognize, insufficient on time to have enough interaction between you and us and you and your classmates.  So, we really hope and expect that you will come to the Small Group Sections and the Journal Clubs because they ART interactive and thus a critical nidus for learning.  </a:t>
            </a:r>
            <a:r>
              <a:rPr lang="en-US" altLang="en-US" dirty="0" smtClean="0"/>
              <a:t> In the Small Group</a:t>
            </a:r>
            <a:r>
              <a:rPr lang="en-US" altLang="en-US" baseline="0" dirty="0" smtClean="0"/>
              <a:t> Sections and Journal Clubs, we have a high-level discussion material together after everyone has worked through the material via the lecture, recommended reading, and problem set. </a:t>
            </a:r>
            <a:endParaRPr lang="en-US" altLang="en-US" dirty="0" smtClean="0"/>
          </a:p>
          <a:p>
            <a:pPr eaLnBrk="1" hangingPunct="1"/>
            <a:endParaRPr lang="en-US" altLang="en-US" dirty="0" smtClean="0"/>
          </a:p>
          <a:p>
            <a:pPr eaLnBrk="1" hangingPunct="1"/>
            <a:r>
              <a:rPr lang="en-US" altLang="en-US" dirty="0" smtClean="0"/>
              <a:t>In fact, we feel this interaction is essential</a:t>
            </a:r>
            <a:r>
              <a:rPr lang="en-US" altLang="en-US" baseline="0" dirty="0" smtClean="0"/>
              <a:t> for learning.  </a:t>
            </a:r>
            <a:r>
              <a:rPr lang="en-US" altLang="en-US" dirty="0" smtClean="0"/>
              <a:t>We very much believe in the value of getting many senses and motor functions involved in learning.  In fact, empirical educational research supports this as way to facilitate learning.  So, we do a lot to get your vision, hearing, kinesthetic, and speaking functions involved each week.  </a:t>
            </a:r>
          </a:p>
        </p:txBody>
      </p:sp>
    </p:spTree>
    <p:extLst>
      <p:ext uri="{BB962C8B-B14F-4D97-AF65-F5344CB8AC3E}">
        <p14:creationId xmlns:p14="http://schemas.microsoft.com/office/powerpoint/2010/main" val="246672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pPr eaLnBrk="1" hangingPunct="1"/>
              <a:t>3</a:t>
            </a:fld>
            <a:endParaRPr lang="en-US" altLang="en-US" sz="120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r>
              <a:rPr lang="en-US" altLang="en-US" dirty="0" smtClean="0"/>
              <a:t>Now that you all have had a chance to get started in our main textbook, I wanted to give you some background. </a:t>
            </a:r>
          </a:p>
          <a:p>
            <a:pPr eaLnBrk="1" hangingPunct="1"/>
            <a:endParaRPr lang="en-US" altLang="en-US" dirty="0" smtClean="0"/>
          </a:p>
          <a:p>
            <a:pPr eaLnBrk="1" hangingPunct="1"/>
            <a:r>
              <a:rPr lang="en-US" altLang="en-US" dirty="0" smtClean="0"/>
              <a:t>We like this book because we feel it is the most contemporary and readable coverage of the topic.  Yet,  we realize that it is not like reading the sports page.  Specifically, it is pitched as an intermediate text.  It does presume some prior experience and knowledge, which we know is where most of you are at.  Many of the intro texts are just too simple and often simply incorrect.  I say all of this mainly to let you know that the book does take time to read and hopefully you can plan your time accordingly.  I also think it would be useful to read the book prior to the lecture.  </a:t>
            </a:r>
          </a:p>
          <a:p>
            <a:pPr eaLnBrk="1" hangingPunct="1"/>
            <a:endParaRPr lang="en-US" altLang="en-US" dirty="0" smtClean="0"/>
          </a:p>
          <a:p>
            <a:pPr eaLnBrk="1" hangingPunct="1"/>
            <a:r>
              <a:rPr lang="en-US" altLang="en-US" dirty="0" smtClean="0"/>
              <a:t>Finally, it is not always correct and when you find a contradiction between lecture and the text, the lecture trumps the text.  </a:t>
            </a:r>
          </a:p>
        </p:txBody>
      </p:sp>
    </p:spTree>
    <p:extLst>
      <p:ext uri="{BB962C8B-B14F-4D97-AF65-F5344CB8AC3E}">
        <p14:creationId xmlns:p14="http://schemas.microsoft.com/office/powerpoint/2010/main" val="1574346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pPr eaLnBrk="1" hangingPunct="1"/>
              <a:t>4</a:t>
            </a:fld>
            <a:endParaRPr lang="en-US" altLang="en-US" sz="12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490766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57753CF-6340-437B-97B1-1ADE90CE4EF0}" type="slidenum">
              <a:rPr lang="en-US" altLang="en-US" sz="1200"/>
              <a:pPr eaLnBrk="1" hangingPunct="1"/>
              <a:t>5</a:t>
            </a:fld>
            <a:endParaRPr lang="en-US" altLang="en-US" sz="12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en-US" altLang="en-US" dirty="0" smtClean="0"/>
              <a:t>What I mean by our notes narrative is what</a:t>
            </a:r>
            <a:r>
              <a:rPr lang="en-US" altLang="en-US" baseline="0" dirty="0" smtClean="0"/>
              <a:t> in the Notes section in MS </a:t>
            </a:r>
            <a:r>
              <a:rPr lang="en-US" altLang="en-US" baseline="0" dirty="0" err="1" smtClean="0"/>
              <a:t>Powerpoint</a:t>
            </a:r>
            <a:r>
              <a:rPr lang="en-US" altLang="en-US" baseline="0" dirty="0" smtClean="0"/>
              <a:t>.</a:t>
            </a:r>
            <a:endParaRPr lang="en-US" altLang="en-US" dirty="0" smtClean="0"/>
          </a:p>
        </p:txBody>
      </p:sp>
    </p:spTree>
    <p:extLst>
      <p:ext uri="{BB962C8B-B14F-4D97-AF65-F5344CB8AC3E}">
        <p14:creationId xmlns:p14="http://schemas.microsoft.com/office/powerpoint/2010/main" val="1013077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pPr eaLnBrk="1" hangingPunct="1"/>
              <a:t>6</a:t>
            </a:fld>
            <a:endParaRPr lang="en-US" altLang="en-US" sz="12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r>
              <a:rPr lang="en-US" altLang="en-US" dirty="0" smtClean="0">
                <a:cs typeface="Times New Roman" pitchFamily="18" charset="0"/>
              </a:rPr>
              <a:t>Finally, a note on our Problem Sets now that you have had the chance to experience one of them:</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We get complaints every year for two many “what I am thinking questions” which are defined as questions where we give you some study design, data, inference, or some other scenario and then ask</a:t>
            </a:r>
            <a:r>
              <a:rPr lang="en-US" altLang="en-US" baseline="0" dirty="0" smtClean="0">
                <a:cs typeface="Times New Roman" pitchFamily="18" charset="0"/>
              </a:rPr>
              <a:t> you</a:t>
            </a:r>
            <a:r>
              <a:rPr lang="en-US" altLang="en-US" dirty="0" smtClean="0">
                <a:cs typeface="Times New Roman" pitchFamily="18" charset="0"/>
              </a:rPr>
              <a:t> to comment in some way as to whether it is valid or not valid and if not, why not.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Many students complain about this and would rather have more focused questions such as “Do you think confounding is present?.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 reason we give these questions is because they mimic the real world, one in which you are presented with study design, data, or inferences either that you create yourself or someone else created, and you will need to determine if it is valid.  These scenarios won’t be in the form of a true/false question, or multiple choice, but rather you will need to think of all the possible ways the situation</a:t>
            </a:r>
            <a:r>
              <a:rPr lang="en-US" altLang="en-US" baseline="0" dirty="0" smtClean="0">
                <a:cs typeface="Times New Roman" pitchFamily="18" charset="0"/>
              </a:rPr>
              <a:t> </a:t>
            </a:r>
            <a:r>
              <a:rPr lang="en-US" altLang="en-US" dirty="0" smtClean="0">
                <a:cs typeface="Times New Roman" pitchFamily="18" charset="0"/>
              </a:rPr>
              <a:t>might be invalid without any prompting.  This is what we call training your mind to be a critical quantitative researcher.  Hence, we won’t offer any apologies for these questions – we do believe they aid in training you to become a more critical thinker.  </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One last note is that there is not always one single best answer.  In other words, if you come up with a different answer than we have and it is correct, then you will certainly get full credit, and indeed we will include your answer on the answer key.  Hence, these questions often don’t have just one answer – guess what the instructor is thinking – but rather serve to get you thinking. </a:t>
            </a:r>
          </a:p>
          <a:p>
            <a:pPr eaLnBrk="1" hangingPunct="1"/>
            <a:endParaRPr lang="en-US" altLang="en-US" dirty="0" smtClean="0">
              <a:cs typeface="Times New Roman" pitchFamily="18" charset="0"/>
            </a:endParaRPr>
          </a:p>
          <a:p>
            <a:pPr eaLnBrk="1" hangingPunct="1"/>
            <a:r>
              <a:rPr lang="en-US" altLang="en-US" dirty="0" smtClean="0">
                <a:cs typeface="Times New Roman" pitchFamily="18" charset="0"/>
              </a:rPr>
              <a:t>Finally, sometimes there is not enough</a:t>
            </a:r>
            <a:r>
              <a:rPr lang="en-US" altLang="en-US" baseline="0" dirty="0" smtClean="0">
                <a:cs typeface="Times New Roman" pitchFamily="18" charset="0"/>
              </a:rPr>
              <a:t> data or information to provide an answer.  If this is the case, just state this. These scenarios, too, occur in real-life. </a:t>
            </a:r>
            <a:endParaRPr lang="en-US" altLang="en-US" dirty="0" smtClean="0">
              <a:cs typeface="Times New Roman" pitchFamily="18" charset="0"/>
            </a:endParaRPr>
          </a:p>
        </p:txBody>
      </p:sp>
    </p:spTree>
    <p:extLst>
      <p:ext uri="{BB962C8B-B14F-4D97-AF65-F5344CB8AC3E}">
        <p14:creationId xmlns:p14="http://schemas.microsoft.com/office/powerpoint/2010/main" val="2295390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pPr eaLnBrk="1" hangingPunct="1"/>
              <a:t>7</a:t>
            </a:fld>
            <a:endParaRPr lang="en-US" altLang="en-US" sz="12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US" altLang="en-US" dirty="0" smtClean="0">
              <a:cs typeface="Times New Roman" pitchFamily="18" charset="0"/>
            </a:endParaRPr>
          </a:p>
        </p:txBody>
      </p:sp>
    </p:spTree>
    <p:extLst>
      <p:ext uri="{BB962C8B-B14F-4D97-AF65-F5344CB8AC3E}">
        <p14:creationId xmlns:p14="http://schemas.microsoft.com/office/powerpoint/2010/main" val="235662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grade and take off points, not to make you</a:t>
            </a:r>
            <a:r>
              <a:rPr lang="en-US" baseline="0" dirty="0" smtClean="0"/>
              <a:t> feel discouraged, but instead in hopes of pointing out where you have gone astray and emphasizing the learning points.  </a:t>
            </a:r>
            <a:endParaRPr lang="en-US" dirty="0"/>
          </a:p>
        </p:txBody>
      </p:sp>
      <p:sp>
        <p:nvSpPr>
          <p:cNvPr id="4" name="Slide Number Placeholder 3"/>
          <p:cNvSpPr>
            <a:spLocks noGrp="1"/>
          </p:cNvSpPr>
          <p:nvPr>
            <p:ph type="sldNum" sz="quarter" idx="10"/>
          </p:nvPr>
        </p:nvSpPr>
        <p:spPr/>
        <p:txBody>
          <a:bodyPr/>
          <a:lstStyle/>
          <a:p>
            <a:pPr>
              <a:defRPr/>
            </a:pPr>
            <a:fld id="{3BEB30A4-AFFE-4368-BC8D-45E0F1A20BDE}" type="slidenum">
              <a:rPr lang="en-US" altLang="en-US" smtClean="0"/>
              <a:pPr>
                <a:defRPr/>
              </a:pPr>
              <a:t>8</a:t>
            </a:fld>
            <a:endParaRPr lang="en-US" altLang="en-US"/>
          </a:p>
        </p:txBody>
      </p:sp>
    </p:spTree>
    <p:extLst>
      <p:ext uri="{BB962C8B-B14F-4D97-AF65-F5344CB8AC3E}">
        <p14:creationId xmlns:p14="http://schemas.microsoft.com/office/powerpoint/2010/main" val="1018985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solidFill>
                  <a:srgbClr val="000000"/>
                </a:solidFill>
              </a:rPr>
              <a:pPr eaLnBrk="1" hangingPunct="1"/>
              <a:t>9</a:t>
            </a:fld>
            <a:endParaRPr lang="en-US" altLang="en-US" sz="1200">
              <a:solidFill>
                <a:srgbClr val="000000"/>
              </a:solidFill>
            </a:endParaRPr>
          </a:p>
        </p:txBody>
      </p:sp>
      <p:sp>
        <p:nvSpPr>
          <p:cNvPr id="15363" name="Rectangle 2"/>
          <p:cNvSpPr>
            <a:spLocks noGrp="1" noRot="1" noChangeAspect="1" noChangeArrowheads="1" noTextEdit="1"/>
          </p:cNvSpPr>
          <p:nvPr>
            <p:ph type="sldImg"/>
          </p:nvPr>
        </p:nvSpPr>
        <p:spPr>
          <a:xfrm>
            <a:off x="1181100" y="696913"/>
            <a:ext cx="4648200" cy="3486150"/>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Finally,</a:t>
            </a:r>
            <a:r>
              <a:rPr lang="en-US" altLang="en-US" baseline="0" dirty="0" smtClean="0"/>
              <a:t> a reminder for</a:t>
            </a:r>
            <a:r>
              <a:rPr lang="en-US" altLang="en-US" dirty="0" smtClean="0"/>
              <a:t>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102619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pPr>
                <a:defRPr/>
              </a:pPr>
              <a:t>‹#›</a:t>
            </a:fld>
            <a:endParaRPr lang="en-US" altLang="en-US"/>
          </a:p>
        </p:txBody>
      </p:sp>
    </p:spTree>
    <p:extLst>
      <p:ext uri="{BB962C8B-B14F-4D97-AF65-F5344CB8AC3E}">
        <p14:creationId xmlns:p14="http://schemas.microsoft.com/office/powerpoint/2010/main" val="624316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pPr>
                <a:defRPr/>
              </a:pPr>
              <a:t>‹#›</a:t>
            </a:fld>
            <a:endParaRPr lang="en-US" altLang="en-US"/>
          </a:p>
        </p:txBody>
      </p:sp>
    </p:spTree>
    <p:extLst>
      <p:ext uri="{BB962C8B-B14F-4D97-AF65-F5344CB8AC3E}">
        <p14:creationId xmlns:p14="http://schemas.microsoft.com/office/powerpoint/2010/main" val="229674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pPr>
                <a:defRPr/>
              </a:pPr>
              <a:t>‹#›</a:t>
            </a:fld>
            <a:endParaRPr lang="en-US" altLang="en-US"/>
          </a:p>
        </p:txBody>
      </p:sp>
    </p:spTree>
    <p:extLst>
      <p:ext uri="{BB962C8B-B14F-4D97-AF65-F5344CB8AC3E}">
        <p14:creationId xmlns:p14="http://schemas.microsoft.com/office/powerpoint/2010/main" val="2101503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598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0404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5"/>
            <a:ext cx="7772400" cy="1362075"/>
          </a:xfrm>
        </p:spPr>
        <p:txBody>
          <a:bodyPr anchor="t"/>
          <a:lstStyle>
            <a:lvl1pPr algn="l">
              <a:defRPr sz="3556"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smtClean="0"/>
              <a:t>Click to edit Master text styles</a:t>
            </a:r>
          </a:p>
        </p:txBody>
      </p:sp>
    </p:spTree>
    <p:extLst>
      <p:ext uri="{BB962C8B-B14F-4D97-AF65-F5344CB8AC3E}">
        <p14:creationId xmlns:p14="http://schemas.microsoft.com/office/powerpoint/2010/main" val="3295623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2" y="1295400"/>
            <a:ext cx="3818467"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6" y="1295400"/>
            <a:ext cx="3818467"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61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41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83900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47133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489" cy="1162050"/>
          </a:xfrm>
        </p:spPr>
        <p:txBody>
          <a:bodyPr anchor="b"/>
          <a:lstStyle>
            <a:lvl1pPr algn="l">
              <a:defRPr sz="1778" b="1"/>
            </a:lvl1pPr>
          </a:lstStyle>
          <a:p>
            <a:r>
              <a:rPr lang="en-US" smtClean="0"/>
              <a:t>Click to edit Master title style</a:t>
            </a:r>
            <a:endParaRPr lang="en-US"/>
          </a:p>
        </p:txBody>
      </p:sp>
      <p:sp>
        <p:nvSpPr>
          <p:cNvPr id="3" name="Content Placeholder 2"/>
          <p:cNvSpPr>
            <a:spLocks noGrp="1"/>
          </p:cNvSpPr>
          <p:nvPr>
            <p:ph idx="1"/>
          </p:nvPr>
        </p:nvSpPr>
        <p:spPr>
          <a:xfrm>
            <a:off x="3575756" y="273055"/>
            <a:ext cx="5111044"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489"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4282574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pPr>
                <a:defRPr/>
              </a:pPr>
              <a:t>‹#›</a:t>
            </a:fld>
            <a:endParaRPr lang="en-US" altLang="en-US"/>
          </a:p>
        </p:txBody>
      </p:sp>
    </p:spTree>
    <p:extLst>
      <p:ext uri="{BB962C8B-B14F-4D97-AF65-F5344CB8AC3E}">
        <p14:creationId xmlns:p14="http://schemas.microsoft.com/office/powerpoint/2010/main" val="3888439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1778"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33808300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9981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59600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295400"/>
            <a:ext cx="7772400" cy="5181600"/>
          </a:xfrm>
        </p:spPr>
        <p:txBody>
          <a:bodyPr/>
          <a:lstStyle/>
          <a:p>
            <a:endParaRPr lang="en-US"/>
          </a:p>
        </p:txBody>
      </p:sp>
    </p:spTree>
    <p:extLst>
      <p:ext uri="{BB962C8B-B14F-4D97-AF65-F5344CB8AC3E}">
        <p14:creationId xmlns:p14="http://schemas.microsoft.com/office/powerpoint/2010/main" val="2056835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pPr>
                <a:defRPr/>
              </a:pPr>
              <a:t>‹#›</a:t>
            </a:fld>
            <a:endParaRPr lang="en-US" altLang="en-US"/>
          </a:p>
        </p:txBody>
      </p:sp>
    </p:spTree>
    <p:extLst>
      <p:ext uri="{BB962C8B-B14F-4D97-AF65-F5344CB8AC3E}">
        <p14:creationId xmlns:p14="http://schemas.microsoft.com/office/powerpoint/2010/main" val="98629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pPr>
                <a:defRPr/>
              </a:pPr>
              <a:t>‹#›</a:t>
            </a:fld>
            <a:endParaRPr lang="en-US" altLang="en-US"/>
          </a:p>
        </p:txBody>
      </p:sp>
    </p:spTree>
    <p:extLst>
      <p:ext uri="{BB962C8B-B14F-4D97-AF65-F5344CB8AC3E}">
        <p14:creationId xmlns:p14="http://schemas.microsoft.com/office/powerpoint/2010/main" val="2124781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pPr>
                <a:defRPr/>
              </a:pPr>
              <a:t>‹#›</a:t>
            </a:fld>
            <a:endParaRPr lang="en-US" altLang="en-US"/>
          </a:p>
        </p:txBody>
      </p:sp>
    </p:spTree>
    <p:extLst>
      <p:ext uri="{BB962C8B-B14F-4D97-AF65-F5344CB8AC3E}">
        <p14:creationId xmlns:p14="http://schemas.microsoft.com/office/powerpoint/2010/main" val="340609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pPr>
                <a:defRPr/>
              </a:pPr>
              <a:t>‹#›</a:t>
            </a:fld>
            <a:endParaRPr lang="en-US" altLang="en-US"/>
          </a:p>
        </p:txBody>
      </p:sp>
    </p:spTree>
    <p:extLst>
      <p:ext uri="{BB962C8B-B14F-4D97-AF65-F5344CB8AC3E}">
        <p14:creationId xmlns:p14="http://schemas.microsoft.com/office/powerpoint/2010/main" val="250549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pPr>
                <a:defRPr/>
              </a:pPr>
              <a:t>‹#›</a:t>
            </a:fld>
            <a:endParaRPr lang="en-US" altLang="en-US"/>
          </a:p>
        </p:txBody>
      </p:sp>
    </p:spTree>
    <p:extLst>
      <p:ext uri="{BB962C8B-B14F-4D97-AF65-F5344CB8AC3E}">
        <p14:creationId xmlns:p14="http://schemas.microsoft.com/office/powerpoint/2010/main" val="4026156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pPr>
                <a:defRPr/>
              </a:pPr>
              <a:t>‹#›</a:t>
            </a:fld>
            <a:endParaRPr lang="en-US" altLang="en-US"/>
          </a:p>
        </p:txBody>
      </p:sp>
    </p:spTree>
    <p:extLst>
      <p:ext uri="{BB962C8B-B14F-4D97-AF65-F5344CB8AC3E}">
        <p14:creationId xmlns:p14="http://schemas.microsoft.com/office/powerpoint/2010/main" val="95086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pPr>
                <a:defRPr/>
              </a:pPr>
              <a:t>‹#›</a:t>
            </a:fld>
            <a:endParaRPr lang="en-US" altLang="en-US"/>
          </a:p>
        </p:txBody>
      </p:sp>
    </p:spTree>
    <p:extLst>
      <p:ext uri="{BB962C8B-B14F-4D97-AF65-F5344CB8AC3E}">
        <p14:creationId xmlns:p14="http://schemas.microsoft.com/office/powerpoint/2010/main" val="611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A48F7A18-2AD1-4A52-A7FA-E32B0A373A7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295400"/>
            <a:ext cx="7772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39200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2844" b="1">
          <a:solidFill>
            <a:schemeClr val="tx2"/>
          </a:solidFill>
          <a:latin typeface="+mj-lt"/>
          <a:ea typeface="+mj-ea"/>
          <a:cs typeface="+mj-cs"/>
        </a:defRPr>
      </a:lvl1pPr>
      <a:lvl2pPr algn="ctr" rtl="0" eaLnBrk="0" fontAlgn="base" hangingPunct="0">
        <a:spcBef>
          <a:spcPct val="0"/>
        </a:spcBef>
        <a:spcAft>
          <a:spcPct val="0"/>
        </a:spcAft>
        <a:defRPr sz="2844" b="1">
          <a:solidFill>
            <a:schemeClr val="tx2"/>
          </a:solidFill>
          <a:latin typeface="Arial" charset="0"/>
        </a:defRPr>
      </a:lvl2pPr>
      <a:lvl3pPr algn="ctr" rtl="0" eaLnBrk="0" fontAlgn="base" hangingPunct="0">
        <a:spcBef>
          <a:spcPct val="0"/>
        </a:spcBef>
        <a:spcAft>
          <a:spcPct val="0"/>
        </a:spcAft>
        <a:defRPr sz="2844" b="1">
          <a:solidFill>
            <a:schemeClr val="tx2"/>
          </a:solidFill>
          <a:latin typeface="Arial" charset="0"/>
        </a:defRPr>
      </a:lvl3pPr>
      <a:lvl4pPr algn="ctr" rtl="0" eaLnBrk="0" fontAlgn="base" hangingPunct="0">
        <a:spcBef>
          <a:spcPct val="0"/>
        </a:spcBef>
        <a:spcAft>
          <a:spcPct val="0"/>
        </a:spcAft>
        <a:defRPr sz="2844" b="1">
          <a:solidFill>
            <a:schemeClr val="tx2"/>
          </a:solidFill>
          <a:latin typeface="Arial" charset="0"/>
        </a:defRPr>
      </a:lvl4pPr>
      <a:lvl5pPr algn="ctr" rtl="0" eaLnBrk="0" fontAlgn="base" hangingPunct="0">
        <a:spcBef>
          <a:spcPct val="0"/>
        </a:spcBef>
        <a:spcAft>
          <a:spcPct val="0"/>
        </a:spcAft>
        <a:defRPr sz="2844" b="1">
          <a:solidFill>
            <a:schemeClr val="tx2"/>
          </a:solidFill>
          <a:latin typeface="Arial" charset="0"/>
        </a:defRPr>
      </a:lvl5pPr>
      <a:lvl6pPr marL="406405" algn="ctr" rtl="0" eaLnBrk="0" fontAlgn="base" hangingPunct="0">
        <a:spcBef>
          <a:spcPct val="0"/>
        </a:spcBef>
        <a:spcAft>
          <a:spcPct val="0"/>
        </a:spcAft>
        <a:defRPr sz="2844" b="1">
          <a:solidFill>
            <a:schemeClr val="tx2"/>
          </a:solidFill>
          <a:latin typeface="Arial" charset="0"/>
        </a:defRPr>
      </a:lvl6pPr>
      <a:lvl7pPr marL="812810" algn="ctr" rtl="0" eaLnBrk="0" fontAlgn="base" hangingPunct="0">
        <a:spcBef>
          <a:spcPct val="0"/>
        </a:spcBef>
        <a:spcAft>
          <a:spcPct val="0"/>
        </a:spcAft>
        <a:defRPr sz="2844" b="1">
          <a:solidFill>
            <a:schemeClr val="tx2"/>
          </a:solidFill>
          <a:latin typeface="Arial" charset="0"/>
        </a:defRPr>
      </a:lvl7pPr>
      <a:lvl8pPr marL="1219215" algn="ctr" rtl="0" eaLnBrk="0" fontAlgn="base" hangingPunct="0">
        <a:spcBef>
          <a:spcPct val="0"/>
        </a:spcBef>
        <a:spcAft>
          <a:spcPct val="0"/>
        </a:spcAft>
        <a:defRPr sz="2844" b="1">
          <a:solidFill>
            <a:schemeClr val="tx2"/>
          </a:solidFill>
          <a:latin typeface="Arial" charset="0"/>
        </a:defRPr>
      </a:lvl8pPr>
      <a:lvl9pPr marL="1625620" algn="ctr" rtl="0" eaLnBrk="0" fontAlgn="base" hangingPunct="0">
        <a:spcBef>
          <a:spcPct val="0"/>
        </a:spcBef>
        <a:spcAft>
          <a:spcPct val="0"/>
        </a:spcAft>
        <a:defRPr sz="2844" b="1">
          <a:solidFill>
            <a:schemeClr val="tx2"/>
          </a:solidFill>
          <a:latin typeface="Arial" charset="0"/>
        </a:defRPr>
      </a:lvl9pPr>
    </p:titleStyle>
    <p:bodyStyle>
      <a:lvl1pPr marL="304804" indent="-304804" algn="l" rtl="0" eaLnBrk="0" fontAlgn="base" hangingPunct="0">
        <a:spcBef>
          <a:spcPct val="20000"/>
        </a:spcBef>
        <a:spcAft>
          <a:spcPct val="0"/>
        </a:spcAft>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Char char="–"/>
        <a:defRPr sz="2489">
          <a:solidFill>
            <a:schemeClr val="tx1"/>
          </a:solidFill>
          <a:latin typeface="+mn-lt"/>
        </a:defRPr>
      </a:lvl2pPr>
      <a:lvl3pPr marL="1016013" indent="-203203" algn="l" rtl="0" eaLnBrk="0" fontAlgn="base" hangingPunct="0">
        <a:spcBef>
          <a:spcPct val="20000"/>
        </a:spcBef>
        <a:spcAft>
          <a:spcPct val="0"/>
        </a:spcAft>
        <a:buChar char="•"/>
        <a:defRPr sz="2133">
          <a:solidFill>
            <a:schemeClr val="tx1"/>
          </a:solidFill>
          <a:latin typeface="+mn-lt"/>
        </a:defRPr>
      </a:lvl3pPr>
      <a:lvl4pPr marL="1422418" indent="-203203" algn="l" rtl="0" eaLnBrk="0" fontAlgn="base" hangingPunct="0">
        <a:spcBef>
          <a:spcPct val="20000"/>
        </a:spcBef>
        <a:spcAft>
          <a:spcPct val="0"/>
        </a:spcAft>
        <a:buChar char="–"/>
        <a:defRPr sz="1778">
          <a:solidFill>
            <a:schemeClr val="tx1"/>
          </a:solidFill>
          <a:latin typeface="+mn-lt"/>
        </a:defRPr>
      </a:lvl4pPr>
      <a:lvl5pPr marL="1828823" indent="-203203" algn="l" rtl="0" eaLnBrk="0" fontAlgn="base" hangingPunct="0">
        <a:spcBef>
          <a:spcPct val="20000"/>
        </a:spcBef>
        <a:spcAft>
          <a:spcPct val="0"/>
        </a:spcAft>
        <a:buChar char="»"/>
        <a:defRPr sz="1778">
          <a:solidFill>
            <a:schemeClr val="tx1"/>
          </a:solidFill>
          <a:latin typeface="+mn-lt"/>
        </a:defRPr>
      </a:lvl5pPr>
      <a:lvl6pPr marL="2235228" indent="-203203" algn="l" rtl="0" eaLnBrk="0" fontAlgn="base" hangingPunct="0">
        <a:spcBef>
          <a:spcPct val="20000"/>
        </a:spcBef>
        <a:spcAft>
          <a:spcPct val="0"/>
        </a:spcAft>
        <a:buChar char="»"/>
        <a:defRPr sz="1778">
          <a:solidFill>
            <a:schemeClr val="tx1"/>
          </a:solidFill>
          <a:latin typeface="+mn-lt"/>
        </a:defRPr>
      </a:lvl6pPr>
      <a:lvl7pPr marL="2641633" indent="-203203" algn="l" rtl="0" eaLnBrk="0" fontAlgn="base" hangingPunct="0">
        <a:spcBef>
          <a:spcPct val="20000"/>
        </a:spcBef>
        <a:spcAft>
          <a:spcPct val="0"/>
        </a:spcAft>
        <a:buChar char="»"/>
        <a:defRPr sz="1778">
          <a:solidFill>
            <a:schemeClr val="tx1"/>
          </a:solidFill>
          <a:latin typeface="+mn-lt"/>
        </a:defRPr>
      </a:lvl7pPr>
      <a:lvl8pPr marL="3048038" indent="-203203" algn="l" rtl="0" eaLnBrk="0" fontAlgn="base" hangingPunct="0">
        <a:spcBef>
          <a:spcPct val="20000"/>
        </a:spcBef>
        <a:spcAft>
          <a:spcPct val="0"/>
        </a:spcAft>
        <a:buChar char="»"/>
        <a:defRPr sz="1778">
          <a:solidFill>
            <a:schemeClr val="tx1"/>
          </a:solidFill>
          <a:latin typeface="+mn-lt"/>
        </a:defRPr>
      </a:lvl8pPr>
      <a:lvl9pPr marL="3454443" indent="-203203" algn="l" rtl="0" eaLnBrk="0" fontAlgn="base" hangingPunct="0">
        <a:spcBef>
          <a:spcPct val="20000"/>
        </a:spcBef>
        <a:spcAft>
          <a:spcPct val="0"/>
        </a:spcAft>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304800" y="228600"/>
            <a:ext cx="8458200" cy="6324600"/>
          </a:xfrm>
        </p:spPr>
        <p:txBody>
          <a:bodyPr/>
          <a:lstStyle/>
          <a:p>
            <a:pPr eaLnBrk="1" hangingPunct="1">
              <a:lnSpc>
                <a:spcPct val="80000"/>
              </a:lnSpc>
            </a:pPr>
            <a:r>
              <a:rPr lang="en-US" altLang="en-US" sz="2400" dirty="0" smtClean="0">
                <a:latin typeface="Arial" charset="0"/>
              </a:rPr>
              <a:t>Small Group Section starts this week (Week 2)</a:t>
            </a:r>
          </a:p>
          <a:p>
            <a:pPr eaLnBrk="1" hangingPunct="1">
              <a:lnSpc>
                <a:spcPct val="80000"/>
              </a:lnSpc>
            </a:pPr>
            <a:endParaRPr lang="en-US" altLang="en-US" sz="1000" dirty="0" smtClean="0">
              <a:latin typeface="Arial" charset="0"/>
            </a:endParaRPr>
          </a:p>
          <a:p>
            <a:pPr eaLnBrk="1" hangingPunct="1">
              <a:lnSpc>
                <a:spcPct val="80000"/>
              </a:lnSpc>
            </a:pPr>
            <a:r>
              <a:rPr lang="en-US" altLang="en-US" sz="2400" u="sng" dirty="0" smtClean="0">
                <a:latin typeface="Arial" charset="0"/>
              </a:rPr>
              <a:t>Small Group meeting locations</a:t>
            </a:r>
          </a:p>
          <a:p>
            <a:pPr marL="338138" indent="0" eaLnBrk="1" hangingPunct="1">
              <a:lnSpc>
                <a:spcPct val="80000"/>
              </a:lnSpc>
              <a:buNone/>
            </a:pPr>
            <a:r>
              <a:rPr lang="en-US" altLang="en-US" sz="2400" dirty="0" smtClean="0">
                <a:latin typeface="Arial" charset="0"/>
              </a:rPr>
              <a:t>Asiimwe	 	 2105</a:t>
            </a:r>
            <a:br>
              <a:rPr lang="en-US" altLang="en-US" sz="2400" dirty="0" smtClean="0">
                <a:latin typeface="Arial" charset="0"/>
              </a:rPr>
            </a:br>
            <a:r>
              <a:rPr lang="en-US" altLang="en-US" sz="2400" dirty="0" smtClean="0">
                <a:latin typeface="Arial" charset="0"/>
              </a:rPr>
              <a:t>Rodriguez       	 2106						 </a:t>
            </a:r>
            <a:r>
              <a:rPr lang="en-US" altLang="en-US" sz="2400" dirty="0" err="1" smtClean="0">
                <a:latin typeface="Arial" charset="0"/>
              </a:rPr>
              <a:t>Roh</a:t>
            </a:r>
            <a:r>
              <a:rPr lang="en-US" altLang="en-US" sz="2400" dirty="0" smtClean="0">
                <a:latin typeface="Arial" charset="0"/>
              </a:rPr>
              <a:t>			 2107						                Salazar		 2108</a:t>
            </a:r>
          </a:p>
          <a:p>
            <a:pPr defTabSz="935038" eaLnBrk="1" hangingPunct="1">
              <a:lnSpc>
                <a:spcPct val="80000"/>
              </a:lnSpc>
              <a:spcBef>
                <a:spcPts val="0"/>
              </a:spcBef>
              <a:buFontTx/>
              <a:buNone/>
            </a:pPr>
            <a:r>
              <a:rPr lang="en-US" altLang="en-US" sz="2400" dirty="0" smtClean="0">
                <a:latin typeface="Arial" charset="0"/>
              </a:rPr>
              <a:t>    </a:t>
            </a:r>
            <a:r>
              <a:rPr lang="en-US" altLang="en-US" sz="2400" dirty="0" err="1" smtClean="0">
                <a:latin typeface="Arial" charset="0"/>
              </a:rPr>
              <a:t>Aiemjoy</a:t>
            </a:r>
            <a:r>
              <a:rPr lang="en-US" altLang="en-US" sz="2400" dirty="0" smtClean="0">
                <a:latin typeface="Arial" charset="0"/>
              </a:rPr>
              <a:t>		1107 (</a:t>
            </a:r>
            <a:r>
              <a:rPr lang="en-US" altLang="en-US" sz="2400" dirty="0" err="1" smtClean="0">
                <a:latin typeface="Arial" charset="0"/>
              </a:rPr>
              <a:t>Wednes</a:t>
            </a:r>
            <a:r>
              <a:rPr lang="en-US" altLang="en-US" sz="2400" dirty="0" smtClean="0">
                <a:latin typeface="Arial" charset="0"/>
              </a:rPr>
              <a:t>.)	</a:t>
            </a:r>
          </a:p>
          <a:p>
            <a:pPr eaLnBrk="1" hangingPunct="1">
              <a:lnSpc>
                <a:spcPct val="80000"/>
              </a:lnSpc>
              <a:spcBef>
                <a:spcPts val="0"/>
              </a:spcBef>
              <a:buFontTx/>
              <a:buNone/>
            </a:pPr>
            <a:r>
              <a:rPr lang="en-US" altLang="en-US" sz="2400" dirty="0">
                <a:latin typeface="Arial" charset="0"/>
              </a:rPr>
              <a:t>	</a:t>
            </a:r>
            <a:r>
              <a:rPr lang="en-US" altLang="en-US" sz="2400" dirty="0" smtClean="0">
                <a:latin typeface="Arial" charset="0"/>
              </a:rPr>
              <a:t>Avelino-Silva	 Online</a:t>
            </a:r>
          </a:p>
          <a:p>
            <a:pPr eaLnBrk="1" hangingPunct="1">
              <a:lnSpc>
                <a:spcPct val="80000"/>
              </a:lnSpc>
              <a:spcBef>
                <a:spcPts val="0"/>
              </a:spcBef>
              <a:buFontTx/>
              <a:buNone/>
            </a:pPr>
            <a:r>
              <a:rPr lang="en-US" altLang="en-US" sz="2400" dirty="0" smtClean="0">
                <a:latin typeface="Arial" charset="0"/>
              </a:rPr>
              <a:t>	Semeere		 Online</a:t>
            </a:r>
          </a:p>
          <a:p>
            <a:pPr eaLnBrk="1" hangingPunct="1">
              <a:spcBef>
                <a:spcPts val="0"/>
              </a:spcBef>
              <a:buFontTx/>
              <a:buNone/>
            </a:pPr>
            <a:r>
              <a:rPr lang="en-US" altLang="en-US" sz="2400" dirty="0" smtClean="0">
                <a:latin typeface="Arial" charset="0"/>
              </a:rPr>
              <a:t>	</a:t>
            </a:r>
            <a:endParaRPr lang="en-US" altLang="en-US" sz="900" dirty="0" smtClean="0">
              <a:latin typeface="Arial" charset="0"/>
            </a:endParaRPr>
          </a:p>
          <a:p>
            <a:pPr eaLnBrk="1" hangingPunct="1">
              <a:lnSpc>
                <a:spcPct val="80000"/>
              </a:lnSpc>
            </a:pPr>
            <a:r>
              <a:rPr lang="en-US" altLang="en-US" sz="2400" dirty="0" smtClean="0">
                <a:latin typeface="Arial" charset="0"/>
              </a:rPr>
              <a:t>See course website (Rosters) for your section assignment</a:t>
            </a:r>
          </a:p>
          <a:p>
            <a:pPr eaLnBrk="1" hangingPunct="1">
              <a:lnSpc>
                <a:spcPct val="80000"/>
              </a:lnSpc>
            </a:pPr>
            <a:endParaRPr lang="en-US" altLang="en-US" sz="1600" dirty="0" smtClean="0">
              <a:latin typeface="Arial" charset="0"/>
            </a:endParaRPr>
          </a:p>
          <a:p>
            <a:pPr eaLnBrk="1" hangingPunct="1">
              <a:lnSpc>
                <a:spcPct val="80000"/>
              </a:lnSpc>
            </a:pPr>
            <a:r>
              <a:rPr lang="en-US" altLang="en-US" sz="2400" dirty="0" smtClean="0">
                <a:latin typeface="Arial" charset="0"/>
              </a:rPr>
              <a:t>Problem Sets are due at the beginning of section.  Please word process your responses and turn in paper copy. </a:t>
            </a:r>
          </a:p>
          <a:p>
            <a:pPr eaLnBrk="1" hangingPunct="1">
              <a:lnSpc>
                <a:spcPct val="80000"/>
              </a:lnSpc>
            </a:pPr>
            <a:endParaRPr lang="en-US" altLang="en-US" sz="1600" dirty="0" smtClean="0">
              <a:latin typeface="Arial" charset="0"/>
            </a:endParaRPr>
          </a:p>
          <a:p>
            <a:pPr eaLnBrk="1" hangingPunct="1">
              <a:lnSpc>
                <a:spcPct val="80000"/>
              </a:lnSpc>
            </a:pPr>
            <a:r>
              <a:rPr lang="en-US" altLang="en-US" sz="2400" dirty="0" smtClean="0">
                <a:latin typeface="Arial" charset="0"/>
              </a:rPr>
              <a:t>For Problem Set due next week, we begin to use </a:t>
            </a:r>
            <a:r>
              <a:rPr lang="en-US" altLang="en-US" sz="2400" b="1" dirty="0" smtClean="0">
                <a:latin typeface="Arial" charset="0"/>
              </a:rPr>
              <a:t>Stata</a:t>
            </a:r>
            <a:r>
              <a:rPr lang="en-US" altLang="en-US" sz="2400" dirty="0" smtClean="0">
                <a:latin typeface="Arial" charset="0"/>
              </a:rPr>
              <a:t> </a:t>
            </a:r>
          </a:p>
          <a:p>
            <a:pPr eaLnBrk="1" hangingPunct="1">
              <a:lnSpc>
                <a:spcPct val="80000"/>
              </a:lnSpc>
            </a:pPr>
            <a:endParaRPr lang="en-US" altLang="en-US" sz="1600" dirty="0" smtClean="0">
              <a:latin typeface="Arial" charset="0"/>
            </a:endParaRPr>
          </a:p>
          <a:p>
            <a:pPr eaLnBrk="1" hangingPunct="1">
              <a:lnSpc>
                <a:spcPct val="80000"/>
              </a:lnSpc>
            </a:pPr>
            <a:r>
              <a:rPr lang="en-US" altLang="en-US" sz="2400" dirty="0" smtClean="0">
                <a:latin typeface="Arial" charset="0"/>
              </a:rPr>
              <a:t>Next Week: Journal Club (immediately following Small Group Section).  Article and approach to reading an article can be found on website.  Be prepared to discuss.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76200"/>
            <a:ext cx="7772400" cy="1143000"/>
          </a:xfrm>
        </p:spPr>
        <p:txBody>
          <a:bodyPr/>
          <a:lstStyle/>
          <a:p>
            <a:pPr eaLnBrk="1" hangingPunct="1"/>
            <a:r>
              <a:rPr lang="en-US" altLang="en-US" sz="3200" b="1" dirty="0" smtClean="0">
                <a:latin typeface="Arial" charset="0"/>
              </a:rPr>
              <a:t>Teaching Process/Philosophy</a:t>
            </a:r>
          </a:p>
        </p:txBody>
      </p:sp>
      <p:sp>
        <p:nvSpPr>
          <p:cNvPr id="3075" name="Rectangle 3"/>
          <p:cNvSpPr>
            <a:spLocks noGrp="1" noChangeArrowheads="1"/>
          </p:cNvSpPr>
          <p:nvPr>
            <p:ph type="body" idx="1"/>
          </p:nvPr>
        </p:nvSpPr>
        <p:spPr>
          <a:xfrm>
            <a:off x="76200" y="1066800"/>
            <a:ext cx="8991600" cy="5105400"/>
          </a:xfrm>
        </p:spPr>
        <p:txBody>
          <a:bodyPr/>
          <a:lstStyle/>
          <a:p>
            <a:pPr eaLnBrk="1" hangingPunct="1">
              <a:lnSpc>
                <a:spcPct val="90000"/>
              </a:lnSpc>
            </a:pPr>
            <a:r>
              <a:rPr lang="en-US" altLang="en-US" sz="2400" dirty="0" smtClean="0">
                <a:latin typeface="Arial" charset="0"/>
              </a:rPr>
              <a:t>Lectures/Recommending </a:t>
            </a:r>
            <a:r>
              <a:rPr lang="en-US" altLang="en-US" sz="2400" dirty="0">
                <a:latin typeface="Arial" charset="0"/>
              </a:rPr>
              <a:t>R</a:t>
            </a:r>
            <a:r>
              <a:rPr lang="en-US" altLang="en-US" sz="2400" dirty="0" smtClean="0">
                <a:latin typeface="Arial" charset="0"/>
              </a:rPr>
              <a:t>eading </a:t>
            </a:r>
            <a:r>
              <a:rPr lang="en-US" altLang="en-US" sz="2400" dirty="0" smtClean="0">
                <a:latin typeface="Arial" charset="0"/>
              </a:rPr>
              <a:t>define the scope of content for the week</a:t>
            </a:r>
          </a:p>
          <a:p>
            <a:pPr lvl="1" eaLnBrk="1" hangingPunct="1">
              <a:lnSpc>
                <a:spcPct val="90000"/>
              </a:lnSpc>
            </a:pPr>
            <a:r>
              <a:rPr lang="en-US" altLang="en-US" sz="2200" dirty="0" smtClean="0">
                <a:latin typeface="Arial" charset="0"/>
              </a:rPr>
              <a:t>regrettably, insufficient time in lecture for much interaction </a:t>
            </a:r>
          </a:p>
          <a:p>
            <a:pPr lvl="1" eaLnBrk="1" hangingPunct="1">
              <a:lnSpc>
                <a:spcPct val="90000"/>
              </a:lnSpc>
            </a:pPr>
            <a:endParaRPr lang="en-US" altLang="en-US" sz="2000" dirty="0" smtClean="0">
              <a:latin typeface="Arial" charset="0"/>
            </a:endParaRPr>
          </a:p>
          <a:p>
            <a:pPr eaLnBrk="1" hangingPunct="1">
              <a:lnSpc>
                <a:spcPct val="90000"/>
              </a:lnSpc>
            </a:pPr>
            <a:r>
              <a:rPr lang="en-US" altLang="en-US" sz="2400" dirty="0" smtClean="0">
                <a:latin typeface="Arial" charset="0"/>
              </a:rPr>
              <a:t>Small Group Sections/Journal Clubs </a:t>
            </a:r>
            <a:r>
              <a:rPr lang="en-US" altLang="en-US" sz="2400" u="sng" dirty="0" smtClean="0">
                <a:latin typeface="Arial" charset="0"/>
              </a:rPr>
              <a:t>ARE</a:t>
            </a:r>
            <a:r>
              <a:rPr lang="en-US" altLang="en-US" sz="2400" dirty="0" smtClean="0">
                <a:latin typeface="Arial" charset="0"/>
              </a:rPr>
              <a:t> interactive and thus a critical nidus for </a:t>
            </a:r>
            <a:r>
              <a:rPr lang="en-US" altLang="en-US" sz="2400" dirty="0" smtClean="0">
                <a:latin typeface="Arial" charset="0"/>
              </a:rPr>
              <a:t>learning</a:t>
            </a:r>
          </a:p>
          <a:p>
            <a:pPr lvl="1" eaLnBrk="1" hangingPunct="1">
              <a:lnSpc>
                <a:spcPct val="90000"/>
              </a:lnSpc>
            </a:pPr>
            <a:r>
              <a:rPr lang="en-US" altLang="en-US" sz="2000" dirty="0" smtClean="0">
                <a:latin typeface="Arial" charset="0"/>
              </a:rPr>
              <a:t>After everyone works with the week’s material via lecture, reading, and problem set, we have a high-level discussion together of the material</a:t>
            </a:r>
            <a:endParaRPr lang="en-US" altLang="en-US" sz="2000" dirty="0" smtClean="0">
              <a:latin typeface="Arial" charset="0"/>
            </a:endParaRPr>
          </a:p>
          <a:p>
            <a:pPr eaLnBrk="1" hangingPunct="1">
              <a:lnSpc>
                <a:spcPct val="90000"/>
              </a:lnSpc>
            </a:pPr>
            <a:endParaRPr lang="en-US" altLang="en-US" sz="2400" dirty="0" smtClean="0">
              <a:latin typeface="Arial" charset="0"/>
            </a:endParaRPr>
          </a:p>
          <a:p>
            <a:pPr eaLnBrk="1" hangingPunct="1"/>
            <a:r>
              <a:rPr lang="en-US" altLang="en-US" sz="2400" dirty="0" smtClean="0">
                <a:latin typeface="Arial" charset="0"/>
              </a:rPr>
              <a:t>Value in getting many senses/motor functions involved:</a:t>
            </a:r>
          </a:p>
          <a:p>
            <a:pPr lvl="1" eaLnBrk="1" hangingPunct="1"/>
            <a:r>
              <a:rPr lang="en-US" altLang="en-US" sz="2400" dirty="0" smtClean="0">
                <a:latin typeface="Arial" charset="0"/>
              </a:rPr>
              <a:t>Vision  (slides and reading)</a:t>
            </a:r>
          </a:p>
          <a:p>
            <a:pPr lvl="1" eaLnBrk="1" hangingPunct="1"/>
            <a:r>
              <a:rPr lang="en-US" altLang="en-US" sz="2400" dirty="0" smtClean="0">
                <a:latin typeface="Arial" charset="0"/>
              </a:rPr>
              <a:t>Hearing  (Lecture and Small Group/Journal Club)</a:t>
            </a:r>
          </a:p>
          <a:p>
            <a:pPr lvl="1" eaLnBrk="1" hangingPunct="1"/>
            <a:r>
              <a:rPr lang="en-US" altLang="en-US" sz="2400" dirty="0" smtClean="0">
                <a:latin typeface="Arial" charset="0"/>
              </a:rPr>
              <a:t>Kinesthetic (writing homework; using Stata)</a:t>
            </a:r>
          </a:p>
          <a:p>
            <a:pPr lvl="1" eaLnBrk="1" hangingPunct="1"/>
            <a:r>
              <a:rPr lang="en-US" altLang="en-US" sz="2400" dirty="0" smtClean="0">
                <a:latin typeface="Arial" charset="0"/>
              </a:rPr>
              <a:t>Speaking (Small Group/Journal Club)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4648200" y="152400"/>
            <a:ext cx="4114800" cy="5638800"/>
          </a:xfrm>
        </p:spPr>
        <p:txBody>
          <a:bodyPr/>
          <a:lstStyle/>
          <a:p>
            <a:pPr marL="0" indent="0" eaLnBrk="1" hangingPunct="1">
              <a:lnSpc>
                <a:spcPct val="80000"/>
              </a:lnSpc>
              <a:buFontTx/>
              <a:buNone/>
            </a:pPr>
            <a:r>
              <a:rPr lang="en-US" altLang="en-US" sz="2800" b="1" smtClean="0"/>
              <a:t>Preface</a:t>
            </a:r>
          </a:p>
          <a:p>
            <a:pPr marL="0" indent="0" eaLnBrk="1" hangingPunct="1">
              <a:lnSpc>
                <a:spcPct val="80000"/>
              </a:lnSpc>
              <a:buFontTx/>
              <a:buNone/>
            </a:pPr>
            <a:endParaRPr lang="en-US" altLang="en-US" sz="2800" b="1" smtClean="0"/>
          </a:p>
          <a:p>
            <a:pPr marL="0" indent="0" eaLnBrk="1" hangingPunct="1">
              <a:lnSpc>
                <a:spcPct val="80000"/>
              </a:lnSpc>
              <a:buFontTx/>
              <a:buNone/>
            </a:pPr>
            <a:r>
              <a:rPr lang="en-US" altLang="en-US" sz="2800" smtClean="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smtClean="0"/>
          </a:p>
          <a:p>
            <a:pPr marL="0" indent="0" eaLnBrk="1" hangingPunct="1">
              <a:lnSpc>
                <a:spcPct val="80000"/>
              </a:lnSpc>
              <a:buFontTx/>
              <a:buNone/>
            </a:pPr>
            <a:r>
              <a:rPr lang="en-US" altLang="en-US" sz="2800" i="1" smtClean="0"/>
              <a:t>It is not like reading the sports page.</a:t>
            </a:r>
          </a:p>
          <a:p>
            <a:pPr marL="0" indent="0" eaLnBrk="1" hangingPunct="1">
              <a:lnSpc>
                <a:spcPct val="80000"/>
              </a:lnSpc>
              <a:buFontTx/>
              <a:buNone/>
            </a:pPr>
            <a:endParaRPr lang="en-US" altLang="en-US" sz="2800" i="1" smtClean="0"/>
          </a:p>
          <a:p>
            <a:pPr marL="0" indent="0" eaLnBrk="1" hangingPunct="1">
              <a:lnSpc>
                <a:spcPct val="80000"/>
              </a:lnSpc>
              <a:buFontTx/>
              <a:buNone/>
            </a:pPr>
            <a:r>
              <a:rPr lang="en-US" altLang="en-US" sz="2800" i="1" smtClean="0"/>
              <a:t>It is not always correct (Lecture trumps text)</a:t>
            </a:r>
            <a:r>
              <a:rPr lang="en-US" altLang="en-US" sz="2800" smtClean="0"/>
              <a:t>  </a:t>
            </a:r>
          </a:p>
          <a:p>
            <a:pPr marL="0" indent="0" eaLnBrk="1" hangingPunct="1">
              <a:lnSpc>
                <a:spcPct val="80000"/>
              </a:lnSpc>
              <a:buFontTx/>
              <a:buNone/>
            </a:pPr>
            <a:endParaRPr lang="en-US" altLang="en-US" sz="2800" smtClean="0"/>
          </a:p>
          <a:p>
            <a:pPr marL="0" indent="0" eaLnBrk="1" hangingPunct="1">
              <a:lnSpc>
                <a:spcPct val="80000"/>
              </a:lnSpc>
              <a:buFontTx/>
              <a:buNone/>
            </a:pPr>
            <a:endParaRPr lang="en-US" altLang="en-US" sz="2800" smtClean="0"/>
          </a:p>
        </p:txBody>
      </p:sp>
      <p:pic>
        <p:nvPicPr>
          <p:cNvPr id="4099" name="Picture 6" descr="S and N 3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19088"/>
            <a:ext cx="4051300" cy="608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590800" y="609600"/>
            <a:ext cx="6172200" cy="2514600"/>
          </a:xfrm>
        </p:spPr>
        <p:txBody>
          <a:bodyPr/>
          <a:lstStyle/>
          <a:p>
            <a:pPr eaLnBrk="1" hangingPunct="1">
              <a:lnSpc>
                <a:spcPct val="90000"/>
              </a:lnSpc>
            </a:pPr>
            <a:r>
              <a:rPr lang="en-US" altLang="en-US" sz="2400" dirty="0" smtClean="0">
                <a:latin typeface="Arial" charset="0"/>
              </a:rPr>
              <a:t>We “recommend” reading the text because it explains the material in a slightly different way</a:t>
            </a:r>
            <a:r>
              <a:rPr lang="en-US" altLang="en-US" sz="2200" dirty="0" smtClean="0">
                <a:latin typeface="Arial" charset="0"/>
              </a:rPr>
              <a:t> </a:t>
            </a:r>
          </a:p>
          <a:p>
            <a:pPr lvl="1" eaLnBrk="1" hangingPunct="1">
              <a:lnSpc>
                <a:spcPct val="90000"/>
              </a:lnSpc>
            </a:pPr>
            <a:endParaRPr lang="en-US" altLang="en-US" sz="2000" dirty="0" smtClean="0">
              <a:latin typeface="Arial" charset="0"/>
            </a:endParaRPr>
          </a:p>
          <a:p>
            <a:pPr eaLnBrk="1" hangingPunct="1">
              <a:lnSpc>
                <a:spcPct val="90000"/>
              </a:lnSpc>
            </a:pPr>
            <a:r>
              <a:rPr lang="en-US" altLang="en-US" sz="2400" dirty="0" smtClean="0">
                <a:latin typeface="Arial" charset="0"/>
              </a:rPr>
              <a:t>But, it is not quite as contemporary and comprehensive as it could be </a:t>
            </a:r>
          </a:p>
          <a:p>
            <a:pPr eaLnBrk="1" hangingPunct="1">
              <a:lnSpc>
                <a:spcPct val="90000"/>
              </a:lnSpc>
            </a:pPr>
            <a:endParaRPr lang="en-US" altLang="en-US" sz="2400" dirty="0" smtClean="0">
              <a:latin typeface="Arial" charset="0"/>
            </a:endParaRPr>
          </a:p>
        </p:txBody>
      </p:sp>
      <p:pic>
        <p:nvPicPr>
          <p:cNvPr id="4" name="Picture 6" descr="S and N 3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19088"/>
            <a:ext cx="2071651" cy="310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
          <p:cNvSpPr txBox="1">
            <a:spLocks noChangeArrowheads="1"/>
          </p:cNvSpPr>
          <p:nvPr/>
        </p:nvSpPr>
        <p:spPr bwMode="auto">
          <a:xfrm>
            <a:off x="417286" y="3810000"/>
            <a:ext cx="86106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pPr>
            <a:r>
              <a:rPr lang="en-US" altLang="en-US" sz="2400" kern="0" dirty="0" err="1" smtClean="0">
                <a:latin typeface="Arial" charset="0"/>
              </a:rPr>
              <a:t>Bottomline</a:t>
            </a:r>
            <a:r>
              <a:rPr lang="en-US" altLang="en-US" sz="2400" kern="0" dirty="0" smtClean="0">
                <a:latin typeface="Arial" charset="0"/>
              </a:rPr>
              <a:t>:  Despite the blemishes, we feel this is the single best available textbook for our level of coverage. </a:t>
            </a:r>
          </a:p>
          <a:p>
            <a:pPr eaLnBrk="1" hangingPunct="1">
              <a:lnSpc>
                <a:spcPct val="90000"/>
              </a:lnSpc>
            </a:pPr>
            <a:endParaRPr lang="en-US" altLang="en-US" sz="2400" kern="0" dirty="0" smtClean="0">
              <a:latin typeface="Arial" charset="0"/>
            </a:endParaRPr>
          </a:p>
          <a:p>
            <a:pPr eaLnBrk="1" hangingPunct="1">
              <a:lnSpc>
                <a:spcPct val="90000"/>
              </a:lnSpc>
            </a:pPr>
            <a:r>
              <a:rPr lang="en-US" altLang="en-US" sz="2400" dirty="0" smtClean="0">
                <a:latin typeface="Arial" charset="0"/>
              </a:rPr>
              <a:t>There is value added if you read the text, but you </a:t>
            </a:r>
            <a:r>
              <a:rPr lang="en-US" altLang="en-US" sz="2400" dirty="0">
                <a:latin typeface="Arial" charset="0"/>
              </a:rPr>
              <a:t>can do </a:t>
            </a:r>
            <a:r>
              <a:rPr lang="en-US" altLang="en-US" sz="2400" dirty="0" smtClean="0">
                <a:latin typeface="Arial" charset="0"/>
              </a:rPr>
              <a:t>well </a:t>
            </a:r>
            <a:r>
              <a:rPr lang="en-US" altLang="en-US" sz="2400" dirty="0">
                <a:latin typeface="Arial" charset="0"/>
              </a:rPr>
              <a:t>if </a:t>
            </a:r>
            <a:r>
              <a:rPr lang="en-US" altLang="en-US" sz="2400" dirty="0" smtClean="0">
                <a:latin typeface="Arial" charset="0"/>
              </a:rPr>
              <a:t>you only have time to learn our </a:t>
            </a:r>
            <a:r>
              <a:rPr lang="en-US" altLang="en-US" sz="2400" dirty="0">
                <a:latin typeface="Arial" charset="0"/>
              </a:rPr>
              <a:t>slides/notes narrative</a:t>
            </a:r>
          </a:p>
          <a:p>
            <a:pPr eaLnBrk="1" hangingPunct="1">
              <a:lnSpc>
                <a:spcPct val="90000"/>
              </a:lnSpc>
            </a:pPr>
            <a:endParaRPr lang="en-US" altLang="en-US" sz="2400" kern="0" dirty="0" smtClean="0">
              <a:latin typeface="Arial" charset="0"/>
            </a:endParaRPr>
          </a:p>
        </p:txBody>
      </p:sp>
    </p:spTree>
    <p:extLst>
      <p:ext uri="{BB962C8B-B14F-4D97-AF65-F5344CB8AC3E}">
        <p14:creationId xmlns:p14="http://schemas.microsoft.com/office/powerpoint/2010/main" val="1071547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ltLang="en-US" smtClean="0"/>
          </a:p>
        </p:txBody>
      </p:sp>
      <p:pic>
        <p:nvPicPr>
          <p:cNvPr id="5123" name="Picture 4" descr="203 cap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0"/>
            <a:ext cx="8915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04800"/>
            <a:ext cx="7772400" cy="533400"/>
          </a:xfrm>
        </p:spPr>
        <p:txBody>
          <a:bodyPr/>
          <a:lstStyle/>
          <a:p>
            <a:pPr eaLnBrk="1" hangingPunct="1"/>
            <a:r>
              <a:rPr lang="en-US" altLang="en-US" sz="3200" b="1" smtClean="0">
                <a:latin typeface="Arial" charset="0"/>
              </a:rPr>
              <a:t>Nature of our Problem Sets</a:t>
            </a:r>
          </a:p>
        </p:txBody>
      </p:sp>
      <p:sp>
        <p:nvSpPr>
          <p:cNvPr id="6147" name="Rectangle 3"/>
          <p:cNvSpPr>
            <a:spLocks noGrp="1" noChangeArrowheads="1"/>
          </p:cNvSpPr>
          <p:nvPr>
            <p:ph type="body" idx="1"/>
          </p:nvPr>
        </p:nvSpPr>
        <p:spPr>
          <a:xfrm>
            <a:off x="0" y="914400"/>
            <a:ext cx="9144000" cy="5181600"/>
          </a:xfrm>
        </p:spPr>
        <p:txBody>
          <a:bodyPr/>
          <a:lstStyle/>
          <a:p>
            <a:pPr eaLnBrk="1" hangingPunct="1">
              <a:lnSpc>
                <a:spcPct val="90000"/>
              </a:lnSpc>
            </a:pPr>
            <a:r>
              <a:rPr lang="en-US" altLang="en-US" sz="2100" dirty="0" smtClean="0">
                <a:latin typeface="Arial" charset="0"/>
                <a:cs typeface="Times New Roman" pitchFamily="18" charset="0"/>
              </a:rPr>
              <a:t>Prototype:  We give you data/scenario and ask you to comment</a:t>
            </a:r>
          </a:p>
          <a:p>
            <a:pPr eaLnBrk="1" hangingPunct="1">
              <a:lnSpc>
                <a:spcPct val="90000"/>
              </a:lnSpc>
            </a:pPr>
            <a:endParaRPr lang="en-US" altLang="en-US" sz="16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Complaints: too open-ended; “What am I thinking?” </a:t>
            </a:r>
          </a:p>
          <a:p>
            <a:pPr lvl="1" eaLnBrk="1" hangingPunct="1">
              <a:lnSpc>
                <a:spcPct val="90000"/>
              </a:lnSpc>
            </a:pPr>
            <a:r>
              <a:rPr lang="en-US" altLang="en-US" sz="2100" dirty="0" smtClean="0">
                <a:latin typeface="Arial" charset="0"/>
                <a:cs typeface="Times New Roman" pitchFamily="18" charset="0"/>
              </a:rPr>
              <a:t>Desire for more focused questions:  e.g., “Do you think this particular aspect of the data (e.g., a measurement) is wrong?”</a:t>
            </a:r>
          </a:p>
          <a:p>
            <a:pPr lvl="1" eaLnBrk="1" hangingPunct="1">
              <a:lnSpc>
                <a:spcPct val="90000"/>
              </a:lnSpc>
            </a:pPr>
            <a:endParaRPr lang="en-US" altLang="en-US" sz="12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Rationale: in the real world, you are presented with designs/data/inferences from analyses, either your own or others</a:t>
            </a:r>
          </a:p>
          <a:p>
            <a:pPr lvl="1" eaLnBrk="1" hangingPunct="1">
              <a:lnSpc>
                <a:spcPct val="70000"/>
              </a:lnSpc>
            </a:pPr>
            <a:r>
              <a:rPr lang="en-US" altLang="en-US" sz="2100" dirty="0" smtClean="0">
                <a:latin typeface="Arial" charset="0"/>
                <a:cs typeface="Times New Roman" pitchFamily="18" charset="0"/>
              </a:rPr>
              <a:t>You will need to interpret them; decide if they are or are not valid</a:t>
            </a:r>
          </a:p>
          <a:p>
            <a:pPr lvl="1" eaLnBrk="1" hangingPunct="1">
              <a:lnSpc>
                <a:spcPct val="70000"/>
              </a:lnSpc>
            </a:pPr>
            <a:endParaRPr lang="en-US" altLang="en-US" sz="700" dirty="0" smtClean="0">
              <a:latin typeface="Arial" charset="0"/>
              <a:cs typeface="Times New Roman" pitchFamily="18" charset="0"/>
            </a:endParaRPr>
          </a:p>
          <a:p>
            <a:pPr lvl="1" eaLnBrk="1" hangingPunct="1">
              <a:lnSpc>
                <a:spcPct val="70000"/>
              </a:lnSpc>
            </a:pPr>
            <a:r>
              <a:rPr lang="en-US" altLang="en-US" sz="2100" dirty="0" smtClean="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dirty="0" smtClean="0">
              <a:latin typeface="Arial" charset="0"/>
              <a:cs typeface="Times New Roman" pitchFamily="18" charset="0"/>
            </a:endParaRPr>
          </a:p>
          <a:p>
            <a:pPr eaLnBrk="1" hangingPunct="1">
              <a:lnSpc>
                <a:spcPct val="90000"/>
              </a:lnSpc>
            </a:pPr>
            <a:r>
              <a:rPr lang="en-US" altLang="en-US" sz="2100" i="1" dirty="0" smtClean="0">
                <a:latin typeface="Arial" charset="0"/>
                <a:cs typeface="Times New Roman" pitchFamily="18" charset="0"/>
              </a:rPr>
              <a:t>Training your mind as a critical quantitative researcher</a:t>
            </a:r>
            <a:r>
              <a:rPr lang="en-US" altLang="en-US" sz="2100" dirty="0" smtClean="0">
                <a:latin typeface="Arial" charset="0"/>
                <a:cs typeface="Times New Roman" pitchFamily="18" charset="0"/>
              </a:rPr>
              <a:t>  </a:t>
            </a:r>
          </a:p>
          <a:p>
            <a:pPr eaLnBrk="1" hangingPunct="1">
              <a:lnSpc>
                <a:spcPct val="90000"/>
              </a:lnSpc>
              <a:buFontTx/>
              <a:buNone/>
            </a:pPr>
            <a:r>
              <a:rPr lang="en-US" altLang="en-US" sz="700" dirty="0" smtClean="0">
                <a:latin typeface="Arial" charset="0"/>
                <a:cs typeface="Times New Roman" pitchFamily="18" charset="0"/>
              </a:rPr>
              <a:t> </a:t>
            </a:r>
          </a:p>
          <a:p>
            <a:pPr eaLnBrk="1" hangingPunct="1">
              <a:lnSpc>
                <a:spcPct val="90000"/>
              </a:lnSpc>
              <a:buFontTx/>
              <a:buNone/>
            </a:pPr>
            <a:endParaRPr lang="en-US" altLang="en-US" sz="7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dirty="0" smtClean="0">
                <a:latin typeface="Arial" charset="0"/>
                <a:cs typeface="Times New Roman" pitchFamily="18" charset="0"/>
              </a:rPr>
              <a:t> </a:t>
            </a:r>
          </a:p>
          <a:p>
            <a:pPr eaLnBrk="1" hangingPunct="1">
              <a:lnSpc>
                <a:spcPct val="90000"/>
              </a:lnSpc>
            </a:pPr>
            <a:r>
              <a:rPr lang="en-US" altLang="en-US" sz="2100" dirty="0" smtClean="0">
                <a:solidFill>
                  <a:srgbClr val="FF0000"/>
                </a:solidFill>
                <a:latin typeface="Arial" charset="0"/>
                <a:cs typeface="Times New Roman" pitchFamily="18" charset="0"/>
              </a:rPr>
              <a:t>Sometimes, there is not enough data to provide an answer. If this is the case, simply state it.  This, too, occurs in real-life.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04800"/>
            <a:ext cx="8153400" cy="533400"/>
          </a:xfrm>
        </p:spPr>
        <p:txBody>
          <a:bodyPr/>
          <a:lstStyle/>
          <a:p>
            <a:pPr eaLnBrk="1" hangingPunct="1"/>
            <a:r>
              <a:rPr lang="en-US" altLang="en-US" sz="3200" b="1" dirty="0" smtClean="0">
                <a:latin typeface="Arial" charset="0"/>
              </a:rPr>
              <a:t>One Other Complaint We Sometimes Get</a:t>
            </a:r>
          </a:p>
        </p:txBody>
      </p:sp>
      <p:sp>
        <p:nvSpPr>
          <p:cNvPr id="6147" name="Rectangle 3"/>
          <p:cNvSpPr>
            <a:spLocks noGrp="1" noChangeArrowheads="1"/>
          </p:cNvSpPr>
          <p:nvPr>
            <p:ph type="body" idx="1"/>
          </p:nvPr>
        </p:nvSpPr>
        <p:spPr>
          <a:xfrm>
            <a:off x="76200" y="1066800"/>
            <a:ext cx="9144000" cy="5181600"/>
          </a:xfrm>
        </p:spPr>
        <p:txBody>
          <a:bodyPr/>
          <a:lstStyle/>
          <a:p>
            <a:pPr marL="231775" indent="-231775" eaLnBrk="1" hangingPunct="1">
              <a:lnSpc>
                <a:spcPct val="90000"/>
              </a:lnSpc>
            </a:pPr>
            <a:r>
              <a:rPr lang="en-US" altLang="en-US" sz="2100" dirty="0" smtClean="0">
                <a:latin typeface="Arial" charset="0"/>
                <a:cs typeface="Times New Roman" pitchFamily="18" charset="0"/>
              </a:rPr>
              <a:t>“Homework takes too long”</a:t>
            </a:r>
          </a:p>
          <a:p>
            <a:pPr marL="231775" indent="-231775" eaLnBrk="1" hangingPunct="1">
              <a:lnSpc>
                <a:spcPct val="90000"/>
              </a:lnSpc>
            </a:pPr>
            <a:endParaRPr lang="en-US" altLang="en-US" sz="1600" dirty="0" smtClean="0">
              <a:latin typeface="Arial" charset="0"/>
              <a:cs typeface="Times New Roman" pitchFamily="18" charset="0"/>
            </a:endParaRPr>
          </a:p>
          <a:p>
            <a:pPr marL="231775" indent="-231775" eaLnBrk="1" hangingPunct="1">
              <a:lnSpc>
                <a:spcPct val="90000"/>
              </a:lnSpc>
            </a:pPr>
            <a:r>
              <a:rPr lang="en-US" altLang="en-US" sz="2100" dirty="0" smtClean="0">
                <a:latin typeface="Arial" charset="0"/>
                <a:cs typeface="Times New Roman" pitchFamily="18" charset="0"/>
              </a:rPr>
              <a:t>Our goal is to set the table for learning for the most engaged and interested students</a:t>
            </a:r>
          </a:p>
          <a:p>
            <a:pPr marL="231775" lvl="1" indent="-231775" eaLnBrk="1" hangingPunct="1">
              <a:lnSpc>
                <a:spcPct val="90000"/>
              </a:lnSpc>
            </a:pPr>
            <a:endParaRPr lang="en-US" altLang="en-US" sz="1200" dirty="0" smtClean="0">
              <a:latin typeface="Arial" charset="0"/>
              <a:cs typeface="Times New Roman" pitchFamily="18" charset="0"/>
            </a:endParaRPr>
          </a:p>
          <a:p>
            <a:pPr marL="231775" indent="-231775" eaLnBrk="1" hangingPunct="1">
              <a:lnSpc>
                <a:spcPct val="90000"/>
              </a:lnSpc>
            </a:pPr>
            <a:r>
              <a:rPr lang="en-US" altLang="en-US" sz="2100" dirty="0" smtClean="0">
                <a:latin typeface="Arial" charset="0"/>
                <a:cs typeface="Times New Roman" pitchFamily="18" charset="0"/>
              </a:rPr>
              <a:t>To learn this material in depth, you will need to put in the time</a:t>
            </a:r>
          </a:p>
          <a:p>
            <a:pPr marL="231775" lvl="1" indent="-231775" eaLnBrk="1" hangingPunct="1">
              <a:lnSpc>
                <a:spcPct val="90000"/>
              </a:lnSpc>
            </a:pPr>
            <a:endParaRPr lang="en-US" altLang="en-US" sz="1000" dirty="0" smtClean="0">
              <a:latin typeface="Arial" charset="0"/>
              <a:cs typeface="Times New Roman" pitchFamily="18" charset="0"/>
            </a:endParaRPr>
          </a:p>
          <a:p>
            <a:pPr marL="231775" indent="-231775" eaLnBrk="1" hangingPunct="1">
              <a:lnSpc>
                <a:spcPct val="90000"/>
              </a:lnSpc>
            </a:pPr>
            <a:r>
              <a:rPr lang="en-US" altLang="en-US" sz="2100" dirty="0" smtClean="0">
                <a:latin typeface="Arial" charset="0"/>
                <a:cs typeface="Times New Roman" pitchFamily="18" charset="0"/>
              </a:rPr>
              <a:t>But, for whatever reason, if you don’t have the time,</a:t>
            </a:r>
            <a:r>
              <a:rPr lang="en-US" altLang="en-US" sz="2100" dirty="0">
                <a:latin typeface="Arial" charset="0"/>
                <a:cs typeface="Times New Roman" pitchFamily="18" charset="0"/>
              </a:rPr>
              <a:t> </a:t>
            </a:r>
            <a:r>
              <a:rPr lang="en-US" altLang="en-US" sz="2100" dirty="0" smtClean="0">
                <a:latin typeface="Arial" charset="0"/>
                <a:cs typeface="Times New Roman" pitchFamily="18" charset="0"/>
              </a:rPr>
              <a:t>you can still learn a lot and (likely) still pass the course</a:t>
            </a:r>
          </a:p>
          <a:p>
            <a:pPr marL="231775" indent="-231775" eaLnBrk="1" hangingPunct="1">
              <a:lnSpc>
                <a:spcPct val="90000"/>
              </a:lnSpc>
              <a:buFontTx/>
              <a:buNone/>
            </a:pPr>
            <a:r>
              <a:rPr lang="en-US" altLang="en-US" sz="700" dirty="0" smtClean="0">
                <a:latin typeface="Arial" charset="0"/>
                <a:cs typeface="Times New Roman" pitchFamily="18" charset="0"/>
              </a:rPr>
              <a:t> </a:t>
            </a:r>
          </a:p>
          <a:p>
            <a:pPr marL="231775" indent="-231775" eaLnBrk="1" hangingPunct="1">
              <a:lnSpc>
                <a:spcPct val="90000"/>
              </a:lnSpc>
              <a:buFontTx/>
              <a:buNone/>
            </a:pPr>
            <a:endParaRPr lang="en-US" altLang="en-US" sz="700" dirty="0" smtClean="0">
              <a:latin typeface="Arial" charset="0"/>
              <a:cs typeface="Times New Roman" pitchFamily="18" charset="0"/>
            </a:endParaRPr>
          </a:p>
          <a:p>
            <a:pPr marL="231775" indent="-231775" eaLnBrk="1" hangingPunct="1">
              <a:lnSpc>
                <a:spcPct val="90000"/>
              </a:lnSpc>
            </a:pPr>
            <a:r>
              <a:rPr lang="en-US" altLang="en-US" sz="2100" dirty="0" smtClean="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lnSpc>
                <a:spcPct val="90000"/>
              </a:lnSpc>
              <a:buFontTx/>
              <a:buNone/>
            </a:pPr>
            <a:r>
              <a:rPr lang="en-US" altLang="en-US" sz="1000" dirty="0" smtClean="0">
                <a:latin typeface="Arial" charset="0"/>
                <a:cs typeface="Times New Roman" pitchFamily="18" charset="0"/>
              </a:rPr>
              <a:t> </a:t>
            </a:r>
          </a:p>
        </p:txBody>
      </p:sp>
    </p:spTree>
    <p:extLst>
      <p:ext uri="{BB962C8B-B14F-4D97-AF65-F5344CB8AC3E}">
        <p14:creationId xmlns:p14="http://schemas.microsoft.com/office/powerpoint/2010/main" val="2531404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76200"/>
            <a:ext cx="7772400" cy="1143000"/>
          </a:xfrm>
        </p:spPr>
        <p:txBody>
          <a:bodyPr/>
          <a:lstStyle/>
          <a:p>
            <a:pPr eaLnBrk="1" hangingPunct="1"/>
            <a:r>
              <a:rPr lang="en-US" altLang="en-US" b="1" dirty="0" smtClean="0">
                <a:latin typeface="Arial" charset="0"/>
              </a:rPr>
              <a:t>Other Observations</a:t>
            </a:r>
          </a:p>
        </p:txBody>
      </p:sp>
      <p:sp>
        <p:nvSpPr>
          <p:cNvPr id="7171" name="Rectangle 3"/>
          <p:cNvSpPr>
            <a:spLocks noGrp="1" noChangeArrowheads="1"/>
          </p:cNvSpPr>
          <p:nvPr>
            <p:ph type="body" idx="1"/>
          </p:nvPr>
        </p:nvSpPr>
        <p:spPr>
          <a:xfrm>
            <a:off x="228600" y="1371600"/>
            <a:ext cx="8686800" cy="4876800"/>
          </a:xfrm>
        </p:spPr>
        <p:txBody>
          <a:bodyPr/>
          <a:lstStyle/>
          <a:p>
            <a:pPr eaLnBrk="1" hangingPunct="1">
              <a:lnSpc>
                <a:spcPct val="90000"/>
              </a:lnSpc>
            </a:pPr>
            <a:r>
              <a:rPr lang="en-US" altLang="en-US" sz="2400" dirty="0" smtClean="0">
                <a:latin typeface="Arial" charset="0"/>
              </a:rPr>
              <a:t>Virtually no one understands all of this material or gets all of the problems correct the first time</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Most students get at least some points subtracted on several/many questions</a:t>
            </a:r>
          </a:p>
          <a:p>
            <a:pPr lvl="1" eaLnBrk="1" hangingPunct="1">
              <a:lnSpc>
                <a:spcPct val="90000"/>
              </a:lnSpc>
            </a:pPr>
            <a:r>
              <a:rPr lang="en-US" altLang="en-US" sz="2000" dirty="0" smtClean="0">
                <a:latin typeface="Arial" charset="0"/>
              </a:rPr>
              <a:t>We grade all assignments manually to help point out where you have gone astray in hopes of emphasizing the learning points</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Don’t be discouraged — it takes time (and often many rounds of learning) to develop a mastery of this material</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By working through this challenging homework, you will become prepared for the challenging world of research</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dirty="0"/>
              <a:t>TICR Program</a:t>
            </a:r>
            <a:br>
              <a:rPr lang="en-US" altLang="en-US" sz="3200" dirty="0"/>
            </a:br>
            <a:r>
              <a:rPr lang="en-US" altLang="en-US" sz="3200" dirty="0"/>
              <a:t>Professional Conduct Statement</a:t>
            </a:r>
            <a:r>
              <a:rPr lang="en-US" altLang="en-US" sz="3556" dirty="0"/>
              <a:t/>
            </a:r>
            <a:br>
              <a:rPr lang="en-US" altLang="en-US" sz="3556" dirty="0"/>
            </a:br>
            <a:r>
              <a:rPr lang="en-US" altLang="en-US" sz="2133" dirty="0"/>
              <a:t>Clarifications for this class</a:t>
            </a:r>
            <a:endParaRPr lang="en-US" altLang="en-US" sz="1422" dirty="0"/>
          </a:p>
        </p:txBody>
      </p:sp>
      <p:sp>
        <p:nvSpPr>
          <p:cNvPr id="8195" name="Rectangle 3"/>
          <p:cNvSpPr>
            <a:spLocks noGrp="1" noChangeArrowheads="1"/>
          </p:cNvSpPr>
          <p:nvPr>
            <p:ph type="body" idx="1"/>
          </p:nvPr>
        </p:nvSpPr>
        <p:spPr>
          <a:xfrm>
            <a:off x="237067" y="2142067"/>
            <a:ext cx="8805333" cy="4605867"/>
          </a:xfrm>
        </p:spPr>
        <p:txBody>
          <a:bodyPr/>
          <a:lstStyle/>
          <a:p>
            <a:pPr eaLnBrk="1" hangingPunct="1">
              <a:lnSpc>
                <a:spcPct val="90000"/>
              </a:lnSpc>
            </a:pPr>
            <a:r>
              <a:rPr lang="en-US" altLang="en-US" sz="2133" dirty="0"/>
              <a:t>I will maintain the highest standards of academic honesty</a:t>
            </a:r>
          </a:p>
          <a:p>
            <a:pPr eaLnBrk="1" hangingPunct="1">
              <a:lnSpc>
                <a:spcPct val="90000"/>
              </a:lnSpc>
              <a:buFontTx/>
              <a:buNone/>
            </a:pPr>
            <a:endParaRPr lang="en-US" altLang="en-US" sz="2133" dirty="0"/>
          </a:p>
          <a:p>
            <a:pPr eaLnBrk="1" hangingPunct="1">
              <a:lnSpc>
                <a:spcPct val="90000"/>
              </a:lnSpc>
            </a:pPr>
            <a:r>
              <a:rPr lang="en-US" altLang="en-US" sz="2133" dirty="0"/>
              <a:t>I will not use answer keys from prior years</a:t>
            </a:r>
          </a:p>
          <a:p>
            <a:pPr eaLnBrk="1" hangingPunct="1">
              <a:lnSpc>
                <a:spcPct val="90000"/>
              </a:lnSpc>
            </a:pPr>
            <a:endParaRPr lang="en-US" altLang="en-US" sz="2133" dirty="0"/>
          </a:p>
          <a:p>
            <a:pPr eaLnBrk="1" hangingPunct="1">
              <a:lnSpc>
                <a:spcPct val="90000"/>
              </a:lnSpc>
            </a:pPr>
            <a:r>
              <a:rPr lang="en-US" altLang="en-US" sz="2133" dirty="0"/>
              <a:t>Problem Sets: I am permitted to consult with other classmates, but  I will write final answers in my own words away from other classmates</a:t>
            </a:r>
            <a:r>
              <a:rPr lang="en-US" altLang="en-US" sz="2133" dirty="0">
                <a:solidFill>
                  <a:schemeClr val="hlink"/>
                </a:solidFill>
              </a:rPr>
              <a:t> </a:t>
            </a:r>
          </a:p>
          <a:p>
            <a:pPr eaLnBrk="1" hangingPunct="1">
              <a:lnSpc>
                <a:spcPct val="90000"/>
              </a:lnSpc>
            </a:pPr>
            <a:endParaRPr lang="en-US" altLang="en-US" sz="2133" dirty="0">
              <a:solidFill>
                <a:schemeClr val="hlink"/>
              </a:solidFill>
            </a:endParaRPr>
          </a:p>
          <a:p>
            <a:pPr eaLnBrk="1" hangingPunct="1">
              <a:lnSpc>
                <a:spcPct val="90000"/>
              </a:lnSpc>
            </a:pPr>
            <a:r>
              <a:rPr lang="en-US" altLang="en-US" sz="2133"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6960761" y="5469193"/>
            <a:ext cx="1878439" cy="1084007"/>
          </a:xfrm>
          <a:prstGeom prst="rect">
            <a:avLst/>
          </a:prstGeom>
          <a:noFill/>
          <a:ln w="9525">
            <a:noFill/>
            <a:miter lim="800000"/>
            <a:headEnd/>
            <a:tailEnd/>
          </a:ln>
        </p:spPr>
      </p:pic>
    </p:spTree>
    <p:extLst>
      <p:ext uri="{BB962C8B-B14F-4D97-AF65-F5344CB8AC3E}">
        <p14:creationId xmlns:p14="http://schemas.microsoft.com/office/powerpoint/2010/main" val="406958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1027</Words>
  <Application>Microsoft Office PowerPoint</Application>
  <PresentationFormat>On-screen Show (4:3)</PresentationFormat>
  <Paragraphs>119</Paragraphs>
  <Slides>9</Slides>
  <Notes>9</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Times New Roman</vt:lpstr>
      <vt:lpstr>Default Design</vt:lpstr>
      <vt:lpstr>1_Default Design</vt:lpstr>
      <vt:lpstr>PowerPoint Presentation</vt:lpstr>
      <vt:lpstr>Teaching Process/Philosophy</vt:lpstr>
      <vt:lpstr>PowerPoint Presentation</vt:lpstr>
      <vt:lpstr>PowerPoint Presentation</vt:lpstr>
      <vt:lpstr>PowerPoint Presentation</vt:lpstr>
      <vt:lpstr>Nature of our Problem Sets</vt:lpstr>
      <vt:lpstr>One Other Complaint We Sometimes Get</vt:lpstr>
      <vt:lpstr>Other Observations</vt:lpstr>
      <vt:lpstr>TICR Program Professional Conduct Statement Clarifications for this class</vt:lpstr>
    </vt:vector>
  </TitlesOfParts>
  <Company>PSG-UCSF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Martin, Jeff</cp:lastModifiedBy>
  <cp:revision>34</cp:revision>
  <dcterms:created xsi:type="dcterms:W3CDTF">2006-09-09T08:27:58Z</dcterms:created>
  <dcterms:modified xsi:type="dcterms:W3CDTF">2016-09-15T07:22:44Z</dcterms:modified>
</cp:coreProperties>
</file>