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808" r:id="rId1"/>
    <p:sldMasterId id="2147483825" r:id="rId2"/>
  </p:sldMasterIdLst>
  <p:notesMasterIdLst>
    <p:notesMasterId r:id="rId36"/>
  </p:notesMasterIdLst>
  <p:handoutMasterIdLst>
    <p:handoutMasterId r:id="rId37"/>
  </p:handoutMasterIdLst>
  <p:sldIdLst>
    <p:sldId id="259" r:id="rId3"/>
    <p:sldId id="288" r:id="rId4"/>
    <p:sldId id="344" r:id="rId5"/>
    <p:sldId id="367" r:id="rId6"/>
    <p:sldId id="345" r:id="rId7"/>
    <p:sldId id="289" r:id="rId8"/>
    <p:sldId id="290" r:id="rId9"/>
    <p:sldId id="294" r:id="rId10"/>
    <p:sldId id="368" r:id="rId11"/>
    <p:sldId id="369" r:id="rId12"/>
    <p:sldId id="296" r:id="rId13"/>
    <p:sldId id="293" r:id="rId14"/>
    <p:sldId id="298" r:id="rId15"/>
    <p:sldId id="299" r:id="rId16"/>
    <p:sldId id="347" r:id="rId17"/>
    <p:sldId id="349" r:id="rId18"/>
    <p:sldId id="292" r:id="rId19"/>
    <p:sldId id="346" r:id="rId20"/>
    <p:sldId id="366" r:id="rId21"/>
    <p:sldId id="351" r:id="rId22"/>
    <p:sldId id="354" r:id="rId23"/>
    <p:sldId id="358" r:id="rId24"/>
    <p:sldId id="361" r:id="rId25"/>
    <p:sldId id="362" r:id="rId26"/>
    <p:sldId id="356" r:id="rId27"/>
    <p:sldId id="374" r:id="rId28"/>
    <p:sldId id="359" r:id="rId29"/>
    <p:sldId id="360" r:id="rId30"/>
    <p:sldId id="373" r:id="rId31"/>
    <p:sldId id="363" r:id="rId32"/>
    <p:sldId id="297" r:id="rId33"/>
    <p:sldId id="370" r:id="rId34"/>
    <p:sldId id="277" r:id="rId3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288"/>
            <p14:sldId id="344"/>
            <p14:sldId id="367"/>
            <p14:sldId id="345"/>
            <p14:sldId id="289"/>
            <p14:sldId id="290"/>
            <p14:sldId id="294"/>
            <p14:sldId id="368"/>
            <p14:sldId id="369"/>
            <p14:sldId id="296"/>
            <p14:sldId id="293"/>
            <p14:sldId id="298"/>
            <p14:sldId id="299"/>
            <p14:sldId id="347"/>
            <p14:sldId id="349"/>
            <p14:sldId id="292"/>
            <p14:sldId id="346"/>
            <p14:sldId id="366"/>
            <p14:sldId id="351"/>
            <p14:sldId id="354"/>
            <p14:sldId id="358"/>
            <p14:sldId id="361"/>
            <p14:sldId id="362"/>
            <p14:sldId id="356"/>
            <p14:sldId id="374"/>
            <p14:sldId id="359"/>
            <p14:sldId id="360"/>
            <p14:sldId id="373"/>
            <p14:sldId id="363"/>
            <p14:sldId id="297"/>
            <p14:sldId id="370"/>
          </p14:sldIdLst>
        </p14:section>
        <p14:section name="Overview and Objectives" id="{ABA716BF-3A5C-4ADB-94C9-CFEF84EBA240}">
          <p14:sldIdLst>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3174" autoAdjust="0"/>
    <p:restoredTop sz="89143" autoAdjust="0"/>
  </p:normalViewPr>
  <p:slideViewPr>
    <p:cSldViewPr>
      <p:cViewPr varScale="1">
        <p:scale>
          <a:sx n="65" d="100"/>
          <a:sy n="65" d="100"/>
        </p:scale>
        <p:origin x="-1632"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776"/>
    </p:cViewPr>
  </p:sorterViewPr>
  <p:notesViewPr>
    <p:cSldViewPr>
      <p:cViewPr>
        <p:scale>
          <a:sx n="60" d="100"/>
          <a:sy n="60" d="100"/>
        </p:scale>
        <p:origin x="-2748"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6C441-B632-4FBC-92E6-BE28E94E39D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1D8F832-911A-41D5-93D4-D54430A10D20}">
      <dgm:prSet/>
      <dgm:spPr/>
      <dgm:t>
        <a:bodyPr/>
        <a:lstStyle/>
        <a:p>
          <a:pPr rtl="0"/>
          <a:r>
            <a:rPr lang="en-US" dirty="0" smtClean="0"/>
            <a:t>Formative evaluation</a:t>
          </a:r>
          <a:endParaRPr lang="en-US" dirty="0"/>
        </a:p>
      </dgm:t>
    </dgm:pt>
    <dgm:pt modelId="{6FA0D3BC-360F-4FF7-B6C1-CC403DDBF7CB}" type="parTrans" cxnId="{05DE7888-DA65-42D9-9461-D5A1ABB33ECF}">
      <dgm:prSet/>
      <dgm:spPr/>
      <dgm:t>
        <a:bodyPr/>
        <a:lstStyle/>
        <a:p>
          <a:endParaRPr lang="en-US"/>
        </a:p>
      </dgm:t>
    </dgm:pt>
    <dgm:pt modelId="{20D4181A-98EE-4876-9677-CC9BA9E72658}" type="sibTrans" cxnId="{05DE7888-DA65-42D9-9461-D5A1ABB33ECF}">
      <dgm:prSet/>
      <dgm:spPr/>
      <dgm:t>
        <a:bodyPr/>
        <a:lstStyle/>
        <a:p>
          <a:endParaRPr lang="en-US"/>
        </a:p>
      </dgm:t>
    </dgm:pt>
    <dgm:pt modelId="{1BD69B8D-6878-43F9-B94A-E8EB1F3BE697}">
      <dgm:prSet/>
      <dgm:spPr/>
      <dgm:t>
        <a:bodyPr/>
        <a:lstStyle/>
        <a:p>
          <a:pPr rtl="0"/>
          <a:r>
            <a:rPr lang="en-US" smtClean="0"/>
            <a:t>Assessment activities to inform program development</a:t>
          </a:r>
          <a:endParaRPr lang="en-US"/>
        </a:p>
      </dgm:t>
    </dgm:pt>
    <dgm:pt modelId="{E5CBD2A5-37C2-48CD-8EB1-963399BFDA06}" type="parTrans" cxnId="{54455DF3-FBDA-4ECA-98B4-8B99B01FCBB4}">
      <dgm:prSet/>
      <dgm:spPr/>
      <dgm:t>
        <a:bodyPr/>
        <a:lstStyle/>
        <a:p>
          <a:endParaRPr lang="en-US"/>
        </a:p>
      </dgm:t>
    </dgm:pt>
    <dgm:pt modelId="{FAD9F6D7-0689-490C-949F-81108B5B7495}" type="sibTrans" cxnId="{54455DF3-FBDA-4ECA-98B4-8B99B01FCBB4}">
      <dgm:prSet/>
      <dgm:spPr/>
      <dgm:t>
        <a:bodyPr/>
        <a:lstStyle/>
        <a:p>
          <a:endParaRPr lang="en-US"/>
        </a:p>
      </dgm:t>
    </dgm:pt>
    <dgm:pt modelId="{731115C2-AD53-4D85-8FDF-03319C235483}">
      <dgm:prSet/>
      <dgm:spPr/>
      <dgm:t>
        <a:bodyPr/>
        <a:lstStyle/>
        <a:p>
          <a:pPr rtl="0"/>
          <a:r>
            <a:rPr lang="en-US" dirty="0" smtClean="0"/>
            <a:t>Process</a:t>
          </a:r>
        </a:p>
        <a:p>
          <a:pPr rtl="0"/>
          <a:r>
            <a:rPr lang="en-US" dirty="0" smtClean="0"/>
            <a:t>(Outputs)</a:t>
          </a:r>
          <a:endParaRPr lang="en-US" dirty="0"/>
        </a:p>
      </dgm:t>
    </dgm:pt>
    <dgm:pt modelId="{019BD573-7C03-4CBF-976D-01035A254F57}" type="parTrans" cxnId="{D60CAB79-68D3-4837-B623-6BD3AB7DD2BF}">
      <dgm:prSet/>
      <dgm:spPr/>
      <dgm:t>
        <a:bodyPr/>
        <a:lstStyle/>
        <a:p>
          <a:endParaRPr lang="en-US"/>
        </a:p>
      </dgm:t>
    </dgm:pt>
    <dgm:pt modelId="{86C10617-2F2F-470A-BC53-BD82DB81C894}" type="sibTrans" cxnId="{D60CAB79-68D3-4837-B623-6BD3AB7DD2BF}">
      <dgm:prSet/>
      <dgm:spPr/>
      <dgm:t>
        <a:bodyPr/>
        <a:lstStyle/>
        <a:p>
          <a:endParaRPr lang="en-US"/>
        </a:p>
      </dgm:t>
    </dgm:pt>
    <dgm:pt modelId="{7F0E8FF1-8AD4-40ED-82E1-8BD7147B2455}">
      <dgm:prSet/>
      <dgm:spPr/>
      <dgm:t>
        <a:bodyPr/>
        <a:lstStyle/>
        <a:p>
          <a:pPr rtl="0"/>
          <a:r>
            <a:rPr lang="en-US" dirty="0" smtClean="0"/>
            <a:t># of services delivered to target population;  how services were delivered </a:t>
          </a:r>
          <a:endParaRPr lang="en-US" dirty="0"/>
        </a:p>
      </dgm:t>
    </dgm:pt>
    <dgm:pt modelId="{0EC372DC-7302-4FB0-B2C5-A4B6E5E5509D}" type="parTrans" cxnId="{5E0F84CE-7FC6-4480-8BA8-8AC7E42EC3E1}">
      <dgm:prSet/>
      <dgm:spPr/>
      <dgm:t>
        <a:bodyPr/>
        <a:lstStyle/>
        <a:p>
          <a:endParaRPr lang="en-US"/>
        </a:p>
      </dgm:t>
    </dgm:pt>
    <dgm:pt modelId="{BCFA4171-69A7-4AF0-8E86-21372F284289}" type="sibTrans" cxnId="{5E0F84CE-7FC6-4480-8BA8-8AC7E42EC3E1}">
      <dgm:prSet/>
      <dgm:spPr/>
      <dgm:t>
        <a:bodyPr/>
        <a:lstStyle/>
        <a:p>
          <a:endParaRPr lang="en-US"/>
        </a:p>
      </dgm:t>
    </dgm:pt>
    <dgm:pt modelId="{4DD98D3D-9E7F-4062-8A00-E925055E557A}">
      <dgm:prSet/>
      <dgm:spPr/>
      <dgm:t>
        <a:bodyPr/>
        <a:lstStyle/>
        <a:p>
          <a:pPr rtl="0"/>
          <a:r>
            <a:rPr lang="en-US" dirty="0" smtClean="0"/>
            <a:t>Outcomes (immediate and intermediate)</a:t>
          </a:r>
          <a:endParaRPr lang="en-US" dirty="0"/>
        </a:p>
      </dgm:t>
    </dgm:pt>
    <dgm:pt modelId="{924D7B76-FF85-4C83-A747-6E5044B32BD4}" type="parTrans" cxnId="{53774EF5-DE24-4D9F-8CB5-55A28277D3D9}">
      <dgm:prSet/>
      <dgm:spPr/>
      <dgm:t>
        <a:bodyPr/>
        <a:lstStyle/>
        <a:p>
          <a:endParaRPr lang="en-US"/>
        </a:p>
      </dgm:t>
    </dgm:pt>
    <dgm:pt modelId="{3D2AB5D0-DEDD-474B-8E2C-AF4E7BAA8402}" type="sibTrans" cxnId="{53774EF5-DE24-4D9F-8CB5-55A28277D3D9}">
      <dgm:prSet/>
      <dgm:spPr/>
      <dgm:t>
        <a:bodyPr/>
        <a:lstStyle/>
        <a:p>
          <a:endParaRPr lang="en-US"/>
        </a:p>
      </dgm:t>
    </dgm:pt>
    <dgm:pt modelId="{EBEA9D51-C063-41F3-8861-2598A11AF5D2}">
      <dgm:prSet/>
      <dgm:spPr/>
      <dgm:t>
        <a:bodyPr/>
        <a:lstStyle/>
        <a:p>
          <a:pPr rtl="0"/>
          <a:r>
            <a:rPr lang="en-US" smtClean="0"/>
            <a:t>Changes in target population as a result of intervention or services delivered</a:t>
          </a:r>
          <a:endParaRPr lang="en-US"/>
        </a:p>
      </dgm:t>
    </dgm:pt>
    <dgm:pt modelId="{E29E0DFA-1E13-4F74-B526-37DC050C50FE}" type="parTrans" cxnId="{26BEC4B5-F817-404B-B864-FDA86854A60D}">
      <dgm:prSet/>
      <dgm:spPr/>
      <dgm:t>
        <a:bodyPr/>
        <a:lstStyle/>
        <a:p>
          <a:endParaRPr lang="en-US"/>
        </a:p>
      </dgm:t>
    </dgm:pt>
    <dgm:pt modelId="{CA1C440A-7BFF-4407-9681-A0A0D14ECDF3}" type="sibTrans" cxnId="{26BEC4B5-F817-404B-B864-FDA86854A60D}">
      <dgm:prSet/>
      <dgm:spPr/>
      <dgm:t>
        <a:bodyPr/>
        <a:lstStyle/>
        <a:p>
          <a:endParaRPr lang="en-US"/>
        </a:p>
      </dgm:t>
    </dgm:pt>
    <dgm:pt modelId="{1B2EF761-F84F-43E8-9641-A730AA11F93B}">
      <dgm:prSet/>
      <dgm:spPr/>
      <dgm:t>
        <a:bodyPr/>
        <a:lstStyle/>
        <a:p>
          <a:pPr rtl="0"/>
          <a:r>
            <a:rPr lang="en-US" smtClean="0"/>
            <a:t>Knowledge, beliefs, skills, practices, or health conditions</a:t>
          </a:r>
          <a:endParaRPr lang="en-US"/>
        </a:p>
      </dgm:t>
    </dgm:pt>
    <dgm:pt modelId="{6DC9DBCD-C6B9-4FF4-944D-3C5D7A61FB45}" type="parTrans" cxnId="{9C8DD0EC-2F34-4CAE-B19D-1CEB61D6797E}">
      <dgm:prSet/>
      <dgm:spPr/>
      <dgm:t>
        <a:bodyPr/>
        <a:lstStyle/>
        <a:p>
          <a:endParaRPr lang="en-US"/>
        </a:p>
      </dgm:t>
    </dgm:pt>
    <dgm:pt modelId="{9412D387-2C7D-4234-8912-61E6C57A30EE}" type="sibTrans" cxnId="{9C8DD0EC-2F34-4CAE-B19D-1CEB61D6797E}">
      <dgm:prSet/>
      <dgm:spPr/>
      <dgm:t>
        <a:bodyPr/>
        <a:lstStyle/>
        <a:p>
          <a:endParaRPr lang="en-US"/>
        </a:p>
      </dgm:t>
    </dgm:pt>
    <dgm:pt modelId="{A9ECAC8B-6199-420C-9045-D0F71E3A069B}">
      <dgm:prSet/>
      <dgm:spPr/>
      <dgm:t>
        <a:bodyPr/>
        <a:lstStyle/>
        <a:p>
          <a:pPr rtl="0"/>
          <a:r>
            <a:rPr lang="en-US" dirty="0" smtClean="0"/>
            <a:t>Impacts</a:t>
          </a:r>
          <a:endParaRPr lang="en-US" dirty="0"/>
        </a:p>
      </dgm:t>
    </dgm:pt>
    <dgm:pt modelId="{98B64806-1415-4934-A6F5-DFF37B6161A8}" type="parTrans" cxnId="{89D0F1C5-0389-4694-B32D-DFA1F86828F9}">
      <dgm:prSet/>
      <dgm:spPr/>
      <dgm:t>
        <a:bodyPr/>
        <a:lstStyle/>
        <a:p>
          <a:endParaRPr lang="en-US"/>
        </a:p>
      </dgm:t>
    </dgm:pt>
    <dgm:pt modelId="{070552B7-9F7D-4BC9-99D7-8E702FBF733D}" type="sibTrans" cxnId="{89D0F1C5-0389-4694-B32D-DFA1F86828F9}">
      <dgm:prSet/>
      <dgm:spPr/>
      <dgm:t>
        <a:bodyPr/>
        <a:lstStyle/>
        <a:p>
          <a:endParaRPr lang="en-US"/>
        </a:p>
      </dgm:t>
    </dgm:pt>
    <dgm:pt modelId="{EB4407AE-82AA-44C0-AE75-FE163C097A85}">
      <dgm:prSet/>
      <dgm:spPr/>
      <dgm:t>
        <a:bodyPr/>
        <a:lstStyle/>
        <a:p>
          <a:pPr rtl="0"/>
          <a:r>
            <a:rPr lang="en-US" smtClean="0"/>
            <a:t>Changes in morbidity or mortality disease rates  </a:t>
          </a:r>
          <a:endParaRPr lang="en-US"/>
        </a:p>
      </dgm:t>
    </dgm:pt>
    <dgm:pt modelId="{6C160F8D-4A7A-4B41-B9C4-DF8DAF476268}" type="parTrans" cxnId="{C8C63110-E713-41AF-9842-32AD525CE3FD}">
      <dgm:prSet/>
      <dgm:spPr/>
      <dgm:t>
        <a:bodyPr/>
        <a:lstStyle/>
        <a:p>
          <a:endParaRPr lang="en-US"/>
        </a:p>
      </dgm:t>
    </dgm:pt>
    <dgm:pt modelId="{428F20DD-A61A-4DA2-9517-BEAFB7D56BFF}" type="sibTrans" cxnId="{C8C63110-E713-41AF-9842-32AD525CE3FD}">
      <dgm:prSet/>
      <dgm:spPr/>
      <dgm:t>
        <a:bodyPr/>
        <a:lstStyle/>
        <a:p>
          <a:endParaRPr lang="en-US"/>
        </a:p>
      </dgm:t>
    </dgm:pt>
    <dgm:pt modelId="{F9DE08AD-AB94-4BD8-997B-3902567264A5}" type="pres">
      <dgm:prSet presAssocID="{CD26C441-B632-4FBC-92E6-BE28E94E39D4}" presName="Name0" presStyleCnt="0">
        <dgm:presLayoutVars>
          <dgm:dir/>
          <dgm:animLvl val="lvl"/>
          <dgm:resizeHandles val="exact"/>
        </dgm:presLayoutVars>
      </dgm:prSet>
      <dgm:spPr/>
      <dgm:t>
        <a:bodyPr/>
        <a:lstStyle/>
        <a:p>
          <a:endParaRPr lang="en-US"/>
        </a:p>
      </dgm:t>
    </dgm:pt>
    <dgm:pt modelId="{4A14F3E6-498F-41DA-8806-61A5BE552ABA}" type="pres">
      <dgm:prSet presAssocID="{31D8F832-911A-41D5-93D4-D54430A10D20}" presName="linNode" presStyleCnt="0"/>
      <dgm:spPr/>
    </dgm:pt>
    <dgm:pt modelId="{694630F3-BE20-4134-A155-CAA6395BBA4B}" type="pres">
      <dgm:prSet presAssocID="{31D8F832-911A-41D5-93D4-D54430A10D20}" presName="parentText" presStyleLbl="node1" presStyleIdx="0" presStyleCnt="4">
        <dgm:presLayoutVars>
          <dgm:chMax val="1"/>
          <dgm:bulletEnabled val="1"/>
        </dgm:presLayoutVars>
      </dgm:prSet>
      <dgm:spPr/>
      <dgm:t>
        <a:bodyPr/>
        <a:lstStyle/>
        <a:p>
          <a:endParaRPr lang="en-US"/>
        </a:p>
      </dgm:t>
    </dgm:pt>
    <dgm:pt modelId="{B50C3A36-E9A9-43B0-B928-4B06CCDE7E2A}" type="pres">
      <dgm:prSet presAssocID="{31D8F832-911A-41D5-93D4-D54430A10D20}" presName="descendantText" presStyleLbl="alignAccFollowNode1" presStyleIdx="0" presStyleCnt="4">
        <dgm:presLayoutVars>
          <dgm:bulletEnabled val="1"/>
        </dgm:presLayoutVars>
      </dgm:prSet>
      <dgm:spPr/>
      <dgm:t>
        <a:bodyPr/>
        <a:lstStyle/>
        <a:p>
          <a:endParaRPr lang="en-US"/>
        </a:p>
      </dgm:t>
    </dgm:pt>
    <dgm:pt modelId="{81599500-2080-4CA5-BF44-A3EC6C29E8B8}" type="pres">
      <dgm:prSet presAssocID="{20D4181A-98EE-4876-9677-CC9BA9E72658}" presName="sp" presStyleCnt="0"/>
      <dgm:spPr/>
    </dgm:pt>
    <dgm:pt modelId="{01C7D456-8AAC-4E5E-8CDF-637C008306CB}" type="pres">
      <dgm:prSet presAssocID="{731115C2-AD53-4D85-8FDF-03319C235483}" presName="linNode" presStyleCnt="0"/>
      <dgm:spPr/>
    </dgm:pt>
    <dgm:pt modelId="{2BCCA221-A78F-4B04-8FA7-D687CB645472}" type="pres">
      <dgm:prSet presAssocID="{731115C2-AD53-4D85-8FDF-03319C235483}" presName="parentText" presStyleLbl="node1" presStyleIdx="1" presStyleCnt="4">
        <dgm:presLayoutVars>
          <dgm:chMax val="1"/>
          <dgm:bulletEnabled val="1"/>
        </dgm:presLayoutVars>
      </dgm:prSet>
      <dgm:spPr/>
      <dgm:t>
        <a:bodyPr/>
        <a:lstStyle/>
        <a:p>
          <a:endParaRPr lang="en-US"/>
        </a:p>
      </dgm:t>
    </dgm:pt>
    <dgm:pt modelId="{0217640C-DEA3-4B75-8560-D1407A4B2F94}" type="pres">
      <dgm:prSet presAssocID="{731115C2-AD53-4D85-8FDF-03319C235483}" presName="descendantText" presStyleLbl="alignAccFollowNode1" presStyleIdx="1" presStyleCnt="4">
        <dgm:presLayoutVars>
          <dgm:bulletEnabled val="1"/>
        </dgm:presLayoutVars>
      </dgm:prSet>
      <dgm:spPr/>
      <dgm:t>
        <a:bodyPr/>
        <a:lstStyle/>
        <a:p>
          <a:endParaRPr lang="en-US"/>
        </a:p>
      </dgm:t>
    </dgm:pt>
    <dgm:pt modelId="{0FB46323-80D8-4830-9B46-3374D24B797D}" type="pres">
      <dgm:prSet presAssocID="{86C10617-2F2F-470A-BC53-BD82DB81C894}" presName="sp" presStyleCnt="0"/>
      <dgm:spPr/>
    </dgm:pt>
    <dgm:pt modelId="{C5DCC4C3-C3FB-4CD7-B2C0-B01D3543530D}" type="pres">
      <dgm:prSet presAssocID="{4DD98D3D-9E7F-4062-8A00-E925055E557A}" presName="linNode" presStyleCnt="0"/>
      <dgm:spPr/>
    </dgm:pt>
    <dgm:pt modelId="{ADBDAAFA-F25B-4392-BA07-584B2252E509}" type="pres">
      <dgm:prSet presAssocID="{4DD98D3D-9E7F-4062-8A00-E925055E557A}" presName="parentText" presStyleLbl="node1" presStyleIdx="2" presStyleCnt="4">
        <dgm:presLayoutVars>
          <dgm:chMax val="1"/>
          <dgm:bulletEnabled val="1"/>
        </dgm:presLayoutVars>
      </dgm:prSet>
      <dgm:spPr/>
      <dgm:t>
        <a:bodyPr/>
        <a:lstStyle/>
        <a:p>
          <a:endParaRPr lang="en-US"/>
        </a:p>
      </dgm:t>
    </dgm:pt>
    <dgm:pt modelId="{391CBF22-5038-4BE4-AD9F-FD1716BC77BC}" type="pres">
      <dgm:prSet presAssocID="{4DD98D3D-9E7F-4062-8A00-E925055E557A}" presName="descendantText" presStyleLbl="alignAccFollowNode1" presStyleIdx="2" presStyleCnt="4">
        <dgm:presLayoutVars>
          <dgm:bulletEnabled val="1"/>
        </dgm:presLayoutVars>
      </dgm:prSet>
      <dgm:spPr/>
      <dgm:t>
        <a:bodyPr/>
        <a:lstStyle/>
        <a:p>
          <a:endParaRPr lang="en-US"/>
        </a:p>
      </dgm:t>
    </dgm:pt>
    <dgm:pt modelId="{EA75D5FE-7D64-4FFE-86A0-6814AE2D0F41}" type="pres">
      <dgm:prSet presAssocID="{3D2AB5D0-DEDD-474B-8E2C-AF4E7BAA8402}" presName="sp" presStyleCnt="0"/>
      <dgm:spPr/>
    </dgm:pt>
    <dgm:pt modelId="{AA8C2D7C-B9C2-4FC0-8ABA-AACC811C36DE}" type="pres">
      <dgm:prSet presAssocID="{A9ECAC8B-6199-420C-9045-D0F71E3A069B}" presName="linNode" presStyleCnt="0"/>
      <dgm:spPr/>
    </dgm:pt>
    <dgm:pt modelId="{4082CA95-6FC3-407A-BF5D-016AE7046EE7}" type="pres">
      <dgm:prSet presAssocID="{A9ECAC8B-6199-420C-9045-D0F71E3A069B}" presName="parentText" presStyleLbl="node1" presStyleIdx="3" presStyleCnt="4">
        <dgm:presLayoutVars>
          <dgm:chMax val="1"/>
          <dgm:bulletEnabled val="1"/>
        </dgm:presLayoutVars>
      </dgm:prSet>
      <dgm:spPr/>
      <dgm:t>
        <a:bodyPr/>
        <a:lstStyle/>
        <a:p>
          <a:endParaRPr lang="en-US"/>
        </a:p>
      </dgm:t>
    </dgm:pt>
    <dgm:pt modelId="{B3061239-42EB-4FCD-A428-5A5943FF4DFF}" type="pres">
      <dgm:prSet presAssocID="{A9ECAC8B-6199-420C-9045-D0F71E3A069B}" presName="descendantText" presStyleLbl="alignAccFollowNode1" presStyleIdx="3" presStyleCnt="4">
        <dgm:presLayoutVars>
          <dgm:bulletEnabled val="1"/>
        </dgm:presLayoutVars>
      </dgm:prSet>
      <dgm:spPr/>
      <dgm:t>
        <a:bodyPr/>
        <a:lstStyle/>
        <a:p>
          <a:endParaRPr lang="en-US"/>
        </a:p>
      </dgm:t>
    </dgm:pt>
  </dgm:ptLst>
  <dgm:cxnLst>
    <dgm:cxn modelId="{AD8DDC64-6063-465E-8C68-E169FDD2FD6E}" type="presOf" srcId="{731115C2-AD53-4D85-8FDF-03319C235483}" destId="{2BCCA221-A78F-4B04-8FA7-D687CB645472}" srcOrd="0" destOrd="0" presId="urn:microsoft.com/office/officeart/2005/8/layout/vList5"/>
    <dgm:cxn modelId="{00D9302F-0E66-483C-A9C5-3D4F8DB9A83E}" type="presOf" srcId="{7F0E8FF1-8AD4-40ED-82E1-8BD7147B2455}" destId="{0217640C-DEA3-4B75-8560-D1407A4B2F94}" srcOrd="0" destOrd="0" presId="urn:microsoft.com/office/officeart/2005/8/layout/vList5"/>
    <dgm:cxn modelId="{54455DF3-FBDA-4ECA-98B4-8B99B01FCBB4}" srcId="{31D8F832-911A-41D5-93D4-D54430A10D20}" destId="{1BD69B8D-6878-43F9-B94A-E8EB1F3BE697}" srcOrd="0" destOrd="0" parTransId="{E5CBD2A5-37C2-48CD-8EB1-963399BFDA06}" sibTransId="{FAD9F6D7-0689-490C-949F-81108B5B7495}"/>
    <dgm:cxn modelId="{D60CAB79-68D3-4837-B623-6BD3AB7DD2BF}" srcId="{CD26C441-B632-4FBC-92E6-BE28E94E39D4}" destId="{731115C2-AD53-4D85-8FDF-03319C235483}" srcOrd="1" destOrd="0" parTransId="{019BD573-7C03-4CBF-976D-01035A254F57}" sibTransId="{86C10617-2F2F-470A-BC53-BD82DB81C894}"/>
    <dgm:cxn modelId="{89D0F1C5-0389-4694-B32D-DFA1F86828F9}" srcId="{CD26C441-B632-4FBC-92E6-BE28E94E39D4}" destId="{A9ECAC8B-6199-420C-9045-D0F71E3A069B}" srcOrd="3" destOrd="0" parTransId="{98B64806-1415-4934-A6F5-DFF37B6161A8}" sibTransId="{070552B7-9F7D-4BC9-99D7-8E702FBF733D}"/>
    <dgm:cxn modelId="{C8C63110-E713-41AF-9842-32AD525CE3FD}" srcId="{A9ECAC8B-6199-420C-9045-D0F71E3A069B}" destId="{EB4407AE-82AA-44C0-AE75-FE163C097A85}" srcOrd="0" destOrd="0" parTransId="{6C160F8D-4A7A-4B41-B9C4-DF8DAF476268}" sibTransId="{428F20DD-A61A-4DA2-9517-BEAFB7D56BFF}"/>
    <dgm:cxn modelId="{05DE7888-DA65-42D9-9461-D5A1ABB33ECF}" srcId="{CD26C441-B632-4FBC-92E6-BE28E94E39D4}" destId="{31D8F832-911A-41D5-93D4-D54430A10D20}" srcOrd="0" destOrd="0" parTransId="{6FA0D3BC-360F-4FF7-B6C1-CC403DDBF7CB}" sibTransId="{20D4181A-98EE-4876-9677-CC9BA9E72658}"/>
    <dgm:cxn modelId="{A612C7A4-023D-442A-B6E0-616F97291E4E}" type="presOf" srcId="{1BD69B8D-6878-43F9-B94A-E8EB1F3BE697}" destId="{B50C3A36-E9A9-43B0-B928-4B06CCDE7E2A}" srcOrd="0" destOrd="0" presId="urn:microsoft.com/office/officeart/2005/8/layout/vList5"/>
    <dgm:cxn modelId="{EF54784B-88C5-4D2C-9EE9-E6470C74837D}" type="presOf" srcId="{1B2EF761-F84F-43E8-9641-A730AA11F93B}" destId="{391CBF22-5038-4BE4-AD9F-FD1716BC77BC}" srcOrd="0" destOrd="1" presId="urn:microsoft.com/office/officeart/2005/8/layout/vList5"/>
    <dgm:cxn modelId="{5E0F84CE-7FC6-4480-8BA8-8AC7E42EC3E1}" srcId="{731115C2-AD53-4D85-8FDF-03319C235483}" destId="{7F0E8FF1-8AD4-40ED-82E1-8BD7147B2455}" srcOrd="0" destOrd="0" parTransId="{0EC372DC-7302-4FB0-B2C5-A4B6E5E5509D}" sibTransId="{BCFA4171-69A7-4AF0-8E86-21372F284289}"/>
    <dgm:cxn modelId="{AF52BEE8-F1FE-4DD1-A391-B9D9088799C4}" type="presOf" srcId="{CD26C441-B632-4FBC-92E6-BE28E94E39D4}" destId="{F9DE08AD-AB94-4BD8-997B-3902567264A5}" srcOrd="0" destOrd="0" presId="urn:microsoft.com/office/officeart/2005/8/layout/vList5"/>
    <dgm:cxn modelId="{156155C1-E905-4D06-B06B-BF9AB3171C78}" type="presOf" srcId="{EBEA9D51-C063-41F3-8861-2598A11AF5D2}" destId="{391CBF22-5038-4BE4-AD9F-FD1716BC77BC}" srcOrd="0" destOrd="0" presId="urn:microsoft.com/office/officeart/2005/8/layout/vList5"/>
    <dgm:cxn modelId="{83E7497F-0213-4835-8B8C-98B0CAC3B79C}" type="presOf" srcId="{EB4407AE-82AA-44C0-AE75-FE163C097A85}" destId="{B3061239-42EB-4FCD-A428-5A5943FF4DFF}" srcOrd="0" destOrd="0" presId="urn:microsoft.com/office/officeart/2005/8/layout/vList5"/>
    <dgm:cxn modelId="{26BEC4B5-F817-404B-B864-FDA86854A60D}" srcId="{4DD98D3D-9E7F-4062-8A00-E925055E557A}" destId="{EBEA9D51-C063-41F3-8861-2598A11AF5D2}" srcOrd="0" destOrd="0" parTransId="{E29E0DFA-1E13-4F74-B526-37DC050C50FE}" sibTransId="{CA1C440A-7BFF-4407-9681-A0A0D14ECDF3}"/>
    <dgm:cxn modelId="{53774EF5-DE24-4D9F-8CB5-55A28277D3D9}" srcId="{CD26C441-B632-4FBC-92E6-BE28E94E39D4}" destId="{4DD98D3D-9E7F-4062-8A00-E925055E557A}" srcOrd="2" destOrd="0" parTransId="{924D7B76-FF85-4C83-A747-6E5044B32BD4}" sibTransId="{3D2AB5D0-DEDD-474B-8E2C-AF4E7BAA8402}"/>
    <dgm:cxn modelId="{153E86B1-4B9F-4CA5-8DC2-242BCF741D50}" type="presOf" srcId="{A9ECAC8B-6199-420C-9045-D0F71E3A069B}" destId="{4082CA95-6FC3-407A-BF5D-016AE7046EE7}" srcOrd="0" destOrd="0" presId="urn:microsoft.com/office/officeart/2005/8/layout/vList5"/>
    <dgm:cxn modelId="{7367F123-FA1A-4B44-9369-A35570002364}" type="presOf" srcId="{4DD98D3D-9E7F-4062-8A00-E925055E557A}" destId="{ADBDAAFA-F25B-4392-BA07-584B2252E509}" srcOrd="0" destOrd="0" presId="urn:microsoft.com/office/officeart/2005/8/layout/vList5"/>
    <dgm:cxn modelId="{4513DDDF-738F-4463-A999-E0DBF7F0807D}" type="presOf" srcId="{31D8F832-911A-41D5-93D4-D54430A10D20}" destId="{694630F3-BE20-4134-A155-CAA6395BBA4B}" srcOrd="0" destOrd="0" presId="urn:microsoft.com/office/officeart/2005/8/layout/vList5"/>
    <dgm:cxn modelId="{9C8DD0EC-2F34-4CAE-B19D-1CEB61D6797E}" srcId="{EBEA9D51-C063-41F3-8861-2598A11AF5D2}" destId="{1B2EF761-F84F-43E8-9641-A730AA11F93B}" srcOrd="0" destOrd="0" parTransId="{6DC9DBCD-C6B9-4FF4-944D-3C5D7A61FB45}" sibTransId="{9412D387-2C7D-4234-8912-61E6C57A30EE}"/>
    <dgm:cxn modelId="{8861CA4F-4DD0-49BF-9A57-F62202CBB598}" type="presParOf" srcId="{F9DE08AD-AB94-4BD8-997B-3902567264A5}" destId="{4A14F3E6-498F-41DA-8806-61A5BE552ABA}" srcOrd="0" destOrd="0" presId="urn:microsoft.com/office/officeart/2005/8/layout/vList5"/>
    <dgm:cxn modelId="{5A93214D-1FB4-47AC-B590-49D1478A4506}" type="presParOf" srcId="{4A14F3E6-498F-41DA-8806-61A5BE552ABA}" destId="{694630F3-BE20-4134-A155-CAA6395BBA4B}" srcOrd="0" destOrd="0" presId="urn:microsoft.com/office/officeart/2005/8/layout/vList5"/>
    <dgm:cxn modelId="{075D149B-14D8-4ECE-9DDF-A6B7037FBF6C}" type="presParOf" srcId="{4A14F3E6-498F-41DA-8806-61A5BE552ABA}" destId="{B50C3A36-E9A9-43B0-B928-4B06CCDE7E2A}" srcOrd="1" destOrd="0" presId="urn:microsoft.com/office/officeart/2005/8/layout/vList5"/>
    <dgm:cxn modelId="{04D52C30-DFE8-4347-9A6C-F72B979A5DA1}" type="presParOf" srcId="{F9DE08AD-AB94-4BD8-997B-3902567264A5}" destId="{81599500-2080-4CA5-BF44-A3EC6C29E8B8}" srcOrd="1" destOrd="0" presId="urn:microsoft.com/office/officeart/2005/8/layout/vList5"/>
    <dgm:cxn modelId="{48C36A36-9793-4AA0-924D-00DDAC5429B2}" type="presParOf" srcId="{F9DE08AD-AB94-4BD8-997B-3902567264A5}" destId="{01C7D456-8AAC-4E5E-8CDF-637C008306CB}" srcOrd="2" destOrd="0" presId="urn:microsoft.com/office/officeart/2005/8/layout/vList5"/>
    <dgm:cxn modelId="{08131B1D-7E6C-4B83-A6E7-E507B782FBE1}" type="presParOf" srcId="{01C7D456-8AAC-4E5E-8CDF-637C008306CB}" destId="{2BCCA221-A78F-4B04-8FA7-D687CB645472}" srcOrd="0" destOrd="0" presId="urn:microsoft.com/office/officeart/2005/8/layout/vList5"/>
    <dgm:cxn modelId="{53C088A8-A672-4709-B4FB-2B1651DC09F5}" type="presParOf" srcId="{01C7D456-8AAC-4E5E-8CDF-637C008306CB}" destId="{0217640C-DEA3-4B75-8560-D1407A4B2F94}" srcOrd="1" destOrd="0" presId="urn:microsoft.com/office/officeart/2005/8/layout/vList5"/>
    <dgm:cxn modelId="{4166E354-A1E5-4CF2-B82A-F3A001239C9F}" type="presParOf" srcId="{F9DE08AD-AB94-4BD8-997B-3902567264A5}" destId="{0FB46323-80D8-4830-9B46-3374D24B797D}" srcOrd="3" destOrd="0" presId="urn:microsoft.com/office/officeart/2005/8/layout/vList5"/>
    <dgm:cxn modelId="{2BB94C6C-418D-4064-B646-2008A12546D5}" type="presParOf" srcId="{F9DE08AD-AB94-4BD8-997B-3902567264A5}" destId="{C5DCC4C3-C3FB-4CD7-B2C0-B01D3543530D}" srcOrd="4" destOrd="0" presId="urn:microsoft.com/office/officeart/2005/8/layout/vList5"/>
    <dgm:cxn modelId="{7130A025-30B2-426E-BA7B-48D85C9B419B}" type="presParOf" srcId="{C5DCC4C3-C3FB-4CD7-B2C0-B01D3543530D}" destId="{ADBDAAFA-F25B-4392-BA07-584B2252E509}" srcOrd="0" destOrd="0" presId="urn:microsoft.com/office/officeart/2005/8/layout/vList5"/>
    <dgm:cxn modelId="{73FE3474-DC16-425F-9110-2B0DBE895C0F}" type="presParOf" srcId="{C5DCC4C3-C3FB-4CD7-B2C0-B01D3543530D}" destId="{391CBF22-5038-4BE4-AD9F-FD1716BC77BC}" srcOrd="1" destOrd="0" presId="urn:microsoft.com/office/officeart/2005/8/layout/vList5"/>
    <dgm:cxn modelId="{0BD5BAC1-F312-4372-B684-55B4A472E5CB}" type="presParOf" srcId="{F9DE08AD-AB94-4BD8-997B-3902567264A5}" destId="{EA75D5FE-7D64-4FFE-86A0-6814AE2D0F41}" srcOrd="5" destOrd="0" presId="urn:microsoft.com/office/officeart/2005/8/layout/vList5"/>
    <dgm:cxn modelId="{8A538142-F98F-468C-A3FC-772E731D6F60}" type="presParOf" srcId="{F9DE08AD-AB94-4BD8-997B-3902567264A5}" destId="{AA8C2D7C-B9C2-4FC0-8ABA-AACC811C36DE}" srcOrd="6" destOrd="0" presId="urn:microsoft.com/office/officeart/2005/8/layout/vList5"/>
    <dgm:cxn modelId="{A30DA8D6-458E-4CE2-99CC-D9ABDF25300C}" type="presParOf" srcId="{AA8C2D7C-B9C2-4FC0-8ABA-AACC811C36DE}" destId="{4082CA95-6FC3-407A-BF5D-016AE7046EE7}" srcOrd="0" destOrd="0" presId="urn:microsoft.com/office/officeart/2005/8/layout/vList5"/>
    <dgm:cxn modelId="{43914986-90C4-4DAD-B7AC-E0792E2A037C}" type="presParOf" srcId="{AA8C2D7C-B9C2-4FC0-8ABA-AACC811C36DE}" destId="{B3061239-42EB-4FCD-A428-5A5943FF4DFF}"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B5C113-38C1-469D-9942-CF5A310B986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8EA18C7-6DAE-417E-B3BB-668DE523CC1E}">
      <dgm:prSet phldrT="[Text]" custT="1"/>
      <dgm:spPr/>
      <dgm:t>
        <a:bodyPr/>
        <a:lstStyle/>
        <a:p>
          <a:r>
            <a:rPr lang="en-US" sz="1400" dirty="0" smtClean="0">
              <a:solidFill>
                <a:schemeClr val="accent2">
                  <a:lumMod val="75000"/>
                </a:schemeClr>
              </a:solidFill>
            </a:rPr>
            <a:t>Assessment</a:t>
          </a:r>
        </a:p>
        <a:p>
          <a:r>
            <a:rPr lang="en-US" sz="1400" dirty="0" smtClean="0"/>
            <a:t>(Formative evaluation)</a:t>
          </a:r>
          <a:r>
            <a:rPr lang="en-US" sz="1700" dirty="0" smtClean="0"/>
            <a:t> </a:t>
          </a:r>
          <a:endParaRPr lang="en-US" sz="1700" dirty="0"/>
        </a:p>
      </dgm:t>
    </dgm:pt>
    <dgm:pt modelId="{F80DE938-1678-4CC6-93A4-F350DAB366CE}" type="parTrans" cxnId="{593DAC70-DCD5-45E4-B307-B436CA3CD89D}">
      <dgm:prSet/>
      <dgm:spPr/>
      <dgm:t>
        <a:bodyPr/>
        <a:lstStyle/>
        <a:p>
          <a:endParaRPr lang="en-US"/>
        </a:p>
      </dgm:t>
    </dgm:pt>
    <dgm:pt modelId="{F9BD0B58-E9A9-4B2C-AFC1-8A5CB6D311F8}" type="sibTrans" cxnId="{593DAC70-DCD5-45E4-B307-B436CA3CD89D}">
      <dgm:prSet/>
      <dgm:spPr/>
      <dgm:t>
        <a:bodyPr/>
        <a:lstStyle/>
        <a:p>
          <a:endParaRPr lang="en-US"/>
        </a:p>
      </dgm:t>
    </dgm:pt>
    <dgm:pt modelId="{65EE7AE8-B8E0-4698-85F3-2931F481C3E0}">
      <dgm:prSet phldrT="[Text]" custT="1"/>
      <dgm:spPr/>
      <dgm:t>
        <a:bodyPr/>
        <a:lstStyle/>
        <a:p>
          <a:r>
            <a:rPr lang="en-US" sz="1400" dirty="0" smtClean="0"/>
            <a:t> </a:t>
          </a:r>
          <a:r>
            <a:rPr lang="en-US" sz="1400" dirty="0" smtClean="0">
              <a:solidFill>
                <a:schemeClr val="accent2">
                  <a:lumMod val="75000"/>
                </a:schemeClr>
              </a:solidFill>
            </a:rPr>
            <a:t>Process</a:t>
          </a:r>
        </a:p>
        <a:p>
          <a:r>
            <a:rPr lang="en-US" sz="1400" dirty="0" smtClean="0"/>
            <a:t>(Delivered services or interventions)</a:t>
          </a:r>
          <a:endParaRPr lang="en-US" sz="1400" dirty="0"/>
        </a:p>
      </dgm:t>
    </dgm:pt>
    <dgm:pt modelId="{29F138E1-C685-476D-BC57-17B856556FC0}" type="parTrans" cxnId="{7D85FCEE-EBEC-4671-8CB4-089FF45B7B97}">
      <dgm:prSet/>
      <dgm:spPr/>
      <dgm:t>
        <a:bodyPr/>
        <a:lstStyle/>
        <a:p>
          <a:endParaRPr lang="en-US"/>
        </a:p>
      </dgm:t>
    </dgm:pt>
    <dgm:pt modelId="{3A0BE9D3-8A28-4185-9B32-49C914DFB879}" type="sibTrans" cxnId="{7D85FCEE-EBEC-4671-8CB4-089FF45B7B97}">
      <dgm:prSet/>
      <dgm:spPr/>
      <dgm:t>
        <a:bodyPr/>
        <a:lstStyle/>
        <a:p>
          <a:endParaRPr lang="en-US"/>
        </a:p>
      </dgm:t>
    </dgm:pt>
    <dgm:pt modelId="{6E36059B-04F3-493C-B57C-971BE219856D}">
      <dgm:prSet phldrT="[Text]" custT="1"/>
      <dgm:spPr/>
      <dgm:t>
        <a:bodyPr/>
        <a:lstStyle/>
        <a:p>
          <a:r>
            <a:rPr lang="en-US" sz="1400" dirty="0" smtClean="0">
              <a:solidFill>
                <a:schemeClr val="accent2">
                  <a:lumMod val="75000"/>
                </a:schemeClr>
              </a:solidFill>
            </a:rPr>
            <a:t>Outcomes</a:t>
          </a:r>
        </a:p>
        <a:p>
          <a:r>
            <a:rPr lang="en-US" sz="1400" dirty="0" smtClean="0"/>
            <a:t>(changes in biomed, </a:t>
          </a:r>
          <a:r>
            <a:rPr lang="en-US" sz="1400" dirty="0" err="1" smtClean="0"/>
            <a:t>beh</a:t>
          </a:r>
          <a:r>
            <a:rPr lang="en-US" sz="1400" dirty="0" smtClean="0"/>
            <a:t>, </a:t>
          </a:r>
          <a:r>
            <a:rPr lang="en-US" sz="1400" dirty="0" err="1" smtClean="0"/>
            <a:t>soc</a:t>
          </a:r>
          <a:r>
            <a:rPr lang="en-US" sz="1400" dirty="0" smtClean="0"/>
            <a:t> or structural  conditions )</a:t>
          </a:r>
          <a:endParaRPr lang="en-US" sz="1400" dirty="0"/>
        </a:p>
      </dgm:t>
    </dgm:pt>
    <dgm:pt modelId="{D9FCEF12-536B-4640-AF20-6B2AA2B4CF82}" type="parTrans" cxnId="{1BADA4CC-DD61-4072-ACD2-9D90D31A0042}">
      <dgm:prSet/>
      <dgm:spPr/>
      <dgm:t>
        <a:bodyPr/>
        <a:lstStyle/>
        <a:p>
          <a:endParaRPr lang="en-US"/>
        </a:p>
      </dgm:t>
    </dgm:pt>
    <dgm:pt modelId="{6C8A09B4-1962-4A5C-BCE3-2F6331840278}" type="sibTrans" cxnId="{1BADA4CC-DD61-4072-ACD2-9D90D31A0042}">
      <dgm:prSet/>
      <dgm:spPr/>
      <dgm:t>
        <a:bodyPr/>
        <a:lstStyle/>
        <a:p>
          <a:endParaRPr lang="en-US"/>
        </a:p>
      </dgm:t>
    </dgm:pt>
    <dgm:pt modelId="{87E93461-391A-4458-B96B-584F93BE9BF8}">
      <dgm:prSet phldrT="[Text]" custT="1"/>
      <dgm:spPr/>
      <dgm:t>
        <a:bodyPr/>
        <a:lstStyle/>
        <a:p>
          <a:r>
            <a:rPr lang="en-US" sz="1400" dirty="0" smtClean="0">
              <a:solidFill>
                <a:schemeClr val="accent2">
                  <a:lumMod val="75000"/>
                </a:schemeClr>
              </a:solidFill>
            </a:rPr>
            <a:t>Impacts </a:t>
          </a:r>
        </a:p>
        <a:p>
          <a:r>
            <a:rPr lang="en-US" sz="1400" dirty="0" smtClean="0"/>
            <a:t>(disease trends,  morbidity mortality rates) </a:t>
          </a:r>
          <a:endParaRPr lang="en-US" sz="1400" dirty="0"/>
        </a:p>
      </dgm:t>
    </dgm:pt>
    <dgm:pt modelId="{C67C8E7C-6B19-420E-8E97-63E3F1B721C0}" type="parTrans" cxnId="{B7513177-46B0-4F99-9B0E-EE3635A2DB71}">
      <dgm:prSet/>
      <dgm:spPr/>
      <dgm:t>
        <a:bodyPr/>
        <a:lstStyle/>
        <a:p>
          <a:endParaRPr lang="en-US"/>
        </a:p>
      </dgm:t>
    </dgm:pt>
    <dgm:pt modelId="{3300D3D2-B93B-45AA-B599-E921E555BAFC}" type="sibTrans" cxnId="{B7513177-46B0-4F99-9B0E-EE3635A2DB71}">
      <dgm:prSet/>
      <dgm:spPr/>
      <dgm:t>
        <a:bodyPr/>
        <a:lstStyle/>
        <a:p>
          <a:endParaRPr lang="en-US"/>
        </a:p>
      </dgm:t>
    </dgm:pt>
    <dgm:pt modelId="{F09C3437-37BC-4551-9BEE-6E793BD3DA66}" type="pres">
      <dgm:prSet presAssocID="{8EB5C113-38C1-469D-9942-CF5A310B9862}" presName="cycle" presStyleCnt="0">
        <dgm:presLayoutVars>
          <dgm:dir/>
          <dgm:resizeHandles val="exact"/>
        </dgm:presLayoutVars>
      </dgm:prSet>
      <dgm:spPr/>
      <dgm:t>
        <a:bodyPr/>
        <a:lstStyle/>
        <a:p>
          <a:endParaRPr lang="en-US"/>
        </a:p>
      </dgm:t>
    </dgm:pt>
    <dgm:pt modelId="{291C3480-0D08-4DA1-8B9B-DDD2F2596988}" type="pres">
      <dgm:prSet presAssocID="{58EA18C7-6DAE-417E-B3BB-668DE523CC1E}" presName="node" presStyleLbl="node1" presStyleIdx="0" presStyleCnt="4" custScaleX="145578" custRadScaleRad="97514" custRadScaleInc="1916">
        <dgm:presLayoutVars>
          <dgm:bulletEnabled val="1"/>
        </dgm:presLayoutVars>
      </dgm:prSet>
      <dgm:spPr/>
      <dgm:t>
        <a:bodyPr/>
        <a:lstStyle/>
        <a:p>
          <a:endParaRPr lang="en-US"/>
        </a:p>
      </dgm:t>
    </dgm:pt>
    <dgm:pt modelId="{48B96400-ABED-46E1-8123-11E2B30AA676}" type="pres">
      <dgm:prSet presAssocID="{F9BD0B58-E9A9-4B2C-AFC1-8A5CB6D311F8}" presName="sibTrans" presStyleLbl="sibTrans2D1" presStyleIdx="0" presStyleCnt="4" custScaleX="129678"/>
      <dgm:spPr/>
      <dgm:t>
        <a:bodyPr/>
        <a:lstStyle/>
        <a:p>
          <a:endParaRPr lang="en-US"/>
        </a:p>
      </dgm:t>
    </dgm:pt>
    <dgm:pt modelId="{AD2048B3-C0C3-4C69-86FF-7772B983AA39}" type="pres">
      <dgm:prSet presAssocID="{F9BD0B58-E9A9-4B2C-AFC1-8A5CB6D311F8}" presName="connectorText" presStyleLbl="sibTrans2D1" presStyleIdx="0" presStyleCnt="4"/>
      <dgm:spPr/>
      <dgm:t>
        <a:bodyPr/>
        <a:lstStyle/>
        <a:p>
          <a:endParaRPr lang="en-US"/>
        </a:p>
      </dgm:t>
    </dgm:pt>
    <dgm:pt modelId="{A53DECE4-9390-4F75-95EB-AB1AD92B0E75}" type="pres">
      <dgm:prSet presAssocID="{65EE7AE8-B8E0-4698-85F3-2931F481C3E0}" presName="node" presStyleLbl="node1" presStyleIdx="1" presStyleCnt="4" custScaleX="136683" custScaleY="113076" custRadScaleRad="134020" custRadScaleInc="-1705">
        <dgm:presLayoutVars>
          <dgm:bulletEnabled val="1"/>
        </dgm:presLayoutVars>
      </dgm:prSet>
      <dgm:spPr/>
      <dgm:t>
        <a:bodyPr/>
        <a:lstStyle/>
        <a:p>
          <a:endParaRPr lang="en-US"/>
        </a:p>
      </dgm:t>
    </dgm:pt>
    <dgm:pt modelId="{189062A4-98D9-45CA-B380-8F9D28920203}" type="pres">
      <dgm:prSet presAssocID="{3A0BE9D3-8A28-4185-9B32-49C914DFB879}" presName="sibTrans" presStyleLbl="sibTrans2D1" presStyleIdx="1" presStyleCnt="4" custScaleX="172467" custLinFactNeighborX="-43113" custLinFactNeighborY="-16364"/>
      <dgm:spPr/>
      <dgm:t>
        <a:bodyPr/>
        <a:lstStyle/>
        <a:p>
          <a:endParaRPr lang="en-US"/>
        </a:p>
      </dgm:t>
    </dgm:pt>
    <dgm:pt modelId="{A7C53741-AF3C-4FB7-8160-C695A18E4D1A}" type="pres">
      <dgm:prSet presAssocID="{3A0BE9D3-8A28-4185-9B32-49C914DFB879}" presName="connectorText" presStyleLbl="sibTrans2D1" presStyleIdx="1" presStyleCnt="4"/>
      <dgm:spPr/>
      <dgm:t>
        <a:bodyPr/>
        <a:lstStyle/>
        <a:p>
          <a:endParaRPr lang="en-US"/>
        </a:p>
      </dgm:t>
    </dgm:pt>
    <dgm:pt modelId="{29C73784-2DB1-4EC6-BEBB-9FD91BA85E62}" type="pres">
      <dgm:prSet presAssocID="{6E36059B-04F3-493C-B57C-971BE219856D}" presName="node" presStyleLbl="node1" presStyleIdx="2" presStyleCnt="4" custScaleX="144586" custRadScaleRad="101780" custRadScaleInc="-15863">
        <dgm:presLayoutVars>
          <dgm:bulletEnabled val="1"/>
        </dgm:presLayoutVars>
      </dgm:prSet>
      <dgm:spPr/>
      <dgm:t>
        <a:bodyPr/>
        <a:lstStyle/>
        <a:p>
          <a:endParaRPr lang="en-US"/>
        </a:p>
      </dgm:t>
    </dgm:pt>
    <dgm:pt modelId="{CAFB4C5E-F28E-4303-876E-9BFD62E2C740}" type="pres">
      <dgm:prSet presAssocID="{6C8A09B4-1962-4A5C-BCE3-2F6331840278}" presName="sibTrans" presStyleLbl="sibTrans2D1" presStyleIdx="2" presStyleCnt="4" custScaleX="161081" custScaleY="101273" custLinFactNeighborX="7586" custLinFactNeighborY="-9790"/>
      <dgm:spPr/>
      <dgm:t>
        <a:bodyPr/>
        <a:lstStyle/>
        <a:p>
          <a:endParaRPr lang="en-US"/>
        </a:p>
      </dgm:t>
    </dgm:pt>
    <dgm:pt modelId="{A3BCC2EC-8AD1-4317-8502-E3657828198B}" type="pres">
      <dgm:prSet presAssocID="{6C8A09B4-1962-4A5C-BCE3-2F6331840278}" presName="connectorText" presStyleLbl="sibTrans2D1" presStyleIdx="2" presStyleCnt="4"/>
      <dgm:spPr/>
      <dgm:t>
        <a:bodyPr/>
        <a:lstStyle/>
        <a:p>
          <a:endParaRPr lang="en-US"/>
        </a:p>
      </dgm:t>
    </dgm:pt>
    <dgm:pt modelId="{C4742202-1EA8-46AB-8757-093E98F52298}" type="pres">
      <dgm:prSet presAssocID="{87E93461-391A-4458-B96B-584F93BE9BF8}" presName="node" presStyleLbl="node1" presStyleIdx="3" presStyleCnt="4" custScaleX="140731" custScaleY="114300" custRadScaleRad="123329" custRadScaleInc="-8858">
        <dgm:presLayoutVars>
          <dgm:bulletEnabled val="1"/>
        </dgm:presLayoutVars>
      </dgm:prSet>
      <dgm:spPr/>
      <dgm:t>
        <a:bodyPr/>
        <a:lstStyle/>
        <a:p>
          <a:endParaRPr lang="en-US"/>
        </a:p>
      </dgm:t>
    </dgm:pt>
    <dgm:pt modelId="{69343885-9493-47B3-97A3-CD2CA7EDFC90}" type="pres">
      <dgm:prSet presAssocID="{3300D3D2-B93B-45AA-B599-E921E555BAFC}" presName="sibTrans" presStyleLbl="sibTrans2D1" presStyleIdx="3" presStyleCnt="4" custScaleX="149423"/>
      <dgm:spPr/>
      <dgm:t>
        <a:bodyPr/>
        <a:lstStyle/>
        <a:p>
          <a:endParaRPr lang="en-US"/>
        </a:p>
      </dgm:t>
    </dgm:pt>
    <dgm:pt modelId="{FC2113C9-9ED5-4464-9B1F-26A3E256DFD8}" type="pres">
      <dgm:prSet presAssocID="{3300D3D2-B93B-45AA-B599-E921E555BAFC}" presName="connectorText" presStyleLbl="sibTrans2D1" presStyleIdx="3" presStyleCnt="4"/>
      <dgm:spPr/>
      <dgm:t>
        <a:bodyPr/>
        <a:lstStyle/>
        <a:p>
          <a:endParaRPr lang="en-US"/>
        </a:p>
      </dgm:t>
    </dgm:pt>
  </dgm:ptLst>
  <dgm:cxnLst>
    <dgm:cxn modelId="{17EDE553-772A-40D9-B717-69476899657C}" type="presOf" srcId="{6C8A09B4-1962-4A5C-BCE3-2F6331840278}" destId="{CAFB4C5E-F28E-4303-876E-9BFD62E2C740}" srcOrd="0" destOrd="0" presId="urn:microsoft.com/office/officeart/2005/8/layout/cycle2"/>
    <dgm:cxn modelId="{0AF9A18F-DDB7-4052-A504-1941179A71DC}" type="presOf" srcId="{58EA18C7-6DAE-417E-B3BB-668DE523CC1E}" destId="{291C3480-0D08-4DA1-8B9B-DDD2F2596988}" srcOrd="0" destOrd="0" presId="urn:microsoft.com/office/officeart/2005/8/layout/cycle2"/>
    <dgm:cxn modelId="{92BBA418-5211-4132-B34C-5E2F70055241}" type="presOf" srcId="{6C8A09B4-1962-4A5C-BCE3-2F6331840278}" destId="{A3BCC2EC-8AD1-4317-8502-E3657828198B}" srcOrd="1" destOrd="0" presId="urn:microsoft.com/office/officeart/2005/8/layout/cycle2"/>
    <dgm:cxn modelId="{1BADA4CC-DD61-4072-ACD2-9D90D31A0042}" srcId="{8EB5C113-38C1-469D-9942-CF5A310B9862}" destId="{6E36059B-04F3-493C-B57C-971BE219856D}" srcOrd="2" destOrd="0" parTransId="{D9FCEF12-536B-4640-AF20-6B2AA2B4CF82}" sibTransId="{6C8A09B4-1962-4A5C-BCE3-2F6331840278}"/>
    <dgm:cxn modelId="{F01B76FE-5AEC-4B85-A90D-E3E38923F5EB}" type="presOf" srcId="{3A0BE9D3-8A28-4185-9B32-49C914DFB879}" destId="{189062A4-98D9-45CA-B380-8F9D28920203}" srcOrd="0" destOrd="0" presId="urn:microsoft.com/office/officeart/2005/8/layout/cycle2"/>
    <dgm:cxn modelId="{BBBC8C8A-48AB-4BE2-B138-8285E3E84176}" type="presOf" srcId="{6E36059B-04F3-493C-B57C-971BE219856D}" destId="{29C73784-2DB1-4EC6-BEBB-9FD91BA85E62}" srcOrd="0" destOrd="0" presId="urn:microsoft.com/office/officeart/2005/8/layout/cycle2"/>
    <dgm:cxn modelId="{7CC954CB-5CA3-4854-9FB6-87D680F8346F}" type="presOf" srcId="{F9BD0B58-E9A9-4B2C-AFC1-8A5CB6D311F8}" destId="{48B96400-ABED-46E1-8123-11E2B30AA676}" srcOrd="0" destOrd="0" presId="urn:microsoft.com/office/officeart/2005/8/layout/cycle2"/>
    <dgm:cxn modelId="{6C30F039-E520-46E3-9ED1-DDBFBB21C8A4}" type="presOf" srcId="{3300D3D2-B93B-45AA-B599-E921E555BAFC}" destId="{FC2113C9-9ED5-4464-9B1F-26A3E256DFD8}" srcOrd="1" destOrd="0" presId="urn:microsoft.com/office/officeart/2005/8/layout/cycle2"/>
    <dgm:cxn modelId="{AB15E2FF-2C39-473D-9B48-152C21DBDE13}" type="presOf" srcId="{F9BD0B58-E9A9-4B2C-AFC1-8A5CB6D311F8}" destId="{AD2048B3-C0C3-4C69-86FF-7772B983AA39}" srcOrd="1" destOrd="0" presId="urn:microsoft.com/office/officeart/2005/8/layout/cycle2"/>
    <dgm:cxn modelId="{82B80830-E62F-4912-BF52-C62ABF9E926C}" type="presOf" srcId="{8EB5C113-38C1-469D-9942-CF5A310B9862}" destId="{F09C3437-37BC-4551-9BEE-6E793BD3DA66}" srcOrd="0" destOrd="0" presId="urn:microsoft.com/office/officeart/2005/8/layout/cycle2"/>
    <dgm:cxn modelId="{593DAC70-DCD5-45E4-B307-B436CA3CD89D}" srcId="{8EB5C113-38C1-469D-9942-CF5A310B9862}" destId="{58EA18C7-6DAE-417E-B3BB-668DE523CC1E}" srcOrd="0" destOrd="0" parTransId="{F80DE938-1678-4CC6-93A4-F350DAB366CE}" sibTransId="{F9BD0B58-E9A9-4B2C-AFC1-8A5CB6D311F8}"/>
    <dgm:cxn modelId="{A00EDB6E-4A83-4E65-B325-9E3AB0446064}" type="presOf" srcId="{65EE7AE8-B8E0-4698-85F3-2931F481C3E0}" destId="{A53DECE4-9390-4F75-95EB-AB1AD92B0E75}" srcOrd="0" destOrd="0" presId="urn:microsoft.com/office/officeart/2005/8/layout/cycle2"/>
    <dgm:cxn modelId="{BFD33461-59AB-4BBE-9391-328EB319C44D}" type="presOf" srcId="{87E93461-391A-4458-B96B-584F93BE9BF8}" destId="{C4742202-1EA8-46AB-8757-093E98F52298}" srcOrd="0" destOrd="0" presId="urn:microsoft.com/office/officeart/2005/8/layout/cycle2"/>
    <dgm:cxn modelId="{7D85FCEE-EBEC-4671-8CB4-089FF45B7B97}" srcId="{8EB5C113-38C1-469D-9942-CF5A310B9862}" destId="{65EE7AE8-B8E0-4698-85F3-2931F481C3E0}" srcOrd="1" destOrd="0" parTransId="{29F138E1-C685-476D-BC57-17B856556FC0}" sibTransId="{3A0BE9D3-8A28-4185-9B32-49C914DFB879}"/>
    <dgm:cxn modelId="{4B748BC5-4252-4646-BCD0-C3B0A671F37A}" type="presOf" srcId="{3A0BE9D3-8A28-4185-9B32-49C914DFB879}" destId="{A7C53741-AF3C-4FB7-8160-C695A18E4D1A}" srcOrd="1" destOrd="0" presId="urn:microsoft.com/office/officeart/2005/8/layout/cycle2"/>
    <dgm:cxn modelId="{D2029D32-EF08-4C03-A468-0321EDA2A7E7}" type="presOf" srcId="{3300D3D2-B93B-45AA-B599-E921E555BAFC}" destId="{69343885-9493-47B3-97A3-CD2CA7EDFC90}" srcOrd="0" destOrd="0" presId="urn:microsoft.com/office/officeart/2005/8/layout/cycle2"/>
    <dgm:cxn modelId="{B7513177-46B0-4F99-9B0E-EE3635A2DB71}" srcId="{8EB5C113-38C1-469D-9942-CF5A310B9862}" destId="{87E93461-391A-4458-B96B-584F93BE9BF8}" srcOrd="3" destOrd="0" parTransId="{C67C8E7C-6B19-420E-8E97-63E3F1B721C0}" sibTransId="{3300D3D2-B93B-45AA-B599-E921E555BAFC}"/>
    <dgm:cxn modelId="{6764CA2C-3F51-4B9A-9DB2-61410A00A9FF}" type="presParOf" srcId="{F09C3437-37BC-4551-9BEE-6E793BD3DA66}" destId="{291C3480-0D08-4DA1-8B9B-DDD2F2596988}" srcOrd="0" destOrd="0" presId="urn:microsoft.com/office/officeart/2005/8/layout/cycle2"/>
    <dgm:cxn modelId="{19AB860E-5A0A-4704-A18C-4579627EE1B6}" type="presParOf" srcId="{F09C3437-37BC-4551-9BEE-6E793BD3DA66}" destId="{48B96400-ABED-46E1-8123-11E2B30AA676}" srcOrd="1" destOrd="0" presId="urn:microsoft.com/office/officeart/2005/8/layout/cycle2"/>
    <dgm:cxn modelId="{B72A8C9C-8587-459D-9988-06886CE6035B}" type="presParOf" srcId="{48B96400-ABED-46E1-8123-11E2B30AA676}" destId="{AD2048B3-C0C3-4C69-86FF-7772B983AA39}" srcOrd="0" destOrd="0" presId="urn:microsoft.com/office/officeart/2005/8/layout/cycle2"/>
    <dgm:cxn modelId="{C2E1770E-81A8-4E32-81E4-A3F9626F5467}" type="presParOf" srcId="{F09C3437-37BC-4551-9BEE-6E793BD3DA66}" destId="{A53DECE4-9390-4F75-95EB-AB1AD92B0E75}" srcOrd="2" destOrd="0" presId="urn:microsoft.com/office/officeart/2005/8/layout/cycle2"/>
    <dgm:cxn modelId="{07077848-29B6-4800-BF12-0A0FBD0F8631}" type="presParOf" srcId="{F09C3437-37BC-4551-9BEE-6E793BD3DA66}" destId="{189062A4-98D9-45CA-B380-8F9D28920203}" srcOrd="3" destOrd="0" presId="urn:microsoft.com/office/officeart/2005/8/layout/cycle2"/>
    <dgm:cxn modelId="{38AEC53E-09A3-4029-AC0B-543C64B2E3BD}" type="presParOf" srcId="{189062A4-98D9-45CA-B380-8F9D28920203}" destId="{A7C53741-AF3C-4FB7-8160-C695A18E4D1A}" srcOrd="0" destOrd="0" presId="urn:microsoft.com/office/officeart/2005/8/layout/cycle2"/>
    <dgm:cxn modelId="{DF97855B-DEDD-4A80-9E4E-32F1D3FE5C19}" type="presParOf" srcId="{F09C3437-37BC-4551-9BEE-6E793BD3DA66}" destId="{29C73784-2DB1-4EC6-BEBB-9FD91BA85E62}" srcOrd="4" destOrd="0" presId="urn:microsoft.com/office/officeart/2005/8/layout/cycle2"/>
    <dgm:cxn modelId="{A13ABA2D-349F-45C5-959E-801A893999D0}" type="presParOf" srcId="{F09C3437-37BC-4551-9BEE-6E793BD3DA66}" destId="{CAFB4C5E-F28E-4303-876E-9BFD62E2C740}" srcOrd="5" destOrd="0" presId="urn:microsoft.com/office/officeart/2005/8/layout/cycle2"/>
    <dgm:cxn modelId="{1D942493-7989-4E37-86D0-9DF7FB75D31C}" type="presParOf" srcId="{CAFB4C5E-F28E-4303-876E-9BFD62E2C740}" destId="{A3BCC2EC-8AD1-4317-8502-E3657828198B}" srcOrd="0" destOrd="0" presId="urn:microsoft.com/office/officeart/2005/8/layout/cycle2"/>
    <dgm:cxn modelId="{4DA0A465-CF81-4FA8-9BB9-2E137444C196}" type="presParOf" srcId="{F09C3437-37BC-4551-9BEE-6E793BD3DA66}" destId="{C4742202-1EA8-46AB-8757-093E98F52298}" srcOrd="6" destOrd="0" presId="urn:microsoft.com/office/officeart/2005/8/layout/cycle2"/>
    <dgm:cxn modelId="{06ECA00B-7C7E-4CF1-AD05-2960DF3A8E30}" type="presParOf" srcId="{F09C3437-37BC-4551-9BEE-6E793BD3DA66}" destId="{69343885-9493-47B3-97A3-CD2CA7EDFC90}" srcOrd="7" destOrd="0" presId="urn:microsoft.com/office/officeart/2005/8/layout/cycle2"/>
    <dgm:cxn modelId="{6C9AA9AC-9692-4C16-BEC8-FCCBDC2944CD}" type="presParOf" srcId="{69343885-9493-47B3-97A3-CD2CA7EDFC90}" destId="{FC2113C9-9ED5-4464-9B1F-26A3E256DFD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AF6FE6-94CE-46B6-8E68-CB4B716CC17A}"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9E6E5BBF-5D6C-4724-9BF3-9B60ED13AA86}">
      <dgm:prSet phldrT="[Text]" custT="1"/>
      <dgm:spPr>
        <a:solidFill>
          <a:schemeClr val="accent3">
            <a:lumMod val="75000"/>
          </a:schemeClr>
        </a:solidFill>
      </dgm:spPr>
      <dgm:t>
        <a:bodyPr/>
        <a:lstStyle/>
        <a:p>
          <a:r>
            <a:rPr lang="en-US" sz="1100" dirty="0" smtClean="0"/>
            <a:t>Macro Social/Structural</a:t>
          </a:r>
          <a:endParaRPr lang="en-US" sz="1100" dirty="0"/>
        </a:p>
      </dgm:t>
    </dgm:pt>
    <dgm:pt modelId="{2A7CDDED-92AA-40F3-A821-3212F9D84117}" type="parTrans" cxnId="{C97C86EA-241A-44F7-A49C-89DA52EF9D46}">
      <dgm:prSet/>
      <dgm:spPr/>
      <dgm:t>
        <a:bodyPr/>
        <a:lstStyle/>
        <a:p>
          <a:endParaRPr lang="en-US"/>
        </a:p>
      </dgm:t>
    </dgm:pt>
    <dgm:pt modelId="{C27AB1AF-F42F-4EF3-80EE-921C914A2090}" type="sibTrans" cxnId="{C97C86EA-241A-44F7-A49C-89DA52EF9D46}">
      <dgm:prSet/>
      <dgm:spPr/>
      <dgm:t>
        <a:bodyPr/>
        <a:lstStyle/>
        <a:p>
          <a:endParaRPr lang="en-US"/>
        </a:p>
      </dgm:t>
    </dgm:pt>
    <dgm:pt modelId="{D038DB84-9A30-4B9F-85D1-E7ECD9D70D66}">
      <dgm:prSet phldrT="[Text]" custT="1"/>
      <dgm:spPr>
        <a:solidFill>
          <a:schemeClr val="accent3">
            <a:lumMod val="40000"/>
            <a:lumOff val="60000"/>
          </a:schemeClr>
        </a:solidFill>
      </dgm:spPr>
      <dgm:t>
        <a:bodyPr/>
        <a:lstStyle/>
        <a:p>
          <a:r>
            <a:rPr lang="en-US" sz="1100" dirty="0" smtClean="0"/>
            <a:t>Community/Social</a:t>
          </a:r>
          <a:endParaRPr lang="en-US" sz="1100" dirty="0"/>
        </a:p>
      </dgm:t>
    </dgm:pt>
    <dgm:pt modelId="{735AAD5F-599C-4BE6-A782-17DACD20FB50}" type="parTrans" cxnId="{A1FC3760-D7C5-4822-8190-73CC99289AA5}">
      <dgm:prSet/>
      <dgm:spPr/>
      <dgm:t>
        <a:bodyPr/>
        <a:lstStyle/>
        <a:p>
          <a:endParaRPr lang="en-US"/>
        </a:p>
      </dgm:t>
    </dgm:pt>
    <dgm:pt modelId="{336EE7D7-2589-4307-95A3-2C0D8245E5BD}" type="sibTrans" cxnId="{A1FC3760-D7C5-4822-8190-73CC99289AA5}">
      <dgm:prSet/>
      <dgm:spPr/>
      <dgm:t>
        <a:bodyPr/>
        <a:lstStyle/>
        <a:p>
          <a:endParaRPr lang="en-US"/>
        </a:p>
      </dgm:t>
    </dgm:pt>
    <dgm:pt modelId="{FD8CF848-CC0A-41F8-8652-21030BB01640}">
      <dgm:prSet phldrT="[Text]" custT="1"/>
      <dgm:spPr>
        <a:solidFill>
          <a:schemeClr val="accent1"/>
        </a:solidFill>
      </dgm:spPr>
      <dgm:t>
        <a:bodyPr/>
        <a:lstStyle/>
        <a:p>
          <a:r>
            <a:rPr lang="en-US" sz="1100" dirty="0" smtClean="0"/>
            <a:t>Psychosocial/</a:t>
          </a:r>
        </a:p>
        <a:p>
          <a:r>
            <a:rPr lang="en-US" sz="1100" dirty="0" smtClean="0"/>
            <a:t>Behavioral</a:t>
          </a:r>
          <a:endParaRPr lang="en-US" sz="1100" dirty="0"/>
        </a:p>
      </dgm:t>
    </dgm:pt>
    <dgm:pt modelId="{C30649DA-3377-4CA3-B4A9-E76DB4911BE4}" type="parTrans" cxnId="{19D69B22-32FF-4B06-A854-56ECE17CE126}">
      <dgm:prSet/>
      <dgm:spPr/>
      <dgm:t>
        <a:bodyPr/>
        <a:lstStyle/>
        <a:p>
          <a:endParaRPr lang="en-US"/>
        </a:p>
      </dgm:t>
    </dgm:pt>
    <dgm:pt modelId="{9A19D39A-1B10-4C35-8467-218A19055D6A}" type="sibTrans" cxnId="{19D69B22-32FF-4B06-A854-56ECE17CE126}">
      <dgm:prSet/>
      <dgm:spPr/>
      <dgm:t>
        <a:bodyPr/>
        <a:lstStyle/>
        <a:p>
          <a:endParaRPr lang="en-US"/>
        </a:p>
      </dgm:t>
    </dgm:pt>
    <dgm:pt modelId="{60E728DB-DF38-4AB7-A2D7-9FFFB1B8D701}">
      <dgm:prSet phldrT="[Text]" custT="1"/>
      <dgm:spPr>
        <a:solidFill>
          <a:schemeClr val="accent1">
            <a:lumMod val="60000"/>
            <a:lumOff val="40000"/>
          </a:schemeClr>
        </a:solidFill>
      </dgm:spPr>
      <dgm:t>
        <a:bodyPr/>
        <a:lstStyle/>
        <a:p>
          <a:r>
            <a:rPr lang="en-US" sz="1100" dirty="0" smtClean="0"/>
            <a:t>Biologic/Genetic</a:t>
          </a:r>
          <a:endParaRPr lang="en-US" sz="1100" dirty="0"/>
        </a:p>
      </dgm:t>
    </dgm:pt>
    <dgm:pt modelId="{BF9B7DF8-20A5-49F2-97F1-5EE25923A994}" type="parTrans" cxnId="{2ED7720F-D87F-48FA-8F23-9F522501625D}">
      <dgm:prSet/>
      <dgm:spPr/>
      <dgm:t>
        <a:bodyPr/>
        <a:lstStyle/>
        <a:p>
          <a:endParaRPr lang="en-US"/>
        </a:p>
      </dgm:t>
    </dgm:pt>
    <dgm:pt modelId="{96AE2ED6-8869-4D40-9618-67F0C7D93C34}" type="sibTrans" cxnId="{2ED7720F-D87F-48FA-8F23-9F522501625D}">
      <dgm:prSet/>
      <dgm:spPr/>
      <dgm:t>
        <a:bodyPr/>
        <a:lstStyle/>
        <a:p>
          <a:endParaRPr lang="en-US"/>
        </a:p>
      </dgm:t>
    </dgm:pt>
    <dgm:pt modelId="{118A0D72-25EB-48E2-9109-00C79A55C221}">
      <dgm:prSet custT="1"/>
      <dgm:spPr>
        <a:solidFill>
          <a:schemeClr val="accent3">
            <a:lumMod val="60000"/>
            <a:lumOff val="40000"/>
          </a:schemeClr>
        </a:solidFill>
        <a:ln>
          <a:solidFill>
            <a:schemeClr val="lt1">
              <a:hueOff val="0"/>
              <a:satOff val="0"/>
              <a:lumOff val="0"/>
              <a:alpha val="16000"/>
            </a:schemeClr>
          </a:solidFill>
        </a:ln>
      </dgm:spPr>
      <dgm:t>
        <a:bodyPr/>
        <a:lstStyle/>
        <a:p>
          <a:r>
            <a:rPr lang="en-US" sz="1100" dirty="0" smtClean="0"/>
            <a:t>Intermediate Social/Structural</a:t>
          </a:r>
          <a:endParaRPr lang="en-US" sz="1100" dirty="0"/>
        </a:p>
      </dgm:t>
    </dgm:pt>
    <dgm:pt modelId="{7406B79E-F2EA-40DA-A7F4-25D7F1B198F7}" type="parTrans" cxnId="{34323A55-4391-4782-99D7-0AC239F163A6}">
      <dgm:prSet/>
      <dgm:spPr/>
      <dgm:t>
        <a:bodyPr/>
        <a:lstStyle/>
        <a:p>
          <a:endParaRPr lang="en-US"/>
        </a:p>
      </dgm:t>
    </dgm:pt>
    <dgm:pt modelId="{54EF0D6A-479E-4C10-ACDD-CF3D4AF6DDD8}" type="sibTrans" cxnId="{34323A55-4391-4782-99D7-0AC239F163A6}">
      <dgm:prSet/>
      <dgm:spPr/>
      <dgm:t>
        <a:bodyPr/>
        <a:lstStyle/>
        <a:p>
          <a:endParaRPr lang="en-US"/>
        </a:p>
      </dgm:t>
    </dgm:pt>
    <dgm:pt modelId="{627C7460-2435-434C-88FB-6D4B8C2321B2}" type="pres">
      <dgm:prSet presAssocID="{F9AF6FE6-94CE-46B6-8E68-CB4B716CC17A}" presName="Name0" presStyleCnt="0">
        <dgm:presLayoutVars>
          <dgm:chMax val="7"/>
          <dgm:resizeHandles val="exact"/>
        </dgm:presLayoutVars>
      </dgm:prSet>
      <dgm:spPr/>
      <dgm:t>
        <a:bodyPr/>
        <a:lstStyle/>
        <a:p>
          <a:endParaRPr lang="en-US"/>
        </a:p>
      </dgm:t>
    </dgm:pt>
    <dgm:pt modelId="{D2AB0F57-F05E-4361-9D70-C4E5CD4D1EF5}" type="pres">
      <dgm:prSet presAssocID="{F9AF6FE6-94CE-46B6-8E68-CB4B716CC17A}" presName="comp1" presStyleCnt="0"/>
      <dgm:spPr/>
    </dgm:pt>
    <dgm:pt modelId="{D70A3F1A-95D3-4699-9804-9C03D2247122}" type="pres">
      <dgm:prSet presAssocID="{F9AF6FE6-94CE-46B6-8E68-CB4B716CC17A}" presName="circle1" presStyleLbl="node1" presStyleIdx="0" presStyleCnt="5"/>
      <dgm:spPr/>
      <dgm:t>
        <a:bodyPr/>
        <a:lstStyle/>
        <a:p>
          <a:endParaRPr lang="en-US"/>
        </a:p>
      </dgm:t>
    </dgm:pt>
    <dgm:pt modelId="{36AD3148-1307-444A-9B62-44E099C21DFF}" type="pres">
      <dgm:prSet presAssocID="{F9AF6FE6-94CE-46B6-8E68-CB4B716CC17A}" presName="c1text" presStyleLbl="node1" presStyleIdx="0" presStyleCnt="5">
        <dgm:presLayoutVars>
          <dgm:bulletEnabled val="1"/>
        </dgm:presLayoutVars>
      </dgm:prSet>
      <dgm:spPr/>
      <dgm:t>
        <a:bodyPr/>
        <a:lstStyle/>
        <a:p>
          <a:endParaRPr lang="en-US"/>
        </a:p>
      </dgm:t>
    </dgm:pt>
    <dgm:pt modelId="{96061FAC-4803-4FED-AAA9-D7CBE8B0B876}" type="pres">
      <dgm:prSet presAssocID="{F9AF6FE6-94CE-46B6-8E68-CB4B716CC17A}" presName="comp2" presStyleCnt="0"/>
      <dgm:spPr/>
    </dgm:pt>
    <dgm:pt modelId="{1F72B8FB-FE96-4954-9AB9-93B3D834CFFF}" type="pres">
      <dgm:prSet presAssocID="{F9AF6FE6-94CE-46B6-8E68-CB4B716CC17A}" presName="circle2" presStyleLbl="node1" presStyleIdx="1" presStyleCnt="5" custScaleY="101471" custLinFactNeighborX="1318" custLinFactNeighborY="1686"/>
      <dgm:spPr/>
      <dgm:t>
        <a:bodyPr/>
        <a:lstStyle/>
        <a:p>
          <a:endParaRPr lang="en-US"/>
        </a:p>
      </dgm:t>
    </dgm:pt>
    <dgm:pt modelId="{81F1388D-E3AC-4B45-94FB-13035070C905}" type="pres">
      <dgm:prSet presAssocID="{F9AF6FE6-94CE-46B6-8E68-CB4B716CC17A}" presName="c2text" presStyleLbl="node1" presStyleIdx="1" presStyleCnt="5">
        <dgm:presLayoutVars>
          <dgm:bulletEnabled val="1"/>
        </dgm:presLayoutVars>
      </dgm:prSet>
      <dgm:spPr/>
      <dgm:t>
        <a:bodyPr/>
        <a:lstStyle/>
        <a:p>
          <a:endParaRPr lang="en-US"/>
        </a:p>
      </dgm:t>
    </dgm:pt>
    <dgm:pt modelId="{8BE30DD4-8C77-4091-97A0-F0F50110B88F}" type="pres">
      <dgm:prSet presAssocID="{F9AF6FE6-94CE-46B6-8E68-CB4B716CC17A}" presName="comp3" presStyleCnt="0"/>
      <dgm:spPr/>
    </dgm:pt>
    <dgm:pt modelId="{3E501D43-CD7A-4B49-853E-3A669BF89829}" type="pres">
      <dgm:prSet presAssocID="{F9AF6FE6-94CE-46B6-8E68-CB4B716CC17A}" presName="circle3" presStyleLbl="node1" presStyleIdx="2" presStyleCnt="5" custLinFactNeighborX="-1724" custLinFactNeighborY="-539"/>
      <dgm:spPr/>
      <dgm:t>
        <a:bodyPr/>
        <a:lstStyle/>
        <a:p>
          <a:endParaRPr lang="en-US"/>
        </a:p>
      </dgm:t>
    </dgm:pt>
    <dgm:pt modelId="{A194DCAC-6661-4FB5-AC1F-58D1D42107D7}" type="pres">
      <dgm:prSet presAssocID="{F9AF6FE6-94CE-46B6-8E68-CB4B716CC17A}" presName="c3text" presStyleLbl="node1" presStyleIdx="2" presStyleCnt="5">
        <dgm:presLayoutVars>
          <dgm:bulletEnabled val="1"/>
        </dgm:presLayoutVars>
      </dgm:prSet>
      <dgm:spPr/>
      <dgm:t>
        <a:bodyPr/>
        <a:lstStyle/>
        <a:p>
          <a:endParaRPr lang="en-US"/>
        </a:p>
      </dgm:t>
    </dgm:pt>
    <dgm:pt modelId="{EEFDA7EA-FA7A-425F-A7AC-C0F3E31148A8}" type="pres">
      <dgm:prSet presAssocID="{F9AF6FE6-94CE-46B6-8E68-CB4B716CC17A}" presName="comp4" presStyleCnt="0"/>
      <dgm:spPr/>
    </dgm:pt>
    <dgm:pt modelId="{38C87914-F25A-4740-9224-763503927A17}" type="pres">
      <dgm:prSet presAssocID="{F9AF6FE6-94CE-46B6-8E68-CB4B716CC17A}" presName="circle4" presStyleLbl="node1" presStyleIdx="3" presStyleCnt="5"/>
      <dgm:spPr/>
      <dgm:t>
        <a:bodyPr/>
        <a:lstStyle/>
        <a:p>
          <a:endParaRPr lang="en-US"/>
        </a:p>
      </dgm:t>
    </dgm:pt>
    <dgm:pt modelId="{C1640327-1FBB-4BD4-A676-F2336B417ABD}" type="pres">
      <dgm:prSet presAssocID="{F9AF6FE6-94CE-46B6-8E68-CB4B716CC17A}" presName="c4text" presStyleLbl="node1" presStyleIdx="3" presStyleCnt="5">
        <dgm:presLayoutVars>
          <dgm:bulletEnabled val="1"/>
        </dgm:presLayoutVars>
      </dgm:prSet>
      <dgm:spPr/>
      <dgm:t>
        <a:bodyPr/>
        <a:lstStyle/>
        <a:p>
          <a:endParaRPr lang="en-US"/>
        </a:p>
      </dgm:t>
    </dgm:pt>
    <dgm:pt modelId="{4A1E3854-0ACF-486D-9D22-7262EB5C3CD3}" type="pres">
      <dgm:prSet presAssocID="{F9AF6FE6-94CE-46B6-8E68-CB4B716CC17A}" presName="comp5" presStyleCnt="0"/>
      <dgm:spPr/>
    </dgm:pt>
    <dgm:pt modelId="{3FFA0637-9BA9-49C1-9671-C1CA67291881}" type="pres">
      <dgm:prSet presAssocID="{F9AF6FE6-94CE-46B6-8E68-CB4B716CC17A}" presName="circle5" presStyleLbl="node1" presStyleIdx="4" presStyleCnt="5"/>
      <dgm:spPr/>
      <dgm:t>
        <a:bodyPr/>
        <a:lstStyle/>
        <a:p>
          <a:endParaRPr lang="en-US"/>
        </a:p>
      </dgm:t>
    </dgm:pt>
    <dgm:pt modelId="{E7CA8982-4457-4081-BE96-3C6BC1D6FAEE}" type="pres">
      <dgm:prSet presAssocID="{F9AF6FE6-94CE-46B6-8E68-CB4B716CC17A}" presName="c5text" presStyleLbl="node1" presStyleIdx="4" presStyleCnt="5">
        <dgm:presLayoutVars>
          <dgm:bulletEnabled val="1"/>
        </dgm:presLayoutVars>
      </dgm:prSet>
      <dgm:spPr/>
      <dgm:t>
        <a:bodyPr/>
        <a:lstStyle/>
        <a:p>
          <a:endParaRPr lang="en-US"/>
        </a:p>
      </dgm:t>
    </dgm:pt>
  </dgm:ptLst>
  <dgm:cxnLst>
    <dgm:cxn modelId="{73A2D7E8-CA90-42B7-93D1-3452C6FF1F40}" type="presOf" srcId="{118A0D72-25EB-48E2-9109-00C79A55C221}" destId="{1F72B8FB-FE96-4954-9AB9-93B3D834CFFF}" srcOrd="0" destOrd="0" presId="urn:microsoft.com/office/officeart/2005/8/layout/venn2"/>
    <dgm:cxn modelId="{84E8A16F-BC30-43C7-93CB-16EFF3FA838C}" type="presOf" srcId="{D038DB84-9A30-4B9F-85D1-E7ECD9D70D66}" destId="{A194DCAC-6661-4FB5-AC1F-58D1D42107D7}" srcOrd="1" destOrd="0" presId="urn:microsoft.com/office/officeart/2005/8/layout/venn2"/>
    <dgm:cxn modelId="{2E20ACCA-2AD3-4B5A-8FC8-579E2A1F4C81}" type="presOf" srcId="{118A0D72-25EB-48E2-9109-00C79A55C221}" destId="{81F1388D-E3AC-4B45-94FB-13035070C905}" srcOrd="1" destOrd="0" presId="urn:microsoft.com/office/officeart/2005/8/layout/venn2"/>
    <dgm:cxn modelId="{A1FC3760-D7C5-4822-8190-73CC99289AA5}" srcId="{F9AF6FE6-94CE-46B6-8E68-CB4B716CC17A}" destId="{D038DB84-9A30-4B9F-85D1-E7ECD9D70D66}" srcOrd="2" destOrd="0" parTransId="{735AAD5F-599C-4BE6-A782-17DACD20FB50}" sibTransId="{336EE7D7-2589-4307-95A3-2C0D8245E5BD}"/>
    <dgm:cxn modelId="{34323A55-4391-4782-99D7-0AC239F163A6}" srcId="{F9AF6FE6-94CE-46B6-8E68-CB4B716CC17A}" destId="{118A0D72-25EB-48E2-9109-00C79A55C221}" srcOrd="1" destOrd="0" parTransId="{7406B79E-F2EA-40DA-A7F4-25D7F1B198F7}" sibTransId="{54EF0D6A-479E-4C10-ACDD-CF3D4AF6DDD8}"/>
    <dgm:cxn modelId="{0392AB37-E69C-4416-8B9C-C9D89E2894EF}" type="presOf" srcId="{9E6E5BBF-5D6C-4724-9BF3-9B60ED13AA86}" destId="{36AD3148-1307-444A-9B62-44E099C21DFF}" srcOrd="1" destOrd="0" presId="urn:microsoft.com/office/officeart/2005/8/layout/venn2"/>
    <dgm:cxn modelId="{5B295A1C-1D44-4AE4-858C-82DE45F4C596}" type="presOf" srcId="{FD8CF848-CC0A-41F8-8652-21030BB01640}" destId="{C1640327-1FBB-4BD4-A676-F2336B417ABD}" srcOrd="1" destOrd="0" presId="urn:microsoft.com/office/officeart/2005/8/layout/venn2"/>
    <dgm:cxn modelId="{C97C86EA-241A-44F7-A49C-89DA52EF9D46}" srcId="{F9AF6FE6-94CE-46B6-8E68-CB4B716CC17A}" destId="{9E6E5BBF-5D6C-4724-9BF3-9B60ED13AA86}" srcOrd="0" destOrd="0" parTransId="{2A7CDDED-92AA-40F3-A821-3212F9D84117}" sibTransId="{C27AB1AF-F42F-4EF3-80EE-921C914A2090}"/>
    <dgm:cxn modelId="{842D6DA6-E773-4A2E-807A-D2A95CA3714F}" type="presOf" srcId="{60E728DB-DF38-4AB7-A2D7-9FFFB1B8D701}" destId="{E7CA8982-4457-4081-BE96-3C6BC1D6FAEE}" srcOrd="1" destOrd="0" presId="urn:microsoft.com/office/officeart/2005/8/layout/venn2"/>
    <dgm:cxn modelId="{2ED7720F-D87F-48FA-8F23-9F522501625D}" srcId="{F9AF6FE6-94CE-46B6-8E68-CB4B716CC17A}" destId="{60E728DB-DF38-4AB7-A2D7-9FFFB1B8D701}" srcOrd="4" destOrd="0" parTransId="{BF9B7DF8-20A5-49F2-97F1-5EE25923A994}" sibTransId="{96AE2ED6-8869-4D40-9618-67F0C7D93C34}"/>
    <dgm:cxn modelId="{6B7F5978-413E-41F7-A8E1-2D5B7B562DA3}" type="presOf" srcId="{D038DB84-9A30-4B9F-85D1-E7ECD9D70D66}" destId="{3E501D43-CD7A-4B49-853E-3A669BF89829}" srcOrd="0" destOrd="0" presId="urn:microsoft.com/office/officeart/2005/8/layout/venn2"/>
    <dgm:cxn modelId="{8A7FCF03-6217-4A0A-9AC5-A8D6C15189D3}" type="presOf" srcId="{9E6E5BBF-5D6C-4724-9BF3-9B60ED13AA86}" destId="{D70A3F1A-95D3-4699-9804-9C03D2247122}" srcOrd="0" destOrd="0" presId="urn:microsoft.com/office/officeart/2005/8/layout/venn2"/>
    <dgm:cxn modelId="{5BAE958F-64AD-46F3-A8FC-DAA487F58375}" type="presOf" srcId="{F9AF6FE6-94CE-46B6-8E68-CB4B716CC17A}" destId="{627C7460-2435-434C-88FB-6D4B8C2321B2}" srcOrd="0" destOrd="0" presId="urn:microsoft.com/office/officeart/2005/8/layout/venn2"/>
    <dgm:cxn modelId="{7E8B1A98-E9A1-4B88-A555-53456D07C3AA}" type="presOf" srcId="{FD8CF848-CC0A-41F8-8652-21030BB01640}" destId="{38C87914-F25A-4740-9224-763503927A17}" srcOrd="0" destOrd="0" presId="urn:microsoft.com/office/officeart/2005/8/layout/venn2"/>
    <dgm:cxn modelId="{19D69B22-32FF-4B06-A854-56ECE17CE126}" srcId="{F9AF6FE6-94CE-46B6-8E68-CB4B716CC17A}" destId="{FD8CF848-CC0A-41F8-8652-21030BB01640}" srcOrd="3" destOrd="0" parTransId="{C30649DA-3377-4CA3-B4A9-E76DB4911BE4}" sibTransId="{9A19D39A-1B10-4C35-8467-218A19055D6A}"/>
    <dgm:cxn modelId="{1AD9C97C-7687-4D7B-A10E-B07C212912B1}" type="presOf" srcId="{60E728DB-DF38-4AB7-A2D7-9FFFB1B8D701}" destId="{3FFA0637-9BA9-49C1-9671-C1CA67291881}" srcOrd="0" destOrd="0" presId="urn:microsoft.com/office/officeart/2005/8/layout/venn2"/>
    <dgm:cxn modelId="{6DC60B39-0831-4D77-B210-59EEFDD23498}" type="presParOf" srcId="{627C7460-2435-434C-88FB-6D4B8C2321B2}" destId="{D2AB0F57-F05E-4361-9D70-C4E5CD4D1EF5}" srcOrd="0" destOrd="0" presId="urn:microsoft.com/office/officeart/2005/8/layout/venn2"/>
    <dgm:cxn modelId="{89765A78-2783-4E78-B540-6CA568C77FEC}" type="presParOf" srcId="{D2AB0F57-F05E-4361-9D70-C4E5CD4D1EF5}" destId="{D70A3F1A-95D3-4699-9804-9C03D2247122}" srcOrd="0" destOrd="0" presId="urn:microsoft.com/office/officeart/2005/8/layout/venn2"/>
    <dgm:cxn modelId="{DC5709D9-147C-45B1-B781-916150900D85}" type="presParOf" srcId="{D2AB0F57-F05E-4361-9D70-C4E5CD4D1EF5}" destId="{36AD3148-1307-444A-9B62-44E099C21DFF}" srcOrd="1" destOrd="0" presId="urn:microsoft.com/office/officeart/2005/8/layout/venn2"/>
    <dgm:cxn modelId="{9A17D30E-FAF0-4B20-9EB7-31C8895F3DBB}" type="presParOf" srcId="{627C7460-2435-434C-88FB-6D4B8C2321B2}" destId="{96061FAC-4803-4FED-AAA9-D7CBE8B0B876}" srcOrd="1" destOrd="0" presId="urn:microsoft.com/office/officeart/2005/8/layout/venn2"/>
    <dgm:cxn modelId="{D551456F-53BA-44A1-9417-BF29F3AA8CC7}" type="presParOf" srcId="{96061FAC-4803-4FED-AAA9-D7CBE8B0B876}" destId="{1F72B8FB-FE96-4954-9AB9-93B3D834CFFF}" srcOrd="0" destOrd="0" presId="urn:microsoft.com/office/officeart/2005/8/layout/venn2"/>
    <dgm:cxn modelId="{48E10672-622F-4141-AE5A-3C67A44E36E8}" type="presParOf" srcId="{96061FAC-4803-4FED-AAA9-D7CBE8B0B876}" destId="{81F1388D-E3AC-4B45-94FB-13035070C905}" srcOrd="1" destOrd="0" presId="urn:microsoft.com/office/officeart/2005/8/layout/venn2"/>
    <dgm:cxn modelId="{2836D1D5-BBC1-4331-BF98-9D4ECD0914A7}" type="presParOf" srcId="{627C7460-2435-434C-88FB-6D4B8C2321B2}" destId="{8BE30DD4-8C77-4091-97A0-F0F50110B88F}" srcOrd="2" destOrd="0" presId="urn:microsoft.com/office/officeart/2005/8/layout/venn2"/>
    <dgm:cxn modelId="{8D2B96C8-13CE-4BBD-B3A5-3EB070238978}" type="presParOf" srcId="{8BE30DD4-8C77-4091-97A0-F0F50110B88F}" destId="{3E501D43-CD7A-4B49-853E-3A669BF89829}" srcOrd="0" destOrd="0" presId="urn:microsoft.com/office/officeart/2005/8/layout/venn2"/>
    <dgm:cxn modelId="{0B0083B3-0812-47A5-808F-DF706FF17EFC}" type="presParOf" srcId="{8BE30DD4-8C77-4091-97A0-F0F50110B88F}" destId="{A194DCAC-6661-4FB5-AC1F-58D1D42107D7}" srcOrd="1" destOrd="0" presId="urn:microsoft.com/office/officeart/2005/8/layout/venn2"/>
    <dgm:cxn modelId="{AEB580D1-B233-4998-857E-EEA73750B030}" type="presParOf" srcId="{627C7460-2435-434C-88FB-6D4B8C2321B2}" destId="{EEFDA7EA-FA7A-425F-A7AC-C0F3E31148A8}" srcOrd="3" destOrd="0" presId="urn:microsoft.com/office/officeart/2005/8/layout/venn2"/>
    <dgm:cxn modelId="{32DE7D73-B3AA-4A43-A6BA-443F4ED28907}" type="presParOf" srcId="{EEFDA7EA-FA7A-425F-A7AC-C0F3E31148A8}" destId="{38C87914-F25A-4740-9224-763503927A17}" srcOrd="0" destOrd="0" presId="urn:microsoft.com/office/officeart/2005/8/layout/venn2"/>
    <dgm:cxn modelId="{18B1CF16-6F6F-4701-B056-6DB35DD8C183}" type="presParOf" srcId="{EEFDA7EA-FA7A-425F-A7AC-C0F3E31148A8}" destId="{C1640327-1FBB-4BD4-A676-F2336B417ABD}" srcOrd="1" destOrd="0" presId="urn:microsoft.com/office/officeart/2005/8/layout/venn2"/>
    <dgm:cxn modelId="{42302AC9-C8D9-4715-A6B3-F357DA6D62DC}" type="presParOf" srcId="{627C7460-2435-434C-88FB-6D4B8C2321B2}" destId="{4A1E3854-0ACF-486D-9D22-7262EB5C3CD3}" srcOrd="4" destOrd="0" presId="urn:microsoft.com/office/officeart/2005/8/layout/venn2"/>
    <dgm:cxn modelId="{8383A546-3201-448F-AD21-386647FA2143}" type="presParOf" srcId="{4A1E3854-0ACF-486D-9D22-7262EB5C3CD3}" destId="{3FFA0637-9BA9-49C1-9671-C1CA67291881}" srcOrd="0" destOrd="0" presId="urn:microsoft.com/office/officeart/2005/8/layout/venn2"/>
    <dgm:cxn modelId="{376198F9-B797-4AD4-BF23-2A21BFBD895D}" type="presParOf" srcId="{4A1E3854-0ACF-486D-9D22-7262EB5C3CD3}" destId="{E7CA8982-4457-4081-BE96-3C6BC1D6FAE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C5A116-4841-4676-918A-4FEA62B8E392}"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C248E8CB-D369-49CC-A927-DCE679444FA0}">
      <dgm:prSet phldrT="[Text]"/>
      <dgm:spPr>
        <a:solidFill>
          <a:schemeClr val="tx1">
            <a:lumMod val="65000"/>
            <a:lumOff val="35000"/>
          </a:schemeClr>
        </a:solidFill>
      </dgm:spPr>
      <dgm:t>
        <a:bodyPr/>
        <a:lstStyle/>
        <a:p>
          <a:r>
            <a:rPr lang="en-US" dirty="0" smtClean="0"/>
            <a:t>Acceptability</a:t>
          </a:r>
          <a:endParaRPr lang="en-US" dirty="0"/>
        </a:p>
      </dgm:t>
    </dgm:pt>
    <dgm:pt modelId="{5919CF52-CB5D-4E6D-8FE5-138F54CB79A9}" type="parTrans" cxnId="{2ED20BB4-EF1E-4B89-BAC2-89E0732A0265}">
      <dgm:prSet/>
      <dgm:spPr/>
      <dgm:t>
        <a:bodyPr/>
        <a:lstStyle/>
        <a:p>
          <a:endParaRPr lang="en-US"/>
        </a:p>
      </dgm:t>
    </dgm:pt>
    <dgm:pt modelId="{CB50EBD5-35A3-4C92-9354-272B9BB039AD}" type="sibTrans" cxnId="{2ED20BB4-EF1E-4B89-BAC2-89E0732A0265}">
      <dgm:prSet/>
      <dgm:spPr/>
      <dgm:t>
        <a:bodyPr/>
        <a:lstStyle/>
        <a:p>
          <a:endParaRPr lang="en-US"/>
        </a:p>
      </dgm:t>
    </dgm:pt>
    <dgm:pt modelId="{85D49182-7F4F-425B-88F6-557D31E14E6D}">
      <dgm:prSet phldrT="[Text]"/>
      <dgm:spPr/>
      <dgm:t>
        <a:bodyPr/>
        <a:lstStyle/>
        <a:p>
          <a:r>
            <a:rPr lang="en-US" dirty="0" smtClean="0"/>
            <a:t> Increasing social norms re: condom use  </a:t>
          </a:r>
          <a:endParaRPr lang="en-US" dirty="0"/>
        </a:p>
      </dgm:t>
    </dgm:pt>
    <dgm:pt modelId="{2EB9B223-83A3-4C1F-99A7-BB2714F888E6}" type="parTrans" cxnId="{7DC1818C-A0C1-4CEF-8648-BF2FBE74907E}">
      <dgm:prSet/>
      <dgm:spPr/>
      <dgm:t>
        <a:bodyPr/>
        <a:lstStyle/>
        <a:p>
          <a:endParaRPr lang="en-US"/>
        </a:p>
      </dgm:t>
    </dgm:pt>
    <dgm:pt modelId="{3E1812FF-16E7-479D-8645-30FC66E78E74}" type="sibTrans" cxnId="{7DC1818C-A0C1-4CEF-8648-BF2FBE74907E}">
      <dgm:prSet/>
      <dgm:spPr/>
      <dgm:t>
        <a:bodyPr/>
        <a:lstStyle/>
        <a:p>
          <a:endParaRPr lang="en-US"/>
        </a:p>
      </dgm:t>
    </dgm:pt>
    <dgm:pt modelId="{2054F4A8-6157-4B2A-80C4-06FD232EEECB}">
      <dgm:prSet phldrT="[Text]"/>
      <dgm:spPr/>
      <dgm:t>
        <a:bodyPr/>
        <a:lstStyle/>
        <a:p>
          <a:r>
            <a:rPr lang="en-US" dirty="0" smtClean="0"/>
            <a:t>Changing attitudes toward syringe legalization</a:t>
          </a:r>
          <a:endParaRPr lang="en-US" dirty="0"/>
        </a:p>
      </dgm:t>
    </dgm:pt>
    <dgm:pt modelId="{07F8E309-6BC7-4902-882C-18C7E6508C9D}" type="parTrans" cxnId="{B11116A0-B04E-454B-B364-85E41048D74A}">
      <dgm:prSet/>
      <dgm:spPr/>
      <dgm:t>
        <a:bodyPr/>
        <a:lstStyle/>
        <a:p>
          <a:endParaRPr lang="en-US"/>
        </a:p>
      </dgm:t>
    </dgm:pt>
    <dgm:pt modelId="{3C379405-301A-4D51-9B7A-9786D1A6326E}" type="sibTrans" cxnId="{B11116A0-B04E-454B-B364-85E41048D74A}">
      <dgm:prSet/>
      <dgm:spPr/>
      <dgm:t>
        <a:bodyPr/>
        <a:lstStyle/>
        <a:p>
          <a:endParaRPr lang="en-US"/>
        </a:p>
      </dgm:t>
    </dgm:pt>
    <dgm:pt modelId="{DDB3113B-7E9C-4486-9109-687172A01777}">
      <dgm:prSet phldrT="[Text]"/>
      <dgm:spPr/>
      <dgm:t>
        <a:bodyPr/>
        <a:lstStyle/>
        <a:p>
          <a:r>
            <a:rPr lang="en-US" dirty="0" smtClean="0"/>
            <a:t>Accessibility</a:t>
          </a:r>
          <a:endParaRPr lang="en-US" dirty="0"/>
        </a:p>
      </dgm:t>
    </dgm:pt>
    <dgm:pt modelId="{9395D8F9-3C46-4256-BA9A-6EA73B39E3B8}" type="parTrans" cxnId="{91D530C7-A29F-48F1-84E2-82D33EB632AF}">
      <dgm:prSet/>
      <dgm:spPr/>
      <dgm:t>
        <a:bodyPr/>
        <a:lstStyle/>
        <a:p>
          <a:endParaRPr lang="en-US"/>
        </a:p>
      </dgm:t>
    </dgm:pt>
    <dgm:pt modelId="{23B38A9E-0347-4C10-8033-DABC17AE48EB}" type="sibTrans" cxnId="{91D530C7-A29F-48F1-84E2-82D33EB632AF}">
      <dgm:prSet/>
      <dgm:spPr/>
      <dgm:t>
        <a:bodyPr/>
        <a:lstStyle/>
        <a:p>
          <a:endParaRPr lang="en-US"/>
        </a:p>
      </dgm:t>
    </dgm:pt>
    <dgm:pt modelId="{AA19126E-FD78-4992-96C8-5D337F7E75E6}">
      <dgm:prSet phldrT="[Text]"/>
      <dgm:spPr/>
      <dgm:t>
        <a:bodyPr/>
        <a:lstStyle/>
        <a:p>
          <a:r>
            <a:rPr lang="en-US" dirty="0" smtClean="0"/>
            <a:t>Placing condoms in physically accessible locations </a:t>
          </a:r>
          <a:endParaRPr lang="en-US" dirty="0"/>
        </a:p>
      </dgm:t>
    </dgm:pt>
    <dgm:pt modelId="{BAF90523-75F9-419E-9917-D2924CC6E52B}" type="parTrans" cxnId="{280C1A15-1AD5-4402-87C9-58B52E166E17}">
      <dgm:prSet/>
      <dgm:spPr/>
      <dgm:t>
        <a:bodyPr/>
        <a:lstStyle/>
        <a:p>
          <a:endParaRPr lang="en-US"/>
        </a:p>
      </dgm:t>
    </dgm:pt>
    <dgm:pt modelId="{7BBA2742-C897-4B7C-805A-0EE6C357E11D}" type="sibTrans" cxnId="{280C1A15-1AD5-4402-87C9-58B52E166E17}">
      <dgm:prSet/>
      <dgm:spPr/>
      <dgm:t>
        <a:bodyPr/>
        <a:lstStyle/>
        <a:p>
          <a:endParaRPr lang="en-US"/>
        </a:p>
      </dgm:t>
    </dgm:pt>
    <dgm:pt modelId="{3EAE9A8B-138E-4238-BB0D-AF0307DB0601}">
      <dgm:prSet phldrT="[Text]"/>
      <dgm:spPr/>
      <dgm:t>
        <a:bodyPr/>
        <a:lstStyle/>
        <a:p>
          <a:r>
            <a:rPr lang="en-US" dirty="0" smtClean="0"/>
            <a:t>Enrolling HIV+ persons in health insurance (ACA) -ART </a:t>
          </a:r>
          <a:endParaRPr lang="en-US" dirty="0"/>
        </a:p>
      </dgm:t>
    </dgm:pt>
    <dgm:pt modelId="{028E7F63-9768-4EC2-BE34-150BF210C25B}" type="parTrans" cxnId="{3D1D6E3B-FFAA-4127-A395-CE5975DBF93B}">
      <dgm:prSet/>
      <dgm:spPr/>
      <dgm:t>
        <a:bodyPr/>
        <a:lstStyle/>
        <a:p>
          <a:endParaRPr lang="en-US"/>
        </a:p>
      </dgm:t>
    </dgm:pt>
    <dgm:pt modelId="{CB9C75AF-C60D-4D27-ACA3-AF6EFDAC8578}" type="sibTrans" cxnId="{3D1D6E3B-FFAA-4127-A395-CE5975DBF93B}">
      <dgm:prSet/>
      <dgm:spPr/>
      <dgm:t>
        <a:bodyPr/>
        <a:lstStyle/>
        <a:p>
          <a:endParaRPr lang="en-US"/>
        </a:p>
      </dgm:t>
    </dgm:pt>
    <dgm:pt modelId="{88D1EBAA-3842-467E-A3D8-64523FC7F60F}">
      <dgm:prSet phldrT="[Text]"/>
      <dgm:spPr>
        <a:solidFill>
          <a:schemeClr val="accent1">
            <a:lumMod val="60000"/>
            <a:lumOff val="40000"/>
          </a:schemeClr>
        </a:solidFill>
      </dgm:spPr>
      <dgm:t>
        <a:bodyPr/>
        <a:lstStyle/>
        <a:p>
          <a:r>
            <a:rPr lang="en-US" dirty="0" smtClean="0"/>
            <a:t>Availability</a:t>
          </a:r>
          <a:endParaRPr lang="en-US" dirty="0"/>
        </a:p>
      </dgm:t>
    </dgm:pt>
    <dgm:pt modelId="{E60F6E77-4739-47E8-84BC-A8E6F106BCA8}" type="parTrans" cxnId="{6BD7D464-A246-4AFF-935F-018EDB6D9C94}">
      <dgm:prSet/>
      <dgm:spPr/>
      <dgm:t>
        <a:bodyPr/>
        <a:lstStyle/>
        <a:p>
          <a:endParaRPr lang="en-US"/>
        </a:p>
      </dgm:t>
    </dgm:pt>
    <dgm:pt modelId="{C925C181-5FEF-4CAB-AAF8-E53C6876DA04}" type="sibTrans" cxnId="{6BD7D464-A246-4AFF-935F-018EDB6D9C94}">
      <dgm:prSet/>
      <dgm:spPr/>
      <dgm:t>
        <a:bodyPr/>
        <a:lstStyle/>
        <a:p>
          <a:endParaRPr lang="en-US"/>
        </a:p>
      </dgm:t>
    </dgm:pt>
    <dgm:pt modelId="{CB1FD1BA-718F-45BF-BD26-8926AAF2692A}">
      <dgm:prSet phldrT="[Text]"/>
      <dgm:spPr/>
      <dgm:t>
        <a:bodyPr/>
        <a:lstStyle/>
        <a:p>
          <a:r>
            <a:rPr lang="en-US" dirty="0" smtClean="0"/>
            <a:t>Increasing availability  of condoms in </a:t>
          </a:r>
          <a:r>
            <a:rPr lang="en-US" dirty="0" err="1" smtClean="0"/>
            <a:t>comm</a:t>
          </a:r>
          <a:r>
            <a:rPr lang="en-US" dirty="0" smtClean="0"/>
            <a:t> settings (e.g., schools,  jails)</a:t>
          </a:r>
          <a:endParaRPr lang="en-US" dirty="0"/>
        </a:p>
      </dgm:t>
    </dgm:pt>
    <dgm:pt modelId="{E689FFEF-BDE5-47D3-A43E-292CDC9F6F11}" type="sibTrans" cxnId="{1AF99B3D-8433-4C9C-804A-A9E9A9D6EB19}">
      <dgm:prSet/>
      <dgm:spPr/>
      <dgm:t>
        <a:bodyPr/>
        <a:lstStyle/>
        <a:p>
          <a:endParaRPr lang="en-US"/>
        </a:p>
      </dgm:t>
    </dgm:pt>
    <dgm:pt modelId="{83E4127A-B355-4577-99F5-6CE16DC58263}" type="parTrans" cxnId="{1AF99B3D-8433-4C9C-804A-A9E9A9D6EB19}">
      <dgm:prSet/>
      <dgm:spPr/>
      <dgm:t>
        <a:bodyPr/>
        <a:lstStyle/>
        <a:p>
          <a:endParaRPr lang="en-US"/>
        </a:p>
      </dgm:t>
    </dgm:pt>
    <dgm:pt modelId="{47D48F1A-8E8A-4AF3-A70A-7D7E01B2AC34}">
      <dgm:prSet phldrT="[Text]"/>
      <dgm:spPr/>
      <dgm:t>
        <a:bodyPr/>
        <a:lstStyle/>
        <a:p>
          <a:r>
            <a:rPr lang="en-US" dirty="0" smtClean="0"/>
            <a:t>Increasing availability of clean syringes   </a:t>
          </a:r>
          <a:endParaRPr lang="en-US" dirty="0"/>
        </a:p>
      </dgm:t>
    </dgm:pt>
    <dgm:pt modelId="{EB5CB1F5-12F0-4C34-AA1C-7A03512CF072}" type="sibTrans" cxnId="{0B469275-B20C-44A0-A593-B53C2FC1C4A6}">
      <dgm:prSet/>
      <dgm:spPr/>
      <dgm:t>
        <a:bodyPr/>
        <a:lstStyle/>
        <a:p>
          <a:endParaRPr lang="en-US"/>
        </a:p>
      </dgm:t>
    </dgm:pt>
    <dgm:pt modelId="{28C8FAB4-721D-441D-9987-EE40327DD0BF}" type="parTrans" cxnId="{0B469275-B20C-44A0-A593-B53C2FC1C4A6}">
      <dgm:prSet/>
      <dgm:spPr/>
      <dgm:t>
        <a:bodyPr/>
        <a:lstStyle/>
        <a:p>
          <a:endParaRPr lang="en-US"/>
        </a:p>
      </dgm:t>
    </dgm:pt>
    <dgm:pt modelId="{DECC1DB7-8EAF-437C-8F39-E91B17D7471A}" type="pres">
      <dgm:prSet presAssocID="{1AC5A116-4841-4676-918A-4FEA62B8E392}" presName="Name0" presStyleCnt="0">
        <dgm:presLayoutVars>
          <dgm:chMax val="3"/>
          <dgm:chPref val="1"/>
          <dgm:dir/>
          <dgm:animLvl val="lvl"/>
          <dgm:resizeHandles/>
        </dgm:presLayoutVars>
      </dgm:prSet>
      <dgm:spPr/>
      <dgm:t>
        <a:bodyPr/>
        <a:lstStyle/>
        <a:p>
          <a:endParaRPr lang="en-US"/>
        </a:p>
      </dgm:t>
    </dgm:pt>
    <dgm:pt modelId="{006D8165-7C7C-4F00-8CCD-7D907268EDA3}" type="pres">
      <dgm:prSet presAssocID="{1AC5A116-4841-4676-918A-4FEA62B8E392}" presName="outerBox" presStyleCnt="0"/>
      <dgm:spPr/>
    </dgm:pt>
    <dgm:pt modelId="{18587DB9-3DB2-4CC5-A6FB-84EAA79A5BDC}" type="pres">
      <dgm:prSet presAssocID="{1AC5A116-4841-4676-918A-4FEA62B8E392}" presName="outerBoxParent" presStyleLbl="node1" presStyleIdx="0" presStyleCnt="3"/>
      <dgm:spPr/>
      <dgm:t>
        <a:bodyPr/>
        <a:lstStyle/>
        <a:p>
          <a:endParaRPr lang="en-US"/>
        </a:p>
      </dgm:t>
    </dgm:pt>
    <dgm:pt modelId="{40A4493B-05CB-4354-84C0-0FBD2B3A01EB}" type="pres">
      <dgm:prSet presAssocID="{1AC5A116-4841-4676-918A-4FEA62B8E392}" presName="outerBoxChildren" presStyleCnt="0"/>
      <dgm:spPr/>
    </dgm:pt>
    <dgm:pt modelId="{5E43C26B-977A-435D-BFE7-8401BBAA3B4C}" type="pres">
      <dgm:prSet presAssocID="{85D49182-7F4F-425B-88F6-557D31E14E6D}" presName="oChild" presStyleLbl="fgAcc1" presStyleIdx="0" presStyleCnt="6">
        <dgm:presLayoutVars>
          <dgm:bulletEnabled val="1"/>
        </dgm:presLayoutVars>
      </dgm:prSet>
      <dgm:spPr/>
      <dgm:t>
        <a:bodyPr/>
        <a:lstStyle/>
        <a:p>
          <a:endParaRPr lang="en-US"/>
        </a:p>
      </dgm:t>
    </dgm:pt>
    <dgm:pt modelId="{EBE32F42-EC2D-4025-AF34-D92983FBCFCB}" type="pres">
      <dgm:prSet presAssocID="{3E1812FF-16E7-479D-8645-30FC66E78E74}" presName="outerSibTrans" presStyleCnt="0"/>
      <dgm:spPr/>
    </dgm:pt>
    <dgm:pt modelId="{B8AF8B5F-50B3-4A92-9230-E6E0C05A400A}" type="pres">
      <dgm:prSet presAssocID="{2054F4A8-6157-4B2A-80C4-06FD232EEECB}" presName="oChild" presStyleLbl="fgAcc1" presStyleIdx="1" presStyleCnt="6">
        <dgm:presLayoutVars>
          <dgm:bulletEnabled val="1"/>
        </dgm:presLayoutVars>
      </dgm:prSet>
      <dgm:spPr/>
      <dgm:t>
        <a:bodyPr/>
        <a:lstStyle/>
        <a:p>
          <a:endParaRPr lang="en-US"/>
        </a:p>
      </dgm:t>
    </dgm:pt>
    <dgm:pt modelId="{6E3B356D-FDFF-4010-9075-CC64587B45D5}" type="pres">
      <dgm:prSet presAssocID="{1AC5A116-4841-4676-918A-4FEA62B8E392}" presName="middleBox" presStyleCnt="0"/>
      <dgm:spPr/>
    </dgm:pt>
    <dgm:pt modelId="{32EA92F6-BF29-4292-AAB4-D0D3492127F7}" type="pres">
      <dgm:prSet presAssocID="{1AC5A116-4841-4676-918A-4FEA62B8E392}" presName="middleBoxParent" presStyleLbl="node1" presStyleIdx="1" presStyleCnt="3"/>
      <dgm:spPr/>
      <dgm:t>
        <a:bodyPr/>
        <a:lstStyle/>
        <a:p>
          <a:endParaRPr lang="en-US"/>
        </a:p>
      </dgm:t>
    </dgm:pt>
    <dgm:pt modelId="{D0ED4AFD-BC68-4509-A7F6-0FDB63CA0839}" type="pres">
      <dgm:prSet presAssocID="{1AC5A116-4841-4676-918A-4FEA62B8E392}" presName="middleBoxChildren" presStyleCnt="0"/>
      <dgm:spPr/>
    </dgm:pt>
    <dgm:pt modelId="{F68EB2E8-2669-4DF3-BD03-29B071053D64}" type="pres">
      <dgm:prSet presAssocID="{AA19126E-FD78-4992-96C8-5D337F7E75E6}" presName="mChild" presStyleLbl="fgAcc1" presStyleIdx="2" presStyleCnt="6" custScaleX="120221">
        <dgm:presLayoutVars>
          <dgm:bulletEnabled val="1"/>
        </dgm:presLayoutVars>
      </dgm:prSet>
      <dgm:spPr/>
      <dgm:t>
        <a:bodyPr/>
        <a:lstStyle/>
        <a:p>
          <a:endParaRPr lang="en-US"/>
        </a:p>
      </dgm:t>
    </dgm:pt>
    <dgm:pt modelId="{5F527DDD-AF76-45E1-A010-10734AABB2AC}" type="pres">
      <dgm:prSet presAssocID="{7BBA2742-C897-4B7C-805A-0EE6C357E11D}" presName="middleSibTrans" presStyleCnt="0"/>
      <dgm:spPr/>
    </dgm:pt>
    <dgm:pt modelId="{C55074B5-FF86-40E4-85BA-A729C55C096C}" type="pres">
      <dgm:prSet presAssocID="{3EAE9A8B-138E-4238-BB0D-AF0307DB0601}" presName="mChild" presStyleLbl="fgAcc1" presStyleIdx="3" presStyleCnt="6" custScaleX="123895" custScaleY="117798" custLinFactNeighborX="1837" custLinFactNeighborY="-52850">
        <dgm:presLayoutVars>
          <dgm:bulletEnabled val="1"/>
        </dgm:presLayoutVars>
      </dgm:prSet>
      <dgm:spPr/>
      <dgm:t>
        <a:bodyPr/>
        <a:lstStyle/>
        <a:p>
          <a:endParaRPr lang="en-US"/>
        </a:p>
      </dgm:t>
    </dgm:pt>
    <dgm:pt modelId="{32264112-3C64-4763-AE1D-197BD1F10CB9}" type="pres">
      <dgm:prSet presAssocID="{1AC5A116-4841-4676-918A-4FEA62B8E392}" presName="centerBox" presStyleCnt="0"/>
      <dgm:spPr/>
    </dgm:pt>
    <dgm:pt modelId="{751A0AEE-6D5C-41E4-92A5-878F5268FEC6}" type="pres">
      <dgm:prSet presAssocID="{1AC5A116-4841-4676-918A-4FEA62B8E392}" presName="centerBoxParent" presStyleLbl="node1" presStyleIdx="2" presStyleCnt="3" custScaleX="92192" custScaleY="116703"/>
      <dgm:spPr/>
      <dgm:t>
        <a:bodyPr/>
        <a:lstStyle/>
        <a:p>
          <a:endParaRPr lang="en-US"/>
        </a:p>
      </dgm:t>
    </dgm:pt>
    <dgm:pt modelId="{09D58A06-BF97-43FF-8262-F3673C4A5D67}" type="pres">
      <dgm:prSet presAssocID="{1AC5A116-4841-4676-918A-4FEA62B8E392}" presName="centerBoxChildren" presStyleCnt="0"/>
      <dgm:spPr/>
    </dgm:pt>
    <dgm:pt modelId="{4280B32C-1831-4DC8-A89A-E8489B29BE9C}" type="pres">
      <dgm:prSet presAssocID="{CB1FD1BA-718F-45BF-BD26-8926AAF2692A}" presName="cChild" presStyleLbl="fgAcc1" presStyleIdx="4" presStyleCnt="6" custScaleX="45333" custScaleY="113199" custLinFactX="389" custLinFactNeighborX="100000" custLinFactNeighborY="15304">
        <dgm:presLayoutVars>
          <dgm:bulletEnabled val="1"/>
        </dgm:presLayoutVars>
      </dgm:prSet>
      <dgm:spPr/>
      <dgm:t>
        <a:bodyPr/>
        <a:lstStyle/>
        <a:p>
          <a:endParaRPr lang="en-US"/>
        </a:p>
      </dgm:t>
    </dgm:pt>
    <dgm:pt modelId="{3A3DF688-A715-4327-B0A4-38F4A3B38110}" type="pres">
      <dgm:prSet presAssocID="{E689FFEF-BDE5-47D3-A43E-292CDC9F6F11}" presName="centerSibTrans" presStyleCnt="0"/>
      <dgm:spPr/>
    </dgm:pt>
    <dgm:pt modelId="{F735E51F-6AAD-45AB-B4BC-125B2EE46031}" type="pres">
      <dgm:prSet presAssocID="{47D48F1A-8E8A-4AF3-A70A-7D7E01B2AC34}" presName="cChild" presStyleLbl="fgAcc1" presStyleIdx="5" presStyleCnt="6" custScaleX="46253" custScaleY="113199" custLinFactNeighborX="86885" custLinFactNeighborY="15304">
        <dgm:presLayoutVars>
          <dgm:bulletEnabled val="1"/>
        </dgm:presLayoutVars>
      </dgm:prSet>
      <dgm:spPr/>
      <dgm:t>
        <a:bodyPr/>
        <a:lstStyle/>
        <a:p>
          <a:endParaRPr lang="en-US"/>
        </a:p>
      </dgm:t>
    </dgm:pt>
  </dgm:ptLst>
  <dgm:cxnLst>
    <dgm:cxn modelId="{EA20AB72-E8A6-481E-86ED-ED58D93174DF}" type="presOf" srcId="{CB1FD1BA-718F-45BF-BD26-8926AAF2692A}" destId="{4280B32C-1831-4DC8-A89A-E8489B29BE9C}" srcOrd="0" destOrd="0" presId="urn:microsoft.com/office/officeart/2005/8/layout/target2"/>
    <dgm:cxn modelId="{7EC3C61C-1116-4A58-B3E7-D1E39189FF9D}" type="presOf" srcId="{47D48F1A-8E8A-4AF3-A70A-7D7E01B2AC34}" destId="{F735E51F-6AAD-45AB-B4BC-125B2EE46031}" srcOrd="0" destOrd="0" presId="urn:microsoft.com/office/officeart/2005/8/layout/target2"/>
    <dgm:cxn modelId="{CA243D8A-B18E-4123-BCC5-7B38FE91B3CA}" type="presOf" srcId="{C248E8CB-D369-49CC-A927-DCE679444FA0}" destId="{18587DB9-3DB2-4CC5-A6FB-84EAA79A5BDC}" srcOrd="0" destOrd="0" presId="urn:microsoft.com/office/officeart/2005/8/layout/target2"/>
    <dgm:cxn modelId="{91D530C7-A29F-48F1-84E2-82D33EB632AF}" srcId="{1AC5A116-4841-4676-918A-4FEA62B8E392}" destId="{DDB3113B-7E9C-4486-9109-687172A01777}" srcOrd="1" destOrd="0" parTransId="{9395D8F9-3C46-4256-BA9A-6EA73B39E3B8}" sibTransId="{23B38A9E-0347-4C10-8033-DABC17AE48EB}"/>
    <dgm:cxn modelId="{20FD85A5-569D-432D-B257-7C0A6B57AFF4}" type="presOf" srcId="{1AC5A116-4841-4676-918A-4FEA62B8E392}" destId="{DECC1DB7-8EAF-437C-8F39-E91B17D7471A}" srcOrd="0" destOrd="0" presId="urn:microsoft.com/office/officeart/2005/8/layout/target2"/>
    <dgm:cxn modelId="{0F22730E-6381-4A52-B680-2E3CEF04335E}" type="presOf" srcId="{3EAE9A8B-138E-4238-BB0D-AF0307DB0601}" destId="{C55074B5-FF86-40E4-85BA-A729C55C096C}" srcOrd="0" destOrd="0" presId="urn:microsoft.com/office/officeart/2005/8/layout/target2"/>
    <dgm:cxn modelId="{4CD1E87A-BD1E-46EE-A3E2-EB5AFD78F84E}" type="presOf" srcId="{88D1EBAA-3842-467E-A3D8-64523FC7F60F}" destId="{751A0AEE-6D5C-41E4-92A5-878F5268FEC6}" srcOrd="0" destOrd="0" presId="urn:microsoft.com/office/officeart/2005/8/layout/target2"/>
    <dgm:cxn modelId="{B11116A0-B04E-454B-B364-85E41048D74A}" srcId="{C248E8CB-D369-49CC-A927-DCE679444FA0}" destId="{2054F4A8-6157-4B2A-80C4-06FD232EEECB}" srcOrd="1" destOrd="0" parTransId="{07F8E309-6BC7-4902-882C-18C7E6508C9D}" sibTransId="{3C379405-301A-4D51-9B7A-9786D1A6326E}"/>
    <dgm:cxn modelId="{6309A470-3759-49B3-A8DB-C360E3C62783}" type="presOf" srcId="{AA19126E-FD78-4992-96C8-5D337F7E75E6}" destId="{F68EB2E8-2669-4DF3-BD03-29B071053D64}" srcOrd="0" destOrd="0" presId="urn:microsoft.com/office/officeart/2005/8/layout/target2"/>
    <dgm:cxn modelId="{0B469275-B20C-44A0-A593-B53C2FC1C4A6}" srcId="{88D1EBAA-3842-467E-A3D8-64523FC7F60F}" destId="{47D48F1A-8E8A-4AF3-A70A-7D7E01B2AC34}" srcOrd="1" destOrd="0" parTransId="{28C8FAB4-721D-441D-9987-EE40327DD0BF}" sibTransId="{EB5CB1F5-12F0-4C34-AA1C-7A03512CF072}"/>
    <dgm:cxn modelId="{EC4D52DA-299E-4A83-9745-43AF3BE841C9}" type="presOf" srcId="{DDB3113B-7E9C-4486-9109-687172A01777}" destId="{32EA92F6-BF29-4292-AAB4-D0D3492127F7}" srcOrd="0" destOrd="0" presId="urn:microsoft.com/office/officeart/2005/8/layout/target2"/>
    <dgm:cxn modelId="{1AF99B3D-8433-4C9C-804A-A9E9A9D6EB19}" srcId="{88D1EBAA-3842-467E-A3D8-64523FC7F60F}" destId="{CB1FD1BA-718F-45BF-BD26-8926AAF2692A}" srcOrd="0" destOrd="0" parTransId="{83E4127A-B355-4577-99F5-6CE16DC58263}" sibTransId="{E689FFEF-BDE5-47D3-A43E-292CDC9F6F11}"/>
    <dgm:cxn modelId="{6BD7D464-A246-4AFF-935F-018EDB6D9C94}" srcId="{1AC5A116-4841-4676-918A-4FEA62B8E392}" destId="{88D1EBAA-3842-467E-A3D8-64523FC7F60F}" srcOrd="2" destOrd="0" parTransId="{E60F6E77-4739-47E8-84BC-A8E6F106BCA8}" sibTransId="{C925C181-5FEF-4CAB-AAF8-E53C6876DA04}"/>
    <dgm:cxn modelId="{3D1D6E3B-FFAA-4127-A395-CE5975DBF93B}" srcId="{DDB3113B-7E9C-4486-9109-687172A01777}" destId="{3EAE9A8B-138E-4238-BB0D-AF0307DB0601}" srcOrd="1" destOrd="0" parTransId="{028E7F63-9768-4EC2-BE34-150BF210C25B}" sibTransId="{CB9C75AF-C60D-4D27-ACA3-AF6EFDAC8578}"/>
    <dgm:cxn modelId="{2ED20BB4-EF1E-4B89-BAC2-89E0732A0265}" srcId="{1AC5A116-4841-4676-918A-4FEA62B8E392}" destId="{C248E8CB-D369-49CC-A927-DCE679444FA0}" srcOrd="0" destOrd="0" parTransId="{5919CF52-CB5D-4E6D-8FE5-138F54CB79A9}" sibTransId="{CB50EBD5-35A3-4C92-9354-272B9BB039AD}"/>
    <dgm:cxn modelId="{205B1D70-5D90-4A9E-BE1F-174444E89D91}" type="presOf" srcId="{85D49182-7F4F-425B-88F6-557D31E14E6D}" destId="{5E43C26B-977A-435D-BFE7-8401BBAA3B4C}" srcOrd="0" destOrd="0" presId="urn:microsoft.com/office/officeart/2005/8/layout/target2"/>
    <dgm:cxn modelId="{2DBAAB27-A1BF-4C0E-9D0C-B8E7822F7787}" type="presOf" srcId="{2054F4A8-6157-4B2A-80C4-06FD232EEECB}" destId="{B8AF8B5F-50B3-4A92-9230-E6E0C05A400A}" srcOrd="0" destOrd="0" presId="urn:microsoft.com/office/officeart/2005/8/layout/target2"/>
    <dgm:cxn modelId="{280C1A15-1AD5-4402-87C9-58B52E166E17}" srcId="{DDB3113B-7E9C-4486-9109-687172A01777}" destId="{AA19126E-FD78-4992-96C8-5D337F7E75E6}" srcOrd="0" destOrd="0" parTransId="{BAF90523-75F9-419E-9917-D2924CC6E52B}" sibTransId="{7BBA2742-C897-4B7C-805A-0EE6C357E11D}"/>
    <dgm:cxn modelId="{7DC1818C-A0C1-4CEF-8648-BF2FBE74907E}" srcId="{C248E8CB-D369-49CC-A927-DCE679444FA0}" destId="{85D49182-7F4F-425B-88F6-557D31E14E6D}" srcOrd="0" destOrd="0" parTransId="{2EB9B223-83A3-4C1F-99A7-BB2714F888E6}" sibTransId="{3E1812FF-16E7-479D-8645-30FC66E78E74}"/>
    <dgm:cxn modelId="{9AA226D3-CE9A-4E2B-B3BB-A3007434259A}" type="presParOf" srcId="{DECC1DB7-8EAF-437C-8F39-E91B17D7471A}" destId="{006D8165-7C7C-4F00-8CCD-7D907268EDA3}" srcOrd="0" destOrd="0" presId="urn:microsoft.com/office/officeart/2005/8/layout/target2"/>
    <dgm:cxn modelId="{2082E885-6006-48F0-95A6-B0BCDC88117E}" type="presParOf" srcId="{006D8165-7C7C-4F00-8CCD-7D907268EDA3}" destId="{18587DB9-3DB2-4CC5-A6FB-84EAA79A5BDC}" srcOrd="0" destOrd="0" presId="urn:microsoft.com/office/officeart/2005/8/layout/target2"/>
    <dgm:cxn modelId="{B86A9AC8-286C-4EFE-97B5-9E442D61945C}" type="presParOf" srcId="{006D8165-7C7C-4F00-8CCD-7D907268EDA3}" destId="{40A4493B-05CB-4354-84C0-0FBD2B3A01EB}" srcOrd="1" destOrd="0" presId="urn:microsoft.com/office/officeart/2005/8/layout/target2"/>
    <dgm:cxn modelId="{56CD33CE-D572-4DA3-BDD6-1BFE6CD5F5FC}" type="presParOf" srcId="{40A4493B-05CB-4354-84C0-0FBD2B3A01EB}" destId="{5E43C26B-977A-435D-BFE7-8401BBAA3B4C}" srcOrd="0" destOrd="0" presId="urn:microsoft.com/office/officeart/2005/8/layout/target2"/>
    <dgm:cxn modelId="{060CEC05-62B5-4B64-BFA5-7178DFBE4851}" type="presParOf" srcId="{40A4493B-05CB-4354-84C0-0FBD2B3A01EB}" destId="{EBE32F42-EC2D-4025-AF34-D92983FBCFCB}" srcOrd="1" destOrd="0" presId="urn:microsoft.com/office/officeart/2005/8/layout/target2"/>
    <dgm:cxn modelId="{22BF5756-CE06-4682-9164-F5C382B577EE}" type="presParOf" srcId="{40A4493B-05CB-4354-84C0-0FBD2B3A01EB}" destId="{B8AF8B5F-50B3-4A92-9230-E6E0C05A400A}" srcOrd="2" destOrd="0" presId="urn:microsoft.com/office/officeart/2005/8/layout/target2"/>
    <dgm:cxn modelId="{111ADCA4-B58B-4D66-9EC7-D2CC0FA79651}" type="presParOf" srcId="{DECC1DB7-8EAF-437C-8F39-E91B17D7471A}" destId="{6E3B356D-FDFF-4010-9075-CC64587B45D5}" srcOrd="1" destOrd="0" presId="urn:microsoft.com/office/officeart/2005/8/layout/target2"/>
    <dgm:cxn modelId="{71B2E066-B99A-4874-A686-863F29B50811}" type="presParOf" srcId="{6E3B356D-FDFF-4010-9075-CC64587B45D5}" destId="{32EA92F6-BF29-4292-AAB4-D0D3492127F7}" srcOrd="0" destOrd="0" presId="urn:microsoft.com/office/officeart/2005/8/layout/target2"/>
    <dgm:cxn modelId="{AE3545C1-3E8B-4D46-A47B-093C71B784B7}" type="presParOf" srcId="{6E3B356D-FDFF-4010-9075-CC64587B45D5}" destId="{D0ED4AFD-BC68-4509-A7F6-0FDB63CA0839}" srcOrd="1" destOrd="0" presId="urn:microsoft.com/office/officeart/2005/8/layout/target2"/>
    <dgm:cxn modelId="{88EA283F-2E93-4A62-ACF3-C397B7E7D4CD}" type="presParOf" srcId="{D0ED4AFD-BC68-4509-A7F6-0FDB63CA0839}" destId="{F68EB2E8-2669-4DF3-BD03-29B071053D64}" srcOrd="0" destOrd="0" presId="urn:microsoft.com/office/officeart/2005/8/layout/target2"/>
    <dgm:cxn modelId="{B342C5B0-A357-4D78-9BE0-550309B129CD}" type="presParOf" srcId="{D0ED4AFD-BC68-4509-A7F6-0FDB63CA0839}" destId="{5F527DDD-AF76-45E1-A010-10734AABB2AC}" srcOrd="1" destOrd="0" presId="urn:microsoft.com/office/officeart/2005/8/layout/target2"/>
    <dgm:cxn modelId="{82AE4938-0214-42B9-8BF1-D39B1AF7FBFA}" type="presParOf" srcId="{D0ED4AFD-BC68-4509-A7F6-0FDB63CA0839}" destId="{C55074B5-FF86-40E4-85BA-A729C55C096C}" srcOrd="2" destOrd="0" presId="urn:microsoft.com/office/officeart/2005/8/layout/target2"/>
    <dgm:cxn modelId="{D5C9DD15-0AAA-4637-8838-E2611BE88241}" type="presParOf" srcId="{DECC1DB7-8EAF-437C-8F39-E91B17D7471A}" destId="{32264112-3C64-4763-AE1D-197BD1F10CB9}" srcOrd="2" destOrd="0" presId="urn:microsoft.com/office/officeart/2005/8/layout/target2"/>
    <dgm:cxn modelId="{04FA50E5-8B1D-4B05-B860-C742F3DE875B}" type="presParOf" srcId="{32264112-3C64-4763-AE1D-197BD1F10CB9}" destId="{751A0AEE-6D5C-41E4-92A5-878F5268FEC6}" srcOrd="0" destOrd="0" presId="urn:microsoft.com/office/officeart/2005/8/layout/target2"/>
    <dgm:cxn modelId="{F7489610-819B-49E0-83A2-D1F13B17D962}" type="presParOf" srcId="{32264112-3C64-4763-AE1D-197BD1F10CB9}" destId="{09D58A06-BF97-43FF-8262-F3673C4A5D67}" srcOrd="1" destOrd="0" presId="urn:microsoft.com/office/officeart/2005/8/layout/target2"/>
    <dgm:cxn modelId="{237F67E6-A786-439F-837B-05BB0D075BD7}" type="presParOf" srcId="{09D58A06-BF97-43FF-8262-F3673C4A5D67}" destId="{4280B32C-1831-4DC8-A89A-E8489B29BE9C}" srcOrd="0" destOrd="0" presId="urn:microsoft.com/office/officeart/2005/8/layout/target2"/>
    <dgm:cxn modelId="{2C662B2B-8CA6-41F6-BECE-B3DED6D059D1}" type="presParOf" srcId="{09D58A06-BF97-43FF-8262-F3673C4A5D67}" destId="{3A3DF688-A715-4327-B0A4-38F4A3B38110}" srcOrd="1" destOrd="0" presId="urn:microsoft.com/office/officeart/2005/8/layout/target2"/>
    <dgm:cxn modelId="{E1A432FF-ADB0-4988-B475-19B58D6A5FD5}" type="presParOf" srcId="{09D58A06-BF97-43FF-8262-F3673C4A5D67}" destId="{F735E51F-6AAD-45AB-B4BC-125B2EE46031}"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C3A36-E9A9-43B0-B928-4B06CCDE7E2A}">
      <dsp:nvSpPr>
        <dsp:cNvPr id="0" name=""/>
        <dsp:cNvSpPr/>
      </dsp:nvSpPr>
      <dsp:spPr>
        <a:xfrm rot="5400000">
          <a:off x="5110561" y="-2023990"/>
          <a:ext cx="971132" cy="526694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smtClean="0"/>
            <a:t>Assessment activities to inform program development</a:t>
          </a:r>
          <a:endParaRPr lang="en-US" sz="1300" kern="1200"/>
        </a:p>
      </dsp:txBody>
      <dsp:txXfrm rot="-5400000">
        <a:off x="2962656" y="171322"/>
        <a:ext cx="5219537" cy="876318"/>
      </dsp:txXfrm>
    </dsp:sp>
    <dsp:sp modelId="{694630F3-BE20-4134-A155-CAA6395BBA4B}">
      <dsp:nvSpPr>
        <dsp:cNvPr id="0" name=""/>
        <dsp:cNvSpPr/>
      </dsp:nvSpPr>
      <dsp:spPr>
        <a:xfrm>
          <a:off x="0" y="2523"/>
          <a:ext cx="2962656" cy="121391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kern="1200" dirty="0" smtClean="0"/>
            <a:t>Formative evaluation</a:t>
          </a:r>
          <a:endParaRPr lang="en-US" sz="1900" kern="1200" dirty="0"/>
        </a:p>
      </dsp:txBody>
      <dsp:txXfrm>
        <a:off x="59258" y="61781"/>
        <a:ext cx="2844140" cy="1095399"/>
      </dsp:txXfrm>
    </dsp:sp>
    <dsp:sp modelId="{0217640C-DEA3-4B75-8560-D1407A4B2F94}">
      <dsp:nvSpPr>
        <dsp:cNvPr id="0" name=""/>
        <dsp:cNvSpPr/>
      </dsp:nvSpPr>
      <dsp:spPr>
        <a:xfrm rot="5400000">
          <a:off x="5110561" y="-749379"/>
          <a:ext cx="971132" cy="526694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dirty="0" smtClean="0"/>
            <a:t># of services delivered to target population;  how services were delivered </a:t>
          </a:r>
          <a:endParaRPr lang="en-US" sz="1300" kern="1200" dirty="0"/>
        </a:p>
      </dsp:txBody>
      <dsp:txXfrm rot="-5400000">
        <a:off x="2962656" y="1445933"/>
        <a:ext cx="5219537" cy="876318"/>
      </dsp:txXfrm>
    </dsp:sp>
    <dsp:sp modelId="{2BCCA221-A78F-4B04-8FA7-D687CB645472}">
      <dsp:nvSpPr>
        <dsp:cNvPr id="0" name=""/>
        <dsp:cNvSpPr/>
      </dsp:nvSpPr>
      <dsp:spPr>
        <a:xfrm>
          <a:off x="0" y="1277134"/>
          <a:ext cx="2962656" cy="121391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kern="1200" dirty="0" smtClean="0"/>
            <a:t>Process</a:t>
          </a:r>
        </a:p>
        <a:p>
          <a:pPr lvl="0" algn="ctr" defTabSz="844550" rtl="0">
            <a:lnSpc>
              <a:spcPct val="90000"/>
            </a:lnSpc>
            <a:spcBef>
              <a:spcPct val="0"/>
            </a:spcBef>
            <a:spcAft>
              <a:spcPct val="35000"/>
            </a:spcAft>
          </a:pPr>
          <a:r>
            <a:rPr lang="en-US" sz="1900" kern="1200" dirty="0" smtClean="0"/>
            <a:t>(Outputs)</a:t>
          </a:r>
          <a:endParaRPr lang="en-US" sz="1900" kern="1200" dirty="0"/>
        </a:p>
      </dsp:txBody>
      <dsp:txXfrm>
        <a:off x="59258" y="1336392"/>
        <a:ext cx="2844140" cy="1095399"/>
      </dsp:txXfrm>
    </dsp:sp>
    <dsp:sp modelId="{391CBF22-5038-4BE4-AD9F-FD1716BC77BC}">
      <dsp:nvSpPr>
        <dsp:cNvPr id="0" name=""/>
        <dsp:cNvSpPr/>
      </dsp:nvSpPr>
      <dsp:spPr>
        <a:xfrm rot="5400000">
          <a:off x="5110561" y="525230"/>
          <a:ext cx="971132" cy="526694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smtClean="0"/>
            <a:t>Changes in target population as a result of intervention or services delivered</a:t>
          </a:r>
          <a:endParaRPr lang="en-US" sz="1300" kern="1200"/>
        </a:p>
        <a:p>
          <a:pPr marL="228600" lvl="2" indent="-114300" algn="l" defTabSz="577850" rtl="0">
            <a:lnSpc>
              <a:spcPct val="90000"/>
            </a:lnSpc>
            <a:spcBef>
              <a:spcPct val="0"/>
            </a:spcBef>
            <a:spcAft>
              <a:spcPct val="15000"/>
            </a:spcAft>
            <a:buChar char="••"/>
          </a:pPr>
          <a:r>
            <a:rPr lang="en-US" sz="1300" kern="1200" smtClean="0"/>
            <a:t>Knowledge, beliefs, skills, practices, or health conditions</a:t>
          </a:r>
          <a:endParaRPr lang="en-US" sz="1300" kern="1200"/>
        </a:p>
      </dsp:txBody>
      <dsp:txXfrm rot="-5400000">
        <a:off x="2962656" y="2720543"/>
        <a:ext cx="5219537" cy="876318"/>
      </dsp:txXfrm>
    </dsp:sp>
    <dsp:sp modelId="{ADBDAAFA-F25B-4392-BA07-584B2252E509}">
      <dsp:nvSpPr>
        <dsp:cNvPr id="0" name=""/>
        <dsp:cNvSpPr/>
      </dsp:nvSpPr>
      <dsp:spPr>
        <a:xfrm>
          <a:off x="0" y="2551745"/>
          <a:ext cx="2962656" cy="121391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kern="1200" dirty="0" smtClean="0"/>
            <a:t>Outcomes (immediate and intermediate)</a:t>
          </a:r>
          <a:endParaRPr lang="en-US" sz="1900" kern="1200" dirty="0"/>
        </a:p>
      </dsp:txBody>
      <dsp:txXfrm>
        <a:off x="59258" y="2611003"/>
        <a:ext cx="2844140" cy="1095399"/>
      </dsp:txXfrm>
    </dsp:sp>
    <dsp:sp modelId="{B3061239-42EB-4FCD-A428-5A5943FF4DFF}">
      <dsp:nvSpPr>
        <dsp:cNvPr id="0" name=""/>
        <dsp:cNvSpPr/>
      </dsp:nvSpPr>
      <dsp:spPr>
        <a:xfrm rot="5400000">
          <a:off x="5110561" y="1799841"/>
          <a:ext cx="971132" cy="5266944"/>
        </a:xfrm>
        <a:prstGeom prst="round2Same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n-US" sz="1300" kern="1200" smtClean="0"/>
            <a:t>Changes in morbidity or mortality disease rates  </a:t>
          </a:r>
          <a:endParaRPr lang="en-US" sz="1300" kern="1200"/>
        </a:p>
      </dsp:txBody>
      <dsp:txXfrm rot="-5400000">
        <a:off x="2962656" y="3995154"/>
        <a:ext cx="5219537" cy="876318"/>
      </dsp:txXfrm>
    </dsp:sp>
    <dsp:sp modelId="{4082CA95-6FC3-407A-BF5D-016AE7046EE7}">
      <dsp:nvSpPr>
        <dsp:cNvPr id="0" name=""/>
        <dsp:cNvSpPr/>
      </dsp:nvSpPr>
      <dsp:spPr>
        <a:xfrm>
          <a:off x="0" y="3826356"/>
          <a:ext cx="2962656" cy="1213915"/>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kern="1200" dirty="0" smtClean="0"/>
            <a:t>Impacts</a:t>
          </a:r>
          <a:endParaRPr lang="en-US" sz="1900" kern="1200" dirty="0"/>
        </a:p>
      </dsp:txBody>
      <dsp:txXfrm>
        <a:off x="59258" y="3885614"/>
        <a:ext cx="2844140" cy="1095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C3480-0D08-4DA1-8B9B-DDD2F2596988}">
      <dsp:nvSpPr>
        <dsp:cNvPr id="0" name=""/>
        <dsp:cNvSpPr/>
      </dsp:nvSpPr>
      <dsp:spPr>
        <a:xfrm>
          <a:off x="3124206" y="42870"/>
          <a:ext cx="2290702" cy="157352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2">
                  <a:lumMod val="75000"/>
                </a:schemeClr>
              </a:solidFill>
            </a:rPr>
            <a:t>Assessment</a:t>
          </a:r>
        </a:p>
        <a:p>
          <a:pPr lvl="0" algn="ctr" defTabSz="622300">
            <a:lnSpc>
              <a:spcPct val="90000"/>
            </a:lnSpc>
            <a:spcBef>
              <a:spcPct val="0"/>
            </a:spcBef>
            <a:spcAft>
              <a:spcPct val="35000"/>
            </a:spcAft>
          </a:pPr>
          <a:r>
            <a:rPr lang="en-US" sz="1400" kern="1200" dirty="0" smtClean="0"/>
            <a:t>(Formative evaluation)</a:t>
          </a:r>
          <a:r>
            <a:rPr lang="en-US" sz="1700" kern="1200" dirty="0" smtClean="0"/>
            <a:t> </a:t>
          </a:r>
          <a:endParaRPr lang="en-US" sz="1700" kern="1200" dirty="0"/>
        </a:p>
      </dsp:txBody>
      <dsp:txXfrm>
        <a:off x="3459672" y="273307"/>
        <a:ext cx="1619770" cy="1112648"/>
      </dsp:txXfrm>
    </dsp:sp>
    <dsp:sp modelId="{48B96400-ABED-46E1-8123-11E2B30AA676}">
      <dsp:nvSpPr>
        <dsp:cNvPr id="0" name=""/>
        <dsp:cNvSpPr/>
      </dsp:nvSpPr>
      <dsp:spPr>
        <a:xfrm rot="2149996">
          <a:off x="5096650" y="1350030"/>
          <a:ext cx="522589" cy="5310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111487" y="1410352"/>
        <a:ext cx="365812" cy="318637"/>
      </dsp:txXfrm>
    </dsp:sp>
    <dsp:sp modelId="{A53DECE4-9390-4F75-95EB-AB1AD92B0E75}">
      <dsp:nvSpPr>
        <dsp:cNvPr id="0" name=""/>
        <dsp:cNvSpPr/>
      </dsp:nvSpPr>
      <dsp:spPr>
        <a:xfrm>
          <a:off x="5410199" y="1540187"/>
          <a:ext cx="2150737" cy="177927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 </a:t>
          </a:r>
          <a:r>
            <a:rPr lang="en-US" sz="1400" kern="1200" dirty="0" smtClean="0">
              <a:solidFill>
                <a:schemeClr val="accent2">
                  <a:lumMod val="75000"/>
                </a:schemeClr>
              </a:solidFill>
            </a:rPr>
            <a:t>Process</a:t>
          </a:r>
        </a:p>
        <a:p>
          <a:pPr lvl="0" algn="ctr" defTabSz="622300">
            <a:lnSpc>
              <a:spcPct val="90000"/>
            </a:lnSpc>
            <a:spcBef>
              <a:spcPct val="0"/>
            </a:spcBef>
            <a:spcAft>
              <a:spcPct val="35000"/>
            </a:spcAft>
          </a:pPr>
          <a:r>
            <a:rPr lang="en-US" sz="1400" kern="1200" dirty="0" smtClean="0"/>
            <a:t>(Delivered services or interventions)</a:t>
          </a:r>
          <a:endParaRPr lang="en-US" sz="1400" kern="1200" dirty="0"/>
        </a:p>
      </dsp:txBody>
      <dsp:txXfrm>
        <a:off x="5725167" y="1800756"/>
        <a:ext cx="1520801" cy="1258138"/>
      </dsp:txXfrm>
    </dsp:sp>
    <dsp:sp modelId="{189062A4-98D9-45CA-B380-8F9D28920203}">
      <dsp:nvSpPr>
        <dsp:cNvPr id="0" name=""/>
        <dsp:cNvSpPr/>
      </dsp:nvSpPr>
      <dsp:spPr>
        <a:xfrm rot="8399529">
          <a:off x="4970588" y="2935204"/>
          <a:ext cx="657301" cy="5310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5111263" y="2990205"/>
        <a:ext cx="497982" cy="318637"/>
      </dsp:txXfrm>
    </dsp:sp>
    <dsp:sp modelId="{29C73784-2DB1-4EC6-BEBB-9FD91BA85E62}">
      <dsp:nvSpPr>
        <dsp:cNvPr id="0" name=""/>
        <dsp:cNvSpPr/>
      </dsp:nvSpPr>
      <dsp:spPr>
        <a:xfrm>
          <a:off x="3318941" y="3346139"/>
          <a:ext cx="2275093" cy="1573522"/>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2">
                  <a:lumMod val="75000"/>
                </a:schemeClr>
              </a:solidFill>
            </a:rPr>
            <a:t>Outcomes</a:t>
          </a:r>
        </a:p>
        <a:p>
          <a:pPr lvl="0" algn="ctr" defTabSz="622300">
            <a:lnSpc>
              <a:spcPct val="90000"/>
            </a:lnSpc>
            <a:spcBef>
              <a:spcPct val="0"/>
            </a:spcBef>
            <a:spcAft>
              <a:spcPct val="35000"/>
            </a:spcAft>
          </a:pPr>
          <a:r>
            <a:rPr lang="en-US" sz="1400" kern="1200" dirty="0" smtClean="0"/>
            <a:t>(changes in biomed, </a:t>
          </a:r>
          <a:r>
            <a:rPr lang="en-US" sz="1400" kern="1200" dirty="0" err="1" smtClean="0"/>
            <a:t>beh</a:t>
          </a:r>
          <a:r>
            <a:rPr lang="en-US" sz="1400" kern="1200" dirty="0" smtClean="0"/>
            <a:t>, </a:t>
          </a:r>
          <a:r>
            <a:rPr lang="en-US" sz="1400" kern="1200" dirty="0" err="1" smtClean="0"/>
            <a:t>soc</a:t>
          </a:r>
          <a:r>
            <a:rPr lang="en-US" sz="1400" kern="1200" dirty="0" smtClean="0"/>
            <a:t> or structural  conditions )</a:t>
          </a:r>
          <a:endParaRPr lang="en-US" sz="1400" kern="1200" dirty="0"/>
        </a:p>
      </dsp:txBody>
      <dsp:txXfrm>
        <a:off x="3652121" y="3576576"/>
        <a:ext cx="1608733" cy="1112648"/>
      </dsp:txXfrm>
    </dsp:sp>
    <dsp:sp modelId="{CAFB4C5E-F28E-4303-876E-9BFD62E2C740}">
      <dsp:nvSpPr>
        <dsp:cNvPr id="0" name=""/>
        <dsp:cNvSpPr/>
      </dsp:nvSpPr>
      <dsp:spPr>
        <a:xfrm rot="12839611">
          <a:off x="3069167" y="3065827"/>
          <a:ext cx="620013" cy="5378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216727" y="3218496"/>
        <a:ext cx="458666" cy="322694"/>
      </dsp:txXfrm>
    </dsp:sp>
    <dsp:sp modelId="{C4742202-1EA8-46AB-8757-093E98F52298}">
      <dsp:nvSpPr>
        <dsp:cNvPr id="0" name=""/>
        <dsp:cNvSpPr/>
      </dsp:nvSpPr>
      <dsp:spPr>
        <a:xfrm>
          <a:off x="1080797" y="1703901"/>
          <a:ext cx="2214434" cy="179853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accent2">
                  <a:lumMod val="75000"/>
                </a:schemeClr>
              </a:solidFill>
            </a:rPr>
            <a:t>Impacts </a:t>
          </a:r>
        </a:p>
        <a:p>
          <a:pPr lvl="0" algn="ctr" defTabSz="622300">
            <a:lnSpc>
              <a:spcPct val="90000"/>
            </a:lnSpc>
            <a:spcBef>
              <a:spcPct val="0"/>
            </a:spcBef>
            <a:spcAft>
              <a:spcPct val="35000"/>
            </a:spcAft>
          </a:pPr>
          <a:r>
            <a:rPr lang="en-US" sz="1400" kern="1200" dirty="0" smtClean="0"/>
            <a:t>(disease trends,  morbidity mortality rates) </a:t>
          </a:r>
          <a:endParaRPr lang="en-US" sz="1400" kern="1200" dirty="0"/>
        </a:p>
      </dsp:txBody>
      <dsp:txXfrm>
        <a:off x="1405093" y="1967290"/>
        <a:ext cx="1565842" cy="1271758"/>
      </dsp:txXfrm>
    </dsp:sp>
    <dsp:sp modelId="{69343885-9493-47B3-97A3-CD2CA7EDFC90}">
      <dsp:nvSpPr>
        <dsp:cNvPr id="0" name=""/>
        <dsp:cNvSpPr/>
      </dsp:nvSpPr>
      <dsp:spPr>
        <a:xfrm rot="19174079">
          <a:off x="2930892" y="1439311"/>
          <a:ext cx="622916" cy="5310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949917" y="1597187"/>
        <a:ext cx="463597" cy="3186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A3F1A-95D3-4699-9804-9C03D2247122}">
      <dsp:nvSpPr>
        <dsp:cNvPr id="0" name=""/>
        <dsp:cNvSpPr/>
      </dsp:nvSpPr>
      <dsp:spPr>
        <a:xfrm>
          <a:off x="838200" y="-13815"/>
          <a:ext cx="4419600" cy="4419600"/>
        </a:xfrm>
        <a:prstGeom prst="ellipse">
          <a:avLst/>
        </a:prstGeom>
        <a:solidFill>
          <a:schemeClr val="accent3">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Macro Social/Structural</a:t>
          </a:r>
          <a:endParaRPr lang="en-US" sz="1100" kern="1200" dirty="0"/>
        </a:p>
      </dsp:txBody>
      <dsp:txXfrm>
        <a:off x="2219325" y="207164"/>
        <a:ext cx="1657350" cy="441960"/>
      </dsp:txXfrm>
    </dsp:sp>
    <dsp:sp modelId="{1F72B8FB-FE96-4954-9AB9-93B3D834CFFF}">
      <dsp:nvSpPr>
        <dsp:cNvPr id="0" name=""/>
        <dsp:cNvSpPr/>
      </dsp:nvSpPr>
      <dsp:spPr>
        <a:xfrm>
          <a:off x="1219182" y="621494"/>
          <a:ext cx="3756660" cy="3811920"/>
        </a:xfrm>
        <a:prstGeom prst="ellipse">
          <a:avLst/>
        </a:prstGeom>
        <a:solidFill>
          <a:schemeClr val="accent3">
            <a:lumMod val="60000"/>
            <a:lumOff val="40000"/>
          </a:schemeClr>
        </a:solidFill>
        <a:ln w="19050" cap="flat" cmpd="sng" algn="ctr">
          <a:solidFill>
            <a:schemeClr val="lt1">
              <a:hueOff val="0"/>
              <a:satOff val="0"/>
              <a:lumOff val="0"/>
              <a:alpha val="16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Intermediate Social/Structural</a:t>
          </a:r>
          <a:endParaRPr lang="en-US" sz="1100" kern="1200" dirty="0"/>
        </a:p>
      </dsp:txBody>
      <dsp:txXfrm>
        <a:off x="2287482" y="840680"/>
        <a:ext cx="1620059" cy="438370"/>
      </dsp:txXfrm>
    </dsp:sp>
    <dsp:sp modelId="{3E501D43-CD7A-4B49-853E-3A669BF89829}">
      <dsp:nvSpPr>
        <dsp:cNvPr id="0" name=""/>
        <dsp:cNvSpPr/>
      </dsp:nvSpPr>
      <dsp:spPr>
        <a:xfrm>
          <a:off x="1447804" y="1295389"/>
          <a:ext cx="3093720" cy="3093720"/>
        </a:xfrm>
        <a:prstGeom prst="ellipse">
          <a:avLst/>
        </a:prstGeom>
        <a:solidFill>
          <a:schemeClr val="accent3">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Community/Social</a:t>
          </a:r>
          <a:endParaRPr lang="en-US" sz="1100" kern="1200" dirty="0"/>
        </a:p>
      </dsp:txBody>
      <dsp:txXfrm>
        <a:off x="2194164" y="1508856"/>
        <a:ext cx="1601000" cy="426933"/>
      </dsp:txXfrm>
    </dsp:sp>
    <dsp:sp modelId="{38C87914-F25A-4740-9224-763503927A17}">
      <dsp:nvSpPr>
        <dsp:cNvPr id="0" name=""/>
        <dsp:cNvSpPr/>
      </dsp:nvSpPr>
      <dsp:spPr>
        <a:xfrm>
          <a:off x="1832610" y="1975004"/>
          <a:ext cx="2430780" cy="2430780"/>
        </a:xfrm>
        <a:prstGeom prst="ellipse">
          <a:avLst/>
        </a:prstGeom>
        <a:solidFill>
          <a:schemeClr val="accent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Psychosocial/</a:t>
          </a:r>
        </a:p>
        <a:p>
          <a:pPr lvl="0" algn="ctr" defTabSz="488950">
            <a:lnSpc>
              <a:spcPct val="90000"/>
            </a:lnSpc>
            <a:spcBef>
              <a:spcPct val="0"/>
            </a:spcBef>
            <a:spcAft>
              <a:spcPct val="35000"/>
            </a:spcAft>
          </a:pPr>
          <a:r>
            <a:rPr lang="en-US" sz="1100" kern="1200" dirty="0" smtClean="0"/>
            <a:t>Behavioral</a:t>
          </a:r>
          <a:endParaRPr lang="en-US" sz="1100" kern="1200" dirty="0"/>
        </a:p>
      </dsp:txBody>
      <dsp:txXfrm>
        <a:off x="2391689" y="2193775"/>
        <a:ext cx="1312621" cy="437540"/>
      </dsp:txXfrm>
    </dsp:sp>
    <dsp:sp modelId="{3FFA0637-9BA9-49C1-9671-C1CA67291881}">
      <dsp:nvSpPr>
        <dsp:cNvPr id="0" name=""/>
        <dsp:cNvSpPr/>
      </dsp:nvSpPr>
      <dsp:spPr>
        <a:xfrm>
          <a:off x="2164080" y="2637944"/>
          <a:ext cx="1767840" cy="1767840"/>
        </a:xfrm>
        <a:prstGeom prst="ellipse">
          <a:avLst/>
        </a:prstGeom>
        <a:solidFill>
          <a:schemeClr val="accent1">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US" sz="1100" kern="1200" dirty="0" smtClean="0"/>
            <a:t>Biologic/Genetic</a:t>
          </a:r>
          <a:endParaRPr lang="en-US" sz="1100" kern="1200" dirty="0"/>
        </a:p>
      </dsp:txBody>
      <dsp:txXfrm>
        <a:off x="2422974" y="3079904"/>
        <a:ext cx="1250051" cy="883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87DB9-3DB2-4CC5-A6FB-84EAA79A5BDC}">
      <dsp:nvSpPr>
        <dsp:cNvPr id="0" name=""/>
        <dsp:cNvSpPr/>
      </dsp:nvSpPr>
      <dsp:spPr>
        <a:xfrm>
          <a:off x="0" y="0"/>
          <a:ext cx="8229600" cy="4324350"/>
        </a:xfrm>
        <a:prstGeom prst="roundRect">
          <a:avLst>
            <a:gd name="adj" fmla="val 8500"/>
          </a:avLst>
        </a:prstGeom>
        <a:solidFill>
          <a:schemeClr val="tx1">
            <a:lumMod val="65000"/>
            <a:lumOff val="35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3356176" numCol="1" spcCol="1270" anchor="t" anchorCtr="0">
          <a:noAutofit/>
        </a:bodyPr>
        <a:lstStyle/>
        <a:p>
          <a:pPr lvl="0" algn="l" defTabSz="1466850">
            <a:lnSpc>
              <a:spcPct val="90000"/>
            </a:lnSpc>
            <a:spcBef>
              <a:spcPct val="0"/>
            </a:spcBef>
            <a:spcAft>
              <a:spcPct val="35000"/>
            </a:spcAft>
          </a:pPr>
          <a:r>
            <a:rPr lang="en-US" sz="3300" kern="1200" dirty="0" smtClean="0"/>
            <a:t>Acceptability</a:t>
          </a:r>
          <a:endParaRPr lang="en-US" sz="3300" kern="1200" dirty="0"/>
        </a:p>
      </dsp:txBody>
      <dsp:txXfrm>
        <a:off x="107658" y="107658"/>
        <a:ext cx="8014284" cy="4109034"/>
      </dsp:txXfrm>
    </dsp:sp>
    <dsp:sp modelId="{5E43C26B-977A-435D-BFE7-8401BBAA3B4C}">
      <dsp:nvSpPr>
        <dsp:cNvPr id="0" name=""/>
        <dsp:cNvSpPr/>
      </dsp:nvSpPr>
      <dsp:spPr>
        <a:xfrm>
          <a:off x="205740" y="1081087"/>
          <a:ext cx="1234440" cy="1482483"/>
        </a:xfrm>
        <a:prstGeom prst="roundRect">
          <a:avLst>
            <a:gd name="adj" fmla="val 105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 Increasing social norms re: condom use  </a:t>
          </a:r>
          <a:endParaRPr lang="en-US" sz="1000" kern="1200" dirty="0"/>
        </a:p>
      </dsp:txBody>
      <dsp:txXfrm>
        <a:off x="243703" y="1119050"/>
        <a:ext cx="1158514" cy="1406557"/>
      </dsp:txXfrm>
    </dsp:sp>
    <dsp:sp modelId="{B8AF8B5F-50B3-4A92-9230-E6E0C05A400A}">
      <dsp:nvSpPr>
        <dsp:cNvPr id="0" name=""/>
        <dsp:cNvSpPr/>
      </dsp:nvSpPr>
      <dsp:spPr>
        <a:xfrm>
          <a:off x="205740" y="2624027"/>
          <a:ext cx="1234440" cy="1482483"/>
        </a:xfrm>
        <a:prstGeom prst="roundRect">
          <a:avLst>
            <a:gd name="adj" fmla="val 105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Changing attitudes toward syringe legalization</a:t>
          </a:r>
          <a:endParaRPr lang="en-US" sz="1000" kern="1200" dirty="0"/>
        </a:p>
      </dsp:txBody>
      <dsp:txXfrm>
        <a:off x="243703" y="2661990"/>
        <a:ext cx="1158514" cy="1406557"/>
      </dsp:txXfrm>
    </dsp:sp>
    <dsp:sp modelId="{32EA92F6-BF29-4292-AAB4-D0D3492127F7}">
      <dsp:nvSpPr>
        <dsp:cNvPr id="0" name=""/>
        <dsp:cNvSpPr/>
      </dsp:nvSpPr>
      <dsp:spPr>
        <a:xfrm>
          <a:off x="1645920" y="1081087"/>
          <a:ext cx="6377940" cy="3027045"/>
        </a:xfrm>
        <a:prstGeom prst="roundRect">
          <a:avLst>
            <a:gd name="adj" fmla="val 105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922174" numCol="1" spcCol="1270" anchor="t" anchorCtr="0">
          <a:noAutofit/>
        </a:bodyPr>
        <a:lstStyle/>
        <a:p>
          <a:pPr lvl="0" algn="l" defTabSz="1466850">
            <a:lnSpc>
              <a:spcPct val="90000"/>
            </a:lnSpc>
            <a:spcBef>
              <a:spcPct val="0"/>
            </a:spcBef>
            <a:spcAft>
              <a:spcPct val="35000"/>
            </a:spcAft>
          </a:pPr>
          <a:r>
            <a:rPr lang="en-US" sz="3300" kern="1200" dirty="0" smtClean="0"/>
            <a:t>Accessibility</a:t>
          </a:r>
          <a:endParaRPr lang="en-US" sz="3300" kern="1200" dirty="0"/>
        </a:p>
      </dsp:txBody>
      <dsp:txXfrm>
        <a:off x="1739012" y="1174179"/>
        <a:ext cx="6191756" cy="2840861"/>
      </dsp:txXfrm>
    </dsp:sp>
    <dsp:sp modelId="{F68EB2E8-2669-4DF3-BD03-29B071053D64}">
      <dsp:nvSpPr>
        <dsp:cNvPr id="0" name=""/>
        <dsp:cNvSpPr/>
      </dsp:nvSpPr>
      <dsp:spPr>
        <a:xfrm>
          <a:off x="1676400" y="2140553"/>
          <a:ext cx="1533524" cy="773389"/>
        </a:xfrm>
        <a:prstGeom prst="roundRect">
          <a:avLst>
            <a:gd name="adj" fmla="val 105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Placing condoms in physically accessible locations </a:t>
          </a:r>
          <a:endParaRPr lang="en-US" sz="900" kern="1200" dirty="0"/>
        </a:p>
      </dsp:txBody>
      <dsp:txXfrm>
        <a:off x="1700184" y="2164337"/>
        <a:ext cx="1485956" cy="725821"/>
      </dsp:txXfrm>
    </dsp:sp>
    <dsp:sp modelId="{C55074B5-FF86-40E4-85BA-A729C55C096C}">
      <dsp:nvSpPr>
        <dsp:cNvPr id="0" name=""/>
        <dsp:cNvSpPr/>
      </dsp:nvSpPr>
      <dsp:spPr>
        <a:xfrm>
          <a:off x="1676400" y="2939804"/>
          <a:ext cx="1580389" cy="911037"/>
        </a:xfrm>
        <a:prstGeom prst="roundRect">
          <a:avLst>
            <a:gd name="adj" fmla="val 105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Enrolling HIV+ persons in health insurance (ACA) -ART </a:t>
          </a:r>
          <a:endParaRPr lang="en-US" sz="900" kern="1200" dirty="0"/>
        </a:p>
      </dsp:txBody>
      <dsp:txXfrm>
        <a:off x="1704418" y="2967822"/>
        <a:ext cx="1524353" cy="855001"/>
      </dsp:txXfrm>
    </dsp:sp>
    <dsp:sp modelId="{751A0AEE-6D5C-41E4-92A5-878F5268FEC6}">
      <dsp:nvSpPr>
        <dsp:cNvPr id="0" name=""/>
        <dsp:cNvSpPr/>
      </dsp:nvSpPr>
      <dsp:spPr>
        <a:xfrm>
          <a:off x="3429004" y="2017715"/>
          <a:ext cx="4210803" cy="2018658"/>
        </a:xfrm>
        <a:prstGeom prst="roundRect">
          <a:avLst>
            <a:gd name="adj" fmla="val 10500"/>
          </a:avLst>
        </a:prstGeom>
        <a:solidFill>
          <a:schemeClr val="accent1">
            <a:lumMod val="60000"/>
            <a:lumOff val="4000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976342" numCol="1" spcCol="1270" anchor="t" anchorCtr="0">
          <a:noAutofit/>
        </a:bodyPr>
        <a:lstStyle/>
        <a:p>
          <a:pPr lvl="0" algn="l" defTabSz="1422400">
            <a:lnSpc>
              <a:spcPct val="90000"/>
            </a:lnSpc>
            <a:spcBef>
              <a:spcPct val="0"/>
            </a:spcBef>
            <a:spcAft>
              <a:spcPct val="35000"/>
            </a:spcAft>
          </a:pPr>
          <a:r>
            <a:rPr lang="en-US" sz="3200" kern="1200" dirty="0" smtClean="0"/>
            <a:t>Availability</a:t>
          </a:r>
          <a:endParaRPr lang="en-US" sz="3200" kern="1200" dirty="0"/>
        </a:p>
      </dsp:txBody>
      <dsp:txXfrm>
        <a:off x="3491085" y="2079796"/>
        <a:ext cx="4086641" cy="1894496"/>
      </dsp:txXfrm>
    </dsp:sp>
    <dsp:sp modelId="{4280B32C-1831-4DC8-A89A-E8489B29BE9C}">
      <dsp:nvSpPr>
        <dsp:cNvPr id="0" name=""/>
        <dsp:cNvSpPr/>
      </dsp:nvSpPr>
      <dsp:spPr>
        <a:xfrm>
          <a:off x="3505200" y="3008312"/>
          <a:ext cx="1967024" cy="881121"/>
        </a:xfrm>
        <a:prstGeom prst="roundRect">
          <a:avLst>
            <a:gd name="adj" fmla="val 105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Increasing availability  of condoms in </a:t>
          </a:r>
          <a:r>
            <a:rPr lang="en-US" sz="900" kern="1200" dirty="0" err="1" smtClean="0"/>
            <a:t>comm</a:t>
          </a:r>
          <a:r>
            <a:rPr lang="en-US" sz="900" kern="1200" dirty="0" smtClean="0"/>
            <a:t> settings (e.g., schools,  jails)</a:t>
          </a:r>
          <a:endParaRPr lang="en-US" sz="900" kern="1200" dirty="0"/>
        </a:p>
      </dsp:txBody>
      <dsp:txXfrm>
        <a:off x="3532298" y="3035410"/>
        <a:ext cx="1912828" cy="826925"/>
      </dsp:txXfrm>
    </dsp:sp>
    <dsp:sp modelId="{F735E51F-6AAD-45AB-B4BC-125B2EE46031}">
      <dsp:nvSpPr>
        <dsp:cNvPr id="0" name=""/>
        <dsp:cNvSpPr/>
      </dsp:nvSpPr>
      <dsp:spPr>
        <a:xfrm>
          <a:off x="5562600" y="3008312"/>
          <a:ext cx="2006943" cy="881121"/>
        </a:xfrm>
        <a:prstGeom prst="roundRect">
          <a:avLst>
            <a:gd name="adj" fmla="val 105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Increasing availability of clean syringes   </a:t>
          </a:r>
          <a:endParaRPr lang="en-US" sz="900" kern="1200" dirty="0"/>
        </a:p>
      </dsp:txBody>
      <dsp:txXfrm>
        <a:off x="5589698" y="3035410"/>
        <a:ext cx="1952747" cy="82692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D83FDC75-7F73-4A4A-A77C-09AADF00E0EA}" type="datetimeFigureOut">
              <a:rPr lang="en-US" smtClean="0"/>
              <a:pPr/>
              <a:t>9/28/2014</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2911322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48AEF76B-3757-4A0B-AF93-28494465C1DD}" type="datetimeFigureOut">
              <a:rPr lang="en-US" smtClean="0"/>
              <a:pPr/>
              <a:t>9/28/2014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913744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l">
              <a:buFont typeface="Arial" pitchFamily="34" charset="0"/>
              <a:buNone/>
            </a:pPr>
            <a:r>
              <a:rPr lang="en-US" sz="1400" dirty="0" smtClean="0"/>
              <a:t>Preface- limitations, or “about me and my biases and/or perspectives!”</a:t>
            </a:r>
          </a:p>
          <a:p>
            <a:pPr marL="285750" indent="-285750" algn="l">
              <a:buFont typeface="Arial" pitchFamily="34" charset="0"/>
              <a:buChar char="•"/>
            </a:pPr>
            <a:r>
              <a:rPr lang="en-US" sz="1400" dirty="0" smtClean="0"/>
              <a:t>I come from the “practice” world, but have been funded to implement and direct national programs to conduct</a:t>
            </a:r>
            <a:r>
              <a:rPr lang="en-US" sz="1400" baseline="0" dirty="0" smtClean="0"/>
              <a:t> training and technical assistance on how to implement </a:t>
            </a:r>
            <a:r>
              <a:rPr lang="en-US" sz="1400" dirty="0" smtClean="0"/>
              <a:t>evidence-based interventions for over 25 years.</a:t>
            </a:r>
          </a:p>
          <a:p>
            <a:pPr marL="285750" indent="-285750" algn="l">
              <a:buFont typeface="Arial" pitchFamily="34" charset="0"/>
              <a:buChar char="•"/>
            </a:pPr>
            <a:r>
              <a:rPr lang="en-US" sz="1400" dirty="0" smtClean="0"/>
              <a:t>I work with a multidisciplinary team of biomedical, behavioral, and social scientists, as well as public</a:t>
            </a:r>
            <a:r>
              <a:rPr lang="en-US" sz="1400" baseline="0" dirty="0" smtClean="0"/>
              <a:t> health and community  professionals.  </a:t>
            </a:r>
          </a:p>
          <a:p>
            <a:pPr marL="285750" indent="-285750" algn="l">
              <a:buFont typeface="Arial" pitchFamily="34" charset="0"/>
              <a:buChar char="•"/>
            </a:pPr>
            <a:r>
              <a:rPr lang="en-US" sz="1400" baseline="0" dirty="0" smtClean="0"/>
              <a:t>I am very interested in the field of implementation science, as well as planning models used to improve our programs, as this is what our programs have been doing for the last few decades, but not formalized via “implementation science” until recently</a:t>
            </a:r>
            <a:r>
              <a:rPr lang="en-US" sz="1400" dirty="0" smtClean="0"/>
              <a:t> </a:t>
            </a:r>
          </a:p>
          <a:p>
            <a:pPr marL="285750" indent="-285750" algn="l">
              <a:buFont typeface="Arial" pitchFamily="34" charset="0"/>
              <a:buChar char="•"/>
            </a:pPr>
            <a:r>
              <a:rPr lang="en-US" sz="1400" dirty="0" smtClean="0"/>
              <a:t>About the CA PTC</a:t>
            </a:r>
            <a:r>
              <a:rPr lang="en-US" sz="1400" baseline="0" dirty="0" smtClean="0"/>
              <a:t>  (Part I, II, III PTCs); CBA </a:t>
            </a:r>
            <a:r>
              <a:rPr lang="en-US" sz="1400" baseline="0" dirty="0" smtClean="0"/>
              <a:t>for </a:t>
            </a:r>
            <a:r>
              <a:rPr lang="en-US" sz="1400" baseline="0" dirty="0" smtClean="0"/>
              <a:t>HDs </a:t>
            </a:r>
            <a:r>
              <a:rPr lang="en-US" sz="1400" baseline="0" dirty="0" smtClean="0"/>
              <a:t>, PREP, (MCAH)</a:t>
            </a:r>
            <a:endParaRPr lang="en-US" sz="1400"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dirty="0" smtClean="0"/>
              <a:t>Another helpful way to look at this</a:t>
            </a:r>
            <a:r>
              <a:rPr lang="en-US" sz="1400" baseline="0" dirty="0" smtClean="0"/>
              <a:t> </a:t>
            </a:r>
            <a:r>
              <a:rPr lang="en-US" sz="1400" dirty="0" smtClean="0"/>
              <a:t>is that evaluation is a continuous iterative process, be</a:t>
            </a:r>
            <a:r>
              <a:rPr lang="en-US" sz="1400" baseline="0" dirty="0" smtClean="0"/>
              <a:t>ginning with the assessment phase (or formative </a:t>
            </a:r>
            <a:r>
              <a:rPr lang="en-US" sz="1400" baseline="0" dirty="0" err="1" smtClean="0"/>
              <a:t>eval</a:t>
            </a:r>
            <a:r>
              <a:rPr lang="en-US" sz="1400" baseline="0" dirty="0" smtClean="0"/>
              <a:t>) through identifying short and long-term program outcomes, and how those influence health conditions over time (impacts) </a:t>
            </a:r>
            <a:r>
              <a:rPr lang="en-US" sz="1400" dirty="0"/>
              <a:t>CA PTC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Also depicted similarly in the PRE/PRO model, although it is STAET- Finish.  Could close the loop in</a:t>
            </a:r>
            <a:r>
              <a:rPr lang="en-US" sz="1400" dirty="0" smtClean="0"/>
              <a:t> the diagram and illustrate as a circular model like this </a:t>
            </a:r>
            <a:r>
              <a:rPr lang="en-US" sz="1400" baseline="0" dirty="0" smtClean="0"/>
              <a:t> </a:t>
            </a:r>
            <a:endParaRPr lang="en-US" sz="1400" baseline="0" dirty="0" smtClean="0"/>
          </a:p>
          <a:p>
            <a:endParaRPr lang="en-US" sz="14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4242639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217" eaLnBrk="0" hangingPunct="0">
              <a:defRPr>
                <a:solidFill>
                  <a:schemeClr val="tx1"/>
                </a:solidFill>
                <a:latin typeface="Arial" charset="0"/>
              </a:defRPr>
            </a:lvl1pPr>
            <a:lvl2pPr marL="748814" indent="-288005" defTabSz="931217" eaLnBrk="0" hangingPunct="0">
              <a:defRPr>
                <a:solidFill>
                  <a:schemeClr val="tx1"/>
                </a:solidFill>
                <a:latin typeface="Arial" charset="0"/>
              </a:defRPr>
            </a:lvl2pPr>
            <a:lvl3pPr marL="1152021" indent="-230404" defTabSz="931217" eaLnBrk="0" hangingPunct="0">
              <a:defRPr>
                <a:solidFill>
                  <a:schemeClr val="tx1"/>
                </a:solidFill>
                <a:latin typeface="Arial" charset="0"/>
              </a:defRPr>
            </a:lvl3pPr>
            <a:lvl4pPr marL="1612830" indent="-230404" defTabSz="931217" eaLnBrk="0" hangingPunct="0">
              <a:defRPr>
                <a:solidFill>
                  <a:schemeClr val="tx1"/>
                </a:solidFill>
                <a:latin typeface="Arial" charset="0"/>
              </a:defRPr>
            </a:lvl4pPr>
            <a:lvl5pPr marL="2073639" indent="-230404" defTabSz="931217" eaLnBrk="0" hangingPunct="0">
              <a:defRPr>
                <a:solidFill>
                  <a:schemeClr val="tx1"/>
                </a:solidFill>
                <a:latin typeface="Arial" charset="0"/>
              </a:defRPr>
            </a:lvl5pPr>
            <a:lvl6pPr marL="2534448" indent="-230404" defTabSz="931217" eaLnBrk="0" fontAlgn="base" hangingPunct="0">
              <a:spcBef>
                <a:spcPct val="0"/>
              </a:spcBef>
              <a:spcAft>
                <a:spcPct val="0"/>
              </a:spcAft>
              <a:defRPr>
                <a:solidFill>
                  <a:schemeClr val="tx1"/>
                </a:solidFill>
                <a:latin typeface="Arial" charset="0"/>
              </a:defRPr>
            </a:lvl6pPr>
            <a:lvl7pPr marL="2995256" indent="-230404" defTabSz="931217" eaLnBrk="0" fontAlgn="base" hangingPunct="0">
              <a:spcBef>
                <a:spcPct val="0"/>
              </a:spcBef>
              <a:spcAft>
                <a:spcPct val="0"/>
              </a:spcAft>
              <a:defRPr>
                <a:solidFill>
                  <a:schemeClr val="tx1"/>
                </a:solidFill>
                <a:latin typeface="Arial" charset="0"/>
              </a:defRPr>
            </a:lvl7pPr>
            <a:lvl8pPr marL="3456065" indent="-230404" defTabSz="931217" eaLnBrk="0" fontAlgn="base" hangingPunct="0">
              <a:spcBef>
                <a:spcPct val="0"/>
              </a:spcBef>
              <a:spcAft>
                <a:spcPct val="0"/>
              </a:spcAft>
              <a:defRPr>
                <a:solidFill>
                  <a:schemeClr val="tx1"/>
                </a:solidFill>
                <a:latin typeface="Arial" charset="0"/>
              </a:defRPr>
            </a:lvl8pPr>
            <a:lvl9pPr marL="3916873" indent="-230404" defTabSz="931217" eaLnBrk="0" fontAlgn="base" hangingPunct="0">
              <a:spcBef>
                <a:spcPct val="0"/>
              </a:spcBef>
              <a:spcAft>
                <a:spcPct val="0"/>
              </a:spcAft>
              <a:defRPr>
                <a:solidFill>
                  <a:schemeClr val="tx1"/>
                </a:solidFill>
                <a:latin typeface="Arial" charset="0"/>
              </a:defRPr>
            </a:lvl9pPr>
          </a:lstStyle>
          <a:p>
            <a:pPr eaLnBrk="1" hangingPunct="1"/>
            <a:fld id="{67BBE0FD-7757-4FDD-B916-29989C179394}" type="slidenum">
              <a:rPr lang="en-US" smtClean="0"/>
              <a:pPr eaLnBrk="1" hangingPunct="1"/>
              <a:t>11</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618565" y="4343401"/>
            <a:ext cx="5486400" cy="4183063"/>
          </a:xfrm>
          <a:noFill/>
        </p:spPr>
        <p:txBody>
          <a:bodyPr/>
          <a:lstStyle/>
          <a:p>
            <a:pPr marL="285750" indent="-285750" eaLnBrk="1" hangingPunct="1">
              <a:buFont typeface="Arial" pitchFamily="34" charset="0"/>
              <a:buChar char="•"/>
            </a:pPr>
            <a:r>
              <a:rPr lang="en-US" sz="1400" dirty="0" smtClean="0"/>
              <a:t> This is another model  that was developed as part of a an international program funded by USAID, www.prime2.org.  </a:t>
            </a:r>
          </a:p>
          <a:p>
            <a:pPr eaLnBrk="1" hangingPunct="1"/>
            <a:endParaRPr lang="en-US" sz="1400" dirty="0" smtClean="0"/>
          </a:p>
          <a:p>
            <a:pPr marL="285750" indent="-285750">
              <a:buFont typeface="Arial" pitchFamily="34" charset="0"/>
              <a:buChar char="•"/>
            </a:pPr>
            <a:r>
              <a:rPr lang="en-US" sz="1400" dirty="0" smtClean="0"/>
              <a:t> Complimentary to PRECEDE-</a:t>
            </a:r>
            <a:r>
              <a:rPr lang="en-US" sz="1400" b="1" dirty="0" smtClean="0"/>
              <a:t>PROCEED</a:t>
            </a:r>
            <a:r>
              <a:rPr lang="en-US" sz="1400" dirty="0" smtClean="0"/>
              <a:t>, particularly in </a:t>
            </a:r>
            <a:r>
              <a:rPr lang="en-US" sz="1400" dirty="0"/>
              <a:t>phases 5-8; nice follow-up to the Canadian version which </a:t>
            </a:r>
            <a:r>
              <a:rPr lang="en-US" sz="1400" dirty="0" smtClean="0"/>
              <a:t>describes implementation </a:t>
            </a:r>
            <a:r>
              <a:rPr lang="en-US" sz="1400" dirty="0"/>
              <a:t>issues and </a:t>
            </a:r>
            <a:r>
              <a:rPr lang="en-US" sz="1400" dirty="0" smtClean="0"/>
              <a:t>gaps </a:t>
            </a:r>
            <a:r>
              <a:rPr lang="en-US" sz="1400" dirty="0"/>
              <a:t>between desired, and actual performance outcomes</a:t>
            </a:r>
            <a:endParaRPr lang="en-US" sz="1400" dirty="0" smtClean="0"/>
          </a:p>
          <a:p>
            <a:pPr eaLnBrk="1" hangingPunct="1"/>
            <a:r>
              <a:rPr lang="en-US" sz="1400" dirty="0" smtClean="0"/>
              <a:t>  </a:t>
            </a:r>
          </a:p>
          <a:p>
            <a:pPr marL="285750" indent="-285750" eaLnBrk="1" hangingPunct="1">
              <a:buFont typeface="Arial" pitchFamily="34" charset="0"/>
              <a:buChar char="•"/>
            </a:pPr>
            <a:r>
              <a:rPr lang="en-US" sz="1400" dirty="0" smtClean="0"/>
              <a:t> This framework can be used as a continuous quality improvement (CQI) activity to further inform needed program modifications  </a:t>
            </a:r>
          </a:p>
          <a:p>
            <a:pPr eaLnBrk="1" hangingPunct="1"/>
            <a:endParaRPr lang="en-US" sz="1400" dirty="0" smtClean="0"/>
          </a:p>
          <a:p>
            <a:pPr marL="742950" lvl="1" indent="-285750">
              <a:buFont typeface="Arial" pitchFamily="34" charset="0"/>
              <a:buChar char="•"/>
            </a:pPr>
            <a:r>
              <a:rPr lang="en-US" sz="1400" dirty="0" smtClean="0"/>
              <a:t>Mission (Safety</a:t>
            </a:r>
            <a:r>
              <a:rPr lang="en-US" sz="1400" baseline="0" dirty="0" smtClean="0"/>
              <a:t> Counts ex)</a:t>
            </a:r>
          </a:p>
          <a:p>
            <a:pPr marL="742950" lvl="1" indent="-285750">
              <a:buFont typeface="Arial" pitchFamily="34" charset="0"/>
              <a:buChar char="•"/>
            </a:pPr>
            <a:r>
              <a:rPr lang="en-US" sz="1400" dirty="0" smtClean="0"/>
              <a:t>Culture, client-comm. perspectives (Introduction of DEBIs not welcome)</a:t>
            </a:r>
            <a:r>
              <a:rPr lang="en-US" sz="1400" baseline="0" dirty="0" smtClean="0"/>
              <a:t> </a:t>
            </a:r>
            <a:endParaRPr lang="en-US" sz="14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Logic models are used more frequently for program planning and implementation, and are often required when preparing FOAs or RFPs</a:t>
            </a:r>
          </a:p>
          <a:p>
            <a:endParaRPr lang="en-US" dirty="0"/>
          </a:p>
          <a:p>
            <a:r>
              <a:rPr lang="en-US" dirty="0" smtClean="0"/>
              <a:t>If not required in funding applications, they are frequently provided as a planning tool from the funders to illustrate the short, intermediate and long-term outcomes</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1375678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dirty="0" smtClean="0"/>
              <a:t>evidence-based program used in public health programs today,  RESPECT</a:t>
            </a:r>
          </a:p>
          <a:p>
            <a:pPr marL="285750" indent="-285750">
              <a:buFont typeface="Arial" pitchFamily="34" charset="0"/>
              <a:buChar char="•"/>
            </a:pPr>
            <a:endParaRPr lang="en-US" sz="1400" dirty="0" smtClean="0"/>
          </a:p>
          <a:p>
            <a:pPr marL="285750" indent="-285750">
              <a:buFont typeface="Arial" pitchFamily="34" charset="0"/>
              <a:buChar char="•"/>
            </a:pPr>
            <a:r>
              <a:rPr lang="en-US" sz="1400" dirty="0" smtClean="0"/>
              <a:t>Many</a:t>
            </a:r>
            <a:r>
              <a:rPr lang="en-US" sz="1400" baseline="0" dirty="0" smtClean="0"/>
              <a:t> health departments and other organizations throughout the country receive funding by CDC to implement RESPECT  </a:t>
            </a:r>
            <a:endParaRPr lang="en-US" sz="1400" dirty="0" smtClean="0"/>
          </a:p>
          <a:p>
            <a:pPr marL="285750" indent="-285750">
              <a:buFont typeface="Arial" pitchFamily="34" charset="0"/>
              <a:buChar char="•"/>
            </a:pPr>
            <a:endParaRPr lang="en-US" sz="1400" dirty="0" smtClean="0"/>
          </a:p>
          <a:p>
            <a:pPr marL="285750" indent="-285750">
              <a:buFont typeface="Arial" pitchFamily="34" charset="0"/>
              <a:buChar char="•"/>
            </a:pPr>
            <a:r>
              <a:rPr lang="en-US" sz="1400" baseline="0" dirty="0" smtClean="0"/>
              <a:t>talk a bit more about evidence-based interventions shortly</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3808585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dirty="0" smtClean="0"/>
              <a:t>Here’s an example of a logic model used for the RESPECT EBI.  </a:t>
            </a:r>
          </a:p>
          <a:p>
            <a:pPr marL="285750" indent="-285750" defTabSz="931774">
              <a:buFont typeface="Arial" pitchFamily="34" charset="0"/>
              <a:buChar char="•"/>
            </a:pPr>
            <a:endParaRPr lang="en-US" sz="1400" dirty="0"/>
          </a:p>
          <a:p>
            <a:pPr marL="285750" indent="-285750" defTabSz="931774">
              <a:buFont typeface="Arial" pitchFamily="34" charset="0"/>
              <a:buChar char="•"/>
            </a:pPr>
            <a:r>
              <a:rPr lang="en-US" sz="1400" dirty="0" smtClean="0"/>
              <a:t>Starts out with a </a:t>
            </a:r>
            <a:r>
              <a:rPr lang="en-US" sz="1400" i="1" dirty="0" smtClean="0"/>
              <a:t>problem statement</a:t>
            </a:r>
          </a:p>
          <a:p>
            <a:pPr marL="285750" indent="-285750">
              <a:buFont typeface="Arial" pitchFamily="34" charset="0"/>
              <a:buChar char="•"/>
            </a:pPr>
            <a:endParaRPr lang="en-US" sz="1400" dirty="0" smtClean="0"/>
          </a:p>
          <a:p>
            <a:pPr marL="285750" indent="-285750">
              <a:buFont typeface="Arial" pitchFamily="34" charset="0"/>
              <a:buChar char="•"/>
            </a:pPr>
            <a:r>
              <a:rPr lang="en-US" sz="1400" dirty="0" smtClean="0"/>
              <a:t>The theoretical basis for the intervention is described</a:t>
            </a:r>
            <a:r>
              <a:rPr lang="en-US" sz="1400" baseline="0" dirty="0" smtClean="0"/>
              <a:t> in the first column under </a:t>
            </a:r>
            <a:r>
              <a:rPr lang="en-US" sz="1400" i="1" baseline="0" dirty="0" smtClean="0"/>
              <a:t>behavioral risk determinants</a:t>
            </a:r>
          </a:p>
          <a:p>
            <a:pPr marL="742950" lvl="1" indent="-285750">
              <a:buFont typeface="Arial" pitchFamily="34" charset="0"/>
              <a:buChar char="•"/>
            </a:pPr>
            <a:r>
              <a:rPr lang="en-US" sz="1400" baseline="0" dirty="0" smtClean="0"/>
              <a:t>(personal perception of risk, triggers for risk behaviors, self efficacy, development of RR plan)</a:t>
            </a:r>
            <a:r>
              <a:rPr lang="en-US" sz="1400" dirty="0" smtClean="0"/>
              <a:t> from HBM, SLT</a:t>
            </a:r>
            <a:endParaRPr lang="en-US" sz="1400" baseline="0" dirty="0" smtClean="0"/>
          </a:p>
          <a:p>
            <a:endParaRPr lang="en-US" sz="1400" baseline="0" dirty="0" smtClean="0"/>
          </a:p>
          <a:p>
            <a:pPr marL="285750" indent="-285750">
              <a:buFont typeface="Arial" pitchFamily="34" charset="0"/>
              <a:buChar char="•"/>
            </a:pPr>
            <a:r>
              <a:rPr lang="en-US" sz="1400" baseline="0" dirty="0" smtClean="0"/>
              <a:t>The </a:t>
            </a:r>
            <a:r>
              <a:rPr lang="en-US" sz="1400" i="1" baseline="0" dirty="0" smtClean="0"/>
              <a:t>activities</a:t>
            </a:r>
            <a:r>
              <a:rPr lang="en-US" sz="1400" baseline="0" dirty="0" smtClean="0"/>
              <a:t> (2</a:t>
            </a:r>
            <a:r>
              <a:rPr lang="en-US" sz="1400" baseline="30000" dirty="0" smtClean="0"/>
              <a:t>nd</a:t>
            </a:r>
            <a:r>
              <a:rPr lang="en-US" sz="1400" baseline="0" dirty="0" smtClean="0"/>
              <a:t> column) address the behavioral determinants, and include </a:t>
            </a:r>
            <a:r>
              <a:rPr lang="en-US" sz="1400" i="1" baseline="0" dirty="0" smtClean="0"/>
              <a:t>immediate</a:t>
            </a:r>
            <a:r>
              <a:rPr lang="en-US" sz="1400" baseline="0" dirty="0" smtClean="0"/>
              <a:t> and </a:t>
            </a:r>
            <a:r>
              <a:rPr lang="en-US" sz="1400" i="1" baseline="0" dirty="0" smtClean="0"/>
              <a:t>intermediate</a:t>
            </a:r>
            <a:r>
              <a:rPr lang="en-US" sz="1400" baseline="0" dirty="0" smtClean="0"/>
              <a:t> outcomes (as found in the research studies).</a:t>
            </a:r>
          </a:p>
          <a:p>
            <a:endParaRPr lang="en-US" sz="1400" baseline="0" dirty="0" smtClean="0"/>
          </a:p>
          <a:p>
            <a:pPr marL="285750" indent="-285750">
              <a:buFont typeface="Arial" pitchFamily="34" charset="0"/>
              <a:buChar char="•"/>
            </a:pPr>
            <a:r>
              <a:rPr lang="en-US" sz="1400" baseline="0" dirty="0" smtClean="0"/>
              <a:t>Researchers developed this logic model for implementation based on the theories used and the evidence or outcomes </a:t>
            </a:r>
          </a:p>
          <a:p>
            <a:endParaRPr lang="en-US" sz="1400" baseline="0" dirty="0" smtClean="0"/>
          </a:p>
          <a:p>
            <a:pPr marL="285750" indent="-285750">
              <a:buFont typeface="Arial" pitchFamily="34" charset="0"/>
              <a:buChar char="•"/>
            </a:pPr>
            <a:r>
              <a:rPr lang="en-US" sz="1400" baseline="0" dirty="0" smtClean="0"/>
              <a:t>Part of an effort to bring efficacious science to programs DEBI program – largest national EBI diffusion</a:t>
            </a:r>
            <a:r>
              <a:rPr lang="en-US" sz="1400" dirty="0" smtClean="0"/>
              <a:t> efforts for </a:t>
            </a:r>
            <a:r>
              <a:rPr lang="en-US" sz="1400" dirty="0" err="1" smtClean="0"/>
              <a:t>beh</a:t>
            </a:r>
            <a:r>
              <a:rPr lang="en-US" sz="1400" dirty="0"/>
              <a:t>.</a:t>
            </a:r>
            <a:r>
              <a:rPr lang="en-US" sz="1400" dirty="0" smtClean="0"/>
              <a:t> EBIs- prior to effective biomedical strategies </a:t>
            </a:r>
            <a:r>
              <a:rPr lang="en-US" sz="1400" baseline="0" dirty="0" smtClean="0"/>
              <a:t>– will talk more about this later</a:t>
            </a:r>
          </a:p>
          <a:p>
            <a:endParaRPr lang="en-US" sz="1400" baseline="0" dirty="0" smtClean="0"/>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2010719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dirty="0" smtClean="0"/>
              <a:t>Here’s another example of a logic model that is formatted slightly differently from the previous examples.  </a:t>
            </a:r>
          </a:p>
          <a:p>
            <a:endParaRPr lang="en-US" sz="1400" dirty="0" smtClean="0"/>
          </a:p>
          <a:p>
            <a:pPr marL="285750" indent="-285750">
              <a:buFont typeface="Arial" pitchFamily="34" charset="0"/>
              <a:buChar char="•"/>
            </a:pPr>
            <a:r>
              <a:rPr lang="en-US" sz="1400" dirty="0" smtClean="0"/>
              <a:t>Major difference is that it uses Conditions, rather than a problem statement</a:t>
            </a:r>
            <a:r>
              <a:rPr lang="en-US" sz="1400" baseline="0" dirty="0" smtClean="0"/>
              <a:t> in the priority population;</a:t>
            </a:r>
          </a:p>
          <a:p>
            <a:endParaRPr lang="en-US" sz="1400" baseline="0" dirty="0" smtClean="0"/>
          </a:p>
          <a:p>
            <a:pPr marL="285750" indent="-285750">
              <a:buFont typeface="Arial" pitchFamily="34" charset="0"/>
              <a:buChar char="•"/>
            </a:pPr>
            <a:r>
              <a:rPr lang="en-US" sz="1400" dirty="0"/>
              <a:t>A</a:t>
            </a:r>
            <a:r>
              <a:rPr lang="en-US" sz="1400" baseline="0" dirty="0" smtClean="0"/>
              <a:t>n example of how LMs and planning models have evolved, to illustrate multiple, complex conditions that contribute to public health problems </a:t>
            </a:r>
            <a:r>
              <a:rPr lang="en-US" sz="1400" dirty="0" smtClean="0"/>
              <a:t> </a:t>
            </a:r>
          </a:p>
          <a:p>
            <a:pPr marL="285750" indent="-285750">
              <a:buFont typeface="Arial" pitchFamily="34" charset="0"/>
              <a:buChar char="•"/>
            </a:pPr>
            <a:endParaRPr lang="en-US" sz="1400" dirty="0"/>
          </a:p>
          <a:p>
            <a:pPr marL="285750" indent="-285750">
              <a:buFont typeface="Arial" pitchFamily="34" charset="0"/>
              <a:buChar char="•"/>
            </a:pPr>
            <a:r>
              <a:rPr lang="en-US" sz="1400" dirty="0" smtClean="0"/>
              <a:t>You’ll notice that the program</a:t>
            </a:r>
            <a:r>
              <a:rPr lang="en-US" sz="1400" baseline="0" dirty="0" smtClean="0"/>
              <a:t> implementation activities (e.g. what the program does) go from top to bottom (vertical)</a:t>
            </a:r>
          </a:p>
          <a:p>
            <a:pPr marL="285750" indent="-285750">
              <a:buFont typeface="Arial" pitchFamily="34" charset="0"/>
              <a:buChar char="•"/>
            </a:pPr>
            <a:endParaRPr lang="en-US" sz="1400" baseline="0" dirty="0" smtClean="0"/>
          </a:p>
          <a:p>
            <a:pPr marL="285750" indent="-285750">
              <a:buFont typeface="Arial" pitchFamily="34" charset="0"/>
              <a:buChar char="•"/>
            </a:pPr>
            <a:r>
              <a:rPr lang="en-US" sz="1400" baseline="0" dirty="0" smtClean="0"/>
              <a:t>The program evaluation activities (i.e. performance measures or desired outcomes to be achieved to address conditions) go from left to right (horizontal)</a:t>
            </a:r>
          </a:p>
          <a:p>
            <a:pPr marL="285750" indent="-285750">
              <a:buFont typeface="Arial" pitchFamily="34" charset="0"/>
              <a:buChar char="•"/>
            </a:pPr>
            <a:endParaRPr lang="en-US" sz="1400" baseline="0" dirty="0" smtClean="0"/>
          </a:p>
          <a:p>
            <a:pPr marL="285750" indent="-285750">
              <a:buFont typeface="Arial" pitchFamily="34" charset="0"/>
              <a:buChar char="•"/>
            </a:pPr>
            <a:r>
              <a:rPr lang="en-US" sz="1400" baseline="0" dirty="0" smtClean="0"/>
              <a:t>This shows how both program and evaluation elements intersect and work together </a:t>
            </a:r>
            <a:endParaRPr lang="en-US" sz="14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dirty="0"/>
          </a:p>
        </p:txBody>
      </p:sp>
    </p:spTree>
    <p:extLst>
      <p:ext uri="{BB962C8B-B14F-4D97-AF65-F5344CB8AC3E}">
        <p14:creationId xmlns:p14="http://schemas.microsoft.com/office/powerpoint/2010/main" val="331530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400" baseline="0" dirty="0" smtClean="0"/>
              <a:t>UNAIDS Organizing Framework for Monitoring and Evaluation</a:t>
            </a:r>
          </a:p>
          <a:p>
            <a:pPr marL="0" indent="0">
              <a:buFont typeface="Arial" pitchFamily="34" charset="0"/>
              <a:buNone/>
            </a:pPr>
            <a:endParaRPr lang="en-US" sz="1400" baseline="0" dirty="0" smtClean="0"/>
          </a:p>
          <a:p>
            <a:pPr marL="285750" indent="-285750">
              <a:buFont typeface="Arial" pitchFamily="34" charset="0"/>
              <a:buChar char="•"/>
            </a:pPr>
            <a:r>
              <a:rPr lang="en-US" sz="1400" baseline="0" dirty="0" smtClean="0"/>
              <a:t>Although it is laid out differently, you can also see the similarities in this, and other frameworks</a:t>
            </a:r>
          </a:p>
          <a:p>
            <a:pPr marL="742950" lvl="1" indent="-285750">
              <a:buFont typeface="Arial" pitchFamily="34" charset="0"/>
              <a:buChar char="•"/>
            </a:pPr>
            <a:r>
              <a:rPr lang="en-US" sz="1400" baseline="0" dirty="0" smtClean="0"/>
              <a:t>Step 1 – identify problem</a:t>
            </a:r>
          </a:p>
          <a:p>
            <a:pPr marL="742950" lvl="1" indent="-285750">
              <a:buFont typeface="Arial" pitchFamily="34" charset="0"/>
              <a:buChar char="•"/>
            </a:pPr>
            <a:r>
              <a:rPr lang="en-US" sz="1400" baseline="0" dirty="0" smtClean="0"/>
              <a:t>Step 2—determine contributing factors/determinants</a:t>
            </a:r>
          </a:p>
          <a:p>
            <a:pPr marL="742950" lvl="1" indent="-285750">
              <a:buFont typeface="Arial" pitchFamily="34" charset="0"/>
              <a:buChar char="•"/>
            </a:pPr>
            <a:r>
              <a:rPr lang="en-US" sz="1400" baseline="0" dirty="0" smtClean="0"/>
              <a:t>Step 3 –identify interventions to address problems or conditions</a:t>
            </a:r>
          </a:p>
          <a:p>
            <a:pPr marL="742950" lvl="1" indent="-285750">
              <a:buFont typeface="Arial" pitchFamily="34" charset="0"/>
              <a:buChar char="•"/>
            </a:pPr>
            <a:r>
              <a:rPr lang="en-US" sz="1400" baseline="0" dirty="0" smtClean="0"/>
              <a:t>Step 4– inputs</a:t>
            </a:r>
          </a:p>
          <a:p>
            <a:pPr marL="742950" lvl="1" indent="-285750">
              <a:buFont typeface="Arial" pitchFamily="34" charset="0"/>
              <a:buChar char="•"/>
            </a:pPr>
            <a:r>
              <a:rPr lang="en-US" sz="1400" baseline="0" dirty="0" smtClean="0"/>
              <a:t>Steps 5-6 – process and output monitoring /evaluation </a:t>
            </a:r>
            <a:r>
              <a:rPr lang="en-US" sz="1400" baseline="0" dirty="0" smtClean="0"/>
              <a:t>(what is being delivered? How many</a:t>
            </a:r>
            <a:r>
              <a:rPr lang="en-US" sz="1400" dirty="0" smtClean="0"/>
              <a:t> are being served? </a:t>
            </a:r>
            <a:r>
              <a:rPr lang="en-US" sz="1400" baseline="0" dirty="0" smtClean="0"/>
              <a:t>is </a:t>
            </a:r>
            <a:r>
              <a:rPr lang="en-US" sz="1400" baseline="0" dirty="0" smtClean="0"/>
              <a:t>int. being conducted correctly, and as planned?)</a:t>
            </a:r>
          </a:p>
          <a:p>
            <a:pPr marL="742950" lvl="1" indent="-285750">
              <a:buFont typeface="Arial" pitchFamily="34" charset="0"/>
              <a:buChar char="•"/>
            </a:pPr>
            <a:r>
              <a:rPr lang="en-US" sz="1400" baseline="0" dirty="0" smtClean="0"/>
              <a:t>Step 7 – are they making a difference (addressing the problem or conditions</a:t>
            </a:r>
            <a:r>
              <a:rPr lang="en-US" sz="1400" baseline="0" dirty="0" smtClean="0"/>
              <a:t>?- intermediate outcomes)</a:t>
            </a:r>
            <a:endParaRPr lang="en-US" sz="1400" baseline="0" dirty="0" smtClean="0"/>
          </a:p>
          <a:p>
            <a:pPr marL="742950" lvl="1" indent="-285750">
              <a:buFont typeface="Arial" pitchFamily="34" charset="0"/>
              <a:buChar char="•"/>
            </a:pPr>
            <a:r>
              <a:rPr lang="en-US" sz="1400" baseline="0" dirty="0" smtClean="0"/>
              <a:t>Step 8 – are they making a difference in disease rates</a:t>
            </a:r>
            <a:r>
              <a:rPr lang="en-US" sz="1400" baseline="0" dirty="0" smtClean="0"/>
              <a:t>? – long-term outcomes</a:t>
            </a:r>
            <a:endParaRPr lang="en-US" sz="1400" baseline="0" dirty="0" smtClean="0"/>
          </a:p>
          <a:p>
            <a:pPr marL="742950" lvl="1" indent="-285750">
              <a:buFont typeface="Arial" pitchFamily="34" charset="0"/>
              <a:buChar char="•"/>
            </a:pPr>
            <a:endParaRPr lang="en-US" sz="14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102084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Logic model that encompasses combination prevention approaches—used in a course we have taught in Africa</a:t>
            </a:r>
            <a:r>
              <a:rPr lang="en-US" sz="1400" baseline="0" dirty="0" smtClean="0"/>
              <a:t> for the PEPFAR program over the last few years.</a:t>
            </a:r>
          </a:p>
          <a:p>
            <a:endParaRPr lang="en-US" sz="1400" dirty="0"/>
          </a:p>
          <a:p>
            <a:r>
              <a:rPr lang="en-US" sz="1400" dirty="0" smtClean="0"/>
              <a:t>A bit more complex than the previous model.  Still addresses one problem or issue in a priority population, but recognizes that there are more than one way to approach it.  </a:t>
            </a:r>
            <a:endParaRPr lang="en-US" sz="14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dirty="0"/>
          </a:p>
        </p:txBody>
      </p:sp>
    </p:spTree>
    <p:extLst>
      <p:ext uri="{BB962C8B-B14F-4D97-AF65-F5344CB8AC3E}">
        <p14:creationId xmlns:p14="http://schemas.microsoft.com/office/powerpoint/2010/main" val="4157743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400" dirty="0" smtClean="0"/>
              <a:t>Here’s an example of the logic model for comb interventions completed.  </a:t>
            </a:r>
          </a:p>
          <a:p>
            <a:pPr marL="0" indent="0">
              <a:buFont typeface="Arial" pitchFamily="34" charset="0"/>
              <a:buNone/>
            </a:pPr>
            <a:endParaRPr lang="en-US" sz="1400" dirty="0" smtClean="0"/>
          </a:p>
          <a:p>
            <a:pPr marL="171450" indent="-171450">
              <a:buFont typeface="Arial" pitchFamily="34" charset="0"/>
              <a:buChar char="•"/>
            </a:pPr>
            <a:r>
              <a:rPr lang="en-US" sz="1400" dirty="0" smtClean="0"/>
              <a:t>We</a:t>
            </a:r>
            <a:r>
              <a:rPr lang="en-US" sz="1400" baseline="0" dirty="0" smtClean="0"/>
              <a:t> typically have participants identify 2 types of interventions (for time purposes</a:t>
            </a:r>
            <a:r>
              <a:rPr lang="en-US" sz="1400" baseline="0" dirty="0" smtClean="0"/>
              <a:t>)</a:t>
            </a:r>
          </a:p>
          <a:p>
            <a:pPr marL="171450" indent="-171450">
              <a:buFont typeface="Arial" pitchFamily="34" charset="0"/>
              <a:buChar char="•"/>
            </a:pPr>
            <a:endParaRPr lang="en-US" sz="1400" dirty="0"/>
          </a:p>
          <a:p>
            <a:pPr marL="171450" indent="-171450">
              <a:buFont typeface="Arial" pitchFamily="34" charset="0"/>
              <a:buChar char="•"/>
            </a:pPr>
            <a:r>
              <a:rPr lang="en-US" sz="1400" dirty="0" smtClean="0"/>
              <a:t>Now that </a:t>
            </a:r>
            <a:r>
              <a:rPr lang="en-US" sz="1400" dirty="0" err="1" smtClean="0"/>
              <a:t>PrEp</a:t>
            </a:r>
            <a:r>
              <a:rPr lang="en-US" sz="1400" dirty="0" smtClean="0"/>
              <a:t> is gaining more exposure and evidence has shown it can significantly reduce HIV acquisition, we are seeing a move toward biomedical approaches (</a:t>
            </a:r>
            <a:r>
              <a:rPr lang="en-US" sz="1400" i="1" dirty="0" smtClean="0"/>
              <a:t>Treatment is Prevention</a:t>
            </a:r>
            <a:r>
              <a:rPr lang="en-US" sz="1400" dirty="0" smtClean="0"/>
              <a:t>, </a:t>
            </a:r>
            <a:r>
              <a:rPr lang="en-US" sz="1400" dirty="0" err="1" smtClean="0"/>
              <a:t>etc</a:t>
            </a:r>
            <a:r>
              <a:rPr lang="en-US" sz="1400" dirty="0" smtClean="0"/>
              <a:t>); the above determinant regarding lack of knowledge or negative attitudes toward condom use could be changed to PrEP…</a:t>
            </a:r>
          </a:p>
          <a:p>
            <a:pPr marL="171450" indent="-171450">
              <a:buFont typeface="Arial" pitchFamily="34" charset="0"/>
              <a:buChar char="•"/>
            </a:pPr>
            <a:endParaRPr lang="en-US" sz="1400" dirty="0"/>
          </a:p>
          <a:p>
            <a:pPr marL="171450" indent="-171450">
              <a:buFont typeface="Arial" pitchFamily="34" charset="0"/>
              <a:buChar char="•"/>
            </a:pPr>
            <a:r>
              <a:rPr lang="en-US" sz="1400" dirty="0" smtClean="0"/>
              <a:t>Note: behavioral interventions are often prioritized when there are no effective biomedical treatments/interventions</a:t>
            </a:r>
          </a:p>
          <a:p>
            <a:pPr marL="628650" lvl="1" indent="-171450">
              <a:buFont typeface="Arial" pitchFamily="34" charset="0"/>
              <a:buChar char="•"/>
            </a:pPr>
            <a:r>
              <a:rPr lang="en-US" sz="1400" dirty="0" smtClean="0"/>
              <a:t>Effective ART, PEP and PrEP are changing that</a:t>
            </a:r>
            <a:endParaRPr lang="en-US" sz="14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extLst>
      <p:ext uri="{BB962C8B-B14F-4D97-AF65-F5344CB8AC3E}">
        <p14:creationId xmlns:p14="http://schemas.microsoft.com/office/powerpoint/2010/main" val="3430597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Tree>
    <p:extLst>
      <p:ext uri="{BB962C8B-B14F-4D97-AF65-F5344CB8AC3E}">
        <p14:creationId xmlns:p14="http://schemas.microsoft.com/office/powerpoint/2010/main" val="2746077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a:p>
            <a:r>
              <a:rPr lang="en-US" sz="1400" dirty="0" smtClean="0"/>
              <a:t>Talk about a variety of issues that are relevant for public health prevention</a:t>
            </a:r>
            <a:r>
              <a:rPr lang="en-US" sz="1400" baseline="0" dirty="0" smtClean="0"/>
              <a:t> as it relates to practice issues—</a:t>
            </a:r>
          </a:p>
          <a:p>
            <a:endParaRPr lang="en-US" sz="1400" baseline="0" dirty="0" smtClean="0"/>
          </a:p>
          <a:p>
            <a:r>
              <a:rPr lang="en-US" sz="1400" baseline="0" dirty="0" smtClean="0"/>
              <a:t>Describe several planning models that have been used, including P-P.</a:t>
            </a:r>
          </a:p>
          <a:p>
            <a:r>
              <a:rPr lang="en-US" sz="1400" baseline="0" dirty="0" smtClean="0"/>
              <a:t>Somewhat of an eclectic (but relevant!) discussion of common themes </a:t>
            </a:r>
          </a:p>
          <a:p>
            <a:endParaRPr lang="en-US" sz="1400" baseline="0" dirty="0" smtClean="0"/>
          </a:p>
          <a:p>
            <a:r>
              <a:rPr lang="en-US" sz="1400" baseline="0" dirty="0" smtClean="0"/>
              <a:t>Important links in many of these areas</a:t>
            </a:r>
            <a:endParaRPr lang="en-US" sz="14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dirty="0"/>
          </a:p>
        </p:txBody>
      </p:sp>
    </p:spTree>
    <p:extLst>
      <p:ext uri="{BB962C8B-B14F-4D97-AF65-F5344CB8AC3E}">
        <p14:creationId xmlns:p14="http://schemas.microsoft.com/office/powerpoint/2010/main" val="3614360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1) To better understand how SLIs work, it’s important to understand the spectrum of determinants that affect health </a:t>
            </a:r>
          </a:p>
          <a:p>
            <a:endParaRPr lang="en-US" sz="1600" dirty="0" smtClean="0"/>
          </a:p>
          <a:p>
            <a:r>
              <a:rPr lang="en-US" sz="1600" dirty="0" smtClean="0"/>
              <a:t>2</a:t>
            </a:r>
            <a:r>
              <a:rPr lang="en-US" sz="1600" dirty="0"/>
              <a:t>) -Many different frameworks have been used to describe the </a:t>
            </a:r>
            <a:r>
              <a:rPr lang="en-US" sz="1600" dirty="0" smtClean="0"/>
              <a:t>social determinants </a:t>
            </a:r>
            <a:r>
              <a:rPr lang="en-US" sz="1600" dirty="0"/>
              <a:t>of health, </a:t>
            </a:r>
            <a:r>
              <a:rPr lang="en-US" sz="1600" dirty="0" smtClean="0"/>
              <a:t>including  an ecologic perspective.</a:t>
            </a:r>
            <a:endParaRPr lang="en-US" sz="1600" dirty="0"/>
          </a:p>
          <a:p>
            <a:endParaRPr lang="en-US" sz="1600" dirty="0"/>
          </a:p>
          <a:p>
            <a:r>
              <a:rPr lang="en-US" sz="1600" dirty="0"/>
              <a:t>-3) </a:t>
            </a:r>
            <a:r>
              <a:rPr lang="en-US" sz="1600" dirty="0" smtClean="0"/>
              <a:t>Important to note that  </a:t>
            </a:r>
            <a:r>
              <a:rPr lang="en-US" sz="1600" dirty="0"/>
              <a:t>one type of determinant alone, does not influence health and health outcomes, but many  often working </a:t>
            </a:r>
            <a:r>
              <a:rPr lang="en-US" sz="1600" dirty="0" smtClean="0"/>
              <a:t>in </a:t>
            </a:r>
            <a:r>
              <a:rPr lang="en-US" sz="1600" dirty="0"/>
              <a:t>concert affect health conditions</a:t>
            </a:r>
          </a:p>
        </p:txBody>
      </p:sp>
      <p:sp>
        <p:nvSpPr>
          <p:cNvPr id="4" name="Slide Number Placeholder 3"/>
          <p:cNvSpPr>
            <a:spLocks noGrp="1"/>
          </p:cNvSpPr>
          <p:nvPr>
            <p:ph type="sldNum" sz="quarter" idx="10"/>
          </p:nvPr>
        </p:nvSpPr>
        <p:spPr/>
        <p:txBody>
          <a:bodyPr/>
          <a:lstStyle/>
          <a:p>
            <a:fld id="{6DF04103-EDD9-4D1D-A634-540951F5E756}" type="slidenum">
              <a:rPr lang="en-US" smtClean="0"/>
              <a:t>20</a:t>
            </a:fld>
            <a:endParaRPr lang="en-US"/>
          </a:p>
        </p:txBody>
      </p:sp>
    </p:spTree>
    <p:extLst>
      <p:ext uri="{BB962C8B-B14F-4D97-AF65-F5344CB8AC3E}">
        <p14:creationId xmlns:p14="http://schemas.microsoft.com/office/powerpoint/2010/main" val="1453231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dirty="0" smtClean="0"/>
              <a:t>Another </a:t>
            </a:r>
            <a:r>
              <a:rPr lang="en-US" sz="1400" dirty="0"/>
              <a:t>depiction of the range of determinants affecting health, and the reach of various interventions.  </a:t>
            </a:r>
          </a:p>
          <a:p>
            <a:endParaRPr lang="en-US" sz="1400" dirty="0"/>
          </a:p>
          <a:p>
            <a:pPr marL="285750" indent="-285750">
              <a:buFont typeface="Arial" pitchFamily="34" charset="0"/>
              <a:buChar char="•"/>
            </a:pPr>
            <a:r>
              <a:rPr lang="en-US" sz="1400" dirty="0" smtClean="0"/>
              <a:t> Generally </a:t>
            </a:r>
            <a:r>
              <a:rPr lang="en-US" sz="1400" dirty="0"/>
              <a:t>speaking, interventions that impact biologic or behavioral determinants, have a narrower reach.  Those </a:t>
            </a:r>
            <a:r>
              <a:rPr lang="en-US" sz="1400" dirty="0" smtClean="0"/>
              <a:t>that address community</a:t>
            </a:r>
            <a:r>
              <a:rPr lang="en-US" sz="1400" dirty="0"/>
              <a:t>, intermediate or macro social or structural determinants </a:t>
            </a:r>
            <a:r>
              <a:rPr lang="en-US" sz="1400" dirty="0" smtClean="0"/>
              <a:t>can have a larger impact.  </a:t>
            </a:r>
            <a:r>
              <a:rPr lang="en-US" sz="1400" dirty="0"/>
              <a:t>They are often referred to as up-stream interventions. </a:t>
            </a:r>
          </a:p>
          <a:p>
            <a:endParaRPr lang="en-US" sz="1400" dirty="0"/>
          </a:p>
          <a:p>
            <a:pPr marL="285750" indent="-285750">
              <a:buFont typeface="Arial" pitchFamily="34" charset="0"/>
              <a:buChar char="•"/>
            </a:pPr>
            <a:r>
              <a:rPr lang="en-US" sz="1400" i="1" dirty="0" smtClean="0"/>
              <a:t>Generally </a:t>
            </a:r>
            <a:r>
              <a:rPr lang="en-US" sz="1400" i="1" dirty="0"/>
              <a:t>speaking </a:t>
            </a:r>
            <a:r>
              <a:rPr lang="en-US" sz="1400" dirty="0"/>
              <a:t>because biomedical interventions, </a:t>
            </a:r>
            <a:r>
              <a:rPr lang="en-US" sz="1400" dirty="0" smtClean="0"/>
              <a:t>(such </a:t>
            </a:r>
            <a:r>
              <a:rPr lang="en-US" sz="1400" dirty="0"/>
              <a:t>as </a:t>
            </a:r>
            <a:r>
              <a:rPr lang="en-US" sz="1400" dirty="0" smtClean="0"/>
              <a:t>vaccines), </a:t>
            </a:r>
            <a:r>
              <a:rPr lang="en-US" sz="1400" dirty="0"/>
              <a:t>can have far-reaching effects on disease rates among populations, but they typically involve structural-related changes in </a:t>
            </a:r>
            <a:r>
              <a:rPr lang="en-US" sz="1400" dirty="0" smtClean="0"/>
              <a:t>policies</a:t>
            </a:r>
            <a:r>
              <a:rPr lang="en-US" sz="1400" dirty="0"/>
              <a:t>, practices or programs, </a:t>
            </a:r>
            <a:r>
              <a:rPr lang="en-US" sz="1400" dirty="0" smtClean="0"/>
              <a:t>in </a:t>
            </a:r>
            <a:r>
              <a:rPr lang="en-US" sz="1400" dirty="0"/>
              <a:t>the </a:t>
            </a:r>
            <a:r>
              <a:rPr lang="en-US" sz="1400" dirty="0" smtClean="0"/>
              <a:t>larger environment </a:t>
            </a:r>
            <a:r>
              <a:rPr lang="en-US" sz="1400" dirty="0"/>
              <a:t>to have a broad-scale, wider </a:t>
            </a:r>
            <a:r>
              <a:rPr lang="en-US" sz="1400" dirty="0" smtClean="0"/>
              <a:t>effects in </a:t>
            </a:r>
            <a:r>
              <a:rPr lang="en-US" sz="1400" dirty="0"/>
              <a:t>large population groups.  </a:t>
            </a:r>
            <a:endParaRPr lang="en-US" sz="1400" dirty="0" smtClean="0"/>
          </a:p>
          <a:p>
            <a:pPr marL="342900" indent="-342900">
              <a:buAutoNum type="arabicParenR" startAt="3"/>
            </a:pPr>
            <a:endParaRPr lang="en-US" sz="1400" dirty="0" smtClean="0"/>
          </a:p>
          <a:p>
            <a:pPr marL="285750" indent="-285750">
              <a:buFont typeface="Arial" pitchFamily="34" charset="0"/>
              <a:buChar char="•"/>
            </a:pPr>
            <a:r>
              <a:rPr lang="en-US" sz="1400" dirty="0" smtClean="0"/>
              <a:t>SLIs tend to be broader in their</a:t>
            </a:r>
            <a:r>
              <a:rPr lang="en-US" sz="1400" baseline="0" dirty="0" smtClean="0"/>
              <a:t> reach (can affect more people)</a:t>
            </a:r>
          </a:p>
          <a:p>
            <a:endParaRPr lang="en-US" sz="1400" dirty="0" smtClean="0"/>
          </a:p>
          <a:p>
            <a:pPr marL="285750" indent="-285750">
              <a:buFont typeface="Arial" pitchFamily="34" charset="0"/>
              <a:buChar char="•"/>
            </a:pPr>
            <a:r>
              <a:rPr lang="en-US" sz="1400" dirty="0" smtClean="0"/>
              <a:t>Are non-personal in nature (e.g. Condom </a:t>
            </a:r>
            <a:r>
              <a:rPr lang="en-US" sz="1400" dirty="0" err="1" smtClean="0"/>
              <a:t>Dist</a:t>
            </a:r>
            <a:r>
              <a:rPr lang="en-US" sz="1400" dirty="0" smtClean="0"/>
              <a:t> as SLI assumes people know how to use correctly, </a:t>
            </a:r>
            <a:r>
              <a:rPr lang="en-US" sz="1400" dirty="0" err="1" smtClean="0"/>
              <a:t>etc</a:t>
            </a:r>
            <a:r>
              <a:rPr lang="en-US" sz="1400" dirty="0" smtClean="0"/>
              <a:t>, but don’t have access to them)</a:t>
            </a:r>
          </a:p>
          <a:p>
            <a:endParaRPr lang="en-US" sz="1400" dirty="0"/>
          </a:p>
        </p:txBody>
      </p:sp>
      <p:sp>
        <p:nvSpPr>
          <p:cNvPr id="4" name="Slide Number Placeholder 3"/>
          <p:cNvSpPr>
            <a:spLocks noGrp="1"/>
          </p:cNvSpPr>
          <p:nvPr>
            <p:ph type="sldNum" sz="quarter" idx="10"/>
          </p:nvPr>
        </p:nvSpPr>
        <p:spPr/>
        <p:txBody>
          <a:bodyPr/>
          <a:lstStyle/>
          <a:p>
            <a:fld id="{6DF04103-EDD9-4D1D-A634-540951F5E75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9243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2) Some of these factors were described in the previous example</a:t>
            </a:r>
          </a:p>
          <a:p>
            <a:endParaRPr lang="en-US" sz="1600" dirty="0"/>
          </a:p>
          <a:p>
            <a:r>
              <a:rPr lang="en-US" sz="1600" dirty="0"/>
              <a:t>3) More recently, there has been an increased focus on health disparities and development of strategies to address </a:t>
            </a:r>
            <a:r>
              <a:rPr lang="en-US" sz="1600" dirty="0" smtClean="0"/>
              <a:t>these inequities. (goal 3 of NHAS)</a:t>
            </a:r>
            <a:endParaRPr lang="en-US" sz="1600" dirty="0"/>
          </a:p>
          <a:p>
            <a:endParaRPr lang="en-US" sz="1600" dirty="0"/>
          </a:p>
          <a:p>
            <a:r>
              <a:rPr lang="en-US" sz="1600" dirty="0"/>
              <a:t>4) </a:t>
            </a:r>
            <a:r>
              <a:rPr lang="en-US" sz="1600" dirty="0" smtClean="0"/>
              <a:t> We know if we can reduce some of the HIV-related disparities and inequities, we can also reduce new HIV infections </a:t>
            </a:r>
            <a:endParaRPr lang="en-US" sz="1600" dirty="0"/>
          </a:p>
        </p:txBody>
      </p:sp>
      <p:sp>
        <p:nvSpPr>
          <p:cNvPr id="4" name="Slide Number Placeholder 3"/>
          <p:cNvSpPr>
            <a:spLocks noGrp="1"/>
          </p:cNvSpPr>
          <p:nvPr>
            <p:ph type="sldNum" sz="quarter" idx="10"/>
          </p:nvPr>
        </p:nvSpPr>
        <p:spPr/>
        <p:txBody>
          <a:bodyPr/>
          <a:lstStyle/>
          <a:p>
            <a:fld id="{6DF04103-EDD9-4D1D-A634-540951F5E756}" type="slidenum">
              <a:rPr lang="en-US" smtClean="0"/>
              <a:t>22</a:t>
            </a:fld>
            <a:endParaRPr lang="en-US"/>
          </a:p>
        </p:txBody>
      </p:sp>
    </p:spTree>
    <p:extLst>
      <p:ext uri="{BB962C8B-B14F-4D97-AF65-F5344CB8AC3E}">
        <p14:creationId xmlns:p14="http://schemas.microsoft.com/office/powerpoint/2010/main" val="1120369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We recently published an article about these</a:t>
            </a:r>
            <a:r>
              <a:rPr lang="en-US" sz="1400" baseline="0" dirty="0" smtClean="0"/>
              <a:t> issues, as an addition to the article you may have  a copy of (CBO’s exp. Implementing DEBIs</a:t>
            </a:r>
            <a:r>
              <a:rPr lang="en-US" sz="1400" baseline="0" dirty="0" smtClean="0"/>
              <a:t>)</a:t>
            </a:r>
          </a:p>
          <a:p>
            <a:endParaRPr lang="en-US" sz="1400" dirty="0"/>
          </a:p>
          <a:p>
            <a:r>
              <a:rPr lang="en-US" sz="1400" dirty="0" smtClean="0"/>
              <a:t>We pointed out that behavioral determinants are only a small part of the conditions that influence Hic acquisition and transmission</a:t>
            </a:r>
          </a:p>
          <a:p>
            <a:endParaRPr lang="en-US" sz="1400" dirty="0"/>
          </a:p>
          <a:p>
            <a:r>
              <a:rPr lang="en-US" sz="1400" dirty="0" smtClean="0"/>
              <a:t>Now that biomedical interventions are being prioritized, this is still the case</a:t>
            </a:r>
          </a:p>
          <a:p>
            <a:r>
              <a:rPr lang="en-US" sz="1400" dirty="0" smtClean="0"/>
              <a:t>(next slide with continuum)</a:t>
            </a:r>
            <a:endParaRPr lang="en-US" sz="14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extLst>
      <p:ext uri="{BB962C8B-B14F-4D97-AF65-F5344CB8AC3E}">
        <p14:creationId xmlns:p14="http://schemas.microsoft.com/office/powerpoint/2010/main" val="2137111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dirty="0"/>
              <a:t>Several years ago, we conducted a small qualitative study with CBOs to identify barriers and facilitators to DEBI implementation. </a:t>
            </a:r>
          </a:p>
          <a:p>
            <a:r>
              <a:rPr lang="en-US" sz="1400" dirty="0"/>
              <a:t>    </a:t>
            </a:r>
          </a:p>
          <a:p>
            <a:pPr marL="285750" indent="-285750">
              <a:buFont typeface="Arial" pitchFamily="34" charset="0"/>
              <a:buChar char="•"/>
            </a:pPr>
            <a:r>
              <a:rPr lang="en-US" sz="1400" dirty="0"/>
              <a:t>We found that Recruitment and Retention issues-- (ability to attend and complete all intervention sessions) were significantly impacted by </a:t>
            </a:r>
            <a:r>
              <a:rPr lang="en-US" sz="1400" dirty="0" err="1"/>
              <a:t>soc</a:t>
            </a:r>
            <a:r>
              <a:rPr lang="en-US" sz="1400" dirty="0"/>
              <a:t>/structural barriers, including, ….(read above list)</a:t>
            </a:r>
          </a:p>
          <a:p>
            <a:pPr marL="232943" indent="-232943">
              <a:buFont typeface="Arial" pitchFamily="34" charset="0"/>
              <a:buAutoNum type="arabicParenR" startAt="2"/>
            </a:pPr>
            <a:endParaRPr lang="en-US" sz="1400" dirty="0"/>
          </a:p>
          <a:p>
            <a:pPr marL="285750" indent="-285750">
              <a:buFont typeface="Arial" pitchFamily="34" charset="0"/>
              <a:buChar char="•"/>
            </a:pPr>
            <a:r>
              <a:rPr lang="en-US" sz="1400" dirty="0" smtClean="0"/>
              <a:t>They </a:t>
            </a:r>
            <a:r>
              <a:rPr lang="en-US" sz="1400" dirty="0"/>
              <a:t>also present challenges for other types of interventions (accessing and staying in medical care, </a:t>
            </a:r>
            <a:r>
              <a:rPr lang="en-US" sz="1400" dirty="0" err="1"/>
              <a:t>etc</a:t>
            </a:r>
            <a:r>
              <a:rPr lang="en-US" sz="1400" dirty="0"/>
              <a:t>)  </a:t>
            </a:r>
          </a:p>
        </p:txBody>
      </p:sp>
      <p:sp>
        <p:nvSpPr>
          <p:cNvPr id="4" name="Slide Number Placeholder 3"/>
          <p:cNvSpPr>
            <a:spLocks noGrp="1"/>
          </p:cNvSpPr>
          <p:nvPr>
            <p:ph type="sldNum" sz="quarter" idx="10"/>
          </p:nvPr>
        </p:nvSpPr>
        <p:spPr/>
        <p:txBody>
          <a:bodyPr/>
          <a:lstStyle/>
          <a:p>
            <a:fld id="{3E9429E8-D840-4930-97B5-665F9A09CC5D}" type="slidenum">
              <a:rPr lang="en-US" smtClean="0"/>
              <a:t>24</a:t>
            </a:fld>
            <a:endParaRPr lang="en-US"/>
          </a:p>
        </p:txBody>
      </p:sp>
    </p:spTree>
    <p:extLst>
      <p:ext uri="{BB962C8B-B14F-4D97-AF65-F5344CB8AC3E}">
        <p14:creationId xmlns:p14="http://schemas.microsoft.com/office/powerpoint/2010/main" val="432575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dirty="0" smtClean="0"/>
              <a:t>With SDH, there is recognition </a:t>
            </a:r>
            <a:r>
              <a:rPr lang="en-US" sz="1400" dirty="0"/>
              <a:t>that many health conditions are shaped by broad, </a:t>
            </a:r>
            <a:r>
              <a:rPr lang="en-US" sz="1400" dirty="0" smtClean="0"/>
              <a:t>impersonal </a:t>
            </a:r>
            <a:r>
              <a:rPr lang="en-US" sz="1400" dirty="0"/>
              <a:t>factors or  forces that are  that often beyond the control of the individual </a:t>
            </a:r>
            <a:endParaRPr lang="en-US" sz="1400" dirty="0" smtClean="0"/>
          </a:p>
          <a:p>
            <a:endParaRPr lang="en-US" sz="1400" dirty="0" smtClean="0"/>
          </a:p>
          <a:p>
            <a:pPr marL="285750" indent="-285750">
              <a:buFont typeface="Arial" pitchFamily="34" charset="0"/>
              <a:buChar char="•"/>
            </a:pPr>
            <a:r>
              <a:rPr lang="en-US" sz="1400" dirty="0" smtClean="0"/>
              <a:t> One important goal of the NHAS</a:t>
            </a:r>
            <a:r>
              <a:rPr lang="en-US" sz="1400" baseline="0" dirty="0" smtClean="0"/>
              <a:t> is to reduce HIV-related health disparities and associated racism, stigma, and homophobia.</a:t>
            </a:r>
          </a:p>
          <a:p>
            <a:endParaRPr lang="en-US" sz="1400" baseline="0" dirty="0" smtClean="0"/>
          </a:p>
          <a:p>
            <a:pPr marL="285750" indent="-285750">
              <a:buFont typeface="Arial" pitchFamily="34" charset="0"/>
              <a:buChar char="•"/>
            </a:pPr>
            <a:r>
              <a:rPr lang="en-US" sz="1400" baseline="0" dirty="0" smtClean="0"/>
              <a:t> Important relationships between Health Disparities, SDH, and inequities</a:t>
            </a:r>
          </a:p>
          <a:p>
            <a:endParaRPr lang="en-US" sz="1400" baseline="0" dirty="0" smtClean="0"/>
          </a:p>
          <a:p>
            <a:pPr marL="285750" indent="-285750">
              <a:buFont typeface="Arial" pitchFamily="34" charset="0"/>
              <a:buChar char="•"/>
            </a:pPr>
            <a:r>
              <a:rPr lang="en-US" sz="1400" baseline="0" dirty="0" smtClean="0"/>
              <a:t> Health disparities are often caused by inequities, which are related to SDH</a:t>
            </a:r>
          </a:p>
          <a:p>
            <a:endParaRPr lang="en-US" sz="1400" baseline="0" dirty="0" smtClean="0"/>
          </a:p>
          <a:p>
            <a:pPr marL="285750" indent="-285750">
              <a:buFont typeface="Arial" pitchFamily="34" charset="0"/>
              <a:buChar char="•"/>
            </a:pPr>
            <a:r>
              <a:rPr lang="en-US" sz="1400" baseline="0" dirty="0" smtClean="0"/>
              <a:t> </a:t>
            </a:r>
            <a:r>
              <a:rPr lang="en-US" sz="1400" baseline="0" dirty="0" err="1" smtClean="0"/>
              <a:t>Camara</a:t>
            </a:r>
            <a:r>
              <a:rPr lang="en-US" sz="1400" baseline="0" dirty="0" smtClean="0"/>
              <a:t> Jones- CDC – Inequities: conditions that create unfair </a:t>
            </a:r>
            <a:r>
              <a:rPr lang="en-US" sz="1400" i="1" baseline="0" dirty="0" smtClean="0"/>
              <a:t>advantages</a:t>
            </a:r>
            <a:r>
              <a:rPr lang="en-US" sz="1400" baseline="0" dirty="0" smtClean="0"/>
              <a:t> for some persons and unfair </a:t>
            </a:r>
            <a:r>
              <a:rPr lang="en-US" sz="1400" i="1" baseline="0" dirty="0" smtClean="0"/>
              <a:t>disadvantages</a:t>
            </a:r>
            <a:r>
              <a:rPr lang="en-US" sz="1400" baseline="0" dirty="0" smtClean="0"/>
              <a:t> for others.  </a:t>
            </a:r>
            <a:r>
              <a:rPr lang="en-US" sz="1400" dirty="0" smtClean="0"/>
              <a:t> </a:t>
            </a:r>
            <a:endParaRPr lang="en-US" sz="1400" dirty="0"/>
          </a:p>
        </p:txBody>
      </p:sp>
      <p:sp>
        <p:nvSpPr>
          <p:cNvPr id="4" name="Slide Number Placeholder 3"/>
          <p:cNvSpPr>
            <a:spLocks noGrp="1"/>
          </p:cNvSpPr>
          <p:nvPr>
            <p:ph type="sldNum" sz="quarter" idx="10"/>
          </p:nvPr>
        </p:nvSpPr>
        <p:spPr/>
        <p:txBody>
          <a:bodyPr/>
          <a:lstStyle/>
          <a:p>
            <a:fld id="{6DF04103-EDD9-4D1D-A634-540951F5E756}" type="slidenum">
              <a:rPr lang="en-US" smtClean="0"/>
              <a:t>25</a:t>
            </a:fld>
            <a:endParaRPr lang="en-US"/>
          </a:p>
        </p:txBody>
      </p:sp>
    </p:spTree>
    <p:extLst>
      <p:ext uri="{BB962C8B-B14F-4D97-AF65-F5344CB8AC3E}">
        <p14:creationId xmlns:p14="http://schemas.microsoft.com/office/powerpoint/2010/main" val="3627429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This is a slide </a:t>
            </a:r>
            <a:r>
              <a:rPr lang="en-US" sz="1600" dirty="0" smtClean="0"/>
              <a:t>some of us may be familiar </a:t>
            </a:r>
            <a:r>
              <a:rPr lang="en-US" sz="1600" dirty="0" smtClean="0"/>
              <a:t>with</a:t>
            </a:r>
            <a:r>
              <a:rPr lang="en-US" sz="1600" dirty="0" smtClean="0"/>
              <a:t>.  Uses a biomedical framework to map or depict national HIV goals</a:t>
            </a:r>
            <a:endParaRPr lang="en-US" sz="1600" dirty="0" smtClean="0"/>
          </a:p>
          <a:p>
            <a:endParaRPr lang="en-US" sz="1600" dirty="0" smtClean="0"/>
          </a:p>
          <a:p>
            <a:r>
              <a:rPr lang="en-US" sz="1600" dirty="0" smtClean="0"/>
              <a:t>The # of persons</a:t>
            </a:r>
            <a:r>
              <a:rPr lang="en-US" sz="1600" baseline="0" dirty="0" smtClean="0"/>
              <a:t> represented on this slide who know their status, are linked to and retained in care, and medically adherent, </a:t>
            </a:r>
            <a:r>
              <a:rPr lang="en-US" sz="1600" i="1" baseline="0" dirty="0" smtClean="0"/>
              <a:t>decrease</a:t>
            </a:r>
            <a:r>
              <a:rPr lang="en-US" sz="1600" baseline="0" dirty="0" smtClean="0"/>
              <a:t> through the continuum,   </a:t>
            </a:r>
          </a:p>
          <a:p>
            <a:endParaRPr lang="en-US" sz="1600" baseline="0" dirty="0" smtClean="0"/>
          </a:p>
          <a:p>
            <a:r>
              <a:rPr lang="en-US" sz="1600" baseline="0" dirty="0" smtClean="0"/>
              <a:t>The gaps </a:t>
            </a:r>
            <a:r>
              <a:rPr lang="en-US" sz="1600" i="1" baseline="0" dirty="0" smtClean="0"/>
              <a:t>increase</a:t>
            </a:r>
            <a:r>
              <a:rPr lang="en-US" sz="1600" baseline="0" dirty="0" smtClean="0"/>
              <a:t> throughout the continuum (18%, 33% not linked, 63% not retained, 67% not prescribed art or medically adherent)</a:t>
            </a:r>
          </a:p>
          <a:p>
            <a:endParaRPr lang="en-US" sz="1600" baseline="0" dirty="0" smtClean="0"/>
          </a:p>
          <a:p>
            <a:r>
              <a:rPr lang="en-US" sz="1600" baseline="0" dirty="0" smtClean="0"/>
              <a:t>What are some of the social and/or structural factors that might contribute to the gaps?  (Think non-personal) </a:t>
            </a:r>
            <a:endParaRPr lang="en-US" sz="1600" baseline="0" dirty="0" smtClean="0"/>
          </a:p>
          <a:p>
            <a:endParaRPr lang="en-US" sz="1600" dirty="0"/>
          </a:p>
          <a:p>
            <a:r>
              <a:rPr lang="en-US" sz="1600" baseline="0" dirty="0" smtClean="0"/>
              <a:t>This slide can</a:t>
            </a:r>
            <a:r>
              <a:rPr lang="en-US" sz="1600" dirty="0" smtClean="0"/>
              <a:t> be developed with any disease, and the gaps would remain throughout the continuum.  </a:t>
            </a:r>
            <a:r>
              <a:rPr lang="en-US" sz="1600" dirty="0" smtClean="0"/>
              <a:t>Although the diseases or health conditions are different, the factors affecting the gaps are the same (SDH). </a:t>
            </a:r>
            <a:r>
              <a:rPr lang="en-US" sz="1600" dirty="0" smtClean="0"/>
              <a:t> </a:t>
            </a:r>
            <a:endParaRPr lang="en-US" sz="1600" baseline="0" dirty="0" smtClean="0"/>
          </a:p>
        </p:txBody>
      </p:sp>
      <p:sp>
        <p:nvSpPr>
          <p:cNvPr id="4" name="Slide Number Placeholder 3"/>
          <p:cNvSpPr>
            <a:spLocks noGrp="1"/>
          </p:cNvSpPr>
          <p:nvPr>
            <p:ph type="sldNum" sz="quarter" idx="10"/>
          </p:nvPr>
        </p:nvSpPr>
        <p:spPr/>
        <p:txBody>
          <a:bodyPr/>
          <a:lstStyle/>
          <a:p>
            <a:fld id="{6DF04103-EDD9-4D1D-A634-540951F5E756}" type="slidenum">
              <a:rPr lang="en-US" smtClean="0"/>
              <a:t>26</a:t>
            </a:fld>
            <a:endParaRPr lang="en-US"/>
          </a:p>
        </p:txBody>
      </p:sp>
    </p:spTree>
    <p:extLst>
      <p:ext uri="{BB962C8B-B14F-4D97-AF65-F5344CB8AC3E}">
        <p14:creationId xmlns:p14="http://schemas.microsoft.com/office/powerpoint/2010/main" val="1700378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600" dirty="0" smtClean="0"/>
              <a:t> </a:t>
            </a:r>
            <a:r>
              <a:rPr lang="en-US" sz="1400" dirty="0" smtClean="0"/>
              <a:t>Unlike </a:t>
            </a:r>
            <a:r>
              <a:rPr lang="en-US" sz="1400" dirty="0"/>
              <a:t>individual interventions which </a:t>
            </a:r>
            <a:r>
              <a:rPr lang="en-US" sz="1400" dirty="0" smtClean="0"/>
              <a:t>focus on behavioral determinants,  SLIs address broader, political, environmental, economic, and social factors, and often require </a:t>
            </a:r>
            <a:r>
              <a:rPr lang="en-US" sz="1400" dirty="0"/>
              <a:t>major changes in policies, laws, or complex social structures </a:t>
            </a:r>
            <a:endParaRPr lang="en-US" sz="1400" dirty="0" smtClean="0"/>
          </a:p>
          <a:p>
            <a:pPr lvl="1"/>
            <a:r>
              <a:rPr lang="en-US" sz="1400" dirty="0" smtClean="0"/>
              <a:t>--take a long time to fully implement</a:t>
            </a:r>
          </a:p>
          <a:p>
            <a:pPr lvl="1"/>
            <a:r>
              <a:rPr lang="en-US" sz="1400" dirty="0" smtClean="0"/>
              <a:t>--require working with may partners and stakeholders</a:t>
            </a:r>
            <a:endParaRPr lang="en-US" sz="1400" dirty="0"/>
          </a:p>
          <a:p>
            <a:endParaRPr lang="en-US" sz="1400" dirty="0"/>
          </a:p>
          <a:p>
            <a:pPr marL="285750" indent="-285750">
              <a:buFont typeface="Arial" pitchFamily="34" charset="0"/>
              <a:buChar char="•"/>
            </a:pPr>
            <a:r>
              <a:rPr lang="en-US" sz="1400" dirty="0" smtClean="0"/>
              <a:t>SIs  </a:t>
            </a:r>
            <a:r>
              <a:rPr lang="en-US" sz="1400" dirty="0"/>
              <a:t>are less focused toward individual behaviors and risk factors, however they do influence individual health conditions; </a:t>
            </a:r>
            <a:r>
              <a:rPr lang="en-US" sz="1400" dirty="0" smtClean="0"/>
              <a:t>   </a:t>
            </a:r>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fld id="{6DF04103-EDD9-4D1D-A634-540951F5E756}" type="slidenum">
              <a:rPr lang="en-US" smtClean="0"/>
              <a:t>27</a:t>
            </a:fld>
            <a:endParaRPr lang="en-US"/>
          </a:p>
        </p:txBody>
      </p:sp>
    </p:spTree>
    <p:extLst>
      <p:ext uri="{BB962C8B-B14F-4D97-AF65-F5344CB8AC3E}">
        <p14:creationId xmlns:p14="http://schemas.microsoft.com/office/powerpoint/2010/main" val="3885538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dirty="0" smtClean="0"/>
              <a:t>Generally </a:t>
            </a:r>
            <a:r>
              <a:rPr lang="en-US" sz="1400" dirty="0"/>
              <a:t>speaking, most SLIs attempt to change 3 contextual factors that affect health:  availability, accessibility, or acceptability.  </a:t>
            </a:r>
            <a:r>
              <a:rPr lang="en-US" sz="1400" dirty="0" smtClean="0"/>
              <a:t>(Blankenship</a:t>
            </a:r>
            <a:r>
              <a:rPr lang="en-US" sz="1400" dirty="0"/>
              <a:t>, </a:t>
            </a:r>
            <a:r>
              <a:rPr lang="en-US" sz="1400" dirty="0" smtClean="0"/>
              <a:t>2000)</a:t>
            </a:r>
          </a:p>
          <a:p>
            <a:endParaRPr lang="en-US" sz="1400" dirty="0"/>
          </a:p>
          <a:p>
            <a:pPr marL="285750" indent="-285750">
              <a:buFont typeface="Arial" pitchFamily="34" charset="0"/>
              <a:buChar char="•"/>
            </a:pPr>
            <a:r>
              <a:rPr lang="en-US" sz="1400" dirty="0" smtClean="0"/>
              <a:t> </a:t>
            </a:r>
            <a:r>
              <a:rPr lang="en-US" sz="1400" b="1" dirty="0" smtClean="0"/>
              <a:t>Availability</a:t>
            </a:r>
            <a:r>
              <a:rPr lang="en-US" sz="1400" b="1" dirty="0"/>
              <a:t>:</a:t>
            </a:r>
            <a:r>
              <a:rPr lang="en-US" sz="1400" dirty="0"/>
              <a:t>  </a:t>
            </a:r>
            <a:r>
              <a:rPr lang="en-US" sz="1400" dirty="0" err="1"/>
              <a:t>ints</a:t>
            </a:r>
            <a:r>
              <a:rPr lang="en-US" sz="1400" dirty="0"/>
              <a:t>. that </a:t>
            </a:r>
            <a:r>
              <a:rPr lang="en-US" sz="1400" dirty="0" smtClean="0"/>
              <a:t>change (</a:t>
            </a:r>
            <a:r>
              <a:rPr lang="en-US" sz="1400" dirty="0" smtClean="0">
                <a:sym typeface="Wingdings"/>
              </a:rPr>
              <a:t>, ) </a:t>
            </a:r>
            <a:r>
              <a:rPr lang="en-US" sz="1400" dirty="0" smtClean="0"/>
              <a:t>the things (behaviors</a:t>
            </a:r>
            <a:r>
              <a:rPr lang="en-US" sz="1400" dirty="0"/>
              <a:t>, tools, materials, or </a:t>
            </a:r>
            <a:r>
              <a:rPr lang="en-US" sz="1400" dirty="0" smtClean="0"/>
              <a:t>settings) </a:t>
            </a:r>
            <a:r>
              <a:rPr lang="en-US" sz="1400" dirty="0"/>
              <a:t>that can act as barriers or facilitators for </a:t>
            </a:r>
            <a:r>
              <a:rPr lang="en-US" sz="1400" dirty="0" smtClean="0"/>
              <a:t>risk reduction  </a:t>
            </a:r>
            <a:endParaRPr lang="en-US" sz="1400" dirty="0"/>
          </a:p>
          <a:p>
            <a:pPr marL="742950" lvl="1" indent="-285750">
              <a:buFont typeface="Arial" pitchFamily="34" charset="0"/>
              <a:buChar char="•"/>
            </a:pPr>
            <a:r>
              <a:rPr lang="en-US" sz="1400" dirty="0" smtClean="0"/>
              <a:t>Slide </a:t>
            </a:r>
            <a:r>
              <a:rPr lang="en-US" sz="1400" dirty="0"/>
              <a:t>examples</a:t>
            </a:r>
          </a:p>
          <a:p>
            <a:endParaRPr lang="en-US" sz="1400" dirty="0" smtClean="0"/>
          </a:p>
          <a:p>
            <a:pPr marL="285750" indent="-285750">
              <a:buFont typeface="Arial" pitchFamily="34" charset="0"/>
              <a:buChar char="•"/>
            </a:pPr>
            <a:r>
              <a:rPr lang="en-US" sz="1400" b="1" dirty="0" smtClean="0"/>
              <a:t>Accessibility</a:t>
            </a:r>
            <a:r>
              <a:rPr lang="en-US" sz="1400" dirty="0"/>
              <a:t>: </a:t>
            </a:r>
            <a:r>
              <a:rPr lang="en-US" sz="1400" dirty="0" err="1"/>
              <a:t>ints</a:t>
            </a:r>
            <a:r>
              <a:rPr lang="en-US" sz="1400" dirty="0"/>
              <a:t>. that alter structures </a:t>
            </a:r>
            <a:r>
              <a:rPr lang="en-US" sz="1400" dirty="0" smtClean="0"/>
              <a:t>or conditions </a:t>
            </a:r>
            <a:r>
              <a:rPr lang="en-US" sz="1400" dirty="0"/>
              <a:t>to </a:t>
            </a:r>
            <a:r>
              <a:rPr lang="en-US" sz="1400" dirty="0" smtClean="0"/>
              <a:t>increase resources or power</a:t>
            </a:r>
            <a:r>
              <a:rPr lang="en-US" sz="1400" baseline="0" dirty="0" smtClean="0"/>
              <a:t> </a:t>
            </a:r>
            <a:r>
              <a:rPr lang="en-US" sz="1400" dirty="0" smtClean="0"/>
              <a:t>to improve health </a:t>
            </a:r>
            <a:r>
              <a:rPr lang="en-US" sz="1400" dirty="0"/>
              <a:t>conditions</a:t>
            </a:r>
          </a:p>
          <a:p>
            <a:pPr marL="742950" lvl="1" indent="-285750">
              <a:buFont typeface="Arial" pitchFamily="34" charset="0"/>
              <a:buChar char="•"/>
            </a:pPr>
            <a:r>
              <a:rPr lang="en-US" sz="1400" dirty="0" smtClean="0"/>
              <a:t>Slide </a:t>
            </a:r>
            <a:r>
              <a:rPr lang="en-US" sz="1400" dirty="0"/>
              <a:t>examples</a:t>
            </a:r>
          </a:p>
          <a:p>
            <a:pPr marL="742950" lvl="1" indent="-285750">
              <a:buFont typeface="Arial" pitchFamily="34" charset="0"/>
              <a:buChar char="•"/>
            </a:pPr>
            <a:r>
              <a:rPr lang="en-US" sz="1400" dirty="0"/>
              <a:t>  </a:t>
            </a:r>
            <a:r>
              <a:rPr lang="en-US" sz="1400" u="sng" dirty="0" smtClean="0"/>
              <a:t>Similar </a:t>
            </a:r>
            <a:r>
              <a:rPr lang="en-US" sz="1400" u="sng" dirty="0"/>
              <a:t>colors</a:t>
            </a:r>
            <a:r>
              <a:rPr lang="en-US" sz="1400" dirty="0"/>
              <a:t>, because something may be available, but not accessible (could also purchase bikes to increase </a:t>
            </a:r>
            <a:r>
              <a:rPr lang="en-US" sz="1400" dirty="0" smtClean="0"/>
              <a:t>exercise)</a:t>
            </a:r>
            <a:endParaRPr lang="en-US" sz="1400" dirty="0"/>
          </a:p>
          <a:p>
            <a:pPr marL="285750" indent="-285750">
              <a:buFont typeface="Arial" pitchFamily="34" charset="0"/>
              <a:buChar char="•"/>
            </a:pPr>
            <a:endParaRPr lang="en-US" sz="1400" b="1" dirty="0" smtClean="0"/>
          </a:p>
          <a:p>
            <a:pPr marL="285750" indent="-285750">
              <a:buFont typeface="Arial" pitchFamily="34" charset="0"/>
              <a:buChar char="•"/>
            </a:pPr>
            <a:r>
              <a:rPr lang="en-US" sz="1400" b="1" dirty="0" smtClean="0"/>
              <a:t>Acceptability</a:t>
            </a:r>
            <a:r>
              <a:rPr lang="en-US" sz="1400" dirty="0"/>
              <a:t>: interventions that alter social norms; </a:t>
            </a:r>
            <a:r>
              <a:rPr lang="en-US" sz="1400" dirty="0" smtClean="0"/>
              <a:t>recognize </a:t>
            </a:r>
            <a:r>
              <a:rPr lang="en-US" sz="1400" dirty="0"/>
              <a:t>that the health </a:t>
            </a:r>
            <a:r>
              <a:rPr lang="en-US" sz="1400" dirty="0" smtClean="0"/>
              <a:t>is </a:t>
            </a:r>
            <a:r>
              <a:rPr lang="en-US" sz="1400" dirty="0"/>
              <a:t>influenced by </a:t>
            </a:r>
            <a:r>
              <a:rPr lang="en-US" sz="1400" dirty="0" smtClean="0"/>
              <a:t>societal values</a:t>
            </a:r>
            <a:r>
              <a:rPr lang="en-US" sz="1400" dirty="0"/>
              <a:t>, culture and beliefs</a:t>
            </a:r>
          </a:p>
          <a:p>
            <a:pPr marL="742950" lvl="1" indent="-285750">
              <a:buFont typeface="Arial" pitchFamily="34" charset="0"/>
              <a:buChar char="•"/>
            </a:pPr>
            <a:r>
              <a:rPr lang="en-US" sz="1400" dirty="0" smtClean="0"/>
              <a:t>slide example</a:t>
            </a:r>
            <a:endParaRPr lang="en-US" sz="1400" dirty="0"/>
          </a:p>
        </p:txBody>
      </p:sp>
      <p:sp>
        <p:nvSpPr>
          <p:cNvPr id="4" name="Slide Number Placeholder 3"/>
          <p:cNvSpPr>
            <a:spLocks noGrp="1"/>
          </p:cNvSpPr>
          <p:nvPr>
            <p:ph type="sldNum" sz="quarter" idx="10"/>
          </p:nvPr>
        </p:nvSpPr>
        <p:spPr/>
        <p:txBody>
          <a:bodyPr/>
          <a:lstStyle/>
          <a:p>
            <a:fld id="{6DF04103-EDD9-4D1D-A634-540951F5E756}" type="slidenum">
              <a:rPr lang="en-US" smtClean="0"/>
              <a:t>28</a:t>
            </a:fld>
            <a:endParaRPr lang="en-US"/>
          </a:p>
        </p:txBody>
      </p:sp>
    </p:spTree>
    <p:extLst>
      <p:ext uri="{BB962C8B-B14F-4D97-AF65-F5344CB8AC3E}">
        <p14:creationId xmlns:p14="http://schemas.microsoft.com/office/powerpoint/2010/main" val="5419727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8125" y="696913"/>
            <a:ext cx="3613150" cy="2711450"/>
          </a:xfrm>
        </p:spPr>
      </p:sp>
      <p:sp>
        <p:nvSpPr>
          <p:cNvPr id="3" name="Notes Placeholder 2"/>
          <p:cNvSpPr>
            <a:spLocks noGrp="1"/>
          </p:cNvSpPr>
          <p:nvPr>
            <p:ph type="body" idx="1"/>
          </p:nvPr>
        </p:nvSpPr>
        <p:spPr>
          <a:xfrm>
            <a:off x="685800" y="3641090"/>
            <a:ext cx="5486400" cy="5198110"/>
          </a:xfrm>
        </p:spPr>
        <p:txBody>
          <a:bodyPr/>
          <a:lstStyle/>
          <a:p>
            <a:r>
              <a:rPr lang="en-US" sz="1400" dirty="0"/>
              <a:t>SLIs can be categorized in 4 different </a:t>
            </a:r>
            <a:r>
              <a:rPr lang="en-US" sz="1400" dirty="0" smtClean="0"/>
              <a:t>types </a:t>
            </a:r>
            <a:endParaRPr lang="en-US" sz="1400" dirty="0"/>
          </a:p>
          <a:p>
            <a:pPr marL="232943" indent="-232943">
              <a:buAutoNum type="arabicParenR"/>
            </a:pPr>
            <a:r>
              <a:rPr lang="en-US" sz="1400" b="1" dirty="0"/>
              <a:t>Economic</a:t>
            </a:r>
            <a:r>
              <a:rPr lang="en-US" sz="1400" dirty="0"/>
              <a:t>-  </a:t>
            </a:r>
            <a:r>
              <a:rPr lang="en-US" sz="1400" dirty="0" err="1"/>
              <a:t>ints</a:t>
            </a:r>
            <a:r>
              <a:rPr lang="en-US" sz="1400" dirty="0"/>
              <a:t> </a:t>
            </a:r>
            <a:r>
              <a:rPr lang="en-US" sz="1400" dirty="0" smtClean="0"/>
              <a:t>– aim to change </a:t>
            </a:r>
            <a:r>
              <a:rPr lang="en-US" sz="1400" dirty="0"/>
              <a:t>the economic conditions that influence risk, such as poverty and homelessness: </a:t>
            </a:r>
            <a:r>
              <a:rPr lang="en-US" sz="1400" dirty="0" smtClean="0"/>
              <a:t> --</a:t>
            </a:r>
            <a:r>
              <a:rPr lang="en-US" sz="1400" dirty="0"/>
              <a:t>slide </a:t>
            </a:r>
            <a:r>
              <a:rPr lang="en-US" sz="1400" dirty="0" smtClean="0"/>
              <a:t>examples– recruiting persons into health insurance to access services/meds, </a:t>
            </a:r>
            <a:r>
              <a:rPr lang="en-US" sz="1400" dirty="0"/>
              <a:t>job </a:t>
            </a:r>
            <a:r>
              <a:rPr lang="en-US" sz="1400" dirty="0" smtClean="0"/>
              <a:t>training to , </a:t>
            </a:r>
            <a:r>
              <a:rPr lang="en-US" sz="1400" dirty="0"/>
              <a:t>or financial aid programs</a:t>
            </a:r>
          </a:p>
          <a:p>
            <a:pPr marL="232943" indent="-232943">
              <a:buAutoNum type="arabicParenR" startAt="2"/>
            </a:pPr>
            <a:r>
              <a:rPr lang="en-US" sz="1400" b="1" dirty="0" smtClean="0"/>
              <a:t>Policy- </a:t>
            </a:r>
            <a:r>
              <a:rPr lang="en-US" sz="1400" dirty="0" smtClean="0"/>
              <a:t>changes to policies</a:t>
            </a:r>
            <a:r>
              <a:rPr lang="en-US" sz="1400" dirty="0"/>
              <a:t>, </a:t>
            </a:r>
            <a:r>
              <a:rPr lang="en-US" sz="1400" dirty="0" smtClean="0"/>
              <a:t>laws, political </a:t>
            </a:r>
            <a:r>
              <a:rPr lang="en-US" sz="1400" dirty="0"/>
              <a:t>conditions that influence risk </a:t>
            </a:r>
            <a:r>
              <a:rPr lang="en-US" sz="1400" dirty="0" smtClean="0"/>
              <a:t> --</a:t>
            </a:r>
            <a:r>
              <a:rPr lang="en-US" sz="1400" dirty="0"/>
              <a:t>slide </a:t>
            </a:r>
            <a:r>
              <a:rPr lang="en-US" sz="1400" dirty="0" smtClean="0"/>
              <a:t>example—laws mandating</a:t>
            </a:r>
            <a:r>
              <a:rPr lang="en-US" sz="1400" baseline="0" dirty="0" smtClean="0"/>
              <a:t> </a:t>
            </a:r>
            <a:r>
              <a:rPr lang="en-US" sz="1400" dirty="0" smtClean="0"/>
              <a:t>seat belt use, minimum drinking age, </a:t>
            </a:r>
            <a:r>
              <a:rPr lang="en-US" sz="1400" b="0" dirty="0" smtClean="0"/>
              <a:t>Supreme </a:t>
            </a:r>
            <a:r>
              <a:rPr lang="en-US" sz="1400" b="0" dirty="0"/>
              <a:t>Court Ruling </a:t>
            </a:r>
            <a:r>
              <a:rPr lang="en-US" sz="1400" b="0" dirty="0" smtClean="0"/>
              <a:t>on Prop 8, DOMA</a:t>
            </a:r>
            <a:r>
              <a:rPr lang="en-US" sz="1400" dirty="0" smtClean="0"/>
              <a:t>,  removing barriers to marriage equality, </a:t>
            </a:r>
            <a:r>
              <a:rPr lang="en-US" sz="1400" dirty="0" err="1" smtClean="0"/>
              <a:t>etc</a:t>
            </a:r>
            <a:endParaRPr lang="en-US" sz="1400" dirty="0"/>
          </a:p>
          <a:p>
            <a:pPr marL="232943" indent="-232943">
              <a:buAutoNum type="arabicParenR" startAt="3"/>
            </a:pPr>
            <a:r>
              <a:rPr lang="en-US" sz="1400" b="1" dirty="0"/>
              <a:t>Social –Community </a:t>
            </a:r>
            <a:r>
              <a:rPr lang="en-US" sz="1400" dirty="0"/>
              <a:t>– </a:t>
            </a:r>
            <a:r>
              <a:rPr lang="en-US" sz="1400" dirty="0" err="1"/>
              <a:t>ints</a:t>
            </a:r>
            <a:r>
              <a:rPr lang="en-US" sz="1400" dirty="0"/>
              <a:t> that change group, community, or societal norms, values cultures or beliefs </a:t>
            </a:r>
            <a:r>
              <a:rPr lang="en-US" sz="1400" dirty="0" smtClean="0"/>
              <a:t> --</a:t>
            </a:r>
            <a:r>
              <a:rPr lang="en-US" sz="1400" dirty="0"/>
              <a:t>slide examples - social marketing activities promoting </a:t>
            </a:r>
            <a:r>
              <a:rPr lang="en-US" sz="1400" dirty="0" smtClean="0"/>
              <a:t>condom use, changing </a:t>
            </a:r>
            <a:r>
              <a:rPr lang="en-US" sz="1400" dirty="0"/>
              <a:t>attitudes about same sex marriage; </a:t>
            </a:r>
          </a:p>
          <a:p>
            <a:pPr marL="232943" indent="-232943">
              <a:buAutoNum type="arabicParenR" startAt="4"/>
            </a:pPr>
            <a:r>
              <a:rPr lang="en-US" sz="1400" b="1" dirty="0" smtClean="0"/>
              <a:t>Environmental </a:t>
            </a:r>
            <a:r>
              <a:rPr lang="en-US" sz="1400" dirty="0"/>
              <a:t>– making changes in the environment to increase </a:t>
            </a:r>
            <a:r>
              <a:rPr lang="en-US" sz="1400" dirty="0" smtClean="0"/>
              <a:t>or decrease availability </a:t>
            </a:r>
            <a:r>
              <a:rPr lang="en-US" sz="1400" dirty="0"/>
              <a:t>or access </a:t>
            </a:r>
            <a:r>
              <a:rPr lang="en-US" sz="1400" dirty="0" smtClean="0"/>
              <a:t> of </a:t>
            </a:r>
            <a:r>
              <a:rPr lang="en-US" sz="1400" dirty="0"/>
              <a:t>things that </a:t>
            </a:r>
            <a:r>
              <a:rPr lang="en-US" sz="1400" dirty="0" smtClean="0"/>
              <a:t>affect health conditions</a:t>
            </a:r>
          </a:p>
          <a:p>
            <a:r>
              <a:rPr lang="en-US" sz="1400" dirty="0" smtClean="0"/>
              <a:t>--slide examples– housing for homeless persons to increase medication adherence, fluoridating water, making condoms available in schools</a:t>
            </a:r>
          </a:p>
          <a:p>
            <a:endParaRPr lang="en-US" sz="1400" dirty="0"/>
          </a:p>
          <a:p>
            <a:r>
              <a:rPr lang="en-US" sz="1400" dirty="0"/>
              <a:t>***  There is often overlap in the different types of </a:t>
            </a:r>
            <a:r>
              <a:rPr lang="en-US" sz="1400" dirty="0" smtClean="0"/>
              <a:t>SIs</a:t>
            </a:r>
            <a:r>
              <a:rPr lang="en-US" sz="1400" dirty="0"/>
              <a:t>; in </a:t>
            </a:r>
            <a:r>
              <a:rPr lang="en-US" sz="1400" dirty="0" smtClean="0"/>
              <a:t>fact, most social, economic or </a:t>
            </a:r>
            <a:r>
              <a:rPr lang="en-US" sz="1400" dirty="0" err="1" smtClean="0"/>
              <a:t>env</a:t>
            </a:r>
            <a:r>
              <a:rPr lang="en-US" sz="1400" dirty="0" smtClean="0"/>
              <a:t>. changes require policy actions, laws, or other legislation to be enacted  </a:t>
            </a:r>
            <a:r>
              <a:rPr lang="en-US" sz="1400" dirty="0"/>
              <a:t>(inner cyclical arrows)</a:t>
            </a:r>
          </a:p>
          <a:p>
            <a:endParaRPr lang="en-US" sz="1400" dirty="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DF04103-EDD9-4D1D-A634-540951F5E756}" type="slidenum">
              <a:rPr lang="en-US" smtClean="0"/>
              <a:t>29</a:t>
            </a:fld>
            <a:endParaRPr lang="en-US"/>
          </a:p>
        </p:txBody>
      </p:sp>
    </p:spTree>
    <p:extLst>
      <p:ext uri="{BB962C8B-B14F-4D97-AF65-F5344CB8AC3E}">
        <p14:creationId xmlns:p14="http://schemas.microsoft.com/office/powerpoint/2010/main" val="971224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415790"/>
            <a:ext cx="5791200" cy="4728210"/>
          </a:xfrm>
        </p:spPr>
        <p:txBody>
          <a:bodyPr/>
          <a:lstStyle/>
          <a:p>
            <a:pPr marL="285750" indent="-285750">
              <a:buFont typeface="Arial" pitchFamily="34" charset="0"/>
              <a:buChar char="•"/>
            </a:pPr>
            <a:r>
              <a:rPr lang="en-US" sz="1400" dirty="0" smtClean="0"/>
              <a:t> As I was reviewing the literature, I was reminded of the value of many of these planning</a:t>
            </a:r>
            <a:r>
              <a:rPr lang="en-US" sz="1400" baseline="0" dirty="0" smtClean="0"/>
              <a:t> models—we use some, in our work, but could do better!</a:t>
            </a:r>
          </a:p>
          <a:p>
            <a:endParaRPr lang="en-US" sz="1400" baseline="0" dirty="0" smtClean="0"/>
          </a:p>
          <a:p>
            <a:pPr marL="285750" indent="-285750">
              <a:buFont typeface="Arial" pitchFamily="34" charset="0"/>
              <a:buChar char="•"/>
            </a:pPr>
            <a:r>
              <a:rPr lang="en-US" sz="1400" baseline="0" dirty="0" smtClean="0"/>
              <a:t> </a:t>
            </a:r>
            <a:r>
              <a:rPr lang="en-US" sz="1400" baseline="0" dirty="0" smtClean="0"/>
              <a:t>You’re learning </a:t>
            </a:r>
            <a:r>
              <a:rPr lang="en-US" sz="1400" baseline="0" dirty="0" smtClean="0"/>
              <a:t>about PRECEDE – PROCEDE in this course; I learned about it in the early 80s when I was in graduate school! Wanted to check to see if changes had occurred since I leaned about it</a:t>
            </a:r>
          </a:p>
          <a:p>
            <a:pPr lvl="0"/>
            <a:endParaRPr lang="en-US" dirty="0" smtClean="0">
              <a:solidFill>
                <a:prstClr val="black"/>
              </a:solidFill>
            </a:endParaRPr>
          </a:p>
          <a:p>
            <a:pPr marL="285750" lvl="0" indent="-285750">
              <a:buFont typeface="Arial" pitchFamily="34" charset="0"/>
              <a:buChar char="•"/>
            </a:pPr>
            <a:r>
              <a:rPr lang="en-US" sz="1400" dirty="0" smtClean="0">
                <a:solidFill>
                  <a:prstClr val="black"/>
                </a:solidFill>
              </a:rPr>
              <a:t> Didn’t </a:t>
            </a:r>
            <a:r>
              <a:rPr lang="en-US" sz="1400" dirty="0">
                <a:solidFill>
                  <a:prstClr val="black"/>
                </a:solidFill>
              </a:rPr>
              <a:t>find many changes, but found this quote on the website; assume this is from Larry </a:t>
            </a:r>
            <a:r>
              <a:rPr lang="en-US" sz="1400" dirty="0" smtClean="0">
                <a:solidFill>
                  <a:prstClr val="black"/>
                </a:solidFill>
              </a:rPr>
              <a:t>Green;</a:t>
            </a:r>
            <a:r>
              <a:rPr lang="en-US" sz="1400" dirty="0" smtClean="0"/>
              <a:t> SLIDE (really resonated with me)</a:t>
            </a:r>
          </a:p>
          <a:p>
            <a:endParaRPr lang="en-US" sz="1400" dirty="0"/>
          </a:p>
          <a:p>
            <a:pPr marL="285750" indent="-285750">
              <a:buFont typeface="Arial" pitchFamily="34" charset="0"/>
              <a:buChar char="•"/>
            </a:pPr>
            <a:r>
              <a:rPr lang="en-US" sz="1400" dirty="0" smtClean="0"/>
              <a:t>An </a:t>
            </a:r>
            <a:r>
              <a:rPr lang="en-US" sz="1400" dirty="0" smtClean="0"/>
              <a:t>ultimate goal of research is to </a:t>
            </a:r>
            <a:r>
              <a:rPr lang="en-US" sz="1400" dirty="0" smtClean="0"/>
              <a:t>bring efficacious research to practice (</a:t>
            </a:r>
            <a:r>
              <a:rPr lang="en-US" sz="1400" dirty="0" smtClean="0"/>
              <a:t>so the benefits of research can be realized) (e.g. technology transfer often used to connote </a:t>
            </a:r>
            <a:r>
              <a:rPr lang="en-US" sz="1400" i="1" dirty="0" smtClean="0"/>
              <a:t>this—bringing science to the field </a:t>
            </a:r>
            <a:r>
              <a:rPr lang="en-US" sz="1400" dirty="0" smtClean="0"/>
              <a:t>or </a:t>
            </a:r>
            <a:r>
              <a:rPr lang="en-US" sz="1400" i="1" dirty="0" smtClean="0"/>
              <a:t>bringing science to practice</a:t>
            </a:r>
            <a:r>
              <a:rPr lang="en-US" sz="1400" dirty="0" smtClean="0"/>
              <a:t>) </a:t>
            </a:r>
          </a:p>
          <a:p>
            <a:endParaRPr lang="en-US" sz="1400" dirty="0" smtClean="0"/>
          </a:p>
          <a:p>
            <a:pPr marL="285750" indent="-285750">
              <a:buFont typeface="Arial" pitchFamily="34" charset="0"/>
              <a:buChar char="•"/>
            </a:pPr>
            <a:r>
              <a:rPr lang="en-US" sz="1400" dirty="0" smtClean="0"/>
              <a:t>Through implementation </a:t>
            </a:r>
            <a:r>
              <a:rPr lang="en-US" sz="1400" dirty="0" smtClean="0"/>
              <a:t>science, we’re learning that it’s more complex than that … Once EBIs are in the field they </a:t>
            </a:r>
            <a:r>
              <a:rPr lang="en-US" sz="1400" dirty="0" smtClean="0"/>
              <a:t>take on a life of their own , </a:t>
            </a:r>
            <a:r>
              <a:rPr lang="en-US" sz="1400" dirty="0" smtClean="0"/>
              <a:t>due to </a:t>
            </a:r>
            <a:r>
              <a:rPr lang="en-US" sz="1400" dirty="0" smtClean="0"/>
              <a:t>many factors, </a:t>
            </a:r>
            <a:r>
              <a:rPr lang="en-US" sz="1400" dirty="0" smtClean="0"/>
              <a:t>speak more about this later</a:t>
            </a:r>
          </a:p>
          <a:p>
            <a:endParaRPr lang="en-US" sz="1400" dirty="0"/>
          </a:p>
          <a:p>
            <a:pPr marL="285750" indent="-285750">
              <a:buFont typeface="Arial" pitchFamily="34" charset="0"/>
              <a:buChar char="•"/>
            </a:pPr>
            <a:r>
              <a:rPr lang="en-US" sz="1400" dirty="0" smtClean="0"/>
              <a:t> Green’s PRECEDE –PROCED model addresses some of these issues</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dirty="0"/>
          </a:p>
        </p:txBody>
      </p:sp>
    </p:spTree>
    <p:extLst>
      <p:ext uri="{BB962C8B-B14F-4D97-AF65-F5344CB8AC3E}">
        <p14:creationId xmlns:p14="http://schemas.microsoft.com/office/powerpoint/2010/main" val="2297588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30</a:t>
            </a:fld>
            <a:endParaRPr lang="en-US" dirty="0"/>
          </a:p>
        </p:txBody>
      </p:sp>
    </p:spTree>
    <p:extLst>
      <p:ext uri="{BB962C8B-B14F-4D97-AF65-F5344CB8AC3E}">
        <p14:creationId xmlns:p14="http://schemas.microsoft.com/office/powerpoint/2010/main" val="3312360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715000" cy="4183380"/>
          </a:xfrm>
        </p:spPr>
        <p:txBody>
          <a:bodyPr/>
          <a:lstStyle/>
          <a:p>
            <a:pPr marR="0" lvl="0" algn="l"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As I said earlier, many planning models are out there, and I’ve just shown you several! </a:t>
            </a:r>
          </a:p>
          <a:p>
            <a:pPr marL="285750" indent="-285750">
              <a:buFont typeface="Arial" pitchFamily="34" charset="0"/>
              <a:buChar char="•"/>
            </a:pPr>
            <a:endParaRPr lang="en-US" sz="1400" dirty="0" smtClean="0">
              <a:solidFill>
                <a:prstClr val="black"/>
              </a:solidFill>
            </a:endParaRPr>
          </a:p>
          <a:p>
            <a:pPr marL="285750" indent="-285750">
              <a:buFont typeface="Arial" pitchFamily="34" charset="0"/>
              <a:buChar char="•"/>
            </a:pPr>
            <a:r>
              <a:rPr lang="en-US" sz="1400" dirty="0" smtClean="0">
                <a:solidFill>
                  <a:prstClr val="black"/>
                </a:solidFill>
              </a:rPr>
              <a:t>Easy </a:t>
            </a:r>
            <a:r>
              <a:rPr lang="en-US" sz="1400" dirty="0">
                <a:solidFill>
                  <a:prstClr val="black"/>
                </a:solidFill>
              </a:rPr>
              <a:t>to get confused about which model is the best</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While you can see the similarities, each may have a best fit </a:t>
            </a:r>
          </a:p>
          <a:p>
            <a:pPr marL="742950" lvl="1" indent="-285750">
              <a:buFont typeface="Arial" pitchFamily="34" charset="0"/>
              <a:buChar char="•"/>
            </a:pPr>
            <a:r>
              <a:rPr lang="en-US" sz="1400" dirty="0" smtClean="0">
                <a:solidFill>
                  <a:prstClr val="black"/>
                </a:solidFill>
              </a:rPr>
              <a:t>Performance improvement framework is good to evaluate or determine gaps in program performance,  may help explain why outcomes are not achieved</a:t>
            </a:r>
          </a:p>
          <a:p>
            <a:pPr marL="742950" lvl="1" indent="-285750">
              <a:buFont typeface="Arial" pitchFamily="34" charset="0"/>
              <a:buChar char="•"/>
            </a:pPr>
            <a:r>
              <a:rPr lang="en-US" sz="1400" dirty="0" smtClean="0">
                <a:solidFill>
                  <a:prstClr val="black"/>
                </a:solidFill>
              </a:rPr>
              <a:t> PREEDE-PROCEED addresses, external conditions (biologic, </a:t>
            </a:r>
            <a:r>
              <a:rPr lang="en-US" sz="1400" dirty="0" err="1" smtClean="0">
                <a:solidFill>
                  <a:prstClr val="black"/>
                </a:solidFill>
              </a:rPr>
              <a:t>beh</a:t>
            </a:r>
            <a:r>
              <a:rPr lang="en-US" sz="1400" dirty="0" smtClean="0">
                <a:solidFill>
                  <a:prstClr val="black"/>
                </a:solidFill>
              </a:rPr>
              <a:t>, environmental), and internal programmatic considerations  </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285750" indent="-285750">
              <a:buFont typeface="Arial" pitchFamily="34" charset="0"/>
              <a:buChar cha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285750" indent="-285750">
              <a:buFont typeface="Arial" pitchFamily="34" charset="0"/>
              <a:buChar cha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As the field of public health evolves and becomes more complex, older models may not</a:t>
            </a:r>
            <a:r>
              <a:rPr kumimoji="0" lang="en-US" sz="1400" b="0" i="0" u="none" strike="noStrike" kern="1200" cap="none" spc="0" normalizeH="0" noProof="0" dirty="0" smtClean="0">
                <a:ln>
                  <a:noFill/>
                </a:ln>
                <a:solidFill>
                  <a:prstClr val="black"/>
                </a:solidFill>
                <a:effectLst/>
                <a:uLnTx/>
                <a:uFillTx/>
                <a:latin typeface="+mn-lt"/>
                <a:ea typeface="+mn-ea"/>
                <a:cs typeface="+mn-cs"/>
              </a:rPr>
              <a:t> work or need to be modified</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75693FD4-8F83-4EF7-AC3F-0DC0388986B0}" type="slidenum">
              <a:rPr lang="en-US" smtClean="0"/>
              <a:pPr/>
              <a:t>31</a:t>
            </a:fld>
            <a:endParaRPr lang="en-US" dirty="0"/>
          </a:p>
        </p:txBody>
      </p:sp>
    </p:spTree>
    <p:extLst>
      <p:ext uri="{BB962C8B-B14F-4D97-AF65-F5344CB8AC3E}">
        <p14:creationId xmlns:p14="http://schemas.microsoft.com/office/powerpoint/2010/main" val="1632940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400" dirty="0" smtClean="0"/>
              <a:t>Encompasses </a:t>
            </a:r>
            <a:r>
              <a:rPr lang="en-US" sz="1400" dirty="0"/>
              <a:t>both individual-level and population-level risk factors and disease-specific information and approaches. </a:t>
            </a:r>
          </a:p>
          <a:p>
            <a:endParaRPr lang="en-US" sz="1400" dirty="0"/>
          </a:p>
          <a:p>
            <a:pPr marL="285750" indent="-285750">
              <a:buFont typeface="Arial" pitchFamily="34" charset="0"/>
              <a:buChar char="•"/>
            </a:pPr>
            <a:r>
              <a:rPr lang="en-US" sz="1400" dirty="0" smtClean="0"/>
              <a:t>Echoing </a:t>
            </a:r>
            <a:r>
              <a:rPr lang="en-US" sz="1400" dirty="0"/>
              <a:t>Healthy People 2020 framework--that individual-level and population-level solutions are complementary elements of an integrated, comprehensive strategy for disease prevention and health promotion in the United States.</a:t>
            </a:r>
          </a:p>
          <a:p>
            <a:endParaRPr lang="en-US" sz="1400" dirty="0" smtClean="0">
              <a:effectLst/>
            </a:endParaRPr>
          </a:p>
          <a:p>
            <a:pPr marL="285750" indent="-285750">
              <a:buFont typeface="Arial" pitchFamily="34" charset="0"/>
              <a:buChar char="•"/>
            </a:pPr>
            <a:r>
              <a:rPr lang="en-US" sz="1400" dirty="0" smtClean="0">
                <a:effectLst/>
              </a:rPr>
              <a:t>As we develop more complex prevention approaches, social determinants of health will continue to play an important role.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E9429E8-D840-4930-97B5-665F9A09CC5D}" type="slidenum">
              <a:rPr lang="en-US" smtClean="0"/>
              <a:t>32</a:t>
            </a:fld>
            <a:endParaRPr lang="en-US"/>
          </a:p>
        </p:txBody>
      </p:sp>
    </p:spTree>
    <p:extLst>
      <p:ext uri="{BB962C8B-B14F-4D97-AF65-F5344CB8AC3E}">
        <p14:creationId xmlns:p14="http://schemas.microsoft.com/office/powerpoint/2010/main" val="33992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33</a:t>
            </a:fld>
            <a:endParaRPr lang="en-US" dirty="0" smtClean="0"/>
          </a:p>
        </p:txBody>
      </p:sp>
      <p:sp>
        <p:nvSpPr>
          <p:cNvPr id="41989" name="Rectangle 2"/>
          <p:cNvSpPr>
            <a:spLocks noGrp="1" noRot="1" noChangeAspect="1" noChangeArrowheads="1" noTextEdit="1"/>
          </p:cNvSpPr>
          <p:nvPr>
            <p:ph type="sldImg"/>
          </p:nvPr>
        </p:nvSpPr>
        <p:spPr>
          <a:xfrm>
            <a:off x="1104900" y="458788"/>
            <a:ext cx="4648200" cy="3486150"/>
          </a:xfrm>
          <a:ln/>
        </p:spPr>
      </p:sp>
      <p:sp>
        <p:nvSpPr>
          <p:cNvPr id="41990" name="Rectangle 3"/>
          <p:cNvSpPr>
            <a:spLocks noGrp="1" noChangeArrowheads="1"/>
          </p:cNvSpPr>
          <p:nvPr>
            <p:ph type="body" idx="1"/>
          </p:nvPr>
        </p:nvSpPr>
        <p:spPr>
          <a:xfrm>
            <a:off x="307492" y="4198940"/>
            <a:ext cx="6261652" cy="4630737"/>
          </a:xfrm>
          <a:noFill/>
          <a:ln/>
        </p:spPr>
        <p:txBody>
          <a:bodyPr/>
          <a:lstStyle/>
          <a:p>
            <a:pPr>
              <a:buFontTx/>
              <a:buNone/>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u="sng" dirty="0" smtClean="0"/>
              <a:t>1</a:t>
            </a:r>
            <a:r>
              <a:rPr lang="en-US" sz="1300" u="sng" baseline="30000" dirty="0" smtClean="0"/>
              <a:t>st</a:t>
            </a:r>
            <a:r>
              <a:rPr lang="en-US" sz="1300" u="sng" dirty="0" smtClean="0"/>
              <a:t> bullet</a:t>
            </a:r>
            <a:endParaRPr lang="en-US" sz="1300" u="sng" dirty="0"/>
          </a:p>
          <a:p>
            <a:r>
              <a:rPr lang="en-US" sz="1300" dirty="0"/>
              <a:t>Important, because we want to implement programs that work.  </a:t>
            </a:r>
          </a:p>
          <a:p>
            <a:endParaRPr lang="en-US" sz="1300" dirty="0"/>
          </a:p>
          <a:p>
            <a:r>
              <a:rPr lang="en-US" sz="1300" u="sng" dirty="0" smtClean="0"/>
              <a:t>2</a:t>
            </a:r>
            <a:r>
              <a:rPr lang="en-US" sz="1300" u="sng" baseline="30000" dirty="0" smtClean="0"/>
              <a:t>nd</a:t>
            </a:r>
            <a:r>
              <a:rPr lang="en-US" sz="1300" u="sng" dirty="0" smtClean="0"/>
              <a:t> bullet</a:t>
            </a:r>
          </a:p>
          <a:p>
            <a:r>
              <a:rPr lang="en-US" sz="1300" dirty="0" smtClean="0"/>
              <a:t>Even </a:t>
            </a:r>
            <a:r>
              <a:rPr lang="en-US" sz="1300" dirty="0"/>
              <a:t>with the best-laid plans, we know that program settings are not predictable, which is why there is often a healthy tension, or balance between these two concepts, and why I refer to this as both an art and a science</a:t>
            </a:r>
          </a:p>
          <a:p>
            <a:endParaRPr lang="en-US" sz="1300" dirty="0" smtClean="0"/>
          </a:p>
          <a:p>
            <a:r>
              <a:rPr lang="en-US" sz="1300" dirty="0" smtClean="0"/>
              <a:t>--</a:t>
            </a:r>
            <a:r>
              <a:rPr lang="en-US" sz="1300" dirty="0"/>
              <a:t>The science is in the research; the art is in the implementation</a:t>
            </a:r>
          </a:p>
          <a:p>
            <a:endParaRPr lang="en-US" sz="1300" dirty="0"/>
          </a:p>
          <a:p>
            <a:r>
              <a:rPr lang="en-US" sz="1300" dirty="0" smtClean="0"/>
              <a:t>--Implementation Science acknowledges the intersection between </a:t>
            </a:r>
            <a:r>
              <a:rPr lang="en-US" sz="1300" i="1" dirty="0" smtClean="0"/>
              <a:t>evidence-based practice </a:t>
            </a:r>
            <a:r>
              <a:rPr lang="en-US" sz="1300" dirty="0" smtClean="0"/>
              <a:t>and</a:t>
            </a:r>
            <a:r>
              <a:rPr lang="en-US" sz="1300" i="1" dirty="0" smtClean="0"/>
              <a:t> practice-based evidence </a:t>
            </a:r>
            <a:endParaRPr lang="en-US" sz="1300" i="1" dirty="0"/>
          </a:p>
          <a:p>
            <a:r>
              <a:rPr lang="en-US" sz="1300" dirty="0" smtClean="0"/>
              <a:t>  </a:t>
            </a:r>
            <a:endParaRPr lang="en-US" sz="1300" dirty="0"/>
          </a:p>
          <a:p>
            <a:r>
              <a:rPr lang="en-US" sz="1400" dirty="0"/>
              <a:t> </a:t>
            </a:r>
          </a:p>
        </p:txBody>
      </p:sp>
      <p:sp>
        <p:nvSpPr>
          <p:cNvPr id="4" name="Slide Number Placeholder 3"/>
          <p:cNvSpPr>
            <a:spLocks noGrp="1"/>
          </p:cNvSpPr>
          <p:nvPr>
            <p:ph type="sldNum" sz="quarter" idx="10"/>
          </p:nvPr>
        </p:nvSpPr>
        <p:spPr/>
        <p:txBody>
          <a:bodyPr/>
          <a:lstStyle/>
          <a:p>
            <a:fld id="{24389BA3-F6EF-46F2-9A66-6DD302350FFD}" type="slidenum">
              <a:rPr lang="en-US" smtClean="0"/>
              <a:t>4</a:t>
            </a:fld>
            <a:endParaRPr lang="en-US" dirty="0"/>
          </a:p>
        </p:txBody>
      </p:sp>
    </p:spTree>
    <p:extLst>
      <p:ext uri="{BB962C8B-B14F-4D97-AF65-F5344CB8AC3E}">
        <p14:creationId xmlns:p14="http://schemas.microsoft.com/office/powerpoint/2010/main" val="3273835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791200" cy="4724400"/>
          </a:xfrm>
        </p:spPr>
        <p:txBody>
          <a:bodyPr/>
          <a:lstStyle/>
          <a:p>
            <a:pPr marL="285750" indent="-285750">
              <a:buFont typeface="Arial" pitchFamily="34" charset="0"/>
              <a:buChar char="•"/>
            </a:pPr>
            <a:endParaRPr lang="en-US" sz="1400" dirty="0" smtClean="0"/>
          </a:p>
          <a:p>
            <a:pPr marL="285750" indent="-285750">
              <a:buFont typeface="Arial" pitchFamily="34" charset="0"/>
              <a:buChar char="•"/>
            </a:pPr>
            <a:endParaRPr lang="en-US" sz="1400" dirty="0"/>
          </a:p>
          <a:p>
            <a:pPr marL="285750" indent="-285750">
              <a:buFont typeface="Arial" pitchFamily="34" charset="0"/>
              <a:buChar char="•"/>
            </a:pPr>
            <a:endParaRPr lang="en-US" sz="1400" dirty="0" smtClean="0"/>
          </a:p>
          <a:p>
            <a:pPr marL="285750" indent="-285750">
              <a:buFont typeface="Arial" pitchFamily="34" charset="0"/>
              <a:buChar char="•"/>
            </a:pPr>
            <a:r>
              <a:rPr lang="en-US" sz="1400" dirty="0" smtClean="0"/>
              <a:t>Planning models are particularly helpful when developing program goals, objectives, activities, and performance measures for programs.</a:t>
            </a:r>
            <a:r>
              <a:rPr lang="en-US" sz="1400" baseline="0" dirty="0" smtClean="0"/>
              <a:t>  </a:t>
            </a:r>
          </a:p>
          <a:p>
            <a:pPr marL="285750" indent="-285750">
              <a:buFont typeface="Arial" pitchFamily="34" charset="0"/>
              <a:buChar char="•"/>
            </a:pPr>
            <a:endParaRPr lang="en-US" sz="900" baseline="0" dirty="0" smtClean="0"/>
          </a:p>
          <a:p>
            <a:pPr marL="285750" indent="-285750">
              <a:buFont typeface="Arial" pitchFamily="34" charset="0"/>
              <a:buChar char="•"/>
            </a:pPr>
            <a:r>
              <a:rPr lang="en-US" sz="1400" baseline="0" dirty="0" smtClean="0"/>
              <a:t>Similar to blueprints for a house (start at the beginning of what you want your house to look like and what you need to consider (1 or 2 story, windows, doors, plumbing, </a:t>
            </a:r>
            <a:r>
              <a:rPr lang="en-US" sz="1400" baseline="0" dirty="0" err="1" smtClean="0"/>
              <a:t>etc</a:t>
            </a:r>
            <a:r>
              <a:rPr lang="en-US" sz="1400" baseline="0" dirty="0" smtClean="0"/>
              <a:t>)</a:t>
            </a:r>
          </a:p>
          <a:p>
            <a:pPr marL="285750" indent="-285750">
              <a:buFont typeface="Arial" pitchFamily="34" charset="0"/>
              <a:buChar char="•"/>
            </a:pPr>
            <a:endParaRPr lang="en-US" sz="900" baseline="0" dirty="0" smtClean="0"/>
          </a:p>
          <a:p>
            <a:pPr marL="285750" indent="-285750">
              <a:buFont typeface="Arial" pitchFamily="34" charset="0"/>
              <a:buChar char="•"/>
            </a:pPr>
            <a:r>
              <a:rPr lang="en-US" sz="1400" baseline="0" dirty="0" smtClean="0"/>
              <a:t>Good planning models help to envision how programs, interventions are to be implemented, as well as how to measure whether the outcomes were achieved </a:t>
            </a:r>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3616013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724939" cy="4183380"/>
          </a:xfrm>
        </p:spPr>
        <p:txBody>
          <a:bodyPr/>
          <a:lstStyle/>
          <a:p>
            <a:r>
              <a:rPr lang="en-US" sz="1400" dirty="0" smtClean="0"/>
              <a:t>1)</a:t>
            </a:r>
            <a:r>
              <a:rPr lang="en-US" sz="1400" u="sng" dirty="0" smtClean="0"/>
              <a:t> PRECEDE</a:t>
            </a:r>
            <a:r>
              <a:rPr lang="en-US" sz="1400" dirty="0" smtClean="0"/>
              <a:t>: </a:t>
            </a:r>
            <a:r>
              <a:rPr lang="en-US" sz="1400" i="1" dirty="0" smtClean="0"/>
              <a:t>Predisposing</a:t>
            </a:r>
            <a:r>
              <a:rPr lang="en-US" sz="1400" dirty="0"/>
              <a:t>, </a:t>
            </a:r>
            <a:r>
              <a:rPr lang="en-US" sz="1400" i="1" dirty="0"/>
              <a:t>Reinforcing</a:t>
            </a:r>
            <a:r>
              <a:rPr lang="en-US" sz="1400" dirty="0"/>
              <a:t>, and </a:t>
            </a:r>
            <a:r>
              <a:rPr lang="en-US" sz="1400" i="1" dirty="0"/>
              <a:t>Enabling</a:t>
            </a:r>
            <a:r>
              <a:rPr lang="en-US" sz="1400" dirty="0"/>
              <a:t> </a:t>
            </a:r>
            <a:r>
              <a:rPr lang="en-US" sz="1400" i="1" dirty="0"/>
              <a:t>Constructs</a:t>
            </a:r>
            <a:r>
              <a:rPr lang="en-US" sz="1400" dirty="0"/>
              <a:t> in </a:t>
            </a:r>
            <a:r>
              <a:rPr lang="en-US" sz="1400" i="1" dirty="0"/>
              <a:t>Educational/Environmental Diagnosis </a:t>
            </a:r>
            <a:r>
              <a:rPr lang="en-US" sz="1400" dirty="0"/>
              <a:t>and</a:t>
            </a:r>
            <a:r>
              <a:rPr lang="en-US" sz="1400" i="1" dirty="0"/>
              <a:t> Evaluation</a:t>
            </a:r>
            <a:r>
              <a:rPr lang="en-US" sz="1400" dirty="0"/>
              <a:t>. </a:t>
            </a:r>
            <a:endParaRPr lang="en-US" sz="1400" dirty="0" smtClean="0"/>
          </a:p>
          <a:p>
            <a:r>
              <a:rPr lang="en-US" sz="1400" i="1" dirty="0" smtClean="0"/>
              <a:t>--</a:t>
            </a:r>
            <a:r>
              <a:rPr lang="en-US" sz="1400" b="1" i="1" dirty="0" smtClean="0"/>
              <a:t>represents </a:t>
            </a:r>
            <a:r>
              <a:rPr lang="en-US" sz="1400" b="1" i="1" dirty="0"/>
              <a:t>the process that precedes, or leads up to, an </a:t>
            </a:r>
            <a:r>
              <a:rPr lang="en-US" sz="1400" b="1" i="1" dirty="0" smtClean="0"/>
              <a:t>intervention (e.g. assessment</a:t>
            </a:r>
            <a:r>
              <a:rPr lang="en-US" sz="1400" b="1" dirty="0" smtClean="0"/>
              <a:t>)</a:t>
            </a:r>
            <a:endParaRPr lang="en-US" sz="1400" b="1" baseline="0" dirty="0" smtClean="0"/>
          </a:p>
          <a:p>
            <a:endParaRPr lang="en-US" sz="1400" dirty="0" smtClean="0"/>
          </a:p>
          <a:p>
            <a:r>
              <a:rPr lang="en-US" sz="1400" dirty="0" smtClean="0"/>
              <a:t>2) </a:t>
            </a:r>
            <a:r>
              <a:rPr lang="en-US" sz="1400" u="sng" dirty="0" smtClean="0"/>
              <a:t>PROCEED</a:t>
            </a:r>
            <a:r>
              <a:rPr lang="en-US" sz="1400" dirty="0" smtClean="0"/>
              <a:t> : </a:t>
            </a:r>
            <a:r>
              <a:rPr lang="en-US" sz="1400" i="1" dirty="0" smtClean="0"/>
              <a:t>Policy</a:t>
            </a:r>
            <a:r>
              <a:rPr lang="en-US" sz="1400" i="1" dirty="0"/>
              <a:t>, Regulatory</a:t>
            </a:r>
            <a:r>
              <a:rPr lang="en-US" sz="1400" dirty="0"/>
              <a:t>, and </a:t>
            </a:r>
            <a:r>
              <a:rPr lang="en-US" sz="1400" i="1" dirty="0"/>
              <a:t>Organizational Constructs in Educational and Environmental </a:t>
            </a:r>
            <a:r>
              <a:rPr lang="en-US" sz="1400" i="1" dirty="0" smtClean="0"/>
              <a:t>Developmen</a:t>
            </a:r>
            <a:r>
              <a:rPr lang="en-US" sz="1400" dirty="0" smtClean="0"/>
              <a:t>t </a:t>
            </a:r>
          </a:p>
          <a:p>
            <a:r>
              <a:rPr lang="en-US" sz="1400" b="1" i="1" dirty="0" smtClean="0"/>
              <a:t>--guides the process during implementation</a:t>
            </a:r>
            <a:endParaRPr lang="en-US" sz="1400" b="1" i="1" baseline="0" dirty="0" smtClean="0"/>
          </a:p>
          <a:p>
            <a:endParaRPr lang="en-US" sz="1400" dirty="0"/>
          </a:p>
          <a:p>
            <a:r>
              <a:rPr lang="en-US" sz="1400" dirty="0" smtClean="0"/>
              <a:t>3)</a:t>
            </a:r>
            <a:r>
              <a:rPr lang="en-US" sz="1400" u="sng" dirty="0" smtClean="0"/>
              <a:t> Important tenets/characteristics of the Precede-Proceed Model are </a:t>
            </a:r>
            <a:r>
              <a:rPr lang="en-US" sz="1400" dirty="0" smtClean="0"/>
              <a:t>:</a:t>
            </a:r>
          </a:p>
          <a:p>
            <a:pPr marL="285750" indent="-285750">
              <a:buFont typeface="Arial" pitchFamily="34" charset="0"/>
              <a:buChar char="•"/>
            </a:pPr>
            <a:r>
              <a:rPr lang="en-US" sz="1400" dirty="0"/>
              <a:t>H</a:t>
            </a:r>
            <a:r>
              <a:rPr lang="en-US" sz="1400" dirty="0" smtClean="0"/>
              <a:t>ealth </a:t>
            </a:r>
            <a:r>
              <a:rPr lang="en-US" sz="1400" dirty="0"/>
              <a:t>and health risks are caused by multiple </a:t>
            </a:r>
            <a:r>
              <a:rPr lang="en-US" sz="1400" dirty="0" smtClean="0"/>
              <a:t>factors; because of this</a:t>
            </a:r>
          </a:p>
          <a:p>
            <a:pPr marL="285750" indent="-285750">
              <a:buFont typeface="Arial" pitchFamily="34" charset="0"/>
              <a:buChar char="•"/>
            </a:pPr>
            <a:r>
              <a:rPr lang="en-US" sz="1400" dirty="0"/>
              <a:t>B</a:t>
            </a:r>
            <a:r>
              <a:rPr lang="en-US" sz="1400" dirty="0" smtClean="0"/>
              <a:t>ehavioral</a:t>
            </a:r>
            <a:r>
              <a:rPr lang="en-US" sz="1400" dirty="0"/>
              <a:t>, environmental, and social </a:t>
            </a:r>
            <a:r>
              <a:rPr lang="en-US" sz="1400" dirty="0" smtClean="0"/>
              <a:t> determinants must be addressed</a:t>
            </a:r>
          </a:p>
          <a:p>
            <a:pPr marL="285750" indent="-285750">
              <a:buFont typeface="Arial" pitchFamily="34" charset="0"/>
              <a:buChar char="•"/>
            </a:pPr>
            <a:r>
              <a:rPr lang="en-US" sz="1400" dirty="0" smtClean="0"/>
              <a:t>Activities must be multidimensional, and participatory (stakeholders!)</a:t>
            </a:r>
          </a:p>
          <a:p>
            <a:pPr marL="285750" indent="-285750">
              <a:buFont typeface="Arial" pitchFamily="34" charset="0"/>
              <a:buChar char="•"/>
            </a:pPr>
            <a:r>
              <a:rPr lang="en-US" sz="1400" baseline="0" dirty="0" smtClean="0"/>
              <a:t>Addresses both population and organizational factors </a:t>
            </a:r>
          </a:p>
          <a:p>
            <a:pPr marL="285750" indent="-285750">
              <a:buFont typeface="Arial" pitchFamily="34" charset="0"/>
              <a:buChar char="•"/>
            </a:pPr>
            <a:r>
              <a:rPr lang="en-US" sz="1400" dirty="0" smtClean="0"/>
              <a:t>Addresses both </a:t>
            </a:r>
            <a:r>
              <a:rPr lang="en-US" sz="1400" baseline="0" dirty="0" smtClean="0"/>
              <a:t>intended vs. real program outcomes (talk more about this next)</a:t>
            </a:r>
            <a:endParaRPr lang="en-US" sz="1400" dirty="0"/>
          </a:p>
          <a:p>
            <a:pPr marL="285750" indent="-285750">
              <a:buFont typeface="Arial" pitchFamily="34" charset="0"/>
              <a:buChar char="•"/>
            </a:pPr>
            <a:endParaRPr lang="en-US" sz="1400" baseline="0" dirty="0" smtClean="0"/>
          </a:p>
          <a:p>
            <a:r>
              <a:rPr lang="en-US" sz="1400" baseline="0" dirty="0" smtClean="0"/>
              <a:t>This has become an increasingly important issue in the implementation of EBIs, which I’ll discuss later on.</a:t>
            </a:r>
            <a:endParaRPr lang="en-US" sz="14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216120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791200" cy="4800600"/>
          </a:xfrm>
        </p:spPr>
        <p:txBody>
          <a:bodyPr/>
          <a:lstStyle/>
          <a:p>
            <a:r>
              <a:rPr lang="en-US" sz="1400" dirty="0" smtClean="0"/>
              <a:t> </a:t>
            </a:r>
            <a:r>
              <a:rPr lang="en-US" sz="1400" b="1" dirty="0" smtClean="0"/>
              <a:t>PRECEDE</a:t>
            </a:r>
            <a:r>
              <a:rPr lang="en-US" sz="1400" dirty="0" smtClean="0"/>
              <a:t>  begins at the end (with the desired outcome) - 4 initial (assessment) phases (1</a:t>
            </a:r>
            <a:r>
              <a:rPr lang="en-US" sz="1400" baseline="30000" dirty="0" smtClean="0"/>
              <a:t>st</a:t>
            </a:r>
            <a:r>
              <a:rPr lang="en-US" sz="1400" dirty="0" smtClean="0"/>
              <a:t> 3 are external; 4</a:t>
            </a:r>
            <a:r>
              <a:rPr lang="en-US" sz="1400" baseline="30000" dirty="0" smtClean="0"/>
              <a:t>th</a:t>
            </a:r>
            <a:r>
              <a:rPr lang="en-US" sz="1400" dirty="0" smtClean="0"/>
              <a:t> is internal): </a:t>
            </a:r>
            <a:endParaRPr lang="en-US" sz="1400" dirty="0"/>
          </a:p>
          <a:p>
            <a:r>
              <a:rPr lang="en-US" sz="1400" u="sng" dirty="0"/>
              <a:t>Phase 1</a:t>
            </a:r>
            <a:r>
              <a:rPr lang="en-US" sz="1400" dirty="0"/>
              <a:t>: Identifying the ultimate desired </a:t>
            </a:r>
            <a:r>
              <a:rPr lang="en-US" sz="1400" dirty="0" smtClean="0"/>
              <a:t>result (outcomes)</a:t>
            </a:r>
            <a:r>
              <a:rPr lang="en-US" sz="1400" dirty="0"/>
              <a:t/>
            </a:r>
            <a:br>
              <a:rPr lang="en-US" sz="1400" dirty="0"/>
            </a:br>
            <a:r>
              <a:rPr lang="en-US" sz="1400" u="sng" dirty="0"/>
              <a:t>Phase 2</a:t>
            </a:r>
            <a:r>
              <a:rPr lang="en-US" sz="1400" dirty="0"/>
              <a:t>: Identifying </a:t>
            </a:r>
            <a:r>
              <a:rPr lang="en-US" sz="1400" dirty="0" smtClean="0"/>
              <a:t>behavioral </a:t>
            </a:r>
            <a:r>
              <a:rPr lang="en-US" sz="1400" dirty="0"/>
              <a:t>and environmental determinants </a:t>
            </a:r>
            <a:r>
              <a:rPr lang="en-US" sz="1400" dirty="0" smtClean="0"/>
              <a:t>that</a:t>
            </a:r>
          </a:p>
          <a:p>
            <a:pPr marL="742950" lvl="1" indent="-285750">
              <a:buFont typeface="Arial" pitchFamily="34" charset="0"/>
              <a:buChar char="•"/>
            </a:pPr>
            <a:r>
              <a:rPr lang="en-US" sz="1400" dirty="0" smtClean="0"/>
              <a:t>impact achievement of outcomes, </a:t>
            </a:r>
            <a:r>
              <a:rPr lang="en-US" sz="1400" dirty="0" smtClean="0"/>
              <a:t>such as  </a:t>
            </a:r>
            <a:endParaRPr lang="en-US" sz="1400" dirty="0" smtClean="0"/>
          </a:p>
          <a:p>
            <a:pPr marL="742950" lvl="1" indent="-285750">
              <a:buFont typeface="Arial" pitchFamily="34" charset="0"/>
              <a:buChar char="•"/>
            </a:pPr>
            <a:r>
              <a:rPr lang="en-US" sz="1400" dirty="0"/>
              <a:t>b</a:t>
            </a:r>
            <a:r>
              <a:rPr lang="en-US" sz="1400" dirty="0" smtClean="0"/>
              <a:t>ehavioral and environmental conditions </a:t>
            </a:r>
            <a:r>
              <a:rPr lang="en-US" sz="1400" dirty="0"/>
              <a:t>that </a:t>
            </a:r>
            <a:r>
              <a:rPr lang="en-US" sz="1400" dirty="0" smtClean="0"/>
              <a:t>must be </a:t>
            </a:r>
            <a:r>
              <a:rPr lang="en-US" sz="1400" dirty="0" smtClean="0"/>
              <a:t>addressed to </a:t>
            </a:r>
            <a:r>
              <a:rPr lang="en-US" sz="1400" dirty="0"/>
              <a:t>achieve </a:t>
            </a:r>
            <a:r>
              <a:rPr lang="en-US" sz="1400" dirty="0" smtClean="0"/>
              <a:t>desired outcomes </a:t>
            </a:r>
            <a:endParaRPr lang="en-US" sz="1400" dirty="0" smtClean="0"/>
          </a:p>
          <a:p>
            <a:r>
              <a:rPr lang="en-US" sz="1400" u="sng" dirty="0" smtClean="0"/>
              <a:t>Phase </a:t>
            </a:r>
            <a:r>
              <a:rPr lang="en-US" sz="1400" u="sng" dirty="0"/>
              <a:t>3</a:t>
            </a:r>
            <a:r>
              <a:rPr lang="en-US" sz="1400" dirty="0"/>
              <a:t>: Identifying the </a:t>
            </a:r>
            <a:r>
              <a:rPr lang="en-US" sz="1400" i="1" dirty="0"/>
              <a:t>predisposing, enabling, and reinforcing </a:t>
            </a:r>
            <a:r>
              <a:rPr lang="en-US" sz="1400" dirty="0"/>
              <a:t>factors </a:t>
            </a:r>
            <a:r>
              <a:rPr lang="en-US" sz="1400" dirty="0" smtClean="0"/>
              <a:t>affecting </a:t>
            </a:r>
            <a:r>
              <a:rPr lang="en-US" sz="1400" dirty="0" smtClean="0"/>
              <a:t>behavioral </a:t>
            </a:r>
            <a:r>
              <a:rPr lang="en-US" sz="1400" dirty="0" smtClean="0"/>
              <a:t>and environmental </a:t>
            </a:r>
            <a:r>
              <a:rPr lang="en-US" sz="1400" dirty="0" smtClean="0"/>
              <a:t> conditions</a:t>
            </a:r>
            <a:r>
              <a:rPr lang="en-US" sz="1400" dirty="0"/>
              <a:t/>
            </a:r>
            <a:br>
              <a:rPr lang="en-US" sz="1400" dirty="0"/>
            </a:br>
            <a:r>
              <a:rPr lang="en-US" sz="1400" u="sng" dirty="0"/>
              <a:t>Phase 4</a:t>
            </a:r>
            <a:r>
              <a:rPr lang="en-US" sz="1400" dirty="0"/>
              <a:t>: Identifying the administrative and policy factors that </a:t>
            </a:r>
            <a:r>
              <a:rPr lang="en-US" sz="1400" dirty="0" smtClean="0"/>
              <a:t>influence or determine  </a:t>
            </a:r>
            <a:r>
              <a:rPr lang="en-US" sz="1400" dirty="0"/>
              <a:t>what can be implemented</a:t>
            </a:r>
            <a:r>
              <a:rPr lang="en-US" sz="1400" dirty="0" smtClean="0"/>
              <a:t>.</a:t>
            </a:r>
          </a:p>
          <a:p>
            <a:endParaRPr lang="en-US" sz="900" b="1" dirty="0" smtClean="0"/>
          </a:p>
          <a:p>
            <a:r>
              <a:rPr lang="en-US" sz="1400" b="1" dirty="0" smtClean="0"/>
              <a:t>PROCEED</a:t>
            </a:r>
            <a:r>
              <a:rPr lang="en-US" sz="1400" dirty="0" smtClean="0"/>
              <a:t> also has 4 </a:t>
            </a:r>
            <a:r>
              <a:rPr lang="en-US" sz="1400" dirty="0" smtClean="0"/>
              <a:t>phases </a:t>
            </a:r>
            <a:r>
              <a:rPr lang="en-US" sz="1400" dirty="0" smtClean="0"/>
              <a:t>that address </a:t>
            </a:r>
            <a:r>
              <a:rPr lang="en-US" sz="1400" dirty="0" smtClean="0"/>
              <a:t>implementation </a:t>
            </a:r>
            <a:r>
              <a:rPr lang="en-US" sz="1400" dirty="0" smtClean="0"/>
              <a:t>and evaluation of the intervention:</a:t>
            </a:r>
          </a:p>
          <a:p>
            <a:r>
              <a:rPr lang="en-US" sz="1400" u="sng" dirty="0"/>
              <a:t>Phase 5</a:t>
            </a:r>
            <a:r>
              <a:rPr lang="en-US" sz="1400" dirty="0"/>
              <a:t>: </a:t>
            </a:r>
            <a:r>
              <a:rPr lang="en-US" sz="1400" dirty="0" smtClean="0"/>
              <a:t>Implementation: intervention design </a:t>
            </a:r>
            <a:r>
              <a:rPr lang="en-US" sz="1400" dirty="0"/>
              <a:t>and </a:t>
            </a:r>
            <a:r>
              <a:rPr lang="en-US" sz="1400" dirty="0" smtClean="0"/>
              <a:t>delivery</a:t>
            </a:r>
            <a:r>
              <a:rPr lang="en-US" sz="1400" dirty="0"/>
              <a:t/>
            </a:r>
            <a:br>
              <a:rPr lang="en-US" sz="1400" dirty="0"/>
            </a:br>
            <a:r>
              <a:rPr lang="en-US" sz="1400" u="sng" dirty="0"/>
              <a:t>Phase 6</a:t>
            </a:r>
            <a:r>
              <a:rPr lang="en-US" sz="1400" dirty="0"/>
              <a:t>: Process </a:t>
            </a:r>
            <a:r>
              <a:rPr lang="en-US" sz="1400" dirty="0" smtClean="0"/>
              <a:t>evaluation: is int. being implemented as intended/planned?  </a:t>
            </a:r>
            <a:r>
              <a:rPr lang="en-US" sz="1400" dirty="0"/>
              <a:t/>
            </a:r>
            <a:br>
              <a:rPr lang="en-US" sz="1400" dirty="0"/>
            </a:br>
            <a:r>
              <a:rPr lang="en-US" sz="1400" u="sng" dirty="0"/>
              <a:t>Phase 7</a:t>
            </a:r>
            <a:r>
              <a:rPr lang="en-US" sz="1400" dirty="0"/>
              <a:t>: </a:t>
            </a:r>
            <a:r>
              <a:rPr lang="en-US" sz="1400" i="1" dirty="0"/>
              <a:t>Impact</a:t>
            </a:r>
            <a:r>
              <a:rPr lang="en-US" sz="1400" dirty="0"/>
              <a:t> </a:t>
            </a:r>
            <a:r>
              <a:rPr lang="en-US" sz="1400" dirty="0" smtClean="0"/>
              <a:t>evaluation*: </a:t>
            </a:r>
            <a:r>
              <a:rPr lang="en-US" sz="1400" dirty="0"/>
              <a:t>Is the intervention having the desired impact on the target population?</a:t>
            </a:r>
            <a:br>
              <a:rPr lang="en-US" sz="1400" dirty="0"/>
            </a:br>
            <a:r>
              <a:rPr lang="en-US" sz="1400" u="sng" dirty="0"/>
              <a:t>Phase 8</a:t>
            </a:r>
            <a:r>
              <a:rPr lang="en-US" sz="1400" dirty="0"/>
              <a:t>: </a:t>
            </a:r>
            <a:r>
              <a:rPr lang="en-US" sz="1400" i="1" dirty="0"/>
              <a:t>Outcome</a:t>
            </a:r>
            <a:r>
              <a:rPr lang="en-US" sz="1400" dirty="0"/>
              <a:t> </a:t>
            </a:r>
            <a:r>
              <a:rPr lang="en-US" sz="1400" dirty="0" smtClean="0"/>
              <a:t>evaluation*: </a:t>
            </a:r>
            <a:r>
              <a:rPr lang="en-US" sz="1400" dirty="0"/>
              <a:t>Is the intervention leading to the outcome (the desired result) that was envisioned in Phase </a:t>
            </a:r>
            <a:r>
              <a:rPr lang="en-US" sz="1400" dirty="0" smtClean="0"/>
              <a:t>1?</a:t>
            </a:r>
            <a:endParaRPr lang="en-US" sz="1400" b="1" dirty="0"/>
          </a:p>
          <a:p>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1076975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this version of the PRECEDE – PROCEDE model does a</a:t>
            </a:r>
            <a:r>
              <a:rPr lang="en-US" sz="1400" baseline="0" dirty="0" smtClean="0"/>
              <a:t> nice job emphasizing implementation issues (CQI), as well as process, outcome, and impacts </a:t>
            </a:r>
          </a:p>
          <a:p>
            <a:endParaRPr lang="en-US" sz="1400" baseline="0" dirty="0" smtClean="0"/>
          </a:p>
          <a:p>
            <a:r>
              <a:rPr lang="en-US" sz="1400" baseline="0" dirty="0" smtClean="0"/>
              <a:t>Implementation-related issues don’t often get enough attention, but are related to successful outcomes </a:t>
            </a:r>
            <a:r>
              <a:rPr lang="en-US" sz="1400" baseline="0" dirty="0" smtClean="0"/>
              <a:t>(i.e. desired, vs actual implementation)</a:t>
            </a:r>
            <a:endParaRPr lang="en-US" sz="1400" baseline="0" dirty="0" smtClean="0"/>
          </a:p>
          <a:p>
            <a:endParaRPr lang="en-US" sz="1400" baseline="0" dirty="0" smtClean="0"/>
          </a:p>
          <a:p>
            <a:r>
              <a:rPr lang="en-US" sz="1400" baseline="0" dirty="0" smtClean="0"/>
              <a:t>(</a:t>
            </a:r>
            <a:r>
              <a:rPr lang="en-US" sz="1400" baseline="0" dirty="0" smtClean="0"/>
              <a:t>will define types of evaluation next, </a:t>
            </a:r>
            <a:r>
              <a:rPr lang="en-US" sz="1400" baseline="0" dirty="0" smtClean="0"/>
              <a:t>as they may seem out of order).</a:t>
            </a:r>
            <a:endParaRPr lang="en-US" sz="1400"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2694746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definitions – Janet</a:t>
            </a:r>
            <a:r>
              <a:rPr lang="en-US" sz="1400" baseline="0" dirty="0" smtClean="0"/>
              <a:t> may have already covered</a:t>
            </a:r>
            <a:endParaRPr lang="en-US" sz="1400" dirty="0" smtClean="0"/>
          </a:p>
          <a:p>
            <a:endParaRPr lang="en-US" sz="1400" dirty="0" smtClean="0"/>
          </a:p>
          <a:p>
            <a:r>
              <a:rPr lang="en-US" sz="1400" dirty="0" smtClean="0"/>
              <a:t>You may notice that these terms are in a different</a:t>
            </a:r>
            <a:r>
              <a:rPr lang="en-US" sz="1400" baseline="0" dirty="0" smtClean="0"/>
              <a:t> order than those in the PRECEDE-PROCEDE framework (impacts after outcomes)</a:t>
            </a:r>
          </a:p>
          <a:p>
            <a:r>
              <a:rPr lang="en-US" sz="1400" baseline="0" dirty="0" smtClean="0"/>
              <a:t>Over time these terms have been defined differently by different disciplines.  If you notice differences in your understanding, check with your funder or contact.</a:t>
            </a:r>
          </a:p>
          <a:p>
            <a:r>
              <a:rPr lang="en-US" sz="1400" baseline="0" dirty="0" smtClean="0"/>
              <a:t>(I like phase 1, 2, and 3!)</a:t>
            </a:r>
          </a:p>
          <a:p>
            <a:endParaRPr lang="en-US" sz="1400" baseline="0" dirty="0" smtClean="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169004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57B281C-5159-4971-8228-52B9A72E9ED2}" type="datetimeFigureOut">
              <a:rPr lang="en-US" smtClean="0"/>
              <a:pPr/>
              <a:t>9/28/2014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3D6E5A2-EC83-451F-A719-9AC1370DD5C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7B281C-5159-4971-8228-52B9A72E9ED2}" type="datetimeFigureOut">
              <a:rPr lang="en-US" smtClean="0"/>
              <a:pPr/>
              <a:t>9/28/2014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7B281C-5159-4971-8228-52B9A72E9ED2}" type="datetimeFigureOut">
              <a:rPr lang="en-US" smtClean="0"/>
              <a:pPr/>
              <a:t>9/28/2014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9/28/2014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9/28/2014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9/28/2014</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75619274"/>
      </p:ext>
    </p:extLst>
  </p:cSld>
  <p:clrMapOvr>
    <a:masterClrMapping/>
  </p:clrMapOvr>
  <p:transition spd="slow">
    <p:wipe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3F416CD-67A3-4CF0-A210-F6AF31AC147F}" type="datetimeFigureOut">
              <a:rPr lang="en-US" smtClean="0">
                <a:solidFill>
                  <a:srgbClr val="438086"/>
                </a:solidFill>
              </a:rPr>
              <a:pPr/>
              <a:t>9/28/2014</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dirty="0">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6652B35-718D-4E28-AFEB-B694A3B357E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71436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solidFill>
                  <a:srgbClr val="438086"/>
                </a:solidFill>
              </a:rPr>
              <a:pPr/>
              <a:t>9/28/2014</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96652B35-718D-4E28-AFEB-B694A3B357E8}" type="slidenum">
              <a:rPr lang="en-US" smtClean="0"/>
              <a:pPr/>
              <a:t>‹#›</a:t>
            </a:fld>
            <a:endParaRPr lang="en-US"/>
          </a:p>
        </p:txBody>
      </p:sp>
    </p:spTree>
    <p:extLst>
      <p:ext uri="{BB962C8B-B14F-4D97-AF65-F5344CB8AC3E}">
        <p14:creationId xmlns:p14="http://schemas.microsoft.com/office/powerpoint/2010/main" val="3757350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solidFill>
                  <a:srgbClr val="438086"/>
                </a:solidFill>
              </a:rPr>
              <a:pPr/>
              <a:t>9/28/2014</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96652B35-718D-4E28-AFEB-B694A3B357E8}" type="slidenum">
              <a:rPr lang="en-US" smtClean="0"/>
              <a:pPr/>
              <a:t>‹#›</a:t>
            </a:fld>
            <a:endParaRPr lang="en-US"/>
          </a:p>
        </p:txBody>
      </p:sp>
    </p:spTree>
    <p:extLst>
      <p:ext uri="{BB962C8B-B14F-4D97-AF65-F5344CB8AC3E}">
        <p14:creationId xmlns:p14="http://schemas.microsoft.com/office/powerpoint/2010/main" val="2925593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solidFill>
                  <a:srgbClr val="438086"/>
                </a:solidFill>
              </a:rPr>
              <a:pPr/>
              <a:t>9/28/2014</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96652B35-718D-4E28-AFEB-B694A3B357E8}" type="slidenum">
              <a:rPr lang="en-US" smtClean="0"/>
              <a:pPr/>
              <a:t>‹#›</a:t>
            </a:fld>
            <a:endParaRPr lang="en-US"/>
          </a:p>
        </p:txBody>
      </p:sp>
    </p:spTree>
    <p:extLst>
      <p:ext uri="{BB962C8B-B14F-4D97-AF65-F5344CB8AC3E}">
        <p14:creationId xmlns:p14="http://schemas.microsoft.com/office/powerpoint/2010/main" val="411147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7B281C-5159-4971-8228-52B9A72E9ED2}" type="datetimeFigureOut">
              <a:rPr lang="en-US" smtClean="0"/>
              <a:pPr/>
              <a:t>9/28/2014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3D6E5A2-EC83-451F-A719-9AC1370DD5CF}"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wipe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3F416CD-67A3-4CF0-A210-F6AF31AC147F}" type="datetimeFigureOut">
              <a:rPr lang="en-US" smtClean="0">
                <a:solidFill>
                  <a:srgbClr val="438086"/>
                </a:solidFill>
              </a:rPr>
              <a:pPr/>
              <a:t>9/28/2014</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96652B35-718D-4E28-AFEB-B694A3B357E8}"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4204011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3F416CD-67A3-4CF0-A210-F6AF31AC147F}" type="datetimeFigureOut">
              <a:rPr lang="en-US" smtClean="0">
                <a:solidFill>
                  <a:srgbClr val="438086"/>
                </a:solidFill>
              </a:rPr>
              <a:pPr/>
              <a:t>9/28/2014</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dirty="0">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96652B35-718D-4E28-AFEB-B694A3B357E8}" type="slidenum">
              <a:rPr lang="en-US" smtClean="0"/>
              <a:pPr/>
              <a:t>‹#›</a:t>
            </a:fld>
            <a:endParaRPr lang="en-US" dirty="0"/>
          </a:p>
        </p:txBody>
      </p:sp>
    </p:spTree>
    <p:extLst>
      <p:ext uri="{BB962C8B-B14F-4D97-AF65-F5344CB8AC3E}">
        <p14:creationId xmlns:p14="http://schemas.microsoft.com/office/powerpoint/2010/main" val="2533738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416CD-67A3-4CF0-A210-F6AF31AC147F}" type="datetimeFigureOut">
              <a:rPr lang="en-US" smtClean="0">
                <a:solidFill>
                  <a:srgbClr val="438086"/>
                </a:solidFill>
              </a:rPr>
              <a:pPr/>
              <a:t>9/28/2014</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96652B35-718D-4E28-AFEB-B694A3B357E8}" type="slidenum">
              <a:rPr lang="en-US" smtClean="0"/>
              <a:pPr/>
              <a:t>‹#›</a:t>
            </a:fld>
            <a:endParaRPr lang="en-US"/>
          </a:p>
        </p:txBody>
      </p:sp>
    </p:spTree>
    <p:extLst>
      <p:ext uri="{BB962C8B-B14F-4D97-AF65-F5344CB8AC3E}">
        <p14:creationId xmlns:p14="http://schemas.microsoft.com/office/powerpoint/2010/main" val="1401720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solidFill>
                  <a:srgbClr val="438086"/>
                </a:solidFill>
              </a:rPr>
              <a:pPr/>
              <a:t>9/28/2014</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96652B35-718D-4E28-AFEB-B694A3B357E8}" type="slidenum">
              <a:rPr lang="en-US" smtClean="0"/>
              <a:pPr/>
              <a:t>‹#›</a:t>
            </a:fld>
            <a:endParaRPr lang="en-US"/>
          </a:p>
        </p:txBody>
      </p:sp>
    </p:spTree>
    <p:extLst>
      <p:ext uri="{BB962C8B-B14F-4D97-AF65-F5344CB8AC3E}">
        <p14:creationId xmlns:p14="http://schemas.microsoft.com/office/powerpoint/2010/main" val="1276625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solidFill>
                  <a:srgbClr val="438086"/>
                </a:solidFill>
              </a:rPr>
              <a:pPr/>
              <a:t>9/28/2014</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96652B35-718D-4E28-AFEB-B694A3B357E8}" type="slidenum">
              <a:rPr lang="en-US" smtClean="0"/>
              <a:pPr/>
              <a:t>‹#›</a:t>
            </a:fld>
            <a:endParaRPr lang="en-US"/>
          </a:p>
        </p:txBody>
      </p:sp>
    </p:spTree>
    <p:extLst>
      <p:ext uri="{BB962C8B-B14F-4D97-AF65-F5344CB8AC3E}">
        <p14:creationId xmlns:p14="http://schemas.microsoft.com/office/powerpoint/2010/main" val="1233376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solidFill>
                  <a:srgbClr val="438086"/>
                </a:solidFill>
              </a:rPr>
              <a:pPr/>
              <a:t>9/28/2014</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96652B35-718D-4E28-AFEB-B694A3B357E8}" type="slidenum">
              <a:rPr lang="en-US" smtClean="0"/>
              <a:pPr/>
              <a:t>‹#›</a:t>
            </a:fld>
            <a:endParaRPr lang="en-US"/>
          </a:p>
        </p:txBody>
      </p:sp>
    </p:spTree>
    <p:extLst>
      <p:ext uri="{BB962C8B-B14F-4D97-AF65-F5344CB8AC3E}">
        <p14:creationId xmlns:p14="http://schemas.microsoft.com/office/powerpoint/2010/main" val="1043649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solidFill>
                  <a:srgbClr val="438086"/>
                </a:solidFill>
              </a:rPr>
              <a:pPr/>
              <a:t>9/28/2014</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96652B35-718D-4E28-AFEB-B694A3B357E8}" type="slidenum">
              <a:rPr lang="en-US" smtClean="0"/>
              <a:pPr/>
              <a:t>‹#›</a:t>
            </a:fld>
            <a:endParaRPr lang="en-US"/>
          </a:p>
        </p:txBody>
      </p:sp>
    </p:spTree>
    <p:extLst>
      <p:ext uri="{BB962C8B-B14F-4D97-AF65-F5344CB8AC3E}">
        <p14:creationId xmlns:p14="http://schemas.microsoft.com/office/powerpoint/2010/main" val="27885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57B281C-5159-4971-8228-52B9A72E9ED2}" type="datetimeFigureOut">
              <a:rPr lang="en-US" smtClean="0"/>
              <a:pPr/>
              <a:t>9/28/2014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33D6E5A2-EC83-451F-A719-9AC1370DD5CF}"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57B281C-5159-4971-8228-52B9A72E9ED2}" type="datetimeFigureOut">
              <a:rPr lang="en-US" smtClean="0"/>
              <a:pPr/>
              <a:t>9/28/2014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3D6E5A2-EC83-451F-A719-9AC1370DD5CF}"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57B281C-5159-4971-8228-52B9A72E9ED2}" type="datetimeFigureOut">
              <a:rPr lang="en-US" smtClean="0"/>
              <a:pPr/>
              <a:t>9/28/2014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33D6E5A2-EC83-451F-A719-9AC1370DD5C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57B281C-5159-4971-8228-52B9A72E9ED2}" type="datetimeFigureOut">
              <a:rPr lang="en-US" smtClean="0"/>
              <a:pPr/>
              <a:t>9/28/2014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33D6E5A2-EC83-451F-A719-9AC1370DD5CF}"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57B281C-5159-4971-8228-52B9A72E9ED2}" type="datetimeFigureOut">
              <a:rPr lang="en-US" smtClean="0"/>
              <a:pPr/>
              <a:t>9/28/2014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57B281C-5159-4971-8228-52B9A72E9ED2}" type="datetimeFigureOut">
              <a:rPr lang="en-US" smtClean="0"/>
              <a:pPr/>
              <a:t>9/28/2014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33D6E5A2-EC83-451F-A719-9AC1370DD5C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57B281C-5159-4971-8228-52B9A72E9ED2}" type="datetimeFigureOut">
              <a:rPr lang="en-US" smtClean="0"/>
              <a:pPr/>
              <a:t>9/28/2014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3D6E5A2-EC83-451F-A719-9AC1370DD5CF}"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slow">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57B281C-5159-4971-8228-52B9A72E9ED2}" type="datetimeFigureOut">
              <a:rPr lang="en-US" smtClean="0"/>
              <a:pPr/>
              <a:t>9/28/2014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3D6E5A2-EC83-451F-A719-9AC1370DD5C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4" r:id="rId13"/>
    <p:sldLayoutId id="2147483650" r:id="rId14"/>
    <p:sldLayoutId id="2147483837" r:id="rId15"/>
  </p:sldLayoutIdLst>
  <p:transition spd="slow">
    <p:wipe dir="d"/>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3F416CD-67A3-4CF0-A210-F6AF31AC147F}" type="datetimeFigureOut">
              <a:rPr lang="en-US" smtClean="0">
                <a:solidFill>
                  <a:srgbClr val="438086"/>
                </a:solidFill>
              </a:rPr>
              <a:pPr/>
              <a:t>9/28/2014</a:t>
            </a:fld>
            <a:endParaRPr lang="en-US" dirty="0">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96652B35-718D-4E28-AFEB-B694A3B357E8}" type="slidenum">
              <a:rPr lang="en-US" smtClean="0"/>
              <a:pPr/>
              <a:t>‹#›</a:t>
            </a:fld>
            <a:endParaRPr lang="en-US" dirty="0">
              <a:solidFill>
                <a:prstClr val="white"/>
              </a:solidFill>
            </a:endParaRPr>
          </a:p>
        </p:txBody>
      </p:sp>
    </p:spTree>
    <p:extLst>
      <p:ext uri="{BB962C8B-B14F-4D97-AF65-F5344CB8AC3E}">
        <p14:creationId xmlns:p14="http://schemas.microsoft.com/office/powerpoint/2010/main" val="4164719734"/>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prime2.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lgreen.net/precede.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ctb.ku.edu/en/table-contents/overview/chapter-2-other-models-promoting-community-health-and-development/section-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2362200" y="2286000"/>
            <a:ext cx="6408824" cy="1470025"/>
          </a:xfrm>
        </p:spPr>
        <p:txBody>
          <a:bodyPr>
            <a:normAutofit fontScale="90000"/>
          </a:bodyPr>
          <a:lstStyle/>
          <a:p>
            <a:r>
              <a:rPr lang="en-US" dirty="0" smtClean="0"/>
              <a:t>Program Evaluation for Real-world Implementation</a:t>
            </a:r>
            <a:endParaRPr lang="en-US" dirty="0"/>
          </a:p>
        </p:txBody>
      </p:sp>
      <p:sp>
        <p:nvSpPr>
          <p:cNvPr id="3" name="Subtitle 2"/>
          <p:cNvSpPr>
            <a:spLocks noGrp="1"/>
          </p:cNvSpPr>
          <p:nvPr>
            <p:ph type="subTitle" idx="1"/>
            <p:custDataLst>
              <p:tags r:id="rId3"/>
            </p:custDataLst>
          </p:nvPr>
        </p:nvSpPr>
        <p:spPr>
          <a:xfrm>
            <a:off x="3124200" y="3962400"/>
            <a:ext cx="5715000" cy="990600"/>
          </a:xfrm>
        </p:spPr>
        <p:txBody>
          <a:bodyPr>
            <a:normAutofit fontScale="92500" lnSpcReduction="20000"/>
          </a:bodyPr>
          <a:lstStyle/>
          <a:p>
            <a:pPr algn="l"/>
            <a:r>
              <a:rPr lang="en-US" sz="2400" dirty="0" smtClean="0">
                <a:latin typeface="+mn-lt"/>
              </a:rPr>
              <a:t> Alice </a:t>
            </a:r>
            <a:r>
              <a:rPr lang="en-US" sz="2400" dirty="0">
                <a:latin typeface="+mn-lt"/>
              </a:rPr>
              <a:t>G</a:t>
            </a:r>
            <a:r>
              <a:rPr lang="en-US" sz="2400" dirty="0" smtClean="0">
                <a:latin typeface="+mn-lt"/>
              </a:rPr>
              <a:t>andelman, MPH</a:t>
            </a:r>
          </a:p>
          <a:p>
            <a:pPr algn="l"/>
            <a:r>
              <a:rPr lang="en-US" sz="2400" dirty="0" smtClean="0">
                <a:latin typeface="+mn-lt"/>
              </a:rPr>
              <a:t>California </a:t>
            </a:r>
            <a:r>
              <a:rPr lang="en-US" sz="2400" dirty="0" smtClean="0">
                <a:latin typeface="+mn-lt"/>
              </a:rPr>
              <a:t>Prevention </a:t>
            </a:r>
            <a:r>
              <a:rPr lang="en-US" sz="2400" dirty="0" smtClean="0">
                <a:latin typeface="+mn-lt"/>
              </a:rPr>
              <a:t>Training Center (CA PTC)</a:t>
            </a:r>
          </a:p>
          <a:p>
            <a:pPr algn="l"/>
            <a:endParaRPr lang="en-US" sz="2400" dirty="0">
              <a:latin typeface="+mn-lt"/>
            </a:endParaRPr>
          </a:p>
        </p:txBody>
      </p:sp>
      <p:pic>
        <p:nvPicPr>
          <p:cNvPr id="4"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248400" y="4800600"/>
            <a:ext cx="1447800" cy="1763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59459734"/>
              </p:ext>
            </p:extLst>
          </p:nvPr>
        </p:nvGraphicFramePr>
        <p:xfrm>
          <a:off x="457200" y="1481138"/>
          <a:ext cx="8458200" cy="4919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US" sz="3600" dirty="0" smtClean="0">
                <a:effectLst/>
              </a:rPr>
              <a:t>Linkages Between </a:t>
            </a:r>
            <a:r>
              <a:rPr lang="en-US" sz="3600" dirty="0">
                <a:effectLst/>
              </a:rPr>
              <a:t>M</a:t>
            </a:r>
            <a:r>
              <a:rPr lang="en-US" sz="3600" dirty="0" smtClean="0">
                <a:effectLst/>
              </a:rPr>
              <a:t>onitoring and Evaluation </a:t>
            </a:r>
            <a:r>
              <a:rPr lang="en-US" sz="3600" dirty="0">
                <a:effectLst/>
              </a:rPr>
              <a:t>A</a:t>
            </a:r>
            <a:r>
              <a:rPr lang="en-US" sz="3600" dirty="0" smtClean="0">
                <a:effectLst/>
              </a:rPr>
              <a:t>ctivities</a:t>
            </a:r>
            <a:endParaRPr lang="en-US" sz="3600" dirty="0">
              <a:effectLst/>
            </a:endParaRPr>
          </a:p>
        </p:txBody>
      </p:sp>
    </p:spTree>
    <p:extLst>
      <p:ext uri="{BB962C8B-B14F-4D97-AF65-F5344CB8AC3E}">
        <p14:creationId xmlns:p14="http://schemas.microsoft.com/office/powerpoint/2010/main" val="1364679284"/>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1</a:t>
            </a:r>
          </a:p>
        </p:txBody>
      </p:sp>
      <p:sp>
        <p:nvSpPr>
          <p:cNvPr id="11267"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6944A6-F43C-437E-8B27-E301150081ED}" type="slidenum">
              <a:rPr lang="en-US" altLang="en-US" smtClean="0"/>
              <a:pPr eaLnBrk="1" hangingPunct="1"/>
              <a:t>11</a:t>
            </a:fld>
            <a:endParaRPr lang="en-US" altLang="en-US" smtClean="0"/>
          </a:p>
        </p:txBody>
      </p:sp>
      <p:sp>
        <p:nvSpPr>
          <p:cNvPr id="11268" name="Rectangle 2"/>
          <p:cNvSpPr>
            <a:spLocks noGrp="1" noChangeArrowheads="1"/>
          </p:cNvSpPr>
          <p:nvPr>
            <p:ph type="title"/>
          </p:nvPr>
        </p:nvSpPr>
        <p:spPr>
          <a:xfrm>
            <a:off x="758825" y="242888"/>
            <a:ext cx="7200900" cy="523875"/>
          </a:xfrm>
        </p:spPr>
        <p:txBody>
          <a:bodyPr/>
          <a:lstStyle/>
          <a:p>
            <a:pPr algn="ctr" eaLnBrk="1" hangingPunct="1"/>
            <a:r>
              <a:rPr lang="en-US" sz="2800" dirty="0" smtClean="0"/>
              <a:t>Performance Improvement Framework</a:t>
            </a:r>
          </a:p>
        </p:txBody>
      </p:sp>
      <p:pic>
        <p:nvPicPr>
          <p:cNvPr id="11269" name="Picture 6" descr="Performance Improvement Fra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41962"/>
            <a:ext cx="8001000" cy="474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7"/>
          <p:cNvSpPr txBox="1">
            <a:spLocks noChangeArrowheads="1"/>
          </p:cNvSpPr>
          <p:nvPr/>
        </p:nvSpPr>
        <p:spPr bwMode="auto">
          <a:xfrm>
            <a:off x="1447800" y="6019800"/>
            <a:ext cx="5518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Prime II Performance Improvement: </a:t>
            </a:r>
            <a:r>
              <a:rPr lang="en-US">
                <a:hlinkClick r:id="rId4"/>
              </a:rPr>
              <a:t>www.prime2.org</a:t>
            </a:r>
            <a:endParaRPr lang="en-US"/>
          </a:p>
          <a:p>
            <a:pPr eaLnBrk="1" hangingPunct="1"/>
            <a:endParaRPr lang="en-US"/>
          </a:p>
        </p:txBody>
      </p:sp>
    </p:spTree>
    <p:extLst>
      <p:ext uri="{BB962C8B-B14F-4D97-AF65-F5344CB8AC3E}">
        <p14:creationId xmlns:p14="http://schemas.microsoft.com/office/powerpoint/2010/main" val="359928984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effectLst/>
              </a:rPr>
              <a:t>Logic Models</a:t>
            </a:r>
            <a:endParaRPr lang="en-US" b="0" dirty="0">
              <a:effectLst/>
            </a:endParaRPr>
          </a:p>
        </p:txBody>
      </p:sp>
      <p:sp>
        <p:nvSpPr>
          <p:cNvPr id="3" name="Content Placeholder 2"/>
          <p:cNvSpPr>
            <a:spLocks noGrp="1"/>
          </p:cNvSpPr>
          <p:nvPr>
            <p:ph idx="1"/>
          </p:nvPr>
        </p:nvSpPr>
        <p:spPr>
          <a:xfrm>
            <a:off x="457200" y="1481328"/>
            <a:ext cx="8382000" cy="4525963"/>
          </a:xfrm>
        </p:spPr>
        <p:txBody>
          <a:bodyPr/>
          <a:lstStyle/>
          <a:p>
            <a:r>
              <a:rPr lang="en-US" sz="3200" dirty="0" smtClean="0"/>
              <a:t>Typically Include</a:t>
            </a:r>
            <a:endParaRPr lang="en-US" sz="3200" dirty="0"/>
          </a:p>
          <a:p>
            <a:pPr lvl="1"/>
            <a:r>
              <a:rPr lang="en-US" dirty="0" smtClean="0"/>
              <a:t>A problem statement related to a priority population</a:t>
            </a:r>
          </a:p>
          <a:p>
            <a:pPr lvl="1"/>
            <a:r>
              <a:rPr lang="en-US" dirty="0" smtClean="0"/>
              <a:t>Conditions affecting the problem among the population</a:t>
            </a:r>
          </a:p>
          <a:p>
            <a:pPr lvl="2"/>
            <a:r>
              <a:rPr lang="en-US" dirty="0" smtClean="0"/>
              <a:t>Risk </a:t>
            </a:r>
            <a:r>
              <a:rPr lang="en-US" dirty="0"/>
              <a:t>determinants affecting health </a:t>
            </a:r>
            <a:r>
              <a:rPr lang="en-US" dirty="0" smtClean="0"/>
              <a:t>conditions </a:t>
            </a:r>
          </a:p>
          <a:p>
            <a:pPr lvl="3"/>
            <a:r>
              <a:rPr lang="en-US" dirty="0" smtClean="0"/>
              <a:t>(biologic, behavioral, social, and/or structural)  </a:t>
            </a:r>
          </a:p>
          <a:p>
            <a:pPr lvl="2"/>
            <a:r>
              <a:rPr lang="en-US" dirty="0" smtClean="0"/>
              <a:t>Program activities or </a:t>
            </a:r>
            <a:r>
              <a:rPr lang="en-US" dirty="0" smtClean="0"/>
              <a:t>strategies (resources) to </a:t>
            </a:r>
            <a:r>
              <a:rPr lang="en-US" dirty="0" smtClean="0"/>
              <a:t>address them</a:t>
            </a:r>
          </a:p>
          <a:p>
            <a:pPr lvl="2"/>
            <a:r>
              <a:rPr lang="en-US" dirty="0"/>
              <a:t>Inputs</a:t>
            </a:r>
          </a:p>
          <a:p>
            <a:pPr lvl="2"/>
            <a:r>
              <a:rPr lang="en-US" dirty="0" smtClean="0"/>
              <a:t>Outputs</a:t>
            </a:r>
          </a:p>
          <a:p>
            <a:pPr lvl="2"/>
            <a:r>
              <a:rPr lang="en-US" dirty="0" smtClean="0"/>
              <a:t>Outcomes associated </a:t>
            </a:r>
            <a:r>
              <a:rPr lang="en-US" dirty="0"/>
              <a:t>with the program </a:t>
            </a:r>
            <a:endParaRPr lang="en-US" dirty="0" smtClean="0"/>
          </a:p>
          <a:p>
            <a:pPr lvl="1"/>
            <a:endParaRPr lang="en-US" dirty="0"/>
          </a:p>
          <a:p>
            <a:pPr lvl="2"/>
            <a:endParaRPr lang="en-US" dirty="0"/>
          </a:p>
          <a:p>
            <a:endParaRPr lang="en-US" dirty="0"/>
          </a:p>
        </p:txBody>
      </p:sp>
    </p:spTree>
    <p:extLst>
      <p:ext uri="{BB962C8B-B14F-4D97-AF65-F5344CB8AC3E}">
        <p14:creationId xmlns:p14="http://schemas.microsoft.com/office/powerpoint/2010/main" val="3563820941"/>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RESPECT is an evidence-based behavioral intervention conducted with patients in clinic settings to reduce HIV acquisition and transmission</a:t>
            </a:r>
          </a:p>
          <a:p>
            <a:pPr lvl="1"/>
            <a:r>
              <a:rPr lang="en-US" dirty="0" smtClean="0"/>
              <a:t>Aims to increase personal perception of risk, increase self efficacy for risk reduction practices</a:t>
            </a:r>
          </a:p>
          <a:p>
            <a:pPr lvl="1"/>
            <a:r>
              <a:rPr lang="en-US" dirty="0" smtClean="0"/>
              <a:t>Based on several behavior science theories</a:t>
            </a:r>
          </a:p>
          <a:p>
            <a:pPr lvl="2"/>
            <a:r>
              <a:rPr lang="en-US" dirty="0" smtClean="0"/>
              <a:t>Health belief model</a:t>
            </a:r>
          </a:p>
          <a:p>
            <a:pPr lvl="2"/>
            <a:r>
              <a:rPr lang="en-US" dirty="0" smtClean="0"/>
              <a:t>Social learning theory</a:t>
            </a:r>
          </a:p>
          <a:p>
            <a:endParaRPr lang="en-US" dirty="0"/>
          </a:p>
          <a:p>
            <a:endParaRPr lang="en-US" dirty="0"/>
          </a:p>
        </p:txBody>
      </p:sp>
      <p:sp>
        <p:nvSpPr>
          <p:cNvPr id="3" name="Title 2"/>
          <p:cNvSpPr>
            <a:spLocks noGrp="1"/>
          </p:cNvSpPr>
          <p:nvPr>
            <p:ph type="title"/>
          </p:nvPr>
        </p:nvSpPr>
        <p:spPr/>
        <p:txBody>
          <a:bodyPr/>
          <a:lstStyle/>
          <a:p>
            <a:r>
              <a:rPr lang="en-US" b="0" dirty="0" smtClean="0">
                <a:effectLst/>
              </a:rPr>
              <a:t>Logic Model for RESPECT</a:t>
            </a:r>
            <a:endParaRPr lang="en-US" b="0" dirty="0">
              <a:effectLst/>
            </a:endParaRPr>
          </a:p>
        </p:txBody>
      </p:sp>
    </p:spTree>
    <p:extLst>
      <p:ext uri="{BB962C8B-B14F-4D97-AF65-F5344CB8AC3E}">
        <p14:creationId xmlns:p14="http://schemas.microsoft.com/office/powerpoint/2010/main" val="1419095906"/>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152400" y="76200"/>
            <a:ext cx="8822453"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89873" y="6046857"/>
            <a:ext cx="6301725" cy="307777"/>
          </a:xfrm>
          <a:prstGeom prst="rect">
            <a:avLst/>
          </a:prstGeom>
          <a:noFill/>
        </p:spPr>
        <p:txBody>
          <a:bodyPr wrap="none" rtlCol="0">
            <a:spAutoFit/>
          </a:bodyPr>
          <a:lstStyle/>
          <a:p>
            <a:r>
              <a:rPr lang="en-US" sz="1400" dirty="0"/>
              <a:t>http://216.197.105.225/Files/RESPECT_Logic_Model_rev09-1124.pdf</a:t>
            </a:r>
          </a:p>
        </p:txBody>
      </p:sp>
    </p:spTree>
    <p:extLst>
      <p:ext uri="{BB962C8B-B14F-4D97-AF65-F5344CB8AC3E}">
        <p14:creationId xmlns:p14="http://schemas.microsoft.com/office/powerpoint/2010/main" val="1193433775"/>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5" name="Picture 3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7536" y="228600"/>
            <a:ext cx="8541664"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692290"/>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effectLst/>
              </a:rPr>
              <a:t>UNAIDS Organizing Framework for Monitoring and Evaluation</a:t>
            </a:r>
            <a:endParaRPr lang="en-US" sz="3600" dirty="0">
              <a:effectLst/>
            </a:endParaRPr>
          </a:p>
        </p:txBody>
      </p:sp>
      <p:pic>
        <p:nvPicPr>
          <p:cNvPr id="4"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val="0"/>
              </a:ext>
            </a:extLst>
          </a:blip>
          <a:srcRect/>
          <a:stretch/>
        </p:blipFill>
        <p:spPr bwMode="auto">
          <a:xfrm>
            <a:off x="990600" y="1295400"/>
            <a:ext cx="765095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740672"/>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spect="1" noChangeArrowheads="1" noTextEdit="1"/>
          </p:cNvSpPr>
          <p:nvPr/>
        </p:nvSpPr>
        <p:spPr bwMode="auto">
          <a:xfrm>
            <a:off x="114300" y="4619625"/>
            <a:ext cx="1770063" cy="51292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 name="Group 3"/>
          <p:cNvGrpSpPr>
            <a:grpSpLocks/>
          </p:cNvGrpSpPr>
          <p:nvPr/>
        </p:nvGrpSpPr>
        <p:grpSpPr bwMode="auto">
          <a:xfrm>
            <a:off x="734437" y="1056662"/>
            <a:ext cx="8001001" cy="4886938"/>
            <a:chOff x="2040" y="2040"/>
            <a:chExt cx="17760" cy="9785"/>
          </a:xfrm>
        </p:grpSpPr>
        <p:sp>
          <p:nvSpPr>
            <p:cNvPr id="4" name="Rectangle 21"/>
            <p:cNvSpPr>
              <a:spLocks noChangeArrowheads="1"/>
            </p:cNvSpPr>
            <p:nvPr/>
          </p:nvSpPr>
          <p:spPr bwMode="auto">
            <a:xfrm>
              <a:off x="2040" y="11107"/>
              <a:ext cx="17760" cy="718"/>
            </a:xfrm>
            <a:prstGeom prst="rect">
              <a:avLst/>
            </a:prstGeom>
            <a:solidFill>
              <a:srgbClr val="DDD8C2"/>
            </a:solidFill>
            <a:ln w="9525">
              <a:solidFill>
                <a:srgbClr val="000000"/>
              </a:solidFill>
              <a:miter lim="800000"/>
              <a:headEnd/>
              <a:tailEnd/>
            </a:ln>
            <a:effectLst/>
            <a:extLst>
              <a:ext uri="{AF507438-7753-43E0-B8FC-AC1667EBCBE1}">
                <a14:hiddenEffects xmlns:a14="http://schemas.microsoft.com/office/drawing/2010/main">
                  <a:effectLst>
                    <a:outerShdw dist="92457" dir="4443276" algn="ctr" rotWithShape="0">
                      <a:srgbClr val="808080"/>
                    </a:outerShdw>
                  </a:effectLst>
                </a14:hiddenEffects>
              </a:ext>
            </a:extLst>
          </p:spPr>
          <p:txBody>
            <a:bodyPr vert="horz" wrap="square" lIns="124047" tIns="62024" rIns="124047" bIns="6202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Formative…………….Monitoring……………….Evaluation…………………Impact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20"/>
            <p:cNvSpPr txBox="1">
              <a:spLocks noChangeArrowheads="1"/>
            </p:cNvSpPr>
            <p:nvPr/>
          </p:nvSpPr>
          <p:spPr bwMode="auto">
            <a:xfrm>
              <a:off x="2040" y="2795"/>
              <a:ext cx="2320" cy="8321"/>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19"/>
            <p:cNvSpPr txBox="1">
              <a:spLocks noChangeArrowheads="1"/>
            </p:cNvSpPr>
            <p:nvPr/>
          </p:nvSpPr>
          <p:spPr bwMode="auto">
            <a:xfrm>
              <a:off x="12700" y="2795"/>
              <a:ext cx="2455" cy="8321"/>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18"/>
            <p:cNvSpPr txBox="1">
              <a:spLocks noChangeArrowheads="1"/>
            </p:cNvSpPr>
            <p:nvPr/>
          </p:nvSpPr>
          <p:spPr bwMode="auto">
            <a:xfrm>
              <a:off x="15155" y="2793"/>
              <a:ext cx="2445" cy="8323"/>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 Box 17"/>
            <p:cNvSpPr txBox="1">
              <a:spLocks noChangeArrowheads="1"/>
            </p:cNvSpPr>
            <p:nvPr/>
          </p:nvSpPr>
          <p:spPr bwMode="auto">
            <a:xfrm>
              <a:off x="9920" y="2803"/>
              <a:ext cx="2540" cy="8313"/>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 Box 16"/>
            <p:cNvSpPr txBox="1">
              <a:spLocks noChangeArrowheads="1"/>
            </p:cNvSpPr>
            <p:nvPr/>
          </p:nvSpPr>
          <p:spPr bwMode="auto">
            <a:xfrm>
              <a:off x="6944" y="2795"/>
              <a:ext cx="2805" cy="8321"/>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15"/>
            <p:cNvSpPr txBox="1">
              <a:spLocks noChangeArrowheads="1"/>
            </p:cNvSpPr>
            <p:nvPr/>
          </p:nvSpPr>
          <p:spPr bwMode="auto">
            <a:xfrm>
              <a:off x="4492" y="2786"/>
              <a:ext cx="2312" cy="8321"/>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14"/>
            <p:cNvSpPr txBox="1">
              <a:spLocks noChangeArrowheads="1"/>
            </p:cNvSpPr>
            <p:nvPr/>
          </p:nvSpPr>
          <p:spPr bwMode="auto">
            <a:xfrm>
              <a:off x="17600" y="2793"/>
              <a:ext cx="2200" cy="8323"/>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ext Box 13"/>
            <p:cNvSpPr txBox="1">
              <a:spLocks noChangeArrowheads="1"/>
            </p:cNvSpPr>
            <p:nvPr/>
          </p:nvSpPr>
          <p:spPr bwMode="auto">
            <a:xfrm>
              <a:off x="2040" y="2040"/>
              <a:ext cx="2491" cy="786"/>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Determinants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12"/>
            <p:cNvSpPr txBox="1">
              <a:spLocks noChangeArrowheads="1"/>
            </p:cNvSpPr>
            <p:nvPr/>
          </p:nvSpPr>
          <p:spPr bwMode="auto">
            <a:xfrm>
              <a:off x="17600" y="2040"/>
              <a:ext cx="2200" cy="786"/>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Impact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11"/>
            <p:cNvSpPr txBox="1">
              <a:spLocks noChangeArrowheads="1"/>
            </p:cNvSpPr>
            <p:nvPr/>
          </p:nvSpPr>
          <p:spPr bwMode="auto">
            <a:xfrm>
              <a:off x="12700" y="2040"/>
              <a:ext cx="2455" cy="786"/>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Immediate Outcomes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 Box 10"/>
            <p:cNvSpPr txBox="1">
              <a:spLocks noChangeArrowheads="1"/>
            </p:cNvSpPr>
            <p:nvPr/>
          </p:nvSpPr>
          <p:spPr bwMode="auto">
            <a:xfrm>
              <a:off x="15155" y="2040"/>
              <a:ext cx="2445" cy="786"/>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Intermediate Outcomes</a:t>
              </a:r>
              <a:r>
                <a:rPr kumimoji="0" lang="en-US" sz="1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en-US"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9"/>
            <p:cNvSpPr txBox="1">
              <a:spLocks noChangeArrowheads="1"/>
            </p:cNvSpPr>
            <p:nvPr/>
          </p:nvSpPr>
          <p:spPr bwMode="auto">
            <a:xfrm>
              <a:off x="9920" y="2040"/>
              <a:ext cx="2540" cy="778"/>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Outputs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8"/>
            <p:cNvSpPr txBox="1">
              <a:spLocks noChangeArrowheads="1"/>
            </p:cNvSpPr>
            <p:nvPr/>
          </p:nvSpPr>
          <p:spPr bwMode="auto">
            <a:xfrm>
              <a:off x="6944" y="2040"/>
              <a:ext cx="2805" cy="786"/>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chemeClr val="tx1"/>
                  </a:solidFill>
                  <a:effectLst/>
                  <a:latin typeface="Arial Narrow" pitchFamily="34" charset="0"/>
                  <a:ea typeface="Times New Roman" pitchFamily="18" charset="0"/>
                  <a:cs typeface="Arial" pitchFamily="34" charset="0"/>
                </a:rPr>
                <a:t>Inputs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7"/>
            <p:cNvSpPr txBox="1">
              <a:spLocks noChangeArrowheads="1"/>
            </p:cNvSpPr>
            <p:nvPr/>
          </p:nvSpPr>
          <p:spPr bwMode="auto">
            <a:xfrm>
              <a:off x="4492" y="2040"/>
              <a:ext cx="2312" cy="786"/>
            </a:xfrm>
            <a:prstGeom prst="rect">
              <a:avLst/>
            </a:prstGeom>
            <a:solidFill>
              <a:srgbClr val="EEECE1"/>
            </a:solidFill>
            <a:ln w="9525">
              <a:solidFill>
                <a:srgbClr val="000000"/>
              </a:solidFill>
              <a:miter lim="800000"/>
              <a:headEnd/>
              <a:tailEnd/>
            </a:ln>
          </p:spPr>
          <p:txBody>
            <a:bodyPr vert="horz" wrap="square" lIns="124047" tIns="62024" rIns="124047" bIns="62024"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Activities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AutoShape 6"/>
            <p:cNvSpPr>
              <a:spLocks noChangeArrowheads="1"/>
            </p:cNvSpPr>
            <p:nvPr/>
          </p:nvSpPr>
          <p:spPr bwMode="auto">
            <a:xfrm>
              <a:off x="6540" y="2595"/>
              <a:ext cx="604" cy="442"/>
            </a:xfrm>
            <a:prstGeom prst="rightArrow">
              <a:avLst>
                <a:gd name="adj1" fmla="val 50000"/>
                <a:gd name="adj2" fmla="val 34163"/>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AutoShape 5"/>
            <p:cNvSpPr>
              <a:spLocks noChangeArrowheads="1"/>
            </p:cNvSpPr>
            <p:nvPr/>
          </p:nvSpPr>
          <p:spPr bwMode="auto">
            <a:xfrm>
              <a:off x="9536" y="2595"/>
              <a:ext cx="604" cy="442"/>
            </a:xfrm>
            <a:prstGeom prst="rightArrow">
              <a:avLst>
                <a:gd name="adj1" fmla="val 50000"/>
                <a:gd name="adj2" fmla="val 34163"/>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AutoShape 4"/>
            <p:cNvSpPr>
              <a:spLocks noChangeArrowheads="1"/>
            </p:cNvSpPr>
            <p:nvPr/>
          </p:nvSpPr>
          <p:spPr bwMode="auto">
            <a:xfrm>
              <a:off x="12304" y="2595"/>
              <a:ext cx="565" cy="442"/>
            </a:xfrm>
            <a:prstGeom prst="rightArrow">
              <a:avLst>
                <a:gd name="adj1" fmla="val 50000"/>
                <a:gd name="adj2" fmla="val 31957"/>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ext Box 1"/>
          <p:cNvSpPr txBox="1">
            <a:spLocks noChangeArrowheads="1"/>
          </p:cNvSpPr>
          <p:nvPr/>
        </p:nvSpPr>
        <p:spPr bwMode="auto">
          <a:xfrm>
            <a:off x="-17834" y="1708325"/>
            <a:ext cx="11496485" cy="462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047" tIns="62024" rIns="124047" bIns="62024"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Behavioral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BFBFBF"/>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dirty="0">
              <a:solidFill>
                <a:srgbClr val="BFBFBF"/>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BFBFBF"/>
                </a:solidFill>
                <a:effectLst/>
                <a:latin typeface="Arial" pitchFamily="34" charset="0"/>
                <a:ea typeface="Times New Roman" pitchFamily="18" charset="0"/>
                <a:cs typeface="Arial" pitchFamily="34"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Bio-Medical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BFBFBF"/>
                </a:solidFill>
                <a:effectLst/>
                <a:latin typeface="Arial" pitchFamily="34" charset="0"/>
                <a:ea typeface="Times New Roman" pitchFamily="18" charset="0"/>
                <a:cs typeface="Arial" pitchFamily="34"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u="sng" dirty="0">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Social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BFBFBF"/>
                </a:solidFill>
                <a:effectLst/>
                <a:latin typeface="Arial" pitchFamily="34" charset="0"/>
                <a:ea typeface="Times New Roman" pitchFamily="18" charset="0"/>
                <a:cs typeface="Arial" pitchFamily="34"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200" b="1" u="sng" dirty="0">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Structural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2"/>
          <p:cNvSpPr>
            <a:spLocks noChangeArrowheads="1"/>
          </p:cNvSpPr>
          <p:nvPr/>
        </p:nvSpPr>
        <p:spPr bwMode="auto">
          <a:xfrm>
            <a:off x="30999" y="223737"/>
            <a:ext cx="420179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Problem Statement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(includes identification of population)</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38"/>
          <p:cNvSpPr>
            <a:spLocks noChangeArrowheads="1"/>
          </p:cNvSpPr>
          <p:nvPr/>
        </p:nvSpPr>
        <p:spPr bwMode="auto">
          <a:xfrm>
            <a:off x="71757" y="248215"/>
            <a:ext cx="801200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Logic Model for Combination Prevention Interventions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en-US" sz="12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40"/>
          <p:cNvSpPr>
            <a:spLocks noChangeArrowheads="1"/>
          </p:cNvSpPr>
          <p:nvPr/>
        </p:nvSpPr>
        <p:spPr bwMode="auto">
          <a:xfrm>
            <a:off x="0" y="914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2315087"/>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2899702905"/>
              </p:ext>
            </p:extLst>
          </p:nvPr>
        </p:nvGraphicFramePr>
        <p:xfrm>
          <a:off x="621101" y="1395635"/>
          <a:ext cx="7901797" cy="4623383"/>
        </p:xfrm>
        <a:graphic>
          <a:graphicData uri="http://schemas.openxmlformats.org/drawingml/2006/table">
            <a:tbl>
              <a:tblPr firstRow="1" firstCol="1" bandRow="1">
                <a:tableStyleId>{5C22544A-7EE6-4342-B048-85BDC9FD1C3A}</a:tableStyleId>
              </a:tblPr>
              <a:tblGrid>
                <a:gridCol w="686534"/>
                <a:gridCol w="939688"/>
                <a:gridCol w="116222"/>
                <a:gridCol w="916636"/>
                <a:gridCol w="116222"/>
                <a:gridCol w="911188"/>
                <a:gridCol w="116222"/>
                <a:gridCol w="971961"/>
                <a:gridCol w="150887"/>
                <a:gridCol w="992079"/>
                <a:gridCol w="992079"/>
                <a:gridCol w="992079"/>
              </a:tblGrid>
              <a:tr h="278521">
                <a:tc>
                  <a:txBody>
                    <a:bodyPr/>
                    <a:lstStyle/>
                    <a:p>
                      <a:pPr marL="0" marR="0">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5411" marR="45411" marT="0" marB="0"/>
                </a:tc>
                <a:tc>
                  <a:txBody>
                    <a:bodyPr/>
                    <a:lstStyle/>
                    <a:p>
                      <a:pPr marL="0" marR="0" algn="ctr">
                        <a:lnSpc>
                          <a:spcPct val="115000"/>
                        </a:lnSpc>
                        <a:spcBef>
                          <a:spcPts val="0"/>
                        </a:spcBef>
                        <a:spcAft>
                          <a:spcPts val="0"/>
                        </a:spcAft>
                      </a:pPr>
                      <a:r>
                        <a:rPr lang="en-US" sz="800">
                          <a:effectLst/>
                        </a:rPr>
                        <a:t>Determinants</a:t>
                      </a:r>
                      <a:endParaRPr lang="en-US" sz="700">
                        <a:effectLst/>
                        <a:latin typeface="Calibri"/>
                        <a:ea typeface="Calibri"/>
                        <a:cs typeface="Times New Roman"/>
                      </a:endParaRPr>
                    </a:p>
                  </a:txBody>
                  <a:tcPr marL="45411" marR="45411" marT="0" marB="0"/>
                </a:tc>
                <a:tc rowSpan="5">
                  <a:txBody>
                    <a:bodyPr/>
                    <a:lstStyle/>
                    <a:p>
                      <a:pPr marL="0" marR="0" algn="ctr">
                        <a:lnSpc>
                          <a:spcPct val="115000"/>
                        </a:lnSpc>
                        <a:spcBef>
                          <a:spcPts val="0"/>
                        </a:spcBef>
                        <a:spcAft>
                          <a:spcPts val="0"/>
                        </a:spcAft>
                      </a:pPr>
                      <a:r>
                        <a:rPr lang="en-US" sz="800">
                          <a:effectLst/>
                        </a:rPr>
                        <a:t> </a:t>
                      </a:r>
                      <a:endParaRPr lang="en-US" sz="700">
                        <a:effectLst/>
                        <a:latin typeface="Calibri"/>
                        <a:ea typeface="Calibri"/>
                        <a:cs typeface="Times New Roman"/>
                      </a:endParaRPr>
                    </a:p>
                  </a:txBody>
                  <a:tcPr marL="45411" marR="45411" marT="0" marB="0"/>
                </a:tc>
                <a:tc>
                  <a:txBody>
                    <a:bodyPr/>
                    <a:lstStyle/>
                    <a:p>
                      <a:pPr marL="0" marR="0" algn="ctr">
                        <a:lnSpc>
                          <a:spcPct val="115000"/>
                        </a:lnSpc>
                        <a:spcBef>
                          <a:spcPts val="0"/>
                        </a:spcBef>
                        <a:spcAft>
                          <a:spcPts val="0"/>
                        </a:spcAft>
                      </a:pPr>
                      <a:r>
                        <a:rPr lang="en-US" sz="800">
                          <a:effectLst/>
                        </a:rPr>
                        <a:t>Activities</a:t>
                      </a:r>
                      <a:endParaRPr lang="en-US" sz="700">
                        <a:effectLst/>
                        <a:latin typeface="Calibri"/>
                        <a:ea typeface="Calibri"/>
                        <a:cs typeface="Times New Roman"/>
                      </a:endParaRPr>
                    </a:p>
                  </a:txBody>
                  <a:tcPr marL="45411" marR="45411" marT="0" marB="0"/>
                </a:tc>
                <a:tc rowSpan="5">
                  <a:txBody>
                    <a:bodyPr/>
                    <a:lstStyle/>
                    <a:p>
                      <a:pPr marL="0" marR="0" algn="ctr">
                        <a:lnSpc>
                          <a:spcPct val="115000"/>
                        </a:lnSpc>
                        <a:spcBef>
                          <a:spcPts val="0"/>
                        </a:spcBef>
                        <a:spcAft>
                          <a:spcPts val="0"/>
                        </a:spcAft>
                      </a:pPr>
                      <a:r>
                        <a:rPr lang="en-US" sz="800">
                          <a:effectLst/>
                        </a:rPr>
                        <a:t> </a:t>
                      </a:r>
                      <a:endParaRPr lang="en-US" sz="700">
                        <a:effectLst/>
                        <a:latin typeface="Calibri"/>
                        <a:ea typeface="Calibri"/>
                        <a:cs typeface="Times New Roman"/>
                      </a:endParaRPr>
                    </a:p>
                  </a:txBody>
                  <a:tcPr marL="45411" marR="45411" marT="0" marB="0"/>
                </a:tc>
                <a:tc>
                  <a:txBody>
                    <a:bodyPr/>
                    <a:lstStyle/>
                    <a:p>
                      <a:pPr marL="0" marR="0" algn="ctr">
                        <a:lnSpc>
                          <a:spcPct val="115000"/>
                        </a:lnSpc>
                        <a:spcBef>
                          <a:spcPts val="0"/>
                        </a:spcBef>
                        <a:spcAft>
                          <a:spcPts val="0"/>
                        </a:spcAft>
                      </a:pPr>
                      <a:r>
                        <a:rPr lang="en-US" sz="800">
                          <a:effectLst/>
                        </a:rPr>
                        <a:t>Inputs</a:t>
                      </a:r>
                      <a:endParaRPr lang="en-US" sz="700">
                        <a:effectLst/>
                        <a:latin typeface="Calibri"/>
                        <a:ea typeface="Calibri"/>
                        <a:cs typeface="Times New Roman"/>
                      </a:endParaRPr>
                    </a:p>
                  </a:txBody>
                  <a:tcPr marL="45411" marR="45411" marT="0" marB="0"/>
                </a:tc>
                <a:tc rowSpan="5">
                  <a:txBody>
                    <a:bodyPr/>
                    <a:lstStyle/>
                    <a:p>
                      <a:pPr marL="0" marR="0" algn="ctr">
                        <a:lnSpc>
                          <a:spcPct val="115000"/>
                        </a:lnSpc>
                        <a:spcBef>
                          <a:spcPts val="0"/>
                        </a:spcBef>
                        <a:spcAft>
                          <a:spcPts val="0"/>
                        </a:spcAft>
                      </a:pPr>
                      <a:r>
                        <a:rPr lang="en-US" sz="800">
                          <a:effectLst/>
                        </a:rPr>
                        <a:t> </a:t>
                      </a:r>
                      <a:endParaRPr lang="en-US" sz="700">
                        <a:effectLst/>
                        <a:latin typeface="Calibri"/>
                        <a:ea typeface="Calibri"/>
                        <a:cs typeface="Times New Roman"/>
                      </a:endParaRPr>
                    </a:p>
                  </a:txBody>
                  <a:tcPr marL="45411" marR="45411" marT="0" marB="0"/>
                </a:tc>
                <a:tc>
                  <a:txBody>
                    <a:bodyPr/>
                    <a:lstStyle/>
                    <a:p>
                      <a:pPr marL="0" marR="0" algn="ctr">
                        <a:lnSpc>
                          <a:spcPct val="115000"/>
                        </a:lnSpc>
                        <a:spcBef>
                          <a:spcPts val="0"/>
                        </a:spcBef>
                        <a:spcAft>
                          <a:spcPts val="0"/>
                        </a:spcAft>
                      </a:pPr>
                      <a:r>
                        <a:rPr lang="en-US" sz="800">
                          <a:effectLst/>
                        </a:rPr>
                        <a:t>Outputs</a:t>
                      </a:r>
                      <a:endParaRPr lang="en-US" sz="700">
                        <a:effectLst/>
                        <a:latin typeface="Calibri"/>
                        <a:ea typeface="Calibri"/>
                        <a:cs typeface="Times New Roman"/>
                      </a:endParaRPr>
                    </a:p>
                  </a:txBody>
                  <a:tcPr marL="45411" marR="45411" marT="0" marB="0"/>
                </a:tc>
                <a:tc rowSpan="5">
                  <a:txBody>
                    <a:bodyPr/>
                    <a:lstStyle/>
                    <a:p>
                      <a:pPr marL="0" marR="0" algn="ctr">
                        <a:lnSpc>
                          <a:spcPct val="115000"/>
                        </a:lnSpc>
                        <a:spcBef>
                          <a:spcPts val="0"/>
                        </a:spcBef>
                        <a:spcAft>
                          <a:spcPts val="0"/>
                        </a:spcAft>
                      </a:pPr>
                      <a:r>
                        <a:rPr lang="en-US" sz="800">
                          <a:effectLst/>
                        </a:rPr>
                        <a:t> </a:t>
                      </a:r>
                      <a:endParaRPr lang="en-US" sz="700">
                        <a:effectLst/>
                        <a:latin typeface="Calibri"/>
                        <a:ea typeface="Calibri"/>
                        <a:cs typeface="Times New Roman"/>
                      </a:endParaRPr>
                    </a:p>
                  </a:txBody>
                  <a:tcPr marL="45411" marR="45411" marT="0" marB="0"/>
                </a:tc>
                <a:tc>
                  <a:txBody>
                    <a:bodyPr/>
                    <a:lstStyle/>
                    <a:p>
                      <a:pPr marL="0" marR="0" algn="ctr">
                        <a:lnSpc>
                          <a:spcPct val="115000"/>
                        </a:lnSpc>
                        <a:spcBef>
                          <a:spcPts val="0"/>
                        </a:spcBef>
                        <a:spcAft>
                          <a:spcPts val="0"/>
                        </a:spcAft>
                      </a:pPr>
                      <a:r>
                        <a:rPr lang="en-US" sz="800">
                          <a:effectLst/>
                        </a:rPr>
                        <a:t>Immediate Outcomes</a:t>
                      </a:r>
                      <a:endParaRPr lang="en-US" sz="700">
                        <a:effectLst/>
                        <a:latin typeface="Calibri"/>
                        <a:ea typeface="Calibri"/>
                        <a:cs typeface="Times New Roman"/>
                      </a:endParaRPr>
                    </a:p>
                  </a:txBody>
                  <a:tcPr marL="45411" marR="45411" marT="0" marB="0"/>
                </a:tc>
                <a:tc>
                  <a:txBody>
                    <a:bodyPr/>
                    <a:lstStyle/>
                    <a:p>
                      <a:pPr marL="0" marR="0" algn="ctr">
                        <a:lnSpc>
                          <a:spcPct val="115000"/>
                        </a:lnSpc>
                        <a:spcBef>
                          <a:spcPts val="0"/>
                        </a:spcBef>
                        <a:spcAft>
                          <a:spcPts val="0"/>
                        </a:spcAft>
                      </a:pPr>
                      <a:r>
                        <a:rPr lang="en-US" sz="800">
                          <a:effectLst/>
                        </a:rPr>
                        <a:t>Intermediate Outcomes</a:t>
                      </a:r>
                      <a:endParaRPr lang="en-US" sz="700">
                        <a:effectLst/>
                        <a:latin typeface="Calibri"/>
                        <a:ea typeface="Calibri"/>
                        <a:cs typeface="Times New Roman"/>
                      </a:endParaRPr>
                    </a:p>
                  </a:txBody>
                  <a:tcPr marL="45411" marR="45411" marT="0" marB="0"/>
                </a:tc>
                <a:tc>
                  <a:txBody>
                    <a:bodyPr/>
                    <a:lstStyle/>
                    <a:p>
                      <a:pPr marL="0" marR="0" algn="ctr">
                        <a:lnSpc>
                          <a:spcPct val="115000"/>
                        </a:lnSpc>
                        <a:spcBef>
                          <a:spcPts val="0"/>
                        </a:spcBef>
                        <a:spcAft>
                          <a:spcPts val="0"/>
                        </a:spcAft>
                      </a:pPr>
                      <a:r>
                        <a:rPr lang="en-US" sz="800">
                          <a:effectLst/>
                        </a:rPr>
                        <a:t>Impact</a:t>
                      </a:r>
                      <a:endParaRPr lang="en-US" sz="700">
                        <a:effectLst/>
                        <a:latin typeface="Calibri"/>
                        <a:ea typeface="Calibri"/>
                        <a:cs typeface="Times New Roman"/>
                      </a:endParaRPr>
                    </a:p>
                  </a:txBody>
                  <a:tcPr marL="45411" marR="45411" marT="0" marB="0"/>
                </a:tc>
              </a:tr>
              <a:tr h="998033">
                <a:tc>
                  <a:txBody>
                    <a:bodyPr/>
                    <a:lstStyle/>
                    <a:p>
                      <a:pPr marL="0" marR="0">
                        <a:lnSpc>
                          <a:spcPct val="115000"/>
                        </a:lnSpc>
                        <a:spcBef>
                          <a:spcPts val="0"/>
                        </a:spcBef>
                        <a:spcAft>
                          <a:spcPts val="0"/>
                        </a:spcAft>
                      </a:pPr>
                      <a:r>
                        <a:rPr lang="en-US" sz="900" u="sng">
                          <a:effectLst/>
                        </a:rPr>
                        <a:t>Behavioral</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dirty="0">
                          <a:effectLst/>
                        </a:rPr>
                        <a:t>--Low perceived perception of risk for HIV acquisition or transmission</a:t>
                      </a:r>
                    </a:p>
                    <a:p>
                      <a:pPr marL="0" marR="0">
                        <a:lnSpc>
                          <a:spcPct val="115000"/>
                        </a:lnSpc>
                        <a:spcBef>
                          <a:spcPts val="0"/>
                        </a:spcBef>
                        <a:spcAft>
                          <a:spcPts val="0"/>
                        </a:spcAft>
                      </a:pPr>
                      <a:r>
                        <a:rPr lang="en-US" sz="700" dirty="0">
                          <a:effectLst/>
                        </a:rPr>
                        <a:t>--poor attitudes toward condom use</a:t>
                      </a:r>
                      <a:endParaRPr lang="en-US" sz="700" dirty="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dirty="0">
                          <a:effectLst/>
                        </a:rPr>
                        <a:t>Distribute </a:t>
                      </a:r>
                    </a:p>
                    <a:p>
                      <a:pPr marL="0" marR="0">
                        <a:lnSpc>
                          <a:spcPct val="115000"/>
                        </a:lnSpc>
                        <a:spcBef>
                          <a:spcPts val="0"/>
                        </a:spcBef>
                        <a:spcAft>
                          <a:spcPts val="0"/>
                        </a:spcAft>
                      </a:pPr>
                      <a:r>
                        <a:rPr lang="en-US" sz="700" dirty="0">
                          <a:effectLst/>
                        </a:rPr>
                        <a:t>--ed. materials to </a:t>
                      </a:r>
                      <a:r>
                        <a:rPr lang="en-US" sz="700" dirty="0">
                          <a:effectLst/>
                          <a:sym typeface="Wingdings"/>
                        </a:rPr>
                        <a:t></a:t>
                      </a:r>
                      <a:r>
                        <a:rPr lang="en-US" sz="700" dirty="0">
                          <a:effectLst/>
                        </a:rPr>
                        <a:t>HIV knowledge</a:t>
                      </a:r>
                    </a:p>
                    <a:p>
                      <a:pPr marL="0" marR="0">
                        <a:lnSpc>
                          <a:spcPct val="115000"/>
                        </a:lnSpc>
                        <a:spcBef>
                          <a:spcPts val="0"/>
                        </a:spcBef>
                        <a:spcAft>
                          <a:spcPts val="0"/>
                        </a:spcAft>
                      </a:pPr>
                      <a:r>
                        <a:rPr lang="en-US" sz="700" dirty="0">
                          <a:effectLst/>
                        </a:rPr>
                        <a:t>--role model stories to change negative attitudes towards condoms  </a:t>
                      </a:r>
                      <a:endParaRPr lang="en-US" sz="700" dirty="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a:effectLst/>
                        </a:rPr>
                        <a:t>Printing materials condoms, trained community outreach, ed, and behavioral staff</a:t>
                      </a:r>
                      <a:endParaRPr lang="en-US" sz="70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a:effectLst/>
                        </a:rPr>
                        <a:t>--500 ed Brochures, role model stories</a:t>
                      </a:r>
                    </a:p>
                    <a:p>
                      <a:pPr marL="0" marR="0">
                        <a:lnSpc>
                          <a:spcPct val="115000"/>
                        </a:lnSpc>
                        <a:spcBef>
                          <a:spcPts val="0"/>
                        </a:spcBef>
                        <a:spcAft>
                          <a:spcPts val="0"/>
                        </a:spcAft>
                      </a:pPr>
                      <a:r>
                        <a:rPr lang="en-US" sz="700">
                          <a:effectLst/>
                        </a:rPr>
                        <a:t>Distributed</a:t>
                      </a:r>
                    </a:p>
                    <a:p>
                      <a:pPr marL="0" marR="0">
                        <a:lnSpc>
                          <a:spcPct val="115000"/>
                        </a:lnSpc>
                        <a:spcBef>
                          <a:spcPts val="0"/>
                        </a:spcBef>
                        <a:spcAft>
                          <a:spcPts val="0"/>
                        </a:spcAft>
                      </a:pPr>
                      <a:r>
                        <a:rPr lang="en-US" sz="700">
                          <a:effectLst/>
                        </a:rPr>
                        <a:t>--75 counseling sessions conducted</a:t>
                      </a:r>
                      <a:endParaRPr lang="en-US" sz="70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a:effectLst/>
                        </a:rPr>
                        <a:t>--Increase in individual perception of risk for HIV</a:t>
                      </a:r>
                    </a:p>
                    <a:p>
                      <a:pPr marL="0" marR="0">
                        <a:lnSpc>
                          <a:spcPct val="115000"/>
                        </a:lnSpc>
                        <a:spcBef>
                          <a:spcPts val="0"/>
                        </a:spcBef>
                        <a:spcAft>
                          <a:spcPts val="0"/>
                        </a:spcAft>
                      </a:pPr>
                      <a:r>
                        <a:rPr lang="en-US" sz="700">
                          <a:effectLst/>
                        </a:rPr>
                        <a:t>--changing attitudes regarding condom use </a:t>
                      </a:r>
                    </a:p>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a:effectLst/>
                        </a:rPr>
                        <a:t>Decrease in high risk sex</a:t>
                      </a:r>
                      <a:endParaRPr lang="en-US" sz="70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dirty="0">
                          <a:effectLst/>
                        </a:rPr>
                        <a:t>Decrease in new HIV infection among women ages 15-24 in Harare</a:t>
                      </a:r>
                      <a:endParaRPr lang="en-US" sz="700" dirty="0">
                        <a:effectLst/>
                        <a:latin typeface="Calibri"/>
                        <a:ea typeface="Calibri"/>
                        <a:cs typeface="Times New Roman"/>
                      </a:endParaRPr>
                    </a:p>
                  </a:txBody>
                  <a:tcPr marL="45411" marR="45411" marT="0" marB="0"/>
                </a:tc>
              </a:tr>
              <a:tr h="974823">
                <a:tc>
                  <a:txBody>
                    <a:bodyPr/>
                    <a:lstStyle/>
                    <a:p>
                      <a:pPr marL="0" marR="0">
                        <a:lnSpc>
                          <a:spcPct val="115000"/>
                        </a:lnSpc>
                        <a:spcBef>
                          <a:spcPts val="0"/>
                        </a:spcBef>
                        <a:spcAft>
                          <a:spcPts val="0"/>
                        </a:spcAft>
                      </a:pPr>
                      <a:r>
                        <a:rPr lang="en-US" sz="800" u="sng">
                          <a:effectLst/>
                        </a:rPr>
                        <a:t>Bio-Medical</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dirty="0">
                          <a:effectLst/>
                        </a:rPr>
                        <a:t>Increased susceptibility to HIV due to being  uncircumcised</a:t>
                      </a:r>
                      <a:endParaRPr lang="en-US" sz="700" dirty="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a:effectLst/>
                        </a:rPr>
                        <a:t>Build capacity for  medical male circumcision (MMC) programs </a:t>
                      </a:r>
                      <a:endParaRPr lang="en-US" sz="70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a:effectLst/>
                        </a:rPr>
                        <a:t>Hire medical staff, conduct MMC training, </a:t>
                      </a:r>
                    </a:p>
                    <a:p>
                      <a:pPr marL="0" marR="0">
                        <a:lnSpc>
                          <a:spcPct val="115000"/>
                        </a:lnSpc>
                        <a:spcBef>
                          <a:spcPts val="0"/>
                        </a:spcBef>
                        <a:spcAft>
                          <a:spcPts val="0"/>
                        </a:spcAft>
                      </a:pPr>
                      <a:r>
                        <a:rPr lang="en-US" sz="700">
                          <a:effectLst/>
                        </a:rPr>
                        <a:t>Obtain clinic space</a:t>
                      </a:r>
                      <a:endParaRPr lang="en-US" sz="70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a:effectLst/>
                        </a:rPr>
                        <a:t>100 medical providers trained</a:t>
                      </a:r>
                      <a:endParaRPr lang="en-US" sz="700">
                        <a:effectLst/>
                        <a:latin typeface="Calibri"/>
                        <a:ea typeface="Calibri"/>
                        <a:cs typeface="Times New Roman"/>
                      </a:endParaRPr>
                    </a:p>
                  </a:txBody>
                  <a:tcPr marL="45411" marR="45411" marT="0" marB="0"/>
                </a:tc>
                <a:tc vMerge="1">
                  <a:txBody>
                    <a:bodyPr/>
                    <a:lstStyle/>
                    <a:p>
                      <a:endParaRPr lang="en-US"/>
                    </a:p>
                  </a:txBody>
                  <a:tcPr/>
                </a:tc>
                <a:tc>
                  <a:txBody>
                    <a:bodyPr/>
                    <a:lstStyle/>
                    <a:p>
                      <a:pPr marL="38100" marR="0">
                        <a:lnSpc>
                          <a:spcPct val="115000"/>
                        </a:lnSpc>
                        <a:spcBef>
                          <a:spcPts val="0"/>
                        </a:spcBef>
                        <a:spcAft>
                          <a:spcPts val="0"/>
                        </a:spcAft>
                      </a:pPr>
                      <a:r>
                        <a:rPr lang="en-US" sz="700">
                          <a:effectLst/>
                        </a:rPr>
                        <a:t>--100 MMC completed each week in township </a:t>
                      </a:r>
                      <a:endParaRPr lang="en-US" sz="70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dirty="0">
                          <a:effectLst/>
                        </a:rPr>
                        <a:t>Decrease in </a:t>
                      </a:r>
                      <a:r>
                        <a:rPr lang="en-US" sz="700" dirty="0" smtClean="0">
                          <a:effectLst/>
                        </a:rPr>
                        <a:t>HIV susceptibility</a:t>
                      </a:r>
                      <a:endParaRPr lang="en-US" sz="700" dirty="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5411" marR="45411" marT="0" marB="0"/>
                </a:tc>
              </a:tr>
              <a:tr h="974823">
                <a:tc>
                  <a:txBody>
                    <a:bodyPr/>
                    <a:lstStyle/>
                    <a:p>
                      <a:pPr marL="0" marR="0">
                        <a:lnSpc>
                          <a:spcPct val="115000"/>
                        </a:lnSpc>
                        <a:spcBef>
                          <a:spcPts val="0"/>
                        </a:spcBef>
                        <a:spcAft>
                          <a:spcPts val="0"/>
                        </a:spcAft>
                      </a:pPr>
                      <a:r>
                        <a:rPr lang="en-US" sz="800" u="sng">
                          <a:effectLst/>
                        </a:rPr>
                        <a:t>Social</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a:effectLst/>
                        </a:rPr>
                        <a:t>Norms around </a:t>
                      </a:r>
                    </a:p>
                    <a:p>
                      <a:pPr marL="0" marR="0">
                        <a:lnSpc>
                          <a:spcPct val="115000"/>
                        </a:lnSpc>
                        <a:spcBef>
                          <a:spcPts val="0"/>
                        </a:spcBef>
                        <a:spcAft>
                          <a:spcPts val="0"/>
                        </a:spcAft>
                      </a:pPr>
                      <a:r>
                        <a:rPr lang="en-US" sz="700">
                          <a:effectLst/>
                        </a:rPr>
                        <a:t>--condom use and male circumcision</a:t>
                      </a:r>
                    </a:p>
                    <a:p>
                      <a:pPr marL="0" marR="0">
                        <a:lnSpc>
                          <a:spcPct val="115000"/>
                        </a:lnSpc>
                        <a:spcBef>
                          <a:spcPts val="0"/>
                        </a:spcBef>
                        <a:spcAft>
                          <a:spcPts val="0"/>
                        </a:spcAft>
                      </a:pPr>
                      <a:r>
                        <a:rPr lang="en-US" sz="700">
                          <a:effectLst/>
                        </a:rPr>
                        <a:t>--importance of providing for family financially  </a:t>
                      </a:r>
                      <a:endParaRPr lang="en-US" sz="70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a:effectLst/>
                        </a:rPr>
                        <a:t>Conduct marketing campaigns to</a:t>
                      </a:r>
                    </a:p>
                    <a:p>
                      <a:pPr marL="0" marR="0">
                        <a:lnSpc>
                          <a:spcPct val="115000"/>
                        </a:lnSpc>
                        <a:spcBef>
                          <a:spcPts val="0"/>
                        </a:spcBef>
                        <a:spcAft>
                          <a:spcPts val="0"/>
                        </a:spcAft>
                      </a:pPr>
                      <a:r>
                        <a:rPr lang="en-US" sz="700">
                          <a:effectLst/>
                        </a:rPr>
                        <a:t>-- </a:t>
                      </a:r>
                      <a:r>
                        <a:rPr lang="en-US" sz="700">
                          <a:effectLst/>
                          <a:sym typeface="Wingdings"/>
                        </a:rPr>
                        <a:t></a:t>
                      </a:r>
                      <a:r>
                        <a:rPr lang="en-US" sz="700">
                          <a:effectLst/>
                        </a:rPr>
                        <a:t>condom use</a:t>
                      </a:r>
                    </a:p>
                    <a:p>
                      <a:pPr marL="0" marR="0">
                        <a:lnSpc>
                          <a:spcPct val="115000"/>
                        </a:lnSpc>
                        <a:spcBef>
                          <a:spcPts val="0"/>
                        </a:spcBef>
                        <a:spcAft>
                          <a:spcPts val="0"/>
                        </a:spcAft>
                      </a:pPr>
                      <a:r>
                        <a:rPr lang="en-US" sz="700">
                          <a:effectLst/>
                        </a:rPr>
                        <a:t>--</a:t>
                      </a:r>
                      <a:r>
                        <a:rPr lang="en-US" sz="700">
                          <a:effectLst/>
                          <a:sym typeface="Wingdings"/>
                        </a:rPr>
                        <a:t></a:t>
                      </a:r>
                      <a:r>
                        <a:rPr lang="en-US" sz="700">
                          <a:effectLst/>
                        </a:rPr>
                        <a:t>awareness of  microfinance loans</a:t>
                      </a:r>
                      <a:endParaRPr lang="en-US" sz="70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a:effectLst/>
                        </a:rPr>
                        <a:t>Posters, billboards</a:t>
                      </a:r>
                    </a:p>
                    <a:p>
                      <a:pPr marL="0" marR="0">
                        <a:lnSpc>
                          <a:spcPct val="115000"/>
                        </a:lnSpc>
                        <a:spcBef>
                          <a:spcPts val="0"/>
                        </a:spcBef>
                        <a:spcAft>
                          <a:spcPts val="0"/>
                        </a:spcAft>
                      </a:pPr>
                      <a:r>
                        <a:rPr lang="en-US" sz="700">
                          <a:effectLst/>
                        </a:rPr>
                        <a:t>Peer incentives,  training  regarding importance of condoms and microfinance loan availability</a:t>
                      </a:r>
                    </a:p>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a:effectLst/>
                        </a:rPr>
                        <a:t>--50 posters or billboards disseminated </a:t>
                      </a:r>
                    </a:p>
                    <a:p>
                      <a:pPr marL="0" marR="0">
                        <a:lnSpc>
                          <a:spcPct val="115000"/>
                        </a:lnSpc>
                        <a:spcBef>
                          <a:spcPts val="0"/>
                        </a:spcBef>
                        <a:spcAft>
                          <a:spcPts val="0"/>
                        </a:spcAft>
                      </a:pPr>
                      <a:r>
                        <a:rPr lang="en-US" sz="700">
                          <a:effectLst/>
                        </a:rPr>
                        <a:t>--20 microfinance peer advocates trained</a:t>
                      </a:r>
                      <a:endParaRPr lang="en-US" sz="70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a:effectLst/>
                        </a:rPr>
                        <a:t>--Positive change in attitudes about condom use</a:t>
                      </a:r>
                    </a:p>
                    <a:p>
                      <a:pPr marL="0" marR="0">
                        <a:lnSpc>
                          <a:spcPct val="115000"/>
                        </a:lnSpc>
                        <a:spcBef>
                          <a:spcPts val="0"/>
                        </a:spcBef>
                        <a:spcAft>
                          <a:spcPts val="0"/>
                        </a:spcAft>
                      </a:pPr>
                      <a:r>
                        <a:rPr lang="en-US" sz="700">
                          <a:effectLst/>
                        </a:rPr>
                        <a:t>--</a:t>
                      </a:r>
                      <a:r>
                        <a:rPr lang="en-US" sz="700">
                          <a:effectLst/>
                          <a:sym typeface="Wingdings"/>
                        </a:rPr>
                        <a:t></a:t>
                      </a:r>
                      <a:r>
                        <a:rPr lang="en-US" sz="700">
                          <a:effectLst/>
                        </a:rPr>
                        <a:t>awareness of microfinance programs</a:t>
                      </a:r>
                      <a:endParaRPr lang="en-US" sz="70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a:effectLst/>
                        </a:rPr>
                        <a:t>Increase in condom use</a:t>
                      </a:r>
                      <a:endParaRPr lang="en-US" sz="70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5411" marR="45411" marT="0" marB="0"/>
                </a:tc>
              </a:tr>
              <a:tr h="974823">
                <a:tc>
                  <a:txBody>
                    <a:bodyPr/>
                    <a:lstStyle/>
                    <a:p>
                      <a:pPr marL="0" marR="0">
                        <a:lnSpc>
                          <a:spcPct val="115000"/>
                        </a:lnSpc>
                        <a:spcBef>
                          <a:spcPts val="0"/>
                        </a:spcBef>
                        <a:spcAft>
                          <a:spcPts val="0"/>
                        </a:spcAft>
                      </a:pPr>
                      <a:r>
                        <a:rPr lang="en-US" sz="800" u="sng">
                          <a:effectLst/>
                        </a:rPr>
                        <a:t>Structural</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endParaRPr>
                    </a:p>
                    <a:p>
                      <a:pPr marL="0" marR="0">
                        <a:lnSpc>
                          <a:spcPct val="115000"/>
                        </a:lnSpc>
                        <a:spcBef>
                          <a:spcPts val="0"/>
                        </a:spcBef>
                        <a:spcAft>
                          <a:spcPts val="0"/>
                        </a:spcAft>
                      </a:pPr>
                      <a:r>
                        <a:rPr lang="en-US" sz="800" u="none" strike="noStrike">
                          <a:effectLst/>
                        </a:rPr>
                        <a:t> </a:t>
                      </a:r>
                      <a:endParaRPr lang="en-US" sz="70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a:effectLst/>
                        </a:rPr>
                        <a:t>Lack of access to</a:t>
                      </a:r>
                    </a:p>
                    <a:p>
                      <a:pPr marL="0" marR="0">
                        <a:lnSpc>
                          <a:spcPct val="115000"/>
                        </a:lnSpc>
                        <a:spcBef>
                          <a:spcPts val="0"/>
                        </a:spcBef>
                        <a:spcAft>
                          <a:spcPts val="0"/>
                        </a:spcAft>
                      </a:pPr>
                      <a:r>
                        <a:rPr lang="en-US" sz="700">
                          <a:effectLst/>
                        </a:rPr>
                        <a:t> –condoms</a:t>
                      </a:r>
                    </a:p>
                    <a:p>
                      <a:pPr marL="0" marR="0">
                        <a:lnSpc>
                          <a:spcPct val="115000"/>
                        </a:lnSpc>
                        <a:spcBef>
                          <a:spcPts val="0"/>
                        </a:spcBef>
                        <a:spcAft>
                          <a:spcPts val="0"/>
                        </a:spcAft>
                      </a:pPr>
                      <a:r>
                        <a:rPr lang="en-US" sz="700">
                          <a:effectLst/>
                        </a:rPr>
                        <a:t>--male circumcision</a:t>
                      </a:r>
                    </a:p>
                    <a:p>
                      <a:pPr marL="0" marR="0">
                        <a:lnSpc>
                          <a:spcPct val="115000"/>
                        </a:lnSpc>
                        <a:spcBef>
                          <a:spcPts val="0"/>
                        </a:spcBef>
                        <a:spcAft>
                          <a:spcPts val="0"/>
                        </a:spcAft>
                      </a:pPr>
                      <a:r>
                        <a:rPr lang="en-US" sz="700">
                          <a:effectLst/>
                        </a:rPr>
                        <a:t>--available jobs in local area</a:t>
                      </a:r>
                      <a:endParaRPr lang="en-US" sz="70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a:effectLst/>
                        </a:rPr>
                        <a:t>---Provide free condoms </a:t>
                      </a:r>
                    </a:p>
                    <a:p>
                      <a:pPr marL="0" marR="0">
                        <a:lnSpc>
                          <a:spcPct val="115000"/>
                        </a:lnSpc>
                        <a:spcBef>
                          <a:spcPts val="0"/>
                        </a:spcBef>
                        <a:spcAft>
                          <a:spcPts val="0"/>
                        </a:spcAft>
                      </a:pPr>
                      <a:r>
                        <a:rPr lang="en-US" sz="700">
                          <a:effectLst/>
                        </a:rPr>
                        <a:t>--</a:t>
                      </a:r>
                      <a:r>
                        <a:rPr lang="en-US" sz="700">
                          <a:effectLst/>
                          <a:sym typeface="Wingdings"/>
                        </a:rPr>
                        <a:t></a:t>
                      </a:r>
                      <a:r>
                        <a:rPr lang="en-US" sz="700">
                          <a:effectLst/>
                        </a:rPr>
                        <a:t>MMC programs </a:t>
                      </a:r>
                    </a:p>
                    <a:p>
                      <a:pPr marL="0" marR="0">
                        <a:lnSpc>
                          <a:spcPct val="115000"/>
                        </a:lnSpc>
                        <a:spcBef>
                          <a:spcPts val="0"/>
                        </a:spcBef>
                        <a:spcAft>
                          <a:spcPts val="0"/>
                        </a:spcAft>
                      </a:pPr>
                      <a:r>
                        <a:rPr lang="en-US" sz="700">
                          <a:effectLst/>
                        </a:rPr>
                        <a:t>--</a:t>
                      </a:r>
                      <a:r>
                        <a:rPr lang="en-US" sz="700">
                          <a:effectLst/>
                          <a:sym typeface="Wingdings"/>
                        </a:rPr>
                        <a:t></a:t>
                      </a:r>
                      <a:r>
                        <a:rPr lang="en-US" sz="700">
                          <a:effectLst/>
                        </a:rPr>
                        <a:t>microfinance loans</a:t>
                      </a:r>
                      <a:endParaRPr lang="en-US" sz="70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dirty="0">
                          <a:effectLst/>
                        </a:rPr>
                        <a:t>--</a:t>
                      </a:r>
                      <a:r>
                        <a:rPr lang="en-US" sz="700" dirty="0">
                          <a:effectLst/>
                          <a:sym typeface="Wingdings"/>
                        </a:rPr>
                        <a:t></a:t>
                      </a:r>
                      <a:r>
                        <a:rPr lang="en-US" sz="700" dirty="0">
                          <a:effectLst/>
                        </a:rPr>
                        <a:t>availability, accessibility, and acceptability of condoms</a:t>
                      </a:r>
                    </a:p>
                    <a:p>
                      <a:pPr marL="0" marR="0">
                        <a:lnSpc>
                          <a:spcPct val="115000"/>
                        </a:lnSpc>
                        <a:spcBef>
                          <a:spcPts val="0"/>
                        </a:spcBef>
                        <a:spcAft>
                          <a:spcPts val="0"/>
                        </a:spcAft>
                      </a:pPr>
                      <a:r>
                        <a:rPr lang="en-US" sz="700" dirty="0" smtClean="0">
                          <a:effectLst/>
                        </a:rPr>
                        <a:t>--train staff on how to obtain microfinance loans</a:t>
                      </a:r>
                      <a:endParaRPr lang="en-US" sz="700" dirty="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spcBef>
                          <a:spcPts val="0"/>
                        </a:spcBef>
                        <a:spcAft>
                          <a:spcPts val="0"/>
                        </a:spcAft>
                      </a:pPr>
                      <a:r>
                        <a:rPr lang="en-US" sz="700" dirty="0">
                          <a:effectLst/>
                        </a:rPr>
                        <a:t>--Condom machines in 20 clubs, </a:t>
                      </a:r>
                    </a:p>
                    <a:p>
                      <a:pPr marL="0" marR="0" indent="0" algn="l" defTabSz="914400" rtl="0" eaLnBrk="1" fontAlgn="auto" latinLnBrk="0" hangingPunct="1">
                        <a:lnSpc>
                          <a:spcPct val="115000"/>
                        </a:lnSpc>
                        <a:spcBef>
                          <a:spcPts val="0"/>
                        </a:spcBef>
                        <a:spcAft>
                          <a:spcPts val="0"/>
                        </a:spcAft>
                        <a:buClrTx/>
                        <a:buSzTx/>
                        <a:buFontTx/>
                        <a:buNone/>
                        <a:tabLst/>
                        <a:defRPr/>
                      </a:pPr>
                      <a:r>
                        <a:rPr lang="en-US" sz="700" dirty="0" smtClean="0">
                          <a:effectLst/>
                        </a:rPr>
                        <a:t>- distribute 300 microfinance loan apps. </a:t>
                      </a:r>
                      <a:endParaRPr lang="en-US" sz="700" dirty="0" smtClean="0">
                        <a:effectLst/>
                        <a:latin typeface="Calibri"/>
                        <a:ea typeface="Calibri"/>
                        <a:cs typeface="Times New Roman"/>
                      </a:endParaRPr>
                    </a:p>
                    <a:p>
                      <a:pPr marL="0" marR="0">
                        <a:lnSpc>
                          <a:spcPct val="115000"/>
                        </a:lnSpc>
                        <a:spcBef>
                          <a:spcPts val="0"/>
                        </a:spcBef>
                        <a:spcAft>
                          <a:spcPts val="0"/>
                        </a:spcAft>
                      </a:pPr>
                      <a:r>
                        <a:rPr lang="en-US" sz="700" dirty="0" smtClean="0">
                          <a:effectLst/>
                        </a:rPr>
                        <a:t>--</a:t>
                      </a:r>
                      <a:r>
                        <a:rPr lang="en-US" sz="700" dirty="0" smtClean="0">
                          <a:effectLst/>
                          <a:sym typeface="Wingdings"/>
                        </a:rPr>
                        <a:t></a:t>
                      </a:r>
                      <a:r>
                        <a:rPr lang="en-US" sz="700" dirty="0" smtClean="0">
                          <a:effectLst/>
                        </a:rPr>
                        <a:t>availability </a:t>
                      </a:r>
                      <a:r>
                        <a:rPr lang="en-US" sz="700" dirty="0">
                          <a:effectLst/>
                        </a:rPr>
                        <a:t>of  MMC programs </a:t>
                      </a:r>
                    </a:p>
                    <a:p>
                      <a:pPr marL="0" marR="0">
                        <a:lnSpc>
                          <a:spcPct val="115000"/>
                        </a:lnSpc>
                        <a:spcBef>
                          <a:spcPts val="0"/>
                        </a:spcBef>
                        <a:spcAft>
                          <a:spcPts val="0"/>
                        </a:spcAft>
                      </a:pPr>
                      <a:r>
                        <a:rPr lang="en-US" sz="700" dirty="0">
                          <a:effectLst/>
                        </a:rPr>
                        <a:t> </a:t>
                      </a:r>
                      <a:endParaRPr lang="en-US" sz="700" dirty="0">
                        <a:effectLst/>
                        <a:latin typeface="Calibri"/>
                        <a:ea typeface="Calibri"/>
                        <a:cs typeface="Times New Roman"/>
                      </a:endParaRPr>
                    </a:p>
                  </a:txBody>
                  <a:tcPr marL="45411" marR="45411" marT="0" marB="0"/>
                </a:tc>
                <a:tc vMerge="1">
                  <a:txBody>
                    <a:bodyPr/>
                    <a:lstStyle/>
                    <a:p>
                      <a:endParaRPr lang="en-US"/>
                    </a:p>
                  </a:txBody>
                  <a:tcPr/>
                </a:tc>
                <a:tc>
                  <a:txBody>
                    <a:bodyPr/>
                    <a:lstStyle/>
                    <a:p>
                      <a:pPr marL="0" marR="0">
                        <a:lnSpc>
                          <a:spcPct val="115000"/>
                        </a:lnSpc>
                        <a:spcBef>
                          <a:spcPts val="0"/>
                        </a:spcBef>
                        <a:spcAft>
                          <a:spcPts val="0"/>
                        </a:spcAft>
                      </a:pPr>
                      <a:r>
                        <a:rPr lang="en-US" sz="700" dirty="0">
                          <a:effectLst/>
                        </a:rPr>
                        <a:t>--Increase in </a:t>
                      </a:r>
                      <a:r>
                        <a:rPr lang="en-US" sz="700" dirty="0" smtClean="0">
                          <a:effectLst/>
                        </a:rPr>
                        <a:t>condom use</a:t>
                      </a:r>
                    </a:p>
                    <a:p>
                      <a:pPr marL="0" marR="0" indent="0" algn="l" defTabSz="914400" rtl="0" eaLnBrk="1" fontAlgn="auto" latinLnBrk="0" hangingPunct="1">
                        <a:lnSpc>
                          <a:spcPct val="115000"/>
                        </a:lnSpc>
                        <a:spcBef>
                          <a:spcPts val="0"/>
                        </a:spcBef>
                        <a:spcAft>
                          <a:spcPts val="0"/>
                        </a:spcAft>
                        <a:buClrTx/>
                        <a:buSzTx/>
                        <a:buFontTx/>
                        <a:buNone/>
                        <a:tabLst/>
                        <a:defRPr/>
                      </a:pPr>
                      <a:r>
                        <a:rPr lang="en-US" sz="700" dirty="0" smtClean="0">
                          <a:effectLst/>
                        </a:rPr>
                        <a:t>--100 men circumcised/ week</a:t>
                      </a:r>
                    </a:p>
                    <a:p>
                      <a:pPr marL="0" marR="0">
                        <a:lnSpc>
                          <a:spcPct val="115000"/>
                        </a:lnSpc>
                        <a:spcBef>
                          <a:spcPts val="0"/>
                        </a:spcBef>
                        <a:spcAft>
                          <a:spcPts val="0"/>
                        </a:spcAft>
                      </a:pPr>
                      <a:r>
                        <a:rPr lang="en-US" sz="700" dirty="0" smtClean="0">
                          <a:effectLst/>
                        </a:rPr>
                        <a:t>--</a:t>
                      </a:r>
                      <a:r>
                        <a:rPr lang="en-US" sz="700" dirty="0">
                          <a:effectLst/>
                        </a:rPr>
                        <a:t>100 microfinance apps </a:t>
                      </a:r>
                      <a:r>
                        <a:rPr lang="en-US" sz="700" dirty="0" smtClean="0">
                          <a:effectLst/>
                        </a:rPr>
                        <a:t>completed and granted</a:t>
                      </a:r>
                      <a:endParaRPr lang="en-US" sz="700" dirty="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dirty="0" smtClean="0">
                          <a:effectLst/>
                        </a:rPr>
                        <a:t>--</a:t>
                      </a:r>
                      <a:r>
                        <a:rPr lang="en-US" sz="700" dirty="0" smtClean="0">
                          <a:effectLst/>
                          <a:sym typeface="Wingdings"/>
                        </a:rPr>
                        <a:t></a:t>
                      </a:r>
                      <a:r>
                        <a:rPr lang="en-US" sz="700" dirty="0" smtClean="0">
                          <a:effectLst/>
                        </a:rPr>
                        <a:t> </a:t>
                      </a:r>
                      <a:r>
                        <a:rPr lang="en-US" sz="700" dirty="0">
                          <a:effectLst/>
                        </a:rPr>
                        <a:t>in </a:t>
                      </a:r>
                      <a:r>
                        <a:rPr lang="en-US" sz="700" dirty="0" smtClean="0">
                          <a:effectLst/>
                        </a:rPr>
                        <a:t>protected sex </a:t>
                      </a:r>
                      <a:endParaRPr lang="en-US" sz="700" dirty="0">
                        <a:effectLst/>
                      </a:endParaRPr>
                    </a:p>
                    <a:p>
                      <a:pPr marL="0" marR="0">
                        <a:lnSpc>
                          <a:spcPct val="115000"/>
                        </a:lnSpc>
                        <a:spcBef>
                          <a:spcPts val="0"/>
                        </a:spcBef>
                        <a:spcAft>
                          <a:spcPts val="0"/>
                        </a:spcAft>
                      </a:pPr>
                      <a:r>
                        <a:rPr lang="en-US" sz="700" dirty="0" smtClean="0">
                          <a:effectLst/>
                        </a:rPr>
                        <a:t>--</a:t>
                      </a:r>
                      <a:r>
                        <a:rPr lang="en-US" sz="700" dirty="0" smtClean="0">
                          <a:effectLst/>
                          <a:sym typeface="Wingdings"/>
                        </a:rPr>
                        <a:t>susceptibility to HIV</a:t>
                      </a:r>
                      <a:endParaRPr lang="en-US" sz="700" dirty="0" smtClean="0">
                        <a:effectLst/>
                      </a:endParaRPr>
                    </a:p>
                    <a:p>
                      <a:pPr marL="0" marR="0">
                        <a:lnSpc>
                          <a:spcPct val="115000"/>
                        </a:lnSpc>
                        <a:spcBef>
                          <a:spcPts val="0"/>
                        </a:spcBef>
                        <a:spcAft>
                          <a:spcPts val="0"/>
                        </a:spcAft>
                      </a:pPr>
                      <a:r>
                        <a:rPr lang="en-US" sz="700" dirty="0" smtClean="0">
                          <a:effectLst/>
                        </a:rPr>
                        <a:t>--</a:t>
                      </a:r>
                      <a:r>
                        <a:rPr lang="en-US" sz="700" dirty="0" smtClean="0">
                          <a:effectLst/>
                          <a:sym typeface="Wingdings"/>
                        </a:rPr>
                        <a:t> in sex</a:t>
                      </a:r>
                      <a:r>
                        <a:rPr lang="en-US" sz="700" baseline="0" dirty="0" smtClean="0">
                          <a:effectLst/>
                          <a:sym typeface="Wingdings"/>
                        </a:rPr>
                        <a:t> partners due to not traveling out of town for work</a:t>
                      </a:r>
                      <a:endParaRPr lang="en-US" sz="700" dirty="0">
                        <a:effectLst/>
                        <a:latin typeface="Calibri"/>
                        <a:ea typeface="Calibri"/>
                        <a:cs typeface="Times New Roman"/>
                      </a:endParaRPr>
                    </a:p>
                  </a:txBody>
                  <a:tcPr marL="45411" marR="45411" marT="0" marB="0"/>
                </a:tc>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5411" marR="45411" marT="0" marB="0"/>
                </a:tc>
              </a:tr>
              <a:tr h="324941">
                <a:tc>
                  <a:txBody>
                    <a:bodyPr/>
                    <a:lstStyle/>
                    <a:p>
                      <a:pPr marL="0" marR="0">
                        <a:lnSpc>
                          <a:spcPct val="115000"/>
                        </a:lnSpc>
                        <a:spcBef>
                          <a:spcPts val="0"/>
                        </a:spcBef>
                        <a:spcAft>
                          <a:spcPts val="0"/>
                        </a:spcAft>
                      </a:pPr>
                      <a:r>
                        <a:rPr lang="en-US" sz="700">
                          <a:effectLst/>
                        </a:rPr>
                        <a:t> </a:t>
                      </a:r>
                      <a:endParaRPr lang="en-US" sz="700">
                        <a:effectLst/>
                        <a:latin typeface="Calibri"/>
                        <a:ea typeface="Calibri"/>
                        <a:cs typeface="Times New Roman"/>
                      </a:endParaRPr>
                    </a:p>
                  </a:txBody>
                  <a:tcPr marL="45411" marR="45411" marT="0" marB="0"/>
                </a:tc>
                <a:tc gridSpan="11">
                  <a:txBody>
                    <a:bodyPr/>
                    <a:lstStyle/>
                    <a:p>
                      <a:pPr marL="0" marR="0">
                        <a:lnSpc>
                          <a:spcPct val="115000"/>
                        </a:lnSpc>
                        <a:spcBef>
                          <a:spcPts val="0"/>
                        </a:spcBef>
                        <a:spcAft>
                          <a:spcPts val="0"/>
                        </a:spcAft>
                      </a:pPr>
                      <a:r>
                        <a:rPr lang="en-US" sz="900" dirty="0">
                          <a:effectLst/>
                        </a:rPr>
                        <a:t>Formative</a:t>
                      </a:r>
                      <a:r>
                        <a:rPr lang="en-US" sz="900" u="dotted" dirty="0">
                          <a:effectLst/>
                        </a:rPr>
                        <a:t>		</a:t>
                      </a:r>
                      <a:r>
                        <a:rPr lang="en-US" sz="900" u="dotted" dirty="0" smtClean="0">
                          <a:effectLst/>
                        </a:rPr>
                        <a:t>   Monitori</a:t>
                      </a:r>
                      <a:r>
                        <a:rPr lang="en-US" sz="900" dirty="0" smtClean="0">
                          <a:effectLst/>
                        </a:rPr>
                        <a:t>ng</a:t>
                      </a:r>
                      <a:r>
                        <a:rPr lang="en-US" sz="900" u="dotted" dirty="0">
                          <a:effectLst/>
                        </a:rPr>
                        <a:t>	</a:t>
                      </a:r>
                      <a:r>
                        <a:rPr lang="en-US" sz="900" u="dotted" baseline="0" dirty="0" smtClean="0">
                          <a:effectLst/>
                        </a:rPr>
                        <a:t>        </a:t>
                      </a:r>
                      <a:r>
                        <a:rPr lang="en-US" sz="900" u="dotted" dirty="0">
                          <a:effectLst/>
                        </a:rPr>
                        <a:t>	</a:t>
                      </a:r>
                      <a:r>
                        <a:rPr lang="en-US" sz="900" u="dotted" dirty="0" smtClean="0">
                          <a:effectLst/>
                        </a:rPr>
                        <a:t>           </a:t>
                      </a:r>
                      <a:r>
                        <a:rPr lang="en-US" sz="900" dirty="0" smtClean="0">
                          <a:effectLst/>
                        </a:rPr>
                        <a:t>Evaluation</a:t>
                      </a:r>
                      <a:r>
                        <a:rPr lang="en-US" sz="900" u="dotted" dirty="0">
                          <a:effectLst/>
                        </a:rPr>
                        <a:t>		</a:t>
                      </a:r>
                      <a:r>
                        <a:rPr lang="en-US" sz="900" u="dotted" dirty="0" smtClean="0">
                          <a:effectLst/>
                        </a:rPr>
                        <a:t>Imp</a:t>
                      </a:r>
                      <a:r>
                        <a:rPr lang="en-US" sz="900" dirty="0" smtClean="0">
                          <a:effectLst/>
                        </a:rPr>
                        <a:t>act</a:t>
                      </a:r>
                      <a:endParaRPr lang="en-US" sz="700" dirty="0">
                        <a:effectLst/>
                        <a:latin typeface="Calibri"/>
                        <a:ea typeface="Calibri"/>
                        <a:cs typeface="Times New Roman"/>
                      </a:endParaRPr>
                    </a:p>
                  </a:txBody>
                  <a:tcPr marL="45411" marR="4541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cxnSp>
        <p:nvCxnSpPr>
          <p:cNvPr id="18" name="Straight Arrow Connector 17"/>
          <p:cNvCxnSpPr/>
          <p:nvPr/>
        </p:nvCxnSpPr>
        <p:spPr>
          <a:xfrm>
            <a:off x="12096750" y="3902075"/>
            <a:ext cx="0" cy="37433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Rectangle 17"/>
          <p:cNvSpPr>
            <a:spLocks noChangeArrowheads="1"/>
          </p:cNvSpPr>
          <p:nvPr/>
        </p:nvSpPr>
        <p:spPr bwMode="auto">
          <a:xfrm>
            <a:off x="381000" y="650270"/>
            <a:ext cx="83164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Problem Statement</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Men who travel outside of Harare for work are at high risk of HIV acquisition/transmission due to unprotected sex with multiple partners.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18"/>
          <p:cNvSpPr>
            <a:spLocks noChangeArrowheads="1"/>
          </p:cNvSpPr>
          <p:nvPr/>
        </p:nvSpPr>
        <p:spPr bwMode="auto">
          <a:xfrm>
            <a:off x="620713" y="1852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3" name="Straight Arrow Connector 22"/>
          <p:cNvCxnSpPr/>
          <p:nvPr/>
        </p:nvCxnSpPr>
        <p:spPr>
          <a:xfrm>
            <a:off x="8111412" y="2514600"/>
            <a:ext cx="0" cy="3048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630530"/>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lstStyle/>
          <a:p>
            <a:r>
              <a:rPr lang="en-US" dirty="0"/>
              <a:t>Behavioral interventions –focus of HIV prevention funding during the last decade </a:t>
            </a:r>
            <a:endParaRPr lang="en-US" dirty="0" smtClean="0"/>
          </a:p>
          <a:p>
            <a:pPr lvl="1"/>
            <a:r>
              <a:rPr lang="en-US" dirty="0" smtClean="0"/>
              <a:t>(</a:t>
            </a:r>
            <a:r>
              <a:rPr lang="en-US" dirty="0"/>
              <a:t>DEBIs) </a:t>
            </a:r>
          </a:p>
          <a:p>
            <a:r>
              <a:rPr lang="en-US" dirty="0"/>
              <a:t>New Emphasis – High Impact Prevention (HIP)</a:t>
            </a:r>
          </a:p>
          <a:p>
            <a:pPr lvl="1"/>
            <a:r>
              <a:rPr lang="en-US" dirty="0"/>
              <a:t>Biomedical  </a:t>
            </a:r>
            <a:r>
              <a:rPr lang="en-US" dirty="0" smtClean="0"/>
              <a:t>interventions </a:t>
            </a:r>
          </a:p>
          <a:p>
            <a:pPr lvl="2"/>
            <a:r>
              <a:rPr lang="en-US" dirty="0" smtClean="0"/>
              <a:t>HIV testing</a:t>
            </a:r>
          </a:p>
          <a:p>
            <a:pPr lvl="2"/>
            <a:r>
              <a:rPr lang="en-US" dirty="0" smtClean="0"/>
              <a:t>ART</a:t>
            </a:r>
          </a:p>
          <a:p>
            <a:pPr lvl="2"/>
            <a:r>
              <a:rPr lang="en-US" dirty="0" smtClean="0"/>
              <a:t>PEP, </a:t>
            </a:r>
            <a:r>
              <a:rPr lang="en-US" dirty="0" err="1" smtClean="0"/>
              <a:t>PrEP</a:t>
            </a:r>
            <a:endParaRPr lang="en-US" dirty="0" smtClean="0"/>
          </a:p>
          <a:p>
            <a:r>
              <a:rPr lang="en-US" dirty="0" smtClean="0"/>
              <a:t>Fewer use social or structural-level interventions</a:t>
            </a:r>
          </a:p>
          <a:p>
            <a:pPr lvl="1"/>
            <a:endParaRPr lang="en-US" dirty="0" smtClean="0"/>
          </a:p>
          <a:p>
            <a:pPr lvl="1"/>
            <a:endParaRPr lang="en-US" dirty="0"/>
          </a:p>
          <a:p>
            <a:endParaRPr lang="en-US" dirty="0"/>
          </a:p>
        </p:txBody>
      </p:sp>
      <p:sp>
        <p:nvSpPr>
          <p:cNvPr id="3" name="Title 2"/>
          <p:cNvSpPr>
            <a:spLocks noGrp="1"/>
          </p:cNvSpPr>
          <p:nvPr>
            <p:ph type="title"/>
          </p:nvPr>
        </p:nvSpPr>
        <p:spPr/>
        <p:txBody>
          <a:bodyPr>
            <a:normAutofit fontScale="90000"/>
          </a:bodyPr>
          <a:lstStyle/>
          <a:p>
            <a:r>
              <a:rPr lang="en-US" sz="3600" b="0" dirty="0">
                <a:solidFill>
                  <a:srgbClr val="424456"/>
                </a:solidFill>
                <a:effectLst/>
                <a:latin typeface="Trebuchet MS"/>
              </a:rPr>
              <a:t>HIV Interventions </a:t>
            </a:r>
            <a:r>
              <a:rPr lang="en-US" sz="3600" b="0" dirty="0" smtClean="0">
                <a:solidFill>
                  <a:srgbClr val="424456"/>
                </a:solidFill>
                <a:effectLst/>
                <a:latin typeface="Trebuchet MS"/>
              </a:rPr>
              <a:t>Typically Don’t Use   Combination </a:t>
            </a:r>
            <a:r>
              <a:rPr lang="en-US" sz="3600" b="0" dirty="0">
                <a:solidFill>
                  <a:srgbClr val="424456"/>
                </a:solidFill>
                <a:effectLst/>
                <a:latin typeface="Trebuchet MS"/>
              </a:rPr>
              <a:t>Approaches </a:t>
            </a:r>
            <a:endParaRPr lang="en-US" dirty="0"/>
          </a:p>
        </p:txBody>
      </p:sp>
    </p:spTree>
    <p:extLst>
      <p:ext uri="{BB962C8B-B14F-4D97-AF65-F5344CB8AC3E}">
        <p14:creationId xmlns:p14="http://schemas.microsoft.com/office/powerpoint/2010/main" val="1930879107"/>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690872"/>
          </a:xfrm>
        </p:spPr>
        <p:txBody>
          <a:bodyPr>
            <a:normAutofit/>
          </a:bodyPr>
          <a:lstStyle/>
          <a:p>
            <a:r>
              <a:rPr lang="en-US" dirty="0" smtClean="0"/>
              <a:t>Importance of planning models (e.g., PRECEDE-PROCEED) in practice </a:t>
            </a:r>
          </a:p>
          <a:p>
            <a:r>
              <a:rPr lang="en-US" dirty="0" smtClean="0"/>
              <a:t>How they are used in </a:t>
            </a:r>
          </a:p>
          <a:p>
            <a:pPr lvl="1"/>
            <a:r>
              <a:rPr lang="en-US" dirty="0" smtClean="0"/>
              <a:t>program implementation and evaluation</a:t>
            </a:r>
          </a:p>
          <a:p>
            <a:pPr lvl="1"/>
            <a:r>
              <a:rPr lang="en-US" dirty="0" smtClean="0"/>
              <a:t>for </a:t>
            </a:r>
            <a:r>
              <a:rPr lang="en-US" dirty="0" smtClean="0"/>
              <a:t>developing programs/interventions to add to the evidence base </a:t>
            </a:r>
            <a:endParaRPr lang="en-US" dirty="0" smtClean="0"/>
          </a:p>
          <a:p>
            <a:r>
              <a:rPr lang="en-US" dirty="0" smtClean="0"/>
              <a:t>Combination </a:t>
            </a:r>
            <a:r>
              <a:rPr lang="en-US" dirty="0" smtClean="0"/>
              <a:t>prevention </a:t>
            </a:r>
            <a:r>
              <a:rPr lang="en-US" dirty="0" smtClean="0"/>
              <a:t>programs </a:t>
            </a:r>
            <a:endParaRPr lang="en-US" dirty="0" smtClean="0"/>
          </a:p>
          <a:p>
            <a:pPr lvl="1"/>
            <a:r>
              <a:rPr lang="en-US" dirty="0" smtClean="0"/>
              <a:t>biomedical, behavioral, social, structural-level</a:t>
            </a:r>
          </a:p>
          <a:p>
            <a:pPr lvl="1"/>
            <a:r>
              <a:rPr lang="en-US" dirty="0" smtClean="0"/>
              <a:t>next </a:t>
            </a:r>
            <a:r>
              <a:rPr lang="en-US" dirty="0" smtClean="0"/>
              <a:t>phase of implementation science?</a:t>
            </a:r>
          </a:p>
          <a:p>
            <a:r>
              <a:rPr lang="en-US" dirty="0" smtClean="0"/>
              <a:t>Questions- discussion </a:t>
            </a:r>
            <a:endParaRPr lang="en-US" dirty="0"/>
          </a:p>
        </p:txBody>
      </p:sp>
      <p:sp>
        <p:nvSpPr>
          <p:cNvPr id="3" name="Title 2"/>
          <p:cNvSpPr>
            <a:spLocks noGrp="1"/>
          </p:cNvSpPr>
          <p:nvPr>
            <p:ph type="title"/>
          </p:nvPr>
        </p:nvSpPr>
        <p:spPr/>
        <p:txBody>
          <a:bodyPr/>
          <a:lstStyle/>
          <a:p>
            <a:r>
              <a:rPr lang="en-US" b="0" dirty="0" smtClean="0">
                <a:effectLst/>
              </a:rPr>
              <a:t>Agenda</a:t>
            </a:r>
            <a:endParaRPr lang="en-US" b="0" dirty="0">
              <a:effectLst/>
            </a:endParaRPr>
          </a:p>
        </p:txBody>
      </p:sp>
    </p:spTree>
    <p:extLst>
      <p:ext uri="{BB962C8B-B14F-4D97-AF65-F5344CB8AC3E}">
        <p14:creationId xmlns:p14="http://schemas.microsoft.com/office/powerpoint/2010/main" val="1811795816"/>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effectLst/>
              </a:rPr>
              <a:t>Many Determinants Affect Health and Well-Being</a:t>
            </a:r>
            <a:endParaRPr lang="en-US" dirty="0">
              <a:effectLst/>
            </a:endParaRPr>
          </a:p>
        </p:txBody>
      </p:sp>
      <p:sp>
        <p:nvSpPr>
          <p:cNvPr id="3" name="Content Placeholder 2"/>
          <p:cNvSpPr>
            <a:spLocks noGrp="1"/>
          </p:cNvSpPr>
          <p:nvPr>
            <p:ph idx="1"/>
          </p:nvPr>
        </p:nvSpPr>
        <p:spPr>
          <a:xfrm>
            <a:off x="381000" y="2209800"/>
            <a:ext cx="8229600" cy="4325112"/>
          </a:xfrm>
        </p:spPr>
        <p:txBody>
          <a:bodyPr/>
          <a:lstStyle/>
          <a:p>
            <a:r>
              <a:rPr lang="en-US" dirty="0" smtClean="0"/>
              <a:t>Individual health determinants:</a:t>
            </a:r>
          </a:p>
          <a:p>
            <a:pPr lvl="1"/>
            <a:r>
              <a:rPr lang="en-US" dirty="0" smtClean="0"/>
              <a:t>Genetic, Biological</a:t>
            </a:r>
          </a:p>
          <a:p>
            <a:pPr lvl="1"/>
            <a:r>
              <a:rPr lang="en-US" dirty="0" smtClean="0"/>
              <a:t>Psychosocial/Behavioral</a:t>
            </a:r>
          </a:p>
          <a:p>
            <a:r>
              <a:rPr lang="en-US" dirty="0" smtClean="0"/>
              <a:t>Social/Structural health determinants</a:t>
            </a:r>
          </a:p>
          <a:p>
            <a:pPr lvl="1"/>
            <a:r>
              <a:rPr lang="en-US" dirty="0" smtClean="0"/>
              <a:t>Social</a:t>
            </a:r>
          </a:p>
          <a:p>
            <a:pPr lvl="1"/>
            <a:r>
              <a:rPr lang="en-US" dirty="0" smtClean="0"/>
              <a:t>Economic</a:t>
            </a:r>
          </a:p>
          <a:p>
            <a:pPr lvl="1"/>
            <a:r>
              <a:rPr lang="en-US" dirty="0" smtClean="0"/>
              <a:t>Environmental</a:t>
            </a:r>
          </a:p>
          <a:p>
            <a:pPr lvl="1"/>
            <a:r>
              <a:rPr lang="en-US" dirty="0" smtClean="0"/>
              <a:t>Political</a:t>
            </a:r>
          </a:p>
          <a:p>
            <a:pPr marL="393192" lvl="1" indent="0">
              <a:buNone/>
            </a:pPr>
            <a:endParaRPr lang="en-US" dirty="0"/>
          </a:p>
        </p:txBody>
      </p:sp>
    </p:spTree>
    <p:extLst>
      <p:ext uri="{BB962C8B-B14F-4D97-AF65-F5344CB8AC3E}">
        <p14:creationId xmlns:p14="http://schemas.microsoft.com/office/powerpoint/2010/main" val="4010084380"/>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382000" cy="1069848"/>
          </a:xfrm>
        </p:spPr>
        <p:txBody>
          <a:bodyPr>
            <a:noAutofit/>
          </a:bodyPr>
          <a:lstStyle/>
          <a:p>
            <a:r>
              <a:rPr lang="en-US" sz="3200" dirty="0" smtClean="0"/>
              <a:t>Spectrum of Determinants Affecting Health</a:t>
            </a:r>
            <a:endParaRPr lang="en-US" sz="3200" dirty="0"/>
          </a:p>
        </p:txBody>
      </p:sp>
      <p:graphicFrame>
        <p:nvGraphicFramePr>
          <p:cNvPr id="3" name="Diagram 2"/>
          <p:cNvGraphicFramePr/>
          <p:nvPr>
            <p:extLst>
              <p:ext uri="{D42A27DB-BD31-4B8C-83A1-F6EECF244321}">
                <p14:modId xmlns:p14="http://schemas.microsoft.com/office/powerpoint/2010/main" val="2760835444"/>
              </p:ext>
            </p:extLst>
          </p:nvPr>
        </p:nvGraphicFramePr>
        <p:xfrm>
          <a:off x="1371600" y="2133600"/>
          <a:ext cx="6096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573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Limits of Some Interventions</a:t>
            </a:r>
            <a:endParaRPr lang="en-US" dirty="0"/>
          </a:p>
        </p:txBody>
      </p:sp>
      <p:sp>
        <p:nvSpPr>
          <p:cNvPr id="3" name="Content Placeholder 2"/>
          <p:cNvSpPr>
            <a:spLocks noGrp="1"/>
          </p:cNvSpPr>
          <p:nvPr>
            <p:ph idx="1"/>
          </p:nvPr>
        </p:nvSpPr>
        <p:spPr/>
        <p:txBody>
          <a:bodyPr>
            <a:normAutofit fontScale="85000" lnSpcReduction="20000"/>
          </a:bodyPr>
          <a:lstStyle/>
          <a:p>
            <a:r>
              <a:rPr lang="en-US" sz="3100" dirty="0" smtClean="0"/>
              <a:t>Many public health interventions emphasize </a:t>
            </a:r>
            <a:r>
              <a:rPr lang="en-US" sz="3100" dirty="0"/>
              <a:t>individual </a:t>
            </a:r>
            <a:r>
              <a:rPr lang="en-US" sz="3100" dirty="0" smtClean="0"/>
              <a:t>(biologic or behavioral risk) factors </a:t>
            </a:r>
            <a:endParaRPr lang="en-US" sz="3100" dirty="0"/>
          </a:p>
          <a:p>
            <a:endParaRPr lang="en-US" dirty="0" smtClean="0"/>
          </a:p>
          <a:p>
            <a:r>
              <a:rPr lang="en-US" sz="3100" dirty="0" smtClean="0"/>
              <a:t>Do </a:t>
            </a:r>
            <a:r>
              <a:rPr lang="en-US" sz="3100" dirty="0"/>
              <a:t>not </a:t>
            </a:r>
            <a:r>
              <a:rPr lang="en-US" sz="3100" dirty="0" smtClean="0"/>
              <a:t>typically address broad social</a:t>
            </a:r>
            <a:r>
              <a:rPr lang="en-US" sz="3100" dirty="0"/>
              <a:t>, </a:t>
            </a:r>
            <a:r>
              <a:rPr lang="en-US" sz="3100" dirty="0" smtClean="0"/>
              <a:t>economic or environmental </a:t>
            </a:r>
            <a:r>
              <a:rPr lang="en-US" sz="3100" dirty="0"/>
              <a:t>factors that also impact </a:t>
            </a:r>
            <a:r>
              <a:rPr lang="en-US" sz="3100" dirty="0" smtClean="0"/>
              <a:t>health </a:t>
            </a:r>
            <a:endParaRPr lang="en-US" sz="2600" dirty="0" smtClean="0"/>
          </a:p>
          <a:p>
            <a:pPr marL="859536" lvl="1" indent="-457200"/>
            <a:r>
              <a:rPr lang="en-US" dirty="0" smtClean="0"/>
              <a:t> laws </a:t>
            </a:r>
            <a:r>
              <a:rPr lang="en-US" dirty="0"/>
              <a:t>that prevent risk reduction practices</a:t>
            </a:r>
          </a:p>
          <a:p>
            <a:pPr lvl="1"/>
            <a:r>
              <a:rPr lang="en-US" dirty="0" smtClean="0">
                <a:solidFill>
                  <a:schemeClr val="accent2"/>
                </a:solidFill>
              </a:rPr>
              <a:t>    economic </a:t>
            </a:r>
            <a:r>
              <a:rPr lang="en-US" dirty="0">
                <a:solidFill>
                  <a:schemeClr val="accent2"/>
                </a:solidFill>
              </a:rPr>
              <a:t>conditions, such as poverty, that prevent </a:t>
            </a:r>
            <a:r>
              <a:rPr lang="en-US" dirty="0" smtClean="0">
                <a:solidFill>
                  <a:schemeClr val="accent2"/>
                </a:solidFill>
              </a:rPr>
              <a:t>   	persons </a:t>
            </a:r>
            <a:r>
              <a:rPr lang="en-US" dirty="0">
                <a:solidFill>
                  <a:schemeClr val="accent2"/>
                </a:solidFill>
              </a:rPr>
              <a:t>from accessing health services </a:t>
            </a:r>
          </a:p>
          <a:p>
            <a:pPr lvl="1"/>
            <a:r>
              <a:rPr lang="en-US" dirty="0" smtClean="0">
                <a:solidFill>
                  <a:schemeClr val="accent2"/>
                </a:solidFill>
              </a:rPr>
              <a:t>    societal </a:t>
            </a:r>
            <a:r>
              <a:rPr lang="en-US" dirty="0">
                <a:solidFill>
                  <a:schemeClr val="accent2"/>
                </a:solidFill>
              </a:rPr>
              <a:t>attitudes and beliefs </a:t>
            </a:r>
            <a:r>
              <a:rPr lang="en-US" dirty="0" smtClean="0">
                <a:solidFill>
                  <a:schemeClr val="accent2"/>
                </a:solidFill>
              </a:rPr>
              <a:t>(e.g., stigma</a:t>
            </a:r>
            <a:r>
              <a:rPr lang="en-US" dirty="0">
                <a:solidFill>
                  <a:schemeClr val="accent2"/>
                </a:solidFill>
              </a:rPr>
              <a:t>, </a:t>
            </a:r>
            <a:r>
              <a:rPr lang="en-US" dirty="0" smtClean="0">
                <a:solidFill>
                  <a:schemeClr val="accent2"/>
                </a:solidFill>
              </a:rPr>
              <a:t>racism , </a:t>
            </a:r>
            <a:r>
              <a:rPr lang="en-US" dirty="0" err="1" smtClean="0">
                <a:solidFill>
                  <a:schemeClr val="accent2"/>
                </a:solidFill>
              </a:rPr>
              <a:t>etc</a:t>
            </a:r>
            <a:r>
              <a:rPr lang="en-US" dirty="0" smtClean="0">
                <a:solidFill>
                  <a:schemeClr val="accent2"/>
                </a:solidFill>
              </a:rPr>
              <a:t>) 	 </a:t>
            </a:r>
            <a:endParaRPr lang="en-US" dirty="0"/>
          </a:p>
          <a:p>
            <a:r>
              <a:rPr lang="en-US" sz="3100" dirty="0"/>
              <a:t>Must also be addressed for prevention efforts to be successful </a:t>
            </a:r>
          </a:p>
          <a:p>
            <a:endParaRPr lang="en-US" dirty="0"/>
          </a:p>
        </p:txBody>
      </p:sp>
    </p:spTree>
    <p:extLst>
      <p:ext uri="{BB962C8B-B14F-4D97-AF65-F5344CB8AC3E}">
        <p14:creationId xmlns:p14="http://schemas.microsoft.com/office/powerpoint/2010/main" val="1684118299"/>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3855"/>
          <a:stretch/>
        </p:blipFill>
        <p:spPr bwMode="auto">
          <a:xfrm>
            <a:off x="-4343400" y="-1600200"/>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025350"/>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25963"/>
          </a:xfrm>
        </p:spPr>
        <p:txBody>
          <a:bodyPr/>
          <a:lstStyle/>
          <a:p>
            <a:r>
              <a:rPr lang="en-US" dirty="0" smtClean="0"/>
              <a:t>Many DEBI implementation challenges related to social and structural barriers</a:t>
            </a:r>
          </a:p>
          <a:p>
            <a:pPr lvl="1"/>
            <a:r>
              <a:rPr lang="en-US" dirty="0" smtClean="0"/>
              <a:t>Recruitment and Retention often affected by</a:t>
            </a:r>
          </a:p>
          <a:p>
            <a:pPr lvl="2"/>
            <a:r>
              <a:rPr lang="en-US" dirty="0" smtClean="0"/>
              <a:t>Stigma </a:t>
            </a:r>
          </a:p>
          <a:p>
            <a:pPr lvl="2"/>
            <a:r>
              <a:rPr lang="en-US" dirty="0" smtClean="0"/>
              <a:t>Racism</a:t>
            </a:r>
          </a:p>
          <a:p>
            <a:pPr lvl="2"/>
            <a:r>
              <a:rPr lang="en-US" dirty="0" smtClean="0"/>
              <a:t>Homophobia</a:t>
            </a:r>
          </a:p>
          <a:p>
            <a:pPr lvl="2"/>
            <a:r>
              <a:rPr lang="en-US" dirty="0" smtClean="0"/>
              <a:t>Drug Use</a:t>
            </a:r>
          </a:p>
          <a:p>
            <a:pPr lvl="2"/>
            <a:r>
              <a:rPr lang="en-US" dirty="0" smtClean="0"/>
              <a:t>Homelessness</a:t>
            </a:r>
          </a:p>
          <a:p>
            <a:pPr lvl="2"/>
            <a:r>
              <a:rPr lang="en-US" dirty="0" smtClean="0"/>
              <a:t>Poverty</a:t>
            </a:r>
          </a:p>
          <a:p>
            <a:r>
              <a:rPr lang="en-US" dirty="0" smtClean="0"/>
              <a:t>Referred to as social determinants of health (SDH) </a:t>
            </a:r>
            <a:endParaRPr lang="en-US" dirty="0"/>
          </a:p>
        </p:txBody>
      </p:sp>
      <p:sp>
        <p:nvSpPr>
          <p:cNvPr id="3" name="Title 2"/>
          <p:cNvSpPr>
            <a:spLocks noGrp="1"/>
          </p:cNvSpPr>
          <p:nvPr>
            <p:ph type="title"/>
          </p:nvPr>
        </p:nvSpPr>
        <p:spPr/>
        <p:txBody>
          <a:bodyPr>
            <a:normAutofit/>
          </a:bodyPr>
          <a:lstStyle/>
          <a:p>
            <a:r>
              <a:rPr lang="en-US" b="0" dirty="0" smtClean="0">
                <a:effectLst/>
              </a:rPr>
              <a:t> </a:t>
            </a:r>
            <a:endParaRPr lang="en-US" b="0" dirty="0">
              <a:effectLst/>
            </a:endParaRPr>
          </a:p>
        </p:txBody>
      </p:sp>
      <p:sp>
        <p:nvSpPr>
          <p:cNvPr id="4" name="Rectangle 3"/>
          <p:cNvSpPr/>
          <p:nvPr/>
        </p:nvSpPr>
        <p:spPr>
          <a:xfrm>
            <a:off x="381001" y="533400"/>
            <a:ext cx="8429542" cy="707886"/>
          </a:xfrm>
          <a:prstGeom prst="rect">
            <a:avLst/>
          </a:prstGeom>
        </p:spPr>
        <p:txBody>
          <a:bodyPr wrap="square">
            <a:spAutoFit/>
          </a:bodyPr>
          <a:lstStyle/>
          <a:p>
            <a:r>
              <a:rPr lang="en-US" sz="4000" dirty="0" smtClean="0">
                <a:solidFill>
                  <a:schemeClr val="tx2"/>
                </a:solidFill>
              </a:rPr>
              <a:t>Factors </a:t>
            </a:r>
            <a:r>
              <a:rPr lang="en-US" sz="4000" dirty="0">
                <a:solidFill>
                  <a:schemeClr val="tx2"/>
                </a:solidFill>
              </a:rPr>
              <a:t>Affecting </a:t>
            </a:r>
            <a:r>
              <a:rPr lang="en-US" sz="4000" dirty="0" smtClean="0">
                <a:solidFill>
                  <a:schemeClr val="tx2"/>
                </a:solidFill>
              </a:rPr>
              <a:t>Implementation  </a:t>
            </a:r>
            <a:endParaRPr lang="en-US" sz="4000" dirty="0">
              <a:solidFill>
                <a:schemeClr val="tx2"/>
              </a:solidFill>
            </a:endParaRPr>
          </a:p>
        </p:txBody>
      </p:sp>
    </p:spTree>
    <p:extLst>
      <p:ext uri="{BB962C8B-B14F-4D97-AF65-F5344CB8AC3E}">
        <p14:creationId xmlns:p14="http://schemas.microsoft.com/office/powerpoint/2010/main" val="164478952"/>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Autofit/>
          </a:bodyPr>
          <a:lstStyle/>
          <a:p>
            <a:r>
              <a:rPr lang="en-US" sz="3600" dirty="0">
                <a:effectLst/>
              </a:rPr>
              <a:t>Social Determinants of Health </a:t>
            </a:r>
            <a:r>
              <a:rPr lang="en-US" sz="3600" dirty="0" smtClean="0">
                <a:effectLst/>
              </a:rPr>
              <a:t>(SDH) </a:t>
            </a:r>
            <a:endParaRPr lang="en-US" sz="3600" dirty="0">
              <a:effectLst/>
            </a:endParaRPr>
          </a:p>
        </p:txBody>
      </p:sp>
      <p:sp>
        <p:nvSpPr>
          <p:cNvPr id="3" name="Content Placeholder 2"/>
          <p:cNvSpPr>
            <a:spLocks noGrp="1"/>
          </p:cNvSpPr>
          <p:nvPr>
            <p:ph idx="1"/>
          </p:nvPr>
        </p:nvSpPr>
        <p:spPr>
          <a:xfrm>
            <a:off x="457200" y="1676400"/>
            <a:ext cx="8229600" cy="4525963"/>
          </a:xfrm>
        </p:spPr>
        <p:txBody>
          <a:bodyPr>
            <a:normAutofit/>
          </a:bodyPr>
          <a:lstStyle/>
          <a:p>
            <a:r>
              <a:rPr lang="en-US" dirty="0" smtClean="0"/>
              <a:t>Conditions </a:t>
            </a:r>
            <a:r>
              <a:rPr lang="en-US" dirty="0"/>
              <a:t>in which people are born, grow, live, work and </a:t>
            </a:r>
            <a:r>
              <a:rPr lang="en-US" dirty="0" smtClean="0"/>
              <a:t>age </a:t>
            </a:r>
          </a:p>
          <a:p>
            <a:pPr marL="742950" lvl="1" indent="-285750">
              <a:buFont typeface="Arial" pitchFamily="34" charset="0"/>
              <a:buChar char="•"/>
            </a:pPr>
            <a:r>
              <a:rPr lang="en-US" sz="2400" dirty="0" smtClean="0"/>
              <a:t>shaped </a:t>
            </a:r>
            <a:r>
              <a:rPr lang="en-US" sz="2400" dirty="0"/>
              <a:t>by distribution </a:t>
            </a:r>
            <a:r>
              <a:rPr lang="en-US" sz="2400" dirty="0" smtClean="0"/>
              <a:t>of </a:t>
            </a:r>
            <a:r>
              <a:rPr lang="en-US" sz="2400" dirty="0"/>
              <a:t>money, power and resources at global, national and local </a:t>
            </a:r>
            <a:r>
              <a:rPr lang="en-US" sz="2400" dirty="0" smtClean="0"/>
              <a:t>levels </a:t>
            </a:r>
          </a:p>
          <a:p>
            <a:pPr marL="450342" indent="-285750">
              <a:buFont typeface="Arial" pitchFamily="34" charset="0"/>
              <a:buChar char="•"/>
            </a:pPr>
            <a:endParaRPr lang="en-US" sz="800" dirty="0"/>
          </a:p>
          <a:p>
            <a:pPr marL="450342" indent="-285750">
              <a:buFont typeface="Arial" pitchFamily="34" charset="0"/>
              <a:buChar char="•"/>
            </a:pPr>
            <a:r>
              <a:rPr lang="en-US" dirty="0" smtClean="0"/>
              <a:t>SDH mostly </a:t>
            </a:r>
            <a:r>
              <a:rPr lang="en-US" dirty="0"/>
              <a:t>responsible for </a:t>
            </a:r>
            <a:r>
              <a:rPr lang="en-US" i="1" dirty="0"/>
              <a:t>health inequities </a:t>
            </a:r>
            <a:r>
              <a:rPr lang="en-US" dirty="0"/>
              <a:t>- the unfair and avoidable differences in health status seen within and between </a:t>
            </a:r>
            <a:r>
              <a:rPr lang="en-US" dirty="0" smtClean="0"/>
              <a:t>(populations) and/or countries</a:t>
            </a:r>
            <a:endParaRPr lang="en-US" dirty="0"/>
          </a:p>
          <a:p>
            <a:pPr marL="0" lvl="0" indent="0" algn="r">
              <a:spcBef>
                <a:spcPts val="0"/>
              </a:spcBef>
              <a:buClrTx/>
              <a:buNone/>
            </a:pPr>
            <a:endParaRPr lang="en-US" sz="1800" i="1" dirty="0" smtClean="0">
              <a:solidFill>
                <a:prstClr val="black"/>
              </a:solidFill>
            </a:endParaRPr>
          </a:p>
          <a:p>
            <a:pPr marL="0" lvl="0" indent="0" algn="r">
              <a:spcBef>
                <a:spcPts val="0"/>
              </a:spcBef>
              <a:buClrTx/>
              <a:buNone/>
            </a:pPr>
            <a:r>
              <a:rPr lang="en-US" sz="1800" i="1" dirty="0" smtClean="0">
                <a:solidFill>
                  <a:prstClr val="black"/>
                </a:solidFill>
              </a:rPr>
              <a:t>World </a:t>
            </a:r>
            <a:r>
              <a:rPr lang="en-US" sz="1800" i="1" dirty="0">
                <a:solidFill>
                  <a:prstClr val="black"/>
                </a:solidFill>
              </a:rPr>
              <a:t>Health Organization</a:t>
            </a:r>
          </a:p>
          <a:p>
            <a:pPr marL="450342" indent="-285750">
              <a:buFont typeface="Arial" pitchFamily="34" charset="0"/>
              <a:buChar char="•"/>
            </a:pPr>
            <a:endParaRPr lang="en-US" dirty="0"/>
          </a:p>
          <a:p>
            <a:pPr lvl="1"/>
            <a:endParaRPr lang="en-US" sz="1000" dirty="0" smtClean="0"/>
          </a:p>
          <a:p>
            <a:pPr lvl="1"/>
            <a:endParaRPr lang="en-US" sz="1000" dirty="0"/>
          </a:p>
          <a:p>
            <a:pPr marL="118872" indent="0">
              <a:buNone/>
            </a:pPr>
            <a:endParaRPr lang="en-US" sz="1200" dirty="0"/>
          </a:p>
          <a:p>
            <a:pPr lvl="1"/>
            <a:endParaRPr lang="en-US" dirty="0"/>
          </a:p>
        </p:txBody>
      </p:sp>
    </p:spTree>
    <p:extLst>
      <p:ext uri="{BB962C8B-B14F-4D97-AF65-F5344CB8AC3E}">
        <p14:creationId xmlns:p14="http://schemas.microsoft.com/office/powerpoint/2010/main" val="4060860089"/>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34090"/>
            <a:ext cx="7010400" cy="443811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38200" y="1101090"/>
            <a:ext cx="10668000"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957075"/>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Structural-Level Interventions (SLIs) Used to Address SDH</a:t>
            </a:r>
            <a:endParaRPr lang="en-US" dirty="0"/>
          </a:p>
        </p:txBody>
      </p:sp>
      <p:sp>
        <p:nvSpPr>
          <p:cNvPr id="3" name="Content Placeholder 2"/>
          <p:cNvSpPr>
            <a:spLocks noGrp="1"/>
          </p:cNvSpPr>
          <p:nvPr>
            <p:ph idx="1"/>
          </p:nvPr>
        </p:nvSpPr>
        <p:spPr/>
        <p:txBody>
          <a:bodyPr/>
          <a:lstStyle/>
          <a:p>
            <a:pPr marL="365760" lvl="1" indent="-256032">
              <a:buClr>
                <a:schemeClr val="accent3"/>
              </a:buClr>
              <a:buFont typeface="Georgia"/>
              <a:buChar char="•"/>
            </a:pPr>
            <a:endParaRPr lang="en-US" sz="2800" dirty="0" smtClean="0"/>
          </a:p>
          <a:p>
            <a:pPr marL="365760" lvl="1" indent="-256032">
              <a:buClr>
                <a:schemeClr val="accent3"/>
              </a:buClr>
              <a:buFont typeface="Georgia"/>
              <a:buChar char="•"/>
            </a:pPr>
            <a:r>
              <a:rPr lang="en-US" sz="2800" dirty="0" smtClean="0"/>
              <a:t>an </a:t>
            </a:r>
            <a:r>
              <a:rPr lang="en-US" sz="2800" dirty="0"/>
              <a:t>intervention designed to implement or change laws, policies, physical structures, social or organizational structures or standard operation procedures to affect environmental or societal change </a:t>
            </a:r>
            <a:r>
              <a:rPr lang="en-US" sz="2800" dirty="0" smtClean="0"/>
              <a:t>at </a:t>
            </a:r>
            <a:r>
              <a:rPr lang="en-US" sz="2800" dirty="0"/>
              <a:t>an external level outside of individual control.</a:t>
            </a:r>
          </a:p>
          <a:p>
            <a:pPr marL="109728" indent="0">
              <a:buNone/>
            </a:pPr>
            <a:endParaRPr lang="en-US" dirty="0" smtClean="0"/>
          </a:p>
          <a:p>
            <a:pPr marL="109728" indent="0">
              <a:buNone/>
            </a:pPr>
            <a:endParaRPr lang="en-US" dirty="0"/>
          </a:p>
          <a:p>
            <a:pPr marL="109728" indent="0">
              <a:buNone/>
            </a:pPr>
            <a:r>
              <a:rPr lang="en-US" sz="1400" i="1" dirty="0"/>
              <a:t>(Witt &amp; Ellen, 2004</a:t>
            </a:r>
            <a:r>
              <a:rPr lang="en-US" sz="1400" i="1" dirty="0" smtClean="0"/>
              <a:t>) Structural Changes to Prevent HIV</a:t>
            </a:r>
            <a:endParaRPr lang="en-US" sz="1400" i="1" dirty="0"/>
          </a:p>
        </p:txBody>
      </p:sp>
    </p:spTree>
    <p:extLst>
      <p:ext uri="{BB962C8B-B14F-4D97-AF65-F5344CB8AC3E}">
        <p14:creationId xmlns:p14="http://schemas.microsoft.com/office/powerpoint/2010/main" val="3572033347"/>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Structural-level Interventions Impact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7377967"/>
              </p:ext>
            </p:extLst>
          </p:nvPr>
        </p:nvGraphicFramePr>
        <p:xfrm>
          <a:off x="381000" y="1905000"/>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5481835"/>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a:bodyPr>
          <a:lstStyle/>
          <a:p>
            <a:r>
              <a:rPr lang="en-US" sz="3200" dirty="0"/>
              <a:t>Types of Structural Interventions (SIs)</a:t>
            </a:r>
          </a:p>
        </p:txBody>
      </p:sp>
      <p:sp>
        <p:nvSpPr>
          <p:cNvPr id="5" name="Freeform 4"/>
          <p:cNvSpPr/>
          <p:nvPr/>
        </p:nvSpPr>
        <p:spPr>
          <a:xfrm>
            <a:off x="5379767" y="4632012"/>
            <a:ext cx="3013796" cy="1531337"/>
          </a:xfrm>
          <a:custGeom>
            <a:avLst/>
            <a:gdLst>
              <a:gd name="connsiteX0" fmla="*/ 0 w 3013796"/>
              <a:gd name="connsiteY0" fmla="*/ 153134 h 1531337"/>
              <a:gd name="connsiteX1" fmla="*/ 153134 w 3013796"/>
              <a:gd name="connsiteY1" fmla="*/ 0 h 1531337"/>
              <a:gd name="connsiteX2" fmla="*/ 2860662 w 3013796"/>
              <a:gd name="connsiteY2" fmla="*/ 0 h 1531337"/>
              <a:gd name="connsiteX3" fmla="*/ 3013796 w 3013796"/>
              <a:gd name="connsiteY3" fmla="*/ 153134 h 1531337"/>
              <a:gd name="connsiteX4" fmla="*/ 3013796 w 3013796"/>
              <a:gd name="connsiteY4" fmla="*/ 1378203 h 1531337"/>
              <a:gd name="connsiteX5" fmla="*/ 2860662 w 3013796"/>
              <a:gd name="connsiteY5" fmla="*/ 1531337 h 1531337"/>
              <a:gd name="connsiteX6" fmla="*/ 153134 w 3013796"/>
              <a:gd name="connsiteY6" fmla="*/ 1531337 h 1531337"/>
              <a:gd name="connsiteX7" fmla="*/ 0 w 3013796"/>
              <a:gd name="connsiteY7" fmla="*/ 1378203 h 1531337"/>
              <a:gd name="connsiteX8" fmla="*/ 0 w 3013796"/>
              <a:gd name="connsiteY8" fmla="*/ 153134 h 153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796" h="1531337">
                <a:moveTo>
                  <a:pt x="0" y="153134"/>
                </a:moveTo>
                <a:cubicBezTo>
                  <a:pt x="0" y="68560"/>
                  <a:pt x="68560" y="0"/>
                  <a:pt x="153134" y="0"/>
                </a:cubicBezTo>
                <a:lnTo>
                  <a:pt x="2860662" y="0"/>
                </a:lnTo>
                <a:cubicBezTo>
                  <a:pt x="2945236" y="0"/>
                  <a:pt x="3013796" y="68560"/>
                  <a:pt x="3013796" y="153134"/>
                </a:cubicBezTo>
                <a:lnTo>
                  <a:pt x="3013796" y="1378203"/>
                </a:lnTo>
                <a:cubicBezTo>
                  <a:pt x="3013796" y="1462777"/>
                  <a:pt x="2945236" y="1531337"/>
                  <a:pt x="2860662" y="1531337"/>
                </a:cubicBezTo>
                <a:lnTo>
                  <a:pt x="153134" y="1531337"/>
                </a:lnTo>
                <a:cubicBezTo>
                  <a:pt x="68560" y="1531337"/>
                  <a:pt x="0" y="1462777"/>
                  <a:pt x="0" y="1378203"/>
                </a:cubicBezTo>
                <a:lnTo>
                  <a:pt x="0" y="153134"/>
                </a:lnTo>
                <a:close/>
              </a:path>
            </a:pathLst>
          </a:custGeom>
          <a:ln>
            <a:solidFill>
              <a:schemeClr val="accent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3498" tIns="462194" rIns="79359" bIns="79358"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chemeClr val="accent3"/>
                </a:solidFill>
                <a:latin typeface="+mj-lt"/>
                <a:cs typeface="Calibri" pitchFamily="34" charset="0"/>
              </a:rPr>
              <a:t>Providing housing  for homeless persons </a:t>
            </a:r>
            <a:endParaRPr lang="en-US" sz="1200" kern="1200" dirty="0">
              <a:solidFill>
                <a:schemeClr val="accent3"/>
              </a:solidFill>
              <a:latin typeface="+mj-lt"/>
              <a:cs typeface="Calibri"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accent3"/>
                </a:solidFill>
                <a:latin typeface="+mj-lt"/>
                <a:cs typeface="Calibri" pitchFamily="34" charset="0"/>
              </a:rPr>
              <a:t>Stricter air quality laws </a:t>
            </a:r>
            <a:endParaRPr lang="en-US" sz="1200" kern="1200" dirty="0">
              <a:solidFill>
                <a:schemeClr val="accent3"/>
              </a:solidFill>
              <a:latin typeface="+mj-lt"/>
              <a:cs typeface="Calibri"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accent3"/>
                </a:solidFill>
                <a:latin typeface="+mj-lt"/>
                <a:cs typeface="Calibri" pitchFamily="34" charset="0"/>
              </a:rPr>
              <a:t>Condom distribution in schools </a:t>
            </a:r>
            <a:endParaRPr lang="en-US" sz="1200" kern="1200" dirty="0">
              <a:solidFill>
                <a:schemeClr val="accent3"/>
              </a:solidFill>
              <a:latin typeface="+mj-lt"/>
              <a:cs typeface="Calibri" pitchFamily="34" charset="0"/>
            </a:endParaRPr>
          </a:p>
        </p:txBody>
      </p:sp>
      <p:sp>
        <p:nvSpPr>
          <p:cNvPr id="6" name="Freeform 5"/>
          <p:cNvSpPr/>
          <p:nvPr/>
        </p:nvSpPr>
        <p:spPr>
          <a:xfrm>
            <a:off x="695994" y="4716335"/>
            <a:ext cx="2940323" cy="1447650"/>
          </a:xfrm>
          <a:custGeom>
            <a:avLst/>
            <a:gdLst>
              <a:gd name="connsiteX0" fmla="*/ 0 w 2940323"/>
              <a:gd name="connsiteY0" fmla="*/ 144765 h 1447650"/>
              <a:gd name="connsiteX1" fmla="*/ 144765 w 2940323"/>
              <a:gd name="connsiteY1" fmla="*/ 0 h 1447650"/>
              <a:gd name="connsiteX2" fmla="*/ 2795558 w 2940323"/>
              <a:gd name="connsiteY2" fmla="*/ 0 h 1447650"/>
              <a:gd name="connsiteX3" fmla="*/ 2940323 w 2940323"/>
              <a:gd name="connsiteY3" fmla="*/ 144765 h 1447650"/>
              <a:gd name="connsiteX4" fmla="*/ 2940323 w 2940323"/>
              <a:gd name="connsiteY4" fmla="*/ 1302885 h 1447650"/>
              <a:gd name="connsiteX5" fmla="*/ 2795558 w 2940323"/>
              <a:gd name="connsiteY5" fmla="*/ 1447650 h 1447650"/>
              <a:gd name="connsiteX6" fmla="*/ 144765 w 2940323"/>
              <a:gd name="connsiteY6" fmla="*/ 1447650 h 1447650"/>
              <a:gd name="connsiteX7" fmla="*/ 0 w 2940323"/>
              <a:gd name="connsiteY7" fmla="*/ 1302885 h 1447650"/>
              <a:gd name="connsiteX8" fmla="*/ 0 w 2940323"/>
              <a:gd name="connsiteY8" fmla="*/ 144765 h 14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0323" h="1447650">
                <a:moveTo>
                  <a:pt x="0" y="144765"/>
                </a:moveTo>
                <a:cubicBezTo>
                  <a:pt x="0" y="64813"/>
                  <a:pt x="64813" y="0"/>
                  <a:pt x="144765" y="0"/>
                </a:cubicBezTo>
                <a:lnTo>
                  <a:pt x="2795558" y="0"/>
                </a:lnTo>
                <a:cubicBezTo>
                  <a:pt x="2875510" y="0"/>
                  <a:pt x="2940323" y="64813"/>
                  <a:pt x="2940323" y="144765"/>
                </a:cubicBezTo>
                <a:lnTo>
                  <a:pt x="2940323" y="1302885"/>
                </a:lnTo>
                <a:cubicBezTo>
                  <a:pt x="2940323" y="1382837"/>
                  <a:pt x="2875510" y="1447650"/>
                  <a:pt x="2795558" y="1447650"/>
                </a:cubicBezTo>
                <a:lnTo>
                  <a:pt x="144765" y="1447650"/>
                </a:lnTo>
                <a:cubicBezTo>
                  <a:pt x="64813" y="1447650"/>
                  <a:pt x="0" y="1382837"/>
                  <a:pt x="0" y="1302885"/>
                </a:cubicBezTo>
                <a:lnTo>
                  <a:pt x="0" y="144765"/>
                </a:lnTo>
                <a:close/>
              </a:path>
            </a:pathLst>
          </a:custGeom>
          <a:ln>
            <a:solidFill>
              <a:schemeClr val="accent4"/>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7520" tIns="439433" rIns="959617" bIns="775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chemeClr val="accent4"/>
                </a:solidFill>
                <a:latin typeface="+mj-lt"/>
                <a:cs typeface="Calibri" pitchFamily="34" charset="0"/>
              </a:rPr>
              <a:t>Seat Belt Laws</a:t>
            </a:r>
            <a:endParaRPr lang="en-US" sz="1200" kern="1200" dirty="0">
              <a:solidFill>
                <a:schemeClr val="accent4"/>
              </a:solidFill>
              <a:latin typeface="+mj-lt"/>
              <a:cs typeface="Calibri"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accent4"/>
                </a:solidFill>
                <a:latin typeface="+mj-lt"/>
                <a:cs typeface="Calibri" pitchFamily="34" charset="0"/>
              </a:rPr>
              <a:t> Minimum drinking age </a:t>
            </a:r>
            <a:endParaRPr lang="en-US" sz="1200" kern="1200" dirty="0">
              <a:solidFill>
                <a:schemeClr val="accent4"/>
              </a:solidFill>
              <a:latin typeface="+mj-lt"/>
              <a:cs typeface="Calibri"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accent4"/>
                </a:solidFill>
                <a:latin typeface="+mj-lt"/>
                <a:cs typeface="Calibri" pitchFamily="34" charset="0"/>
              </a:rPr>
              <a:t>Supreme Court  ruling on Prop 8, DOMA</a:t>
            </a:r>
            <a:endParaRPr lang="en-US" sz="1200" kern="1200" dirty="0">
              <a:solidFill>
                <a:schemeClr val="accent4"/>
              </a:solidFill>
              <a:latin typeface="+mj-lt"/>
              <a:cs typeface="Calibri" pitchFamily="34" charset="0"/>
            </a:endParaRPr>
          </a:p>
        </p:txBody>
      </p:sp>
      <p:sp>
        <p:nvSpPr>
          <p:cNvPr id="7" name="Freeform 6"/>
          <p:cNvSpPr/>
          <p:nvPr/>
        </p:nvSpPr>
        <p:spPr>
          <a:xfrm>
            <a:off x="5098475" y="1636731"/>
            <a:ext cx="2982733" cy="1531337"/>
          </a:xfrm>
          <a:custGeom>
            <a:avLst/>
            <a:gdLst>
              <a:gd name="connsiteX0" fmla="*/ 0 w 2982733"/>
              <a:gd name="connsiteY0" fmla="*/ 153134 h 1531337"/>
              <a:gd name="connsiteX1" fmla="*/ 153134 w 2982733"/>
              <a:gd name="connsiteY1" fmla="*/ 0 h 1531337"/>
              <a:gd name="connsiteX2" fmla="*/ 2829599 w 2982733"/>
              <a:gd name="connsiteY2" fmla="*/ 0 h 1531337"/>
              <a:gd name="connsiteX3" fmla="*/ 2982733 w 2982733"/>
              <a:gd name="connsiteY3" fmla="*/ 153134 h 1531337"/>
              <a:gd name="connsiteX4" fmla="*/ 2982733 w 2982733"/>
              <a:gd name="connsiteY4" fmla="*/ 1378203 h 1531337"/>
              <a:gd name="connsiteX5" fmla="*/ 2829599 w 2982733"/>
              <a:gd name="connsiteY5" fmla="*/ 1531337 h 1531337"/>
              <a:gd name="connsiteX6" fmla="*/ 153134 w 2982733"/>
              <a:gd name="connsiteY6" fmla="*/ 1531337 h 1531337"/>
              <a:gd name="connsiteX7" fmla="*/ 0 w 2982733"/>
              <a:gd name="connsiteY7" fmla="*/ 1378203 h 1531337"/>
              <a:gd name="connsiteX8" fmla="*/ 0 w 2982733"/>
              <a:gd name="connsiteY8" fmla="*/ 153134 h 153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2733" h="1531337">
                <a:moveTo>
                  <a:pt x="0" y="153134"/>
                </a:moveTo>
                <a:cubicBezTo>
                  <a:pt x="0" y="68560"/>
                  <a:pt x="68560" y="0"/>
                  <a:pt x="153134" y="0"/>
                </a:cubicBezTo>
                <a:lnTo>
                  <a:pt x="2829599" y="0"/>
                </a:lnTo>
                <a:cubicBezTo>
                  <a:pt x="2914173" y="0"/>
                  <a:pt x="2982733" y="68560"/>
                  <a:pt x="2982733" y="153134"/>
                </a:cubicBezTo>
                <a:lnTo>
                  <a:pt x="2982733" y="1378203"/>
                </a:lnTo>
                <a:cubicBezTo>
                  <a:pt x="2982733" y="1462777"/>
                  <a:pt x="2914173" y="1531337"/>
                  <a:pt x="2829599" y="1531337"/>
                </a:cubicBezTo>
                <a:lnTo>
                  <a:pt x="153134" y="1531337"/>
                </a:lnTo>
                <a:cubicBezTo>
                  <a:pt x="68560" y="1531337"/>
                  <a:pt x="0" y="1462777"/>
                  <a:pt x="0" y="1378203"/>
                </a:cubicBezTo>
                <a:lnTo>
                  <a:pt x="0" y="153134"/>
                </a:lnTo>
                <a:close/>
              </a:path>
            </a:pathLst>
          </a:custGeom>
          <a:ln>
            <a:solidFill>
              <a:schemeClr val="accent2"/>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74179" tIns="79359" rIns="79359" bIns="462193"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solidFill>
                <a:schemeClr val="accent2"/>
              </a:solidFill>
              <a:latin typeface="+mj-lt"/>
              <a:cs typeface="Calibri"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accent2"/>
                </a:solidFill>
                <a:latin typeface="+mj-lt"/>
                <a:cs typeface="Calibri" pitchFamily="34" charset="0"/>
              </a:rPr>
              <a:t>Social Marketing </a:t>
            </a:r>
            <a:endParaRPr lang="en-US" sz="1200" kern="1200" dirty="0">
              <a:solidFill>
                <a:schemeClr val="accent2"/>
              </a:solidFill>
              <a:latin typeface="+mj-lt"/>
              <a:cs typeface="Calibri"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accent2"/>
                </a:solidFill>
                <a:latin typeface="+mj-lt"/>
                <a:cs typeface="Calibri" pitchFamily="34" charset="0"/>
              </a:rPr>
              <a:t>Media Advocacy</a:t>
            </a:r>
            <a:endParaRPr lang="en-US" sz="1200" kern="1200" dirty="0">
              <a:solidFill>
                <a:schemeClr val="accent2"/>
              </a:solidFill>
              <a:latin typeface="+mj-lt"/>
              <a:cs typeface="Calibri"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accent2"/>
                </a:solidFill>
                <a:latin typeface="+mj-lt"/>
                <a:cs typeface="Calibri" pitchFamily="34" charset="0"/>
              </a:rPr>
              <a:t>Social Media</a:t>
            </a:r>
            <a:endParaRPr lang="en-US" sz="1200" kern="1200" dirty="0">
              <a:solidFill>
                <a:schemeClr val="accent2"/>
              </a:solidFill>
              <a:latin typeface="+mj-lt"/>
              <a:cs typeface="Calibri" pitchFamily="34" charset="0"/>
            </a:endParaRPr>
          </a:p>
          <a:p>
            <a:pPr marL="114300" lvl="1" indent="-114300" algn="l" defTabSz="533400">
              <a:lnSpc>
                <a:spcPct val="90000"/>
              </a:lnSpc>
              <a:spcBef>
                <a:spcPct val="0"/>
              </a:spcBef>
              <a:spcAft>
                <a:spcPct val="15000"/>
              </a:spcAft>
              <a:buChar char="••"/>
            </a:pPr>
            <a:endParaRPr lang="en-US" sz="1200" kern="1200" dirty="0">
              <a:latin typeface="+mj-lt"/>
              <a:cs typeface="Calibri" pitchFamily="34" charset="0"/>
            </a:endParaRPr>
          </a:p>
        </p:txBody>
      </p:sp>
      <p:sp>
        <p:nvSpPr>
          <p:cNvPr id="8" name="Freeform 7"/>
          <p:cNvSpPr/>
          <p:nvPr/>
        </p:nvSpPr>
        <p:spPr>
          <a:xfrm>
            <a:off x="738156" y="1636731"/>
            <a:ext cx="3012921" cy="1531337"/>
          </a:xfrm>
          <a:custGeom>
            <a:avLst/>
            <a:gdLst>
              <a:gd name="connsiteX0" fmla="*/ 0 w 3012921"/>
              <a:gd name="connsiteY0" fmla="*/ 153134 h 1531337"/>
              <a:gd name="connsiteX1" fmla="*/ 153134 w 3012921"/>
              <a:gd name="connsiteY1" fmla="*/ 0 h 1531337"/>
              <a:gd name="connsiteX2" fmla="*/ 2859787 w 3012921"/>
              <a:gd name="connsiteY2" fmla="*/ 0 h 1531337"/>
              <a:gd name="connsiteX3" fmla="*/ 3012921 w 3012921"/>
              <a:gd name="connsiteY3" fmla="*/ 153134 h 1531337"/>
              <a:gd name="connsiteX4" fmla="*/ 3012921 w 3012921"/>
              <a:gd name="connsiteY4" fmla="*/ 1378203 h 1531337"/>
              <a:gd name="connsiteX5" fmla="*/ 2859787 w 3012921"/>
              <a:gd name="connsiteY5" fmla="*/ 1531337 h 1531337"/>
              <a:gd name="connsiteX6" fmla="*/ 153134 w 3012921"/>
              <a:gd name="connsiteY6" fmla="*/ 1531337 h 1531337"/>
              <a:gd name="connsiteX7" fmla="*/ 0 w 3012921"/>
              <a:gd name="connsiteY7" fmla="*/ 1378203 h 1531337"/>
              <a:gd name="connsiteX8" fmla="*/ 0 w 3012921"/>
              <a:gd name="connsiteY8" fmla="*/ 153134 h 153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2921" h="1531337">
                <a:moveTo>
                  <a:pt x="0" y="153134"/>
                </a:moveTo>
                <a:cubicBezTo>
                  <a:pt x="0" y="68560"/>
                  <a:pt x="68560" y="0"/>
                  <a:pt x="153134" y="0"/>
                </a:cubicBezTo>
                <a:lnTo>
                  <a:pt x="2859787" y="0"/>
                </a:lnTo>
                <a:cubicBezTo>
                  <a:pt x="2944361" y="0"/>
                  <a:pt x="3012921" y="68560"/>
                  <a:pt x="3012921" y="153134"/>
                </a:cubicBezTo>
                <a:lnTo>
                  <a:pt x="3012921" y="1378203"/>
                </a:lnTo>
                <a:cubicBezTo>
                  <a:pt x="3012921" y="1462777"/>
                  <a:pt x="2944361" y="1531337"/>
                  <a:pt x="2859787" y="1531337"/>
                </a:cubicBezTo>
                <a:lnTo>
                  <a:pt x="153134" y="1531337"/>
                </a:lnTo>
                <a:cubicBezTo>
                  <a:pt x="68560" y="1531337"/>
                  <a:pt x="0" y="1462777"/>
                  <a:pt x="0" y="1378203"/>
                </a:cubicBezTo>
                <a:lnTo>
                  <a:pt x="0" y="153134"/>
                </a:lnTo>
                <a:close/>
              </a:path>
            </a:pathLst>
          </a:custGeom>
          <a:ln>
            <a:solidFill>
              <a:schemeClr val="accent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9359" tIns="79359" rIns="983235" bIns="462193"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solidFill>
                <a:schemeClr val="accent1"/>
              </a:solidFill>
              <a:latin typeface="+mj-lt"/>
              <a:cs typeface="Calibri"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accent1"/>
                </a:solidFill>
                <a:latin typeface="+mj-lt"/>
                <a:cs typeface="Calibri" pitchFamily="34" charset="0"/>
              </a:rPr>
              <a:t>Jobs training </a:t>
            </a:r>
            <a:endParaRPr lang="en-US" sz="1200" kern="1200" dirty="0">
              <a:solidFill>
                <a:schemeClr val="accent1"/>
              </a:solidFill>
              <a:latin typeface="+mj-lt"/>
              <a:cs typeface="Calibri"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accent1"/>
                </a:solidFill>
                <a:latin typeface="+mj-lt"/>
                <a:cs typeface="Calibri" pitchFamily="34" charset="0"/>
              </a:rPr>
              <a:t>Recruitment  into Health insurance </a:t>
            </a:r>
            <a:endParaRPr lang="en-US" sz="1200" kern="1200" dirty="0">
              <a:solidFill>
                <a:schemeClr val="accent1"/>
              </a:solidFill>
              <a:latin typeface="+mj-lt"/>
              <a:cs typeface="Calibri"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accent1"/>
                </a:solidFill>
                <a:latin typeface="+mj-lt"/>
                <a:cs typeface="Calibri" pitchFamily="34" charset="0"/>
              </a:rPr>
              <a:t>Cigarette  taxes</a:t>
            </a:r>
            <a:endParaRPr lang="en-US" sz="1200" kern="1200" dirty="0">
              <a:solidFill>
                <a:schemeClr val="accent1"/>
              </a:solidFill>
              <a:latin typeface="+mj-lt"/>
              <a:cs typeface="Calibri" pitchFamily="34" charset="0"/>
            </a:endParaRPr>
          </a:p>
          <a:p>
            <a:pPr marL="114300" lvl="1" indent="-114300" algn="l" defTabSz="533400">
              <a:lnSpc>
                <a:spcPct val="90000"/>
              </a:lnSpc>
              <a:spcBef>
                <a:spcPct val="0"/>
              </a:spcBef>
              <a:spcAft>
                <a:spcPct val="15000"/>
              </a:spcAft>
              <a:buChar char="••"/>
            </a:pPr>
            <a:r>
              <a:rPr lang="en-US" sz="1200" kern="1200" dirty="0" smtClean="0">
                <a:solidFill>
                  <a:schemeClr val="accent1"/>
                </a:solidFill>
                <a:latin typeface="+mj-lt"/>
                <a:cs typeface="Calibri" pitchFamily="34" charset="0"/>
              </a:rPr>
              <a:t>College loans</a:t>
            </a:r>
            <a:endParaRPr lang="en-US" sz="1200" kern="1200" dirty="0">
              <a:solidFill>
                <a:schemeClr val="accent1"/>
              </a:solidFill>
              <a:latin typeface="+mj-lt"/>
              <a:cs typeface="Calibri" pitchFamily="34" charset="0"/>
            </a:endParaRPr>
          </a:p>
          <a:p>
            <a:pPr marL="114300" lvl="1" indent="-114300" algn="l" defTabSz="533400">
              <a:lnSpc>
                <a:spcPct val="90000"/>
              </a:lnSpc>
              <a:spcBef>
                <a:spcPct val="0"/>
              </a:spcBef>
              <a:spcAft>
                <a:spcPct val="15000"/>
              </a:spcAft>
              <a:buChar char="••"/>
            </a:pPr>
            <a:endParaRPr lang="en-US" sz="1200" kern="1200" dirty="0">
              <a:latin typeface="+mj-lt"/>
              <a:cs typeface="Calibri" pitchFamily="34" charset="0"/>
            </a:endParaRPr>
          </a:p>
        </p:txBody>
      </p:sp>
      <p:sp>
        <p:nvSpPr>
          <p:cNvPr id="9" name="Freeform 8"/>
          <p:cNvSpPr/>
          <p:nvPr/>
        </p:nvSpPr>
        <p:spPr>
          <a:xfrm>
            <a:off x="2318116" y="1869088"/>
            <a:ext cx="2072091" cy="2072091"/>
          </a:xfrm>
          <a:custGeom>
            <a:avLst/>
            <a:gdLst>
              <a:gd name="connsiteX0" fmla="*/ 0 w 2072091"/>
              <a:gd name="connsiteY0" fmla="*/ 2072091 h 2072091"/>
              <a:gd name="connsiteX1" fmla="*/ 2072091 w 2072091"/>
              <a:gd name="connsiteY1" fmla="*/ 0 h 2072091"/>
              <a:gd name="connsiteX2" fmla="*/ 2072091 w 2072091"/>
              <a:gd name="connsiteY2" fmla="*/ 2072091 h 2072091"/>
              <a:gd name="connsiteX3" fmla="*/ 0 w 2072091"/>
              <a:gd name="connsiteY3" fmla="*/ 2072091 h 2072091"/>
            </a:gdLst>
            <a:ahLst/>
            <a:cxnLst>
              <a:cxn ang="0">
                <a:pos x="connsiteX0" y="connsiteY0"/>
              </a:cxn>
              <a:cxn ang="0">
                <a:pos x="connsiteX1" y="connsiteY1"/>
              </a:cxn>
              <a:cxn ang="0">
                <a:pos x="connsiteX2" y="connsiteY2"/>
              </a:cxn>
              <a:cxn ang="0">
                <a:pos x="connsiteX3" y="connsiteY3"/>
              </a:cxn>
            </a:cxnLst>
            <a:rect l="l" t="t" r="r" b="b"/>
            <a:pathLst>
              <a:path w="2072091" h="2072091">
                <a:moveTo>
                  <a:pt x="0" y="2072091"/>
                </a:moveTo>
                <a:cubicBezTo>
                  <a:pt x="0" y="927707"/>
                  <a:pt x="927707" y="0"/>
                  <a:pt x="2072091" y="0"/>
                </a:cubicBezTo>
                <a:lnTo>
                  <a:pt x="2072091" y="2072091"/>
                </a:lnTo>
                <a:lnTo>
                  <a:pt x="0" y="207209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4917" tIns="734917" rIns="128016" bIns="128016" numCol="1" spcCol="1270" anchor="ctr" anchorCtr="0">
            <a:noAutofit/>
          </a:bodyPr>
          <a:lstStyle/>
          <a:p>
            <a:pPr lvl="0" algn="ctr" defTabSz="800100">
              <a:lnSpc>
                <a:spcPct val="90000"/>
              </a:lnSpc>
              <a:spcBef>
                <a:spcPct val="0"/>
              </a:spcBef>
              <a:spcAft>
                <a:spcPct val="35000"/>
              </a:spcAft>
            </a:pPr>
            <a:r>
              <a:rPr lang="en-US" sz="1800" kern="1200" dirty="0" smtClean="0"/>
              <a:t>Economic</a:t>
            </a:r>
            <a:endParaRPr lang="en-US" sz="1800" kern="1200" dirty="0"/>
          </a:p>
        </p:txBody>
      </p:sp>
      <p:sp>
        <p:nvSpPr>
          <p:cNvPr id="10" name="Freeform 9"/>
          <p:cNvSpPr/>
          <p:nvPr/>
        </p:nvSpPr>
        <p:spPr>
          <a:xfrm>
            <a:off x="4485916" y="1869088"/>
            <a:ext cx="2072091" cy="2072091"/>
          </a:xfrm>
          <a:custGeom>
            <a:avLst/>
            <a:gdLst>
              <a:gd name="connsiteX0" fmla="*/ 0 w 2072091"/>
              <a:gd name="connsiteY0" fmla="*/ 2072091 h 2072091"/>
              <a:gd name="connsiteX1" fmla="*/ 2072091 w 2072091"/>
              <a:gd name="connsiteY1" fmla="*/ 0 h 2072091"/>
              <a:gd name="connsiteX2" fmla="*/ 2072091 w 2072091"/>
              <a:gd name="connsiteY2" fmla="*/ 2072091 h 2072091"/>
              <a:gd name="connsiteX3" fmla="*/ 0 w 2072091"/>
              <a:gd name="connsiteY3" fmla="*/ 2072091 h 2072091"/>
            </a:gdLst>
            <a:ahLst/>
            <a:cxnLst>
              <a:cxn ang="0">
                <a:pos x="connsiteX0" y="connsiteY0"/>
              </a:cxn>
              <a:cxn ang="0">
                <a:pos x="connsiteX1" y="connsiteY1"/>
              </a:cxn>
              <a:cxn ang="0">
                <a:pos x="connsiteX2" y="connsiteY2"/>
              </a:cxn>
              <a:cxn ang="0">
                <a:pos x="connsiteX3" y="connsiteY3"/>
              </a:cxn>
            </a:cxnLst>
            <a:rect l="l" t="t" r="r" b="b"/>
            <a:pathLst>
              <a:path w="2072091" h="2072091">
                <a:moveTo>
                  <a:pt x="0" y="0"/>
                </a:moveTo>
                <a:cubicBezTo>
                  <a:pt x="1144384" y="0"/>
                  <a:pt x="2072091" y="927707"/>
                  <a:pt x="2072091" y="2072091"/>
                </a:cubicBezTo>
                <a:lnTo>
                  <a:pt x="0" y="2072091"/>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734917" rIns="734917" bIns="128016" numCol="1" spcCol="1270" anchor="ctr" anchorCtr="0">
            <a:noAutofit/>
          </a:bodyPr>
          <a:lstStyle/>
          <a:p>
            <a:pPr lvl="0" algn="l" defTabSz="800100">
              <a:lnSpc>
                <a:spcPct val="90000"/>
              </a:lnSpc>
              <a:spcBef>
                <a:spcPct val="0"/>
              </a:spcBef>
              <a:spcAft>
                <a:spcPct val="35000"/>
              </a:spcAft>
            </a:pPr>
            <a:r>
              <a:rPr lang="en-US" sz="1800" kern="1200" dirty="0" smtClean="0"/>
              <a:t>Social</a:t>
            </a:r>
          </a:p>
        </p:txBody>
      </p:sp>
      <p:sp>
        <p:nvSpPr>
          <p:cNvPr id="11" name="Freeform 10"/>
          <p:cNvSpPr/>
          <p:nvPr/>
        </p:nvSpPr>
        <p:spPr>
          <a:xfrm>
            <a:off x="4485916" y="4036887"/>
            <a:ext cx="2072092" cy="2072092"/>
          </a:xfrm>
          <a:custGeom>
            <a:avLst/>
            <a:gdLst>
              <a:gd name="connsiteX0" fmla="*/ 0 w 2072091"/>
              <a:gd name="connsiteY0" fmla="*/ 2072091 h 2072091"/>
              <a:gd name="connsiteX1" fmla="*/ 2072091 w 2072091"/>
              <a:gd name="connsiteY1" fmla="*/ 0 h 2072091"/>
              <a:gd name="connsiteX2" fmla="*/ 2072091 w 2072091"/>
              <a:gd name="connsiteY2" fmla="*/ 2072091 h 2072091"/>
              <a:gd name="connsiteX3" fmla="*/ 0 w 2072091"/>
              <a:gd name="connsiteY3" fmla="*/ 2072091 h 2072091"/>
            </a:gdLst>
            <a:ahLst/>
            <a:cxnLst>
              <a:cxn ang="0">
                <a:pos x="connsiteX0" y="connsiteY0"/>
              </a:cxn>
              <a:cxn ang="0">
                <a:pos x="connsiteX1" y="connsiteY1"/>
              </a:cxn>
              <a:cxn ang="0">
                <a:pos x="connsiteX2" y="connsiteY2"/>
              </a:cxn>
              <a:cxn ang="0">
                <a:pos x="connsiteX3" y="connsiteY3"/>
              </a:cxn>
            </a:cxnLst>
            <a:rect l="l" t="t" r="r" b="b"/>
            <a:pathLst>
              <a:path w="2072091" h="2072091">
                <a:moveTo>
                  <a:pt x="2072091" y="0"/>
                </a:moveTo>
                <a:cubicBezTo>
                  <a:pt x="2072091" y="1144384"/>
                  <a:pt x="1144384" y="2072091"/>
                  <a:pt x="0" y="2072091"/>
                </a:cubicBezTo>
                <a:lnTo>
                  <a:pt x="0" y="0"/>
                </a:lnTo>
                <a:lnTo>
                  <a:pt x="2072091"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 tIns="128017" rIns="734918" bIns="734917" numCol="1" spcCol="1270" anchor="ctr" anchorCtr="0">
            <a:noAutofit/>
          </a:bodyPr>
          <a:lstStyle/>
          <a:p>
            <a:pPr lvl="0" algn="ctr" defTabSz="800100">
              <a:lnSpc>
                <a:spcPct val="90000"/>
              </a:lnSpc>
              <a:spcBef>
                <a:spcPct val="0"/>
              </a:spcBef>
              <a:spcAft>
                <a:spcPct val="35000"/>
              </a:spcAft>
            </a:pPr>
            <a:r>
              <a:rPr lang="en-US" sz="1800" kern="1200" dirty="0" smtClean="0"/>
              <a:t>Environ-mental</a:t>
            </a:r>
            <a:endParaRPr lang="en-US" sz="1800" kern="1200" dirty="0"/>
          </a:p>
        </p:txBody>
      </p:sp>
      <p:sp>
        <p:nvSpPr>
          <p:cNvPr id="12" name="Freeform 11"/>
          <p:cNvSpPr/>
          <p:nvPr/>
        </p:nvSpPr>
        <p:spPr>
          <a:xfrm>
            <a:off x="2318116" y="4036888"/>
            <a:ext cx="2072091" cy="2072091"/>
          </a:xfrm>
          <a:custGeom>
            <a:avLst/>
            <a:gdLst>
              <a:gd name="connsiteX0" fmla="*/ 0 w 2072091"/>
              <a:gd name="connsiteY0" fmla="*/ 2072091 h 2072091"/>
              <a:gd name="connsiteX1" fmla="*/ 2072091 w 2072091"/>
              <a:gd name="connsiteY1" fmla="*/ 0 h 2072091"/>
              <a:gd name="connsiteX2" fmla="*/ 2072091 w 2072091"/>
              <a:gd name="connsiteY2" fmla="*/ 2072091 h 2072091"/>
              <a:gd name="connsiteX3" fmla="*/ 0 w 2072091"/>
              <a:gd name="connsiteY3" fmla="*/ 2072091 h 2072091"/>
            </a:gdLst>
            <a:ahLst/>
            <a:cxnLst>
              <a:cxn ang="0">
                <a:pos x="connsiteX0" y="connsiteY0"/>
              </a:cxn>
              <a:cxn ang="0">
                <a:pos x="connsiteX1" y="connsiteY1"/>
              </a:cxn>
              <a:cxn ang="0">
                <a:pos x="connsiteX2" y="connsiteY2"/>
              </a:cxn>
              <a:cxn ang="0">
                <a:pos x="connsiteX3" y="connsiteY3"/>
              </a:cxn>
            </a:cxnLst>
            <a:rect l="l" t="t" r="r" b="b"/>
            <a:pathLst>
              <a:path w="2072091" h="2072091">
                <a:moveTo>
                  <a:pt x="2072091" y="2072091"/>
                </a:moveTo>
                <a:cubicBezTo>
                  <a:pt x="927707" y="2072091"/>
                  <a:pt x="0" y="1144384"/>
                  <a:pt x="0" y="0"/>
                </a:cubicBezTo>
                <a:lnTo>
                  <a:pt x="2072091" y="0"/>
                </a:lnTo>
                <a:lnTo>
                  <a:pt x="2072091" y="2072091"/>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4917" tIns="128016" rIns="128016" bIns="734917" numCol="1" spcCol="1270" anchor="ctr" anchorCtr="0">
            <a:noAutofit/>
          </a:bodyPr>
          <a:lstStyle/>
          <a:p>
            <a:pPr lvl="0" algn="ctr" defTabSz="800100">
              <a:lnSpc>
                <a:spcPct val="90000"/>
              </a:lnSpc>
              <a:spcBef>
                <a:spcPct val="0"/>
              </a:spcBef>
              <a:spcAft>
                <a:spcPct val="35000"/>
              </a:spcAft>
            </a:pPr>
            <a:r>
              <a:rPr lang="en-US" sz="1800" kern="1200" dirty="0" smtClean="0"/>
              <a:t>Policy</a:t>
            </a:r>
            <a:endParaRPr lang="en-US" sz="1800" kern="1200" dirty="0"/>
          </a:p>
        </p:txBody>
      </p:sp>
      <p:sp>
        <p:nvSpPr>
          <p:cNvPr id="13" name="Circular Arrow 12"/>
          <p:cNvSpPr/>
          <p:nvPr/>
        </p:nvSpPr>
        <p:spPr>
          <a:xfrm>
            <a:off x="4080351" y="3558345"/>
            <a:ext cx="715421" cy="622106"/>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4" name="Circular Arrow 13"/>
          <p:cNvSpPr/>
          <p:nvPr/>
        </p:nvSpPr>
        <p:spPr>
          <a:xfrm rot="10800000">
            <a:off x="4080351" y="3797617"/>
            <a:ext cx="715421" cy="622106"/>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800963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sz="4000" dirty="0">
                <a:latin typeface="Cambria" pitchFamily="18" charset="0"/>
              </a:rPr>
              <a:t>If we want more evidence-based practice, we need more practice-based evidence.*</a:t>
            </a:r>
          </a:p>
          <a:p>
            <a:pPr marL="109728" indent="0">
              <a:buNone/>
            </a:pPr>
            <a:endParaRPr lang="en-US" dirty="0" smtClean="0"/>
          </a:p>
          <a:p>
            <a:pPr marL="109728" indent="0">
              <a:buNone/>
            </a:pPr>
            <a:r>
              <a:rPr lang="en-US" dirty="0" smtClean="0"/>
              <a:t>Lawrence Green (Author, PRECEDE-PROCEED)</a:t>
            </a:r>
          </a:p>
          <a:p>
            <a:pPr marL="109728" indent="0">
              <a:buNone/>
            </a:pPr>
            <a:endParaRPr lang="en-US" dirty="0" smtClean="0">
              <a:hlinkClick r:id="rId3"/>
            </a:endParaRPr>
          </a:p>
          <a:p>
            <a:pPr marL="109728" indent="0" algn="ctr">
              <a:buNone/>
            </a:pPr>
            <a:r>
              <a:rPr lang="en-US" sz="2400" dirty="0" smtClean="0">
                <a:hlinkClick r:id="rId3"/>
              </a:rPr>
              <a:t>http</a:t>
            </a:r>
            <a:r>
              <a:rPr lang="en-US" sz="2400" dirty="0">
                <a:hlinkClick r:id="rId3"/>
              </a:rPr>
              <a:t>://</a:t>
            </a:r>
            <a:r>
              <a:rPr lang="en-US" sz="2400" dirty="0" smtClean="0">
                <a:hlinkClick r:id="rId3"/>
              </a:rPr>
              <a:t>www.lgreen.net/precede.htm</a:t>
            </a:r>
            <a:endParaRPr lang="en-US" sz="2400" dirty="0" smtClean="0"/>
          </a:p>
          <a:p>
            <a:pPr marL="109728" indent="0">
              <a:buNone/>
            </a:pPr>
            <a:endParaRPr lang="en-US" dirty="0"/>
          </a:p>
          <a:p>
            <a:pPr marL="109728" indent="0">
              <a:buNone/>
            </a:pP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039137793"/>
      </p:ext>
    </p:ext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229600" cy="4525963"/>
          </a:xfrm>
        </p:spPr>
        <p:txBody>
          <a:bodyPr/>
          <a:lstStyle/>
          <a:p>
            <a:r>
              <a:rPr lang="en-US" sz="3200" dirty="0" smtClean="0"/>
              <a:t>High Impact Prevention</a:t>
            </a:r>
          </a:p>
          <a:p>
            <a:pPr lvl="1"/>
            <a:r>
              <a:rPr lang="en-US" sz="2800" dirty="0" smtClean="0"/>
              <a:t>Increase HIV testing</a:t>
            </a:r>
          </a:p>
          <a:p>
            <a:pPr lvl="1"/>
            <a:r>
              <a:rPr lang="en-US" sz="2800" dirty="0" smtClean="0"/>
              <a:t>Link HIV-positive persons to medical care</a:t>
            </a:r>
          </a:p>
          <a:p>
            <a:pPr lvl="1"/>
            <a:r>
              <a:rPr lang="en-US" sz="2800" dirty="0" smtClean="0"/>
              <a:t>Retain patients in care</a:t>
            </a:r>
          </a:p>
          <a:p>
            <a:pPr lvl="1"/>
            <a:r>
              <a:rPr lang="en-US" sz="2800" dirty="0" smtClean="0"/>
              <a:t>Ensure they are medically adherent (i.e., ART)</a:t>
            </a:r>
          </a:p>
          <a:p>
            <a:pPr lvl="1"/>
            <a:r>
              <a:rPr lang="en-US" sz="2800" dirty="0" smtClean="0"/>
              <a:t>Decrease viral load (reduce transmission to others)</a:t>
            </a:r>
            <a:endParaRPr lang="en-US" sz="2800" dirty="0"/>
          </a:p>
        </p:txBody>
      </p:sp>
      <p:sp>
        <p:nvSpPr>
          <p:cNvPr id="3" name="Title 2"/>
          <p:cNvSpPr>
            <a:spLocks noGrp="1"/>
          </p:cNvSpPr>
          <p:nvPr>
            <p:ph type="title"/>
          </p:nvPr>
        </p:nvSpPr>
        <p:spPr/>
        <p:txBody>
          <a:bodyPr>
            <a:normAutofit fontScale="90000"/>
          </a:bodyPr>
          <a:lstStyle/>
          <a:p>
            <a:pPr algn="ctr"/>
            <a:r>
              <a:rPr lang="en-US" dirty="0" smtClean="0"/>
              <a:t>Move From Behavioral to Biomedical Approaches</a:t>
            </a:r>
            <a:endParaRPr lang="en-US" dirty="0"/>
          </a:p>
        </p:txBody>
      </p:sp>
    </p:spTree>
    <p:extLst>
      <p:ext uri="{BB962C8B-B14F-4D97-AF65-F5344CB8AC3E}">
        <p14:creationId xmlns:p14="http://schemas.microsoft.com/office/powerpoint/2010/main" val="2485653588"/>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1508760"/>
            <a:ext cx="7765662" cy="16476125"/>
          </a:xfrm>
          <a:prstGeom prst="rect">
            <a:avLst/>
          </a:prstGeom>
        </p:spPr>
      </p:pic>
      <p:sp>
        <p:nvSpPr>
          <p:cNvPr id="2" name="Content Placeholder 1"/>
          <p:cNvSpPr>
            <a:spLocks noGrp="1"/>
          </p:cNvSpPr>
          <p:nvPr>
            <p:ph idx="1"/>
          </p:nvPr>
        </p:nvSpPr>
        <p:spPr/>
        <p:txBody>
          <a:bodyPr>
            <a:normAutofit fontScale="92500" lnSpcReduction="20000"/>
          </a:bodyPr>
          <a:lstStyle/>
          <a:p>
            <a:r>
              <a:rPr lang="en-US" dirty="0" smtClean="0"/>
              <a:t>Ensure </a:t>
            </a:r>
            <a:r>
              <a:rPr lang="en-US" dirty="0"/>
              <a:t>that </a:t>
            </a:r>
            <a:r>
              <a:rPr lang="en-US" dirty="0" smtClean="0"/>
              <a:t>evaluation </a:t>
            </a:r>
            <a:r>
              <a:rPr lang="en-US" dirty="0"/>
              <a:t>is considered at the beginning of a </a:t>
            </a:r>
            <a:r>
              <a:rPr lang="en-US" dirty="0" smtClean="0"/>
              <a:t>program</a:t>
            </a:r>
          </a:p>
          <a:p>
            <a:pPr lvl="1"/>
            <a:endParaRPr lang="en-US" dirty="0" smtClean="0"/>
          </a:p>
          <a:p>
            <a:r>
              <a:rPr lang="en-US" dirty="0" smtClean="0"/>
              <a:t>Provide a framework to guide program implementation</a:t>
            </a:r>
          </a:p>
          <a:p>
            <a:pPr lvl="1"/>
            <a:endParaRPr lang="en-US" dirty="0" smtClean="0"/>
          </a:p>
          <a:p>
            <a:r>
              <a:rPr lang="en-US" dirty="0" smtClean="0"/>
              <a:t>Can address multiple types of determinants (i.e., biologic, behavioral, social, structural) that influence health conditions</a:t>
            </a:r>
          </a:p>
          <a:p>
            <a:endParaRPr lang="en-US" dirty="0" smtClean="0"/>
          </a:p>
          <a:p>
            <a:r>
              <a:rPr lang="en-US" dirty="0" smtClean="0"/>
              <a:t>Can guide planning for multiple types of interventions (biomedical, behavioral, social, structural) </a:t>
            </a:r>
            <a:endParaRPr lang="en-US" dirty="0"/>
          </a:p>
        </p:txBody>
      </p:sp>
      <p:sp>
        <p:nvSpPr>
          <p:cNvPr id="3" name="Title 2"/>
          <p:cNvSpPr>
            <a:spLocks noGrp="1"/>
          </p:cNvSpPr>
          <p:nvPr>
            <p:ph type="title"/>
          </p:nvPr>
        </p:nvSpPr>
        <p:spPr/>
        <p:txBody>
          <a:bodyPr>
            <a:normAutofit/>
          </a:bodyPr>
          <a:lstStyle/>
          <a:p>
            <a:r>
              <a:rPr lang="en-US" b="0" dirty="0" smtClean="0">
                <a:effectLst/>
              </a:rPr>
              <a:t>Planning Models Can…</a:t>
            </a:r>
            <a:endParaRPr lang="en-US" b="0" dirty="0">
              <a:effectLst/>
            </a:endParaRPr>
          </a:p>
        </p:txBody>
      </p:sp>
    </p:spTree>
    <p:extLst>
      <p:ext uri="{BB962C8B-B14F-4D97-AF65-F5344CB8AC3E}">
        <p14:creationId xmlns:p14="http://schemas.microsoft.com/office/powerpoint/2010/main" val="3104800462"/>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229600" cy="4525963"/>
          </a:xfrm>
        </p:spPr>
        <p:txBody>
          <a:bodyPr>
            <a:normAutofit/>
          </a:bodyPr>
          <a:lstStyle/>
          <a:p>
            <a:r>
              <a:rPr lang="en-US" sz="2800" dirty="0" smtClean="0"/>
              <a:t>Successful HIV prevention requires a shared responsibility, balancing </a:t>
            </a:r>
          </a:p>
          <a:p>
            <a:pPr lvl="1"/>
            <a:endParaRPr lang="en-US" sz="900" dirty="0" smtClean="0"/>
          </a:p>
          <a:p>
            <a:pPr lvl="1"/>
            <a:r>
              <a:rPr lang="en-US" sz="2400" dirty="0" smtClean="0"/>
              <a:t>personal responsibility</a:t>
            </a:r>
          </a:p>
          <a:p>
            <a:pPr lvl="2"/>
            <a:r>
              <a:rPr lang="en-US" sz="2200" dirty="0" smtClean="0"/>
              <a:t>Identifying sound behavioral and biomedical approaches to maximize health, with  </a:t>
            </a:r>
          </a:p>
          <a:p>
            <a:pPr lvl="1"/>
            <a:r>
              <a:rPr lang="en-US" sz="2400" dirty="0" smtClean="0"/>
              <a:t>social responsibility</a:t>
            </a:r>
          </a:p>
          <a:p>
            <a:pPr lvl="2"/>
            <a:r>
              <a:rPr lang="en-US" sz="2200" dirty="0" smtClean="0"/>
              <a:t>Recognition of external </a:t>
            </a:r>
            <a:r>
              <a:rPr lang="en-US" sz="2200" dirty="0"/>
              <a:t>f</a:t>
            </a:r>
            <a:r>
              <a:rPr lang="en-US" sz="2200" dirty="0" smtClean="0"/>
              <a:t>actors (social, economic, political) beyond the control of an individual that  directly impact health conditions</a:t>
            </a:r>
            <a:endParaRPr lang="en-US" dirty="0"/>
          </a:p>
        </p:txBody>
      </p:sp>
      <p:sp>
        <p:nvSpPr>
          <p:cNvPr id="3" name="Title 2"/>
          <p:cNvSpPr>
            <a:spLocks noGrp="1"/>
          </p:cNvSpPr>
          <p:nvPr>
            <p:ph type="title"/>
          </p:nvPr>
        </p:nvSpPr>
        <p:spPr/>
        <p:txBody>
          <a:bodyPr>
            <a:normAutofit fontScale="90000"/>
          </a:bodyPr>
          <a:lstStyle/>
          <a:p>
            <a:r>
              <a:rPr lang="en-US" b="0" dirty="0" smtClean="0">
                <a:effectLst/>
              </a:rPr>
              <a:t>HIV Prevention – Shared Individual and Social Responsibility</a:t>
            </a:r>
            <a:endParaRPr lang="en-US" b="0" dirty="0">
              <a:effectLst/>
            </a:endParaRPr>
          </a:p>
        </p:txBody>
      </p:sp>
    </p:spTree>
    <p:extLst>
      <p:ext uri="{BB962C8B-B14F-4D97-AF65-F5344CB8AC3E}">
        <p14:creationId xmlns:p14="http://schemas.microsoft.com/office/powerpoint/2010/main" val="194375269"/>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p:txBody>
          <a:bodyPr>
            <a:normAutofit/>
          </a:bodyPr>
          <a:lstStyle/>
          <a:p>
            <a:pPr>
              <a:defRPr/>
            </a:pPr>
            <a:r>
              <a:rPr lang="en-US" dirty="0" smtClean="0"/>
              <a:t>Questions?</a:t>
            </a:r>
          </a:p>
        </p:txBody>
      </p:sp>
    </p:spTree>
    <p:custDataLst>
      <p:tags r:id="rId1"/>
    </p:custData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626139" y="-2923739"/>
            <a:ext cx="2723081" cy="6452299"/>
          </a:xfrm>
          <a:prstGeom prst="rect">
            <a:avLst/>
          </a:prstGeom>
        </p:spPr>
      </p:pic>
      <p:sp>
        <p:nvSpPr>
          <p:cNvPr id="2" name="Title 1"/>
          <p:cNvSpPr>
            <a:spLocks noGrp="1"/>
          </p:cNvSpPr>
          <p:nvPr>
            <p:ph type="title"/>
          </p:nvPr>
        </p:nvSpPr>
        <p:spPr>
          <a:xfrm>
            <a:off x="457200" y="533400"/>
            <a:ext cx="8229600" cy="1143000"/>
          </a:xfrm>
        </p:spPr>
        <p:txBody>
          <a:bodyPr>
            <a:normAutofit fontScale="90000"/>
          </a:bodyPr>
          <a:lstStyle/>
          <a:p>
            <a:pPr algn="ctr"/>
            <a:r>
              <a:rPr lang="en-US" b="0" dirty="0" smtClean="0">
                <a:effectLst/>
              </a:rPr>
              <a:t>Implementing EBIs – </a:t>
            </a:r>
            <a:br>
              <a:rPr lang="en-US" b="0" dirty="0" smtClean="0">
                <a:effectLst/>
              </a:rPr>
            </a:br>
            <a:r>
              <a:rPr lang="en-US" b="0" dirty="0" smtClean="0">
                <a:effectLst/>
              </a:rPr>
              <a:t>Both Art and Science</a:t>
            </a:r>
            <a:endParaRPr lang="en-US" b="0" dirty="0">
              <a:effectLst/>
            </a:endParaRPr>
          </a:p>
        </p:txBody>
      </p:sp>
      <p:sp>
        <p:nvSpPr>
          <p:cNvPr id="3" name="Content Placeholder 2"/>
          <p:cNvSpPr>
            <a:spLocks noGrp="1"/>
          </p:cNvSpPr>
          <p:nvPr>
            <p:ph idx="1"/>
          </p:nvPr>
        </p:nvSpPr>
        <p:spPr>
          <a:xfrm>
            <a:off x="381000" y="1905000"/>
            <a:ext cx="8229600" cy="3766084"/>
          </a:xfrm>
        </p:spPr>
        <p:txBody>
          <a:bodyPr>
            <a:normAutofit fontScale="77500" lnSpcReduction="20000"/>
          </a:bodyPr>
          <a:lstStyle/>
          <a:p>
            <a:r>
              <a:rPr lang="en-US" dirty="0" smtClean="0"/>
              <a:t> </a:t>
            </a:r>
            <a:r>
              <a:rPr lang="en-US" sz="3400" dirty="0">
                <a:solidFill>
                  <a:schemeClr val="tx2"/>
                </a:solidFill>
                <a:latin typeface="Candara" pitchFamily="34" charset="0"/>
              </a:rPr>
              <a:t>Research Efficacy</a:t>
            </a:r>
            <a:endParaRPr lang="en-US" sz="3400" b="1" dirty="0">
              <a:solidFill>
                <a:schemeClr val="tx2"/>
              </a:solidFill>
              <a:latin typeface="Candara" pitchFamily="34" charset="0"/>
            </a:endParaRPr>
          </a:p>
          <a:p>
            <a:pPr lvl="1"/>
            <a:r>
              <a:rPr lang="en-US" sz="2800" dirty="0">
                <a:latin typeface="Candara" pitchFamily="34" charset="0"/>
              </a:rPr>
              <a:t>Study or research that demonstrates an intervention “works”, or brings about desired results </a:t>
            </a:r>
          </a:p>
          <a:p>
            <a:pPr lvl="1"/>
            <a:r>
              <a:rPr lang="en-US" sz="2800" dirty="0">
                <a:latin typeface="Candara" pitchFamily="34" charset="0"/>
              </a:rPr>
              <a:t>Implemented with fidelity in controlled </a:t>
            </a:r>
            <a:r>
              <a:rPr lang="en-US" sz="2800" dirty="0" smtClean="0">
                <a:latin typeface="Candara" pitchFamily="34" charset="0"/>
              </a:rPr>
              <a:t>settings</a:t>
            </a:r>
          </a:p>
          <a:p>
            <a:pPr lvl="1"/>
            <a:endParaRPr lang="en-US" sz="1000" dirty="0" smtClean="0">
              <a:latin typeface="Candara" pitchFamily="34" charset="0"/>
            </a:endParaRPr>
          </a:p>
          <a:p>
            <a:pPr lvl="1"/>
            <a:r>
              <a:rPr lang="en-US" sz="2800" dirty="0" smtClean="0">
                <a:latin typeface="Candara" pitchFamily="34" charset="0"/>
              </a:rPr>
              <a:t>The </a:t>
            </a:r>
            <a:r>
              <a:rPr lang="en-US" sz="2800" i="1" dirty="0" smtClean="0">
                <a:latin typeface="Candara" pitchFamily="34" charset="0"/>
              </a:rPr>
              <a:t>science</a:t>
            </a:r>
            <a:endParaRPr lang="en-US" sz="2800" i="1" dirty="0">
              <a:latin typeface="Candara" pitchFamily="34" charset="0"/>
            </a:endParaRPr>
          </a:p>
          <a:p>
            <a:pPr marL="457200" lvl="1" indent="0">
              <a:buNone/>
            </a:pPr>
            <a:r>
              <a:rPr lang="en-US" sz="1000" dirty="0" smtClean="0">
                <a:latin typeface="Candara" pitchFamily="34" charset="0"/>
              </a:rPr>
              <a:t> </a:t>
            </a:r>
          </a:p>
          <a:p>
            <a:r>
              <a:rPr lang="en-US" dirty="0" smtClean="0">
                <a:latin typeface="Candara" pitchFamily="34" charset="0"/>
              </a:rPr>
              <a:t> </a:t>
            </a:r>
            <a:r>
              <a:rPr lang="en-US" sz="3400" dirty="0" smtClean="0">
                <a:solidFill>
                  <a:schemeClr val="tx2"/>
                </a:solidFill>
                <a:latin typeface="Candara" pitchFamily="34" charset="0"/>
              </a:rPr>
              <a:t>Intervention Effectiveness</a:t>
            </a:r>
          </a:p>
          <a:p>
            <a:pPr lvl="1"/>
            <a:r>
              <a:rPr lang="en-US" sz="2800" dirty="0" smtClean="0">
                <a:latin typeface="Candara" pitchFamily="34" charset="0"/>
              </a:rPr>
              <a:t>Extent </a:t>
            </a:r>
            <a:r>
              <a:rPr lang="en-US" sz="2800" dirty="0">
                <a:latin typeface="Candara" pitchFamily="34" charset="0"/>
              </a:rPr>
              <a:t>to which intervention is effective in practice or “real-world” settings</a:t>
            </a:r>
          </a:p>
          <a:p>
            <a:pPr lvl="2"/>
            <a:r>
              <a:rPr lang="en-US" sz="2600" dirty="0" smtClean="0">
                <a:latin typeface="Candara" pitchFamily="34" charset="0"/>
              </a:rPr>
              <a:t>Several things </a:t>
            </a:r>
            <a:r>
              <a:rPr lang="en-US" sz="2600" dirty="0">
                <a:latin typeface="Candara" pitchFamily="34" charset="0"/>
              </a:rPr>
              <a:t>may influence fidelity, and intervention outcomes </a:t>
            </a:r>
            <a:endParaRPr lang="en-US" sz="2600" dirty="0" smtClean="0">
              <a:latin typeface="Candara" pitchFamily="34" charset="0"/>
            </a:endParaRPr>
          </a:p>
          <a:p>
            <a:pPr marL="393192" lvl="1" indent="0">
              <a:buNone/>
            </a:pPr>
            <a:r>
              <a:rPr lang="en-US" sz="1000" dirty="0" smtClean="0">
                <a:latin typeface="Candara" pitchFamily="34" charset="0"/>
              </a:rPr>
              <a:t> </a:t>
            </a:r>
          </a:p>
          <a:p>
            <a:pPr lvl="1"/>
            <a:r>
              <a:rPr lang="en-US" sz="2800" dirty="0" smtClean="0">
                <a:latin typeface="Candara" pitchFamily="34" charset="0"/>
              </a:rPr>
              <a:t>The </a:t>
            </a:r>
            <a:r>
              <a:rPr lang="en-US" sz="2800" i="1" dirty="0" smtClean="0">
                <a:latin typeface="Candara" pitchFamily="34" charset="0"/>
              </a:rPr>
              <a:t>art </a:t>
            </a:r>
            <a:endParaRPr lang="en-US" sz="2800" i="1" dirty="0">
              <a:latin typeface="Candara" pitchFamily="34" charset="0"/>
            </a:endParaRPr>
          </a:p>
          <a:p>
            <a:endParaRPr lang="en-US" dirty="0"/>
          </a:p>
          <a:p>
            <a:pPr marL="0" indent="0">
              <a:buNone/>
            </a:pPr>
            <a:endParaRPr lang="en-US" dirty="0"/>
          </a:p>
        </p:txBody>
      </p:sp>
    </p:spTree>
    <p:extLst>
      <p:ext uri="{BB962C8B-B14F-4D97-AF65-F5344CB8AC3E}">
        <p14:creationId xmlns:p14="http://schemas.microsoft.com/office/powerpoint/2010/main" val="2242381490"/>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525963"/>
          </a:xfrm>
        </p:spPr>
        <p:txBody>
          <a:bodyPr/>
          <a:lstStyle/>
          <a:p>
            <a:r>
              <a:rPr lang="en-US" dirty="0" smtClean="0"/>
              <a:t>Help guide effective program implementation and evaluation activities</a:t>
            </a:r>
          </a:p>
          <a:p>
            <a:pPr lvl="1"/>
            <a:endParaRPr lang="en-US" sz="1000" dirty="0" smtClean="0"/>
          </a:p>
          <a:p>
            <a:pPr lvl="1"/>
            <a:r>
              <a:rPr lang="en-US" dirty="0" smtClean="0"/>
              <a:t>PRECEDE-PROCEED</a:t>
            </a:r>
            <a:endParaRPr lang="en-US" dirty="0"/>
          </a:p>
          <a:p>
            <a:pPr lvl="1"/>
            <a:endParaRPr lang="en-US" sz="900" dirty="0" smtClean="0"/>
          </a:p>
          <a:p>
            <a:pPr lvl="1"/>
            <a:r>
              <a:rPr lang="en-US" dirty="0" smtClean="0"/>
              <a:t>Logic Models</a:t>
            </a:r>
          </a:p>
          <a:p>
            <a:pPr lvl="1"/>
            <a:endParaRPr lang="en-US" sz="900" dirty="0" smtClean="0"/>
          </a:p>
          <a:p>
            <a:pPr lvl="1"/>
            <a:r>
              <a:rPr lang="en-US" dirty="0" smtClean="0"/>
              <a:t>Performance Improvement Frameworks</a:t>
            </a:r>
          </a:p>
          <a:p>
            <a:pPr lvl="1"/>
            <a:endParaRPr lang="en-US" sz="900" dirty="0" smtClean="0"/>
          </a:p>
          <a:p>
            <a:pPr lvl="1"/>
            <a:r>
              <a:rPr lang="en-US" dirty="0" smtClean="0"/>
              <a:t>RE-AIM</a:t>
            </a:r>
          </a:p>
          <a:p>
            <a:pPr lvl="1"/>
            <a:endParaRPr lang="en-US" sz="900" dirty="0" smtClean="0"/>
          </a:p>
          <a:p>
            <a:pPr lvl="1"/>
            <a:r>
              <a:rPr lang="en-US" dirty="0" smtClean="0"/>
              <a:t> UNAIDS Organizing Framework for M&amp;E</a:t>
            </a:r>
          </a:p>
          <a:p>
            <a:pPr lvl="1"/>
            <a:endParaRPr lang="en-US" dirty="0"/>
          </a:p>
        </p:txBody>
      </p:sp>
      <p:sp>
        <p:nvSpPr>
          <p:cNvPr id="3" name="Title 2"/>
          <p:cNvSpPr>
            <a:spLocks noGrp="1"/>
          </p:cNvSpPr>
          <p:nvPr>
            <p:ph type="title"/>
          </p:nvPr>
        </p:nvSpPr>
        <p:spPr>
          <a:xfrm>
            <a:off x="457200" y="274638"/>
            <a:ext cx="8229600" cy="1401762"/>
          </a:xfrm>
        </p:spPr>
        <p:txBody>
          <a:bodyPr>
            <a:noAutofit/>
          </a:bodyPr>
          <a:lstStyle/>
          <a:p>
            <a:r>
              <a:rPr lang="en-US" sz="3200" dirty="0" smtClean="0">
                <a:effectLst/>
              </a:rPr>
              <a:t>Planning Models – Important Tools for Implementation Science</a:t>
            </a:r>
            <a:endParaRPr lang="en-US" sz="3200" dirty="0">
              <a:effectLst/>
            </a:endParaRPr>
          </a:p>
        </p:txBody>
      </p:sp>
    </p:spTree>
    <p:extLst>
      <p:ext uri="{BB962C8B-B14F-4D97-AF65-F5344CB8AC3E}">
        <p14:creationId xmlns:p14="http://schemas.microsoft.com/office/powerpoint/2010/main" val="2281936719"/>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8229600" cy="4525963"/>
          </a:xfrm>
        </p:spPr>
        <p:txBody>
          <a:bodyPr/>
          <a:lstStyle/>
          <a:p>
            <a:r>
              <a:rPr lang="en-US" dirty="0" smtClean="0"/>
              <a:t>PRECEDE-PROCEED model</a:t>
            </a:r>
          </a:p>
          <a:p>
            <a:pPr lvl="1"/>
            <a:r>
              <a:rPr lang="en-US" dirty="0" smtClean="0"/>
              <a:t>Predisposing, reinforcing, enabling factors of priority populations affecting health</a:t>
            </a:r>
          </a:p>
          <a:p>
            <a:pPr lvl="1"/>
            <a:endParaRPr lang="en-US" sz="800" dirty="0" smtClean="0"/>
          </a:p>
          <a:p>
            <a:pPr lvl="1"/>
            <a:r>
              <a:rPr lang="en-US" dirty="0" smtClean="0"/>
              <a:t>Policies, resources, organizational factors that </a:t>
            </a:r>
          </a:p>
          <a:p>
            <a:pPr marL="630936" lvl="2" indent="0">
              <a:buNone/>
            </a:pPr>
            <a:r>
              <a:rPr lang="en-US" sz="2300" dirty="0" smtClean="0"/>
              <a:t>must be in place to enact effective interventions,             including evaluating their outcomes</a:t>
            </a:r>
          </a:p>
          <a:p>
            <a:pPr lvl="1"/>
            <a:endParaRPr lang="en-US" sz="800" dirty="0" smtClean="0"/>
          </a:p>
          <a:p>
            <a:pPr lvl="1"/>
            <a:r>
              <a:rPr lang="en-US" sz="2500" dirty="0" smtClean="0"/>
              <a:t>Intended, vs</a:t>
            </a:r>
            <a:r>
              <a:rPr lang="en-US" sz="2500" dirty="0"/>
              <a:t>.</a:t>
            </a:r>
            <a:r>
              <a:rPr lang="en-US" sz="2500" dirty="0" smtClean="0"/>
              <a:t> real program outcomes</a:t>
            </a:r>
          </a:p>
          <a:p>
            <a:pPr lvl="2"/>
            <a:r>
              <a:rPr lang="en-US" dirty="0" smtClean="0"/>
              <a:t>Gaps between planned (desired) vs. actual implementation outcomes  </a:t>
            </a:r>
          </a:p>
          <a:p>
            <a:endParaRPr lang="en-US" sz="800" dirty="0" smtClean="0"/>
          </a:p>
          <a:p>
            <a:endParaRPr lang="en-US" dirty="0"/>
          </a:p>
        </p:txBody>
      </p:sp>
      <p:sp>
        <p:nvSpPr>
          <p:cNvPr id="3" name="Title 2"/>
          <p:cNvSpPr>
            <a:spLocks noGrp="1"/>
          </p:cNvSpPr>
          <p:nvPr>
            <p:ph type="title"/>
          </p:nvPr>
        </p:nvSpPr>
        <p:spPr/>
        <p:txBody>
          <a:bodyPr>
            <a:normAutofit fontScale="90000"/>
          </a:bodyPr>
          <a:lstStyle/>
          <a:p>
            <a:r>
              <a:rPr lang="en-US" dirty="0">
                <a:effectLst/>
              </a:rPr>
              <a:t>Planning Models – Important </a:t>
            </a:r>
            <a:r>
              <a:rPr lang="en-US" dirty="0" smtClean="0">
                <a:effectLst/>
              </a:rPr>
              <a:t/>
            </a:r>
            <a:br>
              <a:rPr lang="en-US" dirty="0" smtClean="0">
                <a:effectLst/>
              </a:rPr>
            </a:br>
            <a:r>
              <a:rPr lang="en-US" dirty="0" smtClean="0">
                <a:effectLst/>
              </a:rPr>
              <a:t>tools </a:t>
            </a:r>
            <a:r>
              <a:rPr lang="en-US" dirty="0">
                <a:effectLst/>
              </a:rPr>
              <a:t>for evaluation</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0" y="-3657600"/>
            <a:ext cx="7403157" cy="15561725"/>
          </a:xfrm>
          <a:prstGeom prst="rect">
            <a:avLst/>
          </a:prstGeom>
        </p:spPr>
      </p:pic>
    </p:spTree>
    <p:extLst>
      <p:ext uri="{BB962C8B-B14F-4D97-AF65-F5344CB8AC3E}">
        <p14:creationId xmlns:p14="http://schemas.microsoft.com/office/powerpoint/2010/main" val="4132405573"/>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905000" y="-1547819"/>
            <a:ext cx="7010400" cy="500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333333"/>
                </a:solidFill>
                <a:effectLst/>
                <a:latin typeface="Arial" pitchFamily="34" charset="0"/>
                <a:cs typeface="Arial" pitchFamily="34" charset="0"/>
              </a:rPr>
              <a:t>  </a:t>
            </a:r>
            <a:r>
              <a:rPr kumimoji="0" lang="en-US" sz="30900" b="0" i="0" u="none" strike="noStrike" cap="none" normalizeH="0" baseline="0" dirty="0" smtClean="0">
                <a:ln>
                  <a:noFill/>
                </a:ln>
                <a:solidFill>
                  <a:srgbClr val="333333"/>
                </a:solidFill>
                <a:effectLst/>
                <a:latin typeface="Arial" pitchFamily="34" charset="0"/>
                <a:cs typeface="Arial" pitchFamily="34" charset="0"/>
              </a:rPr>
              <a:t> </a:t>
            </a:r>
            <a:r>
              <a:rPr kumimoji="0" lang="en-US" sz="800" b="0" i="0" u="none" strike="noStrike" cap="none" normalizeH="0" baseline="0" dirty="0" smtClean="0">
                <a:ln>
                  <a:noFill/>
                </a:ln>
                <a:solidFill>
                  <a:srgbClr val="333333"/>
                </a:solidFill>
                <a:effectLst/>
                <a:latin typeface="Arial" pitchFamily="34" charset="0"/>
                <a:cs typeface="Arial" pitchFamily="34" charset="0"/>
              </a:rPr>
              <a:t>                                                                                                                                                                                                                                                                                                                                                                                                                                                                            </a:t>
            </a:r>
          </a:p>
        </p:txBody>
      </p:sp>
      <p:pic>
        <p:nvPicPr>
          <p:cNvPr id="1028" name="Picture 4" descr="http://ctb.ku.edu/en/images/Precede%20Proceed%20Chart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21732"/>
            <a:ext cx="7010400" cy="49149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3048000"/>
            <a:ext cx="8077199" cy="3754874"/>
          </a:xfrm>
          <a:prstGeom prst="rect">
            <a:avLst/>
          </a:prstGeom>
        </p:spPr>
        <p:txBody>
          <a:bodyPr wrap="square">
            <a:spAutoFit/>
          </a:bodyPr>
          <a:lstStyle/>
          <a:p>
            <a:pPr lvl="0" fontAlgn="b">
              <a:spcBef>
                <a:spcPct val="0"/>
              </a:spcBef>
              <a:spcAft>
                <a:spcPct val="0"/>
              </a:spcAft>
            </a:pPr>
            <a:r>
              <a:rPr lang="en-US" dirty="0">
                <a:solidFill>
                  <a:srgbClr val="333333"/>
                </a:solidFill>
                <a:latin typeface="Arial" pitchFamily="34" charset="0"/>
                <a:cs typeface="Arial" pitchFamily="34" charset="0"/>
              </a:rPr>
              <a:t>                                                                                                                                                                                                                                                                                                                                                                                                                                                                                                                                                                                                                                                                                                                                                                                                                                                                                                                                                                                                    </a:t>
            </a:r>
            <a:endParaRPr lang="en-US" i="1" dirty="0">
              <a:latin typeface="Arial" pitchFamily="34" charset="0"/>
              <a:cs typeface="Arial" pitchFamily="34" charset="0"/>
            </a:endParaRPr>
          </a:p>
          <a:p>
            <a:pPr lvl="0" fontAlgn="b">
              <a:spcBef>
                <a:spcPct val="0"/>
              </a:spcBef>
              <a:spcAft>
                <a:spcPct val="0"/>
              </a:spcAft>
            </a:pPr>
            <a:endParaRPr lang="en-US" sz="1400" i="1" dirty="0" smtClean="0">
              <a:latin typeface="Arial" pitchFamily="34" charset="0"/>
              <a:cs typeface="Arial" pitchFamily="34" charset="0"/>
            </a:endParaRPr>
          </a:p>
          <a:p>
            <a:pPr lvl="0" fontAlgn="b">
              <a:spcBef>
                <a:spcPct val="0"/>
              </a:spcBef>
              <a:spcAft>
                <a:spcPct val="0"/>
              </a:spcAft>
            </a:pPr>
            <a:r>
              <a:rPr lang="en-US" sz="1400" i="1" dirty="0" smtClean="0">
                <a:latin typeface="Arial" pitchFamily="34" charset="0"/>
                <a:cs typeface="Arial" pitchFamily="34" charset="0"/>
              </a:rPr>
              <a:t>L</a:t>
            </a:r>
            <a:r>
              <a:rPr lang="en-US" sz="1400" i="1" dirty="0">
                <a:latin typeface="Arial" pitchFamily="34" charset="0"/>
                <a:cs typeface="Arial" pitchFamily="34" charset="0"/>
              </a:rPr>
              <a:t>. Green and M. </a:t>
            </a:r>
            <a:r>
              <a:rPr lang="en-US" sz="1400" i="1" dirty="0" err="1">
                <a:latin typeface="Arial" pitchFamily="34" charset="0"/>
                <a:cs typeface="Arial" pitchFamily="34" charset="0"/>
              </a:rPr>
              <a:t>Kreuter</a:t>
            </a:r>
            <a:r>
              <a:rPr lang="en-US" sz="1400" i="1" dirty="0">
                <a:latin typeface="Arial" pitchFamily="34" charset="0"/>
                <a:cs typeface="Arial" pitchFamily="34" charset="0"/>
              </a:rPr>
              <a:t>. (2005). Health Promotion Planning: An Educational and Ecological Approach (4 </a:t>
            </a:r>
            <a:r>
              <a:rPr lang="en-US" sz="1400" i="1" dirty="0" err="1">
                <a:latin typeface="Arial" pitchFamily="34" charset="0"/>
                <a:cs typeface="Arial" pitchFamily="34" charset="0"/>
              </a:rPr>
              <a:t>th</a:t>
            </a:r>
            <a:r>
              <a:rPr lang="en-US" sz="1400" i="1" dirty="0">
                <a:latin typeface="Arial" pitchFamily="34" charset="0"/>
                <a:cs typeface="Arial" pitchFamily="34" charset="0"/>
              </a:rPr>
              <a:t> Ed.). Mountain View , CA : Mayfield </a:t>
            </a:r>
            <a:r>
              <a:rPr lang="en-US" sz="1400" i="1" dirty="0" smtClean="0">
                <a:latin typeface="Arial" pitchFamily="34" charset="0"/>
                <a:cs typeface="Arial" pitchFamily="34" charset="0"/>
              </a:rPr>
              <a:t>Publishers</a:t>
            </a:r>
            <a:endParaRPr lang="en-US" sz="1600" i="1" dirty="0">
              <a:latin typeface="Arial" pitchFamily="34" charset="0"/>
              <a:cs typeface="Arial" pitchFamily="34" charset="0"/>
            </a:endParaRPr>
          </a:p>
          <a:p>
            <a:pPr fontAlgn="b">
              <a:spcBef>
                <a:spcPct val="0"/>
              </a:spcBef>
              <a:spcAft>
                <a:spcPct val="0"/>
              </a:spcAft>
            </a:pPr>
            <a:endParaRPr lang="en-US" sz="1200" dirty="0" smtClean="0">
              <a:solidFill>
                <a:schemeClr val="accent4"/>
              </a:solidFill>
              <a:hlinkClick r:id="rId4"/>
            </a:endParaRPr>
          </a:p>
          <a:p>
            <a:pPr fontAlgn="b">
              <a:spcBef>
                <a:spcPct val="0"/>
              </a:spcBef>
              <a:spcAft>
                <a:spcPct val="0"/>
              </a:spcAft>
            </a:pPr>
            <a:r>
              <a:rPr lang="en-US" sz="1200" dirty="0" smtClean="0">
                <a:solidFill>
                  <a:schemeClr val="accent4"/>
                </a:solidFill>
                <a:hlinkClick r:id="rId4"/>
              </a:rPr>
              <a:t>http</a:t>
            </a:r>
            <a:r>
              <a:rPr lang="en-US" sz="1200" dirty="0">
                <a:solidFill>
                  <a:schemeClr val="accent4"/>
                </a:solidFill>
                <a:hlinkClick r:id="rId4"/>
              </a:rPr>
              <a:t>://ctb.ku.edu/en/table-contents/overview/chapter-2-other-models-promoting-community-health-and-development/section-2</a:t>
            </a:r>
            <a:endParaRPr lang="en-US" sz="1200" dirty="0">
              <a:solidFill>
                <a:schemeClr val="accent4"/>
              </a:solidFill>
            </a:endParaRPr>
          </a:p>
          <a:p>
            <a:pPr lvl="0" fontAlgn="b">
              <a:spcBef>
                <a:spcPct val="0"/>
              </a:spcBef>
              <a:spcAft>
                <a:spcPct val="0"/>
              </a:spcAft>
            </a:pPr>
            <a:endParaRPr lang="en-US" sz="1600" i="1" dirty="0">
              <a:solidFill>
                <a:srgbClr val="333333"/>
              </a:solidFill>
              <a:latin typeface="Arial" pitchFamily="34" charset="0"/>
              <a:cs typeface="Arial" pitchFamily="34" charset="0"/>
            </a:endParaRPr>
          </a:p>
        </p:txBody>
      </p:sp>
      <p:sp>
        <p:nvSpPr>
          <p:cNvPr id="5" name="TextBox 4"/>
          <p:cNvSpPr txBox="1"/>
          <p:nvPr/>
        </p:nvSpPr>
        <p:spPr>
          <a:xfrm>
            <a:off x="1600200" y="152400"/>
            <a:ext cx="5943600" cy="369332"/>
          </a:xfrm>
          <a:prstGeom prst="rect">
            <a:avLst/>
          </a:prstGeom>
          <a:noFill/>
        </p:spPr>
        <p:txBody>
          <a:bodyPr wrap="square" rtlCol="0">
            <a:spAutoFit/>
          </a:bodyPr>
          <a:lstStyle/>
          <a:p>
            <a:r>
              <a:rPr lang="en-US" dirty="0" smtClean="0"/>
              <a:t>PRECEDE – PROCEDE Program Planning Model</a:t>
            </a:r>
            <a:endParaRPr lang="en-US" dirty="0"/>
          </a:p>
        </p:txBody>
      </p:sp>
    </p:spTree>
    <p:extLst>
      <p:ext uri="{BB962C8B-B14F-4D97-AF65-F5344CB8AC3E}">
        <p14:creationId xmlns:p14="http://schemas.microsoft.com/office/powerpoint/2010/main" val="3501226658"/>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26340"/>
            <a:ext cx="8001000"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chemeClr val="tx1"/>
                </a:solidFill>
                <a:effectLst/>
                <a:latin typeface="Comic Sans MS" pitchFamily="66" charset="0"/>
                <a:cs typeface="Arial" pitchFamily="34" charset="0"/>
              </a:rPr>
              <a:t> </a:t>
            </a:r>
            <a:endParaRPr kumimoji="0" lang="en-US" sz="7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tx1"/>
                </a:solidFill>
                <a:effectLst/>
                <a:latin typeface="Arial" pitchFamily="34" charset="0"/>
                <a:cs typeface="Arial" pitchFamily="34" charset="0"/>
              </a:rPr>
              <a:t>  </a:t>
            </a:r>
            <a:endParaRPr kumimoji="0" lang="en-US" sz="26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2400" dirty="0" smtClean="0">
                <a:latin typeface="Arial" pitchFamily="34" charset="0"/>
                <a:cs typeface="Arial" pitchFamily="34" charset="0"/>
              </a:rPr>
              <a:t>Canadian Adaptation of PRECEDE - PROCEDE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2" descr="http://www.lgreen.net/PRE-PRO-English.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788060"/>
            <a:ext cx="7754190" cy="5688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050062"/>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2200" y="-3810000"/>
            <a:ext cx="7765662" cy="16476125"/>
          </a:xfrm>
          <a:prstGeom prst="rect">
            <a:avLst/>
          </a:prstGeom>
        </p:spPr>
      </p:pic>
      <p:sp>
        <p:nvSpPr>
          <p:cNvPr id="25602" name="Footer Placeholder 4"/>
          <p:cNvSpPr>
            <a:spLocks noGrp="1"/>
          </p:cNvSpPr>
          <p:nvPr>
            <p:ph type="ftr"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t>1</a:t>
            </a:r>
          </a:p>
        </p:txBody>
      </p:sp>
      <p:sp>
        <p:nvSpPr>
          <p:cNvPr id="25603" name="Slide Number Placeholder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DF7A8F-9407-4B1C-A892-4E8043AA3E54}" type="slidenum">
              <a:rPr lang="en-US" altLang="en-US" smtClean="0"/>
              <a:pPr eaLnBrk="1" hangingPunct="1"/>
              <a:t>9</a:t>
            </a:fld>
            <a:endParaRPr lang="en-US" altLang="en-US" smtClean="0"/>
          </a:p>
        </p:txBody>
      </p:sp>
      <p:sp>
        <p:nvSpPr>
          <p:cNvPr id="25604" name="Rectangle 2"/>
          <p:cNvSpPr>
            <a:spLocks noGrp="1" noChangeArrowheads="1"/>
          </p:cNvSpPr>
          <p:nvPr>
            <p:ph type="title"/>
          </p:nvPr>
        </p:nvSpPr>
        <p:spPr>
          <a:xfrm>
            <a:off x="457200" y="152400"/>
            <a:ext cx="8229600" cy="1143000"/>
          </a:xfrm>
        </p:spPr>
        <p:txBody>
          <a:bodyPr/>
          <a:lstStyle/>
          <a:p>
            <a:r>
              <a:rPr lang="en-US" b="0" dirty="0">
                <a:effectLst/>
              </a:rPr>
              <a:t>Evaluation D</a:t>
            </a:r>
            <a:r>
              <a:rPr lang="en-US" b="0" dirty="0" smtClean="0">
                <a:effectLst/>
              </a:rPr>
              <a:t>efinitions</a:t>
            </a:r>
            <a:endParaRPr lang="en-US" dirty="0" smtClean="0"/>
          </a:p>
        </p:txBody>
      </p:sp>
      <p:graphicFrame>
        <p:nvGraphicFramePr>
          <p:cNvPr id="4" name="Diagram 3"/>
          <p:cNvGraphicFramePr/>
          <p:nvPr>
            <p:extLst>
              <p:ext uri="{D42A27DB-BD31-4B8C-83A1-F6EECF244321}">
                <p14:modId xmlns:p14="http://schemas.microsoft.com/office/powerpoint/2010/main" val="647944966"/>
              </p:ext>
            </p:extLst>
          </p:nvPr>
        </p:nvGraphicFramePr>
        <p:xfrm>
          <a:off x="381000" y="1295400"/>
          <a:ext cx="8229600" cy="50427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0907905"/>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5.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spcFirstLastPara="0" vert="horz" wrap="square" lIns="447869" tIns="369301" rIns="447869" bIns="369301" numCol="1" spcCol="1270" anchor="ctr" anchorCtr="0">
        <a:noAutofit/>
      </a:bodyPr>
      <a:lstStyle>
        <a:defPPr algn="ctr" defTabSz="1155700">
          <a:lnSpc>
            <a:spcPct val="90000"/>
          </a:lnSpc>
          <a:spcBef>
            <a:spcPct val="0"/>
          </a:spcBef>
          <a:spcAft>
            <a:spcPct val="35000"/>
          </a:spcAft>
          <a:defRPr sz="2600" kern="1200" dirty="0" smtClean="0">
            <a:effectLst>
              <a:outerShdw blurRad="38100" dist="38100" dir="2700000" algn="tl">
                <a:srgbClr val="000000">
                  <a:alpha val="43137"/>
                </a:srgbClr>
              </a:outerShdw>
            </a:effectLst>
          </a:defRPr>
        </a:defPPr>
      </a:lstStyle>
      <a: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0</TotalTime>
  <Words>4356</Words>
  <Application>Microsoft Office PowerPoint</Application>
  <PresentationFormat>On-screen Show (4:3)</PresentationFormat>
  <Paragraphs>616</Paragraphs>
  <Slides>33</Slides>
  <Notes>33</Notes>
  <HiddenSlides>1</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Concourse</vt:lpstr>
      <vt:lpstr>Urban</vt:lpstr>
      <vt:lpstr>Program Evaluation for Real-world Implementation</vt:lpstr>
      <vt:lpstr>Agenda</vt:lpstr>
      <vt:lpstr>PowerPoint Presentation</vt:lpstr>
      <vt:lpstr>Implementing EBIs –  Both Art and Science</vt:lpstr>
      <vt:lpstr>Planning Models – Important Tools for Implementation Science</vt:lpstr>
      <vt:lpstr>Planning Models – Important  tools for evaluation</vt:lpstr>
      <vt:lpstr>PowerPoint Presentation</vt:lpstr>
      <vt:lpstr>PowerPoint Presentation</vt:lpstr>
      <vt:lpstr>Evaluation Definitions</vt:lpstr>
      <vt:lpstr>Linkages Between Monitoring and Evaluation Activities</vt:lpstr>
      <vt:lpstr>Performance Improvement Framework</vt:lpstr>
      <vt:lpstr>Logic Models</vt:lpstr>
      <vt:lpstr>Logic Model for RESPECT</vt:lpstr>
      <vt:lpstr>PowerPoint Presentation</vt:lpstr>
      <vt:lpstr>PowerPoint Presentation</vt:lpstr>
      <vt:lpstr>UNAIDS Organizing Framework for Monitoring and Evaluation</vt:lpstr>
      <vt:lpstr>PowerPoint Presentation</vt:lpstr>
      <vt:lpstr>PowerPoint Presentation</vt:lpstr>
      <vt:lpstr>HIV Interventions Typically Don’t Use   Combination Approaches </vt:lpstr>
      <vt:lpstr>Many Determinants Affect Health and Well-Being</vt:lpstr>
      <vt:lpstr>Spectrum of Determinants Affecting Health</vt:lpstr>
      <vt:lpstr>Limits of Some Interventions</vt:lpstr>
      <vt:lpstr>PowerPoint Presentation</vt:lpstr>
      <vt:lpstr> </vt:lpstr>
      <vt:lpstr>Social Determinants of Health (SDH) </vt:lpstr>
      <vt:lpstr>PowerPoint Presentation</vt:lpstr>
      <vt:lpstr>Structural-Level Interventions (SLIs) Used to Address SDH</vt:lpstr>
      <vt:lpstr>Structural-level Interventions Impact </vt:lpstr>
      <vt:lpstr>Types of Structural Interventions (SIs)</vt:lpstr>
      <vt:lpstr>Move From Behavioral to Biomedical Approaches</vt:lpstr>
      <vt:lpstr>Planning Models Can…</vt:lpstr>
      <vt:lpstr>HIV Prevention – Shared Individual and Social Responsibility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2012-10-15T21:12:22Z</dcterms:created>
  <dcterms:modified xsi:type="dcterms:W3CDTF">2014-09-29T01:43:53Z</dcterms:modified>
</cp:coreProperties>
</file>