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5" r:id="rId1"/>
  </p:sldMasterIdLst>
  <p:notesMasterIdLst>
    <p:notesMasterId r:id="rId31"/>
  </p:notesMasterIdLst>
  <p:handoutMasterIdLst>
    <p:handoutMasterId r:id="rId32"/>
  </p:handoutMasterIdLst>
  <p:sldIdLst>
    <p:sldId id="654" r:id="rId2"/>
    <p:sldId id="655" r:id="rId3"/>
    <p:sldId id="638" r:id="rId4"/>
    <p:sldId id="652" r:id="rId5"/>
    <p:sldId id="639" r:id="rId6"/>
    <p:sldId id="643" r:id="rId7"/>
    <p:sldId id="645" r:id="rId8"/>
    <p:sldId id="644" r:id="rId9"/>
    <p:sldId id="647" r:id="rId10"/>
    <p:sldId id="646" r:id="rId11"/>
    <p:sldId id="635" r:id="rId12"/>
    <p:sldId id="641" r:id="rId13"/>
    <p:sldId id="640" r:id="rId14"/>
    <p:sldId id="648" r:id="rId15"/>
    <p:sldId id="649" r:id="rId16"/>
    <p:sldId id="650" r:id="rId17"/>
    <p:sldId id="651" r:id="rId18"/>
    <p:sldId id="656" r:id="rId19"/>
    <p:sldId id="657" r:id="rId20"/>
    <p:sldId id="662" r:id="rId21"/>
    <p:sldId id="666" r:id="rId22"/>
    <p:sldId id="667" r:id="rId23"/>
    <p:sldId id="668" r:id="rId24"/>
    <p:sldId id="665" r:id="rId25"/>
    <p:sldId id="661" r:id="rId26"/>
    <p:sldId id="663" r:id="rId27"/>
    <p:sldId id="669" r:id="rId28"/>
    <p:sldId id="670" r:id="rId29"/>
    <p:sldId id="653" r:id="rId3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Garamond" pitchFamily="18" charset="0"/>
        <a:ea typeface="+mn-ea"/>
        <a:cs typeface="+mn-cs"/>
      </a:defRPr>
    </a:lvl1pPr>
    <a:lvl2pPr marL="457200" algn="l" rtl="0" fontAlgn="base">
      <a:spcBef>
        <a:spcPct val="0"/>
      </a:spcBef>
      <a:spcAft>
        <a:spcPct val="0"/>
      </a:spcAft>
      <a:defRPr kern="1200">
        <a:solidFill>
          <a:schemeClr val="tx1"/>
        </a:solidFill>
        <a:latin typeface="Garamond" pitchFamily="18" charset="0"/>
        <a:ea typeface="+mn-ea"/>
        <a:cs typeface="+mn-cs"/>
      </a:defRPr>
    </a:lvl2pPr>
    <a:lvl3pPr marL="914400" algn="l" rtl="0" fontAlgn="base">
      <a:spcBef>
        <a:spcPct val="0"/>
      </a:spcBef>
      <a:spcAft>
        <a:spcPct val="0"/>
      </a:spcAft>
      <a:defRPr kern="1200">
        <a:solidFill>
          <a:schemeClr val="tx1"/>
        </a:solidFill>
        <a:latin typeface="Garamond" pitchFamily="18" charset="0"/>
        <a:ea typeface="+mn-ea"/>
        <a:cs typeface="+mn-cs"/>
      </a:defRPr>
    </a:lvl3pPr>
    <a:lvl4pPr marL="1371600" algn="l" rtl="0" fontAlgn="base">
      <a:spcBef>
        <a:spcPct val="0"/>
      </a:spcBef>
      <a:spcAft>
        <a:spcPct val="0"/>
      </a:spcAft>
      <a:defRPr kern="1200">
        <a:solidFill>
          <a:schemeClr val="tx1"/>
        </a:solidFill>
        <a:latin typeface="Garamond" pitchFamily="18" charset="0"/>
        <a:ea typeface="+mn-ea"/>
        <a:cs typeface="+mn-cs"/>
      </a:defRPr>
    </a:lvl4pPr>
    <a:lvl5pPr marL="1828800" algn="l" rtl="0" fontAlgn="base">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gooden" initials="" lastIdx="31" clrIdx="0"/>
  <p:cmAuthor id="1" name="Lisa Metsch" initials="" lastIdx="1" clrIdx="1"/>
  <p:cmAuthor id="2" name="grant colfax" initials="" lastIdx="7"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134" autoAdjust="0"/>
  </p:normalViewPr>
  <p:slideViewPr>
    <p:cSldViewPr>
      <p:cViewPr varScale="1">
        <p:scale>
          <a:sx n="79" d="100"/>
          <a:sy n="79" d="100"/>
        </p:scale>
        <p:origin x="1938" y="90"/>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66" d="100"/>
        <a:sy n="66" d="100"/>
      </p:scale>
      <p:origin x="0" y="12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0" hangingPunct="0">
              <a:defRPr sz="1200"/>
            </a:lvl1pPr>
          </a:lstStyle>
          <a:p>
            <a:pPr>
              <a:defRPr/>
            </a:pPr>
            <a:endParaRPr lang="en-US" dirty="0"/>
          </a:p>
        </p:txBody>
      </p:sp>
      <p:sp>
        <p:nvSpPr>
          <p:cNvPr id="209923"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0" hangingPunct="0">
              <a:defRPr sz="1200"/>
            </a:lvl1pPr>
          </a:lstStyle>
          <a:p>
            <a:pPr>
              <a:defRPr/>
            </a:pPr>
            <a:endParaRPr lang="en-US" dirty="0"/>
          </a:p>
        </p:txBody>
      </p:sp>
      <p:sp>
        <p:nvSpPr>
          <p:cNvPr id="209924"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0" hangingPunct="0">
              <a:defRPr sz="1200"/>
            </a:lvl1pPr>
          </a:lstStyle>
          <a:p>
            <a:pPr>
              <a:defRPr/>
            </a:pPr>
            <a:endParaRPr lang="en-US" dirty="0"/>
          </a:p>
        </p:txBody>
      </p:sp>
      <p:sp>
        <p:nvSpPr>
          <p:cNvPr id="209925"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0" hangingPunct="0">
              <a:defRPr sz="1200"/>
            </a:lvl1pPr>
          </a:lstStyle>
          <a:p>
            <a:pPr>
              <a:defRPr/>
            </a:pPr>
            <a:fld id="{AF7D17BC-D35E-4DCE-8737-4A9A2FD263A4}" type="slidenum">
              <a:rPr lang="en-US"/>
              <a:pPr>
                <a:defRPr/>
              </a:pPr>
              <a:t>‹#›</a:t>
            </a:fld>
            <a:endParaRPr lang="en-US" dirty="0"/>
          </a:p>
        </p:txBody>
      </p:sp>
    </p:spTree>
    <p:extLst>
      <p:ext uri="{BB962C8B-B14F-4D97-AF65-F5344CB8AC3E}">
        <p14:creationId xmlns:p14="http://schemas.microsoft.com/office/powerpoint/2010/main" val="7389962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6850" name="Rectangle 1026"/>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0" hangingPunct="0">
              <a:defRPr sz="1200"/>
            </a:lvl1pPr>
          </a:lstStyle>
          <a:p>
            <a:pPr>
              <a:defRPr/>
            </a:pPr>
            <a:endParaRPr lang="en-US" dirty="0"/>
          </a:p>
        </p:txBody>
      </p:sp>
      <p:sp>
        <p:nvSpPr>
          <p:cNvPr id="206851" name="Rectangle 1027"/>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0" hangingPunct="0">
              <a:defRPr sz="1200"/>
            </a:lvl1pPr>
          </a:lstStyle>
          <a:p>
            <a:pPr>
              <a:defRPr/>
            </a:pPr>
            <a:endParaRPr lang="en-US" dirty="0"/>
          </a:p>
        </p:txBody>
      </p:sp>
      <p:sp>
        <p:nvSpPr>
          <p:cNvPr id="15364" name="Rectangle 1028"/>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06853" name="Rectangle 1029"/>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6854" name="Rectangle 1030"/>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0" hangingPunct="0">
              <a:defRPr sz="1200"/>
            </a:lvl1pPr>
          </a:lstStyle>
          <a:p>
            <a:pPr>
              <a:defRPr/>
            </a:pPr>
            <a:endParaRPr lang="en-US" dirty="0"/>
          </a:p>
        </p:txBody>
      </p:sp>
      <p:sp>
        <p:nvSpPr>
          <p:cNvPr id="206855" name="Rectangle 1031"/>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0" hangingPunct="0">
              <a:defRPr sz="1200"/>
            </a:lvl1pPr>
          </a:lstStyle>
          <a:p>
            <a:pPr>
              <a:defRPr/>
            </a:pPr>
            <a:fld id="{B63C8A50-AD4F-4525-9F75-C25A66F81E01}" type="slidenum">
              <a:rPr lang="en-US"/>
              <a:pPr>
                <a:defRPr/>
              </a:pPr>
              <a:t>‹#›</a:t>
            </a:fld>
            <a:endParaRPr lang="en-US" dirty="0"/>
          </a:p>
        </p:txBody>
      </p:sp>
    </p:spTree>
    <p:extLst>
      <p:ext uri="{BB962C8B-B14F-4D97-AF65-F5344CB8AC3E}">
        <p14:creationId xmlns:p14="http://schemas.microsoft.com/office/powerpoint/2010/main" val="35314529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JGK</a:t>
            </a:r>
            <a:r>
              <a:rPr lang="en-US" baseline="0" dirty="0"/>
              <a:t> – changed MPP to MPH</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a:t>
            </a:fld>
            <a:endParaRPr lang="en-US" dirty="0"/>
          </a:p>
        </p:txBody>
      </p:sp>
    </p:spTree>
    <p:extLst>
      <p:ext uri="{BB962C8B-B14F-4D97-AF65-F5344CB8AC3E}">
        <p14:creationId xmlns:p14="http://schemas.microsoft.com/office/powerpoint/2010/main" val="41505307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p:spPr>
        <p:txBody>
          <a:bodyPr/>
          <a:lstStyle/>
          <a:p>
            <a:r>
              <a:rPr lang="en-US" dirty="0"/>
              <a:t>Fact that CE recommendations are usually oblivious to budgetary context may be part of reason they aren't adopted more often.</a:t>
            </a:r>
          </a:p>
          <a:p>
            <a:endParaRPr lang="en-US" sz="1200" kern="1200" dirty="0">
              <a:solidFill>
                <a:schemeClr val="tx1"/>
              </a:solidFill>
              <a:effectLst/>
              <a:latin typeface="Arial" charset="0"/>
              <a:ea typeface="+mn-ea"/>
              <a:cs typeface="+mn-cs"/>
            </a:endParaRPr>
          </a:p>
          <a:p>
            <a:r>
              <a:rPr lang="en-US" sz="1200" kern="1200" dirty="0">
                <a:solidFill>
                  <a:schemeClr val="tx1"/>
                </a:solidFill>
                <a:effectLst/>
                <a:latin typeface="Arial" charset="0"/>
                <a:ea typeface="+mn-ea"/>
                <a:cs typeface="+mn-cs"/>
              </a:rPr>
              <a:t>Consider a miracle drug that adds one year to everyone’s life and costs one GDP per capita per person. Such a drug would earn a “highly cost-effective” label using WHO thresholds. Paying for the drug for all eligible patients—in this case the entire population—would require the healthcare budget to increase by an amount equal to the entire GDP of the country, however, which is clearly unfeasible. </a:t>
            </a:r>
            <a:endParaRPr lang="en-US" dirty="0"/>
          </a:p>
        </p:txBody>
      </p:sp>
    </p:spTree>
    <p:extLst>
      <p:ext uri="{BB962C8B-B14F-4D97-AF65-F5344CB8AC3E}">
        <p14:creationId xmlns:p14="http://schemas.microsoft.com/office/powerpoint/2010/main" val="19916488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Journal</a:t>
            </a:r>
            <a:r>
              <a:rPr lang="en-US" baseline="0" dirty="0"/>
              <a:t> editors / r</a:t>
            </a:r>
            <a:r>
              <a:rPr lang="en-US" dirty="0"/>
              <a:t>eviewers won’t find fault.</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effectLst/>
              </a:rPr>
              <a:t>For journals, particularly the medical journals in which many public health cost-effectiveness analyses are published and which often lack health economics expertise, having a globally accepted standard reassures editors and reviewers that the methods and results in a paper under consideration meet international norms. The standard thus allows authors and reviewers to choose convenience over a more nuanced, and setting-relevant examination of a complex issue. </a:t>
            </a:r>
          </a:p>
          <a:p>
            <a:endParaRPr lang="en-US" dirty="0"/>
          </a:p>
          <a:p>
            <a:endParaRPr lang="en-US" dirty="0"/>
          </a:p>
          <a:p>
            <a:r>
              <a:rPr lang="en-US" sz="1200" dirty="0">
                <a:effectLst/>
              </a:rPr>
              <a:t>Full disclosure: even us; though working hard</a:t>
            </a:r>
            <a:r>
              <a:rPr lang="en-US" sz="1200" baseline="0" dirty="0">
                <a:effectLst/>
              </a:rPr>
              <a:t> to break the habit.</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12</a:t>
            </a:fld>
            <a:endParaRPr lang="en-US" dirty="0"/>
          </a:p>
        </p:txBody>
      </p:sp>
    </p:spTree>
    <p:extLst>
      <p:ext uri="{BB962C8B-B14F-4D97-AF65-F5344CB8AC3E}">
        <p14:creationId xmlns:p14="http://schemas.microsoft.com/office/powerpoint/2010/main" val="33765686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FFFF00"/>
                </a:solidFill>
              </a:rPr>
              <a:t>Easier to diagnose than to treat, but we believe the solution may</a:t>
            </a:r>
            <a:r>
              <a:rPr lang="en-US" sz="1200" baseline="0" dirty="0">
                <a:solidFill>
                  <a:srgbClr val="FFFF00"/>
                </a:solidFill>
              </a:rPr>
              <a:t> lie</a:t>
            </a:r>
            <a:r>
              <a:rPr lang="en-US" sz="1200" dirty="0">
                <a:solidFill>
                  <a:srgbClr val="FFFF00"/>
                </a:solidFill>
              </a:rPr>
              <a:t> in the</a:t>
            </a:r>
            <a:r>
              <a:rPr lang="en-US" sz="1200" baseline="0" dirty="0">
                <a:solidFill>
                  <a:srgbClr val="FFFF00"/>
                </a:solidFill>
              </a:rPr>
              <a:t> area of League Tables.</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13</a:t>
            </a:fld>
            <a:endParaRPr lang="en-US" dirty="0"/>
          </a:p>
        </p:txBody>
      </p:sp>
    </p:spTree>
    <p:extLst>
      <p:ext uri="{BB962C8B-B14F-4D97-AF65-F5344CB8AC3E}">
        <p14:creationId xmlns:p14="http://schemas.microsoft.com/office/powerpoint/2010/main" val="30705403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14</a:t>
            </a:fld>
            <a:endParaRPr lang="en-US" dirty="0"/>
          </a:p>
        </p:txBody>
      </p:sp>
    </p:spTree>
    <p:extLst>
      <p:ext uri="{BB962C8B-B14F-4D97-AF65-F5344CB8AC3E}">
        <p14:creationId xmlns:p14="http://schemas.microsoft.com/office/powerpoint/2010/main" val="20415757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Though</a:t>
            </a:r>
            <a:r>
              <a:rPr lang="en-US" baseline="0" dirty="0"/>
              <a:t> league table analysts also has shortcomings, we believe that this represents the most promising replacement of the WHO threshold approach.</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15</a:t>
            </a:fld>
            <a:endParaRPr lang="en-US" dirty="0"/>
          </a:p>
        </p:txBody>
      </p:sp>
    </p:spTree>
    <p:extLst>
      <p:ext uri="{BB962C8B-B14F-4D97-AF65-F5344CB8AC3E}">
        <p14:creationId xmlns:p14="http://schemas.microsoft.com/office/powerpoint/2010/main" val="25596287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Arial" charset="0"/>
              <a:ea typeface="+mn-ea"/>
              <a:cs typeface="+mn-cs"/>
            </a:endParaRP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A bare league table omits much of the information that decision-makers might want to consider when choosing among</a:t>
            </a:r>
          </a:p>
          <a:p>
            <a:r>
              <a:rPr lang="en-US" sz="1200" b="0" i="0" u="none" strike="noStrike" kern="1200" baseline="0" dirty="0">
                <a:solidFill>
                  <a:schemeClr val="tx1"/>
                </a:solidFill>
                <a:latin typeface="Arial" charset="0"/>
                <a:ea typeface="+mn-ea"/>
                <a:cs typeface="+mn-cs"/>
              </a:rPr>
              <a:t>options – e.g. the size of the affected population, whether the intervention is scalable, the health benefit per recipient</a:t>
            </a:r>
          </a:p>
          <a:p>
            <a:r>
              <a:rPr lang="en-US" sz="1200" b="0" i="0" u="none" strike="noStrike" kern="1200" baseline="0" dirty="0">
                <a:solidFill>
                  <a:schemeClr val="tx1"/>
                </a:solidFill>
                <a:latin typeface="Arial" charset="0"/>
                <a:ea typeface="+mn-ea"/>
                <a:cs typeface="+mn-cs"/>
              </a:rPr>
              <a:t>and the degree of uncertainty around the ICERs. </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Perhaps, given these, we need an extended league table approach in which a list of ICERs is complemented by information on context-sensitive costs and benefits of competing options.</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17</a:t>
            </a:fld>
            <a:endParaRPr lang="en-US" dirty="0"/>
          </a:p>
        </p:txBody>
      </p:sp>
    </p:spTree>
    <p:extLst>
      <p:ext uri="{BB962C8B-B14F-4D97-AF65-F5344CB8AC3E}">
        <p14:creationId xmlns:p14="http://schemas.microsoft.com/office/powerpoint/2010/main" val="25332944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Aspirational</a:t>
            </a:r>
            <a:r>
              <a:rPr lang="en-US" b="0" baseline="0" dirty="0"/>
              <a:t> WTP estimate</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Purpose is rehabilitate CEA’s ability to contribute to UHC benefits package.</a:t>
            </a:r>
          </a:p>
          <a:p>
            <a:endParaRPr lang="en-US" b="1"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18</a:t>
            </a:fld>
            <a:endParaRPr lang="en-US" dirty="0"/>
          </a:p>
        </p:txBody>
      </p:sp>
    </p:spTree>
    <p:extLst>
      <p:ext uri="{BB962C8B-B14F-4D97-AF65-F5344CB8AC3E}">
        <p14:creationId xmlns:p14="http://schemas.microsoft.com/office/powerpoint/2010/main" val="34864912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p:spPr>
        <p:txBody>
          <a:bodyPr/>
          <a:lstStyle/>
          <a:p>
            <a:r>
              <a:rPr lang="en-US" dirty="0"/>
              <a:t>Fact that CE recommendations are usually oblivious to budgetary context may be part of reason they aren't adopted more often.</a:t>
            </a:r>
          </a:p>
          <a:p>
            <a:endParaRPr lang="en-US" sz="1200" kern="1200" dirty="0">
              <a:solidFill>
                <a:schemeClr val="tx1"/>
              </a:solidFill>
              <a:effectLst/>
              <a:latin typeface="Arial" charset="0"/>
              <a:ea typeface="+mn-ea"/>
              <a:cs typeface="+mn-cs"/>
            </a:endParaRPr>
          </a:p>
          <a:p>
            <a:r>
              <a:rPr lang="en-US" sz="1200" kern="1200" dirty="0">
                <a:solidFill>
                  <a:schemeClr val="tx1"/>
                </a:solidFill>
                <a:effectLst/>
                <a:latin typeface="Arial" charset="0"/>
                <a:ea typeface="+mn-ea"/>
                <a:cs typeface="+mn-cs"/>
              </a:rPr>
              <a:t>Consider a miracle drug that adds one year to everyone’s life and costs one GDP per capita per person. Such a drug would earn a “highly cost-effective” label using WHO thresholds. Paying for the drug for all eligible patients—in this case the entire population—would require the healthcare budget to increase by an amount equal to the entire GDP of the country, however, which is clearly unfeasible. </a:t>
            </a:r>
            <a:endParaRPr lang="en-US" dirty="0"/>
          </a:p>
        </p:txBody>
      </p:sp>
    </p:spTree>
    <p:extLst>
      <p:ext uri="{BB962C8B-B14F-4D97-AF65-F5344CB8AC3E}">
        <p14:creationId xmlns:p14="http://schemas.microsoft.com/office/powerpoint/2010/main" val="19916488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Supply-side concept. </a:t>
            </a:r>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20</a:t>
            </a:fld>
            <a:endParaRPr lang="en-US" dirty="0"/>
          </a:p>
        </p:txBody>
      </p:sp>
    </p:spTree>
    <p:extLst>
      <p:ext uri="{BB962C8B-B14F-4D97-AF65-F5344CB8AC3E}">
        <p14:creationId xmlns:p14="http://schemas.microsoft.com/office/powerpoint/2010/main" val="40388496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884613" y="8829967"/>
            <a:ext cx="2971800" cy="464820"/>
          </a:xfrm>
          <a:prstGeom prst="rect">
            <a:avLst/>
          </a:prstGeom>
        </p:spPr>
        <p:txBody>
          <a:bodyPr/>
          <a:lstStyle/>
          <a:p>
            <a:pPr>
              <a:defRPr/>
            </a:pPr>
            <a:fld id="{99891BFE-21C8-4DCF-96B3-F0575B0D905F}" type="slidenum">
              <a:rPr lang="en-US" smtClean="0"/>
              <a:pPr>
                <a:defRPr/>
              </a:pPr>
              <a:t>22</a:t>
            </a:fld>
            <a:endParaRPr lang="en-US" dirty="0"/>
          </a:p>
        </p:txBody>
      </p:sp>
    </p:spTree>
    <p:extLst>
      <p:ext uri="{BB962C8B-B14F-4D97-AF65-F5344CB8AC3E}">
        <p14:creationId xmlns:p14="http://schemas.microsoft.com/office/powerpoint/2010/main" val="3189829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3</a:t>
            </a:fld>
            <a:endParaRPr lang="en-US" dirty="0"/>
          </a:p>
        </p:txBody>
      </p:sp>
    </p:spTree>
    <p:extLst>
      <p:ext uri="{BB962C8B-B14F-4D97-AF65-F5344CB8AC3E}">
        <p14:creationId xmlns:p14="http://schemas.microsoft.com/office/powerpoint/2010/main" val="30514882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400" b="0" i="0" u="none" strike="noStrike" baseline="0" dirty="0">
                <a:latin typeface="GuardianSansGR-Regular"/>
              </a:rPr>
              <a:t>a Sixty-seven percent of the patients with fibrosis stages F0 to F3 received 8 weeks of treatment and33%received 12 weeks; all patients with stage F4 received 12 weeks.</a:t>
            </a:r>
          </a:p>
          <a:p>
            <a:pPr algn="l"/>
            <a:r>
              <a:rPr lang="en-US" sz="1400" b="0" i="0" u="none" strike="noStrike" baseline="0" dirty="0">
                <a:latin typeface="GuardianSansGR-Regular"/>
              </a:rPr>
              <a:t>b Generated by comparing each policy with the one above (next least expensive).</a:t>
            </a:r>
          </a:p>
          <a:p>
            <a:pPr algn="l"/>
            <a:r>
              <a:rPr lang="en-US" sz="1400" b="0" i="0" u="none" strike="noStrike" baseline="0" dirty="0">
                <a:latin typeface="GuardianSansGR-Regular"/>
              </a:rPr>
              <a:t>c Indicates wait and treat only when patients reach stages F3 and F4.</a:t>
            </a:r>
          </a:p>
          <a:p>
            <a:pPr algn="l"/>
            <a:r>
              <a:rPr lang="en-US" sz="1400" b="0" i="0" u="none" strike="noStrike" baseline="0" dirty="0">
                <a:latin typeface="GuardianSansGR-Regular"/>
              </a:rPr>
              <a:t>d Indicates treat all patients as soon as they are identified with HCV in any fibrosis stage.</a:t>
            </a:r>
            <a:br>
              <a:rPr lang="en-US" sz="1400" b="0" i="0" u="none" strike="noStrike" baseline="0" dirty="0">
                <a:latin typeface="GuardianSansGR-Regular"/>
              </a:rPr>
            </a:br>
            <a:endParaRPr lang="en-US" sz="1400" b="0" i="0" u="none" strike="noStrike" baseline="0" dirty="0">
              <a:latin typeface="GuardianSansGR-Regular"/>
            </a:endParaRPr>
          </a:p>
          <a:p>
            <a:pPr algn="l"/>
            <a:r>
              <a:rPr lang="en-US" sz="2800" dirty="0"/>
              <a:t>Liver transplant is ~ $205,000 / QALY (Chambers et al, Med. Dec. Making, 2010)</a:t>
            </a:r>
          </a:p>
          <a:p>
            <a:pPr algn="l"/>
            <a:endParaRPr lang="en-US" sz="2800"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23</a:t>
            </a:fld>
            <a:endParaRPr lang="en-US" dirty="0"/>
          </a:p>
        </p:txBody>
      </p:sp>
    </p:spTree>
    <p:extLst>
      <p:ext uri="{BB962C8B-B14F-4D97-AF65-F5344CB8AC3E}">
        <p14:creationId xmlns:p14="http://schemas.microsoft.com/office/powerpoint/2010/main" val="21553593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model suggests that full uptake of new HCV treatments among known-infected patients would increase costs by approximately $1.6 billion, $545 million, and $901 million for genotypes 1, 2, and 3 respectively (see Figure ES2 on page ES8), resulting in a total increase of $3 billion, or $33 PMPM. This represents a 5% increase over the base per-member per-month (PMPM) Medi-Cal costs of $611.179 </a:t>
            </a:r>
          </a:p>
          <a:p>
            <a:endParaRPr lang="en-US" dirty="0"/>
          </a:p>
          <a:p>
            <a:r>
              <a:rPr lang="en-US" dirty="0"/>
              <a:t>Cost offsets after five years would total $254 million, reducing net expenditures modestly to $2.8 billion. More substantial offsets after 20 years ($1.2 billion) would reduce net expenditures further to $1.8 billion (see section 7 of the report for sensitivity analyses).</a:t>
            </a:r>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24</a:t>
            </a:fld>
            <a:endParaRPr lang="en-US" dirty="0"/>
          </a:p>
        </p:txBody>
      </p:sp>
    </p:spTree>
    <p:extLst>
      <p:ext uri="{BB962C8B-B14F-4D97-AF65-F5344CB8AC3E}">
        <p14:creationId xmlns:p14="http://schemas.microsoft.com/office/powerpoint/2010/main" val="40331136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Arial" charset="0"/>
              <a:ea typeface="+mn-ea"/>
              <a:cs typeface="+mn-cs"/>
            </a:endParaRPr>
          </a:p>
          <a:p>
            <a:r>
              <a:rPr lang="en-US" sz="1200" b="1" i="1" u="none" strike="noStrike" kern="1200" baseline="0" dirty="0">
                <a:solidFill>
                  <a:schemeClr val="tx1"/>
                </a:solidFill>
                <a:latin typeface="Arial" charset="0"/>
                <a:ea typeface="+mn-ea"/>
                <a:cs typeface="+mn-cs"/>
              </a:rPr>
              <a:t>Care Value: </a:t>
            </a:r>
            <a:r>
              <a:rPr lang="en-US" sz="1200" b="0" i="0" u="none" strike="noStrike" kern="1200" baseline="0" dirty="0">
                <a:solidFill>
                  <a:schemeClr val="tx1"/>
                </a:solidFill>
                <a:latin typeface="Arial" charset="0"/>
                <a:ea typeface="+mn-ea"/>
                <a:cs typeface="+mn-cs"/>
              </a:rPr>
              <a:t>1. Comparative clinical effectiveness of each regimen vs. alternatives (considering both clinical benefits and harm) </a:t>
            </a:r>
          </a:p>
          <a:p>
            <a:r>
              <a:rPr lang="en-US" sz="1200" b="0" i="0" u="none" strike="noStrike" kern="1200" baseline="0" dirty="0">
                <a:solidFill>
                  <a:schemeClr val="tx1"/>
                </a:solidFill>
                <a:latin typeface="Arial" charset="0"/>
                <a:ea typeface="+mn-ea"/>
                <a:cs typeface="+mn-cs"/>
              </a:rPr>
              <a:t>2. Any additional “non-clinical” benefits (e.g., reduced caregiver burden) </a:t>
            </a:r>
          </a:p>
          <a:p>
            <a:r>
              <a:rPr lang="en-US" sz="1200" b="0" i="0" u="none" strike="noStrike" kern="1200" baseline="0" dirty="0">
                <a:solidFill>
                  <a:schemeClr val="tx1"/>
                </a:solidFill>
                <a:latin typeface="Arial" charset="0"/>
                <a:ea typeface="+mn-ea"/>
                <a:cs typeface="+mn-cs"/>
              </a:rPr>
              <a:t>3. Contextual considerations (no other acceptable treatment, vulnerable populations) </a:t>
            </a:r>
          </a:p>
          <a:p>
            <a:r>
              <a:rPr lang="en-US" sz="1200" b="0" i="0" u="none" strike="noStrike" kern="1200" baseline="0" dirty="0">
                <a:solidFill>
                  <a:schemeClr val="tx1"/>
                </a:solidFill>
                <a:latin typeface="Arial" charset="0"/>
                <a:ea typeface="+mn-ea"/>
                <a:cs typeface="+mn-cs"/>
              </a:rPr>
              <a:t>4. Cost-effectiveness (incremental cost to achieve important patient outcomes vs. alternatives) </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a:t>
            </a:r>
            <a:r>
              <a:rPr lang="en-US" sz="1200" b="1" i="1" u="none" strike="noStrike" kern="1200" baseline="0" dirty="0">
                <a:solidFill>
                  <a:schemeClr val="tx1"/>
                </a:solidFill>
                <a:latin typeface="Arial" charset="0"/>
                <a:ea typeface="+mn-ea"/>
                <a:cs typeface="+mn-cs"/>
              </a:rPr>
              <a:t>Health System Value: </a:t>
            </a:r>
            <a:r>
              <a:rPr lang="en-US" sz="1200" b="0" i="0" u="none" strike="noStrike" kern="1200" baseline="0" dirty="0">
                <a:solidFill>
                  <a:schemeClr val="tx1"/>
                </a:solidFill>
                <a:latin typeface="Arial" charset="0"/>
                <a:ea typeface="+mn-ea"/>
                <a:cs typeface="+mn-cs"/>
              </a:rPr>
              <a:t>1. Care value of the regimen of interest (as above): </a:t>
            </a:r>
            <a:r>
              <a:rPr lang="en-US" sz="1200" b="0" i="1" u="none" strike="noStrike" kern="1200" baseline="0" dirty="0">
                <a:solidFill>
                  <a:schemeClr val="tx1"/>
                </a:solidFill>
                <a:latin typeface="Arial" charset="0"/>
                <a:ea typeface="+mn-ea"/>
                <a:cs typeface="+mn-cs"/>
              </a:rPr>
              <a:t>and </a:t>
            </a:r>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2. Potential effects of short-term budgetary impact from each regimen on other patients in the health care system </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Usually, the care value and the health care system value of an intervention or approach to care will align, whether it is “high,” “reasonable,” or “low.” But health system value also takes into consideration the short-term effects of the potential budget impact of a change in care across the entire population of patients. Rarely, when the additional per-patient costs for a new care option are multiplied by the number of potential patients treated, the short-term budget impact of a new intervention of reasonable or even high care value could be so substantial that the intervention would be “unaffordable” unless the health system severely restricts its use, delays or cancels other valuable care programs, or undermines access to affordable health insurance for all patients by sharply increasing health care premiums. Under these circumstances, unmanaged change to a new care option could cause significant harm across the entire health system, in the short-term possibly even outweighing the good provided by use of the new care option itself. </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25</a:t>
            </a:fld>
            <a:endParaRPr lang="en-US" dirty="0"/>
          </a:p>
        </p:txBody>
      </p:sp>
    </p:spTree>
    <p:extLst>
      <p:ext uri="{BB962C8B-B14F-4D97-AF65-F5344CB8AC3E}">
        <p14:creationId xmlns:p14="http://schemas.microsoft.com/office/powerpoint/2010/main" val="11764123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u="none" strike="noStrike" kern="1200" baseline="0" dirty="0">
                <a:solidFill>
                  <a:schemeClr val="tx1"/>
                </a:solidFill>
                <a:latin typeface="Arial" charset="0"/>
                <a:ea typeface="+mn-ea"/>
                <a:cs typeface="+mn-cs"/>
              </a:rPr>
              <a:t>Payment </a:t>
            </a:r>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Pay for outcomes rather than for the treatment (e.g., if a patient doesn’t achieve the desired clinical benefit, the manufacturer refunds the payment; alternatively, the manufacturer receives payment only when a patient achieves the desired clinical outcome) </a:t>
            </a:r>
          </a:p>
          <a:p>
            <a:r>
              <a:rPr lang="en-US" sz="1200" b="0" i="0" u="none" strike="noStrike" kern="1200" baseline="0" dirty="0">
                <a:solidFill>
                  <a:schemeClr val="tx1"/>
                </a:solidFill>
                <a:latin typeface="Arial" charset="0"/>
                <a:ea typeface="+mn-ea"/>
                <a:cs typeface="+mn-cs"/>
              </a:rPr>
              <a:t>• Negotiate price volume agreements with manufacturers so that prices continue to decrease with increasing volume </a:t>
            </a:r>
          </a:p>
          <a:p>
            <a:r>
              <a:rPr lang="en-US" sz="1200" b="0" i="0" u="none" strike="noStrike" kern="1200" baseline="0" dirty="0">
                <a:solidFill>
                  <a:schemeClr val="tx1"/>
                </a:solidFill>
                <a:latin typeface="Arial" charset="0"/>
                <a:ea typeface="+mn-ea"/>
                <a:cs typeface="+mn-cs"/>
              </a:rPr>
              <a:t>• Mortgage/amortize the cost of treatment over several years to reduce the immediate budget impact (this was described by payers as unrealistic since they have 1- or 2-year budget windows, and since there will be other new/innovative therapies to pay for in the future) </a:t>
            </a:r>
          </a:p>
          <a:p>
            <a:r>
              <a:rPr lang="en-US" sz="1200" b="0" i="0" u="none" strike="noStrike" kern="1200" baseline="0" dirty="0">
                <a:solidFill>
                  <a:schemeClr val="tx1"/>
                </a:solidFill>
                <a:latin typeface="Arial" charset="0"/>
                <a:ea typeface="+mn-ea"/>
                <a:cs typeface="+mn-cs"/>
              </a:rPr>
              <a:t>• Use mechanisms such as reinsurance or risk corridors to help manage unexpectedly high costs </a:t>
            </a:r>
          </a:p>
          <a:p>
            <a:endParaRPr lang="en-US" sz="1200" b="0" i="0" u="none" strike="noStrike" kern="1200" baseline="0" dirty="0">
              <a:solidFill>
                <a:schemeClr val="tx1"/>
              </a:solidFill>
              <a:latin typeface="Arial" charset="0"/>
              <a:ea typeface="+mn-ea"/>
              <a:cs typeface="+mn-cs"/>
            </a:endParaRPr>
          </a:p>
          <a:p>
            <a:r>
              <a:rPr lang="en-US" sz="1200" b="1" i="1" u="none" strike="noStrike" kern="1200" baseline="0" dirty="0">
                <a:solidFill>
                  <a:schemeClr val="tx1"/>
                </a:solidFill>
                <a:latin typeface="Arial" charset="0"/>
                <a:ea typeface="+mn-ea"/>
                <a:cs typeface="+mn-cs"/>
              </a:rPr>
              <a:t>Policy </a:t>
            </a:r>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Target federal funding to provide access to care for those who need it but do not have health insurance coverage or other financial resources to obtain care (akin to Ryan White Act for HIV/AIDS) </a:t>
            </a:r>
          </a:p>
          <a:p>
            <a:r>
              <a:rPr lang="en-US" sz="1200" b="0" i="0" u="none" strike="noStrike" kern="1200" baseline="0" dirty="0">
                <a:solidFill>
                  <a:schemeClr val="tx1"/>
                </a:solidFill>
                <a:latin typeface="Arial" charset="0"/>
                <a:ea typeface="+mn-ea"/>
                <a:cs typeface="+mn-cs"/>
              </a:rPr>
              <a:t>• Guide the FDA to provide accelerated pathways for approval for competing drugs in order to maximize market forces that can stimulate price competition </a:t>
            </a:r>
          </a:p>
          <a:p>
            <a:r>
              <a:rPr lang="en-US" sz="1200" b="0" i="0" u="none" strike="noStrike" kern="1200" baseline="0" dirty="0">
                <a:solidFill>
                  <a:schemeClr val="tx1"/>
                </a:solidFill>
                <a:latin typeface="Arial" charset="0"/>
                <a:ea typeface="+mn-ea"/>
                <a:cs typeface="+mn-cs"/>
              </a:rPr>
              <a:t>• Engage stakeholders and the public in a broad discussion of manufacturer pricing </a:t>
            </a:r>
          </a:p>
          <a:p>
            <a:endParaRPr lang="en-US" sz="1200" b="0" i="0" u="none" strike="noStrike" kern="1200" baseline="0" dirty="0">
              <a:solidFill>
                <a:schemeClr val="tx1"/>
              </a:solidFill>
              <a:latin typeface="Arial" charset="0"/>
              <a:ea typeface="+mn-ea"/>
              <a:cs typeface="+mn-cs"/>
            </a:endParaRP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Establish a prize or award fund for a cure that provides a financial reward for innovation and allows treatments to be spread widely and quickly (e.g., the government could buy the patent for a cure and make the product available to everyone at very low cost) </a:t>
            </a:r>
          </a:p>
          <a:p>
            <a:r>
              <a:rPr lang="en-US" sz="1200" b="0" i="0" u="none" strike="noStrike" kern="1200" baseline="0" dirty="0">
                <a:solidFill>
                  <a:schemeClr val="tx1"/>
                </a:solidFill>
                <a:latin typeface="Arial" charset="0"/>
                <a:ea typeface="+mn-ea"/>
                <a:cs typeface="+mn-cs"/>
              </a:rPr>
              <a:t>• Explore the existing public health emergency powers of the states, along with their purchasing power, to create statewide plans to identify and treat all infected individuals </a:t>
            </a:r>
          </a:p>
          <a:p>
            <a:r>
              <a:rPr lang="en-US" sz="1200" b="0" i="0" u="none" strike="noStrike" kern="1200" baseline="0" dirty="0">
                <a:solidFill>
                  <a:schemeClr val="tx1"/>
                </a:solidFill>
                <a:latin typeface="Arial" charset="0"/>
                <a:ea typeface="+mn-ea"/>
                <a:cs typeface="+mn-cs"/>
              </a:rPr>
              <a:t>• Mandate at the federal level that important drugs not priced reasonably be placed in the public domain so other manufacturers can make generics, as is done in India </a:t>
            </a:r>
          </a:p>
          <a:p>
            <a:r>
              <a:rPr lang="en-US" sz="1200" b="0" i="0" u="none" strike="noStrike" kern="1200" baseline="0" dirty="0">
                <a:solidFill>
                  <a:schemeClr val="tx1"/>
                </a:solidFill>
                <a:latin typeface="Arial" charset="0"/>
                <a:ea typeface="+mn-ea"/>
                <a:cs typeface="+mn-cs"/>
              </a:rPr>
              <a:t>• Identify a mechanism that would allow more anticipatory, collaborative policymaking between manufacturers, payers, and other stakeholders as drugs with large budget impacts are coming through the system so there can be earlier conversations with policy options identified and implemented </a:t>
            </a:r>
          </a:p>
          <a:p>
            <a:endParaRPr lang="en-US" sz="1200" b="0" i="0" u="none" strike="noStrike" kern="1200" baseline="0" dirty="0">
              <a:solidFill>
                <a:schemeClr val="tx1"/>
              </a:solidFill>
              <a:latin typeface="Arial" charset="0"/>
              <a:ea typeface="+mn-ea"/>
              <a:cs typeface="+mn-cs"/>
            </a:endParaRPr>
          </a:p>
          <a:p>
            <a:r>
              <a:rPr lang="en-US" sz="1200" b="1" i="1" u="none" strike="noStrike" kern="1200" baseline="0" dirty="0">
                <a:solidFill>
                  <a:schemeClr val="tx1"/>
                </a:solidFill>
                <a:latin typeface="Arial" charset="0"/>
                <a:ea typeface="+mn-ea"/>
                <a:cs typeface="+mn-cs"/>
              </a:rPr>
              <a:t>Care Redesign </a:t>
            </a:r>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Use data to collaboratively identify opportunities to disinvest from low value care and eliminate waste in the health care system, so that the savings can be redirected to higher value options now and in the future </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3 </a:t>
            </a:r>
          </a:p>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26</a:t>
            </a:fld>
            <a:endParaRPr lang="en-US" dirty="0"/>
          </a:p>
        </p:txBody>
      </p:sp>
    </p:spTree>
    <p:extLst>
      <p:ext uri="{BB962C8B-B14F-4D97-AF65-F5344CB8AC3E}">
        <p14:creationId xmlns:p14="http://schemas.microsoft.com/office/powerpoint/2010/main" val="28760577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400" b="0" i="0" u="none" strike="noStrike" baseline="0" dirty="0">
                <a:latin typeface="GuardianSansGR-Regular"/>
              </a:rPr>
              <a:t>a Sixty-seven percent of the patients with fibrosis stages F0 to F3 received 8 weeks of treatment and33%received 12 weeks; all patients with stage F4 received 12 weeks.</a:t>
            </a:r>
          </a:p>
          <a:p>
            <a:pPr algn="l"/>
            <a:r>
              <a:rPr lang="en-US" sz="1400" b="0" i="0" u="none" strike="noStrike" baseline="0" dirty="0">
                <a:latin typeface="GuardianSansGR-Regular"/>
              </a:rPr>
              <a:t>b Generated by comparing each policy with the one above (next least expensive).</a:t>
            </a:r>
          </a:p>
          <a:p>
            <a:pPr algn="l"/>
            <a:r>
              <a:rPr lang="en-US" sz="1400" b="0" i="0" u="none" strike="noStrike" baseline="0" dirty="0">
                <a:latin typeface="GuardianSansGR-Regular"/>
              </a:rPr>
              <a:t>c Indicates wait and treat only when patients reach stages F3 and F4.</a:t>
            </a:r>
          </a:p>
          <a:p>
            <a:pPr algn="l"/>
            <a:r>
              <a:rPr lang="en-US" sz="1400" b="0" i="0" u="none" strike="noStrike" baseline="0" dirty="0">
                <a:latin typeface="GuardianSansGR-Regular"/>
              </a:rPr>
              <a:t>d Indicates treat all patients as soon as they are identified with HCV in any fibrosis stage.</a:t>
            </a:r>
            <a:endParaRPr lang="en-US" sz="2800"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27</a:t>
            </a:fld>
            <a:endParaRPr lang="en-US" dirty="0"/>
          </a:p>
        </p:txBody>
      </p:sp>
    </p:spTree>
    <p:extLst>
      <p:ext uri="{BB962C8B-B14F-4D97-AF65-F5344CB8AC3E}">
        <p14:creationId xmlns:p14="http://schemas.microsoft.com/office/powerpoint/2010/main" val="38680964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29</a:t>
            </a:fld>
            <a:endParaRPr lang="en-US" dirty="0"/>
          </a:p>
        </p:txBody>
      </p:sp>
    </p:spTree>
    <p:extLst>
      <p:ext uri="{BB962C8B-B14F-4D97-AF65-F5344CB8AC3E}">
        <p14:creationId xmlns:p14="http://schemas.microsoft.com/office/powerpoint/2010/main" val="1448421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4</a:t>
            </a:fld>
            <a:endParaRPr lang="en-US" dirty="0"/>
          </a:p>
        </p:txBody>
      </p:sp>
    </p:spTree>
    <p:extLst>
      <p:ext uri="{BB962C8B-B14F-4D97-AF65-F5344CB8AC3E}">
        <p14:creationId xmlns:p14="http://schemas.microsoft.com/office/powerpoint/2010/main" val="1290631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rPr>
              <a:t>(http://www.who.int/choice/en/)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effectLst/>
              </a:rPr>
              <a:t>The most widely used of these thresholds was advanced by the Commission on Macroeconomics and Health which links per capita gross domestic income (GDI) and returns on investments in health. This framework was adopted by WHO in its 2002 World Health Report and by WHO-CHOICE, and modified to reflect the</a:t>
            </a:r>
            <a:r>
              <a:rPr lang="en-US" sz="1200" baseline="0" dirty="0">
                <a:effectLst/>
              </a:rPr>
              <a:t> pc-GDP</a:t>
            </a:r>
            <a:r>
              <a:rPr lang="en-US" sz="1200" dirty="0">
                <a:effectLst/>
              </a:rPr>
              <a:t> cost-effective standard.</a:t>
            </a:r>
          </a:p>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5</a:t>
            </a:fld>
            <a:endParaRPr lang="en-US" dirty="0"/>
          </a:p>
        </p:txBody>
      </p:sp>
    </p:spTree>
    <p:extLst>
      <p:ext uri="{BB962C8B-B14F-4D97-AF65-F5344CB8AC3E}">
        <p14:creationId xmlns:p14="http://schemas.microsoft.com/office/powerpoint/2010/main" val="1378092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1966130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2487804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rgbClr val="FFFF00"/>
                </a:solidFill>
              </a:rPr>
              <a:t>Simply stating that an intervention is CE by WHO’s standards masks the trade-offs among competing strategies.</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Even among activities with ICERs below a national-income threshold, trade-offs are real and consequential.</a:t>
            </a:r>
          </a:p>
          <a:p>
            <a:endParaRPr lang="en-US" sz="1200" dirty="0">
              <a:solidFill>
                <a:srgbClr val="FFFF00"/>
              </a:solidFill>
            </a:endParaRPr>
          </a:p>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8</a:t>
            </a:fld>
            <a:endParaRPr lang="en-US" dirty="0"/>
          </a:p>
        </p:txBody>
      </p:sp>
    </p:spTree>
    <p:extLst>
      <p:ext uri="{BB962C8B-B14F-4D97-AF65-F5344CB8AC3E}">
        <p14:creationId xmlns:p14="http://schemas.microsoft.com/office/powerpoint/2010/main" val="1370069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9</a:t>
            </a:fld>
            <a:endParaRPr lang="en-US" dirty="0"/>
          </a:p>
        </p:txBody>
      </p:sp>
    </p:spTree>
    <p:extLst>
      <p:ext uri="{BB962C8B-B14F-4D97-AF65-F5344CB8AC3E}">
        <p14:creationId xmlns:p14="http://schemas.microsoft.com/office/powerpoint/2010/main" val="12664553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a:effectLst/>
              </a:rPr>
              <a:t>Using GDP/capita to establish cost-effectiveness implies a willingness to pay that is not borne out by existing evidence</a:t>
            </a:r>
            <a:endParaRPr lang="en-US" i="0"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10</a:t>
            </a:fld>
            <a:endParaRPr lang="en-US" dirty="0"/>
          </a:p>
        </p:txBody>
      </p:sp>
    </p:spTree>
    <p:extLst>
      <p:ext uri="{BB962C8B-B14F-4D97-AF65-F5344CB8AC3E}">
        <p14:creationId xmlns:p14="http://schemas.microsoft.com/office/powerpoint/2010/main" val="3247967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0" hangingPunct="0">
                  <a:defRPr/>
                </a:pPr>
                <a:endParaRPr lang="en-US" dirty="0"/>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0" hangingPunct="0">
                  <a:defRPr/>
                </a:pPr>
                <a:endParaRPr lang="en-US" dirty="0"/>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0" hangingPunct="0">
                  <a:defRPr/>
                </a:pPr>
                <a:endParaRPr lang="en-US" dirty="0"/>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eaLnBrk="0" hangingPunct="0">
                  <a:defRPr/>
                </a:pPr>
                <a:endParaRPr lang="en-US" dirty="0"/>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0" hangingPunct="0">
                  <a:defRPr/>
                </a:pPr>
                <a:endParaRPr lang="en-US" dirty="0"/>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hangingPunct="0">
                <a:defRPr/>
              </a:pPr>
              <a:endParaRPr lang="en-US" dirty="0"/>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eaLnBrk="0" hangingPunct="0">
                <a:defRPr/>
              </a:pPr>
              <a:endParaRPr lang="en-US" dirty="0"/>
            </a:p>
          </p:txBody>
        </p:sp>
      </p:grpSp>
      <p:sp>
        <p:nvSpPr>
          <p:cNvPr id="13" name="Text Box 16"/>
          <p:cNvSpPr txBox="1">
            <a:spLocks noChangeArrowheads="1"/>
          </p:cNvSpPr>
          <p:nvPr userDrawn="1"/>
        </p:nvSpPr>
        <p:spPr bwMode="auto">
          <a:xfrm>
            <a:off x="8001000" y="52388"/>
            <a:ext cx="1143000" cy="333375"/>
          </a:xfrm>
          <a:prstGeom prst="rect">
            <a:avLst/>
          </a:prstGeom>
          <a:noFill/>
          <a:ln w="12700">
            <a:noFill/>
            <a:miter lim="800000"/>
            <a:headEnd type="none" w="sm" len="sm"/>
            <a:tailEnd type="none" w="sm" len="sm"/>
          </a:ln>
          <a:effectLst/>
        </p:spPr>
        <p:txBody>
          <a:bodyPr lIns="89383" tIns="44691" rIns="89383" bIns="44691">
            <a:spAutoFit/>
          </a:bodyPr>
          <a:lstStyle/>
          <a:p>
            <a:pPr algn="r" defTabSz="893763" eaLnBrk="0" hangingPunct="0">
              <a:spcBef>
                <a:spcPct val="50000"/>
              </a:spcBef>
              <a:defRPr/>
            </a:pPr>
            <a:r>
              <a:rPr lang="en-US" sz="1600" b="1" dirty="0">
                <a:solidFill>
                  <a:srgbClr val="336699"/>
                </a:solidFill>
                <a:latin typeface="Arial" charset="0"/>
              </a:rPr>
              <a:t>Slide </a:t>
            </a:r>
            <a:fld id="{D3BCA2F4-6978-4D94-A1A3-53C992F4D8C1}" type="slidenum">
              <a:rPr lang="en-US" sz="1600" b="1">
                <a:solidFill>
                  <a:srgbClr val="336699"/>
                </a:solidFill>
                <a:latin typeface="Arial" charset="0"/>
              </a:rPr>
              <a:pPr algn="r" defTabSz="893763" eaLnBrk="0" hangingPunct="0">
                <a:spcBef>
                  <a:spcPct val="50000"/>
                </a:spcBef>
                <a:defRPr/>
              </a:pPr>
              <a:t>‹#›</a:t>
            </a:fld>
            <a:endParaRPr lang="en-US" sz="1600" b="1" dirty="0">
              <a:solidFill>
                <a:srgbClr val="336699"/>
              </a:solidFill>
              <a:latin typeface="Arial" charset="0"/>
            </a:endParaRPr>
          </a:p>
        </p:txBody>
      </p:sp>
      <p:sp>
        <p:nvSpPr>
          <p:cNvPr id="145419"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14542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dirty="0"/>
          </a:p>
        </p:txBody>
      </p:sp>
      <p:sp>
        <p:nvSpPr>
          <p:cNvPr id="15"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dirty="0"/>
          </a:p>
        </p:txBody>
      </p:sp>
      <p:sp>
        <p:nvSpPr>
          <p:cNvPr id="16"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21D2AAB6-ECE4-4788-A0C3-8F149616AEB6}"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7882A16D-B0ED-42A0-B73B-FA4A845F210C}"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2C86A3BB-DAD8-44ED-AF3F-7289FA8FEDBC}"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64F01B63-6C52-452B-9DD3-F7383B5A94D7}"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dt" sz="half" idx="10"/>
          </p:nvPr>
        </p:nvSpPr>
        <p:spPr/>
        <p:txBody>
          <a:bodyPr/>
          <a:lstStyle>
            <a:lvl1pPr>
              <a:defRPr/>
            </a:lvl1pPr>
          </a:lstStyle>
          <a:p>
            <a:pPr>
              <a:defRPr/>
            </a:pPr>
            <a:endParaRPr lang="en-US" dirty="0"/>
          </a:p>
        </p:txBody>
      </p:sp>
      <p:sp>
        <p:nvSpPr>
          <p:cNvPr id="8" name="Rectangle 3"/>
          <p:cNvSpPr>
            <a:spLocks noGrp="1" noChangeArrowheads="1"/>
          </p:cNvSpPr>
          <p:nvPr>
            <p:ph type="sldNum" sz="quarter" idx="11"/>
          </p:nvPr>
        </p:nvSpPr>
        <p:spPr/>
        <p:txBody>
          <a:bodyPr/>
          <a:lstStyle>
            <a:lvl1pPr>
              <a:defRPr/>
            </a:lvl1pPr>
          </a:lstStyle>
          <a:p>
            <a:pPr>
              <a:defRPr/>
            </a:pPr>
            <a:fld id="{57F86AD1-D8CA-4C3A-AB03-14F84C04FD82}" type="slidenum">
              <a:rPr lang="en-US"/>
              <a:pPr>
                <a:defRPr/>
              </a:pPr>
              <a:t>‹#›</a:t>
            </a:fld>
            <a:endParaRPr lang="en-US" dirty="0"/>
          </a:p>
        </p:txBody>
      </p:sp>
      <p:sp>
        <p:nvSpPr>
          <p:cNvPr id="9"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n-US" dirty="0"/>
          </a:p>
        </p:txBody>
      </p:sp>
      <p:sp>
        <p:nvSpPr>
          <p:cNvPr id="6" name="Rectangle 3"/>
          <p:cNvSpPr>
            <a:spLocks noGrp="1" noChangeArrowheads="1"/>
          </p:cNvSpPr>
          <p:nvPr>
            <p:ph type="sldNum" sz="quarter" idx="11"/>
          </p:nvPr>
        </p:nvSpPr>
        <p:spPr/>
        <p:txBody>
          <a:bodyPr/>
          <a:lstStyle>
            <a:lvl1pPr>
              <a:defRPr/>
            </a:lvl1pPr>
          </a:lstStyle>
          <a:p>
            <a:pPr>
              <a:defRPr/>
            </a:pPr>
            <a:fld id="{D6B15E45-5F74-4320-894E-D7F4DC7E26C6}" type="slidenum">
              <a:rPr lang="en-US"/>
              <a:pPr>
                <a:defRPr/>
              </a:pPr>
              <a:t>‹#›</a:t>
            </a:fld>
            <a:endParaRPr lang="en-US" dirty="0"/>
          </a:p>
        </p:txBody>
      </p:sp>
      <p:sp>
        <p:nvSpPr>
          <p:cNvPr id="7"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n-US" dirty="0"/>
          </a:p>
        </p:txBody>
      </p:sp>
      <p:sp>
        <p:nvSpPr>
          <p:cNvPr id="6" name="Rectangle 3"/>
          <p:cNvSpPr>
            <a:spLocks noGrp="1" noChangeArrowheads="1"/>
          </p:cNvSpPr>
          <p:nvPr>
            <p:ph type="sldNum" sz="quarter" idx="11"/>
          </p:nvPr>
        </p:nvSpPr>
        <p:spPr/>
        <p:txBody>
          <a:bodyPr/>
          <a:lstStyle>
            <a:lvl1pPr>
              <a:defRPr/>
            </a:lvl1pPr>
          </a:lstStyle>
          <a:p>
            <a:pPr>
              <a:defRPr/>
            </a:pPr>
            <a:fld id="{A446F615-4C07-40F9-9B87-51BB987B826F}" type="slidenum">
              <a:rPr lang="en-US"/>
              <a:pPr>
                <a:defRPr/>
              </a:pPr>
              <a:t>‹#›</a:t>
            </a:fld>
            <a:endParaRPr lang="en-US" dirty="0"/>
          </a:p>
        </p:txBody>
      </p:sp>
      <p:sp>
        <p:nvSpPr>
          <p:cNvPr id="7"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92E7C197-B229-4B9E-A27B-71E9EA53027E}"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97D83BFC-D34C-4471-89B1-50EA9FE91A56}"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dt" sz="half" idx="10"/>
          </p:nvPr>
        </p:nvSpPr>
        <p:spPr/>
        <p:txBody>
          <a:bodyPr/>
          <a:lstStyle>
            <a:lvl1pPr>
              <a:defRPr/>
            </a:lvl1pPr>
          </a:lstStyle>
          <a:p>
            <a:pPr>
              <a:defRPr/>
            </a:pPr>
            <a:endParaRPr lang="en-US" dirty="0"/>
          </a:p>
        </p:txBody>
      </p:sp>
      <p:sp>
        <p:nvSpPr>
          <p:cNvPr id="6" name="Rectangle 3"/>
          <p:cNvSpPr>
            <a:spLocks noGrp="1" noChangeArrowheads="1"/>
          </p:cNvSpPr>
          <p:nvPr>
            <p:ph type="sldNum" sz="quarter" idx="11"/>
          </p:nvPr>
        </p:nvSpPr>
        <p:spPr/>
        <p:txBody>
          <a:bodyPr/>
          <a:lstStyle>
            <a:lvl1pPr>
              <a:defRPr/>
            </a:lvl1pPr>
          </a:lstStyle>
          <a:p>
            <a:pPr>
              <a:defRPr/>
            </a:pPr>
            <a:fld id="{69BF5C1E-D140-434F-B727-CE544816F54C}" type="slidenum">
              <a:rPr lang="en-US"/>
              <a:pPr>
                <a:defRPr/>
              </a:pPr>
              <a:t>‹#›</a:t>
            </a:fld>
            <a:endParaRPr lang="en-US" dirty="0"/>
          </a:p>
        </p:txBody>
      </p:sp>
      <p:sp>
        <p:nvSpPr>
          <p:cNvPr id="7"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000">
              <a:schemeClr val="accent4">
                <a:lumMod val="10000"/>
              </a:schemeClr>
            </a:gs>
            <a:gs pos="38000">
              <a:schemeClr val="tx2">
                <a:lumMod val="25000"/>
              </a:schemeClr>
            </a:gs>
          </a:gsLst>
          <a:lin ang="5400000" scaled="0"/>
          <a:tileRect/>
        </a:gradFill>
        <a:effectLst/>
      </p:bgPr>
    </p:bg>
    <p:spTree>
      <p:nvGrpSpPr>
        <p:cNvPr id="1" name=""/>
        <p:cNvGrpSpPr/>
        <p:nvPr/>
      </p:nvGrpSpPr>
      <p:grpSpPr>
        <a:xfrm>
          <a:off x="0" y="0"/>
          <a:ext cx="0" cy="0"/>
          <a:chOff x="0" y="0"/>
          <a:chExt cx="0" cy="0"/>
        </a:xfrm>
      </p:grpSpPr>
      <p:sp>
        <p:nvSpPr>
          <p:cNvPr id="14438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4438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5ACBF1F0-9C9B-4CCA-906D-03931B7D3747}" type="slidenum">
              <a:rPr lang="en-US"/>
              <a:pPr>
                <a:defRPr/>
              </a:pPr>
              <a:t>‹#›</a:t>
            </a:fld>
            <a:endParaRPr lang="en-US" dirty="0"/>
          </a:p>
        </p:txBody>
      </p:sp>
      <p:grpSp>
        <p:nvGrpSpPr>
          <p:cNvPr id="1028" name="Group 4"/>
          <p:cNvGrpSpPr>
            <a:grpSpLocks/>
          </p:cNvGrpSpPr>
          <p:nvPr/>
        </p:nvGrpSpPr>
        <p:grpSpPr bwMode="auto">
          <a:xfrm>
            <a:off x="0" y="0"/>
            <a:ext cx="9140825" cy="6850063"/>
            <a:chOff x="0" y="0"/>
            <a:chExt cx="5758" cy="4315"/>
          </a:xfrm>
        </p:grpSpPr>
        <p:grpSp>
          <p:nvGrpSpPr>
            <p:cNvPr id="1033" name="Group 5"/>
            <p:cNvGrpSpPr>
              <a:grpSpLocks/>
            </p:cNvGrpSpPr>
            <p:nvPr userDrawn="1"/>
          </p:nvGrpSpPr>
          <p:grpSpPr bwMode="auto">
            <a:xfrm>
              <a:off x="1728" y="2230"/>
              <a:ext cx="4027" cy="2085"/>
              <a:chOff x="1728" y="2230"/>
              <a:chExt cx="4027" cy="2085"/>
            </a:xfrm>
          </p:grpSpPr>
          <p:sp>
            <p:nvSpPr>
              <p:cNvPr id="14439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0" hangingPunct="0">
                  <a:defRPr/>
                </a:pPr>
                <a:endParaRPr lang="en-US" dirty="0"/>
              </a:p>
            </p:txBody>
          </p:sp>
          <p:sp>
            <p:nvSpPr>
              <p:cNvPr id="14439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0" hangingPunct="0">
                  <a:defRPr/>
                </a:pPr>
                <a:endParaRPr lang="en-US" dirty="0"/>
              </a:p>
            </p:txBody>
          </p:sp>
          <p:sp>
            <p:nvSpPr>
              <p:cNvPr id="14439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0" hangingPunct="0">
                  <a:defRPr/>
                </a:pPr>
                <a:endParaRPr lang="en-US" dirty="0"/>
              </a:p>
            </p:txBody>
          </p:sp>
          <p:sp>
            <p:nvSpPr>
              <p:cNvPr id="14439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eaLnBrk="0" hangingPunct="0">
                  <a:defRPr/>
                </a:pPr>
                <a:endParaRPr lang="en-US" dirty="0"/>
              </a:p>
            </p:txBody>
          </p:sp>
          <p:sp>
            <p:nvSpPr>
              <p:cNvPr id="14439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0" hangingPunct="0">
                  <a:defRPr/>
                </a:pPr>
                <a:endParaRPr lang="en-US" dirty="0"/>
              </a:p>
            </p:txBody>
          </p:sp>
        </p:grpSp>
        <p:sp>
          <p:nvSpPr>
            <p:cNvPr id="14439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hangingPunct="0">
                <a:defRPr/>
              </a:pPr>
              <a:endParaRPr lang="en-US" dirty="0"/>
            </a:p>
          </p:txBody>
        </p:sp>
        <p:sp>
          <p:nvSpPr>
            <p:cNvPr id="14439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eaLnBrk="0" hangingPunct="0">
                <a:defRPr/>
              </a:pPr>
              <a:endParaRPr lang="en-US" dirty="0"/>
            </a:p>
          </p:txBody>
        </p:sp>
      </p:grpSp>
      <p:sp>
        <p:nvSpPr>
          <p:cNvPr id="14439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4439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n-US" dirty="0"/>
          </a:p>
        </p:txBody>
      </p:sp>
      <p:sp>
        <p:nvSpPr>
          <p:cNvPr id="144399"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4400" name="Text Box 16"/>
          <p:cNvSpPr txBox="1">
            <a:spLocks noChangeArrowheads="1"/>
          </p:cNvSpPr>
          <p:nvPr userDrawn="1"/>
        </p:nvSpPr>
        <p:spPr bwMode="auto">
          <a:xfrm>
            <a:off x="8001000" y="52388"/>
            <a:ext cx="1143000" cy="333375"/>
          </a:xfrm>
          <a:prstGeom prst="rect">
            <a:avLst/>
          </a:prstGeom>
          <a:noFill/>
          <a:ln w="12700">
            <a:noFill/>
            <a:miter lim="800000"/>
            <a:headEnd type="none" w="sm" len="sm"/>
            <a:tailEnd type="none" w="sm" len="sm"/>
          </a:ln>
          <a:effectLst/>
        </p:spPr>
        <p:txBody>
          <a:bodyPr lIns="89383" tIns="44691" rIns="89383" bIns="44691">
            <a:spAutoFit/>
          </a:bodyPr>
          <a:lstStyle/>
          <a:p>
            <a:pPr algn="r" defTabSz="893763" eaLnBrk="0" hangingPunct="0">
              <a:spcBef>
                <a:spcPct val="50000"/>
              </a:spcBef>
              <a:defRPr/>
            </a:pPr>
            <a:r>
              <a:rPr lang="en-US" sz="1600" b="1" dirty="0">
                <a:solidFill>
                  <a:srgbClr val="336699"/>
                </a:solidFill>
                <a:latin typeface="Arial" charset="0"/>
              </a:rPr>
              <a:t>Slide </a:t>
            </a:r>
            <a:fld id="{BE3733E6-6DD3-4D8F-B5FE-A55806F4DE28}" type="slidenum">
              <a:rPr lang="en-US" sz="1600" b="1">
                <a:solidFill>
                  <a:srgbClr val="336699"/>
                </a:solidFill>
                <a:latin typeface="Arial" charset="0"/>
              </a:rPr>
              <a:pPr algn="r" defTabSz="893763" eaLnBrk="0" hangingPunct="0">
                <a:spcBef>
                  <a:spcPct val="50000"/>
                </a:spcBef>
                <a:defRPr/>
              </a:pPr>
              <a:t>‹#›</a:t>
            </a:fld>
            <a:endParaRPr lang="en-US" sz="1600" b="1" dirty="0">
              <a:solidFill>
                <a:srgbClr val="336699"/>
              </a:solidFill>
              <a:latin typeface="Arial" charset="0"/>
            </a:endParaRPr>
          </a:p>
        </p:txBody>
      </p:sp>
    </p:spTree>
  </p:cSld>
  <p:clrMap bg1="dk2" tx1="lt1" bg2="dk1" tx2="lt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6894" y="31376"/>
            <a:ext cx="8991600" cy="3352799"/>
          </a:xfrm>
        </p:spPr>
        <p:txBody>
          <a:bodyPr/>
          <a:lstStyle/>
          <a:p>
            <a:r>
              <a:rPr lang="en-US" sz="3600" dirty="0">
                <a:solidFill>
                  <a:srgbClr val="FFFF00"/>
                </a:solidFill>
                <a:effectLst/>
              </a:rPr>
              <a:t>The Problem with Thresholds in Evaluating the Cost-Effectiveness of Global Health Programs</a:t>
            </a:r>
            <a:br>
              <a:rPr lang="en-US" sz="3600" dirty="0">
                <a:solidFill>
                  <a:srgbClr val="FFFF00"/>
                </a:solidFill>
                <a:effectLst/>
              </a:rPr>
            </a:br>
            <a:br>
              <a:rPr lang="en-US" sz="3600" dirty="0">
                <a:solidFill>
                  <a:srgbClr val="FFFF00"/>
                </a:solidFill>
                <a:effectLst/>
              </a:rPr>
            </a:br>
            <a:r>
              <a:rPr lang="en-US" sz="2500" dirty="0">
                <a:solidFill>
                  <a:srgbClr val="FFFF00"/>
                </a:solidFill>
                <a:effectLst/>
              </a:rPr>
              <a:t>Elliot Marseille, DrPH, MPP – Health Strategies International</a:t>
            </a:r>
            <a:br>
              <a:rPr lang="en-US" sz="2500" dirty="0">
                <a:solidFill>
                  <a:srgbClr val="FFFF00"/>
                </a:solidFill>
                <a:effectLst/>
              </a:rPr>
            </a:br>
            <a:endParaRPr lang="en-US" sz="2500" dirty="0">
              <a:solidFill>
                <a:srgbClr val="FFFF00"/>
              </a:solidFill>
            </a:endParaRPr>
          </a:p>
        </p:txBody>
      </p:sp>
      <p:sp>
        <p:nvSpPr>
          <p:cNvPr id="3" name="Subtitle 2"/>
          <p:cNvSpPr>
            <a:spLocks noGrp="1"/>
          </p:cNvSpPr>
          <p:nvPr>
            <p:ph type="subTitle" sz="quarter" idx="1"/>
          </p:nvPr>
        </p:nvSpPr>
        <p:spPr>
          <a:xfrm>
            <a:off x="457200" y="3886200"/>
            <a:ext cx="8686800" cy="2438400"/>
          </a:xfrm>
        </p:spPr>
        <p:txBody>
          <a:bodyPr/>
          <a:lstStyle/>
          <a:p>
            <a:r>
              <a:rPr lang="en-US" b="1" dirty="0">
                <a:effectLst/>
              </a:rPr>
              <a:t>DCEA – Epi 213</a:t>
            </a:r>
          </a:p>
          <a:p>
            <a:r>
              <a:rPr lang="en-US" dirty="0">
                <a:effectLst/>
              </a:rPr>
              <a:t>February 7, 2019</a:t>
            </a:r>
          </a:p>
        </p:txBody>
      </p:sp>
    </p:spTree>
    <p:extLst>
      <p:ext uri="{BB962C8B-B14F-4D97-AF65-F5344CB8AC3E}">
        <p14:creationId xmlns:p14="http://schemas.microsoft.com/office/powerpoint/2010/main" val="1243624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1218"/>
            <a:ext cx="8915400" cy="1143000"/>
          </a:xfrm>
        </p:spPr>
        <p:txBody>
          <a:bodyPr/>
          <a:lstStyle/>
          <a:p>
            <a:r>
              <a:rPr lang="en-US"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Weak theoretical basis</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endParaRPr lang="en-US" dirty="0">
              <a:solidFill>
                <a:srgbClr val="FFFF00"/>
              </a:solidFill>
            </a:endParaRPr>
          </a:p>
        </p:txBody>
      </p:sp>
      <p:sp>
        <p:nvSpPr>
          <p:cNvPr id="3" name="Content Placeholder 2"/>
          <p:cNvSpPr>
            <a:spLocks noGrp="1"/>
          </p:cNvSpPr>
          <p:nvPr>
            <p:ph idx="1"/>
          </p:nvPr>
        </p:nvSpPr>
        <p:spPr>
          <a:xfrm>
            <a:off x="247650" y="953869"/>
            <a:ext cx="8229600" cy="4525963"/>
          </a:xfrm>
        </p:spPr>
        <p:txBody>
          <a:bodyPr/>
          <a:lstStyle/>
          <a:p>
            <a:r>
              <a:rPr lang="en-US" dirty="0">
                <a:effectLst/>
              </a:rPr>
              <a:t>Justification for per-capita GDP metric is not stated by WHO CHOICE or the Commission on Macroeconomics and Health.</a:t>
            </a:r>
          </a:p>
          <a:p>
            <a:r>
              <a:rPr lang="en-US" dirty="0">
                <a:effectLst/>
              </a:rPr>
              <a:t>Tacit assumption that people are WTP up to the threshold.</a:t>
            </a:r>
          </a:p>
          <a:p>
            <a:r>
              <a:rPr lang="en-US" dirty="0">
                <a:effectLst/>
              </a:rPr>
              <a:t>Assumes that WTP for healthcare increases linearly with national income; whereas reason to believe that health care is a ‘superior good’.</a:t>
            </a:r>
          </a:p>
          <a:p>
            <a:endParaRPr lang="en-US" dirty="0">
              <a:effectLst/>
            </a:endParaRPr>
          </a:p>
          <a:p>
            <a:endParaRPr lang="en-US" dirty="0">
              <a:effectLst/>
            </a:endParaRPr>
          </a:p>
        </p:txBody>
      </p:sp>
      <p:sp>
        <p:nvSpPr>
          <p:cNvPr id="4" name="TextBox 3"/>
          <p:cNvSpPr txBox="1"/>
          <p:nvPr/>
        </p:nvSpPr>
        <p:spPr>
          <a:xfrm>
            <a:off x="228600" y="5479832"/>
            <a:ext cx="8839200" cy="954107"/>
          </a:xfrm>
          <a:prstGeom prst="rect">
            <a:avLst/>
          </a:prstGeom>
          <a:noFill/>
        </p:spPr>
        <p:txBody>
          <a:bodyPr wrap="square" rtlCol="0">
            <a:spAutoFit/>
          </a:bodyPr>
          <a:lstStyle/>
          <a:p>
            <a:pPr algn="ctr"/>
            <a:r>
              <a:rPr lang="en-US" sz="2800" dirty="0">
                <a:solidFill>
                  <a:srgbClr val="FFFF00"/>
                </a:solidFill>
              </a:rPr>
              <a:t>Was the WHO threshold chosen in part to ensure that ART for HIV would be considered CE?</a:t>
            </a:r>
          </a:p>
        </p:txBody>
      </p:sp>
    </p:spTree>
    <p:extLst>
      <p:ext uri="{BB962C8B-B14F-4D97-AF65-F5344CB8AC3E}">
        <p14:creationId xmlns:p14="http://schemas.microsoft.com/office/powerpoint/2010/main" val="995634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rrowheads="1"/>
          </p:cNvSpPr>
          <p:nvPr>
            <p:ph type="title" idx="4294967295"/>
          </p:nvPr>
        </p:nvSpPr>
        <p:spPr>
          <a:noFill/>
        </p:spPr>
        <p:txBody>
          <a:bodyPr/>
          <a:lstStyle/>
          <a:p>
            <a:r>
              <a:rPr lang="en-US" sz="3600" dirty="0">
                <a:solidFill>
                  <a:srgbClr val="FFFF00"/>
                </a:solidFill>
                <a:effectLst/>
              </a:rPr>
              <a:t>Thresholds are unrelated to budgets; fail to address affordability</a:t>
            </a:r>
          </a:p>
        </p:txBody>
      </p:sp>
      <p:sp>
        <p:nvSpPr>
          <p:cNvPr id="88067" name="Rectangle 3"/>
          <p:cNvSpPr>
            <a:spLocks noGrp="1" noChangeArrowheads="1"/>
          </p:cNvSpPr>
          <p:nvPr>
            <p:ph type="body" idx="4294967295"/>
          </p:nvPr>
        </p:nvSpPr>
        <p:spPr>
          <a:xfrm>
            <a:off x="304800" y="1752600"/>
            <a:ext cx="8534400" cy="3905071"/>
          </a:xfrm>
          <a:noFill/>
        </p:spPr>
        <p:txBody>
          <a:bodyPr/>
          <a:lstStyle/>
          <a:p>
            <a:pPr lvl="1">
              <a:lnSpc>
                <a:spcPct val="80000"/>
              </a:lnSpc>
              <a:buFont typeface="Wingdings" panose="05000000000000000000" pitchFamily="2" charset="2"/>
              <a:buChar char="§"/>
            </a:pPr>
            <a:r>
              <a:rPr lang="en-US" sz="3200" dirty="0">
                <a:effectLst/>
              </a:rPr>
              <a:t>Trade-offs and opportunity costs are at the heart of CEA </a:t>
            </a:r>
          </a:p>
          <a:p>
            <a:pPr lvl="1">
              <a:lnSpc>
                <a:spcPct val="80000"/>
              </a:lnSpc>
              <a:buFont typeface="Wingdings" panose="05000000000000000000" pitchFamily="2" charset="2"/>
              <a:buChar char="§"/>
            </a:pPr>
            <a:r>
              <a:rPr lang="en-US" sz="3200" dirty="0">
                <a:effectLst/>
              </a:rPr>
              <a:t>These only have meaning in the context of finite budgets. </a:t>
            </a:r>
          </a:p>
          <a:p>
            <a:pPr lvl="1">
              <a:lnSpc>
                <a:spcPct val="80000"/>
              </a:lnSpc>
              <a:buFont typeface="Wingdings" panose="05000000000000000000" pitchFamily="2" charset="2"/>
              <a:buChar char="§"/>
            </a:pPr>
            <a:r>
              <a:rPr lang="en-US" sz="3200" dirty="0">
                <a:effectLst/>
              </a:rPr>
              <a:t>Imagine a drug that adds 1 year of life to </a:t>
            </a:r>
            <a:r>
              <a:rPr lang="en-US" sz="3200" u="sng" dirty="0">
                <a:effectLst/>
              </a:rPr>
              <a:t>everyone</a:t>
            </a:r>
            <a:r>
              <a:rPr lang="en-US" sz="3200" dirty="0">
                <a:effectLst/>
              </a:rPr>
              <a:t> and costs 1x pc-GDP.</a:t>
            </a:r>
          </a:p>
          <a:p>
            <a:pPr lvl="2">
              <a:lnSpc>
                <a:spcPct val="80000"/>
              </a:lnSpc>
              <a:buFont typeface="Wingdings" panose="05000000000000000000" pitchFamily="2" charset="2"/>
              <a:buChar char="§"/>
            </a:pPr>
            <a:r>
              <a:rPr lang="en-US" sz="3200" dirty="0">
                <a:effectLst/>
              </a:rPr>
              <a:t>“Highly CE”</a:t>
            </a:r>
          </a:p>
          <a:p>
            <a:pPr lvl="2">
              <a:lnSpc>
                <a:spcPct val="80000"/>
              </a:lnSpc>
              <a:buFont typeface="Wingdings" panose="05000000000000000000" pitchFamily="2" charset="2"/>
              <a:buChar char="§"/>
            </a:pPr>
            <a:r>
              <a:rPr lang="en-US" sz="3200" dirty="0">
                <a:effectLst/>
              </a:rPr>
              <a:t>Would require HC budget = entire GDP </a:t>
            </a:r>
          </a:p>
          <a:p>
            <a:pPr lvl="2">
              <a:lnSpc>
                <a:spcPct val="80000"/>
              </a:lnSpc>
              <a:buFont typeface="Wingdings" panose="05000000000000000000" pitchFamily="2" charset="2"/>
              <a:buChar char="§"/>
            </a:pPr>
            <a:endParaRPr lang="en-US" sz="3200" dirty="0">
              <a:effectLst/>
            </a:endParaRPr>
          </a:p>
          <a:p>
            <a:pPr lvl="1">
              <a:lnSpc>
                <a:spcPct val="80000"/>
              </a:lnSpc>
              <a:buFont typeface="Wingdings" panose="05000000000000000000" pitchFamily="2" charset="2"/>
              <a:buChar char="§"/>
            </a:pPr>
            <a:endParaRPr lang="en-US" sz="3200" dirty="0">
              <a:effectLst/>
            </a:endParaRPr>
          </a:p>
        </p:txBody>
      </p:sp>
      <p:sp>
        <p:nvSpPr>
          <p:cNvPr id="2" name="TextBox 1"/>
          <p:cNvSpPr txBox="1"/>
          <p:nvPr/>
        </p:nvSpPr>
        <p:spPr>
          <a:xfrm>
            <a:off x="317098" y="5486400"/>
            <a:ext cx="8534400" cy="1200329"/>
          </a:xfrm>
          <a:prstGeom prst="rect">
            <a:avLst/>
          </a:prstGeom>
          <a:noFill/>
        </p:spPr>
        <p:txBody>
          <a:bodyPr wrap="square" rtlCol="0">
            <a:spAutoFit/>
          </a:bodyPr>
          <a:lstStyle/>
          <a:p>
            <a:pPr algn="ctr"/>
            <a:r>
              <a:rPr lang="en-US" sz="3600" dirty="0">
                <a:solidFill>
                  <a:srgbClr val="FFFF00"/>
                </a:solidFill>
              </a:rPr>
              <a:t>Like a teenager at a shopping mall, it’s possible to go broke saving money.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solidFill>
                  <a:srgbClr val="FFFF00"/>
                </a:solidFill>
              </a:rPr>
              <a:t>The temptation is great</a:t>
            </a:r>
          </a:p>
        </p:txBody>
      </p:sp>
      <p:sp>
        <p:nvSpPr>
          <p:cNvPr id="3" name="Content Placeholder 2"/>
          <p:cNvSpPr>
            <a:spLocks noGrp="1"/>
          </p:cNvSpPr>
          <p:nvPr>
            <p:ph idx="1"/>
          </p:nvPr>
        </p:nvSpPr>
        <p:spPr>
          <a:xfrm>
            <a:off x="304800" y="1371600"/>
            <a:ext cx="8382000" cy="3733800"/>
          </a:xfrm>
        </p:spPr>
        <p:txBody>
          <a:bodyPr/>
          <a:lstStyle/>
          <a:p>
            <a:r>
              <a:rPr lang="en-US" sz="2800" dirty="0">
                <a:effectLst/>
              </a:rPr>
              <a:t>Very easy to use. </a:t>
            </a:r>
          </a:p>
          <a:p>
            <a:r>
              <a:rPr lang="en-US" sz="2800" dirty="0">
                <a:effectLst/>
              </a:rPr>
              <a:t>Has imprimatur of  premier standards-setting body in global health (WHO).</a:t>
            </a:r>
          </a:p>
          <a:p>
            <a:r>
              <a:rPr lang="en-US" sz="2800" dirty="0">
                <a:effectLst/>
              </a:rPr>
              <a:t>Everyone else uses it. </a:t>
            </a:r>
          </a:p>
          <a:p>
            <a:r>
              <a:rPr lang="en-US" sz="2800" dirty="0">
                <a:effectLst/>
              </a:rPr>
              <a:t>For journals, having a globally accepted standard reassures editors and reviewers that the methods and results meet international norms. </a:t>
            </a:r>
          </a:p>
          <a:p>
            <a:endParaRPr lang="en-US" sz="2800" dirty="0">
              <a:effectLst/>
            </a:endParaRPr>
          </a:p>
        </p:txBody>
      </p:sp>
      <p:sp>
        <p:nvSpPr>
          <p:cNvPr id="5" name="TextBox 4"/>
          <p:cNvSpPr txBox="1"/>
          <p:nvPr/>
        </p:nvSpPr>
        <p:spPr>
          <a:xfrm>
            <a:off x="587415" y="5074913"/>
            <a:ext cx="8077200" cy="1938992"/>
          </a:xfrm>
          <a:prstGeom prst="rect">
            <a:avLst/>
          </a:prstGeom>
          <a:noFill/>
        </p:spPr>
        <p:txBody>
          <a:bodyPr wrap="square" rtlCol="0">
            <a:spAutoFit/>
          </a:bodyPr>
          <a:lstStyle/>
          <a:p>
            <a:pPr algn="ctr"/>
            <a:r>
              <a:rPr lang="en-US" sz="3000" dirty="0">
                <a:solidFill>
                  <a:srgbClr val="FFFF00"/>
                </a:solidFill>
              </a:rPr>
              <a:t>Encourages authors and reviewers to choose convenience over a more nuanced, and setting-relevant examination of a complex issue. </a:t>
            </a:r>
          </a:p>
          <a:p>
            <a:pPr algn="ctr"/>
            <a:endParaRPr lang="en-US" sz="3000" dirty="0">
              <a:solidFill>
                <a:srgbClr val="FFFF00"/>
              </a:solidFill>
            </a:endParaRPr>
          </a:p>
        </p:txBody>
      </p:sp>
    </p:spTree>
    <p:extLst>
      <p:ext uri="{BB962C8B-B14F-4D97-AF65-F5344CB8AC3E}">
        <p14:creationId xmlns:p14="http://schemas.microsoft.com/office/powerpoint/2010/main" val="2711307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Possible solutions</a:t>
            </a:r>
            <a:br>
              <a:rPr lang="en-US" dirty="0">
                <a:solidFill>
                  <a:srgbClr val="FFFF00"/>
                </a:solidFill>
              </a:rPr>
            </a:br>
            <a:endParaRPr lang="en-US" dirty="0">
              <a:solidFill>
                <a:srgbClr val="FFFF00"/>
              </a:solidFill>
            </a:endParaRPr>
          </a:p>
        </p:txBody>
      </p:sp>
      <p:sp>
        <p:nvSpPr>
          <p:cNvPr id="3" name="Content Placeholder 2"/>
          <p:cNvSpPr>
            <a:spLocks noGrp="1"/>
          </p:cNvSpPr>
          <p:nvPr>
            <p:ph idx="1"/>
          </p:nvPr>
        </p:nvSpPr>
        <p:spPr>
          <a:xfrm>
            <a:off x="457200" y="1219200"/>
            <a:ext cx="8229600" cy="5059363"/>
          </a:xfrm>
        </p:spPr>
        <p:txBody>
          <a:bodyPr/>
          <a:lstStyle/>
          <a:p>
            <a:pPr marL="0" indent="0" algn="ctr">
              <a:buNone/>
            </a:pPr>
            <a:r>
              <a:rPr lang="en-US" sz="3600" dirty="0">
                <a:solidFill>
                  <a:srgbClr val="FFFF00"/>
                </a:solidFill>
              </a:rPr>
              <a:t>Increase the link to local context, revealed or stated WTP and budgets </a:t>
            </a:r>
          </a:p>
          <a:p>
            <a:pPr marL="0" indent="0" algn="ctr">
              <a:buNone/>
            </a:pPr>
            <a:endParaRPr lang="en-US" sz="3600" dirty="0">
              <a:solidFill>
                <a:srgbClr val="FFFF00"/>
              </a:solidFill>
            </a:endParaRPr>
          </a:p>
          <a:p>
            <a:r>
              <a:rPr lang="en-US" dirty="0"/>
              <a:t>Benchmark interventions</a:t>
            </a:r>
          </a:p>
          <a:p>
            <a:endParaRPr lang="en-US" dirty="0"/>
          </a:p>
          <a:p>
            <a:r>
              <a:rPr lang="en-US" dirty="0"/>
              <a:t>League tables</a:t>
            </a:r>
          </a:p>
          <a:p>
            <a:endParaRPr lang="en-US" dirty="0"/>
          </a:p>
          <a:p>
            <a:endParaRPr lang="en-US" dirty="0"/>
          </a:p>
        </p:txBody>
      </p:sp>
    </p:spTree>
    <p:extLst>
      <p:ext uri="{BB962C8B-B14F-4D97-AF65-F5344CB8AC3E}">
        <p14:creationId xmlns:p14="http://schemas.microsoft.com/office/powerpoint/2010/main" val="337156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Benchmark interventions</a:t>
            </a:r>
            <a:br>
              <a:rPr lang="en-US" dirty="0">
                <a:solidFill>
                  <a:srgbClr val="FFFF00"/>
                </a:solidFill>
              </a:rPr>
            </a:br>
            <a:endParaRPr lang="en-US" dirty="0">
              <a:solidFill>
                <a:srgbClr val="FFFF00"/>
              </a:solidFill>
            </a:endParaRPr>
          </a:p>
        </p:txBody>
      </p:sp>
      <p:sp>
        <p:nvSpPr>
          <p:cNvPr id="3" name="Content Placeholder 2"/>
          <p:cNvSpPr>
            <a:spLocks noGrp="1"/>
          </p:cNvSpPr>
          <p:nvPr>
            <p:ph idx="1"/>
          </p:nvPr>
        </p:nvSpPr>
        <p:spPr/>
        <p:txBody>
          <a:bodyPr/>
          <a:lstStyle/>
          <a:p>
            <a:r>
              <a:rPr lang="en-US" dirty="0"/>
              <a:t>Uses ICER of intervention already widely adopted</a:t>
            </a:r>
          </a:p>
          <a:p>
            <a:r>
              <a:rPr lang="en-US" dirty="0"/>
              <a:t>Thus (may) reveal actual WTP. </a:t>
            </a:r>
          </a:p>
          <a:p>
            <a:r>
              <a:rPr lang="en-US" dirty="0"/>
              <a:t>More closely linked to local context but otherwise several drawbacks.</a:t>
            </a:r>
          </a:p>
          <a:p>
            <a:pPr lvl="1"/>
            <a:r>
              <a:rPr lang="en-US" dirty="0"/>
              <a:t>Does it really represent WTP? May be outlier.</a:t>
            </a:r>
          </a:p>
          <a:p>
            <a:pPr lvl="1"/>
            <a:r>
              <a:rPr lang="en-US" dirty="0"/>
              <a:t>Needs updating</a:t>
            </a:r>
          </a:p>
          <a:p>
            <a:pPr lvl="1"/>
            <a:r>
              <a:rPr lang="en-US" dirty="0"/>
              <a:t>Shares other shortcomings of threshold approach b/c it </a:t>
            </a:r>
            <a:r>
              <a:rPr lang="en-US" b="1" dirty="0">
                <a:solidFill>
                  <a:srgbClr val="FFFF00"/>
                </a:solidFill>
              </a:rPr>
              <a:t>is </a:t>
            </a:r>
            <a:r>
              <a:rPr lang="en-US" dirty="0"/>
              <a:t>a threshold approach.</a:t>
            </a:r>
          </a:p>
          <a:p>
            <a:pPr lvl="1"/>
            <a:endParaRPr lang="en-US" dirty="0"/>
          </a:p>
        </p:txBody>
      </p:sp>
    </p:spTree>
    <p:extLst>
      <p:ext uri="{BB962C8B-B14F-4D97-AF65-F5344CB8AC3E}">
        <p14:creationId xmlns:p14="http://schemas.microsoft.com/office/powerpoint/2010/main" val="642623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250" y="0"/>
            <a:ext cx="8229600" cy="1143000"/>
          </a:xfrm>
        </p:spPr>
        <p:txBody>
          <a:bodyPr/>
          <a:lstStyle/>
          <a:p>
            <a:r>
              <a:rPr lang="en-US" dirty="0">
                <a:solidFill>
                  <a:srgbClr val="FFFF00"/>
                </a:solidFill>
              </a:rPr>
              <a:t>League tables</a:t>
            </a:r>
          </a:p>
        </p:txBody>
      </p:sp>
      <p:sp>
        <p:nvSpPr>
          <p:cNvPr id="3" name="Content Placeholder 2"/>
          <p:cNvSpPr>
            <a:spLocks noGrp="1"/>
          </p:cNvSpPr>
          <p:nvPr>
            <p:ph idx="1"/>
          </p:nvPr>
        </p:nvSpPr>
        <p:spPr>
          <a:xfrm>
            <a:off x="304800" y="1143000"/>
            <a:ext cx="8458200" cy="4373563"/>
          </a:xfrm>
        </p:spPr>
        <p:txBody>
          <a:bodyPr/>
          <a:lstStyle/>
          <a:p>
            <a:pPr marL="0" indent="0" algn="ctr">
              <a:buNone/>
            </a:pPr>
            <a:r>
              <a:rPr lang="en-US" dirty="0"/>
              <a:t> </a:t>
            </a:r>
          </a:p>
          <a:p>
            <a:pPr marL="0" indent="0" algn="ctr">
              <a:buNone/>
            </a:pPr>
            <a:r>
              <a:rPr lang="en-US" dirty="0"/>
              <a:t>Given a budget, health benefit maximized if the most CE options are selected; moving down the list (‘league table’) to successively less CE options until budget is exhausted. </a:t>
            </a:r>
          </a:p>
          <a:p>
            <a:endParaRPr lang="en-US" dirty="0"/>
          </a:p>
          <a:p>
            <a:endParaRPr lang="en-US" dirty="0"/>
          </a:p>
        </p:txBody>
      </p:sp>
    </p:spTree>
    <p:extLst>
      <p:ext uri="{BB962C8B-B14F-4D97-AF65-F5344CB8AC3E}">
        <p14:creationId xmlns:p14="http://schemas.microsoft.com/office/powerpoint/2010/main" val="2754584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965"/>
            <a:ext cx="8229600" cy="1143000"/>
          </a:xfrm>
        </p:spPr>
        <p:txBody>
          <a:bodyPr/>
          <a:lstStyle/>
          <a:p>
            <a:r>
              <a:rPr lang="en-US" dirty="0">
                <a:solidFill>
                  <a:srgbClr val="FFFF00"/>
                </a:solidFill>
              </a:rPr>
              <a:t>League Tables: Pros and Cons</a:t>
            </a:r>
          </a:p>
        </p:txBody>
      </p:sp>
      <p:sp>
        <p:nvSpPr>
          <p:cNvPr id="3" name="Content Placeholder 2"/>
          <p:cNvSpPr>
            <a:spLocks noGrp="1"/>
          </p:cNvSpPr>
          <p:nvPr>
            <p:ph idx="1"/>
          </p:nvPr>
        </p:nvSpPr>
        <p:spPr>
          <a:xfrm>
            <a:off x="457200" y="1295400"/>
            <a:ext cx="8382000" cy="4974198"/>
          </a:xfrm>
        </p:spPr>
        <p:txBody>
          <a:bodyPr/>
          <a:lstStyle/>
          <a:p>
            <a:pPr marL="0" indent="0" algn="ctr">
              <a:buNone/>
            </a:pPr>
            <a:r>
              <a:rPr lang="en-US" sz="3600" dirty="0">
                <a:solidFill>
                  <a:srgbClr val="FFFF00"/>
                </a:solidFill>
              </a:rPr>
              <a:t>‘Pros’</a:t>
            </a:r>
          </a:p>
          <a:p>
            <a:r>
              <a:rPr lang="en-US" dirty="0"/>
              <a:t>Budget and affordability are front and center</a:t>
            </a:r>
          </a:p>
          <a:p>
            <a:r>
              <a:rPr lang="en-US" dirty="0"/>
              <a:t>No one cut-off; rather reflects relative CE of many interventions</a:t>
            </a:r>
          </a:p>
          <a:p>
            <a:r>
              <a:rPr lang="en-US" dirty="0"/>
              <a:t>Least CE option that can be funded more likely to represent societal WTP than is a threshold or benchmark</a:t>
            </a:r>
          </a:p>
          <a:p>
            <a:endParaRPr lang="en-US" dirty="0"/>
          </a:p>
        </p:txBody>
      </p:sp>
    </p:spTree>
    <p:extLst>
      <p:ext uri="{BB962C8B-B14F-4D97-AF65-F5344CB8AC3E}">
        <p14:creationId xmlns:p14="http://schemas.microsoft.com/office/powerpoint/2010/main" val="32769029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47"/>
            <a:ext cx="8229600" cy="1143000"/>
          </a:xfrm>
        </p:spPr>
        <p:txBody>
          <a:bodyPr/>
          <a:lstStyle/>
          <a:p>
            <a:r>
              <a:rPr lang="en-US" sz="4000" dirty="0">
                <a:solidFill>
                  <a:srgbClr val="FFFF00"/>
                </a:solidFill>
              </a:rPr>
              <a:t>League Tables: ‘Cons’ and solutions</a:t>
            </a:r>
          </a:p>
        </p:txBody>
      </p:sp>
      <p:sp>
        <p:nvSpPr>
          <p:cNvPr id="3" name="Content Placeholder 2"/>
          <p:cNvSpPr>
            <a:spLocks noGrp="1"/>
          </p:cNvSpPr>
          <p:nvPr>
            <p:ph idx="1"/>
          </p:nvPr>
        </p:nvSpPr>
        <p:spPr>
          <a:xfrm>
            <a:off x="457200" y="1156447"/>
            <a:ext cx="8229600" cy="4525963"/>
          </a:xfrm>
        </p:spPr>
        <p:txBody>
          <a:bodyPr/>
          <a:lstStyle/>
          <a:p>
            <a:r>
              <a:rPr lang="en-US" dirty="0"/>
              <a:t>ICERs in local context may be unavailable for any relevant options</a:t>
            </a:r>
          </a:p>
          <a:p>
            <a:r>
              <a:rPr lang="en-US" dirty="0"/>
              <a:t>‘Bare’ league table that just gives ICERs will not provide needed context for policy makers.</a:t>
            </a:r>
          </a:p>
          <a:p>
            <a:pPr marL="0" indent="0" algn="ctr">
              <a:buNone/>
            </a:pPr>
            <a:r>
              <a:rPr lang="en-US" dirty="0">
                <a:solidFill>
                  <a:srgbClr val="FFFF00"/>
                </a:solidFill>
              </a:rPr>
              <a:t>Solutions / mitigating techniques:</a:t>
            </a:r>
          </a:p>
          <a:p>
            <a:pPr marL="0" indent="0" algn="ctr">
              <a:buNone/>
            </a:pPr>
            <a:r>
              <a:rPr lang="en-US" dirty="0"/>
              <a:t>1. </a:t>
            </a:r>
            <a:r>
              <a:rPr lang="en-US" sz="2800" dirty="0"/>
              <a:t>‘Borrow’ CE information from similar settings; program contexts; </a:t>
            </a:r>
          </a:p>
          <a:p>
            <a:pPr marL="0" indent="0" algn="ctr">
              <a:buNone/>
            </a:pPr>
            <a:r>
              <a:rPr lang="en-US" sz="2800" dirty="0">
                <a:effectLst/>
              </a:rPr>
              <a:t>2. Develop “Extended League Table” in which ICERs are accompanied by information that helps situate each entry in relation to the policy question at hand.</a:t>
            </a:r>
          </a:p>
        </p:txBody>
      </p:sp>
    </p:spTree>
    <p:extLst>
      <p:ext uri="{BB962C8B-B14F-4D97-AF65-F5344CB8AC3E}">
        <p14:creationId xmlns:p14="http://schemas.microsoft.com/office/powerpoint/2010/main" val="1358061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09600" y="304800"/>
            <a:ext cx="7772400" cy="1920875"/>
          </a:xfrm>
        </p:spPr>
        <p:txBody>
          <a:bodyPr/>
          <a:lstStyle/>
          <a:p>
            <a:r>
              <a:rPr lang="en-US" sz="4800" dirty="0">
                <a:solidFill>
                  <a:srgbClr val="FFFF00"/>
                </a:solidFill>
              </a:rPr>
              <a:t>WHO threshold is a demand-side concept </a:t>
            </a:r>
          </a:p>
        </p:txBody>
      </p:sp>
      <p:sp>
        <p:nvSpPr>
          <p:cNvPr id="3" name="Subtitle 2"/>
          <p:cNvSpPr>
            <a:spLocks noGrp="1"/>
          </p:cNvSpPr>
          <p:nvPr>
            <p:ph type="subTitle" sz="quarter" idx="1"/>
          </p:nvPr>
        </p:nvSpPr>
        <p:spPr>
          <a:xfrm>
            <a:off x="342900" y="2667000"/>
            <a:ext cx="8305800" cy="2667000"/>
          </a:xfrm>
        </p:spPr>
        <p:txBody>
          <a:bodyPr/>
          <a:lstStyle/>
          <a:p>
            <a:r>
              <a:rPr lang="en-US" dirty="0"/>
              <a:t>WHO threshold or any threshold unrelated to budgets cannot guide decisions about allocation of a constrained budget</a:t>
            </a:r>
          </a:p>
        </p:txBody>
      </p:sp>
      <p:sp>
        <p:nvSpPr>
          <p:cNvPr id="4" name="Rectangle 3"/>
          <p:cNvSpPr/>
          <p:nvPr/>
        </p:nvSpPr>
        <p:spPr>
          <a:xfrm>
            <a:off x="0" y="4876800"/>
            <a:ext cx="8915400" cy="1477328"/>
          </a:xfrm>
          <a:prstGeom prst="rect">
            <a:avLst/>
          </a:prstGeom>
        </p:spPr>
        <p:txBody>
          <a:bodyPr wrap="square">
            <a:spAutoFit/>
          </a:bodyPr>
          <a:lstStyle/>
          <a:p>
            <a:pPr algn="ctr"/>
            <a:r>
              <a:rPr lang="en-US" sz="3000" dirty="0">
                <a:solidFill>
                  <a:srgbClr val="FFFF00"/>
                </a:solidFill>
              </a:rPr>
              <a:t>Simplified and erroneous formulation: </a:t>
            </a:r>
          </a:p>
          <a:p>
            <a:pPr algn="ctr"/>
            <a:r>
              <a:rPr lang="en-US" sz="3000" dirty="0">
                <a:solidFill>
                  <a:srgbClr val="FFFF00"/>
                </a:solidFill>
              </a:rPr>
              <a:t>“ICER below WHO threshold   </a:t>
            </a:r>
            <a:r>
              <a:rPr lang="en-US" sz="3000" dirty="0">
                <a:solidFill>
                  <a:srgbClr val="FFFF00"/>
                </a:solidFill>
                <a:sym typeface="Wingdings" panose="05000000000000000000" pitchFamily="2" charset="2"/>
              </a:rPr>
              <a:t></a:t>
            </a:r>
            <a:r>
              <a:rPr lang="en-US" sz="3000" dirty="0">
                <a:solidFill>
                  <a:srgbClr val="FFFF00"/>
                </a:solidFill>
              </a:rPr>
              <a:t> CE </a:t>
            </a:r>
            <a:r>
              <a:rPr lang="en-US" sz="3000" dirty="0">
                <a:solidFill>
                  <a:srgbClr val="FFFF00"/>
                </a:solidFill>
                <a:sym typeface="Wingdings" panose="05000000000000000000" pitchFamily="2" charset="2"/>
              </a:rPr>
              <a:t></a:t>
            </a:r>
            <a:r>
              <a:rPr lang="en-US" sz="3000" dirty="0">
                <a:solidFill>
                  <a:srgbClr val="FFFF00"/>
                </a:solidFill>
              </a:rPr>
              <a:t> Should be implemented”</a:t>
            </a:r>
          </a:p>
        </p:txBody>
      </p:sp>
    </p:spTree>
    <p:extLst>
      <p:ext uri="{BB962C8B-B14F-4D97-AF65-F5344CB8AC3E}">
        <p14:creationId xmlns:p14="http://schemas.microsoft.com/office/powerpoint/2010/main" val="122493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rrowheads="1"/>
          </p:cNvSpPr>
          <p:nvPr>
            <p:ph type="title" idx="4294967295"/>
          </p:nvPr>
        </p:nvSpPr>
        <p:spPr>
          <a:noFill/>
        </p:spPr>
        <p:txBody>
          <a:bodyPr/>
          <a:lstStyle/>
          <a:p>
            <a:r>
              <a:rPr lang="en-US" sz="3600" dirty="0">
                <a:solidFill>
                  <a:srgbClr val="FFFF00"/>
                </a:solidFill>
                <a:effectLst/>
              </a:rPr>
              <a:t>Thresholds if unrelated to budgets, fail to address affordability</a:t>
            </a:r>
          </a:p>
        </p:txBody>
      </p:sp>
      <p:sp>
        <p:nvSpPr>
          <p:cNvPr id="88067" name="Rectangle 3"/>
          <p:cNvSpPr>
            <a:spLocks noGrp="1" noChangeArrowheads="1"/>
          </p:cNvSpPr>
          <p:nvPr>
            <p:ph type="body" idx="4294967295"/>
          </p:nvPr>
        </p:nvSpPr>
        <p:spPr>
          <a:xfrm>
            <a:off x="0" y="1752600"/>
            <a:ext cx="9067800" cy="5029200"/>
          </a:xfrm>
          <a:noFill/>
        </p:spPr>
        <p:txBody>
          <a:bodyPr/>
          <a:lstStyle/>
          <a:p>
            <a:pPr lvl="1">
              <a:lnSpc>
                <a:spcPct val="80000"/>
              </a:lnSpc>
              <a:buFont typeface="Wingdings" panose="05000000000000000000" pitchFamily="2" charset="2"/>
              <a:buChar char="§"/>
            </a:pPr>
            <a:r>
              <a:rPr lang="en-US" sz="3000" dirty="0">
                <a:effectLst/>
              </a:rPr>
              <a:t>Trade-offs and opportunity costs are at the heart of CEA </a:t>
            </a:r>
          </a:p>
          <a:p>
            <a:pPr lvl="1">
              <a:lnSpc>
                <a:spcPct val="80000"/>
              </a:lnSpc>
              <a:buFont typeface="Wingdings" panose="05000000000000000000" pitchFamily="2" charset="2"/>
              <a:buChar char="§"/>
            </a:pPr>
            <a:r>
              <a:rPr lang="en-US" sz="3000" dirty="0">
                <a:effectLst/>
              </a:rPr>
              <a:t>These only have meaning in the context of finite budgets</a:t>
            </a:r>
          </a:p>
          <a:p>
            <a:pPr marL="457200" lvl="1" indent="0" algn="ctr">
              <a:lnSpc>
                <a:spcPct val="80000"/>
              </a:lnSpc>
              <a:buNone/>
            </a:pPr>
            <a:r>
              <a:rPr lang="en-US" sz="3200" b="1" dirty="0">
                <a:solidFill>
                  <a:srgbClr val="FFFF00"/>
                </a:solidFill>
                <a:effectLst/>
              </a:rPr>
              <a:t>Thought Experiment</a:t>
            </a:r>
          </a:p>
          <a:p>
            <a:pPr lvl="1">
              <a:lnSpc>
                <a:spcPct val="80000"/>
              </a:lnSpc>
              <a:buFont typeface="Wingdings" panose="05000000000000000000" pitchFamily="2" charset="2"/>
              <a:buChar char="§"/>
            </a:pPr>
            <a:r>
              <a:rPr lang="en-US" sz="3000" dirty="0">
                <a:effectLst/>
              </a:rPr>
              <a:t>Imagine a drug that adds 1 year of life to </a:t>
            </a:r>
            <a:r>
              <a:rPr lang="en-US" sz="3000" u="sng" dirty="0">
                <a:effectLst/>
              </a:rPr>
              <a:t>everyone</a:t>
            </a:r>
            <a:r>
              <a:rPr lang="en-US" sz="3000" dirty="0">
                <a:effectLst/>
              </a:rPr>
              <a:t> and costs 1x pc-GDP thus,</a:t>
            </a:r>
          </a:p>
          <a:p>
            <a:pPr lvl="2">
              <a:lnSpc>
                <a:spcPct val="80000"/>
              </a:lnSpc>
              <a:buFont typeface="Wingdings" panose="05000000000000000000" pitchFamily="2" charset="2"/>
              <a:buChar char="§"/>
            </a:pPr>
            <a:r>
              <a:rPr lang="en-US" sz="3000" dirty="0">
                <a:effectLst/>
              </a:rPr>
              <a:t>“Highly CE”</a:t>
            </a:r>
          </a:p>
          <a:p>
            <a:pPr lvl="2">
              <a:lnSpc>
                <a:spcPct val="80000"/>
              </a:lnSpc>
              <a:buFont typeface="Wingdings" panose="05000000000000000000" pitchFamily="2" charset="2"/>
              <a:buChar char="§"/>
            </a:pPr>
            <a:r>
              <a:rPr lang="en-US" sz="3000" dirty="0">
                <a:effectLst/>
              </a:rPr>
              <a:t>Would require that health care budget = entire GDP </a:t>
            </a:r>
          </a:p>
          <a:p>
            <a:pPr lvl="2">
              <a:lnSpc>
                <a:spcPct val="80000"/>
              </a:lnSpc>
              <a:buFont typeface="Wingdings" panose="05000000000000000000" pitchFamily="2" charset="2"/>
              <a:buChar char="§"/>
            </a:pPr>
            <a:endParaRPr lang="en-US" sz="3200" dirty="0">
              <a:effectLst/>
            </a:endParaRPr>
          </a:p>
          <a:p>
            <a:pPr lvl="1">
              <a:lnSpc>
                <a:spcPct val="80000"/>
              </a:lnSpc>
              <a:buFont typeface="Wingdings" panose="05000000000000000000" pitchFamily="2" charset="2"/>
              <a:buChar char="§"/>
            </a:pPr>
            <a:endParaRPr lang="en-US" sz="3200" dirty="0">
              <a:effectLst/>
            </a:endParaRPr>
          </a:p>
        </p:txBody>
      </p:sp>
      <p:sp>
        <p:nvSpPr>
          <p:cNvPr id="4" name="Rectangle 3"/>
          <p:cNvSpPr/>
          <p:nvPr/>
        </p:nvSpPr>
        <p:spPr>
          <a:xfrm>
            <a:off x="120770" y="6019800"/>
            <a:ext cx="8610600" cy="646331"/>
          </a:xfrm>
          <a:prstGeom prst="rect">
            <a:avLst/>
          </a:prstGeom>
        </p:spPr>
        <p:txBody>
          <a:bodyPr wrap="square">
            <a:spAutoFit/>
          </a:bodyPr>
          <a:lstStyle/>
          <a:p>
            <a:pPr marL="0" indent="0" algn="ctr">
              <a:buNone/>
            </a:pPr>
            <a:r>
              <a:rPr lang="en-US" dirty="0">
                <a:solidFill>
                  <a:srgbClr val="FFFF00"/>
                </a:solidFill>
              </a:rPr>
              <a:t>Marseille E, Larson B, Kazi DS, Kahn JG, Rosen S. Thresholds for the cost-effectiveness of interventions: alternative approaches. Bull World Health Organ. 2015;93(2):118-24</a:t>
            </a:r>
            <a:r>
              <a:rPr lang="en-US"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534400" cy="5364163"/>
          </a:xfrm>
        </p:spPr>
        <p:txBody>
          <a:bodyPr/>
          <a:lstStyle/>
          <a:p>
            <a:pPr marL="0" indent="0" algn="ctr">
              <a:buNone/>
            </a:pPr>
            <a:r>
              <a:rPr lang="en-US" sz="4800" dirty="0">
                <a:solidFill>
                  <a:srgbClr val="FFFF00"/>
                </a:solidFill>
                <a:effectLst/>
              </a:rPr>
              <a:t>Presentation based on: </a:t>
            </a:r>
          </a:p>
          <a:p>
            <a:pPr marL="0" indent="0" algn="ctr">
              <a:buNone/>
            </a:pPr>
            <a:endParaRPr lang="en-US" dirty="0">
              <a:solidFill>
                <a:srgbClr val="FFFF00"/>
              </a:solidFill>
              <a:effectLst/>
            </a:endParaRPr>
          </a:p>
          <a:p>
            <a:pPr marL="0" indent="0" algn="ctr">
              <a:buNone/>
            </a:pPr>
            <a:r>
              <a:rPr lang="en-US" sz="3000" dirty="0">
                <a:solidFill>
                  <a:srgbClr val="FFFF00"/>
                </a:solidFill>
                <a:effectLst/>
              </a:rPr>
              <a:t>Marseille E, Larson B, Kazi DS, Kahn JG, Rosen S. Thresholds for the cost-effectiveness of interventions: alternative approaches. Bull World Health Organ. 2015;93(2):118-24</a:t>
            </a:r>
            <a:r>
              <a:rPr lang="en-US" sz="3000" dirty="0">
                <a:effectLst/>
              </a:rPr>
              <a:t>. </a:t>
            </a:r>
          </a:p>
          <a:p>
            <a:endParaRPr lang="en-US" sz="2800" dirty="0"/>
          </a:p>
        </p:txBody>
      </p:sp>
    </p:spTree>
    <p:extLst>
      <p:ext uri="{BB962C8B-B14F-4D97-AF65-F5344CB8AC3E}">
        <p14:creationId xmlns:p14="http://schemas.microsoft.com/office/powerpoint/2010/main" val="157086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166" y="-1438"/>
            <a:ext cx="8229600" cy="1143000"/>
          </a:xfrm>
        </p:spPr>
        <p:txBody>
          <a:bodyPr/>
          <a:lstStyle/>
          <a:p>
            <a:r>
              <a:rPr lang="en-US" dirty="0">
                <a:solidFill>
                  <a:srgbClr val="FFFF00"/>
                </a:solidFill>
              </a:rPr>
              <a:t>Alternative, supply-side concept of  CE threshold</a:t>
            </a:r>
          </a:p>
        </p:txBody>
      </p:sp>
      <p:sp>
        <p:nvSpPr>
          <p:cNvPr id="7" name="Rectangle 6"/>
          <p:cNvSpPr/>
          <p:nvPr/>
        </p:nvSpPr>
        <p:spPr>
          <a:xfrm>
            <a:off x="474966" y="5943600"/>
            <a:ext cx="8305800" cy="646331"/>
          </a:xfrm>
          <a:prstGeom prst="rect">
            <a:avLst/>
          </a:prstGeom>
        </p:spPr>
        <p:txBody>
          <a:bodyPr wrap="square">
            <a:spAutoFit/>
          </a:bodyPr>
          <a:lstStyle/>
          <a:p>
            <a:r>
              <a:rPr lang="en-US" dirty="0">
                <a:solidFill>
                  <a:srgbClr val="FFFF00"/>
                </a:solidFill>
              </a:rPr>
              <a:t>Anthony J Culyer, “Cost-effectiveness thresholds in health care: a bookshelf guide to their meaning and use”, Universities of Toronto and York, 2015</a:t>
            </a:r>
          </a:p>
        </p:txBody>
      </p:sp>
      <p:grpSp>
        <p:nvGrpSpPr>
          <p:cNvPr id="3" name="Group 4"/>
          <p:cNvGrpSpPr>
            <a:grpSpLocks noChangeAspect="1"/>
          </p:cNvGrpSpPr>
          <p:nvPr/>
        </p:nvGrpSpPr>
        <p:grpSpPr bwMode="auto">
          <a:xfrm>
            <a:off x="122541" y="1177925"/>
            <a:ext cx="8658225" cy="4765675"/>
            <a:chOff x="144" y="685"/>
            <a:chExt cx="5454" cy="3002"/>
          </a:xfrm>
        </p:grpSpPr>
        <p:sp>
          <p:nvSpPr>
            <p:cNvPr id="4" name="AutoShape 3"/>
            <p:cNvSpPr>
              <a:spLocks noChangeAspect="1" noChangeArrowheads="1" noTextEdit="1"/>
            </p:cNvSpPr>
            <p:nvPr/>
          </p:nvSpPr>
          <p:spPr bwMode="auto">
            <a:xfrm>
              <a:off x="144" y="685"/>
              <a:ext cx="5454" cy="3002"/>
            </a:xfrm>
            <a:prstGeom prst="rect">
              <a:avLst/>
            </a:prstGeom>
            <a:gradFill rotWithShape="0">
              <a:gsLst>
                <a:gs pos="0">
                  <a:srgbClr val="F0FBFF"/>
                </a:gs>
                <a:gs pos="48000">
                  <a:srgbClr val="B1ECFF"/>
                </a:gs>
                <a:gs pos="74001">
                  <a:srgbClr val="75DDFF"/>
                </a:gs>
                <a:gs pos="83000">
                  <a:srgbClr val="75DDFF"/>
                </a:gs>
                <a:gs pos="100000">
                  <a:srgbClr val="A3E8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 y="685"/>
              <a:ext cx="5468" cy="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797978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94688" cy="928687"/>
          </a:xfrm>
        </p:spPr>
        <p:txBody>
          <a:bodyPr/>
          <a:lstStyle/>
          <a:p>
            <a:r>
              <a:rPr lang="en-US" dirty="0"/>
              <a:t>Background – Hepatitis C</a:t>
            </a:r>
          </a:p>
        </p:txBody>
      </p:sp>
      <p:sp>
        <p:nvSpPr>
          <p:cNvPr id="4" name="Slide Number Placeholder 3"/>
          <p:cNvSpPr>
            <a:spLocks noGrp="1"/>
          </p:cNvSpPr>
          <p:nvPr>
            <p:ph type="sldNum" sz="quarter" idx="10"/>
          </p:nvPr>
        </p:nvSpPr>
        <p:spPr/>
        <p:txBody>
          <a:bodyPr/>
          <a:lstStyle/>
          <a:p>
            <a:pPr>
              <a:defRPr/>
            </a:pPr>
            <a:fld id="{4B79DBA5-6301-4680-B609-496D334B57BA}" type="slidenum">
              <a:rPr lang="en-US" altLang="en-US" smtClean="0"/>
              <a:pPr>
                <a:defRPr/>
              </a:pPr>
              <a:t>21</a:t>
            </a:fld>
            <a:endParaRPr lang="en-US" altLang="en-US" dirty="0"/>
          </a:p>
        </p:txBody>
      </p:sp>
      <p:pic>
        <p:nvPicPr>
          <p:cNvPr id="5" name="Content Placeholder 4" descr="CROI5.gif"/>
          <p:cNvPicPr>
            <a:picLocks noGrp="1"/>
          </p:cNvPicPr>
          <p:nvPr>
            <p:ph idx="1"/>
          </p:nvPr>
        </p:nvPicPr>
        <p:blipFill rotWithShape="1">
          <a:blip r:embed="rId2">
            <a:extLst>
              <a:ext uri="{28A0092B-C50C-407E-A947-70E740481C1C}">
                <a14:useLocalDpi xmlns:a14="http://schemas.microsoft.com/office/drawing/2010/main" val="0"/>
              </a:ext>
            </a:extLst>
          </a:blip>
          <a:srcRect l="3714" t="12386" r="7825" b="17127"/>
          <a:stretch/>
        </p:blipFill>
        <p:spPr bwMode="auto">
          <a:xfrm>
            <a:off x="533400" y="1143000"/>
            <a:ext cx="8442325" cy="4953000"/>
          </a:xfrm>
          <a:prstGeom prst="rect">
            <a:avLst/>
          </a:prstGeom>
          <a:noFill/>
          <a:ln>
            <a:noFill/>
          </a:ln>
          <a:extLst>
            <a:ext uri="{53640926-AAD7-44D8-BBD7-CCE9431645EC}">
              <a14:shadowObscured xmlns:a14="http://schemas.microsoft.com/office/drawing/2010/main"/>
            </a:ext>
          </a:extLst>
        </p:spPr>
      </p:pic>
      <p:sp>
        <p:nvSpPr>
          <p:cNvPr id="7" name="TextBox 6"/>
          <p:cNvSpPr txBox="1"/>
          <p:nvPr/>
        </p:nvSpPr>
        <p:spPr>
          <a:xfrm>
            <a:off x="1670844" y="1203454"/>
            <a:ext cx="5867400" cy="4832092"/>
          </a:xfrm>
          <a:prstGeom prst="rect">
            <a:avLst/>
          </a:prstGeom>
          <a:solidFill>
            <a:schemeClr val="bg1">
              <a:lumMod val="85000"/>
            </a:schemeClr>
          </a:solidFill>
          <a:ln w="38100">
            <a:solidFill>
              <a:schemeClr val="accent5">
                <a:lumMod val="10000"/>
              </a:schemeClr>
            </a:solidFill>
          </a:ln>
        </p:spPr>
        <p:txBody>
          <a:bodyPr wrap="square" rtlCol="0">
            <a:spAutoFit/>
          </a:bodyPr>
          <a:lstStyle/>
          <a:p>
            <a:r>
              <a:rPr lang="en-US" sz="2200" u="sng" dirty="0"/>
              <a:t>Clinical</a:t>
            </a:r>
            <a:r>
              <a:rPr lang="en-US" sz="2200" dirty="0"/>
              <a:t>: </a:t>
            </a:r>
          </a:p>
          <a:p>
            <a:pPr marL="342900" indent="-342900">
              <a:buFont typeface="Arial" panose="020B0604020202020204" pitchFamily="34" charset="0"/>
              <a:buChar char="•"/>
            </a:pPr>
            <a:r>
              <a:rPr lang="en-US" sz="2200" dirty="0"/>
              <a:t>Progresses slowly </a:t>
            </a:r>
          </a:p>
          <a:p>
            <a:pPr marL="342900" indent="-342900">
              <a:buFont typeface="Arial" panose="020B0604020202020204" pitchFamily="34" charset="0"/>
              <a:buChar char="•"/>
            </a:pPr>
            <a:r>
              <a:rPr lang="en-US" sz="2200" dirty="0"/>
              <a:t>Causes liver damage, cancer, death </a:t>
            </a:r>
            <a:endParaRPr lang="en-US" sz="2200" u="sng" dirty="0"/>
          </a:p>
          <a:p>
            <a:endParaRPr lang="en-US" sz="2200" u="sng" dirty="0"/>
          </a:p>
          <a:p>
            <a:r>
              <a:rPr lang="en-US" sz="2200" u="sng" dirty="0"/>
              <a:t>World epi</a:t>
            </a:r>
            <a:r>
              <a:rPr lang="en-US" sz="2200" dirty="0"/>
              <a:t>:</a:t>
            </a:r>
          </a:p>
          <a:p>
            <a:pPr marL="800100" lvl="1" indent="-342900">
              <a:buFont typeface="Arial" panose="020B0604020202020204" pitchFamily="34" charset="0"/>
              <a:buChar char="•"/>
            </a:pPr>
            <a:r>
              <a:rPr lang="en-US" sz="2200" dirty="0"/>
              <a:t>170 million living with CHC</a:t>
            </a:r>
          </a:p>
          <a:p>
            <a:pPr marL="800100" lvl="1" indent="-342900">
              <a:buFont typeface="Arial" panose="020B0604020202020204" pitchFamily="34" charset="0"/>
              <a:buChar char="•"/>
            </a:pPr>
            <a:r>
              <a:rPr lang="en-US" sz="2200" dirty="0"/>
              <a:t>350,000 deaths per year</a:t>
            </a:r>
          </a:p>
          <a:p>
            <a:pPr marL="800100" lvl="1" indent="-342900">
              <a:buFont typeface="Arial" panose="020B0604020202020204" pitchFamily="34" charset="0"/>
              <a:buChar char="•"/>
            </a:pPr>
            <a:r>
              <a:rPr lang="en-US" sz="2200" dirty="0"/>
              <a:t>6 genotypes</a:t>
            </a:r>
          </a:p>
          <a:p>
            <a:endParaRPr lang="en-US" sz="2200" dirty="0"/>
          </a:p>
          <a:p>
            <a:r>
              <a:rPr lang="en-US" sz="2200" u="sng" dirty="0"/>
              <a:t>United States epi</a:t>
            </a:r>
            <a:r>
              <a:rPr lang="en-US" sz="2200" dirty="0"/>
              <a:t>:</a:t>
            </a:r>
          </a:p>
          <a:p>
            <a:pPr marL="800100" lvl="1" indent="-342900">
              <a:buFont typeface="Arial" panose="020B0604020202020204" pitchFamily="34" charset="0"/>
              <a:buChar char="•"/>
            </a:pPr>
            <a:r>
              <a:rPr lang="en-US" sz="2200" dirty="0"/>
              <a:t>2.3 million living with CHC</a:t>
            </a:r>
          </a:p>
          <a:p>
            <a:pPr marL="800100" lvl="1" indent="-342900">
              <a:buFont typeface="Arial" panose="020B0604020202020204" pitchFamily="34" charset="0"/>
              <a:buChar char="•"/>
            </a:pPr>
            <a:r>
              <a:rPr lang="en-US" sz="2200" dirty="0"/>
              <a:t>16,500 new cases per year</a:t>
            </a:r>
          </a:p>
          <a:p>
            <a:pPr marL="800100" lvl="1" indent="-342900">
              <a:buFont typeface="Arial" panose="020B0604020202020204" pitchFamily="34" charset="0"/>
              <a:buChar char="•"/>
            </a:pPr>
            <a:r>
              <a:rPr lang="en-US" sz="2200" dirty="0"/>
              <a:t>16,600 deaths per year</a:t>
            </a:r>
          </a:p>
          <a:p>
            <a:pPr marL="800100" lvl="1" indent="-342900">
              <a:buFont typeface="Arial" panose="020B0604020202020204" pitchFamily="34" charset="0"/>
              <a:buChar char="•"/>
            </a:pPr>
            <a:r>
              <a:rPr lang="en-US" sz="2200" dirty="0"/>
              <a:t>Genotype 1 accounts for 70%</a:t>
            </a:r>
          </a:p>
        </p:txBody>
      </p:sp>
      <p:sp>
        <p:nvSpPr>
          <p:cNvPr id="3" name="TextBox 2"/>
          <p:cNvSpPr txBox="1"/>
          <p:nvPr/>
        </p:nvSpPr>
        <p:spPr>
          <a:xfrm>
            <a:off x="7937" y="2667000"/>
            <a:ext cx="9136063" cy="1107996"/>
          </a:xfrm>
          <a:prstGeom prst="rect">
            <a:avLst/>
          </a:prstGeom>
          <a:gradFill>
            <a:gsLst>
              <a:gs pos="0">
                <a:schemeClr val="tx1">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r>
              <a:rPr lang="en-US" sz="6600" b="1" dirty="0">
                <a:solidFill>
                  <a:srgbClr val="002060"/>
                </a:solidFill>
                <a:effectLst>
                  <a:outerShdw blurRad="38100" dist="38100" dir="2700000" algn="tl">
                    <a:srgbClr val="000000">
                      <a:alpha val="43137"/>
                    </a:srgbClr>
                  </a:outerShdw>
                </a:effectLst>
              </a:rPr>
              <a:t>HCV is curable!</a:t>
            </a:r>
            <a:endParaRPr lang="en-US" sz="2800" b="1"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92978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274" y="264856"/>
            <a:ext cx="8294688" cy="685800"/>
          </a:xfrm>
        </p:spPr>
        <p:txBody>
          <a:bodyPr/>
          <a:lstStyle/>
          <a:p>
            <a:r>
              <a:rPr lang="en-US" dirty="0"/>
              <a:t>Background – Therapy</a:t>
            </a:r>
          </a:p>
        </p:txBody>
      </p:sp>
      <p:sp>
        <p:nvSpPr>
          <p:cNvPr id="4" name="Slide Number Placeholder 3"/>
          <p:cNvSpPr>
            <a:spLocks noGrp="1"/>
          </p:cNvSpPr>
          <p:nvPr>
            <p:ph type="sldNum" sz="quarter" idx="10"/>
          </p:nvPr>
        </p:nvSpPr>
        <p:spPr/>
        <p:txBody>
          <a:bodyPr/>
          <a:lstStyle/>
          <a:p>
            <a:pPr>
              <a:defRPr/>
            </a:pPr>
            <a:fld id="{4B79DBA5-6301-4680-B609-496D334B57BA}" type="slidenum">
              <a:rPr lang="en-US" altLang="en-US" smtClean="0"/>
              <a:pPr>
                <a:defRPr/>
              </a:pPr>
              <a:t>22</a:t>
            </a:fld>
            <a:endParaRPr lang="en-US" altLang="en-US" dirty="0"/>
          </a:p>
        </p:txBody>
      </p:sp>
      <p:sp>
        <p:nvSpPr>
          <p:cNvPr id="6" name="Content Placeholder 2"/>
          <p:cNvSpPr>
            <a:spLocks noGrp="1"/>
          </p:cNvSpPr>
          <p:nvPr>
            <p:ph idx="1"/>
          </p:nvPr>
        </p:nvSpPr>
        <p:spPr>
          <a:xfrm>
            <a:off x="457199" y="911634"/>
            <a:ext cx="8518525" cy="1676400"/>
          </a:xfrm>
        </p:spPr>
        <p:txBody>
          <a:bodyPr/>
          <a:lstStyle/>
          <a:p>
            <a:r>
              <a:rPr lang="en-US" sz="2400" dirty="0"/>
              <a:t>New drugs &amp; new regimens including interferon-sparing</a:t>
            </a:r>
          </a:p>
          <a:p>
            <a:pPr lvl="1"/>
            <a:r>
              <a:rPr lang="en-US" sz="2400" dirty="0"/>
              <a:t>Ledipasvir/sofosbuvir (October 2014)</a:t>
            </a:r>
          </a:p>
          <a:p>
            <a:pPr lvl="1"/>
            <a:r>
              <a:rPr lang="en-US" sz="2400" dirty="0"/>
              <a:t>Simeprevir/sofosbuvir  (November 2014)</a:t>
            </a:r>
          </a:p>
          <a:p>
            <a:pPr lvl="1"/>
            <a:endParaRPr lang="en-US" sz="2700" dirty="0"/>
          </a:p>
        </p:txBody>
      </p:sp>
      <p:pic>
        <p:nvPicPr>
          <p:cNvPr id="3" name="Picture 2"/>
          <p:cNvPicPr>
            <a:picLocks noChangeAspect="1"/>
          </p:cNvPicPr>
          <p:nvPr/>
        </p:nvPicPr>
        <p:blipFill rotWithShape="1">
          <a:blip r:embed="rId3"/>
          <a:srcRect l="23333" t="8763" r="31667" b="8763"/>
          <a:stretch/>
        </p:blipFill>
        <p:spPr>
          <a:xfrm>
            <a:off x="7188642" y="3677070"/>
            <a:ext cx="1787082" cy="2647529"/>
          </a:xfrm>
          <a:prstGeom prst="rect">
            <a:avLst/>
          </a:prstGeom>
        </p:spPr>
      </p:pic>
      <p:sp>
        <p:nvSpPr>
          <p:cNvPr id="8" name="Content Placeholder 2"/>
          <p:cNvSpPr txBox="1">
            <a:spLocks/>
          </p:cNvSpPr>
          <p:nvPr/>
        </p:nvSpPr>
        <p:spPr bwMode="auto">
          <a:xfrm>
            <a:off x="422274" y="2588034"/>
            <a:ext cx="5292726"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88925" indent="-288925" algn="l" rtl="0" eaLnBrk="0" fontAlgn="base" hangingPunct="0">
              <a:lnSpc>
                <a:spcPct val="95000"/>
              </a:lnSpc>
              <a:spcBef>
                <a:spcPct val="20000"/>
              </a:spcBef>
              <a:spcAft>
                <a:spcPct val="20000"/>
              </a:spcAft>
              <a:buClr>
                <a:srgbClr val="D14B01"/>
              </a:buClr>
              <a:buChar char="•"/>
              <a:defRPr sz="2200" b="1">
                <a:solidFill>
                  <a:schemeClr val="tx1"/>
                </a:solidFill>
                <a:latin typeface="+mn-lt"/>
                <a:ea typeface="+mn-ea"/>
                <a:cs typeface="+mn-cs"/>
              </a:defRPr>
            </a:lvl1pPr>
            <a:lvl2pPr marL="742950" indent="-285750" algn="l" rtl="0" eaLnBrk="0" fontAlgn="base" hangingPunct="0">
              <a:lnSpc>
                <a:spcPct val="95000"/>
              </a:lnSpc>
              <a:spcBef>
                <a:spcPct val="20000"/>
              </a:spcBef>
              <a:spcAft>
                <a:spcPct val="20000"/>
              </a:spcAft>
              <a:buClr>
                <a:srgbClr val="D14B01"/>
              </a:buClr>
              <a:buChar char="–"/>
              <a:defRPr sz="2000">
                <a:solidFill>
                  <a:schemeClr val="tx1"/>
                </a:solidFill>
                <a:latin typeface="+mn-lt"/>
              </a:defRPr>
            </a:lvl2pPr>
            <a:lvl3pPr marL="1087438" indent="-173038" algn="l" rtl="0" eaLnBrk="0" fontAlgn="base" hangingPunct="0">
              <a:lnSpc>
                <a:spcPct val="95000"/>
              </a:lnSpc>
              <a:spcBef>
                <a:spcPct val="20000"/>
              </a:spcBef>
              <a:spcAft>
                <a:spcPct val="20000"/>
              </a:spcAft>
              <a:buClr>
                <a:srgbClr val="88BBBB"/>
              </a:buClr>
              <a:buChar char="•"/>
              <a:defRPr>
                <a:solidFill>
                  <a:schemeClr val="tx1"/>
                </a:solidFill>
                <a:latin typeface="+mn-lt"/>
              </a:defRPr>
            </a:lvl3pPr>
            <a:lvl4pPr marL="1600200" indent="-228600" algn="l" rtl="0" eaLnBrk="0" fontAlgn="base" hangingPunct="0">
              <a:lnSpc>
                <a:spcPct val="95000"/>
              </a:lnSpc>
              <a:spcBef>
                <a:spcPct val="20000"/>
              </a:spcBef>
              <a:spcAft>
                <a:spcPct val="20000"/>
              </a:spcAft>
              <a:buClr>
                <a:srgbClr val="88BBBB"/>
              </a:buClr>
              <a:buChar char="–"/>
              <a:defRPr sz="1600">
                <a:solidFill>
                  <a:schemeClr val="tx1"/>
                </a:solidFill>
                <a:latin typeface="+mn-lt"/>
              </a:defRPr>
            </a:lvl4pPr>
            <a:lvl5pPr marL="2001838" indent="-173038" algn="l" rtl="0" eaLnBrk="0" fontAlgn="base" hangingPunct="0">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5pPr>
            <a:lvl6pPr marL="24590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6pPr>
            <a:lvl7pPr marL="29162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7pPr>
            <a:lvl8pPr marL="33734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8pPr>
            <a:lvl9pPr marL="38306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9pPr>
          </a:lstStyle>
          <a:p>
            <a:r>
              <a:rPr lang="en-US" sz="2400" kern="0" dirty="0"/>
              <a:t>Advantages </a:t>
            </a:r>
          </a:p>
          <a:p>
            <a:pPr lvl="1"/>
            <a:r>
              <a:rPr lang="en-US" sz="2400" kern="0" dirty="0"/>
              <a:t>Less toxic</a:t>
            </a:r>
          </a:p>
          <a:p>
            <a:pPr lvl="1"/>
            <a:r>
              <a:rPr lang="en-US" sz="2400" kern="0" dirty="0"/>
              <a:t>Shorter duration</a:t>
            </a:r>
          </a:p>
          <a:p>
            <a:pPr lvl="2"/>
            <a:r>
              <a:rPr lang="en-US" sz="2400" kern="0" dirty="0"/>
              <a:t>12  weeks vs 48 weeks</a:t>
            </a:r>
          </a:p>
          <a:p>
            <a:pPr lvl="1"/>
            <a:r>
              <a:rPr lang="en-US" sz="2400" kern="0" dirty="0"/>
              <a:t>Easy to dose/lower pill burden</a:t>
            </a:r>
          </a:p>
          <a:p>
            <a:pPr lvl="1"/>
            <a:r>
              <a:rPr lang="en-US" sz="2400" kern="0" dirty="0"/>
              <a:t>Highly effective: </a:t>
            </a:r>
            <a:r>
              <a:rPr lang="en-US" sz="2200" kern="0" dirty="0"/>
              <a:t>50% SVR for old vs &gt; </a:t>
            </a:r>
            <a:r>
              <a:rPr lang="en-US" sz="2200" b="1" kern="0" dirty="0"/>
              <a:t>90%</a:t>
            </a:r>
            <a:r>
              <a:rPr lang="en-US" sz="2200" kern="0" dirty="0"/>
              <a:t> SVR for new therapies</a:t>
            </a:r>
          </a:p>
        </p:txBody>
      </p:sp>
      <p:sp>
        <p:nvSpPr>
          <p:cNvPr id="9" name="Content Placeholder 2"/>
          <p:cNvSpPr txBox="1">
            <a:spLocks/>
          </p:cNvSpPr>
          <p:nvPr/>
        </p:nvSpPr>
        <p:spPr bwMode="auto">
          <a:xfrm>
            <a:off x="5013324" y="2686471"/>
            <a:ext cx="41148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88925" indent="-288925" algn="l" rtl="0" eaLnBrk="0" fontAlgn="base" hangingPunct="0">
              <a:lnSpc>
                <a:spcPct val="95000"/>
              </a:lnSpc>
              <a:spcBef>
                <a:spcPct val="20000"/>
              </a:spcBef>
              <a:spcAft>
                <a:spcPct val="20000"/>
              </a:spcAft>
              <a:buClr>
                <a:srgbClr val="D14B01"/>
              </a:buClr>
              <a:buChar char="•"/>
              <a:defRPr sz="2200" b="1">
                <a:solidFill>
                  <a:schemeClr val="tx1"/>
                </a:solidFill>
                <a:latin typeface="+mn-lt"/>
                <a:ea typeface="+mn-ea"/>
                <a:cs typeface="+mn-cs"/>
              </a:defRPr>
            </a:lvl1pPr>
            <a:lvl2pPr marL="742950" indent="-285750" algn="l" rtl="0" eaLnBrk="0" fontAlgn="base" hangingPunct="0">
              <a:lnSpc>
                <a:spcPct val="95000"/>
              </a:lnSpc>
              <a:spcBef>
                <a:spcPct val="20000"/>
              </a:spcBef>
              <a:spcAft>
                <a:spcPct val="20000"/>
              </a:spcAft>
              <a:buClr>
                <a:srgbClr val="D14B01"/>
              </a:buClr>
              <a:buChar char="–"/>
              <a:defRPr sz="2000">
                <a:solidFill>
                  <a:schemeClr val="tx1"/>
                </a:solidFill>
                <a:latin typeface="+mn-lt"/>
              </a:defRPr>
            </a:lvl2pPr>
            <a:lvl3pPr marL="1087438" indent="-173038" algn="l" rtl="0" eaLnBrk="0" fontAlgn="base" hangingPunct="0">
              <a:lnSpc>
                <a:spcPct val="95000"/>
              </a:lnSpc>
              <a:spcBef>
                <a:spcPct val="20000"/>
              </a:spcBef>
              <a:spcAft>
                <a:spcPct val="20000"/>
              </a:spcAft>
              <a:buClr>
                <a:srgbClr val="88BBBB"/>
              </a:buClr>
              <a:buChar char="•"/>
              <a:defRPr>
                <a:solidFill>
                  <a:schemeClr val="tx1"/>
                </a:solidFill>
                <a:latin typeface="+mn-lt"/>
              </a:defRPr>
            </a:lvl3pPr>
            <a:lvl4pPr marL="1600200" indent="-228600" algn="l" rtl="0" eaLnBrk="0" fontAlgn="base" hangingPunct="0">
              <a:lnSpc>
                <a:spcPct val="95000"/>
              </a:lnSpc>
              <a:spcBef>
                <a:spcPct val="20000"/>
              </a:spcBef>
              <a:spcAft>
                <a:spcPct val="20000"/>
              </a:spcAft>
              <a:buClr>
                <a:srgbClr val="88BBBB"/>
              </a:buClr>
              <a:buChar char="–"/>
              <a:defRPr sz="1600">
                <a:solidFill>
                  <a:schemeClr val="tx1"/>
                </a:solidFill>
                <a:latin typeface="+mn-lt"/>
              </a:defRPr>
            </a:lvl4pPr>
            <a:lvl5pPr marL="2001838" indent="-173038" algn="l" rtl="0" eaLnBrk="0" fontAlgn="base" hangingPunct="0">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5pPr>
            <a:lvl6pPr marL="24590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6pPr>
            <a:lvl7pPr marL="29162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7pPr>
            <a:lvl8pPr marL="33734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8pPr>
            <a:lvl9pPr marL="38306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9pPr>
          </a:lstStyle>
          <a:p>
            <a:r>
              <a:rPr lang="en-US" sz="2400" kern="0" dirty="0">
                <a:solidFill>
                  <a:srgbClr val="FFFF00"/>
                </a:solidFill>
              </a:rPr>
              <a:t>Disadvantage</a:t>
            </a:r>
          </a:p>
          <a:p>
            <a:pPr lvl="1"/>
            <a:r>
              <a:rPr lang="en-US" sz="2400" b="1" i="1" u="sng" kern="0" dirty="0">
                <a:solidFill>
                  <a:srgbClr val="FFFF00"/>
                </a:solidFill>
              </a:rPr>
              <a:t>Very</a:t>
            </a:r>
            <a:r>
              <a:rPr lang="en-US" sz="2400" kern="0" dirty="0">
                <a:solidFill>
                  <a:srgbClr val="FFFF00"/>
                </a:solidFill>
              </a:rPr>
              <a:t> expensive</a:t>
            </a:r>
          </a:p>
          <a:p>
            <a:pPr lvl="1"/>
            <a:endParaRPr lang="en-US" kern="0" dirty="0"/>
          </a:p>
        </p:txBody>
      </p:sp>
    </p:spTree>
    <p:extLst>
      <p:ext uri="{BB962C8B-B14F-4D97-AF65-F5344CB8AC3E}">
        <p14:creationId xmlns:p14="http://schemas.microsoft.com/office/powerpoint/2010/main" val="680767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a:stretch>
            <a:fillRect/>
          </a:stretch>
        </p:blipFill>
        <p:spPr>
          <a:xfrm>
            <a:off x="66139" y="1417638"/>
            <a:ext cx="9011722" cy="4275683"/>
          </a:xfrm>
          <a:prstGeom prst="rect">
            <a:avLst/>
          </a:prstGeom>
        </p:spPr>
      </p:pic>
      <p:sp>
        <p:nvSpPr>
          <p:cNvPr id="13" name="Title 12"/>
          <p:cNvSpPr>
            <a:spLocks noGrp="1"/>
          </p:cNvSpPr>
          <p:nvPr>
            <p:ph type="title"/>
          </p:nvPr>
        </p:nvSpPr>
        <p:spPr>
          <a:xfrm>
            <a:off x="457200" y="196195"/>
            <a:ext cx="8229600" cy="1143000"/>
          </a:xfrm>
        </p:spPr>
        <p:txBody>
          <a:bodyPr/>
          <a:lstStyle/>
          <a:p>
            <a:r>
              <a:rPr lang="en-US" sz="3600" dirty="0">
                <a:solidFill>
                  <a:srgbClr val="FFFF00"/>
                </a:solidFill>
              </a:rPr>
              <a:t>Cost and cost-effectiveness results by treatment initiation timing</a:t>
            </a:r>
          </a:p>
        </p:txBody>
      </p:sp>
      <p:sp>
        <p:nvSpPr>
          <p:cNvPr id="15" name="Oval Callout 14"/>
          <p:cNvSpPr/>
          <p:nvPr/>
        </p:nvSpPr>
        <p:spPr bwMode="auto">
          <a:xfrm>
            <a:off x="2438400" y="1981200"/>
            <a:ext cx="3449241" cy="1906432"/>
          </a:xfrm>
          <a:prstGeom prst="wedgeEllipseCallout">
            <a:avLst>
              <a:gd name="adj1" fmla="val 95710"/>
              <a:gd name="adj2" fmla="val 76376"/>
            </a:avLst>
          </a:prstGeom>
          <a:gradFill flip="none" rotWithShape="1">
            <a:gsLst>
              <a:gs pos="0">
                <a:srgbClr val="009977">
                  <a:tint val="66000"/>
                  <a:satMod val="160000"/>
                </a:srgbClr>
              </a:gs>
              <a:gs pos="50000">
                <a:srgbClr val="009977">
                  <a:tint val="44500"/>
                  <a:satMod val="160000"/>
                </a:srgbClr>
              </a:gs>
              <a:gs pos="100000">
                <a:srgbClr val="009977">
                  <a:tint val="23500"/>
                  <a:satMod val="160000"/>
                </a:srgbClr>
              </a:gs>
            </a:gsLst>
            <a:lin ang="2700000" scaled="1"/>
            <a:tileRect/>
          </a:gradFill>
          <a:ln w="9525"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bg2"/>
                </a:solidFill>
                <a:effectLst/>
                <a:latin typeface="Arial" charset="0"/>
              </a:rPr>
              <a:t>Common criterion for evaluating incremental cost-effectiveness:</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dirty="0">
                <a:ln>
                  <a:noFill/>
                </a:ln>
                <a:solidFill>
                  <a:schemeClr val="bg2"/>
                </a:solidFill>
                <a:effectLst/>
                <a:latin typeface="Arial" charset="0"/>
              </a:rPr>
              <a:t>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dirty="0">
                <a:ln>
                  <a:noFill/>
                </a:ln>
                <a:solidFill>
                  <a:schemeClr val="bg2"/>
                </a:solidFill>
                <a:effectLst/>
                <a:latin typeface="Arial" charset="0"/>
              </a:rPr>
              <a:t>$50,000 - $150,000</a:t>
            </a:r>
            <a:r>
              <a:rPr kumimoji="0" lang="en-US" sz="1600" b="1" i="0" u="none" strike="noStrike" cap="none" normalizeH="0" baseline="0" dirty="0">
                <a:ln>
                  <a:noFill/>
                </a:ln>
                <a:solidFill>
                  <a:schemeClr val="bg2"/>
                </a:solidFill>
                <a:effectLst/>
                <a:latin typeface="Arial" charset="0"/>
              </a:rPr>
              <a:t> per QALY gained</a:t>
            </a:r>
          </a:p>
          <a:p>
            <a:pPr marL="0" marR="0" indent="0" algn="ctr" defTabSz="914400" rtl="0" eaLnBrk="1" fontAlgn="base" latinLnBrk="0" hangingPunct="1">
              <a:lnSpc>
                <a:spcPct val="100000"/>
              </a:lnSpc>
              <a:spcBef>
                <a:spcPct val="0"/>
              </a:spcBef>
              <a:spcAft>
                <a:spcPct val="0"/>
              </a:spcAft>
              <a:buClrTx/>
              <a:buSzTx/>
              <a:buFontTx/>
              <a:buNone/>
              <a:tabLst/>
            </a:pPr>
            <a:endParaRPr lang="en-US" sz="2000" dirty="0">
              <a:solidFill>
                <a:schemeClr val="bg2"/>
              </a:solidFill>
            </a:endParaRPr>
          </a:p>
        </p:txBody>
      </p:sp>
      <p:sp>
        <p:nvSpPr>
          <p:cNvPr id="2" name="TextBox 1"/>
          <p:cNvSpPr txBox="1"/>
          <p:nvPr/>
        </p:nvSpPr>
        <p:spPr>
          <a:xfrm>
            <a:off x="50324" y="5791200"/>
            <a:ext cx="9011722" cy="923330"/>
          </a:xfrm>
          <a:prstGeom prst="rect">
            <a:avLst/>
          </a:prstGeom>
          <a:noFill/>
        </p:spPr>
        <p:txBody>
          <a:bodyPr wrap="square" rtlCol="0">
            <a:spAutoFit/>
          </a:bodyPr>
          <a:lstStyle/>
          <a:p>
            <a:r>
              <a:rPr lang="en-US" dirty="0"/>
              <a:t>Chahal HS, Marseille E, Tice JA, Pearson SD, Ollendorf DA, Fox R, Kahn JG. Cost-effectiveness of Early Treatment of Hepatitis C Virus Genotype 1 by Stage of Liver Fibrosis in a US Treatment-Naive Population. </a:t>
            </a:r>
            <a:r>
              <a:rPr lang="en-US" i="1" dirty="0"/>
              <a:t>JAMA Intern Med</a:t>
            </a:r>
            <a:r>
              <a:rPr lang="en-US" dirty="0"/>
              <a:t>, 2015.</a:t>
            </a:r>
          </a:p>
        </p:txBody>
      </p:sp>
    </p:spTree>
    <p:extLst>
      <p:ext uri="{BB962C8B-B14F-4D97-AF65-F5344CB8AC3E}">
        <p14:creationId xmlns:p14="http://schemas.microsoft.com/office/powerpoint/2010/main" val="1972137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a:grpSpLocks noChangeAspect="1"/>
          </p:cNvGrpSpPr>
          <p:nvPr/>
        </p:nvGrpSpPr>
        <p:grpSpPr bwMode="auto">
          <a:xfrm>
            <a:off x="228600" y="1371600"/>
            <a:ext cx="8680450" cy="4787900"/>
            <a:chOff x="144" y="685"/>
            <a:chExt cx="5468" cy="3016"/>
          </a:xfrm>
        </p:grpSpPr>
        <p:sp>
          <p:nvSpPr>
            <p:cNvPr id="4" name="AutoShape 3"/>
            <p:cNvSpPr>
              <a:spLocks noChangeAspect="1" noChangeArrowheads="1" noTextEdit="1"/>
            </p:cNvSpPr>
            <p:nvPr/>
          </p:nvSpPr>
          <p:spPr bwMode="auto">
            <a:xfrm>
              <a:off x="144" y="685"/>
              <a:ext cx="5454" cy="3002"/>
            </a:xfrm>
            <a:prstGeom prst="rect">
              <a:avLst/>
            </a:prstGeom>
            <a:gradFill rotWithShape="0">
              <a:gsLst>
                <a:gs pos="0">
                  <a:srgbClr val="F0FBFF"/>
                </a:gs>
                <a:gs pos="48000">
                  <a:srgbClr val="B1ECFF"/>
                </a:gs>
                <a:gs pos="74001">
                  <a:srgbClr val="75DDFF"/>
                </a:gs>
                <a:gs pos="83000">
                  <a:srgbClr val="75DDFF"/>
                </a:gs>
                <a:gs pos="100000">
                  <a:srgbClr val="A3E8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 y="685"/>
              <a:ext cx="5468" cy="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Right Arrow 7"/>
          <p:cNvSpPr/>
          <p:nvPr/>
        </p:nvSpPr>
        <p:spPr bwMode="auto">
          <a:xfrm>
            <a:off x="3962400" y="4175129"/>
            <a:ext cx="2133600" cy="906510"/>
          </a:xfrm>
          <a:prstGeom prst="right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Garamond" pitchFamily="18" charset="0"/>
              </a:rPr>
              <a:t>       </a:t>
            </a:r>
            <a:r>
              <a:rPr kumimoji="0" lang="en-US" sz="2400" b="1" i="0" u="none" strike="noStrike" cap="none" normalizeH="0" baseline="0" dirty="0">
                <a:ln>
                  <a:noFill/>
                </a:ln>
                <a:solidFill>
                  <a:srgbClr val="FFFF00"/>
                </a:solidFill>
                <a:effectLst/>
                <a:latin typeface="Garamond" pitchFamily="18" charset="0"/>
              </a:rPr>
              <a:t> Really</a:t>
            </a:r>
            <a:r>
              <a:rPr kumimoji="0" lang="en-US" sz="2400" b="0" i="0" u="none" strike="noStrike" cap="none" normalizeH="0" baseline="0" dirty="0">
                <a:ln>
                  <a:noFill/>
                </a:ln>
                <a:solidFill>
                  <a:schemeClr val="tx1"/>
                </a:solidFill>
                <a:effectLst/>
                <a:latin typeface="Garamond" pitchFamily="18" charset="0"/>
              </a:rPr>
              <a:t> </a:t>
            </a:r>
            <a:r>
              <a:rPr kumimoji="0" lang="en-US" sz="2400" b="1" i="0" u="none" strike="noStrike" cap="none" normalizeH="0" baseline="0" dirty="0">
                <a:ln>
                  <a:noFill/>
                </a:ln>
                <a:solidFill>
                  <a:srgbClr val="FFFF00"/>
                </a:solidFill>
                <a:effectLst/>
                <a:latin typeface="Garamond" pitchFamily="18" charset="0"/>
              </a:rPr>
              <a:t>?</a:t>
            </a:r>
            <a:endParaRPr kumimoji="0" lang="en-US" b="1" i="0" u="none" strike="noStrike" cap="none" normalizeH="0" baseline="0" dirty="0">
              <a:ln>
                <a:noFill/>
              </a:ln>
              <a:solidFill>
                <a:srgbClr val="FFFF00"/>
              </a:solidFill>
              <a:effectLst/>
              <a:latin typeface="Garamond" pitchFamily="18" charset="0"/>
            </a:endParaRPr>
          </a:p>
        </p:txBody>
      </p:sp>
      <p:sp>
        <p:nvSpPr>
          <p:cNvPr id="9" name="Down Arrow 8"/>
          <p:cNvSpPr/>
          <p:nvPr/>
        </p:nvSpPr>
        <p:spPr bwMode="auto">
          <a:xfrm>
            <a:off x="2438400" y="2674890"/>
            <a:ext cx="1952115" cy="1905000"/>
          </a:xfrm>
          <a:prstGeom prst="down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b="1" dirty="0">
              <a:solidFill>
                <a:srgbClr val="FFFF00"/>
              </a:solidFill>
            </a:endParaRPr>
          </a:p>
          <a:p>
            <a:pPr marL="0" marR="0" indent="0" algn="ctr" defTabSz="914400" rtl="0" eaLnBrk="0" fontAlgn="base" latinLnBrk="0" hangingPunct="0">
              <a:lnSpc>
                <a:spcPct val="100000"/>
              </a:lnSpc>
              <a:spcBef>
                <a:spcPct val="0"/>
              </a:spcBef>
              <a:spcAft>
                <a:spcPct val="0"/>
              </a:spcAft>
              <a:buClrTx/>
              <a:buSzTx/>
              <a:buFontTx/>
              <a:buNone/>
              <a:tabLst/>
            </a:pPr>
            <a:endParaRPr lang="en-US" b="1" dirty="0">
              <a:solidFill>
                <a:srgbClr val="FFFF00"/>
              </a:solidFill>
            </a:endParaRPr>
          </a:p>
          <a:p>
            <a:pPr marL="0" marR="0" indent="0" algn="ctr" defTabSz="914400" rtl="0" eaLnBrk="0" fontAlgn="base" latinLnBrk="0" hangingPunct="0">
              <a:lnSpc>
                <a:spcPct val="100000"/>
              </a:lnSpc>
              <a:spcBef>
                <a:spcPct val="0"/>
              </a:spcBef>
              <a:spcAft>
                <a:spcPct val="0"/>
              </a:spcAft>
              <a:buClrTx/>
              <a:buSzTx/>
              <a:buFontTx/>
              <a:buNone/>
              <a:tabLst/>
            </a:pPr>
            <a:r>
              <a:rPr lang="en-US" sz="1900" b="1" dirty="0">
                <a:solidFill>
                  <a:srgbClr val="FFFF00"/>
                </a:solidFill>
              </a:rPr>
              <a:t>HCV therapy</a:t>
            </a:r>
            <a:endParaRPr kumimoji="0" lang="en-US" sz="1900" b="1" i="0" u="none" strike="noStrike" cap="none" normalizeH="0" baseline="0" dirty="0">
              <a:ln>
                <a:noFill/>
              </a:ln>
              <a:solidFill>
                <a:srgbClr val="FFFF00"/>
              </a:solidFill>
              <a:effectLst/>
            </a:endParaRPr>
          </a:p>
        </p:txBody>
      </p:sp>
      <p:sp>
        <p:nvSpPr>
          <p:cNvPr id="2" name="Title 1"/>
          <p:cNvSpPr>
            <a:spLocks noGrp="1"/>
          </p:cNvSpPr>
          <p:nvPr>
            <p:ph type="title"/>
          </p:nvPr>
        </p:nvSpPr>
        <p:spPr>
          <a:xfrm>
            <a:off x="762000" y="83099"/>
            <a:ext cx="8229600" cy="1143000"/>
          </a:xfrm>
        </p:spPr>
        <p:txBody>
          <a:bodyPr/>
          <a:lstStyle/>
          <a:p>
            <a:r>
              <a:rPr lang="en-US" sz="4000" dirty="0">
                <a:solidFill>
                  <a:srgbClr val="FFFF00"/>
                </a:solidFill>
              </a:rPr>
              <a:t>Effect of adding a costly and cost-effectiveness new technology</a:t>
            </a:r>
          </a:p>
        </p:txBody>
      </p:sp>
    </p:spTree>
    <p:extLst>
      <p:ext uri="{BB962C8B-B14F-4D97-AF65-F5344CB8AC3E}">
        <p14:creationId xmlns:p14="http://schemas.microsoft.com/office/powerpoint/2010/main" val="341881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rgbClr val="FFFF00"/>
                </a:solidFill>
              </a:rPr>
              <a:t>When care value collides with health system value</a:t>
            </a:r>
          </a:p>
        </p:txBody>
      </p:sp>
      <p:pic>
        <p:nvPicPr>
          <p:cNvPr id="5" name="Picture 4"/>
          <p:cNvPicPr>
            <a:picLocks noChangeAspect="1"/>
          </p:cNvPicPr>
          <p:nvPr/>
        </p:nvPicPr>
        <p:blipFill>
          <a:blip r:embed="rId3"/>
          <a:stretch>
            <a:fillRect/>
          </a:stretch>
        </p:blipFill>
        <p:spPr>
          <a:xfrm>
            <a:off x="75562" y="2945776"/>
            <a:ext cx="9068438" cy="2447914"/>
          </a:xfrm>
          <a:prstGeom prst="rect">
            <a:avLst/>
          </a:prstGeom>
        </p:spPr>
      </p:pic>
      <p:sp>
        <p:nvSpPr>
          <p:cNvPr id="4" name="TextBox 3"/>
          <p:cNvSpPr txBox="1"/>
          <p:nvPr/>
        </p:nvSpPr>
        <p:spPr>
          <a:xfrm>
            <a:off x="152400" y="5562600"/>
            <a:ext cx="8991600" cy="1077218"/>
          </a:xfrm>
          <a:prstGeom prst="rect">
            <a:avLst/>
          </a:prstGeom>
          <a:noFill/>
        </p:spPr>
        <p:txBody>
          <a:bodyPr wrap="square" rtlCol="0">
            <a:spAutoFit/>
          </a:bodyPr>
          <a:lstStyle/>
          <a:p>
            <a:r>
              <a:rPr lang="en-US" sz="1600" dirty="0"/>
              <a:t>Tice JA, Ollendorf DA, Chahal HS, Kahn JG, Marseille E, Weissberg J, Shore KK, Pearson SD.  The Comparative Clinical Effectiveness and Value of Novel Combination Therapies for the Treatment of Patients with Genotype 1 Chronic Hepatitis C Infection: A Technology Assessment, Institute for Clinical and Economic Review,  January 30, 2015</a:t>
            </a:r>
          </a:p>
        </p:txBody>
      </p:sp>
      <p:sp>
        <p:nvSpPr>
          <p:cNvPr id="9" name="Line Callout 1 (Border and Accent Bar) 8"/>
          <p:cNvSpPr/>
          <p:nvPr/>
        </p:nvSpPr>
        <p:spPr bwMode="auto">
          <a:xfrm>
            <a:off x="5943600" y="1439867"/>
            <a:ext cx="3048000" cy="1640724"/>
          </a:xfrm>
          <a:prstGeom prst="accentBorderCallout1">
            <a:avLst>
              <a:gd name="adj1" fmla="val 18750"/>
              <a:gd name="adj2" fmla="val -8333"/>
              <a:gd name="adj3" fmla="val 173900"/>
              <a:gd name="adj4" fmla="val -47169"/>
            </a:avLst>
          </a:prstGeom>
          <a:solidFill>
            <a:schemeClr val="accent1"/>
          </a:solidFill>
          <a:ln w="28575"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000" dirty="0">
                <a:solidFill>
                  <a:srgbClr val="FFFF00"/>
                </a:solidFill>
              </a:rPr>
              <a:t>For MediCal system, any increase above ~1.0%</a:t>
            </a:r>
          </a:p>
          <a:p>
            <a:pPr eaLnBrk="0" hangingPunct="0"/>
            <a:r>
              <a:rPr lang="en-US" sz="2000" dirty="0">
                <a:solidFill>
                  <a:srgbClr val="FFFF00"/>
                </a:solidFill>
              </a:rPr>
              <a:t>PMPM problematic. </a:t>
            </a:r>
          </a:p>
          <a:p>
            <a:pPr eaLnBrk="0" hangingPunct="0"/>
            <a:r>
              <a:rPr lang="en-US" sz="2000" dirty="0">
                <a:solidFill>
                  <a:srgbClr val="FFFF00"/>
                </a:solidFill>
              </a:rPr>
              <a:t>New HCV Rx would entail 5% increase in PMPM</a:t>
            </a:r>
          </a:p>
        </p:txBody>
      </p:sp>
      <p:sp>
        <p:nvSpPr>
          <p:cNvPr id="10" name="Line Callout 1 (Border and Accent Bar) 9"/>
          <p:cNvSpPr/>
          <p:nvPr/>
        </p:nvSpPr>
        <p:spPr bwMode="auto">
          <a:xfrm>
            <a:off x="2286000" y="1647814"/>
            <a:ext cx="3124200" cy="838200"/>
          </a:xfrm>
          <a:prstGeom prst="accentBorderCallout1">
            <a:avLst>
              <a:gd name="adj1" fmla="val 18750"/>
              <a:gd name="adj2" fmla="val -8333"/>
              <a:gd name="adj3" fmla="val 263162"/>
              <a:gd name="adj4" fmla="val -39990"/>
            </a:avLst>
          </a:prstGeom>
          <a:solidFill>
            <a:schemeClr val="accent1"/>
          </a:solidFill>
          <a:ln w="28575"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000" dirty="0">
                <a:solidFill>
                  <a:srgbClr val="FFFF00"/>
                </a:solidFill>
              </a:rPr>
              <a:t>Comparative clinical effectiveness and CE</a:t>
            </a:r>
          </a:p>
        </p:txBody>
      </p:sp>
    </p:spTree>
    <p:extLst>
      <p:ext uri="{BB962C8B-B14F-4D97-AF65-F5344CB8AC3E}">
        <p14:creationId xmlns:p14="http://schemas.microsoft.com/office/powerpoint/2010/main" val="2101414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Policy options for affordability</a:t>
            </a:r>
          </a:p>
        </p:txBody>
      </p:sp>
      <p:sp>
        <p:nvSpPr>
          <p:cNvPr id="3" name="Content Placeholder 2"/>
          <p:cNvSpPr>
            <a:spLocks noGrp="1"/>
          </p:cNvSpPr>
          <p:nvPr>
            <p:ph idx="1"/>
          </p:nvPr>
        </p:nvSpPr>
        <p:spPr>
          <a:xfrm>
            <a:off x="76200" y="1404698"/>
            <a:ext cx="8991600" cy="5105400"/>
          </a:xfrm>
        </p:spPr>
        <p:txBody>
          <a:bodyPr/>
          <a:lstStyle/>
          <a:p>
            <a:r>
              <a:rPr lang="en-US" dirty="0"/>
              <a:t>Target to most CE sub-populations</a:t>
            </a:r>
          </a:p>
          <a:p>
            <a:r>
              <a:rPr lang="en-US" dirty="0"/>
              <a:t>Negotiate price-volume agreements with manufacturers (exercise market power)</a:t>
            </a:r>
          </a:p>
          <a:p>
            <a:r>
              <a:rPr lang="en-US" dirty="0"/>
              <a:t>Amortize cost of treatment over several years to reduce immediate budget impact</a:t>
            </a:r>
          </a:p>
          <a:p>
            <a:r>
              <a:rPr lang="en-US" dirty="0"/>
              <a:t> Accelerated pathways for approval of competing drugs </a:t>
            </a:r>
          </a:p>
          <a:p>
            <a:r>
              <a:rPr lang="en-US" dirty="0"/>
              <a:t>Engage stakeholders and the public in a broad discussion of manufacturer pricing </a:t>
            </a:r>
          </a:p>
          <a:p>
            <a:endParaRPr lang="en-US" dirty="0"/>
          </a:p>
        </p:txBody>
      </p:sp>
    </p:spTree>
    <p:extLst>
      <p:ext uri="{BB962C8B-B14F-4D97-AF65-F5344CB8AC3E}">
        <p14:creationId xmlns:p14="http://schemas.microsoft.com/office/powerpoint/2010/main" val="36513939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a:stretch>
            <a:fillRect/>
          </a:stretch>
        </p:blipFill>
        <p:spPr>
          <a:xfrm>
            <a:off x="66139" y="1417638"/>
            <a:ext cx="9011722" cy="4275683"/>
          </a:xfrm>
          <a:prstGeom prst="rect">
            <a:avLst/>
          </a:prstGeom>
        </p:spPr>
      </p:pic>
      <p:sp>
        <p:nvSpPr>
          <p:cNvPr id="13" name="Title 12"/>
          <p:cNvSpPr>
            <a:spLocks noGrp="1"/>
          </p:cNvSpPr>
          <p:nvPr>
            <p:ph type="title"/>
          </p:nvPr>
        </p:nvSpPr>
        <p:spPr>
          <a:xfrm>
            <a:off x="457200" y="196195"/>
            <a:ext cx="8229600" cy="1143000"/>
          </a:xfrm>
        </p:spPr>
        <p:txBody>
          <a:bodyPr/>
          <a:lstStyle/>
          <a:p>
            <a:r>
              <a:rPr lang="en-US" sz="3600" dirty="0">
                <a:solidFill>
                  <a:srgbClr val="FFFF00"/>
                </a:solidFill>
              </a:rPr>
              <a:t>Cost and cost-effectiveness results by treatment initiation timing</a:t>
            </a:r>
          </a:p>
        </p:txBody>
      </p:sp>
      <p:sp>
        <p:nvSpPr>
          <p:cNvPr id="2" name="TextBox 1"/>
          <p:cNvSpPr txBox="1"/>
          <p:nvPr/>
        </p:nvSpPr>
        <p:spPr>
          <a:xfrm>
            <a:off x="50324" y="5791200"/>
            <a:ext cx="9011722" cy="923330"/>
          </a:xfrm>
          <a:prstGeom prst="rect">
            <a:avLst/>
          </a:prstGeom>
          <a:noFill/>
        </p:spPr>
        <p:txBody>
          <a:bodyPr wrap="square" rtlCol="0">
            <a:spAutoFit/>
          </a:bodyPr>
          <a:lstStyle/>
          <a:p>
            <a:r>
              <a:rPr lang="en-US" dirty="0"/>
              <a:t>Chahal HS, Marseille E, Tice JA, Pearson SD, Ollendorf DA, Fox R, Kahn JG. Cost-effectiveness of Early Treatment of Hepatitis C Virus Genotype 1 by Stage of Liver Fibrosis in a US Treatment-Naive Population. </a:t>
            </a:r>
            <a:r>
              <a:rPr lang="en-US" i="1" dirty="0"/>
              <a:t>JAMA Intern Med</a:t>
            </a:r>
            <a:r>
              <a:rPr lang="en-US" dirty="0"/>
              <a:t>, 2015.</a:t>
            </a:r>
          </a:p>
        </p:txBody>
      </p:sp>
      <p:sp>
        <p:nvSpPr>
          <p:cNvPr id="3" name="Down Arrow 2"/>
          <p:cNvSpPr/>
          <p:nvPr/>
        </p:nvSpPr>
        <p:spPr bwMode="auto">
          <a:xfrm rot="15259602">
            <a:off x="2229959" y="2716345"/>
            <a:ext cx="609600" cy="1295400"/>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15091018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30834"/>
            <a:ext cx="9220200" cy="1143000"/>
          </a:xfrm>
        </p:spPr>
        <p:txBody>
          <a:bodyPr/>
          <a:lstStyle/>
          <a:p>
            <a:r>
              <a:rPr lang="en-US" dirty="0">
                <a:solidFill>
                  <a:srgbClr val="FFFF00"/>
                </a:solidFill>
              </a:rPr>
              <a:t>More policy options for affordability</a:t>
            </a:r>
            <a:endParaRPr lang="en-US" dirty="0"/>
          </a:p>
        </p:txBody>
      </p:sp>
      <p:sp>
        <p:nvSpPr>
          <p:cNvPr id="3" name="Content Placeholder 2"/>
          <p:cNvSpPr>
            <a:spLocks noGrp="1"/>
          </p:cNvSpPr>
          <p:nvPr>
            <p:ph idx="1"/>
          </p:nvPr>
        </p:nvSpPr>
        <p:spPr>
          <a:xfrm>
            <a:off x="76200" y="1295400"/>
            <a:ext cx="8991600" cy="4525963"/>
          </a:xfrm>
        </p:spPr>
        <p:txBody>
          <a:bodyPr/>
          <a:lstStyle/>
          <a:p>
            <a:r>
              <a:rPr lang="en-US" sz="3000" dirty="0"/>
              <a:t>Establish prize or award fund for innovation; (e.g., government buys patent for a cure and make available to at low cost)</a:t>
            </a:r>
          </a:p>
          <a:p>
            <a:pPr marL="0" indent="0">
              <a:buNone/>
            </a:pPr>
            <a:r>
              <a:rPr lang="en-US" sz="3000" dirty="0"/>
              <a:t> </a:t>
            </a:r>
          </a:p>
          <a:p>
            <a:r>
              <a:rPr lang="en-US" sz="3000" dirty="0"/>
              <a:t>Use data to identify opportunities to disinvest from low value care, so that the savings can be redirected to higher value options</a:t>
            </a:r>
          </a:p>
          <a:p>
            <a:endParaRPr lang="en-US" sz="3000" dirty="0"/>
          </a:p>
        </p:txBody>
      </p:sp>
    </p:spTree>
    <p:extLst>
      <p:ext uri="{BB962C8B-B14F-4D97-AF65-F5344CB8AC3E}">
        <p14:creationId xmlns:p14="http://schemas.microsoft.com/office/powerpoint/2010/main" val="29229505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60586"/>
            <a:ext cx="8229600" cy="1143000"/>
          </a:xfrm>
        </p:spPr>
        <p:txBody>
          <a:bodyPr/>
          <a:lstStyle/>
          <a:p>
            <a:r>
              <a:rPr lang="en-US" dirty="0">
                <a:solidFill>
                  <a:srgbClr val="FFFF00"/>
                </a:solidFill>
              </a:rPr>
              <a:t>Conclusions - 1</a:t>
            </a:r>
          </a:p>
        </p:txBody>
      </p:sp>
      <p:sp>
        <p:nvSpPr>
          <p:cNvPr id="3" name="Content Placeholder 2"/>
          <p:cNvSpPr>
            <a:spLocks noGrp="1"/>
          </p:cNvSpPr>
          <p:nvPr>
            <p:ph idx="1"/>
          </p:nvPr>
        </p:nvSpPr>
        <p:spPr>
          <a:xfrm>
            <a:off x="551329" y="1066800"/>
            <a:ext cx="8229600" cy="3200400"/>
          </a:xfrm>
        </p:spPr>
        <p:txBody>
          <a:bodyPr/>
          <a:lstStyle/>
          <a:p>
            <a:r>
              <a:rPr lang="en-US" dirty="0"/>
              <a:t>The current WHO threshold approach for determining CE needs to be replaced by methods which account for budgets, permit multiple comparisons,  and more closely approximate WTP.</a:t>
            </a:r>
          </a:p>
          <a:p>
            <a:r>
              <a:rPr lang="en-US" dirty="0"/>
              <a:t>An ‘extended league table’ approach may be promising.</a:t>
            </a:r>
          </a:p>
        </p:txBody>
      </p:sp>
      <p:sp>
        <p:nvSpPr>
          <p:cNvPr id="4" name="TextBox 3"/>
          <p:cNvSpPr txBox="1"/>
          <p:nvPr/>
        </p:nvSpPr>
        <p:spPr>
          <a:xfrm>
            <a:off x="533400" y="5165229"/>
            <a:ext cx="8229600" cy="954107"/>
          </a:xfrm>
          <a:prstGeom prst="rect">
            <a:avLst/>
          </a:prstGeom>
          <a:noFill/>
        </p:spPr>
        <p:txBody>
          <a:bodyPr wrap="square" rtlCol="0">
            <a:spAutoFit/>
          </a:bodyPr>
          <a:lstStyle/>
          <a:p>
            <a:pPr algn="ctr"/>
            <a:r>
              <a:rPr lang="en-US" sz="2800" dirty="0">
                <a:solidFill>
                  <a:srgbClr val="FFFF00"/>
                </a:solidFill>
              </a:rPr>
              <a:t>The BMGF and NICE (UK) </a:t>
            </a:r>
            <a:r>
              <a:rPr lang="en-US" sz="2800">
                <a:solidFill>
                  <a:srgbClr val="FFFF00"/>
                </a:solidFill>
              </a:rPr>
              <a:t>are </a:t>
            </a:r>
          </a:p>
          <a:p>
            <a:pPr algn="ctr"/>
            <a:r>
              <a:rPr lang="en-US" sz="2800">
                <a:solidFill>
                  <a:srgbClr val="FFFF00"/>
                </a:solidFill>
              </a:rPr>
              <a:t>concerned </a:t>
            </a:r>
            <a:r>
              <a:rPr lang="en-US" sz="2800" dirty="0">
                <a:solidFill>
                  <a:srgbClr val="FFFF00"/>
                </a:solidFill>
              </a:rPr>
              <a:t>with this issue. </a:t>
            </a:r>
            <a:endParaRPr lang="en-US" sz="2000" dirty="0"/>
          </a:p>
        </p:txBody>
      </p:sp>
    </p:spTree>
    <p:extLst>
      <p:ext uri="{BB962C8B-B14F-4D97-AF65-F5344CB8AC3E}">
        <p14:creationId xmlns:p14="http://schemas.microsoft.com/office/powerpoint/2010/main" val="2735652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The Basics: </a:t>
            </a:r>
            <a:br>
              <a:rPr lang="en-US" dirty="0">
                <a:solidFill>
                  <a:srgbClr val="FFFF00"/>
                </a:solidFill>
              </a:rPr>
            </a:br>
            <a:r>
              <a:rPr lang="en-US" sz="4000" dirty="0">
                <a:solidFill>
                  <a:srgbClr val="FFFF00"/>
                </a:solidFill>
              </a:rPr>
              <a:t>Obvious but important </a:t>
            </a:r>
          </a:p>
        </p:txBody>
      </p:sp>
      <p:sp>
        <p:nvSpPr>
          <p:cNvPr id="3" name="Content Placeholder 2"/>
          <p:cNvSpPr>
            <a:spLocks noGrp="1"/>
          </p:cNvSpPr>
          <p:nvPr>
            <p:ph idx="1"/>
          </p:nvPr>
        </p:nvSpPr>
        <p:spPr>
          <a:xfrm>
            <a:off x="152400" y="1600200"/>
            <a:ext cx="8763000" cy="4525963"/>
          </a:xfrm>
        </p:spPr>
        <p:txBody>
          <a:bodyPr/>
          <a:lstStyle/>
          <a:p>
            <a:r>
              <a:rPr lang="en-US" sz="3500" dirty="0">
                <a:effectLst/>
              </a:rPr>
              <a:t>Cost-effectiveness is a relative concept.</a:t>
            </a:r>
          </a:p>
          <a:p>
            <a:r>
              <a:rPr lang="en-US" sz="3500" dirty="0">
                <a:effectLst/>
              </a:rPr>
              <a:t>If analysts or decision makers are unwilling or unable to say that an intervention is, or is not, CE compared to another option, CEAs cannot help decide how $$ should be spent.</a:t>
            </a:r>
          </a:p>
          <a:p>
            <a:r>
              <a:rPr lang="en-US" sz="3500" dirty="0"/>
              <a:t>Thus – some standard method of determining CE is indispensable</a:t>
            </a:r>
          </a:p>
        </p:txBody>
      </p:sp>
      <p:sp>
        <p:nvSpPr>
          <p:cNvPr id="5" name="TextBox 4"/>
          <p:cNvSpPr txBox="1"/>
          <p:nvPr/>
        </p:nvSpPr>
        <p:spPr>
          <a:xfrm>
            <a:off x="190500" y="5903893"/>
            <a:ext cx="8763000" cy="954107"/>
          </a:xfrm>
          <a:prstGeom prst="rect">
            <a:avLst/>
          </a:prstGeom>
          <a:noFill/>
        </p:spPr>
        <p:txBody>
          <a:bodyPr wrap="square" rtlCol="0">
            <a:spAutoFit/>
          </a:bodyPr>
          <a:lstStyle/>
          <a:p>
            <a:pPr algn="ctr"/>
            <a:r>
              <a:rPr lang="en-US" sz="2800" b="1" i="1" dirty="0">
                <a:solidFill>
                  <a:srgbClr val="FFFF00"/>
                </a:solidFill>
              </a:rPr>
              <a:t>CE is not the only criterion for guiding resource allocation . . .</a:t>
            </a:r>
          </a:p>
        </p:txBody>
      </p:sp>
    </p:spTree>
    <p:extLst>
      <p:ext uri="{BB962C8B-B14F-4D97-AF65-F5344CB8AC3E}">
        <p14:creationId xmlns:p14="http://schemas.microsoft.com/office/powerpoint/2010/main" val="2828990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The problem</a:t>
            </a:r>
          </a:p>
        </p:txBody>
      </p:sp>
      <p:sp>
        <p:nvSpPr>
          <p:cNvPr id="3" name="Content Placeholder 2"/>
          <p:cNvSpPr>
            <a:spLocks noGrp="1"/>
          </p:cNvSpPr>
          <p:nvPr>
            <p:ph idx="1"/>
          </p:nvPr>
        </p:nvSpPr>
        <p:spPr>
          <a:xfrm>
            <a:off x="457200" y="1828800"/>
            <a:ext cx="8229600" cy="4297363"/>
          </a:xfrm>
        </p:spPr>
        <p:txBody>
          <a:bodyPr/>
          <a:lstStyle/>
          <a:p>
            <a:pPr marL="0" indent="0">
              <a:buNone/>
            </a:pPr>
            <a:r>
              <a:rPr lang="en-US" sz="3600" dirty="0"/>
              <a:t>Many CEAs in global public health define cost-effectiveness by a standard which is theoretically hard to justify, and leads to severe practical problems in the application of CEA as a guide to resource allocation. </a:t>
            </a:r>
          </a:p>
        </p:txBody>
      </p:sp>
    </p:spTree>
    <p:extLst>
      <p:ext uri="{BB962C8B-B14F-4D97-AF65-F5344CB8AC3E}">
        <p14:creationId xmlns:p14="http://schemas.microsoft.com/office/powerpoint/2010/main" val="2152575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solidFill>
                  <a:srgbClr val="FFFF00"/>
                </a:solidFill>
              </a:rPr>
              <a:t>The WHO CE Threshold</a:t>
            </a:r>
          </a:p>
        </p:txBody>
      </p:sp>
      <p:sp>
        <p:nvSpPr>
          <p:cNvPr id="3" name="Content Placeholder 2"/>
          <p:cNvSpPr>
            <a:spLocks noGrp="1"/>
          </p:cNvSpPr>
          <p:nvPr>
            <p:ph idx="1"/>
          </p:nvPr>
        </p:nvSpPr>
        <p:spPr>
          <a:xfrm>
            <a:off x="304800" y="1371600"/>
            <a:ext cx="8534400" cy="5029200"/>
          </a:xfrm>
        </p:spPr>
        <p:txBody>
          <a:bodyPr/>
          <a:lstStyle/>
          <a:p>
            <a:r>
              <a:rPr lang="en-US" sz="3600" dirty="0">
                <a:effectLst/>
              </a:rPr>
              <a:t>Promoted by WHO’s Choosing Interventions that are Cost–Effective (WHO-CHOICE) project.</a:t>
            </a:r>
          </a:p>
          <a:p>
            <a:r>
              <a:rPr lang="en-US" sz="3600" u="sng" dirty="0">
                <a:effectLst/>
              </a:rPr>
              <a:t>Definition</a:t>
            </a:r>
            <a:r>
              <a:rPr lang="en-US" sz="3600" dirty="0">
                <a:effectLst/>
              </a:rPr>
              <a:t>: an intervention that, per DALY avoided, costs less than: </a:t>
            </a:r>
          </a:p>
          <a:p>
            <a:pPr lvl="1"/>
            <a:r>
              <a:rPr lang="en-US" sz="3200" b="1" dirty="0">
                <a:effectLst/>
              </a:rPr>
              <a:t>3 x the annual GDP per capita is </a:t>
            </a:r>
            <a:r>
              <a:rPr lang="en-US" sz="3200" b="1" dirty="0">
                <a:solidFill>
                  <a:srgbClr val="FFFF00"/>
                </a:solidFill>
                <a:effectLst/>
              </a:rPr>
              <a:t>CE</a:t>
            </a:r>
            <a:r>
              <a:rPr lang="en-US" sz="3200" b="1" dirty="0">
                <a:effectLst/>
              </a:rPr>
              <a:t>, </a:t>
            </a:r>
          </a:p>
          <a:p>
            <a:pPr lvl="1"/>
            <a:r>
              <a:rPr lang="en-US" sz="3200" b="1" dirty="0">
                <a:effectLst/>
              </a:rPr>
              <a:t>1 x  annual GDP per capita is considered </a:t>
            </a:r>
            <a:r>
              <a:rPr lang="en-US" sz="3200" b="1" dirty="0">
                <a:solidFill>
                  <a:srgbClr val="FFFF00"/>
                </a:solidFill>
                <a:effectLst/>
              </a:rPr>
              <a:t>highly CE</a:t>
            </a:r>
            <a:r>
              <a:rPr lang="en-US" sz="3200" b="1" dirty="0">
                <a:effectLst/>
              </a:rPr>
              <a:t>.</a:t>
            </a:r>
          </a:p>
        </p:txBody>
      </p:sp>
    </p:spTree>
    <p:extLst>
      <p:ext uri="{BB962C8B-B14F-4D97-AF65-F5344CB8AC3E}">
        <p14:creationId xmlns:p14="http://schemas.microsoft.com/office/powerpoint/2010/main" val="2589045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rrowheads="1"/>
          </p:cNvSpPr>
          <p:nvPr>
            <p:ph type="title" idx="4294967295"/>
          </p:nvPr>
        </p:nvSpPr>
        <p:spPr>
          <a:xfrm>
            <a:off x="304800" y="152400"/>
            <a:ext cx="8382000" cy="1143000"/>
          </a:xfrm>
          <a:noFill/>
        </p:spPr>
        <p:txBody>
          <a:bodyPr/>
          <a:lstStyle/>
          <a:p>
            <a:r>
              <a:rPr lang="en-US" dirty="0">
                <a:solidFill>
                  <a:srgbClr val="FFFF00"/>
                </a:solidFill>
                <a:effectLst/>
              </a:rPr>
              <a:t>This standard has become ubiquitous</a:t>
            </a:r>
          </a:p>
        </p:txBody>
      </p:sp>
      <p:sp>
        <p:nvSpPr>
          <p:cNvPr id="86019" name="Rectangle 3"/>
          <p:cNvSpPr>
            <a:spLocks noGrp="1" noChangeArrowheads="1"/>
          </p:cNvSpPr>
          <p:nvPr>
            <p:ph type="body" idx="4294967295"/>
          </p:nvPr>
        </p:nvSpPr>
        <p:spPr>
          <a:xfrm>
            <a:off x="304800" y="1600200"/>
            <a:ext cx="8610600" cy="5181600"/>
          </a:xfrm>
          <a:noFill/>
        </p:spPr>
        <p:txBody>
          <a:bodyPr/>
          <a:lstStyle/>
          <a:p>
            <a:pPr>
              <a:spcBef>
                <a:spcPts val="1200"/>
              </a:spcBef>
              <a:spcAft>
                <a:spcPts val="1200"/>
              </a:spcAft>
            </a:pPr>
            <a:r>
              <a:rPr lang="en-US" altLang="en-US" sz="2400" dirty="0">
                <a:effectLst/>
                <a:latin typeface="Times New Roman" panose="02020603050405020304" pitchFamily="18" charset="0"/>
                <a:ea typeface="Calibri" panose="020F0502020204030204" pitchFamily="34" charset="0"/>
                <a:cs typeface="Times New Roman" panose="02020603050405020304" pitchFamily="18" charset="0"/>
              </a:rPr>
              <a:t>“According to World Health Organization guidelines</a:t>
            </a:r>
            <a:r>
              <a:rPr lang="en-US" altLang="en-US" sz="2400" dirty="0">
                <a:effectLst/>
                <a:latin typeface="Calibri" panose="020F0502020204030204" pitchFamily="34" charset="0"/>
                <a:ea typeface="Calibri" panose="020F0502020204030204" pitchFamily="34" charset="0"/>
                <a:cs typeface="Times New Roman" panose="02020603050405020304" pitchFamily="18" charset="0"/>
              </a:rPr>
              <a:t> </a:t>
            </a:r>
            <a:r>
              <a:rPr lang="en-US" altLang="en-US" sz="2400" dirty="0">
                <a:effectLst/>
                <a:latin typeface="Times New Roman" panose="02020603050405020304" pitchFamily="18" charset="0"/>
                <a:ea typeface="Calibri" panose="020F0502020204030204" pitchFamily="34" charset="0"/>
                <a:cs typeface="Times New Roman" panose="02020603050405020304" pitchFamily="18" charset="0"/>
              </a:rPr>
              <a:t>these strategies are all highly cost-effective because they cost less than [the country</a:t>
            </a:r>
            <a:r>
              <a:rPr lang="en-US" altLang="en-US" sz="2400" dirty="0">
                <a:effectLst/>
                <a:latin typeface="Calibri" panose="020F0502020204030204" pitchFamily="34" charset="0"/>
                <a:ea typeface="Calibri" panose="020F0502020204030204" pitchFamily="34" charset="0"/>
                <a:cs typeface="Times New Roman" panose="02020603050405020304" pitchFamily="18" charset="0"/>
              </a:rPr>
              <a:t>’</a:t>
            </a:r>
            <a:r>
              <a:rPr lang="en-US" altLang="en-US" sz="2400" dirty="0">
                <a:effectLst/>
                <a:latin typeface="Times New Roman" panose="02020603050405020304" pitchFamily="18" charset="0"/>
                <a:ea typeface="Calibri" panose="020F0502020204030204" pitchFamily="34" charset="0"/>
                <a:cs typeface="Times New Roman" panose="02020603050405020304" pitchFamily="18" charset="0"/>
              </a:rPr>
              <a:t>s] per-capita GDP</a:t>
            </a:r>
            <a:r>
              <a:rPr lang="en-US" altLang="en-US" sz="2400" i="1" dirty="0">
                <a:effectLst/>
                <a:latin typeface="Times New Roman" panose="02020603050405020304" pitchFamily="18" charset="0"/>
                <a:ea typeface="Calibri" panose="020F0502020204030204" pitchFamily="34" charset="0"/>
                <a:cs typeface="Times New Roman" panose="02020603050405020304" pitchFamily="18" charset="0"/>
              </a:rPr>
              <a:t>” (Alistair, 2011)</a:t>
            </a:r>
          </a:p>
          <a:p>
            <a:pPr>
              <a:spcBef>
                <a:spcPts val="1200"/>
              </a:spcBef>
              <a:spcAft>
                <a:spcPts val="1200"/>
              </a:spcAft>
            </a:pPr>
            <a:r>
              <a:rPr lang="en-US" altLang="en-US" sz="2400" dirty="0">
                <a:effectLst/>
                <a:latin typeface="Times New Roman" panose="02020603050405020304" pitchFamily="18" charset="0"/>
                <a:ea typeface="Calibri" panose="020F0502020204030204" pitchFamily="34" charset="0"/>
                <a:cs typeface="Times New Roman" panose="02020603050405020304" pitchFamily="18" charset="0"/>
              </a:rPr>
              <a:t>“(The intervention) for adolescents is slightly less than one GDP/ per-capita/life year gained and therefore highly cost-effective, while for adults it is less than two </a:t>
            </a:r>
            <a:r>
              <a:rPr lang="en-US" sz="2400" dirty="0">
                <a:effectLst/>
              </a:rPr>
              <a:t>GDP/per-capita/life year gained and therefore potentially cost-effective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00" i="1" dirty="0">
                <a:effectLst/>
              </a:rPr>
              <a:t>Binagwaho, 2010)</a:t>
            </a:r>
          </a:p>
          <a:p>
            <a:pPr>
              <a:spcBef>
                <a:spcPts val="1200"/>
              </a:spcBef>
              <a:spcAft>
                <a:spcPts val="12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“We compared the estimates to a benchmark for cost-effectiveness of one times the gross domestic product per-capita (GDP/capita) per DALY averted, per QALY gained, or per life-year saved…”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00" i="1" dirty="0">
                <a:effectLst/>
              </a:rPr>
              <a:t>Gomez 2013)</a:t>
            </a:r>
            <a:endParaRPr lang="en-US" sz="2400" i="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852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rrowheads="1"/>
          </p:cNvSpPr>
          <p:nvPr>
            <p:ph type="ctrTitle" sz="quarter"/>
          </p:nvPr>
        </p:nvSpPr>
        <p:spPr>
          <a:xfrm>
            <a:off x="685800" y="457200"/>
            <a:ext cx="7772400" cy="1143000"/>
          </a:xfrm>
          <a:noFill/>
        </p:spPr>
        <p:txBody>
          <a:bodyPr/>
          <a:lstStyle/>
          <a:p>
            <a:r>
              <a:rPr lang="en-US" sz="4400" dirty="0">
                <a:solidFill>
                  <a:srgbClr val="FFFF00"/>
                </a:solidFill>
                <a:effectLst/>
              </a:rPr>
              <a:t>What’s the problem with the WHO threshold approach?</a:t>
            </a:r>
          </a:p>
        </p:txBody>
      </p:sp>
      <p:sp>
        <p:nvSpPr>
          <p:cNvPr id="2" name="Subtitle 1"/>
          <p:cNvSpPr>
            <a:spLocks noGrp="1"/>
          </p:cNvSpPr>
          <p:nvPr>
            <p:ph type="subTitle" sz="quarter" idx="1"/>
          </p:nvPr>
        </p:nvSpPr>
        <p:spPr>
          <a:xfrm>
            <a:off x="381000" y="1828800"/>
            <a:ext cx="8610600" cy="3276600"/>
          </a:xfrm>
        </p:spPr>
        <p:txBody>
          <a:bodyPr/>
          <a:lstStyle/>
          <a:p>
            <a:pPr marL="742950" indent="-742950" algn="l">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Important comparisons among locally relevant options are ignored</a:t>
            </a:r>
          </a:p>
          <a:p>
            <a:pPr marL="742950" indent="-742950" algn="l">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Threshold is too easily attained.</a:t>
            </a:r>
          </a:p>
          <a:p>
            <a:pPr marL="742950" indent="-742950" algn="l">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Weak theoretical basis</a:t>
            </a:r>
          </a:p>
          <a:p>
            <a:pPr marL="742950" indent="-742950" algn="l">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Affordability not addressed</a:t>
            </a:r>
          </a:p>
          <a:p>
            <a:endParaRPr lang="en-US" sz="3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TextBox 3"/>
          <p:cNvSpPr txBox="1"/>
          <p:nvPr/>
        </p:nvSpPr>
        <p:spPr>
          <a:xfrm>
            <a:off x="366532" y="5105400"/>
            <a:ext cx="8382000" cy="1631216"/>
          </a:xfrm>
          <a:prstGeom prst="rect">
            <a:avLst/>
          </a:prstGeom>
          <a:noFill/>
        </p:spPr>
        <p:txBody>
          <a:bodyPr wrap="square" rtlCol="0">
            <a:spAutoFit/>
          </a:bodyPr>
          <a:lstStyle/>
          <a:p>
            <a:pPr algn="ctr"/>
            <a:r>
              <a:rPr lang="en-US" sz="3600" b="1" dirty="0">
                <a:solidFill>
                  <a:srgbClr val="FFFF00"/>
                </a:solidFill>
              </a:rPr>
              <a:t>Result: </a:t>
            </a:r>
          </a:p>
          <a:p>
            <a:pPr algn="ctr"/>
            <a:r>
              <a:rPr lang="en-US" sz="3200" b="1" dirty="0">
                <a:solidFill>
                  <a:srgbClr val="FFFF00"/>
                </a:solidFill>
              </a:rPr>
              <a:t>CEA far less helpful as a guide to policy than it could be. When used, potential for error.</a:t>
            </a:r>
          </a:p>
        </p:txBody>
      </p:sp>
    </p:spTree>
    <p:extLst>
      <p:ext uri="{BB962C8B-B14F-4D97-AF65-F5344CB8AC3E}">
        <p14:creationId xmlns:p14="http://schemas.microsoft.com/office/powerpoint/2010/main" val="361874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991600" cy="1143000"/>
          </a:xfrm>
        </p:spPr>
        <p:txBody>
          <a:bodyPr/>
          <a:lstStyle/>
          <a:p>
            <a:r>
              <a:rPr lang="en-US" sz="40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Important comparisons are obscured</a:t>
            </a:r>
            <a:br>
              <a:rPr lang="en-US" sz="40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br>
            <a:endParaRPr lang="en-US" sz="4000" dirty="0">
              <a:solidFill>
                <a:srgbClr val="FFFF00"/>
              </a:solidFill>
            </a:endParaRPr>
          </a:p>
        </p:txBody>
      </p:sp>
      <p:sp>
        <p:nvSpPr>
          <p:cNvPr id="3" name="Content Placeholder 2"/>
          <p:cNvSpPr>
            <a:spLocks noGrp="1"/>
          </p:cNvSpPr>
          <p:nvPr>
            <p:ph idx="1"/>
          </p:nvPr>
        </p:nvSpPr>
        <p:spPr>
          <a:xfrm>
            <a:off x="266700" y="1181785"/>
            <a:ext cx="8229600" cy="4525963"/>
          </a:xfrm>
        </p:spPr>
        <p:txBody>
          <a:bodyPr/>
          <a:lstStyle/>
          <a:p>
            <a:r>
              <a:rPr lang="en-US" dirty="0">
                <a:effectLst/>
              </a:rPr>
              <a:t>Interventions are lumped together as “CE” or “very CE” regardless of their incremental CE ratio (ICER)</a:t>
            </a:r>
          </a:p>
          <a:p>
            <a:r>
              <a:rPr lang="en-US" dirty="0">
                <a:effectLst/>
              </a:rPr>
              <a:t>Means that options with huge differences in CE will be treated the same.  </a:t>
            </a:r>
          </a:p>
          <a:p>
            <a:r>
              <a:rPr lang="en-US" dirty="0">
                <a:effectLst/>
              </a:rPr>
              <a:t>Relevant question: “Is Option ‘A’ a better use of limited budget than Option ‘B’?</a:t>
            </a:r>
          </a:p>
          <a:p>
            <a:r>
              <a:rPr lang="en-US" dirty="0">
                <a:effectLst/>
              </a:rPr>
              <a:t>Tends to suggest that finer distinctions cannot be support by existing data and methods; </a:t>
            </a:r>
            <a:r>
              <a:rPr lang="en-US" i="1" dirty="0">
                <a:effectLst/>
              </a:rPr>
              <a:t>subtly undermines credibility of CEA enterprise.</a:t>
            </a:r>
          </a:p>
          <a:p>
            <a:endParaRPr lang="en-US" dirty="0">
              <a:effectLst/>
            </a:endParaRPr>
          </a:p>
        </p:txBody>
      </p:sp>
    </p:spTree>
    <p:extLst>
      <p:ext uri="{BB962C8B-B14F-4D97-AF65-F5344CB8AC3E}">
        <p14:creationId xmlns:p14="http://schemas.microsoft.com/office/powerpoint/2010/main" val="4023724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WHO threshold is easily attained </a:t>
            </a:r>
            <a:r>
              <a:rPr lang="en-US" b="0" i="1" dirty="0">
                <a:solidFill>
                  <a:srgbClr val="FFFF00"/>
                </a:solidFill>
              </a:rPr>
              <a:t>if effective, cost-effective: an example</a:t>
            </a:r>
          </a:p>
        </p:txBody>
      </p:sp>
      <p:sp>
        <p:nvSpPr>
          <p:cNvPr id="3" name="Content Placeholder 2"/>
          <p:cNvSpPr>
            <a:spLocks noGrp="1"/>
          </p:cNvSpPr>
          <p:nvPr>
            <p:ph idx="1"/>
          </p:nvPr>
        </p:nvSpPr>
        <p:spPr>
          <a:xfrm>
            <a:off x="304800" y="1905000"/>
            <a:ext cx="8686800" cy="4525963"/>
          </a:xfrm>
        </p:spPr>
        <p:txBody>
          <a:bodyPr/>
          <a:lstStyle/>
          <a:p>
            <a:r>
              <a:rPr lang="en-US" sz="2600" dirty="0">
                <a:effectLst/>
              </a:rPr>
              <a:t>In SSA, annual child risk of death from diarrhea ~1%</a:t>
            </a:r>
          </a:p>
          <a:p>
            <a:r>
              <a:rPr lang="en-US" sz="2600" dirty="0">
                <a:effectLst/>
              </a:rPr>
              <a:t>Death = 28 DALYs; ignore morbidity.</a:t>
            </a:r>
          </a:p>
          <a:p>
            <a:r>
              <a:rPr lang="en-US" sz="2600" dirty="0">
                <a:effectLst/>
              </a:rPr>
              <a:t>Annual DALY burden = 28 * 0.01 = ~0.3 per HH w/1 child.</a:t>
            </a:r>
          </a:p>
          <a:p>
            <a:r>
              <a:rPr lang="en-US" sz="2600" dirty="0">
                <a:effectLst/>
              </a:rPr>
              <a:t>Clean water -- I$37 per year</a:t>
            </a:r>
          </a:p>
          <a:p>
            <a:r>
              <a:rPr lang="en-US" sz="2600" dirty="0">
                <a:effectLst/>
              </a:rPr>
              <a:t>Well-powered trials detect risk drop of 20%, or 10% at best</a:t>
            </a:r>
          </a:p>
          <a:p>
            <a:r>
              <a:rPr lang="en-US" sz="2600" dirty="0">
                <a:effectLst/>
              </a:rPr>
              <a:t>At 20%, intervention averts 0.06 (0.2 × 0.3) DALYs, ICER = I$37 / 0.06 = </a:t>
            </a:r>
            <a:r>
              <a:rPr lang="en-US" sz="2600" b="1" dirty="0">
                <a:effectLst/>
              </a:rPr>
              <a:t>I$614</a:t>
            </a:r>
            <a:r>
              <a:rPr lang="en-US" sz="2600" dirty="0">
                <a:effectLst/>
              </a:rPr>
              <a:t> per DALY averted. At 10%, I</a:t>
            </a:r>
            <a:r>
              <a:rPr lang="en-US" sz="2600" b="1" dirty="0">
                <a:effectLst/>
              </a:rPr>
              <a:t>$1228</a:t>
            </a:r>
            <a:r>
              <a:rPr lang="en-US" sz="2600" dirty="0">
                <a:effectLst/>
              </a:rPr>
              <a:t> PDA</a:t>
            </a:r>
          </a:p>
          <a:p>
            <a:r>
              <a:rPr lang="en-US" sz="2600" dirty="0">
                <a:effectLst/>
              </a:rPr>
              <a:t>Both ICERs &lt;&lt; I$5211, WHO CHOICE threshold for “cost-effective” in Kenya. Even if effectiveness at 5%, still CE.</a:t>
            </a:r>
          </a:p>
          <a:p>
            <a:r>
              <a:rPr lang="en-US" sz="2600" dirty="0">
                <a:effectLst/>
              </a:rPr>
              <a:t>Thus, effective </a:t>
            </a:r>
            <a:r>
              <a:rPr lang="en-US" sz="2600" i="1" dirty="0">
                <a:effectLst/>
                <a:sym typeface="Wingdings" panose="05000000000000000000" pitchFamily="2" charset="2"/>
              </a:rPr>
              <a:t>implies</a:t>
            </a:r>
            <a:r>
              <a:rPr lang="en-US" sz="2600" dirty="0">
                <a:effectLst/>
              </a:rPr>
              <a:t> cost-effective. Better to de-link.</a:t>
            </a:r>
          </a:p>
          <a:p>
            <a:endParaRPr lang="en-US" sz="2600" dirty="0"/>
          </a:p>
        </p:txBody>
      </p:sp>
    </p:spTree>
    <p:extLst>
      <p:ext uri="{BB962C8B-B14F-4D97-AF65-F5344CB8AC3E}">
        <p14:creationId xmlns:p14="http://schemas.microsoft.com/office/powerpoint/2010/main" val="3607012081"/>
      </p:ext>
    </p:extLst>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Shimmer</Template>
  <TotalTime>15057</TotalTime>
  <Words>3218</Words>
  <Application>Microsoft Office PowerPoint</Application>
  <PresentationFormat>On-screen Show (4:3)</PresentationFormat>
  <Paragraphs>259</Paragraphs>
  <Slides>29</Slides>
  <Notes>25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Garamond</vt:lpstr>
      <vt:lpstr>GuardianSansGR-Regular</vt:lpstr>
      <vt:lpstr>Times New Roman</vt:lpstr>
      <vt:lpstr>Wingdings</vt:lpstr>
      <vt:lpstr>Stream</vt:lpstr>
      <vt:lpstr>The Problem with Thresholds in Evaluating the Cost-Effectiveness of Global Health Programs  Elliot Marseille, DrPH, MPP – Health Strategies International </vt:lpstr>
      <vt:lpstr>PowerPoint Presentation</vt:lpstr>
      <vt:lpstr>The Basics:  Obvious but important </vt:lpstr>
      <vt:lpstr>The problem</vt:lpstr>
      <vt:lpstr>The WHO CE Threshold</vt:lpstr>
      <vt:lpstr>This standard has become ubiquitous</vt:lpstr>
      <vt:lpstr>What’s the problem with the WHO threshold approach?</vt:lpstr>
      <vt:lpstr>Important comparisons are obscured </vt:lpstr>
      <vt:lpstr>WHO threshold is easily attained if effective, cost-effective: an example</vt:lpstr>
      <vt:lpstr>Weak theoretical basis </vt:lpstr>
      <vt:lpstr>Thresholds are unrelated to budgets; fail to address affordability</vt:lpstr>
      <vt:lpstr>The temptation is great</vt:lpstr>
      <vt:lpstr>Possible solutions </vt:lpstr>
      <vt:lpstr>Benchmark interventions </vt:lpstr>
      <vt:lpstr>League tables</vt:lpstr>
      <vt:lpstr>League Tables: Pros and Cons</vt:lpstr>
      <vt:lpstr>League Tables: ‘Cons’ and solutions</vt:lpstr>
      <vt:lpstr>WHO threshold is a demand-side concept </vt:lpstr>
      <vt:lpstr>Thresholds if unrelated to budgets, fail to address affordability</vt:lpstr>
      <vt:lpstr>Alternative, supply-side concept of  CE threshold</vt:lpstr>
      <vt:lpstr>Background – Hepatitis C</vt:lpstr>
      <vt:lpstr>Background – Therapy</vt:lpstr>
      <vt:lpstr>Cost and cost-effectiveness results by treatment initiation timing</vt:lpstr>
      <vt:lpstr>Effect of adding a costly and cost-effectiveness new technology</vt:lpstr>
      <vt:lpstr>When care value collides with health system value</vt:lpstr>
      <vt:lpstr>Policy options for affordability</vt:lpstr>
      <vt:lpstr>Cost and cost-effectiveness results by treatment initiation timing</vt:lpstr>
      <vt:lpstr>More policy options for affordability</vt:lpstr>
      <vt:lpstr>Conclusions - 1</vt:lpstr>
    </vt:vector>
  </TitlesOfParts>
  <Company>SFDPH AIDS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Grant Colfax, MD</dc:creator>
  <cp:lastModifiedBy>Elliot Marseille</cp:lastModifiedBy>
  <cp:revision>773</cp:revision>
  <cp:lastPrinted>2011-01-18T21:52:18Z</cp:lastPrinted>
  <dcterms:created xsi:type="dcterms:W3CDTF">2007-05-04T15:35:42Z</dcterms:created>
  <dcterms:modified xsi:type="dcterms:W3CDTF">2018-12-27T22:17:14Z</dcterms:modified>
</cp:coreProperties>
</file>