
<file path=[Content_Types].xml><?xml version="1.0" encoding="utf-8"?>
<Types xmlns="http://schemas.openxmlformats.org/package/2006/content-types">
  <Default Extension="png" ContentType="image/png"/>
  <Default Extension="emf" ContentType="image/x-emf"/>
  <Default Extension="wmf" ContentType="image/x-wmf"/>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48"/>
  </p:notesMasterIdLst>
  <p:handoutMasterIdLst>
    <p:handoutMasterId r:id="rId49"/>
  </p:handoutMasterIdLst>
  <p:sldIdLst>
    <p:sldId id="406" r:id="rId2"/>
    <p:sldId id="407" r:id="rId3"/>
    <p:sldId id="468" r:id="rId4"/>
    <p:sldId id="469" r:id="rId5"/>
    <p:sldId id="470" r:id="rId6"/>
    <p:sldId id="471" r:id="rId7"/>
    <p:sldId id="472" r:id="rId8"/>
    <p:sldId id="473" r:id="rId9"/>
    <p:sldId id="454" r:id="rId10"/>
    <p:sldId id="475" r:id="rId11"/>
    <p:sldId id="476" r:id="rId12"/>
    <p:sldId id="477" r:id="rId13"/>
    <p:sldId id="478" r:id="rId14"/>
    <p:sldId id="479" r:id="rId15"/>
    <p:sldId id="480" r:id="rId16"/>
    <p:sldId id="481" r:id="rId17"/>
    <p:sldId id="485" r:id="rId18"/>
    <p:sldId id="486" r:id="rId19"/>
    <p:sldId id="411" r:id="rId20"/>
    <p:sldId id="487" r:id="rId21"/>
    <p:sldId id="488" r:id="rId22"/>
    <p:sldId id="510" r:id="rId23"/>
    <p:sldId id="512" r:id="rId24"/>
    <p:sldId id="513" r:id="rId25"/>
    <p:sldId id="514" r:id="rId26"/>
    <p:sldId id="498" r:id="rId27"/>
    <p:sldId id="499" r:id="rId28"/>
    <p:sldId id="501" r:id="rId29"/>
    <p:sldId id="502" r:id="rId30"/>
    <p:sldId id="503" r:id="rId31"/>
    <p:sldId id="505" r:id="rId32"/>
    <p:sldId id="506" r:id="rId33"/>
    <p:sldId id="504" r:id="rId34"/>
    <p:sldId id="507" r:id="rId35"/>
    <p:sldId id="508" r:id="rId36"/>
    <p:sldId id="509" r:id="rId37"/>
    <p:sldId id="434" r:id="rId38"/>
    <p:sldId id="435" r:id="rId39"/>
    <p:sldId id="515" r:id="rId40"/>
    <p:sldId id="516" r:id="rId41"/>
    <p:sldId id="517" r:id="rId42"/>
    <p:sldId id="518" r:id="rId43"/>
    <p:sldId id="519" r:id="rId44"/>
    <p:sldId id="520" r:id="rId45"/>
    <p:sldId id="440" r:id="rId46"/>
    <p:sldId id="511" r:id="rId47"/>
  </p:sldIdLst>
  <p:sldSz cx="9144000" cy="6858000" type="screen4x3"/>
  <p:notesSz cx="6985000" cy="92837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FF00"/>
    <a:srgbClr val="339933"/>
    <a:srgbClr val="00CC00"/>
    <a:srgbClr val="0000FF"/>
    <a:srgbClr val="CC0000"/>
    <a:srgbClr val="FF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210" autoAdjust="0"/>
    <p:restoredTop sz="85808" autoAdjust="0"/>
  </p:normalViewPr>
  <p:slideViewPr>
    <p:cSldViewPr>
      <p:cViewPr varScale="1">
        <p:scale>
          <a:sx n="55" d="100"/>
          <a:sy n="55" d="100"/>
        </p:scale>
        <p:origin x="-126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732" y="-7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l" defTabSz="930275">
              <a:defRPr sz="120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defRPr sz="1200">
                <a:latin typeface="Times New Roman" pitchFamily="18" charset="0"/>
              </a:defRPr>
            </a:lvl1pPr>
          </a:lstStyle>
          <a:p>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l" defTabSz="930275">
              <a:defRPr sz="120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defRPr sz="1200">
                <a:latin typeface="Times New Roman" pitchFamily="18" charset="0"/>
              </a:defRPr>
            </a:lvl1pPr>
          </a:lstStyle>
          <a:p>
            <a:fld id="{A99C9CF5-3C6D-4F1D-894F-E389A24576F5}" type="slidenum">
              <a:rPr lang="en-US"/>
              <a:pPr/>
              <a:t>‹#›</a:t>
            </a:fld>
            <a:endParaRPr lang="en-US"/>
          </a:p>
        </p:txBody>
      </p:sp>
    </p:spTree>
    <p:extLst>
      <p:ext uri="{BB962C8B-B14F-4D97-AF65-F5344CB8AC3E}">
        <p14:creationId xmlns:p14="http://schemas.microsoft.com/office/powerpoint/2010/main" val="41163332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defRPr sz="1200">
                <a:latin typeface="Times New Roman" pitchFamily="18" charset="0"/>
              </a:defRPr>
            </a:lvl1pPr>
          </a:lstStyle>
          <a:p>
            <a:endParaRPr lang="en-US"/>
          </a:p>
        </p:txBody>
      </p:sp>
      <p:sp>
        <p:nvSpPr>
          <p:cNvPr id="51204"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699448" y="4410075"/>
            <a:ext cx="5586105"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defRPr sz="1200">
                <a:latin typeface="Times New Roman" pitchFamily="18" charset="0"/>
              </a:defRPr>
            </a:lvl1pPr>
          </a:lstStyle>
          <a:p>
            <a:fld id="{97593C12-EDA5-45F6-8641-478A1E2951CA}" type="slidenum">
              <a:rPr lang="en-US"/>
              <a:pPr/>
              <a:t>‹#›</a:t>
            </a:fld>
            <a:endParaRPr lang="en-US"/>
          </a:p>
        </p:txBody>
      </p:sp>
    </p:spTree>
    <p:extLst>
      <p:ext uri="{BB962C8B-B14F-4D97-AF65-F5344CB8AC3E}">
        <p14:creationId xmlns:p14="http://schemas.microsoft.com/office/powerpoint/2010/main" val="38285657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8B66DA-B8C3-4F57-8A1F-7ED750F2ECF9}" type="slidenum">
              <a:rPr lang="en-US"/>
              <a:pPr/>
              <a:t>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C169EB-EF6F-431E-BB48-260CAC952289}" type="slidenum">
              <a:rPr lang="en-US"/>
              <a:pPr/>
              <a:t>10</a:t>
            </a:fld>
            <a:endParaRPr lang="en-US"/>
          </a:p>
        </p:txBody>
      </p:sp>
      <p:sp>
        <p:nvSpPr>
          <p:cNvPr id="908290" name="Rectangle 2"/>
          <p:cNvSpPr>
            <a:spLocks noGrp="1" noRot="1" noChangeAspect="1" noChangeArrowheads="1" noTextEdit="1"/>
          </p:cNvSpPr>
          <p:nvPr>
            <p:ph type="sldImg"/>
          </p:nvPr>
        </p:nvSpPr>
        <p:spPr>
          <a:ln/>
        </p:spPr>
      </p:sp>
      <p:sp>
        <p:nvSpPr>
          <p:cNvPr id="908291" name="Rectangle 3"/>
          <p:cNvSpPr>
            <a:spLocks noGrp="1" noChangeArrowheads="1"/>
          </p:cNvSpPr>
          <p:nvPr>
            <p:ph type="body" idx="1"/>
          </p:nvPr>
        </p:nvSpPr>
        <p:spPr/>
        <p:txBody>
          <a:bodyPr/>
          <a:lstStyle/>
          <a:p>
            <a:r>
              <a:rPr lang="en-US"/>
              <a:t>Any of the questions could be elaborated upon by adjusting for other factors, e.g., age, ethnicity.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EEDC0F-605A-4B1E-833D-D7C9711CD3CC}" type="slidenum">
              <a:rPr lang="en-US"/>
              <a:pPr/>
              <a:t>11</a:t>
            </a:fld>
            <a:endParaRPr lang="en-US"/>
          </a:p>
        </p:txBody>
      </p:sp>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398107-614D-4C06-A3AA-EFEE96AF29BA}" type="slidenum">
              <a:rPr lang="en-US"/>
              <a:pPr/>
              <a:t>12</a:t>
            </a:fld>
            <a:endParaRPr lang="en-US"/>
          </a:p>
        </p:txBody>
      </p:sp>
      <p:sp>
        <p:nvSpPr>
          <p:cNvPr id="912386" name="Rectangle 2"/>
          <p:cNvSpPr>
            <a:spLocks noGrp="1" noRot="1" noChangeAspect="1" noChangeArrowheads="1" noTextEdit="1"/>
          </p:cNvSpPr>
          <p:nvPr>
            <p:ph type="sldImg"/>
          </p:nvPr>
        </p:nvSpPr>
        <p:spPr>
          <a:ln/>
        </p:spPr>
      </p:sp>
      <p:sp>
        <p:nvSpPr>
          <p:cNvPr id="912387" name="Rectangle 3"/>
          <p:cNvSpPr>
            <a:spLocks noGrp="1" noChangeArrowheads="1"/>
          </p:cNvSpPr>
          <p:nvPr>
            <p:ph type="body" idx="1"/>
          </p:nvPr>
        </p:nvSpPr>
        <p:spPr/>
        <p:txBody>
          <a:bodyPr/>
          <a:lstStyle/>
          <a:p>
            <a:r>
              <a:rPr lang="en-US"/>
              <a:t>As usual, type of analysis depends on the nature of the outcome variable.  But not on the nature or distribution of the predictor.   Example of time to event:  time to fracture.  Example of count outcome:  number of days of work missed.</a:t>
            </a:r>
          </a:p>
          <a:p>
            <a:endParaRPr lang="en-US"/>
          </a:p>
          <a:p>
            <a:r>
              <a:rPr lang="en-US"/>
              <a:t>Overlaid on these considerations are the need to accommodate repeated measures (multiple visits) data.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4185A6-D539-4A9D-B9C8-6D8DC9554CB9}" type="slidenum">
              <a:rPr lang="en-US"/>
              <a:pPr/>
              <a:t>13</a:t>
            </a:fld>
            <a:endParaRPr lang="en-US"/>
          </a:p>
        </p:txBody>
      </p:sp>
      <p:sp>
        <p:nvSpPr>
          <p:cNvPr id="914434" name="Rectangle 2"/>
          <p:cNvSpPr>
            <a:spLocks noGrp="1" noRot="1" noChangeAspect="1" noChangeArrowheads="1" noTextEdit="1"/>
          </p:cNvSpPr>
          <p:nvPr>
            <p:ph type="sldImg"/>
          </p:nvPr>
        </p:nvSpPr>
        <p:spPr>
          <a:ln/>
        </p:spPr>
      </p:sp>
      <p:sp>
        <p:nvSpPr>
          <p:cNvPr id="914435" name="Rectangle 3"/>
          <p:cNvSpPr>
            <a:spLocks noGrp="1" noChangeArrowheads="1"/>
          </p:cNvSpPr>
          <p:nvPr>
            <p:ph type="body" idx="1"/>
          </p:nvPr>
        </p:nvSpPr>
        <p:spPr/>
        <p:txBody>
          <a:bodyPr/>
          <a:lstStyle/>
          <a:p>
            <a:r>
              <a:rPr lang="en-US"/>
              <a:t>If we have repeated measures or clustering in the predictor but not the outcome we can deal with this using previously studied methods. </a:t>
            </a:r>
          </a:p>
          <a:p>
            <a:r>
              <a:rPr lang="en-US"/>
              <a:t> </a:t>
            </a:r>
          </a:p>
          <a:p>
            <a:r>
              <a:rPr lang="en-US"/>
              <a:t>Can include multiple predictors, e.g., phy activity last time and time before.   Or can decompose a different way, e.g., average and change over time. </a:t>
            </a:r>
          </a:p>
          <a:p>
            <a:r>
              <a:rPr lang="en-US"/>
              <a:t>If there </a:t>
            </a:r>
            <a:r>
              <a:rPr lang="en-US" i="1"/>
              <a:t>are </a:t>
            </a:r>
            <a:r>
              <a:rPr lang="en-US"/>
              <a:t>clustered data or repeated measures on </a:t>
            </a:r>
            <a:r>
              <a:rPr lang="en-US" i="1"/>
              <a:t>outcome</a:t>
            </a:r>
            <a:r>
              <a:rPr lang="en-US"/>
              <a:t>, how should we accommodate?</a:t>
            </a:r>
          </a:p>
          <a:p>
            <a:r>
              <a:rPr lang="en-US"/>
              <a:t>Expand on how to deal with “clustered” predictors.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4C7D58-AAF3-434E-9DC9-8711227D772F}" type="slidenum">
              <a:rPr lang="en-US"/>
              <a:pPr/>
              <a:t>14</a:t>
            </a:fld>
            <a:endParaRPr lang="en-US"/>
          </a:p>
        </p:txBody>
      </p:sp>
      <p:sp>
        <p:nvSpPr>
          <p:cNvPr id="916482" name="Rectangle 2"/>
          <p:cNvSpPr>
            <a:spLocks noGrp="1" noRot="1" noChangeAspect="1" noChangeArrowheads="1" noTextEdit="1"/>
          </p:cNvSpPr>
          <p:nvPr>
            <p:ph type="sldImg"/>
          </p:nvPr>
        </p:nvSpPr>
        <p:spPr>
          <a:ln/>
        </p:spPr>
      </p:sp>
      <p:sp>
        <p:nvSpPr>
          <p:cNvPr id="916483" name="Rectangle 3"/>
          <p:cNvSpPr>
            <a:spLocks noGrp="1" noChangeArrowheads="1"/>
          </p:cNvSpPr>
          <p:nvPr>
            <p:ph type="body" idx="1"/>
          </p:nvPr>
        </p:nvSpPr>
        <p:spPr/>
        <p:txBody>
          <a:bodyPr/>
          <a:lstStyle/>
          <a:p>
            <a:r>
              <a:rPr lang="en-US"/>
              <a:t>As usual, type of analysis depends on the nature of the outcome variable.  But not on the nature or distribution of the predictor.   Example of time to event:  time to fracture.  Example of count outcome:  number of days of work missed.</a:t>
            </a:r>
          </a:p>
          <a:p>
            <a:endParaRPr lang="en-US"/>
          </a:p>
          <a:p>
            <a:r>
              <a:rPr lang="en-US"/>
              <a:t>Overlaid on these considerations are the need to accommodate repeated measures (multiple visits) data.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6CAE3B-50A5-419F-9305-CEB024BE5AC1}" type="slidenum">
              <a:rPr lang="en-US"/>
              <a:pPr/>
              <a:t>15</a:t>
            </a:fld>
            <a:endParaRPr lang="en-US"/>
          </a:p>
        </p:txBody>
      </p:sp>
      <p:sp>
        <p:nvSpPr>
          <p:cNvPr id="918530" name="Rectangle 2"/>
          <p:cNvSpPr>
            <a:spLocks noGrp="1" noRot="1" noChangeAspect="1" noChangeArrowheads="1" noTextEdit="1"/>
          </p:cNvSpPr>
          <p:nvPr>
            <p:ph type="sldImg"/>
          </p:nvPr>
        </p:nvSpPr>
        <p:spPr>
          <a:ln/>
        </p:spPr>
      </p:sp>
      <p:sp>
        <p:nvSpPr>
          <p:cNvPr id="91853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C0B160-9D66-4469-8598-3721B5E42849}" type="slidenum">
              <a:rPr lang="en-US"/>
              <a:pPr/>
              <a:t>16</a:t>
            </a:fld>
            <a:endParaRPr lang="en-US"/>
          </a:p>
        </p:txBody>
      </p:sp>
      <p:sp>
        <p:nvSpPr>
          <p:cNvPr id="920578" name="Rectangle 2"/>
          <p:cNvSpPr>
            <a:spLocks noGrp="1" noRot="1" noChangeAspect="1" noChangeArrowheads="1" noTextEdit="1"/>
          </p:cNvSpPr>
          <p:nvPr>
            <p:ph type="sldImg"/>
          </p:nvPr>
        </p:nvSpPr>
        <p:spPr>
          <a:ln/>
        </p:spPr>
      </p:sp>
      <p:sp>
        <p:nvSpPr>
          <p:cNvPr id="920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E9E99C-19B5-4290-ACEA-A096DC3EFE7F}" type="slidenum">
              <a:rPr lang="en-US"/>
              <a:pPr/>
              <a:t>17</a:t>
            </a:fld>
            <a:endParaRPr lang="en-US"/>
          </a:p>
        </p:txBody>
      </p:sp>
      <p:sp>
        <p:nvSpPr>
          <p:cNvPr id="929794" name="Rectangle 2"/>
          <p:cNvSpPr>
            <a:spLocks noGrp="1" noRot="1" noChangeAspect="1" noChangeArrowheads="1" noTextEdit="1"/>
          </p:cNvSpPr>
          <p:nvPr>
            <p:ph type="sldImg"/>
          </p:nvPr>
        </p:nvSpPr>
        <p:spPr>
          <a:ln/>
        </p:spPr>
      </p:sp>
      <p:sp>
        <p:nvSpPr>
          <p:cNvPr id="929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3B1021-4678-46BA-9FFC-5809DC57979E}" type="slidenum">
              <a:rPr lang="en-US"/>
              <a:pPr/>
              <a:t>18</a:t>
            </a:fld>
            <a:endParaRPr lang="en-US"/>
          </a:p>
        </p:txBody>
      </p:sp>
      <p:sp>
        <p:nvSpPr>
          <p:cNvPr id="931842" name="Rectangle 2"/>
          <p:cNvSpPr>
            <a:spLocks noGrp="1" noRot="1" noChangeAspect="1" noChangeArrowheads="1" noTextEdit="1"/>
          </p:cNvSpPr>
          <p:nvPr>
            <p:ph type="sldImg"/>
          </p:nvPr>
        </p:nvSpPr>
        <p:spPr>
          <a:ln/>
        </p:spPr>
      </p:sp>
      <p:sp>
        <p:nvSpPr>
          <p:cNvPr id="93184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9DF27C-1119-4ED5-B861-164E0EB857A7}" type="slidenum">
              <a:rPr lang="en-US"/>
              <a:pPr/>
              <a:t>19</a:t>
            </a:fld>
            <a:endParaRPr lang="en-US"/>
          </a:p>
        </p:txBody>
      </p:sp>
      <p:sp>
        <p:nvSpPr>
          <p:cNvPr id="786434" name="Rectangle 2"/>
          <p:cNvSpPr>
            <a:spLocks noGrp="1" noRot="1" noChangeAspect="1" noChangeArrowheads="1" noTextEdit="1"/>
          </p:cNvSpPr>
          <p:nvPr>
            <p:ph type="sldImg"/>
          </p:nvPr>
        </p:nvSpPr>
        <p:spPr>
          <a:ln/>
        </p:spPr>
      </p:sp>
      <p:sp>
        <p:nvSpPr>
          <p:cNvPr id="786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C12F8F-AB2E-49CD-92D5-3270F3DABD71}" type="slidenum">
              <a:rPr lang="en-US"/>
              <a:pPr/>
              <a:t>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a:t>Focus on the longitudinal data.</a:t>
            </a:r>
          </a:p>
          <a:p>
            <a:r>
              <a:rPr lang="en-US"/>
              <a:t>Start with some prototypical questions.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9B8C07-132B-442C-917D-1C9140027DA6}" type="slidenum">
              <a:rPr lang="en-US"/>
              <a:pPr/>
              <a:t>20</a:t>
            </a:fld>
            <a:endParaRPr lang="en-US"/>
          </a:p>
        </p:txBody>
      </p:sp>
      <p:sp>
        <p:nvSpPr>
          <p:cNvPr id="933890" name="Rectangle 2"/>
          <p:cNvSpPr>
            <a:spLocks noGrp="1" noRot="1" noChangeAspect="1" noChangeArrowheads="1" noTextEdit="1"/>
          </p:cNvSpPr>
          <p:nvPr>
            <p:ph type="sldImg"/>
          </p:nvPr>
        </p:nvSpPr>
        <p:spPr>
          <a:ln/>
        </p:spPr>
      </p:sp>
      <p:sp>
        <p:nvSpPr>
          <p:cNvPr id="9338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6BFBCD-4F07-4DBB-A2C2-0A49D128AC2E}" type="slidenum">
              <a:rPr lang="en-US"/>
              <a:pPr/>
              <a:t>21</a:t>
            </a:fld>
            <a:endParaRPr lang="en-US"/>
          </a:p>
        </p:txBody>
      </p:sp>
      <p:sp>
        <p:nvSpPr>
          <p:cNvPr id="935938" name="Rectangle 2"/>
          <p:cNvSpPr>
            <a:spLocks noGrp="1" noRot="1" noChangeAspect="1" noChangeArrowheads="1" noTextEdit="1"/>
          </p:cNvSpPr>
          <p:nvPr>
            <p:ph type="sldImg"/>
          </p:nvPr>
        </p:nvSpPr>
        <p:spPr>
          <a:ln/>
        </p:spPr>
      </p:sp>
      <p:sp>
        <p:nvSpPr>
          <p:cNvPr id="935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7C9D8F-01CA-477C-807A-87BF5FFA8E21}" type="slidenum">
              <a:rPr lang="en-US"/>
              <a:pPr/>
              <a:t>23</a:t>
            </a:fld>
            <a:endParaRPr lang="en-US"/>
          </a:p>
        </p:txBody>
      </p:sp>
      <p:sp>
        <p:nvSpPr>
          <p:cNvPr id="983042" name="Rectangle 2"/>
          <p:cNvSpPr>
            <a:spLocks noGrp="1" noRot="1" noChangeAspect="1" noChangeArrowheads="1" noTextEdit="1"/>
          </p:cNvSpPr>
          <p:nvPr>
            <p:ph type="sldImg"/>
          </p:nvPr>
        </p:nvSpPr>
        <p:spPr>
          <a:ln/>
        </p:spPr>
      </p:sp>
      <p:sp>
        <p:nvSpPr>
          <p:cNvPr id="983043" name="Rectangle 3"/>
          <p:cNvSpPr>
            <a:spLocks noGrp="1" noChangeArrowheads="1"/>
          </p:cNvSpPr>
          <p:nvPr>
            <p:ph type="body" idx="1"/>
          </p:nvPr>
        </p:nvSpPr>
        <p:spPr/>
        <p:txBody>
          <a:bodyPr/>
          <a:lstStyle/>
          <a:p>
            <a:r>
              <a:rPr lang="en-US"/>
              <a:t>Study of affect of culturing media on IVF.  Study by using several oocytes per woman.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4D305-17AD-42D6-81EC-58164A679855}" type="slidenum">
              <a:rPr lang="en-US"/>
              <a:pPr/>
              <a:t>24</a:t>
            </a:fld>
            <a:endParaRPr lang="en-US"/>
          </a:p>
        </p:txBody>
      </p:sp>
      <p:sp>
        <p:nvSpPr>
          <p:cNvPr id="984066" name="Rectangle 2"/>
          <p:cNvSpPr>
            <a:spLocks noGrp="1" noRot="1" noChangeAspect="1" noChangeArrowheads="1" noTextEdit="1"/>
          </p:cNvSpPr>
          <p:nvPr>
            <p:ph type="sldImg"/>
          </p:nvPr>
        </p:nvSpPr>
        <p:spPr>
          <a:ln/>
        </p:spPr>
      </p:sp>
      <p:sp>
        <p:nvSpPr>
          <p:cNvPr id="984067" name="Rectangle 3"/>
          <p:cNvSpPr>
            <a:spLocks noGrp="1" noChangeArrowheads="1"/>
          </p:cNvSpPr>
          <p:nvPr>
            <p:ph type="body" idx="1"/>
          </p:nvPr>
        </p:nvSpPr>
        <p:spPr/>
        <p:txBody>
          <a:bodyPr/>
          <a:lstStyle/>
          <a:p>
            <a:r>
              <a:rPr lang="en-US"/>
              <a:t>An average of 11 per woman.</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DAFAA5-79C3-4015-97F6-7AC000750590}" type="slidenum">
              <a:rPr lang="en-US"/>
              <a:pPr/>
              <a:t>25</a:t>
            </a:fld>
            <a:endParaRPr lang="en-US"/>
          </a:p>
        </p:txBody>
      </p:sp>
      <p:sp>
        <p:nvSpPr>
          <p:cNvPr id="985090" name="Rectangle 2"/>
          <p:cNvSpPr>
            <a:spLocks noGrp="1" noRot="1" noChangeAspect="1" noChangeArrowheads="1" noTextEdit="1"/>
          </p:cNvSpPr>
          <p:nvPr>
            <p:ph type="sldImg"/>
          </p:nvPr>
        </p:nvSpPr>
        <p:spPr>
          <a:ln/>
        </p:spPr>
      </p:sp>
      <p:sp>
        <p:nvSpPr>
          <p:cNvPr id="985091" name="Rectangle 3"/>
          <p:cNvSpPr>
            <a:spLocks noGrp="1" noChangeArrowheads="1"/>
          </p:cNvSpPr>
          <p:nvPr>
            <p:ph type="body" idx="1"/>
          </p:nvPr>
        </p:nvSpPr>
        <p:spPr/>
        <p:txBody>
          <a:bodyPr/>
          <a:lstStyle/>
          <a:p>
            <a:r>
              <a:rPr lang="en-US"/>
              <a:t>But uses indep data methods!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98F859-4B6F-45F6-849C-EB7BFA9CE0DA}" type="slidenum">
              <a:rPr lang="en-US"/>
              <a:pPr/>
              <a:t>37</a:t>
            </a:fld>
            <a:endParaRPr lang="en-US"/>
          </a:p>
        </p:txBody>
      </p:sp>
      <p:sp>
        <p:nvSpPr>
          <p:cNvPr id="804866" name="Rectangle 2"/>
          <p:cNvSpPr>
            <a:spLocks noGrp="1" noRot="1" noChangeAspect="1" noChangeArrowheads="1" noTextEdit="1"/>
          </p:cNvSpPr>
          <p:nvPr>
            <p:ph type="sldImg"/>
          </p:nvPr>
        </p:nvSpPr>
        <p:spPr>
          <a:ln/>
        </p:spPr>
      </p:sp>
      <p:sp>
        <p:nvSpPr>
          <p:cNvPr id="804867" name="Rectangle 3"/>
          <p:cNvSpPr>
            <a:spLocks noGrp="1" noChangeArrowheads="1"/>
          </p:cNvSpPr>
          <p:nvPr>
            <p:ph type="body" idx="1"/>
          </p:nvPr>
        </p:nvSpPr>
        <p:spPr/>
        <p:txBody>
          <a:bodyPr/>
          <a:lstStyle/>
          <a:p>
            <a:r>
              <a:rPr lang="en-US"/>
              <a:t>Longitudinal analyses typically want data in the “long” format.  One row per outcome.</a:t>
            </a:r>
          </a:p>
          <a:p>
            <a:r>
              <a:rPr lang="en-US"/>
              <a:t>Change analyses typically want data in the “wide” format.  One row per subject.  </a:t>
            </a:r>
          </a:p>
          <a:p>
            <a:r>
              <a:rPr lang="en-US"/>
              <a:t>First is more flexible and missing data is then just a missing row. </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D69F02-770B-4CFA-86AB-7A19D36B4C6C}" type="slidenum">
              <a:rPr lang="en-US"/>
              <a:pPr/>
              <a:t>38</a:t>
            </a:fld>
            <a:endParaRPr lang="en-US"/>
          </a:p>
        </p:txBody>
      </p:sp>
      <p:sp>
        <p:nvSpPr>
          <p:cNvPr id="805890" name="Rectangle 2"/>
          <p:cNvSpPr>
            <a:spLocks noGrp="1" noRot="1" noChangeAspect="1" noChangeArrowheads="1" noTextEdit="1"/>
          </p:cNvSpPr>
          <p:nvPr>
            <p:ph type="sldImg"/>
          </p:nvPr>
        </p:nvSpPr>
        <p:spPr>
          <a:ln/>
        </p:spPr>
      </p:sp>
      <p:sp>
        <p:nvSpPr>
          <p:cNvPr id="8058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Easy</a:t>
            </a:r>
            <a:r>
              <a:rPr lang="en-US" baseline="0" dirty="0" smtClean="0"/>
              <a:t> to look at plots by individual.  I usually look at about 25 per page.  Can limit them number plotted with “if” statements. </a:t>
            </a:r>
          </a:p>
          <a:p>
            <a:endParaRPr lang="en-US" baseline="0" dirty="0" smtClean="0"/>
          </a:p>
          <a:p>
            <a:r>
              <a:rPr lang="en-US" baseline="0" dirty="0" smtClean="0"/>
              <a:t>Here is BMI.  People </a:t>
            </a:r>
            <a:r>
              <a:rPr lang="en-US" baseline="0" smtClean="0"/>
              <a:t>are mostly stable over time.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42</a:t>
            </a:fld>
            <a:endParaRPr lang="en-US"/>
          </a:p>
        </p:txBody>
      </p:sp>
    </p:spTree>
    <p:extLst>
      <p:ext uri="{BB962C8B-B14F-4D97-AF65-F5344CB8AC3E}">
        <p14:creationId xmlns:p14="http://schemas.microsoft.com/office/powerpoint/2010/main" val="42816312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the descriptive</a:t>
            </a:r>
            <a:r>
              <a:rPr lang="en-US" baseline="0" dirty="0" smtClean="0"/>
              <a:t> statistics foretold – more variation within individuals for glucose – some wild swings.  Glucose not measured at all visits.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43</a:t>
            </a:fld>
            <a:endParaRPr lang="en-US"/>
          </a:p>
        </p:txBody>
      </p:sp>
    </p:spTree>
    <p:extLst>
      <p:ext uri="{BB962C8B-B14F-4D97-AF65-F5344CB8AC3E}">
        <p14:creationId xmlns:p14="http://schemas.microsoft.com/office/powerpoint/2010/main" val="331408433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useful even with binary outcomes.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44</a:t>
            </a:fld>
            <a:endParaRPr lang="en-US"/>
          </a:p>
        </p:txBody>
      </p:sp>
    </p:spTree>
    <p:extLst>
      <p:ext uri="{BB962C8B-B14F-4D97-AF65-F5344CB8AC3E}">
        <p14:creationId xmlns:p14="http://schemas.microsoft.com/office/powerpoint/2010/main" val="11788357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79CD30-5A71-42B3-974B-C1CB4657A815}" type="slidenum">
              <a:rPr lang="en-US"/>
              <a:pPr/>
              <a:t>3</a:t>
            </a:fld>
            <a:endParaRPr lang="en-US"/>
          </a:p>
        </p:txBody>
      </p:sp>
      <p:sp>
        <p:nvSpPr>
          <p:cNvPr id="888834" name="Rectangle 2"/>
          <p:cNvSpPr>
            <a:spLocks noGrp="1" noRot="1" noChangeAspect="1" noChangeArrowheads="1" noTextEdit="1"/>
          </p:cNvSpPr>
          <p:nvPr>
            <p:ph type="sldImg"/>
          </p:nvPr>
        </p:nvSpPr>
        <p:spPr>
          <a:ln/>
        </p:spPr>
      </p:sp>
      <p:sp>
        <p:nvSpPr>
          <p:cNvPr id="8888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034A25-A279-4682-AAF4-4F2DB68A6D00}" type="slidenum">
              <a:rPr lang="en-US"/>
              <a:pPr/>
              <a:t>4</a:t>
            </a:fld>
            <a:endParaRPr lang="en-US"/>
          </a:p>
        </p:txBody>
      </p:sp>
      <p:sp>
        <p:nvSpPr>
          <p:cNvPr id="892930" name="Rectangle 2"/>
          <p:cNvSpPr>
            <a:spLocks noGrp="1" noRot="1" noChangeAspect="1" noChangeArrowheads="1" noTextEdit="1"/>
          </p:cNvSpPr>
          <p:nvPr>
            <p:ph type="sldImg"/>
          </p:nvPr>
        </p:nvSpPr>
        <p:spPr>
          <a:ln/>
        </p:spPr>
      </p:sp>
      <p:sp>
        <p:nvSpPr>
          <p:cNvPr id="8929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F8072F-7784-41E8-81C6-D9C3848658AE}" type="slidenum">
              <a:rPr lang="en-US"/>
              <a:pPr/>
              <a:t>5</a:t>
            </a:fld>
            <a:endParaRPr lang="en-US"/>
          </a:p>
        </p:txBody>
      </p:sp>
      <p:sp>
        <p:nvSpPr>
          <p:cNvPr id="896002" name="Rectangle 2"/>
          <p:cNvSpPr>
            <a:spLocks noGrp="1" noRot="1" noChangeAspect="1" noChangeArrowheads="1" noTextEdit="1"/>
          </p:cNvSpPr>
          <p:nvPr>
            <p:ph type="sldImg"/>
          </p:nvPr>
        </p:nvSpPr>
        <p:spPr>
          <a:ln/>
        </p:spPr>
      </p:sp>
      <p:sp>
        <p:nvSpPr>
          <p:cNvPr id="8960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CC90F4-9BD9-44EF-9996-F8F183BF6166}" type="slidenum">
              <a:rPr lang="en-US"/>
              <a:pPr/>
              <a:t>6</a:t>
            </a:fld>
            <a:endParaRPr lang="en-US"/>
          </a:p>
        </p:txBody>
      </p:sp>
      <p:sp>
        <p:nvSpPr>
          <p:cNvPr id="898050" name="Rectangle 2"/>
          <p:cNvSpPr>
            <a:spLocks noGrp="1" noRot="1" noChangeAspect="1" noChangeArrowheads="1" noTextEdit="1"/>
          </p:cNvSpPr>
          <p:nvPr>
            <p:ph type="sldImg"/>
          </p:nvPr>
        </p:nvSpPr>
        <p:spPr>
          <a:ln/>
        </p:spPr>
      </p:sp>
      <p:sp>
        <p:nvSpPr>
          <p:cNvPr id="8980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C5BCEA-7460-44D9-89DF-BB0E857026C0}" type="slidenum">
              <a:rPr lang="en-US"/>
              <a:pPr/>
              <a:t>7</a:t>
            </a:fld>
            <a:endParaRPr lang="en-US"/>
          </a:p>
        </p:txBody>
      </p:sp>
      <p:sp>
        <p:nvSpPr>
          <p:cNvPr id="900098" name="Rectangle 2"/>
          <p:cNvSpPr>
            <a:spLocks noGrp="1" noRot="1" noChangeAspect="1" noChangeArrowheads="1" noTextEdit="1"/>
          </p:cNvSpPr>
          <p:nvPr>
            <p:ph type="sldImg"/>
          </p:nvPr>
        </p:nvSpPr>
        <p:spPr>
          <a:ln/>
        </p:spPr>
      </p:sp>
      <p:sp>
        <p:nvSpPr>
          <p:cNvPr id="900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86DD76-B2AE-445D-B0A0-17664FF69B08}" type="slidenum">
              <a:rPr lang="en-US"/>
              <a:pPr/>
              <a:t>8</a:t>
            </a:fld>
            <a:endParaRPr lang="en-US"/>
          </a:p>
        </p:txBody>
      </p:sp>
      <p:sp>
        <p:nvSpPr>
          <p:cNvPr id="902146" name="Rectangle 2"/>
          <p:cNvSpPr>
            <a:spLocks noGrp="1" noRot="1" noChangeAspect="1" noChangeArrowheads="1" noTextEdit="1"/>
          </p:cNvSpPr>
          <p:nvPr>
            <p:ph type="sldImg"/>
          </p:nvPr>
        </p:nvSpPr>
        <p:spPr>
          <a:ln/>
        </p:spPr>
      </p:sp>
      <p:sp>
        <p:nvSpPr>
          <p:cNvPr id="902147" name="Rectangle 3"/>
          <p:cNvSpPr>
            <a:spLocks noGrp="1" noChangeArrowheads="1"/>
          </p:cNvSpPr>
          <p:nvPr>
            <p:ph type="body" idx="1"/>
          </p:nvPr>
        </p:nvSpPr>
        <p:spPr/>
        <p:txBody>
          <a:bodyPr/>
          <a:lstStyle/>
          <a:p>
            <a:r>
              <a:rPr lang="en-US"/>
              <a:t>Historically these types of analyses were studied in educational statistics with students within classes within teachers within schools within districts.  What are some predictors at each of the levels in the hierarchy?</a:t>
            </a:r>
          </a:p>
          <a:p>
            <a:endParaRPr lang="en-US"/>
          </a:p>
          <a:p>
            <a:r>
              <a:rPr lang="en-US"/>
              <a:t>What about the previous examples makes them hierarchical in nature?  Fecal fat (repeated measures per person), Back pain (longitudinal within patients, clustered within doctors), OAI  (longitudinal within regions within knees, clustered by knee and person), SOF (longitudinal within person).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23A16D-E22D-4BFA-8EE9-E97B76EC444C}" type="slidenum">
              <a:rPr lang="en-US"/>
              <a:pPr/>
              <a:t>9</a:t>
            </a:fld>
            <a:endParaRPr lang="en-US"/>
          </a:p>
        </p:txBody>
      </p:sp>
      <p:sp>
        <p:nvSpPr>
          <p:cNvPr id="854018" name="Rectangle 2"/>
          <p:cNvSpPr>
            <a:spLocks noGrp="1" noRot="1" noChangeAspect="1" noChangeArrowheads="1" noTextEdit="1"/>
          </p:cNvSpPr>
          <p:nvPr>
            <p:ph type="sldImg"/>
          </p:nvPr>
        </p:nvSpPr>
        <p:spPr>
          <a:ln/>
        </p:spPr>
      </p:sp>
      <p:sp>
        <p:nvSpPr>
          <p:cNvPr id="854019" name="Rectangle 3"/>
          <p:cNvSpPr>
            <a:spLocks noGrp="1" noChangeArrowheads="1"/>
          </p:cNvSpPr>
          <p:nvPr>
            <p:ph type="body" idx="1"/>
          </p:nvPr>
        </p:nvSpPr>
        <p:spPr/>
        <p:txBody>
          <a:bodyPr/>
          <a:lstStyle/>
          <a:p>
            <a:r>
              <a:rPr lang="en-US"/>
              <a:t>Some predictors change with the repeated measures</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8576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885763" name="Rectangle 3"/>
          <p:cNvSpPr>
            <a:spLocks noGrp="1" noChangeArrowheads="1"/>
          </p:cNvSpPr>
          <p:nvPr>
            <p:ph type="ctrTitle"/>
          </p:nvPr>
        </p:nvSpPr>
        <p:spPr>
          <a:xfrm>
            <a:off x="315913" y="466725"/>
            <a:ext cx="6781800" cy="2133600"/>
          </a:xfrm>
        </p:spPr>
        <p:txBody>
          <a:bodyPr/>
          <a:lstStyle>
            <a:lvl1pPr algn="r">
              <a:defRPr sz="4000"/>
            </a:lvl1pPr>
          </a:lstStyle>
          <a:p>
            <a:r>
              <a:rPr lang="en-US" altLang="en-US"/>
              <a:t>Click to edit Master title style</a:t>
            </a:r>
          </a:p>
        </p:txBody>
      </p:sp>
      <p:sp>
        <p:nvSpPr>
          <p:cNvPr id="8857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885765" name="Rectangle 5"/>
          <p:cNvSpPr>
            <a:spLocks noGrp="1" noChangeArrowheads="1"/>
          </p:cNvSpPr>
          <p:nvPr>
            <p:ph type="dt" sz="half" idx="2"/>
          </p:nvPr>
        </p:nvSpPr>
        <p:spPr/>
        <p:txBody>
          <a:bodyPr/>
          <a:lstStyle>
            <a:lvl1pPr>
              <a:defRPr/>
            </a:lvl1pPr>
          </a:lstStyle>
          <a:p>
            <a:endParaRPr lang="en-US" altLang="en-US"/>
          </a:p>
        </p:txBody>
      </p:sp>
      <p:sp>
        <p:nvSpPr>
          <p:cNvPr id="885766" name="Rectangle 6"/>
          <p:cNvSpPr>
            <a:spLocks noGrp="1" noChangeArrowheads="1"/>
          </p:cNvSpPr>
          <p:nvPr>
            <p:ph type="ftr" sz="quarter" idx="3"/>
          </p:nvPr>
        </p:nvSpPr>
        <p:spPr/>
        <p:txBody>
          <a:bodyPr/>
          <a:lstStyle>
            <a:lvl1pPr>
              <a:defRPr/>
            </a:lvl1pPr>
          </a:lstStyle>
          <a:p>
            <a:endParaRPr lang="en-US" altLang="en-US"/>
          </a:p>
        </p:txBody>
      </p:sp>
      <p:sp>
        <p:nvSpPr>
          <p:cNvPr id="885767" name="Rectangle 7"/>
          <p:cNvSpPr>
            <a:spLocks noGrp="1" noChangeArrowheads="1"/>
          </p:cNvSpPr>
          <p:nvPr>
            <p:ph type="sldNum" sz="quarter" idx="4"/>
          </p:nvPr>
        </p:nvSpPr>
        <p:spPr/>
        <p:txBody>
          <a:bodyPr/>
          <a:lstStyle>
            <a:lvl1pPr>
              <a:defRPr/>
            </a:lvl1pPr>
          </a:lstStyle>
          <a:p>
            <a:fld id="{2CED9B94-0E29-4A5A-9371-235979F0138B}" type="slidenum">
              <a:rPr lang="en-US" altLang="en-US"/>
              <a:pPr/>
              <a:t>‹#›</a:t>
            </a:fld>
            <a:endParaRPr lang="en-US" altLang="en-US"/>
          </a:p>
        </p:txBody>
      </p:sp>
      <p:sp>
        <p:nvSpPr>
          <p:cNvPr id="885768" name="Line 8"/>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grpSp>
        <p:nvGrpSpPr>
          <p:cNvPr id="885769" name="Group 9"/>
          <p:cNvGrpSpPr>
            <a:grpSpLocks/>
          </p:cNvGrpSpPr>
          <p:nvPr/>
        </p:nvGrpSpPr>
        <p:grpSpPr bwMode="auto">
          <a:xfrm>
            <a:off x="7315200" y="3124200"/>
            <a:ext cx="1676400" cy="2057400"/>
            <a:chOff x="2928" y="2256"/>
            <a:chExt cx="1411" cy="1581"/>
          </a:xfrm>
        </p:grpSpPr>
        <p:pic>
          <p:nvPicPr>
            <p:cNvPr id="885770" name="Picture 10"/>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85771" name="Picture 11"/>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A525FB1-D1D7-4706-BE0D-5D69B75A6F56}"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1CFCF33-E357-4D6E-A729-0AFA2E9B5883}"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EE0C28CC-4AD2-4C91-80D0-6B643FA01249}"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CAEE493-7772-4198-9BC7-A313A1FFF0C0}"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A537465-7FD4-408B-9087-FF4204186DC1}"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D71D3185-AE63-493F-8E56-616A7DDDD86D}"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CC1E4FB3-EF47-4EF4-8595-242E763209BD}"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7E29A8CD-7883-4720-8F41-01CD3021E944}"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4CE1C46C-F818-4762-9E7F-69F15A4B35C6}"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B8F42D05-8B92-45B0-BAFA-D02E96814A61}"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2D860DF2-F39E-48F6-B761-9DA7A981EA33}"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473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8847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8847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8474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endParaRPr lang="en-US" altLang="en-US"/>
          </a:p>
        </p:txBody>
      </p:sp>
      <p:sp>
        <p:nvSpPr>
          <p:cNvPr id="88474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88474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981827D2-37AF-4B41-98B1-EC875EFB6980}" type="slidenum">
              <a:rPr lang="en-US" altLang="en-US"/>
              <a:pPr/>
              <a:t>‹#›</a:t>
            </a:fld>
            <a:endParaRPr lang="en-US" altLang="en-US"/>
          </a:p>
        </p:txBody>
      </p:sp>
      <p:grpSp>
        <p:nvGrpSpPr>
          <p:cNvPr id="884744" name="Group 8"/>
          <p:cNvGrpSpPr>
            <a:grpSpLocks/>
          </p:cNvGrpSpPr>
          <p:nvPr/>
        </p:nvGrpSpPr>
        <p:grpSpPr bwMode="auto">
          <a:xfrm>
            <a:off x="8077200" y="304800"/>
            <a:ext cx="914400" cy="1219200"/>
            <a:chOff x="2928" y="2256"/>
            <a:chExt cx="1411" cy="1581"/>
          </a:xfrm>
        </p:grpSpPr>
        <p:pic>
          <p:nvPicPr>
            <p:cNvPr id="884745" name="Picture 9"/>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884746" name="Picture 10"/>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iming>
    <p:tnLst>
      <p:par>
        <p:cTn id="1" dur="indefinite" restart="never" nodeType="tmRoot"/>
      </p:par>
    </p:tnLst>
  </p:timing>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5.wmf"/></Relationships>
</file>

<file path=ppt/slides/_rels/slide2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8.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Microsoft_Word_97_-_2003_Document2.doc"/><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9.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Microsoft_Word_97_-_2003_Document3.doc"/><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0.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Microsoft_Word_97_-_2003_Document4.doc"/><Relationship Id="rId2" Type="http://schemas.openxmlformats.org/officeDocument/2006/relationships/slideLayout" Target="../slideLayouts/slideLayout12.xml"/><Relationship Id="rId1" Type="http://schemas.openxmlformats.org/officeDocument/2006/relationships/vmlDrawing" Target="../drawings/vmlDrawing4.vml"/><Relationship Id="rId4" Type="http://schemas.openxmlformats.org/officeDocument/2006/relationships/image" Target="../media/image11.e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2.xml"/><Relationship Id="rId1" Type="http://schemas.openxmlformats.org/officeDocument/2006/relationships/vmlDrawing" Target="../drawings/vmlDrawing5.vml"/><Relationship Id="rId5" Type="http://schemas.openxmlformats.org/officeDocument/2006/relationships/image" Target="../media/image12.emf"/><Relationship Id="rId4" Type="http://schemas.openxmlformats.org/officeDocument/2006/relationships/oleObject" Target="../embeddings/Microsoft_Excel_97-2003_Worksheet5.xls"/></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12.xml"/><Relationship Id="rId1" Type="http://schemas.openxmlformats.org/officeDocument/2006/relationships/vmlDrawing" Target="../drawings/vmlDrawing6.vml"/><Relationship Id="rId5" Type="http://schemas.openxmlformats.org/officeDocument/2006/relationships/image" Target="../media/image13.emf"/><Relationship Id="rId4" Type="http://schemas.openxmlformats.org/officeDocument/2006/relationships/oleObject" Target="../embeddings/Microsoft_Excel_97-2003_Worksheet6.xls"/></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Microsoft_Word_97_-_2003_Document1.doc"/></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304800" y="1676400"/>
            <a:ext cx="6705600" cy="1447800"/>
          </a:xfrm>
        </p:spPr>
        <p:txBody>
          <a:bodyPr/>
          <a:lstStyle/>
          <a:p>
            <a:pPr algn="ctr"/>
            <a:r>
              <a:rPr lang="en-US" sz="3800"/>
              <a:t>Repeated Measures, Part I</a:t>
            </a:r>
            <a:br>
              <a:rPr lang="en-US" sz="3800"/>
            </a:br>
            <a:endParaRPr lang="en-US" sz="3800"/>
          </a:p>
        </p:txBody>
      </p:sp>
      <p:sp>
        <p:nvSpPr>
          <p:cNvPr id="264195" name="Rectangle 3"/>
          <p:cNvSpPr>
            <a:spLocks noGrp="1" noChangeArrowheads="1"/>
          </p:cNvSpPr>
          <p:nvPr>
            <p:ph type="subTitle" idx="1"/>
          </p:nvPr>
        </p:nvSpPr>
        <p:spPr>
          <a:xfrm>
            <a:off x="609600" y="5943600"/>
            <a:ext cx="8077200" cy="685800"/>
          </a:xfrm>
        </p:spPr>
        <p:txBody>
          <a:bodyPr/>
          <a:lstStyle/>
          <a:p>
            <a:pPr marL="609600" indent="-609600" algn="ctr">
              <a:lnSpc>
                <a:spcPct val="90000"/>
              </a:lnSpc>
            </a:pPr>
            <a:r>
              <a:rPr lang="en-US" sz="2400" b="1" i="1" dirty="0">
                <a:solidFill>
                  <a:srgbClr val="CC0000"/>
                </a:solidFill>
              </a:rPr>
              <a:t>April, </a:t>
            </a:r>
            <a:r>
              <a:rPr lang="en-US" sz="2400" b="1" i="1" dirty="0" smtClean="0">
                <a:solidFill>
                  <a:srgbClr val="CC0000"/>
                </a:solidFill>
              </a:rPr>
              <a:t>2014</a:t>
            </a:r>
            <a:endParaRPr lang="en-US" sz="2400" b="1" i="1" dirty="0">
              <a:solidFill>
                <a:srgbClr val="CC0000"/>
              </a:solidFill>
            </a:endParaRPr>
          </a:p>
          <a:p>
            <a:pPr marL="609600" indent="-609600" algn="ctr">
              <a:lnSpc>
                <a:spcPct val="90000"/>
              </a:lnSpc>
            </a:pPr>
            <a:endParaRPr lang="en-US" sz="2400" b="1" i="1" dirty="0">
              <a:solidFill>
                <a:srgbClr val="CC0000"/>
              </a:solidFill>
            </a:endParaRPr>
          </a:p>
        </p:txBody>
      </p:sp>
      <p:sp>
        <p:nvSpPr>
          <p:cNvPr id="264196" name="Text Box 4"/>
          <p:cNvSpPr txBox="1">
            <a:spLocks noChangeArrowheads="1"/>
          </p:cNvSpPr>
          <p:nvPr/>
        </p:nvSpPr>
        <p:spPr bwMode="auto">
          <a:xfrm>
            <a:off x="7696200" y="990600"/>
            <a:ext cx="457200" cy="366713"/>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4200" name="Text Box 8"/>
          <p:cNvSpPr txBox="1">
            <a:spLocks noChangeArrowheads="1"/>
          </p:cNvSpPr>
          <p:nvPr/>
        </p:nvSpPr>
        <p:spPr bwMode="auto">
          <a:xfrm>
            <a:off x="533400" y="3048000"/>
            <a:ext cx="6553200" cy="1800225"/>
          </a:xfrm>
          <a:prstGeom prst="rect">
            <a:avLst/>
          </a:prstGeom>
          <a:noFill/>
          <a:ln w="9525">
            <a:noFill/>
            <a:miter lim="800000"/>
            <a:headEnd/>
            <a:tailEnd/>
          </a:ln>
          <a:effectLst/>
        </p:spPr>
        <p:txBody>
          <a:bodyPr>
            <a:spAutoFit/>
          </a:bodyPr>
          <a:lstStyle/>
          <a:p>
            <a:pPr algn="l"/>
            <a:r>
              <a:rPr lang="en-US" sz="2800" i="1"/>
              <a:t>Charles E. McCulloch, </a:t>
            </a:r>
          </a:p>
          <a:p>
            <a:pPr algn="l"/>
            <a:r>
              <a:rPr lang="en-US" sz="2800" i="1"/>
              <a:t>Division of Biostatistics,</a:t>
            </a:r>
          </a:p>
          <a:p>
            <a:pPr algn="l"/>
            <a:r>
              <a:rPr lang="en-US" sz="2800" i="1"/>
              <a:t>Dept of Epidemiology and Biostatistics,</a:t>
            </a:r>
          </a:p>
          <a:p>
            <a:pPr algn="l"/>
            <a:r>
              <a:rPr lang="en-US" sz="2800" i="1"/>
              <a:t>UCSF</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24A0997-3BCB-4664-BDB3-56F128A8F7BB}" type="slidenum">
              <a:rPr lang="en-US" altLang="en-US"/>
              <a:pPr/>
              <a:t>10</a:t>
            </a:fld>
            <a:endParaRPr lang="en-US" altLang="en-US"/>
          </a:p>
        </p:txBody>
      </p:sp>
      <p:sp>
        <p:nvSpPr>
          <p:cNvPr id="907266" name="Rectangle 2"/>
          <p:cNvSpPr>
            <a:spLocks noGrp="1" noChangeArrowheads="1"/>
          </p:cNvSpPr>
          <p:nvPr>
            <p:ph type="title"/>
          </p:nvPr>
        </p:nvSpPr>
        <p:spPr/>
        <p:txBody>
          <a:bodyPr/>
          <a:lstStyle/>
          <a:p>
            <a:r>
              <a:rPr lang="en-US"/>
              <a:t>Some prototypical questions: </a:t>
            </a:r>
            <a:br>
              <a:rPr lang="en-US"/>
            </a:br>
            <a:r>
              <a:rPr lang="en-US"/>
              <a:t>Back pain example</a:t>
            </a:r>
          </a:p>
        </p:txBody>
      </p:sp>
      <p:sp>
        <p:nvSpPr>
          <p:cNvPr id="907267" name="Rectangle 3"/>
          <p:cNvSpPr>
            <a:spLocks noGrp="1" noChangeArrowheads="1"/>
          </p:cNvSpPr>
          <p:nvPr>
            <p:ph type="body" idx="1"/>
          </p:nvPr>
        </p:nvSpPr>
        <p:spPr/>
        <p:txBody>
          <a:bodyPr/>
          <a:lstStyle/>
          <a:p>
            <a:pPr>
              <a:lnSpc>
                <a:spcPct val="90000"/>
              </a:lnSpc>
              <a:buSzTx/>
              <a:buFont typeface="Monotype Sorts" pitchFamily="2" charset="2"/>
              <a:buNone/>
            </a:pPr>
            <a:r>
              <a:rPr lang="en-US" u="sng"/>
              <a:t>Question 1</a:t>
            </a:r>
            <a:r>
              <a:rPr lang="en-US"/>
              <a:t>: Does log cost depend on the between physician factor, practice style?</a:t>
            </a:r>
          </a:p>
          <a:p>
            <a:pPr>
              <a:lnSpc>
                <a:spcPct val="90000"/>
              </a:lnSpc>
              <a:buSzTx/>
              <a:buFont typeface="Monotype Sorts" pitchFamily="2" charset="2"/>
              <a:buNone/>
            </a:pPr>
            <a:r>
              <a:rPr lang="en-US" u="sng"/>
              <a:t>Question 2</a:t>
            </a:r>
            <a:r>
              <a:rPr lang="en-US"/>
              <a:t>: Does understanding of physician recommendation depend on practice style?</a:t>
            </a:r>
          </a:p>
          <a:p>
            <a:pPr>
              <a:lnSpc>
                <a:spcPct val="90000"/>
              </a:lnSpc>
              <a:buSzTx/>
              <a:buFont typeface="Monotype Sorts" pitchFamily="2" charset="2"/>
              <a:buNone/>
            </a:pPr>
            <a:r>
              <a:rPr lang="en-US" u="sng"/>
              <a:t>Question 3</a:t>
            </a:r>
            <a:r>
              <a:rPr lang="en-US"/>
              <a:t>: Does log cost depend on the within physician, between patient factor, sex of the patient?</a:t>
            </a:r>
          </a:p>
          <a:p>
            <a:pPr>
              <a:lnSpc>
                <a:spcPct val="90000"/>
              </a:lnSpc>
              <a:buSzTx/>
              <a:buFont typeface="Monotype Sorts" pitchFamily="2" charset="2"/>
              <a:buNone/>
            </a:pPr>
            <a:r>
              <a:rPr lang="en-US" u="sng"/>
              <a:t>Question 4</a:t>
            </a:r>
            <a:r>
              <a:rPr lang="en-US"/>
              <a:t>: Is there between physician variability in treatment of similar patients? </a:t>
            </a:r>
          </a:p>
          <a:p>
            <a:pPr>
              <a:lnSpc>
                <a:spcPct val="90000"/>
              </a:lnSpc>
              <a:buSzTx/>
              <a:buFont typeface="Monotype Sorts" pitchFamily="2" charset="2"/>
              <a:buNone/>
            </a:pPr>
            <a:endParaRPr lang="en-US"/>
          </a:p>
          <a:p>
            <a:pPr>
              <a:lnSpc>
                <a:spcPct val="90000"/>
              </a:lnSpc>
              <a:buSzTx/>
              <a:buFont typeface="Monotype Sorts" pitchFamily="2" charset="2"/>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07267">
                                            <p:txEl>
                                              <p:pRg st="1" end="1"/>
                                            </p:txEl>
                                          </p:spTgt>
                                        </p:tgtEl>
                                        <p:attrNameLst>
                                          <p:attrName>style.visibility</p:attrName>
                                        </p:attrNameLst>
                                      </p:cBhvr>
                                      <p:to>
                                        <p:strVal val="visible"/>
                                      </p:to>
                                    </p:set>
                                    <p:anim calcmode="lin" valueType="num">
                                      <p:cBhvr additive="base">
                                        <p:cTn id="7" dur="500" fill="hold"/>
                                        <p:tgtEl>
                                          <p:spTgt spid="907267">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072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907267">
                                            <p:txEl>
                                              <p:pRg st="2" end="2"/>
                                            </p:txEl>
                                          </p:spTgt>
                                        </p:tgtEl>
                                        <p:attrNameLst>
                                          <p:attrName>style.visibility</p:attrName>
                                        </p:attrNameLst>
                                      </p:cBhvr>
                                      <p:to>
                                        <p:strVal val="visible"/>
                                      </p:to>
                                    </p:set>
                                    <p:anim calcmode="lin" valueType="num">
                                      <p:cBhvr additive="base">
                                        <p:cTn id="13" dur="500" fill="hold"/>
                                        <p:tgtEl>
                                          <p:spTgt spid="907267">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072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907267">
                                            <p:txEl>
                                              <p:pRg st="3" end="3"/>
                                            </p:txEl>
                                          </p:spTgt>
                                        </p:tgtEl>
                                        <p:attrNameLst>
                                          <p:attrName>style.visibility</p:attrName>
                                        </p:attrNameLst>
                                      </p:cBhvr>
                                      <p:to>
                                        <p:strVal val="visible"/>
                                      </p:to>
                                    </p:set>
                                    <p:anim calcmode="lin" valueType="num">
                                      <p:cBhvr additive="base">
                                        <p:cTn id="19" dur="500" fill="hold"/>
                                        <p:tgtEl>
                                          <p:spTgt spid="907267">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90726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9ED8C47-2BDF-4B3B-9021-644CFFE0AE5F}" type="slidenum">
              <a:rPr lang="en-US" altLang="en-US"/>
              <a:pPr/>
              <a:t>11</a:t>
            </a:fld>
            <a:endParaRPr lang="en-US" altLang="en-US"/>
          </a:p>
        </p:txBody>
      </p:sp>
      <p:sp>
        <p:nvSpPr>
          <p:cNvPr id="909314" name="Rectangle 2"/>
          <p:cNvSpPr>
            <a:spLocks noGrp="1" noChangeArrowheads="1"/>
          </p:cNvSpPr>
          <p:nvPr>
            <p:ph type="title"/>
          </p:nvPr>
        </p:nvSpPr>
        <p:spPr/>
        <p:txBody>
          <a:bodyPr/>
          <a:lstStyle/>
          <a:p>
            <a:r>
              <a:rPr lang="en-US"/>
              <a:t>Some prototypical questions: </a:t>
            </a:r>
            <a:br>
              <a:rPr lang="en-US"/>
            </a:br>
            <a:r>
              <a:rPr lang="en-US"/>
              <a:t>SOF</a:t>
            </a:r>
          </a:p>
        </p:txBody>
      </p:sp>
      <p:sp>
        <p:nvSpPr>
          <p:cNvPr id="909315" name="Rectangle 3"/>
          <p:cNvSpPr>
            <a:spLocks noGrp="1" noChangeArrowheads="1"/>
          </p:cNvSpPr>
          <p:nvPr>
            <p:ph type="body" idx="1"/>
          </p:nvPr>
        </p:nvSpPr>
        <p:spPr/>
        <p:txBody>
          <a:bodyPr/>
          <a:lstStyle/>
          <a:p>
            <a:pPr>
              <a:buSzTx/>
              <a:buFont typeface="Monotype Sorts" pitchFamily="2" charset="2"/>
              <a:buNone/>
            </a:pPr>
            <a:r>
              <a:rPr lang="en-US" u="sng"/>
              <a:t>Question 1</a:t>
            </a:r>
            <a:r>
              <a:rPr lang="en-US"/>
              <a:t>:  Is change in BMD related to age at menopause?  (time invariant predictor of change)</a:t>
            </a:r>
          </a:p>
          <a:p>
            <a:pPr>
              <a:buSzTx/>
              <a:buFont typeface="Monotype Sorts" pitchFamily="2" charset="2"/>
              <a:buNone/>
            </a:pPr>
            <a:r>
              <a:rPr lang="en-US" u="sng"/>
              <a:t>Question 2</a:t>
            </a:r>
            <a:r>
              <a:rPr lang="en-US"/>
              <a:t>: Is change in BMD related to change in BMI? (time varying predictor of change)</a:t>
            </a:r>
          </a:p>
          <a:p>
            <a:pPr>
              <a:buSzTx/>
              <a:buFont typeface="Monotype Sorts" pitchFamily="2" charset="2"/>
              <a:buNone/>
            </a:pPr>
            <a:r>
              <a:rPr lang="en-US" u="sng"/>
              <a:t>Question 3</a:t>
            </a:r>
            <a:r>
              <a:rPr lang="en-US"/>
              <a:t>: Which participants are maintaining cognitive function into their 9</a:t>
            </a:r>
            <a:r>
              <a:rPr lang="en-US" baseline="30000"/>
              <a:t>th</a:t>
            </a:r>
            <a:r>
              <a:rPr lang="en-US"/>
              <a:t> and 10</a:t>
            </a:r>
            <a:r>
              <a:rPr lang="en-US" baseline="30000"/>
              <a:t>th</a:t>
            </a:r>
            <a:r>
              <a:rPr lang="en-US"/>
              <a:t> decades of life? (subject specific prediction)</a:t>
            </a:r>
          </a:p>
          <a:p>
            <a:pPr>
              <a:buSzTx/>
              <a:buFont typeface="Monotype Sorts" pitchFamily="2" charset="2"/>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09315">
                                            <p:txEl>
                                              <p:pRg st="1" end="1"/>
                                            </p:txEl>
                                          </p:spTgt>
                                        </p:tgtEl>
                                        <p:attrNameLst>
                                          <p:attrName>style.visibility</p:attrName>
                                        </p:attrNameLst>
                                      </p:cBhvr>
                                      <p:to>
                                        <p:strVal val="visible"/>
                                      </p:to>
                                    </p:set>
                                    <p:anim calcmode="lin" valueType="num">
                                      <p:cBhvr additive="base">
                                        <p:cTn id="7" dur="500" fill="hold"/>
                                        <p:tgtEl>
                                          <p:spTgt spid="90931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093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909315">
                                            <p:txEl>
                                              <p:pRg st="2" end="2"/>
                                            </p:txEl>
                                          </p:spTgt>
                                        </p:tgtEl>
                                        <p:attrNameLst>
                                          <p:attrName>style.visibility</p:attrName>
                                        </p:attrNameLst>
                                      </p:cBhvr>
                                      <p:to>
                                        <p:strVal val="visible"/>
                                      </p:to>
                                    </p:set>
                                    <p:anim calcmode="lin" valueType="num">
                                      <p:cBhvr additive="base">
                                        <p:cTn id="13" dur="500" fill="hold"/>
                                        <p:tgtEl>
                                          <p:spTgt spid="90931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0931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CD63CB6-D814-46E4-A6AF-12FF5FAFCFDE}" type="slidenum">
              <a:rPr lang="en-US" altLang="en-US"/>
              <a:pPr/>
              <a:t>12</a:t>
            </a:fld>
            <a:endParaRPr lang="en-US" altLang="en-US"/>
          </a:p>
        </p:txBody>
      </p:sp>
      <p:sp>
        <p:nvSpPr>
          <p:cNvPr id="911362" name="Rectangle 2"/>
          <p:cNvSpPr>
            <a:spLocks noGrp="1" noChangeArrowheads="1"/>
          </p:cNvSpPr>
          <p:nvPr>
            <p:ph type="title"/>
          </p:nvPr>
        </p:nvSpPr>
        <p:spPr/>
        <p:txBody>
          <a:bodyPr/>
          <a:lstStyle/>
          <a:p>
            <a:r>
              <a:rPr lang="en-US"/>
              <a:t>Introduction</a:t>
            </a:r>
          </a:p>
        </p:txBody>
      </p:sp>
      <p:sp>
        <p:nvSpPr>
          <p:cNvPr id="911363" name="Rectangle 3"/>
          <p:cNvSpPr>
            <a:spLocks noGrp="1" noChangeArrowheads="1"/>
          </p:cNvSpPr>
          <p:nvPr>
            <p:ph type="body" idx="1"/>
          </p:nvPr>
        </p:nvSpPr>
        <p:spPr/>
        <p:txBody>
          <a:bodyPr/>
          <a:lstStyle/>
          <a:p>
            <a:r>
              <a:rPr lang="en-US"/>
              <a:t>Analysis technique depends on nature of the </a:t>
            </a:r>
            <a:r>
              <a:rPr lang="en-US" i="1"/>
              <a:t>outcome</a:t>
            </a:r>
            <a:r>
              <a:rPr lang="en-US"/>
              <a:t> variable and research question.</a:t>
            </a:r>
          </a:p>
          <a:p>
            <a:pPr lvl="1"/>
            <a:r>
              <a:rPr lang="en-US"/>
              <a:t>Binary:  logistic regression (e.g., BMI&gt;30)</a:t>
            </a:r>
          </a:p>
          <a:p>
            <a:pPr lvl="2"/>
            <a:r>
              <a:rPr lang="en-US"/>
              <a:t>Odds ratios, area under ROC curve</a:t>
            </a:r>
          </a:p>
          <a:p>
            <a:pPr lvl="1"/>
            <a:r>
              <a:rPr lang="en-US"/>
              <a:t>Numeric:  linear regression (e.g., BMI, BMD)</a:t>
            </a:r>
          </a:p>
          <a:p>
            <a:pPr lvl="1"/>
            <a:r>
              <a:rPr lang="en-US"/>
              <a:t>Also – time to event (Cox model or pooled logistic regression), count outcomes (Poisson regression)</a:t>
            </a:r>
          </a:p>
          <a:p>
            <a:r>
              <a:rPr lang="en-US"/>
              <a:t>Methods need to be modified for hierarchical data.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11363">
                                            <p:txEl>
                                              <p:pRg st="5" end="5"/>
                                            </p:txEl>
                                          </p:spTgt>
                                        </p:tgtEl>
                                        <p:attrNameLst>
                                          <p:attrName>style.visibility</p:attrName>
                                        </p:attrNameLst>
                                      </p:cBhvr>
                                      <p:to>
                                        <p:strVal val="visible"/>
                                      </p:to>
                                    </p:set>
                                    <p:anim calcmode="lin" valueType="num">
                                      <p:cBhvr additive="base">
                                        <p:cTn id="7" dur="500" fill="hold"/>
                                        <p:tgtEl>
                                          <p:spTgt spid="911363">
                                            <p:txEl>
                                              <p:pRg st="5" end="5"/>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1136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C159C47-7195-4693-82B5-672F8E3A05C9}" type="slidenum">
              <a:rPr lang="en-US" altLang="en-US"/>
              <a:pPr/>
              <a:t>13</a:t>
            </a:fld>
            <a:endParaRPr lang="en-US" altLang="en-US"/>
          </a:p>
        </p:txBody>
      </p:sp>
      <p:sp>
        <p:nvSpPr>
          <p:cNvPr id="913410" name="Rectangle 2"/>
          <p:cNvSpPr>
            <a:spLocks noGrp="1" noChangeArrowheads="1"/>
          </p:cNvSpPr>
          <p:nvPr>
            <p:ph type="title"/>
          </p:nvPr>
        </p:nvSpPr>
        <p:spPr>
          <a:xfrm>
            <a:off x="457200" y="304800"/>
            <a:ext cx="7543800" cy="808038"/>
          </a:xfrm>
        </p:spPr>
        <p:txBody>
          <a:bodyPr/>
          <a:lstStyle/>
          <a:p>
            <a:r>
              <a:rPr lang="en-US" sz="2800"/>
              <a:t>Accommodating hierarchical data</a:t>
            </a:r>
          </a:p>
        </p:txBody>
      </p:sp>
      <p:sp>
        <p:nvSpPr>
          <p:cNvPr id="913411" name="Rectangle 3"/>
          <p:cNvSpPr>
            <a:spLocks noGrp="1" noChangeArrowheads="1"/>
          </p:cNvSpPr>
          <p:nvPr>
            <p:ph type="body" idx="1"/>
          </p:nvPr>
        </p:nvSpPr>
        <p:spPr>
          <a:xfrm>
            <a:off x="381000" y="1295400"/>
            <a:ext cx="8229600" cy="4411663"/>
          </a:xfrm>
        </p:spPr>
        <p:txBody>
          <a:bodyPr/>
          <a:lstStyle/>
          <a:p>
            <a:r>
              <a:rPr lang="en-US"/>
              <a:t>Repeated measures/clustering in the </a:t>
            </a:r>
            <a:r>
              <a:rPr lang="en-US" i="1"/>
              <a:t>outcome</a:t>
            </a:r>
            <a:r>
              <a:rPr lang="en-US"/>
              <a:t> requires new methods of analysis.  But not the predictor.  </a:t>
            </a:r>
          </a:p>
          <a:p>
            <a:r>
              <a:rPr lang="en-US"/>
              <a:t>SOF:  Is visit 8 cognitive status (outcome) related to previous (repeatedly measured across multiple visits) physical activity? Does not have repeated measures on the outcome.</a:t>
            </a:r>
          </a:p>
          <a:p>
            <a:r>
              <a:rPr lang="en-US"/>
              <a:t>This situation can be accommodated by including multiple values of physical activity as predictors or by calculating summary measure(s) (e.g., average physical activity). </a:t>
            </a:r>
          </a:p>
          <a:p>
            <a:pPr lvl="1">
              <a:buFont typeface="Wingdings" pitchFamily="2" charset="2"/>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13411">
                                            <p:txEl>
                                              <p:pRg st="2" end="2"/>
                                            </p:txEl>
                                          </p:spTgt>
                                        </p:tgtEl>
                                        <p:attrNameLst>
                                          <p:attrName>style.visibility</p:attrName>
                                        </p:attrNameLst>
                                      </p:cBhvr>
                                      <p:to>
                                        <p:strVal val="visible"/>
                                      </p:to>
                                    </p:set>
                                    <p:anim calcmode="lin" valueType="num">
                                      <p:cBhvr additive="base">
                                        <p:cTn id="7" dur="500" fill="hold"/>
                                        <p:tgtEl>
                                          <p:spTgt spid="913411">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1341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53B2A42-4CC4-432C-B487-1D73517FB35C}" type="slidenum">
              <a:rPr lang="en-US" altLang="en-US"/>
              <a:pPr/>
              <a:t>14</a:t>
            </a:fld>
            <a:endParaRPr lang="en-US" altLang="en-US"/>
          </a:p>
        </p:txBody>
      </p:sp>
      <p:sp>
        <p:nvSpPr>
          <p:cNvPr id="915458" name="Rectangle 2"/>
          <p:cNvSpPr>
            <a:spLocks noGrp="1" noChangeArrowheads="1"/>
          </p:cNvSpPr>
          <p:nvPr>
            <p:ph type="title"/>
          </p:nvPr>
        </p:nvSpPr>
        <p:spPr>
          <a:xfrm>
            <a:off x="228600" y="228600"/>
            <a:ext cx="7543800" cy="731838"/>
          </a:xfrm>
        </p:spPr>
        <p:txBody>
          <a:bodyPr/>
          <a:lstStyle/>
          <a:p>
            <a:r>
              <a:rPr lang="en-US"/>
              <a:t>Fecal fat data analysis</a:t>
            </a:r>
          </a:p>
        </p:txBody>
      </p:sp>
      <p:sp>
        <p:nvSpPr>
          <p:cNvPr id="915459" name="Rectangle 3"/>
          <p:cNvSpPr>
            <a:spLocks noGrp="1" noChangeArrowheads="1"/>
          </p:cNvSpPr>
          <p:nvPr>
            <p:ph type="body" idx="1"/>
          </p:nvPr>
        </p:nvSpPr>
        <p:spPr>
          <a:xfrm>
            <a:off x="457200" y="1295400"/>
            <a:ext cx="8686800" cy="5181600"/>
          </a:xfrm>
        </p:spPr>
        <p:txBody>
          <a:bodyPr/>
          <a:lstStyle/>
          <a:p>
            <a:pPr marL="0" indent="0">
              <a:lnSpc>
                <a:spcPct val="80000"/>
              </a:lnSpc>
              <a:buFont typeface="Wingdings" pitchFamily="2" charset="2"/>
              <a:buNone/>
            </a:pPr>
            <a:r>
              <a:rPr lang="en-US" sz="1700" dirty="0" smtClean="0">
                <a:latin typeface="Courier New" pitchFamily="49" charset="0"/>
              </a:rPr>
              <a:t>. </a:t>
            </a:r>
            <a:r>
              <a:rPr lang="en-US" sz="1700" dirty="0" err="1" smtClean="0">
                <a:latin typeface="Courier New" pitchFamily="49" charset="0"/>
              </a:rPr>
              <a:t>bysort</a:t>
            </a:r>
            <a:r>
              <a:rPr lang="en-US" sz="1700" dirty="0" smtClean="0">
                <a:latin typeface="Courier New" pitchFamily="49" charset="0"/>
              </a:rPr>
              <a:t> </a:t>
            </a:r>
            <a:r>
              <a:rPr lang="en-US" sz="1700" dirty="0" err="1" smtClean="0">
                <a:latin typeface="Courier New" pitchFamily="49" charset="0"/>
              </a:rPr>
              <a:t>pilltype</a:t>
            </a:r>
            <a:r>
              <a:rPr lang="en-US" sz="1700" dirty="0" smtClean="0">
                <a:latin typeface="Courier New" pitchFamily="49" charset="0"/>
              </a:rPr>
              <a:t>: summarize </a:t>
            </a:r>
            <a:r>
              <a:rPr lang="en-US" sz="1700" dirty="0" err="1" smtClean="0">
                <a:latin typeface="Courier New" pitchFamily="49" charset="0"/>
              </a:rPr>
              <a:t>fecfat</a:t>
            </a:r>
            <a:endParaRPr lang="en-US" sz="1700" dirty="0" smtClean="0">
              <a:latin typeface="Courier New" pitchFamily="49" charset="0"/>
            </a:endParaRPr>
          </a:p>
          <a:p>
            <a:pPr marL="0" indent="0">
              <a:lnSpc>
                <a:spcPct val="80000"/>
              </a:lnSpc>
              <a:buFont typeface="Wingdings" pitchFamily="2" charset="2"/>
              <a:buNone/>
            </a:pPr>
            <a:endParaRPr lang="en-US" sz="1700" dirty="0" smtClean="0">
              <a:latin typeface="Courier New" pitchFamily="49" charset="0"/>
            </a:endParaRPr>
          </a:p>
          <a:p>
            <a:pPr marL="0" indent="0">
              <a:lnSpc>
                <a:spcPct val="80000"/>
              </a:lnSpc>
              <a:buFont typeface="Wingdings" pitchFamily="2" charset="2"/>
              <a:buNone/>
            </a:pPr>
            <a:r>
              <a:rPr lang="en-US" sz="1700" dirty="0" smtClean="0">
                <a:latin typeface="Courier New" pitchFamily="49" charset="0"/>
              </a:rPr>
              <a:t>-&gt; </a:t>
            </a:r>
            <a:r>
              <a:rPr lang="en-US" sz="1700" dirty="0" err="1" smtClean="0">
                <a:latin typeface="Courier New" pitchFamily="49" charset="0"/>
              </a:rPr>
              <a:t>pilltype</a:t>
            </a:r>
            <a:r>
              <a:rPr lang="en-US" sz="1700" dirty="0" smtClean="0">
                <a:latin typeface="Courier New" pitchFamily="49" charset="0"/>
              </a:rPr>
              <a:t>=    none  </a:t>
            </a:r>
          </a:p>
          <a:p>
            <a:pPr marL="0" indent="0">
              <a:lnSpc>
                <a:spcPct val="80000"/>
              </a:lnSpc>
              <a:buFont typeface="Wingdings" pitchFamily="2" charset="2"/>
              <a:buNone/>
            </a:pPr>
            <a:r>
              <a:rPr lang="en-US" sz="1700" dirty="0" smtClean="0">
                <a:latin typeface="Courier New" pitchFamily="49" charset="0"/>
              </a:rPr>
              <a:t>Variable |     </a:t>
            </a:r>
            <a:r>
              <a:rPr lang="en-US" sz="1700" dirty="0" err="1" smtClean="0">
                <a:latin typeface="Courier New" pitchFamily="49" charset="0"/>
              </a:rPr>
              <a:t>Obs</a:t>
            </a:r>
            <a:r>
              <a:rPr lang="en-US" sz="1700" dirty="0" smtClean="0">
                <a:latin typeface="Courier New" pitchFamily="49" charset="0"/>
              </a:rPr>
              <a:t>        Mean   Std. Dev.       Min        Max</a:t>
            </a:r>
          </a:p>
          <a:p>
            <a:pPr marL="0" indent="0">
              <a:lnSpc>
                <a:spcPct val="80000"/>
              </a:lnSpc>
              <a:buFont typeface="Wingdings" pitchFamily="2" charset="2"/>
              <a:buNone/>
            </a:pPr>
            <a:r>
              <a:rPr lang="en-US" sz="1700" dirty="0" smtClean="0">
                <a:latin typeface="Courier New" pitchFamily="49" charset="0"/>
              </a:rPr>
              <a:t>---------+-----------------------------------------------------</a:t>
            </a:r>
          </a:p>
          <a:p>
            <a:pPr marL="0" indent="0">
              <a:lnSpc>
                <a:spcPct val="80000"/>
              </a:lnSpc>
              <a:buFont typeface="Wingdings" pitchFamily="2" charset="2"/>
              <a:buNone/>
            </a:pPr>
            <a:r>
              <a:rPr lang="en-US" sz="1700" dirty="0" smtClean="0">
                <a:latin typeface="Courier New" pitchFamily="49" charset="0"/>
              </a:rPr>
              <a:t>  </a:t>
            </a:r>
            <a:r>
              <a:rPr lang="en-US" sz="1700" dirty="0" err="1" smtClean="0">
                <a:latin typeface="Courier New" pitchFamily="49" charset="0"/>
              </a:rPr>
              <a:t>fecfat</a:t>
            </a:r>
            <a:r>
              <a:rPr lang="en-US" sz="1700" dirty="0" smtClean="0">
                <a:latin typeface="Courier New" pitchFamily="49" charset="0"/>
              </a:rPr>
              <a:t> |       6    38.08333   22.47447        9.4       71.3  </a:t>
            </a:r>
          </a:p>
          <a:p>
            <a:pPr marL="0" indent="0">
              <a:lnSpc>
                <a:spcPct val="80000"/>
              </a:lnSpc>
              <a:buFont typeface="Wingdings" pitchFamily="2" charset="2"/>
              <a:buNone/>
            </a:pPr>
            <a:r>
              <a:rPr lang="en-US" sz="1700" dirty="0" smtClean="0">
                <a:latin typeface="Courier New" pitchFamily="49" charset="0"/>
              </a:rPr>
              <a:t>-&gt; </a:t>
            </a:r>
            <a:r>
              <a:rPr lang="en-US" sz="1700" dirty="0" err="1" smtClean="0">
                <a:latin typeface="Courier New" pitchFamily="49" charset="0"/>
              </a:rPr>
              <a:t>pilltype</a:t>
            </a:r>
            <a:r>
              <a:rPr lang="en-US" sz="1700" dirty="0" smtClean="0">
                <a:latin typeface="Courier New" pitchFamily="49" charset="0"/>
              </a:rPr>
              <a:t>=  tablet  </a:t>
            </a:r>
          </a:p>
          <a:p>
            <a:pPr marL="0" indent="0">
              <a:lnSpc>
                <a:spcPct val="80000"/>
              </a:lnSpc>
              <a:buFont typeface="Wingdings" pitchFamily="2" charset="2"/>
              <a:buNone/>
            </a:pPr>
            <a:r>
              <a:rPr lang="en-US" sz="1700" dirty="0" smtClean="0">
                <a:latin typeface="Courier New" pitchFamily="49" charset="0"/>
              </a:rPr>
              <a:t>Variable |     </a:t>
            </a:r>
            <a:r>
              <a:rPr lang="en-US" sz="1700" dirty="0" err="1" smtClean="0">
                <a:latin typeface="Courier New" pitchFamily="49" charset="0"/>
              </a:rPr>
              <a:t>Obs</a:t>
            </a:r>
            <a:r>
              <a:rPr lang="en-US" sz="1700" dirty="0" smtClean="0">
                <a:latin typeface="Courier New" pitchFamily="49" charset="0"/>
              </a:rPr>
              <a:t>        Mean   Std. Dev.       Min        Max</a:t>
            </a:r>
          </a:p>
          <a:p>
            <a:pPr marL="0" indent="0">
              <a:lnSpc>
                <a:spcPct val="80000"/>
              </a:lnSpc>
              <a:buFont typeface="Wingdings" pitchFamily="2" charset="2"/>
              <a:buNone/>
            </a:pPr>
            <a:r>
              <a:rPr lang="en-US" sz="1700" dirty="0" smtClean="0">
                <a:latin typeface="Courier New" pitchFamily="49" charset="0"/>
              </a:rPr>
              <a:t>---------+-----------------------------------------------------</a:t>
            </a:r>
          </a:p>
          <a:p>
            <a:pPr marL="0" indent="0">
              <a:lnSpc>
                <a:spcPct val="80000"/>
              </a:lnSpc>
              <a:buFont typeface="Wingdings" pitchFamily="2" charset="2"/>
              <a:buNone/>
            </a:pPr>
            <a:r>
              <a:rPr lang="en-US" sz="1700" dirty="0" smtClean="0">
                <a:latin typeface="Courier New" pitchFamily="49" charset="0"/>
              </a:rPr>
              <a:t>  </a:t>
            </a:r>
            <a:r>
              <a:rPr lang="en-US" sz="1700" dirty="0" err="1" smtClean="0">
                <a:latin typeface="Courier New" pitchFamily="49" charset="0"/>
              </a:rPr>
              <a:t>fecfat</a:t>
            </a:r>
            <a:r>
              <a:rPr lang="en-US" sz="1700" dirty="0" smtClean="0">
                <a:latin typeface="Courier New" pitchFamily="49" charset="0"/>
              </a:rPr>
              <a:t> |       6    16.53333   13.32091        4.6         38  </a:t>
            </a:r>
          </a:p>
          <a:p>
            <a:pPr marL="0" indent="0">
              <a:lnSpc>
                <a:spcPct val="80000"/>
              </a:lnSpc>
              <a:buFont typeface="Wingdings" pitchFamily="2" charset="2"/>
              <a:buNone/>
            </a:pPr>
            <a:r>
              <a:rPr lang="en-US" sz="1700" dirty="0" smtClean="0">
                <a:latin typeface="Courier New" pitchFamily="49" charset="0"/>
              </a:rPr>
              <a:t>-&gt; </a:t>
            </a:r>
            <a:r>
              <a:rPr lang="en-US" sz="1700" dirty="0" err="1" smtClean="0">
                <a:latin typeface="Courier New" pitchFamily="49" charset="0"/>
              </a:rPr>
              <a:t>pilltype</a:t>
            </a:r>
            <a:r>
              <a:rPr lang="en-US" sz="1700" dirty="0" smtClean="0">
                <a:latin typeface="Courier New" pitchFamily="49" charset="0"/>
              </a:rPr>
              <a:t>= capsule  </a:t>
            </a:r>
          </a:p>
          <a:p>
            <a:pPr marL="0" indent="0">
              <a:lnSpc>
                <a:spcPct val="80000"/>
              </a:lnSpc>
              <a:buFont typeface="Wingdings" pitchFamily="2" charset="2"/>
              <a:buNone/>
            </a:pPr>
            <a:r>
              <a:rPr lang="en-US" sz="1700" dirty="0" smtClean="0">
                <a:latin typeface="Courier New" pitchFamily="49" charset="0"/>
              </a:rPr>
              <a:t>Variable |     </a:t>
            </a:r>
            <a:r>
              <a:rPr lang="en-US" sz="1700" dirty="0" err="1" smtClean="0">
                <a:latin typeface="Courier New" pitchFamily="49" charset="0"/>
              </a:rPr>
              <a:t>Obs</a:t>
            </a:r>
            <a:r>
              <a:rPr lang="en-US" sz="1700" dirty="0" smtClean="0">
                <a:latin typeface="Courier New" pitchFamily="49" charset="0"/>
              </a:rPr>
              <a:t>        Mean   Std. Dev.       Min        Max</a:t>
            </a:r>
          </a:p>
          <a:p>
            <a:pPr marL="0" indent="0">
              <a:lnSpc>
                <a:spcPct val="80000"/>
              </a:lnSpc>
              <a:buFont typeface="Wingdings" pitchFamily="2" charset="2"/>
              <a:buNone/>
            </a:pPr>
            <a:r>
              <a:rPr lang="en-US" sz="1700" dirty="0" smtClean="0">
                <a:latin typeface="Courier New" pitchFamily="49" charset="0"/>
              </a:rPr>
              <a:t>---------+-----------------------------------------------------</a:t>
            </a:r>
          </a:p>
          <a:p>
            <a:pPr marL="0" indent="0">
              <a:lnSpc>
                <a:spcPct val="80000"/>
              </a:lnSpc>
              <a:buFont typeface="Wingdings" pitchFamily="2" charset="2"/>
              <a:buNone/>
            </a:pPr>
            <a:r>
              <a:rPr lang="en-US" sz="1700" dirty="0" smtClean="0">
                <a:latin typeface="Courier New" pitchFamily="49" charset="0"/>
              </a:rPr>
              <a:t>  </a:t>
            </a:r>
            <a:r>
              <a:rPr lang="en-US" sz="1700" dirty="0" err="1" smtClean="0">
                <a:latin typeface="Courier New" pitchFamily="49" charset="0"/>
              </a:rPr>
              <a:t>fecfat</a:t>
            </a:r>
            <a:r>
              <a:rPr lang="en-US" sz="1700" dirty="0" smtClean="0">
                <a:latin typeface="Courier New" pitchFamily="49" charset="0"/>
              </a:rPr>
              <a:t> |       6    17.41667   12.93745        3.4         36  </a:t>
            </a:r>
          </a:p>
          <a:p>
            <a:pPr marL="0" indent="0">
              <a:lnSpc>
                <a:spcPct val="80000"/>
              </a:lnSpc>
              <a:buFont typeface="Wingdings" pitchFamily="2" charset="2"/>
              <a:buNone/>
            </a:pPr>
            <a:r>
              <a:rPr lang="en-US" sz="1700" dirty="0" smtClean="0">
                <a:latin typeface="Courier New" pitchFamily="49" charset="0"/>
              </a:rPr>
              <a:t>-&gt; </a:t>
            </a:r>
            <a:r>
              <a:rPr lang="en-US" sz="1700" dirty="0" err="1" smtClean="0">
                <a:latin typeface="Courier New" pitchFamily="49" charset="0"/>
              </a:rPr>
              <a:t>pilltype</a:t>
            </a:r>
            <a:r>
              <a:rPr lang="en-US" sz="1700" dirty="0" smtClean="0">
                <a:latin typeface="Courier New" pitchFamily="49" charset="0"/>
              </a:rPr>
              <a:t>=  coated  </a:t>
            </a:r>
          </a:p>
          <a:p>
            <a:pPr marL="0" indent="0">
              <a:lnSpc>
                <a:spcPct val="80000"/>
              </a:lnSpc>
              <a:buFont typeface="Wingdings" pitchFamily="2" charset="2"/>
              <a:buNone/>
            </a:pPr>
            <a:r>
              <a:rPr lang="en-US" sz="1700" dirty="0" smtClean="0">
                <a:latin typeface="Courier New" pitchFamily="49" charset="0"/>
              </a:rPr>
              <a:t>Variable |     </a:t>
            </a:r>
            <a:r>
              <a:rPr lang="en-US" sz="1700" dirty="0" err="1" smtClean="0">
                <a:latin typeface="Courier New" pitchFamily="49" charset="0"/>
              </a:rPr>
              <a:t>Obs</a:t>
            </a:r>
            <a:r>
              <a:rPr lang="en-US" sz="1700" dirty="0" smtClean="0">
                <a:latin typeface="Courier New" pitchFamily="49" charset="0"/>
              </a:rPr>
              <a:t>        Mean   Std. Dev.       Min        Max</a:t>
            </a:r>
          </a:p>
          <a:p>
            <a:pPr marL="0" indent="0">
              <a:lnSpc>
                <a:spcPct val="80000"/>
              </a:lnSpc>
              <a:buFont typeface="Wingdings" pitchFamily="2" charset="2"/>
              <a:buNone/>
            </a:pPr>
            <a:r>
              <a:rPr lang="en-US" sz="1700" dirty="0" smtClean="0">
                <a:latin typeface="Courier New" pitchFamily="49" charset="0"/>
              </a:rPr>
              <a:t>---------+-----------------------------------------------------</a:t>
            </a:r>
          </a:p>
          <a:p>
            <a:pPr marL="0" indent="0">
              <a:lnSpc>
                <a:spcPct val="80000"/>
              </a:lnSpc>
              <a:buFont typeface="Wingdings" pitchFamily="2" charset="2"/>
              <a:buNone/>
            </a:pPr>
            <a:r>
              <a:rPr lang="en-US" sz="1700" dirty="0" smtClean="0">
                <a:latin typeface="Courier New" pitchFamily="49" charset="0"/>
              </a:rPr>
              <a:t>  </a:t>
            </a:r>
            <a:r>
              <a:rPr lang="en-US" sz="1700" dirty="0" err="1" smtClean="0">
                <a:latin typeface="Courier New" pitchFamily="49" charset="0"/>
              </a:rPr>
              <a:t>fecfat</a:t>
            </a:r>
            <a:r>
              <a:rPr lang="en-US" sz="1700" dirty="0" smtClean="0">
                <a:latin typeface="Courier New" pitchFamily="49" charset="0"/>
              </a:rPr>
              <a:t> |       6    31.06667    24.2641        5.8       68.2</a:t>
            </a:r>
            <a:endParaRPr lang="en-US" sz="1700" dirty="0">
              <a:latin typeface="Courier New" pitchFamily="49"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BDE0F87-8BD8-4CA0-9B97-FA1773BFB23D}" type="slidenum">
              <a:rPr lang="en-US" altLang="en-US"/>
              <a:pPr/>
              <a:t>15</a:t>
            </a:fld>
            <a:endParaRPr lang="en-US" altLang="en-US"/>
          </a:p>
        </p:txBody>
      </p:sp>
      <p:sp>
        <p:nvSpPr>
          <p:cNvPr id="917506" name="Rectangle 2"/>
          <p:cNvSpPr>
            <a:spLocks noGrp="1" noChangeArrowheads="1"/>
          </p:cNvSpPr>
          <p:nvPr>
            <p:ph type="title"/>
          </p:nvPr>
        </p:nvSpPr>
        <p:spPr>
          <a:xfrm>
            <a:off x="381000" y="228600"/>
            <a:ext cx="7543800" cy="808038"/>
          </a:xfrm>
        </p:spPr>
        <p:txBody>
          <a:bodyPr/>
          <a:lstStyle/>
          <a:p>
            <a:r>
              <a:rPr lang="en-US"/>
              <a:t>Fecal fat data analysis</a:t>
            </a:r>
          </a:p>
        </p:txBody>
      </p:sp>
      <p:pic>
        <p:nvPicPr>
          <p:cNvPr id="3" name="Content Placeholder 2"/>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838200" y="1066800"/>
            <a:ext cx="7620000" cy="5541818"/>
          </a:xfr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A176D6B1-4C0C-4426-AE38-C2E8B31C78EC}" type="slidenum">
              <a:rPr lang="en-US" altLang="en-US"/>
              <a:pPr/>
              <a:t>16</a:t>
            </a:fld>
            <a:endParaRPr lang="en-US" altLang="en-US"/>
          </a:p>
        </p:txBody>
      </p:sp>
      <p:sp>
        <p:nvSpPr>
          <p:cNvPr id="919555" name="Rectangle 3"/>
          <p:cNvSpPr>
            <a:spLocks noGrp="1" noChangeArrowheads="1"/>
          </p:cNvSpPr>
          <p:nvPr>
            <p:ph type="body" idx="1"/>
          </p:nvPr>
        </p:nvSpPr>
        <p:spPr>
          <a:xfrm>
            <a:off x="0" y="990600"/>
            <a:ext cx="9144000" cy="5334000"/>
          </a:xfrm>
        </p:spPr>
        <p:txBody>
          <a:bodyPr/>
          <a:lstStyle/>
          <a:p>
            <a:pPr marL="0" indent="0">
              <a:lnSpc>
                <a:spcPct val="80000"/>
              </a:lnSpc>
              <a:buFont typeface="Wingdings" pitchFamily="2" charset="2"/>
              <a:buNone/>
            </a:pPr>
            <a:endParaRPr lang="en-US" sz="1400" dirty="0">
              <a:latin typeface="Courier New" pitchFamily="49" charset="0"/>
            </a:endParaRPr>
          </a:p>
          <a:p>
            <a:pPr marL="0" indent="0">
              <a:lnSpc>
                <a:spcPct val="80000"/>
              </a:lnSpc>
              <a:buNone/>
            </a:pPr>
            <a:r>
              <a:rPr lang="en-US" sz="1500" dirty="0" smtClean="0">
                <a:latin typeface="Courier New" pitchFamily="49" charset="0"/>
              </a:rPr>
              <a:t>. regress </a:t>
            </a:r>
            <a:r>
              <a:rPr lang="en-US" sz="1500" dirty="0" err="1" smtClean="0">
                <a:latin typeface="Courier New" pitchFamily="49" charset="0"/>
              </a:rPr>
              <a:t>fecfat</a:t>
            </a:r>
            <a:r>
              <a:rPr lang="en-US" sz="1500" dirty="0" smtClean="0">
                <a:latin typeface="Courier New" pitchFamily="49" charset="0"/>
              </a:rPr>
              <a:t> </a:t>
            </a:r>
            <a:r>
              <a:rPr lang="en-US" sz="1500" dirty="0" err="1" smtClean="0">
                <a:latin typeface="Courier New" pitchFamily="49" charset="0"/>
              </a:rPr>
              <a:t>i.pilltype</a:t>
            </a:r>
            <a:endParaRPr lang="en-US" sz="1500" dirty="0" smtClean="0">
              <a:latin typeface="Courier New" pitchFamily="49" charset="0"/>
            </a:endParaRPr>
          </a:p>
          <a:p>
            <a:pPr marL="0" indent="0">
              <a:lnSpc>
                <a:spcPct val="80000"/>
              </a:lnSpc>
              <a:buNone/>
            </a:pPr>
            <a:endParaRPr lang="en-US" sz="1500" dirty="0" smtClean="0">
              <a:latin typeface="Courier New" pitchFamily="49" charset="0"/>
            </a:endParaRPr>
          </a:p>
          <a:p>
            <a:pPr marL="0" indent="0">
              <a:lnSpc>
                <a:spcPct val="80000"/>
              </a:lnSpc>
              <a:buNone/>
            </a:pPr>
            <a:r>
              <a:rPr lang="en-US" sz="1500" dirty="0" smtClean="0">
                <a:latin typeface="Courier New" pitchFamily="49" charset="0"/>
              </a:rPr>
              <a:t>      Source |       SS       </a:t>
            </a:r>
            <a:r>
              <a:rPr lang="en-US" sz="1500" dirty="0" err="1" smtClean="0">
                <a:latin typeface="Courier New" pitchFamily="49" charset="0"/>
              </a:rPr>
              <a:t>df</a:t>
            </a:r>
            <a:r>
              <a:rPr lang="en-US" sz="1500" dirty="0" smtClean="0">
                <a:latin typeface="Courier New" pitchFamily="49" charset="0"/>
              </a:rPr>
              <a:t>       MS              Number of </a:t>
            </a:r>
            <a:r>
              <a:rPr lang="en-US" sz="1500" dirty="0" err="1" smtClean="0">
                <a:latin typeface="Courier New" pitchFamily="49" charset="0"/>
              </a:rPr>
              <a:t>obs</a:t>
            </a:r>
            <a:r>
              <a:rPr lang="en-US" sz="1500" dirty="0" smtClean="0">
                <a:latin typeface="Courier New" pitchFamily="49" charset="0"/>
              </a:rPr>
              <a:t> =      24</a:t>
            </a:r>
          </a:p>
          <a:p>
            <a:pPr marL="0" indent="0">
              <a:lnSpc>
                <a:spcPct val="80000"/>
              </a:lnSpc>
              <a:buNone/>
            </a:pPr>
            <a:r>
              <a:rPr lang="en-US" sz="1500" dirty="0" smtClean="0">
                <a:latin typeface="Courier New" pitchFamily="49" charset="0"/>
              </a:rPr>
              <a:t>-------------+------------------------------           F(  3,    20) =    1.86</a:t>
            </a:r>
          </a:p>
          <a:p>
            <a:pPr marL="0" indent="0">
              <a:lnSpc>
                <a:spcPct val="80000"/>
              </a:lnSpc>
              <a:buNone/>
            </a:pPr>
            <a:r>
              <a:rPr lang="en-US" sz="1500" dirty="0" smtClean="0">
                <a:latin typeface="Courier New" pitchFamily="49" charset="0"/>
              </a:rPr>
              <a:t>       Model |   2008.6017     3  669.533901           </a:t>
            </a:r>
            <a:r>
              <a:rPr lang="en-US" sz="1500" dirty="0" err="1" smtClean="0">
                <a:latin typeface="Courier New" pitchFamily="49" charset="0"/>
              </a:rPr>
              <a:t>Prob</a:t>
            </a:r>
            <a:r>
              <a:rPr lang="en-US" sz="1500" dirty="0" smtClean="0">
                <a:latin typeface="Courier New" pitchFamily="49" charset="0"/>
              </a:rPr>
              <a:t> &gt; F      =  0.1687</a:t>
            </a:r>
          </a:p>
          <a:p>
            <a:pPr marL="0" indent="0">
              <a:lnSpc>
                <a:spcPct val="80000"/>
              </a:lnSpc>
              <a:buNone/>
            </a:pPr>
            <a:r>
              <a:rPr lang="en-US" sz="1500" dirty="0" smtClean="0">
                <a:latin typeface="Courier New" pitchFamily="49" charset="0"/>
              </a:rPr>
              <a:t>    Residual |  7193.36328    20  359.668164           R-squared     =  0.2183</a:t>
            </a:r>
          </a:p>
          <a:p>
            <a:pPr marL="0" indent="0">
              <a:lnSpc>
                <a:spcPct val="80000"/>
              </a:lnSpc>
              <a:buNone/>
            </a:pPr>
            <a:r>
              <a:rPr lang="en-US" sz="1500" dirty="0" smtClean="0">
                <a:latin typeface="Courier New" pitchFamily="49" charset="0"/>
              </a:rPr>
              <a:t>-------------+------------------------------           </a:t>
            </a:r>
            <a:r>
              <a:rPr lang="en-US" sz="1500" dirty="0" err="1" smtClean="0">
                <a:latin typeface="Courier New" pitchFamily="49" charset="0"/>
              </a:rPr>
              <a:t>Adj</a:t>
            </a:r>
            <a:r>
              <a:rPr lang="en-US" sz="1500" dirty="0" smtClean="0">
                <a:latin typeface="Courier New" pitchFamily="49" charset="0"/>
              </a:rPr>
              <a:t> R-squared =  0.1010</a:t>
            </a:r>
          </a:p>
          <a:p>
            <a:pPr marL="0" indent="0">
              <a:lnSpc>
                <a:spcPct val="80000"/>
              </a:lnSpc>
              <a:buNone/>
            </a:pPr>
            <a:r>
              <a:rPr lang="en-US" sz="1500" dirty="0" smtClean="0">
                <a:latin typeface="Courier New" pitchFamily="49" charset="0"/>
              </a:rPr>
              <a:t>       Total |  9201.96498    23  400.085434           Root MSE      =  18.965</a:t>
            </a:r>
          </a:p>
          <a:p>
            <a:pPr marL="0" indent="0">
              <a:lnSpc>
                <a:spcPct val="80000"/>
              </a:lnSpc>
              <a:buNone/>
            </a:pPr>
            <a:r>
              <a:rPr lang="en-US" sz="1500" dirty="0" smtClean="0">
                <a:latin typeface="Courier New" pitchFamily="49" charset="0"/>
              </a:rPr>
              <a:t>------------------------------------------------------------------------------</a:t>
            </a:r>
          </a:p>
          <a:p>
            <a:pPr marL="0" indent="0">
              <a:lnSpc>
                <a:spcPct val="80000"/>
              </a:lnSpc>
              <a:buNone/>
            </a:pPr>
            <a:r>
              <a:rPr lang="en-US" sz="1500" dirty="0" smtClean="0">
                <a:latin typeface="Courier New" pitchFamily="49" charset="0"/>
              </a:rPr>
              <a:t>      </a:t>
            </a:r>
            <a:r>
              <a:rPr lang="en-US" sz="1500" dirty="0" err="1" smtClean="0">
                <a:latin typeface="Courier New" pitchFamily="49" charset="0"/>
              </a:rPr>
              <a:t>fecfat</a:t>
            </a:r>
            <a:r>
              <a:rPr lang="en-US" sz="1500" dirty="0" smtClean="0">
                <a:latin typeface="Courier New" pitchFamily="49" charset="0"/>
              </a:rPr>
              <a:t> |      </a:t>
            </a:r>
            <a:r>
              <a:rPr lang="en-US" sz="1500" dirty="0" err="1" smtClean="0">
                <a:latin typeface="Courier New" pitchFamily="49" charset="0"/>
              </a:rPr>
              <a:t>Coef</a:t>
            </a:r>
            <a:r>
              <a:rPr lang="en-US" sz="1500" dirty="0" smtClean="0">
                <a:latin typeface="Courier New" pitchFamily="49" charset="0"/>
              </a:rPr>
              <a:t>.   Std. Err.      t    P&gt;|t|     [95% Conf. Interval]</a:t>
            </a:r>
          </a:p>
          <a:p>
            <a:pPr marL="0" indent="0">
              <a:lnSpc>
                <a:spcPct val="80000"/>
              </a:lnSpc>
              <a:buNone/>
            </a:pPr>
            <a:r>
              <a:rPr lang="en-US" sz="1500" dirty="0" smtClean="0">
                <a:latin typeface="Courier New" pitchFamily="49" charset="0"/>
              </a:rPr>
              <a:t>-------------+----------------------------------------------------------------</a:t>
            </a:r>
          </a:p>
          <a:p>
            <a:pPr marL="0" indent="0">
              <a:lnSpc>
                <a:spcPct val="80000"/>
              </a:lnSpc>
              <a:buNone/>
            </a:pPr>
            <a:r>
              <a:rPr lang="en-US" sz="1500" dirty="0" smtClean="0">
                <a:latin typeface="Courier New" pitchFamily="49" charset="0"/>
              </a:rPr>
              <a:t>    </a:t>
            </a:r>
            <a:r>
              <a:rPr lang="en-US" sz="1500" dirty="0" err="1" smtClean="0">
                <a:latin typeface="Courier New" pitchFamily="49" charset="0"/>
              </a:rPr>
              <a:t>pilltype</a:t>
            </a:r>
            <a:r>
              <a:rPr lang="en-US" sz="1500" dirty="0" smtClean="0">
                <a:latin typeface="Courier New" pitchFamily="49" charset="0"/>
              </a:rPr>
              <a:t> |</a:t>
            </a:r>
          </a:p>
          <a:p>
            <a:pPr marL="0" indent="0">
              <a:lnSpc>
                <a:spcPct val="80000"/>
              </a:lnSpc>
              <a:buNone/>
            </a:pPr>
            <a:r>
              <a:rPr lang="en-US" sz="1500" dirty="0" smtClean="0">
                <a:latin typeface="Courier New" pitchFamily="49" charset="0"/>
              </a:rPr>
              <a:t>          2  |     -21.55    10.9494    -1.97   0.063    -44.39005     1.29005</a:t>
            </a:r>
          </a:p>
          <a:p>
            <a:pPr marL="0" indent="0">
              <a:lnSpc>
                <a:spcPct val="80000"/>
              </a:lnSpc>
              <a:buNone/>
            </a:pPr>
            <a:r>
              <a:rPr lang="en-US" sz="1500" dirty="0" smtClean="0">
                <a:latin typeface="Courier New" pitchFamily="49" charset="0"/>
              </a:rPr>
              <a:t>          3  |  -20.66667    10.9494    -1.89   0.074    -43.50672    2.173384</a:t>
            </a:r>
          </a:p>
          <a:p>
            <a:pPr marL="0" indent="0">
              <a:lnSpc>
                <a:spcPct val="80000"/>
              </a:lnSpc>
              <a:buNone/>
            </a:pPr>
            <a:r>
              <a:rPr lang="en-US" sz="1500" dirty="0" smtClean="0">
                <a:latin typeface="Courier New" pitchFamily="49" charset="0"/>
              </a:rPr>
              <a:t>          4  |  -7.016668    10.9494    -0.64   0.529    -29.85672    15.82338</a:t>
            </a:r>
          </a:p>
          <a:p>
            <a:pPr marL="0" indent="0">
              <a:lnSpc>
                <a:spcPct val="80000"/>
              </a:lnSpc>
              <a:buNone/>
            </a:pPr>
            <a:r>
              <a:rPr lang="en-US" sz="1500" dirty="0" smtClean="0">
                <a:latin typeface="Courier New" pitchFamily="49" charset="0"/>
              </a:rPr>
              <a:t>             |</a:t>
            </a:r>
          </a:p>
          <a:p>
            <a:pPr marL="0" indent="0">
              <a:lnSpc>
                <a:spcPct val="80000"/>
              </a:lnSpc>
              <a:buNone/>
            </a:pPr>
            <a:r>
              <a:rPr lang="en-US" sz="1500" dirty="0" smtClean="0">
                <a:latin typeface="Courier New" pitchFamily="49" charset="0"/>
              </a:rPr>
              <a:t>       _cons |   38.08333   7.742396     4.92   0.000     21.93298    54.23369</a:t>
            </a:r>
          </a:p>
          <a:p>
            <a:pPr marL="0" indent="0">
              <a:lnSpc>
                <a:spcPct val="80000"/>
              </a:lnSpc>
              <a:buNone/>
            </a:pPr>
            <a:r>
              <a:rPr lang="en-US" sz="1500" dirty="0" smtClean="0">
                <a:latin typeface="Courier New" pitchFamily="49" charset="0"/>
              </a:rPr>
              <a:t>------------------------------------------------------------------------------</a:t>
            </a:r>
          </a:p>
          <a:p>
            <a:pPr marL="0" indent="0">
              <a:lnSpc>
                <a:spcPct val="80000"/>
              </a:lnSpc>
              <a:buNone/>
            </a:pPr>
            <a:r>
              <a:rPr lang="en-US" sz="1500" dirty="0" smtClean="0">
                <a:latin typeface="Courier New" pitchFamily="49" charset="0"/>
              </a:rPr>
              <a:t>. </a:t>
            </a:r>
            <a:r>
              <a:rPr lang="en-US" sz="1500" dirty="0" err="1" smtClean="0">
                <a:latin typeface="Courier New" pitchFamily="49" charset="0"/>
              </a:rPr>
              <a:t>testparm</a:t>
            </a:r>
            <a:r>
              <a:rPr lang="en-US" sz="1500" dirty="0" smtClean="0">
                <a:latin typeface="Courier New" pitchFamily="49" charset="0"/>
              </a:rPr>
              <a:t> </a:t>
            </a:r>
            <a:r>
              <a:rPr lang="en-US" sz="1500" dirty="0" err="1" smtClean="0">
                <a:latin typeface="Courier New" pitchFamily="49" charset="0"/>
              </a:rPr>
              <a:t>i.pilltype</a:t>
            </a:r>
            <a:endParaRPr lang="en-US" sz="1500" dirty="0" smtClean="0">
              <a:latin typeface="Courier New" pitchFamily="49" charset="0"/>
            </a:endParaRPr>
          </a:p>
          <a:p>
            <a:pPr marL="0" indent="0">
              <a:lnSpc>
                <a:spcPct val="80000"/>
              </a:lnSpc>
              <a:buNone/>
            </a:pPr>
            <a:r>
              <a:rPr lang="en-US" sz="1500" dirty="0" smtClean="0">
                <a:latin typeface="Courier New" pitchFamily="49" charset="0"/>
              </a:rPr>
              <a:t> ( 1)  2.pilltype = 0</a:t>
            </a:r>
          </a:p>
          <a:p>
            <a:pPr marL="0" indent="0">
              <a:lnSpc>
                <a:spcPct val="80000"/>
              </a:lnSpc>
              <a:buNone/>
            </a:pPr>
            <a:r>
              <a:rPr lang="en-US" sz="1500" dirty="0" smtClean="0">
                <a:latin typeface="Courier New" pitchFamily="49" charset="0"/>
              </a:rPr>
              <a:t> ( 2)  3.pilltype = 0</a:t>
            </a:r>
          </a:p>
          <a:p>
            <a:pPr marL="0" indent="0">
              <a:lnSpc>
                <a:spcPct val="80000"/>
              </a:lnSpc>
              <a:buNone/>
            </a:pPr>
            <a:r>
              <a:rPr lang="en-US" sz="1500" dirty="0" smtClean="0">
                <a:latin typeface="Courier New" pitchFamily="49" charset="0"/>
              </a:rPr>
              <a:t> ( 3)  4.pilltype = 0</a:t>
            </a:r>
          </a:p>
          <a:p>
            <a:pPr marL="0" indent="0">
              <a:lnSpc>
                <a:spcPct val="80000"/>
              </a:lnSpc>
              <a:buNone/>
            </a:pPr>
            <a:r>
              <a:rPr lang="en-US" sz="1500" dirty="0" smtClean="0">
                <a:latin typeface="Courier New" pitchFamily="49" charset="0"/>
              </a:rPr>
              <a:t>       F(  3,    20) =    1.86</a:t>
            </a:r>
          </a:p>
          <a:p>
            <a:pPr marL="0" indent="0">
              <a:lnSpc>
                <a:spcPct val="80000"/>
              </a:lnSpc>
              <a:buNone/>
            </a:pPr>
            <a:r>
              <a:rPr lang="en-US" sz="1500" dirty="0" smtClean="0">
                <a:latin typeface="Courier New" pitchFamily="49" charset="0"/>
              </a:rPr>
              <a:t>            </a:t>
            </a:r>
            <a:r>
              <a:rPr lang="en-US" sz="1500" dirty="0" err="1" smtClean="0">
                <a:latin typeface="Courier New" pitchFamily="49" charset="0"/>
              </a:rPr>
              <a:t>Prob</a:t>
            </a:r>
            <a:r>
              <a:rPr lang="en-US" sz="1500" dirty="0" smtClean="0">
                <a:latin typeface="Courier New" pitchFamily="49" charset="0"/>
              </a:rPr>
              <a:t> &gt; F =    0.1687</a:t>
            </a:r>
            <a:endParaRPr lang="en-US" sz="1500" dirty="0">
              <a:latin typeface="Courier New" pitchFamily="49" charset="0"/>
            </a:endParaRPr>
          </a:p>
        </p:txBody>
      </p:sp>
      <p:sp>
        <p:nvSpPr>
          <p:cNvPr id="919554" name="Rectangle 2"/>
          <p:cNvSpPr>
            <a:spLocks noGrp="1" noChangeArrowheads="1"/>
          </p:cNvSpPr>
          <p:nvPr>
            <p:ph type="title"/>
          </p:nvPr>
        </p:nvSpPr>
        <p:spPr>
          <a:xfrm>
            <a:off x="0" y="914400"/>
            <a:ext cx="7543800" cy="731838"/>
          </a:xfrm>
        </p:spPr>
        <p:txBody>
          <a:bodyPr/>
          <a:lstStyle/>
          <a:p>
            <a:r>
              <a:rPr lang="en-US" dirty="0">
                <a:latin typeface="Arial Unicode MS" pitchFamily="34" charset="-128"/>
              </a:rPr>
              <a:t>Regression/ANOVA ignoring sex effects (a wrong analysis)</a:t>
            </a:r>
            <a:r>
              <a:rPr lang="en-US" dirty="0">
                <a:latin typeface="Courier New" pitchFamily="49" charset="0"/>
              </a:rPr>
              <a:t/>
            </a:r>
            <a:br>
              <a:rPr lang="en-US" dirty="0">
                <a:latin typeface="Courier New" pitchFamily="49" charset="0"/>
              </a:rPr>
            </a:br>
            <a:endParaRPr lang="en-US" dirty="0">
              <a:latin typeface="Courier New" pitchFamily="49" charset="0"/>
            </a:endParaRPr>
          </a:p>
        </p:txBody>
      </p:sp>
      <p:sp>
        <p:nvSpPr>
          <p:cNvPr id="919557" name="Text Box 5"/>
          <p:cNvSpPr txBox="1">
            <a:spLocks noChangeArrowheads="1"/>
          </p:cNvSpPr>
          <p:nvPr/>
        </p:nvSpPr>
        <p:spPr bwMode="auto">
          <a:xfrm>
            <a:off x="4419600" y="4800600"/>
            <a:ext cx="3124200" cy="366713"/>
          </a:xfrm>
          <a:prstGeom prst="rect">
            <a:avLst/>
          </a:prstGeom>
          <a:noFill/>
          <a:ln w="9525" algn="ctr">
            <a:noFill/>
            <a:miter lim="800000"/>
            <a:headEnd/>
            <a:tailEnd/>
          </a:ln>
          <a:effectLst/>
        </p:spPr>
        <p:txBody>
          <a:bodyPr>
            <a:spAutoFit/>
          </a:bodyPr>
          <a:lstStyle/>
          <a:p>
            <a:endParaRPr lang="en-US"/>
          </a:p>
        </p:txBody>
      </p:sp>
      <p:grpSp>
        <p:nvGrpSpPr>
          <p:cNvPr id="919561" name="Group 9"/>
          <p:cNvGrpSpPr>
            <a:grpSpLocks/>
          </p:cNvGrpSpPr>
          <p:nvPr/>
        </p:nvGrpSpPr>
        <p:grpSpPr bwMode="auto">
          <a:xfrm>
            <a:off x="2971800" y="4114800"/>
            <a:ext cx="5791200" cy="1922463"/>
            <a:chOff x="1584" y="2688"/>
            <a:chExt cx="3648" cy="1211"/>
          </a:xfrm>
        </p:grpSpPr>
        <p:sp>
          <p:nvSpPr>
            <p:cNvPr id="919558" name="Text Box 6"/>
            <p:cNvSpPr txBox="1">
              <a:spLocks noChangeArrowheads="1"/>
            </p:cNvSpPr>
            <p:nvPr/>
          </p:nvSpPr>
          <p:spPr bwMode="auto">
            <a:xfrm>
              <a:off x="2016" y="3408"/>
              <a:ext cx="3216" cy="491"/>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Difference between average for Tablet – None</a:t>
              </a:r>
            </a:p>
            <a:p>
              <a:pPr algn="l">
                <a:spcBef>
                  <a:spcPct val="50000"/>
                </a:spcBef>
              </a:pPr>
              <a:r>
                <a:rPr lang="en-US" dirty="0">
                  <a:solidFill>
                    <a:srgbClr val="CC0000"/>
                  </a:solidFill>
                </a:rPr>
                <a:t>(16.53 – 38.08 = -21.55)</a:t>
              </a:r>
            </a:p>
          </p:txBody>
        </p:sp>
        <p:sp>
          <p:nvSpPr>
            <p:cNvPr id="919560" name="Line 8"/>
            <p:cNvSpPr>
              <a:spLocks noChangeShapeType="1"/>
            </p:cNvSpPr>
            <p:nvPr/>
          </p:nvSpPr>
          <p:spPr bwMode="auto">
            <a:xfrm flipH="1" flipV="1">
              <a:off x="1584" y="2688"/>
              <a:ext cx="384" cy="672"/>
            </a:xfrm>
            <a:prstGeom prst="line">
              <a:avLst/>
            </a:prstGeom>
            <a:noFill/>
            <a:ln w="9525">
              <a:solidFill>
                <a:schemeClr val="tx1"/>
              </a:solidFill>
              <a:round/>
              <a:headEnd/>
              <a:tailEnd type="triangle" w="med" len="med"/>
            </a:ln>
            <a:effectLst/>
          </p:spPr>
          <p:txBody>
            <a:bodyPr wrap="none" anchor="ctr"/>
            <a:lstStyle/>
            <a:p>
              <a:endParaRPr lang="en-US"/>
            </a:p>
          </p:txBody>
        </p:sp>
      </p:grpSp>
      <p:sp>
        <p:nvSpPr>
          <p:cNvPr id="9" name="TextBox 8"/>
          <p:cNvSpPr txBox="1"/>
          <p:nvPr/>
        </p:nvSpPr>
        <p:spPr>
          <a:xfrm>
            <a:off x="3923414" y="6096000"/>
            <a:ext cx="2191626" cy="369332"/>
          </a:xfrm>
          <a:prstGeom prst="rect">
            <a:avLst/>
          </a:prstGeom>
          <a:noFill/>
        </p:spPr>
        <p:txBody>
          <a:bodyPr wrap="none" rtlCol="0">
            <a:spAutoFit/>
          </a:bodyPr>
          <a:lstStyle/>
          <a:p>
            <a:r>
              <a:rPr lang="en-US" dirty="0" smtClean="0">
                <a:solidFill>
                  <a:srgbClr val="FF0000"/>
                </a:solidFill>
              </a:rPr>
              <a:t>Overall test, p=0.17</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919555">
                                            <p:txEl>
                                              <p:pRg st="13" end="13"/>
                                            </p:txEl>
                                          </p:spTgt>
                                        </p:tgtEl>
                                        <p:attrNameLst>
                                          <p:attrName>style.color</p:attrName>
                                        </p:attrNameLst>
                                      </p:cBhvr>
                                      <p:to>
                                        <a:srgbClr val="CC0000"/>
                                      </p:to>
                                    </p:animClr>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95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919561"/>
                                        </p:tgtEl>
                                        <p:attrNameLst>
                                          <p:attrName>style.visibility</p:attrName>
                                        </p:attrNameLst>
                                      </p:cBhvr>
                                      <p:to>
                                        <p:strVal val="hidden"/>
                                      </p:to>
                                    </p:set>
                                  </p:childTnLst>
                                </p:cTn>
                              </p:par>
                              <p:par>
                                <p:cTn id="15" presetID="3" presetClass="emph" presetSubtype="2" fill="hold" nodeType="withEffect">
                                  <p:stCondLst>
                                    <p:cond delay="0"/>
                                  </p:stCondLst>
                                  <p:childTnLst>
                                    <p:animClr clrSpc="rgb" dir="cw">
                                      <p:cBhvr override="childStyle">
                                        <p:cTn id="16" dur="500" fill="hold"/>
                                        <p:tgtEl>
                                          <p:spTgt spid="919555">
                                            <p:txEl>
                                              <p:pRg st="13" end="13"/>
                                            </p:txEl>
                                          </p:spTgt>
                                        </p:tgtEl>
                                        <p:attrNameLst>
                                          <p:attrName>style.color</p:attrName>
                                        </p:attrNameLst>
                                      </p:cBhvr>
                                      <p:to>
                                        <a:schemeClr val="tx1"/>
                                      </p:to>
                                    </p:animClr>
                                  </p:childTnLst>
                                </p:cTn>
                              </p:par>
                              <p:par>
                                <p:cTn id="17" presetID="3" presetClass="emph" presetSubtype="2" fill="hold" nodeType="withEffect">
                                  <p:stCondLst>
                                    <p:cond delay="0"/>
                                  </p:stCondLst>
                                  <p:childTnLst>
                                    <p:animClr clrSpc="rgb" dir="cw">
                                      <p:cBhvr override="childStyle">
                                        <p:cTn id="18" dur="500" fill="hold"/>
                                        <p:tgtEl>
                                          <p:spTgt spid="919555">
                                            <p:txEl>
                                              <p:pRg st="19" end="19"/>
                                            </p:txEl>
                                          </p:spTgt>
                                        </p:tgtEl>
                                        <p:attrNameLst>
                                          <p:attrName>style.color</p:attrName>
                                        </p:attrNameLst>
                                      </p:cBhvr>
                                      <p:to>
                                        <a:srgbClr val="CC0000"/>
                                      </p:to>
                                    </p:animClr>
                                  </p:childTnLst>
                                </p:cTn>
                              </p:par>
                              <p:par>
                                <p:cTn id="19" presetID="3" presetClass="emph" presetSubtype="2" fill="hold" nodeType="withEffect">
                                  <p:stCondLst>
                                    <p:cond delay="0"/>
                                  </p:stCondLst>
                                  <p:childTnLst>
                                    <p:animClr clrSpc="rgb" dir="cw">
                                      <p:cBhvr override="childStyle">
                                        <p:cTn id="20" dur="500" fill="hold"/>
                                        <p:tgtEl>
                                          <p:spTgt spid="919555">
                                            <p:txEl>
                                              <p:pRg st="20" end="20"/>
                                            </p:txEl>
                                          </p:spTgt>
                                        </p:tgtEl>
                                        <p:attrNameLst>
                                          <p:attrName>style.color</p:attrName>
                                        </p:attrNameLst>
                                      </p:cBhvr>
                                      <p:to>
                                        <a:srgbClr val="CC0000"/>
                                      </p:to>
                                    </p:animClr>
                                  </p:childTnLst>
                                </p:cTn>
                              </p:par>
                              <p:par>
                                <p:cTn id="21" presetID="3" presetClass="emph" presetSubtype="2" fill="hold" nodeType="withEffect">
                                  <p:stCondLst>
                                    <p:cond delay="0"/>
                                  </p:stCondLst>
                                  <p:childTnLst>
                                    <p:animClr clrSpc="rgb" dir="cw">
                                      <p:cBhvr override="childStyle">
                                        <p:cTn id="22" dur="500" fill="hold"/>
                                        <p:tgtEl>
                                          <p:spTgt spid="919555">
                                            <p:txEl>
                                              <p:pRg st="21" end="21"/>
                                            </p:txEl>
                                          </p:spTgt>
                                        </p:tgtEl>
                                        <p:attrNameLst>
                                          <p:attrName>style.color</p:attrName>
                                        </p:attrNameLst>
                                      </p:cBhvr>
                                      <p:to>
                                        <a:srgbClr val="CC0000"/>
                                      </p:to>
                                    </p:animClr>
                                  </p:childTnLst>
                                </p:cTn>
                              </p:par>
                              <p:par>
                                <p:cTn id="23" presetID="3" presetClass="emph" presetSubtype="2" fill="hold" nodeType="withEffect">
                                  <p:stCondLst>
                                    <p:cond delay="0"/>
                                  </p:stCondLst>
                                  <p:childTnLst>
                                    <p:animClr clrSpc="rgb" dir="cw">
                                      <p:cBhvr override="childStyle">
                                        <p:cTn id="24" dur="500" fill="hold"/>
                                        <p:tgtEl>
                                          <p:spTgt spid="919555">
                                            <p:txEl>
                                              <p:pRg st="22" end="22"/>
                                            </p:txEl>
                                          </p:spTgt>
                                        </p:tgtEl>
                                        <p:attrNameLst>
                                          <p:attrName>style.color</p:attrName>
                                        </p:attrNameLst>
                                      </p:cBhvr>
                                      <p:to>
                                        <a:srgbClr val="CC0000"/>
                                      </p:to>
                                    </p:animClr>
                                  </p:childTnLst>
                                </p:cTn>
                              </p:par>
                              <p:par>
                                <p:cTn id="25" presetID="3" presetClass="emph" presetSubtype="2" fill="hold" nodeType="withEffect">
                                  <p:stCondLst>
                                    <p:cond delay="0"/>
                                  </p:stCondLst>
                                  <p:childTnLst>
                                    <p:animClr clrSpc="rgb" dir="cw">
                                      <p:cBhvr override="childStyle">
                                        <p:cTn id="26" dur="500" fill="hold"/>
                                        <p:tgtEl>
                                          <p:spTgt spid="919555">
                                            <p:txEl>
                                              <p:pRg st="23" end="23"/>
                                            </p:txEl>
                                          </p:spTgt>
                                        </p:tgtEl>
                                        <p:attrNameLst>
                                          <p:attrName>style.color</p:attrName>
                                        </p:attrNameLst>
                                      </p:cBhvr>
                                      <p:to>
                                        <a:srgbClr val="CC0000"/>
                                      </p:to>
                                    </p:animClr>
                                  </p:childTnLst>
                                </p:cTn>
                              </p:par>
                              <p:par>
                                <p:cTn id="27" presetID="3" presetClass="emph" presetSubtype="2" fill="hold" nodeType="withEffect">
                                  <p:stCondLst>
                                    <p:cond delay="0"/>
                                  </p:stCondLst>
                                  <p:childTnLst>
                                    <p:animClr clrSpc="rgb" dir="cw">
                                      <p:cBhvr override="childStyle">
                                        <p:cTn id="28" dur="500" fill="hold"/>
                                        <p:tgtEl>
                                          <p:spTgt spid="919555">
                                            <p:txEl>
                                              <p:pRg st="24" end="24"/>
                                            </p:txEl>
                                          </p:spTgt>
                                        </p:tgtEl>
                                        <p:attrNameLst>
                                          <p:attrName>style.color</p:attrName>
                                        </p:attrNameLst>
                                      </p:cBhvr>
                                      <p:to>
                                        <a:srgbClr val="CC0000"/>
                                      </p:to>
                                    </p:animClr>
                                  </p:childTnLst>
                                </p:cTn>
                              </p:par>
                              <p:par>
                                <p:cTn id="29" presetID="1" presetClass="entr" presetSubtype="0"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5002ABA-F76A-4669-B818-2AD683B12C7E}" type="slidenum">
              <a:rPr lang="en-US" altLang="en-US"/>
              <a:pPr/>
              <a:t>17</a:t>
            </a:fld>
            <a:endParaRPr lang="en-US" altLang="en-US"/>
          </a:p>
        </p:txBody>
      </p:sp>
      <p:sp>
        <p:nvSpPr>
          <p:cNvPr id="928770" name="Rectangle 2"/>
          <p:cNvSpPr>
            <a:spLocks noGrp="1" noChangeArrowheads="1"/>
          </p:cNvSpPr>
          <p:nvPr>
            <p:ph type="title"/>
          </p:nvPr>
        </p:nvSpPr>
        <p:spPr>
          <a:xfrm>
            <a:off x="0" y="0"/>
            <a:ext cx="7543800" cy="731838"/>
          </a:xfrm>
        </p:spPr>
        <p:txBody>
          <a:bodyPr/>
          <a:lstStyle/>
          <a:p>
            <a:r>
              <a:rPr lang="en-US" sz="3600">
                <a:latin typeface="Arial Unicode MS" pitchFamily="34" charset="-128"/>
              </a:rPr>
              <a:t>A hierarchical analysis</a:t>
            </a:r>
            <a:endParaRPr lang="en-US" sz="3600">
              <a:latin typeface="Courier New" pitchFamily="49" charset="0"/>
            </a:endParaRPr>
          </a:p>
        </p:txBody>
      </p:sp>
      <p:sp>
        <p:nvSpPr>
          <p:cNvPr id="928771" name="Rectangle 3"/>
          <p:cNvSpPr>
            <a:spLocks noGrp="1" noChangeArrowheads="1"/>
          </p:cNvSpPr>
          <p:nvPr>
            <p:ph type="body" idx="1"/>
          </p:nvPr>
        </p:nvSpPr>
        <p:spPr>
          <a:xfrm>
            <a:off x="304800" y="990600"/>
            <a:ext cx="9144000" cy="5334000"/>
          </a:xfrm>
        </p:spPr>
        <p:txBody>
          <a:bodyPr/>
          <a:lstStyle/>
          <a:p>
            <a:pPr marL="0" indent="0">
              <a:lnSpc>
                <a:spcPct val="80000"/>
              </a:lnSpc>
              <a:buNone/>
            </a:pPr>
            <a:endParaRPr lang="en-US" sz="1400" dirty="0" smtClean="0">
              <a:solidFill>
                <a:srgbClr val="CC0000"/>
              </a:solidFill>
              <a:latin typeface="Courier New" pitchFamily="49" charset="0"/>
            </a:endParaRPr>
          </a:p>
          <a:p>
            <a:pPr marL="0" indent="0">
              <a:lnSpc>
                <a:spcPct val="80000"/>
              </a:lnSpc>
              <a:buNone/>
            </a:pPr>
            <a:r>
              <a:rPr lang="en-US" sz="1400" dirty="0" smtClean="0">
                <a:latin typeface="Courier New" pitchFamily="49" charset="0"/>
              </a:rPr>
              <a:t>. </a:t>
            </a:r>
            <a:r>
              <a:rPr lang="en-US" sz="1400" dirty="0" err="1" smtClean="0">
                <a:solidFill>
                  <a:srgbClr val="FF0000"/>
                </a:solidFill>
                <a:latin typeface="Courier New" pitchFamily="49" charset="0"/>
              </a:rPr>
              <a:t>xtgee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fecfat</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i.pilltype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a:t>
            </a:r>
            <a:r>
              <a:rPr lang="en-US" sz="1400" dirty="0" smtClean="0">
                <a:solidFill>
                  <a:srgbClr val="FF0000"/>
                </a:solidFill>
                <a:latin typeface="Courier New" pitchFamily="49" charset="0"/>
              </a:rPr>
              <a:t>(</a:t>
            </a:r>
            <a:r>
              <a:rPr lang="en-US" sz="1400" dirty="0" err="1" smtClean="0">
                <a:solidFill>
                  <a:srgbClr val="FF0000"/>
                </a:solidFill>
                <a:latin typeface="Courier New" pitchFamily="49" charset="0"/>
              </a:rPr>
              <a:t>patid</a:t>
            </a:r>
            <a:r>
              <a:rPr lang="en-US" sz="1400" dirty="0" smtClean="0">
                <a:solidFill>
                  <a:srgbClr val="FF0000"/>
                </a:solidFill>
                <a:latin typeface="Courier New" pitchFamily="49" charset="0"/>
              </a:rPr>
              <a:t>)</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GEE population-averaged model                   Number of </a:t>
            </a:r>
            <a:r>
              <a:rPr lang="en-US" sz="1400" dirty="0" err="1" smtClean="0">
                <a:latin typeface="Courier New" pitchFamily="49" charset="0"/>
              </a:rPr>
              <a:t>obs</a:t>
            </a:r>
            <a:r>
              <a:rPr lang="en-US" sz="1400" dirty="0" smtClean="0">
                <a:latin typeface="Courier New" pitchFamily="49" charset="0"/>
              </a:rPr>
              <a:t>      =        24</a:t>
            </a:r>
          </a:p>
          <a:p>
            <a:pPr marL="0" indent="0">
              <a:lnSpc>
                <a:spcPct val="80000"/>
              </a:lnSpc>
              <a:buNone/>
            </a:pPr>
            <a:r>
              <a:rPr lang="en-US" sz="1400" dirty="0" smtClean="0">
                <a:latin typeface="Courier New" pitchFamily="49" charset="0"/>
              </a:rPr>
              <a:t>Group variable:                      </a:t>
            </a:r>
            <a:r>
              <a:rPr lang="en-US" sz="1400" dirty="0" err="1" smtClean="0">
                <a:latin typeface="Courier New" pitchFamily="49" charset="0"/>
              </a:rPr>
              <a:t>patid</a:t>
            </a:r>
            <a:r>
              <a:rPr lang="en-US" sz="1400" dirty="0" smtClean="0">
                <a:latin typeface="Courier New" pitchFamily="49" charset="0"/>
              </a:rPr>
              <a:t>      Number of groups   =         6</a:t>
            </a:r>
          </a:p>
          <a:p>
            <a:pPr marL="0" indent="0">
              <a:lnSpc>
                <a:spcPct val="80000"/>
              </a:lnSpc>
              <a:buNone/>
            </a:pPr>
            <a:r>
              <a:rPr lang="en-US" sz="1400" dirty="0" smtClean="0">
                <a:latin typeface="Courier New" pitchFamily="49" charset="0"/>
              </a:rPr>
              <a:t>Link:                             identity      </a:t>
            </a:r>
            <a:r>
              <a:rPr lang="en-US" sz="1400" dirty="0" err="1" smtClean="0">
                <a:latin typeface="Courier New" pitchFamily="49" charset="0"/>
              </a:rPr>
              <a:t>Obs</a:t>
            </a:r>
            <a:r>
              <a:rPr lang="en-US" sz="1400" dirty="0" smtClean="0">
                <a:latin typeface="Courier New" pitchFamily="49" charset="0"/>
              </a:rPr>
              <a:t> per group: min =         4</a:t>
            </a:r>
          </a:p>
          <a:p>
            <a:pPr marL="0" indent="0">
              <a:lnSpc>
                <a:spcPct val="80000"/>
              </a:lnSpc>
              <a:buNone/>
            </a:pPr>
            <a:r>
              <a:rPr lang="en-US" sz="1400" dirty="0" smtClean="0">
                <a:latin typeface="Courier New" pitchFamily="49" charset="0"/>
              </a:rPr>
              <a:t>Family:                           Gaussian                     </a:t>
            </a:r>
            <a:r>
              <a:rPr lang="en-US" sz="1400" dirty="0" err="1" smtClean="0">
                <a:latin typeface="Courier New" pitchFamily="49" charset="0"/>
              </a:rPr>
              <a:t>avg</a:t>
            </a:r>
            <a:r>
              <a:rPr lang="en-US" sz="1400" dirty="0" smtClean="0">
                <a:latin typeface="Courier New" pitchFamily="49" charset="0"/>
              </a:rPr>
              <a:t> =       4.0</a:t>
            </a:r>
          </a:p>
          <a:p>
            <a:pPr marL="0" indent="0">
              <a:lnSpc>
                <a:spcPct val="80000"/>
              </a:lnSpc>
              <a:buNone/>
            </a:pPr>
            <a:r>
              <a:rPr lang="en-US" sz="1400" dirty="0" smtClean="0">
                <a:latin typeface="Courier New" pitchFamily="49" charset="0"/>
              </a:rPr>
              <a:t>Correlation:                  exchangeable                     max =         4</a:t>
            </a:r>
          </a:p>
          <a:p>
            <a:pPr marL="0" indent="0">
              <a:lnSpc>
                <a:spcPct val="80000"/>
              </a:lnSpc>
              <a:buNone/>
            </a:pPr>
            <a:r>
              <a:rPr lang="en-US" sz="1400" dirty="0" smtClean="0">
                <a:latin typeface="Courier New" pitchFamily="49" charset="0"/>
              </a:rPr>
              <a:t>                                                Wald chi2(3)       =     22.53</a:t>
            </a:r>
          </a:p>
          <a:p>
            <a:pPr marL="0" indent="0">
              <a:lnSpc>
                <a:spcPct val="80000"/>
              </a:lnSpc>
              <a:buNone/>
            </a:pPr>
            <a:r>
              <a:rPr lang="en-US" sz="1400" dirty="0" smtClean="0">
                <a:latin typeface="Courier New" pitchFamily="49" charset="0"/>
              </a:rPr>
              <a:t>Scale parameter:                  299.7235      </a:t>
            </a:r>
            <a:r>
              <a:rPr lang="en-US" sz="1400" dirty="0" err="1" smtClean="0">
                <a:latin typeface="Courier New" pitchFamily="49" charset="0"/>
              </a:rPr>
              <a:t>Prob</a:t>
            </a:r>
            <a:r>
              <a:rPr lang="en-US" sz="1400" dirty="0" smtClean="0">
                <a:latin typeface="Courier New" pitchFamily="49" charset="0"/>
              </a:rPr>
              <a:t> &gt; chi2        =    0.0001</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fecfat</a:t>
            </a:r>
            <a:r>
              <a:rPr lang="en-US" sz="1400" dirty="0" smtClean="0">
                <a:latin typeface="Courier New" pitchFamily="49" charset="0"/>
              </a:rPr>
              <a:t> |      </a:t>
            </a:r>
            <a:r>
              <a:rPr lang="en-US" sz="1400" dirty="0" err="1" smtClean="0">
                <a:latin typeface="Courier New" pitchFamily="49" charset="0"/>
              </a:rPr>
              <a:t>Coef</a:t>
            </a:r>
            <a:r>
              <a:rPr lang="en-US" sz="1400" dirty="0" smtClean="0">
                <a:latin typeface="Courier New" pitchFamily="49" charset="0"/>
              </a:rPr>
              <a:t>.   Std. Err.      z    P&gt;|z|     [95% Conf. Interval]</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pilltype</a:t>
            </a:r>
            <a:r>
              <a:rPr lang="en-US" sz="1400" dirty="0" smtClean="0">
                <a:latin typeface="Courier New" pitchFamily="49" charset="0"/>
              </a:rPr>
              <a:t> |</a:t>
            </a:r>
          </a:p>
          <a:p>
            <a:pPr marL="0" indent="0">
              <a:lnSpc>
                <a:spcPct val="80000"/>
              </a:lnSpc>
              <a:buNone/>
            </a:pPr>
            <a:r>
              <a:rPr lang="en-US" sz="1400" dirty="0" smtClean="0">
                <a:latin typeface="Courier New" pitchFamily="49" charset="0"/>
              </a:rPr>
              <a:t>          2  |     -21.55   5.451781    -3.95   0.000    -32.23529   -10.86471</a:t>
            </a:r>
          </a:p>
          <a:p>
            <a:pPr marL="0" indent="0">
              <a:lnSpc>
                <a:spcPct val="80000"/>
              </a:lnSpc>
              <a:buNone/>
            </a:pPr>
            <a:r>
              <a:rPr lang="en-US" sz="1400" dirty="0" smtClean="0">
                <a:latin typeface="Courier New" pitchFamily="49" charset="0"/>
              </a:rPr>
              <a:t>          3  |  -20.66667   5.451781    -3.79   0.000    -31.35196   -9.981373</a:t>
            </a:r>
          </a:p>
          <a:p>
            <a:pPr marL="0" indent="0">
              <a:lnSpc>
                <a:spcPct val="80000"/>
              </a:lnSpc>
              <a:buNone/>
            </a:pPr>
            <a:r>
              <a:rPr lang="en-US" sz="1400" dirty="0" smtClean="0">
                <a:latin typeface="Courier New" pitchFamily="49" charset="0"/>
              </a:rPr>
              <a:t>          4  |  -7.016668   5.451781    -1.29   0.198    -17.70196    3.668626</a:t>
            </a:r>
          </a:p>
          <a:p>
            <a:pPr marL="0" indent="0">
              <a:lnSpc>
                <a:spcPct val="80000"/>
              </a:lnSpc>
              <a:buNone/>
            </a:pPr>
            <a:r>
              <a:rPr lang="en-US" sz="1400" dirty="0" smtClean="0">
                <a:latin typeface="Courier New" pitchFamily="49" charset="0"/>
              </a:rPr>
              <a:t>             |</a:t>
            </a:r>
          </a:p>
          <a:p>
            <a:pPr marL="0" indent="0">
              <a:lnSpc>
                <a:spcPct val="80000"/>
              </a:lnSpc>
              <a:buNone/>
            </a:pPr>
            <a:r>
              <a:rPr lang="en-US" sz="1400" dirty="0" smtClean="0">
                <a:latin typeface="Courier New" pitchFamily="49" charset="0"/>
              </a:rPr>
              <a:t>       _cons |   38.08333   7.067808     5.39   0.000     24.23068    51.93598</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testparm</a:t>
            </a:r>
            <a:r>
              <a:rPr lang="en-US" sz="1400" dirty="0" smtClean="0">
                <a:latin typeface="Courier New" pitchFamily="49" charset="0"/>
              </a:rPr>
              <a:t> </a:t>
            </a:r>
            <a:r>
              <a:rPr lang="en-US" sz="1400" dirty="0" err="1" smtClean="0">
                <a:latin typeface="Courier New" pitchFamily="49" charset="0"/>
              </a:rPr>
              <a:t>i.pilltype</a:t>
            </a:r>
            <a:endParaRPr lang="en-US" sz="1400" dirty="0" smtClean="0">
              <a:latin typeface="Courier New" pitchFamily="49" charset="0"/>
            </a:endParaRPr>
          </a:p>
          <a:p>
            <a:pPr marL="0" indent="0">
              <a:lnSpc>
                <a:spcPct val="80000"/>
              </a:lnSpc>
              <a:buNone/>
            </a:pPr>
            <a:r>
              <a:rPr lang="en-US" sz="1400" dirty="0" smtClean="0">
                <a:latin typeface="Courier New" pitchFamily="49" charset="0"/>
              </a:rPr>
              <a:t> ( 1)  2.pilltype = 0</a:t>
            </a:r>
          </a:p>
          <a:p>
            <a:pPr marL="0" indent="0">
              <a:lnSpc>
                <a:spcPct val="80000"/>
              </a:lnSpc>
              <a:buNone/>
            </a:pPr>
            <a:r>
              <a:rPr lang="en-US" sz="1400" dirty="0" smtClean="0">
                <a:latin typeface="Courier New" pitchFamily="49" charset="0"/>
              </a:rPr>
              <a:t> ( 2)  3.pilltype = 0</a:t>
            </a:r>
          </a:p>
          <a:p>
            <a:pPr marL="0" indent="0">
              <a:lnSpc>
                <a:spcPct val="80000"/>
              </a:lnSpc>
              <a:buNone/>
            </a:pPr>
            <a:r>
              <a:rPr lang="en-US" sz="1400" dirty="0" smtClean="0">
                <a:latin typeface="Courier New" pitchFamily="49" charset="0"/>
              </a:rPr>
              <a:t> ( 3)  4.pilltype = 0</a:t>
            </a:r>
          </a:p>
          <a:p>
            <a:pPr marL="0" indent="0">
              <a:lnSpc>
                <a:spcPct val="80000"/>
              </a:lnSpc>
              <a:buNone/>
            </a:pPr>
            <a:r>
              <a:rPr lang="en-US" sz="1400" dirty="0" smtClean="0">
                <a:latin typeface="Courier New" pitchFamily="49" charset="0"/>
              </a:rPr>
              <a:t>           chi2(  3) =   22.53</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Prob</a:t>
            </a:r>
            <a:r>
              <a:rPr lang="en-US" sz="1400" dirty="0" smtClean="0">
                <a:latin typeface="Courier New" pitchFamily="49" charset="0"/>
              </a:rPr>
              <a:t> &gt; chi2 =    0.0001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928771">
                                            <p:txEl>
                                              <p:pRg st="14" end="14"/>
                                            </p:txEl>
                                          </p:spTgt>
                                        </p:tgtEl>
                                        <p:attrNameLst>
                                          <p:attrName>style.color</p:attrName>
                                        </p:attrNameLst>
                                      </p:cBhvr>
                                      <p:to>
                                        <a:srgbClr val="CC0000"/>
                                      </p:to>
                                    </p:animClr>
                                  </p:childTnLst>
                                </p:cTn>
                              </p:par>
                            </p:childTnLst>
                          </p:cTn>
                        </p:par>
                      </p:childTnLst>
                    </p:cTn>
                  </p:par>
                  <p:par>
                    <p:cTn id="7" fill="hold">
                      <p:stCondLst>
                        <p:cond delay="indefinite"/>
                      </p:stCondLst>
                      <p:childTnLst>
                        <p:par>
                          <p:cTn id="8" fill="hold">
                            <p:stCondLst>
                              <p:cond delay="0"/>
                            </p:stCondLst>
                            <p:childTnLst>
                              <p:par>
                                <p:cTn id="9" presetID="3" presetClass="emph" presetSubtype="2" fill="hold" nodeType="clickEffect">
                                  <p:stCondLst>
                                    <p:cond delay="0"/>
                                  </p:stCondLst>
                                  <p:childTnLst>
                                    <p:animClr clrSpc="rgb" dir="cw">
                                      <p:cBhvr override="childStyle">
                                        <p:cTn id="10" dur="500" fill="hold"/>
                                        <p:tgtEl>
                                          <p:spTgt spid="928771">
                                            <p:txEl>
                                              <p:pRg st="20" end="20"/>
                                            </p:txEl>
                                          </p:spTgt>
                                        </p:tgtEl>
                                        <p:attrNameLst>
                                          <p:attrName>style.color</p:attrName>
                                        </p:attrNameLst>
                                      </p:cBhvr>
                                      <p:to>
                                        <a:srgbClr val="CC0000"/>
                                      </p:to>
                                    </p:animClr>
                                  </p:childTnLst>
                                </p:cTn>
                              </p:par>
                              <p:par>
                                <p:cTn id="11" presetID="3" presetClass="emph" presetSubtype="2" fill="hold" nodeType="withEffect">
                                  <p:stCondLst>
                                    <p:cond delay="0"/>
                                  </p:stCondLst>
                                  <p:childTnLst>
                                    <p:animClr clrSpc="rgb" dir="cw">
                                      <p:cBhvr override="childStyle">
                                        <p:cTn id="12" dur="500" fill="hold"/>
                                        <p:tgtEl>
                                          <p:spTgt spid="928771">
                                            <p:txEl>
                                              <p:pRg st="21" end="21"/>
                                            </p:txEl>
                                          </p:spTgt>
                                        </p:tgtEl>
                                        <p:attrNameLst>
                                          <p:attrName>style.color</p:attrName>
                                        </p:attrNameLst>
                                      </p:cBhvr>
                                      <p:to>
                                        <a:srgbClr val="CC0000"/>
                                      </p:to>
                                    </p:animClr>
                                  </p:childTnLst>
                                </p:cTn>
                              </p:par>
                              <p:par>
                                <p:cTn id="13" presetID="3" presetClass="emph" presetSubtype="2" fill="hold" nodeType="withEffect">
                                  <p:stCondLst>
                                    <p:cond delay="0"/>
                                  </p:stCondLst>
                                  <p:childTnLst>
                                    <p:animClr clrSpc="rgb" dir="cw">
                                      <p:cBhvr override="childStyle">
                                        <p:cTn id="14" dur="500" fill="hold"/>
                                        <p:tgtEl>
                                          <p:spTgt spid="928771">
                                            <p:txEl>
                                              <p:pRg st="22" end="22"/>
                                            </p:txEl>
                                          </p:spTgt>
                                        </p:tgtEl>
                                        <p:attrNameLst>
                                          <p:attrName>style.color</p:attrName>
                                        </p:attrNameLst>
                                      </p:cBhvr>
                                      <p:to>
                                        <a:srgbClr val="CC0000"/>
                                      </p:to>
                                    </p:animClr>
                                  </p:childTnLst>
                                </p:cTn>
                              </p:par>
                              <p:par>
                                <p:cTn id="15" presetID="3" presetClass="emph" presetSubtype="2" fill="hold" nodeType="withEffect">
                                  <p:stCondLst>
                                    <p:cond delay="0"/>
                                  </p:stCondLst>
                                  <p:childTnLst>
                                    <p:animClr clrSpc="rgb" dir="cw">
                                      <p:cBhvr override="childStyle">
                                        <p:cTn id="16" dur="500" fill="hold"/>
                                        <p:tgtEl>
                                          <p:spTgt spid="928771">
                                            <p:txEl>
                                              <p:pRg st="23" end="23"/>
                                            </p:txEl>
                                          </p:spTgt>
                                        </p:tgtEl>
                                        <p:attrNameLst>
                                          <p:attrName>style.color</p:attrName>
                                        </p:attrNameLst>
                                      </p:cBhvr>
                                      <p:to>
                                        <a:srgbClr val="CC0000"/>
                                      </p:to>
                                    </p:animClr>
                                  </p:childTnLst>
                                </p:cTn>
                              </p:par>
                              <p:par>
                                <p:cTn id="17" presetID="3" presetClass="emph" presetSubtype="2" fill="hold" nodeType="withEffect">
                                  <p:stCondLst>
                                    <p:cond delay="0"/>
                                  </p:stCondLst>
                                  <p:childTnLst>
                                    <p:animClr clrSpc="rgb" dir="cw">
                                      <p:cBhvr override="childStyle">
                                        <p:cTn id="18" dur="500" fill="hold"/>
                                        <p:tgtEl>
                                          <p:spTgt spid="928771">
                                            <p:txEl>
                                              <p:pRg st="24" end="24"/>
                                            </p:txEl>
                                          </p:spTgt>
                                        </p:tgtEl>
                                        <p:attrNameLst>
                                          <p:attrName>style.color</p:attrName>
                                        </p:attrNameLst>
                                      </p:cBhvr>
                                      <p:to>
                                        <a:srgbClr val="CC0000"/>
                                      </p:to>
                                    </p:animClr>
                                  </p:childTnLst>
                                </p:cTn>
                              </p:par>
                              <p:par>
                                <p:cTn id="19" presetID="3" presetClass="emph" presetSubtype="2" fill="hold" nodeType="withEffect">
                                  <p:stCondLst>
                                    <p:cond delay="0"/>
                                  </p:stCondLst>
                                  <p:childTnLst>
                                    <p:animClr clrSpc="rgb" dir="cw">
                                      <p:cBhvr override="childStyle">
                                        <p:cTn id="20" dur="500" fill="hold"/>
                                        <p:tgtEl>
                                          <p:spTgt spid="928771">
                                            <p:txEl>
                                              <p:pRg st="25" end="25"/>
                                            </p:txEl>
                                          </p:spTgt>
                                        </p:tgtEl>
                                        <p:attrNameLst>
                                          <p:attrName>style.color</p:attrName>
                                        </p:attrNameLst>
                                      </p:cBhvr>
                                      <p:to>
                                        <a:srgbClr val="CC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363ED09A-418B-409D-844E-9BB9677BCB52}" type="slidenum">
              <a:rPr lang="en-US" altLang="en-US"/>
              <a:pPr/>
              <a:t>18</a:t>
            </a:fld>
            <a:endParaRPr lang="en-US" altLang="en-US"/>
          </a:p>
        </p:txBody>
      </p:sp>
      <p:sp>
        <p:nvSpPr>
          <p:cNvPr id="930819" name="Rectangle 3"/>
          <p:cNvSpPr>
            <a:spLocks noGrp="1" noChangeArrowheads="1"/>
          </p:cNvSpPr>
          <p:nvPr>
            <p:ph type="body" idx="1"/>
          </p:nvPr>
        </p:nvSpPr>
        <p:spPr>
          <a:xfrm>
            <a:off x="228600" y="838200"/>
            <a:ext cx="9144000" cy="5334000"/>
          </a:xfrm>
        </p:spPr>
        <p:txBody>
          <a:bodyPr/>
          <a:lstStyle/>
          <a:p>
            <a:pPr marL="0" indent="0">
              <a:lnSpc>
                <a:spcPct val="80000"/>
              </a:lnSpc>
              <a:buNone/>
            </a:pP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xtgee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fecfat</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i.pilltype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a:t>
            </a:r>
            <a:r>
              <a:rPr lang="en-US" sz="1400" dirty="0" smtClean="0">
                <a:solidFill>
                  <a:srgbClr val="FF0000"/>
                </a:solidFill>
                <a:latin typeface="Courier New" pitchFamily="49" charset="0"/>
              </a:rPr>
              <a:t>(</a:t>
            </a:r>
            <a:r>
              <a:rPr lang="en-US" sz="1400" dirty="0" err="1" smtClean="0">
                <a:solidFill>
                  <a:srgbClr val="FF0000"/>
                </a:solidFill>
                <a:latin typeface="Courier New" pitchFamily="49" charset="0"/>
              </a:rPr>
              <a:t>patid</a:t>
            </a:r>
            <a:r>
              <a:rPr lang="en-US" sz="1400" dirty="0" smtClean="0">
                <a:solidFill>
                  <a:srgbClr val="FF0000"/>
                </a:solidFill>
                <a:latin typeface="Courier New" pitchFamily="49" charset="0"/>
              </a:rPr>
              <a:t>) robust</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GEE population-averaged model                   Number of </a:t>
            </a:r>
            <a:r>
              <a:rPr lang="en-US" sz="1400" dirty="0" err="1" smtClean="0">
                <a:latin typeface="Courier New" pitchFamily="49" charset="0"/>
              </a:rPr>
              <a:t>obs</a:t>
            </a:r>
            <a:r>
              <a:rPr lang="en-US" sz="1400" dirty="0" smtClean="0">
                <a:latin typeface="Courier New" pitchFamily="49" charset="0"/>
              </a:rPr>
              <a:t>      =        24</a:t>
            </a:r>
          </a:p>
          <a:p>
            <a:pPr marL="0" indent="0">
              <a:lnSpc>
                <a:spcPct val="80000"/>
              </a:lnSpc>
              <a:buNone/>
            </a:pPr>
            <a:r>
              <a:rPr lang="en-US" sz="1400" dirty="0" smtClean="0">
                <a:latin typeface="Courier New" pitchFamily="49" charset="0"/>
              </a:rPr>
              <a:t>Group variable:                      </a:t>
            </a:r>
            <a:r>
              <a:rPr lang="en-US" sz="1400" dirty="0" err="1" smtClean="0">
                <a:latin typeface="Courier New" pitchFamily="49" charset="0"/>
              </a:rPr>
              <a:t>patid</a:t>
            </a:r>
            <a:r>
              <a:rPr lang="en-US" sz="1400" dirty="0" smtClean="0">
                <a:latin typeface="Courier New" pitchFamily="49" charset="0"/>
              </a:rPr>
              <a:t>      Number of groups   =         6</a:t>
            </a:r>
          </a:p>
          <a:p>
            <a:pPr marL="0" indent="0">
              <a:lnSpc>
                <a:spcPct val="80000"/>
              </a:lnSpc>
              <a:buNone/>
            </a:pPr>
            <a:r>
              <a:rPr lang="en-US" sz="1400" dirty="0" smtClean="0">
                <a:latin typeface="Courier New" pitchFamily="49" charset="0"/>
              </a:rPr>
              <a:t>Link:                             identity      </a:t>
            </a:r>
            <a:r>
              <a:rPr lang="en-US" sz="1400" dirty="0" err="1" smtClean="0">
                <a:latin typeface="Courier New" pitchFamily="49" charset="0"/>
              </a:rPr>
              <a:t>Obs</a:t>
            </a:r>
            <a:r>
              <a:rPr lang="en-US" sz="1400" dirty="0" smtClean="0">
                <a:latin typeface="Courier New" pitchFamily="49" charset="0"/>
              </a:rPr>
              <a:t> per group: min =         4</a:t>
            </a:r>
          </a:p>
          <a:p>
            <a:pPr marL="0" indent="0">
              <a:lnSpc>
                <a:spcPct val="80000"/>
              </a:lnSpc>
              <a:buNone/>
            </a:pPr>
            <a:r>
              <a:rPr lang="en-US" sz="1400" dirty="0" smtClean="0">
                <a:latin typeface="Courier New" pitchFamily="49" charset="0"/>
              </a:rPr>
              <a:t>Family:                           Gaussian                     </a:t>
            </a:r>
            <a:r>
              <a:rPr lang="en-US" sz="1400" dirty="0" err="1" smtClean="0">
                <a:latin typeface="Courier New" pitchFamily="49" charset="0"/>
              </a:rPr>
              <a:t>avg</a:t>
            </a:r>
            <a:r>
              <a:rPr lang="en-US" sz="1400" dirty="0" smtClean="0">
                <a:latin typeface="Courier New" pitchFamily="49" charset="0"/>
              </a:rPr>
              <a:t> =       4.0</a:t>
            </a:r>
          </a:p>
          <a:p>
            <a:pPr marL="0" indent="0">
              <a:lnSpc>
                <a:spcPct val="80000"/>
              </a:lnSpc>
              <a:buNone/>
            </a:pPr>
            <a:r>
              <a:rPr lang="en-US" sz="1400" dirty="0" smtClean="0">
                <a:latin typeface="Courier New" pitchFamily="49" charset="0"/>
              </a:rPr>
              <a:t>Correlation:                  exchangeable                     max =         4</a:t>
            </a:r>
          </a:p>
          <a:p>
            <a:pPr marL="0" indent="0">
              <a:lnSpc>
                <a:spcPct val="80000"/>
              </a:lnSpc>
              <a:buNone/>
            </a:pPr>
            <a:r>
              <a:rPr lang="en-US" sz="1400" dirty="0" smtClean="0">
                <a:latin typeface="Courier New" pitchFamily="49" charset="0"/>
              </a:rPr>
              <a:t>                                                Wald chi2(3)       =     11.71</a:t>
            </a:r>
          </a:p>
          <a:p>
            <a:pPr marL="0" indent="0">
              <a:lnSpc>
                <a:spcPct val="80000"/>
              </a:lnSpc>
              <a:buNone/>
            </a:pPr>
            <a:r>
              <a:rPr lang="en-US" sz="1400" dirty="0" smtClean="0">
                <a:latin typeface="Courier New" pitchFamily="49" charset="0"/>
              </a:rPr>
              <a:t>Scale parameter:                  299.7235      </a:t>
            </a:r>
            <a:r>
              <a:rPr lang="en-US" sz="1400" dirty="0" err="1" smtClean="0">
                <a:latin typeface="Courier New" pitchFamily="49" charset="0"/>
              </a:rPr>
              <a:t>Prob</a:t>
            </a:r>
            <a:r>
              <a:rPr lang="en-US" sz="1400" dirty="0" smtClean="0">
                <a:latin typeface="Courier New" pitchFamily="49" charset="0"/>
              </a:rPr>
              <a:t> &gt; chi2        =    0.0084</a:t>
            </a:r>
          </a:p>
          <a:p>
            <a:pPr marL="0" indent="0">
              <a:lnSpc>
                <a:spcPct val="80000"/>
              </a:lnSpc>
              <a:buNone/>
            </a:pPr>
            <a:r>
              <a:rPr lang="en-US" sz="1400" dirty="0" smtClean="0">
                <a:latin typeface="Courier New" pitchFamily="49" charset="0"/>
              </a:rPr>
              <a:t>                                  (Std. Err. adjusted for clustering on </a:t>
            </a:r>
            <a:r>
              <a:rPr lang="en-US" sz="1400" dirty="0" err="1" smtClean="0">
                <a:latin typeface="Courier New" pitchFamily="49" charset="0"/>
              </a:rPr>
              <a:t>patid</a:t>
            </a:r>
            <a:r>
              <a:rPr lang="en-US" sz="1400" dirty="0" smtClean="0">
                <a:latin typeface="Courier New" pitchFamily="49" charset="0"/>
              </a:rPr>
              <a:t>)</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               Robust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fecfat</a:t>
            </a:r>
            <a:r>
              <a:rPr lang="en-US" sz="1400" dirty="0" smtClean="0">
                <a:latin typeface="Courier New" pitchFamily="49" charset="0"/>
              </a:rPr>
              <a:t> |      </a:t>
            </a:r>
            <a:r>
              <a:rPr lang="en-US" sz="1400" dirty="0" err="1" smtClean="0">
                <a:latin typeface="Courier New" pitchFamily="49" charset="0"/>
              </a:rPr>
              <a:t>Coef</a:t>
            </a:r>
            <a:r>
              <a:rPr lang="en-US" sz="1400" dirty="0" smtClean="0">
                <a:latin typeface="Courier New" pitchFamily="49" charset="0"/>
              </a:rPr>
              <a:t>.   Std. Err.      z    P&gt;|z|     [95% Conf. Interval]</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pilltype</a:t>
            </a:r>
            <a:r>
              <a:rPr lang="en-US" sz="1400" dirty="0" smtClean="0">
                <a:latin typeface="Courier New" pitchFamily="49" charset="0"/>
              </a:rPr>
              <a:t> |</a:t>
            </a:r>
          </a:p>
          <a:p>
            <a:pPr marL="0" indent="0">
              <a:lnSpc>
                <a:spcPct val="80000"/>
              </a:lnSpc>
              <a:buNone/>
            </a:pPr>
            <a:r>
              <a:rPr lang="en-US" sz="1400" dirty="0" smtClean="0">
                <a:latin typeface="Courier New" pitchFamily="49" charset="0"/>
              </a:rPr>
              <a:t>          2  |     -21.55   6.931847    -3.11   0.002    -35.13617    -7.96383</a:t>
            </a:r>
          </a:p>
          <a:p>
            <a:pPr marL="0" indent="0">
              <a:lnSpc>
                <a:spcPct val="80000"/>
              </a:lnSpc>
              <a:buNone/>
            </a:pPr>
            <a:r>
              <a:rPr lang="en-US" sz="1400" dirty="0" smtClean="0">
                <a:latin typeface="Courier New" pitchFamily="49" charset="0"/>
              </a:rPr>
              <a:t>          3  |  -20.66667   7.349407    -2.81   0.005    -35.07124   -6.262094</a:t>
            </a:r>
          </a:p>
          <a:p>
            <a:pPr marL="0" indent="0">
              <a:lnSpc>
                <a:spcPct val="80000"/>
              </a:lnSpc>
              <a:buNone/>
            </a:pPr>
            <a:r>
              <a:rPr lang="en-US" sz="1400" dirty="0" smtClean="0">
                <a:latin typeface="Courier New" pitchFamily="49" charset="0"/>
              </a:rPr>
              <a:t>          4  |  -7.016668   5.246295    -1.34   0.181    -17.29922    3.265881</a:t>
            </a:r>
          </a:p>
          <a:p>
            <a:pPr marL="0" indent="0">
              <a:lnSpc>
                <a:spcPct val="80000"/>
              </a:lnSpc>
              <a:buNone/>
            </a:pPr>
            <a:r>
              <a:rPr lang="en-US" sz="1400" dirty="0" smtClean="0">
                <a:latin typeface="Courier New" pitchFamily="49" charset="0"/>
              </a:rPr>
              <a:t>             |</a:t>
            </a:r>
          </a:p>
          <a:p>
            <a:pPr marL="0" indent="0">
              <a:lnSpc>
                <a:spcPct val="80000"/>
              </a:lnSpc>
              <a:buNone/>
            </a:pPr>
            <a:r>
              <a:rPr lang="en-US" sz="1400" dirty="0" smtClean="0">
                <a:latin typeface="Courier New" pitchFamily="49" charset="0"/>
              </a:rPr>
              <a:t>       _cons |   38.08333   9.175163     4.15   0.000     20.10034    56.06632</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testparm</a:t>
            </a:r>
            <a:r>
              <a:rPr lang="en-US" sz="1400" dirty="0" smtClean="0">
                <a:latin typeface="Courier New" pitchFamily="49" charset="0"/>
              </a:rPr>
              <a:t> </a:t>
            </a:r>
            <a:r>
              <a:rPr lang="en-US" sz="1400" dirty="0" err="1" smtClean="0">
                <a:latin typeface="Courier New" pitchFamily="49" charset="0"/>
              </a:rPr>
              <a:t>i.pilltype</a:t>
            </a:r>
            <a:endParaRPr lang="en-US" sz="1400" dirty="0" smtClean="0">
              <a:latin typeface="Courier New" pitchFamily="49" charset="0"/>
            </a:endParaRPr>
          </a:p>
          <a:p>
            <a:pPr marL="0" indent="0">
              <a:lnSpc>
                <a:spcPct val="80000"/>
              </a:lnSpc>
              <a:buNone/>
            </a:pPr>
            <a:r>
              <a:rPr lang="en-US" sz="1400" dirty="0" smtClean="0">
                <a:latin typeface="Courier New" pitchFamily="49" charset="0"/>
              </a:rPr>
              <a:t> ( 1)  2.pilltype = 0</a:t>
            </a:r>
          </a:p>
          <a:p>
            <a:pPr marL="0" indent="0">
              <a:lnSpc>
                <a:spcPct val="80000"/>
              </a:lnSpc>
              <a:buNone/>
            </a:pPr>
            <a:r>
              <a:rPr lang="en-US" sz="1400" dirty="0" smtClean="0">
                <a:latin typeface="Courier New" pitchFamily="49" charset="0"/>
              </a:rPr>
              <a:t> ( 2)  3.pilltype = 0</a:t>
            </a:r>
          </a:p>
          <a:p>
            <a:pPr marL="0" indent="0">
              <a:lnSpc>
                <a:spcPct val="80000"/>
              </a:lnSpc>
              <a:buNone/>
            </a:pPr>
            <a:r>
              <a:rPr lang="en-US" sz="1400" dirty="0" smtClean="0">
                <a:latin typeface="Courier New" pitchFamily="49" charset="0"/>
              </a:rPr>
              <a:t> ( 3)  4.pilltype = 0</a:t>
            </a:r>
          </a:p>
          <a:p>
            <a:pPr marL="0" indent="0">
              <a:lnSpc>
                <a:spcPct val="80000"/>
              </a:lnSpc>
              <a:buNone/>
            </a:pPr>
            <a:r>
              <a:rPr lang="en-US" sz="1400" dirty="0" smtClean="0">
                <a:latin typeface="Courier New" pitchFamily="49" charset="0"/>
              </a:rPr>
              <a:t>           chi2(  3) =   11.71</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Prob</a:t>
            </a:r>
            <a:r>
              <a:rPr lang="en-US" sz="1400" dirty="0" smtClean="0">
                <a:latin typeface="Courier New" pitchFamily="49" charset="0"/>
              </a:rPr>
              <a:t> &gt; chi2 =    0.0084</a:t>
            </a:r>
            <a:endParaRPr lang="en-US" sz="1400" dirty="0">
              <a:latin typeface="Courier New" pitchFamily="49" charset="0"/>
            </a:endParaRPr>
          </a:p>
        </p:txBody>
      </p:sp>
      <p:sp>
        <p:nvSpPr>
          <p:cNvPr id="930818" name="Rectangle 2"/>
          <p:cNvSpPr>
            <a:spLocks noGrp="1" noChangeArrowheads="1"/>
          </p:cNvSpPr>
          <p:nvPr>
            <p:ph type="title"/>
          </p:nvPr>
        </p:nvSpPr>
        <p:spPr>
          <a:xfrm>
            <a:off x="0" y="0"/>
            <a:ext cx="7543800" cy="731838"/>
          </a:xfrm>
        </p:spPr>
        <p:txBody>
          <a:bodyPr/>
          <a:lstStyle/>
          <a:p>
            <a:r>
              <a:rPr lang="en-US" sz="3600">
                <a:latin typeface="Arial Unicode MS" pitchFamily="34" charset="-128"/>
              </a:rPr>
              <a:t>A hierarchical analysis (variation)</a:t>
            </a:r>
            <a:endParaRPr lang="en-US" sz="3600">
              <a:latin typeface="Courier New" pitchFamily="49" charset="0"/>
            </a:endParaRPr>
          </a:p>
        </p:txBody>
      </p:sp>
      <p:grpSp>
        <p:nvGrpSpPr>
          <p:cNvPr id="930823" name="Group 7"/>
          <p:cNvGrpSpPr>
            <a:grpSpLocks/>
          </p:cNvGrpSpPr>
          <p:nvPr/>
        </p:nvGrpSpPr>
        <p:grpSpPr bwMode="auto">
          <a:xfrm>
            <a:off x="3048000" y="4191000"/>
            <a:ext cx="4648200" cy="1784350"/>
            <a:chOff x="2400" y="2880"/>
            <a:chExt cx="2928" cy="1124"/>
          </a:xfrm>
        </p:grpSpPr>
        <p:sp>
          <p:nvSpPr>
            <p:cNvPr id="930820" name="Text Box 4"/>
            <p:cNvSpPr txBox="1">
              <a:spLocks noChangeArrowheads="1"/>
            </p:cNvSpPr>
            <p:nvPr/>
          </p:nvSpPr>
          <p:spPr bwMode="auto">
            <a:xfrm>
              <a:off x="2544" y="3600"/>
              <a:ext cx="2784" cy="404"/>
            </a:xfrm>
            <a:prstGeom prst="rect">
              <a:avLst/>
            </a:prstGeom>
            <a:noFill/>
            <a:ln w="9525" algn="ctr">
              <a:noFill/>
              <a:miter lim="800000"/>
              <a:headEnd/>
              <a:tailEnd/>
            </a:ln>
            <a:effectLst/>
          </p:spPr>
          <p:txBody>
            <a:bodyPr>
              <a:spAutoFit/>
            </a:bodyPr>
            <a:lstStyle/>
            <a:p>
              <a:pPr algn="l"/>
              <a:r>
                <a:rPr lang="en-US" dirty="0">
                  <a:solidFill>
                    <a:srgbClr val="CC0000"/>
                  </a:solidFill>
                </a:rPr>
                <a:t>Coefficient unchanged, but SE is slightly different (6.93 versus 5.45 without robust)</a:t>
              </a:r>
            </a:p>
          </p:txBody>
        </p:sp>
        <p:sp>
          <p:nvSpPr>
            <p:cNvPr id="930822" name="Line 6"/>
            <p:cNvSpPr>
              <a:spLocks noChangeShapeType="1"/>
            </p:cNvSpPr>
            <p:nvPr/>
          </p:nvSpPr>
          <p:spPr bwMode="auto">
            <a:xfrm flipH="1" flipV="1">
              <a:off x="2400" y="2880"/>
              <a:ext cx="96" cy="672"/>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930819">
                                            <p:txEl>
                                              <p:pRg st="15" end="15"/>
                                            </p:txEl>
                                          </p:spTgt>
                                        </p:tgtEl>
                                        <p:attrNameLst>
                                          <p:attrName>style.color</p:attrName>
                                        </p:attrNameLst>
                                      </p:cBhvr>
                                      <p:to>
                                        <a:srgbClr val="CC0000"/>
                                      </p:to>
                                    </p:animClr>
                                  </p:childTnLst>
                                </p:cTn>
                              </p:par>
                              <p:par>
                                <p:cTn id="7" presetID="1" presetClass="entr" presetSubtype="0" fill="hold" nodeType="withEffect">
                                  <p:stCondLst>
                                    <p:cond delay="0"/>
                                  </p:stCondLst>
                                  <p:childTnLst>
                                    <p:set>
                                      <p:cBhvr>
                                        <p:cTn id="8" dur="1" fill="hold">
                                          <p:stCondLst>
                                            <p:cond delay="0"/>
                                          </p:stCondLst>
                                        </p:cTn>
                                        <p:tgtEl>
                                          <p:spTgt spid="9308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3" presetClass="emph" presetSubtype="2" fill="hold" nodeType="clickEffect">
                                  <p:stCondLst>
                                    <p:cond delay="0"/>
                                  </p:stCondLst>
                                  <p:childTnLst>
                                    <p:animClr clrSpc="rgb" dir="cw">
                                      <p:cBhvr override="childStyle">
                                        <p:cTn id="12" dur="500" fill="hold"/>
                                        <p:tgtEl>
                                          <p:spTgt spid="930819">
                                            <p:txEl>
                                              <p:pRg st="21" end="21"/>
                                            </p:txEl>
                                          </p:spTgt>
                                        </p:tgtEl>
                                        <p:attrNameLst>
                                          <p:attrName>style.color</p:attrName>
                                        </p:attrNameLst>
                                      </p:cBhvr>
                                      <p:to>
                                        <a:srgbClr val="CC0000"/>
                                      </p:to>
                                    </p:animClr>
                                  </p:childTnLst>
                                </p:cTn>
                              </p:par>
                              <p:par>
                                <p:cTn id="13" presetID="3" presetClass="emph" presetSubtype="2" fill="hold" nodeType="withEffect">
                                  <p:stCondLst>
                                    <p:cond delay="0"/>
                                  </p:stCondLst>
                                  <p:childTnLst>
                                    <p:animClr clrSpc="rgb" dir="cw">
                                      <p:cBhvr override="childStyle">
                                        <p:cTn id="14" dur="500" fill="hold"/>
                                        <p:tgtEl>
                                          <p:spTgt spid="930819">
                                            <p:txEl>
                                              <p:pRg st="22" end="22"/>
                                            </p:txEl>
                                          </p:spTgt>
                                        </p:tgtEl>
                                        <p:attrNameLst>
                                          <p:attrName>style.color</p:attrName>
                                        </p:attrNameLst>
                                      </p:cBhvr>
                                      <p:to>
                                        <a:srgbClr val="CC0000"/>
                                      </p:to>
                                    </p:animClr>
                                  </p:childTnLst>
                                </p:cTn>
                              </p:par>
                              <p:par>
                                <p:cTn id="15" presetID="3" presetClass="emph" presetSubtype="2" fill="hold" nodeType="withEffect">
                                  <p:stCondLst>
                                    <p:cond delay="0"/>
                                  </p:stCondLst>
                                  <p:childTnLst>
                                    <p:animClr clrSpc="rgb" dir="cw">
                                      <p:cBhvr override="childStyle">
                                        <p:cTn id="16" dur="500" fill="hold"/>
                                        <p:tgtEl>
                                          <p:spTgt spid="930819">
                                            <p:txEl>
                                              <p:pRg st="23" end="23"/>
                                            </p:txEl>
                                          </p:spTgt>
                                        </p:tgtEl>
                                        <p:attrNameLst>
                                          <p:attrName>style.color</p:attrName>
                                        </p:attrNameLst>
                                      </p:cBhvr>
                                      <p:to>
                                        <a:srgbClr val="CC0000"/>
                                      </p:to>
                                    </p:animClr>
                                  </p:childTnLst>
                                </p:cTn>
                              </p:par>
                              <p:par>
                                <p:cTn id="17" presetID="3" presetClass="emph" presetSubtype="2" fill="hold" nodeType="withEffect">
                                  <p:stCondLst>
                                    <p:cond delay="0"/>
                                  </p:stCondLst>
                                  <p:childTnLst>
                                    <p:animClr clrSpc="rgb" dir="cw">
                                      <p:cBhvr override="childStyle">
                                        <p:cTn id="18" dur="500" fill="hold"/>
                                        <p:tgtEl>
                                          <p:spTgt spid="930819">
                                            <p:txEl>
                                              <p:pRg st="24" end="24"/>
                                            </p:txEl>
                                          </p:spTgt>
                                        </p:tgtEl>
                                        <p:attrNameLst>
                                          <p:attrName>style.color</p:attrName>
                                        </p:attrNameLst>
                                      </p:cBhvr>
                                      <p:to>
                                        <a:srgbClr val="CC0000"/>
                                      </p:to>
                                    </p:animClr>
                                  </p:childTnLst>
                                </p:cTn>
                              </p:par>
                              <p:par>
                                <p:cTn id="19" presetID="3" presetClass="emph" presetSubtype="2" fill="hold" nodeType="withEffect">
                                  <p:stCondLst>
                                    <p:cond delay="0"/>
                                  </p:stCondLst>
                                  <p:childTnLst>
                                    <p:animClr clrSpc="rgb" dir="cw">
                                      <p:cBhvr override="childStyle">
                                        <p:cTn id="20" dur="500" fill="hold"/>
                                        <p:tgtEl>
                                          <p:spTgt spid="930819">
                                            <p:txEl>
                                              <p:pRg st="25" end="25"/>
                                            </p:txEl>
                                          </p:spTgt>
                                        </p:tgtEl>
                                        <p:attrNameLst>
                                          <p:attrName>style.color</p:attrName>
                                        </p:attrNameLst>
                                      </p:cBhvr>
                                      <p:to>
                                        <a:srgbClr val="CC0000"/>
                                      </p:to>
                                    </p:animClr>
                                  </p:childTnLst>
                                </p:cTn>
                              </p:par>
                              <p:par>
                                <p:cTn id="21" presetID="3" presetClass="emph" presetSubtype="2" fill="hold" nodeType="withEffect">
                                  <p:stCondLst>
                                    <p:cond delay="0"/>
                                  </p:stCondLst>
                                  <p:childTnLst>
                                    <p:animClr clrSpc="rgb" dir="cw">
                                      <p:cBhvr override="childStyle">
                                        <p:cTn id="22" dur="500" fill="hold"/>
                                        <p:tgtEl>
                                          <p:spTgt spid="930819">
                                            <p:txEl>
                                              <p:pRg st="26" end="26"/>
                                            </p:txEl>
                                          </p:spTgt>
                                        </p:tgtEl>
                                        <p:attrNameLst>
                                          <p:attrName>style.color</p:attrName>
                                        </p:attrNameLst>
                                      </p:cBhvr>
                                      <p:to>
                                        <a:srgbClr val="CC0000"/>
                                      </p:to>
                                    </p:animClr>
                                  </p:childTnLst>
                                </p:cTn>
                              </p:par>
                              <p:par>
                                <p:cTn id="23" presetID="1" presetClass="exit" presetSubtype="0" fill="hold" nodeType="withEffect">
                                  <p:stCondLst>
                                    <p:cond delay="0"/>
                                  </p:stCondLst>
                                  <p:childTnLst>
                                    <p:set>
                                      <p:cBhvr>
                                        <p:cTn id="24" dur="1" fill="hold">
                                          <p:stCondLst>
                                            <p:cond delay="0"/>
                                          </p:stCondLst>
                                        </p:cTn>
                                        <p:tgtEl>
                                          <p:spTgt spid="93082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C4292CE-F139-44E1-82C4-C080BCF1EAA2}" type="slidenum">
              <a:rPr lang="en-US" altLang="en-US"/>
              <a:pPr/>
              <a:t>19</a:t>
            </a:fld>
            <a:endParaRPr lang="en-US" altLang="en-US"/>
          </a:p>
        </p:txBody>
      </p:sp>
      <p:sp>
        <p:nvSpPr>
          <p:cNvPr id="743426" name="Rectangle 2"/>
          <p:cNvSpPr>
            <a:spLocks noGrp="1" noChangeArrowheads="1"/>
          </p:cNvSpPr>
          <p:nvPr>
            <p:ph type="title"/>
          </p:nvPr>
        </p:nvSpPr>
        <p:spPr>
          <a:xfrm>
            <a:off x="304800" y="762000"/>
            <a:ext cx="7543800" cy="655638"/>
          </a:xfrm>
        </p:spPr>
        <p:txBody>
          <a:bodyPr/>
          <a:lstStyle/>
          <a:p>
            <a:r>
              <a:rPr lang="en-US" sz="2800"/>
              <a:t>Accommodating hierarchical data</a:t>
            </a:r>
          </a:p>
        </p:txBody>
      </p:sp>
      <p:sp>
        <p:nvSpPr>
          <p:cNvPr id="743427" name="Rectangle 3"/>
          <p:cNvSpPr>
            <a:spLocks noGrp="1" noChangeArrowheads="1"/>
          </p:cNvSpPr>
          <p:nvPr>
            <p:ph type="body" idx="1"/>
          </p:nvPr>
        </p:nvSpPr>
        <p:spPr>
          <a:xfrm>
            <a:off x="228600" y="1676400"/>
            <a:ext cx="8915400" cy="4411663"/>
          </a:xfrm>
        </p:spPr>
        <p:txBody>
          <a:bodyPr/>
          <a:lstStyle/>
          <a:p>
            <a:r>
              <a:rPr lang="en-US" sz="2800"/>
              <a:t>The usual statistical methods (multiple regression, basic ANOVA, logistic regression, and many others) assume observations are independent. </a:t>
            </a:r>
          </a:p>
          <a:p>
            <a:r>
              <a:rPr lang="en-US" sz="2800" i="1"/>
              <a:t>Important idea</a:t>
            </a:r>
            <a:r>
              <a:rPr lang="en-US" sz="2800"/>
              <a:t>:  observations taken within the same subgroup in a hierarchy are often more similar to one another than to observations in different subgroups, other things being equal.  [correlated]</a:t>
            </a:r>
          </a:p>
          <a:p>
            <a:r>
              <a:rPr lang="en-US" sz="2800"/>
              <a:t>Failure to accommodate the hierarchical nature of the data can lead to incorrect SEs, p-values and confidence intervals, sometimes grossly incorrect.</a:t>
            </a:r>
          </a:p>
          <a:p>
            <a:pPr lvl="1">
              <a:buFont typeface="Wingdings" pitchFamily="2" charset="2"/>
              <a:buNone/>
            </a:pPr>
            <a:endParaRPr lang="en-US" sz="2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43427">
                                            <p:txEl>
                                              <p:pRg st="2" end="2"/>
                                            </p:txEl>
                                          </p:spTgt>
                                        </p:tgtEl>
                                        <p:attrNameLst>
                                          <p:attrName>style.visibility</p:attrName>
                                        </p:attrNameLst>
                                      </p:cBhvr>
                                      <p:to>
                                        <p:strVal val="visible"/>
                                      </p:to>
                                    </p:set>
                                    <p:anim calcmode="lin" valueType="num">
                                      <p:cBhvr additive="base">
                                        <p:cTn id="7" dur="500" fill="hold"/>
                                        <p:tgtEl>
                                          <p:spTgt spid="743427">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4342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6EF0BC0-ABB7-4695-9984-A02270674DC4}" type="slidenum">
              <a:rPr lang="en-US" altLang="en-US"/>
              <a:pPr/>
              <a:t>2</a:t>
            </a:fld>
            <a:endParaRPr lang="en-US" altLang="en-US"/>
          </a:p>
        </p:txBody>
      </p:sp>
      <p:sp>
        <p:nvSpPr>
          <p:cNvPr id="728066" name="Rectangle 1026"/>
          <p:cNvSpPr>
            <a:spLocks noGrp="1" noChangeArrowheads="1"/>
          </p:cNvSpPr>
          <p:nvPr>
            <p:ph type="title"/>
          </p:nvPr>
        </p:nvSpPr>
        <p:spPr/>
        <p:txBody>
          <a:bodyPr/>
          <a:lstStyle/>
          <a:p>
            <a:r>
              <a:rPr lang="en-US"/>
              <a:t>Outline</a:t>
            </a:r>
          </a:p>
        </p:txBody>
      </p:sp>
      <p:sp>
        <p:nvSpPr>
          <p:cNvPr id="728067" name="Rectangle 1027"/>
          <p:cNvSpPr>
            <a:spLocks noGrp="1" noChangeArrowheads="1"/>
          </p:cNvSpPr>
          <p:nvPr>
            <p:ph type="body" idx="1"/>
          </p:nvPr>
        </p:nvSpPr>
        <p:spPr/>
        <p:txBody>
          <a:bodyPr/>
          <a:lstStyle/>
          <a:p>
            <a:pPr marL="533400" indent="-533400">
              <a:lnSpc>
                <a:spcPct val="90000"/>
              </a:lnSpc>
              <a:buSzTx/>
              <a:buFont typeface="Monotype Sorts" pitchFamily="2" charset="2"/>
              <a:buAutoNum type="arabicPeriod"/>
            </a:pPr>
            <a:r>
              <a:rPr lang="en-US" dirty="0"/>
              <a:t>Motivating examples and introduction</a:t>
            </a:r>
          </a:p>
          <a:p>
            <a:pPr marL="533400" indent="-533400">
              <a:lnSpc>
                <a:spcPct val="90000"/>
              </a:lnSpc>
              <a:buSzTx/>
              <a:buFont typeface="Monotype Sorts" pitchFamily="2" charset="2"/>
              <a:buAutoNum type="arabicPeriod"/>
            </a:pPr>
            <a:r>
              <a:rPr lang="en-US" dirty="0"/>
              <a:t>Analysis of the fecal fat data</a:t>
            </a:r>
          </a:p>
          <a:p>
            <a:pPr marL="533400" indent="-533400">
              <a:lnSpc>
                <a:spcPct val="90000"/>
              </a:lnSpc>
              <a:buSzTx/>
              <a:buFont typeface="Monotype Sorts" pitchFamily="2" charset="2"/>
              <a:buAutoNum type="arabicPeriod"/>
            </a:pPr>
            <a:r>
              <a:rPr lang="en-US" dirty="0"/>
              <a:t>Accommodating correlated data</a:t>
            </a:r>
          </a:p>
          <a:p>
            <a:pPr marL="533400" indent="-533400">
              <a:lnSpc>
                <a:spcPct val="90000"/>
              </a:lnSpc>
              <a:buSzTx/>
              <a:buFont typeface="Monotype Sorts" pitchFamily="2" charset="2"/>
              <a:buAutoNum type="arabicPeriod"/>
            </a:pPr>
            <a:r>
              <a:rPr lang="en-US" dirty="0" smtClean="0"/>
              <a:t>Correlation </a:t>
            </a:r>
            <a:r>
              <a:rPr lang="en-US" dirty="0"/>
              <a:t>structures</a:t>
            </a:r>
          </a:p>
          <a:p>
            <a:pPr marL="533400" indent="-533400">
              <a:lnSpc>
                <a:spcPct val="90000"/>
              </a:lnSpc>
              <a:buSzTx/>
              <a:buFont typeface="Monotype Sorts" pitchFamily="2" charset="2"/>
              <a:buAutoNum type="arabicPeriod"/>
            </a:pPr>
            <a:r>
              <a:rPr lang="en-US" dirty="0"/>
              <a:t>Long and wide data </a:t>
            </a:r>
            <a:r>
              <a:rPr lang="en-US" dirty="0" smtClean="0"/>
              <a:t>formats</a:t>
            </a:r>
          </a:p>
          <a:p>
            <a:pPr marL="533400" indent="-533400">
              <a:lnSpc>
                <a:spcPct val="90000"/>
              </a:lnSpc>
              <a:buSzTx/>
              <a:buFont typeface="Monotype Sorts" pitchFamily="2" charset="2"/>
              <a:buAutoNum type="arabicPeriod"/>
            </a:pPr>
            <a:r>
              <a:rPr lang="en-US" dirty="0" smtClean="0"/>
              <a:t>Descriptive methods for longitudinal data</a:t>
            </a:r>
            <a:endParaRPr lang="en-US" dirty="0"/>
          </a:p>
          <a:p>
            <a:pPr marL="533400" indent="-533400">
              <a:lnSpc>
                <a:spcPct val="90000"/>
              </a:lnSpc>
              <a:buSzTx/>
              <a:buFont typeface="Monotype Sorts" pitchFamily="2" charset="2"/>
              <a:buAutoNum type="arabicPeriod"/>
            </a:pPr>
            <a:r>
              <a:rPr lang="en-US" dirty="0"/>
              <a:t>Summary</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56BD91F7-3069-41E0-A1E3-46A89C74AD1D}" type="slidenum">
              <a:rPr lang="en-US" altLang="en-US"/>
              <a:pPr/>
              <a:t>20</a:t>
            </a:fld>
            <a:endParaRPr lang="en-US" altLang="en-US"/>
          </a:p>
        </p:txBody>
      </p:sp>
      <p:sp>
        <p:nvSpPr>
          <p:cNvPr id="932866" name="Rectangle 2"/>
          <p:cNvSpPr>
            <a:spLocks noGrp="1" noChangeArrowheads="1"/>
          </p:cNvSpPr>
          <p:nvPr>
            <p:ph type="title"/>
          </p:nvPr>
        </p:nvSpPr>
        <p:spPr>
          <a:xfrm>
            <a:off x="0" y="381000"/>
            <a:ext cx="7543800" cy="731838"/>
          </a:xfrm>
        </p:spPr>
        <p:txBody>
          <a:bodyPr/>
          <a:lstStyle/>
          <a:p>
            <a:r>
              <a:rPr lang="en-US">
                <a:latin typeface="Arial Unicode MS" pitchFamily="34" charset="-128"/>
              </a:rPr>
              <a:t>Regr/ANOVA with sex effects</a:t>
            </a:r>
            <a:br>
              <a:rPr lang="en-US">
                <a:latin typeface="Arial Unicode MS" pitchFamily="34" charset="-128"/>
              </a:rPr>
            </a:br>
            <a:r>
              <a:rPr lang="en-US">
                <a:latin typeface="Arial Unicode MS" pitchFamily="34" charset="-128"/>
              </a:rPr>
              <a:t>(incorrect analysis)</a:t>
            </a:r>
            <a:endParaRPr lang="en-US">
              <a:latin typeface="Courier New" pitchFamily="49" charset="0"/>
            </a:endParaRPr>
          </a:p>
        </p:txBody>
      </p:sp>
      <p:sp>
        <p:nvSpPr>
          <p:cNvPr id="932867" name="Rectangle 3"/>
          <p:cNvSpPr>
            <a:spLocks noGrp="1" noChangeArrowheads="1"/>
          </p:cNvSpPr>
          <p:nvPr>
            <p:ph type="body" idx="1"/>
          </p:nvPr>
        </p:nvSpPr>
        <p:spPr>
          <a:xfrm>
            <a:off x="228600" y="1524000"/>
            <a:ext cx="9144000" cy="5334000"/>
          </a:xfrm>
        </p:spPr>
        <p:txBody>
          <a:bodyPr/>
          <a:lstStyle/>
          <a:p>
            <a:pPr marL="0" indent="0">
              <a:lnSpc>
                <a:spcPct val="80000"/>
              </a:lnSpc>
              <a:buNone/>
            </a:pPr>
            <a:r>
              <a:rPr lang="en-US" sz="1400" dirty="0" smtClean="0">
                <a:latin typeface="Courier New" pitchFamily="49" charset="0"/>
              </a:rPr>
              <a:t>. regress </a:t>
            </a:r>
            <a:r>
              <a:rPr lang="en-US" sz="1400" dirty="0" err="1" smtClean="0">
                <a:latin typeface="Courier New" pitchFamily="49" charset="0"/>
              </a:rPr>
              <a:t>fecfat</a:t>
            </a:r>
            <a:r>
              <a:rPr lang="en-US" sz="1400" dirty="0" smtClean="0">
                <a:latin typeface="Courier New" pitchFamily="49" charset="0"/>
              </a:rPr>
              <a:t> </a:t>
            </a:r>
            <a:r>
              <a:rPr lang="en-US" sz="1400" dirty="0" err="1" smtClean="0">
                <a:latin typeface="Courier New" pitchFamily="49" charset="0"/>
              </a:rPr>
              <a:t>i.pilltype</a:t>
            </a:r>
            <a:r>
              <a:rPr lang="en-US" sz="1400" dirty="0" smtClean="0">
                <a:latin typeface="Courier New" pitchFamily="49" charset="0"/>
              </a:rPr>
              <a:t> i.sex</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      Source |       SS       </a:t>
            </a:r>
            <a:r>
              <a:rPr lang="en-US" sz="1400" dirty="0" err="1" smtClean="0">
                <a:latin typeface="Courier New" pitchFamily="49" charset="0"/>
              </a:rPr>
              <a:t>df</a:t>
            </a:r>
            <a:r>
              <a:rPr lang="en-US" sz="1400" dirty="0" smtClean="0">
                <a:latin typeface="Courier New" pitchFamily="49" charset="0"/>
              </a:rPr>
              <a:t>       MS              Number of </a:t>
            </a:r>
            <a:r>
              <a:rPr lang="en-US" sz="1400" dirty="0" err="1" smtClean="0">
                <a:latin typeface="Courier New" pitchFamily="49" charset="0"/>
              </a:rPr>
              <a:t>obs</a:t>
            </a:r>
            <a:r>
              <a:rPr lang="en-US" sz="1400" dirty="0" smtClean="0">
                <a:latin typeface="Courier New" pitchFamily="49" charset="0"/>
              </a:rPr>
              <a:t> =      24</a:t>
            </a:r>
          </a:p>
          <a:p>
            <a:pPr marL="0" indent="0">
              <a:lnSpc>
                <a:spcPct val="80000"/>
              </a:lnSpc>
              <a:buNone/>
            </a:pPr>
            <a:r>
              <a:rPr lang="en-US" sz="1400" dirty="0" smtClean="0">
                <a:latin typeface="Courier New" pitchFamily="49" charset="0"/>
              </a:rPr>
              <a:t>-------------+------------------------------           F(  4,    19) =    2.43</a:t>
            </a:r>
          </a:p>
          <a:p>
            <a:pPr marL="0" indent="0">
              <a:lnSpc>
                <a:spcPct val="80000"/>
              </a:lnSpc>
              <a:buNone/>
            </a:pPr>
            <a:r>
              <a:rPr lang="en-US" sz="1400" dirty="0" smtClean="0">
                <a:latin typeface="Courier New" pitchFamily="49" charset="0"/>
              </a:rPr>
              <a:t>       Model |  3110.21668     4  777.554169           </a:t>
            </a:r>
            <a:r>
              <a:rPr lang="en-US" sz="1400" dirty="0" err="1" smtClean="0">
                <a:latin typeface="Courier New" pitchFamily="49" charset="0"/>
              </a:rPr>
              <a:t>Prob</a:t>
            </a:r>
            <a:r>
              <a:rPr lang="en-US" sz="1400" dirty="0" smtClean="0">
                <a:latin typeface="Courier New" pitchFamily="49" charset="0"/>
              </a:rPr>
              <a:t> &gt; F      =  0.0837</a:t>
            </a:r>
          </a:p>
          <a:p>
            <a:pPr marL="0" indent="0">
              <a:lnSpc>
                <a:spcPct val="80000"/>
              </a:lnSpc>
              <a:buNone/>
            </a:pPr>
            <a:r>
              <a:rPr lang="en-US" sz="1400" dirty="0" smtClean="0">
                <a:latin typeface="Courier New" pitchFamily="49" charset="0"/>
              </a:rPr>
              <a:t>    Residual |   6091.7483    19  320.618332           R-squared     =  0.3380</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Adj</a:t>
            </a:r>
            <a:r>
              <a:rPr lang="en-US" sz="1400" dirty="0" smtClean="0">
                <a:latin typeface="Courier New" pitchFamily="49" charset="0"/>
              </a:rPr>
              <a:t> R-squared =  0.1986</a:t>
            </a:r>
          </a:p>
          <a:p>
            <a:pPr marL="0" indent="0">
              <a:lnSpc>
                <a:spcPct val="80000"/>
              </a:lnSpc>
              <a:buNone/>
            </a:pPr>
            <a:r>
              <a:rPr lang="en-US" sz="1400" dirty="0" smtClean="0">
                <a:latin typeface="Courier New" pitchFamily="49" charset="0"/>
              </a:rPr>
              <a:t>       Total |  9201.96498    23  400.085434           Root MSE      =  17.906</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fecfat</a:t>
            </a:r>
            <a:r>
              <a:rPr lang="en-US" sz="1400" dirty="0" smtClean="0">
                <a:latin typeface="Courier New" pitchFamily="49" charset="0"/>
              </a:rPr>
              <a:t> |      </a:t>
            </a:r>
            <a:r>
              <a:rPr lang="en-US" sz="1400" dirty="0" err="1" smtClean="0">
                <a:latin typeface="Courier New" pitchFamily="49" charset="0"/>
              </a:rPr>
              <a:t>Coef</a:t>
            </a:r>
            <a:r>
              <a:rPr lang="en-US" sz="1400" dirty="0" smtClean="0">
                <a:latin typeface="Courier New" pitchFamily="49" charset="0"/>
              </a:rPr>
              <a:t>.   Std. Err.      t    P&gt;|t|     [95% Conf. Interval]</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pilltype</a:t>
            </a:r>
            <a:r>
              <a:rPr lang="en-US" sz="1400" dirty="0" smtClean="0">
                <a:latin typeface="Courier New" pitchFamily="49" charset="0"/>
              </a:rPr>
              <a:t> |</a:t>
            </a:r>
          </a:p>
          <a:p>
            <a:pPr marL="0" indent="0">
              <a:lnSpc>
                <a:spcPct val="80000"/>
              </a:lnSpc>
              <a:buNone/>
            </a:pPr>
            <a:r>
              <a:rPr lang="en-US" sz="1400" dirty="0" smtClean="0">
                <a:latin typeface="Courier New" pitchFamily="49" charset="0"/>
              </a:rPr>
              <a:t>          2  |     -21.55   10.33793    -2.08   0.051    -43.18753    .0875334</a:t>
            </a:r>
          </a:p>
          <a:p>
            <a:pPr marL="0" indent="0">
              <a:lnSpc>
                <a:spcPct val="80000"/>
              </a:lnSpc>
              <a:buNone/>
            </a:pPr>
            <a:r>
              <a:rPr lang="en-US" sz="1400" dirty="0" smtClean="0">
                <a:latin typeface="Courier New" pitchFamily="49" charset="0"/>
              </a:rPr>
              <a:t>          3  |  -20.66667   10.33793    -2.00   0.060     -42.3042    .9708671</a:t>
            </a:r>
          </a:p>
          <a:p>
            <a:pPr marL="0" indent="0">
              <a:lnSpc>
                <a:spcPct val="80000"/>
              </a:lnSpc>
              <a:buNone/>
            </a:pPr>
            <a:r>
              <a:rPr lang="en-US" sz="1400" dirty="0" smtClean="0">
                <a:latin typeface="Courier New" pitchFamily="49" charset="0"/>
              </a:rPr>
              <a:t>          4  |  -7.016668   10.33793    -0.68   0.505     -28.6542    14.62087</a:t>
            </a:r>
          </a:p>
          <a:p>
            <a:pPr marL="0" indent="0">
              <a:lnSpc>
                <a:spcPct val="80000"/>
              </a:lnSpc>
              <a:buNone/>
            </a:pPr>
            <a:r>
              <a:rPr lang="en-US" sz="1400" dirty="0" smtClean="0">
                <a:latin typeface="Courier New" pitchFamily="49" charset="0"/>
              </a:rPr>
              <a:t>             |</a:t>
            </a:r>
          </a:p>
          <a:p>
            <a:pPr marL="0" indent="0">
              <a:lnSpc>
                <a:spcPct val="80000"/>
              </a:lnSpc>
              <a:buNone/>
            </a:pPr>
            <a:r>
              <a:rPr lang="en-US" sz="1400" dirty="0" smtClean="0">
                <a:latin typeface="Courier New" pitchFamily="49" charset="0"/>
              </a:rPr>
              <a:t>       1.sex |      13.55    7.31002     1.85   0.079    -1.750047    28.85005</a:t>
            </a:r>
          </a:p>
          <a:p>
            <a:pPr marL="0" indent="0">
              <a:lnSpc>
                <a:spcPct val="80000"/>
              </a:lnSpc>
              <a:buNone/>
            </a:pPr>
            <a:r>
              <a:rPr lang="en-US" sz="1400" dirty="0" smtClean="0">
                <a:latin typeface="Courier New" pitchFamily="49" charset="0"/>
              </a:rPr>
              <a:t>       _cons |   31.30833   8.172851     3.83   0.001     14.20236    48.41431</a:t>
            </a:r>
          </a:p>
          <a:p>
            <a:pPr marL="0" indent="0">
              <a:lnSpc>
                <a:spcPct val="80000"/>
              </a:lnSpc>
              <a:buNone/>
            </a:pPr>
            <a:r>
              <a:rPr lang="en-US" sz="1400" dirty="0" smtClean="0">
                <a:latin typeface="Courier New" pitchFamily="49" charset="0"/>
              </a:rPr>
              <a:t>------------------------------------------------------------------------------</a:t>
            </a:r>
            <a:endParaRPr lang="en-US" sz="1400" dirty="0">
              <a:latin typeface="Courier New" pitchFamily="49" charset="0"/>
            </a:endParaRPr>
          </a:p>
        </p:txBody>
      </p:sp>
      <p:grpSp>
        <p:nvGrpSpPr>
          <p:cNvPr id="932870" name="Group 6"/>
          <p:cNvGrpSpPr>
            <a:grpSpLocks/>
          </p:cNvGrpSpPr>
          <p:nvPr/>
        </p:nvGrpSpPr>
        <p:grpSpPr bwMode="auto">
          <a:xfrm>
            <a:off x="1371600" y="5257800"/>
            <a:ext cx="4038600" cy="1250950"/>
            <a:chOff x="864" y="3360"/>
            <a:chExt cx="2544" cy="788"/>
          </a:xfrm>
        </p:grpSpPr>
        <p:sp>
          <p:nvSpPr>
            <p:cNvPr id="932868" name="Text Box 4"/>
            <p:cNvSpPr txBox="1">
              <a:spLocks noChangeArrowheads="1"/>
            </p:cNvSpPr>
            <p:nvPr/>
          </p:nvSpPr>
          <p:spPr bwMode="auto">
            <a:xfrm>
              <a:off x="864" y="3744"/>
              <a:ext cx="2064" cy="404"/>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Sex effects are borderline statistically significant</a:t>
              </a:r>
            </a:p>
          </p:txBody>
        </p:sp>
        <p:sp>
          <p:nvSpPr>
            <p:cNvPr id="932869" name="Line 5"/>
            <p:cNvSpPr>
              <a:spLocks noChangeShapeType="1"/>
            </p:cNvSpPr>
            <p:nvPr/>
          </p:nvSpPr>
          <p:spPr bwMode="auto">
            <a:xfrm flipV="1">
              <a:off x="2976" y="3360"/>
              <a:ext cx="432" cy="336"/>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932867">
                                            <p:txEl>
                                              <p:pRg st="17" end="17"/>
                                            </p:txEl>
                                          </p:spTgt>
                                        </p:tgtEl>
                                        <p:attrNameLst>
                                          <p:attrName>style.color</p:attrName>
                                        </p:attrNameLst>
                                      </p:cBhvr>
                                      <p:to>
                                        <a:srgbClr val="CC0000"/>
                                      </p:to>
                                    </p:animClr>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328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14526BB-2449-43A3-A75A-9350B61D7D9C}" type="slidenum">
              <a:rPr lang="en-US" altLang="en-US"/>
              <a:pPr/>
              <a:t>21</a:t>
            </a:fld>
            <a:endParaRPr lang="en-US" altLang="en-US"/>
          </a:p>
        </p:txBody>
      </p:sp>
      <p:sp>
        <p:nvSpPr>
          <p:cNvPr id="934914" name="Rectangle 2"/>
          <p:cNvSpPr>
            <a:spLocks noGrp="1" noChangeArrowheads="1"/>
          </p:cNvSpPr>
          <p:nvPr>
            <p:ph type="title"/>
          </p:nvPr>
        </p:nvSpPr>
        <p:spPr>
          <a:xfrm>
            <a:off x="0" y="228600"/>
            <a:ext cx="7543800" cy="731838"/>
          </a:xfrm>
        </p:spPr>
        <p:txBody>
          <a:bodyPr/>
          <a:lstStyle/>
          <a:p>
            <a:r>
              <a:rPr lang="en-US" sz="3600">
                <a:latin typeface="Arial Unicode MS" pitchFamily="34" charset="-128"/>
              </a:rPr>
              <a:t>A hierarchical analysis</a:t>
            </a:r>
            <a:endParaRPr lang="en-US" sz="3600">
              <a:latin typeface="Courier New" pitchFamily="49" charset="0"/>
            </a:endParaRPr>
          </a:p>
        </p:txBody>
      </p:sp>
      <p:sp>
        <p:nvSpPr>
          <p:cNvPr id="934915" name="Rectangle 3"/>
          <p:cNvSpPr>
            <a:spLocks noGrp="1" noChangeArrowheads="1"/>
          </p:cNvSpPr>
          <p:nvPr>
            <p:ph type="body" idx="1"/>
          </p:nvPr>
        </p:nvSpPr>
        <p:spPr>
          <a:xfrm>
            <a:off x="0" y="1295400"/>
            <a:ext cx="9144000" cy="5334000"/>
          </a:xfrm>
        </p:spPr>
        <p:txBody>
          <a:bodyPr/>
          <a:lstStyle/>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xtgee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fecfat</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i.pilltype</a:t>
            </a:r>
            <a:r>
              <a:rPr lang="en-US" sz="1400" dirty="0" smtClean="0">
                <a:solidFill>
                  <a:srgbClr val="FF0000"/>
                </a:solidFill>
                <a:latin typeface="Courier New" pitchFamily="49" charset="0"/>
              </a:rPr>
              <a:t> i.sex, </a:t>
            </a:r>
            <a:r>
              <a:rPr lang="en-US" sz="1400" dirty="0" err="1" smtClean="0">
                <a:solidFill>
                  <a:srgbClr val="FF0000"/>
                </a:solidFill>
                <a:latin typeface="Courier New" pitchFamily="49" charset="0"/>
              </a:rPr>
              <a:t>i</a:t>
            </a:r>
            <a:r>
              <a:rPr lang="en-US" sz="1400" dirty="0" smtClean="0">
                <a:solidFill>
                  <a:srgbClr val="FF0000"/>
                </a:solidFill>
                <a:latin typeface="Courier New" pitchFamily="49" charset="0"/>
              </a:rPr>
              <a:t>(</a:t>
            </a:r>
            <a:r>
              <a:rPr lang="en-US" sz="1400" dirty="0" err="1" smtClean="0">
                <a:solidFill>
                  <a:srgbClr val="FF0000"/>
                </a:solidFill>
                <a:latin typeface="Courier New" pitchFamily="49" charset="0"/>
              </a:rPr>
              <a:t>patid</a:t>
            </a:r>
            <a:r>
              <a:rPr lang="en-US" sz="1400" dirty="0" smtClean="0">
                <a:solidFill>
                  <a:srgbClr val="FF0000"/>
                </a:solidFill>
                <a:latin typeface="Courier New" pitchFamily="49" charset="0"/>
              </a:rPr>
              <a:t>)</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Iteration 1: tolerance = 9.971e-16</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GEE population-averaged model                   Number of </a:t>
            </a:r>
            <a:r>
              <a:rPr lang="en-US" sz="1400" dirty="0" err="1" smtClean="0">
                <a:latin typeface="Courier New" pitchFamily="49" charset="0"/>
              </a:rPr>
              <a:t>obs</a:t>
            </a:r>
            <a:r>
              <a:rPr lang="en-US" sz="1400" dirty="0" smtClean="0">
                <a:latin typeface="Courier New" pitchFamily="49" charset="0"/>
              </a:rPr>
              <a:t>      =        24</a:t>
            </a:r>
          </a:p>
          <a:p>
            <a:pPr marL="0" indent="0">
              <a:lnSpc>
                <a:spcPct val="80000"/>
              </a:lnSpc>
              <a:buNone/>
            </a:pPr>
            <a:r>
              <a:rPr lang="en-US" sz="1400" dirty="0" smtClean="0">
                <a:latin typeface="Courier New" pitchFamily="49" charset="0"/>
              </a:rPr>
              <a:t>Group variable:                      </a:t>
            </a:r>
            <a:r>
              <a:rPr lang="en-US" sz="1400" dirty="0" err="1" smtClean="0">
                <a:latin typeface="Courier New" pitchFamily="49" charset="0"/>
              </a:rPr>
              <a:t>patid</a:t>
            </a:r>
            <a:r>
              <a:rPr lang="en-US" sz="1400" dirty="0" smtClean="0">
                <a:latin typeface="Courier New" pitchFamily="49" charset="0"/>
              </a:rPr>
              <a:t>      Number of groups   =         6</a:t>
            </a:r>
          </a:p>
          <a:p>
            <a:pPr marL="0" indent="0">
              <a:lnSpc>
                <a:spcPct val="80000"/>
              </a:lnSpc>
              <a:buNone/>
            </a:pPr>
            <a:r>
              <a:rPr lang="en-US" sz="1400" dirty="0" smtClean="0">
                <a:latin typeface="Courier New" pitchFamily="49" charset="0"/>
              </a:rPr>
              <a:t>Link:                             identity      </a:t>
            </a:r>
            <a:r>
              <a:rPr lang="en-US" sz="1400" dirty="0" err="1" smtClean="0">
                <a:latin typeface="Courier New" pitchFamily="49" charset="0"/>
              </a:rPr>
              <a:t>Obs</a:t>
            </a:r>
            <a:r>
              <a:rPr lang="en-US" sz="1400" dirty="0" smtClean="0">
                <a:latin typeface="Courier New" pitchFamily="49" charset="0"/>
              </a:rPr>
              <a:t> per group: min =         4</a:t>
            </a:r>
          </a:p>
          <a:p>
            <a:pPr marL="0" indent="0">
              <a:lnSpc>
                <a:spcPct val="80000"/>
              </a:lnSpc>
              <a:buNone/>
            </a:pPr>
            <a:r>
              <a:rPr lang="en-US" sz="1400" dirty="0" smtClean="0">
                <a:latin typeface="Courier New" pitchFamily="49" charset="0"/>
              </a:rPr>
              <a:t>Family:                           Gaussian                     </a:t>
            </a:r>
            <a:r>
              <a:rPr lang="en-US" sz="1400" dirty="0" err="1" smtClean="0">
                <a:latin typeface="Courier New" pitchFamily="49" charset="0"/>
              </a:rPr>
              <a:t>avg</a:t>
            </a:r>
            <a:r>
              <a:rPr lang="en-US" sz="1400" dirty="0" smtClean="0">
                <a:latin typeface="Courier New" pitchFamily="49" charset="0"/>
              </a:rPr>
              <a:t> =       4.0</a:t>
            </a:r>
          </a:p>
          <a:p>
            <a:pPr marL="0" indent="0">
              <a:lnSpc>
                <a:spcPct val="80000"/>
              </a:lnSpc>
              <a:buNone/>
            </a:pPr>
            <a:r>
              <a:rPr lang="en-US" sz="1400" dirty="0" smtClean="0">
                <a:latin typeface="Courier New" pitchFamily="49" charset="0"/>
              </a:rPr>
              <a:t>Correlation:                  exchangeable                     max =         4</a:t>
            </a:r>
          </a:p>
          <a:p>
            <a:pPr marL="0" indent="0">
              <a:lnSpc>
                <a:spcPct val="80000"/>
              </a:lnSpc>
              <a:buNone/>
            </a:pPr>
            <a:r>
              <a:rPr lang="en-US" sz="1400" dirty="0" smtClean="0">
                <a:latin typeface="Courier New" pitchFamily="49" charset="0"/>
              </a:rPr>
              <a:t>                                                Wald chi2(4)       =     24.00</a:t>
            </a:r>
          </a:p>
          <a:p>
            <a:pPr marL="0" indent="0">
              <a:lnSpc>
                <a:spcPct val="80000"/>
              </a:lnSpc>
              <a:buNone/>
            </a:pPr>
            <a:r>
              <a:rPr lang="en-US" sz="1400" dirty="0" smtClean="0">
                <a:latin typeface="Courier New" pitchFamily="49" charset="0"/>
              </a:rPr>
              <a:t>Scale parameter:                  253.8228      </a:t>
            </a:r>
            <a:r>
              <a:rPr lang="en-US" sz="1400" dirty="0" err="1" smtClean="0">
                <a:latin typeface="Courier New" pitchFamily="49" charset="0"/>
              </a:rPr>
              <a:t>Prob</a:t>
            </a:r>
            <a:r>
              <a:rPr lang="en-US" sz="1400" dirty="0" smtClean="0">
                <a:latin typeface="Courier New" pitchFamily="49" charset="0"/>
              </a:rPr>
              <a:t> &gt; chi2        =    0.0001</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fecfat</a:t>
            </a:r>
            <a:r>
              <a:rPr lang="en-US" sz="1400" dirty="0" smtClean="0">
                <a:latin typeface="Courier New" pitchFamily="49" charset="0"/>
              </a:rPr>
              <a:t> |      </a:t>
            </a:r>
            <a:r>
              <a:rPr lang="en-US" sz="1400" dirty="0" err="1" smtClean="0">
                <a:latin typeface="Courier New" pitchFamily="49" charset="0"/>
              </a:rPr>
              <a:t>Coef</a:t>
            </a:r>
            <a:r>
              <a:rPr lang="en-US" sz="1400" dirty="0" smtClean="0">
                <a:latin typeface="Courier New" pitchFamily="49" charset="0"/>
              </a:rPr>
              <a:t>.   Std. Err.      z    P&gt;|z|     [95% Conf. Interval]</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pilltype</a:t>
            </a:r>
            <a:r>
              <a:rPr lang="en-US" sz="1400" dirty="0" smtClean="0">
                <a:latin typeface="Courier New" pitchFamily="49" charset="0"/>
              </a:rPr>
              <a:t> |</a:t>
            </a:r>
          </a:p>
          <a:p>
            <a:pPr marL="0" indent="0">
              <a:lnSpc>
                <a:spcPct val="80000"/>
              </a:lnSpc>
              <a:buNone/>
            </a:pPr>
            <a:r>
              <a:rPr lang="en-US" sz="1400" dirty="0" smtClean="0">
                <a:latin typeface="Courier New" pitchFamily="49" charset="0"/>
              </a:rPr>
              <a:t>          2  |     -21.55   5.451781    -3.95   0.000    -32.23529   -10.86471</a:t>
            </a:r>
          </a:p>
          <a:p>
            <a:pPr marL="0" indent="0">
              <a:lnSpc>
                <a:spcPct val="80000"/>
              </a:lnSpc>
              <a:buNone/>
            </a:pPr>
            <a:r>
              <a:rPr lang="en-US" sz="1400" dirty="0" smtClean="0">
                <a:latin typeface="Courier New" pitchFamily="49" charset="0"/>
              </a:rPr>
              <a:t>          3  |  -20.66667   5.451781    -3.79   0.000    -31.35196   -9.981373</a:t>
            </a:r>
          </a:p>
          <a:p>
            <a:pPr marL="0" indent="0">
              <a:lnSpc>
                <a:spcPct val="80000"/>
              </a:lnSpc>
              <a:buNone/>
            </a:pPr>
            <a:r>
              <a:rPr lang="en-US" sz="1400" dirty="0" smtClean="0">
                <a:latin typeface="Courier New" pitchFamily="49" charset="0"/>
              </a:rPr>
              <a:t>          4  |  -7.016668   5.451781    -1.29   0.198    -17.70196    3.668626</a:t>
            </a:r>
          </a:p>
          <a:p>
            <a:pPr marL="0" indent="0">
              <a:lnSpc>
                <a:spcPct val="80000"/>
              </a:lnSpc>
              <a:buNone/>
            </a:pPr>
            <a:r>
              <a:rPr lang="en-US" sz="1400" dirty="0" smtClean="0">
                <a:latin typeface="Courier New" pitchFamily="49" charset="0"/>
              </a:rPr>
              <a:t>             |</a:t>
            </a:r>
          </a:p>
          <a:p>
            <a:pPr marL="0" indent="0">
              <a:lnSpc>
                <a:spcPct val="80000"/>
              </a:lnSpc>
              <a:buNone/>
            </a:pPr>
            <a:r>
              <a:rPr lang="en-US" sz="1400" dirty="0" smtClean="0">
                <a:solidFill>
                  <a:srgbClr val="FF0000"/>
                </a:solidFill>
                <a:latin typeface="Courier New" pitchFamily="49" charset="0"/>
              </a:rPr>
              <a:t>       1.sex |      13.55   11.16389     1.21   0.225    -8.330816    35.43082</a:t>
            </a:r>
          </a:p>
          <a:p>
            <a:pPr marL="0" indent="0">
              <a:lnSpc>
                <a:spcPct val="80000"/>
              </a:lnSpc>
              <a:buNone/>
            </a:pPr>
            <a:r>
              <a:rPr lang="en-US" sz="1400" dirty="0" smtClean="0">
                <a:latin typeface="Courier New" pitchFamily="49" charset="0"/>
              </a:rPr>
              <a:t>       _cons |   31.30833   8.570992     3.65   0.000      14.5095    48.10717</a:t>
            </a:r>
          </a:p>
          <a:p>
            <a:pPr marL="0" indent="0">
              <a:lnSpc>
                <a:spcPct val="80000"/>
              </a:lnSpc>
              <a:buNone/>
            </a:pPr>
            <a:r>
              <a:rPr lang="en-US" sz="1400" dirty="0" smtClean="0">
                <a:latin typeface="Courier New" pitchFamily="49" charset="0"/>
              </a:rPr>
              <a:t>------------------------------------------------------------------------------</a:t>
            </a:r>
            <a:endParaRPr lang="en-US" sz="1400" dirty="0">
              <a:latin typeface="Courier New" pitchFamily="49"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217815B-3D18-472D-B5F1-C3CFBA20C231}" type="slidenum">
              <a:rPr lang="en-US" altLang="en-US"/>
              <a:pPr/>
              <a:t>22</a:t>
            </a:fld>
            <a:endParaRPr lang="en-US" altLang="en-US"/>
          </a:p>
        </p:txBody>
      </p:sp>
      <p:sp>
        <p:nvSpPr>
          <p:cNvPr id="971778" name="Rectangle 2"/>
          <p:cNvSpPr>
            <a:spLocks noGrp="1" noChangeArrowheads="1"/>
          </p:cNvSpPr>
          <p:nvPr>
            <p:ph type="title"/>
          </p:nvPr>
        </p:nvSpPr>
        <p:spPr/>
        <p:txBody>
          <a:bodyPr/>
          <a:lstStyle/>
          <a:p>
            <a:r>
              <a:rPr lang="en-US"/>
              <a:t>Fecal fat data analysis - summary</a:t>
            </a:r>
          </a:p>
        </p:txBody>
      </p:sp>
      <p:sp>
        <p:nvSpPr>
          <p:cNvPr id="971779" name="Rectangle 3"/>
          <p:cNvSpPr>
            <a:spLocks noGrp="1" noChangeArrowheads="1"/>
          </p:cNvSpPr>
          <p:nvPr>
            <p:ph type="body" idx="1"/>
          </p:nvPr>
        </p:nvSpPr>
        <p:spPr/>
        <p:txBody>
          <a:bodyPr/>
          <a:lstStyle/>
          <a:p>
            <a:r>
              <a:rPr lang="en-US"/>
              <a:t>Failing to accommodate the hierarchical nature of the data led to grossly incorrect statistical inferences. </a:t>
            </a:r>
          </a:p>
          <a:p>
            <a:r>
              <a:rPr lang="en-US"/>
              <a:t>Estimates were unchanged, but SEs were affected.  (In general estimates tend to be little affected, but do change slightly).</a:t>
            </a:r>
          </a:p>
          <a:p>
            <a:r>
              <a:rPr lang="en-US"/>
              <a:t>The proper hierarchical analysis can lead to smaller or larger SEs compared to a naïve analysis.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76E3DD8-2BC0-4BEF-A1E9-DCE3EB96EF94}" type="slidenum">
              <a:rPr lang="en-US" altLang="en-US"/>
              <a:pPr/>
              <a:t>23</a:t>
            </a:fld>
            <a:endParaRPr lang="en-US" altLang="en-US"/>
          </a:p>
        </p:txBody>
      </p:sp>
      <p:sp>
        <p:nvSpPr>
          <p:cNvPr id="979970" name="Rectangle 2"/>
          <p:cNvSpPr>
            <a:spLocks noGrp="1" noChangeArrowheads="1"/>
          </p:cNvSpPr>
          <p:nvPr>
            <p:ph type="title"/>
          </p:nvPr>
        </p:nvSpPr>
        <p:spPr/>
        <p:txBody>
          <a:bodyPr/>
          <a:lstStyle/>
          <a:p>
            <a:r>
              <a:rPr lang="en-US"/>
              <a:t>Not just an academic concern …</a:t>
            </a:r>
          </a:p>
        </p:txBody>
      </p:sp>
      <p:pic>
        <p:nvPicPr>
          <p:cNvPr id="979971" name="Picture 3"/>
          <p:cNvPicPr>
            <a:picLocks noGrp="1" noChangeAspect="1" noChangeArrowheads="1"/>
          </p:cNvPicPr>
          <p:nvPr>
            <p:ph type="body" idx="1"/>
          </p:nvPr>
        </p:nvPicPr>
        <p:blipFill>
          <a:blip r:embed="rId3" cstate="print"/>
          <a:srcRect/>
          <a:stretch>
            <a:fillRect/>
          </a:stretch>
        </p:blipFill>
        <p:spPr>
          <a:xfrm>
            <a:off x="0" y="1600200"/>
            <a:ext cx="9144000" cy="2449513"/>
          </a:xfrm>
          <a:noFill/>
          <a:ln/>
        </p:spPr>
      </p:pic>
      <p:pic>
        <p:nvPicPr>
          <p:cNvPr id="979972" name="Picture 4"/>
          <p:cNvPicPr>
            <a:picLocks noChangeAspect="1" noChangeArrowheads="1"/>
          </p:cNvPicPr>
          <p:nvPr/>
        </p:nvPicPr>
        <p:blipFill>
          <a:blip r:embed="rId4" cstate="print"/>
          <a:srcRect/>
          <a:stretch>
            <a:fillRect/>
          </a:stretch>
        </p:blipFill>
        <p:spPr bwMode="auto">
          <a:xfrm>
            <a:off x="381000" y="4114800"/>
            <a:ext cx="5943600" cy="619125"/>
          </a:xfrm>
          <a:prstGeom prst="rect">
            <a:avLst/>
          </a:prstGeom>
          <a:noFill/>
          <a:ln w="9525" algn="ctr">
            <a:noFill/>
            <a:miter lim="800000"/>
            <a:headEnd/>
            <a:tailEnd/>
          </a:ln>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E3EC055-975A-41A8-B475-F4D2DEBD6618}" type="slidenum">
              <a:rPr lang="en-US" altLang="en-US"/>
              <a:pPr/>
              <a:t>24</a:t>
            </a:fld>
            <a:endParaRPr lang="en-US" altLang="en-US"/>
          </a:p>
        </p:txBody>
      </p:sp>
      <p:sp>
        <p:nvSpPr>
          <p:cNvPr id="980994" name="Rectangle 2"/>
          <p:cNvSpPr>
            <a:spLocks noGrp="1" noChangeArrowheads="1"/>
          </p:cNvSpPr>
          <p:nvPr>
            <p:ph type="title"/>
          </p:nvPr>
        </p:nvSpPr>
        <p:spPr/>
        <p:txBody>
          <a:bodyPr/>
          <a:lstStyle/>
          <a:p>
            <a:r>
              <a:rPr lang="en-US"/>
              <a:t>Not just an academic concern …</a:t>
            </a:r>
          </a:p>
        </p:txBody>
      </p:sp>
      <p:pic>
        <p:nvPicPr>
          <p:cNvPr id="980995" name="Picture 3"/>
          <p:cNvPicPr>
            <a:picLocks noChangeAspect="1" noChangeArrowheads="1"/>
          </p:cNvPicPr>
          <p:nvPr/>
        </p:nvPicPr>
        <p:blipFill>
          <a:blip r:embed="rId3" cstate="print"/>
          <a:srcRect/>
          <a:stretch>
            <a:fillRect/>
          </a:stretch>
        </p:blipFill>
        <p:spPr bwMode="auto">
          <a:xfrm>
            <a:off x="381000" y="1447800"/>
            <a:ext cx="7467600" cy="5062538"/>
          </a:xfrm>
          <a:prstGeom prst="rect">
            <a:avLst/>
          </a:prstGeom>
          <a:noFill/>
          <a:ln w="9525" algn="ctr">
            <a:noFill/>
            <a:miter lim="800000"/>
            <a:headEnd/>
            <a:tailEnd/>
          </a:ln>
          <a:effec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005E349-D93E-4B4A-A032-38EF83847B16}" type="slidenum">
              <a:rPr lang="en-US" altLang="en-US"/>
              <a:pPr/>
              <a:t>25</a:t>
            </a:fld>
            <a:endParaRPr lang="en-US" altLang="en-US"/>
          </a:p>
        </p:txBody>
      </p:sp>
      <p:sp>
        <p:nvSpPr>
          <p:cNvPr id="982018" name="Rectangle 2"/>
          <p:cNvSpPr>
            <a:spLocks noGrp="1" noChangeArrowheads="1"/>
          </p:cNvSpPr>
          <p:nvPr>
            <p:ph type="title"/>
          </p:nvPr>
        </p:nvSpPr>
        <p:spPr/>
        <p:txBody>
          <a:bodyPr/>
          <a:lstStyle/>
          <a:p>
            <a:r>
              <a:rPr lang="en-US"/>
              <a:t>Not just an academic concern …</a:t>
            </a:r>
          </a:p>
        </p:txBody>
      </p:sp>
      <p:pic>
        <p:nvPicPr>
          <p:cNvPr id="982019" name="Picture 3"/>
          <p:cNvPicPr>
            <a:picLocks noChangeAspect="1" noChangeArrowheads="1"/>
          </p:cNvPicPr>
          <p:nvPr/>
        </p:nvPicPr>
        <p:blipFill>
          <a:blip r:embed="rId3" cstate="print"/>
          <a:srcRect r="24211" b="84200"/>
          <a:stretch>
            <a:fillRect/>
          </a:stretch>
        </p:blipFill>
        <p:spPr bwMode="auto">
          <a:xfrm>
            <a:off x="609600" y="1600200"/>
            <a:ext cx="7467600" cy="1036638"/>
          </a:xfrm>
          <a:prstGeom prst="rect">
            <a:avLst/>
          </a:prstGeom>
          <a:noFill/>
          <a:ln w="9525" algn="ctr">
            <a:noFill/>
            <a:miter lim="800000"/>
            <a:headEnd/>
            <a:tailEnd/>
          </a:ln>
          <a:effectLst/>
        </p:spPr>
      </p:pic>
      <p:pic>
        <p:nvPicPr>
          <p:cNvPr id="982020" name="Picture 4"/>
          <p:cNvPicPr>
            <a:picLocks noChangeAspect="1" noChangeArrowheads="1"/>
          </p:cNvPicPr>
          <p:nvPr/>
        </p:nvPicPr>
        <p:blipFill>
          <a:blip r:embed="rId4" cstate="print"/>
          <a:srcRect/>
          <a:stretch>
            <a:fillRect/>
          </a:stretch>
        </p:blipFill>
        <p:spPr bwMode="auto">
          <a:xfrm>
            <a:off x="0" y="2590800"/>
            <a:ext cx="8763000" cy="2982913"/>
          </a:xfrm>
          <a:prstGeom prst="rect">
            <a:avLst/>
          </a:prstGeom>
          <a:noFill/>
          <a:ln w="9525" algn="ctr">
            <a:noFill/>
            <a:miter lim="800000"/>
            <a:headEnd/>
            <a:tailEnd/>
          </a:ln>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D106E44-C3C9-4B7B-9385-11734983B0D3}" type="slidenum">
              <a:rPr lang="en-US" altLang="en-US"/>
              <a:pPr/>
              <a:t>26</a:t>
            </a:fld>
            <a:endParaRPr lang="en-US" altLang="en-US"/>
          </a:p>
        </p:txBody>
      </p:sp>
      <p:sp>
        <p:nvSpPr>
          <p:cNvPr id="954370" name="Rectangle 2"/>
          <p:cNvSpPr>
            <a:spLocks noGrp="1" noChangeArrowheads="1"/>
          </p:cNvSpPr>
          <p:nvPr>
            <p:ph type="title"/>
          </p:nvPr>
        </p:nvSpPr>
        <p:spPr/>
        <p:txBody>
          <a:bodyPr/>
          <a:lstStyle/>
          <a:p>
            <a:r>
              <a:rPr lang="en-US"/>
              <a:t>Correlation structures</a:t>
            </a:r>
          </a:p>
        </p:txBody>
      </p:sp>
      <p:sp>
        <p:nvSpPr>
          <p:cNvPr id="954371" name="Rectangle 3"/>
          <p:cNvSpPr>
            <a:spLocks noGrp="1" noChangeArrowheads="1"/>
          </p:cNvSpPr>
          <p:nvPr>
            <p:ph type="body" idx="1"/>
          </p:nvPr>
        </p:nvSpPr>
        <p:spPr/>
        <p:txBody>
          <a:bodyPr/>
          <a:lstStyle/>
          <a:p>
            <a:pPr marL="0" indent="0">
              <a:lnSpc>
                <a:spcPct val="90000"/>
              </a:lnSpc>
              <a:buFont typeface="Wingdings" pitchFamily="2" charset="2"/>
              <a:buNone/>
            </a:pPr>
            <a:r>
              <a:rPr lang="en-US"/>
              <a:t>With</a:t>
            </a:r>
            <a:r>
              <a:rPr lang="en-US" b="1"/>
              <a:t> </a:t>
            </a:r>
            <a:r>
              <a:rPr lang="en-US"/>
              <a:t>continuous, balanced data we can plot the measurements that occur at different time points (or are repeated measurements of different types).  The “Georgia babies” dataset follows successive birthweights of infants to mothers (each of whom had five children) from vital statistics in Georgia.  We are interested in whether birthweight increases with birth order and mothers’ age.  In lab we will generate the following plots.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745BD60-A810-4309-86FA-227D22DD6825}" type="slidenum">
              <a:rPr lang="en-US" altLang="en-US"/>
              <a:pPr/>
              <a:t>27</a:t>
            </a:fld>
            <a:endParaRPr lang="en-US" altLang="en-US"/>
          </a:p>
        </p:txBody>
      </p:sp>
      <p:sp>
        <p:nvSpPr>
          <p:cNvPr id="955394" name="Rectangle 2"/>
          <p:cNvSpPr>
            <a:spLocks noGrp="1" noChangeArrowheads="1"/>
          </p:cNvSpPr>
          <p:nvPr>
            <p:ph type="title"/>
          </p:nvPr>
        </p:nvSpPr>
        <p:spPr>
          <a:xfrm>
            <a:off x="381000" y="-304800"/>
            <a:ext cx="7543800" cy="1295400"/>
          </a:xfrm>
        </p:spPr>
        <p:txBody>
          <a:bodyPr/>
          <a:lstStyle/>
          <a:p>
            <a:r>
              <a:rPr lang="en-US"/>
              <a:t>Georgia Babies</a:t>
            </a:r>
          </a:p>
        </p:txBody>
      </p:sp>
      <p:graphicFrame>
        <p:nvGraphicFramePr>
          <p:cNvPr id="955395" name="Object 3"/>
          <p:cNvGraphicFramePr>
            <a:graphicFrameLocks noGrp="1" noChangeAspect="1"/>
          </p:cNvGraphicFramePr>
          <p:nvPr>
            <p:ph idx="1"/>
          </p:nvPr>
        </p:nvGraphicFramePr>
        <p:xfrm>
          <a:off x="0" y="990600"/>
          <a:ext cx="9144000" cy="5867400"/>
        </p:xfrm>
        <a:graphic>
          <a:graphicData uri="http://schemas.openxmlformats.org/presentationml/2006/ole">
            <mc:AlternateContent xmlns:mc="http://schemas.openxmlformats.org/markup-compatibility/2006">
              <mc:Choice xmlns:v="urn:schemas-microsoft-com:vml" Requires="v">
                <p:oleObj spid="_x0000_s955400" name="Document" r:id="rId3" imgW="7597673" imgH="5028867" progId="Word.Document.8">
                  <p:embed/>
                </p:oleObj>
              </mc:Choice>
              <mc:Fallback>
                <p:oleObj name="Document" r:id="rId3" imgW="7597673" imgH="5028867" progId="Word.Document.8">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990600"/>
                        <a:ext cx="9144000" cy="586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FF5E9F4-B789-47A7-9E64-95A765894AA7}" type="slidenum">
              <a:rPr lang="en-US" altLang="en-US"/>
              <a:pPr/>
              <a:t>28</a:t>
            </a:fld>
            <a:endParaRPr lang="en-US" altLang="en-US"/>
          </a:p>
        </p:txBody>
      </p:sp>
      <p:sp>
        <p:nvSpPr>
          <p:cNvPr id="958466" name="Rectangle 2"/>
          <p:cNvSpPr>
            <a:spLocks noGrp="1" noChangeArrowheads="1"/>
          </p:cNvSpPr>
          <p:nvPr>
            <p:ph type="title"/>
          </p:nvPr>
        </p:nvSpPr>
        <p:spPr>
          <a:xfrm>
            <a:off x="381000" y="-304800"/>
            <a:ext cx="7543800" cy="1295400"/>
          </a:xfrm>
        </p:spPr>
        <p:txBody>
          <a:bodyPr/>
          <a:lstStyle/>
          <a:p>
            <a:r>
              <a:rPr lang="en-US"/>
              <a:t>Georgia Babies</a:t>
            </a:r>
          </a:p>
        </p:txBody>
      </p:sp>
      <p:sp>
        <p:nvSpPr>
          <p:cNvPr id="958467" name="Rectangle 3"/>
          <p:cNvSpPr>
            <a:spLocks noGrp="1" noChangeArrowheads="1"/>
          </p:cNvSpPr>
          <p:nvPr>
            <p:ph idx="1"/>
          </p:nvPr>
        </p:nvSpPr>
        <p:spPr>
          <a:xfrm>
            <a:off x="457200" y="1447800"/>
            <a:ext cx="8229600" cy="4411663"/>
          </a:xfrm>
        </p:spPr>
        <p:txBody>
          <a:bodyPr/>
          <a:lstStyle/>
          <a:p>
            <a:r>
              <a:rPr lang="en-US"/>
              <a:t>Another common summary is the correlation matrix.  Here is the correlation matrix for the Georgia babies data set:</a:t>
            </a:r>
          </a:p>
          <a:p>
            <a:pPr>
              <a:buFont typeface="Wingdings" pitchFamily="2" charset="2"/>
              <a:buNone/>
            </a:pPr>
            <a:r>
              <a:rPr lang="en-US" sz="1600">
                <a:latin typeface="Courier New" pitchFamily="49" charset="0"/>
              </a:rPr>
              <a:t>. pwcorr  bweight1 bweight2 bweight3 bweight4 bweight5</a:t>
            </a:r>
          </a:p>
          <a:p>
            <a:pPr>
              <a:buFont typeface="Wingdings" pitchFamily="2" charset="2"/>
              <a:buNone/>
            </a:pPr>
            <a:r>
              <a:rPr lang="en-US" sz="1600">
                <a:latin typeface="Courier New" pitchFamily="49" charset="0"/>
              </a:rPr>
              <a:t>             | bweight1 bweight2 bweight3 bweight4 bweight5</a:t>
            </a:r>
          </a:p>
          <a:p>
            <a:pPr>
              <a:buFont typeface="Wingdings" pitchFamily="2" charset="2"/>
              <a:buNone/>
            </a:pPr>
            <a:r>
              <a:rPr lang="en-US" sz="1600">
                <a:latin typeface="Courier New" pitchFamily="49" charset="0"/>
              </a:rPr>
              <a:t>-------------+---------------------------------------------</a:t>
            </a:r>
          </a:p>
          <a:p>
            <a:pPr>
              <a:buFont typeface="Wingdings" pitchFamily="2" charset="2"/>
              <a:buNone/>
            </a:pPr>
            <a:r>
              <a:rPr lang="en-US" sz="1600">
                <a:latin typeface="Courier New" pitchFamily="49" charset="0"/>
              </a:rPr>
              <a:t>    bweight1 |   1.0000 </a:t>
            </a:r>
          </a:p>
          <a:p>
            <a:pPr>
              <a:buFont typeface="Wingdings" pitchFamily="2" charset="2"/>
              <a:buNone/>
            </a:pPr>
            <a:r>
              <a:rPr lang="en-US" sz="1600">
                <a:latin typeface="Courier New" pitchFamily="49" charset="0"/>
              </a:rPr>
              <a:t>    bweight2 |   0.2282   1.0000 </a:t>
            </a:r>
          </a:p>
          <a:p>
            <a:pPr>
              <a:buFont typeface="Wingdings" pitchFamily="2" charset="2"/>
              <a:buNone/>
            </a:pPr>
            <a:r>
              <a:rPr lang="en-US" sz="1600">
                <a:latin typeface="Courier New" pitchFamily="49" charset="0"/>
              </a:rPr>
              <a:t>    bweight3 |   0.2950   0.4833   1.0000 </a:t>
            </a:r>
          </a:p>
          <a:p>
            <a:pPr>
              <a:buFont typeface="Wingdings" pitchFamily="2" charset="2"/>
              <a:buNone/>
            </a:pPr>
            <a:r>
              <a:rPr lang="en-US" sz="1600">
                <a:latin typeface="Courier New" pitchFamily="49" charset="0"/>
              </a:rPr>
              <a:t>    bweight4 |   0.2578   0.4676   0.6185   1.0000 </a:t>
            </a:r>
          </a:p>
          <a:p>
            <a:pPr>
              <a:buFont typeface="Wingdings" pitchFamily="2" charset="2"/>
              <a:buNone/>
            </a:pPr>
            <a:r>
              <a:rPr lang="en-US" sz="1600">
                <a:latin typeface="Courier New" pitchFamily="49" charset="0"/>
              </a:rPr>
              <a:t>    bweight5 |   0.3810   0.4261   0.4233   0.4642   1.0000</a:t>
            </a:r>
          </a:p>
          <a:p>
            <a:r>
              <a:rPr lang="en-US"/>
              <a:t>How do we read this?  Why isn’t there anything in the top right hand corner?</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8800CC2-42AD-43D3-A14D-457AE8CB81C6}" type="slidenum">
              <a:rPr lang="en-US" altLang="en-US"/>
              <a:pPr/>
              <a:t>29</a:t>
            </a:fld>
            <a:endParaRPr lang="en-US" altLang="en-US"/>
          </a:p>
        </p:txBody>
      </p:sp>
      <p:sp>
        <p:nvSpPr>
          <p:cNvPr id="959490" name="Rectangle 2"/>
          <p:cNvSpPr>
            <a:spLocks noGrp="1" noChangeArrowheads="1"/>
          </p:cNvSpPr>
          <p:nvPr>
            <p:ph type="title"/>
          </p:nvPr>
        </p:nvSpPr>
        <p:spPr>
          <a:xfrm>
            <a:off x="152400" y="-304800"/>
            <a:ext cx="8077200" cy="1676400"/>
          </a:xfrm>
        </p:spPr>
        <p:txBody>
          <a:bodyPr/>
          <a:lstStyle/>
          <a:p>
            <a:r>
              <a:rPr lang="en-US" sz="2400" dirty="0"/>
              <a:t>Here is another example, giving the log </a:t>
            </a:r>
            <a:r>
              <a:rPr lang="en-US" sz="2400" dirty="0" smtClean="0"/>
              <a:t>weights</a:t>
            </a:r>
            <a:br>
              <a:rPr lang="en-US" sz="2400" dirty="0" smtClean="0"/>
            </a:br>
            <a:r>
              <a:rPr lang="en-US" sz="2400" dirty="0" smtClean="0"/>
              <a:t>(</a:t>
            </a:r>
            <a:r>
              <a:rPr lang="en-US" sz="2400" dirty="0"/>
              <a:t>why log?) of mice for several weeks of </a:t>
            </a:r>
            <a:r>
              <a:rPr lang="en-US" sz="2400" dirty="0" smtClean="0"/>
              <a:t/>
            </a:r>
            <a:br>
              <a:rPr lang="en-US" sz="2400" dirty="0" smtClean="0"/>
            </a:br>
            <a:r>
              <a:rPr lang="en-US" sz="2400" dirty="0" smtClean="0"/>
              <a:t>measurement</a:t>
            </a:r>
            <a:r>
              <a:rPr lang="en-US" sz="2400" dirty="0"/>
              <a:t>, mostly reflecting gain in tumor weight</a:t>
            </a:r>
          </a:p>
        </p:txBody>
      </p:sp>
      <p:graphicFrame>
        <p:nvGraphicFramePr>
          <p:cNvPr id="959491" name="Object 3"/>
          <p:cNvGraphicFramePr>
            <a:graphicFrameLocks noGrp="1" noChangeAspect="1"/>
          </p:cNvGraphicFramePr>
          <p:nvPr>
            <p:ph idx="1"/>
          </p:nvPr>
        </p:nvGraphicFramePr>
        <p:xfrm>
          <a:off x="0" y="1438275"/>
          <a:ext cx="9144000" cy="5419725"/>
        </p:xfrm>
        <a:graphic>
          <a:graphicData uri="http://schemas.openxmlformats.org/presentationml/2006/ole">
            <mc:AlternateContent xmlns:mc="http://schemas.openxmlformats.org/markup-compatibility/2006">
              <mc:Choice xmlns:v="urn:schemas-microsoft-com:vml" Requires="v">
                <p:oleObj spid="_x0000_s959496" name="Document" r:id="rId3" imgW="7597673" imgH="4131292" progId="Word.Document.8">
                  <p:embed/>
                </p:oleObj>
              </mc:Choice>
              <mc:Fallback>
                <p:oleObj name="Document" r:id="rId3" imgW="7597673" imgH="4131292" progId="Word.Document.8">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438275"/>
                        <a:ext cx="9144000" cy="5419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7DEFF13-7A58-4E9C-8BD7-09D4917E21D6}" type="slidenum">
              <a:rPr lang="en-US" altLang="en-US"/>
              <a:pPr/>
              <a:t>3</a:t>
            </a:fld>
            <a:endParaRPr lang="en-US" altLang="en-US"/>
          </a:p>
        </p:txBody>
      </p:sp>
      <p:sp>
        <p:nvSpPr>
          <p:cNvPr id="887810" name="Rectangle 2"/>
          <p:cNvSpPr>
            <a:spLocks noGrp="1" noChangeArrowheads="1"/>
          </p:cNvSpPr>
          <p:nvPr>
            <p:ph type="title"/>
          </p:nvPr>
        </p:nvSpPr>
        <p:spPr/>
        <p:txBody>
          <a:bodyPr/>
          <a:lstStyle/>
          <a:p>
            <a:r>
              <a:rPr lang="en-US"/>
              <a:t>Example:  Fecal fat</a:t>
            </a:r>
          </a:p>
        </p:txBody>
      </p:sp>
      <p:sp>
        <p:nvSpPr>
          <p:cNvPr id="887811" name="Rectangle 3"/>
          <p:cNvSpPr>
            <a:spLocks noGrp="1" noChangeArrowheads="1"/>
          </p:cNvSpPr>
          <p:nvPr>
            <p:ph type="body" idx="1"/>
          </p:nvPr>
        </p:nvSpPr>
        <p:spPr/>
        <p:txBody>
          <a:bodyPr/>
          <a:lstStyle/>
          <a:p>
            <a:pPr marL="0" indent="0" algn="just">
              <a:lnSpc>
                <a:spcPct val="90000"/>
              </a:lnSpc>
              <a:buFont typeface="Wingdings" pitchFamily="2" charset="2"/>
              <a:buNone/>
            </a:pPr>
            <a:r>
              <a:rPr lang="en-US"/>
              <a:t>Lack of digestive enzymes in the intestine can cause bowel absorption problems.  This will be indicated by excess fat in the feces.  Pancreatic enzyme supplements can be given to ameliorate the problem.  Does the supplement form make a difference?  (Graham, Enzyme replacement therapy of exocrine pancreatic insufficiency in man.  </a:t>
            </a:r>
            <a:r>
              <a:rPr lang="en-US" i="1"/>
              <a:t>NEJM</a:t>
            </a:r>
            <a:r>
              <a:rPr lang="en-US"/>
              <a:t>, </a:t>
            </a:r>
            <a:r>
              <a:rPr lang="en-US" b="1"/>
              <a:t>296</a:t>
            </a:r>
            <a:r>
              <a:rPr lang="en-US"/>
              <a:t>: 1314-17, 1977 – But note: sex information made up for illustration.)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0EC74CE-4941-4DF3-9E72-D0DDFC4F119E}" type="slidenum">
              <a:rPr lang="en-US" altLang="en-US"/>
              <a:pPr/>
              <a:t>30</a:t>
            </a:fld>
            <a:endParaRPr lang="en-US" altLang="en-US"/>
          </a:p>
        </p:txBody>
      </p:sp>
      <p:sp>
        <p:nvSpPr>
          <p:cNvPr id="960514" name="Rectangle 2"/>
          <p:cNvSpPr>
            <a:spLocks noGrp="1" noChangeArrowheads="1"/>
          </p:cNvSpPr>
          <p:nvPr>
            <p:ph type="title"/>
          </p:nvPr>
        </p:nvSpPr>
        <p:spPr/>
        <p:txBody>
          <a:bodyPr/>
          <a:lstStyle/>
          <a:p>
            <a:r>
              <a:rPr lang="en-US"/>
              <a:t>Tumor/weight</a:t>
            </a:r>
          </a:p>
        </p:txBody>
      </p:sp>
      <p:sp>
        <p:nvSpPr>
          <p:cNvPr id="960515" name="Rectangle 3"/>
          <p:cNvSpPr>
            <a:spLocks noGrp="1" noChangeArrowheads="1"/>
          </p:cNvSpPr>
          <p:nvPr>
            <p:ph type="body" idx="1"/>
          </p:nvPr>
        </p:nvSpPr>
        <p:spPr/>
        <p:txBody>
          <a:bodyPr/>
          <a:lstStyle/>
          <a:p>
            <a:r>
              <a:rPr lang="en-US" sz="2600"/>
              <a:t>And here is the corresponding correlation matrix:</a:t>
            </a:r>
          </a:p>
          <a:p>
            <a:endParaRPr lang="en-US" sz="2600"/>
          </a:p>
          <a:p>
            <a:pPr>
              <a:buFont typeface="Wingdings" pitchFamily="2" charset="2"/>
              <a:buNone/>
            </a:pPr>
            <a:r>
              <a:rPr lang="en-US" sz="2000">
                <a:latin typeface="Courier New" pitchFamily="49" charset="0"/>
              </a:rPr>
              <a:t>pwcorr  logw22 logw29 logw36 logw43</a:t>
            </a:r>
          </a:p>
          <a:p>
            <a:pPr>
              <a:buFont typeface="Wingdings" pitchFamily="2" charset="2"/>
              <a:buNone/>
            </a:pPr>
            <a:r>
              <a:rPr lang="en-US" sz="2000">
                <a:latin typeface="Courier New" pitchFamily="49" charset="0"/>
              </a:rPr>
              <a:t>             |   logw22   logw29   logw36   logw43</a:t>
            </a:r>
          </a:p>
          <a:p>
            <a:pPr>
              <a:buFont typeface="Wingdings" pitchFamily="2" charset="2"/>
              <a:buNone/>
            </a:pPr>
            <a:r>
              <a:rPr lang="en-US" sz="2000">
                <a:latin typeface="Courier New" pitchFamily="49" charset="0"/>
              </a:rPr>
              <a:t>-------------+------------------------------------</a:t>
            </a:r>
          </a:p>
          <a:p>
            <a:pPr>
              <a:buFont typeface="Wingdings" pitchFamily="2" charset="2"/>
              <a:buNone/>
            </a:pPr>
            <a:r>
              <a:rPr lang="en-US" sz="2000">
                <a:latin typeface="Courier New" pitchFamily="49" charset="0"/>
              </a:rPr>
              <a:t>      logw22 |   1.0000 </a:t>
            </a:r>
          </a:p>
          <a:p>
            <a:pPr>
              <a:buFont typeface="Wingdings" pitchFamily="2" charset="2"/>
              <a:buNone/>
            </a:pPr>
            <a:r>
              <a:rPr lang="en-US" sz="2000">
                <a:latin typeface="Courier New" pitchFamily="49" charset="0"/>
              </a:rPr>
              <a:t>      logw29 |   0.9414   1.0000 </a:t>
            </a:r>
          </a:p>
          <a:p>
            <a:pPr>
              <a:buFont typeface="Wingdings" pitchFamily="2" charset="2"/>
              <a:buNone/>
            </a:pPr>
            <a:r>
              <a:rPr lang="en-US" sz="2000">
                <a:latin typeface="Courier New" pitchFamily="49" charset="0"/>
              </a:rPr>
              <a:t>      logw36 |   0.9400   0.9568   1.0000 </a:t>
            </a:r>
          </a:p>
          <a:p>
            <a:pPr>
              <a:buFont typeface="Wingdings" pitchFamily="2" charset="2"/>
              <a:buNone/>
            </a:pPr>
            <a:r>
              <a:rPr lang="en-US" sz="2000">
                <a:latin typeface="Courier New" pitchFamily="49" charset="0"/>
              </a:rPr>
              <a:t>      logw43 |   0.9190   0.9466   0.9803   1.0000</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F0DEEAFB-4016-4489-A9E5-3694C9E9539F}" type="slidenum">
              <a:rPr lang="en-US" altLang="en-US"/>
              <a:pPr/>
              <a:t>31</a:t>
            </a:fld>
            <a:endParaRPr lang="en-US" altLang="en-US"/>
          </a:p>
        </p:txBody>
      </p:sp>
      <p:sp>
        <p:nvSpPr>
          <p:cNvPr id="963586" name="Rectangle 2"/>
          <p:cNvSpPr>
            <a:spLocks noGrp="1" noChangeArrowheads="1"/>
          </p:cNvSpPr>
          <p:nvPr>
            <p:ph type="title"/>
          </p:nvPr>
        </p:nvSpPr>
        <p:spPr>
          <a:xfrm>
            <a:off x="228600" y="-381000"/>
            <a:ext cx="7543800" cy="1295400"/>
          </a:xfrm>
        </p:spPr>
        <p:txBody>
          <a:bodyPr/>
          <a:lstStyle/>
          <a:p>
            <a:r>
              <a:rPr lang="en-US"/>
              <a:t>Tumor/weight</a:t>
            </a:r>
          </a:p>
        </p:txBody>
      </p:sp>
      <p:sp>
        <p:nvSpPr>
          <p:cNvPr id="963587" name="Rectangle 3"/>
          <p:cNvSpPr>
            <a:spLocks noGrp="1" noChangeArrowheads="1"/>
          </p:cNvSpPr>
          <p:nvPr>
            <p:ph type="body" sz="half" idx="1"/>
          </p:nvPr>
        </p:nvSpPr>
        <p:spPr>
          <a:xfrm>
            <a:off x="228600" y="914400"/>
            <a:ext cx="7467600" cy="795338"/>
          </a:xfrm>
        </p:spPr>
        <p:txBody>
          <a:bodyPr/>
          <a:lstStyle/>
          <a:p>
            <a:pPr marL="0" indent="0">
              <a:buFont typeface="Wingdings" pitchFamily="2" charset="2"/>
              <a:buNone/>
            </a:pPr>
            <a:r>
              <a:rPr lang="en-US" sz="2200"/>
              <a:t>Here is a different collection of weeks for the same dataset.  What does this suggest?</a:t>
            </a:r>
          </a:p>
        </p:txBody>
      </p:sp>
      <p:graphicFrame>
        <p:nvGraphicFramePr>
          <p:cNvPr id="963588" name="Object 4"/>
          <p:cNvGraphicFramePr>
            <a:graphicFrameLocks noGrp="1" noChangeAspect="1"/>
          </p:cNvGraphicFramePr>
          <p:nvPr>
            <p:ph sz="half" idx="2"/>
          </p:nvPr>
        </p:nvGraphicFramePr>
        <p:xfrm>
          <a:off x="0" y="1752600"/>
          <a:ext cx="9144000" cy="5106988"/>
        </p:xfrm>
        <a:graphic>
          <a:graphicData uri="http://schemas.openxmlformats.org/presentationml/2006/ole">
            <mc:AlternateContent xmlns:mc="http://schemas.openxmlformats.org/markup-compatibility/2006">
              <mc:Choice xmlns:v="urn:schemas-microsoft-com:vml" Requires="v">
                <p:oleObj spid="_x0000_s963593" name="Document" r:id="rId3" imgW="7255877" imgH="4055086" progId="Word.Document.8">
                  <p:embed/>
                </p:oleObj>
              </mc:Choice>
              <mc:Fallback>
                <p:oleObj name="Document" r:id="rId3" imgW="7255877" imgH="4055086" progId="Word.Document.8">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752600"/>
                        <a:ext cx="9144000" cy="5106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64A63250-8D04-4C0A-9759-FC9BBF78CCEE}" type="slidenum">
              <a:rPr lang="en-US" altLang="en-US"/>
              <a:pPr/>
              <a:t>32</a:t>
            </a:fld>
            <a:endParaRPr lang="en-US" altLang="en-US"/>
          </a:p>
        </p:txBody>
      </p:sp>
      <p:sp>
        <p:nvSpPr>
          <p:cNvPr id="965634" name="Rectangle 2"/>
          <p:cNvSpPr>
            <a:spLocks noGrp="1" noChangeArrowheads="1"/>
          </p:cNvSpPr>
          <p:nvPr>
            <p:ph type="title"/>
          </p:nvPr>
        </p:nvSpPr>
        <p:spPr>
          <a:xfrm>
            <a:off x="457200" y="0"/>
            <a:ext cx="7543800" cy="1295400"/>
          </a:xfrm>
        </p:spPr>
        <p:txBody>
          <a:bodyPr/>
          <a:lstStyle/>
          <a:p>
            <a:r>
              <a:rPr lang="en-US"/>
              <a:t>Tumor/weight</a:t>
            </a:r>
          </a:p>
        </p:txBody>
      </p:sp>
      <p:sp>
        <p:nvSpPr>
          <p:cNvPr id="965638" name="Text Box 6"/>
          <p:cNvSpPr txBox="1">
            <a:spLocks noChangeArrowheads="1"/>
          </p:cNvSpPr>
          <p:nvPr/>
        </p:nvSpPr>
        <p:spPr bwMode="auto">
          <a:xfrm>
            <a:off x="304800" y="1905000"/>
            <a:ext cx="8534400" cy="3143250"/>
          </a:xfrm>
          <a:prstGeom prst="rect">
            <a:avLst/>
          </a:prstGeom>
          <a:noFill/>
          <a:ln w="9525" algn="ctr">
            <a:noFill/>
            <a:miter lim="800000"/>
            <a:headEnd/>
            <a:tailEnd/>
          </a:ln>
          <a:effectLst/>
        </p:spPr>
        <p:txBody>
          <a:bodyPr>
            <a:spAutoFit/>
          </a:bodyPr>
          <a:lstStyle/>
          <a:p>
            <a:pPr algn="l"/>
            <a:r>
              <a:rPr lang="en-US" sz="2800"/>
              <a:t>Here is the correlation matrix for that set of weeks:</a:t>
            </a:r>
          </a:p>
          <a:p>
            <a:pPr algn="l"/>
            <a:endParaRPr lang="en-US" sz="2800"/>
          </a:p>
          <a:p>
            <a:pPr algn="l"/>
            <a:r>
              <a:rPr lang="en-US">
                <a:latin typeface="Courier New" pitchFamily="49" charset="0"/>
              </a:rPr>
              <a:t>pwcorr  logw15 logw29 logw43 logw57</a:t>
            </a:r>
          </a:p>
          <a:p>
            <a:pPr algn="l"/>
            <a:endParaRPr lang="en-US">
              <a:latin typeface="Courier New" pitchFamily="49" charset="0"/>
            </a:endParaRPr>
          </a:p>
          <a:p>
            <a:pPr algn="l"/>
            <a:r>
              <a:rPr lang="en-US">
                <a:latin typeface="Courier New" pitchFamily="49" charset="0"/>
              </a:rPr>
              <a:t>             |   logw15   logw29   logw43   logw57</a:t>
            </a:r>
          </a:p>
          <a:p>
            <a:pPr algn="l"/>
            <a:r>
              <a:rPr lang="en-US">
                <a:latin typeface="Courier New" pitchFamily="49" charset="0"/>
              </a:rPr>
              <a:t>-------------+------------------------------------</a:t>
            </a:r>
          </a:p>
          <a:p>
            <a:pPr algn="l"/>
            <a:r>
              <a:rPr lang="en-US">
                <a:latin typeface="Courier New" pitchFamily="49" charset="0"/>
              </a:rPr>
              <a:t>      logw15 |   1.0000 </a:t>
            </a:r>
          </a:p>
          <a:p>
            <a:pPr algn="l"/>
            <a:r>
              <a:rPr lang="en-US">
                <a:latin typeface="Courier New" pitchFamily="49" charset="0"/>
              </a:rPr>
              <a:t>      logw29 |   0.9145   1.0000 </a:t>
            </a:r>
          </a:p>
          <a:p>
            <a:pPr algn="l"/>
            <a:r>
              <a:rPr lang="en-US">
                <a:latin typeface="Courier New" pitchFamily="49" charset="0"/>
              </a:rPr>
              <a:t>      logw43 |   0.8713   0.9466   1.0000 </a:t>
            </a:r>
          </a:p>
          <a:p>
            <a:pPr algn="l"/>
            <a:r>
              <a:rPr lang="en-US">
                <a:latin typeface="Courier New" pitchFamily="49" charset="0"/>
              </a:rPr>
              <a:t>      logw57 |   0.7937   0.8952   0.9692   1.0000</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A10ED6A-347D-40DE-8131-895FAD4A2ADA}" type="slidenum">
              <a:rPr lang="en-US" altLang="en-US"/>
              <a:pPr/>
              <a:t>33</a:t>
            </a:fld>
            <a:endParaRPr lang="en-US" altLang="en-US"/>
          </a:p>
        </p:txBody>
      </p:sp>
      <p:sp>
        <p:nvSpPr>
          <p:cNvPr id="961538" name="Rectangle 2"/>
          <p:cNvSpPr>
            <a:spLocks noGrp="1" noChangeArrowheads="1"/>
          </p:cNvSpPr>
          <p:nvPr>
            <p:ph type="title"/>
          </p:nvPr>
        </p:nvSpPr>
        <p:spPr>
          <a:xfrm>
            <a:off x="304800" y="0"/>
            <a:ext cx="7543800" cy="1295400"/>
          </a:xfrm>
        </p:spPr>
        <p:txBody>
          <a:bodyPr/>
          <a:lstStyle/>
          <a:p>
            <a:r>
              <a:rPr lang="en-US"/>
              <a:t>Correlation structures</a:t>
            </a:r>
          </a:p>
        </p:txBody>
      </p:sp>
      <p:sp>
        <p:nvSpPr>
          <p:cNvPr id="961539" name="Rectangle 3"/>
          <p:cNvSpPr>
            <a:spLocks noGrp="1" noChangeArrowheads="1"/>
          </p:cNvSpPr>
          <p:nvPr>
            <p:ph type="body" idx="1"/>
          </p:nvPr>
        </p:nvSpPr>
        <p:spPr>
          <a:xfrm>
            <a:off x="0" y="1524000"/>
            <a:ext cx="9144000" cy="4606925"/>
          </a:xfrm>
        </p:spPr>
        <p:txBody>
          <a:bodyPr/>
          <a:lstStyle/>
          <a:p>
            <a:pPr>
              <a:lnSpc>
                <a:spcPct val="90000"/>
              </a:lnSpc>
            </a:pPr>
            <a:r>
              <a:rPr lang="en-US" sz="2800"/>
              <a:t>The Georgia babies and tumor data sets are tidy because each “subject” has the same collection of observations (five observations for each mom and a tumor weight for each week).  This is called “balanced” data.  </a:t>
            </a:r>
          </a:p>
          <a:p>
            <a:pPr>
              <a:lnSpc>
                <a:spcPct val="90000"/>
              </a:lnSpc>
            </a:pPr>
            <a:r>
              <a:rPr lang="en-US" sz="2800"/>
              <a:t>The Korff et al, back pain example is an example of unbalanced data, both because the sample sizes are unequal and because the “case-mix” is unequal.  Because we don’t have a variable on which to reasonably order the observations (like parity for the Georgia babies data or time for the tumor data), there is not a reasonable plot we can make.  But why are the data correlated in the back pain example?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5072083-6676-4FDF-9599-0FF7FE7D2718}" type="slidenum">
              <a:rPr lang="en-US" altLang="en-US"/>
              <a:pPr/>
              <a:t>34</a:t>
            </a:fld>
            <a:endParaRPr lang="en-US" altLang="en-US"/>
          </a:p>
        </p:txBody>
      </p:sp>
      <p:sp>
        <p:nvSpPr>
          <p:cNvPr id="967682" name="Rectangle 2"/>
          <p:cNvSpPr>
            <a:spLocks noGrp="1" noChangeArrowheads="1"/>
          </p:cNvSpPr>
          <p:nvPr>
            <p:ph type="title"/>
          </p:nvPr>
        </p:nvSpPr>
        <p:spPr/>
        <p:txBody>
          <a:bodyPr/>
          <a:lstStyle/>
          <a:p>
            <a:r>
              <a:rPr lang="en-US"/>
              <a:t>Correlation structures</a:t>
            </a:r>
          </a:p>
        </p:txBody>
      </p:sp>
      <p:sp>
        <p:nvSpPr>
          <p:cNvPr id="967683" name="Rectangle 3"/>
          <p:cNvSpPr>
            <a:spLocks noGrp="1" noChangeArrowheads="1"/>
          </p:cNvSpPr>
          <p:nvPr>
            <p:ph type="body" idx="1"/>
          </p:nvPr>
        </p:nvSpPr>
        <p:spPr>
          <a:xfrm>
            <a:off x="381000" y="1752600"/>
            <a:ext cx="8229600" cy="4606925"/>
          </a:xfrm>
        </p:spPr>
        <p:txBody>
          <a:bodyPr/>
          <a:lstStyle/>
          <a:p>
            <a:pPr>
              <a:lnSpc>
                <a:spcPct val="90000"/>
              </a:lnSpc>
            </a:pPr>
            <a:r>
              <a:rPr lang="en-US" sz="2800"/>
              <a:t>Back to the tumor data:  With 10 weeks of tumor data, there is the correlation of week 1 with week 2, week 1 with week 3, …, week 9 with week 10 for 45 unique correlations in all.  </a:t>
            </a:r>
          </a:p>
          <a:p>
            <a:pPr>
              <a:lnSpc>
                <a:spcPct val="90000"/>
              </a:lnSpc>
            </a:pPr>
            <a:r>
              <a:rPr lang="en-US" sz="2800"/>
              <a:t>Rather than having to estimate a separate correlation between each pair of times, we often use a simpler correlation “structure,” both for ease of model specification and for statistical efficiency.</a:t>
            </a:r>
            <a:r>
              <a:rPr lang="en-US" sz="2100"/>
              <a:t> </a:t>
            </a:r>
            <a:endParaRPr lang="en-US" sz="280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7389088-08F4-40F3-B31F-6CAAFF02936E}" type="slidenum">
              <a:rPr lang="en-US" altLang="en-US"/>
              <a:pPr/>
              <a:t>35</a:t>
            </a:fld>
            <a:endParaRPr lang="en-US" altLang="en-US"/>
          </a:p>
        </p:txBody>
      </p:sp>
      <p:sp>
        <p:nvSpPr>
          <p:cNvPr id="969730" name="Rectangle 2"/>
          <p:cNvSpPr>
            <a:spLocks noGrp="1" noChangeArrowheads="1"/>
          </p:cNvSpPr>
          <p:nvPr>
            <p:ph type="title"/>
          </p:nvPr>
        </p:nvSpPr>
        <p:spPr/>
        <p:txBody>
          <a:bodyPr/>
          <a:lstStyle/>
          <a:p>
            <a:r>
              <a:rPr lang="en-US"/>
              <a:t>Correlation structures</a:t>
            </a:r>
          </a:p>
        </p:txBody>
      </p:sp>
      <p:sp>
        <p:nvSpPr>
          <p:cNvPr id="969731" name="Rectangle 3"/>
          <p:cNvSpPr>
            <a:spLocks noGrp="1" noChangeArrowheads="1"/>
          </p:cNvSpPr>
          <p:nvPr>
            <p:ph type="body" idx="1"/>
          </p:nvPr>
        </p:nvSpPr>
        <p:spPr>
          <a:xfrm>
            <a:off x="381000" y="1752600"/>
            <a:ext cx="8229600" cy="4606925"/>
          </a:xfrm>
        </p:spPr>
        <p:txBody>
          <a:bodyPr/>
          <a:lstStyle/>
          <a:p>
            <a:pPr marL="400050" indent="-400050">
              <a:lnSpc>
                <a:spcPct val="90000"/>
              </a:lnSpc>
            </a:pPr>
            <a:r>
              <a:rPr lang="en-US" sz="2400" dirty="0"/>
              <a:t>Common correlation structures used in STATA are:</a:t>
            </a:r>
          </a:p>
          <a:p>
            <a:pPr marL="725488" lvl="1" indent="-381000">
              <a:lnSpc>
                <a:spcPct val="90000"/>
              </a:lnSpc>
              <a:buClr>
                <a:schemeClr val="tx1"/>
              </a:buClr>
              <a:buSzTx/>
              <a:buFont typeface="Wingdings" pitchFamily="2" charset="2"/>
              <a:buAutoNum type="arabicPeriod"/>
            </a:pPr>
            <a:r>
              <a:rPr lang="en-US" sz="2400" dirty="0"/>
              <a:t>Exchangeable (all correlations equal).</a:t>
            </a:r>
          </a:p>
          <a:p>
            <a:pPr marL="725488" lvl="1" indent="-381000">
              <a:lnSpc>
                <a:spcPct val="90000"/>
              </a:lnSpc>
              <a:buClr>
                <a:schemeClr val="tx1"/>
              </a:buClr>
              <a:buSzTx/>
              <a:buFont typeface="Wingdings" pitchFamily="2" charset="2"/>
              <a:buAutoNum type="arabicPeriod"/>
            </a:pPr>
            <a:r>
              <a:rPr lang="en-US" sz="2400" dirty="0"/>
              <a:t>Autoregressive (correlations closer in time are more highly correlated, but drop off to zero as the difference in time increases).</a:t>
            </a:r>
          </a:p>
          <a:p>
            <a:pPr marL="725488" lvl="1" indent="-381000">
              <a:lnSpc>
                <a:spcPct val="90000"/>
              </a:lnSpc>
              <a:buClr>
                <a:schemeClr val="tx1"/>
              </a:buClr>
              <a:buSzTx/>
              <a:buFont typeface="Wingdings" pitchFamily="2" charset="2"/>
              <a:buAutoNum type="arabicPeriod"/>
            </a:pPr>
            <a:r>
              <a:rPr lang="en-US" sz="2400" dirty="0"/>
              <a:t>Unstructured (no assumptions made – estimate a separate correlation for each pair of time points).</a:t>
            </a:r>
          </a:p>
          <a:p>
            <a:pPr marL="725488" lvl="1" indent="-381000">
              <a:lnSpc>
                <a:spcPct val="90000"/>
              </a:lnSpc>
              <a:buClr>
                <a:schemeClr val="tx1"/>
              </a:buClr>
              <a:buSzTx/>
              <a:buFont typeface="Wingdings" pitchFamily="2" charset="2"/>
              <a:buAutoNum type="arabicPeriod"/>
            </a:pPr>
            <a:r>
              <a:rPr lang="en-US" sz="2400" dirty="0"/>
              <a:t>Independent (all correlations zero).</a:t>
            </a:r>
          </a:p>
          <a:p>
            <a:pPr marL="400050" indent="-400050">
              <a:lnSpc>
                <a:spcPct val="90000"/>
              </a:lnSpc>
            </a:pPr>
            <a:r>
              <a:rPr lang="en-US" sz="2400"/>
              <a:t>In an AR(1) structure, if the correlation of adjacent time points is, say, 0.8, then the correlation of observations two time points apart is </a:t>
            </a:r>
            <a:r>
              <a:rPr lang="en-US" sz="2400" smtClean="0"/>
              <a:t>0.8^2 </a:t>
            </a:r>
            <a:r>
              <a:rPr lang="en-US" sz="2400"/>
              <a:t>= 0.64.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0B5E641-50AE-4F8A-852A-5AF4D84FD73E}" type="slidenum">
              <a:rPr lang="en-US" altLang="en-US"/>
              <a:pPr/>
              <a:t>36</a:t>
            </a:fld>
            <a:endParaRPr lang="en-US" altLang="en-US"/>
          </a:p>
        </p:txBody>
      </p:sp>
      <p:sp>
        <p:nvSpPr>
          <p:cNvPr id="970754" name="Rectangle 2"/>
          <p:cNvSpPr>
            <a:spLocks noGrp="1" noChangeArrowheads="1"/>
          </p:cNvSpPr>
          <p:nvPr>
            <p:ph type="title"/>
          </p:nvPr>
        </p:nvSpPr>
        <p:spPr>
          <a:xfrm>
            <a:off x="381000" y="0"/>
            <a:ext cx="7543800" cy="1295400"/>
          </a:xfrm>
        </p:spPr>
        <p:txBody>
          <a:bodyPr/>
          <a:lstStyle/>
          <a:p>
            <a:r>
              <a:rPr lang="en-US"/>
              <a:t>Correlation structures</a:t>
            </a:r>
          </a:p>
        </p:txBody>
      </p:sp>
      <p:sp>
        <p:nvSpPr>
          <p:cNvPr id="970755" name="Rectangle 3"/>
          <p:cNvSpPr>
            <a:spLocks noGrp="1" noChangeArrowheads="1"/>
          </p:cNvSpPr>
          <p:nvPr>
            <p:ph type="body" idx="1"/>
          </p:nvPr>
        </p:nvSpPr>
        <p:spPr>
          <a:xfrm>
            <a:off x="304800" y="1524000"/>
            <a:ext cx="8229600" cy="4800600"/>
          </a:xfrm>
        </p:spPr>
        <p:txBody>
          <a:bodyPr/>
          <a:lstStyle/>
          <a:p>
            <a:pPr marL="400050" indent="-400050">
              <a:lnSpc>
                <a:spcPct val="90000"/>
              </a:lnSpc>
              <a:buFont typeface="Wingdings" pitchFamily="2" charset="2"/>
              <a:buNone/>
            </a:pPr>
            <a:r>
              <a:rPr lang="en-US" sz="2100"/>
              <a:t>Which correlation structures do you feel best describe the examples we’ve considered?</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Georgia babies</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Tumor weights weeks 22 through 43 </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Tumor weights weeks 15 through 57</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Back pain</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E96F3086-9478-47EB-8565-07E6CDB16B72}" type="slidenum">
              <a:rPr lang="en-US" altLang="en-US"/>
              <a:pPr/>
              <a:t>37</a:t>
            </a:fld>
            <a:endParaRPr lang="en-US" altLang="en-US"/>
          </a:p>
        </p:txBody>
      </p:sp>
      <p:sp>
        <p:nvSpPr>
          <p:cNvPr id="773122" name="Rectangle 2"/>
          <p:cNvSpPr>
            <a:spLocks noGrp="1" noChangeArrowheads="1"/>
          </p:cNvSpPr>
          <p:nvPr>
            <p:ph type="title"/>
          </p:nvPr>
        </p:nvSpPr>
        <p:spPr/>
        <p:txBody>
          <a:bodyPr/>
          <a:lstStyle/>
          <a:p>
            <a:r>
              <a:rPr lang="en-US" sz="2800"/>
              <a:t>Data layouts for longitudinal/clustered data</a:t>
            </a:r>
          </a:p>
        </p:txBody>
      </p:sp>
      <p:sp>
        <p:nvSpPr>
          <p:cNvPr id="773123" name="Rectangle 3"/>
          <p:cNvSpPr>
            <a:spLocks noGrp="1" noChangeArrowheads="1"/>
          </p:cNvSpPr>
          <p:nvPr>
            <p:ph type="body" sz="half" idx="1"/>
          </p:nvPr>
        </p:nvSpPr>
        <p:spPr>
          <a:xfrm>
            <a:off x="457200" y="1447800"/>
            <a:ext cx="8077200" cy="1066800"/>
          </a:xfrm>
        </p:spPr>
        <p:txBody>
          <a:bodyPr/>
          <a:lstStyle/>
          <a:p>
            <a:pPr>
              <a:buFont typeface="Wingdings" pitchFamily="2" charset="2"/>
              <a:buNone/>
            </a:pPr>
            <a:r>
              <a:rPr lang="en-US"/>
              <a:t>For longitudinal analyses:  “long format”</a:t>
            </a:r>
          </a:p>
          <a:p>
            <a:pPr>
              <a:buFont typeface="Wingdings" pitchFamily="2" charset="2"/>
              <a:buNone/>
            </a:pPr>
            <a:endParaRPr lang="en-US"/>
          </a:p>
          <a:p>
            <a:pPr>
              <a:buFont typeface="Wingdings" pitchFamily="2" charset="2"/>
              <a:buNone/>
            </a:pPr>
            <a:endParaRPr lang="en-US" sz="2600"/>
          </a:p>
          <a:p>
            <a:endParaRPr lang="en-US" sz="2600"/>
          </a:p>
          <a:p>
            <a:pPr lvl="1">
              <a:buFont typeface="Wingdings" pitchFamily="2" charset="2"/>
              <a:buNone/>
            </a:pPr>
            <a:endParaRPr lang="en-US" sz="2200"/>
          </a:p>
        </p:txBody>
      </p:sp>
      <p:graphicFrame>
        <p:nvGraphicFramePr>
          <p:cNvPr id="773124" name="Object 4"/>
          <p:cNvGraphicFramePr>
            <a:graphicFrameLocks noGrp="1" noChangeAspect="1"/>
          </p:cNvGraphicFramePr>
          <p:nvPr>
            <p:ph sz="half" idx="2"/>
          </p:nvPr>
        </p:nvGraphicFramePr>
        <p:xfrm>
          <a:off x="1455738" y="2289175"/>
          <a:ext cx="6310312" cy="3419475"/>
        </p:xfrm>
        <a:graphic>
          <a:graphicData uri="http://schemas.openxmlformats.org/presentationml/2006/ole">
            <mc:AlternateContent xmlns:mc="http://schemas.openxmlformats.org/markup-compatibility/2006">
              <mc:Choice xmlns:v="urn:schemas-microsoft-com:vml" Requires="v">
                <p:oleObj spid="_x0000_s773129" name="Worksheet" r:id="rId4" imgW="3070860" imgH="1851660" progId="Excel.Sheet.8">
                  <p:embed/>
                </p:oleObj>
              </mc:Choice>
              <mc:Fallback>
                <p:oleObj name="Worksheet" r:id="rId4" imgW="3070860" imgH="1851660" progId="Excel.Shee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55738" y="2289175"/>
                        <a:ext cx="6310312" cy="3419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42E5CFE8-8F66-47CC-93BF-7B469E974480}" type="slidenum">
              <a:rPr lang="en-US" altLang="en-US"/>
              <a:pPr/>
              <a:t>38</a:t>
            </a:fld>
            <a:endParaRPr lang="en-US" altLang="en-US"/>
          </a:p>
        </p:txBody>
      </p:sp>
      <p:sp>
        <p:nvSpPr>
          <p:cNvPr id="775170" name="Rectangle 2"/>
          <p:cNvSpPr>
            <a:spLocks noGrp="1" noChangeArrowheads="1"/>
          </p:cNvSpPr>
          <p:nvPr>
            <p:ph type="title"/>
          </p:nvPr>
        </p:nvSpPr>
        <p:spPr/>
        <p:txBody>
          <a:bodyPr/>
          <a:lstStyle/>
          <a:p>
            <a:r>
              <a:rPr lang="en-US" sz="2800"/>
              <a:t>Data layouts for longitudinal/clustered data</a:t>
            </a:r>
          </a:p>
        </p:txBody>
      </p:sp>
      <p:sp>
        <p:nvSpPr>
          <p:cNvPr id="775171" name="Rectangle 3"/>
          <p:cNvSpPr>
            <a:spLocks noGrp="1" noChangeArrowheads="1"/>
          </p:cNvSpPr>
          <p:nvPr>
            <p:ph type="body" sz="half" idx="1"/>
          </p:nvPr>
        </p:nvSpPr>
        <p:spPr>
          <a:xfrm>
            <a:off x="457200" y="1447800"/>
            <a:ext cx="8077200" cy="1066800"/>
          </a:xfrm>
        </p:spPr>
        <p:txBody>
          <a:bodyPr/>
          <a:lstStyle/>
          <a:p>
            <a:pPr>
              <a:buFont typeface="Wingdings" pitchFamily="2" charset="2"/>
              <a:buNone/>
            </a:pPr>
            <a:r>
              <a:rPr lang="en-US" dirty="0"/>
              <a:t>For change score analyses:  “wide format”</a:t>
            </a:r>
          </a:p>
          <a:p>
            <a:pPr>
              <a:buFont typeface="Wingdings" pitchFamily="2" charset="2"/>
              <a:buNone/>
            </a:pPr>
            <a:endParaRPr lang="en-US" dirty="0"/>
          </a:p>
          <a:p>
            <a:pPr>
              <a:buFont typeface="Wingdings" pitchFamily="2" charset="2"/>
              <a:buNone/>
            </a:pPr>
            <a:endParaRPr lang="en-US" sz="2600" dirty="0"/>
          </a:p>
          <a:p>
            <a:endParaRPr lang="en-US" sz="2600" dirty="0"/>
          </a:p>
          <a:p>
            <a:pPr lvl="1">
              <a:buFont typeface="Wingdings" pitchFamily="2" charset="2"/>
              <a:buNone/>
            </a:pPr>
            <a:endParaRPr lang="en-US" sz="2200" dirty="0"/>
          </a:p>
        </p:txBody>
      </p:sp>
      <p:graphicFrame>
        <p:nvGraphicFramePr>
          <p:cNvPr id="775173" name="Object 5"/>
          <p:cNvGraphicFramePr>
            <a:graphicFrameLocks noGrp="1" noChangeAspect="1"/>
          </p:cNvGraphicFramePr>
          <p:nvPr>
            <p:ph sz="half" idx="2"/>
          </p:nvPr>
        </p:nvGraphicFramePr>
        <p:xfrm>
          <a:off x="962025" y="2501900"/>
          <a:ext cx="7297738" cy="1371600"/>
        </p:xfrm>
        <a:graphic>
          <a:graphicData uri="http://schemas.openxmlformats.org/presentationml/2006/ole">
            <mc:AlternateContent xmlns:mc="http://schemas.openxmlformats.org/markup-compatibility/2006">
              <mc:Choice xmlns:v="urn:schemas-microsoft-com:vml" Requires="v">
                <p:oleObj spid="_x0000_s775178" name="Worksheet" r:id="rId4" imgW="2446020" imgH="510540" progId="Excel.Sheet.8">
                  <p:embed/>
                </p:oleObj>
              </mc:Choice>
              <mc:Fallback>
                <p:oleObj name="Worksheet" r:id="rId4" imgW="2446020" imgH="510540" progId="Excel.Sheet.8">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2025" y="2501900"/>
                        <a:ext cx="7297738"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3"/>
          <p:cNvSpPr txBox="1">
            <a:spLocks noChangeArrowheads="1"/>
          </p:cNvSpPr>
          <p:nvPr/>
        </p:nvSpPr>
        <p:spPr bwMode="auto">
          <a:xfrm>
            <a:off x="588380" y="4648200"/>
            <a:ext cx="8077200" cy="1066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a:lstStyle>
          <a:p>
            <a:pPr marL="0" indent="0">
              <a:buFont typeface="Wingdings" pitchFamily="2" charset="2"/>
              <a:buNone/>
            </a:pPr>
            <a:r>
              <a:rPr lang="en-US" kern="0" dirty="0" smtClean="0"/>
              <a:t>In lab:  how to convert data back and forth between the two data formats.</a:t>
            </a:r>
          </a:p>
          <a:p>
            <a:pPr>
              <a:buFont typeface="Wingdings" pitchFamily="2" charset="2"/>
              <a:buNone/>
            </a:pPr>
            <a:endParaRPr lang="en-US" kern="0" dirty="0" smtClean="0"/>
          </a:p>
          <a:p>
            <a:pPr>
              <a:buFont typeface="Wingdings" pitchFamily="2" charset="2"/>
              <a:buNone/>
            </a:pPr>
            <a:endParaRPr lang="en-US" sz="2600" kern="0" dirty="0" smtClean="0"/>
          </a:p>
          <a:p>
            <a:endParaRPr lang="en-US" sz="2600" kern="0" dirty="0" smtClean="0"/>
          </a:p>
          <a:p>
            <a:pPr lvl="1">
              <a:buFont typeface="Wingdings" pitchFamily="2" charset="2"/>
              <a:buNone/>
            </a:pPr>
            <a:endParaRPr lang="en-US" sz="2200" kern="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3B53FD-0B7C-40FA-9879-16F3087BC56F}" type="slidenum">
              <a:rPr lang="en-US" altLang="en-US"/>
              <a:pPr/>
              <a:t>39</a:t>
            </a:fld>
            <a:endParaRPr lang="en-US" altLang="en-US"/>
          </a:p>
        </p:txBody>
      </p:sp>
      <p:sp>
        <p:nvSpPr>
          <p:cNvPr id="1003522" name="Rectangle 2"/>
          <p:cNvSpPr>
            <a:spLocks noGrp="1" noChangeArrowheads="1"/>
          </p:cNvSpPr>
          <p:nvPr>
            <p:ph type="title"/>
          </p:nvPr>
        </p:nvSpPr>
        <p:spPr>
          <a:xfrm>
            <a:off x="457200" y="-304800"/>
            <a:ext cx="7543800" cy="1295400"/>
          </a:xfrm>
        </p:spPr>
        <p:txBody>
          <a:bodyPr/>
          <a:lstStyle/>
          <a:p>
            <a:r>
              <a:rPr lang="en-US"/>
              <a:t>Example:  HERS</a:t>
            </a:r>
          </a:p>
        </p:txBody>
      </p:sp>
      <p:sp>
        <p:nvSpPr>
          <p:cNvPr id="1003523" name="Rectangle 3"/>
          <p:cNvSpPr>
            <a:spLocks noGrp="1" noChangeArrowheads="1"/>
          </p:cNvSpPr>
          <p:nvPr>
            <p:ph type="body" idx="1"/>
          </p:nvPr>
        </p:nvSpPr>
        <p:spPr>
          <a:xfrm>
            <a:off x="457200" y="1219200"/>
            <a:ext cx="8229600" cy="4411663"/>
          </a:xfrm>
        </p:spPr>
        <p:txBody>
          <a:bodyPr/>
          <a:lstStyle/>
          <a:p>
            <a:pPr marL="0" indent="0">
              <a:lnSpc>
                <a:spcPct val="90000"/>
              </a:lnSpc>
              <a:buFont typeface="Wingdings" pitchFamily="2" charset="2"/>
              <a:buNone/>
            </a:pPr>
            <a:endParaRPr lang="en-US"/>
          </a:p>
          <a:p>
            <a:pPr marL="0" indent="0">
              <a:lnSpc>
                <a:spcPct val="90000"/>
              </a:lnSpc>
              <a:buFont typeface="Wingdings" pitchFamily="2" charset="2"/>
              <a:buNone/>
            </a:pPr>
            <a:r>
              <a:rPr lang="en-US"/>
              <a:t>Heart and Estrogen/Progestin Study (HERS - Hulley, </a:t>
            </a:r>
            <a:r>
              <a:rPr lang="en-US" i="1"/>
              <a:t>et al</a:t>
            </a:r>
            <a:r>
              <a:rPr lang="en-US"/>
              <a:t>, 1998, </a:t>
            </a:r>
            <a:r>
              <a:rPr lang="en-US" i="1"/>
              <a:t>JAMA</a:t>
            </a:r>
            <a:r>
              <a:rPr lang="en-US"/>
              <a:t>), was a randomized trial with long-term, yearly followup. pptid is the participant ID and nvisit is the visit number, with 0 being baseline:</a:t>
            </a:r>
          </a:p>
          <a:p>
            <a:pPr marL="0" indent="0">
              <a:lnSpc>
                <a:spcPct val="90000"/>
              </a:lnSpc>
              <a:buFont typeface="Wingdings" pitchFamily="2" charset="2"/>
              <a:buNone/>
            </a:pPr>
            <a:endParaRPr lang="en-US"/>
          </a:p>
          <a:p>
            <a:pPr marL="0" indent="0">
              <a:lnSpc>
                <a:spcPct val="90000"/>
              </a:lnSpc>
              <a:buFont typeface="Wingdings" pitchFamily="2" charset="2"/>
              <a:buNone/>
            </a:pPr>
            <a:r>
              <a:rPr lang="en-US" sz="1800">
                <a:latin typeface="Courier New" pitchFamily="49" charset="0"/>
              </a:rPr>
              <a:t>. xtset pptid nvisit</a:t>
            </a:r>
          </a:p>
          <a:p>
            <a:pPr marL="0" indent="0">
              <a:lnSpc>
                <a:spcPct val="90000"/>
              </a:lnSpc>
              <a:buFont typeface="Wingdings" pitchFamily="2" charset="2"/>
              <a:buNone/>
            </a:pPr>
            <a:r>
              <a:rPr lang="en-US" sz="1800">
                <a:latin typeface="Courier New" pitchFamily="49" charset="0"/>
              </a:rPr>
              <a:t>       panel variable:  pptid (unbalanced)</a:t>
            </a:r>
          </a:p>
          <a:p>
            <a:pPr marL="0" indent="0">
              <a:lnSpc>
                <a:spcPct val="90000"/>
              </a:lnSpc>
              <a:buFont typeface="Wingdings" pitchFamily="2" charset="2"/>
              <a:buNone/>
            </a:pPr>
            <a:r>
              <a:rPr lang="en-US" sz="1800">
                <a:latin typeface="Courier New" pitchFamily="49" charset="0"/>
              </a:rPr>
              <a:t>        time variable:  nvisit, 0 to 5, but with gaps</a:t>
            </a:r>
          </a:p>
          <a:p>
            <a:pPr marL="0" indent="0">
              <a:lnSpc>
                <a:spcPct val="90000"/>
              </a:lnSpc>
              <a:buFont typeface="Wingdings" pitchFamily="2" charset="2"/>
              <a:buNone/>
            </a:pPr>
            <a:r>
              <a:rPr lang="en-US" sz="1800">
                <a:latin typeface="Courier New" pitchFamily="49" charset="0"/>
              </a:rPr>
              <a:t>                delta:  1 unit</a:t>
            </a:r>
          </a:p>
          <a:p>
            <a:pPr marL="0" indent="0">
              <a:lnSpc>
                <a:spcPct val="90000"/>
              </a:lnSpc>
              <a:buFont typeface="Wingdings" pitchFamily="2" charset="2"/>
              <a:buNone/>
            </a:pPr>
            <a:endParaRPr lang="en-US" sz="1800">
              <a:latin typeface="Courier New" pitchFamily="49" charset="0"/>
            </a:endParaRPr>
          </a:p>
          <a:p>
            <a:pPr marL="0" indent="0">
              <a:lnSpc>
                <a:spcPct val="90000"/>
              </a:lnSpc>
              <a:buFont typeface="Wingdings" pitchFamily="2" charset="2"/>
              <a:buNone/>
            </a:pPr>
            <a:endParaRPr lang="en-US" sz="1800">
              <a:latin typeface="Courier New" pitchFamily="49" charset="0"/>
            </a:endParaRPr>
          </a:p>
        </p:txBody>
      </p:sp>
    </p:spTree>
    <p:extLst>
      <p:ext uri="{BB962C8B-B14F-4D97-AF65-F5344CB8AC3E}">
        <p14:creationId xmlns:p14="http://schemas.microsoft.com/office/powerpoint/2010/main" val="2500004388"/>
      </p:ext>
    </p:extLst>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6"/>
          <p:cNvSpPr>
            <a:spLocks noGrp="1"/>
          </p:cNvSpPr>
          <p:nvPr>
            <p:ph type="sldNum" sz="quarter" idx="12"/>
          </p:nvPr>
        </p:nvSpPr>
        <p:spPr/>
        <p:txBody>
          <a:bodyPr/>
          <a:lstStyle/>
          <a:p>
            <a:fld id="{C52E04FC-0279-4EBA-BCB9-011E54F0401C}" type="slidenum">
              <a:rPr lang="en-US" altLang="en-US"/>
              <a:pPr/>
              <a:t>4</a:t>
            </a:fld>
            <a:endParaRPr lang="en-US" altLang="en-US"/>
          </a:p>
        </p:txBody>
      </p:sp>
      <p:sp>
        <p:nvSpPr>
          <p:cNvPr id="891906" name="Rectangle 2"/>
          <p:cNvSpPr>
            <a:spLocks noGrp="1" noChangeArrowheads="1"/>
          </p:cNvSpPr>
          <p:nvPr>
            <p:ph type="title"/>
          </p:nvPr>
        </p:nvSpPr>
        <p:spPr/>
        <p:txBody>
          <a:bodyPr/>
          <a:lstStyle/>
          <a:p>
            <a:r>
              <a:rPr lang="en-US"/>
              <a:t>Example:  Fecal fat</a:t>
            </a:r>
          </a:p>
        </p:txBody>
      </p:sp>
      <p:graphicFrame>
        <p:nvGraphicFramePr>
          <p:cNvPr id="891908" name="Object 4"/>
          <p:cNvGraphicFramePr>
            <a:graphicFrameLocks noGrp="1" noChangeAspect="1"/>
          </p:cNvGraphicFramePr>
          <p:nvPr>
            <p:ph sz="half" idx="2"/>
          </p:nvPr>
        </p:nvGraphicFramePr>
        <p:xfrm>
          <a:off x="533400" y="1289050"/>
          <a:ext cx="8610600" cy="4857750"/>
        </p:xfrm>
        <a:graphic>
          <a:graphicData uri="http://schemas.openxmlformats.org/presentationml/2006/ole">
            <mc:AlternateContent xmlns:mc="http://schemas.openxmlformats.org/markup-compatibility/2006">
              <mc:Choice xmlns:v="urn:schemas-microsoft-com:vml" Requires="v">
                <p:oleObj spid="_x0000_s891913" name="Document" r:id="rId4" imgW="8372938" imgH="4723199" progId="Word.Document.8">
                  <p:embed/>
                </p:oleObj>
              </mc:Choice>
              <mc:Fallback>
                <p:oleObj name="Document" r:id="rId4" imgW="8372938" imgH="4723199" progId="Word.Documen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1289050"/>
                        <a:ext cx="8610600"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891914" name="Group 10"/>
          <p:cNvGrpSpPr>
            <a:grpSpLocks/>
          </p:cNvGrpSpPr>
          <p:nvPr/>
        </p:nvGrpSpPr>
        <p:grpSpPr bwMode="auto">
          <a:xfrm>
            <a:off x="5257800" y="1143000"/>
            <a:ext cx="3657600" cy="5181600"/>
            <a:chOff x="3312" y="720"/>
            <a:chExt cx="2304" cy="3264"/>
          </a:xfrm>
        </p:grpSpPr>
        <p:sp>
          <p:nvSpPr>
            <p:cNvPr id="891911" name="Oval 7"/>
            <p:cNvSpPr>
              <a:spLocks noChangeArrowheads="1"/>
            </p:cNvSpPr>
            <p:nvPr/>
          </p:nvSpPr>
          <p:spPr bwMode="auto">
            <a:xfrm>
              <a:off x="4416" y="1392"/>
              <a:ext cx="1200" cy="2592"/>
            </a:xfrm>
            <a:prstGeom prst="ellipse">
              <a:avLst/>
            </a:prstGeom>
            <a:solidFill>
              <a:srgbClr val="FFFFFF">
                <a:alpha val="0"/>
              </a:srgbClr>
            </a:solidFill>
            <a:ln w="9525" algn="ctr">
              <a:solidFill>
                <a:srgbClr val="FF0000"/>
              </a:solidFill>
              <a:round/>
              <a:headEnd/>
              <a:tailEnd/>
            </a:ln>
            <a:effectLst/>
          </p:spPr>
          <p:txBody>
            <a:bodyPr wrap="none" anchor="ctr"/>
            <a:lstStyle/>
            <a:p>
              <a:endParaRPr lang="en-US"/>
            </a:p>
          </p:txBody>
        </p:sp>
        <p:sp>
          <p:nvSpPr>
            <p:cNvPr id="891912" name="Text Box 8"/>
            <p:cNvSpPr txBox="1">
              <a:spLocks noChangeArrowheads="1"/>
            </p:cNvSpPr>
            <p:nvPr/>
          </p:nvSpPr>
          <p:spPr bwMode="auto">
            <a:xfrm>
              <a:off x="3312" y="720"/>
              <a:ext cx="1728" cy="404"/>
            </a:xfrm>
            <a:prstGeom prst="rect">
              <a:avLst/>
            </a:prstGeom>
            <a:noFill/>
            <a:ln w="9525" algn="ctr">
              <a:noFill/>
              <a:miter lim="800000"/>
              <a:headEnd/>
              <a:tailEnd/>
            </a:ln>
            <a:effectLst/>
          </p:spPr>
          <p:txBody>
            <a:bodyPr>
              <a:spAutoFit/>
            </a:bodyPr>
            <a:lstStyle/>
            <a:p>
              <a:pPr algn="l">
                <a:spcBef>
                  <a:spcPct val="50000"/>
                </a:spcBef>
              </a:pPr>
              <a:r>
                <a:rPr lang="en-US">
                  <a:solidFill>
                    <a:srgbClr val="CC0000"/>
                  </a:solidFill>
                </a:rPr>
                <a:t>Considerable person to person variability</a:t>
              </a:r>
            </a:p>
          </p:txBody>
        </p:sp>
        <p:sp>
          <p:nvSpPr>
            <p:cNvPr id="891913" name="Line 9"/>
            <p:cNvSpPr>
              <a:spLocks noChangeShapeType="1"/>
            </p:cNvSpPr>
            <p:nvPr/>
          </p:nvSpPr>
          <p:spPr bwMode="auto">
            <a:xfrm>
              <a:off x="4608" y="1104"/>
              <a:ext cx="240" cy="288"/>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919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40</a:t>
            </a:fld>
            <a:endParaRPr lang="en-US" altLang="en-US"/>
          </a:p>
        </p:txBody>
      </p:sp>
      <p:sp>
        <p:nvSpPr>
          <p:cNvPr id="1004546" name="Rectangle 2"/>
          <p:cNvSpPr>
            <a:spLocks noGrp="1" noChangeArrowheads="1"/>
          </p:cNvSpPr>
          <p:nvPr>
            <p:ph type="title"/>
          </p:nvPr>
        </p:nvSpPr>
        <p:spPr>
          <a:xfrm>
            <a:off x="457200" y="-304800"/>
            <a:ext cx="7543800" cy="1295400"/>
          </a:xfrm>
        </p:spPr>
        <p:txBody>
          <a:bodyPr/>
          <a:lstStyle/>
          <a:p>
            <a:r>
              <a:rPr lang="en-US" dirty="0" smtClean="0"/>
              <a:t>Descriptive methods:  pattern of data</a:t>
            </a:r>
            <a:endParaRPr lang="en-US" dirty="0"/>
          </a:p>
        </p:txBody>
      </p:sp>
      <p:sp>
        <p:nvSpPr>
          <p:cNvPr id="1004547" name="Rectangle 3"/>
          <p:cNvSpPr>
            <a:spLocks noGrp="1" noChangeArrowheads="1"/>
          </p:cNvSpPr>
          <p:nvPr>
            <p:ph type="body" idx="1"/>
          </p:nvPr>
        </p:nvSpPr>
        <p:spPr>
          <a:xfrm>
            <a:off x="0" y="1447800"/>
            <a:ext cx="8915400" cy="4495800"/>
          </a:xfrm>
        </p:spPr>
        <p:txBody>
          <a:bodyPr/>
          <a:lstStyle/>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xtdescribe</a:t>
            </a: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pptid</a:t>
            </a:r>
            <a:r>
              <a:rPr lang="en-US" sz="1400" dirty="0">
                <a:latin typeface="Courier New" pitchFamily="49" charset="0"/>
              </a:rPr>
              <a:t>:  1, 2, ..., 2763                                   n =       2763</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nvisit</a:t>
            </a:r>
            <a:r>
              <a:rPr lang="en-US" sz="1400" dirty="0">
                <a:latin typeface="Courier New" pitchFamily="49" charset="0"/>
              </a:rPr>
              <a:t>:  0, 1, ..., 5                                      T =          6</a:t>
            </a:r>
          </a:p>
          <a:p>
            <a:pPr marL="0" indent="0">
              <a:lnSpc>
                <a:spcPct val="80000"/>
              </a:lnSpc>
              <a:buFont typeface="Wingdings" pitchFamily="2" charset="2"/>
              <a:buNone/>
            </a:pPr>
            <a:r>
              <a:rPr lang="en-US" sz="1400" dirty="0">
                <a:latin typeface="Courier New" pitchFamily="49" charset="0"/>
              </a:rPr>
              <a:t>           Delta(</a:t>
            </a:r>
            <a:r>
              <a:rPr lang="en-US" sz="1400" dirty="0" err="1">
                <a:latin typeface="Courier New" pitchFamily="49" charset="0"/>
              </a:rPr>
              <a:t>nvisit</a:t>
            </a:r>
            <a:r>
              <a:rPr lang="en-US" sz="1400" dirty="0">
                <a:latin typeface="Courier New" pitchFamily="49" charset="0"/>
              </a:rPr>
              <a:t>) = 1 unit</a:t>
            </a:r>
          </a:p>
          <a:p>
            <a:pPr marL="0" indent="0">
              <a:lnSpc>
                <a:spcPct val="80000"/>
              </a:lnSpc>
              <a:buFont typeface="Wingdings" pitchFamily="2" charset="2"/>
              <a:buNone/>
            </a:pPr>
            <a:r>
              <a:rPr lang="en-US" sz="1400" dirty="0">
                <a:latin typeface="Courier New" pitchFamily="49" charset="0"/>
              </a:rPr>
              <a:t>           Span(</a:t>
            </a:r>
            <a:r>
              <a:rPr lang="en-US" sz="1400" dirty="0" err="1">
                <a:latin typeface="Courier New" pitchFamily="49" charset="0"/>
              </a:rPr>
              <a:t>nvisit</a:t>
            </a:r>
            <a:r>
              <a:rPr lang="en-US" sz="1400" dirty="0">
                <a:latin typeface="Courier New" pitchFamily="49" charset="0"/>
              </a:rPr>
              <a:t>)  = 6 periods</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pptid</a:t>
            </a:r>
            <a:r>
              <a:rPr lang="en-US" sz="1400" dirty="0">
                <a:latin typeface="Courier New" pitchFamily="49" charset="0"/>
              </a:rPr>
              <a:t>*</a:t>
            </a:r>
            <a:r>
              <a:rPr lang="en-US" sz="1400" dirty="0" err="1">
                <a:latin typeface="Courier New" pitchFamily="49" charset="0"/>
              </a:rPr>
              <a:t>nvisit</a:t>
            </a:r>
            <a:r>
              <a:rPr lang="en-US" sz="1400" dirty="0">
                <a:latin typeface="Courier New" pitchFamily="49" charset="0"/>
              </a:rPr>
              <a:t> uniquely identifies each observation)</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Distribution of </a:t>
            </a:r>
            <a:r>
              <a:rPr lang="en-US" sz="1400" dirty="0" err="1">
                <a:latin typeface="Courier New" pitchFamily="49" charset="0"/>
              </a:rPr>
              <a:t>T_i</a:t>
            </a:r>
            <a:r>
              <a:rPr lang="en-US" sz="1400" dirty="0">
                <a:latin typeface="Courier New" pitchFamily="49" charset="0"/>
              </a:rPr>
              <a:t>:   min      5%     25%       50%       75%     95%     max</a:t>
            </a:r>
          </a:p>
          <a:p>
            <a:pPr marL="0" indent="0">
              <a:lnSpc>
                <a:spcPct val="80000"/>
              </a:lnSpc>
              <a:buFont typeface="Wingdings" pitchFamily="2" charset="2"/>
              <a:buNone/>
            </a:pPr>
            <a:r>
              <a:rPr lang="en-US" sz="1400" dirty="0">
                <a:latin typeface="Courier New" pitchFamily="49" charset="0"/>
              </a:rPr>
              <a:t>                         1       2       4         5         5       6       6</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     Freq.  Percent    Cum. |  Pattern</a:t>
            </a:r>
          </a:p>
          <a:p>
            <a:pPr marL="0" indent="0">
              <a:lnSpc>
                <a:spcPct val="80000"/>
              </a:lnSpc>
              <a:buFont typeface="Wingdings" pitchFamily="2" charset="2"/>
              <a:buNone/>
            </a:pPr>
            <a:r>
              <a:rPr lang="en-US" sz="1400" dirty="0">
                <a:latin typeface="Courier New" pitchFamily="49" charset="0"/>
              </a:rPr>
              <a:t> ---------------------------+---------</a:t>
            </a:r>
          </a:p>
          <a:p>
            <a:pPr marL="0" indent="0">
              <a:lnSpc>
                <a:spcPct val="80000"/>
              </a:lnSpc>
              <a:buFont typeface="Wingdings" pitchFamily="2" charset="2"/>
              <a:buNone/>
            </a:pPr>
            <a:r>
              <a:rPr lang="en-US" sz="1400" dirty="0">
                <a:latin typeface="Courier New" pitchFamily="49" charset="0"/>
              </a:rPr>
              <a:t>     1469     53.17   53.17 |  11111.</a:t>
            </a:r>
          </a:p>
          <a:p>
            <a:pPr marL="0" indent="0">
              <a:lnSpc>
                <a:spcPct val="80000"/>
              </a:lnSpc>
              <a:buFont typeface="Wingdings" pitchFamily="2" charset="2"/>
              <a:buNone/>
            </a:pPr>
            <a:r>
              <a:rPr lang="en-US" sz="1400" dirty="0">
                <a:latin typeface="Courier New" pitchFamily="49" charset="0"/>
              </a:rPr>
              <a:t>      531     19.22   72.39 |  1111..</a:t>
            </a:r>
          </a:p>
          <a:p>
            <a:pPr marL="0" indent="0">
              <a:lnSpc>
                <a:spcPct val="80000"/>
              </a:lnSpc>
              <a:buFont typeface="Wingdings" pitchFamily="2" charset="2"/>
              <a:buNone/>
            </a:pPr>
            <a:r>
              <a:rPr lang="en-US" sz="1400" dirty="0">
                <a:latin typeface="Courier New" pitchFamily="49" charset="0"/>
              </a:rPr>
              <a:t>      327     11.83   84.22 |  111111</a:t>
            </a:r>
          </a:p>
          <a:p>
            <a:pPr marL="0" indent="0">
              <a:lnSpc>
                <a:spcPct val="80000"/>
              </a:lnSpc>
              <a:buFont typeface="Wingdings" pitchFamily="2" charset="2"/>
              <a:buNone/>
            </a:pPr>
            <a:r>
              <a:rPr lang="en-US" sz="1400" dirty="0">
                <a:latin typeface="Courier New" pitchFamily="49" charset="0"/>
              </a:rPr>
              <a:t>      119      4.31   88.53 |  111...</a:t>
            </a:r>
          </a:p>
          <a:p>
            <a:pPr marL="0" indent="0">
              <a:lnSpc>
                <a:spcPct val="80000"/>
              </a:lnSpc>
              <a:buFont typeface="Wingdings" pitchFamily="2" charset="2"/>
              <a:buNone/>
            </a:pPr>
            <a:r>
              <a:rPr lang="en-US" sz="1400" dirty="0">
                <a:latin typeface="Courier New" pitchFamily="49" charset="0"/>
              </a:rPr>
              <a:t>      106      3.84   92.36 |  1.....</a:t>
            </a:r>
          </a:p>
          <a:p>
            <a:pPr marL="0" indent="0">
              <a:lnSpc>
                <a:spcPct val="80000"/>
              </a:lnSpc>
              <a:buFont typeface="Wingdings" pitchFamily="2" charset="2"/>
              <a:buNone/>
            </a:pPr>
            <a:r>
              <a:rPr lang="en-US" sz="1400" dirty="0">
                <a:latin typeface="Courier New" pitchFamily="49" charset="0"/>
              </a:rPr>
              <a:t>       87      3.15   95.51 |  11....</a:t>
            </a:r>
          </a:p>
          <a:p>
            <a:pPr marL="0" indent="0">
              <a:lnSpc>
                <a:spcPct val="80000"/>
              </a:lnSpc>
              <a:buFont typeface="Wingdings" pitchFamily="2" charset="2"/>
              <a:buNone/>
            </a:pPr>
            <a:r>
              <a:rPr lang="en-US" sz="1400" dirty="0">
                <a:latin typeface="Courier New" pitchFamily="49" charset="0"/>
              </a:rPr>
              <a:t>       40      1.45   96.96 |  111.1.</a:t>
            </a:r>
          </a:p>
          <a:p>
            <a:pPr marL="0" indent="0">
              <a:lnSpc>
                <a:spcPct val="80000"/>
              </a:lnSpc>
              <a:buFont typeface="Wingdings" pitchFamily="2" charset="2"/>
              <a:buNone/>
            </a:pPr>
            <a:r>
              <a:rPr lang="en-US" sz="1400" dirty="0">
                <a:latin typeface="Courier New" pitchFamily="49" charset="0"/>
              </a:rPr>
              <a:t>       22      0.80   97.76 |  1111.1</a:t>
            </a:r>
          </a:p>
          <a:p>
            <a:pPr marL="0" indent="0">
              <a:lnSpc>
                <a:spcPct val="80000"/>
              </a:lnSpc>
              <a:buFont typeface="Wingdings" pitchFamily="2" charset="2"/>
              <a:buNone/>
            </a:pPr>
            <a:r>
              <a:rPr lang="en-US" sz="1400" dirty="0">
                <a:latin typeface="Courier New" pitchFamily="49" charset="0"/>
              </a:rPr>
              <a:t>       11      0.40   98.15 |  11.11.</a:t>
            </a:r>
          </a:p>
          <a:p>
            <a:pPr marL="0" indent="0">
              <a:lnSpc>
                <a:spcPct val="80000"/>
              </a:lnSpc>
              <a:buFont typeface="Wingdings" pitchFamily="2" charset="2"/>
              <a:buNone/>
            </a:pPr>
            <a:r>
              <a:rPr lang="en-US" sz="1400" dirty="0">
                <a:latin typeface="Courier New" pitchFamily="49" charset="0"/>
              </a:rPr>
              <a:t>       51      1.85  100.00 | (other patterns)</a:t>
            </a:r>
          </a:p>
          <a:p>
            <a:pPr marL="0" indent="0">
              <a:lnSpc>
                <a:spcPct val="80000"/>
              </a:lnSpc>
              <a:buFont typeface="Wingdings" pitchFamily="2" charset="2"/>
              <a:buNone/>
            </a:pPr>
            <a:r>
              <a:rPr lang="en-US" sz="1400" dirty="0">
                <a:latin typeface="Courier New" pitchFamily="49" charset="0"/>
              </a:rPr>
              <a:t> ---------------------------+---------</a:t>
            </a:r>
          </a:p>
          <a:p>
            <a:pPr marL="0" indent="0">
              <a:lnSpc>
                <a:spcPct val="80000"/>
              </a:lnSpc>
              <a:buFont typeface="Wingdings" pitchFamily="2" charset="2"/>
              <a:buNone/>
            </a:pPr>
            <a:r>
              <a:rPr lang="en-US" sz="1400" dirty="0">
                <a:latin typeface="Courier New" pitchFamily="49" charset="0"/>
              </a:rPr>
              <a:t>     2763    100.00         |  XXXXXX</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endParaRPr lang="en-US" sz="700" dirty="0">
              <a:latin typeface="Courier New" pitchFamily="49" charset="0"/>
            </a:endParaRPr>
          </a:p>
        </p:txBody>
      </p:sp>
    </p:spTree>
    <p:extLst>
      <p:ext uri="{BB962C8B-B14F-4D97-AF65-F5344CB8AC3E}">
        <p14:creationId xmlns:p14="http://schemas.microsoft.com/office/powerpoint/2010/main" val="24004583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41</a:t>
            </a:fld>
            <a:endParaRPr lang="en-US" altLang="en-US"/>
          </a:p>
        </p:txBody>
      </p:sp>
      <p:sp>
        <p:nvSpPr>
          <p:cNvPr id="1004546" name="Rectangle 2"/>
          <p:cNvSpPr>
            <a:spLocks noGrp="1" noChangeArrowheads="1"/>
          </p:cNvSpPr>
          <p:nvPr>
            <p:ph type="title"/>
          </p:nvPr>
        </p:nvSpPr>
        <p:spPr>
          <a:xfrm>
            <a:off x="457200" y="-76200"/>
            <a:ext cx="7543800" cy="1295400"/>
          </a:xfrm>
        </p:spPr>
        <p:txBody>
          <a:bodyPr/>
          <a:lstStyle/>
          <a:p>
            <a:r>
              <a:rPr lang="en-US" dirty="0" smtClean="0"/>
              <a:t>Descriptive methods:  variation between vs within individuals</a:t>
            </a:r>
            <a:endParaRPr lang="en-US" dirty="0"/>
          </a:p>
        </p:txBody>
      </p:sp>
      <p:sp>
        <p:nvSpPr>
          <p:cNvPr id="1004547" name="Rectangle 3"/>
          <p:cNvSpPr>
            <a:spLocks noGrp="1" noChangeArrowheads="1"/>
          </p:cNvSpPr>
          <p:nvPr>
            <p:ph type="body" idx="1"/>
          </p:nvPr>
        </p:nvSpPr>
        <p:spPr>
          <a:xfrm>
            <a:off x="0" y="1447800"/>
            <a:ext cx="8915400" cy="4495800"/>
          </a:xfrm>
        </p:spPr>
        <p:txBody>
          <a:bodyPr/>
          <a:lstStyle/>
          <a:p>
            <a:pPr marL="0" indent="0">
              <a:lnSpc>
                <a:spcPct val="80000"/>
              </a:lnSpc>
              <a:buNone/>
            </a:pPr>
            <a:r>
              <a:rPr lang="en-US" sz="1400" dirty="0" smtClean="0">
                <a:latin typeface="Courier New" pitchFamily="49" charset="0"/>
              </a:rPr>
              <a:t>. </a:t>
            </a:r>
            <a:r>
              <a:rPr lang="en-US" sz="1400" dirty="0" err="1">
                <a:latin typeface="Courier New" pitchFamily="49" charset="0"/>
              </a:rPr>
              <a:t>xtsum</a:t>
            </a:r>
            <a:r>
              <a:rPr lang="en-US" sz="1400" dirty="0">
                <a:latin typeface="Courier New" pitchFamily="49" charset="0"/>
              </a:rPr>
              <a:t> </a:t>
            </a:r>
            <a:r>
              <a:rPr lang="en-US" sz="1400" dirty="0" err="1">
                <a:latin typeface="Courier New" pitchFamily="49" charset="0"/>
              </a:rPr>
              <a:t>bmi</a:t>
            </a:r>
            <a:r>
              <a:rPr lang="en-US" sz="1400" dirty="0">
                <a:latin typeface="Courier New" pitchFamily="49" charset="0"/>
              </a:rPr>
              <a:t> glucose white </a:t>
            </a:r>
            <a:r>
              <a:rPr lang="en-US" sz="1400" dirty="0" err="1">
                <a:latin typeface="Courier New" pitchFamily="49" charset="0"/>
              </a:rPr>
              <a:t>htnmeds</a:t>
            </a:r>
            <a:endParaRPr lang="en-US" sz="1400" dirty="0">
              <a:latin typeface="Courier New" pitchFamily="49" charset="0"/>
            </a:endParaRP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Variable         |      Mean   Std. Dev.       Min        Max |    Observations</a:t>
            </a:r>
          </a:p>
          <a:p>
            <a:pPr marL="0" indent="0">
              <a:lnSpc>
                <a:spcPct val="80000"/>
              </a:lnSpc>
              <a:buNone/>
            </a:pPr>
            <a:r>
              <a:rPr lang="en-US" sz="1400" dirty="0">
                <a:latin typeface="Courier New" pitchFamily="49" charset="0"/>
              </a:rPr>
              <a:t>-----------------+--------------------------------------------+----------------</a:t>
            </a:r>
          </a:p>
          <a:p>
            <a:pPr marL="0" indent="0">
              <a:lnSpc>
                <a:spcPct val="80000"/>
              </a:lnSpc>
              <a:buNone/>
            </a:pPr>
            <a:r>
              <a:rPr lang="en-US" sz="1400" dirty="0" err="1">
                <a:latin typeface="Courier New" pitchFamily="49" charset="0"/>
              </a:rPr>
              <a:t>bmi</a:t>
            </a:r>
            <a:r>
              <a:rPr lang="en-US" sz="1400" dirty="0">
                <a:latin typeface="Courier New" pitchFamily="49" charset="0"/>
              </a:rPr>
              <a:t>      overall |  28.52184   5.565558      14.73      57.56 |     N =   12258</a:t>
            </a:r>
          </a:p>
          <a:p>
            <a:pPr marL="0" indent="0">
              <a:lnSpc>
                <a:spcPct val="80000"/>
              </a:lnSpc>
              <a:buNone/>
            </a:pPr>
            <a:r>
              <a:rPr lang="en-US" sz="1400" dirty="0">
                <a:latin typeface="Courier New" pitchFamily="49" charset="0"/>
              </a:rPr>
              <a:t>         between |             5.506242      15.21   54.89667 |     n =    2761</a:t>
            </a:r>
          </a:p>
          <a:p>
            <a:pPr marL="0" indent="0">
              <a:lnSpc>
                <a:spcPct val="80000"/>
              </a:lnSpc>
              <a:buNone/>
            </a:pPr>
            <a:r>
              <a:rPr lang="en-US" sz="1400" dirty="0">
                <a:latin typeface="Courier New" pitchFamily="49" charset="0"/>
              </a:rPr>
              <a:t>         within  |             1.174147   20.50784   38.41184 | T-bar =  4.4397</a:t>
            </a:r>
          </a:p>
          <a:p>
            <a:pPr marL="0" indent="0">
              <a:lnSpc>
                <a:spcPct val="80000"/>
              </a:lnSpc>
              <a:buNone/>
            </a:pPr>
            <a:r>
              <a:rPr lang="en-US" sz="1400" dirty="0">
                <a:latin typeface="Courier New" pitchFamily="49" charset="0"/>
              </a:rPr>
              <a:t>                 |                                            |</a:t>
            </a:r>
          </a:p>
          <a:p>
            <a:pPr marL="0" indent="0">
              <a:lnSpc>
                <a:spcPct val="80000"/>
              </a:lnSpc>
              <a:buNone/>
            </a:pPr>
            <a:r>
              <a:rPr lang="en-US" sz="1400" dirty="0">
                <a:latin typeface="Courier New" pitchFamily="49" charset="0"/>
              </a:rPr>
              <a:t>glucose  overall |  113.4589   41.18884          4        478 |     N =    7608</a:t>
            </a:r>
          </a:p>
          <a:p>
            <a:pPr marL="0" indent="0">
              <a:lnSpc>
                <a:spcPct val="80000"/>
              </a:lnSpc>
              <a:buNone/>
            </a:pPr>
            <a:r>
              <a:rPr lang="en-US" sz="1400" dirty="0">
                <a:latin typeface="Courier New" pitchFamily="49" charset="0"/>
              </a:rPr>
              <a:t>         between |             36.56199         53        311 |     n =    2763</a:t>
            </a:r>
          </a:p>
          <a:p>
            <a:pPr marL="0" indent="0">
              <a:lnSpc>
                <a:spcPct val="80000"/>
              </a:lnSpc>
              <a:buNone/>
            </a:pPr>
            <a:r>
              <a:rPr lang="en-US" sz="1400" dirty="0">
                <a:latin typeface="Courier New" pitchFamily="49" charset="0"/>
              </a:rPr>
              <a:t>         within  |             20.33938  -59.20781   322.7922 | T-bar = 2.75353</a:t>
            </a:r>
          </a:p>
          <a:p>
            <a:pPr marL="0" indent="0">
              <a:lnSpc>
                <a:spcPct val="80000"/>
              </a:lnSpc>
              <a:buNone/>
            </a:pPr>
            <a:r>
              <a:rPr lang="en-US" sz="1400" dirty="0">
                <a:latin typeface="Courier New" pitchFamily="49" charset="0"/>
              </a:rPr>
              <a:t>                 |                                            |</a:t>
            </a:r>
          </a:p>
          <a:p>
            <a:pPr marL="0" indent="0">
              <a:lnSpc>
                <a:spcPct val="80000"/>
              </a:lnSpc>
              <a:buNone/>
            </a:pPr>
            <a:r>
              <a:rPr lang="en-US" sz="1400" dirty="0">
                <a:latin typeface="Courier New" pitchFamily="49" charset="0"/>
              </a:rPr>
              <a:t>white    overall |  .8936408   .3083091          0          1 |     N =   12533</a:t>
            </a:r>
          </a:p>
          <a:p>
            <a:pPr marL="0" indent="0">
              <a:lnSpc>
                <a:spcPct val="80000"/>
              </a:lnSpc>
              <a:buNone/>
            </a:pPr>
            <a:r>
              <a:rPr lang="en-US" sz="1400" dirty="0">
                <a:latin typeface="Courier New" pitchFamily="49" charset="0"/>
              </a:rPr>
              <a:t>         between |             .3153701          0          1 |     n =    2760</a:t>
            </a:r>
          </a:p>
          <a:p>
            <a:pPr marL="0" indent="0">
              <a:lnSpc>
                <a:spcPct val="80000"/>
              </a:lnSpc>
              <a:buNone/>
            </a:pPr>
            <a:r>
              <a:rPr lang="en-US" sz="1400" dirty="0">
                <a:latin typeface="Courier New" pitchFamily="49" charset="0"/>
              </a:rPr>
              <a:t>         within  |                    0   .8936408   .8936408 | T-bar = 4.54094</a:t>
            </a:r>
          </a:p>
          <a:p>
            <a:pPr marL="0" indent="0">
              <a:lnSpc>
                <a:spcPct val="80000"/>
              </a:lnSpc>
              <a:buNone/>
            </a:pPr>
            <a:r>
              <a:rPr lang="en-US" sz="1400" dirty="0">
                <a:latin typeface="Courier New" pitchFamily="49" charset="0"/>
              </a:rPr>
              <a:t>                 |                                            |</a:t>
            </a:r>
          </a:p>
          <a:p>
            <a:pPr marL="0" indent="0">
              <a:lnSpc>
                <a:spcPct val="80000"/>
              </a:lnSpc>
              <a:buNone/>
            </a:pPr>
            <a:r>
              <a:rPr lang="en-US" sz="1400" dirty="0" err="1">
                <a:latin typeface="Courier New" pitchFamily="49" charset="0"/>
              </a:rPr>
              <a:t>htnmeds</a:t>
            </a:r>
            <a:r>
              <a:rPr lang="en-US" sz="1400" dirty="0">
                <a:latin typeface="Courier New" pitchFamily="49" charset="0"/>
              </a:rPr>
              <a:t>  overall |  .8341568   .3719546          0          1 |     N =   12548</a:t>
            </a:r>
          </a:p>
          <a:p>
            <a:pPr marL="0" indent="0">
              <a:lnSpc>
                <a:spcPct val="80000"/>
              </a:lnSpc>
              <a:buNone/>
            </a:pPr>
            <a:r>
              <a:rPr lang="en-US" sz="1400" dirty="0">
                <a:latin typeface="Courier New" pitchFamily="49" charset="0"/>
              </a:rPr>
              <a:t>         between |              .324773          0          1 |     n =    2763</a:t>
            </a:r>
          </a:p>
          <a:p>
            <a:pPr marL="0" indent="0">
              <a:lnSpc>
                <a:spcPct val="80000"/>
              </a:lnSpc>
              <a:buNone/>
            </a:pPr>
            <a:r>
              <a:rPr lang="en-US" sz="1400" dirty="0">
                <a:latin typeface="Courier New" pitchFamily="49" charset="0"/>
              </a:rPr>
              <a:t>         within  |             .1811389   .0008235    1.66749 | T-bar = 4.54144</a:t>
            </a:r>
          </a:p>
          <a:p>
            <a:pPr marL="0" indent="0">
              <a:lnSpc>
                <a:spcPct val="80000"/>
              </a:lnSpc>
              <a:buNone/>
            </a:pPr>
            <a:endParaRPr lang="en-US" sz="1400" dirty="0">
              <a:latin typeface="Courier New" pitchFamily="49" charset="0"/>
            </a:endParaRP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endParaRPr lang="en-US" sz="700" dirty="0">
              <a:latin typeface="Courier New" pitchFamily="49" charset="0"/>
            </a:endParaRPr>
          </a:p>
        </p:txBody>
      </p:sp>
    </p:spTree>
    <p:extLst>
      <p:ext uri="{BB962C8B-B14F-4D97-AF65-F5344CB8AC3E}">
        <p14:creationId xmlns:p14="http://schemas.microsoft.com/office/powerpoint/2010/main" val="243612051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42</a:t>
            </a:fld>
            <a:endParaRPr lang="en-US" altLang="en-US"/>
          </a:p>
        </p:txBody>
      </p:sp>
      <p:sp>
        <p:nvSpPr>
          <p:cNvPr id="1004546" name="Rectangle 2"/>
          <p:cNvSpPr>
            <a:spLocks noGrp="1" noChangeArrowheads="1"/>
          </p:cNvSpPr>
          <p:nvPr>
            <p:ph type="title"/>
          </p:nvPr>
        </p:nvSpPr>
        <p:spPr>
          <a:xfrm>
            <a:off x="457200" y="-76200"/>
            <a:ext cx="7543800" cy="1295400"/>
          </a:xfrm>
        </p:spPr>
        <p:txBody>
          <a:bodyPr/>
          <a:lstStyle/>
          <a:p>
            <a:r>
              <a:rPr lang="en-US" dirty="0" smtClean="0"/>
              <a:t>Descriptive methods:  graphing variation over time</a:t>
            </a:r>
            <a:endParaRPr lang="en-US" dirty="0"/>
          </a:p>
        </p:txBody>
      </p:sp>
      <p:sp>
        <p:nvSpPr>
          <p:cNvPr id="1004547" name="Rectangle 3"/>
          <p:cNvSpPr>
            <a:spLocks noGrp="1" noChangeArrowheads="1"/>
          </p:cNvSpPr>
          <p:nvPr>
            <p:ph type="body" idx="1"/>
          </p:nvPr>
        </p:nvSpPr>
        <p:spPr>
          <a:xfrm>
            <a:off x="0" y="1219200"/>
            <a:ext cx="9067800" cy="457200"/>
          </a:xfrm>
          <a:solidFill>
            <a:schemeClr val="bg1"/>
          </a:solidFill>
        </p:spPr>
        <p:txBody>
          <a:bodyPr/>
          <a:lstStyle/>
          <a:p>
            <a:pPr marL="0" indent="0">
              <a:lnSpc>
                <a:spcPct val="80000"/>
              </a:lnSpc>
              <a:buNone/>
            </a:pPr>
            <a:r>
              <a:rPr lang="en-US" sz="1800" dirty="0" err="1">
                <a:latin typeface="Courier New" pitchFamily="49" charset="0"/>
              </a:rPr>
              <a:t>twoway</a:t>
            </a:r>
            <a:r>
              <a:rPr lang="en-US" sz="1800" dirty="0">
                <a:latin typeface="Courier New" pitchFamily="49" charset="0"/>
              </a:rPr>
              <a:t> (connected </a:t>
            </a:r>
            <a:r>
              <a:rPr lang="en-US" sz="1800" dirty="0" err="1">
                <a:latin typeface="Courier New" pitchFamily="49" charset="0"/>
              </a:rPr>
              <a:t>bmi</a:t>
            </a:r>
            <a:r>
              <a:rPr lang="en-US" sz="1800" dirty="0">
                <a:latin typeface="Courier New" pitchFamily="49" charset="0"/>
              </a:rPr>
              <a:t> </a:t>
            </a:r>
            <a:r>
              <a:rPr lang="en-US" sz="1800" dirty="0" err="1">
                <a:latin typeface="Courier New" pitchFamily="49" charset="0"/>
              </a:rPr>
              <a:t>nvisit</a:t>
            </a:r>
            <a:r>
              <a:rPr lang="en-US" sz="1800" dirty="0">
                <a:latin typeface="Courier New" pitchFamily="49" charset="0"/>
              </a:rPr>
              <a:t>) if </a:t>
            </a:r>
            <a:r>
              <a:rPr lang="en-US" sz="1800" dirty="0" err="1">
                <a:latin typeface="Courier New" pitchFamily="49" charset="0"/>
              </a:rPr>
              <a:t>pptid</a:t>
            </a:r>
            <a:r>
              <a:rPr lang="en-US" sz="1800" dirty="0">
                <a:latin typeface="Courier New" pitchFamily="49" charset="0"/>
              </a:rPr>
              <a:t>&gt;10 &amp; </a:t>
            </a:r>
            <a:r>
              <a:rPr lang="en-US" sz="1800" dirty="0" err="1">
                <a:latin typeface="Courier New" pitchFamily="49" charset="0"/>
              </a:rPr>
              <a:t>pptid</a:t>
            </a:r>
            <a:r>
              <a:rPr lang="en-US" sz="1800" dirty="0">
                <a:latin typeface="Courier New" pitchFamily="49" charset="0"/>
              </a:rPr>
              <a:t>&lt;23, </a:t>
            </a:r>
            <a:r>
              <a:rPr lang="en-US" sz="1800" dirty="0" smtClean="0">
                <a:latin typeface="Courier New" pitchFamily="49" charset="0"/>
              </a:rPr>
              <a:t>by(</a:t>
            </a:r>
            <a:r>
              <a:rPr lang="en-US" sz="1800" dirty="0" err="1" smtClean="0">
                <a:latin typeface="Courier New" pitchFamily="49" charset="0"/>
              </a:rPr>
              <a:t>pptid</a:t>
            </a:r>
            <a:r>
              <a:rPr lang="en-US" sz="1800" dirty="0" smtClean="0">
                <a:latin typeface="Courier New" pitchFamily="49" charset="0"/>
              </a:rPr>
              <a:t>)</a:t>
            </a:r>
            <a:endParaRPr lang="en-US" sz="1800" dirty="0">
              <a:latin typeface="Courier New" pitchFamily="49" charset="0"/>
            </a:endParaRPr>
          </a:p>
          <a:p>
            <a:pPr marL="0" indent="0">
              <a:lnSpc>
                <a:spcPct val="80000"/>
              </a:lnSpc>
              <a:buFont typeface="Wingdings" pitchFamily="2" charset="2"/>
              <a:buNone/>
            </a:pPr>
            <a:endParaRPr lang="en-US" sz="700" dirty="0">
              <a:latin typeface="Courier New" pitchFamily="49"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1600199"/>
            <a:ext cx="7086600" cy="5153891"/>
          </a:xfrm>
          <a:prstGeom prst="rect">
            <a:avLst/>
          </a:prstGeom>
        </p:spPr>
      </p:pic>
    </p:spTree>
    <p:extLst>
      <p:ext uri="{BB962C8B-B14F-4D97-AF65-F5344CB8AC3E}">
        <p14:creationId xmlns:p14="http://schemas.microsoft.com/office/powerpoint/2010/main" val="313780718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43</a:t>
            </a:fld>
            <a:endParaRPr lang="en-US" altLang="en-US"/>
          </a:p>
        </p:txBody>
      </p:sp>
      <p:sp>
        <p:nvSpPr>
          <p:cNvPr id="1004546" name="Rectangle 2"/>
          <p:cNvSpPr>
            <a:spLocks noGrp="1" noChangeArrowheads="1"/>
          </p:cNvSpPr>
          <p:nvPr>
            <p:ph type="title"/>
          </p:nvPr>
        </p:nvSpPr>
        <p:spPr>
          <a:xfrm>
            <a:off x="381000" y="-457200"/>
            <a:ext cx="7543800" cy="1295400"/>
          </a:xfrm>
        </p:spPr>
        <p:txBody>
          <a:bodyPr/>
          <a:lstStyle/>
          <a:p>
            <a:r>
              <a:rPr lang="en-US" dirty="0" smtClean="0"/>
              <a:t>Descriptive methods:  graphing</a:t>
            </a: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 y="935181"/>
            <a:ext cx="8001000" cy="5818909"/>
          </a:xfrm>
          <a:prstGeom prst="rect">
            <a:avLst/>
          </a:prstGeom>
        </p:spPr>
      </p:pic>
    </p:spTree>
    <p:extLst>
      <p:ext uri="{BB962C8B-B14F-4D97-AF65-F5344CB8AC3E}">
        <p14:creationId xmlns:p14="http://schemas.microsoft.com/office/powerpoint/2010/main" val="261372205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44</a:t>
            </a:fld>
            <a:endParaRPr lang="en-US" altLang="en-US"/>
          </a:p>
        </p:txBody>
      </p:sp>
      <p:sp>
        <p:nvSpPr>
          <p:cNvPr id="1004546" name="Rectangle 2"/>
          <p:cNvSpPr>
            <a:spLocks noGrp="1" noChangeArrowheads="1"/>
          </p:cNvSpPr>
          <p:nvPr>
            <p:ph type="title"/>
          </p:nvPr>
        </p:nvSpPr>
        <p:spPr>
          <a:xfrm>
            <a:off x="381000" y="-457200"/>
            <a:ext cx="7543800" cy="1295400"/>
          </a:xfrm>
        </p:spPr>
        <p:txBody>
          <a:bodyPr/>
          <a:lstStyle/>
          <a:p>
            <a:r>
              <a:rPr lang="en-US" dirty="0" smtClean="0"/>
              <a:t>Descriptive methods:  graphing</a:t>
            </a:r>
            <a:endParaRPr lang="en-US"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1001999"/>
            <a:ext cx="8001000" cy="5818909"/>
          </a:xfrm>
          <a:prstGeom prst="rect">
            <a:avLst/>
          </a:prstGeom>
        </p:spPr>
      </p:pic>
    </p:spTree>
    <p:extLst>
      <p:ext uri="{BB962C8B-B14F-4D97-AF65-F5344CB8AC3E}">
        <p14:creationId xmlns:p14="http://schemas.microsoft.com/office/powerpoint/2010/main" val="33498747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212734B-E62C-4A20-A979-B3F3A9EA8489}" type="slidenum">
              <a:rPr lang="en-US" altLang="en-US"/>
              <a:pPr/>
              <a:t>45</a:t>
            </a:fld>
            <a:endParaRPr lang="en-US" altLang="en-US"/>
          </a:p>
        </p:txBody>
      </p:sp>
      <p:sp>
        <p:nvSpPr>
          <p:cNvPr id="813058" name="Rectangle 2"/>
          <p:cNvSpPr>
            <a:spLocks noGrp="1" noChangeArrowheads="1"/>
          </p:cNvSpPr>
          <p:nvPr>
            <p:ph type="title"/>
          </p:nvPr>
        </p:nvSpPr>
        <p:spPr>
          <a:xfrm>
            <a:off x="457200" y="-304800"/>
            <a:ext cx="7543800" cy="1295400"/>
          </a:xfrm>
        </p:spPr>
        <p:txBody>
          <a:bodyPr/>
          <a:lstStyle/>
          <a:p>
            <a:r>
              <a:rPr lang="en-US" dirty="0" smtClean="0"/>
              <a:t>Summary – Part 1</a:t>
            </a:r>
            <a:endParaRPr lang="en-US" dirty="0"/>
          </a:p>
        </p:txBody>
      </p:sp>
      <p:sp>
        <p:nvSpPr>
          <p:cNvPr id="813059" name="Rectangle 3"/>
          <p:cNvSpPr>
            <a:spLocks noGrp="1" noChangeArrowheads="1"/>
          </p:cNvSpPr>
          <p:nvPr>
            <p:ph type="body" idx="1"/>
          </p:nvPr>
        </p:nvSpPr>
        <p:spPr>
          <a:xfrm>
            <a:off x="381000" y="1295400"/>
            <a:ext cx="7924800" cy="5029200"/>
          </a:xfrm>
        </p:spPr>
        <p:txBody>
          <a:bodyPr/>
          <a:lstStyle/>
          <a:p>
            <a:pPr>
              <a:lnSpc>
                <a:spcPct val="90000"/>
              </a:lnSpc>
            </a:pPr>
            <a:r>
              <a:rPr lang="en-US" sz="2800" dirty="0"/>
              <a:t>Hierarchical data structures are common.</a:t>
            </a:r>
          </a:p>
          <a:p>
            <a:pPr>
              <a:lnSpc>
                <a:spcPct val="90000"/>
              </a:lnSpc>
            </a:pPr>
            <a:r>
              <a:rPr lang="en-US" sz="2800" dirty="0"/>
              <a:t>They lead to correlated data.</a:t>
            </a:r>
          </a:p>
          <a:p>
            <a:pPr>
              <a:lnSpc>
                <a:spcPct val="90000"/>
              </a:lnSpc>
            </a:pPr>
            <a:r>
              <a:rPr lang="en-US" sz="2800" dirty="0"/>
              <a:t>Ignoring the correlation can be a serious error.</a:t>
            </a:r>
          </a:p>
          <a:p>
            <a:pPr>
              <a:lnSpc>
                <a:spcPct val="90000"/>
              </a:lnSpc>
            </a:pPr>
            <a:r>
              <a:rPr lang="en-US" sz="2800" dirty="0"/>
              <a:t>Not easy to predict whether a proper, correlated data analysis will yield larger or smaller standard errors compared to an incorrect analysis that assumes all the data are independent</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F92F8E-FD03-4D5B-8C25-57FEC33CB527}" type="slidenum">
              <a:rPr lang="en-US" altLang="en-US"/>
              <a:pPr/>
              <a:t>46</a:t>
            </a:fld>
            <a:endParaRPr lang="en-US" altLang="en-US"/>
          </a:p>
        </p:txBody>
      </p:sp>
      <p:sp>
        <p:nvSpPr>
          <p:cNvPr id="974850" name="Rectangle 2"/>
          <p:cNvSpPr>
            <a:spLocks noGrp="1" noChangeArrowheads="1"/>
          </p:cNvSpPr>
          <p:nvPr>
            <p:ph type="title"/>
          </p:nvPr>
        </p:nvSpPr>
        <p:spPr>
          <a:xfrm>
            <a:off x="457200" y="0"/>
            <a:ext cx="7543800" cy="1295400"/>
          </a:xfrm>
        </p:spPr>
        <p:txBody>
          <a:bodyPr/>
          <a:lstStyle/>
          <a:p>
            <a:r>
              <a:rPr lang="en-US" dirty="0" smtClean="0"/>
              <a:t>Summary – Part 2</a:t>
            </a:r>
            <a:endParaRPr lang="en-US" dirty="0"/>
          </a:p>
        </p:txBody>
      </p:sp>
      <p:sp>
        <p:nvSpPr>
          <p:cNvPr id="974851" name="Rectangle 3"/>
          <p:cNvSpPr>
            <a:spLocks noGrp="1" noChangeArrowheads="1"/>
          </p:cNvSpPr>
          <p:nvPr>
            <p:ph type="body" idx="1"/>
          </p:nvPr>
        </p:nvSpPr>
        <p:spPr>
          <a:xfrm>
            <a:off x="228600" y="1600200"/>
            <a:ext cx="7924800" cy="5029200"/>
          </a:xfrm>
        </p:spPr>
        <p:txBody>
          <a:bodyPr/>
          <a:lstStyle/>
          <a:p>
            <a:pPr>
              <a:lnSpc>
                <a:spcPct val="90000"/>
              </a:lnSpc>
            </a:pPr>
            <a:r>
              <a:rPr lang="en-US" sz="2800" dirty="0" smtClean="0"/>
              <a:t>We </a:t>
            </a:r>
            <a:r>
              <a:rPr lang="en-US" sz="2800" dirty="0" smtClean="0"/>
              <a:t>will often need to specify a correlation “structure” when using correlated data methods.</a:t>
            </a:r>
            <a:r>
              <a:rPr lang="en-US" sz="2600" dirty="0" smtClean="0"/>
              <a:t> </a:t>
            </a:r>
            <a:endParaRPr lang="en-US" sz="2600" dirty="0" smtClean="0"/>
          </a:p>
          <a:p>
            <a:pPr>
              <a:lnSpc>
                <a:spcPct val="90000"/>
              </a:lnSpc>
            </a:pPr>
            <a:r>
              <a:rPr lang="en-US" sz="2800" dirty="0" smtClean="0"/>
              <a:t>Stata has convenient, built-in functions that generate descriptive statistics to better understand hierarchical data.  Use them before embarking on formal statistical analyses. </a:t>
            </a:r>
            <a:endParaRPr lang="en-US" sz="2800" dirty="0" smtClean="0"/>
          </a:p>
          <a:p>
            <a:endParaRPr lang="en-US" sz="2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A6216E3-7AFF-4CEC-B374-5B0249755DC6}" type="slidenum">
              <a:rPr lang="en-US" altLang="en-US"/>
              <a:pPr/>
              <a:t>5</a:t>
            </a:fld>
            <a:endParaRPr lang="en-US" altLang="en-US"/>
          </a:p>
        </p:txBody>
      </p:sp>
      <p:sp>
        <p:nvSpPr>
          <p:cNvPr id="894978" name="Rectangle 2"/>
          <p:cNvSpPr>
            <a:spLocks noGrp="1" noChangeArrowheads="1"/>
          </p:cNvSpPr>
          <p:nvPr>
            <p:ph type="title"/>
          </p:nvPr>
        </p:nvSpPr>
        <p:spPr>
          <a:xfrm>
            <a:off x="381000" y="304800"/>
            <a:ext cx="7543800" cy="1295400"/>
          </a:xfrm>
        </p:spPr>
        <p:txBody>
          <a:bodyPr/>
          <a:lstStyle/>
          <a:p>
            <a:r>
              <a:rPr lang="en-US" sz="2800"/>
              <a:t>Example:  Practice style and back pain (Korff, Barlow, Cherkin, and Deyo, 1994)</a:t>
            </a:r>
          </a:p>
        </p:txBody>
      </p:sp>
      <p:sp>
        <p:nvSpPr>
          <p:cNvPr id="894979" name="Rectangle 3"/>
          <p:cNvSpPr>
            <a:spLocks noGrp="1" noChangeArrowheads="1"/>
          </p:cNvSpPr>
          <p:nvPr>
            <p:ph type="body" idx="1"/>
          </p:nvPr>
        </p:nvSpPr>
        <p:spPr>
          <a:xfrm>
            <a:off x="457200" y="1719263"/>
            <a:ext cx="8686800" cy="4910137"/>
          </a:xfrm>
        </p:spPr>
        <p:txBody>
          <a:bodyPr/>
          <a:lstStyle/>
          <a:p>
            <a:pPr marL="0" indent="0">
              <a:lnSpc>
                <a:spcPct val="90000"/>
              </a:lnSpc>
              <a:buFont typeface="Wingdings" pitchFamily="2" charset="2"/>
              <a:buNone/>
            </a:pPr>
            <a:r>
              <a:rPr lang="en-US" sz="2900"/>
              <a:t>Forty-four primary care physicians in a large HMO were classified according to their practice style in treating back pain management (low, moderate or high frequency of prescription of pain medication and bed rest).  An average of 24 patients per physician was followed for 2 years (1 month, 1 year and 2 year followups) after the indexed visit.  Outcome measures included functional measures (pain intensity, activity limitation days, etc.), patient satisfaction (e.g., “After your visit with the doctor, you fully understood how to take care of your back problem”), and cost.</a:t>
            </a:r>
            <a:endParaRPr lang="en-US" sz="2900" b="1" i="1"/>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30C2BF8-C2E1-4134-B72D-C9B3FF1C3D33}" type="slidenum">
              <a:rPr lang="en-US" altLang="en-US"/>
              <a:pPr/>
              <a:t>6</a:t>
            </a:fld>
            <a:endParaRPr lang="en-US" altLang="en-US"/>
          </a:p>
        </p:txBody>
      </p:sp>
      <p:sp>
        <p:nvSpPr>
          <p:cNvPr id="897026" name="Rectangle 2"/>
          <p:cNvSpPr>
            <a:spLocks noGrp="1" noChangeArrowheads="1"/>
          </p:cNvSpPr>
          <p:nvPr>
            <p:ph type="title"/>
          </p:nvPr>
        </p:nvSpPr>
        <p:spPr>
          <a:xfrm>
            <a:off x="381000" y="304800"/>
            <a:ext cx="7543800" cy="1295400"/>
          </a:xfrm>
        </p:spPr>
        <p:txBody>
          <a:bodyPr/>
          <a:lstStyle/>
          <a:p>
            <a:r>
              <a:rPr lang="en-US"/>
              <a:t>Example:  Osteoarthritis Initiative (OAI): www.oai.ucsf.edu</a:t>
            </a:r>
          </a:p>
        </p:txBody>
      </p:sp>
      <p:sp>
        <p:nvSpPr>
          <p:cNvPr id="897027" name="Rectangle 3"/>
          <p:cNvSpPr>
            <a:spLocks noGrp="1" noChangeArrowheads="1"/>
          </p:cNvSpPr>
          <p:nvPr>
            <p:ph type="body" idx="1"/>
          </p:nvPr>
        </p:nvSpPr>
        <p:spPr>
          <a:xfrm>
            <a:off x="457200" y="1719263"/>
            <a:ext cx="8686800" cy="4910137"/>
          </a:xfrm>
        </p:spPr>
        <p:txBody>
          <a:bodyPr/>
          <a:lstStyle/>
          <a:p>
            <a:pPr marL="0" indent="0">
              <a:buFont typeface="Wingdings" pitchFamily="2" charset="2"/>
              <a:buNone/>
            </a:pPr>
            <a:r>
              <a:rPr lang="en-US"/>
              <a:t>The OAI is a multi-center, longitudinal, prospective observational study of knee osteoarthritis (OA). 4,796 men and women ages 45-79 were enrolled between 2004 and 2006. Image (X-ray and MRI), demographic, and clinical data are being collected yearly.  Some of the variables measured over time  are:  pain scores (one for each knee), presence of OA as judged from X-ray (one for each knee), functional limitation scores (one per person).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CEE7897-F4D2-4BFE-9D55-46A8549D8962}" type="slidenum">
              <a:rPr lang="en-US" altLang="en-US"/>
              <a:pPr/>
              <a:t>7</a:t>
            </a:fld>
            <a:endParaRPr lang="en-US" altLang="en-US"/>
          </a:p>
        </p:txBody>
      </p:sp>
      <p:sp>
        <p:nvSpPr>
          <p:cNvPr id="899074" name="Rectangle 2"/>
          <p:cNvSpPr>
            <a:spLocks noGrp="1" noChangeArrowheads="1"/>
          </p:cNvSpPr>
          <p:nvPr>
            <p:ph type="title"/>
          </p:nvPr>
        </p:nvSpPr>
        <p:spPr>
          <a:xfrm>
            <a:off x="381000" y="304800"/>
            <a:ext cx="7543800" cy="1295400"/>
          </a:xfrm>
        </p:spPr>
        <p:txBody>
          <a:bodyPr/>
          <a:lstStyle/>
          <a:p>
            <a:r>
              <a:rPr lang="en-US"/>
              <a:t>Example:  Study of Osteoporotic Fractures (SOF): sof.ucsf.edu</a:t>
            </a:r>
          </a:p>
        </p:txBody>
      </p:sp>
      <p:sp>
        <p:nvSpPr>
          <p:cNvPr id="899075" name="Rectangle 3"/>
          <p:cNvSpPr>
            <a:spLocks noGrp="1" noChangeArrowheads="1"/>
          </p:cNvSpPr>
          <p:nvPr>
            <p:ph type="body" idx="1"/>
          </p:nvPr>
        </p:nvSpPr>
        <p:spPr>
          <a:xfrm>
            <a:off x="457200" y="1719263"/>
            <a:ext cx="8305800" cy="4910137"/>
          </a:xfrm>
        </p:spPr>
        <p:txBody>
          <a:bodyPr/>
          <a:lstStyle/>
          <a:p>
            <a:pPr marL="0" indent="0">
              <a:buFont typeface="Wingdings" pitchFamily="2" charset="2"/>
              <a:buNone/>
            </a:pPr>
            <a:r>
              <a:rPr lang="en-US" sz="2800"/>
              <a:t>The Study of Osteoporotic Fractures (SOF) is a longitudinal, prospective study of osteoporosis, breast cancer, stroke, and total and cause-specific mortality. In 1986, SOF enrolled 9,704 women and continues to track these women with clinical visits every 2 years. Data from the first seven visits are now available to the public.</a:t>
            </a:r>
            <a:r>
              <a:rPr lang="en-US" sz="2600"/>
              <a:t> </a:t>
            </a:r>
            <a:r>
              <a:rPr lang="en-US" sz="2800"/>
              <a:t>The data include measures of bone mineral density (BMD), sex and calcitropic hormones, tests of strength and function, cognitive exams, use of medication, health habits and much more.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E480E9F-9C85-4B75-95BC-7B8111BC5339}" type="slidenum">
              <a:rPr lang="en-US" altLang="en-US"/>
              <a:pPr/>
              <a:t>8</a:t>
            </a:fld>
            <a:endParaRPr lang="en-US" altLang="en-US"/>
          </a:p>
        </p:txBody>
      </p:sp>
      <p:sp>
        <p:nvSpPr>
          <p:cNvPr id="901122" name="Rectangle 2"/>
          <p:cNvSpPr>
            <a:spLocks noGrp="1" noChangeArrowheads="1"/>
          </p:cNvSpPr>
          <p:nvPr>
            <p:ph type="title"/>
          </p:nvPr>
        </p:nvSpPr>
        <p:spPr/>
        <p:txBody>
          <a:bodyPr/>
          <a:lstStyle/>
          <a:p>
            <a:r>
              <a:rPr lang="en-US"/>
              <a:t>Introduction: </a:t>
            </a:r>
            <a:r>
              <a:rPr lang="en-US" b="0"/>
              <a:t>Hierarchical data</a:t>
            </a:r>
            <a:endParaRPr lang="en-US"/>
          </a:p>
        </p:txBody>
      </p:sp>
      <p:sp>
        <p:nvSpPr>
          <p:cNvPr id="901123" name="Rectangle 3"/>
          <p:cNvSpPr>
            <a:spLocks noGrp="1" noChangeArrowheads="1"/>
          </p:cNvSpPr>
          <p:nvPr>
            <p:ph type="body" idx="1"/>
          </p:nvPr>
        </p:nvSpPr>
        <p:spPr/>
        <p:txBody>
          <a:bodyPr/>
          <a:lstStyle/>
          <a:p>
            <a:pPr marL="0" indent="0">
              <a:lnSpc>
                <a:spcPct val="90000"/>
              </a:lnSpc>
              <a:buFont typeface="Wingdings" pitchFamily="2" charset="2"/>
              <a:buNone/>
            </a:pPr>
            <a:r>
              <a:rPr lang="en-US"/>
              <a:t>Hierarchical data (responses and/or predictors) are data collected from different levels within a study.  </a:t>
            </a:r>
          </a:p>
          <a:p>
            <a:pPr marL="0" indent="0">
              <a:lnSpc>
                <a:spcPct val="90000"/>
              </a:lnSpc>
              <a:buFont typeface="Wingdings" pitchFamily="2" charset="2"/>
              <a:buNone/>
            </a:pPr>
            <a:r>
              <a:rPr lang="en-US"/>
              <a:t>May be  repeated measures data (e.g., fecal fat), clustered or multilevel data (e.g., back pain) or longitudinal data (over time, e.g., OAI or SOF).  </a:t>
            </a:r>
          </a:p>
          <a:p>
            <a:pPr marL="0" indent="0">
              <a:lnSpc>
                <a:spcPct val="90000"/>
              </a:lnSpc>
              <a:buFont typeface="Wingdings" pitchFamily="2" charset="2"/>
              <a:buNone/>
            </a:pPr>
            <a:r>
              <a:rPr lang="en-US"/>
              <a:t>A characteristic of hierarchical data is that predictors can be measured at any level in the hierarchy.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0311BFC-DFC9-4B54-A2B9-D06A2EAA6876}" type="slidenum">
              <a:rPr lang="en-US" altLang="en-US"/>
              <a:pPr/>
              <a:t>9</a:t>
            </a:fld>
            <a:endParaRPr lang="en-US" altLang="en-US"/>
          </a:p>
        </p:txBody>
      </p:sp>
      <p:sp>
        <p:nvSpPr>
          <p:cNvPr id="852994" name="Rectangle 2"/>
          <p:cNvSpPr>
            <a:spLocks noGrp="1" noChangeArrowheads="1"/>
          </p:cNvSpPr>
          <p:nvPr>
            <p:ph type="title"/>
          </p:nvPr>
        </p:nvSpPr>
        <p:spPr/>
        <p:txBody>
          <a:bodyPr/>
          <a:lstStyle/>
          <a:p>
            <a:r>
              <a:rPr lang="en-US"/>
              <a:t>Some prototypical questions: </a:t>
            </a:r>
            <a:br>
              <a:rPr lang="en-US"/>
            </a:br>
            <a:r>
              <a:rPr lang="en-US"/>
              <a:t>Fecal fat example</a:t>
            </a:r>
          </a:p>
        </p:txBody>
      </p:sp>
      <p:sp>
        <p:nvSpPr>
          <p:cNvPr id="852995" name="Rectangle 3"/>
          <p:cNvSpPr>
            <a:spLocks noGrp="1" noChangeArrowheads="1"/>
          </p:cNvSpPr>
          <p:nvPr>
            <p:ph type="body" idx="1"/>
          </p:nvPr>
        </p:nvSpPr>
        <p:spPr/>
        <p:txBody>
          <a:bodyPr/>
          <a:lstStyle/>
          <a:p>
            <a:pPr>
              <a:buSzTx/>
              <a:buFont typeface="Monotype Sorts" pitchFamily="2" charset="2"/>
              <a:buNone/>
            </a:pPr>
            <a:r>
              <a:rPr lang="en-US" u="sng"/>
              <a:t>Question 1</a:t>
            </a:r>
            <a:r>
              <a:rPr lang="en-US"/>
              <a:t>: Does fecal fat depend on the repeated measures factor, pill type?</a:t>
            </a:r>
          </a:p>
          <a:p>
            <a:pPr>
              <a:buSzTx/>
              <a:buFont typeface="Monotype Sorts" pitchFamily="2" charset="2"/>
              <a:buNone/>
            </a:pPr>
            <a:r>
              <a:rPr lang="en-US" u="sng"/>
              <a:t>Question 2</a:t>
            </a:r>
            <a:r>
              <a:rPr lang="en-US"/>
              <a:t>: Does fecal fat depend on the non-repeated measures factor, sex?</a:t>
            </a:r>
          </a:p>
          <a:p>
            <a:pPr>
              <a:buSzTx/>
              <a:buFont typeface="Monotype Sorts" pitchFamily="2" charset="2"/>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852995">
                                            <p:txEl>
                                              <p:pRg st="1" end="1"/>
                                            </p:txEl>
                                          </p:spTgt>
                                        </p:tgtEl>
                                        <p:attrNameLst>
                                          <p:attrName>style.visibility</p:attrName>
                                        </p:attrNameLst>
                                      </p:cBhvr>
                                      <p:to>
                                        <p:strVal val="visible"/>
                                      </p:to>
                                    </p:set>
                                    <p:anim calcmode="lin" valueType="num">
                                      <p:cBhvr additive="base">
                                        <p:cTn id="7" dur="500" fill="hold"/>
                                        <p:tgtEl>
                                          <p:spTgt spid="85299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5299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em chi2">
  <a:themeElements>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em chi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em chi2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cem chi2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cem chi2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cem chi2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cem chi2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cem chi2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cem chi2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cem chi2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cem chi2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1697</TotalTime>
  <Words>3779</Words>
  <Application>Microsoft Office PowerPoint</Application>
  <PresentationFormat>On-screen Show (4:3)</PresentationFormat>
  <Paragraphs>458</Paragraphs>
  <Slides>46</Slides>
  <Notes>29</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46</vt:i4>
      </vt:variant>
    </vt:vector>
  </HeadingPairs>
  <TitlesOfParts>
    <vt:vector size="49" baseType="lpstr">
      <vt:lpstr>cem chi2</vt:lpstr>
      <vt:lpstr>Document</vt:lpstr>
      <vt:lpstr>Worksheet</vt:lpstr>
      <vt:lpstr>Repeated Measures, Part I </vt:lpstr>
      <vt:lpstr>Outline</vt:lpstr>
      <vt:lpstr>Example:  Fecal fat</vt:lpstr>
      <vt:lpstr>Example:  Fecal fat</vt:lpstr>
      <vt:lpstr>Example:  Practice style and back pain (Korff, Barlow, Cherkin, and Deyo, 1994)</vt:lpstr>
      <vt:lpstr>Example:  Osteoarthritis Initiative (OAI): www.oai.ucsf.edu</vt:lpstr>
      <vt:lpstr>Example:  Study of Osteoporotic Fractures (SOF): sof.ucsf.edu</vt:lpstr>
      <vt:lpstr>Introduction: Hierarchical data</vt:lpstr>
      <vt:lpstr>Some prototypical questions:  Fecal fat example</vt:lpstr>
      <vt:lpstr>Some prototypical questions:  Back pain example</vt:lpstr>
      <vt:lpstr>Some prototypical questions:  SOF</vt:lpstr>
      <vt:lpstr>Introduction</vt:lpstr>
      <vt:lpstr>Accommodating hierarchical data</vt:lpstr>
      <vt:lpstr>Fecal fat data analysis</vt:lpstr>
      <vt:lpstr>Fecal fat data analysis</vt:lpstr>
      <vt:lpstr>Regression/ANOVA ignoring sex effects (a wrong analysis) </vt:lpstr>
      <vt:lpstr>A hierarchical analysis</vt:lpstr>
      <vt:lpstr>A hierarchical analysis (variation)</vt:lpstr>
      <vt:lpstr>Accommodating hierarchical data</vt:lpstr>
      <vt:lpstr>Regr/ANOVA with sex effects (incorrect analysis)</vt:lpstr>
      <vt:lpstr>A hierarchical analysis</vt:lpstr>
      <vt:lpstr>Fecal fat data analysis - summary</vt:lpstr>
      <vt:lpstr>Not just an academic concern …</vt:lpstr>
      <vt:lpstr>Not just an academic concern …</vt:lpstr>
      <vt:lpstr>Not just an academic concern …</vt:lpstr>
      <vt:lpstr>Correlation structures</vt:lpstr>
      <vt:lpstr>Georgia Babies</vt:lpstr>
      <vt:lpstr>Georgia Babies</vt:lpstr>
      <vt:lpstr>Here is another example, giving the log weights (why log?) of mice for several weeks of  measurement, mostly reflecting gain in tumor weight</vt:lpstr>
      <vt:lpstr>Tumor/weight</vt:lpstr>
      <vt:lpstr>Tumor/weight</vt:lpstr>
      <vt:lpstr>Tumor/weight</vt:lpstr>
      <vt:lpstr>Correlation structures</vt:lpstr>
      <vt:lpstr>Correlation structures</vt:lpstr>
      <vt:lpstr>Correlation structures</vt:lpstr>
      <vt:lpstr>Correlation structures</vt:lpstr>
      <vt:lpstr>Data layouts for longitudinal/clustered data</vt:lpstr>
      <vt:lpstr>Data layouts for longitudinal/clustered data</vt:lpstr>
      <vt:lpstr>Example:  HERS</vt:lpstr>
      <vt:lpstr>Descriptive methods:  pattern of data</vt:lpstr>
      <vt:lpstr>Descriptive methods:  variation between vs within individuals</vt:lpstr>
      <vt:lpstr>Descriptive methods:  graphing variation over time</vt:lpstr>
      <vt:lpstr>Descriptive methods:  graphing</vt:lpstr>
      <vt:lpstr>Descriptive methods:  graphing</vt:lpstr>
      <vt:lpstr>Summary – Part 1</vt:lpstr>
      <vt:lpstr>Summary – Part 2</vt:lpstr>
    </vt:vector>
  </TitlesOfParts>
  <Company>UCSF-PSG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Appropriate OAI Data Use</dc:title>
  <dc:creator>CMcCulloch</dc:creator>
  <cp:lastModifiedBy>Charles Mcculloch</cp:lastModifiedBy>
  <cp:revision>156</cp:revision>
  <dcterms:created xsi:type="dcterms:W3CDTF">2007-11-26T22:52:26Z</dcterms:created>
  <dcterms:modified xsi:type="dcterms:W3CDTF">2014-04-10T18:32:58Z</dcterms:modified>
</cp:coreProperties>
</file>