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0" r:id="rId1"/>
  </p:sldMasterIdLst>
  <p:notesMasterIdLst>
    <p:notesMasterId r:id="rId58"/>
  </p:notesMasterIdLst>
  <p:handoutMasterIdLst>
    <p:handoutMasterId r:id="rId59"/>
  </p:handoutMasterIdLst>
  <p:sldIdLst>
    <p:sldId id="256" r:id="rId2"/>
    <p:sldId id="259" r:id="rId3"/>
    <p:sldId id="257" r:id="rId4"/>
    <p:sldId id="657" r:id="rId5"/>
    <p:sldId id="668" r:id="rId6"/>
    <p:sldId id="258" r:id="rId7"/>
    <p:sldId id="680" r:id="rId8"/>
    <p:sldId id="691" r:id="rId9"/>
    <p:sldId id="677" r:id="rId10"/>
    <p:sldId id="708" r:id="rId11"/>
    <p:sldId id="710" r:id="rId12"/>
    <p:sldId id="260" r:id="rId13"/>
    <p:sldId id="730" r:id="rId14"/>
    <p:sldId id="261" r:id="rId15"/>
    <p:sldId id="667" r:id="rId16"/>
    <p:sldId id="683" r:id="rId17"/>
    <p:sldId id="262" r:id="rId18"/>
    <p:sldId id="684" r:id="rId19"/>
    <p:sldId id="669" r:id="rId20"/>
    <p:sldId id="692" r:id="rId21"/>
    <p:sldId id="736" r:id="rId22"/>
    <p:sldId id="704" r:id="rId23"/>
    <p:sldId id="685" r:id="rId24"/>
    <p:sldId id="686" r:id="rId25"/>
    <p:sldId id="264" r:id="rId26"/>
    <p:sldId id="265" r:id="rId27"/>
    <p:sldId id="731" r:id="rId28"/>
    <p:sldId id="268" r:id="rId29"/>
    <p:sldId id="705" r:id="rId30"/>
    <p:sldId id="671" r:id="rId31"/>
    <p:sldId id="732" r:id="rId32"/>
    <p:sldId id="269" r:id="rId33"/>
    <p:sldId id="715" r:id="rId34"/>
    <p:sldId id="721" r:id="rId35"/>
    <p:sldId id="733" r:id="rId36"/>
    <p:sldId id="267" r:id="rId37"/>
    <p:sldId id="682" r:id="rId38"/>
    <p:sldId id="670" r:id="rId39"/>
    <p:sldId id="716" r:id="rId40"/>
    <p:sldId id="712" r:id="rId41"/>
    <p:sldId id="479" r:id="rId42"/>
    <p:sldId id="734" r:id="rId43"/>
    <p:sldId id="280" r:id="rId44"/>
    <p:sldId id="655" r:id="rId45"/>
    <p:sldId id="722" r:id="rId46"/>
    <p:sldId id="276" r:id="rId47"/>
    <p:sldId id="266" r:id="rId48"/>
    <p:sldId id="278" r:id="rId49"/>
    <p:sldId id="723" r:id="rId50"/>
    <p:sldId id="706" r:id="rId51"/>
    <p:sldId id="735" r:id="rId52"/>
    <p:sldId id="701" r:id="rId53"/>
    <p:sldId id="702" r:id="rId54"/>
    <p:sldId id="703" r:id="rId55"/>
    <p:sldId id="729" r:id="rId56"/>
    <p:sldId id="381" r:id="rId5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66"/>
    <a:srgbClr val="FFCC66"/>
    <a:srgbClr val="FF9933"/>
    <a:srgbClr val="CCECFF"/>
    <a:srgbClr val="6699FF"/>
    <a:srgbClr val="3333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97" autoAdjust="0"/>
    <p:restoredTop sz="79184" autoAdjust="0"/>
  </p:normalViewPr>
  <p:slideViewPr>
    <p:cSldViewPr>
      <p:cViewPr varScale="1">
        <p:scale>
          <a:sx n="98" d="100"/>
          <a:sy n="98" d="100"/>
        </p:scale>
        <p:origin x="9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7695458A-E5DE-4165-AF7A-D14A77B3C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42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E3D3F0A1-B7D1-468D-8D07-3D12EFBF0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72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2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C7E0BA-F8F5-4F17-92B9-0FE45240FAF7}" type="slidenum">
              <a:rPr lang="en-US" altLang="en-US" b="0" smtClean="0"/>
              <a:pPr eaLnBrk="1" hangingPunct="1"/>
              <a:t>24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19168721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</a:t>
            </a:r>
            <a:r>
              <a:rPr lang="en-US" baseline="0" dirty="0"/>
              <a:t> proportion of this sample is female?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658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7C7FA1-28CF-49A6-90D1-7A6F6A982031}" type="slidenum">
              <a:rPr lang="en-US" altLang="en-US" smtClean="0"/>
              <a:pPr eaLnBrk="1" hangingPunct="1">
                <a:spcBef>
                  <a:spcPct val="0"/>
                </a:spcBef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6990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6B5F2F-E9BE-4331-94D1-C29279DDF380}" type="slidenum">
              <a:rPr lang="en-US" altLang="en-US" smtClean="0"/>
              <a:pPr eaLnBrk="1" hangingPunct="1">
                <a:spcBef>
                  <a:spcPct val="0"/>
                </a:spcBef>
              </a:pPr>
              <a:t>32</a:t>
            </a:fld>
            <a:endParaRPr lang="en-US" alt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49013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03F8A19-53FA-4F21-B666-8C8D90C50564}" type="slidenum">
              <a:rPr lang="en-US" altLang="en-US" smtClean="0"/>
              <a:pPr eaLnBrk="1" hangingPunct="1">
                <a:spcBef>
                  <a:spcPct val="0"/>
                </a:spcBef>
              </a:pPr>
              <a:t>33</a:t>
            </a:fld>
            <a:endParaRPr lang="en-US" alt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24090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142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E43BB01-A797-4BD5-8AA2-0922CD1867E7}" type="slidenum">
              <a:rPr lang="en-US" altLang="en-US" smtClean="0"/>
              <a:pPr eaLnBrk="1" hangingPunct="1">
                <a:spcBef>
                  <a:spcPct val="0"/>
                </a:spcBef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4468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aseline="0" dirty="0"/>
              <a:t>Data: vct_baseline_biostat200_v1.dta  </a:t>
            </a:r>
            <a:endParaRPr lang="en-US" altLang="en-US" dirty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2E9BE78-A43E-4540-8BCD-F0C9BEB2EDD2}" type="slidenum">
              <a:rPr lang="en-US" altLang="en-US" smtClean="0"/>
              <a:pPr eaLnBrk="1" hangingPunct="1">
                <a:spcBef>
                  <a:spcPct val="0"/>
                </a:spcBef>
              </a:pPr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94668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aseline="0" dirty="0"/>
              <a:t>Data: vct_baseline_biostat200_v1.dta  </a:t>
            </a:r>
            <a:endParaRPr lang="en-US" altLang="en-US" dirty="0"/>
          </a:p>
          <a:p>
            <a:endParaRPr lang="en-US" altLang="en-US" dirty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658DBE5-391E-45F3-B1DE-405830E46AE5}" type="slidenum">
              <a:rPr lang="en-US" altLang="en-US" smtClean="0"/>
              <a:pPr eaLnBrk="1" hangingPunct="1">
                <a:spcBef>
                  <a:spcPct val="0"/>
                </a:spcBef>
              </a:pPr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1500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aseline="0" dirty="0"/>
              <a:t>Data: vct_baseline_biostat200_v1.dta  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1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410223-ADCB-4E80-9C9E-DA54B016B4A4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4585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aseline="0" dirty="0"/>
              <a:t>Data: vct_baseline_biostat200_v1.dta  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254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040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6576137-7432-4B89-9FF6-7093128BAC0F}" type="slidenum">
              <a:rPr lang="en-US" altLang="en-US" smtClean="0"/>
              <a:pPr eaLnBrk="1" hangingPunct="1">
                <a:spcBef>
                  <a:spcPct val="0"/>
                </a:spcBef>
              </a:pPr>
              <a:t>48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58900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032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A6AECB1-F2A7-47B6-BEF1-9CCEFB35BBF8}" type="slidenum">
              <a:rPr lang="en-US" altLang="en-US" smtClean="0"/>
              <a:pPr eaLnBrk="1" hangingPunct="1">
                <a:spcBef>
                  <a:spcPct val="0"/>
                </a:spcBef>
              </a:pPr>
              <a:t>50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520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65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726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64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890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990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49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94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3F82A-6A09-46D8-8123-233BBF3A3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9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F54FA-87F8-4733-906D-559FB1953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6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9AF16-1A79-42DB-8EBE-FFA76C277C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63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EAA61-6FE7-4DB4-9D3E-AD5B06D8D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82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chart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49037-BDC7-48A3-B10A-2DDB0D1CD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0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A25D9-B2A0-4C0B-958B-D7EC9DE26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5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21A00-1313-4D8E-9C33-3FBF29E0E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6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2CBED-3F4A-4DB1-96F4-66F0558E6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507C9-D2D6-42C4-A8B6-8DF8042AB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A476D-0884-4E1F-9D25-C0F313415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8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21C5F-135E-44FD-8A6C-A41F57CE0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47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C183B-CA81-4984-BCCF-3B68FFD39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52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8E696-79D4-498C-9D2A-F04B2F607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9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5C908-1604-4DD6-90DF-F7768F26B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2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BC231CB0-C548-4AB3-B6AE-35BA56EE4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  <p:sldLayoutId id="214748399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sabel.allen@ucsf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e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8.w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3.bin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4.bin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5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wmf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ucsf.edu/mod/forum/view.php?id=371198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22701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>
                <a:solidFill>
                  <a:srgbClr val="000000"/>
                </a:solidFill>
              </a:rPr>
              <a:t>Biostat 200</a:t>
            </a:r>
            <a:br>
              <a:rPr lang="en-US" sz="4800" dirty="0">
                <a:solidFill>
                  <a:srgbClr val="000000"/>
                </a:solidFill>
              </a:rPr>
            </a:br>
            <a:br>
              <a:rPr lang="en-US" sz="4800" dirty="0">
                <a:solidFill>
                  <a:srgbClr val="000000"/>
                </a:solidFill>
              </a:rPr>
            </a:br>
            <a:r>
              <a:rPr lang="en-US" sz="4800" dirty="0">
                <a:solidFill>
                  <a:srgbClr val="000000"/>
                </a:solidFill>
              </a:rPr>
              <a:t>Introduction to Biostatistics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EF09F6-464B-41C8-94C9-57BC1F3EAC6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533400" y="5486400"/>
            <a:ext cx="8382000" cy="86995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br>
              <a:rPr lang="en-US" sz="2800" b="0" i="1">
                <a:latin typeface="+mn-lt"/>
                <a:cs typeface="Times New Roman" pitchFamily="18" charset="0"/>
              </a:rPr>
            </a:br>
            <a:r>
              <a:rPr lang="en-US" sz="2000" b="0" i="1">
                <a:latin typeface="+mn-lt"/>
                <a:cs typeface="Times New Roman" pitchFamily="18" charset="0"/>
              </a:rPr>
              <a:t>“</a:t>
            </a:r>
            <a:r>
              <a:rPr lang="en-US" sz="2000" b="0" i="1" dirty="0">
                <a:latin typeface="+mn-lt"/>
                <a:cs typeface="Times New Roman" pitchFamily="18" charset="0"/>
              </a:rPr>
              <a:t>No amount of experimentation can ever prove me right;  a single experiment can prove me wrong</a:t>
            </a:r>
            <a:r>
              <a:rPr lang="en-US" sz="2000" b="0" i="1">
                <a:latin typeface="+mn-lt"/>
                <a:cs typeface="Times New Roman" pitchFamily="18" charset="0"/>
              </a:rPr>
              <a:t>.”                                                  </a:t>
            </a:r>
            <a:r>
              <a:rPr lang="en-US" sz="2000" b="0">
                <a:latin typeface="+mn-lt"/>
                <a:cs typeface="Times New Roman" pitchFamily="18" charset="0"/>
              </a:rPr>
              <a:t>Albert </a:t>
            </a:r>
            <a:r>
              <a:rPr lang="en-US" sz="2000" b="0" dirty="0">
                <a:latin typeface="+mn-lt"/>
                <a:cs typeface="Times New Roman" pitchFamily="18" charset="0"/>
              </a:rPr>
              <a:t>Einstein (1879-1955)</a:t>
            </a:r>
            <a:br>
              <a:rPr lang="en-US" sz="2000" b="0" dirty="0">
                <a:latin typeface="+mn-lt"/>
                <a:cs typeface="Times New Roman" pitchFamily="18" charset="0"/>
              </a:rPr>
            </a:br>
            <a:endParaRPr lang="en-US" sz="2000" b="0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Who am I?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4297362"/>
          </a:xfrm>
        </p:spPr>
        <p:txBody>
          <a:bodyPr/>
          <a:lstStyle/>
          <a:p>
            <a:r>
              <a:rPr lang="en-US" altLang="en-US" dirty="0"/>
              <a:t>PhD in statistics, MS in math</a:t>
            </a:r>
          </a:p>
          <a:p>
            <a:r>
              <a:rPr lang="en-US" altLang="en-US" dirty="0"/>
              <a:t>UCSF since 2012</a:t>
            </a:r>
          </a:p>
          <a:p>
            <a:r>
              <a:rPr lang="en-US" altLang="en-US" dirty="0"/>
              <a:t>Pre-UCSF in Boston @ Harvard &amp; Babson &amp; starting Biotech companies</a:t>
            </a:r>
          </a:p>
          <a:p>
            <a:r>
              <a:rPr lang="en-US" altLang="en-US" dirty="0"/>
              <a:t>Part of DEB, GBHI, MAC, ICHS, QB3/MBC, CTSI &amp; Catalyst @ UCSF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57F315-2971-407A-8B84-724A7746B96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74638"/>
            <a:ext cx="2987752" cy="201136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0134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Stage in training</a:t>
            </a:r>
          </a:p>
          <a:p>
            <a:pPr lvl="1" eaLnBrk="1" hangingPunct="1">
              <a:defRPr/>
            </a:pPr>
            <a:r>
              <a:rPr lang="en-US" dirty="0"/>
              <a:t>Resident/Fellow</a:t>
            </a:r>
          </a:p>
          <a:p>
            <a:pPr lvl="1" eaLnBrk="1" hangingPunct="1">
              <a:defRPr/>
            </a:pPr>
            <a:r>
              <a:rPr lang="en-US" dirty="0"/>
              <a:t>PhD</a:t>
            </a:r>
          </a:p>
          <a:p>
            <a:pPr lvl="1" eaLnBrk="1" hangingPunct="1">
              <a:defRPr/>
            </a:pPr>
            <a:r>
              <a:rPr lang="en-US" dirty="0"/>
              <a:t>Faculty</a:t>
            </a:r>
          </a:p>
          <a:p>
            <a:pPr lvl="1" eaLnBrk="1" hangingPunct="1">
              <a:defRPr/>
            </a:pPr>
            <a:r>
              <a:rPr lang="en-US" dirty="0"/>
              <a:t>PhD Student</a:t>
            </a:r>
          </a:p>
          <a:p>
            <a:pPr lvl="1" eaLnBrk="1" hangingPunct="1">
              <a:defRPr/>
            </a:pPr>
            <a:r>
              <a:rPr lang="en-US" dirty="0"/>
              <a:t>Other</a:t>
            </a:r>
          </a:p>
          <a:p>
            <a:pPr eaLnBrk="1" hangingPunct="1">
              <a:defRPr/>
            </a:pPr>
            <a:r>
              <a:rPr lang="en-US" sz="2800" dirty="0"/>
              <a:t>Are you designing a study?</a:t>
            </a:r>
          </a:p>
          <a:p>
            <a:pPr eaLnBrk="1" hangingPunct="1">
              <a:defRPr/>
            </a:pPr>
            <a:r>
              <a:rPr lang="en-US" sz="2800" dirty="0"/>
              <a:t>Do you have a data set that you are analyzing?</a:t>
            </a:r>
          </a:p>
          <a:p>
            <a:pPr eaLnBrk="1" hangingPunct="1">
              <a:defRPr/>
            </a:pPr>
            <a:r>
              <a:rPr lang="en-US" sz="2800" dirty="0"/>
              <a:t>Are you in the process of collecting your own data?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7B2FC5-7491-423A-BCDA-FCE423E26ED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104900" y="269876"/>
            <a:ext cx="6934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b="0" dirty="0">
                <a:latin typeface="+mn-lt"/>
              </a:rPr>
              <a:t>Who are you?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Course goals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610600" cy="47244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Knowledge of basic biostatistics terms and notation</a:t>
            </a:r>
          </a:p>
          <a:p>
            <a:pPr eaLnBrk="1" hangingPunct="1"/>
            <a:r>
              <a:rPr lang="en-US" altLang="en-US" sz="2800" dirty="0"/>
              <a:t>Understanding of concepts underlying most statistical analyses, as a foundation for more advanced methods</a:t>
            </a:r>
          </a:p>
          <a:p>
            <a:pPr eaLnBrk="1" hangingPunct="1"/>
            <a:r>
              <a:rPr lang="en-US" altLang="en-US" sz="2800" dirty="0"/>
              <a:t>Ability to summarize data and conduct basic statistical analyses using STATA</a:t>
            </a:r>
          </a:p>
          <a:p>
            <a:pPr eaLnBrk="1" hangingPunct="1"/>
            <a:r>
              <a:rPr lang="en-US" altLang="en-US" sz="2800" dirty="0"/>
              <a:t>Ability to present and visualize data</a:t>
            </a:r>
          </a:p>
          <a:p>
            <a:pPr eaLnBrk="1" hangingPunct="1"/>
            <a:r>
              <a:rPr lang="en-US" altLang="en-US" sz="2800" dirty="0"/>
              <a:t>Ability to understand basic statistical analyses in published journals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D538F-301D-4014-8186-0FEAD0A6D19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23900" y="228600"/>
            <a:ext cx="7772400" cy="765175"/>
          </a:xfrm>
        </p:spPr>
        <p:txBody>
          <a:bodyPr/>
          <a:lstStyle/>
          <a:p>
            <a:r>
              <a:rPr lang="en-AU" altLang="en-US" b="0" dirty="0"/>
              <a:t>Why Do Statistics?</a:t>
            </a:r>
            <a:endParaRPr lang="en-AU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3775"/>
            <a:ext cx="8610600" cy="533400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AU" altLang="en-US" sz="2800" dirty="0"/>
              <a:t>Extrapolate from data collected to make general conclusions about a larger population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AU" altLang="en-US" sz="2800" dirty="0"/>
              <a:t>Allows general conclusions to be made from limited amounts of data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AU" altLang="en-US" sz="2800" dirty="0"/>
              <a:t>Often we must assume that data are randomly sampled from an infinitely large population, analyse this sample and use</a:t>
            </a:r>
            <a:r>
              <a:rPr lang="en-NZ" altLang="en-US" sz="2800" dirty="0"/>
              <a:t> </a:t>
            </a:r>
            <a:r>
              <a:rPr lang="en-AU" altLang="en-US" sz="2800" dirty="0"/>
              <a:t>results to make inferences about the population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AU" altLang="en-US" sz="2800" dirty="0"/>
              <a:t>Sometimes we don’t have a random sample but use the data that are available</a:t>
            </a:r>
            <a:endParaRPr lang="en-AU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3993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What we’ll start to cover today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Variables - numerical versus categorical</a:t>
            </a:r>
          </a:p>
          <a:p>
            <a:pPr eaLnBrk="1" hangingPunct="1"/>
            <a:r>
              <a:rPr lang="en-US" altLang="en-US" dirty="0"/>
              <a:t>Tables (frequencies and </a:t>
            </a:r>
            <a:r>
              <a:rPr lang="en-US" altLang="en-US" dirty="0" err="1"/>
              <a:t>percents</a:t>
            </a:r>
            <a:r>
              <a:rPr lang="en-US" altLang="en-US" dirty="0"/>
              <a:t>) </a:t>
            </a:r>
          </a:p>
          <a:p>
            <a:pPr eaLnBrk="1" hangingPunct="1"/>
            <a:r>
              <a:rPr lang="en-US" altLang="en-US" dirty="0"/>
              <a:t>Graphs (histograms, box plots, scatter plots, line graphs) </a:t>
            </a:r>
          </a:p>
          <a:p>
            <a:pPr eaLnBrk="1" hangingPunct="1"/>
            <a:r>
              <a:rPr lang="en-US" altLang="en-US" dirty="0"/>
              <a:t>Summaries of numerical variables</a:t>
            </a:r>
          </a:p>
          <a:p>
            <a:pPr eaLnBrk="1" hangingPunct="1"/>
            <a:r>
              <a:rPr lang="en-US" altLang="en-US" dirty="0"/>
              <a:t>What might be wrong with our data? How to clean our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B5178-F679-4D67-A7FE-158E2462F0A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9712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/>
              <a:t>Variables are what you are measuring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dirty="0"/>
              <a:t>Data sets are made up of a set of measured variables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800" dirty="0"/>
          </a:p>
        </p:txBody>
      </p:sp>
      <p:graphicFrame>
        <p:nvGraphicFramePr>
          <p:cNvPr id="22532" name="Object 5"/>
          <p:cNvGraphicFramePr>
            <a:graphicFrameLocks noChangeAspect="1"/>
          </p:cNvGraphicFramePr>
          <p:nvPr/>
        </p:nvGraphicFramePr>
        <p:xfrm>
          <a:off x="838200" y="3276600"/>
          <a:ext cx="72390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9" name="Organization Chart" r:id="rId3" imgW="3657600" imgH="1292420" progId="OrgPlusWOPX.4">
                  <p:embed followColorScheme="full"/>
                </p:oleObj>
              </mc:Choice>
              <mc:Fallback>
                <p:oleObj name="Organization Chart" r:id="rId3" imgW="3657600" imgH="1292420" progId="OrgPlusWOPX.4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276600"/>
                        <a:ext cx="7239000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F75FB3-15ED-4F89-9288-6C81670E7DA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u="sng"/>
              <a:t>Categorical variable</a:t>
            </a:r>
            <a:r>
              <a:rPr lang="en-US" altLang="en-US" sz="3600"/>
              <a:t>: any variable that is not numerical (values have no numerical meaning)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/>
              <a:t>Examples: gender, race, drug, disease status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265FA0-793B-4D66-9AD0-5A28EE52F11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" y="19304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47040" y="1287145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/>
              <a:t>Categorical variables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u="sng" dirty="0"/>
              <a:t>Nominal variables</a:t>
            </a:r>
            <a:r>
              <a:rPr lang="en-US" altLang="en-US" sz="3200" dirty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 dirty="0"/>
              <a:t>The data are unordered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 dirty="0"/>
              <a:t>For example:   RACE: 1=Caucasian, 2=Asian American, 3=African American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 dirty="0"/>
              <a:t>A subset of these variables are </a:t>
            </a:r>
            <a:r>
              <a:rPr lang="en-US" altLang="en-US" sz="2800" u="sng" dirty="0"/>
              <a:t>binary or dichotomous variables</a:t>
            </a:r>
            <a:r>
              <a:rPr lang="en-US" altLang="en-US" sz="2800" dirty="0"/>
              <a:t>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/>
              <a:t>Binary variables have only two categories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/>
              <a:t>For example:     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en-US" sz="2400" dirty="0"/>
              <a:t>Biological sex: 1=male, 2=female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en-US" sz="2400" dirty="0"/>
              <a:t> 0=No 1=Yes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8DB52C-7CD9-425B-A314-DC039FDA0DA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6743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31800" y="1345143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Categorical variables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u="sng" dirty="0"/>
              <a:t>Nominal variables</a:t>
            </a:r>
            <a:r>
              <a:rPr lang="en-US" altLang="en-US" dirty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The data are unordered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u="sng" dirty="0"/>
              <a:t>Ordinal variables</a:t>
            </a:r>
            <a:r>
              <a:rPr lang="en-US" altLang="en-US" dirty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The data are ordered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For example: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/>
              <a:t>AGE: 1=10-19 years, 2=20-29 years, 3=30-39 years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/>
              <a:t>Likelihood of participating in a vaccine trial  1=Not at all likely 2=somewhat likely 3=very likely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/>
              <a:t>Sometimes we will treat these as pseudo-continuous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97332-F286-4C85-B22E-882C8E2847A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u="sng" dirty="0"/>
              <a:t>Numerical (quantitative) variables</a:t>
            </a:r>
            <a:r>
              <a:rPr lang="en-US" altLang="en-US" sz="2800" dirty="0"/>
              <a:t>:  naturally measured as numbers for which arithmetic operations are meaningful </a:t>
            </a:r>
          </a:p>
          <a:p>
            <a:pPr eaLnBrk="1" hangingPunct="1"/>
            <a:r>
              <a:rPr lang="en-US" altLang="en-US" sz="2800" dirty="0"/>
              <a:t>e.g. height, weight, age, salary, viral load, CD4 cell counts, hemoglobin A1c</a:t>
            </a:r>
            <a:endParaRPr lang="en-US" altLang="en-US" sz="2400" u="sng" dirty="0"/>
          </a:p>
          <a:p>
            <a:pPr lvl="1" eaLnBrk="1" hangingPunct="1"/>
            <a:r>
              <a:rPr lang="en-US" altLang="en-US" sz="2400" u="sng" dirty="0"/>
              <a:t>Discrete variables</a:t>
            </a:r>
            <a:r>
              <a:rPr lang="en-US" altLang="en-US" sz="2400" dirty="0"/>
              <a:t>: can be counted (e.g. number of goats owned by a household: 0, 1, 2, 3, etc.) but fractions do not make sense</a:t>
            </a:r>
            <a:endParaRPr lang="en-US" altLang="en-US" sz="2400" u="sng" dirty="0"/>
          </a:p>
          <a:p>
            <a:pPr lvl="1" eaLnBrk="1" hangingPunct="1"/>
            <a:r>
              <a:rPr lang="en-US" altLang="en-US" sz="2400" u="sng" dirty="0"/>
              <a:t>Continuous variables</a:t>
            </a:r>
            <a:r>
              <a:rPr lang="en-US" altLang="en-US" sz="2400" dirty="0"/>
              <a:t>: can take any value within a given range (e.g. weight: 2974.5 g, 3012.6 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8A8B7-F9F0-49F8-9670-7304AF51C84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229600" cy="700087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Course instructors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65909" y="1036637"/>
            <a:ext cx="8229600" cy="5257800"/>
          </a:xfrm>
        </p:spPr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3500" dirty="0"/>
              <a:t>Course director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3500" b="1" dirty="0"/>
              <a:t>    </a:t>
            </a:r>
            <a:r>
              <a:rPr lang="en-US" sz="3500" dirty="0"/>
              <a:t>Isabel Elaine Allen, PhD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Professor of Biostatistics &amp; Epidemiology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Phone: 508-667-7737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Office:  550 16</a:t>
            </a:r>
            <a:r>
              <a:rPr lang="en-US" baseline="30000" dirty="0"/>
              <a:t>th</a:t>
            </a:r>
            <a:r>
              <a:rPr lang="en-US" dirty="0"/>
              <a:t> St., 2</a:t>
            </a:r>
            <a:r>
              <a:rPr lang="en-US" baseline="30000" dirty="0"/>
              <a:t>nd</a:t>
            </a:r>
            <a:r>
              <a:rPr lang="en-US" dirty="0"/>
              <a:t> Floor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hlinkClick r:id="rId3"/>
              </a:rPr>
              <a:t>Isabel.allen@ucsf.edu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/>
              <a:t>TAs</a:t>
            </a:r>
          </a:p>
          <a:p>
            <a:r>
              <a:rPr lang="en-US" dirty="0"/>
              <a:t>Roberto Bautista</a:t>
            </a:r>
          </a:p>
          <a:p>
            <a:r>
              <a:rPr lang="en-US" dirty="0" err="1"/>
              <a:t>Hyelee</a:t>
            </a:r>
            <a:r>
              <a:rPr lang="en-US" dirty="0"/>
              <a:t> Kim</a:t>
            </a:r>
          </a:p>
          <a:p>
            <a:r>
              <a:rPr lang="en-US" dirty="0"/>
              <a:t>Diana </a:t>
            </a:r>
            <a:r>
              <a:rPr lang="en-US" dirty="0" err="1"/>
              <a:t>Vivanco</a:t>
            </a:r>
            <a:endParaRPr lang="en-US" dirty="0"/>
          </a:p>
          <a:p>
            <a:r>
              <a:rPr lang="en-US" dirty="0"/>
              <a:t>Eduardo J. Santiago-Rodriguez</a:t>
            </a:r>
          </a:p>
          <a:p>
            <a:pPr>
              <a:defRPr/>
            </a:pPr>
            <a:r>
              <a:rPr lang="en-US" dirty="0"/>
              <a:t>Erin Johnson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21EEBF-5674-4FB6-9FC0-1CFB6C123B4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Grey zone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altLang="en-US" dirty="0"/>
              <a:t>Dichotomous variables 0=No, 1=Yes</a:t>
            </a:r>
          </a:p>
          <a:p>
            <a:pPr lvl="1"/>
            <a:r>
              <a:rPr lang="en-US" altLang="en-US" dirty="0"/>
              <a:t>Doing arithmetic operations actually does make sense</a:t>
            </a:r>
          </a:p>
          <a:p>
            <a:pPr lvl="1"/>
            <a:r>
              <a:rPr lang="en-US" altLang="en-US" dirty="0"/>
              <a:t>If you take the mean of the 0’s and 1’s you get the proportion= yes</a:t>
            </a:r>
          </a:p>
          <a:p>
            <a:pPr lvl="1"/>
            <a:r>
              <a:rPr lang="en-US" altLang="en-US" dirty="0"/>
              <a:t>And even if you </a:t>
            </a:r>
            <a:r>
              <a:rPr lang="en-US" altLang="en-US" i="1" dirty="0"/>
              <a:t>correlate</a:t>
            </a:r>
            <a:r>
              <a:rPr lang="en-US" altLang="en-US" dirty="0"/>
              <a:t> dichotomous and continuous variables you get the point </a:t>
            </a:r>
            <a:r>
              <a:rPr lang="en-US" altLang="en-US" dirty="0" err="1"/>
              <a:t>biserial</a:t>
            </a:r>
            <a:r>
              <a:rPr lang="en-US" altLang="en-US" dirty="0"/>
              <a:t> coefficient so not impossible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D1E69-651F-446A-ACC6-17F99FFCB367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Grey zone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altLang="en-US" dirty="0"/>
              <a:t>Ordinal and/or Discrete?</a:t>
            </a:r>
          </a:p>
          <a:p>
            <a:pPr lvl="1"/>
            <a:r>
              <a:rPr lang="en-US" altLang="en-US" dirty="0"/>
              <a:t>We may count the number of children you have (discrete)</a:t>
            </a:r>
          </a:p>
          <a:p>
            <a:pPr lvl="1"/>
            <a:r>
              <a:rPr lang="en-US" altLang="en-US" dirty="0"/>
              <a:t>We may rank families by number of children</a:t>
            </a:r>
          </a:p>
          <a:p>
            <a:pPr lvl="1"/>
            <a:r>
              <a:rPr lang="en-US" altLang="en-US" dirty="0"/>
              <a:t>As an ordinal variable you can get a correlation (Spearman) but you can’t do regular arithmetic operations.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D1E69-651F-446A-ACC6-17F99FFCB36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015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Grey zone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443038"/>
            <a:ext cx="8229600" cy="4800600"/>
          </a:xfrm>
        </p:spPr>
        <p:txBody>
          <a:bodyPr/>
          <a:lstStyle/>
          <a:p>
            <a:r>
              <a:rPr lang="en-US" altLang="en-US" dirty="0"/>
              <a:t>Continuous variables are always truncated at the level of the precision of the measurement.  </a:t>
            </a:r>
          </a:p>
          <a:p>
            <a:pPr lvl="1"/>
            <a:r>
              <a:rPr lang="en-US" altLang="en-US" dirty="0"/>
              <a:t>They may be truncated at integer values but if a fraction makes sense it is still a continuous variable</a:t>
            </a:r>
          </a:p>
          <a:p>
            <a:pPr lvl="1"/>
            <a:r>
              <a:rPr lang="en-US" altLang="en-US" dirty="0"/>
              <a:t>e.g. Age=33 years old (really 33 years, 17 days, 12 hours, 23 minutes, </a:t>
            </a:r>
            <a:r>
              <a:rPr lang="en-US" altLang="en-US" dirty="0" err="1"/>
              <a:t>etc</a:t>
            </a:r>
            <a:r>
              <a:rPr lang="en-US" altLang="en-US" dirty="0"/>
              <a:t>…)</a:t>
            </a:r>
          </a:p>
          <a:p>
            <a:pPr lvl="1"/>
            <a:r>
              <a:rPr lang="en-US" altLang="en-US" dirty="0"/>
              <a:t>Making continuous variables into categories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9B0814-52D8-474D-BE26-B46BDB1F736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does it matter?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Knowing what type of variable you are dealing with will help you choose your method of statistical analysis</a:t>
            </a:r>
          </a:p>
          <a:p>
            <a:endParaRPr lang="en-US" altLang="en-US"/>
          </a:p>
          <a:p>
            <a:r>
              <a:rPr lang="en-US" altLang="en-US"/>
              <a:t>The most important/common distinction is between categorical and numerical</a:t>
            </a:r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382F9A-71F3-4F1A-87F5-32ACB3FEAE7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Manipulation of variables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106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Continuous variables can be discretized (turned into categorical data)</a:t>
            </a:r>
          </a:p>
          <a:p>
            <a:pPr lvl="1" eaLnBrk="1" hangingPunct="1"/>
            <a:r>
              <a:rPr lang="en-US" altLang="en-US" dirty="0"/>
              <a:t>e.g., age can be rounded to whole numbers</a:t>
            </a:r>
          </a:p>
          <a:p>
            <a:pPr eaLnBrk="1" hangingPunct="1"/>
            <a:r>
              <a:rPr lang="en-US" altLang="en-US" dirty="0"/>
              <a:t>Continuous or discrete variables can be categorized </a:t>
            </a:r>
          </a:p>
          <a:p>
            <a:pPr lvl="1" eaLnBrk="1" hangingPunct="1"/>
            <a:r>
              <a:rPr lang="en-US" altLang="en-US" dirty="0"/>
              <a:t>e.g., age categories</a:t>
            </a:r>
          </a:p>
          <a:p>
            <a:pPr eaLnBrk="1" hangingPunct="1"/>
            <a:r>
              <a:rPr lang="en-US" altLang="en-US" dirty="0"/>
              <a:t>Categorical variables can be re-categorized</a:t>
            </a:r>
          </a:p>
          <a:p>
            <a:pPr lvl="1" eaLnBrk="1" hangingPunct="1"/>
            <a:r>
              <a:rPr lang="en-US" altLang="en-US" dirty="0"/>
              <a:t>e.g., lumping from 5 categories down to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8FF651-D77A-4C06-A15A-2956D91C82C1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Manipulation of variables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106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Why discretize/categorize a continuous variable or re-categorize a categorical variable?</a:t>
            </a:r>
          </a:p>
          <a:p>
            <a:pPr lvl="1" eaLnBrk="1" hangingPunct="1"/>
            <a:r>
              <a:rPr lang="en-US" altLang="en-US" dirty="0"/>
              <a:t>Ease of interpretation</a:t>
            </a:r>
          </a:p>
          <a:p>
            <a:pPr lvl="1" eaLnBrk="1" hangingPunct="1"/>
            <a:r>
              <a:rPr lang="en-US" altLang="en-US" dirty="0"/>
              <a:t>Ease of statistical methodology</a:t>
            </a:r>
          </a:p>
          <a:p>
            <a:pPr lvl="1" eaLnBrk="1" hangingPunct="1"/>
            <a:r>
              <a:rPr lang="en-US" altLang="en-US" dirty="0"/>
              <a:t>Some groups are too small to make conclusions about</a:t>
            </a:r>
          </a:p>
          <a:p>
            <a:pPr lvl="1" eaLnBrk="1" hangingPunct="1"/>
            <a:r>
              <a:rPr lang="en-US" altLang="en-US" dirty="0"/>
              <a:t>But discretizing/categorizing or lumping can have a statistical cost – loss of information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88F2A-22B1-4C79-B551-DF23E2DD5DD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/>
            <a:r>
              <a:rPr lang="en-US" altLang="en-US"/>
              <a:t>Frequency tables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25562"/>
            <a:ext cx="8382000" cy="19050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Categorical variables are summarized by</a:t>
            </a:r>
          </a:p>
          <a:p>
            <a:pPr lvl="1" eaLnBrk="1" hangingPunct="1"/>
            <a:r>
              <a:rPr lang="en-US" altLang="en-US" sz="2400" dirty="0"/>
              <a:t>Frequency counts – how many are in each category</a:t>
            </a:r>
          </a:p>
          <a:p>
            <a:pPr lvl="1" eaLnBrk="1" hangingPunct="1"/>
            <a:r>
              <a:rPr lang="en-US" altLang="en-US" sz="2400" dirty="0"/>
              <a:t>Relative frequency or percent (a number from 0 to 100)</a:t>
            </a:r>
          </a:p>
          <a:p>
            <a:pPr lvl="1" eaLnBrk="1" hangingPunct="1"/>
            <a:r>
              <a:rPr lang="en-US" altLang="en-US" sz="2400" dirty="0"/>
              <a:t>Proportion (a number from 0 to 1)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/>
          </a:p>
        </p:txBody>
      </p:sp>
      <p:graphicFrame>
        <p:nvGraphicFramePr>
          <p:cNvPr id="55385" name="Group 89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66025537"/>
              </p:ext>
            </p:extLst>
          </p:nvPr>
        </p:nvGraphicFramePr>
        <p:xfrm>
          <a:off x="1981200" y="3413124"/>
          <a:ext cx="5486400" cy="3064576"/>
        </p:xfrm>
        <a:graphic>
          <a:graphicData uri="http://schemas.openxmlformats.org/drawingml/2006/table">
            <a:tbl>
              <a:tblPr/>
              <a:tblGrid>
                <a:gridCol w="341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78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Gender of persons in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Biostat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200 - 2016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Trans or other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BC2B19-92D5-4EF4-9825-5D4769AB8E6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EAA61-6FE7-4DB4-9D3E-AD5B06D8D01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672" y="2209752"/>
            <a:ext cx="10365056" cy="299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3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Frequency tables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724400"/>
          </a:xfrm>
        </p:spPr>
        <p:txBody>
          <a:bodyPr/>
          <a:lstStyle/>
          <a:p>
            <a:pPr eaLnBrk="1" hangingPunct="1"/>
            <a:r>
              <a:rPr lang="en-US" altLang="en-US" dirty="0"/>
              <a:t>Continuous variables can be summarized in frequency tables but must be categorized in meaningful ways beforehand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A0F91-632D-41DA-AC62-6F4FBAA6DC5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Frequency tables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382000" cy="47244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/>
              <a:t>Choice of </a:t>
            </a:r>
            <a:r>
              <a:rPr lang="en-US" dirty="0" err="1"/>
              <a:t>cutpoints</a:t>
            </a:r>
            <a:r>
              <a:rPr lang="en-US" dirty="0"/>
              <a:t> for categories</a:t>
            </a:r>
          </a:p>
          <a:p>
            <a:pPr lvl="1" eaLnBrk="1" hangingPunct="1">
              <a:defRPr/>
            </a:pPr>
            <a:r>
              <a:rPr lang="en-US" dirty="0"/>
              <a:t>Even intervals </a:t>
            </a:r>
          </a:p>
          <a:p>
            <a:pPr lvl="2" eaLnBrk="1" hangingPunct="1">
              <a:defRPr/>
            </a:pPr>
            <a:r>
              <a:rPr lang="en-US" dirty="0"/>
              <a:t>e.g. 10-year age categories</a:t>
            </a:r>
          </a:p>
          <a:p>
            <a:pPr lvl="1" eaLnBrk="1" hangingPunct="1">
              <a:defRPr/>
            </a:pPr>
            <a:r>
              <a:rPr lang="en-US" dirty="0"/>
              <a:t>Meaningful </a:t>
            </a:r>
            <a:r>
              <a:rPr lang="en-US" dirty="0" err="1"/>
              <a:t>cutpoints</a:t>
            </a:r>
            <a:r>
              <a:rPr lang="en-US" dirty="0"/>
              <a:t> related to a health outcome or decision</a:t>
            </a:r>
          </a:p>
          <a:p>
            <a:pPr lvl="2" eaLnBrk="1" hangingPunct="1">
              <a:defRPr/>
            </a:pPr>
            <a:r>
              <a:rPr lang="en-US" dirty="0"/>
              <a:t>e.g. CD4&lt;50 cells/mm</a:t>
            </a:r>
            <a:r>
              <a:rPr lang="en-US" baseline="30000" dirty="0"/>
              <a:t>3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Equal percentage of the data falling into each category </a:t>
            </a:r>
          </a:p>
          <a:p>
            <a:pPr lvl="2" eaLnBrk="1" hangingPunct="1">
              <a:defRPr/>
            </a:pPr>
            <a:r>
              <a:rPr lang="en-US" dirty="0" err="1"/>
              <a:t>Tertiles</a:t>
            </a:r>
            <a:r>
              <a:rPr lang="en-US" dirty="0"/>
              <a:t> – 33% </a:t>
            </a:r>
          </a:p>
          <a:p>
            <a:pPr lvl="2" eaLnBrk="1" hangingPunct="1">
              <a:defRPr/>
            </a:pPr>
            <a:r>
              <a:rPr lang="en-US" dirty="0"/>
              <a:t>Quartiles – 25%</a:t>
            </a:r>
          </a:p>
          <a:p>
            <a:pPr lvl="2" eaLnBrk="1" hangingPunct="1">
              <a:defRPr/>
            </a:pPr>
            <a:r>
              <a:rPr lang="en-US" dirty="0"/>
              <a:t>Quantiles – 20%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2EEC2-32DE-4A60-B0F7-08039CF98C47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42912"/>
            <a:ext cx="8382000" cy="609600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dirty="0"/>
              <a:t>Lectures:  Tuesdays 10:30-12:00 (except today)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/>
              <a:t>Videos of lectures are posted usually within a few hours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/>
              <a:t>11 lectures (Tuesdays: Oct 1-Dec 10, no lecture Nov. 26)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/>
              <a:t>Attendance encouraged but not required, video is available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/>
              <a:t>Labs: Thursdays 10:30-12 (no lab Nov 28)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/>
              <a:t>Allen office hours: 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/>
              <a:t>Tuesday after class, during lab, via e-mail, &amp; by appointment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/>
              <a:t>Course credits: 3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/>
              <a:t>Some STATA in class – bring your laptop to play along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9EA77-0271-4937-883E-800B3535223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Frequency tables – categorizing a continuous variable</a:t>
            </a:r>
          </a:p>
        </p:txBody>
      </p:sp>
      <p:graphicFrame>
        <p:nvGraphicFramePr>
          <p:cNvPr id="63543" name="Group 5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970133226"/>
              </p:ext>
            </p:extLst>
          </p:nvPr>
        </p:nvGraphicFramePr>
        <p:xfrm>
          <a:off x="1447800" y="1812925"/>
          <a:ext cx="6553200" cy="3701873"/>
        </p:xfrm>
        <a:graphic>
          <a:graphicData uri="http://schemas.openxmlformats.org/drawingml/2006/table">
            <a:tbl>
              <a:tblPr/>
              <a:tblGrid>
                <a:gridCol w="45623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0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7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 of class participants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Category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F4AEB8-89BC-44F8-BD5F-0AE78CEE35A1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838200"/>
            <a:ext cx="9144000" cy="3309257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EAA61-6FE7-4DB4-9D3E-AD5B06D8D01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74666" y="4728683"/>
            <a:ext cx="85693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>
                <a:latin typeface="+mn-lt"/>
              </a:rPr>
              <a:t>Do you think there is a better way to categorize this data?</a:t>
            </a:r>
          </a:p>
        </p:txBody>
      </p:sp>
    </p:spTree>
    <p:extLst>
      <p:ext uri="{BB962C8B-B14F-4D97-AF65-F5344CB8AC3E}">
        <p14:creationId xmlns:p14="http://schemas.microsoft.com/office/powerpoint/2010/main" val="5761511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Bar charts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8486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General graph for </a:t>
            </a:r>
            <a:r>
              <a:rPr lang="en-US" altLang="en-US" sz="2800" u="sng" dirty="0"/>
              <a:t>categorical variables</a:t>
            </a:r>
          </a:p>
          <a:p>
            <a:pPr eaLnBrk="1" hangingPunct="1"/>
            <a:r>
              <a:rPr lang="en-US" altLang="en-US" sz="2800" dirty="0"/>
              <a:t>Graphical equivalent of a frequency table</a:t>
            </a:r>
          </a:p>
          <a:p>
            <a:pPr eaLnBrk="1" hangingPunct="1"/>
            <a:r>
              <a:rPr lang="en-US" altLang="en-US" sz="2800" dirty="0"/>
              <a:t>The x-axis does not have to be numerical</a:t>
            </a:r>
          </a:p>
          <a:p>
            <a:pPr eaLnBrk="1" hangingPunct="1"/>
            <a:r>
              <a:rPr lang="en-US" altLang="en-US" sz="2800" dirty="0"/>
              <a:t>The height of the bars add up to 1 (if using percent options)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6C3A6-AB29-4E7E-86C7-41416E3CEE11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Bar charts, gender of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C85CB-3D78-4FB1-B5CD-445FDCE02780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6898" y="2754457"/>
            <a:ext cx="4952603" cy="360189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19200" y="6381750"/>
            <a:ext cx="3634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graph bar (count), over(gender)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052513"/>
            <a:ext cx="4629745" cy="3367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1695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Summarizing Data: The mode is the most common value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23333" y="1830387"/>
            <a:ext cx="8229600" cy="4525963"/>
          </a:xfrm>
        </p:spPr>
        <p:txBody>
          <a:bodyPr/>
          <a:lstStyle/>
          <a:p>
            <a:r>
              <a:rPr lang="en-US" dirty="0"/>
              <a:t>Used for nominal variables</a:t>
            </a:r>
          </a:p>
          <a:p>
            <a:r>
              <a:rPr lang="en-US" dirty="0"/>
              <a:t>Can be found by making bar charts or frequency tables</a:t>
            </a:r>
          </a:p>
          <a:p>
            <a:r>
              <a:rPr lang="en-US" dirty="0"/>
              <a:t>Mode of # of apple devices own by class members? Mode of age?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EAA61-6FE7-4DB4-9D3E-AD5B06D8D01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312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304800"/>
            <a:ext cx="8229600" cy="38277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21A00-1313-4D8E-9C33-3FBF29E0E92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3467" y="1426817"/>
            <a:ext cx="9144000" cy="510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6008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Histograms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001000" cy="6858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Bar chart for </a:t>
            </a:r>
            <a:r>
              <a:rPr lang="en-US" altLang="en-US" sz="2800" u="sng" dirty="0"/>
              <a:t>numerical data</a:t>
            </a:r>
          </a:p>
          <a:p>
            <a:pPr eaLnBrk="1" hangingPunct="1"/>
            <a:r>
              <a:rPr lang="en-US" altLang="en-US" sz="2800" dirty="0"/>
              <a:t>The number of bins and the bin width will make a difference in the appearance of this plot </a:t>
            </a:r>
          </a:p>
          <a:p>
            <a:pPr eaLnBrk="1" hangingPunct="1"/>
            <a:r>
              <a:rPr lang="en-US" altLang="en-US" sz="2800" dirty="0"/>
              <a:t>Width and number of bins may affect interpretation</a:t>
            </a:r>
          </a:p>
          <a:p>
            <a:pPr eaLnBrk="1" hangingPunct="1"/>
            <a:r>
              <a:rPr lang="en-US" altLang="en-US" sz="2800" dirty="0"/>
              <a:t>Options such as percent, frequency will change the y-axis</a:t>
            </a:r>
          </a:p>
          <a:p>
            <a:pPr eaLnBrk="1" hangingPunct="1"/>
            <a:endParaRPr lang="en-US" alt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3B6DD-8612-4B27-84D1-92761FF15C91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"/>
          <p:cNvSpPr>
            <a:spLocks noChangeArrowheads="1"/>
          </p:cNvSpPr>
          <p:nvPr/>
        </p:nvSpPr>
        <p:spPr bwMode="auto">
          <a:xfrm>
            <a:off x="809625" y="5105400"/>
            <a:ext cx="76485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** Stata code for this histogram **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histogram cd4count,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(blue)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lcolor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(black) width(50) title(CD4 among new HIV positives at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Mulago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altLang="en-US" sz="1600" dirty="0" err="1">
                <a:latin typeface="Courier New" pitchFamily="49" charset="0"/>
                <a:cs typeface="Courier New" pitchFamily="49" charset="0"/>
              </a:rPr>
              <a:t>xtitle</a:t>
            </a:r>
            <a:r>
              <a:rPr lang="en-US" altLang="en-US" sz="1600" dirty="0">
                <a:latin typeface="Courier New" pitchFamily="49" charset="0"/>
                <a:cs typeface="Courier New" pitchFamily="49" charset="0"/>
              </a:rPr>
              <a:t>(CD4 cell count) percent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FD7844-24F6-4ED9-AEAB-106968304B55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pic>
        <p:nvPicPr>
          <p:cNvPr id="4403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6559550" cy="4800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Placeholder 7"/>
          <p:cNvSpPr>
            <a:spLocks noGrp="1"/>
          </p:cNvSpPr>
          <p:nvPr>
            <p:ph type="body" sz="half" idx="1"/>
          </p:nvPr>
        </p:nvSpPr>
        <p:spPr>
          <a:xfrm>
            <a:off x="457200" y="3048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/>
              <a:t>This histogram has less detail but gives us the % of persons with CD4 &lt;350 cells/mm</a:t>
            </a:r>
            <a:r>
              <a:rPr lang="en-US" altLang="en-US" baseline="30000"/>
              <a:t>3</a:t>
            </a:r>
            <a:r>
              <a:rPr lang="en-US" altLang="en-US"/>
              <a:t> </a:t>
            </a:r>
          </a:p>
        </p:txBody>
      </p:sp>
      <p:sp>
        <p:nvSpPr>
          <p:cNvPr id="45059" name="Rectangle 11"/>
          <p:cNvSpPr>
            <a:spLocks noChangeArrowheads="1"/>
          </p:cNvSpPr>
          <p:nvPr/>
        </p:nvSpPr>
        <p:spPr bwMode="auto">
          <a:xfrm>
            <a:off x="685800" y="5570538"/>
            <a:ext cx="8153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pitchFamily="49" charset="0"/>
                <a:cs typeface="Courier New" pitchFamily="49" charset="0"/>
              </a:rPr>
              <a:t>histogram cd4count, fcolor(blue) lcolor(black) </a:t>
            </a:r>
            <a:r>
              <a:rPr lang="en-US" altLang="en-US" sz="16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width(350)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 title(CD4 among new HIV positives at Mulago) xtitle(CD4 cell count) percent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19F12-EF4F-408D-87E5-349EF07A35A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pic>
        <p:nvPicPr>
          <p:cNvPr id="4506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558925"/>
            <a:ext cx="5114925" cy="37433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Histogram of class cash in pocket (</a:t>
            </a:r>
            <a:r>
              <a:rPr lang="en-US" sz="3600" dirty="0" err="1"/>
              <a:t>Biostat</a:t>
            </a:r>
            <a:r>
              <a:rPr lang="en-US" sz="3600" dirty="0"/>
              <a:t> 200-2016)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49037-BDC7-48A3-B10A-2DDB0D1CD7D1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3157008"/>
            <a:ext cx="5029200" cy="3657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17638"/>
            <a:ext cx="5029200" cy="3657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49902" y="5903912"/>
            <a:ext cx="2852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histogram cash, percent</a:t>
            </a:r>
          </a:p>
        </p:txBody>
      </p:sp>
    </p:spTree>
    <p:extLst>
      <p:ext uri="{BB962C8B-B14F-4D97-AF65-F5344CB8AC3E}">
        <p14:creationId xmlns:p14="http://schemas.microsoft.com/office/powerpoint/2010/main" val="312919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23911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Assignments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48733" y="994832"/>
            <a:ext cx="8229600" cy="5257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/>
              <a:t>9 homework assignments (1 is extra credit)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/>
              <a:t>Each assignment will be posted at least one week before it is due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/>
              <a:t>Assignments will be due weekly on Thursdays by 10:30 a.m. and be returned, graded, within one week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/>
              <a:t>Assignments will consist of: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600" dirty="0"/>
              <a:t>Data analysis and interpretation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600" dirty="0"/>
              <a:t>Reading and interpretation of scientific publications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/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DD8385-0C33-454E-A292-189384F1CA3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6689"/>
            <a:ext cx="8229600" cy="664607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rgbClr val="000000"/>
                </a:solidFill>
              </a:rPr>
              <a:t>Box plots </a:t>
            </a:r>
            <a:r>
              <a:rPr lang="mr-IN" altLang="en-US" sz="4000" dirty="0">
                <a:solidFill>
                  <a:srgbClr val="000000"/>
                </a:solidFill>
              </a:rPr>
              <a:t>–</a:t>
            </a:r>
            <a:r>
              <a:rPr lang="en-US" altLang="en-US" sz="4000" dirty="0">
                <a:solidFill>
                  <a:srgbClr val="000000"/>
                </a:solidFill>
              </a:rPr>
              <a:t> who invented them?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399" y="936573"/>
            <a:ext cx="3940175" cy="578490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1800" dirty="0"/>
              <a:t>Middle line=median (50</a:t>
            </a:r>
            <a:r>
              <a:rPr lang="en-US" altLang="en-US" sz="1800" baseline="30000" dirty="0"/>
              <a:t>th</a:t>
            </a:r>
            <a:r>
              <a:rPr lang="en-US" altLang="en-US" sz="1800" dirty="0"/>
              <a:t> percentile)</a:t>
            </a:r>
          </a:p>
          <a:p>
            <a:pPr eaLnBrk="1" hangingPunct="1">
              <a:defRPr/>
            </a:pPr>
            <a:endParaRPr lang="en-US" altLang="en-US" sz="1800" dirty="0"/>
          </a:p>
          <a:p>
            <a:pPr eaLnBrk="1" hangingPunct="1">
              <a:defRPr/>
            </a:pPr>
            <a:r>
              <a:rPr lang="en-US" altLang="en-US" sz="1800" dirty="0"/>
              <a:t>Box covers the 25</a:t>
            </a:r>
            <a:r>
              <a:rPr lang="en-US" altLang="en-US" sz="1800" baseline="30000" dirty="0"/>
              <a:t>th</a:t>
            </a:r>
            <a:r>
              <a:rPr lang="en-US" altLang="en-US" sz="1800" dirty="0"/>
              <a:t> to 75</a:t>
            </a:r>
            <a:r>
              <a:rPr lang="en-US" altLang="en-US" sz="1800" baseline="30000" dirty="0"/>
              <a:t>th</a:t>
            </a:r>
            <a:r>
              <a:rPr lang="en-US" altLang="en-US" sz="1800" dirty="0"/>
              <a:t> percentiles (interquartile range)</a:t>
            </a:r>
          </a:p>
          <a:p>
            <a:pPr eaLnBrk="1" hangingPunct="1">
              <a:defRPr/>
            </a:pPr>
            <a:endParaRPr lang="en-US" altLang="en-US" sz="1800" dirty="0"/>
          </a:p>
          <a:p>
            <a:pPr eaLnBrk="1" hangingPunct="1"/>
            <a:r>
              <a:rPr lang="en-US" altLang="en-US" sz="1800" dirty="0"/>
              <a:t>Bottom whisker: Data point at or above 25</a:t>
            </a:r>
            <a:r>
              <a:rPr lang="en-US" altLang="en-US" sz="1800" baseline="30000" dirty="0"/>
              <a:t>th</a:t>
            </a:r>
            <a:r>
              <a:rPr lang="en-US" altLang="en-US" sz="1800" dirty="0"/>
              <a:t> percentile – 1.5*IQR or the minimum, whichever is greater</a:t>
            </a:r>
          </a:p>
          <a:p>
            <a:pPr lvl="1" eaLnBrk="1" hangingPunct="1"/>
            <a:r>
              <a:rPr lang="en-US" altLang="en-US" sz="1800" dirty="0"/>
              <a:t>25</a:t>
            </a:r>
            <a:r>
              <a:rPr lang="en-US" altLang="en-US" sz="1800" baseline="30000" dirty="0"/>
              <a:t>th</a:t>
            </a:r>
            <a:r>
              <a:rPr lang="en-US" altLang="en-US" sz="1800" dirty="0"/>
              <a:t> %</a:t>
            </a:r>
            <a:r>
              <a:rPr lang="en-US" altLang="en-US" sz="1800" dirty="0" err="1"/>
              <a:t>ile</a:t>
            </a:r>
            <a:r>
              <a:rPr lang="en-US" altLang="en-US" sz="1800" dirty="0"/>
              <a:t>=130, IQR=333   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130-1.5*333=-369.5 (Hinge spread)</a:t>
            </a:r>
          </a:p>
          <a:p>
            <a:pPr lvl="1" eaLnBrk="1" hangingPunct="1"/>
            <a:endParaRPr lang="en-US" altLang="en-US" sz="1800" dirty="0"/>
          </a:p>
          <a:p>
            <a:pPr eaLnBrk="1" hangingPunct="1"/>
            <a:r>
              <a:rPr lang="en-US" altLang="en-US" sz="1800" dirty="0"/>
              <a:t>Top whisker: Data point at or below 75</a:t>
            </a:r>
            <a:r>
              <a:rPr lang="en-US" altLang="en-US" sz="1800" baseline="30000" dirty="0"/>
              <a:t>th</a:t>
            </a:r>
            <a:r>
              <a:rPr lang="en-US" altLang="en-US" sz="1800" dirty="0"/>
              <a:t> percentile  + 1.5*IQR or the maximum, whichever is greater</a:t>
            </a:r>
          </a:p>
          <a:p>
            <a:pPr lvl="1" eaLnBrk="1" hangingPunct="1"/>
            <a:r>
              <a:rPr lang="en-US" altLang="en-US" sz="1800" dirty="0"/>
              <a:t>-75</a:t>
            </a:r>
            <a:r>
              <a:rPr lang="en-US" altLang="en-US" sz="1800" baseline="30000" dirty="0"/>
              <a:t>th</a:t>
            </a:r>
            <a:r>
              <a:rPr lang="en-US" altLang="en-US" sz="1800" dirty="0"/>
              <a:t> %</a:t>
            </a:r>
            <a:r>
              <a:rPr lang="en-US" altLang="en-US" sz="1800" dirty="0" err="1"/>
              <a:t>ile</a:t>
            </a:r>
            <a:r>
              <a:rPr lang="en-US" altLang="en-US" sz="1800" dirty="0"/>
              <a:t>=463, IQR=333  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463+1.5*333=962.5</a:t>
            </a:r>
          </a:p>
          <a:p>
            <a:pPr lvl="1" eaLnBrk="1" hangingPunct="1"/>
            <a:endParaRPr lang="en-US" altLang="en-US" sz="1800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1800" dirty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altLang="en-US" sz="1800" dirty="0"/>
          </a:p>
          <a:p>
            <a:pPr lvl="1" eaLnBrk="1" hangingPunct="1">
              <a:defRPr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801040-019F-4E8E-9B85-9D976478DE45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6086" name="TextBox 1"/>
          <p:cNvSpPr txBox="1">
            <a:spLocks noChangeArrowheads="1"/>
          </p:cNvSpPr>
          <p:nvPr/>
        </p:nvSpPr>
        <p:spPr bwMode="auto">
          <a:xfrm>
            <a:off x="4572000" y="4914887"/>
            <a:ext cx="27302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charset="0"/>
              </a:rPr>
              <a:t> 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graph box cd4count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575" y="1257287"/>
            <a:ext cx="5029200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rgbClr val="000000"/>
                </a:solidFill>
              </a:rPr>
              <a:t>Box plots by another variable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8200"/>
            <a:ext cx="8458200" cy="46482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We can divide up our graphs by another variable</a:t>
            </a:r>
          </a:p>
          <a:p>
            <a:pPr eaLnBrk="1" hangingPunct="1"/>
            <a:r>
              <a:rPr lang="en-US" altLang="en-US" sz="2800" dirty="0"/>
              <a:t>A way to describe the relationship between a numerical and categorical variable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/>
          </a:p>
        </p:txBody>
      </p:sp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838200" y="6027738"/>
            <a:ext cx="7391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graph box cd4count, box(1,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(blue)) by(, title(CD4 count by sex)) by(sex)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graphregion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(blue))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3D918-50D9-4C30-A372-055FA27F2544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2362200"/>
            <a:ext cx="5029200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457199"/>
            <a:ext cx="7794824" cy="566896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A25D9-B2A0-4C0B-958B-D7EC9DE26B7B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95400" y="6171684"/>
            <a:ext cx="3211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graph box cash, by(gender)</a:t>
            </a:r>
          </a:p>
        </p:txBody>
      </p:sp>
    </p:spTree>
    <p:extLst>
      <p:ext uri="{BB962C8B-B14F-4D97-AF65-F5344CB8AC3E}">
        <p14:creationId xmlns:p14="http://schemas.microsoft.com/office/powerpoint/2010/main" val="16153339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rgbClr val="000000"/>
                </a:solidFill>
              </a:rPr>
              <a:t>Scatter plots – 2 numerical variables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DCD5C8-AE6C-4AB2-A7A6-26209FE4DC03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914399"/>
            <a:ext cx="7086600" cy="515389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66800" y="6171684"/>
            <a:ext cx="30444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twoway</a:t>
            </a:r>
            <a:r>
              <a:rPr lang="en-US" dirty="0"/>
              <a:t> (scatter age cash)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8077200" cy="46482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Measures of central tendency – where is the center of the data?</a:t>
            </a:r>
            <a:endParaRPr lang="en-US" altLang="en-US" sz="2000" dirty="0"/>
          </a:p>
          <a:p>
            <a:pPr lvl="1" eaLnBrk="1" hangingPunct="1"/>
            <a:r>
              <a:rPr lang="en-US" altLang="en-US" sz="2400" dirty="0"/>
              <a:t>Median – the 50</a:t>
            </a:r>
            <a:r>
              <a:rPr lang="en-US" altLang="en-US" sz="2400" baseline="30000" dirty="0"/>
              <a:t>th</a:t>
            </a:r>
            <a:r>
              <a:rPr lang="en-US" altLang="en-US" sz="2400" dirty="0"/>
              <a:t> percentile == the middle value</a:t>
            </a:r>
          </a:p>
          <a:p>
            <a:pPr lvl="2" eaLnBrk="1" hangingPunct="1"/>
            <a:r>
              <a:rPr lang="en-US" altLang="en-US" sz="2000" dirty="0"/>
              <a:t>If n is odd:  the median is the (n+1)/2 observations (e.g. if n=31 then median is the 16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highest observation)</a:t>
            </a:r>
          </a:p>
          <a:p>
            <a:pPr lvl="2" eaLnBrk="1" hangingPunct="1"/>
            <a:r>
              <a:rPr lang="en-US" altLang="en-US" sz="2000" dirty="0"/>
              <a:t>If n is even:  the median is the average of the two middle observations (e.g. if n=30 then the median is the average of the 15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and16th observation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9F8A5D-4C4A-4E05-8DB5-E3546877875E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Median cash on hand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A25D9-B2A0-4C0B-958B-D7EC9DE26B7B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1405467"/>
            <a:ext cx="11205162" cy="469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88692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7467600" cy="46482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Range</a:t>
            </a:r>
          </a:p>
          <a:p>
            <a:pPr lvl="1" eaLnBrk="1" hangingPunct="1"/>
            <a:r>
              <a:rPr lang="en-US" altLang="en-US" sz="2400" dirty="0"/>
              <a:t>Minimum to maximum or difference</a:t>
            </a:r>
          </a:p>
          <a:p>
            <a:pPr lvl="2" eaLnBrk="1" hangingPunct="1"/>
            <a:r>
              <a:rPr lang="en-US" altLang="en-US" sz="2000" dirty="0"/>
              <a:t>CD4 cell count range:  (1-1932)</a:t>
            </a:r>
          </a:p>
          <a:p>
            <a:pPr eaLnBrk="1" hangingPunct="1"/>
            <a:r>
              <a:rPr lang="en-US" altLang="en-US" sz="2800" dirty="0"/>
              <a:t>Interquartile range (IQR)</a:t>
            </a:r>
          </a:p>
          <a:p>
            <a:pPr lvl="1" eaLnBrk="1" hangingPunct="1"/>
            <a:r>
              <a:rPr lang="en-US" altLang="en-US" sz="2400" dirty="0"/>
              <a:t>25</a:t>
            </a:r>
            <a:r>
              <a:rPr lang="en-US" altLang="en-US" sz="2400" baseline="30000" dirty="0"/>
              <a:t>th</a:t>
            </a:r>
            <a:r>
              <a:rPr lang="en-US" altLang="en-US" sz="2400" dirty="0"/>
              <a:t> and 75</a:t>
            </a:r>
            <a:r>
              <a:rPr lang="en-US" altLang="en-US" sz="2400" baseline="30000" dirty="0"/>
              <a:t>th</a:t>
            </a:r>
            <a:r>
              <a:rPr lang="en-US" altLang="en-US" sz="2400" dirty="0"/>
              <a:t> percentiles or difference </a:t>
            </a:r>
          </a:p>
          <a:p>
            <a:pPr lvl="1" eaLnBrk="1" hangingPunct="1"/>
            <a:r>
              <a:rPr lang="en-US" altLang="en-US" sz="2400" dirty="0"/>
              <a:t>Less sensitive to extreme values</a:t>
            </a:r>
          </a:p>
          <a:p>
            <a:pPr lvl="2" eaLnBrk="1" hangingPunct="1"/>
            <a:r>
              <a:rPr lang="en-US" altLang="en-US" sz="2000" dirty="0"/>
              <a:t>CD4 cell count IQR: (130-463)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DEDE36-F44F-4423-A18A-B3D95C8989BD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7467600" cy="4648200"/>
          </a:xfrm>
        </p:spPr>
        <p:txBody>
          <a:bodyPr/>
          <a:lstStyle/>
          <a:p>
            <a:pPr eaLnBrk="1" hangingPunct="1"/>
            <a:r>
              <a:rPr lang="en-US" altLang="en-US" sz="2800"/>
              <a:t>Measures of central tendency – where is the center of the data?</a:t>
            </a:r>
          </a:p>
          <a:p>
            <a:pPr lvl="1" eaLnBrk="1" hangingPunct="1"/>
            <a:r>
              <a:rPr lang="en-US" altLang="en-US" sz="2400"/>
              <a:t>Mean – arithmetic average</a:t>
            </a:r>
          </a:p>
          <a:p>
            <a:pPr lvl="2" eaLnBrk="1" hangingPunct="1"/>
            <a:r>
              <a:rPr lang="en-US" altLang="en-US" sz="2000"/>
              <a:t>Means are sensitive to very large or small values</a:t>
            </a:r>
          </a:p>
          <a:p>
            <a:pPr lvl="2" eaLnBrk="1" hangingPunct="1"/>
            <a:r>
              <a:rPr lang="en-US" altLang="en-US" sz="2000"/>
              <a:t>Mean CD4 cell count:  329.2</a:t>
            </a:r>
          </a:p>
          <a:p>
            <a:pPr lvl="2" eaLnBrk="1" hangingPunct="1"/>
            <a:r>
              <a:rPr lang="en-US" altLang="en-US" sz="2000"/>
              <a:t>Mean age: 31.7</a:t>
            </a:r>
          </a:p>
        </p:txBody>
      </p:sp>
      <p:graphicFrame>
        <p:nvGraphicFramePr>
          <p:cNvPr id="58372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81673491"/>
              </p:ext>
            </p:extLst>
          </p:nvPr>
        </p:nvGraphicFramePr>
        <p:xfrm>
          <a:off x="1447799" y="4191000"/>
          <a:ext cx="420874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40" name="Equation" r:id="rId3" imgW="1358310" imgH="393529" progId="Equation.3">
                  <p:embed/>
                </p:oleObj>
              </mc:Choice>
              <mc:Fallback>
                <p:oleObj name="Equation" r:id="rId3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799" y="4191000"/>
                        <a:ext cx="4208745" cy="1219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FBF8E3-CD3E-4924-81BC-92A68B69D0F7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Numerical variable summaries</a:t>
            </a:r>
          </a:p>
        </p:txBody>
      </p:sp>
      <p:graphicFrame>
        <p:nvGraphicFramePr>
          <p:cNvPr id="604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656123"/>
              </p:ext>
            </p:extLst>
          </p:nvPr>
        </p:nvGraphicFramePr>
        <p:xfrm>
          <a:off x="2590801" y="3557587"/>
          <a:ext cx="4168972" cy="2223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88" name="Equation" r:id="rId4" imgW="1143000" imgH="609600" progId="Equation.3">
                  <p:embed/>
                </p:oleObj>
              </mc:Choice>
              <mc:Fallback>
                <p:oleObj name="Equation" r:id="rId4" imgW="1143000" imgH="609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1" y="3557587"/>
                        <a:ext cx="4168972" cy="222345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60BE5E-3542-4AFB-B6DD-C29EEC8F28D7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00200"/>
            <a:ext cx="54864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Sample variance </a:t>
            </a:r>
          </a:p>
          <a:p>
            <a:pPr lvl="1" eaLnBrk="1" hangingPunct="1">
              <a:defRPr/>
            </a:pPr>
            <a:r>
              <a:rPr lang="en-US" sz="2400" dirty="0"/>
              <a:t>Amount of spread around the mean</a:t>
            </a:r>
            <a:endParaRPr lang="en-US" sz="2000" dirty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Why we divide by n-1 rather than n?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000" dirty="0"/>
              <a:t>“Because the sum of deviations is always zero, the last deviation can be found once we know the other n-1.  So we are not averaging n unrelated numbers. Only n-1 of the squared deviations can vary freely, and we average by dividing by the total by n-1.  So we have n-1 pieces of information.  The n-1 is called the degrees of freedom of the variance or standard deviation.”</a:t>
            </a:r>
          </a:p>
          <a:p>
            <a:pPr marL="0" indent="0">
              <a:buNone/>
            </a:pPr>
            <a:r>
              <a:rPr lang="en-US" altLang="en-US" sz="3000" u="sng" dirty="0"/>
              <a:t>The Practice of Statistics </a:t>
            </a:r>
            <a:r>
              <a:rPr lang="en-US" altLang="en-US" sz="3000" dirty="0"/>
              <a:t> Yates, Moore, McCabe  </a:t>
            </a:r>
          </a:p>
          <a:p>
            <a:endParaRPr lang="en-US" altLang="en-US" sz="30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6EAA61-6FE7-4DB4-9D3E-AD5B06D8D01D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0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Assignments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5211763"/>
          </a:xfrm>
        </p:spPr>
        <p:txBody>
          <a:bodyPr>
            <a:normAutofit fontScale="70000" lnSpcReduction="20000"/>
          </a:bodyPr>
          <a:lstStyle/>
          <a:p>
            <a:pPr lvl="1" eaLnBrk="1" hangingPunct="1">
              <a:buFont typeface="Wingdings" pitchFamily="2" charset="2"/>
              <a:buNone/>
            </a:pPr>
            <a:endParaRPr lang="en-US" altLang="en-US" dirty="0"/>
          </a:p>
          <a:p>
            <a:pPr lvl="1"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/>
            <a:endParaRPr lang="en-US" altLang="en-US" sz="3100" dirty="0"/>
          </a:p>
          <a:p>
            <a:pPr eaLnBrk="1" hangingPunct="1"/>
            <a:r>
              <a:rPr lang="en-US" altLang="en-US" sz="3100" dirty="0"/>
              <a:t>All assignments will be posted on the Thursday lab section of the CLE. Turn in all assignments to the CLE where it is assigned.</a:t>
            </a:r>
          </a:p>
          <a:p>
            <a:pPr eaLnBrk="1" hangingPunct="1"/>
            <a:endParaRPr lang="en-US" altLang="en-US" sz="3100" dirty="0"/>
          </a:p>
          <a:p>
            <a:pPr eaLnBrk="1" hangingPunct="1"/>
            <a:r>
              <a:rPr lang="en-US" altLang="en-US" sz="3100" dirty="0"/>
              <a:t>Turn in your assignments as a word document or a pdf.  Please do not forget to put your name on the document.</a:t>
            </a:r>
          </a:p>
          <a:p>
            <a:pPr eaLnBrk="1" hangingPunct="1"/>
            <a:endParaRPr lang="en-US" altLang="en-US" sz="3100" dirty="0"/>
          </a:p>
          <a:p>
            <a:pPr eaLnBrk="1" hangingPunct="1"/>
            <a:r>
              <a:rPr lang="en-US" altLang="en-US" sz="3100" dirty="0"/>
              <a:t>Name the file with assignment # and your last name:  e.g.   “Assignment #_</a:t>
            </a:r>
            <a:r>
              <a:rPr lang="en-US" altLang="en-US" sz="3100" dirty="0" err="1"/>
              <a:t>YourName.docx</a:t>
            </a:r>
            <a:r>
              <a:rPr lang="en-US" altLang="en-US" sz="3100" dirty="0"/>
              <a:t>”. Include your name within the Assignment as well</a:t>
            </a:r>
          </a:p>
          <a:p>
            <a:pPr eaLnBrk="1" hangingPunct="1"/>
            <a:endParaRPr lang="en-US" altLang="en-US" sz="3100" dirty="0"/>
          </a:p>
          <a:p>
            <a:pPr eaLnBrk="1" hangingPunct="1"/>
            <a:r>
              <a:rPr lang="en-US" altLang="en-US" sz="3100" dirty="0"/>
              <a:t>No late assignments accepted BUT I agree that there can be circumstances where you can’t get an assignment in but you can drop your lowest grade (or skip an assignment)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3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EE5A46-4FA1-409D-AFEF-5FE828A82A7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7848600" cy="4800600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  <a:defRPr/>
            </a:pPr>
            <a:endParaRPr lang="en-US" sz="2000" dirty="0"/>
          </a:p>
          <a:p>
            <a:pPr eaLnBrk="1" hangingPunct="1">
              <a:defRPr/>
            </a:pPr>
            <a:r>
              <a:rPr lang="en-US" dirty="0"/>
              <a:t>Sample standard deviation </a:t>
            </a:r>
            <a:r>
              <a:rPr lang="en-US" sz="2800" dirty="0"/>
              <a:t>(SD) is the square root of the variance</a:t>
            </a:r>
          </a:p>
          <a:p>
            <a:pPr lvl="1" eaLnBrk="1" hangingPunct="1">
              <a:defRPr/>
            </a:pPr>
            <a:r>
              <a:rPr lang="en-US" sz="2400" dirty="0"/>
              <a:t>The standard deviation has the same units as the mean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eaLnBrk="1" hangingPunct="1">
              <a:defRPr/>
            </a:pPr>
            <a:r>
              <a:rPr lang="en-US" sz="2400" dirty="0"/>
              <a:t>SD of CD4 cell count = 266.1 cells/mm</a:t>
            </a:r>
            <a:r>
              <a:rPr lang="en-US" sz="2400" baseline="30000" dirty="0"/>
              <a:t>3</a:t>
            </a:r>
            <a:endParaRPr lang="en-US" sz="2400" dirty="0"/>
          </a:p>
          <a:p>
            <a:pPr eaLnBrk="1" hangingPunct="1">
              <a:defRPr/>
            </a:pPr>
            <a:r>
              <a:rPr lang="en-US" sz="2400" dirty="0"/>
              <a:t>SD of Age = 9.9 years</a:t>
            </a:r>
          </a:p>
          <a:p>
            <a:pPr lvl="1" eaLnBrk="1" hangingPunct="1">
              <a:defRPr/>
            </a:pPr>
            <a:endParaRPr lang="en-US" sz="20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/>
          </a:p>
        </p:txBody>
      </p:sp>
      <p:graphicFrame>
        <p:nvGraphicFramePr>
          <p:cNvPr id="61444" name="Object 9"/>
          <p:cNvGraphicFramePr>
            <a:graphicFrameLocks noChangeAspect="1"/>
          </p:cNvGraphicFramePr>
          <p:nvPr/>
        </p:nvGraphicFramePr>
        <p:xfrm>
          <a:off x="1828800" y="3276600"/>
          <a:ext cx="3505200" cy="185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1" name="Equation" r:id="rId4" imgW="1244600" imgH="660400" progId="Equation.3">
                  <p:embed/>
                </p:oleObj>
              </mc:Choice>
              <mc:Fallback>
                <p:oleObj name="Equation" r:id="rId4" imgW="1244600" imgH="66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76600"/>
                        <a:ext cx="3505200" cy="18573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8F8A6-8ADA-4D15-BBE5-CE3196F5CA8F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Median cash on hand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A25D9-B2A0-4C0B-958B-D7EC9DE26B7B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1405467"/>
            <a:ext cx="11205162" cy="469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9262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Grouped data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altLang="en-US" sz="2800" dirty="0"/>
              <a:t>Sometimes you are given data in aggregate form</a:t>
            </a:r>
          </a:p>
          <a:p>
            <a:r>
              <a:rPr lang="en-US" altLang="en-US" sz="2800" dirty="0"/>
              <a:t>The data consist of frequencies of each individual value or range of values</a:t>
            </a:r>
          </a:p>
          <a:p>
            <a:r>
              <a:rPr lang="en-US" altLang="en-US" sz="2800" dirty="0"/>
              <a:t>What do we do with the first group?</a:t>
            </a:r>
          </a:p>
          <a:p>
            <a:pPr>
              <a:buFont typeface="Arial" charset="0"/>
              <a:buNone/>
            </a:pPr>
            <a:r>
              <a:rPr lang="en-US" altLang="en-US" dirty="0"/>
              <a:t> </a:t>
            </a:r>
          </a:p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54662-8AA4-49C6-AB87-47FB7923DFBC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graphicFrame>
        <p:nvGraphicFramePr>
          <p:cNvPr id="7" name="Group 5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5082417"/>
              </p:ext>
            </p:extLst>
          </p:nvPr>
        </p:nvGraphicFramePr>
        <p:xfrm>
          <a:off x="800100" y="3414711"/>
          <a:ext cx="7543800" cy="3124201"/>
        </p:xfrm>
        <a:graphic>
          <a:graphicData uri="http://schemas.openxmlformats.org/drawingml/2006/table">
            <a:tbl>
              <a:tblPr/>
              <a:tblGrid>
                <a:gridCol w="5252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1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861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CD4 cell counts ( per mm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of persons newly diagnosed with HIV at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Mulago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Hospital, Kampala (N=999)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≤50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121 (12.1)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51-250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339 (33.9)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251-500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339 (33.9)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≥500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(20.0)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Grouped mean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dirty="0"/>
              <a:t>The mean uses the midpoint of each group</a:t>
            </a:r>
          </a:p>
          <a:p>
            <a:pPr>
              <a:defRPr/>
            </a:pPr>
            <a:r>
              <a:rPr lang="en-US" dirty="0"/>
              <a:t>For the highest group, the use the midpoint between the </a:t>
            </a:r>
            <a:r>
              <a:rPr lang="en-US" dirty="0" err="1"/>
              <a:t>cutpoint</a:t>
            </a:r>
            <a:r>
              <a:rPr lang="en-US" dirty="0"/>
              <a:t> and the maximum</a:t>
            </a:r>
          </a:p>
          <a:p>
            <a:pPr>
              <a:defRPr/>
            </a:pPr>
            <a:r>
              <a:rPr lang="en-US" sz="2400" dirty="0"/>
              <a:t>Grouped Mean </a:t>
            </a:r>
            <a:r>
              <a:rPr lang="en-US" sz="2400" i="1" dirty="0"/>
              <a:t>m</a:t>
            </a:r>
            <a:r>
              <a:rPr lang="en-US" sz="2400" i="1" baseline="-25000" dirty="0"/>
              <a:t>i</a:t>
            </a:r>
            <a:r>
              <a:rPr lang="en-US" sz="2400" i="1" dirty="0"/>
              <a:t> = the midpoint of the </a:t>
            </a:r>
            <a:r>
              <a:rPr lang="en-US" sz="2400" i="1" dirty="0" err="1"/>
              <a:t>i</a:t>
            </a:r>
            <a:r>
              <a:rPr lang="en-US" sz="2400" i="1" baseline="30000" dirty="0" err="1"/>
              <a:t>th</a:t>
            </a:r>
            <a:r>
              <a:rPr lang="en-US" sz="2400" i="1" dirty="0"/>
              <a:t> group 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400" i="1" dirty="0"/>
              <a:t>		      f</a:t>
            </a:r>
            <a:r>
              <a:rPr lang="en-US" sz="2400" i="1" baseline="-25000" dirty="0"/>
              <a:t>i </a:t>
            </a:r>
            <a:r>
              <a:rPr lang="en-US" sz="2400" i="1" dirty="0"/>
              <a:t>= the frequency in the </a:t>
            </a:r>
            <a:r>
              <a:rPr lang="en-US" sz="2400" i="1" dirty="0" err="1"/>
              <a:t>i</a:t>
            </a:r>
            <a:r>
              <a:rPr lang="en-US" sz="2400" i="1" baseline="30000" dirty="0" err="1"/>
              <a:t>th</a:t>
            </a:r>
            <a:r>
              <a:rPr lang="en-US" sz="2400" i="1" dirty="0"/>
              <a:t> group</a:t>
            </a:r>
          </a:p>
          <a:p>
            <a:pPr>
              <a:buFont typeface="Arial" charset="0"/>
              <a:buNone/>
              <a:defRPr/>
            </a:pPr>
            <a:r>
              <a:rPr lang="en-US" sz="2400" i="1" dirty="0"/>
              <a:t>			</a:t>
            </a:r>
            <a:endParaRPr lang="en-US" sz="2400" dirty="0"/>
          </a:p>
          <a:p>
            <a:pPr>
              <a:buFont typeface="Arial" charset="0"/>
              <a:buNone/>
              <a:defRPr/>
            </a:pPr>
            <a:r>
              <a:rPr lang="en-US" sz="2400" dirty="0"/>
              <a:t>		= (25*121 + 150*339 + 375*339 + 1216*200) / 999 </a:t>
            </a:r>
          </a:p>
          <a:p>
            <a:pPr>
              <a:buFont typeface="Arial" charset="0"/>
              <a:buNone/>
              <a:defRPr/>
            </a:pPr>
            <a:r>
              <a:rPr lang="en-US" sz="2400" dirty="0"/>
              <a:t>		= 424.6 cells/mm</a:t>
            </a:r>
            <a:r>
              <a:rPr lang="en-US" sz="2400" baseline="30000" dirty="0"/>
              <a:t>3   </a:t>
            </a:r>
            <a:r>
              <a:rPr lang="en-US" sz="2400" dirty="0"/>
              <a:t>(mean from original data was 329.2)</a:t>
            </a:r>
          </a:p>
          <a:p>
            <a:pPr>
              <a:buFont typeface="Arial" charset="0"/>
              <a:buNone/>
              <a:defRPr/>
            </a:pPr>
            <a:r>
              <a:rPr lang="en-US" dirty="0"/>
              <a:t> 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66564" name="Object 2"/>
          <p:cNvGraphicFramePr>
            <a:graphicFrameLocks noChangeAspect="1"/>
          </p:cNvGraphicFramePr>
          <p:nvPr/>
        </p:nvGraphicFramePr>
        <p:xfrm>
          <a:off x="7086600" y="2895600"/>
          <a:ext cx="16716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31" name="Equation" r:id="rId4" imgW="876300" imgH="558800" progId="Equation.3">
                  <p:embed/>
                </p:oleObj>
              </mc:Choice>
              <mc:Fallback>
                <p:oleObj name="Equation" r:id="rId4" imgW="876300" imgH="558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895600"/>
                        <a:ext cx="167163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D996DE-5002-4421-9408-944CCA9946C4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Grouped standard deviation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altLang="en-US"/>
              <a:t>The standard deviation</a:t>
            </a:r>
          </a:p>
          <a:p>
            <a:pPr>
              <a:buFont typeface="Arial" charset="0"/>
              <a:buNone/>
            </a:pPr>
            <a:r>
              <a:rPr lang="en-US" altLang="en-US" sz="2400"/>
              <a:t>		</a:t>
            </a:r>
          </a:p>
          <a:p>
            <a:pPr>
              <a:buFont typeface="Arial" charset="0"/>
              <a:buNone/>
            </a:pPr>
            <a:r>
              <a:rPr lang="en-US" altLang="en-US" sz="2400"/>
              <a:t>	</a:t>
            </a:r>
          </a:p>
          <a:p>
            <a:pPr>
              <a:buFont typeface="Arial" charset="0"/>
              <a:buNone/>
            </a:pPr>
            <a:endParaRPr lang="en-US" altLang="en-US" sz="2400"/>
          </a:p>
          <a:p>
            <a:pPr>
              <a:buFont typeface="Arial" charset="0"/>
              <a:buNone/>
            </a:pPr>
            <a:r>
              <a:rPr lang="en-US" altLang="en-US" sz="2400"/>
              <a:t>= sqrt ( (25-424.6)</a:t>
            </a:r>
            <a:r>
              <a:rPr lang="en-US" altLang="en-US" sz="2400" baseline="30000"/>
              <a:t>2</a:t>
            </a:r>
            <a:r>
              <a:rPr lang="en-US" altLang="en-US" sz="2400"/>
              <a:t>*121 + (150-424.6)</a:t>
            </a:r>
            <a:r>
              <a:rPr lang="en-US" altLang="en-US" sz="2400" baseline="30000"/>
              <a:t>2</a:t>
            </a:r>
            <a:r>
              <a:rPr lang="en-US" altLang="en-US" sz="2400"/>
              <a:t>*339 + (375-424.6)</a:t>
            </a:r>
            <a:r>
              <a:rPr lang="en-US" altLang="en-US" sz="2400" baseline="30000"/>
              <a:t>2</a:t>
            </a:r>
            <a:r>
              <a:rPr lang="en-US" altLang="en-US" sz="2400"/>
              <a:t>*339 + (1216-424.6)</a:t>
            </a:r>
            <a:r>
              <a:rPr lang="en-US" altLang="en-US" sz="2400" baseline="30000"/>
              <a:t>2</a:t>
            </a:r>
            <a:r>
              <a:rPr lang="en-US" altLang="en-US" sz="2400"/>
              <a:t>*200 ) / 998 ) = 413.9 cells/mm</a:t>
            </a:r>
            <a:r>
              <a:rPr lang="en-US" altLang="en-US" sz="2400" baseline="30000"/>
              <a:t>3 </a:t>
            </a:r>
          </a:p>
          <a:p>
            <a:pPr>
              <a:buFont typeface="Arial" charset="0"/>
              <a:buNone/>
            </a:pPr>
            <a:r>
              <a:rPr lang="en-US" altLang="en-US" sz="2400" baseline="30000"/>
              <a:t>		</a:t>
            </a:r>
            <a:r>
              <a:rPr lang="en-US" altLang="en-US" sz="2400"/>
              <a:t>(SD</a:t>
            </a:r>
            <a:r>
              <a:rPr lang="en-US" altLang="en-US" sz="2400" baseline="30000"/>
              <a:t> </a:t>
            </a:r>
            <a:r>
              <a:rPr lang="en-US" altLang="en-US" sz="2400"/>
              <a:t>from original data was 266.1)</a:t>
            </a:r>
          </a:p>
          <a:p>
            <a:pPr>
              <a:buFont typeface="Arial" charset="0"/>
              <a:buNone/>
            </a:pPr>
            <a:r>
              <a:rPr lang="en-US" altLang="en-US"/>
              <a:t> </a:t>
            </a:r>
          </a:p>
          <a:p>
            <a:endParaRPr lang="en-US" altLang="en-US"/>
          </a:p>
        </p:txBody>
      </p:sp>
      <p:graphicFrame>
        <p:nvGraphicFramePr>
          <p:cNvPr id="67588" name="Object 2"/>
          <p:cNvGraphicFramePr>
            <a:graphicFrameLocks noChangeAspect="1"/>
          </p:cNvGraphicFramePr>
          <p:nvPr/>
        </p:nvGraphicFramePr>
        <p:xfrm>
          <a:off x="3352800" y="1905000"/>
          <a:ext cx="226695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55" name="Equation" r:id="rId3" imgW="1371600" imgH="596900" progId="Equation.3">
                  <p:embed/>
                </p:oleObj>
              </mc:Choice>
              <mc:Fallback>
                <p:oleObj name="Equation" r:id="rId3" imgW="1371600" imgH="596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905000"/>
                        <a:ext cx="226695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EA154C-AD9F-4F2D-B6A5-E33896C03DC9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 of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logistics</a:t>
            </a:r>
          </a:p>
          <a:p>
            <a:r>
              <a:rPr lang="en-US" dirty="0"/>
              <a:t>Types of variables</a:t>
            </a:r>
          </a:p>
          <a:p>
            <a:r>
              <a:rPr lang="en-US" dirty="0"/>
              <a:t>Tables to describe categorical data</a:t>
            </a:r>
          </a:p>
          <a:p>
            <a:r>
              <a:rPr lang="en-US" dirty="0"/>
              <a:t>Graphs to describe categorical and numerical data</a:t>
            </a:r>
          </a:p>
          <a:p>
            <a:r>
              <a:rPr lang="en-US" dirty="0"/>
              <a:t>Statistics to summarize numerical data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21A00-1313-4D8E-9C33-3FBF29E0E92D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2089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For next time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Next Tuesday 10/1/18 we will review this material and cover the basics of probability and how we use this with distributions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D22BD4-9E6E-4247-898E-E51B8D4A0303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2009" y="139922"/>
            <a:ext cx="8229600" cy="825722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Grading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71168"/>
            <a:ext cx="8610600" cy="512483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000" dirty="0"/>
              <a:t>Assignments (70%)</a:t>
            </a:r>
          </a:p>
          <a:p>
            <a:pPr lvl="1" eaLnBrk="1" hangingPunct="1"/>
            <a:r>
              <a:rPr lang="en-US" altLang="en-US" sz="2600" dirty="0"/>
              <a:t>9 assignments/problem sets</a:t>
            </a:r>
          </a:p>
          <a:p>
            <a:pPr lvl="1" eaLnBrk="1" hangingPunct="1"/>
            <a:r>
              <a:rPr lang="en-US" altLang="en-US" sz="2600" u="sng" dirty="0"/>
              <a:t>8 of 9 </a:t>
            </a:r>
            <a:r>
              <a:rPr lang="en-US" altLang="en-US" sz="2600" dirty="0"/>
              <a:t>assignments count towards your grade</a:t>
            </a:r>
          </a:p>
          <a:p>
            <a:pPr eaLnBrk="1" hangingPunct="1"/>
            <a:r>
              <a:rPr lang="en-US" altLang="en-US" sz="3000" dirty="0"/>
              <a:t>Answer keys will be posted soon after assignments are due.</a:t>
            </a:r>
          </a:p>
          <a:p>
            <a:pPr eaLnBrk="1" hangingPunct="1"/>
            <a:r>
              <a:rPr lang="en-US" altLang="en-US" sz="3000" dirty="0"/>
              <a:t>Graded assignments will be returned on the CLE 1-2 weeks after they are due.</a:t>
            </a:r>
          </a:p>
          <a:p>
            <a:pPr eaLnBrk="1" hangingPunct="1"/>
            <a:r>
              <a:rPr lang="en-US" altLang="en-US" sz="3000" dirty="0"/>
              <a:t>Grading is done by TAs and you will each have a specific TA assigned</a:t>
            </a:r>
          </a:p>
          <a:p>
            <a:pPr eaLnBrk="1" hangingPunct="1"/>
            <a:r>
              <a:rPr lang="en-US" altLang="en-US" sz="3000" dirty="0"/>
              <a:t>Final exam will be a take home exam (30% of grade)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dirty="0"/>
          </a:p>
          <a:p>
            <a:pPr lvl="1" eaLnBrk="1" hangingPunct="1">
              <a:buFont typeface="Wingdings" pitchFamily="2" charset="2"/>
              <a:buNone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BC0FA-7F66-4CC2-8EEF-94724C1B966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altLang="en-US"/>
              <a:t>Labs</a:t>
            </a:r>
            <a:endParaRPr lang="en-US" alt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Labs will be every Thursday 10:30 -12</a:t>
            </a:r>
          </a:p>
          <a:p>
            <a:pPr>
              <a:defRPr/>
            </a:pPr>
            <a:r>
              <a:rPr lang="en-US" dirty="0"/>
              <a:t>No lab 11/28</a:t>
            </a:r>
          </a:p>
          <a:p>
            <a:pPr>
              <a:defRPr/>
            </a:pPr>
            <a:r>
              <a:rPr lang="en-US" dirty="0"/>
              <a:t>Lab content</a:t>
            </a:r>
          </a:p>
          <a:p>
            <a:pPr lvl="1">
              <a:defRPr/>
            </a:pPr>
            <a:r>
              <a:rPr lang="en-US" dirty="0"/>
              <a:t>Labs 1-2: Learning Stata, exploratory data analysis, nuts &amp; bolts</a:t>
            </a:r>
          </a:p>
          <a:p>
            <a:pPr lvl="1">
              <a:defRPr/>
            </a:pPr>
            <a:r>
              <a:rPr lang="en-US" dirty="0"/>
              <a:t>Labs 3-11: Tied to the lecture material </a:t>
            </a:r>
          </a:p>
          <a:p>
            <a:pPr marL="342900" lvl="1" indent="-342900">
              <a:buFont typeface="Arial" charset="0"/>
              <a:buChar char="•"/>
              <a:defRPr/>
            </a:pPr>
            <a:r>
              <a:rPr lang="en-US" dirty="0"/>
              <a:t>Attendance encouraged but optional (not recorded)</a:t>
            </a:r>
          </a:p>
          <a:p>
            <a:pPr marL="342900" lvl="1" indent="-342900">
              <a:buFont typeface="Arial" charset="0"/>
              <a:buChar char="•"/>
              <a:defRPr/>
            </a:pPr>
            <a:r>
              <a:rPr lang="en-US" dirty="0"/>
              <a:t>These lab exercises will not be turned in or graded but come with questions, answers will be posted</a:t>
            </a:r>
          </a:p>
          <a:p>
            <a:pPr marL="342900" lvl="1" indent="-342900">
              <a:buFont typeface="Arial" charset="0"/>
              <a:buChar char="•"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E852BF-5A60-457B-8DA8-ED5A10A9DD4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Forum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65667" y="1426105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hlinkClick r:id="rId3"/>
              </a:rPr>
              <a:t>https://courses.ucsf.edu/mod/forum/view.php?id=371198</a:t>
            </a:r>
            <a:endParaRPr lang="en-US" altLang="en-US" dirty="0"/>
          </a:p>
          <a:p>
            <a:pPr>
              <a:defRPr/>
            </a:pPr>
            <a:r>
              <a:rPr lang="en-US" altLang="en-US" dirty="0"/>
              <a:t>Will be used for class communications, like assignment clarifications, etc.</a:t>
            </a:r>
          </a:p>
          <a:p>
            <a:pPr>
              <a:defRPr/>
            </a:pPr>
            <a:r>
              <a:rPr lang="en-US" altLang="en-US" dirty="0"/>
              <a:t>Please use for clarification questions that others in the class may also have</a:t>
            </a:r>
          </a:p>
          <a:p>
            <a:pPr>
              <a:buFont typeface="Arial" charset="0"/>
              <a:buNone/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87C5C1-5251-4129-AA7E-46093504072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TICR Professional Conduct Statement</a:t>
            </a:r>
            <a:br>
              <a:rPr lang="en-US" altLang="en-US" sz="4000" dirty="0"/>
            </a:br>
            <a:endParaRPr lang="en-US" altLang="en-US" sz="1600" dirty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I will maintain the highest standards of academic honesty.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I am allowed to collaborate with my classmates on assignments, however I will work through each problem myself and turn in my own work (no cutting and pasting from others).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I will neither give nor receive help from other students on the final examination.  </a:t>
            </a:r>
            <a:endParaRPr lang="en-US" altLang="en-US" sz="2800" dirty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I will not use questions or answer keys from prior years.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F95912-2540-477D-A1A9-1071CCCE02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45071</TotalTime>
  <Words>2583</Words>
  <Application>Microsoft Macintosh PowerPoint</Application>
  <PresentationFormat>On-screen Show (4:3)</PresentationFormat>
  <Paragraphs>403</Paragraphs>
  <Slides>56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56</vt:i4>
      </vt:variant>
    </vt:vector>
  </HeadingPairs>
  <TitlesOfParts>
    <vt:vector size="63" baseType="lpstr">
      <vt:lpstr>Arial</vt:lpstr>
      <vt:lpstr>Calibri</vt:lpstr>
      <vt:lpstr>Courier New</vt:lpstr>
      <vt:lpstr>Wingdings</vt:lpstr>
      <vt:lpstr>Office Theme</vt:lpstr>
      <vt:lpstr>Organization Chart</vt:lpstr>
      <vt:lpstr>Equation</vt:lpstr>
      <vt:lpstr>Biostat 200  Introduction to Biostatistics</vt:lpstr>
      <vt:lpstr>Course instructors</vt:lpstr>
      <vt:lpstr>PowerPoint Presentation</vt:lpstr>
      <vt:lpstr>Assignments</vt:lpstr>
      <vt:lpstr>Assignments</vt:lpstr>
      <vt:lpstr>Grading</vt:lpstr>
      <vt:lpstr>Labs</vt:lpstr>
      <vt:lpstr>Forum</vt:lpstr>
      <vt:lpstr>TICR Professional Conduct Statement </vt:lpstr>
      <vt:lpstr>Who am I?</vt:lpstr>
      <vt:lpstr>PowerPoint Presentation</vt:lpstr>
      <vt:lpstr>Course goals</vt:lpstr>
      <vt:lpstr>Why Do Statistics?</vt:lpstr>
      <vt:lpstr>What we’ll start to cover today</vt:lpstr>
      <vt:lpstr>Types of variables</vt:lpstr>
      <vt:lpstr>Types of variables</vt:lpstr>
      <vt:lpstr>Types of variables</vt:lpstr>
      <vt:lpstr>Types of variables</vt:lpstr>
      <vt:lpstr>Types of variables</vt:lpstr>
      <vt:lpstr>Grey zone</vt:lpstr>
      <vt:lpstr>Grey zone</vt:lpstr>
      <vt:lpstr>Grey zone</vt:lpstr>
      <vt:lpstr>Why does it matter?</vt:lpstr>
      <vt:lpstr>Manipulation of variables</vt:lpstr>
      <vt:lpstr>Manipulation of variables</vt:lpstr>
      <vt:lpstr>Frequency tables</vt:lpstr>
      <vt:lpstr>PowerPoint Presentation</vt:lpstr>
      <vt:lpstr>Frequency tables</vt:lpstr>
      <vt:lpstr>Frequency tables</vt:lpstr>
      <vt:lpstr>Frequency tables – categorizing a continuous variable</vt:lpstr>
      <vt:lpstr>PowerPoint Presentation</vt:lpstr>
      <vt:lpstr>Bar charts</vt:lpstr>
      <vt:lpstr>Bar charts, gender of class</vt:lpstr>
      <vt:lpstr>Summarizing Data: The mode is the most common value</vt:lpstr>
      <vt:lpstr>PowerPoint Presentation</vt:lpstr>
      <vt:lpstr>Histograms</vt:lpstr>
      <vt:lpstr>PowerPoint Presentation</vt:lpstr>
      <vt:lpstr>PowerPoint Presentation</vt:lpstr>
      <vt:lpstr>Histogram of class cash in pocket (Biostat 200-2016)</vt:lpstr>
      <vt:lpstr>Box plots – who invented them?</vt:lpstr>
      <vt:lpstr>Box plots by another variable</vt:lpstr>
      <vt:lpstr>PowerPoint Presentation</vt:lpstr>
      <vt:lpstr>Scatter plots – 2 numerical variables</vt:lpstr>
      <vt:lpstr>Numerical variable summaries</vt:lpstr>
      <vt:lpstr>Median cash on hand</vt:lpstr>
      <vt:lpstr>Numerical variable summaries</vt:lpstr>
      <vt:lpstr>Numerical variable summaries</vt:lpstr>
      <vt:lpstr>Numerical variable summaries</vt:lpstr>
      <vt:lpstr>Why we divide by n-1 rather than n?</vt:lpstr>
      <vt:lpstr>Numerical variable summaries</vt:lpstr>
      <vt:lpstr>Median cash on hand</vt:lpstr>
      <vt:lpstr>Grouped data</vt:lpstr>
      <vt:lpstr>Grouped mean</vt:lpstr>
      <vt:lpstr>Grouped standard deviation</vt:lpstr>
      <vt:lpstr>Recap of today</vt:lpstr>
      <vt:lpstr>For next time</vt:lpstr>
    </vt:vector>
  </TitlesOfParts>
  <Manager/>
  <Company>UCSF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Biostat 200  Introduction to Biostatistics</dc:title>
  <dc:subject/>
  <dc:creator>IEA</dc:creator>
  <cp:keywords/>
  <dc:description/>
  <cp:lastModifiedBy>Isabel Allen</cp:lastModifiedBy>
  <cp:revision>309</cp:revision>
  <dcterms:created xsi:type="dcterms:W3CDTF">2010-09-17T11:26:19Z</dcterms:created>
  <dcterms:modified xsi:type="dcterms:W3CDTF">2019-09-23T19:02:45Z</dcterms:modified>
  <cp:category/>
</cp:coreProperties>
</file>