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88" r:id="rId4"/>
    <p:sldMasterId id="2147483700" r:id="rId5"/>
  </p:sldMasterIdLst>
  <p:notesMasterIdLst>
    <p:notesMasterId r:id="rId66"/>
  </p:notesMasterIdLst>
  <p:handoutMasterIdLst>
    <p:handoutMasterId r:id="rId67"/>
  </p:handoutMasterIdLst>
  <p:sldIdLst>
    <p:sldId id="318" r:id="rId6"/>
    <p:sldId id="397" r:id="rId7"/>
    <p:sldId id="395" r:id="rId8"/>
    <p:sldId id="400" r:id="rId9"/>
    <p:sldId id="401" r:id="rId10"/>
    <p:sldId id="381" r:id="rId11"/>
    <p:sldId id="391" r:id="rId12"/>
    <p:sldId id="392" r:id="rId13"/>
    <p:sldId id="393" r:id="rId14"/>
    <p:sldId id="267" r:id="rId15"/>
    <p:sldId id="319" r:id="rId16"/>
    <p:sldId id="298" r:id="rId17"/>
    <p:sldId id="382" r:id="rId18"/>
    <p:sldId id="316" r:id="rId19"/>
    <p:sldId id="348" r:id="rId20"/>
    <p:sldId id="349" r:id="rId21"/>
    <p:sldId id="394" r:id="rId22"/>
    <p:sldId id="299" r:id="rId23"/>
    <p:sldId id="331" r:id="rId24"/>
    <p:sldId id="332" r:id="rId25"/>
    <p:sldId id="379" r:id="rId26"/>
    <p:sldId id="372" r:id="rId27"/>
    <p:sldId id="371" r:id="rId28"/>
    <p:sldId id="355" r:id="rId29"/>
    <p:sldId id="356" r:id="rId30"/>
    <p:sldId id="357" r:id="rId31"/>
    <p:sldId id="358" r:id="rId32"/>
    <p:sldId id="359" r:id="rId33"/>
    <p:sldId id="333" r:id="rId34"/>
    <p:sldId id="334" r:id="rId35"/>
    <p:sldId id="390" r:id="rId36"/>
    <p:sldId id="387" r:id="rId37"/>
    <p:sldId id="388" r:id="rId38"/>
    <p:sldId id="389" r:id="rId39"/>
    <p:sldId id="362" r:id="rId40"/>
    <p:sldId id="363" r:id="rId41"/>
    <p:sldId id="262" r:id="rId42"/>
    <p:sldId id="320" r:id="rId43"/>
    <p:sldId id="321" r:id="rId44"/>
    <p:sldId id="263" r:id="rId45"/>
    <p:sldId id="374" r:id="rId46"/>
    <p:sldId id="375" r:id="rId47"/>
    <p:sldId id="325" r:id="rId48"/>
    <p:sldId id="380" r:id="rId49"/>
    <p:sldId id="302" r:id="rId50"/>
    <p:sldId id="396" r:id="rId51"/>
    <p:sldId id="273" r:id="rId52"/>
    <p:sldId id="300" r:id="rId53"/>
    <p:sldId id="336" r:id="rId54"/>
    <p:sldId id="337" r:id="rId55"/>
    <p:sldId id="338" r:id="rId56"/>
    <p:sldId id="339" r:id="rId57"/>
    <p:sldId id="343" r:id="rId58"/>
    <p:sldId id="345" r:id="rId59"/>
    <p:sldId id="365" r:id="rId60"/>
    <p:sldId id="351" r:id="rId61"/>
    <p:sldId id="354" r:id="rId62"/>
    <p:sldId id="370" r:id="rId63"/>
    <p:sldId id="353" r:id="rId64"/>
    <p:sldId id="367" r:id="rId65"/>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94646"/>
  </p:normalViewPr>
  <p:slideViewPr>
    <p:cSldViewPr>
      <p:cViewPr>
        <p:scale>
          <a:sx n="71" d="100"/>
          <a:sy n="71" d="100"/>
        </p:scale>
        <p:origin x="5096" y="27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802" y="-114"/>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38834951456"/>
          <c:y val="0.0206185567010309"/>
          <c:w val="0.623300970873786"/>
          <c:h val="0.833333333333333"/>
        </c:manualLayout>
      </c:layout>
      <c:barChart>
        <c:barDir val="bar"/>
        <c:grouping val="clustered"/>
        <c:varyColors val="0"/>
        <c:ser>
          <c:idx val="0"/>
          <c:order val="0"/>
          <c:tx>
            <c:strRef>
              <c:f>Sheet1!$A$2</c:f>
              <c:strCache>
                <c:ptCount val="1"/>
              </c:strCache>
            </c:strRef>
          </c:tx>
          <c:spPr>
            <a:solidFill>
              <a:srgbClr val="00FF00"/>
            </a:solidFill>
            <a:ln w="11044">
              <a:solidFill>
                <a:schemeClr val="tx1"/>
              </a:solidFill>
              <a:prstDash val="solid"/>
            </a:ln>
          </c:spPr>
          <c:invertIfNegative val="0"/>
          <c:cat>
            <c:strRef>
              <c:f>Sheet1!$B$1:$K$1</c:f>
              <c:strCache>
                <c:ptCount val="10"/>
                <c:pt idx="0">
                  <c:v>Gilbert,AZ</c:v>
                </c:pt>
                <c:pt idx="1">
                  <c:v>Fontana,CA</c:v>
                </c:pt>
                <c:pt idx="2">
                  <c:v>Plano, TX</c:v>
                </c:pt>
                <c:pt idx="3">
                  <c:v>Carrollton, TX</c:v>
                </c:pt>
                <c:pt idx="4">
                  <c:v>W. Valley City UT</c:v>
                </c:pt>
                <c:pt idx="5">
                  <c:v>Anchorage, AK</c:v>
                </c:pt>
                <c:pt idx="6">
                  <c:v>Moreno Valley, CA</c:v>
                </c:pt>
                <c:pt idx="7">
                  <c:v>Santa Ana, CA</c:v>
                </c:pt>
                <c:pt idx="8">
                  <c:v>Palmdale,CA</c:v>
                </c:pt>
                <c:pt idx="9">
                  <c:v>Provo, UT</c:v>
                </c:pt>
              </c:strCache>
            </c:strRef>
          </c:cat>
          <c:val>
            <c:numRef>
              <c:f>Sheet1!$B$2:$K$2</c:f>
              <c:numCache>
                <c:formatCode>General</c:formatCode>
                <c:ptCount val="10"/>
                <c:pt idx="0">
                  <c:v>3.8</c:v>
                </c:pt>
                <c:pt idx="1">
                  <c:v>4.7</c:v>
                </c:pt>
                <c:pt idx="2">
                  <c:v>4.9</c:v>
                </c:pt>
                <c:pt idx="3">
                  <c:v>5.2</c:v>
                </c:pt>
                <c:pt idx="4">
                  <c:v>5.4</c:v>
                </c:pt>
                <c:pt idx="5">
                  <c:v>5.5</c:v>
                </c:pt>
                <c:pt idx="6">
                  <c:v>5.5</c:v>
                </c:pt>
                <c:pt idx="7">
                  <c:v>5.5</c:v>
                </c:pt>
                <c:pt idx="8">
                  <c:v>5.6</c:v>
                </c:pt>
                <c:pt idx="9">
                  <c:v>5.7</c:v>
                </c:pt>
              </c:numCache>
            </c:numRef>
          </c:val>
        </c:ser>
        <c:dLbls>
          <c:showLegendKey val="0"/>
          <c:showVal val="0"/>
          <c:showCatName val="0"/>
          <c:showSerName val="0"/>
          <c:showPercent val="0"/>
          <c:showBubbleSize val="0"/>
        </c:dLbls>
        <c:gapWidth val="150"/>
        <c:axId val="-2135594464"/>
        <c:axId val="-2135591248"/>
      </c:barChart>
      <c:catAx>
        <c:axId val="-2135594464"/>
        <c:scaling>
          <c:orientation val="minMax"/>
        </c:scaling>
        <c:delete val="0"/>
        <c:axPos val="l"/>
        <c:numFmt formatCode="General" sourceLinked="1"/>
        <c:majorTickMark val="out"/>
        <c:minorTickMark val="none"/>
        <c:tickLblPos val="nextTo"/>
        <c:spPr>
          <a:ln w="2761">
            <a:solidFill>
              <a:schemeClr val="tx1"/>
            </a:solidFill>
            <a:prstDash val="solid"/>
          </a:ln>
        </c:spPr>
        <c:txPr>
          <a:bodyPr rot="0" vert="horz"/>
          <a:lstStyle/>
          <a:p>
            <a:pPr>
              <a:defRPr sz="870" b="1" i="0" u="none" strike="noStrike" baseline="0">
                <a:solidFill>
                  <a:schemeClr val="tx1"/>
                </a:solidFill>
                <a:latin typeface="Arial"/>
                <a:ea typeface="Arial"/>
                <a:cs typeface="Arial"/>
              </a:defRPr>
            </a:pPr>
            <a:endParaRPr lang="en-US"/>
          </a:p>
        </c:txPr>
        <c:crossAx val="-2135591248"/>
        <c:crosses val="autoZero"/>
        <c:auto val="1"/>
        <c:lblAlgn val="ctr"/>
        <c:lblOffset val="100"/>
        <c:tickLblSkip val="1"/>
        <c:tickMarkSkip val="1"/>
        <c:noMultiLvlLbl val="0"/>
      </c:catAx>
      <c:valAx>
        <c:axId val="-2135591248"/>
        <c:scaling>
          <c:orientation val="minMax"/>
          <c:max val="25.0"/>
        </c:scaling>
        <c:delete val="0"/>
        <c:axPos val="b"/>
        <c:title>
          <c:tx>
            <c:rich>
              <a:bodyPr/>
              <a:lstStyle/>
              <a:p>
                <a:pPr>
                  <a:defRPr sz="957" b="1" i="0" u="none" strike="noStrike" baseline="0">
                    <a:solidFill>
                      <a:schemeClr val="tx1"/>
                    </a:solidFill>
                    <a:latin typeface="Arial"/>
                    <a:ea typeface="Arial"/>
                    <a:cs typeface="Arial"/>
                  </a:defRPr>
                </a:pPr>
                <a:r>
                  <a:rPr lang="en-US"/>
                  <a:t>Percent over 65</a:t>
                </a:r>
              </a:p>
            </c:rich>
          </c:tx>
          <c:layout>
            <c:manualLayout>
              <c:xMode val="edge"/>
              <c:yMode val="edge"/>
              <c:x val="0.500970873786408"/>
              <c:y val="0.926116838487972"/>
            </c:manualLayout>
          </c:layout>
          <c:overlay val="0"/>
          <c:spPr>
            <a:noFill/>
            <a:ln w="22087">
              <a:noFill/>
            </a:ln>
          </c:spPr>
        </c:title>
        <c:numFmt formatCode="General" sourceLinked="1"/>
        <c:majorTickMark val="out"/>
        <c:minorTickMark val="none"/>
        <c:tickLblPos val="nextTo"/>
        <c:spPr>
          <a:ln w="2761">
            <a:solidFill>
              <a:schemeClr val="tx1"/>
            </a:solidFill>
            <a:prstDash val="solid"/>
          </a:ln>
        </c:spPr>
        <c:txPr>
          <a:bodyPr rot="0" vert="horz"/>
          <a:lstStyle/>
          <a:p>
            <a:pPr>
              <a:defRPr sz="957" b="1" i="0" u="none" strike="noStrike" baseline="0">
                <a:solidFill>
                  <a:schemeClr val="tx1"/>
                </a:solidFill>
                <a:latin typeface="Arial"/>
                <a:ea typeface="Arial"/>
                <a:cs typeface="Arial"/>
              </a:defRPr>
            </a:pPr>
            <a:endParaRPr lang="en-US"/>
          </a:p>
        </c:txPr>
        <c:crossAx val="-2135594464"/>
        <c:crosses val="autoZero"/>
        <c:crossBetween val="between"/>
      </c:valAx>
      <c:spPr>
        <a:noFill/>
        <a:ln w="22087">
          <a:noFill/>
        </a:ln>
      </c:spPr>
    </c:plotArea>
    <c:plotVisOnly val="1"/>
    <c:dispBlanksAs val="gap"/>
    <c:showDLblsOverMax val="0"/>
  </c:chart>
  <c:spPr>
    <a:noFill/>
    <a:ln>
      <a:noFill/>
    </a:ln>
  </c:spPr>
  <c:txPr>
    <a:bodyPr/>
    <a:lstStyle/>
    <a:p>
      <a:pPr>
        <a:defRPr sz="1544"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504854368932"/>
          <c:y val="0.0206185567010309"/>
          <c:w val="0.640776699029126"/>
          <c:h val="0.838487972508591"/>
        </c:manualLayout>
      </c:layout>
      <c:barChart>
        <c:barDir val="bar"/>
        <c:grouping val="clustered"/>
        <c:varyColors val="0"/>
        <c:ser>
          <c:idx val="0"/>
          <c:order val="0"/>
          <c:tx>
            <c:strRef>
              <c:f>Sheet1!$A$2</c:f>
              <c:strCache>
                <c:ptCount val="1"/>
              </c:strCache>
            </c:strRef>
          </c:tx>
          <c:spPr>
            <a:solidFill>
              <a:srgbClr val="FF0000"/>
            </a:solidFill>
            <a:ln w="11045">
              <a:solidFill>
                <a:schemeClr val="tx1"/>
              </a:solidFill>
              <a:prstDash val="solid"/>
            </a:ln>
          </c:spPr>
          <c:invertIfNegative val="0"/>
          <c:cat>
            <c:strRef>
              <c:f>Sheet1!$B$1:$K$1</c:f>
              <c:strCache>
                <c:ptCount val="10"/>
                <c:pt idx="0">
                  <c:v>Clearwater, FL</c:v>
                </c:pt>
                <c:pt idx="1">
                  <c:v>Cape Coral, FL</c:v>
                </c:pt>
                <c:pt idx="2">
                  <c:v>Honolulu</c:v>
                </c:pt>
                <c:pt idx="3">
                  <c:v>St Petersburg FL</c:v>
                </c:pt>
                <c:pt idx="4">
                  <c:v>Hollywood, FL</c:v>
                </c:pt>
                <c:pt idx="5">
                  <c:v>Warren, MI</c:v>
                </c:pt>
                <c:pt idx="6">
                  <c:v>Miami, FL</c:v>
                </c:pt>
                <c:pt idx="7">
                  <c:v>Livonia, MI</c:v>
                </c:pt>
                <c:pt idx="8">
                  <c:v>Scottsdale,AZ</c:v>
                </c:pt>
                <c:pt idx="9">
                  <c:v>Hialeah,FL</c:v>
                </c:pt>
              </c:strCache>
            </c:strRef>
          </c:cat>
          <c:val>
            <c:numRef>
              <c:f>Sheet1!$B$2:$K$2</c:f>
              <c:numCache>
                <c:formatCode>General</c:formatCode>
                <c:ptCount val="10"/>
                <c:pt idx="0">
                  <c:v>21.5</c:v>
                </c:pt>
                <c:pt idx="1">
                  <c:v>19.6</c:v>
                </c:pt>
                <c:pt idx="2">
                  <c:v>17.8</c:v>
                </c:pt>
                <c:pt idx="3">
                  <c:v>17.4</c:v>
                </c:pt>
                <c:pt idx="4">
                  <c:v>17.3</c:v>
                </c:pt>
                <c:pt idx="5">
                  <c:v>17.3</c:v>
                </c:pt>
                <c:pt idx="6">
                  <c:v>17.0</c:v>
                </c:pt>
                <c:pt idx="7">
                  <c:v>16.9</c:v>
                </c:pt>
                <c:pt idx="8">
                  <c:v>16.7</c:v>
                </c:pt>
                <c:pt idx="9">
                  <c:v>16.6</c:v>
                </c:pt>
              </c:numCache>
            </c:numRef>
          </c:val>
        </c:ser>
        <c:dLbls>
          <c:showLegendKey val="0"/>
          <c:showVal val="0"/>
          <c:showCatName val="0"/>
          <c:showSerName val="0"/>
          <c:showPercent val="0"/>
          <c:showBubbleSize val="0"/>
        </c:dLbls>
        <c:gapWidth val="150"/>
        <c:axId val="-2135688624"/>
        <c:axId val="-2135692032"/>
      </c:barChart>
      <c:catAx>
        <c:axId val="-2135688624"/>
        <c:scaling>
          <c:orientation val="minMax"/>
        </c:scaling>
        <c:delete val="0"/>
        <c:axPos val="l"/>
        <c:numFmt formatCode="General" sourceLinked="1"/>
        <c:majorTickMark val="out"/>
        <c:minorTickMark val="none"/>
        <c:tickLblPos val="nextTo"/>
        <c:spPr>
          <a:ln w="2761">
            <a:solidFill>
              <a:schemeClr val="tx1"/>
            </a:solidFill>
            <a:prstDash val="solid"/>
          </a:ln>
        </c:spPr>
        <c:txPr>
          <a:bodyPr rot="0" vert="horz"/>
          <a:lstStyle/>
          <a:p>
            <a:pPr>
              <a:defRPr sz="870" b="1" i="0" u="none" strike="noStrike" baseline="0">
                <a:solidFill>
                  <a:schemeClr val="tx1"/>
                </a:solidFill>
                <a:latin typeface="Arial"/>
                <a:ea typeface="Arial"/>
                <a:cs typeface="Arial"/>
              </a:defRPr>
            </a:pPr>
            <a:endParaRPr lang="en-US"/>
          </a:p>
        </c:txPr>
        <c:crossAx val="-2135692032"/>
        <c:crosses val="autoZero"/>
        <c:auto val="1"/>
        <c:lblAlgn val="ctr"/>
        <c:lblOffset val="100"/>
        <c:tickLblSkip val="1"/>
        <c:tickMarkSkip val="1"/>
        <c:noMultiLvlLbl val="0"/>
      </c:catAx>
      <c:valAx>
        <c:axId val="-2135692032"/>
        <c:scaling>
          <c:orientation val="minMax"/>
        </c:scaling>
        <c:delete val="0"/>
        <c:axPos val="b"/>
        <c:title>
          <c:tx>
            <c:rich>
              <a:bodyPr/>
              <a:lstStyle/>
              <a:p>
                <a:pPr>
                  <a:defRPr sz="957" b="1" i="0" u="none" strike="noStrike" baseline="0">
                    <a:solidFill>
                      <a:schemeClr val="tx1"/>
                    </a:solidFill>
                    <a:latin typeface="Arial"/>
                    <a:ea typeface="Arial"/>
                    <a:cs typeface="Arial"/>
                  </a:defRPr>
                </a:pPr>
                <a:r>
                  <a:rPr lang="en-US"/>
                  <a:t>Percent over 65</a:t>
                </a:r>
              </a:p>
            </c:rich>
          </c:tx>
          <c:layout>
            <c:manualLayout>
              <c:xMode val="edge"/>
              <c:yMode val="edge"/>
              <c:x val="0.495145631067961"/>
              <c:y val="0.926116838487972"/>
            </c:manualLayout>
          </c:layout>
          <c:overlay val="0"/>
          <c:spPr>
            <a:noFill/>
            <a:ln w="22090">
              <a:noFill/>
            </a:ln>
          </c:spPr>
        </c:title>
        <c:numFmt formatCode="General" sourceLinked="1"/>
        <c:majorTickMark val="out"/>
        <c:minorTickMark val="none"/>
        <c:tickLblPos val="nextTo"/>
        <c:spPr>
          <a:ln w="2761">
            <a:solidFill>
              <a:schemeClr val="tx1"/>
            </a:solidFill>
            <a:prstDash val="solid"/>
          </a:ln>
        </c:spPr>
        <c:txPr>
          <a:bodyPr rot="0" vert="horz"/>
          <a:lstStyle/>
          <a:p>
            <a:pPr>
              <a:defRPr sz="870" b="1" i="0" u="none" strike="noStrike" baseline="0">
                <a:solidFill>
                  <a:schemeClr val="tx1"/>
                </a:solidFill>
                <a:latin typeface="Arial"/>
                <a:ea typeface="Arial"/>
                <a:cs typeface="Arial"/>
              </a:defRPr>
            </a:pPr>
            <a:endParaRPr lang="en-US"/>
          </a:p>
        </c:txPr>
        <c:crossAx val="-2135688624"/>
        <c:crosses val="autoZero"/>
        <c:crossBetween val="between"/>
      </c:valAx>
      <c:spPr>
        <a:noFill/>
        <a:ln w="22090">
          <a:noFill/>
        </a:ln>
      </c:spPr>
    </c:plotArea>
    <c:plotVisOnly val="1"/>
    <c:dispBlanksAs val="gap"/>
    <c:showDLblsOverMax val="0"/>
  </c:chart>
  <c:spPr>
    <a:noFill/>
    <a:ln>
      <a:noFill/>
    </a:ln>
  </c:spPr>
  <c:txPr>
    <a:bodyPr/>
    <a:lstStyle/>
    <a:p>
      <a:pPr>
        <a:defRPr sz="1544"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704572098476"/>
          <c:y val="0.0236051502145923"/>
          <c:w val="0.683470105509965"/>
          <c:h val="0.862660944206009"/>
        </c:manualLayout>
      </c:layout>
      <c:barChart>
        <c:barDir val="bar"/>
        <c:grouping val="clustered"/>
        <c:varyColors val="0"/>
        <c:ser>
          <c:idx val="0"/>
          <c:order val="0"/>
          <c:tx>
            <c:strRef>
              <c:f>Sheet1!$A$2</c:f>
              <c:strCache>
                <c:ptCount val="1"/>
              </c:strCache>
            </c:strRef>
          </c:tx>
          <c:spPr>
            <a:solidFill>
              <a:srgbClr val="FF0000"/>
            </a:solidFill>
            <a:ln w="12678">
              <a:solidFill>
                <a:schemeClr val="tx1"/>
              </a:solidFill>
              <a:prstDash val="solid"/>
            </a:ln>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Arthritis</c:v>
                </c:pt>
                <c:pt idx="1">
                  <c:v>Hypertension</c:v>
                </c:pt>
                <c:pt idx="2">
                  <c:v>Heart Disease</c:v>
                </c:pt>
                <c:pt idx="3">
                  <c:v>Hearing loss</c:v>
                </c:pt>
                <c:pt idx="4">
                  <c:v>Influenza</c:v>
                </c:pt>
                <c:pt idx="5">
                  <c:v>Injuries</c:v>
                </c:pt>
                <c:pt idx="6">
                  <c:v>Orthopedic impairment</c:v>
                </c:pt>
                <c:pt idx="7">
                  <c:v>Cataracts</c:v>
                </c:pt>
                <c:pt idx="8">
                  <c:v>Chronic sinusitis</c:v>
                </c:pt>
                <c:pt idx="9">
                  <c:v>Depression</c:v>
                </c:pt>
              </c:strCache>
            </c:strRef>
          </c:cat>
          <c:val>
            <c:numRef>
              <c:f>Sheet1!$B$2:$K$2</c:f>
              <c:numCache>
                <c:formatCode>General</c:formatCode>
                <c:ptCount val="10"/>
                <c:pt idx="0">
                  <c:v>473.0</c:v>
                </c:pt>
                <c:pt idx="1">
                  <c:v>415.0</c:v>
                </c:pt>
                <c:pt idx="2">
                  <c:v>305.0</c:v>
                </c:pt>
                <c:pt idx="3">
                  <c:v>294.0</c:v>
                </c:pt>
                <c:pt idx="4">
                  <c:v>214.0</c:v>
                </c:pt>
                <c:pt idx="5">
                  <c:v>176.0</c:v>
                </c:pt>
                <c:pt idx="6">
                  <c:v>171.0</c:v>
                </c:pt>
                <c:pt idx="7">
                  <c:v>164.0</c:v>
                </c:pt>
                <c:pt idx="8">
                  <c:v>155.0</c:v>
                </c:pt>
                <c:pt idx="9">
                  <c:v>147.0</c:v>
                </c:pt>
              </c:numCache>
            </c:numRef>
          </c:val>
        </c:ser>
        <c:dLbls>
          <c:showLegendKey val="0"/>
          <c:showVal val="0"/>
          <c:showCatName val="0"/>
          <c:showSerName val="0"/>
          <c:showPercent val="0"/>
          <c:showBubbleSize val="0"/>
        </c:dLbls>
        <c:gapWidth val="150"/>
        <c:axId val="-2134445312"/>
        <c:axId val="2121113072"/>
      </c:barChart>
      <c:catAx>
        <c:axId val="-2134445312"/>
        <c:scaling>
          <c:orientation val="minMax"/>
        </c:scaling>
        <c:delete val="0"/>
        <c:axPos val="l"/>
        <c:title>
          <c:tx>
            <c:rich>
              <a:bodyPr rot="0" vert="horz"/>
              <a:lstStyle/>
              <a:p>
                <a:pPr>
                  <a:defRPr/>
                </a:pPr>
                <a:r>
                  <a:rPr lang="en-US" sz="1600" dirty="0" smtClean="0"/>
                  <a:t>Rate/1000</a:t>
                </a:r>
                <a:endParaRPr lang="en-US" sz="1600" dirty="0"/>
              </a:p>
            </c:rich>
          </c:tx>
          <c:layout>
            <c:manualLayout>
              <c:xMode val="edge"/>
              <c:yMode val="edge"/>
              <c:x val="0.481096993443019"/>
              <c:y val="0.935165129985943"/>
            </c:manualLayout>
          </c:layout>
          <c:overlay val="0"/>
        </c:title>
        <c:numFmt formatCode="General" sourceLinked="1"/>
        <c:majorTickMark val="out"/>
        <c:minorTickMark val="none"/>
        <c:tickLblPos val="nextTo"/>
        <c:spPr>
          <a:ln w="3169">
            <a:solidFill>
              <a:schemeClr val="tx1"/>
            </a:solidFill>
            <a:prstDash val="solid"/>
          </a:ln>
        </c:spPr>
        <c:txPr>
          <a:bodyPr rot="0" vert="horz"/>
          <a:lstStyle/>
          <a:p>
            <a:pPr>
              <a:defRPr sz="1398" b="1" i="0" u="none" strike="noStrike" baseline="0">
                <a:solidFill>
                  <a:schemeClr val="tx1"/>
                </a:solidFill>
                <a:latin typeface="Arial"/>
                <a:ea typeface="Arial"/>
                <a:cs typeface="Arial"/>
              </a:defRPr>
            </a:pPr>
            <a:endParaRPr lang="en-US"/>
          </a:p>
        </c:txPr>
        <c:crossAx val="2121113072"/>
        <c:crosses val="autoZero"/>
        <c:auto val="1"/>
        <c:lblAlgn val="ctr"/>
        <c:lblOffset val="100"/>
        <c:tickLblSkip val="1"/>
        <c:tickMarkSkip val="1"/>
        <c:noMultiLvlLbl val="0"/>
      </c:catAx>
      <c:valAx>
        <c:axId val="2121113072"/>
        <c:scaling>
          <c:orientation val="minMax"/>
        </c:scaling>
        <c:delete val="0"/>
        <c:axPos val="b"/>
        <c:numFmt formatCode="General" sourceLinked="1"/>
        <c:majorTickMark val="out"/>
        <c:minorTickMark val="none"/>
        <c:tickLblPos val="nextTo"/>
        <c:spPr>
          <a:ln w="3169">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2134445312"/>
        <c:crosses val="autoZero"/>
        <c:crossBetween val="between"/>
      </c:valAx>
      <c:spPr>
        <a:noFill/>
        <a:ln w="12678">
          <a:noFill/>
          <a:prstDash val="solid"/>
        </a:ln>
      </c:spPr>
    </c:plotArea>
    <c:plotVisOnly val="1"/>
    <c:dispBlanksAs val="gap"/>
    <c:showDLblsOverMax val="0"/>
  </c:chart>
  <c:spPr>
    <a:noFill/>
    <a:ln>
      <a:noFill/>
    </a:ln>
  </c:spPr>
  <c:txPr>
    <a:bodyPr/>
    <a:lstStyle/>
    <a:p>
      <a:pPr>
        <a:defRPr sz="1797"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t>Survival by GIC classes 13 months after discharge</a:t>
            </a:r>
            <a:endParaRPr lang="en-US" sz="120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solidFill>
                <a:schemeClr val="tx1"/>
              </a:solidFill>
            </a:ln>
          </c:spPr>
          <c:invertIfNegative val="0"/>
          <c:cat>
            <c:strRef>
              <c:f>Sheet1!$A$2:$A$5</c:f>
              <c:strCache>
                <c:ptCount val="4"/>
                <c:pt idx="0">
                  <c:v>Class 1</c:v>
                </c:pt>
                <c:pt idx="1">
                  <c:v>Class 2</c:v>
                </c:pt>
                <c:pt idx="2">
                  <c:v>Class 3</c:v>
                </c:pt>
                <c:pt idx="3">
                  <c:v>Class 4</c:v>
                </c:pt>
              </c:strCache>
            </c:strRef>
          </c:cat>
          <c:val>
            <c:numRef>
              <c:f>Sheet1!$B$2:$B$5</c:f>
              <c:numCache>
                <c:formatCode>General</c:formatCode>
                <c:ptCount val="4"/>
                <c:pt idx="0">
                  <c:v>6.0</c:v>
                </c:pt>
                <c:pt idx="1">
                  <c:v>14.0</c:v>
                </c:pt>
                <c:pt idx="2">
                  <c:v>24.0</c:v>
                </c:pt>
                <c:pt idx="3">
                  <c:v>53.0</c:v>
                </c:pt>
              </c:numCache>
            </c:numRef>
          </c:val>
        </c:ser>
        <c:dLbls>
          <c:showLegendKey val="0"/>
          <c:showVal val="0"/>
          <c:showCatName val="0"/>
          <c:showSerName val="0"/>
          <c:showPercent val="0"/>
          <c:showBubbleSize val="0"/>
        </c:dLbls>
        <c:gapWidth val="150"/>
        <c:axId val="-2134196224"/>
        <c:axId val="-2134225744"/>
      </c:barChart>
      <c:catAx>
        <c:axId val="-2134196224"/>
        <c:scaling>
          <c:orientation val="minMax"/>
        </c:scaling>
        <c:delete val="0"/>
        <c:axPos val="b"/>
        <c:title>
          <c:tx>
            <c:rich>
              <a:bodyPr/>
              <a:lstStyle/>
              <a:p>
                <a:pPr>
                  <a:defRPr/>
                </a:pPr>
                <a:r>
                  <a:rPr lang="en-US" sz="1400" b="0" dirty="0" smtClean="0"/>
                  <a:t>GIC Class</a:t>
                </a:r>
                <a:endParaRPr lang="en-US" sz="1400" b="0" dirty="0"/>
              </a:p>
            </c:rich>
          </c:tx>
          <c:layout>
            <c:manualLayout>
              <c:xMode val="edge"/>
              <c:yMode val="edge"/>
              <c:x val="0.469326746892488"/>
              <c:y val="0.929568580211548"/>
            </c:manualLayout>
          </c:layout>
          <c:overlay val="0"/>
        </c:title>
        <c:numFmt formatCode="General" sourceLinked="0"/>
        <c:majorTickMark val="out"/>
        <c:minorTickMark val="none"/>
        <c:tickLblPos val="nextTo"/>
        <c:txPr>
          <a:bodyPr/>
          <a:lstStyle/>
          <a:p>
            <a:pPr>
              <a:defRPr sz="1400"/>
            </a:pPr>
            <a:endParaRPr lang="en-US"/>
          </a:p>
        </c:txPr>
        <c:crossAx val="-2134225744"/>
        <c:crosses val="autoZero"/>
        <c:auto val="1"/>
        <c:lblAlgn val="ctr"/>
        <c:lblOffset val="100"/>
        <c:noMultiLvlLbl val="0"/>
      </c:catAx>
      <c:valAx>
        <c:axId val="-2134225744"/>
        <c:scaling>
          <c:orientation val="minMax"/>
        </c:scaling>
        <c:delete val="0"/>
        <c:axPos val="l"/>
        <c:title>
          <c:tx>
            <c:rich>
              <a:bodyPr rot="-5400000" vert="horz"/>
              <a:lstStyle/>
              <a:p>
                <a:pPr>
                  <a:defRPr/>
                </a:pPr>
                <a:r>
                  <a:rPr lang="en-US" sz="1400" dirty="0" smtClean="0"/>
                  <a:t>Cumulative survival</a:t>
                </a:r>
                <a:endParaRPr lang="en-US" sz="1400" dirty="0"/>
              </a:p>
            </c:rich>
          </c:tx>
          <c:layout/>
          <c:overlay val="0"/>
        </c:title>
        <c:numFmt formatCode="General" sourceLinked="1"/>
        <c:majorTickMark val="out"/>
        <c:minorTickMark val="none"/>
        <c:tickLblPos val="nextTo"/>
        <c:txPr>
          <a:bodyPr/>
          <a:lstStyle/>
          <a:p>
            <a:pPr>
              <a:defRPr sz="1200"/>
            </a:pPr>
            <a:endParaRPr lang="en-US"/>
          </a:p>
        </c:txPr>
        <c:crossAx val="-2134196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2" tIns="48331" rIns="96662" bIns="48331" numCol="1" anchor="t" anchorCtr="0" compatLnSpc="1">
            <a:prstTxWarp prst="textNoShape">
              <a:avLst/>
            </a:prstTxWarp>
          </a:bodyPr>
          <a:lstStyle>
            <a:lvl1pPr defTabSz="966056">
              <a:defRPr sz="1300" b="0"/>
            </a:lvl1pPr>
          </a:lstStyle>
          <a:p>
            <a:pPr>
              <a:defRPr/>
            </a:pPr>
            <a:endParaRPr lang="en-US"/>
          </a:p>
        </p:txBody>
      </p:sp>
      <p:sp>
        <p:nvSpPr>
          <p:cNvPr id="19251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62" tIns="48331" rIns="96662" bIns="48331" numCol="1" anchor="t" anchorCtr="0" compatLnSpc="1">
            <a:prstTxWarp prst="textNoShape">
              <a:avLst/>
            </a:prstTxWarp>
          </a:bodyPr>
          <a:lstStyle>
            <a:lvl1pPr algn="r" defTabSz="966056">
              <a:defRPr sz="1300" b="0"/>
            </a:lvl1pPr>
          </a:lstStyle>
          <a:p>
            <a:pPr>
              <a:defRPr/>
            </a:pPr>
            <a:endParaRPr lang="en-US"/>
          </a:p>
        </p:txBody>
      </p:sp>
      <p:sp>
        <p:nvSpPr>
          <p:cNvPr id="19251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62" tIns="48331" rIns="96662" bIns="48331" numCol="1" anchor="b" anchorCtr="0" compatLnSpc="1">
            <a:prstTxWarp prst="textNoShape">
              <a:avLst/>
            </a:prstTxWarp>
          </a:bodyPr>
          <a:lstStyle>
            <a:lvl1pPr defTabSz="966056">
              <a:defRPr sz="1300" b="0"/>
            </a:lvl1pPr>
          </a:lstStyle>
          <a:p>
            <a:pPr>
              <a:defRPr/>
            </a:pPr>
            <a:endParaRPr lang="en-US"/>
          </a:p>
        </p:txBody>
      </p:sp>
      <p:sp>
        <p:nvSpPr>
          <p:cNvPr id="19251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62" tIns="48331" rIns="96662" bIns="48331" numCol="1" anchor="b" anchorCtr="0" compatLnSpc="1">
            <a:prstTxWarp prst="textNoShape">
              <a:avLst/>
            </a:prstTxWarp>
          </a:bodyPr>
          <a:lstStyle>
            <a:lvl1pPr algn="r" defTabSz="966056">
              <a:defRPr sz="1300" b="0"/>
            </a:lvl1pPr>
          </a:lstStyle>
          <a:p>
            <a:pPr>
              <a:defRPr/>
            </a:pPr>
            <a:fld id="{4C53D95F-4C24-45BB-937D-C9A46C7EFEF1}" type="slidenum">
              <a:rPr lang="en-US"/>
              <a:pPr>
                <a:defRPr/>
              </a:pPr>
              <a:t>‹#›</a:t>
            </a:fld>
            <a:endParaRPr lang="en-US"/>
          </a:p>
        </p:txBody>
      </p:sp>
    </p:spTree>
    <p:extLst>
      <p:ext uri="{BB962C8B-B14F-4D97-AF65-F5344CB8AC3E}">
        <p14:creationId xmlns:p14="http://schemas.microsoft.com/office/powerpoint/2010/main" val="787400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2" tIns="48331" rIns="96662" bIns="48331" numCol="1" anchor="t" anchorCtr="0" compatLnSpc="1">
            <a:prstTxWarp prst="textNoShape">
              <a:avLst/>
            </a:prstTxWarp>
          </a:bodyPr>
          <a:lstStyle>
            <a:lvl1pPr defTabSz="966056">
              <a:defRPr sz="1300" b="0"/>
            </a:lvl1pPr>
          </a:lstStyle>
          <a:p>
            <a:pPr>
              <a:defRPr/>
            </a:pPr>
            <a:endParaRPr lang="en-US"/>
          </a:p>
        </p:txBody>
      </p:sp>
      <p:sp>
        <p:nvSpPr>
          <p:cNvPr id="16793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62" tIns="48331" rIns="96662" bIns="48331" numCol="1" anchor="t" anchorCtr="0" compatLnSpc="1">
            <a:prstTxWarp prst="textNoShape">
              <a:avLst/>
            </a:prstTxWarp>
          </a:bodyPr>
          <a:lstStyle>
            <a:lvl1pPr algn="r" defTabSz="966056">
              <a:defRPr sz="1300" b="0"/>
            </a:lvl1pPr>
          </a:lstStyle>
          <a:p>
            <a:pPr>
              <a:defRPr/>
            </a:pPr>
            <a:endParaRPr lang="en-US"/>
          </a:p>
        </p:txBody>
      </p:sp>
      <p:sp>
        <p:nvSpPr>
          <p:cNvPr id="58372"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1" name="Rectangle 5"/>
          <p:cNvSpPr>
            <a:spLocks noGrp="1" noChangeArrowheads="1"/>
          </p:cNvSpPr>
          <p:nvPr>
            <p:ph type="body" sz="quarter" idx="3"/>
          </p:nvPr>
        </p:nvSpPr>
        <p:spPr bwMode="auto">
          <a:xfrm>
            <a:off x="731838" y="4560888"/>
            <a:ext cx="5853112" cy="4321175"/>
          </a:xfrm>
          <a:prstGeom prst="rect">
            <a:avLst/>
          </a:prstGeom>
          <a:noFill/>
          <a:ln w="9525">
            <a:noFill/>
            <a:miter lim="800000"/>
            <a:headEnd/>
            <a:tailEnd/>
          </a:ln>
          <a:effectLst/>
        </p:spPr>
        <p:txBody>
          <a:bodyPr vert="horz" wrap="square" lIns="96662" tIns="48331" rIns="96662"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794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62" tIns="48331" rIns="96662" bIns="48331" numCol="1" anchor="b" anchorCtr="0" compatLnSpc="1">
            <a:prstTxWarp prst="textNoShape">
              <a:avLst/>
            </a:prstTxWarp>
          </a:bodyPr>
          <a:lstStyle>
            <a:lvl1pPr defTabSz="966056">
              <a:defRPr sz="1300" b="0"/>
            </a:lvl1pPr>
          </a:lstStyle>
          <a:p>
            <a:pPr>
              <a:defRPr/>
            </a:pPr>
            <a:endParaRPr lang="en-US"/>
          </a:p>
        </p:txBody>
      </p:sp>
      <p:sp>
        <p:nvSpPr>
          <p:cNvPr id="16794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62" tIns="48331" rIns="96662" bIns="48331" numCol="1" anchor="b" anchorCtr="0" compatLnSpc="1">
            <a:prstTxWarp prst="textNoShape">
              <a:avLst/>
            </a:prstTxWarp>
          </a:bodyPr>
          <a:lstStyle>
            <a:lvl1pPr algn="r" defTabSz="966056">
              <a:defRPr sz="1300" b="0"/>
            </a:lvl1pPr>
          </a:lstStyle>
          <a:p>
            <a:pPr>
              <a:defRPr/>
            </a:pPr>
            <a:fld id="{60CDFA28-BEB9-4E38-9B34-B8AB0504303F}" type="slidenum">
              <a:rPr lang="en-US"/>
              <a:pPr>
                <a:defRPr/>
              </a:pPr>
              <a:t>‹#›</a:t>
            </a:fld>
            <a:endParaRPr lang="en-US"/>
          </a:p>
        </p:txBody>
      </p:sp>
    </p:spTree>
    <p:extLst>
      <p:ext uri="{BB962C8B-B14F-4D97-AF65-F5344CB8AC3E}">
        <p14:creationId xmlns:p14="http://schemas.microsoft.com/office/powerpoint/2010/main" val="4201373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can be no question that the world population is rapidly increasing.</a:t>
            </a:r>
            <a:r>
              <a:rPr lang="en-US" baseline="0" dirty="0" smtClean="0"/>
              <a:t> Economic growth, Public Health efforts and environmental improvements such as sanitation have lead to declining birth rates but improved survival. The total world population has grown from about 4 million in 1750 to 7 billion in 2011. We now face a predicted global population of over 8 billion by 2050. population growth of this order is unprecedented in the history of the world and is straining global resources everywhere.</a:t>
            </a:r>
            <a:endParaRPr lang="en-US" dirty="0"/>
          </a:p>
        </p:txBody>
      </p:sp>
      <p:sp>
        <p:nvSpPr>
          <p:cNvPr id="4" name="Slide Number Placeholder 3"/>
          <p:cNvSpPr>
            <a:spLocks noGrp="1"/>
          </p:cNvSpPr>
          <p:nvPr>
            <p:ph type="sldNum" sz="quarter" idx="10"/>
          </p:nvPr>
        </p:nvSpPr>
        <p:spPr/>
        <p:txBody>
          <a:bodyPr/>
          <a:lstStyle/>
          <a:p>
            <a:fld id="{85F6021D-1059-41E1-955C-916D6643DFE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4887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b="1">
                <a:solidFill>
                  <a:schemeClr val="tx1"/>
                </a:solidFill>
                <a:latin typeface="Arial" charset="0"/>
              </a:defRPr>
            </a:lvl1pPr>
            <a:lvl2pPr marL="742950" indent="-285750" defTabSz="965200" eaLnBrk="0" hangingPunct="0">
              <a:defRPr b="1">
                <a:solidFill>
                  <a:schemeClr val="tx1"/>
                </a:solidFill>
                <a:latin typeface="Arial" charset="0"/>
              </a:defRPr>
            </a:lvl2pPr>
            <a:lvl3pPr marL="1143000" indent="-228600" defTabSz="965200" eaLnBrk="0" hangingPunct="0">
              <a:defRPr b="1">
                <a:solidFill>
                  <a:schemeClr val="tx1"/>
                </a:solidFill>
                <a:latin typeface="Arial" charset="0"/>
              </a:defRPr>
            </a:lvl3pPr>
            <a:lvl4pPr marL="1600200" indent="-228600" defTabSz="965200" eaLnBrk="0" hangingPunct="0">
              <a:defRPr b="1">
                <a:solidFill>
                  <a:schemeClr val="tx1"/>
                </a:solidFill>
                <a:latin typeface="Arial" charset="0"/>
              </a:defRPr>
            </a:lvl4pPr>
            <a:lvl5pPr marL="2057400" indent="-228600" defTabSz="965200" eaLnBrk="0" hangingPunct="0">
              <a:defRPr b="1">
                <a:solidFill>
                  <a:schemeClr val="tx1"/>
                </a:solidFill>
                <a:latin typeface="Arial" charset="0"/>
              </a:defRPr>
            </a:lvl5pPr>
            <a:lvl6pPr marL="2514600" indent="-228600" defTabSz="965200" eaLnBrk="0" fontAlgn="base" hangingPunct="0">
              <a:spcBef>
                <a:spcPct val="0"/>
              </a:spcBef>
              <a:spcAft>
                <a:spcPct val="0"/>
              </a:spcAft>
              <a:defRPr b="1">
                <a:solidFill>
                  <a:schemeClr val="tx1"/>
                </a:solidFill>
                <a:latin typeface="Arial" charset="0"/>
              </a:defRPr>
            </a:lvl6pPr>
            <a:lvl7pPr marL="2971800" indent="-228600" defTabSz="965200" eaLnBrk="0" fontAlgn="base" hangingPunct="0">
              <a:spcBef>
                <a:spcPct val="0"/>
              </a:spcBef>
              <a:spcAft>
                <a:spcPct val="0"/>
              </a:spcAft>
              <a:defRPr b="1">
                <a:solidFill>
                  <a:schemeClr val="tx1"/>
                </a:solidFill>
                <a:latin typeface="Arial" charset="0"/>
              </a:defRPr>
            </a:lvl7pPr>
            <a:lvl8pPr marL="3429000" indent="-228600" defTabSz="965200" eaLnBrk="0" fontAlgn="base" hangingPunct="0">
              <a:spcBef>
                <a:spcPct val="0"/>
              </a:spcBef>
              <a:spcAft>
                <a:spcPct val="0"/>
              </a:spcAft>
              <a:defRPr b="1">
                <a:solidFill>
                  <a:schemeClr val="tx1"/>
                </a:solidFill>
                <a:latin typeface="Arial" charset="0"/>
              </a:defRPr>
            </a:lvl8pPr>
            <a:lvl9pPr marL="3886200" indent="-228600" defTabSz="965200" eaLnBrk="0" fontAlgn="base" hangingPunct="0">
              <a:spcBef>
                <a:spcPct val="0"/>
              </a:spcBef>
              <a:spcAft>
                <a:spcPct val="0"/>
              </a:spcAft>
              <a:defRPr b="1">
                <a:solidFill>
                  <a:schemeClr val="tx1"/>
                </a:solidFill>
                <a:latin typeface="Arial" charset="0"/>
              </a:defRPr>
            </a:lvl9pPr>
          </a:lstStyle>
          <a:p>
            <a:pPr eaLnBrk="1" hangingPunct="1"/>
            <a:fld id="{B659FB55-753A-4F86-9E48-C99AC9F4EF1F}" type="slidenum">
              <a:rPr lang="en-US" b="0" smtClean="0"/>
              <a:pPr eaLnBrk="1" hangingPunct="1"/>
              <a:t>30</a:t>
            </a:fld>
            <a:endParaRPr lang="en-US" b="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5574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global aging we are seeing rapid</a:t>
            </a:r>
            <a:r>
              <a:rPr lang="en-US" baseline="0" dirty="0" smtClean="0"/>
              <a:t> increases in obesity at ever younger ages, even in less developed countries. These reflect increased urbanization, more sedentary lifestyles, lack of access to healthy food supplies. </a:t>
            </a:r>
            <a:endParaRPr lang="en-US" dirty="0"/>
          </a:p>
        </p:txBody>
      </p:sp>
      <p:sp>
        <p:nvSpPr>
          <p:cNvPr id="4" name="Slide Number Placeholder 3"/>
          <p:cNvSpPr>
            <a:spLocks noGrp="1"/>
          </p:cNvSpPr>
          <p:nvPr>
            <p:ph type="sldNum" sz="quarter" idx="10"/>
          </p:nvPr>
        </p:nvSpPr>
        <p:spPr/>
        <p:txBody>
          <a:bodyPr/>
          <a:lstStyle/>
          <a:p>
            <a:fld id="{85F6021D-1059-41E1-955C-916D6643DFE6}" type="slidenum">
              <a:rPr lang="en-US" smtClean="0"/>
              <a:t>32</a:t>
            </a:fld>
            <a:endParaRPr lang="en-US"/>
          </a:p>
        </p:txBody>
      </p:sp>
    </p:spTree>
    <p:extLst>
      <p:ext uri="{BB962C8B-B14F-4D97-AF65-F5344CB8AC3E}">
        <p14:creationId xmlns:p14="http://schemas.microsoft.com/office/powerpoint/2010/main" val="22188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Diabetes</a:t>
            </a:r>
            <a:r>
              <a:rPr lang="en-US" baseline="0" dirty="0" smtClean="0"/>
              <a:t> can be a</a:t>
            </a:r>
            <a:r>
              <a:rPr lang="en-US" dirty="0" smtClean="0"/>
              <a:t> devastating disease is linked to stroke, blindness, amputations, dementias and high death rates in ever younger populations. Today diabetes is highest in developed countries such as the US and Canada.</a:t>
            </a:r>
            <a:endParaRPr lang="en-US" dirty="0"/>
          </a:p>
        </p:txBody>
      </p:sp>
      <p:sp>
        <p:nvSpPr>
          <p:cNvPr id="4" name="Slide Number Placeholder 3"/>
          <p:cNvSpPr>
            <a:spLocks noGrp="1"/>
          </p:cNvSpPr>
          <p:nvPr>
            <p:ph type="sldNum" sz="quarter" idx="10"/>
          </p:nvPr>
        </p:nvSpPr>
        <p:spPr/>
        <p:txBody>
          <a:bodyPr/>
          <a:lstStyle/>
          <a:p>
            <a:fld id="{85F6021D-1059-41E1-955C-916D6643DFE6}" type="slidenum">
              <a:rPr lang="en-US" smtClean="0"/>
              <a:t>33</a:t>
            </a:fld>
            <a:endParaRPr lang="en-US"/>
          </a:p>
        </p:txBody>
      </p:sp>
    </p:spTree>
    <p:extLst>
      <p:ext uri="{BB962C8B-B14F-4D97-AF65-F5344CB8AC3E}">
        <p14:creationId xmlns:p14="http://schemas.microsoft.com/office/powerpoint/2010/main" val="188365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6">
              <a:defRPr/>
            </a:pPr>
            <a:r>
              <a:rPr lang="en-US" dirty="0" smtClean="0"/>
              <a:t>By 2030, worldwide diabetes is projected to affect </a:t>
            </a:r>
            <a:r>
              <a:rPr lang="en-US" baseline="0" dirty="0" smtClean="0"/>
              <a:t>over 440 million people. The largest increase will be in Africa where prevalence will double -- affecting more than 47 million people. </a:t>
            </a:r>
            <a:r>
              <a:rPr lang="en-US" dirty="0" smtClean="0"/>
              <a:t>Effective</a:t>
            </a:r>
            <a:r>
              <a:rPr lang="en-US" baseline="0" dirty="0" smtClean="0"/>
              <a:t> treatments exist for diabetes but are out of reach of many living in LDCs.</a:t>
            </a:r>
            <a:endParaRPr lang="en-US" dirty="0" smtClean="0"/>
          </a:p>
          <a:p>
            <a:endParaRPr lang="en-US" dirty="0"/>
          </a:p>
        </p:txBody>
      </p:sp>
      <p:sp>
        <p:nvSpPr>
          <p:cNvPr id="4" name="Slide Number Placeholder 3"/>
          <p:cNvSpPr>
            <a:spLocks noGrp="1"/>
          </p:cNvSpPr>
          <p:nvPr>
            <p:ph type="sldNum" sz="quarter" idx="10"/>
          </p:nvPr>
        </p:nvSpPr>
        <p:spPr/>
        <p:txBody>
          <a:bodyPr/>
          <a:lstStyle/>
          <a:p>
            <a:fld id="{85F6021D-1059-41E1-955C-916D6643DFE6}" type="slidenum">
              <a:rPr lang="en-US" smtClean="0"/>
              <a:t>34</a:t>
            </a:fld>
            <a:endParaRPr lang="en-US"/>
          </a:p>
        </p:txBody>
      </p:sp>
    </p:spTree>
    <p:extLst>
      <p:ext uri="{BB962C8B-B14F-4D97-AF65-F5344CB8AC3E}">
        <p14:creationId xmlns:p14="http://schemas.microsoft.com/office/powerpoint/2010/main" val="373171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0CDFA28-BEB9-4E38-9B34-B8AB0504303F}" type="slidenum">
              <a:rPr lang="en-US" smtClean="0"/>
              <a:pPr>
                <a:defRPr/>
              </a:pPr>
              <a:t>35</a:t>
            </a:fld>
            <a:endParaRPr lang="en-US"/>
          </a:p>
        </p:txBody>
      </p:sp>
    </p:spTree>
    <p:extLst>
      <p:ext uri="{BB962C8B-B14F-4D97-AF65-F5344CB8AC3E}">
        <p14:creationId xmlns:p14="http://schemas.microsoft.com/office/powerpoint/2010/main" val="138438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from National Geographic</a:t>
            </a:r>
            <a:r>
              <a:rPr lang="en-US" baseline="0" dirty="0" smtClean="0"/>
              <a:t> shows color coded income levels per country. </a:t>
            </a:r>
            <a:r>
              <a:rPr lang="en-US" dirty="0" smtClean="0"/>
              <a:t>Along with global aging, there are persistent and increasing health, economic</a:t>
            </a:r>
            <a:r>
              <a:rPr lang="en-US" baseline="0" dirty="0" smtClean="0"/>
              <a:t> and social disparities between developed and developing countries. Most future population growth will happen in less developed countries where birth rates remain highest.  More than 70% of the world population – 5 billion people-- exists on less than $4000 a year. </a:t>
            </a:r>
            <a:endParaRPr lang="en-US" dirty="0"/>
          </a:p>
        </p:txBody>
      </p:sp>
      <p:sp>
        <p:nvSpPr>
          <p:cNvPr id="4" name="Slide Number Placeholder 3"/>
          <p:cNvSpPr>
            <a:spLocks noGrp="1"/>
          </p:cNvSpPr>
          <p:nvPr>
            <p:ph type="sldNum" sz="quarter" idx="10"/>
          </p:nvPr>
        </p:nvSpPr>
        <p:spPr/>
        <p:txBody>
          <a:bodyPr/>
          <a:lstStyle/>
          <a:p>
            <a:fld id="{85F6021D-1059-41E1-955C-916D6643DFE6}"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6026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measures of country health color coded by income.. in</a:t>
            </a:r>
            <a:r>
              <a:rPr lang="en-US" baseline="0" dirty="0" smtClean="0"/>
              <a:t> low and lower middle income countries, l</a:t>
            </a:r>
            <a:r>
              <a:rPr lang="en-US" dirty="0" smtClean="0"/>
              <a:t>ife expectancy at birth </a:t>
            </a:r>
            <a:r>
              <a:rPr lang="en-US" baseline="0" dirty="0" smtClean="0"/>
              <a:t>has barely changed since 1950. Most deaths under age 5 occur in these countries. Access to sanitation is a fraction of what it is in upper middle and high income countries. Death by infectious diseases is five times higher. Education is half of what it is in high income countries. Literacy ranges from 99% in high income countries to less than 30% in Niger of Mali.</a:t>
            </a:r>
            <a:endParaRPr lang="en-US" dirty="0"/>
          </a:p>
        </p:txBody>
      </p:sp>
      <p:sp>
        <p:nvSpPr>
          <p:cNvPr id="4" name="Slide Number Placeholder 3"/>
          <p:cNvSpPr>
            <a:spLocks noGrp="1"/>
          </p:cNvSpPr>
          <p:nvPr>
            <p:ph type="sldNum" sz="quarter" idx="10"/>
          </p:nvPr>
        </p:nvSpPr>
        <p:spPr/>
        <p:txBody>
          <a:bodyPr/>
          <a:lstStyle/>
          <a:p>
            <a:fld id="{85F6021D-1059-41E1-955C-916D6643DFE6}"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1171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widespread global</a:t>
            </a:r>
            <a:r>
              <a:rPr lang="en-US" baseline="0" dirty="0" smtClean="0"/>
              <a:t> </a:t>
            </a:r>
            <a:r>
              <a:rPr lang="en-US" dirty="0" smtClean="0"/>
              <a:t>disparities in access to</a:t>
            </a:r>
            <a:r>
              <a:rPr lang="en-US" baseline="0" dirty="0" smtClean="0"/>
              <a:t> modern technology that might aid people in developing countries to improve their economic conditions and their health. Internet access in low income countries is 30 times lower than in high income countries. Consumption of energy and materials such as cars, computers and petroleum, are vastly higher in high income countries relative to low income countries.</a:t>
            </a:r>
            <a:endParaRPr lang="en-US" dirty="0"/>
          </a:p>
        </p:txBody>
      </p:sp>
      <p:sp>
        <p:nvSpPr>
          <p:cNvPr id="4" name="Slide Number Placeholder 3"/>
          <p:cNvSpPr>
            <a:spLocks noGrp="1"/>
          </p:cNvSpPr>
          <p:nvPr>
            <p:ph type="sldNum" sz="quarter" idx="10"/>
          </p:nvPr>
        </p:nvSpPr>
        <p:spPr/>
        <p:txBody>
          <a:bodyPr/>
          <a:lstStyle/>
          <a:p>
            <a:fld id="{85F6021D-1059-41E1-955C-916D6643DFE6}"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46961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Stages</a:t>
            </a:r>
            <a:r>
              <a:rPr lang="en-US" baseline="0" dirty="0" smtClean="0"/>
              <a:t> in </a:t>
            </a:r>
            <a:r>
              <a:rPr lang="en-US" baseline="0" dirty="0" err="1" smtClean="0"/>
              <a:t>demog</a:t>
            </a:r>
            <a:r>
              <a:rPr lang="en-US" baseline="0" dirty="0" smtClean="0"/>
              <a:t> </a:t>
            </a:r>
            <a:r>
              <a:rPr lang="en-US" baseline="0" dirty="0" err="1" smtClean="0"/>
              <a:t>transtion</a:t>
            </a:r>
            <a:endParaRPr lang="en-US" dirty="0"/>
          </a:p>
        </p:txBody>
      </p:sp>
      <p:sp>
        <p:nvSpPr>
          <p:cNvPr id="4" name="Slide Number Placeholder 3"/>
          <p:cNvSpPr>
            <a:spLocks noGrp="1"/>
          </p:cNvSpPr>
          <p:nvPr>
            <p:ph type="sldNum" sz="quarter" idx="10"/>
          </p:nvPr>
        </p:nvSpPr>
        <p:spPr/>
        <p:txBody>
          <a:bodyPr/>
          <a:lstStyle/>
          <a:p>
            <a:fld id="{85F6021D-1059-41E1-955C-916D6643DFE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31008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b="1">
                <a:solidFill>
                  <a:schemeClr val="tx1"/>
                </a:solidFill>
                <a:latin typeface="Arial" charset="0"/>
              </a:defRPr>
            </a:lvl1pPr>
            <a:lvl2pPr marL="742950" indent="-285750" defTabSz="965200" eaLnBrk="0" hangingPunct="0">
              <a:defRPr b="1">
                <a:solidFill>
                  <a:schemeClr val="tx1"/>
                </a:solidFill>
                <a:latin typeface="Arial" charset="0"/>
              </a:defRPr>
            </a:lvl2pPr>
            <a:lvl3pPr marL="1143000" indent="-228600" defTabSz="965200" eaLnBrk="0" hangingPunct="0">
              <a:defRPr b="1">
                <a:solidFill>
                  <a:schemeClr val="tx1"/>
                </a:solidFill>
                <a:latin typeface="Arial" charset="0"/>
              </a:defRPr>
            </a:lvl3pPr>
            <a:lvl4pPr marL="1600200" indent="-228600" defTabSz="965200" eaLnBrk="0" hangingPunct="0">
              <a:defRPr b="1">
                <a:solidFill>
                  <a:schemeClr val="tx1"/>
                </a:solidFill>
                <a:latin typeface="Arial" charset="0"/>
              </a:defRPr>
            </a:lvl4pPr>
            <a:lvl5pPr marL="2057400" indent="-228600" defTabSz="965200" eaLnBrk="0" hangingPunct="0">
              <a:defRPr b="1">
                <a:solidFill>
                  <a:schemeClr val="tx1"/>
                </a:solidFill>
                <a:latin typeface="Arial" charset="0"/>
              </a:defRPr>
            </a:lvl5pPr>
            <a:lvl6pPr marL="2514600" indent="-228600" defTabSz="965200" eaLnBrk="0" fontAlgn="base" hangingPunct="0">
              <a:spcBef>
                <a:spcPct val="0"/>
              </a:spcBef>
              <a:spcAft>
                <a:spcPct val="0"/>
              </a:spcAft>
              <a:defRPr b="1">
                <a:solidFill>
                  <a:schemeClr val="tx1"/>
                </a:solidFill>
                <a:latin typeface="Arial" charset="0"/>
              </a:defRPr>
            </a:lvl6pPr>
            <a:lvl7pPr marL="2971800" indent="-228600" defTabSz="965200" eaLnBrk="0" fontAlgn="base" hangingPunct="0">
              <a:spcBef>
                <a:spcPct val="0"/>
              </a:spcBef>
              <a:spcAft>
                <a:spcPct val="0"/>
              </a:spcAft>
              <a:defRPr b="1">
                <a:solidFill>
                  <a:schemeClr val="tx1"/>
                </a:solidFill>
                <a:latin typeface="Arial" charset="0"/>
              </a:defRPr>
            </a:lvl7pPr>
            <a:lvl8pPr marL="3429000" indent="-228600" defTabSz="965200" eaLnBrk="0" fontAlgn="base" hangingPunct="0">
              <a:spcBef>
                <a:spcPct val="0"/>
              </a:spcBef>
              <a:spcAft>
                <a:spcPct val="0"/>
              </a:spcAft>
              <a:defRPr b="1">
                <a:solidFill>
                  <a:schemeClr val="tx1"/>
                </a:solidFill>
                <a:latin typeface="Arial" charset="0"/>
              </a:defRPr>
            </a:lvl8pPr>
            <a:lvl9pPr marL="3886200" indent="-228600" defTabSz="965200" eaLnBrk="0" fontAlgn="base" hangingPunct="0">
              <a:spcBef>
                <a:spcPct val="0"/>
              </a:spcBef>
              <a:spcAft>
                <a:spcPct val="0"/>
              </a:spcAft>
              <a:defRPr b="1">
                <a:solidFill>
                  <a:schemeClr val="tx1"/>
                </a:solidFill>
                <a:latin typeface="Arial" charset="0"/>
              </a:defRPr>
            </a:lvl9pPr>
          </a:lstStyle>
          <a:p>
            <a:pPr eaLnBrk="1" hangingPunct="1"/>
            <a:fld id="{EB9ABB4A-678E-4452-AD23-32E3CF2B333B}" type="slidenum">
              <a:rPr lang="en-US" b="0" smtClean="0"/>
              <a:pPr eaLnBrk="1" hangingPunct="1"/>
              <a:t>19</a:t>
            </a:fld>
            <a:endParaRPr lang="en-US" b="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z="1500" b="1" smtClean="0"/>
              <a:t>Except for Japan, the world’s 15 oldest countries are all in Europe.</a:t>
            </a:r>
          </a:p>
          <a:p>
            <a:pPr eaLnBrk="1" hangingPunct="1">
              <a:buFontTx/>
              <a:buChar char="•"/>
            </a:pPr>
            <a:r>
              <a:rPr lang="en-US" sz="1500" b="1" smtClean="0"/>
              <a:t>The U.S. population is relatively “young” by European standards, with less than 13 percent age 65 or older, ranking as the 38</a:t>
            </a:r>
            <a:r>
              <a:rPr lang="en-US" sz="1500" b="1" baseline="30000" smtClean="0"/>
              <a:t>th</a:t>
            </a:r>
            <a:r>
              <a:rPr lang="en-US" sz="1500" b="1" smtClean="0"/>
              <a:t> oldest country. </a:t>
            </a:r>
          </a:p>
          <a:p>
            <a:pPr eaLnBrk="1" hangingPunct="1">
              <a:buFontTx/>
              <a:buChar char="•"/>
            </a:pPr>
            <a:r>
              <a:rPr lang="en-US" sz="1500" b="1" smtClean="0"/>
              <a:t>The aging of the baby-boom generation in the United States will push the proportion of older Americans to 20 percent by 2030; it will still be lower than in most Western European countries.</a:t>
            </a:r>
          </a:p>
          <a:p>
            <a:pPr eaLnBrk="1" hangingPunct="1">
              <a:buFontTx/>
              <a:buChar char="•"/>
            </a:pPr>
            <a:r>
              <a:rPr lang="en-US" sz="1500" b="1" smtClean="0"/>
              <a:t>The older share of the population is expected to more than double between 2000 and 2030 in Asia and Latin America and the Caribbean. Aging is occurring more slowly in sub-Saharan Africa, where relatively high birth rates are keeping the population “young.”</a:t>
            </a:r>
          </a:p>
          <a:p>
            <a:pPr eaLnBrk="1" hangingPunct="1"/>
            <a:endParaRPr lang="en-US" smtClean="0"/>
          </a:p>
        </p:txBody>
      </p:sp>
    </p:spTree>
    <p:extLst>
      <p:ext uri="{BB962C8B-B14F-4D97-AF65-F5344CB8AC3E}">
        <p14:creationId xmlns:p14="http://schemas.microsoft.com/office/powerpoint/2010/main" val="336974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b="1">
                <a:solidFill>
                  <a:schemeClr val="tx1"/>
                </a:solidFill>
                <a:latin typeface="Arial" charset="0"/>
              </a:defRPr>
            </a:lvl1pPr>
            <a:lvl2pPr marL="742950" indent="-285750" defTabSz="965200" eaLnBrk="0" hangingPunct="0">
              <a:defRPr b="1">
                <a:solidFill>
                  <a:schemeClr val="tx1"/>
                </a:solidFill>
                <a:latin typeface="Arial" charset="0"/>
              </a:defRPr>
            </a:lvl2pPr>
            <a:lvl3pPr marL="1143000" indent="-228600" defTabSz="965200" eaLnBrk="0" hangingPunct="0">
              <a:defRPr b="1">
                <a:solidFill>
                  <a:schemeClr val="tx1"/>
                </a:solidFill>
                <a:latin typeface="Arial" charset="0"/>
              </a:defRPr>
            </a:lvl3pPr>
            <a:lvl4pPr marL="1600200" indent="-228600" defTabSz="965200" eaLnBrk="0" hangingPunct="0">
              <a:defRPr b="1">
                <a:solidFill>
                  <a:schemeClr val="tx1"/>
                </a:solidFill>
                <a:latin typeface="Arial" charset="0"/>
              </a:defRPr>
            </a:lvl4pPr>
            <a:lvl5pPr marL="2057400" indent="-228600" defTabSz="965200" eaLnBrk="0" hangingPunct="0">
              <a:defRPr b="1">
                <a:solidFill>
                  <a:schemeClr val="tx1"/>
                </a:solidFill>
                <a:latin typeface="Arial" charset="0"/>
              </a:defRPr>
            </a:lvl5pPr>
            <a:lvl6pPr marL="2514600" indent="-228600" defTabSz="965200" eaLnBrk="0" fontAlgn="base" hangingPunct="0">
              <a:spcBef>
                <a:spcPct val="0"/>
              </a:spcBef>
              <a:spcAft>
                <a:spcPct val="0"/>
              </a:spcAft>
              <a:defRPr b="1">
                <a:solidFill>
                  <a:schemeClr val="tx1"/>
                </a:solidFill>
                <a:latin typeface="Arial" charset="0"/>
              </a:defRPr>
            </a:lvl6pPr>
            <a:lvl7pPr marL="2971800" indent="-228600" defTabSz="965200" eaLnBrk="0" fontAlgn="base" hangingPunct="0">
              <a:spcBef>
                <a:spcPct val="0"/>
              </a:spcBef>
              <a:spcAft>
                <a:spcPct val="0"/>
              </a:spcAft>
              <a:defRPr b="1">
                <a:solidFill>
                  <a:schemeClr val="tx1"/>
                </a:solidFill>
                <a:latin typeface="Arial" charset="0"/>
              </a:defRPr>
            </a:lvl7pPr>
            <a:lvl8pPr marL="3429000" indent="-228600" defTabSz="965200" eaLnBrk="0" fontAlgn="base" hangingPunct="0">
              <a:spcBef>
                <a:spcPct val="0"/>
              </a:spcBef>
              <a:spcAft>
                <a:spcPct val="0"/>
              </a:spcAft>
              <a:defRPr b="1">
                <a:solidFill>
                  <a:schemeClr val="tx1"/>
                </a:solidFill>
                <a:latin typeface="Arial" charset="0"/>
              </a:defRPr>
            </a:lvl8pPr>
            <a:lvl9pPr marL="3886200" indent="-228600" defTabSz="965200" eaLnBrk="0" fontAlgn="base" hangingPunct="0">
              <a:spcBef>
                <a:spcPct val="0"/>
              </a:spcBef>
              <a:spcAft>
                <a:spcPct val="0"/>
              </a:spcAft>
              <a:defRPr b="1">
                <a:solidFill>
                  <a:schemeClr val="tx1"/>
                </a:solidFill>
                <a:latin typeface="Arial" charset="0"/>
              </a:defRPr>
            </a:lvl9pPr>
          </a:lstStyle>
          <a:p>
            <a:pPr eaLnBrk="1" hangingPunct="1"/>
            <a:fld id="{FC66D7EC-E484-49C4-B1F6-13D9AFE36DF5}" type="slidenum">
              <a:rPr lang="en-US" b="0" smtClean="0"/>
              <a:pPr eaLnBrk="1" hangingPunct="1"/>
              <a:t>20</a:t>
            </a:fld>
            <a:endParaRPr lang="en-US" b="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6120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LE at birth has increased by 60% from 50 years in 1900 to 80 years in 1997. LE at 65 has increased by 100% from 10 (women) in 1900 to about 20 in 1997.</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b="1">
                <a:solidFill>
                  <a:schemeClr val="tx1"/>
                </a:solidFill>
                <a:latin typeface="Arial" charset="0"/>
              </a:defRPr>
            </a:lvl1pPr>
            <a:lvl2pPr marL="742950" indent="-285750" defTabSz="965200" eaLnBrk="0" hangingPunct="0">
              <a:defRPr b="1">
                <a:solidFill>
                  <a:schemeClr val="tx1"/>
                </a:solidFill>
                <a:latin typeface="Arial" charset="0"/>
              </a:defRPr>
            </a:lvl2pPr>
            <a:lvl3pPr marL="1143000" indent="-228600" defTabSz="965200" eaLnBrk="0" hangingPunct="0">
              <a:defRPr b="1">
                <a:solidFill>
                  <a:schemeClr val="tx1"/>
                </a:solidFill>
                <a:latin typeface="Arial" charset="0"/>
              </a:defRPr>
            </a:lvl3pPr>
            <a:lvl4pPr marL="1600200" indent="-228600" defTabSz="965200" eaLnBrk="0" hangingPunct="0">
              <a:defRPr b="1">
                <a:solidFill>
                  <a:schemeClr val="tx1"/>
                </a:solidFill>
                <a:latin typeface="Arial" charset="0"/>
              </a:defRPr>
            </a:lvl4pPr>
            <a:lvl5pPr marL="2057400" indent="-228600" defTabSz="965200" eaLnBrk="0" hangingPunct="0">
              <a:defRPr b="1">
                <a:solidFill>
                  <a:schemeClr val="tx1"/>
                </a:solidFill>
                <a:latin typeface="Arial" charset="0"/>
              </a:defRPr>
            </a:lvl5pPr>
            <a:lvl6pPr marL="2514600" indent="-228600" defTabSz="965200" eaLnBrk="0" fontAlgn="base" hangingPunct="0">
              <a:spcBef>
                <a:spcPct val="0"/>
              </a:spcBef>
              <a:spcAft>
                <a:spcPct val="0"/>
              </a:spcAft>
              <a:defRPr b="1">
                <a:solidFill>
                  <a:schemeClr val="tx1"/>
                </a:solidFill>
                <a:latin typeface="Arial" charset="0"/>
              </a:defRPr>
            </a:lvl6pPr>
            <a:lvl7pPr marL="2971800" indent="-228600" defTabSz="965200" eaLnBrk="0" fontAlgn="base" hangingPunct="0">
              <a:spcBef>
                <a:spcPct val="0"/>
              </a:spcBef>
              <a:spcAft>
                <a:spcPct val="0"/>
              </a:spcAft>
              <a:defRPr b="1">
                <a:solidFill>
                  <a:schemeClr val="tx1"/>
                </a:solidFill>
                <a:latin typeface="Arial" charset="0"/>
              </a:defRPr>
            </a:lvl7pPr>
            <a:lvl8pPr marL="3429000" indent="-228600" defTabSz="965200" eaLnBrk="0" fontAlgn="base" hangingPunct="0">
              <a:spcBef>
                <a:spcPct val="0"/>
              </a:spcBef>
              <a:spcAft>
                <a:spcPct val="0"/>
              </a:spcAft>
              <a:defRPr b="1">
                <a:solidFill>
                  <a:schemeClr val="tx1"/>
                </a:solidFill>
                <a:latin typeface="Arial" charset="0"/>
              </a:defRPr>
            </a:lvl8pPr>
            <a:lvl9pPr marL="3886200" indent="-228600" defTabSz="965200" eaLnBrk="0" fontAlgn="base" hangingPunct="0">
              <a:spcBef>
                <a:spcPct val="0"/>
              </a:spcBef>
              <a:spcAft>
                <a:spcPct val="0"/>
              </a:spcAft>
              <a:defRPr b="1">
                <a:solidFill>
                  <a:schemeClr val="tx1"/>
                </a:solidFill>
                <a:latin typeface="Arial" charset="0"/>
              </a:defRPr>
            </a:lvl9pPr>
          </a:lstStyle>
          <a:p>
            <a:pPr eaLnBrk="1" hangingPunct="1"/>
            <a:fld id="{3DE95988-8903-4FC3-8A77-BA9E53FDDD6B}" type="slidenum">
              <a:rPr lang="en-US" b="0" smtClean="0"/>
              <a:pPr eaLnBrk="1" hangingPunct="1"/>
              <a:t>21</a:t>
            </a:fld>
            <a:endParaRPr lang="en-US" b="0" smtClean="0"/>
          </a:p>
        </p:txBody>
      </p:sp>
    </p:spTree>
    <p:extLst>
      <p:ext uri="{BB962C8B-B14F-4D97-AF65-F5344CB8AC3E}">
        <p14:creationId xmlns:p14="http://schemas.microsoft.com/office/powerpoint/2010/main" val="55826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b="1">
                <a:solidFill>
                  <a:schemeClr val="tx1"/>
                </a:solidFill>
                <a:latin typeface="Arial" charset="0"/>
              </a:defRPr>
            </a:lvl1pPr>
            <a:lvl2pPr marL="742950" indent="-285750" defTabSz="965200" eaLnBrk="0" hangingPunct="0">
              <a:defRPr b="1">
                <a:solidFill>
                  <a:schemeClr val="tx1"/>
                </a:solidFill>
                <a:latin typeface="Arial" charset="0"/>
              </a:defRPr>
            </a:lvl2pPr>
            <a:lvl3pPr marL="1143000" indent="-228600" defTabSz="965200" eaLnBrk="0" hangingPunct="0">
              <a:defRPr b="1">
                <a:solidFill>
                  <a:schemeClr val="tx1"/>
                </a:solidFill>
                <a:latin typeface="Arial" charset="0"/>
              </a:defRPr>
            </a:lvl3pPr>
            <a:lvl4pPr marL="1600200" indent="-228600" defTabSz="965200" eaLnBrk="0" hangingPunct="0">
              <a:defRPr b="1">
                <a:solidFill>
                  <a:schemeClr val="tx1"/>
                </a:solidFill>
                <a:latin typeface="Arial" charset="0"/>
              </a:defRPr>
            </a:lvl4pPr>
            <a:lvl5pPr marL="2057400" indent="-228600" defTabSz="965200" eaLnBrk="0" hangingPunct="0">
              <a:defRPr b="1">
                <a:solidFill>
                  <a:schemeClr val="tx1"/>
                </a:solidFill>
                <a:latin typeface="Arial" charset="0"/>
              </a:defRPr>
            </a:lvl5pPr>
            <a:lvl6pPr marL="2514600" indent="-228600" defTabSz="965200" eaLnBrk="0" fontAlgn="base" hangingPunct="0">
              <a:spcBef>
                <a:spcPct val="0"/>
              </a:spcBef>
              <a:spcAft>
                <a:spcPct val="0"/>
              </a:spcAft>
              <a:defRPr b="1">
                <a:solidFill>
                  <a:schemeClr val="tx1"/>
                </a:solidFill>
                <a:latin typeface="Arial" charset="0"/>
              </a:defRPr>
            </a:lvl6pPr>
            <a:lvl7pPr marL="2971800" indent="-228600" defTabSz="965200" eaLnBrk="0" fontAlgn="base" hangingPunct="0">
              <a:spcBef>
                <a:spcPct val="0"/>
              </a:spcBef>
              <a:spcAft>
                <a:spcPct val="0"/>
              </a:spcAft>
              <a:defRPr b="1">
                <a:solidFill>
                  <a:schemeClr val="tx1"/>
                </a:solidFill>
                <a:latin typeface="Arial" charset="0"/>
              </a:defRPr>
            </a:lvl7pPr>
            <a:lvl8pPr marL="3429000" indent="-228600" defTabSz="965200" eaLnBrk="0" fontAlgn="base" hangingPunct="0">
              <a:spcBef>
                <a:spcPct val="0"/>
              </a:spcBef>
              <a:spcAft>
                <a:spcPct val="0"/>
              </a:spcAft>
              <a:defRPr b="1">
                <a:solidFill>
                  <a:schemeClr val="tx1"/>
                </a:solidFill>
                <a:latin typeface="Arial" charset="0"/>
              </a:defRPr>
            </a:lvl8pPr>
            <a:lvl9pPr marL="3886200" indent="-228600" defTabSz="965200" eaLnBrk="0" fontAlgn="base" hangingPunct="0">
              <a:spcBef>
                <a:spcPct val="0"/>
              </a:spcBef>
              <a:spcAft>
                <a:spcPct val="0"/>
              </a:spcAft>
              <a:defRPr b="1">
                <a:solidFill>
                  <a:schemeClr val="tx1"/>
                </a:solidFill>
                <a:latin typeface="Arial" charset="0"/>
              </a:defRPr>
            </a:lvl9pPr>
          </a:lstStyle>
          <a:p>
            <a:pPr eaLnBrk="1" hangingPunct="1"/>
            <a:fld id="{515DF498-D462-4789-BE3E-DD295A410EBB}" type="slidenum">
              <a:rPr lang="en-US" b="0" smtClean="0"/>
              <a:pPr eaLnBrk="1" hangingPunct="1"/>
              <a:t>29</a:t>
            </a:fld>
            <a:endParaRPr lang="en-US" b="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z="1500" b="1" smtClean="0"/>
              <a:t>Due to vast improvements in health over the past five decades, life expectancy at birth has increased by two-thirds from 40.8 to 71.5 years between 1955 and 2005.</a:t>
            </a:r>
          </a:p>
          <a:p>
            <a:pPr eaLnBrk="1" hangingPunct="1">
              <a:buFontTx/>
              <a:buChar char="•"/>
            </a:pPr>
            <a:r>
              <a:rPr lang="en-US" sz="1500" b="1" smtClean="0"/>
              <a:t>The percent of elderly in China is projected to triple from 8 percent to 24 percent between 2006 and 2050.</a:t>
            </a:r>
          </a:p>
          <a:p>
            <a:pPr eaLnBrk="1" hangingPunct="1">
              <a:buFontTx/>
              <a:buChar char="•"/>
            </a:pPr>
            <a:r>
              <a:rPr lang="en-US" sz="1500" b="1" smtClean="0"/>
              <a:t>Because chronic health problems become more common in old age, China’s population aging has led to increases in the country’s prevalence of chronic disease and disability.</a:t>
            </a:r>
          </a:p>
          <a:p>
            <a:pPr eaLnBrk="1" hangingPunct="1"/>
            <a:endParaRPr lang="en-US" smtClean="0"/>
          </a:p>
        </p:txBody>
      </p:sp>
    </p:spTree>
    <p:extLst>
      <p:ext uri="{BB962C8B-B14F-4D97-AF65-F5344CB8AC3E}">
        <p14:creationId xmlns:p14="http://schemas.microsoft.com/office/powerpoint/2010/main" val="153291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359E03-B7DE-4C6E-93CB-4A55FE5BBD0C}" type="slidenum">
              <a:rPr lang="en-US"/>
              <a:pPr>
                <a:defRPr/>
              </a:pPr>
              <a:t>‹#›</a:t>
            </a:fld>
            <a:endParaRPr lang="en-US"/>
          </a:p>
        </p:txBody>
      </p:sp>
    </p:spTree>
    <p:extLst>
      <p:ext uri="{BB962C8B-B14F-4D97-AF65-F5344CB8AC3E}">
        <p14:creationId xmlns:p14="http://schemas.microsoft.com/office/powerpoint/2010/main" val="290051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CA1A78-C8D3-4C67-9319-2A10EC4FB660}" type="slidenum">
              <a:rPr lang="en-US"/>
              <a:pPr>
                <a:defRPr/>
              </a:pPr>
              <a:t>‹#›</a:t>
            </a:fld>
            <a:endParaRPr lang="en-US"/>
          </a:p>
        </p:txBody>
      </p:sp>
    </p:spTree>
    <p:extLst>
      <p:ext uri="{BB962C8B-B14F-4D97-AF65-F5344CB8AC3E}">
        <p14:creationId xmlns:p14="http://schemas.microsoft.com/office/powerpoint/2010/main" val="45070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CA0E1D-7567-4C38-AE77-3A1079874FA5}" type="slidenum">
              <a:rPr lang="en-US"/>
              <a:pPr>
                <a:defRPr/>
              </a:pPr>
              <a:t>‹#›</a:t>
            </a:fld>
            <a:endParaRPr lang="en-US"/>
          </a:p>
        </p:txBody>
      </p:sp>
    </p:spTree>
    <p:extLst>
      <p:ext uri="{BB962C8B-B14F-4D97-AF65-F5344CB8AC3E}">
        <p14:creationId xmlns:p14="http://schemas.microsoft.com/office/powerpoint/2010/main" val="215896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9992B5-5F79-48D8-BB64-1FE561A318FD}" type="slidenum">
              <a:rPr lang="en-US"/>
              <a:pPr>
                <a:defRPr/>
              </a:pPr>
              <a:t>‹#›</a:t>
            </a:fld>
            <a:endParaRPr lang="en-US"/>
          </a:p>
        </p:txBody>
      </p:sp>
    </p:spTree>
    <p:extLst>
      <p:ext uri="{BB962C8B-B14F-4D97-AF65-F5344CB8AC3E}">
        <p14:creationId xmlns:p14="http://schemas.microsoft.com/office/powerpoint/2010/main" val="1965721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55CE47-CBE3-43A2-BFAB-158D40B63BDB}" type="slidenum">
              <a:rPr lang="en-US"/>
              <a:pPr>
                <a:defRPr/>
              </a:pPr>
              <a:t>‹#›</a:t>
            </a:fld>
            <a:endParaRPr lang="en-US"/>
          </a:p>
        </p:txBody>
      </p:sp>
    </p:spTree>
    <p:extLst>
      <p:ext uri="{BB962C8B-B14F-4D97-AF65-F5344CB8AC3E}">
        <p14:creationId xmlns:p14="http://schemas.microsoft.com/office/powerpoint/2010/main" val="2099980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3B8A726-EC0A-4262-9B54-454AE09005AC}" type="slidenum">
              <a:rPr lang="en-US"/>
              <a:pPr>
                <a:defRPr/>
              </a:pPr>
              <a:t>‹#›</a:t>
            </a:fld>
            <a:endParaRPr lang="en-US"/>
          </a:p>
        </p:txBody>
      </p:sp>
    </p:spTree>
    <p:extLst>
      <p:ext uri="{BB962C8B-B14F-4D97-AF65-F5344CB8AC3E}">
        <p14:creationId xmlns:p14="http://schemas.microsoft.com/office/powerpoint/2010/main" val="1491800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42E4A3-F588-4BD4-8060-32B7CE425111}" type="slidenum">
              <a:rPr lang="en-US"/>
              <a:pPr>
                <a:defRPr/>
              </a:pPr>
              <a:t>‹#›</a:t>
            </a:fld>
            <a:endParaRPr lang="en-US"/>
          </a:p>
        </p:txBody>
      </p:sp>
    </p:spTree>
    <p:extLst>
      <p:ext uri="{BB962C8B-B14F-4D97-AF65-F5344CB8AC3E}">
        <p14:creationId xmlns:p14="http://schemas.microsoft.com/office/powerpoint/2010/main" val="76640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6" name="Shape 36"/>
          <p:cNvSpPr>
            <a:spLocks noGrp="1"/>
          </p:cNvSpPr>
          <p:nvPr>
            <p:ph type="title"/>
          </p:nvPr>
        </p:nvSpPr>
        <p:spPr>
          <a:xfrm>
            <a:off x="457200" y="274637"/>
            <a:ext cx="8229600" cy="1143001"/>
          </a:xfrm>
          <a:prstGeom prst="rect">
            <a:avLst/>
          </a:prstGeom>
        </p:spPr>
        <p:txBody>
          <a:bodyPr>
            <a:normAutofit/>
          </a:bodyPr>
          <a:lstStyle/>
          <a:p>
            <a:r>
              <a:t>Title Text</a:t>
            </a:r>
          </a:p>
        </p:txBody>
      </p:sp>
      <p:sp>
        <p:nvSpPr>
          <p:cNvPr id="37" name="Shape 37"/>
          <p:cNvSpPr>
            <a:spLocks noGrp="1"/>
          </p:cNvSpPr>
          <p:nvPr>
            <p:ph type="body" idx="1"/>
          </p:nvPr>
        </p:nvSpPr>
        <p:spPr>
          <a:xfrm>
            <a:off x="457200" y="1600200"/>
            <a:ext cx="8229600" cy="45259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753586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2_Default">
    <p:spTree>
      <p:nvGrpSpPr>
        <p:cNvPr id="1" name=""/>
        <p:cNvGrpSpPr/>
        <p:nvPr/>
      </p:nvGrpSpPr>
      <p:grpSpPr>
        <a:xfrm>
          <a:off x="0" y="0"/>
          <a:ext cx="0" cy="0"/>
          <a:chOff x="0" y="0"/>
          <a:chExt cx="0" cy="0"/>
        </a:xfrm>
      </p:grpSpPr>
      <p:sp>
        <p:nvSpPr>
          <p:cNvPr id="53" name="Shape 53"/>
          <p:cNvSpPr>
            <a:spLocks noGrp="1"/>
          </p:cNvSpPr>
          <p:nvPr>
            <p:ph type="title"/>
          </p:nvPr>
        </p:nvSpPr>
        <p:spPr>
          <a:xfrm>
            <a:off x="457200" y="274637"/>
            <a:ext cx="8229600" cy="1143001"/>
          </a:xfrm>
          <a:prstGeom prst="rect">
            <a:avLst/>
          </a:prstGeom>
        </p:spPr>
        <p:txBody>
          <a:bodyPr>
            <a:normAutofit/>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540332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666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14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4DAB2C-7ACC-4D7A-B634-B3D7F4D549C8}" type="slidenum">
              <a:rPr lang="en-US"/>
              <a:pPr>
                <a:defRPr/>
              </a:pPr>
              <a:t>‹#›</a:t>
            </a:fld>
            <a:endParaRPr lang="en-US"/>
          </a:p>
        </p:txBody>
      </p:sp>
    </p:spTree>
    <p:extLst>
      <p:ext uri="{BB962C8B-B14F-4D97-AF65-F5344CB8AC3E}">
        <p14:creationId xmlns:p14="http://schemas.microsoft.com/office/powerpoint/2010/main" val="97374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60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004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80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767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004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294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950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03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868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97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5F4C9E-46B4-4158-ABAC-8AAC145989E7}" type="slidenum">
              <a:rPr lang="en-US"/>
              <a:pPr>
                <a:defRPr/>
              </a:pPr>
              <a:t>‹#›</a:t>
            </a:fld>
            <a:endParaRPr lang="en-US"/>
          </a:p>
        </p:txBody>
      </p:sp>
    </p:spTree>
    <p:extLst>
      <p:ext uri="{BB962C8B-B14F-4D97-AF65-F5344CB8AC3E}">
        <p14:creationId xmlns:p14="http://schemas.microsoft.com/office/powerpoint/2010/main" val="1208190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647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403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055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949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0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901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929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992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360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36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164E2F-3523-4792-BB44-0368CA81F675}" type="slidenum">
              <a:rPr lang="en-US"/>
              <a:pPr>
                <a:defRPr/>
              </a:pPr>
              <a:t>‹#›</a:t>
            </a:fld>
            <a:endParaRPr lang="en-US"/>
          </a:p>
        </p:txBody>
      </p:sp>
    </p:spTree>
    <p:extLst>
      <p:ext uri="{BB962C8B-B14F-4D97-AF65-F5344CB8AC3E}">
        <p14:creationId xmlns:p14="http://schemas.microsoft.com/office/powerpoint/2010/main" val="1993909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562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899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973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40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162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319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154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1007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197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96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5F7BAB-ABFF-43B9-A4AA-E0F1D91F8508}" type="slidenum">
              <a:rPr lang="en-US"/>
              <a:pPr>
                <a:defRPr/>
              </a:pPr>
              <a:t>‹#›</a:t>
            </a:fld>
            <a:endParaRPr lang="en-US"/>
          </a:p>
        </p:txBody>
      </p:sp>
    </p:spTree>
    <p:extLst>
      <p:ext uri="{BB962C8B-B14F-4D97-AF65-F5344CB8AC3E}">
        <p14:creationId xmlns:p14="http://schemas.microsoft.com/office/powerpoint/2010/main" val="5047875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4F4A-32B0-4443-852D-0A1CFF331B85}" type="datetimeFigureOut">
              <a:rPr lang="en-US" smtClean="0">
                <a:solidFill>
                  <a:prstClr val="black">
                    <a:tint val="75000"/>
                  </a:prstClr>
                </a:solidFill>
              </a:rPr>
              <a:pPr/>
              <a:t>1/2/16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C2865-A82A-4A43-86FC-6239D9A5B6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703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359E03-B7DE-4C6E-93CB-4A55FE5BBD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6454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4DAB2C-7ACC-4D7A-B634-B3D7F4D54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9231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5F4C9E-46B4-4158-ABAC-8AAC145989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6083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164E2F-3523-4792-BB44-0368CA81F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4916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5F7BAB-ABFF-43B9-A4AA-E0F1D91F85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734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EB0AB54-1F75-4BA5-BC4B-C5AA705E41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7536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7A7564-BCB3-4D57-B178-9F6F5F7101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0085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EEA86-E840-4B8D-B478-232AF40B74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40940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FFE1DC-32F0-4AA1-B3B0-484F940FAA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306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B0AB54-1F75-4BA5-BC4B-C5AA705E417A}" type="slidenum">
              <a:rPr lang="en-US"/>
              <a:pPr>
                <a:defRPr/>
              </a:pPr>
              <a:t>‹#›</a:t>
            </a:fld>
            <a:endParaRPr lang="en-US"/>
          </a:p>
        </p:txBody>
      </p:sp>
    </p:spTree>
    <p:extLst>
      <p:ext uri="{BB962C8B-B14F-4D97-AF65-F5344CB8AC3E}">
        <p14:creationId xmlns:p14="http://schemas.microsoft.com/office/powerpoint/2010/main" val="7534423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CA1A78-C8D3-4C67-9319-2A10EC4FB6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08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CA0E1D-7567-4C38-AE77-3A1079874F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8334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9992B5-5F79-48D8-BB64-1FE561A318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84605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55CE47-CBE3-43A2-BFAB-158D40B63B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18829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8A726-EC0A-4262-9B54-454AE09005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7004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42E4A3-F588-4BD4-8060-32B7CE4251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567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7A7564-BCB3-4D57-B178-9F6F5F7101DA}" type="slidenum">
              <a:rPr lang="en-US"/>
              <a:pPr>
                <a:defRPr/>
              </a:pPr>
              <a:t>‹#›</a:t>
            </a:fld>
            <a:endParaRPr lang="en-US"/>
          </a:p>
        </p:txBody>
      </p:sp>
    </p:spTree>
    <p:extLst>
      <p:ext uri="{BB962C8B-B14F-4D97-AF65-F5344CB8AC3E}">
        <p14:creationId xmlns:p14="http://schemas.microsoft.com/office/powerpoint/2010/main" val="209219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EEA86-E840-4B8D-B478-232AF40B7438}" type="slidenum">
              <a:rPr lang="en-US"/>
              <a:pPr>
                <a:defRPr/>
              </a:pPr>
              <a:t>‹#›</a:t>
            </a:fld>
            <a:endParaRPr lang="en-US"/>
          </a:p>
        </p:txBody>
      </p:sp>
    </p:spTree>
    <p:extLst>
      <p:ext uri="{BB962C8B-B14F-4D97-AF65-F5344CB8AC3E}">
        <p14:creationId xmlns:p14="http://schemas.microsoft.com/office/powerpoint/2010/main" val="186330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FFE1DC-32F0-4AA1-B3B0-484F940FAAC1}" type="slidenum">
              <a:rPr lang="en-US"/>
              <a:pPr>
                <a:defRPr/>
              </a:pPr>
              <a:t>‹#›</a:t>
            </a:fld>
            <a:endParaRPr lang="en-US"/>
          </a:p>
        </p:txBody>
      </p:sp>
    </p:spTree>
    <p:extLst>
      <p:ext uri="{BB962C8B-B14F-4D97-AF65-F5344CB8AC3E}">
        <p14:creationId xmlns:p14="http://schemas.microsoft.com/office/powerpoint/2010/main" val="10980694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slideLayout" Target="../slideLayouts/slideLayout64.xml"/><Relationship Id="rId15" Type="http://schemas.openxmlformats.org/officeDocument/2006/relationships/slideLayout" Target="../slideLayouts/slideLayout65.xml"/><Relationship Id="rId16" Type="http://schemas.openxmlformats.org/officeDocument/2006/relationships/theme" Target="../theme/theme5.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F338B24E-020D-467B-9919-01C438FEC9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716" r:id="rId16"/>
    <p:sldLayoutId id="2147483718"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B264F4A-32B0-4443-852D-0A1CFF331B85}" type="datetimeFigureOut">
              <a:rPr lang="en-US" b="0" smtClean="0">
                <a:solidFill>
                  <a:prstClr val="black">
                    <a:tint val="75000"/>
                  </a:prstClr>
                </a:solidFill>
                <a:latin typeface="Calibri"/>
              </a:rPr>
              <a:pPr fontAlgn="auto">
                <a:spcBef>
                  <a:spcPts val="0"/>
                </a:spcBef>
                <a:spcAft>
                  <a:spcPts val="0"/>
                </a:spcAft>
              </a:pPr>
              <a:t>1/2/16</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1C2865-A82A-4A43-86FC-6239D9A5B66A}"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334948205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B264F4A-32B0-4443-852D-0A1CFF331B85}" type="datetimeFigureOut">
              <a:rPr lang="en-US" b="0" smtClean="0">
                <a:solidFill>
                  <a:prstClr val="black">
                    <a:tint val="75000"/>
                  </a:prstClr>
                </a:solidFill>
                <a:latin typeface="Calibri"/>
              </a:rPr>
              <a:pPr fontAlgn="auto">
                <a:spcBef>
                  <a:spcPts val="0"/>
                </a:spcBef>
                <a:spcAft>
                  <a:spcPts val="0"/>
                </a:spcAft>
              </a:pPr>
              <a:t>1/2/16</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1C2865-A82A-4A43-86FC-6239D9A5B66A}"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09716212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B264F4A-32B0-4443-852D-0A1CFF331B85}" type="datetimeFigureOut">
              <a:rPr lang="en-US" b="0" smtClean="0">
                <a:solidFill>
                  <a:prstClr val="black">
                    <a:tint val="75000"/>
                  </a:prstClr>
                </a:solidFill>
                <a:latin typeface="Calibri"/>
              </a:rPr>
              <a:pPr fontAlgn="auto">
                <a:spcBef>
                  <a:spcPts val="0"/>
                </a:spcBef>
                <a:spcAft>
                  <a:spcPts val="0"/>
                </a:spcAft>
              </a:pPr>
              <a:t>1/2/16</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1C2865-A82A-4A43-86FC-6239D9A5B66A}"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19833297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F338B24E-020D-467B-9919-01C438FEC9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255861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 Id="rId3"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25.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 Id="rId3"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hyperlink" Target="http://www.censusscope.org/us/map_generations.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Maximum_life_span" TargetMode="External"/><Relationship Id="rId3" Type="http://schemas.openxmlformats.org/officeDocument/2006/relationships/hyperlink" Target="http://en.wikipedia.org/wiki/Statistica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Mean_life_span" TargetMode="External"/><Relationship Id="rId4" Type="http://schemas.openxmlformats.org/officeDocument/2006/relationships/hyperlink" Target="http://en.wikipedia.org/wiki/Average_lifespan" TargetMode="External"/><Relationship Id="rId5" Type="http://schemas.openxmlformats.org/officeDocument/2006/relationships/hyperlink" Target="http://en.wikipedia.org/wiki/Life_expectancy" TargetMode="External"/><Relationship Id="rId6" Type="http://schemas.openxmlformats.org/officeDocument/2006/relationships/hyperlink" Target="http://en.wikipedia.org/wiki/Accident" TargetMode="External"/><Relationship Id="rId7" Type="http://schemas.openxmlformats.org/officeDocument/2006/relationships/hyperlink" Target="http://en.wikipedia.org/wiki/Suicide" TargetMode="External"/><Relationship Id="rId8" Type="http://schemas.openxmlformats.org/officeDocument/2006/relationships/hyperlink" Target="http://en.wikipedia.org/wiki/Murder" TargetMode="External"/><Relationship Id="rId1" Type="http://schemas.openxmlformats.org/officeDocument/2006/relationships/slideLayout" Target="../slideLayouts/slideLayout2.xml"/><Relationship Id="rId2" Type="http://schemas.openxmlformats.org/officeDocument/2006/relationships/hyperlink" Target="http://en.wikipedia.org/wiki/Speci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hyperlink" Target="http://www.ncbi.nlm.nih.gov/pmc/articles/PMC2000563/"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39ce8WA6mS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5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6.jpeg"/><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p:txBody>
          <a:bodyPr/>
          <a:lstStyle/>
          <a:p>
            <a:pPr eaLnBrk="1" hangingPunct="1"/>
            <a:r>
              <a:rPr lang="en-US" sz="4000" dirty="0" smtClean="0"/>
              <a:t>Epidemiology of Aging</a:t>
            </a:r>
            <a:br>
              <a:rPr lang="en-US" sz="4000" dirty="0" smtClean="0"/>
            </a:br>
            <a:r>
              <a:rPr lang="en-US" sz="4000" dirty="0" smtClean="0"/>
              <a:t>EPID 210</a:t>
            </a:r>
          </a:p>
        </p:txBody>
      </p:sp>
      <p:sp>
        <p:nvSpPr>
          <p:cNvPr id="7171" name="Rectangle 5"/>
          <p:cNvSpPr>
            <a:spLocks noGrp="1" noChangeArrowheads="1"/>
          </p:cNvSpPr>
          <p:nvPr>
            <p:ph type="subTitle" idx="1"/>
          </p:nvPr>
        </p:nvSpPr>
        <p:spPr/>
        <p:txBody>
          <a:bodyPr/>
          <a:lstStyle/>
          <a:p>
            <a:pPr eaLnBrk="1" hangingPunct="1"/>
            <a:r>
              <a:rPr lang="en-US" dirty="0" smtClean="0"/>
              <a:t>Overview</a:t>
            </a:r>
          </a:p>
          <a:p>
            <a:pPr eaLnBrk="1" hangingPunct="1"/>
            <a:r>
              <a:rPr lang="en-US" dirty="0" smtClean="0"/>
              <a:t>Context and Changing demographics</a:t>
            </a:r>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2400" b="1" smtClean="0"/>
              <a:t>Global Aging is a priority for international health</a:t>
            </a:r>
            <a:br>
              <a:rPr lang="en-US" sz="2400" b="1" smtClean="0"/>
            </a:br>
            <a:r>
              <a:rPr lang="en-US" sz="2400" b="1" smtClean="0"/>
              <a:t>United Nations Research Priorities for an aging world</a:t>
            </a:r>
          </a:p>
        </p:txBody>
      </p:sp>
      <p:sp>
        <p:nvSpPr>
          <p:cNvPr id="11267" name="Rectangle 3"/>
          <p:cNvSpPr>
            <a:spLocks noGrp="1" noChangeArrowheads="1"/>
          </p:cNvSpPr>
          <p:nvPr>
            <p:ph type="body" idx="1"/>
          </p:nvPr>
        </p:nvSpPr>
        <p:spPr/>
        <p:txBody>
          <a:bodyPr/>
          <a:lstStyle/>
          <a:p>
            <a:pPr eaLnBrk="1" hangingPunct="1">
              <a:lnSpc>
                <a:spcPct val="80000"/>
              </a:lnSpc>
            </a:pPr>
            <a:r>
              <a:rPr lang="en-US" sz="1800" b="1" smtClean="0"/>
              <a:t>Priority 1: population aging and socioeconomic development</a:t>
            </a:r>
          </a:p>
          <a:p>
            <a:pPr eaLnBrk="1" hangingPunct="1">
              <a:lnSpc>
                <a:spcPct val="80000"/>
              </a:lnSpc>
            </a:pPr>
            <a:endParaRPr lang="en-US" sz="1800" b="1" smtClean="0"/>
          </a:p>
          <a:p>
            <a:pPr eaLnBrk="1" hangingPunct="1">
              <a:lnSpc>
                <a:spcPct val="80000"/>
              </a:lnSpc>
            </a:pPr>
            <a:r>
              <a:rPr lang="en-US" sz="1800" b="1" smtClean="0"/>
              <a:t>Priority 2: Current practices and options for maintaining material security at older ages </a:t>
            </a:r>
          </a:p>
          <a:p>
            <a:pPr eaLnBrk="1" hangingPunct="1">
              <a:lnSpc>
                <a:spcPct val="80000"/>
              </a:lnSpc>
            </a:pPr>
            <a:endParaRPr lang="en-US" sz="1800" b="1" smtClean="0"/>
          </a:p>
          <a:p>
            <a:pPr eaLnBrk="1" hangingPunct="1">
              <a:lnSpc>
                <a:spcPct val="80000"/>
              </a:lnSpc>
            </a:pPr>
            <a:r>
              <a:rPr lang="en-US" sz="1800" b="1" smtClean="0"/>
              <a:t>Priority 3: Changes in family structures, intergenerational transfer systems and emergent patterns of family and institutional dynamics</a:t>
            </a:r>
          </a:p>
          <a:p>
            <a:pPr eaLnBrk="1" hangingPunct="1">
              <a:lnSpc>
                <a:spcPct val="80000"/>
              </a:lnSpc>
            </a:pPr>
            <a:endParaRPr lang="en-US" sz="1800" b="1" smtClean="0"/>
          </a:p>
          <a:p>
            <a:pPr eaLnBrk="1" hangingPunct="1">
              <a:lnSpc>
                <a:spcPct val="80000"/>
              </a:lnSpc>
            </a:pPr>
            <a:r>
              <a:rPr lang="en-US" sz="1800" b="1" smtClean="0"/>
              <a:t>Priority 4: Determinants of healthy aging</a:t>
            </a:r>
          </a:p>
          <a:p>
            <a:pPr eaLnBrk="1" hangingPunct="1">
              <a:lnSpc>
                <a:spcPct val="80000"/>
              </a:lnSpc>
            </a:pPr>
            <a:endParaRPr lang="en-US" sz="1800" b="1" smtClean="0"/>
          </a:p>
          <a:p>
            <a:pPr eaLnBrk="1" hangingPunct="1">
              <a:lnSpc>
                <a:spcPct val="80000"/>
              </a:lnSpc>
            </a:pPr>
            <a:r>
              <a:rPr lang="en-US" sz="1800" b="1" smtClean="0"/>
              <a:t>Priority 5: Basic biological mechanisms and age associated diseases</a:t>
            </a:r>
          </a:p>
          <a:p>
            <a:pPr eaLnBrk="1" hangingPunct="1">
              <a:lnSpc>
                <a:spcPct val="80000"/>
              </a:lnSpc>
            </a:pPr>
            <a:endParaRPr lang="en-US" sz="1800" b="1" smtClean="0"/>
          </a:p>
          <a:p>
            <a:pPr eaLnBrk="1" hangingPunct="1">
              <a:lnSpc>
                <a:spcPct val="80000"/>
              </a:lnSpc>
            </a:pPr>
            <a:r>
              <a:rPr lang="en-US" sz="1800" b="1" smtClean="0"/>
              <a:t>Priority 6: Quality of life and ageing in diverse cultural, socioeconomic and environmental situations</a:t>
            </a:r>
          </a:p>
          <a:p>
            <a:pPr eaLnBrk="1" hangingPunct="1">
              <a:lnSpc>
                <a:spcPct val="80000"/>
              </a:lnSpc>
            </a:pPr>
            <a:endParaRPr lang="en-US" sz="1800" b="1" smtClean="0"/>
          </a:p>
          <a:p>
            <a:pPr eaLnBrk="1" hangingPunct="1">
              <a:lnSpc>
                <a:spcPct val="80000"/>
              </a:lnSpc>
              <a:buFontTx/>
              <a:buNone/>
            </a:pPr>
            <a:endParaRPr lang="en-US" sz="1800" smtClean="0"/>
          </a:p>
        </p:txBody>
      </p:sp>
      <p:sp>
        <p:nvSpPr>
          <p:cNvPr id="11268" name="Text Box 5"/>
          <p:cNvSpPr txBox="1">
            <a:spLocks noChangeArrowheads="1"/>
          </p:cNvSpPr>
          <p:nvPr/>
        </p:nvSpPr>
        <p:spPr bwMode="auto">
          <a:xfrm>
            <a:off x="381000" y="2286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p:txBody>
          <a:bodyPr/>
          <a:lstStyle/>
          <a:p>
            <a:pPr eaLnBrk="1" hangingPunct="1"/>
            <a:r>
              <a:rPr lang="en-US" sz="2400" b="1" dirty="0" smtClean="0"/>
              <a:t>Population dynamics  and economics influence population aging</a:t>
            </a:r>
          </a:p>
        </p:txBody>
      </p:sp>
      <p:sp>
        <p:nvSpPr>
          <p:cNvPr id="12291" name="Rectangle 8"/>
          <p:cNvSpPr>
            <a:spLocks noGrp="1" noChangeArrowheads="1"/>
          </p:cNvSpPr>
          <p:nvPr>
            <p:ph type="body" sz="half" idx="1"/>
          </p:nvPr>
        </p:nvSpPr>
        <p:spPr/>
        <p:txBody>
          <a:bodyPr anchor="ctr"/>
          <a:lstStyle/>
          <a:p>
            <a:pPr eaLnBrk="1" hangingPunct="1">
              <a:lnSpc>
                <a:spcPct val="80000"/>
              </a:lnSpc>
              <a:buFontTx/>
              <a:buNone/>
            </a:pPr>
            <a:r>
              <a:rPr lang="en-US" sz="2400" dirty="0" smtClean="0"/>
              <a:t/>
            </a:r>
            <a:br>
              <a:rPr lang="en-US" sz="2400" dirty="0" smtClean="0"/>
            </a:br>
            <a:r>
              <a:rPr lang="en-US" sz="2400" b="1" dirty="0" smtClean="0"/>
              <a:t>Demographic factors</a:t>
            </a:r>
          </a:p>
          <a:p>
            <a:pPr eaLnBrk="1" hangingPunct="1">
              <a:lnSpc>
                <a:spcPct val="80000"/>
              </a:lnSpc>
              <a:buFontTx/>
              <a:buNone/>
            </a:pPr>
            <a:endParaRPr lang="en-US" sz="2400" dirty="0" smtClean="0"/>
          </a:p>
          <a:p>
            <a:pPr eaLnBrk="1" hangingPunct="1">
              <a:lnSpc>
                <a:spcPct val="80000"/>
              </a:lnSpc>
            </a:pPr>
            <a:r>
              <a:rPr lang="en-US" sz="2400" dirty="0" smtClean="0"/>
              <a:t>Lower Fertility rate</a:t>
            </a:r>
          </a:p>
          <a:p>
            <a:pPr eaLnBrk="1" hangingPunct="1">
              <a:lnSpc>
                <a:spcPct val="80000"/>
              </a:lnSpc>
            </a:pPr>
            <a:r>
              <a:rPr lang="en-US" sz="2400" dirty="0" smtClean="0"/>
              <a:t>Lower Mortality rate</a:t>
            </a:r>
          </a:p>
          <a:p>
            <a:pPr eaLnBrk="1" hangingPunct="1">
              <a:lnSpc>
                <a:spcPct val="80000"/>
              </a:lnSpc>
            </a:pPr>
            <a:r>
              <a:rPr lang="en-US" sz="2400" dirty="0" smtClean="0"/>
              <a:t>Longer Survival</a:t>
            </a:r>
          </a:p>
          <a:p>
            <a:pPr eaLnBrk="1" hangingPunct="1">
              <a:lnSpc>
                <a:spcPct val="80000"/>
              </a:lnSpc>
              <a:buFontTx/>
              <a:buNone/>
            </a:pPr>
            <a:endParaRPr lang="en-US" sz="2400" i="1" dirty="0" smtClean="0">
              <a:solidFill>
                <a:srgbClr val="FF0000"/>
              </a:solidFill>
            </a:endParaRPr>
          </a:p>
          <a:p>
            <a:pPr eaLnBrk="1" hangingPunct="1">
              <a:lnSpc>
                <a:spcPct val="80000"/>
              </a:lnSpc>
              <a:buFontTx/>
              <a:buNone/>
            </a:pPr>
            <a:r>
              <a:rPr lang="en-US" sz="2400" i="1" dirty="0" smtClean="0">
                <a:solidFill>
                  <a:srgbClr val="FF0000"/>
                </a:solidFill>
              </a:rPr>
              <a:t>Lead to</a:t>
            </a:r>
            <a:r>
              <a:rPr lang="en-US" sz="2400" dirty="0" smtClean="0"/>
              <a:t>:</a:t>
            </a:r>
          </a:p>
          <a:p>
            <a:pPr eaLnBrk="1" hangingPunct="1">
              <a:lnSpc>
                <a:spcPct val="80000"/>
              </a:lnSpc>
              <a:buFontTx/>
              <a:buNone/>
            </a:pPr>
            <a:endParaRPr lang="en-US" sz="2400" dirty="0" smtClean="0"/>
          </a:p>
          <a:p>
            <a:pPr eaLnBrk="1" hangingPunct="1">
              <a:lnSpc>
                <a:spcPct val="80000"/>
              </a:lnSpc>
            </a:pPr>
            <a:r>
              <a:rPr lang="en-US" sz="2400" dirty="0" smtClean="0"/>
              <a:t>Population decreases</a:t>
            </a:r>
          </a:p>
          <a:p>
            <a:pPr eaLnBrk="1" hangingPunct="1">
              <a:lnSpc>
                <a:spcPct val="80000"/>
              </a:lnSpc>
            </a:pPr>
            <a:r>
              <a:rPr lang="en-US" sz="2400" dirty="0" smtClean="0"/>
              <a:t>Changes in the age structure of the population</a:t>
            </a:r>
          </a:p>
        </p:txBody>
      </p:sp>
      <p:sp>
        <p:nvSpPr>
          <p:cNvPr id="12292" name="Rectangle 9"/>
          <p:cNvSpPr>
            <a:spLocks noGrp="1" noChangeArrowheads="1"/>
          </p:cNvSpPr>
          <p:nvPr>
            <p:ph type="body" sz="half" idx="2"/>
          </p:nvPr>
        </p:nvSpPr>
        <p:spPr>
          <a:xfrm>
            <a:off x="4648200" y="1524000"/>
            <a:ext cx="4038600" cy="4525963"/>
          </a:xfrm>
        </p:spPr>
        <p:txBody>
          <a:bodyPr anchor="ctr"/>
          <a:lstStyle/>
          <a:p>
            <a:pPr eaLnBrk="1" hangingPunct="1">
              <a:lnSpc>
                <a:spcPct val="80000"/>
              </a:lnSpc>
              <a:buFontTx/>
              <a:buNone/>
            </a:pPr>
            <a:endParaRPr lang="en-US" sz="2400" dirty="0" smtClean="0"/>
          </a:p>
          <a:p>
            <a:pPr eaLnBrk="1" hangingPunct="1">
              <a:lnSpc>
                <a:spcPct val="80000"/>
              </a:lnSpc>
              <a:buFontTx/>
              <a:buNone/>
            </a:pPr>
            <a:r>
              <a:rPr lang="en-US" sz="2400" b="1" dirty="0" smtClean="0"/>
              <a:t>Economics</a:t>
            </a:r>
          </a:p>
          <a:p>
            <a:pPr eaLnBrk="1" hangingPunct="1">
              <a:lnSpc>
                <a:spcPct val="80000"/>
              </a:lnSpc>
              <a:spcBef>
                <a:spcPts val="3000"/>
              </a:spcBef>
            </a:pPr>
            <a:r>
              <a:rPr lang="en-US" sz="2400" dirty="0" smtClean="0"/>
              <a:t>Immigration from less developed countries to more developed countries </a:t>
            </a:r>
          </a:p>
          <a:p>
            <a:pPr eaLnBrk="1" hangingPunct="1">
              <a:lnSpc>
                <a:spcPct val="80000"/>
              </a:lnSpc>
            </a:pPr>
            <a:r>
              <a:rPr lang="en-US" sz="2400" dirty="0" smtClean="0"/>
              <a:t>Employment of the older population</a:t>
            </a:r>
          </a:p>
          <a:p>
            <a:pPr eaLnBrk="1" hangingPunct="1">
              <a:lnSpc>
                <a:spcPct val="80000"/>
              </a:lnSpc>
            </a:pPr>
            <a:r>
              <a:rPr lang="en-US" sz="2400" dirty="0" smtClean="0"/>
              <a:t>Changes in ‘dependency ratio’ (ratio of dependent population to working population)</a:t>
            </a:r>
          </a:p>
          <a:p>
            <a:pPr eaLnBrk="1" hangingPunct="1">
              <a:lnSpc>
                <a:spcPct val="80000"/>
              </a:lnSpc>
            </a:pPr>
            <a:endParaRPr lang="en-US" sz="2400" dirty="0" smtClean="0"/>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fig1 age pyramids across the world"/>
          <p:cNvPicPr>
            <a:picLocks noGrp="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2600" y="685800"/>
            <a:ext cx="5257800" cy="5943600"/>
          </a:xfrm>
          <a:noFill/>
        </p:spPr>
      </p:pic>
      <p:sp>
        <p:nvSpPr>
          <p:cNvPr id="21507" name="Text Box 9"/>
          <p:cNvSpPr txBox="1">
            <a:spLocks noChangeArrowheads="1"/>
          </p:cNvSpPr>
          <p:nvPr/>
        </p:nvSpPr>
        <p:spPr bwMode="auto">
          <a:xfrm>
            <a:off x="914400" y="152400"/>
            <a:ext cx="7779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smtClean="0"/>
              <a:t>Projected ‘Pyramid’ </a:t>
            </a:r>
            <a:r>
              <a:rPr lang="en-US" dirty="0"/>
              <a:t>of aging by world, region and development status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609599" y="381000"/>
            <a:ext cx="8139921" cy="1200329"/>
          </a:xfrm>
          <a:prstGeom prst="rect">
            <a:avLst/>
          </a:prstGeom>
          <a:solidFill>
            <a:schemeClr val="bg1"/>
          </a:solidFill>
        </p:spPr>
        <p:txBody>
          <a:bodyPr wrap="square" rtlCol="0">
            <a:spAutoFit/>
          </a:bodyPr>
          <a:lstStyle/>
          <a:p>
            <a:pPr lvl="1" algn="ctr" fontAlgn="auto">
              <a:spcBef>
                <a:spcPts val="0"/>
              </a:spcBef>
              <a:spcAft>
                <a:spcPts val="0"/>
              </a:spcAft>
            </a:pPr>
            <a:r>
              <a:rPr lang="en-US" b="0" dirty="0">
                <a:solidFill>
                  <a:prstClr val="black"/>
                </a:solidFill>
                <a:latin typeface="Calibri"/>
              </a:rPr>
              <a:t>Our world now stands on the threshold of a </a:t>
            </a:r>
            <a:r>
              <a:rPr lang="en-US" b="0" dirty="0">
                <a:solidFill>
                  <a:srgbClr val="FF0000"/>
                </a:solidFill>
                <a:latin typeface="Calibri"/>
              </a:rPr>
              <a:t>stunning</a:t>
            </a:r>
            <a:r>
              <a:rPr lang="en-US" b="0" dirty="0">
                <a:solidFill>
                  <a:prstClr val="black"/>
                </a:solidFill>
                <a:latin typeface="Calibri"/>
              </a:rPr>
              <a:t> demographic transition called </a:t>
            </a:r>
            <a:r>
              <a:rPr lang="en-US" b="0" dirty="0">
                <a:solidFill>
                  <a:srgbClr val="FF0000"/>
                </a:solidFill>
                <a:latin typeface="Calibri"/>
              </a:rPr>
              <a:t>global aging.</a:t>
            </a:r>
            <a:r>
              <a:rPr lang="en-US" b="0" dirty="0">
                <a:solidFill>
                  <a:prstClr val="black"/>
                </a:solidFill>
                <a:latin typeface="Calibri"/>
              </a:rPr>
              <a:t> </a:t>
            </a:r>
          </a:p>
          <a:p>
            <a:pPr lvl="1" algn="ctr" fontAlgn="auto">
              <a:spcBef>
                <a:spcPts val="0"/>
              </a:spcBef>
              <a:spcAft>
                <a:spcPts val="0"/>
              </a:spcAft>
            </a:pPr>
            <a:r>
              <a:rPr lang="en-US" b="0" dirty="0">
                <a:solidFill>
                  <a:prstClr val="black"/>
                </a:solidFill>
                <a:latin typeface="Calibri"/>
              </a:rPr>
              <a:t>This is caused by declining birth and death rate and </a:t>
            </a:r>
            <a:r>
              <a:rPr lang="en-US" b="0" dirty="0" smtClean="0">
                <a:solidFill>
                  <a:prstClr val="black"/>
                </a:solidFill>
                <a:latin typeface="Calibri"/>
              </a:rPr>
              <a:t>decreases </a:t>
            </a:r>
            <a:r>
              <a:rPr lang="en-US" b="0" dirty="0">
                <a:solidFill>
                  <a:prstClr val="black"/>
                </a:solidFill>
                <a:latin typeface="Calibri"/>
              </a:rPr>
              <a:t>in population.</a:t>
            </a:r>
          </a:p>
          <a:p>
            <a:pPr lvl="1" algn="ctr" fontAlgn="auto">
              <a:spcBef>
                <a:spcPts val="0"/>
              </a:spcBef>
              <a:spcAft>
                <a:spcPts val="0"/>
              </a:spcAft>
            </a:pPr>
            <a:endParaRPr lang="en-US" b="0" dirty="0">
              <a:solidFill>
                <a:prstClr val="black"/>
              </a:solidFill>
              <a:latin typeface="Calibri"/>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640080" y="1676400"/>
            <a:ext cx="8138160" cy="4876800"/>
          </a:xfrm>
          <a:prstGeom prst="rect">
            <a:avLst/>
          </a:prstGeom>
        </p:spPr>
      </p:pic>
    </p:spTree>
    <p:extLst>
      <p:ext uri="{BB962C8B-B14F-4D97-AF65-F5344CB8AC3E}">
        <p14:creationId xmlns:p14="http://schemas.microsoft.com/office/powerpoint/2010/main" val="1879134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Life_expectancy_world_map"/>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 y="1524000"/>
            <a:ext cx="8821738" cy="4495800"/>
          </a:xfrm>
          <a:noFill/>
        </p:spPr>
      </p:pic>
      <p:sp>
        <p:nvSpPr>
          <p:cNvPr id="18435" name="Text Box 9"/>
          <p:cNvSpPr txBox="1">
            <a:spLocks noChangeArrowheads="1"/>
          </p:cNvSpPr>
          <p:nvPr/>
        </p:nvSpPr>
        <p:spPr bwMode="auto">
          <a:xfrm>
            <a:off x="1828800" y="381000"/>
            <a:ext cx="4788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t>Global Life expectancy </a:t>
            </a:r>
            <a:r>
              <a:rPr lang="en-US" dirty="0" smtClean="0"/>
              <a:t>at birth by </a:t>
            </a:r>
            <a:r>
              <a:rPr lang="en-US" dirty="0"/>
              <a:t>country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2400" smtClean="0"/>
              <a:t>Aging ‘Epidemic’: 2000</a:t>
            </a:r>
            <a:br>
              <a:rPr lang="en-US" sz="2400" smtClean="0"/>
            </a:br>
            <a:r>
              <a:rPr lang="en-US" sz="2400" smtClean="0"/>
              <a:t>Percent elderly aged 65+</a:t>
            </a:r>
            <a:br>
              <a:rPr lang="en-US" sz="2400" smtClean="0"/>
            </a:br>
            <a:r>
              <a:rPr lang="en-US" sz="2400" smtClean="0"/>
              <a:t>Population reference bureau</a:t>
            </a:r>
          </a:p>
        </p:txBody>
      </p:sp>
      <p:pic>
        <p:nvPicPr>
          <p:cNvPr id="13315" name="Picture 3" descr="PercentElderly20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2960" y="1920240"/>
            <a:ext cx="7630271" cy="45720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400" dirty="0" smtClean="0"/>
              <a:t>Aging ‘Epidemic’: 2050</a:t>
            </a:r>
            <a:br>
              <a:rPr lang="en-US" sz="2400" dirty="0" smtClean="0"/>
            </a:br>
            <a:r>
              <a:rPr lang="en-US" sz="2400" dirty="0" smtClean="0"/>
              <a:t>Percent elderly aged 65+</a:t>
            </a:r>
            <a:br>
              <a:rPr lang="en-US" sz="2400" dirty="0" smtClean="0"/>
            </a:br>
            <a:r>
              <a:rPr lang="en-US" sz="1600" dirty="0" smtClean="0"/>
              <a:t>Population reference bureau</a:t>
            </a:r>
            <a:endParaRPr lang="en-US" sz="2400" dirty="0" smtClean="0"/>
          </a:p>
        </p:txBody>
      </p:sp>
      <p:pic>
        <p:nvPicPr>
          <p:cNvPr id="14339" name="Picture 3" descr="PercentElderly20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828800"/>
            <a:ext cx="7478516" cy="448056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sz="2000" dirty="0" smtClean="0"/>
              <a:t>Comparison of gender life expectancy</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731520"/>
            <a:ext cx="5943600" cy="5943600"/>
          </a:xfrm>
          <a:prstGeom prst="rect">
            <a:avLst/>
          </a:prstGeom>
        </p:spPr>
      </p:pic>
    </p:spTree>
    <p:extLst>
      <p:ext uri="{BB962C8B-B14F-4D97-AF65-F5344CB8AC3E}">
        <p14:creationId xmlns:p14="http://schemas.microsoft.com/office/powerpoint/2010/main" val="178323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1600" b="1" dirty="0" smtClean="0"/>
              <a:t>Even with </a:t>
            </a:r>
            <a:r>
              <a:rPr lang="en-US" sz="1600" b="1" i="1" dirty="0" smtClean="0"/>
              <a:t>gender inequality</a:t>
            </a:r>
            <a:r>
              <a:rPr lang="en-US" sz="1600" b="1" dirty="0" smtClean="0"/>
              <a:t> as a global phenomenon,</a:t>
            </a:r>
            <a:br>
              <a:rPr lang="en-US" sz="1600" b="1" dirty="0" smtClean="0"/>
            </a:br>
            <a:r>
              <a:rPr lang="en-US" sz="1600" b="1" dirty="0" smtClean="0"/>
              <a:t>in most places in the world, women live longer than men </a:t>
            </a:r>
            <a:br>
              <a:rPr lang="en-US" sz="1600" b="1" dirty="0" smtClean="0"/>
            </a:br>
            <a:r>
              <a:rPr lang="en-US" sz="1600" b="1" dirty="0" smtClean="0"/>
              <a:t>Would women live even longer than men if there was less economic and social inequality?</a:t>
            </a:r>
          </a:p>
        </p:txBody>
      </p:sp>
      <p:pic>
        <p:nvPicPr>
          <p:cNvPr id="17411" name="Picture 4" descr="final-life-expect-map wome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600200"/>
            <a:ext cx="8522419" cy="48768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type="chart" idx="1"/>
          </p:nvPr>
        </p:nvGraphicFramePr>
        <p:xfrm>
          <a:off x="685800" y="1527175"/>
          <a:ext cx="7696200" cy="4375150"/>
        </p:xfrm>
        <a:graphic>
          <a:graphicData uri="http://schemas.openxmlformats.org/presentationml/2006/ole">
            <mc:AlternateContent xmlns:mc="http://schemas.openxmlformats.org/markup-compatibility/2006">
              <mc:Choice xmlns:v="urn:schemas-microsoft-com:vml" Requires="v">
                <p:oleObj spid="_x0000_s1062" name="Chart" r:id="rId4" imgW="7791320" imgH="4429119" progId="MSGraph.Chart.8">
                  <p:embed followColorScheme="full"/>
                </p:oleObj>
              </mc:Choice>
              <mc:Fallback>
                <p:oleObj name="Chart" r:id="rId4" imgW="7791320" imgH="442911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7175"/>
                        <a:ext cx="7696200"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3"/>
          <p:cNvSpPr txBox="1">
            <a:spLocks noChangeArrowheads="1"/>
          </p:cNvSpPr>
          <p:nvPr/>
        </p:nvSpPr>
        <p:spPr bwMode="auto">
          <a:xfrm>
            <a:off x="762000" y="6202363"/>
            <a:ext cx="80772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700" b="0"/>
              <a:t>Sources: Carl Haub, </a:t>
            </a:r>
            <a:r>
              <a:rPr lang="en-US" sz="700" b="0" i="1"/>
              <a:t>2006 World Population Data Sheet</a:t>
            </a:r>
            <a:r>
              <a:rPr lang="en-US" sz="700" b="0"/>
              <a:t>.</a:t>
            </a:r>
          </a:p>
        </p:txBody>
      </p:sp>
      <p:sp>
        <p:nvSpPr>
          <p:cNvPr id="1028" name="Rectangle 4"/>
          <p:cNvSpPr>
            <a:spLocks noGrp="1" noChangeArrowheads="1"/>
          </p:cNvSpPr>
          <p:nvPr>
            <p:ph type="title"/>
          </p:nvPr>
        </p:nvSpPr>
        <p:spPr>
          <a:xfrm>
            <a:off x="762000" y="152400"/>
            <a:ext cx="8382000" cy="533400"/>
          </a:xfrm>
          <a:noFill/>
        </p:spPr>
        <p:txBody>
          <a:bodyPr/>
          <a:lstStyle/>
          <a:p>
            <a:pPr eaLnBrk="1" hangingPunct="1"/>
            <a:r>
              <a:rPr lang="en-US" sz="2800" smtClean="0"/>
              <a:t>The World’s 15 ‘Oldest’ Countries and the U.S.</a:t>
            </a:r>
          </a:p>
        </p:txBody>
      </p:sp>
      <p:sp>
        <p:nvSpPr>
          <p:cNvPr id="1029" name="Text Box 5"/>
          <p:cNvSpPr txBox="1">
            <a:spLocks noChangeArrowheads="1"/>
          </p:cNvSpPr>
          <p:nvPr/>
        </p:nvSpPr>
        <p:spPr bwMode="auto">
          <a:xfrm>
            <a:off x="762000" y="74930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20000"/>
              </a:spcBef>
            </a:pPr>
            <a:r>
              <a:rPr lang="en-US" sz="2000"/>
              <a:t>Percent Age 65 or Older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57200" y="274637"/>
            <a:ext cx="8229600" cy="1143001"/>
          </a:xfrm>
          <a:prstGeom prst="rect">
            <a:avLst/>
          </a:prstGeom>
        </p:spPr>
        <p:txBody>
          <a:bodyPr/>
          <a:lstStyle/>
          <a:p>
            <a:pPr>
              <a:defRPr sz="4000"/>
            </a:pPr>
            <a:r>
              <a:t>Aging: A Biological Definition</a:t>
            </a:r>
            <a:r>
              <a:rPr b="0"/>
              <a:t> </a:t>
            </a:r>
          </a:p>
        </p:txBody>
      </p:sp>
      <p:sp>
        <p:nvSpPr>
          <p:cNvPr id="93" name="Shape 93"/>
          <p:cNvSpPr>
            <a:spLocks noGrp="1"/>
          </p:cNvSpPr>
          <p:nvPr>
            <p:ph type="body" idx="1"/>
          </p:nvPr>
        </p:nvSpPr>
        <p:spPr>
          <a:xfrm>
            <a:off x="533400" y="1828800"/>
            <a:ext cx="8229600" cy="4525963"/>
          </a:xfrm>
          <a:prstGeom prst="rect">
            <a:avLst/>
          </a:prstGeom>
        </p:spPr>
        <p:txBody>
          <a:bodyPr/>
          <a:lstStyle/>
          <a:p>
            <a:pPr algn="l">
              <a:spcBef>
                <a:spcPts val="800"/>
              </a:spcBef>
              <a:buSzTx/>
              <a:buNone/>
              <a:defRPr b="1"/>
            </a:pPr>
            <a:r>
              <a:t> </a:t>
            </a:r>
            <a:r>
              <a:rPr sz="3600"/>
              <a:t>“A progressive, generalized impairment of function resulting in a loss of adaptive response to stress (loss of biological reserve) and in a growing risk of age-associated disease.“</a:t>
            </a:r>
          </a:p>
        </p:txBody>
      </p:sp>
      <p:sp>
        <p:nvSpPr>
          <p:cNvPr id="94" name="Shape 94"/>
          <p:cNvSpPr/>
          <p:nvPr/>
        </p:nvSpPr>
        <p:spPr>
          <a:xfrm>
            <a:off x="4191000" y="5257800"/>
            <a:ext cx="96012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2000">
                <a:solidFill>
                  <a:srgbClr val="FFFFFF"/>
                </a:solidFill>
                <a:latin typeface="+mj-lt"/>
                <a:ea typeface="+mj-ea"/>
                <a:cs typeface="+mj-cs"/>
                <a:sym typeface="Arial"/>
              </a:defRPr>
            </a:pPr>
            <a:r>
              <a:t> </a:t>
            </a:r>
            <a:r>
              <a:rPr sz="1800" b="1"/>
              <a:t>After Kirkwood T, 1996</a:t>
            </a:r>
          </a:p>
        </p:txBody>
      </p:sp>
    </p:spTree>
    <p:extLst>
      <p:ext uri="{BB962C8B-B14F-4D97-AF65-F5344CB8AC3E}">
        <p14:creationId xmlns:p14="http://schemas.microsoft.com/office/powerpoint/2010/main" val="51147267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200025"/>
            <a:ext cx="8077200" cy="409575"/>
          </a:xfrm>
        </p:spPr>
        <p:txBody>
          <a:bodyPr/>
          <a:lstStyle/>
          <a:p>
            <a:pPr eaLnBrk="1" hangingPunct="1"/>
            <a:r>
              <a:rPr lang="en-US" sz="1800" smtClean="0"/>
              <a:t>Notes on the World’s 15 ‘Oldest’ Countries and the U.S.</a:t>
            </a:r>
          </a:p>
        </p:txBody>
      </p:sp>
      <p:sp>
        <p:nvSpPr>
          <p:cNvPr id="22531" name="Rectangle 3"/>
          <p:cNvSpPr>
            <a:spLocks noGrp="1" noChangeArrowheads="1"/>
          </p:cNvSpPr>
          <p:nvPr>
            <p:ph type="body" idx="1"/>
          </p:nvPr>
        </p:nvSpPr>
        <p:spPr>
          <a:xfrm>
            <a:off x="762000" y="914400"/>
            <a:ext cx="7772400" cy="4267200"/>
          </a:xfrm>
        </p:spPr>
        <p:txBody>
          <a:bodyPr/>
          <a:lstStyle/>
          <a:p>
            <a:pPr marL="0" indent="0" eaLnBrk="1" hangingPunct="1">
              <a:lnSpc>
                <a:spcPct val="130000"/>
              </a:lnSpc>
            </a:pPr>
            <a:r>
              <a:rPr lang="en-US" sz="1800" b="1" dirty="0" smtClean="0"/>
              <a:t> Except for Japan, the world’s </a:t>
            </a:r>
            <a:r>
              <a:rPr lang="en-US" sz="1800" b="1" i="1" dirty="0" smtClean="0"/>
              <a:t>15 oldest </a:t>
            </a:r>
            <a:r>
              <a:rPr lang="en-US" sz="1800" b="1" dirty="0" smtClean="0"/>
              <a:t>countries are all in Europe.</a:t>
            </a:r>
          </a:p>
          <a:p>
            <a:pPr marL="0" indent="0" eaLnBrk="1" hangingPunct="1">
              <a:lnSpc>
                <a:spcPct val="130000"/>
              </a:lnSpc>
            </a:pPr>
            <a:r>
              <a:rPr lang="en-US" sz="1800" b="1" dirty="0" smtClean="0"/>
              <a:t> The U.S. population is relatively “young” by European standards, with less than 13 percent age 65 or older, ranking as the 38</a:t>
            </a:r>
            <a:r>
              <a:rPr lang="en-US" sz="1800" b="1" baseline="30000" dirty="0" smtClean="0"/>
              <a:t>th</a:t>
            </a:r>
            <a:r>
              <a:rPr lang="en-US" sz="1800" b="1" dirty="0" smtClean="0"/>
              <a:t> oldest country. </a:t>
            </a:r>
          </a:p>
          <a:p>
            <a:pPr marL="0" indent="0" eaLnBrk="1" hangingPunct="1">
              <a:lnSpc>
                <a:spcPct val="130000"/>
              </a:lnSpc>
            </a:pPr>
            <a:r>
              <a:rPr lang="en-US" sz="1800" b="1" dirty="0" smtClean="0"/>
              <a:t> The aging of the baby-boom generation in the United States will push the proportion of older Americans to 20 percent by 2030; it will still be lower than in most Western European countries.</a:t>
            </a:r>
          </a:p>
          <a:p>
            <a:pPr marL="0" indent="0" eaLnBrk="1" hangingPunct="1">
              <a:lnSpc>
                <a:spcPct val="130000"/>
              </a:lnSpc>
            </a:pPr>
            <a:r>
              <a:rPr lang="en-US" sz="1800" b="1" dirty="0" smtClean="0"/>
              <a:t> The older share of the population is expected to more than double between 2000 and 2030 in Asia and Latin America and the Caribbean. Aging is occurring more slowly in sub-Saharan Africa, where relatively high birth rates are keeping the population “young.”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chor="t"/>
          <a:lstStyle/>
          <a:p>
            <a:r>
              <a:rPr lang="en-US" sz="2800" i="1" dirty="0" smtClean="0"/>
              <a:t>Life expectancy 1900 to 1997 USA</a:t>
            </a:r>
          </a:p>
        </p:txBody>
      </p:sp>
      <p:pic>
        <p:nvPicPr>
          <p:cNvPr id="8195" name="Content Placeholder 3" descr="12lifeexpectancy.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563" y="1600200"/>
            <a:ext cx="8882062" cy="4754563"/>
          </a:xfrm>
        </p:spPr>
      </p:pic>
      <p:sp>
        <p:nvSpPr>
          <p:cNvPr id="8196" name="TextBox 4"/>
          <p:cNvSpPr txBox="1">
            <a:spLocks noChangeArrowheads="1"/>
          </p:cNvSpPr>
          <p:nvPr/>
        </p:nvSpPr>
        <p:spPr bwMode="auto">
          <a:xfrm>
            <a:off x="1066800" y="1219200"/>
            <a:ext cx="6176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t>At birth (women): 60% increase:   At 65: 100% increase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z="2000" b="1" dirty="0" smtClean="0"/>
              <a:t>Cities with the least and the most proportions of people aged 65+</a:t>
            </a:r>
            <a:br>
              <a:rPr lang="en-US" sz="2000" b="1" dirty="0" smtClean="0"/>
            </a:br>
            <a:r>
              <a:rPr lang="en-US" sz="2000" b="1" dirty="0" smtClean="0"/>
              <a:t>United States (2000)</a:t>
            </a:r>
          </a:p>
        </p:txBody>
      </p:sp>
      <p:sp>
        <p:nvSpPr>
          <p:cNvPr id="2" name="Text Placeholder 1"/>
          <p:cNvSpPr>
            <a:spLocks noGrp="1"/>
          </p:cNvSpPr>
          <p:nvPr>
            <p:ph type="body" idx="1"/>
          </p:nvPr>
        </p:nvSpPr>
        <p:spPr/>
        <p:txBody>
          <a:bodyPr anchor="t"/>
          <a:lstStyle/>
          <a:p>
            <a:pPr algn="ctr"/>
            <a:r>
              <a:rPr lang="en-US" sz="1600" dirty="0" smtClean="0"/>
              <a:t>Least</a:t>
            </a:r>
            <a:endParaRPr lang="en-US" sz="1600" dirty="0"/>
          </a:p>
        </p:txBody>
      </p:sp>
      <p:graphicFrame>
        <p:nvGraphicFramePr>
          <p:cNvPr id="5" name="Object 3"/>
          <p:cNvGraphicFramePr>
            <a:graphicFrameLocks noGrp="1" noChangeAspect="1"/>
          </p:cNvGraphicFramePr>
          <p:nvPr>
            <p:ph sz="half" idx="2"/>
          </p:nvPr>
        </p:nvGraphicFramePr>
        <p:xfrm>
          <a:off x="776108" y="2225675"/>
          <a:ext cx="3402372" cy="38496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3"/>
          </p:nvPr>
        </p:nvSpPr>
        <p:spPr/>
        <p:txBody>
          <a:bodyPr anchor="t"/>
          <a:lstStyle/>
          <a:p>
            <a:pPr algn="ctr"/>
            <a:r>
              <a:rPr lang="en-US" sz="1600" dirty="0" smtClean="0"/>
              <a:t>Most</a:t>
            </a:r>
            <a:endParaRPr lang="en-US" sz="1600" dirty="0"/>
          </a:p>
        </p:txBody>
      </p:sp>
      <p:graphicFrame>
        <p:nvGraphicFramePr>
          <p:cNvPr id="4" name="Object 4"/>
          <p:cNvGraphicFramePr>
            <a:graphicFrameLocks noGrp="1" noChangeAspect="1"/>
          </p:cNvGraphicFramePr>
          <p:nvPr>
            <p:ph sz="quarter" idx="4"/>
          </p:nvPr>
        </p:nvGraphicFramePr>
        <p:xfrm>
          <a:off x="4964726" y="2225675"/>
          <a:ext cx="3402372" cy="38496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2" descr="gray-graphic.jpg"/>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182880" y="1168400"/>
            <a:ext cx="8812964" cy="4297680"/>
          </a:xfrm>
        </p:spPr>
      </p:pic>
      <p:sp>
        <p:nvSpPr>
          <p:cNvPr id="19459" name="TextBox 2"/>
          <p:cNvSpPr txBox="1">
            <a:spLocks noChangeArrowheads="1"/>
          </p:cNvSpPr>
          <p:nvPr/>
        </p:nvSpPr>
        <p:spPr bwMode="auto">
          <a:xfrm>
            <a:off x="685800" y="566468"/>
            <a:ext cx="7891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smtClean="0"/>
              <a:t>Areas with the fastest </a:t>
            </a:r>
            <a:r>
              <a:rPr lang="en-US" dirty="0"/>
              <a:t>growth in ages 55-64 between 1990-2005 in USA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19200" y="381000"/>
            <a:ext cx="7085013" cy="601345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icture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800" y="304800"/>
            <a:ext cx="7513638" cy="617855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icture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38200" y="152400"/>
            <a:ext cx="6992938" cy="6370638"/>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icture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14400" y="381000"/>
            <a:ext cx="7377113" cy="611505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cture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90600" y="533400"/>
            <a:ext cx="7194550" cy="58674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762000" y="9144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20000"/>
              </a:spcBef>
            </a:pPr>
            <a:r>
              <a:rPr lang="en-US" dirty="0"/>
              <a:t>Percent of Elderly (65+) in China’s Population, 1950-2050</a:t>
            </a:r>
          </a:p>
        </p:txBody>
      </p:sp>
      <p:sp>
        <p:nvSpPr>
          <p:cNvPr id="3076" name="Rectangle 3"/>
          <p:cNvSpPr>
            <a:spLocks noGrp="1" noChangeArrowheads="1"/>
          </p:cNvSpPr>
          <p:nvPr>
            <p:ph type="title"/>
          </p:nvPr>
        </p:nvSpPr>
        <p:spPr>
          <a:xfrm>
            <a:off x="838200" y="166688"/>
            <a:ext cx="7772400" cy="671512"/>
          </a:xfrm>
          <a:noFill/>
        </p:spPr>
        <p:txBody>
          <a:bodyPr lIns="0" tIns="0" rIns="0" bIns="0" anchor="b"/>
          <a:lstStyle/>
          <a:p>
            <a:pPr eaLnBrk="1" hangingPunct="1"/>
            <a:r>
              <a:rPr lang="en-US" sz="2800" smtClean="0"/>
              <a:t>Example of Aging in China</a:t>
            </a:r>
          </a:p>
        </p:txBody>
      </p:sp>
      <p:graphicFrame>
        <p:nvGraphicFramePr>
          <p:cNvPr id="3074" name="Object 4"/>
          <p:cNvGraphicFramePr>
            <a:graphicFrameLocks noChangeAspect="1"/>
          </p:cNvGraphicFramePr>
          <p:nvPr/>
        </p:nvGraphicFramePr>
        <p:xfrm>
          <a:off x="688975" y="1452563"/>
          <a:ext cx="7202488" cy="5148262"/>
        </p:xfrm>
        <a:graphic>
          <a:graphicData uri="http://schemas.openxmlformats.org/presentationml/2006/ole">
            <mc:AlternateContent xmlns:mc="http://schemas.openxmlformats.org/markup-compatibility/2006">
              <mc:Choice xmlns:v="urn:schemas-microsoft-com:vml" Requires="v">
                <p:oleObj spid="_x0000_s3110" name="Chart" r:id="rId4" imgW="7210439" imgH="5153072" progId="MSGraph.Chart.8">
                  <p:embed followColorScheme="full"/>
                </p:oleObj>
              </mc:Choice>
              <mc:Fallback>
                <p:oleObj name="Chart" r:id="rId4" imgW="7210439" imgH="515307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 y="1452563"/>
                        <a:ext cx="7202488" cy="514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5"/>
          <p:cNvSpPr txBox="1">
            <a:spLocks noChangeArrowheads="1"/>
          </p:cNvSpPr>
          <p:nvPr/>
        </p:nvSpPr>
        <p:spPr bwMode="auto">
          <a:xfrm>
            <a:off x="762000" y="6172200"/>
            <a:ext cx="784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1200" b="0"/>
              <a:t>Source: </a:t>
            </a:r>
            <a:r>
              <a:rPr lang="en-US" sz="1200" b="0" i="1"/>
              <a:t>World Population Prospects: The 2004 Revision </a:t>
            </a:r>
            <a:r>
              <a:rPr lang="en-US" sz="1200" b="0"/>
              <a:t>(2005).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600" dirty="0" smtClean="0"/>
              <a:t>What is the epidemiology of aging?</a:t>
            </a:r>
          </a:p>
        </p:txBody>
      </p:sp>
      <p:sp>
        <p:nvSpPr>
          <p:cNvPr id="51203" name="Rectangle 3"/>
          <p:cNvSpPr>
            <a:spLocks noGrp="1" noChangeArrowheads="1"/>
          </p:cNvSpPr>
          <p:nvPr>
            <p:ph type="body" idx="1"/>
          </p:nvPr>
        </p:nvSpPr>
        <p:spPr/>
        <p:txBody>
          <a:bodyPr/>
          <a:lstStyle/>
          <a:p>
            <a:pPr eaLnBrk="1" hangingPunct="1">
              <a:lnSpc>
                <a:spcPct val="90000"/>
              </a:lnSpc>
            </a:pPr>
            <a:r>
              <a:rPr lang="en-US" smtClean="0"/>
              <a:t>One view: study of the distribution and determinants of risk factors and disease </a:t>
            </a:r>
            <a:r>
              <a:rPr lang="en-US" i="1" smtClean="0"/>
              <a:t>in older populations (aka: geriatric epidemiology)</a:t>
            </a:r>
          </a:p>
          <a:p>
            <a:pPr eaLnBrk="1" hangingPunct="1">
              <a:lnSpc>
                <a:spcPct val="90000"/>
              </a:lnSpc>
              <a:buFontTx/>
              <a:buNone/>
            </a:pPr>
            <a:endParaRPr lang="en-US" i="1" smtClean="0"/>
          </a:p>
          <a:p>
            <a:pPr eaLnBrk="1" hangingPunct="1">
              <a:lnSpc>
                <a:spcPct val="90000"/>
              </a:lnSpc>
            </a:pPr>
            <a:r>
              <a:rPr lang="en-US" smtClean="0"/>
              <a:t>Another view: study of the distribution and determinants of risk factors and disease in </a:t>
            </a:r>
            <a:r>
              <a:rPr lang="en-US" i="1" smtClean="0"/>
              <a:t>all populations across the life span (aka: life span epidemiology): developmental perspective</a:t>
            </a:r>
          </a:p>
        </p:txBody>
      </p:sp>
    </p:spTree>
    <p:extLst>
      <p:ext uri="{BB962C8B-B14F-4D97-AF65-F5344CB8AC3E}">
        <p14:creationId xmlns:p14="http://schemas.microsoft.com/office/powerpoint/2010/main" val="205521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457200"/>
            <a:ext cx="7772400" cy="381000"/>
          </a:xfrm>
        </p:spPr>
        <p:txBody>
          <a:bodyPr/>
          <a:lstStyle/>
          <a:p>
            <a:pPr eaLnBrk="1" hangingPunct="1"/>
            <a:r>
              <a:rPr lang="en-US" sz="2800" smtClean="0"/>
              <a:t>Notes on Aging in China</a:t>
            </a:r>
          </a:p>
        </p:txBody>
      </p:sp>
      <p:sp>
        <p:nvSpPr>
          <p:cNvPr id="30723" name="Rectangle 3"/>
          <p:cNvSpPr>
            <a:spLocks noGrp="1" noChangeArrowheads="1"/>
          </p:cNvSpPr>
          <p:nvPr>
            <p:ph type="body" idx="1"/>
          </p:nvPr>
        </p:nvSpPr>
        <p:spPr>
          <a:xfrm>
            <a:off x="762000" y="1371600"/>
            <a:ext cx="8229600" cy="4664075"/>
          </a:xfrm>
        </p:spPr>
        <p:txBody>
          <a:bodyPr/>
          <a:lstStyle/>
          <a:p>
            <a:pPr marL="0" indent="0" eaLnBrk="1" hangingPunct="1"/>
            <a:r>
              <a:rPr lang="en-US" sz="2400" b="1" smtClean="0"/>
              <a:t> Due to vast improvements in health over the past five decades, life expectancy at birth in China has increased by </a:t>
            </a:r>
            <a:r>
              <a:rPr lang="en-US" sz="2400" b="1" smtClean="0">
                <a:solidFill>
                  <a:srgbClr val="FF0000"/>
                </a:solidFill>
              </a:rPr>
              <a:t>two-thirds</a:t>
            </a:r>
            <a:r>
              <a:rPr lang="en-US" sz="2400" b="1" smtClean="0"/>
              <a:t> from 40.8 to 71.5 years between 1955 and 2005.</a:t>
            </a:r>
          </a:p>
          <a:p>
            <a:pPr marL="0" indent="0" eaLnBrk="1" hangingPunct="1"/>
            <a:r>
              <a:rPr lang="en-US" sz="2400" b="1" smtClean="0"/>
              <a:t> The percent of elderly in China is projected to </a:t>
            </a:r>
            <a:r>
              <a:rPr lang="en-US" sz="2400" b="1" smtClean="0">
                <a:solidFill>
                  <a:srgbClr val="FF0000"/>
                </a:solidFill>
              </a:rPr>
              <a:t>triple</a:t>
            </a:r>
            <a:r>
              <a:rPr lang="en-US" sz="2400" b="1" smtClean="0"/>
              <a:t> from 8 percent to 24 percent between 2006 and 2050.</a:t>
            </a:r>
          </a:p>
          <a:p>
            <a:pPr marL="0" indent="0" eaLnBrk="1" hangingPunct="1"/>
            <a:r>
              <a:rPr lang="en-US" sz="2400" b="1" smtClean="0"/>
              <a:t> Because chronic health problems become more common in old age, China’s population aging has led to increases in the country’s prevalence of chronic disease and disability.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229600" cy="1143000"/>
          </a:xfrm>
        </p:spPr>
        <p:txBody>
          <a:bodyPr>
            <a:normAutofit/>
          </a:bodyPr>
          <a:lstStyle/>
          <a:p>
            <a:r>
              <a:rPr lang="en-US" sz="3200" dirty="0" smtClean="0"/>
              <a:t>The rise of chronic disease and disabilities</a:t>
            </a:r>
            <a:endParaRPr lang="en-US" sz="3200" dirty="0"/>
          </a:p>
        </p:txBody>
      </p:sp>
    </p:spTree>
    <p:extLst>
      <p:ext uri="{BB962C8B-B14F-4D97-AF65-F5344CB8AC3E}">
        <p14:creationId xmlns:p14="http://schemas.microsoft.com/office/powerpoint/2010/main" val="2127261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7162799"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715962"/>
          </a:xfrm>
        </p:spPr>
        <p:txBody>
          <a:bodyPr>
            <a:normAutofit/>
          </a:bodyPr>
          <a:lstStyle/>
          <a:p>
            <a:r>
              <a:rPr lang="en-US" sz="3200" dirty="0" smtClean="0"/>
              <a:t>World wide trends in obesity since 1970 </a:t>
            </a:r>
            <a:endParaRPr lang="en-US" sz="3200" dirty="0"/>
          </a:p>
        </p:txBody>
      </p:sp>
    </p:spTree>
    <p:extLst>
      <p:ext uri="{BB962C8B-B14F-4D97-AF65-F5344CB8AC3E}">
        <p14:creationId xmlns:p14="http://schemas.microsoft.com/office/powerpoint/2010/main" val="1665473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4240"/>
            <a:ext cx="9144000" cy="5943600"/>
          </a:xfrm>
          <a:prstGeom prst="rect">
            <a:avLst/>
          </a:prstGeom>
        </p:spPr>
      </p:pic>
      <p:sp>
        <p:nvSpPr>
          <p:cNvPr id="3" name="TextBox 2"/>
          <p:cNvSpPr txBox="1"/>
          <p:nvPr/>
        </p:nvSpPr>
        <p:spPr>
          <a:xfrm>
            <a:off x="1219200" y="304800"/>
            <a:ext cx="6405151" cy="523220"/>
          </a:xfrm>
          <a:prstGeom prst="rect">
            <a:avLst/>
          </a:prstGeom>
          <a:noFill/>
        </p:spPr>
        <p:txBody>
          <a:bodyPr wrap="none" rtlCol="0">
            <a:spAutoFit/>
          </a:bodyPr>
          <a:lstStyle/>
          <a:p>
            <a:r>
              <a:rPr lang="en-US" sz="2800" b="1" dirty="0" smtClean="0"/>
              <a:t>Prevalence of diabetes in 2010 by country</a:t>
            </a:r>
            <a:endParaRPr lang="en-US" sz="2800" b="1" dirty="0"/>
          </a:p>
        </p:txBody>
      </p:sp>
    </p:spTree>
    <p:extLst>
      <p:ext uri="{BB962C8B-B14F-4D97-AF65-F5344CB8AC3E}">
        <p14:creationId xmlns:p14="http://schemas.microsoft.com/office/powerpoint/2010/main" val="2064066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905256"/>
            <a:ext cx="9144000" cy="5943600"/>
          </a:xfrm>
          <a:prstGeom prst="rect">
            <a:avLst/>
          </a:prstGeom>
        </p:spPr>
      </p:pic>
      <p:sp>
        <p:nvSpPr>
          <p:cNvPr id="3" name="Rectangle 2"/>
          <p:cNvSpPr/>
          <p:nvPr/>
        </p:nvSpPr>
        <p:spPr>
          <a:xfrm>
            <a:off x="1143000" y="304800"/>
            <a:ext cx="6405151" cy="523220"/>
          </a:xfrm>
          <a:prstGeom prst="rect">
            <a:avLst/>
          </a:prstGeom>
        </p:spPr>
        <p:txBody>
          <a:bodyPr wrap="none">
            <a:spAutoFit/>
          </a:bodyPr>
          <a:lstStyle/>
          <a:p>
            <a:r>
              <a:rPr lang="en-US" sz="2800" b="1" dirty="0"/>
              <a:t>Prevalence of diabetes in </a:t>
            </a:r>
            <a:r>
              <a:rPr lang="en-US" sz="2800" b="1" dirty="0" smtClean="0"/>
              <a:t>2030 </a:t>
            </a:r>
            <a:r>
              <a:rPr lang="en-US" sz="2800" b="1" dirty="0"/>
              <a:t>by country</a:t>
            </a:r>
          </a:p>
        </p:txBody>
      </p:sp>
    </p:spTree>
    <p:extLst>
      <p:ext uri="{BB962C8B-B14F-4D97-AF65-F5344CB8AC3E}">
        <p14:creationId xmlns:p14="http://schemas.microsoft.com/office/powerpoint/2010/main" val="2368929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p:txBody>
          <a:bodyPr/>
          <a:lstStyle/>
          <a:p>
            <a:pPr eaLnBrk="1" hangingPunct="1"/>
            <a:r>
              <a:rPr lang="en-US" sz="2000" b="1" dirty="0" smtClean="0"/>
              <a:t>Aging populations in the United States</a:t>
            </a:r>
            <a:br>
              <a:rPr lang="en-US" sz="2000" b="1" dirty="0" smtClean="0"/>
            </a:br>
            <a:r>
              <a:rPr lang="en-US" sz="2000" b="1" dirty="0" smtClean="0"/>
              <a:t>and disabilities </a:t>
            </a:r>
            <a:r>
              <a:rPr lang="en-US" sz="1800" dirty="0" smtClean="0"/>
              <a:t>(Census 2000)</a:t>
            </a:r>
          </a:p>
        </p:txBody>
      </p:sp>
      <p:pic>
        <p:nvPicPr>
          <p:cNvPr id="31747" name="Picture 10" descr="map_aged_disabiliti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138363"/>
            <a:ext cx="4360863" cy="3724275"/>
          </a:xfrm>
          <a:noFill/>
        </p:spPr>
      </p:pic>
      <p:pic>
        <p:nvPicPr>
          <p:cNvPr id="31748" name="Picture 12" descr="map_65plus"/>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73050" y="2146300"/>
            <a:ext cx="4368800" cy="3714750"/>
          </a:xfrm>
          <a:noFill/>
        </p:spPr>
      </p:pic>
      <p:sp>
        <p:nvSpPr>
          <p:cNvPr id="31749" name="TextBox 4"/>
          <p:cNvSpPr txBox="1">
            <a:spLocks noChangeArrowheads="1"/>
          </p:cNvSpPr>
          <p:nvPr/>
        </p:nvSpPr>
        <p:spPr bwMode="auto">
          <a:xfrm>
            <a:off x="1371600" y="1600200"/>
            <a:ext cx="1076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t>Age 65+</a:t>
            </a:r>
          </a:p>
        </p:txBody>
      </p:sp>
      <p:sp>
        <p:nvSpPr>
          <p:cNvPr id="31750" name="TextBox 5"/>
          <p:cNvSpPr txBox="1">
            <a:spLocks noChangeArrowheads="1"/>
          </p:cNvSpPr>
          <p:nvPr/>
        </p:nvSpPr>
        <p:spPr bwMode="auto">
          <a:xfrm>
            <a:off x="5486400" y="16002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t>65+ with Disabilities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457200" y="274638"/>
            <a:ext cx="8229600" cy="715962"/>
          </a:xfrm>
        </p:spPr>
        <p:txBody>
          <a:bodyPr/>
          <a:lstStyle/>
          <a:p>
            <a:pPr eaLnBrk="1" hangingPunct="1"/>
            <a:r>
              <a:rPr lang="en-US" sz="2400" b="1" dirty="0" smtClean="0"/>
              <a:t>Generations* and aging</a:t>
            </a:r>
            <a:r>
              <a:rPr lang="en-US" sz="2800" dirty="0" smtClean="0"/>
              <a:t>, </a:t>
            </a:r>
            <a:r>
              <a:rPr lang="en-US" sz="2000" dirty="0" smtClean="0"/>
              <a:t>US census 2000</a:t>
            </a:r>
            <a:endParaRPr lang="en-US" sz="2800" dirty="0" smtClean="0"/>
          </a:p>
        </p:txBody>
      </p:sp>
      <p:pic>
        <p:nvPicPr>
          <p:cNvPr id="32771" name="Picture 8" descr="map_generations ed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066800"/>
            <a:ext cx="5988050" cy="5275263"/>
          </a:xfrm>
          <a:noFill/>
        </p:spPr>
      </p:pic>
      <p:sp>
        <p:nvSpPr>
          <p:cNvPr id="32772" name="Text Box 9"/>
          <p:cNvSpPr txBox="1">
            <a:spLocks noChangeArrowheads="1"/>
          </p:cNvSpPr>
          <p:nvPr/>
        </p:nvSpPr>
        <p:spPr bwMode="auto">
          <a:xfrm>
            <a:off x="517525" y="6361113"/>
            <a:ext cx="7148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t>* Birth </a:t>
            </a:r>
            <a:r>
              <a:rPr lang="en-US" dirty="0" smtClean="0"/>
              <a:t>and period cohort </a:t>
            </a:r>
            <a:r>
              <a:rPr lang="en-US" dirty="0"/>
              <a:t>effects: generational </a:t>
            </a:r>
            <a:r>
              <a:rPr lang="en-US" dirty="0" smtClean="0"/>
              <a:t>experience, HRS </a:t>
            </a:r>
            <a:endParaRPr lang="en-US" dirty="0"/>
          </a:p>
        </p:txBody>
      </p:sp>
      <p:sp>
        <p:nvSpPr>
          <p:cNvPr id="2" name="TextBox 1">
            <a:hlinkClick r:id="rId3"/>
          </p:cNvPr>
          <p:cNvSpPr txBox="1"/>
          <p:nvPr/>
        </p:nvSpPr>
        <p:spPr>
          <a:xfrm>
            <a:off x="381000" y="5626608"/>
            <a:ext cx="4184864" cy="276999"/>
          </a:xfrm>
          <a:prstGeom prst="rect">
            <a:avLst/>
          </a:prstGeom>
          <a:noFill/>
        </p:spPr>
        <p:txBody>
          <a:bodyPr wrap="none" rtlCol="0">
            <a:spAutoFit/>
          </a:bodyPr>
          <a:lstStyle/>
          <a:p>
            <a:r>
              <a:rPr lang="en-US" sz="1200" dirty="0">
                <a:hlinkClick r:id="rId3"/>
              </a:rPr>
              <a:t>http://www.censusscope.org/us/map_generations.html</a:t>
            </a:r>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2000" dirty="0" smtClean="0"/>
              <a:t>Some terminology related to epidemiology and aging</a:t>
            </a:r>
          </a:p>
        </p:txBody>
      </p:sp>
      <p:sp>
        <p:nvSpPr>
          <p:cNvPr id="34819" name="Rectangle 3"/>
          <p:cNvSpPr>
            <a:spLocks noGrp="1" noChangeArrowheads="1"/>
          </p:cNvSpPr>
          <p:nvPr>
            <p:ph type="body" idx="1"/>
          </p:nvPr>
        </p:nvSpPr>
        <p:spPr/>
        <p:txBody>
          <a:bodyPr/>
          <a:lstStyle/>
          <a:p>
            <a:pPr marL="609600" indent="-609600" eaLnBrk="1" hangingPunct="1">
              <a:lnSpc>
                <a:spcPct val="135000"/>
              </a:lnSpc>
              <a:buFontTx/>
              <a:buAutoNum type="arabicPeriod"/>
            </a:pPr>
            <a:r>
              <a:rPr lang="en-US" sz="2400" i="1" dirty="0" smtClean="0"/>
              <a:t>Life expectancy</a:t>
            </a:r>
            <a:r>
              <a:rPr lang="en-US" sz="2400" dirty="0" smtClean="0"/>
              <a:t>: average, maximum, disability-free, active, healthy </a:t>
            </a:r>
          </a:p>
          <a:p>
            <a:pPr marL="609600" indent="-609600" eaLnBrk="1" hangingPunct="1">
              <a:lnSpc>
                <a:spcPct val="135000"/>
              </a:lnSpc>
              <a:buFontTx/>
              <a:buAutoNum type="arabicPeriod"/>
            </a:pPr>
            <a:r>
              <a:rPr lang="en-US" sz="2400" i="1" dirty="0" smtClean="0"/>
              <a:t>Life span</a:t>
            </a:r>
            <a:r>
              <a:rPr lang="en-US" sz="2400" dirty="0" smtClean="0"/>
              <a:t>: average, maximum</a:t>
            </a:r>
          </a:p>
          <a:p>
            <a:pPr marL="609600" indent="-609600" eaLnBrk="1" hangingPunct="1">
              <a:lnSpc>
                <a:spcPct val="135000"/>
              </a:lnSpc>
              <a:buFontTx/>
              <a:buAutoNum type="arabicPeriod"/>
            </a:pPr>
            <a:r>
              <a:rPr lang="en-US" sz="2400" i="1" dirty="0" smtClean="0"/>
              <a:t>Disability free life expectancy</a:t>
            </a:r>
          </a:p>
          <a:p>
            <a:pPr marL="609600" indent="-609600" eaLnBrk="1" hangingPunct="1">
              <a:lnSpc>
                <a:spcPct val="135000"/>
              </a:lnSpc>
              <a:buFontTx/>
              <a:buAutoNum type="arabicPeriod"/>
            </a:pPr>
            <a:r>
              <a:rPr lang="en-US" sz="2400" i="1" dirty="0" smtClean="0"/>
              <a:t>Dependency Ratio</a:t>
            </a:r>
          </a:p>
          <a:p>
            <a:pPr marL="609600" indent="-609600" eaLnBrk="1" hangingPunct="1">
              <a:lnSpc>
                <a:spcPct val="135000"/>
              </a:lnSpc>
              <a:buFontTx/>
              <a:buAutoNum type="arabicPeriod"/>
            </a:pPr>
            <a:r>
              <a:rPr lang="en-US" sz="2400" i="1" dirty="0" smtClean="0"/>
              <a:t>Comorbidity</a:t>
            </a:r>
          </a:p>
          <a:p>
            <a:pPr marL="609600" indent="-609600" eaLnBrk="1" hangingPunct="1">
              <a:buFontTx/>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dirty="0" smtClean="0"/>
              <a:t>‘Life expectancy’</a:t>
            </a:r>
          </a:p>
        </p:txBody>
      </p:sp>
      <p:sp>
        <p:nvSpPr>
          <p:cNvPr id="35843" name="Rectangle 3"/>
          <p:cNvSpPr>
            <a:spLocks noGrp="1" noChangeArrowheads="1"/>
          </p:cNvSpPr>
          <p:nvPr>
            <p:ph type="body" idx="1"/>
          </p:nvPr>
        </p:nvSpPr>
        <p:spPr/>
        <p:txBody>
          <a:bodyPr/>
          <a:lstStyle/>
          <a:p>
            <a:pPr eaLnBrk="1" hangingPunct="1">
              <a:lnSpc>
                <a:spcPct val="90000"/>
              </a:lnSpc>
              <a:spcBef>
                <a:spcPct val="5000"/>
              </a:spcBef>
              <a:buFontTx/>
              <a:buNone/>
            </a:pPr>
            <a:r>
              <a:rPr lang="en-US" sz="2000" dirty="0" smtClean="0">
                <a:solidFill>
                  <a:srgbClr val="000000"/>
                </a:solidFill>
              </a:rPr>
              <a:t>     The </a:t>
            </a:r>
            <a:r>
              <a:rPr lang="en-US" sz="2000" b="1" dirty="0" smtClean="0">
                <a:solidFill>
                  <a:srgbClr val="000000"/>
                </a:solidFill>
              </a:rPr>
              <a:t>Life expectancy</a:t>
            </a:r>
            <a:r>
              <a:rPr lang="en-US" sz="2000" dirty="0" smtClean="0">
                <a:solidFill>
                  <a:srgbClr val="000000"/>
                </a:solidFill>
              </a:rPr>
              <a:t> of a group of people at any given age is the average number of years that they have remaining to live. "Life expectancy at birth" (abbreviated as e</a:t>
            </a:r>
            <a:r>
              <a:rPr lang="en-US" sz="2000" baseline="-30000" dirty="0" smtClean="0">
                <a:solidFill>
                  <a:srgbClr val="000000"/>
                </a:solidFill>
              </a:rPr>
              <a:t>0</a:t>
            </a:r>
            <a:r>
              <a:rPr lang="en-US" sz="2000" dirty="0" smtClean="0">
                <a:solidFill>
                  <a:srgbClr val="000000"/>
                </a:solidFill>
              </a:rPr>
              <a:t>) is also called </a:t>
            </a:r>
            <a:r>
              <a:rPr lang="en-US" sz="2000" b="1" dirty="0" smtClean="0">
                <a:solidFill>
                  <a:srgbClr val="000000"/>
                </a:solidFill>
              </a:rPr>
              <a:t>average life span</a:t>
            </a:r>
            <a:r>
              <a:rPr lang="en-US" sz="2000" dirty="0" smtClean="0">
                <a:solidFill>
                  <a:srgbClr val="000000"/>
                </a:solidFill>
              </a:rPr>
              <a:t> or </a:t>
            </a:r>
            <a:r>
              <a:rPr lang="en-US" sz="2000" b="1" dirty="0" smtClean="0">
                <a:solidFill>
                  <a:srgbClr val="000000"/>
                </a:solidFill>
              </a:rPr>
              <a:t>mean life span</a:t>
            </a:r>
            <a:r>
              <a:rPr lang="en-US" sz="2000" dirty="0" smtClean="0">
                <a:solidFill>
                  <a:srgbClr val="000000"/>
                </a:solidFill>
              </a:rPr>
              <a:t>. This is distinct from </a:t>
            </a:r>
            <a:r>
              <a:rPr lang="en-US" sz="2000" dirty="0" smtClean="0">
                <a:solidFill>
                  <a:srgbClr val="000000"/>
                </a:solidFill>
                <a:hlinkClick r:id="rId2" tooltip="Maximum life span"/>
              </a:rPr>
              <a:t>maximum life span</a:t>
            </a:r>
            <a:r>
              <a:rPr lang="en-US" sz="2000" dirty="0" smtClean="0">
                <a:solidFill>
                  <a:srgbClr val="000000"/>
                </a:solidFill>
              </a:rPr>
              <a:t>. Life expectancy at birth should not be confused with median survival time (the time by which 50% of a cohort will have died).</a:t>
            </a:r>
          </a:p>
          <a:p>
            <a:pPr eaLnBrk="1" hangingPunct="1">
              <a:lnSpc>
                <a:spcPct val="90000"/>
              </a:lnSpc>
              <a:spcBef>
                <a:spcPct val="5000"/>
              </a:spcBef>
              <a:buFontTx/>
              <a:buNone/>
            </a:pPr>
            <a:r>
              <a:rPr lang="en-US" sz="2000" dirty="0" smtClean="0">
                <a:solidFill>
                  <a:srgbClr val="000000"/>
                </a:solidFill>
              </a:rPr>
              <a:t>    </a:t>
            </a:r>
          </a:p>
          <a:p>
            <a:pPr eaLnBrk="1" hangingPunct="1">
              <a:lnSpc>
                <a:spcPct val="90000"/>
              </a:lnSpc>
              <a:spcBef>
                <a:spcPct val="5000"/>
              </a:spcBef>
              <a:buFontTx/>
              <a:buNone/>
            </a:pPr>
            <a:r>
              <a:rPr lang="en-US" sz="2000" dirty="0" smtClean="0">
                <a:solidFill>
                  <a:srgbClr val="000000"/>
                </a:solidFill>
              </a:rPr>
              <a:t>     </a:t>
            </a:r>
            <a:r>
              <a:rPr lang="en-US" sz="2000" b="1" dirty="0" smtClean="0">
                <a:solidFill>
                  <a:srgbClr val="000000"/>
                </a:solidFill>
              </a:rPr>
              <a:t>Life expectancy </a:t>
            </a:r>
            <a:r>
              <a:rPr lang="en-US" sz="2000" dirty="0" smtClean="0">
                <a:solidFill>
                  <a:srgbClr val="000000"/>
                </a:solidFill>
              </a:rPr>
              <a:t>calculations are extrapolated from age-specific death rates of people alive at the beginning of a given time-period, typically a given calendar year or group of years. Typical life expectancies for the current year reflect current age-specific death rates and are not predictions or projections about life expectancy or mortality in the future. The fact that an average is calculated over a subset of the population makes life expectancy a </a:t>
            </a:r>
            <a:r>
              <a:rPr lang="en-US" sz="2000" dirty="0" smtClean="0">
                <a:solidFill>
                  <a:srgbClr val="000000"/>
                </a:solidFill>
                <a:hlinkClick r:id="rId3" tooltip="Statistical"/>
              </a:rPr>
              <a:t>statistical</a:t>
            </a:r>
            <a:r>
              <a:rPr lang="en-US" sz="2000" dirty="0" smtClean="0">
                <a:solidFill>
                  <a:srgbClr val="000000"/>
                </a:solidFill>
              </a:rPr>
              <a:t> measure.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600" dirty="0" smtClean="0"/>
              <a:t>Maximum life span</a:t>
            </a:r>
          </a:p>
        </p:txBody>
      </p:sp>
      <p:sp>
        <p:nvSpPr>
          <p:cNvPr id="36867" name="Rectangle 3"/>
          <p:cNvSpPr>
            <a:spLocks noGrp="1" noChangeArrowheads="1"/>
          </p:cNvSpPr>
          <p:nvPr>
            <p:ph type="body" idx="1"/>
          </p:nvPr>
        </p:nvSpPr>
        <p:spPr/>
        <p:txBody>
          <a:bodyPr/>
          <a:lstStyle/>
          <a:p>
            <a:pPr eaLnBrk="1" hangingPunct="1">
              <a:spcBef>
                <a:spcPct val="5000"/>
              </a:spcBef>
              <a:buFontTx/>
              <a:buNone/>
            </a:pPr>
            <a:r>
              <a:rPr lang="en-US" sz="2000" b="1" dirty="0" smtClean="0">
                <a:solidFill>
                  <a:srgbClr val="000000"/>
                </a:solidFill>
              </a:rPr>
              <a:t>     Maximum life span</a:t>
            </a:r>
            <a:r>
              <a:rPr lang="en-US" sz="2000" dirty="0" smtClean="0">
                <a:solidFill>
                  <a:srgbClr val="000000"/>
                </a:solidFill>
              </a:rPr>
              <a:t> is a measure of the </a:t>
            </a:r>
            <a:r>
              <a:rPr lang="en-US" sz="2000" i="1" dirty="0" smtClean="0">
                <a:solidFill>
                  <a:srgbClr val="000000"/>
                </a:solidFill>
              </a:rPr>
              <a:t>observed</a:t>
            </a:r>
            <a:r>
              <a:rPr lang="en-US" sz="2000" dirty="0" smtClean="0">
                <a:solidFill>
                  <a:srgbClr val="000000"/>
                </a:solidFill>
              </a:rPr>
              <a:t> maximum number of years a member of a group has been observed to survive. Maximum life span corresponds to the age at which the </a:t>
            </a:r>
            <a:r>
              <a:rPr lang="en-US" sz="2000" i="1" dirty="0" smtClean="0">
                <a:solidFill>
                  <a:srgbClr val="000000"/>
                </a:solidFill>
              </a:rPr>
              <a:t>oldest known </a:t>
            </a:r>
            <a:r>
              <a:rPr lang="en-US" sz="2000" dirty="0" smtClean="0">
                <a:solidFill>
                  <a:srgbClr val="000000"/>
                </a:solidFill>
              </a:rPr>
              <a:t>member of a </a:t>
            </a:r>
            <a:r>
              <a:rPr lang="en-US" sz="2000" dirty="0" smtClean="0">
                <a:solidFill>
                  <a:srgbClr val="000000"/>
                </a:solidFill>
                <a:hlinkClick r:id="rId2" tooltip="Species"/>
              </a:rPr>
              <a:t>species</a:t>
            </a:r>
            <a:r>
              <a:rPr lang="en-US" sz="2000" dirty="0" smtClean="0">
                <a:solidFill>
                  <a:srgbClr val="000000"/>
                </a:solidFill>
              </a:rPr>
              <a:t> or experimental group has died, or the current age of the oldest living member, if higher. </a:t>
            </a:r>
          </a:p>
          <a:p>
            <a:pPr eaLnBrk="1" hangingPunct="1">
              <a:lnSpc>
                <a:spcPct val="95000"/>
              </a:lnSpc>
              <a:spcBef>
                <a:spcPct val="5000"/>
              </a:spcBef>
              <a:buFontTx/>
              <a:buNone/>
            </a:pPr>
            <a:endParaRPr lang="en-US" sz="2000" dirty="0" smtClean="0">
              <a:solidFill>
                <a:srgbClr val="000000"/>
              </a:solidFill>
            </a:endParaRPr>
          </a:p>
          <a:p>
            <a:pPr eaLnBrk="1" hangingPunct="1">
              <a:lnSpc>
                <a:spcPct val="150000"/>
              </a:lnSpc>
              <a:spcBef>
                <a:spcPct val="5000"/>
              </a:spcBef>
              <a:buFontTx/>
              <a:buNone/>
            </a:pPr>
            <a:r>
              <a:rPr lang="en-US" sz="2000" dirty="0" smtClean="0">
                <a:solidFill>
                  <a:srgbClr val="000000"/>
                </a:solidFill>
              </a:rPr>
              <a:t>     Maximum life span is contrasted to </a:t>
            </a:r>
            <a:r>
              <a:rPr lang="en-US" sz="2000" dirty="0" smtClean="0">
                <a:solidFill>
                  <a:srgbClr val="000000"/>
                </a:solidFill>
                <a:hlinkClick r:id="rId3" tooltip="Mean life span"/>
              </a:rPr>
              <a:t>mean life span</a:t>
            </a:r>
            <a:r>
              <a:rPr lang="en-US" sz="2000" dirty="0" smtClean="0">
                <a:solidFill>
                  <a:srgbClr val="000000"/>
                </a:solidFill>
              </a:rPr>
              <a:t> (</a:t>
            </a:r>
            <a:r>
              <a:rPr lang="en-US" sz="2000" dirty="0" smtClean="0">
                <a:solidFill>
                  <a:srgbClr val="000000"/>
                </a:solidFill>
                <a:hlinkClick r:id="rId4" tooltip="Average lifespan"/>
              </a:rPr>
              <a:t>average lifespan</a:t>
            </a:r>
            <a:r>
              <a:rPr lang="en-US" sz="2000" dirty="0" smtClean="0">
                <a:solidFill>
                  <a:srgbClr val="000000"/>
                </a:solidFill>
              </a:rPr>
              <a:t> or </a:t>
            </a:r>
            <a:r>
              <a:rPr lang="en-US" sz="2000" dirty="0" smtClean="0">
                <a:solidFill>
                  <a:srgbClr val="000000"/>
                </a:solidFill>
                <a:hlinkClick r:id="rId5" tooltip="Life expectancy"/>
              </a:rPr>
              <a:t>life expectancy</a:t>
            </a:r>
            <a:r>
              <a:rPr lang="en-US" sz="2000" dirty="0" smtClean="0">
                <a:solidFill>
                  <a:srgbClr val="000000"/>
                </a:solidFill>
              </a:rPr>
              <a:t>). </a:t>
            </a:r>
            <a:r>
              <a:rPr lang="en-US" sz="2000" dirty="0" smtClean="0">
                <a:solidFill>
                  <a:srgbClr val="000000"/>
                </a:solidFill>
                <a:hlinkClick r:id="rId3" tooltip="Mean life span"/>
              </a:rPr>
              <a:t>Mean life span</a:t>
            </a:r>
            <a:r>
              <a:rPr lang="en-US" sz="2000" dirty="0" smtClean="0">
                <a:solidFill>
                  <a:srgbClr val="000000"/>
                </a:solidFill>
              </a:rPr>
              <a:t> varies with susceptibility to disease, </a:t>
            </a:r>
            <a:r>
              <a:rPr lang="en-US" sz="2000" dirty="0" smtClean="0">
                <a:solidFill>
                  <a:srgbClr val="000000"/>
                </a:solidFill>
                <a:hlinkClick r:id="rId6" tooltip="Accident"/>
              </a:rPr>
              <a:t>accident</a:t>
            </a:r>
            <a:r>
              <a:rPr lang="en-US" sz="2000" dirty="0" smtClean="0">
                <a:solidFill>
                  <a:srgbClr val="000000"/>
                </a:solidFill>
              </a:rPr>
              <a:t>, </a:t>
            </a:r>
            <a:r>
              <a:rPr lang="en-US" sz="2000" dirty="0" smtClean="0">
                <a:solidFill>
                  <a:srgbClr val="000000"/>
                </a:solidFill>
                <a:hlinkClick r:id="rId7" tooltip="Suicide"/>
              </a:rPr>
              <a:t>suicide</a:t>
            </a:r>
            <a:r>
              <a:rPr lang="en-US" sz="2000" dirty="0" smtClean="0">
                <a:solidFill>
                  <a:srgbClr val="000000"/>
                </a:solidFill>
              </a:rPr>
              <a:t> and </a:t>
            </a:r>
            <a:r>
              <a:rPr lang="en-US" sz="2000" dirty="0" smtClean="0">
                <a:solidFill>
                  <a:srgbClr val="000000"/>
                </a:solidFill>
                <a:hlinkClick r:id="rId8" tooltip="Murder"/>
              </a:rPr>
              <a:t>homicide</a:t>
            </a:r>
            <a:r>
              <a:rPr lang="en-US" sz="2000" dirty="0" smtClean="0">
                <a:solidFill>
                  <a:srgbClr val="000000"/>
                </a:solidFill>
              </a:rPr>
              <a:t>, whereas maximum life span is thought to be determined by a fundamental </a:t>
            </a:r>
          </a:p>
          <a:p>
            <a:pPr eaLnBrk="1" hangingPunct="1">
              <a:lnSpc>
                <a:spcPct val="150000"/>
              </a:lnSpc>
              <a:spcBef>
                <a:spcPct val="5000"/>
              </a:spcBef>
              <a:buFontTx/>
              <a:buNone/>
            </a:pPr>
            <a:r>
              <a:rPr lang="en-US" sz="2000" dirty="0" smtClean="0">
                <a:solidFill>
                  <a:srgbClr val="000000"/>
                </a:solidFill>
              </a:rPr>
              <a:t>      "</a:t>
            </a:r>
            <a:r>
              <a:rPr lang="en-US" sz="2000" i="1" dirty="0" smtClean="0">
                <a:solidFill>
                  <a:srgbClr val="000000"/>
                </a:solidFill>
              </a:rPr>
              <a:t>rate of aging</a:t>
            </a:r>
            <a:r>
              <a:rPr lang="en-US" sz="2000" dirty="0" smtClean="0">
                <a:solidFill>
                  <a:srgbClr val="0000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457200" y="-1"/>
            <a:ext cx="8229600" cy="1143002"/>
          </a:xfrm>
          <a:prstGeom prst="rect">
            <a:avLst/>
          </a:prstGeom>
        </p:spPr>
        <p:txBody>
          <a:bodyPr>
            <a:normAutofit fontScale="90000"/>
          </a:bodyPr>
          <a:lstStyle>
            <a:lvl1pPr>
              <a:defRPr sz="4000"/>
            </a:lvl1pPr>
          </a:lstStyle>
          <a:p>
            <a:r>
              <a:t>Squaring  of the curve: ideal situation</a:t>
            </a:r>
          </a:p>
        </p:txBody>
      </p:sp>
      <p:pic>
        <p:nvPicPr>
          <p:cNvPr id="101" name="4.png"/>
          <p:cNvPicPr>
            <a:picLocks noChangeAspect="1"/>
          </p:cNvPicPr>
          <p:nvPr/>
        </p:nvPicPr>
        <p:blipFill>
          <a:blip r:embed="rId2">
            <a:extLst/>
          </a:blip>
          <a:srcRect b="5125"/>
          <a:stretch>
            <a:fillRect/>
          </a:stretch>
        </p:blipFill>
        <p:spPr>
          <a:xfrm>
            <a:off x="914400" y="1066799"/>
            <a:ext cx="7239000" cy="5641976"/>
          </a:xfrm>
          <a:prstGeom prst="rect">
            <a:avLst/>
          </a:prstGeom>
          <a:ln w="12700">
            <a:miter lim="400000"/>
          </a:ln>
        </p:spPr>
      </p:pic>
    </p:spTree>
    <p:extLst>
      <p:ext uri="{BB962C8B-B14F-4D97-AF65-F5344CB8AC3E}">
        <p14:creationId xmlns:p14="http://schemas.microsoft.com/office/powerpoint/2010/main" val="15367880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2400" b="1" smtClean="0"/>
              <a:t>What is healthy life expectancy? (World Health Organization</a:t>
            </a:r>
            <a:r>
              <a:rPr lang="en-US" sz="2000" smtClean="0"/>
              <a:t>)</a:t>
            </a:r>
          </a:p>
        </p:txBody>
      </p:sp>
      <p:sp>
        <p:nvSpPr>
          <p:cNvPr id="37891" name="Rectangle 3"/>
          <p:cNvSpPr>
            <a:spLocks noGrp="1" noChangeArrowheads="1"/>
          </p:cNvSpPr>
          <p:nvPr>
            <p:ph type="body" idx="1"/>
          </p:nvPr>
        </p:nvSpPr>
        <p:spPr/>
        <p:txBody>
          <a:bodyPr/>
          <a:lstStyle/>
          <a:p>
            <a:pPr eaLnBrk="1" hangingPunct="1">
              <a:lnSpc>
                <a:spcPct val="125000"/>
              </a:lnSpc>
              <a:buFontTx/>
              <a:buNone/>
            </a:pPr>
            <a:r>
              <a:rPr lang="en-US" sz="2800" smtClean="0"/>
              <a:t>  Healthy life expectancy (HALE) is based on life expectancy, but is decremented for time spent in poor health. 	</a:t>
            </a:r>
          </a:p>
          <a:p>
            <a:pPr eaLnBrk="1" hangingPunct="1">
              <a:lnSpc>
                <a:spcPct val="125000"/>
              </a:lnSpc>
              <a:buFontTx/>
              <a:buNone/>
            </a:pPr>
            <a:r>
              <a:rPr lang="en-US" sz="2800" smtClean="0"/>
              <a:t>  This indicator measures the </a:t>
            </a:r>
            <a:r>
              <a:rPr lang="en-US" sz="2800" i="1" smtClean="0"/>
              <a:t>equivalent number of years in ‘full health’ that a person can expect to live based on the current mortality rates and prevalence distribution of health states in the population in which he or she resides.</a:t>
            </a:r>
            <a:r>
              <a:rPr lang="en-US" sz="2800" smtClean="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2800" dirty="0" smtClean="0"/>
              <a:t>WHO definition of chronic disease</a:t>
            </a:r>
          </a:p>
        </p:txBody>
      </p:sp>
      <p:sp>
        <p:nvSpPr>
          <p:cNvPr id="38915" name="Rectangle 4"/>
          <p:cNvSpPr>
            <a:spLocks noChangeArrowheads="1"/>
          </p:cNvSpPr>
          <p:nvPr/>
        </p:nvSpPr>
        <p:spPr bwMode="auto">
          <a:xfrm>
            <a:off x="838200" y="1425575"/>
            <a:ext cx="73152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endParaRPr lang="en-US" sz="2400" dirty="0"/>
          </a:p>
          <a:p>
            <a:pPr>
              <a:lnSpc>
                <a:spcPct val="150000"/>
              </a:lnSpc>
            </a:pPr>
            <a:r>
              <a:rPr lang="en-US" dirty="0"/>
              <a:t>Chronic diseases are diseases of long duration and generally slow progression. Chronic diseases, such as heart disease, hypertension, stroke, cancer, chronic respiratory diseases and diabetes, are by far the leading cause of mortality in the world, representing 60% of all deaths. Out of the 35 million people who died from chronic disease in 2005, half were </a:t>
            </a:r>
            <a:r>
              <a:rPr lang="en-US" dirty="0" smtClean="0"/>
              <a:t>over </a:t>
            </a:r>
            <a:r>
              <a:rPr lang="en-US" dirty="0"/>
              <a:t>70 and half were women.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od and actual cod cdc"/>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9600" y="1295400"/>
            <a:ext cx="7924800" cy="45720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152400"/>
            <a:ext cx="8229600" cy="533400"/>
          </a:xfrm>
        </p:spPr>
        <p:txBody>
          <a:bodyPr anchor="t"/>
          <a:lstStyle/>
          <a:p>
            <a:pPr eaLnBrk="1" hangingPunct="1"/>
            <a:r>
              <a:rPr lang="en-US" sz="1800" b="1" dirty="0" smtClean="0"/>
              <a:t>Ten most prevalent conditions in people aged 65+ in the US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636706036"/>
              </p:ext>
            </p:extLst>
          </p:nvPr>
        </p:nvGraphicFramePr>
        <p:xfrm>
          <a:off x="457200" y="1600200"/>
          <a:ext cx="8104187"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154628" name="Text Box 4"/>
          <p:cNvSpPr txBox="1">
            <a:spLocks noChangeArrowheads="1"/>
          </p:cNvSpPr>
          <p:nvPr/>
        </p:nvSpPr>
        <p:spPr bwMode="auto">
          <a:xfrm>
            <a:off x="1355726" y="914400"/>
            <a:ext cx="5299694"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dirty="0"/>
              <a:t>What do </a:t>
            </a:r>
            <a:r>
              <a:rPr lang="en-US" sz="1600" dirty="0" smtClean="0"/>
              <a:t>most of these </a:t>
            </a:r>
            <a:r>
              <a:rPr lang="en-US" sz="1600" dirty="0"/>
              <a:t>conditions have in common?</a:t>
            </a:r>
          </a:p>
        </p:txBody>
      </p:sp>
      <p:sp>
        <p:nvSpPr>
          <p:cNvPr id="154629" name="Text Box 5"/>
          <p:cNvSpPr txBox="1">
            <a:spLocks noChangeArrowheads="1"/>
          </p:cNvSpPr>
          <p:nvPr/>
        </p:nvSpPr>
        <p:spPr bwMode="auto">
          <a:xfrm>
            <a:off x="1386206" y="457200"/>
            <a:ext cx="5386388" cy="366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dirty="0"/>
              <a:t>Many of these co-exist in older people= ‘comorbidity’</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9"/>
                                        </p:tgtEl>
                                        <p:attrNameLst>
                                          <p:attrName>style.visibility</p:attrName>
                                        </p:attrNameLst>
                                      </p:cBhvr>
                                      <p:to>
                                        <p:strVal val="visible"/>
                                      </p:to>
                                    </p:set>
                                    <p:anim calcmode="lin" valueType="num">
                                      <p:cBhvr additive="base">
                                        <p:cTn id="7" dur="500" fill="hold"/>
                                        <p:tgtEl>
                                          <p:spTgt spid="154629"/>
                                        </p:tgtEl>
                                        <p:attrNameLst>
                                          <p:attrName>ppt_x</p:attrName>
                                        </p:attrNameLst>
                                      </p:cBhvr>
                                      <p:tavLst>
                                        <p:tav tm="0">
                                          <p:val>
                                            <p:strVal val="#ppt_x"/>
                                          </p:val>
                                        </p:tav>
                                        <p:tav tm="100000">
                                          <p:val>
                                            <p:strVal val="#ppt_x"/>
                                          </p:val>
                                        </p:tav>
                                      </p:tavLst>
                                    </p:anim>
                                    <p:anim calcmode="lin" valueType="num">
                                      <p:cBhvr additive="base">
                                        <p:cTn id="8" dur="500" fill="hold"/>
                                        <p:tgtEl>
                                          <p:spTgt spid="1546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4628"/>
                                        </p:tgtEl>
                                        <p:attrNameLst>
                                          <p:attrName>style.visibility</p:attrName>
                                        </p:attrNameLst>
                                      </p:cBhvr>
                                      <p:to>
                                        <p:strVal val="visible"/>
                                      </p:to>
                                    </p:set>
                                    <p:anim calcmode="lin" valueType="num">
                                      <p:cBhvr additive="base">
                                        <p:cTn id="13" dur="500" fill="hold"/>
                                        <p:tgtEl>
                                          <p:spTgt spid="154628"/>
                                        </p:tgtEl>
                                        <p:attrNameLst>
                                          <p:attrName>ppt_x</p:attrName>
                                        </p:attrNameLst>
                                      </p:cBhvr>
                                      <p:tavLst>
                                        <p:tav tm="0">
                                          <p:val>
                                            <p:strVal val="#ppt_x"/>
                                          </p:val>
                                        </p:tav>
                                        <p:tav tm="100000">
                                          <p:val>
                                            <p:strVal val="#ppt_x"/>
                                          </p:val>
                                        </p:tav>
                                      </p:tavLst>
                                    </p:anim>
                                    <p:anim calcmode="lin" valueType="num">
                                      <p:cBhvr additive="base">
                                        <p:cTn id="14" dur="500" fill="hold"/>
                                        <p:tgtEl>
                                          <p:spTgt spid="154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P spid="1546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2667000"/>
            <a:ext cx="6476999"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609600"/>
            <a:ext cx="8382000" cy="646331"/>
          </a:xfrm>
          <a:prstGeom prst="rect">
            <a:avLst/>
          </a:prstGeom>
        </p:spPr>
        <p:txBody>
          <a:bodyPr wrap="square">
            <a:spAutoFit/>
          </a:bodyPr>
          <a:lstStyle/>
          <a:p>
            <a:r>
              <a:rPr lang="en-US" dirty="0"/>
              <a:t>Figure </a:t>
            </a:r>
            <a:r>
              <a:rPr lang="en-US" dirty="0" smtClean="0"/>
              <a:t>1 </a:t>
            </a:r>
            <a:r>
              <a:rPr lang="en-US" dirty="0" err="1" smtClean="0"/>
              <a:t>Polypharmacy</a:t>
            </a:r>
            <a:r>
              <a:rPr lang="en-US" dirty="0" smtClean="0"/>
              <a:t>: </a:t>
            </a:r>
          </a:p>
          <a:p>
            <a:r>
              <a:rPr lang="en-US" dirty="0" smtClean="0"/>
              <a:t>Distribution of drug use on admission among 827 hospitalized patients</a:t>
            </a:r>
            <a:endParaRPr lang="en-US" dirty="0"/>
          </a:p>
        </p:txBody>
      </p:sp>
      <p:sp>
        <p:nvSpPr>
          <p:cNvPr id="3" name="Rectangle 2"/>
          <p:cNvSpPr/>
          <p:nvPr/>
        </p:nvSpPr>
        <p:spPr>
          <a:xfrm>
            <a:off x="533400" y="6248400"/>
            <a:ext cx="4572000" cy="276999"/>
          </a:xfrm>
          <a:prstGeom prst="rect">
            <a:avLst/>
          </a:prstGeom>
        </p:spPr>
        <p:txBody>
          <a:bodyPr>
            <a:spAutoFit/>
          </a:bodyPr>
          <a:lstStyle/>
          <a:p>
            <a:r>
              <a:rPr lang="en-US" sz="1200" dirty="0" smtClean="0">
                <a:hlinkClick r:id="rId3"/>
              </a:rPr>
              <a:t>Br J </a:t>
            </a:r>
            <a:r>
              <a:rPr lang="en-US" sz="1200" dirty="0" err="1" smtClean="0">
                <a:hlinkClick r:id="rId3"/>
              </a:rPr>
              <a:t>Clin</a:t>
            </a:r>
            <a:r>
              <a:rPr lang="en-US" sz="1200" dirty="0" smtClean="0">
                <a:hlinkClick r:id="rId3"/>
              </a:rPr>
              <a:t> </a:t>
            </a:r>
            <a:r>
              <a:rPr lang="en-US" sz="1200" dirty="0" err="1" smtClean="0">
                <a:hlinkClick r:id="rId3"/>
              </a:rPr>
              <a:t>Pharmacol</a:t>
            </a:r>
            <a:r>
              <a:rPr lang="en-US" sz="1200" dirty="0" smtClean="0">
                <a:hlinkClick r:id="rId3"/>
              </a:rPr>
              <a:t>. 2007 February; 63(2): 187–195. </a:t>
            </a:r>
            <a:endParaRPr lang="en-US" sz="1200" dirty="0"/>
          </a:p>
        </p:txBody>
      </p:sp>
    </p:spTree>
    <p:extLst>
      <p:ext uri="{BB962C8B-B14F-4D97-AF65-F5344CB8AC3E}">
        <p14:creationId xmlns:p14="http://schemas.microsoft.com/office/powerpoint/2010/main" val="7730266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a:noFill/>
        </p:spPr>
        <p:txBody>
          <a:bodyPr anchor="t"/>
          <a:lstStyle/>
          <a:p>
            <a:pPr algn="l" eaLnBrk="1" hangingPunct="1"/>
            <a:r>
              <a:rPr lang="en-US" sz="2400" u="sng" dirty="0" smtClean="0"/>
              <a:t>What is ‘comorbidity’?</a:t>
            </a:r>
            <a:r>
              <a:rPr lang="en-US" sz="2400" dirty="0" smtClean="0"/>
              <a:t> </a:t>
            </a:r>
          </a:p>
        </p:txBody>
      </p:sp>
      <p:sp>
        <p:nvSpPr>
          <p:cNvPr id="5125" name="Rectangle 4"/>
          <p:cNvSpPr>
            <a:spLocks noGrp="1" noChangeArrowheads="1"/>
          </p:cNvSpPr>
          <p:nvPr>
            <p:ph sz="half" idx="1"/>
          </p:nvPr>
        </p:nvSpPr>
        <p:spPr/>
        <p:txBody>
          <a:bodyPr/>
          <a:lstStyle/>
          <a:p>
            <a:pPr eaLnBrk="1" hangingPunct="1"/>
            <a:endParaRPr lang="en-US" sz="2400" dirty="0" smtClean="0"/>
          </a:p>
          <a:p>
            <a:pPr eaLnBrk="1" hangingPunct="1"/>
            <a:endParaRPr lang="en-US" sz="2400" dirty="0" smtClean="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82998801"/>
              </p:ext>
            </p:extLst>
          </p:nvPr>
        </p:nvGraphicFramePr>
        <p:xfrm>
          <a:off x="4648200" y="1581912"/>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126" name="Text Box 6"/>
          <p:cNvSpPr txBox="1">
            <a:spLocks noChangeArrowheads="1"/>
          </p:cNvSpPr>
          <p:nvPr/>
        </p:nvSpPr>
        <p:spPr bwMode="auto">
          <a:xfrm>
            <a:off x="228600" y="1600200"/>
            <a:ext cx="4086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dirty="0"/>
              <a:t>Single disease vs.</a:t>
            </a:r>
          </a:p>
          <a:p>
            <a:pPr eaLnBrk="1" hangingPunct="1"/>
            <a:r>
              <a:rPr lang="en-US" sz="1600" dirty="0"/>
              <a:t>multiple conditions, diagnoses, &amp; drugs</a:t>
            </a:r>
          </a:p>
          <a:p>
            <a:pPr eaLnBrk="1" hangingPunct="1"/>
            <a:endParaRPr lang="en-US" sz="1600" dirty="0"/>
          </a:p>
          <a:p>
            <a:pPr eaLnBrk="1" hangingPunct="1"/>
            <a:r>
              <a:rPr lang="en-US" sz="1600" dirty="0"/>
              <a:t>Predictor of disability, death and </a:t>
            </a:r>
          </a:p>
          <a:p>
            <a:pPr eaLnBrk="1" hangingPunct="1"/>
            <a:r>
              <a:rPr lang="en-US" sz="1600" dirty="0" smtClean="0"/>
              <a:t>Institutionalization</a:t>
            </a:r>
          </a:p>
          <a:p>
            <a:pPr eaLnBrk="1" hangingPunct="1"/>
            <a:endParaRPr lang="en-US" sz="1600" dirty="0"/>
          </a:p>
          <a:p>
            <a:pPr eaLnBrk="1" hangingPunct="1"/>
            <a:r>
              <a:rPr lang="en-US" sz="1600" dirty="0" smtClean="0"/>
              <a:t>Interactions between conditions and</a:t>
            </a:r>
          </a:p>
          <a:p>
            <a:pPr eaLnBrk="1" hangingPunct="1"/>
            <a:r>
              <a:rPr lang="en-US" sz="1600" dirty="0" smtClean="0"/>
              <a:t>treatments</a:t>
            </a:r>
          </a:p>
          <a:p>
            <a:pPr eaLnBrk="1" hangingPunct="1"/>
            <a:endParaRPr lang="en-US" sz="1600" dirty="0"/>
          </a:p>
        </p:txBody>
      </p:sp>
      <p:sp>
        <p:nvSpPr>
          <p:cNvPr id="5127" name="Text Box 7"/>
          <p:cNvSpPr txBox="1">
            <a:spLocks noChangeArrowheads="1"/>
          </p:cNvSpPr>
          <p:nvPr/>
        </p:nvSpPr>
        <p:spPr bwMode="auto">
          <a:xfrm>
            <a:off x="381000" y="3677144"/>
            <a:ext cx="22542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i="1" u="sng" dirty="0" smtClean="0"/>
              <a:t>Usual Measurement</a:t>
            </a:r>
            <a:r>
              <a:rPr lang="en-US" sz="1600" dirty="0" smtClean="0"/>
              <a:t>:</a:t>
            </a:r>
          </a:p>
          <a:p>
            <a:pPr eaLnBrk="1" hangingPunct="1"/>
            <a:endParaRPr lang="en-US" sz="1600" dirty="0"/>
          </a:p>
          <a:p>
            <a:pPr eaLnBrk="1" hangingPunct="1"/>
            <a:r>
              <a:rPr lang="en-US" sz="1600" dirty="0" smtClean="0"/>
              <a:t>N </a:t>
            </a:r>
            <a:r>
              <a:rPr lang="en-US" sz="1600" dirty="0"/>
              <a:t>of diseases</a:t>
            </a:r>
          </a:p>
          <a:p>
            <a:pPr eaLnBrk="1" hangingPunct="1"/>
            <a:r>
              <a:rPr lang="en-US" sz="1600" dirty="0" smtClean="0"/>
              <a:t>Severity </a:t>
            </a:r>
            <a:r>
              <a:rPr lang="en-US" sz="1600" dirty="0"/>
              <a:t>of disease</a:t>
            </a:r>
          </a:p>
          <a:p>
            <a:pPr eaLnBrk="1" hangingPunct="1"/>
            <a:r>
              <a:rPr lang="en-US" sz="1600" dirty="0"/>
              <a:t>on </a:t>
            </a:r>
            <a:r>
              <a:rPr lang="en-US" sz="1600" dirty="0" smtClean="0"/>
              <a:t>an additive rating scale</a:t>
            </a:r>
          </a:p>
          <a:p>
            <a:pPr eaLnBrk="1" hangingPunct="1"/>
            <a:endParaRPr lang="en-US" sz="1600" dirty="0" smtClean="0"/>
          </a:p>
        </p:txBody>
      </p:sp>
      <p:sp>
        <p:nvSpPr>
          <p:cNvPr id="5128" name="Text Box 8"/>
          <p:cNvSpPr txBox="1">
            <a:spLocks noChangeArrowheads="1"/>
          </p:cNvSpPr>
          <p:nvPr/>
        </p:nvSpPr>
        <p:spPr bwMode="auto">
          <a:xfrm>
            <a:off x="593725" y="6335713"/>
            <a:ext cx="27056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dirty="0" err="1"/>
              <a:t>Rozzini</a:t>
            </a:r>
            <a:r>
              <a:rPr lang="en-US" sz="1400" dirty="0"/>
              <a:t>, Age and Ageing </a:t>
            </a:r>
            <a:r>
              <a:rPr lang="en-US" sz="1400" dirty="0" smtClean="0"/>
              <a:t>2002</a:t>
            </a:r>
            <a:endParaRPr lang="en-US" sz="1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126899"/>
            <a:ext cx="4572000" cy="5262979"/>
          </a:xfrm>
          <a:prstGeom prst="rect">
            <a:avLst/>
          </a:prstGeom>
        </p:spPr>
        <p:txBody>
          <a:bodyPr>
            <a:spAutoFit/>
          </a:bodyPr>
          <a:lstStyle/>
          <a:p>
            <a:pPr>
              <a:lnSpc>
                <a:spcPct val="150000"/>
              </a:lnSpc>
            </a:pPr>
            <a:r>
              <a:rPr lang="en-US" sz="1400" b="0" dirty="0" smtClean="0"/>
              <a:t>In </a:t>
            </a:r>
            <a:r>
              <a:rPr lang="en-US" sz="1400" b="0" dirty="0"/>
              <a:t>computing the GIC, each of the 15 more prevalent</a:t>
            </a:r>
          </a:p>
          <a:p>
            <a:pPr>
              <a:lnSpc>
                <a:spcPct val="150000"/>
              </a:lnSpc>
            </a:pPr>
            <a:r>
              <a:rPr lang="en-US" sz="1400" b="0" dirty="0"/>
              <a:t>clinical conditions </a:t>
            </a:r>
            <a:r>
              <a:rPr lang="en-US" sz="1400" b="0" i="1" u="sng" dirty="0"/>
              <a:t>(ischemic or organic heart diseases,</a:t>
            </a:r>
          </a:p>
          <a:p>
            <a:pPr>
              <a:lnSpc>
                <a:spcPct val="150000"/>
              </a:lnSpc>
            </a:pPr>
            <a:r>
              <a:rPr lang="en-US" sz="1400" b="0" i="1" u="sng" dirty="0"/>
              <a:t>primary arrhythmias, heart diseases with a </a:t>
            </a:r>
            <a:r>
              <a:rPr lang="en-US" sz="1400" b="0" i="1" u="sng" dirty="0" err="1"/>
              <a:t>nonischemic</a:t>
            </a:r>
            <a:endParaRPr lang="en-US" sz="1400" b="0" i="1" u="sng" dirty="0"/>
          </a:p>
          <a:p>
            <a:pPr>
              <a:lnSpc>
                <a:spcPct val="150000"/>
              </a:lnSpc>
            </a:pPr>
            <a:r>
              <a:rPr lang="en-US" sz="1400" b="0" i="1" u="sng" dirty="0"/>
              <a:t>or nonorganic origin, hypertension, stroke,</a:t>
            </a:r>
          </a:p>
          <a:p>
            <a:pPr>
              <a:lnSpc>
                <a:spcPct val="150000"/>
              </a:lnSpc>
            </a:pPr>
            <a:r>
              <a:rPr lang="en-US" sz="1400" b="0" i="1" u="sng" dirty="0"/>
              <a:t>peripheral vascular diseases, diabetes mellitus, anemia</a:t>
            </a:r>
            <a:r>
              <a:rPr lang="en-US" sz="1400" b="0" i="1" u="sng" dirty="0" smtClean="0"/>
              <a:t>, gastrointestinal </a:t>
            </a:r>
            <a:r>
              <a:rPr lang="en-US" sz="1400" b="0" i="1" u="sng" dirty="0"/>
              <a:t>diseases, </a:t>
            </a:r>
            <a:r>
              <a:rPr lang="en-US" sz="1400" b="0" i="1" u="sng" dirty="0" err="1"/>
              <a:t>hepatobiliary</a:t>
            </a:r>
            <a:r>
              <a:rPr lang="en-US" sz="1400" b="0" i="1" u="sng" dirty="0"/>
              <a:t> diseases</a:t>
            </a:r>
            <a:r>
              <a:rPr lang="en-US" sz="1400" b="0" i="1" u="sng" dirty="0" smtClean="0"/>
              <a:t>, renal </a:t>
            </a:r>
            <a:r>
              <a:rPr lang="en-US" sz="1400" b="0" i="1" u="sng" dirty="0"/>
              <a:t>diseases, respiratory diseases, </a:t>
            </a:r>
            <a:r>
              <a:rPr lang="en-US" sz="1400" b="0" i="1" u="sng" dirty="0" smtClean="0"/>
              <a:t>parkinsonism and </a:t>
            </a:r>
            <a:r>
              <a:rPr lang="en-US" sz="1400" b="0" i="1" u="sng" dirty="0"/>
              <a:t>nonvascular neurologic diseases, </a:t>
            </a:r>
            <a:r>
              <a:rPr lang="en-US" sz="1400" b="0" i="1" u="sng" dirty="0" smtClean="0"/>
              <a:t>musculoskeletal disorders</a:t>
            </a:r>
            <a:r>
              <a:rPr lang="en-US" sz="1400" b="0" i="1" u="sng" dirty="0"/>
              <a:t>, and malignancies) </a:t>
            </a:r>
            <a:r>
              <a:rPr lang="en-US" sz="1400" b="0" dirty="0"/>
              <a:t>is graded on a </a:t>
            </a:r>
            <a:r>
              <a:rPr lang="en-US" sz="1400" b="0" dirty="0" smtClean="0"/>
              <a:t>0-4 disease </a:t>
            </a:r>
            <a:r>
              <a:rPr lang="en-US" sz="1400" b="0" dirty="0"/>
              <a:t>severity scale </a:t>
            </a:r>
            <a:r>
              <a:rPr lang="en-US" sz="1400" b="0" dirty="0" smtClean="0"/>
              <a:t>AS: </a:t>
            </a:r>
          </a:p>
          <a:p>
            <a:pPr>
              <a:lnSpc>
                <a:spcPct val="150000"/>
              </a:lnSpc>
            </a:pPr>
            <a:r>
              <a:rPr lang="en-US" sz="1400" dirty="0" smtClean="0"/>
              <a:t>0</a:t>
            </a:r>
            <a:r>
              <a:rPr lang="en-US" sz="1400" b="0" dirty="0" smtClean="0"/>
              <a:t>=absence </a:t>
            </a:r>
            <a:r>
              <a:rPr lang="en-US" sz="1400" b="0" dirty="0"/>
              <a:t>of disease,</a:t>
            </a:r>
          </a:p>
          <a:p>
            <a:pPr>
              <a:lnSpc>
                <a:spcPct val="150000"/>
              </a:lnSpc>
            </a:pPr>
            <a:r>
              <a:rPr lang="en-US" sz="1400" dirty="0" smtClean="0"/>
              <a:t>1</a:t>
            </a:r>
            <a:r>
              <a:rPr lang="en-US" sz="1400" b="0" dirty="0" smtClean="0"/>
              <a:t>=asymptomatic </a:t>
            </a:r>
            <a:r>
              <a:rPr lang="en-US" sz="1400" b="0" dirty="0"/>
              <a:t>disease, </a:t>
            </a:r>
            <a:r>
              <a:rPr lang="en-US" sz="1400" dirty="0" smtClean="0"/>
              <a:t>2</a:t>
            </a:r>
            <a:r>
              <a:rPr lang="en-US" sz="1400" b="0" dirty="0" smtClean="0"/>
              <a:t>=symptomatic </a:t>
            </a:r>
            <a:r>
              <a:rPr lang="en-US" sz="1400" b="0" dirty="0"/>
              <a:t>disease</a:t>
            </a:r>
          </a:p>
          <a:p>
            <a:pPr>
              <a:lnSpc>
                <a:spcPct val="150000"/>
              </a:lnSpc>
            </a:pPr>
            <a:r>
              <a:rPr lang="en-US" sz="1400" b="0" dirty="0"/>
              <a:t>requiring medication but under satisfactory control,</a:t>
            </a:r>
          </a:p>
          <a:p>
            <a:pPr>
              <a:lnSpc>
                <a:spcPct val="150000"/>
              </a:lnSpc>
            </a:pPr>
            <a:r>
              <a:rPr lang="en-US" sz="1400" dirty="0" smtClean="0"/>
              <a:t>3</a:t>
            </a:r>
            <a:r>
              <a:rPr lang="en-US" sz="1400" b="0" dirty="0" smtClean="0"/>
              <a:t>=symptomatic </a:t>
            </a:r>
            <a:r>
              <a:rPr lang="en-US" sz="1400" b="0" dirty="0"/>
              <a:t>disease uncontrolled by therapy,</a:t>
            </a:r>
          </a:p>
          <a:p>
            <a:pPr>
              <a:lnSpc>
                <a:spcPct val="150000"/>
              </a:lnSpc>
            </a:pPr>
            <a:r>
              <a:rPr lang="en-US" sz="1400" b="0" dirty="0"/>
              <a:t>and </a:t>
            </a:r>
            <a:r>
              <a:rPr lang="en-US" sz="1400" dirty="0" smtClean="0"/>
              <a:t>4</a:t>
            </a:r>
            <a:r>
              <a:rPr lang="en-US" sz="1400" b="0" dirty="0" smtClean="0"/>
              <a:t>=life-threatening </a:t>
            </a:r>
            <a:r>
              <a:rPr lang="en-US" sz="1400" b="0" dirty="0"/>
              <a:t>or the most severe form of</a:t>
            </a:r>
          </a:p>
          <a:p>
            <a:pPr>
              <a:lnSpc>
                <a:spcPct val="150000"/>
              </a:lnSpc>
            </a:pPr>
            <a:r>
              <a:rPr lang="en-US" sz="1400" b="0" dirty="0"/>
              <a:t>the disease. </a:t>
            </a:r>
            <a:endParaRPr lang="en-US" sz="1400" dirty="0"/>
          </a:p>
        </p:txBody>
      </p:sp>
      <p:sp>
        <p:nvSpPr>
          <p:cNvPr id="8" name="TextBox 7"/>
          <p:cNvSpPr txBox="1"/>
          <p:nvPr/>
        </p:nvSpPr>
        <p:spPr>
          <a:xfrm>
            <a:off x="5029201" y="1126899"/>
            <a:ext cx="3886200" cy="5262979"/>
          </a:xfrm>
          <a:prstGeom prst="rect">
            <a:avLst/>
          </a:prstGeom>
          <a:noFill/>
        </p:spPr>
        <p:txBody>
          <a:bodyPr wrap="square" rtlCol="0">
            <a:spAutoFit/>
          </a:bodyPr>
          <a:lstStyle/>
          <a:p>
            <a:pPr lvl="0">
              <a:lnSpc>
                <a:spcPct val="150000"/>
              </a:lnSpc>
            </a:pPr>
            <a:r>
              <a:rPr lang="en-US" sz="1400" i="1" dirty="0" smtClean="0">
                <a:solidFill>
                  <a:srgbClr val="000000"/>
                </a:solidFill>
              </a:rPr>
              <a:t>Four classes of </a:t>
            </a:r>
            <a:r>
              <a:rPr lang="en-US" sz="1400" i="1" dirty="0">
                <a:solidFill>
                  <a:srgbClr val="000000"/>
                </a:solidFill>
              </a:rPr>
              <a:t>increasing somatic comorbidity</a:t>
            </a:r>
            <a:r>
              <a:rPr lang="en-US" sz="1400" b="0" dirty="0">
                <a:solidFill>
                  <a:srgbClr val="000000"/>
                </a:solidFill>
              </a:rPr>
              <a:t>. </a:t>
            </a:r>
            <a:endParaRPr lang="en-US" sz="1400" b="0" dirty="0" smtClean="0">
              <a:solidFill>
                <a:srgbClr val="000000"/>
              </a:solidFill>
            </a:endParaRPr>
          </a:p>
          <a:p>
            <a:pPr lvl="0">
              <a:lnSpc>
                <a:spcPct val="150000"/>
              </a:lnSpc>
            </a:pPr>
            <a:r>
              <a:rPr lang="en-US" sz="1400" b="0" i="1" dirty="0" smtClean="0">
                <a:solidFill>
                  <a:srgbClr val="000000"/>
                </a:solidFill>
              </a:rPr>
              <a:t>Class </a:t>
            </a:r>
            <a:r>
              <a:rPr lang="en-US" sz="1400" b="0" i="1" dirty="0">
                <a:solidFill>
                  <a:srgbClr val="000000"/>
                </a:solidFill>
              </a:rPr>
              <a:t>1</a:t>
            </a:r>
            <a:r>
              <a:rPr lang="en-US" sz="1400" b="0" dirty="0">
                <a:solidFill>
                  <a:srgbClr val="000000"/>
                </a:solidFill>
              </a:rPr>
              <a:t> </a:t>
            </a:r>
            <a:r>
              <a:rPr lang="en-US" sz="1400" b="0" dirty="0" smtClean="0">
                <a:solidFill>
                  <a:srgbClr val="000000"/>
                </a:solidFill>
              </a:rPr>
              <a:t>includes patients </a:t>
            </a:r>
            <a:r>
              <a:rPr lang="en-US" sz="1400" b="0" dirty="0">
                <a:solidFill>
                  <a:srgbClr val="000000"/>
                </a:solidFill>
              </a:rPr>
              <a:t>who have one or more </a:t>
            </a:r>
            <a:r>
              <a:rPr lang="en-US" sz="1400" b="0" dirty="0" smtClean="0">
                <a:solidFill>
                  <a:srgbClr val="000000"/>
                </a:solidFill>
              </a:rPr>
              <a:t>conditions with </a:t>
            </a:r>
            <a:r>
              <a:rPr lang="en-US" sz="1400" b="0" dirty="0">
                <a:solidFill>
                  <a:srgbClr val="000000"/>
                </a:solidFill>
              </a:rPr>
              <a:t>a disease severity grade equal to or lower </a:t>
            </a:r>
            <a:r>
              <a:rPr lang="en-US" sz="1400" b="0" dirty="0" smtClean="0">
                <a:solidFill>
                  <a:srgbClr val="000000"/>
                </a:solidFill>
              </a:rPr>
              <a:t>than 1</a:t>
            </a:r>
            <a:r>
              <a:rPr lang="en-US" sz="1400" b="0" dirty="0">
                <a:solidFill>
                  <a:srgbClr val="000000"/>
                </a:solidFill>
              </a:rPr>
              <a:t>. </a:t>
            </a:r>
            <a:endParaRPr lang="en-US" sz="1400" b="0" dirty="0" smtClean="0">
              <a:solidFill>
                <a:srgbClr val="000000"/>
              </a:solidFill>
            </a:endParaRPr>
          </a:p>
          <a:p>
            <a:pPr lvl="0">
              <a:lnSpc>
                <a:spcPct val="150000"/>
              </a:lnSpc>
            </a:pPr>
            <a:r>
              <a:rPr lang="en-US" sz="1400" b="0" i="1" dirty="0" smtClean="0">
                <a:solidFill>
                  <a:srgbClr val="000000"/>
                </a:solidFill>
              </a:rPr>
              <a:t>Class </a:t>
            </a:r>
            <a:r>
              <a:rPr lang="en-US" sz="1400" b="0" i="1" dirty="0">
                <a:solidFill>
                  <a:srgbClr val="000000"/>
                </a:solidFill>
              </a:rPr>
              <a:t>2</a:t>
            </a:r>
            <a:r>
              <a:rPr lang="en-US" sz="1400" b="0" dirty="0">
                <a:solidFill>
                  <a:srgbClr val="000000"/>
                </a:solidFill>
              </a:rPr>
              <a:t> includes patients who have one or </a:t>
            </a:r>
            <a:r>
              <a:rPr lang="en-US" sz="1400" b="0" dirty="0" smtClean="0">
                <a:solidFill>
                  <a:srgbClr val="000000"/>
                </a:solidFill>
              </a:rPr>
              <a:t>more conditions </a:t>
            </a:r>
            <a:r>
              <a:rPr lang="en-US" sz="1400" b="0" dirty="0">
                <a:solidFill>
                  <a:srgbClr val="000000"/>
                </a:solidFill>
              </a:rPr>
              <a:t>with a disease severity grade of 2. </a:t>
            </a:r>
            <a:endParaRPr lang="en-US" sz="1400" b="0" dirty="0" smtClean="0">
              <a:solidFill>
                <a:srgbClr val="000000"/>
              </a:solidFill>
            </a:endParaRPr>
          </a:p>
          <a:p>
            <a:pPr lvl="0">
              <a:lnSpc>
                <a:spcPct val="150000"/>
              </a:lnSpc>
            </a:pPr>
            <a:r>
              <a:rPr lang="en-US" sz="1400" b="0" i="1" dirty="0" smtClean="0">
                <a:solidFill>
                  <a:srgbClr val="000000"/>
                </a:solidFill>
              </a:rPr>
              <a:t>Class 3</a:t>
            </a:r>
            <a:r>
              <a:rPr lang="en-US" sz="1400" b="0" dirty="0" smtClean="0">
                <a:solidFill>
                  <a:srgbClr val="000000"/>
                </a:solidFill>
              </a:rPr>
              <a:t> </a:t>
            </a:r>
            <a:r>
              <a:rPr lang="en-US" sz="1400" b="0" dirty="0">
                <a:solidFill>
                  <a:srgbClr val="000000"/>
                </a:solidFill>
              </a:rPr>
              <a:t>includes patients who have one condition with a </a:t>
            </a:r>
            <a:r>
              <a:rPr lang="en-US" sz="1400" b="0" dirty="0" smtClean="0">
                <a:solidFill>
                  <a:srgbClr val="000000"/>
                </a:solidFill>
              </a:rPr>
              <a:t>disease severity </a:t>
            </a:r>
            <a:r>
              <a:rPr lang="en-US" sz="1400" b="0" dirty="0">
                <a:solidFill>
                  <a:srgbClr val="000000"/>
                </a:solidFill>
              </a:rPr>
              <a:t>of 3, other conditions having a </a:t>
            </a:r>
            <a:r>
              <a:rPr lang="en-US" sz="1400" b="0" dirty="0" smtClean="0">
                <a:solidFill>
                  <a:srgbClr val="000000"/>
                </a:solidFill>
              </a:rPr>
              <a:t>disease severity </a:t>
            </a:r>
            <a:r>
              <a:rPr lang="en-US" sz="1400" b="0" dirty="0">
                <a:solidFill>
                  <a:srgbClr val="000000"/>
                </a:solidFill>
              </a:rPr>
              <a:t>equal to or lower than 2. </a:t>
            </a:r>
            <a:endParaRPr lang="en-US" sz="1400" b="0" dirty="0" smtClean="0">
              <a:solidFill>
                <a:srgbClr val="000000"/>
              </a:solidFill>
            </a:endParaRPr>
          </a:p>
          <a:p>
            <a:pPr lvl="0">
              <a:lnSpc>
                <a:spcPct val="150000"/>
              </a:lnSpc>
            </a:pPr>
            <a:r>
              <a:rPr lang="en-US" sz="1400" b="0" i="1" dirty="0" smtClean="0">
                <a:solidFill>
                  <a:srgbClr val="000000"/>
                </a:solidFill>
              </a:rPr>
              <a:t>Class </a:t>
            </a:r>
            <a:r>
              <a:rPr lang="en-US" sz="1400" b="0" i="1" dirty="0">
                <a:solidFill>
                  <a:srgbClr val="000000"/>
                </a:solidFill>
              </a:rPr>
              <a:t>4</a:t>
            </a:r>
            <a:r>
              <a:rPr lang="en-US" sz="1400" b="0" dirty="0">
                <a:solidFill>
                  <a:srgbClr val="000000"/>
                </a:solidFill>
              </a:rPr>
              <a:t> includes </a:t>
            </a:r>
            <a:r>
              <a:rPr lang="en-US" sz="1400" b="0" dirty="0" smtClean="0">
                <a:solidFill>
                  <a:srgbClr val="000000"/>
                </a:solidFill>
              </a:rPr>
              <a:t>patients who </a:t>
            </a:r>
            <a:r>
              <a:rPr lang="en-US" sz="1400" b="0" dirty="0">
                <a:solidFill>
                  <a:srgbClr val="000000"/>
                </a:solidFill>
              </a:rPr>
              <a:t>have two or more conditions with a </a:t>
            </a:r>
            <a:r>
              <a:rPr lang="en-US" sz="1400" b="0" dirty="0" smtClean="0">
                <a:solidFill>
                  <a:srgbClr val="000000"/>
                </a:solidFill>
              </a:rPr>
              <a:t>disease severity </a:t>
            </a:r>
            <a:r>
              <a:rPr lang="en-US" sz="1400" b="0" dirty="0">
                <a:solidFill>
                  <a:srgbClr val="000000"/>
                </a:solidFill>
              </a:rPr>
              <a:t>of 3 or one or more conditions with disease</a:t>
            </a:r>
          </a:p>
          <a:p>
            <a:pPr lvl="0">
              <a:lnSpc>
                <a:spcPct val="150000"/>
              </a:lnSpc>
            </a:pPr>
            <a:r>
              <a:rPr lang="en-US" sz="1400" b="0" dirty="0">
                <a:solidFill>
                  <a:srgbClr val="000000"/>
                </a:solidFill>
              </a:rPr>
              <a:t>severity of 4.</a:t>
            </a:r>
            <a:endParaRPr lang="en-US" sz="1400" dirty="0">
              <a:solidFill>
                <a:srgbClr val="000000"/>
              </a:solidFill>
            </a:endParaRPr>
          </a:p>
        </p:txBody>
      </p:sp>
      <p:sp>
        <p:nvSpPr>
          <p:cNvPr id="9" name="Title 8"/>
          <p:cNvSpPr>
            <a:spLocks noGrp="1"/>
          </p:cNvSpPr>
          <p:nvPr>
            <p:ph type="title"/>
          </p:nvPr>
        </p:nvSpPr>
        <p:spPr>
          <a:xfrm>
            <a:off x="457200" y="274638"/>
            <a:ext cx="8229600" cy="563562"/>
          </a:xfrm>
        </p:spPr>
        <p:txBody>
          <a:bodyPr/>
          <a:lstStyle/>
          <a:p>
            <a:r>
              <a:rPr lang="en-US" sz="2800" dirty="0"/>
              <a:t>Geriatric index of comorbidity</a:t>
            </a:r>
          </a:p>
        </p:txBody>
      </p:sp>
      <p:sp>
        <p:nvSpPr>
          <p:cNvPr id="10" name="Footer Placeholder 9"/>
          <p:cNvSpPr>
            <a:spLocks noGrp="1"/>
          </p:cNvSpPr>
          <p:nvPr>
            <p:ph type="ftr" sz="quarter" idx="11"/>
          </p:nvPr>
        </p:nvSpPr>
        <p:spPr/>
        <p:txBody>
          <a:bodyPr anchor="b"/>
          <a:lstStyle/>
          <a:p>
            <a:pPr>
              <a:defRPr/>
            </a:pPr>
            <a:r>
              <a:rPr lang="en-US" sz="1100" dirty="0" err="1" smtClean="0"/>
              <a:t>Zekry</a:t>
            </a:r>
            <a:r>
              <a:rPr lang="en-US" sz="1100" dirty="0" smtClean="0"/>
              <a:t> 2010</a:t>
            </a:r>
            <a:endParaRPr lang="en-US" sz="1100" dirty="0"/>
          </a:p>
        </p:txBody>
      </p:sp>
    </p:spTree>
    <p:extLst>
      <p:ext uri="{BB962C8B-B14F-4D97-AF65-F5344CB8AC3E}">
        <p14:creationId xmlns:p14="http://schemas.microsoft.com/office/powerpoint/2010/main" val="24033302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chor="t"/>
          <a:lstStyle/>
          <a:p>
            <a:pPr eaLnBrk="1" hangingPunct="1"/>
            <a:r>
              <a:rPr lang="en-US" sz="3200" dirty="0" smtClean="0"/>
              <a:t>Common geriatric syndromes and  conditions</a:t>
            </a:r>
          </a:p>
        </p:txBody>
      </p:sp>
      <p:sp>
        <p:nvSpPr>
          <p:cNvPr id="40963" name="Rectangle 3"/>
          <p:cNvSpPr>
            <a:spLocks noGrp="1" noChangeArrowheads="1"/>
          </p:cNvSpPr>
          <p:nvPr>
            <p:ph type="body" idx="1"/>
          </p:nvPr>
        </p:nvSpPr>
        <p:spPr/>
        <p:txBody>
          <a:bodyPr/>
          <a:lstStyle/>
          <a:p>
            <a:pPr marL="609600" indent="-609600" eaLnBrk="1" hangingPunct="1">
              <a:lnSpc>
                <a:spcPct val="80000"/>
              </a:lnSpc>
              <a:buFontTx/>
              <a:buAutoNum type="arabicPeriod"/>
            </a:pPr>
            <a:r>
              <a:rPr lang="en-US" sz="2400" dirty="0" smtClean="0"/>
              <a:t>Death</a:t>
            </a:r>
          </a:p>
          <a:p>
            <a:pPr marL="609600" indent="-609600" eaLnBrk="1" hangingPunct="1">
              <a:lnSpc>
                <a:spcPct val="80000"/>
              </a:lnSpc>
              <a:buFontTx/>
              <a:buAutoNum type="arabicPeriod"/>
            </a:pPr>
            <a:r>
              <a:rPr lang="en-US" sz="2400" dirty="0" smtClean="0"/>
              <a:t>Falls</a:t>
            </a:r>
            <a:r>
              <a:rPr lang="en-US" sz="2400" dirty="0" smtClean="0">
                <a:sym typeface="Wingdings" pitchFamily="2" charset="2"/>
              </a:rPr>
              <a:t> disability, mortality, hospitalizations, high costs for families</a:t>
            </a:r>
          </a:p>
          <a:p>
            <a:pPr marL="609600" indent="-609600" eaLnBrk="1" hangingPunct="1">
              <a:lnSpc>
                <a:spcPct val="80000"/>
              </a:lnSpc>
              <a:buFontTx/>
              <a:buAutoNum type="arabicPeriod"/>
            </a:pPr>
            <a:r>
              <a:rPr lang="en-US" sz="2400" dirty="0" smtClean="0">
                <a:sym typeface="Wingdings" pitchFamily="2" charset="2"/>
              </a:rPr>
              <a:t>Increasing </a:t>
            </a:r>
            <a:r>
              <a:rPr lang="en-US" sz="2400" i="1" dirty="0" smtClean="0">
                <a:sym typeface="Wingdings" pitchFamily="2" charset="2"/>
              </a:rPr>
              <a:t>comorbid</a:t>
            </a:r>
            <a:r>
              <a:rPr lang="en-US" sz="2400" dirty="0" smtClean="0">
                <a:sym typeface="Wingdings" pitchFamily="2" charset="2"/>
              </a:rPr>
              <a:t> conditions &amp; diseases</a:t>
            </a:r>
          </a:p>
          <a:p>
            <a:pPr marL="609600" indent="-609600" eaLnBrk="1" hangingPunct="1">
              <a:lnSpc>
                <a:spcPct val="80000"/>
              </a:lnSpc>
              <a:buFontTx/>
              <a:buAutoNum type="arabicPeriod"/>
            </a:pPr>
            <a:r>
              <a:rPr lang="en-US" sz="2400" dirty="0" smtClean="0">
                <a:sym typeface="Wingdings" pitchFamily="2" charset="2"/>
              </a:rPr>
              <a:t>Disability and frailty syndromes</a:t>
            </a:r>
          </a:p>
          <a:p>
            <a:pPr marL="609600" indent="-609600" eaLnBrk="1" hangingPunct="1">
              <a:lnSpc>
                <a:spcPct val="80000"/>
              </a:lnSpc>
              <a:buFontTx/>
              <a:buAutoNum type="arabicPeriod"/>
            </a:pPr>
            <a:r>
              <a:rPr lang="en-US" sz="2400" dirty="0" smtClean="0"/>
              <a:t>Cognitive changes and dementias</a:t>
            </a:r>
          </a:p>
          <a:p>
            <a:pPr marL="609600" indent="-609600" eaLnBrk="1" hangingPunct="1">
              <a:lnSpc>
                <a:spcPct val="80000"/>
              </a:lnSpc>
              <a:buFontTx/>
              <a:buAutoNum type="arabicPeriod"/>
            </a:pPr>
            <a:r>
              <a:rPr lang="en-US" sz="2400" dirty="0" smtClean="0"/>
              <a:t>Sensory loss: vision, hearing, smell</a:t>
            </a:r>
          </a:p>
          <a:p>
            <a:pPr marL="609600" indent="-609600" eaLnBrk="1" hangingPunct="1">
              <a:lnSpc>
                <a:spcPct val="80000"/>
              </a:lnSpc>
              <a:buFontTx/>
              <a:buAutoNum type="arabicPeriod"/>
            </a:pPr>
            <a:r>
              <a:rPr lang="en-US" sz="2400" dirty="0" smtClean="0"/>
              <a:t>Nonfatal, disabling conditions: </a:t>
            </a:r>
            <a:r>
              <a:rPr lang="en-US" sz="2400" dirty="0" err="1" smtClean="0"/>
              <a:t>ie</a:t>
            </a:r>
            <a:r>
              <a:rPr lang="en-US" sz="2400" dirty="0" smtClean="0"/>
              <a:t>: prostate enlargement, cataracts, arthritis</a:t>
            </a:r>
          </a:p>
          <a:p>
            <a:pPr marL="609600" indent="-609600" eaLnBrk="1" hangingPunct="1">
              <a:lnSpc>
                <a:spcPct val="80000"/>
              </a:lnSpc>
              <a:buFontTx/>
              <a:buAutoNum type="arabicPeriod"/>
            </a:pPr>
            <a:r>
              <a:rPr lang="en-US" sz="2400" dirty="0" smtClean="0"/>
              <a:t>Loss of social networks: bereavement, loss of friends through death, inability to participate in social functions</a:t>
            </a:r>
          </a:p>
          <a:p>
            <a:pPr marL="609600" indent="-609600" eaLnBrk="1" hangingPunct="1">
              <a:lnSpc>
                <a:spcPct val="80000"/>
              </a:lnSpc>
              <a:buFontTx/>
              <a:buAutoNum type="arabicPeriod"/>
            </a:pPr>
            <a:r>
              <a:rPr lang="en-US" sz="2400" dirty="0" smtClean="0"/>
              <a:t>Loss of income due to retirement or ill health</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57200" y="0"/>
            <a:ext cx="8229600" cy="990600"/>
          </a:xfrm>
        </p:spPr>
        <p:txBody>
          <a:bodyPr/>
          <a:lstStyle/>
          <a:p>
            <a:pPr eaLnBrk="1" hangingPunct="1"/>
            <a:r>
              <a:rPr lang="en-US" sz="2400" u="sng" smtClean="0"/>
              <a:t>Compression of morbidity</a:t>
            </a:r>
            <a:br>
              <a:rPr lang="en-US" sz="2400" u="sng" smtClean="0"/>
            </a:br>
            <a:r>
              <a:rPr lang="en-US" sz="2400" u="sng" smtClean="0"/>
              <a:t>Are people living longer but doing worse?</a:t>
            </a:r>
          </a:p>
        </p:txBody>
      </p:sp>
      <p:sp>
        <p:nvSpPr>
          <p:cNvPr id="41987" name="Text Box 4"/>
          <p:cNvSpPr txBox="1">
            <a:spLocks noChangeAspect="1" noChangeArrowheads="1"/>
          </p:cNvSpPr>
          <p:nvPr/>
        </p:nvSpPr>
        <p:spPr bwMode="auto">
          <a:xfrm>
            <a:off x="6492875" y="1331913"/>
            <a:ext cx="25828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a:t>Key issues:</a:t>
            </a:r>
          </a:p>
          <a:p>
            <a:pPr eaLnBrk="1" hangingPunct="1"/>
            <a:endParaRPr lang="en-US" sz="1400"/>
          </a:p>
          <a:p>
            <a:pPr eaLnBrk="1" hangingPunct="1"/>
            <a:r>
              <a:rPr lang="en-US" sz="1400"/>
              <a:t>1- When does chronic disease begin?</a:t>
            </a:r>
          </a:p>
          <a:p>
            <a:pPr eaLnBrk="1" hangingPunct="1"/>
            <a:r>
              <a:rPr lang="en-US" sz="1400"/>
              <a:t>2 – Is there a maximum life span?</a:t>
            </a:r>
          </a:p>
          <a:p>
            <a:pPr eaLnBrk="1" hangingPunct="1"/>
            <a:endParaRPr lang="en-US" sz="1600"/>
          </a:p>
          <a:p>
            <a:pPr eaLnBrk="1" hangingPunct="1"/>
            <a:r>
              <a:rPr lang="en-US" sz="1600"/>
              <a:t>3- </a:t>
            </a:r>
            <a:r>
              <a:rPr lang="en-US" sz="1400"/>
              <a:t>Influence of changes in </a:t>
            </a:r>
          </a:p>
          <a:p>
            <a:pPr eaLnBrk="1" hangingPunct="1"/>
            <a:r>
              <a:rPr lang="en-US" sz="1400"/>
              <a:t>treatment and prevention over </a:t>
            </a:r>
          </a:p>
          <a:p>
            <a:pPr eaLnBrk="1" hangingPunct="1"/>
            <a:r>
              <a:rPr lang="en-US" sz="1400"/>
              <a:t>time on the difference between</a:t>
            </a:r>
          </a:p>
          <a:p>
            <a:pPr eaLnBrk="1" hangingPunct="1"/>
            <a:r>
              <a:rPr lang="en-US" sz="1400"/>
              <a:t>onset of morbidity and death</a:t>
            </a:r>
          </a:p>
          <a:p>
            <a:pPr eaLnBrk="1" hangingPunct="1"/>
            <a:endParaRPr lang="en-US" sz="1600"/>
          </a:p>
        </p:txBody>
      </p:sp>
      <p:sp>
        <p:nvSpPr>
          <p:cNvPr id="41988" name="Text Box 5"/>
          <p:cNvSpPr txBox="1">
            <a:spLocks noChangeArrowheads="1"/>
          </p:cNvSpPr>
          <p:nvPr/>
        </p:nvSpPr>
        <p:spPr bwMode="auto">
          <a:xfrm>
            <a:off x="669925" y="5218113"/>
            <a:ext cx="6797675" cy="110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Ideal: as people live longer, they will also be healthier, so the period</a:t>
            </a:r>
          </a:p>
          <a:p>
            <a:pPr eaLnBrk="1" hangingPunct="1"/>
            <a:r>
              <a:rPr lang="en-US" sz="1600"/>
              <a:t>of morbidity will be the same or shorter.</a:t>
            </a:r>
          </a:p>
          <a:p>
            <a:pPr eaLnBrk="1" hangingPunct="1"/>
            <a:r>
              <a:rPr lang="en-US" sz="1600"/>
              <a:t>OR: they are living longer </a:t>
            </a:r>
            <a:r>
              <a:rPr lang="en-US" sz="1600" u="sng"/>
              <a:t>with</a:t>
            </a:r>
            <a:r>
              <a:rPr lang="en-US" sz="1600"/>
              <a:t> disease,  the period of morbidity</a:t>
            </a:r>
          </a:p>
          <a:p>
            <a:pPr eaLnBrk="1" hangingPunct="1"/>
            <a:r>
              <a:rPr lang="en-US" sz="1600"/>
              <a:t>will be longer</a:t>
            </a:r>
          </a:p>
        </p:txBody>
      </p:sp>
      <p:pic>
        <p:nvPicPr>
          <p:cNvPr id="41989" name="Content Placeholder 6" descr="figure fries.jpg"/>
          <p:cNvPicPr>
            <a:picLocks noGrp="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04800" y="1219200"/>
            <a:ext cx="6165850" cy="3565525"/>
          </a:xfrm>
        </p:spPr>
      </p:pic>
      <p:cxnSp>
        <p:nvCxnSpPr>
          <p:cNvPr id="41990" name="Straight Arrow Connector 8"/>
          <p:cNvCxnSpPr>
            <a:cxnSpLocks noChangeShapeType="1"/>
          </p:cNvCxnSpPr>
          <p:nvPr/>
        </p:nvCxnSpPr>
        <p:spPr bwMode="auto">
          <a:xfrm rot="16200000" flipH="1">
            <a:off x="3429000" y="2971800"/>
            <a:ext cx="2286000" cy="609600"/>
          </a:xfrm>
          <a:prstGeom prst="straightConnector1">
            <a:avLst/>
          </a:prstGeom>
          <a:noFill/>
          <a:ln w="1587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eaLnBrk="1" hangingPunct="1"/>
            <a:r>
              <a:rPr lang="en-US" b="1" smtClean="0"/>
              <a:t>Example of</a:t>
            </a:r>
            <a:br>
              <a:rPr lang="en-US" b="1" smtClean="0"/>
            </a:br>
            <a:r>
              <a:rPr lang="en-US" b="1" smtClean="0"/>
              <a:t>Okinawa study of aging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457200" y="274637"/>
            <a:ext cx="8229600" cy="1143001"/>
          </a:xfrm>
          <a:prstGeom prst="rect">
            <a:avLst/>
          </a:prstGeom>
        </p:spPr>
        <p:txBody>
          <a:bodyPr/>
          <a:lstStyle/>
          <a:p>
            <a:endParaRPr/>
          </a:p>
        </p:txBody>
      </p:sp>
      <p:pic>
        <p:nvPicPr>
          <p:cNvPr id="104" name="3.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extLst>
      <p:ext uri="{BB962C8B-B14F-4D97-AF65-F5344CB8AC3E}">
        <p14:creationId xmlns:p14="http://schemas.microsoft.com/office/powerpoint/2010/main" val="1604281520"/>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JAPAN-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219200"/>
            <a:ext cx="7632700" cy="4360863"/>
          </a:xfrm>
          <a:noFill/>
        </p:spPr>
      </p:pic>
      <p:sp>
        <p:nvSpPr>
          <p:cNvPr id="44035" name="Oval 3"/>
          <p:cNvSpPr>
            <a:spLocks noChangeArrowheads="1"/>
          </p:cNvSpPr>
          <p:nvPr/>
        </p:nvSpPr>
        <p:spPr bwMode="auto">
          <a:xfrm>
            <a:off x="6172200" y="4267200"/>
            <a:ext cx="1524000" cy="1524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36" name="Text Box 4"/>
          <p:cNvSpPr txBox="1">
            <a:spLocks noChangeArrowheads="1"/>
          </p:cNvSpPr>
          <p:nvPr/>
        </p:nvSpPr>
        <p:spPr bwMode="auto">
          <a:xfrm>
            <a:off x="7070725" y="3541713"/>
            <a:ext cx="1133475"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t>Okinawa</a:t>
            </a:r>
          </a:p>
        </p:txBody>
      </p:sp>
      <p:sp>
        <p:nvSpPr>
          <p:cNvPr id="44037" name="Line 5"/>
          <p:cNvSpPr>
            <a:spLocks noChangeShapeType="1"/>
          </p:cNvSpPr>
          <p:nvPr/>
        </p:nvSpPr>
        <p:spPr bwMode="auto">
          <a:xfrm flipH="1">
            <a:off x="7162800" y="3962400"/>
            <a:ext cx="533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8" name="Text Box 6"/>
          <p:cNvSpPr txBox="1">
            <a:spLocks noChangeArrowheads="1"/>
          </p:cNvSpPr>
          <p:nvPr/>
        </p:nvSpPr>
        <p:spPr bwMode="auto">
          <a:xfrm>
            <a:off x="1584325" y="646113"/>
            <a:ext cx="815975"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b="0"/>
              <a:t>Japan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133600"/>
            <a:ext cx="7386638"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746125" y="1255713"/>
            <a:ext cx="3203575"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b="0"/>
              <a:t>The dream of living forever….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ealthy agi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609600"/>
            <a:ext cx="8299450" cy="5867400"/>
          </a:xfrm>
          <a:noFill/>
        </p:spPr>
      </p:pic>
      <p:sp>
        <p:nvSpPr>
          <p:cNvPr id="46083" name="Text Box 3"/>
          <p:cNvSpPr txBox="1">
            <a:spLocks noChangeArrowheads="1"/>
          </p:cNvSpPr>
          <p:nvPr/>
        </p:nvSpPr>
        <p:spPr bwMode="auto">
          <a:xfrm>
            <a:off x="1203325" y="5715000"/>
            <a:ext cx="3965575"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b="0"/>
              <a:t>Life expectancy at birth in Okinawa…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ln>
            <a:solidFill>
              <a:srgbClr val="FF0000"/>
            </a:solidFill>
            <a:miter lim="800000"/>
            <a:headEnd/>
            <a:tailEnd/>
          </a:ln>
        </p:spPr>
        <p:txBody>
          <a:bodyPr/>
          <a:lstStyle/>
          <a:p>
            <a:pPr eaLnBrk="1" hangingPunct="1"/>
            <a:r>
              <a:rPr lang="en-US" sz="2800" smtClean="0"/>
              <a:t>Why do Okinawans live so long? Or do they?</a:t>
            </a:r>
          </a:p>
        </p:txBody>
      </p:sp>
      <p:sp>
        <p:nvSpPr>
          <p:cNvPr id="48131" name="Rectangle 3"/>
          <p:cNvSpPr>
            <a:spLocks noGrp="1" noChangeArrowheads="1"/>
          </p:cNvSpPr>
          <p:nvPr>
            <p:ph type="body" sz="half" idx="1"/>
          </p:nvPr>
        </p:nvSpPr>
        <p:spPr>
          <a:xfrm>
            <a:off x="457200" y="1600200"/>
            <a:ext cx="5029200" cy="4525963"/>
          </a:xfrm>
        </p:spPr>
        <p:txBody>
          <a:bodyPr/>
          <a:lstStyle/>
          <a:p>
            <a:pPr>
              <a:lnSpc>
                <a:spcPct val="90000"/>
              </a:lnSpc>
            </a:pPr>
            <a:r>
              <a:rPr lang="en-US" sz="2000" b="1" u="sng" smtClean="0"/>
              <a:t>Lifestyle factors cited by authors </a:t>
            </a:r>
          </a:p>
          <a:p>
            <a:pPr>
              <a:lnSpc>
                <a:spcPct val="90000"/>
              </a:lnSpc>
            </a:pPr>
            <a:endParaRPr lang="en-US" sz="2000" b="1" smtClean="0"/>
          </a:p>
          <a:p>
            <a:pPr>
              <a:lnSpc>
                <a:spcPct val="90000"/>
              </a:lnSpc>
            </a:pPr>
            <a:r>
              <a:rPr lang="en-US" sz="2000" b="1" smtClean="0"/>
              <a:t>Diet low in fat, high in vegetables</a:t>
            </a:r>
          </a:p>
          <a:p>
            <a:pPr>
              <a:lnSpc>
                <a:spcPct val="90000"/>
              </a:lnSpc>
            </a:pPr>
            <a:r>
              <a:rPr lang="en-US" sz="2000" b="1" smtClean="0"/>
              <a:t>Low stress </a:t>
            </a:r>
          </a:p>
          <a:p>
            <a:pPr>
              <a:lnSpc>
                <a:spcPct val="90000"/>
              </a:lnSpc>
            </a:pPr>
            <a:r>
              <a:rPr lang="en-US" sz="2000" b="1" smtClean="0"/>
              <a:t>Low obesity</a:t>
            </a:r>
          </a:p>
          <a:p>
            <a:pPr>
              <a:lnSpc>
                <a:spcPct val="90000"/>
              </a:lnSpc>
            </a:pPr>
            <a:r>
              <a:rPr lang="en-US" sz="2000" b="1" smtClean="0"/>
              <a:t>Frequent exercise</a:t>
            </a:r>
          </a:p>
          <a:p>
            <a:pPr>
              <a:lnSpc>
                <a:spcPct val="90000"/>
              </a:lnSpc>
            </a:pPr>
            <a:r>
              <a:rPr lang="en-US" sz="2000" b="1" smtClean="0"/>
              <a:t>Social connections</a:t>
            </a:r>
          </a:p>
          <a:p>
            <a:pPr>
              <a:lnSpc>
                <a:spcPct val="90000"/>
              </a:lnSpc>
            </a:pPr>
            <a:r>
              <a:rPr lang="en-US" sz="2000" b="1" smtClean="0"/>
              <a:t>Non smoking</a:t>
            </a:r>
          </a:p>
          <a:p>
            <a:pPr>
              <a:lnSpc>
                <a:spcPct val="90000"/>
              </a:lnSpc>
            </a:pPr>
            <a:r>
              <a:rPr lang="en-US" sz="2000" b="1" smtClean="0"/>
              <a:t>Low alcohol consumption</a:t>
            </a:r>
          </a:p>
          <a:p>
            <a:pPr>
              <a:lnSpc>
                <a:spcPct val="90000"/>
              </a:lnSpc>
            </a:pPr>
            <a:r>
              <a:rPr lang="en-US" sz="2000" b="1" smtClean="0"/>
              <a:t>Lower blood pressure</a:t>
            </a:r>
          </a:p>
          <a:p>
            <a:pPr>
              <a:lnSpc>
                <a:spcPct val="90000"/>
              </a:lnSpc>
            </a:pPr>
            <a:r>
              <a:rPr lang="en-US" sz="2000" b="1" smtClean="0"/>
              <a:t>Buddhists</a:t>
            </a:r>
            <a:endParaRPr lang="en-US" sz="2000" smtClean="0"/>
          </a:p>
          <a:p>
            <a:pPr eaLnBrk="1" hangingPunct="1">
              <a:lnSpc>
                <a:spcPct val="90000"/>
              </a:lnSpc>
              <a:buFontTx/>
              <a:buNone/>
            </a:pPr>
            <a:endParaRPr lang="en-US" sz="2000" smtClean="0"/>
          </a:p>
        </p:txBody>
      </p:sp>
      <p:pic>
        <p:nvPicPr>
          <p:cNvPr id="48132" name="Picture 5" descr="karat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5000" y="2514600"/>
            <a:ext cx="2184400" cy="2913063"/>
          </a:xfrm>
          <a:noFill/>
          <a:ln>
            <a:solidFill>
              <a:srgbClr val="FF0000"/>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4"/>
          <p:cNvSpPr txBox="1">
            <a:spLocks noChangeArrowheads="1"/>
          </p:cNvSpPr>
          <p:nvPr/>
        </p:nvSpPr>
        <p:spPr bwMode="auto">
          <a:xfrm>
            <a:off x="898525" y="874713"/>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dirty="0"/>
          </a:p>
          <a:p>
            <a:pPr eaLnBrk="1" hangingPunct="1"/>
            <a:endParaRPr lang="en-US" dirty="0"/>
          </a:p>
        </p:txBody>
      </p:sp>
      <p:sp>
        <p:nvSpPr>
          <p:cNvPr id="2" name="Content Placeholder 1"/>
          <p:cNvSpPr>
            <a:spLocks noGrp="1"/>
          </p:cNvSpPr>
          <p:nvPr>
            <p:ph idx="1"/>
          </p:nvPr>
        </p:nvSpPr>
        <p:spPr>
          <a:xfrm>
            <a:off x="457200" y="1600201"/>
            <a:ext cx="8229600" cy="1295400"/>
          </a:xfrm>
        </p:spPr>
        <p:txBody>
          <a:bodyPr/>
          <a:lstStyle/>
          <a:p>
            <a:pPr marL="0" indent="0">
              <a:buNone/>
            </a:pPr>
            <a:r>
              <a:rPr lang="en-US" dirty="0" smtClean="0">
                <a:hlinkClick r:id="rId2"/>
              </a:rPr>
              <a:t>http://www.youtube.com/watch?v=39ce8WA6mSM</a:t>
            </a:r>
            <a:endParaRPr lang="en-US" dirty="0"/>
          </a:p>
        </p:txBody>
      </p:sp>
      <p:sp>
        <p:nvSpPr>
          <p:cNvPr id="3" name="TextBox 2"/>
          <p:cNvSpPr txBox="1"/>
          <p:nvPr/>
        </p:nvSpPr>
        <p:spPr>
          <a:xfrm>
            <a:off x="1083256" y="4267200"/>
            <a:ext cx="7237879" cy="646331"/>
          </a:xfrm>
          <a:prstGeom prst="rect">
            <a:avLst/>
          </a:prstGeom>
          <a:noFill/>
        </p:spPr>
        <p:txBody>
          <a:bodyPr wrap="none" rtlCol="0">
            <a:spAutoFit/>
          </a:bodyPr>
          <a:lstStyle/>
          <a:p>
            <a:r>
              <a:rPr lang="en-US" dirty="0" smtClean="0"/>
              <a:t>Which factor(s) does the investigator suggest that might explain</a:t>
            </a:r>
          </a:p>
          <a:p>
            <a:r>
              <a:rPr lang="en-US" dirty="0" smtClean="0"/>
              <a:t>longevity in Okinawa?</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2800" dirty="0" smtClean="0"/>
              <a:t>Complexity of aging and population health</a:t>
            </a:r>
          </a:p>
        </p:txBody>
      </p:sp>
      <p:sp>
        <p:nvSpPr>
          <p:cNvPr id="50179" name="Rectangle 3"/>
          <p:cNvSpPr>
            <a:spLocks noGrp="1" noChangeArrowheads="1"/>
          </p:cNvSpPr>
          <p:nvPr>
            <p:ph type="body" idx="1"/>
          </p:nvPr>
        </p:nvSpPr>
        <p:spPr>
          <a:xfrm>
            <a:off x="457200" y="1676400"/>
            <a:ext cx="8229600" cy="4525963"/>
          </a:xfrm>
        </p:spPr>
        <p:txBody>
          <a:bodyPr/>
          <a:lstStyle/>
          <a:p>
            <a:pPr eaLnBrk="1" hangingPunct="1">
              <a:lnSpc>
                <a:spcPct val="90000"/>
              </a:lnSpc>
            </a:pPr>
            <a:r>
              <a:rPr lang="en-US" sz="2400" dirty="0" smtClean="0"/>
              <a:t>Aging is an continuous underlying process that affects all living things </a:t>
            </a:r>
          </a:p>
          <a:p>
            <a:pPr eaLnBrk="1" hangingPunct="1">
              <a:lnSpc>
                <a:spcPct val="90000"/>
              </a:lnSpc>
            </a:pPr>
            <a:r>
              <a:rPr lang="en-US" sz="2400" dirty="0" smtClean="0"/>
              <a:t>Aging is not a disease and disease pathology is not inevitably linked to aging</a:t>
            </a:r>
          </a:p>
          <a:p>
            <a:pPr eaLnBrk="1" hangingPunct="1">
              <a:lnSpc>
                <a:spcPct val="90000"/>
              </a:lnSpc>
            </a:pPr>
            <a:r>
              <a:rPr lang="en-US" sz="2400" dirty="0" smtClean="0"/>
              <a:t>Environments at many levels (global, local, biological) influence the rates of aging and development of disease</a:t>
            </a:r>
          </a:p>
          <a:p>
            <a:pPr eaLnBrk="1" hangingPunct="1">
              <a:lnSpc>
                <a:spcPct val="90000"/>
              </a:lnSpc>
            </a:pPr>
            <a:r>
              <a:rPr lang="en-US" sz="2400" dirty="0" smtClean="0"/>
              <a:t>Genetic factors that influence disease risk may act differently in older populations</a:t>
            </a:r>
          </a:p>
          <a:p>
            <a:pPr eaLnBrk="1" hangingPunct="1">
              <a:lnSpc>
                <a:spcPct val="90000"/>
              </a:lnSpc>
            </a:pPr>
            <a:r>
              <a:rPr lang="en-US" sz="2400" dirty="0" smtClean="0"/>
              <a:t>Many conditions/syndromes common in aging populations are characterized by slow progression, nonfatal but debilitating limitations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2400" b="1" i="1" smtClean="0"/>
              <a:t>Some ways that health in older populations is different from younger populations</a:t>
            </a:r>
            <a:br>
              <a:rPr lang="en-US" sz="2400" b="1" i="1" smtClean="0"/>
            </a:br>
            <a:endParaRPr lang="en-US" sz="2400" b="1" smtClean="0"/>
          </a:p>
        </p:txBody>
      </p:sp>
      <p:sp>
        <p:nvSpPr>
          <p:cNvPr id="52227" name="Rectangle 3"/>
          <p:cNvSpPr>
            <a:spLocks noGrp="1" noChangeArrowheads="1"/>
          </p:cNvSpPr>
          <p:nvPr>
            <p:ph type="body" idx="1"/>
          </p:nvPr>
        </p:nvSpPr>
        <p:spPr/>
        <p:txBody>
          <a:bodyPr/>
          <a:lstStyle/>
          <a:p>
            <a:pPr eaLnBrk="1" hangingPunct="1"/>
            <a:endParaRPr lang="en-US" sz="1800" dirty="0" smtClean="0"/>
          </a:p>
          <a:p>
            <a:pPr eaLnBrk="1" hangingPunct="1"/>
            <a:r>
              <a:rPr lang="en-US" sz="1800" b="1" dirty="0" smtClean="0"/>
              <a:t>Older populations are more selected (‘survivors’)</a:t>
            </a:r>
          </a:p>
          <a:p>
            <a:pPr eaLnBrk="1" hangingPunct="1"/>
            <a:r>
              <a:rPr lang="en-US" sz="1800" b="1" dirty="0" smtClean="0"/>
              <a:t>Symptoms and trajectory of conditions and diseases may be different than in young or middle aged people</a:t>
            </a:r>
          </a:p>
          <a:p>
            <a:pPr eaLnBrk="1" hangingPunct="1"/>
            <a:r>
              <a:rPr lang="en-US" sz="1800" b="1" dirty="0" smtClean="0"/>
              <a:t>Competing risk of mortality: higher death rates may reduce the effects of a risk factor on disease</a:t>
            </a:r>
          </a:p>
          <a:p>
            <a:pPr eaLnBrk="1" hangingPunct="1"/>
            <a:r>
              <a:rPr lang="en-US" sz="1800" b="1" dirty="0" smtClean="0"/>
              <a:t>Comorbidities may compete with each other or interact to affect risk</a:t>
            </a:r>
          </a:p>
          <a:p>
            <a:pPr eaLnBrk="1" hangingPunct="1"/>
            <a:r>
              <a:rPr lang="en-US" sz="1800" b="1" dirty="0" smtClean="0"/>
              <a:t>Targets of interventions may be different </a:t>
            </a:r>
          </a:p>
          <a:p>
            <a:pPr eaLnBrk="1" hangingPunct="1"/>
            <a:r>
              <a:rPr lang="en-US" sz="1800" b="1" dirty="0" smtClean="0"/>
              <a:t>Interventions used in younger populations may not work the same in older populations</a:t>
            </a:r>
          </a:p>
          <a:p>
            <a:pPr eaLnBrk="1" hangingPunct="1"/>
            <a:r>
              <a:rPr lang="en-US" sz="1800" b="1" dirty="0" smtClean="0"/>
              <a:t>Definition of ‘health’ may mean functionality rather than absence of disease</a:t>
            </a:r>
          </a:p>
          <a:p>
            <a:pPr eaLnBrk="1" hangingPunct="1"/>
            <a:endParaRPr lang="en-US" sz="18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2400" dirty="0" smtClean="0"/>
              <a:t>Are causes and patterns of disease different in older vs. younger populations?</a:t>
            </a:r>
            <a:r>
              <a:rPr lang="en-US" sz="2000" dirty="0" smtClean="0"/>
              <a:t> </a:t>
            </a:r>
          </a:p>
        </p:txBody>
      </p:sp>
      <p:sp>
        <p:nvSpPr>
          <p:cNvPr id="53251" name="Rectangle 3"/>
          <p:cNvSpPr>
            <a:spLocks noGrp="1" noChangeArrowheads="1"/>
          </p:cNvSpPr>
          <p:nvPr>
            <p:ph type="body" idx="1"/>
          </p:nvPr>
        </p:nvSpPr>
        <p:spPr/>
        <p:txBody>
          <a:bodyPr/>
          <a:lstStyle/>
          <a:p>
            <a:pPr eaLnBrk="1" hangingPunct="1">
              <a:lnSpc>
                <a:spcPct val="90000"/>
              </a:lnSpc>
            </a:pPr>
            <a:r>
              <a:rPr lang="en-US" sz="2400" smtClean="0"/>
              <a:t>Cause/Etiology and prevention </a:t>
            </a:r>
          </a:p>
          <a:p>
            <a:pPr lvl="1" eaLnBrk="1" hangingPunct="1">
              <a:lnSpc>
                <a:spcPct val="90000"/>
              </a:lnSpc>
            </a:pPr>
            <a:r>
              <a:rPr lang="en-US" sz="2000" smtClean="0"/>
              <a:t>New events (ie: a heart attack in someone who never had one)</a:t>
            </a:r>
          </a:p>
          <a:p>
            <a:pPr lvl="1" eaLnBrk="1" hangingPunct="1">
              <a:lnSpc>
                <a:spcPct val="90000"/>
              </a:lnSpc>
            </a:pPr>
            <a:r>
              <a:rPr lang="en-US" sz="2000" smtClean="0"/>
              <a:t>Recurrent events</a:t>
            </a:r>
          </a:p>
          <a:p>
            <a:pPr lvl="1" eaLnBrk="1" hangingPunct="1">
              <a:lnSpc>
                <a:spcPct val="90000"/>
              </a:lnSpc>
            </a:pPr>
            <a:r>
              <a:rPr lang="en-US" sz="2000" smtClean="0"/>
              <a:t>Change in functional status (disability, frailty)</a:t>
            </a:r>
          </a:p>
          <a:p>
            <a:pPr lvl="1" eaLnBrk="1" hangingPunct="1">
              <a:lnSpc>
                <a:spcPct val="90000"/>
              </a:lnSpc>
            </a:pPr>
            <a:r>
              <a:rPr lang="en-US" sz="2000" smtClean="0"/>
              <a:t>Change in cognitive status (memory, processing speed)</a:t>
            </a:r>
          </a:p>
          <a:p>
            <a:pPr eaLnBrk="1" hangingPunct="1">
              <a:lnSpc>
                <a:spcPct val="90000"/>
              </a:lnSpc>
            </a:pPr>
            <a:r>
              <a:rPr lang="en-US" sz="2400" smtClean="0"/>
              <a:t>Most chronic diseases have a long initiation phase (latency) that has a preclinical/asymptomatic phase</a:t>
            </a:r>
          </a:p>
          <a:p>
            <a:pPr eaLnBrk="1" hangingPunct="1">
              <a:lnSpc>
                <a:spcPct val="90000"/>
              </a:lnSpc>
            </a:pPr>
            <a:r>
              <a:rPr lang="en-US" sz="2400" smtClean="0"/>
              <a:t>Predictors of disease may change: ie: LDL, a predictor of heart disease in middle age, may only predict subclinical disease at older ages</a:t>
            </a:r>
          </a:p>
          <a:p>
            <a:pPr eaLnBrk="1" hangingPunct="1">
              <a:lnSpc>
                <a:spcPct val="90000"/>
              </a:lnSpc>
            </a:pPr>
            <a:r>
              <a:rPr lang="en-US" sz="2400" smtClean="0"/>
              <a:t>In the elderly, sub-clinical disease may predict clinical events (precipitate events)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000" smtClean="0"/>
              <a:t>Life style interventions in old age</a:t>
            </a:r>
          </a:p>
        </p:txBody>
      </p:sp>
      <p:sp>
        <p:nvSpPr>
          <p:cNvPr id="54275" name="Rectangle 3"/>
          <p:cNvSpPr>
            <a:spLocks noGrp="1" noChangeArrowheads="1"/>
          </p:cNvSpPr>
          <p:nvPr>
            <p:ph type="body" idx="1"/>
          </p:nvPr>
        </p:nvSpPr>
        <p:spPr/>
        <p:txBody>
          <a:bodyPr/>
          <a:lstStyle/>
          <a:p>
            <a:pPr eaLnBrk="1" hangingPunct="1"/>
            <a:r>
              <a:rPr lang="en-US" smtClean="0"/>
              <a:t>Should  people over 70 be encouraged to exercise?</a:t>
            </a:r>
          </a:p>
          <a:p>
            <a:pPr eaLnBrk="1" hangingPunct="1"/>
            <a:r>
              <a:rPr lang="en-US" smtClean="0"/>
              <a:t>Will stopping smoking at age 70 have any benefits?</a:t>
            </a:r>
          </a:p>
          <a:p>
            <a:pPr eaLnBrk="1" hangingPunct="1"/>
            <a:r>
              <a:rPr lang="en-US" smtClean="0"/>
              <a:t>What about dietary changes?</a:t>
            </a:r>
          </a:p>
          <a:p>
            <a:pPr eaLnBrk="1" hangingPunct="1"/>
            <a:r>
              <a:rPr lang="en-US" smtClean="0"/>
              <a:t>Are aging processes modifiable?</a:t>
            </a:r>
          </a:p>
          <a:p>
            <a:pPr eaLnBrk="1" hangingPunct="1"/>
            <a:r>
              <a:rPr lang="en-US" smtClean="0"/>
              <a:t>Prevention of decline is a key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1800" b="1" smtClean="0"/>
              <a:t>Why is aging important to public health programs and research?</a:t>
            </a:r>
          </a:p>
        </p:txBody>
      </p:sp>
      <p:sp>
        <p:nvSpPr>
          <p:cNvPr id="55299" name="Rectangle 3"/>
          <p:cNvSpPr>
            <a:spLocks noGrp="1" noChangeArrowheads="1"/>
          </p:cNvSpPr>
          <p:nvPr>
            <p:ph type="body" idx="1"/>
          </p:nvPr>
        </p:nvSpPr>
        <p:spPr>
          <a:xfrm>
            <a:off x="533400" y="1295400"/>
            <a:ext cx="8229600" cy="4525963"/>
          </a:xfrm>
        </p:spPr>
        <p:txBody>
          <a:bodyPr/>
          <a:lstStyle/>
          <a:p>
            <a:pPr eaLnBrk="1" hangingPunct="1">
              <a:lnSpc>
                <a:spcPct val="80000"/>
              </a:lnSpc>
            </a:pPr>
            <a:r>
              <a:rPr lang="en-US" sz="2000" dirty="0" smtClean="0"/>
              <a:t>Most chronic illness occurs in older age groups</a:t>
            </a:r>
          </a:p>
          <a:p>
            <a:pPr eaLnBrk="1" hangingPunct="1">
              <a:lnSpc>
                <a:spcPct val="80000"/>
              </a:lnSpc>
            </a:pPr>
            <a:r>
              <a:rPr lang="en-US" sz="2000" dirty="0" smtClean="0"/>
              <a:t>Aging is a global issue</a:t>
            </a:r>
          </a:p>
          <a:p>
            <a:pPr eaLnBrk="1" hangingPunct="1">
              <a:lnSpc>
                <a:spcPct val="80000"/>
              </a:lnSpc>
            </a:pPr>
            <a:r>
              <a:rPr lang="en-US" sz="2000" dirty="0" smtClean="0"/>
              <a:t>Cultural values and behaviors related to aging vary</a:t>
            </a:r>
          </a:p>
          <a:p>
            <a:pPr eaLnBrk="1" hangingPunct="1">
              <a:lnSpc>
                <a:spcPct val="80000"/>
              </a:lnSpc>
            </a:pPr>
            <a:r>
              <a:rPr lang="en-US" sz="2000" dirty="0" smtClean="0"/>
              <a:t>Aging is often, but not always, accompanied by disability and illness</a:t>
            </a:r>
          </a:p>
          <a:p>
            <a:pPr eaLnBrk="1" hangingPunct="1">
              <a:lnSpc>
                <a:spcPct val="80000"/>
              </a:lnSpc>
            </a:pPr>
            <a:r>
              <a:rPr lang="en-US" sz="2000" dirty="0" smtClean="0"/>
              <a:t>Disability and illness in old age can often be prevented</a:t>
            </a:r>
          </a:p>
          <a:p>
            <a:pPr eaLnBrk="1" hangingPunct="1">
              <a:lnSpc>
                <a:spcPct val="80000"/>
              </a:lnSpc>
            </a:pPr>
            <a:r>
              <a:rPr lang="en-US" sz="2000" dirty="0" smtClean="0"/>
              <a:t>Impact on families of disability in older people</a:t>
            </a:r>
          </a:p>
          <a:p>
            <a:pPr eaLnBrk="1" hangingPunct="1">
              <a:lnSpc>
                <a:spcPct val="80000"/>
              </a:lnSpc>
            </a:pPr>
            <a:r>
              <a:rPr lang="en-US" sz="2000" dirty="0" smtClean="0"/>
              <a:t>Policies related to aging:</a:t>
            </a:r>
          </a:p>
          <a:p>
            <a:pPr lvl="1" eaLnBrk="1" hangingPunct="1">
              <a:lnSpc>
                <a:spcPct val="80000"/>
              </a:lnSpc>
            </a:pPr>
            <a:r>
              <a:rPr lang="en-US" sz="1600" b="1" dirty="0" smtClean="0"/>
              <a:t>Retirement age</a:t>
            </a:r>
          </a:p>
          <a:p>
            <a:pPr lvl="1" eaLnBrk="1" hangingPunct="1">
              <a:lnSpc>
                <a:spcPct val="80000"/>
              </a:lnSpc>
            </a:pPr>
            <a:r>
              <a:rPr lang="en-US" sz="1600" b="1" dirty="0" smtClean="0"/>
              <a:t>Security in old age</a:t>
            </a:r>
          </a:p>
          <a:p>
            <a:pPr lvl="1" eaLnBrk="1" hangingPunct="1">
              <a:lnSpc>
                <a:spcPct val="80000"/>
              </a:lnSpc>
            </a:pPr>
            <a:r>
              <a:rPr lang="en-US" sz="1600" b="1" dirty="0" smtClean="0"/>
              <a:t>Health care use and costs</a:t>
            </a:r>
          </a:p>
          <a:p>
            <a:pPr lvl="1" eaLnBrk="1" hangingPunct="1">
              <a:lnSpc>
                <a:spcPct val="80000"/>
              </a:lnSpc>
            </a:pPr>
            <a:r>
              <a:rPr lang="en-US" sz="1600" b="1" dirty="0" smtClean="0"/>
              <a:t>Driving and independence</a:t>
            </a:r>
          </a:p>
          <a:p>
            <a:pPr lvl="1" eaLnBrk="1" hangingPunct="1">
              <a:lnSpc>
                <a:spcPct val="80000"/>
              </a:lnSpc>
            </a:pPr>
            <a:r>
              <a:rPr lang="en-US" sz="1400" b="1" dirty="0" smtClean="0"/>
              <a:t>Voting and memory loss</a:t>
            </a:r>
          </a:p>
          <a:p>
            <a:pPr lvl="1" eaLnBrk="1" hangingPunct="1">
              <a:lnSpc>
                <a:spcPct val="80000"/>
              </a:lnSpc>
            </a:pPr>
            <a:r>
              <a:rPr lang="en-US" sz="1400" b="1" dirty="0" smtClean="0"/>
              <a:t>Social security</a:t>
            </a:r>
          </a:p>
          <a:p>
            <a:pPr lvl="1" eaLnBrk="1" hangingPunct="1">
              <a:lnSpc>
                <a:spcPct val="80000"/>
              </a:lnSpc>
            </a:pPr>
            <a:r>
              <a:rPr lang="en-US" sz="1400" b="1" dirty="0" smtClean="0"/>
              <a:t>Long term care costs</a:t>
            </a:r>
          </a:p>
          <a:p>
            <a:pPr lvl="1" eaLnBrk="1" hangingPunct="1">
              <a:lnSpc>
                <a:spcPct val="80000"/>
              </a:lnSpc>
            </a:pPr>
            <a:r>
              <a:rPr lang="en-US" sz="1200" b="1" dirty="0" smtClean="0"/>
              <a:t>Hospice</a:t>
            </a:r>
          </a:p>
          <a:p>
            <a:pPr lvl="1" eaLnBrk="1" hangingPunct="1">
              <a:lnSpc>
                <a:spcPct val="80000"/>
              </a:lnSpc>
            </a:pPr>
            <a:r>
              <a:rPr lang="en-US" sz="1200" b="1" dirty="0" smtClean="0"/>
              <a:t>In home care costs</a:t>
            </a:r>
          </a:p>
          <a:p>
            <a:pPr lvl="1" eaLnBrk="1" hangingPunct="1">
              <a:lnSpc>
                <a:spcPct val="80000"/>
              </a:lnSpc>
            </a:pPr>
            <a:r>
              <a:rPr lang="en-US" sz="1200" b="1" dirty="0" smtClean="0"/>
              <a:t>Financial losses to families……….</a:t>
            </a:r>
          </a:p>
          <a:p>
            <a:pPr lvl="1" eaLnBrk="1" hangingPunct="1">
              <a:lnSpc>
                <a:spcPct val="80000"/>
              </a:lnSpc>
            </a:pPr>
            <a:endParaRPr lang="en-US" sz="1200" b="1" dirty="0" smtClean="0"/>
          </a:p>
          <a:p>
            <a:pPr lvl="1" eaLnBrk="1" hangingPunct="1">
              <a:lnSpc>
                <a:spcPct val="80000"/>
              </a:lnSpc>
            </a:pPr>
            <a:endParaRPr lang="en-US" sz="1200" b="1" dirty="0" smtClean="0"/>
          </a:p>
          <a:p>
            <a:pPr eaLnBrk="1" hangingPunct="1">
              <a:lnSpc>
                <a:spcPct val="80000"/>
              </a:lnSpc>
            </a:pPr>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657600"/>
            <a:ext cx="4022544"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0" y="1143000"/>
            <a:ext cx="3902030" cy="1015663"/>
          </a:xfrm>
          <a:prstGeom prst="rect">
            <a:avLst/>
          </a:prstGeom>
          <a:noFill/>
        </p:spPr>
        <p:txBody>
          <a:bodyPr wrap="none" rtlCol="0">
            <a:spAutoFit/>
          </a:bodyPr>
          <a:lstStyle/>
          <a:p>
            <a:r>
              <a:rPr lang="en-US" sz="6000" dirty="0" smtClean="0">
                <a:solidFill>
                  <a:schemeClr val="bg1"/>
                </a:solidFill>
              </a:rPr>
              <a:t>7 BILLION</a:t>
            </a:r>
            <a:endParaRPr lang="en-US" sz="6000" dirty="0">
              <a:solidFill>
                <a:schemeClr val="bg1"/>
              </a:solidFill>
            </a:endParaRPr>
          </a:p>
        </p:txBody>
      </p:sp>
    </p:spTree>
    <p:extLst>
      <p:ext uri="{BB962C8B-B14F-4D97-AF65-F5344CB8AC3E}">
        <p14:creationId xmlns:p14="http://schemas.microsoft.com/office/powerpoint/2010/main" val="72600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82563"/>
            <a:ext cx="8229600" cy="960437"/>
          </a:xfrm>
          <a:noFill/>
        </p:spPr>
        <p:txBody>
          <a:bodyPr/>
          <a:lstStyle/>
          <a:p>
            <a:pPr eaLnBrk="1" hangingPunct="1"/>
            <a:r>
              <a:rPr lang="en-US" sz="1400" b="1" smtClean="0"/>
              <a:t>Elements of population health and ageing</a:t>
            </a:r>
          </a:p>
        </p:txBody>
      </p:sp>
      <p:sp>
        <p:nvSpPr>
          <p:cNvPr id="56323" name="Text Box 3"/>
          <p:cNvSpPr txBox="1">
            <a:spLocks noChangeArrowheads="1"/>
          </p:cNvSpPr>
          <p:nvPr/>
        </p:nvSpPr>
        <p:spPr bwMode="auto">
          <a:xfrm>
            <a:off x="228600" y="1600200"/>
            <a:ext cx="2492375" cy="95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a:t>Risk factors</a:t>
            </a:r>
          </a:p>
          <a:p>
            <a:pPr eaLnBrk="1" hangingPunct="1"/>
            <a:r>
              <a:rPr lang="en-US" sz="1400"/>
              <a:t>*early life</a:t>
            </a:r>
          </a:p>
          <a:p>
            <a:pPr eaLnBrk="1" hangingPunct="1"/>
            <a:r>
              <a:rPr lang="en-US" sz="1400"/>
              <a:t>*mid life</a:t>
            </a:r>
          </a:p>
          <a:p>
            <a:pPr eaLnBrk="1" hangingPunct="1"/>
            <a:r>
              <a:rPr lang="en-US" sz="1400"/>
              <a:t>*old age</a:t>
            </a:r>
          </a:p>
        </p:txBody>
      </p:sp>
      <p:sp>
        <p:nvSpPr>
          <p:cNvPr id="56324" name="Text Box 4"/>
          <p:cNvSpPr txBox="1">
            <a:spLocks noChangeArrowheads="1"/>
          </p:cNvSpPr>
          <p:nvPr/>
        </p:nvSpPr>
        <p:spPr bwMode="auto">
          <a:xfrm>
            <a:off x="3581400" y="2286000"/>
            <a:ext cx="2268538"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a:t>Diseases and conditions</a:t>
            </a:r>
          </a:p>
        </p:txBody>
      </p:sp>
      <p:sp>
        <p:nvSpPr>
          <p:cNvPr id="56325" name="Text Box 5"/>
          <p:cNvSpPr txBox="1">
            <a:spLocks noChangeArrowheads="1"/>
          </p:cNvSpPr>
          <p:nvPr/>
        </p:nvSpPr>
        <p:spPr bwMode="auto">
          <a:xfrm>
            <a:off x="3886200" y="3175000"/>
            <a:ext cx="1204913"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a:t>Functioning</a:t>
            </a:r>
          </a:p>
        </p:txBody>
      </p:sp>
      <p:sp>
        <p:nvSpPr>
          <p:cNvPr id="56326" name="Text Box 6"/>
          <p:cNvSpPr txBox="1">
            <a:spLocks noChangeArrowheads="1"/>
          </p:cNvSpPr>
          <p:nvPr/>
        </p:nvSpPr>
        <p:spPr bwMode="auto">
          <a:xfrm>
            <a:off x="4191000" y="3860800"/>
            <a:ext cx="981075"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a:t>Disability</a:t>
            </a:r>
          </a:p>
        </p:txBody>
      </p:sp>
      <p:sp>
        <p:nvSpPr>
          <p:cNvPr id="56327" name="Text Box 7"/>
          <p:cNvSpPr txBox="1">
            <a:spLocks noChangeArrowheads="1"/>
          </p:cNvSpPr>
          <p:nvPr/>
        </p:nvSpPr>
        <p:spPr bwMode="auto">
          <a:xfrm>
            <a:off x="3810000" y="5918200"/>
            <a:ext cx="1755775"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a:t>Institutionalization</a:t>
            </a:r>
          </a:p>
        </p:txBody>
      </p:sp>
      <p:sp>
        <p:nvSpPr>
          <p:cNvPr id="56328" name="Text Box 8"/>
          <p:cNvSpPr txBox="1">
            <a:spLocks noChangeArrowheads="1"/>
          </p:cNvSpPr>
          <p:nvPr/>
        </p:nvSpPr>
        <p:spPr bwMode="auto">
          <a:xfrm>
            <a:off x="7620000" y="6070600"/>
            <a:ext cx="6858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a:t>Death</a:t>
            </a:r>
          </a:p>
        </p:txBody>
      </p:sp>
      <p:sp>
        <p:nvSpPr>
          <p:cNvPr id="56329" name="Text Box 9"/>
          <p:cNvSpPr txBox="1">
            <a:spLocks noChangeArrowheads="1"/>
          </p:cNvSpPr>
          <p:nvPr/>
        </p:nvSpPr>
        <p:spPr bwMode="auto">
          <a:xfrm>
            <a:off x="1676400" y="5003800"/>
            <a:ext cx="2103438"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a:t>Survival with disability</a:t>
            </a:r>
          </a:p>
        </p:txBody>
      </p:sp>
      <p:sp>
        <p:nvSpPr>
          <p:cNvPr id="56330" name="Text Box 10"/>
          <p:cNvSpPr txBox="1">
            <a:spLocks noChangeArrowheads="1"/>
          </p:cNvSpPr>
          <p:nvPr/>
        </p:nvSpPr>
        <p:spPr bwMode="auto">
          <a:xfrm>
            <a:off x="7070725" y="1458913"/>
            <a:ext cx="1363663" cy="95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a:t>Secondary</a:t>
            </a:r>
          </a:p>
          <a:p>
            <a:pPr eaLnBrk="1" hangingPunct="1"/>
            <a:r>
              <a:rPr lang="en-US" sz="1400"/>
              <a:t>and tertiary</a:t>
            </a:r>
          </a:p>
          <a:p>
            <a:pPr eaLnBrk="1" hangingPunct="1"/>
            <a:r>
              <a:rPr lang="en-US" sz="1400"/>
              <a:t>interventions:</a:t>
            </a:r>
          </a:p>
          <a:p>
            <a:pPr eaLnBrk="1" hangingPunct="1"/>
            <a:r>
              <a:rPr lang="en-US" sz="1400"/>
              <a:t>Medical care</a:t>
            </a:r>
          </a:p>
        </p:txBody>
      </p:sp>
      <p:sp>
        <p:nvSpPr>
          <p:cNvPr id="56331" name="Text Box 11"/>
          <p:cNvSpPr txBox="1">
            <a:spLocks noChangeArrowheads="1"/>
          </p:cNvSpPr>
          <p:nvPr/>
        </p:nvSpPr>
        <p:spPr bwMode="auto">
          <a:xfrm>
            <a:off x="381000" y="3352800"/>
            <a:ext cx="2074863"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a:t>Population dynamics</a:t>
            </a:r>
          </a:p>
          <a:p>
            <a:pPr eaLnBrk="1" hangingPunct="1"/>
            <a:r>
              <a:rPr lang="en-US" sz="1400"/>
              <a:t>*birth rate</a:t>
            </a:r>
          </a:p>
          <a:p>
            <a:pPr eaLnBrk="1" hangingPunct="1"/>
            <a:r>
              <a:rPr lang="en-US" sz="1400"/>
              <a:t>*age specific mortality</a:t>
            </a:r>
          </a:p>
        </p:txBody>
      </p:sp>
      <p:cxnSp>
        <p:nvCxnSpPr>
          <p:cNvPr id="56332" name="AutoShape 12"/>
          <p:cNvCxnSpPr>
            <a:cxnSpLocks noChangeShapeType="1"/>
            <a:stCxn id="56323" idx="3"/>
            <a:endCxn id="56324" idx="1"/>
          </p:cNvCxnSpPr>
          <p:nvPr/>
        </p:nvCxnSpPr>
        <p:spPr bwMode="auto">
          <a:xfrm>
            <a:off x="2720975" y="2076450"/>
            <a:ext cx="860425" cy="3667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3" name="AutoShape 13"/>
          <p:cNvCxnSpPr>
            <a:cxnSpLocks noChangeShapeType="1"/>
            <a:stCxn id="56331" idx="0"/>
            <a:endCxn id="56323" idx="2"/>
          </p:cNvCxnSpPr>
          <p:nvPr/>
        </p:nvCxnSpPr>
        <p:spPr bwMode="auto">
          <a:xfrm flipV="1">
            <a:off x="1419225" y="2552700"/>
            <a:ext cx="55563" cy="8001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4" name="AutoShape 14"/>
          <p:cNvCxnSpPr>
            <a:cxnSpLocks noChangeShapeType="1"/>
            <a:stCxn id="56323" idx="3"/>
            <a:endCxn id="56325" idx="1"/>
          </p:cNvCxnSpPr>
          <p:nvPr/>
        </p:nvCxnSpPr>
        <p:spPr bwMode="auto">
          <a:xfrm>
            <a:off x="2720975" y="2076450"/>
            <a:ext cx="1165225" cy="12557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5" name="AutoShape 15"/>
          <p:cNvCxnSpPr>
            <a:cxnSpLocks noChangeShapeType="1"/>
            <a:stCxn id="56326" idx="2"/>
            <a:endCxn id="56329" idx="0"/>
          </p:cNvCxnSpPr>
          <p:nvPr/>
        </p:nvCxnSpPr>
        <p:spPr bwMode="auto">
          <a:xfrm flipH="1">
            <a:off x="2728913" y="4175125"/>
            <a:ext cx="1952625" cy="8286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6" name="AutoShape 16"/>
          <p:cNvCxnSpPr>
            <a:cxnSpLocks noChangeShapeType="1"/>
            <a:stCxn id="56324" idx="2"/>
            <a:endCxn id="56325" idx="0"/>
          </p:cNvCxnSpPr>
          <p:nvPr/>
        </p:nvCxnSpPr>
        <p:spPr bwMode="auto">
          <a:xfrm flipH="1">
            <a:off x="4489450" y="2600325"/>
            <a:ext cx="227013" cy="5746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7" name="AutoShape 17"/>
          <p:cNvCxnSpPr>
            <a:cxnSpLocks noChangeShapeType="1"/>
            <a:stCxn id="56326" idx="2"/>
            <a:endCxn id="56327" idx="0"/>
          </p:cNvCxnSpPr>
          <p:nvPr/>
        </p:nvCxnSpPr>
        <p:spPr bwMode="auto">
          <a:xfrm>
            <a:off x="4681538" y="4175125"/>
            <a:ext cx="6350" cy="17430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8" name="AutoShape 18"/>
          <p:cNvCxnSpPr>
            <a:cxnSpLocks noChangeShapeType="1"/>
            <a:stCxn id="56330" idx="1"/>
            <a:endCxn id="56325" idx="3"/>
          </p:cNvCxnSpPr>
          <p:nvPr/>
        </p:nvCxnSpPr>
        <p:spPr bwMode="auto">
          <a:xfrm flipH="1">
            <a:off x="5091113" y="1935163"/>
            <a:ext cx="1979612" cy="139700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6339" name="AutoShape 19"/>
          <p:cNvCxnSpPr>
            <a:cxnSpLocks noChangeShapeType="1"/>
            <a:stCxn id="56330" idx="1"/>
            <a:endCxn id="56326" idx="3"/>
          </p:cNvCxnSpPr>
          <p:nvPr/>
        </p:nvCxnSpPr>
        <p:spPr bwMode="auto">
          <a:xfrm flipH="1">
            <a:off x="5172075" y="1935163"/>
            <a:ext cx="1898650" cy="208280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6340" name="AutoShape 20"/>
          <p:cNvCxnSpPr>
            <a:cxnSpLocks noChangeShapeType="1"/>
            <a:stCxn id="56326" idx="3"/>
            <a:endCxn id="56328" idx="0"/>
          </p:cNvCxnSpPr>
          <p:nvPr/>
        </p:nvCxnSpPr>
        <p:spPr bwMode="auto">
          <a:xfrm>
            <a:off x="5172075" y="4017963"/>
            <a:ext cx="2790825" cy="20526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1" name="AutoShape 21"/>
          <p:cNvCxnSpPr>
            <a:cxnSpLocks noChangeShapeType="1"/>
            <a:stCxn id="56327" idx="3"/>
            <a:endCxn id="56328" idx="1"/>
          </p:cNvCxnSpPr>
          <p:nvPr/>
        </p:nvCxnSpPr>
        <p:spPr bwMode="auto">
          <a:xfrm>
            <a:off x="5565775" y="6075363"/>
            <a:ext cx="2054225"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2" name="AutoShape 22"/>
          <p:cNvCxnSpPr>
            <a:cxnSpLocks noChangeShapeType="1"/>
            <a:stCxn id="56330" idx="2"/>
            <a:endCxn id="56328" idx="0"/>
          </p:cNvCxnSpPr>
          <p:nvPr/>
        </p:nvCxnSpPr>
        <p:spPr bwMode="auto">
          <a:xfrm>
            <a:off x="7753350" y="2411413"/>
            <a:ext cx="209550" cy="3659187"/>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6343" name="AutoShape 23"/>
          <p:cNvCxnSpPr>
            <a:cxnSpLocks noChangeShapeType="1"/>
            <a:stCxn id="56329" idx="2"/>
            <a:endCxn id="56327" idx="0"/>
          </p:cNvCxnSpPr>
          <p:nvPr/>
        </p:nvCxnSpPr>
        <p:spPr bwMode="auto">
          <a:xfrm>
            <a:off x="2728913" y="5318125"/>
            <a:ext cx="1958975" cy="6000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4" name="AutoShape 24"/>
          <p:cNvCxnSpPr>
            <a:cxnSpLocks noChangeShapeType="1"/>
            <a:stCxn id="56329" idx="3"/>
            <a:endCxn id="56328" idx="0"/>
          </p:cNvCxnSpPr>
          <p:nvPr/>
        </p:nvCxnSpPr>
        <p:spPr bwMode="auto">
          <a:xfrm>
            <a:off x="3779838" y="5160963"/>
            <a:ext cx="4183062" cy="9096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5" name="AutoShape 25"/>
          <p:cNvCxnSpPr>
            <a:cxnSpLocks noChangeShapeType="1"/>
            <a:stCxn id="56330" idx="2"/>
            <a:endCxn id="56329" idx="3"/>
          </p:cNvCxnSpPr>
          <p:nvPr/>
        </p:nvCxnSpPr>
        <p:spPr bwMode="auto">
          <a:xfrm flipH="1">
            <a:off x="3779838" y="2411413"/>
            <a:ext cx="3973512" cy="274955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6346" name="AutoShape 26"/>
          <p:cNvCxnSpPr>
            <a:cxnSpLocks noChangeShapeType="1"/>
            <a:stCxn id="56325" idx="2"/>
            <a:endCxn id="56326" idx="0"/>
          </p:cNvCxnSpPr>
          <p:nvPr/>
        </p:nvCxnSpPr>
        <p:spPr bwMode="auto">
          <a:xfrm>
            <a:off x="4489450" y="3489325"/>
            <a:ext cx="192088" cy="3714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6347" name="Text Box 27"/>
          <p:cNvSpPr txBox="1">
            <a:spLocks noChangeArrowheads="1"/>
          </p:cNvSpPr>
          <p:nvPr/>
        </p:nvSpPr>
        <p:spPr bwMode="auto">
          <a:xfrm>
            <a:off x="3429000" y="1474788"/>
            <a:ext cx="2319338"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400"/>
              <a:t>Interventions:Primary</a:t>
            </a:r>
          </a:p>
          <a:p>
            <a:pPr eaLnBrk="1" hangingPunct="1"/>
            <a:r>
              <a:rPr lang="en-US" sz="1400"/>
              <a:t>prevention of risk factors</a:t>
            </a:r>
          </a:p>
        </p:txBody>
      </p:sp>
      <p:cxnSp>
        <p:nvCxnSpPr>
          <p:cNvPr id="56348" name="AutoShape 28"/>
          <p:cNvCxnSpPr>
            <a:cxnSpLocks noChangeShapeType="1"/>
            <a:stCxn id="56347" idx="2"/>
            <a:endCxn id="56324" idx="0"/>
          </p:cNvCxnSpPr>
          <p:nvPr/>
        </p:nvCxnSpPr>
        <p:spPr bwMode="auto">
          <a:xfrm>
            <a:off x="4589463" y="2001838"/>
            <a:ext cx="127000" cy="2841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9" name="AutoShape 29"/>
          <p:cNvCxnSpPr>
            <a:cxnSpLocks noChangeShapeType="1"/>
            <a:stCxn id="56347" idx="1"/>
            <a:endCxn id="56323" idx="3"/>
          </p:cNvCxnSpPr>
          <p:nvPr/>
        </p:nvCxnSpPr>
        <p:spPr bwMode="auto">
          <a:xfrm flipH="1">
            <a:off x="2720975" y="1738313"/>
            <a:ext cx="708025" cy="338137"/>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152400"/>
            <a:ext cx="9187672" cy="5760720"/>
          </a:xfrm>
          <a:prstGeom prst="rect">
            <a:avLst/>
          </a:prstGeom>
        </p:spPr>
      </p:pic>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0" y="5852160"/>
            <a:ext cx="9187672" cy="1005840"/>
          </a:xfrm>
          <a:prstGeom prst="rect">
            <a:avLst/>
          </a:prstGeom>
        </p:spPr>
      </p:pic>
      <p:sp>
        <p:nvSpPr>
          <p:cNvPr id="2" name="TextBox 1"/>
          <p:cNvSpPr txBox="1"/>
          <p:nvPr/>
        </p:nvSpPr>
        <p:spPr>
          <a:xfrm>
            <a:off x="2718514" y="3982528"/>
            <a:ext cx="1875322" cy="369332"/>
          </a:xfrm>
          <a:prstGeom prst="rect">
            <a:avLst/>
          </a:prstGeom>
          <a:noFill/>
        </p:spPr>
        <p:txBody>
          <a:bodyPr wrap="none" rtlCol="0">
            <a:spAutoFit/>
          </a:bodyPr>
          <a:lstStyle/>
          <a:p>
            <a:r>
              <a:rPr lang="en-US" dirty="0">
                <a:solidFill>
                  <a:srgbClr val="FFFFFF"/>
                </a:solidFill>
              </a:rPr>
              <a:t>The world in 2011</a:t>
            </a:r>
          </a:p>
        </p:txBody>
      </p:sp>
    </p:spTree>
    <p:extLst>
      <p:ext uri="{BB962C8B-B14F-4D97-AF65-F5344CB8AC3E}">
        <p14:creationId xmlns:p14="http://schemas.microsoft.com/office/powerpoint/2010/main" val="1687541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3" y="76200"/>
            <a:ext cx="9144000" cy="5334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38800"/>
            <a:ext cx="9179038" cy="1126836"/>
          </a:xfrm>
          <a:prstGeom prst="rect">
            <a:avLst/>
          </a:prstGeom>
        </p:spPr>
      </p:pic>
    </p:spTree>
    <p:extLst>
      <p:ext uri="{BB962C8B-B14F-4D97-AF65-F5344CB8AC3E}">
        <p14:creationId xmlns:p14="http://schemas.microsoft.com/office/powerpoint/2010/main" val="580091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07684"/>
            <a:ext cx="91821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p:cNvPicPr>
          <p:nvPr/>
        </p:nvPicPr>
        <p:blipFill>
          <a:blip r:embed="rId4">
            <a:extLst>
              <a:ext uri="{28A0092B-C50C-407E-A947-70E740481C1C}">
                <a14:useLocalDpi xmlns:a14="http://schemas.microsoft.com/office/drawing/2010/main" val="0"/>
              </a:ext>
            </a:extLst>
          </a:blip>
          <a:stretch>
            <a:fillRect/>
          </a:stretch>
        </p:blipFill>
        <p:spPr>
          <a:xfrm>
            <a:off x="0" y="13251"/>
            <a:ext cx="9182100" cy="5303520"/>
          </a:xfrm>
          <a:prstGeom prst="rect">
            <a:avLst/>
          </a:prstGeom>
        </p:spPr>
      </p:pic>
    </p:spTree>
    <p:extLst>
      <p:ext uri="{BB962C8B-B14F-4D97-AF65-F5344CB8AC3E}">
        <p14:creationId xmlns:p14="http://schemas.microsoft.com/office/powerpoint/2010/main" val="105383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TotalTime>
  <Words>2913</Words>
  <Application>Microsoft Macintosh PowerPoint</Application>
  <PresentationFormat>On-screen Show (4:3)</PresentationFormat>
  <Paragraphs>290</Paragraphs>
  <Slides>60</Slides>
  <Notes>14</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60</vt:i4>
      </vt:variant>
    </vt:vector>
  </HeadingPairs>
  <TitlesOfParts>
    <vt:vector size="69" baseType="lpstr">
      <vt:lpstr>Calibri</vt:lpstr>
      <vt:lpstr>Wingdings</vt:lpstr>
      <vt:lpstr>Arial</vt:lpstr>
      <vt:lpstr>Default Design</vt:lpstr>
      <vt:lpstr>Office Theme</vt:lpstr>
      <vt:lpstr>1_Office Theme</vt:lpstr>
      <vt:lpstr>2_Office Theme</vt:lpstr>
      <vt:lpstr>1_Default Design</vt:lpstr>
      <vt:lpstr>Chart</vt:lpstr>
      <vt:lpstr>Epidemiology of Aging EPID 210</vt:lpstr>
      <vt:lpstr>Aging: A Biological Definition </vt:lpstr>
      <vt:lpstr>What is the epidemiology of aging?</vt:lpstr>
      <vt:lpstr>Squaring  of the curve: ideal situation</vt:lpstr>
      <vt:lpstr>PowerPoint Presentation</vt:lpstr>
      <vt:lpstr>PowerPoint Presentation</vt:lpstr>
      <vt:lpstr>PowerPoint Presentation</vt:lpstr>
      <vt:lpstr>PowerPoint Presentation</vt:lpstr>
      <vt:lpstr>PowerPoint Presentation</vt:lpstr>
      <vt:lpstr>Global Aging is a priority for international health United Nations Research Priorities for an aging world</vt:lpstr>
      <vt:lpstr>Population dynamics  and economics influence population aging</vt:lpstr>
      <vt:lpstr>PowerPoint Presentation</vt:lpstr>
      <vt:lpstr>PowerPoint Presentation</vt:lpstr>
      <vt:lpstr>PowerPoint Presentation</vt:lpstr>
      <vt:lpstr>Aging ‘Epidemic’: 2000 Percent elderly aged 65+ Population reference bureau</vt:lpstr>
      <vt:lpstr>Aging ‘Epidemic’: 2050 Percent elderly aged 65+ Population reference bureau</vt:lpstr>
      <vt:lpstr>Comparison of gender life expectancy</vt:lpstr>
      <vt:lpstr>Even with gender inequality as a global phenomenon, in most places in the world, women live longer than men  Would women live even longer than men if there was less economic and social inequality?</vt:lpstr>
      <vt:lpstr>The World’s 15 ‘Oldest’ Countries and the U.S.</vt:lpstr>
      <vt:lpstr>Notes on the World’s 15 ‘Oldest’ Countries and the U.S.</vt:lpstr>
      <vt:lpstr>Life expectancy 1900 to 1997 USA</vt:lpstr>
      <vt:lpstr>Cities with the least and the most proportions of people aged 65+ United States (2000)</vt:lpstr>
      <vt:lpstr>PowerPoint Presentation</vt:lpstr>
      <vt:lpstr>PowerPoint Presentation</vt:lpstr>
      <vt:lpstr>PowerPoint Presentation</vt:lpstr>
      <vt:lpstr>PowerPoint Presentation</vt:lpstr>
      <vt:lpstr>PowerPoint Presentation</vt:lpstr>
      <vt:lpstr>PowerPoint Presentation</vt:lpstr>
      <vt:lpstr>Example of Aging in China</vt:lpstr>
      <vt:lpstr>Notes on Aging in China</vt:lpstr>
      <vt:lpstr>The rise of chronic disease and disabilities</vt:lpstr>
      <vt:lpstr>World wide trends in obesity since 1970 </vt:lpstr>
      <vt:lpstr>PowerPoint Presentation</vt:lpstr>
      <vt:lpstr>PowerPoint Presentation</vt:lpstr>
      <vt:lpstr>Aging populations in the United States and disabilities (Census 2000)</vt:lpstr>
      <vt:lpstr>Generations* and aging, US census 2000</vt:lpstr>
      <vt:lpstr>Some terminology related to epidemiology and aging</vt:lpstr>
      <vt:lpstr>‘Life expectancy’</vt:lpstr>
      <vt:lpstr>Maximum life span</vt:lpstr>
      <vt:lpstr>What is healthy life expectancy? (World Health Organization)</vt:lpstr>
      <vt:lpstr>WHO definition of chronic disease</vt:lpstr>
      <vt:lpstr>PowerPoint Presentation</vt:lpstr>
      <vt:lpstr>Ten most prevalent conditions in people aged 65+ in the US</vt:lpstr>
      <vt:lpstr>PowerPoint Presentation</vt:lpstr>
      <vt:lpstr>What is ‘comorbidity’? </vt:lpstr>
      <vt:lpstr>Geriatric index of comorbidity</vt:lpstr>
      <vt:lpstr>Common geriatric syndromes and  conditions</vt:lpstr>
      <vt:lpstr>Compression of morbidity Are people living longer but doing worse?</vt:lpstr>
      <vt:lpstr>Example of Okinawa study of aging</vt:lpstr>
      <vt:lpstr>PowerPoint Presentation</vt:lpstr>
      <vt:lpstr>PowerPoint Presentation</vt:lpstr>
      <vt:lpstr>PowerPoint Presentation</vt:lpstr>
      <vt:lpstr>Why do Okinawans live so long? Or do they?</vt:lpstr>
      <vt:lpstr>PowerPoint Presentation</vt:lpstr>
      <vt:lpstr>Complexity of aging and population health</vt:lpstr>
      <vt:lpstr>Some ways that health in older populations is different from younger populations </vt:lpstr>
      <vt:lpstr>Are causes and patterns of disease different in older vs. younger populations? </vt:lpstr>
      <vt:lpstr>Life style interventions in old age</vt:lpstr>
      <vt:lpstr>Why is aging important to public health programs and research?</vt:lpstr>
      <vt:lpstr>Elements of population health and ageing</vt:lpstr>
    </vt:vector>
  </TitlesOfParts>
  <Company>University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Typical aging</dc:title>
  <dc:creator>mnhaan</dc:creator>
  <cp:lastModifiedBy>Mary N Haan</cp:lastModifiedBy>
  <cp:revision>428</cp:revision>
  <dcterms:created xsi:type="dcterms:W3CDTF">2004-09-06T14:35:59Z</dcterms:created>
  <dcterms:modified xsi:type="dcterms:W3CDTF">2016-01-02T19:36:44Z</dcterms:modified>
</cp:coreProperties>
</file>