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61" r:id="rId3"/>
    <p:sldId id="256" r:id="rId4"/>
    <p:sldId id="259" r:id="rId5"/>
    <p:sldId id="257" r:id="rId6"/>
    <p:sldId id="262" r:id="rId7"/>
    <p:sldId id="260" r:id="rId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37" autoAdjust="0"/>
  </p:normalViewPr>
  <p:slideViewPr>
    <p:cSldViewPr>
      <p:cViewPr varScale="1">
        <p:scale>
          <a:sx n="95" d="100"/>
          <a:sy n="95" d="100"/>
        </p:scale>
        <p:origin x="-163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72" y="32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922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BEB30A4-AFFE-4368-BC8D-45E0F1A20BDE}" type="slidenum">
              <a:rPr lang="en-US" altLang="en-US"/>
              <a:pPr>
                <a:defRPr/>
              </a:pPr>
              <a:t>‹#›</a:t>
            </a:fld>
            <a:endParaRPr lang="en-US" altLang="en-US"/>
          </a:p>
        </p:txBody>
      </p:sp>
    </p:spTree>
    <p:extLst>
      <p:ext uri="{BB962C8B-B14F-4D97-AF65-F5344CB8AC3E}">
        <p14:creationId xmlns:p14="http://schemas.microsoft.com/office/powerpoint/2010/main" val="1353728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3DB71D-B8DA-4A61-8499-860D5AC5C42F}" type="slidenum">
              <a:rPr lang="en-US" altLang="en-US" sz="1200"/>
              <a:pPr eaLnBrk="1" hangingPunct="1"/>
              <a:t>1</a:t>
            </a:fld>
            <a:endParaRPr lang="en-US" altLang="en-US" sz="1200"/>
          </a:p>
        </p:txBody>
      </p:sp>
      <p:sp>
        <p:nvSpPr>
          <p:cNvPr id="10243" name="Rectangle 2"/>
          <p:cNvSpPr>
            <a:spLocks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pPr eaLnBrk="1" hangingPunct="1"/>
              <a:t>2</a:t>
            </a:fld>
            <a:endParaRPr lang="en-US" altLang="en-US" sz="1200"/>
          </a:p>
        </p:txBody>
      </p:sp>
      <p:sp>
        <p:nvSpPr>
          <p:cNvPr id="11267" name="Rectangle 2"/>
          <p:cNvSpPr>
            <a:spLocks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r>
              <a:rPr lang="en-US" altLang="en-US" dirty="0" smtClean="0"/>
              <a:t>We thought it would be useful to be explicit about our teaching process/philosophy.  </a:t>
            </a:r>
          </a:p>
          <a:p>
            <a:pPr eaLnBrk="1" hangingPunct="1"/>
            <a:endParaRPr lang="en-US" altLang="en-US" dirty="0" smtClean="0"/>
          </a:p>
          <a:p>
            <a:pPr eaLnBrk="1" hangingPunct="1"/>
            <a:r>
              <a:rPr lang="en-US" altLang="en-US" dirty="0" smtClean="0"/>
              <a:t>The lectures in particular and the required readings define the scope of content for the week.  The lectures are, we recognize, insufficient on time to have enough interaction between you and us and you and your classmates.  So, we really hope and expect that you will come to the Small Group Sections and the Journal Clubs because they ART interactive and thus a critical </a:t>
            </a:r>
            <a:r>
              <a:rPr lang="en-US" altLang="en-US" dirty="0" err="1" smtClean="0"/>
              <a:t>nidus</a:t>
            </a:r>
            <a:r>
              <a:rPr lang="en-US" altLang="en-US" dirty="0" smtClean="0"/>
              <a:t> for learning.  </a:t>
            </a:r>
          </a:p>
          <a:p>
            <a:pPr eaLnBrk="1" hangingPunct="1"/>
            <a:endParaRPr lang="en-US" altLang="en-US" dirty="0" smtClean="0"/>
          </a:p>
          <a:p>
            <a:pPr eaLnBrk="1" hangingPunct="1"/>
            <a:r>
              <a:rPr lang="en-US" altLang="en-US" dirty="0" smtClean="0"/>
              <a:t>In fact, we feel this interaction is essential</a:t>
            </a:r>
            <a:r>
              <a:rPr lang="en-US" altLang="en-US" baseline="0" dirty="0" smtClean="0"/>
              <a:t> for learning.  </a:t>
            </a:r>
            <a:r>
              <a:rPr lang="en-US" altLang="en-US" dirty="0" smtClean="0"/>
              <a:t>We </a:t>
            </a:r>
            <a:r>
              <a:rPr lang="en-US" altLang="en-US" dirty="0" smtClean="0"/>
              <a:t>very much believe in the value of getting many senses and motor functions involved in learning.  In fact, empirical educational research supports this as way to facilitate learning.  So, we do a lot to get your vision, hearing, kinesthetic, and speaking functions involved each week.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pPr eaLnBrk="1" hangingPunct="1"/>
              <a:t>3</a:t>
            </a:fld>
            <a:endParaRPr lang="en-US" altLang="en-US" sz="1200"/>
          </a:p>
        </p:txBody>
      </p:sp>
      <p:sp>
        <p:nvSpPr>
          <p:cNvPr id="12291" name="Rectangle 2"/>
          <p:cNvSpPr>
            <a:spLocks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r>
              <a:rPr lang="en-US" altLang="en-US" dirty="0" smtClean="0"/>
              <a:t>Now that you all have had a chance to get started in our main textbook, I wanted to give you some background. </a:t>
            </a:r>
          </a:p>
          <a:p>
            <a:pPr eaLnBrk="1" hangingPunct="1"/>
            <a:endParaRPr lang="en-US" altLang="en-US" dirty="0" smtClean="0"/>
          </a:p>
          <a:p>
            <a:pPr eaLnBrk="1" hangingPunct="1"/>
            <a:r>
              <a:rPr lang="en-US" altLang="en-US" dirty="0" smtClean="0"/>
              <a:t>We like this book because we feel it is the most contemporary and readable coverage of the topic.  Yet,  we realize that it is not like reading the sports page.  Specifically, it is pitched as an intermediate text.  It does presume some prior experience and knowledge, which we </a:t>
            </a:r>
            <a:r>
              <a:rPr lang="en-US" altLang="en-US" dirty="0" smtClean="0"/>
              <a:t>know is </a:t>
            </a:r>
            <a:r>
              <a:rPr lang="en-US" altLang="en-US" dirty="0" smtClean="0"/>
              <a:t>where most of you are at.  Many of the intro texts are just too simple and often simply incorrect.  I say all of this mainly to let you know that the book does take time to read and hopefully you can plan your time accordingly.  I also think it would be useful to read the book prior to the lecture.  </a:t>
            </a:r>
          </a:p>
          <a:p>
            <a:pPr eaLnBrk="1" hangingPunct="1"/>
            <a:endParaRPr lang="en-US" altLang="en-US" dirty="0" smtClean="0"/>
          </a:p>
          <a:p>
            <a:pPr eaLnBrk="1" hangingPunct="1"/>
            <a:r>
              <a:rPr lang="en-US" altLang="en-US" dirty="0" smtClean="0"/>
              <a:t>Finally, it is not always correct and when you find a contradiction between lecture and the text, the lecture trumps the text.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4</a:t>
            </a:fld>
            <a:endParaRPr lang="en-US" altLang="en-US" sz="1200"/>
          </a:p>
        </p:txBody>
      </p:sp>
      <p:sp>
        <p:nvSpPr>
          <p:cNvPr id="13315" name="Rectangle 2"/>
          <p:cNvSpPr>
            <a:spLocks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en-US" altLang="en-US" smtClean="0"/>
              <a:t>Of course, we also wish to remind you that virtually all of our lecture panels are annotated in the Notes page in MS PowerPoint and we encourage you to use this.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pPr eaLnBrk="1" hangingPunct="1"/>
              <a:t>5</a:t>
            </a:fld>
            <a:endParaRPr lang="en-US" altLang="en-US" sz="1200"/>
          </a:p>
        </p:txBody>
      </p:sp>
      <p:sp>
        <p:nvSpPr>
          <p:cNvPr id="14339" name="Rectangle 2"/>
          <p:cNvSpPr>
            <a:spLocks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en-US" dirty="0" smtClean="0">
                <a:cs typeface="Times New Roman" pitchFamily="18" charset="0"/>
              </a:rPr>
              <a:t>Finally, a note on our Problem Sets now that you have had the chance to experience one of them:</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get complaints every year for two many “what I am thinking questions” which are defined as questions where we give you some data or some other scenario and then ask to comment in some way as to whether it is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Many students complain about this and would rather have more focused questions such as “Do you think confounding is present?.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data, either data you collect yourself or someone else collected it, and you will need to determine if it is valid.  The data won’t be in the form of a true/false question, or multiple choice, but rather you will need to think of all the possible ways the data might be invalid without any prompting.  This is what we call training your mind to be a critical quantitative researcher.  Hence, we won’t offer any apologies for these questions – we do believe 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One last note is that there is not always one single best answer.  In other words, if you come up with a different answer than we have and it is correct, then you will certainly get full credit, and indeed we will include your answer on the answer key.  Hence, these questions really don’t have just one answer – guess what the instructor is thinking – but rather serve to get you thinking.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7</a:t>
            </a:fld>
            <a:endParaRPr lang="en-US" altLang="en-US" sz="1200"/>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en-US" altLang="en-US" smtClean="0"/>
              <a:t>And finally, I want to remind you about our Professional Conduct Statement and how it applies to this class.  Specifically….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pPr>
                <a:defRPr/>
              </a:pPr>
              <a:t>‹#›</a:t>
            </a:fld>
            <a:endParaRPr lang="en-US" altLang="en-US"/>
          </a:p>
        </p:txBody>
      </p:sp>
    </p:spTree>
    <p:extLst>
      <p:ext uri="{BB962C8B-B14F-4D97-AF65-F5344CB8AC3E}">
        <p14:creationId xmlns:p14="http://schemas.microsoft.com/office/powerpoint/2010/main" val="624316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pPr>
                <a:defRPr/>
              </a:pPr>
              <a:t>‹#›</a:t>
            </a:fld>
            <a:endParaRPr lang="en-US" altLang="en-US"/>
          </a:p>
        </p:txBody>
      </p:sp>
    </p:spTree>
    <p:extLst>
      <p:ext uri="{BB962C8B-B14F-4D97-AF65-F5344CB8AC3E}">
        <p14:creationId xmlns:p14="http://schemas.microsoft.com/office/powerpoint/2010/main" val="229674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pPr>
                <a:defRPr/>
              </a:pPr>
              <a:t>‹#›</a:t>
            </a:fld>
            <a:endParaRPr lang="en-US" altLang="en-US"/>
          </a:p>
        </p:txBody>
      </p:sp>
    </p:spTree>
    <p:extLst>
      <p:ext uri="{BB962C8B-B14F-4D97-AF65-F5344CB8AC3E}">
        <p14:creationId xmlns:p14="http://schemas.microsoft.com/office/powerpoint/2010/main" val="210150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pPr>
                <a:defRPr/>
              </a:pPr>
              <a:t>‹#›</a:t>
            </a:fld>
            <a:endParaRPr lang="en-US" altLang="en-US"/>
          </a:p>
        </p:txBody>
      </p:sp>
    </p:spTree>
    <p:extLst>
      <p:ext uri="{BB962C8B-B14F-4D97-AF65-F5344CB8AC3E}">
        <p14:creationId xmlns:p14="http://schemas.microsoft.com/office/powerpoint/2010/main" val="3888439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pPr>
                <a:defRPr/>
              </a:pPr>
              <a:t>‹#›</a:t>
            </a:fld>
            <a:endParaRPr lang="en-US" altLang="en-US"/>
          </a:p>
        </p:txBody>
      </p:sp>
    </p:spTree>
    <p:extLst>
      <p:ext uri="{BB962C8B-B14F-4D97-AF65-F5344CB8AC3E}">
        <p14:creationId xmlns:p14="http://schemas.microsoft.com/office/powerpoint/2010/main" val="98629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pPr>
                <a:defRPr/>
              </a:pPr>
              <a:t>‹#›</a:t>
            </a:fld>
            <a:endParaRPr lang="en-US" altLang="en-US"/>
          </a:p>
        </p:txBody>
      </p:sp>
    </p:spTree>
    <p:extLst>
      <p:ext uri="{BB962C8B-B14F-4D97-AF65-F5344CB8AC3E}">
        <p14:creationId xmlns:p14="http://schemas.microsoft.com/office/powerpoint/2010/main" val="212478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pPr>
                <a:defRPr/>
              </a:pPr>
              <a:t>‹#›</a:t>
            </a:fld>
            <a:endParaRPr lang="en-US" altLang="en-US"/>
          </a:p>
        </p:txBody>
      </p:sp>
    </p:spTree>
    <p:extLst>
      <p:ext uri="{BB962C8B-B14F-4D97-AF65-F5344CB8AC3E}">
        <p14:creationId xmlns:p14="http://schemas.microsoft.com/office/powerpoint/2010/main" val="340609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pPr>
                <a:defRPr/>
              </a:pPr>
              <a:t>‹#›</a:t>
            </a:fld>
            <a:endParaRPr lang="en-US" altLang="en-US"/>
          </a:p>
        </p:txBody>
      </p:sp>
    </p:spTree>
    <p:extLst>
      <p:ext uri="{BB962C8B-B14F-4D97-AF65-F5344CB8AC3E}">
        <p14:creationId xmlns:p14="http://schemas.microsoft.com/office/powerpoint/2010/main" val="250549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pPr>
                <a:defRPr/>
              </a:pPr>
              <a:t>‹#›</a:t>
            </a:fld>
            <a:endParaRPr lang="en-US" altLang="en-US"/>
          </a:p>
        </p:txBody>
      </p:sp>
    </p:spTree>
    <p:extLst>
      <p:ext uri="{BB962C8B-B14F-4D97-AF65-F5344CB8AC3E}">
        <p14:creationId xmlns:p14="http://schemas.microsoft.com/office/powerpoint/2010/main" val="4026156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pPr>
                <a:defRPr/>
              </a:pPr>
              <a:t>‹#›</a:t>
            </a:fld>
            <a:endParaRPr lang="en-US" altLang="en-US"/>
          </a:p>
        </p:txBody>
      </p:sp>
    </p:spTree>
    <p:extLst>
      <p:ext uri="{BB962C8B-B14F-4D97-AF65-F5344CB8AC3E}">
        <p14:creationId xmlns:p14="http://schemas.microsoft.com/office/powerpoint/2010/main" val="9508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pPr>
                <a:defRPr/>
              </a:pPr>
              <a:t>‹#›</a:t>
            </a:fld>
            <a:endParaRPr lang="en-US" altLang="en-US"/>
          </a:p>
        </p:txBody>
      </p:sp>
    </p:spTree>
    <p:extLst>
      <p:ext uri="{BB962C8B-B14F-4D97-AF65-F5344CB8AC3E}">
        <p14:creationId xmlns:p14="http://schemas.microsoft.com/office/powerpoint/2010/main" val="611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48F7A18-2AD1-4A52-A7FA-E32B0A373A7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304800" y="304800"/>
            <a:ext cx="8458200" cy="6324600"/>
          </a:xfrm>
        </p:spPr>
        <p:txBody>
          <a:bodyPr/>
          <a:lstStyle/>
          <a:p>
            <a:pPr eaLnBrk="1" hangingPunct="1">
              <a:lnSpc>
                <a:spcPct val="80000"/>
              </a:lnSpc>
            </a:pPr>
            <a:r>
              <a:rPr lang="en-US" altLang="en-US" sz="2400" dirty="0" smtClean="0">
                <a:latin typeface="Arial" charset="0"/>
              </a:rPr>
              <a:t>Small Group Section starts this week (Week 2)</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Ackley 	 	 6702</a:t>
            </a:r>
            <a:br>
              <a:rPr lang="en-US" altLang="en-US" sz="2400" dirty="0" smtClean="0">
                <a:latin typeface="Arial" charset="0"/>
              </a:rPr>
            </a:br>
            <a:r>
              <a:rPr lang="en-US" altLang="en-US" sz="2400" dirty="0" err="1" smtClean="0">
                <a:latin typeface="Arial" charset="0"/>
              </a:rPr>
              <a:t>Aiemjoy</a:t>
            </a:r>
            <a:r>
              <a:rPr lang="en-US" altLang="en-US" sz="2400" dirty="0" smtClean="0">
                <a:latin typeface="Arial" charset="0"/>
              </a:rPr>
              <a:t>  	       	 6601						 Ray  		 5721						                Wang		 5759</a:t>
            </a:r>
          </a:p>
          <a:p>
            <a:pPr eaLnBrk="1" hangingPunct="1">
              <a:lnSpc>
                <a:spcPct val="80000"/>
              </a:lnSpc>
              <a:buFontTx/>
              <a:buNone/>
            </a:pPr>
            <a:r>
              <a:rPr lang="en-US" altLang="en-US" sz="2400" dirty="0" smtClean="0">
                <a:latin typeface="Arial" charset="0"/>
              </a:rPr>
              <a:t>    Semeere		 Online</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See course </a:t>
            </a:r>
            <a:r>
              <a:rPr lang="en-US" altLang="en-US" sz="2400" dirty="0" smtClean="0">
                <a:latin typeface="Arial" charset="0"/>
              </a:rPr>
              <a:t>website (Rosters) </a:t>
            </a:r>
            <a:r>
              <a:rPr lang="en-US" altLang="en-US" sz="2400" dirty="0" smtClean="0">
                <a:latin typeface="Arial" charset="0"/>
              </a:rPr>
              <a:t>for your section assignment</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Problem sets are due at the beginning of section.  Please word process your responses and turn in paper copy. </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For Problem Set due next week, we begin to use </a:t>
            </a:r>
            <a:r>
              <a:rPr lang="en-US" altLang="en-US" sz="2400" b="1" dirty="0" smtClean="0">
                <a:latin typeface="Arial" charset="0"/>
              </a:rPr>
              <a:t>Stata</a:t>
            </a:r>
            <a:r>
              <a:rPr lang="en-US" altLang="en-US" sz="2400" dirty="0" smtClean="0">
                <a:latin typeface="Arial" charset="0"/>
              </a:rPr>
              <a:t> </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Next Week: Journal Club (immediately following Small Group Section).  Article and approach to reading an article can be found on website.  Be prepared to discuss.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76200"/>
            <a:ext cx="7772400" cy="1143000"/>
          </a:xfrm>
        </p:spPr>
        <p:txBody>
          <a:bodyPr/>
          <a:lstStyle/>
          <a:p>
            <a:pPr eaLnBrk="1" hangingPunct="1"/>
            <a:r>
              <a:rPr lang="en-US" altLang="en-US" sz="3200" b="1" smtClean="0">
                <a:latin typeface="Arial" charset="0"/>
              </a:rPr>
              <a:t>Teaching Process/Philosophy</a:t>
            </a:r>
          </a:p>
        </p:txBody>
      </p:sp>
      <p:sp>
        <p:nvSpPr>
          <p:cNvPr id="3075" name="Rectangle 3"/>
          <p:cNvSpPr>
            <a:spLocks noGrp="1" noChangeArrowheads="1"/>
          </p:cNvSpPr>
          <p:nvPr>
            <p:ph type="body" idx="1"/>
          </p:nvPr>
        </p:nvSpPr>
        <p:spPr>
          <a:xfrm>
            <a:off x="304800" y="1219200"/>
            <a:ext cx="8610600" cy="5105400"/>
          </a:xfrm>
        </p:spPr>
        <p:txBody>
          <a:bodyPr/>
          <a:lstStyle/>
          <a:p>
            <a:pPr eaLnBrk="1" hangingPunct="1">
              <a:lnSpc>
                <a:spcPct val="90000"/>
              </a:lnSpc>
            </a:pPr>
            <a:r>
              <a:rPr lang="en-US" altLang="en-US" sz="2400" smtClean="0">
                <a:latin typeface="Arial" charset="0"/>
              </a:rPr>
              <a:t>Lectures/reading define the scope of content for week</a:t>
            </a:r>
          </a:p>
          <a:p>
            <a:pPr lvl="1" eaLnBrk="1" hangingPunct="1">
              <a:lnSpc>
                <a:spcPct val="90000"/>
              </a:lnSpc>
            </a:pPr>
            <a:r>
              <a:rPr lang="en-US" altLang="en-US" sz="2000" smtClean="0">
                <a:latin typeface="Arial" charset="0"/>
              </a:rPr>
              <a:t>provide the detail on the content</a:t>
            </a:r>
          </a:p>
          <a:p>
            <a:pPr lvl="1" eaLnBrk="1" hangingPunct="1">
              <a:lnSpc>
                <a:spcPct val="90000"/>
              </a:lnSpc>
            </a:pPr>
            <a:r>
              <a:rPr lang="en-US" altLang="en-US" sz="2000" smtClean="0">
                <a:latin typeface="Arial" charset="0"/>
              </a:rPr>
              <a:t>regrettably, insufficient time in lecture for much interaction </a:t>
            </a:r>
          </a:p>
          <a:p>
            <a:pPr lvl="1" eaLnBrk="1" hangingPunct="1">
              <a:lnSpc>
                <a:spcPct val="90000"/>
              </a:lnSpc>
            </a:pPr>
            <a:endParaRPr lang="en-US" altLang="en-US" sz="2000" smtClean="0">
              <a:latin typeface="Arial" charset="0"/>
            </a:endParaRPr>
          </a:p>
          <a:p>
            <a:pPr eaLnBrk="1" hangingPunct="1">
              <a:lnSpc>
                <a:spcPct val="90000"/>
              </a:lnSpc>
            </a:pPr>
            <a:r>
              <a:rPr lang="en-US" altLang="en-US" sz="2400" smtClean="0">
                <a:latin typeface="Arial" charset="0"/>
              </a:rPr>
              <a:t>Small Group Sections/Journal Clubs ARE interactive and thus a critical nidus for learning</a:t>
            </a:r>
          </a:p>
          <a:p>
            <a:pPr eaLnBrk="1" hangingPunct="1">
              <a:lnSpc>
                <a:spcPct val="90000"/>
              </a:lnSpc>
            </a:pPr>
            <a:endParaRPr lang="en-US" altLang="en-US" sz="2400" smtClean="0">
              <a:latin typeface="Arial" charset="0"/>
            </a:endParaRPr>
          </a:p>
          <a:p>
            <a:pPr eaLnBrk="1" hangingPunct="1"/>
            <a:r>
              <a:rPr lang="en-US" altLang="en-US" sz="2400" smtClean="0">
                <a:latin typeface="Arial" charset="0"/>
              </a:rPr>
              <a:t>Value in getting many senses/motor functions involved:</a:t>
            </a:r>
          </a:p>
          <a:p>
            <a:pPr lvl="1" eaLnBrk="1" hangingPunct="1"/>
            <a:r>
              <a:rPr lang="en-US" altLang="en-US" sz="2400" smtClean="0">
                <a:latin typeface="Arial" charset="0"/>
              </a:rPr>
              <a:t>Vision  (slides and reading)</a:t>
            </a:r>
          </a:p>
          <a:p>
            <a:pPr lvl="1" eaLnBrk="1" hangingPunct="1"/>
            <a:r>
              <a:rPr lang="en-US" altLang="en-US" sz="2400" smtClean="0">
                <a:latin typeface="Arial" charset="0"/>
              </a:rPr>
              <a:t>Hearing  (Lecture and Small Group/Journal Club)</a:t>
            </a:r>
          </a:p>
          <a:p>
            <a:pPr lvl="1" eaLnBrk="1" hangingPunct="1"/>
            <a:r>
              <a:rPr lang="en-US" altLang="en-US" sz="2400" smtClean="0">
                <a:latin typeface="Arial" charset="0"/>
              </a:rPr>
              <a:t>Kinesthetic (writing homework; using Stata)</a:t>
            </a:r>
          </a:p>
          <a:p>
            <a:pPr lvl="1" eaLnBrk="1" hangingPunct="1"/>
            <a:r>
              <a:rPr lang="en-US" altLang="en-US" sz="2400" smtClean="0">
                <a:latin typeface="Arial" charset="0"/>
              </a:rPr>
              <a:t>Speaking (Small Group/Journal Club)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648200" y="152400"/>
            <a:ext cx="4114800" cy="5638800"/>
          </a:xfrm>
        </p:spPr>
        <p:txBody>
          <a:bodyPr/>
          <a:lstStyle/>
          <a:p>
            <a:pPr marL="0" indent="0" eaLnBrk="1" hangingPunct="1">
              <a:lnSpc>
                <a:spcPct val="80000"/>
              </a:lnSpc>
              <a:buFontTx/>
              <a:buNone/>
            </a:pPr>
            <a:r>
              <a:rPr lang="en-US" altLang="en-US" sz="2800" b="1" smtClean="0"/>
              <a:t>Preface</a:t>
            </a:r>
          </a:p>
          <a:p>
            <a:pPr marL="0" indent="0" eaLnBrk="1" hangingPunct="1">
              <a:lnSpc>
                <a:spcPct val="80000"/>
              </a:lnSpc>
              <a:buFontTx/>
              <a:buNone/>
            </a:pPr>
            <a:endParaRPr lang="en-US" altLang="en-US" sz="2800" b="1" smtClean="0"/>
          </a:p>
          <a:p>
            <a:pPr marL="0" indent="0" eaLnBrk="1" hangingPunct="1">
              <a:lnSpc>
                <a:spcPct val="80000"/>
              </a:lnSpc>
              <a:buFontTx/>
              <a:buNone/>
            </a:pPr>
            <a:r>
              <a:rPr lang="en-US" altLang="en-US" sz="280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smtClean="0"/>
          </a:p>
          <a:p>
            <a:pPr marL="0" indent="0" eaLnBrk="1" hangingPunct="1">
              <a:lnSpc>
                <a:spcPct val="80000"/>
              </a:lnSpc>
              <a:buFontTx/>
              <a:buNone/>
            </a:pPr>
            <a:r>
              <a:rPr lang="en-US" altLang="en-US" sz="2800" i="1" smtClean="0"/>
              <a:t>It is not like reading the sports page.</a:t>
            </a:r>
          </a:p>
          <a:p>
            <a:pPr marL="0" indent="0" eaLnBrk="1" hangingPunct="1">
              <a:lnSpc>
                <a:spcPct val="80000"/>
              </a:lnSpc>
              <a:buFontTx/>
              <a:buNone/>
            </a:pPr>
            <a:endParaRPr lang="en-US" altLang="en-US" sz="2800" i="1" smtClean="0"/>
          </a:p>
          <a:p>
            <a:pPr marL="0" indent="0" eaLnBrk="1" hangingPunct="1">
              <a:lnSpc>
                <a:spcPct val="80000"/>
              </a:lnSpc>
              <a:buFontTx/>
              <a:buNone/>
            </a:pPr>
            <a:r>
              <a:rPr lang="en-US" altLang="en-US" sz="2800" i="1" smtClean="0"/>
              <a:t>It is not always correct (Lecture trumps text)</a:t>
            </a:r>
            <a:r>
              <a:rPr lang="en-US" altLang="en-US" sz="2800" smtClean="0"/>
              <a:t>  </a:t>
            </a:r>
          </a:p>
          <a:p>
            <a:pPr marL="0" indent="0" eaLnBrk="1" hangingPunct="1">
              <a:lnSpc>
                <a:spcPct val="80000"/>
              </a:lnSpc>
              <a:buFontTx/>
              <a:buNone/>
            </a:pPr>
            <a:endParaRPr lang="en-US" altLang="en-US" sz="2800" smtClean="0"/>
          </a:p>
          <a:p>
            <a:pPr marL="0" indent="0" eaLnBrk="1" hangingPunct="1">
              <a:lnSpc>
                <a:spcPct val="80000"/>
              </a:lnSpc>
              <a:buFontTx/>
              <a:buNone/>
            </a:pPr>
            <a:endParaRPr lang="en-US" altLang="en-US" sz="2800" smtClean="0"/>
          </a:p>
        </p:txBody>
      </p:sp>
      <p:pic>
        <p:nvPicPr>
          <p:cNvPr id="4099"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19088"/>
            <a:ext cx="4051300" cy="608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0"/>
            <a:ext cx="8915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04800"/>
            <a:ext cx="7772400" cy="533400"/>
          </a:xfrm>
        </p:spPr>
        <p:txBody>
          <a:bodyPr/>
          <a:lstStyle/>
          <a:p>
            <a:pPr eaLnBrk="1" hangingPunct="1"/>
            <a:r>
              <a:rPr lang="en-US" altLang="en-US" sz="3200" b="1" smtClean="0">
                <a:latin typeface="Arial" charset="0"/>
              </a:rPr>
              <a:t>Nature of our Problem Sets</a:t>
            </a:r>
          </a:p>
        </p:txBody>
      </p:sp>
      <p:sp>
        <p:nvSpPr>
          <p:cNvPr id="6147" name="Rectangle 3"/>
          <p:cNvSpPr>
            <a:spLocks noGrp="1" noChangeArrowheads="1"/>
          </p:cNvSpPr>
          <p:nvPr>
            <p:ph type="body" idx="1"/>
          </p:nvPr>
        </p:nvSpPr>
        <p:spPr>
          <a:xfrm>
            <a:off x="0" y="914400"/>
            <a:ext cx="9144000" cy="5181600"/>
          </a:xfrm>
        </p:spPr>
        <p:txBody>
          <a:bodyPr/>
          <a:lstStyle/>
          <a:p>
            <a:pPr eaLnBrk="1" hangingPunct="1">
              <a:lnSpc>
                <a:spcPct val="90000"/>
              </a:lnSpc>
            </a:pPr>
            <a:r>
              <a:rPr lang="en-US" altLang="en-US" sz="2100" smtClean="0">
                <a:latin typeface="Arial" charset="0"/>
                <a:cs typeface="Times New Roman" pitchFamily="18" charset="0"/>
              </a:rPr>
              <a:t>Prototype:  We give you data/scenario and ask you to comment</a:t>
            </a:r>
          </a:p>
          <a:p>
            <a:pPr eaLnBrk="1" hangingPunct="1">
              <a:lnSpc>
                <a:spcPct val="90000"/>
              </a:lnSpc>
            </a:pPr>
            <a:endParaRPr lang="en-US" altLang="en-US" sz="16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Complaints: too open-ended; “What am I thinking?” </a:t>
            </a:r>
          </a:p>
          <a:p>
            <a:pPr lvl="1" eaLnBrk="1" hangingPunct="1">
              <a:lnSpc>
                <a:spcPct val="90000"/>
              </a:lnSpc>
            </a:pPr>
            <a:r>
              <a:rPr lang="en-US" altLang="en-US" sz="2100" smtClean="0">
                <a:latin typeface="Arial" charset="0"/>
                <a:cs typeface="Times New Roman" pitchFamily="18" charset="0"/>
              </a:rPr>
              <a:t>Desire for more focused questions:  e.g., “Do you think this particular aspect of the data (e.g., a measurement) is wrong?”</a:t>
            </a:r>
          </a:p>
          <a:p>
            <a:pPr lvl="1" eaLnBrk="1" hangingPunct="1">
              <a:lnSpc>
                <a:spcPct val="90000"/>
              </a:lnSpc>
            </a:pPr>
            <a:endParaRPr lang="en-US" altLang="en-US" sz="12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Rationale: in the real world, you are presented with data/results from analyses, either your own or someone else’s</a:t>
            </a:r>
          </a:p>
          <a:p>
            <a:pPr lvl="1" eaLnBrk="1" hangingPunct="1">
              <a:lnSpc>
                <a:spcPct val="70000"/>
              </a:lnSpc>
            </a:pPr>
            <a:r>
              <a:rPr lang="en-US" altLang="en-US" sz="2100" smtClean="0">
                <a:latin typeface="Arial" charset="0"/>
                <a:cs typeface="Times New Roman" pitchFamily="18" charset="0"/>
              </a:rPr>
              <a:t>They may or may not be valid</a:t>
            </a:r>
          </a:p>
          <a:p>
            <a:pPr lvl="1" eaLnBrk="1" hangingPunct="1">
              <a:lnSpc>
                <a:spcPct val="70000"/>
              </a:lnSpc>
            </a:pPr>
            <a:endParaRPr lang="en-US" altLang="en-US" sz="700" smtClean="0">
              <a:latin typeface="Arial" charset="0"/>
              <a:cs typeface="Times New Roman" pitchFamily="18" charset="0"/>
            </a:endParaRPr>
          </a:p>
          <a:p>
            <a:pPr lvl="1" eaLnBrk="1" hangingPunct="1">
              <a:lnSpc>
                <a:spcPct val="70000"/>
              </a:lnSpc>
            </a:pPr>
            <a:r>
              <a:rPr lang="en-US" altLang="en-US" sz="210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smtClean="0">
              <a:latin typeface="Arial" charset="0"/>
              <a:cs typeface="Times New Roman" pitchFamily="18" charset="0"/>
            </a:endParaRPr>
          </a:p>
          <a:p>
            <a:pPr eaLnBrk="1" hangingPunct="1">
              <a:lnSpc>
                <a:spcPct val="90000"/>
              </a:lnSpc>
            </a:pPr>
            <a:r>
              <a:rPr lang="en-US" altLang="en-US" sz="2100" i="1" smtClean="0">
                <a:latin typeface="Arial" charset="0"/>
                <a:cs typeface="Times New Roman" pitchFamily="18" charset="0"/>
              </a:rPr>
              <a:t>Training your mind as a critical quantitative researcher</a:t>
            </a:r>
            <a:r>
              <a:rPr lang="en-US" altLang="en-US" sz="2100" smtClean="0">
                <a:latin typeface="Arial" charset="0"/>
                <a:cs typeface="Times New Roman" pitchFamily="18" charset="0"/>
              </a:rPr>
              <a:t>  </a:t>
            </a:r>
          </a:p>
          <a:p>
            <a:pPr eaLnBrk="1" hangingPunct="1">
              <a:lnSpc>
                <a:spcPct val="90000"/>
              </a:lnSpc>
              <a:buFontTx/>
              <a:buNone/>
            </a:pPr>
            <a:r>
              <a:rPr lang="en-US" altLang="en-US" sz="700" smtClean="0">
                <a:latin typeface="Arial" charset="0"/>
                <a:cs typeface="Times New Roman" pitchFamily="18" charset="0"/>
              </a:rPr>
              <a:t> </a:t>
            </a:r>
          </a:p>
          <a:p>
            <a:pPr eaLnBrk="1" hangingPunct="1">
              <a:lnSpc>
                <a:spcPct val="90000"/>
              </a:lnSpc>
              <a:buFontTx/>
              <a:buNone/>
            </a:pPr>
            <a:endParaRPr lang="en-US" altLang="en-US" sz="7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smtClean="0">
                <a:latin typeface="Arial" charset="0"/>
                <a:cs typeface="Times New Roman" pitchFamily="18" charset="0"/>
              </a:rPr>
              <a:t> </a:t>
            </a:r>
          </a:p>
          <a:p>
            <a:pPr eaLnBrk="1" hangingPunct="1">
              <a:lnSpc>
                <a:spcPct val="90000"/>
              </a:lnSpc>
            </a:pPr>
            <a:r>
              <a:rPr lang="en-US" altLang="en-US" sz="210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76200"/>
            <a:ext cx="7772400" cy="1143000"/>
          </a:xfrm>
        </p:spPr>
        <p:txBody>
          <a:bodyPr/>
          <a:lstStyle/>
          <a:p>
            <a:pPr eaLnBrk="1" hangingPunct="1"/>
            <a:r>
              <a:rPr lang="en-US" altLang="en-US" smtClean="0">
                <a:latin typeface="Arial" charset="0"/>
              </a:rPr>
              <a:t>Observations</a:t>
            </a:r>
          </a:p>
        </p:txBody>
      </p:sp>
      <p:sp>
        <p:nvSpPr>
          <p:cNvPr id="7171" name="Rectangle 3"/>
          <p:cNvSpPr>
            <a:spLocks noGrp="1" noChangeArrowheads="1"/>
          </p:cNvSpPr>
          <p:nvPr>
            <p:ph type="body" idx="1"/>
          </p:nvPr>
        </p:nvSpPr>
        <p:spPr>
          <a:xfrm>
            <a:off x="228600" y="1371600"/>
            <a:ext cx="8686800"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a:t>
            </a:r>
            <a:r>
              <a:rPr lang="en-US" altLang="en-US" sz="2400" dirty="0" smtClean="0">
                <a:latin typeface="Arial" charset="0"/>
              </a:rPr>
              <a:t>students get </a:t>
            </a:r>
            <a:r>
              <a:rPr lang="en-US" altLang="en-US" sz="2400" dirty="0" smtClean="0">
                <a:latin typeface="Arial" charset="0"/>
              </a:rPr>
              <a:t>at least some </a:t>
            </a:r>
            <a:r>
              <a:rPr lang="en-US" altLang="en-US" sz="2400" dirty="0" smtClean="0">
                <a:latin typeface="Arial" charset="0"/>
              </a:rPr>
              <a:t>points subtracted on several/many questions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discouraged  - it takes time 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smtClean="0"/>
              <a:t>TICR Professional Conduct Statement</a:t>
            </a:r>
            <a:r>
              <a:rPr lang="en-US" altLang="en-US" sz="4000" b="1" smtClean="0"/>
              <a:t/>
            </a:r>
            <a:br>
              <a:rPr lang="en-US" altLang="en-US" sz="4000" b="1" smtClean="0"/>
            </a:br>
            <a:r>
              <a:rPr lang="en-US" altLang="en-US" sz="2400" b="1" smtClean="0"/>
              <a:t>Clarifications for this class</a:t>
            </a:r>
            <a:endParaRPr lang="en-US" altLang="en-US" sz="1600" b="1" smtClean="0"/>
          </a:p>
        </p:txBody>
      </p:sp>
      <p:sp>
        <p:nvSpPr>
          <p:cNvPr id="8195" name="Rectangle 3"/>
          <p:cNvSpPr>
            <a:spLocks noGrp="1" noChangeArrowheads="1"/>
          </p:cNvSpPr>
          <p:nvPr>
            <p:ph type="body" idx="1"/>
          </p:nvPr>
        </p:nvSpPr>
        <p:spPr/>
        <p:txBody>
          <a:bodyPr/>
          <a:lstStyle/>
          <a:p>
            <a:pPr eaLnBrk="1" hangingPunct="1">
              <a:lnSpc>
                <a:spcPct val="90000"/>
              </a:lnSpc>
            </a:pPr>
            <a:r>
              <a:rPr lang="en-US" altLang="en-US" sz="2400" smtClean="0"/>
              <a:t>I will maintain the highest standards of academic honesty</a:t>
            </a:r>
          </a:p>
          <a:p>
            <a:pPr eaLnBrk="1" hangingPunct="1">
              <a:lnSpc>
                <a:spcPct val="90000"/>
              </a:lnSpc>
              <a:buFontTx/>
              <a:buNone/>
            </a:pPr>
            <a:endParaRPr lang="en-US" altLang="en-US" sz="2400" smtClean="0"/>
          </a:p>
          <a:p>
            <a:pPr eaLnBrk="1" hangingPunct="1">
              <a:lnSpc>
                <a:spcPct val="90000"/>
              </a:lnSpc>
            </a:pPr>
            <a:r>
              <a:rPr lang="en-US" altLang="en-US" sz="2400" smtClean="0"/>
              <a:t>I will not use answer keys from prior years</a:t>
            </a:r>
          </a:p>
          <a:p>
            <a:pPr eaLnBrk="1" hangingPunct="1">
              <a:lnSpc>
                <a:spcPct val="90000"/>
              </a:lnSpc>
            </a:pPr>
            <a:endParaRPr lang="en-US" altLang="en-US" sz="2400" smtClean="0"/>
          </a:p>
          <a:p>
            <a:pPr eaLnBrk="1" hangingPunct="1">
              <a:lnSpc>
                <a:spcPct val="90000"/>
              </a:lnSpc>
            </a:pPr>
            <a:r>
              <a:rPr lang="en-US" altLang="en-US" sz="2400" smtClean="0"/>
              <a:t>Problem Sets: I am permitted to consult with other classmates, but I will write final answers in my own words away from other classmates</a:t>
            </a:r>
            <a:r>
              <a:rPr lang="en-US" altLang="en-US" sz="2400" smtClean="0">
                <a:solidFill>
                  <a:schemeClr val="hlink"/>
                </a:solidFill>
              </a:rPr>
              <a:t> </a:t>
            </a:r>
          </a:p>
          <a:p>
            <a:pPr eaLnBrk="1" hangingPunct="1">
              <a:lnSpc>
                <a:spcPct val="90000"/>
              </a:lnSpc>
            </a:pPr>
            <a:endParaRPr lang="en-US" altLang="en-US" sz="2400" smtClean="0">
              <a:solidFill>
                <a:schemeClr val="hlink"/>
              </a:solidFill>
            </a:endParaRPr>
          </a:p>
          <a:p>
            <a:pPr eaLnBrk="1" hangingPunct="1">
              <a:lnSpc>
                <a:spcPct val="90000"/>
              </a:lnSpc>
            </a:pPr>
            <a:r>
              <a:rPr lang="en-US" altLang="en-US" sz="2400" smtClean="0"/>
              <a:t>Final Examination: I will neither give nor receive aid in examinations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688</Words>
  <Application>Microsoft Office PowerPoint</Application>
  <PresentationFormat>On-screen Show (4:3)</PresentationFormat>
  <Paragraphs>91</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Times New Roman</vt:lpstr>
      <vt:lpstr>Arial</vt:lpstr>
      <vt:lpstr>Default Design</vt:lpstr>
      <vt:lpstr>PowerPoint Presentation</vt:lpstr>
      <vt:lpstr>Teaching Process/Philosophy</vt:lpstr>
      <vt:lpstr>PowerPoint Presentation</vt:lpstr>
      <vt:lpstr>PowerPoint Presentation</vt:lpstr>
      <vt:lpstr>Nature of our Problem Sets</vt:lpstr>
      <vt:lpstr>Observations</vt:lpstr>
      <vt:lpstr>TICR Professional Conduct Statement Clarifications for this class</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Martin, Jeff</cp:lastModifiedBy>
  <cp:revision>22</cp:revision>
  <dcterms:created xsi:type="dcterms:W3CDTF">2006-09-09T08:27:58Z</dcterms:created>
  <dcterms:modified xsi:type="dcterms:W3CDTF">2014-09-23T00:46:39Z</dcterms:modified>
</cp:coreProperties>
</file>