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88" r:id="rId6"/>
    <p:sldId id="260" r:id="rId7"/>
    <p:sldId id="262" r:id="rId8"/>
    <p:sldId id="263" r:id="rId9"/>
    <p:sldId id="265" r:id="rId10"/>
    <p:sldId id="287" r:id="rId11"/>
    <p:sldId id="280" r:id="rId12"/>
    <p:sldId id="261" r:id="rId13"/>
    <p:sldId id="266" r:id="rId14"/>
    <p:sldId id="267" r:id="rId15"/>
    <p:sldId id="268" r:id="rId16"/>
    <p:sldId id="282" r:id="rId17"/>
    <p:sldId id="269" r:id="rId18"/>
    <p:sldId id="283" r:id="rId19"/>
    <p:sldId id="271" r:id="rId20"/>
    <p:sldId id="272" r:id="rId21"/>
    <p:sldId id="273" r:id="rId22"/>
    <p:sldId id="284" r:id="rId23"/>
    <p:sldId id="285" r:id="rId24"/>
    <p:sldId id="274" r:id="rId25"/>
    <p:sldId id="275" r:id="rId26"/>
    <p:sldId id="276" r:id="rId27"/>
    <p:sldId id="286" r:id="rId28"/>
    <p:sldId id="278"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1" d="100"/>
          <a:sy n="131" d="100"/>
        </p:scale>
        <p:origin x="-2728"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7EBBB-249C-4D19-AF74-CBF879D4541F}" type="datetimeFigureOut">
              <a:rPr lang="en-US" smtClean="0"/>
              <a:t>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2EEA4-E745-46AF-B1C4-BB7EDAD02264}" type="slidenum">
              <a:rPr lang="en-US" smtClean="0"/>
              <a:t>‹#›</a:t>
            </a:fld>
            <a:endParaRPr lang="en-US"/>
          </a:p>
        </p:txBody>
      </p:sp>
    </p:spTree>
    <p:extLst>
      <p:ext uri="{BB962C8B-B14F-4D97-AF65-F5344CB8AC3E}">
        <p14:creationId xmlns:p14="http://schemas.microsoft.com/office/powerpoint/2010/main" val="211174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2EEA4-E745-46AF-B1C4-BB7EDAD02264}" type="slidenum">
              <a:rPr lang="en-US" smtClean="0"/>
              <a:t>4</a:t>
            </a:fld>
            <a:endParaRPr lang="en-US"/>
          </a:p>
        </p:txBody>
      </p:sp>
    </p:spTree>
    <p:extLst>
      <p:ext uri="{BB962C8B-B14F-4D97-AF65-F5344CB8AC3E}">
        <p14:creationId xmlns:p14="http://schemas.microsoft.com/office/powerpoint/2010/main" val="66253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2EEA4-E745-46AF-B1C4-BB7EDAD02264}" type="slidenum">
              <a:rPr lang="en-US" smtClean="0"/>
              <a:t>5</a:t>
            </a:fld>
            <a:endParaRPr lang="en-US"/>
          </a:p>
        </p:txBody>
      </p:sp>
    </p:spTree>
    <p:extLst>
      <p:ext uri="{BB962C8B-B14F-4D97-AF65-F5344CB8AC3E}">
        <p14:creationId xmlns:p14="http://schemas.microsoft.com/office/powerpoint/2010/main" val="66253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03F840-93B2-433A-8EC4-3EAE98BA43AB}" type="datetimeFigureOut">
              <a:rPr lang="en-US" smtClean="0"/>
              <a:t>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A4AFF-2E77-412A-A88D-CCC33859BE54}"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3F840-93B2-433A-8EC4-3EAE98BA43AB}" type="datetimeFigureOut">
              <a:rPr lang="en-US" smtClean="0"/>
              <a:t>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A4AFF-2E77-412A-A88D-CCC33859BE5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03F840-93B2-433A-8EC4-3EAE98BA43AB}" type="datetimeFigureOut">
              <a:rPr lang="en-US" smtClean="0"/>
              <a:t>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A4AFF-2E77-412A-A88D-CCC33859BE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3F840-93B2-433A-8EC4-3EAE98BA43AB}" type="datetimeFigureOut">
              <a:rPr lang="en-US" smtClean="0"/>
              <a:t>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A4AFF-2E77-412A-A88D-CCC33859BE5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03F840-93B2-433A-8EC4-3EAE98BA43AB}" type="datetimeFigureOut">
              <a:rPr lang="en-US" smtClean="0"/>
              <a:t>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5A4AFF-2E77-412A-A88D-CCC33859BE54}"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03F840-93B2-433A-8EC4-3EAE98BA43AB}" type="datetimeFigureOut">
              <a:rPr lang="en-US" smtClean="0"/>
              <a:t>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5A4AFF-2E77-412A-A88D-CCC33859BE5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03F840-93B2-433A-8EC4-3EAE98BA43AB}" type="datetimeFigureOut">
              <a:rPr lang="en-US" smtClean="0"/>
              <a:t>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5A4AFF-2E77-412A-A88D-CCC33859BE54}"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3F840-93B2-433A-8EC4-3EAE98BA43AB}" type="datetimeFigureOut">
              <a:rPr lang="en-US" smtClean="0"/>
              <a:t>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5A4AFF-2E77-412A-A88D-CCC33859BE5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3F840-93B2-433A-8EC4-3EAE98BA43AB}" type="datetimeFigureOut">
              <a:rPr lang="en-US" smtClean="0"/>
              <a:t>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5A4AFF-2E77-412A-A88D-CCC33859BE5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3F840-93B2-433A-8EC4-3EAE98BA43AB}" type="datetimeFigureOut">
              <a:rPr lang="en-US" smtClean="0"/>
              <a:t>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5A4AFF-2E77-412A-A88D-CCC33859BE54}"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3F840-93B2-433A-8EC4-3EAE98BA43AB}" type="datetimeFigureOut">
              <a:rPr lang="en-US" smtClean="0"/>
              <a:t>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5A4AFF-2E77-412A-A88D-CCC33859BE5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03F840-93B2-433A-8EC4-3EAE98BA43AB}" type="datetimeFigureOut">
              <a:rPr lang="en-US" smtClean="0"/>
              <a:t>4/20/16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15A4AFF-2E77-412A-A88D-CCC33859BE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 Id="rId3"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emf"/><Relationship Id="rId3" Type="http://schemas.openxmlformats.org/officeDocument/2006/relationships/image" Target="../media/image2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emf"/><Relationship Id="rId3"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 Id="rId3" Type="http://schemas.openxmlformats.org/officeDocument/2006/relationships/image" Target="../media/image3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1792530"/>
              </p:ext>
            </p:extLst>
          </p:nvPr>
        </p:nvGraphicFramePr>
        <p:xfrm>
          <a:off x="685800" y="1600201"/>
          <a:ext cx="7848600" cy="4526280"/>
        </p:xfrm>
        <a:graphic>
          <a:graphicData uri="http://schemas.openxmlformats.org/drawingml/2006/table">
            <a:tbl>
              <a:tblPr>
                <a:tableStyleId>{5C22544A-7EE6-4342-B048-85BDC9FD1C3A}</a:tableStyleId>
              </a:tblPr>
              <a:tblGrid>
                <a:gridCol w="1637896"/>
                <a:gridCol w="1571382"/>
                <a:gridCol w="1259551"/>
                <a:gridCol w="1658732"/>
                <a:gridCol w="1721039"/>
              </a:tblGrid>
              <a:tr h="457199">
                <a:tc>
                  <a:txBody>
                    <a:bodyPr/>
                    <a:lstStyle/>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Author/year</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 of infections/ # on antibiotics </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 of infections/ # on placebo </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Antibiotic</a:t>
                      </a:r>
                    </a:p>
                    <a:p>
                      <a:pPr marL="0" marR="0" algn="ctr">
                        <a:spcBef>
                          <a:spcPts val="0"/>
                        </a:spcBef>
                        <a:spcAft>
                          <a:spcPts val="0"/>
                        </a:spcAft>
                      </a:pPr>
                      <a:r>
                        <a:rPr lang="en-US" sz="1100" dirty="0">
                          <a:effectLst/>
                        </a:rPr>
                        <a:t> </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RR (95%  CI)</a:t>
                      </a:r>
                    </a:p>
                    <a:p>
                      <a:pPr marL="0" marR="0" algn="ctr">
                        <a:spcBef>
                          <a:spcPts val="0"/>
                        </a:spcBef>
                        <a:spcAft>
                          <a:spcPts val="0"/>
                        </a:spcAft>
                      </a:pPr>
                      <a:r>
                        <a:rPr lang="en-US" sz="1100" dirty="0">
                          <a:effectLst/>
                        </a:rPr>
                        <a:t> </a:t>
                      </a:r>
                      <a:endParaRPr lang="en-US" sz="1100" dirty="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dirty="0">
                          <a:effectLst/>
                        </a:rPr>
                        <a:t>Krohn </a:t>
                      </a:r>
                    </a:p>
                    <a:p>
                      <a:pPr marL="0" marR="0">
                        <a:spcBef>
                          <a:spcPts val="0"/>
                        </a:spcBef>
                        <a:spcAft>
                          <a:spcPts val="0"/>
                        </a:spcAft>
                      </a:pPr>
                      <a:r>
                        <a:rPr lang="en-US" sz="1100" dirty="0">
                          <a:effectLst/>
                        </a:rPr>
                        <a:t>1981</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6 / 104</a:t>
                      </a:r>
                    </a:p>
                    <a:p>
                      <a:pPr marL="0" marR="0" algn="ctr">
                        <a:spcBef>
                          <a:spcPts val="0"/>
                        </a:spcBef>
                        <a:spcAft>
                          <a:spcPts val="0"/>
                        </a:spcAft>
                      </a:pPr>
                      <a:r>
                        <a:rPr lang="en-US" sz="1100" dirty="0">
                          <a:effectLst/>
                        </a:rPr>
                        <a:t>(6%)</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11 / 106</a:t>
                      </a:r>
                    </a:p>
                    <a:p>
                      <a:pPr marL="0" marR="0" algn="ctr">
                        <a:spcBef>
                          <a:spcPts val="0"/>
                        </a:spcBef>
                        <a:spcAft>
                          <a:spcPts val="0"/>
                        </a:spcAft>
                      </a:pPr>
                      <a:r>
                        <a:rPr lang="en-US" sz="1100" dirty="0">
                          <a:effectLst/>
                        </a:rPr>
                        <a:t>(10%)</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Tinidazole</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0.56 (0.21, 1.45)</a:t>
                      </a:r>
                      <a:endParaRPr lang="en-US" sz="1100" dirty="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dirty="0" err="1">
                          <a:effectLst/>
                        </a:rPr>
                        <a:t>Sonne</a:t>
                      </a:r>
                      <a:r>
                        <a:rPr lang="en-US" sz="1100" dirty="0">
                          <a:effectLst/>
                        </a:rPr>
                        <a:t>-Holm</a:t>
                      </a:r>
                    </a:p>
                    <a:p>
                      <a:pPr marL="0" marR="0">
                        <a:spcBef>
                          <a:spcPts val="0"/>
                        </a:spcBef>
                        <a:spcAft>
                          <a:spcPts val="0"/>
                        </a:spcAft>
                      </a:pPr>
                      <a:r>
                        <a:rPr lang="en-US" sz="1100" dirty="0">
                          <a:effectLst/>
                        </a:rPr>
                        <a:t>1981 </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14 / 254</a:t>
                      </a:r>
                    </a:p>
                    <a:p>
                      <a:pPr marL="0" marR="0" algn="ctr">
                        <a:spcBef>
                          <a:spcPts val="0"/>
                        </a:spcBef>
                        <a:spcAft>
                          <a:spcPts val="0"/>
                        </a:spcAft>
                      </a:pPr>
                      <a:r>
                        <a:rPr lang="en-US" sz="1100">
                          <a:effectLst/>
                        </a:rPr>
                        <a:t>(6%)</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26 / 239</a:t>
                      </a:r>
                    </a:p>
                    <a:p>
                      <a:pPr marL="0" marR="0" algn="ctr">
                        <a:spcBef>
                          <a:spcPts val="0"/>
                        </a:spcBef>
                        <a:spcAft>
                          <a:spcPts val="0"/>
                        </a:spcAft>
                      </a:pPr>
                      <a:r>
                        <a:rPr lang="en-US" sz="1100">
                          <a:effectLst/>
                        </a:rPr>
                        <a:t>(11%)</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Penicillin and Pivampicillin</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0.51(0.27, 0.95)</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Westrom</a:t>
                      </a:r>
                    </a:p>
                    <a:p>
                      <a:pPr marL="0" marR="0">
                        <a:spcBef>
                          <a:spcPts val="0"/>
                        </a:spcBef>
                        <a:spcAft>
                          <a:spcPts val="0"/>
                        </a:spcAft>
                      </a:pPr>
                      <a:r>
                        <a:rPr lang="en-US" sz="1100">
                          <a:effectLst/>
                        </a:rPr>
                        <a:t>1981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10 / 102</a:t>
                      </a:r>
                    </a:p>
                    <a:p>
                      <a:pPr marL="0" marR="0" algn="ctr">
                        <a:spcBef>
                          <a:spcPts val="0"/>
                        </a:spcBef>
                        <a:spcAft>
                          <a:spcPts val="0"/>
                        </a:spcAft>
                      </a:pPr>
                      <a:r>
                        <a:rPr lang="en-US" sz="1100">
                          <a:effectLst/>
                        </a:rPr>
                        <a:t>(10%)</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17 / 110</a:t>
                      </a:r>
                    </a:p>
                    <a:p>
                      <a:pPr marL="0" marR="0" algn="ctr">
                        <a:spcBef>
                          <a:spcPts val="0"/>
                        </a:spcBef>
                        <a:spcAft>
                          <a:spcPts val="0"/>
                        </a:spcAft>
                      </a:pPr>
                      <a:r>
                        <a:rPr lang="en-US" sz="1100">
                          <a:effectLst/>
                        </a:rPr>
                        <a:t>(15%)</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Tinidazole</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0.63 (0.30, 1.32)</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Heisterberg</a:t>
                      </a:r>
                    </a:p>
                    <a:p>
                      <a:pPr marL="0" marR="0">
                        <a:spcBef>
                          <a:spcPts val="0"/>
                        </a:spcBef>
                        <a:spcAft>
                          <a:spcPts val="0"/>
                        </a:spcAft>
                      </a:pPr>
                      <a:r>
                        <a:rPr lang="en-US" sz="1100">
                          <a:effectLst/>
                        </a:rPr>
                        <a:t>1985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 / 51</a:t>
                      </a:r>
                    </a:p>
                    <a:p>
                      <a:pPr marL="0" marR="0" algn="ctr">
                        <a:spcBef>
                          <a:spcPts val="0"/>
                        </a:spcBef>
                        <a:spcAft>
                          <a:spcPts val="0"/>
                        </a:spcAft>
                      </a:pPr>
                      <a:r>
                        <a:rPr lang="en-US" sz="1100">
                          <a:effectLst/>
                        </a:rPr>
                        <a:t>(4%)</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10 / 49</a:t>
                      </a:r>
                    </a:p>
                    <a:p>
                      <a:pPr marL="0" marR="0" algn="ctr">
                        <a:spcBef>
                          <a:spcPts val="0"/>
                        </a:spcBef>
                        <a:spcAft>
                          <a:spcPts val="0"/>
                        </a:spcAft>
                      </a:pPr>
                      <a:r>
                        <a:rPr lang="en-US" sz="1100">
                          <a:effectLst/>
                        </a:rPr>
                        <a:t>(20%)</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Metronidazole</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0.19 (0.04, 0.83)</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Darj</a:t>
                      </a:r>
                    </a:p>
                    <a:p>
                      <a:pPr marL="0" marR="0">
                        <a:spcBef>
                          <a:spcPts val="0"/>
                        </a:spcBef>
                        <a:spcAft>
                          <a:spcPts val="0"/>
                        </a:spcAft>
                      </a:pPr>
                      <a:r>
                        <a:rPr lang="en-US" sz="1100">
                          <a:effectLst/>
                        </a:rPr>
                        <a:t>1987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8/386</a:t>
                      </a:r>
                    </a:p>
                    <a:p>
                      <a:pPr marL="0" marR="0" algn="ctr">
                        <a:spcBef>
                          <a:spcPts val="0"/>
                        </a:spcBef>
                        <a:spcAft>
                          <a:spcPts val="0"/>
                        </a:spcAft>
                      </a:pPr>
                      <a:r>
                        <a:rPr lang="en-US" sz="1100">
                          <a:effectLst/>
                        </a:rPr>
                        <a:t>(2%)</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24/383</a:t>
                      </a:r>
                    </a:p>
                    <a:p>
                      <a:pPr marL="0" marR="0" algn="ctr">
                        <a:spcBef>
                          <a:spcPts val="0"/>
                        </a:spcBef>
                        <a:spcAft>
                          <a:spcPts val="0"/>
                        </a:spcAft>
                      </a:pPr>
                      <a:r>
                        <a:rPr lang="en-US" sz="1100">
                          <a:effectLst/>
                        </a:rPr>
                        <a:t>(6%)</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Doxycycline</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0.33 (0.15, 0.73)</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Heisterberg</a:t>
                      </a:r>
                    </a:p>
                    <a:p>
                      <a:pPr marL="0" marR="0">
                        <a:spcBef>
                          <a:spcPts val="0"/>
                        </a:spcBef>
                        <a:spcAft>
                          <a:spcPts val="0"/>
                        </a:spcAft>
                      </a:pPr>
                      <a:r>
                        <a:rPr lang="en-US" sz="1100">
                          <a:effectLst/>
                        </a:rPr>
                        <a:t>1984</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25/269</a:t>
                      </a:r>
                    </a:p>
                    <a:p>
                      <a:pPr marL="0" marR="0" algn="ctr">
                        <a:spcBef>
                          <a:spcPts val="0"/>
                        </a:spcBef>
                        <a:spcAft>
                          <a:spcPts val="0"/>
                        </a:spcAft>
                      </a:pPr>
                      <a:r>
                        <a:rPr lang="en-US" sz="1100">
                          <a:effectLst/>
                        </a:rPr>
                        <a:t>(9%)</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25/263</a:t>
                      </a:r>
                    </a:p>
                    <a:p>
                      <a:pPr marL="0" marR="0" algn="ctr">
                        <a:spcBef>
                          <a:spcPts val="0"/>
                        </a:spcBef>
                        <a:spcAft>
                          <a:spcPts val="0"/>
                        </a:spcAft>
                      </a:pPr>
                      <a:r>
                        <a:rPr lang="en-US" sz="1100">
                          <a:effectLst/>
                        </a:rPr>
                        <a:t>(10%)</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Lymecycline</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0.98 (0.58, 1.66)</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Heisterberg</a:t>
                      </a:r>
                    </a:p>
                    <a:p>
                      <a:pPr marL="0" marR="0">
                        <a:spcBef>
                          <a:spcPts val="0"/>
                        </a:spcBef>
                        <a:spcAft>
                          <a:spcPts val="0"/>
                        </a:spcAft>
                      </a:pPr>
                      <a:r>
                        <a:rPr lang="en-US" sz="1100">
                          <a:effectLst/>
                        </a:rPr>
                        <a:t>1987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7 / 64</a:t>
                      </a:r>
                    </a:p>
                    <a:p>
                      <a:pPr marL="0" marR="0" algn="ctr">
                        <a:spcBef>
                          <a:spcPts val="0"/>
                        </a:spcBef>
                        <a:spcAft>
                          <a:spcPts val="0"/>
                        </a:spcAft>
                      </a:pPr>
                      <a:r>
                        <a:rPr lang="en-US" sz="1100">
                          <a:effectLst/>
                        </a:rPr>
                        <a:t>(11%)</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7 / 54</a:t>
                      </a:r>
                    </a:p>
                    <a:p>
                      <a:pPr marL="0" marR="0" algn="ctr">
                        <a:spcBef>
                          <a:spcPts val="0"/>
                        </a:spcBef>
                        <a:spcAft>
                          <a:spcPts val="0"/>
                        </a:spcAft>
                      </a:pPr>
                      <a:r>
                        <a:rPr lang="en-US" sz="1100" dirty="0">
                          <a:effectLst/>
                        </a:rPr>
                        <a:t>(13%)</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Metronidazole</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0.84 (0.32, 2.26)</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Heisterberg</a:t>
                      </a:r>
                    </a:p>
                    <a:p>
                      <a:pPr marL="0" marR="0">
                        <a:spcBef>
                          <a:spcPts val="0"/>
                        </a:spcBef>
                        <a:spcAft>
                          <a:spcPts val="0"/>
                        </a:spcAft>
                      </a:pPr>
                      <a:r>
                        <a:rPr lang="en-US" sz="1100">
                          <a:effectLst/>
                        </a:rPr>
                        <a:t>1988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 / 24</a:t>
                      </a:r>
                    </a:p>
                    <a:p>
                      <a:pPr marL="0" marR="0" algn="ctr">
                        <a:spcBef>
                          <a:spcPts val="0"/>
                        </a:spcBef>
                        <a:spcAft>
                          <a:spcPts val="0"/>
                        </a:spcAft>
                      </a:pPr>
                      <a:r>
                        <a:rPr lang="en-US" sz="1100">
                          <a:effectLst/>
                        </a:rPr>
                        <a:t>(8%)</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7 / 31</a:t>
                      </a:r>
                    </a:p>
                    <a:p>
                      <a:pPr marL="0" marR="0" algn="ctr">
                        <a:spcBef>
                          <a:spcPts val="0"/>
                        </a:spcBef>
                        <a:spcAft>
                          <a:spcPts val="0"/>
                        </a:spcAft>
                      </a:pPr>
                      <a:r>
                        <a:rPr lang="en-US" sz="1100">
                          <a:effectLst/>
                        </a:rPr>
                        <a:t>(23%)</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Lymecycline</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0.37 (0.08, 1.62)</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Levallois</a:t>
                      </a:r>
                    </a:p>
                    <a:p>
                      <a:pPr marL="0" marR="0">
                        <a:spcBef>
                          <a:spcPts val="0"/>
                        </a:spcBef>
                        <a:spcAft>
                          <a:spcPts val="0"/>
                        </a:spcAft>
                      </a:pPr>
                      <a:r>
                        <a:rPr lang="en-US" sz="1100">
                          <a:effectLst/>
                        </a:rPr>
                        <a:t>1988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3 / 535</a:t>
                      </a:r>
                    </a:p>
                    <a:p>
                      <a:pPr marL="0" marR="0" algn="ctr">
                        <a:spcBef>
                          <a:spcPts val="0"/>
                        </a:spcBef>
                        <a:spcAft>
                          <a:spcPts val="0"/>
                        </a:spcAft>
                      </a:pPr>
                      <a:r>
                        <a:rPr lang="en-US" sz="1100">
                          <a:effectLst/>
                        </a:rPr>
                        <a:t>(1%)</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26 / 539</a:t>
                      </a:r>
                    </a:p>
                    <a:p>
                      <a:pPr marL="0" marR="0" algn="ctr">
                        <a:spcBef>
                          <a:spcPts val="0"/>
                        </a:spcBef>
                        <a:spcAft>
                          <a:spcPts val="0"/>
                        </a:spcAft>
                      </a:pPr>
                      <a:r>
                        <a:rPr lang="en-US" sz="1100">
                          <a:effectLst/>
                        </a:rPr>
                        <a:t>(5%)</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Doxycycline</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0.12 (0.04, 0.38)</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Sørensen</a:t>
                      </a:r>
                    </a:p>
                    <a:p>
                      <a:pPr marL="0" marR="0">
                        <a:spcBef>
                          <a:spcPts val="0"/>
                        </a:spcBef>
                        <a:spcAft>
                          <a:spcPts val="0"/>
                        </a:spcAft>
                      </a:pPr>
                      <a:r>
                        <a:rPr lang="en-US" sz="1100">
                          <a:effectLst/>
                        </a:rPr>
                        <a:t>1992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20 / 189</a:t>
                      </a:r>
                    </a:p>
                    <a:p>
                      <a:pPr marL="0" marR="0" algn="ctr">
                        <a:spcBef>
                          <a:spcPts val="0"/>
                        </a:spcBef>
                        <a:spcAft>
                          <a:spcPts val="0"/>
                        </a:spcAft>
                      </a:pPr>
                      <a:r>
                        <a:rPr lang="en-US" sz="1100">
                          <a:effectLst/>
                        </a:rPr>
                        <a:t>(11%)</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30 / 189</a:t>
                      </a:r>
                    </a:p>
                    <a:p>
                      <a:pPr marL="0" marR="0" algn="ctr">
                        <a:spcBef>
                          <a:spcPts val="0"/>
                        </a:spcBef>
                        <a:spcAft>
                          <a:spcPts val="0"/>
                        </a:spcAft>
                      </a:pPr>
                      <a:r>
                        <a:rPr lang="en-US" sz="1100">
                          <a:effectLst/>
                        </a:rPr>
                        <a:t>(16%)</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Erythromycin</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0.67 (0.39, 1.13)</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Larsson</a:t>
                      </a:r>
                    </a:p>
                    <a:p>
                      <a:pPr marL="0" marR="0">
                        <a:spcBef>
                          <a:spcPts val="0"/>
                        </a:spcBef>
                        <a:spcAft>
                          <a:spcPts val="0"/>
                        </a:spcAft>
                      </a:pPr>
                      <a:r>
                        <a:rPr lang="en-US" sz="1100">
                          <a:effectLst/>
                        </a:rPr>
                        <a:t>1992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3 / 84</a:t>
                      </a:r>
                    </a:p>
                    <a:p>
                      <a:pPr marL="0" marR="0" algn="ctr">
                        <a:spcBef>
                          <a:spcPts val="0"/>
                        </a:spcBef>
                        <a:spcAft>
                          <a:spcPts val="0"/>
                        </a:spcAft>
                      </a:pPr>
                      <a:r>
                        <a:rPr lang="en-US" sz="1100">
                          <a:effectLst/>
                        </a:rPr>
                        <a:t>(4%)</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11 / 90</a:t>
                      </a:r>
                    </a:p>
                    <a:p>
                      <a:pPr marL="0" marR="0" algn="ctr">
                        <a:spcBef>
                          <a:spcPts val="0"/>
                        </a:spcBef>
                        <a:spcAft>
                          <a:spcPts val="0"/>
                        </a:spcAft>
                      </a:pPr>
                      <a:r>
                        <a:rPr lang="en-US" sz="1100">
                          <a:effectLst/>
                        </a:rPr>
                        <a:t>(12%)</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Metronidazole</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0.29 (0.08, 1.01)</a:t>
                      </a:r>
                      <a:endParaRPr lang="en-US" sz="1100">
                        <a:effectLst/>
                        <a:latin typeface="Times"/>
                        <a:ea typeface="Times New Roman"/>
                        <a:cs typeface="Times New Roman"/>
                      </a:endParaRPr>
                    </a:p>
                  </a:txBody>
                  <a:tcPr marL="46563" marR="46563" marT="0" marB="0"/>
                </a:tc>
              </a:tr>
              <a:tr h="304800">
                <a:tc>
                  <a:txBody>
                    <a:bodyPr/>
                    <a:lstStyle/>
                    <a:p>
                      <a:pPr marL="0" marR="0">
                        <a:spcBef>
                          <a:spcPts val="0"/>
                        </a:spcBef>
                        <a:spcAft>
                          <a:spcPts val="0"/>
                        </a:spcAft>
                      </a:pPr>
                      <a:r>
                        <a:rPr lang="en-US" sz="1100">
                          <a:effectLst/>
                        </a:rPr>
                        <a:t>Neilsen</a:t>
                      </a:r>
                    </a:p>
                    <a:p>
                      <a:pPr marL="0" marR="0">
                        <a:spcBef>
                          <a:spcPts val="0"/>
                        </a:spcBef>
                        <a:spcAft>
                          <a:spcPts val="0"/>
                        </a:spcAft>
                      </a:pPr>
                      <a:r>
                        <a:rPr lang="en-US" sz="1100">
                          <a:effectLst/>
                        </a:rPr>
                        <a:t>1993 </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55 / 525</a:t>
                      </a:r>
                    </a:p>
                    <a:p>
                      <a:pPr marL="0" marR="0" algn="ctr">
                        <a:spcBef>
                          <a:spcPts val="0"/>
                        </a:spcBef>
                        <a:spcAft>
                          <a:spcPts val="0"/>
                        </a:spcAft>
                      </a:pPr>
                      <a:r>
                        <a:rPr lang="en-US" sz="1100">
                          <a:effectLst/>
                        </a:rPr>
                        <a:t>(10%)</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a:effectLst/>
                        </a:rPr>
                        <a:t>73 / 548</a:t>
                      </a:r>
                    </a:p>
                    <a:p>
                      <a:pPr marL="0" marR="0" algn="ctr">
                        <a:spcBef>
                          <a:spcPts val="0"/>
                        </a:spcBef>
                        <a:spcAft>
                          <a:spcPts val="0"/>
                        </a:spcAft>
                      </a:pPr>
                      <a:r>
                        <a:rPr lang="en-US" sz="1100">
                          <a:effectLst/>
                        </a:rPr>
                        <a:t>(13%)</a:t>
                      </a:r>
                      <a:endParaRPr lang="en-US" sz="1100">
                        <a:effectLst/>
                        <a:latin typeface="Times"/>
                        <a:ea typeface="Times New Roman"/>
                        <a:cs typeface="Times New Roman"/>
                      </a:endParaRPr>
                    </a:p>
                  </a:txBody>
                  <a:tcPr marL="46563" marR="46563" marT="0" marB="0"/>
                </a:tc>
                <a:tc>
                  <a:txBody>
                    <a:bodyPr/>
                    <a:lstStyle/>
                    <a:p>
                      <a:pPr marL="0" marR="0" algn="ctr">
                        <a:spcBef>
                          <a:spcPts val="0"/>
                        </a:spcBef>
                        <a:spcAft>
                          <a:spcPts val="0"/>
                        </a:spcAft>
                        <a:tabLst>
                          <a:tab pos="685800" algn="l"/>
                        </a:tabLst>
                      </a:pPr>
                      <a:r>
                        <a:rPr lang="en-US" sz="1100" dirty="0">
                          <a:effectLst/>
                        </a:rPr>
                        <a:t>Ofloxacin</a:t>
                      </a:r>
                      <a:endParaRPr lang="en-US" sz="1100" dirty="0">
                        <a:effectLst/>
                        <a:latin typeface="Times"/>
                        <a:ea typeface="Times New Roman"/>
                        <a:cs typeface="Times New Roman"/>
                      </a:endParaRPr>
                    </a:p>
                  </a:txBody>
                  <a:tcPr marL="46563" marR="46563" marT="0" marB="0"/>
                </a:tc>
                <a:tc>
                  <a:txBody>
                    <a:bodyPr/>
                    <a:lstStyle/>
                    <a:p>
                      <a:pPr marL="0" marR="0" algn="ctr">
                        <a:spcBef>
                          <a:spcPts val="0"/>
                        </a:spcBef>
                        <a:spcAft>
                          <a:spcPts val="0"/>
                        </a:spcAft>
                      </a:pPr>
                      <a:r>
                        <a:rPr lang="en-US" sz="1100" dirty="0">
                          <a:effectLst/>
                        </a:rPr>
                        <a:t>0.79 (0.57, 1.09)</a:t>
                      </a:r>
                      <a:endParaRPr lang="en-US" sz="1100" dirty="0">
                        <a:effectLst/>
                        <a:latin typeface="Times"/>
                        <a:ea typeface="Times New Roman"/>
                        <a:cs typeface="Times New Roman"/>
                      </a:endParaRPr>
                    </a:p>
                  </a:txBody>
                  <a:tcPr marL="46563" marR="46563" marT="0" marB="0"/>
                </a:tc>
              </a:tr>
            </a:tbl>
          </a:graphicData>
        </a:graphic>
      </p:graphicFrame>
      <p:sp>
        <p:nvSpPr>
          <p:cNvPr id="7" name="Title 6"/>
          <p:cNvSpPr>
            <a:spLocks noGrp="1"/>
          </p:cNvSpPr>
          <p:nvPr>
            <p:ph type="title"/>
          </p:nvPr>
        </p:nvSpPr>
        <p:spPr>
          <a:xfrm>
            <a:off x="457200" y="-152400"/>
            <a:ext cx="8229600" cy="685800"/>
          </a:xfrm>
        </p:spPr>
        <p:txBody>
          <a:bodyPr>
            <a:normAutofit/>
          </a:bodyPr>
          <a:lstStyle/>
          <a:p>
            <a:r>
              <a:rPr lang="en-US" sz="2400" dirty="0" smtClean="0"/>
              <a:t>Homework #2; Section A: Meta-analysis of Count Data</a:t>
            </a:r>
            <a:endParaRPr lang="en-US" sz="2400" dirty="0"/>
          </a:p>
        </p:txBody>
      </p:sp>
      <p:sp>
        <p:nvSpPr>
          <p:cNvPr id="9" name="Rectangle 8"/>
          <p:cNvSpPr/>
          <p:nvPr/>
        </p:nvSpPr>
        <p:spPr>
          <a:xfrm>
            <a:off x="6934200" y="1524000"/>
            <a:ext cx="1676400" cy="4572000"/>
          </a:xfrm>
          <a:prstGeom prst="rect">
            <a:avLst/>
          </a:prstGeom>
          <a:solidFill>
            <a:schemeClr val="bg1">
              <a:alpha val="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Brace 11"/>
          <p:cNvSpPr/>
          <p:nvPr/>
        </p:nvSpPr>
        <p:spPr>
          <a:xfrm>
            <a:off x="8211344" y="3048000"/>
            <a:ext cx="170656" cy="533400"/>
          </a:xfrm>
          <a:prstGeom prst="rightBrace">
            <a:avLst/>
          </a:prstGeom>
          <a:noFill/>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694851"/>
            <a:ext cx="265113" cy="33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362200"/>
            <a:ext cx="26193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7200" y="533400"/>
            <a:ext cx="7606570" cy="1107996"/>
          </a:xfrm>
          <a:prstGeom prst="rect">
            <a:avLst/>
          </a:prstGeom>
          <a:noFill/>
        </p:spPr>
        <p:txBody>
          <a:bodyPr wrap="none" rtlCol="0">
            <a:spAutoFit/>
          </a:bodyPr>
          <a:lstStyle/>
          <a:p>
            <a:pPr marL="342900" indent="-342900">
              <a:buAutoNum type="arabicPeriod"/>
            </a:pPr>
            <a:r>
              <a:rPr lang="en-US" sz="1600" i="1" dirty="0" smtClean="0"/>
              <a:t>From </a:t>
            </a:r>
            <a:r>
              <a:rPr lang="en-US" sz="1600" i="1" dirty="0"/>
              <a:t>a visual inspection of the data provided in the table, do the measures of </a:t>
            </a:r>
            <a:endParaRPr lang="en-US" sz="1600" i="1" dirty="0" smtClean="0"/>
          </a:p>
          <a:p>
            <a:r>
              <a:rPr lang="en-US" sz="1600" i="1" dirty="0" smtClean="0"/>
              <a:t>outcome </a:t>
            </a:r>
            <a:r>
              <a:rPr lang="en-US" sz="1600" i="1" dirty="0"/>
              <a:t>(i.e., relative risks) appear consistent across studies (just provide </a:t>
            </a:r>
            <a:r>
              <a:rPr lang="en-US" sz="1600" i="1" dirty="0" smtClean="0"/>
              <a:t>a</a:t>
            </a:r>
          </a:p>
          <a:p>
            <a:r>
              <a:rPr lang="en-US" sz="1600" i="1" dirty="0" smtClean="0"/>
              <a:t>qualitative/descriptive answer based on the data shown in the table above)?</a:t>
            </a:r>
            <a:endParaRPr lang="en-US" sz="1600" dirty="0" smtClean="0"/>
          </a:p>
          <a:p>
            <a:endParaRPr lang="en-US" dirty="0"/>
          </a:p>
        </p:txBody>
      </p:sp>
    </p:spTree>
    <p:extLst>
      <p:ext uri="{BB962C8B-B14F-4D97-AF65-F5344CB8AC3E}">
        <p14:creationId xmlns:p14="http://schemas.microsoft.com/office/powerpoint/2010/main" val="135724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8229600" cy="609600"/>
          </a:xfrm>
        </p:spPr>
        <p:txBody>
          <a:bodyPr>
            <a:normAutofit/>
          </a:bodyPr>
          <a:lstStyle/>
          <a:p>
            <a:r>
              <a:rPr lang="en-US" sz="2400" dirty="0" smtClean="0"/>
              <a:t>Homework #2; Section A: Meta-analysis of Count Data</a:t>
            </a:r>
            <a:endParaRPr lang="en-US" sz="2400" dirty="0"/>
          </a:p>
        </p:txBody>
      </p:sp>
      <p:sp>
        <p:nvSpPr>
          <p:cNvPr id="13" name="TextBox 12"/>
          <p:cNvSpPr txBox="1"/>
          <p:nvPr/>
        </p:nvSpPr>
        <p:spPr>
          <a:xfrm>
            <a:off x="1143000" y="533400"/>
            <a:ext cx="8229600" cy="1169551"/>
          </a:xfrm>
          <a:prstGeom prst="rect">
            <a:avLst/>
          </a:prstGeom>
          <a:noFill/>
        </p:spPr>
        <p:txBody>
          <a:bodyPr wrap="square" rtlCol="0">
            <a:spAutoFit/>
          </a:bodyPr>
          <a:lstStyle/>
          <a:p>
            <a:r>
              <a:rPr lang="en-US" sz="1400" dirty="0"/>
              <a:t>In </a:t>
            </a:r>
            <a:r>
              <a:rPr lang="en-US" sz="1400" dirty="0" err="1"/>
              <a:t>Stata</a:t>
            </a:r>
            <a:r>
              <a:rPr lang="en-US" sz="1400" dirty="0"/>
              <a:t>, Q is </a:t>
            </a:r>
            <a:r>
              <a:rPr lang="en-US" sz="1400" dirty="0" err="1"/>
              <a:t>labelled</a:t>
            </a:r>
            <a:r>
              <a:rPr lang="en-US" sz="1400" dirty="0"/>
              <a:t> “Heterogeneity chi-squared</a:t>
            </a:r>
            <a:r>
              <a:rPr lang="en-US" sz="1400" dirty="0" smtClean="0"/>
              <a:t>.”</a:t>
            </a:r>
          </a:p>
          <a:p>
            <a:r>
              <a:rPr lang="en-US" sz="1400" b="1" dirty="0"/>
              <a:t>7.</a:t>
            </a:r>
            <a:r>
              <a:rPr lang="en-US" sz="1400" dirty="0"/>
              <a:t>  </a:t>
            </a:r>
            <a:r>
              <a:rPr lang="en-US" sz="1400" i="1" dirty="0"/>
              <a:t>What is heterogeneity and what factors can account for heterogeneity?</a:t>
            </a:r>
            <a:endParaRPr lang="en-US" sz="1400" dirty="0"/>
          </a:p>
          <a:p>
            <a:endParaRPr lang="en-US" sz="1400" dirty="0"/>
          </a:p>
          <a:p>
            <a:endParaRPr lang="en-US" sz="1400" dirty="0"/>
          </a:p>
          <a:p>
            <a:r>
              <a:rPr lang="en-US" sz="1400" i="1" dirty="0" smtClean="0"/>
              <a:t>.</a:t>
            </a:r>
            <a:endParaRPr lang="en-US" sz="1400" dirty="0"/>
          </a:p>
        </p:txBody>
      </p:sp>
      <p:sp>
        <p:nvSpPr>
          <p:cNvPr id="10" name="TextBox 9"/>
          <p:cNvSpPr txBox="1"/>
          <p:nvPr/>
        </p:nvSpPr>
        <p:spPr>
          <a:xfrm>
            <a:off x="718457" y="1981200"/>
            <a:ext cx="7848600" cy="3026470"/>
          </a:xfrm>
          <a:prstGeom prst="rect">
            <a:avLst/>
          </a:prstGeom>
          <a:noFill/>
        </p:spPr>
        <p:txBody>
          <a:bodyPr wrap="square" rtlCol="0">
            <a:spAutoFit/>
          </a:bodyPr>
          <a:lstStyle/>
          <a:p>
            <a:r>
              <a:rPr lang="en-US" sz="1600" dirty="0" smtClean="0"/>
              <a:t>If we want to quantify the heterogeneity –  partition the observed variation into true heterogeneity and the within-study error - and then we focus on the true heterogeneity.</a:t>
            </a:r>
          </a:p>
          <a:p>
            <a:r>
              <a:rPr lang="en-US" sz="1600" dirty="0" smtClean="0"/>
              <a:t>Five ways of measuring dispersion</a:t>
            </a:r>
          </a:p>
          <a:p>
            <a:r>
              <a:rPr lang="en-US" sz="1600" dirty="0" smtClean="0"/>
              <a:t>Q, p, T</a:t>
            </a:r>
            <a:r>
              <a:rPr lang="en-US" sz="1600" baseline="30000" dirty="0" smtClean="0"/>
              <a:t>2, </a:t>
            </a:r>
            <a:r>
              <a:rPr lang="en-US" sz="1600" dirty="0" smtClean="0"/>
              <a:t>T,I</a:t>
            </a:r>
            <a:r>
              <a:rPr lang="en-US" sz="1600" baseline="30000" dirty="0" smtClean="0"/>
              <a:t>2</a:t>
            </a:r>
          </a:p>
          <a:p>
            <a:endParaRPr lang="en-US" sz="1600" baseline="30000" dirty="0"/>
          </a:p>
          <a:p>
            <a:r>
              <a:rPr lang="en-US" sz="1600" dirty="0" smtClean="0"/>
              <a:t>Q and its p – depends on the number of studies; not sensitive to the metric of the effect size index</a:t>
            </a:r>
          </a:p>
          <a:p>
            <a:r>
              <a:rPr lang="en-US" sz="1600" dirty="0" smtClean="0"/>
              <a:t>T</a:t>
            </a:r>
            <a:r>
              <a:rPr lang="en-US" sz="1600" baseline="30000" dirty="0" smtClean="0"/>
              <a:t>2</a:t>
            </a:r>
            <a:r>
              <a:rPr lang="en-US" sz="1600" dirty="0"/>
              <a:t> </a:t>
            </a:r>
            <a:r>
              <a:rPr lang="en-US" sz="1600" dirty="0" smtClean="0"/>
              <a:t>and T – depends on scale</a:t>
            </a:r>
          </a:p>
          <a:p>
            <a:r>
              <a:rPr lang="en-US" sz="1600" dirty="0" smtClean="0"/>
              <a:t>I</a:t>
            </a:r>
            <a:r>
              <a:rPr lang="en-US" sz="1600" baseline="30000" dirty="0" smtClean="0"/>
              <a:t>2 –</a:t>
            </a:r>
            <a:r>
              <a:rPr lang="en-US" sz="1600" dirty="0" smtClean="0"/>
              <a:t>does not depend on either; a type of S:N ratio.</a:t>
            </a:r>
          </a:p>
          <a:p>
            <a:endParaRPr lang="en-US" dirty="0" smtClean="0"/>
          </a:p>
          <a:p>
            <a:endParaRPr lang="en-US" dirty="0"/>
          </a:p>
        </p:txBody>
      </p:sp>
    </p:spTree>
    <p:extLst>
      <p:ext uri="{BB962C8B-B14F-4D97-AF65-F5344CB8AC3E}">
        <p14:creationId xmlns:p14="http://schemas.microsoft.com/office/powerpoint/2010/main" val="296814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3" name="Content Placeholder 2"/>
          <p:cNvSpPr>
            <a:spLocks noGrp="1"/>
          </p:cNvSpPr>
          <p:nvPr>
            <p:ph sz="half" idx="2"/>
          </p:nvPr>
        </p:nvSpPr>
        <p:spPr>
          <a:xfrm>
            <a:off x="4648200" y="990600"/>
            <a:ext cx="4038600" cy="838200"/>
          </a:xfrm>
        </p:spPr>
        <p:txBody>
          <a:bodyPr/>
          <a:lstStyle/>
          <a:p>
            <a:r>
              <a:rPr lang="en-US" dirty="0" smtClean="0"/>
              <a:t>#8Levallois</a:t>
            </a:r>
          </a:p>
          <a:p>
            <a:endParaRPr lang="en-US" dirty="0" smtClean="0"/>
          </a:p>
          <a:p>
            <a:pPr marL="0" indent="0">
              <a:buNone/>
            </a:pPr>
            <a:endParaRPr lang="en-US" b="1" dirty="0"/>
          </a:p>
        </p:txBody>
      </p:sp>
      <p:sp>
        <p:nvSpPr>
          <p:cNvPr id="13" name="TextBox 12"/>
          <p:cNvSpPr txBox="1"/>
          <p:nvPr/>
        </p:nvSpPr>
        <p:spPr>
          <a:xfrm>
            <a:off x="152400" y="556736"/>
            <a:ext cx="8229600" cy="307777"/>
          </a:xfrm>
          <a:prstGeom prst="rect">
            <a:avLst/>
          </a:prstGeom>
          <a:noFill/>
        </p:spPr>
        <p:txBody>
          <a:bodyPr wrap="square" rtlCol="0">
            <a:spAutoFit/>
          </a:bodyPr>
          <a:lstStyle/>
          <a:p>
            <a:r>
              <a:rPr lang="en-US" sz="1400" b="1" dirty="0" smtClean="0"/>
              <a:t>8. Which study do you suspect contributes the most to heterogeneity in this analysis ? Why</a:t>
            </a:r>
            <a:endParaRPr lang="en-US" sz="14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524000"/>
            <a:ext cx="411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3276600"/>
            <a:ext cx="4724400" cy="3170099"/>
          </a:xfrm>
          <a:prstGeom prst="rect">
            <a:avLst/>
          </a:prstGeom>
          <a:noFill/>
        </p:spPr>
        <p:txBody>
          <a:bodyPr wrap="square" rtlCol="0">
            <a:spAutoFit/>
          </a:bodyPr>
          <a:lstStyle/>
          <a:p>
            <a:r>
              <a:rPr lang="en-US" dirty="0" smtClean="0"/>
              <a:t>W</a:t>
            </a:r>
            <a:r>
              <a:rPr lang="en-US" baseline="-25000" dirty="0" smtClean="0"/>
              <a:t>i</a:t>
            </a:r>
            <a:r>
              <a:rPr lang="en-US" dirty="0" smtClean="0"/>
              <a:t> is the study weight (1/V</a:t>
            </a:r>
            <a:r>
              <a:rPr lang="en-US" baseline="-25000" dirty="0" smtClean="0"/>
              <a:t>i</a:t>
            </a:r>
            <a:r>
              <a:rPr lang="en-US" dirty="0" smtClean="0"/>
              <a:t>), Y</a:t>
            </a:r>
            <a:r>
              <a:rPr lang="en-US" baseline="-25000" dirty="0" smtClean="0"/>
              <a:t>i</a:t>
            </a:r>
            <a:r>
              <a:rPr lang="en-US" dirty="0" smtClean="0"/>
              <a:t> is the study effect size, and M is the summary effect and k is the number of studies.</a:t>
            </a:r>
          </a:p>
          <a:p>
            <a:pPr marL="285750" indent="-285750">
              <a:buFont typeface="Arial" pitchFamily="34" charset="0"/>
              <a:buChar char="•"/>
            </a:pPr>
            <a:r>
              <a:rPr lang="en-US" dirty="0" smtClean="0"/>
              <a:t>We compute the deviation of each effect size from the mean, square it, weight this by the inverse variance for that study and sum these values over all studies to yield WSS or Q</a:t>
            </a:r>
          </a:p>
          <a:p>
            <a:pPr marL="285750" indent="-285750">
              <a:buFont typeface="Arial" pitchFamily="34" charset="0"/>
              <a:buChar char="•"/>
            </a:pPr>
            <a:r>
              <a:rPr lang="en-US" sz="1400" dirty="0" smtClean="0"/>
              <a:t>7.1/20.6 or 34.6% of Q.</a:t>
            </a:r>
          </a:p>
          <a:p>
            <a:pPr marL="285750" indent="-285750">
              <a:buFont typeface="Arial" pitchFamily="34" charset="0"/>
              <a:buChar char="•"/>
            </a:pPr>
            <a:r>
              <a:rPr lang="en-US" sz="1400" dirty="0" smtClean="0"/>
              <a:t>The </a:t>
            </a:r>
            <a:r>
              <a:rPr lang="en-US" sz="1400" dirty="0"/>
              <a:t>point estimate for the study by </a:t>
            </a:r>
            <a:r>
              <a:rPr lang="en-US" sz="1400" dirty="0" err="1"/>
              <a:t>Levallois</a:t>
            </a:r>
            <a:r>
              <a:rPr lang="en-US" sz="1400" dirty="0"/>
              <a:t> is very different from the summary estimate and the study has a modest weight, both contribute to increasing Q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295400"/>
            <a:ext cx="3581399"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114800"/>
            <a:ext cx="3810000" cy="304800"/>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46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Autofit/>
          </a:bodyPr>
          <a:lstStyle/>
          <a:p>
            <a:r>
              <a:rPr lang="en-US" sz="2000" dirty="0" smtClean="0"/>
              <a:t>Excluding </a:t>
            </a:r>
            <a:r>
              <a:rPr lang="en-US" sz="2000" dirty="0"/>
              <a:t>the study by </a:t>
            </a:r>
            <a:r>
              <a:rPr lang="en-US" sz="2000" dirty="0" err="1"/>
              <a:t>Levallois</a:t>
            </a:r>
            <a:r>
              <a:rPr lang="en-US" sz="2000" dirty="0"/>
              <a:t> from the meta-analysis will result in a homogeneous result, Q= 12.3, P= 0.27.  </a:t>
            </a:r>
            <a:endParaRPr lang="en-US" sz="2000" dirty="0" smtClean="0"/>
          </a:p>
          <a:p>
            <a:r>
              <a:rPr lang="en-US" sz="2000" dirty="0" smtClean="0"/>
              <a:t>However</a:t>
            </a:r>
            <a:r>
              <a:rPr lang="en-US" sz="2000" dirty="0"/>
              <a:t>, it is not acceptable to simply eliminate the finding of a study from a meta-analysis because it causes statistical heterogeneity.  The idea is to explain or account for the heterogeneity</a:t>
            </a:r>
          </a:p>
        </p:txBody>
      </p:sp>
      <p:sp>
        <p:nvSpPr>
          <p:cNvPr id="6"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8" name="TextBox 7"/>
          <p:cNvSpPr txBox="1"/>
          <p:nvPr/>
        </p:nvSpPr>
        <p:spPr>
          <a:xfrm>
            <a:off x="533400" y="533400"/>
            <a:ext cx="6781800" cy="923330"/>
          </a:xfrm>
          <a:prstGeom prst="rect">
            <a:avLst/>
          </a:prstGeom>
          <a:noFill/>
        </p:spPr>
        <p:txBody>
          <a:bodyPr wrap="square" rtlCol="0">
            <a:spAutoFit/>
          </a:bodyPr>
          <a:lstStyle/>
          <a:p>
            <a:r>
              <a:rPr lang="en-US" dirty="0" smtClean="0"/>
              <a:t>Question #9:</a:t>
            </a:r>
            <a:r>
              <a:rPr lang="en-US" i="1" dirty="0"/>
              <a:t>Does exclusion of this study “fix” the heterogeneity? Support your conclusions based on the STATA output.</a:t>
            </a:r>
            <a:endParaRPr lang="en-US" dirty="0"/>
          </a:p>
          <a:p>
            <a:endParaRPr lang="en-US" dirty="0"/>
          </a:p>
        </p:txBody>
      </p:sp>
      <p:pic>
        <p:nvPicPr>
          <p:cNvPr id="819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1"/>
            <a:ext cx="4572000" cy="385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569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2400" dirty="0"/>
              <a:t>Homework #2; Section A: Meta-analysis of Count Data</a:t>
            </a:r>
          </a:p>
        </p:txBody>
      </p:sp>
      <p:sp>
        <p:nvSpPr>
          <p:cNvPr id="4" name="Content Placeholder 3"/>
          <p:cNvSpPr>
            <a:spLocks noGrp="1"/>
          </p:cNvSpPr>
          <p:nvPr>
            <p:ph sz="half" idx="2"/>
          </p:nvPr>
        </p:nvSpPr>
        <p:spPr>
          <a:xfrm>
            <a:off x="4648200" y="5105400"/>
            <a:ext cx="3352800" cy="1371600"/>
          </a:xfrm>
        </p:spPr>
        <p:txBody>
          <a:bodyPr>
            <a:normAutofit/>
          </a:bodyPr>
          <a:lstStyle/>
          <a:p>
            <a:r>
              <a:rPr lang="en-US" sz="1600" dirty="0"/>
              <a:t>The summary relative risk for studies with a prevalence of 10% to 23% is 0.67 (95% CI 0.55-0.82).  </a:t>
            </a:r>
          </a:p>
          <a:p>
            <a:endParaRPr lang="en-US" dirty="0"/>
          </a:p>
        </p:txBody>
      </p:sp>
      <p:sp>
        <p:nvSpPr>
          <p:cNvPr id="5" name="TextBox 4"/>
          <p:cNvSpPr txBox="1"/>
          <p:nvPr/>
        </p:nvSpPr>
        <p:spPr>
          <a:xfrm>
            <a:off x="84505" y="304800"/>
            <a:ext cx="8420382" cy="2554545"/>
          </a:xfrm>
          <a:prstGeom prst="rect">
            <a:avLst/>
          </a:prstGeom>
          <a:noFill/>
        </p:spPr>
        <p:txBody>
          <a:bodyPr wrap="none" rtlCol="0">
            <a:spAutoFit/>
          </a:bodyPr>
          <a:lstStyle/>
          <a:p>
            <a:r>
              <a:rPr lang="en-US" sz="1600" dirty="0"/>
              <a:t>Perform a subgroup analysis to examine the effect of antibiotics in the subgroup of studies </a:t>
            </a:r>
            <a:endParaRPr lang="en-US" sz="1600" dirty="0" smtClean="0"/>
          </a:p>
          <a:p>
            <a:r>
              <a:rPr lang="en-US" sz="1600" dirty="0" smtClean="0"/>
              <a:t>with </a:t>
            </a:r>
            <a:r>
              <a:rPr lang="en-US" sz="1600" dirty="0"/>
              <a:t>a low prevalence of PID and the subgroup of studies with high prevalence of PID.  </a:t>
            </a:r>
            <a:r>
              <a:rPr lang="en-US" sz="1600" dirty="0" smtClean="0"/>
              <a:t>To </a:t>
            </a:r>
          </a:p>
          <a:p>
            <a:r>
              <a:rPr lang="en-US" sz="1600" dirty="0" smtClean="0"/>
              <a:t>do </a:t>
            </a:r>
            <a:r>
              <a:rPr lang="en-US" sz="1600" dirty="0"/>
              <a:t>this, calculate the summary estimates for studies that with relatively low risks of PID </a:t>
            </a:r>
            <a:endParaRPr lang="en-US" sz="1600" dirty="0" smtClean="0"/>
          </a:p>
          <a:p>
            <a:r>
              <a:rPr lang="en-US" sz="1600" dirty="0" smtClean="0"/>
              <a:t>and </a:t>
            </a:r>
            <a:r>
              <a:rPr lang="en-US" sz="1600" dirty="0"/>
              <a:t>studies with relatively high risks of PID.  Studies with a prevalence in the placebo </a:t>
            </a:r>
            <a:endParaRPr lang="en-US" sz="1600" dirty="0" smtClean="0"/>
          </a:p>
          <a:p>
            <a:r>
              <a:rPr lang="en-US" sz="1600" dirty="0" smtClean="0"/>
              <a:t>group </a:t>
            </a:r>
            <a:r>
              <a:rPr lang="en-US" sz="1600" dirty="0"/>
              <a:t>less than 7% will be considered "low risk"; studies with a prevalence in the </a:t>
            </a:r>
            <a:endParaRPr lang="en-US" sz="1600" dirty="0" smtClean="0"/>
          </a:p>
          <a:p>
            <a:r>
              <a:rPr lang="en-US" sz="1600" dirty="0" smtClean="0"/>
              <a:t>placebo </a:t>
            </a:r>
            <a:r>
              <a:rPr lang="en-US" sz="1600" dirty="0"/>
              <a:t>group greater than 7% will be considered "high </a:t>
            </a:r>
            <a:r>
              <a:rPr lang="en-US" sz="1600" dirty="0" err="1"/>
              <a:t>risk</a:t>
            </a:r>
            <a:r>
              <a:rPr lang="en-US" sz="1600" dirty="0" err="1" smtClean="0"/>
              <a:t>."You</a:t>
            </a:r>
            <a:r>
              <a:rPr lang="en-US" sz="1600" dirty="0" smtClean="0"/>
              <a:t> </a:t>
            </a:r>
            <a:r>
              <a:rPr lang="en-US" sz="1600" dirty="0"/>
              <a:t>will want to create </a:t>
            </a:r>
            <a:r>
              <a:rPr lang="en-US" sz="1600" dirty="0" smtClean="0"/>
              <a:t>a</a:t>
            </a:r>
          </a:p>
          <a:p>
            <a:r>
              <a:rPr lang="en-US" sz="1600" dirty="0" smtClean="0"/>
              <a:t> </a:t>
            </a:r>
            <a:r>
              <a:rPr lang="en-US" sz="1600" dirty="0"/>
              <a:t>variable for risk group. The following will </a:t>
            </a:r>
            <a:r>
              <a:rPr lang="en-US" sz="1600" dirty="0" smtClean="0"/>
              <a:t>work:  generate </a:t>
            </a:r>
            <a:r>
              <a:rPr lang="en-US" sz="1600" dirty="0" err="1"/>
              <a:t>riskgp</a:t>
            </a:r>
            <a:r>
              <a:rPr lang="en-US" sz="1600" dirty="0"/>
              <a:t> = inf0/n0 &gt; </a:t>
            </a:r>
            <a:r>
              <a:rPr lang="en-US" sz="1600" dirty="0" smtClean="0"/>
              <a:t>0.07</a:t>
            </a:r>
          </a:p>
          <a:p>
            <a:r>
              <a:rPr lang="en-US" sz="1600" b="1" i="1" dirty="0"/>
              <a:t>10. </a:t>
            </a:r>
            <a:r>
              <a:rPr lang="en-US" sz="1600" i="1" dirty="0"/>
              <a:t>What are the summary estimates for each group?</a:t>
            </a:r>
            <a:endParaRPr lang="en-US" sz="1600" dirty="0"/>
          </a:p>
          <a:p>
            <a:endParaRPr lang="en-US" sz="1600" dirty="0"/>
          </a:p>
          <a:p>
            <a:endParaRPr lang="en-US" sz="16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5" y="2514600"/>
            <a:ext cx="3823466"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5105400"/>
            <a:ext cx="4160113" cy="923330"/>
          </a:xfrm>
          <a:prstGeom prst="rect">
            <a:avLst/>
          </a:prstGeom>
          <a:noFill/>
        </p:spPr>
        <p:txBody>
          <a:bodyPr wrap="none" rtlCol="0">
            <a:spAutoFit/>
          </a:bodyPr>
          <a:lstStyle/>
          <a:p>
            <a:r>
              <a:rPr lang="en-US" dirty="0"/>
              <a:t>The summary relative risk for the </a:t>
            </a:r>
            <a:r>
              <a:rPr lang="en-US" dirty="0" smtClean="0"/>
              <a:t>two</a:t>
            </a:r>
          </a:p>
          <a:p>
            <a:r>
              <a:rPr lang="en-US" dirty="0" smtClean="0"/>
              <a:t> </a:t>
            </a:r>
            <a:r>
              <a:rPr lang="en-US" dirty="0"/>
              <a:t>studies in which the prevalence of </a:t>
            </a:r>
            <a:r>
              <a:rPr lang="en-US" dirty="0" smtClean="0"/>
              <a:t>PID</a:t>
            </a:r>
          </a:p>
          <a:p>
            <a:r>
              <a:rPr lang="en-US" dirty="0" smtClean="0"/>
              <a:t> </a:t>
            </a:r>
            <a:r>
              <a:rPr lang="en-US" dirty="0"/>
              <a:t>is 5-6% is 0. 22 (95% CI 0.12-0.42).</a:t>
            </a: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313" y="2445927"/>
            <a:ext cx="4351338" cy="265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687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2400" dirty="0"/>
              <a:t>Homework #2; Section A: Meta-analysis of Count Data</a:t>
            </a:r>
          </a:p>
        </p:txBody>
      </p:sp>
      <p:sp>
        <p:nvSpPr>
          <p:cNvPr id="5" name="TextBox 4"/>
          <p:cNvSpPr txBox="1"/>
          <p:nvPr/>
        </p:nvSpPr>
        <p:spPr>
          <a:xfrm>
            <a:off x="84505" y="533400"/>
            <a:ext cx="7798930" cy="1077218"/>
          </a:xfrm>
          <a:prstGeom prst="rect">
            <a:avLst/>
          </a:prstGeom>
          <a:noFill/>
        </p:spPr>
        <p:txBody>
          <a:bodyPr wrap="none" rtlCol="0">
            <a:spAutoFit/>
          </a:bodyPr>
          <a:lstStyle/>
          <a:p>
            <a:pPr marL="342900" indent="-342900">
              <a:buAutoNum type="arabicPeriod" startAt="11"/>
            </a:pPr>
            <a:r>
              <a:rPr lang="en-US" sz="1600" i="1" dirty="0" smtClean="0"/>
              <a:t>Do </a:t>
            </a:r>
            <a:r>
              <a:rPr lang="en-US" sz="1600" i="1" dirty="0"/>
              <a:t>the summary estimates differ from </a:t>
            </a:r>
            <a:r>
              <a:rPr lang="en-US" sz="1600" b="1" i="1" dirty="0"/>
              <a:t>2</a:t>
            </a:r>
            <a:r>
              <a:rPr lang="en-US" sz="1600" i="1" dirty="0"/>
              <a:t>? How would you interpret the difference </a:t>
            </a:r>
            <a:endParaRPr lang="en-US" sz="1600" i="1" dirty="0" smtClean="0"/>
          </a:p>
          <a:p>
            <a:r>
              <a:rPr lang="en-US" sz="1600" i="1" dirty="0" smtClean="0"/>
              <a:t>or </a:t>
            </a:r>
            <a:r>
              <a:rPr lang="en-US" sz="1600" i="1" dirty="0"/>
              <a:t>lack of difference? Are the results homogeneous for each group?  </a:t>
            </a:r>
            <a:endParaRPr lang="en-US" sz="1600" dirty="0"/>
          </a:p>
          <a:p>
            <a:endParaRPr lang="en-US" sz="1600" dirty="0"/>
          </a:p>
          <a:p>
            <a:endParaRPr lang="en-US" sz="1600" dirty="0"/>
          </a:p>
        </p:txBody>
      </p:sp>
      <p:sp>
        <p:nvSpPr>
          <p:cNvPr id="9" name="TextBox 8"/>
          <p:cNvSpPr txBox="1"/>
          <p:nvPr/>
        </p:nvSpPr>
        <p:spPr>
          <a:xfrm>
            <a:off x="609600" y="1072009"/>
            <a:ext cx="4941520" cy="584775"/>
          </a:xfrm>
          <a:prstGeom prst="rect">
            <a:avLst/>
          </a:prstGeom>
          <a:noFill/>
        </p:spPr>
        <p:txBody>
          <a:bodyPr wrap="square" rtlCol="0">
            <a:spAutoFit/>
          </a:bodyPr>
          <a:lstStyle/>
          <a:p>
            <a:r>
              <a:rPr lang="en-US" sz="1600" dirty="0"/>
              <a:t>The </a:t>
            </a:r>
            <a:r>
              <a:rPr lang="en-US" sz="1600" dirty="0" smtClean="0"/>
              <a:t>summary estimate for the overall analysis  </a:t>
            </a:r>
            <a:r>
              <a:rPr lang="en-US" sz="1600" dirty="0"/>
              <a:t>is 0.59  (95% CI 0.49-0.71</a:t>
            </a:r>
            <a:r>
              <a:rPr lang="en-US" sz="1600" dirty="0" smtClean="0"/>
              <a:t>).</a:t>
            </a:r>
            <a:endParaRPr lang="en-US" sz="1600" dirty="0"/>
          </a:p>
        </p:txBody>
      </p:sp>
      <p:sp>
        <p:nvSpPr>
          <p:cNvPr id="3" name="Rectangle 2"/>
          <p:cNvSpPr/>
          <p:nvPr/>
        </p:nvSpPr>
        <p:spPr>
          <a:xfrm>
            <a:off x="381000" y="1905000"/>
            <a:ext cx="4572000" cy="3970318"/>
          </a:xfrm>
          <a:prstGeom prst="rect">
            <a:avLst/>
          </a:prstGeom>
        </p:spPr>
        <p:txBody>
          <a:bodyPr>
            <a:spAutoFit/>
          </a:bodyPr>
          <a:lstStyle/>
          <a:p>
            <a:r>
              <a:rPr lang="en-US" dirty="0"/>
              <a:t>The summary estimate for studies with 10% to 23% “high” prevalence of PID is  0.67 (95% CI 0.55-0.82)</a:t>
            </a:r>
          </a:p>
          <a:p>
            <a:r>
              <a:rPr lang="en-US" dirty="0"/>
              <a:t>Still demonstrates an overall reduction in PID risk when antibiotics are administered, i.e. the direction and magnitude of the two summary estimates are similar.  The results are homogeneous with Q= 9.14, P = 0.42.  </a:t>
            </a:r>
          </a:p>
          <a:p>
            <a:r>
              <a:rPr lang="en-US" dirty="0"/>
              <a:t>The summary estimate for studies with lower prevalence of disease is much lower (0.22, 95% CI 0.12-0.42) than the overall summary estimate and is also homogeneous, Q= 2.14, P= 0.14. </a:t>
            </a:r>
          </a:p>
        </p:txBody>
      </p:sp>
      <p:sp>
        <p:nvSpPr>
          <p:cNvPr id="4" name="Rectangle 3"/>
          <p:cNvSpPr/>
          <p:nvPr/>
        </p:nvSpPr>
        <p:spPr>
          <a:xfrm>
            <a:off x="5029200" y="1676438"/>
            <a:ext cx="3733800" cy="3970318"/>
          </a:xfrm>
          <a:prstGeom prst="rect">
            <a:avLst/>
          </a:prstGeom>
        </p:spPr>
        <p:txBody>
          <a:bodyPr wrap="square">
            <a:spAutoFit/>
          </a:bodyPr>
          <a:lstStyle/>
          <a:p>
            <a:r>
              <a:rPr lang="en-US" u="sng" dirty="0"/>
              <a:t>Steve’s Point</a:t>
            </a:r>
            <a:r>
              <a:rPr lang="en-US" dirty="0"/>
              <a:t>:  </a:t>
            </a:r>
          </a:p>
          <a:p>
            <a:endParaRPr lang="en-US" dirty="0"/>
          </a:p>
          <a:p>
            <a:r>
              <a:rPr lang="en-US" dirty="0"/>
              <a:t>Differences in the prevalence of PID among the control group, i.e. risk for the outcome or method of defining the outcome, may account for the heterogeneity among the studies. </a:t>
            </a:r>
            <a:endParaRPr lang="en-US" dirty="0" smtClean="0"/>
          </a:p>
          <a:p>
            <a:endParaRPr lang="en-US" dirty="0"/>
          </a:p>
          <a:p>
            <a:r>
              <a:rPr lang="en-US" dirty="0"/>
              <a:t>Heterogeneity may also be eliminated or reduced by simply by reducing power (i.e., confining the analysis to a smaller group of studies).</a:t>
            </a:r>
          </a:p>
        </p:txBody>
      </p:sp>
    </p:spTree>
    <p:extLst>
      <p:ext uri="{BB962C8B-B14F-4D97-AF65-F5344CB8AC3E}">
        <p14:creationId xmlns:p14="http://schemas.microsoft.com/office/powerpoint/2010/main" val="818865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2400" dirty="0"/>
              <a:t>Homework #2; Section A: Meta-analysis of Count Data</a:t>
            </a:r>
          </a:p>
        </p:txBody>
      </p:sp>
      <p:sp>
        <p:nvSpPr>
          <p:cNvPr id="8" name="Content Placeholder 7"/>
          <p:cNvSpPr>
            <a:spLocks noGrp="1"/>
          </p:cNvSpPr>
          <p:nvPr>
            <p:ph sz="half" idx="2"/>
          </p:nvPr>
        </p:nvSpPr>
        <p:spPr/>
        <p:txBody>
          <a:bodyPr>
            <a:normAutofit/>
          </a:bodyPr>
          <a:lstStyle/>
          <a:p>
            <a:r>
              <a:rPr lang="en-US" sz="2400" dirty="0" smtClean="0"/>
              <a:t>The </a:t>
            </a:r>
            <a:r>
              <a:rPr lang="en-US" sz="2400" dirty="0"/>
              <a:t>results are still heterogeneous, Q=20.63, </a:t>
            </a:r>
            <a:r>
              <a:rPr lang="en-US" sz="2400" dirty="0" smtClean="0"/>
              <a:t>p=0.037).</a:t>
            </a:r>
            <a:endParaRPr lang="en-US" sz="2400" dirty="0"/>
          </a:p>
        </p:txBody>
      </p:sp>
      <p:sp>
        <p:nvSpPr>
          <p:cNvPr id="5" name="TextBox 4"/>
          <p:cNvSpPr txBox="1"/>
          <p:nvPr/>
        </p:nvSpPr>
        <p:spPr>
          <a:xfrm>
            <a:off x="-67895" y="370582"/>
            <a:ext cx="4944695" cy="1569660"/>
          </a:xfrm>
          <a:prstGeom prst="rect">
            <a:avLst/>
          </a:prstGeom>
          <a:noFill/>
        </p:spPr>
        <p:txBody>
          <a:bodyPr wrap="square" rtlCol="0">
            <a:spAutoFit/>
          </a:bodyPr>
          <a:lstStyle/>
          <a:p>
            <a:pPr marL="342900" indent="-342900">
              <a:buAutoNum type="arabicPeriod" startAt="12"/>
            </a:pPr>
            <a:r>
              <a:rPr lang="en-US" sz="1600" i="1" dirty="0" smtClean="0"/>
              <a:t>Policies !</a:t>
            </a:r>
          </a:p>
          <a:p>
            <a:r>
              <a:rPr lang="en-US" sz="1600" i="1" dirty="0" smtClean="0"/>
              <a:t>Do </a:t>
            </a:r>
            <a:r>
              <a:rPr lang="en-US" sz="1600" i="1" dirty="0"/>
              <a:t>the summary estimate and </a:t>
            </a:r>
            <a:r>
              <a:rPr lang="en-US" sz="1600" i="1" dirty="0" smtClean="0"/>
              <a:t>95%</a:t>
            </a:r>
          </a:p>
          <a:p>
            <a:r>
              <a:rPr lang="en-US" sz="1600" i="1" dirty="0" smtClean="0"/>
              <a:t>confidence  </a:t>
            </a:r>
            <a:r>
              <a:rPr lang="en-US" sz="1600" i="1" dirty="0"/>
              <a:t>interval differ from the fixed effects model? </a:t>
            </a:r>
            <a:r>
              <a:rPr lang="en-US" sz="1600" i="1" dirty="0" smtClean="0"/>
              <a:t> What </a:t>
            </a:r>
            <a:r>
              <a:rPr lang="en-US" sz="1600" i="1" dirty="0"/>
              <a:t>is the difference?</a:t>
            </a:r>
            <a:endParaRPr lang="en-US" sz="1600" dirty="0"/>
          </a:p>
          <a:p>
            <a:endParaRPr lang="en-US" sz="1600" dirty="0"/>
          </a:p>
          <a:p>
            <a:endParaRPr lang="en-US" sz="16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5" y="1447800"/>
            <a:ext cx="4106495"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4800600"/>
            <a:ext cx="4136026" cy="1323439"/>
          </a:xfrm>
          <a:prstGeom prst="rect">
            <a:avLst/>
          </a:prstGeom>
          <a:noFill/>
        </p:spPr>
        <p:txBody>
          <a:bodyPr wrap="square" rtlCol="0">
            <a:spAutoFit/>
          </a:bodyPr>
          <a:lstStyle/>
          <a:p>
            <a:r>
              <a:rPr lang="en-US" sz="1600" dirty="0"/>
              <a:t>The summary relative risk is 0.55 (95% CI 0.40-0.74) </a:t>
            </a:r>
            <a:r>
              <a:rPr lang="en-US" sz="1600" dirty="0" smtClean="0"/>
              <a:t>which </a:t>
            </a:r>
            <a:r>
              <a:rPr lang="en-US" sz="1600" dirty="0"/>
              <a:t>is similar, </a:t>
            </a:r>
            <a:r>
              <a:rPr lang="en-US" sz="1600" dirty="0" smtClean="0"/>
              <a:t>but </a:t>
            </a:r>
            <a:r>
              <a:rPr lang="en-US" sz="1600" dirty="0"/>
              <a:t>not exactly the same, as the summary </a:t>
            </a:r>
            <a:r>
              <a:rPr lang="en-US" sz="1600" dirty="0" smtClean="0"/>
              <a:t>relative </a:t>
            </a:r>
            <a:r>
              <a:rPr lang="en-US" sz="1600" dirty="0"/>
              <a:t>risk calculated </a:t>
            </a:r>
            <a:r>
              <a:rPr lang="en-US" sz="1600" dirty="0" smtClean="0"/>
              <a:t>using a FE model </a:t>
            </a:r>
            <a:r>
              <a:rPr lang="en-US" sz="1600" dirty="0"/>
              <a:t>(0.59, 95% CI 0.49-0.71).</a:t>
            </a:r>
            <a:endParaRPr lang="en-US" sz="1600" b="1" dirty="0"/>
          </a:p>
        </p:txBody>
      </p:sp>
      <p:sp>
        <p:nvSpPr>
          <p:cNvPr id="6" name="TextBox 5"/>
          <p:cNvSpPr txBox="1"/>
          <p:nvPr/>
        </p:nvSpPr>
        <p:spPr>
          <a:xfrm>
            <a:off x="5181600" y="762000"/>
            <a:ext cx="3962400" cy="369332"/>
          </a:xfrm>
          <a:prstGeom prst="rect">
            <a:avLst/>
          </a:prstGeom>
          <a:noFill/>
        </p:spPr>
        <p:txBody>
          <a:bodyPr wrap="square" rtlCol="0">
            <a:spAutoFit/>
          </a:bodyPr>
          <a:lstStyle/>
          <a:p>
            <a:r>
              <a:rPr lang="en-US" b="1" dirty="0" smtClean="0"/>
              <a:t>13</a:t>
            </a:r>
            <a:r>
              <a:rPr lang="en-US" dirty="0" smtClean="0"/>
              <a:t>. </a:t>
            </a:r>
            <a:r>
              <a:rPr lang="en-US" i="1" dirty="0" smtClean="0"/>
              <a:t>Are the results homogeneous? </a:t>
            </a:r>
            <a:endParaRPr lang="en-US" dirty="0"/>
          </a:p>
        </p:txBody>
      </p:sp>
    </p:spTree>
    <p:extLst>
      <p:ext uri="{BB962C8B-B14F-4D97-AF65-F5344CB8AC3E}">
        <p14:creationId xmlns:p14="http://schemas.microsoft.com/office/powerpoint/2010/main" val="1688781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smtClean="0"/>
              <a:t>Fixed effects model</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730636" y="2662444"/>
            <a:ext cx="3932238" cy="3057111"/>
          </a:xfrm>
        </p:spPr>
      </p:pic>
      <p:sp>
        <p:nvSpPr>
          <p:cNvPr id="10" name="Text Placeholder 9"/>
          <p:cNvSpPr>
            <a:spLocks noGrp="1"/>
          </p:cNvSpPr>
          <p:nvPr>
            <p:ph type="body" sz="quarter" idx="3"/>
          </p:nvPr>
        </p:nvSpPr>
        <p:spPr>
          <a:xfrm>
            <a:off x="4763611" y="1676400"/>
            <a:ext cx="3931920" cy="639762"/>
          </a:xfrm>
        </p:spPr>
        <p:txBody>
          <a:bodyPr/>
          <a:lstStyle/>
          <a:p>
            <a:r>
              <a:rPr lang="en-US" dirty="0" smtClean="0"/>
              <a:t>Random Effects model</a:t>
            </a:r>
            <a:endParaRPr lang="en-US" dirty="0"/>
          </a:p>
        </p:txBody>
      </p:sp>
      <p:pic>
        <p:nvPicPr>
          <p:cNvPr id="4099"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228600" y="2438400"/>
            <a:ext cx="3932237" cy="2717987"/>
          </a:xfrm>
        </p:spPr>
      </p:pic>
      <p:sp>
        <p:nvSpPr>
          <p:cNvPr id="15" name="Title 1"/>
          <p:cNvSpPr txBox="1">
            <a:spLocks/>
          </p:cNvSpPr>
          <p:nvPr/>
        </p:nvSpPr>
        <p:spPr>
          <a:xfrm>
            <a:off x="381000" y="-3810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smtClean="0"/>
              <a:t>Homework #2; Section A: Meta-analysis of Count Data</a:t>
            </a:r>
            <a:endParaRPr lang="en-US" sz="2400" dirty="0"/>
          </a:p>
        </p:txBody>
      </p:sp>
      <p:sp>
        <p:nvSpPr>
          <p:cNvPr id="16" name="Title 15"/>
          <p:cNvSpPr txBox="1">
            <a:spLocks noGrp="1"/>
          </p:cNvSpPr>
          <p:nvPr>
            <p:ph type="title"/>
          </p:nvPr>
        </p:nvSpPr>
        <p:spPr>
          <a:xfrm>
            <a:off x="381000" y="457200"/>
            <a:ext cx="8305800" cy="1631216"/>
          </a:xfrm>
          <a:prstGeom prst="rect">
            <a:avLst/>
          </a:prstGeom>
          <a:noFill/>
        </p:spPr>
        <p:txBody>
          <a:bodyPr wrap="square" rtlCol="0">
            <a:spAutoFit/>
          </a:bodyPr>
          <a:lstStyle/>
          <a:p>
            <a:pPr marL="342900" indent="-342900">
              <a:buAutoNum type="arabicPeriod" startAt="14"/>
            </a:pPr>
            <a:r>
              <a:rPr lang="en-US" sz="2000" i="1" dirty="0" smtClean="0">
                <a:solidFill>
                  <a:schemeClr val="tx1"/>
                </a:solidFill>
              </a:rPr>
              <a:t>Compare </a:t>
            </a:r>
            <a:r>
              <a:rPr lang="en-US" sz="2000" i="1" dirty="0">
                <a:solidFill>
                  <a:schemeClr val="tx1"/>
                </a:solidFill>
              </a:rPr>
              <a:t>the relative weights of the studies in the fixed effects model </a:t>
            </a:r>
            <a:endParaRPr lang="en-US" sz="2000" i="1" dirty="0" smtClean="0">
              <a:solidFill>
                <a:schemeClr val="tx1"/>
              </a:solidFill>
            </a:endParaRPr>
          </a:p>
          <a:p>
            <a:r>
              <a:rPr lang="en-US" sz="2000" i="1" dirty="0" smtClean="0">
                <a:solidFill>
                  <a:schemeClr val="tx1"/>
                </a:solidFill>
              </a:rPr>
              <a:t>with </a:t>
            </a:r>
            <a:r>
              <a:rPr lang="en-US" sz="2000" i="1" dirty="0">
                <a:solidFill>
                  <a:schemeClr val="tx1"/>
                </a:solidFill>
              </a:rPr>
              <a:t>their weights in the random effects model. </a:t>
            </a:r>
            <a:r>
              <a:rPr lang="en-US" sz="2000" i="1" dirty="0" smtClean="0">
                <a:solidFill>
                  <a:schemeClr val="tx1"/>
                </a:solidFill>
              </a:rPr>
              <a:t>Discuss  how </a:t>
            </a:r>
            <a:r>
              <a:rPr lang="en-US" sz="2000" i="1" dirty="0">
                <a:solidFill>
                  <a:schemeClr val="tx1"/>
                </a:solidFill>
              </a:rPr>
              <a:t>the relative </a:t>
            </a:r>
            <a:r>
              <a:rPr lang="en-US" sz="2000" i="1" dirty="0" smtClean="0">
                <a:solidFill>
                  <a:schemeClr val="tx1"/>
                </a:solidFill>
              </a:rPr>
              <a:t>weights</a:t>
            </a:r>
          </a:p>
          <a:p>
            <a:r>
              <a:rPr lang="en-US" sz="2000" i="1" dirty="0" smtClean="0">
                <a:solidFill>
                  <a:schemeClr val="tx1"/>
                </a:solidFill>
              </a:rPr>
              <a:t>affect </a:t>
            </a:r>
            <a:r>
              <a:rPr lang="en-US" sz="2000" i="1" dirty="0">
                <a:solidFill>
                  <a:schemeClr val="tx1"/>
                </a:solidFill>
              </a:rPr>
              <a:t>the summary estimates </a:t>
            </a:r>
            <a:r>
              <a:rPr lang="en-US" sz="2000" i="1" dirty="0" smtClean="0">
                <a:solidFill>
                  <a:schemeClr val="tx1"/>
                </a:solidFill>
              </a:rPr>
              <a:t>and </a:t>
            </a:r>
            <a:r>
              <a:rPr lang="en-US" sz="2000" i="1" dirty="0">
                <a:solidFill>
                  <a:schemeClr val="tx1"/>
                </a:solidFill>
              </a:rPr>
              <a:t>95% confidence intervals.</a:t>
            </a:r>
            <a:endParaRPr lang="en-US" sz="2000" dirty="0">
              <a:solidFill>
                <a:schemeClr val="tx1"/>
              </a:solidFill>
            </a:endParaRPr>
          </a:p>
          <a:p>
            <a:endParaRPr lang="en-US" dirty="0">
              <a:solidFill>
                <a:schemeClr val="tx1"/>
              </a:solidFill>
            </a:endParaRPr>
          </a:p>
        </p:txBody>
      </p:sp>
      <p:sp>
        <p:nvSpPr>
          <p:cNvPr id="12" name="Rectangle 11"/>
          <p:cNvSpPr/>
          <p:nvPr/>
        </p:nvSpPr>
        <p:spPr>
          <a:xfrm>
            <a:off x="76200" y="3924300"/>
            <a:ext cx="4273550" cy="2667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4187825"/>
            <a:ext cx="431641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041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685800"/>
          </a:xfrm>
        </p:spPr>
        <p:txBody>
          <a:bodyPr>
            <a:normAutofit/>
          </a:bodyPr>
          <a:lstStyle/>
          <a:p>
            <a:r>
              <a:rPr lang="en-US" sz="2400" dirty="0"/>
              <a:t>Homework #2; Section A: Meta-analysis of Count Data</a:t>
            </a:r>
          </a:p>
        </p:txBody>
      </p:sp>
      <p:sp>
        <p:nvSpPr>
          <p:cNvPr id="10" name="Content Placeholder 9"/>
          <p:cNvSpPr>
            <a:spLocks noGrp="1"/>
          </p:cNvSpPr>
          <p:nvPr>
            <p:ph sz="half" idx="2"/>
          </p:nvPr>
        </p:nvSpPr>
        <p:spPr>
          <a:xfrm>
            <a:off x="228600" y="1447800"/>
            <a:ext cx="4038600" cy="4718304"/>
          </a:xfrm>
        </p:spPr>
        <p:txBody>
          <a:bodyPr>
            <a:normAutofit fontScale="92500" lnSpcReduction="10000"/>
          </a:bodyPr>
          <a:lstStyle/>
          <a:p>
            <a:r>
              <a:rPr lang="en-US" dirty="0" smtClean="0"/>
              <a:t>FE – </a:t>
            </a:r>
            <a:r>
              <a:rPr lang="en-US" sz="2000" dirty="0" smtClean="0"/>
              <a:t>true effect size for all studies is identical. When assigning weights – we ignore information from smaller studies since we have better information about the same effect size in larger studies</a:t>
            </a:r>
            <a:endParaRPr lang="en-US" dirty="0" smtClean="0"/>
          </a:p>
          <a:p>
            <a:r>
              <a:rPr lang="en-US" sz="2000" b="1" dirty="0" smtClean="0"/>
              <a:t>RE – </a:t>
            </a:r>
            <a:r>
              <a:rPr lang="en-US" sz="2000" dirty="0" smtClean="0"/>
              <a:t>goal is not to estimate one true effect; BUT mean of distribution of effects. Since each study provides information about a different effect size – want to make sure all effect sizes are represented in summary estimate. Therefore, can’t discount a small study by giving it a small weight.</a:t>
            </a:r>
          </a:p>
          <a:p>
            <a:endParaRPr lang="en-US" sz="2000" dirty="0" smtClean="0"/>
          </a:p>
        </p:txBody>
      </p:sp>
      <p:sp>
        <p:nvSpPr>
          <p:cNvPr id="5" name="TextBox 4"/>
          <p:cNvSpPr txBox="1"/>
          <p:nvPr/>
        </p:nvSpPr>
        <p:spPr>
          <a:xfrm>
            <a:off x="0" y="399871"/>
            <a:ext cx="8839200" cy="1200329"/>
          </a:xfrm>
          <a:prstGeom prst="rect">
            <a:avLst/>
          </a:prstGeom>
          <a:noFill/>
        </p:spPr>
        <p:txBody>
          <a:bodyPr wrap="square" rtlCol="0">
            <a:spAutoFit/>
          </a:bodyPr>
          <a:lstStyle/>
          <a:p>
            <a:pPr marL="342900" indent="-342900">
              <a:buAutoNum type="arabicPeriod" startAt="14"/>
            </a:pPr>
            <a:r>
              <a:rPr lang="en-US" i="1" dirty="0" smtClean="0"/>
              <a:t>Compare </a:t>
            </a:r>
            <a:r>
              <a:rPr lang="en-US" i="1" dirty="0"/>
              <a:t>the relative weights of the studies in the fixed effects model </a:t>
            </a:r>
            <a:endParaRPr lang="en-US" i="1" dirty="0" smtClean="0"/>
          </a:p>
          <a:p>
            <a:r>
              <a:rPr lang="en-US" i="1" dirty="0" smtClean="0"/>
              <a:t>with </a:t>
            </a:r>
            <a:r>
              <a:rPr lang="en-US" i="1" dirty="0"/>
              <a:t>their weights in the random effects model. </a:t>
            </a:r>
            <a:r>
              <a:rPr lang="en-US" i="1" dirty="0" smtClean="0"/>
              <a:t>Discuss  how </a:t>
            </a:r>
            <a:r>
              <a:rPr lang="en-US" i="1" dirty="0"/>
              <a:t>the relative </a:t>
            </a:r>
            <a:r>
              <a:rPr lang="en-US" i="1" dirty="0" smtClean="0"/>
              <a:t>weights</a:t>
            </a:r>
          </a:p>
          <a:p>
            <a:r>
              <a:rPr lang="en-US" i="1" dirty="0" smtClean="0"/>
              <a:t>affect </a:t>
            </a:r>
            <a:r>
              <a:rPr lang="en-US" i="1" dirty="0"/>
              <a:t>the summary estimates </a:t>
            </a:r>
            <a:r>
              <a:rPr lang="en-US" i="1" dirty="0" smtClean="0"/>
              <a:t>and </a:t>
            </a:r>
            <a:r>
              <a:rPr lang="en-US" i="1" dirty="0"/>
              <a:t>95% confidence intervals.</a:t>
            </a:r>
            <a:endParaRPr lang="en-US" dirty="0"/>
          </a:p>
          <a:p>
            <a:endParaRPr lang="en-US" dirty="0"/>
          </a:p>
        </p:txBody>
      </p:sp>
      <p:sp>
        <p:nvSpPr>
          <p:cNvPr id="8" name="TextBox 7"/>
          <p:cNvSpPr txBox="1"/>
          <p:nvPr/>
        </p:nvSpPr>
        <p:spPr>
          <a:xfrm>
            <a:off x="152400" y="6280666"/>
            <a:ext cx="5275803" cy="369332"/>
          </a:xfrm>
          <a:prstGeom prst="rect">
            <a:avLst/>
          </a:prstGeom>
          <a:noFill/>
        </p:spPr>
        <p:txBody>
          <a:bodyPr wrap="none" rtlCol="0">
            <a:spAutoFit/>
          </a:bodyPr>
          <a:lstStyle/>
          <a:p>
            <a:r>
              <a:rPr lang="en-US" dirty="0" smtClean="0"/>
              <a:t>Introduction to Meta-Analysis. M. </a:t>
            </a:r>
            <a:r>
              <a:rPr lang="en-US" dirty="0" err="1" smtClean="0"/>
              <a:t>Borenstein</a:t>
            </a:r>
            <a:r>
              <a:rPr lang="en-US" dirty="0" smtClean="0"/>
              <a:t> et al.</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553099"/>
            <a:ext cx="4256664" cy="445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433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381000" y="1371600"/>
            <a:ext cx="7315200" cy="4718304"/>
          </a:xfrm>
        </p:spPr>
        <p:txBody>
          <a:bodyPr>
            <a:normAutofit fontScale="70000" lnSpcReduction="20000"/>
          </a:bodyPr>
          <a:lstStyle/>
          <a:p>
            <a:r>
              <a:rPr lang="en-US" u="sng" dirty="0" smtClean="0"/>
              <a:t>Steve’s Points</a:t>
            </a:r>
            <a:r>
              <a:rPr lang="en-US" dirty="0"/>
              <a:t>:  </a:t>
            </a:r>
          </a:p>
          <a:p>
            <a:r>
              <a:rPr lang="en-US" dirty="0"/>
              <a:t>1) The random effects model does not solve the problem of heterogeneity.  When heterogeneity is present, it is inappropriate to combine results using any model.  </a:t>
            </a:r>
          </a:p>
          <a:p>
            <a:r>
              <a:rPr lang="en-US" dirty="0"/>
              <a:t>2) When heterogeneity is present, the summary estimate calculated using the random effects model might differ from that calculated using the fixed effects model.  </a:t>
            </a:r>
          </a:p>
          <a:p>
            <a:r>
              <a:rPr lang="en-US" dirty="0"/>
              <a:t>3) When between study variance is large, large and small studies have similar weights in the random effects model, i.e. larger studies are weighted less relative to their weight in the fixed effects model.  </a:t>
            </a:r>
          </a:p>
          <a:p>
            <a:r>
              <a:rPr lang="en-US" dirty="0"/>
              <a:t>4) Since the random effects model takes into account within and between study variance, the 95% confidence interval around the summary estimate is larger than the confidence interval around the summary estimate for the fixed effects model.  </a:t>
            </a:r>
          </a:p>
          <a:p>
            <a:endParaRPr lang="en-US" dirty="0"/>
          </a:p>
        </p:txBody>
      </p:sp>
      <p:sp>
        <p:nvSpPr>
          <p:cNvPr id="7" name="Title 1"/>
          <p:cNvSpPr txBox="1">
            <a:spLocks/>
          </p:cNvSpPr>
          <p:nvPr/>
        </p:nvSpPr>
        <p:spPr>
          <a:xfrm>
            <a:off x="152400" y="-228600"/>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400" smtClean="0"/>
              <a:t>Homework #2; Section A: Meta-analysis of Count Data</a:t>
            </a:r>
            <a:endParaRPr lang="en-US" sz="2400" dirty="0"/>
          </a:p>
        </p:txBody>
      </p:sp>
      <p:sp>
        <p:nvSpPr>
          <p:cNvPr id="8" name="Title 7"/>
          <p:cNvSpPr txBox="1">
            <a:spLocks noGrp="1"/>
          </p:cNvSpPr>
          <p:nvPr>
            <p:ph type="title"/>
          </p:nvPr>
        </p:nvSpPr>
        <p:spPr>
          <a:xfrm>
            <a:off x="457200" y="381000"/>
            <a:ext cx="8915400" cy="707886"/>
          </a:xfrm>
          <a:prstGeom prst="rect">
            <a:avLst/>
          </a:prstGeom>
          <a:noFill/>
        </p:spPr>
        <p:txBody>
          <a:bodyPr wrap="square" rtlCol="0">
            <a:spAutoFit/>
          </a:bodyPr>
          <a:lstStyle/>
          <a:p>
            <a:pPr algn="ctr"/>
            <a:r>
              <a:rPr lang="en-US" dirty="0" smtClean="0">
                <a:latin typeface="+mn-lt"/>
              </a:rPr>
              <a:t>Question # 14</a:t>
            </a:r>
            <a:endParaRPr lang="en-US" dirty="0">
              <a:latin typeface="+mn-lt"/>
            </a:endParaRPr>
          </a:p>
        </p:txBody>
      </p:sp>
    </p:spTree>
    <p:extLst>
      <p:ext uri="{BB962C8B-B14F-4D97-AF65-F5344CB8AC3E}">
        <p14:creationId xmlns:p14="http://schemas.microsoft.com/office/powerpoint/2010/main" val="6145401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sz="2400" dirty="0"/>
              <a:t>Homework #2; Section A: Meta-analysis of Count Data</a:t>
            </a:r>
          </a:p>
        </p:txBody>
      </p:sp>
      <p:sp>
        <p:nvSpPr>
          <p:cNvPr id="4" name="Content Placeholder 3"/>
          <p:cNvSpPr>
            <a:spLocks noGrp="1"/>
          </p:cNvSpPr>
          <p:nvPr>
            <p:ph sz="half" idx="2"/>
          </p:nvPr>
        </p:nvSpPr>
        <p:spPr>
          <a:xfrm>
            <a:off x="5181600" y="2895600"/>
            <a:ext cx="3505200" cy="4718304"/>
          </a:xfrm>
        </p:spPr>
        <p:txBody>
          <a:bodyPr>
            <a:normAutofit/>
          </a:bodyPr>
          <a:lstStyle/>
          <a:p>
            <a:r>
              <a:rPr lang="en-US" sz="2400" dirty="0"/>
              <a:t>The summary relative risk is 0.57 (95% CI 0.48-0.69) which is very similar to the summary relative risk calculated in </a:t>
            </a:r>
            <a:r>
              <a:rPr lang="en-US" sz="2400" b="1" dirty="0"/>
              <a:t> </a:t>
            </a:r>
            <a:r>
              <a:rPr lang="en-US" sz="2400" b="1" dirty="0" smtClean="0"/>
              <a:t>#2 </a:t>
            </a:r>
            <a:r>
              <a:rPr lang="en-US" sz="2400" dirty="0" smtClean="0"/>
              <a:t>(0.59 </a:t>
            </a:r>
            <a:r>
              <a:rPr lang="en-US" sz="2400" dirty="0"/>
              <a:t>(95% CI 0.49-0.71)). </a:t>
            </a:r>
          </a:p>
        </p:txBody>
      </p:sp>
      <p:sp>
        <p:nvSpPr>
          <p:cNvPr id="5" name="TextBox 4"/>
          <p:cNvSpPr txBox="1"/>
          <p:nvPr/>
        </p:nvSpPr>
        <p:spPr>
          <a:xfrm>
            <a:off x="0" y="399871"/>
            <a:ext cx="8991600" cy="2585323"/>
          </a:xfrm>
          <a:prstGeom prst="rect">
            <a:avLst/>
          </a:prstGeom>
          <a:noFill/>
        </p:spPr>
        <p:txBody>
          <a:bodyPr wrap="square" rtlCol="0">
            <a:spAutoFit/>
          </a:bodyPr>
          <a:lstStyle/>
          <a:p>
            <a:pPr lvl="1"/>
            <a:r>
              <a:rPr lang="en-US" dirty="0"/>
              <a:t>The original search found a randomized controlled trial the investigators decided to exclude because no placebo was used in the control group.  The relative risk for this study was 0.20 (95% CI 0.04 - 0.90) with 10 cases of PID among 274 in the placebo group and 2 cases among 275 in the treated group. Perform a sensitivity analysis by combining this study with the full set of studies (n=12) using the fixed effect model for crude data</a:t>
            </a:r>
            <a:r>
              <a:rPr lang="en-US" i="1" dirty="0"/>
              <a:t>. </a:t>
            </a:r>
            <a:endParaRPr lang="en-US" dirty="0"/>
          </a:p>
          <a:p>
            <a:pPr marL="342900" indent="-342900">
              <a:buAutoNum type="arabicPeriod" startAt="15"/>
            </a:pPr>
            <a:r>
              <a:rPr lang="en-US" i="1" dirty="0" smtClean="0"/>
              <a:t>Does </a:t>
            </a:r>
            <a:r>
              <a:rPr lang="en-US" i="1" dirty="0"/>
              <a:t>the summary estimate and 95% confidence interval change? </a:t>
            </a:r>
            <a:r>
              <a:rPr lang="en-US" b="1" dirty="0"/>
              <a:t> </a:t>
            </a:r>
            <a:endParaRPr lang="en-US" b="1" dirty="0" smtClean="0"/>
          </a:p>
          <a:p>
            <a:r>
              <a:rPr lang="en-US" i="1" dirty="0" smtClean="0"/>
              <a:t>Support </a:t>
            </a:r>
            <a:r>
              <a:rPr lang="en-US" i="1" dirty="0"/>
              <a:t>your conclusions by including STATA output.</a:t>
            </a:r>
            <a:endParaRPr lang="en-US" dirty="0"/>
          </a:p>
          <a:p>
            <a:endParaRPr lang="en-US" dirty="0"/>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276600"/>
            <a:ext cx="4695031" cy="300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575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685800"/>
          </a:xfrm>
        </p:spPr>
        <p:txBody>
          <a:bodyPr>
            <a:normAutofit/>
          </a:bodyPr>
          <a:lstStyle/>
          <a:p>
            <a:r>
              <a:rPr lang="en-US" sz="2400" dirty="0" smtClean="0"/>
              <a:t>Homework #2; Section A: Meta-analysis of Count Data</a:t>
            </a:r>
            <a:endParaRPr lang="en-US" sz="2400" dirty="0"/>
          </a:p>
        </p:txBody>
      </p:sp>
      <p:sp>
        <p:nvSpPr>
          <p:cNvPr id="13" name="TextBox 12"/>
          <p:cNvSpPr txBox="1"/>
          <p:nvPr/>
        </p:nvSpPr>
        <p:spPr>
          <a:xfrm>
            <a:off x="457200" y="381000"/>
            <a:ext cx="7162800" cy="615553"/>
          </a:xfrm>
          <a:prstGeom prst="rect">
            <a:avLst/>
          </a:prstGeom>
          <a:noFill/>
        </p:spPr>
        <p:txBody>
          <a:bodyPr wrap="square" rtlCol="0">
            <a:spAutoFit/>
          </a:bodyPr>
          <a:lstStyle/>
          <a:p>
            <a:r>
              <a:rPr lang="en-US" sz="1600" i="1" dirty="0" smtClean="0"/>
              <a:t>#2   </a:t>
            </a:r>
            <a:r>
              <a:rPr lang="en-US" sz="1600" i="1" dirty="0"/>
              <a:t>What is the summary estimate and 95% confidence interval? </a:t>
            </a:r>
            <a:endParaRPr lang="en-US" sz="1600" dirty="0"/>
          </a:p>
          <a:p>
            <a:endParaRPr lang="en-US" dirty="0"/>
          </a:p>
        </p:txBody>
      </p:sp>
      <p:sp>
        <p:nvSpPr>
          <p:cNvPr id="2" name="TextBox 1"/>
          <p:cNvSpPr txBox="1"/>
          <p:nvPr/>
        </p:nvSpPr>
        <p:spPr>
          <a:xfrm>
            <a:off x="304800" y="5715000"/>
            <a:ext cx="4941520" cy="338554"/>
          </a:xfrm>
          <a:prstGeom prst="rect">
            <a:avLst/>
          </a:prstGeom>
          <a:noFill/>
        </p:spPr>
        <p:txBody>
          <a:bodyPr wrap="square" rtlCol="0">
            <a:spAutoFit/>
          </a:bodyPr>
          <a:lstStyle/>
          <a:p>
            <a:r>
              <a:rPr lang="en-US" sz="1600" dirty="0"/>
              <a:t>The summary estimate is 0.59  (95% CI 0.49-0.71</a:t>
            </a:r>
            <a:r>
              <a:rPr lang="en-US" sz="1600" dirty="0" smtClean="0"/>
              <a:t>).. </a:t>
            </a:r>
            <a:endParaRPr lang="en-US" sz="16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71" y="987425"/>
            <a:ext cx="5961063"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72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sz="2400" dirty="0"/>
              <a:t>Homework #2; Section A: Meta-analysis of Count Data</a:t>
            </a:r>
          </a:p>
        </p:txBody>
      </p:sp>
      <p:sp>
        <p:nvSpPr>
          <p:cNvPr id="4" name="Content Placeholder 3"/>
          <p:cNvSpPr>
            <a:spLocks noGrp="1"/>
          </p:cNvSpPr>
          <p:nvPr>
            <p:ph sz="half" idx="2"/>
          </p:nvPr>
        </p:nvSpPr>
        <p:spPr>
          <a:xfrm>
            <a:off x="5181600" y="1673352"/>
            <a:ext cx="3505200" cy="4718304"/>
          </a:xfrm>
        </p:spPr>
        <p:txBody>
          <a:bodyPr>
            <a:normAutofit fontScale="70000" lnSpcReduction="20000"/>
          </a:bodyPr>
          <a:lstStyle/>
          <a:p>
            <a:r>
              <a:rPr lang="en-US" sz="2400" u="sng" dirty="0" smtClean="0"/>
              <a:t>Steve’s Point</a:t>
            </a:r>
            <a:r>
              <a:rPr lang="en-US" sz="2400" dirty="0"/>
              <a:t>:  A sensitivity analysis is important to convince the reader of the robustness of the overall summary estimate and should be a part of all meta-analyses.  </a:t>
            </a:r>
          </a:p>
          <a:p>
            <a:endParaRPr lang="en-US" sz="2400" dirty="0"/>
          </a:p>
          <a:p>
            <a:r>
              <a:rPr lang="en-US" sz="2400" dirty="0"/>
              <a:t>Sensitivity analyses are performed to examine whether the methods used in conducting the meta-analysis influenced the overall summary estimate.  Such methods include 1) the criteria for including or excluding studies, 2) type of model used (fixed vs. random effects), 3) type of data (published </a:t>
            </a:r>
            <a:r>
              <a:rPr lang="en-US" sz="2400" dirty="0" err="1"/>
              <a:t>vs</a:t>
            </a:r>
            <a:r>
              <a:rPr lang="en-US" sz="2400" dirty="0"/>
              <a:t> unpublished), and 4) quality of the studies.  </a:t>
            </a:r>
          </a:p>
        </p:txBody>
      </p:sp>
      <p:sp>
        <p:nvSpPr>
          <p:cNvPr id="5" name="TextBox 4"/>
          <p:cNvSpPr txBox="1"/>
          <p:nvPr/>
        </p:nvSpPr>
        <p:spPr>
          <a:xfrm>
            <a:off x="304800" y="399871"/>
            <a:ext cx="10073824" cy="923330"/>
          </a:xfrm>
          <a:prstGeom prst="rect">
            <a:avLst/>
          </a:prstGeom>
          <a:noFill/>
        </p:spPr>
        <p:txBody>
          <a:bodyPr wrap="square" rtlCol="0">
            <a:spAutoFit/>
          </a:bodyPr>
          <a:lstStyle/>
          <a:p>
            <a:pPr marL="342900" indent="-342900">
              <a:buAutoNum type="arabicPeriod" startAt="16"/>
            </a:pPr>
            <a:r>
              <a:rPr lang="en-US" i="1" dirty="0" smtClean="0"/>
              <a:t>Given </a:t>
            </a:r>
            <a:r>
              <a:rPr lang="en-US" i="1" dirty="0"/>
              <a:t>the results of this sensitivity analysis, would you conclude the </a:t>
            </a:r>
            <a:r>
              <a:rPr lang="en-US" i="1" dirty="0" smtClean="0"/>
              <a:t>summary</a:t>
            </a:r>
          </a:p>
          <a:p>
            <a:r>
              <a:rPr lang="en-US" i="1" dirty="0" smtClean="0"/>
              <a:t> </a:t>
            </a:r>
            <a:r>
              <a:rPr lang="en-US" i="1" dirty="0"/>
              <a:t>estimate you computed in problem </a:t>
            </a:r>
            <a:r>
              <a:rPr lang="en-US" b="1" i="1" dirty="0"/>
              <a:t>2</a:t>
            </a:r>
            <a:r>
              <a:rPr lang="en-US" i="1" dirty="0"/>
              <a:t> is robust? </a:t>
            </a:r>
            <a:endParaRPr lang="en-US" dirty="0"/>
          </a:p>
          <a:p>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This sensitivity analysis indicates that the overall summary relative risk is stable and not greatly influenced by excluding a study that did not meet the stringent inclusion criteria. </a:t>
            </a:r>
          </a:p>
        </p:txBody>
      </p:sp>
    </p:spTree>
    <p:extLst>
      <p:ext uri="{BB962C8B-B14F-4D97-AF65-F5344CB8AC3E}">
        <p14:creationId xmlns:p14="http://schemas.microsoft.com/office/powerpoint/2010/main" val="62400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sz="2400" dirty="0"/>
              <a:t>Homework #2; Section A: Meta-analysis of Count Data</a:t>
            </a:r>
          </a:p>
        </p:txBody>
      </p:sp>
      <p:sp>
        <p:nvSpPr>
          <p:cNvPr id="5" name="TextBox 4"/>
          <p:cNvSpPr txBox="1"/>
          <p:nvPr/>
        </p:nvSpPr>
        <p:spPr>
          <a:xfrm>
            <a:off x="304800" y="399871"/>
            <a:ext cx="10073824" cy="646331"/>
          </a:xfrm>
          <a:prstGeom prst="rect">
            <a:avLst/>
          </a:prstGeom>
          <a:noFill/>
        </p:spPr>
        <p:txBody>
          <a:bodyPr wrap="square" rtlCol="0">
            <a:spAutoFit/>
          </a:bodyPr>
          <a:lstStyle/>
          <a:p>
            <a:pPr marL="342900" indent="-342900">
              <a:buAutoNum type="arabicPeriod" startAt="17"/>
            </a:pPr>
            <a:r>
              <a:rPr lang="en-US" i="1" dirty="0" smtClean="0"/>
              <a:t>Does </a:t>
            </a:r>
            <a:r>
              <a:rPr lang="en-US" i="1" dirty="0"/>
              <a:t>the funnel plot show evidence of publication bias? </a:t>
            </a:r>
            <a:endParaRPr lang="en-US" i="1" dirty="0" smtClean="0"/>
          </a:p>
          <a:p>
            <a:r>
              <a:rPr lang="en-US" i="1" dirty="0" smtClean="0"/>
              <a:t>Cut </a:t>
            </a:r>
            <a:r>
              <a:rPr lang="en-US" i="1" dirty="0"/>
              <a:t>and paste the funnel plot in your homework</a:t>
            </a:r>
            <a:endParaRPr lang="en-US" dirty="0"/>
          </a:p>
        </p:txBody>
      </p:sp>
      <p:sp>
        <p:nvSpPr>
          <p:cNvPr id="3" name="Content Placeholder 2"/>
          <p:cNvSpPr>
            <a:spLocks noGrp="1"/>
          </p:cNvSpPr>
          <p:nvPr>
            <p:ph sz="half" idx="1"/>
          </p:nvPr>
        </p:nvSpPr>
        <p:spPr>
          <a:xfrm>
            <a:off x="457200" y="1673352"/>
            <a:ext cx="4343400" cy="4718304"/>
          </a:xfrm>
        </p:spPr>
        <p:txBody>
          <a:bodyPr>
            <a:normAutofit fontScale="85000" lnSpcReduction="20000"/>
          </a:bodyPr>
          <a:lstStyle/>
          <a:p>
            <a:r>
              <a:rPr lang="en-US" dirty="0" smtClean="0"/>
              <a:t>Publication </a:t>
            </a:r>
            <a:r>
              <a:rPr lang="en-US" dirty="0"/>
              <a:t>bias </a:t>
            </a:r>
            <a:r>
              <a:rPr lang="en-US" dirty="0" smtClean="0"/>
              <a:t>- form </a:t>
            </a:r>
            <a:r>
              <a:rPr lang="en-US" dirty="0"/>
              <a:t>of selection bias and occurs when published studies are not representative of all studies that have been done, usually because statistically significant results tend to be submitted and published more often than non-significant results</a:t>
            </a:r>
            <a:r>
              <a:rPr lang="en-US" dirty="0" smtClean="0"/>
              <a:t>.(“In-drawer manuscript”)  </a:t>
            </a:r>
          </a:p>
          <a:p>
            <a:r>
              <a:rPr lang="en-US" dirty="0" smtClean="0"/>
              <a:t>The </a:t>
            </a:r>
            <a:r>
              <a:rPr lang="en-US" dirty="0"/>
              <a:t>funnel plot shows there is evidence of publication bias.</a:t>
            </a:r>
          </a:p>
        </p:txBody>
      </p:sp>
      <p:pic>
        <p:nvPicPr>
          <p:cNvPr id="1229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600200"/>
            <a:ext cx="3886200"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976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BIAS</a:t>
            </a:r>
            <a:endParaRPr lang="en-US" dirty="0"/>
          </a:p>
        </p:txBody>
      </p:sp>
      <p:sp>
        <p:nvSpPr>
          <p:cNvPr id="3" name="Content Placeholder 2"/>
          <p:cNvSpPr>
            <a:spLocks noGrp="1"/>
          </p:cNvSpPr>
          <p:nvPr>
            <p:ph sz="half" idx="1"/>
          </p:nvPr>
        </p:nvSpPr>
        <p:spPr>
          <a:xfrm>
            <a:off x="5123985" y="1676400"/>
            <a:ext cx="4038600" cy="4718304"/>
          </a:xfrm>
        </p:spPr>
        <p:txBody>
          <a:bodyPr>
            <a:normAutofit fontScale="70000" lnSpcReduction="20000"/>
          </a:bodyPr>
          <a:lstStyle/>
          <a:p>
            <a:r>
              <a:rPr lang="en-US" dirty="0" smtClean="0"/>
              <a:t>Use of standard error (rather than sample size or variance) – spreads out the points on the bottom half of the scale where small studies are plotted.  Makes it easier to identify asymmetry.</a:t>
            </a:r>
            <a:endParaRPr lang="en-US" dirty="0"/>
          </a:p>
        </p:txBody>
      </p:sp>
      <p:sp>
        <p:nvSpPr>
          <p:cNvPr id="4" name="Content Placeholder 3"/>
          <p:cNvSpPr>
            <a:spLocks noGrp="1"/>
          </p:cNvSpPr>
          <p:nvPr>
            <p:ph sz="half" idx="2"/>
          </p:nvPr>
        </p:nvSpPr>
        <p:spPr>
          <a:xfrm>
            <a:off x="304800" y="1524000"/>
            <a:ext cx="4038600" cy="4718304"/>
          </a:xfrm>
        </p:spPr>
        <p:txBody>
          <a:bodyPr>
            <a:normAutofit fontScale="70000" lnSpcReduction="20000"/>
          </a:bodyPr>
          <a:lstStyle/>
          <a:p>
            <a:r>
              <a:rPr lang="en-US" dirty="0" smtClean="0"/>
              <a:t>MODEL- generally used has certain assumptions</a:t>
            </a:r>
          </a:p>
          <a:p>
            <a:pPr lvl="1"/>
            <a:r>
              <a:rPr lang="en-US" dirty="0" smtClean="0"/>
              <a:t>Large studies – published</a:t>
            </a:r>
          </a:p>
          <a:p>
            <a:pPr lvl="1"/>
            <a:r>
              <a:rPr lang="en-US" dirty="0" smtClean="0"/>
              <a:t>Moderate – risk of getting lost</a:t>
            </a:r>
          </a:p>
          <a:p>
            <a:pPr lvl="1"/>
            <a:r>
              <a:rPr lang="en-US" dirty="0" smtClean="0"/>
              <a:t>Small – greatest risk of getting lost.</a:t>
            </a:r>
          </a:p>
          <a:p>
            <a:pPr lvl="1"/>
            <a:endParaRPr lang="en-US" dirty="0" smtClean="0"/>
          </a:p>
          <a:p>
            <a:r>
              <a:rPr lang="en-US" dirty="0" smtClean="0"/>
              <a:t>Traditionally – funnel plots had effect size on x axis and the sample size or variance on Y axis. Large studies at top and generally clustered around mean. Smaller studies at bottom (more sampling error variation in effect sizes). Resembles a funnel</a:t>
            </a:r>
          </a:p>
          <a:p>
            <a:endParaRPr lang="en-US" dirty="0" smtClean="0"/>
          </a:p>
        </p:txBody>
      </p:sp>
    </p:spTree>
    <p:extLst>
      <p:ext uri="{BB962C8B-B14F-4D97-AF65-F5344CB8AC3E}">
        <p14:creationId xmlns:p14="http://schemas.microsoft.com/office/powerpoint/2010/main" val="5218089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03" y="-152400"/>
            <a:ext cx="8382000" cy="609600"/>
          </a:xfrm>
        </p:spPr>
        <p:txBody>
          <a:bodyPr>
            <a:normAutofit/>
          </a:bodyPr>
          <a:lstStyle/>
          <a:p>
            <a:r>
              <a:rPr lang="en-US" sz="3200" dirty="0" smtClean="0"/>
              <a:t>PUBLICATION BIAS</a:t>
            </a:r>
            <a:endParaRPr lang="en-US" sz="3200" dirty="0"/>
          </a:p>
        </p:txBody>
      </p:sp>
      <p:sp>
        <p:nvSpPr>
          <p:cNvPr id="3" name="Content Placeholder 2"/>
          <p:cNvSpPr>
            <a:spLocks noGrp="1"/>
          </p:cNvSpPr>
          <p:nvPr>
            <p:ph sz="half" idx="1"/>
          </p:nvPr>
        </p:nvSpPr>
        <p:spPr>
          <a:xfrm>
            <a:off x="4876800" y="1600200"/>
            <a:ext cx="3733800" cy="4642104"/>
          </a:xfrm>
        </p:spPr>
        <p:txBody>
          <a:bodyPr>
            <a:normAutofit fontScale="92500" lnSpcReduction="10000"/>
          </a:bodyPr>
          <a:lstStyle/>
          <a:p>
            <a:r>
              <a:rPr lang="en-US" dirty="0" smtClean="0"/>
              <a:t>Rosenthal’s fail-safe N</a:t>
            </a:r>
          </a:p>
          <a:p>
            <a:r>
              <a:rPr lang="en-US" dirty="0" err="1" smtClean="0"/>
              <a:t>Orwin’s</a:t>
            </a:r>
            <a:r>
              <a:rPr lang="en-US" dirty="0" smtClean="0"/>
              <a:t> fail-safe N</a:t>
            </a:r>
          </a:p>
          <a:p>
            <a:r>
              <a:rPr lang="en-US" dirty="0" smtClean="0"/>
              <a:t>Duval and </a:t>
            </a:r>
            <a:r>
              <a:rPr lang="en-US" dirty="0" err="1" smtClean="0"/>
              <a:t>Tweedie’s</a:t>
            </a:r>
            <a:r>
              <a:rPr lang="en-US" dirty="0" smtClean="0"/>
              <a:t> trim and fill </a:t>
            </a:r>
          </a:p>
          <a:p>
            <a:pPr lvl="1"/>
            <a:r>
              <a:rPr lang="en-US" dirty="0" smtClean="0"/>
              <a:t>Pitfalls</a:t>
            </a:r>
          </a:p>
          <a:p>
            <a:pPr lvl="2"/>
            <a:r>
              <a:rPr lang="en-US" dirty="0" smtClean="0"/>
              <a:t>Depends strongly on the assumptions of the model</a:t>
            </a:r>
            <a:r>
              <a:rPr lang="en-US" dirty="0"/>
              <a:t> </a:t>
            </a:r>
            <a:r>
              <a:rPr lang="en-US" dirty="0" smtClean="0"/>
              <a:t>of why studies are missing</a:t>
            </a:r>
          </a:p>
          <a:p>
            <a:pPr lvl="2"/>
            <a:r>
              <a:rPr lang="en-US" dirty="0" smtClean="0"/>
              <a:t>Algorithm for detecting asymmetry can be influenced by one or two aberrant studies.</a:t>
            </a: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95943" y="1447800"/>
            <a:ext cx="369025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3962400"/>
            <a:ext cx="3505200" cy="26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762000"/>
            <a:ext cx="4027706" cy="369332"/>
          </a:xfrm>
          <a:prstGeom prst="rect">
            <a:avLst/>
          </a:prstGeom>
          <a:noFill/>
        </p:spPr>
        <p:txBody>
          <a:bodyPr wrap="none" rtlCol="0">
            <a:spAutoFit/>
          </a:bodyPr>
          <a:lstStyle/>
          <a:p>
            <a:r>
              <a:rPr lang="en-US" dirty="0" smtClean="0"/>
              <a:t>Is the entire effect an artifact of bias ?</a:t>
            </a:r>
            <a:endParaRPr lang="en-US" dirty="0"/>
          </a:p>
        </p:txBody>
      </p:sp>
    </p:spTree>
    <p:extLst>
      <p:ext uri="{BB962C8B-B14F-4D97-AF65-F5344CB8AC3E}">
        <p14:creationId xmlns:p14="http://schemas.microsoft.com/office/powerpoint/2010/main" val="21408394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sz="2400" dirty="0"/>
              <a:t>Homework #2; Section A: Meta-analysis of Count Data</a:t>
            </a:r>
          </a:p>
        </p:txBody>
      </p:sp>
      <p:sp>
        <p:nvSpPr>
          <p:cNvPr id="5" name="TextBox 4"/>
          <p:cNvSpPr txBox="1"/>
          <p:nvPr/>
        </p:nvSpPr>
        <p:spPr>
          <a:xfrm>
            <a:off x="304800" y="399871"/>
            <a:ext cx="10073824" cy="923330"/>
          </a:xfrm>
          <a:prstGeom prst="rect">
            <a:avLst/>
          </a:prstGeom>
          <a:noFill/>
        </p:spPr>
        <p:txBody>
          <a:bodyPr wrap="square" rtlCol="0">
            <a:spAutoFit/>
          </a:bodyPr>
          <a:lstStyle/>
          <a:p>
            <a:r>
              <a:rPr lang="en-US" b="1" i="1" dirty="0"/>
              <a:t>18.</a:t>
            </a:r>
            <a:r>
              <a:rPr lang="en-US" i="1" dirty="0"/>
              <a:t> Do the statistical tests suggest evidence of publication bias? </a:t>
            </a:r>
            <a:endParaRPr lang="en-US" i="1" dirty="0" smtClean="0"/>
          </a:p>
          <a:p>
            <a:r>
              <a:rPr lang="en-US" i="1" dirty="0" smtClean="0"/>
              <a:t>Support </a:t>
            </a:r>
            <a:r>
              <a:rPr lang="en-US" i="1" dirty="0"/>
              <a:t>your conclusions with STATA output.</a:t>
            </a:r>
            <a:endParaRPr lang="en-US" dirty="0"/>
          </a:p>
          <a:p>
            <a:endParaRPr lang="en-US" b="1" dirty="0"/>
          </a:p>
        </p:txBody>
      </p:sp>
      <p:sp>
        <p:nvSpPr>
          <p:cNvPr id="3" name="Content Placeholder 2"/>
          <p:cNvSpPr>
            <a:spLocks noGrp="1"/>
          </p:cNvSpPr>
          <p:nvPr>
            <p:ph sz="half" idx="1"/>
          </p:nvPr>
        </p:nvSpPr>
        <p:spPr>
          <a:xfrm>
            <a:off x="4419600" y="1219200"/>
            <a:ext cx="4038600" cy="5071503"/>
          </a:xfrm>
        </p:spPr>
        <p:txBody>
          <a:bodyPr>
            <a:normAutofit fontScale="92500" lnSpcReduction="10000"/>
          </a:bodyPr>
          <a:lstStyle/>
          <a:p>
            <a:r>
              <a:rPr lang="en-US" dirty="0"/>
              <a:t>Kendall’s Tau is -0.32, P= 0.03.  </a:t>
            </a:r>
            <a:endParaRPr lang="en-US" dirty="0" smtClean="0"/>
          </a:p>
          <a:p>
            <a:r>
              <a:rPr lang="en-US" dirty="0" smtClean="0"/>
              <a:t> </a:t>
            </a:r>
            <a:r>
              <a:rPr lang="en-US" dirty="0"/>
              <a:t>The statistically significant value for Kendall’s Tau indicates publication bias may exist due to the absence of small negative studies. </a:t>
            </a:r>
          </a:p>
          <a:p>
            <a:r>
              <a:rPr lang="en-US" dirty="0" smtClean="0"/>
              <a:t>The </a:t>
            </a:r>
            <a:r>
              <a:rPr lang="en-US" dirty="0"/>
              <a:t>significant p-value for the Egger’s test also suggests there may be publication </a:t>
            </a:r>
            <a:r>
              <a:rPr lang="en-US" dirty="0" smtClean="0"/>
              <a:t>bias</a:t>
            </a:r>
            <a:r>
              <a:rPr lang="en-US" dirty="0"/>
              <a:t>.</a:t>
            </a:r>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23200"/>
            <a:ext cx="3886200" cy="408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771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sz="2400" dirty="0"/>
              <a:t>Homework #2; Section </a:t>
            </a:r>
            <a:r>
              <a:rPr lang="en-US" sz="2400" dirty="0" smtClean="0"/>
              <a:t>B : </a:t>
            </a:r>
            <a:r>
              <a:rPr lang="en-US" sz="2400" dirty="0"/>
              <a:t>Meta-analysis of </a:t>
            </a:r>
            <a:r>
              <a:rPr lang="en-US" sz="2400" dirty="0" smtClean="0"/>
              <a:t>Effect Sizes</a:t>
            </a:r>
            <a:endParaRPr lang="en-US" sz="2400" dirty="0"/>
          </a:p>
        </p:txBody>
      </p:sp>
      <p:sp>
        <p:nvSpPr>
          <p:cNvPr id="5" name="TextBox 4"/>
          <p:cNvSpPr txBox="1"/>
          <p:nvPr/>
        </p:nvSpPr>
        <p:spPr>
          <a:xfrm>
            <a:off x="533400" y="152400"/>
            <a:ext cx="9845224" cy="1200329"/>
          </a:xfrm>
          <a:prstGeom prst="rect">
            <a:avLst/>
          </a:prstGeom>
          <a:noFill/>
        </p:spPr>
        <p:txBody>
          <a:bodyPr wrap="square" rtlCol="0">
            <a:spAutoFit/>
          </a:bodyPr>
          <a:lstStyle/>
          <a:p>
            <a:r>
              <a:rPr lang="en-US" dirty="0"/>
              <a:t> </a:t>
            </a:r>
          </a:p>
          <a:p>
            <a:pPr marL="342900" indent="-342900">
              <a:buAutoNum type="arabicPeriod"/>
            </a:pPr>
            <a:r>
              <a:rPr lang="en-US" i="1" dirty="0" smtClean="0"/>
              <a:t>What </a:t>
            </a:r>
            <a:r>
              <a:rPr lang="en-US" i="1" dirty="0"/>
              <a:t>is the relative risk of endometrial cancer comparing all estrogen </a:t>
            </a:r>
            <a:endParaRPr lang="en-US" i="1" dirty="0" smtClean="0"/>
          </a:p>
          <a:p>
            <a:r>
              <a:rPr lang="en-US" i="1" dirty="0" smtClean="0"/>
              <a:t>users </a:t>
            </a:r>
            <a:r>
              <a:rPr lang="en-US" i="1" dirty="0"/>
              <a:t>to controls (fixed effects model)? </a:t>
            </a:r>
            <a:endParaRPr lang="en-US" dirty="0"/>
          </a:p>
          <a:p>
            <a:endParaRPr lang="en-US" b="1" dirty="0"/>
          </a:p>
        </p:txBody>
      </p:sp>
      <p:sp>
        <p:nvSpPr>
          <p:cNvPr id="4" name="Content Placeholder 3"/>
          <p:cNvSpPr>
            <a:spLocks noGrp="1"/>
          </p:cNvSpPr>
          <p:nvPr>
            <p:ph sz="half" idx="1"/>
          </p:nvPr>
        </p:nvSpPr>
        <p:spPr>
          <a:xfrm>
            <a:off x="5029200" y="1352728"/>
            <a:ext cx="4038600" cy="4209871"/>
          </a:xfrm>
        </p:spPr>
        <p:txBody>
          <a:bodyPr>
            <a:normAutofit fontScale="55000" lnSpcReduction="20000"/>
          </a:bodyPr>
          <a:lstStyle/>
          <a:p>
            <a:r>
              <a:rPr lang="en-US" dirty="0" smtClean="0"/>
              <a:t>The </a:t>
            </a:r>
            <a:r>
              <a:rPr lang="en-US" dirty="0"/>
              <a:t>summary odds ratio for the fixed effects model is 2.19 (95% CI 1.84-2.59) and for the random effects model 2.59 (95% CI 1.71-3.93).  </a:t>
            </a:r>
          </a:p>
          <a:p>
            <a:r>
              <a:rPr lang="en-US" dirty="0"/>
              <a:t> </a:t>
            </a:r>
          </a:p>
          <a:p>
            <a:r>
              <a:rPr lang="en-US" dirty="0"/>
              <a:t>These results show a significant increase in endometrial cancer risk among estrogen users for both the fixed effects and random effects model.  The between study variance in the random effects model results in wider confidence intervals around the summary point estimate. </a:t>
            </a:r>
          </a:p>
          <a:p>
            <a:endParaRPr lang="en-US" dirty="0"/>
          </a:p>
          <a:p>
            <a:r>
              <a:rPr lang="en-US" u="sng" dirty="0" smtClean="0"/>
              <a:t>Steve’s Point</a:t>
            </a:r>
            <a:r>
              <a:rPr lang="en-US" dirty="0"/>
              <a:t>:  This is a good example of a meta-analysis of observational data to address an important research question that could not be answered by a randomized controlled trial because it would not be feasible to conduct such a trial.</a:t>
            </a:r>
          </a:p>
          <a:p>
            <a:endParaRPr lang="en-U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4641250"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14" y="4038600"/>
            <a:ext cx="4267200" cy="258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152400" y="3962400"/>
            <a:ext cx="4572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6914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2400" dirty="0"/>
              <a:t>Homework #2; Section </a:t>
            </a:r>
            <a:r>
              <a:rPr lang="en-US" sz="2400" dirty="0" smtClean="0"/>
              <a:t>B : </a:t>
            </a:r>
            <a:r>
              <a:rPr lang="en-US" sz="2400" dirty="0"/>
              <a:t>Meta-analysis of </a:t>
            </a:r>
            <a:r>
              <a:rPr lang="en-US" sz="2400" dirty="0" smtClean="0"/>
              <a:t>Effect Sizes</a:t>
            </a:r>
            <a:endParaRPr lang="en-US" sz="2400" dirty="0"/>
          </a:p>
        </p:txBody>
      </p:sp>
      <p:sp>
        <p:nvSpPr>
          <p:cNvPr id="3" name="Content Placeholder 2"/>
          <p:cNvSpPr>
            <a:spLocks noGrp="1"/>
          </p:cNvSpPr>
          <p:nvPr>
            <p:ph sz="half" idx="1"/>
          </p:nvPr>
        </p:nvSpPr>
        <p:spPr>
          <a:xfrm>
            <a:off x="4166435" y="1352729"/>
            <a:ext cx="4038600" cy="4718304"/>
          </a:xfrm>
        </p:spPr>
        <p:txBody>
          <a:bodyPr>
            <a:normAutofit fontScale="62500" lnSpcReduction="20000"/>
          </a:bodyPr>
          <a:lstStyle/>
          <a:p>
            <a:r>
              <a:rPr lang="en-US" dirty="0" smtClean="0"/>
              <a:t>The results are not homogeneous</a:t>
            </a:r>
          </a:p>
          <a:p>
            <a:r>
              <a:rPr lang="en-US" dirty="0" smtClean="0"/>
              <a:t>The </a:t>
            </a:r>
            <a:r>
              <a:rPr lang="en-US" dirty="0"/>
              <a:t>summary odds ratio is heterogeneous with Q= 38.20, P &lt; 0.001.  </a:t>
            </a:r>
            <a:endParaRPr lang="en-US" dirty="0" smtClean="0"/>
          </a:p>
          <a:p>
            <a:r>
              <a:rPr lang="en-US" dirty="0" smtClean="0"/>
              <a:t>The </a:t>
            </a:r>
            <a:r>
              <a:rPr lang="en-US" dirty="0"/>
              <a:t>point estimates for ever-users of estrogen range from 0.9 to 10.0.  </a:t>
            </a:r>
            <a:endParaRPr lang="en-US" dirty="0" smtClean="0"/>
          </a:p>
          <a:p>
            <a:r>
              <a:rPr lang="en-US" dirty="0" smtClean="0"/>
              <a:t>The </a:t>
            </a:r>
            <a:r>
              <a:rPr lang="en-US" dirty="0"/>
              <a:t>study by McDonald contributes the most to Q with a point estimate that is markedly different from the summary estimate. However, there is no obvious reason why this study should have found a much different odds ratio than the others. </a:t>
            </a:r>
          </a:p>
          <a:p>
            <a:r>
              <a:rPr lang="en-US" dirty="0" smtClean="0"/>
              <a:t>In reviewing Table 1, it appears that duration of use and dose of estrogen influence degree of risk of endometrial cancer</a:t>
            </a:r>
            <a:endParaRPr lang="en-US" dirty="0"/>
          </a:p>
        </p:txBody>
      </p:sp>
      <p:sp>
        <p:nvSpPr>
          <p:cNvPr id="5" name="TextBox 4"/>
          <p:cNvSpPr txBox="1"/>
          <p:nvPr/>
        </p:nvSpPr>
        <p:spPr>
          <a:xfrm>
            <a:off x="76200" y="152400"/>
            <a:ext cx="9845224" cy="1200329"/>
          </a:xfrm>
          <a:prstGeom prst="rect">
            <a:avLst/>
          </a:prstGeom>
          <a:noFill/>
        </p:spPr>
        <p:txBody>
          <a:bodyPr wrap="square" rtlCol="0">
            <a:spAutoFit/>
          </a:bodyPr>
          <a:lstStyle/>
          <a:p>
            <a:r>
              <a:rPr lang="en-US" dirty="0"/>
              <a:t> </a:t>
            </a:r>
          </a:p>
          <a:p>
            <a:pPr marL="342900" indent="-342900">
              <a:buAutoNum type="arabicPeriod" startAt="2"/>
            </a:pPr>
            <a:r>
              <a:rPr lang="en-US" i="1" dirty="0" smtClean="0"/>
              <a:t>Are </a:t>
            </a:r>
            <a:r>
              <a:rPr lang="en-US" i="1" dirty="0"/>
              <a:t>the results homogeneous? If the studies are not homogenous, what </a:t>
            </a:r>
            <a:endParaRPr lang="en-US" i="1" dirty="0" smtClean="0"/>
          </a:p>
          <a:p>
            <a:r>
              <a:rPr lang="en-US" i="1" dirty="0" smtClean="0"/>
              <a:t>issues </a:t>
            </a:r>
            <a:r>
              <a:rPr lang="en-US" i="1" dirty="0"/>
              <a:t>related to observational studies may account for the heterogeneity?  </a:t>
            </a:r>
            <a:endParaRPr lang="en-US" dirty="0"/>
          </a:p>
          <a:p>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52729"/>
            <a:ext cx="4014035" cy="232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3886200"/>
            <a:ext cx="3788229" cy="258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217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ts val="0"/>
              </a:spcBef>
            </a:pPr>
            <a:r>
              <a:rPr lang="en-US" sz="1800" i="1" spc="0" dirty="0" smtClean="0">
                <a:solidFill>
                  <a:srgbClr val="292934"/>
                </a:solidFill>
                <a:ea typeface="+mn-ea"/>
                <a:cs typeface="+mn-cs"/>
              </a:rPr>
              <a:t>Q. 2 Are </a:t>
            </a:r>
            <a:r>
              <a:rPr lang="en-US" sz="1800" i="1" spc="0" dirty="0">
                <a:solidFill>
                  <a:srgbClr val="292934"/>
                </a:solidFill>
                <a:ea typeface="+mn-ea"/>
                <a:cs typeface="+mn-cs"/>
              </a:rPr>
              <a:t>the results homogeneous? If the studies are not homogenous, what </a:t>
            </a:r>
            <a:br>
              <a:rPr lang="en-US" sz="1800" i="1" spc="0" dirty="0">
                <a:solidFill>
                  <a:srgbClr val="292934"/>
                </a:solidFill>
                <a:ea typeface="+mn-ea"/>
                <a:cs typeface="+mn-cs"/>
              </a:rPr>
            </a:br>
            <a:r>
              <a:rPr lang="en-US" sz="1800" i="1" spc="0" dirty="0">
                <a:solidFill>
                  <a:srgbClr val="292934"/>
                </a:solidFill>
                <a:ea typeface="+mn-ea"/>
                <a:cs typeface="+mn-cs"/>
              </a:rPr>
              <a:t>issues related to observational studies may account for the heterogeneity?  </a:t>
            </a:r>
            <a:r>
              <a:rPr lang="en-US" sz="1800" spc="0" dirty="0">
                <a:solidFill>
                  <a:srgbClr val="292934"/>
                </a:solidFill>
                <a:ea typeface="+mn-ea"/>
                <a:cs typeface="+mn-cs"/>
              </a:rPr>
              <a:t/>
            </a:r>
            <a:br>
              <a:rPr lang="en-US" sz="1800" spc="0" dirty="0">
                <a:solidFill>
                  <a:srgbClr val="292934"/>
                </a:solidFill>
                <a:ea typeface="+mn-ea"/>
                <a:cs typeface="+mn-cs"/>
              </a:rPr>
            </a:br>
            <a:endParaRPr lang="en-US" dirty="0"/>
          </a:p>
        </p:txBody>
      </p:sp>
      <p:sp>
        <p:nvSpPr>
          <p:cNvPr id="5" name="Rectangle 4"/>
          <p:cNvSpPr/>
          <p:nvPr/>
        </p:nvSpPr>
        <p:spPr>
          <a:xfrm>
            <a:off x="228600" y="1295400"/>
            <a:ext cx="8305800" cy="4093428"/>
          </a:xfrm>
          <a:prstGeom prst="rect">
            <a:avLst/>
          </a:prstGeom>
        </p:spPr>
        <p:txBody>
          <a:bodyPr wrap="square">
            <a:spAutoFit/>
          </a:bodyPr>
          <a:lstStyle/>
          <a:p>
            <a:r>
              <a:rPr lang="en-US" sz="2000" u="sng" dirty="0" smtClean="0">
                <a:ea typeface="Times New Roman"/>
                <a:cs typeface="Times New Roman"/>
              </a:rPr>
              <a:t>Steve’s Point</a:t>
            </a:r>
            <a:r>
              <a:rPr lang="en-US" sz="2000" dirty="0">
                <a:ea typeface="Times New Roman"/>
                <a:cs typeface="Times New Roman"/>
              </a:rPr>
              <a:t>:  </a:t>
            </a:r>
            <a:endParaRPr lang="en-US" sz="2000" dirty="0" smtClean="0">
              <a:ea typeface="Times New Roman"/>
              <a:cs typeface="Times New Roman"/>
            </a:endParaRPr>
          </a:p>
          <a:p>
            <a:r>
              <a:rPr lang="en-US" sz="2000" dirty="0" smtClean="0">
                <a:ea typeface="Times New Roman"/>
                <a:cs typeface="Times New Roman"/>
              </a:rPr>
              <a:t>When </a:t>
            </a:r>
            <a:r>
              <a:rPr lang="en-US" sz="2000" dirty="0">
                <a:ea typeface="Times New Roman"/>
                <a:cs typeface="Times New Roman"/>
              </a:rPr>
              <a:t>heterogeneity is present, the results of a meta-analysis need to be interpreted with caution.  If heterogeneity is present consider one or all of the following:  </a:t>
            </a:r>
          </a:p>
          <a:p>
            <a:r>
              <a:rPr lang="en-US" sz="2000" dirty="0">
                <a:ea typeface="Times New Roman"/>
                <a:cs typeface="Times New Roman"/>
              </a:rPr>
              <a:t>1) don't combine results, </a:t>
            </a:r>
          </a:p>
          <a:p>
            <a:r>
              <a:rPr lang="en-US" sz="2000" dirty="0">
                <a:ea typeface="Times New Roman"/>
                <a:cs typeface="Times New Roman"/>
              </a:rPr>
              <a:t>2) search for the problem causing the variability focusing on differences in study design, definition of outcomes, definition of intervention, etc., </a:t>
            </a:r>
          </a:p>
          <a:p>
            <a:r>
              <a:rPr lang="en-US" sz="2000" dirty="0">
                <a:ea typeface="Times New Roman"/>
                <a:cs typeface="Times New Roman"/>
              </a:rPr>
              <a:t>3) use the results to plan for subsequent studies, and </a:t>
            </a:r>
          </a:p>
          <a:p>
            <a:r>
              <a:rPr lang="en-US" sz="2000" dirty="0">
                <a:ea typeface="Times New Roman"/>
                <a:cs typeface="Times New Roman"/>
              </a:rPr>
              <a:t>4) consider whether heterogeneity invalidates the findings, i.e. are the effect sizes in the individual studies and summary estimate in the same direction and of similar magnitude.  </a:t>
            </a:r>
          </a:p>
          <a:p>
            <a:r>
              <a:rPr lang="en-US" sz="2000" dirty="0">
                <a:ea typeface="Times New Roman"/>
                <a:cs typeface="Times New Roman"/>
              </a:rPr>
              <a:t> </a:t>
            </a:r>
          </a:p>
          <a:p>
            <a:endParaRPr lang="en-US" sz="2000" dirty="0">
              <a:ea typeface="Times New Roman"/>
              <a:cs typeface="Times New Roman"/>
            </a:endParaRPr>
          </a:p>
        </p:txBody>
      </p:sp>
    </p:spTree>
    <p:extLst>
      <p:ext uri="{BB962C8B-B14F-4D97-AF65-F5344CB8AC3E}">
        <p14:creationId xmlns:p14="http://schemas.microsoft.com/office/powerpoint/2010/main" val="313679989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r>
              <a:rPr lang="en-US" sz="2400" dirty="0"/>
              <a:t>Homework #2; Section </a:t>
            </a:r>
            <a:r>
              <a:rPr lang="en-US" sz="2400" dirty="0" smtClean="0"/>
              <a:t>B : </a:t>
            </a:r>
            <a:r>
              <a:rPr lang="en-US" sz="2400" dirty="0"/>
              <a:t>Meta-analysis of </a:t>
            </a:r>
            <a:r>
              <a:rPr lang="en-US" sz="2400" dirty="0" smtClean="0"/>
              <a:t>Effect Sizes</a:t>
            </a:r>
            <a:endParaRPr lang="en-US" sz="2400" dirty="0"/>
          </a:p>
        </p:txBody>
      </p:sp>
      <p:sp>
        <p:nvSpPr>
          <p:cNvPr id="5" name="TextBox 4"/>
          <p:cNvSpPr txBox="1"/>
          <p:nvPr/>
        </p:nvSpPr>
        <p:spPr>
          <a:xfrm>
            <a:off x="533400" y="152400"/>
            <a:ext cx="9845224" cy="1200329"/>
          </a:xfrm>
          <a:prstGeom prst="rect">
            <a:avLst/>
          </a:prstGeom>
          <a:noFill/>
        </p:spPr>
        <p:txBody>
          <a:bodyPr wrap="square" rtlCol="0">
            <a:spAutoFit/>
          </a:bodyPr>
          <a:lstStyle/>
          <a:p>
            <a:endParaRPr lang="en-US" dirty="0" smtClean="0"/>
          </a:p>
          <a:p>
            <a:pPr marL="342900" indent="-342900">
              <a:buAutoNum type="arabicPeriod" startAt="3"/>
            </a:pPr>
            <a:r>
              <a:rPr lang="en-US" i="1" dirty="0" smtClean="0"/>
              <a:t>Are </a:t>
            </a:r>
            <a:r>
              <a:rPr lang="en-US" i="1" dirty="0"/>
              <a:t>the results in each of these subgroups (low, medium, high-dose users) </a:t>
            </a:r>
            <a:endParaRPr lang="en-US" i="1" dirty="0" smtClean="0"/>
          </a:p>
          <a:p>
            <a:r>
              <a:rPr lang="en-US" i="1" dirty="0" smtClean="0"/>
              <a:t>homogeneous</a:t>
            </a:r>
            <a:r>
              <a:rPr lang="en-US" i="1" dirty="0"/>
              <a:t>? Show the results for each subgroup.</a:t>
            </a:r>
            <a:endParaRPr lang="en-US" dirty="0"/>
          </a:p>
          <a:p>
            <a:endParaRPr lang="en-U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43100"/>
            <a:ext cx="4753759"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19200"/>
            <a:ext cx="4911922" cy="615553"/>
          </a:xfrm>
          <a:prstGeom prst="rect">
            <a:avLst/>
          </a:prstGeom>
          <a:noFill/>
        </p:spPr>
        <p:txBody>
          <a:bodyPr wrap="none" rtlCol="0">
            <a:spAutoFit/>
          </a:bodyPr>
          <a:lstStyle/>
          <a:p>
            <a:r>
              <a:rPr lang="en-US" sz="1600" dirty="0"/>
              <a:t>The summary odds ratio is </a:t>
            </a:r>
            <a:r>
              <a:rPr lang="en-US" sz="1600" b="1" dirty="0"/>
              <a:t>3.85 (95% CI 1.50-9.84)</a:t>
            </a:r>
            <a:r>
              <a:rPr lang="en-US" sz="1600" dirty="0"/>
              <a:t> </a:t>
            </a:r>
            <a:endParaRPr lang="en-US" sz="1600" dirty="0" smtClean="0"/>
          </a:p>
          <a:p>
            <a:r>
              <a:rPr lang="en-US" sz="1600" dirty="0" smtClean="0"/>
              <a:t>for </a:t>
            </a:r>
            <a:r>
              <a:rPr lang="en-US" sz="1600" dirty="0"/>
              <a:t>women who took 0.325mg of estrogen</a:t>
            </a:r>
            <a:r>
              <a:rPr lang="en-US" dirty="0"/>
              <a:t>:</a:t>
            </a: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32214"/>
            <a:ext cx="4200525" cy="223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11922" y="762000"/>
            <a:ext cx="6289478" cy="1384995"/>
          </a:xfrm>
          <a:prstGeom prst="rect">
            <a:avLst/>
          </a:prstGeom>
          <a:noFill/>
        </p:spPr>
        <p:txBody>
          <a:bodyPr wrap="square" rtlCol="0">
            <a:spAutoFit/>
          </a:bodyPr>
          <a:lstStyle/>
          <a:p>
            <a:r>
              <a:rPr lang="en-US" dirty="0"/>
              <a:t> </a:t>
            </a:r>
          </a:p>
          <a:p>
            <a:r>
              <a:rPr lang="en-US" sz="1600" dirty="0"/>
              <a:t>The summary odds ratio </a:t>
            </a:r>
            <a:r>
              <a:rPr lang="en-US" sz="1600" b="1" dirty="0"/>
              <a:t>is 3.40 </a:t>
            </a:r>
            <a:endParaRPr lang="en-US" sz="1600" b="1" dirty="0" smtClean="0"/>
          </a:p>
          <a:p>
            <a:r>
              <a:rPr lang="en-US" sz="1600" b="1" dirty="0" smtClean="0"/>
              <a:t>(</a:t>
            </a:r>
            <a:r>
              <a:rPr lang="en-US" sz="1600" b="1" dirty="0"/>
              <a:t>95% CI 2.05-5.64)</a:t>
            </a:r>
            <a:r>
              <a:rPr lang="en-US" sz="1600" dirty="0"/>
              <a:t> for those who took </a:t>
            </a:r>
            <a:endParaRPr lang="en-US" sz="1600" dirty="0" smtClean="0"/>
          </a:p>
          <a:p>
            <a:r>
              <a:rPr lang="en-US" sz="1600" dirty="0" smtClean="0"/>
              <a:t>0.625mg </a:t>
            </a:r>
            <a:r>
              <a:rPr lang="en-US" sz="1600" dirty="0"/>
              <a:t>of estrogen:</a:t>
            </a:r>
          </a:p>
          <a:p>
            <a:endParaRPr lang="en-US" dirty="0"/>
          </a:p>
        </p:txBody>
      </p:sp>
      <p:sp>
        <p:nvSpPr>
          <p:cNvPr id="7" name="TextBox 6"/>
          <p:cNvSpPr txBox="1"/>
          <p:nvPr/>
        </p:nvSpPr>
        <p:spPr>
          <a:xfrm>
            <a:off x="304799" y="4876800"/>
            <a:ext cx="7751861" cy="923330"/>
          </a:xfrm>
          <a:prstGeom prst="rect">
            <a:avLst/>
          </a:prstGeom>
          <a:noFill/>
        </p:spPr>
        <p:txBody>
          <a:bodyPr wrap="square" rtlCol="0">
            <a:spAutoFit/>
          </a:bodyPr>
          <a:lstStyle/>
          <a:p>
            <a:r>
              <a:rPr lang="en-US" dirty="0"/>
              <a:t> The summary odds ratio is </a:t>
            </a:r>
            <a:r>
              <a:rPr lang="en-US" b="1" dirty="0"/>
              <a:t>5.1 (95% CI 3.72-6.92)</a:t>
            </a:r>
            <a:r>
              <a:rPr lang="en-US" dirty="0"/>
              <a:t> </a:t>
            </a:r>
            <a:r>
              <a:rPr lang="en-US" dirty="0" smtClean="0"/>
              <a:t>f</a:t>
            </a:r>
          </a:p>
          <a:p>
            <a:r>
              <a:rPr lang="en-US" dirty="0" smtClean="0"/>
              <a:t>or </a:t>
            </a:r>
            <a:r>
              <a:rPr lang="en-US" dirty="0"/>
              <a:t>those who took </a:t>
            </a:r>
            <a:r>
              <a:rPr lang="en-US" u="sng" dirty="0"/>
              <a:t>&gt;</a:t>
            </a:r>
            <a:r>
              <a:rPr lang="en-US" dirty="0"/>
              <a:t>1.25mg or more of estrogen:</a:t>
            </a:r>
          </a:p>
          <a:p>
            <a:endParaRPr lang="en-US" dirty="0"/>
          </a:p>
        </p:txBody>
      </p:sp>
      <p:sp>
        <p:nvSpPr>
          <p:cNvPr id="8" name="TextBox 7"/>
          <p:cNvSpPr txBox="1"/>
          <p:nvPr/>
        </p:nvSpPr>
        <p:spPr>
          <a:xfrm>
            <a:off x="304799" y="6096000"/>
            <a:ext cx="6532558" cy="369332"/>
          </a:xfrm>
          <a:prstGeom prst="rect">
            <a:avLst/>
          </a:prstGeom>
          <a:noFill/>
        </p:spPr>
        <p:txBody>
          <a:bodyPr wrap="none" rtlCol="0">
            <a:spAutoFit/>
          </a:bodyPr>
          <a:lstStyle/>
          <a:p>
            <a:r>
              <a:rPr lang="en-US" dirty="0"/>
              <a:t>The results are homogeneous for all three summary </a:t>
            </a:r>
            <a:r>
              <a:rPr lang="en-US" dirty="0" smtClean="0"/>
              <a:t>estimates</a:t>
            </a:r>
            <a:endParaRPr lang="en-US" dirty="0"/>
          </a:p>
        </p:txBody>
      </p:sp>
    </p:spTree>
    <p:extLst>
      <p:ext uri="{BB962C8B-B14F-4D97-AF65-F5344CB8AC3E}">
        <p14:creationId xmlns:p14="http://schemas.microsoft.com/office/powerpoint/2010/main" val="2978363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85800"/>
          </a:xfrm>
        </p:spPr>
        <p:txBody>
          <a:bodyPr>
            <a:normAutofit/>
          </a:bodyPr>
          <a:lstStyle/>
          <a:p>
            <a:r>
              <a:rPr lang="en-US" sz="2400" dirty="0"/>
              <a:t>Homework #2; Section </a:t>
            </a:r>
            <a:r>
              <a:rPr lang="en-US" sz="2400" dirty="0" smtClean="0"/>
              <a:t>B : </a:t>
            </a:r>
            <a:r>
              <a:rPr lang="en-US" sz="2400" dirty="0"/>
              <a:t>Meta-analysis of </a:t>
            </a:r>
            <a:r>
              <a:rPr lang="en-US" sz="2400" dirty="0" smtClean="0"/>
              <a:t>Effect Sizes</a:t>
            </a:r>
            <a:endParaRPr lang="en-US" sz="2400" dirty="0"/>
          </a:p>
        </p:txBody>
      </p:sp>
      <p:sp>
        <p:nvSpPr>
          <p:cNvPr id="4" name="Content Placeholder 3"/>
          <p:cNvSpPr>
            <a:spLocks noGrp="1"/>
          </p:cNvSpPr>
          <p:nvPr>
            <p:ph sz="half" idx="1"/>
          </p:nvPr>
        </p:nvSpPr>
        <p:spPr/>
        <p:txBody>
          <a:bodyPr>
            <a:normAutofit/>
          </a:bodyPr>
          <a:lstStyle/>
          <a:p>
            <a:r>
              <a:rPr lang="en-US" dirty="0"/>
              <a:t> It appears that risk for endometrial cancer may be higher at the highest doses of estrogen than at lower </a:t>
            </a:r>
            <a:r>
              <a:rPr lang="en-US" dirty="0" smtClean="0"/>
              <a:t>doses</a:t>
            </a:r>
            <a:endParaRPr lang="en-US" dirty="0"/>
          </a:p>
        </p:txBody>
      </p:sp>
      <p:sp>
        <p:nvSpPr>
          <p:cNvPr id="3" name="Content Placeholder 2"/>
          <p:cNvSpPr>
            <a:spLocks noGrp="1"/>
          </p:cNvSpPr>
          <p:nvPr>
            <p:ph sz="half" idx="2"/>
          </p:nvPr>
        </p:nvSpPr>
        <p:spPr/>
        <p:txBody>
          <a:bodyPr/>
          <a:lstStyle/>
          <a:p>
            <a:r>
              <a:rPr lang="en-US" u="sng" dirty="0" smtClean="0"/>
              <a:t>Point</a:t>
            </a:r>
            <a:r>
              <a:rPr lang="en-US" dirty="0"/>
              <a:t>:  Differences in the dose of estrogen among ever users may account for the heterogeneity among the studies.</a:t>
            </a:r>
          </a:p>
          <a:p>
            <a:endParaRPr lang="en-US" dirty="0"/>
          </a:p>
        </p:txBody>
      </p:sp>
      <p:sp>
        <p:nvSpPr>
          <p:cNvPr id="5" name="TextBox 4"/>
          <p:cNvSpPr txBox="1"/>
          <p:nvPr/>
        </p:nvSpPr>
        <p:spPr>
          <a:xfrm>
            <a:off x="533400" y="152400"/>
            <a:ext cx="9845224" cy="923330"/>
          </a:xfrm>
          <a:prstGeom prst="rect">
            <a:avLst/>
          </a:prstGeom>
          <a:noFill/>
        </p:spPr>
        <p:txBody>
          <a:bodyPr wrap="square" rtlCol="0">
            <a:spAutoFit/>
          </a:bodyPr>
          <a:lstStyle/>
          <a:p>
            <a:endParaRPr lang="en-US" dirty="0" smtClean="0"/>
          </a:p>
          <a:p>
            <a:r>
              <a:rPr lang="en-US" b="1" i="1" dirty="0"/>
              <a:t>4.</a:t>
            </a:r>
            <a:r>
              <a:rPr lang="en-US" i="1" dirty="0"/>
              <a:t>  Based on these results, what is your conclusion about the data?</a:t>
            </a:r>
            <a:endParaRPr lang="en-US" dirty="0"/>
          </a:p>
          <a:p>
            <a:endParaRPr lang="en-US" dirty="0"/>
          </a:p>
        </p:txBody>
      </p:sp>
    </p:spTree>
    <p:extLst>
      <p:ext uri="{BB962C8B-B14F-4D97-AF65-F5344CB8AC3E}">
        <p14:creationId xmlns:p14="http://schemas.microsoft.com/office/powerpoint/2010/main" val="2352054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685800"/>
          </a:xfrm>
        </p:spPr>
        <p:txBody>
          <a:bodyPr>
            <a:normAutofit/>
          </a:bodyPr>
          <a:lstStyle/>
          <a:p>
            <a:r>
              <a:rPr lang="en-US" sz="2400" dirty="0" smtClean="0"/>
              <a:t>Homework #2; Section A: Meta-analysis of Count Data</a:t>
            </a:r>
            <a:endParaRPr lang="en-US" sz="2400" dirty="0"/>
          </a:p>
        </p:txBody>
      </p:sp>
      <p:sp>
        <p:nvSpPr>
          <p:cNvPr id="13" name="TextBox 12"/>
          <p:cNvSpPr txBox="1"/>
          <p:nvPr/>
        </p:nvSpPr>
        <p:spPr>
          <a:xfrm>
            <a:off x="457200" y="381000"/>
            <a:ext cx="7162800" cy="738664"/>
          </a:xfrm>
          <a:prstGeom prst="rect">
            <a:avLst/>
          </a:prstGeom>
          <a:noFill/>
        </p:spPr>
        <p:txBody>
          <a:bodyPr wrap="square" rtlCol="0">
            <a:spAutoFit/>
          </a:bodyPr>
          <a:lstStyle/>
          <a:p>
            <a:r>
              <a:rPr lang="en-US" sz="1400" i="1" dirty="0" smtClean="0"/>
              <a:t>#3  </a:t>
            </a:r>
            <a:r>
              <a:rPr lang="en-US" sz="1400" i="1" dirty="0"/>
              <a:t>Which study is weighted the most </a:t>
            </a:r>
            <a:r>
              <a:rPr lang="en-US" sz="1400" i="1" dirty="0" smtClean="0"/>
              <a:t>heavily</a:t>
            </a:r>
            <a:r>
              <a:rPr lang="en-US" sz="1400" i="1" dirty="0"/>
              <a:t> </a:t>
            </a:r>
            <a:r>
              <a:rPr lang="en-US" sz="1400" i="1" dirty="0" smtClean="0"/>
              <a:t>?</a:t>
            </a:r>
          </a:p>
          <a:p>
            <a:r>
              <a:rPr lang="en-US" sz="1400" i="1" dirty="0" smtClean="0"/>
              <a:t>how </a:t>
            </a:r>
            <a:r>
              <a:rPr lang="en-US" sz="1400" i="1" dirty="0"/>
              <a:t>does the point estimate for this study compare to the overall summary estimate? </a:t>
            </a:r>
            <a:endParaRPr lang="en-US" sz="1400" dirty="0"/>
          </a:p>
          <a:p>
            <a:endParaRPr lang="en-US" sz="1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081" y="1940487"/>
            <a:ext cx="4691743" cy="346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73262"/>
            <a:ext cx="4320081"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766" y="4343400"/>
            <a:ext cx="253674" cy="34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7200" y="3886200"/>
            <a:ext cx="4366719" cy="22860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44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13" name="TextBox 12"/>
          <p:cNvSpPr txBox="1"/>
          <p:nvPr/>
        </p:nvSpPr>
        <p:spPr>
          <a:xfrm>
            <a:off x="304800" y="381000"/>
            <a:ext cx="7162800" cy="738664"/>
          </a:xfrm>
          <a:prstGeom prst="rect">
            <a:avLst/>
          </a:prstGeom>
          <a:noFill/>
        </p:spPr>
        <p:txBody>
          <a:bodyPr wrap="square" rtlCol="0">
            <a:spAutoFit/>
          </a:bodyPr>
          <a:lstStyle/>
          <a:p>
            <a:r>
              <a:rPr lang="en-US" sz="1400" i="1" dirty="0" smtClean="0"/>
              <a:t>#3 Why </a:t>
            </a:r>
            <a:r>
              <a:rPr lang="en-US" sz="1400" i="1" dirty="0"/>
              <a:t>aren't the studies by </a:t>
            </a:r>
            <a:r>
              <a:rPr lang="en-US" sz="1400" i="1" dirty="0" err="1"/>
              <a:t>Levallois</a:t>
            </a:r>
            <a:r>
              <a:rPr lang="en-US" sz="1400" i="1" dirty="0"/>
              <a:t> and </a:t>
            </a:r>
            <a:r>
              <a:rPr lang="en-US" sz="1400" i="1" dirty="0" err="1"/>
              <a:t>Neilsen</a:t>
            </a:r>
            <a:r>
              <a:rPr lang="en-US" sz="1400" i="1" dirty="0"/>
              <a:t>, which have similar sample sizes, weighted the same (hint: look at the 2x2 tables on page 3)? </a:t>
            </a:r>
            <a:endParaRPr lang="en-US" sz="1400" dirty="0"/>
          </a:p>
          <a:p>
            <a:endParaRPr lang="en-US" sz="1400" dirty="0"/>
          </a:p>
        </p:txBody>
      </p:sp>
      <p:sp>
        <p:nvSpPr>
          <p:cNvPr id="10" name="TextBox 9"/>
          <p:cNvSpPr txBox="1"/>
          <p:nvPr/>
        </p:nvSpPr>
        <p:spPr>
          <a:xfrm>
            <a:off x="1981200" y="4800600"/>
            <a:ext cx="4784546" cy="1323439"/>
          </a:xfrm>
          <a:prstGeom prst="rect">
            <a:avLst/>
          </a:prstGeom>
          <a:noFill/>
        </p:spPr>
        <p:txBody>
          <a:bodyPr wrap="square" rtlCol="0">
            <a:spAutoFit/>
          </a:bodyPr>
          <a:lstStyle/>
          <a:p>
            <a:r>
              <a:rPr lang="en-US" sz="1600" dirty="0" smtClean="0"/>
              <a:t>But the issue is here number of outcomes.</a:t>
            </a:r>
          </a:p>
          <a:p>
            <a:r>
              <a:rPr lang="en-US" sz="1600" dirty="0" err="1" smtClean="0"/>
              <a:t>Levallois</a:t>
            </a:r>
            <a:r>
              <a:rPr lang="en-US" sz="1600" dirty="0" smtClean="0"/>
              <a:t> – very small number of outcomes, </a:t>
            </a:r>
          </a:p>
          <a:p>
            <a:r>
              <a:rPr lang="en-US" sz="1600" dirty="0" smtClean="0"/>
              <a:t>Therefore variance higher – weighted less.</a:t>
            </a:r>
          </a:p>
          <a:p>
            <a:r>
              <a:rPr lang="en-US" sz="1600" dirty="0" smtClean="0"/>
              <a:t>In FE analysis, all things being equal – higher</a:t>
            </a:r>
          </a:p>
          <a:p>
            <a:r>
              <a:rPr lang="en-US" sz="1600" dirty="0" smtClean="0"/>
              <a:t>Variances (larger CI’s) - lower weights </a:t>
            </a:r>
            <a:endParaRPr lang="en-US"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988" y="1133475"/>
            <a:ext cx="4322763"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05200"/>
            <a:ext cx="4495800" cy="3810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79900"/>
            <a:ext cx="4495800" cy="2921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34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additive="base">
                                        <p:cTn id="11" dur="500" fill="hold"/>
                                        <p:tgtEl>
                                          <p:spTgt spid="4099"/>
                                        </p:tgtEl>
                                        <p:attrNameLst>
                                          <p:attrName>ppt_x</p:attrName>
                                        </p:attrNameLst>
                                      </p:cBhvr>
                                      <p:tavLst>
                                        <p:tav tm="0">
                                          <p:val>
                                            <p:strVal val="#ppt_x"/>
                                          </p:val>
                                        </p:tav>
                                        <p:tav tm="100000">
                                          <p:val>
                                            <p:strVal val="#ppt_x"/>
                                          </p:val>
                                        </p:tav>
                                      </p:tavLst>
                                    </p:anim>
                                    <p:anim calcmode="lin" valueType="num">
                                      <p:cBhvr additive="base">
                                        <p:cTn id="1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13" name="TextBox 12"/>
          <p:cNvSpPr txBox="1"/>
          <p:nvPr/>
        </p:nvSpPr>
        <p:spPr>
          <a:xfrm>
            <a:off x="304800" y="381000"/>
            <a:ext cx="7162800" cy="738664"/>
          </a:xfrm>
          <a:prstGeom prst="rect">
            <a:avLst/>
          </a:prstGeom>
          <a:noFill/>
        </p:spPr>
        <p:txBody>
          <a:bodyPr wrap="square" rtlCol="0">
            <a:spAutoFit/>
          </a:bodyPr>
          <a:lstStyle/>
          <a:p>
            <a:r>
              <a:rPr lang="en-US" sz="1400" i="1" dirty="0" smtClean="0"/>
              <a:t>#3 Why </a:t>
            </a:r>
            <a:r>
              <a:rPr lang="en-US" sz="1400" i="1" dirty="0"/>
              <a:t>aren't the studies by </a:t>
            </a:r>
            <a:r>
              <a:rPr lang="en-US" sz="1400" i="1" dirty="0" err="1"/>
              <a:t>Levallois</a:t>
            </a:r>
            <a:r>
              <a:rPr lang="en-US" sz="1400" i="1" dirty="0"/>
              <a:t> and </a:t>
            </a:r>
            <a:r>
              <a:rPr lang="en-US" sz="1400" i="1" dirty="0" err="1"/>
              <a:t>Neilsen</a:t>
            </a:r>
            <a:r>
              <a:rPr lang="en-US" sz="1400" i="1" dirty="0"/>
              <a:t>, which have similar sample sizes, weighted the same (hint: look at the 2x2 tables on page 3)? </a:t>
            </a:r>
            <a:endParaRPr lang="en-US" sz="1400" dirty="0"/>
          </a:p>
          <a:p>
            <a:endParaRPr lang="en-US" sz="1400" dirty="0"/>
          </a:p>
        </p:txBody>
      </p:sp>
      <p:sp>
        <p:nvSpPr>
          <p:cNvPr id="2" name="TextBox 1"/>
          <p:cNvSpPr txBox="1"/>
          <p:nvPr/>
        </p:nvSpPr>
        <p:spPr>
          <a:xfrm>
            <a:off x="39028" y="1119663"/>
            <a:ext cx="9181172" cy="2308324"/>
          </a:xfrm>
          <a:prstGeom prst="rect">
            <a:avLst/>
          </a:prstGeom>
          <a:noFill/>
        </p:spPr>
        <p:txBody>
          <a:bodyPr wrap="square" rtlCol="0">
            <a:spAutoFit/>
          </a:bodyPr>
          <a:lstStyle/>
          <a:p>
            <a:r>
              <a:rPr lang="en-US" b="1" dirty="0" smtClean="0"/>
              <a:t>Under FE model:</a:t>
            </a:r>
          </a:p>
          <a:p>
            <a:pPr marL="285750" indent="-285750">
              <a:buFont typeface="Arial" pitchFamily="34" charset="0"/>
              <a:buChar char="•"/>
            </a:pPr>
            <a:r>
              <a:rPr lang="en-US" dirty="0" smtClean="0"/>
              <a:t>Effect sizes for all studies are identical</a:t>
            </a:r>
          </a:p>
          <a:p>
            <a:r>
              <a:rPr lang="en-US" dirty="0" smtClean="0"/>
              <a:t>And reason variation occurs is because of  sampling error (error in estimating effect sizes)</a:t>
            </a:r>
          </a:p>
          <a:p>
            <a:pPr marL="285750" indent="-285750">
              <a:buFont typeface="Arial" pitchFamily="34" charset="0"/>
              <a:buChar char="•"/>
            </a:pPr>
            <a:r>
              <a:rPr lang="en-US" dirty="0" smtClean="0"/>
              <a:t>FE ignores from smaller studies since we have.</a:t>
            </a:r>
          </a:p>
          <a:p>
            <a:r>
              <a:rPr lang="en-US" dirty="0" smtClean="0"/>
              <a:t>Better information on effect sizes from large studies</a:t>
            </a:r>
          </a:p>
          <a:p>
            <a:pPr marL="285750" indent="-285750">
              <a:buFont typeface="Arial" pitchFamily="34" charset="0"/>
              <a:buChar char="•"/>
            </a:pPr>
            <a:r>
              <a:rPr lang="en-US" dirty="0" smtClean="0"/>
              <a:t>Weights in FE is 1/variance</a:t>
            </a:r>
            <a:br>
              <a:rPr lang="en-US" dirty="0" smtClean="0"/>
            </a:br>
            <a:endParaRPr lang="en-US" dirty="0"/>
          </a:p>
        </p:txBody>
      </p:sp>
      <p:sp>
        <p:nvSpPr>
          <p:cNvPr id="5" name="TextBox 4"/>
          <p:cNvSpPr txBox="1"/>
          <p:nvPr/>
        </p:nvSpPr>
        <p:spPr>
          <a:xfrm>
            <a:off x="152400" y="3200400"/>
            <a:ext cx="8686800" cy="3139321"/>
          </a:xfrm>
          <a:prstGeom prst="rect">
            <a:avLst/>
          </a:prstGeom>
          <a:noFill/>
        </p:spPr>
        <p:txBody>
          <a:bodyPr wrap="square" rtlCol="0">
            <a:spAutoFit/>
          </a:bodyPr>
          <a:lstStyle/>
          <a:p>
            <a:r>
              <a:rPr lang="en-US" b="1" dirty="0" smtClean="0"/>
              <a:t>Under RE model</a:t>
            </a:r>
          </a:p>
          <a:p>
            <a:pPr lvl="1"/>
            <a:r>
              <a:rPr lang="en-US" dirty="0" smtClean="0"/>
              <a:t>Goal is not to estimate one TRUE Effect but to estimate the distribution</a:t>
            </a:r>
          </a:p>
          <a:p>
            <a:pPr lvl="1"/>
            <a:r>
              <a:rPr lang="en-US" dirty="0" smtClean="0"/>
              <a:t>Of effects.</a:t>
            </a:r>
          </a:p>
          <a:p>
            <a:pPr marL="742950" lvl="1" indent="-285750">
              <a:buFont typeface="Arial" pitchFamily="34" charset="0"/>
              <a:buChar char="•"/>
            </a:pPr>
            <a:r>
              <a:rPr lang="en-US" dirty="0" smtClean="0"/>
              <a:t>Each study provides a different Effect size –want to make sure all</a:t>
            </a:r>
          </a:p>
          <a:p>
            <a:pPr lvl="1"/>
            <a:r>
              <a:rPr lang="en-US" dirty="0" smtClean="0"/>
              <a:t>Effect sizes are represented in the Summary estimates</a:t>
            </a:r>
          </a:p>
          <a:p>
            <a:pPr marL="742950" lvl="1" indent="-285750">
              <a:buFont typeface="Arial" pitchFamily="34" charset="0"/>
              <a:buChar char="•"/>
            </a:pPr>
            <a:r>
              <a:rPr lang="en-US" dirty="0" smtClean="0"/>
              <a:t>Therefore RE does not discount the small study by giving it a small</a:t>
            </a:r>
          </a:p>
          <a:p>
            <a:pPr lvl="1"/>
            <a:r>
              <a:rPr lang="en-US" dirty="0" smtClean="0"/>
              <a:t>weight</a:t>
            </a:r>
          </a:p>
          <a:p>
            <a:pPr marL="742950" lvl="1" indent="-285750">
              <a:buFont typeface="Arial" pitchFamily="34" charset="0"/>
              <a:buChar char="•"/>
            </a:pPr>
            <a:r>
              <a:rPr lang="en-US" dirty="0" smtClean="0"/>
              <a:t>Even if you are a small study and imprecise – can’t ignore it.</a:t>
            </a:r>
          </a:p>
          <a:p>
            <a:pPr marL="742950" lvl="1" indent="-285750">
              <a:buFont typeface="Arial" pitchFamily="34" charset="0"/>
              <a:buChar char="•"/>
            </a:pPr>
            <a:r>
              <a:rPr lang="en-US" dirty="0" smtClean="0"/>
              <a:t>Same with large studies can’t give it too much weight.</a:t>
            </a:r>
          </a:p>
          <a:p>
            <a:pPr marL="742950" lvl="1" indent="-285750">
              <a:buFont typeface="Arial" pitchFamily="34" charset="0"/>
              <a:buChar char="•"/>
            </a:pPr>
            <a:r>
              <a:rPr lang="en-US" dirty="0" smtClean="0"/>
              <a:t>Weights in RE model ;  1/variance + </a:t>
            </a:r>
            <a:r>
              <a:rPr lang="el-GR" dirty="0" smtClean="0"/>
              <a:t>τ</a:t>
            </a:r>
            <a:r>
              <a:rPr lang="en-US" baseline="30000" dirty="0" smtClean="0"/>
              <a:t>2 </a:t>
            </a:r>
            <a:r>
              <a:rPr lang="en-US" dirty="0" smtClean="0"/>
              <a:t>(or D ); D =  Q –</a:t>
            </a:r>
            <a:r>
              <a:rPr lang="en-US" dirty="0" err="1" smtClean="0"/>
              <a:t>df</a:t>
            </a:r>
            <a:r>
              <a:rPr lang="en-US" dirty="0" smtClean="0"/>
              <a:t>/ (C); </a:t>
            </a:r>
          </a:p>
          <a:p>
            <a:pPr marL="742950" lvl="1" indent="-285750">
              <a:buFont typeface="Arial" pitchFamily="34" charset="0"/>
              <a:buChar char="•"/>
            </a:pPr>
            <a:r>
              <a:rPr lang="en-US" dirty="0" smtClean="0"/>
              <a:t>Q= ∑</a:t>
            </a:r>
            <a:r>
              <a:rPr lang="en-US" baseline="-25000" dirty="0" err="1" smtClean="0"/>
              <a:t>i</a:t>
            </a:r>
            <a:r>
              <a:rPr lang="en-US" baseline="-25000" dirty="0" smtClean="0"/>
              <a:t>=1-k</a:t>
            </a:r>
            <a:r>
              <a:rPr lang="en-US" dirty="0" smtClean="0"/>
              <a:t> </a:t>
            </a:r>
            <a:r>
              <a:rPr lang="en-US" dirty="0"/>
              <a:t>W</a:t>
            </a:r>
            <a:r>
              <a:rPr lang="en-US" baseline="-25000" dirty="0"/>
              <a:t>i </a:t>
            </a:r>
            <a:r>
              <a:rPr lang="en-US" dirty="0" smtClean="0"/>
              <a:t>(Y</a:t>
            </a:r>
            <a:r>
              <a:rPr lang="en-US" baseline="-25000" dirty="0" smtClean="0"/>
              <a:t>i</a:t>
            </a:r>
            <a:r>
              <a:rPr lang="en-US" dirty="0" smtClean="0"/>
              <a:t>-M)</a:t>
            </a:r>
            <a:r>
              <a:rPr lang="en-US" baseline="30000" dirty="0" smtClean="0"/>
              <a:t>2</a:t>
            </a:r>
            <a:r>
              <a:rPr lang="en-US" dirty="0" smtClean="0"/>
              <a:t>;   C= ∑ W</a:t>
            </a:r>
            <a:r>
              <a:rPr lang="en-US" baseline="-25000" dirty="0" smtClean="0"/>
              <a:t>i </a:t>
            </a:r>
            <a:r>
              <a:rPr lang="en-US" dirty="0" smtClean="0"/>
              <a:t>- </a:t>
            </a:r>
            <a:r>
              <a:rPr lang="en-US" dirty="0"/>
              <a:t>∑ W</a:t>
            </a:r>
            <a:r>
              <a:rPr lang="en-US" baseline="-25000" dirty="0"/>
              <a:t>i </a:t>
            </a:r>
            <a:r>
              <a:rPr lang="en-US" baseline="30000" dirty="0" smtClean="0"/>
              <a:t>2</a:t>
            </a:r>
            <a:r>
              <a:rPr lang="en-US" dirty="0" smtClean="0"/>
              <a:t>/ </a:t>
            </a:r>
            <a:r>
              <a:rPr lang="en-US" dirty="0"/>
              <a:t>∑ W</a:t>
            </a:r>
            <a:r>
              <a:rPr lang="en-US" baseline="-25000" dirty="0"/>
              <a:t>i </a:t>
            </a:r>
            <a:endParaRPr lang="en-US" baseline="30000" dirty="0" smtClean="0"/>
          </a:p>
        </p:txBody>
      </p:sp>
    </p:spTree>
    <p:extLst>
      <p:ext uri="{BB962C8B-B14F-4D97-AF65-F5344CB8AC3E}">
        <p14:creationId xmlns:p14="http://schemas.microsoft.com/office/powerpoint/2010/main" val="217559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2" name="Content Placeholder 1"/>
          <p:cNvSpPr>
            <a:spLocks noGrp="1"/>
          </p:cNvSpPr>
          <p:nvPr>
            <p:ph sz="half" idx="1"/>
          </p:nvPr>
        </p:nvSpPr>
        <p:spPr>
          <a:xfrm>
            <a:off x="457200" y="1673352"/>
            <a:ext cx="6705600" cy="4718304"/>
          </a:xfrm>
        </p:spPr>
        <p:txBody>
          <a:bodyPr/>
          <a:lstStyle/>
          <a:p>
            <a:r>
              <a:rPr lang="en-US" b="1" i="1" dirty="0" smtClean="0"/>
              <a:t> </a:t>
            </a:r>
            <a:r>
              <a:rPr lang="en-US" dirty="0"/>
              <a:t>These results indicate that prophylactic antibiotics at the time of therapeutic </a:t>
            </a:r>
            <a:r>
              <a:rPr lang="en-US" dirty="0" smtClean="0"/>
              <a:t>abortion </a:t>
            </a:r>
            <a:r>
              <a:rPr lang="en-US" dirty="0"/>
              <a:t>significantly reduce the risk of PID about 40%.  </a:t>
            </a:r>
            <a:endParaRPr lang="en-US" dirty="0" smtClean="0"/>
          </a:p>
          <a:p>
            <a:endParaRPr lang="en-US" dirty="0"/>
          </a:p>
        </p:txBody>
      </p:sp>
      <p:sp>
        <p:nvSpPr>
          <p:cNvPr id="13" name="TextBox 12"/>
          <p:cNvSpPr txBox="1"/>
          <p:nvPr/>
        </p:nvSpPr>
        <p:spPr>
          <a:xfrm>
            <a:off x="457200" y="609600"/>
            <a:ext cx="6286500" cy="830997"/>
          </a:xfrm>
          <a:prstGeom prst="rect">
            <a:avLst/>
          </a:prstGeom>
          <a:noFill/>
        </p:spPr>
        <p:txBody>
          <a:bodyPr wrap="square" rtlCol="0">
            <a:spAutoFit/>
          </a:bodyPr>
          <a:lstStyle/>
          <a:p>
            <a:r>
              <a:rPr lang="en-US" sz="2000" i="1" dirty="0" smtClean="0"/>
              <a:t>#</a:t>
            </a:r>
            <a:r>
              <a:rPr lang="en-US" sz="2000" b="1" i="1" dirty="0"/>
              <a:t>5.</a:t>
            </a:r>
            <a:r>
              <a:rPr lang="en-US" sz="2000" i="1" dirty="0"/>
              <a:t>  How would you interpret the results?  </a:t>
            </a:r>
            <a:endParaRPr lang="en-US" sz="2000" dirty="0"/>
          </a:p>
          <a:p>
            <a:endParaRPr lang="en-US" sz="1400" dirty="0"/>
          </a:p>
          <a:p>
            <a:endParaRPr lang="en-US" sz="1400" dirty="0"/>
          </a:p>
        </p:txBody>
      </p:sp>
    </p:spTree>
    <p:extLst>
      <p:ext uri="{BB962C8B-B14F-4D97-AF65-F5344CB8AC3E}">
        <p14:creationId xmlns:p14="http://schemas.microsoft.com/office/powerpoint/2010/main" val="310313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13" name="TextBox 12"/>
          <p:cNvSpPr txBox="1"/>
          <p:nvPr/>
        </p:nvSpPr>
        <p:spPr>
          <a:xfrm>
            <a:off x="304800" y="533400"/>
            <a:ext cx="7543800" cy="523220"/>
          </a:xfrm>
          <a:prstGeom prst="rect">
            <a:avLst/>
          </a:prstGeom>
          <a:noFill/>
        </p:spPr>
        <p:txBody>
          <a:bodyPr wrap="square" rtlCol="0">
            <a:spAutoFit/>
          </a:bodyPr>
          <a:lstStyle/>
          <a:p>
            <a:r>
              <a:rPr lang="en-US" sz="1400" dirty="0"/>
              <a:t>In </a:t>
            </a:r>
            <a:r>
              <a:rPr lang="en-US" sz="1400" dirty="0" err="1"/>
              <a:t>Stata</a:t>
            </a:r>
            <a:r>
              <a:rPr lang="en-US" sz="1400" dirty="0"/>
              <a:t>, Q is </a:t>
            </a:r>
            <a:r>
              <a:rPr lang="en-US" sz="1400" dirty="0" err="1"/>
              <a:t>labelled</a:t>
            </a:r>
            <a:r>
              <a:rPr lang="en-US" sz="1400" dirty="0"/>
              <a:t> “Heterogeneity chi-squared.”</a:t>
            </a:r>
          </a:p>
          <a:p>
            <a:r>
              <a:rPr lang="en-US" sz="1400" b="1" dirty="0"/>
              <a:t> </a:t>
            </a:r>
            <a:r>
              <a:rPr lang="en-US" sz="1400" b="1" i="1" dirty="0" smtClean="0"/>
              <a:t>6</a:t>
            </a:r>
            <a:r>
              <a:rPr lang="en-US" sz="1400" b="1" i="1" dirty="0"/>
              <a:t>.</a:t>
            </a:r>
            <a:r>
              <a:rPr lang="en-US" sz="1400" i="1" dirty="0"/>
              <a:t>  Are the results homogeneous?</a:t>
            </a:r>
            <a:r>
              <a:rPr lang="en-US" sz="1400" dirty="0"/>
              <a:t> </a:t>
            </a:r>
            <a:r>
              <a:rPr lang="en-US" sz="1400" i="1" dirty="0"/>
              <a:t>Support your conclusions based on the STATA output.</a:t>
            </a:r>
            <a:endParaRPr lang="en-US" sz="1400" dirty="0"/>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398814"/>
            <a:ext cx="4800599" cy="427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76400" y="4876800"/>
            <a:ext cx="4800600" cy="533400"/>
          </a:xfrm>
          <a:prstGeom prst="rect">
            <a:avLst/>
          </a:prstGeom>
          <a:noFill/>
          <a:ln w="28575"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20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3" name="Content Placeholder 2"/>
          <p:cNvSpPr>
            <a:spLocks noGrp="1"/>
          </p:cNvSpPr>
          <p:nvPr>
            <p:ph sz="half" idx="1"/>
          </p:nvPr>
        </p:nvSpPr>
        <p:spPr>
          <a:xfrm>
            <a:off x="457200" y="3425952"/>
            <a:ext cx="4038600" cy="2212848"/>
          </a:xfrm>
        </p:spPr>
        <p:txBody>
          <a:bodyPr>
            <a:normAutofit/>
          </a:bodyPr>
          <a:lstStyle/>
          <a:p>
            <a:r>
              <a:rPr lang="en-US" sz="2000" dirty="0" smtClean="0"/>
              <a:t>True heterogeneity is zero</a:t>
            </a:r>
          </a:p>
          <a:p>
            <a:r>
              <a:rPr lang="en-US" sz="2000" dirty="0" smtClean="0"/>
              <a:t>Effect sizes will not be identical</a:t>
            </a:r>
          </a:p>
          <a:p>
            <a:r>
              <a:rPr lang="en-US" sz="2000" dirty="0" smtClean="0"/>
              <a:t>Rather, because of within study error – each to fall within some range of the common effect.</a:t>
            </a:r>
          </a:p>
          <a:p>
            <a:endParaRPr lang="en-US" sz="2000" dirty="0"/>
          </a:p>
        </p:txBody>
      </p:sp>
      <p:sp>
        <p:nvSpPr>
          <p:cNvPr id="9" name="Content Placeholder 8"/>
          <p:cNvSpPr>
            <a:spLocks noGrp="1"/>
          </p:cNvSpPr>
          <p:nvPr>
            <p:ph sz="half" idx="2"/>
          </p:nvPr>
        </p:nvSpPr>
        <p:spPr>
          <a:xfrm>
            <a:off x="4648200" y="3358896"/>
            <a:ext cx="4038600" cy="4718304"/>
          </a:xfrm>
        </p:spPr>
        <p:txBody>
          <a:bodyPr>
            <a:normAutofit/>
          </a:bodyPr>
          <a:lstStyle/>
          <a:p>
            <a:r>
              <a:rPr lang="en-US" sz="2000" dirty="0" smtClean="0"/>
              <a:t>Here, observed effects vary from one another for two reasons</a:t>
            </a:r>
          </a:p>
          <a:p>
            <a:pPr lvl="1"/>
            <a:r>
              <a:rPr lang="en-US" sz="2000" dirty="0" smtClean="0"/>
              <a:t>Real heterogeneity in effect size</a:t>
            </a:r>
          </a:p>
          <a:p>
            <a:pPr lvl="1"/>
            <a:r>
              <a:rPr lang="en-US" sz="2000" dirty="0" smtClean="0"/>
              <a:t>Within study error</a:t>
            </a:r>
          </a:p>
          <a:p>
            <a:pPr lvl="1"/>
            <a:endParaRPr lang="en-US" dirty="0"/>
          </a:p>
        </p:txBody>
      </p:sp>
      <p:sp>
        <p:nvSpPr>
          <p:cNvPr id="6" name="Text Placeholder 5"/>
          <p:cNvSpPr>
            <a:spLocks noGrp="1"/>
          </p:cNvSpPr>
          <p:nvPr>
            <p:ph type="body" idx="4294967295"/>
          </p:nvPr>
        </p:nvSpPr>
        <p:spPr>
          <a:xfrm>
            <a:off x="487362" y="2408237"/>
            <a:ext cx="3932238" cy="639763"/>
          </a:xfrm>
        </p:spPr>
        <p:txBody>
          <a:bodyPr>
            <a:normAutofit fontScale="92500" lnSpcReduction="20000"/>
          </a:bodyPr>
          <a:lstStyle/>
          <a:p>
            <a:r>
              <a:rPr lang="en-US" dirty="0" smtClean="0"/>
              <a:t>Even if All studies – same effect size</a:t>
            </a:r>
            <a:endParaRPr lang="en-US" dirty="0"/>
          </a:p>
        </p:txBody>
      </p:sp>
      <p:sp>
        <p:nvSpPr>
          <p:cNvPr id="8" name="Text Placeholder 7"/>
          <p:cNvSpPr>
            <a:spLocks noGrp="1"/>
          </p:cNvSpPr>
          <p:nvPr>
            <p:ph type="body" sz="quarter" idx="4294967295"/>
          </p:nvPr>
        </p:nvSpPr>
        <p:spPr>
          <a:xfrm>
            <a:off x="4953000" y="2408237"/>
            <a:ext cx="3932237" cy="639763"/>
          </a:xfrm>
        </p:spPr>
        <p:txBody>
          <a:bodyPr>
            <a:normAutofit fontScale="92500" lnSpcReduction="20000"/>
          </a:bodyPr>
          <a:lstStyle/>
          <a:p>
            <a:r>
              <a:rPr lang="en-US" dirty="0" smtClean="0"/>
              <a:t>True effect size varies between studies</a:t>
            </a:r>
            <a:endParaRPr lang="en-US" dirty="0"/>
          </a:p>
        </p:txBody>
      </p:sp>
      <p:sp>
        <p:nvSpPr>
          <p:cNvPr id="13" name="TextBox 12"/>
          <p:cNvSpPr txBox="1"/>
          <p:nvPr/>
        </p:nvSpPr>
        <p:spPr>
          <a:xfrm>
            <a:off x="228600" y="642370"/>
            <a:ext cx="7924800" cy="1169551"/>
          </a:xfrm>
          <a:prstGeom prst="rect">
            <a:avLst/>
          </a:prstGeom>
          <a:noFill/>
        </p:spPr>
        <p:txBody>
          <a:bodyPr wrap="square" rtlCol="0">
            <a:spAutoFit/>
          </a:bodyPr>
          <a:lstStyle/>
          <a:p>
            <a:r>
              <a:rPr lang="en-US" sz="1400" dirty="0"/>
              <a:t>In </a:t>
            </a:r>
            <a:r>
              <a:rPr lang="en-US" sz="1400" dirty="0" err="1"/>
              <a:t>Stata</a:t>
            </a:r>
            <a:r>
              <a:rPr lang="en-US" sz="1400" dirty="0"/>
              <a:t>, Q is </a:t>
            </a:r>
            <a:r>
              <a:rPr lang="en-US" sz="1400" dirty="0" err="1"/>
              <a:t>labelled</a:t>
            </a:r>
            <a:r>
              <a:rPr lang="en-US" sz="1400" dirty="0"/>
              <a:t> “Heterogeneity chi-squared</a:t>
            </a:r>
            <a:r>
              <a:rPr lang="en-US" sz="1400" dirty="0" smtClean="0"/>
              <a:t>.”</a:t>
            </a:r>
          </a:p>
          <a:p>
            <a:r>
              <a:rPr lang="en-US" sz="1400" b="1" dirty="0"/>
              <a:t>7.</a:t>
            </a:r>
            <a:r>
              <a:rPr lang="en-US" sz="1400" dirty="0"/>
              <a:t>  </a:t>
            </a:r>
            <a:r>
              <a:rPr lang="en-US" sz="1400" i="1" dirty="0"/>
              <a:t>What is heterogeneity and what factors can account for heterogeneity?</a:t>
            </a:r>
            <a:endParaRPr lang="en-US" sz="1400" dirty="0"/>
          </a:p>
          <a:p>
            <a:endParaRPr lang="en-US" sz="1400" dirty="0"/>
          </a:p>
          <a:p>
            <a:endParaRPr lang="en-US" sz="1400" dirty="0"/>
          </a:p>
          <a:p>
            <a:r>
              <a:rPr lang="en-US" sz="1400" i="1" dirty="0" smtClean="0"/>
              <a:t>.</a:t>
            </a:r>
            <a:endParaRPr lang="en-US" sz="1400" dirty="0"/>
          </a:p>
        </p:txBody>
      </p:sp>
      <p:sp>
        <p:nvSpPr>
          <p:cNvPr id="5" name="TextBox 4"/>
          <p:cNvSpPr txBox="1"/>
          <p:nvPr/>
        </p:nvSpPr>
        <p:spPr>
          <a:xfrm>
            <a:off x="609600" y="1334868"/>
            <a:ext cx="8077200" cy="646331"/>
          </a:xfrm>
          <a:prstGeom prst="rect">
            <a:avLst/>
          </a:prstGeom>
          <a:noFill/>
        </p:spPr>
        <p:txBody>
          <a:bodyPr wrap="square" rtlCol="0">
            <a:spAutoFit/>
          </a:bodyPr>
          <a:lstStyle/>
          <a:p>
            <a:r>
              <a:rPr lang="en-US" dirty="0" smtClean="0"/>
              <a:t>Heterogeneity in effect sizes – means variation in the </a:t>
            </a:r>
            <a:r>
              <a:rPr lang="en-US" i="1" dirty="0" smtClean="0"/>
              <a:t>true </a:t>
            </a:r>
            <a:r>
              <a:rPr lang="en-US" dirty="0" smtClean="0"/>
              <a:t>effect size.</a:t>
            </a:r>
          </a:p>
          <a:p>
            <a:r>
              <a:rPr lang="en-US" dirty="0" smtClean="0"/>
              <a:t>This incorporates both (true) heterogeneity and also random error</a:t>
            </a:r>
            <a:endParaRPr lang="en-US" dirty="0"/>
          </a:p>
        </p:txBody>
      </p:sp>
    </p:spTree>
    <p:extLst>
      <p:ext uri="{BB962C8B-B14F-4D97-AF65-F5344CB8AC3E}">
        <p14:creationId xmlns:p14="http://schemas.microsoft.com/office/powerpoint/2010/main" val="393260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990600"/>
          </a:xfrm>
        </p:spPr>
        <p:txBody>
          <a:bodyPr>
            <a:normAutofit/>
          </a:bodyPr>
          <a:lstStyle/>
          <a:p>
            <a:r>
              <a:rPr lang="en-US" sz="2400" dirty="0" smtClean="0"/>
              <a:t>Homework #2; Section A: Meta-analysis of Count Data</a:t>
            </a:r>
            <a:endParaRPr lang="en-US" sz="2400" dirty="0"/>
          </a:p>
        </p:txBody>
      </p:sp>
      <p:sp>
        <p:nvSpPr>
          <p:cNvPr id="13" name="TextBox 12"/>
          <p:cNvSpPr txBox="1"/>
          <p:nvPr/>
        </p:nvSpPr>
        <p:spPr>
          <a:xfrm>
            <a:off x="76541" y="568404"/>
            <a:ext cx="8229600" cy="523220"/>
          </a:xfrm>
          <a:prstGeom prst="rect">
            <a:avLst/>
          </a:prstGeom>
          <a:noFill/>
        </p:spPr>
        <p:txBody>
          <a:bodyPr wrap="square" rtlCol="0">
            <a:spAutoFit/>
          </a:bodyPr>
          <a:lstStyle/>
          <a:p>
            <a:r>
              <a:rPr lang="en-US" sz="1400" b="1" dirty="0"/>
              <a:t>7.</a:t>
            </a:r>
            <a:r>
              <a:rPr lang="en-US" sz="1400" dirty="0"/>
              <a:t>  </a:t>
            </a:r>
            <a:r>
              <a:rPr lang="en-US" sz="1400" i="1" dirty="0"/>
              <a:t>What is heterogeneity and what factors can account for heterogeneity?</a:t>
            </a:r>
            <a:endParaRPr lang="en-US" sz="1400" dirty="0"/>
          </a:p>
          <a:p>
            <a:endParaRPr 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403894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15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552</TotalTime>
  <Words>3361</Words>
  <Application>Microsoft Macintosh PowerPoint</Application>
  <PresentationFormat>On-screen Show (4:3)</PresentationFormat>
  <Paragraphs>326</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Homework #2; Section A: Meta-analysis of Count Data</vt:lpstr>
      <vt:lpstr>Compare the relative weights of the studies in the fixed effects model  with their weights in the random effects model. Discuss  how the relative weights affect the summary estimates and 95% confidence intervals. </vt:lpstr>
      <vt:lpstr>Homework #2; Section A: Meta-analysis of Count Data</vt:lpstr>
      <vt:lpstr>Question # 14</vt:lpstr>
      <vt:lpstr>Homework #2; Section A: Meta-analysis of Count Data</vt:lpstr>
      <vt:lpstr>Homework #2; Section A: Meta-analysis of Count Data</vt:lpstr>
      <vt:lpstr>Homework #2; Section A: Meta-analysis of Count Data</vt:lpstr>
      <vt:lpstr>PUBLICATION BIAS</vt:lpstr>
      <vt:lpstr>PUBLICATION BIAS</vt:lpstr>
      <vt:lpstr>Homework #2; Section A: Meta-analysis of Count Data</vt:lpstr>
      <vt:lpstr>Homework #2; Section B : Meta-analysis of Effect Sizes</vt:lpstr>
      <vt:lpstr>Homework #2; Section B : Meta-analysis of Effect Sizes</vt:lpstr>
      <vt:lpstr>Q. 2 Are the results homogeneous? If the studies are not homogenous, what  issues related to observational studies may account for the heterogeneity?   </vt:lpstr>
      <vt:lpstr>Homework #2; Section B : Meta-analysis of Effect Sizes</vt:lpstr>
      <vt:lpstr>Homework #2; Section B : Meta-analysis of Effect Sizes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#2; Section A: Meta-analysis of Count Data</dc:title>
  <dc:creator>Ashok</dc:creator>
  <cp:lastModifiedBy>Isabel Allen</cp:lastModifiedBy>
  <cp:revision>46</cp:revision>
  <dcterms:created xsi:type="dcterms:W3CDTF">2013-04-23T01:50:43Z</dcterms:created>
  <dcterms:modified xsi:type="dcterms:W3CDTF">2016-04-21T04:23:22Z</dcterms:modified>
</cp:coreProperties>
</file>