
<file path=[Content_Types].xml><?xml version="1.0" encoding="utf-8"?>
<Types xmlns="http://schemas.openxmlformats.org/package/2006/content-types">
  <Default Extension="xml" ContentType="application/xml"/>
  <Default Extension="doc" ContentType="application/msword"/>
  <Default Extension="jpeg" ContentType="image/jpeg"/>
  <Default Extension="rels" ContentType="application/vnd.openxmlformats-package.relationships+xml"/>
  <Default Extension="emf" ContentType="image/x-emf"/>
  <Default Extension="vml" ContentType="application/vnd.openxmlformats-officedocument.vmlDrawing"/>
  <Default Extension="bin" ContentType="application/vnd.openxmlformats-officedocument.presentationml.printerSettings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embeddings/oleObject1.bin" ContentType="application/vnd.openxmlformats-officedocument.oleObject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embeddings/oleObject2.bin" ContentType="application/vnd.openxmlformats-officedocument.oleObject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53.xml" ContentType="application/vnd.openxmlformats-officedocument.presentationml.notesSlide+xml"/>
  <Override PartName="/ppt/notesSlides/notesSlide54.xml" ContentType="application/vnd.openxmlformats-officedocument.presentationml.notesSlide+xml"/>
  <Override PartName="/ppt/notesSlides/notesSlide55.xml" ContentType="application/vnd.openxmlformats-officedocument.presentationml.notesSlide+xml"/>
  <Override PartName="/ppt/notesSlides/notesSlide56.xml" ContentType="application/vnd.openxmlformats-officedocument.presentationml.notesSlide+xml"/>
  <Override PartName="/ppt/notesSlides/notesSlide57.xml" ContentType="application/vnd.openxmlformats-officedocument.presentationml.notesSlide+xml"/>
  <Override PartName="/ppt/notesSlides/notesSlide58.xml" ContentType="application/vnd.openxmlformats-officedocument.presentationml.notesSlide+xml"/>
  <Override PartName="/ppt/notesSlides/notesSlide59.xml" ContentType="application/vnd.openxmlformats-officedocument.presentationml.notesSlide+xml"/>
  <Override PartName="/ppt/notesSlides/notesSlide60.xml" ContentType="application/vnd.openxmlformats-officedocument.presentationml.notesSlide+xml"/>
  <Override PartName="/ppt/notesSlides/notesSlide61.xml" ContentType="application/vnd.openxmlformats-officedocument.presentationml.notesSlide+xml"/>
  <Override PartName="/ppt/embeddings/oleObject3.bin" ContentType="application/vnd.openxmlformats-officedocument.oleObject"/>
  <Override PartName="/ppt/notesSlides/notesSlide62.xml" ContentType="application/vnd.openxmlformats-officedocument.presentationml.notesSlide+xml"/>
  <Override PartName="/ppt/notesSlides/notesSlide63.xml" ContentType="application/vnd.openxmlformats-officedocument.presentationml.notesSlide+xml"/>
  <Override PartName="/ppt/notesSlides/notesSlide64.xml" ContentType="application/vnd.openxmlformats-officedocument.presentationml.notesSlide+xml"/>
  <Override PartName="/ppt/notesSlides/notesSlide65.xml" ContentType="application/vnd.openxmlformats-officedocument.presentationml.notesSlide+xml"/>
  <Override PartName="/ppt/notesSlides/notesSlide66.xml" ContentType="application/vnd.openxmlformats-officedocument.presentationml.notesSlide+xml"/>
  <Override PartName="/ppt/notesSlides/notesSlide67.xml" ContentType="application/vnd.openxmlformats-officedocument.presentationml.notesSlide+xml"/>
  <Override PartName="/ppt/notesSlides/notesSlide68.xml" ContentType="application/vnd.openxmlformats-officedocument.presentationml.notesSlide+xml"/>
  <Override PartName="/ppt/notesSlides/notesSlide69.xml" ContentType="application/vnd.openxmlformats-officedocument.presentationml.notesSlide+xml"/>
  <Override PartName="/ppt/notesSlides/notesSlide70.xml" ContentType="application/vnd.openxmlformats-officedocument.presentationml.notesSlide+xml"/>
  <Override PartName="/ppt/notesSlides/notesSlide71.xml" ContentType="application/vnd.openxmlformats-officedocument.presentationml.notesSlide+xml"/>
  <Override PartName="/ppt/notesSlides/notesSlide72.xml" ContentType="application/vnd.openxmlformats-officedocument.presentationml.notesSlide+xml"/>
  <Override PartName="/ppt/notesSlides/notesSlide73.xml" ContentType="application/vnd.openxmlformats-officedocument.presentationml.notesSlide+xml"/>
  <Override PartName="/ppt/notesSlides/notesSlide74.xml" ContentType="application/vnd.openxmlformats-officedocument.presentationml.notesSlide+xml"/>
  <Override PartName="/ppt/notesSlides/notesSlide75.xml" ContentType="application/vnd.openxmlformats-officedocument.presentationml.notesSlide+xml"/>
  <Override PartName="/ppt/notesSlides/notesSlide7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9" r:id="rId1"/>
  </p:sldMasterIdLst>
  <p:notesMasterIdLst>
    <p:notesMasterId r:id="rId82"/>
  </p:notesMasterIdLst>
  <p:handoutMasterIdLst>
    <p:handoutMasterId r:id="rId83"/>
  </p:handoutMasterIdLst>
  <p:sldIdLst>
    <p:sldId id="1524" r:id="rId2"/>
    <p:sldId id="1395" r:id="rId3"/>
    <p:sldId id="1398" r:id="rId4"/>
    <p:sldId id="1350" r:id="rId5"/>
    <p:sldId id="1408" r:id="rId6"/>
    <p:sldId id="1573" r:id="rId7"/>
    <p:sldId id="1412" r:id="rId8"/>
    <p:sldId id="1562" r:id="rId9"/>
    <p:sldId id="1410" r:id="rId10"/>
    <p:sldId id="1563" r:id="rId11"/>
    <p:sldId id="1564" r:id="rId12"/>
    <p:sldId id="1565" r:id="rId13"/>
    <p:sldId id="1526" r:id="rId14"/>
    <p:sldId id="1418" r:id="rId15"/>
    <p:sldId id="1419" r:id="rId16"/>
    <p:sldId id="1420" r:id="rId17"/>
    <p:sldId id="1567" r:id="rId18"/>
    <p:sldId id="1568" r:id="rId19"/>
    <p:sldId id="1425" r:id="rId20"/>
    <p:sldId id="1528" r:id="rId21"/>
    <p:sldId id="1427" r:id="rId22"/>
    <p:sldId id="1581" r:id="rId23"/>
    <p:sldId id="1488" r:id="rId24"/>
    <p:sldId id="1431" r:id="rId25"/>
    <p:sldId id="1399" r:id="rId26"/>
    <p:sldId id="1498" r:id="rId27"/>
    <p:sldId id="1519" r:id="rId28"/>
    <p:sldId id="1433" r:id="rId29"/>
    <p:sldId id="1434" r:id="rId30"/>
    <p:sldId id="1435" r:id="rId31"/>
    <p:sldId id="1555" r:id="rId32"/>
    <p:sldId id="1556" r:id="rId33"/>
    <p:sldId id="1575" r:id="rId34"/>
    <p:sldId id="1572" r:id="rId35"/>
    <p:sldId id="1444" r:id="rId36"/>
    <p:sldId id="1441" r:id="rId37"/>
    <p:sldId id="1503" r:id="rId38"/>
    <p:sldId id="1402" r:id="rId39"/>
    <p:sldId id="1405" r:id="rId40"/>
    <p:sldId id="1360" r:id="rId41"/>
    <p:sldId id="1502" r:id="rId42"/>
    <p:sldId id="1551" r:id="rId43"/>
    <p:sldId id="1504" r:id="rId44"/>
    <p:sldId id="1505" r:id="rId45"/>
    <p:sldId id="1401" r:id="rId46"/>
    <p:sldId id="1403" r:id="rId47"/>
    <p:sldId id="1451" r:id="rId48"/>
    <p:sldId id="1533" r:id="rId49"/>
    <p:sldId id="1534" r:id="rId50"/>
    <p:sldId id="1536" r:id="rId51"/>
    <p:sldId id="1454" r:id="rId52"/>
    <p:sldId id="1476" r:id="rId53"/>
    <p:sldId id="1506" r:id="rId54"/>
    <p:sldId id="1486" r:id="rId55"/>
    <p:sldId id="1487" r:id="rId56"/>
    <p:sldId id="1561" r:id="rId57"/>
    <p:sldId id="1456" r:id="rId58"/>
    <p:sldId id="1472" r:id="rId59"/>
    <p:sldId id="1481" r:id="rId60"/>
    <p:sldId id="1540" r:id="rId61"/>
    <p:sldId id="1544" r:id="rId62"/>
    <p:sldId id="1550" r:id="rId63"/>
    <p:sldId id="1469" r:id="rId64"/>
    <p:sldId id="1569" r:id="rId65"/>
    <p:sldId id="1510" r:id="rId66"/>
    <p:sldId id="1578" r:id="rId67"/>
    <p:sldId id="1541" r:id="rId68"/>
    <p:sldId id="1579" r:id="rId69"/>
    <p:sldId id="1583" r:id="rId70"/>
    <p:sldId id="1580" r:id="rId71"/>
    <p:sldId id="1509" r:id="rId72"/>
    <p:sldId id="1542" r:id="rId73"/>
    <p:sldId id="1543" r:id="rId74"/>
    <p:sldId id="1468" r:id="rId75"/>
    <p:sldId id="1570" r:id="rId76"/>
    <p:sldId id="1545" r:id="rId77"/>
    <p:sldId id="1470" r:id="rId78"/>
    <p:sldId id="1582" r:id="rId79"/>
    <p:sldId id="1584" r:id="rId80"/>
    <p:sldId id="1549" r:id="rId81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b="1" i="1" kern="1200">
        <a:solidFill>
          <a:schemeClr val="tx1"/>
        </a:solidFill>
        <a:latin typeface="Helvetica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b="1" i="1" kern="1200">
        <a:solidFill>
          <a:schemeClr val="tx1"/>
        </a:solidFill>
        <a:latin typeface="Helvetica" charset="0"/>
        <a:ea typeface="ＭＳ Ｐゴシック" charset="0"/>
        <a:cs typeface="ＭＳ Ｐゴシック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b="1" i="1" kern="1200">
        <a:solidFill>
          <a:schemeClr val="tx1"/>
        </a:solidFill>
        <a:latin typeface="Helvetica" charset="0"/>
        <a:ea typeface="ＭＳ Ｐゴシック" charset="0"/>
        <a:cs typeface="ＭＳ Ｐゴシック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b="1" i="1" kern="1200">
        <a:solidFill>
          <a:schemeClr val="tx1"/>
        </a:solidFill>
        <a:latin typeface="Helvetica" charset="0"/>
        <a:ea typeface="ＭＳ Ｐゴシック" charset="0"/>
        <a:cs typeface="ＭＳ Ｐゴシック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b="1" i="1" kern="1200">
        <a:solidFill>
          <a:schemeClr val="tx1"/>
        </a:solidFill>
        <a:latin typeface="Helvetica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2400" b="1" i="1" kern="1200">
        <a:solidFill>
          <a:schemeClr val="tx1"/>
        </a:solidFill>
        <a:latin typeface="Helvetica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sz="2400" b="1" i="1" kern="1200">
        <a:solidFill>
          <a:schemeClr val="tx1"/>
        </a:solidFill>
        <a:latin typeface="Helvetica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sz="2400" b="1" i="1" kern="1200">
        <a:solidFill>
          <a:schemeClr val="tx1"/>
        </a:solidFill>
        <a:latin typeface="Helvetica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sz="2400" b="1" i="1" kern="1200">
        <a:solidFill>
          <a:schemeClr val="tx1"/>
        </a:solidFill>
        <a:latin typeface="Helvetica" charset="0"/>
        <a:ea typeface="ＭＳ Ｐゴシック" charset="0"/>
        <a:cs typeface="ＭＳ Ｐゴシック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hiddenSlides="1"/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0072"/>
    <a:srgbClr val="0000FF"/>
    <a:srgbClr val="E4D8C8"/>
    <a:srgbClr val="EBE0DE"/>
    <a:srgbClr val="B39B84"/>
    <a:srgbClr val="ACA312"/>
    <a:srgbClr val="8D3800"/>
    <a:srgbClr val="82000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20"/>
    <p:restoredTop sz="93628" autoAdjust="0"/>
  </p:normalViewPr>
  <p:slideViewPr>
    <p:cSldViewPr snapToGrid="0">
      <p:cViewPr>
        <p:scale>
          <a:sx n="100" d="100"/>
          <a:sy n="100" d="100"/>
        </p:scale>
        <p:origin x="-80" y="184"/>
      </p:cViewPr>
      <p:guideLst>
        <p:guide orient="horz" pos="2160"/>
        <p:guide pos="2880"/>
      </p:guideLst>
    </p:cSldViewPr>
  </p:slideViewPr>
  <p:outlineViewPr>
    <p:cViewPr>
      <p:scale>
        <a:sx n="75" d="100"/>
        <a:sy n="75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5" d="100"/>
        <a:sy n="75" d="100"/>
      </p:scale>
      <p:origin x="0" y="13912"/>
    </p:cViewPr>
  </p:sorterViewPr>
  <p:notesViewPr>
    <p:cSldViewPr snapToGrid="0">
      <p:cViewPr varScale="1">
        <p:scale>
          <a:sx n="80" d="100"/>
          <a:sy n="80" d="100"/>
        </p:scale>
        <p:origin x="-1656" y="-120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50" Type="http://schemas.openxmlformats.org/officeDocument/2006/relationships/slide" Target="slides/slide49.xml"/><Relationship Id="rId51" Type="http://schemas.openxmlformats.org/officeDocument/2006/relationships/slide" Target="slides/slide50.xml"/><Relationship Id="rId52" Type="http://schemas.openxmlformats.org/officeDocument/2006/relationships/slide" Target="slides/slide51.xml"/><Relationship Id="rId53" Type="http://schemas.openxmlformats.org/officeDocument/2006/relationships/slide" Target="slides/slide52.xml"/><Relationship Id="rId54" Type="http://schemas.openxmlformats.org/officeDocument/2006/relationships/slide" Target="slides/slide53.xml"/><Relationship Id="rId55" Type="http://schemas.openxmlformats.org/officeDocument/2006/relationships/slide" Target="slides/slide54.xml"/><Relationship Id="rId56" Type="http://schemas.openxmlformats.org/officeDocument/2006/relationships/slide" Target="slides/slide55.xml"/><Relationship Id="rId57" Type="http://schemas.openxmlformats.org/officeDocument/2006/relationships/slide" Target="slides/slide56.xml"/><Relationship Id="rId58" Type="http://schemas.openxmlformats.org/officeDocument/2006/relationships/slide" Target="slides/slide57.xml"/><Relationship Id="rId59" Type="http://schemas.openxmlformats.org/officeDocument/2006/relationships/slide" Target="slides/slide58.xml"/><Relationship Id="rId70" Type="http://schemas.openxmlformats.org/officeDocument/2006/relationships/slide" Target="slides/slide69.xml"/><Relationship Id="rId71" Type="http://schemas.openxmlformats.org/officeDocument/2006/relationships/slide" Target="slides/slide70.xml"/><Relationship Id="rId72" Type="http://schemas.openxmlformats.org/officeDocument/2006/relationships/slide" Target="slides/slide71.xml"/><Relationship Id="rId73" Type="http://schemas.openxmlformats.org/officeDocument/2006/relationships/slide" Target="slides/slide72.xml"/><Relationship Id="rId74" Type="http://schemas.openxmlformats.org/officeDocument/2006/relationships/slide" Target="slides/slide73.xml"/><Relationship Id="rId75" Type="http://schemas.openxmlformats.org/officeDocument/2006/relationships/slide" Target="slides/slide74.xml"/><Relationship Id="rId76" Type="http://schemas.openxmlformats.org/officeDocument/2006/relationships/slide" Target="slides/slide75.xml"/><Relationship Id="rId77" Type="http://schemas.openxmlformats.org/officeDocument/2006/relationships/slide" Target="slides/slide76.xml"/><Relationship Id="rId78" Type="http://schemas.openxmlformats.org/officeDocument/2006/relationships/slide" Target="slides/slide77.xml"/><Relationship Id="rId79" Type="http://schemas.openxmlformats.org/officeDocument/2006/relationships/slide" Target="slides/slide7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slide" Target="slides/slide41.xml"/><Relationship Id="rId43" Type="http://schemas.openxmlformats.org/officeDocument/2006/relationships/slide" Target="slides/slide42.xml"/><Relationship Id="rId44" Type="http://schemas.openxmlformats.org/officeDocument/2006/relationships/slide" Target="slides/slide43.xml"/><Relationship Id="rId45" Type="http://schemas.openxmlformats.org/officeDocument/2006/relationships/slide" Target="slides/slide44.xml"/><Relationship Id="rId46" Type="http://schemas.openxmlformats.org/officeDocument/2006/relationships/slide" Target="slides/slide45.xml"/><Relationship Id="rId47" Type="http://schemas.openxmlformats.org/officeDocument/2006/relationships/slide" Target="slides/slide46.xml"/><Relationship Id="rId48" Type="http://schemas.openxmlformats.org/officeDocument/2006/relationships/slide" Target="slides/slide47.xml"/><Relationship Id="rId49" Type="http://schemas.openxmlformats.org/officeDocument/2006/relationships/slide" Target="slides/slide48.xml"/><Relationship Id="rId60" Type="http://schemas.openxmlformats.org/officeDocument/2006/relationships/slide" Target="slides/slide59.xml"/><Relationship Id="rId61" Type="http://schemas.openxmlformats.org/officeDocument/2006/relationships/slide" Target="slides/slide60.xml"/><Relationship Id="rId62" Type="http://schemas.openxmlformats.org/officeDocument/2006/relationships/slide" Target="slides/slide61.xml"/><Relationship Id="rId63" Type="http://schemas.openxmlformats.org/officeDocument/2006/relationships/slide" Target="slides/slide62.xml"/><Relationship Id="rId64" Type="http://schemas.openxmlformats.org/officeDocument/2006/relationships/slide" Target="slides/slide63.xml"/><Relationship Id="rId65" Type="http://schemas.openxmlformats.org/officeDocument/2006/relationships/slide" Target="slides/slide64.xml"/><Relationship Id="rId66" Type="http://schemas.openxmlformats.org/officeDocument/2006/relationships/slide" Target="slides/slide65.xml"/><Relationship Id="rId67" Type="http://schemas.openxmlformats.org/officeDocument/2006/relationships/slide" Target="slides/slide66.xml"/><Relationship Id="rId68" Type="http://schemas.openxmlformats.org/officeDocument/2006/relationships/slide" Target="slides/slide67.xml"/><Relationship Id="rId69" Type="http://schemas.openxmlformats.org/officeDocument/2006/relationships/slide" Target="slides/slide68.xml"/><Relationship Id="rId80" Type="http://schemas.openxmlformats.org/officeDocument/2006/relationships/slide" Target="slides/slide79.xml"/><Relationship Id="rId81" Type="http://schemas.openxmlformats.org/officeDocument/2006/relationships/slide" Target="slides/slide80.xml"/><Relationship Id="rId82" Type="http://schemas.openxmlformats.org/officeDocument/2006/relationships/notesMaster" Target="notesMasters/notesMaster1.xml"/><Relationship Id="rId83" Type="http://schemas.openxmlformats.org/officeDocument/2006/relationships/handoutMaster" Target="handoutMasters/handoutMaster1.xml"/><Relationship Id="rId84" Type="http://schemas.openxmlformats.org/officeDocument/2006/relationships/printerSettings" Target="printerSettings/printerSettings1.bin"/><Relationship Id="rId85" Type="http://schemas.openxmlformats.org/officeDocument/2006/relationships/presProps" Target="presProps.xml"/><Relationship Id="rId86" Type="http://schemas.openxmlformats.org/officeDocument/2006/relationships/viewProps" Target="viewProps.xml"/><Relationship Id="rId87" Type="http://schemas.openxmlformats.org/officeDocument/2006/relationships/theme" Target="theme/theme1.xml"/><Relationship Id="rId88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3051175" y="8710613"/>
            <a:ext cx="757238" cy="25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7312" tIns="44450" rIns="87312" bIns="44450">
            <a:spAutoFit/>
          </a:bodyPr>
          <a:lstStyle/>
          <a:p>
            <a:pPr algn="ctr" defTabSz="868363">
              <a:lnSpc>
                <a:spcPct val="90000"/>
              </a:lnSpc>
            </a:pPr>
            <a:r>
              <a:rPr lang="en-US" sz="1200" b="0" i="0"/>
              <a:t>Page </a:t>
            </a:r>
            <a:fld id="{3FA6C971-1CF6-5B43-A4F3-44EFDB2A4620}" type="slidenum">
              <a:rPr lang="en-US" sz="1200" b="0" i="0"/>
              <a:pPr algn="ctr" defTabSz="868363">
                <a:lnSpc>
                  <a:spcPct val="90000"/>
                </a:lnSpc>
              </a:pPr>
              <a:t>‹#›</a:t>
            </a:fld>
            <a:endParaRPr lang="en-US" sz="1200" b="0" i="0"/>
          </a:p>
        </p:txBody>
      </p:sp>
    </p:spTree>
    <p:extLst>
      <p:ext uri="{BB962C8B-B14F-4D97-AF65-F5344CB8AC3E}">
        <p14:creationId xmlns:p14="http://schemas.microsoft.com/office/powerpoint/2010/main" val="221254340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3051175" y="8710613"/>
            <a:ext cx="757238" cy="25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7312" tIns="44450" rIns="87312" bIns="44450">
            <a:spAutoFit/>
          </a:bodyPr>
          <a:lstStyle/>
          <a:p>
            <a:pPr algn="ctr" defTabSz="868363">
              <a:lnSpc>
                <a:spcPct val="90000"/>
              </a:lnSpc>
            </a:pPr>
            <a:r>
              <a:rPr lang="en-US" sz="1200" b="0" i="0"/>
              <a:t>Page </a:t>
            </a:r>
            <a:fld id="{8AC3541F-877A-CB4A-89BF-7AB037A9FF6C}" type="slidenum">
              <a:rPr lang="en-US" sz="1200" b="0" i="0"/>
              <a:pPr algn="ctr" defTabSz="868363">
                <a:lnSpc>
                  <a:spcPct val="90000"/>
                </a:lnSpc>
              </a:pPr>
              <a:t>‹#›</a:t>
            </a:fld>
            <a:endParaRPr lang="en-US" sz="1200" b="0" i="0"/>
          </a:p>
        </p:txBody>
      </p:sp>
      <p:sp>
        <p:nvSpPr>
          <p:cNvPr id="3075" name="Rectangle 3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2052" name="Rectangle 4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0487" tIns="44450" rIns="90487" bIns="444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Body Text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09745531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Helvetica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Helvetica" charset="0"/>
        <a:ea typeface="ＭＳ Ｐゴシック" charset="-128"/>
        <a:cs typeface="+mn-cs"/>
      </a:defRPr>
    </a:lvl2pPr>
    <a:lvl3pPr marL="9144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Helvetica" charset="0"/>
        <a:ea typeface="ＭＳ Ｐゴシック" charset="-128"/>
        <a:cs typeface="+mn-cs"/>
      </a:defRPr>
    </a:lvl3pPr>
    <a:lvl4pPr marL="13716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Helvetica" charset="0"/>
        <a:ea typeface="ＭＳ Ｐゴシック" charset="-128"/>
        <a:cs typeface="+mn-cs"/>
      </a:defRPr>
    </a:lvl4pPr>
    <a:lvl5pPr marL="18288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Helvetica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1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1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2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1.xml"/></Relationships>
</file>

<file path=ppt/notesSlides/_rels/notesSlide2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2.xml"/></Relationships>
</file>

<file path=ppt/notesSlides/_rels/notesSlide2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3.xml"/></Relationships>
</file>

<file path=ppt/notesSlides/_rels/notesSlide2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4.xml"/></Relationships>
</file>

<file path=ppt/notesSlides/_rels/notesSlide2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5.xml"/></Relationships>
</file>

<file path=ppt/notesSlides/_rels/notesSlide2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6.xml"/></Relationships>
</file>

<file path=ppt/notesSlides/_rels/notesSlide2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7.xml"/></Relationships>
</file>

<file path=ppt/notesSlides/_rels/notesSlide2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8.xml"/></Relationships>
</file>

<file path=ppt/notesSlides/_rels/notesSlide2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9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3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0.xml"/></Relationships>
</file>

<file path=ppt/notesSlides/_rels/notesSlide3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1.xml"/></Relationships>
</file>

<file path=ppt/notesSlides/_rels/notesSlide3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2.xml"/></Relationships>
</file>

<file path=ppt/notesSlides/_rels/notesSlide3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3.xml"/></Relationships>
</file>

<file path=ppt/notesSlides/_rels/notesSlide3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4.xml"/></Relationships>
</file>

<file path=ppt/notesSlides/_rels/notesSlide3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5.xml"/></Relationships>
</file>

<file path=ppt/notesSlides/_rels/notesSlide3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6.xml"/></Relationships>
</file>

<file path=ppt/notesSlides/_rels/notesSlide3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7.xml"/></Relationships>
</file>

<file path=ppt/notesSlides/_rels/notesSlide3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8.xml"/></Relationships>
</file>

<file path=ppt/notesSlides/_rels/notesSlide3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9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4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0.xml"/></Relationships>
</file>

<file path=ppt/notesSlides/_rels/notesSlide4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1.xml"/></Relationships>
</file>

<file path=ppt/notesSlides/_rels/notesSlide4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2.xml"/></Relationships>
</file>

<file path=ppt/notesSlides/_rels/notesSlide4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3.xml"/></Relationships>
</file>

<file path=ppt/notesSlides/_rels/notesSlide4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4.xml"/></Relationships>
</file>

<file path=ppt/notesSlides/_rels/notesSlide4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5.xml"/></Relationships>
</file>

<file path=ppt/notesSlides/_rels/notesSlide4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6.xml"/></Relationships>
</file>

<file path=ppt/notesSlides/_rels/notesSlide4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7.xml"/></Relationships>
</file>

<file path=ppt/notesSlides/_rels/notesSlide4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8.xml"/></Relationships>
</file>

<file path=ppt/notesSlides/_rels/notesSlide4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9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5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0.xml"/></Relationships>
</file>

<file path=ppt/notesSlides/_rels/notesSlide5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1.xml"/></Relationships>
</file>

<file path=ppt/notesSlides/_rels/notesSlide5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2.xml"/></Relationships>
</file>

<file path=ppt/notesSlides/_rels/notesSlide5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3.xml"/></Relationships>
</file>

<file path=ppt/notesSlides/_rels/notesSlide5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4.xml"/></Relationships>
</file>

<file path=ppt/notesSlides/_rels/notesSlide5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5.xml"/></Relationships>
</file>

<file path=ppt/notesSlides/_rels/notesSlide5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6.xml"/></Relationships>
</file>

<file path=ppt/notesSlides/_rels/notesSlide5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7.xml"/></Relationships>
</file>

<file path=ppt/notesSlides/_rels/notesSlide5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8.xml"/></Relationships>
</file>

<file path=ppt/notesSlides/_rels/notesSlide5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9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6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3.xml"/></Relationships>
</file>

<file path=ppt/notesSlides/_rels/notesSlide6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4.xml"/></Relationships>
</file>

<file path=ppt/notesSlides/_rels/notesSlide6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5.xml"/></Relationships>
</file>

<file path=ppt/notesSlides/_rels/notesSlide6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6.xml"/></Relationships>
</file>

<file path=ppt/notesSlides/_rels/notesSlide6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7.xml"/></Relationships>
</file>

<file path=ppt/notesSlides/_rels/notesSlide6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8.xml"/></Relationships>
</file>

<file path=ppt/notesSlides/_rels/notesSlide6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9.xml"/></Relationships>
</file>

<file path=ppt/notesSlides/_rels/notesSlide6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0.xml"/></Relationships>
</file>

<file path=ppt/notesSlides/_rels/notesSlide6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1.xml"/></Relationships>
</file>

<file path=ppt/notesSlides/_rels/notesSlide6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2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7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3.xml"/></Relationships>
</file>

<file path=ppt/notesSlides/_rels/notesSlide7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4.xml"/></Relationships>
</file>

<file path=ppt/notesSlides/_rels/notesSlide7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5.xml"/></Relationships>
</file>

<file path=ppt/notesSlides/_rels/notesSlide7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6.xml"/></Relationships>
</file>

<file path=ppt/notesSlides/_rels/notesSlide7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7.xml"/></Relationships>
</file>

<file path=ppt/notesSlides/_rels/notesSlide7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8.xml"/></Relationships>
</file>

<file path=ppt/notesSlides/_rels/notesSlide7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0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0" name="Rectangle 1027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0" name="Rectangle 1027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3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7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32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32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246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451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656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8610" name="Rectangle 1027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0658" name="Rectangle 1027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3" name="Rectangle 2"/>
          <p:cNvSpPr>
            <a:spLocks noGrp="1" noRot="1" noChangeAspect="1" noChangeArrowheads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74754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680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0658" name="Rectangle 1027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0658" name="Rectangle 1027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0658" name="Rectangle 1027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8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909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113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318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523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728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2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933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137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342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342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3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5474" name="Rectangle 1027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1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7522" name="Rectangle 1027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6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957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161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366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185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595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209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619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24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824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28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029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33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233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438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43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643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5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52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053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5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62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462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5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67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667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6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36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637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6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22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6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793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1794" name="Rectangle 1027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6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793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1794" name="Rectangle 1027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6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88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589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6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88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589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6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88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589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6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793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1794" name="Rectangle 1027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6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41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42" name="Rectangle 1027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6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98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998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7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8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08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7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2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2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7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36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637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7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46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046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7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6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56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7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6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56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7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84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685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0884163"/>
      </p:ext>
    </p:extLst>
  </p:cSld>
  <p:clrMapOvr>
    <a:masterClrMapping/>
  </p:clrMapOvr>
  <p:transition xmlns:p14="http://schemas.microsoft.com/office/powerpoint/2010/main"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2405592"/>
      </p:ext>
    </p:extLst>
  </p:cSld>
  <p:clrMapOvr>
    <a:masterClrMapping/>
  </p:clrMapOvr>
  <p:transition xmlns:p14="http://schemas.microsoft.com/office/powerpoint/2010/main"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386513" y="222250"/>
            <a:ext cx="1847850" cy="59372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42963" y="222250"/>
            <a:ext cx="5391150" cy="59372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6353639"/>
      </p:ext>
    </p:extLst>
  </p:cSld>
  <p:clrMapOvr>
    <a:masterClrMapping/>
  </p:clrMapOvr>
  <p:transition xmlns:p14="http://schemas.microsoft.com/office/powerpoint/2010/main"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0588" y="222250"/>
            <a:ext cx="7343775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842963" y="1866900"/>
            <a:ext cx="7381875" cy="4292600"/>
          </a:xfrm>
        </p:spPr>
        <p:txBody>
          <a:bodyPr/>
          <a:lstStyle/>
          <a:p>
            <a:pPr lvl="0"/>
            <a:endParaRPr lang="en-US" noProof="0" smtClean="0"/>
          </a:p>
        </p:txBody>
      </p:sp>
    </p:spTree>
    <p:extLst>
      <p:ext uri="{BB962C8B-B14F-4D97-AF65-F5344CB8AC3E}">
        <p14:creationId xmlns:p14="http://schemas.microsoft.com/office/powerpoint/2010/main" val="2308286785"/>
      </p:ext>
    </p:extLst>
  </p:cSld>
  <p:clrMapOvr>
    <a:masterClrMapping/>
  </p:clrMapOvr>
  <p:transition xmlns:p14="http://schemas.microsoft.com/office/powerpoint/2010/main"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8105228"/>
      </p:ext>
    </p:extLst>
  </p:cSld>
  <p:clrMapOvr>
    <a:masterClrMapping/>
  </p:clrMapOvr>
  <p:transition xmlns:p14="http://schemas.microsoft.com/office/powerpoint/2010/main"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288687325"/>
      </p:ext>
    </p:extLst>
  </p:cSld>
  <p:clrMapOvr>
    <a:masterClrMapping/>
  </p:clrMapOvr>
  <p:transition xmlns:p14="http://schemas.microsoft.com/office/powerpoint/2010/main"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42963" y="1866900"/>
            <a:ext cx="3614737" cy="4292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0100" y="1866900"/>
            <a:ext cx="3614738" cy="4292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8286936"/>
      </p:ext>
    </p:extLst>
  </p:cSld>
  <p:clrMapOvr>
    <a:masterClrMapping/>
  </p:clrMapOvr>
  <p:transition xmlns:p14="http://schemas.microsoft.com/office/powerpoint/2010/main"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2002874"/>
      </p:ext>
    </p:extLst>
  </p:cSld>
  <p:clrMapOvr>
    <a:masterClrMapping/>
  </p:clrMapOvr>
  <p:transition xmlns:p14="http://schemas.microsoft.com/office/powerpoint/2010/main"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5525465"/>
      </p:ext>
    </p:extLst>
  </p:cSld>
  <p:clrMapOvr>
    <a:masterClrMapping/>
  </p:clrMapOvr>
  <p:transition xmlns:p14="http://schemas.microsoft.com/office/powerpoint/2010/main"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4288110"/>
      </p:ext>
    </p:extLst>
  </p:cSld>
  <p:clrMapOvr>
    <a:masterClrMapping/>
  </p:clrMapOvr>
  <p:transition xmlns:p14="http://schemas.microsoft.com/office/powerpoint/2010/main"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611372300"/>
      </p:ext>
    </p:extLst>
  </p:cSld>
  <p:clrMapOvr>
    <a:masterClrMapping/>
  </p:clrMapOvr>
  <p:transition xmlns:p14="http://schemas.microsoft.com/office/powerpoint/2010/main"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06019396"/>
      </p:ext>
    </p:extLst>
  </p:cSld>
  <p:clrMapOvr>
    <a:masterClrMapping/>
  </p:clrMapOvr>
  <p:transition xmlns:p14="http://schemas.microsoft.com/office/powerpoint/2010/main" spd="med"/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9F9F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4942" name="Rectangle 14"/>
          <p:cNvSpPr>
            <a:spLocks noChangeArrowheads="1"/>
          </p:cNvSpPr>
          <p:nvPr userDrawn="1"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rgbClr val="ECEEEF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+mn-ea"/>
              <a:cs typeface="+mn-cs"/>
            </a:endParaRPr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890588" y="222250"/>
            <a:ext cx="7343775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0487" tIns="44450" rIns="90487" bIns="4445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76493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842963" y="1866900"/>
            <a:ext cx="7381875" cy="4292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0487" tIns="44450" rIns="90487" bIns="444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64933" name="Text Box 5"/>
          <p:cNvSpPr txBox="1">
            <a:spLocks noChangeArrowheads="1"/>
          </p:cNvSpPr>
          <p:nvPr userDrawn="1"/>
        </p:nvSpPr>
        <p:spPr bwMode="auto">
          <a:xfrm>
            <a:off x="0" y="6256338"/>
            <a:ext cx="3935413" cy="4714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>
              <a:defRPr sz="2400" b="1" i="1">
                <a:solidFill>
                  <a:schemeClr val="tx1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 b="1" i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2pPr>
            <a:lvl3pPr>
              <a:defRPr sz="2400" b="1" i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3pPr>
            <a:lvl4pPr>
              <a:defRPr sz="2400" b="1" i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4pPr>
            <a:lvl5pPr>
              <a:defRPr sz="2400" b="1" i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  <a:defRPr/>
            </a:pPr>
            <a:r>
              <a:rPr lang="en-US" sz="1800" i="0" smtClean="0">
                <a:solidFill>
                  <a:srgbClr val="F9F9F9"/>
                </a:solidFill>
                <a:effectDag name="">
                  <a:cont type="tree" name="">
                    <a:effect ref="fillLine"/>
                    <a:outerShdw dist="38100" dir="13500000" algn="br">
                      <a:srgbClr val="FFFFFF"/>
                    </a:outerShdw>
                  </a:cont>
                  <a:cont type="tree" name="">
                    <a:effect ref="fillLine"/>
                    <a:outerShdw dist="38100" dir="2700000" algn="tl">
                      <a:srgbClr val="959595"/>
                    </a:outerShdw>
                  </a:cont>
                  <a:effect ref="fillLine"/>
                </a:effectDag>
                <a:latin typeface="Arial" charset="0"/>
              </a:rPr>
              <a:t>SF</a:t>
            </a:r>
            <a:r>
              <a:rPr lang="en-US" sz="2800" i="0" baseline="-41000" smtClean="0">
                <a:solidFill>
                  <a:srgbClr val="F9F9F9"/>
                </a:solidFill>
                <a:effectDag name="">
                  <a:cont type="tree" name="">
                    <a:effect ref="fillLine"/>
                    <a:outerShdw dist="38100" dir="13500000" algn="br">
                      <a:srgbClr val="FFFFFF"/>
                    </a:outerShdw>
                  </a:cont>
                  <a:cont type="tree" name="">
                    <a:effect ref="fillLine"/>
                    <a:outerShdw dist="38100" dir="2700000" algn="tl">
                      <a:srgbClr val="959595"/>
                    </a:outerShdw>
                  </a:cont>
                  <a:effect ref="fillLine"/>
                </a:effectDag>
                <a:latin typeface="Arial" charset="0"/>
              </a:rPr>
              <a:t>Coordinating Center</a:t>
            </a:r>
            <a:endParaRPr lang="en-US" sz="1800" i="0" baseline="-41000" smtClean="0">
              <a:solidFill>
                <a:srgbClr val="F9F9F9"/>
              </a:solidFill>
              <a:effectDag name="">
                <a:cont type="tree" name="">
                  <a:effect ref="fillLine"/>
                  <a:outerShdw dist="38100" dir="13500000" algn="br">
                    <a:srgbClr val="FFFFFF"/>
                  </a:outerShdw>
                </a:cont>
                <a:cont type="tree" name="">
                  <a:effect ref="fillLine"/>
                  <a:outerShdw dist="38100" dir="2700000" algn="tl">
                    <a:srgbClr val="959595"/>
                  </a:outerShdw>
                </a:cont>
                <a:effect ref="fillLine"/>
              </a:effectDag>
              <a:latin typeface="Arial" charset="0"/>
            </a:endParaRPr>
          </a:p>
          <a:p>
            <a:pPr>
              <a:spcBef>
                <a:spcPct val="50000"/>
              </a:spcBef>
              <a:defRPr/>
            </a:pPr>
            <a:endParaRPr lang="en-US" sz="400" i="0" smtClean="0">
              <a:solidFill>
                <a:srgbClr val="F9F9F9"/>
              </a:solidFill>
              <a:effectDag name="">
                <a:cont type="tree" name="">
                  <a:effect ref="fillLine"/>
                  <a:outerShdw dist="38100" dir="13500000" algn="br">
                    <a:srgbClr val="FFFFFF"/>
                  </a:outerShdw>
                </a:cont>
                <a:cont type="tree" name="">
                  <a:effect ref="fillLine"/>
                  <a:outerShdw dist="38100" dir="2700000" algn="tl">
                    <a:srgbClr val="959595"/>
                  </a:outerShdw>
                </a:cont>
                <a:effect ref="fillLine"/>
              </a:effectDag>
            </a:endParaRPr>
          </a:p>
        </p:txBody>
      </p:sp>
      <p:sp>
        <p:nvSpPr>
          <p:cNvPr id="764940" name="Rectangle 12"/>
          <p:cNvSpPr>
            <a:spLocks noChangeArrowheads="1"/>
          </p:cNvSpPr>
          <p:nvPr userDrawn="1"/>
        </p:nvSpPr>
        <p:spPr bwMode="auto">
          <a:xfrm>
            <a:off x="8594725" y="2230438"/>
            <a:ext cx="18415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DDDDDD"/>
                </a:outerShdw>
              </a:effectLst>
              <a:ea typeface="+mn-ea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</p:sldLayoutIdLst>
  <p:transition xmlns:p14="http://schemas.microsoft.com/office/powerpoint/2010/main" spd="med"/>
  <p:txStyles>
    <p:titleStyle>
      <a:lvl1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Helvetica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Helvetica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Helvetica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Helvetica" charset="0"/>
          <a:ea typeface="ＭＳ Ｐゴシック" charset="-128"/>
          <a:cs typeface="ＭＳ Ｐゴシック" charset="-128"/>
        </a:defRPr>
      </a:lvl5pPr>
      <a:lvl6pPr marL="4572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Helvetica" charset="0"/>
        </a:defRPr>
      </a:lvl6pPr>
      <a:lvl7pPr marL="9144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Helvetica" charset="0"/>
        </a:defRPr>
      </a:lvl7pPr>
      <a:lvl8pPr marL="13716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Helvetica" charset="0"/>
        </a:defRPr>
      </a:lvl8pPr>
      <a:lvl9pPr marL="18288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Helvetica" charset="0"/>
        </a:defRPr>
      </a:lvl9pPr>
    </p:titleStyle>
    <p:bodyStyle>
      <a:lvl1pPr marL="285750" indent="-285750" algn="l" rtl="0" eaLnBrk="0" fontAlgn="base" hangingPunct="0">
        <a:lnSpc>
          <a:spcPct val="90000"/>
        </a:lnSpc>
        <a:spcBef>
          <a:spcPct val="50000"/>
        </a:spcBef>
        <a:spcAft>
          <a:spcPct val="0"/>
        </a:spcAft>
        <a:buClr>
          <a:srgbClr val="FF0208"/>
        </a:buClr>
        <a:buSzPct val="100000"/>
        <a:buFont typeface="Times" charset="0"/>
        <a:buChar char="•"/>
        <a:defRPr sz="30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ＭＳ Ｐゴシック" charset="-128"/>
          <a:cs typeface="ＭＳ Ｐゴシック" charset="-128"/>
        </a:defRPr>
      </a:lvl1pPr>
      <a:lvl2pPr marL="685800" indent="-228600" algn="l" rtl="0" eaLnBrk="0" fontAlgn="base" hangingPunct="0">
        <a:spcBef>
          <a:spcPct val="30000"/>
        </a:spcBef>
        <a:spcAft>
          <a:spcPct val="0"/>
        </a:spcAft>
        <a:buClr>
          <a:srgbClr val="424AFF"/>
        </a:buClr>
        <a:buSzPct val="50000"/>
        <a:buFont typeface="Zapf Dingbats" charset="0"/>
        <a:buChar char=""/>
        <a:defRPr sz="28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ＭＳ Ｐゴシック" charset="-128"/>
        </a:defRPr>
      </a:lvl2pPr>
      <a:lvl3pPr marL="11430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lr>
          <a:srgbClr val="03CC7C"/>
        </a:buClr>
        <a:buSzPct val="50000"/>
        <a:buFont typeface="Monotype Sorts" charset="0"/>
        <a:buChar char="u"/>
        <a:defRPr sz="26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ＭＳ Ｐゴシック" charset="-128"/>
        </a:defRPr>
      </a:lvl3pPr>
      <a:lvl4pPr marL="1543050" indent="-17145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Font typeface="Wingdings" charset="0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Arial" charset="0"/>
          <a:ea typeface="ＭＳ Ｐゴシック" charset="-128"/>
        </a:defRPr>
      </a:lvl4pPr>
      <a:lvl5pPr marL="2000250" indent="-171450" algn="l" rtl="0" eaLnBrk="0" fontAlgn="base" hangingPunct="0">
        <a:spcBef>
          <a:spcPct val="20000"/>
        </a:spcBef>
        <a:spcAft>
          <a:spcPct val="0"/>
        </a:spcAft>
        <a:buFont typeface="Wingdings" charset="0"/>
        <a:defRPr sz="2000">
          <a:solidFill>
            <a:schemeClr val="tx1"/>
          </a:solidFill>
          <a:latin typeface="Times" charset="0"/>
          <a:ea typeface="ＭＳ Ｐゴシック" charset="-128"/>
        </a:defRPr>
      </a:lvl5pPr>
      <a:lvl6pPr marL="2457450" indent="-171450" algn="l" rtl="0" eaLnBrk="0" fontAlgn="base" hangingPunct="0">
        <a:spcBef>
          <a:spcPct val="20000"/>
        </a:spcBef>
        <a:spcAft>
          <a:spcPct val="0"/>
        </a:spcAft>
        <a:buFont typeface="Wingdings" charset="2"/>
        <a:defRPr sz="2000">
          <a:solidFill>
            <a:schemeClr val="tx1"/>
          </a:solidFill>
          <a:latin typeface="Times" charset="0"/>
          <a:ea typeface="ＭＳ Ｐゴシック" charset="-128"/>
        </a:defRPr>
      </a:lvl6pPr>
      <a:lvl7pPr marL="2914650" indent="-171450" algn="l" rtl="0" eaLnBrk="0" fontAlgn="base" hangingPunct="0">
        <a:spcBef>
          <a:spcPct val="20000"/>
        </a:spcBef>
        <a:spcAft>
          <a:spcPct val="0"/>
        </a:spcAft>
        <a:buFont typeface="Wingdings" charset="2"/>
        <a:defRPr sz="2000">
          <a:solidFill>
            <a:schemeClr val="tx1"/>
          </a:solidFill>
          <a:latin typeface="Times" charset="0"/>
          <a:ea typeface="ＭＳ Ｐゴシック" charset="-128"/>
        </a:defRPr>
      </a:lvl7pPr>
      <a:lvl8pPr marL="3371850" indent="-171450" algn="l" rtl="0" eaLnBrk="0" fontAlgn="base" hangingPunct="0">
        <a:spcBef>
          <a:spcPct val="20000"/>
        </a:spcBef>
        <a:spcAft>
          <a:spcPct val="0"/>
        </a:spcAft>
        <a:buFont typeface="Wingdings" charset="2"/>
        <a:defRPr sz="2000">
          <a:solidFill>
            <a:schemeClr val="tx1"/>
          </a:solidFill>
          <a:latin typeface="Times" charset="0"/>
          <a:ea typeface="ＭＳ Ｐゴシック" charset="-128"/>
        </a:defRPr>
      </a:lvl8pPr>
      <a:lvl9pPr marL="3829050" indent="-171450" algn="l" rtl="0" eaLnBrk="0" fontAlgn="base" hangingPunct="0">
        <a:spcBef>
          <a:spcPct val="20000"/>
        </a:spcBef>
        <a:spcAft>
          <a:spcPct val="0"/>
        </a:spcAft>
        <a:buFont typeface="Wingdings" charset="2"/>
        <a:defRPr sz="2000">
          <a:solidFill>
            <a:schemeClr val="tx1"/>
          </a:solidFill>
          <a:latin typeface="Times" charset="0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jpe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0.xml"/><Relationship Id="rId4" Type="http://schemas.openxmlformats.org/officeDocument/2006/relationships/oleObject" Target="../embeddings/oleObject1.bin"/><Relationship Id="rId5" Type="http://schemas.openxmlformats.org/officeDocument/2006/relationships/image" Target="../media/image4.emf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3.xml"/><Relationship Id="rId4" Type="http://schemas.openxmlformats.org/officeDocument/2006/relationships/oleObject" Target="../embeddings/oleObject2.bin"/><Relationship Id="rId5" Type="http://schemas.openxmlformats.org/officeDocument/2006/relationships/oleObject" Target="../embeddings/Microsoft_Word_97_-_2004_Document1.doc"/><Relationship Id="rId6" Type="http://schemas.openxmlformats.org/officeDocument/2006/relationships/image" Target="../media/image5.emf"/><Relationship Id="rId1" Type="http://schemas.openxmlformats.org/officeDocument/2006/relationships/vmlDrawing" Target="../drawings/vmlDrawing2.vml"/><Relationship Id="rId2" Type="http://schemas.openxmlformats.org/officeDocument/2006/relationships/slideLayout" Target="../slideLayouts/slideLayout1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5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8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9.xml"/><Relationship Id="rId3" Type="http://schemas.openxmlformats.org/officeDocument/2006/relationships/image" Target="../media/image6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.jpeg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0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3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4.xml"/><Relationship Id="rId3" Type="http://schemas.openxmlformats.org/officeDocument/2006/relationships/image" Target="../media/image7.png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5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6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7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8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0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1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3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4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5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6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7.xml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4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8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9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0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1.xml"/></Relationships>
</file>

<file path=ppt/slides/_rels/slide5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4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3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4.xml"/></Relationships>
</file>

<file path=ppt/slides/_rels/slide5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4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5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6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7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8.xml"/><Relationship Id="rId3" Type="http://schemas.openxmlformats.org/officeDocument/2006/relationships/image" Target="../media/image10.jpeg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9.xml"/><Relationship Id="rId3" Type="http://schemas.openxmlformats.org/officeDocument/2006/relationships/image" Target="../media/image11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2.png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3.png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0.xml"/></Relationships>
</file>

<file path=ppt/slides/_rels/slide6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1.xml"/><Relationship Id="rId4" Type="http://schemas.openxmlformats.org/officeDocument/2006/relationships/oleObject" Target="../embeddings/oleObject3.bin"/><Relationship Id="rId5" Type="http://schemas.openxmlformats.org/officeDocument/2006/relationships/image" Target="../media/image14.emf"/><Relationship Id="rId1" Type="http://schemas.openxmlformats.org/officeDocument/2006/relationships/vmlDrawing" Target="../drawings/vmlDrawing3.vml"/><Relationship Id="rId2" Type="http://schemas.openxmlformats.org/officeDocument/2006/relationships/slideLayout" Target="../slideLayouts/slideLayout1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3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4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5.xml"/><Relationship Id="rId3" Type="http://schemas.openxmlformats.org/officeDocument/2006/relationships/image" Target="../media/image11.png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6.xml"/><Relationship Id="rId3" Type="http://schemas.openxmlformats.org/officeDocument/2006/relationships/image" Target="../media/image11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7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8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9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0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1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2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3.xml"/><Relationship Id="rId3" Type="http://schemas.openxmlformats.org/officeDocument/2006/relationships/image" Target="../media/image15.png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4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5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sample-size.net/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4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r>
              <a:rPr lang="en-US" sz="3200">
                <a:latin typeface="Helvetica" charset="0"/>
                <a:ea typeface="ＭＳ Ｐゴシック" charset="0"/>
                <a:cs typeface="ＭＳ Ｐゴシック" charset="0"/>
              </a:rPr>
              <a:t>Sample Size and Power</a:t>
            </a:r>
            <a:endParaRPr lang="en-US">
              <a:latin typeface="Helvetica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2017283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>
              <a:defRPr/>
            </a:pPr>
            <a:r>
              <a:rPr lang="en-US" sz="2600" dirty="0">
                <a:latin typeface="Helvetica" charset="0"/>
                <a:ea typeface="ＭＳ Ｐゴシック" charset="0"/>
                <a:cs typeface="ＭＳ Ｐゴシック" charset="0"/>
              </a:rPr>
              <a:t>Steven R. Cummings, </a:t>
            </a:r>
            <a:r>
              <a:rPr lang="en-US" sz="2600" dirty="0" smtClean="0">
                <a:latin typeface="Helvetica" charset="0"/>
                <a:ea typeface="ＭＳ Ｐゴシック" charset="0"/>
                <a:cs typeface="ＭＳ Ｐゴシック" charset="0"/>
              </a:rPr>
              <a:t>MD</a:t>
            </a:r>
          </a:p>
          <a:p>
            <a:pPr>
              <a:defRPr/>
            </a:pPr>
            <a:r>
              <a:rPr lang="en-US" sz="2600" dirty="0" smtClean="0">
                <a:latin typeface="Helvetica" charset="0"/>
                <a:ea typeface="ＭＳ Ｐゴシック" charset="0"/>
                <a:cs typeface="ＭＳ Ｐゴシック" charset="0"/>
              </a:rPr>
              <a:t>Professor of Medicine, Epidemiology and Biostatistics</a:t>
            </a:r>
            <a:endParaRPr lang="en-US" sz="2600" dirty="0">
              <a:latin typeface="Helvetica" charset="0"/>
              <a:ea typeface="ＭＳ Ｐゴシック" charset="0"/>
              <a:cs typeface="ＭＳ Ｐゴシック" charset="0"/>
            </a:endParaRPr>
          </a:p>
          <a:p>
            <a:pPr>
              <a:defRPr/>
            </a:pPr>
            <a:r>
              <a:rPr lang="en-US" sz="2600" dirty="0">
                <a:latin typeface="Helvetica" charset="0"/>
                <a:ea typeface="ＭＳ Ｐゴシック" charset="0"/>
                <a:cs typeface="ＭＳ Ｐゴシック" charset="0"/>
              </a:rPr>
              <a:t>Director, S.F. Coordinating Center</a:t>
            </a: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Helvetica" charset="0"/>
                <a:ea typeface="ＭＳ Ｐゴシック" charset="0"/>
                <a:cs typeface="ＭＳ Ｐゴシック" charset="0"/>
              </a:rPr>
              <a:t>I need a measureable endpoint</a:t>
            </a:r>
            <a:endParaRPr lang="en-US" dirty="0">
              <a:latin typeface="Helvetica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7264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42963" y="1866900"/>
            <a:ext cx="7877175" cy="4292600"/>
          </a:xfrm>
        </p:spPr>
        <p:txBody>
          <a:bodyPr/>
          <a:lstStyle/>
          <a:p>
            <a:pPr>
              <a:defRPr/>
            </a:pPr>
            <a:r>
              <a:rPr lang="ja-JP" altLang="en-US" dirty="0" smtClean="0">
                <a:latin typeface="Helvetica" charset="0"/>
                <a:ea typeface="ＭＳ Ｐゴシック" charset="0"/>
                <a:cs typeface="ＭＳ Ｐゴシック" charset="0"/>
              </a:rPr>
              <a:t>“</a:t>
            </a:r>
            <a:r>
              <a:rPr lang="en-US" dirty="0" smtClean="0">
                <a:latin typeface="Helvetica" charset="0"/>
                <a:ea typeface="ＭＳ Ｐゴシック" charset="0"/>
                <a:cs typeface="ＭＳ Ｐゴシック" charset="0"/>
              </a:rPr>
              <a:t>Prolongs </a:t>
            </a:r>
            <a:r>
              <a:rPr lang="en-US" dirty="0">
                <a:latin typeface="Helvetica" charset="0"/>
                <a:ea typeface="ＭＳ Ｐゴシック" charset="0"/>
                <a:cs typeface="ＭＳ Ｐゴシック" charset="0"/>
              </a:rPr>
              <a:t>healthy life</a:t>
            </a:r>
            <a:r>
              <a:rPr lang="ja-JP" altLang="en-US" dirty="0" smtClean="0">
                <a:latin typeface="Helvetica" charset="0"/>
                <a:ea typeface="ＭＳ Ｐゴシック" charset="0"/>
                <a:cs typeface="ＭＳ Ｐゴシック" charset="0"/>
              </a:rPr>
              <a:t>”</a:t>
            </a:r>
            <a:endParaRPr lang="en-US" altLang="ja-JP" dirty="0" smtClean="0">
              <a:latin typeface="Helvetica" charset="0"/>
              <a:ea typeface="ＭＳ Ｐゴシック" charset="0"/>
              <a:cs typeface="ＭＳ Ｐゴシック" charset="0"/>
            </a:endParaRPr>
          </a:p>
          <a:p>
            <a:pPr>
              <a:defRPr/>
            </a:pPr>
            <a:r>
              <a:rPr lang="en-US" altLang="ja-JP" dirty="0" smtClean="0">
                <a:latin typeface="Helvetica" charset="0"/>
                <a:ea typeface="ＭＳ Ｐゴシック" charset="0"/>
                <a:cs typeface="ＭＳ Ｐゴシック" charset="0"/>
              </a:rPr>
              <a:t>Not measurable</a:t>
            </a:r>
          </a:p>
          <a:p>
            <a:pPr>
              <a:defRPr/>
            </a:pPr>
            <a:r>
              <a:rPr lang="en-US" dirty="0" smtClean="0">
                <a:latin typeface="Helvetica" charset="0"/>
                <a:ea typeface="ＭＳ Ｐゴシック" charset="0"/>
                <a:cs typeface="ＭＳ Ｐゴシック" charset="0"/>
              </a:rPr>
              <a:t>A measureable endpoint: mortality rate  </a:t>
            </a:r>
            <a:r>
              <a:rPr lang="en-US" dirty="0">
                <a:latin typeface="Helvetica" charset="0"/>
                <a:ea typeface="ＭＳ Ｐゴシック" charset="0"/>
                <a:cs typeface="ＭＳ Ｐゴシック" charset="0"/>
              </a:rPr>
              <a:t>				</a:t>
            </a:r>
          </a:p>
        </p:txBody>
      </p:sp>
    </p:spTree>
    <p:extLst>
      <p:ext uri="{BB962C8B-B14F-4D97-AF65-F5344CB8AC3E}">
        <p14:creationId xmlns:p14="http://schemas.microsoft.com/office/powerpoint/2010/main" val="3506436347"/>
      </p:ext>
    </p:extLst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Helvetica" charset="0"/>
                <a:ea typeface="ＭＳ Ｐゴシック" charset="0"/>
                <a:cs typeface="ＭＳ Ｐゴシック" charset="0"/>
              </a:rPr>
              <a:t>The question is becoming a hypothesis</a:t>
            </a:r>
            <a:endParaRPr lang="en-US" dirty="0">
              <a:latin typeface="Helvetica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994755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842963" y="1866900"/>
            <a:ext cx="7877175" cy="4292600"/>
          </a:xfrm>
        </p:spPr>
        <p:txBody>
          <a:bodyPr/>
          <a:lstStyle/>
          <a:p>
            <a:pPr>
              <a:buFont typeface="Times" charset="0"/>
              <a:buNone/>
              <a:defRPr/>
            </a:pPr>
            <a:r>
              <a:rPr lang="en-US" dirty="0">
                <a:latin typeface="Helvetica" charset="0"/>
                <a:ea typeface="ＭＳ Ｐゴシック" charset="0"/>
                <a:cs typeface="ＭＳ Ｐゴシック" charset="0"/>
              </a:rPr>
              <a:t>	Do </a:t>
            </a:r>
            <a:r>
              <a:rPr lang="en-US" dirty="0" smtClean="0">
                <a:latin typeface="Helvetica" charset="0"/>
                <a:ea typeface="ＭＳ Ｐゴシック" charset="0"/>
                <a:cs typeface="ＭＳ Ｐゴシック" charset="0"/>
              </a:rPr>
              <a:t>people randomized </a:t>
            </a:r>
            <a:r>
              <a:rPr lang="en-US" dirty="0">
                <a:latin typeface="Helvetica" charset="0"/>
                <a:ea typeface="ＭＳ Ｐゴシック" charset="0"/>
                <a:cs typeface="ＭＳ Ｐゴシック" charset="0"/>
              </a:rPr>
              <a:t>to get a resveratrol supplement have a lower mortality rate than those who get a placebo?</a:t>
            </a:r>
          </a:p>
        </p:txBody>
      </p:sp>
    </p:spTree>
    <p:extLst>
      <p:ext uri="{BB962C8B-B14F-4D97-AF65-F5344CB8AC3E}">
        <p14:creationId xmlns:p14="http://schemas.microsoft.com/office/powerpoint/2010/main" val="472904106"/>
      </p:ext>
    </p:extLst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Helvetica" charset="0"/>
                <a:ea typeface="ＭＳ Ｐゴシック" charset="0"/>
                <a:cs typeface="ＭＳ Ｐゴシック" charset="0"/>
              </a:rPr>
              <a:t>S</a:t>
            </a:r>
            <a:r>
              <a:rPr lang="en-US" dirty="0" smtClean="0">
                <a:latin typeface="Helvetica" charset="0"/>
                <a:ea typeface="ＭＳ Ｐゴシック" charset="0"/>
                <a:cs typeface="ＭＳ Ｐゴシック" charset="0"/>
              </a:rPr>
              <a:t>pecify the population</a:t>
            </a:r>
            <a:endParaRPr lang="en-US" dirty="0">
              <a:latin typeface="Helvetica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994755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842963" y="1866900"/>
            <a:ext cx="7877175" cy="4292600"/>
          </a:xfrm>
        </p:spPr>
        <p:txBody>
          <a:bodyPr/>
          <a:lstStyle/>
          <a:p>
            <a:pPr>
              <a:buFont typeface="Times" charset="0"/>
              <a:buNone/>
              <a:defRPr/>
            </a:pPr>
            <a:r>
              <a:rPr lang="en-US" dirty="0">
                <a:latin typeface="Helvetica" charset="0"/>
                <a:ea typeface="ＭＳ Ｐゴシック" charset="0"/>
                <a:cs typeface="ＭＳ Ｐゴシック" charset="0"/>
              </a:rPr>
              <a:t>	Do </a:t>
            </a:r>
            <a:r>
              <a:rPr lang="en-US" u="sng" dirty="0" smtClean="0">
                <a:latin typeface="Helvetica" charset="0"/>
                <a:ea typeface="ＭＳ Ｐゴシック" charset="0"/>
                <a:cs typeface="ＭＳ Ｐゴシック" charset="0"/>
              </a:rPr>
              <a:t>people</a:t>
            </a:r>
            <a:r>
              <a:rPr lang="en-US" dirty="0" smtClean="0">
                <a:latin typeface="Helvetica" charset="0"/>
                <a:ea typeface="ＭＳ Ｐゴシック" charset="0"/>
                <a:cs typeface="ＭＳ Ｐゴシック" charset="0"/>
              </a:rPr>
              <a:t> randomized </a:t>
            </a:r>
            <a:r>
              <a:rPr lang="en-US" dirty="0">
                <a:latin typeface="Helvetica" charset="0"/>
                <a:ea typeface="ＭＳ Ｐゴシック" charset="0"/>
                <a:cs typeface="ＭＳ Ｐゴシック" charset="0"/>
              </a:rPr>
              <a:t>to get a resveratrol supplement have a lower mortality rate than those who get a placebo?</a:t>
            </a:r>
          </a:p>
        </p:txBody>
      </p:sp>
    </p:spTree>
    <p:extLst>
      <p:ext uri="{BB962C8B-B14F-4D97-AF65-F5344CB8AC3E}">
        <p14:creationId xmlns:p14="http://schemas.microsoft.com/office/powerpoint/2010/main" val="1185888886"/>
      </p:ext>
    </p:extLst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Helvetica" charset="0"/>
                <a:ea typeface="ＭＳ Ｐゴシック" charset="0"/>
                <a:cs typeface="ＭＳ Ｐゴシック" charset="0"/>
              </a:rPr>
              <a:t>The study subjects</a:t>
            </a:r>
            <a:endParaRPr lang="en-US" dirty="0">
              <a:latin typeface="Helvetica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7305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42963" y="1866900"/>
            <a:ext cx="7419975" cy="4292600"/>
          </a:xfrm>
        </p:spPr>
        <p:txBody>
          <a:bodyPr/>
          <a:lstStyle/>
          <a:p>
            <a:pPr>
              <a:defRPr/>
            </a:pPr>
            <a:r>
              <a:rPr lang="en-US" dirty="0" smtClean="0">
                <a:latin typeface="Helvetica" charset="0"/>
                <a:ea typeface="ＭＳ Ｐゴシック" charset="0"/>
                <a:cs typeface="ＭＳ Ｐゴシック" charset="0"/>
              </a:rPr>
              <a:t>Elderly </a:t>
            </a:r>
            <a:r>
              <a:rPr lang="en-US" dirty="0">
                <a:latin typeface="Helvetica" charset="0"/>
                <a:ea typeface="ＭＳ Ｐゴシック" charset="0"/>
                <a:cs typeface="ＭＳ Ｐゴシック" charset="0"/>
              </a:rPr>
              <a:t>men and women (≥70 years)</a:t>
            </a:r>
          </a:p>
          <a:p>
            <a:pPr lvl="1">
              <a:defRPr/>
            </a:pPr>
            <a:r>
              <a:rPr lang="en-US" dirty="0" smtClean="0">
                <a:latin typeface="Helvetica" charset="0"/>
                <a:ea typeface="ＭＳ Ｐゴシック" charset="0"/>
              </a:rPr>
              <a:t>Because the question applies to both genders</a:t>
            </a:r>
          </a:p>
          <a:p>
            <a:pPr lvl="1">
              <a:defRPr/>
            </a:pPr>
            <a:r>
              <a:rPr lang="en-US" dirty="0" smtClean="0">
                <a:latin typeface="Helvetica" charset="0"/>
                <a:ea typeface="ＭＳ Ｐゴシック" charset="0"/>
              </a:rPr>
              <a:t>Because they have a relatively high mortality rate: enough ‘events’ within a feasible period of study </a:t>
            </a:r>
            <a:endParaRPr lang="en-US" dirty="0">
              <a:latin typeface="Helvetica" charset="0"/>
              <a:ea typeface="ＭＳ Ｐゴシック" charset="0"/>
            </a:endParaRP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05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05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222250"/>
            <a:ext cx="7675563" cy="1143000"/>
          </a:xfrm>
        </p:spPr>
        <p:txBody>
          <a:bodyPr/>
          <a:lstStyle/>
          <a:p>
            <a:r>
              <a:rPr lang="en-US" dirty="0">
                <a:latin typeface="Helvetica" charset="0"/>
                <a:ea typeface="ＭＳ Ｐゴシック" charset="0"/>
                <a:cs typeface="ＭＳ Ｐゴシック" charset="0"/>
              </a:rPr>
              <a:t>The research hypothesis</a:t>
            </a:r>
            <a:br>
              <a:rPr lang="en-US" dirty="0">
                <a:latin typeface="Helvetica" charset="0"/>
                <a:ea typeface="ＭＳ Ｐゴシック" charset="0"/>
                <a:cs typeface="ＭＳ Ｐゴシック" charset="0"/>
              </a:rPr>
            </a:br>
            <a:r>
              <a:rPr lang="en-US" dirty="0" smtClean="0">
                <a:latin typeface="Helvetica" charset="0"/>
                <a:ea typeface="ＭＳ Ｐゴシック" charset="0"/>
                <a:cs typeface="ＭＳ Ｐゴシック" charset="0"/>
              </a:rPr>
              <a:t>(AKA the</a:t>
            </a:r>
            <a:r>
              <a:rPr lang="ja-JP" altLang="en-US" dirty="0" smtClean="0">
                <a:latin typeface="Helvetica" charset="0"/>
                <a:ea typeface="ＭＳ Ｐゴシック" charset="0"/>
                <a:cs typeface="ＭＳ Ｐゴシック" charset="0"/>
              </a:rPr>
              <a:t>‘</a:t>
            </a:r>
            <a:r>
              <a:rPr lang="en-US" altLang="ja-JP" dirty="0">
                <a:latin typeface="Helvetica" charset="0"/>
                <a:ea typeface="ＭＳ Ｐゴシック" charset="0"/>
                <a:cs typeface="ＭＳ Ｐゴシック" charset="0"/>
              </a:rPr>
              <a:t>alternative</a:t>
            </a:r>
            <a:r>
              <a:rPr lang="ja-JP" altLang="en-US" dirty="0">
                <a:latin typeface="Helvetica" charset="0"/>
                <a:ea typeface="ＭＳ Ｐゴシック" charset="0"/>
                <a:cs typeface="ＭＳ Ｐゴシック" charset="0"/>
              </a:rPr>
              <a:t>’</a:t>
            </a:r>
            <a:r>
              <a:rPr lang="en-US" altLang="ja-JP" dirty="0">
                <a:latin typeface="Helvetica" charset="0"/>
                <a:ea typeface="ＭＳ Ｐゴシック" charset="0"/>
                <a:cs typeface="ＭＳ Ｐゴシック" charset="0"/>
              </a:rPr>
              <a:t> </a:t>
            </a:r>
            <a:r>
              <a:rPr lang="en-US" altLang="ja-JP" dirty="0" smtClean="0">
                <a:latin typeface="Helvetica" charset="0"/>
                <a:ea typeface="ＭＳ Ｐゴシック" charset="0"/>
                <a:cs typeface="ＭＳ Ｐゴシック" charset="0"/>
              </a:rPr>
              <a:t>hypothesis)</a:t>
            </a:r>
            <a:endParaRPr lang="en-US" dirty="0">
              <a:latin typeface="Helvetica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7346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42963" y="1866900"/>
            <a:ext cx="7585075" cy="4292600"/>
          </a:xfrm>
        </p:spPr>
        <p:txBody>
          <a:bodyPr/>
          <a:lstStyle/>
          <a:p>
            <a:pPr>
              <a:buFont typeface="Times" charset="0"/>
              <a:buNone/>
              <a:defRPr/>
            </a:pPr>
            <a:r>
              <a:rPr lang="en-US" dirty="0">
                <a:latin typeface="Helvetica" charset="0"/>
                <a:ea typeface="ＭＳ Ｐゴシック" charset="0"/>
                <a:cs typeface="ＭＳ Ｐゴシック" charset="0"/>
              </a:rPr>
              <a:t>	Men and women &gt; age 70 years randomized to get a resveratrol supplement have a </a:t>
            </a:r>
            <a:r>
              <a:rPr lang="en-US" i="1" dirty="0">
                <a:latin typeface="Helvetica" charset="0"/>
                <a:ea typeface="ＭＳ Ｐゴシック" charset="0"/>
                <a:cs typeface="ＭＳ Ｐゴシック" charset="0"/>
              </a:rPr>
              <a:t>lower</a:t>
            </a:r>
            <a:r>
              <a:rPr lang="en-US" dirty="0">
                <a:latin typeface="Helvetica" charset="0"/>
                <a:ea typeface="ＭＳ Ｐゴシック" charset="0"/>
                <a:cs typeface="ＭＳ Ｐゴシック" charset="0"/>
              </a:rPr>
              <a:t> mortality rate than those who get a placebo.</a:t>
            </a:r>
          </a:p>
          <a:p>
            <a:pPr>
              <a:defRPr/>
            </a:pPr>
            <a:r>
              <a:rPr lang="en-US" dirty="0" smtClean="0">
                <a:latin typeface="Helvetica" charset="0"/>
                <a:ea typeface="ＭＳ Ｐゴシック" charset="0"/>
                <a:cs typeface="ＭＳ Ｐゴシック" charset="0"/>
              </a:rPr>
              <a:t>However, it cannot </a:t>
            </a:r>
            <a:r>
              <a:rPr lang="en-US" dirty="0">
                <a:latin typeface="Helvetica" charset="0"/>
                <a:ea typeface="ＭＳ Ｐゴシック" charset="0"/>
                <a:cs typeface="ＭＳ Ｐゴシック" charset="0"/>
              </a:rPr>
              <a:t>be tested statistically</a:t>
            </a:r>
          </a:p>
          <a:p>
            <a:pPr>
              <a:defRPr/>
            </a:pPr>
            <a:r>
              <a:rPr lang="en-US" dirty="0">
                <a:latin typeface="Helvetica" charset="0"/>
                <a:ea typeface="ＭＳ Ｐゴシック" charset="0"/>
                <a:cs typeface="ＭＳ Ｐゴシック" charset="0"/>
              </a:rPr>
              <a:t>Statistical tests only reject </a:t>
            </a:r>
            <a:r>
              <a:rPr lang="en-US" u="sng" dirty="0">
                <a:latin typeface="Helvetica" charset="0"/>
                <a:ea typeface="ＭＳ Ｐゴシック" charset="0"/>
                <a:cs typeface="ＭＳ Ｐゴシック" charset="0"/>
              </a:rPr>
              <a:t>null </a:t>
            </a:r>
            <a:r>
              <a:rPr lang="en-US" dirty="0">
                <a:latin typeface="Helvetica" charset="0"/>
                <a:ea typeface="ＭＳ Ｐゴシック" charset="0"/>
                <a:cs typeface="ＭＳ Ｐゴシック" charset="0"/>
              </a:rPr>
              <a:t>hypothesis - that there is </a:t>
            </a:r>
            <a:r>
              <a:rPr lang="en-US" u="sng" dirty="0">
                <a:latin typeface="Helvetica" charset="0"/>
                <a:ea typeface="ＭＳ Ｐゴシック" charset="0"/>
                <a:cs typeface="ＭＳ Ｐゴシック" charset="0"/>
              </a:rPr>
              <a:t>no</a:t>
            </a:r>
            <a:r>
              <a:rPr lang="en-US" dirty="0">
                <a:latin typeface="Helvetica" charset="0"/>
                <a:ea typeface="ＭＳ Ｐゴシック" charset="0"/>
                <a:cs typeface="ＭＳ Ｐゴシック" charset="0"/>
              </a:rPr>
              <a:t> </a:t>
            </a:r>
            <a:r>
              <a:rPr lang="en-US" dirty="0" smtClean="0">
                <a:latin typeface="Helvetica" charset="0"/>
                <a:ea typeface="ＭＳ Ｐゴシック" charset="0"/>
                <a:cs typeface="ＭＳ Ｐゴシック" charset="0"/>
              </a:rPr>
              <a:t>effect</a:t>
            </a:r>
            <a:endParaRPr lang="en-US" dirty="0">
              <a:latin typeface="Helvetica" charset="0"/>
              <a:ea typeface="ＭＳ Ｐゴシック" charset="0"/>
              <a:cs typeface="ＭＳ Ｐゴシック" charset="0"/>
            </a:endParaRPr>
          </a:p>
          <a:p>
            <a:pPr>
              <a:defRPr/>
            </a:pPr>
            <a:endParaRPr lang="en-US" dirty="0">
              <a:latin typeface="Helvetica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46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46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Helvetica" charset="0"/>
                <a:ea typeface="ＭＳ Ｐゴシック" charset="0"/>
                <a:cs typeface="ＭＳ Ｐゴシック" charset="0"/>
              </a:rPr>
              <a:t>The Null Hypothesis</a:t>
            </a:r>
          </a:p>
        </p:txBody>
      </p:sp>
      <p:sp>
        <p:nvSpPr>
          <p:cNvPr id="17356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42963" y="1866900"/>
            <a:ext cx="7877175" cy="4292600"/>
          </a:xfrm>
        </p:spPr>
        <p:txBody>
          <a:bodyPr/>
          <a:lstStyle/>
          <a:p>
            <a:pPr>
              <a:buFont typeface="Times" charset="0"/>
              <a:buNone/>
              <a:defRPr/>
            </a:pPr>
            <a:r>
              <a:rPr lang="en-US" dirty="0">
                <a:latin typeface="Helvetica" charset="0"/>
                <a:ea typeface="ＭＳ Ｐゴシック" charset="0"/>
                <a:cs typeface="ＭＳ Ｐゴシック" charset="0"/>
              </a:rPr>
              <a:t>	Men and women &gt; age 70 years randomized to receive a resveratrol supplement do not have lower mortality rate than those who receive </a:t>
            </a:r>
            <a:r>
              <a:rPr lang="en-US" dirty="0" smtClean="0">
                <a:latin typeface="Helvetica" charset="0"/>
                <a:ea typeface="ＭＳ Ｐゴシック" charset="0"/>
                <a:cs typeface="ＭＳ Ｐゴシック" charset="0"/>
              </a:rPr>
              <a:t>placebo</a:t>
            </a:r>
            <a:endParaRPr lang="en-US" dirty="0">
              <a:latin typeface="Helvetica" charset="0"/>
              <a:ea typeface="ＭＳ Ｐゴシック" charset="0"/>
              <a:cs typeface="ＭＳ Ｐゴシック" charset="0"/>
            </a:endParaRPr>
          </a:p>
          <a:p>
            <a:pPr>
              <a:defRPr/>
            </a:pPr>
            <a:r>
              <a:rPr lang="en-US" dirty="0">
                <a:latin typeface="Helvetica" charset="0"/>
                <a:ea typeface="ＭＳ Ｐゴシック" charset="0"/>
                <a:cs typeface="ＭＳ Ｐゴシック" charset="0"/>
              </a:rPr>
              <a:t>Can be rejected by statistical </a:t>
            </a:r>
            <a:r>
              <a:rPr lang="en-US" dirty="0" smtClean="0">
                <a:latin typeface="Helvetica" charset="0"/>
                <a:ea typeface="ＭＳ Ｐゴシック" charset="0"/>
                <a:cs typeface="ＭＳ Ｐゴシック" charset="0"/>
              </a:rPr>
              <a:t>testing</a:t>
            </a:r>
            <a:endParaRPr lang="en-US" dirty="0">
              <a:latin typeface="Helvetica" charset="0"/>
              <a:ea typeface="ＭＳ Ｐゴシック" charset="0"/>
              <a:cs typeface="ＭＳ Ｐゴシック" charset="0"/>
            </a:endParaRPr>
          </a:p>
          <a:p>
            <a:pPr>
              <a:defRPr/>
            </a:pPr>
            <a:endParaRPr lang="en-US" dirty="0">
              <a:latin typeface="Helvetica" charset="0"/>
              <a:ea typeface="ＭＳ Ｐゴシック" charset="0"/>
              <a:cs typeface="ＭＳ Ｐゴシック" charset="0"/>
            </a:endParaRPr>
          </a:p>
          <a:p>
            <a:pPr>
              <a:defRPr/>
            </a:pPr>
            <a:endParaRPr lang="en-US" dirty="0">
              <a:latin typeface="Helvetica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Helvetica" charset="0"/>
                <a:ea typeface="ＭＳ Ｐゴシック" charset="0"/>
                <a:cs typeface="ＭＳ Ｐゴシック" charset="0"/>
              </a:rPr>
              <a:t>Ingredients for Sample Size</a:t>
            </a:r>
          </a:p>
        </p:txBody>
      </p:sp>
      <p:sp>
        <p:nvSpPr>
          <p:cNvPr id="1736708" name="Rectangle 4"/>
          <p:cNvSpPr>
            <a:spLocks noChangeArrowheads="1"/>
          </p:cNvSpPr>
          <p:nvPr/>
        </p:nvSpPr>
        <p:spPr bwMode="auto">
          <a:xfrm>
            <a:off x="881063" y="1651000"/>
            <a:ext cx="7381875" cy="4749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/>
          <a:lstStyle/>
          <a:p>
            <a:pPr marL="285750" indent="-285750">
              <a:lnSpc>
                <a:spcPct val="90000"/>
              </a:lnSpc>
              <a:spcBef>
                <a:spcPct val="50000"/>
              </a:spcBef>
              <a:buClr>
                <a:srgbClr val="FF0208"/>
              </a:buClr>
              <a:buSzPct val="100000"/>
              <a:buFont typeface="Times" charset="0"/>
              <a:buNone/>
              <a:defRPr/>
            </a:pPr>
            <a:r>
              <a:rPr lang="en-US" sz="3000" b="0" i="0" dirty="0" smtClean="0">
                <a:effectLst>
                  <a:outerShdw blurRad="38100" dist="38100" dir="2700000" algn="tl">
                    <a:srgbClr val="DDDDDD"/>
                  </a:outerShdw>
                </a:effectLst>
                <a:latin typeface="Zapf Dingbats" charset="0"/>
                <a:sym typeface="Zapf Dingbats" charset="0"/>
              </a:rPr>
              <a:t></a:t>
            </a:r>
            <a:r>
              <a:rPr lang="en-US" sz="3000" b="0" i="0" dirty="0" smtClean="0">
                <a:effectLst>
                  <a:outerShdw blurRad="38100" dist="38100" dir="2700000" algn="tl">
                    <a:srgbClr val="DDDDDD"/>
                  </a:outerShdw>
                </a:effectLst>
              </a:rPr>
              <a:t> Testable hypothesis</a:t>
            </a:r>
          </a:p>
          <a:p>
            <a:pPr marL="285750" indent="-285750">
              <a:lnSpc>
                <a:spcPct val="90000"/>
              </a:lnSpc>
              <a:spcBef>
                <a:spcPct val="50000"/>
              </a:spcBef>
              <a:buClr>
                <a:srgbClr val="FF0208"/>
              </a:buClr>
              <a:buSzPct val="100000"/>
              <a:buFont typeface="Times" charset="0"/>
              <a:buChar char="•"/>
              <a:defRPr/>
            </a:pPr>
            <a:r>
              <a:rPr lang="en-US" sz="3000" b="0" i="0" dirty="0" smtClean="0">
                <a:effectLst>
                  <a:outerShdw blurRad="38100" dist="38100" dir="2700000" algn="tl">
                    <a:srgbClr val="DDDDDD"/>
                  </a:outerShdw>
                </a:effectLst>
              </a:rPr>
              <a:t>Study design and type of variables</a:t>
            </a:r>
          </a:p>
          <a:p>
            <a:pPr marL="914400" lvl="1" indent="-457200">
              <a:lnSpc>
                <a:spcPct val="90000"/>
              </a:lnSpc>
              <a:spcBef>
                <a:spcPct val="50000"/>
              </a:spcBef>
              <a:buClr>
                <a:srgbClr val="FF0208"/>
              </a:buClr>
              <a:buSzPct val="100000"/>
              <a:buFont typeface="Wingdings" charset="2"/>
              <a:buChar char="Ø"/>
              <a:defRPr/>
            </a:pPr>
            <a:endParaRPr lang="en-US" sz="3000" b="0" i="0" dirty="0" smtClean="0">
              <a:effectLst>
                <a:outerShdw blurRad="38100" dist="38100" dir="2700000" algn="tl">
                  <a:srgbClr val="DDDDDD"/>
                </a:outerShdw>
              </a:effectLst>
            </a:endParaRP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Helvetica" charset="0"/>
                <a:ea typeface="ＭＳ Ｐゴシック" charset="0"/>
                <a:cs typeface="ＭＳ Ｐゴシック" charset="0"/>
              </a:rPr>
              <a:t>Descriptive studies</a:t>
            </a:r>
            <a:endParaRPr lang="en-US" dirty="0">
              <a:latin typeface="Helvetica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7377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0263" y="1701800"/>
            <a:ext cx="7780337" cy="4292600"/>
          </a:xfrm>
        </p:spPr>
        <p:txBody>
          <a:bodyPr/>
          <a:lstStyle/>
          <a:p>
            <a:pPr>
              <a:defRPr/>
            </a:pPr>
            <a:r>
              <a:rPr lang="en-US" dirty="0" smtClean="0">
                <a:solidFill>
                  <a:srgbClr val="7F7F7F"/>
                </a:solidFill>
                <a:latin typeface="Helvetica" charset="0"/>
                <a:ea typeface="ＭＳ Ｐゴシック" charset="0"/>
              </a:rPr>
              <a:t>Only </a:t>
            </a:r>
            <a:r>
              <a:rPr lang="en-US" dirty="0">
                <a:solidFill>
                  <a:srgbClr val="7F7F7F"/>
                </a:solidFill>
                <a:latin typeface="Helvetica" charset="0"/>
                <a:ea typeface="ＭＳ Ｐゴシック" charset="0"/>
              </a:rPr>
              <a:t>one </a:t>
            </a:r>
            <a:r>
              <a:rPr lang="en-US" dirty="0" smtClean="0">
                <a:solidFill>
                  <a:srgbClr val="7F7F7F"/>
                </a:solidFill>
                <a:latin typeface="Helvetica" charset="0"/>
                <a:ea typeface="ＭＳ Ｐゴシック" charset="0"/>
              </a:rPr>
              <a:t>variable</a:t>
            </a:r>
          </a:p>
          <a:p>
            <a:pPr>
              <a:defRPr/>
            </a:pPr>
            <a:r>
              <a:rPr lang="en-US" dirty="0" smtClean="0">
                <a:solidFill>
                  <a:srgbClr val="7F7F7F"/>
                </a:solidFill>
                <a:latin typeface="Helvetica" charset="0"/>
                <a:ea typeface="ＭＳ Ｐゴシック" charset="0"/>
              </a:rPr>
              <a:t>Sample size is based on the desired width of the confidence interval</a:t>
            </a:r>
            <a:endParaRPr lang="en-US" dirty="0">
              <a:solidFill>
                <a:srgbClr val="7F7F7F"/>
              </a:solidFill>
              <a:latin typeface="Helvetica" charset="0"/>
              <a:ea typeface="ＭＳ Ｐゴシック" charset="0"/>
            </a:endParaRPr>
          </a:p>
          <a:p>
            <a:pPr>
              <a:defRPr/>
            </a:pPr>
            <a:r>
              <a:rPr lang="en-US" dirty="0" smtClean="0">
                <a:solidFill>
                  <a:srgbClr val="7F7F7F"/>
                </a:solidFill>
                <a:latin typeface="Helvetica" charset="0"/>
                <a:ea typeface="ＭＳ Ｐゴシック" charset="0"/>
                <a:cs typeface="ＭＳ Ｐゴシック" charset="0"/>
              </a:rPr>
              <a:t>What </a:t>
            </a:r>
            <a:r>
              <a:rPr lang="en-US" dirty="0">
                <a:solidFill>
                  <a:srgbClr val="7F7F7F"/>
                </a:solidFill>
                <a:latin typeface="Helvetica" charset="0"/>
                <a:ea typeface="ＭＳ Ｐゴシック" charset="0"/>
                <a:cs typeface="ＭＳ Ｐゴシック" charset="0"/>
              </a:rPr>
              <a:t>is the </a:t>
            </a:r>
            <a:r>
              <a:rPr lang="en-US" u="sng" dirty="0">
                <a:solidFill>
                  <a:srgbClr val="7F7F7F"/>
                </a:solidFill>
                <a:latin typeface="Helvetica" charset="0"/>
                <a:ea typeface="ＭＳ Ｐゴシック" charset="0"/>
                <a:cs typeface="ＭＳ Ｐゴシック" charset="0"/>
              </a:rPr>
              <a:t>mean</a:t>
            </a:r>
            <a:r>
              <a:rPr lang="en-US" dirty="0">
                <a:solidFill>
                  <a:srgbClr val="7F7F7F"/>
                </a:solidFill>
                <a:latin typeface="Helvetica" charset="0"/>
                <a:ea typeface="ＭＳ Ｐゴシック" charset="0"/>
                <a:cs typeface="ＭＳ Ｐゴシック" charset="0"/>
              </a:rPr>
              <a:t> red wine intake of centenarians?</a:t>
            </a:r>
          </a:p>
          <a:p>
            <a:pPr lvl="1">
              <a:defRPr/>
            </a:pPr>
            <a:r>
              <a:rPr lang="en-US" i="1" dirty="0">
                <a:solidFill>
                  <a:srgbClr val="7F7F7F"/>
                </a:solidFill>
                <a:latin typeface="Helvetica" charset="0"/>
                <a:ea typeface="ＭＳ Ｐゴシック" charset="0"/>
              </a:rPr>
              <a:t>Confidence interval </a:t>
            </a:r>
            <a:r>
              <a:rPr lang="en-US" dirty="0">
                <a:solidFill>
                  <a:srgbClr val="7F7F7F"/>
                </a:solidFill>
                <a:latin typeface="Helvetica" charset="0"/>
                <a:ea typeface="ＭＳ Ｐゴシック" charset="0"/>
              </a:rPr>
              <a:t>for the mean</a:t>
            </a:r>
          </a:p>
        </p:txBody>
      </p:sp>
      <p:sp>
        <p:nvSpPr>
          <p:cNvPr id="4" name="Rectangle 3"/>
          <p:cNvSpPr/>
          <p:nvPr/>
        </p:nvSpPr>
        <p:spPr>
          <a:xfrm>
            <a:off x="2197100" y="2438400"/>
            <a:ext cx="4406900" cy="2062103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buClr>
                <a:srgbClr val="820003"/>
              </a:buClr>
              <a:defRPr/>
            </a:pPr>
            <a:endParaRPr lang="en-US" sz="3200" i="0" dirty="0" smtClean="0">
              <a:solidFill>
                <a:srgbClr val="8D3800"/>
              </a:solidFill>
            </a:endParaRPr>
          </a:p>
          <a:p>
            <a:pPr algn="ctr">
              <a:buClr>
                <a:srgbClr val="820003"/>
              </a:buClr>
              <a:defRPr/>
            </a:pPr>
            <a:r>
              <a:rPr lang="en-US" sz="3200" i="0" dirty="0" smtClean="0">
                <a:solidFill>
                  <a:srgbClr val="8D3800"/>
                </a:solidFill>
              </a:rPr>
              <a:t>Covered in the textbook</a:t>
            </a:r>
          </a:p>
          <a:p>
            <a:pPr algn="ctr">
              <a:buClr>
                <a:srgbClr val="820003"/>
              </a:buClr>
              <a:defRPr/>
            </a:pPr>
            <a:endParaRPr lang="en-US" sz="3200" i="0" dirty="0">
              <a:solidFill>
                <a:srgbClr val="8D38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11130515"/>
      </p:ext>
    </p:extLst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77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77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Helvetica" charset="0"/>
                <a:ea typeface="ＭＳ Ｐゴシック" charset="0"/>
                <a:cs typeface="ＭＳ Ｐゴシック" charset="0"/>
              </a:rPr>
              <a:t>Analytical studies</a:t>
            </a:r>
          </a:p>
        </p:txBody>
      </p:sp>
      <p:sp>
        <p:nvSpPr>
          <p:cNvPr id="17397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42963" y="1625600"/>
            <a:ext cx="7318375" cy="4533900"/>
          </a:xfrm>
        </p:spPr>
        <p:txBody>
          <a:bodyPr/>
          <a:lstStyle/>
          <a:p>
            <a:pPr>
              <a:defRPr/>
            </a:pPr>
            <a:r>
              <a:rPr lang="en-US" dirty="0" smtClean="0">
                <a:latin typeface="Helvetica" charset="0"/>
                <a:ea typeface="ＭＳ Ｐゴシック" charset="0"/>
                <a:cs typeface="ＭＳ Ｐゴシック" charset="0"/>
              </a:rPr>
              <a:t>Predictor and outcome variable(s)</a:t>
            </a:r>
          </a:p>
          <a:p>
            <a:pPr>
              <a:defRPr/>
            </a:pPr>
            <a:r>
              <a:rPr lang="en-US" dirty="0" smtClean="0">
                <a:latin typeface="Helvetica" charset="0"/>
                <a:ea typeface="ＭＳ Ｐゴシック" charset="0"/>
                <a:cs typeface="ＭＳ Ｐゴシック" charset="0"/>
              </a:rPr>
              <a:t>Comparisons</a:t>
            </a:r>
            <a:endParaRPr lang="en-US" dirty="0" smtClean="0">
              <a:latin typeface="Helvetica" charset="0"/>
              <a:ea typeface="ＭＳ Ｐゴシック" charset="0"/>
            </a:endParaRPr>
          </a:p>
          <a:p>
            <a:pPr marL="457200" lvl="1" indent="0">
              <a:buNone/>
              <a:defRPr/>
            </a:pPr>
            <a:r>
              <a:rPr lang="en-US" dirty="0" smtClean="0">
                <a:latin typeface="Helvetica" charset="0"/>
                <a:ea typeface="ＭＳ Ｐゴシック" charset="0"/>
              </a:rPr>
              <a:t>For example:</a:t>
            </a:r>
          </a:p>
          <a:p>
            <a:pPr lvl="1">
              <a:defRPr/>
            </a:pPr>
            <a:r>
              <a:rPr lang="en-US" dirty="0" smtClean="0">
                <a:latin typeface="Helvetica" charset="0"/>
                <a:ea typeface="ＭＳ Ｐゴシック" charset="0"/>
              </a:rPr>
              <a:t>Compare the mean </a:t>
            </a:r>
            <a:r>
              <a:rPr lang="en-US" dirty="0">
                <a:latin typeface="Helvetica" charset="0"/>
                <a:ea typeface="ＭＳ Ｐゴシック" charset="0"/>
              </a:rPr>
              <a:t>red wine intake in centenarians </a:t>
            </a:r>
            <a:r>
              <a:rPr lang="en-US" b="1" i="1" dirty="0" smtClean="0">
                <a:latin typeface="Helvetica" charset="0"/>
                <a:ea typeface="ＭＳ Ｐゴシック" charset="0"/>
              </a:rPr>
              <a:t>vs</a:t>
            </a:r>
            <a:r>
              <a:rPr lang="en-US" b="1" dirty="0">
                <a:latin typeface="Helvetica" charset="0"/>
                <a:ea typeface="ＭＳ Ｐゴシック" charset="0"/>
              </a:rPr>
              <a:t>.</a:t>
            </a:r>
            <a:r>
              <a:rPr lang="en-US" dirty="0">
                <a:latin typeface="Helvetica" charset="0"/>
                <a:ea typeface="ＭＳ Ｐゴシック" charset="0"/>
              </a:rPr>
              <a:t> 60-80 year </a:t>
            </a:r>
            <a:r>
              <a:rPr lang="en-US" dirty="0" smtClean="0">
                <a:latin typeface="Helvetica" charset="0"/>
                <a:ea typeface="ＭＳ Ｐゴシック" charset="0"/>
              </a:rPr>
              <a:t>olds</a:t>
            </a:r>
          </a:p>
          <a:p>
            <a:pPr lvl="1">
              <a:defRPr/>
            </a:pPr>
            <a:r>
              <a:rPr lang="en-US" dirty="0" smtClean="0">
                <a:latin typeface="Helvetica" charset="0"/>
                <a:ea typeface="ＭＳ Ｐゴシック" charset="0"/>
              </a:rPr>
              <a:t>People </a:t>
            </a:r>
            <a:r>
              <a:rPr lang="en-US" dirty="0">
                <a:latin typeface="Helvetica" charset="0"/>
                <a:ea typeface="ＭＳ Ｐゴシック" charset="0"/>
              </a:rPr>
              <a:t>who get resveratrol have lower mortality </a:t>
            </a:r>
            <a:r>
              <a:rPr lang="en-US" i="1" dirty="0">
                <a:latin typeface="Helvetica" charset="0"/>
                <a:ea typeface="ＭＳ Ｐゴシック" charset="0"/>
              </a:rPr>
              <a:t>than</a:t>
            </a:r>
            <a:r>
              <a:rPr lang="en-US" dirty="0">
                <a:latin typeface="Helvetica" charset="0"/>
                <a:ea typeface="ＭＳ Ｐゴシック" charset="0"/>
              </a:rPr>
              <a:t> those who get placebo</a:t>
            </a:r>
          </a:p>
          <a:p>
            <a:pPr lvl="1">
              <a:defRPr/>
            </a:pPr>
            <a:endParaRPr lang="en-US" dirty="0">
              <a:latin typeface="Helvetica" charset="0"/>
              <a:ea typeface="ＭＳ Ｐゴシック" charset="0"/>
            </a:endParaRPr>
          </a:p>
          <a:p>
            <a:pPr lvl="2">
              <a:defRPr/>
            </a:pPr>
            <a:endParaRPr lang="en-US" dirty="0">
              <a:latin typeface="Helvetica" charset="0"/>
              <a:ea typeface="ＭＳ Ｐゴシック" charset="0"/>
            </a:endParaRPr>
          </a:p>
          <a:p>
            <a:pPr lvl="2">
              <a:defRPr/>
            </a:pPr>
            <a:endParaRPr lang="en-US" dirty="0">
              <a:latin typeface="Helvetica" charset="0"/>
              <a:ea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16316241"/>
      </p:ext>
    </p:extLst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97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Helvetica" charset="0"/>
                <a:ea typeface="ＭＳ Ｐゴシック" charset="0"/>
                <a:cs typeface="ＭＳ Ｐゴシック" charset="0"/>
              </a:rPr>
              <a:t>Ingredients for Sample Size</a:t>
            </a:r>
          </a:p>
        </p:txBody>
      </p:sp>
      <p:sp>
        <p:nvSpPr>
          <p:cNvPr id="1741827" name="Rectangle 3"/>
          <p:cNvSpPr>
            <a:spLocks noChangeArrowheads="1"/>
          </p:cNvSpPr>
          <p:nvPr/>
        </p:nvSpPr>
        <p:spPr bwMode="auto">
          <a:xfrm>
            <a:off x="881063" y="1651000"/>
            <a:ext cx="7381875" cy="4749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/>
          <a:lstStyle/>
          <a:p>
            <a:pPr marL="285750" indent="-285750">
              <a:lnSpc>
                <a:spcPct val="90000"/>
              </a:lnSpc>
              <a:spcBef>
                <a:spcPct val="50000"/>
              </a:spcBef>
              <a:buClr>
                <a:srgbClr val="FF0208"/>
              </a:buClr>
              <a:buSzPct val="100000"/>
              <a:buFont typeface="Times" charset="0"/>
              <a:buNone/>
              <a:defRPr/>
            </a:pPr>
            <a:r>
              <a:rPr lang="en-US" sz="3000" b="0" i="0" dirty="0">
                <a:effectLst>
                  <a:outerShdw blurRad="38100" dist="38100" dir="2700000" algn="tl">
                    <a:srgbClr val="DDDDDD"/>
                  </a:outerShdw>
                </a:effectLst>
                <a:latin typeface="Zapf Dingbats" charset="0"/>
                <a:sym typeface="Zapf Dingbats" charset="0"/>
              </a:rPr>
              <a:t></a:t>
            </a:r>
            <a:r>
              <a:rPr lang="en-US" sz="3000" b="0" i="0" dirty="0">
                <a:effectLst>
                  <a:outerShdw blurRad="38100" dist="38100" dir="2700000" algn="tl">
                    <a:srgbClr val="DDDDDD"/>
                  </a:outerShdw>
                </a:effectLst>
              </a:rPr>
              <a:t> Testable hypothesis</a:t>
            </a:r>
          </a:p>
          <a:p>
            <a:pPr marL="457200" indent="-457200">
              <a:lnSpc>
                <a:spcPct val="90000"/>
              </a:lnSpc>
              <a:spcBef>
                <a:spcPct val="50000"/>
              </a:spcBef>
              <a:buClr>
                <a:srgbClr val="FF0208"/>
              </a:buClr>
              <a:buSzPct val="100000"/>
              <a:buFont typeface="Zapf Dingbats" charset="0"/>
              <a:buChar char="4"/>
              <a:defRPr/>
            </a:pPr>
            <a:r>
              <a:rPr lang="en-US" sz="3000" b="0" i="0" dirty="0" smtClean="0">
                <a:effectLst>
                  <a:outerShdw blurRad="38100" dist="38100" dir="2700000" algn="tl">
                    <a:srgbClr val="DDDDDD"/>
                  </a:outerShdw>
                </a:effectLst>
              </a:rPr>
              <a:t>Study design: </a:t>
            </a:r>
            <a:r>
              <a:rPr lang="en-US" sz="3000" b="0" i="0" dirty="0">
                <a:effectLst>
                  <a:outerShdw blurRad="38100" dist="38100" dir="2700000" algn="tl">
                    <a:srgbClr val="DDDDDD"/>
                  </a:outerShdw>
                </a:effectLst>
              </a:rPr>
              <a:t>analytical  (RCT</a:t>
            </a:r>
            <a:r>
              <a:rPr lang="en-US" sz="3000" b="0" i="0" dirty="0" smtClean="0">
                <a:effectLst>
                  <a:outerShdw blurRad="38100" dist="38100" dir="2700000" algn="tl">
                    <a:srgbClr val="DDDDDD"/>
                  </a:outerShdw>
                </a:effectLst>
              </a:rPr>
              <a:t>)</a:t>
            </a:r>
          </a:p>
          <a:p>
            <a:pPr>
              <a:lnSpc>
                <a:spcPct val="90000"/>
              </a:lnSpc>
              <a:spcBef>
                <a:spcPct val="50000"/>
              </a:spcBef>
              <a:buClr>
                <a:srgbClr val="FF0208"/>
              </a:buClr>
              <a:buSzPct val="100000"/>
              <a:defRPr/>
            </a:pPr>
            <a:r>
              <a:rPr lang="en-US" sz="3000" b="0" i="0" dirty="0">
                <a:effectLst>
                  <a:outerShdw blurRad="38100" dist="38100" dir="2700000" algn="tl">
                    <a:srgbClr val="DDDDDD"/>
                  </a:outerShdw>
                </a:effectLst>
              </a:rPr>
              <a:t>	</a:t>
            </a:r>
            <a:r>
              <a:rPr lang="en-US" sz="3000" b="0" i="0" dirty="0" smtClean="0">
                <a:effectLst>
                  <a:outerShdw blurRad="38100" dist="38100" dir="2700000" algn="tl">
                    <a:srgbClr val="DDDDDD"/>
                  </a:outerShdw>
                </a:effectLst>
                <a:sym typeface="Wingdings"/>
              </a:rPr>
              <a:t></a:t>
            </a:r>
            <a:r>
              <a:rPr lang="en-US" sz="3000" b="0" i="0" dirty="0">
                <a:effectLst>
                  <a:outerShdw blurRad="38100" dist="38100" dir="2700000" algn="tl">
                    <a:srgbClr val="DDDDDD"/>
                  </a:outerShdw>
                </a:effectLst>
                <a:sym typeface="Wingdings"/>
              </a:rPr>
              <a:t>V</a:t>
            </a:r>
            <a:r>
              <a:rPr lang="en-US" sz="3000" b="0" i="0" dirty="0" smtClean="0">
                <a:effectLst>
                  <a:outerShdw blurRad="38100" dist="38100" dir="2700000" algn="tl">
                    <a:srgbClr val="DDDDDD"/>
                  </a:outerShdw>
                </a:effectLst>
              </a:rPr>
              <a:t>ariables and statistical test</a:t>
            </a:r>
            <a:endParaRPr lang="en-US" sz="3000" b="0" i="0" dirty="0">
              <a:effectLst>
                <a:outerShdw blurRad="38100" dist="38100" dir="2700000" algn="tl">
                  <a:srgbClr val="DDDDDD"/>
                </a:outerShdw>
              </a:effectLst>
            </a:endParaRP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Helvetica" charset="0"/>
                <a:ea typeface="ＭＳ Ｐゴシック" charset="0"/>
                <a:cs typeface="ＭＳ Ｐゴシック" charset="0"/>
              </a:rPr>
              <a:t>The Key to Long Life?</a:t>
            </a:r>
          </a:p>
        </p:txBody>
      </p:sp>
      <p:sp>
        <p:nvSpPr>
          <p:cNvPr id="17100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03263" y="1866900"/>
            <a:ext cx="4651375" cy="4292600"/>
          </a:xfrm>
        </p:spPr>
        <p:txBody>
          <a:bodyPr/>
          <a:lstStyle/>
          <a:p>
            <a:pPr>
              <a:defRPr/>
            </a:pPr>
            <a:r>
              <a:rPr lang="en-US">
                <a:latin typeface="Helvetica" charset="0"/>
                <a:ea typeface="ＭＳ Ｐゴシック" charset="0"/>
                <a:cs typeface="ＭＳ Ｐゴシック" charset="0"/>
              </a:rPr>
              <a:t>Resveratrol</a:t>
            </a:r>
          </a:p>
          <a:p>
            <a:pPr>
              <a:defRPr/>
            </a:pPr>
            <a:r>
              <a:rPr lang="en-US">
                <a:latin typeface="Helvetica" charset="0"/>
                <a:ea typeface="ＭＳ Ｐゴシック" charset="0"/>
                <a:cs typeface="ＭＳ Ｐゴシック" charset="0"/>
              </a:rPr>
              <a:t>In the skin of red grapes</a:t>
            </a:r>
          </a:p>
          <a:p>
            <a:pPr>
              <a:defRPr/>
            </a:pPr>
            <a:r>
              <a:rPr lang="en-US">
                <a:latin typeface="Helvetica" charset="0"/>
                <a:ea typeface="ＭＳ Ｐゴシック" charset="0"/>
                <a:cs typeface="ＭＳ Ｐゴシック" charset="0"/>
              </a:rPr>
              <a:t>Makes mice </a:t>
            </a:r>
          </a:p>
          <a:p>
            <a:pPr lvl="1">
              <a:defRPr/>
            </a:pPr>
            <a:r>
              <a:rPr lang="en-US">
                <a:latin typeface="Helvetica" charset="0"/>
                <a:ea typeface="ＭＳ Ｐゴシック" charset="0"/>
              </a:rPr>
              <a:t>Run faster</a:t>
            </a:r>
          </a:p>
          <a:p>
            <a:pPr lvl="1">
              <a:defRPr/>
            </a:pPr>
            <a:r>
              <a:rPr lang="en-US">
                <a:latin typeface="Helvetica" charset="0"/>
                <a:ea typeface="ＭＳ Ｐゴシック" charset="0"/>
              </a:rPr>
              <a:t>Live longer</a:t>
            </a:r>
          </a:p>
        </p:txBody>
      </p:sp>
      <p:pic>
        <p:nvPicPr>
          <p:cNvPr id="6147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8925" y="1785938"/>
            <a:ext cx="2927350" cy="439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Rectangle 2"/>
          <p:cNvSpPr>
            <a:spLocks noGrp="1" noChangeArrowheads="1"/>
          </p:cNvSpPr>
          <p:nvPr>
            <p:ph type="title"/>
          </p:nvPr>
        </p:nvSpPr>
        <p:spPr>
          <a:xfrm>
            <a:off x="636588" y="222250"/>
            <a:ext cx="7750175" cy="1143000"/>
          </a:xfrm>
        </p:spPr>
        <p:txBody>
          <a:bodyPr/>
          <a:lstStyle/>
          <a:p>
            <a:r>
              <a:rPr lang="en-US" dirty="0" smtClean="0">
                <a:latin typeface="Helvetica" charset="0"/>
                <a:ea typeface="ＭＳ Ｐゴシック" charset="0"/>
                <a:cs typeface="ＭＳ Ｐゴシック" charset="0"/>
              </a:rPr>
              <a:t>The class of statistical test</a:t>
            </a:r>
            <a:r>
              <a:rPr lang="en-US" dirty="0">
                <a:latin typeface="Helvetica" charset="0"/>
                <a:ea typeface="ＭＳ Ｐゴシック" charset="0"/>
                <a:cs typeface="ＭＳ Ｐゴシック" charset="0"/>
              </a:rPr>
              <a:t/>
            </a:r>
            <a:br>
              <a:rPr lang="en-US" dirty="0">
                <a:latin typeface="Helvetica" charset="0"/>
                <a:ea typeface="ＭＳ Ｐゴシック" charset="0"/>
                <a:cs typeface="ＭＳ Ｐゴシック" charset="0"/>
              </a:rPr>
            </a:br>
            <a:r>
              <a:rPr lang="en-US" dirty="0" smtClean="0">
                <a:latin typeface="Helvetica" charset="0"/>
                <a:ea typeface="ＭＳ Ｐゴシック" charset="0"/>
                <a:cs typeface="ＭＳ Ｐゴシック" charset="0"/>
              </a:rPr>
              <a:t>depends </a:t>
            </a:r>
            <a:r>
              <a:rPr lang="en-US" dirty="0">
                <a:latin typeface="Helvetica" charset="0"/>
                <a:ea typeface="ＭＳ Ｐゴシック" charset="0"/>
                <a:cs typeface="ＭＳ Ｐゴシック" charset="0"/>
              </a:rPr>
              <a:t>on the types of variables</a:t>
            </a:r>
          </a:p>
        </p:txBody>
      </p:sp>
      <p:graphicFrame>
        <p:nvGraphicFramePr>
          <p:cNvPr id="53250" name="Object 2"/>
          <p:cNvGraphicFramePr>
            <a:graphicFrameLocks noGrp="1" noChangeAspect="1"/>
          </p:cNvGraphicFramePr>
          <p:nvPr>
            <p:ph type="tbl" idx="1"/>
          </p:nvPr>
        </p:nvGraphicFramePr>
        <p:xfrm>
          <a:off x="862013" y="1898650"/>
          <a:ext cx="7235825" cy="410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302" name="Document" r:id="rId4" imgW="7315200" imgH="3784600" progId="Word.Document.8">
                  <p:embed/>
                </p:oleObj>
              </mc:Choice>
              <mc:Fallback>
                <p:oleObj name="Document" r:id="rId4" imgW="7315200" imgH="3784600" progId="Word.Document.8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62013" y="1898650"/>
                        <a:ext cx="7235825" cy="410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" name="Group 7"/>
          <p:cNvGrpSpPr>
            <a:grpSpLocks/>
          </p:cNvGrpSpPr>
          <p:nvPr/>
        </p:nvGrpSpPr>
        <p:grpSpPr bwMode="auto">
          <a:xfrm>
            <a:off x="4267206" y="4838700"/>
            <a:ext cx="3263894" cy="1409700"/>
            <a:chOff x="2688" y="3184"/>
            <a:chExt cx="1736" cy="840"/>
          </a:xfrm>
        </p:grpSpPr>
        <p:sp>
          <p:nvSpPr>
            <p:cNvPr id="1680389" name="AutoShape 5"/>
            <p:cNvSpPr>
              <a:spLocks noChangeArrowheads="1"/>
            </p:cNvSpPr>
            <p:nvPr/>
          </p:nvSpPr>
          <p:spPr bwMode="auto">
            <a:xfrm>
              <a:off x="2688" y="3184"/>
              <a:ext cx="1736" cy="840"/>
            </a:xfrm>
            <a:prstGeom prst="cloudCallout">
              <a:avLst>
                <a:gd name="adj1" fmla="val -23792"/>
                <a:gd name="adj2" fmla="val -106787"/>
              </a:avLst>
            </a:prstGeom>
            <a:solidFill>
              <a:schemeClr val="bg1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lang="en-US">
                <a:effectLst>
                  <a:outerShdw blurRad="38100" dist="38100" dir="2700000" algn="tl">
                    <a:srgbClr val="DDDDDD"/>
                  </a:outerShdw>
                </a:effectLst>
                <a:ea typeface="+mn-ea"/>
                <a:cs typeface="+mn-cs"/>
              </a:endParaRPr>
            </a:p>
          </p:txBody>
        </p:sp>
        <p:sp>
          <p:nvSpPr>
            <p:cNvPr id="1680390" name="Text Box 6"/>
            <p:cNvSpPr txBox="1">
              <a:spLocks noChangeArrowheads="1"/>
            </p:cNvSpPr>
            <p:nvPr/>
          </p:nvSpPr>
          <p:spPr bwMode="auto">
            <a:xfrm>
              <a:off x="2897" y="3353"/>
              <a:ext cx="1412" cy="28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>
              <a:lvl1pPr>
                <a:defRPr sz="2400" b="1" i="1">
                  <a:solidFill>
                    <a:schemeClr val="tx1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2400" b="1" i="1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2400" b="1" i="1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2400" b="1" i="1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2400" b="1" i="1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algn="ctr">
                <a:lnSpc>
                  <a:spcPct val="80000"/>
                </a:lnSpc>
                <a:defRPr/>
              </a:pPr>
              <a:r>
                <a:rPr lang="en-US" sz="1800" b="0" i="0" dirty="0" smtClean="0">
                  <a:effectLst>
                    <a:outerShdw blurRad="38100" dist="38100" dir="2700000" algn="tl">
                      <a:srgbClr val="DDDDDD"/>
                    </a:outerShdw>
                  </a:effectLst>
                </a:rPr>
                <a:t>Simple but works for </a:t>
              </a:r>
            </a:p>
            <a:p>
              <a:pPr algn="ctr">
                <a:lnSpc>
                  <a:spcPct val="80000"/>
                </a:lnSpc>
                <a:defRPr/>
              </a:pPr>
              <a:r>
                <a:rPr lang="en-US" sz="1800" b="0" i="0" dirty="0">
                  <a:effectLst>
                    <a:outerShdw blurRad="38100" dist="38100" dir="2700000" algn="tl">
                      <a:srgbClr val="DDDDDD"/>
                    </a:outerShdw>
                  </a:effectLst>
                </a:rPr>
                <a:t>m</a:t>
              </a:r>
              <a:r>
                <a:rPr lang="en-US" sz="1800" b="0" i="0" dirty="0" smtClean="0">
                  <a:effectLst>
                    <a:outerShdw blurRad="38100" dist="38100" dir="2700000" algn="tl">
                      <a:srgbClr val="DDDDDD"/>
                    </a:outerShdw>
                  </a:effectLst>
                </a:rPr>
                <a:t>ost early study planning</a:t>
              </a:r>
              <a:r>
                <a:rPr lang="en-US" dirty="0" smtClean="0">
                  <a:effectLst>
                    <a:outerShdw blurRad="38100" dist="38100" dir="2700000" algn="tl">
                      <a:srgbClr val="DDDDDD"/>
                    </a:outerShdw>
                  </a:effectLst>
                </a:rPr>
                <a:t> </a:t>
              </a:r>
            </a:p>
          </p:txBody>
        </p: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Helvetica" charset="0"/>
                <a:ea typeface="ＭＳ Ｐゴシック" charset="0"/>
                <a:cs typeface="ＭＳ Ｐゴシック" charset="0"/>
              </a:rPr>
              <a:t>The types of variables?</a:t>
            </a:r>
          </a:p>
        </p:txBody>
      </p:sp>
      <p:sp>
        <p:nvSpPr>
          <p:cNvPr id="17438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42963" y="1866900"/>
            <a:ext cx="7877175" cy="4292600"/>
          </a:xfrm>
        </p:spPr>
        <p:txBody>
          <a:bodyPr/>
          <a:lstStyle/>
          <a:p>
            <a:pPr>
              <a:buFont typeface="Times" charset="0"/>
              <a:buNone/>
              <a:defRPr/>
            </a:pPr>
            <a:r>
              <a:rPr lang="en-US" dirty="0">
                <a:latin typeface="Helvetica" charset="0"/>
                <a:ea typeface="ＭＳ Ｐゴシック" charset="0"/>
                <a:cs typeface="ＭＳ Ｐゴシック" charset="0"/>
              </a:rPr>
              <a:t>	</a:t>
            </a:r>
            <a:r>
              <a:rPr lang="en-US" i="1" dirty="0">
                <a:latin typeface="Helvetica" charset="0"/>
                <a:ea typeface="ＭＳ Ｐゴシック" charset="0"/>
                <a:cs typeface="ＭＳ Ｐゴシック" charset="0"/>
              </a:rPr>
              <a:t>Men and women &gt; age 70 years</a:t>
            </a:r>
            <a:r>
              <a:rPr lang="en-US" dirty="0">
                <a:latin typeface="Helvetica" charset="0"/>
                <a:ea typeface="ＭＳ Ｐゴシック" charset="0"/>
                <a:cs typeface="ＭＳ Ｐゴシック" charset="0"/>
              </a:rPr>
              <a:t> randomized to receive a resveratrol supplement do not have lower mortality rate than those who receive placebo</a:t>
            </a:r>
          </a:p>
          <a:p>
            <a:pPr>
              <a:defRPr/>
            </a:pPr>
            <a:r>
              <a:rPr lang="en-US" dirty="0">
                <a:latin typeface="Helvetica" charset="0"/>
                <a:ea typeface="ＭＳ Ｐゴシック" charset="0"/>
                <a:cs typeface="ＭＳ Ｐゴシック" charset="0"/>
              </a:rPr>
              <a:t>Dichotomous: resveratrol or placebo</a:t>
            </a:r>
          </a:p>
          <a:p>
            <a:pPr>
              <a:defRPr/>
            </a:pPr>
            <a:r>
              <a:rPr lang="en-US" dirty="0" smtClean="0">
                <a:latin typeface="Helvetica" charset="0"/>
                <a:ea typeface="ＭＳ Ｐゴシック" charset="0"/>
                <a:cs typeface="ＭＳ Ｐゴシック" charset="0"/>
              </a:rPr>
              <a:t>Mortality “rate:”</a:t>
            </a:r>
          </a:p>
          <a:p>
            <a:pPr lvl="1">
              <a:defRPr/>
            </a:pPr>
            <a:r>
              <a:rPr lang="en-US" dirty="0" smtClean="0">
                <a:latin typeface="Helvetica" charset="0"/>
                <a:ea typeface="ＭＳ Ｐゴシック" charset="0"/>
                <a:cs typeface="ＭＳ Ｐゴシック" charset="0"/>
              </a:rPr>
              <a:t>The cumulative proportion that have died</a:t>
            </a:r>
          </a:p>
          <a:p>
            <a:pPr lvl="1">
              <a:defRPr/>
            </a:pPr>
            <a:r>
              <a:rPr lang="en-US" dirty="0" smtClean="0">
                <a:latin typeface="Helvetica" charset="0"/>
                <a:ea typeface="ＭＳ Ｐゴシック" charset="0"/>
                <a:cs typeface="ＭＳ Ｐゴシック" charset="0"/>
              </a:rPr>
              <a:t>Dichotomous</a:t>
            </a:r>
            <a:endParaRPr lang="en-US" dirty="0">
              <a:latin typeface="Helvetica" charset="0"/>
              <a:ea typeface="ＭＳ Ｐゴシック" charset="0"/>
              <a:cs typeface="ＭＳ Ｐゴシック" charset="0"/>
            </a:endParaRPr>
          </a:p>
          <a:p>
            <a:pPr>
              <a:defRPr/>
            </a:pPr>
            <a:endParaRPr lang="en-US" dirty="0">
              <a:latin typeface="Helvetica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Helvetica" charset="0"/>
                <a:ea typeface="ＭＳ Ｐゴシック" charset="0"/>
                <a:cs typeface="ＭＳ Ｐゴシック" charset="0"/>
              </a:rPr>
              <a:t>The types of variables?</a:t>
            </a:r>
          </a:p>
        </p:txBody>
      </p:sp>
      <p:sp>
        <p:nvSpPr>
          <p:cNvPr id="17438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42963" y="1866900"/>
            <a:ext cx="7877175" cy="4292600"/>
          </a:xfrm>
        </p:spPr>
        <p:txBody>
          <a:bodyPr/>
          <a:lstStyle/>
          <a:p>
            <a:pPr>
              <a:buFont typeface="Times" charset="0"/>
              <a:buNone/>
              <a:defRPr/>
            </a:pPr>
            <a:r>
              <a:rPr lang="en-US" dirty="0">
                <a:latin typeface="Helvetica" charset="0"/>
                <a:ea typeface="ＭＳ Ｐゴシック" charset="0"/>
                <a:cs typeface="ＭＳ Ｐゴシック" charset="0"/>
              </a:rPr>
              <a:t>	</a:t>
            </a:r>
            <a:r>
              <a:rPr lang="en-US" i="1" dirty="0">
                <a:latin typeface="Helvetica" charset="0"/>
                <a:ea typeface="ＭＳ Ｐゴシック" charset="0"/>
                <a:cs typeface="ＭＳ Ｐゴシック" charset="0"/>
              </a:rPr>
              <a:t>Men and women &gt; age 70 years</a:t>
            </a:r>
            <a:r>
              <a:rPr lang="en-US" dirty="0">
                <a:latin typeface="Helvetica" charset="0"/>
                <a:ea typeface="ＭＳ Ｐゴシック" charset="0"/>
                <a:cs typeface="ＭＳ Ｐゴシック" charset="0"/>
              </a:rPr>
              <a:t> randomized to receive a resveratrol supplement do not have lower mortality rate than those who receive placebo</a:t>
            </a:r>
          </a:p>
          <a:p>
            <a:pPr>
              <a:defRPr/>
            </a:pPr>
            <a:r>
              <a:rPr lang="en-US" dirty="0">
                <a:latin typeface="Helvetica" charset="0"/>
                <a:ea typeface="ＭＳ Ｐゴシック" charset="0"/>
                <a:cs typeface="ＭＳ Ｐゴシック" charset="0"/>
              </a:rPr>
              <a:t>Dichotomous: resveratrol or placebo</a:t>
            </a:r>
          </a:p>
          <a:p>
            <a:pPr>
              <a:defRPr/>
            </a:pPr>
            <a:r>
              <a:rPr lang="en-US" dirty="0" smtClean="0">
                <a:latin typeface="Helvetica" charset="0"/>
                <a:ea typeface="ＭＳ Ｐゴシック" charset="0"/>
                <a:cs typeface="ＭＳ Ｐゴシック" charset="0"/>
              </a:rPr>
              <a:t>Mortality “rate:”</a:t>
            </a:r>
          </a:p>
          <a:p>
            <a:pPr lvl="1">
              <a:defRPr/>
            </a:pPr>
            <a:r>
              <a:rPr lang="en-US" dirty="0" smtClean="0">
                <a:latin typeface="Helvetica" charset="0"/>
                <a:ea typeface="ＭＳ Ｐゴシック" charset="0"/>
                <a:cs typeface="ＭＳ Ｐゴシック" charset="0"/>
              </a:rPr>
              <a:t>Alternative: time to event (death)</a:t>
            </a:r>
          </a:p>
          <a:p>
            <a:pPr lvl="1">
              <a:defRPr/>
            </a:pPr>
            <a:r>
              <a:rPr lang="en-US" dirty="0" smtClean="0">
                <a:latin typeface="Helvetica" charset="0"/>
                <a:ea typeface="ＭＳ Ｐゴシック" charset="0"/>
                <a:cs typeface="ＭＳ Ｐゴシック" charset="0"/>
              </a:rPr>
              <a:t>More complex.  Consult a biostatistician.</a:t>
            </a:r>
            <a:endParaRPr lang="en-US" dirty="0">
              <a:latin typeface="Helvetica" charset="0"/>
              <a:ea typeface="ＭＳ Ｐゴシック" charset="0"/>
              <a:cs typeface="ＭＳ Ｐゴシック" charset="0"/>
            </a:endParaRPr>
          </a:p>
          <a:p>
            <a:pPr>
              <a:defRPr/>
            </a:pPr>
            <a:endParaRPr lang="en-US" dirty="0">
              <a:latin typeface="Helvetica" charset="0"/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61851838"/>
      </p:ext>
    </p:extLst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1" name="Rectangle 2"/>
          <p:cNvSpPr>
            <a:spLocks noGrp="1" noChangeArrowheads="1"/>
          </p:cNvSpPr>
          <p:nvPr>
            <p:ph type="title"/>
          </p:nvPr>
        </p:nvSpPr>
        <p:spPr>
          <a:xfrm>
            <a:off x="636588" y="222250"/>
            <a:ext cx="7750175" cy="1143000"/>
          </a:xfrm>
        </p:spPr>
        <p:txBody>
          <a:bodyPr/>
          <a:lstStyle/>
          <a:p>
            <a:r>
              <a:rPr lang="en-US" dirty="0">
                <a:latin typeface="Helvetica" charset="0"/>
                <a:ea typeface="ＭＳ Ｐゴシック" charset="0"/>
                <a:cs typeface="ＭＳ Ｐゴシック" charset="0"/>
              </a:rPr>
              <a:t>The appropriate test for </a:t>
            </a:r>
            <a:r>
              <a:rPr lang="en-US" dirty="0" smtClean="0">
                <a:latin typeface="Helvetica" charset="0"/>
                <a:ea typeface="ＭＳ Ｐゴシック" charset="0"/>
                <a:cs typeface="ＭＳ Ｐゴシック" charset="0"/>
              </a:rPr>
              <a:t>this </a:t>
            </a:r>
            <a:r>
              <a:rPr lang="en-US" dirty="0">
                <a:latin typeface="Helvetica" charset="0"/>
                <a:ea typeface="ＭＳ Ｐゴシック" charset="0"/>
                <a:cs typeface="ＭＳ Ｐゴシック" charset="0"/>
              </a:rPr>
              <a:t>trial for </a:t>
            </a:r>
            <a:r>
              <a:rPr lang="en-US" dirty="0" smtClean="0">
                <a:latin typeface="Helvetica" charset="0"/>
                <a:ea typeface="ＭＳ Ｐゴシック" charset="0"/>
                <a:cs typeface="ＭＳ Ｐゴシック" charset="0"/>
              </a:rPr>
              <a:t>cumulative mortality</a:t>
            </a:r>
            <a:endParaRPr lang="en-US" dirty="0">
              <a:latin typeface="Helvetica" charset="0"/>
              <a:ea typeface="ＭＳ Ｐゴシック" charset="0"/>
              <a:cs typeface="ＭＳ Ｐゴシック" charset="0"/>
            </a:endParaRPr>
          </a:p>
        </p:txBody>
      </p:sp>
      <p:graphicFrame>
        <p:nvGraphicFramePr>
          <p:cNvPr id="61442" name="Object 2"/>
          <p:cNvGraphicFramePr>
            <a:graphicFrameLocks noGrp="1" noChangeAspect="1"/>
          </p:cNvGraphicFramePr>
          <p:nvPr>
            <p:ph type="tbl" idx="1"/>
            <p:extLst>
              <p:ext uri="{D42A27DB-BD31-4B8C-83A1-F6EECF244321}">
                <p14:modId xmlns:p14="http://schemas.microsoft.com/office/powerpoint/2010/main" val="3283850110"/>
              </p:ext>
            </p:extLst>
          </p:nvPr>
        </p:nvGraphicFramePr>
        <p:xfrm>
          <a:off x="862013" y="2105025"/>
          <a:ext cx="7235825" cy="3689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91" name="Document" r:id="rId5" imgW="7772400" imgH="3962400" progId="Word.Document.8">
                  <p:embed/>
                </p:oleObj>
              </mc:Choice>
              <mc:Fallback>
                <p:oleObj name="Document" r:id="rId5" imgW="7772400" imgH="3962400" progId="Word.Document.8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62013" y="2105025"/>
                        <a:ext cx="7235825" cy="36893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36388" name="AutoShape 4"/>
          <p:cNvSpPr>
            <a:spLocks noChangeArrowheads="1"/>
          </p:cNvSpPr>
          <p:nvPr/>
        </p:nvSpPr>
        <p:spPr bwMode="auto">
          <a:xfrm>
            <a:off x="3263900" y="3098800"/>
            <a:ext cx="2286000" cy="660400"/>
          </a:xfrm>
          <a:prstGeom prst="octagon">
            <a:avLst>
              <a:gd name="adj" fmla="val 29287"/>
            </a:avLst>
          </a:prstGeom>
          <a:noFill/>
          <a:ln w="28575">
            <a:solidFill>
              <a:schemeClr val="hlink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+mn-ea"/>
              <a:cs typeface="+mn-cs"/>
            </a:endParaRP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8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Helvetica" charset="0"/>
                <a:ea typeface="ＭＳ Ｐゴシック" charset="0"/>
                <a:cs typeface="ＭＳ Ｐゴシック" charset="0"/>
              </a:rPr>
              <a:t>Ingredients for Sample Size</a:t>
            </a:r>
          </a:p>
        </p:txBody>
      </p:sp>
      <p:sp>
        <p:nvSpPr>
          <p:cNvPr id="1747971" name="Rectangle 3"/>
          <p:cNvSpPr>
            <a:spLocks noChangeArrowheads="1"/>
          </p:cNvSpPr>
          <p:nvPr/>
        </p:nvSpPr>
        <p:spPr bwMode="auto">
          <a:xfrm>
            <a:off x="881063" y="1651000"/>
            <a:ext cx="7381875" cy="4749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/>
          <a:lstStyle/>
          <a:p>
            <a:pPr marL="285750" indent="-285750">
              <a:lnSpc>
                <a:spcPct val="90000"/>
              </a:lnSpc>
              <a:spcBef>
                <a:spcPct val="50000"/>
              </a:spcBef>
              <a:buClr>
                <a:srgbClr val="FF0208"/>
              </a:buClr>
              <a:buSzPct val="100000"/>
              <a:buFont typeface="Times" charset="0"/>
              <a:buNone/>
              <a:defRPr/>
            </a:pPr>
            <a:r>
              <a:rPr lang="en-US" sz="3000" b="0" i="0" dirty="0">
                <a:effectLst>
                  <a:outerShdw blurRad="38100" dist="38100" dir="2700000" algn="tl">
                    <a:srgbClr val="DDDDDD"/>
                  </a:outerShdw>
                </a:effectLst>
                <a:latin typeface="Zapf Dingbats" charset="0"/>
                <a:sym typeface="Zapf Dingbats" charset="0"/>
              </a:rPr>
              <a:t></a:t>
            </a:r>
            <a:r>
              <a:rPr lang="en-US" sz="3000" b="0" i="0" dirty="0">
                <a:effectLst>
                  <a:outerShdw blurRad="38100" dist="38100" dir="2700000" algn="tl">
                    <a:srgbClr val="DDDDDD"/>
                  </a:outerShdw>
                </a:effectLst>
              </a:rPr>
              <a:t> Testable hypothesis</a:t>
            </a:r>
          </a:p>
          <a:p>
            <a:pPr marL="285750" indent="-285750">
              <a:lnSpc>
                <a:spcPct val="90000"/>
              </a:lnSpc>
              <a:spcBef>
                <a:spcPct val="50000"/>
              </a:spcBef>
              <a:buClr>
                <a:srgbClr val="FF0208"/>
              </a:buClr>
              <a:buSzPct val="100000"/>
              <a:buFont typeface="Times" charset="0"/>
              <a:buNone/>
              <a:defRPr/>
            </a:pPr>
            <a:r>
              <a:rPr lang="en-US" sz="3000" b="0" i="0" dirty="0" smtClean="0">
                <a:effectLst>
                  <a:outerShdw blurRad="38100" dist="38100" dir="2700000" algn="tl">
                    <a:srgbClr val="DDDDDD"/>
                  </a:outerShdw>
                </a:effectLst>
                <a:latin typeface="Zapf Dingbats" charset="0"/>
                <a:sym typeface="Zapf Dingbats" charset="0"/>
              </a:rPr>
              <a:t></a:t>
            </a:r>
            <a:r>
              <a:rPr lang="en-US" sz="3000" b="0" i="0" dirty="0" smtClean="0">
                <a:effectLst>
                  <a:outerShdw blurRad="38100" dist="38100" dir="2700000" algn="tl">
                    <a:srgbClr val="DDDDDD"/>
                  </a:outerShdw>
                </a:effectLst>
              </a:rPr>
              <a:t> Study design: analytical  </a:t>
            </a:r>
            <a:r>
              <a:rPr lang="en-US" sz="3000" b="0" i="0" dirty="0">
                <a:effectLst>
                  <a:outerShdw blurRad="38100" dist="38100" dir="2700000" algn="tl">
                    <a:srgbClr val="DDDDDD"/>
                  </a:outerShdw>
                </a:effectLst>
              </a:rPr>
              <a:t>(RCT)</a:t>
            </a:r>
          </a:p>
          <a:p>
            <a:pPr marL="914400" lvl="1" indent="-457200">
              <a:lnSpc>
                <a:spcPct val="90000"/>
              </a:lnSpc>
              <a:spcBef>
                <a:spcPct val="50000"/>
              </a:spcBef>
              <a:buClr>
                <a:srgbClr val="FF0208"/>
              </a:buClr>
              <a:buSzPct val="100000"/>
              <a:buFont typeface="Zapf Dingbats" charset="0"/>
              <a:buChar char="4"/>
              <a:defRPr/>
            </a:pPr>
            <a:r>
              <a:rPr lang="en-US" sz="3000" b="0" i="0" dirty="0" smtClean="0">
                <a:effectLst>
                  <a:outerShdw blurRad="38100" dist="38100" dir="2700000" algn="tl">
                    <a:srgbClr val="DDDDDD"/>
                  </a:outerShdw>
                </a:effectLst>
              </a:rPr>
              <a:t>Type of variables and statistical test</a:t>
            </a:r>
          </a:p>
          <a:p>
            <a:pPr marL="285750" indent="-285750">
              <a:lnSpc>
                <a:spcPct val="90000"/>
              </a:lnSpc>
              <a:spcBef>
                <a:spcPct val="50000"/>
              </a:spcBef>
              <a:buClr>
                <a:srgbClr val="FF0208"/>
              </a:buClr>
              <a:buSzPct val="100000"/>
              <a:buFont typeface="Times" charset="0"/>
              <a:buChar char="•"/>
              <a:defRPr/>
            </a:pPr>
            <a:r>
              <a:rPr lang="en-US" sz="3000" i="0" dirty="0" smtClean="0">
                <a:effectLst>
                  <a:outerShdw blurRad="38100" dist="38100" dir="2700000" algn="tl">
                    <a:srgbClr val="DDDDDD"/>
                  </a:outerShdw>
                </a:effectLst>
              </a:rPr>
              <a:t>Effect size</a:t>
            </a:r>
            <a:endParaRPr lang="en-US" sz="3000" i="0" dirty="0">
              <a:solidFill>
                <a:schemeClr val="accent1"/>
              </a:solidFill>
              <a:effectLst>
                <a:outerShdw blurRad="38100" dist="38100" dir="2700000" algn="tl">
                  <a:srgbClr val="DDDDDD"/>
                </a:outerShdw>
              </a:effectLst>
            </a:endParaRPr>
          </a:p>
          <a:p>
            <a:pPr marL="285750" indent="-285750">
              <a:lnSpc>
                <a:spcPct val="90000"/>
              </a:lnSpc>
              <a:spcBef>
                <a:spcPct val="50000"/>
              </a:spcBef>
              <a:buClr>
                <a:srgbClr val="FF0208"/>
              </a:buClr>
              <a:buSzPct val="100000"/>
              <a:buFont typeface="Times" charset="0"/>
              <a:buChar char="•"/>
              <a:defRPr/>
            </a:pPr>
            <a:r>
              <a:rPr lang="en-US" sz="3000" b="0" i="0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DDDDDD"/>
                  </a:outerShdw>
                </a:effectLst>
              </a:rPr>
              <a:t>Power </a:t>
            </a:r>
            <a:r>
              <a:rPr lang="en-US" sz="3000" b="0" i="0" dirty="0">
                <a:solidFill>
                  <a:schemeClr val="accent1"/>
                </a:solidFill>
                <a:effectLst>
                  <a:outerShdw blurRad="38100" dist="38100" dir="2700000" algn="tl">
                    <a:srgbClr val="DDDDDD"/>
                  </a:outerShdw>
                </a:effectLst>
              </a:rPr>
              <a:t>and alpha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Helvetica" charset="0"/>
                <a:ea typeface="ＭＳ Ｐゴシック" charset="0"/>
                <a:cs typeface="ＭＳ Ｐゴシック" charset="0"/>
              </a:rPr>
              <a:t>Estimating the effect size</a:t>
            </a:r>
          </a:p>
        </p:txBody>
      </p:sp>
      <p:sp>
        <p:nvSpPr>
          <p:cNvPr id="17152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42963" y="1866900"/>
            <a:ext cx="7585075" cy="4292600"/>
          </a:xfrm>
        </p:spPr>
        <p:txBody>
          <a:bodyPr/>
          <a:lstStyle/>
          <a:p>
            <a:pPr>
              <a:buFont typeface="Times" charset="0"/>
              <a:buNone/>
              <a:defRPr/>
            </a:pPr>
            <a:r>
              <a:rPr lang="en-US" dirty="0">
                <a:latin typeface="Helvetica" charset="0"/>
                <a:ea typeface="ＭＳ Ｐゴシック" charset="0"/>
                <a:cs typeface="ＭＳ Ｐゴシック" charset="0"/>
              </a:rPr>
              <a:t>For randomized trials,</a:t>
            </a:r>
          </a:p>
          <a:p>
            <a:pPr>
              <a:defRPr/>
            </a:pPr>
            <a:r>
              <a:rPr lang="en-US" dirty="0">
                <a:latin typeface="Helvetica" charset="0"/>
                <a:ea typeface="ＭＳ Ｐゴシック" charset="0"/>
                <a:cs typeface="ＭＳ Ｐゴシック" charset="0"/>
              </a:rPr>
              <a:t>Start with the expected rate in the placebo</a:t>
            </a:r>
          </a:p>
          <a:p>
            <a:pPr>
              <a:defRPr/>
            </a:pPr>
            <a:r>
              <a:rPr lang="en-US" dirty="0">
                <a:latin typeface="Helvetica" charset="0"/>
                <a:ea typeface="ＭＳ Ｐゴシック" charset="0"/>
                <a:cs typeface="ＭＳ Ｐゴシック" charset="0"/>
              </a:rPr>
              <a:t>Usually available from population or cohort studies</a:t>
            </a:r>
          </a:p>
          <a:p>
            <a:pPr>
              <a:defRPr/>
            </a:pPr>
            <a:r>
              <a:rPr lang="en-US" dirty="0">
                <a:latin typeface="Helvetica" charset="0"/>
                <a:ea typeface="ＭＳ Ｐゴシック" charset="0"/>
                <a:cs typeface="ＭＳ Ｐゴシック" charset="0"/>
              </a:rPr>
              <a:t>In this case, we know the </a:t>
            </a:r>
            <a:r>
              <a:rPr lang="en-US" dirty="0" smtClean="0">
                <a:latin typeface="Helvetica" charset="0"/>
                <a:ea typeface="ＭＳ Ｐゴシック" charset="0"/>
                <a:cs typeface="ＭＳ Ｐゴシック" charset="0"/>
              </a:rPr>
              <a:t>proportion that dies by </a:t>
            </a:r>
            <a:r>
              <a:rPr lang="en-US" dirty="0">
                <a:latin typeface="Helvetica" charset="0"/>
                <a:ea typeface="ＭＳ Ｐゴシック" charset="0"/>
                <a:cs typeface="ＭＳ Ｐゴシック" charset="0"/>
              </a:rPr>
              <a:t>age:</a:t>
            </a:r>
          </a:p>
          <a:p>
            <a:pPr>
              <a:defRPr/>
            </a:pPr>
            <a:r>
              <a:rPr lang="en-US" dirty="0">
                <a:latin typeface="Helvetica" charset="0"/>
                <a:ea typeface="ＭＳ Ｐゴシック" charset="0"/>
                <a:cs typeface="ＭＳ Ｐゴシック" charset="0"/>
              </a:rPr>
              <a:t>3-4% per year</a:t>
            </a:r>
            <a:r>
              <a:rPr lang="en-US" dirty="0" smtClean="0">
                <a:latin typeface="Helvetica" charset="0"/>
                <a:ea typeface="ＭＳ Ｐゴシック" charset="0"/>
                <a:cs typeface="ＭＳ Ｐゴシック" charset="0"/>
              </a:rPr>
              <a:t>*</a:t>
            </a:r>
          </a:p>
          <a:p>
            <a:pPr>
              <a:defRPr/>
            </a:pPr>
            <a:r>
              <a:rPr lang="en-US" dirty="0" smtClean="0">
                <a:latin typeface="Helvetica" charset="0"/>
                <a:ea typeface="ＭＳ Ｐゴシック" charset="0"/>
                <a:cs typeface="ＭＳ Ｐゴシック" charset="0"/>
              </a:rPr>
              <a:t>A </a:t>
            </a:r>
            <a:r>
              <a:rPr lang="en-US" dirty="0">
                <a:latin typeface="Helvetica" charset="0"/>
                <a:ea typeface="ＭＳ Ｐゴシック" charset="0"/>
                <a:cs typeface="ＭＳ Ｐゴシック" charset="0"/>
              </a:rPr>
              <a:t>3 year </a:t>
            </a:r>
            <a:r>
              <a:rPr lang="en-US" dirty="0" smtClean="0">
                <a:latin typeface="Helvetica" charset="0"/>
                <a:ea typeface="ＭＳ Ｐゴシック" charset="0"/>
                <a:cs typeface="ＭＳ Ｐゴシック" charset="0"/>
              </a:rPr>
              <a:t>trial, cumulative proportion </a:t>
            </a:r>
            <a:r>
              <a:rPr lang="en-US" dirty="0">
                <a:latin typeface="Helvetica" charset="0"/>
                <a:ea typeface="ＭＳ Ｐゴシック" charset="0"/>
                <a:cs typeface="ＭＳ Ｐゴシック" charset="0"/>
              </a:rPr>
              <a:t>10%</a:t>
            </a: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Helvetica" charset="0"/>
                <a:ea typeface="ＭＳ Ｐゴシック" charset="0"/>
                <a:cs typeface="ＭＳ Ｐゴシック" charset="0"/>
              </a:rPr>
              <a:t>Effect size</a:t>
            </a:r>
            <a:br>
              <a:rPr lang="en-US">
                <a:latin typeface="Helvetica" charset="0"/>
                <a:ea typeface="ＭＳ Ｐゴシック" charset="0"/>
                <a:cs typeface="ＭＳ Ｐゴシック" charset="0"/>
              </a:rPr>
            </a:br>
            <a:r>
              <a:rPr lang="en-US" b="0" i="1">
                <a:latin typeface="Helvetica" charset="0"/>
                <a:ea typeface="ＭＳ Ｐゴシック" charset="0"/>
                <a:cs typeface="ＭＳ Ｐゴシック" charset="0"/>
              </a:rPr>
              <a:t>the hardest part</a:t>
            </a:r>
            <a:endParaRPr lang="en-US">
              <a:latin typeface="Helvetica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9568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42963" y="1866900"/>
            <a:ext cx="7826375" cy="4292600"/>
          </a:xfrm>
        </p:spPr>
        <p:txBody>
          <a:bodyPr/>
          <a:lstStyle/>
          <a:p>
            <a:pPr>
              <a:buFont typeface="Times" charset="0"/>
              <a:buNone/>
              <a:defRPr/>
            </a:pPr>
            <a:r>
              <a:rPr lang="en-US">
                <a:latin typeface="Helvetica" charset="0"/>
                <a:ea typeface="ＭＳ Ｐゴシック" charset="0"/>
                <a:cs typeface="ＭＳ Ｐゴシック" charset="0"/>
              </a:rPr>
              <a:t>	What should I assume for the effect of resveratrol on mortality?</a:t>
            </a: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3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Helvetica" charset="0"/>
                <a:ea typeface="ＭＳ Ｐゴシック" charset="0"/>
                <a:cs typeface="ＭＳ Ｐゴシック" charset="0"/>
              </a:rPr>
              <a:t>Effect size</a:t>
            </a:r>
            <a:br>
              <a:rPr lang="en-US">
                <a:latin typeface="Helvetica" charset="0"/>
                <a:ea typeface="ＭＳ Ｐゴシック" charset="0"/>
                <a:cs typeface="ＭＳ Ｐゴシック" charset="0"/>
              </a:rPr>
            </a:br>
            <a:r>
              <a:rPr lang="en-US" b="0" i="1">
                <a:latin typeface="Helvetica" charset="0"/>
                <a:ea typeface="ＭＳ Ｐゴシック" charset="0"/>
                <a:cs typeface="ＭＳ Ｐゴシック" charset="0"/>
              </a:rPr>
              <a:t>the hardest part</a:t>
            </a:r>
            <a:endParaRPr lang="en-US">
              <a:latin typeface="Helvetica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2004995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842963" y="1866900"/>
            <a:ext cx="7826375" cy="4292600"/>
          </a:xfrm>
        </p:spPr>
        <p:txBody>
          <a:bodyPr/>
          <a:lstStyle/>
          <a:p>
            <a:pPr>
              <a:buFont typeface="Times" charset="0"/>
              <a:buNone/>
              <a:defRPr/>
            </a:pPr>
            <a:r>
              <a:rPr lang="en-US" sz="2800" dirty="0">
                <a:latin typeface="Helvetica" charset="0"/>
                <a:ea typeface="ＭＳ Ｐゴシック" charset="0"/>
                <a:cs typeface="ＭＳ Ｐゴシック" charset="0"/>
              </a:rPr>
              <a:t>Ways to choose an effect size:</a:t>
            </a:r>
          </a:p>
          <a:p>
            <a:pPr>
              <a:defRPr/>
            </a:pPr>
            <a:r>
              <a:rPr lang="en-US" sz="2800" dirty="0">
                <a:latin typeface="Helvetica" charset="0"/>
                <a:ea typeface="ＭＳ Ｐゴシック" charset="0"/>
                <a:cs typeface="ＭＳ Ｐゴシック" charset="0"/>
              </a:rPr>
              <a:t>What is likely, based on other data?</a:t>
            </a:r>
          </a:p>
          <a:p>
            <a:pPr>
              <a:defRPr/>
            </a:pPr>
            <a:r>
              <a:rPr lang="en-US" sz="2800" dirty="0">
                <a:latin typeface="Helvetica" charset="0"/>
                <a:ea typeface="ＭＳ Ｐゴシック" charset="0"/>
                <a:cs typeface="ＭＳ Ｐゴシック" charset="0"/>
              </a:rPr>
              <a:t>Do a pilot study</a:t>
            </a:r>
          </a:p>
          <a:p>
            <a:pPr>
              <a:defRPr/>
            </a:pPr>
            <a:r>
              <a:rPr lang="en-US" sz="2800" dirty="0">
                <a:latin typeface="Helvetica" charset="0"/>
                <a:ea typeface="ＭＳ Ｐゴシック" charset="0"/>
                <a:cs typeface="ＭＳ Ｐゴシック" charset="0"/>
              </a:rPr>
              <a:t>Estimate based on effect on biomarkers</a:t>
            </a:r>
          </a:p>
          <a:p>
            <a:pPr>
              <a:defRPr/>
            </a:pPr>
            <a:r>
              <a:rPr lang="en-US" sz="2800" dirty="0">
                <a:latin typeface="Helvetica" charset="0"/>
                <a:ea typeface="ＭＳ Ｐゴシック" charset="0"/>
                <a:cs typeface="ＭＳ Ｐゴシック" charset="0"/>
              </a:rPr>
              <a:t>What difference is important to detect?</a:t>
            </a:r>
          </a:p>
          <a:p>
            <a:pPr lvl="1">
              <a:defRPr/>
            </a:pPr>
            <a:r>
              <a:rPr lang="ja-JP" altLang="en-US" dirty="0">
                <a:latin typeface="Helvetica" charset="0"/>
                <a:ea typeface="ＭＳ Ｐゴシック" charset="0"/>
              </a:rPr>
              <a:t>“</a:t>
            </a:r>
            <a:r>
              <a:rPr lang="en-US" dirty="0">
                <a:latin typeface="Helvetica" charset="0"/>
                <a:ea typeface="ＭＳ Ｐゴシック" charset="0"/>
              </a:rPr>
              <a:t>We don</a:t>
            </a:r>
            <a:r>
              <a:rPr lang="ja-JP" altLang="en-US" dirty="0">
                <a:latin typeface="Helvetica" charset="0"/>
                <a:ea typeface="ＭＳ Ｐゴシック" charset="0"/>
              </a:rPr>
              <a:t>’</a:t>
            </a:r>
            <a:r>
              <a:rPr lang="en-US" dirty="0">
                <a:latin typeface="Helvetica" charset="0"/>
                <a:ea typeface="ＭＳ Ｐゴシック" charset="0"/>
              </a:rPr>
              <a:t>t want to miss a __</a:t>
            </a:r>
            <a:r>
              <a:rPr lang="en-US" u="sng" dirty="0">
                <a:latin typeface="Helvetica" charset="0"/>
                <a:ea typeface="ＭＳ Ｐゴシック" charset="0"/>
              </a:rPr>
              <a:t>%</a:t>
            </a:r>
            <a:r>
              <a:rPr lang="en-US" dirty="0">
                <a:latin typeface="Helvetica" charset="0"/>
                <a:ea typeface="ＭＳ Ｐゴシック" charset="0"/>
              </a:rPr>
              <a:t>_ difference</a:t>
            </a:r>
            <a:r>
              <a:rPr lang="ja-JP" altLang="en-US" dirty="0">
                <a:latin typeface="Helvetica" charset="0"/>
                <a:ea typeface="ＭＳ Ｐゴシック" charset="0"/>
              </a:rPr>
              <a:t>”</a:t>
            </a:r>
            <a:endParaRPr lang="en-US" dirty="0">
              <a:latin typeface="Helvetica" charset="0"/>
              <a:ea typeface="ＭＳ Ｐゴシック" charset="0"/>
            </a:endParaRPr>
          </a:p>
          <a:p>
            <a:pPr>
              <a:defRPr/>
            </a:pPr>
            <a:r>
              <a:rPr lang="en-US" sz="2800" dirty="0">
                <a:latin typeface="Helvetica" charset="0"/>
                <a:ea typeface="ＭＳ Ｐゴシック" charset="0"/>
                <a:cs typeface="ＭＳ Ｐゴシック" charset="0"/>
              </a:rPr>
              <a:t>What can we afford?</a:t>
            </a: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49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49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49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49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49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49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04995" grpId="0" build="p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Helvetica" charset="0"/>
                <a:ea typeface="ＭＳ Ｐゴシック" charset="0"/>
                <a:cs typeface="ＭＳ Ｐゴシック" charset="0"/>
              </a:rPr>
              <a:t>The effect of resveratrol on mortality rate?</a:t>
            </a:r>
          </a:p>
        </p:txBody>
      </p:sp>
      <p:sp>
        <p:nvSpPr>
          <p:cNvPr id="17510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42963" y="1854200"/>
            <a:ext cx="7877175" cy="4292600"/>
          </a:xfrm>
        </p:spPr>
        <p:txBody>
          <a:bodyPr/>
          <a:lstStyle/>
          <a:p>
            <a:pPr>
              <a:defRPr/>
            </a:pPr>
            <a:r>
              <a:rPr lang="en-US" sz="2800" dirty="0">
                <a:latin typeface="Helvetica" charset="0"/>
                <a:ea typeface="ＭＳ Ｐゴシック" charset="0"/>
                <a:cs typeface="ＭＳ Ｐゴシック" charset="0"/>
              </a:rPr>
              <a:t>What is likely, based on other </a:t>
            </a:r>
            <a:r>
              <a:rPr lang="en-US" sz="2800" dirty="0" smtClean="0">
                <a:latin typeface="Helvetica" charset="0"/>
                <a:ea typeface="ＭＳ Ｐゴシック" charset="0"/>
                <a:cs typeface="ＭＳ Ｐゴシック" charset="0"/>
              </a:rPr>
              <a:t>data?</a:t>
            </a:r>
          </a:p>
          <a:p>
            <a:pPr lvl="1">
              <a:defRPr/>
            </a:pPr>
            <a:r>
              <a:rPr lang="en-US" sz="2600" dirty="0" smtClean="0">
                <a:solidFill>
                  <a:srgbClr val="000072"/>
                </a:solidFill>
                <a:latin typeface="Helvetica" charset="0"/>
                <a:ea typeface="ＭＳ Ｐゴシック" charset="0"/>
                <a:cs typeface="ＭＳ Ｐゴシック" charset="0"/>
              </a:rPr>
              <a:t>No data in humans!</a:t>
            </a:r>
            <a:endParaRPr lang="en-US" sz="2600" dirty="0">
              <a:solidFill>
                <a:srgbClr val="000072"/>
              </a:solidFill>
              <a:latin typeface="Helvetica" charset="0"/>
              <a:ea typeface="ＭＳ Ｐゴシック" charset="0"/>
              <a:cs typeface="ＭＳ Ｐゴシック" charset="0"/>
            </a:endParaRPr>
          </a:p>
          <a:p>
            <a:pPr>
              <a:defRPr/>
            </a:pPr>
            <a:endParaRPr lang="en-US" dirty="0">
              <a:solidFill>
                <a:schemeClr val="accent1"/>
              </a:solidFill>
              <a:latin typeface="Helvetica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2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Helvetica" charset="0"/>
                <a:ea typeface="ＭＳ Ｐゴシック" charset="0"/>
                <a:cs typeface="ＭＳ Ｐゴシック" charset="0"/>
              </a:rPr>
              <a:t>Resveratrol pronged survival of mice fed high calorie diet</a:t>
            </a:r>
          </a:p>
        </p:txBody>
      </p:sp>
      <p:sp>
        <p:nvSpPr>
          <p:cNvPr id="1752067" name="Rectangle 3"/>
          <p:cNvSpPr>
            <a:spLocks noChangeArrowheads="1"/>
          </p:cNvSpPr>
          <p:nvPr/>
        </p:nvSpPr>
        <p:spPr bwMode="auto">
          <a:xfrm>
            <a:off x="3344863" y="1230313"/>
            <a:ext cx="18415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DDDDDD"/>
                </a:outerShdw>
              </a:effectLst>
              <a:ea typeface="+mn-ea"/>
              <a:cs typeface="+mn-cs"/>
            </a:endParaRPr>
          </a:p>
        </p:txBody>
      </p:sp>
      <p:pic>
        <p:nvPicPr>
          <p:cNvPr id="73731" name="Picture 4" descr="Sir2 survival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4404" b="29817"/>
          <a:stretch>
            <a:fillRect/>
          </a:stretch>
        </p:blipFill>
        <p:spPr bwMode="auto">
          <a:xfrm>
            <a:off x="950913" y="1355725"/>
            <a:ext cx="6532562" cy="5099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52069" name="Text Box 5"/>
          <p:cNvSpPr txBox="1">
            <a:spLocks noChangeArrowheads="1"/>
          </p:cNvSpPr>
          <p:nvPr/>
        </p:nvSpPr>
        <p:spPr bwMode="auto">
          <a:xfrm>
            <a:off x="6207125" y="6461125"/>
            <a:ext cx="2260600" cy="3968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>
            <a:lvl1pPr>
              <a:defRPr sz="2400" b="1" i="1">
                <a:solidFill>
                  <a:schemeClr val="tx1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 b="1" i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2pPr>
            <a:lvl3pPr>
              <a:defRPr sz="2400" b="1" i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3pPr>
            <a:lvl4pPr>
              <a:defRPr sz="2400" b="1" i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4pPr>
            <a:lvl5pPr>
              <a:defRPr sz="2400" b="1" i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2000" b="0" i="0" smtClean="0">
                <a:effectLst>
                  <a:outerShdw blurRad="38100" dist="38100" dir="2700000" algn="tl">
                    <a:srgbClr val="DDDDDD"/>
                  </a:outerShdw>
                </a:effectLst>
              </a:rPr>
              <a:t>Baur, Nature 2006</a:t>
            </a:r>
          </a:p>
        </p:txBody>
      </p:sp>
      <p:sp>
        <p:nvSpPr>
          <p:cNvPr id="1752070" name="Text Box 6"/>
          <p:cNvSpPr txBox="1">
            <a:spLocks noChangeArrowheads="1"/>
          </p:cNvSpPr>
          <p:nvPr/>
        </p:nvSpPr>
        <p:spPr bwMode="auto">
          <a:xfrm>
            <a:off x="2701925" y="3054350"/>
            <a:ext cx="1201738" cy="5191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>
            <a:lvl1pPr>
              <a:defRPr sz="2400" b="1" i="1">
                <a:solidFill>
                  <a:schemeClr val="tx1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 b="1" i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2pPr>
            <a:lvl3pPr>
              <a:defRPr sz="2400" b="1" i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3pPr>
            <a:lvl4pPr>
              <a:defRPr sz="2400" b="1" i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4pPr>
            <a:lvl5pPr>
              <a:defRPr sz="2400" b="1" i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2800" b="0" i="0" smtClean="0">
                <a:effectLst>
                  <a:outerShdw blurRad="38100" dist="38100" dir="2700000" algn="tl">
                    <a:srgbClr val="DDDDDD"/>
                  </a:outerShdw>
                </a:effectLst>
              </a:rPr>
              <a:t>~ 25%</a:t>
            </a: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Helvetica" charset="0"/>
                <a:ea typeface="ＭＳ Ｐゴシック" charset="0"/>
                <a:cs typeface="ＭＳ Ｐゴシック" charset="0"/>
              </a:rPr>
              <a:t>What I want to show</a:t>
            </a:r>
          </a:p>
        </p:txBody>
      </p:sp>
      <p:sp>
        <p:nvSpPr>
          <p:cNvPr id="1713155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703263" y="1866900"/>
            <a:ext cx="4651375" cy="4292600"/>
          </a:xfrm>
        </p:spPr>
        <p:txBody>
          <a:bodyPr/>
          <a:lstStyle/>
          <a:p>
            <a:pPr>
              <a:defRPr/>
            </a:pPr>
            <a:endParaRPr lang="en-US" dirty="0">
              <a:latin typeface="Helvetica" charset="0"/>
              <a:ea typeface="ＭＳ Ｐゴシック" charset="0"/>
              <a:cs typeface="ＭＳ Ｐゴシック" charset="0"/>
            </a:endParaRPr>
          </a:p>
          <a:p>
            <a:pPr>
              <a:defRPr/>
            </a:pPr>
            <a:endParaRPr lang="en-US" dirty="0">
              <a:latin typeface="Helvetica" charset="0"/>
              <a:ea typeface="ＭＳ Ｐゴシック" charset="0"/>
              <a:cs typeface="ＭＳ Ｐゴシック" charset="0"/>
            </a:endParaRPr>
          </a:p>
          <a:p>
            <a:pPr>
              <a:defRPr/>
            </a:pPr>
            <a:r>
              <a:rPr lang="en-US" dirty="0">
                <a:latin typeface="Helvetica" charset="0"/>
                <a:ea typeface="ＭＳ Ｐゴシック" charset="0"/>
                <a:cs typeface="ＭＳ Ｐゴシック" charset="0"/>
              </a:rPr>
              <a:t>Consuming </a:t>
            </a:r>
            <a:r>
              <a:rPr lang="en-US" dirty="0" smtClean="0">
                <a:latin typeface="Helvetica" charset="0"/>
                <a:ea typeface="ＭＳ Ｐゴシック" charset="0"/>
                <a:cs typeface="ＭＳ Ｐゴシック" charset="0"/>
              </a:rPr>
              <a:t>resveratrol </a:t>
            </a:r>
            <a:r>
              <a:rPr lang="en-US" dirty="0">
                <a:latin typeface="Helvetica" charset="0"/>
                <a:ea typeface="ＭＳ Ｐゴシック" charset="0"/>
                <a:cs typeface="ＭＳ Ｐゴシック" charset="0"/>
              </a:rPr>
              <a:t>prolongs healthy life</a:t>
            </a:r>
          </a:p>
        </p:txBody>
      </p:sp>
      <p:pic>
        <p:nvPicPr>
          <p:cNvPr id="10243" name="Picture 102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8925" y="1785938"/>
            <a:ext cx="2927350" cy="439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Helvetica" charset="0"/>
                <a:ea typeface="ＭＳ Ｐゴシック" charset="0"/>
                <a:cs typeface="ＭＳ Ｐゴシック" charset="0"/>
              </a:rPr>
              <a:t>The effect of resveratrol on mortality rate?</a:t>
            </a:r>
          </a:p>
        </p:txBody>
      </p:sp>
      <p:sp>
        <p:nvSpPr>
          <p:cNvPr id="17551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42963" y="1714500"/>
            <a:ext cx="7877175" cy="4292600"/>
          </a:xfrm>
        </p:spPr>
        <p:txBody>
          <a:bodyPr/>
          <a:lstStyle/>
          <a:p>
            <a:pPr>
              <a:defRPr/>
            </a:pPr>
            <a:r>
              <a:rPr lang="en-US" sz="2800" dirty="0">
                <a:solidFill>
                  <a:schemeClr val="bg2"/>
                </a:solidFill>
                <a:latin typeface="Helvetica" charset="0"/>
                <a:ea typeface="ＭＳ Ｐゴシック" charset="0"/>
                <a:cs typeface="ＭＳ Ｐゴシック" charset="0"/>
              </a:rPr>
              <a:t>What is likely, based on other data?</a:t>
            </a:r>
            <a:endParaRPr lang="en-US" sz="2800" dirty="0">
              <a:latin typeface="Helvetica" charset="0"/>
              <a:ea typeface="ＭＳ Ｐゴシック" charset="0"/>
              <a:cs typeface="ＭＳ Ｐゴシック" charset="0"/>
            </a:endParaRPr>
          </a:p>
          <a:p>
            <a:pPr>
              <a:defRPr/>
            </a:pPr>
            <a:r>
              <a:rPr lang="en-US" sz="2800" dirty="0">
                <a:latin typeface="Helvetica" charset="0"/>
                <a:ea typeface="ＭＳ Ｐゴシック" charset="0"/>
                <a:cs typeface="ＭＳ Ｐゴシック" charset="0"/>
              </a:rPr>
              <a:t>Pilot study?? </a:t>
            </a:r>
            <a:endParaRPr lang="en-US" sz="2800" dirty="0" smtClean="0">
              <a:latin typeface="Helvetica" charset="0"/>
              <a:ea typeface="ＭＳ Ｐゴシック" charset="0"/>
              <a:cs typeface="ＭＳ Ｐゴシック" charset="0"/>
            </a:endParaRPr>
          </a:p>
          <a:p>
            <a:pPr lvl="1">
              <a:defRPr/>
            </a:pPr>
            <a:r>
              <a:rPr lang="en-US" dirty="0" smtClean="0">
                <a:solidFill>
                  <a:schemeClr val="tx2"/>
                </a:solidFill>
                <a:latin typeface="Helvetica" charset="0"/>
                <a:ea typeface="ＭＳ Ｐゴシック" charset="0"/>
                <a:cs typeface="ＭＳ Ｐゴシック" charset="0"/>
              </a:rPr>
              <a:t>Small pilot studies generally produce unstable estimates of effects and variance</a:t>
            </a:r>
            <a:endParaRPr lang="en-US" dirty="0">
              <a:solidFill>
                <a:schemeClr val="tx2"/>
              </a:solidFill>
              <a:latin typeface="Helvetica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3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Helvetica" charset="0"/>
                <a:ea typeface="ＭＳ Ｐゴシック" charset="0"/>
                <a:cs typeface="ＭＳ Ｐゴシック" charset="0"/>
              </a:rPr>
              <a:t>The effect of resveratrol on mortality rate?</a:t>
            </a:r>
          </a:p>
        </p:txBody>
      </p:sp>
      <p:sp>
        <p:nvSpPr>
          <p:cNvPr id="2004995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842963" y="1638300"/>
            <a:ext cx="7826375" cy="4292600"/>
          </a:xfrm>
        </p:spPr>
        <p:txBody>
          <a:bodyPr/>
          <a:lstStyle/>
          <a:p>
            <a:pPr>
              <a:defRPr/>
            </a:pPr>
            <a:r>
              <a:rPr lang="en-US" sz="2800" dirty="0" smtClean="0">
                <a:solidFill>
                  <a:schemeClr val="bg2"/>
                </a:solidFill>
                <a:latin typeface="Helvetica" charset="0"/>
                <a:ea typeface="ＭＳ Ｐゴシック" charset="0"/>
                <a:cs typeface="ＭＳ Ｐゴシック" charset="0"/>
              </a:rPr>
              <a:t>What </a:t>
            </a:r>
            <a:r>
              <a:rPr lang="en-US" sz="2800" dirty="0">
                <a:solidFill>
                  <a:schemeClr val="bg2"/>
                </a:solidFill>
                <a:latin typeface="Helvetica" charset="0"/>
                <a:ea typeface="ＭＳ Ｐゴシック" charset="0"/>
                <a:cs typeface="ＭＳ Ｐゴシック" charset="0"/>
              </a:rPr>
              <a:t>is likely, based on other data?</a:t>
            </a:r>
          </a:p>
          <a:p>
            <a:pPr>
              <a:defRPr/>
            </a:pPr>
            <a:r>
              <a:rPr lang="en-US" sz="2800" dirty="0">
                <a:solidFill>
                  <a:schemeClr val="bg2"/>
                </a:solidFill>
                <a:latin typeface="Helvetica" charset="0"/>
                <a:ea typeface="ＭＳ Ｐゴシック" charset="0"/>
                <a:cs typeface="ＭＳ Ｐゴシック" charset="0"/>
              </a:rPr>
              <a:t>Do a pilot study</a:t>
            </a:r>
          </a:p>
          <a:p>
            <a:pPr>
              <a:defRPr/>
            </a:pPr>
            <a:r>
              <a:rPr lang="en-US" sz="2800" dirty="0">
                <a:latin typeface="Helvetica" charset="0"/>
                <a:ea typeface="ＭＳ Ｐゴシック" charset="0"/>
                <a:cs typeface="ＭＳ Ｐゴシック" charset="0"/>
              </a:rPr>
              <a:t>Estimate based on effect on </a:t>
            </a:r>
            <a:r>
              <a:rPr lang="en-US" sz="2800" dirty="0" smtClean="0">
                <a:latin typeface="Helvetica" charset="0"/>
                <a:ea typeface="ＭＳ Ｐゴシック" charset="0"/>
                <a:cs typeface="ＭＳ Ｐゴシック" charset="0"/>
              </a:rPr>
              <a:t>biomarkers</a:t>
            </a:r>
            <a:endParaRPr lang="en-US" sz="2600" dirty="0">
              <a:latin typeface="Helvetica" charset="0"/>
              <a:ea typeface="ＭＳ Ｐゴシック" charset="0"/>
              <a:cs typeface="ＭＳ Ｐゴシック" charset="0"/>
            </a:endParaRPr>
          </a:p>
          <a:p>
            <a:pPr lvl="1">
              <a:defRPr/>
            </a:pPr>
            <a:r>
              <a:rPr lang="en-US" sz="2600" dirty="0" smtClean="0">
                <a:latin typeface="Helvetica" charset="0"/>
                <a:ea typeface="ＭＳ Ｐゴシック" charset="0"/>
                <a:cs typeface="ＭＳ Ｐゴシック" charset="0"/>
              </a:rPr>
              <a:t>Biomarkers for mortality and effect of resveratrol?</a:t>
            </a:r>
          </a:p>
        </p:txBody>
      </p:sp>
    </p:spTree>
    <p:extLst>
      <p:ext uri="{BB962C8B-B14F-4D97-AF65-F5344CB8AC3E}">
        <p14:creationId xmlns:p14="http://schemas.microsoft.com/office/powerpoint/2010/main" val="2358892376"/>
      </p:ext>
    </p:extLst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3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Helvetica" charset="0"/>
                <a:ea typeface="ＭＳ Ｐゴシック" charset="0"/>
                <a:cs typeface="ＭＳ Ｐゴシック" charset="0"/>
              </a:rPr>
              <a:t>The effect of resveratrol on mortality rate?</a:t>
            </a:r>
          </a:p>
        </p:txBody>
      </p:sp>
      <p:sp>
        <p:nvSpPr>
          <p:cNvPr id="2004995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842963" y="1600200"/>
            <a:ext cx="7826375" cy="4292600"/>
          </a:xfrm>
        </p:spPr>
        <p:txBody>
          <a:bodyPr/>
          <a:lstStyle/>
          <a:p>
            <a:pPr>
              <a:defRPr/>
            </a:pPr>
            <a:r>
              <a:rPr lang="en-US" sz="2800" dirty="0" smtClean="0">
                <a:solidFill>
                  <a:schemeClr val="bg2"/>
                </a:solidFill>
                <a:latin typeface="Helvetica" charset="0"/>
                <a:ea typeface="ＭＳ Ｐゴシック" charset="0"/>
                <a:cs typeface="ＭＳ Ｐゴシック" charset="0"/>
              </a:rPr>
              <a:t>What </a:t>
            </a:r>
            <a:r>
              <a:rPr lang="en-US" sz="2800" dirty="0">
                <a:solidFill>
                  <a:schemeClr val="bg2"/>
                </a:solidFill>
                <a:latin typeface="Helvetica" charset="0"/>
                <a:ea typeface="ＭＳ Ｐゴシック" charset="0"/>
                <a:cs typeface="ＭＳ Ｐゴシック" charset="0"/>
              </a:rPr>
              <a:t>is likely, based on other data?</a:t>
            </a:r>
          </a:p>
          <a:p>
            <a:pPr>
              <a:defRPr/>
            </a:pPr>
            <a:r>
              <a:rPr lang="en-US" sz="2800" dirty="0">
                <a:solidFill>
                  <a:schemeClr val="bg2"/>
                </a:solidFill>
                <a:latin typeface="Helvetica" charset="0"/>
                <a:ea typeface="ＭＳ Ｐゴシック" charset="0"/>
                <a:cs typeface="ＭＳ Ｐゴシック" charset="0"/>
              </a:rPr>
              <a:t>Do a pilot study</a:t>
            </a:r>
          </a:p>
          <a:p>
            <a:pPr>
              <a:defRPr/>
            </a:pPr>
            <a:r>
              <a:rPr lang="en-US" sz="2800" dirty="0">
                <a:solidFill>
                  <a:srgbClr val="808080"/>
                </a:solidFill>
                <a:latin typeface="Helvetica" charset="0"/>
                <a:ea typeface="ＭＳ Ｐゴシック" charset="0"/>
                <a:cs typeface="ＭＳ Ｐゴシック" charset="0"/>
              </a:rPr>
              <a:t>Estimate based on effect on </a:t>
            </a:r>
            <a:r>
              <a:rPr lang="en-US" sz="2800" dirty="0" smtClean="0">
                <a:solidFill>
                  <a:srgbClr val="808080"/>
                </a:solidFill>
                <a:latin typeface="Helvetica" charset="0"/>
                <a:ea typeface="ＭＳ Ｐゴシック" charset="0"/>
                <a:cs typeface="ＭＳ Ｐゴシック" charset="0"/>
              </a:rPr>
              <a:t>biomarkers</a:t>
            </a:r>
            <a:r>
              <a:rPr lang="en-US" sz="2800" dirty="0" smtClean="0">
                <a:latin typeface="Helvetica" charset="0"/>
                <a:ea typeface="ＭＳ Ｐゴシック" charset="0"/>
                <a:cs typeface="ＭＳ Ｐゴシック" charset="0"/>
              </a:rPr>
              <a:t>	</a:t>
            </a:r>
            <a:endParaRPr lang="en-US" sz="2800" dirty="0">
              <a:latin typeface="Helvetica" charset="0"/>
              <a:ea typeface="ＭＳ Ｐゴシック" charset="0"/>
              <a:cs typeface="ＭＳ Ｐゴシック" charset="0"/>
            </a:endParaRPr>
          </a:p>
          <a:p>
            <a:pPr>
              <a:defRPr/>
            </a:pPr>
            <a:r>
              <a:rPr lang="en-US" sz="2800" dirty="0">
                <a:latin typeface="Helvetica" charset="0"/>
                <a:ea typeface="ＭＳ Ｐゴシック" charset="0"/>
                <a:cs typeface="ＭＳ Ｐゴシック" charset="0"/>
              </a:rPr>
              <a:t>What difference is important to detect?</a:t>
            </a:r>
          </a:p>
          <a:p>
            <a:pPr lvl="1">
              <a:defRPr/>
            </a:pPr>
            <a:r>
              <a:rPr lang="en-US" dirty="0" smtClean="0">
                <a:latin typeface="Helvetica" charset="0"/>
                <a:ea typeface="ＭＳ Ｐゴシック" charset="0"/>
              </a:rPr>
              <a:t>I don’t want to miss a </a:t>
            </a:r>
            <a:r>
              <a:rPr lang="en-US" u="sng" dirty="0" smtClean="0">
                <a:latin typeface="Helvetica" charset="0"/>
                <a:ea typeface="ＭＳ Ｐゴシック" charset="0"/>
              </a:rPr>
              <a:t>1%</a:t>
            </a:r>
            <a:r>
              <a:rPr lang="en-US" dirty="0" smtClean="0">
                <a:latin typeface="Helvetica" charset="0"/>
                <a:ea typeface="ＭＳ Ｐゴシック" charset="0"/>
              </a:rPr>
              <a:t> decrease</a:t>
            </a:r>
          </a:p>
          <a:p>
            <a:pPr lvl="1">
              <a:defRPr/>
            </a:pPr>
            <a:r>
              <a:rPr lang="en-US" dirty="0" smtClean="0">
                <a:latin typeface="Helvetica" charset="0"/>
                <a:ea typeface="ＭＳ Ｐゴシック" charset="0"/>
              </a:rPr>
              <a:t>Absolute decrease: 10% vs. 9%</a:t>
            </a:r>
            <a:endParaRPr lang="en-US" dirty="0">
              <a:latin typeface="Helvetica" charset="0"/>
              <a:ea typeface="ＭＳ Ｐゴシック" charset="0"/>
            </a:endParaRPr>
          </a:p>
          <a:p>
            <a:pPr>
              <a:defRPr/>
            </a:pPr>
            <a:endParaRPr lang="en-US" sz="2800" dirty="0" smtClean="0">
              <a:latin typeface="Helvetica" charset="0"/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04988525"/>
      </p:ext>
    </p:extLst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3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Helvetica" charset="0"/>
                <a:ea typeface="ＭＳ Ｐゴシック" charset="0"/>
                <a:cs typeface="ＭＳ Ｐゴシック" charset="0"/>
              </a:rPr>
              <a:t>The effect of resveratrol on mortality rate?</a:t>
            </a:r>
          </a:p>
        </p:txBody>
      </p:sp>
      <p:sp>
        <p:nvSpPr>
          <p:cNvPr id="2004995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842963" y="1600200"/>
            <a:ext cx="7826375" cy="4292600"/>
          </a:xfrm>
        </p:spPr>
        <p:txBody>
          <a:bodyPr/>
          <a:lstStyle/>
          <a:p>
            <a:pPr>
              <a:defRPr/>
            </a:pPr>
            <a:r>
              <a:rPr lang="en-US" sz="2800" dirty="0" smtClean="0">
                <a:solidFill>
                  <a:schemeClr val="bg2"/>
                </a:solidFill>
                <a:latin typeface="Helvetica" charset="0"/>
                <a:ea typeface="ＭＳ Ｐゴシック" charset="0"/>
                <a:cs typeface="ＭＳ Ｐゴシック" charset="0"/>
              </a:rPr>
              <a:t>What </a:t>
            </a:r>
            <a:r>
              <a:rPr lang="en-US" sz="2800" dirty="0">
                <a:solidFill>
                  <a:schemeClr val="bg2"/>
                </a:solidFill>
                <a:latin typeface="Helvetica" charset="0"/>
                <a:ea typeface="ＭＳ Ｐゴシック" charset="0"/>
                <a:cs typeface="ＭＳ Ｐゴシック" charset="0"/>
              </a:rPr>
              <a:t>is likely, based on other data?</a:t>
            </a:r>
          </a:p>
          <a:p>
            <a:pPr>
              <a:defRPr/>
            </a:pPr>
            <a:r>
              <a:rPr lang="en-US" sz="2800" dirty="0">
                <a:solidFill>
                  <a:schemeClr val="bg2"/>
                </a:solidFill>
                <a:latin typeface="Helvetica" charset="0"/>
                <a:ea typeface="ＭＳ Ｐゴシック" charset="0"/>
                <a:cs typeface="ＭＳ Ｐゴシック" charset="0"/>
              </a:rPr>
              <a:t>Do a pilot study</a:t>
            </a:r>
          </a:p>
          <a:p>
            <a:pPr>
              <a:defRPr/>
            </a:pPr>
            <a:r>
              <a:rPr lang="en-US" sz="2800" dirty="0">
                <a:solidFill>
                  <a:srgbClr val="808080"/>
                </a:solidFill>
                <a:latin typeface="Helvetica" charset="0"/>
                <a:ea typeface="ＭＳ Ｐゴシック" charset="0"/>
                <a:cs typeface="ＭＳ Ｐゴシック" charset="0"/>
              </a:rPr>
              <a:t>Estimate based on effect on </a:t>
            </a:r>
            <a:r>
              <a:rPr lang="en-US" sz="2800" dirty="0" smtClean="0">
                <a:solidFill>
                  <a:srgbClr val="808080"/>
                </a:solidFill>
                <a:latin typeface="Helvetica" charset="0"/>
                <a:ea typeface="ＭＳ Ｐゴシック" charset="0"/>
                <a:cs typeface="ＭＳ Ｐゴシック" charset="0"/>
              </a:rPr>
              <a:t>biomarkers</a:t>
            </a:r>
            <a:r>
              <a:rPr lang="en-US" sz="2800" dirty="0" smtClean="0">
                <a:latin typeface="Helvetica" charset="0"/>
                <a:ea typeface="ＭＳ Ｐゴシック" charset="0"/>
                <a:cs typeface="ＭＳ Ｐゴシック" charset="0"/>
              </a:rPr>
              <a:t>	</a:t>
            </a:r>
            <a:endParaRPr lang="en-US" sz="2800" dirty="0">
              <a:latin typeface="Helvetica" charset="0"/>
              <a:ea typeface="ＭＳ Ｐゴシック" charset="0"/>
              <a:cs typeface="ＭＳ Ｐゴシック" charset="0"/>
            </a:endParaRPr>
          </a:p>
          <a:p>
            <a:pPr>
              <a:defRPr/>
            </a:pPr>
            <a:r>
              <a:rPr lang="en-US" sz="2800" dirty="0">
                <a:latin typeface="Helvetica" charset="0"/>
                <a:ea typeface="ＭＳ Ｐゴシック" charset="0"/>
                <a:cs typeface="ＭＳ Ｐゴシック" charset="0"/>
              </a:rPr>
              <a:t>What difference is important to detect?</a:t>
            </a:r>
          </a:p>
          <a:p>
            <a:pPr lvl="1">
              <a:defRPr/>
            </a:pPr>
            <a:r>
              <a:rPr lang="en-US" dirty="0" smtClean="0">
                <a:latin typeface="Helvetica" charset="0"/>
                <a:ea typeface="ＭＳ Ｐゴシック" charset="0"/>
              </a:rPr>
              <a:t>I don’t want to miss a </a:t>
            </a:r>
            <a:r>
              <a:rPr lang="en-US" u="sng" dirty="0" smtClean="0">
                <a:latin typeface="Helvetica" charset="0"/>
                <a:ea typeface="ＭＳ Ｐゴシック" charset="0"/>
              </a:rPr>
              <a:t>1%</a:t>
            </a:r>
            <a:r>
              <a:rPr lang="en-US" dirty="0" smtClean="0">
                <a:latin typeface="Helvetica" charset="0"/>
                <a:ea typeface="ＭＳ Ｐゴシック" charset="0"/>
              </a:rPr>
              <a:t> decrease</a:t>
            </a:r>
          </a:p>
          <a:p>
            <a:pPr>
              <a:defRPr/>
            </a:pPr>
            <a:r>
              <a:rPr lang="en-US" sz="2800" dirty="0" smtClean="0">
                <a:latin typeface="Helvetica" charset="0"/>
                <a:ea typeface="ＭＳ Ｐゴシック" charset="0"/>
                <a:cs typeface="ＭＳ Ｐゴシック" charset="0"/>
              </a:rPr>
              <a:t>What can we afford?</a:t>
            </a:r>
          </a:p>
          <a:p>
            <a:pPr lvl="1">
              <a:defRPr/>
            </a:pPr>
            <a:r>
              <a:rPr lang="en-US" dirty="0">
                <a:latin typeface="Helvetica" charset="0"/>
                <a:ea typeface="ＭＳ Ｐゴシック" charset="0"/>
              </a:rPr>
              <a:t>1</a:t>
            </a:r>
            <a:r>
              <a:rPr lang="en-US" dirty="0" smtClean="0">
                <a:latin typeface="Helvetica" charset="0"/>
                <a:ea typeface="ＭＳ Ｐゴシック" charset="0"/>
              </a:rPr>
              <a:t>%</a:t>
            </a:r>
            <a:r>
              <a:rPr lang="en-US" dirty="0">
                <a:latin typeface="Helvetica" charset="0"/>
                <a:ea typeface="ＭＳ Ｐゴシック" charset="0"/>
              </a:rPr>
              <a:t>: the trial will be too big &amp; expensive</a:t>
            </a:r>
          </a:p>
          <a:p>
            <a:pPr lvl="1">
              <a:defRPr/>
            </a:pPr>
            <a:r>
              <a:rPr lang="en-US" dirty="0" smtClean="0">
                <a:latin typeface="Helvetica" charset="0"/>
                <a:ea typeface="ＭＳ Ｐゴシック" charset="0"/>
              </a:rPr>
              <a:t>5%</a:t>
            </a:r>
            <a:r>
              <a:rPr lang="en-US" dirty="0">
                <a:latin typeface="Helvetica" charset="0"/>
                <a:ea typeface="ＭＳ Ｐゴシック" charset="0"/>
              </a:rPr>
              <a:t>: the </a:t>
            </a:r>
            <a:r>
              <a:rPr lang="en-US" dirty="0" smtClean="0">
                <a:latin typeface="Helvetica" charset="0"/>
                <a:ea typeface="ＭＳ Ｐゴシック" charset="0"/>
              </a:rPr>
              <a:t>trial will </a:t>
            </a:r>
            <a:r>
              <a:rPr lang="en-US" dirty="0">
                <a:latin typeface="Helvetica" charset="0"/>
                <a:ea typeface="ＭＳ Ｐゴシック" charset="0"/>
              </a:rPr>
              <a:t>be smaller and cheaper</a:t>
            </a:r>
          </a:p>
          <a:p>
            <a:pPr>
              <a:defRPr/>
            </a:pPr>
            <a:endParaRPr lang="en-US" sz="2800" dirty="0" smtClean="0">
              <a:latin typeface="Helvetica" charset="0"/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1664282"/>
      </p:ext>
    </p:extLst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5" name="Rectangle 2"/>
          <p:cNvSpPr>
            <a:spLocks noGrp="1" noChangeArrowheads="1"/>
          </p:cNvSpPr>
          <p:nvPr>
            <p:ph type="title"/>
          </p:nvPr>
        </p:nvSpPr>
        <p:spPr>
          <a:xfrm>
            <a:off x="649288" y="222250"/>
            <a:ext cx="7724775" cy="1143000"/>
          </a:xfrm>
        </p:spPr>
        <p:txBody>
          <a:bodyPr/>
          <a:lstStyle/>
          <a:p>
            <a:r>
              <a:rPr lang="en-US" dirty="0">
                <a:latin typeface="Helvetica" charset="0"/>
                <a:ea typeface="ＭＳ Ｐゴシック" charset="0"/>
                <a:cs typeface="ＭＳ Ｐゴシック" charset="0"/>
              </a:rPr>
              <a:t>The Science of Effect Sizes</a:t>
            </a:r>
            <a:br>
              <a:rPr lang="en-US" dirty="0">
                <a:latin typeface="Helvetica" charset="0"/>
                <a:ea typeface="ＭＳ Ｐゴシック" charset="0"/>
                <a:cs typeface="ＭＳ Ｐゴシック" charset="0"/>
              </a:rPr>
            </a:br>
            <a:r>
              <a:rPr lang="en-US" dirty="0">
                <a:latin typeface="Helvetica" charset="0"/>
                <a:ea typeface="ＭＳ Ｐゴシック" charset="0"/>
                <a:cs typeface="ＭＳ Ｐゴシック" charset="0"/>
              </a:rPr>
              <a:t>Too large! Too small</a:t>
            </a:r>
            <a:r>
              <a:rPr lang="en-US" dirty="0" smtClean="0">
                <a:latin typeface="Helvetica" charset="0"/>
                <a:ea typeface="ＭＳ Ｐゴシック" charset="0"/>
                <a:cs typeface="ＭＳ Ｐゴシック" charset="0"/>
              </a:rPr>
              <a:t>! Just right!</a:t>
            </a:r>
            <a:endParaRPr lang="en-US" dirty="0">
              <a:latin typeface="Helvetica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9630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42963" y="1854200"/>
            <a:ext cx="7877175" cy="4292600"/>
          </a:xfrm>
        </p:spPr>
        <p:txBody>
          <a:bodyPr/>
          <a:lstStyle/>
          <a:p>
            <a:pPr>
              <a:defRPr/>
            </a:pPr>
            <a:r>
              <a:rPr lang="en-US">
                <a:latin typeface="Helvetica" charset="0"/>
                <a:ea typeface="ＭＳ Ｐゴシック" charset="0"/>
                <a:cs typeface="ＭＳ Ｐゴシック" charset="0"/>
              </a:rPr>
              <a:t>Smaller effect is important to health</a:t>
            </a:r>
          </a:p>
          <a:p>
            <a:pPr>
              <a:defRPr/>
            </a:pPr>
            <a:r>
              <a:rPr lang="en-US">
                <a:latin typeface="Helvetica" charset="0"/>
                <a:ea typeface="ＭＳ Ｐゴシック" charset="0"/>
                <a:cs typeface="ＭＳ Ｐゴシック" charset="0"/>
              </a:rPr>
              <a:t>Larger effect is important for your budget</a:t>
            </a:r>
          </a:p>
        </p:txBody>
      </p:sp>
      <p:grpSp>
        <p:nvGrpSpPr>
          <p:cNvPr id="3" name="Group 2"/>
          <p:cNvGrpSpPr/>
          <p:nvPr/>
        </p:nvGrpSpPr>
        <p:grpSpPr>
          <a:xfrm>
            <a:off x="889000" y="1549400"/>
            <a:ext cx="7315200" cy="4876800"/>
            <a:chOff x="889000" y="1549400"/>
            <a:chExt cx="7315200" cy="4876800"/>
          </a:xfrm>
        </p:grpSpPr>
        <p:pic>
          <p:nvPicPr>
            <p:cNvPr id="88067" name="Picture 4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89000" y="1549400"/>
              <a:ext cx="7315200" cy="48768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" name="TextBox 1"/>
            <p:cNvSpPr txBox="1"/>
            <p:nvPr/>
          </p:nvSpPr>
          <p:spPr>
            <a:xfrm>
              <a:off x="3962400" y="4051300"/>
              <a:ext cx="629499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i="0" dirty="0" smtClean="0"/>
                <a:t>1%</a:t>
              </a:r>
              <a:endParaRPr lang="en-US" i="0" dirty="0"/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4953000" y="3810000"/>
              <a:ext cx="629499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i="0" dirty="0" smtClean="0"/>
                <a:t>5%</a:t>
              </a:r>
              <a:endParaRPr lang="en-US" i="0" dirty="0"/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6121400" y="3581400"/>
              <a:ext cx="642199" cy="461665"/>
            </a:xfrm>
            <a:prstGeom prst="rect">
              <a:avLst/>
            </a:prstGeom>
            <a:solidFill>
              <a:schemeClr val="bg1">
                <a:alpha val="47000"/>
              </a:schemeClr>
            </a:solidFill>
          </p:spPr>
          <p:txBody>
            <a:bodyPr wrap="square" rtlCol="0">
              <a:spAutoFit/>
            </a:bodyPr>
            <a:lstStyle/>
            <a:p>
              <a:r>
                <a:rPr lang="en-US" i="0" dirty="0"/>
                <a:t>2</a:t>
              </a:r>
              <a:r>
                <a:rPr lang="en-US" i="0" dirty="0" smtClean="0"/>
                <a:t>%</a:t>
              </a:r>
              <a:endParaRPr lang="en-US" i="0" dirty="0"/>
            </a:p>
          </p:txBody>
        </p:sp>
      </p:grpSp>
      <p:sp>
        <p:nvSpPr>
          <p:cNvPr id="1963013" name="AutoShape 5"/>
          <p:cNvSpPr>
            <a:spLocks noChangeArrowheads="1"/>
          </p:cNvSpPr>
          <p:nvPr/>
        </p:nvSpPr>
        <p:spPr bwMode="auto">
          <a:xfrm>
            <a:off x="3289300" y="1524000"/>
            <a:ext cx="2565400" cy="1206500"/>
          </a:xfrm>
          <a:prstGeom prst="wedgeEllipseCallout">
            <a:avLst>
              <a:gd name="adj1" fmla="val 74875"/>
              <a:gd name="adj2" fmla="val 34472"/>
            </a:avLst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b="0" i="0" dirty="0">
                <a:effectLst>
                  <a:outerShdw blurRad="38100" dist="38100" dir="2700000" algn="tl">
                    <a:srgbClr val="DDDDDD"/>
                  </a:outerShdw>
                </a:effectLst>
              </a:rPr>
              <a:t>It requires </a:t>
            </a:r>
          </a:p>
          <a:p>
            <a:pPr algn="ctr">
              <a:defRPr/>
            </a:pPr>
            <a:r>
              <a:rPr lang="en-US" sz="1800" b="0" i="0" dirty="0">
                <a:effectLst>
                  <a:outerShdw blurRad="38100" dist="38100" dir="2700000" algn="tl">
                    <a:srgbClr val="DDDDDD"/>
                  </a:outerShdw>
                </a:effectLst>
              </a:rPr>
              <a:t>good judgment, </a:t>
            </a:r>
          </a:p>
          <a:p>
            <a:pPr algn="ctr">
              <a:defRPr/>
            </a:pPr>
            <a:r>
              <a:rPr lang="en-US" sz="1800" b="0" i="0" dirty="0">
                <a:effectLst>
                  <a:outerShdw blurRad="38100" dist="38100" dir="2700000" algn="tl">
                    <a:srgbClr val="DDDDDD"/>
                  </a:outerShdw>
                </a:effectLst>
              </a:rPr>
              <a:t>balancing science </a:t>
            </a:r>
          </a:p>
          <a:p>
            <a:pPr algn="ctr">
              <a:defRPr/>
            </a:pPr>
            <a:r>
              <a:rPr lang="en-US" sz="1800" b="0" i="0" dirty="0">
                <a:effectLst>
                  <a:outerShdw blurRad="38100" dist="38100" dir="2700000" algn="tl">
                    <a:srgbClr val="DDDDDD"/>
                  </a:outerShdw>
                </a:effectLst>
              </a:rPr>
              <a:t>and feasibility</a:t>
            </a:r>
            <a:endParaRPr lang="en-US" dirty="0">
              <a:effectLst>
                <a:outerShdw blurRad="38100" dist="38100" dir="2700000" algn="tl">
                  <a:srgbClr val="DDDDDD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0395620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Helvetica" charset="0"/>
                <a:ea typeface="ＭＳ Ｐゴシック" charset="0"/>
                <a:cs typeface="ＭＳ Ｐゴシック" charset="0"/>
              </a:rPr>
              <a:t>Effect size</a:t>
            </a:r>
          </a:p>
        </p:txBody>
      </p:sp>
      <p:sp>
        <p:nvSpPr>
          <p:cNvPr id="17643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42963" y="1676400"/>
            <a:ext cx="7877175" cy="4292600"/>
          </a:xfrm>
        </p:spPr>
        <p:txBody>
          <a:bodyPr/>
          <a:lstStyle/>
          <a:p>
            <a:pPr>
              <a:buFont typeface="Times" charset="0"/>
              <a:buNone/>
              <a:defRPr/>
            </a:pPr>
            <a:r>
              <a:rPr lang="en-US" dirty="0">
                <a:solidFill>
                  <a:schemeClr val="bg2"/>
                </a:solidFill>
                <a:latin typeface="Helvetica" charset="0"/>
                <a:ea typeface="ＭＳ Ｐゴシック" charset="0"/>
                <a:cs typeface="ＭＳ Ｐゴシック" charset="0"/>
              </a:rPr>
              <a:t>	</a:t>
            </a:r>
            <a:r>
              <a:rPr lang="en-US" i="1" dirty="0">
                <a:latin typeface="Helvetica" charset="0"/>
                <a:ea typeface="ＭＳ Ｐゴシック" charset="0"/>
                <a:cs typeface="ＭＳ Ｐゴシック" charset="0"/>
              </a:rPr>
              <a:t>Men and women &gt; age 70 years</a:t>
            </a:r>
            <a:r>
              <a:rPr lang="en-US" dirty="0">
                <a:latin typeface="Helvetica" charset="0"/>
                <a:ea typeface="ＭＳ Ｐゴシック" charset="0"/>
                <a:cs typeface="ＭＳ Ｐゴシック" charset="0"/>
              </a:rPr>
              <a:t> randomized to receive a resveratrol supplement do not have lower mortality rate than those who receive </a:t>
            </a:r>
            <a:r>
              <a:rPr lang="en-US" dirty="0" smtClean="0">
                <a:latin typeface="Helvetica" charset="0"/>
                <a:ea typeface="ＭＳ Ｐゴシック" charset="0"/>
                <a:cs typeface="ＭＳ Ｐゴシック" charset="0"/>
              </a:rPr>
              <a:t>placebo</a:t>
            </a:r>
          </a:p>
          <a:p>
            <a:pPr>
              <a:defRPr/>
            </a:pPr>
            <a:r>
              <a:rPr lang="en-US" dirty="0" smtClean="0">
                <a:latin typeface="Helvetica" charset="0"/>
                <a:ea typeface="ＭＳ Ｐゴシック" charset="0"/>
                <a:cs typeface="ＭＳ Ｐゴシック" charset="0"/>
              </a:rPr>
              <a:t>Placebo </a:t>
            </a:r>
            <a:r>
              <a:rPr lang="en-US" dirty="0">
                <a:latin typeface="Helvetica" charset="0"/>
                <a:ea typeface="ＭＳ Ｐゴシック" charset="0"/>
                <a:cs typeface="ＭＳ Ｐゴシック" charset="0"/>
              </a:rPr>
              <a:t>rate: 10%</a:t>
            </a:r>
          </a:p>
          <a:p>
            <a:pPr>
              <a:defRPr/>
            </a:pPr>
            <a:r>
              <a:rPr lang="en-US" dirty="0">
                <a:latin typeface="Helvetica" charset="0"/>
                <a:ea typeface="ＭＳ Ｐゴシック" charset="0"/>
                <a:cs typeface="ＭＳ Ｐゴシック" charset="0"/>
              </a:rPr>
              <a:t>Resveratrol rate: 8</a:t>
            </a:r>
            <a:r>
              <a:rPr lang="en-US" dirty="0" smtClean="0">
                <a:latin typeface="Helvetica" charset="0"/>
                <a:ea typeface="ＭＳ Ｐゴシック" charset="0"/>
                <a:cs typeface="ＭＳ Ｐゴシック" charset="0"/>
              </a:rPr>
              <a:t>%</a:t>
            </a:r>
          </a:p>
          <a:p>
            <a:pPr>
              <a:defRPr/>
            </a:pPr>
            <a:r>
              <a:rPr lang="en-US" dirty="0" smtClean="0">
                <a:latin typeface="Helvetica" charset="0"/>
                <a:ea typeface="ＭＳ Ｐゴシック" charset="0"/>
                <a:cs typeface="ＭＳ Ｐゴシック" charset="0"/>
              </a:rPr>
              <a:t>It </a:t>
            </a:r>
            <a:r>
              <a:rPr lang="en-US" dirty="0">
                <a:latin typeface="Helvetica" charset="0"/>
                <a:ea typeface="ＭＳ Ｐゴシック" charset="0"/>
                <a:cs typeface="ＭＳ Ｐゴシック" charset="0"/>
              </a:rPr>
              <a:t>would be important to find (I don</a:t>
            </a:r>
            <a:r>
              <a:rPr lang="ja-JP" altLang="en-US" dirty="0">
                <a:latin typeface="Helvetica" charset="0"/>
                <a:ea typeface="ＭＳ Ｐゴシック" charset="0"/>
                <a:cs typeface="ＭＳ Ｐゴシック" charset="0"/>
              </a:rPr>
              <a:t>’</a:t>
            </a:r>
            <a:r>
              <a:rPr lang="en-US" dirty="0">
                <a:latin typeface="Helvetica" charset="0"/>
                <a:ea typeface="ＭＳ Ｐゴシック" charset="0"/>
                <a:cs typeface="ＭＳ Ｐゴシック" charset="0"/>
              </a:rPr>
              <a:t>t want to miss) a </a:t>
            </a:r>
            <a:r>
              <a:rPr lang="en-US" dirty="0" smtClean="0">
                <a:latin typeface="Helvetica" charset="0"/>
                <a:ea typeface="ＭＳ Ｐゴシック" charset="0"/>
                <a:cs typeface="ＭＳ Ｐゴシック" charset="0"/>
              </a:rPr>
              <a:t>2% difference</a:t>
            </a:r>
          </a:p>
          <a:p>
            <a:pPr lvl="1">
              <a:defRPr/>
            </a:pPr>
            <a:r>
              <a:rPr lang="en-US" dirty="0" smtClean="0">
                <a:latin typeface="Helvetica" charset="0"/>
                <a:ea typeface="ＭＳ Ｐゴシック" charset="0"/>
                <a:cs typeface="ＭＳ Ｐゴシック" charset="0"/>
              </a:rPr>
              <a:t>(</a:t>
            </a:r>
            <a:r>
              <a:rPr lang="en-US" i="1" dirty="0" smtClean="0">
                <a:latin typeface="Helvetica" charset="0"/>
                <a:ea typeface="ＭＳ Ｐゴシック" charset="0"/>
                <a:cs typeface="ＭＳ Ｐゴシック" charset="0"/>
              </a:rPr>
              <a:t>20% decreased relative risk)</a:t>
            </a:r>
            <a:endParaRPr lang="en-US" i="1" dirty="0">
              <a:latin typeface="Helvetica" charset="0"/>
              <a:ea typeface="ＭＳ Ｐゴシック" charset="0"/>
              <a:cs typeface="ＭＳ Ｐゴシック" charset="0"/>
            </a:endParaRPr>
          </a:p>
          <a:p>
            <a:pPr>
              <a:defRPr/>
            </a:pPr>
            <a:endParaRPr lang="en-US" dirty="0">
              <a:latin typeface="Helvetica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2" name="Right Brace 1"/>
          <p:cNvSpPr/>
          <p:nvPr/>
        </p:nvSpPr>
        <p:spPr bwMode="auto">
          <a:xfrm>
            <a:off x="5194300" y="3683000"/>
            <a:ext cx="330200" cy="800100"/>
          </a:xfrm>
          <a:prstGeom prst="rightBrace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1" u="none" strike="noStrike" cap="none" normalizeH="0" baseline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791200" y="3835400"/>
            <a:ext cx="206123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0" i="0" dirty="0" smtClean="0"/>
              <a:t>2% difference</a:t>
            </a:r>
            <a:endParaRPr lang="en-US" b="0" i="0" dirty="0"/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Helvetica" charset="0"/>
                <a:ea typeface="ＭＳ Ｐゴシック" charset="0"/>
                <a:cs typeface="ＭＳ Ｐゴシック" charset="0"/>
              </a:rPr>
              <a:t>Ingredients for Sample Size</a:t>
            </a:r>
          </a:p>
        </p:txBody>
      </p:sp>
      <p:sp>
        <p:nvSpPr>
          <p:cNvPr id="1761283" name="Rectangle 3"/>
          <p:cNvSpPr>
            <a:spLocks noChangeArrowheads="1"/>
          </p:cNvSpPr>
          <p:nvPr/>
        </p:nvSpPr>
        <p:spPr bwMode="auto">
          <a:xfrm>
            <a:off x="881063" y="1651000"/>
            <a:ext cx="7381875" cy="4749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/>
          <a:lstStyle/>
          <a:p>
            <a:pPr marL="285750" indent="-285750">
              <a:lnSpc>
                <a:spcPct val="90000"/>
              </a:lnSpc>
              <a:spcBef>
                <a:spcPct val="50000"/>
              </a:spcBef>
              <a:buClr>
                <a:srgbClr val="FF0208"/>
              </a:buClr>
              <a:buSzPct val="100000"/>
              <a:buFont typeface="Times" charset="0"/>
              <a:buNone/>
              <a:defRPr/>
            </a:pPr>
            <a:r>
              <a:rPr lang="en-US" sz="3000" b="0" i="0" dirty="0">
                <a:effectLst>
                  <a:outerShdw blurRad="38100" dist="38100" dir="2700000" algn="tl">
                    <a:srgbClr val="DDDDDD"/>
                  </a:outerShdw>
                </a:effectLst>
                <a:latin typeface="Zapf Dingbats" charset="0"/>
                <a:sym typeface="Zapf Dingbats" charset="0"/>
              </a:rPr>
              <a:t></a:t>
            </a:r>
            <a:r>
              <a:rPr lang="en-US" sz="3000" b="0" i="0" dirty="0">
                <a:effectLst>
                  <a:outerShdw blurRad="38100" dist="38100" dir="2700000" algn="tl">
                    <a:srgbClr val="DDDDDD"/>
                  </a:outerShdw>
                </a:effectLst>
              </a:rPr>
              <a:t> Testable hypothesis</a:t>
            </a:r>
          </a:p>
          <a:p>
            <a:pPr marL="285750" indent="-285750">
              <a:lnSpc>
                <a:spcPct val="90000"/>
              </a:lnSpc>
              <a:spcBef>
                <a:spcPct val="50000"/>
              </a:spcBef>
              <a:buClr>
                <a:srgbClr val="FF0208"/>
              </a:buClr>
              <a:buSzPct val="100000"/>
              <a:buFont typeface="Times" charset="0"/>
              <a:buNone/>
              <a:defRPr/>
            </a:pPr>
            <a:r>
              <a:rPr lang="en-US" sz="3000" b="0" i="0" dirty="0">
                <a:effectLst>
                  <a:outerShdw blurRad="38100" dist="38100" dir="2700000" algn="tl">
                    <a:srgbClr val="DDDDDD"/>
                  </a:outerShdw>
                </a:effectLst>
                <a:latin typeface="Zapf Dingbats" charset="0"/>
                <a:sym typeface="Zapf Dingbats" charset="0"/>
              </a:rPr>
              <a:t></a:t>
            </a:r>
            <a:r>
              <a:rPr lang="en-US" sz="3000" b="0" i="0" dirty="0">
                <a:effectLst>
                  <a:outerShdw blurRad="38100" dist="38100" dir="2700000" algn="tl">
                    <a:srgbClr val="DDDDDD"/>
                  </a:outerShdw>
                </a:effectLst>
              </a:rPr>
              <a:t> Type of study: analytical  (RCT)</a:t>
            </a:r>
          </a:p>
          <a:p>
            <a:pPr marL="285750" indent="-285750">
              <a:lnSpc>
                <a:spcPct val="90000"/>
              </a:lnSpc>
              <a:spcBef>
                <a:spcPct val="50000"/>
              </a:spcBef>
              <a:buClr>
                <a:srgbClr val="FF0208"/>
              </a:buClr>
              <a:buSzPct val="100000"/>
              <a:buFont typeface="Times" charset="0"/>
              <a:buNone/>
              <a:defRPr/>
            </a:pPr>
            <a:r>
              <a:rPr lang="en-US" sz="3000" b="0" i="0" dirty="0">
                <a:effectLst>
                  <a:outerShdw blurRad="38100" dist="38100" dir="2700000" algn="tl">
                    <a:srgbClr val="DDDDDD"/>
                  </a:outerShdw>
                </a:effectLst>
                <a:latin typeface="Zapf Dingbats" charset="0"/>
                <a:sym typeface="Zapf Dingbats" charset="0"/>
              </a:rPr>
              <a:t></a:t>
            </a:r>
            <a:r>
              <a:rPr lang="en-US" sz="3000" b="0" i="0" dirty="0">
                <a:effectLst>
                  <a:outerShdw blurRad="38100" dist="38100" dir="2700000" algn="tl">
                    <a:srgbClr val="DDDDDD"/>
                  </a:outerShdw>
                </a:effectLst>
              </a:rPr>
              <a:t> </a:t>
            </a:r>
            <a:r>
              <a:rPr lang="en-US" sz="3000" b="0" i="0" dirty="0" smtClean="0">
                <a:effectLst>
                  <a:outerShdw blurRad="38100" dist="38100" dir="2700000" algn="tl">
                    <a:srgbClr val="DDDDDD"/>
                  </a:outerShdw>
                </a:effectLst>
              </a:rPr>
              <a:t>Study design</a:t>
            </a:r>
            <a:endParaRPr lang="en-US" sz="3000" b="0" i="0" dirty="0">
              <a:effectLst>
                <a:outerShdw blurRad="38100" dist="38100" dir="2700000" algn="tl">
                  <a:srgbClr val="DDDDDD"/>
                </a:outerShdw>
              </a:effectLst>
            </a:endParaRPr>
          </a:p>
          <a:p>
            <a:pPr marL="685800" lvl="1" indent="-228600">
              <a:spcBef>
                <a:spcPct val="30000"/>
              </a:spcBef>
              <a:buClr>
                <a:srgbClr val="424AFF"/>
              </a:buClr>
              <a:buSzPct val="50000"/>
              <a:buFont typeface="Zapf Dingbats" charset="0"/>
              <a:buNone/>
              <a:defRPr/>
            </a:pPr>
            <a:r>
              <a:rPr lang="en-US" sz="2800" b="0" i="0" dirty="0">
                <a:effectLst>
                  <a:outerShdw blurRad="38100" dist="38100" dir="2700000" algn="tl">
                    <a:srgbClr val="DDDDDD"/>
                  </a:outerShdw>
                </a:effectLst>
                <a:latin typeface="Zapf Dingbats" charset="0"/>
                <a:sym typeface="Zapf Dingbats" charset="0"/>
              </a:rPr>
              <a:t></a:t>
            </a:r>
            <a:r>
              <a:rPr lang="en-US" sz="2800" b="0" i="0" dirty="0">
                <a:effectLst>
                  <a:outerShdw blurRad="38100" dist="38100" dir="2700000" algn="tl">
                    <a:srgbClr val="DDDDDD"/>
                  </a:outerShdw>
                </a:effectLst>
              </a:rPr>
              <a:t> Type of </a:t>
            </a:r>
            <a:r>
              <a:rPr lang="en-US" sz="2800" b="0" i="0" dirty="0" smtClean="0">
                <a:effectLst>
                  <a:outerShdw blurRad="38100" dist="38100" dir="2700000" algn="tl">
                    <a:srgbClr val="DDDDDD"/>
                  </a:outerShdw>
                </a:effectLst>
              </a:rPr>
              <a:t>variables and statistical test</a:t>
            </a:r>
            <a:endParaRPr lang="en-US" sz="2800" b="0" i="0" dirty="0">
              <a:effectLst>
                <a:outerShdw blurRad="38100" dist="38100" dir="2700000" algn="tl">
                  <a:srgbClr val="DDDDDD"/>
                </a:outerShdw>
              </a:effectLst>
            </a:endParaRPr>
          </a:p>
          <a:p>
            <a:pPr marL="457200" indent="-457200">
              <a:lnSpc>
                <a:spcPct val="90000"/>
              </a:lnSpc>
              <a:spcBef>
                <a:spcPct val="50000"/>
              </a:spcBef>
              <a:buClr>
                <a:srgbClr val="FF0208"/>
              </a:buClr>
              <a:buSzPct val="100000"/>
              <a:buFont typeface="Zapf Dingbats" charset="0"/>
              <a:buChar char="4"/>
              <a:defRPr/>
            </a:pPr>
            <a:r>
              <a:rPr lang="en-US" sz="3000" b="0" i="0" dirty="0" smtClean="0">
                <a:effectLst>
                  <a:outerShdw blurRad="38100" dist="38100" dir="2700000" algn="tl">
                    <a:srgbClr val="DDDDDD"/>
                  </a:outerShdw>
                </a:effectLst>
              </a:rPr>
              <a:t>Effect </a:t>
            </a:r>
            <a:r>
              <a:rPr lang="en-US" sz="3000" b="0" i="0" dirty="0">
                <a:effectLst>
                  <a:outerShdw blurRad="38100" dist="38100" dir="2700000" algn="tl">
                    <a:srgbClr val="DDDDDD"/>
                  </a:outerShdw>
                </a:effectLst>
              </a:rPr>
              <a:t>size </a:t>
            </a:r>
          </a:p>
          <a:p>
            <a:pPr>
              <a:lnSpc>
                <a:spcPct val="90000"/>
              </a:lnSpc>
              <a:spcBef>
                <a:spcPct val="50000"/>
              </a:spcBef>
              <a:buClr>
                <a:srgbClr val="FF0208"/>
              </a:buClr>
              <a:buSzPct val="100000"/>
              <a:defRPr/>
            </a:pPr>
            <a:r>
              <a:rPr lang="en-US" sz="3000" b="0" i="0" dirty="0" smtClean="0">
                <a:effectLst>
                  <a:outerShdw blurRad="38100" dist="38100" dir="2700000" algn="tl">
                    <a:srgbClr val="DDDDDD"/>
                  </a:outerShdw>
                </a:effectLst>
                <a:latin typeface="Zapf Dingbats" charset="0"/>
                <a:sym typeface="Wingdings"/>
              </a:rPr>
              <a:t></a:t>
            </a:r>
            <a:r>
              <a:rPr lang="en-US" sz="3000" b="0" i="0" dirty="0" smtClean="0">
                <a:effectLst>
                  <a:outerShdw blurRad="38100" dist="38100" dir="2700000" algn="tl">
                    <a:srgbClr val="DDDDDD"/>
                  </a:outerShdw>
                </a:effectLst>
              </a:rPr>
              <a:t>Power </a:t>
            </a:r>
            <a:r>
              <a:rPr lang="en-US" sz="3000" b="0" i="0" dirty="0">
                <a:effectLst>
                  <a:outerShdw blurRad="38100" dist="38100" dir="2700000" algn="tl">
                    <a:srgbClr val="DDDDDD"/>
                  </a:outerShdw>
                </a:effectLst>
              </a:rPr>
              <a:t>and </a:t>
            </a:r>
            <a:r>
              <a:rPr lang="en-US" sz="3000" b="0" i="0" dirty="0" smtClean="0">
                <a:effectLst>
                  <a:outerShdw blurRad="38100" dist="38100" dir="2700000" algn="tl">
                    <a:srgbClr val="DDDDDD"/>
                  </a:outerShdw>
                </a:effectLst>
              </a:rPr>
              <a:t>alpha</a:t>
            </a:r>
            <a:endParaRPr lang="en-US" sz="3000" b="0" i="0" dirty="0">
              <a:effectLst>
                <a:outerShdw blurRad="38100" dist="38100" dir="2700000" algn="tl">
                  <a:srgbClr val="DDDDDD"/>
                </a:outerShdw>
              </a:effectLst>
            </a:endParaRP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09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r>
              <a:rPr lang="en-US" sz="4000">
                <a:latin typeface="Symbol" charset="0"/>
                <a:ea typeface="ＭＳ Ｐゴシック" charset="0"/>
                <a:cs typeface="ＭＳ Ｐゴシック" charset="0"/>
                <a:sym typeface="Symbol" charset="0"/>
              </a:rPr>
              <a:t></a:t>
            </a:r>
            <a:r>
              <a:rPr lang="en-US">
                <a:latin typeface="Helvetica" charset="0"/>
                <a:ea typeface="ＭＳ Ｐゴシック" charset="0"/>
                <a:cs typeface="ＭＳ Ｐゴシック" charset="0"/>
              </a:rPr>
              <a:t>(alpha)</a:t>
            </a:r>
          </a:p>
        </p:txBody>
      </p:sp>
      <p:sp>
        <p:nvSpPr>
          <p:cNvPr id="196915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33500" y="3873500"/>
            <a:ext cx="6172200" cy="1752600"/>
          </a:xfrm>
        </p:spPr>
        <p:txBody>
          <a:bodyPr/>
          <a:lstStyle/>
          <a:p>
            <a:pPr>
              <a:defRPr/>
            </a:pPr>
            <a:r>
              <a:rPr lang="en-US" dirty="0">
                <a:latin typeface="Helvetica" charset="0"/>
                <a:ea typeface="ＭＳ Ｐゴシック" charset="0"/>
                <a:cs typeface="ＭＳ Ｐゴシック" charset="0"/>
              </a:rPr>
              <a:t>The probability of finding a </a:t>
            </a:r>
            <a:r>
              <a:rPr lang="ja-JP" altLang="en-US" dirty="0">
                <a:latin typeface="Helvetica" charset="0"/>
                <a:ea typeface="ＭＳ Ｐゴシック" charset="0"/>
                <a:cs typeface="ＭＳ Ｐゴシック" charset="0"/>
              </a:rPr>
              <a:t>‘</a:t>
            </a:r>
            <a:r>
              <a:rPr lang="en-US" dirty="0">
                <a:latin typeface="Helvetica" charset="0"/>
                <a:ea typeface="ＭＳ Ｐゴシック" charset="0"/>
                <a:cs typeface="ＭＳ Ｐゴシック" charset="0"/>
              </a:rPr>
              <a:t>significant</a:t>
            </a:r>
            <a:r>
              <a:rPr lang="ja-JP" altLang="en-US" dirty="0" smtClean="0">
                <a:latin typeface="Helvetica" charset="0"/>
                <a:ea typeface="ＭＳ Ｐゴシック" charset="0"/>
                <a:cs typeface="ＭＳ Ｐゴシック" charset="0"/>
              </a:rPr>
              <a:t>’</a:t>
            </a:r>
            <a:r>
              <a:rPr lang="en-US" dirty="0" smtClean="0">
                <a:latin typeface="Helvetica" charset="0"/>
                <a:ea typeface="ＭＳ Ｐゴシック" charset="0"/>
                <a:cs typeface="ＭＳ Ｐゴシック" charset="0"/>
              </a:rPr>
              <a:t>result </a:t>
            </a:r>
            <a:r>
              <a:rPr lang="en-US" dirty="0">
                <a:latin typeface="Helvetica" charset="0"/>
                <a:ea typeface="ＭＳ Ｐゴシック" charset="0"/>
                <a:cs typeface="ＭＳ Ｐゴシック" charset="0"/>
              </a:rPr>
              <a:t>if </a:t>
            </a:r>
            <a:r>
              <a:rPr lang="en-US" dirty="0" smtClean="0">
                <a:latin typeface="Helvetica" charset="0"/>
                <a:ea typeface="ＭＳ Ｐゴシック" charset="0"/>
                <a:cs typeface="ＭＳ Ｐゴシック" charset="0"/>
              </a:rPr>
              <a:t>there is no association</a:t>
            </a:r>
            <a:endParaRPr lang="en-US" dirty="0">
              <a:latin typeface="Helvetica" charset="0"/>
              <a:ea typeface="ＭＳ Ｐゴシック" charset="0"/>
              <a:cs typeface="ＭＳ Ｐゴシック" charset="0"/>
            </a:endParaRPr>
          </a:p>
          <a:p>
            <a:pPr>
              <a:defRPr/>
            </a:pPr>
            <a:r>
              <a:rPr lang="en-US" dirty="0" smtClean="0">
                <a:latin typeface="Helvetica" charset="0"/>
                <a:ea typeface="ＭＳ Ｐゴシック" charset="0"/>
                <a:cs typeface="ＭＳ Ｐゴシック" charset="0"/>
              </a:rPr>
              <a:t>“Type </a:t>
            </a:r>
            <a:r>
              <a:rPr lang="en-US" dirty="0">
                <a:latin typeface="Helvetica" charset="0"/>
                <a:ea typeface="ＭＳ Ｐゴシック" charset="0"/>
                <a:cs typeface="ＭＳ Ｐゴシック" charset="0"/>
              </a:rPr>
              <a:t>1 </a:t>
            </a:r>
            <a:r>
              <a:rPr lang="en-US" dirty="0" smtClean="0">
                <a:latin typeface="Helvetica" charset="0"/>
                <a:ea typeface="ＭＳ Ｐゴシック" charset="0"/>
                <a:cs typeface="ＭＳ Ｐゴシック" charset="0"/>
              </a:rPr>
              <a:t>error”</a:t>
            </a:r>
          </a:p>
          <a:p>
            <a:pPr>
              <a:defRPr/>
            </a:pPr>
            <a:r>
              <a:rPr lang="en-US" dirty="0" smtClean="0">
                <a:latin typeface="Helvetica" charset="0"/>
                <a:ea typeface="ＭＳ Ｐゴシック" charset="0"/>
                <a:cs typeface="ＭＳ Ｐゴシック" charset="0"/>
              </a:rPr>
              <a:t>P-value</a:t>
            </a:r>
            <a:endParaRPr lang="en-US" dirty="0">
              <a:latin typeface="Helvetica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7" name="Rectangle 2"/>
          <p:cNvSpPr>
            <a:spLocks noGrp="1" noChangeArrowheads="1"/>
          </p:cNvSpPr>
          <p:nvPr>
            <p:ph type="title"/>
          </p:nvPr>
        </p:nvSpPr>
        <p:spPr>
          <a:xfrm>
            <a:off x="698500" y="222250"/>
            <a:ext cx="7797800" cy="1143000"/>
          </a:xfrm>
        </p:spPr>
        <p:txBody>
          <a:bodyPr/>
          <a:lstStyle/>
          <a:p>
            <a:r>
              <a:rPr lang="en-US" dirty="0" smtClean="0">
                <a:latin typeface="Helvetica" charset="0"/>
                <a:ea typeface="ＭＳ Ｐゴシック" charset="0"/>
                <a:cs typeface="ＭＳ Ｐゴシック" charset="0"/>
              </a:rPr>
              <a:t>To convince people that an effect is not due to chance</a:t>
            </a:r>
            <a:endParaRPr lang="en-US" dirty="0">
              <a:latin typeface="Helvetica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7182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42963" y="1866900"/>
            <a:ext cx="7559675" cy="4292600"/>
          </a:xfrm>
        </p:spPr>
        <p:txBody>
          <a:bodyPr/>
          <a:lstStyle/>
          <a:p>
            <a:pPr>
              <a:defRPr/>
            </a:pPr>
            <a:r>
              <a:rPr lang="en-US">
                <a:latin typeface="Helvetica" charset="0"/>
                <a:ea typeface="ＭＳ Ｐゴシック" charset="0"/>
                <a:cs typeface="ＭＳ Ｐゴシック" charset="0"/>
              </a:rPr>
              <a:t>Customarily, a result is </a:t>
            </a:r>
            <a:r>
              <a:rPr lang="ja-JP" altLang="en-US">
                <a:latin typeface="Helvetica" charset="0"/>
                <a:ea typeface="ＭＳ Ｐゴシック" charset="0"/>
                <a:cs typeface="ＭＳ Ｐゴシック" charset="0"/>
              </a:rPr>
              <a:t>‘</a:t>
            </a:r>
            <a:r>
              <a:rPr lang="en-US">
                <a:latin typeface="Helvetica" charset="0"/>
                <a:ea typeface="ＭＳ Ｐゴシック" charset="0"/>
                <a:cs typeface="ＭＳ Ｐゴシック" charset="0"/>
              </a:rPr>
              <a:t>statistically significant</a:t>
            </a:r>
            <a:r>
              <a:rPr lang="ja-JP" altLang="en-US">
                <a:latin typeface="Helvetica" charset="0"/>
                <a:ea typeface="ＭＳ Ｐゴシック" charset="0"/>
                <a:cs typeface="ＭＳ Ｐゴシック" charset="0"/>
              </a:rPr>
              <a:t>’</a:t>
            </a:r>
            <a:r>
              <a:rPr lang="en-US">
                <a:latin typeface="Helvetica" charset="0"/>
                <a:ea typeface="ＭＳ Ｐゴシック" charset="0"/>
                <a:cs typeface="ＭＳ Ｐゴシック" charset="0"/>
              </a:rPr>
              <a:t> if P&lt;0.05</a:t>
            </a:r>
          </a:p>
          <a:p>
            <a:pPr>
              <a:buFont typeface="Times" charset="0"/>
              <a:buNone/>
              <a:defRPr/>
            </a:pPr>
            <a:r>
              <a:rPr lang="en-US">
                <a:latin typeface="Helvetica" charset="0"/>
                <a:ea typeface="ＭＳ Ｐゴシック" charset="0"/>
                <a:cs typeface="ＭＳ Ｐゴシック" charset="0"/>
              </a:rPr>
              <a:t>In other words,</a:t>
            </a:r>
          </a:p>
          <a:p>
            <a:pPr>
              <a:defRPr/>
            </a:pPr>
            <a:r>
              <a:rPr lang="en-US">
                <a:latin typeface="Helvetica" charset="0"/>
                <a:ea typeface="ＭＳ Ｐゴシック" charset="0"/>
                <a:cs typeface="ＭＳ Ｐゴシック" charset="0"/>
              </a:rPr>
              <a:t>Probability of a type I error = 5% </a:t>
            </a:r>
          </a:p>
          <a:p>
            <a:pPr>
              <a:defRPr/>
            </a:pPr>
            <a:r>
              <a:rPr lang="en-US">
                <a:latin typeface="Symbol" charset="0"/>
                <a:ea typeface="ＭＳ Ｐゴシック" charset="0"/>
                <a:cs typeface="ＭＳ Ｐゴシック" charset="0"/>
                <a:sym typeface="Symbol" charset="0"/>
              </a:rPr>
              <a:t></a:t>
            </a:r>
            <a:r>
              <a:rPr lang="en-US">
                <a:latin typeface="Helvetica" charset="0"/>
                <a:ea typeface="ＭＳ Ｐゴシック" charset="0"/>
                <a:cs typeface="ＭＳ Ｐゴシック" charset="0"/>
              </a:rPr>
              <a:t>(alpha) = 0.05</a:t>
            </a: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Helvetica" charset="0"/>
                <a:ea typeface="ＭＳ Ｐゴシック" charset="0"/>
                <a:cs typeface="ＭＳ Ｐゴシック" charset="0"/>
              </a:rPr>
              <a:t>If I need </a:t>
            </a:r>
            <a:r>
              <a:rPr lang="en-US" dirty="0">
                <a:latin typeface="Helvetica" charset="0"/>
                <a:ea typeface="ＭＳ Ｐゴシック" charset="0"/>
                <a:cs typeface="ＭＳ Ｐゴシック" charset="0"/>
              </a:rPr>
              <a:t>to convince </a:t>
            </a:r>
            <a:r>
              <a:rPr lang="en-US" dirty="0" smtClean="0">
                <a:latin typeface="Helvetica" charset="0"/>
                <a:ea typeface="ＭＳ Ｐゴシック" charset="0"/>
                <a:cs typeface="ＭＳ Ｐゴシック" charset="0"/>
              </a:rPr>
              <a:t>skeptics</a:t>
            </a:r>
            <a:br>
              <a:rPr lang="en-US" dirty="0" smtClean="0">
                <a:latin typeface="Helvetica" charset="0"/>
                <a:ea typeface="ＭＳ Ｐゴシック" charset="0"/>
                <a:cs typeface="ＭＳ Ｐゴシック" charset="0"/>
              </a:rPr>
            </a:br>
            <a:r>
              <a:rPr lang="en-US" dirty="0" smtClean="0">
                <a:latin typeface="Helvetica" charset="0"/>
                <a:ea typeface="ＭＳ Ｐゴシック" charset="0"/>
                <a:cs typeface="ＭＳ Ｐゴシック" charset="0"/>
              </a:rPr>
              <a:t>reduce the chance of a false +</a:t>
            </a:r>
            <a:endParaRPr lang="en-US" dirty="0">
              <a:latin typeface="Helvetica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721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42963" y="1866900"/>
            <a:ext cx="7559675" cy="4292600"/>
          </a:xfrm>
        </p:spPr>
        <p:txBody>
          <a:bodyPr/>
          <a:lstStyle/>
          <a:p>
            <a:pPr>
              <a:defRPr/>
            </a:pPr>
            <a:r>
              <a:rPr lang="en-US" i="1">
                <a:latin typeface="Helvetica" charset="0"/>
                <a:ea typeface="ＭＳ Ｐゴシック" charset="0"/>
                <a:cs typeface="ＭＳ Ｐゴシック" charset="0"/>
              </a:rPr>
              <a:t>Very</a:t>
            </a:r>
            <a:r>
              <a:rPr lang="en-US">
                <a:latin typeface="Helvetica" charset="0"/>
                <a:ea typeface="ＭＳ Ｐゴシック" charset="0"/>
                <a:cs typeface="ＭＳ Ｐゴシック" charset="0"/>
              </a:rPr>
              <a:t> small chance that a positive result is an error</a:t>
            </a:r>
          </a:p>
          <a:p>
            <a:pPr algn="ctr">
              <a:buFont typeface="Times" charset="0"/>
              <a:buNone/>
              <a:defRPr/>
            </a:pPr>
            <a:r>
              <a:rPr lang="en-US">
                <a:latin typeface="Symbol" charset="0"/>
                <a:ea typeface="ＭＳ Ｐゴシック" charset="0"/>
                <a:cs typeface="ＭＳ Ｐゴシック" charset="0"/>
                <a:sym typeface="Symbol" charset="0"/>
              </a:rPr>
              <a:t></a:t>
            </a:r>
            <a:r>
              <a:rPr lang="en-US">
                <a:latin typeface="Helvetica" charset="0"/>
                <a:ea typeface="ＭＳ Ｐゴシック" charset="0"/>
                <a:cs typeface="ＭＳ Ｐゴシック" charset="0"/>
              </a:rPr>
              <a:t>(alpha) = 0.01 </a:t>
            </a:r>
          </a:p>
          <a:p>
            <a:pPr algn="ctr">
              <a:buFont typeface="Times" charset="0"/>
              <a:buNone/>
              <a:defRPr/>
            </a:pPr>
            <a:r>
              <a:rPr lang="en-US">
                <a:latin typeface="Helvetica" charset="0"/>
                <a:ea typeface="ＭＳ Ｐゴシック" charset="0"/>
                <a:cs typeface="ＭＳ Ｐゴシック" charset="0"/>
              </a:rPr>
              <a:t>P&lt;0.01</a:t>
            </a:r>
          </a:p>
          <a:p>
            <a:pPr algn="ctr">
              <a:buFont typeface="Times" charset="0"/>
              <a:buNone/>
              <a:defRPr/>
            </a:pPr>
            <a:endParaRPr lang="en-US">
              <a:latin typeface="Helvetica" charset="0"/>
              <a:ea typeface="ＭＳ Ｐゴシック" charset="0"/>
              <a:cs typeface="ＭＳ Ｐゴシック" charset="0"/>
            </a:endParaRPr>
          </a:p>
          <a:p>
            <a:pPr>
              <a:defRPr/>
            </a:pPr>
            <a:r>
              <a:rPr lang="en-US">
                <a:latin typeface="Helvetica" charset="0"/>
                <a:ea typeface="ＭＳ Ｐゴシック" charset="0"/>
                <a:cs typeface="ＭＳ Ｐゴシック" charset="0"/>
              </a:rPr>
              <a:t>A smaller </a:t>
            </a:r>
            <a:r>
              <a:rPr lang="en-US">
                <a:latin typeface="Symbol" charset="0"/>
                <a:ea typeface="ＭＳ Ｐゴシック" charset="0"/>
                <a:cs typeface="ＭＳ Ｐゴシック" charset="0"/>
                <a:sym typeface="Symbol" charset="0"/>
              </a:rPr>
              <a:t></a:t>
            </a:r>
            <a:r>
              <a:rPr lang="en-US">
                <a:latin typeface="Helvetica" charset="0"/>
                <a:ea typeface="ＭＳ Ｐゴシック" charset="0"/>
                <a:cs typeface="ＭＳ Ｐゴシック" charset="0"/>
              </a:rPr>
              <a:t>means larger sample size</a:t>
            </a: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Rectangle 2"/>
          <p:cNvSpPr>
            <a:spLocks noGrp="1" noChangeArrowheads="1"/>
          </p:cNvSpPr>
          <p:nvPr>
            <p:ph type="title"/>
          </p:nvPr>
        </p:nvSpPr>
        <p:spPr>
          <a:xfrm>
            <a:off x="241300" y="222250"/>
            <a:ext cx="8686800" cy="1143000"/>
          </a:xfrm>
        </p:spPr>
        <p:txBody>
          <a:bodyPr/>
          <a:lstStyle/>
          <a:p>
            <a:r>
              <a:rPr lang="en-US" dirty="0" smtClean="0">
                <a:latin typeface="Helvetica" charset="0"/>
                <a:ea typeface="ＭＳ Ｐゴシック" charset="0"/>
                <a:cs typeface="ＭＳ Ｐゴシック" charset="0"/>
              </a:rPr>
              <a:t>Ingredients for Estimating Sample Size</a:t>
            </a:r>
            <a:endParaRPr lang="en-US" dirty="0">
              <a:latin typeface="Helvetica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6640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81063" y="1651000"/>
            <a:ext cx="7381875" cy="4749800"/>
          </a:xfrm>
        </p:spPr>
        <p:txBody>
          <a:bodyPr/>
          <a:lstStyle/>
          <a:p>
            <a:pPr>
              <a:defRPr/>
            </a:pPr>
            <a:r>
              <a:rPr lang="en-US" dirty="0">
                <a:latin typeface="Helvetica" charset="0"/>
                <a:ea typeface="ＭＳ Ｐゴシック" charset="0"/>
                <a:cs typeface="ＭＳ Ｐゴシック" charset="0"/>
              </a:rPr>
              <a:t>Testable hypothesis</a:t>
            </a:r>
          </a:p>
          <a:p>
            <a:pPr>
              <a:defRPr/>
            </a:pPr>
            <a:r>
              <a:rPr lang="en-US" dirty="0" smtClean="0">
                <a:latin typeface="Helvetica" charset="0"/>
                <a:ea typeface="ＭＳ Ｐゴシック" charset="0"/>
                <a:cs typeface="ＭＳ Ｐゴシック" charset="0"/>
              </a:rPr>
              <a:t>Study design</a:t>
            </a:r>
            <a:endParaRPr lang="en-US" dirty="0">
              <a:latin typeface="Helvetica" charset="0"/>
              <a:ea typeface="ＭＳ Ｐゴシック" charset="0"/>
              <a:cs typeface="ＭＳ Ｐゴシック" charset="0"/>
            </a:endParaRPr>
          </a:p>
          <a:p>
            <a:pPr lvl="1">
              <a:defRPr/>
            </a:pPr>
            <a:r>
              <a:rPr lang="en-US" dirty="0">
                <a:latin typeface="Helvetica" charset="0"/>
                <a:ea typeface="ＭＳ Ｐゴシック" charset="0"/>
                <a:cs typeface="ＭＳ Ｐゴシック" charset="0"/>
              </a:rPr>
              <a:t>T</a:t>
            </a:r>
            <a:r>
              <a:rPr lang="en-US" dirty="0" smtClean="0">
                <a:latin typeface="Helvetica" charset="0"/>
                <a:ea typeface="ＭＳ Ｐゴシック" charset="0"/>
              </a:rPr>
              <a:t>ype </a:t>
            </a:r>
            <a:r>
              <a:rPr lang="en-US" dirty="0">
                <a:latin typeface="Helvetica" charset="0"/>
                <a:ea typeface="ＭＳ Ｐゴシック" charset="0"/>
              </a:rPr>
              <a:t>of </a:t>
            </a:r>
            <a:r>
              <a:rPr lang="en-US" dirty="0" smtClean="0">
                <a:latin typeface="Helvetica" charset="0"/>
                <a:ea typeface="ＭＳ Ｐゴシック" charset="0"/>
              </a:rPr>
              <a:t>variables and statistical test</a:t>
            </a:r>
            <a:endParaRPr lang="en-US" dirty="0">
              <a:latin typeface="Helvetica" charset="0"/>
              <a:ea typeface="ＭＳ Ｐゴシック" charset="0"/>
            </a:endParaRPr>
          </a:p>
          <a:p>
            <a:pPr>
              <a:defRPr/>
            </a:pPr>
            <a:r>
              <a:rPr lang="en-US" dirty="0">
                <a:latin typeface="Helvetica" charset="0"/>
                <a:ea typeface="ＭＳ Ｐゴシック" charset="0"/>
                <a:cs typeface="ＭＳ Ｐゴシック" charset="0"/>
              </a:rPr>
              <a:t>Effect size </a:t>
            </a:r>
            <a:endParaRPr lang="en-US" dirty="0" smtClean="0">
              <a:latin typeface="Helvetica" charset="0"/>
              <a:ea typeface="ＭＳ Ｐゴシック" charset="0"/>
              <a:cs typeface="ＭＳ Ｐゴシック" charset="0"/>
            </a:endParaRPr>
          </a:p>
          <a:p>
            <a:pPr>
              <a:defRPr/>
            </a:pPr>
            <a:r>
              <a:rPr lang="en-US" dirty="0" smtClean="0">
                <a:latin typeface="Helvetica" charset="0"/>
                <a:ea typeface="ＭＳ Ｐゴシック" charset="0"/>
                <a:cs typeface="ＭＳ Ｐゴシック" charset="0"/>
              </a:rPr>
              <a:t>Power </a:t>
            </a:r>
            <a:r>
              <a:rPr lang="en-US" dirty="0">
                <a:latin typeface="Helvetica" charset="0"/>
                <a:ea typeface="ＭＳ Ｐゴシック" charset="0"/>
                <a:cs typeface="ＭＳ Ｐゴシック" charset="0"/>
              </a:rPr>
              <a:t>and alpha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Helvetica" charset="0"/>
                <a:ea typeface="ＭＳ Ｐゴシック" charset="0"/>
                <a:cs typeface="ＭＳ Ｐゴシック" charset="0"/>
              </a:rPr>
              <a:t>Two-sided vs. one-sided </a:t>
            </a:r>
            <a:r>
              <a:rPr lang="en-US" sz="4400">
                <a:latin typeface="Symbol" charset="0"/>
                <a:ea typeface="ＭＳ Ｐゴシック" charset="0"/>
                <a:cs typeface="ＭＳ Ｐゴシック" charset="0"/>
                <a:sym typeface="Symbol" charset="0"/>
              </a:rPr>
              <a:t></a:t>
            </a:r>
            <a:r>
              <a:rPr lang="en-US">
                <a:latin typeface="Symbol" charset="0"/>
                <a:ea typeface="ＭＳ Ｐゴシック" charset="0"/>
                <a:cs typeface="ＭＳ Ｐゴシック" charset="0"/>
                <a:sym typeface="Symbol" charset="0"/>
              </a:rPr>
              <a:t></a:t>
            </a:r>
            <a:r>
              <a:rPr lang="en-US">
                <a:latin typeface="Helvetica" charset="0"/>
                <a:ea typeface="ＭＳ Ｐゴシック" charset="0"/>
                <a:cs typeface="ＭＳ Ｐゴシック" charset="0"/>
              </a:rPr>
              <a:t> </a:t>
            </a:r>
          </a:p>
        </p:txBody>
      </p:sp>
      <p:sp>
        <p:nvSpPr>
          <p:cNvPr id="1674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09613" y="1485900"/>
            <a:ext cx="7724775" cy="4292600"/>
          </a:xfrm>
        </p:spPr>
        <p:txBody>
          <a:bodyPr/>
          <a:lstStyle/>
          <a:p>
            <a:pPr>
              <a:lnSpc>
                <a:spcPct val="80000"/>
              </a:lnSpc>
              <a:defRPr/>
            </a:pPr>
            <a:r>
              <a:rPr lang="en-US" sz="2800" dirty="0">
                <a:latin typeface="Helvetica" charset="0"/>
                <a:ea typeface="ＭＳ Ｐゴシック" charset="0"/>
                <a:cs typeface="ＭＳ Ｐゴシック" charset="0"/>
              </a:rPr>
              <a:t>A 2-sided </a:t>
            </a:r>
            <a:r>
              <a:rPr lang="en-US" sz="3200" dirty="0">
                <a:latin typeface="Symbol" charset="0"/>
                <a:ea typeface="ＭＳ Ｐゴシック" charset="0"/>
                <a:cs typeface="ＭＳ Ｐゴシック" charset="0"/>
                <a:sym typeface="Symbol" charset="0"/>
              </a:rPr>
              <a:t></a:t>
            </a:r>
            <a:r>
              <a:rPr lang="en-US" sz="2800" dirty="0">
                <a:latin typeface="Helvetica" charset="0"/>
                <a:ea typeface="ＭＳ Ｐゴシック" charset="0"/>
                <a:cs typeface="ＭＳ Ｐゴシック" charset="0"/>
              </a:rPr>
              <a:t> assumes that the result could go either way</a:t>
            </a:r>
          </a:p>
          <a:p>
            <a:pPr lvl="1">
              <a:lnSpc>
                <a:spcPct val="90000"/>
              </a:lnSpc>
              <a:defRPr/>
            </a:pPr>
            <a:r>
              <a:rPr lang="en-US" dirty="0">
                <a:latin typeface="Helvetica" charset="0"/>
                <a:ea typeface="ＭＳ Ｐゴシック" charset="0"/>
              </a:rPr>
              <a:t>Recognizes that you have two chances of finding something that </a:t>
            </a:r>
            <a:r>
              <a:rPr lang="en-US" dirty="0" smtClean="0">
                <a:latin typeface="Helvetica" charset="0"/>
                <a:ea typeface="ＭＳ Ｐゴシック" charset="0"/>
              </a:rPr>
              <a:t>isn’t </a:t>
            </a:r>
            <a:r>
              <a:rPr lang="en-US" dirty="0">
                <a:latin typeface="Helvetica" charset="0"/>
                <a:ea typeface="ＭＳ Ｐゴシック" charset="0"/>
              </a:rPr>
              <a:t>really there</a:t>
            </a:r>
          </a:p>
          <a:p>
            <a:pPr lvl="2">
              <a:lnSpc>
                <a:spcPct val="80000"/>
              </a:lnSpc>
              <a:defRPr/>
            </a:pPr>
            <a:r>
              <a:rPr lang="en-US" sz="2400" dirty="0">
                <a:latin typeface="Helvetica" charset="0"/>
                <a:ea typeface="ＭＳ Ｐゴシック" charset="0"/>
              </a:rPr>
              <a:t>Resveratrol decreases mortality</a:t>
            </a:r>
          </a:p>
          <a:p>
            <a:pPr lvl="2">
              <a:lnSpc>
                <a:spcPct val="80000"/>
              </a:lnSpc>
              <a:defRPr/>
            </a:pPr>
            <a:r>
              <a:rPr lang="en-US" sz="2400" dirty="0">
                <a:latin typeface="Helvetica" charset="0"/>
                <a:ea typeface="ＭＳ Ｐゴシック" charset="0"/>
              </a:rPr>
              <a:t>Resveratrol increases mortality</a:t>
            </a:r>
          </a:p>
          <a:p>
            <a:pPr>
              <a:lnSpc>
                <a:spcPct val="80000"/>
              </a:lnSpc>
              <a:defRPr/>
            </a:pPr>
            <a:r>
              <a:rPr lang="en-US" sz="2800" dirty="0" smtClean="0">
                <a:latin typeface="Helvetica" charset="0"/>
                <a:ea typeface="ＭＳ Ｐゴシック" charset="0"/>
                <a:cs typeface="ＭＳ Ｐゴシック" charset="0"/>
              </a:rPr>
              <a:t>A </a:t>
            </a:r>
            <a:r>
              <a:rPr lang="en-US" sz="2800" dirty="0">
                <a:latin typeface="Helvetica" charset="0"/>
                <a:ea typeface="ＭＳ Ｐゴシック" charset="0"/>
                <a:cs typeface="ＭＳ Ｐゴシック" charset="0"/>
              </a:rPr>
              <a:t>1-sided </a:t>
            </a:r>
            <a:r>
              <a:rPr lang="en-US" sz="2800" dirty="0" smtClean="0">
                <a:latin typeface="Helvetica" charset="0"/>
                <a:ea typeface="ＭＳ Ｐゴシック" charset="0"/>
                <a:cs typeface="ＭＳ Ｐゴシック" charset="0"/>
              </a:rPr>
              <a:t>hypothesis assumes </a:t>
            </a:r>
            <a:r>
              <a:rPr lang="en-US" sz="2800" dirty="0">
                <a:latin typeface="Helvetica" charset="0"/>
                <a:ea typeface="ＭＳ Ｐゴシック" charset="0"/>
                <a:cs typeface="ＭＳ Ｐゴシック" charset="0"/>
              </a:rPr>
              <a:t>that the result could, plausibly, go only one way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4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Helvetica" charset="0"/>
                <a:ea typeface="ＭＳ Ｐゴシック" charset="0"/>
                <a:cs typeface="ＭＳ Ｐゴシック" charset="0"/>
              </a:rPr>
              <a:t>One-</a:t>
            </a:r>
            <a:r>
              <a:rPr lang="en-US" dirty="0">
                <a:latin typeface="Helvetica" charset="0"/>
                <a:ea typeface="ＭＳ Ｐゴシック" charset="0"/>
                <a:cs typeface="ＭＳ Ｐゴシック" charset="0"/>
              </a:rPr>
              <a:t>sided </a:t>
            </a:r>
            <a:r>
              <a:rPr lang="en-US" sz="4400" dirty="0">
                <a:latin typeface="Symbol" charset="0"/>
                <a:ea typeface="ＭＳ Ｐゴシック" charset="0"/>
                <a:cs typeface="ＭＳ Ｐゴシック" charset="0"/>
                <a:sym typeface="Symbol" charset="0"/>
              </a:rPr>
              <a:t></a:t>
            </a:r>
            <a:r>
              <a:rPr lang="en-US" dirty="0">
                <a:latin typeface="Symbol" charset="0"/>
                <a:ea typeface="ＭＳ Ｐゴシック" charset="0"/>
                <a:cs typeface="ＭＳ Ｐゴシック" charset="0"/>
                <a:sym typeface="Symbol" charset="0"/>
              </a:rPr>
              <a:t></a:t>
            </a:r>
            <a:r>
              <a:rPr lang="en-US" dirty="0">
                <a:latin typeface="Helvetica" charset="0"/>
                <a:ea typeface="ＭＳ Ｐゴシック" charset="0"/>
                <a:cs typeface="ＭＳ Ｐゴシック" charset="0"/>
              </a:rPr>
              <a:t> </a:t>
            </a:r>
          </a:p>
        </p:txBody>
      </p:sp>
      <p:sp>
        <p:nvSpPr>
          <p:cNvPr id="19671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09613" y="1485900"/>
            <a:ext cx="7724775" cy="4584700"/>
          </a:xfrm>
        </p:spPr>
        <p:txBody>
          <a:bodyPr/>
          <a:lstStyle/>
          <a:p>
            <a:pPr>
              <a:lnSpc>
                <a:spcPct val="80000"/>
              </a:lnSpc>
              <a:defRPr/>
            </a:pPr>
            <a:r>
              <a:rPr lang="en-US" sz="2800" dirty="0">
                <a:latin typeface="Helvetica" charset="0"/>
                <a:ea typeface="ＭＳ Ｐゴシック" charset="0"/>
                <a:cs typeface="ＭＳ Ｐゴシック" charset="0"/>
              </a:rPr>
              <a:t>You may believe that your effect could only go one way!</a:t>
            </a:r>
          </a:p>
          <a:p>
            <a:pPr lvl="1">
              <a:lnSpc>
                <a:spcPct val="90000"/>
              </a:lnSpc>
              <a:defRPr/>
            </a:pPr>
            <a:r>
              <a:rPr lang="en-US" dirty="0">
                <a:latin typeface="Helvetica" charset="0"/>
                <a:ea typeface="ＭＳ Ｐゴシック" charset="0"/>
              </a:rPr>
              <a:t>Resveratrol </a:t>
            </a:r>
            <a:r>
              <a:rPr lang="en-US" dirty="0" smtClean="0">
                <a:latin typeface="Helvetica" charset="0"/>
                <a:ea typeface="ＭＳ Ｐゴシック" charset="0"/>
              </a:rPr>
              <a:t>is</a:t>
            </a:r>
            <a:r>
              <a:rPr lang="ja-JP" altLang="en-US" dirty="0" smtClean="0">
                <a:latin typeface="Helvetica" charset="0"/>
                <a:ea typeface="ＭＳ Ｐゴシック" charset="0"/>
              </a:rPr>
              <a:t>‘</a:t>
            </a:r>
            <a:r>
              <a:rPr lang="en-US" dirty="0">
                <a:latin typeface="Helvetica" charset="0"/>
                <a:ea typeface="ＭＳ Ｐゴシック" charset="0"/>
              </a:rPr>
              <a:t>natural.</a:t>
            </a:r>
            <a:r>
              <a:rPr lang="ja-JP" altLang="en-US" dirty="0">
                <a:latin typeface="Helvetica" charset="0"/>
                <a:ea typeface="ＭＳ Ｐゴシック" charset="0"/>
              </a:rPr>
              <a:t>’</a:t>
            </a:r>
            <a:r>
              <a:rPr lang="en-US" dirty="0">
                <a:latin typeface="Helvetica" charset="0"/>
                <a:ea typeface="ＭＳ Ｐゴシック" charset="0"/>
              </a:rPr>
              <a:t> It could not increase mortality!</a:t>
            </a:r>
          </a:p>
          <a:p>
            <a:pPr>
              <a:lnSpc>
                <a:spcPct val="80000"/>
              </a:lnSpc>
              <a:defRPr/>
            </a:pPr>
            <a:r>
              <a:rPr lang="en-US" sz="2800" dirty="0">
                <a:latin typeface="Helvetica" charset="0"/>
                <a:ea typeface="ＭＳ Ｐゴシック" charset="0"/>
                <a:cs typeface="ＭＳ Ｐゴシック" charset="0"/>
              </a:rPr>
              <a:t>Be humble. </a:t>
            </a:r>
          </a:p>
          <a:p>
            <a:pPr lvl="1">
              <a:lnSpc>
                <a:spcPct val="90000"/>
              </a:lnSpc>
              <a:defRPr/>
            </a:pPr>
            <a:r>
              <a:rPr lang="en-US" dirty="0">
                <a:latin typeface="Helvetica" charset="0"/>
                <a:ea typeface="ＭＳ Ｐゴシック" charset="0"/>
              </a:rPr>
              <a:t>The history of research is filled with results that contradicted </a:t>
            </a:r>
            <a:r>
              <a:rPr lang="en-US" dirty="0" smtClean="0">
                <a:latin typeface="Helvetica" charset="0"/>
                <a:ea typeface="ＭＳ Ｐゴシック" charset="0"/>
              </a:rPr>
              <a:t>expectations</a:t>
            </a:r>
            <a:endParaRPr lang="en-US" dirty="0">
              <a:latin typeface="Helvetica" charset="0"/>
              <a:ea typeface="ＭＳ Ｐゴシック" charset="0"/>
            </a:endParaRP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Helvetica" charset="0"/>
                <a:ea typeface="ＭＳ Ｐゴシック" charset="0"/>
                <a:cs typeface="ＭＳ Ｐゴシック" charset="0"/>
              </a:rPr>
              <a:t>O</a:t>
            </a:r>
            <a:r>
              <a:rPr lang="en-US" dirty="0" smtClean="0">
                <a:latin typeface="Helvetica" charset="0"/>
                <a:ea typeface="ＭＳ Ｐゴシック" charset="0"/>
                <a:cs typeface="ＭＳ Ｐゴシック" charset="0"/>
              </a:rPr>
              <a:t>ne</a:t>
            </a:r>
            <a:r>
              <a:rPr lang="en-US" dirty="0">
                <a:latin typeface="Helvetica" charset="0"/>
                <a:ea typeface="ＭＳ Ｐゴシック" charset="0"/>
                <a:cs typeface="ＭＳ Ｐゴシック" charset="0"/>
              </a:rPr>
              <a:t>-sided </a:t>
            </a:r>
            <a:r>
              <a:rPr lang="en-US" sz="4400" dirty="0" smtClean="0">
                <a:latin typeface="Symbol" charset="0"/>
                <a:ea typeface="ＭＳ Ｐゴシック" charset="0"/>
                <a:cs typeface="ＭＳ Ｐゴシック" charset="0"/>
                <a:sym typeface="Symbol" charset="0"/>
              </a:rPr>
              <a:t>?</a:t>
            </a:r>
            <a:r>
              <a:rPr lang="en-US" dirty="0" smtClean="0">
                <a:latin typeface="Symbol" charset="0"/>
                <a:ea typeface="ＭＳ Ｐゴシック" charset="0"/>
                <a:cs typeface="ＭＳ Ｐゴシック" charset="0"/>
                <a:sym typeface="Symbol" charset="0"/>
              </a:rPr>
              <a:t></a:t>
            </a:r>
            <a:r>
              <a:rPr lang="en-US" dirty="0" smtClean="0">
                <a:latin typeface="Helvetica" charset="0"/>
                <a:ea typeface="ＭＳ Ｐゴシック" charset="0"/>
                <a:cs typeface="ＭＳ Ｐゴシック" charset="0"/>
              </a:rPr>
              <a:t> </a:t>
            </a:r>
            <a:endParaRPr lang="en-US" dirty="0">
              <a:latin typeface="Helvetica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9671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09613" y="1485900"/>
            <a:ext cx="7724775" cy="4584700"/>
          </a:xfrm>
        </p:spPr>
        <p:txBody>
          <a:bodyPr/>
          <a:lstStyle/>
          <a:p>
            <a:pPr>
              <a:defRPr/>
            </a:pPr>
            <a:r>
              <a:rPr lang="en-US" sz="2600" dirty="0" smtClean="0">
                <a:latin typeface="Helvetica" charset="0"/>
                <a:ea typeface="ＭＳ Ｐゴシック" charset="0"/>
              </a:rPr>
              <a:t>There is a universal consensus: vitamin D is good for muscle and bone!</a:t>
            </a:r>
          </a:p>
          <a:p>
            <a:pPr>
              <a:defRPr/>
            </a:pPr>
            <a:r>
              <a:rPr lang="en-US" sz="2600" dirty="0">
                <a:latin typeface="Helvetica" charset="0"/>
                <a:ea typeface="ＭＳ Ｐゴシック" charset="0"/>
              </a:rPr>
              <a:t>Vitamin D trial (Sanders et al, JAMA 2010):  </a:t>
            </a:r>
          </a:p>
          <a:p>
            <a:pPr lvl="1">
              <a:lnSpc>
                <a:spcPct val="80000"/>
              </a:lnSpc>
              <a:defRPr/>
            </a:pPr>
            <a:r>
              <a:rPr lang="en-US" sz="2400" dirty="0" smtClean="0">
                <a:latin typeface="Helvetica" charset="0"/>
                <a:ea typeface="ＭＳ Ｐゴシック" charset="0"/>
              </a:rPr>
              <a:t>~</a:t>
            </a:r>
            <a:r>
              <a:rPr lang="en-US" sz="2400" dirty="0">
                <a:latin typeface="Helvetica" charset="0"/>
                <a:ea typeface="ＭＳ Ｐゴシック" charset="0"/>
              </a:rPr>
              <a:t>1500 IU of vitamin D/</a:t>
            </a:r>
            <a:r>
              <a:rPr lang="en-US" sz="2400" dirty="0" smtClean="0">
                <a:latin typeface="Helvetica" charset="0"/>
                <a:ea typeface="ＭＳ Ｐゴシック" charset="0"/>
              </a:rPr>
              <a:t>d</a:t>
            </a:r>
          </a:p>
          <a:p>
            <a:pPr lvl="1">
              <a:lnSpc>
                <a:spcPct val="80000"/>
              </a:lnSpc>
              <a:defRPr/>
            </a:pPr>
            <a:r>
              <a:rPr lang="en-US" sz="2400" dirty="0" smtClean="0">
                <a:latin typeface="Helvetica" charset="0"/>
                <a:ea typeface="ＭＳ Ｐゴシック" charset="0"/>
              </a:rPr>
              <a:t> Significantly </a:t>
            </a:r>
            <a:r>
              <a:rPr lang="en-US" sz="2400" b="1" i="1" dirty="0">
                <a:latin typeface="Helvetica" charset="0"/>
                <a:ea typeface="ＭＳ Ｐゴシック" charset="0"/>
              </a:rPr>
              <a:t>i</a:t>
            </a:r>
            <a:r>
              <a:rPr lang="en-US" sz="2400" b="1" i="1" dirty="0" smtClean="0">
                <a:latin typeface="Helvetica" charset="0"/>
                <a:ea typeface="ＭＳ Ｐゴシック" charset="0"/>
              </a:rPr>
              <a:t>ncreased</a:t>
            </a:r>
            <a:r>
              <a:rPr lang="en-US" sz="2400" dirty="0" smtClean="0">
                <a:latin typeface="Helvetica" charset="0"/>
                <a:ea typeface="ＭＳ Ｐゴシック" charset="0"/>
              </a:rPr>
              <a:t> </a:t>
            </a:r>
            <a:r>
              <a:rPr lang="en-US" sz="2400" dirty="0">
                <a:latin typeface="Helvetica" charset="0"/>
                <a:ea typeface="ＭＳ Ｐゴシック" charset="0"/>
              </a:rPr>
              <a:t>the risk of falls and fractures in elderly women and men</a:t>
            </a:r>
          </a:p>
          <a:p>
            <a:pPr>
              <a:lnSpc>
                <a:spcPct val="80000"/>
              </a:lnSpc>
              <a:defRPr/>
            </a:pPr>
            <a:r>
              <a:rPr lang="en-US" sz="2600" dirty="0">
                <a:latin typeface="Helvetica" charset="0"/>
                <a:ea typeface="ＭＳ Ｐゴシック" charset="0"/>
                <a:cs typeface="ＭＳ Ｐゴシック" charset="0"/>
              </a:rPr>
              <a:t>A 1-sided test is almost never the best choice</a:t>
            </a:r>
          </a:p>
          <a:p>
            <a:pPr>
              <a:defRPr/>
            </a:pPr>
            <a:endParaRPr lang="en-US" sz="2600" dirty="0">
              <a:latin typeface="Helvetica" charset="0"/>
              <a:ea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25160176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49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r>
              <a:rPr lang="en-US" sz="4000">
                <a:latin typeface="Symbol" charset="0"/>
                <a:ea typeface="ＭＳ Ｐゴシック" charset="0"/>
                <a:cs typeface="ＭＳ Ｐゴシック" charset="0"/>
                <a:sym typeface="Symbol" charset="0"/>
              </a:rPr>
              <a:t></a:t>
            </a:r>
            <a:r>
              <a:rPr lang="en-US">
                <a:latin typeface="Helvetica" charset="0"/>
                <a:ea typeface="ＭＳ Ｐゴシック" charset="0"/>
                <a:cs typeface="ＭＳ Ｐゴシック" charset="0"/>
              </a:rPr>
              <a:t>(beta)</a:t>
            </a:r>
            <a:endParaRPr lang="en-US" b="0">
              <a:latin typeface="Helvetica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97017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47700" y="3822700"/>
            <a:ext cx="7924800" cy="1752600"/>
          </a:xfrm>
        </p:spPr>
        <p:txBody>
          <a:bodyPr/>
          <a:lstStyle/>
          <a:p>
            <a:pPr>
              <a:defRPr/>
            </a:pPr>
            <a:r>
              <a:rPr lang="en-US" dirty="0">
                <a:latin typeface="Helvetica" charset="0"/>
                <a:ea typeface="ＭＳ Ｐゴシック" charset="0"/>
                <a:cs typeface="ＭＳ Ｐゴシック" charset="0"/>
              </a:rPr>
              <a:t>The probability of </a:t>
            </a:r>
            <a:r>
              <a:rPr lang="en-US" i="1" dirty="0">
                <a:latin typeface="Helvetica" charset="0"/>
                <a:ea typeface="ＭＳ Ｐゴシック" charset="0"/>
                <a:cs typeface="ＭＳ Ｐゴシック" charset="0"/>
              </a:rPr>
              <a:t>missing</a:t>
            </a:r>
            <a:r>
              <a:rPr lang="en-US" dirty="0">
                <a:latin typeface="Helvetica" charset="0"/>
                <a:ea typeface="ＭＳ Ｐゴシック" charset="0"/>
                <a:cs typeface="ＭＳ Ｐゴシック" charset="0"/>
              </a:rPr>
              <a:t> this </a:t>
            </a:r>
            <a:r>
              <a:rPr lang="en-US" dirty="0" smtClean="0">
                <a:latin typeface="Helvetica" charset="0"/>
                <a:ea typeface="ＭＳ Ｐゴシック" charset="0"/>
                <a:cs typeface="ＭＳ Ｐゴシック" charset="0"/>
              </a:rPr>
              <a:t>effect if </a:t>
            </a:r>
            <a:r>
              <a:rPr lang="en-US" dirty="0">
                <a:latin typeface="Helvetica" charset="0"/>
                <a:ea typeface="ＭＳ Ｐゴシック" charset="0"/>
                <a:cs typeface="ＭＳ Ｐゴシック" charset="0"/>
              </a:rPr>
              <a:t>it is really true </a:t>
            </a:r>
            <a:endParaRPr lang="en-US" dirty="0" smtClean="0">
              <a:latin typeface="Helvetica" charset="0"/>
              <a:ea typeface="ＭＳ Ｐゴシック" charset="0"/>
              <a:cs typeface="ＭＳ Ｐゴシック" charset="0"/>
            </a:endParaRPr>
          </a:p>
          <a:p>
            <a:pPr>
              <a:defRPr/>
            </a:pPr>
            <a:r>
              <a:rPr lang="en-US" dirty="0" smtClean="0">
                <a:latin typeface="Helvetica" charset="0"/>
                <a:ea typeface="ＭＳ Ｐゴシック" charset="0"/>
                <a:cs typeface="ＭＳ Ｐゴシック" charset="0"/>
              </a:rPr>
              <a:t>AKA </a:t>
            </a:r>
            <a:r>
              <a:rPr lang="en-US" dirty="0">
                <a:latin typeface="Helvetica" charset="0"/>
                <a:ea typeface="ＭＳ Ｐゴシック" charset="0"/>
                <a:cs typeface="ＭＳ Ｐゴシック" charset="0"/>
              </a:rPr>
              <a:t>Type 2 </a:t>
            </a:r>
            <a:r>
              <a:rPr lang="en-US" dirty="0" smtClean="0">
                <a:latin typeface="Helvetica" charset="0"/>
                <a:ea typeface="ＭＳ Ｐゴシック" charset="0"/>
                <a:cs typeface="ＭＳ Ｐゴシック" charset="0"/>
              </a:rPr>
              <a:t>error</a:t>
            </a:r>
          </a:p>
          <a:p>
            <a:pPr>
              <a:defRPr/>
            </a:pPr>
            <a:r>
              <a:rPr lang="en-US" b="1" dirty="0">
                <a:latin typeface="Helvetica" charset="0"/>
                <a:ea typeface="ＭＳ Ｐゴシック" charset="0"/>
                <a:cs typeface="ＭＳ Ｐゴシック" charset="0"/>
              </a:rPr>
              <a:t>Power (1-</a:t>
            </a:r>
            <a:r>
              <a:rPr lang="en-US" sz="3600" b="1" dirty="0">
                <a:latin typeface="Symbol" charset="0"/>
                <a:ea typeface="ＭＳ Ｐゴシック" charset="0"/>
                <a:cs typeface="ＭＳ Ｐゴシック" charset="0"/>
                <a:sym typeface="Symbol" charset="0"/>
              </a:rPr>
              <a:t> </a:t>
            </a:r>
            <a:r>
              <a:rPr lang="en-US" b="1" dirty="0">
                <a:latin typeface="Helvetica" charset="0"/>
                <a:ea typeface="ＭＳ Ｐゴシック" charset="0"/>
                <a:cs typeface="ＭＳ Ｐゴシック" charset="0"/>
              </a:rPr>
              <a:t>) </a:t>
            </a: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7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r>
              <a:rPr lang="en-US" dirty="0">
                <a:latin typeface="Helvetica" charset="0"/>
                <a:ea typeface="ＭＳ Ｐゴシック" charset="0"/>
                <a:cs typeface="ＭＳ Ｐゴシック" charset="0"/>
              </a:rPr>
              <a:t>Power (1-</a:t>
            </a:r>
            <a:r>
              <a:rPr lang="en-US" sz="4000" dirty="0">
                <a:latin typeface="Symbol" charset="0"/>
                <a:ea typeface="ＭＳ Ｐゴシック" charset="0"/>
                <a:cs typeface="ＭＳ Ｐゴシック" charset="0"/>
                <a:sym typeface="Symbol" charset="0"/>
              </a:rPr>
              <a:t> </a:t>
            </a:r>
            <a:r>
              <a:rPr lang="en-US" dirty="0">
                <a:latin typeface="Helvetica" charset="0"/>
                <a:ea typeface="ＭＳ Ｐゴシック" charset="0"/>
                <a:cs typeface="ＭＳ Ｐゴシック" charset="0"/>
              </a:rPr>
              <a:t>)</a:t>
            </a:r>
          </a:p>
        </p:txBody>
      </p:sp>
      <p:sp>
        <p:nvSpPr>
          <p:cNvPr id="197120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079500" y="3733800"/>
            <a:ext cx="6775450" cy="1752600"/>
          </a:xfrm>
        </p:spPr>
        <p:txBody>
          <a:bodyPr/>
          <a:lstStyle/>
          <a:p>
            <a:pPr>
              <a:defRPr/>
            </a:pPr>
            <a:r>
              <a:rPr lang="en-US" dirty="0">
                <a:latin typeface="Helvetica" charset="0"/>
                <a:ea typeface="ＭＳ Ｐゴシック" charset="0"/>
                <a:cs typeface="ＭＳ Ｐゴシック" charset="0"/>
              </a:rPr>
              <a:t>The probability of </a:t>
            </a:r>
            <a:r>
              <a:rPr lang="en-US" i="1" dirty="0">
                <a:latin typeface="Helvetica" charset="0"/>
                <a:ea typeface="ＭＳ Ｐゴシック" charset="0"/>
                <a:cs typeface="ＭＳ Ｐゴシック" charset="0"/>
              </a:rPr>
              <a:t>finding</a:t>
            </a:r>
            <a:r>
              <a:rPr lang="en-US" dirty="0">
                <a:latin typeface="Helvetica" charset="0"/>
                <a:ea typeface="ＭＳ Ｐゴシック" charset="0"/>
                <a:cs typeface="ＭＳ Ｐゴシック" charset="0"/>
              </a:rPr>
              <a:t> this effect </a:t>
            </a:r>
            <a:r>
              <a:rPr lang="en-US" dirty="0" smtClean="0">
                <a:latin typeface="Helvetica" charset="0"/>
                <a:ea typeface="ＭＳ Ｐゴシック" charset="0"/>
                <a:cs typeface="ＭＳ Ｐゴシック" charset="0"/>
              </a:rPr>
              <a:t>size is statistically significant if </a:t>
            </a:r>
            <a:r>
              <a:rPr lang="en-US" dirty="0">
                <a:latin typeface="Helvetica" charset="0"/>
                <a:ea typeface="ＭＳ Ｐゴシック" charset="0"/>
                <a:cs typeface="ＭＳ Ｐゴシック" charset="0"/>
              </a:rPr>
              <a:t>it is really </a:t>
            </a:r>
            <a:r>
              <a:rPr lang="en-US" dirty="0" smtClean="0">
                <a:latin typeface="Helvetica" charset="0"/>
                <a:ea typeface="ＭＳ Ｐゴシック" charset="0"/>
                <a:cs typeface="ＭＳ Ｐゴシック" charset="0"/>
              </a:rPr>
              <a:t>true</a:t>
            </a:r>
            <a:endParaRPr lang="en-US" dirty="0">
              <a:latin typeface="Helvetica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5" name="Rectangle 2"/>
          <p:cNvSpPr>
            <a:spLocks noGrp="1" noChangeArrowheads="1"/>
          </p:cNvSpPr>
          <p:nvPr>
            <p:ph type="title"/>
          </p:nvPr>
        </p:nvSpPr>
        <p:spPr>
          <a:xfrm>
            <a:off x="446088" y="222250"/>
            <a:ext cx="8283575" cy="1143000"/>
          </a:xfrm>
        </p:spPr>
        <p:txBody>
          <a:bodyPr/>
          <a:lstStyle/>
          <a:p>
            <a:r>
              <a:rPr lang="en-US">
                <a:latin typeface="Helvetica" charset="0"/>
                <a:ea typeface="ＭＳ Ｐゴシック" charset="0"/>
                <a:cs typeface="ＭＳ Ｐゴシック" charset="0"/>
              </a:rPr>
              <a:t>If it</a:t>
            </a:r>
            <a:r>
              <a:rPr lang="ja-JP" altLang="en-US">
                <a:latin typeface="Helvetica" charset="0"/>
                <a:ea typeface="ＭＳ Ｐゴシック" charset="0"/>
                <a:cs typeface="ＭＳ Ｐゴシック" charset="0"/>
              </a:rPr>
              <a:t>’</a:t>
            </a:r>
            <a:r>
              <a:rPr lang="en-US" altLang="ja-JP">
                <a:latin typeface="Helvetica" charset="0"/>
                <a:ea typeface="ＭＳ Ｐゴシック" charset="0"/>
                <a:cs typeface="ＭＳ Ｐゴシック" charset="0"/>
              </a:rPr>
              <a:t>s true, I don</a:t>
            </a:r>
            <a:r>
              <a:rPr lang="ja-JP" altLang="en-US">
                <a:latin typeface="Helvetica" charset="0"/>
                <a:ea typeface="ＭＳ Ｐゴシック" charset="0"/>
                <a:cs typeface="ＭＳ Ｐゴシック" charset="0"/>
              </a:rPr>
              <a:t>’</a:t>
            </a:r>
            <a:r>
              <a:rPr lang="en-US" altLang="ja-JP">
                <a:latin typeface="Helvetica" charset="0"/>
                <a:ea typeface="ＭＳ Ｐゴシック" charset="0"/>
                <a:cs typeface="ＭＳ Ｐゴシック" charset="0"/>
              </a:rPr>
              <a:t>t want to miss it</a:t>
            </a:r>
            <a:endParaRPr lang="en-US">
              <a:latin typeface="Helvetica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7172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>
              <a:lnSpc>
                <a:spcPct val="80000"/>
              </a:lnSpc>
              <a:defRPr/>
            </a:pPr>
            <a:r>
              <a:rPr lang="en-US" dirty="0">
                <a:latin typeface="Helvetica" charset="0"/>
                <a:ea typeface="ＭＳ Ｐゴシック" charset="0"/>
                <a:cs typeface="ＭＳ Ｐゴシック" charset="0"/>
              </a:rPr>
              <a:t>The chance of missing the effect (</a:t>
            </a:r>
            <a:r>
              <a:rPr lang="en-US" dirty="0">
                <a:latin typeface="Symbol" charset="0"/>
                <a:ea typeface="ＭＳ Ｐゴシック" charset="0"/>
                <a:cs typeface="ＭＳ Ｐゴシック" charset="0"/>
                <a:sym typeface="Symbol" charset="0"/>
              </a:rPr>
              <a:t></a:t>
            </a:r>
            <a:r>
              <a:rPr lang="en-US" dirty="0">
                <a:latin typeface="Helvetica" charset="0"/>
                <a:ea typeface="ＭＳ Ｐゴシック" charset="0"/>
                <a:cs typeface="ＭＳ Ｐゴシック" charset="0"/>
              </a:rPr>
              <a:t>)</a:t>
            </a:r>
          </a:p>
          <a:p>
            <a:pPr algn="ctr">
              <a:lnSpc>
                <a:spcPct val="80000"/>
              </a:lnSpc>
              <a:buFont typeface="Times" charset="0"/>
              <a:buNone/>
              <a:defRPr/>
            </a:pPr>
            <a:r>
              <a:rPr lang="en-US" dirty="0">
                <a:latin typeface="Helvetica" charset="0"/>
                <a:ea typeface="ＭＳ Ｐゴシック" charset="0"/>
                <a:cs typeface="ＭＳ Ｐゴシック" charset="0"/>
              </a:rPr>
              <a:t>	is </a:t>
            </a:r>
            <a:r>
              <a:rPr lang="ja-JP" altLang="en-US" dirty="0">
                <a:latin typeface="Helvetica" charset="0"/>
                <a:ea typeface="ＭＳ Ｐゴシック" charset="0"/>
                <a:cs typeface="ＭＳ Ｐゴシック" charset="0"/>
              </a:rPr>
              <a:t>“</a:t>
            </a:r>
            <a:r>
              <a:rPr lang="en-US" dirty="0">
                <a:latin typeface="Helvetica" charset="0"/>
                <a:ea typeface="ＭＳ Ｐゴシック" charset="0"/>
                <a:cs typeface="ＭＳ Ｐゴシック" charset="0"/>
              </a:rPr>
              <a:t>customarily</a:t>
            </a:r>
            <a:r>
              <a:rPr lang="ja-JP" altLang="en-US" dirty="0">
                <a:latin typeface="Helvetica" charset="0"/>
                <a:ea typeface="ＭＳ Ｐゴシック" charset="0"/>
                <a:cs typeface="ＭＳ Ｐゴシック" charset="0"/>
              </a:rPr>
              <a:t>”</a:t>
            </a:r>
            <a:r>
              <a:rPr lang="en-US" dirty="0">
                <a:latin typeface="Helvetica" charset="0"/>
                <a:ea typeface="ＭＳ Ｐゴシック" charset="0"/>
                <a:cs typeface="ＭＳ Ｐゴシック" charset="0"/>
              </a:rPr>
              <a:t> 20%</a:t>
            </a:r>
          </a:p>
          <a:p>
            <a:pPr>
              <a:lnSpc>
                <a:spcPct val="80000"/>
              </a:lnSpc>
              <a:buFont typeface="Times" charset="0"/>
              <a:buNone/>
              <a:defRPr/>
            </a:pPr>
            <a:r>
              <a:rPr lang="en-US" dirty="0">
                <a:latin typeface="Helvetica" charset="0"/>
                <a:ea typeface="ＭＳ Ｐゴシック" charset="0"/>
                <a:cs typeface="ＭＳ Ｐゴシック" charset="0"/>
              </a:rPr>
              <a:t>In other words</a:t>
            </a:r>
          </a:p>
          <a:p>
            <a:pPr>
              <a:lnSpc>
                <a:spcPct val="80000"/>
              </a:lnSpc>
              <a:defRPr/>
            </a:pPr>
            <a:r>
              <a:rPr lang="en-US" dirty="0">
                <a:latin typeface="Helvetica" charset="0"/>
                <a:ea typeface="ＭＳ Ｐゴシック" charset="0"/>
                <a:cs typeface="ＭＳ Ｐゴシック" charset="0"/>
              </a:rPr>
              <a:t>Probability of a type II error = 0.20</a:t>
            </a:r>
          </a:p>
          <a:p>
            <a:pPr>
              <a:lnSpc>
                <a:spcPct val="80000"/>
              </a:lnSpc>
              <a:defRPr/>
            </a:pPr>
            <a:r>
              <a:rPr lang="en-US" dirty="0">
                <a:latin typeface="Symbol" charset="0"/>
                <a:ea typeface="ＭＳ Ｐゴシック" charset="0"/>
                <a:cs typeface="ＭＳ Ｐゴシック" charset="0"/>
                <a:sym typeface="Symbol" charset="0"/>
              </a:rPr>
              <a:t></a:t>
            </a:r>
            <a:r>
              <a:rPr lang="en-US" dirty="0">
                <a:latin typeface="Helvetica" charset="0"/>
                <a:ea typeface="ＭＳ Ｐゴシック" charset="0"/>
                <a:cs typeface="ＭＳ Ｐゴシック" charset="0"/>
              </a:rPr>
              <a:t> (beta) =  0.20</a:t>
            </a:r>
          </a:p>
          <a:p>
            <a:pPr>
              <a:lnSpc>
                <a:spcPct val="80000"/>
              </a:lnSpc>
              <a:defRPr/>
            </a:pPr>
            <a:r>
              <a:rPr lang="en-US" b="1" dirty="0">
                <a:latin typeface="Helvetica" charset="0"/>
                <a:ea typeface="ＭＳ Ｐゴシック" charset="0"/>
                <a:cs typeface="ＭＳ Ｐゴシック" charset="0"/>
              </a:rPr>
              <a:t>Power</a:t>
            </a:r>
            <a:r>
              <a:rPr lang="en-US" dirty="0">
                <a:latin typeface="Helvetica" charset="0"/>
                <a:ea typeface="ＭＳ Ｐゴシック" charset="0"/>
                <a:cs typeface="ＭＳ Ｐゴシック" charset="0"/>
              </a:rPr>
              <a:t> = 1- </a:t>
            </a:r>
            <a:r>
              <a:rPr lang="en-US" dirty="0">
                <a:latin typeface="Symbol" charset="0"/>
                <a:ea typeface="ＭＳ Ｐゴシック" charset="0"/>
                <a:cs typeface="ＭＳ Ｐゴシック" charset="0"/>
                <a:sym typeface="Symbol" charset="0"/>
              </a:rPr>
              <a:t></a:t>
            </a:r>
            <a:r>
              <a:rPr lang="en-US" dirty="0" smtClean="0">
                <a:latin typeface="Helvetica" charset="0"/>
                <a:ea typeface="ＭＳ Ｐゴシック" charset="0"/>
                <a:cs typeface="ＭＳ Ｐゴシック" charset="0"/>
              </a:rPr>
              <a:t>0.80  </a:t>
            </a:r>
          </a:p>
          <a:p>
            <a:pPr>
              <a:lnSpc>
                <a:spcPct val="80000"/>
              </a:lnSpc>
              <a:defRPr/>
            </a:pPr>
            <a:r>
              <a:rPr lang="en-US" dirty="0" smtClean="0">
                <a:latin typeface="Helvetica" charset="0"/>
                <a:ea typeface="ＭＳ Ｐゴシック" charset="0"/>
                <a:cs typeface="ＭＳ Ｐゴシック" charset="0"/>
              </a:rPr>
              <a:t>“80% power”</a:t>
            </a:r>
            <a:endParaRPr lang="en-US" dirty="0">
              <a:latin typeface="Helvetica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80000"/>
              </a:lnSpc>
              <a:buFont typeface="Times" charset="0"/>
              <a:buNone/>
              <a:defRPr/>
            </a:pPr>
            <a:endParaRPr lang="en-US" dirty="0">
              <a:latin typeface="Helvetica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Helvetica" charset="0"/>
                <a:ea typeface="ＭＳ Ｐゴシック" charset="0"/>
                <a:cs typeface="ＭＳ Ｐゴシック" charset="0"/>
              </a:rPr>
              <a:t>I </a:t>
            </a:r>
            <a:r>
              <a:rPr lang="en-US" i="1" dirty="0">
                <a:latin typeface="Helvetica" charset="0"/>
                <a:ea typeface="ＭＳ Ｐゴシック" charset="0"/>
                <a:cs typeface="ＭＳ Ｐゴシック" charset="0"/>
              </a:rPr>
              <a:t>really </a:t>
            </a:r>
            <a:r>
              <a:rPr lang="en-US" dirty="0">
                <a:latin typeface="Helvetica" charset="0"/>
                <a:ea typeface="ＭＳ Ｐゴシック" charset="0"/>
                <a:cs typeface="ＭＳ Ｐゴシック" charset="0"/>
              </a:rPr>
              <a:t>don</a:t>
            </a:r>
            <a:r>
              <a:rPr lang="ja-JP" altLang="en-US" dirty="0">
                <a:latin typeface="Helvetica" charset="0"/>
                <a:ea typeface="ＭＳ Ｐゴシック" charset="0"/>
                <a:cs typeface="ＭＳ Ｐゴシック" charset="0"/>
              </a:rPr>
              <a:t>’</a:t>
            </a:r>
            <a:r>
              <a:rPr lang="en-US" altLang="ja-JP" dirty="0">
                <a:latin typeface="Helvetica" charset="0"/>
                <a:ea typeface="ＭＳ Ｐゴシック" charset="0"/>
                <a:cs typeface="ＭＳ Ｐゴシック" charset="0"/>
              </a:rPr>
              <a:t>t want to miss it</a:t>
            </a:r>
            <a:endParaRPr lang="en-US" dirty="0">
              <a:latin typeface="Helvetica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7192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46101" y="1866900"/>
            <a:ext cx="8102600" cy="4292600"/>
          </a:xfrm>
        </p:spPr>
        <p:txBody>
          <a:bodyPr/>
          <a:lstStyle/>
          <a:p>
            <a:pPr algn="ctr">
              <a:defRPr/>
            </a:pPr>
            <a:r>
              <a:rPr lang="en-US" dirty="0" smtClean="0">
                <a:latin typeface="Symbol" charset="0"/>
                <a:ea typeface="ＭＳ Ｐゴシック" charset="0"/>
                <a:cs typeface="ＭＳ Ｐゴシック" charset="0"/>
                <a:sym typeface="Symbol" charset="0"/>
              </a:rPr>
              <a:t></a:t>
            </a:r>
            <a:r>
              <a:rPr lang="en-US" dirty="0" smtClean="0">
                <a:latin typeface="Helvetica" charset="0"/>
                <a:ea typeface="ＭＳ Ｐゴシック" charset="0"/>
                <a:cs typeface="ＭＳ Ｐゴシック" charset="0"/>
              </a:rPr>
              <a:t> </a:t>
            </a:r>
            <a:r>
              <a:rPr lang="en-US" dirty="0">
                <a:latin typeface="Helvetica" charset="0"/>
                <a:ea typeface="ＭＳ Ｐゴシック" charset="0"/>
                <a:cs typeface="ＭＳ Ｐゴシック" charset="0"/>
              </a:rPr>
              <a:t>= .10</a:t>
            </a:r>
          </a:p>
          <a:p>
            <a:pPr algn="ctr">
              <a:defRPr/>
            </a:pPr>
            <a:r>
              <a:rPr lang="en-US" dirty="0">
                <a:latin typeface="Helvetica" charset="0"/>
                <a:ea typeface="ＭＳ Ｐゴシック" charset="0"/>
                <a:cs typeface="ＭＳ Ｐゴシック" charset="0"/>
              </a:rPr>
              <a:t>Power (1- </a:t>
            </a:r>
            <a:r>
              <a:rPr lang="en-US" dirty="0">
                <a:latin typeface="Symbol" charset="0"/>
                <a:ea typeface="ＭＳ Ｐゴシック" charset="0"/>
                <a:cs typeface="ＭＳ Ｐゴシック" charset="0"/>
                <a:sym typeface="Symbol" charset="0"/>
              </a:rPr>
              <a:t></a:t>
            </a:r>
            <a:r>
              <a:rPr lang="en-US" dirty="0">
                <a:latin typeface="Helvetica" charset="0"/>
                <a:ea typeface="ＭＳ Ｐゴシック" charset="0"/>
                <a:cs typeface="ＭＳ Ｐゴシック" charset="0"/>
              </a:rPr>
              <a:t>) = 0.90</a:t>
            </a:r>
          </a:p>
          <a:p>
            <a:pPr algn="ctr">
              <a:buFont typeface="Times" charset="0"/>
              <a:buNone/>
              <a:defRPr/>
            </a:pPr>
            <a:endParaRPr lang="en-US" dirty="0">
              <a:latin typeface="Helvetica" charset="0"/>
              <a:ea typeface="ＭＳ Ｐゴシック" charset="0"/>
              <a:cs typeface="ＭＳ Ｐゴシック" charset="0"/>
            </a:endParaRPr>
          </a:p>
          <a:p>
            <a:pPr>
              <a:defRPr/>
            </a:pPr>
            <a:r>
              <a:rPr lang="en-US" dirty="0" smtClean="0">
                <a:latin typeface="Helvetica" charset="0"/>
                <a:ea typeface="ＭＳ Ｐゴシック" charset="0"/>
                <a:cs typeface="ＭＳ Ｐゴシック" charset="0"/>
              </a:rPr>
              <a:t>Greater </a:t>
            </a:r>
            <a:r>
              <a:rPr lang="en-US" dirty="0">
                <a:latin typeface="Helvetica" charset="0"/>
                <a:ea typeface="ＭＳ Ｐゴシック" charset="0"/>
                <a:cs typeface="ＭＳ Ｐゴシック" charset="0"/>
              </a:rPr>
              <a:t>power requires a larger sample size</a:t>
            </a:r>
          </a:p>
          <a:p>
            <a:pPr algn="ctr">
              <a:buFont typeface="Times" charset="0"/>
              <a:buNone/>
              <a:defRPr/>
            </a:pPr>
            <a:r>
              <a:rPr lang="en-US" dirty="0">
                <a:latin typeface="Helvetica" charset="0"/>
                <a:ea typeface="ＭＳ Ｐゴシック" charset="0"/>
                <a:cs typeface="ＭＳ Ｐゴシック" charset="0"/>
              </a:rPr>
              <a:t> </a:t>
            </a: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Helvetica" charset="0"/>
                <a:ea typeface="ＭＳ Ｐゴシック" charset="0"/>
                <a:cs typeface="ＭＳ Ｐゴシック" charset="0"/>
              </a:rPr>
              <a:t>We have all of the ingredients</a:t>
            </a:r>
          </a:p>
        </p:txBody>
      </p:sp>
      <p:sp>
        <p:nvSpPr>
          <p:cNvPr id="1771523" name="Rectangle 3"/>
          <p:cNvSpPr>
            <a:spLocks noChangeArrowheads="1"/>
          </p:cNvSpPr>
          <p:nvPr/>
        </p:nvSpPr>
        <p:spPr bwMode="auto">
          <a:xfrm>
            <a:off x="881063" y="1651000"/>
            <a:ext cx="7381875" cy="4749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/>
          <a:lstStyle/>
          <a:p>
            <a:pPr marL="285750" indent="-285750">
              <a:lnSpc>
                <a:spcPct val="90000"/>
              </a:lnSpc>
              <a:spcBef>
                <a:spcPct val="50000"/>
              </a:spcBef>
              <a:buClr>
                <a:srgbClr val="FF0208"/>
              </a:buClr>
              <a:buSzPct val="100000"/>
              <a:buFont typeface="Times" charset="0"/>
              <a:buNone/>
              <a:defRPr/>
            </a:pPr>
            <a:r>
              <a:rPr lang="en-US" sz="3000" b="0" i="0" dirty="0">
                <a:effectLst>
                  <a:outerShdw blurRad="38100" dist="38100" dir="2700000" algn="tl">
                    <a:srgbClr val="DDDDDD"/>
                  </a:outerShdw>
                </a:effectLst>
                <a:latin typeface="Zapf Dingbats" charset="0"/>
                <a:sym typeface="Zapf Dingbats" charset="0"/>
              </a:rPr>
              <a:t></a:t>
            </a:r>
            <a:r>
              <a:rPr lang="en-US" sz="3000" b="0" i="0" dirty="0">
                <a:effectLst>
                  <a:outerShdw blurRad="38100" dist="38100" dir="2700000" algn="tl">
                    <a:srgbClr val="DDDDDD"/>
                  </a:outerShdw>
                </a:effectLst>
              </a:rPr>
              <a:t> Testable hypothesis</a:t>
            </a:r>
          </a:p>
          <a:p>
            <a:pPr marL="285750" indent="-285750">
              <a:lnSpc>
                <a:spcPct val="90000"/>
              </a:lnSpc>
              <a:spcBef>
                <a:spcPct val="50000"/>
              </a:spcBef>
              <a:buClr>
                <a:srgbClr val="FF0208"/>
              </a:buClr>
              <a:buSzPct val="100000"/>
              <a:buFont typeface="Times" charset="0"/>
              <a:buNone/>
              <a:defRPr/>
            </a:pPr>
            <a:r>
              <a:rPr lang="en-US" sz="3000" b="0" i="0" dirty="0">
                <a:effectLst>
                  <a:outerShdw blurRad="38100" dist="38100" dir="2700000" algn="tl">
                    <a:srgbClr val="DDDDDD"/>
                  </a:outerShdw>
                </a:effectLst>
                <a:latin typeface="Zapf Dingbats" charset="0"/>
                <a:sym typeface="Zapf Dingbats" charset="0"/>
              </a:rPr>
              <a:t></a:t>
            </a:r>
            <a:r>
              <a:rPr lang="en-US" sz="3000" b="0" i="0" dirty="0">
                <a:effectLst>
                  <a:outerShdw blurRad="38100" dist="38100" dir="2700000" algn="tl">
                    <a:srgbClr val="DDDDDD"/>
                  </a:outerShdw>
                </a:effectLst>
              </a:rPr>
              <a:t> </a:t>
            </a:r>
            <a:r>
              <a:rPr lang="en-US" sz="3000" b="0" i="0" dirty="0" smtClean="0">
                <a:effectLst>
                  <a:outerShdw blurRad="38100" dist="38100" dir="2700000" algn="tl">
                    <a:srgbClr val="DDDDDD"/>
                  </a:outerShdw>
                </a:effectLst>
              </a:rPr>
              <a:t>Study design </a:t>
            </a:r>
            <a:r>
              <a:rPr lang="en-US" sz="3000" b="0" i="0" dirty="0">
                <a:effectLst>
                  <a:outerShdw blurRad="38100" dist="38100" dir="2700000" algn="tl">
                    <a:srgbClr val="DDDDDD"/>
                  </a:outerShdw>
                </a:effectLst>
              </a:rPr>
              <a:t>(RCT)</a:t>
            </a:r>
          </a:p>
          <a:p>
            <a:pPr marL="285750" indent="-285750">
              <a:lnSpc>
                <a:spcPct val="90000"/>
              </a:lnSpc>
              <a:spcBef>
                <a:spcPct val="50000"/>
              </a:spcBef>
              <a:buClr>
                <a:srgbClr val="FF0208"/>
              </a:buClr>
              <a:buSzPct val="100000"/>
              <a:buFont typeface="Times" charset="0"/>
              <a:buNone/>
              <a:defRPr/>
            </a:pPr>
            <a:r>
              <a:rPr lang="en-US" sz="3000" b="0" i="0" dirty="0">
                <a:effectLst>
                  <a:outerShdw blurRad="38100" dist="38100" dir="2700000" algn="tl">
                    <a:srgbClr val="DDDDDD"/>
                  </a:outerShdw>
                </a:effectLst>
                <a:latin typeface="Zapf Dingbats" charset="0"/>
                <a:sym typeface="Zapf Dingbats" charset="0"/>
              </a:rPr>
              <a:t></a:t>
            </a:r>
            <a:r>
              <a:rPr lang="en-US" sz="3000" b="0" i="0" dirty="0">
                <a:effectLst>
                  <a:outerShdw blurRad="38100" dist="38100" dir="2700000" algn="tl">
                    <a:srgbClr val="DDDDDD"/>
                  </a:outerShdw>
                </a:effectLst>
              </a:rPr>
              <a:t> Statistical test: Chi-squared</a:t>
            </a:r>
          </a:p>
          <a:p>
            <a:pPr marL="285750" indent="-285750">
              <a:lnSpc>
                <a:spcPct val="90000"/>
              </a:lnSpc>
              <a:spcBef>
                <a:spcPct val="50000"/>
              </a:spcBef>
              <a:buClr>
                <a:srgbClr val="FF0208"/>
              </a:buClr>
              <a:buSzPct val="100000"/>
              <a:buFont typeface="Times" charset="0"/>
              <a:buNone/>
              <a:defRPr/>
            </a:pPr>
            <a:r>
              <a:rPr lang="en-US" sz="3000" b="0" i="0" dirty="0">
                <a:effectLst>
                  <a:outerShdw blurRad="38100" dist="38100" dir="2700000" algn="tl">
                    <a:srgbClr val="DDDDDD"/>
                  </a:outerShdw>
                </a:effectLst>
                <a:latin typeface="Zapf Dingbats" charset="0"/>
                <a:sym typeface="Zapf Dingbats" charset="0"/>
              </a:rPr>
              <a:t></a:t>
            </a:r>
            <a:r>
              <a:rPr lang="en-US" sz="3000" b="0" i="0" dirty="0">
                <a:effectLst>
                  <a:outerShdw blurRad="38100" dist="38100" dir="2700000" algn="tl">
                    <a:srgbClr val="DDDDDD"/>
                  </a:outerShdw>
                </a:effectLst>
              </a:rPr>
              <a:t> Effect size 10% </a:t>
            </a:r>
            <a:r>
              <a:rPr lang="en-US" sz="3000" b="0" i="0" dirty="0" smtClean="0">
                <a:effectLst>
                  <a:outerShdw blurRad="38100" dist="38100" dir="2700000" algn="tl">
                    <a:srgbClr val="DDDDDD"/>
                  </a:outerShdw>
                </a:effectLst>
              </a:rPr>
              <a:t>vs. </a:t>
            </a:r>
            <a:r>
              <a:rPr lang="en-US" sz="3000" b="0" i="0" dirty="0">
                <a:effectLst>
                  <a:outerShdw blurRad="38100" dist="38100" dir="2700000" algn="tl">
                    <a:srgbClr val="DDDDDD"/>
                  </a:outerShdw>
                </a:effectLst>
              </a:rPr>
              <a:t>8%</a:t>
            </a:r>
          </a:p>
          <a:p>
            <a:pPr marL="285750" indent="-285750">
              <a:lnSpc>
                <a:spcPct val="90000"/>
              </a:lnSpc>
              <a:spcBef>
                <a:spcPct val="50000"/>
              </a:spcBef>
              <a:buClr>
                <a:srgbClr val="FF0208"/>
              </a:buClr>
              <a:buSzPct val="100000"/>
              <a:buFont typeface="Times" charset="0"/>
              <a:buNone/>
              <a:defRPr/>
            </a:pPr>
            <a:r>
              <a:rPr lang="en-US" sz="3000" b="0" i="0" dirty="0">
                <a:effectLst>
                  <a:outerShdw blurRad="38100" dist="38100" dir="2700000" algn="tl">
                    <a:srgbClr val="DDDDDD"/>
                  </a:outerShdw>
                </a:effectLst>
                <a:latin typeface="Zapf Dingbats" charset="0"/>
                <a:sym typeface="Zapf Dingbats" charset="0"/>
              </a:rPr>
              <a:t></a:t>
            </a:r>
            <a:r>
              <a:rPr lang="en-US" sz="3000" b="0" i="0" dirty="0">
                <a:effectLst>
                  <a:outerShdw blurRad="38100" dist="38100" dir="2700000" algn="tl">
                    <a:srgbClr val="DDDDDD"/>
                  </a:outerShdw>
                </a:effectLst>
              </a:rPr>
              <a:t> Power: 0.90; alpha: 2-sided 0.05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4" name="Rectangle 2"/>
          <p:cNvSpPr>
            <a:spLocks noGrp="1" noChangeArrowheads="1"/>
          </p:cNvSpPr>
          <p:nvPr>
            <p:ph type="title"/>
          </p:nvPr>
        </p:nvSpPr>
        <p:spPr>
          <a:xfrm>
            <a:off x="900113" y="234950"/>
            <a:ext cx="7343775" cy="1143000"/>
          </a:xfrm>
        </p:spPr>
        <p:txBody>
          <a:bodyPr/>
          <a:lstStyle/>
          <a:p>
            <a:r>
              <a:rPr lang="en-US" sz="2400">
                <a:latin typeface="Helvetica" charset="0"/>
                <a:ea typeface="ＭＳ Ｐゴシック" charset="0"/>
                <a:cs typeface="ＭＳ Ｐゴシック" charset="0"/>
              </a:rPr>
              <a:t>From Table 6B.2</a:t>
            </a:r>
            <a:br>
              <a:rPr lang="en-US" sz="2400">
                <a:latin typeface="Helvetica" charset="0"/>
                <a:ea typeface="ＭＳ Ｐゴシック" charset="0"/>
                <a:cs typeface="ＭＳ Ｐゴシック" charset="0"/>
              </a:rPr>
            </a:br>
            <a:r>
              <a:rPr lang="en-US" sz="2400">
                <a:latin typeface="Helvetica" charset="0"/>
                <a:ea typeface="ＭＳ Ｐゴシック" charset="0"/>
                <a:cs typeface="ＭＳ Ｐゴシック" charset="0"/>
              </a:rPr>
              <a:t>Comparing two proportions</a:t>
            </a:r>
            <a:endParaRPr lang="en-US" sz="2800" b="0">
              <a:latin typeface="Helvetica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798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endParaRPr lang="en-US" dirty="0">
              <a:ea typeface="+mn-ea"/>
              <a:cs typeface="+mn-cs"/>
            </a:endParaRPr>
          </a:p>
        </p:txBody>
      </p:sp>
      <p:sp>
        <p:nvSpPr>
          <p:cNvPr id="1798148" name="Rectangle 4"/>
          <p:cNvSpPr>
            <a:spLocks noChangeArrowheads="1"/>
          </p:cNvSpPr>
          <p:nvPr/>
        </p:nvSpPr>
        <p:spPr bwMode="auto">
          <a:xfrm>
            <a:off x="454025" y="4638675"/>
            <a:ext cx="18415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DDDDDD"/>
                </a:outerShdw>
              </a:effectLst>
              <a:ea typeface="+mn-ea"/>
              <a:cs typeface="+mn-cs"/>
            </a:endParaRPr>
          </a:p>
        </p:txBody>
      </p:sp>
      <p:grpSp>
        <p:nvGrpSpPr>
          <p:cNvPr id="120837" name="Group 9"/>
          <p:cNvGrpSpPr>
            <a:grpSpLocks/>
          </p:cNvGrpSpPr>
          <p:nvPr/>
        </p:nvGrpSpPr>
        <p:grpSpPr bwMode="auto">
          <a:xfrm>
            <a:off x="869950" y="1409700"/>
            <a:ext cx="7404100" cy="4546600"/>
            <a:chOff x="556" y="640"/>
            <a:chExt cx="4664" cy="2864"/>
          </a:xfrm>
        </p:grpSpPr>
        <p:pic>
          <p:nvPicPr>
            <p:cNvPr id="120843" name="Picture 6" descr="6B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56" y="640"/>
              <a:ext cx="4664" cy="8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20844" name="Picture 7" descr="Table 6B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48" y="1584"/>
              <a:ext cx="4272" cy="19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798154" name="AutoShape 10"/>
          <p:cNvSpPr>
            <a:spLocks noChangeArrowheads="1"/>
          </p:cNvSpPr>
          <p:nvPr/>
        </p:nvSpPr>
        <p:spPr bwMode="auto">
          <a:xfrm>
            <a:off x="1473200" y="1905000"/>
            <a:ext cx="723900" cy="165100"/>
          </a:xfrm>
          <a:prstGeom prst="rightArrow">
            <a:avLst>
              <a:gd name="adj1" fmla="val 50000"/>
              <a:gd name="adj2" fmla="val 109615"/>
            </a:avLst>
          </a:prstGeom>
          <a:solidFill>
            <a:schemeClr val="hlink"/>
          </a:solidFill>
          <a:ln w="158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+mn-ea"/>
              <a:cs typeface="+mn-cs"/>
            </a:endParaRPr>
          </a:p>
        </p:txBody>
      </p:sp>
      <p:sp>
        <p:nvSpPr>
          <p:cNvPr id="1798155" name="AutoShape 11"/>
          <p:cNvSpPr>
            <a:spLocks noChangeArrowheads="1"/>
          </p:cNvSpPr>
          <p:nvPr/>
        </p:nvSpPr>
        <p:spPr bwMode="auto">
          <a:xfrm>
            <a:off x="2870200" y="2489200"/>
            <a:ext cx="584200" cy="254000"/>
          </a:xfrm>
          <a:prstGeom prst="octagon">
            <a:avLst>
              <a:gd name="adj" fmla="val 29287"/>
            </a:avLst>
          </a:prstGeom>
          <a:noFill/>
          <a:ln w="28575">
            <a:solidFill>
              <a:schemeClr val="hlink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+mn-ea"/>
              <a:cs typeface="+mn-cs"/>
            </a:endParaRPr>
          </a:p>
        </p:txBody>
      </p:sp>
      <p:sp>
        <p:nvSpPr>
          <p:cNvPr id="1798156" name="AutoShape 12"/>
          <p:cNvSpPr>
            <a:spLocks noChangeArrowheads="1"/>
          </p:cNvSpPr>
          <p:nvPr/>
        </p:nvSpPr>
        <p:spPr bwMode="auto">
          <a:xfrm>
            <a:off x="1282700" y="4051300"/>
            <a:ext cx="584200" cy="304800"/>
          </a:xfrm>
          <a:prstGeom prst="octagon">
            <a:avLst>
              <a:gd name="adj" fmla="val 29287"/>
            </a:avLst>
          </a:prstGeom>
          <a:noFill/>
          <a:ln w="28575">
            <a:solidFill>
              <a:schemeClr val="hlink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+mn-ea"/>
              <a:cs typeface="+mn-cs"/>
            </a:endParaRPr>
          </a:p>
        </p:txBody>
      </p:sp>
      <p:sp>
        <p:nvSpPr>
          <p:cNvPr id="1798157" name="AutoShape 13"/>
          <p:cNvSpPr>
            <a:spLocks noChangeArrowheads="1"/>
          </p:cNvSpPr>
          <p:nvPr/>
        </p:nvSpPr>
        <p:spPr bwMode="auto">
          <a:xfrm>
            <a:off x="2844800" y="4483100"/>
            <a:ext cx="584200" cy="254000"/>
          </a:xfrm>
          <a:prstGeom prst="octagon">
            <a:avLst>
              <a:gd name="adj" fmla="val 29287"/>
            </a:avLst>
          </a:prstGeom>
          <a:noFill/>
          <a:ln w="28575">
            <a:solidFill>
              <a:schemeClr val="hlink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+mn-ea"/>
              <a:cs typeface="+mn-cs"/>
            </a:endParaRPr>
          </a:p>
        </p:txBody>
      </p:sp>
      <p:sp>
        <p:nvSpPr>
          <p:cNvPr id="1798158" name="AutoShape 14"/>
          <p:cNvSpPr>
            <a:spLocks noChangeArrowheads="1"/>
          </p:cNvSpPr>
          <p:nvPr/>
        </p:nvSpPr>
        <p:spPr bwMode="auto">
          <a:xfrm>
            <a:off x="5486400" y="1854200"/>
            <a:ext cx="2565400" cy="203200"/>
          </a:xfrm>
          <a:prstGeom prst="octagon">
            <a:avLst>
              <a:gd name="adj" fmla="val 29287"/>
            </a:avLst>
          </a:prstGeom>
          <a:noFill/>
          <a:ln w="28575">
            <a:solidFill>
              <a:schemeClr val="hlink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+mn-ea"/>
              <a:cs typeface="+mn-cs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54000" y="660400"/>
            <a:ext cx="197677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0" i="0" dirty="0" smtClean="0"/>
              <a:t>2-sided </a:t>
            </a:r>
            <a:r>
              <a:rPr lang="en-US" sz="2000" b="0" i="0" dirty="0" smtClean="0">
                <a:latin typeface="Symbol" charset="0"/>
                <a:sym typeface="Symbol" charset="0"/>
              </a:rPr>
              <a:t> </a:t>
            </a:r>
            <a:r>
              <a:rPr lang="en-US" sz="2000" i="0" dirty="0" smtClean="0">
                <a:latin typeface="Symbol" charset="0"/>
                <a:sym typeface="Symbol" charset="0"/>
              </a:rPr>
              <a:t>= 0.05</a:t>
            </a:r>
          </a:p>
          <a:p>
            <a:r>
              <a:rPr lang="en-US" sz="2000" b="0" i="0" dirty="0" smtClean="0"/>
              <a:t>Power = 0.90</a:t>
            </a:r>
            <a:endParaRPr lang="en-US" sz="2000" i="0" dirty="0"/>
          </a:p>
        </p:txBody>
      </p:sp>
      <p:sp>
        <p:nvSpPr>
          <p:cNvPr id="15" name="TextBox 14"/>
          <p:cNvSpPr txBox="1"/>
          <p:nvPr/>
        </p:nvSpPr>
        <p:spPr>
          <a:xfrm>
            <a:off x="-27378" y="3848100"/>
            <a:ext cx="134408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b="0" i="0" dirty="0" smtClean="0"/>
              <a:t>Treatment</a:t>
            </a:r>
          </a:p>
          <a:p>
            <a:pPr algn="ctr"/>
            <a:r>
              <a:rPr lang="en-US" sz="2000" b="0" i="0" dirty="0" smtClean="0"/>
              <a:t>rate</a:t>
            </a:r>
            <a:endParaRPr lang="en-US" sz="2000" i="0" dirty="0"/>
          </a:p>
        </p:txBody>
      </p:sp>
      <p:sp>
        <p:nvSpPr>
          <p:cNvPr id="16" name="AutoShape 13"/>
          <p:cNvSpPr>
            <a:spLocks noChangeArrowheads="1"/>
          </p:cNvSpPr>
          <p:nvPr/>
        </p:nvSpPr>
        <p:spPr bwMode="auto">
          <a:xfrm>
            <a:off x="787400" y="2209800"/>
            <a:ext cx="1333500" cy="609600"/>
          </a:xfrm>
          <a:prstGeom prst="octagon">
            <a:avLst>
              <a:gd name="adj" fmla="val 29287"/>
            </a:avLst>
          </a:prstGeom>
          <a:noFill/>
          <a:ln w="28575">
            <a:solidFill>
              <a:schemeClr val="hlink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+mn-ea"/>
              <a:cs typeface="+mn-cs"/>
            </a:endParaRPr>
          </a:p>
        </p:txBody>
      </p:sp>
      <p:sp>
        <p:nvSpPr>
          <p:cNvPr id="17" name="AutoShape 11"/>
          <p:cNvSpPr>
            <a:spLocks noChangeArrowheads="1"/>
          </p:cNvSpPr>
          <p:nvPr/>
        </p:nvSpPr>
        <p:spPr bwMode="auto">
          <a:xfrm>
            <a:off x="3340100" y="2171700"/>
            <a:ext cx="3619500" cy="317500"/>
          </a:xfrm>
          <a:prstGeom prst="octagon">
            <a:avLst>
              <a:gd name="adj" fmla="val 29287"/>
            </a:avLst>
          </a:prstGeom>
          <a:noFill/>
          <a:ln w="28575">
            <a:solidFill>
              <a:schemeClr val="hlink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+mn-ea"/>
              <a:cs typeface="+mn-cs"/>
            </a:endParaRP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92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Helvetica" charset="0"/>
                <a:ea typeface="ＭＳ Ｐゴシック" charset="0"/>
                <a:cs typeface="ＭＳ Ｐゴシック" charset="0"/>
              </a:rPr>
              <a:t>From Table 6B.2</a:t>
            </a:r>
          </a:p>
        </p:txBody>
      </p:sp>
      <p:sp>
        <p:nvSpPr>
          <p:cNvPr id="20131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r>
              <a:rPr lang="en-US" dirty="0">
                <a:latin typeface="Helvetica" charset="0"/>
                <a:ea typeface="ＭＳ Ｐゴシック" charset="0"/>
                <a:cs typeface="ＭＳ Ｐゴシック" charset="0"/>
              </a:rPr>
              <a:t>Sample size: 4,401</a:t>
            </a:r>
          </a:p>
          <a:p>
            <a:pPr>
              <a:defRPr/>
            </a:pPr>
            <a:r>
              <a:rPr lang="en-US" dirty="0">
                <a:latin typeface="Helvetica" charset="0"/>
                <a:ea typeface="ＭＳ Ｐゴシック" charset="0"/>
                <a:cs typeface="ＭＳ Ｐゴシック" charset="0"/>
              </a:rPr>
              <a:t>Per group!</a:t>
            </a:r>
          </a:p>
          <a:p>
            <a:pPr>
              <a:defRPr/>
            </a:pPr>
            <a:r>
              <a:rPr lang="en-US" dirty="0">
                <a:latin typeface="Helvetica" charset="0"/>
                <a:ea typeface="ＭＳ Ｐゴシック" charset="0"/>
                <a:cs typeface="ＭＳ Ｐゴシック" charset="0"/>
              </a:rPr>
              <a:t>Total: 8,802</a:t>
            </a:r>
          </a:p>
          <a:p>
            <a:pPr>
              <a:defRPr/>
            </a:pPr>
            <a:r>
              <a:rPr lang="en-US" dirty="0">
                <a:latin typeface="Helvetica" charset="0"/>
                <a:ea typeface="ＭＳ Ｐゴシック" charset="0"/>
                <a:cs typeface="ＭＳ Ｐゴシック" charset="0"/>
              </a:rPr>
              <a:t>Does not include drop-outs</a:t>
            </a:r>
          </a:p>
          <a:p>
            <a:pPr lvl="1">
              <a:defRPr/>
            </a:pPr>
            <a:r>
              <a:rPr lang="en-US" dirty="0">
                <a:latin typeface="Helvetica" charset="0"/>
                <a:ea typeface="ＭＳ Ｐゴシック" charset="0"/>
              </a:rPr>
              <a:t>20% drop-out: 11,002 total sample size!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Helvetica" charset="0"/>
                <a:ea typeface="ＭＳ Ｐゴシック" charset="0"/>
                <a:cs typeface="ＭＳ Ｐゴシック" charset="0"/>
              </a:rPr>
              <a:t>My research question</a:t>
            </a:r>
            <a:endParaRPr lang="en-US" dirty="0">
              <a:latin typeface="Helvetica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7244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42963" y="1866900"/>
            <a:ext cx="7153275" cy="4292600"/>
          </a:xfrm>
        </p:spPr>
        <p:txBody>
          <a:bodyPr/>
          <a:lstStyle/>
          <a:p>
            <a:pPr algn="ctr">
              <a:buFont typeface="Times" charset="0"/>
              <a:buNone/>
              <a:defRPr/>
            </a:pPr>
            <a:r>
              <a:rPr lang="en-US" dirty="0" smtClean="0">
                <a:latin typeface="Helvetica" charset="0"/>
                <a:ea typeface="ＭＳ Ｐゴシック" charset="0"/>
                <a:cs typeface="ＭＳ Ｐゴシック" charset="0"/>
              </a:rPr>
              <a:t>Does </a:t>
            </a:r>
            <a:r>
              <a:rPr lang="en-US" dirty="0">
                <a:latin typeface="Helvetica" charset="0"/>
                <a:ea typeface="ＭＳ Ｐゴシック" charset="0"/>
                <a:cs typeface="ＭＳ Ｐゴシック" charset="0"/>
              </a:rPr>
              <a:t>consuming resveratrol lead to a long and healthy life</a:t>
            </a:r>
            <a:r>
              <a:rPr lang="en-US" dirty="0" smtClean="0">
                <a:latin typeface="Helvetica" charset="0"/>
                <a:ea typeface="ＭＳ Ｐゴシック" charset="0"/>
                <a:cs typeface="ＭＳ Ｐゴシック" charset="0"/>
              </a:rPr>
              <a:t>?</a:t>
            </a:r>
            <a:endParaRPr lang="en-US" dirty="0">
              <a:latin typeface="Helvetica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07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Helvetica" charset="0"/>
                <a:ea typeface="ＭＳ Ｐゴシック" charset="0"/>
                <a:cs typeface="ＭＳ Ｐゴシック" charset="0"/>
              </a:rPr>
              <a:t>Appropriate responses</a:t>
            </a:r>
          </a:p>
        </p:txBody>
      </p:sp>
      <p:sp>
        <p:nvSpPr>
          <p:cNvPr id="1799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42963" y="1866900"/>
            <a:ext cx="7877175" cy="4292600"/>
          </a:xfrm>
        </p:spPr>
        <p:txBody>
          <a:bodyPr/>
          <a:lstStyle/>
          <a:p>
            <a:pPr>
              <a:defRPr/>
            </a:pPr>
            <a:r>
              <a:rPr lang="en-US" dirty="0">
                <a:latin typeface="Helvetica" charset="0"/>
                <a:ea typeface="ＭＳ Ｐゴシック" charset="0"/>
                <a:cs typeface="ＭＳ Ｐゴシック" charset="0"/>
              </a:rPr>
              <a:t>Shock </a:t>
            </a:r>
            <a:endParaRPr lang="en-US" dirty="0" smtClean="0">
              <a:latin typeface="Helvetica" charset="0"/>
              <a:ea typeface="ＭＳ Ｐゴシック" charset="0"/>
              <a:cs typeface="ＭＳ Ｐゴシック" charset="0"/>
            </a:endParaRPr>
          </a:p>
          <a:p>
            <a:pPr>
              <a:defRPr/>
            </a:pPr>
            <a:r>
              <a:rPr lang="en-US" dirty="0" smtClean="0">
                <a:latin typeface="Helvetica" charset="0"/>
                <a:ea typeface="ＭＳ Ｐゴシック" charset="0"/>
                <a:cs typeface="ＭＳ Ｐゴシック" charset="0"/>
              </a:rPr>
              <a:t>Depression</a:t>
            </a:r>
            <a:endParaRPr lang="en-US" dirty="0">
              <a:latin typeface="Helvetica" charset="0"/>
              <a:ea typeface="ＭＳ Ｐゴシック" charset="0"/>
              <a:cs typeface="ＭＳ Ｐゴシック" charset="0"/>
            </a:endParaRPr>
          </a:p>
          <a:p>
            <a:pPr>
              <a:defRPr/>
            </a:pPr>
            <a:r>
              <a:rPr lang="en-US" dirty="0" smtClean="0">
                <a:latin typeface="Helvetica" charset="0"/>
                <a:ea typeface="ＭＳ Ｐゴシック" charset="0"/>
                <a:cs typeface="ＭＳ Ｐゴシック" charset="0"/>
              </a:rPr>
              <a:t>Consider </a:t>
            </a:r>
            <a:r>
              <a:rPr lang="en-US" dirty="0">
                <a:latin typeface="Helvetica" charset="0"/>
                <a:ea typeface="ＭＳ Ｐゴシック" charset="0"/>
                <a:cs typeface="ＭＳ Ｐゴシック" charset="0"/>
              </a:rPr>
              <a:t>alternative approaches</a:t>
            </a:r>
          </a:p>
          <a:p>
            <a:pPr marL="0" indent="0">
              <a:buNone/>
              <a:defRPr/>
            </a:pPr>
            <a:endParaRPr lang="en-US" dirty="0">
              <a:latin typeface="Helvetica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6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Helvetica" charset="0"/>
                <a:ea typeface="ＭＳ Ｐゴシック" charset="0"/>
                <a:cs typeface="ＭＳ Ｐゴシック" charset="0"/>
              </a:rPr>
              <a:t>Alternatives</a:t>
            </a:r>
          </a:p>
        </p:txBody>
      </p:sp>
      <p:sp>
        <p:nvSpPr>
          <p:cNvPr id="17745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r>
              <a:rPr lang="en-US" dirty="0">
                <a:latin typeface="Helvetica" charset="0"/>
                <a:ea typeface="ＭＳ Ｐゴシック" charset="0"/>
                <a:cs typeface="ＭＳ Ｐゴシック" charset="0"/>
              </a:rPr>
              <a:t>Tweak </a:t>
            </a:r>
            <a:r>
              <a:rPr lang="en-US" dirty="0">
                <a:latin typeface="Symbol" charset="0"/>
                <a:ea typeface="ＭＳ Ｐゴシック" charset="0"/>
                <a:cs typeface="ＭＳ Ｐゴシック" charset="0"/>
                <a:sym typeface="Symbol" charset="0"/>
              </a:rPr>
              <a:t>: </a:t>
            </a:r>
            <a:r>
              <a:rPr lang="en-US" dirty="0" smtClean="0">
                <a:latin typeface="Helvetica" charset="0"/>
                <a:ea typeface="ＭＳ Ｐゴシック" charset="0"/>
                <a:cs typeface="ＭＳ Ｐゴシック" charset="0"/>
              </a:rPr>
              <a:t>one</a:t>
            </a:r>
            <a:r>
              <a:rPr lang="en-US" dirty="0">
                <a:latin typeface="Helvetica" charset="0"/>
                <a:ea typeface="ＭＳ Ｐゴシック" charset="0"/>
                <a:cs typeface="ＭＳ Ｐゴシック" charset="0"/>
              </a:rPr>
              <a:t>-sided </a:t>
            </a:r>
          </a:p>
          <a:p>
            <a:pPr lvl="1">
              <a:defRPr/>
            </a:pPr>
            <a:r>
              <a:rPr lang="en-US" dirty="0">
                <a:latin typeface="Helvetica" charset="0"/>
                <a:ea typeface="ＭＳ Ｐゴシック" charset="0"/>
              </a:rPr>
              <a:t>Almost never appropriate </a:t>
            </a:r>
          </a:p>
          <a:p>
            <a:pPr>
              <a:defRPr/>
            </a:pPr>
            <a:r>
              <a:rPr lang="en-US" dirty="0">
                <a:latin typeface="Helvetica" charset="0"/>
                <a:ea typeface="ＭＳ Ｐゴシック" charset="0"/>
                <a:cs typeface="ＭＳ Ｐゴシック" charset="0"/>
              </a:rPr>
              <a:t>Tweak the power: 0.80</a:t>
            </a: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0194" name="Rectangle 2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+mn-ea"/>
              <a:cs typeface="+mn-cs"/>
            </a:endParaRPr>
          </a:p>
        </p:txBody>
      </p:sp>
      <p:sp>
        <p:nvSpPr>
          <p:cNvPr id="137218" name="Rectangle 3"/>
          <p:cNvSpPr>
            <a:spLocks noGrp="1" noChangeArrowheads="1"/>
          </p:cNvSpPr>
          <p:nvPr>
            <p:ph type="title"/>
          </p:nvPr>
        </p:nvSpPr>
        <p:spPr>
          <a:xfrm>
            <a:off x="900113" y="234950"/>
            <a:ext cx="7343775" cy="1143000"/>
          </a:xfrm>
        </p:spPr>
        <p:txBody>
          <a:bodyPr/>
          <a:lstStyle/>
          <a:p>
            <a:r>
              <a:rPr lang="en-US" sz="2400">
                <a:latin typeface="Helvetica" charset="0"/>
                <a:ea typeface="ＭＳ Ｐゴシック" charset="0"/>
                <a:cs typeface="ＭＳ Ｐゴシック" charset="0"/>
              </a:rPr>
              <a:t>From Table 6B.2</a:t>
            </a:r>
            <a:br>
              <a:rPr lang="en-US" sz="2400">
                <a:latin typeface="Helvetica" charset="0"/>
                <a:ea typeface="ＭＳ Ｐゴシック" charset="0"/>
                <a:cs typeface="ＭＳ Ｐゴシック" charset="0"/>
              </a:rPr>
            </a:br>
            <a:r>
              <a:rPr lang="en-US" sz="2400">
                <a:latin typeface="Helvetica" charset="0"/>
                <a:ea typeface="ＭＳ Ｐゴシック" charset="0"/>
                <a:cs typeface="ＭＳ Ｐゴシック" charset="0"/>
              </a:rPr>
              <a:t>Comparing two proportions</a:t>
            </a:r>
            <a:endParaRPr lang="en-US" sz="2800" b="0">
              <a:latin typeface="Helvetica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800196" name="Rectangle 4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endParaRPr lang="en-US">
              <a:ea typeface="+mn-ea"/>
              <a:cs typeface="+mn-cs"/>
            </a:endParaRPr>
          </a:p>
        </p:txBody>
      </p:sp>
      <p:sp>
        <p:nvSpPr>
          <p:cNvPr id="1800197" name="Rectangle 5"/>
          <p:cNvSpPr>
            <a:spLocks noChangeArrowheads="1"/>
          </p:cNvSpPr>
          <p:nvPr/>
        </p:nvSpPr>
        <p:spPr bwMode="auto">
          <a:xfrm>
            <a:off x="454025" y="4638675"/>
            <a:ext cx="18415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DDDDDD"/>
                </a:outerShdw>
              </a:effectLst>
              <a:ea typeface="+mn-ea"/>
              <a:cs typeface="+mn-cs"/>
            </a:endParaRPr>
          </a:p>
        </p:txBody>
      </p:sp>
      <p:grpSp>
        <p:nvGrpSpPr>
          <p:cNvPr id="137221" name="Group 6"/>
          <p:cNvGrpSpPr>
            <a:grpSpLocks/>
          </p:cNvGrpSpPr>
          <p:nvPr/>
        </p:nvGrpSpPr>
        <p:grpSpPr bwMode="auto">
          <a:xfrm>
            <a:off x="869950" y="1397000"/>
            <a:ext cx="7404100" cy="4546600"/>
            <a:chOff x="556" y="640"/>
            <a:chExt cx="4664" cy="2864"/>
          </a:xfrm>
        </p:grpSpPr>
        <p:pic>
          <p:nvPicPr>
            <p:cNvPr id="137228" name="Picture 7" descr="6B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56" y="640"/>
              <a:ext cx="4664" cy="8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37229" name="Picture 8" descr="Table 6B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48" y="1584"/>
              <a:ext cx="4272" cy="19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800201" name="AutoShape 9"/>
          <p:cNvSpPr>
            <a:spLocks noChangeArrowheads="1"/>
          </p:cNvSpPr>
          <p:nvPr/>
        </p:nvSpPr>
        <p:spPr bwMode="auto">
          <a:xfrm>
            <a:off x="1435100" y="1689100"/>
            <a:ext cx="723900" cy="165100"/>
          </a:xfrm>
          <a:prstGeom prst="rightArrow">
            <a:avLst>
              <a:gd name="adj1" fmla="val 50000"/>
              <a:gd name="adj2" fmla="val 109615"/>
            </a:avLst>
          </a:prstGeom>
          <a:solidFill>
            <a:schemeClr val="hlink"/>
          </a:solidFill>
          <a:ln w="158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+mn-ea"/>
              <a:cs typeface="+mn-cs"/>
            </a:endParaRPr>
          </a:p>
        </p:txBody>
      </p:sp>
      <p:sp>
        <p:nvSpPr>
          <p:cNvPr id="1800202" name="AutoShape 10"/>
          <p:cNvSpPr>
            <a:spLocks noChangeArrowheads="1"/>
          </p:cNvSpPr>
          <p:nvPr/>
        </p:nvSpPr>
        <p:spPr bwMode="auto">
          <a:xfrm>
            <a:off x="2870200" y="2501900"/>
            <a:ext cx="584200" cy="254000"/>
          </a:xfrm>
          <a:prstGeom prst="octagon">
            <a:avLst>
              <a:gd name="adj" fmla="val 29287"/>
            </a:avLst>
          </a:prstGeom>
          <a:noFill/>
          <a:ln w="28575">
            <a:solidFill>
              <a:schemeClr val="hlink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+mn-ea"/>
              <a:cs typeface="+mn-cs"/>
            </a:endParaRPr>
          </a:p>
        </p:txBody>
      </p:sp>
      <p:sp>
        <p:nvSpPr>
          <p:cNvPr id="1800203" name="AutoShape 11"/>
          <p:cNvSpPr>
            <a:spLocks noChangeArrowheads="1"/>
          </p:cNvSpPr>
          <p:nvPr/>
        </p:nvSpPr>
        <p:spPr bwMode="auto">
          <a:xfrm>
            <a:off x="1282700" y="4051300"/>
            <a:ext cx="584200" cy="304800"/>
          </a:xfrm>
          <a:prstGeom prst="octagon">
            <a:avLst>
              <a:gd name="adj" fmla="val 29287"/>
            </a:avLst>
          </a:prstGeom>
          <a:noFill/>
          <a:ln w="28575">
            <a:solidFill>
              <a:schemeClr val="hlink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+mn-ea"/>
              <a:cs typeface="+mn-cs"/>
            </a:endParaRPr>
          </a:p>
        </p:txBody>
      </p:sp>
      <p:sp>
        <p:nvSpPr>
          <p:cNvPr id="1800205" name="AutoShape 13"/>
          <p:cNvSpPr>
            <a:spLocks noChangeArrowheads="1"/>
          </p:cNvSpPr>
          <p:nvPr/>
        </p:nvSpPr>
        <p:spPr bwMode="auto">
          <a:xfrm>
            <a:off x="2895600" y="4521200"/>
            <a:ext cx="508000" cy="190500"/>
          </a:xfrm>
          <a:prstGeom prst="octagon">
            <a:avLst>
              <a:gd name="adj" fmla="val 29287"/>
            </a:avLst>
          </a:prstGeom>
          <a:noFill/>
          <a:ln w="38100" cmpd="sng">
            <a:solidFill>
              <a:srgbClr val="FFBA1B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+mn-ea"/>
              <a:cs typeface="+mn-cs"/>
            </a:endParaRPr>
          </a:p>
        </p:txBody>
      </p:sp>
      <p:sp>
        <p:nvSpPr>
          <p:cNvPr id="1800206" name="AutoShape 14"/>
          <p:cNvSpPr>
            <a:spLocks noChangeArrowheads="1"/>
          </p:cNvSpPr>
          <p:nvPr/>
        </p:nvSpPr>
        <p:spPr bwMode="auto">
          <a:xfrm>
            <a:off x="5524500" y="1663700"/>
            <a:ext cx="2565400" cy="203200"/>
          </a:xfrm>
          <a:prstGeom prst="octagon">
            <a:avLst>
              <a:gd name="adj" fmla="val 29287"/>
            </a:avLst>
          </a:prstGeom>
          <a:noFill/>
          <a:ln w="28575">
            <a:solidFill>
              <a:schemeClr val="hlink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+mn-ea"/>
              <a:cs typeface="+mn-cs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54000" y="660400"/>
            <a:ext cx="197677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0" i="0" dirty="0" smtClean="0"/>
              <a:t>2-sided </a:t>
            </a:r>
            <a:r>
              <a:rPr lang="en-US" sz="2000" b="0" i="0" dirty="0" smtClean="0">
                <a:latin typeface="Symbol" charset="0"/>
                <a:sym typeface="Symbol" charset="0"/>
              </a:rPr>
              <a:t> </a:t>
            </a:r>
            <a:r>
              <a:rPr lang="en-US" sz="2000" i="0" dirty="0" smtClean="0">
                <a:latin typeface="Symbol" charset="0"/>
                <a:sym typeface="Symbol" charset="0"/>
              </a:rPr>
              <a:t>= 0.05</a:t>
            </a:r>
          </a:p>
          <a:p>
            <a:r>
              <a:rPr lang="en-US" sz="2000" i="0" dirty="0" smtClean="0"/>
              <a:t>Power = 0.80</a:t>
            </a:r>
            <a:endParaRPr lang="en-US" sz="2000" i="0" dirty="0"/>
          </a:p>
        </p:txBody>
      </p:sp>
      <p:sp>
        <p:nvSpPr>
          <p:cNvPr id="15" name="AutoShape 12"/>
          <p:cNvSpPr>
            <a:spLocks noChangeArrowheads="1"/>
          </p:cNvSpPr>
          <p:nvPr/>
        </p:nvSpPr>
        <p:spPr bwMode="auto">
          <a:xfrm>
            <a:off x="2870200" y="4279900"/>
            <a:ext cx="584200" cy="254000"/>
          </a:xfrm>
          <a:prstGeom prst="octagon">
            <a:avLst>
              <a:gd name="adj" fmla="val 29287"/>
            </a:avLst>
          </a:prstGeom>
          <a:noFill/>
          <a:ln w="28575">
            <a:solidFill>
              <a:schemeClr val="hlink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+mn-ea"/>
              <a:cs typeface="+mn-cs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30593" y="3848100"/>
            <a:ext cx="122814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b="0" i="0" dirty="0" smtClean="0"/>
              <a:t>Treatment</a:t>
            </a:r>
          </a:p>
          <a:p>
            <a:pPr algn="ctr"/>
            <a:r>
              <a:rPr lang="en-US" sz="1800" b="0" i="0" dirty="0" smtClean="0"/>
              <a:t>rate</a:t>
            </a:r>
            <a:endParaRPr lang="en-US" sz="1800" i="0" dirty="0"/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6" grpId="0"/>
    </p:bld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6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Helvetica" charset="0"/>
                <a:ea typeface="ＭＳ Ｐゴシック" charset="0"/>
                <a:cs typeface="ＭＳ Ｐゴシック" charset="0"/>
              </a:rPr>
              <a:t>Alternatives</a:t>
            </a:r>
          </a:p>
        </p:txBody>
      </p:sp>
      <p:sp>
        <p:nvSpPr>
          <p:cNvPr id="19722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r>
              <a:rPr lang="en-US" dirty="0">
                <a:solidFill>
                  <a:schemeClr val="bg2"/>
                </a:solidFill>
                <a:latin typeface="Helvetica" charset="0"/>
                <a:ea typeface="ＭＳ Ｐゴシック" charset="0"/>
                <a:cs typeface="ＭＳ Ｐゴシック" charset="0"/>
              </a:rPr>
              <a:t>Tweak </a:t>
            </a:r>
            <a:r>
              <a:rPr lang="en-US" dirty="0">
                <a:solidFill>
                  <a:schemeClr val="bg2"/>
                </a:solidFill>
                <a:latin typeface="Symbol" charset="0"/>
                <a:ea typeface="ＭＳ Ｐゴシック" charset="0"/>
                <a:cs typeface="ＭＳ Ｐゴシック" charset="0"/>
                <a:sym typeface="Symbol" charset="0"/>
              </a:rPr>
              <a:t>: </a:t>
            </a:r>
            <a:r>
              <a:rPr lang="en-US" dirty="0">
                <a:solidFill>
                  <a:schemeClr val="bg2"/>
                </a:solidFill>
                <a:latin typeface="Helvetica" charset="0"/>
                <a:ea typeface="ＭＳ Ｐゴシック" charset="0"/>
                <a:cs typeface="ＭＳ Ｐゴシック" charset="0"/>
              </a:rPr>
              <a:t>one-sided </a:t>
            </a:r>
          </a:p>
          <a:p>
            <a:pPr lvl="1">
              <a:defRPr/>
            </a:pPr>
            <a:r>
              <a:rPr lang="en-US" dirty="0">
                <a:solidFill>
                  <a:schemeClr val="bg2"/>
                </a:solidFill>
                <a:latin typeface="Helvetica" charset="0"/>
                <a:ea typeface="ＭＳ Ｐゴシック" charset="0"/>
              </a:rPr>
              <a:t>Almost never appropriate </a:t>
            </a:r>
          </a:p>
          <a:p>
            <a:pPr>
              <a:defRPr/>
            </a:pPr>
            <a:r>
              <a:rPr lang="en-US" dirty="0">
                <a:latin typeface="Helvetica" charset="0"/>
                <a:ea typeface="ＭＳ Ｐゴシック" charset="0"/>
                <a:cs typeface="ＭＳ Ｐゴシック" charset="0"/>
              </a:rPr>
              <a:t>Tweak the power: 0.80</a:t>
            </a:r>
          </a:p>
          <a:p>
            <a:pPr lvl="1">
              <a:defRPr/>
            </a:pPr>
            <a:r>
              <a:rPr lang="en-US" dirty="0">
                <a:latin typeface="Helvetica" charset="0"/>
                <a:ea typeface="ＭＳ Ｐゴシック" charset="0"/>
              </a:rPr>
              <a:t>Modest effect: 3,308 (6,616 total</a:t>
            </a:r>
            <a:r>
              <a:rPr lang="en-US" dirty="0" smtClean="0">
                <a:latin typeface="Helvetica" charset="0"/>
                <a:ea typeface="ＭＳ Ｐゴシック" charset="0"/>
              </a:rPr>
              <a:t>)</a:t>
            </a:r>
          </a:p>
          <a:p>
            <a:pPr lvl="1">
              <a:defRPr/>
            </a:pPr>
            <a:r>
              <a:rPr lang="en-US" dirty="0" smtClean="0">
                <a:latin typeface="Helvetica" charset="0"/>
                <a:ea typeface="ＭＳ Ｐゴシック" charset="0"/>
              </a:rPr>
              <a:t>(not including loss to follow-up)</a:t>
            </a:r>
            <a:endParaRPr lang="en-US" dirty="0">
              <a:latin typeface="Helvetica" charset="0"/>
              <a:ea typeface="ＭＳ Ｐゴシック" charset="0"/>
            </a:endParaRP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31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Helvetica" charset="0"/>
                <a:ea typeface="ＭＳ Ｐゴシック" charset="0"/>
                <a:cs typeface="ＭＳ Ｐゴシック" charset="0"/>
              </a:rPr>
              <a:t>Alternatives</a:t>
            </a:r>
          </a:p>
        </p:txBody>
      </p:sp>
      <p:sp>
        <p:nvSpPr>
          <p:cNvPr id="1810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  <a:defRPr/>
            </a:pPr>
            <a:r>
              <a:rPr lang="en-US" dirty="0">
                <a:latin typeface="Helvetica" charset="0"/>
                <a:ea typeface="ＭＳ Ｐゴシック" charset="0"/>
                <a:cs typeface="ＭＳ Ｐゴシック" charset="0"/>
              </a:rPr>
              <a:t>Increase the effect size</a:t>
            </a:r>
          </a:p>
          <a:p>
            <a:pPr lvl="1">
              <a:lnSpc>
                <a:spcPct val="90000"/>
              </a:lnSpc>
              <a:defRPr/>
            </a:pPr>
            <a:r>
              <a:rPr lang="en-US" dirty="0">
                <a:latin typeface="Helvetica" charset="0"/>
                <a:ea typeface="ＭＳ Ｐゴシック" charset="0"/>
              </a:rPr>
              <a:t>10% vs. 6% </a:t>
            </a:r>
            <a:r>
              <a:rPr lang="en-US" dirty="0" smtClean="0">
                <a:latin typeface="Helvetica" charset="0"/>
                <a:ea typeface="ＭＳ Ｐゴシック" charset="0"/>
              </a:rPr>
              <a:t>(4% difference)</a:t>
            </a:r>
          </a:p>
          <a:p>
            <a:pPr lvl="1">
              <a:lnSpc>
                <a:spcPct val="90000"/>
              </a:lnSpc>
              <a:defRPr/>
            </a:pPr>
            <a:r>
              <a:rPr lang="en-US" dirty="0" smtClean="0">
                <a:latin typeface="Helvetica" charset="0"/>
                <a:ea typeface="ＭＳ Ｐゴシック" charset="0"/>
              </a:rPr>
              <a:t>Resveratrol reduces mortality by 40%!</a:t>
            </a: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1458" name="Rectangle 2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+mn-ea"/>
              <a:cs typeface="+mn-cs"/>
            </a:endParaRPr>
          </a:p>
        </p:txBody>
      </p:sp>
      <p:sp>
        <p:nvSpPr>
          <p:cNvPr id="143362" name="Rectangle 3"/>
          <p:cNvSpPr>
            <a:spLocks noGrp="1" noChangeArrowheads="1"/>
          </p:cNvSpPr>
          <p:nvPr>
            <p:ph type="title"/>
          </p:nvPr>
        </p:nvSpPr>
        <p:spPr>
          <a:xfrm>
            <a:off x="900113" y="234950"/>
            <a:ext cx="7343775" cy="1143000"/>
          </a:xfrm>
        </p:spPr>
        <p:txBody>
          <a:bodyPr/>
          <a:lstStyle/>
          <a:p>
            <a:r>
              <a:rPr lang="en-US" sz="2400">
                <a:latin typeface="Helvetica" charset="0"/>
                <a:ea typeface="ＭＳ Ｐゴシック" charset="0"/>
                <a:cs typeface="ＭＳ Ｐゴシック" charset="0"/>
              </a:rPr>
              <a:t>From Table 6B.2</a:t>
            </a:r>
            <a:br>
              <a:rPr lang="en-US" sz="2400">
                <a:latin typeface="Helvetica" charset="0"/>
                <a:ea typeface="ＭＳ Ｐゴシック" charset="0"/>
                <a:cs typeface="ＭＳ Ｐゴシック" charset="0"/>
              </a:rPr>
            </a:br>
            <a:r>
              <a:rPr lang="en-US" sz="2400">
                <a:latin typeface="Helvetica" charset="0"/>
                <a:ea typeface="ＭＳ Ｐゴシック" charset="0"/>
                <a:cs typeface="ＭＳ Ｐゴシック" charset="0"/>
              </a:rPr>
              <a:t>Comparing two proportions</a:t>
            </a:r>
            <a:endParaRPr lang="en-US" sz="2800" b="0">
              <a:latin typeface="Helvetica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811460" name="Rectangle 4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endParaRPr lang="en-US">
              <a:ea typeface="+mn-ea"/>
              <a:cs typeface="+mn-cs"/>
            </a:endParaRPr>
          </a:p>
        </p:txBody>
      </p:sp>
      <p:sp>
        <p:nvSpPr>
          <p:cNvPr id="1811461" name="Rectangle 5"/>
          <p:cNvSpPr>
            <a:spLocks noChangeArrowheads="1"/>
          </p:cNvSpPr>
          <p:nvPr/>
        </p:nvSpPr>
        <p:spPr bwMode="auto">
          <a:xfrm>
            <a:off x="454025" y="4638675"/>
            <a:ext cx="18415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DDDDDD"/>
                </a:outerShdw>
              </a:effectLst>
              <a:ea typeface="+mn-ea"/>
              <a:cs typeface="+mn-cs"/>
            </a:endParaRPr>
          </a:p>
        </p:txBody>
      </p:sp>
      <p:grpSp>
        <p:nvGrpSpPr>
          <p:cNvPr id="143365" name="Group 6"/>
          <p:cNvGrpSpPr>
            <a:grpSpLocks/>
          </p:cNvGrpSpPr>
          <p:nvPr/>
        </p:nvGrpSpPr>
        <p:grpSpPr bwMode="auto">
          <a:xfrm>
            <a:off x="869950" y="1333500"/>
            <a:ext cx="7404100" cy="4546600"/>
            <a:chOff x="556" y="640"/>
            <a:chExt cx="4664" cy="2864"/>
          </a:xfrm>
        </p:grpSpPr>
        <p:pic>
          <p:nvPicPr>
            <p:cNvPr id="143372" name="Picture 7" descr="6B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56" y="640"/>
              <a:ext cx="4664" cy="8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43373" name="Picture 8" descr="Table 6B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48" y="1584"/>
              <a:ext cx="4272" cy="19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811465" name="AutoShape 9"/>
          <p:cNvSpPr>
            <a:spLocks noChangeArrowheads="1"/>
          </p:cNvSpPr>
          <p:nvPr/>
        </p:nvSpPr>
        <p:spPr bwMode="auto">
          <a:xfrm>
            <a:off x="1435100" y="1638300"/>
            <a:ext cx="723900" cy="165100"/>
          </a:xfrm>
          <a:prstGeom prst="rightArrow">
            <a:avLst>
              <a:gd name="adj1" fmla="val 50000"/>
              <a:gd name="adj2" fmla="val 109615"/>
            </a:avLst>
          </a:prstGeom>
          <a:solidFill>
            <a:schemeClr val="hlink"/>
          </a:solidFill>
          <a:ln w="158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+mn-ea"/>
              <a:cs typeface="+mn-cs"/>
            </a:endParaRPr>
          </a:p>
        </p:txBody>
      </p:sp>
      <p:sp>
        <p:nvSpPr>
          <p:cNvPr id="1811466" name="AutoShape 10"/>
          <p:cNvSpPr>
            <a:spLocks noChangeArrowheads="1"/>
          </p:cNvSpPr>
          <p:nvPr/>
        </p:nvSpPr>
        <p:spPr bwMode="auto">
          <a:xfrm>
            <a:off x="4203700" y="2425700"/>
            <a:ext cx="596900" cy="254000"/>
          </a:xfrm>
          <a:prstGeom prst="octagon">
            <a:avLst>
              <a:gd name="adj" fmla="val 29287"/>
            </a:avLst>
          </a:prstGeom>
          <a:noFill/>
          <a:ln w="28575">
            <a:solidFill>
              <a:schemeClr val="hlink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+mn-ea"/>
              <a:cs typeface="+mn-cs"/>
            </a:endParaRPr>
          </a:p>
        </p:txBody>
      </p:sp>
      <p:sp>
        <p:nvSpPr>
          <p:cNvPr id="1811467" name="AutoShape 11"/>
          <p:cNvSpPr>
            <a:spLocks noChangeArrowheads="1"/>
          </p:cNvSpPr>
          <p:nvPr/>
        </p:nvSpPr>
        <p:spPr bwMode="auto">
          <a:xfrm>
            <a:off x="1308100" y="2819400"/>
            <a:ext cx="584200" cy="304800"/>
          </a:xfrm>
          <a:prstGeom prst="octagon">
            <a:avLst>
              <a:gd name="adj" fmla="val 29287"/>
            </a:avLst>
          </a:prstGeom>
          <a:noFill/>
          <a:ln w="28575">
            <a:solidFill>
              <a:schemeClr val="hlink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+mn-ea"/>
              <a:cs typeface="+mn-cs"/>
            </a:endParaRPr>
          </a:p>
        </p:txBody>
      </p:sp>
      <p:sp>
        <p:nvSpPr>
          <p:cNvPr id="1811468" name="AutoShape 12"/>
          <p:cNvSpPr>
            <a:spLocks noChangeArrowheads="1"/>
          </p:cNvSpPr>
          <p:nvPr/>
        </p:nvSpPr>
        <p:spPr bwMode="auto">
          <a:xfrm>
            <a:off x="4279900" y="2997200"/>
            <a:ext cx="584200" cy="254000"/>
          </a:xfrm>
          <a:prstGeom prst="octagon">
            <a:avLst>
              <a:gd name="adj" fmla="val 29287"/>
            </a:avLst>
          </a:prstGeom>
          <a:noFill/>
          <a:ln w="28575">
            <a:solidFill>
              <a:schemeClr val="hlink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+mn-ea"/>
              <a:cs typeface="+mn-cs"/>
            </a:endParaRPr>
          </a:p>
        </p:txBody>
      </p:sp>
      <p:sp>
        <p:nvSpPr>
          <p:cNvPr id="1811469" name="AutoShape 13"/>
          <p:cNvSpPr>
            <a:spLocks noChangeArrowheads="1"/>
          </p:cNvSpPr>
          <p:nvPr/>
        </p:nvSpPr>
        <p:spPr bwMode="auto">
          <a:xfrm>
            <a:off x="2895600" y="4241800"/>
            <a:ext cx="584200" cy="254000"/>
          </a:xfrm>
          <a:prstGeom prst="octagon">
            <a:avLst>
              <a:gd name="adj" fmla="val 29287"/>
            </a:avLst>
          </a:prstGeom>
          <a:noFill/>
          <a:ln w="28575">
            <a:solidFill>
              <a:srgbClr val="ACA31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+mn-ea"/>
              <a:cs typeface="+mn-cs"/>
            </a:endParaRPr>
          </a:p>
        </p:txBody>
      </p:sp>
      <p:sp>
        <p:nvSpPr>
          <p:cNvPr id="1811470" name="AutoShape 14"/>
          <p:cNvSpPr>
            <a:spLocks noChangeArrowheads="1"/>
          </p:cNvSpPr>
          <p:nvPr/>
        </p:nvSpPr>
        <p:spPr bwMode="auto">
          <a:xfrm>
            <a:off x="5486400" y="1574800"/>
            <a:ext cx="2565400" cy="203200"/>
          </a:xfrm>
          <a:prstGeom prst="octagon">
            <a:avLst>
              <a:gd name="adj" fmla="val 29287"/>
            </a:avLst>
          </a:prstGeom>
          <a:noFill/>
          <a:ln w="28575">
            <a:solidFill>
              <a:schemeClr val="hlink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+mn-ea"/>
              <a:cs typeface="+mn-cs"/>
            </a:endParaRPr>
          </a:p>
        </p:txBody>
      </p:sp>
      <p:sp>
        <p:nvSpPr>
          <p:cNvPr id="15" name="AutoShape 10"/>
          <p:cNvSpPr>
            <a:spLocks noChangeArrowheads="1"/>
          </p:cNvSpPr>
          <p:nvPr/>
        </p:nvSpPr>
        <p:spPr bwMode="auto">
          <a:xfrm flipV="1">
            <a:off x="3416300" y="2095500"/>
            <a:ext cx="3378200" cy="266700"/>
          </a:xfrm>
          <a:prstGeom prst="octagon">
            <a:avLst>
              <a:gd name="adj" fmla="val 29287"/>
            </a:avLst>
          </a:prstGeom>
          <a:noFill/>
          <a:ln w="28575">
            <a:solidFill>
              <a:schemeClr val="hlink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+mn-ea"/>
              <a:cs typeface="+mn-cs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57971" y="2641600"/>
            <a:ext cx="122814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b="0" i="0" dirty="0" smtClean="0"/>
              <a:t>Treatment</a:t>
            </a:r>
          </a:p>
          <a:p>
            <a:pPr algn="ctr"/>
            <a:r>
              <a:rPr lang="en-US" sz="1800" b="0" i="0" dirty="0" smtClean="0"/>
              <a:t>rate</a:t>
            </a:r>
            <a:endParaRPr lang="en-US" sz="1800" i="0" dirty="0"/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40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Helvetica" charset="0"/>
                <a:ea typeface="ＭＳ Ｐゴシック" charset="0"/>
                <a:cs typeface="ＭＳ Ｐゴシック" charset="0"/>
              </a:rPr>
              <a:t>Increasing the effect size</a:t>
            </a:r>
          </a:p>
        </p:txBody>
      </p:sp>
      <p:sp>
        <p:nvSpPr>
          <p:cNvPr id="17704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r>
              <a:rPr lang="en-US" dirty="0">
                <a:latin typeface="Helvetica" charset="0"/>
                <a:ea typeface="ＭＳ Ｐゴシック" charset="0"/>
                <a:cs typeface="ＭＳ Ｐゴシック" charset="0"/>
              </a:rPr>
              <a:t>10% vs. 6% </a:t>
            </a:r>
          </a:p>
          <a:p>
            <a:pPr>
              <a:defRPr/>
            </a:pPr>
            <a:r>
              <a:rPr lang="en-US" dirty="0">
                <a:latin typeface="Helvetica" charset="0"/>
                <a:ea typeface="ＭＳ Ｐゴシック" charset="0"/>
                <a:cs typeface="ＭＳ Ｐゴシック" charset="0"/>
              </a:rPr>
              <a:t>Makes a </a:t>
            </a:r>
            <a:r>
              <a:rPr lang="en-US" b="1" dirty="0">
                <a:latin typeface="Helvetica" charset="0"/>
                <a:ea typeface="ＭＳ Ｐゴシック" charset="0"/>
                <a:cs typeface="ＭＳ Ｐゴシック" charset="0"/>
              </a:rPr>
              <a:t>big</a:t>
            </a:r>
            <a:r>
              <a:rPr lang="en-US" dirty="0">
                <a:latin typeface="Helvetica" charset="0"/>
                <a:ea typeface="ＭＳ Ｐゴシック" charset="0"/>
                <a:cs typeface="ＭＳ Ｐゴシック" charset="0"/>
              </a:rPr>
              <a:t> difference! </a:t>
            </a:r>
          </a:p>
          <a:p>
            <a:pPr>
              <a:defRPr/>
            </a:pPr>
            <a:r>
              <a:rPr lang="en-US" dirty="0">
                <a:latin typeface="Helvetica" charset="0"/>
                <a:ea typeface="ＭＳ Ｐゴシック" charset="0"/>
                <a:cs typeface="ＭＳ Ｐゴシック" charset="0"/>
              </a:rPr>
              <a:t>769 / group; 1,538 total </a:t>
            </a:r>
            <a:r>
              <a:rPr lang="en-US" sz="2600" dirty="0">
                <a:latin typeface="Helvetica" charset="0"/>
                <a:ea typeface="ＭＳ Ｐゴシック" charset="0"/>
                <a:cs typeface="ＭＳ Ｐゴシック" charset="0"/>
              </a:rPr>
              <a:t>(no dropouts)</a:t>
            </a:r>
            <a:endParaRPr lang="en-US" dirty="0">
              <a:latin typeface="Helvetica" charset="0"/>
              <a:ea typeface="ＭＳ Ｐゴシック" charset="0"/>
              <a:cs typeface="ＭＳ Ｐゴシック" charset="0"/>
            </a:endParaRPr>
          </a:p>
          <a:p>
            <a:pPr>
              <a:defRPr/>
            </a:pPr>
            <a:r>
              <a:rPr lang="en-US" dirty="0">
                <a:latin typeface="Helvetica" charset="0"/>
                <a:ea typeface="ＭＳ Ｐゴシック" charset="0"/>
                <a:cs typeface="ＭＳ Ｐゴシック" charset="0"/>
              </a:rPr>
              <a:t>However, still large (and not affordable)</a:t>
            </a:r>
          </a:p>
          <a:p>
            <a:pPr>
              <a:defRPr/>
            </a:pPr>
            <a:r>
              <a:rPr lang="en-US" dirty="0">
                <a:latin typeface="Helvetica" charset="0"/>
                <a:ea typeface="ＭＳ Ｐゴシック" charset="0"/>
                <a:cs typeface="ＭＳ Ｐゴシック" charset="0"/>
              </a:rPr>
              <a:t>Not believable</a:t>
            </a:r>
          </a:p>
        </p:txBody>
      </p:sp>
    </p:spTree>
    <p:extLst>
      <p:ext uri="{BB962C8B-B14F-4D97-AF65-F5344CB8AC3E}">
        <p14:creationId xmlns:p14="http://schemas.microsoft.com/office/powerpoint/2010/main" val="308186788"/>
      </p:ext>
    </p:extLst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Helvetica" charset="0"/>
                <a:ea typeface="ＭＳ Ｐゴシック" charset="0"/>
                <a:cs typeface="ＭＳ Ｐゴシック" charset="0"/>
              </a:rPr>
              <a:t>Alternatives: a new hypothesis</a:t>
            </a:r>
          </a:p>
        </p:txBody>
      </p:sp>
      <p:sp>
        <p:nvSpPr>
          <p:cNvPr id="17776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r>
              <a:rPr lang="en-US" dirty="0">
                <a:latin typeface="Helvetica" charset="0"/>
                <a:ea typeface="ＭＳ Ｐゴシック" charset="0"/>
                <a:cs typeface="ＭＳ Ｐゴシック" charset="0"/>
              </a:rPr>
              <a:t>Change the outcome measure</a:t>
            </a:r>
          </a:p>
          <a:p>
            <a:pPr lvl="1">
              <a:defRPr/>
            </a:pPr>
            <a:r>
              <a:rPr lang="en-US" dirty="0">
                <a:latin typeface="Helvetica" charset="0"/>
                <a:ea typeface="ＭＳ Ｐゴシック" charset="0"/>
              </a:rPr>
              <a:t>Continuous measurement</a:t>
            </a:r>
          </a:p>
          <a:p>
            <a:pPr lvl="1">
              <a:defRPr/>
            </a:pPr>
            <a:r>
              <a:rPr lang="en-US" dirty="0">
                <a:latin typeface="Helvetica" charset="0"/>
                <a:ea typeface="ＭＳ Ｐゴシック" charset="0"/>
              </a:rPr>
              <a:t>A precise measurement</a:t>
            </a:r>
          </a:p>
          <a:p>
            <a:pPr>
              <a:defRPr/>
            </a:pPr>
            <a:r>
              <a:rPr lang="en-US" dirty="0" smtClean="0">
                <a:latin typeface="Helvetica" charset="0"/>
                <a:ea typeface="ＭＳ Ｐゴシック" charset="0"/>
                <a:cs typeface="ＭＳ Ｐゴシック" charset="0"/>
              </a:rPr>
              <a:t>A</a:t>
            </a:r>
            <a:r>
              <a:rPr lang="ja-JP" altLang="en-US" dirty="0" smtClean="0">
                <a:latin typeface="Helvetica" charset="0"/>
                <a:ea typeface="ＭＳ Ｐゴシック" charset="0"/>
                <a:cs typeface="ＭＳ Ｐゴシック" charset="0"/>
              </a:rPr>
              <a:t>‘</a:t>
            </a:r>
            <a:r>
              <a:rPr lang="en-US" dirty="0">
                <a:latin typeface="Helvetica" charset="0"/>
                <a:ea typeface="ＭＳ Ｐゴシック" charset="0"/>
                <a:cs typeface="ＭＳ Ｐゴシック" charset="0"/>
              </a:rPr>
              <a:t>surrogate</a:t>
            </a:r>
            <a:r>
              <a:rPr lang="ja-JP" altLang="en-US" dirty="0" smtClean="0">
                <a:latin typeface="Helvetica" charset="0"/>
                <a:ea typeface="ＭＳ Ｐゴシック" charset="0"/>
                <a:cs typeface="ＭＳ Ｐゴシック" charset="0"/>
              </a:rPr>
              <a:t>’</a:t>
            </a:r>
            <a:r>
              <a:rPr lang="en-US" dirty="0" smtClean="0">
                <a:latin typeface="Helvetica" charset="0"/>
                <a:ea typeface="ＭＳ Ｐゴシック" charset="0"/>
                <a:cs typeface="ＭＳ Ｐゴシック" charset="0"/>
              </a:rPr>
              <a:t>for </a:t>
            </a:r>
            <a:r>
              <a:rPr lang="en-US" dirty="0">
                <a:latin typeface="Helvetica" charset="0"/>
                <a:ea typeface="ＭＳ Ｐゴシック" charset="0"/>
                <a:cs typeface="ＭＳ Ｐゴシック" charset="0"/>
              </a:rPr>
              <a:t>mortality </a:t>
            </a:r>
            <a:r>
              <a:rPr lang="en-US" dirty="0" smtClean="0">
                <a:latin typeface="Helvetica" charset="0"/>
                <a:ea typeface="ＭＳ Ｐゴシック" charset="0"/>
                <a:cs typeface="ＭＳ Ｐゴシック" charset="0"/>
              </a:rPr>
              <a:t>rate:</a:t>
            </a:r>
            <a:endParaRPr lang="en-US" dirty="0">
              <a:latin typeface="Helvetica" charset="0"/>
              <a:ea typeface="ＭＳ Ｐゴシック" charset="0"/>
              <a:cs typeface="ＭＳ Ｐゴシック" charset="0"/>
            </a:endParaRPr>
          </a:p>
          <a:p>
            <a:pPr lvl="1">
              <a:defRPr/>
            </a:pPr>
            <a:r>
              <a:rPr lang="en-US" dirty="0">
                <a:latin typeface="Helvetica" charset="0"/>
                <a:ea typeface="ＭＳ Ｐゴシック" charset="0"/>
              </a:rPr>
              <a:t>Strongly associated with mortality </a:t>
            </a:r>
            <a:r>
              <a:rPr lang="en-US" dirty="0" smtClean="0">
                <a:latin typeface="Helvetica" charset="0"/>
                <a:ea typeface="ＭＳ Ｐゴシック" charset="0"/>
              </a:rPr>
              <a:t>rate</a:t>
            </a:r>
          </a:p>
          <a:p>
            <a:pPr marL="914400" lvl="2" indent="0">
              <a:buNone/>
              <a:defRPr/>
            </a:pPr>
            <a:r>
              <a:rPr lang="en-US" i="1" dirty="0">
                <a:latin typeface="Helvetica" charset="0"/>
                <a:ea typeface="ＭＳ Ｐゴシック" charset="0"/>
              </a:rPr>
              <a:t>a</a:t>
            </a:r>
            <a:r>
              <a:rPr lang="en-US" i="1" dirty="0" smtClean="0">
                <a:latin typeface="Helvetica" charset="0"/>
                <a:ea typeface="ＭＳ Ｐゴシック" charset="0"/>
              </a:rPr>
              <a:t>nd</a:t>
            </a:r>
            <a:endParaRPr lang="en-US" i="1" dirty="0">
              <a:latin typeface="Helvetica" charset="0"/>
              <a:ea typeface="ＭＳ Ｐゴシック" charset="0"/>
            </a:endParaRPr>
          </a:p>
          <a:p>
            <a:pPr lvl="1">
              <a:defRPr/>
            </a:pPr>
            <a:r>
              <a:rPr lang="en-US" dirty="0">
                <a:latin typeface="Helvetica" charset="0"/>
                <a:ea typeface="ＭＳ Ｐゴシック" charset="0"/>
              </a:rPr>
              <a:t> </a:t>
            </a:r>
            <a:r>
              <a:rPr lang="en-US" dirty="0" smtClean="0">
                <a:latin typeface="Helvetica" charset="0"/>
                <a:ea typeface="ＭＳ Ｐゴシック" charset="0"/>
              </a:rPr>
              <a:t>Influenced by resveratrol</a:t>
            </a:r>
          </a:p>
          <a:p>
            <a:pPr>
              <a:defRPr/>
            </a:pPr>
            <a:r>
              <a:rPr lang="en-US" i="1" dirty="0">
                <a:latin typeface="Helvetica" charset="0"/>
                <a:ea typeface="ＭＳ Ｐゴシック" charset="0"/>
                <a:cs typeface="ＭＳ Ｐゴシック" charset="0"/>
              </a:rPr>
              <a:t>Walking speed</a:t>
            </a:r>
          </a:p>
          <a:p>
            <a:pPr>
              <a:defRPr/>
            </a:pPr>
            <a:endParaRPr lang="en-US" dirty="0">
              <a:latin typeface="Helvetica" charset="0"/>
              <a:ea typeface="ＭＳ Ｐゴシック" charset="0"/>
            </a:endParaRP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0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Helvetica" charset="0"/>
                <a:ea typeface="ＭＳ Ｐゴシック" charset="0"/>
                <a:cs typeface="ＭＳ Ｐゴシック" charset="0"/>
              </a:rPr>
              <a:t>Mice on resveratrol</a:t>
            </a:r>
          </a:p>
        </p:txBody>
      </p:sp>
      <p:sp>
        <p:nvSpPr>
          <p:cNvPr id="1796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42963" y="1866900"/>
            <a:ext cx="4016375" cy="4292600"/>
          </a:xfrm>
        </p:spPr>
        <p:txBody>
          <a:bodyPr/>
          <a:lstStyle/>
          <a:p>
            <a:pPr>
              <a:defRPr/>
            </a:pPr>
            <a:r>
              <a:rPr lang="en-US" dirty="0">
                <a:latin typeface="Helvetica" charset="0"/>
                <a:ea typeface="ＭＳ Ｐゴシック" charset="0"/>
                <a:cs typeface="ＭＳ Ｐゴシック" charset="0"/>
              </a:rPr>
              <a:t>Mice fed resveratrol</a:t>
            </a:r>
          </a:p>
          <a:p>
            <a:pPr lvl="1">
              <a:defRPr/>
            </a:pPr>
            <a:r>
              <a:rPr lang="en-US" dirty="0">
                <a:latin typeface="Helvetica" charset="0"/>
                <a:ea typeface="ＭＳ Ｐゴシック" charset="0"/>
              </a:rPr>
              <a:t>Live 25% longer</a:t>
            </a:r>
          </a:p>
          <a:p>
            <a:pPr lvl="1">
              <a:defRPr/>
            </a:pPr>
            <a:r>
              <a:rPr lang="en-US" dirty="0" smtClean="0">
                <a:latin typeface="Helvetica" charset="0"/>
                <a:ea typeface="ＭＳ Ｐゴシック" charset="0"/>
              </a:rPr>
              <a:t>Run faster</a:t>
            </a:r>
            <a:endParaRPr lang="en-US" dirty="0">
              <a:latin typeface="Helvetica" charset="0"/>
              <a:ea typeface="ＭＳ Ｐゴシック" charset="0"/>
            </a:endParaRPr>
          </a:p>
          <a:p>
            <a:pPr lvl="1">
              <a:defRPr/>
            </a:pPr>
            <a:r>
              <a:rPr lang="en-US" dirty="0">
                <a:latin typeface="Helvetica" charset="0"/>
                <a:ea typeface="ＭＳ Ｐゴシック" charset="0"/>
              </a:rPr>
              <a:t>Have greater </a:t>
            </a:r>
            <a:r>
              <a:rPr lang="en-US" dirty="0" smtClean="0">
                <a:latin typeface="Helvetica" charset="0"/>
                <a:ea typeface="ＭＳ Ｐゴシック" charset="0"/>
              </a:rPr>
              <a:t>endurance</a:t>
            </a:r>
          </a:p>
        </p:txBody>
      </p:sp>
      <p:pic>
        <p:nvPicPr>
          <p:cNvPr id="153603" name="Picture 5" descr="pgc1a-ko_mous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40300" y="1774825"/>
            <a:ext cx="3463925" cy="4481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5322" name="Rectangle 10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+mn-ea"/>
              <a:cs typeface="+mn-cs"/>
            </a:endParaRPr>
          </a:p>
        </p:txBody>
      </p:sp>
      <p:sp>
        <p:nvSpPr>
          <p:cNvPr id="155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>
                <a:latin typeface="Helvetica" charset="0"/>
                <a:ea typeface="ＭＳ Ｐゴシック" charset="0"/>
                <a:cs typeface="ＭＳ Ｐゴシック" charset="0"/>
              </a:rPr>
              <a:t>People who walk faster live longer</a:t>
            </a:r>
            <a:endParaRPr lang="en-US" sz="3200" dirty="0">
              <a:latin typeface="Helvetica" charset="0"/>
              <a:ea typeface="ＭＳ Ｐゴシック" charset="0"/>
              <a:cs typeface="ＭＳ Ｐゴシック" charset="0"/>
            </a:endParaRPr>
          </a:p>
        </p:txBody>
      </p:sp>
      <p:pic>
        <p:nvPicPr>
          <p:cNvPr id="155651" name="Picture 4" descr="Improved gait speed and mortality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8525" y="1646238"/>
            <a:ext cx="5389563" cy="4579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05317" name="Text Box 5"/>
          <p:cNvSpPr txBox="1">
            <a:spLocks noChangeArrowheads="1"/>
          </p:cNvSpPr>
          <p:nvPr/>
        </p:nvSpPr>
        <p:spPr bwMode="auto">
          <a:xfrm>
            <a:off x="5883275" y="1984375"/>
            <a:ext cx="2790825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>
            <a:lvl1pPr>
              <a:defRPr sz="2400" b="1" i="1">
                <a:solidFill>
                  <a:schemeClr val="tx1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 b="1" i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2pPr>
            <a:lvl3pPr>
              <a:defRPr sz="2400" b="1" i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3pPr>
            <a:lvl4pPr>
              <a:defRPr sz="2400" b="1" i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4pPr>
            <a:lvl5pPr>
              <a:defRPr sz="2400" b="1" i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b="0" i="0" dirty="0" smtClean="0">
                <a:effectLst>
                  <a:outerShdw blurRad="38100" dist="38100" dir="2700000" algn="tl">
                    <a:srgbClr val="DDDDDD"/>
                  </a:outerShdw>
                </a:effectLst>
              </a:rPr>
              <a:t>Faster by ≥0.1 m/s </a:t>
            </a:r>
          </a:p>
        </p:txBody>
      </p:sp>
      <p:sp>
        <p:nvSpPr>
          <p:cNvPr id="1805318" name="Text Box 6"/>
          <p:cNvSpPr txBox="1">
            <a:spLocks noChangeArrowheads="1"/>
          </p:cNvSpPr>
          <p:nvPr/>
        </p:nvSpPr>
        <p:spPr bwMode="auto">
          <a:xfrm>
            <a:off x="5908675" y="3429000"/>
            <a:ext cx="1285875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>
            <a:lvl1pPr>
              <a:defRPr sz="2400" b="1" i="1">
                <a:solidFill>
                  <a:schemeClr val="tx1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 b="1" i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2pPr>
            <a:lvl3pPr>
              <a:defRPr sz="2400" b="1" i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3pPr>
            <a:lvl4pPr>
              <a:defRPr sz="2400" b="1" i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4pPr>
            <a:lvl5pPr>
              <a:defRPr sz="2400" b="1" i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b="0" i="0" smtClean="0">
                <a:effectLst>
                  <a:outerShdw blurRad="38100" dist="38100" dir="2700000" algn="tl">
                    <a:srgbClr val="DDDDDD"/>
                  </a:outerShdw>
                </a:effectLst>
              </a:rPr>
              <a:t>Slower  </a:t>
            </a:r>
          </a:p>
        </p:txBody>
      </p:sp>
      <p:sp>
        <p:nvSpPr>
          <p:cNvPr id="1805320" name="Rectangle 8"/>
          <p:cNvSpPr>
            <a:spLocks noChangeArrowheads="1"/>
          </p:cNvSpPr>
          <p:nvPr/>
        </p:nvSpPr>
        <p:spPr bwMode="auto">
          <a:xfrm>
            <a:off x="7261225" y="3200400"/>
            <a:ext cx="18415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DDDDDD"/>
                </a:outerShdw>
              </a:effectLst>
              <a:ea typeface="+mn-ea"/>
              <a:cs typeface="+mn-cs"/>
            </a:endParaRPr>
          </a:p>
        </p:txBody>
      </p:sp>
      <p:sp>
        <p:nvSpPr>
          <p:cNvPr id="1805321" name="Text Box 9"/>
          <p:cNvSpPr txBox="1">
            <a:spLocks noChangeArrowheads="1"/>
          </p:cNvSpPr>
          <p:nvPr/>
        </p:nvSpPr>
        <p:spPr bwMode="auto">
          <a:xfrm>
            <a:off x="5292725" y="4295775"/>
            <a:ext cx="2565400" cy="8223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>
            <a:lvl1pPr>
              <a:defRPr sz="2400" b="1" i="1">
                <a:solidFill>
                  <a:schemeClr val="tx1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 b="1" i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2pPr>
            <a:lvl3pPr>
              <a:defRPr sz="2400" b="1" i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3pPr>
            <a:lvl4pPr>
              <a:defRPr sz="2400" b="1" i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4pPr>
            <a:lvl5pPr>
              <a:defRPr sz="2400" b="1" i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>
              <a:defRPr/>
            </a:pPr>
            <a:r>
              <a:rPr lang="en-US" b="0" i="0" dirty="0" smtClean="0">
                <a:effectLst>
                  <a:outerShdw blurRad="38100" dist="38100" dir="2700000" algn="tl">
                    <a:srgbClr val="DDDDDD"/>
                  </a:outerShdw>
                </a:effectLst>
              </a:rPr>
              <a:t>~20% decreased </a:t>
            </a:r>
          </a:p>
          <a:p>
            <a:pPr algn="ctr">
              <a:defRPr/>
            </a:pPr>
            <a:r>
              <a:rPr lang="en-US" b="0" i="0" dirty="0" smtClean="0">
                <a:effectLst>
                  <a:outerShdw blurRad="38100" dist="38100" dir="2700000" algn="tl">
                    <a:srgbClr val="DDDDDD"/>
                  </a:outerShdw>
                </a:effectLst>
              </a:rPr>
              <a:t>mortality rate</a:t>
            </a: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Helvetica" charset="0"/>
                <a:ea typeface="ＭＳ Ｐゴシック" charset="0"/>
                <a:cs typeface="ＭＳ Ｐゴシック" charset="0"/>
              </a:rPr>
              <a:t>What’s wrong?</a:t>
            </a:r>
            <a:endParaRPr lang="en-US" dirty="0">
              <a:latin typeface="Helvetica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7244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42963" y="1866900"/>
            <a:ext cx="7153275" cy="4292600"/>
          </a:xfrm>
        </p:spPr>
        <p:txBody>
          <a:bodyPr/>
          <a:lstStyle/>
          <a:p>
            <a:pPr algn="ctr">
              <a:buFont typeface="Times" charset="0"/>
              <a:buNone/>
              <a:defRPr/>
            </a:pPr>
            <a:r>
              <a:rPr lang="en-US" dirty="0" smtClean="0">
                <a:latin typeface="Helvetica" charset="0"/>
                <a:ea typeface="ＭＳ Ｐゴシック" charset="0"/>
                <a:cs typeface="ＭＳ Ｐゴシック" charset="0"/>
              </a:rPr>
              <a:t>Does </a:t>
            </a:r>
            <a:r>
              <a:rPr lang="en-US" dirty="0">
                <a:latin typeface="Helvetica" charset="0"/>
                <a:ea typeface="ＭＳ Ｐゴシック" charset="0"/>
                <a:cs typeface="ＭＳ Ｐゴシック" charset="0"/>
              </a:rPr>
              <a:t>consuming resveratrol lead to a long and healthy life?</a:t>
            </a:r>
          </a:p>
          <a:p>
            <a:pPr>
              <a:defRPr/>
            </a:pPr>
            <a:r>
              <a:rPr lang="en-US" dirty="0" smtClean="0">
                <a:latin typeface="Helvetica" charset="0"/>
                <a:ea typeface="ＭＳ Ｐゴシック" charset="0"/>
                <a:cs typeface="ＭＳ Ｐゴシック" charset="0"/>
              </a:rPr>
              <a:t>Not testable</a:t>
            </a:r>
          </a:p>
          <a:p>
            <a:pPr>
              <a:defRPr/>
            </a:pPr>
            <a:r>
              <a:rPr lang="en-US" dirty="0" smtClean="0">
                <a:latin typeface="Helvetica" charset="0"/>
                <a:ea typeface="ＭＳ Ｐゴシック" charset="0"/>
                <a:cs typeface="ＭＳ Ｐゴシック" charset="0"/>
              </a:rPr>
              <a:t>Vague</a:t>
            </a:r>
          </a:p>
          <a:p>
            <a:pPr>
              <a:defRPr/>
            </a:pPr>
            <a:r>
              <a:rPr lang="en-US" dirty="0" smtClean="0">
                <a:latin typeface="Helvetica" charset="0"/>
                <a:ea typeface="ＭＳ Ｐゴシック" charset="0"/>
                <a:cs typeface="ＭＳ Ｐゴシック" charset="0"/>
              </a:rPr>
              <a:t>Needs to be measureable</a:t>
            </a:r>
            <a:endParaRPr lang="en-US" dirty="0">
              <a:latin typeface="Helvetica" charset="0"/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6757475"/>
      </p:ext>
    </p:extLst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697" name="Title 3"/>
          <p:cNvSpPr>
            <a:spLocks noGrp="1"/>
          </p:cNvSpPr>
          <p:nvPr>
            <p:ph type="title"/>
          </p:nvPr>
        </p:nvSpPr>
        <p:spPr>
          <a:xfrm>
            <a:off x="711200" y="222250"/>
            <a:ext cx="7772400" cy="1143000"/>
          </a:xfrm>
        </p:spPr>
        <p:txBody>
          <a:bodyPr/>
          <a:lstStyle/>
          <a:p>
            <a:r>
              <a:rPr lang="en-US">
                <a:latin typeface="Helvetica" charset="0"/>
                <a:ea typeface="ＭＳ Ｐゴシック" charset="0"/>
                <a:cs typeface="ＭＳ Ｐゴシック" charset="0"/>
              </a:rPr>
              <a:t>Fast walkers have lower mortality</a:t>
            </a:r>
            <a:br>
              <a:rPr lang="en-US">
                <a:latin typeface="Helvetica" charset="0"/>
                <a:ea typeface="ＭＳ Ｐゴシック" charset="0"/>
                <a:cs typeface="ＭＳ Ｐゴシック" charset="0"/>
              </a:rPr>
            </a:br>
            <a:r>
              <a:rPr lang="en-US">
                <a:latin typeface="Helvetica" charset="0"/>
                <a:ea typeface="ＭＳ Ｐゴシック" charset="0"/>
                <a:cs typeface="ＭＳ Ｐゴシック" charset="0"/>
              </a:rPr>
              <a:t>An evolutionary perspective</a:t>
            </a:r>
          </a:p>
        </p:txBody>
      </p:sp>
      <p:pic>
        <p:nvPicPr>
          <p:cNvPr id="157698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82800" y="1989138"/>
            <a:ext cx="4965700" cy="3981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721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Helvetica" charset="0"/>
                <a:ea typeface="ＭＳ Ｐゴシック" charset="0"/>
                <a:cs typeface="ＭＳ Ｐゴシック" charset="0"/>
              </a:rPr>
              <a:t>Walking speed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>
                <a:latin typeface="Helvetica" charset="0"/>
                <a:ea typeface="ＭＳ Ｐゴシック" charset="0"/>
                <a:cs typeface="ＭＳ Ｐゴシック" charset="0"/>
              </a:rPr>
              <a:t>Easy and cheap!</a:t>
            </a:r>
          </a:p>
          <a:p>
            <a:pPr>
              <a:defRPr/>
            </a:pPr>
            <a:r>
              <a:rPr lang="en-US">
                <a:latin typeface="Helvetica" charset="0"/>
                <a:ea typeface="ＭＳ Ｐゴシック" charset="0"/>
                <a:cs typeface="ＭＳ Ｐゴシック" charset="0"/>
              </a:rPr>
              <a:t>Measure time over a 6 meter course</a:t>
            </a:r>
          </a:p>
        </p:txBody>
      </p:sp>
      <p:pic>
        <p:nvPicPr>
          <p:cNvPr id="158723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59100" y="3492500"/>
            <a:ext cx="3097213" cy="2882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74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Helvetica" charset="0"/>
                <a:ea typeface="ＭＳ Ｐゴシック" charset="0"/>
                <a:cs typeface="ＭＳ Ｐゴシック" charset="0"/>
              </a:rPr>
              <a:t>New endpoint needs a new hypothesis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dirty="0">
                <a:latin typeface="Helvetica" charset="0"/>
                <a:ea typeface="ＭＳ Ｐゴシック" charset="0"/>
                <a:cs typeface="ＭＳ Ｐゴシック" charset="0"/>
              </a:rPr>
              <a:t>Among 70 year old men and women, those randomized to resveratrol will not have a greater </a:t>
            </a:r>
            <a:r>
              <a:rPr lang="en-US" u="sng" dirty="0">
                <a:latin typeface="Helvetica" charset="0"/>
                <a:ea typeface="ＭＳ Ｐゴシック" charset="0"/>
                <a:cs typeface="ＭＳ Ｐゴシック" charset="0"/>
              </a:rPr>
              <a:t>change in walking speed </a:t>
            </a:r>
            <a:r>
              <a:rPr lang="en-US" dirty="0">
                <a:latin typeface="Helvetica" charset="0"/>
                <a:ea typeface="ＭＳ Ｐゴシック" charset="0"/>
                <a:cs typeface="ＭＳ Ｐゴシック" charset="0"/>
              </a:rPr>
              <a:t>than those assigned to placebo.</a:t>
            </a: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34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Helvetica" charset="0"/>
                <a:ea typeface="ＭＳ Ｐゴシック" charset="0"/>
                <a:cs typeface="ＭＳ Ｐゴシック" charset="0"/>
              </a:rPr>
              <a:t>The new ingredients</a:t>
            </a:r>
          </a:p>
        </p:txBody>
      </p:sp>
      <p:sp>
        <p:nvSpPr>
          <p:cNvPr id="1793027" name="Rectangle 3"/>
          <p:cNvSpPr>
            <a:spLocks noChangeArrowheads="1"/>
          </p:cNvSpPr>
          <p:nvPr/>
        </p:nvSpPr>
        <p:spPr bwMode="auto">
          <a:xfrm>
            <a:off x="881063" y="1651000"/>
            <a:ext cx="7381875" cy="4749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/>
          <a:lstStyle/>
          <a:p>
            <a:pPr marL="285750" indent="-285750">
              <a:lnSpc>
                <a:spcPct val="90000"/>
              </a:lnSpc>
              <a:spcBef>
                <a:spcPct val="50000"/>
              </a:spcBef>
              <a:buClr>
                <a:srgbClr val="FF0208"/>
              </a:buClr>
              <a:buSzPct val="100000"/>
              <a:buFont typeface="Zapf Dingbats" charset="0"/>
              <a:buNone/>
              <a:defRPr/>
            </a:pPr>
            <a:r>
              <a:rPr lang="en-US" sz="3000" b="0" i="0" dirty="0">
                <a:effectLst>
                  <a:outerShdw blurRad="38100" dist="38100" dir="2700000" algn="tl">
                    <a:srgbClr val="DDDDDD"/>
                  </a:outerShdw>
                </a:effectLst>
                <a:latin typeface="Zapf Dingbats" charset="0"/>
                <a:sym typeface="Zapf Dingbats" charset="0"/>
              </a:rPr>
              <a:t></a:t>
            </a:r>
            <a:r>
              <a:rPr lang="en-US" sz="3000" b="0" i="0" dirty="0">
                <a:effectLst>
                  <a:outerShdw blurRad="38100" dist="38100" dir="2700000" algn="tl">
                    <a:srgbClr val="DDDDDD"/>
                  </a:outerShdw>
                </a:effectLst>
              </a:rPr>
              <a:t> New testable hypothesis </a:t>
            </a:r>
          </a:p>
          <a:p>
            <a:pPr marL="285750" indent="-285750">
              <a:lnSpc>
                <a:spcPct val="90000"/>
              </a:lnSpc>
              <a:spcBef>
                <a:spcPct val="50000"/>
              </a:spcBef>
              <a:buClr>
                <a:srgbClr val="FF0208"/>
              </a:buClr>
              <a:buSzPct val="100000"/>
              <a:buFont typeface="Zapf Dingbats" charset="0"/>
              <a:buNone/>
              <a:defRPr/>
            </a:pPr>
            <a:r>
              <a:rPr lang="en-US" sz="3000" b="0" i="0" dirty="0">
                <a:effectLst>
                  <a:outerShdw blurRad="38100" dist="38100" dir="2700000" algn="tl">
                    <a:srgbClr val="DDDDDD"/>
                  </a:outerShdw>
                </a:effectLst>
                <a:latin typeface="Zapf Dingbats" charset="0"/>
                <a:sym typeface="Zapf Dingbats" charset="0"/>
              </a:rPr>
              <a:t></a:t>
            </a:r>
            <a:r>
              <a:rPr lang="en-US" sz="3000" b="0" i="0" dirty="0">
                <a:effectLst>
                  <a:outerShdw blurRad="38100" dist="38100" dir="2700000" algn="tl">
                    <a:srgbClr val="DDDDDD"/>
                  </a:outerShdw>
                </a:effectLst>
              </a:rPr>
              <a:t> </a:t>
            </a:r>
            <a:r>
              <a:rPr lang="en-US" sz="3000" b="0" i="0" dirty="0" smtClean="0">
                <a:effectLst>
                  <a:outerShdw blurRad="38100" dist="38100" dir="2700000" algn="tl">
                    <a:srgbClr val="DDDDDD"/>
                  </a:outerShdw>
                </a:effectLst>
              </a:rPr>
              <a:t>Study design: </a:t>
            </a:r>
            <a:r>
              <a:rPr lang="en-US" sz="3000" b="0" i="0" dirty="0">
                <a:effectLst>
                  <a:outerShdw blurRad="38100" dist="38100" dir="2700000" algn="tl">
                    <a:srgbClr val="DDDDDD"/>
                  </a:outerShdw>
                </a:effectLst>
              </a:rPr>
              <a:t>analytical  (RCT)</a:t>
            </a:r>
          </a:p>
          <a:p>
            <a:pPr marL="285750" indent="-285750">
              <a:lnSpc>
                <a:spcPct val="90000"/>
              </a:lnSpc>
              <a:spcBef>
                <a:spcPct val="50000"/>
              </a:spcBef>
              <a:buClr>
                <a:srgbClr val="FF0208"/>
              </a:buClr>
              <a:buSzPct val="100000"/>
              <a:buFont typeface="Zapf Dingbats" charset="0"/>
              <a:buNone/>
              <a:defRPr/>
            </a:pPr>
            <a:r>
              <a:rPr lang="en-US" sz="3000" b="0" i="0" dirty="0">
                <a:effectLst>
                  <a:outerShdw blurRad="38100" dist="38100" dir="2700000" algn="tl">
                    <a:srgbClr val="DDDDDD"/>
                  </a:outerShdw>
                </a:effectLst>
                <a:latin typeface="Zapf Dingbats" charset="0"/>
                <a:sym typeface="Zapf Dingbats" charset="0"/>
              </a:rPr>
              <a:t></a:t>
            </a:r>
            <a:r>
              <a:rPr lang="en-US" sz="3000" b="0" i="0" dirty="0">
                <a:effectLst>
                  <a:outerShdw blurRad="38100" dist="38100" dir="2700000" algn="tl">
                    <a:srgbClr val="DDDDDD"/>
                  </a:outerShdw>
                </a:effectLst>
              </a:rPr>
              <a:t> </a:t>
            </a:r>
            <a:r>
              <a:rPr lang="en-US" sz="3000" b="0" i="0" dirty="0" smtClean="0">
                <a:effectLst>
                  <a:outerShdw blurRad="38100" dist="38100" dir="2700000" algn="tl">
                    <a:srgbClr val="DDDDDD"/>
                  </a:outerShdw>
                </a:effectLst>
              </a:rPr>
              <a:t>Statistical test?</a:t>
            </a:r>
            <a:endParaRPr lang="en-US" sz="3000" b="0" i="0" dirty="0">
              <a:effectLst>
                <a:outerShdw blurRad="38100" dist="38100" dir="2700000" algn="tl">
                  <a:srgbClr val="DDDDDD"/>
                </a:outerShdw>
              </a:effectLst>
            </a:endParaRPr>
          </a:p>
          <a:p>
            <a:pPr marL="685800" lvl="1" indent="-228600">
              <a:spcBef>
                <a:spcPct val="30000"/>
              </a:spcBef>
              <a:buClr>
                <a:srgbClr val="424AFF"/>
              </a:buClr>
              <a:buSzPct val="50000"/>
              <a:buFont typeface="Zapf Dingbats" charset="0"/>
              <a:buChar char="4"/>
              <a:defRPr/>
            </a:pPr>
            <a:r>
              <a:rPr lang="en-US" sz="2800" b="0" dirty="0">
                <a:effectLst>
                  <a:outerShdw blurRad="38100" dist="38100" dir="2700000" algn="tl">
                    <a:srgbClr val="DDDDDD"/>
                  </a:outerShdw>
                </a:effectLst>
              </a:rPr>
              <a:t>Continuous variable </a:t>
            </a:r>
          </a:p>
          <a:p>
            <a:pPr marL="685800" lvl="1" indent="-228600">
              <a:spcBef>
                <a:spcPct val="30000"/>
              </a:spcBef>
              <a:buClr>
                <a:srgbClr val="424AFF"/>
              </a:buClr>
              <a:buSzPct val="50000"/>
              <a:buFont typeface="Zapf Dingbats" charset="0"/>
              <a:buChar char="4"/>
              <a:defRPr/>
            </a:pPr>
            <a:r>
              <a:rPr lang="en-US" sz="2800" b="0" dirty="0">
                <a:effectLst>
                  <a:outerShdw blurRad="38100" dist="38100" dir="2700000" algn="tl">
                    <a:srgbClr val="DDDDDD"/>
                  </a:outerShdw>
                </a:effectLst>
              </a:rPr>
              <a:t>Difference between </a:t>
            </a:r>
            <a:r>
              <a:rPr lang="en-US" sz="2800" b="0" dirty="0" smtClean="0">
                <a:effectLst>
                  <a:outerShdw blurRad="38100" dist="38100" dir="2700000" algn="tl">
                    <a:srgbClr val="DDDDDD"/>
                  </a:outerShdw>
                </a:effectLst>
              </a:rPr>
              <a:t>means</a:t>
            </a:r>
            <a:endParaRPr lang="en-US" sz="3000" b="0" dirty="0">
              <a:effectLst>
                <a:outerShdw blurRad="38100" dist="38100" dir="2700000" algn="tl">
                  <a:srgbClr val="DDDDDD"/>
                </a:outerShdw>
              </a:effectLst>
            </a:endParaRPr>
          </a:p>
          <a:p>
            <a:pPr marL="285750" indent="-285750">
              <a:lnSpc>
                <a:spcPct val="90000"/>
              </a:lnSpc>
              <a:spcBef>
                <a:spcPct val="50000"/>
              </a:spcBef>
              <a:buClr>
                <a:srgbClr val="FF0208"/>
              </a:buClr>
              <a:buSzPct val="100000"/>
              <a:buFont typeface="Zapf Dingbats" charset="0"/>
              <a:buChar char="4"/>
              <a:defRPr/>
            </a:pPr>
            <a:endParaRPr lang="en-US" sz="3000" b="0" i="0" dirty="0">
              <a:effectLst>
                <a:outerShdw blurRad="38100" dist="38100" dir="2700000" algn="tl">
                  <a:srgbClr val="DDDDDD"/>
                </a:outerShdw>
              </a:effectLst>
            </a:endParaRP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Rectangle 2"/>
          <p:cNvSpPr>
            <a:spLocks noGrp="1" noChangeArrowheads="1"/>
          </p:cNvSpPr>
          <p:nvPr>
            <p:ph type="title"/>
          </p:nvPr>
        </p:nvSpPr>
        <p:spPr>
          <a:xfrm>
            <a:off x="636588" y="222250"/>
            <a:ext cx="7750175" cy="1143000"/>
          </a:xfrm>
        </p:spPr>
        <p:txBody>
          <a:bodyPr/>
          <a:lstStyle/>
          <a:p>
            <a:r>
              <a:rPr lang="en-US">
                <a:latin typeface="Helvetica" charset="0"/>
                <a:ea typeface="ＭＳ Ｐゴシック" charset="0"/>
                <a:cs typeface="ＭＳ Ｐゴシック" charset="0"/>
              </a:rPr>
              <a:t>Type of statistical tests</a:t>
            </a:r>
            <a:br>
              <a:rPr lang="en-US">
                <a:latin typeface="Helvetica" charset="0"/>
                <a:ea typeface="ＭＳ Ｐゴシック" charset="0"/>
                <a:cs typeface="ＭＳ Ｐゴシック" charset="0"/>
              </a:rPr>
            </a:br>
            <a:r>
              <a:rPr lang="en-US">
                <a:latin typeface="Helvetica" charset="0"/>
                <a:ea typeface="ＭＳ Ｐゴシック" charset="0"/>
                <a:cs typeface="ＭＳ Ｐゴシック" charset="0"/>
              </a:rPr>
              <a:t>Depends on the types of variables</a:t>
            </a:r>
          </a:p>
        </p:txBody>
      </p:sp>
      <p:graphicFrame>
        <p:nvGraphicFramePr>
          <p:cNvPr id="51202" name="Object 2"/>
          <p:cNvGraphicFramePr>
            <a:graphicFrameLocks noGrp="1" noChangeAspect="1"/>
          </p:cNvGraphicFramePr>
          <p:nvPr>
            <p:ph type="tbl" idx="1"/>
          </p:nvPr>
        </p:nvGraphicFramePr>
        <p:xfrm>
          <a:off x="862013" y="1898650"/>
          <a:ext cx="7235825" cy="410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8" name="Document" r:id="rId4" imgW="7315200" imgH="3784600" progId="Word.Document.8">
                  <p:embed/>
                </p:oleObj>
              </mc:Choice>
              <mc:Fallback>
                <p:oleObj name="Document" r:id="rId4" imgW="7315200" imgH="3784600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62013" y="1898650"/>
                        <a:ext cx="7235825" cy="410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Oval 1"/>
          <p:cNvSpPr/>
          <p:nvPr/>
        </p:nvSpPr>
        <p:spPr bwMode="auto">
          <a:xfrm>
            <a:off x="5549900" y="2959100"/>
            <a:ext cx="1574800" cy="876300"/>
          </a:xfrm>
          <a:prstGeom prst="ellipse">
            <a:avLst/>
          </a:prstGeom>
          <a:noFill/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1" u="none" strike="noStrike" cap="none" normalizeH="0" baseline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" charset="0"/>
            </a:endParaRPr>
          </a:p>
        </p:txBody>
      </p:sp>
      <p:sp>
        <p:nvSpPr>
          <p:cNvPr id="5" name="Oval 4"/>
          <p:cNvSpPr/>
          <p:nvPr/>
        </p:nvSpPr>
        <p:spPr bwMode="auto">
          <a:xfrm>
            <a:off x="5702300" y="1714500"/>
            <a:ext cx="1879600" cy="876300"/>
          </a:xfrm>
          <a:prstGeom prst="ellipse">
            <a:avLst/>
          </a:prstGeom>
          <a:noFill/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1" u="none" strike="noStrike" cap="none" normalizeH="0" baseline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34453982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76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Helvetica" charset="0"/>
                <a:ea typeface="ＭＳ Ｐゴシック" charset="0"/>
                <a:cs typeface="ＭＳ Ｐゴシック" charset="0"/>
              </a:rPr>
              <a:t>The new ingredients</a:t>
            </a:r>
          </a:p>
        </p:txBody>
      </p:sp>
      <p:sp>
        <p:nvSpPr>
          <p:cNvPr id="1978371" name="Rectangle 3"/>
          <p:cNvSpPr>
            <a:spLocks noChangeArrowheads="1"/>
          </p:cNvSpPr>
          <p:nvPr/>
        </p:nvSpPr>
        <p:spPr bwMode="auto">
          <a:xfrm>
            <a:off x="881063" y="1651000"/>
            <a:ext cx="7640637" cy="4749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/>
          <a:lstStyle/>
          <a:p>
            <a:pPr marL="285750" indent="-285750">
              <a:lnSpc>
                <a:spcPct val="90000"/>
              </a:lnSpc>
              <a:spcBef>
                <a:spcPct val="50000"/>
              </a:spcBef>
              <a:buClr>
                <a:srgbClr val="FF0208"/>
              </a:buClr>
              <a:buSzPct val="100000"/>
              <a:buFont typeface="Times" charset="0"/>
              <a:buNone/>
              <a:defRPr/>
            </a:pPr>
            <a:r>
              <a:rPr lang="en-US" sz="3000" b="0" i="0" dirty="0">
                <a:effectLst>
                  <a:outerShdw blurRad="38100" dist="38100" dir="2700000" algn="tl">
                    <a:srgbClr val="DDDDDD"/>
                  </a:outerShdw>
                </a:effectLst>
                <a:latin typeface="Zapf Dingbats" charset="0"/>
                <a:sym typeface="Zapf Dingbats" charset="0"/>
              </a:rPr>
              <a:t></a:t>
            </a:r>
            <a:r>
              <a:rPr lang="en-US" sz="3000" b="0" i="0" dirty="0">
                <a:effectLst>
                  <a:outerShdw blurRad="38100" dist="38100" dir="2700000" algn="tl">
                    <a:srgbClr val="DDDDDD"/>
                  </a:outerShdw>
                </a:effectLst>
              </a:rPr>
              <a:t> Testable hypothesis</a:t>
            </a:r>
          </a:p>
          <a:p>
            <a:pPr marL="285750" indent="-285750">
              <a:lnSpc>
                <a:spcPct val="90000"/>
              </a:lnSpc>
              <a:spcBef>
                <a:spcPct val="50000"/>
              </a:spcBef>
              <a:buClr>
                <a:srgbClr val="FF0208"/>
              </a:buClr>
              <a:buSzPct val="100000"/>
              <a:buFont typeface="Times" charset="0"/>
              <a:buNone/>
              <a:defRPr/>
            </a:pPr>
            <a:r>
              <a:rPr lang="en-US" sz="3000" b="0" i="0" dirty="0">
                <a:effectLst>
                  <a:outerShdw blurRad="38100" dist="38100" dir="2700000" algn="tl">
                    <a:srgbClr val="DDDDDD"/>
                  </a:outerShdw>
                </a:effectLst>
                <a:latin typeface="Zapf Dingbats" charset="0"/>
                <a:sym typeface="Zapf Dingbats" charset="0"/>
              </a:rPr>
              <a:t></a:t>
            </a:r>
            <a:r>
              <a:rPr lang="en-US" sz="3000" b="0" i="0" dirty="0">
                <a:effectLst>
                  <a:outerShdw blurRad="38100" dist="38100" dir="2700000" algn="tl">
                    <a:srgbClr val="DDDDDD"/>
                  </a:outerShdw>
                </a:effectLst>
              </a:rPr>
              <a:t> Study design (RCT)</a:t>
            </a:r>
          </a:p>
          <a:p>
            <a:pPr marL="285750" indent="-285750">
              <a:lnSpc>
                <a:spcPct val="90000"/>
              </a:lnSpc>
              <a:spcBef>
                <a:spcPct val="50000"/>
              </a:spcBef>
              <a:buClr>
                <a:srgbClr val="FF0208"/>
              </a:buClr>
              <a:buSzPct val="100000"/>
              <a:buFont typeface="Times" charset="0"/>
              <a:buNone/>
              <a:defRPr/>
            </a:pPr>
            <a:r>
              <a:rPr lang="en-US" sz="3000" b="0" i="0" dirty="0">
                <a:effectLst>
                  <a:outerShdw blurRad="38100" dist="38100" dir="2700000" algn="tl">
                    <a:srgbClr val="DDDDDD"/>
                  </a:outerShdw>
                </a:effectLst>
                <a:latin typeface="Zapf Dingbats" charset="0"/>
                <a:sym typeface="Zapf Dingbats" charset="0"/>
              </a:rPr>
              <a:t></a:t>
            </a:r>
            <a:r>
              <a:rPr lang="en-US" sz="3000" b="0" i="0" dirty="0">
                <a:effectLst>
                  <a:outerShdw blurRad="38100" dist="38100" dir="2700000" algn="tl">
                    <a:srgbClr val="DDDDDD"/>
                  </a:outerShdw>
                </a:effectLst>
              </a:rPr>
              <a:t> Statistical test</a:t>
            </a:r>
            <a:r>
              <a:rPr lang="en-US" sz="3000" i="0" dirty="0">
                <a:effectLst>
                  <a:outerShdw blurRad="38100" dist="38100" dir="2700000" algn="tl">
                    <a:srgbClr val="DDDDDD"/>
                  </a:outerShdw>
                </a:effectLst>
              </a:rPr>
              <a:t>: </a:t>
            </a:r>
            <a:r>
              <a:rPr lang="en-US" sz="3000" i="0" dirty="0" smtClean="0">
                <a:effectLst>
                  <a:outerShdw blurRad="38100" dist="38100" dir="2700000" algn="tl">
                    <a:srgbClr val="DDDDDD"/>
                  </a:outerShdw>
                </a:effectLst>
              </a:rPr>
              <a:t>T-test</a:t>
            </a:r>
            <a:endParaRPr lang="en-US" sz="3000" i="0" dirty="0">
              <a:effectLst>
                <a:outerShdw blurRad="38100" dist="38100" dir="2700000" algn="tl">
                  <a:srgbClr val="DDDDDD"/>
                </a:outerShdw>
              </a:effectLst>
            </a:endParaRPr>
          </a:p>
          <a:p>
            <a:pPr marL="285750" indent="-285750">
              <a:lnSpc>
                <a:spcPct val="90000"/>
              </a:lnSpc>
              <a:spcBef>
                <a:spcPct val="50000"/>
              </a:spcBef>
              <a:buClr>
                <a:srgbClr val="FF0208"/>
              </a:buClr>
              <a:buSzPct val="100000"/>
              <a:buFont typeface="Times" charset="0"/>
              <a:buNone/>
              <a:defRPr/>
            </a:pPr>
            <a:r>
              <a:rPr lang="en-US" sz="3000" b="0" i="0" dirty="0">
                <a:effectLst>
                  <a:outerShdw blurRad="38100" dist="38100" dir="2700000" algn="tl">
                    <a:srgbClr val="DDDDDD"/>
                  </a:outerShdw>
                </a:effectLst>
                <a:latin typeface="Zapf Dingbats" charset="0"/>
                <a:sym typeface="Zapf Dingbats" charset="0"/>
              </a:rPr>
              <a:t></a:t>
            </a:r>
            <a:r>
              <a:rPr lang="en-US" sz="3000" b="0" i="0" dirty="0">
                <a:effectLst>
                  <a:outerShdw blurRad="38100" dist="38100" dir="2700000" algn="tl">
                    <a:srgbClr val="DDDDDD"/>
                  </a:outerShdw>
                </a:effectLst>
              </a:rPr>
              <a:t> Effect size </a:t>
            </a:r>
            <a:r>
              <a:rPr lang="en-US" sz="3000" b="0" i="0" dirty="0" smtClean="0">
                <a:effectLst>
                  <a:outerShdw blurRad="38100" dist="38100" dir="2700000" algn="tl">
                    <a:srgbClr val="DDDDDD"/>
                  </a:outerShdw>
                </a:effectLst>
              </a:rPr>
              <a:t>??</a:t>
            </a:r>
            <a:endParaRPr lang="en-US" sz="3000" b="0" i="0" dirty="0">
              <a:effectLst>
                <a:outerShdw blurRad="38100" dist="38100" dir="2700000" algn="tl">
                  <a:srgbClr val="DDDDDD"/>
                </a:outerShdw>
              </a:effectLst>
            </a:endParaRPr>
          </a:p>
          <a:p>
            <a:pPr marL="285750" indent="-285750">
              <a:lnSpc>
                <a:spcPct val="90000"/>
              </a:lnSpc>
              <a:spcBef>
                <a:spcPct val="50000"/>
              </a:spcBef>
              <a:buClr>
                <a:srgbClr val="FF0208"/>
              </a:buClr>
              <a:buSzPct val="100000"/>
              <a:buFont typeface="Times" charset="0"/>
              <a:buNone/>
              <a:defRPr/>
            </a:pPr>
            <a:r>
              <a:rPr lang="en-US" sz="3000" b="0" i="0" dirty="0">
                <a:effectLst>
                  <a:outerShdw blurRad="38100" dist="38100" dir="2700000" algn="tl">
                    <a:srgbClr val="DDDDDD"/>
                  </a:outerShdw>
                </a:effectLst>
                <a:latin typeface="Zapf Dingbats" charset="0"/>
                <a:sym typeface="Zapf Dingbats" charset="0"/>
              </a:rPr>
              <a:t></a:t>
            </a:r>
            <a:r>
              <a:rPr lang="en-US" sz="3000" b="0" i="0" dirty="0">
                <a:effectLst>
                  <a:outerShdw blurRad="38100" dist="38100" dir="2700000" algn="tl">
                    <a:srgbClr val="DDDDDD"/>
                  </a:outerShdw>
                </a:effectLst>
              </a:rPr>
              <a:t> Power: 0.90; alpha: 2-sided 0.05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76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Helvetica" charset="0"/>
                <a:ea typeface="ＭＳ Ｐゴシック" charset="0"/>
                <a:cs typeface="ＭＳ Ｐゴシック" charset="0"/>
              </a:rPr>
              <a:t>The new ingredients</a:t>
            </a:r>
          </a:p>
        </p:txBody>
      </p:sp>
      <p:sp>
        <p:nvSpPr>
          <p:cNvPr id="1978371" name="Rectangle 3"/>
          <p:cNvSpPr>
            <a:spLocks noChangeArrowheads="1"/>
          </p:cNvSpPr>
          <p:nvPr/>
        </p:nvSpPr>
        <p:spPr bwMode="auto">
          <a:xfrm>
            <a:off x="881063" y="1651000"/>
            <a:ext cx="7640637" cy="4749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/>
          <a:lstStyle/>
          <a:p>
            <a:pPr marL="285750" indent="-285750">
              <a:lnSpc>
                <a:spcPct val="90000"/>
              </a:lnSpc>
              <a:spcBef>
                <a:spcPct val="50000"/>
              </a:spcBef>
              <a:buClr>
                <a:srgbClr val="FF0208"/>
              </a:buClr>
              <a:buSzPct val="100000"/>
              <a:buFont typeface="Times" charset="0"/>
              <a:buNone/>
              <a:defRPr/>
            </a:pPr>
            <a:r>
              <a:rPr lang="en-US" sz="3000" b="0" i="0" dirty="0">
                <a:effectLst>
                  <a:outerShdw blurRad="38100" dist="38100" dir="2700000" algn="tl">
                    <a:srgbClr val="DDDDDD"/>
                  </a:outerShdw>
                </a:effectLst>
                <a:latin typeface="Zapf Dingbats" charset="0"/>
                <a:sym typeface="Zapf Dingbats" charset="0"/>
              </a:rPr>
              <a:t></a:t>
            </a:r>
            <a:r>
              <a:rPr lang="en-US" sz="3000" b="0" i="0" dirty="0">
                <a:effectLst>
                  <a:outerShdw blurRad="38100" dist="38100" dir="2700000" algn="tl">
                    <a:srgbClr val="DDDDDD"/>
                  </a:outerShdw>
                </a:effectLst>
              </a:rPr>
              <a:t> </a:t>
            </a:r>
            <a:r>
              <a:rPr lang="en-US" sz="3000" b="0" i="0" dirty="0">
                <a:solidFill>
                  <a:srgbClr val="7F7F7F"/>
                </a:solidFill>
                <a:effectLst>
                  <a:outerShdw blurRad="38100" dist="38100" dir="2700000" algn="tl">
                    <a:srgbClr val="DDDDDD"/>
                  </a:outerShdw>
                </a:effectLst>
              </a:rPr>
              <a:t>Testable hypothesis</a:t>
            </a:r>
          </a:p>
          <a:p>
            <a:pPr marL="285750" indent="-285750">
              <a:lnSpc>
                <a:spcPct val="90000"/>
              </a:lnSpc>
              <a:spcBef>
                <a:spcPct val="50000"/>
              </a:spcBef>
              <a:buClr>
                <a:srgbClr val="FF0208"/>
              </a:buClr>
              <a:buSzPct val="100000"/>
              <a:buFont typeface="Times" charset="0"/>
              <a:buNone/>
              <a:defRPr/>
            </a:pPr>
            <a:r>
              <a:rPr lang="en-US" sz="3000" b="0" i="0" dirty="0">
                <a:effectLst>
                  <a:outerShdw blurRad="38100" dist="38100" dir="2700000" algn="tl">
                    <a:srgbClr val="DDDDDD"/>
                  </a:outerShdw>
                </a:effectLst>
                <a:latin typeface="Zapf Dingbats" charset="0"/>
                <a:sym typeface="Zapf Dingbats" charset="0"/>
              </a:rPr>
              <a:t></a:t>
            </a:r>
            <a:r>
              <a:rPr lang="en-US" sz="3000" b="0" i="0" dirty="0">
                <a:effectLst>
                  <a:outerShdw blurRad="38100" dist="38100" dir="2700000" algn="tl">
                    <a:srgbClr val="DDDDDD"/>
                  </a:outerShdw>
                </a:effectLst>
              </a:rPr>
              <a:t> </a:t>
            </a:r>
            <a:r>
              <a:rPr lang="en-US" sz="3000" b="0" i="0" dirty="0" smtClean="0">
                <a:solidFill>
                  <a:srgbClr val="7F7F7F"/>
                </a:solidFill>
                <a:effectLst>
                  <a:outerShdw blurRad="38100" dist="38100" dir="2700000" algn="tl">
                    <a:srgbClr val="DDDDDD"/>
                  </a:outerShdw>
                </a:effectLst>
              </a:rPr>
              <a:t>Study </a:t>
            </a:r>
            <a:r>
              <a:rPr lang="en-US" sz="3000" b="0" i="0" dirty="0">
                <a:solidFill>
                  <a:srgbClr val="7F7F7F"/>
                </a:solidFill>
                <a:effectLst>
                  <a:outerShdw blurRad="38100" dist="38100" dir="2700000" algn="tl">
                    <a:srgbClr val="DDDDDD"/>
                  </a:outerShdw>
                </a:effectLst>
              </a:rPr>
              <a:t>design (RCT)</a:t>
            </a:r>
          </a:p>
          <a:p>
            <a:pPr>
              <a:lnSpc>
                <a:spcPct val="90000"/>
              </a:lnSpc>
              <a:spcBef>
                <a:spcPct val="50000"/>
              </a:spcBef>
              <a:buClr>
                <a:srgbClr val="FF0208"/>
              </a:buClr>
              <a:buSzPct val="100000"/>
              <a:defRPr/>
            </a:pPr>
            <a:r>
              <a:rPr lang="en-US" sz="3000" b="0" i="0" dirty="0" smtClean="0">
                <a:effectLst>
                  <a:outerShdw blurRad="38100" dist="38100" dir="2700000" algn="tl">
                    <a:srgbClr val="DDDDDD"/>
                  </a:outerShdw>
                </a:effectLst>
                <a:latin typeface="Zapf Dingbats" charset="0"/>
                <a:sym typeface="Zapf Dingbats" charset="0"/>
              </a:rPr>
              <a:t></a:t>
            </a:r>
            <a:r>
              <a:rPr lang="en-US" sz="3000" b="0" i="0" dirty="0" smtClean="0">
                <a:effectLst>
                  <a:outerShdw blurRad="38100" dist="38100" dir="2700000" algn="tl">
                    <a:srgbClr val="DDDDDD"/>
                  </a:outerShdw>
                </a:effectLst>
              </a:rPr>
              <a:t> Statistical </a:t>
            </a:r>
            <a:r>
              <a:rPr lang="en-US" sz="3000" b="0" i="0" dirty="0">
                <a:effectLst>
                  <a:outerShdw blurRad="38100" dist="38100" dir="2700000" algn="tl">
                    <a:srgbClr val="DDDDDD"/>
                  </a:outerShdw>
                </a:effectLst>
              </a:rPr>
              <a:t>test</a:t>
            </a:r>
            <a:r>
              <a:rPr lang="en-US" sz="3000" i="0" dirty="0">
                <a:effectLst>
                  <a:outerShdw blurRad="38100" dist="38100" dir="2700000" algn="tl">
                    <a:srgbClr val="DDDDDD"/>
                  </a:outerShdw>
                </a:effectLst>
              </a:rPr>
              <a:t>: </a:t>
            </a:r>
            <a:r>
              <a:rPr lang="en-US" sz="3000" i="0" dirty="0" smtClean="0">
                <a:effectLst>
                  <a:outerShdw blurRad="38100" dist="38100" dir="2700000" algn="tl">
                    <a:srgbClr val="DDDDDD"/>
                  </a:outerShdw>
                </a:effectLst>
              </a:rPr>
              <a:t>T-test</a:t>
            </a:r>
          </a:p>
          <a:p>
            <a:pPr>
              <a:lnSpc>
                <a:spcPct val="90000"/>
              </a:lnSpc>
              <a:spcBef>
                <a:spcPct val="50000"/>
              </a:spcBef>
              <a:buClr>
                <a:srgbClr val="FF0208"/>
              </a:buClr>
              <a:buSzPct val="100000"/>
              <a:defRPr/>
            </a:pPr>
            <a:r>
              <a:rPr lang="en-US" sz="3000" b="0" i="0" dirty="0" smtClean="0">
                <a:effectLst>
                  <a:outerShdw blurRad="38100" dist="38100" dir="2700000" algn="tl">
                    <a:srgbClr val="DDDDDD"/>
                  </a:outerShdw>
                </a:effectLst>
                <a:sym typeface="Wingdings"/>
              </a:rPr>
              <a:t></a:t>
            </a:r>
            <a:r>
              <a:rPr lang="en-US" sz="3000" b="0" i="0" dirty="0" smtClean="0">
                <a:effectLst>
                  <a:outerShdw blurRad="38100" dist="38100" dir="2700000" algn="tl">
                    <a:srgbClr val="DDDDDD"/>
                  </a:outerShdw>
                </a:effectLst>
              </a:rPr>
              <a:t>Effect size: ?</a:t>
            </a:r>
          </a:p>
          <a:p>
            <a:pPr>
              <a:lnSpc>
                <a:spcPct val="90000"/>
              </a:lnSpc>
              <a:spcBef>
                <a:spcPct val="50000"/>
              </a:spcBef>
              <a:buClr>
                <a:srgbClr val="FF0208"/>
              </a:buClr>
              <a:buSzPct val="100000"/>
              <a:defRPr/>
            </a:pPr>
            <a:endParaRPr lang="en-US" sz="3000" b="0" i="0" dirty="0">
              <a:effectLst>
                <a:outerShdw blurRad="38100" dist="38100" dir="2700000" algn="tl">
                  <a:srgbClr val="DDDDDD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613477182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866" name="Rectangle 2"/>
          <p:cNvSpPr>
            <a:spLocks noGrp="1" noChangeArrowheads="1"/>
          </p:cNvSpPr>
          <p:nvPr>
            <p:ph type="title"/>
          </p:nvPr>
        </p:nvSpPr>
        <p:spPr>
          <a:xfrm>
            <a:off x="546100" y="222250"/>
            <a:ext cx="8039100" cy="1143000"/>
          </a:xfrm>
        </p:spPr>
        <p:txBody>
          <a:bodyPr/>
          <a:lstStyle/>
          <a:p>
            <a:r>
              <a:rPr lang="en-US" sz="3200" dirty="0" smtClean="0">
                <a:latin typeface="Helvetica" charset="0"/>
                <a:ea typeface="ＭＳ Ｐゴシック" charset="0"/>
                <a:cs typeface="ＭＳ Ｐゴシック" charset="0"/>
              </a:rPr>
              <a:t>What effect size for an effect of resveratrol on walking speed</a:t>
            </a:r>
            <a:endParaRPr lang="en-US" sz="3200" dirty="0">
              <a:latin typeface="Helvetica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805320" name="Rectangle 8"/>
          <p:cNvSpPr>
            <a:spLocks noChangeArrowheads="1"/>
          </p:cNvSpPr>
          <p:nvPr/>
        </p:nvSpPr>
        <p:spPr bwMode="auto">
          <a:xfrm>
            <a:off x="7261225" y="3200400"/>
            <a:ext cx="18415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DDDDDD"/>
                </a:outerShdw>
              </a:effectLst>
              <a:ea typeface="+mn-ea"/>
              <a:cs typeface="+mn-cs"/>
            </a:endParaRPr>
          </a:p>
        </p:txBody>
      </p:sp>
      <p:sp>
        <p:nvSpPr>
          <p:cNvPr id="9" name="Rectangle 2"/>
          <p:cNvSpPr txBox="1">
            <a:spLocks noChangeArrowheads="1"/>
          </p:cNvSpPr>
          <p:nvPr/>
        </p:nvSpPr>
        <p:spPr bwMode="auto">
          <a:xfrm>
            <a:off x="736600" y="2800350"/>
            <a:ext cx="80391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0487" tIns="44450" rIns="90487" bIns="4445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+mj-lt"/>
                <a:ea typeface="ＭＳ Ｐゴシック" charset="-128"/>
                <a:cs typeface="ＭＳ Ｐゴシック" charset="-128"/>
              </a:defRPr>
            </a:lvl1pPr>
            <a:lvl2pPr algn="ctr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Helvetica" charset="0"/>
                <a:ea typeface="ＭＳ Ｐゴシック" charset="-128"/>
                <a:cs typeface="ＭＳ Ｐゴシック" charset="-128"/>
              </a:defRPr>
            </a:lvl2pPr>
            <a:lvl3pPr algn="ctr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Helvetica" charset="0"/>
                <a:ea typeface="ＭＳ Ｐゴシック" charset="-128"/>
                <a:cs typeface="ＭＳ Ｐゴシック" charset="-128"/>
              </a:defRPr>
            </a:lvl3pPr>
            <a:lvl4pPr algn="ctr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Helvetica" charset="0"/>
                <a:ea typeface="ＭＳ Ｐゴシック" charset="-128"/>
                <a:cs typeface="ＭＳ Ｐゴシック" charset="-128"/>
              </a:defRPr>
            </a:lvl4pPr>
            <a:lvl5pPr algn="ctr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Helvetica" charset="0"/>
                <a:ea typeface="ＭＳ Ｐゴシック" charset="-128"/>
                <a:cs typeface="ＭＳ Ｐゴシック" charset="-128"/>
              </a:defRPr>
            </a:lvl5pPr>
            <a:lvl6pPr marL="457200" algn="ctr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Helvetica" charset="0"/>
              </a:defRPr>
            </a:lvl6pPr>
            <a:lvl7pPr marL="914400" algn="ctr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Helvetica" charset="0"/>
              </a:defRPr>
            </a:lvl7pPr>
            <a:lvl8pPr marL="1371600" algn="ctr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Helvetica" charset="0"/>
              </a:defRPr>
            </a:lvl8pPr>
            <a:lvl9pPr marL="1828800" algn="ctr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Helvetica" charset="0"/>
              </a:defRPr>
            </a:lvl9pPr>
          </a:lstStyle>
          <a:p>
            <a:r>
              <a:rPr lang="en-US" sz="3200" b="0" i="0" dirty="0" smtClean="0">
                <a:latin typeface="Helvetica" charset="0"/>
                <a:ea typeface="ＭＳ Ｐゴシック" charset="0"/>
                <a:cs typeface="ＭＳ Ｐゴシック" charset="0"/>
              </a:rPr>
              <a:t>A continuous measurement that might indicate that resveratrol may influence</a:t>
            </a:r>
          </a:p>
          <a:p>
            <a:r>
              <a:rPr lang="en-US" sz="3200" b="0" i="0" dirty="0">
                <a:latin typeface="Helvetica" charset="0"/>
                <a:ea typeface="ＭＳ Ｐゴシック" charset="0"/>
                <a:cs typeface="ＭＳ Ｐゴシック" charset="0"/>
              </a:rPr>
              <a:t>m</a:t>
            </a:r>
            <a:r>
              <a:rPr lang="en-US" sz="3200" b="0" i="0" dirty="0" smtClean="0">
                <a:latin typeface="Helvetica" charset="0"/>
                <a:ea typeface="ＭＳ Ｐゴシック" charset="0"/>
                <a:cs typeface="ＭＳ Ｐゴシック" charset="0"/>
              </a:rPr>
              <a:t>ortality</a:t>
            </a:r>
            <a:endParaRPr lang="en-US" sz="3200" b="0" i="0" dirty="0">
              <a:latin typeface="Helvetica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5322" name="Rectangle 10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+mn-ea"/>
              <a:cs typeface="+mn-cs"/>
            </a:endParaRPr>
          </a:p>
        </p:txBody>
      </p:sp>
      <p:sp>
        <p:nvSpPr>
          <p:cNvPr id="164866" name="Rectangle 2"/>
          <p:cNvSpPr>
            <a:spLocks noGrp="1" noChangeArrowheads="1"/>
          </p:cNvSpPr>
          <p:nvPr>
            <p:ph type="title"/>
          </p:nvPr>
        </p:nvSpPr>
        <p:spPr>
          <a:xfrm>
            <a:off x="546100" y="222250"/>
            <a:ext cx="8039100" cy="1143000"/>
          </a:xfrm>
        </p:spPr>
        <p:txBody>
          <a:bodyPr/>
          <a:lstStyle/>
          <a:p>
            <a:r>
              <a:rPr lang="en-US" sz="3200" dirty="0" smtClean="0">
                <a:latin typeface="Helvetica" charset="0"/>
                <a:ea typeface="ＭＳ Ｐゴシック" charset="0"/>
                <a:cs typeface="ＭＳ Ｐゴシック" charset="0"/>
              </a:rPr>
              <a:t>What we know about walking speed and mortality rate</a:t>
            </a:r>
            <a:endParaRPr lang="en-US" sz="3200" dirty="0">
              <a:latin typeface="Helvetica" charset="0"/>
              <a:ea typeface="ＭＳ Ｐゴシック" charset="0"/>
              <a:cs typeface="ＭＳ Ｐゴシック" charset="0"/>
            </a:endParaRPr>
          </a:p>
        </p:txBody>
      </p:sp>
      <p:pic>
        <p:nvPicPr>
          <p:cNvPr id="164867" name="Picture 4" descr="Improved gait speed and mortality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8525" y="1646238"/>
            <a:ext cx="5389563" cy="4579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05317" name="Text Box 5"/>
          <p:cNvSpPr txBox="1">
            <a:spLocks noChangeArrowheads="1"/>
          </p:cNvSpPr>
          <p:nvPr/>
        </p:nvSpPr>
        <p:spPr bwMode="auto">
          <a:xfrm>
            <a:off x="5883275" y="1984375"/>
            <a:ext cx="1056900" cy="46166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>
            <a:lvl1pPr>
              <a:defRPr sz="2400" b="1" i="1">
                <a:solidFill>
                  <a:schemeClr val="tx1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 b="1" i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2pPr>
            <a:lvl3pPr>
              <a:defRPr sz="2400" b="1" i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3pPr>
            <a:lvl4pPr>
              <a:defRPr sz="2400" b="1" i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4pPr>
            <a:lvl5pPr>
              <a:defRPr sz="2400" b="1" i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b="0" i="0" dirty="0" smtClean="0">
                <a:effectLst>
                  <a:outerShdw blurRad="38100" dist="38100" dir="2700000" algn="tl">
                    <a:srgbClr val="DDDDDD"/>
                  </a:outerShdw>
                </a:effectLst>
              </a:rPr>
              <a:t>Faster</a:t>
            </a:r>
            <a:endParaRPr lang="en-US" i="0" dirty="0" smtClean="0">
              <a:effectLst>
                <a:outerShdw blurRad="38100" dist="38100" dir="2700000" algn="tl">
                  <a:srgbClr val="DDDDDD"/>
                </a:outerShdw>
              </a:effectLst>
            </a:endParaRPr>
          </a:p>
        </p:txBody>
      </p:sp>
      <p:sp>
        <p:nvSpPr>
          <p:cNvPr id="1805318" name="Text Box 6"/>
          <p:cNvSpPr txBox="1">
            <a:spLocks noChangeArrowheads="1"/>
          </p:cNvSpPr>
          <p:nvPr/>
        </p:nvSpPr>
        <p:spPr bwMode="auto">
          <a:xfrm>
            <a:off x="5908675" y="3429000"/>
            <a:ext cx="1285875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>
            <a:lvl1pPr>
              <a:defRPr sz="2400" b="1" i="1">
                <a:solidFill>
                  <a:schemeClr val="tx1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 b="1" i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2pPr>
            <a:lvl3pPr>
              <a:defRPr sz="2400" b="1" i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3pPr>
            <a:lvl4pPr>
              <a:defRPr sz="2400" b="1" i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4pPr>
            <a:lvl5pPr>
              <a:defRPr sz="2400" b="1" i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b="0" i="0" smtClean="0">
                <a:effectLst>
                  <a:outerShdw blurRad="38100" dist="38100" dir="2700000" algn="tl">
                    <a:srgbClr val="DDDDDD"/>
                  </a:outerShdw>
                </a:effectLst>
              </a:rPr>
              <a:t>Slower  </a:t>
            </a:r>
          </a:p>
        </p:txBody>
      </p:sp>
      <p:sp>
        <p:nvSpPr>
          <p:cNvPr id="1805320" name="Rectangle 8"/>
          <p:cNvSpPr>
            <a:spLocks noChangeArrowheads="1"/>
          </p:cNvSpPr>
          <p:nvPr/>
        </p:nvSpPr>
        <p:spPr bwMode="auto">
          <a:xfrm>
            <a:off x="7261225" y="3200400"/>
            <a:ext cx="18415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DDDDDD"/>
                </a:outerShdw>
              </a:effectLst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34446731"/>
      </p:ext>
    </p:extLst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5322" name="Rectangle 10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+mn-ea"/>
              <a:cs typeface="+mn-cs"/>
            </a:endParaRPr>
          </a:p>
        </p:txBody>
      </p:sp>
      <p:sp>
        <p:nvSpPr>
          <p:cNvPr id="164866" name="Rectangle 2"/>
          <p:cNvSpPr>
            <a:spLocks noGrp="1" noChangeArrowheads="1"/>
          </p:cNvSpPr>
          <p:nvPr>
            <p:ph type="title"/>
          </p:nvPr>
        </p:nvSpPr>
        <p:spPr>
          <a:xfrm>
            <a:off x="546100" y="222250"/>
            <a:ext cx="8039100" cy="1143000"/>
          </a:xfrm>
        </p:spPr>
        <p:txBody>
          <a:bodyPr/>
          <a:lstStyle/>
          <a:p>
            <a:r>
              <a:rPr lang="en-US" sz="3200" dirty="0" smtClean="0">
                <a:latin typeface="Helvetica" charset="0"/>
                <a:ea typeface="ＭＳ Ｐゴシック" charset="0"/>
                <a:cs typeface="ＭＳ Ｐゴシック" charset="0"/>
              </a:rPr>
              <a:t>What we know about walking speed and mortality rate</a:t>
            </a:r>
            <a:endParaRPr lang="en-US" sz="3200" dirty="0">
              <a:latin typeface="Helvetica" charset="0"/>
              <a:ea typeface="ＭＳ Ｐゴシック" charset="0"/>
              <a:cs typeface="ＭＳ Ｐゴシック" charset="0"/>
            </a:endParaRPr>
          </a:p>
        </p:txBody>
      </p:sp>
      <p:pic>
        <p:nvPicPr>
          <p:cNvPr id="164867" name="Picture 4" descr="Improved gait speed and mortality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8525" y="1646238"/>
            <a:ext cx="5389563" cy="4579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05317" name="Text Box 5"/>
          <p:cNvSpPr txBox="1">
            <a:spLocks noChangeArrowheads="1"/>
          </p:cNvSpPr>
          <p:nvPr/>
        </p:nvSpPr>
        <p:spPr bwMode="auto">
          <a:xfrm>
            <a:off x="5883275" y="1984375"/>
            <a:ext cx="2790825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>
            <a:lvl1pPr>
              <a:defRPr sz="2400" b="1" i="1">
                <a:solidFill>
                  <a:schemeClr val="tx1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 b="1" i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2pPr>
            <a:lvl3pPr>
              <a:defRPr sz="2400" b="1" i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3pPr>
            <a:lvl4pPr>
              <a:defRPr sz="2400" b="1" i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4pPr>
            <a:lvl5pPr>
              <a:defRPr sz="2400" b="1" i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b="0" i="0" dirty="0" smtClean="0">
                <a:effectLst>
                  <a:outerShdw blurRad="38100" dist="38100" dir="2700000" algn="tl">
                    <a:srgbClr val="DDDDDD"/>
                  </a:outerShdw>
                </a:effectLst>
              </a:rPr>
              <a:t>Faster by </a:t>
            </a:r>
            <a:r>
              <a:rPr lang="en-US" i="0" dirty="0" smtClean="0">
                <a:effectLst>
                  <a:outerShdw blurRad="38100" dist="38100" dir="2700000" algn="tl">
                    <a:srgbClr val="DDDDDD"/>
                  </a:outerShdw>
                </a:effectLst>
              </a:rPr>
              <a:t>≥0.1 m/s </a:t>
            </a:r>
          </a:p>
        </p:txBody>
      </p:sp>
      <p:sp>
        <p:nvSpPr>
          <p:cNvPr id="1805318" name="Text Box 6"/>
          <p:cNvSpPr txBox="1">
            <a:spLocks noChangeArrowheads="1"/>
          </p:cNvSpPr>
          <p:nvPr/>
        </p:nvSpPr>
        <p:spPr bwMode="auto">
          <a:xfrm>
            <a:off x="5908675" y="3429000"/>
            <a:ext cx="1285875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>
            <a:lvl1pPr>
              <a:defRPr sz="2400" b="1" i="1">
                <a:solidFill>
                  <a:schemeClr val="tx1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 b="1" i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2pPr>
            <a:lvl3pPr>
              <a:defRPr sz="2400" b="1" i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3pPr>
            <a:lvl4pPr>
              <a:defRPr sz="2400" b="1" i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4pPr>
            <a:lvl5pPr>
              <a:defRPr sz="2400" b="1" i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b="0" i="0" smtClean="0">
                <a:effectLst>
                  <a:outerShdw blurRad="38100" dist="38100" dir="2700000" algn="tl">
                    <a:srgbClr val="DDDDDD"/>
                  </a:outerShdw>
                </a:effectLst>
              </a:rPr>
              <a:t>Slower  </a:t>
            </a:r>
          </a:p>
        </p:txBody>
      </p:sp>
      <p:sp>
        <p:nvSpPr>
          <p:cNvPr id="1805320" name="Rectangle 8"/>
          <p:cNvSpPr>
            <a:spLocks noChangeArrowheads="1"/>
          </p:cNvSpPr>
          <p:nvPr/>
        </p:nvSpPr>
        <p:spPr bwMode="auto">
          <a:xfrm>
            <a:off x="7261225" y="3200400"/>
            <a:ext cx="18415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DDDDDD"/>
                </a:outerShdw>
              </a:effectLst>
              <a:ea typeface="+mn-ea"/>
              <a:cs typeface="+mn-cs"/>
            </a:endParaRPr>
          </a:p>
        </p:txBody>
      </p:sp>
      <p:sp>
        <p:nvSpPr>
          <p:cNvPr id="1805321" name="Text Box 9"/>
          <p:cNvSpPr txBox="1">
            <a:spLocks noChangeArrowheads="1"/>
          </p:cNvSpPr>
          <p:nvPr/>
        </p:nvSpPr>
        <p:spPr bwMode="auto">
          <a:xfrm>
            <a:off x="5281066" y="4295775"/>
            <a:ext cx="2588719" cy="83099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>
            <a:lvl1pPr>
              <a:defRPr sz="2400" b="1" i="1">
                <a:solidFill>
                  <a:schemeClr val="tx1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 b="1" i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2pPr>
            <a:lvl3pPr>
              <a:defRPr sz="2400" b="1" i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3pPr>
            <a:lvl4pPr>
              <a:defRPr sz="2400" b="1" i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4pPr>
            <a:lvl5pPr>
              <a:defRPr sz="2400" b="1" i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>
              <a:defRPr/>
            </a:pPr>
            <a:r>
              <a:rPr lang="en-US" b="0" i="0" dirty="0" smtClean="0">
                <a:effectLst>
                  <a:outerShdw blurRad="38100" dist="38100" dir="2700000" algn="tl">
                    <a:srgbClr val="DDDDDD"/>
                  </a:outerShdw>
                </a:effectLst>
              </a:rPr>
              <a:t>~</a:t>
            </a:r>
            <a:r>
              <a:rPr lang="en-US" i="0" dirty="0" smtClean="0">
                <a:effectLst>
                  <a:outerShdw blurRad="38100" dist="38100" dir="2700000" algn="tl">
                    <a:srgbClr val="DDDDDD"/>
                  </a:outerShdw>
                </a:effectLst>
              </a:rPr>
              <a:t>20% decreased </a:t>
            </a:r>
          </a:p>
          <a:p>
            <a:pPr algn="ctr">
              <a:defRPr/>
            </a:pPr>
            <a:r>
              <a:rPr lang="en-US" i="0" dirty="0" smtClean="0">
                <a:effectLst>
                  <a:outerShdw blurRad="38100" dist="38100" dir="2700000" algn="tl">
                    <a:srgbClr val="DDDDDD"/>
                  </a:outerShdw>
                </a:effectLst>
              </a:rPr>
              <a:t>mortality rate</a:t>
            </a:r>
          </a:p>
        </p:txBody>
      </p:sp>
    </p:spTree>
    <p:extLst>
      <p:ext uri="{BB962C8B-B14F-4D97-AF65-F5344CB8AC3E}">
        <p14:creationId xmlns:p14="http://schemas.microsoft.com/office/powerpoint/2010/main" val="3781911023"/>
      </p:ext>
    </p:extLst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>
                <a:latin typeface="Helvetica" charset="0"/>
                <a:ea typeface="ＭＳ Ｐゴシック" charset="0"/>
                <a:cs typeface="ＭＳ Ｐゴシック" charset="0"/>
              </a:rPr>
              <a:t>“</a:t>
            </a:r>
            <a:r>
              <a:rPr lang="en-US" altLang="ja-JP">
                <a:latin typeface="Helvetica" charset="0"/>
                <a:ea typeface="ＭＳ Ｐゴシック" charset="0"/>
                <a:cs typeface="ＭＳ Ｐゴシック" charset="0"/>
              </a:rPr>
              <a:t>Consuming resveratrol</a:t>
            </a:r>
            <a:r>
              <a:rPr lang="ja-JP" altLang="en-US">
                <a:latin typeface="Helvetica" charset="0"/>
                <a:ea typeface="ＭＳ Ｐゴシック" charset="0"/>
                <a:cs typeface="ＭＳ Ｐゴシック" charset="0"/>
              </a:rPr>
              <a:t>”</a:t>
            </a:r>
            <a:endParaRPr lang="en-US">
              <a:latin typeface="Helvetica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728516" name="Rectangle 1028"/>
          <p:cNvSpPr>
            <a:spLocks noGrp="1" noChangeArrowheads="1"/>
          </p:cNvSpPr>
          <p:nvPr>
            <p:ph type="body" idx="1"/>
          </p:nvPr>
        </p:nvSpPr>
        <p:spPr>
          <a:xfrm>
            <a:off x="855663" y="1663700"/>
            <a:ext cx="7437437" cy="4292600"/>
          </a:xfrm>
        </p:spPr>
        <p:txBody>
          <a:bodyPr/>
          <a:lstStyle/>
          <a:p>
            <a:pPr>
              <a:defRPr/>
            </a:pPr>
            <a:r>
              <a:rPr lang="en-US" dirty="0" smtClean="0">
                <a:latin typeface="Helvetica" charset="0"/>
                <a:ea typeface="ＭＳ Ｐゴシック" charset="0"/>
                <a:cs typeface="ＭＳ Ｐゴシック" charset="0"/>
              </a:rPr>
              <a:t>Needs to be quantifiable</a:t>
            </a:r>
          </a:p>
          <a:p>
            <a:pPr>
              <a:defRPr/>
            </a:pPr>
            <a:r>
              <a:rPr lang="en-US" dirty="0" smtClean="0">
                <a:latin typeface="Helvetica" charset="0"/>
                <a:ea typeface="ＭＳ Ｐゴシック" charset="0"/>
                <a:cs typeface="ＭＳ Ｐゴシック" charset="0"/>
              </a:rPr>
              <a:t>I could </a:t>
            </a:r>
            <a:r>
              <a:rPr lang="en-US" u="sng" dirty="0" smtClean="0">
                <a:latin typeface="Helvetica" charset="0"/>
                <a:ea typeface="ＭＳ Ｐゴシック" charset="0"/>
                <a:cs typeface="ＭＳ Ｐゴシック" charset="0"/>
              </a:rPr>
              <a:t>measure resveratrol intake </a:t>
            </a:r>
            <a:r>
              <a:rPr lang="en-US" dirty="0" smtClean="0">
                <a:latin typeface="Helvetica" charset="0"/>
                <a:ea typeface="ＭＳ Ｐゴシック" charset="0"/>
                <a:cs typeface="ＭＳ Ｐゴシック" charset="0"/>
              </a:rPr>
              <a:t>in a cohort, then follow-up for survival free of disease…</a:t>
            </a: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76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Helvetica" charset="0"/>
                <a:ea typeface="ＭＳ Ｐゴシック" charset="0"/>
                <a:cs typeface="ＭＳ Ｐゴシック" charset="0"/>
              </a:rPr>
              <a:t>The new ingredients</a:t>
            </a:r>
          </a:p>
        </p:txBody>
      </p:sp>
      <p:sp>
        <p:nvSpPr>
          <p:cNvPr id="1978371" name="Rectangle 3"/>
          <p:cNvSpPr>
            <a:spLocks noChangeArrowheads="1"/>
          </p:cNvSpPr>
          <p:nvPr/>
        </p:nvSpPr>
        <p:spPr bwMode="auto">
          <a:xfrm>
            <a:off x="881063" y="1651000"/>
            <a:ext cx="7640637" cy="4749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/>
          <a:lstStyle/>
          <a:p>
            <a:pPr marL="285750" indent="-285750">
              <a:lnSpc>
                <a:spcPct val="90000"/>
              </a:lnSpc>
              <a:spcBef>
                <a:spcPct val="50000"/>
              </a:spcBef>
              <a:buClr>
                <a:srgbClr val="FF0208"/>
              </a:buClr>
              <a:buSzPct val="100000"/>
              <a:buFont typeface="Times" charset="0"/>
              <a:buNone/>
              <a:defRPr/>
            </a:pPr>
            <a:r>
              <a:rPr lang="en-US" sz="3000" b="0" i="0" dirty="0" smtClean="0">
                <a:effectLst>
                  <a:outerShdw blurRad="38100" dist="38100" dir="2700000" algn="tl">
                    <a:srgbClr val="DDDDDD"/>
                  </a:outerShdw>
                </a:effectLst>
                <a:latin typeface="Zapf Dingbats" charset="0"/>
                <a:sym typeface="Zapf Dingbats" charset="0"/>
              </a:rPr>
              <a:t></a:t>
            </a:r>
            <a:r>
              <a:rPr lang="en-US" sz="3000" b="0" i="0" dirty="0" smtClean="0">
                <a:effectLst>
                  <a:outerShdw blurRad="38100" dist="38100" dir="2700000" algn="tl">
                    <a:srgbClr val="DDDDDD"/>
                  </a:outerShdw>
                </a:effectLst>
              </a:rPr>
              <a:t> </a:t>
            </a:r>
            <a:r>
              <a:rPr lang="en-US" sz="3000" b="0" i="0" dirty="0" smtClean="0">
                <a:solidFill>
                  <a:srgbClr val="7F7F7F"/>
                </a:solidFill>
                <a:effectLst>
                  <a:outerShdw blurRad="38100" dist="38100" dir="2700000" algn="tl">
                    <a:srgbClr val="DDDDDD"/>
                  </a:outerShdw>
                </a:effectLst>
              </a:rPr>
              <a:t>Testable </a:t>
            </a:r>
            <a:r>
              <a:rPr lang="en-US" sz="3000" b="0" i="0" dirty="0">
                <a:solidFill>
                  <a:srgbClr val="7F7F7F"/>
                </a:solidFill>
                <a:effectLst>
                  <a:outerShdw blurRad="38100" dist="38100" dir="2700000" algn="tl">
                    <a:srgbClr val="DDDDDD"/>
                  </a:outerShdw>
                </a:effectLst>
              </a:rPr>
              <a:t>hypothesis</a:t>
            </a:r>
          </a:p>
          <a:p>
            <a:pPr marL="285750" indent="-285750">
              <a:lnSpc>
                <a:spcPct val="90000"/>
              </a:lnSpc>
              <a:spcBef>
                <a:spcPct val="50000"/>
              </a:spcBef>
              <a:buClr>
                <a:srgbClr val="FF0208"/>
              </a:buClr>
              <a:buSzPct val="100000"/>
              <a:buFont typeface="Times" charset="0"/>
              <a:buNone/>
              <a:defRPr/>
            </a:pPr>
            <a:r>
              <a:rPr lang="en-US" sz="3000" b="0" i="0" dirty="0">
                <a:effectLst>
                  <a:outerShdw blurRad="38100" dist="38100" dir="2700000" algn="tl">
                    <a:srgbClr val="DDDDDD"/>
                  </a:outerShdw>
                </a:effectLst>
                <a:latin typeface="Zapf Dingbats" charset="0"/>
                <a:sym typeface="Zapf Dingbats" charset="0"/>
              </a:rPr>
              <a:t></a:t>
            </a:r>
            <a:r>
              <a:rPr lang="en-US" sz="3000" b="0" i="0" dirty="0">
                <a:effectLst>
                  <a:outerShdw blurRad="38100" dist="38100" dir="2700000" algn="tl">
                    <a:srgbClr val="DDDDDD"/>
                  </a:outerShdw>
                </a:effectLst>
              </a:rPr>
              <a:t> </a:t>
            </a:r>
            <a:r>
              <a:rPr lang="en-US" sz="3000" b="0" i="0" dirty="0" smtClean="0">
                <a:solidFill>
                  <a:srgbClr val="7F7F7F"/>
                </a:solidFill>
                <a:effectLst>
                  <a:outerShdw blurRad="38100" dist="38100" dir="2700000" algn="tl">
                    <a:srgbClr val="DDDDDD"/>
                  </a:outerShdw>
                </a:effectLst>
              </a:rPr>
              <a:t> </a:t>
            </a:r>
            <a:r>
              <a:rPr lang="en-US" sz="3000" b="0" i="0" dirty="0">
                <a:solidFill>
                  <a:srgbClr val="7F7F7F"/>
                </a:solidFill>
                <a:effectLst>
                  <a:outerShdw blurRad="38100" dist="38100" dir="2700000" algn="tl">
                    <a:srgbClr val="DDDDDD"/>
                  </a:outerShdw>
                </a:effectLst>
              </a:rPr>
              <a:t>Study design (RCT)</a:t>
            </a:r>
          </a:p>
          <a:p>
            <a:pPr>
              <a:lnSpc>
                <a:spcPct val="90000"/>
              </a:lnSpc>
              <a:spcBef>
                <a:spcPct val="50000"/>
              </a:spcBef>
              <a:buClr>
                <a:srgbClr val="FF0208"/>
              </a:buClr>
              <a:buSzPct val="100000"/>
              <a:defRPr/>
            </a:pPr>
            <a:r>
              <a:rPr lang="en-US" sz="3000" b="0" i="0" dirty="0">
                <a:effectLst>
                  <a:outerShdw blurRad="38100" dist="38100" dir="2700000" algn="tl">
                    <a:srgbClr val="DDDDDD"/>
                  </a:outerShdw>
                </a:effectLst>
                <a:latin typeface="Zapf Dingbats" charset="0"/>
                <a:sym typeface="Zapf Dingbats" charset="0"/>
              </a:rPr>
              <a:t></a:t>
            </a:r>
            <a:r>
              <a:rPr lang="en-US" sz="3000" b="0" i="0" dirty="0">
                <a:effectLst>
                  <a:outerShdw blurRad="38100" dist="38100" dir="2700000" algn="tl">
                    <a:srgbClr val="DDDDDD"/>
                  </a:outerShdw>
                </a:effectLst>
              </a:rPr>
              <a:t> </a:t>
            </a:r>
            <a:r>
              <a:rPr lang="en-US" sz="3000" b="0" i="0" dirty="0" smtClean="0">
                <a:effectLst>
                  <a:outerShdw blurRad="38100" dist="38100" dir="2700000" algn="tl">
                    <a:srgbClr val="DDDDDD"/>
                  </a:outerShdw>
                </a:effectLst>
              </a:rPr>
              <a:t>Statistical </a:t>
            </a:r>
            <a:r>
              <a:rPr lang="en-US" sz="3000" b="0" i="0" dirty="0">
                <a:effectLst>
                  <a:outerShdw blurRad="38100" dist="38100" dir="2700000" algn="tl">
                    <a:srgbClr val="DDDDDD"/>
                  </a:outerShdw>
                </a:effectLst>
              </a:rPr>
              <a:t>test</a:t>
            </a:r>
            <a:r>
              <a:rPr lang="en-US" sz="3000" i="0" dirty="0">
                <a:effectLst>
                  <a:outerShdw blurRad="38100" dist="38100" dir="2700000" algn="tl">
                    <a:srgbClr val="DDDDDD"/>
                  </a:outerShdw>
                </a:effectLst>
              </a:rPr>
              <a:t>: </a:t>
            </a:r>
            <a:r>
              <a:rPr lang="en-US" sz="3000" i="0" dirty="0" smtClean="0">
                <a:effectLst>
                  <a:outerShdw blurRad="38100" dist="38100" dir="2700000" algn="tl">
                    <a:srgbClr val="DDDDDD"/>
                  </a:outerShdw>
                </a:effectLst>
              </a:rPr>
              <a:t>T-test</a:t>
            </a:r>
          </a:p>
          <a:p>
            <a:pPr marL="457200" indent="-457200">
              <a:lnSpc>
                <a:spcPct val="90000"/>
              </a:lnSpc>
              <a:spcBef>
                <a:spcPct val="50000"/>
              </a:spcBef>
              <a:buClr>
                <a:srgbClr val="FF0208"/>
              </a:buClr>
              <a:buSzPct val="100000"/>
              <a:buFont typeface="Zapf Dingbats" charset="0"/>
              <a:buChar char="4"/>
              <a:defRPr/>
            </a:pPr>
            <a:r>
              <a:rPr lang="en-US" sz="3000" i="0" dirty="0" smtClean="0">
                <a:effectLst>
                  <a:outerShdw blurRad="38100" dist="38100" dir="2700000" algn="tl">
                    <a:srgbClr val="DDDDDD"/>
                  </a:outerShdw>
                </a:effectLst>
              </a:rPr>
              <a:t>Effect size: 0.1 m/s</a:t>
            </a:r>
            <a:endParaRPr lang="en-US" sz="3000" i="0" dirty="0">
              <a:effectLst>
                <a:outerShdw blurRad="38100" dist="38100" dir="2700000" algn="tl">
                  <a:srgbClr val="DDDDDD"/>
                </a:outerShdw>
              </a:effectLst>
            </a:endParaRPr>
          </a:p>
          <a:p>
            <a:pPr>
              <a:lnSpc>
                <a:spcPct val="90000"/>
              </a:lnSpc>
              <a:spcBef>
                <a:spcPct val="50000"/>
              </a:spcBef>
              <a:buClr>
                <a:srgbClr val="FF0208"/>
              </a:buClr>
              <a:buSzPct val="100000"/>
              <a:defRPr/>
            </a:pPr>
            <a:r>
              <a:rPr lang="en-US" sz="3000" b="0" i="0" dirty="0" smtClean="0">
                <a:effectLst>
                  <a:outerShdw blurRad="38100" dist="38100" dir="2700000" algn="tl">
                    <a:srgbClr val="DDDDDD"/>
                  </a:outerShdw>
                </a:effectLst>
              </a:rPr>
              <a:t>HOWEVER, Continuous variables, like gait speed, also need to consider variance (variability) in the measurement</a:t>
            </a:r>
          </a:p>
          <a:p>
            <a:pPr>
              <a:lnSpc>
                <a:spcPct val="90000"/>
              </a:lnSpc>
              <a:spcBef>
                <a:spcPct val="50000"/>
              </a:spcBef>
              <a:buClr>
                <a:srgbClr val="FF0208"/>
              </a:buClr>
              <a:buSzPct val="100000"/>
              <a:defRPr/>
            </a:pPr>
            <a:r>
              <a:rPr lang="en-US" sz="3000" b="0" i="0" dirty="0" smtClean="0">
                <a:effectLst>
                  <a:outerShdw blurRad="38100" dist="38100" dir="2700000" algn="tl">
                    <a:srgbClr val="DDDDDD"/>
                  </a:outerShdw>
                </a:effectLst>
              </a:rPr>
              <a:t>Noisy measurements will need more subjects to find an effect</a:t>
            </a:r>
          </a:p>
        </p:txBody>
      </p:sp>
    </p:spTree>
    <p:extLst>
      <p:ext uri="{BB962C8B-B14F-4D97-AF65-F5344CB8AC3E}">
        <p14:creationId xmlns:p14="http://schemas.microsoft.com/office/powerpoint/2010/main" val="552439698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81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Helvetica" charset="0"/>
                <a:ea typeface="ＭＳ Ｐゴシック" charset="0"/>
                <a:cs typeface="ＭＳ Ｐゴシック" charset="0"/>
              </a:rPr>
              <a:t>Standardized effect size: E</a:t>
            </a:r>
            <a:r>
              <a:rPr lang="en-US" dirty="0">
                <a:latin typeface="Helvetica" charset="0"/>
                <a:ea typeface="ＭＳ Ｐゴシック" charset="0"/>
                <a:cs typeface="ＭＳ Ｐゴシック" charset="0"/>
              </a:rPr>
              <a:t>/S</a:t>
            </a:r>
          </a:p>
        </p:txBody>
      </p:sp>
      <p:sp>
        <p:nvSpPr>
          <p:cNvPr id="1977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81063" y="1638300"/>
            <a:ext cx="7381875" cy="4292600"/>
          </a:xfrm>
        </p:spPr>
        <p:txBody>
          <a:bodyPr/>
          <a:lstStyle/>
          <a:p>
            <a:pPr>
              <a:defRPr/>
            </a:pPr>
            <a:r>
              <a:rPr lang="en-US" dirty="0" smtClean="0">
                <a:latin typeface="Helvetica" charset="0"/>
                <a:ea typeface="ＭＳ Ｐゴシック" charset="0"/>
                <a:cs typeface="ＭＳ Ｐゴシック" charset="0"/>
              </a:rPr>
              <a:t>Sample </a:t>
            </a:r>
            <a:r>
              <a:rPr lang="en-US" dirty="0">
                <a:latin typeface="Helvetica" charset="0"/>
                <a:ea typeface="ＭＳ Ｐゴシック" charset="0"/>
                <a:cs typeface="ＭＳ Ｐゴシック" charset="0"/>
              </a:rPr>
              <a:t>size depends on the ratio of E/S</a:t>
            </a:r>
          </a:p>
          <a:p>
            <a:pPr lvl="1">
              <a:defRPr/>
            </a:pPr>
            <a:r>
              <a:rPr lang="en-US" dirty="0">
                <a:latin typeface="Helvetica" charset="0"/>
                <a:ea typeface="ＭＳ Ｐゴシック" charset="0"/>
              </a:rPr>
              <a:t>E: Effect size (difference in means)</a:t>
            </a:r>
          </a:p>
          <a:p>
            <a:pPr lvl="1">
              <a:defRPr/>
            </a:pPr>
            <a:r>
              <a:rPr lang="en-US" dirty="0">
                <a:latin typeface="Helvetica" charset="0"/>
                <a:ea typeface="ＭＳ Ｐゴシック" charset="0"/>
              </a:rPr>
              <a:t>S: Standard deviation for measurement</a:t>
            </a:r>
          </a:p>
          <a:p>
            <a:pPr>
              <a:defRPr/>
            </a:pPr>
            <a:r>
              <a:rPr lang="en-US" sz="3200" dirty="0">
                <a:latin typeface="Helvetica" charset="0"/>
                <a:ea typeface="ＭＳ Ｐゴシック" charset="0"/>
                <a:cs typeface="ＭＳ Ｐゴシック" charset="0"/>
              </a:rPr>
              <a:t>You need smaller sample size if</a:t>
            </a:r>
          </a:p>
          <a:p>
            <a:pPr lvl="1">
              <a:defRPr/>
            </a:pPr>
            <a:r>
              <a:rPr lang="en-US" dirty="0" smtClean="0">
                <a:latin typeface="Helvetica" charset="0"/>
                <a:ea typeface="ＭＳ Ｐゴシック" charset="0"/>
              </a:rPr>
              <a:t>There is a greater </a:t>
            </a:r>
            <a:r>
              <a:rPr lang="en-US" dirty="0">
                <a:latin typeface="Helvetica" charset="0"/>
                <a:ea typeface="ＭＳ Ｐゴシック" charset="0"/>
              </a:rPr>
              <a:t>effect (E)</a:t>
            </a:r>
          </a:p>
          <a:p>
            <a:pPr lvl="1">
              <a:defRPr/>
            </a:pPr>
            <a:r>
              <a:rPr lang="en-US" dirty="0">
                <a:latin typeface="Helvetica" charset="0"/>
                <a:ea typeface="ＭＳ Ｐゴシック" charset="0"/>
              </a:rPr>
              <a:t>More precise </a:t>
            </a:r>
            <a:r>
              <a:rPr lang="en-US" dirty="0" smtClean="0">
                <a:latin typeface="Helvetica" charset="0"/>
                <a:ea typeface="ＭＳ Ｐゴシック" charset="0"/>
              </a:rPr>
              <a:t>measurement: lower Standard Deviation (SD)</a:t>
            </a:r>
            <a:endParaRPr lang="en-US" dirty="0">
              <a:latin typeface="Helvetica" charset="0"/>
              <a:ea typeface="ＭＳ Ｐゴシック" charset="0"/>
            </a:endParaRP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961" name="Rectangle 2"/>
          <p:cNvSpPr>
            <a:spLocks noGrp="1" noChangeArrowheads="1"/>
          </p:cNvSpPr>
          <p:nvPr>
            <p:ph type="title"/>
          </p:nvPr>
        </p:nvSpPr>
        <p:spPr>
          <a:xfrm>
            <a:off x="763588" y="222250"/>
            <a:ext cx="7661275" cy="1143000"/>
          </a:xfrm>
        </p:spPr>
        <p:txBody>
          <a:bodyPr/>
          <a:lstStyle/>
          <a:p>
            <a:r>
              <a:rPr lang="en-US">
                <a:latin typeface="Helvetica" charset="0"/>
                <a:ea typeface="ＭＳ Ｐゴシック" charset="0"/>
                <a:cs typeface="ＭＳ Ｐゴシック" charset="0"/>
              </a:rPr>
              <a:t>What we need to determine E/S for our trial</a:t>
            </a:r>
          </a:p>
        </p:txBody>
      </p:sp>
      <p:sp>
        <p:nvSpPr>
          <p:cNvPr id="17797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42963" y="1866900"/>
            <a:ext cx="7737475" cy="4292600"/>
          </a:xfrm>
        </p:spPr>
        <p:txBody>
          <a:bodyPr/>
          <a:lstStyle/>
          <a:p>
            <a:pPr>
              <a:buFont typeface="Zapf Dingbats" charset="0"/>
              <a:buChar char="4"/>
              <a:defRPr/>
            </a:pPr>
            <a:r>
              <a:rPr lang="en-US" dirty="0" smtClean="0">
                <a:latin typeface="Helvetica" charset="0"/>
                <a:ea typeface="ＭＳ Ｐゴシック" charset="0"/>
                <a:cs typeface="ＭＳ Ｐゴシック" charset="0"/>
              </a:rPr>
              <a:t>Effect </a:t>
            </a:r>
            <a:r>
              <a:rPr lang="en-US" dirty="0">
                <a:latin typeface="Helvetica" charset="0"/>
                <a:ea typeface="ＭＳ Ｐゴシック" charset="0"/>
                <a:cs typeface="ＭＳ Ｐゴシック" charset="0"/>
              </a:rPr>
              <a:t>size (E) for change in walking </a:t>
            </a:r>
            <a:r>
              <a:rPr lang="en-US" dirty="0" smtClean="0">
                <a:latin typeface="Helvetica" charset="0"/>
                <a:ea typeface="ＭＳ Ｐゴシック" charset="0"/>
                <a:cs typeface="ＭＳ Ｐゴシック" charset="0"/>
              </a:rPr>
              <a:t>speed</a:t>
            </a:r>
          </a:p>
          <a:p>
            <a:pPr marL="0" indent="0" algn="ctr">
              <a:buNone/>
              <a:defRPr/>
            </a:pPr>
            <a:r>
              <a:rPr lang="en-US" dirty="0" smtClean="0">
                <a:latin typeface="Helvetica" charset="0"/>
                <a:ea typeface="ＭＳ Ｐゴシック" charset="0"/>
              </a:rPr>
              <a:t>+</a:t>
            </a:r>
            <a:r>
              <a:rPr lang="en-US" dirty="0">
                <a:latin typeface="Helvetica" charset="0"/>
                <a:ea typeface="ＭＳ Ｐゴシック" charset="0"/>
              </a:rPr>
              <a:t>0.1 m/</a:t>
            </a:r>
            <a:r>
              <a:rPr lang="en-US" dirty="0" smtClean="0">
                <a:latin typeface="Helvetica" charset="0"/>
                <a:ea typeface="ＭＳ Ｐゴシック" charset="0"/>
              </a:rPr>
              <a:t>s</a:t>
            </a:r>
          </a:p>
          <a:p>
            <a:pPr marL="0" indent="0" algn="ctr">
              <a:buNone/>
              <a:defRPr/>
            </a:pPr>
            <a:endParaRPr lang="en-US" dirty="0">
              <a:latin typeface="Helvetica" charset="0"/>
              <a:ea typeface="ＭＳ Ｐゴシック" charset="0"/>
            </a:endParaRPr>
          </a:p>
          <a:p>
            <a:pPr>
              <a:defRPr/>
            </a:pPr>
            <a:r>
              <a:rPr lang="en-US" dirty="0" smtClean="0">
                <a:latin typeface="Helvetica" charset="0"/>
                <a:ea typeface="ＭＳ Ｐゴシック" charset="0"/>
                <a:cs typeface="ＭＳ Ｐゴシック" charset="0"/>
              </a:rPr>
              <a:t>I need </a:t>
            </a:r>
            <a:r>
              <a:rPr lang="en-US" b="1" dirty="0" smtClean="0">
                <a:latin typeface="Helvetica" charset="0"/>
                <a:ea typeface="ＭＳ Ｐゴシック" charset="0"/>
                <a:cs typeface="ＭＳ Ｐゴシック" charset="0"/>
              </a:rPr>
              <a:t>S</a:t>
            </a:r>
            <a:r>
              <a:rPr lang="en-US" dirty="0" smtClean="0">
                <a:latin typeface="Helvetica" charset="0"/>
                <a:ea typeface="ＭＳ Ｐゴシック" charset="0"/>
                <a:cs typeface="ＭＳ Ｐゴシック" charset="0"/>
              </a:rPr>
              <a:t>: Standard deviation</a:t>
            </a:r>
          </a:p>
          <a:p>
            <a:pPr>
              <a:defRPr/>
            </a:pPr>
            <a:r>
              <a:rPr lang="en-US" dirty="0" smtClean="0">
                <a:latin typeface="Helvetica" charset="0"/>
                <a:ea typeface="ＭＳ Ｐゴシック" charset="0"/>
              </a:rPr>
              <a:t>Standard </a:t>
            </a:r>
            <a:r>
              <a:rPr lang="en-US" dirty="0">
                <a:latin typeface="Helvetica" charset="0"/>
                <a:ea typeface="ＭＳ Ｐゴシック" charset="0"/>
              </a:rPr>
              <a:t>deviation of the </a:t>
            </a:r>
            <a:r>
              <a:rPr lang="en-US" i="1" dirty="0">
                <a:latin typeface="Helvetica" charset="0"/>
                <a:ea typeface="ＭＳ Ｐゴシック" charset="0"/>
              </a:rPr>
              <a:t>change</a:t>
            </a: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05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Helvetica" charset="0"/>
                <a:ea typeface="ＭＳ Ｐゴシック" charset="0"/>
                <a:cs typeface="ＭＳ Ｐゴシック" charset="0"/>
              </a:rPr>
              <a:t>S (Standard Deviation)</a:t>
            </a:r>
            <a:endParaRPr lang="en-US" dirty="0">
              <a:latin typeface="Helvetica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7817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r>
              <a:rPr lang="en-US" dirty="0">
                <a:latin typeface="Helvetica" charset="0"/>
                <a:ea typeface="ＭＳ Ｐゴシック" charset="0"/>
                <a:cs typeface="ＭＳ Ｐゴシック" charset="0"/>
              </a:rPr>
              <a:t>Standard deviation for the measurement</a:t>
            </a:r>
          </a:p>
          <a:p>
            <a:pPr lvl="1">
              <a:defRPr/>
            </a:pPr>
            <a:r>
              <a:rPr lang="en-US" dirty="0">
                <a:latin typeface="Helvetica" charset="0"/>
                <a:ea typeface="ＭＳ Ｐゴシック" charset="0"/>
              </a:rPr>
              <a:t>Cross-sectional data: 0.25 m / sec</a:t>
            </a:r>
          </a:p>
          <a:p>
            <a:pPr>
              <a:defRPr/>
            </a:pPr>
            <a:r>
              <a:rPr lang="en-US" dirty="0">
                <a:latin typeface="Helvetica" charset="0"/>
                <a:ea typeface="ＭＳ Ｐゴシック" charset="0"/>
                <a:cs typeface="ＭＳ Ｐゴシック" charset="0"/>
              </a:rPr>
              <a:t>However, we are interested in </a:t>
            </a:r>
            <a:r>
              <a:rPr lang="en-US" i="1" dirty="0">
                <a:latin typeface="Helvetica" charset="0"/>
                <a:ea typeface="ＭＳ Ｐゴシック" charset="0"/>
                <a:cs typeface="ＭＳ Ｐゴシック" charset="0"/>
              </a:rPr>
              <a:t>change</a:t>
            </a:r>
            <a:endParaRPr lang="en-US" dirty="0">
              <a:latin typeface="Helvetica" charset="0"/>
              <a:ea typeface="ＭＳ Ｐゴシック" charset="0"/>
              <a:cs typeface="ＭＳ Ｐゴシック" charset="0"/>
            </a:endParaRPr>
          </a:p>
          <a:p>
            <a:pPr>
              <a:defRPr/>
            </a:pPr>
            <a:r>
              <a:rPr lang="en-US" dirty="0">
                <a:latin typeface="Helvetica" charset="0"/>
                <a:ea typeface="ＭＳ Ｐゴシック" charset="0"/>
                <a:cs typeface="ＭＳ Ｐゴシック" charset="0"/>
              </a:rPr>
              <a:t>Standard deviation of </a:t>
            </a:r>
            <a:r>
              <a:rPr lang="en-US" i="1" dirty="0">
                <a:latin typeface="Helvetica" charset="0"/>
                <a:ea typeface="ＭＳ Ｐゴシック" charset="0"/>
                <a:cs typeface="ＭＳ Ｐゴシック" charset="0"/>
              </a:rPr>
              <a:t>change</a:t>
            </a:r>
            <a:r>
              <a:rPr lang="en-US" dirty="0">
                <a:latin typeface="Helvetica" charset="0"/>
                <a:ea typeface="ＭＳ Ｐゴシック" charset="0"/>
                <a:cs typeface="ＭＳ Ｐゴシック" charset="0"/>
              </a:rPr>
              <a:t> in speed?</a:t>
            </a:r>
          </a:p>
          <a:p>
            <a:pPr lvl="1">
              <a:defRPr/>
            </a:pPr>
            <a:r>
              <a:rPr lang="en-US" dirty="0" smtClean="0">
                <a:latin typeface="Helvetica" charset="0"/>
                <a:ea typeface="ＭＳ Ｐゴシック" charset="0"/>
              </a:rPr>
              <a:t>From longitudinal studies: 0.2 m / sec</a:t>
            </a:r>
            <a:endParaRPr lang="en-US" dirty="0">
              <a:latin typeface="Helvetica" charset="0"/>
              <a:ea typeface="ＭＳ Ｐゴシック" charset="0"/>
            </a:endParaRP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29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Helvetica" charset="0"/>
                <a:ea typeface="ＭＳ Ｐゴシック" charset="0"/>
                <a:cs typeface="ＭＳ Ｐゴシック" charset="0"/>
              </a:rPr>
              <a:t>E/S</a:t>
            </a:r>
          </a:p>
        </p:txBody>
      </p:sp>
      <p:sp>
        <p:nvSpPr>
          <p:cNvPr id="17920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r>
              <a:rPr lang="en-US" b="1" dirty="0" smtClean="0">
                <a:latin typeface="Helvetica" charset="0"/>
                <a:ea typeface="ＭＳ Ｐゴシック" charset="0"/>
                <a:cs typeface="ＭＳ Ｐゴシック" charset="0"/>
              </a:rPr>
              <a:t>E: </a:t>
            </a:r>
            <a:r>
              <a:rPr lang="en-US" dirty="0" smtClean="0">
                <a:latin typeface="Helvetica" charset="0"/>
                <a:ea typeface="ＭＳ Ｐゴシック" charset="0"/>
                <a:cs typeface="ＭＳ Ｐゴシック" charset="0"/>
              </a:rPr>
              <a:t>Effect </a:t>
            </a:r>
            <a:r>
              <a:rPr lang="en-US" dirty="0">
                <a:latin typeface="Helvetica" charset="0"/>
                <a:ea typeface="ＭＳ Ｐゴシック" charset="0"/>
                <a:cs typeface="ＭＳ Ｐゴシック" charset="0"/>
              </a:rPr>
              <a:t>size: 0.1 m/sec difference in change </a:t>
            </a:r>
          </a:p>
          <a:p>
            <a:pPr>
              <a:defRPr/>
            </a:pPr>
            <a:r>
              <a:rPr lang="en-US" b="1" dirty="0" smtClean="0">
                <a:latin typeface="Helvetica" charset="0"/>
                <a:ea typeface="ＭＳ Ｐゴシック" charset="0"/>
                <a:cs typeface="ＭＳ Ｐゴシック" charset="0"/>
              </a:rPr>
              <a:t>S: </a:t>
            </a:r>
            <a:r>
              <a:rPr lang="en-US" dirty="0" smtClean="0">
                <a:latin typeface="Helvetica" charset="0"/>
                <a:ea typeface="ＭＳ Ｐゴシック" charset="0"/>
                <a:cs typeface="ＭＳ Ｐゴシック" charset="0"/>
              </a:rPr>
              <a:t>Standard </a:t>
            </a:r>
            <a:r>
              <a:rPr lang="en-US" dirty="0">
                <a:latin typeface="Helvetica" charset="0"/>
                <a:ea typeface="ＭＳ Ｐゴシック" charset="0"/>
                <a:cs typeface="ＭＳ Ｐゴシック" charset="0"/>
              </a:rPr>
              <a:t>deviation: 0.2 m/sec</a:t>
            </a:r>
          </a:p>
          <a:p>
            <a:pPr>
              <a:defRPr/>
            </a:pPr>
            <a:r>
              <a:rPr lang="en-US" b="1" dirty="0">
                <a:latin typeface="Helvetica" charset="0"/>
                <a:ea typeface="ＭＳ Ｐゴシック" charset="0"/>
                <a:cs typeface="ＭＳ Ｐゴシック" charset="0"/>
              </a:rPr>
              <a:t>E/S = 0.5 </a:t>
            </a: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34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Helvetica" charset="0"/>
                <a:ea typeface="ＭＳ Ｐゴシック" charset="0"/>
                <a:cs typeface="ＭＳ Ｐゴシック" charset="0"/>
              </a:rPr>
              <a:t>The new ingredients</a:t>
            </a:r>
          </a:p>
        </p:txBody>
      </p:sp>
      <p:sp>
        <p:nvSpPr>
          <p:cNvPr id="1793027" name="Rectangle 3"/>
          <p:cNvSpPr>
            <a:spLocks noChangeArrowheads="1"/>
          </p:cNvSpPr>
          <p:nvPr/>
        </p:nvSpPr>
        <p:spPr bwMode="auto">
          <a:xfrm>
            <a:off x="881063" y="1651000"/>
            <a:ext cx="7381875" cy="4749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/>
          <a:lstStyle/>
          <a:p>
            <a:pPr marL="285750" indent="-285750">
              <a:lnSpc>
                <a:spcPct val="90000"/>
              </a:lnSpc>
              <a:spcBef>
                <a:spcPct val="50000"/>
              </a:spcBef>
              <a:buClr>
                <a:srgbClr val="FF0208"/>
              </a:buClr>
              <a:buSzPct val="100000"/>
              <a:buFont typeface="Zapf Dingbats" charset="0"/>
              <a:buNone/>
              <a:defRPr/>
            </a:pPr>
            <a:r>
              <a:rPr lang="en-US" sz="3000" b="0" i="0" dirty="0">
                <a:effectLst>
                  <a:outerShdw blurRad="38100" dist="38100" dir="2700000" algn="tl">
                    <a:srgbClr val="DDDDDD"/>
                  </a:outerShdw>
                </a:effectLst>
                <a:latin typeface="Zapf Dingbats" charset="0"/>
                <a:sym typeface="Zapf Dingbats" charset="0"/>
              </a:rPr>
              <a:t></a:t>
            </a:r>
            <a:r>
              <a:rPr lang="en-US" sz="3000" b="0" i="0" dirty="0">
                <a:effectLst>
                  <a:outerShdw blurRad="38100" dist="38100" dir="2700000" algn="tl">
                    <a:srgbClr val="DDDDDD"/>
                  </a:outerShdw>
                </a:effectLst>
              </a:rPr>
              <a:t> New testable hypothesis </a:t>
            </a:r>
          </a:p>
          <a:p>
            <a:pPr marL="285750" indent="-285750">
              <a:lnSpc>
                <a:spcPct val="90000"/>
              </a:lnSpc>
              <a:spcBef>
                <a:spcPct val="50000"/>
              </a:spcBef>
              <a:buClr>
                <a:srgbClr val="FF0208"/>
              </a:buClr>
              <a:buSzPct val="100000"/>
              <a:buFont typeface="Zapf Dingbats" charset="0"/>
              <a:buNone/>
              <a:defRPr/>
            </a:pPr>
            <a:r>
              <a:rPr lang="en-US" sz="3000" b="0" i="0" dirty="0">
                <a:effectLst>
                  <a:outerShdw blurRad="38100" dist="38100" dir="2700000" algn="tl">
                    <a:srgbClr val="DDDDDD"/>
                  </a:outerShdw>
                </a:effectLst>
                <a:latin typeface="Zapf Dingbats" charset="0"/>
                <a:sym typeface="Zapf Dingbats" charset="0"/>
              </a:rPr>
              <a:t></a:t>
            </a:r>
            <a:r>
              <a:rPr lang="en-US" sz="3000" b="0" i="0" dirty="0">
                <a:effectLst>
                  <a:outerShdw blurRad="38100" dist="38100" dir="2700000" algn="tl">
                    <a:srgbClr val="DDDDDD"/>
                  </a:outerShdw>
                </a:effectLst>
              </a:rPr>
              <a:t> Type of study: analytical  (RCT)</a:t>
            </a:r>
          </a:p>
          <a:p>
            <a:pPr marL="285750" indent="-285750">
              <a:lnSpc>
                <a:spcPct val="90000"/>
              </a:lnSpc>
              <a:spcBef>
                <a:spcPct val="50000"/>
              </a:spcBef>
              <a:buClr>
                <a:srgbClr val="FF0208"/>
              </a:buClr>
              <a:buSzPct val="100000"/>
              <a:buFont typeface="Zapf Dingbats" charset="0"/>
              <a:buNone/>
              <a:defRPr/>
            </a:pPr>
            <a:r>
              <a:rPr lang="en-US" sz="3000" b="0" i="0" dirty="0">
                <a:effectLst>
                  <a:outerShdw blurRad="38100" dist="38100" dir="2700000" algn="tl">
                    <a:srgbClr val="DDDDDD"/>
                  </a:outerShdw>
                </a:effectLst>
                <a:latin typeface="Zapf Dingbats" charset="0"/>
                <a:sym typeface="Zapf Dingbats" charset="0"/>
              </a:rPr>
              <a:t></a:t>
            </a:r>
            <a:r>
              <a:rPr lang="en-US" sz="3000" b="0" i="0" dirty="0">
                <a:effectLst>
                  <a:outerShdw blurRad="38100" dist="38100" dir="2700000" algn="tl">
                    <a:srgbClr val="DDDDDD"/>
                  </a:outerShdw>
                </a:effectLst>
              </a:rPr>
              <a:t> Statistical test: t-test</a:t>
            </a:r>
          </a:p>
          <a:p>
            <a:pPr marL="685800" lvl="1" indent="-228600">
              <a:spcBef>
                <a:spcPct val="30000"/>
              </a:spcBef>
              <a:buClr>
                <a:srgbClr val="424AFF"/>
              </a:buClr>
              <a:buSzPct val="50000"/>
              <a:buFont typeface="Zapf Dingbats" charset="0"/>
              <a:buChar char="4"/>
              <a:defRPr/>
            </a:pPr>
            <a:r>
              <a:rPr lang="en-US" sz="2800" b="0" i="0" dirty="0">
                <a:effectLst>
                  <a:outerShdw blurRad="38100" dist="38100" dir="2700000" algn="tl">
                    <a:srgbClr val="DDDDDD"/>
                  </a:outerShdw>
                </a:effectLst>
              </a:rPr>
              <a:t>Continuous variable </a:t>
            </a:r>
          </a:p>
          <a:p>
            <a:pPr marL="685800" lvl="1" indent="-228600">
              <a:spcBef>
                <a:spcPct val="30000"/>
              </a:spcBef>
              <a:buClr>
                <a:srgbClr val="424AFF"/>
              </a:buClr>
              <a:buSzPct val="50000"/>
              <a:buFont typeface="Zapf Dingbats" charset="0"/>
              <a:buChar char="4"/>
              <a:defRPr/>
            </a:pPr>
            <a:r>
              <a:rPr lang="en-US" sz="2800" b="0" i="0" dirty="0">
                <a:effectLst>
                  <a:outerShdw blurRad="38100" dist="38100" dir="2700000" algn="tl">
                    <a:srgbClr val="DDDDDD"/>
                  </a:outerShdw>
                </a:effectLst>
              </a:rPr>
              <a:t>Difference between means</a:t>
            </a:r>
          </a:p>
          <a:p>
            <a:pPr marL="285750" indent="-285750">
              <a:lnSpc>
                <a:spcPct val="90000"/>
              </a:lnSpc>
              <a:spcBef>
                <a:spcPct val="50000"/>
              </a:spcBef>
              <a:buClr>
                <a:srgbClr val="FF0208"/>
              </a:buClr>
              <a:buSzPct val="100000"/>
              <a:buFont typeface="Zapf Dingbats" charset="0"/>
              <a:buChar char="4"/>
              <a:defRPr/>
            </a:pPr>
            <a:r>
              <a:rPr lang="en-US" sz="3000" b="0" i="0" dirty="0">
                <a:effectLst>
                  <a:outerShdw blurRad="38100" dist="38100" dir="2700000" algn="tl">
                    <a:srgbClr val="DDDDDD"/>
                  </a:outerShdw>
                </a:effectLst>
              </a:rPr>
              <a:t>Effect size: 0 vs. 0.1 m/sec change</a:t>
            </a:r>
          </a:p>
          <a:p>
            <a:pPr marL="685800" lvl="1" indent="-228600">
              <a:lnSpc>
                <a:spcPct val="90000"/>
              </a:lnSpc>
              <a:spcBef>
                <a:spcPct val="50000"/>
              </a:spcBef>
              <a:buClr>
                <a:srgbClr val="FF0208"/>
              </a:buClr>
              <a:buSzPct val="100000"/>
              <a:defRPr/>
            </a:pPr>
            <a:r>
              <a:rPr lang="en-US" sz="3000" b="0" i="0" dirty="0">
                <a:effectLst>
                  <a:outerShdw blurRad="38100" dist="38100" dir="2700000" algn="tl">
                    <a:srgbClr val="DDDDDD"/>
                  </a:outerShdw>
                </a:effectLst>
              </a:rPr>
              <a:t> </a:t>
            </a:r>
            <a:r>
              <a:rPr lang="en-US" sz="3000" i="0" dirty="0">
                <a:effectLst>
                  <a:outerShdw blurRad="38100" dist="38100" dir="2700000" algn="tl">
                    <a:srgbClr val="DDDDDD"/>
                  </a:outerShdw>
                </a:effectLst>
              </a:rPr>
              <a:t>E/S = 0.5</a:t>
            </a:r>
          </a:p>
          <a:p>
            <a:pPr marL="285750" indent="-285750">
              <a:lnSpc>
                <a:spcPct val="90000"/>
              </a:lnSpc>
              <a:spcBef>
                <a:spcPct val="50000"/>
              </a:spcBef>
              <a:buClr>
                <a:srgbClr val="FF0208"/>
              </a:buClr>
              <a:buSzPct val="100000"/>
              <a:buFont typeface="Zapf Dingbats" charset="0"/>
              <a:buNone/>
              <a:defRPr/>
            </a:pPr>
            <a:r>
              <a:rPr lang="en-US" sz="3000" b="0" i="0" dirty="0">
                <a:effectLst>
                  <a:outerShdw blurRad="38100" dist="38100" dir="2700000" algn="tl">
                    <a:srgbClr val="DDDDDD"/>
                  </a:outerShdw>
                </a:effectLst>
                <a:latin typeface="Zapf Dingbats" charset="0"/>
                <a:sym typeface="Zapf Dingbats" charset="0"/>
              </a:rPr>
              <a:t></a:t>
            </a:r>
            <a:r>
              <a:rPr lang="en-US" sz="3000" b="0" i="0" dirty="0">
                <a:effectLst>
                  <a:outerShdw blurRad="38100" dist="38100" dir="2700000" algn="tl">
                    <a:srgbClr val="DDDDDD"/>
                  </a:outerShdw>
                </a:effectLst>
              </a:rPr>
              <a:t> Power: </a:t>
            </a:r>
            <a:r>
              <a:rPr lang="en-US" sz="3000" b="0" i="0" u="sng" dirty="0">
                <a:effectLst>
                  <a:outerShdw blurRad="38100" dist="38100" dir="2700000" algn="tl">
                    <a:srgbClr val="DDDDDD"/>
                  </a:outerShdw>
                </a:effectLst>
              </a:rPr>
              <a:t>0.80</a:t>
            </a:r>
            <a:r>
              <a:rPr lang="en-US" sz="3000" b="0" i="0" dirty="0">
                <a:effectLst>
                  <a:outerShdw blurRad="38100" dist="38100" dir="2700000" algn="tl">
                    <a:srgbClr val="DDDDDD"/>
                  </a:outerShdw>
                </a:effectLst>
              </a:rPr>
              <a:t>; </a:t>
            </a:r>
            <a:r>
              <a:rPr lang="en-US" sz="3000" b="0" i="0" dirty="0" smtClean="0">
                <a:effectLst>
                  <a:outerShdw blurRad="38100" dist="38100" dir="2700000" algn="tl">
                    <a:srgbClr val="DDDDDD"/>
                  </a:outerShdw>
                </a:effectLst>
              </a:rPr>
              <a:t>2-sided alpha</a:t>
            </a:r>
            <a:r>
              <a:rPr lang="en-US" sz="3000" b="0" i="0" dirty="0">
                <a:effectLst>
                  <a:outerShdw blurRad="38100" dist="38100" dir="2700000" algn="tl">
                    <a:srgbClr val="DDDDDD"/>
                  </a:outerShdw>
                </a:effectLst>
              </a:rPr>
              <a:t>: </a:t>
            </a:r>
            <a:r>
              <a:rPr lang="en-US" sz="3000" b="0" i="0" dirty="0" smtClean="0">
                <a:effectLst>
                  <a:outerShdw blurRad="38100" dist="38100" dir="2700000" algn="tl">
                    <a:srgbClr val="DDDDDD"/>
                  </a:outerShdw>
                </a:effectLst>
              </a:rPr>
              <a:t>0.05</a:t>
            </a:r>
            <a:endParaRPr lang="en-US" sz="3000" b="0" i="0" dirty="0">
              <a:effectLst>
                <a:outerShdw blurRad="38100" dist="38100" dir="2700000" algn="tl">
                  <a:srgbClr val="DDDDDD"/>
                </a:outerShdw>
              </a:effectLst>
            </a:endParaRPr>
          </a:p>
          <a:p>
            <a:pPr marL="285750" indent="-285750">
              <a:lnSpc>
                <a:spcPct val="90000"/>
              </a:lnSpc>
              <a:spcBef>
                <a:spcPct val="50000"/>
              </a:spcBef>
              <a:buClr>
                <a:srgbClr val="FF0208"/>
              </a:buClr>
              <a:buSzPct val="100000"/>
              <a:buFont typeface="Zapf Dingbats" charset="0"/>
              <a:buChar char="4"/>
              <a:defRPr/>
            </a:pPr>
            <a:endParaRPr lang="en-US" sz="3000" b="0" i="0" dirty="0">
              <a:effectLst>
                <a:outerShdw blurRad="38100" dist="38100" dir="2700000" algn="tl">
                  <a:srgbClr val="DDDDDD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577182076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44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US">
              <a:latin typeface="Helvetica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804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endParaRPr lang="en-US">
              <a:ea typeface="+mn-ea"/>
              <a:cs typeface="+mn-cs"/>
            </a:endParaRPr>
          </a:p>
        </p:txBody>
      </p:sp>
      <p:pic>
        <p:nvPicPr>
          <p:cNvPr id="189443" name="Picture 4" descr="Table 6A t-tes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1475" y="509588"/>
            <a:ext cx="8207375" cy="553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04294" name="AutoShape 6"/>
          <p:cNvSpPr>
            <a:spLocks noChangeArrowheads="1"/>
          </p:cNvSpPr>
          <p:nvPr/>
        </p:nvSpPr>
        <p:spPr bwMode="auto">
          <a:xfrm>
            <a:off x="4940300" y="2286000"/>
            <a:ext cx="584200" cy="304800"/>
          </a:xfrm>
          <a:prstGeom prst="octagon">
            <a:avLst>
              <a:gd name="adj" fmla="val 29287"/>
            </a:avLst>
          </a:prstGeom>
          <a:noFill/>
          <a:ln w="28575">
            <a:solidFill>
              <a:schemeClr val="hlink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+mn-ea"/>
              <a:cs typeface="+mn-cs"/>
            </a:endParaRPr>
          </a:p>
        </p:txBody>
      </p:sp>
      <p:sp>
        <p:nvSpPr>
          <p:cNvPr id="1804296" name="AutoShape 8"/>
          <p:cNvSpPr>
            <a:spLocks noChangeArrowheads="1"/>
          </p:cNvSpPr>
          <p:nvPr/>
        </p:nvSpPr>
        <p:spPr bwMode="auto">
          <a:xfrm>
            <a:off x="5600700" y="2628900"/>
            <a:ext cx="584200" cy="304800"/>
          </a:xfrm>
          <a:prstGeom prst="octagon">
            <a:avLst>
              <a:gd name="adj" fmla="val 29287"/>
            </a:avLst>
          </a:prstGeom>
          <a:noFill/>
          <a:ln w="28575">
            <a:solidFill>
              <a:schemeClr val="hlink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+mn-ea"/>
              <a:cs typeface="+mn-cs"/>
            </a:endParaRPr>
          </a:p>
        </p:txBody>
      </p:sp>
      <p:sp>
        <p:nvSpPr>
          <p:cNvPr id="7" name="AutoShape 6"/>
          <p:cNvSpPr>
            <a:spLocks noChangeArrowheads="1"/>
          </p:cNvSpPr>
          <p:nvPr/>
        </p:nvSpPr>
        <p:spPr bwMode="auto">
          <a:xfrm>
            <a:off x="444500" y="1587500"/>
            <a:ext cx="1536700" cy="533400"/>
          </a:xfrm>
          <a:prstGeom prst="octagon">
            <a:avLst>
              <a:gd name="adj" fmla="val 29287"/>
            </a:avLst>
          </a:prstGeom>
          <a:noFill/>
          <a:ln w="28575">
            <a:solidFill>
              <a:schemeClr val="hlink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+mn-ea"/>
              <a:cs typeface="+mn-cs"/>
            </a:endParaRPr>
          </a:p>
        </p:txBody>
      </p:sp>
      <p:sp>
        <p:nvSpPr>
          <p:cNvPr id="8" name="AutoShape 6"/>
          <p:cNvSpPr>
            <a:spLocks noChangeArrowheads="1"/>
          </p:cNvSpPr>
          <p:nvPr/>
        </p:nvSpPr>
        <p:spPr bwMode="auto">
          <a:xfrm>
            <a:off x="393700" y="2286000"/>
            <a:ext cx="1536700" cy="292100"/>
          </a:xfrm>
          <a:prstGeom prst="octagon">
            <a:avLst>
              <a:gd name="adj" fmla="val 29287"/>
            </a:avLst>
          </a:prstGeom>
          <a:noFill/>
          <a:ln w="28575">
            <a:solidFill>
              <a:schemeClr val="hlink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+mn-ea"/>
              <a:cs typeface="+mn-cs"/>
            </a:endParaRPr>
          </a:p>
        </p:txBody>
      </p:sp>
      <p:sp>
        <p:nvSpPr>
          <p:cNvPr id="9" name="AutoShape 8"/>
          <p:cNvSpPr>
            <a:spLocks noChangeArrowheads="1"/>
          </p:cNvSpPr>
          <p:nvPr/>
        </p:nvSpPr>
        <p:spPr bwMode="auto">
          <a:xfrm>
            <a:off x="1409700" y="2628900"/>
            <a:ext cx="584200" cy="304800"/>
          </a:xfrm>
          <a:prstGeom prst="octagon">
            <a:avLst>
              <a:gd name="adj" fmla="val 29287"/>
            </a:avLst>
          </a:prstGeom>
          <a:noFill/>
          <a:ln w="28575">
            <a:solidFill>
              <a:schemeClr val="hlink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+mn-ea"/>
              <a:cs typeface="+mn-cs"/>
            </a:endParaRPr>
          </a:p>
        </p:txBody>
      </p:sp>
      <p:sp>
        <p:nvSpPr>
          <p:cNvPr id="10" name="AutoShape 5"/>
          <p:cNvSpPr>
            <a:spLocks noChangeArrowheads="1"/>
          </p:cNvSpPr>
          <p:nvPr/>
        </p:nvSpPr>
        <p:spPr bwMode="auto">
          <a:xfrm>
            <a:off x="901700" y="4279900"/>
            <a:ext cx="584200" cy="304800"/>
          </a:xfrm>
          <a:prstGeom prst="octagon">
            <a:avLst>
              <a:gd name="adj" fmla="val 29287"/>
            </a:avLst>
          </a:prstGeom>
          <a:noFill/>
          <a:ln w="28575">
            <a:solidFill>
              <a:schemeClr val="hlink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+mn-ea"/>
              <a:cs typeface="+mn-cs"/>
            </a:endParaRPr>
          </a:p>
        </p:txBody>
      </p:sp>
      <p:sp>
        <p:nvSpPr>
          <p:cNvPr id="11" name="AutoShape 7"/>
          <p:cNvSpPr>
            <a:spLocks noChangeArrowheads="1"/>
          </p:cNvSpPr>
          <p:nvPr/>
        </p:nvSpPr>
        <p:spPr bwMode="auto">
          <a:xfrm>
            <a:off x="5702300" y="4279900"/>
            <a:ext cx="584200" cy="304800"/>
          </a:xfrm>
          <a:prstGeom prst="octagon">
            <a:avLst>
              <a:gd name="adj" fmla="val 29287"/>
            </a:avLst>
          </a:prstGeom>
          <a:noFill/>
          <a:ln w="28575">
            <a:solidFill>
              <a:schemeClr val="hlink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+mn-ea"/>
              <a:cs typeface="+mn-cs"/>
            </a:endParaRP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53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Helvetica" charset="0"/>
                <a:ea typeface="ＭＳ Ｐゴシック" charset="0"/>
                <a:cs typeface="ＭＳ Ｐゴシック" charset="0"/>
              </a:rPr>
              <a:t>The new ingredients</a:t>
            </a:r>
          </a:p>
        </p:txBody>
      </p:sp>
      <p:sp>
        <p:nvSpPr>
          <p:cNvPr id="1794051" name="Rectangle 3"/>
          <p:cNvSpPr>
            <a:spLocks noChangeArrowheads="1"/>
          </p:cNvSpPr>
          <p:nvPr/>
        </p:nvSpPr>
        <p:spPr bwMode="auto">
          <a:xfrm>
            <a:off x="881063" y="1651000"/>
            <a:ext cx="7381875" cy="4749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/>
          <a:lstStyle/>
          <a:p>
            <a:pPr marL="285750" indent="-285750">
              <a:lnSpc>
                <a:spcPct val="90000"/>
              </a:lnSpc>
              <a:spcBef>
                <a:spcPct val="50000"/>
              </a:spcBef>
              <a:buClr>
                <a:srgbClr val="FF0208"/>
              </a:buClr>
              <a:buSzPct val="100000"/>
              <a:buFont typeface="Zapf Dingbats" charset="0"/>
              <a:buNone/>
              <a:defRPr/>
            </a:pPr>
            <a:r>
              <a:rPr lang="en-US" sz="3000" b="0" i="0">
                <a:solidFill>
                  <a:srgbClr val="60606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Zapf Dingbats" charset="0"/>
                <a:sym typeface="Zapf Dingbats" charset="0"/>
              </a:rPr>
              <a:t></a:t>
            </a:r>
            <a:r>
              <a:rPr lang="en-US" sz="3000" b="0" i="0">
                <a:solidFill>
                  <a:srgbClr val="606060"/>
                </a:solidFill>
                <a:effectLst>
                  <a:outerShdw blurRad="38100" dist="38100" dir="2700000" algn="tl">
                    <a:srgbClr val="DDDDDD"/>
                  </a:outerShdw>
                </a:effectLst>
              </a:rPr>
              <a:t> New testable hypothesis </a:t>
            </a:r>
          </a:p>
          <a:p>
            <a:pPr marL="285750" indent="-285750">
              <a:lnSpc>
                <a:spcPct val="90000"/>
              </a:lnSpc>
              <a:spcBef>
                <a:spcPct val="50000"/>
              </a:spcBef>
              <a:buClr>
                <a:srgbClr val="FF0208"/>
              </a:buClr>
              <a:buSzPct val="100000"/>
              <a:buFont typeface="Zapf Dingbats" charset="0"/>
              <a:buNone/>
              <a:defRPr/>
            </a:pPr>
            <a:r>
              <a:rPr lang="en-US" sz="3000" b="0" i="0">
                <a:solidFill>
                  <a:srgbClr val="60606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Zapf Dingbats" charset="0"/>
                <a:sym typeface="Zapf Dingbats" charset="0"/>
              </a:rPr>
              <a:t></a:t>
            </a:r>
            <a:r>
              <a:rPr lang="en-US" sz="3000" b="0" i="0">
                <a:solidFill>
                  <a:srgbClr val="606060"/>
                </a:solidFill>
                <a:effectLst>
                  <a:outerShdw blurRad="38100" dist="38100" dir="2700000" algn="tl">
                    <a:srgbClr val="DDDDDD"/>
                  </a:outerShdw>
                </a:effectLst>
              </a:rPr>
              <a:t> Type of study: analytical  (RCT)</a:t>
            </a:r>
          </a:p>
          <a:p>
            <a:pPr marL="285750" indent="-285750">
              <a:lnSpc>
                <a:spcPct val="90000"/>
              </a:lnSpc>
              <a:spcBef>
                <a:spcPct val="50000"/>
              </a:spcBef>
              <a:buClr>
                <a:srgbClr val="FF0208"/>
              </a:buClr>
              <a:buSzPct val="100000"/>
              <a:buFont typeface="Zapf Dingbats" charset="0"/>
              <a:buNone/>
              <a:defRPr/>
            </a:pPr>
            <a:r>
              <a:rPr lang="en-US" sz="3000" b="0" i="0">
                <a:solidFill>
                  <a:srgbClr val="60606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Zapf Dingbats" charset="0"/>
                <a:sym typeface="Zapf Dingbats" charset="0"/>
              </a:rPr>
              <a:t></a:t>
            </a:r>
            <a:r>
              <a:rPr lang="en-US" sz="3000" b="0" i="0">
                <a:solidFill>
                  <a:srgbClr val="606060"/>
                </a:solidFill>
                <a:effectLst>
                  <a:outerShdw blurRad="38100" dist="38100" dir="2700000" algn="tl">
                    <a:srgbClr val="DDDDDD"/>
                  </a:outerShdw>
                </a:effectLst>
              </a:rPr>
              <a:t> T-test</a:t>
            </a:r>
          </a:p>
          <a:p>
            <a:pPr marL="285750" indent="-285750">
              <a:lnSpc>
                <a:spcPct val="90000"/>
              </a:lnSpc>
              <a:spcBef>
                <a:spcPct val="50000"/>
              </a:spcBef>
              <a:buClr>
                <a:srgbClr val="FF0208"/>
              </a:buClr>
              <a:buSzPct val="100000"/>
              <a:buFont typeface="Zapf Dingbats" charset="0"/>
              <a:buNone/>
              <a:defRPr/>
            </a:pPr>
            <a:r>
              <a:rPr lang="en-US" sz="3000" b="0" i="0">
                <a:solidFill>
                  <a:srgbClr val="60606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Zapf Dingbats" charset="0"/>
                <a:sym typeface="Zapf Dingbats" charset="0"/>
              </a:rPr>
              <a:t></a:t>
            </a:r>
            <a:r>
              <a:rPr lang="en-US" sz="3000" b="0" i="0">
                <a:solidFill>
                  <a:srgbClr val="606060"/>
                </a:solidFill>
                <a:effectLst>
                  <a:outerShdw blurRad="38100" dist="38100" dir="2700000" algn="tl">
                    <a:srgbClr val="DDDDDD"/>
                  </a:outerShdw>
                </a:effectLst>
              </a:rPr>
              <a:t> Effect size: E/S = 0.5</a:t>
            </a:r>
          </a:p>
          <a:p>
            <a:pPr marL="285750" indent="-285750">
              <a:lnSpc>
                <a:spcPct val="90000"/>
              </a:lnSpc>
              <a:spcBef>
                <a:spcPct val="50000"/>
              </a:spcBef>
              <a:buClr>
                <a:srgbClr val="FF0208"/>
              </a:buClr>
              <a:buSzPct val="100000"/>
              <a:buFont typeface="Zapf Dingbats" charset="0"/>
              <a:buNone/>
              <a:defRPr/>
            </a:pPr>
            <a:r>
              <a:rPr lang="en-US" sz="3000" b="0" i="0">
                <a:solidFill>
                  <a:srgbClr val="60606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Zapf Dingbats" charset="0"/>
                <a:sym typeface="Zapf Dingbats" charset="0"/>
              </a:rPr>
              <a:t></a:t>
            </a:r>
            <a:r>
              <a:rPr lang="en-US" sz="3000" b="0" i="0">
                <a:solidFill>
                  <a:srgbClr val="606060"/>
                </a:solidFill>
                <a:effectLst>
                  <a:outerShdw blurRad="38100" dist="38100" dir="2700000" algn="tl">
                    <a:srgbClr val="DDDDDD"/>
                  </a:outerShdw>
                </a:effectLst>
              </a:rPr>
              <a:t> Power: </a:t>
            </a:r>
            <a:r>
              <a:rPr lang="en-US" sz="3000" b="0" i="0" u="sng">
                <a:solidFill>
                  <a:srgbClr val="606060"/>
                </a:solidFill>
                <a:effectLst>
                  <a:outerShdw blurRad="38100" dist="38100" dir="2700000" algn="tl">
                    <a:srgbClr val="DDDDDD"/>
                  </a:outerShdw>
                </a:effectLst>
              </a:rPr>
              <a:t>0.80</a:t>
            </a:r>
            <a:r>
              <a:rPr lang="en-US" sz="3000" b="0" i="0">
                <a:solidFill>
                  <a:srgbClr val="606060"/>
                </a:solidFill>
                <a:effectLst>
                  <a:outerShdw blurRad="38100" dist="38100" dir="2700000" algn="tl">
                    <a:srgbClr val="DDDDDD"/>
                  </a:outerShdw>
                </a:effectLst>
              </a:rPr>
              <a:t>; alpha: 0.20</a:t>
            </a:r>
          </a:p>
          <a:p>
            <a:pPr marL="285750" indent="-285750">
              <a:lnSpc>
                <a:spcPct val="90000"/>
              </a:lnSpc>
              <a:spcBef>
                <a:spcPct val="50000"/>
              </a:spcBef>
              <a:buClr>
                <a:srgbClr val="FF0208"/>
              </a:buClr>
              <a:buSzPct val="100000"/>
              <a:buFont typeface="Zapf Dingbats" charset="0"/>
              <a:buNone/>
              <a:defRPr/>
            </a:pPr>
            <a:r>
              <a:rPr lang="en-US" sz="3000" b="0" i="0">
                <a:effectLst>
                  <a:outerShdw blurRad="38100" dist="38100" dir="2700000" algn="tl">
                    <a:srgbClr val="DDDDDD"/>
                  </a:outerShdw>
                </a:effectLst>
              </a:rPr>
              <a:t>	</a:t>
            </a:r>
            <a:r>
              <a:rPr lang="en-US" sz="3000" i="0">
                <a:effectLst>
                  <a:outerShdw blurRad="38100" dist="38100" dir="2700000" algn="tl">
                    <a:srgbClr val="DDDDDD"/>
                  </a:outerShdw>
                </a:effectLst>
              </a:rPr>
              <a:t>Sample size: 64 per group</a:t>
            </a:r>
            <a:r>
              <a:rPr lang="en-US" sz="3000" b="0" i="0">
                <a:effectLst>
                  <a:outerShdw blurRad="38100" dist="38100" dir="2700000" algn="tl">
                    <a:srgbClr val="DDDDDD"/>
                  </a:outerShdw>
                </a:effectLst>
              </a:rPr>
              <a:t>; </a:t>
            </a:r>
            <a:r>
              <a:rPr lang="en-US" sz="3000" i="0">
                <a:effectLst>
                  <a:outerShdw blurRad="38100" dist="38100" dir="2700000" algn="tl">
                    <a:srgbClr val="DDDDDD"/>
                  </a:outerShdw>
                </a:effectLst>
              </a:rPr>
              <a:t>128 total</a:t>
            </a:r>
            <a:endParaRPr lang="en-US" sz="3000" b="0" i="0">
              <a:effectLst>
                <a:outerShdw blurRad="38100" dist="38100" dir="2700000" algn="tl">
                  <a:srgbClr val="DDDDDD"/>
                </a:outerShdw>
              </a:effectLst>
            </a:endParaRPr>
          </a:p>
          <a:p>
            <a:pPr marL="285750" indent="-285750">
              <a:lnSpc>
                <a:spcPct val="90000"/>
              </a:lnSpc>
              <a:spcBef>
                <a:spcPct val="50000"/>
              </a:spcBef>
              <a:buClr>
                <a:srgbClr val="FF0208"/>
              </a:buClr>
              <a:buSzPct val="100000"/>
              <a:buFont typeface="Zapf Dingbats" charset="0"/>
              <a:buNone/>
              <a:defRPr/>
            </a:pPr>
            <a:r>
              <a:rPr lang="en-US" sz="3000" b="0" i="0">
                <a:effectLst>
                  <a:outerShdw blurRad="38100" dist="38100" dir="2700000" algn="tl">
                    <a:srgbClr val="DDDDDD"/>
                  </a:outerShdw>
                </a:effectLst>
              </a:rPr>
              <a:t>	With 20% drop out: </a:t>
            </a:r>
            <a:r>
              <a:rPr lang="en-US" sz="3000" i="0">
                <a:effectLst>
                  <a:outerShdw blurRad="38100" dist="38100" dir="2700000" algn="tl">
                    <a:srgbClr val="DDDDDD"/>
                  </a:outerShdw>
                </a:effectLst>
              </a:rPr>
              <a:t>160 total</a:t>
            </a:r>
            <a:endParaRPr lang="en-US" sz="3000" b="0" i="0">
              <a:effectLst>
                <a:outerShdw blurRad="38100" dist="38100" dir="2700000" algn="tl">
                  <a:srgbClr val="DDDDDD"/>
                </a:outerShdw>
              </a:effectLst>
            </a:endParaRPr>
          </a:p>
          <a:p>
            <a:pPr marL="285750" indent="-285750">
              <a:lnSpc>
                <a:spcPct val="90000"/>
              </a:lnSpc>
              <a:spcBef>
                <a:spcPct val="50000"/>
              </a:spcBef>
              <a:buClr>
                <a:srgbClr val="FF0208"/>
              </a:buClr>
              <a:buSzPct val="100000"/>
              <a:buFont typeface="Zapf Dingbats" charset="0"/>
              <a:buChar char="4"/>
              <a:defRPr/>
            </a:pPr>
            <a:endParaRPr lang="en-US" sz="3000" b="0" i="0">
              <a:effectLst>
                <a:outerShdw blurRad="38100" dist="38100" dir="2700000" algn="tl">
                  <a:srgbClr val="DDDDDD"/>
                </a:outerShdw>
              </a:effectLst>
            </a:endParaRP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53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Helvetica" charset="0"/>
                <a:ea typeface="ＭＳ Ｐゴシック" charset="0"/>
                <a:cs typeface="ＭＳ Ｐゴシック" charset="0"/>
              </a:rPr>
              <a:t>The new ingredients</a:t>
            </a:r>
          </a:p>
        </p:txBody>
      </p:sp>
      <p:sp>
        <p:nvSpPr>
          <p:cNvPr id="1794051" name="Rectangle 3"/>
          <p:cNvSpPr>
            <a:spLocks noChangeArrowheads="1"/>
          </p:cNvSpPr>
          <p:nvPr/>
        </p:nvSpPr>
        <p:spPr bwMode="auto">
          <a:xfrm>
            <a:off x="881063" y="1651000"/>
            <a:ext cx="7653337" cy="4749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/>
          <a:lstStyle/>
          <a:p>
            <a:pPr marL="285750" indent="-285750">
              <a:lnSpc>
                <a:spcPct val="90000"/>
              </a:lnSpc>
              <a:spcBef>
                <a:spcPct val="50000"/>
              </a:spcBef>
              <a:buClr>
                <a:srgbClr val="FF0208"/>
              </a:buClr>
              <a:buSzPct val="100000"/>
              <a:buFont typeface="Zapf Dingbats" charset="0"/>
              <a:buNone/>
              <a:defRPr/>
            </a:pPr>
            <a:r>
              <a:rPr lang="en-US" sz="3000" b="0" i="0" dirty="0">
                <a:solidFill>
                  <a:srgbClr val="60606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Zapf Dingbats" charset="0"/>
                <a:sym typeface="Zapf Dingbats" charset="0"/>
              </a:rPr>
              <a:t></a:t>
            </a:r>
            <a:r>
              <a:rPr lang="en-US" sz="3000" b="0" i="0" dirty="0">
                <a:solidFill>
                  <a:srgbClr val="606060"/>
                </a:solidFill>
                <a:effectLst>
                  <a:outerShdw blurRad="38100" dist="38100" dir="2700000" algn="tl">
                    <a:srgbClr val="DDDDDD"/>
                  </a:outerShdw>
                </a:effectLst>
              </a:rPr>
              <a:t> New testable hypothesis </a:t>
            </a:r>
          </a:p>
          <a:p>
            <a:pPr marL="285750" indent="-285750">
              <a:lnSpc>
                <a:spcPct val="90000"/>
              </a:lnSpc>
              <a:spcBef>
                <a:spcPct val="50000"/>
              </a:spcBef>
              <a:buClr>
                <a:srgbClr val="FF0208"/>
              </a:buClr>
              <a:buSzPct val="100000"/>
              <a:buFont typeface="Zapf Dingbats" charset="0"/>
              <a:buNone/>
              <a:defRPr/>
            </a:pPr>
            <a:r>
              <a:rPr lang="en-US" sz="3000" b="0" i="0" dirty="0">
                <a:solidFill>
                  <a:srgbClr val="60606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Zapf Dingbats" charset="0"/>
                <a:sym typeface="Zapf Dingbats" charset="0"/>
              </a:rPr>
              <a:t></a:t>
            </a:r>
            <a:r>
              <a:rPr lang="en-US" sz="3000" b="0" i="0" dirty="0">
                <a:solidFill>
                  <a:srgbClr val="606060"/>
                </a:solidFill>
                <a:effectLst>
                  <a:outerShdw blurRad="38100" dist="38100" dir="2700000" algn="tl">
                    <a:srgbClr val="DDDDDD"/>
                  </a:outerShdw>
                </a:effectLst>
              </a:rPr>
              <a:t> Type of study: analytical  (RCT)</a:t>
            </a:r>
          </a:p>
          <a:p>
            <a:pPr marL="285750" indent="-285750">
              <a:lnSpc>
                <a:spcPct val="90000"/>
              </a:lnSpc>
              <a:spcBef>
                <a:spcPct val="50000"/>
              </a:spcBef>
              <a:buClr>
                <a:srgbClr val="FF0208"/>
              </a:buClr>
              <a:buSzPct val="100000"/>
              <a:buFont typeface="Zapf Dingbats" charset="0"/>
              <a:buNone/>
              <a:defRPr/>
            </a:pPr>
            <a:r>
              <a:rPr lang="en-US" sz="3000" b="0" i="0" dirty="0">
                <a:solidFill>
                  <a:srgbClr val="60606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Zapf Dingbats" charset="0"/>
                <a:sym typeface="Zapf Dingbats" charset="0"/>
              </a:rPr>
              <a:t></a:t>
            </a:r>
            <a:r>
              <a:rPr lang="en-US" sz="3000" b="0" i="0" dirty="0">
                <a:solidFill>
                  <a:srgbClr val="606060"/>
                </a:solidFill>
                <a:effectLst>
                  <a:outerShdw blurRad="38100" dist="38100" dir="2700000" algn="tl">
                    <a:srgbClr val="DDDDDD"/>
                  </a:outerShdw>
                </a:effectLst>
              </a:rPr>
              <a:t> T-test</a:t>
            </a:r>
          </a:p>
          <a:p>
            <a:pPr marL="285750" indent="-285750">
              <a:lnSpc>
                <a:spcPct val="90000"/>
              </a:lnSpc>
              <a:spcBef>
                <a:spcPct val="50000"/>
              </a:spcBef>
              <a:buClr>
                <a:srgbClr val="FF0208"/>
              </a:buClr>
              <a:buSzPct val="100000"/>
              <a:buFont typeface="Zapf Dingbats" charset="0"/>
              <a:buNone/>
              <a:defRPr/>
            </a:pPr>
            <a:r>
              <a:rPr lang="en-US" sz="3000" b="0" i="0" dirty="0">
                <a:solidFill>
                  <a:srgbClr val="60606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Zapf Dingbats" charset="0"/>
                <a:sym typeface="Zapf Dingbats" charset="0"/>
              </a:rPr>
              <a:t></a:t>
            </a:r>
            <a:r>
              <a:rPr lang="en-US" sz="3000" b="0" i="0" dirty="0">
                <a:solidFill>
                  <a:srgbClr val="606060"/>
                </a:solidFill>
                <a:effectLst>
                  <a:outerShdw blurRad="38100" dist="38100" dir="2700000" algn="tl">
                    <a:srgbClr val="DDDDDD"/>
                  </a:outerShdw>
                </a:effectLst>
              </a:rPr>
              <a:t> Effect size: E/S = 0.5</a:t>
            </a:r>
          </a:p>
          <a:p>
            <a:pPr marL="285750" indent="-285750">
              <a:lnSpc>
                <a:spcPct val="90000"/>
              </a:lnSpc>
              <a:spcBef>
                <a:spcPct val="50000"/>
              </a:spcBef>
              <a:buClr>
                <a:srgbClr val="FF0208"/>
              </a:buClr>
              <a:buSzPct val="100000"/>
              <a:buFont typeface="Zapf Dingbats" charset="0"/>
              <a:buNone/>
              <a:defRPr/>
            </a:pPr>
            <a:r>
              <a:rPr lang="en-US" sz="3000" b="0" i="0" dirty="0">
                <a:solidFill>
                  <a:srgbClr val="60606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Zapf Dingbats" charset="0"/>
                <a:sym typeface="Zapf Dingbats" charset="0"/>
              </a:rPr>
              <a:t></a:t>
            </a:r>
            <a:r>
              <a:rPr lang="en-US" sz="3000" b="0" i="0" dirty="0">
                <a:solidFill>
                  <a:srgbClr val="606060"/>
                </a:solidFill>
                <a:effectLst>
                  <a:outerShdw blurRad="38100" dist="38100" dir="2700000" algn="tl">
                    <a:srgbClr val="DDDDDD"/>
                  </a:outerShdw>
                </a:effectLst>
              </a:rPr>
              <a:t> Power: </a:t>
            </a:r>
            <a:r>
              <a:rPr lang="en-US" sz="3000" b="0" i="0" u="sng" dirty="0">
                <a:solidFill>
                  <a:srgbClr val="606060"/>
                </a:solidFill>
                <a:effectLst>
                  <a:outerShdw blurRad="38100" dist="38100" dir="2700000" algn="tl">
                    <a:srgbClr val="DDDDDD"/>
                  </a:outerShdw>
                </a:effectLst>
              </a:rPr>
              <a:t>0.80</a:t>
            </a:r>
            <a:r>
              <a:rPr lang="en-US" sz="3000" b="0" i="0" dirty="0">
                <a:solidFill>
                  <a:srgbClr val="606060"/>
                </a:solidFill>
                <a:effectLst>
                  <a:outerShdw blurRad="38100" dist="38100" dir="2700000" algn="tl">
                    <a:srgbClr val="DDDDDD"/>
                  </a:outerShdw>
                </a:effectLst>
              </a:rPr>
              <a:t>; alpha: 0.20</a:t>
            </a:r>
          </a:p>
          <a:p>
            <a:pPr marL="285750" indent="-285750">
              <a:lnSpc>
                <a:spcPct val="90000"/>
              </a:lnSpc>
              <a:spcBef>
                <a:spcPct val="50000"/>
              </a:spcBef>
              <a:buClr>
                <a:srgbClr val="FF0208"/>
              </a:buClr>
              <a:buSzPct val="100000"/>
              <a:buFont typeface="Zapf Dingbats" charset="0"/>
              <a:buNone/>
              <a:defRPr/>
            </a:pPr>
            <a:r>
              <a:rPr lang="en-US" sz="3000" b="0" i="0" dirty="0">
                <a:effectLst>
                  <a:outerShdw blurRad="38100" dist="38100" dir="2700000" algn="tl">
                    <a:srgbClr val="DDDDDD"/>
                  </a:outerShdw>
                </a:effectLst>
              </a:rPr>
              <a:t>	</a:t>
            </a:r>
            <a:r>
              <a:rPr lang="en-US" sz="3000" i="0" dirty="0">
                <a:effectLst>
                  <a:outerShdw blurRad="38100" dist="38100" dir="2700000" algn="tl">
                    <a:srgbClr val="DDDDDD"/>
                  </a:outerShdw>
                </a:effectLst>
              </a:rPr>
              <a:t>Sample size: 64 per group</a:t>
            </a:r>
            <a:r>
              <a:rPr lang="en-US" sz="3000" b="0" i="0" dirty="0">
                <a:effectLst>
                  <a:outerShdw blurRad="38100" dist="38100" dir="2700000" algn="tl">
                    <a:srgbClr val="DDDDDD"/>
                  </a:outerShdw>
                </a:effectLst>
              </a:rPr>
              <a:t>; </a:t>
            </a:r>
            <a:r>
              <a:rPr lang="en-US" sz="3000" i="0" dirty="0">
                <a:effectLst>
                  <a:outerShdw blurRad="38100" dist="38100" dir="2700000" algn="tl">
                    <a:srgbClr val="DDDDDD"/>
                  </a:outerShdw>
                </a:effectLst>
              </a:rPr>
              <a:t>128 total</a:t>
            </a:r>
            <a:endParaRPr lang="en-US" sz="3000" b="0" i="0" dirty="0">
              <a:effectLst>
                <a:outerShdw blurRad="38100" dist="38100" dir="2700000" algn="tl">
                  <a:srgbClr val="DDDDDD"/>
                </a:outerShdw>
              </a:effectLst>
            </a:endParaRPr>
          </a:p>
          <a:p>
            <a:pPr marL="285750" indent="-285750">
              <a:lnSpc>
                <a:spcPct val="90000"/>
              </a:lnSpc>
              <a:spcBef>
                <a:spcPct val="50000"/>
              </a:spcBef>
              <a:buClr>
                <a:srgbClr val="FF0208"/>
              </a:buClr>
              <a:buSzPct val="100000"/>
              <a:buFont typeface="Zapf Dingbats" charset="0"/>
              <a:buNone/>
              <a:defRPr/>
            </a:pPr>
            <a:r>
              <a:rPr lang="en-US" sz="3000" b="0" i="0" dirty="0">
                <a:effectLst>
                  <a:outerShdw blurRad="38100" dist="38100" dir="2700000" algn="tl">
                    <a:srgbClr val="DDDDDD"/>
                  </a:outerShdw>
                </a:effectLst>
              </a:rPr>
              <a:t>	With 20% drop out: </a:t>
            </a:r>
            <a:r>
              <a:rPr lang="en-US" sz="3000" i="0" dirty="0">
                <a:effectLst>
                  <a:outerShdw blurRad="38100" dist="38100" dir="2700000" algn="tl">
                    <a:srgbClr val="DDDDDD"/>
                  </a:outerShdw>
                </a:effectLst>
              </a:rPr>
              <a:t>160 </a:t>
            </a:r>
            <a:r>
              <a:rPr lang="en-US" sz="3000" i="0" dirty="0" smtClean="0">
                <a:effectLst>
                  <a:outerShdw blurRad="38100" dist="38100" dir="2700000" algn="tl">
                    <a:srgbClr val="DDDDDD"/>
                  </a:outerShdw>
                </a:effectLst>
              </a:rPr>
              <a:t>total</a:t>
            </a:r>
          </a:p>
          <a:p>
            <a:pPr marL="285750" indent="-285750">
              <a:lnSpc>
                <a:spcPct val="90000"/>
              </a:lnSpc>
              <a:spcBef>
                <a:spcPct val="50000"/>
              </a:spcBef>
              <a:buClr>
                <a:srgbClr val="FF0208"/>
              </a:buClr>
              <a:buSzPct val="100000"/>
              <a:buFont typeface="Zapf Dingbats" charset="0"/>
              <a:buNone/>
              <a:defRPr/>
            </a:pPr>
            <a:r>
              <a:rPr lang="en-US" sz="3000" b="0" i="0" dirty="0" smtClean="0">
                <a:effectLst>
                  <a:outerShdw blurRad="38100" dist="38100" dir="2700000" algn="tl">
                    <a:srgbClr val="DDDDDD"/>
                  </a:outerShdw>
                </a:effectLst>
              </a:rPr>
              <a:t>A trade-off: feasibility vs. clinical importance</a:t>
            </a:r>
            <a:endParaRPr lang="en-US" sz="3000" b="0" i="0" dirty="0">
              <a:effectLst>
                <a:outerShdw blurRad="38100" dist="38100" dir="2700000" algn="tl">
                  <a:srgbClr val="DDDDDD"/>
                </a:outerShdw>
              </a:effectLst>
            </a:endParaRPr>
          </a:p>
          <a:p>
            <a:pPr marL="285750" indent="-285750">
              <a:lnSpc>
                <a:spcPct val="90000"/>
              </a:lnSpc>
              <a:spcBef>
                <a:spcPct val="50000"/>
              </a:spcBef>
              <a:buClr>
                <a:srgbClr val="FF0208"/>
              </a:buClr>
              <a:buSzPct val="100000"/>
              <a:buFont typeface="Zapf Dingbats" charset="0"/>
              <a:buChar char="4"/>
              <a:defRPr/>
            </a:pPr>
            <a:endParaRPr lang="en-US" sz="3000" b="0" i="0" dirty="0">
              <a:effectLst>
                <a:outerShdw blurRad="38100" dist="38100" dir="2700000" algn="tl">
                  <a:srgbClr val="DDDDDD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144865268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Online Calculator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en-US" dirty="0" smtClean="0">
              <a:effectLst/>
              <a:hlinkClick r:id="rId2"/>
            </a:endParaRPr>
          </a:p>
          <a:p>
            <a:pPr marL="0" indent="0" algn="ctr">
              <a:buNone/>
            </a:pPr>
            <a:endParaRPr lang="en-US" dirty="0" smtClean="0">
              <a:effectLst/>
              <a:hlinkClick r:id="rId2"/>
            </a:endParaRPr>
          </a:p>
          <a:p>
            <a:pPr marL="0" indent="0" algn="ctr">
              <a:buNone/>
            </a:pPr>
            <a:r>
              <a:rPr lang="en-US" dirty="0" smtClean="0">
                <a:solidFill>
                  <a:srgbClr val="000000"/>
                </a:solidFill>
                <a:effectLst/>
              </a:rPr>
              <a:t>http://</a:t>
            </a:r>
            <a:r>
              <a:rPr lang="en-US" dirty="0" err="1" smtClean="0">
                <a:solidFill>
                  <a:srgbClr val="000000"/>
                </a:solidFill>
                <a:effectLst/>
              </a:rPr>
              <a:t>www.sample-size.net</a:t>
            </a:r>
            <a:r>
              <a:rPr lang="en-US" dirty="0" smtClean="0">
                <a:solidFill>
                  <a:srgbClr val="000000"/>
                </a:solidFill>
                <a:effectLst/>
              </a:rPr>
              <a:t>/</a:t>
            </a:r>
          </a:p>
          <a:p>
            <a:pPr marL="0" indent="0" algn="ctr">
              <a:buNone/>
            </a:pPr>
            <a:endParaRPr lang="en-US" dirty="0" smtClean="0"/>
          </a:p>
          <a:p>
            <a:pPr marL="0" indent="0" algn="ctr">
              <a:buNone/>
            </a:pPr>
            <a:r>
              <a:rPr lang="en-US" dirty="0" smtClean="0"/>
              <a:t>CTSI </a:t>
            </a:r>
            <a:r>
              <a:rPr lang="en-US" dirty="0"/>
              <a:t>sample-</a:t>
            </a:r>
            <a:r>
              <a:rPr lang="en-US" dirty="0" smtClean="0"/>
              <a:t>size</a:t>
            </a:r>
          </a:p>
          <a:p>
            <a:pPr marL="0" indent="0" algn="ctr">
              <a:buNone/>
            </a:pPr>
            <a:endParaRPr lang="en-US" dirty="0">
              <a:solidFill>
                <a:srgbClr val="000000"/>
              </a:solidFill>
              <a:effectLst/>
            </a:endParaRPr>
          </a:p>
          <a:p>
            <a:pPr marL="0" indent="0" algn="ctr">
              <a:buNone/>
            </a:pPr>
            <a:r>
              <a:rPr lang="en-US" dirty="0" smtClean="0">
                <a:solidFill>
                  <a:srgbClr val="000000"/>
                </a:solidFill>
                <a:effectLst/>
              </a:rPr>
              <a:t>No ads!</a:t>
            </a:r>
            <a:endParaRPr lang="en-US" dirty="0">
              <a:solidFill>
                <a:srgbClr val="000000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847720264"/>
      </p:ext>
    </p:extLst>
  </p:cSld>
  <p:clrMapOvr>
    <a:masterClrMapping/>
  </p:clrMapOvr>
  <p:transition xmlns:p14="http://schemas.microsoft.com/office/powerpoint/2010/main"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>
                <a:latin typeface="Helvetica" charset="0"/>
                <a:ea typeface="ＭＳ Ｐゴシック" charset="0"/>
                <a:cs typeface="ＭＳ Ｐゴシック" charset="0"/>
              </a:rPr>
              <a:t>An alternative to </a:t>
            </a:r>
            <a:br>
              <a:rPr lang="en-US" altLang="ja-JP" dirty="0" smtClean="0">
                <a:latin typeface="Helvetica" charset="0"/>
                <a:ea typeface="ＭＳ Ｐゴシック" charset="0"/>
                <a:cs typeface="ＭＳ Ｐゴシック" charset="0"/>
              </a:rPr>
            </a:br>
            <a:r>
              <a:rPr lang="ja-JP" altLang="en-US" dirty="0" smtClean="0">
                <a:latin typeface="Helvetica" charset="0"/>
                <a:ea typeface="ＭＳ Ｐゴシック" charset="0"/>
                <a:cs typeface="ＭＳ Ｐゴシック" charset="0"/>
              </a:rPr>
              <a:t>“</a:t>
            </a:r>
            <a:r>
              <a:rPr lang="en-US" altLang="ja-JP" dirty="0">
                <a:latin typeface="Helvetica" charset="0"/>
                <a:ea typeface="ＭＳ Ｐゴシック" charset="0"/>
                <a:cs typeface="ＭＳ Ｐゴシック" charset="0"/>
              </a:rPr>
              <a:t>Consuming resveratrol</a:t>
            </a:r>
            <a:r>
              <a:rPr lang="ja-JP" altLang="en-US" dirty="0">
                <a:latin typeface="Helvetica" charset="0"/>
                <a:ea typeface="ＭＳ Ｐゴシック" charset="0"/>
                <a:cs typeface="ＭＳ Ｐゴシック" charset="0"/>
              </a:rPr>
              <a:t>”</a:t>
            </a:r>
            <a:endParaRPr lang="en-US" dirty="0">
              <a:latin typeface="Helvetica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728516" name="Rectangle 1028"/>
          <p:cNvSpPr>
            <a:spLocks noGrp="1" noChangeArrowheads="1"/>
          </p:cNvSpPr>
          <p:nvPr>
            <p:ph type="body" idx="1"/>
          </p:nvPr>
        </p:nvSpPr>
        <p:spPr>
          <a:xfrm>
            <a:off x="855663" y="1663700"/>
            <a:ext cx="4854575" cy="4292600"/>
          </a:xfrm>
        </p:spPr>
        <p:txBody>
          <a:bodyPr/>
          <a:lstStyle/>
          <a:p>
            <a:pPr>
              <a:defRPr/>
            </a:pPr>
            <a:r>
              <a:rPr lang="en-US" dirty="0" smtClean="0">
                <a:latin typeface="Helvetica" charset="0"/>
                <a:ea typeface="ＭＳ Ｐゴシック" charset="0"/>
                <a:cs typeface="ＭＳ Ｐゴシック" charset="0"/>
              </a:rPr>
              <a:t>A rigorous </a:t>
            </a:r>
            <a:r>
              <a:rPr lang="en-US" dirty="0">
                <a:latin typeface="Helvetica" charset="0"/>
                <a:ea typeface="ＭＳ Ｐゴシック" charset="0"/>
                <a:cs typeface="ＭＳ Ｐゴシック" charset="0"/>
              </a:rPr>
              <a:t>design: randomized placebo-controlled </a:t>
            </a:r>
            <a:r>
              <a:rPr lang="en-US" dirty="0" smtClean="0">
                <a:latin typeface="Helvetica" charset="0"/>
                <a:ea typeface="ＭＳ Ｐゴシック" charset="0"/>
                <a:cs typeface="ＭＳ Ｐゴシック" charset="0"/>
              </a:rPr>
              <a:t>trial</a:t>
            </a:r>
          </a:p>
          <a:p>
            <a:pPr>
              <a:defRPr/>
            </a:pPr>
            <a:r>
              <a:rPr lang="en-US" dirty="0" smtClean="0">
                <a:latin typeface="Helvetica" charset="0"/>
                <a:ea typeface="ＭＳ Ｐゴシック" charset="0"/>
                <a:cs typeface="ＭＳ Ｐゴシック" charset="0"/>
              </a:rPr>
              <a:t>A known quantity of resveratrol vs. placebo</a:t>
            </a:r>
            <a:endParaRPr lang="en-US" dirty="0">
              <a:latin typeface="Helvetica" charset="0"/>
              <a:ea typeface="ＭＳ Ｐゴシック" charset="0"/>
              <a:cs typeface="ＭＳ Ｐゴシック" charset="0"/>
            </a:endParaRPr>
          </a:p>
          <a:p>
            <a:pPr>
              <a:defRPr/>
            </a:pPr>
            <a:r>
              <a:rPr lang="en-US" dirty="0">
                <a:latin typeface="Helvetica" charset="0"/>
                <a:ea typeface="ＭＳ Ｐゴシック" charset="0"/>
                <a:cs typeface="ＭＳ Ｐゴシック" charset="0"/>
              </a:rPr>
              <a:t>Comparing red wine to placebo would be difficult</a:t>
            </a:r>
          </a:p>
          <a:p>
            <a:pPr>
              <a:defRPr/>
            </a:pPr>
            <a:r>
              <a:rPr lang="en-US" dirty="0">
                <a:latin typeface="Helvetica" charset="0"/>
                <a:ea typeface="ＭＳ Ｐゴシック" charset="0"/>
                <a:cs typeface="ＭＳ Ｐゴシック" charset="0"/>
              </a:rPr>
              <a:t>But resveratrol supplements are widely available</a:t>
            </a:r>
          </a:p>
        </p:txBody>
      </p:sp>
      <p:grpSp>
        <p:nvGrpSpPr>
          <p:cNvPr id="2" name="Group 1031"/>
          <p:cNvGrpSpPr>
            <a:grpSpLocks/>
          </p:cNvGrpSpPr>
          <p:nvPr/>
        </p:nvGrpSpPr>
        <p:grpSpPr bwMode="auto">
          <a:xfrm>
            <a:off x="6375399" y="1549400"/>
            <a:ext cx="1317625" cy="4814888"/>
            <a:chOff x="3798" y="643"/>
            <a:chExt cx="1048" cy="3366"/>
          </a:xfrm>
        </p:grpSpPr>
        <p:pic>
          <p:nvPicPr>
            <p:cNvPr id="22532" name="Picture 1029" descr="Purple Longevity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899" y="2453"/>
              <a:ext cx="865" cy="15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2533" name="Picture 1030" descr="Life-Extension-Resveratrol-60-capsules-B000M6Y6ZW-M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798" y="643"/>
              <a:ext cx="1048" cy="18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3499748975"/>
      </p:ext>
    </p:extLst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85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85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28516" grpId="0" uiExpand="1" build="p"/>
    </p:bldLst>
  </p:timing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82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Helvetica" charset="0"/>
                <a:ea typeface="ＭＳ Ｐゴシック" charset="0"/>
                <a:cs typeface="ＭＳ Ｐゴシック" charset="0"/>
              </a:rPr>
              <a:t>Summary</a:t>
            </a:r>
          </a:p>
        </p:txBody>
      </p:sp>
      <p:sp>
        <p:nvSpPr>
          <p:cNvPr id="20152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81063" y="1651000"/>
            <a:ext cx="7381875" cy="4749800"/>
          </a:xfrm>
        </p:spPr>
        <p:txBody>
          <a:bodyPr/>
          <a:lstStyle/>
          <a:p>
            <a:pPr>
              <a:defRPr/>
            </a:pPr>
            <a:r>
              <a:rPr lang="en-US" dirty="0">
                <a:latin typeface="Helvetica" charset="0"/>
                <a:ea typeface="ＭＳ Ｐゴシック" charset="0"/>
                <a:cs typeface="ＭＳ Ｐゴシック" charset="0"/>
              </a:rPr>
              <a:t>Estimate sample size early</a:t>
            </a:r>
          </a:p>
          <a:p>
            <a:pPr>
              <a:defRPr/>
            </a:pPr>
            <a:r>
              <a:rPr lang="en-US" dirty="0">
                <a:latin typeface="Helvetica" charset="0"/>
                <a:ea typeface="ＭＳ Ｐゴシック" charset="0"/>
                <a:cs typeface="ＭＳ Ｐゴシック" charset="0"/>
              </a:rPr>
              <a:t>Systematically collect the ingredients</a:t>
            </a:r>
          </a:p>
          <a:p>
            <a:pPr>
              <a:defRPr/>
            </a:pPr>
            <a:r>
              <a:rPr lang="en-US" dirty="0">
                <a:latin typeface="Helvetica" charset="0"/>
                <a:ea typeface="ＭＳ Ｐゴシック" charset="0"/>
                <a:cs typeface="ＭＳ Ｐゴシック" charset="0"/>
              </a:rPr>
              <a:t>Effect size is the most difficult </a:t>
            </a:r>
            <a:r>
              <a:rPr lang="en-US" dirty="0" smtClean="0">
                <a:latin typeface="Helvetica" charset="0"/>
                <a:ea typeface="ＭＳ Ｐゴシック" charset="0"/>
                <a:cs typeface="ＭＳ Ｐゴシック" charset="0"/>
              </a:rPr>
              <a:t>and </a:t>
            </a:r>
            <a:r>
              <a:rPr lang="en-US" dirty="0">
                <a:latin typeface="Helvetica" charset="0"/>
                <a:ea typeface="ＭＳ Ｐゴシック" charset="0"/>
                <a:cs typeface="ＭＳ Ｐゴシック" charset="0"/>
              </a:rPr>
              <a:t>important </a:t>
            </a:r>
            <a:r>
              <a:rPr lang="en-US" dirty="0" smtClean="0">
                <a:latin typeface="Helvetica" charset="0"/>
                <a:ea typeface="ＭＳ Ｐゴシック" charset="0"/>
                <a:cs typeface="ＭＳ Ｐゴシック" charset="0"/>
              </a:rPr>
              <a:t>judgment</a:t>
            </a:r>
            <a:endParaRPr lang="en-US" dirty="0">
              <a:latin typeface="Helvetica" charset="0"/>
              <a:ea typeface="ＭＳ Ｐゴシック" charset="0"/>
              <a:cs typeface="ＭＳ Ｐゴシック" charset="0"/>
            </a:endParaRPr>
          </a:p>
          <a:p>
            <a:pPr>
              <a:defRPr/>
            </a:pPr>
            <a:r>
              <a:rPr lang="en-US" dirty="0">
                <a:latin typeface="Helvetica" charset="0"/>
                <a:ea typeface="ＭＳ Ｐゴシック" charset="0"/>
                <a:cs typeface="ＭＳ Ｐゴシック" charset="0"/>
              </a:rPr>
              <a:t>Alternatives that reduce sample size</a:t>
            </a:r>
          </a:p>
          <a:p>
            <a:pPr lvl="1">
              <a:defRPr/>
            </a:pPr>
            <a:r>
              <a:rPr lang="en-US" dirty="0">
                <a:latin typeface="Helvetica" charset="0"/>
                <a:ea typeface="ＭＳ Ｐゴシック" charset="0"/>
              </a:rPr>
              <a:t>Compromise power</a:t>
            </a:r>
          </a:p>
          <a:p>
            <a:pPr lvl="1">
              <a:defRPr/>
            </a:pPr>
            <a:r>
              <a:rPr lang="en-US" dirty="0">
                <a:latin typeface="Helvetica" charset="0"/>
                <a:ea typeface="ＭＳ Ｐゴシック" charset="0"/>
              </a:rPr>
              <a:t>Increase effect size</a:t>
            </a:r>
          </a:p>
          <a:p>
            <a:pPr lvl="1">
              <a:defRPr/>
            </a:pPr>
            <a:r>
              <a:rPr lang="en-US" dirty="0" smtClean="0">
                <a:latin typeface="Helvetica" charset="0"/>
                <a:ea typeface="ＭＳ Ｐゴシック" charset="0"/>
              </a:rPr>
              <a:t>Use continuous </a:t>
            </a:r>
            <a:r>
              <a:rPr lang="en-US" dirty="0">
                <a:latin typeface="Helvetica" charset="0"/>
                <a:ea typeface="ＭＳ Ｐゴシック" charset="0"/>
              </a:rPr>
              <a:t>outcomes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Helvetica" charset="0"/>
                <a:ea typeface="ＭＳ Ｐゴシック" charset="0"/>
                <a:cs typeface="ＭＳ Ｐゴシック" charset="0"/>
              </a:rPr>
              <a:t>A specific, measured, </a:t>
            </a:r>
            <a:r>
              <a:rPr lang="en-US" dirty="0">
                <a:latin typeface="Helvetica" charset="0"/>
                <a:ea typeface="ＭＳ Ｐゴシック" charset="0"/>
                <a:cs typeface="ＭＳ Ｐゴシック" charset="0"/>
              </a:rPr>
              <a:t>p</a:t>
            </a:r>
            <a:r>
              <a:rPr lang="en-US" dirty="0" smtClean="0">
                <a:latin typeface="Helvetica" charset="0"/>
                <a:ea typeface="ＭＳ Ｐゴシック" charset="0"/>
                <a:cs typeface="ＭＳ Ｐゴシック" charset="0"/>
              </a:rPr>
              <a:t>redictor</a:t>
            </a:r>
            <a:endParaRPr lang="en-US" dirty="0">
              <a:latin typeface="Helvetica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7264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42963" y="1866900"/>
            <a:ext cx="7877175" cy="4292600"/>
          </a:xfrm>
        </p:spPr>
        <p:txBody>
          <a:bodyPr/>
          <a:lstStyle/>
          <a:p>
            <a:pPr marL="0" indent="0">
              <a:buNone/>
              <a:defRPr/>
            </a:pPr>
            <a:r>
              <a:rPr lang="en-US" dirty="0">
                <a:latin typeface="Helvetica" charset="0"/>
                <a:ea typeface="ＭＳ Ｐゴシック" charset="0"/>
                <a:cs typeface="ＭＳ Ｐゴシック" charset="0"/>
              </a:rPr>
              <a:t>	</a:t>
            </a:r>
          </a:p>
          <a:p>
            <a:pPr marL="0" indent="0">
              <a:buNone/>
              <a:defRPr/>
            </a:pPr>
            <a:r>
              <a:rPr lang="en-US" i="1" dirty="0" smtClean="0">
                <a:latin typeface="Helvetica" charset="0"/>
                <a:ea typeface="ＭＳ Ｐゴシック" charset="0"/>
                <a:cs typeface="ＭＳ Ｐゴシック" charset="0"/>
              </a:rPr>
              <a:t>Dose of resveratrol vs. placebo</a:t>
            </a:r>
            <a:endParaRPr lang="en-US" i="1" dirty="0">
              <a:latin typeface="Helvetica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ACR Tx 11/01">
  <a:themeElements>
    <a:clrScheme name="ACR Tx 11/01 6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C0C0C0"/>
      </a:accent1>
      <a:accent2>
        <a:srgbClr val="0066FF"/>
      </a:accent2>
      <a:accent3>
        <a:srgbClr val="FFFFFF"/>
      </a:accent3>
      <a:accent4>
        <a:srgbClr val="000000"/>
      </a:accent4>
      <a:accent5>
        <a:srgbClr val="DCDCDC"/>
      </a:accent5>
      <a:accent6>
        <a:srgbClr val="005CE7"/>
      </a:accent6>
      <a:hlink>
        <a:srgbClr val="FF0000"/>
      </a:hlink>
      <a:folHlink>
        <a:srgbClr val="009900"/>
      </a:folHlink>
    </a:clrScheme>
    <a:fontScheme name="ACR Tx 11/01">
      <a:majorFont>
        <a:latin typeface="Helvetica"/>
        <a:ea typeface=""/>
        <a:cs typeface=""/>
      </a:majorFont>
      <a:minorFont>
        <a:latin typeface="Helvetic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1" i="1" u="none" strike="noStrike" cap="none" normalizeH="0" baseline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Helvetic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1" i="1" u="none" strike="noStrike" cap="none" normalizeH="0" baseline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Helvetica" charset="0"/>
          </a:defRPr>
        </a:defPPr>
      </a:lstStyle>
    </a:lnDef>
  </a:objectDefaults>
  <a:extraClrSchemeLst>
    <a:extraClrScheme>
      <a:clrScheme name="ACR Tx 11/0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CR Tx 11/01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CR Tx 11/01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CR Tx 11/01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CR Tx 11/01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CR Tx 11/01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CR Tx 11/01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Steve's G4 PB:Desktop Folder:1/21/02:ACR Tx 11/01</Template>
  <TotalTime>14087</TotalTime>
  <Pages>38</Pages>
  <Words>1987</Words>
  <Application>Microsoft Macintosh PowerPoint</Application>
  <PresentationFormat>On-screen Show (4:3)</PresentationFormat>
  <Paragraphs>399</Paragraphs>
  <Slides>80</Slides>
  <Notes>76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80</vt:i4>
      </vt:variant>
    </vt:vector>
  </HeadingPairs>
  <TitlesOfParts>
    <vt:vector size="82" baseType="lpstr">
      <vt:lpstr>ACR Tx 11/01</vt:lpstr>
      <vt:lpstr>Document</vt:lpstr>
      <vt:lpstr>Sample Size and Power</vt:lpstr>
      <vt:lpstr>The Key to Long Life?</vt:lpstr>
      <vt:lpstr>What I want to show</vt:lpstr>
      <vt:lpstr>Ingredients for Estimating Sample Size</vt:lpstr>
      <vt:lpstr>My research question</vt:lpstr>
      <vt:lpstr>What’s wrong?</vt:lpstr>
      <vt:lpstr>“Consuming resveratrol”</vt:lpstr>
      <vt:lpstr>An alternative to  “Consuming resveratrol”</vt:lpstr>
      <vt:lpstr>A specific, measured, predictor</vt:lpstr>
      <vt:lpstr>I need a measureable endpoint</vt:lpstr>
      <vt:lpstr>The question is becoming a hypothesis</vt:lpstr>
      <vt:lpstr>Specify the population</vt:lpstr>
      <vt:lpstr>The study subjects</vt:lpstr>
      <vt:lpstr>The research hypothesis (AKA the‘alternative’ hypothesis)</vt:lpstr>
      <vt:lpstr>The Null Hypothesis</vt:lpstr>
      <vt:lpstr>Ingredients for Sample Size</vt:lpstr>
      <vt:lpstr>Descriptive studies</vt:lpstr>
      <vt:lpstr>Analytical studies</vt:lpstr>
      <vt:lpstr>Ingredients for Sample Size</vt:lpstr>
      <vt:lpstr>The class of statistical test depends on the types of variables</vt:lpstr>
      <vt:lpstr>The types of variables?</vt:lpstr>
      <vt:lpstr>The types of variables?</vt:lpstr>
      <vt:lpstr>The appropriate test for this trial for cumulative mortality</vt:lpstr>
      <vt:lpstr>Ingredients for Sample Size</vt:lpstr>
      <vt:lpstr>Estimating the effect size</vt:lpstr>
      <vt:lpstr>Effect size the hardest part</vt:lpstr>
      <vt:lpstr>Effect size the hardest part</vt:lpstr>
      <vt:lpstr>The effect of resveratrol on mortality rate?</vt:lpstr>
      <vt:lpstr>Resveratrol pronged survival of mice fed high calorie diet</vt:lpstr>
      <vt:lpstr>The effect of resveratrol on mortality rate?</vt:lpstr>
      <vt:lpstr>The effect of resveratrol on mortality rate?</vt:lpstr>
      <vt:lpstr>The effect of resveratrol on mortality rate?</vt:lpstr>
      <vt:lpstr>The effect of resveratrol on mortality rate?</vt:lpstr>
      <vt:lpstr>The Science of Effect Sizes Too large! Too small! Just right!</vt:lpstr>
      <vt:lpstr>Effect size</vt:lpstr>
      <vt:lpstr>Ingredients for Sample Size</vt:lpstr>
      <vt:lpstr>(alpha)</vt:lpstr>
      <vt:lpstr>To convince people that an effect is not due to chance</vt:lpstr>
      <vt:lpstr>If I need to convince skeptics reduce the chance of a false +</vt:lpstr>
      <vt:lpstr>Two-sided vs. one-sided  </vt:lpstr>
      <vt:lpstr>One-sided  </vt:lpstr>
      <vt:lpstr>One-sided ? </vt:lpstr>
      <vt:lpstr>(beta)</vt:lpstr>
      <vt:lpstr>Power (1- )</vt:lpstr>
      <vt:lpstr>If it’s true, I don’t want to miss it</vt:lpstr>
      <vt:lpstr>I really don’t want to miss it</vt:lpstr>
      <vt:lpstr>We have all of the ingredients</vt:lpstr>
      <vt:lpstr>From Table 6B.2 Comparing two proportions</vt:lpstr>
      <vt:lpstr>From Table 6B.2</vt:lpstr>
      <vt:lpstr>Appropriate responses</vt:lpstr>
      <vt:lpstr>Alternatives</vt:lpstr>
      <vt:lpstr>From Table 6B.2 Comparing two proportions</vt:lpstr>
      <vt:lpstr>Alternatives</vt:lpstr>
      <vt:lpstr>Alternatives</vt:lpstr>
      <vt:lpstr>From Table 6B.2 Comparing two proportions</vt:lpstr>
      <vt:lpstr>Increasing the effect size</vt:lpstr>
      <vt:lpstr>Alternatives: a new hypothesis</vt:lpstr>
      <vt:lpstr>Mice on resveratrol</vt:lpstr>
      <vt:lpstr>People who walk faster live longer</vt:lpstr>
      <vt:lpstr>Fast walkers have lower mortality An evolutionary perspective</vt:lpstr>
      <vt:lpstr>Walking speed</vt:lpstr>
      <vt:lpstr>New endpoint needs a new hypothesis</vt:lpstr>
      <vt:lpstr>The new ingredients</vt:lpstr>
      <vt:lpstr>Type of statistical tests Depends on the types of variables</vt:lpstr>
      <vt:lpstr>The new ingredients</vt:lpstr>
      <vt:lpstr>The new ingredients</vt:lpstr>
      <vt:lpstr>What effect size for an effect of resveratrol on walking speed</vt:lpstr>
      <vt:lpstr>What we know about walking speed and mortality rate</vt:lpstr>
      <vt:lpstr>What we know about walking speed and mortality rate</vt:lpstr>
      <vt:lpstr>The new ingredients</vt:lpstr>
      <vt:lpstr>Standardized effect size: E/S</vt:lpstr>
      <vt:lpstr>What we need to determine E/S for our trial</vt:lpstr>
      <vt:lpstr>S (Standard Deviation)</vt:lpstr>
      <vt:lpstr>E/S</vt:lpstr>
      <vt:lpstr>The new ingredients</vt:lpstr>
      <vt:lpstr>PowerPoint Presentation</vt:lpstr>
      <vt:lpstr>The new ingredients</vt:lpstr>
      <vt:lpstr>The new ingredients</vt:lpstr>
      <vt:lpstr>Online Calculator</vt:lpstr>
      <vt:lpstr>Summary</vt:lpstr>
    </vt:vector>
  </TitlesOfParts>
  <Company>UCSF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Prevention of Fractures Evidence and Issues </dc:title>
  <dc:subject/>
  <dc:creator>Steve Cummings</dc:creator>
  <cp:keywords/>
  <dc:description/>
  <cp:lastModifiedBy>Steve Cummings</cp:lastModifiedBy>
  <cp:revision>475</cp:revision>
  <cp:lastPrinted>2011-08-10T22:49:14Z</cp:lastPrinted>
  <dcterms:created xsi:type="dcterms:W3CDTF">2011-08-16T05:04:54Z</dcterms:created>
  <dcterms:modified xsi:type="dcterms:W3CDTF">2015-08-14T01:33:04Z</dcterms:modified>
</cp:coreProperties>
</file>