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60" r:id="rId3"/>
    <p:sldId id="262" r:id="rId4"/>
    <p:sldId id="263" r:id="rId5"/>
    <p:sldId id="265" r:id="rId6"/>
    <p:sldId id="264" r:id="rId7"/>
    <p:sldId id="266" r:id="rId8"/>
    <p:sldId id="267" r:id="rId9"/>
    <p:sldId id="269" r:id="rId10"/>
    <p:sldId id="270" r:id="rId11"/>
    <p:sldId id="272" r:id="rId12"/>
    <p:sldId id="274" r:id="rId13"/>
    <p:sldId id="276" r:id="rId14"/>
    <p:sldId id="277" r:id="rId15"/>
    <p:sldId id="257" r:id="rId16"/>
    <p:sldId id="258" r:id="rId17"/>
    <p:sldId id="281" r:id="rId18"/>
    <p:sldId id="278" r:id="rId19"/>
    <p:sldId id="284" r:id="rId20"/>
    <p:sldId id="259" r:id="rId21"/>
    <p:sldId id="287" r:id="rId22"/>
    <p:sldId id="305" r:id="rId23"/>
    <p:sldId id="261" r:id="rId24"/>
    <p:sldId id="290" r:id="rId25"/>
    <p:sldId id="293" r:id="rId26"/>
    <p:sldId id="299" r:id="rId27"/>
    <p:sldId id="296" r:id="rId28"/>
    <p:sldId id="302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21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4B336-05AD-314F-868D-0627DA76C39D}" type="datetimeFigureOut">
              <a:rPr lang="en-US" smtClean="0"/>
              <a:t>12/4/14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E849A-DC76-144C-B8CF-78F00F0F7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9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alibri" charset="0"/>
              </a:rPr>
              <a:t>We assume the population regression line.</a:t>
            </a: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49354DD-2AC9-484A-8F2C-E264F19FAD1F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if </a:t>
            </a:r>
            <a:r>
              <a:rPr lang="en-US" dirty="0" err="1" smtClean="0"/>
              <a:t>continous</a:t>
            </a:r>
            <a:r>
              <a:rPr lang="en-US" baseline="0" dirty="0" smtClean="0"/>
              <a:t> outcome, use linear regression and if dichotomous outcome, use logistic regression.  -&gt; so depends on the outcome, not the predictor.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60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alibri" charset="0"/>
              </a:rPr>
              <a:t>Relationship between age and FEV.  </a:t>
            </a:r>
            <a:endParaRPr lang="en-US" dirty="0" smtClean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Beta is 0.222041 -&gt; for each 1 year increase in age, the FEV increases by 0.222041.  </a:t>
            </a:r>
          </a:p>
          <a:p>
            <a:r>
              <a:rPr lang="en-US" dirty="0" smtClean="0">
                <a:latin typeface="Calibri" charset="0"/>
              </a:rPr>
              <a:t>The</a:t>
            </a:r>
            <a:r>
              <a:rPr lang="en-US" baseline="0" dirty="0" smtClean="0">
                <a:latin typeface="Calibri" charset="0"/>
              </a:rPr>
              <a:t> null hypothesis is that beta=0 and here, this hypothesis</a:t>
            </a:r>
            <a:r>
              <a:rPr lang="en-US" dirty="0" smtClean="0">
                <a:latin typeface="Calibri" charset="0"/>
              </a:rPr>
              <a:t> has a </a:t>
            </a:r>
            <a:r>
              <a:rPr lang="en-US" baseline="0" dirty="0" smtClean="0">
                <a:latin typeface="Calibri" charset="0"/>
              </a:rPr>
              <a:t> p value of 0.000 and therefore, you can reject the null hypothesis that there is no relationship between age and </a:t>
            </a:r>
            <a:r>
              <a:rPr lang="en-US" baseline="0" dirty="0" err="1" smtClean="0">
                <a:latin typeface="Calibri" charset="0"/>
              </a:rPr>
              <a:t>fev</a:t>
            </a:r>
            <a:r>
              <a:rPr lang="en-US" baseline="0" dirty="0" smtClean="0">
                <a:latin typeface="Calibri" charset="0"/>
              </a:rPr>
              <a:t>. </a:t>
            </a:r>
          </a:p>
          <a:p>
            <a:r>
              <a:rPr lang="en-US" baseline="0" dirty="0" smtClean="0">
                <a:latin typeface="Calibri" charset="0"/>
              </a:rPr>
              <a:t>_cons is the y-intercept and this states that at age 0, the FEV is 0.4316 (which isn’t useful because nobody Is age 0).</a:t>
            </a:r>
          </a:p>
          <a:p>
            <a:r>
              <a:rPr lang="en-US" baseline="0" dirty="0" smtClean="0">
                <a:latin typeface="Calibri" charset="0"/>
              </a:rPr>
              <a:t>F statistic tells you how much better the model does with the predictor compared to without the predictor. The higher the F value the better fit the model. </a:t>
            </a:r>
          </a:p>
          <a:p>
            <a:r>
              <a:rPr lang="en-US" baseline="0" dirty="0" smtClean="0">
                <a:latin typeface="Calibri" charset="0"/>
              </a:rPr>
              <a:t>The R-squared tells you how much of the variability in the outcome y is explained by this regression of y on x. </a:t>
            </a:r>
            <a:r>
              <a:rPr lang="en-US" baseline="0" dirty="0" err="1" smtClean="0">
                <a:latin typeface="Calibri" charset="0"/>
              </a:rPr>
              <a:t>Rsquared</a:t>
            </a:r>
            <a:r>
              <a:rPr lang="en-US" baseline="0" dirty="0" smtClean="0">
                <a:latin typeface="Calibri" charset="0"/>
              </a:rPr>
              <a:t> ranges from 0 to 1. Here, 57% is explained by the model which is pretty good. </a:t>
            </a:r>
          </a:p>
          <a:p>
            <a:endParaRPr lang="en-US" baseline="0" dirty="0" smtClean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We might want to estimate the mean value of y at a particular value of x</a:t>
            </a:r>
          </a:p>
          <a:p>
            <a:r>
              <a:rPr lang="en-US" dirty="0" smtClean="0">
                <a:latin typeface="Calibri" charset="0"/>
              </a:rPr>
              <a:t>E.g. what is the mean FEV for children who are 10 years old?</a:t>
            </a:r>
          </a:p>
          <a:p>
            <a:pPr lvl="1"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	ŷ = .432 + .222*x = .432 + .222*10 = 2.643 liters</a:t>
            </a:r>
          </a:p>
          <a:p>
            <a:endParaRPr lang="en-US" baseline="0" dirty="0" smtClean="0">
              <a:latin typeface="Calibri" charset="0"/>
            </a:endParaRPr>
          </a:p>
          <a:p>
            <a:endParaRPr lang="en-US" baseline="0" dirty="0" smtClean="0">
              <a:latin typeface="Calibri" charset="0"/>
            </a:endParaRPr>
          </a:p>
          <a:p>
            <a:r>
              <a:rPr lang="en-US" baseline="0" dirty="0" smtClean="0">
                <a:latin typeface="Calibri" charset="0"/>
              </a:rPr>
              <a:t>Remember if you are looking at one categorical predictor and a </a:t>
            </a:r>
            <a:r>
              <a:rPr lang="en-US" baseline="0" dirty="0" err="1" smtClean="0">
                <a:latin typeface="Calibri" charset="0"/>
              </a:rPr>
              <a:t>continous</a:t>
            </a:r>
            <a:r>
              <a:rPr lang="en-US" baseline="0" dirty="0" smtClean="0">
                <a:latin typeface="Calibri" charset="0"/>
              </a:rPr>
              <a:t> outcome, you can just do </a:t>
            </a:r>
            <a:r>
              <a:rPr lang="en-US" baseline="0" dirty="0" err="1" smtClean="0">
                <a:latin typeface="Calibri" charset="0"/>
              </a:rPr>
              <a:t>ttest</a:t>
            </a:r>
            <a:r>
              <a:rPr lang="en-US" baseline="0" dirty="0" smtClean="0">
                <a:latin typeface="Calibri" charset="0"/>
              </a:rPr>
              <a:t> instead of simple linear regression.</a:t>
            </a:r>
          </a:p>
          <a:p>
            <a:r>
              <a:rPr lang="en-US" baseline="0" dirty="0" smtClean="0">
                <a:latin typeface="Calibri" charset="0"/>
              </a:rPr>
              <a:t>And if you are looking at 3 or more categorical predictors and 1 continuous outcome, you can do ANOVA. (vs. </a:t>
            </a:r>
            <a:r>
              <a:rPr lang="en-US" baseline="0" dirty="0" err="1" smtClean="0">
                <a:latin typeface="Calibri" charset="0"/>
              </a:rPr>
              <a:t>kruskal</a:t>
            </a:r>
            <a:r>
              <a:rPr lang="en-US" baseline="0" dirty="0" smtClean="0">
                <a:latin typeface="Calibri" charset="0"/>
              </a:rPr>
              <a:t> </a:t>
            </a:r>
            <a:r>
              <a:rPr lang="en-US" baseline="0" dirty="0" err="1" smtClean="0">
                <a:latin typeface="Calibri" charset="0"/>
              </a:rPr>
              <a:t>wallis</a:t>
            </a:r>
            <a:r>
              <a:rPr lang="en-US" baseline="0" dirty="0" smtClean="0">
                <a:latin typeface="Calibri" charset="0"/>
              </a:rPr>
              <a:t> if you want nonparametric).</a:t>
            </a: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07473D-111A-364A-A58F-571AC96C2E3C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alibri" charset="0"/>
              </a:rPr>
              <a:t>Note that </a:t>
            </a:r>
            <a:r>
              <a:rPr lang="en-US" dirty="0" err="1" smtClean="0">
                <a:latin typeface="Calibri" charset="0"/>
              </a:rPr>
              <a:t>heteroscedasticity</a:t>
            </a:r>
            <a:r>
              <a:rPr lang="en-US" dirty="0" smtClean="0">
                <a:latin typeface="Calibri" charset="0"/>
              </a:rPr>
              <a:t> does not bias the estimates of the parameters, but it does </a:t>
            </a:r>
            <a:r>
              <a:rPr lang="en-US" u="sng" dirty="0" smtClean="0">
                <a:latin typeface="Calibri" charset="0"/>
              </a:rPr>
              <a:t>reduce the precision of the estimates </a:t>
            </a:r>
            <a:r>
              <a:rPr lang="en-US" dirty="0" smtClean="0">
                <a:latin typeface="Calibri" charset="0"/>
              </a:rPr>
              <a:t>(and therefore reduces power)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alibri" charset="0"/>
              </a:rPr>
              <a:t>** you’re not getting the wrong answer for beta – you’re just getting bigger standard errors. ****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Calibri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Calibri" charset="0"/>
              </a:rPr>
              <a:t>Log transformations bring large values closer to the rest of the data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Calibri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Calibri" charset="0"/>
              </a:rPr>
              <a:t>Rvfplot</a:t>
            </a:r>
            <a:r>
              <a:rPr lang="en-US" baseline="0" dirty="0" smtClean="0">
                <a:latin typeface="Calibri" charset="0"/>
              </a:rPr>
              <a:t> to look for outliers, large or small residuals and homo or </a:t>
            </a:r>
            <a:r>
              <a:rPr lang="en-US" baseline="0" dirty="0" err="1" smtClean="0">
                <a:latin typeface="Calibri" charset="0"/>
              </a:rPr>
              <a:t>heteroscediasticity</a:t>
            </a:r>
            <a:r>
              <a:rPr lang="en-US" baseline="0" dirty="0" smtClean="0">
                <a:latin typeface="Calibri" charset="0"/>
              </a:rPr>
              <a:t>. </a:t>
            </a:r>
            <a:endParaRPr lang="en-US" dirty="0" smtClean="0">
              <a:latin typeface="Calibri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Calibri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29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36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</a:rPr>
              <a:t>Note that the residuals are centered around 0 and we look at the pattern here. We can see that for low predicted FEV, our residuals are around 0. For higher FEV values, we have a little bit more spread of residuals. This is heteroscedasticity. If spread was even all the way across, we would think it’s homoscedastic. </a:t>
            </a:r>
          </a:p>
          <a:p>
            <a:endParaRPr lang="en-US">
              <a:latin typeface="Calibri" charset="0"/>
            </a:endParaRPr>
          </a:p>
          <a:p>
            <a:r>
              <a:rPr lang="en-US">
                <a:latin typeface="Calibri" charset="0"/>
              </a:rPr>
              <a:t>This would bias to the null she said.  ?*</a:t>
            </a: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2F30E2A-B9FC-4440-8BA8-8D795893AC5D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8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</a:endParaRPr>
          </a:p>
        </p:txBody>
      </p:sp>
      <p:sp>
        <p:nvSpPr>
          <p:cNvPr id="1228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15A31D-222A-6942-BD89-460EA391F3F1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predictors</a:t>
            </a:r>
            <a:r>
              <a:rPr lang="en-US" baseline="0" dirty="0" smtClean="0"/>
              <a:t> can be anything – they don’t have to be normally distributed, they don’t even have to be continuous – they can be categorical for linear regression even. We just need outcome y to be continuous.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Reference group Is age 3-6.</a:t>
            </a:r>
          </a:p>
          <a:p>
            <a:r>
              <a:rPr lang="en-US" dirty="0" smtClean="0">
                <a:latin typeface="Calibri" charset="0"/>
              </a:rPr>
              <a:t>Alpha is mean FEV for reference group (3-6 years olds) </a:t>
            </a:r>
          </a:p>
          <a:p>
            <a:r>
              <a:rPr lang="en-US" dirty="0" smtClean="0">
                <a:latin typeface="Calibri" charset="0"/>
              </a:rPr>
              <a:t>Then add alpha to each of the betas for means for each group. </a:t>
            </a:r>
          </a:p>
          <a:p>
            <a:endParaRPr lang="en-US" dirty="0" smtClean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So individual tests compare each group to the reference group.  So</a:t>
            </a:r>
            <a:r>
              <a:rPr lang="en-US" baseline="0" dirty="0" smtClean="0">
                <a:latin typeface="Calibri" charset="0"/>
              </a:rPr>
              <a:t> B=0 means no difference in FEV </a:t>
            </a:r>
            <a:r>
              <a:rPr lang="en-US" baseline="0" dirty="0" err="1" smtClean="0">
                <a:latin typeface="Calibri" charset="0"/>
              </a:rPr>
              <a:t>betw</a:t>
            </a:r>
            <a:r>
              <a:rPr lang="en-US" baseline="0" dirty="0" smtClean="0">
                <a:latin typeface="Calibri" charset="0"/>
              </a:rPr>
              <a:t> this age category and the reference age category 3-6.</a:t>
            </a:r>
            <a:endParaRPr lang="en-US" dirty="0" smtClean="0">
              <a:latin typeface="Calibri" charset="0"/>
            </a:endParaRPr>
          </a:p>
          <a:p>
            <a:endParaRPr lang="en-US" baseline="0" dirty="0" smtClean="0"/>
          </a:p>
          <a:p>
            <a:r>
              <a:rPr lang="en-US" sz="1200" dirty="0" smtClean="0">
                <a:latin typeface="Courier New" pitchFamily="49" charset="0"/>
                <a:ea typeface="+mn-ea"/>
                <a:cs typeface="Courier New" pitchFamily="49" charset="0"/>
              </a:rPr>
              <a:t>regress </a:t>
            </a:r>
            <a:r>
              <a:rPr lang="en-US" sz="1200" dirty="0" err="1" smtClean="0">
                <a:latin typeface="Courier New" pitchFamily="49" charset="0"/>
                <a:ea typeface="+mn-ea"/>
                <a:cs typeface="Courier New" pitchFamily="49" charset="0"/>
              </a:rPr>
              <a:t>fev</a:t>
            </a:r>
            <a:r>
              <a:rPr lang="en-US" sz="1200" dirty="0" smtClean="0">
                <a:latin typeface="Courier New" pitchFamily="49" charset="0"/>
                <a:ea typeface="+mn-ea"/>
                <a:cs typeface="Courier New" pitchFamily="49" charset="0"/>
              </a:rPr>
              <a:t> b3.agecat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83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Adjusting for multiple</a:t>
            </a:r>
            <a:r>
              <a:rPr lang="en-US" baseline="0" dirty="0" smtClean="0"/>
              <a:t> predictors.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9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44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96BCD-B75D-0C49-B763-2D4FC60F1EA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7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8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0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8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8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84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18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4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9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4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6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67EF9-5486-7649-94AB-4AC8AD21D48E}" type="datetimeFigureOut">
              <a:rPr lang="en-US" smtClean="0"/>
              <a:t>12/4/14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C1AA-B6F5-DE47-B275-13A3D941D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1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#9	- 12/4/14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Annie Narla MD</a:t>
            </a:r>
          </a:p>
          <a:p>
            <a:r>
              <a:rPr lang="en-US" dirty="0" smtClean="0"/>
              <a:t>Slides adapted from Judy Hahn’s lecture slides.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0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libri" charset="0"/>
              </a:rPr>
              <a:t>ln</a:t>
            </a:r>
            <a:r>
              <a:rPr lang="en-US" dirty="0">
                <a:latin typeface="Calibri" charset="0"/>
              </a:rPr>
              <a:t>(p/(1-p)) = </a:t>
            </a:r>
            <a:r>
              <a:rPr lang="el-GR" i="1" dirty="0">
                <a:latin typeface="Calibri" charset="0"/>
                <a:cs typeface="Arial" charset="0"/>
              </a:rPr>
              <a:t>α</a:t>
            </a:r>
            <a:r>
              <a:rPr lang="en-US" i="1" dirty="0">
                <a:latin typeface="Calibri" charset="0"/>
                <a:cs typeface="Arial" charset="0"/>
              </a:rPr>
              <a:t> + </a:t>
            </a:r>
            <a:r>
              <a:rPr lang="el-GR" i="1" dirty="0">
                <a:latin typeface="Arial Symbol" charset="0"/>
                <a:cs typeface="Arial" charset="0"/>
              </a:rPr>
              <a:t>b</a:t>
            </a:r>
            <a:r>
              <a:rPr lang="en-US" i="1" dirty="0">
                <a:latin typeface="Calibri" charset="0"/>
                <a:cs typeface="Arial" charset="0"/>
              </a:rPr>
              <a:t>x</a:t>
            </a:r>
            <a:endParaRPr lang="en-US" dirty="0">
              <a:latin typeface="Calibri" charset="0"/>
            </a:endParaRPr>
          </a:p>
          <a:p>
            <a:r>
              <a:rPr lang="en-US" dirty="0">
                <a:latin typeface="Calibri" charset="0"/>
              </a:rPr>
              <a:t>instead of assuming that the relationship between X and p is linear , we are assuming that the </a:t>
            </a:r>
            <a:r>
              <a:rPr lang="en-US" dirty="0" smtClean="0">
                <a:latin typeface="Calibri" charset="0"/>
              </a:rPr>
              <a:t>relationship between </a:t>
            </a:r>
            <a:r>
              <a:rPr lang="en-US" dirty="0" err="1">
                <a:latin typeface="Calibri" charset="0"/>
              </a:rPr>
              <a:t>ln</a:t>
            </a:r>
            <a:r>
              <a:rPr lang="en-US" dirty="0">
                <a:latin typeface="Calibri" charset="0"/>
              </a:rPr>
              <a:t>(p/(1-</a:t>
            </a:r>
            <a:r>
              <a:rPr lang="en-US" dirty="0" smtClean="0">
                <a:latin typeface="Calibri" charset="0"/>
              </a:rPr>
              <a:t>p)</a:t>
            </a:r>
            <a:r>
              <a:rPr lang="en-US" dirty="0">
                <a:latin typeface="Calibri" charset="0"/>
              </a:rPr>
              <a:t>) and X is linear</a:t>
            </a:r>
            <a:r>
              <a:rPr lang="en-US" dirty="0" smtClean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  <a:p>
            <a:r>
              <a:rPr lang="en-US" dirty="0" err="1">
                <a:latin typeface="Calibri" charset="0"/>
              </a:rPr>
              <a:t>ln</a:t>
            </a:r>
            <a:r>
              <a:rPr lang="en-US" dirty="0">
                <a:latin typeface="Calibri" charset="0"/>
              </a:rPr>
              <a:t>(p/(1-p)) is called the </a:t>
            </a:r>
            <a:r>
              <a:rPr lang="en-US" u="sng" dirty="0" err="1">
                <a:latin typeface="Calibri" charset="0"/>
              </a:rPr>
              <a:t>logit</a:t>
            </a:r>
            <a:r>
              <a:rPr lang="en-US" dirty="0">
                <a:latin typeface="Calibri" charset="0"/>
              </a:rPr>
              <a:t> </a:t>
            </a:r>
            <a:r>
              <a:rPr lang="en-US" dirty="0" smtClean="0">
                <a:latin typeface="Calibri" charset="0"/>
              </a:rPr>
              <a:t>function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>
                <a:latin typeface="Calibri" charset="0"/>
              </a:rPr>
              <a:t>The mean of Y at every X, P(Y=1|x) is given by the logistic function</a:t>
            </a:r>
          </a:p>
          <a:p>
            <a:endParaRPr lang="en-US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30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Interpretation of coefficients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>
                <a:latin typeface="Calibri" charset="0"/>
              </a:rPr>
              <a:t>One dichotomous explanatory variable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alibri" charset="0"/>
              </a:rPr>
              <a:t>For x=0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	 ln(P(Y=1|X=0)/(1- P(Y=1|X=0)))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		= odds of the outcome when x=0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       		= ln(p</a:t>
            </a:r>
            <a:r>
              <a:rPr lang="en-US" sz="2800" baseline="-25000">
                <a:latin typeface="Calibri" charset="0"/>
              </a:rPr>
              <a:t>0</a:t>
            </a:r>
            <a:r>
              <a:rPr lang="en-US" sz="2800">
                <a:latin typeface="Calibri" charset="0"/>
              </a:rPr>
              <a:t>/(1-p</a:t>
            </a:r>
            <a:r>
              <a:rPr lang="en-US" sz="2800" baseline="-25000">
                <a:latin typeface="Calibri" charset="0"/>
              </a:rPr>
              <a:t>0</a:t>
            </a:r>
            <a:r>
              <a:rPr lang="en-US" sz="2800">
                <a:latin typeface="Calibri" charset="0"/>
              </a:rPr>
              <a:t>))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		= </a:t>
            </a:r>
            <a:r>
              <a:rPr lang="en-US" sz="2800">
                <a:latin typeface="Calibri" charset="0"/>
                <a:sym typeface="Symbol" charset="0"/>
              </a:rPr>
              <a:t> + *x =  + *0 = 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alibri" charset="0"/>
              </a:rPr>
              <a:t>For x=1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 	ln(P(Y=1|X=1)/(1- P(Y=1|X=1)))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		= odds of the outcome when x=1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 			= ln(p</a:t>
            </a:r>
            <a:r>
              <a:rPr lang="en-US" sz="2800" baseline="-25000">
                <a:latin typeface="Calibri" charset="0"/>
              </a:rPr>
              <a:t>1</a:t>
            </a:r>
            <a:r>
              <a:rPr lang="en-US" sz="2800">
                <a:latin typeface="Calibri" charset="0"/>
              </a:rPr>
              <a:t>/(1-p</a:t>
            </a:r>
            <a:r>
              <a:rPr lang="en-US" sz="2800" baseline="-25000">
                <a:latin typeface="Calibri" charset="0"/>
              </a:rPr>
              <a:t>1</a:t>
            </a:r>
            <a:r>
              <a:rPr lang="en-US" sz="2800">
                <a:latin typeface="Calibri" charset="0"/>
              </a:rPr>
              <a:t>))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>
                <a:latin typeface="Calibri" charset="0"/>
              </a:rPr>
              <a:t>			= </a:t>
            </a:r>
            <a:r>
              <a:rPr lang="en-US" sz="2800">
                <a:latin typeface="Calibri" charset="0"/>
                <a:sym typeface="Symbol" charset="0"/>
              </a:rPr>
              <a:t> + *1</a:t>
            </a:r>
            <a:r>
              <a:rPr lang="en-US" sz="2800">
                <a:latin typeface="Calibri" charset="0"/>
              </a:rPr>
              <a:t> = </a:t>
            </a:r>
            <a:r>
              <a:rPr lang="en-US" sz="2800">
                <a:latin typeface="Calibri" charset="0"/>
                <a:sym typeface="Symbol" charset="0"/>
              </a:rPr>
              <a:t> + 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848A43A-8611-9A4A-A21D-C4D25D1E130E}" type="slidenum">
              <a:rPr lang="en-US">
                <a:solidFill>
                  <a:srgbClr val="898989"/>
                </a:solidFill>
              </a:rPr>
              <a:pPr eaLnBrk="1" hangingPunct="1"/>
              <a:t>11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63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Calibri" charset="0"/>
              </a:rPr>
              <a:t>Difference between treatment arms in PEth outcome (&gt;50 ng/ml)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logistic peth_50 i.month</a:t>
            </a:r>
          </a:p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Logistic regression                               Number of obs   =        287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                                           LR chi2(1)      =       0.03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                                           Prob &gt; chi2     =     0.8534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Log likelihood = -197.99359                       Pseudo R2       =     0.0001</a:t>
            </a:r>
          </a:p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peth_50 | Odds Ratio   Std. Err.      z    P&gt;|z|     [95% Conf. Interval]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88.month |    .955665   .2346518    -0.18   0.853     .5906139     1.54635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_cons |   .8659794   .1290688    -0.97   0.334     .6466083    1.159775</a:t>
            </a:r>
          </a:p>
          <a:p>
            <a:pPr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FC11D1B-FE8C-CA46-BADB-52BAF47DD975}" type="slidenum">
              <a:rPr lang="en-US">
                <a:solidFill>
                  <a:srgbClr val="898989"/>
                </a:solidFill>
              </a:rPr>
              <a:pPr eaLnBrk="1" hangingPunct="1"/>
              <a:t>12</a:t>
            </a:fld>
            <a:endParaRPr lang="en-US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2869" y="5664498"/>
            <a:ext cx="78928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dirty="0">
                <a:cs typeface="Courier New" pitchFamily="49" charset="0"/>
              </a:rPr>
              <a:t>For </a:t>
            </a:r>
            <a:r>
              <a:rPr lang="en-US" u="sng" dirty="0">
                <a:cs typeface="Courier New" pitchFamily="49" charset="0"/>
              </a:rPr>
              <a:t>one independent variable that is categorical</a:t>
            </a:r>
            <a:r>
              <a:rPr lang="en-US" dirty="0">
                <a:cs typeface="Courier New" pitchFamily="49" charset="0"/>
              </a:rPr>
              <a:t>, the odds ratio estimate is the same for logistic regression as for tabular </a:t>
            </a:r>
            <a:r>
              <a:rPr lang="en-US" dirty="0" smtClean="0">
                <a:cs typeface="Courier New" pitchFamily="49" charset="0"/>
              </a:rPr>
              <a:t>methods:  </a:t>
            </a:r>
          </a:p>
          <a:p>
            <a:pPr>
              <a:spcBef>
                <a:spcPct val="0"/>
              </a:spcBef>
              <a:defRPr/>
            </a:pPr>
            <a:r>
              <a:rPr lang="en-US" dirty="0"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-&gt;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tabodds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peth_50 month, or</a:t>
            </a:r>
          </a:p>
          <a:p>
            <a:pPr>
              <a:spcBef>
                <a:spcPct val="0"/>
              </a:spcBef>
              <a:buFont typeface="Arial" charset="0"/>
              <a:buNone/>
              <a:defRPr/>
            </a:pPr>
            <a:endParaRPr lang="en-US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52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>
                <a:latin typeface="Calibri" charset="0"/>
              </a:rPr>
              <a:t>Continuous explanatory variable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 smtClean="0">
                <a:latin typeface="Courier New" pitchFamily="49" charset="0"/>
                <a:ea typeface="+mn-ea"/>
                <a:cs typeface="Courier New" pitchFamily="49" charset="0"/>
              </a:rPr>
              <a:t>. </a:t>
            </a: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. logistic peth_50 </a:t>
            </a:r>
            <a:r>
              <a:rPr lang="en-US" sz="1300" b="1" dirty="0" err="1" smtClean="0">
                <a:latin typeface="Courier New" pitchFamily="49" charset="0"/>
                <a:ea typeface="+mn-ea"/>
                <a:cs typeface="Courier New" pitchFamily="49" charset="0"/>
              </a:rPr>
              <a:t>age_b</a:t>
            </a: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Logistic regression                               Number of </a:t>
            </a:r>
            <a:r>
              <a:rPr lang="en-US" sz="1300" b="1" dirty="0" err="1">
                <a:latin typeface="Courier New" pitchFamily="49" charset="0"/>
                <a:ea typeface="+mn-ea"/>
                <a:cs typeface="Courier New" pitchFamily="49" charset="0"/>
              </a:rPr>
              <a:t>obs</a:t>
            </a: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=        287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LR chi2(1)      =      11.03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</a:t>
            </a:r>
            <a:r>
              <a:rPr lang="en-US" sz="1300" b="1" dirty="0" err="1">
                <a:latin typeface="Courier New" pitchFamily="49" charset="0"/>
                <a:ea typeface="+mn-ea"/>
                <a:cs typeface="Courier New" pitchFamily="49" charset="0"/>
              </a:rPr>
              <a:t>Prob</a:t>
            </a: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&gt; chi2     =     0.0009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Log likelihood = -192.49767                       Pseudo R2       =     0.0278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------------------------------------------------------------------------------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  peth_50 | Odds Ratio   Std. Err.      z    P&gt;|z|     [95% Conf. Interval]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-------------+----------------------------------------------------------------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    </a:t>
            </a:r>
            <a:r>
              <a:rPr lang="en-US" sz="1300" b="1" dirty="0" err="1">
                <a:latin typeface="Courier New" pitchFamily="49" charset="0"/>
                <a:ea typeface="+mn-ea"/>
                <a:cs typeface="Courier New" pitchFamily="49" charset="0"/>
              </a:rPr>
              <a:t>age_b</a:t>
            </a: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|   1.046077   .0146395     3.22   0.001     1.017774    1.075167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       _cons |   .2060976   .0940445    -3.46   0.001     .0842676    .5040633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r>
              <a:rPr lang="en-US" sz="1300" b="1" dirty="0">
                <a:latin typeface="Courier New" pitchFamily="49" charset="0"/>
                <a:ea typeface="+mn-ea"/>
                <a:cs typeface="Courier New" pitchFamily="49" charset="0"/>
              </a:rPr>
              <a:t>------------------------------------------------------------------------------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300" b="1" dirty="0" smtClean="0">
              <a:latin typeface="Courier New" pitchFamily="49" charset="0"/>
              <a:ea typeface="+mn-ea"/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300" b="1" dirty="0">
              <a:latin typeface="Courier New" pitchFamily="49" charset="0"/>
              <a:ea typeface="+mn-ea"/>
              <a:cs typeface="Courier New" pitchFamily="49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sz="2300" dirty="0" smtClean="0">
                <a:latin typeface="Arial" charset="0"/>
                <a:ea typeface="+mn-ea"/>
                <a:cs typeface="Arial" charset="0"/>
              </a:rPr>
              <a:t>Interpretation of the coefficients:  T</a:t>
            </a:r>
            <a:r>
              <a:rPr lang="en-US" sz="2300" dirty="0" smtClean="0">
                <a:latin typeface="Arial" charset="0"/>
                <a:ea typeface="+mn-ea"/>
                <a:cs typeface="Arial" charset="0"/>
                <a:sym typeface="Symbol" pitchFamily="18" charset="2"/>
              </a:rPr>
              <a:t>he odds ratio is for a one unit change in the predictor  </a:t>
            </a:r>
          </a:p>
          <a:p>
            <a:pPr>
              <a:spcBef>
                <a:spcPct val="0"/>
              </a:spcBef>
              <a:defRPr/>
            </a:pPr>
            <a:r>
              <a:rPr lang="en-US" sz="2300" dirty="0" smtClean="0">
                <a:latin typeface="Arial" charset="0"/>
                <a:ea typeface="+mn-ea"/>
                <a:cs typeface="Arial" charset="0"/>
                <a:sym typeface="Symbol" pitchFamily="18" charset="2"/>
              </a:rPr>
              <a:t>For this example 1.05 is the odds ratio for a year difference in age</a:t>
            </a:r>
          </a:p>
          <a:p>
            <a:pPr>
              <a:spcBef>
                <a:spcPct val="0"/>
              </a:spcBef>
              <a:defRPr/>
            </a:pPr>
            <a:endParaRPr lang="en-US" sz="2400" dirty="0" smtClean="0">
              <a:latin typeface="Arial" charset="0"/>
              <a:ea typeface="+mn-ea"/>
              <a:cs typeface="Arial" charset="0"/>
            </a:endParaRPr>
          </a:p>
          <a:p>
            <a:pPr>
              <a:spcBef>
                <a:spcPct val="0"/>
              </a:spcBef>
              <a:defRPr/>
            </a:pPr>
            <a:endParaRPr lang="en-US" sz="2800" dirty="0" smtClean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93F28DD-17BE-874B-AE8D-442C862EBFCD}" type="slidenum">
              <a:rPr lang="en-US">
                <a:solidFill>
                  <a:srgbClr val="898989"/>
                </a:solidFill>
              </a:rPr>
              <a:pPr eaLnBrk="1" hangingPunct="1"/>
              <a:t>13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25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" charset="0"/>
              </a:rPr>
              <a:t>Logistic regression with &gt;1 explanatory variable (multiple logistic regression)</a:t>
            </a:r>
            <a:endParaRPr lang="en-US" dirty="0"/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. logistic peth_50 age_10 </a:t>
            </a:r>
            <a:r>
              <a:rPr lang="en-US" sz="1300" b="1" dirty="0" err="1">
                <a:latin typeface="Courier New" charset="0"/>
                <a:cs typeface="Courier New" charset="0"/>
              </a:rPr>
              <a:t>i.month</a:t>
            </a: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Logistic regression                               Number of </a:t>
            </a:r>
            <a:r>
              <a:rPr lang="en-US" sz="1300" b="1" dirty="0" err="1">
                <a:latin typeface="Courier New" charset="0"/>
                <a:cs typeface="Courier New" charset="0"/>
              </a:rPr>
              <a:t>obs</a:t>
            </a:r>
            <a:r>
              <a:rPr lang="en-US" sz="1300" b="1" dirty="0">
                <a:latin typeface="Courier New" charset="0"/>
                <a:cs typeface="Courier New" charset="0"/>
              </a:rPr>
              <a:t>   =        287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                                              LR chi2(2)      =      11.05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                                              </a:t>
            </a:r>
            <a:r>
              <a:rPr lang="en-US" sz="1300" b="1" dirty="0" err="1">
                <a:latin typeface="Courier New" charset="0"/>
                <a:cs typeface="Courier New" charset="0"/>
              </a:rPr>
              <a:t>Prob</a:t>
            </a:r>
            <a:r>
              <a:rPr lang="en-US" sz="1300" b="1" dirty="0">
                <a:latin typeface="Courier New" charset="0"/>
                <a:cs typeface="Courier New" charset="0"/>
              </a:rPr>
              <a:t> &gt; chi2     =     0.0040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Log likelihood = -192.48576                       Pseudo R2       =     0.0279</a:t>
            </a: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 peth_50 | Odds Ratio   Std. Err.      z    P&gt;|z|     [95% Conf. Interval]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  age_10 |    1.57244   .2211985     3.22   0.001     1.193531    2.071641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88.month |   1.039536   .2612106     0.15   0.877     .6352617    1.701085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       _cons |   .2017852   .0961936    -3.36   0.001     .0792703    .5136509</a:t>
            </a:r>
          </a:p>
          <a:p>
            <a:pPr>
              <a:buFont typeface="Arial" charset="0"/>
              <a:buNone/>
            </a:pPr>
            <a:r>
              <a:rPr lang="en-US" sz="1300" b="1" dirty="0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sz="2800" dirty="0">
                <a:latin typeface="Arial" charset="0"/>
                <a:cs typeface="Arial" charset="0"/>
                <a:sym typeface="Symbol" charset="0"/>
              </a:rPr>
              <a:t>1.04 is the odds ratio for being in the minimally assessed vs. standard study arm when you hold age constant</a:t>
            </a:r>
            <a:endParaRPr lang="en-US" sz="2800" dirty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US" sz="2500" b="1" dirty="0">
              <a:latin typeface="Calibri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sz="1300" b="1" dirty="0">
              <a:latin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A82DABA-B8AC-FA49-8E9A-7BE2424A1757}" type="slidenum">
              <a:rPr lang="en-US">
                <a:solidFill>
                  <a:srgbClr val="898989"/>
                </a:solidFill>
              </a:rPr>
              <a:pPr eaLnBrk="1" hangingPunct="1"/>
              <a:t>14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2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29094" y="484729"/>
            <a:ext cx="8229600" cy="593351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Comparing 2 means (independent data): </a:t>
            </a:r>
          </a:p>
          <a:p>
            <a:pPr>
              <a:buFont typeface="Courier New"/>
              <a:buChar char="o"/>
            </a:pPr>
            <a:r>
              <a:rPr lang="en-US" dirty="0" smtClean="0"/>
              <a:t>	PARAMATRIC</a:t>
            </a:r>
            <a:r>
              <a:rPr lang="en-US" dirty="0"/>
              <a:t>: </a:t>
            </a:r>
            <a:r>
              <a:rPr lang="en-US" dirty="0" err="1"/>
              <a:t>ttest</a:t>
            </a:r>
            <a:r>
              <a:rPr lang="en-US" dirty="0"/>
              <a:t> (equal or unequal variance)</a:t>
            </a:r>
          </a:p>
          <a:p>
            <a:pPr>
              <a:buFont typeface="Courier New"/>
              <a:buChar char="o"/>
            </a:pPr>
            <a:r>
              <a:rPr lang="en-US" dirty="0"/>
              <a:t>	NONPARAMETRIC: </a:t>
            </a:r>
            <a:r>
              <a:rPr lang="en-US" dirty="0" err="1"/>
              <a:t>wilcoxon</a:t>
            </a:r>
            <a:r>
              <a:rPr lang="en-US" dirty="0"/>
              <a:t> rank </a:t>
            </a:r>
            <a:r>
              <a:rPr lang="en-US" dirty="0" smtClean="0"/>
              <a:t>sum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Comparing two means (paired data):</a:t>
            </a:r>
          </a:p>
          <a:p>
            <a:pPr>
              <a:buFont typeface="Courier New"/>
              <a:buChar char="o"/>
            </a:pPr>
            <a:r>
              <a:rPr lang="en-US" dirty="0"/>
              <a:t>	PARAMETRIC: paired t-test (</a:t>
            </a:r>
            <a:r>
              <a:rPr lang="en-US" dirty="0" err="1"/>
              <a:t>ttest</a:t>
            </a:r>
            <a:r>
              <a:rPr lang="en-US" dirty="0"/>
              <a:t> var1=var2)</a:t>
            </a:r>
          </a:p>
          <a:p>
            <a:pPr>
              <a:buFont typeface="Courier New"/>
              <a:buChar char="o"/>
            </a:pPr>
            <a:r>
              <a:rPr lang="en-US" dirty="0"/>
              <a:t>	NONPARAMETRIC: sign test, </a:t>
            </a:r>
            <a:r>
              <a:rPr lang="en-US" dirty="0" err="1"/>
              <a:t>wilcoxon</a:t>
            </a:r>
            <a:r>
              <a:rPr lang="en-US" dirty="0"/>
              <a:t> signed rank </a:t>
            </a:r>
            <a:r>
              <a:rPr lang="en-US" dirty="0" smtClean="0"/>
              <a:t>test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Comparing 3 or more means: </a:t>
            </a:r>
          </a:p>
          <a:p>
            <a:pPr>
              <a:buFont typeface="Courier New"/>
              <a:buChar char="o"/>
            </a:pPr>
            <a:r>
              <a:rPr lang="en-US" dirty="0"/>
              <a:t>	PARAMETRIC: ANOVA</a:t>
            </a:r>
          </a:p>
          <a:p>
            <a:pPr>
              <a:buFont typeface="Courier New"/>
              <a:buChar char="o"/>
            </a:pPr>
            <a:r>
              <a:rPr lang="en-US" dirty="0"/>
              <a:t>	NONPARAMETRIC: </a:t>
            </a:r>
            <a:r>
              <a:rPr lang="en-US" dirty="0" err="1"/>
              <a:t>kruskal-</a:t>
            </a:r>
            <a:r>
              <a:rPr lang="en-US" dirty="0" err="1" smtClean="0"/>
              <a:t>wallis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Comparing 2 proportions: </a:t>
            </a:r>
          </a:p>
          <a:p>
            <a:pPr>
              <a:buFont typeface="Courier New"/>
              <a:buChar char="o"/>
            </a:pPr>
            <a:r>
              <a:rPr lang="en-US" dirty="0" smtClean="0"/>
              <a:t>	PARAMETRIC</a:t>
            </a:r>
            <a:r>
              <a:rPr lang="en-US" dirty="0"/>
              <a:t>: </a:t>
            </a:r>
            <a:r>
              <a:rPr lang="en-US" dirty="0" err="1"/>
              <a:t>prtest</a:t>
            </a:r>
            <a:endParaRPr lang="en-US" dirty="0"/>
          </a:p>
          <a:p>
            <a:pPr>
              <a:buFont typeface="Courier New"/>
              <a:buChar char="o"/>
            </a:pPr>
            <a:r>
              <a:rPr lang="en-US" dirty="0"/>
              <a:t>	NONPARAMETRIC: chi square, </a:t>
            </a:r>
            <a:r>
              <a:rPr lang="en-US" dirty="0" err="1"/>
              <a:t>McNemar</a:t>
            </a:r>
            <a:r>
              <a:rPr lang="en-US" dirty="0"/>
              <a:t> (for paired </a:t>
            </a:r>
            <a:r>
              <a:rPr lang="en-US" dirty="0" smtClean="0"/>
              <a:t>data)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Categorical by categorical: chi square test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14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7346" y="484728"/>
            <a:ext cx="8229600" cy="622525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000" dirty="0" smtClean="0"/>
              <a:t>Continuous </a:t>
            </a:r>
            <a:r>
              <a:rPr lang="en-US" sz="4000" dirty="0"/>
              <a:t>outcome and predictor:  </a:t>
            </a:r>
            <a:r>
              <a:rPr lang="en-US" sz="4000" dirty="0" smtClean="0"/>
              <a:t>Pearson </a:t>
            </a:r>
            <a:r>
              <a:rPr lang="en-US" sz="4000" dirty="0"/>
              <a:t>correlation </a:t>
            </a:r>
            <a:r>
              <a:rPr lang="en-US" sz="4000" dirty="0" smtClean="0"/>
              <a:t>coefficient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			</a:t>
            </a:r>
            <a:r>
              <a:rPr lang="en-US" sz="4000" dirty="0" smtClean="0"/>
              <a:t>Simple </a:t>
            </a:r>
            <a:r>
              <a:rPr lang="en-US" sz="4000" dirty="0"/>
              <a:t>linear regression</a:t>
            </a:r>
          </a:p>
          <a:p>
            <a:pPr marL="0" indent="0">
              <a:buNone/>
            </a:pPr>
            <a:r>
              <a:rPr lang="en-US" sz="4000" dirty="0"/>
              <a:t>			</a:t>
            </a:r>
            <a:r>
              <a:rPr lang="en-US" sz="4000" dirty="0" smtClean="0"/>
              <a:t>NONPARAMETRIC</a:t>
            </a:r>
            <a:r>
              <a:rPr lang="en-US" sz="4000" dirty="0"/>
              <a:t>: spearman rank correlation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Continuous outcome and categorical predictor:  ANOVA</a:t>
            </a:r>
            <a:r>
              <a:rPr lang="en-US" sz="4000" dirty="0" smtClean="0"/>
              <a:t>,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		 </a:t>
            </a:r>
            <a:r>
              <a:rPr lang="en-US" sz="4000" dirty="0"/>
              <a:t>t-test (if 2 categorical predictors)</a:t>
            </a:r>
            <a:r>
              <a:rPr lang="en-US" sz="4000" dirty="0" smtClean="0"/>
              <a:t>, Linear </a:t>
            </a:r>
            <a:r>
              <a:rPr lang="en-US" sz="4000" dirty="0"/>
              <a:t>regression</a:t>
            </a:r>
          </a:p>
          <a:p>
            <a:pPr marL="0" indent="0">
              <a:buNone/>
            </a:pPr>
            <a:r>
              <a:rPr lang="en-US" sz="4000" dirty="0" smtClean="0"/>
              <a:t>			NONPARAMETRIC</a:t>
            </a:r>
            <a:r>
              <a:rPr lang="en-US" sz="4000" dirty="0"/>
              <a:t>: sign test, signed rank test, </a:t>
            </a:r>
            <a:r>
              <a:rPr lang="en-US" sz="4000" dirty="0" smtClean="0"/>
              <a:t>Wilcoxon 				rank </a:t>
            </a:r>
            <a:r>
              <a:rPr lang="en-US" sz="4000" dirty="0"/>
              <a:t>sum </a:t>
            </a:r>
            <a:r>
              <a:rPr lang="en-US" sz="4000" dirty="0" smtClean="0"/>
              <a:t>test</a:t>
            </a:r>
            <a:r>
              <a:rPr lang="en-US" sz="4000" dirty="0"/>
              <a:t>, </a:t>
            </a:r>
            <a:r>
              <a:rPr lang="en-US" sz="4000" dirty="0" err="1"/>
              <a:t>Kruskal</a:t>
            </a:r>
            <a:r>
              <a:rPr lang="en-US" sz="4000" dirty="0" smtClean="0"/>
              <a:t>-Wallis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Continuous outcome and multiple predictors (multiple types of </a:t>
            </a:r>
            <a:r>
              <a:rPr lang="en-US" sz="4000" dirty="0" smtClean="0"/>
              <a:t>					predictors</a:t>
            </a:r>
            <a:r>
              <a:rPr lang="en-US" sz="4000" dirty="0"/>
              <a:t>): </a:t>
            </a:r>
            <a:r>
              <a:rPr lang="en-US" sz="4000" dirty="0" smtClean="0"/>
              <a:t>linear </a:t>
            </a:r>
            <a:r>
              <a:rPr lang="en-US" sz="4000" dirty="0"/>
              <a:t>regression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Dichotomous outcome with one categorical predictor: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		logistic regression (or </a:t>
            </a:r>
            <a:r>
              <a:rPr lang="en-US" sz="4000" dirty="0" err="1" smtClean="0"/>
              <a:t>tabodds</a:t>
            </a:r>
            <a:r>
              <a:rPr lang="en-US" sz="4000" dirty="0" smtClean="0"/>
              <a:t> Y X, or)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		</a:t>
            </a:r>
            <a:r>
              <a:rPr lang="en-US" sz="4000" dirty="0" smtClean="0"/>
              <a:t>	NONPARAMETRIC</a:t>
            </a:r>
            <a:r>
              <a:rPr lang="en-US" sz="4000" dirty="0"/>
              <a:t>: chi square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Dichotomous outcome with one or more </a:t>
            </a:r>
            <a:r>
              <a:rPr lang="en-US" sz="4000" dirty="0" smtClean="0"/>
              <a:t>continuous </a:t>
            </a:r>
            <a:r>
              <a:rPr lang="en-US" sz="4000" dirty="0"/>
              <a:t>predictors</a:t>
            </a:r>
            <a:r>
              <a:rPr lang="en-US" sz="4000" dirty="0" smtClean="0"/>
              <a:t>: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		 </a:t>
            </a:r>
            <a:r>
              <a:rPr lang="en-US" sz="4000" dirty="0"/>
              <a:t>logistic regression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656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36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 of Linear and 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Data From </a:t>
            </a:r>
            <a:r>
              <a:rPr lang="en-US" smtClean="0"/>
              <a:t>On Going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22A1-FBF9-AA4F-A619-C7450F8FDCF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7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Does Heart Iron Content Change Left Ventricular Function?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15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5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Congestive heart failure after Orthotropic Liver Transplant can be disastrous</a:t>
            </a:r>
          </a:p>
          <a:p>
            <a:r>
              <a:rPr lang="en-US" dirty="0" smtClean="0"/>
              <a:t>LV function is can be overestimated in the setting of Cirrhosis</a:t>
            </a:r>
            <a:endParaRPr lang="en-US" dirty="0"/>
          </a:p>
          <a:p>
            <a:r>
              <a:rPr lang="en-US" dirty="0" smtClean="0"/>
              <a:t>Liver Iron Content predicts arrhythmia CHF and death </a:t>
            </a:r>
          </a:p>
          <a:p>
            <a:r>
              <a:rPr lang="en-US" dirty="0" err="1" smtClean="0"/>
              <a:t>Bx</a:t>
            </a:r>
            <a:r>
              <a:rPr lang="en-US" dirty="0" smtClean="0"/>
              <a:t> is dangerous and MRIs for T2* are expensive. </a:t>
            </a:r>
            <a:endParaRPr lang="en-US" dirty="0"/>
          </a:p>
          <a:p>
            <a:r>
              <a:rPr lang="en-US" dirty="0" smtClean="0"/>
              <a:t>Can we r/o significant Cardiac Iron Deposition using more sensitive measures of Cardiac Function?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00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</a:rPr>
              <a:t>Assumptions for linear regression:</a:t>
            </a:r>
            <a:endParaRPr lang="en-US" dirty="0">
              <a:latin typeface="Calibri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Assumptions of linear regression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X’s are measured without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For each value of X, the Y’s are normally distributed</a:t>
            </a:r>
            <a:r>
              <a:rPr lang="en-US" i="1" dirty="0">
                <a:latin typeface="Calibri" charset="0"/>
                <a:cs typeface="Arial" charset="0"/>
              </a:rPr>
              <a:t> </a:t>
            </a:r>
            <a:r>
              <a:rPr lang="en-US" dirty="0">
                <a:latin typeface="Calibri" charset="0"/>
                <a:cs typeface="Arial" charset="0"/>
              </a:rPr>
              <a:t>with mean </a:t>
            </a:r>
            <a:r>
              <a:rPr lang="el-GR" i="1" dirty="0">
                <a:latin typeface="Calibri" charset="0"/>
                <a:cs typeface="Arial" charset="0"/>
              </a:rPr>
              <a:t>μ</a:t>
            </a:r>
            <a:r>
              <a:rPr lang="en-US" i="1" baseline="-25000" dirty="0" err="1">
                <a:latin typeface="Calibri" charset="0"/>
                <a:cs typeface="Arial" charset="0"/>
              </a:rPr>
              <a:t>y|x</a:t>
            </a:r>
            <a:r>
              <a:rPr lang="en-US" i="1" baseline="-25000" dirty="0">
                <a:latin typeface="Calibri" charset="0"/>
                <a:cs typeface="Arial" charset="0"/>
              </a:rPr>
              <a:t> </a:t>
            </a:r>
            <a:r>
              <a:rPr lang="en-US" i="1" dirty="0">
                <a:latin typeface="Calibri" charset="0"/>
                <a:cs typeface="Arial" charset="0"/>
              </a:rPr>
              <a:t> </a:t>
            </a:r>
            <a:r>
              <a:rPr lang="en-US" dirty="0">
                <a:latin typeface="Calibri" charset="0"/>
                <a:cs typeface="Arial" charset="0"/>
              </a:rPr>
              <a:t>and standard deviation </a:t>
            </a:r>
            <a:r>
              <a:rPr lang="el-GR" i="1" dirty="0">
                <a:latin typeface="Calibri" charset="0"/>
              </a:rPr>
              <a:t>σ</a:t>
            </a:r>
            <a:r>
              <a:rPr lang="en-US" i="1" baseline="-25000" dirty="0" err="1">
                <a:latin typeface="Calibri" charset="0"/>
              </a:rPr>
              <a:t>y|x</a:t>
            </a:r>
            <a:r>
              <a:rPr lang="en-US" i="1" dirty="0">
                <a:latin typeface="Calibri" charset="0"/>
              </a:rPr>
              <a:t> </a:t>
            </a:r>
            <a:endParaRPr lang="en-US" i="1" dirty="0" smtClean="0">
              <a:latin typeface="Calibri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alibri" charset="0"/>
                <a:cs typeface="Arial" charset="0"/>
              </a:rPr>
              <a:t>All the </a:t>
            </a:r>
            <a:r>
              <a:rPr lang="en-US" dirty="0" err="1" smtClean="0">
                <a:latin typeface="Calibri" charset="0"/>
                <a:cs typeface="Arial" charset="0"/>
              </a:rPr>
              <a:t>y</a:t>
            </a:r>
            <a:r>
              <a:rPr lang="en-US" baseline="-25000" dirty="0" err="1" smtClean="0">
                <a:latin typeface="Calibri" charset="0"/>
                <a:cs typeface="Arial" charset="0"/>
              </a:rPr>
              <a:t>i</a:t>
            </a:r>
            <a:r>
              <a:rPr lang="en-US" dirty="0" smtClean="0">
                <a:latin typeface="Calibri" charset="0"/>
                <a:cs typeface="Arial" charset="0"/>
              </a:rPr>
              <a:t> ‘s are independent</a:t>
            </a:r>
            <a:endParaRPr lang="en-US" i="1" dirty="0">
              <a:latin typeface="Calibri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i="1" dirty="0">
                <a:latin typeface="Calibri" charset="0"/>
                <a:cs typeface="Arial" charset="0"/>
              </a:rPr>
              <a:t>μ</a:t>
            </a:r>
            <a:r>
              <a:rPr lang="en-US" i="1" baseline="-25000" dirty="0" err="1">
                <a:latin typeface="Calibri" charset="0"/>
                <a:cs typeface="Arial" charset="0"/>
              </a:rPr>
              <a:t>y|x</a:t>
            </a:r>
            <a:r>
              <a:rPr lang="en-US" i="1" dirty="0">
                <a:latin typeface="Calibri" charset="0"/>
                <a:cs typeface="Arial" charset="0"/>
              </a:rPr>
              <a:t> = </a:t>
            </a:r>
            <a:r>
              <a:rPr lang="el-GR" i="1" dirty="0">
                <a:latin typeface="Calibri" charset="0"/>
                <a:cs typeface="Arial" charset="0"/>
              </a:rPr>
              <a:t>α</a:t>
            </a:r>
            <a:r>
              <a:rPr lang="en-US" i="1" dirty="0">
                <a:latin typeface="Calibri" charset="0"/>
                <a:cs typeface="Arial" charset="0"/>
              </a:rPr>
              <a:t> + </a:t>
            </a:r>
            <a:r>
              <a:rPr lang="el-GR" i="1" dirty="0">
                <a:latin typeface="Calibri" charset="0"/>
                <a:cs typeface="Arial" charset="0"/>
                <a:sym typeface="Symbol" charset="0"/>
              </a:rPr>
              <a:t> </a:t>
            </a:r>
            <a:r>
              <a:rPr lang="en-US" i="1" dirty="0">
                <a:latin typeface="Calibri" charset="0"/>
                <a:cs typeface="Arial" charset="0"/>
              </a:rPr>
              <a:t>x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Calibri" charset="0"/>
                <a:cs typeface="Arial" charset="0"/>
              </a:rPr>
              <a:t>Homoscedasticity </a:t>
            </a:r>
            <a:r>
              <a:rPr lang="en-US" dirty="0" smtClean="0">
                <a:latin typeface="Calibri" charset="0"/>
                <a:cs typeface="Arial" charset="0"/>
              </a:rPr>
              <a:t>(for all sets of values of the explanatory x variables, standard </a:t>
            </a:r>
            <a:r>
              <a:rPr lang="en-US" dirty="0" err="1" smtClean="0">
                <a:latin typeface="Calibri" charset="0"/>
                <a:cs typeface="Arial" charset="0"/>
              </a:rPr>
              <a:t>dev</a:t>
            </a:r>
            <a:r>
              <a:rPr lang="en-US" dirty="0" smtClean="0">
                <a:latin typeface="Calibri" charset="0"/>
                <a:cs typeface="Arial" charset="0"/>
              </a:rPr>
              <a:t> is constant)</a:t>
            </a:r>
            <a:endParaRPr lang="en-US" dirty="0">
              <a:latin typeface="Calibri" charset="0"/>
              <a:cs typeface="Arial" charset="0"/>
            </a:endParaRP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6D45D8F-4DE2-E04D-8176-3040B989669C}" type="slidenum">
              <a:rPr 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6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Correlation of Liver Iron to Measures of Cardiac Iron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068" y="1706660"/>
            <a:ext cx="6693865" cy="486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102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 err="1" smtClean="0"/>
              <a:t>Univariate</a:t>
            </a:r>
            <a:r>
              <a:rPr lang="en-US" dirty="0" smtClean="0"/>
              <a:t>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. </a:t>
            </a:r>
            <a:r>
              <a:rPr lang="en-US" sz="1200" b="1" dirty="0" err="1" smtClean="0">
                <a:latin typeface="Courier New"/>
                <a:cs typeface="Courier New"/>
              </a:rPr>
              <a:t>reg</a:t>
            </a:r>
            <a:r>
              <a:rPr lang="en-US" sz="1200" b="1" dirty="0" smtClean="0">
                <a:latin typeface="Courier New"/>
                <a:cs typeface="Courier New"/>
              </a:rPr>
              <a:t> t2_star_avg </a:t>
            </a:r>
            <a:r>
              <a:rPr lang="en-US" sz="1200" b="1" dirty="0" err="1" smtClean="0">
                <a:latin typeface="Courier New"/>
                <a:cs typeface="Courier New"/>
              </a:rPr>
              <a:t>explant_fe</a:t>
            </a: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    Source |       SS       </a:t>
            </a:r>
            <a:r>
              <a:rPr lang="en-US" sz="1200" b="1" dirty="0" err="1" smtClean="0">
                <a:latin typeface="Courier New"/>
                <a:cs typeface="Courier New"/>
              </a:rPr>
              <a:t>df</a:t>
            </a:r>
            <a:r>
              <a:rPr lang="en-US" sz="1200" b="1" dirty="0" smtClean="0">
                <a:latin typeface="Courier New"/>
                <a:cs typeface="Courier New"/>
              </a:rPr>
              <a:t>       MS              Number of </a:t>
            </a:r>
            <a:r>
              <a:rPr lang="en-US" sz="1200" b="1" dirty="0" err="1" smtClean="0">
                <a:latin typeface="Courier New"/>
                <a:cs typeface="Courier New"/>
              </a:rPr>
              <a:t>obs</a:t>
            </a:r>
            <a:r>
              <a:rPr lang="en-US" sz="1200" b="1" dirty="0" smtClean="0">
                <a:latin typeface="Courier New"/>
                <a:cs typeface="Courier New"/>
              </a:rPr>
              <a:t> =      46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-------------+------------------------------           F(  1,    44) =    6.60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     Model |  412.615115     1  412.615115           </a:t>
            </a:r>
            <a:r>
              <a:rPr lang="en-US" sz="1200" b="1" dirty="0" err="1" smtClean="0">
                <a:latin typeface="Courier New"/>
                <a:cs typeface="Courier New"/>
              </a:rPr>
              <a:t>Prob</a:t>
            </a:r>
            <a:r>
              <a:rPr lang="en-US" sz="1200" b="1" dirty="0" smtClean="0">
                <a:latin typeface="Courier New"/>
                <a:cs typeface="Courier New"/>
              </a:rPr>
              <a:t> &gt; F      =  0.0136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  Residual |  2748.68923    44  62.4702098           R-squared     =  0.1305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-------------+------------------------------           </a:t>
            </a:r>
            <a:r>
              <a:rPr lang="en-US" sz="1200" b="1" dirty="0" err="1" smtClean="0">
                <a:latin typeface="Courier New"/>
                <a:cs typeface="Courier New"/>
              </a:rPr>
              <a:t>Adj</a:t>
            </a:r>
            <a:r>
              <a:rPr lang="en-US" sz="1200" b="1" dirty="0" smtClean="0">
                <a:latin typeface="Courier New"/>
                <a:cs typeface="Courier New"/>
              </a:rPr>
              <a:t> R-squared =  0.1108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     Total |  3161.30435    45  70.2512077           Root MSE      =  7.9038</a:t>
            </a:r>
          </a:p>
          <a:p>
            <a:pPr marL="0" indent="0">
              <a:buNone/>
            </a:pP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t2_star_avg |      </a:t>
            </a:r>
            <a:r>
              <a:rPr lang="en-US" sz="1200" b="1" dirty="0" err="1" smtClean="0">
                <a:latin typeface="Courier New"/>
                <a:cs typeface="Courier New"/>
              </a:rPr>
              <a:t>Coef</a:t>
            </a:r>
            <a:r>
              <a:rPr lang="en-US" sz="1200" b="1" dirty="0" smtClean="0">
                <a:latin typeface="Courier New"/>
                <a:cs typeface="Courier New"/>
              </a:rPr>
              <a:t>.   Std. Err.      t    P&gt;|t|     [95% Conf. Interval]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</a:t>
            </a:r>
            <a:r>
              <a:rPr lang="en-US" sz="1200" b="1" dirty="0" err="1" smtClean="0">
                <a:latin typeface="Courier New"/>
                <a:cs typeface="Courier New"/>
              </a:rPr>
              <a:t>explant_fe</a:t>
            </a:r>
            <a:r>
              <a:rPr lang="en-US" sz="1200" b="1" dirty="0" smtClean="0">
                <a:latin typeface="Courier New"/>
                <a:cs typeface="Courier New"/>
              </a:rPr>
              <a:t> |  -2.782219   1.082568    -2.57   0.014    -4.963991   -.6004463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       _cons |   34.33931   2.881941    11.92   0.000     28.53114    40.14748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013922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</a:t>
            </a:r>
            <a:r>
              <a:rPr lang="en-US" dirty="0" err="1"/>
              <a:t>Univariate</a:t>
            </a:r>
            <a:r>
              <a:rPr lang="en-US" dirty="0"/>
              <a:t>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. regress  t2_star_avg </a:t>
            </a:r>
            <a:r>
              <a:rPr lang="en-US" dirty="0" err="1" smtClean="0">
                <a:latin typeface="Courier New"/>
                <a:cs typeface="Courier New"/>
              </a:rPr>
              <a:t>i.explant_fe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Source |       SS       </a:t>
            </a:r>
            <a:r>
              <a:rPr lang="en-US" dirty="0" err="1" smtClean="0">
                <a:latin typeface="Courier New"/>
                <a:cs typeface="Courier New"/>
              </a:rPr>
              <a:t>df</a:t>
            </a:r>
            <a:r>
              <a:rPr lang="en-US" dirty="0" smtClean="0">
                <a:latin typeface="Courier New"/>
                <a:cs typeface="Courier New"/>
              </a:rPr>
              <a:t>       MS              Number of </a:t>
            </a:r>
            <a:r>
              <a:rPr lang="en-US" dirty="0" err="1" smtClean="0">
                <a:latin typeface="Courier New"/>
                <a:cs typeface="Courier New"/>
              </a:rPr>
              <a:t>obs</a:t>
            </a:r>
            <a:r>
              <a:rPr lang="en-US" dirty="0" smtClean="0">
                <a:latin typeface="Courier New"/>
                <a:cs typeface="Courier New"/>
              </a:rPr>
              <a:t> =      46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           F(  4,    41) =    2.43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Model |  606.608821     4  151.652205           </a:t>
            </a:r>
            <a:r>
              <a:rPr lang="en-US" dirty="0" err="1" smtClean="0">
                <a:latin typeface="Courier New"/>
                <a:cs typeface="Courier New"/>
              </a:rPr>
              <a:t>Prob</a:t>
            </a:r>
            <a:r>
              <a:rPr lang="en-US" dirty="0" smtClean="0">
                <a:latin typeface="Courier New"/>
                <a:cs typeface="Courier New"/>
              </a:rPr>
              <a:t> &gt; F      =  0.0626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Residual |  2554.69553    41   62.309647           R-squared     =  0.1919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           </a:t>
            </a:r>
            <a:r>
              <a:rPr lang="en-US" dirty="0" err="1" smtClean="0">
                <a:latin typeface="Courier New"/>
                <a:cs typeface="Courier New"/>
              </a:rPr>
              <a:t>Adj</a:t>
            </a:r>
            <a:r>
              <a:rPr lang="en-US" dirty="0" smtClean="0">
                <a:latin typeface="Courier New"/>
                <a:cs typeface="Courier New"/>
              </a:rPr>
              <a:t> R-squared =  0.1130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Total |  3161.30435    45  70.2512077           Root MSE      =  7.8936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t2_star_avg |      </a:t>
            </a:r>
            <a:r>
              <a:rPr lang="en-US" dirty="0" err="1" smtClean="0">
                <a:latin typeface="Courier New"/>
                <a:cs typeface="Courier New"/>
              </a:rPr>
              <a:t>Coef</a:t>
            </a:r>
            <a:r>
              <a:rPr lang="en-US" dirty="0" smtClean="0">
                <a:latin typeface="Courier New"/>
                <a:cs typeface="Courier New"/>
              </a:rPr>
              <a:t>.   Std. Err.      t    P&gt;|t|     [95% Conf. Interval]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</a:t>
            </a:r>
            <a:r>
              <a:rPr lang="en-US" dirty="0" err="1" smtClean="0">
                <a:latin typeface="Courier New"/>
                <a:cs typeface="Courier New"/>
              </a:rPr>
              <a:t>explant_fe</a:t>
            </a:r>
            <a:r>
              <a:rPr lang="en-US" dirty="0" smtClean="0">
                <a:latin typeface="Courier New"/>
                <a:cs typeface="Courier New"/>
              </a:rPr>
              <a:t> |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1  |       3.25   6.240475     0.52   0.605    -9.352895     15.8529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2  |  -.4545455   6.067894    -0.07   0.941    -12.70891    11.79981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3  |  -1.277778   5.883576    -0.22   0.829     -13.1599    10.60435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4  |  -9.142857   6.328997    -1.44   0.156    -21.92453    3.638811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   |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_cons |         29   5.581651     5.20   0.000     17.72763    40.27237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64608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other predictors of Iron Content?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reg</a:t>
            </a:r>
            <a:r>
              <a:rPr lang="en-US" sz="1100" dirty="0" smtClean="0">
                <a:latin typeface="Courier New"/>
                <a:cs typeface="Courier New"/>
              </a:rPr>
              <a:t> t2_star_avg dob  male </a:t>
            </a:r>
            <a:r>
              <a:rPr lang="en-US" sz="1100" dirty="0" err="1" smtClean="0">
                <a:latin typeface="Courier New"/>
                <a:cs typeface="Courier New"/>
              </a:rPr>
              <a:t>hcv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hbv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etoh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nafld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herditary_hemochromatosis</a:t>
            </a:r>
            <a:r>
              <a:rPr lang="en-US" sz="1100" dirty="0" smtClean="0"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latin typeface="Courier New"/>
                <a:cs typeface="Courier New"/>
              </a:rPr>
              <a:t>trans_sat</a:t>
            </a:r>
            <a:endParaRPr lang="en-US" sz="11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Source |       SS       </a:t>
            </a:r>
            <a:r>
              <a:rPr lang="en-US" sz="1100" dirty="0" err="1" smtClean="0">
                <a:latin typeface="Courier New"/>
                <a:cs typeface="Courier New"/>
              </a:rPr>
              <a:t>df</a:t>
            </a:r>
            <a:r>
              <a:rPr lang="en-US" sz="1100" dirty="0" smtClean="0">
                <a:latin typeface="Courier New"/>
                <a:cs typeface="Courier New"/>
              </a:rPr>
              <a:t>       MS              Number of </a:t>
            </a:r>
            <a:r>
              <a:rPr lang="en-US" sz="1100" dirty="0" err="1" smtClean="0">
                <a:latin typeface="Courier New"/>
                <a:cs typeface="Courier New"/>
              </a:rPr>
              <a:t>obs</a:t>
            </a:r>
            <a:r>
              <a:rPr lang="en-US" sz="1100" dirty="0" smtClean="0">
                <a:latin typeface="Courier New"/>
                <a:cs typeface="Courier New"/>
              </a:rPr>
              <a:t> =     110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-------------+------------------------------           F(  8,   101) =    2.18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Model |  1468.11877     8  183.514847           </a:t>
            </a:r>
            <a:r>
              <a:rPr lang="en-US" sz="1100" dirty="0" err="1" smtClean="0">
                <a:latin typeface="Courier New"/>
                <a:cs typeface="Courier New"/>
              </a:rPr>
              <a:t>Prob</a:t>
            </a:r>
            <a:r>
              <a:rPr lang="en-US" sz="1100" dirty="0" smtClean="0">
                <a:latin typeface="Courier New"/>
                <a:cs typeface="Courier New"/>
              </a:rPr>
              <a:t> &gt; F      =  0.0348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Residual |  8487.29941   101  84.0326674           R-squared     =  0.1475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-------------+------------------------------           </a:t>
            </a:r>
            <a:r>
              <a:rPr lang="en-US" sz="1100" dirty="0" err="1" smtClean="0">
                <a:latin typeface="Courier New"/>
                <a:cs typeface="Courier New"/>
              </a:rPr>
              <a:t>Adj</a:t>
            </a:r>
            <a:r>
              <a:rPr lang="en-US" sz="1100" dirty="0" smtClean="0">
                <a:latin typeface="Courier New"/>
                <a:cs typeface="Courier New"/>
              </a:rPr>
              <a:t> R-squared =  0.0799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Total |  9955.41818   109  91.3341118           Root MSE      =  9.1669</a:t>
            </a:r>
          </a:p>
          <a:p>
            <a:pPr marL="0" indent="0"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t2_star_avg |      </a:t>
            </a:r>
            <a:r>
              <a:rPr lang="en-US" sz="1100" dirty="0" err="1" smtClean="0">
                <a:latin typeface="Courier New"/>
                <a:cs typeface="Courier New"/>
              </a:rPr>
              <a:t>Coef</a:t>
            </a:r>
            <a:r>
              <a:rPr lang="en-US" sz="1100" dirty="0" smtClean="0">
                <a:latin typeface="Courier New"/>
                <a:cs typeface="Courier New"/>
              </a:rPr>
              <a:t>.   Std. Err.      t    P&gt;|t|     [95% Conf. Interval]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--------------------------+----------------------------------------------------------------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 dob |  -.0000142   .0002558    -0.06   0.956    -.0005216    .0004933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male |  -.9347034   2.004554    -0.47   0.642    -4.911198    3.041792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 </a:t>
            </a:r>
            <a:r>
              <a:rPr lang="en-US" sz="1100" dirty="0" err="1" smtClean="0">
                <a:latin typeface="Courier New"/>
                <a:cs typeface="Courier New"/>
              </a:rPr>
              <a:t>hcv</a:t>
            </a:r>
            <a:r>
              <a:rPr lang="en-US" sz="1100" dirty="0" smtClean="0">
                <a:latin typeface="Courier New"/>
                <a:cs typeface="Courier New"/>
              </a:rPr>
              <a:t> |  -.1362188    2.51428    -0.05   0.957    -5.123875    4.851437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 </a:t>
            </a:r>
            <a:r>
              <a:rPr lang="en-US" sz="1100" dirty="0" err="1" smtClean="0">
                <a:latin typeface="Courier New"/>
                <a:cs typeface="Courier New"/>
              </a:rPr>
              <a:t>hbv</a:t>
            </a:r>
            <a:r>
              <a:rPr lang="en-US" sz="1100" dirty="0" smtClean="0">
                <a:latin typeface="Courier New"/>
                <a:cs typeface="Courier New"/>
              </a:rPr>
              <a:t> |  -1.813898   3.252357    -0.56   0.578      -8.2657    4.637904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 </a:t>
            </a:r>
            <a:r>
              <a:rPr lang="en-US" sz="1100" b="1" dirty="0" err="1" smtClean="0">
                <a:latin typeface="Courier New"/>
                <a:cs typeface="Courier New"/>
              </a:rPr>
              <a:t>etoh</a:t>
            </a:r>
            <a:r>
              <a:rPr lang="en-US" sz="1100" b="1" dirty="0" smtClean="0">
                <a:latin typeface="Courier New"/>
                <a:cs typeface="Courier New"/>
              </a:rPr>
              <a:t> |  -5.856166   2.739336    -2.14   0.035    -11.29027   -.4220597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</a:t>
            </a:r>
            <a:r>
              <a:rPr lang="en-US" sz="1100" dirty="0" err="1" smtClean="0">
                <a:latin typeface="Courier New"/>
                <a:cs typeface="Courier New"/>
              </a:rPr>
              <a:t>nafld</a:t>
            </a:r>
            <a:r>
              <a:rPr lang="en-US" sz="1100" dirty="0" smtClean="0">
                <a:latin typeface="Courier New"/>
                <a:cs typeface="Courier New"/>
              </a:rPr>
              <a:t> |  -4.373357   4.088415    -1.07   0.287    -12.48367     3.73696</a:t>
            </a:r>
          </a:p>
          <a:p>
            <a:pPr marL="0" indent="0">
              <a:buNone/>
            </a:pPr>
            <a:r>
              <a:rPr lang="en-US" sz="1100" b="1" dirty="0" err="1" smtClean="0">
                <a:latin typeface="Courier New"/>
                <a:cs typeface="Courier New"/>
              </a:rPr>
              <a:t>herditary_hemochromatosis</a:t>
            </a:r>
            <a:r>
              <a:rPr lang="en-US" sz="1100" b="1" dirty="0" smtClean="0">
                <a:latin typeface="Courier New"/>
                <a:cs typeface="Courier New"/>
              </a:rPr>
              <a:t> |  -7.399259   3.464753    -2.14   0.035     -14.2724   -.5261215</a:t>
            </a:r>
          </a:p>
          <a:p>
            <a:pPr marL="0" indent="0">
              <a:buNone/>
            </a:pPr>
            <a:r>
              <a:rPr lang="en-US" sz="1100" b="1" dirty="0" smtClean="0">
                <a:latin typeface="Courier New"/>
                <a:cs typeface="Courier New"/>
              </a:rPr>
              <a:t>                </a:t>
            </a:r>
            <a:r>
              <a:rPr lang="en-US" sz="1100" b="1" dirty="0" err="1" smtClean="0">
                <a:latin typeface="Courier New"/>
                <a:cs typeface="Courier New"/>
              </a:rPr>
              <a:t>trans_sat</a:t>
            </a:r>
            <a:r>
              <a:rPr lang="en-US" sz="1100" b="1" dirty="0" smtClean="0">
                <a:latin typeface="Courier New"/>
                <a:cs typeface="Courier New"/>
              </a:rPr>
              <a:t> |  -.0919652   .0446262    -2.06   0.042    -.1804915   -.0034389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                    _cons |   37.52992   4.548438     8.25   0.000     28.50705     46.5528</a:t>
            </a:r>
          </a:p>
          <a:p>
            <a:pPr marL="0" indent="0">
              <a:buNone/>
            </a:pPr>
            <a:r>
              <a:rPr lang="en-US" sz="1100" dirty="0" smtClean="0">
                <a:latin typeface="Courier New"/>
                <a:cs typeface="Courier New"/>
              </a:rPr>
              <a:t>-------------------------------------------------------------------------------------------</a:t>
            </a:r>
          </a:p>
          <a:p>
            <a:pPr marL="0" indent="0">
              <a:buNone/>
            </a:pPr>
            <a:endParaRPr lang="en-US" sz="11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1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8979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see an effect of Iron on EF?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reg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tte_ef</a:t>
            </a:r>
            <a:r>
              <a:rPr lang="en-US" dirty="0" smtClean="0">
                <a:latin typeface="Courier New"/>
                <a:cs typeface="Courier New"/>
              </a:rPr>
              <a:t> t2_star_avg </a:t>
            </a:r>
            <a:r>
              <a:rPr lang="en-US" dirty="0" err="1" smtClean="0">
                <a:latin typeface="Courier New"/>
                <a:cs typeface="Courier New"/>
              </a:rPr>
              <a:t>etoh</a:t>
            </a:r>
            <a:r>
              <a:rPr lang="en-US" dirty="0" smtClean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Source |       SS       </a:t>
            </a:r>
            <a:r>
              <a:rPr lang="en-US" dirty="0" err="1" smtClean="0">
                <a:latin typeface="Courier New"/>
                <a:cs typeface="Courier New"/>
              </a:rPr>
              <a:t>df</a:t>
            </a:r>
            <a:r>
              <a:rPr lang="en-US" dirty="0" smtClean="0">
                <a:latin typeface="Courier New"/>
                <a:cs typeface="Courier New"/>
              </a:rPr>
              <a:t>       MS              Number of </a:t>
            </a:r>
            <a:r>
              <a:rPr lang="en-US" dirty="0" err="1" smtClean="0">
                <a:latin typeface="Courier New"/>
                <a:cs typeface="Courier New"/>
              </a:rPr>
              <a:t>obs</a:t>
            </a:r>
            <a:r>
              <a:rPr lang="en-US" dirty="0" smtClean="0">
                <a:latin typeface="Courier New"/>
                <a:cs typeface="Courier New"/>
              </a:rPr>
              <a:t> =     115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           F(  2,   112) =    4.21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Model |  427.918982     2  213.959491           </a:t>
            </a:r>
            <a:r>
              <a:rPr lang="en-US" dirty="0" err="1" smtClean="0">
                <a:latin typeface="Courier New"/>
                <a:cs typeface="Courier New"/>
              </a:rPr>
              <a:t>Prob</a:t>
            </a:r>
            <a:r>
              <a:rPr lang="en-US" dirty="0" smtClean="0">
                <a:latin typeface="Courier New"/>
                <a:cs typeface="Courier New"/>
              </a:rPr>
              <a:t> &gt; F      =  0.0173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Residual |  5695.21145   112  50.8501023           R-squared     =  0.0699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           </a:t>
            </a:r>
            <a:r>
              <a:rPr lang="en-US" dirty="0" err="1" smtClean="0">
                <a:latin typeface="Courier New"/>
                <a:cs typeface="Courier New"/>
              </a:rPr>
              <a:t>Adj</a:t>
            </a:r>
            <a:r>
              <a:rPr lang="en-US" dirty="0" smtClean="0">
                <a:latin typeface="Courier New"/>
                <a:cs typeface="Courier New"/>
              </a:rPr>
              <a:t> R-squared =  0.0533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Total |  6123.13043   114  53.7116705           Root MSE      =  7.1309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</a:t>
            </a:r>
            <a:r>
              <a:rPr lang="en-US" dirty="0" err="1" smtClean="0">
                <a:latin typeface="Courier New"/>
                <a:cs typeface="Courier New"/>
              </a:rPr>
              <a:t>tte_ef</a:t>
            </a:r>
            <a:r>
              <a:rPr lang="en-US" dirty="0" smtClean="0">
                <a:latin typeface="Courier New"/>
                <a:cs typeface="Courier New"/>
              </a:rPr>
              <a:t> |      </a:t>
            </a:r>
            <a:r>
              <a:rPr lang="en-US" dirty="0" err="1" smtClean="0">
                <a:latin typeface="Courier New"/>
                <a:cs typeface="Courier New"/>
              </a:rPr>
              <a:t>Coef</a:t>
            </a:r>
            <a:r>
              <a:rPr lang="en-US" dirty="0" smtClean="0">
                <a:latin typeface="Courier New"/>
                <a:cs typeface="Courier New"/>
              </a:rPr>
              <a:t>.   Std. Err.      t    P&gt;|t|     [95% Conf. Interval]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t2_star_avg |   .2063898   .0737759     2.80   0.006     .0602124    .3525673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etoh</a:t>
            </a:r>
            <a:r>
              <a:rPr lang="en-US" dirty="0" smtClean="0">
                <a:latin typeface="Courier New"/>
                <a:cs typeface="Courier New"/>
              </a:rPr>
              <a:t> |  -.1283135   1.741511    -0.07   0.941    -3.578894    3.322267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_cons |   62.28251   2.227724    27.96   0.000     57.86856    66.69646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33082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Outcomes?</a:t>
            </a:r>
            <a:br>
              <a:rPr lang="en-US" dirty="0" smtClean="0"/>
            </a:br>
            <a:r>
              <a:rPr lang="en-US" dirty="0" smtClean="0"/>
              <a:t>OLT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068" y="1595007"/>
            <a:ext cx="6693865" cy="486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40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 for LVEF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784" y="1592984"/>
            <a:ext cx="6085332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58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RV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334" y="1802336"/>
            <a:ext cx="6085332" cy="44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228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Odds of OLT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logistic </a:t>
            </a:r>
            <a:r>
              <a:rPr lang="en-US" dirty="0" err="1" smtClean="0">
                <a:latin typeface="Courier New"/>
                <a:cs typeface="Courier New"/>
              </a:rPr>
              <a:t>olt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tte_ef</a:t>
            </a:r>
            <a:r>
              <a:rPr lang="en-US" dirty="0" smtClean="0">
                <a:latin typeface="Courier New"/>
                <a:cs typeface="Courier New"/>
              </a:rPr>
              <a:t> t2_star_avg </a:t>
            </a:r>
            <a:r>
              <a:rPr lang="en-US" dirty="0" err="1" smtClean="0">
                <a:latin typeface="Courier New"/>
                <a:cs typeface="Courier New"/>
              </a:rPr>
              <a:t>tte_tapse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etoh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Logistic regression                               Number of </a:t>
            </a:r>
            <a:r>
              <a:rPr lang="en-US" dirty="0" err="1" smtClean="0">
                <a:latin typeface="Courier New"/>
                <a:cs typeface="Courier New"/>
              </a:rPr>
              <a:t>obs</a:t>
            </a:r>
            <a:r>
              <a:rPr lang="en-US" dirty="0" smtClean="0">
                <a:latin typeface="Courier New"/>
                <a:cs typeface="Courier New"/>
              </a:rPr>
              <a:t>   =         89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                                  LR chi2(4)      =       6.89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                                  </a:t>
            </a:r>
            <a:r>
              <a:rPr lang="en-US" dirty="0" err="1" smtClean="0">
                <a:latin typeface="Courier New"/>
                <a:cs typeface="Courier New"/>
              </a:rPr>
              <a:t>Prob</a:t>
            </a:r>
            <a:r>
              <a:rPr lang="en-US" dirty="0" smtClean="0">
                <a:latin typeface="Courier New"/>
                <a:cs typeface="Courier New"/>
              </a:rPr>
              <a:t> &gt; chi2     =     0.1419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Log likelihood = -58.195009                       Pseudo R2       =     0.0559</a:t>
            </a:r>
          </a:p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 </a:t>
            </a:r>
            <a:r>
              <a:rPr lang="en-US" dirty="0" err="1" smtClean="0">
                <a:latin typeface="Courier New"/>
                <a:cs typeface="Courier New"/>
              </a:rPr>
              <a:t>olt</a:t>
            </a:r>
            <a:r>
              <a:rPr lang="en-US" dirty="0" smtClean="0">
                <a:latin typeface="Courier New"/>
                <a:cs typeface="Courier New"/>
              </a:rPr>
              <a:t> | Odds Ratio   Std. Err.      z    P&gt;|z|     [95% Conf. Interval]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</a:t>
            </a:r>
            <a:r>
              <a:rPr lang="en-US" dirty="0" err="1" smtClean="0">
                <a:latin typeface="Courier New"/>
                <a:cs typeface="Courier New"/>
              </a:rPr>
              <a:t>tte_ef</a:t>
            </a:r>
            <a:r>
              <a:rPr lang="en-US" dirty="0" smtClean="0">
                <a:latin typeface="Courier New"/>
                <a:cs typeface="Courier New"/>
              </a:rPr>
              <a:t> |   1.082541   .0359456     2.39   0.017     1.014333    1.155336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t2_star_avg |   .9868128   .0250006    -0.52   0.600     .9390093     1.03705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</a:t>
            </a:r>
            <a:r>
              <a:rPr lang="en-US" dirty="0" err="1" smtClean="0">
                <a:latin typeface="Courier New"/>
                <a:cs typeface="Courier New"/>
              </a:rPr>
              <a:t>tte_tapse</a:t>
            </a:r>
            <a:r>
              <a:rPr lang="en-US" dirty="0" smtClean="0">
                <a:latin typeface="Courier New"/>
                <a:cs typeface="Courier New"/>
              </a:rPr>
              <a:t> |   1.171837   .4631985     0.40   0.688     .5400178    2.542883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 </a:t>
            </a:r>
            <a:r>
              <a:rPr lang="en-US" dirty="0" err="1" smtClean="0">
                <a:latin typeface="Courier New"/>
                <a:cs typeface="Courier New"/>
              </a:rPr>
              <a:t>etoh</a:t>
            </a:r>
            <a:r>
              <a:rPr lang="en-US" dirty="0" smtClean="0">
                <a:latin typeface="Courier New"/>
                <a:cs typeface="Courier New"/>
              </a:rPr>
              <a:t> |   1.262785   .7134401     0.41   0.680     .4172758    3.821517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      _cons |   .0042599   .0101312    -2.30   0.022     .0000403    .4505924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0648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4175"/>
            <a:ext cx="8229600" cy="1444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>
                <a:latin typeface="Calibri" charset="0"/>
                <a:cs typeface="+mj-cs"/>
              </a:rPr>
              <a:t>Simple linear regression example: Regression of FEV on age</a:t>
            </a:r>
            <a:br>
              <a:rPr lang="en-US" sz="3200">
                <a:latin typeface="Calibri" charset="0"/>
                <a:cs typeface="+mj-cs"/>
              </a:rPr>
            </a:br>
            <a:r>
              <a:rPr lang="en-US" sz="3200">
                <a:latin typeface="Calibri" charset="0"/>
                <a:cs typeface="+mj-cs"/>
              </a:rPr>
              <a:t>FEV=</a:t>
            </a:r>
            <a:r>
              <a:rPr lang="en-US" sz="2800">
                <a:latin typeface="Calibri" charset="0"/>
                <a:cs typeface="+mj-cs"/>
              </a:rPr>
              <a:t> α̂ + β̂ age</a:t>
            </a:r>
            <a:r>
              <a:rPr lang="en-US" sz="3200">
                <a:latin typeface="Calibri" charset="0"/>
                <a:cs typeface="+mj-cs"/>
              </a:rPr>
              <a:t/>
            </a:r>
            <a:br>
              <a:rPr lang="en-US" sz="3200">
                <a:latin typeface="Calibri" charset="0"/>
                <a:cs typeface="+mj-cs"/>
              </a:rPr>
            </a:br>
            <a:endParaRPr lang="en-US" sz="3600">
              <a:latin typeface="Calibri" charset="0"/>
              <a:cs typeface="+mj-cs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</a:t>
            </a:r>
            <a:r>
              <a:rPr lang="en-US" sz="1500" b="1" dirty="0">
                <a:latin typeface="Arial" charset="0"/>
                <a:cs typeface="Arial" charset="0"/>
              </a:rPr>
              <a:t>regress  </a:t>
            </a:r>
            <a:r>
              <a:rPr lang="en-US" sz="1500" b="1" dirty="0" err="1">
                <a:latin typeface="Arial" charset="0"/>
                <a:cs typeface="Arial" charset="0"/>
              </a:rPr>
              <a:t>yvar</a:t>
            </a:r>
            <a:r>
              <a:rPr lang="en-US" sz="1500" b="1" dirty="0">
                <a:latin typeface="Arial" charset="0"/>
                <a:cs typeface="Arial" charset="0"/>
              </a:rPr>
              <a:t> </a:t>
            </a:r>
            <a:r>
              <a:rPr lang="en-US" sz="1500" b="1" dirty="0" err="1">
                <a:latin typeface="Arial" charset="0"/>
                <a:cs typeface="Arial" charset="0"/>
              </a:rPr>
              <a:t>xvar</a:t>
            </a:r>
            <a:endParaRPr lang="en-US" sz="1500" b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500" b="1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. regress </a:t>
            </a:r>
            <a:r>
              <a:rPr lang="en-US" sz="1500" b="1" dirty="0" err="1">
                <a:latin typeface="Courier New" charset="0"/>
                <a:cs typeface="Courier New" charset="0"/>
              </a:rPr>
              <a:t>fev</a:t>
            </a:r>
            <a:r>
              <a:rPr lang="en-US" sz="1500" b="1" dirty="0">
                <a:latin typeface="Courier New" charset="0"/>
                <a:cs typeface="Courier New" charset="0"/>
              </a:rPr>
              <a:t> age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500" b="1" dirty="0">
              <a:latin typeface="Courier New" charset="0"/>
              <a:cs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Source |       SS       </a:t>
            </a:r>
            <a:r>
              <a:rPr lang="en-US" sz="1500" b="1" dirty="0" err="1">
                <a:latin typeface="Courier New" charset="0"/>
                <a:cs typeface="Courier New" charset="0"/>
              </a:rPr>
              <a:t>df</a:t>
            </a:r>
            <a:r>
              <a:rPr lang="en-US" sz="1500" b="1" dirty="0">
                <a:latin typeface="Courier New" charset="0"/>
                <a:cs typeface="Courier New" charset="0"/>
              </a:rPr>
              <a:t>       MS              Number of </a:t>
            </a:r>
            <a:r>
              <a:rPr lang="en-US" sz="1500" b="1" dirty="0" err="1">
                <a:latin typeface="Courier New" charset="0"/>
                <a:cs typeface="Courier New" charset="0"/>
              </a:rPr>
              <a:t>obs</a:t>
            </a:r>
            <a:r>
              <a:rPr lang="en-US" sz="1500" b="1" dirty="0">
                <a:latin typeface="Courier New" charset="0"/>
                <a:cs typeface="Courier New" charset="0"/>
              </a:rPr>
              <a:t> =     654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-------------+------------------------------           F(  1,   652) =  872.18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 Model |  280.919154     1  280.919154           </a:t>
            </a:r>
            <a:r>
              <a:rPr lang="en-US" sz="1500" b="1" dirty="0" err="1">
                <a:latin typeface="Courier New" charset="0"/>
                <a:cs typeface="Courier New" charset="0"/>
              </a:rPr>
              <a:t>Prob</a:t>
            </a:r>
            <a:r>
              <a:rPr lang="en-US" sz="1500" b="1" dirty="0">
                <a:latin typeface="Courier New" charset="0"/>
                <a:cs typeface="Courier New" charset="0"/>
              </a:rPr>
              <a:t> &gt; F      =  0.0000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Residual |  210.000679   652  .322086931           R-squared     =  0.5722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-------------+------------------------------           </a:t>
            </a:r>
            <a:r>
              <a:rPr lang="en-US" sz="1500" b="1" dirty="0" err="1">
                <a:latin typeface="Courier New" charset="0"/>
                <a:cs typeface="Courier New" charset="0"/>
              </a:rPr>
              <a:t>Adj</a:t>
            </a:r>
            <a:r>
              <a:rPr lang="en-US" sz="1500" b="1" dirty="0">
                <a:latin typeface="Courier New" charset="0"/>
                <a:cs typeface="Courier New" charset="0"/>
              </a:rPr>
              <a:t> R-squared =  0.5716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 Total |  490.919833   653  .751791475           Root MSE      =  .56753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500" b="1" dirty="0">
              <a:latin typeface="Courier New" charset="0"/>
              <a:cs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   </a:t>
            </a:r>
            <a:r>
              <a:rPr lang="en-US" sz="1500" b="1" dirty="0" err="1">
                <a:latin typeface="Courier New" charset="0"/>
                <a:cs typeface="Courier New" charset="0"/>
              </a:rPr>
              <a:t>fev</a:t>
            </a:r>
            <a:r>
              <a:rPr lang="en-US" sz="1500" b="1" dirty="0">
                <a:latin typeface="Courier New" charset="0"/>
                <a:cs typeface="Courier New" charset="0"/>
              </a:rPr>
              <a:t> |      </a:t>
            </a:r>
            <a:r>
              <a:rPr lang="en-US" sz="1500" b="1" dirty="0" err="1">
                <a:latin typeface="Courier New" charset="0"/>
                <a:cs typeface="Courier New" charset="0"/>
              </a:rPr>
              <a:t>Coef</a:t>
            </a:r>
            <a:r>
              <a:rPr lang="en-US" sz="1500" b="1" dirty="0">
                <a:latin typeface="Courier New" charset="0"/>
                <a:cs typeface="Courier New" charset="0"/>
              </a:rPr>
              <a:t>.   Std. Err.      t    P&gt;|t|     [95% Conf. Interval]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   age |    .222041   .0075185    29.53   0.000     .2072777    .2368043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       _cons |   .4316481   .0778954     5.54   0.000      .278692    .5846042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500" b="1" dirty="0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  <a:r>
              <a:rPr lang="en-US" sz="1600" dirty="0">
                <a:latin typeface="Calibri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imes New Roman" charset="0"/>
                <a:cs typeface="Times New Roman" charset="0"/>
              </a:rPr>
              <a:t>β̂ </a:t>
            </a:r>
            <a:r>
              <a:rPr lang="en-US" sz="1600" dirty="0">
                <a:latin typeface="Calibri" charset="0"/>
              </a:rPr>
              <a:t>̂ </a:t>
            </a:r>
            <a:r>
              <a:rPr lang="en-US" sz="1600" b="1" dirty="0">
                <a:latin typeface="Calibri" charset="0"/>
              </a:rPr>
              <a:t>= </a:t>
            </a:r>
            <a:r>
              <a:rPr lang="en-US" sz="1600" b="1" dirty="0" err="1">
                <a:latin typeface="Calibri" charset="0"/>
              </a:rPr>
              <a:t>Coef</a:t>
            </a:r>
            <a:r>
              <a:rPr lang="en-US" sz="1600" b="1" dirty="0">
                <a:latin typeface="Calibri" charset="0"/>
              </a:rPr>
              <a:t> for age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1600" dirty="0">
                <a:latin typeface="Calibri" charset="0"/>
              </a:rPr>
              <a:t>α̂ </a:t>
            </a:r>
            <a:r>
              <a:rPr lang="en-US" sz="1600" b="1" dirty="0">
                <a:latin typeface="Calibri" charset="0"/>
              </a:rPr>
              <a:t>= _cons (short for constant)</a:t>
            </a:r>
          </a:p>
        </p:txBody>
      </p:sp>
      <p:sp>
        <p:nvSpPr>
          <p:cNvPr id="21507" name="Oval 6"/>
          <p:cNvSpPr>
            <a:spLocks noChangeArrowheads="1"/>
          </p:cNvSpPr>
          <p:nvPr/>
        </p:nvSpPr>
        <p:spPr bwMode="auto">
          <a:xfrm>
            <a:off x="1905000" y="4800600"/>
            <a:ext cx="1143000" cy="762000"/>
          </a:xfrm>
          <a:prstGeom prst="ellipse">
            <a:avLst/>
          </a:prstGeom>
          <a:noFill/>
          <a:ln w="2540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BECF657-1CD3-6947-9C5A-E38AE393393E}" type="slidenum">
              <a:rPr 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204850" y="1752600"/>
            <a:ext cx="2150927" cy="357554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1905000" y="4915727"/>
            <a:ext cx="1372603" cy="625818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Frame 12"/>
          <p:cNvSpPr/>
          <p:nvPr/>
        </p:nvSpPr>
        <p:spPr>
          <a:xfrm>
            <a:off x="6206961" y="2847399"/>
            <a:ext cx="2937039" cy="357554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" name="Frame 13"/>
          <p:cNvSpPr/>
          <p:nvPr/>
        </p:nvSpPr>
        <p:spPr>
          <a:xfrm>
            <a:off x="5908690" y="3383730"/>
            <a:ext cx="3235310" cy="357554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Frame 15"/>
          <p:cNvSpPr/>
          <p:nvPr/>
        </p:nvSpPr>
        <p:spPr>
          <a:xfrm>
            <a:off x="5235590" y="4915727"/>
            <a:ext cx="1317610" cy="357554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701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	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scatterplot of Y and 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Regress Y 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Rvfplot</a:t>
            </a:r>
            <a:r>
              <a:rPr lang="en-US" dirty="0" smtClean="0"/>
              <a:t> (residuals vs. fitted values) -&gt; residuals are difference between observed Y values and regression line for each value of x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if funnel-shaped plot: </a:t>
            </a:r>
            <a:r>
              <a:rPr lang="en-US" dirty="0" err="1" smtClean="0"/>
              <a:t>heteroscedasticity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Consider transforming (</a:t>
            </a:r>
            <a:r>
              <a:rPr lang="en-US" dirty="0" err="1" smtClean="0"/>
              <a:t>eg</a:t>
            </a:r>
            <a:r>
              <a:rPr lang="en-US" dirty="0" smtClean="0"/>
              <a:t>. log) of x or y or both</a:t>
            </a:r>
          </a:p>
          <a:p>
            <a:pPr marL="0" indent="0">
              <a:buNone/>
            </a:pPr>
            <a:r>
              <a:rPr lang="en-US" dirty="0" smtClean="0"/>
              <a:t>5. Regress log-transformed data -&gt; </a:t>
            </a:r>
            <a:r>
              <a:rPr lang="en-US" dirty="0" err="1" smtClean="0"/>
              <a:t>rvfplot</a:t>
            </a:r>
            <a:r>
              <a:rPr lang="en-US" dirty="0" smtClean="0"/>
              <a:t>; can see if model fits better (homoscedasticity now?, smaller residuals? F statistic, R</a:t>
            </a:r>
            <a:r>
              <a:rPr lang="en-US" baseline="30000" dirty="0" smtClean="0"/>
              <a:t>2</a:t>
            </a:r>
            <a:r>
              <a:rPr lang="en-US" dirty="0" smtClean="0"/>
              <a:t> ). </a:t>
            </a:r>
          </a:p>
        </p:txBody>
      </p:sp>
    </p:spTree>
    <p:extLst>
      <p:ext uri="{BB962C8B-B14F-4D97-AF65-F5344CB8AC3E}">
        <p14:creationId xmlns:p14="http://schemas.microsoft.com/office/powerpoint/2010/main" val="2339120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0AE88E8-00F4-F34B-A482-DE08CDC95192}" type="slidenum">
              <a:rPr 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5058" name="TextBox 6"/>
          <p:cNvSpPr txBox="1">
            <a:spLocks noChangeArrowheads="1"/>
          </p:cNvSpPr>
          <p:nvPr/>
        </p:nvSpPr>
        <p:spPr bwMode="auto">
          <a:xfrm>
            <a:off x="457200" y="6096000"/>
            <a:ext cx="723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ourier New" charset="0"/>
                <a:cs typeface="Courier New" charset="0"/>
              </a:rPr>
              <a:t>rvfplot, title(Fitted values versus residuals for regression of FEV on age)</a:t>
            </a:r>
          </a:p>
        </p:txBody>
      </p:sp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"/>
            <a:ext cx="7723188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9230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Calibri" charset="0"/>
              </a:rPr>
              <a:t>Interpretation of regression coefficients for transformed y value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04800" y="1600200"/>
            <a:ext cx="8534400" cy="4876800"/>
          </a:xfrm>
          <a:blipFill rotWithShape="1">
            <a:blip r:embed="rId3"/>
            <a:stretch>
              <a:fillRect l="-1571" t="-1625" r="-1071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  <a:ea typeface="+mn-ea"/>
                <a:cs typeface="+mn-cs"/>
              </a:rPr>
              <a:t> 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228961-51F6-CA4E-A67D-F1BF80F41418}" type="slidenum">
              <a:rPr 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40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Categorical predictors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regress </a:t>
            </a:r>
            <a:r>
              <a:rPr lang="en-US" b="1" dirty="0" err="1" smtClean="0">
                <a:latin typeface="Courier New"/>
                <a:cs typeface="Courier New"/>
              </a:rPr>
              <a:t>fev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i.agecat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Source |       SS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      MS              Number of </a:t>
            </a:r>
            <a:r>
              <a:rPr lang="en-US" b="1" dirty="0" err="1" smtClean="0">
                <a:latin typeface="Courier New"/>
                <a:cs typeface="Courier New"/>
              </a:rPr>
              <a:t>obs</a:t>
            </a:r>
            <a:r>
              <a:rPr lang="en-US" b="1" dirty="0" smtClean="0">
                <a:latin typeface="Courier New"/>
                <a:cs typeface="Courier New"/>
              </a:rPr>
              <a:t> =     654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-------------+------------------------------           F(  4,   649) =  191.07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Model |  265.481813     4  66.3704533           </a:t>
            </a:r>
            <a:r>
              <a:rPr lang="en-US" b="1" dirty="0" err="1" smtClean="0">
                <a:latin typeface="Courier New"/>
                <a:cs typeface="Courier New"/>
              </a:rPr>
              <a:t>Prob</a:t>
            </a:r>
            <a:r>
              <a:rPr lang="en-US" b="1" dirty="0" smtClean="0">
                <a:latin typeface="Courier New"/>
                <a:cs typeface="Courier New"/>
              </a:rPr>
              <a:t> &gt; F      =  0.0000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Residual |   225.43802   649  .347362127           R-squared     =  0.5408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-------------+------------------------------           </a:t>
            </a:r>
            <a:r>
              <a:rPr lang="en-US" b="1" dirty="0" err="1" smtClean="0">
                <a:latin typeface="Courier New"/>
                <a:cs typeface="Courier New"/>
              </a:rPr>
              <a:t>Adj</a:t>
            </a:r>
            <a:r>
              <a:rPr lang="en-US" b="1" dirty="0" smtClean="0">
                <a:latin typeface="Courier New"/>
                <a:cs typeface="Courier New"/>
              </a:rPr>
              <a:t> R-squared =  0.5380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Total |  490.919833   653  .751791475           Root MSE      =  .58937</a:t>
            </a:r>
          </a:p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 err="1" smtClean="0">
                <a:latin typeface="Courier New"/>
                <a:cs typeface="Courier New"/>
              </a:rPr>
              <a:t>fev</a:t>
            </a:r>
            <a:r>
              <a:rPr lang="en-US" b="1" dirty="0" smtClean="0">
                <a:latin typeface="Courier New"/>
                <a:cs typeface="Courier New"/>
              </a:rPr>
              <a:t> |      </a:t>
            </a:r>
            <a:r>
              <a:rPr lang="en-US" b="1" dirty="0" err="1" smtClean="0">
                <a:latin typeface="Courier New"/>
                <a:cs typeface="Courier New"/>
              </a:rPr>
              <a:t>Coef</a:t>
            </a:r>
            <a:r>
              <a:rPr lang="en-US" b="1" dirty="0" smtClean="0">
                <a:latin typeface="Courier New"/>
                <a:cs typeface="Courier New"/>
              </a:rPr>
              <a:t>.   Std. Err.      t    P&gt;|t|     [95% Conf. Interval]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latin typeface="Courier New"/>
                <a:cs typeface="Courier New"/>
              </a:rPr>
              <a:t>agecat</a:t>
            </a:r>
            <a:r>
              <a:rPr lang="en-US" b="1" dirty="0" smtClean="0">
                <a:latin typeface="Courier New"/>
                <a:cs typeface="Courier New"/>
              </a:rPr>
              <a:t> |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 6-  |   .4713427    .104309     4.52   0.000     .2665188    .6761665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 9-  |   1.244846   .1010818    12.32   0.000     1.046359    1.443332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12-  |   1.912191      .1081    17.69   0.000     1.699923    2.124459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15-  |   2.237758   .1264743    17.69   0.000      1.98941    2.486106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      |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     _cons |   1.472385   .0943754    15.60   0.000     1.287067    1.657703</a:t>
            </a:r>
          </a:p>
          <a:p>
            <a:pPr marL="0" indent="0">
              <a:buNone/>
            </a:pPr>
            <a:r>
              <a:rPr lang="en-US" b="1" dirty="0" smtClean="0"/>
              <a:t>--------------------------------------------------------------------------------------------------------------------------------------------------------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457200" y="1423283"/>
            <a:ext cx="2443100" cy="625818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Frame 4"/>
          <p:cNvSpPr/>
          <p:nvPr/>
        </p:nvSpPr>
        <p:spPr>
          <a:xfrm>
            <a:off x="1905000" y="3929919"/>
            <a:ext cx="1372603" cy="1776391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5083265" y="3929918"/>
            <a:ext cx="1001677" cy="1776391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237" y="6126163"/>
            <a:ext cx="2362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Regress </a:t>
            </a:r>
            <a:r>
              <a:rPr lang="en-US" dirty="0" err="1" smtClean="0"/>
              <a:t>fev</a:t>
            </a:r>
            <a:r>
              <a:rPr lang="en-US" dirty="0" smtClean="0"/>
              <a:t> b3.agecat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6084942" y="6061380"/>
            <a:ext cx="2443100" cy="625818"/>
          </a:xfrm>
          <a:prstGeom prst="fram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130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charset="0"/>
              <a:buNone/>
            </a:pPr>
            <a:r>
              <a:rPr lang="el-GR" i="1" dirty="0" smtClean="0">
                <a:latin typeface="Calibri" charset="0"/>
                <a:cs typeface="Arial" charset="0"/>
              </a:rPr>
              <a:t> μ</a:t>
            </a:r>
            <a:r>
              <a:rPr lang="en-US" i="1" baseline="-25000" dirty="0" smtClean="0">
                <a:latin typeface="Calibri" charset="0"/>
                <a:cs typeface="Arial" charset="0"/>
              </a:rPr>
              <a:t>y|x1,x2,...,</a:t>
            </a:r>
            <a:r>
              <a:rPr lang="en-US" i="1" baseline="-25000" dirty="0" err="1" smtClean="0">
                <a:latin typeface="Calibri" charset="0"/>
                <a:cs typeface="Arial" charset="0"/>
              </a:rPr>
              <a:t>xq</a:t>
            </a:r>
            <a:r>
              <a:rPr lang="en-US" i="1" dirty="0" smtClean="0">
                <a:latin typeface="Calibri" charset="0"/>
                <a:cs typeface="Arial" charset="0"/>
              </a:rPr>
              <a:t> = </a:t>
            </a:r>
            <a:r>
              <a:rPr lang="el-GR" i="1" dirty="0" smtClean="0">
                <a:latin typeface="Calibri" charset="0"/>
                <a:cs typeface="Arial" charset="0"/>
              </a:rPr>
              <a:t>α</a:t>
            </a:r>
            <a:r>
              <a:rPr lang="en-US" i="1" dirty="0" smtClean="0">
                <a:latin typeface="Calibri" charset="0"/>
                <a:cs typeface="Arial" charset="0"/>
              </a:rPr>
              <a:t> + </a:t>
            </a:r>
            <a:r>
              <a:rPr lang="el-GR" i="1" dirty="0" smtClean="0">
                <a:latin typeface="Calibri" charset="0"/>
                <a:cs typeface="Arial" charset="0"/>
                <a:sym typeface="Symbol" charset="0"/>
              </a:rPr>
              <a:t></a:t>
            </a:r>
            <a:r>
              <a:rPr lang="en-US" i="1" baseline="-25000" dirty="0" smtClean="0">
                <a:latin typeface="Calibri" charset="0"/>
                <a:cs typeface="Arial" charset="0"/>
                <a:sym typeface="Symbol" charset="0"/>
              </a:rPr>
              <a:t>1</a:t>
            </a:r>
            <a:r>
              <a:rPr lang="en-US" i="1" dirty="0" smtClean="0">
                <a:latin typeface="Calibri" charset="0"/>
                <a:cs typeface="Arial" charset="0"/>
              </a:rPr>
              <a:t>x</a:t>
            </a:r>
            <a:r>
              <a:rPr lang="en-US" i="1" baseline="-25000" dirty="0" smtClean="0">
                <a:latin typeface="Calibri" charset="0"/>
                <a:cs typeface="Arial" charset="0"/>
              </a:rPr>
              <a:t>1</a:t>
            </a:r>
            <a:r>
              <a:rPr lang="en-US" i="1" dirty="0" smtClean="0">
                <a:latin typeface="Calibri" charset="0"/>
                <a:cs typeface="Arial" charset="0"/>
              </a:rPr>
              <a:t> + </a:t>
            </a:r>
            <a:r>
              <a:rPr lang="el-GR" i="1" dirty="0" smtClean="0">
                <a:latin typeface="Calibri" charset="0"/>
                <a:cs typeface="Arial" charset="0"/>
                <a:sym typeface="Symbol" charset="0"/>
              </a:rPr>
              <a:t></a:t>
            </a:r>
            <a:r>
              <a:rPr lang="en-US" i="1" baseline="-25000" dirty="0" smtClean="0">
                <a:latin typeface="Calibri" charset="0"/>
                <a:cs typeface="Arial" charset="0"/>
                <a:sym typeface="Symbol" charset="0"/>
              </a:rPr>
              <a:t>2</a:t>
            </a:r>
            <a:r>
              <a:rPr lang="en-US" i="1" dirty="0" smtClean="0">
                <a:latin typeface="Calibri" charset="0"/>
                <a:cs typeface="Arial" charset="0"/>
              </a:rPr>
              <a:t>x</a:t>
            </a:r>
            <a:r>
              <a:rPr lang="en-US" i="1" baseline="-25000" dirty="0" smtClean="0">
                <a:latin typeface="Calibri" charset="0"/>
                <a:cs typeface="Arial" charset="0"/>
              </a:rPr>
              <a:t>2</a:t>
            </a:r>
            <a:r>
              <a:rPr lang="en-US" i="1" dirty="0" smtClean="0">
                <a:latin typeface="Calibri" charset="0"/>
                <a:cs typeface="Arial" charset="0"/>
              </a:rPr>
              <a:t> + ... + </a:t>
            </a:r>
            <a:r>
              <a:rPr lang="el-GR" i="1" dirty="0" smtClean="0">
                <a:latin typeface="Calibri" charset="0"/>
                <a:cs typeface="Arial" charset="0"/>
                <a:sym typeface="Symbol" charset="0"/>
              </a:rPr>
              <a:t></a:t>
            </a:r>
            <a:r>
              <a:rPr lang="en-US" i="1" baseline="-25000" dirty="0" err="1" smtClean="0">
                <a:latin typeface="Calibri" charset="0"/>
                <a:cs typeface="Arial" charset="0"/>
                <a:sym typeface="Symbol" charset="0"/>
              </a:rPr>
              <a:t>q</a:t>
            </a:r>
            <a:r>
              <a:rPr lang="en-US" i="1" dirty="0" err="1" smtClean="0">
                <a:latin typeface="Calibri" charset="0"/>
                <a:cs typeface="Arial" charset="0"/>
              </a:rPr>
              <a:t>x</a:t>
            </a:r>
            <a:r>
              <a:rPr lang="en-US" i="1" baseline="-25000" dirty="0" err="1" smtClean="0">
                <a:latin typeface="Calibri" charset="0"/>
                <a:cs typeface="Arial" charset="0"/>
              </a:rPr>
              <a:t>q</a:t>
            </a:r>
            <a:r>
              <a:rPr lang="en-US" i="1" dirty="0" smtClean="0">
                <a:latin typeface="Calibri" charset="0"/>
                <a:cs typeface="Arial" charset="0"/>
              </a:rPr>
              <a:t> </a:t>
            </a:r>
          </a:p>
          <a:p>
            <a:r>
              <a:rPr lang="en-US" dirty="0" smtClean="0">
                <a:latin typeface="Calibri" charset="0"/>
                <a:cs typeface="Arial" charset="0"/>
              </a:rPr>
              <a:t> </a:t>
            </a:r>
            <a:r>
              <a:rPr lang="el-GR" i="1" dirty="0" smtClean="0">
                <a:latin typeface="Calibri" charset="0"/>
                <a:cs typeface="Arial" charset="0"/>
              </a:rPr>
              <a:t>α</a:t>
            </a:r>
            <a:r>
              <a:rPr lang="en-US" i="1" dirty="0" smtClean="0">
                <a:latin typeface="Calibri" charset="0"/>
                <a:cs typeface="Arial" charset="0"/>
              </a:rPr>
              <a:t> </a:t>
            </a:r>
            <a:r>
              <a:rPr lang="en-US" dirty="0" smtClean="0">
                <a:latin typeface="Calibri" charset="0"/>
                <a:cs typeface="Arial" charset="0"/>
              </a:rPr>
              <a:t>is the  mean of y when all the explanatory variables are 0</a:t>
            </a:r>
          </a:p>
          <a:p>
            <a:r>
              <a:rPr lang="el-GR" i="1" dirty="0" smtClean="0">
                <a:latin typeface="Calibri" charset="0"/>
                <a:cs typeface="Arial" charset="0"/>
                <a:sym typeface="Symbol" charset="0"/>
              </a:rPr>
              <a:t></a:t>
            </a:r>
            <a:r>
              <a:rPr lang="en-US" i="1" baseline="-25000" dirty="0" err="1" smtClean="0">
                <a:latin typeface="Calibri" charset="0"/>
                <a:cs typeface="Arial" charset="0"/>
                <a:sym typeface="Symbol" charset="0"/>
              </a:rPr>
              <a:t>i</a:t>
            </a:r>
            <a:r>
              <a:rPr lang="en-US" i="1" baseline="-25000" dirty="0" smtClean="0">
                <a:latin typeface="Calibri" charset="0"/>
                <a:cs typeface="Arial" charset="0"/>
                <a:sym typeface="Symbol" charset="0"/>
              </a:rPr>
              <a:t> </a:t>
            </a:r>
            <a:r>
              <a:rPr lang="en-US" i="1" dirty="0" smtClean="0">
                <a:latin typeface="Calibri" charset="0"/>
                <a:cs typeface="Arial" charset="0"/>
                <a:sym typeface="Symbol" charset="0"/>
              </a:rPr>
              <a:t> </a:t>
            </a:r>
            <a:r>
              <a:rPr lang="en-US" dirty="0" smtClean="0">
                <a:latin typeface="Calibri" charset="0"/>
                <a:cs typeface="Arial" charset="0"/>
                <a:sym typeface="Symbol" charset="0"/>
              </a:rPr>
              <a:t>is the change in the mean value of y the corresponds to a 1 unit change in </a:t>
            </a:r>
            <a:r>
              <a:rPr lang="en-US" i="1" dirty="0" smtClean="0">
                <a:latin typeface="Calibri" charset="0"/>
                <a:cs typeface="Arial" charset="0"/>
              </a:rPr>
              <a:t>x</a:t>
            </a:r>
            <a:r>
              <a:rPr lang="en-US" i="1" baseline="-25000" dirty="0" smtClean="0">
                <a:latin typeface="Calibri" charset="0"/>
                <a:cs typeface="Arial" charset="0"/>
              </a:rPr>
              <a:t>i</a:t>
            </a:r>
            <a:r>
              <a:rPr lang="en-US" i="1" dirty="0" smtClean="0">
                <a:latin typeface="Calibri" charset="0"/>
                <a:cs typeface="Arial" charset="0"/>
              </a:rPr>
              <a:t> </a:t>
            </a:r>
            <a:r>
              <a:rPr lang="en-US" dirty="0" smtClean="0">
                <a:latin typeface="Calibri" charset="0"/>
                <a:cs typeface="Arial" charset="0"/>
              </a:rPr>
              <a:t>when all the other explanatory variables are held constant</a:t>
            </a:r>
          </a:p>
          <a:p>
            <a:r>
              <a:rPr lang="en-US" dirty="0" smtClean="0">
                <a:latin typeface="Calibri" charset="0"/>
              </a:rPr>
              <a:t>The null hypothesis is H</a:t>
            </a:r>
            <a:r>
              <a:rPr lang="en-US" baseline="-25000" dirty="0" smtClean="0">
                <a:latin typeface="Calibri" charset="0"/>
              </a:rPr>
              <a:t>0</a:t>
            </a:r>
            <a:r>
              <a:rPr lang="en-US" dirty="0" smtClean="0">
                <a:latin typeface="Calibri" charset="0"/>
              </a:rPr>
              <a:t>: </a:t>
            </a:r>
            <a:r>
              <a:rPr lang="en-US" i="1" dirty="0" smtClean="0">
                <a:latin typeface="Calibri" charset="0"/>
                <a:sym typeface="Symbol" charset="0"/>
              </a:rPr>
              <a:t></a:t>
            </a:r>
            <a:r>
              <a:rPr lang="en-US" i="1" baseline="-25000" dirty="0" err="1" smtClean="0">
                <a:latin typeface="Calibri" charset="0"/>
                <a:sym typeface="Symbol" charset="0"/>
              </a:rPr>
              <a:t>i</a:t>
            </a:r>
            <a:r>
              <a:rPr lang="en-US" i="1" baseline="-25000" dirty="0" smtClean="0">
                <a:latin typeface="Calibri" charset="0"/>
                <a:sym typeface="Symbol" charset="0"/>
              </a:rPr>
              <a:t> </a:t>
            </a:r>
            <a:r>
              <a:rPr lang="en-US" i="1" dirty="0" smtClean="0">
                <a:latin typeface="Calibri" charset="0"/>
                <a:sym typeface="Symbol" charset="0"/>
              </a:rPr>
              <a:t>= </a:t>
            </a:r>
            <a:r>
              <a:rPr lang="en-US" i="1" baseline="-25000" dirty="0" smtClean="0">
                <a:latin typeface="Calibri" charset="0"/>
                <a:sym typeface="Symbol" charset="0"/>
              </a:rPr>
              <a:t>i0 </a:t>
            </a:r>
            <a:r>
              <a:rPr lang="en-US" i="1" dirty="0" smtClean="0">
                <a:latin typeface="Calibri" charset="0"/>
                <a:sym typeface="Symbol" charset="0"/>
              </a:rPr>
              <a:t>(=0) </a:t>
            </a:r>
            <a:r>
              <a:rPr lang="en-US" dirty="0" smtClean="0">
                <a:latin typeface="Calibri" charset="0"/>
                <a:sym typeface="Symbol" charset="0"/>
              </a:rPr>
              <a:t>assuming that the values of the other explanatory variables are held constant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Adj</a:t>
            </a:r>
            <a:r>
              <a:rPr lang="en-US" dirty="0" smtClean="0"/>
              <a:t> R-squared accounts for the addition of variables and is comparable across models with different numbers of parameters</a:t>
            </a:r>
          </a:p>
          <a:p>
            <a:endParaRPr lang="en-US" dirty="0" smtClean="0">
              <a:latin typeface="Calibri" charset="0"/>
              <a:sym typeface="Symbol" charset="0"/>
            </a:endParaRPr>
          </a:p>
          <a:p>
            <a:endParaRPr lang="en-US" dirty="0" smtClean="0">
              <a:latin typeface="Calibri" charset="0"/>
              <a:sym typeface="Symbol" charset="0"/>
            </a:endParaRPr>
          </a:p>
          <a:p>
            <a:endParaRPr lang="en-US" dirty="0" smtClean="0">
              <a:latin typeface="Calibri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96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Calibri" charset="0"/>
              </a:rPr>
              <a:t>You can fit continuous and/or categorical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0292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. regress fev age smoke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-------------+------------------------------           F(  2,   651) =  443.25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Model |  283.058247     2  141.529123           Prob &gt; F      =  0.0000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Residual |  207.861587   651  .319295832           R-squared     =  0.5766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-------------+------------------------------           Adj R-squared =  0.5753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Total |  490.919833   653  .751791475           Root MSE      =  .56506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  age |   .2306046   .0081844    28.18   0.000     .2145336    .2466755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smoke |  -.2089949   .0807453    -2.59   0.010    -.3675476   -.0504421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       _cons |   .3673731   .0814357     4.51   0.000     .2074647    .5272814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300" b="1">
                <a:latin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sz="1300" b="1">
              <a:latin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sz="2400">
                <a:latin typeface="Calibri" charset="0"/>
                <a:cs typeface="Courier New" charset="0"/>
              </a:rPr>
              <a:t>The model is  </a:t>
            </a:r>
            <a:r>
              <a:rPr lang="en-US" sz="2400">
                <a:latin typeface="Calibri" charset="0"/>
              </a:rPr>
              <a:t>fêv = α̂ + β̂</a:t>
            </a:r>
            <a:r>
              <a:rPr lang="en-US" sz="2400" baseline="-25000">
                <a:latin typeface="Calibri" charset="0"/>
              </a:rPr>
              <a:t>1</a:t>
            </a:r>
            <a:r>
              <a:rPr lang="en-US" sz="2400">
                <a:latin typeface="Calibri" charset="0"/>
              </a:rPr>
              <a:t> age + β̂</a:t>
            </a:r>
            <a:r>
              <a:rPr lang="en-US" sz="2400" baseline="-25000">
                <a:latin typeface="Calibri" charset="0"/>
              </a:rPr>
              <a:t>2</a:t>
            </a:r>
            <a:r>
              <a:rPr lang="en-US" sz="2400">
                <a:latin typeface="Calibri" charset="0"/>
              </a:rPr>
              <a:t> X</a:t>
            </a:r>
            <a:r>
              <a:rPr lang="en-US" sz="2400" baseline="-25000">
                <a:latin typeface="Calibri" charset="0"/>
              </a:rPr>
              <a:t>smoke</a:t>
            </a:r>
            <a:r>
              <a:rPr lang="en-US" sz="2400">
                <a:latin typeface="Calibri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sz="2400">
                <a:latin typeface="Calibri" charset="0"/>
                <a:cs typeface="Courier New" charset="0"/>
              </a:rPr>
              <a:t>So for non-smokers, we have </a:t>
            </a:r>
            <a:r>
              <a:rPr lang="en-US" sz="2400">
                <a:latin typeface="Calibri" charset="0"/>
              </a:rPr>
              <a:t>fêv = α̂ + β̂</a:t>
            </a:r>
            <a:r>
              <a:rPr lang="en-US" sz="2400" baseline="-25000">
                <a:latin typeface="Calibri" charset="0"/>
              </a:rPr>
              <a:t>1</a:t>
            </a:r>
            <a:r>
              <a:rPr lang="en-US" sz="2400">
                <a:latin typeface="Calibri" charset="0"/>
              </a:rPr>
              <a:t> age + β̂</a:t>
            </a:r>
            <a:r>
              <a:rPr lang="en-US" sz="2400" baseline="-25000">
                <a:latin typeface="Calibri" charset="0"/>
              </a:rPr>
              <a:t>2</a:t>
            </a:r>
            <a:r>
              <a:rPr lang="en-US" sz="2400">
                <a:latin typeface="Calibri" charset="0"/>
              </a:rPr>
              <a:t>*0 </a:t>
            </a:r>
          </a:p>
          <a:p>
            <a:pPr eaLnBrk="1" hangingPunct="1">
              <a:spcBef>
                <a:spcPct val="0"/>
              </a:spcBef>
            </a:pPr>
            <a:r>
              <a:rPr lang="en-US" sz="2400">
                <a:latin typeface="Calibri" charset="0"/>
                <a:cs typeface="Courier New" charset="0"/>
              </a:rPr>
              <a:t>For smokers, </a:t>
            </a:r>
            <a:r>
              <a:rPr lang="en-US" sz="2400">
                <a:latin typeface="Calibri" charset="0"/>
              </a:rPr>
              <a:t>fêv = α̂ + β̂</a:t>
            </a:r>
            <a:r>
              <a:rPr lang="en-US" sz="2400" baseline="-25000">
                <a:latin typeface="Calibri" charset="0"/>
              </a:rPr>
              <a:t>1</a:t>
            </a:r>
            <a:r>
              <a:rPr lang="en-US" sz="2400">
                <a:latin typeface="Calibri" charset="0"/>
              </a:rPr>
              <a:t> age + β̂</a:t>
            </a:r>
            <a:r>
              <a:rPr lang="en-US" sz="2400" baseline="-25000">
                <a:latin typeface="Calibri" charset="0"/>
              </a:rPr>
              <a:t>2</a:t>
            </a:r>
            <a:r>
              <a:rPr lang="en-US" sz="2400">
                <a:latin typeface="Calibri" charset="0"/>
              </a:rPr>
              <a:t>*1</a:t>
            </a:r>
            <a:endParaRPr lang="en-US" sz="2400" baseline="-25000">
              <a:latin typeface="Calibri" charset="0"/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sz="2000">
                <a:latin typeface="Calibri" charset="0"/>
              </a:rPr>
              <a:t>So β̂</a:t>
            </a:r>
            <a:r>
              <a:rPr lang="en-US" sz="2000" baseline="-25000">
                <a:latin typeface="Calibri" charset="0"/>
              </a:rPr>
              <a:t>2 </a:t>
            </a:r>
            <a:r>
              <a:rPr lang="en-US" sz="2000">
                <a:latin typeface="Calibri" charset="0"/>
              </a:rPr>
              <a:t>is the mean difference in FEV for smokers versus non-smokers </a:t>
            </a:r>
            <a:r>
              <a:rPr lang="en-US" sz="2000" u="sng">
                <a:latin typeface="Calibri" charset="0"/>
              </a:rPr>
              <a:t>at each age </a:t>
            </a:r>
          </a:p>
          <a:p>
            <a:pPr lvl="1" eaLnBrk="1" hangingPunct="1">
              <a:spcBef>
                <a:spcPct val="0"/>
              </a:spcBef>
            </a:pPr>
            <a:endParaRPr lang="en-US" sz="2000">
              <a:latin typeface="Calibri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3248C22-B894-BA42-9ED2-9CEF9749A48D}" type="slidenum">
              <a:rPr lang="en-US">
                <a:solidFill>
                  <a:srgbClr val="898989"/>
                </a:solidFill>
              </a:rPr>
              <a:pPr eaLnBrk="1" hangingPunct="1"/>
              <a:t>9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455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5813</Words>
  <Application>Microsoft Macintosh PowerPoint</Application>
  <PresentationFormat>On-screen Show (4:3)</PresentationFormat>
  <Paragraphs>370</Paragraphs>
  <Slides>28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Lab #9 - 12/4/14</vt:lpstr>
      <vt:lpstr>Assumptions for linear regression:</vt:lpstr>
      <vt:lpstr>Simple linear regression example: Regression of FEV on age FEV= α̂ + β̂ age </vt:lpstr>
      <vt:lpstr>Regression Analysis</vt:lpstr>
      <vt:lpstr>PowerPoint Presentation</vt:lpstr>
      <vt:lpstr>Interpretation of regression coefficients for transformed y value</vt:lpstr>
      <vt:lpstr>Categorical predictors</vt:lpstr>
      <vt:lpstr>Multiple linear regression</vt:lpstr>
      <vt:lpstr>You can fit continuous and/or categorical variables</vt:lpstr>
      <vt:lpstr>Logistic Regression</vt:lpstr>
      <vt:lpstr>Interpretation of coefficients</vt:lpstr>
      <vt:lpstr>Difference between treatment arms in PEth outcome (&gt;50 ng/ml)</vt:lpstr>
      <vt:lpstr>Continuous explanatory variable</vt:lpstr>
      <vt:lpstr>Logistic regression with &gt;1 explanatory variable (multiple logistic regression)</vt:lpstr>
      <vt:lpstr>PowerPoint Presentation</vt:lpstr>
      <vt:lpstr>PowerPoint Presentation</vt:lpstr>
      <vt:lpstr>Examples of Linear and Logistic Regression</vt:lpstr>
      <vt:lpstr>Does Heart Iron Content Change Left Ventricular Function?</vt:lpstr>
      <vt:lpstr>Why is it important?</vt:lpstr>
      <vt:lpstr>Correlation of Liver Iron to Measures of Cardiac Iron</vt:lpstr>
      <vt:lpstr>Simple Univariate Regression</vt:lpstr>
      <vt:lpstr>Simple Univariate Regression</vt:lpstr>
      <vt:lpstr>What are other predictors of Iron Content?</vt:lpstr>
      <vt:lpstr>Can we see an effect of Iron on EF?</vt:lpstr>
      <vt:lpstr>What About Outcomes? OLT</vt:lpstr>
      <vt:lpstr>OLT for LVEF</vt:lpstr>
      <vt:lpstr>RV function</vt:lpstr>
      <vt:lpstr>Odds of OLT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Linear and Logistic Regression</dc:title>
  <dc:creator>Gabriel Brooks</dc:creator>
  <cp:lastModifiedBy>Venkata Narla</cp:lastModifiedBy>
  <cp:revision>8</cp:revision>
  <dcterms:created xsi:type="dcterms:W3CDTF">2014-12-04T07:21:44Z</dcterms:created>
  <dcterms:modified xsi:type="dcterms:W3CDTF">2014-12-04T19:08:55Z</dcterms:modified>
</cp:coreProperties>
</file>