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8" r:id="rId4"/>
    <p:sldMasterId id="2147483700" r:id="rId5"/>
    <p:sldMasterId id="2147483714" r:id="rId6"/>
    <p:sldMasterId id="2147483728" r:id="rId7"/>
  </p:sldMasterIdLst>
  <p:notesMasterIdLst>
    <p:notesMasterId r:id="rId70"/>
  </p:notesMasterIdLst>
  <p:sldIdLst>
    <p:sldId id="284" r:id="rId8"/>
    <p:sldId id="783" r:id="rId9"/>
    <p:sldId id="825" r:id="rId10"/>
    <p:sldId id="490" r:id="rId11"/>
    <p:sldId id="826" r:id="rId12"/>
    <p:sldId id="785" r:id="rId13"/>
    <p:sldId id="754" r:id="rId14"/>
    <p:sldId id="750" r:id="rId15"/>
    <p:sldId id="827" r:id="rId16"/>
    <p:sldId id="787" r:id="rId17"/>
    <p:sldId id="791" r:id="rId18"/>
    <p:sldId id="790" r:id="rId19"/>
    <p:sldId id="788" r:id="rId20"/>
    <p:sldId id="789" r:id="rId21"/>
    <p:sldId id="792" r:id="rId22"/>
    <p:sldId id="801" r:id="rId23"/>
    <p:sldId id="800" r:id="rId24"/>
    <p:sldId id="802" r:id="rId25"/>
    <p:sldId id="793" r:id="rId26"/>
    <p:sldId id="794" r:id="rId27"/>
    <p:sldId id="820" r:id="rId28"/>
    <p:sldId id="798" r:id="rId29"/>
    <p:sldId id="803" r:id="rId30"/>
    <p:sldId id="797" r:id="rId31"/>
    <p:sldId id="804" r:id="rId32"/>
    <p:sldId id="796" r:id="rId33"/>
    <p:sldId id="822" r:id="rId34"/>
    <p:sldId id="806" r:id="rId35"/>
    <p:sldId id="807" r:id="rId36"/>
    <p:sldId id="808" r:id="rId37"/>
    <p:sldId id="809" r:id="rId38"/>
    <p:sldId id="646" r:id="rId39"/>
    <p:sldId id="810" r:id="rId40"/>
    <p:sldId id="811" r:id="rId41"/>
    <p:sldId id="812" r:id="rId42"/>
    <p:sldId id="814" r:id="rId43"/>
    <p:sldId id="815" r:id="rId44"/>
    <p:sldId id="816" r:id="rId45"/>
    <p:sldId id="818" r:id="rId46"/>
    <p:sldId id="813" r:id="rId47"/>
    <p:sldId id="821" r:id="rId48"/>
    <p:sldId id="819" r:id="rId49"/>
    <p:sldId id="392" r:id="rId50"/>
    <p:sldId id="817" r:id="rId51"/>
    <p:sldId id="393" r:id="rId52"/>
    <p:sldId id="394" r:id="rId53"/>
    <p:sldId id="435" r:id="rId54"/>
    <p:sldId id="448" r:id="rId55"/>
    <p:sldId id="453" r:id="rId56"/>
    <p:sldId id="805" r:id="rId57"/>
    <p:sldId id="399" r:id="rId58"/>
    <p:sldId id="265" r:id="rId59"/>
    <p:sldId id="283" r:id="rId60"/>
    <p:sldId id="282" r:id="rId61"/>
    <p:sldId id="258" r:id="rId62"/>
    <p:sldId id="259" r:id="rId63"/>
    <p:sldId id="256" r:id="rId64"/>
    <p:sldId id="281" r:id="rId65"/>
    <p:sldId id="262" r:id="rId66"/>
    <p:sldId id="266" r:id="rId67"/>
    <p:sldId id="264" r:id="rId68"/>
    <p:sldId id="263" r:id="rId6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Martin" initials="JM" lastIdx="5" clrIdx="0"/>
  <p:cmAuthor id="1" name="Martin, Jeffrey" initials="MJ" lastIdx="1" clrIdx="1">
    <p:extLst>
      <p:ext uri="{19B8F6BF-5375-455C-9EA6-DF929625EA0E}">
        <p15:presenceInfo xmlns:p15="http://schemas.microsoft.com/office/powerpoint/2012/main" userId="Martin, Jeffrey" providerId="None"/>
      </p:ext>
    </p:extLst>
  </p:cmAuthor>
  <p:cmAuthor id="2" name="Jeffrey Martin" initials="JM" lastIdx="5" clrIdx="2">
    <p:extLst>
      <p:ext uri="{19B8F6BF-5375-455C-9EA6-DF929625EA0E}">
        <p15:presenceInfo xmlns:p15="http://schemas.microsoft.com/office/powerpoint/2012/main" userId="Jeffrey Mart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24" autoAdjust="0"/>
    <p:restoredTop sz="94486" autoAdjust="0"/>
  </p:normalViewPr>
  <p:slideViewPr>
    <p:cSldViewPr>
      <p:cViewPr>
        <p:scale>
          <a:sx n="80" d="100"/>
          <a:sy n="80" d="100"/>
        </p:scale>
        <p:origin x="162"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1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7C72E97-B60F-423D-886D-816CC5A5731B}" type="slidenum">
              <a:rPr lang="en-US"/>
              <a:pPr>
                <a:defRPr/>
              </a:pPr>
              <a:t>‹#›</a:t>
            </a:fld>
            <a:endParaRPr lang="en-US" dirty="0"/>
          </a:p>
        </p:txBody>
      </p:sp>
    </p:spTree>
    <p:extLst>
      <p:ext uri="{BB962C8B-B14F-4D97-AF65-F5344CB8AC3E}">
        <p14:creationId xmlns:p14="http://schemas.microsoft.com/office/powerpoint/2010/main" val="2199771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sfgate.com/health/article/Former-doc-who-linked-vaccines-to-autism-tells-6222613.php"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of the two pieces for this Journal Club.  It is very short.</a:t>
            </a:r>
          </a:p>
        </p:txBody>
      </p:sp>
      <p:sp>
        <p:nvSpPr>
          <p:cNvPr id="4" name="Slide Number Placeholder 3"/>
          <p:cNvSpPr>
            <a:spLocks noGrp="1"/>
          </p:cNvSpPr>
          <p:nvPr>
            <p:ph type="sldNum" sz="quarter" idx="5"/>
          </p:nvPr>
        </p:nvSpPr>
        <p:spPr/>
        <p:txBody>
          <a:bodyPr/>
          <a:lstStyle/>
          <a:p>
            <a:pPr>
              <a:defRPr/>
            </a:pPr>
            <a:fld id="{17C72E97-B60F-423D-886D-816CC5A5731B}" type="slidenum">
              <a:rPr lang="en-US" smtClean="0"/>
              <a:pPr>
                <a:defRPr/>
              </a:pPr>
              <a:t>1</a:t>
            </a:fld>
            <a:endParaRPr lang="en-US" dirty="0"/>
          </a:p>
        </p:txBody>
      </p:sp>
    </p:spTree>
    <p:extLst>
      <p:ext uri="{BB962C8B-B14F-4D97-AF65-F5344CB8AC3E}">
        <p14:creationId xmlns:p14="http://schemas.microsoft.com/office/powerpoint/2010/main" val="326772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10</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 what is this BCDSP?  It is a research program that started in the 1960’s that was one of the first to systematically look at large number of inpatient medical records to address clinical and epidemiologic questions.  A closer look at reference 1 tells us that the BCDSP consists of persons who are admitted to inpatient medical or psychiatric wards at any of the 8 participating hospitals.  These 8 are listed here.  For this present analysis, the study sample was limited to medical wards and patients treated with at least 1 narcotic (pain relief) medication.  </a:t>
            </a:r>
          </a:p>
        </p:txBody>
      </p:sp>
    </p:spTree>
    <p:extLst>
      <p:ext uri="{BB962C8B-B14F-4D97-AF65-F5344CB8AC3E}">
        <p14:creationId xmlns:p14="http://schemas.microsoft.com/office/powerpoint/2010/main" val="347194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11</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Here is what the authors told us.  These were:</a:t>
            </a:r>
          </a:p>
          <a:p>
            <a:pPr eaLnBrk="1" hangingPunct="1"/>
            <a:r>
              <a:rPr lang="en-US" altLang="en-US" dirty="0"/>
              <a:t>--hospitalized medical patients</a:t>
            </a:r>
          </a:p>
          <a:p>
            <a:pPr eaLnBrk="1" hangingPunct="1"/>
            <a:r>
              <a:rPr lang="en-US" altLang="en-US" dirty="0"/>
              <a:t>--treated with at least 1 narcotic (pain relief) medication</a:t>
            </a:r>
          </a:p>
          <a:p>
            <a:pPr eaLnBrk="1" hangingPunct="1"/>
            <a:endParaRPr lang="en-US" altLang="en-US" dirty="0"/>
          </a:p>
          <a:p>
            <a:pPr eaLnBrk="1" hangingPunct="1"/>
            <a:r>
              <a:rPr lang="en-US" altLang="en-US" dirty="0"/>
              <a:t>What else might we want to know?</a:t>
            </a:r>
          </a:p>
        </p:txBody>
      </p:sp>
    </p:spTree>
    <p:extLst>
      <p:ext uri="{BB962C8B-B14F-4D97-AF65-F5344CB8AC3E}">
        <p14:creationId xmlns:p14="http://schemas.microsoft.com/office/powerpoint/2010/main" val="30007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401638" y="695325"/>
            <a:ext cx="61880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r>
              <a:rPr lang="en-US" dirty="0"/>
              <a:t>You will notice that earlier we had a question mark for the target population, which is the broadest population to which our study inferences may be applied.  This question mark was because we were not told enough about the study sample, both in terms of their host characteristics and in terms of the exogenous agents (i.e., the narcotics) they were given.  </a:t>
            </a:r>
          </a:p>
        </p:txBody>
      </p:sp>
    </p:spTree>
    <p:extLst>
      <p:ext uri="{BB962C8B-B14F-4D97-AF65-F5344CB8AC3E}">
        <p14:creationId xmlns:p14="http://schemas.microsoft.com/office/powerpoint/2010/main" val="543720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13</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about the measurements?  The main measurement is the occurrence of addiction to narcotics.  All that we are told in the text about addiction is that it was “reasonably well documented”.  If we take a deeper look into the references provided by the authors, we learn that that there was a manual review, by a research nurse, of all medical charts from admission to discharge.  This review focused on the medications prescribed.  </a:t>
            </a:r>
          </a:p>
          <a:p>
            <a:pPr eaLnBrk="1" hangingPunct="1"/>
            <a:endParaRPr lang="en-US" altLang="en-US" dirty="0"/>
          </a:p>
          <a:p>
            <a:pPr eaLnBrk="1" hangingPunct="1"/>
            <a:r>
              <a:rPr lang="en-US" altLang="en-US" dirty="0"/>
              <a:t>There was also an interview, by the research nurse, of the patient and attending physician.  The details and timing on these interviews are vague.  Patients may have only been interviewed at admission.   Attending physicians appear to have been interviewed at discharge, but we don’t know exactly what they were asked about.    </a:t>
            </a:r>
          </a:p>
        </p:txBody>
      </p:sp>
    </p:spTree>
    <p:extLst>
      <p:ext uri="{BB962C8B-B14F-4D97-AF65-F5344CB8AC3E}">
        <p14:creationId xmlns:p14="http://schemas.microsoft.com/office/powerpoint/2010/main" val="2599483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14</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Let us look at the findings.  Of 39,946 hospitalized patients, 11,882 received at least 1 narcotic medication.  What </a:t>
            </a:r>
            <a:r>
              <a:rPr lang="en-US" altLang="en-US" dirty="0" err="1"/>
              <a:t>estimand</a:t>
            </a:r>
            <a:r>
              <a:rPr lang="en-US" altLang="en-US" dirty="0"/>
              <a:t> would we like to see to address the research question?</a:t>
            </a:r>
          </a:p>
          <a:p>
            <a:pPr eaLnBrk="1" hangingPunct="1"/>
            <a:endParaRPr lang="en-US" altLang="en-US" dirty="0"/>
          </a:p>
          <a:p>
            <a:pPr eaLnBrk="1" hangingPunct="1"/>
            <a:r>
              <a:rPr lang="en-US" altLang="en-US" dirty="0"/>
              <a:t>What did we get from the authors?  We were told:  4 instances of addiction out of 11,882 patients.</a:t>
            </a:r>
          </a:p>
          <a:p>
            <a:pPr eaLnBrk="1" hangingPunct="1"/>
            <a:endParaRPr lang="en-US" altLang="en-US" dirty="0"/>
          </a:p>
          <a:p>
            <a:pPr eaLnBrk="1" hangingPunct="1"/>
            <a:r>
              <a:rPr lang="en-US" altLang="en-US" dirty="0"/>
              <a:t>Can we estimate valid cumulative incidence from these data?  No.  We do not know the time horizon, and we do not know competing events such as death (as inpatients).   This is not a fatal flaw.  We do know that incidence is low.  </a:t>
            </a:r>
          </a:p>
        </p:txBody>
      </p:sp>
    </p:spTree>
    <p:extLst>
      <p:ext uri="{BB962C8B-B14F-4D97-AF65-F5344CB8AC3E}">
        <p14:creationId xmlns:p14="http://schemas.microsoft.com/office/powerpoint/2010/main" val="2910059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15</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How about the threats to validity?  If the research question is:  “</a:t>
            </a:r>
            <a:r>
              <a:rPr lang="en-US" sz="1200" dirty="0">
                <a:solidFill>
                  <a:srgbClr val="000000"/>
                </a:solidFill>
                <a:latin typeface="Arial" panose="020B0604020202020204" pitchFamily="34" charset="0"/>
                <a:cs typeface="Arial" panose="020B0604020202020204" pitchFamily="34" charset="0"/>
              </a:rPr>
              <a:t>What is the incidence of narcotic addiction in hospitalized medical patients who receive at least one narcotic medication?” then we can through our standard framework for error?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How about selection bias?  We learned two frameworks to think about selection bias, one with box and arrows and the other with DAGs.  We do not see any evidence of selection bias here.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Measurement bias?  Hard to know given how little we are told about the ascertainment of addiction.  From what we are told, we could imagine that the measurement might be insensitive.  Specificity?  Hard to know but with only 4 instances, even if they are all false positives, specificity is still very high.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Confounding?  Confounding is not relevant in descriptive work.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Sampling error?  Given the large sample size, we do not feel that sampling error is an issue.  </a:t>
            </a:r>
          </a:p>
          <a:p>
            <a:pPr eaLnBrk="1" hangingPunct="1"/>
            <a:endParaRPr lang="en-US" altLang="en-US" dirty="0"/>
          </a:p>
        </p:txBody>
      </p:sp>
    </p:spTree>
    <p:extLst>
      <p:ext uri="{BB962C8B-B14F-4D97-AF65-F5344CB8AC3E}">
        <p14:creationId xmlns:p14="http://schemas.microsoft.com/office/powerpoint/2010/main" val="3266064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16</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Little was made of this report until it began to be picked up by the popular press, like this work in Scientific American, in which the Porter/</a:t>
            </a:r>
            <a:r>
              <a:rPr lang="en-US" altLang="en-US" dirty="0" err="1"/>
              <a:t>Jick</a:t>
            </a:r>
            <a:r>
              <a:rPr lang="en-US" altLang="en-US" dirty="0"/>
              <a:t> work was called an “extensive study” and that 11,882 patients were followed up on.  Note: I do not believe we have any evidence that the patients were followed after they left the hospital.</a:t>
            </a:r>
          </a:p>
          <a:p>
            <a:pPr eaLnBrk="1" hangingPunct="1"/>
            <a:endParaRPr lang="en-US" altLang="en-US" dirty="0"/>
          </a:p>
          <a:p>
            <a:pPr eaLnBrk="1" hangingPunct="1"/>
            <a:r>
              <a:rPr lang="en-US" altLang="en-US" dirty="0"/>
              <a:t>And, this work in Time magazine, in which Porter and </a:t>
            </a:r>
            <a:r>
              <a:rPr lang="en-US" altLang="en-US" dirty="0" err="1"/>
              <a:t>Jick</a:t>
            </a:r>
            <a:r>
              <a:rPr lang="en-US" altLang="en-US" dirty="0"/>
              <a:t> was called a “landmark” study and again some suggestion of extensive longitudinal follow-up.  And, there is some reference to cancer patients, despite our not knowing anything about whether cancer patients were represented in the 11,882.  </a:t>
            </a:r>
          </a:p>
        </p:txBody>
      </p:sp>
    </p:spTree>
    <p:extLst>
      <p:ext uri="{BB962C8B-B14F-4D97-AF65-F5344CB8AC3E}">
        <p14:creationId xmlns:p14="http://schemas.microsoft.com/office/powerpoint/2010/main" val="3672279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17</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And, then, momentum began to grow in the frequency of citations of this piece in the scientific literature.   Through 2017, there were 608 citations of this piece, compared to a median of 11 for other letters to the NEJM.  Remember, this was a letter.  Among those referring to Porter/</a:t>
            </a:r>
            <a:r>
              <a:rPr lang="en-US" altLang="en-US" dirty="0" err="1"/>
              <a:t>Jick</a:t>
            </a:r>
            <a:r>
              <a:rPr lang="en-US" altLang="en-US" dirty="0"/>
              <a:t>, 72% cited Porter/</a:t>
            </a:r>
            <a:r>
              <a:rPr lang="en-US" altLang="en-US" dirty="0" err="1"/>
              <a:t>Jick</a:t>
            </a:r>
            <a:r>
              <a:rPr lang="en-US" altLang="en-US" dirty="0"/>
              <a:t> as providing evidence that addiction was rare among patients given opioids.  Most of the referring papers (81%) failed to mention that the patients in Porter/</a:t>
            </a:r>
            <a:r>
              <a:rPr lang="en-US" altLang="en-US" dirty="0" err="1"/>
              <a:t>Jick</a:t>
            </a:r>
            <a:r>
              <a:rPr lang="en-US" altLang="en-US" dirty="0"/>
              <a:t> were hospitalized and may have had acute onset and time-limited pain.</a:t>
            </a:r>
          </a:p>
        </p:txBody>
      </p:sp>
    </p:spTree>
    <p:extLst>
      <p:ext uri="{BB962C8B-B14F-4D97-AF65-F5344CB8AC3E}">
        <p14:creationId xmlns:p14="http://schemas.microsoft.com/office/powerpoint/2010/main" val="1534319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18</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Here are some excerpts.   </a:t>
            </a:r>
          </a:p>
        </p:txBody>
      </p:sp>
    </p:spTree>
    <p:extLst>
      <p:ext uri="{BB962C8B-B14F-4D97-AF65-F5344CB8AC3E}">
        <p14:creationId xmlns:p14="http://schemas.microsoft.com/office/powerpoint/2010/main" val="49744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19</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pharmaceutical industry also became interested in this report.  </a:t>
            </a:r>
          </a:p>
          <a:p>
            <a:pPr eaLnBrk="1" hangingPunct="1"/>
            <a:endParaRPr lang="en-US" altLang="en-US" dirty="0"/>
          </a:p>
          <a:p>
            <a:pPr eaLnBrk="1" hangingPunct="1"/>
            <a:r>
              <a:rPr lang="en-US" altLang="en-US" dirty="0"/>
              <a:t>In 1996, Purdue Pharma, which was owned by the Sackler family</a:t>
            </a:r>
          </a:p>
          <a:p>
            <a:pPr eaLnBrk="1" hangingPunct="1"/>
            <a:endParaRPr lang="en-US" altLang="en-US" dirty="0"/>
          </a:p>
          <a:p>
            <a:pPr eaLnBrk="1" hangingPunct="1"/>
            <a:r>
              <a:rPr lang="en-US" altLang="en-US" dirty="0"/>
              <a:t>Extensive promotion of this drug to doctors and directly to the public.  At the heart of the promotion was the quote that “much less than 1%” of patients who take opioids develop addiction, an estimate they got from Porter and </a:t>
            </a:r>
            <a:r>
              <a:rPr lang="en-US" altLang="en-US" dirty="0" err="1"/>
              <a:t>Jick</a:t>
            </a:r>
            <a:r>
              <a:rPr lang="en-US" altLang="en-US" dirty="0"/>
              <a:t>. </a:t>
            </a:r>
          </a:p>
          <a:p>
            <a:pPr eaLnBrk="1" hangingPunct="1"/>
            <a:endParaRPr lang="en-US" altLang="en-US" dirty="0"/>
          </a:p>
          <a:p>
            <a:pPr eaLnBrk="1" hangingPunct="1"/>
            <a:r>
              <a:rPr lang="en-US" altLang="en-US" dirty="0"/>
              <a:t>Video available at:  https://wp.wwu.edu/hled151/tag/oxycontin/</a:t>
            </a:r>
          </a:p>
        </p:txBody>
      </p:sp>
    </p:spTree>
    <p:extLst>
      <p:ext uri="{BB962C8B-B14F-4D97-AF65-F5344CB8AC3E}">
        <p14:creationId xmlns:p14="http://schemas.microsoft.com/office/powerpoint/2010/main" val="334931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research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258E-F53B-4DF8-B876-C7C54BCC5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597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20</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ultimately happened, as many of you know, is the “opioid crisis”, also known as </a:t>
            </a:r>
            <a:r>
              <a:rPr lang="en-US" altLang="en-US" dirty="0" err="1"/>
              <a:t>as</a:t>
            </a:r>
            <a:r>
              <a:rPr lang="en-US" altLang="en-US" dirty="0"/>
              <a:t> the </a:t>
            </a:r>
            <a:r>
              <a:rPr lang="en-US" altLang="en-US" dirty="0" err="1"/>
              <a:t>opiod</a:t>
            </a:r>
            <a:r>
              <a:rPr lang="en-US" altLang="en-US" dirty="0"/>
              <a:t> epidemic in the U.S.  </a:t>
            </a:r>
          </a:p>
          <a:p>
            <a:pPr eaLnBrk="1" hangingPunct="1"/>
            <a:endParaRPr lang="en-US" altLang="en-US" dirty="0"/>
          </a:p>
          <a:p>
            <a:pPr eaLnBrk="1" hangingPunct="1"/>
            <a:r>
              <a:rPr lang="en-US" altLang="en-US" dirty="0"/>
              <a:t>It turns out that the incidence of addiction to pain medications in persons treated for chronic pain for prolonged periods of time is not less than 1%; it is much greater than this.  The prototypic scenario, repeated over and over in the U.S. communities are otherwise healthy persons prescribed oxycontin for chronic pain syndromes (e.g., back pain) or even typically self-limited pain syndromes (dental problems).  Even with the medications used as prescribed, addiction develops.  </a:t>
            </a:r>
          </a:p>
          <a:p>
            <a:pPr eaLnBrk="1" hangingPunct="1"/>
            <a:endParaRPr lang="en-US" altLang="en-US" dirty="0"/>
          </a:p>
          <a:p>
            <a:pPr eaLnBrk="1" hangingPunct="1"/>
            <a:r>
              <a:rPr lang="en-US" altLang="en-US" dirty="0"/>
              <a:t>In the late 1990’s, there began to be a rising incidence of ….</a:t>
            </a:r>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Deaths from opioid – quite problematic how to assign opioids as cause of death.  Unlikely each was assessed with SCC.   Who knows if this number is correct. </a:t>
            </a:r>
          </a:p>
          <a:p>
            <a:pPr eaLnBrk="1" hangingPunct="1"/>
            <a:endParaRPr lang="en-US" altLang="en-US" dirty="0"/>
          </a:p>
        </p:txBody>
      </p:sp>
    </p:spTree>
    <p:extLst>
      <p:ext uri="{BB962C8B-B14F-4D97-AF65-F5344CB8AC3E}">
        <p14:creationId xmlns:p14="http://schemas.microsoft.com/office/powerpoint/2010/main" val="503962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21</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same popular press that initially amplified the message of Porter and </a:t>
            </a:r>
            <a:r>
              <a:rPr lang="en-US" altLang="en-US" dirty="0" err="1"/>
              <a:t>Jick</a:t>
            </a:r>
            <a:r>
              <a:rPr lang="en-US" altLang="en-US" dirty="0"/>
              <a:t> now has vilified them.  Here are a few deadlines.  </a:t>
            </a:r>
          </a:p>
        </p:txBody>
      </p:sp>
    </p:spTree>
    <p:extLst>
      <p:ext uri="{BB962C8B-B14F-4D97-AF65-F5344CB8AC3E}">
        <p14:creationId xmlns:p14="http://schemas.microsoft.com/office/powerpoint/2010/main" val="2412771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22</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Is the opioid crisis all the fault of Porter and </a:t>
            </a:r>
            <a:r>
              <a:rPr lang="en-US" altLang="en-US" dirty="0" err="1"/>
              <a:t>Jick</a:t>
            </a:r>
            <a:r>
              <a:rPr lang="en-US" altLang="en-US" dirty="0"/>
              <a:t>?  No, we have learned in this course that virtually everything is multi-factorial and all occurrences can be thought in the context of the sufficient-component cause model.  The Porter/</a:t>
            </a:r>
            <a:r>
              <a:rPr lang="en-US" altLang="en-US" dirty="0" err="1"/>
              <a:t>Jick</a:t>
            </a:r>
            <a:r>
              <a:rPr lang="en-US" altLang="en-US" dirty="0"/>
              <a:t> letter played a role but a number of other factors such as … also played an equally important role.  </a:t>
            </a:r>
          </a:p>
        </p:txBody>
      </p:sp>
    </p:spTree>
    <p:extLst>
      <p:ext uri="{BB962C8B-B14F-4D97-AF65-F5344CB8AC3E}">
        <p14:creationId xmlns:p14="http://schemas.microsoft.com/office/powerpoint/2010/main" val="2947754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23</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19049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24</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https://www.npr.org/sections/health-shots/2017/06/16/533060031/doctor-who-wrote-1980-letter-on-painkillers-regrets-that-it-fed-the-opioid-crisi</a:t>
            </a:r>
          </a:p>
        </p:txBody>
      </p:sp>
    </p:spTree>
    <p:extLst>
      <p:ext uri="{BB962C8B-B14F-4D97-AF65-F5344CB8AC3E}">
        <p14:creationId xmlns:p14="http://schemas.microsoft.com/office/powerpoint/2010/main" val="3250787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such an unusual situation that the editors of the New England Journal have placed a disclaimer on the 1980 letter, basically saying not to take it as evidence that addiction is rare.  In short, they are telling readers not to believe this letter.  </a:t>
            </a:r>
          </a:p>
        </p:txBody>
      </p:sp>
      <p:sp>
        <p:nvSpPr>
          <p:cNvPr id="4" name="Slide Number Placeholder 3"/>
          <p:cNvSpPr>
            <a:spLocks noGrp="1"/>
          </p:cNvSpPr>
          <p:nvPr>
            <p:ph type="sldNum" sz="quarter" idx="5"/>
          </p:nvPr>
        </p:nvSpPr>
        <p:spPr/>
        <p:txBody>
          <a:bodyPr/>
          <a:lstStyle/>
          <a:p>
            <a:pPr>
              <a:defRPr/>
            </a:pPr>
            <a:fld id="{17C72E97-B60F-423D-886D-816CC5A5731B}" type="slidenum">
              <a:rPr lang="en-US" smtClean="0"/>
              <a:pPr>
                <a:defRPr/>
              </a:pPr>
              <a:t>25</a:t>
            </a:fld>
            <a:endParaRPr lang="en-US" dirty="0"/>
          </a:p>
        </p:txBody>
      </p:sp>
    </p:spTree>
    <p:extLst>
      <p:ext uri="{BB962C8B-B14F-4D97-AF65-F5344CB8AC3E}">
        <p14:creationId xmlns:p14="http://schemas.microsoft.com/office/powerpoint/2010/main" val="2400768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26</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96680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27</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Although our course rarely endorses external commercial entities (other than Stata, that is), this multi-part </a:t>
            </a:r>
            <a:r>
              <a:rPr lang="en-US" altLang="en-US" dirty="0" err="1"/>
              <a:t>docu</a:t>
            </a:r>
            <a:r>
              <a:rPr lang="en-US" altLang="en-US" dirty="0"/>
              <a:t>-drama called “</a:t>
            </a:r>
            <a:r>
              <a:rPr lang="en-US" altLang="en-US" dirty="0" err="1"/>
              <a:t>Dopesick</a:t>
            </a:r>
            <a:r>
              <a:rPr lang="en-US" altLang="en-US" dirty="0"/>
              <a:t>” is well worth viewing.  </a:t>
            </a:r>
          </a:p>
        </p:txBody>
      </p:sp>
    </p:spTree>
    <p:extLst>
      <p:ext uri="{BB962C8B-B14F-4D97-AF65-F5344CB8AC3E}">
        <p14:creationId xmlns:p14="http://schemas.microsoft.com/office/powerpoint/2010/main" val="2277347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28</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second article for today is this piece by Andrew Wakefield on development disorders in children, published in the Lancet in 1998.</a:t>
            </a:r>
          </a:p>
        </p:txBody>
      </p:sp>
    </p:spTree>
    <p:extLst>
      <p:ext uri="{BB962C8B-B14F-4D97-AF65-F5344CB8AC3E}">
        <p14:creationId xmlns:p14="http://schemas.microsoft.com/office/powerpoint/2010/main" val="4109402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29</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Please note that these articles today are not from </a:t>
            </a:r>
            <a:r>
              <a:rPr lang="en-US" i="1" dirty="0"/>
              <a:t>International Urology and Nephrology, </a:t>
            </a:r>
            <a:r>
              <a:rPr lang="en-US" i="0" dirty="0"/>
              <a:t>the source of the first Journal Club we had on testicular cancer.  The NEJM and Lancet are widely considered the most prestigious and impactful journals in biomedicine.  Most people expect what they read in these journals to be true.  </a:t>
            </a:r>
            <a:endParaRPr lang="en-US" altLang="en-US" dirty="0"/>
          </a:p>
        </p:txBody>
      </p:sp>
    </p:spTree>
    <p:extLst>
      <p:ext uri="{BB962C8B-B14F-4D97-AF65-F5344CB8AC3E}">
        <p14:creationId xmlns:p14="http://schemas.microsoft.com/office/powerpoint/2010/main" val="4177136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The key phrases are:</a:t>
            </a:r>
          </a:p>
          <a:p>
            <a:r>
              <a:rPr lang="en-US" dirty="0"/>
              <a:t>--incidence of narcotic addiction</a:t>
            </a:r>
          </a:p>
          <a:p>
            <a:r>
              <a:rPr lang="en-US" dirty="0"/>
              <a:t>… in</a:t>
            </a:r>
          </a:p>
          <a:p>
            <a:r>
              <a:rPr lang="en-US" dirty="0"/>
              <a:t>--consecutive</a:t>
            </a:r>
          </a:p>
          <a:p>
            <a:r>
              <a:rPr lang="en-US" dirty="0"/>
              <a:t>--hospitalized patients who received at least one narcotic preparation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258E-F53B-4DF8-B876-C7C54BCC5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6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research question posed by this article?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C258E-F53B-4DF8-B876-C7C54BCC5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869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401638" y="695325"/>
            <a:ext cx="61880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r>
              <a:rPr lang="en-US" dirty="0"/>
              <a:t>Let us go through our hierarchy of populations.  </a:t>
            </a:r>
          </a:p>
          <a:p>
            <a:endParaRPr lang="en-US" dirty="0"/>
          </a:p>
          <a:p>
            <a:r>
              <a:rPr lang="en-US" dirty="0"/>
              <a:t>What is the study design here?  It is a cross-sectional study.  Children were evaluated at one slice in time.  Who were they? </a:t>
            </a:r>
          </a:p>
        </p:txBody>
      </p:sp>
    </p:spTree>
    <p:extLst>
      <p:ext uri="{BB962C8B-B14F-4D97-AF65-F5344CB8AC3E}">
        <p14:creationId xmlns:p14="http://schemas.microsoft.com/office/powerpoint/2010/main" val="893759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330200" y="696913"/>
            <a:ext cx="6197600" cy="3486150"/>
          </a:xfrm>
          <a:ln/>
        </p:spPr>
      </p:sp>
      <p:sp>
        <p:nvSpPr>
          <p:cNvPr id="10649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sz="1000" baseline="0" dirty="0"/>
              <a:t>Schematically, this can be thought of as a cross-sectional design with outcome-selective sampling.  </a:t>
            </a: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3277CE8-7325-4CA7-97A6-2915BD4CAB26}"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12/2/2022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87462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Is this a case series?  You will notice that this is not a term we used in the course, mainly because it is variably defined and we really do not need the term.  We already have language.  </a:t>
            </a:r>
          </a:p>
          <a:p>
            <a:pPr eaLnBrk="1" hangingPunct="1"/>
            <a:endParaRPr lang="en-US" altLang="en-US" dirty="0"/>
          </a:p>
          <a:p>
            <a:pPr eaLnBrk="1" hangingPunct="1"/>
            <a:r>
              <a:rPr lang="en-US" altLang="en-US" dirty="0"/>
              <a:t>If you look in the Dictionary of Epidemiology, you will see case series defined as “….”.  </a:t>
            </a:r>
          </a:p>
          <a:p>
            <a:pPr eaLnBrk="1" hangingPunct="1"/>
            <a:endParaRPr lang="en-US" altLang="en-US" dirty="0"/>
          </a:p>
          <a:p>
            <a:pPr eaLnBrk="1" hangingPunct="1"/>
            <a:r>
              <a:rPr lang="en-US" altLang="en-US" dirty="0"/>
              <a:t>We feel that this is equivalent to:</a:t>
            </a:r>
          </a:p>
          <a:p>
            <a:pPr eaLnBrk="1" hangingPunct="1"/>
            <a:r>
              <a:rPr lang="en-US" altLang="en-US" dirty="0"/>
              <a:t>--</a:t>
            </a:r>
          </a:p>
          <a:p>
            <a:pPr eaLnBrk="1" hangingPunct="1"/>
            <a:r>
              <a:rPr lang="en-US" altLang="en-US" dirty="0"/>
              <a:t>--</a:t>
            </a:r>
          </a:p>
          <a:p>
            <a:pPr eaLnBrk="1" hangingPunct="1"/>
            <a:r>
              <a:rPr lang="en-US" altLang="en-US" dirty="0"/>
              <a:t>Or</a:t>
            </a:r>
          </a:p>
          <a:p>
            <a:pPr eaLnBrk="1" hangingPunct="1"/>
            <a:r>
              <a:rPr lang="en-US" altLang="en-US" dirty="0"/>
              <a:t>---</a:t>
            </a:r>
          </a:p>
          <a:p>
            <a:pPr eaLnBrk="1" hangingPunct="1"/>
            <a:endParaRPr lang="en-US" altLang="en-US" dirty="0"/>
          </a:p>
          <a:p>
            <a:pPr eaLnBrk="1" hangingPunct="1"/>
            <a:r>
              <a:rPr lang="en-US" altLang="en-US" dirty="0"/>
              <a:t>In summary, it is fine to call this a case series but we do not favor it because we already have terminology to describe it.  </a:t>
            </a:r>
          </a:p>
        </p:txBody>
      </p:sp>
    </p:spTree>
    <p:extLst>
      <p:ext uri="{BB962C8B-B14F-4D97-AF65-F5344CB8AC3E}">
        <p14:creationId xmlns:p14="http://schemas.microsoft.com/office/powerpoint/2010/main" val="1945034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Who were the participants?   We were told that they were children who were consecutively referred to the department of pediatric gastroenterology with a history of two things:</a:t>
            </a:r>
          </a:p>
          <a:p>
            <a:pPr eaLnBrk="1" hangingPunct="1"/>
            <a:r>
              <a:rPr lang="en-US" altLang="en-US" dirty="0"/>
              <a:t>--a pervasive developmental disorder</a:t>
            </a:r>
          </a:p>
          <a:p>
            <a:pPr eaLnBrk="1" hangingPunct="1"/>
            <a:r>
              <a:rPr lang="en-US" altLang="en-US" dirty="0"/>
              <a:t>..and</a:t>
            </a:r>
          </a:p>
          <a:p>
            <a:pPr eaLnBrk="1" hangingPunct="1"/>
            <a:r>
              <a:rPr lang="en-US" altLang="en-US" dirty="0"/>
              <a:t>--some intestinal symptoms.  </a:t>
            </a:r>
          </a:p>
          <a:p>
            <a:pPr eaLnBrk="1" hangingPunct="1"/>
            <a:endParaRPr lang="en-US" altLang="en-US" dirty="0"/>
          </a:p>
          <a:p>
            <a:pPr eaLnBrk="1" hangingPunct="1"/>
            <a:r>
              <a:rPr lang="en-US" altLang="en-US" dirty="0"/>
              <a:t>What does consecutively mean? </a:t>
            </a:r>
          </a:p>
        </p:txBody>
      </p:sp>
    </p:spTree>
    <p:extLst>
      <p:ext uri="{BB962C8B-B14F-4D97-AF65-F5344CB8AC3E}">
        <p14:creationId xmlns:p14="http://schemas.microsoft.com/office/powerpoint/2010/main" val="1955899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kinds of questions do you have about the participants?</a:t>
            </a:r>
          </a:p>
        </p:txBody>
      </p:sp>
    </p:spTree>
    <p:extLst>
      <p:ext uri="{BB962C8B-B14F-4D97-AF65-F5344CB8AC3E}">
        <p14:creationId xmlns:p14="http://schemas.microsoft.com/office/powerpoint/2010/main" val="2491441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children were admitted to the inpatient unit and then had a number of measurements performed.  </a:t>
            </a:r>
          </a:p>
        </p:txBody>
      </p:sp>
    </p:spTree>
    <p:extLst>
      <p:ext uri="{BB962C8B-B14F-4D97-AF65-F5344CB8AC3E}">
        <p14:creationId xmlns:p14="http://schemas.microsoft.com/office/powerpoint/2010/main" val="152261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was the authors’ main finding?  It was that in eight children, the behavioral problems was said to be linked, either by parents or family physician, to a recent measles/mump/rubella vaccination.  In these eight, the mean time from vaccination to behavioral symptoms was just 6 days.  </a:t>
            </a:r>
          </a:p>
          <a:p>
            <a:pPr eaLnBrk="1" hangingPunct="1"/>
            <a:endParaRPr lang="en-US" altLang="en-US" dirty="0"/>
          </a:p>
          <a:p>
            <a:pPr eaLnBrk="1" hangingPunct="1"/>
            <a:r>
              <a:rPr lang="en-US" altLang="en-US" dirty="0"/>
              <a:t>The authors concluded that they have identified a chronic enterocolitis that may be related to neuropsychiatric dysfunction and that this unique constellation of symptoms occurred very shortly after the MMR vaccine.  </a:t>
            </a:r>
          </a:p>
        </p:txBody>
      </p:sp>
    </p:spTree>
    <p:extLst>
      <p:ext uri="{BB962C8B-B14F-4D97-AF65-F5344CB8AC3E}">
        <p14:creationId xmlns:p14="http://schemas.microsoft.com/office/powerpoint/2010/main" val="3816504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 press conference accompanied the publication in Lancet.  At this conference, the first author Andrew Wakefield said that, on the basis of these eight patients, sufficient anxiety in this mind of the safety of the MMR vaccine.  </a:t>
            </a:r>
          </a:p>
        </p:txBody>
      </p:sp>
    </p:spTree>
    <p:extLst>
      <p:ext uri="{BB962C8B-B14F-4D97-AF65-F5344CB8AC3E}">
        <p14:creationId xmlns:p14="http://schemas.microsoft.com/office/powerpoint/2010/main" val="1147169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Many of you know what followed regarding public opinion of childhood vaccination.  There may been anti-vaccination sentiment brewing before the Wakefield paper, but it certainly accelerated after the paper was published.  These data are MMR coverage throughout Europe.  </a:t>
            </a:r>
          </a:p>
        </p:txBody>
      </p:sp>
    </p:spTree>
    <p:extLst>
      <p:ext uri="{BB962C8B-B14F-4D97-AF65-F5344CB8AC3E}">
        <p14:creationId xmlns:p14="http://schemas.microsoft.com/office/powerpoint/2010/main" val="57402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of the “Big 6” is this research question?  We have now described</a:t>
            </a:r>
            <a:r>
              <a:rPr lang="en-US" baseline="0" dirty="0"/>
              <a:t> 5 of them: description, causation, attribution, mediation, and interaction.   We can now draw DAGs that depict each of these.  (Notice how the edge goes away, with animation, in the DAG to depict attribution).  DAGs are very efficient compact notation that remind us what we need to do to address these different objectives. </a:t>
            </a:r>
          </a:p>
          <a:p>
            <a:endParaRPr lang="en-US" baseline="0" dirty="0"/>
          </a:p>
          <a:p>
            <a:r>
              <a:rPr lang="en-US" baseline="0" dirty="0"/>
              <a:t>We have not and will not formally say much about prediction in this course although we talked about sensitivity and specificity (which are important metrics of prediction) as well as measures of association, which, in general, can be interpreted in a prediction context.  Measures of association that are not causal do depict prediction.  We typically do not use DAGs to describe prediction objectives, but we can use DAGs to show the variety of ways that one variable can predict another, either through a true causal relationship or a variety of non-causal relationships (e.g., via confounding or via collider-conditioning).  DAGs also help us think of features that promise to have good predictive accuracy.  That is, proximal direct causes will tend to be stronger predictors than most distant variables connected to outcome via a series of confounding paths.  (Note: DAGs can also sometimes be helpful in prediction problems to remind us about downstream mediating steps which may be intervened upon in different contexts and hence be a  source of poor prediction in other populations.)</a:t>
            </a:r>
            <a:endParaRPr lang="en-US" dirty="0"/>
          </a:p>
          <a:p>
            <a:endParaRPr lang="en-US" dirty="0"/>
          </a:p>
          <a:p>
            <a:r>
              <a:rPr lang="en-US" dirty="0"/>
              <a:t>The research question in </a:t>
            </a:r>
            <a:r>
              <a:rPr lang="en-US" dirty="0" err="1"/>
              <a:t>Jick</a:t>
            </a:r>
            <a:r>
              <a:rPr lang="en-US" dirty="0"/>
              <a:t> and Porter is one of description. </a:t>
            </a:r>
          </a:p>
          <a:p>
            <a:endParaRPr lang="en-US" dirty="0"/>
          </a:p>
          <a:p>
            <a:r>
              <a:rPr lang="en-US" dirty="0"/>
              <a:t>As review, one</a:t>
            </a:r>
            <a:r>
              <a:rPr lang="en-US" baseline="0" dirty="0"/>
              <a:t> way to think about clinical research and epidemiology </a:t>
            </a:r>
            <a:r>
              <a:rPr lang="en-US" dirty="0"/>
              <a:t>is to think about the different</a:t>
            </a:r>
            <a:r>
              <a:rPr lang="en-US" baseline="0" dirty="0"/>
              <a:t> kinds of questions that clinical researchers and epidemiologists answer.   We call these the “Big 6”.  Most of what clinical research and epidemiology answer can be placed into one of these 6 categories or objectives, and each is highly relevant.  A major use of this scheme is for practitioners to be able to encounter any given research question or problem and instantly classify the work into one or more of these categories/objectives.  Then, once the category/objective is recognized, this should invoke a mental checklist of what is needed methodologically to fulfill the objective.  For example, if description is the objective, is the parameter of interest prevalence, incidence, or something else?  If incidence, is the parameter risk or rate and have all of pitfalls with risks and rates been addressed?  Then, is the sample representative, and is the measurement accurate.  This type of pattern recognition will instantly help practitioners focus on key threats to validity.  </a:t>
            </a:r>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1F44BD4-D4C3-494E-A487-843E4D715B0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459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Let us say that all of the data contained in the paper regarding participant selection and the measurements are true.  If so, what is the main threat to validity.  Well, first, in our 2 x 2 table, we only have cases.  Wakefield seeks to make the cases that MMR is very common among the cases.  However, at the time these data were being collected, over 90% of children were getting vaccinated.  Furthermore, the timing of MMR ..</a:t>
            </a:r>
          </a:p>
        </p:txBody>
      </p:sp>
    </p:spTree>
    <p:extLst>
      <p:ext uri="{BB962C8B-B14F-4D97-AF65-F5344CB8AC3E}">
        <p14:creationId xmlns:p14="http://schemas.microsoft.com/office/powerpoint/2010/main" val="3095468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I just described was if the data were valid.  It turns out that they were not.  In work performed by an investigative reporter, Brian Deer, in the UK, it was found that:</a:t>
            </a:r>
          </a:p>
          <a:p>
            <a:pPr eaLnBrk="1" hangingPunct="1"/>
            <a:endParaRPr lang="en-US" altLang="en-US" dirty="0"/>
          </a:p>
          <a:p>
            <a:pPr eaLnBrk="1" hangingPunct="1"/>
            <a:r>
              <a:rPr lang="en-US" altLang="en-US" dirty="0"/>
              <a:t>First, the participant selection was not as described in the paper.  </a:t>
            </a:r>
          </a:p>
        </p:txBody>
      </p:sp>
    </p:spTree>
    <p:extLst>
      <p:ext uri="{BB962C8B-B14F-4D97-AF65-F5344CB8AC3E}">
        <p14:creationId xmlns:p14="http://schemas.microsoft.com/office/powerpoint/2010/main" val="3269951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51470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algn="ctr" defTabSz="930275" eaLnBrk="0" fontAlgn="base" hangingPunct="0">
              <a:spcBef>
                <a:spcPct val="0"/>
              </a:spcBef>
              <a:spcAft>
                <a:spcPct val="0"/>
              </a:spcAft>
              <a:defRPr sz="3200">
                <a:solidFill>
                  <a:schemeClr val="tx1"/>
                </a:solidFill>
                <a:latin typeface="Times New Roman" pitchFamily="18" charset="0"/>
              </a:defRPr>
            </a:lvl6pPr>
            <a:lvl7pPr marL="2971800" indent="-228600" algn="ctr" defTabSz="930275" eaLnBrk="0" fontAlgn="base" hangingPunct="0">
              <a:spcBef>
                <a:spcPct val="0"/>
              </a:spcBef>
              <a:spcAft>
                <a:spcPct val="0"/>
              </a:spcAft>
              <a:defRPr sz="3200">
                <a:solidFill>
                  <a:schemeClr val="tx1"/>
                </a:solidFill>
                <a:latin typeface="Times New Roman" pitchFamily="18" charset="0"/>
              </a:defRPr>
            </a:lvl7pPr>
            <a:lvl8pPr marL="3429000" indent="-228600" algn="ctr" defTabSz="930275" eaLnBrk="0" fontAlgn="base" hangingPunct="0">
              <a:spcBef>
                <a:spcPct val="0"/>
              </a:spcBef>
              <a:spcAft>
                <a:spcPct val="0"/>
              </a:spcAft>
              <a:defRPr sz="3200">
                <a:solidFill>
                  <a:schemeClr val="tx1"/>
                </a:solidFill>
                <a:latin typeface="Times New Roman" pitchFamily="18" charset="0"/>
              </a:defRPr>
            </a:lvl8pPr>
            <a:lvl9pPr marL="3886200" indent="-228600" algn="ctr" defTabSz="930275" eaLnBrk="0" fontAlgn="base" hangingPunct="0">
              <a:spcBef>
                <a:spcPct val="0"/>
              </a:spcBef>
              <a:spcAft>
                <a:spcPct val="0"/>
              </a:spcAft>
              <a:defRPr sz="3200">
                <a:solidFill>
                  <a:schemeClr val="tx1"/>
                </a:solidFill>
                <a:latin typeface="Times New Roman"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A69079F3-6286-4297-88F9-D4DAD91515F4}"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52326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C2BD5-DC6F-429B-943E-0A139E5A1DA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51508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algn="ctr" defTabSz="930275" eaLnBrk="0" fontAlgn="base" hangingPunct="0">
              <a:spcBef>
                <a:spcPct val="0"/>
              </a:spcBef>
              <a:spcAft>
                <a:spcPct val="0"/>
              </a:spcAft>
              <a:defRPr sz="3200">
                <a:solidFill>
                  <a:schemeClr val="tx1"/>
                </a:solidFill>
                <a:latin typeface="Times New Roman" pitchFamily="18" charset="0"/>
              </a:defRPr>
            </a:lvl6pPr>
            <a:lvl7pPr marL="2971800" indent="-228600" algn="ctr" defTabSz="930275" eaLnBrk="0" fontAlgn="base" hangingPunct="0">
              <a:spcBef>
                <a:spcPct val="0"/>
              </a:spcBef>
              <a:spcAft>
                <a:spcPct val="0"/>
              </a:spcAft>
              <a:defRPr sz="3200">
                <a:solidFill>
                  <a:schemeClr val="tx1"/>
                </a:solidFill>
                <a:latin typeface="Times New Roman" pitchFamily="18" charset="0"/>
              </a:defRPr>
            </a:lvl7pPr>
            <a:lvl8pPr marL="3429000" indent="-228600" algn="ctr" defTabSz="930275" eaLnBrk="0" fontAlgn="base" hangingPunct="0">
              <a:spcBef>
                <a:spcPct val="0"/>
              </a:spcBef>
              <a:spcAft>
                <a:spcPct val="0"/>
              </a:spcAft>
              <a:defRPr sz="3200">
                <a:solidFill>
                  <a:schemeClr val="tx1"/>
                </a:solidFill>
                <a:latin typeface="Times New Roman" pitchFamily="18" charset="0"/>
              </a:defRPr>
            </a:lvl8pPr>
            <a:lvl9pPr marL="3886200" indent="-228600" algn="ctr" defTabSz="930275" eaLnBrk="0" fontAlgn="base" hangingPunct="0">
              <a:spcBef>
                <a:spcPct val="0"/>
              </a:spcBef>
              <a:spcAft>
                <a:spcPct val="0"/>
              </a:spcAft>
              <a:defRPr sz="3200">
                <a:solidFill>
                  <a:schemeClr val="tx1"/>
                </a:solidFill>
                <a:latin typeface="Times New Roman"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2FACA454-C17A-416F-8704-A1094F28A7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206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algn="ctr" defTabSz="930275" eaLnBrk="0" fontAlgn="base" hangingPunct="0">
              <a:spcBef>
                <a:spcPct val="0"/>
              </a:spcBef>
              <a:spcAft>
                <a:spcPct val="0"/>
              </a:spcAft>
              <a:defRPr sz="3200">
                <a:solidFill>
                  <a:schemeClr val="tx1"/>
                </a:solidFill>
                <a:latin typeface="Times New Roman" pitchFamily="18" charset="0"/>
              </a:defRPr>
            </a:lvl6pPr>
            <a:lvl7pPr marL="2971800" indent="-228600" algn="ctr" defTabSz="930275" eaLnBrk="0" fontAlgn="base" hangingPunct="0">
              <a:spcBef>
                <a:spcPct val="0"/>
              </a:spcBef>
              <a:spcAft>
                <a:spcPct val="0"/>
              </a:spcAft>
              <a:defRPr sz="3200">
                <a:solidFill>
                  <a:schemeClr val="tx1"/>
                </a:solidFill>
                <a:latin typeface="Times New Roman" pitchFamily="18" charset="0"/>
              </a:defRPr>
            </a:lvl7pPr>
            <a:lvl8pPr marL="3429000" indent="-228600" algn="ctr" defTabSz="930275" eaLnBrk="0" fontAlgn="base" hangingPunct="0">
              <a:spcBef>
                <a:spcPct val="0"/>
              </a:spcBef>
              <a:spcAft>
                <a:spcPct val="0"/>
              </a:spcAft>
              <a:defRPr sz="3200">
                <a:solidFill>
                  <a:schemeClr val="tx1"/>
                </a:solidFill>
                <a:latin typeface="Times New Roman" pitchFamily="18" charset="0"/>
              </a:defRPr>
            </a:lvl8pPr>
            <a:lvl9pPr marL="3886200" indent="-228600" algn="ctr" defTabSz="930275" eaLnBrk="0" fontAlgn="base" hangingPunct="0">
              <a:spcBef>
                <a:spcPct val="0"/>
              </a:spcBef>
              <a:spcAft>
                <a:spcPct val="0"/>
              </a:spcAft>
              <a:defRPr sz="3200">
                <a:solidFill>
                  <a:schemeClr val="tx1"/>
                </a:solidFill>
                <a:latin typeface="Times New Roman" pitchFamily="18" charset="0"/>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03E7593B-A416-4542-AA9F-B49CFB07115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story all came to a head in January of 2011 when the BMJ published a series of 3 articles by Brian Deer in which he concluded the Wakefield’s work was indeed fraudulent, all motivated by, he claims, a desire to make money in lawsuits, by developing new a diagnostic test, and by developing an alternative vaccine.   </a:t>
            </a:r>
          </a:p>
          <a:p>
            <a:endParaRPr lang="en-US" altLang="en-US" dirty="0"/>
          </a:p>
          <a:p>
            <a:r>
              <a:rPr lang="en-US" altLang="en-US" dirty="0"/>
              <a:t>The BMJ editor, Fiona Godlee, called this one of the most damaging frauds in the history of medical science.  </a:t>
            </a:r>
          </a:p>
        </p:txBody>
      </p:sp>
    </p:spTree>
    <p:extLst>
      <p:ext uri="{BB962C8B-B14F-4D97-AF65-F5344CB8AC3E}">
        <p14:creationId xmlns:p14="http://schemas.microsoft.com/office/powerpoint/2010/main" val="842411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thought that the original author of all of this,</a:t>
            </a:r>
            <a:r>
              <a:rPr lang="en-US" baseline="0" dirty="0"/>
              <a:t> Andrew Wakefield, has quietly disappeared, but, in fact, he has not.  After he lost his medical license in the UK, he moved to Austin, Texas.  Here he is lecturing to a chiropractic school in Hayward, in the East Bay, in August 2015.   You can read more about it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Times New Roman" pitchFamily="18" charset="0"/>
                <a:ea typeface="+mn-ea"/>
                <a:cs typeface="+mn-cs"/>
                <a:hlinkClick r:id="rId3"/>
              </a:rPr>
              <a:t>http://www.sfgate.com/health/article/Former-doc-who-linked-vaccines-to-autism-tells-6222613.php</a:t>
            </a:r>
            <a:endParaRPr lang="en-US" sz="1200" u="sng"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lumMod val="95000"/>
                  <a:lumOff val="5000"/>
                </a:schemeClr>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a:solidFill>
                  <a:schemeClr val="tx1">
                    <a:lumMod val="95000"/>
                    <a:lumOff val="5000"/>
                  </a:schemeClr>
                </a:solidFill>
                <a:effectLst/>
                <a:latin typeface="Times New Roman" pitchFamily="18" charset="0"/>
                <a:ea typeface="+mn-ea"/>
                <a:cs typeface="+mn-cs"/>
              </a:rPr>
              <a:t>He has created a film documentary, called “Vaxxed”, in Spring 2016 about how he believes the CDC has fraudulently covered up data (from one study) that showed an association between MMR and autism.  He claims the cover up went to the highest level of the CDC and other members of the US government, as well as the popular media.  This caused quite a stir at the Tribeca Film Festival, where it was initially scheduled to show but then was pulled back.  You can watch it on Amazon Prime.   Wakefield claims to have a CDC whistleblower who is willing to tell all.  The documentary unfortunately does not tell us enough about the culprit study for us to make our own decisions about what is going 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kern="1200" baseline="0" dirty="0">
              <a:solidFill>
                <a:schemeClr val="tx1">
                  <a:lumMod val="95000"/>
                  <a:lumOff val="5000"/>
                </a:schemeClr>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a:solidFill>
                  <a:schemeClr val="tx1">
                    <a:lumMod val="95000"/>
                    <a:lumOff val="5000"/>
                  </a:schemeClr>
                </a:solidFill>
                <a:effectLst/>
                <a:latin typeface="Times New Roman" pitchFamily="18" charset="0"/>
                <a:ea typeface="+mn-ea"/>
                <a:cs typeface="+mn-cs"/>
              </a:rPr>
              <a:t>In 2017, he created another documentary called “The Pathological Optimist”, where he denies being fraudulent and instead claims that he was the victim of a malicious smear campaign to discredit any work that went against the party line for vaccination.  Please see this film for yourself to form your own opinion.  </a:t>
            </a:r>
            <a:endParaRPr lang="en-US" sz="1200" u="none" kern="1200" dirty="0">
              <a:solidFill>
                <a:schemeClr val="tx1">
                  <a:lumMod val="95000"/>
                  <a:lumOff val="5000"/>
                </a:schemeClr>
              </a:solidFill>
              <a:effectLst/>
              <a:latin typeface="Times New Roman" pitchFamily="18" charset="0"/>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2A7DC65B-8B59-49B6-9366-2921FF4FB13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5098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Wakefield’s intentions,</a:t>
            </a:r>
            <a:r>
              <a:rPr lang="en-US" baseline="0" dirty="0"/>
              <a:t> the anti-vaccine movement that surely existed before Wakefield’s paper, was undeniably accelerated by Wakefield’s work.  Everyone has surely heard about measles outbreaks occurring over the past decade.  On Dec. 5, 2019, the WHO published a report citing 140,000 measles deaths worldwide in 2018.  </a:t>
            </a:r>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2A7DC65B-8B59-49B6-9366-2921FF4FB13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8743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relevance to our current situation is obvious.  The full book on the legacy of Wakefield’s work may not yet have been written. </a:t>
            </a:r>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2A7DC65B-8B59-49B6-9366-2921FF4FB13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295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DAG for our question.  We did not spend much time discussing DAGs for descriptive questions, but this is now being written about by methodologists, and it is straightforward.  For more detail, see </a:t>
            </a:r>
          </a:p>
          <a:p>
            <a:endParaRPr lang="en-US" dirty="0"/>
          </a:p>
          <a:p>
            <a:r>
              <a:rPr lang="en-US" baseline="0" dirty="0"/>
              <a:t>Smith L. </a:t>
            </a:r>
            <a:r>
              <a:rPr lang="en-US" sz="1200" b="0" i="0" u="none" strike="noStrike" baseline="0" dirty="0">
                <a:solidFill>
                  <a:srgbClr val="131413"/>
                </a:solidFill>
                <a:latin typeface="DxrdbpAdvTT577c760c"/>
              </a:rPr>
              <a:t>Selection mechanisms and their consequences: Understanding and addressing selection bias.  </a:t>
            </a:r>
            <a:r>
              <a:rPr lang="en-US" sz="1200" b="0" i="1" u="none" strike="noStrike" baseline="0" dirty="0">
                <a:solidFill>
                  <a:srgbClr val="131413"/>
                </a:solidFill>
                <a:latin typeface="BkbrxlAdvTTc488b0e6"/>
              </a:rPr>
              <a:t>Current Epidemiology Reports  </a:t>
            </a:r>
            <a:r>
              <a:rPr lang="en-US" sz="1200" b="0" i="0" u="none" strike="noStrike" baseline="0" dirty="0">
                <a:solidFill>
                  <a:srgbClr val="131413"/>
                </a:solidFill>
                <a:latin typeface="BkbrxlAdvTTc488b0e6"/>
              </a:rPr>
              <a:t>2020.</a:t>
            </a:r>
            <a:endParaRPr lang="en-US" dirty="0"/>
          </a:p>
        </p:txBody>
      </p:sp>
      <p:sp>
        <p:nvSpPr>
          <p:cNvPr id="4" name="Slide Number Placeholder 3"/>
          <p:cNvSpPr>
            <a:spLocks noGrp="1"/>
          </p:cNvSpPr>
          <p:nvPr>
            <p:ph type="sldNum" sz="quarter" idx="5"/>
          </p:nvPr>
        </p:nvSpPr>
        <p:spPr/>
        <p:txBody>
          <a:bodyPr/>
          <a:lstStyle/>
          <a:p>
            <a:pPr>
              <a:defRPr/>
            </a:pPr>
            <a:fld id="{17C72E97-B60F-423D-886D-816CC5A5731B}" type="slidenum">
              <a:rPr lang="en-US" smtClean="0"/>
              <a:pPr>
                <a:defRPr/>
              </a:pPr>
              <a:t>5</a:t>
            </a:fld>
            <a:endParaRPr lang="en-US" dirty="0"/>
          </a:p>
        </p:txBody>
      </p:sp>
    </p:spTree>
    <p:extLst>
      <p:ext uri="{BB962C8B-B14F-4D97-AF65-F5344CB8AC3E}">
        <p14:creationId xmlns:p14="http://schemas.microsoft.com/office/powerpoint/2010/main" val="5513369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50</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65299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52</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year’s prize winners.  The first prize</a:t>
            </a:r>
            <a:r>
              <a:rPr lang="en-US" altLang="en-US" baseline="0" dirty="0"/>
              <a:t> is for systematic performance goes to the course participant who had the highest % score on the Problem Sets.  This goes to &lt; &gt;. </a:t>
            </a:r>
            <a:endParaRPr lang="en-US" altLang="en-US" dirty="0"/>
          </a:p>
          <a:p>
            <a:pPr eaLnBrk="1" hangingPunct="1"/>
            <a:endParaRPr lang="en-US" altLang="en-US" dirty="0"/>
          </a:p>
          <a:p>
            <a:pPr eaLnBrk="1" hangingPunct="1"/>
            <a:r>
              <a:rPr lang="en-US" altLang="en-US" dirty="0"/>
              <a:t>Sometimes</a:t>
            </a:r>
            <a:r>
              <a:rPr lang="en-US" altLang="en-US" baseline="0" dirty="0"/>
              <a:t> it is just as good to be lucky as it is to be good and to show you that we respect the role of chance, we also are awarding a prize on the basis of chance.  We picked a name out of hat and drew &lt;  &gt; who also happened to have a very high % on the Problem Sets.  </a:t>
            </a:r>
            <a:endParaRPr lang="en-US" altLang="en-US" dirty="0"/>
          </a:p>
        </p:txBody>
      </p:sp>
    </p:spTree>
    <p:extLst>
      <p:ext uri="{BB962C8B-B14F-4D97-AF65-F5344CB8AC3E}">
        <p14:creationId xmlns:p14="http://schemas.microsoft.com/office/powerpoint/2010/main" val="1643994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53</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year’s prize winners.  The first prize</a:t>
            </a:r>
            <a:r>
              <a:rPr lang="en-US" altLang="en-US" baseline="0" dirty="0"/>
              <a:t> is for systematic performance to the course participant who had the highest % score on the Problem Sets.  This goes to &lt; &gt;. </a:t>
            </a:r>
            <a:endParaRPr lang="en-US" altLang="en-US" dirty="0"/>
          </a:p>
          <a:p>
            <a:pPr eaLnBrk="1" hangingPunct="1"/>
            <a:endParaRPr lang="en-US" altLang="en-US" dirty="0"/>
          </a:p>
          <a:p>
            <a:pPr eaLnBrk="1" hangingPunct="1"/>
            <a:r>
              <a:rPr lang="en-US" altLang="en-US" dirty="0"/>
              <a:t>Sometimes</a:t>
            </a:r>
            <a:r>
              <a:rPr lang="en-US" altLang="en-US" baseline="0" dirty="0"/>
              <a:t> it is just as good to be lucky as it is to be good and to show you that we respect the role of chance, we also are awarding a prize on the basis of chance.  We picked a name out of hat and drew &lt;  &gt; who also happened to have a very high % on the Problem Sets.  </a:t>
            </a:r>
            <a:endParaRPr lang="en-US" altLang="en-US" dirty="0"/>
          </a:p>
        </p:txBody>
      </p:sp>
    </p:spTree>
    <p:extLst>
      <p:ext uri="{BB962C8B-B14F-4D97-AF65-F5344CB8AC3E}">
        <p14:creationId xmlns:p14="http://schemas.microsoft.com/office/powerpoint/2010/main" val="3054219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2BD5-DC6F-429B-943E-0A139E5A1DA4}" type="slidenum">
              <a:rPr lang="en-US" altLang="en-US" sz="1200" smtClean="0"/>
              <a:pPr eaLnBrk="1" hangingPunct="1"/>
              <a:t>54</a:t>
            </a:fld>
            <a:endParaRPr lang="en-US" altLang="en-US" sz="1200" dirty="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year’s prize winners.  The first prize</a:t>
            </a:r>
            <a:r>
              <a:rPr lang="en-US" altLang="en-US" baseline="0" dirty="0"/>
              <a:t> is for systematic performance to the course participant who had the highest % score on the Problem Sets.  This goes to &lt; &gt;. </a:t>
            </a:r>
            <a:endParaRPr lang="en-US" altLang="en-US" dirty="0"/>
          </a:p>
          <a:p>
            <a:pPr eaLnBrk="1" hangingPunct="1"/>
            <a:endParaRPr lang="en-US" altLang="en-US" dirty="0"/>
          </a:p>
          <a:p>
            <a:pPr eaLnBrk="1" hangingPunct="1"/>
            <a:r>
              <a:rPr lang="en-US" altLang="en-US" dirty="0"/>
              <a:t>Sometimes</a:t>
            </a:r>
            <a:r>
              <a:rPr lang="en-US" altLang="en-US" baseline="0" dirty="0"/>
              <a:t> it is just as good to be lucky as it is to be good and to show you that we respect the role of chance, we also are awarding a prize on the basis of chance.  We picked a name out of hat and drew &lt;  &gt; who also happened to have a very high % on the Problem Sets.  </a:t>
            </a:r>
            <a:endParaRPr lang="en-US" altLang="en-US" dirty="0"/>
          </a:p>
        </p:txBody>
      </p:sp>
    </p:spTree>
    <p:extLst>
      <p:ext uri="{BB962C8B-B14F-4D97-AF65-F5344CB8AC3E}">
        <p14:creationId xmlns:p14="http://schemas.microsoft.com/office/powerpoint/2010/main" val="39209268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2E3046-3B9D-4329-A361-7B257F85C34E}" type="slidenum">
              <a:rPr lang="en-US" altLang="en-US" sz="1200" smtClean="0"/>
              <a:pPr eaLnBrk="1" hangingPunct="1"/>
              <a:t>55</a:t>
            </a:fld>
            <a:endParaRPr lang="en-US" altLang="en-US" sz="1200" dirty="0"/>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 the Optional Reading for this week, we have included published guidelines for reporting observational research.  Who has heard of the CONSORT statement for reporting randomized trials,</a:t>
            </a:r>
            <a:r>
              <a:rPr lang="en-US" altLang="en-US" baseline="0" dirty="0"/>
              <a:t> shown here?</a:t>
            </a:r>
            <a:endParaRPr lang="en-US" altLang="en-US" dirty="0"/>
          </a:p>
          <a:p>
            <a:pPr eaLnBrk="1" hangingPunct="1"/>
            <a:endParaRPr lang="en-US" altLang="en-US" dirty="0"/>
          </a:p>
          <a:p>
            <a:pPr eaLnBrk="1" hangingPunct="1"/>
            <a:r>
              <a:rPr lang="en-US" altLang="en-US" dirty="0"/>
              <a:t>Interestingly, it is not the trials researchers who really need these guidelines.  The beauty of the randomized study design is that it is typically very robust to making mistakes.  </a:t>
            </a:r>
          </a:p>
        </p:txBody>
      </p:sp>
    </p:spTree>
    <p:extLst>
      <p:ext uri="{BB962C8B-B14F-4D97-AF65-F5344CB8AC3E}">
        <p14:creationId xmlns:p14="http://schemas.microsoft.com/office/powerpoint/2010/main" val="4107616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E2FE0C-15F8-4A74-9441-50A10279F2D0}" type="slidenum">
              <a:rPr lang="en-US" altLang="en-US" sz="1200" smtClean="0"/>
              <a:pPr eaLnBrk="1" hangingPunct="1"/>
              <a:t>56</a:t>
            </a:fld>
            <a:endParaRPr lang="en-US" altLang="en-US" sz="1200" dirty="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Instead, where more help is needed is in the wild wild west of observational studies.  Who remembers our first Journal</a:t>
            </a:r>
            <a:r>
              <a:rPr lang="en-US" altLang="en-US" baseline="0" dirty="0"/>
              <a:t> Club?</a:t>
            </a:r>
            <a:endParaRPr lang="en-US" altLang="en-US" dirty="0"/>
          </a:p>
        </p:txBody>
      </p:sp>
    </p:spTree>
    <p:extLst>
      <p:ext uri="{BB962C8B-B14F-4D97-AF65-F5344CB8AC3E}">
        <p14:creationId xmlns:p14="http://schemas.microsoft.com/office/powerpoint/2010/main" val="2701467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F797E8-8B5B-49CB-AD62-080191B81F27}" type="slidenum">
              <a:rPr lang="en-US" altLang="en-US" sz="1200" smtClean="0"/>
              <a:pPr eaLnBrk="1" hangingPunct="1"/>
              <a:t>57</a:t>
            </a:fld>
            <a:endParaRPr lang="en-US" altLang="en-US" sz="1200" dirty="0"/>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To tame the massive heterogeneity that is currently the case in observational research, the STROBE guidelines for reporting observational studies were published a few years ago.   These are slowly catching on and will likely become the standard within the next 5 to 10 years.  Who has heard of the STROBE</a:t>
            </a:r>
            <a:r>
              <a:rPr lang="en-US" altLang="en-US" baseline="0" dirty="0"/>
              <a:t> guidelines?</a:t>
            </a:r>
            <a:endParaRPr lang="en-US" altLang="en-US" dirty="0"/>
          </a:p>
        </p:txBody>
      </p:sp>
    </p:spTree>
    <p:extLst>
      <p:ext uri="{BB962C8B-B14F-4D97-AF65-F5344CB8AC3E}">
        <p14:creationId xmlns:p14="http://schemas.microsoft.com/office/powerpoint/2010/main" val="447302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solidFill>
                  <a:prstClr val="black"/>
                </a:solidFill>
              </a:rPr>
              <a:pPr/>
              <a:t>58</a:t>
            </a:fld>
            <a:endParaRPr lang="en-US" dirty="0">
              <a:solidFill>
                <a:prstClr val="black"/>
              </a:solidFill>
            </a:endParaRPr>
          </a:p>
        </p:txBody>
      </p:sp>
      <p:sp>
        <p:nvSpPr>
          <p:cNvPr id="20482" name="Rectangle 2"/>
          <p:cNvSpPr>
            <a:spLocks noGrp="1" noRot="1" noChangeAspect="1" noChangeArrowheads="1" noTextEdit="1"/>
          </p:cNvSpPr>
          <p:nvPr>
            <p:ph type="sldImg"/>
          </p:nvPr>
        </p:nvSpPr>
        <p:spPr>
          <a:xfrm>
            <a:off x="379413" y="685800"/>
            <a:ext cx="6094412" cy="3429000"/>
          </a:xfrm>
          <a:ln/>
        </p:spPr>
      </p:sp>
      <p:sp>
        <p:nvSpPr>
          <p:cNvPr id="20483" name="Rectangle 3"/>
          <p:cNvSpPr>
            <a:spLocks noGrp="1" noChangeArrowheads="1"/>
          </p:cNvSpPr>
          <p:nvPr>
            <p:ph type="body" idx="1"/>
          </p:nvPr>
        </p:nvSpPr>
        <p:spPr/>
        <p:txBody>
          <a:bodyPr/>
          <a:lstStyle/>
          <a:p>
            <a:r>
              <a:rPr lang="en-US" baseline="0" dirty="0"/>
              <a:t>As we draw to a close, we want to remind everyone about what and how much you have learned.  By now, everyone remembers the Big 6. It lists the different types of questions or objectives/purposes that epidemiology and clinical research answers.   In our course, we have covered description, causation, attribution, and interaction (and we are sure that interaction is fresh in everyone’s minds today).  We have mentioned mediation although we really did not cover it in any depth.  Finally, we did not cover prediction other than to talk about measures of association, which are used to some extent in prediction.</a:t>
            </a:r>
          </a:p>
        </p:txBody>
      </p:sp>
    </p:spTree>
    <p:extLst>
      <p:ext uri="{BB962C8B-B14F-4D97-AF65-F5344CB8AC3E}">
        <p14:creationId xmlns:p14="http://schemas.microsoft.com/office/powerpoint/2010/main" val="2029460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ECA2A8-4C22-4F70-B098-2AE00E0C1711}" type="slidenum">
              <a:rPr lang="en-US" altLang="en-US" sz="1200" smtClean="0"/>
              <a:pPr eaLnBrk="1" hangingPunct="1"/>
              <a:t>59</a:t>
            </a:fld>
            <a:endParaRPr lang="en-US" altLang="en-US" sz="1200" dirty="0"/>
          </a:p>
        </p:txBody>
      </p:sp>
      <p:sp>
        <p:nvSpPr>
          <p:cNvPr id="21507" name="Rectangle 2"/>
          <p:cNvSpPr>
            <a:spLocks noGrp="1" noRot="1" noChangeAspect="1" noChangeArrowheads="1" noTextEdit="1"/>
          </p:cNvSpPr>
          <p:nvPr>
            <p:ph type="sldImg"/>
          </p:nvPr>
        </p:nvSpPr>
        <p:spPr>
          <a:xfrm>
            <a:off x="381000" y="685800"/>
            <a:ext cx="6096000" cy="3429000"/>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prior slide was</a:t>
            </a:r>
            <a:r>
              <a:rPr lang="en-US" altLang="en-US" baseline="0" dirty="0"/>
              <a:t> the topics, but w</a:t>
            </a:r>
            <a:r>
              <a:rPr lang="en-US" altLang="en-US" dirty="0"/>
              <a:t>here does this course leave</a:t>
            </a:r>
            <a:r>
              <a:rPr lang="en-US" altLang="en-US" baseline="0" dirty="0"/>
              <a:t> you in terms of your depth of</a:t>
            </a:r>
            <a:r>
              <a:rPr lang="en-US" altLang="en-US" dirty="0"/>
              <a:t> methodologic knowledge?   This is what we call the ladder of methodological sophistication.  It begins with knowledge covered in introductory textbooks like the one by Gordis.  It then goes to intermediate level, and as a reminder, we do view this course as an intermediate level course in epidemiologic methods.  Our semi-accompanying text, by Szklo and Nieto, is indeed pitched as such and distinguishes itself from other introductory texts, like that by Gordis, the prototype introductory text.  As an intermediate level course, we had a lot to cover and everyone should feel a great sense of accomplishment for getting this far.  We did want to mention to everyone, however, that there is a world beyond our course in the form of advanced specialized material.  Our discussion of DAG’s, interaction, and non-conditioning approaches for confounding adjustment,</a:t>
            </a:r>
            <a:r>
              <a:rPr lang="en-US" altLang="en-US" baseline="0" dirty="0"/>
              <a:t> </a:t>
            </a:r>
            <a:r>
              <a:rPr lang="en-US" altLang="en-US" dirty="0"/>
              <a:t>for example, began to take us a bit into this world.</a:t>
            </a:r>
            <a:r>
              <a:rPr lang="en-US" altLang="en-US" baseline="0" dirty="0"/>
              <a:t>  </a:t>
            </a:r>
            <a:r>
              <a:rPr lang="en-US" altLang="en-US" dirty="0"/>
              <a:t>You can see what the world is like in the Rothman, Greenland, and Lash text (the blue text), the soon-to-be-released text on causal inference by the Harvard faculty,</a:t>
            </a:r>
            <a:r>
              <a:rPr lang="en-US" altLang="en-US" baseline="0" dirty="0"/>
              <a:t> and a text on mediation and interaction by Tyler VanderWeele, also at Harvard.</a:t>
            </a:r>
            <a:r>
              <a:rPr lang="en-US" altLang="en-US" dirty="0"/>
              <a:t>  </a:t>
            </a:r>
          </a:p>
          <a:p>
            <a:pPr eaLnBrk="1" hangingPunct="1"/>
            <a:endParaRPr lang="en-US" altLang="en-US" dirty="0"/>
          </a:p>
          <a:p>
            <a:pPr eaLnBrk="1" hangingPunct="1"/>
            <a:r>
              <a:rPr lang="en-US" altLang="en-US" dirty="0"/>
              <a:t>Finally, because there is always something at the top of the ladder, there is a very sophisticated text on causality by Judea Pearl.    </a:t>
            </a:r>
          </a:p>
        </p:txBody>
      </p:sp>
    </p:spTree>
    <p:extLst>
      <p:ext uri="{BB962C8B-B14F-4D97-AF65-F5344CB8AC3E}">
        <p14:creationId xmlns:p14="http://schemas.microsoft.com/office/powerpoint/2010/main" val="2035879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206A94-C0E2-4C5E-B99B-882E9B5829B6}" type="slidenum">
              <a:rPr lang="en-US" altLang="en-US" sz="1200" smtClean="0"/>
              <a:pPr eaLnBrk="1" hangingPunct="1"/>
              <a:t>60</a:t>
            </a:fld>
            <a:endParaRPr lang="en-US" altLang="en-US" sz="1200" dirty="0"/>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For those of you who want more formal instruction, we encourage you to take</a:t>
            </a:r>
            <a:r>
              <a:rPr lang="en-US" altLang="en-US" baseline="0" dirty="0"/>
              <a:t> </a:t>
            </a:r>
            <a:r>
              <a:rPr lang="en-US" altLang="en-US" dirty="0"/>
              <a:t>our Epi Methods II course in the Winter quarter.</a:t>
            </a:r>
          </a:p>
          <a:p>
            <a:pPr eaLnBrk="1" hangingPunct="1"/>
            <a:endParaRPr lang="en-US" altLang="en-US" dirty="0"/>
          </a:p>
          <a:p>
            <a:pPr eaLnBrk="1" hangingPunct="1"/>
            <a:r>
              <a:rPr lang="en-US" altLang="en-US" dirty="0"/>
              <a:t>It goes without</a:t>
            </a:r>
            <a:r>
              <a:rPr lang="en-US" altLang="en-US" baseline="0" dirty="0"/>
              <a:t> saying that we would encourage everyone to take more coursework.   Our concise advice is that if you seek to practice clinical research at the highest level, you will need more training in epidemiology.</a:t>
            </a:r>
            <a:endParaRPr lang="en-US" altLang="en-US" dirty="0"/>
          </a:p>
        </p:txBody>
      </p:sp>
    </p:spTree>
    <p:extLst>
      <p:ext uri="{BB962C8B-B14F-4D97-AF65-F5344CB8AC3E}">
        <p14:creationId xmlns:p14="http://schemas.microsoft.com/office/powerpoint/2010/main" val="413520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401638" y="695325"/>
            <a:ext cx="61880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r>
              <a:rPr lang="en-US" dirty="0"/>
              <a:t>Here is what the process of inference looks like schematically in our </a:t>
            </a:r>
            <a:r>
              <a:rPr lang="en-US" b="0" dirty="0"/>
              <a:t>hierarchy of populations</a:t>
            </a:r>
            <a:r>
              <a:rPr lang="en-US" dirty="0"/>
              <a:t>.  Recall that all we ever have in our studies is our </a:t>
            </a:r>
            <a:r>
              <a:rPr lang="en-US" b="1" dirty="0"/>
              <a:t>study sample</a:t>
            </a:r>
            <a:r>
              <a:rPr lang="en-US" dirty="0"/>
              <a:t>, here in the right bottom corner.  Recall that the study sample may not be identical to the intended sample because sometimes reality gets in the way.  For example, sampled persons may refuse to participate or they may drop out.  The </a:t>
            </a:r>
            <a:r>
              <a:rPr lang="en-US" b="1" dirty="0"/>
              <a:t>intended sample </a:t>
            </a:r>
            <a:r>
              <a:rPr lang="en-US" dirty="0"/>
              <a:t>is the manifestation of our study design (e.g., cohort, cross-sectional, or case-control).  The intended sample is what we hope to achieve when we sample some underlying </a:t>
            </a:r>
            <a:r>
              <a:rPr lang="en-US" b="1" dirty="0"/>
              <a:t>source population</a:t>
            </a:r>
            <a:r>
              <a:rPr lang="en-US" dirty="0"/>
              <a:t>, also known as the accessible population, study base, or underlying cohort.  </a:t>
            </a:r>
            <a:r>
              <a:rPr lang="en-US" b="0" dirty="0"/>
              <a:t>That is, the process of conception of a study design yields an intended sample, which because it is “intended”, it is theoretical.  </a:t>
            </a:r>
          </a:p>
          <a:p>
            <a:endParaRPr lang="en-US" b="0" dirty="0"/>
          </a:p>
          <a:p>
            <a:r>
              <a:rPr lang="en-US" dirty="0"/>
              <a:t>The study sample is a therefore a</a:t>
            </a:r>
            <a:r>
              <a:rPr lang="en-US" baseline="0" dirty="0"/>
              <a:t> tool that we use to form an inference ab</a:t>
            </a:r>
            <a:r>
              <a:rPr lang="en-US" dirty="0"/>
              <a:t>out the source population that gave rise</a:t>
            </a:r>
            <a:r>
              <a:rPr lang="en-US" baseline="0" dirty="0"/>
              <a:t> to it.  </a:t>
            </a:r>
            <a:r>
              <a:rPr lang="en-US" dirty="0"/>
              <a:t>This is the </a:t>
            </a:r>
            <a:r>
              <a:rPr lang="en-US" b="1" dirty="0"/>
              <a:t>first of two inferences</a:t>
            </a:r>
            <a:r>
              <a:rPr lang="en-US" dirty="0"/>
              <a:t> we make.  In other words, to understand something about our source</a:t>
            </a:r>
            <a:r>
              <a:rPr lang="en-US" baseline="0" dirty="0"/>
              <a:t> </a:t>
            </a:r>
            <a:r>
              <a:rPr lang="en-US" dirty="0"/>
              <a:t>population, we are typically forced to sample it ― i.e., only study a fraction of the source population.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t>
            </a:r>
            <a:r>
              <a:rPr lang="en-US" b="1" dirty="0"/>
              <a:t>target population</a:t>
            </a:r>
            <a:r>
              <a:rPr lang="en-US" dirty="0"/>
              <a:t>, in the upper left-hand corner, is the largest population to which the findings of our study might “reasonably” apply.  We say “reasonably” because there are persons in the target population who never had a chance to be included in the study sample, and thus we cannot definitely state the findings from our study sample apply to the target population.  To the extent that the target population is, to some extent, different than the source population, we call it an external population.  Thus, our </a:t>
            </a:r>
            <a:r>
              <a:rPr lang="en-US" b="1" dirty="0"/>
              <a:t>second inference </a:t>
            </a:r>
            <a:r>
              <a:rPr lang="en-US" dirty="0"/>
              <a:t>is from our study sample to the target population.  In addition to making inferences about the target population, we are usually also interested in making inferences outside of our target population.  There are usually many “other external populations”, shown here in the two boxes next to the target population about which we are interested in making</a:t>
            </a:r>
            <a:r>
              <a:rPr lang="en-US" baseline="0" dirty="0"/>
              <a:t> this second type of inference</a:t>
            </a:r>
            <a:r>
              <a:rPr lang="en-US" dirty="0"/>
              <a:t>.  T</a:t>
            </a:r>
            <a:r>
              <a:rPr lang="en-US" baseline="0" dirty="0"/>
              <a:t>he newly evolving field of “transportability” focuses on making inferences about these other external populations. </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Sometimes our study sample comes directly from the target population as shown.  The NHANES study is an example of this, being directly sampled from the U.S. general population, which is the target population.  Usually, however, we are sampling from source populations which are not identical to our target population.  The Physicians Health Study or Nurses Health Study are examples of this at a national level in the U.S..  A local example is the California Teachers Study.  In these examples, we seek to make inferences about the general adult population in the U.S. (target population), and, to do so, we sample a source population that is a non-random sample of the general adult population.  This is important to keep in mind in that the source population is sometimes where problems can reside that lead to bias.  The firefighter example in the Hernan 2004 Selection Bias paper (Optional Reading) gives a nice example of this.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there is tremendous variability in the methodologic and applied literature</a:t>
            </a:r>
            <a:r>
              <a:rPr lang="en-US" baseline="0" dirty="0"/>
              <a:t> as to what these populations are called.  </a:t>
            </a:r>
            <a:r>
              <a:rPr lang="en-US" b="0" dirty="0"/>
              <a:t>A</a:t>
            </a:r>
            <a:r>
              <a:rPr lang="en-US" b="0" baseline="0" dirty="0"/>
              <a:t> discussion of the variability in the terminology can be found in Schwartz et al. </a:t>
            </a:r>
            <a:r>
              <a:rPr lang="en-US" b="0" dirty="0"/>
              <a:t>Toward a clarification of the taxonomy of “Bias” in Epidemiology textbooks.  </a:t>
            </a:r>
            <a:r>
              <a:rPr lang="en-US" b="0" i="1" dirty="0"/>
              <a:t>Epidemiology</a:t>
            </a:r>
            <a:r>
              <a:rPr lang="en-US" b="0" dirty="0"/>
              <a:t>  26: 216-222,</a:t>
            </a:r>
            <a:r>
              <a:rPr lang="en-US" b="0" baseline="0" dirty="0"/>
              <a:t> 2015.  </a:t>
            </a:r>
            <a:endParaRPr lang="en-US" b="0" dirty="0"/>
          </a:p>
          <a:p>
            <a:endParaRPr lang="en-US" dirty="0"/>
          </a:p>
          <a:p>
            <a:endParaRPr lang="en-US" dirty="0"/>
          </a:p>
        </p:txBody>
      </p:sp>
    </p:spTree>
    <p:extLst>
      <p:ext uri="{BB962C8B-B14F-4D97-AF65-F5344CB8AC3E}">
        <p14:creationId xmlns:p14="http://schemas.microsoft.com/office/powerpoint/2010/main" val="2863947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ACA3F9-84C9-44AA-A9DE-16C13053083A}" type="slidenum">
              <a:rPr lang="en-US" altLang="en-US" sz="1200" smtClean="0"/>
              <a:pPr eaLnBrk="1" hangingPunct="1"/>
              <a:t>61</a:t>
            </a:fld>
            <a:endParaRPr lang="en-US" altLang="en-US" sz="1200" dirty="0"/>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 am sure that we have</a:t>
            </a:r>
            <a:r>
              <a:rPr lang="en-US" altLang="en-US" baseline="0" dirty="0"/>
              <a:t> c</a:t>
            </a:r>
            <a:r>
              <a:rPr lang="en-US" altLang="en-US" dirty="0"/>
              <a:t>onvinced you that observational research is not simple.  Getting  it right can be a challenge.  It is replete with uncertainty from occult</a:t>
            </a:r>
            <a:r>
              <a:rPr lang="en-US" altLang="en-US" baseline="0" dirty="0"/>
              <a:t> </a:t>
            </a:r>
            <a:r>
              <a:rPr lang="en-US" altLang="en-US" dirty="0"/>
              <a:t>forces of differential selection and retention, unknown degree of misclassification, unmeasured confounders, and unbeknownst colliders.  Finally, even if we get internal</a:t>
            </a:r>
            <a:r>
              <a:rPr lang="en-US" altLang="en-US" baseline="0" dirty="0"/>
              <a:t> validity correct, there is the issue of uncertain effect modifiers when we thinking about transporting the inference to another population.</a:t>
            </a:r>
            <a:endParaRPr lang="en-US" altLang="en-US" dirty="0"/>
          </a:p>
          <a:p>
            <a:pPr eaLnBrk="1" hangingPunct="1"/>
            <a:endParaRPr lang="en-US" altLang="en-US" dirty="0"/>
          </a:p>
          <a:p>
            <a:pPr eaLnBrk="1" hangingPunct="1"/>
            <a:r>
              <a:rPr lang="en-US" altLang="en-US" dirty="0"/>
              <a:t>Given this degree of difficulty and degree of uncertainty, we hope that we have convinced you that we need the most skillful and most knowledgeable people to be doing observational research.</a:t>
            </a:r>
          </a:p>
          <a:p>
            <a:pPr eaLnBrk="1" hangingPunct="1"/>
            <a:endParaRPr lang="en-US" altLang="en-US" dirty="0"/>
          </a:p>
        </p:txBody>
      </p:sp>
    </p:spTree>
    <p:extLst>
      <p:ext uri="{BB962C8B-B14F-4D97-AF65-F5344CB8AC3E}">
        <p14:creationId xmlns:p14="http://schemas.microsoft.com/office/powerpoint/2010/main" val="1938703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DB972C-15AF-48C9-B4E7-FC2F4E1CC64F}" type="slidenum">
              <a:rPr lang="en-US" altLang="en-US" sz="1200" smtClean="0"/>
              <a:pPr eaLnBrk="1" hangingPunct="1"/>
              <a:t>62</a:t>
            </a:fld>
            <a:endParaRPr lang="en-US" altLang="en-US" sz="1200" dirty="0"/>
          </a:p>
        </p:txBody>
      </p:sp>
      <p:sp>
        <p:nvSpPr>
          <p:cNvPr id="24579" name="Rectangle 2"/>
          <p:cNvSpPr>
            <a:spLocks noGrp="1" noRot="1" noChangeAspect="1" noChangeArrowheads="1" noTextEdit="1"/>
          </p:cNvSpPr>
          <p:nvPr>
            <p:ph type="sldImg"/>
          </p:nvPr>
        </p:nvSpPr>
        <p:spPr>
          <a:xfrm>
            <a:off x="381000" y="685800"/>
            <a:ext cx="6094413" cy="3429000"/>
          </a:xfrm>
          <a:ln/>
        </p:spPr>
      </p:sp>
      <p:sp>
        <p:nvSpPr>
          <p:cNvPr id="24580" name="Rectangle 3"/>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Here is the rest of the day’s schedule.</a:t>
            </a:r>
          </a:p>
          <a:p>
            <a:pPr eaLnBrk="1" hangingPunct="1"/>
            <a:endParaRPr lang="en-US" altLang="en-US" dirty="0"/>
          </a:p>
          <a:p>
            <a:pPr eaLnBrk="1" hangingPunct="1"/>
            <a:r>
              <a:rPr lang="en-US" altLang="en-US" dirty="0"/>
              <a:t>Unlike many courses where you relax</a:t>
            </a:r>
            <a:r>
              <a:rPr lang="en-US" altLang="en-US" baseline="0" dirty="0"/>
              <a:t> all term and cram at the end to do a project or take an exam, for virtually all of you, the hard work for our course has already been done.   The active learning that all of you have done each week during the term means that you have already done the hard work for this exam.  So, again, congratulations to everyone for learning all of this important material. </a:t>
            </a:r>
            <a:endParaRPr lang="en-US" altLang="en-US" dirty="0"/>
          </a:p>
        </p:txBody>
      </p:sp>
    </p:spTree>
    <p:extLst>
      <p:ext uri="{BB962C8B-B14F-4D97-AF65-F5344CB8AC3E}">
        <p14:creationId xmlns:p14="http://schemas.microsoft.com/office/powerpoint/2010/main" val="1374629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CA08F81-CC37-46CB-BC60-B6B30DE8215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2515" name="Rectangle 2"/>
          <p:cNvSpPr>
            <a:spLocks noGrp="1" noRot="1" noChangeAspect="1" noChangeArrowheads="1" noTextEdit="1"/>
          </p:cNvSpPr>
          <p:nvPr>
            <p:ph type="sldImg"/>
          </p:nvPr>
        </p:nvSpPr>
        <p:spPr>
          <a:xfrm>
            <a:off x="401638" y="695325"/>
            <a:ext cx="6188075" cy="3481388"/>
          </a:xfrm>
          <a:ln/>
        </p:spPr>
      </p:sp>
      <p:sp>
        <p:nvSpPr>
          <p:cNvPr id="192516" name="Rectangle 3"/>
          <p:cNvSpPr>
            <a:spLocks noGrp="1" noChangeArrowheads="1"/>
          </p:cNvSpPr>
          <p:nvPr>
            <p:ph type="body" idx="1"/>
          </p:nvPr>
        </p:nvSpPr>
        <p:spPr>
          <a:xfrm>
            <a:off x="931863" y="4408488"/>
            <a:ext cx="5127625" cy="4178300"/>
          </a:xfrm>
          <a:noFill/>
          <a:ln/>
        </p:spPr>
        <p:txBody>
          <a:bodyPr/>
          <a:lstStyle/>
          <a:p>
            <a:endParaRPr lang="en-US" dirty="0"/>
          </a:p>
        </p:txBody>
      </p:sp>
    </p:spTree>
    <p:extLst>
      <p:ext uri="{BB962C8B-B14F-4D97-AF65-F5344CB8AC3E}">
        <p14:creationId xmlns:p14="http://schemas.microsoft.com/office/powerpoint/2010/main" val="4054015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330200" y="696913"/>
            <a:ext cx="6197600" cy="3486150"/>
          </a:xfrm>
          <a:ln/>
        </p:spPr>
      </p:sp>
      <p:sp>
        <p:nvSpPr>
          <p:cNvPr id="106498"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Remember the ways we can sample underlying dynamic cohorts for purposes of research.  Analogous to the sampling of a fixed cohort, there are 3 main </a:t>
            </a:r>
            <a:r>
              <a:rPr lang="en-US" sz="1000" baseline="0" dirty="0"/>
              <a:t>ways to sample a dynamic cohort.  There is cohort sampling (dynamic or fixed), cross-sectional sampling, shown in the blue vertical line and case-control sampling, shown with the black circles (for the cases) and the red squares for the reference populations.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7E8511-11A2-46D5-B114-C69218A7BD8B}"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12/4/2022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535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sampling a dynamic cohort as a fixed cohort involves shifting people to a common starting point.  We called this shifting to the left.  </a:t>
            </a:r>
          </a:p>
        </p:txBody>
      </p:sp>
      <p:sp>
        <p:nvSpPr>
          <p:cNvPr id="4" name="Slide Number Placeholder 3"/>
          <p:cNvSpPr>
            <a:spLocks noGrp="1"/>
          </p:cNvSpPr>
          <p:nvPr>
            <p:ph type="sldNum" sz="quarter" idx="5"/>
          </p:nvPr>
        </p:nvSpPr>
        <p:spPr/>
        <p:txBody>
          <a:bodyPr/>
          <a:lstStyle/>
          <a:p>
            <a:pPr>
              <a:defRPr/>
            </a:pPr>
            <a:fld id="{17C72E97-B60F-423D-886D-816CC5A5731B}" type="slidenum">
              <a:rPr lang="en-US" smtClean="0"/>
              <a:pPr>
                <a:defRPr/>
              </a:pPr>
              <a:t>9</a:t>
            </a:fld>
            <a:endParaRPr lang="en-US" dirty="0"/>
          </a:p>
        </p:txBody>
      </p:sp>
    </p:spTree>
    <p:extLst>
      <p:ext uri="{BB962C8B-B14F-4D97-AF65-F5344CB8AC3E}">
        <p14:creationId xmlns:p14="http://schemas.microsoft.com/office/powerpoint/2010/main" val="197677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B9382A0-F297-418E-BB01-E6A0754466DC}" type="slidenum">
              <a:rPr lang="en-US"/>
              <a:pPr>
                <a:defRPr/>
              </a:pPr>
              <a:t>‹#›</a:t>
            </a:fld>
            <a:endParaRPr lang="en-US" dirty="0"/>
          </a:p>
        </p:txBody>
      </p:sp>
    </p:spTree>
    <p:extLst>
      <p:ext uri="{BB962C8B-B14F-4D97-AF65-F5344CB8AC3E}">
        <p14:creationId xmlns:p14="http://schemas.microsoft.com/office/powerpoint/2010/main" val="170376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E4B2BA3-A8F1-4106-A019-0092EA1E957B}" type="slidenum">
              <a:rPr lang="en-US"/>
              <a:pPr>
                <a:defRPr/>
              </a:pPr>
              <a:t>‹#›</a:t>
            </a:fld>
            <a:endParaRPr lang="en-US" dirty="0"/>
          </a:p>
        </p:txBody>
      </p:sp>
    </p:spTree>
    <p:extLst>
      <p:ext uri="{BB962C8B-B14F-4D97-AF65-F5344CB8AC3E}">
        <p14:creationId xmlns:p14="http://schemas.microsoft.com/office/powerpoint/2010/main" val="175079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FE91CCD-4574-4896-BDC2-820F93D376E2}" type="slidenum">
              <a:rPr lang="en-US"/>
              <a:pPr>
                <a:defRPr/>
              </a:pPr>
              <a:t>‹#›</a:t>
            </a:fld>
            <a:endParaRPr lang="en-US" dirty="0"/>
          </a:p>
        </p:txBody>
      </p:sp>
    </p:spTree>
    <p:extLst>
      <p:ext uri="{BB962C8B-B14F-4D97-AF65-F5344CB8AC3E}">
        <p14:creationId xmlns:p14="http://schemas.microsoft.com/office/powerpoint/2010/main" val="25748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6E0E550-EE7F-4ACC-B39B-EE8845E57471}" type="slidenum">
              <a:rPr lang="en-US"/>
              <a:pPr>
                <a:defRPr/>
              </a:pPr>
              <a:t>‹#›</a:t>
            </a:fld>
            <a:endParaRPr lang="en-US" dirty="0"/>
          </a:p>
        </p:txBody>
      </p:sp>
    </p:spTree>
    <p:extLst>
      <p:ext uri="{BB962C8B-B14F-4D97-AF65-F5344CB8AC3E}">
        <p14:creationId xmlns:p14="http://schemas.microsoft.com/office/powerpoint/2010/main" val="1473485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252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966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9224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7"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20"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870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35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767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92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42F7D9F-E3C9-4AD9-9EF5-B6B98D8A5492}" type="slidenum">
              <a:rPr lang="en-US"/>
              <a:pPr>
                <a:defRPr/>
              </a:pPr>
              <a:t>‹#›</a:t>
            </a:fld>
            <a:endParaRPr lang="en-US" dirty="0"/>
          </a:p>
        </p:txBody>
      </p:sp>
    </p:spTree>
    <p:extLst>
      <p:ext uri="{BB962C8B-B14F-4D97-AF65-F5344CB8AC3E}">
        <p14:creationId xmlns:p14="http://schemas.microsoft.com/office/powerpoint/2010/main" val="1151673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6"/>
            <a:ext cx="6814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0169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368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312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91779"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851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able Placeholder 2"/>
          <p:cNvSpPr>
            <a:spLocks noGrp="1"/>
          </p:cNvSpPr>
          <p:nvPr>
            <p:ph type="tbl" idx="1"/>
          </p:nvPr>
        </p:nvSpPr>
        <p:spPr>
          <a:xfrm>
            <a:off x="914400" y="1295400"/>
            <a:ext cx="10363200" cy="5181600"/>
          </a:xfrm>
        </p:spPr>
        <p:txBody>
          <a:bodyPr/>
          <a:lstStyle/>
          <a:p>
            <a:endParaRPr lang="en-US" dirty="0"/>
          </a:p>
        </p:txBody>
      </p:sp>
    </p:spTree>
    <p:extLst>
      <p:ext uri="{BB962C8B-B14F-4D97-AF65-F5344CB8AC3E}">
        <p14:creationId xmlns:p14="http://schemas.microsoft.com/office/powerpoint/2010/main" val="82711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00910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90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0797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589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22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F3F1430-DF12-492D-83CE-D9D58F79ED9B}" type="slidenum">
              <a:rPr lang="en-US"/>
              <a:pPr>
                <a:defRPr/>
              </a:pPr>
              <a:t>‹#›</a:t>
            </a:fld>
            <a:endParaRPr lang="en-US" dirty="0"/>
          </a:p>
        </p:txBody>
      </p:sp>
    </p:spTree>
    <p:extLst>
      <p:ext uri="{BB962C8B-B14F-4D97-AF65-F5344CB8AC3E}">
        <p14:creationId xmlns:p14="http://schemas.microsoft.com/office/powerpoint/2010/main" val="2282099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3466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05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7332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3325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18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799"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9177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041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able Placeholder 2"/>
          <p:cNvSpPr>
            <a:spLocks noGrp="1"/>
          </p:cNvSpPr>
          <p:nvPr>
            <p:ph type="tbl" idx="1"/>
          </p:nvPr>
        </p:nvSpPr>
        <p:spPr>
          <a:xfrm>
            <a:off x="914400" y="1295400"/>
            <a:ext cx="10363200" cy="5181600"/>
          </a:xfrm>
        </p:spPr>
        <p:txBody>
          <a:bodyPr/>
          <a:lstStyle/>
          <a:p>
            <a:pPr lvl="0"/>
            <a:endParaRPr lang="en-US" noProof="0" dirty="0"/>
          </a:p>
        </p:txBody>
      </p:sp>
    </p:spTree>
    <p:extLst>
      <p:ext uri="{BB962C8B-B14F-4D97-AF65-F5344CB8AC3E}">
        <p14:creationId xmlns:p14="http://schemas.microsoft.com/office/powerpoint/2010/main" val="270975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ClipArt Placeholder 2"/>
          <p:cNvSpPr>
            <a:spLocks noGrp="1"/>
          </p:cNvSpPr>
          <p:nvPr>
            <p:ph type="clipArt" sz="half" idx="1"/>
          </p:nvPr>
        </p:nvSpPr>
        <p:spPr>
          <a:xfrm>
            <a:off x="914401" y="1295400"/>
            <a:ext cx="5091289" cy="5181600"/>
          </a:xfrm>
        </p:spPr>
        <p:txBody>
          <a:bodyPr/>
          <a:lstStyle/>
          <a:p>
            <a:pPr lvl="0"/>
            <a:endParaRPr lang="en-US" noProof="0" dirty="0"/>
          </a:p>
        </p:txBody>
      </p:sp>
      <p:sp>
        <p:nvSpPr>
          <p:cNvPr id="4" name="Text Placeholder 3"/>
          <p:cNvSpPr>
            <a:spLocks noGrp="1"/>
          </p:cNvSpPr>
          <p:nvPr>
            <p:ph type="body" sz="half" idx="2"/>
          </p:nvPr>
        </p:nvSpPr>
        <p:spPr>
          <a:xfrm>
            <a:off x="6186312"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164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73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626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A204BD7-2660-45EC-97BF-99E40CDAEB6B}" type="slidenum">
              <a:rPr lang="en-US"/>
              <a:pPr>
                <a:defRPr/>
              </a:pPr>
              <a:t>‹#›</a:t>
            </a:fld>
            <a:endParaRPr lang="en-US" dirty="0"/>
          </a:p>
        </p:txBody>
      </p:sp>
    </p:spTree>
    <p:extLst>
      <p:ext uri="{BB962C8B-B14F-4D97-AF65-F5344CB8AC3E}">
        <p14:creationId xmlns:p14="http://schemas.microsoft.com/office/powerpoint/2010/main" val="3910952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5561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215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5456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421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0328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2748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6353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689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2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812820" indent="0" algn="ctr">
              <a:buNone/>
              <a:defRPr/>
            </a:lvl2pPr>
            <a:lvl3pPr marL="1625640" indent="0" algn="ctr">
              <a:buNone/>
              <a:defRPr/>
            </a:lvl3pPr>
            <a:lvl4pPr marL="2438459" indent="0" algn="ctr">
              <a:buNone/>
              <a:defRPr/>
            </a:lvl4pPr>
            <a:lvl5pPr marL="3251279" indent="0" algn="ctr">
              <a:buNone/>
              <a:defRPr/>
            </a:lvl5pPr>
            <a:lvl6pPr marL="4064099" indent="0" algn="ctr">
              <a:buNone/>
              <a:defRPr/>
            </a:lvl6pPr>
            <a:lvl7pPr marL="4876919" indent="0" algn="ctr">
              <a:buNone/>
              <a:defRPr/>
            </a:lvl7pPr>
            <a:lvl8pPr marL="5689740" indent="0" algn="ctr">
              <a:buNone/>
              <a:defRPr/>
            </a:lvl8pPr>
            <a:lvl9pPr marL="6502559" indent="0" algn="ctr">
              <a:buNone/>
              <a:defRPr/>
            </a:lvl9pPr>
          </a:lstStyle>
          <a:p>
            <a:r>
              <a:rPr lang="en-US"/>
              <a:t>Click to edit Master subtitle style</a:t>
            </a:r>
          </a:p>
        </p:txBody>
      </p:sp>
    </p:spTree>
    <p:extLst>
      <p:ext uri="{BB962C8B-B14F-4D97-AF65-F5344CB8AC3E}">
        <p14:creationId xmlns:p14="http://schemas.microsoft.com/office/powerpoint/2010/main" val="121547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1773DE1-C841-4396-812F-5C5977DE5166}" type="slidenum">
              <a:rPr lang="en-US"/>
              <a:pPr>
                <a:defRPr/>
              </a:pPr>
              <a:t>‹#›</a:t>
            </a:fld>
            <a:endParaRPr lang="en-US" dirty="0"/>
          </a:p>
        </p:txBody>
      </p:sp>
    </p:spTree>
    <p:extLst>
      <p:ext uri="{BB962C8B-B14F-4D97-AF65-F5344CB8AC3E}">
        <p14:creationId xmlns:p14="http://schemas.microsoft.com/office/powerpoint/2010/main" val="2326011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911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2"/>
            <a:ext cx="10363200" cy="1362075"/>
          </a:xfrm>
        </p:spPr>
        <p:txBody>
          <a:bodyPr anchor="t"/>
          <a:lstStyle>
            <a:lvl1pPr algn="l">
              <a:defRPr sz="7112" b="1" cap="all"/>
            </a:lvl1pPr>
          </a:lstStyle>
          <a:p>
            <a:r>
              <a:rPr lang="en-US"/>
              <a:t>Click to edit Master title style</a:t>
            </a:r>
          </a:p>
        </p:txBody>
      </p:sp>
      <p:sp>
        <p:nvSpPr>
          <p:cNvPr id="3" name="Text Placeholder 2"/>
          <p:cNvSpPr>
            <a:spLocks noGrp="1"/>
          </p:cNvSpPr>
          <p:nvPr>
            <p:ph type="body" idx="1"/>
          </p:nvPr>
        </p:nvSpPr>
        <p:spPr>
          <a:xfrm>
            <a:off x="963319" y="2906715"/>
            <a:ext cx="10363200" cy="1500188"/>
          </a:xfrm>
        </p:spPr>
        <p:txBody>
          <a:bodyPr anchor="b"/>
          <a:lstStyle>
            <a:lvl1pPr marL="0" indent="0">
              <a:buNone/>
              <a:defRPr sz="3556"/>
            </a:lvl1pPr>
            <a:lvl2pPr marL="812820" indent="0">
              <a:buNone/>
              <a:defRPr sz="3200"/>
            </a:lvl2pPr>
            <a:lvl3pPr marL="1625640" indent="0">
              <a:buNone/>
              <a:defRPr sz="2844"/>
            </a:lvl3pPr>
            <a:lvl4pPr marL="2438459" indent="0">
              <a:buNone/>
              <a:defRPr sz="2489"/>
            </a:lvl4pPr>
            <a:lvl5pPr marL="3251279" indent="0">
              <a:buNone/>
              <a:defRPr sz="2489"/>
            </a:lvl5pPr>
            <a:lvl6pPr marL="4064099" indent="0">
              <a:buNone/>
              <a:defRPr sz="2489"/>
            </a:lvl6pPr>
            <a:lvl7pPr marL="4876919" indent="0">
              <a:buNone/>
              <a:defRPr sz="2489"/>
            </a:lvl7pPr>
            <a:lvl8pPr marL="5689740" indent="0">
              <a:buNone/>
              <a:defRPr sz="2489"/>
            </a:lvl8pPr>
            <a:lvl9pPr marL="6502559" indent="0">
              <a:buNone/>
              <a:defRPr sz="2489"/>
            </a:lvl9pPr>
          </a:lstStyle>
          <a:p>
            <a:pPr lvl="0"/>
            <a:r>
              <a:rPr lang="en-US"/>
              <a:t>Click to edit Master text styles</a:t>
            </a:r>
          </a:p>
        </p:txBody>
      </p:sp>
    </p:spTree>
    <p:extLst>
      <p:ext uri="{BB962C8B-B14F-4D97-AF65-F5344CB8AC3E}">
        <p14:creationId xmlns:p14="http://schemas.microsoft.com/office/powerpoint/2010/main" val="1303664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5091289" cy="5181600"/>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295400"/>
            <a:ext cx="5091289" cy="5181600"/>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915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5"/>
            <a:ext cx="5386683" cy="639762"/>
          </a:xfrm>
        </p:spPr>
        <p:txBody>
          <a:bodyPr anchor="b"/>
          <a:lstStyle>
            <a:lvl1pPr marL="0" indent="0">
              <a:buNone/>
              <a:defRPr sz="4267" b="1"/>
            </a:lvl1pPr>
            <a:lvl2pPr marL="812820" indent="0">
              <a:buNone/>
              <a:defRPr sz="3556" b="1"/>
            </a:lvl2pPr>
            <a:lvl3pPr marL="1625640" indent="0">
              <a:buNone/>
              <a:defRPr sz="3200" b="1"/>
            </a:lvl3pPr>
            <a:lvl4pPr marL="2438459" indent="0">
              <a:buNone/>
              <a:defRPr sz="2844" b="1"/>
            </a:lvl4pPr>
            <a:lvl5pPr marL="3251279" indent="0">
              <a:buNone/>
              <a:defRPr sz="2844" b="1"/>
            </a:lvl5pPr>
            <a:lvl6pPr marL="4064099" indent="0">
              <a:buNone/>
              <a:defRPr sz="2844" b="1"/>
            </a:lvl6pPr>
            <a:lvl7pPr marL="4876919" indent="0">
              <a:buNone/>
              <a:defRPr sz="2844" b="1"/>
            </a:lvl7pPr>
            <a:lvl8pPr marL="5689740" indent="0">
              <a:buNone/>
              <a:defRPr sz="2844" b="1"/>
            </a:lvl8pPr>
            <a:lvl9pPr marL="6502559"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4" y="2174876"/>
            <a:ext cx="538668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41" y="1535115"/>
            <a:ext cx="5388564" cy="639762"/>
          </a:xfrm>
        </p:spPr>
        <p:txBody>
          <a:bodyPr anchor="b"/>
          <a:lstStyle>
            <a:lvl1pPr marL="0" indent="0">
              <a:buNone/>
              <a:defRPr sz="4267" b="1"/>
            </a:lvl1pPr>
            <a:lvl2pPr marL="812820" indent="0">
              <a:buNone/>
              <a:defRPr sz="3556" b="1"/>
            </a:lvl2pPr>
            <a:lvl3pPr marL="1625640" indent="0">
              <a:buNone/>
              <a:defRPr sz="3200" b="1"/>
            </a:lvl3pPr>
            <a:lvl4pPr marL="2438459" indent="0">
              <a:buNone/>
              <a:defRPr sz="2844" b="1"/>
            </a:lvl4pPr>
            <a:lvl5pPr marL="3251279" indent="0">
              <a:buNone/>
              <a:defRPr sz="2844" b="1"/>
            </a:lvl5pPr>
            <a:lvl6pPr marL="4064099" indent="0">
              <a:buNone/>
              <a:defRPr sz="2844" b="1"/>
            </a:lvl6pPr>
            <a:lvl7pPr marL="4876919" indent="0">
              <a:buNone/>
              <a:defRPr sz="2844" b="1"/>
            </a:lvl7pPr>
            <a:lvl8pPr marL="5689740" indent="0">
              <a:buNone/>
              <a:defRPr sz="2844" b="1"/>
            </a:lvl8pPr>
            <a:lvl9pPr marL="6502559"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841" y="2174876"/>
            <a:ext cx="5388564"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6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6409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558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319" cy="1162050"/>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7680" y="273051"/>
            <a:ext cx="6814725" cy="5853113"/>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1"/>
            <a:ext cx="4011319" cy="4691063"/>
          </a:xfrm>
        </p:spPr>
        <p:txBody>
          <a:bodyPr/>
          <a:lstStyle>
            <a:lvl1pPr marL="0" indent="0">
              <a:buNone/>
              <a:defRPr sz="2489"/>
            </a:lvl1pPr>
            <a:lvl2pPr marL="812820" indent="0">
              <a:buNone/>
              <a:defRPr sz="2134"/>
            </a:lvl2pPr>
            <a:lvl3pPr marL="1625640" indent="0">
              <a:buNone/>
              <a:defRPr sz="1778"/>
            </a:lvl3pPr>
            <a:lvl4pPr marL="2438459" indent="0">
              <a:buNone/>
              <a:defRPr sz="1600"/>
            </a:lvl4pPr>
            <a:lvl5pPr marL="3251279" indent="0">
              <a:buNone/>
              <a:defRPr sz="1600"/>
            </a:lvl5pPr>
            <a:lvl6pPr marL="4064099" indent="0">
              <a:buNone/>
              <a:defRPr sz="1600"/>
            </a:lvl6pPr>
            <a:lvl7pPr marL="4876919" indent="0">
              <a:buNone/>
              <a:defRPr sz="1600"/>
            </a:lvl7pPr>
            <a:lvl8pPr marL="5689740" indent="0">
              <a:buNone/>
              <a:defRPr sz="1600"/>
            </a:lvl8pPr>
            <a:lvl9pPr marL="6502559" indent="0">
              <a:buNone/>
              <a:defRPr sz="1600"/>
            </a:lvl9pPr>
          </a:lstStyle>
          <a:p>
            <a:pPr lvl="0"/>
            <a:r>
              <a:rPr lang="en-US"/>
              <a:t>Click to edit Master text styles</a:t>
            </a:r>
          </a:p>
        </p:txBody>
      </p:sp>
    </p:spTree>
    <p:extLst>
      <p:ext uri="{BB962C8B-B14F-4D97-AF65-F5344CB8AC3E}">
        <p14:creationId xmlns:p14="http://schemas.microsoft.com/office/powerpoint/2010/main" val="3737756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2"/>
            <a:ext cx="7315200" cy="566738"/>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5689"/>
            </a:lvl1pPr>
            <a:lvl2pPr marL="812820" indent="0">
              <a:buNone/>
              <a:defRPr sz="4978"/>
            </a:lvl2pPr>
            <a:lvl3pPr marL="1625640" indent="0">
              <a:buNone/>
              <a:defRPr sz="4267"/>
            </a:lvl3pPr>
            <a:lvl4pPr marL="2438459" indent="0">
              <a:buNone/>
              <a:defRPr sz="3556"/>
            </a:lvl4pPr>
            <a:lvl5pPr marL="3251279" indent="0">
              <a:buNone/>
              <a:defRPr sz="3556"/>
            </a:lvl5pPr>
            <a:lvl6pPr marL="4064099" indent="0">
              <a:buNone/>
              <a:defRPr sz="3556"/>
            </a:lvl6pPr>
            <a:lvl7pPr marL="4876919" indent="0">
              <a:buNone/>
              <a:defRPr sz="3556"/>
            </a:lvl7pPr>
            <a:lvl8pPr marL="5689740" indent="0">
              <a:buNone/>
              <a:defRPr sz="3556"/>
            </a:lvl8pPr>
            <a:lvl9pPr marL="6502559" indent="0">
              <a:buNone/>
              <a:defRPr sz="3556"/>
            </a:lvl9pPr>
          </a:lstStyle>
          <a:p>
            <a:pPr lvl="0"/>
            <a:endParaRPr lang="en-US" noProof="0" dirty="0"/>
          </a:p>
        </p:txBody>
      </p:sp>
      <p:sp>
        <p:nvSpPr>
          <p:cNvPr id="4" name="Text Placeholder 3"/>
          <p:cNvSpPr>
            <a:spLocks noGrp="1"/>
          </p:cNvSpPr>
          <p:nvPr>
            <p:ph type="body" sz="half" idx="2"/>
          </p:nvPr>
        </p:nvSpPr>
        <p:spPr>
          <a:xfrm>
            <a:off x="2389481" y="5367338"/>
            <a:ext cx="7315200" cy="804863"/>
          </a:xfrm>
        </p:spPr>
        <p:txBody>
          <a:bodyPr/>
          <a:lstStyle>
            <a:lvl1pPr marL="0" indent="0">
              <a:buNone/>
              <a:defRPr sz="2489"/>
            </a:lvl1pPr>
            <a:lvl2pPr marL="812820" indent="0">
              <a:buNone/>
              <a:defRPr sz="2134"/>
            </a:lvl2pPr>
            <a:lvl3pPr marL="1625640" indent="0">
              <a:buNone/>
              <a:defRPr sz="1778"/>
            </a:lvl3pPr>
            <a:lvl4pPr marL="2438459" indent="0">
              <a:buNone/>
              <a:defRPr sz="1600"/>
            </a:lvl4pPr>
            <a:lvl5pPr marL="3251279" indent="0">
              <a:buNone/>
              <a:defRPr sz="1600"/>
            </a:lvl5pPr>
            <a:lvl6pPr marL="4064099" indent="0">
              <a:buNone/>
              <a:defRPr sz="1600"/>
            </a:lvl6pPr>
            <a:lvl7pPr marL="4876919" indent="0">
              <a:buNone/>
              <a:defRPr sz="1600"/>
            </a:lvl7pPr>
            <a:lvl8pPr marL="5689740" indent="0">
              <a:buNone/>
              <a:defRPr sz="1600"/>
            </a:lvl8pPr>
            <a:lvl9pPr marL="6502559" indent="0">
              <a:buNone/>
              <a:defRPr sz="1600"/>
            </a:lvl9pPr>
          </a:lstStyle>
          <a:p>
            <a:pPr lvl="0"/>
            <a:r>
              <a:rPr lang="en-US"/>
              <a:t>Click to edit Master text styles</a:t>
            </a:r>
          </a:p>
        </p:txBody>
      </p:sp>
    </p:spTree>
    <p:extLst>
      <p:ext uri="{BB962C8B-B14F-4D97-AF65-F5344CB8AC3E}">
        <p14:creationId xmlns:p14="http://schemas.microsoft.com/office/powerpoint/2010/main" val="23489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015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6" y="609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7" y="609600"/>
            <a:ext cx="759177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99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C7EBF25-DCB2-4A08-89AA-4DC1F41BCD6A}" type="slidenum">
              <a:rPr lang="en-US"/>
              <a:pPr>
                <a:defRPr/>
              </a:pPr>
              <a:t>‹#›</a:t>
            </a:fld>
            <a:endParaRPr lang="en-US" dirty="0"/>
          </a:p>
        </p:txBody>
      </p:sp>
    </p:spTree>
    <p:extLst>
      <p:ext uri="{BB962C8B-B14F-4D97-AF65-F5344CB8AC3E}">
        <p14:creationId xmlns:p14="http://schemas.microsoft.com/office/powerpoint/2010/main" val="350693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ext Placeholder 2"/>
          <p:cNvSpPr>
            <a:spLocks noGrp="1"/>
          </p:cNvSpPr>
          <p:nvPr>
            <p:ph type="body" sz="half" idx="1"/>
          </p:nvPr>
        </p:nvSpPr>
        <p:spPr>
          <a:xfrm>
            <a:off x="914400"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540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able Placeholder 2"/>
          <p:cNvSpPr>
            <a:spLocks noGrp="1"/>
          </p:cNvSpPr>
          <p:nvPr>
            <p:ph type="tbl" idx="1"/>
          </p:nvPr>
        </p:nvSpPr>
        <p:spPr>
          <a:xfrm>
            <a:off x="914400" y="1295400"/>
            <a:ext cx="10363200" cy="5181600"/>
          </a:xfrm>
        </p:spPr>
        <p:txBody>
          <a:bodyPr/>
          <a:lstStyle/>
          <a:p>
            <a:pPr lvl="0"/>
            <a:endParaRPr lang="en-US" noProof="0" dirty="0"/>
          </a:p>
        </p:txBody>
      </p:sp>
    </p:spTree>
    <p:extLst>
      <p:ext uri="{BB962C8B-B14F-4D97-AF65-F5344CB8AC3E}">
        <p14:creationId xmlns:p14="http://schemas.microsoft.com/office/powerpoint/2010/main" val="1096694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B472E30-B9C1-4F1D-A2C9-4377D3EA6CA1}" type="datetime1">
              <a:rPr lang="en-US" smtClean="0"/>
              <a:t>12/2/2022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B9C3C4-F503-49CD-AFF7-4E1F3DF98875}" type="slidenum">
              <a:rPr lang="en-US"/>
              <a:pPr>
                <a:defRPr/>
              </a:pPr>
              <a:t>‹#›</a:t>
            </a:fld>
            <a:endParaRPr lang="en-US" dirty="0"/>
          </a:p>
        </p:txBody>
      </p:sp>
    </p:spTree>
    <p:extLst>
      <p:ext uri="{BB962C8B-B14F-4D97-AF65-F5344CB8AC3E}">
        <p14:creationId xmlns:p14="http://schemas.microsoft.com/office/powerpoint/2010/main" val="2891159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5DF3B9D-3F95-4679-A509-36FD51CAE8EC}" type="datetime1">
              <a:rPr lang="en-US" smtClean="0"/>
              <a:t>12/2/2022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781F1D9-0C31-4FC8-B48B-32A56C18284A}" type="slidenum">
              <a:rPr lang="en-US"/>
              <a:pPr>
                <a:defRPr/>
              </a:pPr>
              <a:t>‹#›</a:t>
            </a:fld>
            <a:endParaRPr lang="en-US" dirty="0"/>
          </a:p>
        </p:txBody>
      </p:sp>
    </p:spTree>
    <p:extLst>
      <p:ext uri="{BB962C8B-B14F-4D97-AF65-F5344CB8AC3E}">
        <p14:creationId xmlns:p14="http://schemas.microsoft.com/office/powerpoint/2010/main" val="1945418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A840BDF-AAE4-4376-8098-11C9AE0D722C}" type="datetime1">
              <a:rPr lang="en-US" smtClean="0"/>
              <a:t>12/2/2022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BD1B460-3690-4F58-82F4-86936945BE4A}" type="slidenum">
              <a:rPr lang="en-US"/>
              <a:pPr>
                <a:defRPr/>
              </a:pPr>
              <a:t>‹#›</a:t>
            </a:fld>
            <a:endParaRPr lang="en-US" dirty="0"/>
          </a:p>
        </p:txBody>
      </p:sp>
    </p:spTree>
    <p:extLst>
      <p:ext uri="{BB962C8B-B14F-4D97-AF65-F5344CB8AC3E}">
        <p14:creationId xmlns:p14="http://schemas.microsoft.com/office/powerpoint/2010/main" val="3820205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0CB81FB-50E1-4E11-A760-FC758382117C}" type="datetime1">
              <a:rPr lang="en-US" smtClean="0"/>
              <a:t>12/2/2022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A08A769-90A5-43B3-A15E-6676F189EB3A}" type="slidenum">
              <a:rPr lang="en-US"/>
              <a:pPr>
                <a:defRPr/>
              </a:pPr>
              <a:t>‹#›</a:t>
            </a:fld>
            <a:endParaRPr lang="en-US" dirty="0"/>
          </a:p>
        </p:txBody>
      </p:sp>
    </p:spTree>
    <p:extLst>
      <p:ext uri="{BB962C8B-B14F-4D97-AF65-F5344CB8AC3E}">
        <p14:creationId xmlns:p14="http://schemas.microsoft.com/office/powerpoint/2010/main" val="813381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02287317-A6DC-47F4-9100-016CE20C3837}" type="datetime1">
              <a:rPr lang="en-US" smtClean="0"/>
              <a:t>12/2/2022</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BF01F43-052E-4E76-A490-588110A944AF}" type="slidenum">
              <a:rPr lang="en-US"/>
              <a:pPr>
                <a:defRPr/>
              </a:pPr>
              <a:t>‹#›</a:t>
            </a:fld>
            <a:endParaRPr lang="en-US" dirty="0"/>
          </a:p>
        </p:txBody>
      </p:sp>
    </p:spTree>
    <p:extLst>
      <p:ext uri="{BB962C8B-B14F-4D97-AF65-F5344CB8AC3E}">
        <p14:creationId xmlns:p14="http://schemas.microsoft.com/office/powerpoint/2010/main" val="2209017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915FA58-CCD1-4774-B627-72347CF26D84}" type="datetime1">
              <a:rPr lang="en-US" smtClean="0"/>
              <a:t>12/2/2022</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pPr>
                <a:defRPr/>
              </a:pPr>
              <a:t>‹#›</a:t>
            </a:fld>
            <a:endParaRPr lang="en-US" dirty="0"/>
          </a:p>
        </p:txBody>
      </p:sp>
    </p:spTree>
    <p:extLst>
      <p:ext uri="{BB962C8B-B14F-4D97-AF65-F5344CB8AC3E}">
        <p14:creationId xmlns:p14="http://schemas.microsoft.com/office/powerpoint/2010/main" val="84001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BD39B09-0E80-48C8-BE58-77F0375E390C}" type="datetime1">
              <a:rPr lang="en-US" smtClean="0"/>
              <a:t>12/2/2022</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dirty="0"/>
          </a:p>
        </p:txBody>
      </p:sp>
    </p:spTree>
    <p:extLst>
      <p:ext uri="{BB962C8B-B14F-4D97-AF65-F5344CB8AC3E}">
        <p14:creationId xmlns:p14="http://schemas.microsoft.com/office/powerpoint/2010/main" val="676361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D430D38-1E1E-4AAA-90FB-6D41C82127DA}" type="datetime1">
              <a:rPr lang="en-US" smtClean="0"/>
              <a:t>12/2/2022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FE4E45A-84BE-4729-B530-F8AC2BA28181}" type="slidenum">
              <a:rPr lang="en-US"/>
              <a:pPr>
                <a:defRPr/>
              </a:pPr>
              <a:t>‹#›</a:t>
            </a:fld>
            <a:endParaRPr lang="en-US" dirty="0"/>
          </a:p>
        </p:txBody>
      </p:sp>
    </p:spTree>
    <p:extLst>
      <p:ext uri="{BB962C8B-B14F-4D97-AF65-F5344CB8AC3E}">
        <p14:creationId xmlns:p14="http://schemas.microsoft.com/office/powerpoint/2010/main" val="157195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F5F56E0-EA0F-4641-BFEB-CA0B487B81AB}" type="slidenum">
              <a:rPr lang="en-US"/>
              <a:pPr>
                <a:defRPr/>
              </a:pPr>
              <a:t>‹#›</a:t>
            </a:fld>
            <a:endParaRPr lang="en-US" dirty="0"/>
          </a:p>
        </p:txBody>
      </p:sp>
    </p:spTree>
    <p:extLst>
      <p:ext uri="{BB962C8B-B14F-4D97-AF65-F5344CB8AC3E}">
        <p14:creationId xmlns:p14="http://schemas.microsoft.com/office/powerpoint/2010/main" val="23739017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88321F4-FCF0-4FE1-8B40-444D8E5E4296}" type="datetime1">
              <a:rPr lang="en-US" smtClean="0"/>
              <a:t>12/2/2022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F6FEC46-3427-4261-9B57-09D1A0A768F8}" type="slidenum">
              <a:rPr lang="en-US"/>
              <a:pPr>
                <a:defRPr/>
              </a:pPr>
              <a:t>‹#›</a:t>
            </a:fld>
            <a:endParaRPr lang="en-US" dirty="0"/>
          </a:p>
        </p:txBody>
      </p:sp>
    </p:spTree>
    <p:extLst>
      <p:ext uri="{BB962C8B-B14F-4D97-AF65-F5344CB8AC3E}">
        <p14:creationId xmlns:p14="http://schemas.microsoft.com/office/powerpoint/2010/main" val="2606410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9674710-99D1-4034-80A2-CBA3022E15F9}" type="datetime1">
              <a:rPr lang="en-US" smtClean="0"/>
              <a:t>12/2/2022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907A64A-7D98-41E0-BFCC-5F6F656AC58D}" type="slidenum">
              <a:rPr lang="en-US"/>
              <a:pPr>
                <a:defRPr/>
              </a:pPr>
              <a:t>‹#›</a:t>
            </a:fld>
            <a:endParaRPr lang="en-US" dirty="0"/>
          </a:p>
        </p:txBody>
      </p:sp>
    </p:spTree>
    <p:extLst>
      <p:ext uri="{BB962C8B-B14F-4D97-AF65-F5344CB8AC3E}">
        <p14:creationId xmlns:p14="http://schemas.microsoft.com/office/powerpoint/2010/main" val="2838713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F485CE2-490C-4B50-B0FB-CE97BE3A3BFE}" type="datetime1">
              <a:rPr lang="en-US" smtClean="0"/>
              <a:t>12/2/2022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E231E21-D1C7-45EC-8778-1B47385C8B93}" type="slidenum">
              <a:rPr lang="en-US"/>
              <a:pPr>
                <a:defRPr/>
              </a:pPr>
              <a:t>‹#›</a:t>
            </a:fld>
            <a:endParaRPr lang="en-US" dirty="0"/>
          </a:p>
        </p:txBody>
      </p:sp>
    </p:spTree>
    <p:extLst>
      <p:ext uri="{BB962C8B-B14F-4D97-AF65-F5344CB8AC3E}">
        <p14:creationId xmlns:p14="http://schemas.microsoft.com/office/powerpoint/2010/main" val="3657388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E53117F-44F5-4E66-8EE5-23B744D62A20}" type="datetime1">
              <a:rPr lang="en-US" smtClean="0"/>
              <a:t>12/2/2022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1749A4A-4B36-4CE7-8CB4-6B7B19095D1F}" type="slidenum">
              <a:rPr lang="en-US"/>
              <a:pPr>
                <a:defRPr/>
              </a:pPr>
              <a:t>‹#›</a:t>
            </a:fld>
            <a:endParaRPr lang="en-US" dirty="0"/>
          </a:p>
        </p:txBody>
      </p:sp>
    </p:spTree>
    <p:extLst>
      <p:ext uri="{BB962C8B-B14F-4D97-AF65-F5344CB8AC3E}">
        <p14:creationId xmlns:p14="http://schemas.microsoft.com/office/powerpoint/2010/main" val="9087737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C818DF4B-EF01-41E6-BA2A-377E83C6D725}" type="datetime1">
              <a:rPr lang="en-US" smtClean="0"/>
              <a:t>12/2/2022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B85B140-5CE4-417E-BD88-955EE3C62F36}" type="slidenum">
              <a:rPr lang="en-US"/>
              <a:pPr>
                <a:defRPr/>
              </a:pPr>
              <a:t>‹#›</a:t>
            </a:fld>
            <a:endParaRPr lang="en-US" dirty="0"/>
          </a:p>
        </p:txBody>
      </p:sp>
    </p:spTree>
    <p:extLst>
      <p:ext uri="{BB962C8B-B14F-4D97-AF65-F5344CB8AC3E}">
        <p14:creationId xmlns:p14="http://schemas.microsoft.com/office/powerpoint/2010/main" val="186033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022537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0504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05668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295400"/>
            <a:ext cx="5091289"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478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40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01133FE-0E61-40FE-9248-F477DAA59915}" type="slidenum">
              <a:rPr lang="en-US"/>
              <a:pPr>
                <a:defRPr/>
              </a:pPr>
              <a:t>‹#›</a:t>
            </a:fld>
            <a:endParaRPr lang="en-US" dirty="0"/>
          </a:p>
        </p:txBody>
      </p:sp>
    </p:spTree>
    <p:extLst>
      <p:ext uri="{BB962C8B-B14F-4D97-AF65-F5344CB8AC3E}">
        <p14:creationId xmlns:p14="http://schemas.microsoft.com/office/powerpoint/2010/main" val="582331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2089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765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0741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02894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175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799"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9177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352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33400"/>
          </a:xfrm>
        </p:spPr>
        <p:txBody>
          <a:bodyPr/>
          <a:lstStyle/>
          <a:p>
            <a:r>
              <a:rPr lang="en-US"/>
              <a:t>Click to edit Master title style</a:t>
            </a:r>
          </a:p>
        </p:txBody>
      </p:sp>
      <p:sp>
        <p:nvSpPr>
          <p:cNvPr id="3" name="Text Placeholder 2"/>
          <p:cNvSpPr>
            <a:spLocks noGrp="1"/>
          </p:cNvSpPr>
          <p:nvPr>
            <p:ph type="body" sz="half" idx="1"/>
          </p:nvPr>
        </p:nvSpPr>
        <p:spPr>
          <a:xfrm>
            <a:off x="914401"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295400"/>
            <a:ext cx="509128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78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76019B7-9952-4BEE-BECA-8D87941824CF}" type="slidenum">
              <a:rPr lang="en-US"/>
              <a:pPr>
                <a:defRPr/>
              </a:pPr>
              <a:t>‹#›</a:t>
            </a:fld>
            <a:endParaRPr lang="en-US" dirty="0"/>
          </a:p>
        </p:txBody>
      </p:sp>
    </p:spTree>
    <p:extLst>
      <p:ext uri="{BB962C8B-B14F-4D97-AF65-F5344CB8AC3E}">
        <p14:creationId xmlns:p14="http://schemas.microsoft.com/office/powerpoint/2010/main" val="37840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6E44906-17A5-4078-ADCC-E14EE778784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295400"/>
            <a:ext cx="103632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1963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00" y="609600"/>
            <a:ext cx="10363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914400" y="1295400"/>
            <a:ext cx="10363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3535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D022F-24D7-43D4-94D8-468B6179E909}" type="datetimeFigureOut">
              <a:rPr lang="en-US" smtClean="0">
                <a:solidFill>
                  <a:prstClr val="black">
                    <a:tint val="75000"/>
                  </a:prstClr>
                </a:solidFill>
              </a:rPr>
              <a:pPr/>
              <a:t>12/2/2022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D0F5E-8EAC-4274-B106-8C7F494E6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456762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914400" y="610056"/>
            <a:ext cx="10363200" cy="5329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3539" name="Rectangle 3"/>
          <p:cNvSpPr>
            <a:spLocks noGrp="1" noChangeArrowheads="1"/>
          </p:cNvSpPr>
          <p:nvPr>
            <p:ph type="body" idx="1"/>
          </p:nvPr>
        </p:nvSpPr>
        <p:spPr bwMode="auto">
          <a:xfrm>
            <a:off x="914400" y="1294947"/>
            <a:ext cx="10363200" cy="51820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872174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rtl="0" eaLnBrk="0" fontAlgn="base" hangingPunct="0">
        <a:spcBef>
          <a:spcPct val="0"/>
        </a:spcBef>
        <a:spcAft>
          <a:spcPct val="0"/>
        </a:spcAft>
        <a:defRPr sz="5689" b="1">
          <a:solidFill>
            <a:schemeClr val="tx2"/>
          </a:solidFill>
          <a:latin typeface="+mj-lt"/>
          <a:ea typeface="+mj-ea"/>
          <a:cs typeface="+mj-cs"/>
        </a:defRPr>
      </a:lvl1pPr>
      <a:lvl2pPr algn="ctr" rtl="0" eaLnBrk="0" fontAlgn="base" hangingPunct="0">
        <a:spcBef>
          <a:spcPct val="0"/>
        </a:spcBef>
        <a:spcAft>
          <a:spcPct val="0"/>
        </a:spcAft>
        <a:defRPr sz="5689" b="1">
          <a:solidFill>
            <a:schemeClr val="tx2"/>
          </a:solidFill>
          <a:latin typeface="Arial" charset="0"/>
        </a:defRPr>
      </a:lvl2pPr>
      <a:lvl3pPr algn="ctr" rtl="0" eaLnBrk="0" fontAlgn="base" hangingPunct="0">
        <a:spcBef>
          <a:spcPct val="0"/>
        </a:spcBef>
        <a:spcAft>
          <a:spcPct val="0"/>
        </a:spcAft>
        <a:defRPr sz="5689" b="1">
          <a:solidFill>
            <a:schemeClr val="tx2"/>
          </a:solidFill>
          <a:latin typeface="Arial" charset="0"/>
        </a:defRPr>
      </a:lvl3pPr>
      <a:lvl4pPr algn="ctr" rtl="0" eaLnBrk="0" fontAlgn="base" hangingPunct="0">
        <a:spcBef>
          <a:spcPct val="0"/>
        </a:spcBef>
        <a:spcAft>
          <a:spcPct val="0"/>
        </a:spcAft>
        <a:defRPr sz="5689" b="1">
          <a:solidFill>
            <a:schemeClr val="tx2"/>
          </a:solidFill>
          <a:latin typeface="Arial" charset="0"/>
        </a:defRPr>
      </a:lvl4pPr>
      <a:lvl5pPr algn="ctr" rtl="0" eaLnBrk="0" fontAlgn="base" hangingPunct="0">
        <a:spcBef>
          <a:spcPct val="0"/>
        </a:spcBef>
        <a:spcAft>
          <a:spcPct val="0"/>
        </a:spcAft>
        <a:defRPr sz="5689" b="1">
          <a:solidFill>
            <a:schemeClr val="tx2"/>
          </a:solidFill>
          <a:latin typeface="Arial" charset="0"/>
        </a:defRPr>
      </a:lvl5pPr>
      <a:lvl6pPr marL="812820" algn="ctr" rtl="0" eaLnBrk="0" fontAlgn="base" hangingPunct="0">
        <a:spcBef>
          <a:spcPct val="0"/>
        </a:spcBef>
        <a:spcAft>
          <a:spcPct val="0"/>
        </a:spcAft>
        <a:defRPr sz="5689" b="1">
          <a:solidFill>
            <a:schemeClr val="tx2"/>
          </a:solidFill>
          <a:latin typeface="Arial" charset="0"/>
        </a:defRPr>
      </a:lvl6pPr>
      <a:lvl7pPr marL="1625640" algn="ctr" rtl="0" eaLnBrk="0" fontAlgn="base" hangingPunct="0">
        <a:spcBef>
          <a:spcPct val="0"/>
        </a:spcBef>
        <a:spcAft>
          <a:spcPct val="0"/>
        </a:spcAft>
        <a:defRPr sz="5689" b="1">
          <a:solidFill>
            <a:schemeClr val="tx2"/>
          </a:solidFill>
          <a:latin typeface="Arial" charset="0"/>
        </a:defRPr>
      </a:lvl7pPr>
      <a:lvl8pPr marL="2438459" algn="ctr" rtl="0" eaLnBrk="0" fontAlgn="base" hangingPunct="0">
        <a:spcBef>
          <a:spcPct val="0"/>
        </a:spcBef>
        <a:spcAft>
          <a:spcPct val="0"/>
        </a:spcAft>
        <a:defRPr sz="5689" b="1">
          <a:solidFill>
            <a:schemeClr val="tx2"/>
          </a:solidFill>
          <a:latin typeface="Arial" charset="0"/>
        </a:defRPr>
      </a:lvl8pPr>
      <a:lvl9pPr marL="3251279" algn="ctr" rtl="0" eaLnBrk="0" fontAlgn="base" hangingPunct="0">
        <a:spcBef>
          <a:spcPct val="0"/>
        </a:spcBef>
        <a:spcAft>
          <a:spcPct val="0"/>
        </a:spcAft>
        <a:defRPr sz="5689" b="1">
          <a:solidFill>
            <a:schemeClr val="tx2"/>
          </a:solidFill>
          <a:latin typeface="Arial" charset="0"/>
        </a:defRPr>
      </a:lvl9pPr>
    </p:titleStyle>
    <p:bodyStyle>
      <a:lvl1pPr marL="609615" indent="-609615" algn="l" rtl="0" eaLnBrk="0" fontAlgn="base" hangingPunct="0">
        <a:spcBef>
          <a:spcPct val="20000"/>
        </a:spcBef>
        <a:spcAft>
          <a:spcPct val="0"/>
        </a:spcAft>
        <a:buChar char="•"/>
        <a:defRPr sz="5689">
          <a:solidFill>
            <a:schemeClr val="tx1"/>
          </a:solidFill>
          <a:latin typeface="+mn-lt"/>
          <a:ea typeface="+mn-ea"/>
          <a:cs typeface="+mn-cs"/>
        </a:defRPr>
      </a:lvl1pPr>
      <a:lvl2pPr marL="1320832" indent="-508012" algn="l" rtl="0" eaLnBrk="0" fontAlgn="base" hangingPunct="0">
        <a:spcBef>
          <a:spcPct val="20000"/>
        </a:spcBef>
        <a:spcAft>
          <a:spcPct val="0"/>
        </a:spcAft>
        <a:buChar char="–"/>
        <a:defRPr sz="4978">
          <a:solidFill>
            <a:schemeClr val="tx1"/>
          </a:solidFill>
          <a:latin typeface="+mn-lt"/>
        </a:defRPr>
      </a:lvl2pPr>
      <a:lvl3pPr marL="2032050" indent="-406410" algn="l" rtl="0" eaLnBrk="0" fontAlgn="base" hangingPunct="0">
        <a:spcBef>
          <a:spcPct val="20000"/>
        </a:spcBef>
        <a:spcAft>
          <a:spcPct val="0"/>
        </a:spcAft>
        <a:buChar char="•"/>
        <a:defRPr sz="4267">
          <a:solidFill>
            <a:schemeClr val="tx1"/>
          </a:solidFill>
          <a:latin typeface="+mn-lt"/>
        </a:defRPr>
      </a:lvl3pPr>
      <a:lvl4pPr marL="2844870" indent="-406410" algn="l" rtl="0" eaLnBrk="0" fontAlgn="base" hangingPunct="0">
        <a:spcBef>
          <a:spcPct val="20000"/>
        </a:spcBef>
        <a:spcAft>
          <a:spcPct val="0"/>
        </a:spcAft>
        <a:buChar char="–"/>
        <a:defRPr sz="3556">
          <a:solidFill>
            <a:schemeClr val="tx1"/>
          </a:solidFill>
          <a:latin typeface="+mn-lt"/>
        </a:defRPr>
      </a:lvl4pPr>
      <a:lvl5pPr marL="3657690" indent="-406410" algn="l" rtl="0" eaLnBrk="0" fontAlgn="base" hangingPunct="0">
        <a:spcBef>
          <a:spcPct val="20000"/>
        </a:spcBef>
        <a:spcAft>
          <a:spcPct val="0"/>
        </a:spcAft>
        <a:buChar char="»"/>
        <a:defRPr sz="3556">
          <a:solidFill>
            <a:schemeClr val="tx1"/>
          </a:solidFill>
          <a:latin typeface="+mn-lt"/>
        </a:defRPr>
      </a:lvl5pPr>
      <a:lvl6pPr marL="4470509" indent="-406410" algn="l" rtl="0" eaLnBrk="0" fontAlgn="base" hangingPunct="0">
        <a:spcBef>
          <a:spcPct val="20000"/>
        </a:spcBef>
        <a:spcAft>
          <a:spcPct val="0"/>
        </a:spcAft>
        <a:buChar char="»"/>
        <a:defRPr sz="3556">
          <a:solidFill>
            <a:schemeClr val="tx1"/>
          </a:solidFill>
          <a:latin typeface="+mn-lt"/>
        </a:defRPr>
      </a:lvl6pPr>
      <a:lvl7pPr marL="5283329" indent="-406410" algn="l" rtl="0" eaLnBrk="0" fontAlgn="base" hangingPunct="0">
        <a:spcBef>
          <a:spcPct val="20000"/>
        </a:spcBef>
        <a:spcAft>
          <a:spcPct val="0"/>
        </a:spcAft>
        <a:buChar char="»"/>
        <a:defRPr sz="3556">
          <a:solidFill>
            <a:schemeClr val="tx1"/>
          </a:solidFill>
          <a:latin typeface="+mn-lt"/>
        </a:defRPr>
      </a:lvl7pPr>
      <a:lvl8pPr marL="6096149" indent="-406410" algn="l" rtl="0" eaLnBrk="0" fontAlgn="base" hangingPunct="0">
        <a:spcBef>
          <a:spcPct val="20000"/>
        </a:spcBef>
        <a:spcAft>
          <a:spcPct val="0"/>
        </a:spcAft>
        <a:buChar char="»"/>
        <a:defRPr sz="3556">
          <a:solidFill>
            <a:schemeClr val="tx1"/>
          </a:solidFill>
          <a:latin typeface="+mn-lt"/>
        </a:defRPr>
      </a:lvl8pPr>
      <a:lvl9pPr marL="6908969" indent="-406410" algn="l" rtl="0" eaLnBrk="0" fontAlgn="base" hangingPunct="0">
        <a:spcBef>
          <a:spcPct val="20000"/>
        </a:spcBef>
        <a:spcAft>
          <a:spcPct val="0"/>
        </a:spcAft>
        <a:buChar char="»"/>
        <a:defRPr sz="3556">
          <a:solidFill>
            <a:schemeClr val="tx1"/>
          </a:solidFill>
          <a:latin typeface="+mn-lt"/>
        </a:defRPr>
      </a:lvl9pPr>
    </p:bodyStyle>
    <p:otherStyle>
      <a:defPPr>
        <a:defRPr lang="en-US"/>
      </a:defPPr>
      <a:lvl1pPr marL="0" algn="l" defTabSz="1625640" rtl="0" eaLnBrk="1" latinLnBrk="0" hangingPunct="1">
        <a:defRPr sz="3200" kern="1200">
          <a:solidFill>
            <a:schemeClr val="tx1"/>
          </a:solidFill>
          <a:latin typeface="+mn-lt"/>
          <a:ea typeface="+mn-ea"/>
          <a:cs typeface="+mn-cs"/>
        </a:defRPr>
      </a:lvl1pPr>
      <a:lvl2pPr marL="812820" algn="l" defTabSz="1625640" rtl="0" eaLnBrk="1" latinLnBrk="0" hangingPunct="1">
        <a:defRPr sz="3200" kern="1200">
          <a:solidFill>
            <a:schemeClr val="tx1"/>
          </a:solidFill>
          <a:latin typeface="+mn-lt"/>
          <a:ea typeface="+mn-ea"/>
          <a:cs typeface="+mn-cs"/>
        </a:defRPr>
      </a:lvl2pPr>
      <a:lvl3pPr marL="1625640" algn="l" defTabSz="1625640" rtl="0" eaLnBrk="1" latinLnBrk="0" hangingPunct="1">
        <a:defRPr sz="3200" kern="1200">
          <a:solidFill>
            <a:schemeClr val="tx1"/>
          </a:solidFill>
          <a:latin typeface="+mn-lt"/>
          <a:ea typeface="+mn-ea"/>
          <a:cs typeface="+mn-cs"/>
        </a:defRPr>
      </a:lvl3pPr>
      <a:lvl4pPr marL="2438459" algn="l" defTabSz="1625640" rtl="0" eaLnBrk="1" latinLnBrk="0" hangingPunct="1">
        <a:defRPr sz="3200" kern="1200">
          <a:solidFill>
            <a:schemeClr val="tx1"/>
          </a:solidFill>
          <a:latin typeface="+mn-lt"/>
          <a:ea typeface="+mn-ea"/>
          <a:cs typeface="+mn-cs"/>
        </a:defRPr>
      </a:lvl4pPr>
      <a:lvl5pPr marL="3251279" algn="l" defTabSz="1625640" rtl="0" eaLnBrk="1" latinLnBrk="0" hangingPunct="1">
        <a:defRPr sz="3200" kern="1200">
          <a:solidFill>
            <a:schemeClr val="tx1"/>
          </a:solidFill>
          <a:latin typeface="+mn-lt"/>
          <a:ea typeface="+mn-ea"/>
          <a:cs typeface="+mn-cs"/>
        </a:defRPr>
      </a:lvl5pPr>
      <a:lvl6pPr marL="4064099" algn="l" defTabSz="1625640" rtl="0" eaLnBrk="1" latinLnBrk="0" hangingPunct="1">
        <a:defRPr sz="3200" kern="1200">
          <a:solidFill>
            <a:schemeClr val="tx1"/>
          </a:solidFill>
          <a:latin typeface="+mn-lt"/>
          <a:ea typeface="+mn-ea"/>
          <a:cs typeface="+mn-cs"/>
        </a:defRPr>
      </a:lvl6pPr>
      <a:lvl7pPr marL="4876919" algn="l" defTabSz="1625640" rtl="0" eaLnBrk="1" latinLnBrk="0" hangingPunct="1">
        <a:defRPr sz="3200" kern="1200">
          <a:solidFill>
            <a:schemeClr val="tx1"/>
          </a:solidFill>
          <a:latin typeface="+mn-lt"/>
          <a:ea typeface="+mn-ea"/>
          <a:cs typeface="+mn-cs"/>
        </a:defRPr>
      </a:lvl7pPr>
      <a:lvl8pPr marL="5689740" algn="l" defTabSz="1625640" rtl="0" eaLnBrk="1" latinLnBrk="0" hangingPunct="1">
        <a:defRPr sz="3200" kern="1200">
          <a:solidFill>
            <a:schemeClr val="tx1"/>
          </a:solidFill>
          <a:latin typeface="+mn-lt"/>
          <a:ea typeface="+mn-ea"/>
          <a:cs typeface="+mn-cs"/>
        </a:defRPr>
      </a:lvl8pPr>
      <a:lvl9pPr marL="6502559" algn="l" defTabSz="1625640"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vl1pPr>
          </a:lstStyle>
          <a:p>
            <a:pPr>
              <a:defRPr/>
            </a:pPr>
            <a:fld id="{D6D29E8B-B3EF-46AD-B05B-957E51D3D78E}" type="datetime1">
              <a:rPr lang="en-US" smtClean="0"/>
              <a:t>12/2/2022</a:t>
            </a:fld>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23392ABD-A898-47E9-8CB1-C75C53C09910}" type="slidenum">
              <a:rPr lang="en-US"/>
              <a:pPr>
                <a:defRPr/>
              </a:pPr>
              <a:t>‹#›</a:t>
            </a:fld>
            <a:endParaRPr lang="en-US" dirty="0"/>
          </a:p>
        </p:txBody>
      </p:sp>
    </p:spTree>
    <p:extLst>
      <p:ext uri="{BB962C8B-B14F-4D97-AF65-F5344CB8AC3E}">
        <p14:creationId xmlns:p14="http://schemas.microsoft.com/office/powerpoint/2010/main" val="15382524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4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40000"/>
        </a:spcBef>
        <a:spcAft>
          <a:spcPct val="0"/>
        </a:spcAft>
        <a:buChar char="–"/>
        <a:defRPr sz="2800">
          <a:solidFill>
            <a:schemeClr val="tx1"/>
          </a:solidFill>
          <a:latin typeface="+mn-lt"/>
        </a:defRPr>
      </a:lvl2pPr>
      <a:lvl3pPr marL="1143000" indent="-228600" algn="l" rtl="0" eaLnBrk="0" fontAlgn="base" hangingPunct="0">
        <a:spcBef>
          <a:spcPct val="4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914400" y="1295400"/>
            <a:ext cx="10363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538323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8.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9.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https://www.youtube.com/embed/Er78Dj5hyeI?feature=oembed"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80.xml"/><Relationship Id="rId4" Type="http://schemas.openxmlformats.org/officeDocument/2006/relationships/image" Target="../media/image77.wmf"/></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76.xml"/><Relationship Id="rId5" Type="http://schemas.openxmlformats.org/officeDocument/2006/relationships/image" Target="../media/image80.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76.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76.xml"/><Relationship Id="rId5" Type="http://schemas.openxmlformats.org/officeDocument/2006/relationships/image" Target="../media/image85.png"/><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76.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oleObject" Target="../embeddings/oleObject2.bin"/><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oleObject" Target="../embeddings/oleObject3.bin"/><Relationship Id="rId10" Type="http://schemas.openxmlformats.org/officeDocument/2006/relationships/image" Target="../media/image98.png"/><Relationship Id="rId4" Type="http://schemas.openxmlformats.org/officeDocument/2006/relationships/image" Target="../media/image93.jpeg"/><Relationship Id="rId9"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A6815-CB28-458F-AA37-6B7042994D7F}"/>
              </a:ext>
            </a:extLst>
          </p:cNvPr>
          <p:cNvPicPr>
            <a:picLocks noChangeAspect="1"/>
          </p:cNvPicPr>
          <p:nvPr/>
        </p:nvPicPr>
        <p:blipFill>
          <a:blip r:embed="rId3"/>
          <a:stretch>
            <a:fillRect/>
          </a:stretch>
        </p:blipFill>
        <p:spPr>
          <a:xfrm>
            <a:off x="3250406" y="0"/>
            <a:ext cx="8103394" cy="6858000"/>
          </a:xfrm>
          <a:prstGeom prst="rect">
            <a:avLst/>
          </a:prstGeom>
        </p:spPr>
      </p:pic>
      <p:pic>
        <p:nvPicPr>
          <p:cNvPr id="3" name="Picture 2">
            <a:extLst>
              <a:ext uri="{FF2B5EF4-FFF2-40B4-BE49-F238E27FC236}">
                <a16:creationId xmlns:a16="http://schemas.microsoft.com/office/drawing/2014/main" id="{33C24473-21DA-A902-F2B6-7F726F12460E}"/>
              </a:ext>
            </a:extLst>
          </p:cNvPr>
          <p:cNvPicPr>
            <a:picLocks noChangeAspect="1"/>
          </p:cNvPicPr>
          <p:nvPr/>
        </p:nvPicPr>
        <p:blipFill>
          <a:blip r:embed="rId4"/>
          <a:stretch>
            <a:fillRect/>
          </a:stretch>
        </p:blipFill>
        <p:spPr>
          <a:xfrm>
            <a:off x="132348" y="4191000"/>
            <a:ext cx="4126872" cy="762000"/>
          </a:xfrm>
          <a:prstGeom prst="rect">
            <a:avLst/>
          </a:prstGeom>
        </p:spPr>
      </p:pic>
      <p:pic>
        <p:nvPicPr>
          <p:cNvPr id="6" name="Picture 5">
            <a:extLst>
              <a:ext uri="{FF2B5EF4-FFF2-40B4-BE49-F238E27FC236}">
                <a16:creationId xmlns:a16="http://schemas.microsoft.com/office/drawing/2014/main" id="{3B5EF73D-BF15-120F-1DB2-3CE9D0B29A5E}"/>
              </a:ext>
            </a:extLst>
          </p:cNvPr>
          <p:cNvPicPr>
            <a:picLocks noChangeAspect="1"/>
          </p:cNvPicPr>
          <p:nvPr/>
        </p:nvPicPr>
        <p:blipFill>
          <a:blip r:embed="rId5"/>
          <a:stretch>
            <a:fillRect/>
          </a:stretch>
        </p:blipFill>
        <p:spPr>
          <a:xfrm>
            <a:off x="128337" y="3229630"/>
            <a:ext cx="2895600" cy="808970"/>
          </a:xfrm>
          <a:prstGeom prst="rect">
            <a:avLst/>
          </a:prstGeom>
        </p:spPr>
      </p:pic>
    </p:spTree>
    <p:extLst>
      <p:ext uri="{BB962C8B-B14F-4D97-AF65-F5344CB8AC3E}">
        <p14:creationId xmlns:p14="http://schemas.microsoft.com/office/powerpoint/2010/main" val="315804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Boston Collaborative Drug Surveillance Program (BCDSP) </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215394" y="838200"/>
            <a:ext cx="5715000" cy="2971800"/>
          </a:xfrm>
        </p:spPr>
        <p:txBody>
          <a:bodyPr/>
          <a:lstStyle/>
          <a:p>
            <a:pPr marL="0" indent="0" eaLnBrk="1" hangingPunct="1">
              <a:buNone/>
            </a:pPr>
            <a:r>
              <a:rPr lang="en-US" sz="2800" b="1" dirty="0">
                <a:effectLst/>
                <a:latin typeface="Arial" panose="020B0604020202020204" pitchFamily="34" charset="0"/>
              </a:rPr>
              <a:t>Patients</a:t>
            </a:r>
          </a:p>
          <a:p>
            <a:pPr marL="0" indent="0" eaLnBrk="1" hangingPunct="1">
              <a:buNone/>
            </a:pPr>
            <a:endParaRPr lang="en-US" sz="2800" b="1" dirty="0">
              <a:latin typeface="Arial" panose="020B0604020202020204" pitchFamily="34" charset="0"/>
            </a:endParaRPr>
          </a:p>
          <a:p>
            <a:pPr marL="0" indent="0" eaLnBrk="1" hangingPunct="1">
              <a:buNone/>
            </a:pPr>
            <a:endParaRPr lang="en-US" sz="2800" b="1" dirty="0">
              <a:effectLst/>
              <a:latin typeface="Arial" panose="020B0604020202020204" pitchFamily="34" charset="0"/>
            </a:endParaRPr>
          </a:p>
          <a:p>
            <a:pPr marL="0" indent="0" eaLnBrk="1" hangingPunct="1">
              <a:buNone/>
            </a:pPr>
            <a:endParaRPr lang="en-US" sz="2800" b="1" dirty="0">
              <a:latin typeface="Arial" panose="020B0604020202020204" pitchFamily="34" charset="0"/>
            </a:endParaRPr>
          </a:p>
          <a:p>
            <a:pPr marL="0" indent="0" eaLnBrk="1" hangingPunct="1">
              <a:buNone/>
            </a:pPr>
            <a:endParaRPr lang="en-US" sz="2800" b="1" dirty="0">
              <a:effectLst/>
              <a:latin typeface="Arial" panose="020B0604020202020204" pitchFamily="34" charset="0"/>
            </a:endParaRPr>
          </a:p>
          <a:p>
            <a:pPr marL="0" indent="0" eaLnBrk="1" hangingPunct="1">
              <a:buNone/>
            </a:pPr>
            <a:endParaRPr lang="en-US" sz="2800" b="1" dirty="0">
              <a:effectLst/>
              <a:latin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Persons admitted to inpatient medical or psychiatric wards at any of 8 participating hospitals in the BCDSP</a:t>
            </a:r>
          </a:p>
          <a:p>
            <a:pPr eaLnBrk="1" hangingPunct="1">
              <a:spcBef>
                <a:spcPts val="1200"/>
              </a:spcBef>
            </a:pPr>
            <a:r>
              <a:rPr lang="en-US" altLang="en-US" sz="2400" dirty="0">
                <a:latin typeface="Arial" panose="020B0604020202020204" pitchFamily="34" charset="0"/>
                <a:cs typeface="Arial" panose="020B0604020202020204" pitchFamily="34" charset="0"/>
              </a:rPr>
              <a:t>Present analysis</a:t>
            </a:r>
          </a:p>
          <a:p>
            <a:pPr lvl="1" eaLnBrk="1" hangingPunct="1"/>
            <a:r>
              <a:rPr lang="en-US" altLang="en-US" sz="2200" dirty="0">
                <a:latin typeface="Arial" panose="020B0604020202020204" pitchFamily="34" charset="0"/>
                <a:cs typeface="Arial" panose="020B0604020202020204" pitchFamily="34" charset="0"/>
              </a:rPr>
              <a:t>Medical wards only</a:t>
            </a:r>
          </a:p>
          <a:p>
            <a:pPr lvl="1" eaLnBrk="1" hangingPunct="1"/>
            <a:r>
              <a:rPr lang="en-US" altLang="en-US" sz="2200" dirty="0">
                <a:latin typeface="Arial" panose="020B0604020202020204" pitchFamily="34" charset="0"/>
                <a:cs typeface="Arial" panose="020B0604020202020204" pitchFamily="34" charset="0"/>
              </a:rPr>
              <a:t>Treated with at least 1 narcotic (pain relief) medication</a:t>
            </a:r>
          </a:p>
        </p:txBody>
      </p:sp>
      <p:sp>
        <p:nvSpPr>
          <p:cNvPr id="4" name="Rectangle 3">
            <a:extLst>
              <a:ext uri="{FF2B5EF4-FFF2-40B4-BE49-F238E27FC236}">
                <a16:creationId xmlns:a16="http://schemas.microsoft.com/office/drawing/2014/main" id="{62122FCE-FABA-44BD-92F3-7649B80F1D53}"/>
              </a:ext>
            </a:extLst>
          </p:cNvPr>
          <p:cNvSpPr txBox="1">
            <a:spLocks noChangeArrowheads="1"/>
          </p:cNvSpPr>
          <p:nvPr/>
        </p:nvSpPr>
        <p:spPr bwMode="auto">
          <a:xfrm>
            <a:off x="6248402" y="1371600"/>
            <a:ext cx="11201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latin typeface="Arial" panose="020B0604020202020204" pitchFamily="34" charset="0"/>
              </a:rPr>
              <a:t>Boston, Massachusetts</a:t>
            </a:r>
          </a:p>
          <a:p>
            <a:pPr lvl="1" eaLnBrk="1" hangingPunct="1"/>
            <a:r>
              <a:rPr lang="en-US" sz="2200" kern="0" dirty="0">
                <a:latin typeface="Arial" panose="020B0604020202020204" pitchFamily="34" charset="0"/>
              </a:rPr>
              <a:t>Lemuel Shattuck Hospital</a:t>
            </a:r>
          </a:p>
          <a:p>
            <a:pPr lvl="1" eaLnBrk="1" hangingPunct="1"/>
            <a:r>
              <a:rPr lang="en-US" sz="2200" kern="0" dirty="0">
                <a:latin typeface="Arial" panose="020B0604020202020204" pitchFamily="34" charset="0"/>
              </a:rPr>
              <a:t>Peter Bent Brigham Hospital</a:t>
            </a:r>
          </a:p>
          <a:p>
            <a:pPr lvl="1" eaLnBrk="1" hangingPunct="1"/>
            <a:r>
              <a:rPr lang="en-US" sz="2200" kern="0" dirty="0">
                <a:latin typeface="Arial" panose="020B0604020202020204" pitchFamily="34" charset="0"/>
              </a:rPr>
              <a:t>Boston Veterans Administration Hospital</a:t>
            </a:r>
          </a:p>
          <a:p>
            <a:pPr lvl="1" eaLnBrk="1" hangingPunct="1">
              <a:spcBef>
                <a:spcPts val="600"/>
              </a:spcBef>
            </a:pPr>
            <a:r>
              <a:rPr lang="en-US" sz="2200" kern="0" dirty="0">
                <a:latin typeface="Arial" panose="020B0604020202020204" pitchFamily="34" charset="0"/>
              </a:rPr>
              <a:t>Boston City Hospital (Tufts Service)</a:t>
            </a:r>
          </a:p>
          <a:p>
            <a:pPr eaLnBrk="1" hangingPunct="1">
              <a:spcBef>
                <a:spcPts val="1200"/>
              </a:spcBef>
            </a:pPr>
            <a:r>
              <a:rPr lang="en-US" sz="2400" b="1" kern="0" dirty="0">
                <a:latin typeface="Arial" panose="020B0604020202020204" pitchFamily="34" charset="0"/>
              </a:rPr>
              <a:t>Providence, Rhode Island</a:t>
            </a:r>
          </a:p>
          <a:p>
            <a:pPr lvl="1" eaLnBrk="1" hangingPunct="1"/>
            <a:r>
              <a:rPr lang="en-US" sz="2200" kern="0" dirty="0">
                <a:latin typeface="Arial" panose="020B0604020202020204" pitchFamily="34" charset="0"/>
              </a:rPr>
              <a:t>Roger Williams General Hospital</a:t>
            </a:r>
          </a:p>
          <a:p>
            <a:pPr eaLnBrk="1" hangingPunct="1">
              <a:spcBef>
                <a:spcPts val="1200"/>
              </a:spcBef>
            </a:pPr>
            <a:r>
              <a:rPr lang="en-US" sz="2400" b="1" kern="0" dirty="0">
                <a:latin typeface="Arial" panose="020B0604020202020204" pitchFamily="34" charset="0"/>
              </a:rPr>
              <a:t>London, Ontario</a:t>
            </a:r>
          </a:p>
          <a:p>
            <a:pPr lvl="1" eaLnBrk="1" hangingPunct="1"/>
            <a:r>
              <a:rPr lang="en-US" sz="2200" kern="0" dirty="0">
                <a:latin typeface="Arial" panose="020B0604020202020204" pitchFamily="34" charset="0"/>
              </a:rPr>
              <a:t>St. Joseph’s Hospital</a:t>
            </a:r>
          </a:p>
          <a:p>
            <a:pPr lvl="1" eaLnBrk="1" hangingPunct="1"/>
            <a:r>
              <a:rPr lang="en-US" sz="2200" kern="0" dirty="0">
                <a:latin typeface="Arial" panose="020B0604020202020204" pitchFamily="34" charset="0"/>
              </a:rPr>
              <a:t>Westminister Hospital </a:t>
            </a:r>
          </a:p>
          <a:p>
            <a:pPr eaLnBrk="1" hangingPunct="1">
              <a:spcBef>
                <a:spcPts val="1200"/>
              </a:spcBef>
            </a:pPr>
            <a:r>
              <a:rPr lang="en-US" sz="2400" b="1" kern="0" dirty="0">
                <a:latin typeface="Arial" panose="020B0604020202020204" pitchFamily="34" charset="0"/>
              </a:rPr>
              <a:t>Jerusalem, Israel </a:t>
            </a:r>
          </a:p>
          <a:p>
            <a:pPr lvl="1" eaLnBrk="1" hangingPunct="1"/>
            <a:r>
              <a:rPr lang="en-US" sz="2200" kern="0" dirty="0">
                <a:latin typeface="Arial" panose="020B0604020202020204" pitchFamily="34" charset="0"/>
              </a:rPr>
              <a:t>Hadassah Hebrew University Hospital</a:t>
            </a:r>
            <a:endParaRPr lang="en-US" altLang="en-US" sz="2200" kern="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7AD0A1-29B3-4C8F-8EF0-B1C8D31BC847}"/>
              </a:ext>
            </a:extLst>
          </p:cNvPr>
          <p:cNvPicPr>
            <a:picLocks noChangeAspect="1"/>
          </p:cNvPicPr>
          <p:nvPr/>
        </p:nvPicPr>
        <p:blipFill>
          <a:blip r:embed="rId3"/>
          <a:stretch>
            <a:fillRect/>
          </a:stretch>
        </p:blipFill>
        <p:spPr>
          <a:xfrm>
            <a:off x="257177" y="1676400"/>
            <a:ext cx="5991225" cy="1485900"/>
          </a:xfrm>
          <a:prstGeom prst="rect">
            <a:avLst/>
          </a:prstGeom>
        </p:spPr>
      </p:pic>
    </p:spTree>
    <p:extLst>
      <p:ext uri="{BB962C8B-B14F-4D97-AF65-F5344CB8AC3E}">
        <p14:creationId xmlns:p14="http://schemas.microsoft.com/office/powerpoint/2010/main" val="6524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3666" y="96253"/>
            <a:ext cx="11772900" cy="685800"/>
          </a:xfrm>
        </p:spPr>
        <p:txBody>
          <a:bodyPr/>
          <a:lstStyle/>
          <a:p>
            <a:pPr eaLnBrk="1" hangingPunct="1"/>
            <a:r>
              <a:rPr lang="en-US" sz="3200" b="1" dirty="0">
                <a:latin typeface="Arial" panose="020B0604020202020204" pitchFamily="34" charset="0"/>
                <a:cs typeface="Arial" panose="020B0604020202020204" pitchFamily="34" charset="0"/>
              </a:rPr>
              <a:t>Boston Collaborative Drug Surveillance Program (BCDSP) </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228600" y="914400"/>
            <a:ext cx="5715000" cy="2971800"/>
          </a:xfrm>
        </p:spPr>
        <p:txBody>
          <a:bodyPr/>
          <a:lstStyle/>
          <a:p>
            <a:pPr marL="0" indent="0" eaLnBrk="1" hangingPunct="1">
              <a:buNone/>
            </a:pPr>
            <a:r>
              <a:rPr lang="en-US" sz="2800" b="1" dirty="0">
                <a:effectLst/>
                <a:latin typeface="Arial" panose="020B0604020202020204" pitchFamily="34" charset="0"/>
              </a:rPr>
              <a:t>Patients (What we are told)</a:t>
            </a:r>
          </a:p>
          <a:p>
            <a:pPr eaLnBrk="1" hangingPunct="1"/>
            <a:r>
              <a:rPr lang="en-US" altLang="en-US" sz="2400" dirty="0">
                <a:latin typeface="Arial" panose="020B0604020202020204" pitchFamily="34" charset="0"/>
                <a:cs typeface="Arial" panose="020B0604020202020204" pitchFamily="34" charset="0"/>
              </a:rPr>
              <a:t>Hospitalized medical patients</a:t>
            </a:r>
          </a:p>
          <a:p>
            <a:pPr eaLnBrk="1" hangingPunct="1"/>
            <a:r>
              <a:rPr lang="en-US" altLang="en-US" sz="2600" dirty="0">
                <a:latin typeface="Arial" panose="020B0604020202020204" pitchFamily="34" charset="0"/>
                <a:cs typeface="Arial" panose="020B0604020202020204" pitchFamily="34" charset="0"/>
              </a:rPr>
              <a:t>Treated with at least 1 narcotic (pain relief) medication</a:t>
            </a:r>
          </a:p>
        </p:txBody>
      </p:sp>
      <p:sp>
        <p:nvSpPr>
          <p:cNvPr id="5" name="Rectangle 3">
            <a:extLst>
              <a:ext uri="{FF2B5EF4-FFF2-40B4-BE49-F238E27FC236}">
                <a16:creationId xmlns:a16="http://schemas.microsoft.com/office/drawing/2014/main" id="{517B0D48-D749-4943-AC91-6E6C0A49AAD2}"/>
              </a:ext>
            </a:extLst>
          </p:cNvPr>
          <p:cNvSpPr txBox="1">
            <a:spLocks noChangeArrowheads="1"/>
          </p:cNvSpPr>
          <p:nvPr/>
        </p:nvSpPr>
        <p:spPr bwMode="auto">
          <a:xfrm>
            <a:off x="6283491" y="914400"/>
            <a:ext cx="591652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800" b="1" kern="0" dirty="0">
                <a:latin typeface="Arial" panose="020B0604020202020204" pitchFamily="34" charset="0"/>
              </a:rPr>
              <a:t>Questions? (What else to know?)</a:t>
            </a:r>
          </a:p>
        </p:txBody>
      </p:sp>
      <p:sp>
        <p:nvSpPr>
          <p:cNvPr id="6" name="Rectangle 3">
            <a:extLst>
              <a:ext uri="{FF2B5EF4-FFF2-40B4-BE49-F238E27FC236}">
                <a16:creationId xmlns:a16="http://schemas.microsoft.com/office/drawing/2014/main" id="{3A2DAE5B-15F7-47A2-82EC-9DD6E27D8B80}"/>
              </a:ext>
            </a:extLst>
          </p:cNvPr>
          <p:cNvSpPr txBox="1">
            <a:spLocks noChangeArrowheads="1"/>
          </p:cNvSpPr>
          <p:nvPr/>
        </p:nvSpPr>
        <p:spPr bwMode="auto">
          <a:xfrm>
            <a:off x="6283492" y="3918284"/>
            <a:ext cx="591652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What were the initial reasons for admission?</a:t>
            </a:r>
          </a:p>
          <a:p>
            <a:pPr eaLnBrk="1" hangingPunct="1"/>
            <a:r>
              <a:rPr lang="en-US" altLang="en-US" sz="2400" kern="0" dirty="0">
                <a:latin typeface="Arial" panose="020B0604020202020204" pitchFamily="34" charset="0"/>
                <a:cs typeface="Arial" panose="020B0604020202020204" pitchFamily="34" charset="0"/>
              </a:rPr>
              <a:t>Sociodemographic/economic characteristics?</a:t>
            </a:r>
          </a:p>
          <a:p>
            <a:pPr eaLnBrk="1" hangingPunct="1"/>
            <a:r>
              <a:rPr lang="en-US" altLang="en-US" sz="2400" kern="0" dirty="0">
                <a:latin typeface="Arial" panose="020B0604020202020204" pitchFamily="34" charset="0"/>
                <a:cs typeface="Arial" panose="020B0604020202020204" pitchFamily="34" charset="0"/>
              </a:rPr>
              <a:t>Indication for narcotic?</a:t>
            </a:r>
          </a:p>
          <a:p>
            <a:pPr eaLnBrk="1" hangingPunct="1"/>
            <a:r>
              <a:rPr lang="en-US" altLang="en-US" sz="2400" kern="0" dirty="0">
                <a:latin typeface="Arial" panose="020B0604020202020204" pitchFamily="34" charset="0"/>
                <a:cs typeface="Arial" panose="020B0604020202020204" pitchFamily="34" charset="0"/>
              </a:rPr>
              <a:t>Type and duration of narcotic?</a:t>
            </a:r>
            <a:endParaRPr lang="en-US" altLang="en-US" sz="2200" kern="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7E0E818-A899-4E14-9BDD-0433B7FE3A7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4852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10134600" y="5007707"/>
            <a:ext cx="1071343" cy="948267"/>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09" name="Text Box 8"/>
          <p:cNvSpPr txBox="1">
            <a:spLocks noChangeArrowheads="1"/>
          </p:cNvSpPr>
          <p:nvPr/>
        </p:nvSpPr>
        <p:spPr bwMode="auto">
          <a:xfrm>
            <a:off x="3200402" y="1886850"/>
            <a:ext cx="184731" cy="420564"/>
          </a:xfrm>
          <a:prstGeom prst="rect">
            <a:avLst/>
          </a:prstGeom>
          <a:noFill/>
          <a:ln w="9525">
            <a:noFill/>
            <a:miter lim="800000"/>
            <a:headEnd/>
            <a:tailEnd/>
          </a:ln>
        </p:spPr>
        <p:txBody>
          <a:bodyPr wrap="none">
            <a:spAutoFit/>
          </a:bodyPr>
          <a:lstStyle/>
          <a:p>
            <a:pPr defTabSz="812810" eaLnBrk="0" hangingPunct="0">
              <a:defRPr/>
            </a:pPr>
            <a:endParaRPr lang="en-US" sz="2133" dirty="0">
              <a:solidFill>
                <a:srgbClr val="000000"/>
              </a:solidFill>
            </a:endParaRPr>
          </a:p>
        </p:txBody>
      </p:sp>
      <p:sp>
        <p:nvSpPr>
          <p:cNvPr id="98314" name="Text Box 17"/>
          <p:cNvSpPr txBox="1">
            <a:spLocks noChangeArrowheads="1"/>
          </p:cNvSpPr>
          <p:nvPr/>
        </p:nvSpPr>
        <p:spPr bwMode="auto">
          <a:xfrm>
            <a:off x="2743200" y="4919563"/>
            <a:ext cx="5199207" cy="189821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SOURCE POPULATION</a:t>
            </a:r>
          </a:p>
          <a:p>
            <a:pPr algn="ctr" defTabSz="812810" eaLnBrk="0" hangingPunct="0">
              <a:defRPr/>
            </a:pPr>
            <a:r>
              <a:rPr lang="en-US" sz="1956" dirty="0">
                <a:solidFill>
                  <a:srgbClr val="000000"/>
                </a:solidFill>
              </a:rPr>
              <a:t>(aka </a:t>
            </a:r>
          </a:p>
          <a:p>
            <a:pPr algn="ctr" defTabSz="812810" eaLnBrk="0" hangingPunct="0">
              <a:defRPr/>
            </a:pPr>
            <a:r>
              <a:rPr lang="en-US" sz="1956" dirty="0">
                <a:solidFill>
                  <a:srgbClr val="000000"/>
                </a:solidFill>
              </a:rPr>
              <a:t>ACCESSIBLE </a:t>
            </a:r>
          </a:p>
          <a:p>
            <a:pPr algn="ctr" defTabSz="812810" eaLnBrk="0" hangingPunct="0">
              <a:defRPr/>
            </a:pPr>
            <a:r>
              <a:rPr lang="en-US" sz="1956" dirty="0">
                <a:solidFill>
                  <a:srgbClr val="000000"/>
                </a:solidFill>
              </a:rPr>
              <a:t>POPULATION, </a:t>
            </a:r>
          </a:p>
          <a:p>
            <a:pPr algn="ctr" defTabSz="812810" eaLnBrk="0" hangingPunct="0">
              <a:defRPr/>
            </a:pPr>
            <a:r>
              <a:rPr lang="en-US" sz="1956" dirty="0">
                <a:solidFill>
                  <a:srgbClr val="000000"/>
                </a:solidFill>
              </a:rPr>
              <a:t>STUDY BASE, </a:t>
            </a:r>
          </a:p>
          <a:p>
            <a:pPr algn="ctr" defTabSz="812810" eaLnBrk="0" hangingPunct="0">
              <a:defRPr/>
            </a:pPr>
            <a:r>
              <a:rPr lang="en-US" sz="1956" dirty="0">
                <a:solidFill>
                  <a:srgbClr val="000000"/>
                </a:solidFill>
              </a:rPr>
              <a:t>“UNDERLYING COHORT”)</a:t>
            </a:r>
            <a:endParaRPr lang="en-US" sz="2133" dirty="0">
              <a:solidFill>
                <a:srgbClr val="000000"/>
              </a:solidFill>
            </a:endParaRPr>
          </a:p>
        </p:txBody>
      </p:sp>
      <p:sp>
        <p:nvSpPr>
          <p:cNvPr id="98315" name="Text Box 18"/>
          <p:cNvSpPr txBox="1">
            <a:spLocks noChangeArrowheads="1"/>
          </p:cNvSpPr>
          <p:nvPr/>
        </p:nvSpPr>
        <p:spPr bwMode="auto">
          <a:xfrm>
            <a:off x="10119621" y="6025311"/>
            <a:ext cx="2031999" cy="694293"/>
          </a:xfrm>
          <a:prstGeom prst="rect">
            <a:avLst/>
          </a:prstGeom>
          <a:noFill/>
          <a:ln w="9525">
            <a:noFill/>
            <a:miter lim="800000"/>
            <a:headEnd/>
            <a:tailEnd/>
          </a:ln>
        </p:spPr>
        <p:txBody>
          <a:bodyPr wrap="square">
            <a:spAutoFit/>
          </a:bodyPr>
          <a:lstStyle/>
          <a:p>
            <a:pPr defTabSz="812810" eaLnBrk="0" hangingPunct="0">
              <a:defRPr/>
            </a:pPr>
            <a:r>
              <a:rPr lang="en-US" sz="1956" dirty="0">
                <a:solidFill>
                  <a:srgbClr val="000000"/>
                </a:solidFill>
              </a:rPr>
              <a:t>STUDY SAMPLE</a:t>
            </a:r>
            <a:endParaRPr lang="en-US" sz="2133" dirty="0">
              <a:solidFill>
                <a:srgbClr val="000000"/>
              </a:solidFill>
            </a:endParaRPr>
          </a:p>
        </p:txBody>
      </p:sp>
      <p:sp>
        <p:nvSpPr>
          <p:cNvPr id="98322" name="Text Box 33"/>
          <p:cNvSpPr txBox="1">
            <a:spLocks noChangeArrowheads="1"/>
          </p:cNvSpPr>
          <p:nvPr/>
        </p:nvSpPr>
        <p:spPr bwMode="auto">
          <a:xfrm>
            <a:off x="-3639993" y="1350887"/>
            <a:ext cx="11582400" cy="523220"/>
          </a:xfrm>
          <a:prstGeom prst="rect">
            <a:avLst/>
          </a:prstGeom>
          <a:noFill/>
          <a:ln w="9525">
            <a:noFill/>
            <a:miter lim="800000"/>
            <a:headEnd/>
            <a:tailEnd/>
          </a:ln>
        </p:spPr>
        <p:txBody>
          <a:bodyPr wrap="square">
            <a:spAutoFit/>
          </a:bodyPr>
          <a:lstStyle/>
          <a:p>
            <a:pPr algn="ctr">
              <a:defRPr/>
            </a:pPr>
            <a:r>
              <a:rPr lang="en-US" sz="2800" b="1" dirty="0">
                <a:solidFill>
                  <a:srgbClr val="FF0000"/>
                </a:solidFill>
                <a:latin typeface="+mn-lt"/>
              </a:rPr>
              <a:t>Target Population?</a:t>
            </a:r>
          </a:p>
        </p:txBody>
      </p:sp>
      <p:sp>
        <p:nvSpPr>
          <p:cNvPr id="98344" name="Rectangle 23"/>
          <p:cNvSpPr>
            <a:spLocks noChangeArrowheads="1"/>
          </p:cNvSpPr>
          <p:nvPr/>
        </p:nvSpPr>
        <p:spPr bwMode="auto">
          <a:xfrm>
            <a:off x="825966" y="1996649"/>
            <a:ext cx="2536461" cy="2423095"/>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5" name="Rectangle 52"/>
          <p:cNvSpPr>
            <a:spLocks noChangeArrowheads="1"/>
          </p:cNvSpPr>
          <p:nvPr/>
        </p:nvSpPr>
        <p:spPr bwMode="auto">
          <a:xfrm>
            <a:off x="4426018" y="3302910"/>
            <a:ext cx="1743885" cy="1640404"/>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2" name="Rectangle 56"/>
          <p:cNvSpPr>
            <a:spLocks noChangeArrowheads="1"/>
          </p:cNvSpPr>
          <p:nvPr/>
        </p:nvSpPr>
        <p:spPr bwMode="auto">
          <a:xfrm>
            <a:off x="7391400" y="4084776"/>
            <a:ext cx="1358231" cy="1311240"/>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28" name="Text Box 59"/>
          <p:cNvSpPr txBox="1">
            <a:spLocks noChangeArrowheads="1"/>
          </p:cNvSpPr>
          <p:nvPr/>
        </p:nvSpPr>
        <p:spPr bwMode="auto">
          <a:xfrm>
            <a:off x="7181392" y="5468269"/>
            <a:ext cx="1828800" cy="694293"/>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INTENDED SAMPLE</a:t>
            </a:r>
            <a:endParaRPr lang="en-US" sz="2133" dirty="0">
              <a:solidFill>
                <a:srgbClr val="000000"/>
              </a:solidFill>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544461" y="4419744"/>
            <a:ext cx="3035066" cy="393313"/>
          </a:xfrm>
          <a:prstGeom prst="rect">
            <a:avLst/>
          </a:prstGeom>
          <a:noFill/>
          <a:ln w="9525">
            <a:noFill/>
            <a:miter lim="800000"/>
            <a:headEnd/>
            <a:tailEnd/>
          </a:ln>
        </p:spPr>
        <p:txBody>
          <a:bodyPr wrap="square">
            <a:spAutoFit/>
          </a:bodyPr>
          <a:lstStyle/>
          <a:p>
            <a:pPr algn="ctr" defTabSz="812810" eaLnBrk="0" hangingPunct="0">
              <a:defRPr/>
            </a:pPr>
            <a:r>
              <a:rPr lang="en-US" sz="1956" b="1" dirty="0">
                <a:solidFill>
                  <a:srgbClr val="000000"/>
                </a:solidFill>
              </a:rPr>
              <a:t>TARGET POPULATION</a:t>
            </a:r>
            <a:endParaRPr lang="en-US" sz="2133" b="1" dirty="0">
              <a:solidFill>
                <a:srgbClr val="000000"/>
              </a:solidFill>
            </a:endParaRPr>
          </a:p>
        </p:txBody>
      </p:sp>
      <p:sp>
        <p:nvSpPr>
          <p:cNvPr id="49" name="Text Box 17">
            <a:extLst>
              <a:ext uri="{FF2B5EF4-FFF2-40B4-BE49-F238E27FC236}">
                <a16:creationId xmlns:a16="http://schemas.microsoft.com/office/drawing/2014/main" id="{31A27665-70EC-4742-820B-81DE5E2EA3DA}"/>
              </a:ext>
            </a:extLst>
          </p:cNvPr>
          <p:cNvSpPr txBox="1">
            <a:spLocks noChangeArrowheads="1"/>
          </p:cNvSpPr>
          <p:nvPr/>
        </p:nvSpPr>
        <p:spPr bwMode="auto">
          <a:xfrm>
            <a:off x="3761496" y="1103718"/>
            <a:ext cx="2912309" cy="219919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Real-world dynamic cohort: Patients admitted to medical wards in any of 8 hospitals participating in BCDSP who received at least one narcotic medication administration</a:t>
            </a:r>
            <a:endParaRPr lang="en-US" sz="2133" dirty="0">
              <a:solidFill>
                <a:srgbClr val="FF0000"/>
              </a:solidFill>
            </a:endParaRPr>
          </a:p>
        </p:txBody>
      </p:sp>
      <p:sp>
        <p:nvSpPr>
          <p:cNvPr id="33" name="Text Box 33">
            <a:extLst>
              <a:ext uri="{FF2B5EF4-FFF2-40B4-BE49-F238E27FC236}">
                <a16:creationId xmlns:a16="http://schemas.microsoft.com/office/drawing/2014/main" id="{359C460E-A0E9-431B-8811-B4F1105D2567}"/>
              </a:ext>
            </a:extLst>
          </p:cNvPr>
          <p:cNvSpPr txBox="1">
            <a:spLocks noChangeArrowheads="1"/>
          </p:cNvSpPr>
          <p:nvPr/>
        </p:nvSpPr>
        <p:spPr bwMode="auto">
          <a:xfrm>
            <a:off x="249681" y="5030586"/>
            <a:ext cx="3035065" cy="1569660"/>
          </a:xfrm>
          <a:prstGeom prst="rect">
            <a:avLst/>
          </a:prstGeom>
          <a:noFill/>
          <a:ln w="9525">
            <a:noFill/>
            <a:miter lim="800000"/>
            <a:headEnd/>
            <a:tailEnd/>
          </a:ln>
        </p:spPr>
        <p:txBody>
          <a:bodyPr wrap="square">
            <a:spAutoFit/>
          </a:bodyPr>
          <a:lstStyle/>
          <a:p>
            <a:pPr algn="ctr">
              <a:defRPr/>
            </a:pPr>
            <a:r>
              <a:rPr lang="en-US" dirty="0">
                <a:solidFill>
                  <a:srgbClr val="00B0F0"/>
                </a:solidFill>
              </a:rPr>
              <a:t>Fixed research cohort sampling of an underlying real-world dynamic cohort</a:t>
            </a:r>
          </a:p>
        </p:txBody>
      </p:sp>
      <p:sp>
        <p:nvSpPr>
          <p:cNvPr id="34" name="Text Box 33">
            <a:extLst>
              <a:ext uri="{FF2B5EF4-FFF2-40B4-BE49-F238E27FC236}">
                <a16:creationId xmlns:a16="http://schemas.microsoft.com/office/drawing/2014/main" id="{8F7BDA59-CA64-4786-874E-0E22ACCDDEC9}"/>
              </a:ext>
            </a:extLst>
          </p:cNvPr>
          <p:cNvSpPr txBox="1">
            <a:spLocks noChangeArrowheads="1"/>
          </p:cNvSpPr>
          <p:nvPr/>
        </p:nvSpPr>
        <p:spPr bwMode="auto">
          <a:xfrm>
            <a:off x="9863482" y="832689"/>
            <a:ext cx="2544279" cy="830997"/>
          </a:xfrm>
          <a:prstGeom prst="rect">
            <a:avLst/>
          </a:prstGeom>
          <a:noFill/>
          <a:ln w="9525">
            <a:noFill/>
            <a:miter lim="800000"/>
            <a:headEnd/>
            <a:tailEnd/>
          </a:ln>
        </p:spPr>
        <p:txBody>
          <a:bodyPr wrap="square">
            <a:spAutoFit/>
          </a:bodyPr>
          <a:lstStyle/>
          <a:p>
            <a:pPr algn="ctr">
              <a:defRPr/>
            </a:pPr>
            <a:r>
              <a:rPr lang="en-US" dirty="0">
                <a:solidFill>
                  <a:srgbClr val="00B0F0"/>
                </a:solidFill>
              </a:rPr>
              <a:t>Descriptive</a:t>
            </a:r>
          </a:p>
          <a:p>
            <a:pPr algn="ctr">
              <a:defRPr/>
            </a:pPr>
            <a:r>
              <a:rPr lang="en-US" dirty="0">
                <a:solidFill>
                  <a:srgbClr val="00B0F0"/>
                </a:solidFill>
              </a:rPr>
              <a:t> Objective</a:t>
            </a:r>
          </a:p>
        </p:txBody>
      </p:sp>
      <p:sp>
        <p:nvSpPr>
          <p:cNvPr id="30" name="Text Box 17">
            <a:extLst>
              <a:ext uri="{FF2B5EF4-FFF2-40B4-BE49-F238E27FC236}">
                <a16:creationId xmlns:a16="http://schemas.microsoft.com/office/drawing/2014/main" id="{57AB3C24-3AFB-4BC7-A397-9B3DB48C551B}"/>
              </a:ext>
            </a:extLst>
          </p:cNvPr>
          <p:cNvSpPr txBox="1">
            <a:spLocks noChangeArrowheads="1"/>
          </p:cNvSpPr>
          <p:nvPr/>
        </p:nvSpPr>
        <p:spPr bwMode="auto">
          <a:xfrm>
            <a:off x="6764573" y="1020885"/>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36" name="Text Box 17">
            <a:extLst>
              <a:ext uri="{FF2B5EF4-FFF2-40B4-BE49-F238E27FC236}">
                <a16:creationId xmlns:a16="http://schemas.microsoft.com/office/drawing/2014/main" id="{04267069-2F24-404C-9CF0-52FB96B1630C}"/>
              </a:ext>
            </a:extLst>
          </p:cNvPr>
          <p:cNvSpPr txBox="1">
            <a:spLocks noChangeArrowheads="1"/>
          </p:cNvSpPr>
          <p:nvPr/>
        </p:nvSpPr>
        <p:spPr bwMode="auto">
          <a:xfrm>
            <a:off x="464065" y="551935"/>
            <a:ext cx="3738476" cy="2092881"/>
          </a:xfrm>
          <a:prstGeom prst="rect">
            <a:avLst/>
          </a:prstGeom>
          <a:solidFill>
            <a:schemeClr val="bg1"/>
          </a:solidFill>
          <a:ln w="9525">
            <a:solidFill>
              <a:schemeClr val="accent1"/>
            </a:solidFill>
            <a:miter lim="800000"/>
            <a:headEnd/>
            <a:tailEnd/>
          </a:ln>
        </p:spPr>
        <p:txBody>
          <a:bodyPr wrap="square">
            <a:spAutoFit/>
          </a:bodyPr>
          <a:lstStyle/>
          <a:p>
            <a:pPr algn="ctr" defTabSz="812810" eaLnBrk="0" hangingPunct="0">
              <a:defRPr/>
            </a:pPr>
            <a:r>
              <a:rPr lang="en-US" sz="2600" b="1" dirty="0">
                <a:solidFill>
                  <a:srgbClr val="FF0000"/>
                </a:solidFill>
              </a:rPr>
              <a:t>We were not told enough about study sample (their characteristics; med description) to declare the target </a:t>
            </a:r>
            <a:r>
              <a:rPr lang="en-US" sz="2600" b="1" dirty="0" err="1">
                <a:solidFill>
                  <a:srgbClr val="FF0000"/>
                </a:solidFill>
              </a:rPr>
              <a:t>popltn</a:t>
            </a:r>
            <a:r>
              <a:rPr lang="en-US" sz="2600" b="1" dirty="0">
                <a:solidFill>
                  <a:srgbClr val="FF0000"/>
                </a:solidFill>
              </a:rPr>
              <a:t>.</a:t>
            </a:r>
          </a:p>
        </p:txBody>
      </p:sp>
      <p:sp>
        <p:nvSpPr>
          <p:cNvPr id="37" name="Text Box 17">
            <a:extLst>
              <a:ext uri="{FF2B5EF4-FFF2-40B4-BE49-F238E27FC236}">
                <a16:creationId xmlns:a16="http://schemas.microsoft.com/office/drawing/2014/main" id="{167489B3-72F5-45D0-979F-228B6D95E18C}"/>
              </a:ext>
            </a:extLst>
          </p:cNvPr>
          <p:cNvSpPr txBox="1">
            <a:spLocks noChangeArrowheads="1"/>
          </p:cNvSpPr>
          <p:nvPr/>
        </p:nvSpPr>
        <p:spPr bwMode="auto">
          <a:xfrm>
            <a:off x="9326605" y="1817432"/>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18" name="Text Box 17">
            <a:extLst>
              <a:ext uri="{FF2B5EF4-FFF2-40B4-BE49-F238E27FC236}">
                <a16:creationId xmlns:a16="http://schemas.microsoft.com/office/drawing/2014/main" id="{09D77ACD-09FD-472B-8CBD-04822FFF9B6A}"/>
              </a:ext>
            </a:extLst>
          </p:cNvPr>
          <p:cNvSpPr txBox="1">
            <a:spLocks noChangeArrowheads="1"/>
          </p:cNvSpPr>
          <p:nvPr/>
        </p:nvSpPr>
        <p:spPr bwMode="auto">
          <a:xfrm>
            <a:off x="735199" y="3245169"/>
            <a:ext cx="4494424" cy="2492990"/>
          </a:xfrm>
          <a:prstGeom prst="rect">
            <a:avLst/>
          </a:prstGeom>
          <a:solidFill>
            <a:schemeClr val="bg1"/>
          </a:solidFill>
          <a:ln w="9525">
            <a:solidFill>
              <a:schemeClr val="accent4"/>
            </a:solidFill>
            <a:miter lim="800000"/>
            <a:headEnd/>
            <a:tailEnd/>
          </a:ln>
        </p:spPr>
        <p:txBody>
          <a:bodyPr wrap="square">
            <a:spAutoFit/>
          </a:bodyPr>
          <a:lstStyle/>
          <a:p>
            <a:pPr algn="ctr" defTabSz="812810" eaLnBrk="0" hangingPunct="0">
              <a:defRPr/>
            </a:pPr>
            <a:r>
              <a:rPr lang="en-US" sz="2600" b="1" dirty="0">
                <a:solidFill>
                  <a:srgbClr val="FF0000"/>
                </a:solidFill>
              </a:rPr>
              <a:t>If we knew more, could say:  patients hospitalized for </a:t>
            </a:r>
            <a:r>
              <a:rPr lang="en-US" sz="2600" b="1" dirty="0">
                <a:solidFill>
                  <a:srgbClr val="00B0F0"/>
                </a:solidFill>
              </a:rPr>
              <a:t>conditions x, y and z,</a:t>
            </a:r>
            <a:r>
              <a:rPr lang="en-US" sz="2600" b="1" dirty="0">
                <a:solidFill>
                  <a:srgbClr val="FF0000"/>
                </a:solidFill>
              </a:rPr>
              <a:t> receiving on average </a:t>
            </a:r>
            <a:r>
              <a:rPr lang="en-US" sz="2600" b="1" dirty="0">
                <a:solidFill>
                  <a:srgbClr val="92D050"/>
                </a:solidFill>
              </a:rPr>
              <a:t>X days</a:t>
            </a:r>
            <a:r>
              <a:rPr lang="en-US" sz="2600" b="1" dirty="0">
                <a:solidFill>
                  <a:srgbClr val="FF0000"/>
                </a:solidFill>
              </a:rPr>
              <a:t> but no more than </a:t>
            </a:r>
            <a:r>
              <a:rPr lang="en-US" sz="2600" b="1" dirty="0">
                <a:solidFill>
                  <a:srgbClr val="FFC000"/>
                </a:solidFill>
              </a:rPr>
              <a:t>Y days </a:t>
            </a:r>
            <a:r>
              <a:rPr lang="en-US" sz="2600" b="1" dirty="0">
                <a:solidFill>
                  <a:srgbClr val="FF0000"/>
                </a:solidFill>
              </a:rPr>
              <a:t>of narcotic medications a, b, or c.  </a:t>
            </a:r>
          </a:p>
        </p:txBody>
      </p:sp>
      <p:sp>
        <p:nvSpPr>
          <p:cNvPr id="19" name="Oval 18">
            <a:extLst>
              <a:ext uri="{FF2B5EF4-FFF2-40B4-BE49-F238E27FC236}">
                <a16:creationId xmlns:a16="http://schemas.microsoft.com/office/drawing/2014/main" id="{E2154BA3-A5A0-4C16-8DEE-2DD862ECAF9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504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Measurements</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6929187" y="838200"/>
            <a:ext cx="5715000" cy="2971800"/>
          </a:xfrm>
        </p:spPr>
        <p:txBody>
          <a:bodyPr/>
          <a:lstStyle/>
          <a:p>
            <a:pPr marL="0" indent="0" eaLnBrk="1" hangingPunct="1">
              <a:buNone/>
            </a:pPr>
            <a:r>
              <a:rPr lang="en-US" sz="2800" b="1" dirty="0">
                <a:latin typeface="Arial" panose="020B0604020202020204" pitchFamily="34" charset="0"/>
              </a:rPr>
              <a:t>Questions? (What else?)</a:t>
            </a:r>
            <a:endParaRPr lang="en-US" sz="2800" b="1" dirty="0">
              <a:effectLst/>
              <a:latin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129535" y="2666902"/>
            <a:ext cx="645990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Manual review, by research nurse, of all medical charts from admission to discharge</a:t>
            </a:r>
          </a:p>
          <a:p>
            <a:pPr lvl="1" eaLnBrk="1" hangingPunct="1">
              <a:spcAft>
                <a:spcPts val="1200"/>
              </a:spcAft>
            </a:pPr>
            <a:r>
              <a:rPr lang="en-US" altLang="en-US" sz="2000" kern="0" dirty="0">
                <a:latin typeface="Arial" panose="020B0604020202020204" pitchFamily="34" charset="0"/>
                <a:cs typeface="Arial" panose="020B0604020202020204" pitchFamily="34" charset="0"/>
              </a:rPr>
              <a:t>Focus on start date, dosage, and indication for all drugs prescribed</a:t>
            </a:r>
          </a:p>
          <a:p>
            <a:pPr eaLnBrk="1" hangingPunct="1">
              <a:spcAft>
                <a:spcPts val="1200"/>
              </a:spcAft>
            </a:pPr>
            <a:r>
              <a:rPr lang="en-US" sz="2400" dirty="0">
                <a:effectLst/>
                <a:latin typeface="Arial" panose="020B0604020202020204" pitchFamily="34" charset="0"/>
              </a:rPr>
              <a:t>Interview of patient (at least at admission)</a:t>
            </a:r>
          </a:p>
          <a:p>
            <a:pPr eaLnBrk="1" hangingPunct="1"/>
            <a:r>
              <a:rPr lang="en-US" sz="2400" dirty="0">
                <a:latin typeface="Arial" panose="020B0604020202020204" pitchFamily="34" charset="0"/>
              </a:rPr>
              <a:t>Interview of a</a:t>
            </a:r>
            <a:r>
              <a:rPr lang="en-US" sz="2400" dirty="0">
                <a:effectLst/>
                <a:latin typeface="Arial" panose="020B0604020202020204" pitchFamily="34" charset="0"/>
              </a:rPr>
              <a:t>ttending physician</a:t>
            </a:r>
          </a:p>
          <a:p>
            <a:pPr lvl="1" eaLnBrk="1" hangingPunct="1"/>
            <a:r>
              <a:rPr lang="en-US" sz="2200" dirty="0">
                <a:effectLst/>
                <a:latin typeface="Arial" panose="020B0604020202020204" pitchFamily="34" charset="0"/>
              </a:rPr>
              <a:t>any time a drug was discontinued, to determine reason</a:t>
            </a:r>
          </a:p>
          <a:p>
            <a:pPr lvl="1" eaLnBrk="1" hangingPunct="1">
              <a:spcAft>
                <a:spcPts val="1200"/>
              </a:spcAft>
            </a:pPr>
            <a:r>
              <a:rPr lang="en-US" sz="2200" dirty="0">
                <a:latin typeface="Arial" panose="020B0604020202020204" pitchFamily="34" charset="0"/>
              </a:rPr>
              <a:t>at discharge, regarding for any adverse events and discharge diagnoses</a:t>
            </a:r>
            <a:endParaRPr lang="en-US" altLang="en-US" sz="2200" kern="0"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6929187" y="4335378"/>
            <a:ext cx="5448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How was “addiction” defined?</a:t>
            </a:r>
          </a:p>
          <a:p>
            <a:pPr eaLnBrk="1" hangingPunct="1">
              <a:spcBef>
                <a:spcPts val="1200"/>
              </a:spcBef>
            </a:pPr>
            <a:r>
              <a:rPr lang="en-US" altLang="en-US" sz="2400" kern="0" dirty="0">
                <a:latin typeface="Arial" panose="020B0604020202020204" pitchFamily="34" charset="0"/>
                <a:cs typeface="Arial" panose="020B0604020202020204" pitchFamily="34" charset="0"/>
              </a:rPr>
              <a:t>What information was used to ascertain addiction?</a:t>
            </a:r>
          </a:p>
          <a:p>
            <a:pPr eaLnBrk="1" hangingPunct="1">
              <a:spcBef>
                <a:spcPts val="1200"/>
              </a:spcBef>
            </a:pPr>
            <a:r>
              <a:rPr lang="en-US" altLang="en-US" sz="2400" kern="0" dirty="0">
                <a:latin typeface="Arial" panose="020B0604020202020204" pitchFamily="34" charset="0"/>
                <a:cs typeface="Arial" panose="020B0604020202020204" pitchFamily="34" charset="0"/>
              </a:rPr>
              <a:t>Were patients interviewed post-discharge? </a:t>
            </a:r>
            <a:endParaRPr lang="en-US" altLang="en-US" sz="2200" kern="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68D3D7A-C736-432C-8061-EE24C6B6D398}"/>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46E16ADE-A061-4E94-B896-C3593CA67FB5}"/>
              </a:ext>
            </a:extLst>
          </p:cNvPr>
          <p:cNvPicPr>
            <a:picLocks noChangeAspect="1"/>
          </p:cNvPicPr>
          <p:nvPr/>
        </p:nvPicPr>
        <p:blipFill>
          <a:blip r:embed="rId3"/>
          <a:stretch>
            <a:fillRect/>
          </a:stretch>
        </p:blipFill>
        <p:spPr>
          <a:xfrm>
            <a:off x="217571" y="1051712"/>
            <a:ext cx="6459907" cy="1401678"/>
          </a:xfrm>
          <a:prstGeom prst="rect">
            <a:avLst/>
          </a:prstGeom>
        </p:spPr>
      </p:pic>
    </p:spTree>
    <p:extLst>
      <p:ext uri="{BB962C8B-B14F-4D97-AF65-F5344CB8AC3E}">
        <p14:creationId xmlns:p14="http://schemas.microsoft.com/office/powerpoint/2010/main" val="309087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60660"/>
            <a:ext cx="11772900" cy="685800"/>
          </a:xfrm>
        </p:spPr>
        <p:txBody>
          <a:bodyPr/>
          <a:lstStyle/>
          <a:p>
            <a:pPr eaLnBrk="1" hangingPunct="1"/>
            <a:r>
              <a:rPr lang="en-US" sz="3200" b="1" dirty="0">
                <a:latin typeface="Arial" panose="020B0604020202020204" pitchFamily="34" charset="0"/>
                <a:cs typeface="Arial" panose="020B0604020202020204" pitchFamily="34" charset="0"/>
              </a:rPr>
              <a:t>Results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201529" y="858253"/>
            <a:ext cx="11788942" cy="92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Of 39,946 hospitalized patients, 11,882 received at least 1 narcotic medication</a:t>
            </a:r>
          </a:p>
          <a:p>
            <a:pPr eaLnBrk="1" hangingPunct="1"/>
            <a:r>
              <a:rPr lang="en-US" altLang="en-US" sz="2400" kern="0" dirty="0">
                <a:latin typeface="Arial" panose="020B0604020202020204" pitchFamily="34" charset="0"/>
                <a:cs typeface="Arial" panose="020B0604020202020204" pitchFamily="34" charset="0"/>
              </a:rPr>
              <a:t>What </a:t>
            </a:r>
            <a:r>
              <a:rPr lang="en-US" altLang="en-US" sz="2400" kern="0" dirty="0" err="1">
                <a:latin typeface="Arial" panose="020B0604020202020204" pitchFamily="34" charset="0"/>
                <a:cs typeface="Arial" panose="020B0604020202020204" pitchFamily="34" charset="0"/>
              </a:rPr>
              <a:t>estimand</a:t>
            </a:r>
            <a:r>
              <a:rPr lang="en-US" altLang="en-US" sz="2400" kern="0" dirty="0">
                <a:latin typeface="Arial" panose="020B0604020202020204" pitchFamily="34" charset="0"/>
                <a:cs typeface="Arial" panose="020B0604020202020204" pitchFamily="34" charset="0"/>
              </a:rPr>
              <a:t> would we like to see to address research question?</a:t>
            </a:r>
          </a:p>
        </p:txBody>
      </p:sp>
      <p:pic>
        <p:nvPicPr>
          <p:cNvPr id="3" name="Picture 2">
            <a:extLst>
              <a:ext uri="{FF2B5EF4-FFF2-40B4-BE49-F238E27FC236}">
                <a16:creationId xmlns:a16="http://schemas.microsoft.com/office/drawing/2014/main" id="{CB70CABB-2593-474D-94B3-03D5AEA4B19F}"/>
              </a:ext>
            </a:extLst>
          </p:cNvPr>
          <p:cNvPicPr>
            <a:picLocks noChangeAspect="1"/>
          </p:cNvPicPr>
          <p:nvPr/>
        </p:nvPicPr>
        <p:blipFill>
          <a:blip r:embed="rId3"/>
          <a:stretch>
            <a:fillRect/>
          </a:stretch>
        </p:blipFill>
        <p:spPr>
          <a:xfrm>
            <a:off x="1066800" y="3172826"/>
            <a:ext cx="6000750" cy="3333750"/>
          </a:xfrm>
          <a:prstGeom prst="rect">
            <a:avLst/>
          </a:prstGeom>
        </p:spPr>
      </p:pic>
      <p:sp>
        <p:nvSpPr>
          <p:cNvPr id="9" name="Rectangle 3">
            <a:extLst>
              <a:ext uri="{FF2B5EF4-FFF2-40B4-BE49-F238E27FC236}">
                <a16:creationId xmlns:a16="http://schemas.microsoft.com/office/drawing/2014/main" id="{0C2BFFB9-B217-44EC-931D-DF532EF27A6E}"/>
              </a:ext>
            </a:extLst>
          </p:cNvPr>
          <p:cNvSpPr txBox="1">
            <a:spLocks noChangeArrowheads="1"/>
          </p:cNvSpPr>
          <p:nvPr/>
        </p:nvSpPr>
        <p:spPr bwMode="auto">
          <a:xfrm>
            <a:off x="1447800" y="1867901"/>
            <a:ext cx="90382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Cumulative incidence of addiction via Aalen-Johansen estimator </a:t>
            </a:r>
          </a:p>
        </p:txBody>
      </p:sp>
      <p:sp>
        <p:nvSpPr>
          <p:cNvPr id="10" name="Rectangle 3">
            <a:extLst>
              <a:ext uri="{FF2B5EF4-FFF2-40B4-BE49-F238E27FC236}">
                <a16:creationId xmlns:a16="http://schemas.microsoft.com/office/drawing/2014/main" id="{FC4DC4B0-309A-4FEE-B0F9-69DA04E7DB00}"/>
              </a:ext>
            </a:extLst>
          </p:cNvPr>
          <p:cNvSpPr txBox="1">
            <a:spLocks noChangeArrowheads="1"/>
          </p:cNvSpPr>
          <p:nvPr/>
        </p:nvSpPr>
        <p:spPr bwMode="auto">
          <a:xfrm>
            <a:off x="302294" y="2516104"/>
            <a:ext cx="1178894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What did we get?</a:t>
            </a:r>
          </a:p>
        </p:txBody>
      </p:sp>
      <p:sp>
        <p:nvSpPr>
          <p:cNvPr id="12" name="Rectangle 3">
            <a:extLst>
              <a:ext uri="{FF2B5EF4-FFF2-40B4-BE49-F238E27FC236}">
                <a16:creationId xmlns:a16="http://schemas.microsoft.com/office/drawing/2014/main" id="{5FCC4317-B827-4FFC-88FE-25D4FA5DAFE1}"/>
              </a:ext>
            </a:extLst>
          </p:cNvPr>
          <p:cNvSpPr txBox="1">
            <a:spLocks noChangeArrowheads="1"/>
          </p:cNvSpPr>
          <p:nvPr/>
        </p:nvSpPr>
        <p:spPr bwMode="auto">
          <a:xfrm>
            <a:off x="7162800" y="2888579"/>
            <a:ext cx="4928436"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Can we estimate valid cumulative incidence from this?</a:t>
            </a:r>
          </a:p>
        </p:txBody>
      </p:sp>
      <p:sp>
        <p:nvSpPr>
          <p:cNvPr id="13" name="Rectangle 3">
            <a:extLst>
              <a:ext uri="{FF2B5EF4-FFF2-40B4-BE49-F238E27FC236}">
                <a16:creationId xmlns:a16="http://schemas.microsoft.com/office/drawing/2014/main" id="{8820CA21-2689-4D7E-875C-1207C3A9659D}"/>
              </a:ext>
            </a:extLst>
          </p:cNvPr>
          <p:cNvSpPr txBox="1">
            <a:spLocks noChangeArrowheads="1"/>
          </p:cNvSpPr>
          <p:nvPr/>
        </p:nvSpPr>
        <p:spPr bwMode="auto">
          <a:xfrm>
            <a:off x="7467600" y="4723397"/>
            <a:ext cx="4267200"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No mention of deaths</a:t>
            </a:r>
          </a:p>
          <a:p>
            <a:pPr eaLnBrk="1" hangingPunct="1"/>
            <a:r>
              <a:rPr lang="en-US" altLang="en-US" sz="2400" kern="0" dirty="0">
                <a:latin typeface="Arial" panose="020B0604020202020204" pitchFamily="34" charset="0"/>
                <a:cs typeface="Arial" panose="020B0604020202020204" pitchFamily="34" charset="0"/>
              </a:rPr>
              <a:t>No time horizon</a:t>
            </a:r>
          </a:p>
          <a:p>
            <a:pPr eaLnBrk="1" hangingPunct="1"/>
            <a:r>
              <a:rPr lang="en-US" altLang="en-US" sz="2400" kern="0" dirty="0">
                <a:latin typeface="Arial" panose="020B0604020202020204" pitchFamily="34" charset="0"/>
                <a:cs typeface="Arial" panose="020B0604020202020204" pitchFamily="34" charset="0"/>
              </a:rPr>
              <a:t>Proper denominator is pts with no history of addiction</a:t>
            </a:r>
          </a:p>
        </p:txBody>
      </p:sp>
      <p:sp>
        <p:nvSpPr>
          <p:cNvPr id="11" name="Oval 10">
            <a:extLst>
              <a:ext uri="{FF2B5EF4-FFF2-40B4-BE49-F238E27FC236}">
                <a16:creationId xmlns:a16="http://schemas.microsoft.com/office/drawing/2014/main" id="{7333D109-423F-4D28-8A61-C6BFAC19F72B}"/>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24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60660"/>
            <a:ext cx="11772900" cy="685800"/>
          </a:xfrm>
        </p:spPr>
        <p:txBody>
          <a:bodyPr/>
          <a:lstStyle/>
          <a:p>
            <a:pPr eaLnBrk="1" hangingPunct="1"/>
            <a:r>
              <a:rPr lang="en-US" sz="3200" b="1" dirty="0">
                <a:latin typeface="Arial" panose="020B0604020202020204" pitchFamily="34" charset="0"/>
                <a:cs typeface="Arial" panose="020B0604020202020204" pitchFamily="34" charset="0"/>
              </a:rPr>
              <a:t>Threats to Validity</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185487" y="582697"/>
            <a:ext cx="11788942" cy="92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If the RQ is:</a:t>
            </a:r>
          </a:p>
          <a:p>
            <a:pPr lvl="1" eaLnBrk="1" hangingPunct="1"/>
            <a:r>
              <a:rPr lang="en-US" sz="2000" dirty="0">
                <a:solidFill>
                  <a:srgbClr val="000000"/>
                </a:solidFill>
                <a:latin typeface="Arial" panose="020B0604020202020204" pitchFamily="34" charset="0"/>
                <a:cs typeface="Arial" panose="020B0604020202020204" pitchFamily="34" charset="0"/>
              </a:rPr>
              <a:t>What is the incidence of narcotic addiction in hospitalized medical patients who receive at least one narcotic medication? </a:t>
            </a:r>
          </a:p>
        </p:txBody>
      </p:sp>
      <p:sp>
        <p:nvSpPr>
          <p:cNvPr id="10" name="Rectangle 3">
            <a:extLst>
              <a:ext uri="{FF2B5EF4-FFF2-40B4-BE49-F238E27FC236}">
                <a16:creationId xmlns:a16="http://schemas.microsoft.com/office/drawing/2014/main" id="{FC4DC4B0-309A-4FEE-B0F9-69DA04E7DB00}"/>
              </a:ext>
            </a:extLst>
          </p:cNvPr>
          <p:cNvSpPr txBox="1">
            <a:spLocks noChangeArrowheads="1"/>
          </p:cNvSpPr>
          <p:nvPr/>
        </p:nvSpPr>
        <p:spPr bwMode="auto">
          <a:xfrm>
            <a:off x="201529" y="2275971"/>
            <a:ext cx="1178894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Selection bias?</a:t>
            </a:r>
          </a:p>
          <a:p>
            <a:pPr eaLnBrk="1" hangingPunct="1"/>
            <a:endParaRPr lang="en-US" altLang="en-US" sz="36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Measurement bias?</a:t>
            </a:r>
          </a:p>
          <a:p>
            <a:pPr eaLnBrk="1" hangingPunct="1"/>
            <a:endParaRPr lang="en-US" altLang="en-US" sz="36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Confounding?</a:t>
            </a:r>
          </a:p>
          <a:p>
            <a:pPr eaLnBrk="1" hangingPunct="1"/>
            <a:endParaRPr lang="en-US" altLang="en-US" sz="36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Sampling error?</a:t>
            </a:r>
          </a:p>
        </p:txBody>
      </p:sp>
      <p:sp>
        <p:nvSpPr>
          <p:cNvPr id="11" name="Rectangle 3">
            <a:extLst>
              <a:ext uri="{FF2B5EF4-FFF2-40B4-BE49-F238E27FC236}">
                <a16:creationId xmlns:a16="http://schemas.microsoft.com/office/drawing/2014/main" id="{F6422655-66AF-4F90-B7C7-CB0DE4CB1C7D}"/>
              </a:ext>
            </a:extLst>
          </p:cNvPr>
          <p:cNvSpPr txBox="1">
            <a:spLocks noChangeArrowheads="1"/>
          </p:cNvSpPr>
          <p:nvPr/>
        </p:nvSpPr>
        <p:spPr bwMode="auto">
          <a:xfrm>
            <a:off x="3153778" y="2560218"/>
            <a:ext cx="90382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No</a:t>
            </a:r>
          </a:p>
        </p:txBody>
      </p:sp>
      <p:sp>
        <p:nvSpPr>
          <p:cNvPr id="14" name="Rectangle 3">
            <a:extLst>
              <a:ext uri="{FF2B5EF4-FFF2-40B4-BE49-F238E27FC236}">
                <a16:creationId xmlns:a16="http://schemas.microsoft.com/office/drawing/2014/main" id="{B0B77B9A-A765-4BB9-8090-BD66EFC0200D}"/>
              </a:ext>
            </a:extLst>
          </p:cNvPr>
          <p:cNvSpPr txBox="1">
            <a:spLocks noChangeArrowheads="1"/>
          </p:cNvSpPr>
          <p:nvPr/>
        </p:nvSpPr>
        <p:spPr bwMode="auto">
          <a:xfrm>
            <a:off x="3153778" y="3625010"/>
            <a:ext cx="50758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Perhaps insensitive measurement of addiction; ?specificity</a:t>
            </a:r>
          </a:p>
        </p:txBody>
      </p:sp>
      <p:sp>
        <p:nvSpPr>
          <p:cNvPr id="15" name="Rectangle 3">
            <a:extLst>
              <a:ext uri="{FF2B5EF4-FFF2-40B4-BE49-F238E27FC236}">
                <a16:creationId xmlns:a16="http://schemas.microsoft.com/office/drawing/2014/main" id="{BE580400-2452-45A0-9236-C953AC2530FD}"/>
              </a:ext>
            </a:extLst>
          </p:cNvPr>
          <p:cNvSpPr txBox="1">
            <a:spLocks noChangeArrowheads="1"/>
          </p:cNvSpPr>
          <p:nvPr/>
        </p:nvSpPr>
        <p:spPr bwMode="auto">
          <a:xfrm>
            <a:off x="3113804" y="4913309"/>
            <a:ext cx="9038222"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Not relevant in descriptive work</a:t>
            </a:r>
          </a:p>
        </p:txBody>
      </p:sp>
      <p:sp>
        <p:nvSpPr>
          <p:cNvPr id="16" name="Rectangle 3">
            <a:extLst>
              <a:ext uri="{FF2B5EF4-FFF2-40B4-BE49-F238E27FC236}">
                <a16:creationId xmlns:a16="http://schemas.microsoft.com/office/drawing/2014/main" id="{0E49FE60-310C-421A-B952-B8BBC404380F}"/>
              </a:ext>
            </a:extLst>
          </p:cNvPr>
          <p:cNvSpPr txBox="1">
            <a:spLocks noChangeArrowheads="1"/>
          </p:cNvSpPr>
          <p:nvPr/>
        </p:nvSpPr>
        <p:spPr bwMode="auto">
          <a:xfrm>
            <a:off x="3113804" y="5728861"/>
            <a:ext cx="3288661"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No strong evidence; </a:t>
            </a:r>
          </a:p>
          <a:p>
            <a:pPr marL="0" indent="0" eaLnBrk="1" hangingPunct="1">
              <a:buNone/>
            </a:pPr>
            <a:r>
              <a:rPr lang="en-US" altLang="en-US" sz="2400" kern="0" dirty="0">
                <a:solidFill>
                  <a:srgbClr val="FF0000"/>
                </a:solidFill>
                <a:latin typeface="Arial" panose="020B0604020202020204" pitchFamily="34" charset="0"/>
                <a:cs typeface="Arial" panose="020B0604020202020204" pitchFamily="34" charset="0"/>
              </a:rPr>
              <a:t>sample size is large</a:t>
            </a:r>
          </a:p>
        </p:txBody>
      </p:sp>
      <p:sp>
        <p:nvSpPr>
          <p:cNvPr id="17" name="Oval 16">
            <a:extLst>
              <a:ext uri="{FF2B5EF4-FFF2-40B4-BE49-F238E27FC236}">
                <a16:creationId xmlns:a16="http://schemas.microsoft.com/office/drawing/2014/main" id="{89DB9028-4FF7-49EF-A993-DF85DEA39CEF}"/>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DC6A4A5F-38C1-4004-8467-0033CAB09403}"/>
              </a:ext>
            </a:extLst>
          </p:cNvPr>
          <p:cNvPicPr>
            <a:picLocks noChangeAspect="1"/>
          </p:cNvPicPr>
          <p:nvPr/>
        </p:nvPicPr>
        <p:blipFill>
          <a:blip r:embed="rId3"/>
          <a:stretch>
            <a:fillRect/>
          </a:stretch>
        </p:blipFill>
        <p:spPr>
          <a:xfrm>
            <a:off x="3886200" y="1616262"/>
            <a:ext cx="2743200" cy="1672452"/>
          </a:xfrm>
          <a:prstGeom prst="rect">
            <a:avLst/>
          </a:prstGeom>
          <a:ln>
            <a:solidFill>
              <a:schemeClr val="accent4"/>
            </a:solidFill>
          </a:ln>
        </p:spPr>
      </p:pic>
      <p:pic>
        <p:nvPicPr>
          <p:cNvPr id="5" name="Picture 4">
            <a:extLst>
              <a:ext uri="{FF2B5EF4-FFF2-40B4-BE49-F238E27FC236}">
                <a16:creationId xmlns:a16="http://schemas.microsoft.com/office/drawing/2014/main" id="{694C42D9-FF9B-4A7F-A3A2-9002981D11A0}"/>
              </a:ext>
            </a:extLst>
          </p:cNvPr>
          <p:cNvPicPr>
            <a:picLocks noChangeAspect="1"/>
          </p:cNvPicPr>
          <p:nvPr/>
        </p:nvPicPr>
        <p:blipFill>
          <a:blip r:embed="rId4"/>
          <a:stretch>
            <a:fillRect/>
          </a:stretch>
        </p:blipFill>
        <p:spPr>
          <a:xfrm>
            <a:off x="8036719" y="2802390"/>
            <a:ext cx="3145130" cy="2092253"/>
          </a:xfrm>
          <a:prstGeom prst="rect">
            <a:avLst/>
          </a:prstGeom>
          <a:ln>
            <a:solidFill>
              <a:schemeClr val="accent4"/>
            </a:solidFill>
          </a:ln>
        </p:spPr>
      </p:pic>
      <p:pic>
        <p:nvPicPr>
          <p:cNvPr id="8" name="Picture 7">
            <a:extLst>
              <a:ext uri="{FF2B5EF4-FFF2-40B4-BE49-F238E27FC236}">
                <a16:creationId xmlns:a16="http://schemas.microsoft.com/office/drawing/2014/main" id="{7974BE53-B966-457A-BBAC-0E41B4A3C5F0}"/>
              </a:ext>
            </a:extLst>
          </p:cNvPr>
          <p:cNvPicPr>
            <a:picLocks noChangeAspect="1"/>
          </p:cNvPicPr>
          <p:nvPr/>
        </p:nvPicPr>
        <p:blipFill>
          <a:blip r:embed="rId5"/>
          <a:stretch>
            <a:fillRect/>
          </a:stretch>
        </p:blipFill>
        <p:spPr>
          <a:xfrm>
            <a:off x="7632915" y="5100313"/>
            <a:ext cx="2457449" cy="1514791"/>
          </a:xfrm>
          <a:prstGeom prst="rect">
            <a:avLst/>
          </a:prstGeom>
          <a:ln>
            <a:solidFill>
              <a:schemeClr val="accent4"/>
            </a:solidFill>
          </a:ln>
        </p:spPr>
      </p:pic>
      <p:grpSp>
        <p:nvGrpSpPr>
          <p:cNvPr id="2" name="Group 1">
            <a:extLst>
              <a:ext uri="{FF2B5EF4-FFF2-40B4-BE49-F238E27FC236}">
                <a16:creationId xmlns:a16="http://schemas.microsoft.com/office/drawing/2014/main" id="{C3AFAF26-51B8-F7A5-2BB0-185AF6E4899D}"/>
              </a:ext>
            </a:extLst>
          </p:cNvPr>
          <p:cNvGrpSpPr/>
          <p:nvPr/>
        </p:nvGrpSpPr>
        <p:grpSpPr>
          <a:xfrm>
            <a:off x="7054527" y="1496843"/>
            <a:ext cx="1156776" cy="1286881"/>
            <a:chOff x="5883959" y="1316475"/>
            <a:chExt cx="1355041" cy="1705634"/>
          </a:xfrm>
        </p:grpSpPr>
        <p:sp>
          <p:nvSpPr>
            <p:cNvPr id="4" name="Rectangle 3">
              <a:extLst>
                <a:ext uri="{FF2B5EF4-FFF2-40B4-BE49-F238E27FC236}">
                  <a16:creationId xmlns:a16="http://schemas.microsoft.com/office/drawing/2014/main" id="{361A18DF-255C-378C-751C-942295ECB966}"/>
                </a:ext>
              </a:extLst>
            </p:cNvPr>
            <p:cNvSpPr/>
            <p:nvPr/>
          </p:nvSpPr>
          <p:spPr>
            <a:xfrm>
              <a:off x="5883959" y="1316475"/>
              <a:ext cx="1355041" cy="693476"/>
            </a:xfrm>
            <a:prstGeom prst="rect">
              <a:avLst/>
            </a:prstGeom>
            <a:ln w="50800">
              <a:solidFill>
                <a:srgbClr val="FF0000"/>
              </a:solidFill>
            </a:ln>
          </p:spPr>
          <p:txBody>
            <a:bodyPr wrap="square">
              <a:spAutoFit/>
            </a:bodyPr>
            <a:lstStyle/>
            <a:p>
              <a:pPr algn="ctr" defTabSz="1280154" eaLnBrk="0" fontAlgn="auto" hangingPunct="0">
                <a:spcBef>
                  <a:spcPct val="50000"/>
                </a:spcBef>
                <a:spcAft>
                  <a:spcPts val="0"/>
                </a:spcAft>
                <a:defRPr/>
              </a:pPr>
              <a:r>
                <a:rPr lang="en-US" sz="2800" b="1" dirty="0">
                  <a:solidFill>
                    <a:srgbClr val="000000"/>
                  </a:solidFill>
                  <a:latin typeface="Arial" charset="0"/>
                </a:rPr>
                <a:t>S=1</a:t>
              </a:r>
              <a:endParaRPr lang="en-US" sz="2800" dirty="0">
                <a:solidFill>
                  <a:srgbClr val="000000"/>
                </a:solidFill>
                <a:latin typeface="Arial" charset="0"/>
              </a:endParaRPr>
            </a:p>
          </p:txBody>
        </p:sp>
        <p:sp>
          <p:nvSpPr>
            <p:cNvPr id="7" name="Rectangle 6">
              <a:extLst>
                <a:ext uri="{FF2B5EF4-FFF2-40B4-BE49-F238E27FC236}">
                  <a16:creationId xmlns:a16="http://schemas.microsoft.com/office/drawing/2014/main" id="{EF6E1DA6-D426-A8C0-1D69-067FC9E5D502}"/>
                </a:ext>
              </a:extLst>
            </p:cNvPr>
            <p:cNvSpPr/>
            <p:nvPr/>
          </p:nvSpPr>
          <p:spPr>
            <a:xfrm>
              <a:off x="5961376" y="2328633"/>
              <a:ext cx="1219200" cy="693476"/>
            </a:xfrm>
            <a:prstGeom prst="rect">
              <a:avLst/>
            </a:prstGeom>
          </p:spPr>
          <p:txBody>
            <a:bodyPr wrap="square">
              <a:spAutoFit/>
            </a:bodyPr>
            <a:lstStyle/>
            <a:p>
              <a:pPr algn="ctr" defTabSz="1280154" eaLnBrk="0" fontAlgn="auto" hangingPunct="0">
                <a:spcBef>
                  <a:spcPct val="50000"/>
                </a:spcBef>
                <a:spcAft>
                  <a:spcPts val="0"/>
                </a:spcAft>
                <a:defRPr/>
              </a:pPr>
              <a:r>
                <a:rPr lang="en-US" sz="2800" b="1" dirty="0">
                  <a:solidFill>
                    <a:srgbClr val="000000"/>
                  </a:solidFill>
                  <a:latin typeface="Arial" charset="0"/>
                </a:rPr>
                <a:t>D</a:t>
              </a:r>
              <a:endParaRPr lang="en-US" sz="2800" dirty="0">
                <a:solidFill>
                  <a:srgbClr val="000000"/>
                </a:solidFill>
                <a:latin typeface="Arial" charset="0"/>
              </a:endParaRPr>
            </a:p>
          </p:txBody>
        </p:sp>
      </p:grpSp>
    </p:spTree>
    <p:extLst>
      <p:ext uri="{BB962C8B-B14F-4D97-AF65-F5344CB8AC3E}">
        <p14:creationId xmlns:p14="http://schemas.microsoft.com/office/powerpoint/2010/main" val="87296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7175" y="46688"/>
            <a:ext cx="11772900" cy="685800"/>
          </a:xfrm>
        </p:spPr>
        <p:txBody>
          <a:bodyPr/>
          <a:lstStyle/>
          <a:p>
            <a:pPr eaLnBrk="1" hangingPunct="1"/>
            <a:r>
              <a:rPr lang="en-US" sz="3200" b="1" dirty="0">
                <a:latin typeface="Arial" panose="020B0604020202020204" pitchFamily="34" charset="0"/>
                <a:cs typeface="Arial" panose="020B0604020202020204" pitchFamily="34" charset="0"/>
              </a:rPr>
              <a:t>Little was made of this report until …</a:t>
            </a:r>
            <a:endParaRPr lang="en-US" altLang="en-US" sz="32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0EA07C00-6931-4DD2-B92B-1BBC4A2F438D}"/>
              </a:ext>
            </a:extLst>
          </p:cNvPr>
          <p:cNvSpPr txBox="1"/>
          <p:nvPr/>
        </p:nvSpPr>
        <p:spPr>
          <a:xfrm>
            <a:off x="1371600" y="3657600"/>
            <a:ext cx="228600" cy="461665"/>
          </a:xfrm>
          <a:prstGeom prst="rect">
            <a:avLst/>
          </a:prstGeom>
          <a:solidFill>
            <a:schemeClr val="accent3"/>
          </a:solidFill>
        </p:spPr>
        <p:txBody>
          <a:bodyPr wrap="square" rtlCol="0">
            <a:spAutoFit/>
          </a:bodyPr>
          <a:lstStyle/>
          <a:p>
            <a:endParaRPr lang="en-US" dirty="0"/>
          </a:p>
        </p:txBody>
      </p:sp>
      <p:pic>
        <p:nvPicPr>
          <p:cNvPr id="57" name="Picture 56">
            <a:extLst>
              <a:ext uri="{FF2B5EF4-FFF2-40B4-BE49-F238E27FC236}">
                <a16:creationId xmlns:a16="http://schemas.microsoft.com/office/drawing/2014/main" id="{E23B9305-5FBA-4137-B951-0D904FA76608}"/>
              </a:ext>
            </a:extLst>
          </p:cNvPr>
          <p:cNvPicPr>
            <a:picLocks noChangeAspect="1"/>
          </p:cNvPicPr>
          <p:nvPr/>
        </p:nvPicPr>
        <p:blipFill>
          <a:blip r:embed="rId3"/>
          <a:stretch>
            <a:fillRect/>
          </a:stretch>
        </p:blipFill>
        <p:spPr>
          <a:xfrm>
            <a:off x="259450" y="966441"/>
            <a:ext cx="6600825" cy="823180"/>
          </a:xfrm>
          <a:prstGeom prst="rect">
            <a:avLst/>
          </a:prstGeom>
        </p:spPr>
      </p:pic>
      <p:pic>
        <p:nvPicPr>
          <p:cNvPr id="5126" name="Picture 5125">
            <a:extLst>
              <a:ext uri="{FF2B5EF4-FFF2-40B4-BE49-F238E27FC236}">
                <a16:creationId xmlns:a16="http://schemas.microsoft.com/office/drawing/2014/main" id="{7A3F6FAB-B52D-4E8F-AA77-816088BBD194}"/>
              </a:ext>
            </a:extLst>
          </p:cNvPr>
          <p:cNvPicPr>
            <a:picLocks noChangeAspect="1"/>
          </p:cNvPicPr>
          <p:nvPr/>
        </p:nvPicPr>
        <p:blipFill>
          <a:blip r:embed="rId4"/>
          <a:stretch>
            <a:fillRect/>
          </a:stretch>
        </p:blipFill>
        <p:spPr>
          <a:xfrm>
            <a:off x="7229905" y="5148054"/>
            <a:ext cx="4552950" cy="1200150"/>
          </a:xfrm>
          <a:prstGeom prst="rect">
            <a:avLst/>
          </a:prstGeom>
        </p:spPr>
      </p:pic>
      <p:pic>
        <p:nvPicPr>
          <p:cNvPr id="5128" name="Picture 5127">
            <a:extLst>
              <a:ext uri="{FF2B5EF4-FFF2-40B4-BE49-F238E27FC236}">
                <a16:creationId xmlns:a16="http://schemas.microsoft.com/office/drawing/2014/main" id="{41697B1A-D7C3-4944-8EB9-4F4152D241BE}"/>
              </a:ext>
            </a:extLst>
          </p:cNvPr>
          <p:cNvPicPr>
            <a:picLocks noChangeAspect="1"/>
          </p:cNvPicPr>
          <p:nvPr/>
        </p:nvPicPr>
        <p:blipFill>
          <a:blip r:embed="rId5"/>
          <a:stretch>
            <a:fillRect/>
          </a:stretch>
        </p:blipFill>
        <p:spPr>
          <a:xfrm>
            <a:off x="381000" y="1583632"/>
            <a:ext cx="6165176" cy="604279"/>
          </a:xfrm>
          <a:prstGeom prst="rect">
            <a:avLst/>
          </a:prstGeom>
        </p:spPr>
      </p:pic>
      <p:pic>
        <p:nvPicPr>
          <p:cNvPr id="5134" name="Picture 5133">
            <a:extLst>
              <a:ext uri="{FF2B5EF4-FFF2-40B4-BE49-F238E27FC236}">
                <a16:creationId xmlns:a16="http://schemas.microsoft.com/office/drawing/2014/main" id="{2C374110-8319-4F74-A57A-7B3DF1C30198}"/>
              </a:ext>
            </a:extLst>
          </p:cNvPr>
          <p:cNvPicPr>
            <a:picLocks noChangeAspect="1"/>
          </p:cNvPicPr>
          <p:nvPr/>
        </p:nvPicPr>
        <p:blipFill>
          <a:blip r:embed="rId6"/>
          <a:stretch>
            <a:fillRect/>
          </a:stretch>
        </p:blipFill>
        <p:spPr>
          <a:xfrm>
            <a:off x="257175" y="3429000"/>
            <a:ext cx="6770815" cy="3181350"/>
          </a:xfrm>
          <a:prstGeom prst="rect">
            <a:avLst/>
          </a:prstGeom>
        </p:spPr>
      </p:pic>
      <p:pic>
        <p:nvPicPr>
          <p:cNvPr id="5136" name="Picture 5135">
            <a:extLst>
              <a:ext uri="{FF2B5EF4-FFF2-40B4-BE49-F238E27FC236}">
                <a16:creationId xmlns:a16="http://schemas.microsoft.com/office/drawing/2014/main" id="{836E9285-66BE-417E-B3FD-E175761464E6}"/>
              </a:ext>
            </a:extLst>
          </p:cNvPr>
          <p:cNvPicPr>
            <a:picLocks noChangeAspect="1"/>
          </p:cNvPicPr>
          <p:nvPr/>
        </p:nvPicPr>
        <p:blipFill>
          <a:blip r:embed="rId7"/>
          <a:stretch>
            <a:fillRect/>
          </a:stretch>
        </p:blipFill>
        <p:spPr>
          <a:xfrm>
            <a:off x="7415525" y="926523"/>
            <a:ext cx="4166874" cy="996850"/>
          </a:xfrm>
          <a:prstGeom prst="rect">
            <a:avLst/>
          </a:prstGeom>
        </p:spPr>
      </p:pic>
      <p:pic>
        <p:nvPicPr>
          <p:cNvPr id="5139" name="Picture 5138">
            <a:extLst>
              <a:ext uri="{FF2B5EF4-FFF2-40B4-BE49-F238E27FC236}">
                <a16:creationId xmlns:a16="http://schemas.microsoft.com/office/drawing/2014/main" id="{24976958-5864-4EA0-936A-4A5FAE969F2D}"/>
              </a:ext>
            </a:extLst>
          </p:cNvPr>
          <p:cNvPicPr>
            <a:picLocks noChangeAspect="1"/>
          </p:cNvPicPr>
          <p:nvPr/>
        </p:nvPicPr>
        <p:blipFill>
          <a:blip r:embed="rId8"/>
          <a:stretch>
            <a:fillRect/>
          </a:stretch>
        </p:blipFill>
        <p:spPr>
          <a:xfrm>
            <a:off x="7415525" y="1885771"/>
            <a:ext cx="4166874" cy="2874213"/>
          </a:xfrm>
          <a:prstGeom prst="rect">
            <a:avLst/>
          </a:prstGeom>
        </p:spPr>
      </p:pic>
      <p:sp>
        <p:nvSpPr>
          <p:cNvPr id="84" name="Oval 83">
            <a:extLst>
              <a:ext uri="{FF2B5EF4-FFF2-40B4-BE49-F238E27FC236}">
                <a16:creationId xmlns:a16="http://schemas.microsoft.com/office/drawing/2014/main" id="{C5168486-1162-4091-861E-92B93CA9B2D6}"/>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098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Bibliometric Analysis of Porter &amp; Jick</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217570" y="838200"/>
            <a:ext cx="778342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Leung et al. </a:t>
            </a:r>
            <a:r>
              <a:rPr lang="en-US" altLang="en-US" sz="2400" i="1" kern="0" dirty="0">
                <a:latin typeface="Arial" panose="020B0604020202020204" pitchFamily="34" charset="0"/>
                <a:cs typeface="Arial" panose="020B0604020202020204" pitchFamily="34" charset="0"/>
              </a:rPr>
              <a:t>NEJM</a:t>
            </a:r>
            <a:r>
              <a:rPr lang="en-US" altLang="en-US" sz="2400" kern="0" dirty="0">
                <a:latin typeface="Arial" panose="020B0604020202020204" pitchFamily="34" charset="0"/>
                <a:cs typeface="Arial" panose="020B0604020202020204" pitchFamily="34" charset="0"/>
              </a:rPr>
              <a:t>  2017 </a:t>
            </a:r>
          </a:p>
          <a:p>
            <a:pPr eaLnBrk="1" hangingPunct="1"/>
            <a:r>
              <a:rPr lang="en-US" altLang="en-US" sz="2400" kern="0" dirty="0">
                <a:solidFill>
                  <a:srgbClr val="FF0000"/>
                </a:solidFill>
                <a:latin typeface="Arial" panose="020B0604020202020204" pitchFamily="34" charset="0"/>
                <a:cs typeface="Arial" panose="020B0604020202020204" pitchFamily="34" charset="0"/>
              </a:rPr>
              <a:t>608</a:t>
            </a:r>
            <a:r>
              <a:rPr lang="en-US" altLang="en-US" sz="2400" kern="0" dirty="0">
                <a:latin typeface="Arial" panose="020B0604020202020204" pitchFamily="34" charset="0"/>
                <a:cs typeface="Arial" panose="020B0604020202020204" pitchFamily="34" charset="0"/>
              </a:rPr>
              <a:t> citations through 2017 (</a:t>
            </a:r>
            <a:r>
              <a:rPr lang="en-US" altLang="en-US" sz="2400" kern="0" dirty="0" err="1">
                <a:latin typeface="Arial" panose="020B0604020202020204" pitchFamily="34" charset="0"/>
                <a:cs typeface="Arial" panose="020B0604020202020204" pitchFamily="34" charset="0"/>
              </a:rPr>
              <a:t>cf</a:t>
            </a:r>
            <a:r>
              <a:rPr lang="en-US" altLang="en-US" sz="2400" kern="0" dirty="0">
                <a:latin typeface="Arial" panose="020B0604020202020204" pitchFamily="34" charset="0"/>
                <a:cs typeface="Arial" panose="020B0604020202020204" pitchFamily="34" charset="0"/>
              </a:rPr>
              <a:t> median 11 citations)</a:t>
            </a:r>
          </a:p>
          <a:p>
            <a:pPr marL="0" indent="0" eaLnBrk="1" hangingPunct="1">
              <a:buNone/>
            </a:pPr>
            <a:endParaRPr lang="en-US" altLang="en-US" sz="2200" kern="0"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7620000" y="104645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ts val="600"/>
              </a:spcAft>
            </a:pPr>
            <a:r>
              <a:rPr lang="en-US" altLang="en-US" sz="2400" kern="0" dirty="0">
                <a:latin typeface="Arial" panose="020B0604020202020204" pitchFamily="34" charset="0"/>
                <a:cs typeface="Arial" panose="020B0604020202020204" pitchFamily="34" charset="0"/>
              </a:rPr>
              <a:t>72% cited Porter/Jick as evidence that addiction was rare in patients treated with opioids (“affirmational” citations)</a:t>
            </a:r>
          </a:p>
          <a:p>
            <a:pPr eaLnBrk="1" hangingPunct="1">
              <a:spcBef>
                <a:spcPts val="1200"/>
              </a:spcBef>
            </a:pPr>
            <a:r>
              <a:rPr lang="en-US" altLang="en-US" sz="2400" kern="0" dirty="0">
                <a:latin typeface="Arial" panose="020B0604020202020204" pitchFamily="34" charset="0"/>
                <a:cs typeface="Arial" panose="020B0604020202020204" pitchFamily="34" charset="0"/>
              </a:rPr>
              <a:t>81% failed to note that Porter/Jick patients were hospitalized </a:t>
            </a:r>
            <a:endParaRPr lang="en-US" altLang="en-US" sz="2200" kern="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5CC3869-4371-4489-A487-09165AC10DC8}"/>
              </a:ext>
            </a:extLst>
          </p:cNvPr>
          <p:cNvPicPr>
            <a:picLocks noChangeAspect="1"/>
          </p:cNvPicPr>
          <p:nvPr/>
        </p:nvPicPr>
        <p:blipFill rotWithShape="1">
          <a:blip r:embed="rId3"/>
          <a:srcRect l="1135" t="1816" r="2352"/>
          <a:stretch/>
        </p:blipFill>
        <p:spPr>
          <a:xfrm>
            <a:off x="381000" y="2057400"/>
            <a:ext cx="7239000" cy="4655024"/>
          </a:xfrm>
          <a:prstGeom prst="rect">
            <a:avLst/>
          </a:prstGeom>
          <a:ln>
            <a:solidFill>
              <a:schemeClr val="accent4"/>
            </a:solidFill>
          </a:ln>
        </p:spPr>
      </p:pic>
    </p:spTree>
    <p:extLst>
      <p:ext uri="{BB962C8B-B14F-4D97-AF65-F5344CB8AC3E}">
        <p14:creationId xmlns:p14="http://schemas.microsoft.com/office/powerpoint/2010/main" val="3207421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altLang="en-US" sz="3200" b="1" dirty="0">
                <a:latin typeface="Arial" panose="020B0604020202020204" pitchFamily="34" charset="0"/>
                <a:cs typeface="Arial" panose="020B0604020202020204" pitchFamily="34" charset="0"/>
              </a:rPr>
              <a:t>References to Porter &amp; Jick</a:t>
            </a:r>
          </a:p>
        </p:txBody>
      </p:sp>
      <p:pic>
        <p:nvPicPr>
          <p:cNvPr id="7" name="Picture 6">
            <a:extLst>
              <a:ext uri="{FF2B5EF4-FFF2-40B4-BE49-F238E27FC236}">
                <a16:creationId xmlns:a16="http://schemas.microsoft.com/office/drawing/2014/main" id="{487A5A30-60F3-4DDA-8FF6-DFBA519E38B0}"/>
              </a:ext>
            </a:extLst>
          </p:cNvPr>
          <p:cNvPicPr>
            <a:picLocks noChangeAspect="1"/>
          </p:cNvPicPr>
          <p:nvPr/>
        </p:nvPicPr>
        <p:blipFill>
          <a:blip r:embed="rId3"/>
          <a:stretch>
            <a:fillRect/>
          </a:stretch>
        </p:blipFill>
        <p:spPr>
          <a:xfrm>
            <a:off x="2499785" y="1743812"/>
            <a:ext cx="3301196" cy="343658"/>
          </a:xfrm>
          <a:prstGeom prst="rect">
            <a:avLst/>
          </a:prstGeom>
        </p:spPr>
      </p:pic>
      <p:grpSp>
        <p:nvGrpSpPr>
          <p:cNvPr id="14" name="Group 13">
            <a:extLst>
              <a:ext uri="{FF2B5EF4-FFF2-40B4-BE49-F238E27FC236}">
                <a16:creationId xmlns:a16="http://schemas.microsoft.com/office/drawing/2014/main" id="{3C76E869-D4BA-42FA-B028-DBAA6630334E}"/>
              </a:ext>
            </a:extLst>
          </p:cNvPr>
          <p:cNvGrpSpPr/>
          <p:nvPr/>
        </p:nvGrpSpPr>
        <p:grpSpPr>
          <a:xfrm>
            <a:off x="2351767" y="6121153"/>
            <a:ext cx="3359317" cy="285750"/>
            <a:chOff x="5329237" y="3286125"/>
            <a:chExt cx="3359317" cy="285750"/>
          </a:xfrm>
        </p:grpSpPr>
        <p:pic>
          <p:nvPicPr>
            <p:cNvPr id="11" name="Picture 10">
              <a:extLst>
                <a:ext uri="{FF2B5EF4-FFF2-40B4-BE49-F238E27FC236}">
                  <a16:creationId xmlns:a16="http://schemas.microsoft.com/office/drawing/2014/main" id="{F6601AE6-95CD-47CD-A3E6-0053384CE9DF}"/>
                </a:ext>
              </a:extLst>
            </p:cNvPr>
            <p:cNvPicPr>
              <a:picLocks noChangeAspect="1"/>
            </p:cNvPicPr>
            <p:nvPr/>
          </p:nvPicPr>
          <p:blipFill>
            <a:blip r:embed="rId4"/>
            <a:stretch>
              <a:fillRect/>
            </a:stretch>
          </p:blipFill>
          <p:spPr>
            <a:xfrm>
              <a:off x="5329237" y="3286125"/>
              <a:ext cx="1533525" cy="285750"/>
            </a:xfrm>
            <a:prstGeom prst="rect">
              <a:avLst/>
            </a:prstGeom>
          </p:spPr>
        </p:pic>
        <p:pic>
          <p:nvPicPr>
            <p:cNvPr id="13" name="Picture 12">
              <a:extLst>
                <a:ext uri="{FF2B5EF4-FFF2-40B4-BE49-F238E27FC236}">
                  <a16:creationId xmlns:a16="http://schemas.microsoft.com/office/drawing/2014/main" id="{3F591FE9-5E26-4981-B263-03D393515696}"/>
                </a:ext>
              </a:extLst>
            </p:cNvPr>
            <p:cNvPicPr>
              <a:picLocks noChangeAspect="1"/>
            </p:cNvPicPr>
            <p:nvPr/>
          </p:nvPicPr>
          <p:blipFill>
            <a:blip r:embed="rId5"/>
            <a:stretch>
              <a:fillRect/>
            </a:stretch>
          </p:blipFill>
          <p:spPr>
            <a:xfrm>
              <a:off x="6859754" y="3286125"/>
              <a:ext cx="1828800" cy="219075"/>
            </a:xfrm>
            <a:prstGeom prst="rect">
              <a:avLst/>
            </a:prstGeom>
          </p:spPr>
        </p:pic>
      </p:grpSp>
      <p:pic>
        <p:nvPicPr>
          <p:cNvPr id="16" name="Picture 15">
            <a:extLst>
              <a:ext uri="{FF2B5EF4-FFF2-40B4-BE49-F238E27FC236}">
                <a16:creationId xmlns:a16="http://schemas.microsoft.com/office/drawing/2014/main" id="{1E9EEEDC-C926-4EAA-A094-18DBB01595A3}"/>
              </a:ext>
            </a:extLst>
          </p:cNvPr>
          <p:cNvPicPr>
            <a:picLocks noChangeAspect="1"/>
          </p:cNvPicPr>
          <p:nvPr/>
        </p:nvPicPr>
        <p:blipFill>
          <a:blip r:embed="rId6"/>
          <a:stretch>
            <a:fillRect/>
          </a:stretch>
        </p:blipFill>
        <p:spPr>
          <a:xfrm>
            <a:off x="1091470" y="4059613"/>
            <a:ext cx="2571750" cy="285750"/>
          </a:xfrm>
          <a:prstGeom prst="rect">
            <a:avLst/>
          </a:prstGeom>
        </p:spPr>
      </p:pic>
      <p:pic>
        <p:nvPicPr>
          <p:cNvPr id="18" name="Picture 17">
            <a:extLst>
              <a:ext uri="{FF2B5EF4-FFF2-40B4-BE49-F238E27FC236}">
                <a16:creationId xmlns:a16="http://schemas.microsoft.com/office/drawing/2014/main" id="{654871CC-9B15-4B06-A402-724685E0EB79}"/>
              </a:ext>
            </a:extLst>
          </p:cNvPr>
          <p:cNvPicPr>
            <a:picLocks noChangeAspect="1"/>
          </p:cNvPicPr>
          <p:nvPr/>
        </p:nvPicPr>
        <p:blipFill>
          <a:blip r:embed="rId7"/>
          <a:stretch>
            <a:fillRect/>
          </a:stretch>
        </p:blipFill>
        <p:spPr>
          <a:xfrm>
            <a:off x="3701309" y="4059613"/>
            <a:ext cx="2009775" cy="247650"/>
          </a:xfrm>
          <a:prstGeom prst="rect">
            <a:avLst/>
          </a:prstGeom>
        </p:spPr>
      </p:pic>
      <p:pic>
        <p:nvPicPr>
          <p:cNvPr id="20" name="Picture 19">
            <a:extLst>
              <a:ext uri="{FF2B5EF4-FFF2-40B4-BE49-F238E27FC236}">
                <a16:creationId xmlns:a16="http://schemas.microsoft.com/office/drawing/2014/main" id="{816B1E0D-7379-41D0-8691-8967A5D68336}"/>
              </a:ext>
            </a:extLst>
          </p:cNvPr>
          <p:cNvPicPr>
            <a:picLocks noChangeAspect="1"/>
          </p:cNvPicPr>
          <p:nvPr/>
        </p:nvPicPr>
        <p:blipFill>
          <a:blip r:embed="rId8"/>
          <a:stretch>
            <a:fillRect/>
          </a:stretch>
        </p:blipFill>
        <p:spPr>
          <a:xfrm>
            <a:off x="6492290" y="908513"/>
            <a:ext cx="5287126" cy="1464211"/>
          </a:xfrm>
          <a:prstGeom prst="rect">
            <a:avLst/>
          </a:prstGeom>
        </p:spPr>
      </p:pic>
      <p:pic>
        <p:nvPicPr>
          <p:cNvPr id="24" name="Picture 23">
            <a:extLst>
              <a:ext uri="{FF2B5EF4-FFF2-40B4-BE49-F238E27FC236}">
                <a16:creationId xmlns:a16="http://schemas.microsoft.com/office/drawing/2014/main" id="{7C700A01-C4DD-4573-98FB-FE74E4139B26}"/>
              </a:ext>
            </a:extLst>
          </p:cNvPr>
          <p:cNvPicPr>
            <a:picLocks noChangeAspect="1"/>
          </p:cNvPicPr>
          <p:nvPr/>
        </p:nvPicPr>
        <p:blipFill>
          <a:blip r:embed="rId9"/>
          <a:stretch>
            <a:fillRect/>
          </a:stretch>
        </p:blipFill>
        <p:spPr>
          <a:xfrm>
            <a:off x="6492290" y="5053265"/>
            <a:ext cx="5198441" cy="1333500"/>
          </a:xfrm>
          <a:prstGeom prst="rect">
            <a:avLst/>
          </a:prstGeom>
        </p:spPr>
      </p:pic>
      <p:grpSp>
        <p:nvGrpSpPr>
          <p:cNvPr id="33" name="Group 32">
            <a:extLst>
              <a:ext uri="{FF2B5EF4-FFF2-40B4-BE49-F238E27FC236}">
                <a16:creationId xmlns:a16="http://schemas.microsoft.com/office/drawing/2014/main" id="{09EA03B1-53C5-4D72-AD74-FA8D01F1BF41}"/>
              </a:ext>
            </a:extLst>
          </p:cNvPr>
          <p:cNvGrpSpPr/>
          <p:nvPr/>
        </p:nvGrpSpPr>
        <p:grpSpPr>
          <a:xfrm>
            <a:off x="8412943" y="6402714"/>
            <a:ext cx="3297281" cy="276225"/>
            <a:chOff x="8458200" y="6096253"/>
            <a:chExt cx="3297281" cy="276225"/>
          </a:xfrm>
        </p:grpSpPr>
        <p:pic>
          <p:nvPicPr>
            <p:cNvPr id="30" name="Picture 29">
              <a:extLst>
                <a:ext uri="{FF2B5EF4-FFF2-40B4-BE49-F238E27FC236}">
                  <a16:creationId xmlns:a16="http://schemas.microsoft.com/office/drawing/2014/main" id="{4EE9F668-C385-46AD-91AA-B61CB34D2F73}"/>
                </a:ext>
              </a:extLst>
            </p:cNvPr>
            <p:cNvPicPr>
              <a:picLocks noChangeAspect="1"/>
            </p:cNvPicPr>
            <p:nvPr/>
          </p:nvPicPr>
          <p:blipFill>
            <a:blip r:embed="rId10"/>
            <a:stretch>
              <a:fillRect/>
            </a:stretch>
          </p:blipFill>
          <p:spPr>
            <a:xfrm>
              <a:off x="9793331" y="6124828"/>
              <a:ext cx="1962150" cy="247650"/>
            </a:xfrm>
            <a:prstGeom prst="rect">
              <a:avLst/>
            </a:prstGeom>
          </p:spPr>
        </p:pic>
        <p:pic>
          <p:nvPicPr>
            <p:cNvPr id="32" name="Picture 31">
              <a:extLst>
                <a:ext uri="{FF2B5EF4-FFF2-40B4-BE49-F238E27FC236}">
                  <a16:creationId xmlns:a16="http://schemas.microsoft.com/office/drawing/2014/main" id="{6ACDA2A9-024A-4B87-B8FD-389D5A653626}"/>
                </a:ext>
              </a:extLst>
            </p:cNvPr>
            <p:cNvPicPr>
              <a:picLocks noChangeAspect="1"/>
            </p:cNvPicPr>
            <p:nvPr/>
          </p:nvPicPr>
          <p:blipFill>
            <a:blip r:embed="rId11"/>
            <a:stretch>
              <a:fillRect/>
            </a:stretch>
          </p:blipFill>
          <p:spPr>
            <a:xfrm>
              <a:off x="8458200" y="6096253"/>
              <a:ext cx="1362075" cy="276225"/>
            </a:xfrm>
            <a:prstGeom prst="rect">
              <a:avLst/>
            </a:prstGeom>
          </p:spPr>
        </p:pic>
      </p:grpSp>
      <p:grpSp>
        <p:nvGrpSpPr>
          <p:cNvPr id="52" name="Group 51">
            <a:extLst>
              <a:ext uri="{FF2B5EF4-FFF2-40B4-BE49-F238E27FC236}">
                <a16:creationId xmlns:a16="http://schemas.microsoft.com/office/drawing/2014/main" id="{166D2F1F-7E29-4FE5-BF34-73744439FB32}"/>
              </a:ext>
            </a:extLst>
          </p:cNvPr>
          <p:cNvGrpSpPr/>
          <p:nvPr/>
        </p:nvGrpSpPr>
        <p:grpSpPr>
          <a:xfrm>
            <a:off x="6934200" y="4505073"/>
            <a:ext cx="3019598" cy="227491"/>
            <a:chOff x="5029200" y="4636541"/>
            <a:chExt cx="3667125" cy="285750"/>
          </a:xfrm>
        </p:grpSpPr>
        <p:pic>
          <p:nvPicPr>
            <p:cNvPr id="35" name="Picture 34">
              <a:extLst>
                <a:ext uri="{FF2B5EF4-FFF2-40B4-BE49-F238E27FC236}">
                  <a16:creationId xmlns:a16="http://schemas.microsoft.com/office/drawing/2014/main" id="{A5ACDD85-BF35-4AD9-A54A-DB60628D7737}"/>
                </a:ext>
              </a:extLst>
            </p:cNvPr>
            <p:cNvPicPr>
              <a:picLocks noChangeAspect="1"/>
            </p:cNvPicPr>
            <p:nvPr/>
          </p:nvPicPr>
          <p:blipFill>
            <a:blip r:embed="rId12"/>
            <a:stretch>
              <a:fillRect/>
            </a:stretch>
          </p:blipFill>
          <p:spPr>
            <a:xfrm>
              <a:off x="5029200" y="4657218"/>
              <a:ext cx="495300" cy="238125"/>
            </a:xfrm>
            <a:prstGeom prst="rect">
              <a:avLst/>
            </a:prstGeom>
          </p:spPr>
        </p:pic>
        <p:pic>
          <p:nvPicPr>
            <p:cNvPr id="37" name="Picture 36">
              <a:extLst>
                <a:ext uri="{FF2B5EF4-FFF2-40B4-BE49-F238E27FC236}">
                  <a16:creationId xmlns:a16="http://schemas.microsoft.com/office/drawing/2014/main" id="{18C9C638-83BD-4E44-A279-21181461C740}"/>
                </a:ext>
              </a:extLst>
            </p:cNvPr>
            <p:cNvPicPr>
              <a:picLocks noChangeAspect="1"/>
            </p:cNvPicPr>
            <p:nvPr/>
          </p:nvPicPr>
          <p:blipFill>
            <a:blip r:embed="rId13"/>
            <a:stretch>
              <a:fillRect/>
            </a:stretch>
          </p:blipFill>
          <p:spPr>
            <a:xfrm>
              <a:off x="5524500" y="4636541"/>
              <a:ext cx="3171825" cy="285750"/>
            </a:xfrm>
            <a:prstGeom prst="rect">
              <a:avLst/>
            </a:prstGeom>
          </p:spPr>
        </p:pic>
      </p:grpSp>
      <p:pic>
        <p:nvPicPr>
          <p:cNvPr id="39" name="Picture 38">
            <a:extLst>
              <a:ext uri="{FF2B5EF4-FFF2-40B4-BE49-F238E27FC236}">
                <a16:creationId xmlns:a16="http://schemas.microsoft.com/office/drawing/2014/main" id="{2BC56D90-73CA-4969-AC2A-FFAF35985CD2}"/>
              </a:ext>
            </a:extLst>
          </p:cNvPr>
          <p:cNvPicPr>
            <a:picLocks noChangeAspect="1"/>
          </p:cNvPicPr>
          <p:nvPr/>
        </p:nvPicPr>
        <p:blipFill>
          <a:blip r:embed="rId14"/>
          <a:stretch>
            <a:fillRect/>
          </a:stretch>
        </p:blipFill>
        <p:spPr>
          <a:xfrm>
            <a:off x="9966203" y="4496627"/>
            <a:ext cx="1724528" cy="227491"/>
          </a:xfrm>
          <a:prstGeom prst="rect">
            <a:avLst/>
          </a:prstGeom>
        </p:spPr>
      </p:pic>
      <p:pic>
        <p:nvPicPr>
          <p:cNvPr id="41" name="Picture 40">
            <a:extLst>
              <a:ext uri="{FF2B5EF4-FFF2-40B4-BE49-F238E27FC236}">
                <a16:creationId xmlns:a16="http://schemas.microsoft.com/office/drawing/2014/main" id="{F8DA808C-49FF-42E4-A703-62DCE514F8AC}"/>
              </a:ext>
            </a:extLst>
          </p:cNvPr>
          <p:cNvPicPr>
            <a:picLocks noChangeAspect="1"/>
          </p:cNvPicPr>
          <p:nvPr/>
        </p:nvPicPr>
        <p:blipFill>
          <a:blip r:embed="rId15"/>
          <a:stretch>
            <a:fillRect/>
          </a:stretch>
        </p:blipFill>
        <p:spPr>
          <a:xfrm>
            <a:off x="6492290" y="2755341"/>
            <a:ext cx="5287126" cy="1729936"/>
          </a:xfrm>
          <a:prstGeom prst="rect">
            <a:avLst/>
          </a:prstGeom>
        </p:spPr>
      </p:pic>
      <p:pic>
        <p:nvPicPr>
          <p:cNvPr id="47" name="Picture 46">
            <a:extLst>
              <a:ext uri="{FF2B5EF4-FFF2-40B4-BE49-F238E27FC236}">
                <a16:creationId xmlns:a16="http://schemas.microsoft.com/office/drawing/2014/main" id="{91326100-C5D8-4375-8F67-F41B57BFFBEC}"/>
              </a:ext>
            </a:extLst>
          </p:cNvPr>
          <p:cNvPicPr>
            <a:picLocks noChangeAspect="1"/>
          </p:cNvPicPr>
          <p:nvPr/>
        </p:nvPicPr>
        <p:blipFill rotWithShape="1">
          <a:blip r:embed="rId16"/>
          <a:srcRect b="86954"/>
          <a:stretch/>
        </p:blipFill>
        <p:spPr>
          <a:xfrm>
            <a:off x="412583" y="994300"/>
            <a:ext cx="5403183" cy="620434"/>
          </a:xfrm>
          <a:prstGeom prst="rect">
            <a:avLst/>
          </a:prstGeom>
        </p:spPr>
      </p:pic>
      <p:pic>
        <p:nvPicPr>
          <p:cNvPr id="48" name="Picture 47">
            <a:extLst>
              <a:ext uri="{FF2B5EF4-FFF2-40B4-BE49-F238E27FC236}">
                <a16:creationId xmlns:a16="http://schemas.microsoft.com/office/drawing/2014/main" id="{A7A60D23-2614-4FF5-A131-01AA9537AEBB}"/>
              </a:ext>
            </a:extLst>
          </p:cNvPr>
          <p:cNvPicPr>
            <a:picLocks noChangeAspect="1"/>
          </p:cNvPicPr>
          <p:nvPr/>
        </p:nvPicPr>
        <p:blipFill rotWithShape="1">
          <a:blip r:embed="rId16"/>
          <a:srcRect t="66178"/>
          <a:stretch/>
        </p:blipFill>
        <p:spPr>
          <a:xfrm>
            <a:off x="490387" y="4818099"/>
            <a:ext cx="5198441" cy="1243512"/>
          </a:xfrm>
          <a:prstGeom prst="rect">
            <a:avLst/>
          </a:prstGeom>
        </p:spPr>
      </p:pic>
      <p:grpSp>
        <p:nvGrpSpPr>
          <p:cNvPr id="51" name="Group 50">
            <a:extLst>
              <a:ext uri="{FF2B5EF4-FFF2-40B4-BE49-F238E27FC236}">
                <a16:creationId xmlns:a16="http://schemas.microsoft.com/office/drawing/2014/main" id="{4E50764B-0C0D-4853-854A-21B50316FD86}"/>
              </a:ext>
            </a:extLst>
          </p:cNvPr>
          <p:cNvGrpSpPr/>
          <p:nvPr/>
        </p:nvGrpSpPr>
        <p:grpSpPr>
          <a:xfrm>
            <a:off x="8306681" y="2297650"/>
            <a:ext cx="3472735" cy="271575"/>
            <a:chOff x="8759118" y="2309942"/>
            <a:chExt cx="3472735" cy="285750"/>
          </a:xfrm>
        </p:grpSpPr>
        <p:pic>
          <p:nvPicPr>
            <p:cNvPr id="22" name="Picture 21">
              <a:extLst>
                <a:ext uri="{FF2B5EF4-FFF2-40B4-BE49-F238E27FC236}">
                  <a16:creationId xmlns:a16="http://schemas.microsoft.com/office/drawing/2014/main" id="{5BE50C9C-BD93-4276-AC75-B26E992793DB}"/>
                </a:ext>
              </a:extLst>
            </p:cNvPr>
            <p:cNvPicPr>
              <a:picLocks noChangeAspect="1"/>
            </p:cNvPicPr>
            <p:nvPr/>
          </p:nvPicPr>
          <p:blipFill>
            <a:blip r:embed="rId17"/>
            <a:stretch>
              <a:fillRect/>
            </a:stretch>
          </p:blipFill>
          <p:spPr>
            <a:xfrm>
              <a:off x="8759118" y="2309942"/>
              <a:ext cx="1962150" cy="285750"/>
            </a:xfrm>
            <a:prstGeom prst="rect">
              <a:avLst/>
            </a:prstGeom>
          </p:spPr>
        </p:pic>
        <p:pic>
          <p:nvPicPr>
            <p:cNvPr id="50" name="Picture 49">
              <a:extLst>
                <a:ext uri="{FF2B5EF4-FFF2-40B4-BE49-F238E27FC236}">
                  <a16:creationId xmlns:a16="http://schemas.microsoft.com/office/drawing/2014/main" id="{CEF5C950-2BD0-428F-A19C-83FD8EA56BF1}"/>
                </a:ext>
              </a:extLst>
            </p:cNvPr>
            <p:cNvPicPr>
              <a:picLocks noChangeAspect="1"/>
            </p:cNvPicPr>
            <p:nvPr/>
          </p:nvPicPr>
          <p:blipFill>
            <a:blip r:embed="rId18"/>
            <a:stretch>
              <a:fillRect/>
            </a:stretch>
          </p:blipFill>
          <p:spPr>
            <a:xfrm>
              <a:off x="10660228" y="2349042"/>
              <a:ext cx="1571625" cy="200025"/>
            </a:xfrm>
            <a:prstGeom prst="rect">
              <a:avLst/>
            </a:prstGeom>
          </p:spPr>
        </p:pic>
      </p:grpSp>
      <p:pic>
        <p:nvPicPr>
          <p:cNvPr id="54" name="Picture 53">
            <a:extLst>
              <a:ext uri="{FF2B5EF4-FFF2-40B4-BE49-F238E27FC236}">
                <a16:creationId xmlns:a16="http://schemas.microsoft.com/office/drawing/2014/main" id="{8A128F5F-3C90-4DC8-93DC-6AE4C73F9CBD}"/>
              </a:ext>
            </a:extLst>
          </p:cNvPr>
          <p:cNvPicPr>
            <a:picLocks noChangeAspect="1"/>
          </p:cNvPicPr>
          <p:nvPr/>
        </p:nvPicPr>
        <p:blipFill>
          <a:blip r:embed="rId19"/>
          <a:stretch>
            <a:fillRect/>
          </a:stretch>
        </p:blipFill>
        <p:spPr>
          <a:xfrm>
            <a:off x="403417" y="2582930"/>
            <a:ext cx="5412350" cy="1304925"/>
          </a:xfrm>
          <a:prstGeom prst="rect">
            <a:avLst/>
          </a:prstGeom>
        </p:spPr>
      </p:pic>
      <p:sp>
        <p:nvSpPr>
          <p:cNvPr id="55" name="TextBox 54">
            <a:extLst>
              <a:ext uri="{FF2B5EF4-FFF2-40B4-BE49-F238E27FC236}">
                <a16:creationId xmlns:a16="http://schemas.microsoft.com/office/drawing/2014/main" id="{0EA07C00-6931-4DD2-B92B-1BBC4A2F438D}"/>
              </a:ext>
            </a:extLst>
          </p:cNvPr>
          <p:cNvSpPr txBox="1"/>
          <p:nvPr/>
        </p:nvSpPr>
        <p:spPr>
          <a:xfrm>
            <a:off x="1371600" y="3657600"/>
            <a:ext cx="228600" cy="461665"/>
          </a:xfrm>
          <a:prstGeom prst="rect">
            <a:avLst/>
          </a:prstGeom>
          <a:solidFill>
            <a:schemeClr val="accent3"/>
          </a:solidFill>
        </p:spPr>
        <p:txBody>
          <a:bodyPr wrap="square" rtlCol="0">
            <a:spAutoFit/>
          </a:bodyPr>
          <a:lstStyle/>
          <a:p>
            <a:endParaRPr lang="en-US" dirty="0"/>
          </a:p>
        </p:txBody>
      </p:sp>
    </p:spTree>
    <p:extLst>
      <p:ext uri="{BB962C8B-B14F-4D97-AF65-F5344CB8AC3E}">
        <p14:creationId xmlns:p14="http://schemas.microsoft.com/office/powerpoint/2010/main" val="2129977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96508" y="691378"/>
            <a:ext cx="884609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ts val="500"/>
              </a:spcAft>
            </a:pPr>
            <a:r>
              <a:rPr lang="en-US" altLang="en-US" sz="2400" kern="0" dirty="0">
                <a:latin typeface="Arial" panose="020B0604020202020204" pitchFamily="34" charset="0"/>
                <a:cs typeface="Arial" panose="020B0604020202020204" pitchFamily="34" charset="0"/>
              </a:rPr>
              <a:t>1996: Purdue Pharma began to market a sustained release formulation of oxycodone, called Oxycontin</a:t>
            </a:r>
          </a:p>
          <a:p>
            <a:pPr eaLnBrk="1" hangingPunct="1">
              <a:spcAft>
                <a:spcPts val="500"/>
              </a:spcAft>
            </a:pPr>
            <a:r>
              <a:rPr lang="en-US" altLang="en-US" sz="2400" kern="0" dirty="0">
                <a:latin typeface="Arial" panose="020B0604020202020204" pitchFamily="34" charset="0"/>
                <a:cs typeface="Arial" panose="020B0604020202020204" pitchFamily="34" charset="0"/>
              </a:rPr>
              <a:t>Extensive promotion to doctors: lavish conferences, profiling</a:t>
            </a:r>
          </a:p>
          <a:p>
            <a:pPr eaLnBrk="1" hangingPunct="1">
              <a:spcAft>
                <a:spcPts val="500"/>
              </a:spcAft>
            </a:pPr>
            <a:r>
              <a:rPr lang="en-US" altLang="en-US" sz="2400" kern="0" dirty="0">
                <a:latin typeface="Arial" panose="020B0604020202020204" pitchFamily="34" charset="0"/>
                <a:cs typeface="Arial" panose="020B0604020202020204" pitchFamily="34" charset="0"/>
              </a:rPr>
              <a:t>Lucrative bonus system to sales representatives</a:t>
            </a:r>
          </a:p>
          <a:p>
            <a:pPr eaLnBrk="1" hangingPunct="1">
              <a:spcAft>
                <a:spcPts val="500"/>
              </a:spcAft>
            </a:pPr>
            <a:r>
              <a:rPr lang="en-US" altLang="en-US" sz="2400" kern="0" dirty="0">
                <a:latin typeface="Arial" panose="020B0604020202020204" pitchFamily="34" charset="0"/>
                <a:cs typeface="Arial" panose="020B0604020202020204" pitchFamily="34" charset="0"/>
              </a:rPr>
              <a:t>Promotion to public: anti-pain campaigns, coupons</a:t>
            </a:r>
          </a:p>
          <a:p>
            <a:pPr eaLnBrk="1" hangingPunct="1">
              <a:spcAft>
                <a:spcPts val="500"/>
              </a:spcAft>
            </a:pPr>
            <a:r>
              <a:rPr lang="en-US" altLang="en-US" sz="2400" kern="0" dirty="0">
                <a:latin typeface="Arial" panose="020B0604020202020204" pitchFamily="34" charset="0"/>
                <a:cs typeface="Arial" panose="020B0604020202020204" pitchFamily="34" charset="0"/>
              </a:rPr>
              <a:t>Heart of promotion:  “much less than 1%” risk of addiction</a:t>
            </a:r>
          </a:p>
        </p:txBody>
      </p:sp>
      <p:sp>
        <p:nvSpPr>
          <p:cNvPr id="22" name="Rectangle 2">
            <a:extLst>
              <a:ext uri="{FF2B5EF4-FFF2-40B4-BE49-F238E27FC236}">
                <a16:creationId xmlns:a16="http://schemas.microsoft.com/office/drawing/2014/main" id="{7EF438F7-B735-4638-9C7D-D33EF84C9D8F}"/>
              </a:ext>
            </a:extLst>
          </p:cNvPr>
          <p:cNvSpPr txBox="1">
            <a:spLocks noChangeArrowheads="1"/>
          </p:cNvSpPr>
          <p:nvPr/>
        </p:nvSpPr>
        <p:spPr bwMode="auto">
          <a:xfrm>
            <a:off x="257804" y="71438"/>
            <a:ext cx="11772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200" b="1" kern="0" dirty="0">
                <a:latin typeface="Arial" panose="020B0604020202020204" pitchFamily="34" charset="0"/>
                <a:cs typeface="Arial" panose="020B0604020202020204" pitchFamily="34" charset="0"/>
              </a:rPr>
              <a:t>Pharmaceutical Industry Was Also Interested</a:t>
            </a:r>
          </a:p>
        </p:txBody>
      </p:sp>
      <p:pic>
        <p:nvPicPr>
          <p:cNvPr id="25" name="Online Media 1" title="Purdue Pharma OxyContin Commercial">
            <a:hlinkClick r:id="" action="ppaction://media"/>
            <a:extLst>
              <a:ext uri="{FF2B5EF4-FFF2-40B4-BE49-F238E27FC236}">
                <a16:creationId xmlns:a16="http://schemas.microsoft.com/office/drawing/2014/main" id="{81994204-9281-4868-98F0-9BFA5DF4286B}"/>
              </a:ext>
            </a:extLst>
          </p:cNvPr>
          <p:cNvPicPr>
            <a:picLocks noRot="1" noChangeAspect="1"/>
          </p:cNvPicPr>
          <p:nvPr>
            <a:videoFile r:link="rId1"/>
          </p:nvPr>
        </p:nvPicPr>
        <p:blipFill>
          <a:blip r:embed="rId4"/>
          <a:stretch>
            <a:fillRect/>
          </a:stretch>
        </p:blipFill>
        <p:spPr>
          <a:xfrm>
            <a:off x="2830088" y="3905137"/>
            <a:ext cx="4911416" cy="2774950"/>
          </a:xfrm>
          <a:prstGeom prst="rect">
            <a:avLst/>
          </a:prstGeom>
          <a:ln>
            <a:solidFill>
              <a:schemeClr val="accent4"/>
            </a:solidFill>
          </a:ln>
        </p:spPr>
      </p:pic>
      <p:pic>
        <p:nvPicPr>
          <p:cNvPr id="27" name="Picture 26">
            <a:extLst>
              <a:ext uri="{FF2B5EF4-FFF2-40B4-BE49-F238E27FC236}">
                <a16:creationId xmlns:a16="http://schemas.microsoft.com/office/drawing/2014/main" id="{BD43A4D9-5DDE-46DB-A40C-DAAB811BB258}"/>
              </a:ext>
            </a:extLst>
          </p:cNvPr>
          <p:cNvPicPr>
            <a:picLocks noChangeAspect="1"/>
          </p:cNvPicPr>
          <p:nvPr/>
        </p:nvPicPr>
        <p:blipFill>
          <a:blip r:embed="rId5"/>
          <a:stretch>
            <a:fillRect/>
          </a:stretch>
        </p:blipFill>
        <p:spPr>
          <a:xfrm>
            <a:off x="453821" y="3631094"/>
            <a:ext cx="2271497" cy="3087531"/>
          </a:xfrm>
          <a:prstGeom prst="rect">
            <a:avLst/>
          </a:prstGeom>
          <a:ln>
            <a:solidFill>
              <a:schemeClr val="accent4"/>
            </a:solidFill>
          </a:ln>
        </p:spPr>
      </p:pic>
      <p:pic>
        <p:nvPicPr>
          <p:cNvPr id="29" name="Picture 28">
            <a:extLst>
              <a:ext uri="{FF2B5EF4-FFF2-40B4-BE49-F238E27FC236}">
                <a16:creationId xmlns:a16="http://schemas.microsoft.com/office/drawing/2014/main" id="{03A931A3-B277-4DBD-B5AA-6BA7176FFCDC}"/>
              </a:ext>
            </a:extLst>
          </p:cNvPr>
          <p:cNvPicPr>
            <a:picLocks noChangeAspect="1"/>
          </p:cNvPicPr>
          <p:nvPr/>
        </p:nvPicPr>
        <p:blipFill>
          <a:blip r:embed="rId6"/>
          <a:stretch>
            <a:fillRect/>
          </a:stretch>
        </p:blipFill>
        <p:spPr>
          <a:xfrm>
            <a:off x="9067800" y="749217"/>
            <a:ext cx="3124200" cy="3087531"/>
          </a:xfrm>
          <a:prstGeom prst="rect">
            <a:avLst/>
          </a:prstGeom>
          <a:ln>
            <a:solidFill>
              <a:schemeClr val="accent4"/>
            </a:solidFill>
          </a:ln>
        </p:spPr>
      </p:pic>
      <p:pic>
        <p:nvPicPr>
          <p:cNvPr id="24" name="Picture 23">
            <a:extLst>
              <a:ext uri="{FF2B5EF4-FFF2-40B4-BE49-F238E27FC236}">
                <a16:creationId xmlns:a16="http://schemas.microsoft.com/office/drawing/2014/main" id="{78CEDF9C-9F70-4ABF-B3C5-FA19F4932EC5}"/>
              </a:ext>
            </a:extLst>
          </p:cNvPr>
          <p:cNvPicPr>
            <a:picLocks noChangeAspect="1"/>
          </p:cNvPicPr>
          <p:nvPr/>
        </p:nvPicPr>
        <p:blipFill>
          <a:blip r:embed="rId7"/>
          <a:stretch>
            <a:fillRect/>
          </a:stretch>
        </p:blipFill>
        <p:spPr>
          <a:xfrm>
            <a:off x="8302512" y="3807676"/>
            <a:ext cx="1456151" cy="685800"/>
          </a:xfrm>
          <a:prstGeom prst="rect">
            <a:avLst/>
          </a:prstGeom>
        </p:spPr>
      </p:pic>
      <p:sp>
        <p:nvSpPr>
          <p:cNvPr id="34" name="Rectangle 2">
            <a:extLst>
              <a:ext uri="{FF2B5EF4-FFF2-40B4-BE49-F238E27FC236}">
                <a16:creationId xmlns:a16="http://schemas.microsoft.com/office/drawing/2014/main" id="{9DFA1623-3137-4322-BA77-52BDD1CE550A}"/>
              </a:ext>
            </a:extLst>
          </p:cNvPr>
          <p:cNvSpPr>
            <a:spLocks noGrp="1" noChangeArrowheads="1"/>
          </p:cNvSpPr>
          <p:nvPr>
            <p:ph type="title"/>
          </p:nvPr>
        </p:nvSpPr>
        <p:spPr>
          <a:xfrm>
            <a:off x="8942599" y="3805150"/>
            <a:ext cx="3631785" cy="685800"/>
          </a:xfrm>
        </p:spPr>
        <p:txBody>
          <a:bodyPr/>
          <a:lstStyle/>
          <a:p>
            <a:pPr eaLnBrk="1" hangingPunct="1"/>
            <a:r>
              <a:rPr lang="en-US" sz="2000" b="1" dirty="0">
                <a:latin typeface="Arial" panose="020B0604020202020204" pitchFamily="34" charset="0"/>
                <a:cs typeface="Arial" panose="020B0604020202020204" pitchFamily="34" charset="0"/>
              </a:rPr>
              <a:t>Oxycontin sales</a:t>
            </a:r>
            <a:endParaRPr lang="en-US" altLang="en-US" sz="2000" b="1"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465EF723-A916-47FC-888B-3A19613E9A4C}"/>
              </a:ext>
            </a:extLst>
          </p:cNvPr>
          <p:cNvPicPr>
            <a:picLocks noChangeAspect="1"/>
          </p:cNvPicPr>
          <p:nvPr/>
        </p:nvPicPr>
        <p:blipFill>
          <a:blip r:embed="rId8"/>
          <a:stretch>
            <a:fillRect/>
          </a:stretch>
        </p:blipFill>
        <p:spPr>
          <a:xfrm>
            <a:off x="7741504" y="4457386"/>
            <a:ext cx="4289200" cy="2172014"/>
          </a:xfrm>
          <a:prstGeom prst="rect">
            <a:avLst/>
          </a:prstGeom>
          <a:ln>
            <a:solidFill>
              <a:schemeClr val="accent4"/>
            </a:solidFill>
          </a:ln>
        </p:spPr>
      </p:pic>
    </p:spTree>
    <p:extLst>
      <p:ext uri="{BB962C8B-B14F-4D97-AF65-F5344CB8AC3E}">
        <p14:creationId xmlns:p14="http://schemas.microsoft.com/office/powerpoint/2010/main" val="34241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normAutofit/>
          </a:bodyPr>
          <a:lstStyle/>
          <a:p>
            <a:r>
              <a:rPr lang="en-US" sz="3200" b="1" dirty="0">
                <a:latin typeface="Arial" panose="020B0604020202020204" pitchFamily="34" charset="0"/>
                <a:cs typeface="Arial" panose="020B0604020202020204" pitchFamily="34" charset="0"/>
              </a:rPr>
              <a:t>Research Question?</a:t>
            </a:r>
          </a:p>
        </p:txBody>
      </p:sp>
      <p:pic>
        <p:nvPicPr>
          <p:cNvPr id="6" name="Picture 5">
            <a:extLst>
              <a:ext uri="{FF2B5EF4-FFF2-40B4-BE49-F238E27FC236}">
                <a16:creationId xmlns:a16="http://schemas.microsoft.com/office/drawing/2014/main" id="{1ADEEA44-D7C6-0F9F-6D41-AFC68D76C027}"/>
              </a:ext>
            </a:extLst>
          </p:cNvPr>
          <p:cNvPicPr>
            <a:picLocks noChangeAspect="1"/>
          </p:cNvPicPr>
          <p:nvPr/>
        </p:nvPicPr>
        <p:blipFill>
          <a:blip r:embed="rId3"/>
          <a:stretch>
            <a:fillRect/>
          </a:stretch>
        </p:blipFill>
        <p:spPr>
          <a:xfrm>
            <a:off x="785315" y="1371600"/>
            <a:ext cx="10621370" cy="5029200"/>
          </a:xfrm>
          <a:prstGeom prst="rect">
            <a:avLst/>
          </a:prstGeom>
        </p:spPr>
      </p:pic>
    </p:spTree>
    <p:extLst>
      <p:ext uri="{BB962C8B-B14F-4D97-AF65-F5344CB8AC3E}">
        <p14:creationId xmlns:p14="http://schemas.microsoft.com/office/powerpoint/2010/main" val="387188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Opioid Crisis, aka Opioid Epidemic in the U.S.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6284495" y="1066800"/>
            <a:ext cx="590750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Beginning late 1990’s, rising incidence of …</a:t>
            </a:r>
          </a:p>
          <a:p>
            <a:pPr eaLnBrk="1" hangingPunct="1"/>
            <a:endParaRPr lang="en-US" altLang="en-US" sz="800" kern="0" dirty="0">
              <a:latin typeface="Arial" panose="020B0604020202020204" pitchFamily="34" charset="0"/>
              <a:cs typeface="Arial" panose="020B0604020202020204" pitchFamily="34" charset="0"/>
            </a:endParaRPr>
          </a:p>
          <a:p>
            <a:pPr eaLnBrk="1" hangingPunct="1"/>
            <a:r>
              <a:rPr lang="en-US" altLang="en-US" sz="2400" kern="0" dirty="0">
                <a:latin typeface="Arial" panose="020B0604020202020204" pitchFamily="34" charset="0"/>
                <a:cs typeface="Arial" panose="020B0604020202020204" pitchFamily="34" charset="0"/>
              </a:rPr>
              <a:t>Addiction to opioid drugs</a:t>
            </a:r>
          </a:p>
          <a:p>
            <a:pPr lvl="1" eaLnBrk="1" hangingPunct="1">
              <a:spcAft>
                <a:spcPts val="1200"/>
              </a:spcAft>
            </a:pPr>
            <a:r>
              <a:rPr lang="en-US" altLang="en-US" sz="2000" kern="0" dirty="0">
                <a:latin typeface="Arial" panose="020B0604020202020204" pitchFamily="34" charset="0"/>
                <a:cs typeface="Arial" panose="020B0604020202020204" pitchFamily="34" charset="0"/>
              </a:rPr>
              <a:t>Prescription, particularly Oxycontin</a:t>
            </a:r>
          </a:p>
          <a:p>
            <a:pPr lvl="1" eaLnBrk="1" hangingPunct="1">
              <a:spcAft>
                <a:spcPts val="1200"/>
              </a:spcAft>
            </a:pPr>
            <a:r>
              <a:rPr lang="en-US" altLang="en-US" sz="2000" kern="0" dirty="0">
                <a:latin typeface="Arial" panose="020B0604020202020204" pitchFamily="34" charset="0"/>
                <a:cs typeface="Arial" panose="020B0604020202020204" pitchFamily="34" charset="0"/>
              </a:rPr>
              <a:t>Illicit (e.g., street-purchased prescription drugs; heroin; illegally synthesized fentanyl)</a:t>
            </a:r>
          </a:p>
          <a:p>
            <a:pPr eaLnBrk="1" hangingPunct="1">
              <a:spcAft>
                <a:spcPts val="1200"/>
              </a:spcAft>
            </a:pPr>
            <a:r>
              <a:rPr lang="en-US" sz="2400" dirty="0">
                <a:effectLst/>
                <a:latin typeface="Arial" panose="020B0604020202020204" pitchFamily="34" charset="0"/>
              </a:rPr>
              <a:t>Opioid drug-related overdose</a:t>
            </a:r>
          </a:p>
          <a:p>
            <a:pPr eaLnBrk="1" hangingPunct="1"/>
            <a:r>
              <a:rPr lang="en-US" sz="2400" dirty="0">
                <a:latin typeface="Arial" panose="020B0604020202020204" pitchFamily="34" charset="0"/>
              </a:rPr>
              <a:t>Opioid drug-related deaths</a:t>
            </a:r>
          </a:p>
          <a:p>
            <a:pPr lvl="1" eaLnBrk="1" hangingPunct="1"/>
            <a:r>
              <a:rPr lang="en-US" sz="2000" dirty="0">
                <a:solidFill>
                  <a:srgbClr val="FF0000"/>
                </a:solidFill>
                <a:latin typeface="Arial" panose="020B0604020202020204" pitchFamily="34" charset="0"/>
              </a:rPr>
              <a:t>~500,000 deaths from 1999 to 2018</a:t>
            </a:r>
          </a:p>
          <a:p>
            <a:pPr eaLnBrk="1" hangingPunct="1"/>
            <a:endParaRPr lang="en-US" sz="1600" dirty="0">
              <a:effectLst/>
              <a:latin typeface="Arial" panose="020B0604020202020204" pitchFamily="34" charset="0"/>
            </a:endParaRPr>
          </a:p>
          <a:p>
            <a:pPr eaLnBrk="1" hangingPunct="1"/>
            <a:r>
              <a:rPr lang="en-US" sz="2400" dirty="0">
                <a:latin typeface="Arial" panose="020B0604020202020204" pitchFamily="34" charset="0"/>
                <a:cs typeface="Arial" panose="020B0604020202020204" pitchFamily="34" charset="0"/>
              </a:rPr>
              <a:t>Significant social, psychological, and economic consequences for affected persons, families, and communities</a:t>
            </a:r>
            <a:r>
              <a:rPr lang="en-US" sz="1400" dirty="0">
                <a:latin typeface="Arial" panose="020B0604020202020204" pitchFamily="34" charset="0"/>
                <a:cs typeface="Arial" panose="020B0604020202020204" pitchFamily="34" charset="0"/>
              </a:rPr>
              <a:t> </a:t>
            </a:r>
            <a:endParaRPr lang="en-US" altLang="en-US" sz="2200" kern="0"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182053" y="1066800"/>
            <a:ext cx="609041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dirty="0">
                <a:latin typeface="Arial" panose="020B0604020202020204" pitchFamily="34" charset="0"/>
                <a:cs typeface="Arial" panose="020B0604020202020204" pitchFamily="34" charset="0"/>
              </a:rPr>
              <a:t>Incidence of addiction in patients with chronic pain treated for prolonged periods (outside hospitals) is </a:t>
            </a:r>
            <a:r>
              <a:rPr lang="en-US" altLang="en-US" sz="2400" u="sng" kern="0" dirty="0">
                <a:latin typeface="Arial" panose="020B0604020202020204" pitchFamily="34" charset="0"/>
                <a:cs typeface="Arial" panose="020B0604020202020204" pitchFamily="34" charset="0"/>
              </a:rPr>
              <a:t>not</a:t>
            </a:r>
            <a:r>
              <a:rPr lang="en-US" altLang="en-US" sz="2400" kern="0" dirty="0">
                <a:latin typeface="Arial" panose="020B0604020202020204" pitchFamily="34" charset="0"/>
                <a:cs typeface="Arial" panose="020B0604020202020204" pitchFamily="34" charset="0"/>
              </a:rPr>
              <a:t> “&lt;1%”  </a:t>
            </a:r>
          </a:p>
          <a:p>
            <a:pPr eaLnBrk="1" hangingPunct="1">
              <a:spcBef>
                <a:spcPts val="1200"/>
              </a:spcBef>
            </a:pPr>
            <a:r>
              <a:rPr lang="en-US" altLang="en-US" sz="2400" kern="0" dirty="0">
                <a:latin typeface="Arial" panose="020B0604020202020204" pitchFamily="34" charset="0"/>
                <a:cs typeface="Arial" panose="020B0604020202020204" pitchFamily="34" charset="0"/>
              </a:rPr>
              <a:t>Prototypic scenarios</a:t>
            </a:r>
          </a:p>
          <a:p>
            <a:pPr lvl="1" eaLnBrk="1" hangingPunct="1"/>
            <a:r>
              <a:rPr lang="en-US" altLang="en-US" sz="2000" kern="0" dirty="0">
                <a:latin typeface="Arial" panose="020B0604020202020204" pitchFamily="34" charset="0"/>
                <a:cs typeface="Arial" panose="020B0604020202020204" pitchFamily="34" charset="0"/>
              </a:rPr>
              <a:t>Otherwise healthy outpatients</a:t>
            </a:r>
          </a:p>
          <a:p>
            <a:pPr lvl="1" eaLnBrk="1" hangingPunct="1"/>
            <a:r>
              <a:rPr lang="en-US" altLang="en-US" sz="2000" kern="0" dirty="0">
                <a:latin typeface="Arial" panose="020B0604020202020204" pitchFamily="34" charset="0"/>
                <a:cs typeface="Arial" panose="020B0604020202020204" pitchFamily="34" charset="0"/>
              </a:rPr>
              <a:t>Oxy prescribed for</a:t>
            </a:r>
          </a:p>
          <a:p>
            <a:pPr lvl="2" eaLnBrk="1" hangingPunct="1"/>
            <a:r>
              <a:rPr lang="en-US" altLang="en-US" sz="2000" kern="0" dirty="0">
                <a:latin typeface="Arial" panose="020B0604020202020204" pitchFamily="34" charset="0"/>
                <a:cs typeface="Arial" panose="020B0604020202020204" pitchFamily="34" charset="0"/>
              </a:rPr>
              <a:t>chronic pain syndromes (e.g., musculoskeletal) </a:t>
            </a:r>
          </a:p>
          <a:p>
            <a:pPr lvl="2" eaLnBrk="1" hangingPunct="1"/>
            <a:r>
              <a:rPr lang="en-US" altLang="en-US" sz="2000" kern="0" dirty="0">
                <a:latin typeface="Arial" panose="020B0604020202020204" pitchFamily="34" charset="0"/>
                <a:cs typeface="Arial" panose="020B0604020202020204" pitchFamily="34" charset="0"/>
              </a:rPr>
              <a:t>or even (less commonly), self-limited mild/moderate pain syndromes (e.g., dental problem)</a:t>
            </a:r>
          </a:p>
          <a:p>
            <a:pPr lvl="1" eaLnBrk="1" hangingPunct="1"/>
            <a:r>
              <a:rPr lang="en-US" altLang="en-US" sz="2000" kern="0" dirty="0">
                <a:latin typeface="Arial" panose="020B0604020202020204" pitchFamily="34" charset="0"/>
                <a:cs typeface="Arial" panose="020B0604020202020204" pitchFamily="34" charset="0"/>
              </a:rPr>
              <a:t>Medication initially used as directed</a:t>
            </a:r>
          </a:p>
          <a:p>
            <a:pPr lvl="1" eaLnBrk="1" hangingPunct="1"/>
            <a:r>
              <a:rPr lang="en-US" altLang="en-US" sz="2000" kern="0" dirty="0">
                <a:latin typeface="Arial" panose="020B0604020202020204" pitchFamily="34" charset="0"/>
                <a:cs typeface="Arial" panose="020B0604020202020204" pitchFamily="34" charset="0"/>
              </a:rPr>
              <a:t>Results in addiction </a:t>
            </a:r>
          </a:p>
        </p:txBody>
      </p:sp>
      <p:sp>
        <p:nvSpPr>
          <p:cNvPr id="9" name="Oval 8">
            <a:extLst>
              <a:ext uri="{FF2B5EF4-FFF2-40B4-BE49-F238E27FC236}">
                <a16:creationId xmlns:a16="http://schemas.microsoft.com/office/drawing/2014/main" id="{6C69006B-C47E-4C1E-8001-70BAD672BFF6}"/>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4076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Popular press has vilified Porter and Jick</a:t>
            </a:r>
            <a:endParaRPr lang="en-US" altLang="en-US" sz="3200" b="1"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1557262-BE2E-4A79-84FA-54D9B26EF600}"/>
              </a:ext>
            </a:extLst>
          </p:cNvPr>
          <p:cNvGrpSpPr/>
          <p:nvPr/>
        </p:nvGrpSpPr>
        <p:grpSpPr>
          <a:xfrm>
            <a:off x="201529" y="703822"/>
            <a:ext cx="10990471" cy="1828800"/>
            <a:chOff x="614362" y="2514600"/>
            <a:chExt cx="10990471" cy="1828800"/>
          </a:xfrm>
        </p:grpSpPr>
        <p:pic>
          <p:nvPicPr>
            <p:cNvPr id="5" name="Picture 4">
              <a:extLst>
                <a:ext uri="{FF2B5EF4-FFF2-40B4-BE49-F238E27FC236}">
                  <a16:creationId xmlns:a16="http://schemas.microsoft.com/office/drawing/2014/main" id="{4200F7A3-9849-45E7-9903-0CD3150B9881}"/>
                </a:ext>
              </a:extLst>
            </p:cNvPr>
            <p:cNvPicPr>
              <a:picLocks noChangeAspect="1"/>
            </p:cNvPicPr>
            <p:nvPr/>
          </p:nvPicPr>
          <p:blipFill>
            <a:blip r:embed="rId3"/>
            <a:stretch>
              <a:fillRect/>
            </a:stretch>
          </p:blipFill>
          <p:spPr>
            <a:xfrm>
              <a:off x="614362" y="2514600"/>
              <a:ext cx="10963275" cy="1828800"/>
            </a:xfrm>
            <a:prstGeom prst="rect">
              <a:avLst/>
            </a:prstGeom>
          </p:spPr>
        </p:pic>
        <p:pic>
          <p:nvPicPr>
            <p:cNvPr id="7" name="Picture 6">
              <a:extLst>
                <a:ext uri="{FF2B5EF4-FFF2-40B4-BE49-F238E27FC236}">
                  <a16:creationId xmlns:a16="http://schemas.microsoft.com/office/drawing/2014/main" id="{459BCC8B-2F32-4A63-956B-8B2D1B379C75}"/>
                </a:ext>
              </a:extLst>
            </p:cNvPr>
            <p:cNvPicPr>
              <a:picLocks noChangeAspect="1"/>
            </p:cNvPicPr>
            <p:nvPr/>
          </p:nvPicPr>
          <p:blipFill>
            <a:blip r:embed="rId4"/>
            <a:stretch>
              <a:fillRect/>
            </a:stretch>
          </p:blipFill>
          <p:spPr>
            <a:xfrm>
              <a:off x="9604583" y="3657600"/>
              <a:ext cx="2000250" cy="533400"/>
            </a:xfrm>
            <a:prstGeom prst="rect">
              <a:avLst/>
            </a:prstGeom>
          </p:spPr>
        </p:pic>
      </p:grpSp>
      <p:grpSp>
        <p:nvGrpSpPr>
          <p:cNvPr id="16" name="Group 15">
            <a:extLst>
              <a:ext uri="{FF2B5EF4-FFF2-40B4-BE49-F238E27FC236}">
                <a16:creationId xmlns:a16="http://schemas.microsoft.com/office/drawing/2014/main" id="{544BC130-465C-471A-BC30-97C6A9C1DEEE}"/>
              </a:ext>
            </a:extLst>
          </p:cNvPr>
          <p:cNvGrpSpPr/>
          <p:nvPr/>
        </p:nvGrpSpPr>
        <p:grpSpPr>
          <a:xfrm>
            <a:off x="559971" y="5286626"/>
            <a:ext cx="10115550" cy="1304925"/>
            <a:chOff x="3048000" y="-400050"/>
            <a:chExt cx="10115550" cy="1304925"/>
          </a:xfrm>
        </p:grpSpPr>
        <p:pic>
          <p:nvPicPr>
            <p:cNvPr id="11" name="Picture 10">
              <a:extLst>
                <a:ext uri="{FF2B5EF4-FFF2-40B4-BE49-F238E27FC236}">
                  <a16:creationId xmlns:a16="http://schemas.microsoft.com/office/drawing/2014/main" id="{F1A790C9-3F56-4635-8A4B-3286AA0210E4}"/>
                </a:ext>
              </a:extLst>
            </p:cNvPr>
            <p:cNvPicPr>
              <a:picLocks noChangeAspect="1"/>
            </p:cNvPicPr>
            <p:nvPr/>
          </p:nvPicPr>
          <p:blipFill>
            <a:blip r:embed="rId5"/>
            <a:stretch>
              <a:fillRect/>
            </a:stretch>
          </p:blipFill>
          <p:spPr>
            <a:xfrm>
              <a:off x="3048000" y="-400050"/>
              <a:ext cx="10115550" cy="1304925"/>
            </a:xfrm>
            <a:prstGeom prst="rect">
              <a:avLst/>
            </a:prstGeom>
          </p:spPr>
        </p:pic>
        <p:pic>
          <p:nvPicPr>
            <p:cNvPr id="13" name="Picture 12">
              <a:extLst>
                <a:ext uri="{FF2B5EF4-FFF2-40B4-BE49-F238E27FC236}">
                  <a16:creationId xmlns:a16="http://schemas.microsoft.com/office/drawing/2014/main" id="{4C5DCD40-2A10-486C-884B-A17398C17120}"/>
                </a:ext>
              </a:extLst>
            </p:cNvPr>
            <p:cNvPicPr>
              <a:picLocks noChangeAspect="1"/>
            </p:cNvPicPr>
            <p:nvPr/>
          </p:nvPicPr>
          <p:blipFill>
            <a:blip r:embed="rId6"/>
            <a:stretch>
              <a:fillRect/>
            </a:stretch>
          </p:blipFill>
          <p:spPr>
            <a:xfrm>
              <a:off x="10525125" y="385011"/>
              <a:ext cx="2638425" cy="457200"/>
            </a:xfrm>
            <a:prstGeom prst="rect">
              <a:avLst/>
            </a:prstGeom>
          </p:spPr>
        </p:pic>
        <p:pic>
          <p:nvPicPr>
            <p:cNvPr id="15" name="Picture 14">
              <a:extLst>
                <a:ext uri="{FF2B5EF4-FFF2-40B4-BE49-F238E27FC236}">
                  <a16:creationId xmlns:a16="http://schemas.microsoft.com/office/drawing/2014/main" id="{44ADBB87-14EC-4493-BD5B-6AC7CCDB5EAA}"/>
                </a:ext>
              </a:extLst>
            </p:cNvPr>
            <p:cNvPicPr>
              <a:picLocks noChangeAspect="1"/>
            </p:cNvPicPr>
            <p:nvPr/>
          </p:nvPicPr>
          <p:blipFill rotWithShape="1">
            <a:blip r:embed="rId7"/>
            <a:srcRect t="-5926" b="100000"/>
            <a:stretch/>
          </p:blipFill>
          <p:spPr>
            <a:xfrm>
              <a:off x="3048000" y="804513"/>
              <a:ext cx="1962150" cy="45719"/>
            </a:xfrm>
            <a:prstGeom prst="rect">
              <a:avLst/>
            </a:prstGeom>
          </p:spPr>
        </p:pic>
      </p:grpSp>
      <p:grpSp>
        <p:nvGrpSpPr>
          <p:cNvPr id="23" name="Group 22">
            <a:extLst>
              <a:ext uri="{FF2B5EF4-FFF2-40B4-BE49-F238E27FC236}">
                <a16:creationId xmlns:a16="http://schemas.microsoft.com/office/drawing/2014/main" id="{8E54A5C3-17C3-4344-BA01-9BC110FCE200}"/>
              </a:ext>
            </a:extLst>
          </p:cNvPr>
          <p:cNvGrpSpPr/>
          <p:nvPr/>
        </p:nvGrpSpPr>
        <p:grpSpPr>
          <a:xfrm>
            <a:off x="3103584" y="1695119"/>
            <a:ext cx="9067299" cy="1438836"/>
            <a:chOff x="4648200" y="1234741"/>
            <a:chExt cx="9067299" cy="1438836"/>
          </a:xfrm>
        </p:grpSpPr>
        <p:pic>
          <p:nvPicPr>
            <p:cNvPr id="18" name="Picture 17">
              <a:extLst>
                <a:ext uri="{FF2B5EF4-FFF2-40B4-BE49-F238E27FC236}">
                  <a16:creationId xmlns:a16="http://schemas.microsoft.com/office/drawing/2014/main" id="{84FF7470-8557-4B8D-B244-2DDBC83573E7}"/>
                </a:ext>
              </a:extLst>
            </p:cNvPr>
            <p:cNvPicPr>
              <a:picLocks noChangeAspect="1"/>
            </p:cNvPicPr>
            <p:nvPr/>
          </p:nvPicPr>
          <p:blipFill>
            <a:blip r:embed="rId8"/>
            <a:stretch>
              <a:fillRect/>
            </a:stretch>
          </p:blipFill>
          <p:spPr>
            <a:xfrm>
              <a:off x="4676274" y="1234741"/>
              <a:ext cx="9039225" cy="1076325"/>
            </a:xfrm>
            <a:prstGeom prst="rect">
              <a:avLst/>
            </a:prstGeom>
          </p:spPr>
        </p:pic>
        <p:pic>
          <p:nvPicPr>
            <p:cNvPr id="20" name="Picture 19">
              <a:extLst>
                <a:ext uri="{FF2B5EF4-FFF2-40B4-BE49-F238E27FC236}">
                  <a16:creationId xmlns:a16="http://schemas.microsoft.com/office/drawing/2014/main" id="{87F58B42-B299-4F19-A3D4-C428C0DFD8C0}"/>
                </a:ext>
              </a:extLst>
            </p:cNvPr>
            <p:cNvPicPr>
              <a:picLocks noChangeAspect="1"/>
            </p:cNvPicPr>
            <p:nvPr/>
          </p:nvPicPr>
          <p:blipFill>
            <a:blip r:embed="rId9"/>
            <a:stretch>
              <a:fillRect/>
            </a:stretch>
          </p:blipFill>
          <p:spPr>
            <a:xfrm>
              <a:off x="4648200" y="2311066"/>
              <a:ext cx="1543050" cy="304800"/>
            </a:xfrm>
            <a:prstGeom prst="rect">
              <a:avLst/>
            </a:prstGeom>
          </p:spPr>
        </p:pic>
        <p:pic>
          <p:nvPicPr>
            <p:cNvPr id="22" name="Picture 21">
              <a:extLst>
                <a:ext uri="{FF2B5EF4-FFF2-40B4-BE49-F238E27FC236}">
                  <a16:creationId xmlns:a16="http://schemas.microsoft.com/office/drawing/2014/main" id="{57778535-D892-4D4A-A9A0-43461BA20276}"/>
                </a:ext>
              </a:extLst>
            </p:cNvPr>
            <p:cNvPicPr>
              <a:picLocks noChangeAspect="1"/>
            </p:cNvPicPr>
            <p:nvPr/>
          </p:nvPicPr>
          <p:blipFill>
            <a:blip r:embed="rId10"/>
            <a:stretch>
              <a:fillRect/>
            </a:stretch>
          </p:blipFill>
          <p:spPr>
            <a:xfrm>
              <a:off x="6303543" y="2331918"/>
              <a:ext cx="2459457" cy="341659"/>
            </a:xfrm>
            <a:prstGeom prst="rect">
              <a:avLst/>
            </a:prstGeom>
          </p:spPr>
        </p:pic>
      </p:grpSp>
      <p:grpSp>
        <p:nvGrpSpPr>
          <p:cNvPr id="28" name="Group 27">
            <a:extLst>
              <a:ext uri="{FF2B5EF4-FFF2-40B4-BE49-F238E27FC236}">
                <a16:creationId xmlns:a16="http://schemas.microsoft.com/office/drawing/2014/main" id="{9480C847-8BDC-4727-AE19-94AAEC1D0FB3}"/>
              </a:ext>
            </a:extLst>
          </p:cNvPr>
          <p:cNvGrpSpPr/>
          <p:nvPr/>
        </p:nvGrpSpPr>
        <p:grpSpPr>
          <a:xfrm>
            <a:off x="5764946" y="3307182"/>
            <a:ext cx="6405937" cy="1916780"/>
            <a:chOff x="1581150" y="2224087"/>
            <a:chExt cx="9029700" cy="2409825"/>
          </a:xfrm>
        </p:grpSpPr>
        <p:pic>
          <p:nvPicPr>
            <p:cNvPr id="25" name="Picture 24">
              <a:extLst>
                <a:ext uri="{FF2B5EF4-FFF2-40B4-BE49-F238E27FC236}">
                  <a16:creationId xmlns:a16="http://schemas.microsoft.com/office/drawing/2014/main" id="{FD3551BE-8998-411F-9D14-9EC902E6152E}"/>
                </a:ext>
              </a:extLst>
            </p:cNvPr>
            <p:cNvPicPr>
              <a:picLocks noChangeAspect="1"/>
            </p:cNvPicPr>
            <p:nvPr/>
          </p:nvPicPr>
          <p:blipFill>
            <a:blip r:embed="rId11"/>
            <a:stretch>
              <a:fillRect/>
            </a:stretch>
          </p:blipFill>
          <p:spPr>
            <a:xfrm>
              <a:off x="1581150" y="2224087"/>
              <a:ext cx="9029700" cy="2409825"/>
            </a:xfrm>
            <a:prstGeom prst="rect">
              <a:avLst/>
            </a:prstGeom>
          </p:spPr>
        </p:pic>
        <p:pic>
          <p:nvPicPr>
            <p:cNvPr id="27" name="Picture 26">
              <a:extLst>
                <a:ext uri="{FF2B5EF4-FFF2-40B4-BE49-F238E27FC236}">
                  <a16:creationId xmlns:a16="http://schemas.microsoft.com/office/drawing/2014/main" id="{E5FB3A28-1F8F-4E5B-A8EE-21284B8577F5}"/>
                </a:ext>
              </a:extLst>
            </p:cNvPr>
            <p:cNvPicPr>
              <a:picLocks noChangeAspect="1"/>
            </p:cNvPicPr>
            <p:nvPr/>
          </p:nvPicPr>
          <p:blipFill>
            <a:blip r:embed="rId12"/>
            <a:stretch>
              <a:fillRect/>
            </a:stretch>
          </p:blipFill>
          <p:spPr>
            <a:xfrm>
              <a:off x="7905248" y="3676149"/>
              <a:ext cx="2581275" cy="857250"/>
            </a:xfrm>
            <a:prstGeom prst="rect">
              <a:avLst/>
            </a:prstGeom>
          </p:spPr>
        </p:pic>
      </p:grpSp>
      <p:grpSp>
        <p:nvGrpSpPr>
          <p:cNvPr id="29" name="Group 28">
            <a:extLst>
              <a:ext uri="{FF2B5EF4-FFF2-40B4-BE49-F238E27FC236}">
                <a16:creationId xmlns:a16="http://schemas.microsoft.com/office/drawing/2014/main" id="{EB87D4FA-6910-42C4-BD58-7EDB59228C85}"/>
              </a:ext>
            </a:extLst>
          </p:cNvPr>
          <p:cNvGrpSpPr/>
          <p:nvPr/>
        </p:nvGrpSpPr>
        <p:grpSpPr>
          <a:xfrm>
            <a:off x="404750" y="3236442"/>
            <a:ext cx="5212996" cy="1828799"/>
            <a:chOff x="-2057402" y="2673577"/>
            <a:chExt cx="6324601" cy="1593624"/>
          </a:xfrm>
        </p:grpSpPr>
        <p:pic>
          <p:nvPicPr>
            <p:cNvPr id="3" name="Picture 2">
              <a:extLst>
                <a:ext uri="{FF2B5EF4-FFF2-40B4-BE49-F238E27FC236}">
                  <a16:creationId xmlns:a16="http://schemas.microsoft.com/office/drawing/2014/main" id="{DB897F91-E11E-4CC2-823F-273B45561FB8}"/>
                </a:ext>
              </a:extLst>
            </p:cNvPr>
            <p:cNvPicPr>
              <a:picLocks noChangeAspect="1"/>
            </p:cNvPicPr>
            <p:nvPr/>
          </p:nvPicPr>
          <p:blipFill rotWithShape="1">
            <a:blip r:embed="rId13"/>
            <a:srcRect l="4627" t="34755" r="4165" b="22673"/>
            <a:stretch/>
          </p:blipFill>
          <p:spPr>
            <a:xfrm>
              <a:off x="-2057402" y="2673577"/>
              <a:ext cx="6324601" cy="1593624"/>
            </a:xfrm>
            <a:prstGeom prst="rect">
              <a:avLst/>
            </a:prstGeom>
          </p:spPr>
        </p:pic>
        <p:pic>
          <p:nvPicPr>
            <p:cNvPr id="30" name="Picture 29">
              <a:extLst>
                <a:ext uri="{FF2B5EF4-FFF2-40B4-BE49-F238E27FC236}">
                  <a16:creationId xmlns:a16="http://schemas.microsoft.com/office/drawing/2014/main" id="{CAF3CB89-E194-46B1-9DED-6C9E160C7798}"/>
                </a:ext>
              </a:extLst>
            </p:cNvPr>
            <p:cNvPicPr>
              <a:picLocks noChangeAspect="1"/>
            </p:cNvPicPr>
            <p:nvPr/>
          </p:nvPicPr>
          <p:blipFill rotWithShape="1">
            <a:blip r:embed="rId13"/>
            <a:srcRect l="40737" t="1655" r="32595" b="88696"/>
            <a:stretch/>
          </p:blipFill>
          <p:spPr>
            <a:xfrm>
              <a:off x="2046118" y="2696077"/>
              <a:ext cx="2057401" cy="401853"/>
            </a:xfrm>
            <a:prstGeom prst="rect">
              <a:avLst/>
            </a:prstGeom>
          </p:spPr>
        </p:pic>
      </p:grpSp>
      <p:pic>
        <p:nvPicPr>
          <p:cNvPr id="32" name="Picture 31">
            <a:extLst>
              <a:ext uri="{FF2B5EF4-FFF2-40B4-BE49-F238E27FC236}">
                <a16:creationId xmlns:a16="http://schemas.microsoft.com/office/drawing/2014/main" id="{972CA81F-7F4A-4F43-9AA1-00F112D5A307}"/>
              </a:ext>
            </a:extLst>
          </p:cNvPr>
          <p:cNvPicPr>
            <a:picLocks noChangeAspect="1"/>
          </p:cNvPicPr>
          <p:nvPr/>
        </p:nvPicPr>
        <p:blipFill>
          <a:blip r:embed="rId14"/>
          <a:stretch>
            <a:fillRect/>
          </a:stretch>
        </p:blipFill>
        <p:spPr>
          <a:xfrm>
            <a:off x="381000" y="2590800"/>
            <a:ext cx="1123950" cy="304800"/>
          </a:xfrm>
          <a:prstGeom prst="rect">
            <a:avLst/>
          </a:prstGeom>
        </p:spPr>
      </p:pic>
    </p:spTree>
    <p:extLst>
      <p:ext uri="{BB962C8B-B14F-4D97-AF65-F5344CB8AC3E}">
        <p14:creationId xmlns:p14="http://schemas.microsoft.com/office/powerpoint/2010/main" val="137107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60488" y="411098"/>
            <a:ext cx="3631785" cy="685800"/>
          </a:xfrm>
        </p:spPr>
        <p:txBody>
          <a:bodyPr/>
          <a:lstStyle/>
          <a:p>
            <a:pPr eaLnBrk="1" hangingPunct="1"/>
            <a:r>
              <a:rPr lang="en-US" sz="3200" b="1" dirty="0">
                <a:latin typeface="Arial" panose="020B0604020202020204" pitchFamily="34" charset="0"/>
                <a:cs typeface="Arial" panose="020B0604020202020204" pitchFamily="34" charset="0"/>
              </a:rPr>
              <a:t>Opioid Crisis: Causal Pie</a:t>
            </a:r>
            <a:endParaRPr lang="en-US" altLang="en-US" sz="3200" b="1" dirty="0">
              <a:latin typeface="Arial" panose="020B060402020202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A31F2523-33AC-45DE-9D22-456110803BAF}"/>
              </a:ext>
            </a:extLst>
          </p:cNvPr>
          <p:cNvSpPr/>
          <p:nvPr/>
        </p:nvSpPr>
        <p:spPr>
          <a:xfrm rot="6666936">
            <a:off x="3519310" y="1212058"/>
            <a:ext cx="2545554" cy="288912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CB9030ED-BE0E-4514-98E7-5F08C36444B7}"/>
              </a:ext>
            </a:extLst>
          </p:cNvPr>
          <p:cNvSpPr/>
          <p:nvPr/>
        </p:nvSpPr>
        <p:spPr>
          <a:xfrm rot="3811592">
            <a:off x="3608861" y="2628096"/>
            <a:ext cx="2408859" cy="3047303"/>
          </a:xfrm>
          <a:prstGeom prst="triangle">
            <a:avLst>
              <a:gd name="adj" fmla="val 4543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D532BAB2-F40B-496C-B5F4-A66A7B74CBCF}"/>
              </a:ext>
            </a:extLst>
          </p:cNvPr>
          <p:cNvSpPr/>
          <p:nvPr/>
        </p:nvSpPr>
        <p:spPr>
          <a:xfrm rot="13055973">
            <a:off x="6058148" y="645700"/>
            <a:ext cx="2664972" cy="2731023"/>
          </a:xfrm>
          <a:prstGeom prst="triangle">
            <a:avLst>
              <a:gd name="adj" fmla="val 4995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C475FD9-7132-4F7C-93A6-7527E6DD8E94}"/>
              </a:ext>
            </a:extLst>
          </p:cNvPr>
          <p:cNvSpPr txBox="1"/>
          <p:nvPr/>
        </p:nvSpPr>
        <p:spPr>
          <a:xfrm>
            <a:off x="9830670" y="900346"/>
            <a:ext cx="2590800" cy="9906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BFDA636-A5BA-40C9-B0A5-75EBB5546B68}"/>
              </a:ext>
            </a:extLst>
          </p:cNvPr>
          <p:cNvSpPr txBox="1"/>
          <p:nvPr/>
        </p:nvSpPr>
        <p:spPr>
          <a:xfrm>
            <a:off x="4821531" y="618803"/>
            <a:ext cx="1641473" cy="461665"/>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Porter/Jick</a:t>
            </a:r>
          </a:p>
        </p:txBody>
      </p:sp>
      <p:sp>
        <p:nvSpPr>
          <p:cNvPr id="12" name="TextBox 11">
            <a:extLst>
              <a:ext uri="{FF2B5EF4-FFF2-40B4-BE49-F238E27FC236}">
                <a16:creationId xmlns:a16="http://schemas.microsoft.com/office/drawing/2014/main" id="{BBEABC99-61E4-43BA-A948-0F727AD65CBF}"/>
              </a:ext>
            </a:extLst>
          </p:cNvPr>
          <p:cNvSpPr txBox="1"/>
          <p:nvPr/>
        </p:nvSpPr>
        <p:spPr>
          <a:xfrm>
            <a:off x="3480721" y="1882447"/>
            <a:ext cx="2130951" cy="1323439"/>
          </a:xfrm>
          <a:prstGeom prst="rect">
            <a:avLst/>
          </a:prstGeom>
          <a:noFill/>
        </p:spPr>
        <p:txBody>
          <a:bodyPr wrap="square" rtlCol="0">
            <a:spAutoFit/>
          </a:bodyPr>
          <a:lstStyle/>
          <a:p>
            <a:pPr eaLnBrk="1" hangingPunct="1">
              <a:spcAft>
                <a:spcPts val="1200"/>
              </a:spcAft>
            </a:pPr>
            <a:r>
              <a:rPr lang="en-US" sz="2000" dirty="0">
                <a:latin typeface="Arial" panose="020B0604020202020204" pitchFamily="34" charset="0"/>
              </a:rPr>
              <a:t>Uncritical scientific</a:t>
            </a:r>
            <a:r>
              <a:rPr lang="en-US" sz="2000" dirty="0">
                <a:effectLst/>
                <a:latin typeface="Arial" panose="020B0604020202020204" pitchFamily="34" charset="0"/>
              </a:rPr>
              <a:t> interpretation by other scientists</a:t>
            </a:r>
          </a:p>
        </p:txBody>
      </p:sp>
      <p:sp>
        <p:nvSpPr>
          <p:cNvPr id="13" name="TextBox 12">
            <a:extLst>
              <a:ext uri="{FF2B5EF4-FFF2-40B4-BE49-F238E27FC236}">
                <a16:creationId xmlns:a16="http://schemas.microsoft.com/office/drawing/2014/main" id="{479A5C03-BB86-4FE7-9F8F-6D3AD5957948}"/>
              </a:ext>
            </a:extLst>
          </p:cNvPr>
          <p:cNvSpPr txBox="1"/>
          <p:nvPr/>
        </p:nvSpPr>
        <p:spPr>
          <a:xfrm>
            <a:off x="8567243" y="1503645"/>
            <a:ext cx="2590800" cy="990600"/>
          </a:xfrm>
          <a:prstGeom prst="rect">
            <a:avLst/>
          </a:prstGeom>
          <a:noFill/>
        </p:spPr>
        <p:txBody>
          <a:bodyPr wrap="square" rtlCol="0">
            <a:spAutoFit/>
          </a:bodyPr>
          <a:lstStyle/>
          <a:p>
            <a:endParaRPr lang="en-US" dirty="0"/>
          </a:p>
        </p:txBody>
      </p:sp>
      <p:sp>
        <p:nvSpPr>
          <p:cNvPr id="16" name="TextBox 15">
            <a:extLst>
              <a:ext uri="{FF2B5EF4-FFF2-40B4-BE49-F238E27FC236}">
                <a16:creationId xmlns:a16="http://schemas.microsoft.com/office/drawing/2014/main" id="{F870FC37-1062-4732-BBDD-74E298200684}"/>
              </a:ext>
            </a:extLst>
          </p:cNvPr>
          <p:cNvSpPr txBox="1"/>
          <p:nvPr/>
        </p:nvSpPr>
        <p:spPr>
          <a:xfrm>
            <a:off x="3361991" y="3666240"/>
            <a:ext cx="2590800" cy="1015663"/>
          </a:xfrm>
          <a:prstGeom prst="rect">
            <a:avLst/>
          </a:prstGeom>
          <a:noFill/>
        </p:spPr>
        <p:txBody>
          <a:bodyPr wrap="square" rtlCol="0">
            <a:spAutoFit/>
          </a:bodyPr>
          <a:lstStyle/>
          <a:p>
            <a:pPr eaLnBrk="1" hangingPunct="1"/>
            <a:r>
              <a:rPr lang="en-US" altLang="en-US" sz="2000" kern="0" dirty="0">
                <a:latin typeface="Arial" panose="020B0604020202020204" pitchFamily="34" charset="0"/>
                <a:cs typeface="Arial" panose="020B0604020202020204" pitchFamily="34" charset="0"/>
              </a:rPr>
              <a:t>Uncritical scientific interpretation by physicians</a:t>
            </a:r>
          </a:p>
        </p:txBody>
      </p:sp>
      <p:sp>
        <p:nvSpPr>
          <p:cNvPr id="18" name="TextBox 17">
            <a:extLst>
              <a:ext uri="{FF2B5EF4-FFF2-40B4-BE49-F238E27FC236}">
                <a16:creationId xmlns:a16="http://schemas.microsoft.com/office/drawing/2014/main" id="{CA459885-9297-4636-82DF-61198EF8F699}"/>
              </a:ext>
            </a:extLst>
          </p:cNvPr>
          <p:cNvSpPr txBox="1"/>
          <p:nvPr/>
        </p:nvSpPr>
        <p:spPr>
          <a:xfrm>
            <a:off x="4769056" y="5398931"/>
            <a:ext cx="2590800" cy="830997"/>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Commercial profit-seeking</a:t>
            </a:r>
          </a:p>
        </p:txBody>
      </p:sp>
      <p:sp>
        <p:nvSpPr>
          <p:cNvPr id="19" name="TextBox 18">
            <a:extLst>
              <a:ext uri="{FF2B5EF4-FFF2-40B4-BE49-F238E27FC236}">
                <a16:creationId xmlns:a16="http://schemas.microsoft.com/office/drawing/2014/main" id="{B3BA6D25-8BB9-4593-A4F4-161CD5BEA0AD}"/>
              </a:ext>
            </a:extLst>
          </p:cNvPr>
          <p:cNvSpPr txBox="1"/>
          <p:nvPr/>
        </p:nvSpPr>
        <p:spPr>
          <a:xfrm>
            <a:off x="8587440" y="5572381"/>
            <a:ext cx="2590800" cy="990600"/>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4BFC8DF6-3B9D-4FC3-BF0B-B2013AC9A285}"/>
              </a:ext>
            </a:extLst>
          </p:cNvPr>
          <p:cNvSpPr txBox="1"/>
          <p:nvPr/>
        </p:nvSpPr>
        <p:spPr>
          <a:xfrm>
            <a:off x="7095532" y="4618105"/>
            <a:ext cx="2121437" cy="1200329"/>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Inattentive regulatory bodies</a:t>
            </a:r>
          </a:p>
        </p:txBody>
      </p:sp>
      <p:sp>
        <p:nvSpPr>
          <p:cNvPr id="21" name="TextBox 20">
            <a:extLst>
              <a:ext uri="{FF2B5EF4-FFF2-40B4-BE49-F238E27FC236}">
                <a16:creationId xmlns:a16="http://schemas.microsoft.com/office/drawing/2014/main" id="{338EE850-5259-4796-8CC8-18683C498ECE}"/>
              </a:ext>
            </a:extLst>
          </p:cNvPr>
          <p:cNvSpPr txBox="1"/>
          <p:nvPr/>
        </p:nvSpPr>
        <p:spPr>
          <a:xfrm>
            <a:off x="8109999" y="3094905"/>
            <a:ext cx="1124376" cy="461665"/>
          </a:xfrm>
          <a:prstGeom prst="rect">
            <a:avLst/>
          </a:prstGeom>
          <a:noFill/>
        </p:spPr>
        <p:txBody>
          <a:bodyPr wrap="square" rtlCol="0">
            <a:spAutoFit/>
          </a:bodyPr>
          <a:lstStyle/>
          <a:p>
            <a:pPr eaLnBrk="1" hangingPunct="1"/>
            <a:r>
              <a:rPr lang="en-US" altLang="en-US" sz="2400" kern="0" dirty="0">
                <a:latin typeface="Arial" panose="020B0604020202020204" pitchFamily="34" charset="0"/>
                <a:cs typeface="Arial" panose="020B0604020202020204" pitchFamily="34" charset="0"/>
              </a:rPr>
              <a:t>Pain</a:t>
            </a:r>
          </a:p>
        </p:txBody>
      </p:sp>
      <p:sp>
        <p:nvSpPr>
          <p:cNvPr id="22" name="TextBox 21">
            <a:extLst>
              <a:ext uri="{FF2B5EF4-FFF2-40B4-BE49-F238E27FC236}">
                <a16:creationId xmlns:a16="http://schemas.microsoft.com/office/drawing/2014/main" id="{51545EDB-CF3C-496B-A502-BC159B89D3FD}"/>
              </a:ext>
            </a:extLst>
          </p:cNvPr>
          <p:cNvSpPr txBox="1"/>
          <p:nvPr/>
        </p:nvSpPr>
        <p:spPr>
          <a:xfrm>
            <a:off x="6833205" y="1398852"/>
            <a:ext cx="2809302" cy="830997"/>
          </a:xfrm>
          <a:prstGeom prst="rect">
            <a:avLst/>
          </a:prstGeom>
          <a:noFill/>
        </p:spPr>
        <p:txBody>
          <a:bodyPr wrap="square" rtlCol="0">
            <a:spAutoFit/>
          </a:bodyPr>
          <a:lstStyle/>
          <a:p>
            <a:pPr eaLnBrk="1" hangingPunct="1"/>
            <a:r>
              <a:rPr lang="en-US" altLang="en-US" kern="0" dirty="0">
                <a:latin typeface="Arial" panose="020B0604020202020204" pitchFamily="34" charset="0"/>
                <a:cs typeface="Arial" panose="020B0604020202020204" pitchFamily="34" charset="0"/>
              </a:rPr>
              <a:t>S</a:t>
            </a:r>
            <a:r>
              <a:rPr lang="en-US" altLang="en-US" sz="2400" kern="0" dirty="0">
                <a:latin typeface="Arial" panose="020B0604020202020204" pitchFamily="34" charset="0"/>
                <a:cs typeface="Arial" panose="020B0604020202020204" pitchFamily="34" charset="0"/>
              </a:rPr>
              <a:t>ocioeconomic despair</a:t>
            </a:r>
          </a:p>
        </p:txBody>
      </p:sp>
      <p:sp>
        <p:nvSpPr>
          <p:cNvPr id="23" name="Isosceles Triangle 22">
            <a:extLst>
              <a:ext uri="{FF2B5EF4-FFF2-40B4-BE49-F238E27FC236}">
                <a16:creationId xmlns:a16="http://schemas.microsoft.com/office/drawing/2014/main" id="{0C379C60-0626-4513-BA2A-1B606AF99FF2}"/>
              </a:ext>
            </a:extLst>
          </p:cNvPr>
          <p:cNvSpPr/>
          <p:nvPr/>
        </p:nvSpPr>
        <p:spPr>
          <a:xfrm rot="677625">
            <a:off x="4649554" y="3483868"/>
            <a:ext cx="2504666" cy="2923206"/>
          </a:xfrm>
          <a:prstGeom prst="triangle">
            <a:avLst>
              <a:gd name="adj" fmla="val 5534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a:extLst>
              <a:ext uri="{FF2B5EF4-FFF2-40B4-BE49-F238E27FC236}">
                <a16:creationId xmlns:a16="http://schemas.microsoft.com/office/drawing/2014/main" id="{2ED096E6-0EC5-476E-9429-BF62696FB542}"/>
              </a:ext>
            </a:extLst>
          </p:cNvPr>
          <p:cNvSpPr/>
          <p:nvPr/>
        </p:nvSpPr>
        <p:spPr>
          <a:xfrm rot="10102968">
            <a:off x="4653719" y="339853"/>
            <a:ext cx="2286420" cy="2783570"/>
          </a:xfrm>
          <a:prstGeom prst="triangle">
            <a:avLst>
              <a:gd name="adj" fmla="val 38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46B047CF-64C7-49D3-A748-9331C11D5B39}"/>
              </a:ext>
            </a:extLst>
          </p:cNvPr>
          <p:cNvSpPr/>
          <p:nvPr/>
        </p:nvSpPr>
        <p:spPr>
          <a:xfrm rot="16375530">
            <a:off x="6772483" y="1778012"/>
            <a:ext cx="2627536" cy="2883711"/>
          </a:xfrm>
          <a:prstGeom prst="triangle">
            <a:avLst>
              <a:gd name="adj" fmla="val 4400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Isosceles Triangle 26">
            <a:extLst>
              <a:ext uri="{FF2B5EF4-FFF2-40B4-BE49-F238E27FC236}">
                <a16:creationId xmlns:a16="http://schemas.microsoft.com/office/drawing/2014/main" id="{E7A4E777-7883-4581-B30A-B21754ADF6B9}"/>
              </a:ext>
            </a:extLst>
          </p:cNvPr>
          <p:cNvSpPr/>
          <p:nvPr/>
        </p:nvSpPr>
        <p:spPr>
          <a:xfrm rot="19504607">
            <a:off x="6165951" y="3202768"/>
            <a:ext cx="2607598" cy="2838550"/>
          </a:xfrm>
          <a:prstGeom prst="triangle">
            <a:avLst>
              <a:gd name="adj" fmla="val 4364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7145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What Happened to Purdue Pharma?</a:t>
            </a:r>
            <a:endParaRPr lang="en-US" altLang="en-US" sz="3200" b="1"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510126" y="1107407"/>
            <a:ext cx="1117174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2007: Prosecuted by U.S. federal govt and several states, paid $600 million</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Additional lawsuits from state and local governments</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2021/2022: Bankruptcy after agreeing to pay $6 billion; company restructured</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Sackler family removed but achieved legal immunity</a:t>
            </a:r>
            <a:endParaRPr lang="en-US" altLang="en-US" sz="2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496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Reaction from the Author</a:t>
            </a:r>
            <a:endParaRPr lang="en-US" altLang="en-US" sz="32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1"/>
          </p:nvPr>
        </p:nvSpPr>
        <p:spPr>
          <a:xfrm>
            <a:off x="2109788" y="4876800"/>
            <a:ext cx="5715000" cy="476250"/>
          </a:xfrm>
        </p:spPr>
        <p:txBody>
          <a:bodyPr/>
          <a:lstStyle/>
          <a:p>
            <a:pPr marL="0" indent="0" eaLnBrk="1" hangingPunct="1">
              <a:buNone/>
            </a:pPr>
            <a:r>
              <a:rPr lang="en-US" sz="2800" b="1" dirty="0">
                <a:latin typeface="Arial" panose="020B0604020202020204" pitchFamily="34" charset="0"/>
              </a:rPr>
              <a:t>Hershel Jick (undated)</a:t>
            </a:r>
            <a:endParaRPr lang="en-US" sz="2800" b="1" dirty="0">
              <a:effectLst/>
              <a:latin typeface="Arial" panose="020B0604020202020204" pitchFamily="34" charset="0"/>
            </a:endParaRPr>
          </a:p>
        </p:txBody>
      </p:sp>
      <p:pic>
        <p:nvPicPr>
          <p:cNvPr id="2" name="20170619_me_doctor_who_wrote_1980_letter_on_painkillers_regrets_that_it_fed_the_opioid_crisis">
            <a:hlinkClick r:id="" action="ppaction://media"/>
            <a:extLst>
              <a:ext uri="{FF2B5EF4-FFF2-40B4-BE49-F238E27FC236}">
                <a16:creationId xmlns:a16="http://schemas.microsoft.com/office/drawing/2014/main" id="{3C380429-CB3D-447F-BCF8-F18C66ABF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2819400"/>
            <a:ext cx="609600" cy="609600"/>
          </a:xfrm>
          <a:prstGeom prst="rect">
            <a:avLst/>
          </a:prstGeom>
        </p:spPr>
      </p:pic>
      <p:pic>
        <p:nvPicPr>
          <p:cNvPr id="11" name="Picture 10">
            <a:extLst>
              <a:ext uri="{FF2B5EF4-FFF2-40B4-BE49-F238E27FC236}">
                <a16:creationId xmlns:a16="http://schemas.microsoft.com/office/drawing/2014/main" id="{F8F53104-D0C8-492C-911E-465E4BE2EB63}"/>
              </a:ext>
            </a:extLst>
          </p:cNvPr>
          <p:cNvPicPr>
            <a:picLocks noChangeAspect="1"/>
          </p:cNvPicPr>
          <p:nvPr/>
        </p:nvPicPr>
        <p:blipFill>
          <a:blip r:embed="rId6"/>
          <a:stretch>
            <a:fillRect/>
          </a:stretch>
        </p:blipFill>
        <p:spPr>
          <a:xfrm>
            <a:off x="2590800" y="1314450"/>
            <a:ext cx="2638425" cy="3562350"/>
          </a:xfrm>
          <a:prstGeom prst="rect">
            <a:avLst/>
          </a:prstGeom>
          <a:ln>
            <a:solidFill>
              <a:schemeClr val="accent4"/>
            </a:solidFill>
          </a:ln>
        </p:spPr>
      </p:pic>
      <p:sp>
        <p:nvSpPr>
          <p:cNvPr id="12" name="Rectangle 2">
            <a:extLst>
              <a:ext uri="{FF2B5EF4-FFF2-40B4-BE49-F238E27FC236}">
                <a16:creationId xmlns:a16="http://schemas.microsoft.com/office/drawing/2014/main" id="{BE01437A-9227-4B22-84F1-126EB5DC344D}"/>
              </a:ext>
            </a:extLst>
          </p:cNvPr>
          <p:cNvSpPr txBox="1">
            <a:spLocks noChangeArrowheads="1"/>
          </p:cNvSpPr>
          <p:nvPr/>
        </p:nvSpPr>
        <p:spPr bwMode="auto">
          <a:xfrm>
            <a:off x="2114550" y="3609975"/>
            <a:ext cx="11772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kern="0" dirty="0">
                <a:latin typeface="Arial" panose="020B0604020202020204" pitchFamily="34" charset="0"/>
                <a:cs typeface="Arial" panose="020B0604020202020204" pitchFamily="34" charset="0"/>
              </a:rPr>
              <a:t>NPR Interview 2017</a:t>
            </a:r>
            <a:endParaRPr lang="en-US" altLang="en-US"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43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DF9D8-0CA2-48F4-B3E7-8A53E680665A}"/>
              </a:ext>
            </a:extLst>
          </p:cNvPr>
          <p:cNvPicPr>
            <a:picLocks noChangeAspect="1"/>
          </p:cNvPicPr>
          <p:nvPr/>
        </p:nvPicPr>
        <p:blipFill>
          <a:blip r:embed="rId3"/>
          <a:stretch>
            <a:fillRect/>
          </a:stretch>
        </p:blipFill>
        <p:spPr>
          <a:xfrm>
            <a:off x="1981200" y="212057"/>
            <a:ext cx="7286625" cy="3990975"/>
          </a:xfrm>
          <a:prstGeom prst="rect">
            <a:avLst/>
          </a:prstGeom>
        </p:spPr>
      </p:pic>
      <p:pic>
        <p:nvPicPr>
          <p:cNvPr id="9" name="Picture 8">
            <a:extLst>
              <a:ext uri="{FF2B5EF4-FFF2-40B4-BE49-F238E27FC236}">
                <a16:creationId xmlns:a16="http://schemas.microsoft.com/office/drawing/2014/main" id="{A2D2334B-AA86-4F71-9A1A-C25FD5889C18}"/>
              </a:ext>
            </a:extLst>
          </p:cNvPr>
          <p:cNvPicPr>
            <a:picLocks noChangeAspect="1"/>
          </p:cNvPicPr>
          <p:nvPr/>
        </p:nvPicPr>
        <p:blipFill>
          <a:blip r:embed="rId4"/>
          <a:stretch>
            <a:fillRect/>
          </a:stretch>
        </p:blipFill>
        <p:spPr>
          <a:xfrm>
            <a:off x="470234" y="3962400"/>
            <a:ext cx="11753850" cy="3724275"/>
          </a:xfrm>
          <a:prstGeom prst="rect">
            <a:avLst/>
          </a:prstGeom>
        </p:spPr>
      </p:pic>
    </p:spTree>
    <p:extLst>
      <p:ext uri="{BB962C8B-B14F-4D97-AF65-F5344CB8AC3E}">
        <p14:creationId xmlns:p14="http://schemas.microsoft.com/office/powerpoint/2010/main" val="1375259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000" b="1" dirty="0">
                <a:latin typeface="Arial" panose="020B0604020202020204" pitchFamily="34" charset="0"/>
                <a:cs typeface="Arial" panose="020B0604020202020204" pitchFamily="34" charset="0"/>
              </a:rPr>
              <a:t>In our Epidemiologic Inference Framework, What Went Wrong?</a:t>
            </a:r>
            <a:endParaRPr lang="en-US" altLang="en-US" sz="3000" b="1" dirty="0">
              <a:latin typeface="Arial" panose="020B0604020202020204" pitchFamily="34" charset="0"/>
              <a:cs typeface="Arial" panose="020B0604020202020204" pitchFamily="34" charset="0"/>
            </a:endParaRPr>
          </a:p>
        </p:txBody>
      </p:sp>
      <p:sp>
        <p:nvSpPr>
          <p:cNvPr id="11" name="Text Box 2">
            <a:extLst>
              <a:ext uri="{FF2B5EF4-FFF2-40B4-BE49-F238E27FC236}">
                <a16:creationId xmlns:a16="http://schemas.microsoft.com/office/drawing/2014/main" id="{51E607AE-3CBB-4832-B225-441F89B5F41E}"/>
              </a:ext>
            </a:extLst>
          </p:cNvPr>
          <p:cNvSpPr txBox="1">
            <a:spLocks noChangeArrowheads="1"/>
          </p:cNvSpPr>
          <p:nvPr/>
        </p:nvSpPr>
        <p:spPr bwMode="auto">
          <a:xfrm flipH="1">
            <a:off x="6477000" y="4973760"/>
            <a:ext cx="1727141" cy="971676"/>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Narcotic use</a:t>
            </a:r>
            <a:endParaRPr lang="en-US" sz="2857" dirty="0">
              <a:solidFill>
                <a:srgbClr val="000000"/>
              </a:solidFill>
              <a:latin typeface="Arial" charset="0"/>
            </a:endParaRPr>
          </a:p>
        </p:txBody>
      </p:sp>
      <p:sp>
        <p:nvSpPr>
          <p:cNvPr id="12" name="Freeform 5">
            <a:extLst>
              <a:ext uri="{FF2B5EF4-FFF2-40B4-BE49-F238E27FC236}">
                <a16:creationId xmlns:a16="http://schemas.microsoft.com/office/drawing/2014/main" id="{5B54DF34-A41D-4BCB-B27F-CB7C65CBF2F0}"/>
              </a:ext>
            </a:extLst>
          </p:cNvPr>
          <p:cNvSpPr>
            <a:spLocks/>
          </p:cNvSpPr>
          <p:nvPr/>
        </p:nvSpPr>
        <p:spPr bwMode="auto">
          <a:xfrm rot="2078718" flipV="1">
            <a:off x="9399667" y="3846137"/>
            <a:ext cx="1677000" cy="671643"/>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13" name="Freeform 5">
            <a:extLst>
              <a:ext uri="{FF2B5EF4-FFF2-40B4-BE49-F238E27FC236}">
                <a16:creationId xmlns:a16="http://schemas.microsoft.com/office/drawing/2014/main" id="{02A42BD2-62D7-4183-B731-24E923CB16C6}"/>
              </a:ext>
            </a:extLst>
          </p:cNvPr>
          <p:cNvSpPr>
            <a:spLocks/>
          </p:cNvSpPr>
          <p:nvPr/>
        </p:nvSpPr>
        <p:spPr bwMode="auto">
          <a:xfrm rot="4236866">
            <a:off x="8776749" y="4483804"/>
            <a:ext cx="722262" cy="1951585"/>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14" name="Freeform 5">
            <a:extLst>
              <a:ext uri="{FF2B5EF4-FFF2-40B4-BE49-F238E27FC236}">
                <a16:creationId xmlns:a16="http://schemas.microsoft.com/office/drawing/2014/main" id="{0D65E028-61E7-4FE9-9338-7FAABA78EA3A}"/>
              </a:ext>
            </a:extLst>
          </p:cNvPr>
          <p:cNvSpPr>
            <a:spLocks/>
          </p:cNvSpPr>
          <p:nvPr/>
        </p:nvSpPr>
        <p:spPr bwMode="auto">
          <a:xfrm rot="2855394">
            <a:off x="8465318" y="4269985"/>
            <a:ext cx="1755311" cy="672958"/>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17" name="Text Box 2">
            <a:extLst>
              <a:ext uri="{FF2B5EF4-FFF2-40B4-BE49-F238E27FC236}">
                <a16:creationId xmlns:a16="http://schemas.microsoft.com/office/drawing/2014/main" id="{C0B1565F-32BB-47FC-8712-939D102722B4}"/>
              </a:ext>
            </a:extLst>
          </p:cNvPr>
          <p:cNvSpPr txBox="1">
            <a:spLocks noChangeArrowheads="1"/>
          </p:cNvSpPr>
          <p:nvPr/>
        </p:nvSpPr>
        <p:spPr bwMode="auto">
          <a:xfrm flipH="1">
            <a:off x="10095593" y="5193595"/>
            <a:ext cx="1985217" cy="532005"/>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Addiction</a:t>
            </a:r>
            <a:endParaRPr lang="en-US" sz="2857" dirty="0">
              <a:solidFill>
                <a:srgbClr val="000000"/>
              </a:solidFill>
              <a:latin typeface="Arial" charset="0"/>
            </a:endParaRPr>
          </a:p>
        </p:txBody>
      </p:sp>
      <p:sp>
        <p:nvSpPr>
          <p:cNvPr id="18" name="Text Box 2">
            <a:extLst>
              <a:ext uri="{FF2B5EF4-FFF2-40B4-BE49-F238E27FC236}">
                <a16:creationId xmlns:a16="http://schemas.microsoft.com/office/drawing/2014/main" id="{A379F0F2-5206-46EF-989E-1BFEDB3013C6}"/>
              </a:ext>
            </a:extLst>
          </p:cNvPr>
          <p:cNvSpPr txBox="1">
            <a:spLocks noChangeArrowheads="1"/>
          </p:cNvSpPr>
          <p:nvPr/>
        </p:nvSpPr>
        <p:spPr bwMode="auto">
          <a:xfrm flipH="1">
            <a:off x="6937062" y="3579176"/>
            <a:ext cx="1727141" cy="971676"/>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Narcotic type</a:t>
            </a:r>
            <a:endParaRPr lang="en-US" sz="2857" dirty="0">
              <a:solidFill>
                <a:srgbClr val="000000"/>
              </a:solidFill>
              <a:latin typeface="Arial" charset="0"/>
            </a:endParaRPr>
          </a:p>
        </p:txBody>
      </p:sp>
      <p:sp>
        <p:nvSpPr>
          <p:cNvPr id="19" name="Text Box 2">
            <a:extLst>
              <a:ext uri="{FF2B5EF4-FFF2-40B4-BE49-F238E27FC236}">
                <a16:creationId xmlns:a16="http://schemas.microsoft.com/office/drawing/2014/main" id="{B342E580-3E38-431A-ADB0-FFA44BEB5E64}"/>
              </a:ext>
            </a:extLst>
          </p:cNvPr>
          <p:cNvSpPr txBox="1">
            <a:spLocks noChangeArrowheads="1"/>
          </p:cNvSpPr>
          <p:nvPr/>
        </p:nvSpPr>
        <p:spPr bwMode="auto">
          <a:xfrm flipH="1">
            <a:off x="8192983" y="2411399"/>
            <a:ext cx="1727141" cy="971676"/>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Narcotic duration</a:t>
            </a:r>
            <a:endParaRPr lang="en-US" sz="2857" dirty="0">
              <a:solidFill>
                <a:srgbClr val="000000"/>
              </a:solidFill>
              <a:latin typeface="Arial" charset="0"/>
            </a:endParaRPr>
          </a:p>
        </p:txBody>
      </p:sp>
      <p:sp>
        <p:nvSpPr>
          <p:cNvPr id="20" name="Freeform 5">
            <a:extLst>
              <a:ext uri="{FF2B5EF4-FFF2-40B4-BE49-F238E27FC236}">
                <a16:creationId xmlns:a16="http://schemas.microsoft.com/office/drawing/2014/main" id="{F9BBF5B7-C81F-4977-AF9D-4393C687D0B5}"/>
              </a:ext>
            </a:extLst>
          </p:cNvPr>
          <p:cNvSpPr>
            <a:spLocks/>
          </p:cNvSpPr>
          <p:nvPr/>
        </p:nvSpPr>
        <p:spPr bwMode="auto">
          <a:xfrm rot="2078718" flipV="1">
            <a:off x="10233350" y="3205824"/>
            <a:ext cx="1459925" cy="1441951"/>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21" name="Text Box 2">
            <a:extLst>
              <a:ext uri="{FF2B5EF4-FFF2-40B4-BE49-F238E27FC236}">
                <a16:creationId xmlns:a16="http://schemas.microsoft.com/office/drawing/2014/main" id="{E3824D06-3A42-4D77-9217-64A5B588976B}"/>
              </a:ext>
            </a:extLst>
          </p:cNvPr>
          <p:cNvSpPr txBox="1">
            <a:spLocks noChangeArrowheads="1"/>
          </p:cNvSpPr>
          <p:nvPr/>
        </p:nvSpPr>
        <p:spPr bwMode="auto">
          <a:xfrm flipH="1">
            <a:off x="9595586" y="1377995"/>
            <a:ext cx="2190638" cy="1411348"/>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Underlying pain condition </a:t>
            </a:r>
            <a:endParaRPr lang="en-US" sz="2857" dirty="0">
              <a:solidFill>
                <a:srgbClr val="000000"/>
              </a:solidFill>
              <a:latin typeface="Arial" charset="0"/>
            </a:endParaRPr>
          </a:p>
        </p:txBody>
      </p:sp>
      <p:sp>
        <p:nvSpPr>
          <p:cNvPr id="22" name="Rectangle 2">
            <a:extLst>
              <a:ext uri="{FF2B5EF4-FFF2-40B4-BE49-F238E27FC236}">
                <a16:creationId xmlns:a16="http://schemas.microsoft.com/office/drawing/2014/main" id="{B0A47F9A-61BF-4C69-86A2-BAFC1D8B3EC4}"/>
              </a:ext>
            </a:extLst>
          </p:cNvPr>
          <p:cNvSpPr txBox="1">
            <a:spLocks noChangeArrowheads="1"/>
          </p:cNvSpPr>
          <p:nvPr/>
        </p:nvSpPr>
        <p:spPr bwMode="auto">
          <a:xfrm>
            <a:off x="2628" y="5481402"/>
            <a:ext cx="643814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kern="0" dirty="0">
                <a:latin typeface="Arial" panose="020B0604020202020204" pitchFamily="34" charset="0"/>
                <a:cs typeface="Arial" panose="020B0604020202020204" pitchFamily="34" charset="0"/>
              </a:rPr>
              <a:t>Lack of external validity</a:t>
            </a:r>
          </a:p>
          <a:p>
            <a:pPr eaLnBrk="1" hangingPunct="1"/>
            <a:r>
              <a:rPr lang="en-US" altLang="en-US" sz="3200" b="1" kern="0" dirty="0">
                <a:latin typeface="Arial" panose="020B0604020202020204" pitchFamily="34" charset="0"/>
                <a:cs typeface="Arial" panose="020B0604020202020204" pitchFamily="34" charset="0"/>
              </a:rPr>
              <a:t>- results from study sample did not apply in other ext. pops.</a:t>
            </a:r>
          </a:p>
        </p:txBody>
      </p:sp>
      <p:pic>
        <p:nvPicPr>
          <p:cNvPr id="16" name="Picture 15">
            <a:extLst>
              <a:ext uri="{FF2B5EF4-FFF2-40B4-BE49-F238E27FC236}">
                <a16:creationId xmlns:a16="http://schemas.microsoft.com/office/drawing/2014/main" id="{89BE1D2C-0C90-4C5E-8D62-08CDD4CC51FB}"/>
              </a:ext>
            </a:extLst>
          </p:cNvPr>
          <p:cNvPicPr>
            <a:picLocks noChangeAspect="1"/>
          </p:cNvPicPr>
          <p:nvPr/>
        </p:nvPicPr>
        <p:blipFill>
          <a:blip r:embed="rId3"/>
          <a:stretch>
            <a:fillRect/>
          </a:stretch>
        </p:blipFill>
        <p:spPr>
          <a:xfrm>
            <a:off x="440153" y="902403"/>
            <a:ext cx="5829283" cy="3888443"/>
          </a:xfrm>
          <a:prstGeom prst="rect">
            <a:avLst/>
          </a:prstGeom>
        </p:spPr>
      </p:pic>
      <p:sp>
        <p:nvSpPr>
          <p:cNvPr id="25" name="Rectangle 2">
            <a:extLst>
              <a:ext uri="{FF2B5EF4-FFF2-40B4-BE49-F238E27FC236}">
                <a16:creationId xmlns:a16="http://schemas.microsoft.com/office/drawing/2014/main" id="{D6F06144-0E36-47CD-84EE-391FA7766A35}"/>
              </a:ext>
            </a:extLst>
          </p:cNvPr>
          <p:cNvSpPr txBox="1">
            <a:spLocks noChangeArrowheads="1"/>
          </p:cNvSpPr>
          <p:nvPr/>
        </p:nvSpPr>
        <p:spPr bwMode="auto">
          <a:xfrm>
            <a:off x="6104021" y="6039920"/>
            <a:ext cx="643814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kern="0" dirty="0">
                <a:latin typeface="Arial" panose="020B0604020202020204" pitchFamily="34" charset="0"/>
                <a:cs typeface="Arial" panose="020B0604020202020204" pitchFamily="34" charset="0"/>
              </a:rPr>
              <a:t>… a result of interaction </a:t>
            </a:r>
            <a:endParaRPr lang="en-US" altLang="en-US" sz="3200" b="1" kern="0" dirty="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5818CBD0-C58E-4E1A-93B5-29EF959D4266}"/>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966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7" grpId="0"/>
      <p:bldP spid="18" grpId="0"/>
      <p:bldP spid="19" grpId="0"/>
      <p:bldP spid="20" grpId="0" animBg="1"/>
      <p:bldP spid="21" grpId="0"/>
      <p:bldP spid="22"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Worthwhile Viewing</a:t>
            </a:r>
            <a:endParaRPr lang="en-US" altLang="en-US" sz="32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C4919F3-B7AA-40D4-A48D-A437CF19B945}"/>
              </a:ext>
            </a:extLst>
          </p:cNvPr>
          <p:cNvPicPr>
            <a:picLocks noChangeAspect="1"/>
          </p:cNvPicPr>
          <p:nvPr/>
        </p:nvPicPr>
        <p:blipFill>
          <a:blip r:embed="rId3"/>
          <a:stretch>
            <a:fillRect/>
          </a:stretch>
        </p:blipFill>
        <p:spPr>
          <a:xfrm>
            <a:off x="4315577" y="1219200"/>
            <a:ext cx="3560846" cy="5287317"/>
          </a:xfrm>
          <a:prstGeom prst="rect">
            <a:avLst/>
          </a:prstGeom>
        </p:spPr>
      </p:pic>
    </p:spTree>
    <p:extLst>
      <p:ext uri="{BB962C8B-B14F-4D97-AF65-F5344CB8AC3E}">
        <p14:creationId xmlns:p14="http://schemas.microsoft.com/office/powerpoint/2010/main" val="450086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8A3DD-90BE-4EB5-9096-E1BA7DDD489D}"/>
              </a:ext>
            </a:extLst>
          </p:cNvPr>
          <p:cNvPicPr>
            <a:picLocks noChangeAspect="1"/>
          </p:cNvPicPr>
          <p:nvPr/>
        </p:nvPicPr>
        <p:blipFill>
          <a:blip r:embed="rId3"/>
          <a:stretch>
            <a:fillRect/>
          </a:stretch>
        </p:blipFill>
        <p:spPr>
          <a:xfrm>
            <a:off x="685800" y="1257300"/>
            <a:ext cx="10620298" cy="3009900"/>
          </a:xfrm>
          <a:prstGeom prst="rect">
            <a:avLst/>
          </a:prstGeom>
        </p:spPr>
      </p:pic>
      <p:pic>
        <p:nvPicPr>
          <p:cNvPr id="9" name="Picture 8">
            <a:extLst>
              <a:ext uri="{FF2B5EF4-FFF2-40B4-BE49-F238E27FC236}">
                <a16:creationId xmlns:a16="http://schemas.microsoft.com/office/drawing/2014/main" id="{5688B4DE-AA20-4349-9EB5-86B199B0C4DB}"/>
              </a:ext>
            </a:extLst>
          </p:cNvPr>
          <p:cNvPicPr>
            <a:picLocks noChangeAspect="1"/>
          </p:cNvPicPr>
          <p:nvPr/>
        </p:nvPicPr>
        <p:blipFill>
          <a:blip r:embed="rId4"/>
          <a:stretch>
            <a:fillRect/>
          </a:stretch>
        </p:blipFill>
        <p:spPr>
          <a:xfrm>
            <a:off x="873870" y="4255168"/>
            <a:ext cx="10432228" cy="457200"/>
          </a:xfrm>
          <a:prstGeom prst="rect">
            <a:avLst/>
          </a:prstGeom>
        </p:spPr>
      </p:pic>
    </p:spTree>
    <p:extLst>
      <p:ext uri="{BB962C8B-B14F-4D97-AF65-F5344CB8AC3E}">
        <p14:creationId xmlns:p14="http://schemas.microsoft.com/office/powerpoint/2010/main" val="2081868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28B4E-71F5-40F1-B57B-624996F0C6D9}"/>
              </a:ext>
            </a:extLst>
          </p:cNvPr>
          <p:cNvPicPr>
            <a:picLocks noChangeAspect="1"/>
          </p:cNvPicPr>
          <p:nvPr/>
        </p:nvPicPr>
        <p:blipFill>
          <a:blip r:embed="rId3"/>
          <a:stretch>
            <a:fillRect/>
          </a:stretch>
        </p:blipFill>
        <p:spPr>
          <a:xfrm>
            <a:off x="300834" y="990600"/>
            <a:ext cx="11590331" cy="4287205"/>
          </a:xfrm>
          <a:prstGeom prst="rect">
            <a:avLst/>
          </a:prstGeom>
        </p:spPr>
      </p:pic>
    </p:spTree>
    <p:extLst>
      <p:ext uri="{BB962C8B-B14F-4D97-AF65-F5344CB8AC3E}">
        <p14:creationId xmlns:p14="http://schemas.microsoft.com/office/powerpoint/2010/main" val="599648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normAutofit/>
          </a:bodyPr>
          <a:lstStyle/>
          <a:p>
            <a:r>
              <a:rPr lang="en-US" sz="3200" b="1" dirty="0">
                <a:latin typeface="Arial" panose="020B0604020202020204" pitchFamily="34" charset="0"/>
                <a:cs typeface="Arial" panose="020B0604020202020204" pitchFamily="34" charset="0"/>
              </a:rPr>
              <a:t>Research Question?</a:t>
            </a:r>
          </a:p>
        </p:txBody>
      </p:sp>
      <p:pic>
        <p:nvPicPr>
          <p:cNvPr id="4" name="Picture 3">
            <a:extLst>
              <a:ext uri="{FF2B5EF4-FFF2-40B4-BE49-F238E27FC236}">
                <a16:creationId xmlns:a16="http://schemas.microsoft.com/office/drawing/2014/main" id="{2EA3121F-8BF9-413E-AA22-D06433174589}"/>
              </a:ext>
            </a:extLst>
          </p:cNvPr>
          <p:cNvPicPr>
            <a:picLocks noChangeAspect="1"/>
          </p:cNvPicPr>
          <p:nvPr/>
        </p:nvPicPr>
        <p:blipFill rotWithShape="1">
          <a:blip r:embed="rId3"/>
          <a:srcRect b="27444"/>
          <a:stretch/>
        </p:blipFill>
        <p:spPr>
          <a:xfrm>
            <a:off x="1524000" y="1420091"/>
            <a:ext cx="9144000" cy="5050971"/>
          </a:xfrm>
          <a:prstGeom prst="rect">
            <a:avLst/>
          </a:prstGeom>
        </p:spPr>
      </p:pic>
      <p:sp>
        <p:nvSpPr>
          <p:cNvPr id="5" name="Oval 4">
            <a:extLst>
              <a:ext uri="{FF2B5EF4-FFF2-40B4-BE49-F238E27FC236}">
                <a16:creationId xmlns:a16="http://schemas.microsoft.com/office/drawing/2014/main" id="{A9063A18-11FA-4781-8BCA-F8E3B83EA90D}"/>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34283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142878"/>
            <a:ext cx="8229600" cy="762000"/>
          </a:xfrm>
        </p:spPr>
        <p:txBody>
          <a:bodyPr>
            <a:normAutofit/>
          </a:bodyPr>
          <a:lstStyle/>
          <a:p>
            <a:r>
              <a:rPr lang="en-US" sz="3200" b="1" dirty="0">
                <a:latin typeface="Arial" panose="020B0604020202020204" pitchFamily="34" charset="0"/>
                <a:cs typeface="Arial" panose="020B0604020202020204" pitchFamily="34" charset="0"/>
              </a:rPr>
              <a:t>Research Question?</a:t>
            </a:r>
          </a:p>
        </p:txBody>
      </p:sp>
      <p:sp>
        <p:nvSpPr>
          <p:cNvPr id="5" name="Title 1">
            <a:extLst>
              <a:ext uri="{FF2B5EF4-FFF2-40B4-BE49-F238E27FC236}">
                <a16:creationId xmlns:a16="http://schemas.microsoft.com/office/drawing/2014/main" id="{932E9D13-9F66-4B5C-B35B-28826ADCE04E}"/>
              </a:ext>
            </a:extLst>
          </p:cNvPr>
          <p:cNvSpPr txBox="1">
            <a:spLocks/>
          </p:cNvSpPr>
          <p:nvPr/>
        </p:nvSpPr>
        <p:spPr>
          <a:xfrm>
            <a:off x="1066800" y="5486905"/>
            <a:ext cx="10820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i="0" u="none" strike="noStrike" baseline="0" dirty="0">
                <a:latin typeface="Arial" panose="020B0604020202020204" pitchFamily="34" charset="0"/>
                <a:cs typeface="Arial" panose="020B0604020202020204" pitchFamily="34" charset="0"/>
              </a:rPr>
              <a:t>Among children, what are the causes of a syndrome of  chronic enterocolitis and regressive behavioral development</a:t>
            </a:r>
            <a:r>
              <a:rPr lang="en-US" sz="2800" b="1" dirty="0">
                <a:latin typeface="Arial" panose="020B0604020202020204" pitchFamily="34" charset="0"/>
                <a:cs typeface="Arial" panose="020B0604020202020204" pitchFamily="34" charset="0"/>
              </a:rPr>
              <a:t>?</a:t>
            </a:r>
          </a:p>
        </p:txBody>
      </p:sp>
      <p:sp>
        <p:nvSpPr>
          <p:cNvPr id="6" name="Oval 5">
            <a:extLst>
              <a:ext uri="{FF2B5EF4-FFF2-40B4-BE49-F238E27FC236}">
                <a16:creationId xmlns:a16="http://schemas.microsoft.com/office/drawing/2014/main" id="{ADE0A1C9-A98B-45DA-BF2E-9C7FDCF4F112}"/>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pic>
        <p:nvPicPr>
          <p:cNvPr id="4" name="Picture 3">
            <a:extLst>
              <a:ext uri="{FF2B5EF4-FFF2-40B4-BE49-F238E27FC236}">
                <a16:creationId xmlns:a16="http://schemas.microsoft.com/office/drawing/2014/main" id="{7C052C46-DAA1-414B-654C-5C38C83D627D}"/>
              </a:ext>
            </a:extLst>
          </p:cNvPr>
          <p:cNvPicPr>
            <a:picLocks noChangeAspect="1"/>
          </p:cNvPicPr>
          <p:nvPr/>
        </p:nvPicPr>
        <p:blipFill>
          <a:blip r:embed="rId3"/>
          <a:stretch>
            <a:fillRect/>
          </a:stretch>
        </p:blipFill>
        <p:spPr>
          <a:xfrm>
            <a:off x="304800" y="838200"/>
            <a:ext cx="7743825" cy="4610100"/>
          </a:xfrm>
          <a:prstGeom prst="rect">
            <a:avLst/>
          </a:prstGeom>
        </p:spPr>
      </p:pic>
    </p:spTree>
    <p:extLst>
      <p:ext uri="{BB962C8B-B14F-4D97-AF65-F5344CB8AC3E}">
        <p14:creationId xmlns:p14="http://schemas.microsoft.com/office/powerpoint/2010/main" val="25564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10134600" y="5007707"/>
            <a:ext cx="1071343" cy="948267"/>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09" name="Text Box 8"/>
          <p:cNvSpPr txBox="1">
            <a:spLocks noChangeArrowheads="1"/>
          </p:cNvSpPr>
          <p:nvPr/>
        </p:nvSpPr>
        <p:spPr bwMode="auto">
          <a:xfrm>
            <a:off x="3200402" y="1886850"/>
            <a:ext cx="184731" cy="420564"/>
          </a:xfrm>
          <a:prstGeom prst="rect">
            <a:avLst/>
          </a:prstGeom>
          <a:noFill/>
          <a:ln w="9525">
            <a:noFill/>
            <a:miter lim="800000"/>
            <a:headEnd/>
            <a:tailEnd/>
          </a:ln>
        </p:spPr>
        <p:txBody>
          <a:bodyPr wrap="none">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14" name="Text Box 17"/>
          <p:cNvSpPr txBox="1">
            <a:spLocks noChangeArrowheads="1"/>
          </p:cNvSpPr>
          <p:nvPr/>
        </p:nvSpPr>
        <p:spPr bwMode="auto">
          <a:xfrm>
            <a:off x="2743200" y="4919563"/>
            <a:ext cx="5199207" cy="1898212"/>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SOURCE POPULATION</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(aka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ACCESSIBLE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POPULATION,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STUDY BASE,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“UNDERLYING COHORT”)</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15" name="Text Box 18"/>
          <p:cNvSpPr txBox="1">
            <a:spLocks noChangeArrowheads="1"/>
          </p:cNvSpPr>
          <p:nvPr/>
        </p:nvSpPr>
        <p:spPr bwMode="auto">
          <a:xfrm>
            <a:off x="10119621" y="6025311"/>
            <a:ext cx="2031999" cy="694293"/>
          </a:xfrm>
          <a:prstGeom prst="rect">
            <a:avLst/>
          </a:prstGeom>
          <a:noFill/>
          <a:ln w="9525">
            <a:noFill/>
            <a:miter lim="800000"/>
            <a:headEnd/>
            <a:tailEnd/>
          </a:ln>
        </p:spPr>
        <p:txBody>
          <a:bodyPr wrap="square">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STUDY SAMPLE</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22" name="Text Box 33"/>
          <p:cNvSpPr txBox="1">
            <a:spLocks noChangeArrowheads="1"/>
          </p:cNvSpPr>
          <p:nvPr/>
        </p:nvSpPr>
        <p:spPr bwMode="auto">
          <a:xfrm>
            <a:off x="304800" y="36142"/>
            <a:ext cx="11582400" cy="830997"/>
          </a:xfrm>
          <a:prstGeom prst="rect">
            <a:avLst/>
          </a:prstGeom>
          <a:noFill/>
          <a:ln w="9525">
            <a:noFill/>
            <a:miter lim="800000"/>
            <a:headEnd/>
            <a:tailEnd/>
          </a:ln>
        </p:spPr>
        <p:txBody>
          <a:bodyPr wrap="square">
            <a:spAutoFit/>
          </a:bodyPr>
          <a:lstStyle/>
          <a:p>
            <a:pPr algn="ctr">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Research question:  </a:t>
            </a:r>
            <a:r>
              <a:rPr lang="en-US" sz="2400" b="1" i="0" u="none" strike="noStrike" baseline="0" dirty="0">
                <a:latin typeface="Arial" panose="020B0604020202020204" pitchFamily="34" charset="0"/>
                <a:cs typeface="Arial" panose="020B0604020202020204" pitchFamily="34" charset="0"/>
              </a:rPr>
              <a:t>Among children, what are the causes of a syndrome of  chronic enterocolitis and regressive behavioral development</a:t>
            </a:r>
            <a:r>
              <a:rPr lang="en-US" sz="2400" b="1" dirty="0">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98344" name="Rectangle 23"/>
          <p:cNvSpPr>
            <a:spLocks noChangeArrowheads="1"/>
          </p:cNvSpPr>
          <p:nvPr/>
        </p:nvSpPr>
        <p:spPr bwMode="auto">
          <a:xfrm>
            <a:off x="825966" y="1996649"/>
            <a:ext cx="2536461" cy="2423095"/>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35" name="Rectangle 52"/>
          <p:cNvSpPr>
            <a:spLocks noChangeArrowheads="1"/>
          </p:cNvSpPr>
          <p:nvPr/>
        </p:nvSpPr>
        <p:spPr bwMode="auto">
          <a:xfrm>
            <a:off x="4426018" y="3302910"/>
            <a:ext cx="1743885" cy="1640404"/>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32" name="Rectangle 56"/>
          <p:cNvSpPr>
            <a:spLocks noChangeArrowheads="1"/>
          </p:cNvSpPr>
          <p:nvPr/>
        </p:nvSpPr>
        <p:spPr bwMode="auto">
          <a:xfrm>
            <a:off x="7391400" y="4084776"/>
            <a:ext cx="1358231" cy="1311240"/>
          </a:xfrm>
          <a:prstGeom prst="rect">
            <a:avLst/>
          </a:prstGeom>
          <a:noFill/>
          <a:ln w="31750">
            <a:solidFill>
              <a:srgbClr val="FFC000"/>
            </a:solidFill>
            <a:miter lim="800000"/>
            <a:headEnd/>
            <a:tailEnd/>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8328" name="Text Box 59"/>
          <p:cNvSpPr txBox="1">
            <a:spLocks noChangeArrowheads="1"/>
          </p:cNvSpPr>
          <p:nvPr/>
        </p:nvSpPr>
        <p:spPr bwMode="auto">
          <a:xfrm>
            <a:off x="7181392" y="5468269"/>
            <a:ext cx="1828800" cy="694293"/>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INTENDED SAMPLE</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544461" y="4419744"/>
            <a:ext cx="3035066" cy="393313"/>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000000"/>
                </a:solidFill>
                <a:effectLst/>
                <a:uLnTx/>
                <a:uFillTx/>
                <a:latin typeface="Times New Roman" pitchFamily="18" charset="0"/>
                <a:ea typeface="+mn-ea"/>
                <a:cs typeface="+mn-cs"/>
              </a:rPr>
              <a:t>TARGET POPULATION</a:t>
            </a:r>
            <a:endParaRPr kumimoji="0" lang="en-US" sz="213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 name="Text Box 17">
            <a:extLst>
              <a:ext uri="{FF2B5EF4-FFF2-40B4-BE49-F238E27FC236}">
                <a16:creationId xmlns:a16="http://schemas.microsoft.com/office/drawing/2014/main" id="{31A27665-70EC-4742-820B-81DE5E2EA3DA}"/>
              </a:ext>
            </a:extLst>
          </p:cNvPr>
          <p:cNvSpPr txBox="1">
            <a:spLocks noChangeArrowheads="1"/>
          </p:cNvSpPr>
          <p:nvPr/>
        </p:nvSpPr>
        <p:spPr bwMode="auto">
          <a:xfrm>
            <a:off x="3876516" y="1263919"/>
            <a:ext cx="2751623" cy="1898212"/>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FF0000"/>
                </a:solidFill>
                <a:effectLst/>
                <a:uLnTx/>
                <a:uFillTx/>
                <a:latin typeface="Times New Roman" pitchFamily="18" charset="0"/>
                <a:ea typeface="+mn-ea"/>
                <a:cs typeface="+mn-cs"/>
              </a:rPr>
              <a:t>Real-world dynamic cohort: </a:t>
            </a:r>
            <a:r>
              <a:rPr kumimoji="0" lang="en-US" sz="1956" b="0" i="0" u="none" strike="noStrike" kern="1200" cap="none" spc="0" normalizeH="0" baseline="0" noProof="0" dirty="0">
                <a:ln>
                  <a:noFill/>
                </a:ln>
                <a:solidFill>
                  <a:srgbClr val="FF0000"/>
                </a:solidFill>
                <a:effectLst/>
                <a:uLnTx/>
                <a:uFillTx/>
                <a:cs typeface="Times New Roman" panose="02020603050405020304" pitchFamily="18" charset="0"/>
              </a:rPr>
              <a:t>children with chronic enterocolitis and regressive behavioral development residing in ?London/UK/Europe</a:t>
            </a:r>
            <a:endParaRPr kumimoji="0" lang="en-US" sz="2133" b="0"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3" name="Text Box 33">
            <a:extLst>
              <a:ext uri="{FF2B5EF4-FFF2-40B4-BE49-F238E27FC236}">
                <a16:creationId xmlns:a16="http://schemas.microsoft.com/office/drawing/2014/main" id="{359C460E-A0E9-431B-8811-B4F1105D2567}"/>
              </a:ext>
            </a:extLst>
          </p:cNvPr>
          <p:cNvSpPr txBox="1">
            <a:spLocks noChangeArrowheads="1"/>
          </p:cNvSpPr>
          <p:nvPr/>
        </p:nvSpPr>
        <p:spPr bwMode="auto">
          <a:xfrm>
            <a:off x="249681" y="5030586"/>
            <a:ext cx="3035065" cy="15696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imes New Roman" pitchFamily="18" charset="0"/>
                <a:ea typeface="+mn-ea"/>
                <a:cs typeface="+mn-cs"/>
              </a:rPr>
              <a:t>Cross-sectional sampling of an underlying real-world dynamic cohort</a:t>
            </a:r>
          </a:p>
        </p:txBody>
      </p:sp>
      <p:sp>
        <p:nvSpPr>
          <p:cNvPr id="30" name="Text Box 17">
            <a:extLst>
              <a:ext uri="{FF2B5EF4-FFF2-40B4-BE49-F238E27FC236}">
                <a16:creationId xmlns:a16="http://schemas.microsoft.com/office/drawing/2014/main" id="{57AB3C24-3AFB-4BC7-A397-9B3DB48C551B}"/>
              </a:ext>
            </a:extLst>
          </p:cNvPr>
          <p:cNvSpPr txBox="1">
            <a:spLocks noChangeArrowheads="1"/>
          </p:cNvSpPr>
          <p:nvPr/>
        </p:nvSpPr>
        <p:spPr bwMode="auto">
          <a:xfrm>
            <a:off x="6771606" y="1278333"/>
            <a:ext cx="2587974" cy="2806281"/>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FF0000"/>
                </a:solidFill>
                <a:effectLst/>
                <a:uLnTx/>
                <a:uFillTx/>
                <a:cs typeface="Times New Roman" panose="02020603050405020304" pitchFamily="18" charset="0"/>
              </a:rPr>
              <a:t>Cross-sectional study: </a:t>
            </a:r>
            <a:r>
              <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rPr>
              <a:t>Consecutive sample of children with chronic enterocolitis and regressive behavioral development presenting to </a:t>
            </a:r>
            <a:r>
              <a:rPr lang="en-US" sz="1960" b="0" i="0" u="none" strike="noStrike" baseline="0" dirty="0">
                <a:solidFill>
                  <a:srgbClr val="FF0000"/>
                </a:solidFill>
                <a:cs typeface="Times New Roman" panose="02020603050405020304" pitchFamily="18" charset="0"/>
              </a:rPr>
              <a:t>Pediatric Gastroenterology Clinic at Royal Free Hospital</a:t>
            </a:r>
            <a:endPar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endParaRPr>
          </a:p>
        </p:txBody>
      </p:sp>
      <p:sp>
        <p:nvSpPr>
          <p:cNvPr id="36" name="Text Box 17">
            <a:extLst>
              <a:ext uri="{FF2B5EF4-FFF2-40B4-BE49-F238E27FC236}">
                <a16:creationId xmlns:a16="http://schemas.microsoft.com/office/drawing/2014/main" id="{04267069-2F24-404C-9CF0-52FB96B1630C}"/>
              </a:ext>
            </a:extLst>
          </p:cNvPr>
          <p:cNvSpPr txBox="1">
            <a:spLocks noChangeArrowheads="1"/>
          </p:cNvSpPr>
          <p:nvPr/>
        </p:nvSpPr>
        <p:spPr bwMode="auto">
          <a:xfrm>
            <a:off x="803260" y="1371298"/>
            <a:ext cx="2471553" cy="584775"/>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a:t>
            </a:r>
          </a:p>
        </p:txBody>
      </p:sp>
      <p:sp>
        <p:nvSpPr>
          <p:cNvPr id="18" name="Text Box 17">
            <a:extLst>
              <a:ext uri="{FF2B5EF4-FFF2-40B4-BE49-F238E27FC236}">
                <a16:creationId xmlns:a16="http://schemas.microsoft.com/office/drawing/2014/main" id="{B3F6F9D1-026B-4527-B574-256A72CCD779}"/>
              </a:ext>
            </a:extLst>
          </p:cNvPr>
          <p:cNvSpPr txBox="1">
            <a:spLocks noChangeArrowheads="1"/>
          </p:cNvSpPr>
          <p:nvPr/>
        </p:nvSpPr>
        <p:spPr bwMode="auto">
          <a:xfrm>
            <a:off x="9459826" y="1363691"/>
            <a:ext cx="2587974" cy="3711144"/>
          </a:xfrm>
          <a:prstGeom prst="rect">
            <a:avLst/>
          </a:prstGeom>
          <a:noFill/>
          <a:ln w="9525">
            <a:no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1956" b="0" i="0" u="none" strike="noStrike" kern="1200" cap="none" spc="0" normalizeH="0" baseline="0" noProof="0" dirty="0">
                <a:ln>
                  <a:noFill/>
                </a:ln>
                <a:solidFill>
                  <a:srgbClr val="FF0000"/>
                </a:solidFill>
                <a:effectLst/>
                <a:uLnTx/>
                <a:uFillTx/>
                <a:cs typeface="Times New Roman" panose="02020603050405020304" pitchFamily="18" charset="0"/>
              </a:rPr>
              <a:t>Cross-sectional study: </a:t>
            </a:r>
            <a:r>
              <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rPr>
              <a:t>Consecutive sample of children with chronic enterocolitis and regressive behavioral development presenting to </a:t>
            </a:r>
            <a:r>
              <a:rPr lang="en-US" sz="1960" b="0" i="0" u="none" strike="noStrike" baseline="0" dirty="0">
                <a:solidFill>
                  <a:srgbClr val="FF0000"/>
                </a:solidFill>
                <a:cs typeface="Times New Roman" panose="02020603050405020304" pitchFamily="18" charset="0"/>
              </a:rPr>
              <a:t>Pediatric Gastroenterology Clinic at Royal Free Hospital who agree to be admitted to hospital for testing</a:t>
            </a:r>
            <a:endParaRPr kumimoji="0" lang="en-US" sz="1960" b="0" i="0" u="none" strike="noStrike" kern="1200" cap="none" spc="0" normalizeH="0" baseline="0" noProof="0" dirty="0">
              <a:ln>
                <a:noFill/>
              </a:ln>
              <a:solidFill>
                <a:srgbClr val="FF0000"/>
              </a:solidFill>
              <a:effectLst/>
              <a:uLnTx/>
              <a:uFillTx/>
              <a:cs typeface="Times New Roman" panose="02020603050405020304" pitchFamily="18" charset="0"/>
            </a:endParaRPr>
          </a:p>
        </p:txBody>
      </p:sp>
      <p:sp>
        <p:nvSpPr>
          <p:cNvPr id="19" name="Oval 18">
            <a:extLst>
              <a:ext uri="{FF2B5EF4-FFF2-40B4-BE49-F238E27FC236}">
                <a16:creationId xmlns:a16="http://schemas.microsoft.com/office/drawing/2014/main" id="{0690896A-12C1-4981-AAD3-FAC89B6718EE}"/>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7822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3" grpId="0"/>
      <p:bldP spid="30" grpId="0"/>
      <p:bldP spid="3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3052646" y="2109087"/>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5" name="Rectangle 4"/>
          <p:cNvSpPr/>
          <p:nvPr/>
        </p:nvSpPr>
        <p:spPr>
          <a:xfrm>
            <a:off x="8839200" y="2895601"/>
            <a:ext cx="457200" cy="3175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6" name="Rectangle 5"/>
          <p:cNvSpPr/>
          <p:nvPr/>
        </p:nvSpPr>
        <p:spPr>
          <a:xfrm>
            <a:off x="2590800" y="2091058"/>
            <a:ext cx="457200" cy="39804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8" name="Straight Arrow Connector 7"/>
          <p:cNvCxnSpPr/>
          <p:nvPr/>
        </p:nvCxnSpPr>
        <p:spPr>
          <a:xfrm flipV="1">
            <a:off x="3505200" y="1828800"/>
            <a:ext cx="381000" cy="3346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45396" y="1854645"/>
            <a:ext cx="367379" cy="3636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04182" y="2057401"/>
            <a:ext cx="387019" cy="355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311821" y="2156857"/>
            <a:ext cx="401085"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204920" y="2286001"/>
            <a:ext cx="338881" cy="3600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198076" y="2394556"/>
            <a:ext cx="427489" cy="3929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605044" y="2438401"/>
            <a:ext cx="462757" cy="4287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191944" y="1861856"/>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68992" y="2133601"/>
            <a:ext cx="327009" cy="3391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669113" y="2204056"/>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419602" y="17821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4" name="Oval 23"/>
          <p:cNvSpPr/>
          <p:nvPr/>
        </p:nvSpPr>
        <p:spPr>
          <a:xfrm>
            <a:off x="6096000" y="20574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5" name="Oval 24"/>
          <p:cNvSpPr/>
          <p:nvPr/>
        </p:nvSpPr>
        <p:spPr>
          <a:xfrm>
            <a:off x="7010400" y="2209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26" name="Oval 25"/>
          <p:cNvSpPr/>
          <p:nvPr/>
        </p:nvSpPr>
        <p:spPr>
          <a:xfrm flipH="1" flipV="1">
            <a:off x="7516772" y="1736442"/>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35" name="Straight Connector 34"/>
          <p:cNvCxnSpPr/>
          <p:nvPr/>
        </p:nvCxnSpPr>
        <p:spPr>
          <a:xfrm flipV="1">
            <a:off x="4813581" y="2098485"/>
            <a:ext cx="226977" cy="239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4989514" y="1916112"/>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sp>
        <p:nvSpPr>
          <p:cNvPr id="105492" name="TextBox 45"/>
          <p:cNvSpPr txBox="1">
            <a:spLocks noChangeArrowheads="1"/>
          </p:cNvSpPr>
          <p:nvPr/>
        </p:nvSpPr>
        <p:spPr bwMode="auto">
          <a:xfrm>
            <a:off x="1694242" y="6561"/>
            <a:ext cx="9235157" cy="523220"/>
          </a:xfrm>
          <a:prstGeom prst="rect">
            <a:avLst/>
          </a:prstGeom>
          <a:noFill/>
          <a:ln w="9525">
            <a:noFill/>
            <a:miter lim="800000"/>
            <a:headEnd/>
            <a:tailEnd/>
          </a:ln>
        </p:spPr>
        <p:txBody>
          <a:bodyPr wrap="none">
            <a:spAutoFit/>
          </a:bodyPr>
          <a:lstStyle/>
          <a:p>
            <a:r>
              <a:rPr lang="en-US" sz="2800" b="1" dirty="0">
                <a:solidFill>
                  <a:srgbClr val="000000"/>
                </a:solidFill>
              </a:rPr>
              <a:t>Cross-Sectional Design with Outcome-Selective Sampling</a:t>
            </a:r>
          </a:p>
        </p:txBody>
      </p:sp>
      <p:sp>
        <p:nvSpPr>
          <p:cNvPr id="105508" name="AutoShape 3"/>
          <p:cNvSpPr>
            <a:spLocks noChangeArrowheads="1"/>
          </p:cNvSpPr>
          <p:nvPr/>
        </p:nvSpPr>
        <p:spPr bwMode="auto">
          <a:xfrm rot="10800000">
            <a:off x="3048000" y="7835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dirty="0">
              <a:solidFill>
                <a:srgbClr val="000000"/>
              </a:solidFill>
              <a:latin typeface="Calibri" pitchFamily="34" charset="0"/>
            </a:endParaRPr>
          </a:p>
        </p:txBody>
      </p:sp>
      <p:cxnSp>
        <p:nvCxnSpPr>
          <p:cNvPr id="105515" name="Straight Connector 80"/>
          <p:cNvCxnSpPr>
            <a:cxnSpLocks noChangeShapeType="1"/>
          </p:cNvCxnSpPr>
          <p:nvPr/>
        </p:nvCxnSpPr>
        <p:spPr bwMode="auto">
          <a:xfrm>
            <a:off x="7181493" y="1219200"/>
            <a:ext cx="335281" cy="435516"/>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3200400" y="801472"/>
            <a:ext cx="1219200"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New Members</a:t>
            </a:r>
          </a:p>
        </p:txBody>
      </p:sp>
      <p:cxnSp>
        <p:nvCxnSpPr>
          <p:cNvPr id="21" name="Straight Connector 20"/>
          <p:cNvCxnSpPr/>
          <p:nvPr/>
        </p:nvCxnSpPr>
        <p:spPr>
          <a:xfrm flipV="1">
            <a:off x="7772400" y="23622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25"/>
          <p:cNvSpPr/>
          <p:nvPr/>
        </p:nvSpPr>
        <p:spPr>
          <a:xfrm>
            <a:off x="8153400" y="22860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55" name="Straight Arrow Connector 54"/>
          <p:cNvCxnSpPr/>
          <p:nvPr/>
        </p:nvCxnSpPr>
        <p:spPr>
          <a:xfrm>
            <a:off x="5715000" y="1098553"/>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551377" y="1183991"/>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044133" y="1339883"/>
            <a:ext cx="228600" cy="284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8229601" y="1412272"/>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sp>
        <p:nvSpPr>
          <p:cNvPr id="59" name="Rectangle 58"/>
          <p:cNvSpPr/>
          <p:nvPr/>
        </p:nvSpPr>
        <p:spPr>
          <a:xfrm>
            <a:off x="8843847" y="777878"/>
            <a:ext cx="452554" cy="6699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32" name="TextBox 43"/>
          <p:cNvSpPr txBox="1">
            <a:spLocks noChangeArrowheads="1"/>
          </p:cNvSpPr>
          <p:nvPr/>
        </p:nvSpPr>
        <p:spPr bwMode="auto">
          <a:xfrm>
            <a:off x="4178629" y="6293108"/>
            <a:ext cx="1697901"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Calendar Time   </a:t>
            </a:r>
          </a:p>
        </p:txBody>
      </p:sp>
      <p:cxnSp>
        <p:nvCxnSpPr>
          <p:cNvPr id="36" name="Straight Arrow Connector 35"/>
          <p:cNvCxnSpPr/>
          <p:nvPr/>
        </p:nvCxnSpPr>
        <p:spPr>
          <a:xfrm flipV="1">
            <a:off x="5836055" y="64389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1"/>
          <p:cNvCxnSpPr>
            <a:cxnSpLocks noChangeShapeType="1"/>
          </p:cNvCxnSpPr>
          <p:nvPr/>
        </p:nvCxnSpPr>
        <p:spPr bwMode="auto">
          <a:xfrm>
            <a:off x="6248400" y="2011064"/>
            <a:ext cx="1600200" cy="0"/>
          </a:xfrm>
          <a:prstGeom prst="straightConnector1">
            <a:avLst/>
          </a:prstGeom>
          <a:noFill/>
          <a:ln w="25400" algn="ctr">
            <a:solidFill>
              <a:schemeClr val="tx1"/>
            </a:solidFill>
            <a:prstDash val="sysDash"/>
            <a:round/>
            <a:headEnd/>
            <a:tailEnd type="arrow" w="med" len="med"/>
          </a:ln>
        </p:spPr>
      </p:cxnSp>
      <p:cxnSp>
        <p:nvCxnSpPr>
          <p:cNvPr id="38" name="Straight Connector 53"/>
          <p:cNvCxnSpPr>
            <a:cxnSpLocks noChangeShapeType="1"/>
          </p:cNvCxnSpPr>
          <p:nvPr/>
        </p:nvCxnSpPr>
        <p:spPr bwMode="auto">
          <a:xfrm flipV="1">
            <a:off x="4693670" y="1922838"/>
            <a:ext cx="4495800" cy="0"/>
          </a:xfrm>
          <a:prstGeom prst="line">
            <a:avLst/>
          </a:prstGeom>
          <a:noFill/>
          <a:ln w="25400" algn="ctr">
            <a:solidFill>
              <a:schemeClr val="tx1"/>
            </a:solidFill>
            <a:prstDash val="sysDash"/>
            <a:round/>
            <a:headEnd/>
            <a:tailEnd/>
          </a:ln>
        </p:spPr>
      </p:cxnSp>
      <p:cxnSp>
        <p:nvCxnSpPr>
          <p:cNvPr id="39" name="Straight Arrow Connector 56"/>
          <p:cNvCxnSpPr>
            <a:cxnSpLocks noChangeShapeType="1"/>
          </p:cNvCxnSpPr>
          <p:nvPr/>
        </p:nvCxnSpPr>
        <p:spPr bwMode="auto">
          <a:xfrm>
            <a:off x="9137906" y="1922838"/>
            <a:ext cx="6094" cy="916916"/>
          </a:xfrm>
          <a:prstGeom prst="straightConnector1">
            <a:avLst/>
          </a:prstGeom>
          <a:noFill/>
          <a:ln w="25400" algn="ctr">
            <a:solidFill>
              <a:schemeClr val="tx1"/>
            </a:solidFill>
            <a:round/>
            <a:headEnd/>
            <a:tailEnd type="arrow" w="med" len="med"/>
          </a:ln>
        </p:spPr>
      </p:cxnSp>
      <p:cxnSp>
        <p:nvCxnSpPr>
          <p:cNvPr id="40" name="Straight Connector 58"/>
          <p:cNvCxnSpPr>
            <a:cxnSpLocks noChangeShapeType="1"/>
          </p:cNvCxnSpPr>
          <p:nvPr/>
        </p:nvCxnSpPr>
        <p:spPr bwMode="auto">
          <a:xfrm flipV="1">
            <a:off x="7097715" y="2163467"/>
            <a:ext cx="1817687" cy="11113"/>
          </a:xfrm>
          <a:prstGeom prst="line">
            <a:avLst/>
          </a:prstGeom>
          <a:noFill/>
          <a:ln w="25400" algn="ctr">
            <a:solidFill>
              <a:schemeClr val="tx1"/>
            </a:solidFill>
            <a:prstDash val="sysDash"/>
            <a:round/>
            <a:headEnd/>
            <a:tailEnd/>
          </a:ln>
        </p:spPr>
      </p:cxnSp>
      <p:cxnSp>
        <p:nvCxnSpPr>
          <p:cNvPr id="41" name="Straight Arrow Connector 56"/>
          <p:cNvCxnSpPr>
            <a:cxnSpLocks noChangeShapeType="1"/>
          </p:cNvCxnSpPr>
          <p:nvPr/>
        </p:nvCxnSpPr>
        <p:spPr bwMode="auto">
          <a:xfrm>
            <a:off x="8915401" y="2163464"/>
            <a:ext cx="1588" cy="685800"/>
          </a:xfrm>
          <a:prstGeom prst="straightConnector1">
            <a:avLst/>
          </a:prstGeom>
          <a:noFill/>
          <a:ln w="25400" algn="ctr">
            <a:solidFill>
              <a:schemeClr val="tx1"/>
            </a:solidFill>
            <a:round/>
            <a:headEnd/>
            <a:tailEnd type="arrow" w="med" len="med"/>
          </a:ln>
        </p:spPr>
      </p:cxnSp>
      <p:cxnSp>
        <p:nvCxnSpPr>
          <p:cNvPr id="42" name="Straight Arrow Connector 31"/>
          <p:cNvCxnSpPr>
            <a:cxnSpLocks noChangeShapeType="1"/>
          </p:cNvCxnSpPr>
          <p:nvPr/>
        </p:nvCxnSpPr>
        <p:spPr bwMode="auto">
          <a:xfrm>
            <a:off x="8316915" y="2239667"/>
            <a:ext cx="522287" cy="3175"/>
          </a:xfrm>
          <a:prstGeom prst="straightConnector1">
            <a:avLst/>
          </a:prstGeom>
          <a:noFill/>
          <a:ln w="25400" algn="ctr">
            <a:solidFill>
              <a:schemeClr val="tx1"/>
            </a:solidFill>
            <a:round/>
            <a:headEnd/>
            <a:tailEnd type="arrow" w="med" len="med"/>
          </a:ln>
        </p:spPr>
      </p:cxnSp>
      <p:sp>
        <p:nvSpPr>
          <p:cNvPr id="43" name="TextBox 43"/>
          <p:cNvSpPr txBox="1">
            <a:spLocks noChangeArrowheads="1"/>
          </p:cNvSpPr>
          <p:nvPr/>
        </p:nvSpPr>
        <p:spPr bwMode="auto">
          <a:xfrm>
            <a:off x="8191500" y="6412468"/>
            <a:ext cx="2095500" cy="369332"/>
          </a:xfrm>
          <a:prstGeom prst="rect">
            <a:avLst/>
          </a:prstGeom>
          <a:noFill/>
          <a:ln w="9525">
            <a:noFill/>
            <a:miter lim="800000"/>
            <a:headEnd/>
            <a:tailEnd/>
          </a:ln>
        </p:spPr>
        <p:txBody>
          <a:bodyPr wrap="square">
            <a:spAutoFit/>
          </a:bodyPr>
          <a:lstStyle/>
          <a:p>
            <a:pPr algn="ctr"/>
            <a:r>
              <a:rPr lang="en-US" sz="1800" dirty="0">
                <a:solidFill>
                  <a:srgbClr val="000000"/>
                </a:solidFill>
                <a:latin typeface="Calibri" pitchFamily="34" charset="0"/>
              </a:rPr>
              <a:t>Time of the Study</a:t>
            </a:r>
          </a:p>
        </p:txBody>
      </p:sp>
      <p:sp>
        <p:nvSpPr>
          <p:cNvPr id="44" name="Up Arrow 43"/>
          <p:cNvSpPr/>
          <p:nvPr/>
        </p:nvSpPr>
        <p:spPr>
          <a:xfrm>
            <a:off x="9034544" y="6171291"/>
            <a:ext cx="226650" cy="239803"/>
          </a:xfrm>
          <a:prstGeom prst="upArrow">
            <a:avLst/>
          </a:prstGeom>
          <a:solidFill>
            <a:srgbClr val="6D5A29"/>
          </a:solidFill>
          <a:ln>
            <a:solidFill>
              <a:srgbClr val="6D5A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45" name="Straight Connector 53"/>
          <p:cNvCxnSpPr>
            <a:cxnSpLocks noChangeShapeType="1"/>
            <a:stCxn id="47" idx="6"/>
          </p:cNvCxnSpPr>
          <p:nvPr/>
        </p:nvCxnSpPr>
        <p:spPr bwMode="auto">
          <a:xfrm>
            <a:off x="7665471" y="1743288"/>
            <a:ext cx="1472437" cy="9315"/>
          </a:xfrm>
          <a:prstGeom prst="line">
            <a:avLst/>
          </a:prstGeom>
          <a:noFill/>
          <a:ln w="25400" algn="ctr">
            <a:solidFill>
              <a:schemeClr val="tx1"/>
            </a:solidFill>
            <a:prstDash val="sysDash"/>
            <a:round/>
            <a:headEnd/>
            <a:tailEnd/>
          </a:ln>
        </p:spPr>
      </p:cxnSp>
      <p:cxnSp>
        <p:nvCxnSpPr>
          <p:cNvPr id="46" name="Straight Arrow Connector 56"/>
          <p:cNvCxnSpPr>
            <a:cxnSpLocks noChangeShapeType="1"/>
          </p:cNvCxnSpPr>
          <p:nvPr/>
        </p:nvCxnSpPr>
        <p:spPr bwMode="auto">
          <a:xfrm flipV="1">
            <a:off x="9140955" y="1469370"/>
            <a:ext cx="3047" cy="250179"/>
          </a:xfrm>
          <a:prstGeom prst="straightConnector1">
            <a:avLst/>
          </a:prstGeom>
          <a:noFill/>
          <a:ln w="25400" algn="ctr">
            <a:solidFill>
              <a:schemeClr val="tx1"/>
            </a:solidFill>
            <a:round/>
            <a:headEnd/>
            <a:tailEnd type="arrow" w="med" len="med"/>
          </a:ln>
        </p:spPr>
      </p:cxnSp>
      <p:sp>
        <p:nvSpPr>
          <p:cNvPr id="47" name="Oval 46"/>
          <p:cNvSpPr/>
          <p:nvPr/>
        </p:nvSpPr>
        <p:spPr>
          <a:xfrm>
            <a:off x="7422132" y="162471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48" name="Oval 47"/>
          <p:cNvSpPr/>
          <p:nvPr/>
        </p:nvSpPr>
        <p:spPr>
          <a:xfrm>
            <a:off x="6040780" y="198120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49" name="Oval 48"/>
          <p:cNvSpPr/>
          <p:nvPr/>
        </p:nvSpPr>
        <p:spPr>
          <a:xfrm>
            <a:off x="6938154" y="209105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50" name="Oval 49"/>
          <p:cNvSpPr/>
          <p:nvPr/>
        </p:nvSpPr>
        <p:spPr>
          <a:xfrm>
            <a:off x="8107931" y="2202569"/>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nvGrpSpPr>
          <p:cNvPr id="3" name="Group 2">
            <a:extLst>
              <a:ext uri="{FF2B5EF4-FFF2-40B4-BE49-F238E27FC236}">
                <a16:creationId xmlns:a16="http://schemas.microsoft.com/office/drawing/2014/main" id="{7685008D-3602-4BC4-8020-67E8EEEB22BD}"/>
              </a:ext>
            </a:extLst>
          </p:cNvPr>
          <p:cNvGrpSpPr/>
          <p:nvPr/>
        </p:nvGrpSpPr>
        <p:grpSpPr>
          <a:xfrm>
            <a:off x="1670332" y="1455610"/>
            <a:ext cx="2209799" cy="366713"/>
            <a:chOff x="3405189" y="3200402"/>
            <a:chExt cx="2209799" cy="366713"/>
          </a:xfrm>
        </p:grpSpPr>
        <p:cxnSp>
          <p:nvCxnSpPr>
            <p:cNvPr id="51" name="Straight Arrow Connector 50"/>
            <p:cNvCxnSpPr/>
            <p:nvPr/>
          </p:nvCxnSpPr>
          <p:spPr>
            <a:xfrm>
              <a:off x="3405189" y="3352800"/>
              <a:ext cx="533400" cy="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2" name="TextBox 39"/>
            <p:cNvSpPr txBox="1">
              <a:spLocks noChangeArrowheads="1"/>
            </p:cNvSpPr>
            <p:nvPr/>
          </p:nvSpPr>
          <p:spPr bwMode="auto">
            <a:xfrm>
              <a:off x="3962400" y="3200402"/>
              <a:ext cx="1652588" cy="366713"/>
            </a:xfrm>
            <a:prstGeom prst="rect">
              <a:avLst/>
            </a:prstGeom>
            <a:noFill/>
            <a:ln w="9525">
              <a:noFill/>
              <a:miter lim="800000"/>
              <a:headEnd/>
              <a:tailEnd/>
            </a:ln>
          </p:spPr>
          <p:txBody>
            <a:bodyPr>
              <a:spAutoFit/>
            </a:bodyPr>
            <a:lstStyle/>
            <a:p>
              <a:r>
                <a:rPr lang="en-US" sz="1800" dirty="0">
                  <a:solidFill>
                    <a:srgbClr val="000000"/>
                  </a:solidFill>
                  <a:latin typeface="Calibri" pitchFamily="34" charset="0"/>
                </a:rPr>
                <a:t>Survival Time</a:t>
              </a:r>
            </a:p>
          </p:txBody>
        </p:sp>
      </p:grpSp>
      <p:grpSp>
        <p:nvGrpSpPr>
          <p:cNvPr id="63" name="Group 62"/>
          <p:cNvGrpSpPr/>
          <p:nvPr/>
        </p:nvGrpSpPr>
        <p:grpSpPr>
          <a:xfrm>
            <a:off x="9143995" y="685803"/>
            <a:ext cx="369332" cy="5513295"/>
            <a:chOff x="6187956" y="1221433"/>
            <a:chExt cx="369332" cy="4987280"/>
          </a:xfrm>
        </p:grpSpPr>
        <p:cxnSp>
          <p:nvCxnSpPr>
            <p:cNvPr id="64" name="Straight Arrow Connector 63"/>
            <p:cNvCxnSpPr/>
            <p:nvPr/>
          </p:nvCxnSpPr>
          <p:spPr bwMode="auto">
            <a:xfrm>
              <a:off x="6344444" y="1221433"/>
              <a:ext cx="56356" cy="4987280"/>
            </a:xfrm>
            <a:prstGeom prst="straightConnector1">
              <a:avLst/>
            </a:prstGeom>
            <a:solidFill>
              <a:schemeClr val="accent1"/>
            </a:solidFill>
            <a:ln w="295275" cap="flat" cmpd="sng" algn="ctr">
              <a:solidFill>
                <a:schemeClr val="accent2"/>
              </a:solidFill>
              <a:prstDash val="solid"/>
              <a:round/>
              <a:headEnd type="triangle" w="sm" len="sm"/>
              <a:tailEnd type="triangle" w="sm" len="sm"/>
            </a:ln>
            <a:effectLst/>
          </p:spPr>
        </p:cxnSp>
        <p:sp>
          <p:nvSpPr>
            <p:cNvPr id="65" name="TextBox 37"/>
            <p:cNvSpPr txBox="1">
              <a:spLocks noChangeArrowheads="1"/>
            </p:cNvSpPr>
            <p:nvPr/>
          </p:nvSpPr>
          <p:spPr bwMode="auto">
            <a:xfrm rot="16200000">
              <a:off x="5244299" y="3561727"/>
              <a:ext cx="2256646" cy="369332"/>
            </a:xfrm>
            <a:prstGeom prst="rect">
              <a:avLst/>
            </a:prstGeom>
            <a:noFill/>
            <a:ln w="9525">
              <a:noFill/>
              <a:miter lim="800000"/>
              <a:headEnd/>
              <a:tailEnd/>
            </a:ln>
          </p:spPr>
          <p:txBody>
            <a:bodyPr wrap="none">
              <a:spAutoFit/>
            </a:bodyPr>
            <a:lstStyle/>
            <a:p>
              <a:r>
                <a:rPr lang="en-US" sz="1800" dirty="0">
                  <a:solidFill>
                    <a:srgbClr val="FFFFFF"/>
                  </a:solidFill>
                  <a:latin typeface="Calibri" pitchFamily="34" charset="0"/>
                </a:rPr>
                <a:t>Cross-sectional: Controls</a:t>
              </a:r>
            </a:p>
          </p:txBody>
        </p:sp>
      </p:grpSp>
      <p:grpSp>
        <p:nvGrpSpPr>
          <p:cNvPr id="66" name="Group 65"/>
          <p:cNvGrpSpPr/>
          <p:nvPr/>
        </p:nvGrpSpPr>
        <p:grpSpPr>
          <a:xfrm>
            <a:off x="8686795" y="685802"/>
            <a:ext cx="369332" cy="5513295"/>
            <a:chOff x="6187956" y="1221433"/>
            <a:chExt cx="369332" cy="4987280"/>
          </a:xfrm>
        </p:grpSpPr>
        <p:cxnSp>
          <p:nvCxnSpPr>
            <p:cNvPr id="67" name="Straight Arrow Connector 66"/>
            <p:cNvCxnSpPr/>
            <p:nvPr/>
          </p:nvCxnSpPr>
          <p:spPr bwMode="auto">
            <a:xfrm>
              <a:off x="6344444" y="1221433"/>
              <a:ext cx="56356" cy="4987280"/>
            </a:xfrm>
            <a:prstGeom prst="straightConnector1">
              <a:avLst/>
            </a:prstGeom>
            <a:solidFill>
              <a:schemeClr val="accent1"/>
            </a:solidFill>
            <a:ln w="295275" cap="flat" cmpd="sng" algn="ctr">
              <a:solidFill>
                <a:schemeClr val="accent2"/>
              </a:solidFill>
              <a:prstDash val="solid"/>
              <a:round/>
              <a:headEnd type="triangle" w="sm" len="sm"/>
              <a:tailEnd type="triangle" w="sm" len="sm"/>
            </a:ln>
            <a:effectLst/>
          </p:spPr>
        </p:cxnSp>
        <p:sp>
          <p:nvSpPr>
            <p:cNvPr id="68" name="TextBox 37"/>
            <p:cNvSpPr txBox="1">
              <a:spLocks noChangeArrowheads="1"/>
            </p:cNvSpPr>
            <p:nvPr/>
          </p:nvSpPr>
          <p:spPr bwMode="auto">
            <a:xfrm rot="16200000">
              <a:off x="5359115" y="3676544"/>
              <a:ext cx="2027014" cy="369332"/>
            </a:xfrm>
            <a:prstGeom prst="rect">
              <a:avLst/>
            </a:prstGeom>
            <a:noFill/>
            <a:ln w="9525">
              <a:noFill/>
              <a:miter lim="800000"/>
              <a:headEnd/>
              <a:tailEnd/>
            </a:ln>
          </p:spPr>
          <p:txBody>
            <a:bodyPr wrap="none">
              <a:spAutoFit/>
            </a:bodyPr>
            <a:lstStyle/>
            <a:p>
              <a:r>
                <a:rPr lang="en-US" sz="1800" dirty="0">
                  <a:solidFill>
                    <a:srgbClr val="FFFFFF"/>
                  </a:solidFill>
                  <a:latin typeface="Calibri" pitchFamily="34" charset="0"/>
                </a:rPr>
                <a:t>Cross-sectional: Cases</a:t>
              </a:r>
            </a:p>
          </p:txBody>
        </p:sp>
      </p:grpSp>
      <p:sp>
        <p:nvSpPr>
          <p:cNvPr id="60" name="TextBox 59">
            <a:extLst>
              <a:ext uri="{FF2B5EF4-FFF2-40B4-BE49-F238E27FC236}">
                <a16:creationId xmlns:a16="http://schemas.microsoft.com/office/drawing/2014/main" id="{2F4A9EF0-AAB0-4998-B3AA-960A95AE23A1}"/>
              </a:ext>
            </a:extLst>
          </p:cNvPr>
          <p:cNvSpPr txBox="1"/>
          <p:nvPr/>
        </p:nvSpPr>
        <p:spPr>
          <a:xfrm>
            <a:off x="3135868" y="3285813"/>
            <a:ext cx="5302489" cy="830997"/>
          </a:xfrm>
          <a:prstGeom prst="rect">
            <a:avLst/>
          </a:prstGeom>
          <a:noFill/>
        </p:spPr>
        <p:txBody>
          <a:bodyPr wrap="square" rtlCol="0">
            <a:spAutoFit/>
          </a:bodyPr>
          <a:lstStyle/>
          <a:p>
            <a:pPr marL="228600" indent="-228600" eaLnBrk="0" hangingPunct="0">
              <a:buFont typeface="Arial" panose="020B0604020202020204" pitchFamily="34" charset="0"/>
              <a:buChar char="•"/>
            </a:pPr>
            <a:r>
              <a:rPr lang="en-US" altLang="en-US" dirty="0">
                <a:solidFill>
                  <a:srgbClr val="000000"/>
                </a:solidFill>
              </a:rPr>
              <a:t>aka stratified cross-sectional sampling</a:t>
            </a:r>
          </a:p>
          <a:p>
            <a:pPr eaLnBrk="0" hangingPunct="0"/>
            <a:endParaRPr lang="en-US" altLang="en-US" dirty="0">
              <a:solidFill>
                <a:srgbClr val="000000"/>
              </a:solidFill>
            </a:endParaRPr>
          </a:p>
        </p:txBody>
      </p:sp>
      <p:sp>
        <p:nvSpPr>
          <p:cNvPr id="61" name="Oval 60">
            <a:extLst>
              <a:ext uri="{FF2B5EF4-FFF2-40B4-BE49-F238E27FC236}">
                <a16:creationId xmlns:a16="http://schemas.microsoft.com/office/drawing/2014/main" id="{64DDAE06-AF1E-4BA4-9F74-88FE95FA436B}"/>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56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2005"/>
            <a:ext cx="11772900" cy="685800"/>
          </a:xfrm>
        </p:spPr>
        <p:txBody>
          <a:bodyPr/>
          <a:lstStyle/>
          <a:p>
            <a:pPr eaLnBrk="1" hangingPunct="1"/>
            <a:r>
              <a:rPr lang="en-US" sz="3200" b="1" dirty="0">
                <a:latin typeface="Arial" panose="020B0604020202020204" pitchFamily="34" charset="0"/>
                <a:cs typeface="Arial" panose="020B0604020202020204" pitchFamily="34" charset="0"/>
              </a:rPr>
              <a:t>Case Series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DF9D0EF9-4BB7-410C-A7CF-353E3268B623}"/>
              </a:ext>
            </a:extLst>
          </p:cNvPr>
          <p:cNvSpPr txBox="1">
            <a:spLocks noChangeArrowheads="1"/>
          </p:cNvSpPr>
          <p:nvPr/>
        </p:nvSpPr>
        <p:spPr bwMode="auto">
          <a:xfrm>
            <a:off x="201529" y="627647"/>
            <a:ext cx="1153327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Variably defined</a:t>
            </a: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collection of subjects (usually patients) with common characteristics used to describe some clinical, pathophysiologic or operational aspect of a disease, treatment, exposure or diagnostic procedure.  . . . A case series does not include a comparison group and is often based on prevalent cases and on a sample of convenience.” </a:t>
            </a: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One constant: no comparator group</a:t>
            </a: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lang="en-US" sz="2400" dirty="0">
                <a:solidFill>
                  <a:srgbClr val="000000"/>
                </a:solidFill>
                <a:latin typeface="Arial" panose="020B0604020202020204" pitchFamily="34" charset="0"/>
              </a:rPr>
              <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quivalent to</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lvl="1" eaLnBrk="1" hangingPunct="1">
              <a:spcAft>
                <a:spcPts val="600"/>
              </a:spcAft>
            </a:pPr>
            <a:r>
              <a:rPr lang="en-US" sz="2200" dirty="0">
                <a:solidFill>
                  <a:srgbClr val="000000"/>
                </a:solidFill>
                <a:latin typeface="Arial" panose="020B0604020202020204" pitchFamily="34" charset="0"/>
              </a:rPr>
              <a:t>Cross-sectional study with exposure-selective (exposed only) or outcome-selective (cases only) sampling</a:t>
            </a:r>
          </a:p>
          <a:p>
            <a:pPr lvl="1" eaLnBrk="1" hangingPunct="1">
              <a:spcAft>
                <a:spcPts val="600"/>
              </a:spcAft>
            </a:pPr>
            <a:r>
              <a:rPr lang="en-US" sz="2200" dirty="0">
                <a:solidFill>
                  <a:srgbClr val="000000"/>
                </a:solidFill>
                <a:latin typeface="Arial" panose="020B0604020202020204" pitchFamily="34" charset="0"/>
              </a:rPr>
              <a:t>Cohort study with exposure-selective sampling (exposed only)</a:t>
            </a:r>
          </a:p>
          <a:p>
            <a:pPr lvl="1" eaLnBrk="1" hangingPunct="1">
              <a:spcAft>
                <a:spcPts val="600"/>
              </a:spcAft>
            </a:pPr>
            <a:r>
              <a:rPr lang="en-US" sz="2200" dirty="0">
                <a:solidFill>
                  <a:srgbClr val="000000"/>
                </a:solidFill>
                <a:latin typeface="Arial" panose="020B0604020202020204" pitchFamily="34" charset="0"/>
              </a:rPr>
              <a:t>Case-control study without the controls.  Prevalent or incident cases</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ts val="1200"/>
              </a:spcAft>
              <a:buClrTx/>
              <a:buSzTx/>
              <a:buFontTx/>
              <a:buChar char="•"/>
              <a:tabLst/>
              <a:defRPr/>
            </a:pPr>
            <a:r>
              <a:rPr lang="en-US" altLang="en-US" sz="2400" kern="0" dirty="0">
                <a:solidFill>
                  <a:srgbClr val="000000"/>
                </a:solidFill>
                <a:latin typeface="Arial" panose="020B0604020202020204" pitchFamily="34" charset="0"/>
                <a:cs typeface="Arial" panose="020B0604020202020204" pitchFamily="34" charset="0"/>
              </a:rPr>
              <a:t>Thus, also fine</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call this a case series (but we do not favor it – we have terms)</a:t>
            </a:r>
            <a:endParaRPr kumimoji="0" lang="en-US" alt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7543800" y="2819400"/>
            <a:ext cx="4446671"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Porta M.  A Dictionary of Epidemiology</a:t>
            </a:r>
          </a:p>
        </p:txBody>
      </p:sp>
      <p:sp>
        <p:nvSpPr>
          <p:cNvPr id="7" name="Oval 6">
            <a:extLst>
              <a:ext uri="{FF2B5EF4-FFF2-40B4-BE49-F238E27FC236}">
                <a16:creationId xmlns:a16="http://schemas.microsoft.com/office/drawing/2014/main" id="{A1CE0201-EA2C-4D35-A68A-D83E4DD7AEA0}"/>
              </a:ext>
            </a:extLst>
          </p:cNvPr>
          <p:cNvSpPr/>
          <p:nvPr/>
        </p:nvSpPr>
        <p:spPr bwMode="auto">
          <a:xfrm>
            <a:off x="762000" y="4305299"/>
            <a:ext cx="3124200" cy="1104901"/>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Oval 8">
            <a:extLst>
              <a:ext uri="{FF2B5EF4-FFF2-40B4-BE49-F238E27FC236}">
                <a16:creationId xmlns:a16="http://schemas.microsoft.com/office/drawing/2014/main" id="{D15C567A-FDAC-4BD1-B714-9C1C565D9E1B}"/>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
        <p:nvSpPr>
          <p:cNvPr id="2" name="Oval 1">
            <a:extLst>
              <a:ext uri="{FF2B5EF4-FFF2-40B4-BE49-F238E27FC236}">
                <a16:creationId xmlns:a16="http://schemas.microsoft.com/office/drawing/2014/main" id="{A48C6BCD-05E3-EBD7-D8A5-AC5E2E3FF8AD}"/>
              </a:ext>
            </a:extLst>
          </p:cNvPr>
          <p:cNvSpPr/>
          <p:nvPr/>
        </p:nvSpPr>
        <p:spPr bwMode="auto">
          <a:xfrm>
            <a:off x="5715000" y="5638800"/>
            <a:ext cx="2133600" cy="687806"/>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3067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600" b="1" dirty="0">
                <a:latin typeface="Arial" panose="020B0604020202020204" pitchFamily="34" charset="0"/>
                <a:cs typeface="Arial" panose="020B0604020202020204" pitchFamily="34" charset="0"/>
              </a:rPr>
              <a:t>Participants</a:t>
            </a:r>
            <a:endParaRPr lang="en-US" altLang="en-US" sz="3600" b="1"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FE930606-917C-4893-95F1-79BAD5F27565}"/>
              </a:ext>
            </a:extLst>
          </p:cNvPr>
          <p:cNvSpPr txBox="1">
            <a:spLocks noChangeArrowheads="1"/>
          </p:cNvSpPr>
          <p:nvPr/>
        </p:nvSpPr>
        <p:spPr bwMode="auto">
          <a:xfrm>
            <a:off x="2209800" y="3914274"/>
            <a:ext cx="1012028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800" dirty="0">
                <a:latin typeface="Arial" panose="020B0604020202020204" pitchFamily="34" charset="0"/>
                <a:cs typeface="Arial" panose="020B0604020202020204" pitchFamily="34" charset="0"/>
              </a:rPr>
              <a:t>Pervasive developmental disorders</a:t>
            </a:r>
          </a:p>
          <a:p>
            <a:pPr lvl="1" eaLnBrk="1" hangingPunct="1"/>
            <a:r>
              <a:rPr lang="en-US" sz="2200" dirty="0">
                <a:latin typeface="Arial" panose="020B0604020202020204" pitchFamily="34" charset="0"/>
                <a:cs typeface="Arial" panose="020B0604020202020204" pitchFamily="34" charset="0"/>
              </a:rPr>
              <a:t>Group of disorders characterized by delays in the development of socialization and communication skills. </a:t>
            </a:r>
          </a:p>
          <a:p>
            <a:pPr lvl="1" eaLnBrk="1" hangingPunct="1"/>
            <a:r>
              <a:rPr lang="en-US" sz="2200" dirty="0">
                <a:latin typeface="Arial" panose="020B0604020202020204" pitchFamily="34" charset="0"/>
                <a:cs typeface="Arial" panose="020B0604020202020204" pitchFamily="34" charset="0"/>
              </a:rPr>
              <a:t>Symptoms include problems with language; difficulty relating to people, objects, and events; unusual play; and repetitive body movements</a:t>
            </a:r>
          </a:p>
          <a:p>
            <a:pPr lvl="1" eaLnBrk="1" hangingPunct="1"/>
            <a:r>
              <a:rPr lang="en-US" sz="2200" dirty="0">
                <a:latin typeface="Arial" panose="020B0604020202020204" pitchFamily="34" charset="0"/>
                <a:cs typeface="Arial" panose="020B0604020202020204" pitchFamily="34" charset="0"/>
              </a:rPr>
              <a:t>Autism is the most characteristic and best studied PDD</a:t>
            </a:r>
          </a:p>
          <a:p>
            <a:pPr lvl="1" eaLnBrk="1" hangingPunct="1"/>
            <a:r>
              <a:rPr lang="en-US" sz="2200" dirty="0">
                <a:latin typeface="Arial" panose="020B0604020202020204" pitchFamily="34" charset="0"/>
                <a:cs typeface="Arial" panose="020B0604020202020204" pitchFamily="34" charset="0"/>
              </a:rPr>
              <a:t>Now called autism spectrum disorder (ASD)</a:t>
            </a:r>
          </a:p>
        </p:txBody>
      </p:sp>
      <p:pic>
        <p:nvPicPr>
          <p:cNvPr id="7" name="Picture 6">
            <a:extLst>
              <a:ext uri="{FF2B5EF4-FFF2-40B4-BE49-F238E27FC236}">
                <a16:creationId xmlns:a16="http://schemas.microsoft.com/office/drawing/2014/main" id="{154529BA-6154-465E-8FC9-450C2775ABEF}"/>
              </a:ext>
            </a:extLst>
          </p:cNvPr>
          <p:cNvPicPr>
            <a:picLocks noChangeAspect="1"/>
          </p:cNvPicPr>
          <p:nvPr/>
        </p:nvPicPr>
        <p:blipFill>
          <a:blip r:embed="rId3"/>
          <a:stretch>
            <a:fillRect/>
          </a:stretch>
        </p:blipFill>
        <p:spPr>
          <a:xfrm>
            <a:off x="228600" y="820152"/>
            <a:ext cx="8595203" cy="2671762"/>
          </a:xfrm>
          <a:prstGeom prst="rect">
            <a:avLst/>
          </a:prstGeom>
        </p:spPr>
      </p:pic>
      <p:sp>
        <p:nvSpPr>
          <p:cNvPr id="11" name="Oval 10">
            <a:extLst>
              <a:ext uri="{FF2B5EF4-FFF2-40B4-BE49-F238E27FC236}">
                <a16:creationId xmlns:a16="http://schemas.microsoft.com/office/drawing/2014/main" id="{4A397AC2-9F38-4841-A940-EBB89362F53C}"/>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
        <p:nvSpPr>
          <p:cNvPr id="3" name="Callout: Line 2">
            <a:extLst>
              <a:ext uri="{FF2B5EF4-FFF2-40B4-BE49-F238E27FC236}">
                <a16:creationId xmlns:a16="http://schemas.microsoft.com/office/drawing/2014/main" id="{8EEC2ACB-0BDF-40D2-91CE-48B7FF19D9E3}"/>
              </a:ext>
            </a:extLst>
          </p:cNvPr>
          <p:cNvSpPr/>
          <p:nvPr/>
        </p:nvSpPr>
        <p:spPr>
          <a:xfrm>
            <a:off x="9372600" y="376533"/>
            <a:ext cx="2667000" cy="1811376"/>
          </a:xfrm>
          <a:prstGeom prst="borderCallout1">
            <a:avLst>
              <a:gd name="adj1" fmla="val 19274"/>
              <a:gd name="adj2" fmla="val 534"/>
              <a:gd name="adj3" fmla="val 52865"/>
              <a:gd name="adj4" fmla="val -1983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eligible child who appeared at the clinic, in order, one after the other with no break</a:t>
            </a:r>
          </a:p>
        </p:txBody>
      </p:sp>
      <p:cxnSp>
        <p:nvCxnSpPr>
          <p:cNvPr id="2" name="Straight Connector 1">
            <a:extLst>
              <a:ext uri="{FF2B5EF4-FFF2-40B4-BE49-F238E27FC236}">
                <a16:creationId xmlns:a16="http://schemas.microsoft.com/office/drawing/2014/main" id="{E6FEB58B-21D8-3B98-DCBC-CC847A0DB71B}"/>
              </a:ext>
            </a:extLst>
          </p:cNvPr>
          <p:cNvCxnSpPr>
            <a:cxnSpLocks/>
          </p:cNvCxnSpPr>
          <p:nvPr/>
        </p:nvCxnSpPr>
        <p:spPr>
          <a:xfrm flipV="1">
            <a:off x="368595" y="2282073"/>
            <a:ext cx="2831805" cy="43029"/>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96446F6-ACF9-198F-41D3-DB286BB6E60C}"/>
              </a:ext>
            </a:extLst>
          </p:cNvPr>
          <p:cNvCxnSpPr>
            <a:cxnSpLocks/>
          </p:cNvCxnSpPr>
          <p:nvPr/>
        </p:nvCxnSpPr>
        <p:spPr>
          <a:xfrm>
            <a:off x="6858000" y="2303587"/>
            <a:ext cx="17526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0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600" b="1" dirty="0">
                <a:latin typeface="Arial" panose="020B0604020202020204" pitchFamily="34" charset="0"/>
                <a:cs typeface="Arial" panose="020B0604020202020204" pitchFamily="34" charset="0"/>
              </a:rPr>
              <a:t>Participants</a:t>
            </a:r>
            <a:endParaRPr lang="en-US" altLang="en-US" sz="36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2122FCE-FABA-44BD-92F3-7649B80F1D53}"/>
              </a:ext>
            </a:extLst>
          </p:cNvPr>
          <p:cNvSpPr txBox="1">
            <a:spLocks noChangeArrowheads="1"/>
          </p:cNvSpPr>
          <p:nvPr/>
        </p:nvSpPr>
        <p:spPr bwMode="auto">
          <a:xfrm>
            <a:off x="3124200" y="3657600"/>
            <a:ext cx="8839200" cy="264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400" b="1" kern="0" dirty="0">
                <a:solidFill>
                  <a:srgbClr val="000000"/>
                </a:solidFill>
                <a:latin typeface="Arial" panose="020B0604020202020204" pitchFamily="34" charset="0"/>
              </a:rPr>
              <a:t>What was the motivation of investigating joint presence of PDD </a:t>
            </a:r>
            <a:r>
              <a:rPr lang="en-US" sz="2400" b="1" u="sng" kern="0" dirty="0">
                <a:solidFill>
                  <a:srgbClr val="000000"/>
                </a:solidFill>
                <a:latin typeface="Arial" panose="020B0604020202020204" pitchFamily="34" charset="0"/>
              </a:rPr>
              <a:t>and</a:t>
            </a:r>
            <a:r>
              <a:rPr lang="en-US" sz="2400" b="1" kern="0" dirty="0">
                <a:solidFill>
                  <a:srgbClr val="000000"/>
                </a:solidFill>
                <a:latin typeface="Arial" panose="020B0604020202020204" pitchFamily="34" charset="0"/>
              </a:rPr>
              <a:t> intestinal symptoms?</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This was a GI clinic. How long did authors </a:t>
            </a:r>
            <a:r>
              <a:rPr lang="en-US" sz="2400" b="1" kern="0" dirty="0">
                <a:solidFill>
                  <a:srgbClr val="000000"/>
                </a:solidFill>
                <a:latin typeface="Arial" panose="020B0604020202020204" pitchFamily="34" charset="0"/>
              </a:rPr>
              <a:t>have to wait to find 12 children with both PDD &amp; intestinal symptoms? </a:t>
            </a: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Were all listed</a:t>
            </a:r>
            <a:r>
              <a:rPr kumimoji="0" lang="en-US" sz="2400" b="1" i="0" u="none" strike="noStrike" kern="0" cap="none" spc="0" normalizeH="0" noProof="0" dirty="0">
                <a:ln>
                  <a:noFill/>
                </a:ln>
                <a:solidFill>
                  <a:srgbClr val="000000"/>
                </a:solidFill>
                <a:effectLst/>
                <a:uLnTx/>
                <a:uFillTx/>
                <a:latin typeface="Arial" panose="020B0604020202020204" pitchFamily="34" charset="0"/>
                <a:ea typeface="+mn-ea"/>
                <a:cs typeface="+mn-cs"/>
              </a:rPr>
              <a:t> intestinal symptoms needed, or just 1?</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Did 12 consecutive (one after another) families </a:t>
            </a:r>
            <a:r>
              <a:rPr lang="en-US" sz="2400" b="1" kern="0" dirty="0">
                <a:solidFill>
                  <a:srgbClr val="000000"/>
                </a:solidFill>
                <a:latin typeface="Arial" panose="020B0604020202020204" pitchFamily="34" charset="0"/>
              </a:rPr>
              <a:t>really consent to join study that needed a 1-week admission?  </a:t>
            </a:r>
            <a:endParaRPr kumimoji="0" lang="en-US" alt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FE930606-917C-4893-95F1-79BAD5F27565}"/>
              </a:ext>
            </a:extLst>
          </p:cNvPr>
          <p:cNvSpPr txBox="1">
            <a:spLocks noChangeArrowheads="1"/>
          </p:cNvSpPr>
          <p:nvPr/>
        </p:nvSpPr>
        <p:spPr bwMode="auto">
          <a:xfrm>
            <a:off x="381000" y="4082463"/>
            <a:ext cx="245029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800" b="1" kern="0" dirty="0">
                <a:latin typeface="Arial" panose="020B0604020202020204" pitchFamily="34" charset="0"/>
              </a:rPr>
              <a:t>Questions?</a:t>
            </a:r>
          </a:p>
        </p:txBody>
      </p:sp>
      <p:pic>
        <p:nvPicPr>
          <p:cNvPr id="6" name="Picture 5">
            <a:extLst>
              <a:ext uri="{FF2B5EF4-FFF2-40B4-BE49-F238E27FC236}">
                <a16:creationId xmlns:a16="http://schemas.microsoft.com/office/drawing/2014/main" id="{9992051B-BB8B-4E9C-A97D-C88153D74E71}"/>
              </a:ext>
            </a:extLst>
          </p:cNvPr>
          <p:cNvPicPr>
            <a:picLocks noChangeAspect="1"/>
          </p:cNvPicPr>
          <p:nvPr/>
        </p:nvPicPr>
        <p:blipFill>
          <a:blip r:embed="rId3"/>
          <a:stretch>
            <a:fillRect/>
          </a:stretch>
        </p:blipFill>
        <p:spPr>
          <a:xfrm>
            <a:off x="228600" y="820152"/>
            <a:ext cx="8595203" cy="2671762"/>
          </a:xfrm>
          <a:prstGeom prst="rect">
            <a:avLst/>
          </a:prstGeom>
        </p:spPr>
      </p:pic>
      <p:sp>
        <p:nvSpPr>
          <p:cNvPr id="7" name="Oval 6">
            <a:extLst>
              <a:ext uri="{FF2B5EF4-FFF2-40B4-BE49-F238E27FC236}">
                <a16:creationId xmlns:a16="http://schemas.microsoft.com/office/drawing/2014/main" id="{FA83C83B-D6B9-437B-8329-C572A1A2F749}"/>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4921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Measurements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363955" y="990600"/>
            <a:ext cx="1146408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solidFill>
                  <a:srgbClr val="000000"/>
                </a:solidFill>
                <a:latin typeface="Arial" panose="020B0604020202020204" pitchFamily="34" charset="0"/>
              </a:rPr>
              <a:t>Questionnaire-based </a:t>
            </a:r>
            <a:endParaRPr lang="en-US" altLang="en-US" sz="2400" kern="0" dirty="0">
              <a:latin typeface="Arial" panose="020B0604020202020204" pitchFamily="34" charset="0"/>
              <a:cs typeface="Arial" panose="020B0604020202020204" pitchFamily="34" charset="0"/>
            </a:endParaRPr>
          </a:p>
          <a:p>
            <a:pPr lvl="1" eaLnBrk="1" hangingPunct="1">
              <a:spcAft>
                <a:spcPts val="1200"/>
              </a:spcAft>
            </a:pPr>
            <a:r>
              <a:rPr lang="en-US" altLang="en-US" sz="2400" kern="0" dirty="0">
                <a:latin typeface="Arial" panose="020B0604020202020204" pitchFamily="34" charset="0"/>
                <a:cs typeface="Arial" panose="020B0604020202020204" pitchFamily="34" charset="0"/>
              </a:rPr>
              <a:t>Medical history </a:t>
            </a:r>
          </a:p>
          <a:p>
            <a:pPr eaLnBrk="1" hangingPunct="1">
              <a:spcAft>
                <a:spcPts val="600"/>
              </a:spcAft>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Endoscopic</a:t>
            </a:r>
          </a:p>
          <a:p>
            <a:pPr lvl="1" eaLnBrk="1" hangingPunct="1">
              <a:spcAft>
                <a:spcPts val="1200"/>
              </a:spcAft>
            </a:pPr>
            <a:r>
              <a:rPr lang="en-US" sz="2400" dirty="0">
                <a:latin typeface="Arial" panose="020B0604020202020204" pitchFamily="34" charset="0"/>
                <a:cs typeface="Arial" panose="020B0604020202020204" pitchFamily="34" charset="0"/>
              </a:rPr>
              <a:t>I</a:t>
            </a:r>
            <a:r>
              <a:rPr lang="en-US" sz="2400" b="0" i="0" u="none" strike="noStrike" baseline="0" dirty="0">
                <a:latin typeface="Arial" panose="020B0604020202020204" pitchFamily="34" charset="0"/>
                <a:cs typeface="Arial" panose="020B0604020202020204" pitchFamily="34" charset="0"/>
              </a:rPr>
              <a:t>leocolonoscopy with biopsy</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eaLnBrk="1" hangingPunct="1"/>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Imaging</a:t>
            </a:r>
          </a:p>
          <a:p>
            <a:pPr lvl="1" eaLnBrk="1" hangingPunct="1">
              <a:spcAft>
                <a:spcPts val="600"/>
              </a:spcAft>
            </a:pPr>
            <a:r>
              <a:rPr lang="en-US" sz="2400" kern="0" dirty="0">
                <a:solidFill>
                  <a:srgbClr val="000000"/>
                </a:solidFill>
                <a:latin typeface="Arial" panose="020B0604020202020204" pitchFamily="34" charset="0"/>
              </a:rPr>
              <a:t>Head MRI</a:t>
            </a:r>
          </a:p>
          <a:p>
            <a:pPr eaLnBrk="1" hangingPunct="1">
              <a:spcBef>
                <a:spcPts val="1200"/>
              </a:spcBef>
            </a:pPr>
            <a:r>
              <a:rPr lang="en-US" altLang="en-US" sz="2400" b="1" kern="0" dirty="0">
                <a:solidFill>
                  <a:srgbClr val="000000"/>
                </a:solidFill>
                <a:latin typeface="Arial" panose="020B0604020202020204" pitchFamily="34" charset="0"/>
              </a:rPr>
              <a:t>Biochemical </a:t>
            </a:r>
          </a:p>
          <a:p>
            <a:pPr lvl="1" eaLnBrk="1" hangingPunct="1">
              <a:spcAft>
                <a:spcPts val="1200"/>
              </a:spcAft>
            </a:pPr>
            <a:r>
              <a:rPr lang="en-US" sz="2400" dirty="0">
                <a:effectLst/>
                <a:latin typeface="Arial" panose="020B0604020202020204" pitchFamily="34" charset="0"/>
              </a:rPr>
              <a:t>Many analytes (a comparator group was available for many of these)</a:t>
            </a:r>
            <a:endParaRPr lang="en-US" altLang="en-US" sz="2400" kern="0" dirty="0">
              <a:latin typeface="Arial" panose="020B0604020202020204" pitchFamily="34" charset="0"/>
              <a:cs typeface="Arial" panose="020B0604020202020204" pitchFamily="34" charset="0"/>
            </a:endParaRPr>
          </a:p>
          <a:p>
            <a:pPr eaLnBrk="1" hangingPunct="1"/>
            <a:r>
              <a:rPr lang="en-US" altLang="en-US" sz="2400" b="1" kern="0" dirty="0">
                <a:latin typeface="Arial" panose="020B0604020202020204" pitchFamily="34" charset="0"/>
                <a:cs typeface="Arial" panose="020B0604020202020204" pitchFamily="34" charset="0"/>
              </a:rPr>
              <a:t>Other</a:t>
            </a:r>
          </a:p>
          <a:p>
            <a:pPr lvl="1" eaLnBrk="1" hangingPunct="1"/>
            <a:r>
              <a:rPr lang="en-US" sz="2400" kern="0" dirty="0">
                <a:latin typeface="Arial" panose="020B0604020202020204" pitchFamily="34" charset="0"/>
                <a:cs typeface="Arial" panose="020B0604020202020204" pitchFamily="34" charset="0"/>
              </a:rPr>
              <a:t>Lumbar puncture, EEG, </a:t>
            </a:r>
            <a:r>
              <a:rPr lang="en-US" sz="2400" b="0" i="0" u="none" strike="noStrike" baseline="0" dirty="0">
                <a:latin typeface="Arial" panose="020B0604020202020204" pitchFamily="34" charset="0"/>
                <a:cs typeface="Arial" panose="020B0604020202020204" pitchFamily="34" charset="0"/>
              </a:rPr>
              <a:t> evoked potentials</a:t>
            </a:r>
            <a:endParaRPr lang="en-US" altLang="en-US"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684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Results</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363955" y="990600"/>
            <a:ext cx="1146408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solidFill>
                  <a:srgbClr val="000000"/>
                </a:solidFill>
                <a:latin typeface="Arial" panose="020B0604020202020204" pitchFamily="34" charset="0"/>
              </a:rPr>
              <a:t>Main finding? </a:t>
            </a:r>
            <a:endParaRPr lang="en-US" altLang="en-US" sz="2400" kern="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5F15F1C-F7BA-4A17-B772-439E07B6D015}"/>
              </a:ext>
            </a:extLst>
          </p:cNvPr>
          <p:cNvPicPr>
            <a:picLocks noChangeAspect="1"/>
          </p:cNvPicPr>
          <p:nvPr/>
        </p:nvPicPr>
        <p:blipFill>
          <a:blip r:embed="rId3"/>
          <a:stretch>
            <a:fillRect/>
          </a:stretch>
        </p:blipFill>
        <p:spPr>
          <a:xfrm>
            <a:off x="3810000" y="820152"/>
            <a:ext cx="7663648" cy="3305175"/>
          </a:xfrm>
          <a:prstGeom prst="rect">
            <a:avLst/>
          </a:prstGeom>
        </p:spPr>
      </p:pic>
      <p:pic>
        <p:nvPicPr>
          <p:cNvPr id="25" name="Picture 24">
            <a:extLst>
              <a:ext uri="{FF2B5EF4-FFF2-40B4-BE49-F238E27FC236}">
                <a16:creationId xmlns:a16="http://schemas.microsoft.com/office/drawing/2014/main" id="{98CED907-6D62-4E0A-9633-1090BE320612}"/>
              </a:ext>
            </a:extLst>
          </p:cNvPr>
          <p:cNvPicPr>
            <a:picLocks noChangeAspect="1"/>
          </p:cNvPicPr>
          <p:nvPr/>
        </p:nvPicPr>
        <p:blipFill>
          <a:blip r:embed="rId4"/>
          <a:stretch>
            <a:fillRect/>
          </a:stretch>
        </p:blipFill>
        <p:spPr>
          <a:xfrm>
            <a:off x="3784467" y="4295775"/>
            <a:ext cx="7865644" cy="2200849"/>
          </a:xfrm>
          <a:prstGeom prst="rect">
            <a:avLst/>
          </a:prstGeom>
        </p:spPr>
      </p:pic>
      <p:sp>
        <p:nvSpPr>
          <p:cNvPr id="26" name="Oval 25">
            <a:extLst>
              <a:ext uri="{FF2B5EF4-FFF2-40B4-BE49-F238E27FC236}">
                <a16:creationId xmlns:a16="http://schemas.microsoft.com/office/drawing/2014/main" id="{DA1284DE-6731-41A7-B91B-B4A3D86FE881}"/>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2740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1351" y="152400"/>
            <a:ext cx="11772900" cy="685800"/>
          </a:xfrm>
        </p:spPr>
        <p:txBody>
          <a:bodyPr/>
          <a:lstStyle/>
          <a:p>
            <a:pPr eaLnBrk="1" hangingPunct="1"/>
            <a:r>
              <a:rPr lang="en-US" sz="3200" b="1" dirty="0">
                <a:latin typeface="Arial" panose="020B0604020202020204" pitchFamily="34" charset="0"/>
                <a:cs typeface="Arial" panose="020B0604020202020204" pitchFamily="34" charset="0"/>
              </a:rPr>
              <a:t>A Press Conference Accompanied the Lancet Publication</a:t>
            </a:r>
            <a:endParaRPr lang="en-US" altLang="en-US" sz="32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4FE367C-F690-4477-BC5C-101BD131467C}"/>
              </a:ext>
            </a:extLst>
          </p:cNvPr>
          <p:cNvPicPr>
            <a:picLocks noChangeAspect="1"/>
          </p:cNvPicPr>
          <p:nvPr/>
        </p:nvPicPr>
        <p:blipFill>
          <a:blip r:embed="rId3"/>
          <a:stretch>
            <a:fillRect/>
          </a:stretch>
        </p:blipFill>
        <p:spPr>
          <a:xfrm>
            <a:off x="203790" y="1752600"/>
            <a:ext cx="11784419" cy="2895600"/>
          </a:xfrm>
          <a:prstGeom prst="rect">
            <a:avLst/>
          </a:prstGeom>
        </p:spPr>
      </p:pic>
      <p:cxnSp>
        <p:nvCxnSpPr>
          <p:cNvPr id="3" name="Straight Connector 2">
            <a:extLst>
              <a:ext uri="{FF2B5EF4-FFF2-40B4-BE49-F238E27FC236}">
                <a16:creationId xmlns:a16="http://schemas.microsoft.com/office/drawing/2014/main" id="{FB6565E5-D400-521D-B32D-06793BD22993}"/>
              </a:ext>
            </a:extLst>
          </p:cNvPr>
          <p:cNvCxnSpPr>
            <a:cxnSpLocks/>
          </p:cNvCxnSpPr>
          <p:nvPr/>
        </p:nvCxnSpPr>
        <p:spPr>
          <a:xfrm flipV="1">
            <a:off x="381000" y="3048000"/>
            <a:ext cx="11454810" cy="762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FE3E19C-E1CB-0CF1-FD31-E9F6C797B2A5}"/>
              </a:ext>
            </a:extLst>
          </p:cNvPr>
          <p:cNvCxnSpPr>
            <a:cxnSpLocks/>
          </p:cNvCxnSpPr>
          <p:nvPr/>
        </p:nvCxnSpPr>
        <p:spPr>
          <a:xfrm>
            <a:off x="411997" y="3581400"/>
            <a:ext cx="5705804"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241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85724"/>
            <a:ext cx="11772900" cy="685800"/>
          </a:xfrm>
        </p:spPr>
        <p:txBody>
          <a:bodyPr/>
          <a:lstStyle/>
          <a:p>
            <a:pPr eaLnBrk="1" hangingPunct="1"/>
            <a:r>
              <a:rPr lang="en-US" sz="3200" b="1" dirty="0">
                <a:latin typeface="Arial" panose="020B0604020202020204" pitchFamily="34" charset="0"/>
                <a:cs typeface="Arial" panose="020B0604020202020204" pitchFamily="34" charset="0"/>
              </a:rPr>
              <a:t>Anti-Vaccination Sentiment Accelerates</a:t>
            </a:r>
            <a:endParaRPr lang="en-US" altLang="en-US" sz="3200" b="1" dirty="0">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B1FCF00-7634-4175-91FE-50E88134735A}"/>
              </a:ext>
            </a:extLst>
          </p:cNvPr>
          <p:cNvSpPr txBox="1">
            <a:spLocks noChangeArrowheads="1"/>
          </p:cNvSpPr>
          <p:nvPr/>
        </p:nvSpPr>
        <p:spPr bwMode="auto">
          <a:xfrm>
            <a:off x="-304800" y="1371600"/>
            <a:ext cx="314024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a:latin typeface="Arial" panose="020B0604020202020204" pitchFamily="34" charset="0"/>
                <a:cs typeface="Arial" panose="020B0604020202020204" pitchFamily="34" charset="0"/>
              </a:rPr>
              <a:t>Europe</a:t>
            </a:r>
            <a:endParaRPr lang="en-US" altLang="en-US" sz="3200" kern="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53CF987-C025-44A7-AF7B-8089DC0719D0}"/>
              </a:ext>
            </a:extLst>
          </p:cNvPr>
          <p:cNvPicPr>
            <a:picLocks noChangeAspect="1"/>
          </p:cNvPicPr>
          <p:nvPr/>
        </p:nvPicPr>
        <p:blipFill>
          <a:blip r:embed="rId3"/>
          <a:stretch>
            <a:fillRect/>
          </a:stretch>
        </p:blipFill>
        <p:spPr>
          <a:xfrm>
            <a:off x="2514600" y="1200149"/>
            <a:ext cx="6553200" cy="4922789"/>
          </a:xfrm>
          <a:prstGeom prst="rect">
            <a:avLst/>
          </a:prstGeom>
        </p:spPr>
      </p:pic>
      <p:sp>
        <p:nvSpPr>
          <p:cNvPr id="12" name="Rectangle 2">
            <a:extLst>
              <a:ext uri="{FF2B5EF4-FFF2-40B4-BE49-F238E27FC236}">
                <a16:creationId xmlns:a16="http://schemas.microsoft.com/office/drawing/2014/main" id="{63EA2868-0249-449A-9AFB-79C2FCE95B98}"/>
              </a:ext>
            </a:extLst>
          </p:cNvPr>
          <p:cNvSpPr txBox="1">
            <a:spLocks noChangeArrowheads="1"/>
          </p:cNvSpPr>
          <p:nvPr/>
        </p:nvSpPr>
        <p:spPr bwMode="auto">
          <a:xfrm>
            <a:off x="6629400" y="6238876"/>
            <a:ext cx="556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000" dirty="0">
                <a:latin typeface="Arial" panose="020B0604020202020204" pitchFamily="34" charset="0"/>
                <a:cs typeface="Arial" panose="020B0604020202020204" pitchFamily="34" charset="0"/>
              </a:rPr>
              <a:t>National Health Service of the United Kingdom</a:t>
            </a:r>
            <a:endParaRPr lang="en-US" altLang="en-US" sz="2000" kern="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19D9D3-1AEE-4258-B209-1D6C1805B38C}"/>
              </a:ext>
            </a:extLst>
          </p:cNvPr>
          <p:cNvSpPr txBox="1"/>
          <p:nvPr/>
        </p:nvSpPr>
        <p:spPr>
          <a:xfrm>
            <a:off x="8774942" y="3993733"/>
            <a:ext cx="1219200" cy="533400"/>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703390F6-FFCF-49F9-98A9-03E39CB58E5B}"/>
              </a:ext>
            </a:extLst>
          </p:cNvPr>
          <p:cNvSpPr txBox="1"/>
          <p:nvPr/>
        </p:nvSpPr>
        <p:spPr>
          <a:xfrm>
            <a:off x="8934450" y="5257800"/>
            <a:ext cx="1219200" cy="533400"/>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90215EC5-7615-42D4-B927-8A8C73EDCBFE}"/>
              </a:ext>
            </a:extLst>
          </p:cNvPr>
          <p:cNvSpPr txBox="1"/>
          <p:nvPr/>
        </p:nvSpPr>
        <p:spPr>
          <a:xfrm>
            <a:off x="8934450" y="5273842"/>
            <a:ext cx="1219200" cy="830997"/>
          </a:xfrm>
          <a:prstGeom prst="rect">
            <a:avLst/>
          </a:prstGeom>
          <a:solidFill>
            <a:schemeClr val="bg1"/>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3728115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261" y="235447"/>
            <a:ext cx="11979256" cy="444096"/>
          </a:xfrm>
          <a:prstGeom prst="rect">
            <a:avLst/>
          </a:prstGeom>
        </p:spPr>
        <p:txBody>
          <a:bodyPr wrap="square">
            <a:spAutoFit/>
          </a:bodyPr>
          <a:lstStyle/>
          <a:p>
            <a:pPr algn="ctr" defTabSz="653156"/>
            <a:r>
              <a:rPr lang="en-US" sz="2286" b="1" dirty="0">
                <a:solidFill>
                  <a:srgbClr val="000000"/>
                </a:solidFill>
                <a:latin typeface="Arial"/>
              </a:rPr>
              <a:t>Which of the “Big 6”?</a:t>
            </a:r>
          </a:p>
        </p:txBody>
      </p:sp>
      <p:sp>
        <p:nvSpPr>
          <p:cNvPr id="3" name="Rectangle 2"/>
          <p:cNvSpPr/>
          <p:nvPr/>
        </p:nvSpPr>
        <p:spPr>
          <a:xfrm>
            <a:off x="285357" y="1058083"/>
            <a:ext cx="4395501" cy="92769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Description</a:t>
            </a:r>
            <a:r>
              <a:rPr lang="en-US" sz="2000" dirty="0">
                <a:solidFill>
                  <a:srgbClr val="000000"/>
                </a:solidFill>
                <a:latin typeface="Arial"/>
              </a:rPr>
              <a:t> </a:t>
            </a:r>
          </a:p>
          <a:p>
            <a:pPr marL="333382" lvl="1" indent="-170093" defTabSz="653156">
              <a:spcBef>
                <a:spcPts val="0"/>
              </a:spcBef>
              <a:buFont typeface="Arial" panose="020B0604020202020204" pitchFamily="34" charset="0"/>
              <a:buChar char="•"/>
            </a:pPr>
            <a:r>
              <a:rPr lang="en-US" sz="1714" dirty="0">
                <a:solidFill>
                  <a:srgbClr val="000000"/>
                </a:solidFill>
                <a:latin typeface="Arial"/>
              </a:rPr>
              <a:t>How frequent/common are traits/exposures/conditions/diseases?</a:t>
            </a:r>
          </a:p>
        </p:txBody>
      </p:sp>
      <p:sp>
        <p:nvSpPr>
          <p:cNvPr id="4" name="Rectangle 3"/>
          <p:cNvSpPr/>
          <p:nvPr/>
        </p:nvSpPr>
        <p:spPr>
          <a:xfrm>
            <a:off x="326571" y="2340429"/>
            <a:ext cx="5330600" cy="40011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Causation (“Causal inference”)</a:t>
            </a:r>
          </a:p>
        </p:txBody>
      </p:sp>
      <p:sp>
        <p:nvSpPr>
          <p:cNvPr id="5" name="Rectangle 4"/>
          <p:cNvSpPr/>
          <p:nvPr/>
        </p:nvSpPr>
        <p:spPr>
          <a:xfrm>
            <a:off x="191023" y="4953000"/>
            <a:ext cx="3074691" cy="171906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Attribution</a:t>
            </a:r>
          </a:p>
          <a:p>
            <a:pPr marL="408222" lvl="1" indent="-244933" defTabSz="653156">
              <a:spcBef>
                <a:spcPts val="0"/>
              </a:spcBef>
              <a:buFont typeface="Arial" panose="020B0604020202020204" pitchFamily="34" charset="0"/>
              <a:buChar char="•"/>
            </a:pPr>
            <a:r>
              <a:rPr lang="en-US" sz="1714" dirty="0">
                <a:solidFill>
                  <a:srgbClr val="000000"/>
                </a:solidFill>
                <a:latin typeface="Arial"/>
              </a:rPr>
              <a:t>What fraction or how many cases of disease D can be eliminated if causal exposure E is eliminated/reduced?</a:t>
            </a:r>
          </a:p>
        </p:txBody>
      </p:sp>
      <p:sp>
        <p:nvSpPr>
          <p:cNvPr id="6" name="Rectangle 5"/>
          <p:cNvSpPr/>
          <p:nvPr/>
        </p:nvSpPr>
        <p:spPr>
          <a:xfrm>
            <a:off x="5705057" y="1216958"/>
            <a:ext cx="3275658" cy="119148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Mediation</a:t>
            </a:r>
          </a:p>
          <a:p>
            <a:pPr marL="408222" lvl="1" indent="-244933" defTabSz="653156">
              <a:spcBef>
                <a:spcPts val="0"/>
              </a:spcBef>
              <a:buFont typeface="Arial" panose="020B0604020202020204" pitchFamily="34" charset="0"/>
              <a:buChar char="•"/>
            </a:pPr>
            <a:r>
              <a:rPr lang="en-US" sz="1714" dirty="0">
                <a:solidFill>
                  <a:srgbClr val="000000"/>
                </a:solidFill>
                <a:latin typeface="Arial"/>
              </a:rPr>
              <a:t>Understanding the mechanisms of causation. How does E cause D?</a:t>
            </a:r>
          </a:p>
        </p:txBody>
      </p:sp>
      <p:sp>
        <p:nvSpPr>
          <p:cNvPr id="7" name="Rectangle 6"/>
          <p:cNvSpPr/>
          <p:nvPr/>
        </p:nvSpPr>
        <p:spPr>
          <a:xfrm>
            <a:off x="5696683" y="2981732"/>
            <a:ext cx="3392889" cy="927690"/>
          </a:xfrm>
          <a:prstGeom prst="rect">
            <a:avLst/>
          </a:prstGeom>
        </p:spPr>
        <p:txBody>
          <a:bodyPr wrap="square">
            <a:spAutoFit/>
          </a:bodyPr>
          <a:lstStyle/>
          <a:p>
            <a:pPr marL="163289" indent="-163289" defTabSz="653156">
              <a:spcAft>
                <a:spcPts val="0"/>
              </a:spcAft>
            </a:pPr>
            <a:r>
              <a:rPr lang="en-US" sz="2000" b="1" dirty="0">
                <a:solidFill>
                  <a:srgbClr val="000000"/>
                </a:solidFill>
                <a:latin typeface="Arial"/>
              </a:rPr>
              <a:t>Interaction</a:t>
            </a:r>
          </a:p>
          <a:p>
            <a:pPr marL="333382" lvl="1" indent="-170093" defTabSz="653156">
              <a:spcBef>
                <a:spcPts val="0"/>
              </a:spcBef>
              <a:buFont typeface="Arial" panose="020B0604020202020204" pitchFamily="34" charset="0"/>
              <a:buChar char="•"/>
            </a:pPr>
            <a:r>
              <a:rPr lang="en-US" sz="1714" dirty="0">
                <a:solidFill>
                  <a:srgbClr val="000000"/>
                </a:solidFill>
                <a:latin typeface="Arial"/>
              </a:rPr>
              <a:t>When and for whom does E cause/predict D?</a:t>
            </a:r>
          </a:p>
        </p:txBody>
      </p:sp>
      <p:sp>
        <p:nvSpPr>
          <p:cNvPr id="8" name="Rectangle 7"/>
          <p:cNvSpPr/>
          <p:nvPr/>
        </p:nvSpPr>
        <p:spPr>
          <a:xfrm>
            <a:off x="5769429" y="4844143"/>
            <a:ext cx="3332704" cy="1455270"/>
          </a:xfrm>
          <a:prstGeom prst="rect">
            <a:avLst/>
          </a:prstGeom>
        </p:spPr>
        <p:txBody>
          <a:bodyPr wrap="square">
            <a:spAutoFit/>
          </a:bodyPr>
          <a:lstStyle/>
          <a:p>
            <a:pPr marL="163289" indent="-163289" defTabSz="653156">
              <a:spcBef>
                <a:spcPts val="0"/>
              </a:spcBef>
              <a:spcAft>
                <a:spcPts val="0"/>
              </a:spcAft>
            </a:pPr>
            <a:r>
              <a:rPr lang="en-US" sz="2000" b="1" dirty="0">
                <a:solidFill>
                  <a:srgbClr val="000000"/>
                </a:solidFill>
                <a:latin typeface="Arial"/>
              </a:rPr>
              <a:t>Prediction </a:t>
            </a:r>
          </a:p>
          <a:p>
            <a:pPr marL="408222" lvl="1" indent="-244933" defTabSz="653156">
              <a:spcBef>
                <a:spcPts val="0"/>
              </a:spcBef>
              <a:buFont typeface="Arial" panose="020B0604020202020204" pitchFamily="34" charset="0"/>
              <a:buChar char="•"/>
            </a:pPr>
            <a:r>
              <a:rPr lang="en-US" sz="1714" dirty="0">
                <a:solidFill>
                  <a:srgbClr val="000000"/>
                </a:solidFill>
                <a:latin typeface="Arial"/>
              </a:rPr>
              <a:t>Do A, B, and C predict concurrent presence/future occurrence of D?                             </a:t>
            </a:r>
          </a:p>
          <a:p>
            <a:pPr marL="412758" lvl="1" defTabSz="653156">
              <a:spcBef>
                <a:spcPts val="0"/>
              </a:spcBef>
            </a:pPr>
            <a:r>
              <a:rPr lang="en-US" sz="1714" dirty="0">
                <a:solidFill>
                  <a:srgbClr val="000000"/>
                </a:solidFill>
                <a:latin typeface="Arial"/>
              </a:rPr>
              <a:t>e.g., diagnosis or prognosis</a:t>
            </a:r>
          </a:p>
        </p:txBody>
      </p:sp>
      <p:sp>
        <p:nvSpPr>
          <p:cNvPr id="17" name="Rectangle 16"/>
          <p:cNvSpPr/>
          <p:nvPr/>
        </p:nvSpPr>
        <p:spPr>
          <a:xfrm>
            <a:off x="5524360" y="2369861"/>
            <a:ext cx="870857" cy="575992"/>
          </a:xfrm>
          <a:prstGeom prst="rect">
            <a:avLst/>
          </a:prstGeom>
        </p:spPr>
        <p:txBody>
          <a:bodyPr wrap="square">
            <a:spAutoFit/>
          </a:bodyPr>
          <a:lstStyle/>
          <a:p>
            <a:pPr algn="ctr" defTabSz="653156" eaLnBrk="0" hangingPunct="0">
              <a:spcBef>
                <a:spcPct val="50000"/>
              </a:spcBef>
              <a:defRPr/>
            </a:pPr>
            <a:r>
              <a:rPr lang="en-US" sz="3143" b="1" dirty="0">
                <a:solidFill>
                  <a:srgbClr val="000000"/>
                </a:solidFill>
                <a:latin typeface="Arial" charset="0"/>
              </a:rPr>
              <a:t>D</a:t>
            </a:r>
            <a:endParaRPr lang="en-US" sz="3143" dirty="0">
              <a:solidFill>
                <a:srgbClr val="000000"/>
              </a:solidFill>
              <a:latin typeface="Arial" charset="0"/>
            </a:endParaRPr>
          </a:p>
        </p:txBody>
      </p:sp>
      <p:pic>
        <p:nvPicPr>
          <p:cNvPr id="18" name="Picture 17"/>
          <p:cNvPicPr>
            <a:picLocks noChangeAspect="1"/>
          </p:cNvPicPr>
          <p:nvPr/>
        </p:nvPicPr>
        <p:blipFill>
          <a:blip r:embed="rId3"/>
          <a:stretch>
            <a:fillRect/>
          </a:stretch>
        </p:blipFill>
        <p:spPr>
          <a:xfrm>
            <a:off x="3429000" y="3265715"/>
            <a:ext cx="2013857" cy="846116"/>
          </a:xfrm>
          <a:prstGeom prst="rect">
            <a:avLst/>
          </a:prstGeom>
        </p:spPr>
      </p:pic>
      <p:pic>
        <p:nvPicPr>
          <p:cNvPr id="21" name="Picture 20"/>
          <p:cNvPicPr>
            <a:picLocks noChangeAspect="1"/>
          </p:cNvPicPr>
          <p:nvPr/>
        </p:nvPicPr>
        <p:blipFill>
          <a:blip r:embed="rId4"/>
          <a:stretch>
            <a:fillRect/>
          </a:stretch>
        </p:blipFill>
        <p:spPr>
          <a:xfrm>
            <a:off x="9396806" y="1197417"/>
            <a:ext cx="2196480" cy="1063920"/>
          </a:xfrm>
          <a:prstGeom prst="rect">
            <a:avLst/>
          </a:prstGeom>
        </p:spPr>
      </p:pic>
      <p:pic>
        <p:nvPicPr>
          <p:cNvPr id="22" name="Picture 21"/>
          <p:cNvPicPr>
            <a:picLocks noChangeAspect="1"/>
          </p:cNvPicPr>
          <p:nvPr/>
        </p:nvPicPr>
        <p:blipFill>
          <a:blip r:embed="rId5"/>
          <a:stretch>
            <a:fillRect/>
          </a:stretch>
        </p:blipFill>
        <p:spPr>
          <a:xfrm>
            <a:off x="9594344" y="3069110"/>
            <a:ext cx="1992537" cy="904176"/>
          </a:xfrm>
          <a:prstGeom prst="rect">
            <a:avLst/>
          </a:prstGeom>
        </p:spPr>
      </p:pic>
      <p:pic>
        <p:nvPicPr>
          <p:cNvPr id="37" name="Picture 36"/>
          <p:cNvPicPr>
            <a:picLocks noChangeAspect="1"/>
          </p:cNvPicPr>
          <p:nvPr/>
        </p:nvPicPr>
        <p:blipFill>
          <a:blip r:embed="rId6"/>
          <a:stretch>
            <a:fillRect/>
          </a:stretch>
        </p:blipFill>
        <p:spPr>
          <a:xfrm>
            <a:off x="9515057" y="4610941"/>
            <a:ext cx="2078229" cy="1757202"/>
          </a:xfrm>
          <a:prstGeom prst="rect">
            <a:avLst/>
          </a:prstGeom>
        </p:spPr>
      </p:pic>
      <p:sp>
        <p:nvSpPr>
          <p:cNvPr id="23" name="Rectangle 22"/>
          <p:cNvSpPr/>
          <p:nvPr/>
        </p:nvSpPr>
        <p:spPr>
          <a:xfrm>
            <a:off x="177563" y="2642805"/>
            <a:ext cx="3458114" cy="2202654"/>
          </a:xfrm>
          <a:prstGeom prst="rect">
            <a:avLst/>
          </a:prstGeom>
        </p:spPr>
        <p:txBody>
          <a:bodyPr wrap="square">
            <a:spAutoFit/>
          </a:bodyPr>
          <a:lstStyle/>
          <a:p>
            <a:pPr marL="408222" lvl="1" indent="-244933" defTabSz="653156">
              <a:spcBef>
                <a:spcPts val="0"/>
              </a:spcBef>
              <a:buFont typeface="Arial" panose="020B0604020202020204" pitchFamily="34" charset="0"/>
              <a:buChar char="•"/>
            </a:pPr>
            <a:r>
              <a:rPr lang="en-US" sz="1714" dirty="0">
                <a:solidFill>
                  <a:srgbClr val="000000"/>
                </a:solidFill>
                <a:latin typeface="Arial"/>
              </a:rPr>
              <a:t>The science of establishing causal relationships among biological, behavioral, environmental (etc.) factors within humans.  Does E cause (or prevent) D? </a:t>
            </a:r>
          </a:p>
          <a:p>
            <a:pPr marL="408222" lvl="1" indent="-244933" defTabSz="653156">
              <a:buFont typeface="Arial" panose="020B0604020202020204" pitchFamily="34" charset="0"/>
              <a:buChar char="•"/>
            </a:pPr>
            <a:r>
              <a:rPr lang="en-US" sz="1714" dirty="0">
                <a:solidFill>
                  <a:srgbClr val="000000"/>
                </a:solidFill>
                <a:latin typeface="Arial"/>
              </a:rPr>
              <a:t>Will intervening upon E change occurrence of D?</a:t>
            </a:r>
          </a:p>
        </p:txBody>
      </p:sp>
      <p:sp>
        <p:nvSpPr>
          <p:cNvPr id="28" name="Text Box 2"/>
          <p:cNvSpPr txBox="1">
            <a:spLocks noChangeArrowheads="1"/>
          </p:cNvSpPr>
          <p:nvPr/>
        </p:nvSpPr>
        <p:spPr bwMode="auto">
          <a:xfrm flipH="1">
            <a:off x="3109490" y="5160695"/>
            <a:ext cx="816429" cy="795859"/>
          </a:xfrm>
          <a:prstGeom prst="rect">
            <a:avLst/>
          </a:prstGeom>
          <a:noFill/>
          <a:ln w="12700">
            <a:noFill/>
            <a:miter lim="800000"/>
            <a:headEnd/>
            <a:tailEnd/>
          </a:ln>
          <a:effectLst/>
        </p:spPr>
        <p:txBody>
          <a:bodyPr anchor="ctr">
            <a:spAutoFit/>
          </a:bodyPr>
          <a:lstStyle/>
          <a:p>
            <a:pPr algn="ctr" defTabSz="653156" eaLnBrk="0" hangingPunct="0">
              <a:spcBef>
                <a:spcPct val="50000"/>
              </a:spcBef>
              <a:defRPr/>
            </a:pPr>
            <a:endParaRPr lang="en-US" sz="286" b="1" dirty="0">
              <a:solidFill>
                <a:srgbClr val="000000"/>
              </a:solidFill>
              <a:latin typeface="Arial" charset="0"/>
            </a:endParaRPr>
          </a:p>
          <a:p>
            <a:pPr algn="ctr" defTabSz="653156" eaLnBrk="0" hangingPunct="0">
              <a:spcBef>
                <a:spcPct val="50000"/>
              </a:spcBef>
              <a:defRPr/>
            </a:pPr>
            <a:r>
              <a:rPr lang="en-US" sz="2857" b="1" dirty="0">
                <a:solidFill>
                  <a:srgbClr val="000000"/>
                </a:solidFill>
                <a:latin typeface="Arial" charset="0"/>
              </a:rPr>
              <a:t>A</a:t>
            </a:r>
            <a:endParaRPr lang="en-US" sz="2857" dirty="0">
              <a:solidFill>
                <a:srgbClr val="000000"/>
              </a:solidFill>
              <a:latin typeface="Arial" charset="0"/>
            </a:endParaRPr>
          </a:p>
        </p:txBody>
      </p:sp>
      <p:sp>
        <p:nvSpPr>
          <p:cNvPr id="29" name="Text Box 2"/>
          <p:cNvSpPr txBox="1">
            <a:spLocks noChangeArrowheads="1"/>
          </p:cNvSpPr>
          <p:nvPr/>
        </p:nvSpPr>
        <p:spPr bwMode="auto">
          <a:xfrm flipH="1">
            <a:off x="3292829" y="5933017"/>
            <a:ext cx="435627" cy="532005"/>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r>
              <a:rPr lang="en-US" sz="2857" b="1" dirty="0">
                <a:solidFill>
                  <a:srgbClr val="000000"/>
                </a:solidFill>
                <a:latin typeface="Arial" charset="0"/>
              </a:rPr>
              <a:t>E</a:t>
            </a:r>
            <a:endParaRPr lang="en-US" sz="2857" dirty="0">
              <a:solidFill>
                <a:srgbClr val="000000"/>
              </a:solidFill>
              <a:latin typeface="Arial" charset="0"/>
            </a:endParaRPr>
          </a:p>
        </p:txBody>
      </p:sp>
      <p:sp>
        <p:nvSpPr>
          <p:cNvPr id="30" name="Text Box 2"/>
          <p:cNvSpPr txBox="1">
            <a:spLocks noChangeArrowheads="1"/>
          </p:cNvSpPr>
          <p:nvPr/>
        </p:nvSpPr>
        <p:spPr bwMode="auto">
          <a:xfrm flipH="1">
            <a:off x="4698328" y="5647363"/>
            <a:ext cx="853386" cy="795859"/>
          </a:xfrm>
          <a:prstGeom prst="rect">
            <a:avLst/>
          </a:prstGeom>
          <a:noFill/>
          <a:ln w="12700">
            <a:noFill/>
            <a:miter lim="800000"/>
            <a:headEnd/>
            <a:tailEnd/>
          </a:ln>
          <a:effectLst/>
        </p:spPr>
        <p:txBody>
          <a:bodyPr wrap="square" anchor="ctr">
            <a:spAutoFit/>
          </a:bodyPr>
          <a:lstStyle/>
          <a:p>
            <a:pPr algn="ctr" defTabSz="653156" eaLnBrk="0" hangingPunct="0">
              <a:spcBef>
                <a:spcPct val="50000"/>
              </a:spcBef>
              <a:defRPr/>
            </a:pPr>
            <a:endParaRPr lang="en-US" sz="286" b="1" dirty="0">
              <a:solidFill>
                <a:srgbClr val="000000"/>
              </a:solidFill>
              <a:latin typeface="Arial" charset="0"/>
            </a:endParaRPr>
          </a:p>
          <a:p>
            <a:pPr algn="ctr" defTabSz="653156" eaLnBrk="0" hangingPunct="0">
              <a:spcBef>
                <a:spcPct val="50000"/>
              </a:spcBef>
              <a:defRPr/>
            </a:pPr>
            <a:r>
              <a:rPr lang="en-US" sz="2857" b="1" dirty="0">
                <a:solidFill>
                  <a:srgbClr val="000000"/>
                </a:solidFill>
                <a:latin typeface="Arial" charset="0"/>
              </a:rPr>
              <a:t>D</a:t>
            </a:r>
            <a:endParaRPr lang="en-US" sz="2857" dirty="0">
              <a:solidFill>
                <a:srgbClr val="000000"/>
              </a:solidFill>
              <a:latin typeface="Arial" charset="0"/>
            </a:endParaRPr>
          </a:p>
        </p:txBody>
      </p:sp>
      <p:sp>
        <p:nvSpPr>
          <p:cNvPr id="31" name="Freeform 5"/>
          <p:cNvSpPr>
            <a:spLocks/>
          </p:cNvSpPr>
          <p:nvPr/>
        </p:nvSpPr>
        <p:spPr bwMode="auto">
          <a:xfrm rot="2078718">
            <a:off x="3816275" y="5813187"/>
            <a:ext cx="984831" cy="246221"/>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32" name="Freeform 5"/>
          <p:cNvSpPr>
            <a:spLocks/>
          </p:cNvSpPr>
          <p:nvPr/>
        </p:nvSpPr>
        <p:spPr bwMode="auto">
          <a:xfrm rot="4236866">
            <a:off x="4078224" y="5792855"/>
            <a:ext cx="330811" cy="918380"/>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33" name="Text Box 2"/>
          <p:cNvSpPr txBox="1">
            <a:spLocks noChangeArrowheads="1"/>
          </p:cNvSpPr>
          <p:nvPr/>
        </p:nvSpPr>
        <p:spPr bwMode="auto">
          <a:xfrm flipH="1">
            <a:off x="3592286" y="4722077"/>
            <a:ext cx="816429" cy="795859"/>
          </a:xfrm>
          <a:prstGeom prst="rect">
            <a:avLst/>
          </a:prstGeom>
          <a:noFill/>
          <a:ln w="12700">
            <a:noFill/>
            <a:miter lim="800000"/>
            <a:headEnd/>
            <a:tailEnd/>
          </a:ln>
          <a:effectLst/>
        </p:spPr>
        <p:txBody>
          <a:bodyPr anchor="ctr">
            <a:spAutoFit/>
          </a:bodyPr>
          <a:lstStyle/>
          <a:p>
            <a:pPr algn="ctr" defTabSz="653156" eaLnBrk="0" hangingPunct="0">
              <a:spcBef>
                <a:spcPct val="50000"/>
              </a:spcBef>
              <a:defRPr/>
            </a:pPr>
            <a:endParaRPr lang="en-US" sz="286" b="1" dirty="0">
              <a:solidFill>
                <a:srgbClr val="000000"/>
              </a:solidFill>
              <a:latin typeface="Arial" charset="0"/>
            </a:endParaRPr>
          </a:p>
          <a:p>
            <a:pPr algn="ctr" defTabSz="653156" eaLnBrk="0" hangingPunct="0">
              <a:spcBef>
                <a:spcPct val="50000"/>
              </a:spcBef>
              <a:defRPr/>
            </a:pPr>
            <a:r>
              <a:rPr lang="en-US" sz="2857" b="1" dirty="0">
                <a:solidFill>
                  <a:srgbClr val="000000"/>
                </a:solidFill>
                <a:latin typeface="Arial" charset="0"/>
              </a:rPr>
              <a:t>B</a:t>
            </a:r>
            <a:endParaRPr lang="en-US" sz="2857" dirty="0">
              <a:solidFill>
                <a:srgbClr val="000000"/>
              </a:solidFill>
              <a:latin typeface="Arial" charset="0"/>
            </a:endParaRPr>
          </a:p>
        </p:txBody>
      </p:sp>
      <p:sp>
        <p:nvSpPr>
          <p:cNvPr id="34" name="Freeform 5"/>
          <p:cNvSpPr>
            <a:spLocks/>
          </p:cNvSpPr>
          <p:nvPr/>
        </p:nvSpPr>
        <p:spPr bwMode="auto">
          <a:xfrm rot="2855394">
            <a:off x="4133119" y="5552698"/>
            <a:ext cx="986619" cy="246221"/>
          </a:xfrm>
          <a:custGeom>
            <a:avLst/>
            <a:gdLst/>
            <a:ahLst/>
            <a:cxnLst>
              <a:cxn ang="0">
                <a:pos x="0" y="1220"/>
              </a:cxn>
              <a:cxn ang="0">
                <a:pos x="1747" y="0"/>
              </a:cxn>
            </a:cxnLst>
            <a:rect l="0" t="0" r="r" b="b"/>
            <a:pathLst>
              <a:path w="1747" h="1220">
                <a:moveTo>
                  <a:pt x="0" y="1220"/>
                </a:moveTo>
                <a:lnTo>
                  <a:pt x="1747" y="0"/>
                </a:lnTo>
              </a:path>
            </a:pathLst>
          </a:custGeom>
          <a:noFill/>
          <a:ln w="76200" cap="flat" cmpd="sng">
            <a:solidFill>
              <a:schemeClr val="tx1"/>
            </a:solidFill>
            <a:prstDash val="solid"/>
            <a:round/>
            <a:headEnd type="none" w="med" len="med"/>
            <a:tailEnd type="stealth" w="med" len="med"/>
          </a:ln>
          <a:effectLst/>
        </p:spPr>
        <p:txBody>
          <a:bodyPr wrap="square" anchor="ctr">
            <a:spAutoFit/>
          </a:bodyPr>
          <a:lstStyle/>
          <a:p>
            <a:pPr algn="r" defTabSz="653156" eaLnBrk="0" hangingPunct="0">
              <a:spcBef>
                <a:spcPct val="50000"/>
              </a:spcBef>
              <a:defRPr/>
            </a:pPr>
            <a:endParaRPr lang="en-US" sz="1000" dirty="0">
              <a:solidFill>
                <a:srgbClr val="000000"/>
              </a:solidFill>
              <a:latin typeface="Arial" charset="0"/>
            </a:endParaRPr>
          </a:p>
        </p:txBody>
      </p:sp>
      <p:sp>
        <p:nvSpPr>
          <p:cNvPr id="24" name="Oval 23">
            <a:extLst>
              <a:ext uri="{FF2B5EF4-FFF2-40B4-BE49-F238E27FC236}">
                <a16:creationId xmlns:a16="http://schemas.microsoft.com/office/drawing/2014/main" id="{46E775D5-ED4B-403E-AB10-3FC7767A2CC7}"/>
              </a:ext>
            </a:extLst>
          </p:cNvPr>
          <p:cNvSpPr/>
          <p:nvPr/>
        </p:nvSpPr>
        <p:spPr bwMode="auto">
          <a:xfrm>
            <a:off x="73765" y="988528"/>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25" name="Oval 24">
            <a:extLst>
              <a:ext uri="{FF2B5EF4-FFF2-40B4-BE49-F238E27FC236}">
                <a16:creationId xmlns:a16="http://schemas.microsoft.com/office/drawing/2014/main" id="{AD77EE41-37BC-4BB1-8ED7-CF986065D37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grpSp>
        <p:nvGrpSpPr>
          <p:cNvPr id="9" name="Group 8">
            <a:extLst>
              <a:ext uri="{FF2B5EF4-FFF2-40B4-BE49-F238E27FC236}">
                <a16:creationId xmlns:a16="http://schemas.microsoft.com/office/drawing/2014/main" id="{C4048709-2220-FE1E-8949-318B2A4B20BE}"/>
              </a:ext>
            </a:extLst>
          </p:cNvPr>
          <p:cNvGrpSpPr/>
          <p:nvPr/>
        </p:nvGrpSpPr>
        <p:grpSpPr>
          <a:xfrm>
            <a:off x="2959568" y="896797"/>
            <a:ext cx="2476159" cy="1412980"/>
            <a:chOff x="4338440" y="1149343"/>
            <a:chExt cx="2900560" cy="1872766"/>
          </a:xfrm>
        </p:grpSpPr>
        <p:sp>
          <p:nvSpPr>
            <p:cNvPr id="10" name="Rectangle 9">
              <a:extLst>
                <a:ext uri="{FF2B5EF4-FFF2-40B4-BE49-F238E27FC236}">
                  <a16:creationId xmlns:a16="http://schemas.microsoft.com/office/drawing/2014/main" id="{6A683762-B25B-E705-3BDE-5BE4C27A2DCC}"/>
                </a:ext>
              </a:extLst>
            </p:cNvPr>
            <p:cNvSpPr/>
            <p:nvPr/>
          </p:nvSpPr>
          <p:spPr>
            <a:xfrm>
              <a:off x="5883959" y="1316475"/>
              <a:ext cx="1355041" cy="693476"/>
            </a:xfrm>
            <a:prstGeom prst="rect">
              <a:avLst/>
            </a:prstGeom>
            <a:ln w="50800">
              <a:solidFill>
                <a:srgbClr val="FF0000"/>
              </a:solidFill>
            </a:ln>
          </p:spPr>
          <p:txBody>
            <a:bodyPr wrap="square">
              <a:spAutoFit/>
            </a:bodyPr>
            <a:lstStyle/>
            <a:p>
              <a:pPr algn="ctr" defTabSz="1280154" eaLnBrk="0" fontAlgn="auto" hangingPunct="0">
                <a:spcBef>
                  <a:spcPct val="50000"/>
                </a:spcBef>
                <a:spcAft>
                  <a:spcPts val="0"/>
                </a:spcAft>
                <a:defRPr/>
              </a:pPr>
              <a:r>
                <a:rPr lang="en-US" sz="2800" b="1" dirty="0">
                  <a:solidFill>
                    <a:srgbClr val="000000"/>
                  </a:solidFill>
                  <a:latin typeface="Arial" charset="0"/>
                </a:rPr>
                <a:t>S=1</a:t>
              </a:r>
              <a:endParaRPr lang="en-US" sz="2800" dirty="0">
                <a:solidFill>
                  <a:srgbClr val="000000"/>
                </a:solidFill>
                <a:latin typeface="Arial" charset="0"/>
              </a:endParaRPr>
            </a:p>
          </p:txBody>
        </p:sp>
        <p:sp>
          <p:nvSpPr>
            <p:cNvPr id="11" name="Rectangle 10">
              <a:extLst>
                <a:ext uri="{FF2B5EF4-FFF2-40B4-BE49-F238E27FC236}">
                  <a16:creationId xmlns:a16="http://schemas.microsoft.com/office/drawing/2014/main" id="{54C756B7-A9BD-9533-1361-D31900CFA5F4}"/>
                </a:ext>
              </a:extLst>
            </p:cNvPr>
            <p:cNvSpPr/>
            <p:nvPr/>
          </p:nvSpPr>
          <p:spPr>
            <a:xfrm>
              <a:off x="5961376" y="2328633"/>
              <a:ext cx="1219200" cy="693476"/>
            </a:xfrm>
            <a:prstGeom prst="rect">
              <a:avLst/>
            </a:prstGeom>
          </p:spPr>
          <p:txBody>
            <a:bodyPr wrap="square">
              <a:spAutoFit/>
            </a:bodyPr>
            <a:lstStyle/>
            <a:p>
              <a:pPr algn="ctr" defTabSz="1280154" eaLnBrk="0" fontAlgn="auto" hangingPunct="0">
                <a:spcBef>
                  <a:spcPct val="50000"/>
                </a:spcBef>
                <a:spcAft>
                  <a:spcPts val="0"/>
                </a:spcAft>
                <a:defRPr/>
              </a:pPr>
              <a:r>
                <a:rPr lang="en-US" sz="2800" b="1" dirty="0">
                  <a:solidFill>
                    <a:srgbClr val="000000"/>
                  </a:solidFill>
                  <a:latin typeface="Arial" charset="0"/>
                </a:rPr>
                <a:t>D</a:t>
              </a:r>
              <a:endParaRPr lang="en-US" sz="2800" dirty="0">
                <a:solidFill>
                  <a:srgbClr val="000000"/>
                </a:solidFill>
                <a:latin typeface="Arial" charset="0"/>
              </a:endParaRPr>
            </a:p>
          </p:txBody>
        </p:sp>
        <p:sp>
          <p:nvSpPr>
            <p:cNvPr id="12" name="Rectangle 11">
              <a:extLst>
                <a:ext uri="{FF2B5EF4-FFF2-40B4-BE49-F238E27FC236}">
                  <a16:creationId xmlns:a16="http://schemas.microsoft.com/office/drawing/2014/main" id="{38C9A34A-E669-B955-8A9C-5AD08F68F8ED}"/>
                </a:ext>
              </a:extLst>
            </p:cNvPr>
            <p:cNvSpPr/>
            <p:nvPr/>
          </p:nvSpPr>
          <p:spPr>
            <a:xfrm>
              <a:off x="4338440" y="1149343"/>
              <a:ext cx="1219200" cy="693476"/>
            </a:xfrm>
            <a:prstGeom prst="rect">
              <a:avLst/>
            </a:prstGeom>
          </p:spPr>
          <p:txBody>
            <a:bodyPr wrap="square">
              <a:spAutoFit/>
            </a:bodyPr>
            <a:lstStyle/>
            <a:p>
              <a:pPr algn="ctr" defTabSz="1280154" eaLnBrk="0" fontAlgn="auto" hangingPunct="0">
                <a:spcBef>
                  <a:spcPct val="50000"/>
                </a:spcBef>
                <a:spcAft>
                  <a:spcPts val="0"/>
                </a:spcAft>
                <a:defRPr/>
              </a:pPr>
              <a:r>
                <a:rPr lang="en-US" sz="2800" b="1" dirty="0">
                  <a:solidFill>
                    <a:srgbClr val="000000"/>
                  </a:solidFill>
                  <a:latin typeface="Arial" charset="0"/>
                </a:rPr>
                <a:t>A</a:t>
              </a:r>
              <a:endParaRPr lang="en-US" sz="2800" dirty="0">
                <a:solidFill>
                  <a:srgbClr val="000000"/>
                </a:solidFill>
                <a:latin typeface="Arial" charset="0"/>
              </a:endParaRPr>
            </a:p>
          </p:txBody>
        </p:sp>
        <p:cxnSp>
          <p:nvCxnSpPr>
            <p:cNvPr id="13" name="Straight Arrow Connector 12">
              <a:extLst>
                <a:ext uri="{FF2B5EF4-FFF2-40B4-BE49-F238E27FC236}">
                  <a16:creationId xmlns:a16="http://schemas.microsoft.com/office/drawing/2014/main" id="{562610A5-74E9-4489-EC97-36DC12BBDAE7}"/>
                </a:ext>
              </a:extLst>
            </p:cNvPr>
            <p:cNvCxnSpPr>
              <a:endCxn id="10" idx="1"/>
            </p:cNvCxnSpPr>
            <p:nvPr/>
          </p:nvCxnSpPr>
          <p:spPr bwMode="auto">
            <a:xfrm>
              <a:off x="5219839" y="1552537"/>
              <a:ext cx="664120" cy="110676"/>
            </a:xfrm>
            <a:prstGeom prst="straightConnector1">
              <a:avLst/>
            </a:prstGeom>
            <a:noFill/>
            <a:ln w="508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7582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88145" y="469581"/>
            <a:ext cx="11464090" cy="685800"/>
          </a:xfrm>
        </p:spPr>
        <p:txBody>
          <a:bodyPr/>
          <a:lstStyle/>
          <a:p>
            <a:pPr eaLnBrk="1" hangingPunct="1"/>
            <a:r>
              <a:rPr lang="en-US" sz="3000" b="1" dirty="0">
                <a:latin typeface="Arial" panose="020B0604020202020204" pitchFamily="34" charset="0"/>
                <a:cs typeface="Arial" panose="020B0604020202020204" pitchFamily="34" charset="0"/>
              </a:rPr>
              <a:t>If participant selection and data described in paper truly reflect what occurred, what is main threat to validity regarding a causation objective?</a:t>
            </a:r>
            <a:endParaRPr lang="en-US" altLang="en-US" sz="30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496029" y="5376886"/>
            <a:ext cx="1146408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b="1" kern="0" dirty="0">
                <a:solidFill>
                  <a:srgbClr val="000000"/>
                </a:solidFill>
                <a:latin typeface="Arial" panose="020B0604020202020204" pitchFamily="34" charset="0"/>
                <a:cs typeface="Arial" panose="020B0604020202020204" pitchFamily="34" charset="0"/>
              </a:rPr>
              <a:t>&gt;90% of all children receive MMR (i.e., no comparator group)</a:t>
            </a:r>
          </a:p>
          <a:p>
            <a:pPr eaLnBrk="1" hangingPunct="1"/>
            <a:r>
              <a:rPr lang="en-US" altLang="en-US" sz="2400" b="1" kern="0" dirty="0">
                <a:solidFill>
                  <a:srgbClr val="000000"/>
                </a:solidFill>
                <a:latin typeface="Arial" panose="020B0604020202020204" pitchFamily="34" charset="0"/>
                <a:cs typeface="Arial" panose="020B0604020202020204" pitchFamily="34" charset="0"/>
              </a:rPr>
              <a:t>Timing of MMR in relationship to PDD may be subject to differential misclassification of exposure (parents seeking a reason for the PDD)</a:t>
            </a:r>
            <a:endParaRPr lang="en-US" altLang="en-US" sz="2400" kern="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6218937-ED29-4DD1-B794-3708E62BF3EE}"/>
              </a:ext>
            </a:extLst>
          </p:cNvPr>
          <p:cNvGrpSpPr/>
          <p:nvPr/>
        </p:nvGrpSpPr>
        <p:grpSpPr>
          <a:xfrm>
            <a:off x="1160625" y="1619903"/>
            <a:ext cx="9431175" cy="3561697"/>
            <a:chOff x="-3467102" y="1335967"/>
            <a:chExt cx="9037743" cy="3561697"/>
          </a:xfrm>
        </p:grpSpPr>
        <p:grpSp>
          <p:nvGrpSpPr>
            <p:cNvPr id="10" name="Group 9">
              <a:extLst>
                <a:ext uri="{FF2B5EF4-FFF2-40B4-BE49-F238E27FC236}">
                  <a16:creationId xmlns:a16="http://schemas.microsoft.com/office/drawing/2014/main" id="{1A61F1FA-7905-42B2-B49E-6359919233C1}"/>
                </a:ext>
              </a:extLst>
            </p:cNvPr>
            <p:cNvGrpSpPr/>
            <p:nvPr/>
          </p:nvGrpSpPr>
          <p:grpSpPr>
            <a:xfrm>
              <a:off x="-3467102" y="1335967"/>
              <a:ext cx="9037743" cy="3561697"/>
              <a:chOff x="-2941743" y="705503"/>
              <a:chExt cx="9037743" cy="3561697"/>
            </a:xfrm>
          </p:grpSpPr>
          <p:sp>
            <p:nvSpPr>
              <p:cNvPr id="14" name="Rectangle 2051">
                <a:extLst>
                  <a:ext uri="{FF2B5EF4-FFF2-40B4-BE49-F238E27FC236}">
                    <a16:creationId xmlns:a16="http://schemas.microsoft.com/office/drawing/2014/main" id="{C5E16E56-3B7F-4A7C-9EF0-FC8D02D93C48}"/>
                  </a:ext>
                </a:extLst>
              </p:cNvPr>
              <p:cNvSpPr>
                <a:spLocks noChangeArrowheads="1"/>
              </p:cNvSpPr>
              <p:nvPr/>
            </p:nvSpPr>
            <p:spPr bwMode="auto">
              <a:xfrm>
                <a:off x="2971800" y="1752600"/>
                <a:ext cx="3124200" cy="2514600"/>
              </a:xfrm>
              <a:prstGeom prst="rect">
                <a:avLst/>
              </a:prstGeom>
              <a:noFill/>
              <a:ln w="9525">
                <a:solidFill>
                  <a:schemeClr val="tx1"/>
                </a:solidFill>
                <a:miter lim="800000"/>
                <a:headEnd/>
                <a:tailEnd/>
              </a:ln>
            </p:spPr>
            <p:txBody>
              <a:bodyPr wrap="none" anchor="ctr"/>
              <a:lstStyle/>
              <a:p>
                <a:pPr eaLnBrk="0" hangingPunct="0"/>
                <a:endParaRPr lang="en-US" altLang="en-US" dirty="0"/>
              </a:p>
            </p:txBody>
          </p:sp>
          <p:sp>
            <p:nvSpPr>
              <p:cNvPr id="15" name="Text Box 2053">
                <a:extLst>
                  <a:ext uri="{FF2B5EF4-FFF2-40B4-BE49-F238E27FC236}">
                    <a16:creationId xmlns:a16="http://schemas.microsoft.com/office/drawing/2014/main" id="{7DB4DFF8-4154-4170-947B-C70653E02BB4}"/>
                  </a:ext>
                </a:extLst>
              </p:cNvPr>
              <p:cNvSpPr txBox="1">
                <a:spLocks noChangeArrowheads="1"/>
              </p:cNvSpPr>
              <p:nvPr/>
            </p:nvSpPr>
            <p:spPr bwMode="auto">
              <a:xfrm>
                <a:off x="4088135" y="705503"/>
                <a:ext cx="768374" cy="461665"/>
              </a:xfrm>
              <a:prstGeom prst="rect">
                <a:avLst/>
              </a:prstGeom>
              <a:noFill/>
              <a:ln w="9525">
                <a:noFill/>
                <a:miter lim="800000"/>
                <a:headEnd/>
                <a:tailEnd/>
              </a:ln>
            </p:spPr>
            <p:txBody>
              <a:bodyPr wrap="none">
                <a:spAutoFit/>
              </a:bodyPr>
              <a:lstStyle/>
              <a:p>
                <a:pPr eaLnBrk="0" hangingPunct="0"/>
                <a:r>
                  <a:rPr lang="en-US" altLang="en-US" dirty="0"/>
                  <a:t>PDD</a:t>
                </a:r>
                <a:endParaRPr lang="en-US" altLang="en-US" sz="2400" dirty="0"/>
              </a:p>
            </p:txBody>
          </p:sp>
          <p:sp>
            <p:nvSpPr>
              <p:cNvPr id="16" name="Text Box 2054">
                <a:extLst>
                  <a:ext uri="{FF2B5EF4-FFF2-40B4-BE49-F238E27FC236}">
                    <a16:creationId xmlns:a16="http://schemas.microsoft.com/office/drawing/2014/main" id="{50B8CB58-A25F-47F3-A84F-4DC8C5637066}"/>
                  </a:ext>
                </a:extLst>
              </p:cNvPr>
              <p:cNvSpPr txBox="1">
                <a:spLocks noChangeArrowheads="1"/>
              </p:cNvSpPr>
              <p:nvPr/>
            </p:nvSpPr>
            <p:spPr bwMode="auto">
              <a:xfrm>
                <a:off x="3429321" y="1102215"/>
                <a:ext cx="658813" cy="457200"/>
              </a:xfrm>
              <a:prstGeom prst="rect">
                <a:avLst/>
              </a:prstGeom>
              <a:noFill/>
              <a:ln w="9525">
                <a:noFill/>
                <a:miter lim="800000"/>
                <a:headEnd/>
                <a:tailEnd/>
              </a:ln>
            </p:spPr>
            <p:txBody>
              <a:bodyPr wrap="none">
                <a:spAutoFit/>
              </a:bodyPr>
              <a:lstStyle/>
              <a:p>
                <a:pPr eaLnBrk="0" hangingPunct="0"/>
                <a:r>
                  <a:rPr lang="en-US" altLang="en-US" sz="2400" dirty="0"/>
                  <a:t>Yes</a:t>
                </a:r>
              </a:p>
            </p:txBody>
          </p:sp>
          <p:sp>
            <p:nvSpPr>
              <p:cNvPr id="17" name="Text Box 2055">
                <a:extLst>
                  <a:ext uri="{FF2B5EF4-FFF2-40B4-BE49-F238E27FC236}">
                    <a16:creationId xmlns:a16="http://schemas.microsoft.com/office/drawing/2014/main" id="{79EA0D12-CA09-4639-B46B-A7BFEB239A3C}"/>
                  </a:ext>
                </a:extLst>
              </p:cNvPr>
              <p:cNvSpPr txBox="1">
                <a:spLocks noChangeArrowheads="1"/>
              </p:cNvSpPr>
              <p:nvPr/>
            </p:nvSpPr>
            <p:spPr bwMode="auto">
              <a:xfrm>
                <a:off x="5051424" y="1066800"/>
                <a:ext cx="557213" cy="457200"/>
              </a:xfrm>
              <a:prstGeom prst="rect">
                <a:avLst/>
              </a:prstGeom>
              <a:noFill/>
              <a:ln w="9525">
                <a:noFill/>
                <a:miter lim="800000"/>
                <a:headEnd/>
                <a:tailEnd/>
              </a:ln>
            </p:spPr>
            <p:txBody>
              <a:bodyPr wrap="none">
                <a:spAutoFit/>
              </a:bodyPr>
              <a:lstStyle/>
              <a:p>
                <a:pPr eaLnBrk="0" hangingPunct="0"/>
                <a:r>
                  <a:rPr lang="en-US" altLang="en-US" sz="2400" dirty="0"/>
                  <a:t>No</a:t>
                </a:r>
              </a:p>
            </p:txBody>
          </p:sp>
          <p:sp>
            <p:nvSpPr>
              <p:cNvPr id="18" name="Text Box 2056">
                <a:extLst>
                  <a:ext uri="{FF2B5EF4-FFF2-40B4-BE49-F238E27FC236}">
                    <a16:creationId xmlns:a16="http://schemas.microsoft.com/office/drawing/2014/main" id="{BE9ADC1B-4865-400F-849E-117D82287B38}"/>
                  </a:ext>
                </a:extLst>
              </p:cNvPr>
              <p:cNvSpPr txBox="1">
                <a:spLocks noChangeArrowheads="1"/>
              </p:cNvSpPr>
              <p:nvPr/>
            </p:nvSpPr>
            <p:spPr bwMode="auto">
              <a:xfrm rot="16202283">
                <a:off x="-3380687" y="2765240"/>
                <a:ext cx="1335088" cy="457200"/>
              </a:xfrm>
              <a:prstGeom prst="rect">
                <a:avLst/>
              </a:prstGeom>
              <a:noFill/>
              <a:ln w="9525">
                <a:noFill/>
                <a:miter lim="800000"/>
                <a:headEnd/>
                <a:tailEnd/>
              </a:ln>
            </p:spPr>
            <p:txBody>
              <a:bodyPr wrap="none">
                <a:spAutoFit/>
              </a:bodyPr>
              <a:lstStyle/>
              <a:p>
                <a:pPr eaLnBrk="0" hangingPunct="0"/>
                <a:r>
                  <a:rPr lang="en-US" altLang="en-US" sz="2400" dirty="0"/>
                  <a:t>Exposure</a:t>
                </a:r>
              </a:p>
            </p:txBody>
          </p:sp>
          <p:sp>
            <p:nvSpPr>
              <p:cNvPr id="19" name="Text Box 2057">
                <a:extLst>
                  <a:ext uri="{FF2B5EF4-FFF2-40B4-BE49-F238E27FC236}">
                    <a16:creationId xmlns:a16="http://schemas.microsoft.com/office/drawing/2014/main" id="{53FFCE8E-FEA8-4F73-BE9B-96B70B388F0E}"/>
                  </a:ext>
                </a:extLst>
              </p:cNvPr>
              <p:cNvSpPr txBox="1">
                <a:spLocks noChangeArrowheads="1"/>
              </p:cNvSpPr>
              <p:nvPr/>
            </p:nvSpPr>
            <p:spPr bwMode="auto">
              <a:xfrm>
                <a:off x="-2133312" y="2173411"/>
                <a:ext cx="5068006" cy="461665"/>
              </a:xfrm>
              <a:prstGeom prst="rect">
                <a:avLst/>
              </a:prstGeom>
              <a:noFill/>
              <a:ln w="9525">
                <a:noFill/>
                <a:miter lim="800000"/>
                <a:headEnd/>
                <a:tailEnd/>
              </a:ln>
            </p:spPr>
            <p:txBody>
              <a:bodyPr wrap="none">
                <a:spAutoFit/>
              </a:bodyPr>
              <a:lstStyle/>
              <a:p>
                <a:pPr eaLnBrk="0" hangingPunct="0"/>
                <a:r>
                  <a:rPr lang="en-US" altLang="en-US" sz="2400" dirty="0"/>
                  <a:t>MMR within 2 weeks prior to PDD onset</a:t>
                </a:r>
              </a:p>
            </p:txBody>
          </p:sp>
          <p:sp>
            <p:nvSpPr>
              <p:cNvPr id="20" name="Text Box 2058">
                <a:extLst>
                  <a:ext uri="{FF2B5EF4-FFF2-40B4-BE49-F238E27FC236}">
                    <a16:creationId xmlns:a16="http://schemas.microsoft.com/office/drawing/2014/main" id="{51E713D3-23C2-4464-9DE4-3AEA886871A6}"/>
                  </a:ext>
                </a:extLst>
              </p:cNvPr>
              <p:cNvSpPr txBox="1">
                <a:spLocks noChangeArrowheads="1"/>
              </p:cNvSpPr>
              <p:nvPr/>
            </p:nvSpPr>
            <p:spPr bwMode="auto">
              <a:xfrm>
                <a:off x="-2455911" y="3430711"/>
                <a:ext cx="5502733" cy="461665"/>
              </a:xfrm>
              <a:prstGeom prst="rect">
                <a:avLst/>
              </a:prstGeom>
              <a:noFill/>
              <a:ln w="9525">
                <a:noFill/>
                <a:miter lim="800000"/>
                <a:headEnd/>
                <a:tailEnd/>
              </a:ln>
            </p:spPr>
            <p:txBody>
              <a:bodyPr wrap="none">
                <a:spAutoFit/>
              </a:bodyPr>
              <a:lstStyle/>
              <a:p>
                <a:pPr eaLnBrk="0" hangingPunct="0"/>
                <a:r>
                  <a:rPr lang="en-US" altLang="en-US" sz="2400" dirty="0"/>
                  <a:t>No MMR within 2 weeks prior to PDD onset</a:t>
                </a:r>
              </a:p>
            </p:txBody>
          </p:sp>
          <p:sp>
            <p:nvSpPr>
              <p:cNvPr id="21" name="Text Box 2061">
                <a:extLst>
                  <a:ext uri="{FF2B5EF4-FFF2-40B4-BE49-F238E27FC236}">
                    <a16:creationId xmlns:a16="http://schemas.microsoft.com/office/drawing/2014/main" id="{CE894441-E6F7-4246-9BEE-6D7A9CECF12E}"/>
                  </a:ext>
                </a:extLst>
              </p:cNvPr>
              <p:cNvSpPr txBox="1">
                <a:spLocks noChangeArrowheads="1"/>
              </p:cNvSpPr>
              <p:nvPr/>
            </p:nvSpPr>
            <p:spPr bwMode="auto">
              <a:xfrm>
                <a:off x="3517900" y="1981200"/>
                <a:ext cx="324431" cy="461665"/>
              </a:xfrm>
              <a:prstGeom prst="rect">
                <a:avLst/>
              </a:prstGeom>
              <a:noFill/>
              <a:ln w="9525">
                <a:noFill/>
                <a:miter lim="800000"/>
                <a:headEnd/>
                <a:tailEnd/>
              </a:ln>
            </p:spPr>
            <p:txBody>
              <a:bodyPr wrap="none">
                <a:spAutoFit/>
              </a:bodyPr>
              <a:lstStyle/>
              <a:p>
                <a:pPr eaLnBrk="0" hangingPunct="0"/>
                <a:r>
                  <a:rPr lang="en-US" altLang="en-US" dirty="0"/>
                  <a:t>8</a:t>
                </a:r>
              </a:p>
            </p:txBody>
          </p:sp>
          <p:sp>
            <p:nvSpPr>
              <p:cNvPr id="23" name="Rectangle 2063">
                <a:extLst>
                  <a:ext uri="{FF2B5EF4-FFF2-40B4-BE49-F238E27FC236}">
                    <a16:creationId xmlns:a16="http://schemas.microsoft.com/office/drawing/2014/main" id="{3FA462D3-F683-403A-BF07-CF22A1F32DE4}"/>
                  </a:ext>
                </a:extLst>
              </p:cNvPr>
              <p:cNvSpPr>
                <a:spLocks noChangeArrowheads="1"/>
              </p:cNvSpPr>
              <p:nvPr/>
            </p:nvSpPr>
            <p:spPr bwMode="auto">
              <a:xfrm>
                <a:off x="3540125" y="3336925"/>
                <a:ext cx="324431" cy="461665"/>
              </a:xfrm>
              <a:prstGeom prst="rect">
                <a:avLst/>
              </a:prstGeom>
              <a:noFill/>
              <a:ln w="9525">
                <a:noFill/>
                <a:miter lim="800000"/>
                <a:headEnd/>
                <a:tailEnd/>
              </a:ln>
            </p:spPr>
            <p:txBody>
              <a:bodyPr wrap="none">
                <a:spAutoFit/>
              </a:bodyPr>
              <a:lstStyle/>
              <a:p>
                <a:pPr eaLnBrk="0" hangingPunct="0"/>
                <a:r>
                  <a:rPr lang="en-US" altLang="en-US" dirty="0"/>
                  <a:t>4</a:t>
                </a:r>
              </a:p>
            </p:txBody>
          </p:sp>
        </p:grpSp>
        <p:grpSp>
          <p:nvGrpSpPr>
            <p:cNvPr id="11" name="Group 10">
              <a:extLst>
                <a:ext uri="{FF2B5EF4-FFF2-40B4-BE49-F238E27FC236}">
                  <a16:creationId xmlns:a16="http://schemas.microsoft.com/office/drawing/2014/main" id="{A93C4A6F-BA08-467D-87FD-022D61C621BE}"/>
                </a:ext>
              </a:extLst>
            </p:cNvPr>
            <p:cNvGrpSpPr/>
            <p:nvPr/>
          </p:nvGrpSpPr>
          <p:grpSpPr>
            <a:xfrm>
              <a:off x="2446441" y="2383064"/>
              <a:ext cx="3124200" cy="2514600"/>
              <a:chOff x="2446441" y="2383064"/>
              <a:chExt cx="3124200" cy="2514600"/>
            </a:xfrm>
          </p:grpSpPr>
          <p:sp>
            <p:nvSpPr>
              <p:cNvPr id="12" name="Line 2059">
                <a:extLst>
                  <a:ext uri="{FF2B5EF4-FFF2-40B4-BE49-F238E27FC236}">
                    <a16:creationId xmlns:a16="http://schemas.microsoft.com/office/drawing/2014/main" id="{E66A3E9A-9045-4F81-A90F-C0EDC52B4C33}"/>
                  </a:ext>
                </a:extLst>
              </p:cNvPr>
              <p:cNvSpPr>
                <a:spLocks noChangeShapeType="1"/>
              </p:cNvSpPr>
              <p:nvPr/>
            </p:nvSpPr>
            <p:spPr bwMode="auto">
              <a:xfrm>
                <a:off x="3970441" y="2383064"/>
                <a:ext cx="0" cy="2514600"/>
              </a:xfrm>
              <a:prstGeom prst="line">
                <a:avLst/>
              </a:prstGeom>
              <a:noFill/>
              <a:ln w="9525">
                <a:solidFill>
                  <a:schemeClr val="tx1"/>
                </a:solidFill>
                <a:round/>
                <a:headEnd/>
                <a:tailEnd/>
              </a:ln>
            </p:spPr>
            <p:txBody>
              <a:bodyPr wrap="none" anchor="ctr"/>
              <a:lstStyle/>
              <a:p>
                <a:endParaRPr lang="en-US" dirty="0"/>
              </a:p>
            </p:txBody>
          </p:sp>
          <p:cxnSp>
            <p:nvCxnSpPr>
              <p:cNvPr id="13" name="Straight Connector 12">
                <a:extLst>
                  <a:ext uri="{FF2B5EF4-FFF2-40B4-BE49-F238E27FC236}">
                    <a16:creationId xmlns:a16="http://schemas.microsoft.com/office/drawing/2014/main" id="{13D4CE2F-37E3-4344-9D26-221B0A150D22}"/>
                  </a:ext>
                </a:extLst>
              </p:cNvPr>
              <p:cNvCxnSpPr/>
              <p:nvPr/>
            </p:nvCxnSpPr>
            <p:spPr bwMode="auto">
              <a:xfrm>
                <a:off x="2446441" y="3640364"/>
                <a:ext cx="3124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27" name="Oval 26">
            <a:extLst>
              <a:ext uri="{FF2B5EF4-FFF2-40B4-BE49-F238E27FC236}">
                <a16:creationId xmlns:a16="http://schemas.microsoft.com/office/drawing/2014/main" id="{8AEA63AB-7CCB-466B-B2A0-D3809DA81743}"/>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044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9550" y="328193"/>
            <a:ext cx="11772900" cy="685800"/>
          </a:xfrm>
        </p:spPr>
        <p:txBody>
          <a:bodyPr/>
          <a:lstStyle/>
          <a:p>
            <a:pPr eaLnBrk="1" hangingPunct="1"/>
            <a:r>
              <a:rPr lang="en-US" sz="3200" b="1" dirty="0">
                <a:latin typeface="Arial" panose="020B0604020202020204" pitchFamily="34" charset="0"/>
                <a:cs typeface="Arial" panose="020B0604020202020204" pitchFamily="34" charset="0"/>
              </a:rPr>
              <a:t>Participant selection was NOT as described in paper</a:t>
            </a:r>
            <a:endParaRPr lang="en-US" altLang="en-US"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A312217-7E1C-4C38-814B-11C2008462A3}"/>
              </a:ext>
            </a:extLst>
          </p:cNvPr>
          <p:cNvPicPr>
            <a:picLocks noChangeAspect="1"/>
          </p:cNvPicPr>
          <p:nvPr/>
        </p:nvPicPr>
        <p:blipFill>
          <a:blip r:embed="rId3"/>
          <a:stretch>
            <a:fillRect/>
          </a:stretch>
        </p:blipFill>
        <p:spPr>
          <a:xfrm>
            <a:off x="2057400" y="1524000"/>
            <a:ext cx="6634163" cy="4552618"/>
          </a:xfrm>
          <a:prstGeom prst="rect">
            <a:avLst/>
          </a:prstGeom>
        </p:spPr>
      </p:pic>
      <p:pic>
        <p:nvPicPr>
          <p:cNvPr id="5" name="Picture 4" descr="A person in a suit holding a book&#10;&#10;Description automatically generated with medium confidence">
            <a:extLst>
              <a:ext uri="{FF2B5EF4-FFF2-40B4-BE49-F238E27FC236}">
                <a16:creationId xmlns:a16="http://schemas.microsoft.com/office/drawing/2014/main" id="{3CEE14DC-5FFC-49BE-9854-702F31381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810" y="2971800"/>
            <a:ext cx="2095500" cy="2962275"/>
          </a:xfrm>
          <a:prstGeom prst="rect">
            <a:avLst/>
          </a:prstGeom>
        </p:spPr>
      </p:pic>
      <p:sp>
        <p:nvSpPr>
          <p:cNvPr id="8" name="Rectangle 2">
            <a:extLst>
              <a:ext uri="{FF2B5EF4-FFF2-40B4-BE49-F238E27FC236}">
                <a16:creationId xmlns:a16="http://schemas.microsoft.com/office/drawing/2014/main" id="{BE9A881E-CCC4-4CA9-8F95-9044E67ACF91}"/>
              </a:ext>
            </a:extLst>
          </p:cNvPr>
          <p:cNvSpPr txBox="1">
            <a:spLocks noChangeArrowheads="1"/>
          </p:cNvSpPr>
          <p:nvPr/>
        </p:nvSpPr>
        <p:spPr bwMode="auto">
          <a:xfrm>
            <a:off x="9229724" y="5934075"/>
            <a:ext cx="231858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en-US" sz="2800" kern="0" dirty="0">
                <a:latin typeface="Arial" panose="020B0604020202020204" pitchFamily="34" charset="0"/>
                <a:cs typeface="Arial" panose="020B0604020202020204" pitchFamily="34" charset="0"/>
              </a:rPr>
              <a:t>Brian Deer</a:t>
            </a:r>
          </a:p>
        </p:txBody>
      </p:sp>
      <p:sp>
        <p:nvSpPr>
          <p:cNvPr id="9" name="Rectangle 2">
            <a:extLst>
              <a:ext uri="{FF2B5EF4-FFF2-40B4-BE49-F238E27FC236}">
                <a16:creationId xmlns:a16="http://schemas.microsoft.com/office/drawing/2014/main" id="{2B1FCF00-7634-4175-91FE-50E88134735A}"/>
              </a:ext>
            </a:extLst>
          </p:cNvPr>
          <p:cNvSpPr txBox="1">
            <a:spLocks noChangeArrowheads="1"/>
          </p:cNvSpPr>
          <p:nvPr/>
        </p:nvSpPr>
        <p:spPr bwMode="auto">
          <a:xfrm>
            <a:off x="2041358" y="5996407"/>
            <a:ext cx="314024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en-US" sz="2800" kern="0" dirty="0">
                <a:latin typeface="Arial" panose="020B0604020202020204" pitchFamily="34" charset="0"/>
                <a:cs typeface="Arial" panose="020B0604020202020204" pitchFamily="34" charset="0"/>
              </a:rPr>
              <a:t>February 22, 2004</a:t>
            </a:r>
          </a:p>
        </p:txBody>
      </p:sp>
    </p:spTree>
    <p:extLst>
      <p:ext uri="{BB962C8B-B14F-4D97-AF65-F5344CB8AC3E}">
        <p14:creationId xmlns:p14="http://schemas.microsoft.com/office/powerpoint/2010/main" val="2433511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910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Conflict of Interest</a:t>
            </a:r>
            <a:endParaRPr lang="en-US" alt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1F3C1D56-A9F7-4BF5-9644-146DDFB6ED76}"/>
              </a:ext>
            </a:extLst>
          </p:cNvPr>
          <p:cNvSpPr txBox="1">
            <a:spLocks noChangeArrowheads="1"/>
          </p:cNvSpPr>
          <p:nvPr/>
        </p:nvSpPr>
        <p:spPr bwMode="auto">
          <a:xfrm>
            <a:off x="312072" y="2743200"/>
            <a:ext cx="1156785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b="1" kern="0" dirty="0">
                <a:solidFill>
                  <a:srgbClr val="000000"/>
                </a:solidFill>
                <a:latin typeface="Arial" panose="020B0604020202020204" pitchFamily="34" charset="0"/>
              </a:rPr>
              <a:t>Participants </a:t>
            </a:r>
            <a:endParaRPr lang="en-US" altLang="en-US" sz="2400" kern="0" dirty="0">
              <a:latin typeface="Arial" panose="020B0604020202020204" pitchFamily="34" charset="0"/>
              <a:cs typeface="Arial" panose="020B0604020202020204" pitchFamily="34" charset="0"/>
            </a:endParaRPr>
          </a:p>
          <a:p>
            <a:pPr marL="577850" lvl="1" indent="-288925" eaLnBrk="1" hangingPunct="1">
              <a:spcAft>
                <a:spcPts val="1200"/>
              </a:spcAft>
            </a:pPr>
            <a:r>
              <a:rPr lang="en-US" altLang="en-US" sz="2400" kern="0" dirty="0">
                <a:latin typeface="Arial" panose="020B0604020202020204" pitchFamily="34" charset="0"/>
                <a:cs typeface="Arial" panose="020B0604020202020204" pitchFamily="34" charset="0"/>
              </a:rPr>
              <a:t>Not an unselected consecutive sample from the community </a:t>
            </a:r>
          </a:p>
          <a:p>
            <a:pPr marL="577850" lvl="1" indent="-288925" eaLnBrk="1" hangingPunct="1">
              <a:spcAft>
                <a:spcPts val="1200"/>
              </a:spcAft>
            </a:pPr>
            <a:r>
              <a:rPr lang="en-US" altLang="en-US" sz="2400" kern="0" dirty="0">
                <a:latin typeface="Arial" panose="020B0604020202020204" pitchFamily="34" charset="0"/>
                <a:cs typeface="Arial" panose="020B0604020202020204" pitchFamily="34" charset="0"/>
              </a:rPr>
              <a:t>Instead, many families involved with legal action against MMR manufacturers</a:t>
            </a:r>
          </a:p>
          <a:p>
            <a:pPr marL="577850" lvl="1" indent="-288925" eaLnBrk="1" hangingPunct="1">
              <a:spcAft>
                <a:spcPts val="1200"/>
              </a:spcAft>
            </a:pPr>
            <a:r>
              <a:rPr lang="en-US" altLang="en-US" sz="2400" kern="0" dirty="0">
                <a:latin typeface="Arial" panose="020B0604020202020204" pitchFamily="34" charset="0"/>
                <a:cs typeface="Arial" panose="020B0604020202020204" pitchFamily="34" charset="0"/>
              </a:rPr>
              <a:t>Were told to go to Royal Free clinic </a:t>
            </a:r>
            <a:r>
              <a:rPr lang="en-US" altLang="en-US" sz="2400" u="sng" kern="0" dirty="0">
                <a:latin typeface="Arial" panose="020B0604020202020204" pitchFamily="34" charset="0"/>
                <a:cs typeface="Arial" panose="020B0604020202020204" pitchFamily="34" charset="0"/>
              </a:rPr>
              <a:t>because of their belief that MMR</a:t>
            </a:r>
            <a:r>
              <a:rPr lang="en-US" altLang="en-US" sz="2400" kern="0" dirty="0">
                <a:latin typeface="Arial" panose="020B0604020202020204" pitchFamily="34" charset="0"/>
                <a:cs typeface="Arial" panose="020B0604020202020204" pitchFamily="34" charset="0"/>
              </a:rPr>
              <a:t> was culprit for child’s behavioral issues</a:t>
            </a:r>
          </a:p>
          <a:p>
            <a:pPr eaLnBrk="1" hangingPunct="1"/>
            <a:endParaRPr lang="en-US" altLang="en-US" sz="2400" kern="0"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C58A5CEA-80BA-4022-AEA9-6C38D89AA6DE}"/>
              </a:ext>
            </a:extLst>
          </p:cNvPr>
          <p:cNvSpPr txBox="1">
            <a:spLocks noChangeArrowheads="1"/>
          </p:cNvSpPr>
          <p:nvPr/>
        </p:nvSpPr>
        <p:spPr bwMode="auto">
          <a:xfrm>
            <a:off x="312072" y="914400"/>
            <a:ext cx="1156785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endParaRPr lang="en-US" altLang="en-US" sz="2400" kern="0" dirty="0">
              <a:latin typeface="Arial" panose="020B0604020202020204" pitchFamily="34" charset="0"/>
              <a:cs typeface="Arial" panose="020B0604020202020204" pitchFamily="34" charset="0"/>
            </a:endParaRPr>
          </a:p>
          <a:p>
            <a:pPr eaLnBrk="1" hangingPunct="1">
              <a:spcAft>
                <a:spcPts val="600"/>
              </a:spcAft>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Wakefield</a:t>
            </a:r>
            <a:r>
              <a:rPr kumimoji="0" lang="en-US" sz="2400" b="1" i="0" u="none" strike="noStrike" kern="0" cap="none" spc="0" normalizeH="0" noProof="0" dirty="0">
                <a:ln>
                  <a:noFill/>
                </a:ln>
                <a:solidFill>
                  <a:srgbClr val="000000"/>
                </a:solidFill>
                <a:effectLst/>
                <a:uLnTx/>
                <a:uFillTx/>
                <a:latin typeface="Arial" panose="020B0604020202020204" pitchFamily="34" charset="0"/>
                <a:ea typeface="+mn-ea"/>
                <a:cs typeface="+mn-cs"/>
              </a:rPr>
              <a:t> was being paid by a lawyer who was preparing lawsuits vs MMR</a:t>
            </a:r>
          </a:p>
          <a:p>
            <a:pPr lvl="1" eaLnBrk="1" hangingPunct="1">
              <a:spcAft>
                <a:spcPts val="600"/>
              </a:spcAft>
            </a:pPr>
            <a:r>
              <a:rPr lang="en-US" sz="2400" kern="0" noProof="0" dirty="0">
                <a:solidFill>
                  <a:srgbClr val="000000"/>
                </a:solidFill>
                <a:latin typeface="Arial" panose="020B0604020202020204" pitchFamily="34" charset="0"/>
              </a:rPr>
              <a:t>But Wakefield did not disclose this in </a:t>
            </a:r>
            <a:r>
              <a:rPr lang="en-US" sz="2400" i="1" kern="0" noProof="0" dirty="0">
                <a:solidFill>
                  <a:srgbClr val="000000"/>
                </a:solidFill>
                <a:latin typeface="Arial" panose="020B0604020202020204" pitchFamily="34" charset="0"/>
              </a:rPr>
              <a:t>Lancet</a:t>
            </a:r>
            <a:r>
              <a:rPr lang="en-US" sz="2400" kern="0" noProof="0" dirty="0">
                <a:solidFill>
                  <a:srgbClr val="000000"/>
                </a:solidFill>
                <a:latin typeface="Arial" panose="020B0604020202020204" pitchFamily="34" charset="0"/>
              </a:rPr>
              <a:t> paper</a:t>
            </a:r>
            <a:r>
              <a:rPr kumimoji="0" lang="en-US" sz="2400" i="0" u="none" strike="noStrike" kern="0" cap="none" spc="0" normalizeH="0" noProof="0" dirty="0">
                <a:ln>
                  <a:noFill/>
                </a:ln>
                <a:solidFill>
                  <a:srgbClr val="000000"/>
                </a:solidFill>
                <a:effectLst/>
                <a:uLnTx/>
                <a:uFillTx/>
                <a:latin typeface="Arial" panose="020B0604020202020204" pitchFamily="34" charset="0"/>
              </a:rPr>
              <a:t> </a:t>
            </a:r>
            <a:endParaRPr lang="en-US" altLang="en-US" sz="2400" kern="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63DF34C-1765-42C7-8B31-5B18606EA674}"/>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6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429501"/>
            <a:ext cx="10363200" cy="533400"/>
          </a:xfrm>
        </p:spPr>
        <p:txBody>
          <a:bodyPr/>
          <a:lstStyle/>
          <a:p>
            <a:r>
              <a:rPr lang="en-US" altLang="en-US" sz="2800" dirty="0"/>
              <a:t>Partial Retraction – March 2004</a:t>
            </a:r>
          </a:p>
        </p:txBody>
      </p:sp>
      <p:pic>
        <p:nvPicPr>
          <p:cNvPr id="30723"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490021" y="1443039"/>
            <a:ext cx="8873179" cy="5414961"/>
          </a:xfrm>
          <a:noFill/>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22947"/>
            <a:ext cx="8873179"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9550" y="134352"/>
            <a:ext cx="11772900" cy="685800"/>
          </a:xfrm>
        </p:spPr>
        <p:txBody>
          <a:bodyPr/>
          <a:lstStyle/>
          <a:p>
            <a:pPr eaLnBrk="1" hangingPunct="1"/>
            <a:r>
              <a:rPr lang="en-US" sz="3200" b="1" dirty="0">
                <a:latin typeface="Arial" panose="020B0604020202020204" pitchFamily="34" charset="0"/>
                <a:cs typeface="Arial" panose="020B0604020202020204" pitchFamily="34" charset="0"/>
              </a:rPr>
              <a:t>Fraud</a:t>
            </a:r>
            <a:endParaRPr lang="en-US" altLang="en-US"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69ADCBE-BC7B-43EC-9BC6-86677B581AD1}"/>
              </a:ext>
            </a:extLst>
          </p:cNvPr>
          <p:cNvPicPr>
            <a:picLocks noChangeAspect="1"/>
          </p:cNvPicPr>
          <p:nvPr/>
        </p:nvPicPr>
        <p:blipFill>
          <a:blip r:embed="rId3"/>
          <a:stretch>
            <a:fillRect/>
          </a:stretch>
        </p:blipFill>
        <p:spPr>
          <a:xfrm>
            <a:off x="2514600" y="1447800"/>
            <a:ext cx="6672527" cy="5126153"/>
          </a:xfrm>
          <a:prstGeom prst="rect">
            <a:avLst/>
          </a:prstGeom>
        </p:spPr>
      </p:pic>
      <p:sp>
        <p:nvSpPr>
          <p:cNvPr id="7" name="Rectangle 3">
            <a:extLst>
              <a:ext uri="{FF2B5EF4-FFF2-40B4-BE49-F238E27FC236}">
                <a16:creationId xmlns:a16="http://schemas.microsoft.com/office/drawing/2014/main" id="{C58A5CEA-80BA-4022-AEA9-6C38D89AA6DE}"/>
              </a:ext>
            </a:extLst>
          </p:cNvPr>
          <p:cNvSpPr txBox="1">
            <a:spLocks noChangeArrowheads="1"/>
          </p:cNvSpPr>
          <p:nvPr/>
        </p:nvSpPr>
        <p:spPr bwMode="auto">
          <a:xfrm>
            <a:off x="213561" y="284047"/>
            <a:ext cx="476399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endParaRPr lang="en-US" altLang="en-US" sz="2400" kern="0" dirty="0">
              <a:latin typeface="Arial" panose="020B0604020202020204" pitchFamily="34" charset="0"/>
              <a:cs typeface="Arial" panose="020B0604020202020204" pitchFamily="34" charset="0"/>
            </a:endParaRPr>
          </a:p>
          <a:p>
            <a:pPr eaLnBrk="1" hangingPunct="1">
              <a:spcAft>
                <a:spcPts val="600"/>
              </a:spcAft>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Measurements -- Fabricated</a:t>
            </a:r>
          </a:p>
          <a:p>
            <a:pPr marL="457200" lvl="1" indent="0" eaLnBrk="1" hangingPunct="1">
              <a:spcAft>
                <a:spcPts val="1200"/>
              </a:spcAft>
              <a:buNone/>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eaLnBrk="1" hangingPunct="1"/>
            <a:endParaRPr lang="en-US" altLang="en-US"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658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00037" y="609600"/>
            <a:ext cx="8486776" cy="533400"/>
          </a:xfrm>
        </p:spPr>
        <p:txBody>
          <a:bodyPr/>
          <a:lstStyle/>
          <a:p>
            <a:r>
              <a:rPr lang="en-US" altLang="en-US" sz="2800" dirty="0"/>
              <a:t>Full Retraction  Feb. 2010</a:t>
            </a:r>
          </a:p>
        </p:txBody>
      </p:sp>
      <p:pic>
        <p:nvPicPr>
          <p:cNvPr id="2052"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95301" y="2286000"/>
            <a:ext cx="6896100" cy="2762250"/>
          </a:xfrm>
          <a:noFill/>
        </p:spPr>
      </p:pic>
      <p:graphicFrame>
        <p:nvGraphicFramePr>
          <p:cNvPr id="2050" name="Object 4"/>
          <p:cNvGraphicFramePr>
            <a:graphicFrameLocks noGrp="1" noChangeAspect="1"/>
          </p:cNvGraphicFramePr>
          <p:nvPr>
            <p:ph idx="1"/>
            <p:extLst>
              <p:ext uri="{D42A27DB-BD31-4B8C-83A1-F6EECF244321}">
                <p14:modId xmlns:p14="http://schemas.microsoft.com/office/powerpoint/2010/main" val="3476929125"/>
              </p:ext>
            </p:extLst>
          </p:nvPr>
        </p:nvGraphicFramePr>
        <p:xfrm>
          <a:off x="7162800" y="0"/>
          <a:ext cx="4792738" cy="6781800"/>
        </p:xfrm>
        <a:graphic>
          <a:graphicData uri="http://schemas.openxmlformats.org/presentationml/2006/ole">
            <mc:AlternateContent xmlns:mc="http://schemas.openxmlformats.org/markup-compatibility/2006">
              <mc:Choice xmlns:v="urn:schemas-microsoft-com:vml" Requires="v">
                <p:oleObj name="Acrobat Document" r:id="rId4" imgW="5667280" imgH="8019860" progId="AcroExch.Document.7">
                  <p:embed/>
                </p:oleObj>
              </mc:Choice>
              <mc:Fallback>
                <p:oleObj name="Acrobat Document" r:id="rId4" imgW="5667280" imgH="8019860" progId="AcroExch.Document.7">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0"/>
                        <a:ext cx="4792738" cy="6781800"/>
                      </a:xfrm>
                      <a:prstGeom prst="rect">
                        <a:avLst/>
                      </a:prstGeom>
                      <a:noFill/>
                      <a:ln>
                        <a:noFill/>
                      </a:ln>
                      <a:effec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610601" y="228600"/>
            <a:ext cx="1857375" cy="533400"/>
          </a:xfrm>
        </p:spPr>
        <p:txBody>
          <a:bodyPr/>
          <a:lstStyle/>
          <a:p>
            <a:r>
              <a:rPr lang="en-US" altLang="en-US" sz="2800" dirty="0"/>
              <a:t>Jan. 2011</a:t>
            </a:r>
          </a:p>
        </p:txBody>
      </p:sp>
      <p:pic>
        <p:nvPicPr>
          <p:cNvPr id="31747" name="Picture 3" descr="BMJ-secrets-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9140"/>
            <a:ext cx="2667000" cy="35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681038"/>
            <a:ext cx="699611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49" name="Rectangle 5"/>
          <p:cNvSpPr>
            <a:spLocks noChangeArrowheads="1"/>
          </p:cNvSpPr>
          <p:nvPr/>
        </p:nvSpPr>
        <p:spPr bwMode="auto">
          <a:xfrm>
            <a:off x="762000" y="4953000"/>
            <a:ext cx="10668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253920" tIns="0" rIns="0" bIns="0" anchor="ctr">
            <a:spAutoFit/>
          </a:bodyPr>
          <a:lstStyle>
            <a:lvl1pPr>
              <a:defRPr sz="3200">
                <a:solidFill>
                  <a:schemeClr val="tx1"/>
                </a:solidFill>
                <a:latin typeface="Times New Roman" pitchFamily="18" charset="0"/>
              </a:defRPr>
            </a:lvl1pPr>
            <a:lvl2pPr>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0" hangingPunct="0"/>
            <a:r>
              <a:rPr lang="en-US" altLang="en-US" sz="2000" dirty="0">
                <a:solidFill>
                  <a:srgbClr val="000000"/>
                </a:solidFill>
              </a:rPr>
              <a:t>Fiona Godlee, editor of the </a:t>
            </a:r>
            <a:r>
              <a:rPr lang="en-US" altLang="en-US" sz="2000" i="1" dirty="0">
                <a:solidFill>
                  <a:srgbClr val="000000"/>
                </a:solidFill>
              </a:rPr>
              <a:t>BMJ</a:t>
            </a:r>
            <a:r>
              <a:rPr lang="en-US" altLang="en-US" sz="2000" dirty="0">
                <a:solidFill>
                  <a:srgbClr val="000000"/>
                </a:solidFill>
              </a:rPr>
              <a:t>:</a:t>
            </a:r>
          </a:p>
          <a:p>
            <a:pPr marL="290513" lvl="1" eaLnBrk="0" hangingPunct="0"/>
            <a:r>
              <a:rPr lang="en-US" altLang="en-US" sz="2000" dirty="0">
                <a:solidFill>
                  <a:srgbClr val="000000"/>
                </a:solidFill>
              </a:rPr>
              <a:t> </a:t>
            </a:r>
            <a:r>
              <a:rPr lang="en-US" altLang="en-US" sz="2200" dirty="0">
                <a:solidFill>
                  <a:srgbClr val="000000"/>
                </a:solidFill>
              </a:rPr>
              <a:t>"The original paper has received so much media attention, with such potential to damage  public health, </a:t>
            </a:r>
            <a:r>
              <a:rPr lang="en-US" altLang="en-US" sz="2200" dirty="0">
                <a:solidFill>
                  <a:srgbClr val="FF0000"/>
                </a:solidFill>
              </a:rPr>
              <a:t>that it is hard to find a parallel in the history of medical science</a:t>
            </a:r>
            <a:r>
              <a:rPr lang="en-US" altLang="en-US" sz="2200" dirty="0">
                <a:solidFill>
                  <a:srgbClr val="000000"/>
                </a:solidFill>
              </a:rPr>
              <a:t>. Many other medical frauds have been exposed but usually more quickly after  publication and on less important health issues.” </a:t>
            </a:r>
          </a:p>
          <a:p>
            <a:pPr eaLnBrk="0" hangingPunct="0"/>
            <a:endParaRPr lang="en-US" altLang="en-US" sz="2400" dirty="0">
              <a:solidFill>
                <a:srgbClr val="000000"/>
              </a:solidFill>
            </a:endParaRPr>
          </a:p>
        </p:txBody>
      </p:sp>
      <p:sp>
        <p:nvSpPr>
          <p:cNvPr id="6" name="Rectangle 5"/>
          <p:cNvSpPr>
            <a:spLocks noChangeArrowheads="1"/>
          </p:cNvSpPr>
          <p:nvPr/>
        </p:nvSpPr>
        <p:spPr bwMode="auto">
          <a:xfrm>
            <a:off x="762000" y="3686147"/>
            <a:ext cx="1082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253920" tIns="0" rIns="0" bIns="0" anchor="ctr">
            <a:spAutoFit/>
          </a:bodyPr>
          <a:lstStyle>
            <a:lvl1pPr>
              <a:defRPr sz="3200">
                <a:solidFill>
                  <a:schemeClr val="tx1"/>
                </a:solidFill>
                <a:latin typeface="Times New Roman" pitchFamily="18" charset="0"/>
              </a:defRPr>
            </a:lvl1pPr>
            <a:lvl2pPr>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0" hangingPunct="0"/>
            <a:r>
              <a:rPr lang="en-US" altLang="en-US" sz="2000" dirty="0">
                <a:solidFill>
                  <a:srgbClr val="000000"/>
                </a:solidFill>
              </a:rPr>
              <a:t>Brian Deer, Investigative Reporter:   </a:t>
            </a:r>
          </a:p>
          <a:p>
            <a:pPr marL="285750" eaLnBrk="0" hangingPunct="0"/>
            <a:r>
              <a:rPr lang="en-US" altLang="en-US" sz="2200" dirty="0">
                <a:solidFill>
                  <a:srgbClr val="000000"/>
                </a:solidFill>
              </a:rPr>
              <a:t>“Wakefield’s work was indeed fraudulent, motivated by desire to make $ in lawsuits, a new diagnostic test, and alternative vaccines.”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025" y="152400"/>
            <a:ext cx="8743950" cy="533400"/>
          </a:xfrm>
        </p:spPr>
        <p:txBody>
          <a:bodyPr/>
          <a:lstStyle/>
          <a:p>
            <a:r>
              <a:rPr lang="en-US" dirty="0"/>
              <a:t>Wakefield is still active</a:t>
            </a:r>
          </a:p>
        </p:txBody>
      </p:sp>
      <p:pic>
        <p:nvPicPr>
          <p:cNvPr id="4" name="Content Placeholder 3"/>
          <p:cNvPicPr>
            <a:picLocks noGrp="1" noChangeAspect="1"/>
          </p:cNvPicPr>
          <p:nvPr>
            <p:ph idx="1"/>
          </p:nvPr>
        </p:nvPicPr>
        <p:blipFill>
          <a:blip r:embed="rId3"/>
          <a:stretch>
            <a:fillRect/>
          </a:stretch>
        </p:blipFill>
        <p:spPr>
          <a:xfrm>
            <a:off x="1143000" y="771474"/>
            <a:ext cx="5679000" cy="38985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971801"/>
            <a:ext cx="4876800" cy="2554121"/>
          </a:xfrm>
          <a:prstGeom prst="rect">
            <a:avLst/>
          </a:prstGeom>
        </p:spPr>
      </p:pic>
      <p:sp>
        <p:nvSpPr>
          <p:cNvPr id="5" name="TextBox 4"/>
          <p:cNvSpPr txBox="1"/>
          <p:nvPr/>
        </p:nvSpPr>
        <p:spPr>
          <a:xfrm>
            <a:off x="990600" y="4648201"/>
            <a:ext cx="3810000" cy="1015663"/>
          </a:xfrm>
          <a:prstGeom prst="rect">
            <a:avLst/>
          </a:prstGeom>
          <a:noFill/>
        </p:spPr>
        <p:txBody>
          <a:bodyPr wrap="square" rtlCol="0">
            <a:spAutoFit/>
          </a:bodyPr>
          <a:lstStyle/>
          <a:p>
            <a:pPr algn="ctr" eaLnBrk="0" hangingPunct="0"/>
            <a:r>
              <a:rPr lang="en-US" sz="2000" dirty="0">
                <a:solidFill>
                  <a:srgbClr val="000000"/>
                </a:solidFill>
                <a:latin typeface="Arial"/>
              </a:rPr>
              <a:t>Wakefield speaking at Life Chiropractic College in Hayward, CA in August 2015</a:t>
            </a:r>
          </a:p>
        </p:txBody>
      </p:sp>
      <p:sp>
        <p:nvSpPr>
          <p:cNvPr id="6" name="TextBox 5"/>
          <p:cNvSpPr txBox="1"/>
          <p:nvPr/>
        </p:nvSpPr>
        <p:spPr>
          <a:xfrm>
            <a:off x="4800600" y="5562600"/>
            <a:ext cx="2438400" cy="707886"/>
          </a:xfrm>
          <a:prstGeom prst="rect">
            <a:avLst/>
          </a:prstGeom>
          <a:noFill/>
        </p:spPr>
        <p:txBody>
          <a:bodyPr wrap="square" rtlCol="0">
            <a:spAutoFit/>
          </a:bodyPr>
          <a:lstStyle/>
          <a:p>
            <a:pPr algn="ctr" eaLnBrk="0" hangingPunct="0"/>
            <a:r>
              <a:rPr lang="en-US" sz="2000" dirty="0">
                <a:solidFill>
                  <a:srgbClr val="000000"/>
                </a:solidFill>
                <a:latin typeface="Arial"/>
              </a:rPr>
              <a:t>2016 -  Available on Amazon Prime</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413" y="2139073"/>
            <a:ext cx="28479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53412" y="1431186"/>
            <a:ext cx="2438400" cy="707886"/>
          </a:xfrm>
          <a:prstGeom prst="rect">
            <a:avLst/>
          </a:prstGeom>
          <a:noFill/>
        </p:spPr>
        <p:txBody>
          <a:bodyPr wrap="square" rtlCol="0">
            <a:spAutoFit/>
          </a:bodyPr>
          <a:lstStyle/>
          <a:p>
            <a:pPr algn="ctr" eaLnBrk="0" hangingPunct="0"/>
            <a:r>
              <a:rPr lang="en-US" sz="2000" dirty="0">
                <a:solidFill>
                  <a:srgbClr val="000000"/>
                </a:solidFill>
                <a:latin typeface="Arial"/>
              </a:rPr>
              <a:t>2017 -  Available on Amazon Prime</a:t>
            </a:r>
          </a:p>
        </p:txBody>
      </p:sp>
      <p:sp>
        <p:nvSpPr>
          <p:cNvPr id="9" name="Oval 8">
            <a:extLst>
              <a:ext uri="{FF2B5EF4-FFF2-40B4-BE49-F238E27FC236}">
                <a16:creationId xmlns:a16="http://schemas.microsoft.com/office/drawing/2014/main" id="{3EF8E9FA-3032-420C-9E06-CA0A02102C67}"/>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74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75850" y="1371600"/>
            <a:ext cx="10530350" cy="5181600"/>
          </a:xfrm>
          <a:prstGeom prst="rect">
            <a:avLst/>
          </a:prstGeom>
        </p:spPr>
      </p:pic>
      <p:pic>
        <p:nvPicPr>
          <p:cNvPr id="5" name="Picture 4"/>
          <p:cNvPicPr>
            <a:picLocks noChangeAspect="1"/>
          </p:cNvPicPr>
          <p:nvPr/>
        </p:nvPicPr>
        <p:blipFill>
          <a:blip r:embed="rId4"/>
          <a:stretch>
            <a:fillRect/>
          </a:stretch>
        </p:blipFill>
        <p:spPr>
          <a:xfrm>
            <a:off x="1219201" y="1295400"/>
            <a:ext cx="1819275" cy="685800"/>
          </a:xfrm>
          <a:prstGeom prst="rect">
            <a:avLst/>
          </a:prstGeom>
        </p:spPr>
      </p:pic>
      <p:sp>
        <p:nvSpPr>
          <p:cNvPr id="2" name="TextBox 1">
            <a:extLst>
              <a:ext uri="{FF2B5EF4-FFF2-40B4-BE49-F238E27FC236}">
                <a16:creationId xmlns:a16="http://schemas.microsoft.com/office/drawing/2014/main" id="{2592FF4C-95F5-49E2-A0D4-A7A7A08C6DC4}"/>
              </a:ext>
            </a:extLst>
          </p:cNvPr>
          <p:cNvSpPr txBox="1"/>
          <p:nvPr/>
        </p:nvSpPr>
        <p:spPr>
          <a:xfrm>
            <a:off x="0" y="304800"/>
            <a:ext cx="12192000" cy="830997"/>
          </a:xfrm>
          <a:prstGeom prst="rect">
            <a:avLst/>
          </a:prstGeom>
          <a:noFill/>
        </p:spPr>
        <p:txBody>
          <a:bodyPr wrap="square" rtlCol="0">
            <a:spAutoFit/>
          </a:bodyPr>
          <a:lstStyle/>
          <a:p>
            <a:pPr algn="ctr" eaLnBrk="0" hangingPunct="0"/>
            <a:r>
              <a:rPr lang="en-US" b="1" dirty="0">
                <a:solidFill>
                  <a:srgbClr val="000000"/>
                </a:solidFill>
                <a:latin typeface="Arial"/>
              </a:rPr>
              <a:t>Whatever the population percentage attributable risk of Wakefield’s paper, the anti-vaccine movement that existed before Wakefield was undeniably accelerated</a:t>
            </a:r>
          </a:p>
        </p:txBody>
      </p:sp>
      <p:sp>
        <p:nvSpPr>
          <p:cNvPr id="6" name="Rectangle 2">
            <a:extLst>
              <a:ext uri="{FF2B5EF4-FFF2-40B4-BE49-F238E27FC236}">
                <a16:creationId xmlns:a16="http://schemas.microsoft.com/office/drawing/2014/main" id="{146A3266-9FD6-4DC3-B956-BA94CF95633E}"/>
              </a:ext>
            </a:extLst>
          </p:cNvPr>
          <p:cNvSpPr>
            <a:spLocks noGrp="1" noChangeArrowheads="1"/>
          </p:cNvSpPr>
          <p:nvPr>
            <p:ph type="title"/>
          </p:nvPr>
        </p:nvSpPr>
        <p:spPr>
          <a:xfrm>
            <a:off x="10203887" y="6019800"/>
            <a:ext cx="1857375" cy="533400"/>
          </a:xfrm>
        </p:spPr>
        <p:txBody>
          <a:bodyPr/>
          <a:lstStyle/>
          <a:p>
            <a:r>
              <a:rPr lang="en-US" altLang="en-US" sz="2800" dirty="0"/>
              <a:t>2018 data</a:t>
            </a:r>
          </a:p>
        </p:txBody>
      </p:sp>
    </p:spTree>
    <p:extLst>
      <p:ext uri="{BB962C8B-B14F-4D97-AF65-F5344CB8AC3E}">
        <p14:creationId xmlns:p14="http://schemas.microsoft.com/office/powerpoint/2010/main" val="1474709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2FF4C-95F5-49E2-A0D4-A7A7A08C6DC4}"/>
              </a:ext>
            </a:extLst>
          </p:cNvPr>
          <p:cNvSpPr txBox="1"/>
          <p:nvPr/>
        </p:nvSpPr>
        <p:spPr>
          <a:xfrm>
            <a:off x="381000" y="304800"/>
            <a:ext cx="10751575" cy="646331"/>
          </a:xfrm>
          <a:prstGeom prst="rect">
            <a:avLst/>
          </a:prstGeom>
          <a:noFill/>
        </p:spPr>
        <p:txBody>
          <a:bodyPr wrap="square" rtlCol="0">
            <a:spAutoFit/>
          </a:bodyPr>
          <a:lstStyle/>
          <a:p>
            <a:pPr algn="ctr" eaLnBrk="0" hangingPunct="0"/>
            <a:r>
              <a:rPr lang="en-US" sz="3600" b="1" dirty="0">
                <a:solidFill>
                  <a:srgbClr val="000000"/>
                </a:solidFill>
                <a:latin typeface="Arial"/>
              </a:rPr>
              <a:t>Beyond MMR </a:t>
            </a:r>
          </a:p>
        </p:txBody>
      </p:sp>
      <p:pic>
        <p:nvPicPr>
          <p:cNvPr id="6" name="Picture 5">
            <a:extLst>
              <a:ext uri="{FF2B5EF4-FFF2-40B4-BE49-F238E27FC236}">
                <a16:creationId xmlns:a16="http://schemas.microsoft.com/office/drawing/2014/main" id="{55AA7A15-2482-482E-9601-F888C9784966}"/>
              </a:ext>
            </a:extLst>
          </p:cNvPr>
          <p:cNvPicPr>
            <a:picLocks noChangeAspect="1"/>
          </p:cNvPicPr>
          <p:nvPr/>
        </p:nvPicPr>
        <p:blipFill>
          <a:blip r:embed="rId3"/>
          <a:stretch>
            <a:fillRect/>
          </a:stretch>
        </p:blipFill>
        <p:spPr>
          <a:xfrm>
            <a:off x="1409700" y="1524000"/>
            <a:ext cx="9372600" cy="4310106"/>
          </a:xfrm>
          <a:prstGeom prst="rect">
            <a:avLst/>
          </a:prstGeom>
        </p:spPr>
      </p:pic>
    </p:spTree>
    <p:extLst>
      <p:ext uri="{BB962C8B-B14F-4D97-AF65-F5344CB8AC3E}">
        <p14:creationId xmlns:p14="http://schemas.microsoft.com/office/powerpoint/2010/main" val="1612496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AC194F-FF14-B9C0-20C8-EC8435786D0C}"/>
              </a:ext>
            </a:extLst>
          </p:cNvPr>
          <p:cNvGrpSpPr/>
          <p:nvPr/>
        </p:nvGrpSpPr>
        <p:grpSpPr>
          <a:xfrm>
            <a:off x="1257301" y="381000"/>
            <a:ext cx="9677400" cy="6075947"/>
            <a:chOff x="5645923" y="143245"/>
            <a:chExt cx="2765975" cy="6075947"/>
          </a:xfrm>
        </p:grpSpPr>
        <p:sp>
          <p:nvSpPr>
            <p:cNvPr id="5" name="Rectangle 4">
              <a:extLst>
                <a:ext uri="{FF2B5EF4-FFF2-40B4-BE49-F238E27FC236}">
                  <a16:creationId xmlns:a16="http://schemas.microsoft.com/office/drawing/2014/main" id="{A31E643E-016A-8BD1-B0CD-CE8A32408629}"/>
                </a:ext>
              </a:extLst>
            </p:cNvPr>
            <p:cNvSpPr/>
            <p:nvPr/>
          </p:nvSpPr>
          <p:spPr>
            <a:xfrm>
              <a:off x="5645923" y="143245"/>
              <a:ext cx="2765975" cy="3478516"/>
            </a:xfrm>
            <a:prstGeom prst="rect">
              <a:avLst/>
            </a:prstGeom>
            <a:ln w="50800">
              <a:solidFill>
                <a:srgbClr val="FF0000"/>
              </a:solidFill>
            </a:ln>
          </p:spPr>
          <p:txBody>
            <a:bodyPr wrap="square">
              <a:spAutoFit/>
            </a:bodyPr>
            <a:lstStyle/>
            <a:p>
              <a:pPr algn="ctr" defTabSz="1280154" eaLnBrk="0" fontAlgn="auto" hangingPunct="0">
                <a:spcBef>
                  <a:spcPct val="50000"/>
                </a:spcBef>
                <a:spcAft>
                  <a:spcPts val="0"/>
                </a:spcAft>
                <a:defRPr/>
              </a:pPr>
              <a:r>
                <a:rPr lang="en-US" sz="4401" b="1" dirty="0">
                  <a:solidFill>
                    <a:srgbClr val="000000"/>
                  </a:solidFill>
                  <a:latin typeface="Arial" charset="0"/>
                </a:rPr>
                <a:t>S = Hospitalized medical patients in any hospital in the </a:t>
              </a:r>
              <a:r>
                <a:rPr lang="fr-FR" sz="4401" b="1" dirty="0">
                  <a:solidFill>
                    <a:srgbClr val="000000"/>
                  </a:solidFill>
                  <a:latin typeface="Arial" charset="0"/>
                </a:rPr>
                <a:t>Boston Collaborative Drug Surveillance Program (BCDSP) </a:t>
              </a:r>
              <a:r>
                <a:rPr lang="en-US" sz="4401" b="1" dirty="0">
                  <a:solidFill>
                    <a:srgbClr val="000000"/>
                  </a:solidFill>
                  <a:latin typeface="Arial" charset="0"/>
                </a:rPr>
                <a:t>who receive ≥1 narcotic preparation</a:t>
              </a:r>
              <a:endParaRPr lang="en-US" sz="4401" dirty="0">
                <a:solidFill>
                  <a:srgbClr val="000000"/>
                </a:solidFill>
                <a:latin typeface="Arial" charset="0"/>
              </a:endParaRPr>
            </a:p>
          </p:txBody>
        </p:sp>
        <p:sp>
          <p:nvSpPr>
            <p:cNvPr id="6" name="Rectangle 5">
              <a:extLst>
                <a:ext uri="{FF2B5EF4-FFF2-40B4-BE49-F238E27FC236}">
                  <a16:creationId xmlns:a16="http://schemas.microsoft.com/office/drawing/2014/main" id="{FBEC97BF-CC24-6046-0309-8B4179636A10}"/>
                </a:ext>
              </a:extLst>
            </p:cNvPr>
            <p:cNvSpPr/>
            <p:nvPr/>
          </p:nvSpPr>
          <p:spPr>
            <a:xfrm>
              <a:off x="6506206" y="4772386"/>
              <a:ext cx="1219200" cy="1446806"/>
            </a:xfrm>
            <a:prstGeom prst="rect">
              <a:avLst/>
            </a:prstGeom>
          </p:spPr>
          <p:txBody>
            <a:bodyPr wrap="square">
              <a:spAutoFit/>
            </a:bodyPr>
            <a:lstStyle/>
            <a:p>
              <a:pPr algn="ctr" defTabSz="1280154" eaLnBrk="0" fontAlgn="auto" hangingPunct="0">
                <a:spcBef>
                  <a:spcPct val="50000"/>
                </a:spcBef>
                <a:spcAft>
                  <a:spcPts val="0"/>
                </a:spcAft>
                <a:defRPr/>
              </a:pPr>
              <a:r>
                <a:rPr lang="en-US" sz="4401" b="1" dirty="0">
                  <a:solidFill>
                    <a:srgbClr val="000000"/>
                  </a:solidFill>
                  <a:latin typeface="Arial" charset="0"/>
                </a:rPr>
                <a:t>Narcotic addiction</a:t>
              </a:r>
              <a:endParaRPr lang="en-US" sz="4401" dirty="0">
                <a:solidFill>
                  <a:srgbClr val="000000"/>
                </a:solidFill>
                <a:latin typeface="Arial" charset="0"/>
              </a:endParaRPr>
            </a:p>
          </p:txBody>
        </p:sp>
      </p:grpSp>
    </p:spTree>
    <p:extLst>
      <p:ext uri="{BB962C8B-B14F-4D97-AF65-F5344CB8AC3E}">
        <p14:creationId xmlns:p14="http://schemas.microsoft.com/office/powerpoint/2010/main" val="2681198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7571" y="152400"/>
            <a:ext cx="11772900" cy="685800"/>
          </a:xfrm>
        </p:spPr>
        <p:txBody>
          <a:bodyPr/>
          <a:lstStyle/>
          <a:p>
            <a:pPr eaLnBrk="1" hangingPunct="1"/>
            <a:r>
              <a:rPr lang="en-US" altLang="en-US" sz="2800" b="1" dirty="0">
                <a:latin typeface="Arial" panose="020B0604020202020204" pitchFamily="34" charset="0"/>
                <a:cs typeface="Arial" panose="020B0604020202020204" pitchFamily="34" charset="0"/>
              </a:rPr>
              <a:t>Societal Ramifications of Clinical and Epidemiologic Research</a:t>
            </a:r>
          </a:p>
        </p:txBody>
      </p:sp>
      <p:sp>
        <p:nvSpPr>
          <p:cNvPr id="8" name="Rectangle 3">
            <a:extLst>
              <a:ext uri="{FF2B5EF4-FFF2-40B4-BE49-F238E27FC236}">
                <a16:creationId xmlns:a16="http://schemas.microsoft.com/office/drawing/2014/main" id="{34CD5B60-7248-4CC3-B197-C994C489098A}"/>
              </a:ext>
            </a:extLst>
          </p:cNvPr>
          <p:cNvSpPr txBox="1">
            <a:spLocks noChangeArrowheads="1"/>
          </p:cNvSpPr>
          <p:nvPr/>
        </p:nvSpPr>
        <p:spPr bwMode="auto">
          <a:xfrm>
            <a:off x="457200" y="914400"/>
            <a:ext cx="1117174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spcAft>
                <a:spcPts val="300"/>
              </a:spcAft>
            </a:pPr>
            <a:r>
              <a:rPr lang="en-US" altLang="en-US" sz="2400" kern="0" dirty="0">
                <a:latin typeface="Arial" panose="020B0604020202020204" pitchFamily="34" charset="0"/>
                <a:cs typeface="Arial" panose="020B0604020202020204" pitchFamily="34" charset="0"/>
              </a:rPr>
              <a:t>Two short reports</a:t>
            </a:r>
          </a:p>
          <a:p>
            <a:pPr lvl="1" eaLnBrk="1" hangingPunct="1">
              <a:spcBef>
                <a:spcPts val="600"/>
              </a:spcBef>
              <a:spcAft>
                <a:spcPts val="600"/>
              </a:spcAft>
            </a:pPr>
            <a:r>
              <a:rPr lang="en-US" altLang="en-US" sz="2400" kern="0" dirty="0">
                <a:latin typeface="Arial" panose="020B0604020202020204" pitchFamily="34" charset="0"/>
                <a:cs typeface="Arial" panose="020B0604020202020204" pitchFamily="34" charset="0"/>
              </a:rPr>
              <a:t>One (Porter/Jick): innocent but negligent lack of detail regarding study sample and target population</a:t>
            </a:r>
          </a:p>
          <a:p>
            <a:pPr lvl="1" eaLnBrk="1" hangingPunct="1">
              <a:spcBef>
                <a:spcPts val="600"/>
              </a:spcBef>
              <a:spcAft>
                <a:spcPts val="600"/>
              </a:spcAft>
            </a:pPr>
            <a:r>
              <a:rPr lang="en-US" altLang="en-US" sz="2400" kern="0" dirty="0">
                <a:latin typeface="Arial" panose="020B0604020202020204" pitchFamily="34" charset="0"/>
                <a:cs typeface="Arial" panose="020B0604020202020204" pitchFamily="34" charset="0"/>
              </a:rPr>
              <a:t>The other (Wakefield et al.), we are forced to conclude: malignant deceit</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Both with enormous implications that society continues to feel today</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Reminder that stakes are high in clinical and epidemiologic research</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Even if you are doing great work, your co-authors may not</a:t>
            </a:r>
          </a:p>
          <a:p>
            <a:pPr eaLnBrk="1" hangingPunct="1">
              <a:spcBef>
                <a:spcPts val="1200"/>
              </a:spcBef>
              <a:spcAft>
                <a:spcPts val="1200"/>
              </a:spcAft>
            </a:pPr>
            <a:r>
              <a:rPr lang="en-US" altLang="en-US" sz="2400" kern="0" dirty="0">
                <a:latin typeface="Arial" panose="020B0604020202020204" pitchFamily="34" charset="0"/>
                <a:cs typeface="Arial" panose="020B0604020202020204" pitchFamily="34" charset="0"/>
              </a:rPr>
              <a:t>An otherwise stellar reputation can be shattered in an instant </a:t>
            </a:r>
            <a:endParaRPr lang="en-US" altLang="en-US" sz="2000" kern="0"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7BB37E47-099E-4DDA-A04D-DB08C59BACB4}"/>
              </a:ext>
            </a:extLst>
          </p:cNvPr>
          <p:cNvSpPr txBox="1">
            <a:spLocks noChangeArrowheads="1"/>
          </p:cNvSpPr>
          <p:nvPr/>
        </p:nvSpPr>
        <p:spPr bwMode="auto">
          <a:xfrm>
            <a:off x="4648200" y="5597871"/>
            <a:ext cx="7342271" cy="108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1200"/>
              </a:spcBef>
              <a:spcAft>
                <a:spcPts val="800"/>
              </a:spcAft>
              <a:buNone/>
            </a:pPr>
            <a:r>
              <a:rPr lang="en-US" sz="2000" dirty="0">
                <a:latin typeface="Arial" panose="020B0604020202020204" pitchFamily="34" charset="0"/>
                <a:cs typeface="Arial" panose="020B0604020202020204" pitchFamily="34" charset="0"/>
              </a:rPr>
              <a:t>It takes 20 years to build a reputation and five minutes to ruin it. </a:t>
            </a:r>
          </a:p>
          <a:p>
            <a:pPr lvl="1" eaLnBrk="1" hangingPunct="1">
              <a:spcBef>
                <a:spcPts val="1200"/>
              </a:spcBef>
              <a:spcAft>
                <a:spcPts val="1200"/>
              </a:spcAft>
            </a:pPr>
            <a:r>
              <a:rPr lang="en-US" altLang="en-US" sz="2000" kern="0" dirty="0">
                <a:solidFill>
                  <a:srgbClr val="FF0000"/>
                </a:solidFill>
                <a:latin typeface="Arial" panose="020B0604020202020204" pitchFamily="34" charset="0"/>
                <a:cs typeface="Arial" panose="020B0604020202020204" pitchFamily="34" charset="0"/>
              </a:rPr>
              <a:t>Warren Buffett</a:t>
            </a:r>
            <a:r>
              <a:rPr lang="en-US" altLang="en-US" sz="2000" kern="0" dirty="0">
                <a:latin typeface="Arial" panose="020B0604020202020204" pitchFamily="34" charset="0"/>
                <a:cs typeface="Arial" panose="020B0604020202020204" pitchFamily="34" charset="0"/>
              </a:rPr>
              <a:t>	 </a:t>
            </a:r>
            <a:endParaRPr lang="en-US" altLang="en-US" sz="16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817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2800" dirty="0"/>
              <a:t>Questions and Comments?</a:t>
            </a:r>
          </a:p>
        </p:txBody>
      </p:sp>
      <p:sp>
        <p:nvSpPr>
          <p:cNvPr id="28675" name="Rectangle 3"/>
          <p:cNvSpPr>
            <a:spLocks noGrp="1" noChangeArrowheads="1"/>
          </p:cNvSpPr>
          <p:nvPr>
            <p:ph type="body" idx="1"/>
          </p:nvPr>
        </p:nvSpPr>
        <p:spPr/>
        <p:txBody>
          <a:bodyPr/>
          <a:lstStyle/>
          <a:p>
            <a:endParaRPr lang="en-US"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76200"/>
            <a:ext cx="7772400" cy="1143000"/>
          </a:xfrm>
        </p:spPr>
        <p:txBody>
          <a:bodyPr/>
          <a:lstStyle/>
          <a:p>
            <a:pPr eaLnBrk="1" hangingPunct="1"/>
            <a:r>
              <a:rPr lang="en-US" altLang="en-US" sz="4000" b="1" dirty="0">
                <a:latin typeface="Arial" charset="0"/>
                <a:cs typeface="Arial" charset="0"/>
              </a:rPr>
              <a:t>Prize Winners</a:t>
            </a:r>
          </a:p>
        </p:txBody>
      </p:sp>
      <p:sp>
        <p:nvSpPr>
          <p:cNvPr id="5123" name="Rectangle 3"/>
          <p:cNvSpPr>
            <a:spLocks noGrp="1" noChangeArrowheads="1"/>
          </p:cNvSpPr>
          <p:nvPr>
            <p:ph type="body" idx="1"/>
          </p:nvPr>
        </p:nvSpPr>
        <p:spPr>
          <a:xfrm>
            <a:off x="1828800" y="1143000"/>
            <a:ext cx="8991600" cy="4114800"/>
          </a:xfrm>
        </p:spPr>
        <p:txBody>
          <a:bodyPr/>
          <a:lstStyle/>
          <a:p>
            <a:pPr eaLnBrk="1" hangingPunct="1"/>
            <a:r>
              <a:rPr lang="en-US" altLang="en-US" dirty="0">
                <a:latin typeface="Arial" panose="020B0604020202020204" pitchFamily="34" charset="0"/>
                <a:cs typeface="Arial" panose="020B0604020202020204" pitchFamily="34" charset="0"/>
              </a:rPr>
              <a:t>Systematic Performance</a:t>
            </a:r>
          </a:p>
          <a:p>
            <a:pPr lvl="1" eaLnBrk="1" hangingPunct="1"/>
            <a:r>
              <a:rPr lang="en-US" altLang="en-US" dirty="0">
                <a:latin typeface="Arial" panose="020B0604020202020204" pitchFamily="34" charset="0"/>
                <a:cs typeface="Arial" panose="020B0604020202020204" pitchFamily="34" charset="0"/>
              </a:rPr>
              <a:t>Highest % score on Problem Sets to date</a:t>
            </a:r>
          </a:p>
          <a:p>
            <a:pPr lvl="2" eaLnBrk="1" hangingPunct="1"/>
            <a:endParaRPr lang="en-US" altLang="en-US" dirty="0">
              <a:latin typeface="Arial" panose="020B0604020202020204" pitchFamily="34" charset="0"/>
              <a:cs typeface="Arial" panose="020B0604020202020204" pitchFamily="34" charset="0"/>
            </a:endParaRPr>
          </a:p>
          <a:p>
            <a:pPr marL="914400" lvl="2" indent="0" eaLnBrk="1" hangingPunct="1">
              <a:buNone/>
            </a:pP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0" y="-11205"/>
            <a:ext cx="7772400" cy="1143000"/>
          </a:xfrm>
        </p:spPr>
        <p:txBody>
          <a:bodyPr/>
          <a:lstStyle/>
          <a:p>
            <a:pPr eaLnBrk="1" hangingPunct="1"/>
            <a:r>
              <a:rPr lang="en-US" altLang="en-US" sz="4000" b="1" dirty="0">
                <a:latin typeface="Arial" charset="0"/>
                <a:cs typeface="Arial" charset="0"/>
              </a:rPr>
              <a:t>Prize Winners</a:t>
            </a:r>
          </a:p>
        </p:txBody>
      </p:sp>
      <p:sp>
        <p:nvSpPr>
          <p:cNvPr id="5123" name="Rectangle 3"/>
          <p:cNvSpPr>
            <a:spLocks noGrp="1" noChangeArrowheads="1"/>
          </p:cNvSpPr>
          <p:nvPr>
            <p:ph type="body" idx="1"/>
          </p:nvPr>
        </p:nvSpPr>
        <p:spPr>
          <a:xfrm>
            <a:off x="304800" y="2106704"/>
            <a:ext cx="8991600" cy="4114800"/>
          </a:xfrm>
        </p:spPr>
        <p:txBody>
          <a:bodyPr/>
          <a:lstStyle/>
          <a:p>
            <a:pPr eaLnBrk="1" hangingPunct="1"/>
            <a:r>
              <a:rPr lang="en-US" altLang="en-US" dirty="0">
                <a:latin typeface="Arial" panose="020B0604020202020204" pitchFamily="34" charset="0"/>
                <a:cs typeface="Arial" panose="020B0604020202020204" pitchFamily="34" charset="0"/>
              </a:rPr>
              <a:t>Systematic Performance</a:t>
            </a:r>
          </a:p>
          <a:p>
            <a:pPr lvl="1" eaLnBrk="1" hangingPunct="1"/>
            <a:r>
              <a:rPr lang="en-US" altLang="en-US" dirty="0">
                <a:latin typeface="Arial" panose="020B0604020202020204" pitchFamily="34" charset="0"/>
                <a:cs typeface="Arial" panose="020B0604020202020204" pitchFamily="34" charset="0"/>
              </a:rPr>
              <a:t>Highest % score on Problem Sets</a:t>
            </a:r>
          </a:p>
          <a:p>
            <a:pPr lvl="2" eaLnBrk="1" hangingPunct="1"/>
            <a:r>
              <a:rPr lang="en-US" altLang="en-US" dirty="0">
                <a:latin typeface="Arial" panose="020B0604020202020204" pitchFamily="34" charset="0"/>
                <a:cs typeface="Arial" panose="020B0604020202020204" pitchFamily="34" charset="0"/>
              </a:rPr>
              <a:t>Leslie Seijo</a:t>
            </a:r>
          </a:p>
          <a:p>
            <a:pPr lvl="2" eaLnBrk="1" hangingPunct="1"/>
            <a:r>
              <a:rPr lang="en-US" altLang="en-US" dirty="0">
                <a:latin typeface="Arial" panose="020B0604020202020204" pitchFamily="34" charset="0"/>
                <a:cs typeface="Arial" panose="020B0604020202020204" pitchFamily="34" charset="0"/>
              </a:rPr>
              <a:t>Ashley Martinez</a:t>
            </a:r>
          </a:p>
          <a:p>
            <a:pPr marL="914400" lvl="2" indent="0" eaLnBrk="1" hangingPunct="1">
              <a:buNone/>
            </a:pPr>
            <a:endParaRPr lang="en-US" altLang="en-US" dirty="0">
              <a:latin typeface="Arial" panose="020B0604020202020204" pitchFamily="34" charset="0"/>
              <a:cs typeface="Arial" panose="020B0604020202020204" pitchFamily="34" charset="0"/>
            </a:endParaRPr>
          </a:p>
        </p:txBody>
      </p:sp>
      <p:pic>
        <p:nvPicPr>
          <p:cNvPr id="2051" name="Picture 3" descr="C:\Users\JMartin\AppData\Local\Microsoft\Windows\Temporary Internet Files\Content.Outlook\ISJG2U56\Muest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00" y="156886"/>
            <a:ext cx="4953000" cy="670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76200"/>
            <a:ext cx="7772400" cy="1143000"/>
          </a:xfrm>
        </p:spPr>
        <p:txBody>
          <a:bodyPr/>
          <a:lstStyle/>
          <a:p>
            <a:pPr eaLnBrk="1" hangingPunct="1"/>
            <a:r>
              <a:rPr lang="en-US" altLang="en-US" sz="4000" b="1" dirty="0">
                <a:latin typeface="Arial" charset="0"/>
                <a:cs typeface="Arial" charset="0"/>
              </a:rPr>
              <a:t>Prize Winners</a:t>
            </a:r>
          </a:p>
        </p:txBody>
      </p:sp>
      <p:sp>
        <p:nvSpPr>
          <p:cNvPr id="5123" name="Rectangle 3"/>
          <p:cNvSpPr>
            <a:spLocks noGrp="1" noChangeArrowheads="1"/>
          </p:cNvSpPr>
          <p:nvPr>
            <p:ph type="body" idx="1"/>
          </p:nvPr>
        </p:nvSpPr>
        <p:spPr>
          <a:xfrm>
            <a:off x="744264" y="1752600"/>
            <a:ext cx="8991600" cy="4114800"/>
          </a:xfrm>
        </p:spPr>
        <p:txBody>
          <a:bodyPr/>
          <a:lstStyle/>
          <a:p>
            <a:pPr eaLnBrk="1" hangingPunct="1"/>
            <a:r>
              <a:rPr lang="en-US" altLang="en-US" dirty="0">
                <a:latin typeface="Arial" panose="020B0604020202020204" pitchFamily="34" charset="0"/>
                <a:cs typeface="Arial" panose="020B0604020202020204" pitchFamily="34" charset="0"/>
              </a:rPr>
              <a:t>Systematic Performance</a:t>
            </a:r>
          </a:p>
          <a:p>
            <a:pPr lvl="1" eaLnBrk="1" hangingPunct="1"/>
            <a:r>
              <a:rPr lang="en-US" altLang="en-US" dirty="0">
                <a:latin typeface="Arial" panose="020B0604020202020204" pitchFamily="34" charset="0"/>
                <a:cs typeface="Arial" panose="020B0604020202020204" pitchFamily="34" charset="0"/>
              </a:rPr>
              <a:t>Highest % score on Problem Sets</a:t>
            </a:r>
          </a:p>
          <a:p>
            <a:pPr lvl="2" eaLnBrk="1" hangingPunct="1"/>
            <a:r>
              <a:rPr lang="en-US" altLang="en-US" dirty="0">
                <a:latin typeface="Arial" panose="020B0604020202020204" pitchFamily="34" charset="0"/>
                <a:cs typeface="Arial" panose="020B0604020202020204" pitchFamily="34" charset="0"/>
              </a:rPr>
              <a:t>Leslie Seijo</a:t>
            </a:r>
          </a:p>
          <a:p>
            <a:pPr lvl="2" eaLnBrk="1" hangingPunct="1"/>
            <a:r>
              <a:rPr lang="en-US" altLang="en-US" dirty="0">
                <a:latin typeface="Arial" panose="020B0604020202020204" pitchFamily="34" charset="0"/>
                <a:cs typeface="Arial" panose="020B0604020202020204" pitchFamily="34" charset="0"/>
              </a:rPr>
              <a:t>Ashley Martinez</a:t>
            </a:r>
          </a:p>
          <a:p>
            <a:pPr marL="914400" lvl="2" indent="0" eaLnBrk="1" hangingPunct="1">
              <a:buNone/>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Chance</a:t>
            </a:r>
          </a:p>
          <a:p>
            <a:pPr lvl="1" eaLnBrk="1" hangingPunct="1"/>
            <a:r>
              <a:rPr lang="en-US" altLang="en-US" dirty="0">
                <a:latin typeface="Arial" panose="020B0604020202020204" pitchFamily="34" charset="0"/>
                <a:cs typeface="Arial" panose="020B0604020202020204" pitchFamily="34" charset="0"/>
              </a:rPr>
              <a:t>Pick name out of a hat</a:t>
            </a:r>
          </a:p>
          <a:p>
            <a:pPr lvl="2" eaLnBrk="1" hangingPunct="1"/>
            <a:r>
              <a:rPr lang="en-US" altLang="en-US" dirty="0">
                <a:latin typeface="Arial" panose="020B0604020202020204" pitchFamily="34" charset="0"/>
                <a:cs typeface="Arial" panose="020B0604020202020204" pitchFamily="34" charset="0"/>
              </a:rPr>
              <a:t>Masayuki Teramoto (who also had a very high % !!)</a:t>
            </a:r>
          </a:p>
          <a:p>
            <a:pPr lvl="2" eaLnBrk="1" hangingPunct="1"/>
            <a:endParaRPr lang="en-US" altLang="en-US" dirty="0">
              <a:latin typeface="Arial" panose="020B0604020202020204" pitchFamily="34" charset="0"/>
              <a:cs typeface="Arial" panose="020B0604020202020204" pitchFamily="34" charset="0"/>
            </a:endParaRPr>
          </a:p>
        </p:txBody>
      </p:sp>
      <p:pic>
        <p:nvPicPr>
          <p:cNvPr id="2051" name="Picture 3" descr="C:\Users\JMartin\AppData\Local\Microsoft\Windows\Temporary Internet Files\Content.Outlook\ISJG2U56\Muest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3900" y="129992"/>
            <a:ext cx="3276600" cy="443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6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57400" y="1504950"/>
            <a:ext cx="8077200" cy="3752850"/>
          </a:xfrm>
          <a:noFill/>
        </p:spPr>
      </p:pic>
      <p:sp>
        <p:nvSpPr>
          <p:cNvPr id="3" name="Text Box 4"/>
          <p:cNvSpPr txBox="1">
            <a:spLocks noChangeArrowheads="1"/>
          </p:cNvSpPr>
          <p:nvPr/>
        </p:nvSpPr>
        <p:spPr bwMode="auto">
          <a:xfrm>
            <a:off x="1905000" y="43809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dirty="0">
                <a:solidFill>
                  <a:srgbClr val="FF0000"/>
                </a:solidFill>
                <a:latin typeface="Arial" panose="020B0604020202020204" pitchFamily="34" charset="0"/>
                <a:cs typeface="Arial" panose="020B0604020202020204" pitchFamily="34" charset="0"/>
              </a:rPr>
              <a:t>Experimental design is actually NOT the place that needs the most help…</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62000"/>
            <a:ext cx="7772400" cy="4933950"/>
          </a:xfrm>
          <a:noFill/>
        </p:spPr>
      </p:pic>
      <p:sp>
        <p:nvSpPr>
          <p:cNvPr id="8195" name="Text Box 4"/>
          <p:cNvSpPr txBox="1">
            <a:spLocks noChangeArrowheads="1"/>
          </p:cNvSpPr>
          <p:nvPr/>
        </p:nvSpPr>
        <p:spPr bwMode="auto">
          <a:xfrm>
            <a:off x="5029200" y="304807"/>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dirty="0">
                <a:solidFill>
                  <a:srgbClr val="FF0000"/>
                </a:solidFill>
                <a:latin typeface="Arial" panose="020B0604020202020204" pitchFamily="34" charset="0"/>
                <a:cs typeface="Arial" panose="020B0604020202020204" pitchFamily="34" charset="0"/>
              </a:rPr>
              <a:t>Instead, where more help is needed is in the wild west of observational studies.</a:t>
            </a:r>
          </a:p>
        </p:txBody>
      </p:sp>
      <p:sp>
        <p:nvSpPr>
          <p:cNvPr id="2" name="TextBox 1">
            <a:extLst>
              <a:ext uri="{FF2B5EF4-FFF2-40B4-BE49-F238E27FC236}">
                <a16:creationId xmlns:a16="http://schemas.microsoft.com/office/drawing/2014/main" id="{7BA8F7CB-F2E5-49C0-892C-C075FD0A9AF9}"/>
              </a:ext>
            </a:extLst>
          </p:cNvPr>
          <p:cNvSpPr txBox="1"/>
          <p:nvPr/>
        </p:nvSpPr>
        <p:spPr>
          <a:xfrm>
            <a:off x="2209800" y="2743201"/>
            <a:ext cx="3733800" cy="461665"/>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ltLang="en-US" dirty="0"/>
          </a:p>
        </p:txBody>
      </p:sp>
      <p:pic>
        <p:nvPicPr>
          <p:cNvPr id="9219"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14600" y="996955"/>
            <a:ext cx="7467600" cy="4606925"/>
          </a:xfrm>
          <a:noFill/>
        </p:spPr>
      </p:pic>
      <p:sp>
        <p:nvSpPr>
          <p:cNvPr id="4" name="TextBox 3"/>
          <p:cNvSpPr txBox="1"/>
          <p:nvPr/>
        </p:nvSpPr>
        <p:spPr>
          <a:xfrm>
            <a:off x="1981200" y="228602"/>
            <a:ext cx="4495800" cy="461665"/>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Optional Reading for this week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91736" y="152400"/>
            <a:ext cx="9076265" cy="533400"/>
          </a:xfrm>
        </p:spPr>
        <p:txBody>
          <a:bodyPr/>
          <a:lstStyle/>
          <a:p>
            <a:r>
              <a:rPr lang="en-US" sz="2000" dirty="0"/>
              <a:t>What Kinds of Questions Does Clinical Research/Epidemiology Answer? </a:t>
            </a:r>
            <a:br>
              <a:rPr lang="en-US" sz="2000" dirty="0"/>
            </a:br>
            <a:r>
              <a:rPr lang="en-US" sz="2000" dirty="0"/>
              <a:t>“Big 6”</a:t>
            </a:r>
          </a:p>
        </p:txBody>
      </p:sp>
      <p:sp>
        <p:nvSpPr>
          <p:cNvPr id="18435" name="Rectangle 3"/>
          <p:cNvSpPr>
            <a:spLocks noGrp="1" noChangeArrowheads="1"/>
          </p:cNvSpPr>
          <p:nvPr>
            <p:ph type="body" idx="1"/>
          </p:nvPr>
        </p:nvSpPr>
        <p:spPr>
          <a:xfrm>
            <a:off x="1557870" y="457200"/>
            <a:ext cx="9110133" cy="4953000"/>
          </a:xfrm>
        </p:spPr>
        <p:txBody>
          <a:bodyPr/>
          <a:lstStyle/>
          <a:p>
            <a:pPr lvl="1"/>
            <a:endParaRPr lang="en-US" sz="1000" dirty="0"/>
          </a:p>
          <a:p>
            <a:r>
              <a:rPr lang="en-US" sz="2200" b="1" dirty="0"/>
              <a:t>Description</a:t>
            </a:r>
            <a:r>
              <a:rPr lang="en-US" sz="2600" dirty="0"/>
              <a:t> </a:t>
            </a:r>
          </a:p>
          <a:p>
            <a:pPr lvl="1">
              <a:spcBef>
                <a:spcPts val="0"/>
              </a:spcBef>
            </a:pPr>
            <a:r>
              <a:rPr lang="en-US" sz="2000" dirty="0"/>
              <a:t>How frequent/common are risk factors/exposures/conditions/diseases?</a:t>
            </a:r>
          </a:p>
          <a:p>
            <a:pPr lvl="1"/>
            <a:endParaRPr lang="en-US" sz="500" dirty="0"/>
          </a:p>
          <a:p>
            <a:r>
              <a:rPr lang="en-US" sz="2200" b="1" dirty="0"/>
              <a:t>Causation (“Causal inference”)</a:t>
            </a:r>
          </a:p>
          <a:p>
            <a:pPr lvl="1">
              <a:spcBef>
                <a:spcPts val="0"/>
              </a:spcBef>
            </a:pPr>
            <a:r>
              <a:rPr lang="en-US" sz="2000" dirty="0"/>
              <a:t>The science of establishing causal relationships among biological, behavioral, environmental (etc.) factors within humans.  Does X cause (or prevent) Y? </a:t>
            </a:r>
          </a:p>
          <a:p>
            <a:pPr lvl="1"/>
            <a:r>
              <a:rPr lang="en-US" sz="2000" dirty="0"/>
              <a:t>Will intervening upon X change occurrence of Y?</a:t>
            </a:r>
            <a:endParaRPr lang="en-US" sz="400" dirty="0"/>
          </a:p>
          <a:p>
            <a:r>
              <a:rPr lang="en-US" sz="2200" b="1" dirty="0"/>
              <a:t>Attribution</a:t>
            </a:r>
          </a:p>
          <a:p>
            <a:pPr lvl="1">
              <a:spcBef>
                <a:spcPts val="0"/>
              </a:spcBef>
            </a:pPr>
            <a:r>
              <a:rPr lang="en-US" sz="2000" dirty="0"/>
              <a:t>What fraction or how many cases of disease Y can be eliminated if a causal exposure X is eliminated or reduced?</a:t>
            </a:r>
            <a:endParaRPr lang="en-US" sz="500" dirty="0"/>
          </a:p>
          <a:p>
            <a:r>
              <a:rPr lang="en-US" sz="2200" b="1" dirty="0"/>
              <a:t>Mediation</a:t>
            </a:r>
          </a:p>
          <a:p>
            <a:pPr lvl="1">
              <a:spcBef>
                <a:spcPts val="0"/>
              </a:spcBef>
            </a:pPr>
            <a:r>
              <a:rPr lang="en-US" sz="2000" dirty="0"/>
              <a:t>Understanding the mechanisms of causation</a:t>
            </a:r>
          </a:p>
          <a:p>
            <a:pPr lvl="1"/>
            <a:r>
              <a:rPr lang="en-US" sz="2000" dirty="0"/>
              <a:t>How does X cause Y?</a:t>
            </a:r>
          </a:p>
          <a:p>
            <a:pPr lvl="1"/>
            <a:endParaRPr lang="en-US" sz="200" dirty="0"/>
          </a:p>
          <a:p>
            <a:r>
              <a:rPr lang="en-US" sz="2200" b="1" dirty="0"/>
              <a:t>Interaction</a:t>
            </a:r>
          </a:p>
          <a:p>
            <a:pPr lvl="1">
              <a:spcBef>
                <a:spcPts val="0"/>
              </a:spcBef>
            </a:pPr>
            <a:r>
              <a:rPr lang="en-US" sz="2000" dirty="0"/>
              <a:t>When and for whom does X cause/predict Y?</a:t>
            </a:r>
          </a:p>
          <a:p>
            <a:pPr lvl="1"/>
            <a:endParaRPr lang="en-US" sz="200" dirty="0"/>
          </a:p>
          <a:p>
            <a:pPr>
              <a:spcBef>
                <a:spcPts val="0"/>
              </a:spcBef>
            </a:pPr>
            <a:r>
              <a:rPr lang="en-US" sz="2200" b="1" dirty="0"/>
              <a:t>Prediction </a:t>
            </a:r>
          </a:p>
          <a:p>
            <a:pPr lvl="1">
              <a:spcBef>
                <a:spcPts val="0"/>
              </a:spcBef>
            </a:pPr>
            <a:r>
              <a:rPr lang="en-US" sz="2000" dirty="0"/>
              <a:t>Do A, B, and C predict concurrent presence/future occurrence of Y? </a:t>
            </a:r>
            <a:endParaRPr lang="en-US" sz="2200" dirty="0"/>
          </a:p>
          <a:p>
            <a:pPr lvl="3"/>
            <a:endParaRPr lang="en-US" sz="1000" dirty="0"/>
          </a:p>
          <a:p>
            <a:pPr lvl="1"/>
            <a:endParaRPr lang="en-US" dirty="0"/>
          </a:p>
        </p:txBody>
      </p:sp>
      <p:sp>
        <p:nvSpPr>
          <p:cNvPr id="2" name="TextBox 1"/>
          <p:cNvSpPr txBox="1"/>
          <p:nvPr/>
        </p:nvSpPr>
        <p:spPr>
          <a:xfrm>
            <a:off x="7162800" y="1352490"/>
            <a:ext cx="3200400" cy="400110"/>
          </a:xfrm>
          <a:prstGeom prst="rect">
            <a:avLst/>
          </a:prstGeom>
          <a:noFill/>
        </p:spPr>
        <p:txBody>
          <a:bodyPr wrap="square" rtlCol="0">
            <a:spAutoFit/>
          </a:bodyPr>
          <a:lstStyle/>
          <a:p>
            <a:pPr algn="r" fontAlgn="auto">
              <a:spcBef>
                <a:spcPts val="0"/>
              </a:spcBef>
              <a:spcAft>
                <a:spcPts val="0"/>
              </a:spcAft>
            </a:pPr>
            <a:r>
              <a:rPr lang="en-US" sz="2000" dirty="0">
                <a:solidFill>
                  <a:srgbClr val="000000"/>
                </a:solidFill>
                <a:latin typeface="Arial"/>
              </a:rPr>
              <a:t>How often does Y occur?</a:t>
            </a:r>
          </a:p>
        </p:txBody>
      </p:sp>
      <p:sp>
        <p:nvSpPr>
          <p:cNvPr id="3" name="TextBox 2"/>
          <p:cNvSpPr txBox="1"/>
          <p:nvPr/>
        </p:nvSpPr>
        <p:spPr>
          <a:xfrm>
            <a:off x="6219662" y="6076890"/>
            <a:ext cx="4143539" cy="400110"/>
          </a:xfrm>
          <a:prstGeom prst="rect">
            <a:avLst/>
          </a:prstGeom>
          <a:noFill/>
        </p:spPr>
        <p:txBody>
          <a:bodyPr wrap="square" rtlCol="0">
            <a:spAutoFit/>
          </a:bodyPr>
          <a:lstStyle/>
          <a:p>
            <a:pPr algn="r" fontAlgn="auto">
              <a:spcBef>
                <a:spcPts val="0"/>
              </a:spcBef>
              <a:spcAft>
                <a:spcPts val="0"/>
              </a:spcAft>
            </a:pPr>
            <a:r>
              <a:rPr lang="en-US" sz="2000" dirty="0">
                <a:solidFill>
                  <a:srgbClr val="000000"/>
                </a:solidFill>
                <a:latin typeface="Arial"/>
              </a:rPr>
              <a:t>e.g., diagnosis or prognosis</a:t>
            </a:r>
          </a:p>
        </p:txBody>
      </p:sp>
      <p:sp>
        <p:nvSpPr>
          <p:cNvPr id="4" name="Oval 3"/>
          <p:cNvSpPr/>
          <p:nvPr/>
        </p:nvSpPr>
        <p:spPr bwMode="auto">
          <a:xfrm>
            <a:off x="1507319" y="1470785"/>
            <a:ext cx="4893481"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8" name="Oval 7"/>
          <p:cNvSpPr/>
          <p:nvPr/>
        </p:nvSpPr>
        <p:spPr bwMode="auto">
          <a:xfrm>
            <a:off x="1600200" y="685800"/>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9" name="Oval 8"/>
          <p:cNvSpPr/>
          <p:nvPr/>
        </p:nvSpPr>
        <p:spPr bwMode="auto">
          <a:xfrm>
            <a:off x="1524000" y="3200400"/>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10" name="Oval 9"/>
          <p:cNvSpPr/>
          <p:nvPr/>
        </p:nvSpPr>
        <p:spPr bwMode="auto">
          <a:xfrm>
            <a:off x="1574800" y="5334000"/>
            <a:ext cx="2235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11" name="Oval 10"/>
          <p:cNvSpPr/>
          <p:nvPr/>
        </p:nvSpPr>
        <p:spPr bwMode="auto">
          <a:xfrm>
            <a:off x="1574800" y="4191000"/>
            <a:ext cx="2235200" cy="533400"/>
          </a:xfrm>
          <a:prstGeom prst="ellipse">
            <a:avLst/>
          </a:prstGeom>
          <a:noFill/>
          <a:ln w="127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000000"/>
              </a:solidFill>
            </a:endParaRPr>
          </a:p>
        </p:txBody>
      </p:sp>
      <p:sp>
        <p:nvSpPr>
          <p:cNvPr id="5" name="Rectangle 2">
            <a:extLst>
              <a:ext uri="{FF2B5EF4-FFF2-40B4-BE49-F238E27FC236}">
                <a16:creationId xmlns:a16="http://schemas.microsoft.com/office/drawing/2014/main" id="{5EA62E89-3246-FB84-57F2-CE9A50AB1686}"/>
              </a:ext>
            </a:extLst>
          </p:cNvPr>
          <p:cNvSpPr txBox="1">
            <a:spLocks noChangeArrowheads="1"/>
          </p:cNvSpPr>
          <p:nvPr/>
        </p:nvSpPr>
        <p:spPr bwMode="auto">
          <a:xfrm>
            <a:off x="6705600" y="505811"/>
            <a:ext cx="5334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2400" kern="0" dirty="0">
                <a:solidFill>
                  <a:srgbClr val="FF0000"/>
                </a:solidFill>
              </a:rPr>
              <a:t>As we come to a close, what have we learned in this class?</a:t>
            </a:r>
          </a:p>
        </p:txBody>
      </p:sp>
    </p:spTree>
    <p:extLst>
      <p:ext uri="{BB962C8B-B14F-4D97-AF65-F5344CB8AC3E}">
        <p14:creationId xmlns:p14="http://schemas.microsoft.com/office/powerpoint/2010/main" val="2758066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endParaRPr lang="en-US" altLang="en-US" dirty="0"/>
          </a:p>
        </p:txBody>
      </p:sp>
      <p:graphicFrame>
        <p:nvGraphicFramePr>
          <p:cNvPr id="1026" name="Rectangle 6"/>
          <p:cNvGraphicFramePr>
            <a:graphicFrameLocks/>
          </p:cNvGraphicFramePr>
          <p:nvPr/>
        </p:nvGraphicFramePr>
        <p:xfrm>
          <a:off x="3048000" y="1397000"/>
          <a:ext cx="6096000" cy="4064000"/>
        </p:xfrm>
        <a:graphic>
          <a:graphicData uri="http://schemas.openxmlformats.org/presentationml/2006/ole">
            <mc:AlternateContent xmlns:mc="http://schemas.openxmlformats.org/markup-compatibility/2006">
              <mc:Choice xmlns:v="urn:schemas-microsoft-com:vml" Requires="v">
                <p:oleObj name="Acrobat Document" r:id="rId3" imgW="0" imgH="0" progId="AcroExch.Document.7">
                  <p:embed/>
                </p:oleObj>
              </mc:Choice>
              <mc:Fallback>
                <p:oleObj name="Acrobat Document" r:id="rId3" imgW="0" imgH="0" progId="AcroExch.Document.7">
                  <p:embed/>
                  <p:pic>
                    <p:nvPicPr>
                      <p:cNvPr id="0" name="Rectangle 6"/>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48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9" name="Picture 8" descr="man_looking_at_ladder_against_wall_outdoors_pe0019036.jpg"/>
          <p:cNvPicPr>
            <a:picLocks noChangeAspect="1"/>
          </p:cNvPicPr>
          <p:nvPr/>
        </p:nvPicPr>
        <p:blipFill>
          <a:blip r:embed="rId4">
            <a:extLst>
              <a:ext uri="{28A0092B-C50C-407E-A947-70E740481C1C}">
                <a14:useLocalDpi xmlns:a14="http://schemas.microsoft.com/office/drawing/2010/main" val="0"/>
              </a:ext>
            </a:extLst>
          </a:blip>
          <a:srcRect l="16571" t="9343" r="9276" b="14272"/>
          <a:stretch>
            <a:fillRect/>
          </a:stretch>
        </p:blipFill>
        <p:spPr bwMode="auto">
          <a:xfrm>
            <a:off x="1524000" y="15240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7" name="Object 7"/>
          <p:cNvGraphicFramePr>
            <a:graphicFrameLocks noChangeAspect="1"/>
          </p:cNvGraphicFramePr>
          <p:nvPr>
            <p:extLst>
              <p:ext uri="{D42A27DB-BD31-4B8C-83A1-F6EECF244321}">
                <p14:modId xmlns:p14="http://schemas.microsoft.com/office/powerpoint/2010/main" val="2828991019"/>
              </p:ext>
            </p:extLst>
          </p:nvPr>
        </p:nvGraphicFramePr>
        <p:xfrm>
          <a:off x="6184900" y="2120900"/>
          <a:ext cx="1206500" cy="1536700"/>
        </p:xfrm>
        <a:graphic>
          <a:graphicData uri="http://schemas.openxmlformats.org/presentationml/2006/ole">
            <mc:AlternateContent xmlns:mc="http://schemas.openxmlformats.org/markup-compatibility/2006">
              <mc:Choice xmlns:v="urn:schemas-microsoft-com:vml" Requires="v">
                <p:oleObj name="Acrobat Document" r:id="rId5" imgW="5830114" imgH="7542857" progId="AcroExch.Document.7">
                  <p:embed/>
                </p:oleObj>
              </mc:Choice>
              <mc:Fallback>
                <p:oleObj name="Acrobat Document" r:id="rId5" imgW="5830114" imgH="7542857" progId="AcroExch.Document.7">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l="28232" r="7841"/>
                      <a:stretch>
                        <a:fillRect/>
                      </a:stretch>
                    </p:blipFill>
                    <p:spPr bwMode="auto">
                      <a:xfrm>
                        <a:off x="6184900" y="2120900"/>
                        <a:ext cx="1206500" cy="1536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1" name="Picture 7" descr="Causalit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434980"/>
            <a:ext cx="10668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1981200" y="5486400"/>
            <a:ext cx="4800600" cy="0"/>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37" name="Text Box 13"/>
          <p:cNvSpPr txBox="1">
            <a:spLocks noChangeArrowheads="1"/>
          </p:cNvSpPr>
          <p:nvPr/>
        </p:nvSpPr>
        <p:spPr bwMode="auto">
          <a:xfrm>
            <a:off x="6858000" y="121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2" name="TextBox 1"/>
          <p:cNvSpPr txBox="1"/>
          <p:nvPr/>
        </p:nvSpPr>
        <p:spPr>
          <a:xfrm>
            <a:off x="8305800" y="152400"/>
            <a:ext cx="2286000" cy="193899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Where We Stand on the Ladder of Methodologic Sophistication</a:t>
            </a:r>
          </a:p>
        </p:txBody>
      </p:sp>
      <p:sp>
        <p:nvSpPr>
          <p:cNvPr id="15" name="TextBox 14"/>
          <p:cNvSpPr txBox="1"/>
          <p:nvPr/>
        </p:nvSpPr>
        <p:spPr>
          <a:xfrm>
            <a:off x="1752600" y="5481946"/>
            <a:ext cx="3124200" cy="461665"/>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Beginning of EPI 203</a:t>
            </a:r>
          </a:p>
        </p:txBody>
      </p:sp>
      <p:sp>
        <p:nvSpPr>
          <p:cNvPr id="16" name="TextBox 15"/>
          <p:cNvSpPr txBox="1"/>
          <p:nvPr/>
        </p:nvSpPr>
        <p:spPr>
          <a:xfrm>
            <a:off x="1752600" y="3500742"/>
            <a:ext cx="2286000" cy="461665"/>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End of EPI 203</a:t>
            </a:r>
          </a:p>
        </p:txBody>
      </p:sp>
      <p:pic>
        <p:nvPicPr>
          <p:cNvPr id="1097" name="Picture 7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8659" y="2065617"/>
            <a:ext cx="993345" cy="151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31E5429-EB35-4F6C-89FB-F27B9AE17EEE}"/>
              </a:ext>
            </a:extLst>
          </p:cNvPr>
          <p:cNvPicPr>
            <a:picLocks noChangeAspect="1"/>
          </p:cNvPicPr>
          <p:nvPr/>
        </p:nvPicPr>
        <p:blipFill>
          <a:blip r:embed="rId9"/>
          <a:stretch>
            <a:fillRect/>
          </a:stretch>
        </p:blipFill>
        <p:spPr>
          <a:xfrm>
            <a:off x="6302378" y="2065616"/>
            <a:ext cx="1148276" cy="1536700"/>
          </a:xfrm>
          <a:prstGeom prst="rect">
            <a:avLst/>
          </a:prstGeom>
        </p:spPr>
      </p:pic>
      <p:pic>
        <p:nvPicPr>
          <p:cNvPr id="1134" name="Picture 1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3429001"/>
            <a:ext cx="1372802" cy="176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a:extLst>
              <a:ext uri="{FF2B5EF4-FFF2-40B4-BE49-F238E27FC236}">
                <a16:creationId xmlns:a16="http://schemas.microsoft.com/office/drawing/2014/main" id="{FE6BF020-B205-4E02-81AD-6742BBCAC4CA}"/>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pic>
        <p:nvPicPr>
          <p:cNvPr id="5" name="Picture 4">
            <a:extLst>
              <a:ext uri="{FF2B5EF4-FFF2-40B4-BE49-F238E27FC236}">
                <a16:creationId xmlns:a16="http://schemas.microsoft.com/office/drawing/2014/main" id="{641323B1-D0D7-781C-3412-50962FB1A604}"/>
              </a:ext>
            </a:extLst>
          </p:cNvPr>
          <p:cNvPicPr>
            <a:picLocks noChangeAspect="1"/>
          </p:cNvPicPr>
          <p:nvPr/>
        </p:nvPicPr>
        <p:blipFill>
          <a:blip r:embed="rId11"/>
          <a:stretch>
            <a:fillRect/>
          </a:stretch>
        </p:blipFill>
        <p:spPr>
          <a:xfrm>
            <a:off x="5172501" y="2044343"/>
            <a:ext cx="1142603" cy="1511283"/>
          </a:xfrm>
          <a:prstGeom prst="rect">
            <a:avLst/>
          </a:prstGeom>
        </p:spPr>
      </p:pic>
      <p:cxnSp>
        <p:nvCxnSpPr>
          <p:cNvPr id="12" name="Straight Arrow Connector 11"/>
          <p:cNvCxnSpPr/>
          <p:nvPr/>
        </p:nvCxnSpPr>
        <p:spPr>
          <a:xfrm>
            <a:off x="1905000" y="3505200"/>
            <a:ext cx="3810000" cy="0"/>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pic>
        <p:nvPicPr>
          <p:cNvPr id="7" name="Picture 6">
            <a:extLst>
              <a:ext uri="{FF2B5EF4-FFF2-40B4-BE49-F238E27FC236}">
                <a16:creationId xmlns:a16="http://schemas.microsoft.com/office/drawing/2014/main" id="{01CCF5EE-14C3-E681-5EE4-8633E866C830}"/>
              </a:ext>
            </a:extLst>
          </p:cNvPr>
          <p:cNvPicPr>
            <a:picLocks noChangeAspect="1"/>
          </p:cNvPicPr>
          <p:nvPr/>
        </p:nvPicPr>
        <p:blipFill>
          <a:blip r:embed="rId12"/>
          <a:stretch>
            <a:fillRect/>
          </a:stretch>
        </p:blipFill>
        <p:spPr>
          <a:xfrm>
            <a:off x="6984646" y="4706658"/>
            <a:ext cx="1332657" cy="1619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F0493D-AEB9-4BD7-BD09-48C364F2F03F}"/>
              </a:ext>
            </a:extLst>
          </p:cNvPr>
          <p:cNvGrpSpPr/>
          <p:nvPr/>
        </p:nvGrpSpPr>
        <p:grpSpPr>
          <a:xfrm>
            <a:off x="9578627" y="4934346"/>
            <a:ext cx="1205261" cy="1066800"/>
            <a:chOff x="8115300" y="4648200"/>
            <a:chExt cx="1524000" cy="1295400"/>
          </a:xfrm>
        </p:grpSpPr>
        <p:sp>
          <p:nvSpPr>
            <p:cNvPr id="98306" name="Rectangle 3"/>
            <p:cNvSpPr>
              <a:spLocks noChangeArrowheads="1"/>
            </p:cNvSpPr>
            <p:nvPr/>
          </p:nvSpPr>
          <p:spPr bwMode="auto">
            <a:xfrm>
              <a:off x="8115300" y="4648200"/>
              <a:ext cx="1524000" cy="1295400"/>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07" name="Line 6"/>
            <p:cNvSpPr>
              <a:spLocks noChangeShapeType="1"/>
            </p:cNvSpPr>
            <p:nvPr/>
          </p:nvSpPr>
          <p:spPr bwMode="auto">
            <a:xfrm>
              <a:off x="8877300" y="4648200"/>
              <a:ext cx="0" cy="129540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08" name="Line 7"/>
            <p:cNvSpPr>
              <a:spLocks noChangeShapeType="1"/>
            </p:cNvSpPr>
            <p:nvPr/>
          </p:nvSpPr>
          <p:spPr bwMode="auto">
            <a:xfrm>
              <a:off x="8115300" y="5257800"/>
              <a:ext cx="1524000"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sp>
        <p:nvSpPr>
          <p:cNvPr id="98309" name="Text Box 8"/>
          <p:cNvSpPr txBox="1">
            <a:spLocks noChangeArrowheads="1"/>
          </p:cNvSpPr>
          <p:nvPr/>
        </p:nvSpPr>
        <p:spPr bwMode="auto">
          <a:xfrm>
            <a:off x="2838451" y="1447801"/>
            <a:ext cx="184731" cy="461665"/>
          </a:xfrm>
          <a:prstGeom prst="rect">
            <a:avLst/>
          </a:prstGeom>
          <a:noFill/>
          <a:ln w="9525">
            <a:noFill/>
            <a:miter lim="800000"/>
            <a:headEnd/>
            <a:tailEnd/>
          </a:ln>
        </p:spPr>
        <p:txBody>
          <a:bodyPr wrap="none">
            <a:spAutoFit/>
          </a:bodyPr>
          <a:lstStyle/>
          <a:p>
            <a:pPr eaLnBrk="0" hangingPunct="0">
              <a:defRPr/>
            </a:pPr>
            <a:endParaRPr lang="en-US" dirty="0">
              <a:solidFill>
                <a:srgbClr val="000000"/>
              </a:solidFill>
            </a:endParaRPr>
          </a:p>
        </p:txBody>
      </p:sp>
      <p:sp>
        <p:nvSpPr>
          <p:cNvPr id="98310" name="Text Box 9"/>
          <p:cNvSpPr txBox="1">
            <a:spLocks noChangeArrowheads="1"/>
          </p:cNvSpPr>
          <p:nvPr/>
        </p:nvSpPr>
        <p:spPr bwMode="auto">
          <a:xfrm>
            <a:off x="9676431" y="4204343"/>
            <a:ext cx="1009650" cy="366713"/>
          </a:xfrm>
          <a:prstGeom prst="rect">
            <a:avLst/>
          </a:prstGeom>
          <a:noFill/>
          <a:ln w="9525">
            <a:noFill/>
            <a:miter lim="800000"/>
            <a:headEnd/>
            <a:tailEnd/>
          </a:ln>
        </p:spPr>
        <p:txBody>
          <a:bodyPr wrap="none">
            <a:spAutoFit/>
          </a:bodyPr>
          <a:lstStyle/>
          <a:p>
            <a:pPr eaLnBrk="0" hangingPunct="0">
              <a:defRPr/>
            </a:pPr>
            <a:r>
              <a:rPr lang="en-US" sz="1800" dirty="0">
                <a:solidFill>
                  <a:srgbClr val="000000"/>
                </a:solidFill>
              </a:rPr>
              <a:t>Diseased</a:t>
            </a:r>
            <a:endParaRPr lang="en-US" dirty="0">
              <a:solidFill>
                <a:srgbClr val="000000"/>
              </a:solidFill>
            </a:endParaRPr>
          </a:p>
        </p:txBody>
      </p:sp>
      <p:sp>
        <p:nvSpPr>
          <p:cNvPr id="98311" name="Text Box 10"/>
          <p:cNvSpPr txBox="1">
            <a:spLocks noChangeArrowheads="1"/>
          </p:cNvSpPr>
          <p:nvPr/>
        </p:nvSpPr>
        <p:spPr bwMode="auto">
          <a:xfrm>
            <a:off x="8629650" y="5308741"/>
            <a:ext cx="971550" cy="366713"/>
          </a:xfrm>
          <a:prstGeom prst="rect">
            <a:avLst/>
          </a:prstGeom>
          <a:noFill/>
          <a:ln w="9525">
            <a:noFill/>
            <a:miter lim="800000"/>
            <a:headEnd/>
            <a:tailEnd/>
          </a:ln>
        </p:spPr>
        <p:txBody>
          <a:bodyPr wrap="none">
            <a:spAutoFit/>
          </a:bodyPr>
          <a:lstStyle/>
          <a:p>
            <a:pPr eaLnBrk="0" hangingPunct="0">
              <a:defRPr/>
            </a:pPr>
            <a:r>
              <a:rPr lang="en-US" sz="1800" dirty="0">
                <a:solidFill>
                  <a:srgbClr val="000000"/>
                </a:solidFill>
              </a:rPr>
              <a:t>Exposed</a:t>
            </a:r>
            <a:endParaRPr lang="en-US" dirty="0">
              <a:solidFill>
                <a:srgbClr val="000000"/>
              </a:solidFill>
            </a:endParaRPr>
          </a:p>
        </p:txBody>
      </p:sp>
      <p:sp>
        <p:nvSpPr>
          <p:cNvPr id="98312" name="Text Box 11"/>
          <p:cNvSpPr txBox="1">
            <a:spLocks noChangeArrowheads="1"/>
          </p:cNvSpPr>
          <p:nvPr/>
        </p:nvSpPr>
        <p:spPr bwMode="auto">
          <a:xfrm>
            <a:off x="9615140" y="4435316"/>
            <a:ext cx="1205261" cy="461665"/>
          </a:xfrm>
          <a:prstGeom prst="rect">
            <a:avLst/>
          </a:prstGeom>
          <a:noFill/>
          <a:ln w="9525">
            <a:noFill/>
            <a:miter lim="800000"/>
            <a:headEnd/>
            <a:tailEnd/>
          </a:ln>
        </p:spPr>
        <p:txBody>
          <a:bodyPr wrap="square">
            <a:spAutoFit/>
          </a:bodyPr>
          <a:lstStyle/>
          <a:p>
            <a:pPr eaLnBrk="0" hangingPunct="0">
              <a:defRPr/>
            </a:pPr>
            <a:r>
              <a:rPr lang="en-US" dirty="0">
                <a:solidFill>
                  <a:srgbClr val="000000"/>
                </a:solidFill>
              </a:rPr>
              <a:t>+        -</a:t>
            </a:r>
          </a:p>
        </p:txBody>
      </p:sp>
      <p:sp>
        <p:nvSpPr>
          <p:cNvPr id="98313" name="Text Box 12"/>
          <p:cNvSpPr txBox="1">
            <a:spLocks noChangeArrowheads="1"/>
          </p:cNvSpPr>
          <p:nvPr/>
        </p:nvSpPr>
        <p:spPr bwMode="auto">
          <a:xfrm>
            <a:off x="9127958" y="4944596"/>
            <a:ext cx="400050" cy="1077218"/>
          </a:xfrm>
          <a:prstGeom prst="rect">
            <a:avLst/>
          </a:prstGeom>
          <a:noFill/>
          <a:ln w="9525">
            <a:noFill/>
            <a:miter lim="800000"/>
            <a:headEnd/>
            <a:tailEnd/>
          </a:ln>
        </p:spPr>
        <p:txBody>
          <a:bodyPr>
            <a:spAutoFit/>
          </a:bodyPr>
          <a:lstStyle/>
          <a:p>
            <a:pPr eaLnBrk="0" hangingPunct="0">
              <a:defRPr/>
            </a:pPr>
            <a:r>
              <a:rPr lang="en-US" dirty="0">
                <a:solidFill>
                  <a:srgbClr val="000000"/>
                </a:solidFill>
              </a:rPr>
              <a:t>+</a:t>
            </a:r>
          </a:p>
          <a:p>
            <a:pPr eaLnBrk="0" hangingPunct="0">
              <a:defRPr/>
            </a:pPr>
            <a:endParaRPr lang="en-US" sz="1600" dirty="0">
              <a:solidFill>
                <a:srgbClr val="000000"/>
              </a:solidFill>
            </a:endParaRPr>
          </a:p>
          <a:p>
            <a:pPr eaLnBrk="0" hangingPunct="0">
              <a:defRPr/>
            </a:pPr>
            <a:r>
              <a:rPr lang="en-US" dirty="0">
                <a:solidFill>
                  <a:srgbClr val="000000"/>
                </a:solidFill>
              </a:rPr>
              <a:t>-</a:t>
            </a:r>
          </a:p>
        </p:txBody>
      </p:sp>
      <p:sp>
        <p:nvSpPr>
          <p:cNvPr id="98315" name="Text Box 18"/>
          <p:cNvSpPr txBox="1">
            <a:spLocks noChangeArrowheads="1"/>
          </p:cNvSpPr>
          <p:nvPr/>
        </p:nvSpPr>
        <p:spPr bwMode="auto">
          <a:xfrm>
            <a:off x="8991602" y="6038513"/>
            <a:ext cx="2285999" cy="430887"/>
          </a:xfrm>
          <a:prstGeom prst="rect">
            <a:avLst/>
          </a:prstGeom>
          <a:noFill/>
          <a:ln w="9525">
            <a:noFill/>
            <a:miter lim="800000"/>
            <a:headEnd/>
            <a:tailEnd/>
          </a:ln>
        </p:spPr>
        <p:txBody>
          <a:bodyPr wrap="square">
            <a:spAutoFit/>
          </a:bodyPr>
          <a:lstStyle/>
          <a:p>
            <a:pPr eaLnBrk="0" hangingPunct="0">
              <a:defRPr/>
            </a:pPr>
            <a:r>
              <a:rPr lang="en-US" sz="2200" dirty="0">
                <a:solidFill>
                  <a:srgbClr val="000000"/>
                </a:solidFill>
              </a:rPr>
              <a:t>STUDY SAMPLE</a:t>
            </a:r>
            <a:endParaRPr lang="en-US" dirty="0">
              <a:solidFill>
                <a:srgbClr val="000000"/>
              </a:solidFill>
            </a:endParaRPr>
          </a:p>
        </p:txBody>
      </p:sp>
      <p:sp>
        <p:nvSpPr>
          <p:cNvPr id="98317" name="Text Box 25"/>
          <p:cNvSpPr txBox="1">
            <a:spLocks noChangeArrowheads="1"/>
          </p:cNvSpPr>
          <p:nvPr/>
        </p:nvSpPr>
        <p:spPr bwMode="auto">
          <a:xfrm>
            <a:off x="396383" y="6316283"/>
            <a:ext cx="5300061" cy="461665"/>
          </a:xfrm>
          <a:prstGeom prst="rect">
            <a:avLst/>
          </a:prstGeom>
          <a:noFill/>
          <a:ln w="9525">
            <a:noFill/>
            <a:miter lim="800000"/>
            <a:headEnd/>
            <a:tailEnd/>
          </a:ln>
        </p:spPr>
        <p:txBody>
          <a:bodyPr wrap="square">
            <a:spAutoFit/>
          </a:bodyPr>
          <a:lstStyle/>
          <a:p>
            <a:pPr algn="ctr" eaLnBrk="0" hangingPunct="0">
              <a:defRPr/>
            </a:pPr>
            <a:r>
              <a:rPr lang="en-US" dirty="0">
                <a:solidFill>
                  <a:srgbClr val="00B0F0"/>
                </a:solidFill>
              </a:rPr>
              <a:t>OTHER EXTERNAL POPTLN.</a:t>
            </a:r>
          </a:p>
        </p:txBody>
      </p:sp>
      <p:sp>
        <p:nvSpPr>
          <p:cNvPr id="98318" name="Line 26"/>
          <p:cNvSpPr>
            <a:spLocks noChangeShapeType="1"/>
          </p:cNvSpPr>
          <p:nvPr/>
        </p:nvSpPr>
        <p:spPr bwMode="auto">
          <a:xfrm flipH="1" flipV="1">
            <a:off x="8863481" y="4667808"/>
            <a:ext cx="661518" cy="208992"/>
          </a:xfrm>
          <a:prstGeom prst="line">
            <a:avLst/>
          </a:prstGeom>
          <a:noFill/>
          <a:ln w="50800">
            <a:solidFill>
              <a:srgbClr val="FF0000"/>
            </a:solidFill>
            <a:round/>
            <a:headEnd/>
            <a:tailEnd type="triangle" w="med" len="med"/>
          </a:ln>
        </p:spPr>
        <p:txBody>
          <a:bodyPr wrap="none" anchor="ctr"/>
          <a:lstStyle/>
          <a:p>
            <a:pPr algn="ctr" eaLnBrk="0" hangingPunct="0">
              <a:defRPr/>
            </a:pPr>
            <a:endParaRPr lang="en-US" sz="3200" dirty="0">
              <a:solidFill>
                <a:srgbClr val="000000"/>
              </a:solidFill>
            </a:endParaRPr>
          </a:p>
        </p:txBody>
      </p:sp>
      <p:grpSp>
        <p:nvGrpSpPr>
          <p:cNvPr id="98323" name="Group 40"/>
          <p:cNvGrpSpPr>
            <a:grpSpLocks/>
          </p:cNvGrpSpPr>
          <p:nvPr/>
        </p:nvGrpSpPr>
        <p:grpSpPr bwMode="auto">
          <a:xfrm>
            <a:off x="1242838" y="270182"/>
            <a:ext cx="2853519" cy="2725982"/>
            <a:chOff x="1296" y="768"/>
            <a:chExt cx="864" cy="816"/>
          </a:xfrm>
        </p:grpSpPr>
        <p:sp>
          <p:nvSpPr>
            <p:cNvPr id="98344" name="Rectangle 23"/>
            <p:cNvSpPr>
              <a:spLocks noChangeArrowheads="1"/>
            </p:cNvSpPr>
            <p:nvPr/>
          </p:nvSpPr>
          <p:spPr bwMode="auto">
            <a:xfrm>
              <a:off x="1296" y="768"/>
              <a:ext cx="864" cy="816"/>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45" name="Line 35"/>
            <p:cNvSpPr>
              <a:spLocks noChangeShapeType="1"/>
            </p:cNvSpPr>
            <p:nvPr/>
          </p:nvSpPr>
          <p:spPr bwMode="auto">
            <a:xfrm>
              <a:off x="1728" y="768"/>
              <a:ext cx="0" cy="816"/>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46" name="Line 38"/>
            <p:cNvSpPr>
              <a:spLocks noChangeShapeType="1"/>
            </p:cNvSpPr>
            <p:nvPr/>
          </p:nvSpPr>
          <p:spPr bwMode="auto">
            <a:xfrm>
              <a:off x="1296" y="1161"/>
              <a:ext cx="864"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4" name="Group 43"/>
          <p:cNvGrpSpPr>
            <a:grpSpLocks/>
          </p:cNvGrpSpPr>
          <p:nvPr/>
        </p:nvGrpSpPr>
        <p:grpSpPr bwMode="auto">
          <a:xfrm>
            <a:off x="4869029" y="152400"/>
            <a:ext cx="2018118" cy="1703598"/>
            <a:chOff x="1296" y="768"/>
            <a:chExt cx="864" cy="816"/>
          </a:xfrm>
        </p:grpSpPr>
        <p:sp>
          <p:nvSpPr>
            <p:cNvPr id="98341" name="Rectangle 44"/>
            <p:cNvSpPr>
              <a:spLocks noChangeArrowheads="1"/>
            </p:cNvSpPr>
            <p:nvPr/>
          </p:nvSpPr>
          <p:spPr bwMode="auto">
            <a:xfrm>
              <a:off x="1296" y="768"/>
              <a:ext cx="864" cy="816"/>
            </a:xfrm>
            <a:prstGeom prst="rect">
              <a:avLst/>
            </a:prstGeom>
            <a:noFill/>
            <a:ln w="34925">
              <a:solidFill>
                <a:schemeClr val="accent1">
                  <a:lumMod val="60000"/>
                  <a:lumOff val="40000"/>
                </a:schemeClr>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42" name="Line 45"/>
            <p:cNvSpPr>
              <a:spLocks noChangeShapeType="1"/>
            </p:cNvSpPr>
            <p:nvPr/>
          </p:nvSpPr>
          <p:spPr bwMode="auto">
            <a:xfrm>
              <a:off x="1728" y="768"/>
              <a:ext cx="0" cy="816"/>
            </a:xfrm>
            <a:prstGeom prst="line">
              <a:avLst/>
            </a:prstGeom>
            <a:noFill/>
            <a:ln w="34925">
              <a:solidFill>
                <a:schemeClr val="accent1">
                  <a:lumMod val="60000"/>
                  <a:lumOff val="40000"/>
                </a:schemeClr>
              </a:solidFill>
              <a:round/>
              <a:headEnd/>
              <a:tailEnd/>
            </a:ln>
          </p:spPr>
          <p:txBody>
            <a:bodyPr wrap="none" anchor="ctr"/>
            <a:lstStyle/>
            <a:p>
              <a:pPr algn="ctr" eaLnBrk="0" hangingPunct="0">
                <a:defRPr/>
              </a:pPr>
              <a:endParaRPr lang="en-US" sz="3200" dirty="0">
                <a:solidFill>
                  <a:srgbClr val="000000"/>
                </a:solidFill>
              </a:endParaRPr>
            </a:p>
          </p:txBody>
        </p:sp>
        <p:sp>
          <p:nvSpPr>
            <p:cNvPr id="98343" name="Line 46"/>
            <p:cNvSpPr>
              <a:spLocks noChangeShapeType="1"/>
            </p:cNvSpPr>
            <p:nvPr/>
          </p:nvSpPr>
          <p:spPr bwMode="auto">
            <a:xfrm>
              <a:off x="1296" y="1200"/>
              <a:ext cx="864" cy="0"/>
            </a:xfrm>
            <a:prstGeom prst="line">
              <a:avLst/>
            </a:prstGeom>
            <a:noFill/>
            <a:ln w="34925">
              <a:solidFill>
                <a:schemeClr val="accent1">
                  <a:lumMod val="60000"/>
                  <a:lumOff val="40000"/>
                </a:schemeClr>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5" name="Group 47"/>
          <p:cNvGrpSpPr>
            <a:grpSpLocks/>
          </p:cNvGrpSpPr>
          <p:nvPr/>
        </p:nvGrpSpPr>
        <p:grpSpPr bwMode="auto">
          <a:xfrm>
            <a:off x="1263593" y="3919596"/>
            <a:ext cx="2875154" cy="2396687"/>
            <a:chOff x="1296" y="768"/>
            <a:chExt cx="864" cy="816"/>
          </a:xfrm>
        </p:grpSpPr>
        <p:sp>
          <p:nvSpPr>
            <p:cNvPr id="98338" name="Rectangle 48"/>
            <p:cNvSpPr>
              <a:spLocks noChangeArrowheads="1"/>
            </p:cNvSpPr>
            <p:nvPr/>
          </p:nvSpPr>
          <p:spPr bwMode="auto">
            <a:xfrm>
              <a:off x="1296" y="768"/>
              <a:ext cx="864" cy="816"/>
            </a:xfrm>
            <a:prstGeom prst="rect">
              <a:avLst/>
            </a:prstGeom>
            <a:noFill/>
            <a:ln w="31750">
              <a:solidFill>
                <a:srgbClr val="DDDDDD"/>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39" name="Line 49"/>
            <p:cNvSpPr>
              <a:spLocks noChangeShapeType="1"/>
            </p:cNvSpPr>
            <p:nvPr/>
          </p:nvSpPr>
          <p:spPr bwMode="auto">
            <a:xfrm>
              <a:off x="1728" y="768"/>
              <a:ext cx="0" cy="816"/>
            </a:xfrm>
            <a:prstGeom prst="line">
              <a:avLst/>
            </a:prstGeom>
            <a:noFill/>
            <a:ln w="31750">
              <a:solidFill>
                <a:srgbClr val="DDDDDD"/>
              </a:solidFill>
              <a:round/>
              <a:headEnd/>
              <a:tailEnd/>
            </a:ln>
          </p:spPr>
          <p:txBody>
            <a:bodyPr wrap="none" anchor="ctr"/>
            <a:lstStyle/>
            <a:p>
              <a:pPr algn="ctr" eaLnBrk="0" hangingPunct="0">
                <a:defRPr/>
              </a:pPr>
              <a:endParaRPr lang="en-US" sz="3200" dirty="0">
                <a:solidFill>
                  <a:srgbClr val="000000"/>
                </a:solidFill>
              </a:endParaRPr>
            </a:p>
          </p:txBody>
        </p:sp>
        <p:sp>
          <p:nvSpPr>
            <p:cNvPr id="98340" name="Line 50"/>
            <p:cNvSpPr>
              <a:spLocks noChangeShapeType="1"/>
            </p:cNvSpPr>
            <p:nvPr/>
          </p:nvSpPr>
          <p:spPr bwMode="auto">
            <a:xfrm>
              <a:off x="1296" y="1161"/>
              <a:ext cx="864" cy="0"/>
            </a:xfrm>
            <a:prstGeom prst="line">
              <a:avLst/>
            </a:prstGeom>
            <a:noFill/>
            <a:ln w="31750">
              <a:solidFill>
                <a:srgbClr val="DDDDDD"/>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6" name="Group 51"/>
          <p:cNvGrpSpPr>
            <a:grpSpLocks/>
          </p:cNvGrpSpPr>
          <p:nvPr/>
        </p:nvGrpSpPr>
        <p:grpSpPr bwMode="auto">
          <a:xfrm>
            <a:off x="4797957" y="2681186"/>
            <a:ext cx="1961871" cy="1845454"/>
            <a:chOff x="1296" y="768"/>
            <a:chExt cx="864" cy="816"/>
          </a:xfrm>
        </p:grpSpPr>
        <p:sp>
          <p:nvSpPr>
            <p:cNvPr id="98335" name="Rectangle 52"/>
            <p:cNvSpPr>
              <a:spLocks noChangeArrowheads="1"/>
            </p:cNvSpPr>
            <p:nvPr/>
          </p:nvSpPr>
          <p:spPr bwMode="auto">
            <a:xfrm>
              <a:off x="1296" y="768"/>
              <a:ext cx="864" cy="816"/>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36" name="Line 53"/>
            <p:cNvSpPr>
              <a:spLocks noChangeShapeType="1"/>
            </p:cNvSpPr>
            <p:nvPr/>
          </p:nvSpPr>
          <p:spPr bwMode="auto">
            <a:xfrm>
              <a:off x="1728" y="768"/>
              <a:ext cx="0" cy="816"/>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37" name="Line 54"/>
            <p:cNvSpPr>
              <a:spLocks noChangeShapeType="1"/>
            </p:cNvSpPr>
            <p:nvPr/>
          </p:nvSpPr>
          <p:spPr bwMode="auto">
            <a:xfrm>
              <a:off x="1296" y="1173"/>
              <a:ext cx="864"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grpSp>
        <p:nvGrpSpPr>
          <p:cNvPr id="98327" name="Group 55"/>
          <p:cNvGrpSpPr>
            <a:grpSpLocks/>
          </p:cNvGrpSpPr>
          <p:nvPr/>
        </p:nvGrpSpPr>
        <p:grpSpPr bwMode="auto">
          <a:xfrm>
            <a:off x="7197008" y="3651300"/>
            <a:ext cx="1528010" cy="1475145"/>
            <a:chOff x="1296" y="768"/>
            <a:chExt cx="864" cy="816"/>
          </a:xfrm>
        </p:grpSpPr>
        <p:sp>
          <p:nvSpPr>
            <p:cNvPr id="98332" name="Rectangle 56"/>
            <p:cNvSpPr>
              <a:spLocks noChangeArrowheads="1"/>
            </p:cNvSpPr>
            <p:nvPr/>
          </p:nvSpPr>
          <p:spPr bwMode="auto">
            <a:xfrm>
              <a:off x="1296" y="768"/>
              <a:ext cx="864" cy="816"/>
            </a:xfrm>
            <a:prstGeom prst="rect">
              <a:avLst/>
            </a:prstGeom>
            <a:noFill/>
            <a:ln w="31750">
              <a:solidFill>
                <a:srgbClr val="FFC000"/>
              </a:solidFill>
              <a:miter lim="800000"/>
              <a:headEnd/>
              <a:tailEnd/>
            </a:ln>
          </p:spPr>
          <p:txBody>
            <a:bodyPr wrap="none" anchor="ctr"/>
            <a:lstStyle/>
            <a:p>
              <a:pPr algn="ctr" eaLnBrk="0" hangingPunct="0">
                <a:defRPr/>
              </a:pPr>
              <a:endParaRPr lang="en-US" sz="3200" dirty="0">
                <a:solidFill>
                  <a:srgbClr val="000000"/>
                </a:solidFill>
              </a:endParaRPr>
            </a:p>
          </p:txBody>
        </p:sp>
        <p:sp>
          <p:nvSpPr>
            <p:cNvPr id="98333" name="Line 57"/>
            <p:cNvSpPr>
              <a:spLocks noChangeShapeType="1"/>
            </p:cNvSpPr>
            <p:nvPr/>
          </p:nvSpPr>
          <p:spPr bwMode="auto">
            <a:xfrm>
              <a:off x="1728" y="768"/>
              <a:ext cx="0" cy="816"/>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sp>
          <p:nvSpPr>
            <p:cNvPr id="98334" name="Line 58"/>
            <p:cNvSpPr>
              <a:spLocks noChangeShapeType="1"/>
            </p:cNvSpPr>
            <p:nvPr/>
          </p:nvSpPr>
          <p:spPr bwMode="auto">
            <a:xfrm>
              <a:off x="1296" y="1167"/>
              <a:ext cx="864" cy="0"/>
            </a:xfrm>
            <a:prstGeom prst="line">
              <a:avLst/>
            </a:prstGeom>
            <a:noFill/>
            <a:ln w="31750">
              <a:solidFill>
                <a:srgbClr val="FFC000"/>
              </a:solidFill>
              <a:round/>
              <a:headEnd/>
              <a:tailEnd/>
            </a:ln>
          </p:spPr>
          <p:txBody>
            <a:bodyPr wrap="none" anchor="ctr"/>
            <a:lstStyle/>
            <a:p>
              <a:pPr algn="ctr" eaLnBrk="0" hangingPunct="0">
                <a:defRPr/>
              </a:pPr>
              <a:endParaRPr lang="en-US" sz="3200" dirty="0">
                <a:solidFill>
                  <a:srgbClr val="000000"/>
                </a:solidFill>
              </a:endParaRPr>
            </a:p>
          </p:txBody>
        </p:sp>
      </p:grpSp>
      <p:sp>
        <p:nvSpPr>
          <p:cNvPr id="98328" name="Text Box 59"/>
          <p:cNvSpPr txBox="1">
            <a:spLocks noChangeArrowheads="1"/>
          </p:cNvSpPr>
          <p:nvPr/>
        </p:nvSpPr>
        <p:spPr bwMode="auto">
          <a:xfrm>
            <a:off x="6858000" y="5105401"/>
            <a:ext cx="2057400" cy="769441"/>
          </a:xfrm>
          <a:prstGeom prst="rect">
            <a:avLst/>
          </a:prstGeom>
          <a:noFill/>
          <a:ln w="9525">
            <a:noFill/>
            <a:miter lim="800000"/>
            <a:headEnd/>
            <a:tailEnd/>
          </a:ln>
        </p:spPr>
        <p:txBody>
          <a:bodyPr wrap="square">
            <a:spAutoFit/>
          </a:bodyPr>
          <a:lstStyle/>
          <a:p>
            <a:pPr algn="ctr" eaLnBrk="0" hangingPunct="0">
              <a:defRPr/>
            </a:pPr>
            <a:r>
              <a:rPr lang="en-US" sz="2200" dirty="0">
                <a:solidFill>
                  <a:srgbClr val="000000"/>
                </a:solidFill>
              </a:rPr>
              <a:t>INTENDED SAMPLE</a:t>
            </a:r>
            <a:endParaRPr lang="en-US" dirty="0">
              <a:solidFill>
                <a:srgbClr val="000000"/>
              </a:solidFill>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1063270" y="3004280"/>
            <a:ext cx="3414449" cy="430887"/>
          </a:xfrm>
          <a:prstGeom prst="rect">
            <a:avLst/>
          </a:prstGeom>
          <a:noFill/>
          <a:ln w="9525">
            <a:noFill/>
            <a:miter lim="800000"/>
            <a:headEnd/>
            <a:tailEnd/>
          </a:ln>
        </p:spPr>
        <p:txBody>
          <a:bodyPr wrap="square">
            <a:spAutoFit/>
          </a:bodyPr>
          <a:lstStyle/>
          <a:p>
            <a:pPr algn="ctr" eaLnBrk="0" hangingPunct="0">
              <a:defRPr/>
            </a:pPr>
            <a:r>
              <a:rPr lang="en-US" sz="2200" dirty="0">
                <a:solidFill>
                  <a:srgbClr val="00B0F0"/>
                </a:solidFill>
              </a:rPr>
              <a:t>TARGET POPULATION</a:t>
            </a:r>
            <a:endParaRPr lang="en-US" dirty="0">
              <a:solidFill>
                <a:srgbClr val="00B0F0"/>
              </a:solidFill>
            </a:endParaRPr>
          </a:p>
        </p:txBody>
      </p:sp>
      <p:sp>
        <p:nvSpPr>
          <p:cNvPr id="47" name="Text Box 25">
            <a:extLst>
              <a:ext uri="{FF2B5EF4-FFF2-40B4-BE49-F238E27FC236}">
                <a16:creationId xmlns:a16="http://schemas.microsoft.com/office/drawing/2014/main" id="{B63DDBA3-4667-40FB-B3C5-E3FF6DE62E6D}"/>
              </a:ext>
            </a:extLst>
          </p:cNvPr>
          <p:cNvSpPr txBox="1">
            <a:spLocks noChangeArrowheads="1"/>
          </p:cNvSpPr>
          <p:nvPr/>
        </p:nvSpPr>
        <p:spPr bwMode="auto">
          <a:xfrm>
            <a:off x="4423953" y="1794218"/>
            <a:ext cx="3103995" cy="461665"/>
          </a:xfrm>
          <a:prstGeom prst="rect">
            <a:avLst/>
          </a:prstGeom>
          <a:noFill/>
          <a:ln w="9525">
            <a:noFill/>
            <a:miter lim="800000"/>
            <a:headEnd/>
            <a:tailEnd/>
          </a:ln>
        </p:spPr>
        <p:txBody>
          <a:bodyPr wrap="square">
            <a:spAutoFit/>
          </a:bodyPr>
          <a:lstStyle/>
          <a:p>
            <a:pPr eaLnBrk="0" hangingPunct="0">
              <a:defRPr/>
            </a:pPr>
            <a:r>
              <a:rPr lang="en-US" dirty="0">
                <a:solidFill>
                  <a:srgbClr val="00B0F0"/>
                </a:solidFill>
              </a:rPr>
              <a:t>OTHER EXT. PPTLN.</a:t>
            </a:r>
          </a:p>
        </p:txBody>
      </p:sp>
      <p:sp>
        <p:nvSpPr>
          <p:cNvPr id="2" name="Freeform: Shape 1">
            <a:extLst>
              <a:ext uri="{FF2B5EF4-FFF2-40B4-BE49-F238E27FC236}">
                <a16:creationId xmlns:a16="http://schemas.microsoft.com/office/drawing/2014/main" id="{47F35464-AC67-42F6-8BE2-4461B4BA1CFF}"/>
              </a:ext>
            </a:extLst>
          </p:cNvPr>
          <p:cNvSpPr/>
          <p:nvPr/>
        </p:nvSpPr>
        <p:spPr bwMode="auto">
          <a:xfrm>
            <a:off x="6858000" y="3167806"/>
            <a:ext cx="2667000" cy="1706186"/>
          </a:xfrm>
          <a:custGeom>
            <a:avLst/>
            <a:gdLst>
              <a:gd name="connsiteX0" fmla="*/ 2963119 w 2963119"/>
              <a:gd name="connsiteY0" fmla="*/ 1703597 h 1703597"/>
              <a:gd name="connsiteX1" fmla="*/ 2245488 w 2963119"/>
              <a:gd name="connsiteY1" fmla="*/ 106291 h 1703597"/>
              <a:gd name="connsiteX2" fmla="*/ 0 w 2963119"/>
              <a:gd name="connsiteY2" fmla="*/ 279911 h 1703597"/>
            </a:gdLst>
            <a:ahLst/>
            <a:cxnLst>
              <a:cxn ang="0">
                <a:pos x="connsiteX0" y="connsiteY0"/>
              </a:cxn>
              <a:cxn ang="0">
                <a:pos x="connsiteX1" y="connsiteY1"/>
              </a:cxn>
              <a:cxn ang="0">
                <a:pos x="connsiteX2" y="connsiteY2"/>
              </a:cxn>
            </a:cxnLst>
            <a:rect l="l" t="t" r="r" b="b"/>
            <a:pathLst>
              <a:path w="2963119" h="1703597">
                <a:moveTo>
                  <a:pt x="2963119" y="1703597"/>
                </a:moveTo>
                <a:cubicBezTo>
                  <a:pt x="2851230" y="1023584"/>
                  <a:pt x="2739341" y="343572"/>
                  <a:pt x="2245488" y="106291"/>
                </a:cubicBezTo>
                <a:cubicBezTo>
                  <a:pt x="1751635" y="-130990"/>
                  <a:pt x="875817" y="74460"/>
                  <a:pt x="0" y="279911"/>
                </a:cubicBezTo>
              </a:path>
            </a:pathLst>
          </a:custGeom>
          <a:noFill/>
          <a:ln w="317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3200" dirty="0">
              <a:solidFill>
                <a:srgbClr val="000000"/>
              </a:solidFill>
            </a:endParaRPr>
          </a:p>
        </p:txBody>
      </p:sp>
      <p:sp>
        <p:nvSpPr>
          <p:cNvPr id="48" name="Text Box 17">
            <a:extLst>
              <a:ext uri="{FF2B5EF4-FFF2-40B4-BE49-F238E27FC236}">
                <a16:creationId xmlns:a16="http://schemas.microsoft.com/office/drawing/2014/main" id="{6695AA47-8CC0-4162-A02C-448FF55DC175}"/>
              </a:ext>
            </a:extLst>
          </p:cNvPr>
          <p:cNvSpPr txBox="1">
            <a:spLocks noChangeArrowheads="1"/>
          </p:cNvSpPr>
          <p:nvPr/>
        </p:nvSpPr>
        <p:spPr bwMode="auto">
          <a:xfrm>
            <a:off x="4114800" y="4496678"/>
            <a:ext cx="3314898" cy="189821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SOURCE POPULATION</a:t>
            </a:r>
          </a:p>
          <a:p>
            <a:pPr algn="ctr" defTabSz="812810" eaLnBrk="0" hangingPunct="0">
              <a:defRPr/>
            </a:pPr>
            <a:r>
              <a:rPr lang="en-US" sz="1956" dirty="0">
                <a:solidFill>
                  <a:srgbClr val="FF0000"/>
                </a:solidFill>
              </a:rPr>
              <a:t>(aka </a:t>
            </a:r>
          </a:p>
          <a:p>
            <a:pPr algn="ctr" defTabSz="812810" eaLnBrk="0" hangingPunct="0">
              <a:defRPr/>
            </a:pPr>
            <a:r>
              <a:rPr lang="en-US" sz="1956" dirty="0">
                <a:solidFill>
                  <a:srgbClr val="FF0000"/>
                </a:solidFill>
              </a:rPr>
              <a:t>ACCESSIBLE </a:t>
            </a:r>
          </a:p>
          <a:p>
            <a:pPr algn="ctr" defTabSz="812810" eaLnBrk="0" hangingPunct="0">
              <a:defRPr/>
            </a:pPr>
            <a:r>
              <a:rPr lang="en-US" sz="1956" dirty="0">
                <a:solidFill>
                  <a:srgbClr val="FF0000"/>
                </a:solidFill>
              </a:rPr>
              <a:t>POPULATION, </a:t>
            </a:r>
          </a:p>
          <a:p>
            <a:pPr algn="ctr" defTabSz="812810" eaLnBrk="0" hangingPunct="0">
              <a:defRPr/>
            </a:pPr>
            <a:r>
              <a:rPr lang="en-US" sz="1956" dirty="0">
                <a:solidFill>
                  <a:srgbClr val="FF0000"/>
                </a:solidFill>
              </a:rPr>
              <a:t>STUDY BASE, </a:t>
            </a:r>
          </a:p>
          <a:p>
            <a:pPr algn="ctr" defTabSz="812810" eaLnBrk="0" hangingPunct="0">
              <a:defRPr/>
            </a:pPr>
            <a:r>
              <a:rPr lang="en-US" sz="1956" dirty="0">
                <a:solidFill>
                  <a:srgbClr val="FF0000"/>
                </a:solidFill>
              </a:rPr>
              <a:t>“UNDERLYING COHORT”)</a:t>
            </a:r>
            <a:endParaRPr lang="en-US" sz="2133" dirty="0">
              <a:solidFill>
                <a:srgbClr val="FF0000"/>
              </a:solidFill>
            </a:endParaRPr>
          </a:p>
        </p:txBody>
      </p:sp>
      <p:sp>
        <p:nvSpPr>
          <p:cNvPr id="49" name="Text Box 33">
            <a:extLst>
              <a:ext uri="{FF2B5EF4-FFF2-40B4-BE49-F238E27FC236}">
                <a16:creationId xmlns:a16="http://schemas.microsoft.com/office/drawing/2014/main" id="{5AEE8348-E7FA-40AE-AE10-987AD2EDFB32}"/>
              </a:ext>
            </a:extLst>
          </p:cNvPr>
          <p:cNvSpPr txBox="1">
            <a:spLocks noChangeArrowheads="1"/>
          </p:cNvSpPr>
          <p:nvPr/>
        </p:nvSpPr>
        <p:spPr bwMode="auto">
          <a:xfrm>
            <a:off x="5584535" y="6420284"/>
            <a:ext cx="3940464" cy="369332"/>
          </a:xfrm>
          <a:prstGeom prst="rect">
            <a:avLst/>
          </a:prstGeom>
          <a:noFill/>
          <a:ln w="9525">
            <a:noFill/>
            <a:miter lim="800000"/>
            <a:headEnd/>
            <a:tailEnd/>
          </a:ln>
        </p:spPr>
        <p:txBody>
          <a:bodyPr wrap="square">
            <a:spAutoFit/>
          </a:bodyPr>
          <a:lstStyle/>
          <a:p>
            <a:pPr algn="ctr">
              <a:defRPr/>
            </a:pPr>
            <a:r>
              <a:rPr lang="en-US" sz="1800" dirty="0">
                <a:solidFill>
                  <a:srgbClr val="000000"/>
                </a:solidFill>
              </a:rPr>
              <a:t>Conception of Study Design yields</a:t>
            </a:r>
          </a:p>
        </p:txBody>
      </p:sp>
      <p:sp>
        <p:nvSpPr>
          <p:cNvPr id="4" name="Freeform: Shape 3">
            <a:extLst>
              <a:ext uri="{FF2B5EF4-FFF2-40B4-BE49-F238E27FC236}">
                <a16:creationId xmlns:a16="http://schemas.microsoft.com/office/drawing/2014/main" id="{3AF2E290-C022-47A1-872A-7F0823FB1775}"/>
              </a:ext>
            </a:extLst>
          </p:cNvPr>
          <p:cNvSpPr/>
          <p:nvPr/>
        </p:nvSpPr>
        <p:spPr bwMode="auto">
          <a:xfrm>
            <a:off x="7961013" y="5871276"/>
            <a:ext cx="513696" cy="545291"/>
          </a:xfrm>
          <a:custGeom>
            <a:avLst/>
            <a:gdLst>
              <a:gd name="connsiteX0" fmla="*/ 0 w 562824"/>
              <a:gd name="connsiteY0" fmla="*/ 1229711 h 1229711"/>
              <a:gd name="connsiteX1" fmla="*/ 551793 w 562824"/>
              <a:gd name="connsiteY1" fmla="*/ 740979 h 1229711"/>
              <a:gd name="connsiteX2" fmla="*/ 315311 w 562824"/>
              <a:gd name="connsiteY2" fmla="*/ 0 h 1229711"/>
            </a:gdLst>
            <a:ahLst/>
            <a:cxnLst>
              <a:cxn ang="0">
                <a:pos x="connsiteX0" y="connsiteY0"/>
              </a:cxn>
              <a:cxn ang="0">
                <a:pos x="connsiteX1" y="connsiteY1"/>
              </a:cxn>
              <a:cxn ang="0">
                <a:pos x="connsiteX2" y="connsiteY2"/>
              </a:cxn>
            </a:cxnLst>
            <a:rect l="l" t="t" r="r" b="b"/>
            <a:pathLst>
              <a:path w="562824" h="1229711">
                <a:moveTo>
                  <a:pt x="0" y="1229711"/>
                </a:moveTo>
                <a:cubicBezTo>
                  <a:pt x="249620" y="1087821"/>
                  <a:pt x="499241" y="945931"/>
                  <a:pt x="551793" y="740979"/>
                </a:cubicBezTo>
                <a:cubicBezTo>
                  <a:pt x="604345" y="536027"/>
                  <a:pt x="459828" y="268013"/>
                  <a:pt x="315311" y="0"/>
                </a:cubicBezTo>
              </a:path>
            </a:pathLst>
          </a:custGeom>
          <a:noFill/>
          <a:ln w="2222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dirty="0">
              <a:solidFill>
                <a:srgbClr val="000000"/>
              </a:solidFill>
            </a:endParaRPr>
          </a:p>
        </p:txBody>
      </p:sp>
      <p:sp>
        <p:nvSpPr>
          <p:cNvPr id="50" name="WordArt 34">
            <a:extLst>
              <a:ext uri="{FF2B5EF4-FFF2-40B4-BE49-F238E27FC236}">
                <a16:creationId xmlns:a16="http://schemas.microsoft.com/office/drawing/2014/main" id="{A5F71067-E469-4420-BC44-8A561EE9BEA0}"/>
              </a:ext>
            </a:extLst>
          </p:cNvPr>
          <p:cNvSpPr>
            <a:spLocks noChangeArrowheads="1" noChangeShapeType="1" noTextEdit="1"/>
          </p:cNvSpPr>
          <p:nvPr/>
        </p:nvSpPr>
        <p:spPr bwMode="auto">
          <a:xfrm rot="1684938">
            <a:off x="7473416" y="2869069"/>
            <a:ext cx="2147910" cy="1434200"/>
          </a:xfrm>
          <a:prstGeom prst="rect">
            <a:avLst/>
          </a:prstGeom>
        </p:spPr>
        <p:txBody>
          <a:bodyPr spcFirstLastPara="1" wrap="none" fromWordArt="1">
            <a:prstTxWarp prst="textArchUp">
              <a:avLst>
                <a:gd name="adj" fmla="val 10800004"/>
              </a:avLst>
            </a:prstTxWarp>
          </a:bodyPr>
          <a:lstStyle/>
          <a:p>
            <a:pPr algn="ctr" eaLnBrk="0" hangingPunct="0"/>
            <a:r>
              <a:rPr lang="en-US" sz="3600" kern="10" dirty="0">
                <a:ln w="9525">
                  <a:solidFill>
                    <a:srgbClr val="000000"/>
                  </a:solidFill>
                  <a:round/>
                  <a:headEnd/>
                  <a:tailEnd/>
                </a:ln>
                <a:solidFill>
                  <a:srgbClr val="FF0000"/>
                </a:solidFill>
                <a:latin typeface="Arial Black"/>
              </a:rPr>
              <a:t>Inference</a:t>
            </a:r>
          </a:p>
        </p:txBody>
      </p:sp>
      <p:sp>
        <p:nvSpPr>
          <p:cNvPr id="53" name="WordArt 34">
            <a:extLst>
              <a:ext uri="{FF2B5EF4-FFF2-40B4-BE49-F238E27FC236}">
                <a16:creationId xmlns:a16="http://schemas.microsoft.com/office/drawing/2014/main" id="{EC58C686-1F88-4DBE-8F28-D73F75B88AA7}"/>
              </a:ext>
            </a:extLst>
          </p:cNvPr>
          <p:cNvSpPr>
            <a:spLocks noChangeArrowheads="1" noChangeShapeType="1" noTextEdit="1"/>
          </p:cNvSpPr>
          <p:nvPr/>
        </p:nvSpPr>
        <p:spPr bwMode="auto">
          <a:xfrm rot="2897672">
            <a:off x="6645514" y="1372705"/>
            <a:ext cx="4320743" cy="2362835"/>
          </a:xfrm>
          <a:prstGeom prst="rect">
            <a:avLst/>
          </a:prstGeom>
          <a:noFill/>
        </p:spPr>
        <p:txBody>
          <a:bodyPr spcFirstLastPara="1" wrap="none" numCol="1" fromWordArt="1">
            <a:prstTxWarp prst="textArchUp">
              <a:avLst>
                <a:gd name="adj" fmla="val 10800004"/>
              </a:avLst>
            </a:prstTxWarp>
          </a:bodyPr>
          <a:lstStyle/>
          <a:p>
            <a:pPr algn="ctr" eaLnBrk="0" hangingPunct="0">
              <a:lnSpc>
                <a:spcPct val="107000"/>
              </a:lnSpc>
              <a:spcBef>
                <a:spcPts val="0"/>
              </a:spcBef>
              <a:spcAft>
                <a:spcPts val="800"/>
              </a:spcAft>
            </a:pPr>
            <a:r>
              <a:rPr lang="en-US" sz="3600" dirty="0">
                <a:ln w="9525" cap="flat" cmpd="sng" algn="ctr">
                  <a:solidFill>
                    <a:srgbClr val="000000"/>
                  </a:solidFill>
                  <a:prstDash val="solid"/>
                  <a:round/>
                </a:ln>
                <a:solidFill>
                  <a:srgbClr val="00B0F0"/>
                </a:solidFill>
                <a:latin typeface="Arial Black" panose="020B0A04020102020204" pitchFamily="34" charset="0"/>
                <a:ea typeface="Calibri" panose="020F0502020204030204" pitchFamily="34" charset="0"/>
                <a:cs typeface="Times New Roman" panose="02020603050405020304" pitchFamily="18" charset="0"/>
              </a:rPr>
              <a:t>Inference</a:t>
            </a:r>
            <a:endPar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4" name="Freeform: Shape 53">
            <a:extLst>
              <a:ext uri="{FF2B5EF4-FFF2-40B4-BE49-F238E27FC236}">
                <a16:creationId xmlns:a16="http://schemas.microsoft.com/office/drawing/2014/main" id="{32049017-DBB8-45A7-B50F-5A880354F49B}"/>
              </a:ext>
            </a:extLst>
          </p:cNvPr>
          <p:cNvSpPr/>
          <p:nvPr/>
        </p:nvSpPr>
        <p:spPr bwMode="auto">
          <a:xfrm rot="1481139">
            <a:off x="6602940" y="1677432"/>
            <a:ext cx="3974757" cy="1824453"/>
          </a:xfrm>
          <a:custGeom>
            <a:avLst/>
            <a:gdLst>
              <a:gd name="connsiteX0" fmla="*/ 2963119 w 2963119"/>
              <a:gd name="connsiteY0" fmla="*/ 1703597 h 1703597"/>
              <a:gd name="connsiteX1" fmla="*/ 2245488 w 2963119"/>
              <a:gd name="connsiteY1" fmla="*/ 106291 h 1703597"/>
              <a:gd name="connsiteX2" fmla="*/ 0 w 2963119"/>
              <a:gd name="connsiteY2" fmla="*/ 279911 h 1703597"/>
            </a:gdLst>
            <a:ahLst/>
            <a:cxnLst>
              <a:cxn ang="0">
                <a:pos x="connsiteX0" y="connsiteY0"/>
              </a:cxn>
              <a:cxn ang="0">
                <a:pos x="connsiteX1" y="connsiteY1"/>
              </a:cxn>
              <a:cxn ang="0">
                <a:pos x="connsiteX2" y="connsiteY2"/>
              </a:cxn>
            </a:cxnLst>
            <a:rect l="l" t="t" r="r" b="b"/>
            <a:pathLst>
              <a:path w="2963119" h="1703597">
                <a:moveTo>
                  <a:pt x="2963119" y="1703597"/>
                </a:moveTo>
                <a:cubicBezTo>
                  <a:pt x="2851230" y="1023584"/>
                  <a:pt x="2739341" y="343572"/>
                  <a:pt x="2245488" y="106291"/>
                </a:cubicBezTo>
                <a:cubicBezTo>
                  <a:pt x="1751635" y="-130990"/>
                  <a:pt x="875817" y="74460"/>
                  <a:pt x="0" y="279911"/>
                </a:cubicBezTo>
              </a:path>
            </a:pathLst>
          </a:custGeom>
          <a:noFill/>
          <a:ln w="31750" cap="flat" cmpd="sng" algn="ctr">
            <a:solidFill>
              <a:srgbClr val="00B0F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3200" dirty="0">
              <a:solidFill>
                <a:srgbClr val="000000"/>
              </a:solidFill>
            </a:endParaRPr>
          </a:p>
        </p:txBody>
      </p:sp>
      <p:grpSp>
        <p:nvGrpSpPr>
          <p:cNvPr id="5" name="Group 4">
            <a:extLst>
              <a:ext uri="{FF2B5EF4-FFF2-40B4-BE49-F238E27FC236}">
                <a16:creationId xmlns:a16="http://schemas.microsoft.com/office/drawing/2014/main" id="{9F3A1FF1-24ED-43B7-9D60-12116BC9F7CE}"/>
              </a:ext>
            </a:extLst>
          </p:cNvPr>
          <p:cNvGrpSpPr/>
          <p:nvPr/>
        </p:nvGrpSpPr>
        <p:grpSpPr>
          <a:xfrm>
            <a:off x="4132680" y="2281127"/>
            <a:ext cx="5773316" cy="1734252"/>
            <a:chOff x="3180180" y="2281127"/>
            <a:chExt cx="5773316" cy="1734252"/>
          </a:xfrm>
        </p:grpSpPr>
        <p:sp>
          <p:nvSpPr>
            <p:cNvPr id="55" name="Freeform: Shape 54">
              <a:extLst>
                <a:ext uri="{FF2B5EF4-FFF2-40B4-BE49-F238E27FC236}">
                  <a16:creationId xmlns:a16="http://schemas.microsoft.com/office/drawing/2014/main" id="{79C19518-15AB-461A-AFFF-2C89B287F9DE}"/>
                </a:ext>
              </a:extLst>
            </p:cNvPr>
            <p:cNvSpPr/>
            <p:nvPr/>
          </p:nvSpPr>
          <p:spPr bwMode="auto">
            <a:xfrm rot="211801">
              <a:off x="3180180" y="2281127"/>
              <a:ext cx="1201051" cy="45719"/>
            </a:xfrm>
            <a:custGeom>
              <a:avLst/>
              <a:gdLst>
                <a:gd name="connsiteX0" fmla="*/ 2963119 w 2963119"/>
                <a:gd name="connsiteY0" fmla="*/ 1703597 h 1703597"/>
                <a:gd name="connsiteX1" fmla="*/ 2245488 w 2963119"/>
                <a:gd name="connsiteY1" fmla="*/ 106291 h 1703597"/>
                <a:gd name="connsiteX2" fmla="*/ 0 w 2963119"/>
                <a:gd name="connsiteY2" fmla="*/ 279911 h 1703597"/>
              </a:gdLst>
              <a:ahLst/>
              <a:cxnLst>
                <a:cxn ang="0">
                  <a:pos x="connsiteX0" y="connsiteY0"/>
                </a:cxn>
                <a:cxn ang="0">
                  <a:pos x="connsiteX1" y="connsiteY1"/>
                </a:cxn>
                <a:cxn ang="0">
                  <a:pos x="connsiteX2" y="connsiteY2"/>
                </a:cxn>
              </a:cxnLst>
              <a:rect l="l" t="t" r="r" b="b"/>
              <a:pathLst>
                <a:path w="2963119" h="1703597">
                  <a:moveTo>
                    <a:pt x="2963119" y="1703597"/>
                  </a:moveTo>
                  <a:cubicBezTo>
                    <a:pt x="2851230" y="1023584"/>
                    <a:pt x="2739341" y="343572"/>
                    <a:pt x="2245488" y="106291"/>
                  </a:cubicBezTo>
                  <a:cubicBezTo>
                    <a:pt x="1751635" y="-130990"/>
                    <a:pt x="875817" y="74460"/>
                    <a:pt x="0" y="279911"/>
                  </a:cubicBezTo>
                </a:path>
              </a:pathLst>
            </a:custGeom>
            <a:noFill/>
            <a:ln w="31750" cap="flat" cmpd="sng" algn="ctr">
              <a:solidFill>
                <a:srgbClr val="00B0F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defRPr/>
              </a:pPr>
              <a:endParaRPr lang="en-US" sz="3200" dirty="0">
                <a:solidFill>
                  <a:srgbClr val="000000"/>
                </a:solidFill>
              </a:endParaRPr>
            </a:p>
          </p:txBody>
        </p:sp>
        <p:sp>
          <p:nvSpPr>
            <p:cNvPr id="13" name="Freeform: Shape 12">
              <a:extLst>
                <a:ext uri="{FF2B5EF4-FFF2-40B4-BE49-F238E27FC236}">
                  <a16:creationId xmlns:a16="http://schemas.microsoft.com/office/drawing/2014/main" id="{44876BB7-931A-420E-8F08-D3F92EE0BF53}"/>
                </a:ext>
              </a:extLst>
            </p:cNvPr>
            <p:cNvSpPr/>
            <p:nvPr/>
          </p:nvSpPr>
          <p:spPr bwMode="auto">
            <a:xfrm>
              <a:off x="3269237" y="2318126"/>
              <a:ext cx="5684259" cy="1697253"/>
            </a:xfrm>
            <a:custGeom>
              <a:avLst/>
              <a:gdLst>
                <a:gd name="connsiteX0" fmla="*/ 3531549 w 3531549"/>
                <a:gd name="connsiteY0" fmla="*/ 53009 h 2560508"/>
                <a:gd name="connsiteX1" fmla="*/ 210833 w 3531549"/>
                <a:gd name="connsiteY1" fmla="*/ 277599 h 2560508"/>
                <a:gd name="connsiteX2" fmla="*/ 307085 w 3531549"/>
                <a:gd name="connsiteY2" fmla="*/ 2202651 h 2560508"/>
                <a:gd name="connsiteX3" fmla="*/ 34370 w 3531549"/>
                <a:gd name="connsiteY3" fmla="*/ 2555578 h 2560508"/>
              </a:gdLst>
              <a:ahLst/>
              <a:cxnLst>
                <a:cxn ang="0">
                  <a:pos x="connsiteX0" y="connsiteY0"/>
                </a:cxn>
                <a:cxn ang="0">
                  <a:pos x="connsiteX1" y="connsiteY1"/>
                </a:cxn>
                <a:cxn ang="0">
                  <a:pos x="connsiteX2" y="connsiteY2"/>
                </a:cxn>
                <a:cxn ang="0">
                  <a:pos x="connsiteX3" y="connsiteY3"/>
                </a:cxn>
              </a:cxnLst>
              <a:rect l="l" t="t" r="r" b="b"/>
              <a:pathLst>
                <a:path w="3531549" h="2560508">
                  <a:moveTo>
                    <a:pt x="3531549" y="53009"/>
                  </a:moveTo>
                  <a:cubicBezTo>
                    <a:pt x="2139896" y="-13833"/>
                    <a:pt x="748244" y="-80675"/>
                    <a:pt x="210833" y="277599"/>
                  </a:cubicBezTo>
                  <a:cubicBezTo>
                    <a:pt x="-326578" y="635873"/>
                    <a:pt x="336495" y="1822988"/>
                    <a:pt x="307085" y="2202651"/>
                  </a:cubicBezTo>
                  <a:cubicBezTo>
                    <a:pt x="277675" y="2582314"/>
                    <a:pt x="156022" y="2568946"/>
                    <a:pt x="34370" y="2555578"/>
                  </a:cubicBezTo>
                </a:path>
              </a:pathLst>
            </a:custGeom>
            <a:noFill/>
            <a:ln w="31750" cap="flat" cmpd="sng" algn="ctr">
              <a:solidFill>
                <a:srgbClr val="00B0F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sz="3200" dirty="0">
                <a:solidFill>
                  <a:srgbClr val="000000"/>
                </a:solidFill>
              </a:endParaRPr>
            </a:p>
          </p:txBody>
        </p:sp>
      </p:grpSp>
      <p:sp>
        <p:nvSpPr>
          <p:cNvPr id="66" name="Text Box 35">
            <a:extLst>
              <a:ext uri="{FF2B5EF4-FFF2-40B4-BE49-F238E27FC236}">
                <a16:creationId xmlns:a16="http://schemas.microsoft.com/office/drawing/2014/main" id="{B9C15B2D-03E5-4010-B15A-76C3754E7352}"/>
              </a:ext>
            </a:extLst>
          </p:cNvPr>
          <p:cNvSpPr txBox="1">
            <a:spLocks noChangeArrowheads="1"/>
          </p:cNvSpPr>
          <p:nvPr/>
        </p:nvSpPr>
        <p:spPr bwMode="auto">
          <a:xfrm>
            <a:off x="9467296" y="0"/>
            <a:ext cx="1838379" cy="738664"/>
          </a:xfrm>
          <a:prstGeom prst="rect">
            <a:avLst/>
          </a:prstGeom>
          <a:noFill/>
          <a:ln w="9525" algn="ctr">
            <a:noFill/>
            <a:miter lim="800000"/>
            <a:headEnd/>
            <a:tailEnd/>
          </a:ln>
        </p:spPr>
        <p:txBody>
          <a:bodyPr wrap="square">
            <a:spAutoFit/>
          </a:bodyPr>
          <a:lstStyle/>
          <a:p>
            <a:pPr algn="ctr" eaLnBrk="0" hangingPunct="0">
              <a:spcBef>
                <a:spcPct val="50000"/>
              </a:spcBef>
            </a:pPr>
            <a:r>
              <a:rPr lang="en-US" sz="2100" b="1" dirty="0">
                <a:solidFill>
                  <a:srgbClr val="000000"/>
                </a:solidFill>
                <a:latin typeface="Arial" charset="0"/>
              </a:rPr>
              <a:t>Two types of inferences</a:t>
            </a:r>
          </a:p>
        </p:txBody>
      </p:sp>
      <p:sp>
        <p:nvSpPr>
          <p:cNvPr id="6" name="Text Box 33">
            <a:extLst>
              <a:ext uri="{FF2B5EF4-FFF2-40B4-BE49-F238E27FC236}">
                <a16:creationId xmlns:a16="http://schemas.microsoft.com/office/drawing/2014/main" id="{BA55DF35-C556-65DC-ED53-1749CDB0CD43}"/>
              </a:ext>
            </a:extLst>
          </p:cNvPr>
          <p:cNvSpPr txBox="1">
            <a:spLocks noChangeArrowheads="1"/>
          </p:cNvSpPr>
          <p:nvPr/>
        </p:nvSpPr>
        <p:spPr bwMode="auto">
          <a:xfrm rot="20335251">
            <a:off x="165682" y="1062862"/>
            <a:ext cx="5715000" cy="584775"/>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mn-lt"/>
                <a:ea typeface="+mn-ea"/>
                <a:cs typeface="+mn-cs"/>
              </a:rPr>
              <a:t>Hierarchy of Populations</a:t>
            </a:r>
          </a:p>
        </p:txBody>
      </p:sp>
    </p:spTree>
    <p:extLst>
      <p:ext uri="{BB962C8B-B14F-4D97-AF65-F5344CB8AC3E}">
        <p14:creationId xmlns:p14="http://schemas.microsoft.com/office/powerpoint/2010/main" val="3151580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609600"/>
            <a:ext cx="9144000" cy="1143000"/>
          </a:xfrm>
        </p:spPr>
        <p:txBody>
          <a:bodyPr/>
          <a:lstStyle/>
          <a:p>
            <a:pPr eaLnBrk="1" hangingPunct="1"/>
            <a:r>
              <a:rPr lang="en-US" altLang="en-US" i="1" dirty="0">
                <a:latin typeface="Arial" charset="0"/>
                <a:cs typeface="Arial" charset="0"/>
              </a:rPr>
              <a:t>Epidemiologic Methods II </a:t>
            </a:r>
            <a:r>
              <a:rPr lang="en-US" altLang="en-US" dirty="0">
                <a:latin typeface="Arial" charset="0"/>
                <a:cs typeface="Arial" charset="0"/>
              </a:rPr>
              <a:t>(EPI 207)</a:t>
            </a:r>
            <a:r>
              <a:rPr lang="en-US" altLang="en-US" i="1" dirty="0">
                <a:latin typeface="Arial" charset="0"/>
                <a:cs typeface="Arial" charset="0"/>
              </a:rPr>
              <a:t> </a:t>
            </a:r>
          </a:p>
        </p:txBody>
      </p:sp>
      <p:sp>
        <p:nvSpPr>
          <p:cNvPr id="10243" name="Rectangle 3"/>
          <p:cNvSpPr>
            <a:spLocks noGrp="1" noChangeArrowheads="1"/>
          </p:cNvSpPr>
          <p:nvPr>
            <p:ph type="body" idx="1"/>
          </p:nvPr>
        </p:nvSpPr>
        <p:spPr/>
        <p:txBody>
          <a:bodyPr/>
          <a:lstStyle/>
          <a:p>
            <a:pPr eaLnBrk="1" hangingPunct="1"/>
            <a:r>
              <a:rPr lang="en-US" altLang="en-US" dirty="0">
                <a:latin typeface="Arial" charset="0"/>
                <a:cs typeface="Arial" charset="0"/>
              </a:rPr>
              <a:t>Winter Quarter</a:t>
            </a:r>
          </a:p>
          <a:p>
            <a:pPr eaLnBrk="1" hangingPunct="1"/>
            <a:r>
              <a:rPr lang="en-US" altLang="en-US" dirty="0">
                <a:latin typeface="Arial" charset="0"/>
                <a:cs typeface="Arial" charset="0"/>
              </a:rPr>
              <a:t>Course Director:  June Chan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152400"/>
            <a:ext cx="7772400" cy="1143000"/>
          </a:xfrm>
        </p:spPr>
        <p:txBody>
          <a:bodyPr/>
          <a:lstStyle/>
          <a:p>
            <a:pPr eaLnBrk="1" hangingPunct="1"/>
            <a:r>
              <a:rPr lang="en-US" altLang="en-US" sz="3600" b="1" dirty="0">
                <a:latin typeface="Arial" charset="0"/>
              </a:rPr>
              <a:t>Observational Research</a:t>
            </a:r>
          </a:p>
        </p:txBody>
      </p:sp>
      <p:sp>
        <p:nvSpPr>
          <p:cNvPr id="11267" name="Rectangle 3"/>
          <p:cNvSpPr>
            <a:spLocks noGrp="1" noChangeArrowheads="1"/>
          </p:cNvSpPr>
          <p:nvPr>
            <p:ph type="body" idx="1"/>
          </p:nvPr>
        </p:nvSpPr>
        <p:spPr>
          <a:xfrm>
            <a:off x="1009326" y="907877"/>
            <a:ext cx="8763000" cy="692323"/>
          </a:xfrm>
        </p:spPr>
        <p:txBody>
          <a:bodyPr/>
          <a:lstStyle/>
          <a:p>
            <a:pPr eaLnBrk="1" hangingPunct="1">
              <a:lnSpc>
                <a:spcPct val="90000"/>
              </a:lnSpc>
            </a:pPr>
            <a:r>
              <a:rPr lang="en-US" altLang="en-US" sz="2800" dirty="0">
                <a:latin typeface="Arial" charset="0"/>
              </a:rPr>
              <a:t>Getting valid inferences can be a challenge</a:t>
            </a:r>
          </a:p>
          <a:p>
            <a:pPr eaLnBrk="1" hangingPunct="1">
              <a:lnSpc>
                <a:spcPct val="90000"/>
              </a:lnSpc>
              <a:buFontTx/>
              <a:buNone/>
            </a:pPr>
            <a:r>
              <a:rPr lang="en-US" altLang="en-US" sz="2800" dirty="0">
                <a:latin typeface="Arial"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65164"/>
            <a:ext cx="4129088" cy="281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txBox="1">
            <a:spLocks noChangeArrowheads="1"/>
          </p:cNvSpPr>
          <p:nvPr/>
        </p:nvSpPr>
        <p:spPr bwMode="auto">
          <a:xfrm>
            <a:off x="1009326" y="1600200"/>
            <a:ext cx="5086673" cy="283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kern="0" dirty="0">
                <a:latin typeface="Arial" charset="0"/>
              </a:rPr>
              <a:t>Replete with uncertainty</a:t>
            </a:r>
          </a:p>
          <a:p>
            <a:pPr lvl="1" eaLnBrk="1" hangingPunct="1">
              <a:lnSpc>
                <a:spcPct val="90000"/>
              </a:lnSpc>
              <a:spcAft>
                <a:spcPts val="600"/>
              </a:spcAft>
            </a:pPr>
            <a:r>
              <a:rPr lang="en-US" altLang="en-US" sz="2400" kern="0" dirty="0">
                <a:latin typeface="Arial" charset="0"/>
              </a:rPr>
              <a:t>Occult selection forces</a:t>
            </a:r>
          </a:p>
          <a:p>
            <a:pPr lvl="1" eaLnBrk="1" hangingPunct="1">
              <a:lnSpc>
                <a:spcPct val="90000"/>
              </a:lnSpc>
              <a:spcAft>
                <a:spcPts val="600"/>
              </a:spcAft>
            </a:pPr>
            <a:r>
              <a:rPr lang="en-US" altLang="en-US" sz="2400" kern="0" dirty="0">
                <a:latin typeface="Arial" charset="0"/>
              </a:rPr>
              <a:t>Unbeknownst colliders</a:t>
            </a:r>
          </a:p>
          <a:p>
            <a:pPr lvl="1" eaLnBrk="1" hangingPunct="1">
              <a:lnSpc>
                <a:spcPct val="90000"/>
              </a:lnSpc>
              <a:spcAft>
                <a:spcPts val="600"/>
              </a:spcAft>
            </a:pPr>
            <a:r>
              <a:rPr lang="en-US" altLang="en-US" sz="2400" kern="0" dirty="0">
                <a:latin typeface="Arial" charset="0"/>
              </a:rPr>
              <a:t>Unclear degree of misclassification</a:t>
            </a:r>
          </a:p>
          <a:p>
            <a:pPr lvl="1" eaLnBrk="1" hangingPunct="1">
              <a:lnSpc>
                <a:spcPct val="90000"/>
              </a:lnSpc>
              <a:spcAft>
                <a:spcPts val="600"/>
              </a:spcAft>
            </a:pPr>
            <a:r>
              <a:rPr lang="en-US" altLang="en-US" sz="2400" kern="0" dirty="0">
                <a:latin typeface="Arial" charset="0"/>
              </a:rPr>
              <a:t>Unmeasured confounders</a:t>
            </a:r>
          </a:p>
          <a:p>
            <a:pPr lvl="1" eaLnBrk="1" hangingPunct="1">
              <a:lnSpc>
                <a:spcPct val="90000"/>
              </a:lnSpc>
              <a:spcAft>
                <a:spcPts val="600"/>
              </a:spcAft>
            </a:pPr>
            <a:r>
              <a:rPr lang="en-US" altLang="en-US" sz="2400" kern="0" dirty="0">
                <a:latin typeface="Arial" charset="0"/>
              </a:rPr>
              <a:t>Uncertain effect modifiers when attempting to generalize</a:t>
            </a:r>
          </a:p>
        </p:txBody>
      </p:sp>
      <p:sp>
        <p:nvSpPr>
          <p:cNvPr id="6" name="Rectangle 3"/>
          <p:cNvSpPr txBox="1">
            <a:spLocks noChangeArrowheads="1"/>
          </p:cNvSpPr>
          <p:nvPr/>
        </p:nvSpPr>
        <p:spPr bwMode="auto">
          <a:xfrm>
            <a:off x="1219200" y="5526282"/>
            <a:ext cx="8763000" cy="11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i="1" kern="0" dirty="0">
                <a:latin typeface="Arial" charset="0"/>
              </a:rPr>
              <a:t>We need the most skillful researchers performing observational research</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228600" y="-304800"/>
            <a:ext cx="9982200" cy="2133600"/>
          </a:xfrm>
        </p:spPr>
        <p:txBody>
          <a:bodyPr/>
          <a:lstStyle/>
          <a:p>
            <a:pPr lvl="4" eaLnBrk="1" hangingPunct="1"/>
            <a:endParaRPr lang="en-US" altLang="en-US" sz="2400" b="1" dirty="0">
              <a:latin typeface="Arial" charset="0"/>
            </a:endParaRPr>
          </a:p>
          <a:p>
            <a:pPr lvl="1" eaLnBrk="1" hangingPunct="1"/>
            <a:r>
              <a:rPr lang="en-US" altLang="en-US" sz="3200" b="1" dirty="0">
                <a:latin typeface="Arial" charset="0"/>
              </a:rPr>
              <a:t>1:30 to 3:00 pm:  Last Section</a:t>
            </a:r>
          </a:p>
          <a:p>
            <a:pPr lvl="2" eaLnBrk="1" hangingPunct="1"/>
            <a:r>
              <a:rPr lang="en-US" altLang="en-US" sz="2800" b="1" dirty="0">
                <a:latin typeface="Arial" charset="0"/>
              </a:rPr>
              <a:t>Web-based course evaluation for first 10 minutes</a:t>
            </a:r>
            <a:endParaRPr lang="en-US" altLang="en-US"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868"/>
          <a:stretch/>
        </p:blipFill>
        <p:spPr bwMode="auto">
          <a:xfrm>
            <a:off x="8077200" y="3733800"/>
            <a:ext cx="4033130" cy="28366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txBox="1">
            <a:spLocks noChangeArrowheads="1"/>
          </p:cNvSpPr>
          <p:nvPr/>
        </p:nvSpPr>
        <p:spPr bwMode="auto">
          <a:xfrm>
            <a:off x="-304800" y="1329559"/>
            <a:ext cx="1112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eaLnBrk="1" hangingPunct="1">
              <a:buNone/>
            </a:pPr>
            <a:endParaRPr lang="en-US" altLang="en-US" sz="800" b="1" kern="0" dirty="0">
              <a:latin typeface="Arial" charset="0"/>
            </a:endParaRPr>
          </a:p>
          <a:p>
            <a:pPr lvl="1" eaLnBrk="1" hangingPunct="1"/>
            <a:r>
              <a:rPr lang="en-US" altLang="en-US" sz="3200" b="1" kern="0" dirty="0">
                <a:latin typeface="Arial" charset="0"/>
              </a:rPr>
              <a:t>Later today: Distribute Final Exam (on CLE syllabus)</a:t>
            </a:r>
          </a:p>
          <a:p>
            <a:pPr lvl="2">
              <a:spcAft>
                <a:spcPts val="1200"/>
              </a:spcAft>
            </a:pPr>
            <a:r>
              <a:rPr lang="en-US" altLang="en-US" b="1" kern="0" dirty="0">
                <a:latin typeface="Arial" panose="020B0604020202020204" pitchFamily="34" charset="0"/>
                <a:cs typeface="Arial" panose="020B0604020202020204" pitchFamily="34" charset="0"/>
              </a:rPr>
              <a:t>Due: 11:59 pm (California time) on Dec. 13 for U.S. small groups; Dec. 14 at 11:59 pm (California time) for Brazil/Uganda</a:t>
            </a:r>
            <a:endParaRPr lang="en-US" altLang="en-US" sz="400" b="1" kern="0" dirty="0">
              <a:latin typeface="Arial" panose="020B0604020202020204" pitchFamily="34" charset="0"/>
              <a:cs typeface="Arial" panose="020B0604020202020204" pitchFamily="34" charset="0"/>
            </a:endParaRPr>
          </a:p>
          <a:p>
            <a:pPr lvl="2"/>
            <a:r>
              <a:rPr lang="en-US" altLang="en-US" b="1" kern="0" dirty="0">
                <a:latin typeface="Arial" panose="020B0604020202020204" pitchFamily="34" charset="0"/>
                <a:cs typeface="Arial" panose="020B0604020202020204" pitchFamily="34" charset="0"/>
              </a:rPr>
              <a:t>Upload two files (MS Word and .pdf) on the CLE website.  Label file with your name (e.g., Smith_Joe.pdf)</a:t>
            </a:r>
          </a:p>
        </p:txBody>
      </p:sp>
      <p:sp>
        <p:nvSpPr>
          <p:cNvPr id="5" name="Rectangle 3"/>
          <p:cNvSpPr txBox="1">
            <a:spLocks noChangeArrowheads="1"/>
          </p:cNvSpPr>
          <p:nvPr/>
        </p:nvSpPr>
        <p:spPr bwMode="auto">
          <a:xfrm>
            <a:off x="-304800" y="4145364"/>
            <a:ext cx="8305800" cy="315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2"/>
            <a:endParaRPr lang="en-US" altLang="en-US" sz="800" b="1" kern="0" dirty="0">
              <a:latin typeface="Arial" panose="020B0604020202020204" pitchFamily="34" charset="0"/>
              <a:cs typeface="Arial" panose="020B0604020202020204" pitchFamily="34" charset="0"/>
            </a:endParaRPr>
          </a:p>
          <a:p>
            <a:pPr lvl="2"/>
            <a:endParaRPr lang="en-US" altLang="en-US" sz="400" b="1" kern="0" dirty="0">
              <a:latin typeface="Arial" panose="020B0604020202020204" pitchFamily="34" charset="0"/>
              <a:cs typeface="Arial" panose="020B0604020202020204" pitchFamily="34" charset="0"/>
            </a:endParaRPr>
          </a:p>
          <a:p>
            <a:pPr lvl="2">
              <a:spcAft>
                <a:spcPts val="1200"/>
              </a:spcAft>
            </a:pPr>
            <a:r>
              <a:rPr lang="en-US" altLang="en-US" b="1" kern="0" dirty="0">
                <a:latin typeface="Arial" panose="020B0604020202020204" pitchFamily="34" charset="0"/>
                <a:cs typeface="Arial" panose="020B0604020202020204" pitchFamily="34" charset="0"/>
              </a:rPr>
              <a:t>Contact Agnes.Ng@ucsf.edu if problems </a:t>
            </a:r>
          </a:p>
          <a:p>
            <a:pPr lvl="2">
              <a:spcAft>
                <a:spcPts val="1200"/>
              </a:spcAft>
            </a:pPr>
            <a:r>
              <a:rPr lang="en-US" altLang="en-US" b="1" kern="0" dirty="0">
                <a:latin typeface="Arial" panose="020B0604020202020204" pitchFamily="34" charset="0"/>
                <a:cs typeface="Arial" panose="020B0604020202020204" pitchFamily="34" charset="0"/>
              </a:rPr>
              <a:t>Please work </a:t>
            </a:r>
            <a:r>
              <a:rPr lang="en-US" altLang="en-US" b="1" u="sng" kern="0" dirty="0">
                <a:latin typeface="Arial" panose="020B0604020202020204" pitchFamily="34" charset="0"/>
                <a:cs typeface="Arial" panose="020B0604020202020204" pitchFamily="34" charset="0"/>
              </a:rPr>
              <a:t>independently (i.e., by yourself)</a:t>
            </a:r>
          </a:p>
          <a:p>
            <a:pPr lvl="2">
              <a:spcAft>
                <a:spcPts val="1200"/>
              </a:spcAft>
            </a:pPr>
            <a:r>
              <a:rPr lang="en-US" altLang="en-US" b="1" kern="0" dirty="0">
                <a:latin typeface="Arial" panose="020B0604020202020204" pitchFamily="34" charset="0"/>
                <a:cs typeface="Arial" panose="020B0604020202020204" pitchFamily="34" charset="0"/>
              </a:rPr>
              <a:t>The hard work for this has already been done!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10134600" y="5007707"/>
            <a:ext cx="1071343" cy="948267"/>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09" name="Text Box 8"/>
          <p:cNvSpPr txBox="1">
            <a:spLocks noChangeArrowheads="1"/>
          </p:cNvSpPr>
          <p:nvPr/>
        </p:nvSpPr>
        <p:spPr bwMode="auto">
          <a:xfrm>
            <a:off x="3200402" y="1886850"/>
            <a:ext cx="184731" cy="420564"/>
          </a:xfrm>
          <a:prstGeom prst="rect">
            <a:avLst/>
          </a:prstGeom>
          <a:noFill/>
          <a:ln w="9525">
            <a:noFill/>
            <a:miter lim="800000"/>
            <a:headEnd/>
            <a:tailEnd/>
          </a:ln>
        </p:spPr>
        <p:txBody>
          <a:bodyPr wrap="none">
            <a:spAutoFit/>
          </a:bodyPr>
          <a:lstStyle/>
          <a:p>
            <a:pPr defTabSz="812810" eaLnBrk="0" hangingPunct="0">
              <a:defRPr/>
            </a:pPr>
            <a:endParaRPr lang="en-US" sz="2133" dirty="0">
              <a:solidFill>
                <a:srgbClr val="000000"/>
              </a:solidFill>
            </a:endParaRPr>
          </a:p>
        </p:txBody>
      </p:sp>
      <p:sp>
        <p:nvSpPr>
          <p:cNvPr id="98314" name="Text Box 17"/>
          <p:cNvSpPr txBox="1">
            <a:spLocks noChangeArrowheads="1"/>
          </p:cNvSpPr>
          <p:nvPr/>
        </p:nvSpPr>
        <p:spPr bwMode="auto">
          <a:xfrm>
            <a:off x="2743200" y="4919563"/>
            <a:ext cx="5199207" cy="189821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SOURCE POPULATION</a:t>
            </a:r>
          </a:p>
          <a:p>
            <a:pPr algn="ctr" defTabSz="812810" eaLnBrk="0" hangingPunct="0">
              <a:defRPr/>
            </a:pPr>
            <a:r>
              <a:rPr lang="en-US" sz="1956" dirty="0">
                <a:solidFill>
                  <a:srgbClr val="000000"/>
                </a:solidFill>
              </a:rPr>
              <a:t>(aka </a:t>
            </a:r>
          </a:p>
          <a:p>
            <a:pPr algn="ctr" defTabSz="812810" eaLnBrk="0" hangingPunct="0">
              <a:defRPr/>
            </a:pPr>
            <a:r>
              <a:rPr lang="en-US" sz="1956" dirty="0">
                <a:solidFill>
                  <a:srgbClr val="000000"/>
                </a:solidFill>
              </a:rPr>
              <a:t>ACCESSIBLE </a:t>
            </a:r>
          </a:p>
          <a:p>
            <a:pPr algn="ctr" defTabSz="812810" eaLnBrk="0" hangingPunct="0">
              <a:defRPr/>
            </a:pPr>
            <a:r>
              <a:rPr lang="en-US" sz="1956" dirty="0">
                <a:solidFill>
                  <a:srgbClr val="000000"/>
                </a:solidFill>
              </a:rPr>
              <a:t>POPULATION, </a:t>
            </a:r>
          </a:p>
          <a:p>
            <a:pPr algn="ctr" defTabSz="812810" eaLnBrk="0" hangingPunct="0">
              <a:defRPr/>
            </a:pPr>
            <a:r>
              <a:rPr lang="en-US" sz="1956" dirty="0">
                <a:solidFill>
                  <a:srgbClr val="000000"/>
                </a:solidFill>
              </a:rPr>
              <a:t>STUDY BASE, </a:t>
            </a:r>
          </a:p>
          <a:p>
            <a:pPr algn="ctr" defTabSz="812810" eaLnBrk="0" hangingPunct="0">
              <a:defRPr/>
            </a:pPr>
            <a:r>
              <a:rPr lang="en-US" sz="1956" dirty="0">
                <a:solidFill>
                  <a:srgbClr val="000000"/>
                </a:solidFill>
              </a:rPr>
              <a:t>“UNDERLYING COHORT”)</a:t>
            </a:r>
            <a:endParaRPr lang="en-US" sz="2133" dirty="0">
              <a:solidFill>
                <a:srgbClr val="000000"/>
              </a:solidFill>
            </a:endParaRPr>
          </a:p>
        </p:txBody>
      </p:sp>
      <p:sp>
        <p:nvSpPr>
          <p:cNvPr id="98315" name="Text Box 18"/>
          <p:cNvSpPr txBox="1">
            <a:spLocks noChangeArrowheads="1"/>
          </p:cNvSpPr>
          <p:nvPr/>
        </p:nvSpPr>
        <p:spPr bwMode="auto">
          <a:xfrm>
            <a:off x="10119621" y="6025311"/>
            <a:ext cx="2031999" cy="694293"/>
          </a:xfrm>
          <a:prstGeom prst="rect">
            <a:avLst/>
          </a:prstGeom>
          <a:noFill/>
          <a:ln w="9525">
            <a:noFill/>
            <a:miter lim="800000"/>
            <a:headEnd/>
            <a:tailEnd/>
          </a:ln>
        </p:spPr>
        <p:txBody>
          <a:bodyPr wrap="square">
            <a:spAutoFit/>
          </a:bodyPr>
          <a:lstStyle/>
          <a:p>
            <a:pPr defTabSz="812810" eaLnBrk="0" hangingPunct="0">
              <a:defRPr/>
            </a:pPr>
            <a:r>
              <a:rPr lang="en-US" sz="1956" dirty="0">
                <a:solidFill>
                  <a:srgbClr val="000000"/>
                </a:solidFill>
              </a:rPr>
              <a:t>STUDY SAMPLE</a:t>
            </a:r>
            <a:endParaRPr lang="en-US" sz="2133" dirty="0">
              <a:solidFill>
                <a:srgbClr val="000000"/>
              </a:solidFill>
            </a:endParaRPr>
          </a:p>
        </p:txBody>
      </p:sp>
      <p:sp>
        <p:nvSpPr>
          <p:cNvPr id="98322" name="Text Box 33"/>
          <p:cNvSpPr txBox="1">
            <a:spLocks noChangeArrowheads="1"/>
          </p:cNvSpPr>
          <p:nvPr/>
        </p:nvSpPr>
        <p:spPr bwMode="auto">
          <a:xfrm>
            <a:off x="304800" y="36142"/>
            <a:ext cx="11582400" cy="830997"/>
          </a:xfrm>
          <a:prstGeom prst="rect">
            <a:avLst/>
          </a:prstGeom>
          <a:noFill/>
          <a:ln w="9525">
            <a:noFill/>
            <a:miter lim="800000"/>
            <a:headEnd/>
            <a:tailEnd/>
          </a:ln>
        </p:spPr>
        <p:txBody>
          <a:bodyPr wrap="square">
            <a:spAutoFit/>
          </a:bodyPr>
          <a:lstStyle/>
          <a:p>
            <a:pPr algn="ctr">
              <a:defRPr/>
            </a:pPr>
            <a:r>
              <a:rPr lang="en-US" b="1" dirty="0">
                <a:solidFill>
                  <a:srgbClr val="000000"/>
                </a:solidFill>
                <a:latin typeface="+mn-lt"/>
              </a:rPr>
              <a:t>Research question:  What is the incidence of narcotic addiction in hospitalized medical patients who receive at least one narcotic medication?</a:t>
            </a:r>
          </a:p>
        </p:txBody>
      </p:sp>
      <p:sp>
        <p:nvSpPr>
          <p:cNvPr id="98344" name="Rectangle 23"/>
          <p:cNvSpPr>
            <a:spLocks noChangeArrowheads="1"/>
          </p:cNvSpPr>
          <p:nvPr/>
        </p:nvSpPr>
        <p:spPr bwMode="auto">
          <a:xfrm>
            <a:off x="825966" y="1996649"/>
            <a:ext cx="2536461" cy="2423095"/>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5" name="Rectangle 52"/>
          <p:cNvSpPr>
            <a:spLocks noChangeArrowheads="1"/>
          </p:cNvSpPr>
          <p:nvPr/>
        </p:nvSpPr>
        <p:spPr bwMode="auto">
          <a:xfrm>
            <a:off x="4426018" y="3302910"/>
            <a:ext cx="1743885" cy="1640404"/>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32" name="Rectangle 56"/>
          <p:cNvSpPr>
            <a:spLocks noChangeArrowheads="1"/>
          </p:cNvSpPr>
          <p:nvPr/>
        </p:nvSpPr>
        <p:spPr bwMode="auto">
          <a:xfrm>
            <a:off x="7391400" y="4084776"/>
            <a:ext cx="1358231" cy="1311240"/>
          </a:xfrm>
          <a:prstGeom prst="rect">
            <a:avLst/>
          </a:prstGeom>
          <a:noFill/>
          <a:ln w="31750">
            <a:solidFill>
              <a:srgbClr val="FFC000"/>
            </a:solidFill>
            <a:miter lim="800000"/>
            <a:headEnd/>
            <a:tailEnd/>
          </a:ln>
        </p:spPr>
        <p:txBody>
          <a:bodyPr wrap="none" anchor="ctr"/>
          <a:lstStyle/>
          <a:p>
            <a:pPr algn="ctr" defTabSz="812810" eaLnBrk="0" hangingPunct="0">
              <a:defRPr/>
            </a:pPr>
            <a:endParaRPr lang="en-US" sz="2844" dirty="0">
              <a:solidFill>
                <a:srgbClr val="000000"/>
              </a:solidFill>
            </a:endParaRPr>
          </a:p>
        </p:txBody>
      </p:sp>
      <p:sp>
        <p:nvSpPr>
          <p:cNvPr id="98328" name="Text Box 59"/>
          <p:cNvSpPr txBox="1">
            <a:spLocks noChangeArrowheads="1"/>
          </p:cNvSpPr>
          <p:nvPr/>
        </p:nvSpPr>
        <p:spPr bwMode="auto">
          <a:xfrm>
            <a:off x="7181392" y="5468269"/>
            <a:ext cx="1828800" cy="694293"/>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INTENDED SAMPLE</a:t>
            </a:r>
            <a:endParaRPr lang="en-US" sz="2133" dirty="0">
              <a:solidFill>
                <a:srgbClr val="000000"/>
              </a:solidFill>
            </a:endParaRPr>
          </a:p>
        </p:txBody>
      </p:sp>
      <p:sp>
        <p:nvSpPr>
          <p:cNvPr id="44" name="Text Box 17">
            <a:extLst>
              <a:ext uri="{FF2B5EF4-FFF2-40B4-BE49-F238E27FC236}">
                <a16:creationId xmlns:a16="http://schemas.microsoft.com/office/drawing/2014/main" id="{96A72AAB-0971-4AE6-8273-FC9E61B52D13}"/>
              </a:ext>
            </a:extLst>
          </p:cNvPr>
          <p:cNvSpPr txBox="1">
            <a:spLocks noChangeArrowheads="1"/>
          </p:cNvSpPr>
          <p:nvPr/>
        </p:nvSpPr>
        <p:spPr bwMode="auto">
          <a:xfrm>
            <a:off x="544461" y="4419744"/>
            <a:ext cx="3035066" cy="393313"/>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000000"/>
                </a:solidFill>
              </a:rPr>
              <a:t>TARGET POPULATION</a:t>
            </a:r>
            <a:endParaRPr lang="en-US" sz="2133" dirty="0">
              <a:solidFill>
                <a:srgbClr val="000000"/>
              </a:solidFill>
            </a:endParaRPr>
          </a:p>
        </p:txBody>
      </p:sp>
      <p:sp>
        <p:nvSpPr>
          <p:cNvPr id="49" name="Text Box 17">
            <a:extLst>
              <a:ext uri="{FF2B5EF4-FFF2-40B4-BE49-F238E27FC236}">
                <a16:creationId xmlns:a16="http://schemas.microsoft.com/office/drawing/2014/main" id="{31A27665-70EC-4742-820B-81DE5E2EA3DA}"/>
              </a:ext>
            </a:extLst>
          </p:cNvPr>
          <p:cNvSpPr txBox="1">
            <a:spLocks noChangeArrowheads="1"/>
          </p:cNvSpPr>
          <p:nvPr/>
        </p:nvSpPr>
        <p:spPr bwMode="auto">
          <a:xfrm>
            <a:off x="3761496" y="1103718"/>
            <a:ext cx="2912309" cy="2199192"/>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Real-world dynamic cohort: Patients admitted to medical wards in any of 8 hospitals participating in BCDSP who received at least one narcotic medication administration</a:t>
            </a:r>
            <a:endParaRPr lang="en-US" sz="2133" dirty="0">
              <a:solidFill>
                <a:srgbClr val="FF0000"/>
              </a:solidFill>
            </a:endParaRPr>
          </a:p>
        </p:txBody>
      </p:sp>
      <p:sp>
        <p:nvSpPr>
          <p:cNvPr id="33" name="Text Box 33">
            <a:extLst>
              <a:ext uri="{FF2B5EF4-FFF2-40B4-BE49-F238E27FC236}">
                <a16:creationId xmlns:a16="http://schemas.microsoft.com/office/drawing/2014/main" id="{359C460E-A0E9-431B-8811-B4F1105D2567}"/>
              </a:ext>
            </a:extLst>
          </p:cNvPr>
          <p:cNvSpPr txBox="1">
            <a:spLocks noChangeArrowheads="1"/>
          </p:cNvSpPr>
          <p:nvPr/>
        </p:nvSpPr>
        <p:spPr bwMode="auto">
          <a:xfrm>
            <a:off x="249681" y="5030586"/>
            <a:ext cx="3035065" cy="1569660"/>
          </a:xfrm>
          <a:prstGeom prst="rect">
            <a:avLst/>
          </a:prstGeom>
          <a:noFill/>
          <a:ln w="9525">
            <a:noFill/>
            <a:miter lim="800000"/>
            <a:headEnd/>
            <a:tailEnd/>
          </a:ln>
        </p:spPr>
        <p:txBody>
          <a:bodyPr wrap="square">
            <a:spAutoFit/>
          </a:bodyPr>
          <a:lstStyle/>
          <a:p>
            <a:pPr algn="ctr">
              <a:defRPr/>
            </a:pPr>
            <a:r>
              <a:rPr lang="en-US" dirty="0">
                <a:solidFill>
                  <a:srgbClr val="00B0F0"/>
                </a:solidFill>
              </a:rPr>
              <a:t>Fixed research cohort sampling of an underlying real-world dynamic cohort</a:t>
            </a:r>
          </a:p>
        </p:txBody>
      </p:sp>
      <p:sp>
        <p:nvSpPr>
          <p:cNvPr id="34" name="Text Box 33">
            <a:extLst>
              <a:ext uri="{FF2B5EF4-FFF2-40B4-BE49-F238E27FC236}">
                <a16:creationId xmlns:a16="http://schemas.microsoft.com/office/drawing/2014/main" id="{8F7BDA59-CA64-4786-874E-0E22ACCDDEC9}"/>
              </a:ext>
            </a:extLst>
          </p:cNvPr>
          <p:cNvSpPr txBox="1">
            <a:spLocks noChangeArrowheads="1"/>
          </p:cNvSpPr>
          <p:nvPr/>
        </p:nvSpPr>
        <p:spPr bwMode="auto">
          <a:xfrm>
            <a:off x="9863482" y="832689"/>
            <a:ext cx="2544279" cy="830997"/>
          </a:xfrm>
          <a:prstGeom prst="rect">
            <a:avLst/>
          </a:prstGeom>
          <a:noFill/>
          <a:ln w="9525">
            <a:noFill/>
            <a:miter lim="800000"/>
            <a:headEnd/>
            <a:tailEnd/>
          </a:ln>
        </p:spPr>
        <p:txBody>
          <a:bodyPr wrap="square">
            <a:spAutoFit/>
          </a:bodyPr>
          <a:lstStyle/>
          <a:p>
            <a:pPr algn="ctr">
              <a:defRPr/>
            </a:pPr>
            <a:r>
              <a:rPr lang="en-US" dirty="0">
                <a:solidFill>
                  <a:srgbClr val="00B0F0"/>
                </a:solidFill>
              </a:rPr>
              <a:t>Descriptive</a:t>
            </a:r>
          </a:p>
          <a:p>
            <a:pPr algn="ctr">
              <a:defRPr/>
            </a:pPr>
            <a:r>
              <a:rPr lang="en-US" dirty="0">
                <a:solidFill>
                  <a:srgbClr val="00B0F0"/>
                </a:solidFill>
              </a:rPr>
              <a:t> Objective</a:t>
            </a:r>
          </a:p>
        </p:txBody>
      </p:sp>
      <p:sp>
        <p:nvSpPr>
          <p:cNvPr id="30" name="Text Box 17">
            <a:extLst>
              <a:ext uri="{FF2B5EF4-FFF2-40B4-BE49-F238E27FC236}">
                <a16:creationId xmlns:a16="http://schemas.microsoft.com/office/drawing/2014/main" id="{57AB3C24-3AFB-4BC7-A397-9B3DB48C551B}"/>
              </a:ext>
            </a:extLst>
          </p:cNvPr>
          <p:cNvSpPr txBox="1">
            <a:spLocks noChangeArrowheads="1"/>
          </p:cNvSpPr>
          <p:nvPr/>
        </p:nvSpPr>
        <p:spPr bwMode="auto">
          <a:xfrm>
            <a:off x="6764573" y="1020885"/>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36" name="Text Box 17">
            <a:extLst>
              <a:ext uri="{FF2B5EF4-FFF2-40B4-BE49-F238E27FC236}">
                <a16:creationId xmlns:a16="http://schemas.microsoft.com/office/drawing/2014/main" id="{04267069-2F24-404C-9CF0-52FB96B1630C}"/>
              </a:ext>
            </a:extLst>
          </p:cNvPr>
          <p:cNvSpPr txBox="1">
            <a:spLocks noChangeArrowheads="1"/>
          </p:cNvSpPr>
          <p:nvPr/>
        </p:nvSpPr>
        <p:spPr bwMode="auto">
          <a:xfrm>
            <a:off x="803260" y="1371298"/>
            <a:ext cx="2471553" cy="584775"/>
          </a:xfrm>
          <a:prstGeom prst="rect">
            <a:avLst/>
          </a:prstGeom>
          <a:noFill/>
          <a:ln w="9525">
            <a:noFill/>
            <a:miter lim="800000"/>
            <a:headEnd/>
            <a:tailEnd/>
          </a:ln>
        </p:spPr>
        <p:txBody>
          <a:bodyPr wrap="square">
            <a:spAutoFit/>
          </a:bodyPr>
          <a:lstStyle/>
          <a:p>
            <a:pPr algn="ctr" defTabSz="812810" eaLnBrk="0" hangingPunct="0">
              <a:defRPr/>
            </a:pPr>
            <a:r>
              <a:rPr lang="en-US" sz="3200" b="1" dirty="0">
                <a:solidFill>
                  <a:srgbClr val="FF0000"/>
                </a:solidFill>
              </a:rPr>
              <a:t>?</a:t>
            </a:r>
          </a:p>
        </p:txBody>
      </p:sp>
      <p:sp>
        <p:nvSpPr>
          <p:cNvPr id="37" name="Text Box 17">
            <a:extLst>
              <a:ext uri="{FF2B5EF4-FFF2-40B4-BE49-F238E27FC236}">
                <a16:creationId xmlns:a16="http://schemas.microsoft.com/office/drawing/2014/main" id="{167489B3-72F5-45D0-979F-228B6D95E18C}"/>
              </a:ext>
            </a:extLst>
          </p:cNvPr>
          <p:cNvSpPr txBox="1">
            <a:spLocks noChangeArrowheads="1"/>
          </p:cNvSpPr>
          <p:nvPr/>
        </p:nvSpPr>
        <p:spPr bwMode="auto">
          <a:xfrm>
            <a:off x="9326605" y="1817432"/>
            <a:ext cx="2587974" cy="3102131"/>
          </a:xfrm>
          <a:prstGeom prst="rect">
            <a:avLst/>
          </a:prstGeom>
          <a:noFill/>
          <a:ln w="9525">
            <a:noFill/>
            <a:miter lim="800000"/>
            <a:headEnd/>
            <a:tailEnd/>
          </a:ln>
        </p:spPr>
        <p:txBody>
          <a:bodyPr wrap="square">
            <a:spAutoFit/>
          </a:bodyPr>
          <a:lstStyle/>
          <a:p>
            <a:pPr algn="ctr" defTabSz="812810" eaLnBrk="0" hangingPunct="0">
              <a:defRPr/>
            </a:pPr>
            <a:r>
              <a:rPr lang="en-US" sz="1956" dirty="0">
                <a:solidFill>
                  <a:srgbClr val="FF0000"/>
                </a:solidFill>
              </a:rPr>
              <a:t>Fixed cohort study: Consecutive sample of patients admitted to medical wards in any of 8 hospitals participating in BCDSP (during ?? time period) who received at least one narcotic medication administration</a:t>
            </a:r>
          </a:p>
        </p:txBody>
      </p:sp>
      <p:sp>
        <p:nvSpPr>
          <p:cNvPr id="18" name="Oval 17">
            <a:extLst>
              <a:ext uri="{FF2B5EF4-FFF2-40B4-BE49-F238E27FC236}">
                <a16:creationId xmlns:a16="http://schemas.microsoft.com/office/drawing/2014/main" id="{47CF285B-2D75-4231-A825-9FBAF61AA77C}"/>
              </a:ext>
            </a:extLst>
          </p:cNvPr>
          <p:cNvSpPr/>
          <p:nvPr/>
        </p:nvSpPr>
        <p:spPr bwMode="auto">
          <a:xfrm>
            <a:off x="12014200" y="78629"/>
            <a:ext cx="101600" cy="128498"/>
          </a:xfrm>
          <a:prstGeom prst="ellipse">
            <a:avLst/>
          </a:prstGeom>
          <a:solidFill>
            <a:schemeClr val="accent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416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3" grpId="0"/>
      <p:bldP spid="30"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28956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6" name="Rectangle 5"/>
          <p:cNvSpPr/>
          <p:nvPr/>
        </p:nvSpPr>
        <p:spPr>
          <a:xfrm>
            <a:off x="2590800" y="21336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cxnSp>
        <p:nvCxnSpPr>
          <p:cNvPr id="14" name="Straight Arrow Connector 13"/>
          <p:cNvCxnSpPr>
            <a:cxnSpLocks/>
          </p:cNvCxnSpPr>
          <p:nvPr/>
        </p:nvCxnSpPr>
        <p:spPr>
          <a:xfrm flipV="1">
            <a:off x="8581628" y="2514602"/>
            <a:ext cx="284560" cy="4825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492" name="TextBox 45"/>
          <p:cNvSpPr txBox="1">
            <a:spLocks noChangeArrowheads="1"/>
          </p:cNvSpPr>
          <p:nvPr/>
        </p:nvSpPr>
        <p:spPr bwMode="auto">
          <a:xfrm>
            <a:off x="3500766" y="76203"/>
            <a:ext cx="5186035" cy="584775"/>
          </a:xfrm>
          <a:prstGeom prst="rect">
            <a:avLst/>
          </a:prstGeom>
          <a:noFill/>
          <a:ln w="9525">
            <a:noFill/>
            <a:miter lim="800000"/>
            <a:headEnd/>
            <a:tailEnd/>
          </a:ln>
        </p:spPr>
        <p:txBody>
          <a:bodyPr wrap="none">
            <a:spAutoFit/>
          </a:bodyPr>
          <a:lstStyle/>
          <a:p>
            <a:r>
              <a:rPr lang="en-US" sz="3200" b="1" dirty="0">
                <a:solidFill>
                  <a:srgbClr val="000000"/>
                </a:solidFill>
              </a:rPr>
              <a:t>Sampling a Dynamic Cohort</a:t>
            </a:r>
          </a:p>
        </p:txBody>
      </p:sp>
      <p:sp>
        <p:nvSpPr>
          <p:cNvPr id="105508" name="AutoShape 3"/>
          <p:cNvSpPr>
            <a:spLocks noChangeArrowheads="1"/>
          </p:cNvSpPr>
          <p:nvPr/>
        </p:nvSpPr>
        <p:spPr bwMode="auto">
          <a:xfrm rot="10800000">
            <a:off x="3048000" y="7835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dirty="0">
              <a:solidFill>
                <a:srgbClr val="000000"/>
              </a:solidFill>
              <a:latin typeface="Calibri" pitchFamily="34" charset="0"/>
            </a:endParaRPr>
          </a:p>
        </p:txBody>
      </p:sp>
      <p:cxnSp>
        <p:nvCxnSpPr>
          <p:cNvPr id="105515" name="Straight Connector 80"/>
          <p:cNvCxnSpPr>
            <a:cxnSpLocks noChangeShapeType="1"/>
          </p:cNvCxnSpPr>
          <p:nvPr/>
        </p:nvCxnSpPr>
        <p:spPr bwMode="auto">
          <a:xfrm>
            <a:off x="7181491" y="1124637"/>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3200400" y="801472"/>
            <a:ext cx="1219200"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New Members</a:t>
            </a:r>
          </a:p>
        </p:txBody>
      </p:sp>
      <p:sp>
        <p:nvSpPr>
          <p:cNvPr id="59" name="Rectangle 58"/>
          <p:cNvSpPr/>
          <p:nvPr/>
        </p:nvSpPr>
        <p:spPr>
          <a:xfrm>
            <a:off x="8839200" y="777878"/>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32" name="TextBox 43"/>
          <p:cNvSpPr txBox="1">
            <a:spLocks noChangeArrowheads="1"/>
          </p:cNvSpPr>
          <p:nvPr/>
        </p:nvSpPr>
        <p:spPr bwMode="auto">
          <a:xfrm>
            <a:off x="3903610" y="6308390"/>
            <a:ext cx="1811393"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Time (calendar)   </a:t>
            </a:r>
          </a:p>
        </p:txBody>
      </p:sp>
      <p:sp>
        <p:nvSpPr>
          <p:cNvPr id="33" name="TextBox 43"/>
          <p:cNvSpPr txBox="1">
            <a:spLocks noChangeArrowheads="1"/>
          </p:cNvSpPr>
          <p:nvPr/>
        </p:nvSpPr>
        <p:spPr bwMode="auto">
          <a:xfrm>
            <a:off x="8666956" y="6096003"/>
            <a:ext cx="1399993"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Observation ends</a:t>
            </a:r>
          </a:p>
        </p:txBody>
      </p:sp>
      <p:sp>
        <p:nvSpPr>
          <p:cNvPr id="34" name="TextBox 43"/>
          <p:cNvSpPr txBox="1">
            <a:spLocks noChangeArrowheads="1"/>
          </p:cNvSpPr>
          <p:nvPr/>
        </p:nvSpPr>
        <p:spPr bwMode="auto">
          <a:xfrm>
            <a:off x="2286000" y="6059272"/>
            <a:ext cx="1536940" cy="646331"/>
          </a:xfrm>
          <a:prstGeom prst="rect">
            <a:avLst/>
          </a:prstGeom>
          <a:noFill/>
          <a:ln w="9525">
            <a:noFill/>
            <a:miter lim="800000"/>
            <a:headEnd/>
            <a:tailEnd/>
          </a:ln>
        </p:spPr>
        <p:txBody>
          <a:bodyPr wrap="square">
            <a:spAutoFit/>
          </a:bodyPr>
          <a:lstStyle/>
          <a:p>
            <a:r>
              <a:rPr lang="en-US" sz="1800" dirty="0">
                <a:solidFill>
                  <a:srgbClr val="000000"/>
                </a:solidFill>
                <a:latin typeface="Calibri" pitchFamily="34" charset="0"/>
              </a:rPr>
              <a:t>Observation begins</a:t>
            </a:r>
          </a:p>
        </p:txBody>
      </p:sp>
      <p:cxnSp>
        <p:nvCxnSpPr>
          <p:cNvPr id="36" name="Straight Arrow Connector 35"/>
          <p:cNvCxnSpPr/>
          <p:nvPr/>
        </p:nvCxnSpPr>
        <p:spPr>
          <a:xfrm flipV="1">
            <a:off x="5836055" y="64389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Flowchart: Manual Input 3"/>
          <p:cNvSpPr/>
          <p:nvPr/>
        </p:nvSpPr>
        <p:spPr>
          <a:xfrm>
            <a:off x="3074988" y="2148894"/>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nvGrpSpPr>
          <p:cNvPr id="73" name="Group 72">
            <a:extLst>
              <a:ext uri="{FF2B5EF4-FFF2-40B4-BE49-F238E27FC236}">
                <a16:creationId xmlns:a16="http://schemas.microsoft.com/office/drawing/2014/main" id="{B17BC334-A0AF-47D6-9104-322E91636B28}"/>
              </a:ext>
            </a:extLst>
          </p:cNvPr>
          <p:cNvGrpSpPr/>
          <p:nvPr/>
        </p:nvGrpSpPr>
        <p:grpSpPr>
          <a:xfrm>
            <a:off x="4360794" y="887355"/>
            <a:ext cx="4256201" cy="1045272"/>
            <a:chOff x="2809805" y="872061"/>
            <a:chExt cx="4256201" cy="1045272"/>
          </a:xfrm>
        </p:grpSpPr>
        <p:cxnSp>
          <p:nvCxnSpPr>
            <p:cNvPr id="57" name="Straight Connector 56"/>
            <p:cNvCxnSpPr>
              <a:cxnSpLocks/>
            </p:cNvCxnSpPr>
            <p:nvPr/>
          </p:nvCxnSpPr>
          <p:spPr>
            <a:xfrm>
              <a:off x="6505972" y="1231480"/>
              <a:ext cx="284644" cy="394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6684170" y="1548001"/>
              <a:ext cx="381836"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M</a:t>
              </a:r>
            </a:p>
          </p:txBody>
        </p:sp>
        <p:grpSp>
          <p:nvGrpSpPr>
            <p:cNvPr id="61" name="Group 60">
              <a:extLst>
                <a:ext uri="{FF2B5EF4-FFF2-40B4-BE49-F238E27FC236}">
                  <a16:creationId xmlns:a16="http://schemas.microsoft.com/office/drawing/2014/main" id="{4769BD4C-0DFE-42C3-B630-80576AC570D1}"/>
                </a:ext>
              </a:extLst>
            </p:cNvPr>
            <p:cNvGrpSpPr/>
            <p:nvPr/>
          </p:nvGrpSpPr>
          <p:grpSpPr>
            <a:xfrm>
              <a:off x="4191000" y="1003960"/>
              <a:ext cx="1885591" cy="667622"/>
              <a:chOff x="4191000" y="1003960"/>
              <a:chExt cx="1885591" cy="667622"/>
            </a:xfrm>
          </p:grpSpPr>
          <p:grpSp>
            <p:nvGrpSpPr>
              <p:cNvPr id="54" name="Group 53">
                <a:extLst>
                  <a:ext uri="{FF2B5EF4-FFF2-40B4-BE49-F238E27FC236}">
                    <a16:creationId xmlns:a16="http://schemas.microsoft.com/office/drawing/2014/main" id="{D2DCE890-EC1D-4C11-B636-E64A21B88316}"/>
                  </a:ext>
                </a:extLst>
              </p:cNvPr>
              <p:cNvGrpSpPr/>
              <p:nvPr/>
            </p:nvGrpSpPr>
            <p:grpSpPr>
              <a:xfrm>
                <a:off x="4191000" y="1003960"/>
                <a:ext cx="1179290" cy="498563"/>
                <a:chOff x="4191000" y="1003960"/>
                <a:chExt cx="1179290" cy="498563"/>
              </a:xfrm>
            </p:grpSpPr>
            <p:cxnSp>
              <p:nvCxnSpPr>
                <p:cNvPr id="55" name="Straight Arrow Connector 54"/>
                <p:cNvCxnSpPr/>
                <p:nvPr/>
              </p:nvCxnSpPr>
              <p:spPr>
                <a:xfrm>
                  <a:off x="4191000" y="100396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47234" y="107204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Oval 38"/>
              <p:cNvSpPr/>
              <p:nvPr/>
            </p:nvSpPr>
            <p:spPr>
              <a:xfrm>
                <a:off x="5833252" y="143444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cxnSp>
          <p:nvCxnSpPr>
            <p:cNvPr id="88" name="Straight Connector 87">
              <a:extLst>
                <a:ext uri="{FF2B5EF4-FFF2-40B4-BE49-F238E27FC236}">
                  <a16:creationId xmlns:a16="http://schemas.microsoft.com/office/drawing/2014/main" id="{9F4A6B8F-96A0-44FC-8CC3-3B2B2CA0090E}"/>
                </a:ext>
              </a:extLst>
            </p:cNvPr>
            <p:cNvCxnSpPr>
              <a:cxnSpLocks/>
            </p:cNvCxnSpPr>
            <p:nvPr/>
          </p:nvCxnSpPr>
          <p:spPr>
            <a:xfrm>
              <a:off x="2809805" y="872061"/>
              <a:ext cx="284644" cy="394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35">
              <a:extLst>
                <a:ext uri="{FF2B5EF4-FFF2-40B4-BE49-F238E27FC236}">
                  <a16:creationId xmlns:a16="http://schemas.microsoft.com/office/drawing/2014/main" id="{BD8A8133-38F7-4816-B199-3D73B87D24DC}"/>
                </a:ext>
              </a:extLst>
            </p:cNvPr>
            <p:cNvSpPr txBox="1">
              <a:spLocks noChangeArrowheads="1"/>
            </p:cNvSpPr>
            <p:nvPr/>
          </p:nvSpPr>
          <p:spPr bwMode="auto">
            <a:xfrm>
              <a:off x="2997194" y="1203906"/>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grpSp>
      <p:grpSp>
        <p:nvGrpSpPr>
          <p:cNvPr id="50" name="Group 49">
            <a:extLst>
              <a:ext uri="{FF2B5EF4-FFF2-40B4-BE49-F238E27FC236}">
                <a16:creationId xmlns:a16="http://schemas.microsoft.com/office/drawing/2014/main" id="{CF2187BD-87E0-4EF2-A1B5-31F515888506}"/>
              </a:ext>
            </a:extLst>
          </p:cNvPr>
          <p:cNvGrpSpPr/>
          <p:nvPr/>
        </p:nvGrpSpPr>
        <p:grpSpPr>
          <a:xfrm>
            <a:off x="3448362" y="1802100"/>
            <a:ext cx="5113027" cy="1154653"/>
            <a:chOff x="1897373" y="1786805"/>
            <a:chExt cx="5113027" cy="1154653"/>
          </a:xfrm>
        </p:grpSpPr>
        <p:cxnSp>
          <p:nvCxnSpPr>
            <p:cNvPr id="10" name="Straight Arrow Connector 9"/>
            <p:cNvCxnSpPr/>
            <p:nvPr/>
          </p:nvCxnSpPr>
          <p:spPr>
            <a:xfrm flipV="1">
              <a:off x="3810000" y="20561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V="1">
              <a:off x="4714083" y="2159673"/>
              <a:ext cx="315118" cy="5073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5725310" y="2302661"/>
              <a:ext cx="308614" cy="5284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6714728" y="2438403"/>
              <a:ext cx="295672" cy="5030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V="1">
              <a:off x="4191000" y="2174926"/>
              <a:ext cx="283584" cy="4158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V="1">
              <a:off x="5208762" y="2293646"/>
              <a:ext cx="267803" cy="4581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V="1">
              <a:off x="3268973" y="2091229"/>
              <a:ext cx="317273" cy="381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3465514" y="1786805"/>
              <a:ext cx="420308" cy="369332"/>
            </a:xfrm>
            <a:prstGeom prst="rect">
              <a:avLst/>
            </a:prstGeom>
            <a:noFill/>
            <a:ln w="9525">
              <a:noFill/>
              <a:miter lim="800000"/>
              <a:headEnd/>
              <a:tailEnd/>
            </a:ln>
          </p:spPr>
          <p:txBody>
            <a:bodyPr wrap="none">
              <a:spAutoFit/>
            </a:bodyPr>
            <a:lstStyle/>
            <a:p>
              <a:r>
                <a:rPr lang="en-US" sz="1800" dirty="0">
                  <a:solidFill>
                    <a:srgbClr val="000000"/>
                  </a:solidFill>
                  <a:latin typeface="Calibri" pitchFamily="34" charset="0"/>
                </a:rPr>
                <a:t>CE</a:t>
              </a:r>
            </a:p>
          </p:txBody>
        </p:sp>
        <p:cxnSp>
          <p:nvCxnSpPr>
            <p:cNvPr id="21" name="Straight Connector 20"/>
            <p:cNvCxnSpPr>
              <a:cxnSpLocks/>
            </p:cNvCxnSpPr>
            <p:nvPr/>
          </p:nvCxnSpPr>
          <p:spPr>
            <a:xfrm flipV="1">
              <a:off x="6207353" y="2400299"/>
              <a:ext cx="312780" cy="495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19600" y="1971662"/>
              <a:ext cx="243339" cy="23813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38" name="Oval 37"/>
            <p:cNvSpPr/>
            <p:nvPr/>
          </p:nvSpPr>
          <p:spPr>
            <a:xfrm>
              <a:off x="5398110" y="209979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40" name="Oval 39"/>
            <p:cNvSpPr/>
            <p:nvPr/>
          </p:nvSpPr>
          <p:spPr>
            <a:xfrm>
              <a:off x="6424161" y="22350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nvGrpSpPr>
            <p:cNvPr id="49" name="Group 48">
              <a:extLst>
                <a:ext uri="{FF2B5EF4-FFF2-40B4-BE49-F238E27FC236}">
                  <a16:creationId xmlns:a16="http://schemas.microsoft.com/office/drawing/2014/main" id="{CE163EF3-93AF-4560-BACC-911FCB558A29}"/>
                </a:ext>
              </a:extLst>
            </p:cNvPr>
            <p:cNvGrpSpPr/>
            <p:nvPr/>
          </p:nvGrpSpPr>
          <p:grpSpPr>
            <a:xfrm>
              <a:off x="1897373" y="1807510"/>
              <a:ext cx="1312641" cy="602315"/>
              <a:chOff x="1897373" y="1807510"/>
              <a:chExt cx="1312641" cy="602315"/>
            </a:xfrm>
          </p:grpSpPr>
          <p:cxnSp>
            <p:nvCxnSpPr>
              <p:cNvPr id="8" name="Straight Arrow Connector 7"/>
              <p:cNvCxnSpPr>
                <a:cxnSpLocks/>
              </p:cNvCxnSpPr>
              <p:nvPr/>
            </p:nvCxnSpPr>
            <p:spPr>
              <a:xfrm flipV="1">
                <a:off x="1897373" y="1881215"/>
                <a:ext cx="401567" cy="4207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V="1">
                <a:off x="2243312" y="1917030"/>
                <a:ext cx="461339" cy="4580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2667000" y="2019299"/>
                <a:ext cx="350270" cy="3905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966675" y="1807510"/>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grpSp>
      <p:pic>
        <p:nvPicPr>
          <p:cNvPr id="60" name="Picture 59"/>
          <p:cNvPicPr/>
          <p:nvPr/>
        </p:nvPicPr>
        <p:blipFill rotWithShape="1">
          <a:blip r:embed="rId3">
            <a:extLst>
              <a:ext uri="{28A0092B-C50C-407E-A947-70E740481C1C}">
                <a14:useLocalDpi xmlns:a14="http://schemas.microsoft.com/office/drawing/2010/main" val="0"/>
              </a:ext>
            </a:extLst>
          </a:blip>
          <a:srcRect r="89791" b="20344"/>
          <a:stretch/>
        </p:blipFill>
        <p:spPr>
          <a:xfrm>
            <a:off x="2590802" y="2146742"/>
            <a:ext cx="403225" cy="2577661"/>
          </a:xfrm>
          <a:prstGeom prst="rect">
            <a:avLst/>
          </a:prstGeom>
        </p:spPr>
      </p:pic>
      <p:pic>
        <p:nvPicPr>
          <p:cNvPr id="62" name="Picture 61"/>
          <p:cNvPicPr/>
          <p:nvPr/>
        </p:nvPicPr>
        <p:blipFill rotWithShape="1">
          <a:blip r:embed="rId3">
            <a:extLst>
              <a:ext uri="{28A0092B-C50C-407E-A947-70E740481C1C}">
                <a14:useLocalDpi xmlns:a14="http://schemas.microsoft.com/office/drawing/2010/main" val="0"/>
              </a:ext>
            </a:extLst>
          </a:blip>
          <a:srcRect r="89791" b="20344"/>
          <a:stretch/>
        </p:blipFill>
        <p:spPr>
          <a:xfrm>
            <a:off x="8866189" y="2988921"/>
            <a:ext cx="403225" cy="2577661"/>
          </a:xfrm>
          <a:prstGeom prst="rect">
            <a:avLst/>
          </a:prstGeom>
        </p:spPr>
      </p:pic>
      <p:pic>
        <p:nvPicPr>
          <p:cNvPr id="63" name="Picture 62"/>
          <p:cNvPicPr/>
          <p:nvPr/>
        </p:nvPicPr>
        <p:blipFill rotWithShape="1">
          <a:blip r:embed="rId3">
            <a:extLst>
              <a:ext uri="{28A0092B-C50C-407E-A947-70E740481C1C}">
                <a14:useLocalDpi xmlns:a14="http://schemas.microsoft.com/office/drawing/2010/main" val="0"/>
              </a:ext>
            </a:extLst>
          </a:blip>
          <a:srcRect t="1" r="89791" b="61259"/>
          <a:stretch/>
        </p:blipFill>
        <p:spPr>
          <a:xfrm>
            <a:off x="2590800" y="4800600"/>
            <a:ext cx="403226" cy="1253662"/>
          </a:xfrm>
          <a:prstGeom prst="rect">
            <a:avLst/>
          </a:prstGeom>
        </p:spPr>
      </p:pic>
      <p:pic>
        <p:nvPicPr>
          <p:cNvPr id="64" name="Picture 63"/>
          <p:cNvPicPr/>
          <p:nvPr/>
        </p:nvPicPr>
        <p:blipFill rotWithShape="1">
          <a:blip r:embed="rId3">
            <a:extLst>
              <a:ext uri="{28A0092B-C50C-407E-A947-70E740481C1C}">
                <a14:useLocalDpi xmlns:a14="http://schemas.microsoft.com/office/drawing/2010/main" val="0"/>
              </a:ext>
            </a:extLst>
          </a:blip>
          <a:srcRect t="1" r="89791" b="89696"/>
          <a:stretch/>
        </p:blipFill>
        <p:spPr>
          <a:xfrm>
            <a:off x="8852613" y="805136"/>
            <a:ext cx="403226" cy="321333"/>
          </a:xfrm>
          <a:prstGeom prst="rect">
            <a:avLst/>
          </a:prstGeom>
        </p:spPr>
      </p:pic>
      <p:pic>
        <p:nvPicPr>
          <p:cNvPr id="65" name="Picture 64"/>
          <p:cNvPicPr/>
          <p:nvPr/>
        </p:nvPicPr>
        <p:blipFill rotWithShape="1">
          <a:blip r:embed="rId3">
            <a:extLst>
              <a:ext uri="{28A0092B-C50C-407E-A947-70E740481C1C}">
                <a14:useLocalDpi xmlns:a14="http://schemas.microsoft.com/office/drawing/2010/main" val="0"/>
              </a:ext>
            </a:extLst>
          </a:blip>
          <a:srcRect t="1" r="89791" b="89696"/>
          <a:stretch/>
        </p:blipFill>
        <p:spPr>
          <a:xfrm>
            <a:off x="8833529" y="1126470"/>
            <a:ext cx="403226" cy="321333"/>
          </a:xfrm>
          <a:prstGeom prst="rect">
            <a:avLst/>
          </a:prstGeom>
        </p:spPr>
      </p:pic>
      <p:pic>
        <p:nvPicPr>
          <p:cNvPr id="66" name="Picture 65"/>
          <p:cNvPicPr/>
          <p:nvPr/>
        </p:nvPicPr>
        <p:blipFill rotWithShape="1">
          <a:blip r:embed="rId3">
            <a:extLst>
              <a:ext uri="{28A0092B-C50C-407E-A947-70E740481C1C}">
                <a14:useLocalDpi xmlns:a14="http://schemas.microsoft.com/office/drawing/2010/main" val="0"/>
              </a:ext>
            </a:extLst>
          </a:blip>
          <a:srcRect t="1" r="89791" b="89696"/>
          <a:stretch/>
        </p:blipFill>
        <p:spPr>
          <a:xfrm>
            <a:off x="3715340" y="783568"/>
            <a:ext cx="403226" cy="321333"/>
          </a:xfrm>
          <a:prstGeom prst="rect">
            <a:avLst/>
          </a:prstGeom>
        </p:spPr>
      </p:pic>
      <p:pic>
        <p:nvPicPr>
          <p:cNvPr id="67" name="Picture 66"/>
          <p:cNvPicPr/>
          <p:nvPr/>
        </p:nvPicPr>
        <p:blipFill rotWithShape="1">
          <a:blip r:embed="rId3">
            <a:extLst>
              <a:ext uri="{28A0092B-C50C-407E-A947-70E740481C1C}">
                <a14:useLocalDpi xmlns:a14="http://schemas.microsoft.com/office/drawing/2010/main" val="0"/>
              </a:ext>
            </a:extLst>
          </a:blip>
          <a:srcRect t="1" r="89791" b="89696"/>
          <a:stretch/>
        </p:blipFill>
        <p:spPr>
          <a:xfrm>
            <a:off x="4767569" y="911374"/>
            <a:ext cx="403226" cy="321333"/>
          </a:xfrm>
          <a:prstGeom prst="rect">
            <a:avLst/>
          </a:prstGeom>
        </p:spPr>
      </p:pic>
      <p:pic>
        <p:nvPicPr>
          <p:cNvPr id="68" name="Picture 67"/>
          <p:cNvPicPr/>
          <p:nvPr/>
        </p:nvPicPr>
        <p:blipFill rotWithShape="1">
          <a:blip r:embed="rId3">
            <a:extLst>
              <a:ext uri="{28A0092B-C50C-407E-A947-70E740481C1C}">
                <a14:useLocalDpi xmlns:a14="http://schemas.microsoft.com/office/drawing/2010/main" val="0"/>
              </a:ext>
            </a:extLst>
          </a:blip>
          <a:srcRect t="1" r="89791" b="89696"/>
          <a:stretch/>
        </p:blipFill>
        <p:spPr>
          <a:xfrm>
            <a:off x="5932487" y="1019255"/>
            <a:ext cx="403226" cy="321333"/>
          </a:xfrm>
          <a:prstGeom prst="rect">
            <a:avLst/>
          </a:prstGeom>
        </p:spPr>
      </p:pic>
      <p:pic>
        <p:nvPicPr>
          <p:cNvPr id="69" name="Picture 68"/>
          <p:cNvPicPr/>
          <p:nvPr/>
        </p:nvPicPr>
        <p:blipFill rotWithShape="1">
          <a:blip r:embed="rId3">
            <a:extLst>
              <a:ext uri="{28A0092B-C50C-407E-A947-70E740481C1C}">
                <a14:useLocalDpi xmlns:a14="http://schemas.microsoft.com/office/drawing/2010/main" val="0"/>
              </a:ext>
            </a:extLst>
          </a:blip>
          <a:srcRect t="1" r="89791" b="89696"/>
          <a:stretch/>
        </p:blipFill>
        <p:spPr>
          <a:xfrm>
            <a:off x="6808788" y="1126469"/>
            <a:ext cx="403226" cy="321333"/>
          </a:xfrm>
          <a:prstGeom prst="rect">
            <a:avLst/>
          </a:prstGeom>
        </p:spPr>
      </p:pic>
      <p:pic>
        <p:nvPicPr>
          <p:cNvPr id="70" name="Picture 69"/>
          <p:cNvPicPr/>
          <p:nvPr/>
        </p:nvPicPr>
        <p:blipFill rotWithShape="1">
          <a:blip r:embed="rId3">
            <a:extLst>
              <a:ext uri="{28A0092B-C50C-407E-A947-70E740481C1C}">
                <a14:useLocalDpi xmlns:a14="http://schemas.microsoft.com/office/drawing/2010/main" val="0"/>
              </a:ext>
            </a:extLst>
          </a:blip>
          <a:srcRect t="1" r="89791" b="89696"/>
          <a:stretch/>
        </p:blipFill>
        <p:spPr>
          <a:xfrm>
            <a:off x="7597775" y="1206627"/>
            <a:ext cx="403226" cy="321333"/>
          </a:xfrm>
          <a:prstGeom prst="rect">
            <a:avLst/>
          </a:prstGeom>
        </p:spPr>
      </p:pic>
      <p:pic>
        <p:nvPicPr>
          <p:cNvPr id="71" name="Picture 70"/>
          <p:cNvPicPr/>
          <p:nvPr/>
        </p:nvPicPr>
        <p:blipFill rotWithShape="1">
          <a:blip r:embed="rId3">
            <a:extLst>
              <a:ext uri="{28A0092B-C50C-407E-A947-70E740481C1C}">
                <a14:useLocalDpi xmlns:a14="http://schemas.microsoft.com/office/drawing/2010/main" val="0"/>
              </a:ext>
            </a:extLst>
          </a:blip>
          <a:srcRect t="1" r="89791" b="89696"/>
          <a:stretch/>
        </p:blipFill>
        <p:spPr>
          <a:xfrm>
            <a:off x="8359775" y="1273777"/>
            <a:ext cx="403226" cy="321333"/>
          </a:xfrm>
          <a:prstGeom prst="rect">
            <a:avLst/>
          </a:prstGeom>
        </p:spPr>
      </p:pic>
      <p:pic>
        <p:nvPicPr>
          <p:cNvPr id="72" name="Picture 71"/>
          <p:cNvPicPr/>
          <p:nvPr/>
        </p:nvPicPr>
        <p:blipFill rotWithShape="1">
          <a:blip r:embed="rId3">
            <a:extLst>
              <a:ext uri="{28A0092B-C50C-407E-A947-70E740481C1C}">
                <a14:useLocalDpi xmlns:a14="http://schemas.microsoft.com/office/drawing/2010/main" val="0"/>
              </a:ext>
            </a:extLst>
          </a:blip>
          <a:srcRect t="1" r="89791" b="89696"/>
          <a:stretch/>
        </p:blipFill>
        <p:spPr>
          <a:xfrm>
            <a:off x="8866188" y="5622270"/>
            <a:ext cx="403226" cy="321333"/>
          </a:xfrm>
          <a:prstGeom prst="rect">
            <a:avLst/>
          </a:prstGeom>
        </p:spPr>
      </p:pic>
      <p:grpSp>
        <p:nvGrpSpPr>
          <p:cNvPr id="51" name="Group 50"/>
          <p:cNvGrpSpPr/>
          <p:nvPr/>
        </p:nvGrpSpPr>
        <p:grpSpPr>
          <a:xfrm>
            <a:off x="2438402" y="2628900"/>
            <a:ext cx="8122429" cy="2552700"/>
            <a:chOff x="914400" y="2538129"/>
            <a:chExt cx="8176419" cy="2552700"/>
          </a:xfrm>
        </p:grpSpPr>
        <p:sp>
          <p:nvSpPr>
            <p:cNvPr id="52" name="Right Arrow 51"/>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dirty="0">
                <a:solidFill>
                  <a:srgbClr val="000000"/>
                </a:solidFill>
              </a:endParaRPr>
            </a:p>
          </p:txBody>
        </p:sp>
        <p:sp>
          <p:nvSpPr>
            <p:cNvPr id="53" name="TextBox 36"/>
            <p:cNvSpPr txBox="1">
              <a:spLocks noChangeArrowheads="1"/>
            </p:cNvSpPr>
            <p:nvPr/>
          </p:nvSpPr>
          <p:spPr bwMode="auto">
            <a:xfrm>
              <a:off x="1626674" y="3392269"/>
              <a:ext cx="6277260" cy="646331"/>
            </a:xfrm>
            <a:prstGeom prst="rect">
              <a:avLst/>
            </a:prstGeom>
            <a:noFill/>
            <a:ln w="9525">
              <a:noFill/>
              <a:miter lim="800000"/>
              <a:headEnd/>
              <a:tailEnd/>
            </a:ln>
          </p:spPr>
          <p:txBody>
            <a:bodyPr wrap="none">
              <a:spAutoFit/>
            </a:bodyPr>
            <a:lstStyle/>
            <a:p>
              <a:r>
                <a:rPr lang="en-US" sz="3600" b="1" dirty="0">
                  <a:solidFill>
                    <a:srgbClr val="FFFFFF"/>
                  </a:solidFill>
                  <a:latin typeface="Calibri" pitchFamily="34" charset="0"/>
                </a:rPr>
                <a:t>Cohort study (dynamic or fixed)</a:t>
              </a:r>
            </a:p>
          </p:txBody>
        </p:sp>
      </p:grpSp>
      <p:grpSp>
        <p:nvGrpSpPr>
          <p:cNvPr id="76" name="Group 75">
            <a:extLst>
              <a:ext uri="{FF2B5EF4-FFF2-40B4-BE49-F238E27FC236}">
                <a16:creationId xmlns:a16="http://schemas.microsoft.com/office/drawing/2014/main" id="{A17B3574-293A-4D2C-ACB1-B5B867253D0B}"/>
              </a:ext>
            </a:extLst>
          </p:cNvPr>
          <p:cNvGrpSpPr/>
          <p:nvPr/>
        </p:nvGrpSpPr>
        <p:grpSpPr>
          <a:xfrm>
            <a:off x="9272514" y="166160"/>
            <a:ext cx="2209800" cy="2836058"/>
            <a:chOff x="7748514" y="166160"/>
            <a:chExt cx="2209800" cy="2836058"/>
          </a:xfrm>
        </p:grpSpPr>
        <p:grpSp>
          <p:nvGrpSpPr>
            <p:cNvPr id="3" name="Group 2"/>
            <p:cNvGrpSpPr/>
            <p:nvPr/>
          </p:nvGrpSpPr>
          <p:grpSpPr>
            <a:xfrm>
              <a:off x="7748514" y="166160"/>
              <a:ext cx="2209800" cy="2202795"/>
              <a:chOff x="7779484" y="609600"/>
              <a:chExt cx="2209800" cy="2202795"/>
            </a:xfrm>
          </p:grpSpPr>
          <p:grpSp>
            <p:nvGrpSpPr>
              <p:cNvPr id="2" name="Group 1"/>
              <p:cNvGrpSpPr/>
              <p:nvPr/>
            </p:nvGrpSpPr>
            <p:grpSpPr>
              <a:xfrm>
                <a:off x="7925491" y="609600"/>
                <a:ext cx="1237559" cy="1170317"/>
                <a:chOff x="7925491" y="609600"/>
                <a:chExt cx="1237559" cy="1170317"/>
              </a:xfrm>
            </p:grpSpPr>
            <p:sp>
              <p:nvSpPr>
                <p:cNvPr id="91" name="Text Box 1030"/>
                <p:cNvSpPr txBox="1">
                  <a:spLocks noChangeArrowheads="1"/>
                </p:cNvSpPr>
                <p:nvPr/>
              </p:nvSpPr>
              <p:spPr bwMode="auto">
                <a:xfrm rot="10800000" flipV="1">
                  <a:off x="7943850" y="762000"/>
                  <a:ext cx="1219200" cy="430887"/>
                </a:xfrm>
                <a:prstGeom prst="rect">
                  <a:avLst/>
                </a:prstGeom>
                <a:noFill/>
                <a:ln w="9525">
                  <a:noFill/>
                  <a:miter lim="800000"/>
                  <a:headEnd/>
                  <a:tailEnd/>
                </a:ln>
              </p:spPr>
              <p:txBody>
                <a:bodyPr wrap="square" anchor="ctr">
                  <a:spAutoFit/>
                </a:bodyPr>
                <a:lstStyle/>
                <a:p>
                  <a:pPr eaLnBrk="0" hangingPunct="0"/>
                  <a:r>
                    <a:rPr lang="en-US" sz="2100" dirty="0">
                      <a:solidFill>
                        <a:srgbClr val="000000"/>
                      </a:solidFill>
                    </a:rPr>
                    <a:t>= event</a:t>
                  </a:r>
                </a:p>
              </p:txBody>
            </p:sp>
            <p:grpSp>
              <p:nvGrpSpPr>
                <p:cNvPr id="92" name="Group 91"/>
                <p:cNvGrpSpPr/>
                <p:nvPr/>
              </p:nvGrpSpPr>
              <p:grpSpPr>
                <a:xfrm>
                  <a:off x="8007188" y="609600"/>
                  <a:ext cx="535761" cy="237139"/>
                  <a:chOff x="188444" y="5189945"/>
                  <a:chExt cx="535761" cy="237139"/>
                </a:xfrm>
              </p:grpSpPr>
              <p:cxnSp>
                <p:nvCxnSpPr>
                  <p:cNvPr id="94" name="Straight Connector 15"/>
                  <p:cNvCxnSpPr/>
                  <p:nvPr/>
                </p:nvCxnSpPr>
                <p:spPr>
                  <a:xfrm flipV="1">
                    <a:off x="188444" y="5316124"/>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480866" y="5189945"/>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grpSp>
            <p:cxnSp>
              <p:nvCxnSpPr>
                <p:cNvPr id="93" name="Straight Arrow Connector 30"/>
                <p:cNvCxnSpPr>
                  <a:cxnSpLocks noChangeShapeType="1"/>
                </p:cNvCxnSpPr>
                <p:nvPr/>
              </p:nvCxnSpPr>
              <p:spPr bwMode="auto">
                <a:xfrm>
                  <a:off x="7943850" y="1357840"/>
                  <a:ext cx="533400" cy="0"/>
                </a:xfrm>
                <a:prstGeom prst="straightConnector1">
                  <a:avLst/>
                </a:prstGeom>
                <a:noFill/>
                <a:ln w="19050" algn="ctr">
                  <a:solidFill>
                    <a:schemeClr val="tx1"/>
                  </a:solidFill>
                  <a:round/>
                  <a:headEnd/>
                  <a:tailEnd type="arrow" w="med" len="med"/>
                </a:ln>
              </p:spPr>
            </p:cxnSp>
            <p:sp>
              <p:nvSpPr>
                <p:cNvPr id="96" name="Text Box 1030"/>
                <p:cNvSpPr txBox="1">
                  <a:spLocks noChangeArrowheads="1"/>
                </p:cNvSpPr>
                <p:nvPr/>
              </p:nvSpPr>
              <p:spPr bwMode="auto">
                <a:xfrm rot="10800000" flipV="1">
                  <a:off x="7925491" y="1364419"/>
                  <a:ext cx="1143000" cy="415498"/>
                </a:xfrm>
                <a:prstGeom prst="rect">
                  <a:avLst/>
                </a:prstGeom>
                <a:noFill/>
                <a:ln w="9525">
                  <a:noFill/>
                  <a:miter lim="800000"/>
                  <a:headEnd/>
                  <a:tailEnd/>
                </a:ln>
              </p:spPr>
              <p:txBody>
                <a:bodyPr wrap="square" anchor="ctr">
                  <a:spAutoFit/>
                </a:bodyPr>
                <a:lstStyle/>
                <a:p>
                  <a:pPr eaLnBrk="0" hangingPunct="0"/>
                  <a:r>
                    <a:rPr lang="en-US" sz="2100" dirty="0">
                      <a:solidFill>
                        <a:srgbClr val="000000"/>
                      </a:solidFill>
                    </a:rPr>
                    <a:t>= leave</a:t>
                  </a:r>
                </a:p>
              </p:txBody>
            </p:sp>
          </p:grpSp>
          <p:sp>
            <p:nvSpPr>
              <p:cNvPr id="101" name="Text Box 1030"/>
              <p:cNvSpPr txBox="1">
                <a:spLocks noChangeArrowheads="1"/>
              </p:cNvSpPr>
              <p:nvPr/>
            </p:nvSpPr>
            <p:spPr bwMode="auto">
              <a:xfrm rot="10800000" flipV="1">
                <a:off x="7779484" y="1765955"/>
                <a:ext cx="2209800" cy="1046440"/>
              </a:xfrm>
              <a:prstGeom prst="rect">
                <a:avLst/>
              </a:prstGeom>
              <a:noFill/>
              <a:ln w="9525">
                <a:noFill/>
                <a:miter lim="800000"/>
                <a:headEnd/>
                <a:tailEnd/>
              </a:ln>
            </p:spPr>
            <p:txBody>
              <a:bodyPr wrap="square" anchor="ctr">
                <a:spAutoFit/>
              </a:bodyPr>
              <a:lstStyle/>
              <a:p>
                <a:pPr eaLnBrk="0" hangingPunct="0"/>
                <a:r>
                  <a:rPr lang="en-US" sz="2000" dirty="0">
                    <a:solidFill>
                      <a:srgbClr val="000000"/>
                    </a:solidFill>
                  </a:rPr>
                  <a:t>CE =      </a:t>
                </a:r>
                <a:r>
                  <a:rPr lang="en-US" sz="2100" dirty="0">
                    <a:solidFill>
                      <a:srgbClr val="000000"/>
                    </a:solidFill>
                  </a:rPr>
                  <a:t>competing </a:t>
                </a:r>
              </a:p>
              <a:p>
                <a:pPr eaLnBrk="0" hangingPunct="0"/>
                <a:r>
                  <a:rPr lang="en-US" sz="2100" dirty="0">
                    <a:solidFill>
                      <a:srgbClr val="000000"/>
                    </a:solidFill>
                  </a:rPr>
                  <a:t>       event</a:t>
                </a:r>
              </a:p>
            </p:txBody>
          </p:sp>
        </p:grpSp>
        <p:sp>
          <p:nvSpPr>
            <p:cNvPr id="90" name="Text Box 1030">
              <a:extLst>
                <a:ext uri="{FF2B5EF4-FFF2-40B4-BE49-F238E27FC236}">
                  <a16:creationId xmlns:a16="http://schemas.microsoft.com/office/drawing/2014/main" id="{EF12AEBF-4171-4C0B-A65E-A0F549B581CF}"/>
                </a:ext>
              </a:extLst>
            </p:cNvPr>
            <p:cNvSpPr txBox="1">
              <a:spLocks noChangeArrowheads="1"/>
            </p:cNvSpPr>
            <p:nvPr/>
          </p:nvSpPr>
          <p:spPr bwMode="auto">
            <a:xfrm rot="10800000" flipV="1">
              <a:off x="8024050" y="2232777"/>
              <a:ext cx="1546558" cy="769441"/>
            </a:xfrm>
            <a:prstGeom prst="rect">
              <a:avLst/>
            </a:prstGeom>
            <a:noFill/>
            <a:ln w="9525">
              <a:noFill/>
              <a:miter lim="800000"/>
              <a:headEnd/>
              <a:tailEnd/>
            </a:ln>
          </p:spPr>
          <p:txBody>
            <a:bodyPr wrap="square" anchor="ctr">
              <a:spAutoFit/>
            </a:bodyPr>
            <a:lstStyle/>
            <a:p>
              <a:pPr eaLnBrk="0" hangingPunct="0"/>
              <a:r>
                <a:rPr lang="en-US" dirty="0">
                  <a:solidFill>
                    <a:srgbClr val="000000"/>
                  </a:solidFill>
                </a:rPr>
                <a:t>  </a:t>
              </a:r>
              <a:r>
                <a:rPr lang="en-US" sz="2000" dirty="0">
                  <a:solidFill>
                    <a:srgbClr val="000000"/>
                  </a:solidFill>
                </a:rPr>
                <a:t>M = mortality</a:t>
              </a:r>
            </a:p>
          </p:txBody>
        </p:sp>
      </p:grpSp>
      <p:grpSp>
        <p:nvGrpSpPr>
          <p:cNvPr id="74" name="Group 73">
            <a:extLst>
              <a:ext uri="{FF2B5EF4-FFF2-40B4-BE49-F238E27FC236}">
                <a16:creationId xmlns:a16="http://schemas.microsoft.com/office/drawing/2014/main" id="{541E90A9-D0C2-4165-B6F9-18D9A3273288}"/>
              </a:ext>
            </a:extLst>
          </p:cNvPr>
          <p:cNvGrpSpPr/>
          <p:nvPr/>
        </p:nvGrpSpPr>
        <p:grpSpPr>
          <a:xfrm>
            <a:off x="7977102" y="660978"/>
            <a:ext cx="646331" cy="5599113"/>
            <a:chOff x="6019801" y="1221433"/>
            <a:chExt cx="646332" cy="4987280"/>
          </a:xfrm>
        </p:grpSpPr>
        <p:cxnSp>
          <p:nvCxnSpPr>
            <p:cNvPr id="75" name="Straight Arrow Connector 74">
              <a:extLst>
                <a:ext uri="{FF2B5EF4-FFF2-40B4-BE49-F238E27FC236}">
                  <a16:creationId xmlns:a16="http://schemas.microsoft.com/office/drawing/2014/main" id="{4FE634A8-FF3B-4FC9-9B08-1FB7952DBEA4}"/>
                </a:ext>
              </a:extLst>
            </p:cNvPr>
            <p:cNvCxnSpPr/>
            <p:nvPr/>
          </p:nvCxnSpPr>
          <p:spPr bwMode="auto">
            <a:xfrm>
              <a:off x="6344444" y="1221433"/>
              <a:ext cx="56356" cy="4987280"/>
            </a:xfrm>
            <a:prstGeom prst="straightConnector1">
              <a:avLst/>
            </a:prstGeom>
            <a:solidFill>
              <a:schemeClr val="accent1"/>
            </a:solidFill>
            <a:ln w="444500" cap="flat" cmpd="sng" algn="ctr">
              <a:solidFill>
                <a:schemeClr val="accent2"/>
              </a:solidFill>
              <a:prstDash val="solid"/>
              <a:round/>
              <a:headEnd type="triangle"/>
              <a:tailEnd type="triangle"/>
            </a:ln>
            <a:effectLst/>
          </p:spPr>
        </p:cxnSp>
        <p:sp>
          <p:nvSpPr>
            <p:cNvPr id="77" name="TextBox 37">
              <a:extLst>
                <a:ext uri="{FF2B5EF4-FFF2-40B4-BE49-F238E27FC236}">
                  <a16:creationId xmlns:a16="http://schemas.microsoft.com/office/drawing/2014/main" id="{02C1C3EF-EB21-43AD-B159-C66F554E945D}"/>
                </a:ext>
              </a:extLst>
            </p:cNvPr>
            <p:cNvSpPr txBox="1">
              <a:spLocks noChangeArrowheads="1"/>
            </p:cNvSpPr>
            <p:nvPr/>
          </p:nvSpPr>
          <p:spPr bwMode="auto">
            <a:xfrm rot="16200000">
              <a:off x="4500827" y="3429683"/>
              <a:ext cx="3684279" cy="646332"/>
            </a:xfrm>
            <a:prstGeom prst="rect">
              <a:avLst/>
            </a:prstGeom>
            <a:noFill/>
            <a:ln w="9525">
              <a:noFill/>
              <a:miter lim="800000"/>
              <a:headEnd/>
              <a:tailEnd/>
            </a:ln>
          </p:spPr>
          <p:txBody>
            <a:bodyPr wrap="none">
              <a:spAutoFit/>
            </a:bodyPr>
            <a:lstStyle/>
            <a:p>
              <a:r>
                <a:rPr lang="en-US" sz="3600" dirty="0">
                  <a:solidFill>
                    <a:srgbClr val="FFFFFF"/>
                  </a:solidFill>
                  <a:latin typeface="Calibri" pitchFamily="34" charset="0"/>
                </a:rPr>
                <a:t>Cross-sectional study</a:t>
              </a:r>
            </a:p>
          </p:txBody>
        </p:sp>
      </p:grpSp>
      <p:grpSp>
        <p:nvGrpSpPr>
          <p:cNvPr id="78" name="Group 77">
            <a:extLst>
              <a:ext uri="{FF2B5EF4-FFF2-40B4-BE49-F238E27FC236}">
                <a16:creationId xmlns:a16="http://schemas.microsoft.com/office/drawing/2014/main" id="{8DB05FA7-B63C-4198-AB54-6651D0D40351}"/>
              </a:ext>
            </a:extLst>
          </p:cNvPr>
          <p:cNvGrpSpPr/>
          <p:nvPr/>
        </p:nvGrpSpPr>
        <p:grpSpPr>
          <a:xfrm>
            <a:off x="4081878" y="838200"/>
            <a:ext cx="3957223" cy="4953000"/>
            <a:chOff x="2469901" y="403881"/>
            <a:chExt cx="3957223" cy="4953000"/>
          </a:xfrm>
        </p:grpSpPr>
        <p:sp>
          <p:nvSpPr>
            <p:cNvPr id="79" name="Text Box 44">
              <a:extLst>
                <a:ext uri="{FF2B5EF4-FFF2-40B4-BE49-F238E27FC236}">
                  <a16:creationId xmlns:a16="http://schemas.microsoft.com/office/drawing/2014/main" id="{D07A1994-8195-4601-BB13-ACB2B66722C3}"/>
                </a:ext>
              </a:extLst>
            </p:cNvPr>
            <p:cNvSpPr txBox="1">
              <a:spLocks noChangeArrowheads="1"/>
            </p:cNvSpPr>
            <p:nvPr/>
          </p:nvSpPr>
          <p:spPr bwMode="auto">
            <a:xfrm>
              <a:off x="2469901" y="204614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0" name="Text Box 44">
              <a:extLst>
                <a:ext uri="{FF2B5EF4-FFF2-40B4-BE49-F238E27FC236}">
                  <a16:creationId xmlns:a16="http://schemas.microsoft.com/office/drawing/2014/main" id="{C62F2C38-5F68-4112-B6CD-88963EC97F8E}"/>
                </a:ext>
              </a:extLst>
            </p:cNvPr>
            <p:cNvSpPr txBox="1">
              <a:spLocks noChangeArrowheads="1"/>
            </p:cNvSpPr>
            <p:nvPr/>
          </p:nvSpPr>
          <p:spPr bwMode="auto">
            <a:xfrm>
              <a:off x="4076700" y="26670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1" name="Text Box 44">
              <a:extLst>
                <a:ext uri="{FF2B5EF4-FFF2-40B4-BE49-F238E27FC236}">
                  <a16:creationId xmlns:a16="http://schemas.microsoft.com/office/drawing/2014/main" id="{8CA5C168-E8D9-4852-85DB-89C8B62013F6}"/>
                </a:ext>
              </a:extLst>
            </p:cNvPr>
            <p:cNvSpPr txBox="1">
              <a:spLocks noChangeArrowheads="1"/>
            </p:cNvSpPr>
            <p:nvPr/>
          </p:nvSpPr>
          <p:spPr bwMode="auto">
            <a:xfrm>
              <a:off x="4038600" y="395202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2" name="Text Box 44">
              <a:extLst>
                <a:ext uri="{FF2B5EF4-FFF2-40B4-BE49-F238E27FC236}">
                  <a16:creationId xmlns:a16="http://schemas.microsoft.com/office/drawing/2014/main" id="{C64C7DAD-ACF6-45A6-A1F4-EF608BEFD21B}"/>
                </a:ext>
              </a:extLst>
            </p:cNvPr>
            <p:cNvSpPr txBox="1">
              <a:spLocks noChangeArrowheads="1"/>
            </p:cNvSpPr>
            <p:nvPr/>
          </p:nvSpPr>
          <p:spPr bwMode="auto">
            <a:xfrm>
              <a:off x="2514600" y="49079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3" name="Text Box 44">
              <a:extLst>
                <a:ext uri="{FF2B5EF4-FFF2-40B4-BE49-F238E27FC236}">
                  <a16:creationId xmlns:a16="http://schemas.microsoft.com/office/drawing/2014/main" id="{C810F622-0A49-4546-86C8-27C3A790E1A2}"/>
                </a:ext>
              </a:extLst>
            </p:cNvPr>
            <p:cNvSpPr txBox="1">
              <a:spLocks noChangeArrowheads="1"/>
            </p:cNvSpPr>
            <p:nvPr/>
          </p:nvSpPr>
          <p:spPr bwMode="auto">
            <a:xfrm>
              <a:off x="2476500" y="24765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4" name="Text Box 44">
              <a:extLst>
                <a:ext uri="{FF2B5EF4-FFF2-40B4-BE49-F238E27FC236}">
                  <a16:creationId xmlns:a16="http://schemas.microsoft.com/office/drawing/2014/main" id="{80DDB62A-8433-4EFA-AACF-64CE2D88D05E}"/>
                </a:ext>
              </a:extLst>
            </p:cNvPr>
            <p:cNvSpPr txBox="1">
              <a:spLocks noChangeArrowheads="1"/>
            </p:cNvSpPr>
            <p:nvPr/>
          </p:nvSpPr>
          <p:spPr bwMode="auto">
            <a:xfrm>
              <a:off x="6008024" y="42602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5" name="Text Box 44">
              <a:extLst>
                <a:ext uri="{FF2B5EF4-FFF2-40B4-BE49-F238E27FC236}">
                  <a16:creationId xmlns:a16="http://schemas.microsoft.com/office/drawing/2014/main" id="{E08CD84B-7CF0-4D7C-9D71-5A5C2E37996A}"/>
                </a:ext>
              </a:extLst>
            </p:cNvPr>
            <p:cNvSpPr txBox="1">
              <a:spLocks noChangeArrowheads="1"/>
            </p:cNvSpPr>
            <p:nvPr/>
          </p:nvSpPr>
          <p:spPr bwMode="auto">
            <a:xfrm>
              <a:off x="4953000" y="2393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6" name="Text Box 44">
              <a:extLst>
                <a:ext uri="{FF2B5EF4-FFF2-40B4-BE49-F238E27FC236}">
                  <a16:creationId xmlns:a16="http://schemas.microsoft.com/office/drawing/2014/main" id="{2B76BAF4-E975-4598-8277-6003FA026E6B}"/>
                </a:ext>
              </a:extLst>
            </p:cNvPr>
            <p:cNvSpPr txBox="1">
              <a:spLocks noChangeArrowheads="1"/>
            </p:cNvSpPr>
            <p:nvPr/>
          </p:nvSpPr>
          <p:spPr bwMode="auto">
            <a:xfrm>
              <a:off x="6008024" y="26888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87" name="Text Box 44">
              <a:extLst>
                <a:ext uri="{FF2B5EF4-FFF2-40B4-BE49-F238E27FC236}">
                  <a16:creationId xmlns:a16="http://schemas.microsoft.com/office/drawing/2014/main" id="{C64C3D6A-D6B2-4FDE-B9FB-FD42095A3B9A}"/>
                </a:ext>
              </a:extLst>
            </p:cNvPr>
            <p:cNvSpPr txBox="1">
              <a:spLocks noChangeArrowheads="1"/>
            </p:cNvSpPr>
            <p:nvPr/>
          </p:nvSpPr>
          <p:spPr bwMode="auto">
            <a:xfrm>
              <a:off x="4103024"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97" name="Text Box 44">
              <a:extLst>
                <a:ext uri="{FF2B5EF4-FFF2-40B4-BE49-F238E27FC236}">
                  <a16:creationId xmlns:a16="http://schemas.microsoft.com/office/drawing/2014/main" id="{51746B3C-0140-4AB4-A63B-66C4191BAFA6}"/>
                </a:ext>
              </a:extLst>
            </p:cNvPr>
            <p:cNvSpPr txBox="1">
              <a:spLocks noChangeArrowheads="1"/>
            </p:cNvSpPr>
            <p:nvPr/>
          </p:nvSpPr>
          <p:spPr bwMode="auto">
            <a:xfrm>
              <a:off x="6160424"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98" name="Text Box 44">
              <a:extLst>
                <a:ext uri="{FF2B5EF4-FFF2-40B4-BE49-F238E27FC236}">
                  <a16:creationId xmlns:a16="http://schemas.microsoft.com/office/drawing/2014/main" id="{F799E2FD-0646-4009-8F49-5CAD9FD201B9}"/>
                </a:ext>
              </a:extLst>
            </p:cNvPr>
            <p:cNvSpPr txBox="1">
              <a:spLocks noChangeArrowheads="1"/>
            </p:cNvSpPr>
            <p:nvPr/>
          </p:nvSpPr>
          <p:spPr bwMode="auto">
            <a:xfrm>
              <a:off x="4954331" y="4298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99" name="Text Box 44">
              <a:extLst>
                <a:ext uri="{FF2B5EF4-FFF2-40B4-BE49-F238E27FC236}">
                  <a16:creationId xmlns:a16="http://schemas.microsoft.com/office/drawing/2014/main" id="{7BD0EDE9-0A7A-452B-B4F2-AF68EB992C0F}"/>
                </a:ext>
              </a:extLst>
            </p:cNvPr>
            <p:cNvSpPr txBox="1">
              <a:spLocks noChangeArrowheads="1"/>
            </p:cNvSpPr>
            <p:nvPr/>
          </p:nvSpPr>
          <p:spPr bwMode="auto">
            <a:xfrm>
              <a:off x="4941224" y="5172215"/>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100" name="Text Box 44">
              <a:extLst>
                <a:ext uri="{FF2B5EF4-FFF2-40B4-BE49-F238E27FC236}">
                  <a16:creationId xmlns:a16="http://schemas.microsoft.com/office/drawing/2014/main" id="{7369C15D-5810-4B14-899A-9F0BFD9C6E6C}"/>
                </a:ext>
              </a:extLst>
            </p:cNvPr>
            <p:cNvSpPr txBox="1">
              <a:spLocks noChangeArrowheads="1"/>
            </p:cNvSpPr>
            <p:nvPr/>
          </p:nvSpPr>
          <p:spPr bwMode="auto">
            <a:xfrm>
              <a:off x="4938799"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102" name="Text Box 44">
              <a:extLst>
                <a:ext uri="{FF2B5EF4-FFF2-40B4-BE49-F238E27FC236}">
                  <a16:creationId xmlns:a16="http://schemas.microsoft.com/office/drawing/2014/main" id="{805703ED-B7F8-4CD1-8232-6AA74E0FD880}"/>
                </a:ext>
              </a:extLst>
            </p:cNvPr>
            <p:cNvSpPr txBox="1">
              <a:spLocks noChangeArrowheads="1"/>
            </p:cNvSpPr>
            <p:nvPr/>
          </p:nvSpPr>
          <p:spPr bwMode="auto">
            <a:xfrm>
              <a:off x="5322224" y="42509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sp>
          <p:nvSpPr>
            <p:cNvPr id="103" name="Text Box 44">
              <a:extLst>
                <a:ext uri="{FF2B5EF4-FFF2-40B4-BE49-F238E27FC236}">
                  <a16:creationId xmlns:a16="http://schemas.microsoft.com/office/drawing/2014/main" id="{EF8DCF86-BE22-4798-8DE5-E71A7DC01E79}"/>
                </a:ext>
              </a:extLst>
            </p:cNvPr>
            <p:cNvSpPr txBox="1">
              <a:spLocks noChangeArrowheads="1"/>
            </p:cNvSpPr>
            <p:nvPr/>
          </p:nvSpPr>
          <p:spPr bwMode="auto">
            <a:xfrm>
              <a:off x="5322224" y="4939848"/>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grpSp>
      <p:grpSp>
        <p:nvGrpSpPr>
          <p:cNvPr id="104" name="Group 103">
            <a:extLst>
              <a:ext uri="{FF2B5EF4-FFF2-40B4-BE49-F238E27FC236}">
                <a16:creationId xmlns:a16="http://schemas.microsoft.com/office/drawing/2014/main" id="{F412C76B-1108-417B-AC1D-3234DA6A1313}"/>
              </a:ext>
            </a:extLst>
          </p:cNvPr>
          <p:cNvGrpSpPr/>
          <p:nvPr/>
        </p:nvGrpSpPr>
        <p:grpSpPr>
          <a:xfrm>
            <a:off x="1648346" y="133227"/>
            <a:ext cx="1721098" cy="1508105"/>
            <a:chOff x="1175904" y="6137337"/>
            <a:chExt cx="2322015" cy="1709667"/>
          </a:xfrm>
        </p:grpSpPr>
        <p:sp>
          <p:nvSpPr>
            <p:cNvPr id="105" name="TextBox 44">
              <a:extLst>
                <a:ext uri="{FF2B5EF4-FFF2-40B4-BE49-F238E27FC236}">
                  <a16:creationId xmlns:a16="http://schemas.microsoft.com/office/drawing/2014/main" id="{05F7522F-3C09-4278-BDC7-5868A001E6A5}"/>
                </a:ext>
              </a:extLst>
            </p:cNvPr>
            <p:cNvSpPr txBox="1">
              <a:spLocks noChangeArrowheads="1"/>
            </p:cNvSpPr>
            <p:nvPr/>
          </p:nvSpPr>
          <p:spPr bwMode="auto">
            <a:xfrm>
              <a:off x="1558162" y="6137337"/>
              <a:ext cx="1939757" cy="1709667"/>
            </a:xfrm>
            <a:prstGeom prst="rect">
              <a:avLst/>
            </a:prstGeom>
            <a:noFill/>
            <a:ln w="9525">
              <a:noFill/>
              <a:miter lim="800000"/>
              <a:headEnd/>
              <a:tailEnd/>
            </a:ln>
          </p:spPr>
          <p:txBody>
            <a:bodyPr wrap="square">
              <a:spAutoFit/>
            </a:bodyPr>
            <a:lstStyle/>
            <a:p>
              <a:r>
                <a:rPr lang="en-US" sz="3600" dirty="0">
                  <a:solidFill>
                    <a:srgbClr val="000000"/>
                  </a:solidFill>
                  <a:latin typeface="Calibri" pitchFamily="34" charset="0"/>
                </a:rPr>
                <a:t>= </a:t>
              </a:r>
              <a:r>
                <a:rPr lang="en-US" sz="2800" dirty="0">
                  <a:solidFill>
                    <a:srgbClr val="000000"/>
                  </a:solidFill>
                  <a:latin typeface="Calibri" pitchFamily="34" charset="0"/>
                </a:rPr>
                <a:t>Case-control </a:t>
              </a:r>
            </a:p>
            <a:p>
              <a:r>
                <a:rPr lang="en-US" sz="2800" dirty="0">
                  <a:solidFill>
                    <a:srgbClr val="000000"/>
                  </a:solidFill>
                  <a:latin typeface="Calibri" pitchFamily="34" charset="0"/>
                </a:rPr>
                <a:t>  study</a:t>
              </a:r>
            </a:p>
          </p:txBody>
        </p:sp>
        <p:sp>
          <p:nvSpPr>
            <p:cNvPr id="106" name="Text Box 44">
              <a:extLst>
                <a:ext uri="{FF2B5EF4-FFF2-40B4-BE49-F238E27FC236}">
                  <a16:creationId xmlns:a16="http://schemas.microsoft.com/office/drawing/2014/main" id="{85CE6FC6-3766-437A-9A9A-F9A37A216617}"/>
                </a:ext>
              </a:extLst>
            </p:cNvPr>
            <p:cNvSpPr txBox="1">
              <a:spLocks noChangeArrowheads="1"/>
            </p:cNvSpPr>
            <p:nvPr/>
          </p:nvSpPr>
          <p:spPr bwMode="auto">
            <a:xfrm>
              <a:off x="1175904" y="6248400"/>
              <a:ext cx="429424" cy="209347"/>
            </a:xfrm>
            <a:prstGeom prst="rect">
              <a:avLst/>
            </a:prstGeom>
            <a:solidFill>
              <a:srgbClr val="FF0000"/>
            </a:solidFill>
            <a:ln w="9525">
              <a:noFill/>
              <a:miter lim="800000"/>
              <a:headEnd/>
              <a:tailEnd/>
            </a:ln>
          </p:spPr>
          <p:txBody>
            <a:bodyPr wrap="square">
              <a:spAutoFit/>
            </a:bodyPr>
            <a:lstStyle/>
            <a:p>
              <a:pPr>
                <a:spcBef>
                  <a:spcPct val="50000"/>
                </a:spcBef>
              </a:pPr>
              <a:endParaRPr lang="en-US" sz="600" i="1" dirty="0">
                <a:solidFill>
                  <a:srgbClr val="000000"/>
                </a:solidFill>
              </a:endParaRPr>
            </a:p>
          </p:txBody>
        </p:sp>
      </p:grpSp>
      <p:sp>
        <p:nvSpPr>
          <p:cNvPr id="107" name="Oval 106">
            <a:extLst>
              <a:ext uri="{FF2B5EF4-FFF2-40B4-BE49-F238E27FC236}">
                <a16:creationId xmlns:a16="http://schemas.microsoft.com/office/drawing/2014/main" id="{6917560F-2C46-4858-B3D0-688852860464}"/>
              </a:ext>
            </a:extLst>
          </p:cNvPr>
          <p:cNvSpPr/>
          <p:nvPr/>
        </p:nvSpPr>
        <p:spPr>
          <a:xfrm>
            <a:off x="1676401" y="49103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
        <p:nvSpPr>
          <p:cNvPr id="108" name="Oval 107">
            <a:extLst>
              <a:ext uri="{FF2B5EF4-FFF2-40B4-BE49-F238E27FC236}">
                <a16:creationId xmlns:a16="http://schemas.microsoft.com/office/drawing/2014/main" id="{1DFD5159-8031-4021-9D06-48D2832F5F9D}"/>
              </a:ext>
            </a:extLst>
          </p:cNvPr>
          <p:cNvSpPr/>
          <p:nvPr/>
        </p:nvSpPr>
        <p:spPr>
          <a:xfrm>
            <a:off x="10439400" y="76202"/>
            <a:ext cx="152400" cy="1523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latin typeface="Times New Roman"/>
            </a:endParaRPr>
          </a:p>
        </p:txBody>
      </p:sp>
    </p:spTree>
    <p:extLst>
      <p:ext uri="{BB962C8B-B14F-4D97-AF65-F5344CB8AC3E}">
        <p14:creationId xmlns:p14="http://schemas.microsoft.com/office/powerpoint/2010/main" val="163117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C0564-48BE-99DC-1BC9-8AA86B309741}"/>
              </a:ext>
            </a:extLst>
          </p:cNvPr>
          <p:cNvPicPr>
            <a:picLocks noChangeAspect="1"/>
          </p:cNvPicPr>
          <p:nvPr/>
        </p:nvPicPr>
        <p:blipFill>
          <a:blip r:embed="rId3"/>
          <a:stretch>
            <a:fillRect/>
          </a:stretch>
        </p:blipFill>
        <p:spPr>
          <a:xfrm>
            <a:off x="914400" y="228600"/>
            <a:ext cx="10591800" cy="6553834"/>
          </a:xfrm>
          <a:prstGeom prst="rect">
            <a:avLst/>
          </a:prstGeom>
        </p:spPr>
      </p:pic>
    </p:spTree>
    <p:extLst>
      <p:ext uri="{BB962C8B-B14F-4D97-AF65-F5344CB8AC3E}">
        <p14:creationId xmlns:p14="http://schemas.microsoft.com/office/powerpoint/2010/main" val="265624634"/>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44503</TotalTime>
  <Words>7608</Words>
  <Application>Microsoft Office PowerPoint</Application>
  <PresentationFormat>Widescreen</PresentationFormat>
  <Paragraphs>634</Paragraphs>
  <Slides>62</Slides>
  <Notes>61</Notes>
  <HiddenSlides>0</HiddenSlides>
  <MMClips>2</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62</vt:i4>
      </vt:variant>
    </vt:vector>
  </HeadingPairs>
  <TitlesOfParts>
    <vt:vector size="76" baseType="lpstr">
      <vt:lpstr>Arial</vt:lpstr>
      <vt:lpstr>Arial Black</vt:lpstr>
      <vt:lpstr>BkbrxlAdvTTc488b0e6</vt:lpstr>
      <vt:lpstr>Calibri</vt:lpstr>
      <vt:lpstr>DxrdbpAdvTT577c760c</vt:lpstr>
      <vt:lpstr>Times New Roman</vt:lpstr>
      <vt:lpstr>Default Design</vt:lpstr>
      <vt:lpstr>1_Default Design</vt:lpstr>
      <vt:lpstr>2_Default Design</vt:lpstr>
      <vt:lpstr>Office Theme</vt:lpstr>
      <vt:lpstr>3_Default Design</vt:lpstr>
      <vt:lpstr>4_Default Design</vt:lpstr>
      <vt:lpstr>5_Default Design</vt:lpstr>
      <vt:lpstr>Acrobat Document</vt:lpstr>
      <vt:lpstr>PowerPoint Presentation</vt:lpstr>
      <vt:lpstr>Research Question?</vt:lpstr>
      <vt:lpstr>Research Question?</vt:lpstr>
      <vt:lpstr>PowerPoint Presentation</vt:lpstr>
      <vt:lpstr>PowerPoint Presentation</vt:lpstr>
      <vt:lpstr>PowerPoint Presentation</vt:lpstr>
      <vt:lpstr>PowerPoint Presentation</vt:lpstr>
      <vt:lpstr>PowerPoint Presentation</vt:lpstr>
      <vt:lpstr>PowerPoint Presentation</vt:lpstr>
      <vt:lpstr>Boston Collaborative Drug Surveillance Program (BCDSP) </vt:lpstr>
      <vt:lpstr>Boston Collaborative Drug Surveillance Program (BCDSP) </vt:lpstr>
      <vt:lpstr>PowerPoint Presentation</vt:lpstr>
      <vt:lpstr>Measurements</vt:lpstr>
      <vt:lpstr>Results</vt:lpstr>
      <vt:lpstr>Threats to Validity</vt:lpstr>
      <vt:lpstr>Little was made of this report until …</vt:lpstr>
      <vt:lpstr>Bibliometric Analysis of Porter &amp; Jick</vt:lpstr>
      <vt:lpstr>References to Porter &amp; Jick</vt:lpstr>
      <vt:lpstr>Oxycontin sales</vt:lpstr>
      <vt:lpstr>Opioid Crisis, aka Opioid Epidemic in the U.S.</vt:lpstr>
      <vt:lpstr>Popular press has vilified Porter and Jick</vt:lpstr>
      <vt:lpstr>Opioid Crisis: Causal Pie</vt:lpstr>
      <vt:lpstr>What Happened to Purdue Pharma?</vt:lpstr>
      <vt:lpstr>Reaction from the Author</vt:lpstr>
      <vt:lpstr>PowerPoint Presentation</vt:lpstr>
      <vt:lpstr>In our Epidemiologic Inference Framework, What Went Wrong?</vt:lpstr>
      <vt:lpstr>Worthwhile Viewing</vt:lpstr>
      <vt:lpstr>PowerPoint Presentation</vt:lpstr>
      <vt:lpstr>PowerPoint Presentation</vt:lpstr>
      <vt:lpstr>Research Question?</vt:lpstr>
      <vt:lpstr>PowerPoint Presentation</vt:lpstr>
      <vt:lpstr>PowerPoint Presentation</vt:lpstr>
      <vt:lpstr>Case Series</vt:lpstr>
      <vt:lpstr>Participants</vt:lpstr>
      <vt:lpstr>Participants</vt:lpstr>
      <vt:lpstr>Measurements</vt:lpstr>
      <vt:lpstr>Results</vt:lpstr>
      <vt:lpstr>A Press Conference Accompanied the Lancet Publication</vt:lpstr>
      <vt:lpstr>Anti-Vaccination Sentiment Accelerates</vt:lpstr>
      <vt:lpstr>If participant selection and data described in paper truly reflect what occurred, what is main threat to validity regarding a causation objective?</vt:lpstr>
      <vt:lpstr>Participant selection was NOT as described in paper</vt:lpstr>
      <vt:lpstr>Conflict of Interest</vt:lpstr>
      <vt:lpstr>Partial Retraction – March 2004</vt:lpstr>
      <vt:lpstr>Fraud</vt:lpstr>
      <vt:lpstr>Full Retraction  Feb. 2010</vt:lpstr>
      <vt:lpstr>Jan. 2011</vt:lpstr>
      <vt:lpstr>Wakefield is still active</vt:lpstr>
      <vt:lpstr>2018 data</vt:lpstr>
      <vt:lpstr>PowerPoint Presentation</vt:lpstr>
      <vt:lpstr>Societal Ramifications of Clinical and Epidemiologic Research</vt:lpstr>
      <vt:lpstr>Questions and Comments?</vt:lpstr>
      <vt:lpstr>Prize Winners</vt:lpstr>
      <vt:lpstr>Prize Winners</vt:lpstr>
      <vt:lpstr>Prize Winners</vt:lpstr>
      <vt:lpstr>PowerPoint Presentation</vt:lpstr>
      <vt:lpstr>PowerPoint Presentation</vt:lpstr>
      <vt:lpstr>PowerPoint Presentation</vt:lpstr>
      <vt:lpstr>What Kinds of Questions Does Clinical Research/Epidemiology Answer?  “Big 6”</vt:lpstr>
      <vt:lpstr>PowerPoint Presentation</vt:lpstr>
      <vt:lpstr>Epidemiologic Methods II (EPI 207) </vt:lpstr>
      <vt:lpstr>Observational Research</vt:lpstr>
      <vt:lpstr>PowerPoint Presentation</vt:lpstr>
    </vt:vector>
  </TitlesOfParts>
  <Company>PSG-UCSF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JMartin</dc:creator>
  <cp:lastModifiedBy>Martin, Jeffrey</cp:lastModifiedBy>
  <cp:revision>122</cp:revision>
  <dcterms:created xsi:type="dcterms:W3CDTF">2007-12-01T23:29:24Z</dcterms:created>
  <dcterms:modified xsi:type="dcterms:W3CDTF">2022-12-06T08:08:02Z</dcterms:modified>
</cp:coreProperties>
</file>