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sldIdLst>
    <p:sldId id="256" r:id="rId2"/>
    <p:sldId id="396" r:id="rId3"/>
    <p:sldId id="305" r:id="rId4"/>
    <p:sldId id="409" r:id="rId5"/>
    <p:sldId id="411" r:id="rId6"/>
    <p:sldId id="413" r:id="rId7"/>
    <p:sldId id="412" r:id="rId8"/>
    <p:sldId id="410" r:id="rId9"/>
    <p:sldId id="415" r:id="rId10"/>
    <p:sldId id="414" r:id="rId11"/>
    <p:sldId id="416" r:id="rId12"/>
    <p:sldId id="417" r:id="rId13"/>
    <p:sldId id="418" r:id="rId14"/>
    <p:sldId id="424" r:id="rId15"/>
    <p:sldId id="419" r:id="rId16"/>
    <p:sldId id="420" r:id="rId17"/>
    <p:sldId id="437" r:id="rId18"/>
    <p:sldId id="426" r:id="rId19"/>
    <p:sldId id="436" r:id="rId20"/>
    <p:sldId id="431" r:id="rId21"/>
    <p:sldId id="427" r:id="rId22"/>
    <p:sldId id="428" r:id="rId23"/>
    <p:sldId id="429" r:id="rId24"/>
    <p:sldId id="435" r:id="rId25"/>
    <p:sldId id="439" r:id="rId26"/>
    <p:sldId id="440" r:id="rId27"/>
    <p:sldId id="441" r:id="rId28"/>
    <p:sldId id="434" r:id="rId29"/>
    <p:sldId id="430" r:id="rId30"/>
    <p:sldId id="433" r:id="rId31"/>
    <p:sldId id="442" r:id="rId32"/>
    <p:sldId id="425" r:id="rId33"/>
    <p:sldId id="448" r:id="rId34"/>
    <p:sldId id="449" r:id="rId35"/>
    <p:sldId id="450" r:id="rId36"/>
    <p:sldId id="443" r:id="rId37"/>
    <p:sldId id="480" r:id="rId38"/>
    <p:sldId id="481" r:id="rId39"/>
    <p:sldId id="482" r:id="rId40"/>
    <p:sldId id="483" r:id="rId41"/>
    <p:sldId id="484" r:id="rId42"/>
    <p:sldId id="485" r:id="rId43"/>
    <p:sldId id="495" r:id="rId44"/>
    <p:sldId id="486" r:id="rId45"/>
    <p:sldId id="496" r:id="rId46"/>
    <p:sldId id="487" r:id="rId47"/>
    <p:sldId id="488" r:id="rId48"/>
    <p:sldId id="489" r:id="rId49"/>
    <p:sldId id="490" r:id="rId50"/>
    <p:sldId id="491" r:id="rId51"/>
    <p:sldId id="497" r:id="rId52"/>
    <p:sldId id="498" r:id="rId53"/>
    <p:sldId id="499" r:id="rId54"/>
    <p:sldId id="500" r:id="rId55"/>
    <p:sldId id="501" r:id="rId56"/>
    <p:sldId id="502" r:id="rId57"/>
    <p:sldId id="503" r:id="rId58"/>
    <p:sldId id="504" r:id="rId59"/>
    <p:sldId id="505" r:id="rId60"/>
    <p:sldId id="506" r:id="rId61"/>
    <p:sldId id="507" r:id="rId62"/>
    <p:sldId id="508" r:id="rId63"/>
    <p:sldId id="509" r:id="rId64"/>
    <p:sldId id="510" r:id="rId65"/>
    <p:sldId id="511" r:id="rId66"/>
    <p:sldId id="512" r:id="rId67"/>
    <p:sldId id="513" r:id="rId68"/>
    <p:sldId id="514" r:id="rId69"/>
    <p:sldId id="515" r:id="rId70"/>
    <p:sldId id="516" r:id="rId71"/>
    <p:sldId id="517" r:id="rId72"/>
    <p:sldId id="518" r:id="rId73"/>
    <p:sldId id="519" r:id="rId74"/>
    <p:sldId id="520" r:id="rId75"/>
    <p:sldId id="521" r:id="rId76"/>
    <p:sldId id="522" r:id="rId77"/>
    <p:sldId id="523" r:id="rId78"/>
    <p:sldId id="524" r:id="rId79"/>
    <p:sldId id="525" r:id="rId80"/>
    <p:sldId id="526" r:id="rId81"/>
    <p:sldId id="527"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100" d="100"/>
          <a:sy n="100" d="100"/>
        </p:scale>
        <p:origin x="432" y="156"/>
      </p:cViewPr>
      <p:guideLst>
        <p:guide orient="horz" pos="2160"/>
        <p:guide pos="3840"/>
      </p:guideLst>
    </p:cSldViewPr>
  </p:slideViewPr>
  <p:notesTextViewPr>
    <p:cViewPr>
      <p:scale>
        <a:sx n="1" d="1"/>
        <a:sy n="1" d="1"/>
      </p:scale>
      <p:origin x="0" y="0"/>
    </p:cViewPr>
  </p:notesTextViewPr>
  <p:sorterViewPr>
    <p:cViewPr>
      <p:scale>
        <a:sx n="100" d="100"/>
        <a:sy n="100" d="100"/>
      </p:scale>
      <p:origin x="0" y="-27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83D723-A973-4E57-AE06-C193CFDE254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F10955E4-33E7-4C85-A275-E4BA07C73C3F}">
      <dgm:prSet/>
      <dgm:spPr/>
      <dgm:t>
        <a:bodyPr/>
        <a:lstStyle/>
        <a:p>
          <a:pPr rtl="0"/>
          <a:r>
            <a:rPr lang="en-US" b="1" dirty="0"/>
            <a:t>Class I – Lowest Risk</a:t>
          </a:r>
          <a:endParaRPr lang="en-US" dirty="0"/>
        </a:p>
      </dgm:t>
    </dgm:pt>
    <dgm:pt modelId="{12564913-38EC-410E-927E-C84C58E2CF20}" type="parTrans" cxnId="{8DF9970A-CED3-4330-AFD9-D2024E7D5339}">
      <dgm:prSet/>
      <dgm:spPr/>
      <dgm:t>
        <a:bodyPr/>
        <a:lstStyle/>
        <a:p>
          <a:endParaRPr lang="en-US"/>
        </a:p>
      </dgm:t>
    </dgm:pt>
    <dgm:pt modelId="{78A7AF91-51D5-4F88-8B63-0792D485E7CA}" type="sibTrans" cxnId="{8DF9970A-CED3-4330-AFD9-D2024E7D5339}">
      <dgm:prSet/>
      <dgm:spPr/>
      <dgm:t>
        <a:bodyPr/>
        <a:lstStyle/>
        <a:p>
          <a:endParaRPr lang="en-US"/>
        </a:p>
      </dgm:t>
    </dgm:pt>
    <dgm:pt modelId="{536747D6-63B8-464C-B35D-5C22745C7BF1}">
      <dgm:prSet/>
      <dgm:spPr/>
      <dgm:t>
        <a:bodyPr/>
        <a:lstStyle/>
        <a:p>
          <a:pPr rtl="0"/>
          <a:r>
            <a:rPr lang="en-US" b="1" dirty="0"/>
            <a:t>Class II – Moderate Risk</a:t>
          </a:r>
          <a:endParaRPr lang="en-US" dirty="0"/>
        </a:p>
      </dgm:t>
    </dgm:pt>
    <dgm:pt modelId="{8111E322-2D6F-49C4-983A-3B01659793A1}" type="parTrans" cxnId="{F1CA70BA-74B0-4F22-9540-C5B026313CB6}">
      <dgm:prSet/>
      <dgm:spPr/>
      <dgm:t>
        <a:bodyPr/>
        <a:lstStyle/>
        <a:p>
          <a:endParaRPr lang="en-US"/>
        </a:p>
      </dgm:t>
    </dgm:pt>
    <dgm:pt modelId="{3EA3035E-7389-4638-B873-655C73F56082}" type="sibTrans" cxnId="{F1CA70BA-74B0-4F22-9540-C5B026313CB6}">
      <dgm:prSet/>
      <dgm:spPr/>
      <dgm:t>
        <a:bodyPr/>
        <a:lstStyle/>
        <a:p>
          <a:endParaRPr lang="en-US"/>
        </a:p>
      </dgm:t>
    </dgm:pt>
    <dgm:pt modelId="{A1B3BE3F-C77D-46B6-AFBA-68E65E9B2425}">
      <dgm:prSet/>
      <dgm:spPr/>
      <dgm:t>
        <a:bodyPr/>
        <a:lstStyle/>
        <a:p>
          <a:pPr rtl="0"/>
          <a:r>
            <a:rPr lang="en-US" b="1" dirty="0"/>
            <a:t>Class III – Highest Risk</a:t>
          </a:r>
          <a:endParaRPr lang="en-US" dirty="0"/>
        </a:p>
      </dgm:t>
    </dgm:pt>
    <dgm:pt modelId="{50B3C624-E033-4622-87EF-480C762A279B}" type="parTrans" cxnId="{FAB772E0-261B-4002-B162-09EE676584A6}">
      <dgm:prSet/>
      <dgm:spPr/>
      <dgm:t>
        <a:bodyPr/>
        <a:lstStyle/>
        <a:p>
          <a:endParaRPr lang="en-US"/>
        </a:p>
      </dgm:t>
    </dgm:pt>
    <dgm:pt modelId="{2ACE9F26-15F6-4AED-8FEA-D60644E9FD8F}" type="sibTrans" cxnId="{FAB772E0-261B-4002-B162-09EE676584A6}">
      <dgm:prSet/>
      <dgm:spPr/>
      <dgm:t>
        <a:bodyPr/>
        <a:lstStyle/>
        <a:p>
          <a:endParaRPr lang="en-US"/>
        </a:p>
      </dgm:t>
    </dgm:pt>
    <dgm:pt modelId="{D7F19512-BA63-43C8-A8A3-96D9569E90A7}">
      <dgm:prSet/>
      <dgm:spPr/>
      <dgm:t>
        <a:bodyPr/>
        <a:lstStyle/>
        <a:p>
          <a:pPr rtl="0"/>
          <a:r>
            <a:rPr lang="en-US" b="1" dirty="0"/>
            <a:t>Examples: </a:t>
          </a:r>
          <a:r>
            <a:rPr lang="en-US" dirty="0"/>
            <a:t>manual toothbrush, sutures, many simple surgical instruments. </a:t>
          </a:r>
        </a:p>
      </dgm:t>
    </dgm:pt>
    <dgm:pt modelId="{C0D202FA-07FA-451E-8728-0CA47B956FD6}" type="parTrans" cxnId="{AB773798-CCCB-4E3B-BA18-10D701171489}">
      <dgm:prSet/>
      <dgm:spPr/>
      <dgm:t>
        <a:bodyPr/>
        <a:lstStyle/>
        <a:p>
          <a:endParaRPr lang="en-US"/>
        </a:p>
      </dgm:t>
    </dgm:pt>
    <dgm:pt modelId="{116483C9-12D3-46C8-A12D-5F3B316EA773}" type="sibTrans" cxnId="{AB773798-CCCB-4E3B-BA18-10D701171489}">
      <dgm:prSet/>
      <dgm:spPr/>
      <dgm:t>
        <a:bodyPr/>
        <a:lstStyle/>
        <a:p>
          <a:endParaRPr lang="en-US"/>
        </a:p>
      </dgm:t>
    </dgm:pt>
    <dgm:pt modelId="{A7CFC131-53CA-437F-AC2F-C03FB8035ED4}">
      <dgm:prSet/>
      <dgm:spPr/>
      <dgm:t>
        <a:bodyPr/>
        <a:lstStyle/>
        <a:p>
          <a:pPr rtl="0"/>
          <a:r>
            <a:rPr lang="en-US" dirty="0"/>
            <a:t>General controls</a:t>
          </a:r>
        </a:p>
      </dgm:t>
    </dgm:pt>
    <dgm:pt modelId="{1200F96D-3B80-4850-8A7C-0FFE1D187C8F}" type="parTrans" cxnId="{39313F7E-95CD-4118-A076-5CEEDE6815EC}">
      <dgm:prSet/>
      <dgm:spPr/>
      <dgm:t>
        <a:bodyPr/>
        <a:lstStyle/>
        <a:p>
          <a:endParaRPr lang="en-US"/>
        </a:p>
      </dgm:t>
    </dgm:pt>
    <dgm:pt modelId="{D001B2EC-EAFE-4865-9C06-9072B891030E}" type="sibTrans" cxnId="{39313F7E-95CD-4118-A076-5CEEDE6815EC}">
      <dgm:prSet/>
      <dgm:spPr/>
      <dgm:t>
        <a:bodyPr/>
        <a:lstStyle/>
        <a:p>
          <a:endParaRPr lang="en-US"/>
        </a:p>
      </dgm:t>
    </dgm:pt>
    <dgm:pt modelId="{C960DF1F-B0AB-4AAF-B84B-A8C8C3A44992}">
      <dgm:prSet/>
      <dgm:spPr/>
      <dgm:t>
        <a:bodyPr/>
        <a:lstStyle/>
        <a:p>
          <a:pPr rtl="0"/>
          <a:r>
            <a:rPr lang="en-US" b="1" dirty="0"/>
            <a:t>Examples</a:t>
          </a:r>
          <a:r>
            <a:rPr lang="en-US" dirty="0"/>
            <a:t>: male condoms, non-invasive blood pressure monitors, catheters, screws </a:t>
          </a:r>
        </a:p>
      </dgm:t>
    </dgm:pt>
    <dgm:pt modelId="{EBF0E398-B5E8-4323-BF4A-F5B340D61EBE}" type="parTrans" cxnId="{392C3891-F261-4ACB-A957-94B4AE1B0070}">
      <dgm:prSet/>
      <dgm:spPr/>
      <dgm:t>
        <a:bodyPr/>
        <a:lstStyle/>
        <a:p>
          <a:endParaRPr lang="en-US"/>
        </a:p>
      </dgm:t>
    </dgm:pt>
    <dgm:pt modelId="{66A611B6-8DDF-434D-8F30-04B4698B84FC}" type="sibTrans" cxnId="{392C3891-F261-4ACB-A957-94B4AE1B0070}">
      <dgm:prSet/>
      <dgm:spPr/>
      <dgm:t>
        <a:bodyPr/>
        <a:lstStyle/>
        <a:p>
          <a:endParaRPr lang="en-US"/>
        </a:p>
      </dgm:t>
    </dgm:pt>
    <dgm:pt modelId="{1D921B9D-FE72-43BF-9175-9BA68148358A}">
      <dgm:prSet/>
      <dgm:spPr/>
      <dgm:t>
        <a:bodyPr/>
        <a:lstStyle/>
        <a:p>
          <a:pPr rtl="0"/>
          <a:r>
            <a:rPr lang="en-US" dirty="0"/>
            <a:t>General controls and </a:t>
          </a:r>
          <a:r>
            <a:rPr lang="en-US" b="1" dirty="0"/>
            <a:t>special controls</a:t>
          </a:r>
          <a:endParaRPr lang="en-US" dirty="0"/>
        </a:p>
      </dgm:t>
    </dgm:pt>
    <dgm:pt modelId="{698332C6-469B-42A0-A8E0-7499AB1E57C1}" type="parTrans" cxnId="{F41A8089-7DC8-44A0-9F9F-C6456160B35B}">
      <dgm:prSet/>
      <dgm:spPr/>
      <dgm:t>
        <a:bodyPr/>
        <a:lstStyle/>
        <a:p>
          <a:endParaRPr lang="en-US"/>
        </a:p>
      </dgm:t>
    </dgm:pt>
    <dgm:pt modelId="{BBDB049A-9A59-47D8-89A7-79DD7913574E}" type="sibTrans" cxnId="{F41A8089-7DC8-44A0-9F9F-C6456160B35B}">
      <dgm:prSet/>
      <dgm:spPr/>
      <dgm:t>
        <a:bodyPr/>
        <a:lstStyle/>
        <a:p>
          <a:endParaRPr lang="en-US"/>
        </a:p>
      </dgm:t>
    </dgm:pt>
    <dgm:pt modelId="{CDA91DC3-A1C1-42D9-B048-B3E0C78442A3}">
      <dgm:prSet/>
      <dgm:spPr/>
      <dgm:t>
        <a:bodyPr/>
        <a:lstStyle/>
        <a:p>
          <a:pPr rtl="0"/>
          <a:r>
            <a:rPr lang="en-US" b="1" dirty="0"/>
            <a:t>Examples: </a:t>
          </a:r>
          <a:r>
            <a:rPr lang="en-US" dirty="0"/>
            <a:t>heart valve, most permanent implants</a:t>
          </a:r>
        </a:p>
      </dgm:t>
    </dgm:pt>
    <dgm:pt modelId="{99F46FBC-67BE-48F9-858C-DAED26505077}" type="parTrans" cxnId="{BF371A84-8D8B-4284-94DB-5A6EB2D2A9B5}">
      <dgm:prSet/>
      <dgm:spPr/>
      <dgm:t>
        <a:bodyPr/>
        <a:lstStyle/>
        <a:p>
          <a:endParaRPr lang="en-US"/>
        </a:p>
      </dgm:t>
    </dgm:pt>
    <dgm:pt modelId="{EDD15F2B-0827-40B9-A556-0C424C0FA30C}" type="sibTrans" cxnId="{BF371A84-8D8B-4284-94DB-5A6EB2D2A9B5}">
      <dgm:prSet/>
      <dgm:spPr/>
      <dgm:t>
        <a:bodyPr/>
        <a:lstStyle/>
        <a:p>
          <a:endParaRPr lang="en-US"/>
        </a:p>
      </dgm:t>
    </dgm:pt>
    <dgm:pt modelId="{83881111-AB52-40C9-810A-9A097126976E}">
      <dgm:prSet/>
      <dgm:spPr/>
      <dgm:t>
        <a:bodyPr/>
        <a:lstStyle/>
        <a:p>
          <a:pPr rtl="0"/>
          <a:r>
            <a:rPr lang="en-US" dirty="0"/>
            <a:t>General controls and </a:t>
          </a:r>
          <a:r>
            <a:rPr lang="en-US" b="1" dirty="0"/>
            <a:t>premarket approval</a:t>
          </a:r>
          <a:endParaRPr lang="en-US" dirty="0"/>
        </a:p>
      </dgm:t>
    </dgm:pt>
    <dgm:pt modelId="{7025DB84-4149-406D-9A89-60EB38017265}" type="parTrans" cxnId="{E07D1C5D-7330-4F32-8F13-F2717456EDE1}">
      <dgm:prSet/>
      <dgm:spPr/>
      <dgm:t>
        <a:bodyPr/>
        <a:lstStyle/>
        <a:p>
          <a:endParaRPr lang="en-US"/>
        </a:p>
      </dgm:t>
    </dgm:pt>
    <dgm:pt modelId="{AA74C015-DE92-49E2-84A1-EB405E4A6C14}" type="sibTrans" cxnId="{E07D1C5D-7330-4F32-8F13-F2717456EDE1}">
      <dgm:prSet/>
      <dgm:spPr/>
      <dgm:t>
        <a:bodyPr/>
        <a:lstStyle/>
        <a:p>
          <a:endParaRPr lang="en-US"/>
        </a:p>
      </dgm:t>
    </dgm:pt>
    <dgm:pt modelId="{D275E411-740B-4EC2-B1AB-EAD6484D64E9}" type="pres">
      <dgm:prSet presAssocID="{BB83D723-A973-4E57-AE06-C193CFDE2544}" presName="Name0" presStyleCnt="0">
        <dgm:presLayoutVars>
          <dgm:dir/>
          <dgm:animLvl val="lvl"/>
          <dgm:resizeHandles val="exact"/>
        </dgm:presLayoutVars>
      </dgm:prSet>
      <dgm:spPr/>
      <dgm:t>
        <a:bodyPr/>
        <a:lstStyle/>
        <a:p>
          <a:endParaRPr lang="en-US"/>
        </a:p>
      </dgm:t>
    </dgm:pt>
    <dgm:pt modelId="{7A2F9DCD-9838-47D4-BA69-5FD9B53D6AB4}" type="pres">
      <dgm:prSet presAssocID="{F10955E4-33E7-4C85-A275-E4BA07C73C3F}" presName="linNode" presStyleCnt="0"/>
      <dgm:spPr/>
    </dgm:pt>
    <dgm:pt modelId="{6217B59F-783E-444C-BA77-320018BDAE5D}" type="pres">
      <dgm:prSet presAssocID="{F10955E4-33E7-4C85-A275-E4BA07C73C3F}" presName="parentText" presStyleLbl="node1" presStyleIdx="0" presStyleCnt="3">
        <dgm:presLayoutVars>
          <dgm:chMax val="1"/>
          <dgm:bulletEnabled val="1"/>
        </dgm:presLayoutVars>
      </dgm:prSet>
      <dgm:spPr/>
      <dgm:t>
        <a:bodyPr/>
        <a:lstStyle/>
        <a:p>
          <a:endParaRPr lang="en-US"/>
        </a:p>
      </dgm:t>
    </dgm:pt>
    <dgm:pt modelId="{972C4CBF-21E0-44E1-A82E-6F573E60A413}" type="pres">
      <dgm:prSet presAssocID="{F10955E4-33E7-4C85-A275-E4BA07C73C3F}" presName="descendantText" presStyleLbl="alignAccFollowNode1" presStyleIdx="0" presStyleCnt="3">
        <dgm:presLayoutVars>
          <dgm:bulletEnabled val="1"/>
        </dgm:presLayoutVars>
      </dgm:prSet>
      <dgm:spPr/>
      <dgm:t>
        <a:bodyPr/>
        <a:lstStyle/>
        <a:p>
          <a:endParaRPr lang="en-US"/>
        </a:p>
      </dgm:t>
    </dgm:pt>
    <dgm:pt modelId="{8918B358-B833-489D-B33B-F477EE70CCC6}" type="pres">
      <dgm:prSet presAssocID="{78A7AF91-51D5-4F88-8B63-0792D485E7CA}" presName="sp" presStyleCnt="0"/>
      <dgm:spPr/>
    </dgm:pt>
    <dgm:pt modelId="{37E92FE7-5977-4DA2-AF6E-5AC9F151811C}" type="pres">
      <dgm:prSet presAssocID="{536747D6-63B8-464C-B35D-5C22745C7BF1}" presName="linNode" presStyleCnt="0"/>
      <dgm:spPr/>
    </dgm:pt>
    <dgm:pt modelId="{C622FA64-3F5E-49D0-B71B-DE5D510D2FAE}" type="pres">
      <dgm:prSet presAssocID="{536747D6-63B8-464C-B35D-5C22745C7BF1}" presName="parentText" presStyleLbl="node1" presStyleIdx="1" presStyleCnt="3">
        <dgm:presLayoutVars>
          <dgm:chMax val="1"/>
          <dgm:bulletEnabled val="1"/>
        </dgm:presLayoutVars>
      </dgm:prSet>
      <dgm:spPr/>
      <dgm:t>
        <a:bodyPr/>
        <a:lstStyle/>
        <a:p>
          <a:endParaRPr lang="en-US"/>
        </a:p>
      </dgm:t>
    </dgm:pt>
    <dgm:pt modelId="{03BC6EFF-8EC4-4F22-82E0-07551809DEA2}" type="pres">
      <dgm:prSet presAssocID="{536747D6-63B8-464C-B35D-5C22745C7BF1}" presName="descendantText" presStyleLbl="alignAccFollowNode1" presStyleIdx="1" presStyleCnt="3">
        <dgm:presLayoutVars>
          <dgm:bulletEnabled val="1"/>
        </dgm:presLayoutVars>
      </dgm:prSet>
      <dgm:spPr/>
      <dgm:t>
        <a:bodyPr/>
        <a:lstStyle/>
        <a:p>
          <a:endParaRPr lang="en-US"/>
        </a:p>
      </dgm:t>
    </dgm:pt>
    <dgm:pt modelId="{8C81FCEC-E04D-42B1-812F-143ED7D7F136}" type="pres">
      <dgm:prSet presAssocID="{3EA3035E-7389-4638-B873-655C73F56082}" presName="sp" presStyleCnt="0"/>
      <dgm:spPr/>
    </dgm:pt>
    <dgm:pt modelId="{3B855905-E988-4B96-8A5E-3866FE193D61}" type="pres">
      <dgm:prSet presAssocID="{A1B3BE3F-C77D-46B6-AFBA-68E65E9B2425}" presName="linNode" presStyleCnt="0"/>
      <dgm:spPr/>
    </dgm:pt>
    <dgm:pt modelId="{6D1870E5-91F0-446E-8399-5B20F1237DFF}" type="pres">
      <dgm:prSet presAssocID="{A1B3BE3F-C77D-46B6-AFBA-68E65E9B2425}" presName="parentText" presStyleLbl="node1" presStyleIdx="2" presStyleCnt="3">
        <dgm:presLayoutVars>
          <dgm:chMax val="1"/>
          <dgm:bulletEnabled val="1"/>
        </dgm:presLayoutVars>
      </dgm:prSet>
      <dgm:spPr/>
      <dgm:t>
        <a:bodyPr/>
        <a:lstStyle/>
        <a:p>
          <a:endParaRPr lang="en-US"/>
        </a:p>
      </dgm:t>
    </dgm:pt>
    <dgm:pt modelId="{837E4058-BD7B-4E19-862C-24669EC0F7BD}" type="pres">
      <dgm:prSet presAssocID="{A1B3BE3F-C77D-46B6-AFBA-68E65E9B2425}" presName="descendantText" presStyleLbl="alignAccFollowNode1" presStyleIdx="2" presStyleCnt="3">
        <dgm:presLayoutVars>
          <dgm:bulletEnabled val="1"/>
        </dgm:presLayoutVars>
      </dgm:prSet>
      <dgm:spPr/>
      <dgm:t>
        <a:bodyPr/>
        <a:lstStyle/>
        <a:p>
          <a:endParaRPr lang="en-US"/>
        </a:p>
      </dgm:t>
    </dgm:pt>
  </dgm:ptLst>
  <dgm:cxnLst>
    <dgm:cxn modelId="{28FB8E2C-5755-4837-BFA8-37A1F5FA57C1}" type="presOf" srcId="{A1B3BE3F-C77D-46B6-AFBA-68E65E9B2425}" destId="{6D1870E5-91F0-446E-8399-5B20F1237DFF}" srcOrd="0" destOrd="0" presId="urn:microsoft.com/office/officeart/2005/8/layout/vList5"/>
    <dgm:cxn modelId="{EB4A3907-20E0-4490-8F3B-D4BDC54AAED2}" type="presOf" srcId="{BB83D723-A973-4E57-AE06-C193CFDE2544}" destId="{D275E411-740B-4EC2-B1AB-EAD6484D64E9}" srcOrd="0" destOrd="0" presId="urn:microsoft.com/office/officeart/2005/8/layout/vList5"/>
    <dgm:cxn modelId="{F1CA70BA-74B0-4F22-9540-C5B026313CB6}" srcId="{BB83D723-A973-4E57-AE06-C193CFDE2544}" destId="{536747D6-63B8-464C-B35D-5C22745C7BF1}" srcOrd="1" destOrd="0" parTransId="{8111E322-2D6F-49C4-983A-3B01659793A1}" sibTransId="{3EA3035E-7389-4638-B873-655C73F56082}"/>
    <dgm:cxn modelId="{AB773798-CCCB-4E3B-BA18-10D701171489}" srcId="{F10955E4-33E7-4C85-A275-E4BA07C73C3F}" destId="{D7F19512-BA63-43C8-A8A3-96D9569E90A7}" srcOrd="0" destOrd="0" parTransId="{C0D202FA-07FA-451E-8728-0CA47B956FD6}" sibTransId="{116483C9-12D3-46C8-A12D-5F3B316EA773}"/>
    <dgm:cxn modelId="{F41A8089-7DC8-44A0-9F9F-C6456160B35B}" srcId="{536747D6-63B8-464C-B35D-5C22745C7BF1}" destId="{1D921B9D-FE72-43BF-9175-9BA68148358A}" srcOrd="1" destOrd="0" parTransId="{698332C6-469B-42A0-A8E0-7499AB1E57C1}" sibTransId="{BBDB049A-9A59-47D8-89A7-79DD7913574E}"/>
    <dgm:cxn modelId="{E8323EF6-0028-49FC-B476-4D993B457884}" type="presOf" srcId="{1D921B9D-FE72-43BF-9175-9BA68148358A}" destId="{03BC6EFF-8EC4-4F22-82E0-07551809DEA2}" srcOrd="0" destOrd="1" presId="urn:microsoft.com/office/officeart/2005/8/layout/vList5"/>
    <dgm:cxn modelId="{392C3891-F261-4ACB-A957-94B4AE1B0070}" srcId="{536747D6-63B8-464C-B35D-5C22745C7BF1}" destId="{C960DF1F-B0AB-4AAF-B84B-A8C8C3A44992}" srcOrd="0" destOrd="0" parTransId="{EBF0E398-B5E8-4323-BF4A-F5B340D61EBE}" sibTransId="{66A611B6-8DDF-434D-8F30-04B4698B84FC}"/>
    <dgm:cxn modelId="{D85E16BE-C208-4FAC-ACD1-C5C461CFF9BD}" type="presOf" srcId="{CDA91DC3-A1C1-42D9-B048-B3E0C78442A3}" destId="{837E4058-BD7B-4E19-862C-24669EC0F7BD}" srcOrd="0" destOrd="0" presId="urn:microsoft.com/office/officeart/2005/8/layout/vList5"/>
    <dgm:cxn modelId="{39313F7E-95CD-4118-A076-5CEEDE6815EC}" srcId="{F10955E4-33E7-4C85-A275-E4BA07C73C3F}" destId="{A7CFC131-53CA-437F-AC2F-C03FB8035ED4}" srcOrd="1" destOrd="0" parTransId="{1200F96D-3B80-4850-8A7C-0FFE1D187C8F}" sibTransId="{D001B2EC-EAFE-4865-9C06-9072B891030E}"/>
    <dgm:cxn modelId="{03946BC9-C813-44D2-88A0-EBEC90D19ED0}" type="presOf" srcId="{C960DF1F-B0AB-4AAF-B84B-A8C8C3A44992}" destId="{03BC6EFF-8EC4-4F22-82E0-07551809DEA2}" srcOrd="0" destOrd="0" presId="urn:microsoft.com/office/officeart/2005/8/layout/vList5"/>
    <dgm:cxn modelId="{8C8840E2-CE12-4F16-86C1-6274A866FFAD}" type="presOf" srcId="{83881111-AB52-40C9-810A-9A097126976E}" destId="{837E4058-BD7B-4E19-862C-24669EC0F7BD}" srcOrd="0" destOrd="1" presId="urn:microsoft.com/office/officeart/2005/8/layout/vList5"/>
    <dgm:cxn modelId="{91E39E66-5CD0-4C91-AFD6-7711D78AB5E5}" type="presOf" srcId="{D7F19512-BA63-43C8-A8A3-96D9569E90A7}" destId="{972C4CBF-21E0-44E1-A82E-6F573E60A413}" srcOrd="0" destOrd="0" presId="urn:microsoft.com/office/officeart/2005/8/layout/vList5"/>
    <dgm:cxn modelId="{39070457-D885-436E-8D2A-E4807E45073A}" type="presOf" srcId="{536747D6-63B8-464C-B35D-5C22745C7BF1}" destId="{C622FA64-3F5E-49D0-B71B-DE5D510D2FAE}" srcOrd="0" destOrd="0" presId="urn:microsoft.com/office/officeart/2005/8/layout/vList5"/>
    <dgm:cxn modelId="{8DF9970A-CED3-4330-AFD9-D2024E7D5339}" srcId="{BB83D723-A973-4E57-AE06-C193CFDE2544}" destId="{F10955E4-33E7-4C85-A275-E4BA07C73C3F}" srcOrd="0" destOrd="0" parTransId="{12564913-38EC-410E-927E-C84C58E2CF20}" sibTransId="{78A7AF91-51D5-4F88-8B63-0792D485E7CA}"/>
    <dgm:cxn modelId="{3458D911-272A-426C-AB6B-91958960912B}" type="presOf" srcId="{A7CFC131-53CA-437F-AC2F-C03FB8035ED4}" destId="{972C4CBF-21E0-44E1-A82E-6F573E60A413}" srcOrd="0" destOrd="1" presId="urn:microsoft.com/office/officeart/2005/8/layout/vList5"/>
    <dgm:cxn modelId="{FAB772E0-261B-4002-B162-09EE676584A6}" srcId="{BB83D723-A973-4E57-AE06-C193CFDE2544}" destId="{A1B3BE3F-C77D-46B6-AFBA-68E65E9B2425}" srcOrd="2" destOrd="0" parTransId="{50B3C624-E033-4622-87EF-480C762A279B}" sibTransId="{2ACE9F26-15F6-4AED-8FEA-D60644E9FD8F}"/>
    <dgm:cxn modelId="{DE8A05E9-6524-48DA-8943-35FD349819F8}" type="presOf" srcId="{F10955E4-33E7-4C85-A275-E4BA07C73C3F}" destId="{6217B59F-783E-444C-BA77-320018BDAE5D}" srcOrd="0" destOrd="0" presId="urn:microsoft.com/office/officeart/2005/8/layout/vList5"/>
    <dgm:cxn modelId="{BF371A84-8D8B-4284-94DB-5A6EB2D2A9B5}" srcId="{A1B3BE3F-C77D-46B6-AFBA-68E65E9B2425}" destId="{CDA91DC3-A1C1-42D9-B048-B3E0C78442A3}" srcOrd="0" destOrd="0" parTransId="{99F46FBC-67BE-48F9-858C-DAED26505077}" sibTransId="{EDD15F2B-0827-40B9-A556-0C424C0FA30C}"/>
    <dgm:cxn modelId="{E07D1C5D-7330-4F32-8F13-F2717456EDE1}" srcId="{A1B3BE3F-C77D-46B6-AFBA-68E65E9B2425}" destId="{83881111-AB52-40C9-810A-9A097126976E}" srcOrd="1" destOrd="0" parTransId="{7025DB84-4149-406D-9A89-60EB38017265}" sibTransId="{AA74C015-DE92-49E2-84A1-EB405E4A6C14}"/>
    <dgm:cxn modelId="{353BF314-629D-4602-8EAB-FB98FB39AAA0}" type="presParOf" srcId="{D275E411-740B-4EC2-B1AB-EAD6484D64E9}" destId="{7A2F9DCD-9838-47D4-BA69-5FD9B53D6AB4}" srcOrd="0" destOrd="0" presId="urn:microsoft.com/office/officeart/2005/8/layout/vList5"/>
    <dgm:cxn modelId="{B962646E-4A2D-4369-800C-7DE0807C6188}" type="presParOf" srcId="{7A2F9DCD-9838-47D4-BA69-5FD9B53D6AB4}" destId="{6217B59F-783E-444C-BA77-320018BDAE5D}" srcOrd="0" destOrd="0" presId="urn:microsoft.com/office/officeart/2005/8/layout/vList5"/>
    <dgm:cxn modelId="{F703C981-93F6-4BDD-B3AA-8FB1FF75BAD7}" type="presParOf" srcId="{7A2F9DCD-9838-47D4-BA69-5FD9B53D6AB4}" destId="{972C4CBF-21E0-44E1-A82E-6F573E60A413}" srcOrd="1" destOrd="0" presId="urn:microsoft.com/office/officeart/2005/8/layout/vList5"/>
    <dgm:cxn modelId="{E302D7CE-DD13-4BCA-A1E9-AEB8B57AF156}" type="presParOf" srcId="{D275E411-740B-4EC2-B1AB-EAD6484D64E9}" destId="{8918B358-B833-489D-B33B-F477EE70CCC6}" srcOrd="1" destOrd="0" presId="urn:microsoft.com/office/officeart/2005/8/layout/vList5"/>
    <dgm:cxn modelId="{0C579BE2-EE75-4DDE-BEA4-0D1DD9945EE6}" type="presParOf" srcId="{D275E411-740B-4EC2-B1AB-EAD6484D64E9}" destId="{37E92FE7-5977-4DA2-AF6E-5AC9F151811C}" srcOrd="2" destOrd="0" presId="urn:microsoft.com/office/officeart/2005/8/layout/vList5"/>
    <dgm:cxn modelId="{85378888-077F-4D3B-BD64-51213C246AFA}" type="presParOf" srcId="{37E92FE7-5977-4DA2-AF6E-5AC9F151811C}" destId="{C622FA64-3F5E-49D0-B71B-DE5D510D2FAE}" srcOrd="0" destOrd="0" presId="urn:microsoft.com/office/officeart/2005/8/layout/vList5"/>
    <dgm:cxn modelId="{104F67FD-460F-4D50-A2FD-CAF8BD74F2BE}" type="presParOf" srcId="{37E92FE7-5977-4DA2-AF6E-5AC9F151811C}" destId="{03BC6EFF-8EC4-4F22-82E0-07551809DEA2}" srcOrd="1" destOrd="0" presId="urn:microsoft.com/office/officeart/2005/8/layout/vList5"/>
    <dgm:cxn modelId="{BE5FDBE1-DA9F-44AC-8691-170EE9BADF67}" type="presParOf" srcId="{D275E411-740B-4EC2-B1AB-EAD6484D64E9}" destId="{8C81FCEC-E04D-42B1-812F-143ED7D7F136}" srcOrd="3" destOrd="0" presId="urn:microsoft.com/office/officeart/2005/8/layout/vList5"/>
    <dgm:cxn modelId="{2FF25A3C-3351-4631-AED8-4E3AB4148BF2}" type="presParOf" srcId="{D275E411-740B-4EC2-B1AB-EAD6484D64E9}" destId="{3B855905-E988-4B96-8A5E-3866FE193D61}" srcOrd="4" destOrd="0" presId="urn:microsoft.com/office/officeart/2005/8/layout/vList5"/>
    <dgm:cxn modelId="{4C3BC87C-6D76-47D3-9C9C-D32317B7253F}" type="presParOf" srcId="{3B855905-E988-4B96-8A5E-3866FE193D61}" destId="{6D1870E5-91F0-446E-8399-5B20F1237DFF}" srcOrd="0" destOrd="0" presId="urn:microsoft.com/office/officeart/2005/8/layout/vList5"/>
    <dgm:cxn modelId="{571AAFF6-C19F-4F58-AE4B-A0D27E9319C6}" type="presParOf" srcId="{3B855905-E988-4B96-8A5E-3866FE193D61}" destId="{837E4058-BD7B-4E19-862C-24669EC0F7B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8F16C9-2438-42FF-AE62-B22853FFBA6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1EB31AC0-8EAA-47E1-9C77-4674D78495A7}">
      <dgm:prSet/>
      <dgm:spPr/>
      <dgm:t>
        <a:bodyPr/>
        <a:lstStyle/>
        <a:p>
          <a:pPr rtl="0"/>
          <a:r>
            <a:rPr lang="en-US" dirty="0"/>
            <a:t>21 CFR 820</a:t>
          </a:r>
        </a:p>
      </dgm:t>
    </dgm:pt>
    <dgm:pt modelId="{0BBA66FD-A455-4F15-AE26-4572F2787A4B}" type="parTrans" cxnId="{28153898-4B41-4109-93E5-9001E30EF5F0}">
      <dgm:prSet/>
      <dgm:spPr/>
      <dgm:t>
        <a:bodyPr/>
        <a:lstStyle/>
        <a:p>
          <a:endParaRPr lang="en-US"/>
        </a:p>
      </dgm:t>
    </dgm:pt>
    <dgm:pt modelId="{75867018-F641-4403-9510-A0B4BF2F955D}" type="sibTrans" cxnId="{28153898-4B41-4109-93E5-9001E30EF5F0}">
      <dgm:prSet/>
      <dgm:spPr/>
      <dgm:t>
        <a:bodyPr/>
        <a:lstStyle/>
        <a:p>
          <a:endParaRPr lang="en-US"/>
        </a:p>
      </dgm:t>
    </dgm:pt>
    <dgm:pt modelId="{7ECF0DC1-598E-4838-B094-006880E23163}">
      <dgm:prSet/>
      <dgm:spPr/>
      <dgm:t>
        <a:bodyPr/>
        <a:lstStyle/>
        <a:p>
          <a:pPr rtl="0"/>
          <a:r>
            <a:rPr lang="en-US" dirty="0"/>
            <a:t>Purpose</a:t>
          </a:r>
        </a:p>
      </dgm:t>
    </dgm:pt>
    <dgm:pt modelId="{9C4F6486-6EC1-4F47-B31C-0D373D811C0F}" type="parTrans" cxnId="{4FD5D73B-6492-462C-9332-583F3F42EED7}">
      <dgm:prSet/>
      <dgm:spPr/>
      <dgm:t>
        <a:bodyPr/>
        <a:lstStyle/>
        <a:p>
          <a:endParaRPr lang="en-US"/>
        </a:p>
      </dgm:t>
    </dgm:pt>
    <dgm:pt modelId="{4A1D1C38-8BDD-42CE-A47B-2DBCA8BB3B01}" type="sibTrans" cxnId="{4FD5D73B-6492-462C-9332-583F3F42EED7}">
      <dgm:prSet/>
      <dgm:spPr/>
      <dgm:t>
        <a:bodyPr/>
        <a:lstStyle/>
        <a:p>
          <a:endParaRPr lang="en-US"/>
        </a:p>
      </dgm:t>
    </dgm:pt>
    <dgm:pt modelId="{D14A8100-8621-4584-BBDF-4CC88FF33798}">
      <dgm:prSet/>
      <dgm:spPr/>
      <dgm:t>
        <a:bodyPr/>
        <a:lstStyle/>
        <a:p>
          <a:pPr rtl="0"/>
          <a:r>
            <a:rPr lang="en-US" dirty="0"/>
            <a:t>Responsibility</a:t>
          </a:r>
        </a:p>
      </dgm:t>
    </dgm:pt>
    <dgm:pt modelId="{1D042DC1-A041-4F54-B52A-4F7D06BD0199}" type="parTrans" cxnId="{B9BC3494-A802-4C3A-86E1-2EDCF85A5812}">
      <dgm:prSet/>
      <dgm:spPr/>
      <dgm:t>
        <a:bodyPr/>
        <a:lstStyle/>
        <a:p>
          <a:endParaRPr lang="en-US"/>
        </a:p>
      </dgm:t>
    </dgm:pt>
    <dgm:pt modelId="{6D370919-CC27-4CAC-B419-85C536D4A938}" type="sibTrans" cxnId="{B9BC3494-A802-4C3A-86E1-2EDCF85A5812}">
      <dgm:prSet/>
      <dgm:spPr/>
      <dgm:t>
        <a:bodyPr/>
        <a:lstStyle/>
        <a:p>
          <a:endParaRPr lang="en-US"/>
        </a:p>
      </dgm:t>
    </dgm:pt>
    <dgm:pt modelId="{B324F387-1F2C-468A-9723-008F5715512D}">
      <dgm:prSet/>
      <dgm:spPr/>
      <dgm:t>
        <a:bodyPr/>
        <a:lstStyle/>
        <a:p>
          <a:pPr rtl="0"/>
          <a:r>
            <a:rPr lang="en-US" dirty="0"/>
            <a:t>Burden</a:t>
          </a:r>
        </a:p>
      </dgm:t>
    </dgm:pt>
    <dgm:pt modelId="{54580C01-EDF2-4CCD-ABEF-5DCA6ADCA1E1}" type="parTrans" cxnId="{E2A6F5FA-9E43-46D2-B7B5-A82D39363ED5}">
      <dgm:prSet/>
      <dgm:spPr/>
      <dgm:t>
        <a:bodyPr/>
        <a:lstStyle/>
        <a:p>
          <a:endParaRPr lang="en-US"/>
        </a:p>
      </dgm:t>
    </dgm:pt>
    <dgm:pt modelId="{0A9AEFBF-45DD-48B1-A6B0-E8C3BCB58A20}" type="sibTrans" cxnId="{E2A6F5FA-9E43-46D2-B7B5-A82D39363ED5}">
      <dgm:prSet/>
      <dgm:spPr/>
      <dgm:t>
        <a:bodyPr/>
        <a:lstStyle/>
        <a:p>
          <a:endParaRPr lang="en-US"/>
        </a:p>
      </dgm:t>
    </dgm:pt>
    <dgm:pt modelId="{21A7848D-6F65-41E1-BF7D-0AD256124CD3}">
      <dgm:prSet/>
      <dgm:spPr/>
      <dgm:t>
        <a:bodyPr/>
        <a:lstStyle/>
        <a:p>
          <a:pPr rtl="0"/>
          <a:r>
            <a:rPr lang="en-US" dirty="0"/>
            <a:t>FDA regulation applying to all devices</a:t>
          </a:r>
        </a:p>
      </dgm:t>
    </dgm:pt>
    <dgm:pt modelId="{8D956BE4-F43F-41F6-953D-26E29C08E3D7}" type="parTrans" cxnId="{4FD11D2E-5C0A-4154-ADA1-AD14E4AC9AAD}">
      <dgm:prSet/>
      <dgm:spPr/>
      <dgm:t>
        <a:bodyPr/>
        <a:lstStyle/>
        <a:p>
          <a:endParaRPr lang="en-US"/>
        </a:p>
      </dgm:t>
    </dgm:pt>
    <dgm:pt modelId="{19DA30D1-3A46-4DAC-83EB-7C4C7EC4F228}" type="sibTrans" cxnId="{4FD11D2E-5C0A-4154-ADA1-AD14E4AC9AAD}">
      <dgm:prSet/>
      <dgm:spPr/>
      <dgm:t>
        <a:bodyPr/>
        <a:lstStyle/>
        <a:p>
          <a:endParaRPr lang="en-US"/>
        </a:p>
      </dgm:t>
    </dgm:pt>
    <dgm:pt modelId="{18C90897-04B1-4A02-B067-4BDF4538726D}">
      <dgm:prSet/>
      <dgm:spPr/>
      <dgm:t>
        <a:bodyPr/>
        <a:lstStyle/>
        <a:p>
          <a:pPr rtl="0"/>
          <a:r>
            <a:rPr lang="en-US" dirty="0"/>
            <a:t>Systems to ensure safety, effectiveness and quality of medical devices</a:t>
          </a:r>
        </a:p>
      </dgm:t>
    </dgm:pt>
    <dgm:pt modelId="{16EC2BA6-2D42-4A04-935D-F4ECED404516}" type="parTrans" cxnId="{872FE5E3-2172-403A-B32E-8E4E4909D766}">
      <dgm:prSet/>
      <dgm:spPr/>
      <dgm:t>
        <a:bodyPr/>
        <a:lstStyle/>
        <a:p>
          <a:endParaRPr lang="en-US"/>
        </a:p>
      </dgm:t>
    </dgm:pt>
    <dgm:pt modelId="{00C48DD1-9C27-4B79-9145-364F6793D7C5}" type="sibTrans" cxnId="{872FE5E3-2172-403A-B32E-8E4E4909D766}">
      <dgm:prSet/>
      <dgm:spPr/>
      <dgm:t>
        <a:bodyPr/>
        <a:lstStyle/>
        <a:p>
          <a:endParaRPr lang="en-US"/>
        </a:p>
      </dgm:t>
    </dgm:pt>
    <dgm:pt modelId="{EC30B489-8729-4D08-A1A8-3C16766C070E}">
      <dgm:prSet/>
      <dgm:spPr/>
      <dgm:t>
        <a:bodyPr/>
        <a:lstStyle/>
        <a:p>
          <a:pPr rtl="0"/>
          <a:r>
            <a:rPr lang="en-US" dirty="0"/>
            <a:t>Manufacturers responsible for determining which parts of QSR apply to their device</a:t>
          </a:r>
        </a:p>
      </dgm:t>
    </dgm:pt>
    <dgm:pt modelId="{6D30EB05-5606-4FDC-9724-D0AD4CB6D7D0}" type="parTrans" cxnId="{E5E1D7F4-473D-4F1D-BF0D-1A4300BB94BF}">
      <dgm:prSet/>
      <dgm:spPr/>
      <dgm:t>
        <a:bodyPr/>
        <a:lstStyle/>
        <a:p>
          <a:endParaRPr lang="en-US"/>
        </a:p>
      </dgm:t>
    </dgm:pt>
    <dgm:pt modelId="{BFB5EF62-80A0-4E36-A070-5B48F8E18C76}" type="sibTrans" cxnId="{E5E1D7F4-473D-4F1D-BF0D-1A4300BB94BF}">
      <dgm:prSet/>
      <dgm:spPr/>
      <dgm:t>
        <a:bodyPr/>
        <a:lstStyle/>
        <a:p>
          <a:endParaRPr lang="en-US"/>
        </a:p>
      </dgm:t>
    </dgm:pt>
    <dgm:pt modelId="{F443586B-43E1-4BA8-8D90-0CB7961E2085}">
      <dgm:prSet/>
      <dgm:spPr/>
      <dgm:t>
        <a:bodyPr/>
        <a:lstStyle/>
        <a:p>
          <a:pPr rtl="0"/>
          <a:r>
            <a:rPr lang="en-US" dirty="0"/>
            <a:t>Appropriately high</a:t>
          </a:r>
        </a:p>
      </dgm:t>
    </dgm:pt>
    <dgm:pt modelId="{593BD2EE-26F1-4FC9-A778-788A17C4785E}" type="parTrans" cxnId="{EC78F750-D080-40D0-B4A3-06FC99C42F3D}">
      <dgm:prSet/>
      <dgm:spPr/>
      <dgm:t>
        <a:bodyPr/>
        <a:lstStyle/>
        <a:p>
          <a:endParaRPr lang="en-US"/>
        </a:p>
      </dgm:t>
    </dgm:pt>
    <dgm:pt modelId="{BFA32FCF-9500-46E0-B269-FD2447AE8A3B}" type="sibTrans" cxnId="{EC78F750-D080-40D0-B4A3-06FC99C42F3D}">
      <dgm:prSet/>
      <dgm:spPr/>
      <dgm:t>
        <a:bodyPr/>
        <a:lstStyle/>
        <a:p>
          <a:endParaRPr lang="en-US"/>
        </a:p>
      </dgm:t>
    </dgm:pt>
    <dgm:pt modelId="{EE548F65-EF25-48FC-93EE-5EB820D806E8}" type="pres">
      <dgm:prSet presAssocID="{268F16C9-2438-42FF-AE62-B22853FFBA68}" presName="Name0" presStyleCnt="0">
        <dgm:presLayoutVars>
          <dgm:dir/>
          <dgm:animLvl val="lvl"/>
          <dgm:resizeHandles val="exact"/>
        </dgm:presLayoutVars>
      </dgm:prSet>
      <dgm:spPr/>
      <dgm:t>
        <a:bodyPr/>
        <a:lstStyle/>
        <a:p>
          <a:endParaRPr lang="en-US"/>
        </a:p>
      </dgm:t>
    </dgm:pt>
    <dgm:pt modelId="{68BA584C-E99A-4C11-BF92-00C21C9A81F6}" type="pres">
      <dgm:prSet presAssocID="{1EB31AC0-8EAA-47E1-9C77-4674D78495A7}" presName="linNode" presStyleCnt="0"/>
      <dgm:spPr/>
    </dgm:pt>
    <dgm:pt modelId="{7E3C6630-8B8C-4A17-A924-0295CA5192B8}" type="pres">
      <dgm:prSet presAssocID="{1EB31AC0-8EAA-47E1-9C77-4674D78495A7}" presName="parentText" presStyleLbl="node1" presStyleIdx="0" presStyleCnt="4">
        <dgm:presLayoutVars>
          <dgm:chMax val="1"/>
          <dgm:bulletEnabled val="1"/>
        </dgm:presLayoutVars>
      </dgm:prSet>
      <dgm:spPr/>
      <dgm:t>
        <a:bodyPr/>
        <a:lstStyle/>
        <a:p>
          <a:endParaRPr lang="en-US"/>
        </a:p>
      </dgm:t>
    </dgm:pt>
    <dgm:pt modelId="{DF491C5D-7D76-4834-861F-B1EA10D35AEE}" type="pres">
      <dgm:prSet presAssocID="{1EB31AC0-8EAA-47E1-9C77-4674D78495A7}" presName="descendantText" presStyleLbl="alignAccFollowNode1" presStyleIdx="0" presStyleCnt="4">
        <dgm:presLayoutVars>
          <dgm:bulletEnabled val="1"/>
        </dgm:presLayoutVars>
      </dgm:prSet>
      <dgm:spPr/>
      <dgm:t>
        <a:bodyPr/>
        <a:lstStyle/>
        <a:p>
          <a:endParaRPr lang="en-US"/>
        </a:p>
      </dgm:t>
    </dgm:pt>
    <dgm:pt modelId="{B3B0D7A2-098F-4A85-9C4B-7E6D74CE64E8}" type="pres">
      <dgm:prSet presAssocID="{75867018-F641-4403-9510-A0B4BF2F955D}" presName="sp" presStyleCnt="0"/>
      <dgm:spPr/>
    </dgm:pt>
    <dgm:pt modelId="{9543CFB8-B48F-469B-BBC3-86CD63CCEBAA}" type="pres">
      <dgm:prSet presAssocID="{7ECF0DC1-598E-4838-B094-006880E23163}" presName="linNode" presStyleCnt="0"/>
      <dgm:spPr/>
    </dgm:pt>
    <dgm:pt modelId="{8AAB9E6E-E09F-42EB-8702-C69287BDF6AE}" type="pres">
      <dgm:prSet presAssocID="{7ECF0DC1-598E-4838-B094-006880E23163}" presName="parentText" presStyleLbl="node1" presStyleIdx="1" presStyleCnt="4">
        <dgm:presLayoutVars>
          <dgm:chMax val="1"/>
          <dgm:bulletEnabled val="1"/>
        </dgm:presLayoutVars>
      </dgm:prSet>
      <dgm:spPr/>
      <dgm:t>
        <a:bodyPr/>
        <a:lstStyle/>
        <a:p>
          <a:endParaRPr lang="en-US"/>
        </a:p>
      </dgm:t>
    </dgm:pt>
    <dgm:pt modelId="{2CBDECC4-489F-42A9-944C-9FD32CF335D3}" type="pres">
      <dgm:prSet presAssocID="{7ECF0DC1-598E-4838-B094-006880E23163}" presName="descendantText" presStyleLbl="alignAccFollowNode1" presStyleIdx="1" presStyleCnt="4">
        <dgm:presLayoutVars>
          <dgm:bulletEnabled val="1"/>
        </dgm:presLayoutVars>
      </dgm:prSet>
      <dgm:spPr/>
      <dgm:t>
        <a:bodyPr/>
        <a:lstStyle/>
        <a:p>
          <a:endParaRPr lang="en-US"/>
        </a:p>
      </dgm:t>
    </dgm:pt>
    <dgm:pt modelId="{6CAF1F3E-4C03-46E0-94E7-E94C8E73046A}" type="pres">
      <dgm:prSet presAssocID="{4A1D1C38-8BDD-42CE-A47B-2DBCA8BB3B01}" presName="sp" presStyleCnt="0"/>
      <dgm:spPr/>
    </dgm:pt>
    <dgm:pt modelId="{6AE184AC-306E-436E-9BFA-2C2AA0A94806}" type="pres">
      <dgm:prSet presAssocID="{D14A8100-8621-4584-BBDF-4CC88FF33798}" presName="linNode" presStyleCnt="0"/>
      <dgm:spPr/>
    </dgm:pt>
    <dgm:pt modelId="{807A92BA-E7F7-4C35-AFDC-D80B13543CC6}" type="pres">
      <dgm:prSet presAssocID="{D14A8100-8621-4584-BBDF-4CC88FF33798}" presName="parentText" presStyleLbl="node1" presStyleIdx="2" presStyleCnt="4">
        <dgm:presLayoutVars>
          <dgm:chMax val="1"/>
          <dgm:bulletEnabled val="1"/>
        </dgm:presLayoutVars>
      </dgm:prSet>
      <dgm:spPr/>
      <dgm:t>
        <a:bodyPr/>
        <a:lstStyle/>
        <a:p>
          <a:endParaRPr lang="en-US"/>
        </a:p>
      </dgm:t>
    </dgm:pt>
    <dgm:pt modelId="{5302BB49-FD5A-4DE2-9CBD-A51C7BC09C08}" type="pres">
      <dgm:prSet presAssocID="{D14A8100-8621-4584-BBDF-4CC88FF33798}" presName="descendantText" presStyleLbl="alignAccFollowNode1" presStyleIdx="2" presStyleCnt="4">
        <dgm:presLayoutVars>
          <dgm:bulletEnabled val="1"/>
        </dgm:presLayoutVars>
      </dgm:prSet>
      <dgm:spPr/>
      <dgm:t>
        <a:bodyPr/>
        <a:lstStyle/>
        <a:p>
          <a:endParaRPr lang="en-US"/>
        </a:p>
      </dgm:t>
    </dgm:pt>
    <dgm:pt modelId="{45A60479-50F8-42F1-96E9-8F68207D0034}" type="pres">
      <dgm:prSet presAssocID="{6D370919-CC27-4CAC-B419-85C536D4A938}" presName="sp" presStyleCnt="0"/>
      <dgm:spPr/>
    </dgm:pt>
    <dgm:pt modelId="{BEB46E2B-159D-45F2-9B62-B4064B0F0AAE}" type="pres">
      <dgm:prSet presAssocID="{B324F387-1F2C-468A-9723-008F5715512D}" presName="linNode" presStyleCnt="0"/>
      <dgm:spPr/>
    </dgm:pt>
    <dgm:pt modelId="{69F7DF70-4E9B-4ABA-AF71-2A24E24A6A1E}" type="pres">
      <dgm:prSet presAssocID="{B324F387-1F2C-468A-9723-008F5715512D}" presName="parentText" presStyleLbl="node1" presStyleIdx="3" presStyleCnt="4">
        <dgm:presLayoutVars>
          <dgm:chMax val="1"/>
          <dgm:bulletEnabled val="1"/>
        </dgm:presLayoutVars>
      </dgm:prSet>
      <dgm:spPr/>
      <dgm:t>
        <a:bodyPr/>
        <a:lstStyle/>
        <a:p>
          <a:endParaRPr lang="en-US"/>
        </a:p>
      </dgm:t>
    </dgm:pt>
    <dgm:pt modelId="{12553199-EAEF-49D6-8162-B36CA0AEB66E}" type="pres">
      <dgm:prSet presAssocID="{B324F387-1F2C-468A-9723-008F5715512D}" presName="descendantText" presStyleLbl="alignAccFollowNode1" presStyleIdx="3" presStyleCnt="4">
        <dgm:presLayoutVars>
          <dgm:bulletEnabled val="1"/>
        </dgm:presLayoutVars>
      </dgm:prSet>
      <dgm:spPr/>
      <dgm:t>
        <a:bodyPr/>
        <a:lstStyle/>
        <a:p>
          <a:endParaRPr lang="en-US"/>
        </a:p>
      </dgm:t>
    </dgm:pt>
  </dgm:ptLst>
  <dgm:cxnLst>
    <dgm:cxn modelId="{E5E1D7F4-473D-4F1D-BF0D-1A4300BB94BF}" srcId="{D14A8100-8621-4584-BBDF-4CC88FF33798}" destId="{EC30B489-8729-4D08-A1A8-3C16766C070E}" srcOrd="0" destOrd="0" parTransId="{6D30EB05-5606-4FDC-9724-D0AD4CB6D7D0}" sibTransId="{BFB5EF62-80A0-4E36-A070-5B48F8E18C76}"/>
    <dgm:cxn modelId="{1C2686D5-47CC-4CBB-BC72-D86D00A2917A}" type="presOf" srcId="{F443586B-43E1-4BA8-8D90-0CB7961E2085}" destId="{12553199-EAEF-49D6-8162-B36CA0AEB66E}" srcOrd="0" destOrd="0" presId="urn:microsoft.com/office/officeart/2005/8/layout/vList5"/>
    <dgm:cxn modelId="{B9BC3494-A802-4C3A-86E1-2EDCF85A5812}" srcId="{268F16C9-2438-42FF-AE62-B22853FFBA68}" destId="{D14A8100-8621-4584-BBDF-4CC88FF33798}" srcOrd="2" destOrd="0" parTransId="{1D042DC1-A041-4F54-B52A-4F7D06BD0199}" sibTransId="{6D370919-CC27-4CAC-B419-85C536D4A938}"/>
    <dgm:cxn modelId="{2A36DCE7-2E8A-4B6F-9C8F-684069C1DAAA}" type="presOf" srcId="{EC30B489-8729-4D08-A1A8-3C16766C070E}" destId="{5302BB49-FD5A-4DE2-9CBD-A51C7BC09C08}" srcOrd="0" destOrd="0" presId="urn:microsoft.com/office/officeart/2005/8/layout/vList5"/>
    <dgm:cxn modelId="{95DF1768-B12D-42E3-84B3-648B6E721352}" type="presOf" srcId="{B324F387-1F2C-468A-9723-008F5715512D}" destId="{69F7DF70-4E9B-4ABA-AF71-2A24E24A6A1E}" srcOrd="0" destOrd="0" presId="urn:microsoft.com/office/officeart/2005/8/layout/vList5"/>
    <dgm:cxn modelId="{28153898-4B41-4109-93E5-9001E30EF5F0}" srcId="{268F16C9-2438-42FF-AE62-B22853FFBA68}" destId="{1EB31AC0-8EAA-47E1-9C77-4674D78495A7}" srcOrd="0" destOrd="0" parTransId="{0BBA66FD-A455-4F15-AE26-4572F2787A4B}" sibTransId="{75867018-F641-4403-9510-A0B4BF2F955D}"/>
    <dgm:cxn modelId="{4FD11D2E-5C0A-4154-ADA1-AD14E4AC9AAD}" srcId="{1EB31AC0-8EAA-47E1-9C77-4674D78495A7}" destId="{21A7848D-6F65-41E1-BF7D-0AD256124CD3}" srcOrd="0" destOrd="0" parTransId="{8D956BE4-F43F-41F6-953D-26E29C08E3D7}" sibTransId="{19DA30D1-3A46-4DAC-83EB-7C4C7EC4F228}"/>
    <dgm:cxn modelId="{473A7244-483C-4DB2-8205-CA566211D6B6}" type="presOf" srcId="{21A7848D-6F65-41E1-BF7D-0AD256124CD3}" destId="{DF491C5D-7D76-4834-861F-B1EA10D35AEE}" srcOrd="0" destOrd="0" presId="urn:microsoft.com/office/officeart/2005/8/layout/vList5"/>
    <dgm:cxn modelId="{4FD5D73B-6492-462C-9332-583F3F42EED7}" srcId="{268F16C9-2438-42FF-AE62-B22853FFBA68}" destId="{7ECF0DC1-598E-4838-B094-006880E23163}" srcOrd="1" destOrd="0" parTransId="{9C4F6486-6EC1-4F47-B31C-0D373D811C0F}" sibTransId="{4A1D1C38-8BDD-42CE-A47B-2DBCA8BB3B01}"/>
    <dgm:cxn modelId="{EC78F750-D080-40D0-B4A3-06FC99C42F3D}" srcId="{B324F387-1F2C-468A-9723-008F5715512D}" destId="{F443586B-43E1-4BA8-8D90-0CB7961E2085}" srcOrd="0" destOrd="0" parTransId="{593BD2EE-26F1-4FC9-A778-788A17C4785E}" sibTransId="{BFA32FCF-9500-46E0-B269-FD2447AE8A3B}"/>
    <dgm:cxn modelId="{55317842-891C-40CD-B3D6-8A8CF5A58C59}" type="presOf" srcId="{268F16C9-2438-42FF-AE62-B22853FFBA68}" destId="{EE548F65-EF25-48FC-93EE-5EB820D806E8}" srcOrd="0" destOrd="0" presId="urn:microsoft.com/office/officeart/2005/8/layout/vList5"/>
    <dgm:cxn modelId="{01EBA272-FFA4-405D-85C5-31341A9831EE}" type="presOf" srcId="{7ECF0DC1-598E-4838-B094-006880E23163}" destId="{8AAB9E6E-E09F-42EB-8702-C69287BDF6AE}" srcOrd="0" destOrd="0" presId="urn:microsoft.com/office/officeart/2005/8/layout/vList5"/>
    <dgm:cxn modelId="{E2A6F5FA-9E43-46D2-B7B5-A82D39363ED5}" srcId="{268F16C9-2438-42FF-AE62-B22853FFBA68}" destId="{B324F387-1F2C-468A-9723-008F5715512D}" srcOrd="3" destOrd="0" parTransId="{54580C01-EDF2-4CCD-ABEF-5DCA6ADCA1E1}" sibTransId="{0A9AEFBF-45DD-48B1-A6B0-E8C3BCB58A20}"/>
    <dgm:cxn modelId="{92A42D50-F4E0-4DED-A404-3501AC875F4C}" type="presOf" srcId="{D14A8100-8621-4584-BBDF-4CC88FF33798}" destId="{807A92BA-E7F7-4C35-AFDC-D80B13543CC6}" srcOrd="0" destOrd="0" presId="urn:microsoft.com/office/officeart/2005/8/layout/vList5"/>
    <dgm:cxn modelId="{4A503AFE-5E3A-43DC-BF61-AABEB3FB227E}" type="presOf" srcId="{1EB31AC0-8EAA-47E1-9C77-4674D78495A7}" destId="{7E3C6630-8B8C-4A17-A924-0295CA5192B8}" srcOrd="0" destOrd="0" presId="urn:microsoft.com/office/officeart/2005/8/layout/vList5"/>
    <dgm:cxn modelId="{872FE5E3-2172-403A-B32E-8E4E4909D766}" srcId="{7ECF0DC1-598E-4838-B094-006880E23163}" destId="{18C90897-04B1-4A02-B067-4BDF4538726D}" srcOrd="0" destOrd="0" parTransId="{16EC2BA6-2D42-4A04-935D-F4ECED404516}" sibTransId="{00C48DD1-9C27-4B79-9145-364F6793D7C5}"/>
    <dgm:cxn modelId="{BAEA506A-BAD9-4A05-A017-529C3A64C61C}" type="presOf" srcId="{18C90897-04B1-4A02-B067-4BDF4538726D}" destId="{2CBDECC4-489F-42A9-944C-9FD32CF335D3}" srcOrd="0" destOrd="0" presId="urn:microsoft.com/office/officeart/2005/8/layout/vList5"/>
    <dgm:cxn modelId="{EB1E588B-011E-4F44-8755-DE82DE5771FA}" type="presParOf" srcId="{EE548F65-EF25-48FC-93EE-5EB820D806E8}" destId="{68BA584C-E99A-4C11-BF92-00C21C9A81F6}" srcOrd="0" destOrd="0" presId="urn:microsoft.com/office/officeart/2005/8/layout/vList5"/>
    <dgm:cxn modelId="{312E4299-4133-4478-B1A2-CC97E0708377}" type="presParOf" srcId="{68BA584C-E99A-4C11-BF92-00C21C9A81F6}" destId="{7E3C6630-8B8C-4A17-A924-0295CA5192B8}" srcOrd="0" destOrd="0" presId="urn:microsoft.com/office/officeart/2005/8/layout/vList5"/>
    <dgm:cxn modelId="{B70DFE66-411A-493F-A29E-9A19E7C9EE78}" type="presParOf" srcId="{68BA584C-E99A-4C11-BF92-00C21C9A81F6}" destId="{DF491C5D-7D76-4834-861F-B1EA10D35AEE}" srcOrd="1" destOrd="0" presId="urn:microsoft.com/office/officeart/2005/8/layout/vList5"/>
    <dgm:cxn modelId="{F4F13601-C2A2-410C-B1B9-DC4656913B8A}" type="presParOf" srcId="{EE548F65-EF25-48FC-93EE-5EB820D806E8}" destId="{B3B0D7A2-098F-4A85-9C4B-7E6D74CE64E8}" srcOrd="1" destOrd="0" presId="urn:microsoft.com/office/officeart/2005/8/layout/vList5"/>
    <dgm:cxn modelId="{5708D23A-05BC-473A-8A38-7464BDAF462D}" type="presParOf" srcId="{EE548F65-EF25-48FC-93EE-5EB820D806E8}" destId="{9543CFB8-B48F-469B-BBC3-86CD63CCEBAA}" srcOrd="2" destOrd="0" presId="urn:microsoft.com/office/officeart/2005/8/layout/vList5"/>
    <dgm:cxn modelId="{2188A779-8985-44FF-98C0-95613F74A5BC}" type="presParOf" srcId="{9543CFB8-B48F-469B-BBC3-86CD63CCEBAA}" destId="{8AAB9E6E-E09F-42EB-8702-C69287BDF6AE}" srcOrd="0" destOrd="0" presId="urn:microsoft.com/office/officeart/2005/8/layout/vList5"/>
    <dgm:cxn modelId="{0E117A67-775E-4069-8888-44FF7D7C830B}" type="presParOf" srcId="{9543CFB8-B48F-469B-BBC3-86CD63CCEBAA}" destId="{2CBDECC4-489F-42A9-944C-9FD32CF335D3}" srcOrd="1" destOrd="0" presId="urn:microsoft.com/office/officeart/2005/8/layout/vList5"/>
    <dgm:cxn modelId="{8D10DC39-4A68-480B-A9B0-5C79E39B1ECB}" type="presParOf" srcId="{EE548F65-EF25-48FC-93EE-5EB820D806E8}" destId="{6CAF1F3E-4C03-46E0-94E7-E94C8E73046A}" srcOrd="3" destOrd="0" presId="urn:microsoft.com/office/officeart/2005/8/layout/vList5"/>
    <dgm:cxn modelId="{37653965-99F1-4FDA-9689-3A83D340BBC9}" type="presParOf" srcId="{EE548F65-EF25-48FC-93EE-5EB820D806E8}" destId="{6AE184AC-306E-436E-9BFA-2C2AA0A94806}" srcOrd="4" destOrd="0" presId="urn:microsoft.com/office/officeart/2005/8/layout/vList5"/>
    <dgm:cxn modelId="{DD1DBD4C-439A-47D6-AB20-6EC9366EAB66}" type="presParOf" srcId="{6AE184AC-306E-436E-9BFA-2C2AA0A94806}" destId="{807A92BA-E7F7-4C35-AFDC-D80B13543CC6}" srcOrd="0" destOrd="0" presId="urn:microsoft.com/office/officeart/2005/8/layout/vList5"/>
    <dgm:cxn modelId="{92572F14-2C29-43E1-8873-22A39B96DF1F}" type="presParOf" srcId="{6AE184AC-306E-436E-9BFA-2C2AA0A94806}" destId="{5302BB49-FD5A-4DE2-9CBD-A51C7BC09C08}" srcOrd="1" destOrd="0" presId="urn:microsoft.com/office/officeart/2005/8/layout/vList5"/>
    <dgm:cxn modelId="{9758ABDB-D538-40B6-B1D0-12EECFBBDABC}" type="presParOf" srcId="{EE548F65-EF25-48FC-93EE-5EB820D806E8}" destId="{45A60479-50F8-42F1-96E9-8F68207D0034}" srcOrd="5" destOrd="0" presId="urn:microsoft.com/office/officeart/2005/8/layout/vList5"/>
    <dgm:cxn modelId="{44804E65-745A-424A-9F41-0EC839ADF782}" type="presParOf" srcId="{EE548F65-EF25-48FC-93EE-5EB820D806E8}" destId="{BEB46E2B-159D-45F2-9B62-B4064B0F0AAE}" srcOrd="6" destOrd="0" presId="urn:microsoft.com/office/officeart/2005/8/layout/vList5"/>
    <dgm:cxn modelId="{455FDB9D-5738-4B3E-A38A-1D52FFF0506C}" type="presParOf" srcId="{BEB46E2B-159D-45F2-9B62-B4064B0F0AAE}" destId="{69F7DF70-4E9B-4ABA-AF71-2A24E24A6A1E}" srcOrd="0" destOrd="0" presId="urn:microsoft.com/office/officeart/2005/8/layout/vList5"/>
    <dgm:cxn modelId="{C640C6EC-850C-4B53-8C4D-A802C96F125A}" type="presParOf" srcId="{BEB46E2B-159D-45F2-9B62-B4064B0F0AAE}" destId="{12553199-EAEF-49D6-8162-B36CA0AEB66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7C5BE4-11A3-4950-93CF-DFFF00B44DB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A7F6B80B-E65E-4572-9BDA-5EE9D918F3EE}">
      <dgm:prSet/>
      <dgm:spPr/>
      <dgm:t>
        <a:bodyPr/>
        <a:lstStyle/>
        <a:p>
          <a:pPr rtl="0"/>
          <a:r>
            <a:rPr lang="en-US" b="1"/>
            <a:t>Same technological characteristics </a:t>
          </a:r>
          <a:r>
            <a:rPr lang="en-US"/>
            <a:t>as the predicate</a:t>
          </a:r>
        </a:p>
      </dgm:t>
    </dgm:pt>
    <dgm:pt modelId="{1CF6AADA-7DF9-4A94-A3F9-B3A48B879FFD}" type="parTrans" cxnId="{6DF621C7-3074-40A4-822A-70D761C9DDCD}">
      <dgm:prSet/>
      <dgm:spPr/>
      <dgm:t>
        <a:bodyPr/>
        <a:lstStyle/>
        <a:p>
          <a:endParaRPr lang="en-US"/>
        </a:p>
      </dgm:t>
    </dgm:pt>
    <dgm:pt modelId="{CB4134C3-A2DF-4762-ADD0-7C8A5AE47945}" type="sibTrans" cxnId="{6DF621C7-3074-40A4-822A-70D761C9DDCD}">
      <dgm:prSet/>
      <dgm:spPr/>
      <dgm:t>
        <a:bodyPr/>
        <a:lstStyle/>
        <a:p>
          <a:endParaRPr lang="en-US"/>
        </a:p>
      </dgm:t>
    </dgm:pt>
    <dgm:pt modelId="{2A779100-1E61-462F-B091-CB4AE3CC15A3}">
      <dgm:prSet/>
      <dgm:spPr/>
      <dgm:t>
        <a:bodyPr/>
        <a:lstStyle/>
        <a:p>
          <a:pPr rtl="0"/>
          <a:r>
            <a:rPr lang="en-US"/>
            <a:t>“Me, too” device – your catheter is identical in most respects to a catheter on the market</a:t>
          </a:r>
        </a:p>
      </dgm:t>
    </dgm:pt>
    <dgm:pt modelId="{438E33F6-B367-4ADE-B85A-AACC7BDB68EF}" type="parTrans" cxnId="{15F1B590-6A37-4C93-A6EB-53F6F9A77F98}">
      <dgm:prSet/>
      <dgm:spPr/>
      <dgm:t>
        <a:bodyPr/>
        <a:lstStyle/>
        <a:p>
          <a:endParaRPr lang="en-US"/>
        </a:p>
      </dgm:t>
    </dgm:pt>
    <dgm:pt modelId="{689DF9E2-89CB-4145-B8FA-A87AFC6DDFE2}" type="sibTrans" cxnId="{15F1B590-6A37-4C93-A6EB-53F6F9A77F98}">
      <dgm:prSet/>
      <dgm:spPr/>
      <dgm:t>
        <a:bodyPr/>
        <a:lstStyle/>
        <a:p>
          <a:endParaRPr lang="en-US"/>
        </a:p>
      </dgm:t>
    </dgm:pt>
    <dgm:pt modelId="{646753DB-CA19-4F0A-9C9E-FBBAA1A17E8D}">
      <dgm:prSet/>
      <dgm:spPr/>
      <dgm:t>
        <a:bodyPr/>
        <a:lstStyle/>
        <a:p>
          <a:pPr rtl="0"/>
          <a:r>
            <a:rPr lang="en-US"/>
            <a:t>Challenging if your device </a:t>
          </a:r>
        </a:p>
      </dgm:t>
    </dgm:pt>
    <dgm:pt modelId="{BADB6C25-FBCA-4FB6-B9DD-1DE8D5622717}" type="parTrans" cxnId="{32528EA2-3785-4B43-B00B-96E1970EEF6B}">
      <dgm:prSet/>
      <dgm:spPr/>
      <dgm:t>
        <a:bodyPr/>
        <a:lstStyle/>
        <a:p>
          <a:endParaRPr lang="en-US"/>
        </a:p>
      </dgm:t>
    </dgm:pt>
    <dgm:pt modelId="{DAFFBA64-AFF0-4746-B255-17C1D7FDF2E1}" type="sibTrans" cxnId="{32528EA2-3785-4B43-B00B-96E1970EEF6B}">
      <dgm:prSet/>
      <dgm:spPr/>
      <dgm:t>
        <a:bodyPr/>
        <a:lstStyle/>
        <a:p>
          <a:endParaRPr lang="en-US"/>
        </a:p>
      </dgm:t>
    </dgm:pt>
    <dgm:pt modelId="{F7297389-23E3-47E6-BB41-8CE95DFF9E30}">
      <dgm:prSet/>
      <dgm:spPr/>
      <dgm:t>
        <a:bodyPr/>
        <a:lstStyle/>
        <a:p>
          <a:pPr rtl="0"/>
          <a:r>
            <a:rPr lang="en-US"/>
            <a:t>Made from different materials</a:t>
          </a:r>
        </a:p>
      </dgm:t>
    </dgm:pt>
    <dgm:pt modelId="{D063E937-0064-4B69-8726-323C6F8A0174}" type="parTrans" cxnId="{96259FE2-2A94-4CBE-99C3-8E8CD6AC5FCC}">
      <dgm:prSet/>
      <dgm:spPr/>
      <dgm:t>
        <a:bodyPr/>
        <a:lstStyle/>
        <a:p>
          <a:endParaRPr lang="en-US"/>
        </a:p>
      </dgm:t>
    </dgm:pt>
    <dgm:pt modelId="{9E1A1CE4-78C5-4B08-84D4-ECDEFD2A71A8}" type="sibTrans" cxnId="{96259FE2-2A94-4CBE-99C3-8E8CD6AC5FCC}">
      <dgm:prSet/>
      <dgm:spPr/>
      <dgm:t>
        <a:bodyPr/>
        <a:lstStyle/>
        <a:p>
          <a:endParaRPr lang="en-US"/>
        </a:p>
      </dgm:t>
    </dgm:pt>
    <dgm:pt modelId="{EE7EE26D-8623-4EEE-9B4E-12914B129D49}">
      <dgm:prSet/>
      <dgm:spPr/>
      <dgm:t>
        <a:bodyPr/>
        <a:lstStyle/>
        <a:p>
          <a:pPr rtl="0"/>
          <a:r>
            <a:rPr lang="en-US"/>
            <a:t>Put in different place in body</a:t>
          </a:r>
        </a:p>
      </dgm:t>
    </dgm:pt>
    <dgm:pt modelId="{14B404D8-C18B-4EEA-90AC-100BD12985E1}" type="parTrans" cxnId="{706F7ECE-DF0B-4C47-AAEE-295A4B315C07}">
      <dgm:prSet/>
      <dgm:spPr/>
      <dgm:t>
        <a:bodyPr/>
        <a:lstStyle/>
        <a:p>
          <a:endParaRPr lang="en-US"/>
        </a:p>
      </dgm:t>
    </dgm:pt>
    <dgm:pt modelId="{4A65A192-A5C9-4838-B995-A1A54E2DF595}" type="sibTrans" cxnId="{706F7ECE-DF0B-4C47-AAEE-295A4B315C07}">
      <dgm:prSet/>
      <dgm:spPr/>
      <dgm:t>
        <a:bodyPr/>
        <a:lstStyle/>
        <a:p>
          <a:endParaRPr lang="en-US"/>
        </a:p>
      </dgm:t>
    </dgm:pt>
    <dgm:pt modelId="{424406DE-11B6-4BEA-830D-D507D7CAF458}">
      <dgm:prSet/>
      <dgm:spPr/>
      <dgm:t>
        <a:bodyPr/>
        <a:lstStyle/>
        <a:p>
          <a:pPr rtl="0"/>
          <a:r>
            <a:rPr lang="en-US"/>
            <a:t>Manufactured very differently</a:t>
          </a:r>
        </a:p>
      </dgm:t>
    </dgm:pt>
    <dgm:pt modelId="{AA416128-E26F-4B00-8D86-A9ED27ED741D}" type="parTrans" cxnId="{14B43D87-DB2F-4497-95C4-E2C08E8313FB}">
      <dgm:prSet/>
      <dgm:spPr/>
      <dgm:t>
        <a:bodyPr/>
        <a:lstStyle/>
        <a:p>
          <a:endParaRPr lang="en-US"/>
        </a:p>
      </dgm:t>
    </dgm:pt>
    <dgm:pt modelId="{E2B02B74-2660-47CE-BCFA-5245EBF77F83}" type="sibTrans" cxnId="{14B43D87-DB2F-4497-95C4-E2C08E8313FB}">
      <dgm:prSet/>
      <dgm:spPr/>
      <dgm:t>
        <a:bodyPr/>
        <a:lstStyle/>
        <a:p>
          <a:endParaRPr lang="en-US"/>
        </a:p>
      </dgm:t>
    </dgm:pt>
    <dgm:pt modelId="{48CC51F0-6C3C-4564-ACA8-FD6CE8A8F4B8}">
      <dgm:prSet/>
      <dgm:spPr/>
      <dgm:t>
        <a:bodyPr/>
        <a:lstStyle/>
        <a:p>
          <a:pPr rtl="0"/>
          <a:r>
            <a:rPr lang="en-US"/>
            <a:t>Impossible if your device:</a:t>
          </a:r>
        </a:p>
      </dgm:t>
    </dgm:pt>
    <dgm:pt modelId="{08D4D355-CE59-412D-A25E-232ED897FC2A}" type="parTrans" cxnId="{FB46F790-6BF7-477A-BA3D-BBF7FFC2898B}">
      <dgm:prSet/>
      <dgm:spPr/>
      <dgm:t>
        <a:bodyPr/>
        <a:lstStyle/>
        <a:p>
          <a:endParaRPr lang="en-US"/>
        </a:p>
      </dgm:t>
    </dgm:pt>
    <dgm:pt modelId="{AA66C541-6CFB-4E7F-A7AE-9BCB59993E23}" type="sibTrans" cxnId="{FB46F790-6BF7-477A-BA3D-BBF7FFC2898B}">
      <dgm:prSet/>
      <dgm:spPr/>
      <dgm:t>
        <a:bodyPr/>
        <a:lstStyle/>
        <a:p>
          <a:endParaRPr lang="en-US"/>
        </a:p>
      </dgm:t>
    </dgm:pt>
    <dgm:pt modelId="{1731C35A-0B08-4725-8E8C-A598949EAE97}">
      <dgm:prSet/>
      <dgm:spPr/>
      <dgm:t>
        <a:bodyPr/>
        <a:lstStyle/>
        <a:p>
          <a:pPr rtl="0"/>
          <a:r>
            <a:rPr lang="en-US"/>
            <a:t>Different mech of action</a:t>
          </a:r>
        </a:p>
      </dgm:t>
    </dgm:pt>
    <dgm:pt modelId="{F84CD592-D34B-4A36-ABF0-5D1352123134}" type="parTrans" cxnId="{749372CA-D07E-43F3-AC69-9D4765A64CC2}">
      <dgm:prSet/>
      <dgm:spPr/>
      <dgm:t>
        <a:bodyPr/>
        <a:lstStyle/>
        <a:p>
          <a:endParaRPr lang="en-US"/>
        </a:p>
      </dgm:t>
    </dgm:pt>
    <dgm:pt modelId="{4963D04D-132A-4EEC-8487-3EA589CB6489}" type="sibTrans" cxnId="{749372CA-D07E-43F3-AC69-9D4765A64CC2}">
      <dgm:prSet/>
      <dgm:spPr/>
      <dgm:t>
        <a:bodyPr/>
        <a:lstStyle/>
        <a:p>
          <a:endParaRPr lang="en-US"/>
        </a:p>
      </dgm:t>
    </dgm:pt>
    <dgm:pt modelId="{D6D614A1-7C96-40FA-B455-37169B4F7603}">
      <dgm:prSet/>
      <dgm:spPr/>
      <dgm:t>
        <a:bodyPr/>
        <a:lstStyle/>
        <a:p>
          <a:pPr rtl="0"/>
          <a:r>
            <a:rPr lang="en-US"/>
            <a:t>Different energy source</a:t>
          </a:r>
        </a:p>
      </dgm:t>
    </dgm:pt>
    <dgm:pt modelId="{1D2F0BE2-DFD6-4E81-A2CE-DD307C7316A1}" type="parTrans" cxnId="{9E5DEABF-A850-440A-8963-72F74300F9FA}">
      <dgm:prSet/>
      <dgm:spPr/>
      <dgm:t>
        <a:bodyPr/>
        <a:lstStyle/>
        <a:p>
          <a:endParaRPr lang="en-US"/>
        </a:p>
      </dgm:t>
    </dgm:pt>
    <dgm:pt modelId="{E10EDF9F-638B-424C-936C-2F1341091DB6}" type="sibTrans" cxnId="{9E5DEABF-A850-440A-8963-72F74300F9FA}">
      <dgm:prSet/>
      <dgm:spPr/>
      <dgm:t>
        <a:bodyPr/>
        <a:lstStyle/>
        <a:p>
          <a:endParaRPr lang="en-US"/>
        </a:p>
      </dgm:t>
    </dgm:pt>
    <dgm:pt modelId="{E3D54180-AE43-4075-ACE3-968B8E4A91EC}">
      <dgm:prSet/>
      <dgm:spPr/>
      <dgm:t>
        <a:bodyPr/>
        <a:lstStyle/>
        <a:p>
          <a:pPr rtl="0"/>
          <a:r>
            <a:rPr lang="en-US"/>
            <a:t>Different application</a:t>
          </a:r>
        </a:p>
      </dgm:t>
    </dgm:pt>
    <dgm:pt modelId="{C5C72D91-F7EF-4BE3-BD6D-EEB057047C3E}" type="parTrans" cxnId="{1021D981-FFEE-4A2D-AA5C-074B728B57CB}">
      <dgm:prSet/>
      <dgm:spPr/>
      <dgm:t>
        <a:bodyPr/>
        <a:lstStyle/>
        <a:p>
          <a:endParaRPr lang="en-US"/>
        </a:p>
      </dgm:t>
    </dgm:pt>
    <dgm:pt modelId="{914709E0-AC94-4593-B6FE-3D541DC69B80}" type="sibTrans" cxnId="{1021D981-FFEE-4A2D-AA5C-074B728B57CB}">
      <dgm:prSet/>
      <dgm:spPr/>
      <dgm:t>
        <a:bodyPr/>
        <a:lstStyle/>
        <a:p>
          <a:endParaRPr lang="en-US"/>
        </a:p>
      </dgm:t>
    </dgm:pt>
    <dgm:pt modelId="{D2AE1586-A55E-43B5-83B8-0C586AF6AF4C}">
      <dgm:prSet/>
      <dgm:spPr/>
      <dgm:t>
        <a:bodyPr/>
        <a:lstStyle/>
        <a:p>
          <a:pPr rtl="0"/>
          <a:r>
            <a:rPr lang="en-US" b="1"/>
            <a:t>Different technological characteristics but “as safe and effective” as a legally marketed device</a:t>
          </a:r>
          <a:endParaRPr lang="en-US"/>
        </a:p>
      </dgm:t>
    </dgm:pt>
    <dgm:pt modelId="{3206217F-CB36-4FE3-A4A9-6C19C3EC3282}" type="parTrans" cxnId="{34AA19AF-5AAB-42A7-A0FD-60FF76D002B8}">
      <dgm:prSet/>
      <dgm:spPr/>
      <dgm:t>
        <a:bodyPr/>
        <a:lstStyle/>
        <a:p>
          <a:endParaRPr lang="en-US"/>
        </a:p>
      </dgm:t>
    </dgm:pt>
    <dgm:pt modelId="{828915D1-7B2A-477D-865F-DE9D3A69EB59}" type="sibTrans" cxnId="{34AA19AF-5AAB-42A7-A0FD-60FF76D002B8}">
      <dgm:prSet/>
      <dgm:spPr/>
      <dgm:t>
        <a:bodyPr/>
        <a:lstStyle/>
        <a:p>
          <a:endParaRPr lang="en-US"/>
        </a:p>
      </dgm:t>
    </dgm:pt>
    <dgm:pt modelId="{3CBFD09D-6C91-4668-92A4-0E0C2B7CEBAF}">
      <dgm:prSet/>
      <dgm:spPr/>
      <dgm:t>
        <a:bodyPr/>
        <a:lstStyle/>
        <a:p>
          <a:pPr rtl="0"/>
          <a:r>
            <a:rPr lang="en-US"/>
            <a:t>“As S/E” highly debatable</a:t>
          </a:r>
        </a:p>
      </dgm:t>
    </dgm:pt>
    <dgm:pt modelId="{0E66781C-4193-4BE2-A54E-4D8F10288119}" type="parTrans" cxnId="{E753996B-12D6-4AAD-93D1-F30279B675D3}">
      <dgm:prSet/>
      <dgm:spPr/>
      <dgm:t>
        <a:bodyPr/>
        <a:lstStyle/>
        <a:p>
          <a:endParaRPr lang="en-US"/>
        </a:p>
      </dgm:t>
    </dgm:pt>
    <dgm:pt modelId="{F9E13B64-B04F-4C5F-A426-B4063B47C0B4}" type="sibTrans" cxnId="{E753996B-12D6-4AAD-93D1-F30279B675D3}">
      <dgm:prSet/>
      <dgm:spPr/>
      <dgm:t>
        <a:bodyPr/>
        <a:lstStyle/>
        <a:p>
          <a:endParaRPr lang="en-US"/>
        </a:p>
      </dgm:t>
    </dgm:pt>
    <dgm:pt modelId="{2A677A9F-8F49-494B-8BA3-36D978528BBE}">
      <dgm:prSet/>
      <dgm:spPr/>
      <dgm:t>
        <a:bodyPr/>
        <a:lstStyle/>
        <a:p>
          <a:pPr rtl="0"/>
          <a:r>
            <a:rPr lang="en-US" dirty="0"/>
            <a:t>You may not want to do a large non-inferiority clinical trial</a:t>
          </a:r>
        </a:p>
      </dgm:t>
    </dgm:pt>
    <dgm:pt modelId="{8B785A2A-FC65-4613-A8CA-B3E6127AC9CD}" type="parTrans" cxnId="{3CFACA71-CF18-469B-875E-F03D9A3760F8}">
      <dgm:prSet/>
      <dgm:spPr/>
      <dgm:t>
        <a:bodyPr/>
        <a:lstStyle/>
        <a:p>
          <a:endParaRPr lang="en-US"/>
        </a:p>
      </dgm:t>
    </dgm:pt>
    <dgm:pt modelId="{F4A74263-A8DC-4EC4-AFD4-5CC20BF5C38D}" type="sibTrans" cxnId="{3CFACA71-CF18-469B-875E-F03D9A3760F8}">
      <dgm:prSet/>
      <dgm:spPr/>
      <dgm:t>
        <a:bodyPr/>
        <a:lstStyle/>
        <a:p>
          <a:endParaRPr lang="en-US"/>
        </a:p>
      </dgm:t>
    </dgm:pt>
    <dgm:pt modelId="{7D6C62FF-7F5C-43FA-AC35-66B2D363A69B}">
      <dgm:prSet/>
      <dgm:spPr/>
      <dgm:t>
        <a:bodyPr/>
        <a:lstStyle/>
        <a:p>
          <a:pPr rtl="0"/>
          <a:r>
            <a:rPr lang="en-US"/>
            <a:t>But FDA may require it</a:t>
          </a:r>
        </a:p>
      </dgm:t>
    </dgm:pt>
    <dgm:pt modelId="{EEA61FB6-7618-4478-8897-237D4BB8C078}" type="parTrans" cxnId="{F9DFAD06-30A2-44A4-92D1-5DA3ECE19361}">
      <dgm:prSet/>
      <dgm:spPr/>
      <dgm:t>
        <a:bodyPr/>
        <a:lstStyle/>
        <a:p>
          <a:endParaRPr lang="en-US"/>
        </a:p>
      </dgm:t>
    </dgm:pt>
    <dgm:pt modelId="{2129E408-D33A-4E2E-8AB4-A5E64FC12B8E}" type="sibTrans" cxnId="{F9DFAD06-30A2-44A4-92D1-5DA3ECE19361}">
      <dgm:prSet/>
      <dgm:spPr/>
      <dgm:t>
        <a:bodyPr/>
        <a:lstStyle/>
        <a:p>
          <a:endParaRPr lang="en-US"/>
        </a:p>
      </dgm:t>
    </dgm:pt>
    <dgm:pt modelId="{CE1CF05C-E505-47A9-9EA9-8EE62D96987F}" type="pres">
      <dgm:prSet presAssocID="{DC7C5BE4-11A3-4950-93CF-DFFF00B44DB3}" presName="Name0" presStyleCnt="0">
        <dgm:presLayoutVars>
          <dgm:dir/>
          <dgm:animLvl val="lvl"/>
          <dgm:resizeHandles val="exact"/>
        </dgm:presLayoutVars>
      </dgm:prSet>
      <dgm:spPr/>
      <dgm:t>
        <a:bodyPr/>
        <a:lstStyle/>
        <a:p>
          <a:endParaRPr lang="en-US"/>
        </a:p>
      </dgm:t>
    </dgm:pt>
    <dgm:pt modelId="{DBDBCCC9-69EA-491E-A0A1-128E42A5F2CE}" type="pres">
      <dgm:prSet presAssocID="{A7F6B80B-E65E-4572-9BDA-5EE9D918F3EE}" presName="composite" presStyleCnt="0"/>
      <dgm:spPr/>
    </dgm:pt>
    <dgm:pt modelId="{E499B718-6C63-4980-903C-E6BF57FCC3BA}" type="pres">
      <dgm:prSet presAssocID="{A7F6B80B-E65E-4572-9BDA-5EE9D918F3EE}" presName="parTx" presStyleLbl="alignNode1" presStyleIdx="0" presStyleCnt="2">
        <dgm:presLayoutVars>
          <dgm:chMax val="0"/>
          <dgm:chPref val="0"/>
          <dgm:bulletEnabled val="1"/>
        </dgm:presLayoutVars>
      </dgm:prSet>
      <dgm:spPr/>
      <dgm:t>
        <a:bodyPr/>
        <a:lstStyle/>
        <a:p>
          <a:endParaRPr lang="en-US"/>
        </a:p>
      </dgm:t>
    </dgm:pt>
    <dgm:pt modelId="{C23B9DC1-8AD4-4BE0-8C73-832AAC912BE9}" type="pres">
      <dgm:prSet presAssocID="{A7F6B80B-E65E-4572-9BDA-5EE9D918F3EE}" presName="desTx" presStyleLbl="alignAccFollowNode1" presStyleIdx="0" presStyleCnt="2">
        <dgm:presLayoutVars>
          <dgm:bulletEnabled val="1"/>
        </dgm:presLayoutVars>
      </dgm:prSet>
      <dgm:spPr/>
      <dgm:t>
        <a:bodyPr/>
        <a:lstStyle/>
        <a:p>
          <a:endParaRPr lang="en-US"/>
        </a:p>
      </dgm:t>
    </dgm:pt>
    <dgm:pt modelId="{B5BC97D2-58DB-4402-8BE6-74BFB581FD59}" type="pres">
      <dgm:prSet presAssocID="{CB4134C3-A2DF-4762-ADD0-7C8A5AE47945}" presName="space" presStyleCnt="0"/>
      <dgm:spPr/>
    </dgm:pt>
    <dgm:pt modelId="{00E344D2-BA74-4117-8BCE-4779507636A3}" type="pres">
      <dgm:prSet presAssocID="{D2AE1586-A55E-43B5-83B8-0C586AF6AF4C}" presName="composite" presStyleCnt="0"/>
      <dgm:spPr/>
    </dgm:pt>
    <dgm:pt modelId="{39154291-484B-4996-A1AC-838D68020C17}" type="pres">
      <dgm:prSet presAssocID="{D2AE1586-A55E-43B5-83B8-0C586AF6AF4C}" presName="parTx" presStyleLbl="alignNode1" presStyleIdx="1" presStyleCnt="2">
        <dgm:presLayoutVars>
          <dgm:chMax val="0"/>
          <dgm:chPref val="0"/>
          <dgm:bulletEnabled val="1"/>
        </dgm:presLayoutVars>
      </dgm:prSet>
      <dgm:spPr/>
      <dgm:t>
        <a:bodyPr/>
        <a:lstStyle/>
        <a:p>
          <a:endParaRPr lang="en-US"/>
        </a:p>
      </dgm:t>
    </dgm:pt>
    <dgm:pt modelId="{10DE739B-DC93-4A24-824F-C5F1F660E4EF}" type="pres">
      <dgm:prSet presAssocID="{D2AE1586-A55E-43B5-83B8-0C586AF6AF4C}" presName="desTx" presStyleLbl="alignAccFollowNode1" presStyleIdx="1" presStyleCnt="2">
        <dgm:presLayoutVars>
          <dgm:bulletEnabled val="1"/>
        </dgm:presLayoutVars>
      </dgm:prSet>
      <dgm:spPr/>
      <dgm:t>
        <a:bodyPr/>
        <a:lstStyle/>
        <a:p>
          <a:endParaRPr lang="en-US"/>
        </a:p>
      </dgm:t>
    </dgm:pt>
  </dgm:ptLst>
  <dgm:cxnLst>
    <dgm:cxn modelId="{1021D981-FFEE-4A2D-AA5C-074B728B57CB}" srcId="{48CC51F0-6C3C-4564-ACA8-FD6CE8A8F4B8}" destId="{E3D54180-AE43-4075-ACE3-968B8E4A91EC}" srcOrd="2" destOrd="0" parTransId="{C5C72D91-F7EF-4BE3-BD6D-EEB057047C3E}" sibTransId="{914709E0-AC94-4593-B6FE-3D541DC69B80}"/>
    <dgm:cxn modelId="{34AA19AF-5AAB-42A7-A0FD-60FF76D002B8}" srcId="{DC7C5BE4-11A3-4950-93CF-DFFF00B44DB3}" destId="{D2AE1586-A55E-43B5-83B8-0C586AF6AF4C}" srcOrd="1" destOrd="0" parTransId="{3206217F-CB36-4FE3-A4A9-6C19C3EC3282}" sibTransId="{828915D1-7B2A-477D-865F-DE9D3A69EB59}"/>
    <dgm:cxn modelId="{E753996B-12D6-4AAD-93D1-F30279B675D3}" srcId="{D2AE1586-A55E-43B5-83B8-0C586AF6AF4C}" destId="{3CBFD09D-6C91-4668-92A4-0E0C2B7CEBAF}" srcOrd="0" destOrd="0" parTransId="{0E66781C-4193-4BE2-A54E-4D8F10288119}" sibTransId="{F9E13B64-B04F-4C5F-A426-B4063B47C0B4}"/>
    <dgm:cxn modelId="{F9334A08-4F2B-474F-AC45-56618A768B3D}" type="presOf" srcId="{1731C35A-0B08-4725-8E8C-A598949EAE97}" destId="{C23B9DC1-8AD4-4BE0-8C73-832AAC912BE9}" srcOrd="0" destOrd="6" presId="urn:microsoft.com/office/officeart/2005/8/layout/hList1"/>
    <dgm:cxn modelId="{D7F017D7-4173-4AAA-9066-42184D789B75}" type="presOf" srcId="{DC7C5BE4-11A3-4950-93CF-DFFF00B44DB3}" destId="{CE1CF05C-E505-47A9-9EA9-8EE62D96987F}" srcOrd="0" destOrd="0" presId="urn:microsoft.com/office/officeart/2005/8/layout/hList1"/>
    <dgm:cxn modelId="{101C673E-E80B-4B59-A190-2A6A93B0BDF0}" type="presOf" srcId="{2A779100-1E61-462F-B091-CB4AE3CC15A3}" destId="{C23B9DC1-8AD4-4BE0-8C73-832AAC912BE9}" srcOrd="0" destOrd="0" presId="urn:microsoft.com/office/officeart/2005/8/layout/hList1"/>
    <dgm:cxn modelId="{A325FAA4-B6D4-4C12-8DFE-5EF448C2A273}" type="presOf" srcId="{424406DE-11B6-4BEA-830D-D507D7CAF458}" destId="{C23B9DC1-8AD4-4BE0-8C73-832AAC912BE9}" srcOrd="0" destOrd="4" presId="urn:microsoft.com/office/officeart/2005/8/layout/hList1"/>
    <dgm:cxn modelId="{A4AE5443-A206-4BCB-974B-C39BCD5EC6A2}" type="presOf" srcId="{EE7EE26D-8623-4EEE-9B4E-12914B129D49}" destId="{C23B9DC1-8AD4-4BE0-8C73-832AAC912BE9}" srcOrd="0" destOrd="3" presId="urn:microsoft.com/office/officeart/2005/8/layout/hList1"/>
    <dgm:cxn modelId="{AEE4B858-4E74-4C6B-BF44-A81D0EEED772}" type="presOf" srcId="{3CBFD09D-6C91-4668-92A4-0E0C2B7CEBAF}" destId="{10DE739B-DC93-4A24-824F-C5F1F660E4EF}" srcOrd="0" destOrd="0" presId="urn:microsoft.com/office/officeart/2005/8/layout/hList1"/>
    <dgm:cxn modelId="{14B43D87-DB2F-4497-95C4-E2C08E8313FB}" srcId="{646753DB-CA19-4F0A-9C9E-FBBAA1A17E8D}" destId="{424406DE-11B6-4BEA-830D-D507D7CAF458}" srcOrd="2" destOrd="0" parTransId="{AA416128-E26F-4B00-8D86-A9ED27ED741D}" sibTransId="{E2B02B74-2660-47CE-BCFA-5245EBF77F83}"/>
    <dgm:cxn modelId="{73EE6BEF-D530-4981-B041-AD640E3250C9}" type="presOf" srcId="{48CC51F0-6C3C-4564-ACA8-FD6CE8A8F4B8}" destId="{C23B9DC1-8AD4-4BE0-8C73-832AAC912BE9}" srcOrd="0" destOrd="5" presId="urn:microsoft.com/office/officeart/2005/8/layout/hList1"/>
    <dgm:cxn modelId="{3CFACA71-CF18-469B-875E-F03D9A3760F8}" srcId="{D2AE1586-A55E-43B5-83B8-0C586AF6AF4C}" destId="{2A677A9F-8F49-494B-8BA3-36D978528BBE}" srcOrd="1" destOrd="0" parTransId="{8B785A2A-FC65-4613-A8CA-B3E6127AC9CD}" sibTransId="{F4A74263-A8DC-4EC4-AFD4-5CC20BF5C38D}"/>
    <dgm:cxn modelId="{E2879A2B-6765-4C6D-B958-0BEEB18E87A7}" type="presOf" srcId="{2A677A9F-8F49-494B-8BA3-36D978528BBE}" destId="{10DE739B-DC93-4A24-824F-C5F1F660E4EF}" srcOrd="0" destOrd="1" presId="urn:microsoft.com/office/officeart/2005/8/layout/hList1"/>
    <dgm:cxn modelId="{47C4B954-2015-46C6-A1A5-5668010C1EF2}" type="presOf" srcId="{D6D614A1-7C96-40FA-B455-37169B4F7603}" destId="{C23B9DC1-8AD4-4BE0-8C73-832AAC912BE9}" srcOrd="0" destOrd="7" presId="urn:microsoft.com/office/officeart/2005/8/layout/hList1"/>
    <dgm:cxn modelId="{96259FE2-2A94-4CBE-99C3-8E8CD6AC5FCC}" srcId="{646753DB-CA19-4F0A-9C9E-FBBAA1A17E8D}" destId="{F7297389-23E3-47E6-BB41-8CE95DFF9E30}" srcOrd="0" destOrd="0" parTransId="{D063E937-0064-4B69-8726-323C6F8A0174}" sibTransId="{9E1A1CE4-78C5-4B08-84D4-ECDEFD2A71A8}"/>
    <dgm:cxn modelId="{706F7ECE-DF0B-4C47-AAEE-295A4B315C07}" srcId="{646753DB-CA19-4F0A-9C9E-FBBAA1A17E8D}" destId="{EE7EE26D-8623-4EEE-9B4E-12914B129D49}" srcOrd="1" destOrd="0" parTransId="{14B404D8-C18B-4EEA-90AC-100BD12985E1}" sibTransId="{4A65A192-A5C9-4838-B995-A1A54E2DF595}"/>
    <dgm:cxn modelId="{15F1B590-6A37-4C93-A6EB-53F6F9A77F98}" srcId="{A7F6B80B-E65E-4572-9BDA-5EE9D918F3EE}" destId="{2A779100-1E61-462F-B091-CB4AE3CC15A3}" srcOrd="0" destOrd="0" parTransId="{438E33F6-B367-4ADE-B85A-AACC7BDB68EF}" sibTransId="{689DF9E2-89CB-4145-B8FA-A87AFC6DDFE2}"/>
    <dgm:cxn modelId="{749372CA-D07E-43F3-AC69-9D4765A64CC2}" srcId="{48CC51F0-6C3C-4564-ACA8-FD6CE8A8F4B8}" destId="{1731C35A-0B08-4725-8E8C-A598949EAE97}" srcOrd="0" destOrd="0" parTransId="{F84CD592-D34B-4A36-ABF0-5D1352123134}" sibTransId="{4963D04D-132A-4EEC-8487-3EA589CB6489}"/>
    <dgm:cxn modelId="{32528EA2-3785-4B43-B00B-96E1970EEF6B}" srcId="{A7F6B80B-E65E-4572-9BDA-5EE9D918F3EE}" destId="{646753DB-CA19-4F0A-9C9E-FBBAA1A17E8D}" srcOrd="1" destOrd="0" parTransId="{BADB6C25-FBCA-4FB6-B9DD-1DE8D5622717}" sibTransId="{DAFFBA64-AFF0-4746-B255-17C1D7FDF2E1}"/>
    <dgm:cxn modelId="{F9DFAD06-30A2-44A4-92D1-5DA3ECE19361}" srcId="{D2AE1586-A55E-43B5-83B8-0C586AF6AF4C}" destId="{7D6C62FF-7F5C-43FA-AC35-66B2D363A69B}" srcOrd="2" destOrd="0" parTransId="{EEA61FB6-7618-4478-8897-237D4BB8C078}" sibTransId="{2129E408-D33A-4E2E-8AB4-A5E64FC12B8E}"/>
    <dgm:cxn modelId="{004665CC-0886-43F7-9BA5-885E2FE6FF2E}" type="presOf" srcId="{E3D54180-AE43-4075-ACE3-968B8E4A91EC}" destId="{C23B9DC1-8AD4-4BE0-8C73-832AAC912BE9}" srcOrd="0" destOrd="8" presId="urn:microsoft.com/office/officeart/2005/8/layout/hList1"/>
    <dgm:cxn modelId="{6165C6C1-FCC6-40E5-A577-1EDD0725523C}" type="presOf" srcId="{F7297389-23E3-47E6-BB41-8CE95DFF9E30}" destId="{C23B9DC1-8AD4-4BE0-8C73-832AAC912BE9}" srcOrd="0" destOrd="2" presId="urn:microsoft.com/office/officeart/2005/8/layout/hList1"/>
    <dgm:cxn modelId="{FB46F790-6BF7-477A-BA3D-BBF7FFC2898B}" srcId="{A7F6B80B-E65E-4572-9BDA-5EE9D918F3EE}" destId="{48CC51F0-6C3C-4564-ACA8-FD6CE8A8F4B8}" srcOrd="2" destOrd="0" parTransId="{08D4D355-CE59-412D-A25E-232ED897FC2A}" sibTransId="{AA66C541-6CFB-4E7F-A7AE-9BCB59993E23}"/>
    <dgm:cxn modelId="{6DF621C7-3074-40A4-822A-70D761C9DDCD}" srcId="{DC7C5BE4-11A3-4950-93CF-DFFF00B44DB3}" destId="{A7F6B80B-E65E-4572-9BDA-5EE9D918F3EE}" srcOrd="0" destOrd="0" parTransId="{1CF6AADA-7DF9-4A94-A3F9-B3A48B879FFD}" sibTransId="{CB4134C3-A2DF-4762-ADD0-7C8A5AE47945}"/>
    <dgm:cxn modelId="{CF01E5A6-0401-4715-8E3F-731D75D4BCB9}" type="presOf" srcId="{7D6C62FF-7F5C-43FA-AC35-66B2D363A69B}" destId="{10DE739B-DC93-4A24-824F-C5F1F660E4EF}" srcOrd="0" destOrd="2" presId="urn:microsoft.com/office/officeart/2005/8/layout/hList1"/>
    <dgm:cxn modelId="{9E5DEABF-A850-440A-8963-72F74300F9FA}" srcId="{48CC51F0-6C3C-4564-ACA8-FD6CE8A8F4B8}" destId="{D6D614A1-7C96-40FA-B455-37169B4F7603}" srcOrd="1" destOrd="0" parTransId="{1D2F0BE2-DFD6-4E81-A2CE-DD307C7316A1}" sibTransId="{E10EDF9F-638B-424C-936C-2F1341091DB6}"/>
    <dgm:cxn modelId="{EBCBCF0C-1D0B-44C2-9E41-B03FE512E552}" type="presOf" srcId="{A7F6B80B-E65E-4572-9BDA-5EE9D918F3EE}" destId="{E499B718-6C63-4980-903C-E6BF57FCC3BA}" srcOrd="0" destOrd="0" presId="urn:microsoft.com/office/officeart/2005/8/layout/hList1"/>
    <dgm:cxn modelId="{73FBF435-1D1F-4A85-AFFB-FC6B0C1F2ABB}" type="presOf" srcId="{646753DB-CA19-4F0A-9C9E-FBBAA1A17E8D}" destId="{C23B9DC1-8AD4-4BE0-8C73-832AAC912BE9}" srcOrd="0" destOrd="1" presId="urn:microsoft.com/office/officeart/2005/8/layout/hList1"/>
    <dgm:cxn modelId="{6459F315-3A86-4086-99E5-E0721EB8C73E}" type="presOf" srcId="{D2AE1586-A55E-43B5-83B8-0C586AF6AF4C}" destId="{39154291-484B-4996-A1AC-838D68020C17}" srcOrd="0" destOrd="0" presId="urn:microsoft.com/office/officeart/2005/8/layout/hList1"/>
    <dgm:cxn modelId="{2553383A-AE76-4F89-9520-538B8C5DBFD3}" type="presParOf" srcId="{CE1CF05C-E505-47A9-9EA9-8EE62D96987F}" destId="{DBDBCCC9-69EA-491E-A0A1-128E42A5F2CE}" srcOrd="0" destOrd="0" presId="urn:microsoft.com/office/officeart/2005/8/layout/hList1"/>
    <dgm:cxn modelId="{EF357E36-51CB-4DF8-9810-2BB8845AD938}" type="presParOf" srcId="{DBDBCCC9-69EA-491E-A0A1-128E42A5F2CE}" destId="{E499B718-6C63-4980-903C-E6BF57FCC3BA}" srcOrd="0" destOrd="0" presId="urn:microsoft.com/office/officeart/2005/8/layout/hList1"/>
    <dgm:cxn modelId="{78B5B11A-0A99-493F-ADBD-C6994776380C}" type="presParOf" srcId="{DBDBCCC9-69EA-491E-A0A1-128E42A5F2CE}" destId="{C23B9DC1-8AD4-4BE0-8C73-832AAC912BE9}" srcOrd="1" destOrd="0" presId="urn:microsoft.com/office/officeart/2005/8/layout/hList1"/>
    <dgm:cxn modelId="{24CD9D5A-137E-49A1-8420-C23EA6ED3ECB}" type="presParOf" srcId="{CE1CF05C-E505-47A9-9EA9-8EE62D96987F}" destId="{B5BC97D2-58DB-4402-8BE6-74BFB581FD59}" srcOrd="1" destOrd="0" presId="urn:microsoft.com/office/officeart/2005/8/layout/hList1"/>
    <dgm:cxn modelId="{459ABB6C-FBD7-44A2-929F-5A9D21E54C34}" type="presParOf" srcId="{CE1CF05C-E505-47A9-9EA9-8EE62D96987F}" destId="{00E344D2-BA74-4117-8BCE-4779507636A3}" srcOrd="2" destOrd="0" presId="urn:microsoft.com/office/officeart/2005/8/layout/hList1"/>
    <dgm:cxn modelId="{93674159-E792-4B5C-AC3A-85BFA48E1A07}" type="presParOf" srcId="{00E344D2-BA74-4117-8BCE-4779507636A3}" destId="{39154291-484B-4996-A1AC-838D68020C17}" srcOrd="0" destOrd="0" presId="urn:microsoft.com/office/officeart/2005/8/layout/hList1"/>
    <dgm:cxn modelId="{A7F7CE82-4D43-4101-AFE3-198D405AD6CA}" type="presParOf" srcId="{00E344D2-BA74-4117-8BCE-4779507636A3}" destId="{10DE739B-DC93-4A24-824F-C5F1F660E4E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811E0A-F8D8-41F3-ACC1-216F4A081A46}"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524911E1-7965-4EA0-908C-73CD0B9ABACC}">
      <dgm:prSet/>
      <dgm:spPr/>
      <dgm:t>
        <a:bodyPr/>
        <a:lstStyle/>
        <a:p>
          <a:pPr rtl="0"/>
          <a:r>
            <a:rPr lang="en-US" dirty="0"/>
            <a:t>Sham trials very difficult</a:t>
          </a:r>
        </a:p>
      </dgm:t>
    </dgm:pt>
    <dgm:pt modelId="{40C2E73C-E950-4F6D-8C94-BB950775CCF0}" type="parTrans" cxnId="{CF9DE756-DC99-4D05-A2FF-016EA2D69DD9}">
      <dgm:prSet/>
      <dgm:spPr/>
      <dgm:t>
        <a:bodyPr/>
        <a:lstStyle/>
        <a:p>
          <a:endParaRPr lang="en-US"/>
        </a:p>
      </dgm:t>
    </dgm:pt>
    <dgm:pt modelId="{81718D6F-5CC1-46A7-B412-A5C398D171E8}" type="sibTrans" cxnId="{CF9DE756-DC99-4D05-A2FF-016EA2D69DD9}">
      <dgm:prSet/>
      <dgm:spPr/>
      <dgm:t>
        <a:bodyPr/>
        <a:lstStyle/>
        <a:p>
          <a:endParaRPr lang="en-US"/>
        </a:p>
      </dgm:t>
    </dgm:pt>
    <dgm:pt modelId="{B6E0FA2F-538F-4247-B5BC-225900F2A183}">
      <dgm:prSet/>
      <dgm:spPr/>
      <dgm:t>
        <a:bodyPr/>
        <a:lstStyle/>
        <a:p>
          <a:pPr rtl="0"/>
          <a:r>
            <a:rPr lang="en-US" dirty="0"/>
            <a:t>In comparison, placebo-controlled drug trial is “easy”</a:t>
          </a:r>
        </a:p>
      </dgm:t>
    </dgm:pt>
    <dgm:pt modelId="{C9EA041A-EA24-4642-A382-F5C553EF1C6E}" type="parTrans" cxnId="{06CD7A71-F988-4477-B4B0-7F6B9D02868F}">
      <dgm:prSet/>
      <dgm:spPr/>
      <dgm:t>
        <a:bodyPr/>
        <a:lstStyle/>
        <a:p>
          <a:endParaRPr lang="en-US"/>
        </a:p>
      </dgm:t>
    </dgm:pt>
    <dgm:pt modelId="{C8D7B1CD-B7D0-4B8F-AC1F-40DCA2C742DB}" type="sibTrans" cxnId="{06CD7A71-F988-4477-B4B0-7F6B9D02868F}">
      <dgm:prSet/>
      <dgm:spPr/>
      <dgm:t>
        <a:bodyPr/>
        <a:lstStyle/>
        <a:p>
          <a:endParaRPr lang="en-US"/>
        </a:p>
      </dgm:t>
    </dgm:pt>
    <dgm:pt modelId="{0A1B5DB6-3F5B-48F8-9151-6CAEECCB665B}">
      <dgm:prSet/>
      <dgm:spPr/>
      <dgm:t>
        <a:bodyPr/>
        <a:lstStyle/>
        <a:p>
          <a:pPr rtl="0"/>
          <a:r>
            <a:rPr lang="en-US" dirty="0"/>
            <a:t>Surgery vs. non-surgery trials challenging</a:t>
          </a:r>
        </a:p>
      </dgm:t>
    </dgm:pt>
    <dgm:pt modelId="{9F4A24FE-DEDC-4540-B067-8B54F8FE151B}" type="parTrans" cxnId="{339348B0-36A3-4C00-9551-FDE989804ED6}">
      <dgm:prSet/>
      <dgm:spPr/>
      <dgm:t>
        <a:bodyPr/>
        <a:lstStyle/>
        <a:p>
          <a:endParaRPr lang="en-US"/>
        </a:p>
      </dgm:t>
    </dgm:pt>
    <dgm:pt modelId="{6138BB0D-1CBB-405F-966A-CCED40CA3B37}" type="sibTrans" cxnId="{339348B0-36A3-4C00-9551-FDE989804ED6}">
      <dgm:prSet/>
      <dgm:spPr/>
      <dgm:t>
        <a:bodyPr/>
        <a:lstStyle/>
        <a:p>
          <a:endParaRPr lang="en-US"/>
        </a:p>
      </dgm:t>
    </dgm:pt>
    <dgm:pt modelId="{8FFA86C8-0A77-46F0-B306-45CF767E2092}">
      <dgm:prSet/>
      <dgm:spPr/>
      <dgm:t>
        <a:bodyPr/>
        <a:lstStyle/>
        <a:p>
          <a:pPr rtl="0"/>
          <a:r>
            <a:rPr lang="en-US" dirty="0"/>
            <a:t>Patients with severe problem “ready” for surgery and have exhausted medical options</a:t>
          </a:r>
        </a:p>
      </dgm:t>
    </dgm:pt>
    <dgm:pt modelId="{E3776A4F-9AAF-4F5D-995D-FD80331E7F39}" type="parTrans" cxnId="{E515A2E2-C567-4707-ABBD-B1DBE8602DC4}">
      <dgm:prSet/>
      <dgm:spPr/>
      <dgm:t>
        <a:bodyPr/>
        <a:lstStyle/>
        <a:p>
          <a:endParaRPr lang="en-US"/>
        </a:p>
      </dgm:t>
    </dgm:pt>
    <dgm:pt modelId="{19CCE816-566C-43FC-A6BC-92301BC9809C}" type="sibTrans" cxnId="{E515A2E2-C567-4707-ABBD-B1DBE8602DC4}">
      <dgm:prSet/>
      <dgm:spPr/>
      <dgm:t>
        <a:bodyPr/>
        <a:lstStyle/>
        <a:p>
          <a:endParaRPr lang="en-US"/>
        </a:p>
      </dgm:t>
    </dgm:pt>
    <dgm:pt modelId="{A64CBDD3-14D1-48D7-83F6-3D0596D51C12}">
      <dgm:prSet/>
      <dgm:spPr/>
      <dgm:t>
        <a:bodyPr/>
        <a:lstStyle/>
        <a:p>
          <a:pPr rtl="0"/>
          <a:r>
            <a:rPr lang="en-US" dirty="0"/>
            <a:t>Especially when treatment is surgical</a:t>
          </a:r>
        </a:p>
      </dgm:t>
    </dgm:pt>
    <dgm:pt modelId="{A837225D-1876-42FD-8EC7-0EDF2B94AB0F}" type="parTrans" cxnId="{3A7B2AE1-DA23-43CA-83F4-A7A72CE05932}">
      <dgm:prSet/>
      <dgm:spPr/>
      <dgm:t>
        <a:bodyPr/>
        <a:lstStyle/>
        <a:p>
          <a:endParaRPr lang="en-US"/>
        </a:p>
      </dgm:t>
    </dgm:pt>
    <dgm:pt modelId="{DE887060-B938-42D5-BD63-C34407786934}" type="sibTrans" cxnId="{3A7B2AE1-DA23-43CA-83F4-A7A72CE05932}">
      <dgm:prSet/>
      <dgm:spPr/>
      <dgm:t>
        <a:bodyPr/>
        <a:lstStyle/>
        <a:p>
          <a:endParaRPr lang="en-US"/>
        </a:p>
      </dgm:t>
    </dgm:pt>
    <dgm:pt modelId="{2A20F177-6CE1-4D77-A0AE-41096BC2241C}">
      <dgm:prSet/>
      <dgm:spPr/>
      <dgm:t>
        <a:bodyPr/>
        <a:lstStyle/>
        <a:p>
          <a:pPr rtl="0"/>
          <a:r>
            <a:rPr lang="en-US" dirty="0"/>
            <a:t>Unblinding bias</a:t>
          </a:r>
        </a:p>
      </dgm:t>
    </dgm:pt>
    <dgm:pt modelId="{0981D085-21A8-4804-A28E-B82D7CB38430}" type="parTrans" cxnId="{12A37EB4-C420-42A5-B0FB-AB19F1F9E9E7}">
      <dgm:prSet/>
      <dgm:spPr/>
      <dgm:t>
        <a:bodyPr/>
        <a:lstStyle/>
        <a:p>
          <a:endParaRPr lang="en-US"/>
        </a:p>
      </dgm:t>
    </dgm:pt>
    <dgm:pt modelId="{DDE15B63-84D2-4385-B1EA-D219F8A03C91}" type="sibTrans" cxnId="{12A37EB4-C420-42A5-B0FB-AB19F1F9E9E7}">
      <dgm:prSet/>
      <dgm:spPr/>
      <dgm:t>
        <a:bodyPr/>
        <a:lstStyle/>
        <a:p>
          <a:endParaRPr lang="en-US"/>
        </a:p>
      </dgm:t>
    </dgm:pt>
    <dgm:pt modelId="{9A37717E-CCD3-449C-8A87-5A677937DECA}">
      <dgm:prSet/>
      <dgm:spPr/>
      <dgm:t>
        <a:bodyPr/>
        <a:lstStyle/>
        <a:p>
          <a:pPr rtl="0"/>
          <a:r>
            <a:rPr lang="en-US" dirty="0"/>
            <a:t>Intervention significant</a:t>
          </a:r>
        </a:p>
      </dgm:t>
    </dgm:pt>
    <dgm:pt modelId="{9EF99CBA-D7C2-4578-A818-EF02E3447767}" type="parTrans" cxnId="{5F5BED3E-265D-422D-937B-31A6341B0EEE}">
      <dgm:prSet/>
      <dgm:spPr/>
      <dgm:t>
        <a:bodyPr/>
        <a:lstStyle/>
        <a:p>
          <a:endParaRPr lang="en-US"/>
        </a:p>
      </dgm:t>
    </dgm:pt>
    <dgm:pt modelId="{8A9E5627-C9AA-4907-913F-083884646718}" type="sibTrans" cxnId="{5F5BED3E-265D-422D-937B-31A6341B0EEE}">
      <dgm:prSet/>
      <dgm:spPr/>
      <dgm:t>
        <a:bodyPr/>
        <a:lstStyle/>
        <a:p>
          <a:endParaRPr lang="en-US"/>
        </a:p>
      </dgm:t>
    </dgm:pt>
    <dgm:pt modelId="{A557CA63-199F-464E-B2C7-CAF7743EC0C4}">
      <dgm:prSet/>
      <dgm:spPr/>
      <dgm:t>
        <a:bodyPr/>
        <a:lstStyle/>
        <a:p>
          <a:pPr rtl="0"/>
          <a:r>
            <a:rPr lang="en-US" dirty="0"/>
            <a:t>Compared to “little white pill” surgical intervention usually very impactful</a:t>
          </a:r>
        </a:p>
      </dgm:t>
    </dgm:pt>
    <dgm:pt modelId="{5CAF4AB5-BCAD-4FBA-BB84-333863A469D4}" type="parTrans" cxnId="{3EDCCCE9-6008-4075-A154-891246FD0C61}">
      <dgm:prSet/>
      <dgm:spPr/>
      <dgm:t>
        <a:bodyPr/>
        <a:lstStyle/>
        <a:p>
          <a:endParaRPr lang="en-US"/>
        </a:p>
      </dgm:t>
    </dgm:pt>
    <dgm:pt modelId="{F6037648-9728-447A-861D-417CD157CD28}" type="sibTrans" cxnId="{3EDCCCE9-6008-4075-A154-891246FD0C61}">
      <dgm:prSet/>
      <dgm:spPr/>
      <dgm:t>
        <a:bodyPr/>
        <a:lstStyle/>
        <a:p>
          <a:endParaRPr lang="en-US"/>
        </a:p>
      </dgm:t>
    </dgm:pt>
    <dgm:pt modelId="{90371805-F3A7-497A-B90A-08A5BBA74D69}">
      <dgm:prSet/>
      <dgm:spPr/>
      <dgm:t>
        <a:bodyPr/>
        <a:lstStyle/>
        <a:p>
          <a:pPr rtl="0"/>
          <a:r>
            <a:rPr lang="en-US" dirty="0"/>
            <a:t>Patients often very sick, at high risk for death</a:t>
          </a:r>
        </a:p>
      </dgm:t>
    </dgm:pt>
    <dgm:pt modelId="{770FE95B-F0C3-4E54-B7F3-0573840E09DC}" type="parTrans" cxnId="{FE21E415-867C-43DC-8FB8-F7A573EE3093}">
      <dgm:prSet/>
      <dgm:spPr/>
      <dgm:t>
        <a:bodyPr/>
        <a:lstStyle/>
        <a:p>
          <a:endParaRPr lang="en-US"/>
        </a:p>
      </dgm:t>
    </dgm:pt>
    <dgm:pt modelId="{D2AFDB70-93C8-42E3-B264-E8E9ECA97F1D}" type="sibTrans" cxnId="{FE21E415-867C-43DC-8FB8-F7A573EE3093}">
      <dgm:prSet/>
      <dgm:spPr/>
      <dgm:t>
        <a:bodyPr/>
        <a:lstStyle/>
        <a:p>
          <a:endParaRPr lang="en-US"/>
        </a:p>
      </dgm:t>
    </dgm:pt>
    <dgm:pt modelId="{28AFB9CD-BADE-43C5-AA68-48C28D14DD87}" type="pres">
      <dgm:prSet presAssocID="{94811E0A-F8D8-41F3-ACC1-216F4A081A46}" presName="Name0" presStyleCnt="0">
        <dgm:presLayoutVars>
          <dgm:dir/>
          <dgm:animLvl val="lvl"/>
          <dgm:resizeHandles val="exact"/>
        </dgm:presLayoutVars>
      </dgm:prSet>
      <dgm:spPr/>
      <dgm:t>
        <a:bodyPr/>
        <a:lstStyle/>
        <a:p>
          <a:endParaRPr lang="en-US"/>
        </a:p>
      </dgm:t>
    </dgm:pt>
    <dgm:pt modelId="{1D45C574-A073-4E27-A4CF-5C98F458A11E}" type="pres">
      <dgm:prSet presAssocID="{524911E1-7965-4EA0-908C-73CD0B9ABACC}" presName="linNode" presStyleCnt="0"/>
      <dgm:spPr/>
    </dgm:pt>
    <dgm:pt modelId="{C7A4DCC2-90B3-455D-BBBC-C9A022670DA1}" type="pres">
      <dgm:prSet presAssocID="{524911E1-7965-4EA0-908C-73CD0B9ABACC}" presName="parentText" presStyleLbl="node1" presStyleIdx="0" presStyleCnt="3">
        <dgm:presLayoutVars>
          <dgm:chMax val="1"/>
          <dgm:bulletEnabled val="1"/>
        </dgm:presLayoutVars>
      </dgm:prSet>
      <dgm:spPr/>
      <dgm:t>
        <a:bodyPr/>
        <a:lstStyle/>
        <a:p>
          <a:endParaRPr lang="en-US"/>
        </a:p>
      </dgm:t>
    </dgm:pt>
    <dgm:pt modelId="{B1CA1EF0-6B09-4B74-8C08-C28B03AF232A}" type="pres">
      <dgm:prSet presAssocID="{524911E1-7965-4EA0-908C-73CD0B9ABACC}" presName="descendantText" presStyleLbl="alignAccFollowNode1" presStyleIdx="0" presStyleCnt="3">
        <dgm:presLayoutVars>
          <dgm:bulletEnabled val="1"/>
        </dgm:presLayoutVars>
      </dgm:prSet>
      <dgm:spPr/>
      <dgm:t>
        <a:bodyPr/>
        <a:lstStyle/>
        <a:p>
          <a:endParaRPr lang="en-US"/>
        </a:p>
      </dgm:t>
    </dgm:pt>
    <dgm:pt modelId="{562D7AD4-5FA1-478C-910D-FBA555981BE7}" type="pres">
      <dgm:prSet presAssocID="{81718D6F-5CC1-46A7-B412-A5C398D171E8}" presName="sp" presStyleCnt="0"/>
      <dgm:spPr/>
    </dgm:pt>
    <dgm:pt modelId="{8527DABA-DF39-4C23-B0DA-F463D04C8CE7}" type="pres">
      <dgm:prSet presAssocID="{0A1B5DB6-3F5B-48F8-9151-6CAEECCB665B}" presName="linNode" presStyleCnt="0"/>
      <dgm:spPr/>
    </dgm:pt>
    <dgm:pt modelId="{83AD1913-06FA-4893-8FF2-A2823AB10748}" type="pres">
      <dgm:prSet presAssocID="{0A1B5DB6-3F5B-48F8-9151-6CAEECCB665B}" presName="parentText" presStyleLbl="node1" presStyleIdx="1" presStyleCnt="3">
        <dgm:presLayoutVars>
          <dgm:chMax val="1"/>
          <dgm:bulletEnabled val="1"/>
        </dgm:presLayoutVars>
      </dgm:prSet>
      <dgm:spPr/>
      <dgm:t>
        <a:bodyPr/>
        <a:lstStyle/>
        <a:p>
          <a:endParaRPr lang="en-US"/>
        </a:p>
      </dgm:t>
    </dgm:pt>
    <dgm:pt modelId="{1A9112C8-CAD7-4650-A707-B2A67AF749EE}" type="pres">
      <dgm:prSet presAssocID="{0A1B5DB6-3F5B-48F8-9151-6CAEECCB665B}" presName="descendantText" presStyleLbl="alignAccFollowNode1" presStyleIdx="1" presStyleCnt="3">
        <dgm:presLayoutVars>
          <dgm:bulletEnabled val="1"/>
        </dgm:presLayoutVars>
      </dgm:prSet>
      <dgm:spPr/>
      <dgm:t>
        <a:bodyPr/>
        <a:lstStyle/>
        <a:p>
          <a:endParaRPr lang="en-US"/>
        </a:p>
      </dgm:t>
    </dgm:pt>
    <dgm:pt modelId="{E0D7474D-3B98-435F-9FC9-01DDEF610298}" type="pres">
      <dgm:prSet presAssocID="{6138BB0D-1CBB-405F-966A-CCED40CA3B37}" presName="sp" presStyleCnt="0"/>
      <dgm:spPr/>
    </dgm:pt>
    <dgm:pt modelId="{EAE62229-0FA6-4E3B-9A1D-1FC5109D08B2}" type="pres">
      <dgm:prSet presAssocID="{9A37717E-CCD3-449C-8A87-5A677937DECA}" presName="linNode" presStyleCnt="0"/>
      <dgm:spPr/>
    </dgm:pt>
    <dgm:pt modelId="{B692929A-F1C4-4030-B328-1A524B1D9287}" type="pres">
      <dgm:prSet presAssocID="{9A37717E-CCD3-449C-8A87-5A677937DECA}" presName="parentText" presStyleLbl="node1" presStyleIdx="2" presStyleCnt="3">
        <dgm:presLayoutVars>
          <dgm:chMax val="1"/>
          <dgm:bulletEnabled val="1"/>
        </dgm:presLayoutVars>
      </dgm:prSet>
      <dgm:spPr/>
      <dgm:t>
        <a:bodyPr/>
        <a:lstStyle/>
        <a:p>
          <a:endParaRPr lang="en-US"/>
        </a:p>
      </dgm:t>
    </dgm:pt>
    <dgm:pt modelId="{DB5CF028-4538-4DA3-9A21-BD43A06E31DD}" type="pres">
      <dgm:prSet presAssocID="{9A37717E-CCD3-449C-8A87-5A677937DECA}" presName="descendantText" presStyleLbl="alignAccFollowNode1" presStyleIdx="2" presStyleCnt="3">
        <dgm:presLayoutVars>
          <dgm:bulletEnabled val="1"/>
        </dgm:presLayoutVars>
      </dgm:prSet>
      <dgm:spPr/>
      <dgm:t>
        <a:bodyPr/>
        <a:lstStyle/>
        <a:p>
          <a:endParaRPr lang="en-US"/>
        </a:p>
      </dgm:t>
    </dgm:pt>
  </dgm:ptLst>
  <dgm:cxnLst>
    <dgm:cxn modelId="{E515A2E2-C567-4707-ABBD-B1DBE8602DC4}" srcId="{0A1B5DB6-3F5B-48F8-9151-6CAEECCB665B}" destId="{8FFA86C8-0A77-46F0-B306-45CF767E2092}" srcOrd="0" destOrd="0" parTransId="{E3776A4F-9AAF-4F5D-995D-FD80331E7F39}" sibTransId="{19CCE816-566C-43FC-A6BC-92301BC9809C}"/>
    <dgm:cxn modelId="{12A37EB4-C420-42A5-B0FB-AB19F1F9E9E7}" srcId="{0A1B5DB6-3F5B-48F8-9151-6CAEECCB665B}" destId="{2A20F177-6CE1-4D77-A0AE-41096BC2241C}" srcOrd="1" destOrd="0" parTransId="{0981D085-21A8-4804-A28E-B82D7CB38430}" sibTransId="{DDE15B63-84D2-4385-B1EA-D219F8A03C91}"/>
    <dgm:cxn modelId="{A48AF0D9-A7DD-4172-8886-FE2E16370FAD}" type="presOf" srcId="{94811E0A-F8D8-41F3-ACC1-216F4A081A46}" destId="{28AFB9CD-BADE-43C5-AA68-48C28D14DD87}" srcOrd="0" destOrd="0" presId="urn:microsoft.com/office/officeart/2005/8/layout/vList5"/>
    <dgm:cxn modelId="{5F5BED3E-265D-422D-937B-31A6341B0EEE}" srcId="{94811E0A-F8D8-41F3-ACC1-216F4A081A46}" destId="{9A37717E-CCD3-449C-8A87-5A677937DECA}" srcOrd="2" destOrd="0" parTransId="{9EF99CBA-D7C2-4578-A818-EF02E3447767}" sibTransId="{8A9E5627-C9AA-4907-913F-083884646718}"/>
    <dgm:cxn modelId="{18B428FB-677A-49D9-8CB0-28822BE0DE6F}" type="presOf" srcId="{2A20F177-6CE1-4D77-A0AE-41096BC2241C}" destId="{1A9112C8-CAD7-4650-A707-B2A67AF749EE}" srcOrd="0" destOrd="1" presId="urn:microsoft.com/office/officeart/2005/8/layout/vList5"/>
    <dgm:cxn modelId="{A81656C2-4B64-4716-B961-B15B4D30E412}" type="presOf" srcId="{A64CBDD3-14D1-48D7-83F6-3D0596D51C12}" destId="{B1CA1EF0-6B09-4B74-8C08-C28B03AF232A}" srcOrd="0" destOrd="0" presId="urn:microsoft.com/office/officeart/2005/8/layout/vList5"/>
    <dgm:cxn modelId="{CF9DE756-DC99-4D05-A2FF-016EA2D69DD9}" srcId="{94811E0A-F8D8-41F3-ACC1-216F4A081A46}" destId="{524911E1-7965-4EA0-908C-73CD0B9ABACC}" srcOrd="0" destOrd="0" parTransId="{40C2E73C-E950-4F6D-8C94-BB950775CCF0}" sibTransId="{81718D6F-5CC1-46A7-B412-A5C398D171E8}"/>
    <dgm:cxn modelId="{B7D96A07-7B15-44A1-8B65-774ED098CC5A}" type="presOf" srcId="{A557CA63-199F-464E-B2C7-CAF7743EC0C4}" destId="{DB5CF028-4538-4DA3-9A21-BD43A06E31DD}" srcOrd="0" destOrd="0" presId="urn:microsoft.com/office/officeart/2005/8/layout/vList5"/>
    <dgm:cxn modelId="{F0E739E2-5613-4389-8733-C549B3D628BB}" type="presOf" srcId="{B6E0FA2F-538F-4247-B5BC-225900F2A183}" destId="{B1CA1EF0-6B09-4B74-8C08-C28B03AF232A}" srcOrd="0" destOrd="1" presId="urn:microsoft.com/office/officeart/2005/8/layout/vList5"/>
    <dgm:cxn modelId="{AAC2CDC7-6A38-4D02-A6E6-CA93BE09D920}" type="presOf" srcId="{90371805-F3A7-497A-B90A-08A5BBA74D69}" destId="{DB5CF028-4538-4DA3-9A21-BD43A06E31DD}" srcOrd="0" destOrd="1" presId="urn:microsoft.com/office/officeart/2005/8/layout/vList5"/>
    <dgm:cxn modelId="{E1C12561-97DA-41FD-A219-35DAD3D31A21}" type="presOf" srcId="{0A1B5DB6-3F5B-48F8-9151-6CAEECCB665B}" destId="{83AD1913-06FA-4893-8FF2-A2823AB10748}" srcOrd="0" destOrd="0" presId="urn:microsoft.com/office/officeart/2005/8/layout/vList5"/>
    <dgm:cxn modelId="{FE21E415-867C-43DC-8FB8-F7A573EE3093}" srcId="{9A37717E-CCD3-449C-8A87-5A677937DECA}" destId="{90371805-F3A7-497A-B90A-08A5BBA74D69}" srcOrd="1" destOrd="0" parTransId="{770FE95B-F0C3-4E54-B7F3-0573840E09DC}" sibTransId="{D2AFDB70-93C8-42E3-B264-E8E9ECA97F1D}"/>
    <dgm:cxn modelId="{57EC8E44-80B8-4F40-9BF2-0DBB6954A38E}" type="presOf" srcId="{524911E1-7965-4EA0-908C-73CD0B9ABACC}" destId="{C7A4DCC2-90B3-455D-BBBC-C9A022670DA1}" srcOrd="0" destOrd="0" presId="urn:microsoft.com/office/officeart/2005/8/layout/vList5"/>
    <dgm:cxn modelId="{3270FDEB-197A-49C5-9FF9-F08779F243D4}" type="presOf" srcId="{8FFA86C8-0A77-46F0-B306-45CF767E2092}" destId="{1A9112C8-CAD7-4650-A707-B2A67AF749EE}" srcOrd="0" destOrd="0" presId="urn:microsoft.com/office/officeart/2005/8/layout/vList5"/>
    <dgm:cxn modelId="{3EDCCCE9-6008-4075-A154-891246FD0C61}" srcId="{9A37717E-CCD3-449C-8A87-5A677937DECA}" destId="{A557CA63-199F-464E-B2C7-CAF7743EC0C4}" srcOrd="0" destOrd="0" parTransId="{5CAF4AB5-BCAD-4FBA-BB84-333863A469D4}" sibTransId="{F6037648-9728-447A-861D-417CD157CD28}"/>
    <dgm:cxn modelId="{06CD7A71-F988-4477-B4B0-7F6B9D02868F}" srcId="{524911E1-7965-4EA0-908C-73CD0B9ABACC}" destId="{B6E0FA2F-538F-4247-B5BC-225900F2A183}" srcOrd="1" destOrd="0" parTransId="{C9EA041A-EA24-4642-A382-F5C553EF1C6E}" sibTransId="{C8D7B1CD-B7D0-4B8F-AC1F-40DCA2C742DB}"/>
    <dgm:cxn modelId="{339348B0-36A3-4C00-9551-FDE989804ED6}" srcId="{94811E0A-F8D8-41F3-ACC1-216F4A081A46}" destId="{0A1B5DB6-3F5B-48F8-9151-6CAEECCB665B}" srcOrd="1" destOrd="0" parTransId="{9F4A24FE-DEDC-4540-B067-8B54F8FE151B}" sibTransId="{6138BB0D-1CBB-405F-966A-CCED40CA3B37}"/>
    <dgm:cxn modelId="{3A7B2AE1-DA23-43CA-83F4-A7A72CE05932}" srcId="{524911E1-7965-4EA0-908C-73CD0B9ABACC}" destId="{A64CBDD3-14D1-48D7-83F6-3D0596D51C12}" srcOrd="0" destOrd="0" parTransId="{A837225D-1876-42FD-8EC7-0EDF2B94AB0F}" sibTransId="{DE887060-B938-42D5-BD63-C34407786934}"/>
    <dgm:cxn modelId="{2D80C9A2-5DD5-4286-AD4C-189D1626229B}" type="presOf" srcId="{9A37717E-CCD3-449C-8A87-5A677937DECA}" destId="{B692929A-F1C4-4030-B328-1A524B1D9287}" srcOrd="0" destOrd="0" presId="urn:microsoft.com/office/officeart/2005/8/layout/vList5"/>
    <dgm:cxn modelId="{9AD69F7C-A58E-470C-83C0-D75AEFE3B317}" type="presParOf" srcId="{28AFB9CD-BADE-43C5-AA68-48C28D14DD87}" destId="{1D45C574-A073-4E27-A4CF-5C98F458A11E}" srcOrd="0" destOrd="0" presId="urn:microsoft.com/office/officeart/2005/8/layout/vList5"/>
    <dgm:cxn modelId="{DB83F8B6-A549-4CB0-B4CE-EE6DF39B26FC}" type="presParOf" srcId="{1D45C574-A073-4E27-A4CF-5C98F458A11E}" destId="{C7A4DCC2-90B3-455D-BBBC-C9A022670DA1}" srcOrd="0" destOrd="0" presId="urn:microsoft.com/office/officeart/2005/8/layout/vList5"/>
    <dgm:cxn modelId="{EE1C4028-B636-48C0-B5A6-F5DE188E8376}" type="presParOf" srcId="{1D45C574-A073-4E27-A4CF-5C98F458A11E}" destId="{B1CA1EF0-6B09-4B74-8C08-C28B03AF232A}" srcOrd="1" destOrd="0" presId="urn:microsoft.com/office/officeart/2005/8/layout/vList5"/>
    <dgm:cxn modelId="{F796BF95-4871-4CC8-9F97-08A52E527CE6}" type="presParOf" srcId="{28AFB9CD-BADE-43C5-AA68-48C28D14DD87}" destId="{562D7AD4-5FA1-478C-910D-FBA555981BE7}" srcOrd="1" destOrd="0" presId="urn:microsoft.com/office/officeart/2005/8/layout/vList5"/>
    <dgm:cxn modelId="{82B023E5-D730-4F20-92E8-4C612833829F}" type="presParOf" srcId="{28AFB9CD-BADE-43C5-AA68-48C28D14DD87}" destId="{8527DABA-DF39-4C23-B0DA-F463D04C8CE7}" srcOrd="2" destOrd="0" presId="urn:microsoft.com/office/officeart/2005/8/layout/vList5"/>
    <dgm:cxn modelId="{947C2841-6F1E-4A6C-BF3E-2BD4DEAF16B5}" type="presParOf" srcId="{8527DABA-DF39-4C23-B0DA-F463D04C8CE7}" destId="{83AD1913-06FA-4893-8FF2-A2823AB10748}" srcOrd="0" destOrd="0" presId="urn:microsoft.com/office/officeart/2005/8/layout/vList5"/>
    <dgm:cxn modelId="{C11B5664-4D11-4C0B-8635-C8149C922310}" type="presParOf" srcId="{8527DABA-DF39-4C23-B0DA-F463D04C8CE7}" destId="{1A9112C8-CAD7-4650-A707-B2A67AF749EE}" srcOrd="1" destOrd="0" presId="urn:microsoft.com/office/officeart/2005/8/layout/vList5"/>
    <dgm:cxn modelId="{EB9A1BAE-9036-43B6-89ED-73DB6E154E2B}" type="presParOf" srcId="{28AFB9CD-BADE-43C5-AA68-48C28D14DD87}" destId="{E0D7474D-3B98-435F-9FC9-01DDEF610298}" srcOrd="3" destOrd="0" presId="urn:microsoft.com/office/officeart/2005/8/layout/vList5"/>
    <dgm:cxn modelId="{F3E1606D-B19D-4C0D-88CD-B0A63267C416}" type="presParOf" srcId="{28AFB9CD-BADE-43C5-AA68-48C28D14DD87}" destId="{EAE62229-0FA6-4E3B-9A1D-1FC5109D08B2}" srcOrd="4" destOrd="0" presId="urn:microsoft.com/office/officeart/2005/8/layout/vList5"/>
    <dgm:cxn modelId="{2CC70831-0095-4052-89D9-429EC2F9339A}" type="presParOf" srcId="{EAE62229-0FA6-4E3B-9A1D-1FC5109D08B2}" destId="{B692929A-F1C4-4030-B328-1A524B1D9287}" srcOrd="0" destOrd="0" presId="urn:microsoft.com/office/officeart/2005/8/layout/vList5"/>
    <dgm:cxn modelId="{C19793AE-D308-4B4D-9F68-75B8F4FF2B8E}" type="presParOf" srcId="{EAE62229-0FA6-4E3B-9A1D-1FC5109D08B2}" destId="{DB5CF028-4538-4DA3-9A21-BD43A06E31D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4811E0A-F8D8-41F3-ACC1-216F4A081A46}"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99F3BA32-336C-40AD-B6C9-6987B873B544}">
      <dgm:prSet/>
      <dgm:spPr/>
      <dgm:t>
        <a:bodyPr/>
        <a:lstStyle/>
        <a:p>
          <a:pPr rtl="0"/>
          <a:r>
            <a:rPr lang="en-US" dirty="0"/>
            <a:t>Intervention complex</a:t>
          </a:r>
        </a:p>
      </dgm:t>
    </dgm:pt>
    <dgm:pt modelId="{F6BB86C9-E499-4AC9-A8F9-06F32D853FC9}" type="parTrans" cxnId="{932999FA-87C9-463A-87B6-19C69A08E491}">
      <dgm:prSet/>
      <dgm:spPr/>
      <dgm:t>
        <a:bodyPr/>
        <a:lstStyle/>
        <a:p>
          <a:endParaRPr lang="en-US"/>
        </a:p>
      </dgm:t>
    </dgm:pt>
    <dgm:pt modelId="{5EAAEFE8-3786-40EB-BAB2-6EF093D90346}" type="sibTrans" cxnId="{932999FA-87C9-463A-87B6-19C69A08E491}">
      <dgm:prSet/>
      <dgm:spPr/>
      <dgm:t>
        <a:bodyPr/>
        <a:lstStyle/>
        <a:p>
          <a:endParaRPr lang="en-US"/>
        </a:p>
      </dgm:t>
    </dgm:pt>
    <dgm:pt modelId="{F2A8DB29-98D7-4B78-AE08-1C22A1940DAC}">
      <dgm:prSet/>
      <dgm:spPr/>
      <dgm:t>
        <a:bodyPr/>
        <a:lstStyle/>
        <a:p>
          <a:pPr rtl="0"/>
          <a:r>
            <a:rPr lang="en-US" dirty="0"/>
            <a:t>Often, company members present to help surgeon use device</a:t>
          </a:r>
        </a:p>
      </dgm:t>
    </dgm:pt>
    <dgm:pt modelId="{2EA4D01C-F65D-449E-ACFE-F3B9497ACD3B}" type="parTrans" cxnId="{09D193FC-F67F-4C81-8BDF-A2621F0ECDE8}">
      <dgm:prSet/>
      <dgm:spPr/>
      <dgm:t>
        <a:bodyPr/>
        <a:lstStyle/>
        <a:p>
          <a:endParaRPr lang="en-US"/>
        </a:p>
      </dgm:t>
    </dgm:pt>
    <dgm:pt modelId="{E9FBF00A-4422-49E5-A48D-2F9326B7EA39}" type="sibTrans" cxnId="{09D193FC-F67F-4C81-8BDF-A2621F0ECDE8}">
      <dgm:prSet/>
      <dgm:spPr/>
      <dgm:t>
        <a:bodyPr/>
        <a:lstStyle/>
        <a:p>
          <a:endParaRPr lang="en-US"/>
        </a:p>
      </dgm:t>
    </dgm:pt>
    <dgm:pt modelId="{FCA8FF7A-3C9E-4958-9381-8C7B73D42FDF}">
      <dgm:prSet/>
      <dgm:spPr/>
      <dgm:t>
        <a:bodyPr/>
        <a:lstStyle/>
        <a:p>
          <a:pPr rtl="0"/>
          <a:r>
            <a:rPr lang="en-US" dirty="0"/>
            <a:t>Bias introduced? </a:t>
          </a:r>
        </a:p>
      </dgm:t>
    </dgm:pt>
    <dgm:pt modelId="{0C79573F-9A70-4D9D-997B-A0A46E4FE7DD}" type="parTrans" cxnId="{8FBC3C6F-F299-4600-A868-BA4B0A891FC1}">
      <dgm:prSet/>
      <dgm:spPr/>
      <dgm:t>
        <a:bodyPr/>
        <a:lstStyle/>
        <a:p>
          <a:endParaRPr lang="en-US"/>
        </a:p>
      </dgm:t>
    </dgm:pt>
    <dgm:pt modelId="{69754495-9C87-4C56-8614-6CEE96EB8BAC}" type="sibTrans" cxnId="{8FBC3C6F-F299-4600-A868-BA4B0A891FC1}">
      <dgm:prSet/>
      <dgm:spPr/>
      <dgm:t>
        <a:bodyPr/>
        <a:lstStyle/>
        <a:p>
          <a:endParaRPr lang="en-US"/>
        </a:p>
      </dgm:t>
    </dgm:pt>
    <dgm:pt modelId="{359468BB-C8FB-4C8D-B80C-5989C364E921}">
      <dgm:prSet/>
      <dgm:spPr/>
      <dgm:t>
        <a:bodyPr/>
        <a:lstStyle/>
        <a:p>
          <a:pPr rtl="0"/>
          <a:r>
            <a:rPr lang="en-US" dirty="0"/>
            <a:t>Not just “pill”</a:t>
          </a:r>
        </a:p>
      </dgm:t>
    </dgm:pt>
    <dgm:pt modelId="{B8548753-E3E4-4363-B5D6-3517DFA3C1FE}" type="parTrans" cxnId="{D8A79698-8C5B-4266-8E3F-426E5A33603E}">
      <dgm:prSet/>
      <dgm:spPr/>
      <dgm:t>
        <a:bodyPr/>
        <a:lstStyle/>
        <a:p>
          <a:endParaRPr lang="en-US"/>
        </a:p>
      </dgm:t>
    </dgm:pt>
    <dgm:pt modelId="{DD0D2EEE-D83C-4747-8E1D-792A86956126}" type="sibTrans" cxnId="{D8A79698-8C5B-4266-8E3F-426E5A33603E}">
      <dgm:prSet/>
      <dgm:spPr/>
      <dgm:t>
        <a:bodyPr/>
        <a:lstStyle/>
        <a:p>
          <a:endParaRPr lang="en-US"/>
        </a:p>
      </dgm:t>
    </dgm:pt>
    <dgm:pt modelId="{91C37605-26B8-4191-A312-8895BD364B79}">
      <dgm:prSet/>
      <dgm:spPr/>
      <dgm:t>
        <a:bodyPr/>
        <a:lstStyle/>
        <a:p>
          <a:pPr rtl="0"/>
          <a:r>
            <a:rPr lang="en-US" dirty="0"/>
            <a:t>Often many complex devices – shipping/manufacturing issues</a:t>
          </a:r>
        </a:p>
      </dgm:t>
    </dgm:pt>
    <dgm:pt modelId="{536AD584-5AD8-4F63-8114-CC5D199D2324}" type="parTrans" cxnId="{E0F756C4-643F-4CA5-8D2F-153BFFEAE3D3}">
      <dgm:prSet/>
      <dgm:spPr/>
      <dgm:t>
        <a:bodyPr/>
        <a:lstStyle/>
        <a:p>
          <a:endParaRPr lang="en-US"/>
        </a:p>
      </dgm:t>
    </dgm:pt>
    <dgm:pt modelId="{6D5B4F87-20FF-4BD1-9629-5D4B06B3E364}" type="sibTrans" cxnId="{E0F756C4-643F-4CA5-8D2F-153BFFEAE3D3}">
      <dgm:prSet/>
      <dgm:spPr/>
      <dgm:t>
        <a:bodyPr/>
        <a:lstStyle/>
        <a:p>
          <a:endParaRPr lang="en-US"/>
        </a:p>
      </dgm:t>
    </dgm:pt>
    <dgm:pt modelId="{6EB27DE8-C87A-49B1-BD30-19877ACC7DD9}">
      <dgm:prSet/>
      <dgm:spPr/>
      <dgm:t>
        <a:bodyPr/>
        <a:lstStyle/>
        <a:p>
          <a:r>
            <a:rPr lang="en-US"/>
            <a:t>Support </a:t>
          </a:r>
          <a:r>
            <a:rPr lang="en-US" dirty="0"/>
            <a:t>staff</a:t>
          </a:r>
          <a:endParaRPr lang="en-US"/>
        </a:p>
      </dgm:t>
    </dgm:pt>
    <dgm:pt modelId="{CE0443FC-73BC-41C4-B824-720828B41D90}" type="parTrans" cxnId="{6DE87F1D-C059-4636-BFC3-5944ECB602B3}">
      <dgm:prSet/>
      <dgm:spPr/>
    </dgm:pt>
    <dgm:pt modelId="{AF76EF6B-2C3B-431A-88ED-06B3A31FBA6F}" type="sibTrans" cxnId="{6DE87F1D-C059-4636-BFC3-5944ECB602B3}">
      <dgm:prSet/>
      <dgm:spPr/>
    </dgm:pt>
    <dgm:pt modelId="{28AFB9CD-BADE-43C5-AA68-48C28D14DD87}" type="pres">
      <dgm:prSet presAssocID="{94811E0A-F8D8-41F3-ACC1-216F4A081A46}" presName="Name0" presStyleCnt="0">
        <dgm:presLayoutVars>
          <dgm:dir/>
          <dgm:animLvl val="lvl"/>
          <dgm:resizeHandles val="exact"/>
        </dgm:presLayoutVars>
      </dgm:prSet>
      <dgm:spPr/>
      <dgm:t>
        <a:bodyPr/>
        <a:lstStyle/>
        <a:p>
          <a:endParaRPr lang="en-US"/>
        </a:p>
      </dgm:t>
    </dgm:pt>
    <dgm:pt modelId="{7721CFF8-AA4C-4BB6-A964-9F0908C79BB1}" type="pres">
      <dgm:prSet presAssocID="{99F3BA32-336C-40AD-B6C9-6987B873B544}" presName="linNode" presStyleCnt="0"/>
      <dgm:spPr/>
    </dgm:pt>
    <dgm:pt modelId="{8B2FF721-C1DB-47BC-981D-2BC00A32F29A}" type="pres">
      <dgm:prSet presAssocID="{99F3BA32-336C-40AD-B6C9-6987B873B544}" presName="parentText" presStyleLbl="node1" presStyleIdx="0" presStyleCnt="2">
        <dgm:presLayoutVars>
          <dgm:chMax val="1"/>
          <dgm:bulletEnabled val="1"/>
        </dgm:presLayoutVars>
      </dgm:prSet>
      <dgm:spPr/>
      <dgm:t>
        <a:bodyPr/>
        <a:lstStyle/>
        <a:p>
          <a:endParaRPr lang="en-US"/>
        </a:p>
      </dgm:t>
    </dgm:pt>
    <dgm:pt modelId="{AD8D1ABA-0627-4DBE-9F97-4E697625568F}" type="pres">
      <dgm:prSet presAssocID="{99F3BA32-336C-40AD-B6C9-6987B873B544}" presName="descendantText" presStyleLbl="alignAccFollowNode1" presStyleIdx="0" presStyleCnt="2">
        <dgm:presLayoutVars>
          <dgm:bulletEnabled val="1"/>
        </dgm:presLayoutVars>
      </dgm:prSet>
      <dgm:spPr/>
      <dgm:t>
        <a:bodyPr/>
        <a:lstStyle/>
        <a:p>
          <a:endParaRPr lang="en-US"/>
        </a:p>
      </dgm:t>
    </dgm:pt>
    <dgm:pt modelId="{24834288-D3FF-494E-98FF-03ECE8740AA0}" type="pres">
      <dgm:prSet presAssocID="{5EAAEFE8-3786-40EB-BAB2-6EF093D90346}" presName="sp" presStyleCnt="0"/>
      <dgm:spPr/>
    </dgm:pt>
    <dgm:pt modelId="{AEC0CAE3-53EB-462D-82CB-E63B6A8BC4DC}" type="pres">
      <dgm:prSet presAssocID="{6EB27DE8-C87A-49B1-BD30-19877ACC7DD9}" presName="linNode" presStyleCnt="0"/>
      <dgm:spPr/>
    </dgm:pt>
    <dgm:pt modelId="{4D95A8EB-A342-402E-928D-D8C1E2497B50}" type="pres">
      <dgm:prSet presAssocID="{6EB27DE8-C87A-49B1-BD30-19877ACC7DD9}" presName="parentText" presStyleLbl="node1" presStyleIdx="1" presStyleCnt="2">
        <dgm:presLayoutVars>
          <dgm:chMax val="1"/>
          <dgm:bulletEnabled val="1"/>
        </dgm:presLayoutVars>
      </dgm:prSet>
      <dgm:spPr/>
      <dgm:t>
        <a:bodyPr/>
        <a:lstStyle/>
        <a:p>
          <a:endParaRPr lang="en-US"/>
        </a:p>
      </dgm:t>
    </dgm:pt>
    <dgm:pt modelId="{9D8859A4-24B2-48DA-B95C-7A09944F9A92}" type="pres">
      <dgm:prSet presAssocID="{6EB27DE8-C87A-49B1-BD30-19877ACC7DD9}" presName="descendantText" presStyleLbl="alignAccFollowNode1" presStyleIdx="1" presStyleCnt="2">
        <dgm:presLayoutVars>
          <dgm:bulletEnabled val="1"/>
        </dgm:presLayoutVars>
      </dgm:prSet>
      <dgm:spPr/>
      <dgm:t>
        <a:bodyPr/>
        <a:lstStyle/>
        <a:p>
          <a:endParaRPr lang="en-US"/>
        </a:p>
      </dgm:t>
    </dgm:pt>
  </dgm:ptLst>
  <dgm:cxnLst>
    <dgm:cxn modelId="{A48AF0D9-A7DD-4172-8886-FE2E16370FAD}" type="presOf" srcId="{94811E0A-F8D8-41F3-ACC1-216F4A081A46}" destId="{28AFB9CD-BADE-43C5-AA68-48C28D14DD87}" srcOrd="0" destOrd="0" presId="urn:microsoft.com/office/officeart/2005/8/layout/vList5"/>
    <dgm:cxn modelId="{8FBC3C6F-F299-4600-A868-BA4B0A891FC1}" srcId="{6EB27DE8-C87A-49B1-BD30-19877ACC7DD9}" destId="{FCA8FF7A-3C9E-4958-9381-8C7B73D42FDF}" srcOrd="1" destOrd="0" parTransId="{0C79573F-9A70-4D9D-997B-A0A46E4FE7DD}" sibTransId="{69754495-9C87-4C56-8614-6CEE96EB8BAC}"/>
    <dgm:cxn modelId="{6DE87F1D-C059-4636-BFC3-5944ECB602B3}" srcId="{94811E0A-F8D8-41F3-ACC1-216F4A081A46}" destId="{6EB27DE8-C87A-49B1-BD30-19877ACC7DD9}" srcOrd="1" destOrd="0" parTransId="{CE0443FC-73BC-41C4-B824-720828B41D90}" sibTransId="{AF76EF6B-2C3B-431A-88ED-06B3A31FBA6F}"/>
    <dgm:cxn modelId="{D8A79698-8C5B-4266-8E3F-426E5A33603E}" srcId="{99F3BA32-336C-40AD-B6C9-6987B873B544}" destId="{359468BB-C8FB-4C8D-B80C-5989C364E921}" srcOrd="0" destOrd="0" parTransId="{B8548753-E3E4-4363-B5D6-3517DFA3C1FE}" sibTransId="{DD0D2EEE-D83C-4747-8E1D-792A86956126}"/>
    <dgm:cxn modelId="{DCD9B794-9FC9-48C2-A2AB-4BB362448AAF}" type="presOf" srcId="{99F3BA32-336C-40AD-B6C9-6987B873B544}" destId="{8B2FF721-C1DB-47BC-981D-2BC00A32F29A}" srcOrd="0" destOrd="0" presId="urn:microsoft.com/office/officeart/2005/8/layout/vList5"/>
    <dgm:cxn modelId="{E0F756C4-643F-4CA5-8D2F-153BFFEAE3D3}" srcId="{99F3BA32-336C-40AD-B6C9-6987B873B544}" destId="{91C37605-26B8-4191-A312-8895BD364B79}" srcOrd="1" destOrd="0" parTransId="{536AD584-5AD8-4F63-8114-CC5D199D2324}" sibTransId="{6D5B4F87-20FF-4BD1-9629-5D4B06B3E364}"/>
    <dgm:cxn modelId="{09D193FC-F67F-4C81-8BDF-A2621F0ECDE8}" srcId="{6EB27DE8-C87A-49B1-BD30-19877ACC7DD9}" destId="{F2A8DB29-98D7-4B78-AE08-1C22A1940DAC}" srcOrd="0" destOrd="0" parTransId="{2EA4D01C-F65D-449E-ACFE-F3B9497ACD3B}" sibTransId="{E9FBF00A-4422-49E5-A48D-2F9326B7EA39}"/>
    <dgm:cxn modelId="{931E1F55-73DE-4B97-A3A1-5E9AE7974633}" type="presOf" srcId="{359468BB-C8FB-4C8D-B80C-5989C364E921}" destId="{AD8D1ABA-0627-4DBE-9F97-4E697625568F}" srcOrd="0" destOrd="0" presId="urn:microsoft.com/office/officeart/2005/8/layout/vList5"/>
    <dgm:cxn modelId="{92B89D30-673B-4434-A01C-854E0EC0B6DD}" type="presOf" srcId="{F2A8DB29-98D7-4B78-AE08-1C22A1940DAC}" destId="{9D8859A4-24B2-48DA-B95C-7A09944F9A92}" srcOrd="0" destOrd="0" presId="urn:microsoft.com/office/officeart/2005/8/layout/vList5"/>
    <dgm:cxn modelId="{3168C302-89A5-4EB6-B187-A2EC626E327E}" type="presOf" srcId="{FCA8FF7A-3C9E-4958-9381-8C7B73D42FDF}" destId="{9D8859A4-24B2-48DA-B95C-7A09944F9A92}" srcOrd="0" destOrd="1" presId="urn:microsoft.com/office/officeart/2005/8/layout/vList5"/>
    <dgm:cxn modelId="{F232149C-F1B7-4561-921B-F6A42B0022DC}" type="presOf" srcId="{91C37605-26B8-4191-A312-8895BD364B79}" destId="{AD8D1ABA-0627-4DBE-9F97-4E697625568F}" srcOrd="0" destOrd="1" presId="urn:microsoft.com/office/officeart/2005/8/layout/vList5"/>
    <dgm:cxn modelId="{F77AFC36-AE23-4206-B687-1FC9A5EF1779}" type="presOf" srcId="{6EB27DE8-C87A-49B1-BD30-19877ACC7DD9}" destId="{4D95A8EB-A342-402E-928D-D8C1E2497B50}" srcOrd="0" destOrd="0" presId="urn:microsoft.com/office/officeart/2005/8/layout/vList5"/>
    <dgm:cxn modelId="{932999FA-87C9-463A-87B6-19C69A08E491}" srcId="{94811E0A-F8D8-41F3-ACC1-216F4A081A46}" destId="{99F3BA32-336C-40AD-B6C9-6987B873B544}" srcOrd="0" destOrd="0" parTransId="{F6BB86C9-E499-4AC9-A8F9-06F32D853FC9}" sibTransId="{5EAAEFE8-3786-40EB-BAB2-6EF093D90346}"/>
    <dgm:cxn modelId="{279F30B3-6F55-478A-AA45-2E446D195739}" type="presParOf" srcId="{28AFB9CD-BADE-43C5-AA68-48C28D14DD87}" destId="{7721CFF8-AA4C-4BB6-A964-9F0908C79BB1}" srcOrd="0" destOrd="0" presId="urn:microsoft.com/office/officeart/2005/8/layout/vList5"/>
    <dgm:cxn modelId="{57941B19-2D7D-4B1F-B56F-324C6EB911CD}" type="presParOf" srcId="{7721CFF8-AA4C-4BB6-A964-9F0908C79BB1}" destId="{8B2FF721-C1DB-47BC-981D-2BC00A32F29A}" srcOrd="0" destOrd="0" presId="urn:microsoft.com/office/officeart/2005/8/layout/vList5"/>
    <dgm:cxn modelId="{E5954D14-853F-4BF0-A2BA-ED9432FEED51}" type="presParOf" srcId="{7721CFF8-AA4C-4BB6-A964-9F0908C79BB1}" destId="{AD8D1ABA-0627-4DBE-9F97-4E697625568F}" srcOrd="1" destOrd="0" presId="urn:microsoft.com/office/officeart/2005/8/layout/vList5"/>
    <dgm:cxn modelId="{61FAB9EF-163F-47FD-9C45-1765361C8C2C}" type="presParOf" srcId="{28AFB9CD-BADE-43C5-AA68-48C28D14DD87}" destId="{24834288-D3FF-494E-98FF-03ECE8740AA0}" srcOrd="1" destOrd="0" presId="urn:microsoft.com/office/officeart/2005/8/layout/vList5"/>
    <dgm:cxn modelId="{B0E6F6CF-3212-449B-931F-99AC31986CF3}" type="presParOf" srcId="{28AFB9CD-BADE-43C5-AA68-48C28D14DD87}" destId="{AEC0CAE3-53EB-462D-82CB-E63B6A8BC4DC}" srcOrd="2" destOrd="0" presId="urn:microsoft.com/office/officeart/2005/8/layout/vList5"/>
    <dgm:cxn modelId="{4D828948-ACC4-4967-B5B0-B973FD3D3A35}" type="presParOf" srcId="{AEC0CAE3-53EB-462D-82CB-E63B6A8BC4DC}" destId="{4D95A8EB-A342-402E-928D-D8C1E2497B50}" srcOrd="0" destOrd="0" presId="urn:microsoft.com/office/officeart/2005/8/layout/vList5"/>
    <dgm:cxn modelId="{4D83CCDF-D5CF-49AC-BE0F-739BDDA7E031}" type="presParOf" srcId="{AEC0CAE3-53EB-462D-82CB-E63B6A8BC4DC}" destId="{9D8859A4-24B2-48DA-B95C-7A09944F9A9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6E6E41D-7907-49FE-A02A-77465BACC56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1DF3334D-AB96-4704-B8F1-FDCD9BAB896E}">
      <dgm:prSet/>
      <dgm:spPr/>
      <dgm:t>
        <a:bodyPr/>
        <a:lstStyle/>
        <a:p>
          <a:pPr rtl="0"/>
          <a:r>
            <a:rPr lang="en-US" dirty="0"/>
            <a:t>“Play the winner”</a:t>
          </a:r>
        </a:p>
      </dgm:t>
    </dgm:pt>
    <dgm:pt modelId="{51BEE75F-2B35-4BA0-9C7E-E8E112FF111A}" type="parTrans" cxnId="{CBE321E2-5770-4200-9586-0CD8551147A8}">
      <dgm:prSet/>
      <dgm:spPr/>
      <dgm:t>
        <a:bodyPr/>
        <a:lstStyle/>
        <a:p>
          <a:endParaRPr lang="en-US"/>
        </a:p>
      </dgm:t>
    </dgm:pt>
    <dgm:pt modelId="{7B7A78B6-3322-4D4A-BE91-EBF8AC3EE722}" type="sibTrans" cxnId="{CBE321E2-5770-4200-9586-0CD8551147A8}">
      <dgm:prSet/>
      <dgm:spPr/>
      <dgm:t>
        <a:bodyPr/>
        <a:lstStyle/>
        <a:p>
          <a:endParaRPr lang="en-US"/>
        </a:p>
      </dgm:t>
    </dgm:pt>
    <dgm:pt modelId="{C20CAADB-8F19-46EB-A6A0-85DC7B538756}">
      <dgm:prSet/>
      <dgm:spPr/>
      <dgm:t>
        <a:bodyPr/>
        <a:lstStyle/>
        <a:p>
          <a:pPr rtl="0"/>
          <a:r>
            <a:rPr lang="en-US"/>
            <a:t>Interim sample size calculations</a:t>
          </a:r>
        </a:p>
      </dgm:t>
    </dgm:pt>
    <dgm:pt modelId="{A90A6E9F-30B0-4BDA-B5DB-2C92FAF0F2FF}" type="parTrans" cxnId="{680C0C1D-5690-41E2-B5B5-362D8881B408}">
      <dgm:prSet/>
      <dgm:spPr/>
      <dgm:t>
        <a:bodyPr/>
        <a:lstStyle/>
        <a:p>
          <a:endParaRPr lang="en-US"/>
        </a:p>
      </dgm:t>
    </dgm:pt>
    <dgm:pt modelId="{86160DDA-ADA1-49B3-A2DE-58C6B7295A98}" type="sibTrans" cxnId="{680C0C1D-5690-41E2-B5B5-362D8881B408}">
      <dgm:prSet/>
      <dgm:spPr/>
      <dgm:t>
        <a:bodyPr/>
        <a:lstStyle/>
        <a:p>
          <a:endParaRPr lang="en-US"/>
        </a:p>
      </dgm:t>
    </dgm:pt>
    <dgm:pt modelId="{E9BE8F6E-4493-46EB-96DF-99564AB93D76}">
      <dgm:prSet/>
      <dgm:spPr/>
      <dgm:t>
        <a:bodyPr/>
        <a:lstStyle/>
        <a:p>
          <a:pPr rtl="0"/>
          <a:r>
            <a:rPr lang="en-US"/>
            <a:t>“Based on what I know now, wow many more will I need?”</a:t>
          </a:r>
        </a:p>
      </dgm:t>
    </dgm:pt>
    <dgm:pt modelId="{77B799A5-4F22-4FD9-B7E5-3CE8A8047A0D}" type="parTrans" cxnId="{59AEE490-1BBE-4D0E-B788-7DE5589E3D77}">
      <dgm:prSet/>
      <dgm:spPr/>
      <dgm:t>
        <a:bodyPr/>
        <a:lstStyle/>
        <a:p>
          <a:endParaRPr lang="en-US"/>
        </a:p>
      </dgm:t>
    </dgm:pt>
    <dgm:pt modelId="{26470480-4EAC-4D9C-963C-3F9873C5EC92}" type="sibTrans" cxnId="{59AEE490-1BBE-4D0E-B788-7DE5589E3D77}">
      <dgm:prSet/>
      <dgm:spPr/>
      <dgm:t>
        <a:bodyPr/>
        <a:lstStyle/>
        <a:p>
          <a:endParaRPr lang="en-US"/>
        </a:p>
      </dgm:t>
    </dgm:pt>
    <dgm:pt modelId="{D516100F-BF17-43D4-AA75-F30AC32DC2C4}">
      <dgm:prSet/>
      <dgm:spPr/>
      <dgm:t>
        <a:bodyPr/>
        <a:lstStyle/>
        <a:p>
          <a:pPr rtl="0"/>
          <a:r>
            <a:rPr lang="en-US"/>
            <a:t>Predictive calculations</a:t>
          </a:r>
        </a:p>
      </dgm:t>
    </dgm:pt>
    <dgm:pt modelId="{C17FF58B-8DFB-4C3A-93E2-AC7CA44C0EC8}" type="parTrans" cxnId="{1B9EEB3E-C721-4868-93F5-5507ED1F5C33}">
      <dgm:prSet/>
      <dgm:spPr/>
      <dgm:t>
        <a:bodyPr/>
        <a:lstStyle/>
        <a:p>
          <a:endParaRPr lang="en-US"/>
        </a:p>
      </dgm:t>
    </dgm:pt>
    <dgm:pt modelId="{4BDFCCB4-8600-4A1C-B07C-59DC4A5C37DC}" type="sibTrans" cxnId="{1B9EEB3E-C721-4868-93F5-5507ED1F5C33}">
      <dgm:prSet/>
      <dgm:spPr/>
      <dgm:t>
        <a:bodyPr/>
        <a:lstStyle/>
        <a:p>
          <a:endParaRPr lang="en-US"/>
        </a:p>
      </dgm:t>
    </dgm:pt>
    <dgm:pt modelId="{39328577-A130-414D-8FC1-1F3CA12CB549}">
      <dgm:prSet/>
      <dgm:spPr/>
      <dgm:t>
        <a:bodyPr/>
        <a:lstStyle/>
        <a:p>
          <a:pPr rtl="0"/>
          <a:r>
            <a:rPr lang="en-US"/>
            <a:t>“Based on what I know now, how likely will trial be a success?”</a:t>
          </a:r>
        </a:p>
      </dgm:t>
    </dgm:pt>
    <dgm:pt modelId="{0A3A60E8-2778-463C-B71F-E5A015CD5D4E}" type="parTrans" cxnId="{3C513B06-037A-45AC-B02E-B1DC8681BD52}">
      <dgm:prSet/>
      <dgm:spPr/>
      <dgm:t>
        <a:bodyPr/>
        <a:lstStyle/>
        <a:p>
          <a:endParaRPr lang="en-US"/>
        </a:p>
      </dgm:t>
    </dgm:pt>
    <dgm:pt modelId="{C9111ABF-BF24-48DE-8073-51CF222FB014}" type="sibTrans" cxnId="{3C513B06-037A-45AC-B02E-B1DC8681BD52}">
      <dgm:prSet/>
      <dgm:spPr/>
      <dgm:t>
        <a:bodyPr/>
        <a:lstStyle/>
        <a:p>
          <a:endParaRPr lang="en-US"/>
        </a:p>
      </dgm:t>
    </dgm:pt>
    <dgm:pt modelId="{FB3D1CE7-93BA-4FA7-AA08-30C0266839C6}">
      <dgm:prSet/>
      <dgm:spPr/>
      <dgm:t>
        <a:bodyPr/>
        <a:lstStyle/>
        <a:p>
          <a:pPr rtl="0"/>
          <a:r>
            <a:rPr lang="en-US"/>
            <a:t>Longitudinal modeling</a:t>
          </a:r>
        </a:p>
      </dgm:t>
    </dgm:pt>
    <dgm:pt modelId="{EBD1D7B5-B619-418E-8762-EE1610CC35C8}" type="parTrans" cxnId="{41AFD2E8-C119-4C93-9519-773E4D8E64B4}">
      <dgm:prSet/>
      <dgm:spPr/>
      <dgm:t>
        <a:bodyPr/>
        <a:lstStyle/>
        <a:p>
          <a:endParaRPr lang="en-US"/>
        </a:p>
      </dgm:t>
    </dgm:pt>
    <dgm:pt modelId="{35531353-851B-48BE-B88D-0DE9CE2842F6}" type="sibTrans" cxnId="{41AFD2E8-C119-4C93-9519-773E4D8E64B4}">
      <dgm:prSet/>
      <dgm:spPr/>
      <dgm:t>
        <a:bodyPr/>
        <a:lstStyle/>
        <a:p>
          <a:endParaRPr lang="en-US"/>
        </a:p>
      </dgm:t>
    </dgm:pt>
    <dgm:pt modelId="{9ADB6043-904A-4CF8-A309-3CFAD63D36B1}">
      <dgm:prSet/>
      <dgm:spPr/>
      <dgm:t>
        <a:bodyPr/>
        <a:lstStyle/>
        <a:p>
          <a:pPr rtl="0"/>
          <a:r>
            <a:rPr lang="en-US"/>
            <a:t>“Based on how patients have done up until now, how will remaining patients do?”</a:t>
          </a:r>
        </a:p>
      </dgm:t>
    </dgm:pt>
    <dgm:pt modelId="{1A060DF9-8ABC-479B-AF59-352944DD41DD}" type="parTrans" cxnId="{9CFA6724-320D-4AAE-AA18-1978934AE29F}">
      <dgm:prSet/>
      <dgm:spPr/>
      <dgm:t>
        <a:bodyPr/>
        <a:lstStyle/>
        <a:p>
          <a:endParaRPr lang="en-US"/>
        </a:p>
      </dgm:t>
    </dgm:pt>
    <dgm:pt modelId="{92FEF868-0E43-45A1-BE5D-A893CCD4EA51}" type="sibTrans" cxnId="{9CFA6724-320D-4AAE-AA18-1978934AE29F}">
      <dgm:prSet/>
      <dgm:spPr/>
      <dgm:t>
        <a:bodyPr/>
        <a:lstStyle/>
        <a:p>
          <a:endParaRPr lang="en-US"/>
        </a:p>
      </dgm:t>
    </dgm:pt>
    <dgm:pt modelId="{E4934F42-58E7-4B86-802C-C93B55C1D79D}">
      <dgm:prSet/>
      <dgm:spPr/>
      <dgm:t>
        <a:bodyPr/>
        <a:lstStyle/>
        <a:p>
          <a:pPr rtl="0"/>
          <a:r>
            <a:rPr lang="en-US"/>
            <a:t>Dose response</a:t>
          </a:r>
        </a:p>
      </dgm:t>
    </dgm:pt>
    <dgm:pt modelId="{5269B219-3CF5-4CCF-952B-B1D9ECF8A03F}" type="parTrans" cxnId="{85B3BCB4-66C2-4304-B087-ACA8624D6566}">
      <dgm:prSet/>
      <dgm:spPr/>
      <dgm:t>
        <a:bodyPr/>
        <a:lstStyle/>
        <a:p>
          <a:endParaRPr lang="en-US"/>
        </a:p>
      </dgm:t>
    </dgm:pt>
    <dgm:pt modelId="{C156528B-B786-48D1-8751-91DAB55A1415}" type="sibTrans" cxnId="{85B3BCB4-66C2-4304-B087-ACA8624D6566}">
      <dgm:prSet/>
      <dgm:spPr/>
      <dgm:t>
        <a:bodyPr/>
        <a:lstStyle/>
        <a:p>
          <a:endParaRPr lang="en-US"/>
        </a:p>
      </dgm:t>
    </dgm:pt>
    <dgm:pt modelId="{DCAE0B34-5611-4733-B54D-8C342C3F8B85}">
      <dgm:prSet/>
      <dgm:spPr/>
      <dgm:t>
        <a:bodyPr/>
        <a:lstStyle/>
        <a:p>
          <a:pPr rtl="0"/>
          <a:r>
            <a:rPr lang="en-US" dirty="0"/>
            <a:t>“Based on accumulating data, is the likelihood that dose A is ineffective high? If so, terminate that arm”</a:t>
          </a:r>
        </a:p>
      </dgm:t>
    </dgm:pt>
    <dgm:pt modelId="{0B845354-6628-481C-95BF-CD9F622B35BC}" type="parTrans" cxnId="{8E290341-C68D-48C0-8182-E4CC094B16BE}">
      <dgm:prSet/>
      <dgm:spPr/>
      <dgm:t>
        <a:bodyPr/>
        <a:lstStyle/>
        <a:p>
          <a:endParaRPr lang="en-US"/>
        </a:p>
      </dgm:t>
    </dgm:pt>
    <dgm:pt modelId="{8488C4E8-8332-4380-BE11-6E8F3ABE498F}" type="sibTrans" cxnId="{8E290341-C68D-48C0-8182-E4CC094B16BE}">
      <dgm:prSet/>
      <dgm:spPr/>
      <dgm:t>
        <a:bodyPr/>
        <a:lstStyle/>
        <a:p>
          <a:endParaRPr lang="en-US"/>
        </a:p>
      </dgm:t>
    </dgm:pt>
    <dgm:pt modelId="{64927581-EBC6-4EE7-9564-60E5480EAF76}">
      <dgm:prSet/>
      <dgm:spPr/>
      <dgm:t>
        <a:bodyPr/>
        <a:lstStyle/>
        <a:p>
          <a:pPr rtl="0"/>
          <a:r>
            <a:rPr lang="en-US" dirty="0"/>
            <a:t>“For the last few patients, treatment A was better”</a:t>
          </a:r>
        </a:p>
      </dgm:t>
    </dgm:pt>
    <dgm:pt modelId="{A18C92C4-2140-4DB6-A684-B68D2D8D712A}" type="parTrans" cxnId="{DF61C8FA-7E2E-4F73-8CC6-8A71D0908CF6}">
      <dgm:prSet/>
      <dgm:spPr/>
      <dgm:t>
        <a:bodyPr/>
        <a:lstStyle/>
        <a:p>
          <a:endParaRPr lang="en-US"/>
        </a:p>
      </dgm:t>
    </dgm:pt>
    <dgm:pt modelId="{FDC463BA-3E27-4102-AC5F-24C63A8AFFC2}" type="sibTrans" cxnId="{DF61C8FA-7E2E-4F73-8CC6-8A71D0908CF6}">
      <dgm:prSet/>
      <dgm:spPr/>
      <dgm:t>
        <a:bodyPr/>
        <a:lstStyle/>
        <a:p>
          <a:endParaRPr lang="en-US"/>
        </a:p>
      </dgm:t>
    </dgm:pt>
    <dgm:pt modelId="{0A8A4C6D-9DF0-4564-B0AE-16BAE3026EC2}">
      <dgm:prSet/>
      <dgm:spPr/>
      <dgm:t>
        <a:bodyPr/>
        <a:lstStyle/>
        <a:p>
          <a:pPr rtl="0"/>
          <a:r>
            <a:rPr lang="en-US" dirty="0"/>
            <a:t>“You get treatment A”</a:t>
          </a:r>
        </a:p>
      </dgm:t>
    </dgm:pt>
    <dgm:pt modelId="{497D9AF8-DEF0-4108-97C3-0369F1399BC6}" type="parTrans" cxnId="{2543F2A9-4050-4FCA-A206-823CCD87D576}">
      <dgm:prSet/>
      <dgm:spPr/>
      <dgm:t>
        <a:bodyPr/>
        <a:lstStyle/>
        <a:p>
          <a:endParaRPr lang="en-US"/>
        </a:p>
      </dgm:t>
    </dgm:pt>
    <dgm:pt modelId="{DE8E48F5-E066-4CEF-BDED-AEF380FF5C13}" type="sibTrans" cxnId="{2543F2A9-4050-4FCA-A206-823CCD87D576}">
      <dgm:prSet/>
      <dgm:spPr/>
      <dgm:t>
        <a:bodyPr/>
        <a:lstStyle/>
        <a:p>
          <a:endParaRPr lang="en-US"/>
        </a:p>
      </dgm:t>
    </dgm:pt>
    <dgm:pt modelId="{3845AD26-7EE8-4DB8-B7B5-C41ADF1053BB}" type="pres">
      <dgm:prSet presAssocID="{16E6E41D-7907-49FE-A02A-77465BACC567}" presName="Name0" presStyleCnt="0">
        <dgm:presLayoutVars>
          <dgm:dir/>
          <dgm:animLvl val="lvl"/>
          <dgm:resizeHandles val="exact"/>
        </dgm:presLayoutVars>
      </dgm:prSet>
      <dgm:spPr/>
      <dgm:t>
        <a:bodyPr/>
        <a:lstStyle/>
        <a:p>
          <a:endParaRPr lang="en-US"/>
        </a:p>
      </dgm:t>
    </dgm:pt>
    <dgm:pt modelId="{A0972BEC-3CF7-4095-8AA0-C3A4CE350CEC}" type="pres">
      <dgm:prSet presAssocID="{1DF3334D-AB96-4704-B8F1-FDCD9BAB896E}" presName="linNode" presStyleCnt="0"/>
      <dgm:spPr/>
    </dgm:pt>
    <dgm:pt modelId="{C0DF24AD-C986-4960-94D4-FB333B6A5A61}" type="pres">
      <dgm:prSet presAssocID="{1DF3334D-AB96-4704-B8F1-FDCD9BAB896E}" presName="parentText" presStyleLbl="node1" presStyleIdx="0" presStyleCnt="5">
        <dgm:presLayoutVars>
          <dgm:chMax val="1"/>
          <dgm:bulletEnabled val="1"/>
        </dgm:presLayoutVars>
      </dgm:prSet>
      <dgm:spPr/>
      <dgm:t>
        <a:bodyPr/>
        <a:lstStyle/>
        <a:p>
          <a:endParaRPr lang="en-US"/>
        </a:p>
      </dgm:t>
    </dgm:pt>
    <dgm:pt modelId="{E3A9E51B-F447-4C65-A5BB-4BA04E87830F}" type="pres">
      <dgm:prSet presAssocID="{1DF3334D-AB96-4704-B8F1-FDCD9BAB896E}" presName="descendantText" presStyleLbl="alignAccFollowNode1" presStyleIdx="0" presStyleCnt="5">
        <dgm:presLayoutVars>
          <dgm:bulletEnabled val="1"/>
        </dgm:presLayoutVars>
      </dgm:prSet>
      <dgm:spPr/>
      <dgm:t>
        <a:bodyPr/>
        <a:lstStyle/>
        <a:p>
          <a:endParaRPr lang="en-US"/>
        </a:p>
      </dgm:t>
    </dgm:pt>
    <dgm:pt modelId="{80D9C72F-7E90-4530-8860-371A7A927D4D}" type="pres">
      <dgm:prSet presAssocID="{7B7A78B6-3322-4D4A-BE91-EBF8AC3EE722}" presName="sp" presStyleCnt="0"/>
      <dgm:spPr/>
    </dgm:pt>
    <dgm:pt modelId="{356654DB-47F3-478C-9F87-942D2CF6941B}" type="pres">
      <dgm:prSet presAssocID="{C20CAADB-8F19-46EB-A6A0-85DC7B538756}" presName="linNode" presStyleCnt="0"/>
      <dgm:spPr/>
    </dgm:pt>
    <dgm:pt modelId="{7C11EC7A-4D4B-4A66-9732-60D2867DC150}" type="pres">
      <dgm:prSet presAssocID="{C20CAADB-8F19-46EB-A6A0-85DC7B538756}" presName="parentText" presStyleLbl="node1" presStyleIdx="1" presStyleCnt="5">
        <dgm:presLayoutVars>
          <dgm:chMax val="1"/>
          <dgm:bulletEnabled val="1"/>
        </dgm:presLayoutVars>
      </dgm:prSet>
      <dgm:spPr/>
      <dgm:t>
        <a:bodyPr/>
        <a:lstStyle/>
        <a:p>
          <a:endParaRPr lang="en-US"/>
        </a:p>
      </dgm:t>
    </dgm:pt>
    <dgm:pt modelId="{5CA4EA80-349E-417A-9326-E599314D6A27}" type="pres">
      <dgm:prSet presAssocID="{C20CAADB-8F19-46EB-A6A0-85DC7B538756}" presName="descendantText" presStyleLbl="alignAccFollowNode1" presStyleIdx="1" presStyleCnt="5">
        <dgm:presLayoutVars>
          <dgm:bulletEnabled val="1"/>
        </dgm:presLayoutVars>
      </dgm:prSet>
      <dgm:spPr/>
      <dgm:t>
        <a:bodyPr/>
        <a:lstStyle/>
        <a:p>
          <a:endParaRPr lang="en-US"/>
        </a:p>
      </dgm:t>
    </dgm:pt>
    <dgm:pt modelId="{F055C764-CC9A-4806-9C87-0515DCB5CE70}" type="pres">
      <dgm:prSet presAssocID="{86160DDA-ADA1-49B3-A2DE-58C6B7295A98}" presName="sp" presStyleCnt="0"/>
      <dgm:spPr/>
    </dgm:pt>
    <dgm:pt modelId="{A7A87A52-1EE4-47FC-8477-F8C805ED8EAF}" type="pres">
      <dgm:prSet presAssocID="{D516100F-BF17-43D4-AA75-F30AC32DC2C4}" presName="linNode" presStyleCnt="0"/>
      <dgm:spPr/>
    </dgm:pt>
    <dgm:pt modelId="{7C57BDBA-6798-4C9E-912D-AA2874C81C67}" type="pres">
      <dgm:prSet presAssocID="{D516100F-BF17-43D4-AA75-F30AC32DC2C4}" presName="parentText" presStyleLbl="node1" presStyleIdx="2" presStyleCnt="5">
        <dgm:presLayoutVars>
          <dgm:chMax val="1"/>
          <dgm:bulletEnabled val="1"/>
        </dgm:presLayoutVars>
      </dgm:prSet>
      <dgm:spPr/>
      <dgm:t>
        <a:bodyPr/>
        <a:lstStyle/>
        <a:p>
          <a:endParaRPr lang="en-US"/>
        </a:p>
      </dgm:t>
    </dgm:pt>
    <dgm:pt modelId="{7B6B0884-CFBD-4231-B46D-26DC26328A02}" type="pres">
      <dgm:prSet presAssocID="{D516100F-BF17-43D4-AA75-F30AC32DC2C4}" presName="descendantText" presStyleLbl="alignAccFollowNode1" presStyleIdx="2" presStyleCnt="5">
        <dgm:presLayoutVars>
          <dgm:bulletEnabled val="1"/>
        </dgm:presLayoutVars>
      </dgm:prSet>
      <dgm:spPr/>
      <dgm:t>
        <a:bodyPr/>
        <a:lstStyle/>
        <a:p>
          <a:endParaRPr lang="en-US"/>
        </a:p>
      </dgm:t>
    </dgm:pt>
    <dgm:pt modelId="{5A5A9089-B102-474C-862C-14AC847360BF}" type="pres">
      <dgm:prSet presAssocID="{4BDFCCB4-8600-4A1C-B07C-59DC4A5C37DC}" presName="sp" presStyleCnt="0"/>
      <dgm:spPr/>
    </dgm:pt>
    <dgm:pt modelId="{30BCCD90-384C-418F-A9BF-B97B81D6B946}" type="pres">
      <dgm:prSet presAssocID="{FB3D1CE7-93BA-4FA7-AA08-30C0266839C6}" presName="linNode" presStyleCnt="0"/>
      <dgm:spPr/>
    </dgm:pt>
    <dgm:pt modelId="{01EB0D08-E225-4264-97DC-9D13AE82CBD3}" type="pres">
      <dgm:prSet presAssocID="{FB3D1CE7-93BA-4FA7-AA08-30C0266839C6}" presName="parentText" presStyleLbl="node1" presStyleIdx="3" presStyleCnt="5">
        <dgm:presLayoutVars>
          <dgm:chMax val="1"/>
          <dgm:bulletEnabled val="1"/>
        </dgm:presLayoutVars>
      </dgm:prSet>
      <dgm:spPr/>
      <dgm:t>
        <a:bodyPr/>
        <a:lstStyle/>
        <a:p>
          <a:endParaRPr lang="en-US"/>
        </a:p>
      </dgm:t>
    </dgm:pt>
    <dgm:pt modelId="{DDAAC9C9-0C44-4BCB-918B-729147458918}" type="pres">
      <dgm:prSet presAssocID="{FB3D1CE7-93BA-4FA7-AA08-30C0266839C6}" presName="descendantText" presStyleLbl="alignAccFollowNode1" presStyleIdx="3" presStyleCnt="5">
        <dgm:presLayoutVars>
          <dgm:bulletEnabled val="1"/>
        </dgm:presLayoutVars>
      </dgm:prSet>
      <dgm:spPr/>
      <dgm:t>
        <a:bodyPr/>
        <a:lstStyle/>
        <a:p>
          <a:endParaRPr lang="en-US"/>
        </a:p>
      </dgm:t>
    </dgm:pt>
    <dgm:pt modelId="{3C5186E5-1C61-42FC-809A-C142E287BC28}" type="pres">
      <dgm:prSet presAssocID="{35531353-851B-48BE-B88D-0DE9CE2842F6}" presName="sp" presStyleCnt="0"/>
      <dgm:spPr/>
    </dgm:pt>
    <dgm:pt modelId="{866632FB-5CFF-484C-95C8-C6842FB2C20B}" type="pres">
      <dgm:prSet presAssocID="{E4934F42-58E7-4B86-802C-C93B55C1D79D}" presName="linNode" presStyleCnt="0"/>
      <dgm:spPr/>
    </dgm:pt>
    <dgm:pt modelId="{380B2726-006F-40A5-8FD6-FB11F2E08E46}" type="pres">
      <dgm:prSet presAssocID="{E4934F42-58E7-4B86-802C-C93B55C1D79D}" presName="parentText" presStyleLbl="node1" presStyleIdx="4" presStyleCnt="5">
        <dgm:presLayoutVars>
          <dgm:chMax val="1"/>
          <dgm:bulletEnabled val="1"/>
        </dgm:presLayoutVars>
      </dgm:prSet>
      <dgm:spPr/>
      <dgm:t>
        <a:bodyPr/>
        <a:lstStyle/>
        <a:p>
          <a:endParaRPr lang="en-US"/>
        </a:p>
      </dgm:t>
    </dgm:pt>
    <dgm:pt modelId="{841FB713-CA5B-4D16-984E-FFCFB814E4C9}" type="pres">
      <dgm:prSet presAssocID="{E4934F42-58E7-4B86-802C-C93B55C1D79D}" presName="descendantText" presStyleLbl="alignAccFollowNode1" presStyleIdx="4" presStyleCnt="5">
        <dgm:presLayoutVars>
          <dgm:bulletEnabled val="1"/>
        </dgm:presLayoutVars>
      </dgm:prSet>
      <dgm:spPr/>
      <dgm:t>
        <a:bodyPr/>
        <a:lstStyle/>
        <a:p>
          <a:endParaRPr lang="en-US"/>
        </a:p>
      </dgm:t>
    </dgm:pt>
  </dgm:ptLst>
  <dgm:cxnLst>
    <dgm:cxn modelId="{2543F2A9-4050-4FCA-A206-823CCD87D576}" srcId="{1DF3334D-AB96-4704-B8F1-FDCD9BAB896E}" destId="{0A8A4C6D-9DF0-4564-B0AE-16BAE3026EC2}" srcOrd="1" destOrd="0" parTransId="{497D9AF8-DEF0-4108-97C3-0369F1399BC6}" sibTransId="{DE8E48F5-E066-4CEF-BDED-AEF380FF5C13}"/>
    <dgm:cxn modelId="{0D43E4FE-4E6A-4D60-8D9C-E199C64A64C6}" type="presOf" srcId="{39328577-A130-414D-8FC1-1F3CA12CB549}" destId="{7B6B0884-CFBD-4231-B46D-26DC26328A02}" srcOrd="0" destOrd="0" presId="urn:microsoft.com/office/officeart/2005/8/layout/vList5"/>
    <dgm:cxn modelId="{680C0C1D-5690-41E2-B5B5-362D8881B408}" srcId="{16E6E41D-7907-49FE-A02A-77465BACC567}" destId="{C20CAADB-8F19-46EB-A6A0-85DC7B538756}" srcOrd="1" destOrd="0" parTransId="{A90A6E9F-30B0-4BDA-B5DB-2C92FAF0F2FF}" sibTransId="{86160DDA-ADA1-49B3-A2DE-58C6B7295A98}"/>
    <dgm:cxn modelId="{D7D36BC7-8A65-4383-905C-105962418438}" type="presOf" srcId="{DCAE0B34-5611-4733-B54D-8C342C3F8B85}" destId="{841FB713-CA5B-4D16-984E-FFCFB814E4C9}" srcOrd="0" destOrd="0" presId="urn:microsoft.com/office/officeart/2005/8/layout/vList5"/>
    <dgm:cxn modelId="{36135537-4E99-4384-80DA-A5DB6234A0B3}" type="presOf" srcId="{E4934F42-58E7-4B86-802C-C93B55C1D79D}" destId="{380B2726-006F-40A5-8FD6-FB11F2E08E46}" srcOrd="0" destOrd="0" presId="urn:microsoft.com/office/officeart/2005/8/layout/vList5"/>
    <dgm:cxn modelId="{59AEE490-1BBE-4D0E-B788-7DE5589E3D77}" srcId="{C20CAADB-8F19-46EB-A6A0-85DC7B538756}" destId="{E9BE8F6E-4493-46EB-96DF-99564AB93D76}" srcOrd="0" destOrd="0" parTransId="{77B799A5-4F22-4FD9-B7E5-3CE8A8047A0D}" sibTransId="{26470480-4EAC-4D9C-963C-3F9873C5EC92}"/>
    <dgm:cxn modelId="{3C513B06-037A-45AC-B02E-B1DC8681BD52}" srcId="{D516100F-BF17-43D4-AA75-F30AC32DC2C4}" destId="{39328577-A130-414D-8FC1-1F3CA12CB549}" srcOrd="0" destOrd="0" parTransId="{0A3A60E8-2778-463C-B71F-E5A015CD5D4E}" sibTransId="{C9111ABF-BF24-48DE-8073-51CF222FB014}"/>
    <dgm:cxn modelId="{6998175E-3CD1-4681-B976-1C634F06F99F}" type="presOf" srcId="{9ADB6043-904A-4CF8-A309-3CFAD63D36B1}" destId="{DDAAC9C9-0C44-4BCB-918B-729147458918}" srcOrd="0" destOrd="0" presId="urn:microsoft.com/office/officeart/2005/8/layout/vList5"/>
    <dgm:cxn modelId="{8E290341-C68D-48C0-8182-E4CC094B16BE}" srcId="{E4934F42-58E7-4B86-802C-C93B55C1D79D}" destId="{DCAE0B34-5611-4733-B54D-8C342C3F8B85}" srcOrd="0" destOrd="0" parTransId="{0B845354-6628-481C-95BF-CD9F622B35BC}" sibTransId="{8488C4E8-8332-4380-BE11-6E8F3ABE498F}"/>
    <dgm:cxn modelId="{1BC477DC-93B2-491C-ADFF-0EB8B023E176}" type="presOf" srcId="{64927581-EBC6-4EE7-9564-60E5480EAF76}" destId="{E3A9E51B-F447-4C65-A5BB-4BA04E87830F}" srcOrd="0" destOrd="0" presId="urn:microsoft.com/office/officeart/2005/8/layout/vList5"/>
    <dgm:cxn modelId="{CBE321E2-5770-4200-9586-0CD8551147A8}" srcId="{16E6E41D-7907-49FE-A02A-77465BACC567}" destId="{1DF3334D-AB96-4704-B8F1-FDCD9BAB896E}" srcOrd="0" destOrd="0" parTransId="{51BEE75F-2B35-4BA0-9C7E-E8E112FF111A}" sibTransId="{7B7A78B6-3322-4D4A-BE91-EBF8AC3EE722}"/>
    <dgm:cxn modelId="{5EC1559B-1B1E-41A8-ADAB-F7FA9E471471}" type="presOf" srcId="{16E6E41D-7907-49FE-A02A-77465BACC567}" destId="{3845AD26-7EE8-4DB8-B7B5-C41ADF1053BB}" srcOrd="0" destOrd="0" presId="urn:microsoft.com/office/officeart/2005/8/layout/vList5"/>
    <dgm:cxn modelId="{85B3BCB4-66C2-4304-B087-ACA8624D6566}" srcId="{16E6E41D-7907-49FE-A02A-77465BACC567}" destId="{E4934F42-58E7-4B86-802C-C93B55C1D79D}" srcOrd="4" destOrd="0" parTransId="{5269B219-3CF5-4CCF-952B-B1D9ECF8A03F}" sibTransId="{C156528B-B786-48D1-8751-91DAB55A1415}"/>
    <dgm:cxn modelId="{A8B7998E-4762-47AE-9990-C7FEB5392C69}" type="presOf" srcId="{1DF3334D-AB96-4704-B8F1-FDCD9BAB896E}" destId="{C0DF24AD-C986-4960-94D4-FB333B6A5A61}" srcOrd="0" destOrd="0" presId="urn:microsoft.com/office/officeart/2005/8/layout/vList5"/>
    <dgm:cxn modelId="{E445592B-1CAA-48AC-9B5F-53796F32CA4A}" type="presOf" srcId="{D516100F-BF17-43D4-AA75-F30AC32DC2C4}" destId="{7C57BDBA-6798-4C9E-912D-AA2874C81C67}" srcOrd="0" destOrd="0" presId="urn:microsoft.com/office/officeart/2005/8/layout/vList5"/>
    <dgm:cxn modelId="{B54C6D71-CD10-4E95-95F7-E6FBBAF18E98}" type="presOf" srcId="{0A8A4C6D-9DF0-4564-B0AE-16BAE3026EC2}" destId="{E3A9E51B-F447-4C65-A5BB-4BA04E87830F}" srcOrd="0" destOrd="1" presId="urn:microsoft.com/office/officeart/2005/8/layout/vList5"/>
    <dgm:cxn modelId="{84CE958D-96F4-4AE9-9A6B-2F8DDEEA054C}" type="presOf" srcId="{C20CAADB-8F19-46EB-A6A0-85DC7B538756}" destId="{7C11EC7A-4D4B-4A66-9732-60D2867DC150}" srcOrd="0" destOrd="0" presId="urn:microsoft.com/office/officeart/2005/8/layout/vList5"/>
    <dgm:cxn modelId="{9CFA6724-320D-4AAE-AA18-1978934AE29F}" srcId="{FB3D1CE7-93BA-4FA7-AA08-30C0266839C6}" destId="{9ADB6043-904A-4CF8-A309-3CFAD63D36B1}" srcOrd="0" destOrd="0" parTransId="{1A060DF9-8ABC-479B-AF59-352944DD41DD}" sibTransId="{92FEF868-0E43-45A1-BE5D-A893CCD4EA51}"/>
    <dgm:cxn modelId="{8831F062-34F3-4B0D-94BB-1928C6629091}" type="presOf" srcId="{FB3D1CE7-93BA-4FA7-AA08-30C0266839C6}" destId="{01EB0D08-E225-4264-97DC-9D13AE82CBD3}" srcOrd="0" destOrd="0" presId="urn:microsoft.com/office/officeart/2005/8/layout/vList5"/>
    <dgm:cxn modelId="{DF61C8FA-7E2E-4F73-8CC6-8A71D0908CF6}" srcId="{1DF3334D-AB96-4704-B8F1-FDCD9BAB896E}" destId="{64927581-EBC6-4EE7-9564-60E5480EAF76}" srcOrd="0" destOrd="0" parTransId="{A18C92C4-2140-4DB6-A684-B68D2D8D712A}" sibTransId="{FDC463BA-3E27-4102-AC5F-24C63A8AFFC2}"/>
    <dgm:cxn modelId="{1B9EEB3E-C721-4868-93F5-5507ED1F5C33}" srcId="{16E6E41D-7907-49FE-A02A-77465BACC567}" destId="{D516100F-BF17-43D4-AA75-F30AC32DC2C4}" srcOrd="2" destOrd="0" parTransId="{C17FF58B-8DFB-4C3A-93E2-AC7CA44C0EC8}" sibTransId="{4BDFCCB4-8600-4A1C-B07C-59DC4A5C37DC}"/>
    <dgm:cxn modelId="{CD1B44DF-D414-4F27-957C-109FFE19BE25}" type="presOf" srcId="{E9BE8F6E-4493-46EB-96DF-99564AB93D76}" destId="{5CA4EA80-349E-417A-9326-E599314D6A27}" srcOrd="0" destOrd="0" presId="urn:microsoft.com/office/officeart/2005/8/layout/vList5"/>
    <dgm:cxn modelId="{41AFD2E8-C119-4C93-9519-773E4D8E64B4}" srcId="{16E6E41D-7907-49FE-A02A-77465BACC567}" destId="{FB3D1CE7-93BA-4FA7-AA08-30C0266839C6}" srcOrd="3" destOrd="0" parTransId="{EBD1D7B5-B619-418E-8762-EE1610CC35C8}" sibTransId="{35531353-851B-48BE-B88D-0DE9CE2842F6}"/>
    <dgm:cxn modelId="{0A62640B-E894-4AC0-8D3F-F4004022E8D3}" type="presParOf" srcId="{3845AD26-7EE8-4DB8-B7B5-C41ADF1053BB}" destId="{A0972BEC-3CF7-4095-8AA0-C3A4CE350CEC}" srcOrd="0" destOrd="0" presId="urn:microsoft.com/office/officeart/2005/8/layout/vList5"/>
    <dgm:cxn modelId="{7A925E0C-F21C-488F-97F3-ECF70C5175E2}" type="presParOf" srcId="{A0972BEC-3CF7-4095-8AA0-C3A4CE350CEC}" destId="{C0DF24AD-C986-4960-94D4-FB333B6A5A61}" srcOrd="0" destOrd="0" presId="urn:microsoft.com/office/officeart/2005/8/layout/vList5"/>
    <dgm:cxn modelId="{06546B91-0B02-4C9C-A169-1859F93C778A}" type="presParOf" srcId="{A0972BEC-3CF7-4095-8AA0-C3A4CE350CEC}" destId="{E3A9E51B-F447-4C65-A5BB-4BA04E87830F}" srcOrd="1" destOrd="0" presId="urn:microsoft.com/office/officeart/2005/8/layout/vList5"/>
    <dgm:cxn modelId="{12053095-E7E2-4F2B-8575-E81A984D30DA}" type="presParOf" srcId="{3845AD26-7EE8-4DB8-B7B5-C41ADF1053BB}" destId="{80D9C72F-7E90-4530-8860-371A7A927D4D}" srcOrd="1" destOrd="0" presId="urn:microsoft.com/office/officeart/2005/8/layout/vList5"/>
    <dgm:cxn modelId="{14D4704D-A06F-4252-A3A7-E9AEA384472C}" type="presParOf" srcId="{3845AD26-7EE8-4DB8-B7B5-C41ADF1053BB}" destId="{356654DB-47F3-478C-9F87-942D2CF6941B}" srcOrd="2" destOrd="0" presId="urn:microsoft.com/office/officeart/2005/8/layout/vList5"/>
    <dgm:cxn modelId="{0C48C3A4-A033-4408-9D46-7B99EB1A581F}" type="presParOf" srcId="{356654DB-47F3-478C-9F87-942D2CF6941B}" destId="{7C11EC7A-4D4B-4A66-9732-60D2867DC150}" srcOrd="0" destOrd="0" presId="urn:microsoft.com/office/officeart/2005/8/layout/vList5"/>
    <dgm:cxn modelId="{58351AA0-241F-4086-9F30-F1ECD26BBB58}" type="presParOf" srcId="{356654DB-47F3-478C-9F87-942D2CF6941B}" destId="{5CA4EA80-349E-417A-9326-E599314D6A27}" srcOrd="1" destOrd="0" presId="urn:microsoft.com/office/officeart/2005/8/layout/vList5"/>
    <dgm:cxn modelId="{7D014EB6-C587-4FA0-94FB-B5018BDE3FF9}" type="presParOf" srcId="{3845AD26-7EE8-4DB8-B7B5-C41ADF1053BB}" destId="{F055C764-CC9A-4806-9C87-0515DCB5CE70}" srcOrd="3" destOrd="0" presId="urn:microsoft.com/office/officeart/2005/8/layout/vList5"/>
    <dgm:cxn modelId="{50CBE690-2531-4B35-B6FB-1C25E445F513}" type="presParOf" srcId="{3845AD26-7EE8-4DB8-B7B5-C41ADF1053BB}" destId="{A7A87A52-1EE4-47FC-8477-F8C805ED8EAF}" srcOrd="4" destOrd="0" presId="urn:microsoft.com/office/officeart/2005/8/layout/vList5"/>
    <dgm:cxn modelId="{D14D741D-FCB6-4E94-B09C-9C7E20E06B94}" type="presParOf" srcId="{A7A87A52-1EE4-47FC-8477-F8C805ED8EAF}" destId="{7C57BDBA-6798-4C9E-912D-AA2874C81C67}" srcOrd="0" destOrd="0" presId="urn:microsoft.com/office/officeart/2005/8/layout/vList5"/>
    <dgm:cxn modelId="{B87EB33B-37F4-4AF7-9D47-2F0CBF5A6442}" type="presParOf" srcId="{A7A87A52-1EE4-47FC-8477-F8C805ED8EAF}" destId="{7B6B0884-CFBD-4231-B46D-26DC26328A02}" srcOrd="1" destOrd="0" presId="urn:microsoft.com/office/officeart/2005/8/layout/vList5"/>
    <dgm:cxn modelId="{2FBBAB35-1268-460E-A1B8-59337E1BC77B}" type="presParOf" srcId="{3845AD26-7EE8-4DB8-B7B5-C41ADF1053BB}" destId="{5A5A9089-B102-474C-862C-14AC847360BF}" srcOrd="5" destOrd="0" presId="urn:microsoft.com/office/officeart/2005/8/layout/vList5"/>
    <dgm:cxn modelId="{8A1780E3-74BD-4F99-81F7-FDA33A3CAF05}" type="presParOf" srcId="{3845AD26-7EE8-4DB8-B7B5-C41ADF1053BB}" destId="{30BCCD90-384C-418F-A9BF-B97B81D6B946}" srcOrd="6" destOrd="0" presId="urn:microsoft.com/office/officeart/2005/8/layout/vList5"/>
    <dgm:cxn modelId="{22B5B79F-A30C-49CE-8B02-40FDA8D674A3}" type="presParOf" srcId="{30BCCD90-384C-418F-A9BF-B97B81D6B946}" destId="{01EB0D08-E225-4264-97DC-9D13AE82CBD3}" srcOrd="0" destOrd="0" presId="urn:microsoft.com/office/officeart/2005/8/layout/vList5"/>
    <dgm:cxn modelId="{625EAC19-807A-4209-92DF-C61043E64813}" type="presParOf" srcId="{30BCCD90-384C-418F-A9BF-B97B81D6B946}" destId="{DDAAC9C9-0C44-4BCB-918B-729147458918}" srcOrd="1" destOrd="0" presId="urn:microsoft.com/office/officeart/2005/8/layout/vList5"/>
    <dgm:cxn modelId="{56F17E07-39B0-4C0A-81F9-7AFB31D92D87}" type="presParOf" srcId="{3845AD26-7EE8-4DB8-B7B5-C41ADF1053BB}" destId="{3C5186E5-1C61-42FC-809A-C142E287BC28}" srcOrd="7" destOrd="0" presId="urn:microsoft.com/office/officeart/2005/8/layout/vList5"/>
    <dgm:cxn modelId="{4659D937-35D3-416A-9190-C6DB415230FA}" type="presParOf" srcId="{3845AD26-7EE8-4DB8-B7B5-C41ADF1053BB}" destId="{866632FB-5CFF-484C-95C8-C6842FB2C20B}" srcOrd="8" destOrd="0" presId="urn:microsoft.com/office/officeart/2005/8/layout/vList5"/>
    <dgm:cxn modelId="{6EC243B3-102B-4363-9DB2-A772B36FB7EA}" type="presParOf" srcId="{866632FB-5CFF-484C-95C8-C6842FB2C20B}" destId="{380B2726-006F-40A5-8FD6-FB11F2E08E46}" srcOrd="0" destOrd="0" presId="urn:microsoft.com/office/officeart/2005/8/layout/vList5"/>
    <dgm:cxn modelId="{4CE4BCEB-791F-4804-9C33-A4800E96A990}" type="presParOf" srcId="{866632FB-5CFF-484C-95C8-C6842FB2C20B}" destId="{841FB713-CA5B-4D16-984E-FFCFB814E4C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CBE7252-909D-4EA2-A954-28A1330CE0C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851FA475-9068-4DBC-B09E-D922C444B5CA}">
      <dgm:prSet/>
      <dgm:spPr/>
      <dgm:t>
        <a:bodyPr/>
        <a:lstStyle/>
        <a:p>
          <a:pPr rtl="0"/>
          <a:r>
            <a:rPr lang="en-US" dirty="0"/>
            <a:t>Always carefully explore Type 1 error rate before implementing</a:t>
          </a:r>
        </a:p>
      </dgm:t>
    </dgm:pt>
    <dgm:pt modelId="{38936878-AF86-43B5-B898-73294C6211A9}" type="parTrans" cxnId="{47810D80-7D37-46B2-93F9-E7BCE95D58CF}">
      <dgm:prSet/>
      <dgm:spPr/>
      <dgm:t>
        <a:bodyPr/>
        <a:lstStyle/>
        <a:p>
          <a:endParaRPr lang="en-US"/>
        </a:p>
      </dgm:t>
    </dgm:pt>
    <dgm:pt modelId="{F95BC7DA-C12E-457E-AD87-A395A38EA281}" type="sibTrans" cxnId="{47810D80-7D37-46B2-93F9-E7BCE95D58CF}">
      <dgm:prSet/>
      <dgm:spPr/>
      <dgm:t>
        <a:bodyPr/>
        <a:lstStyle/>
        <a:p>
          <a:endParaRPr lang="en-US"/>
        </a:p>
      </dgm:t>
    </dgm:pt>
    <dgm:pt modelId="{0D5CDA50-7A49-40A1-B524-7CD454134817}">
      <dgm:prSet/>
      <dgm:spPr/>
      <dgm:t>
        <a:bodyPr/>
        <a:lstStyle/>
        <a:p>
          <a:pPr rtl="0"/>
          <a:r>
            <a:rPr lang="en-US"/>
            <a:t>Adjust for Type 1 error (e.g., prob = 0.98XX not 0.975)</a:t>
          </a:r>
        </a:p>
      </dgm:t>
    </dgm:pt>
    <dgm:pt modelId="{AFC87667-44E6-4B67-886C-CA73F27F3F4C}" type="parTrans" cxnId="{5E26B05D-07C3-40C8-ACF9-94E29F8EA706}">
      <dgm:prSet/>
      <dgm:spPr/>
      <dgm:t>
        <a:bodyPr/>
        <a:lstStyle/>
        <a:p>
          <a:endParaRPr lang="en-US"/>
        </a:p>
      </dgm:t>
    </dgm:pt>
    <dgm:pt modelId="{EAE88EF2-5D3A-4376-8AE1-7158C704E2FF}" type="sibTrans" cxnId="{5E26B05D-07C3-40C8-ACF9-94E29F8EA706}">
      <dgm:prSet/>
      <dgm:spPr/>
      <dgm:t>
        <a:bodyPr/>
        <a:lstStyle/>
        <a:p>
          <a:endParaRPr lang="en-US"/>
        </a:p>
      </dgm:t>
    </dgm:pt>
    <dgm:pt modelId="{D7C76A0B-6047-40AC-A740-F5C0F9D3ACCE}" type="pres">
      <dgm:prSet presAssocID="{BCBE7252-909D-4EA2-A954-28A1330CE0C7}" presName="Name0" presStyleCnt="0">
        <dgm:presLayoutVars>
          <dgm:dir/>
          <dgm:animLvl val="lvl"/>
          <dgm:resizeHandles val="exact"/>
        </dgm:presLayoutVars>
      </dgm:prSet>
      <dgm:spPr/>
      <dgm:t>
        <a:bodyPr/>
        <a:lstStyle/>
        <a:p>
          <a:endParaRPr lang="en-US"/>
        </a:p>
      </dgm:t>
    </dgm:pt>
    <dgm:pt modelId="{FD16F9E3-E20A-4DE0-BB20-0615BCE8B963}" type="pres">
      <dgm:prSet presAssocID="{851FA475-9068-4DBC-B09E-D922C444B5CA}" presName="linNode" presStyleCnt="0"/>
      <dgm:spPr/>
    </dgm:pt>
    <dgm:pt modelId="{552E1DC7-2D81-4F18-B319-28485AD32377}" type="pres">
      <dgm:prSet presAssocID="{851FA475-9068-4DBC-B09E-D922C444B5CA}" presName="parentText" presStyleLbl="node1" presStyleIdx="0" presStyleCnt="2" custScaleX="264490">
        <dgm:presLayoutVars>
          <dgm:chMax val="1"/>
          <dgm:bulletEnabled val="1"/>
        </dgm:presLayoutVars>
      </dgm:prSet>
      <dgm:spPr/>
      <dgm:t>
        <a:bodyPr/>
        <a:lstStyle/>
        <a:p>
          <a:endParaRPr lang="en-US"/>
        </a:p>
      </dgm:t>
    </dgm:pt>
    <dgm:pt modelId="{95C53987-621E-4BF9-BAF7-698B7C714A1F}" type="pres">
      <dgm:prSet presAssocID="{F95BC7DA-C12E-457E-AD87-A395A38EA281}" presName="sp" presStyleCnt="0"/>
      <dgm:spPr/>
    </dgm:pt>
    <dgm:pt modelId="{F5692DEF-609D-42C3-BCFB-8EA4053AE62D}" type="pres">
      <dgm:prSet presAssocID="{0D5CDA50-7A49-40A1-B524-7CD454134817}" presName="linNode" presStyleCnt="0"/>
      <dgm:spPr/>
    </dgm:pt>
    <dgm:pt modelId="{A490A467-B4B8-4F1A-A322-CF23CEBAACAF}" type="pres">
      <dgm:prSet presAssocID="{0D5CDA50-7A49-40A1-B524-7CD454134817}" presName="parentText" presStyleLbl="node1" presStyleIdx="1" presStyleCnt="2" custScaleX="264490">
        <dgm:presLayoutVars>
          <dgm:chMax val="1"/>
          <dgm:bulletEnabled val="1"/>
        </dgm:presLayoutVars>
      </dgm:prSet>
      <dgm:spPr/>
      <dgm:t>
        <a:bodyPr/>
        <a:lstStyle/>
        <a:p>
          <a:endParaRPr lang="en-US"/>
        </a:p>
      </dgm:t>
    </dgm:pt>
  </dgm:ptLst>
  <dgm:cxnLst>
    <dgm:cxn modelId="{FD1F61AC-AEBE-4A6C-A41F-F715A82167A7}" type="presOf" srcId="{BCBE7252-909D-4EA2-A954-28A1330CE0C7}" destId="{D7C76A0B-6047-40AC-A740-F5C0F9D3ACCE}" srcOrd="0" destOrd="0" presId="urn:microsoft.com/office/officeart/2005/8/layout/vList5"/>
    <dgm:cxn modelId="{5E26B05D-07C3-40C8-ACF9-94E29F8EA706}" srcId="{BCBE7252-909D-4EA2-A954-28A1330CE0C7}" destId="{0D5CDA50-7A49-40A1-B524-7CD454134817}" srcOrd="1" destOrd="0" parTransId="{AFC87667-44E6-4B67-886C-CA73F27F3F4C}" sibTransId="{EAE88EF2-5D3A-4376-8AE1-7158C704E2FF}"/>
    <dgm:cxn modelId="{74258B3C-0847-4EA8-943F-5A924EA36DEB}" type="presOf" srcId="{0D5CDA50-7A49-40A1-B524-7CD454134817}" destId="{A490A467-B4B8-4F1A-A322-CF23CEBAACAF}" srcOrd="0" destOrd="0" presId="urn:microsoft.com/office/officeart/2005/8/layout/vList5"/>
    <dgm:cxn modelId="{47810D80-7D37-46B2-93F9-E7BCE95D58CF}" srcId="{BCBE7252-909D-4EA2-A954-28A1330CE0C7}" destId="{851FA475-9068-4DBC-B09E-D922C444B5CA}" srcOrd="0" destOrd="0" parTransId="{38936878-AF86-43B5-B898-73294C6211A9}" sibTransId="{F95BC7DA-C12E-457E-AD87-A395A38EA281}"/>
    <dgm:cxn modelId="{5D81A119-D3B3-4D80-A59E-D74052D5CE6B}" type="presOf" srcId="{851FA475-9068-4DBC-B09E-D922C444B5CA}" destId="{552E1DC7-2D81-4F18-B319-28485AD32377}" srcOrd="0" destOrd="0" presId="urn:microsoft.com/office/officeart/2005/8/layout/vList5"/>
    <dgm:cxn modelId="{24A40A13-3818-4070-BFAF-C4A1041C7535}" type="presParOf" srcId="{D7C76A0B-6047-40AC-A740-F5C0F9D3ACCE}" destId="{FD16F9E3-E20A-4DE0-BB20-0615BCE8B963}" srcOrd="0" destOrd="0" presId="urn:microsoft.com/office/officeart/2005/8/layout/vList5"/>
    <dgm:cxn modelId="{D5F4BC85-DD83-4C8B-B7C5-778281F270D8}" type="presParOf" srcId="{FD16F9E3-E20A-4DE0-BB20-0615BCE8B963}" destId="{552E1DC7-2D81-4F18-B319-28485AD32377}" srcOrd="0" destOrd="0" presId="urn:microsoft.com/office/officeart/2005/8/layout/vList5"/>
    <dgm:cxn modelId="{E9443C75-E859-4A21-82CA-8040C614AF04}" type="presParOf" srcId="{D7C76A0B-6047-40AC-A740-F5C0F9D3ACCE}" destId="{95C53987-621E-4BF9-BAF7-698B7C714A1F}" srcOrd="1" destOrd="0" presId="urn:microsoft.com/office/officeart/2005/8/layout/vList5"/>
    <dgm:cxn modelId="{CBA5BF20-057F-4E46-9E44-159105188895}" type="presParOf" srcId="{D7C76A0B-6047-40AC-A740-F5C0F9D3ACCE}" destId="{F5692DEF-609D-42C3-BCFB-8EA4053AE62D}" srcOrd="2" destOrd="0" presId="urn:microsoft.com/office/officeart/2005/8/layout/vList5"/>
    <dgm:cxn modelId="{4BD1304F-39CE-443F-B140-3576FDA10094}" type="presParOf" srcId="{F5692DEF-609D-42C3-BCFB-8EA4053AE62D}" destId="{A490A467-B4B8-4F1A-A322-CF23CEBAACAF}"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DED83D0-8F5A-4389-A5FF-3557414023BA}"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759BB0BD-8391-4F9D-A32E-B0537F714995}">
      <dgm:prSet/>
      <dgm:spPr/>
      <dgm:t>
        <a:bodyPr/>
        <a:lstStyle/>
        <a:p>
          <a:pPr rtl="0"/>
          <a:r>
            <a:rPr lang="en-US"/>
            <a:t>Health benefits</a:t>
          </a:r>
        </a:p>
      </dgm:t>
    </dgm:pt>
    <dgm:pt modelId="{56B2AB61-1014-476D-AE54-31882F25A460}" type="parTrans" cxnId="{644AF4DC-3279-48AE-A563-A37E0F39FA5D}">
      <dgm:prSet/>
      <dgm:spPr/>
      <dgm:t>
        <a:bodyPr/>
        <a:lstStyle/>
        <a:p>
          <a:endParaRPr lang="en-US"/>
        </a:p>
      </dgm:t>
    </dgm:pt>
    <dgm:pt modelId="{6A3185D7-BC47-42B7-8526-C890041201D0}" type="sibTrans" cxnId="{644AF4DC-3279-48AE-A563-A37E0F39FA5D}">
      <dgm:prSet/>
      <dgm:spPr/>
      <dgm:t>
        <a:bodyPr/>
        <a:lstStyle/>
        <a:p>
          <a:endParaRPr lang="en-US"/>
        </a:p>
      </dgm:t>
    </dgm:pt>
    <dgm:pt modelId="{86034CD8-FE94-493E-B141-F3B21460E66A}">
      <dgm:prSet/>
      <dgm:spPr/>
      <dgm:t>
        <a:bodyPr/>
        <a:lstStyle/>
        <a:p>
          <a:pPr rtl="0"/>
          <a:r>
            <a:rPr lang="en-US"/>
            <a:t>Cost benefits</a:t>
          </a:r>
        </a:p>
      </dgm:t>
    </dgm:pt>
    <dgm:pt modelId="{117CD0BD-EA1C-4A0A-B555-9D7B1FBE27F6}" type="parTrans" cxnId="{896D84CE-2F3A-4D16-BD27-FD4BF5560A39}">
      <dgm:prSet/>
      <dgm:spPr/>
      <dgm:t>
        <a:bodyPr/>
        <a:lstStyle/>
        <a:p>
          <a:endParaRPr lang="en-US"/>
        </a:p>
      </dgm:t>
    </dgm:pt>
    <dgm:pt modelId="{E5BB391F-051A-4ED7-86F3-F56CFC421490}" type="sibTrans" cxnId="{896D84CE-2F3A-4D16-BD27-FD4BF5560A39}">
      <dgm:prSet/>
      <dgm:spPr/>
      <dgm:t>
        <a:bodyPr/>
        <a:lstStyle/>
        <a:p>
          <a:endParaRPr lang="en-US"/>
        </a:p>
      </dgm:t>
    </dgm:pt>
    <dgm:pt modelId="{0C6178A7-E5F8-41BF-8D85-DC43C37B063D}" type="pres">
      <dgm:prSet presAssocID="{6DED83D0-8F5A-4389-A5FF-3557414023BA}" presName="compositeShape" presStyleCnt="0">
        <dgm:presLayoutVars>
          <dgm:chMax val="2"/>
          <dgm:dir/>
          <dgm:resizeHandles val="exact"/>
        </dgm:presLayoutVars>
      </dgm:prSet>
      <dgm:spPr/>
      <dgm:t>
        <a:bodyPr/>
        <a:lstStyle/>
        <a:p>
          <a:endParaRPr lang="en-US"/>
        </a:p>
      </dgm:t>
    </dgm:pt>
    <dgm:pt modelId="{D1EFE218-ECCD-4F0C-B97A-2C69E8E4092D}" type="pres">
      <dgm:prSet presAssocID="{6DED83D0-8F5A-4389-A5FF-3557414023BA}" presName="divider" presStyleLbl="fgShp" presStyleIdx="0" presStyleCnt="1"/>
      <dgm:spPr/>
    </dgm:pt>
    <dgm:pt modelId="{C45FEC72-52E7-46BB-ACF0-C4F0DB696BD3}" type="pres">
      <dgm:prSet presAssocID="{759BB0BD-8391-4F9D-A32E-B0537F714995}" presName="downArrow" presStyleLbl="node1" presStyleIdx="0" presStyleCnt="2"/>
      <dgm:spPr/>
    </dgm:pt>
    <dgm:pt modelId="{61A6DD4D-2596-4915-A77C-347C04E2B0F8}" type="pres">
      <dgm:prSet presAssocID="{759BB0BD-8391-4F9D-A32E-B0537F714995}" presName="downArrowText" presStyleLbl="revTx" presStyleIdx="0" presStyleCnt="2">
        <dgm:presLayoutVars>
          <dgm:bulletEnabled val="1"/>
        </dgm:presLayoutVars>
      </dgm:prSet>
      <dgm:spPr/>
      <dgm:t>
        <a:bodyPr/>
        <a:lstStyle/>
        <a:p>
          <a:endParaRPr lang="en-US"/>
        </a:p>
      </dgm:t>
    </dgm:pt>
    <dgm:pt modelId="{B1CCDE6E-2C62-42C3-9227-8F7A505D5C14}" type="pres">
      <dgm:prSet presAssocID="{86034CD8-FE94-493E-B141-F3B21460E66A}" presName="upArrow" presStyleLbl="node1" presStyleIdx="1" presStyleCnt="2" custScaleX="24807" custScaleY="83957"/>
      <dgm:spPr/>
    </dgm:pt>
    <dgm:pt modelId="{8B638CD7-DC4E-46EE-B411-0A3E541485A5}" type="pres">
      <dgm:prSet presAssocID="{86034CD8-FE94-493E-B141-F3B21460E66A}" presName="upArrowText" presStyleLbl="revTx" presStyleIdx="1" presStyleCnt="2">
        <dgm:presLayoutVars>
          <dgm:bulletEnabled val="1"/>
        </dgm:presLayoutVars>
      </dgm:prSet>
      <dgm:spPr/>
      <dgm:t>
        <a:bodyPr/>
        <a:lstStyle/>
        <a:p>
          <a:endParaRPr lang="en-US"/>
        </a:p>
      </dgm:t>
    </dgm:pt>
  </dgm:ptLst>
  <dgm:cxnLst>
    <dgm:cxn modelId="{644AF4DC-3279-48AE-A563-A37E0F39FA5D}" srcId="{6DED83D0-8F5A-4389-A5FF-3557414023BA}" destId="{759BB0BD-8391-4F9D-A32E-B0537F714995}" srcOrd="0" destOrd="0" parTransId="{56B2AB61-1014-476D-AE54-31882F25A460}" sibTransId="{6A3185D7-BC47-42B7-8526-C890041201D0}"/>
    <dgm:cxn modelId="{16FB98EC-C335-4827-A1FC-DEAF44564885}" type="presOf" srcId="{6DED83D0-8F5A-4389-A5FF-3557414023BA}" destId="{0C6178A7-E5F8-41BF-8D85-DC43C37B063D}" srcOrd="0" destOrd="0" presId="urn:microsoft.com/office/officeart/2005/8/layout/arrow3"/>
    <dgm:cxn modelId="{30104E81-8CE9-4B92-9B77-5DD85F87C658}" type="presOf" srcId="{86034CD8-FE94-493E-B141-F3B21460E66A}" destId="{8B638CD7-DC4E-46EE-B411-0A3E541485A5}" srcOrd="0" destOrd="0" presId="urn:microsoft.com/office/officeart/2005/8/layout/arrow3"/>
    <dgm:cxn modelId="{896D84CE-2F3A-4D16-BD27-FD4BF5560A39}" srcId="{6DED83D0-8F5A-4389-A5FF-3557414023BA}" destId="{86034CD8-FE94-493E-B141-F3B21460E66A}" srcOrd="1" destOrd="0" parTransId="{117CD0BD-EA1C-4A0A-B555-9D7B1FBE27F6}" sibTransId="{E5BB391F-051A-4ED7-86F3-F56CFC421490}"/>
    <dgm:cxn modelId="{D17045C1-5C66-4819-84B8-E77E82CB9212}" type="presOf" srcId="{759BB0BD-8391-4F9D-A32E-B0537F714995}" destId="{61A6DD4D-2596-4915-A77C-347C04E2B0F8}" srcOrd="0" destOrd="0" presId="urn:microsoft.com/office/officeart/2005/8/layout/arrow3"/>
    <dgm:cxn modelId="{DFA95E50-593B-4A8D-B8C8-D5237626C0DD}" type="presParOf" srcId="{0C6178A7-E5F8-41BF-8D85-DC43C37B063D}" destId="{D1EFE218-ECCD-4F0C-B97A-2C69E8E4092D}" srcOrd="0" destOrd="0" presId="urn:microsoft.com/office/officeart/2005/8/layout/arrow3"/>
    <dgm:cxn modelId="{7F1AFBE1-4D8A-4C6A-BEFD-712A40AE0919}" type="presParOf" srcId="{0C6178A7-E5F8-41BF-8D85-DC43C37B063D}" destId="{C45FEC72-52E7-46BB-ACF0-C4F0DB696BD3}" srcOrd="1" destOrd="0" presId="urn:microsoft.com/office/officeart/2005/8/layout/arrow3"/>
    <dgm:cxn modelId="{30DAC79F-836A-4208-AFB4-A2076AE7B984}" type="presParOf" srcId="{0C6178A7-E5F8-41BF-8D85-DC43C37B063D}" destId="{61A6DD4D-2596-4915-A77C-347C04E2B0F8}" srcOrd="2" destOrd="0" presId="urn:microsoft.com/office/officeart/2005/8/layout/arrow3"/>
    <dgm:cxn modelId="{F3FBACFF-758A-4EC7-8455-DD10E2A0BAE0}" type="presParOf" srcId="{0C6178A7-E5F8-41BF-8D85-DC43C37B063D}" destId="{B1CCDE6E-2C62-42C3-9227-8F7A505D5C14}" srcOrd="3" destOrd="0" presId="urn:microsoft.com/office/officeart/2005/8/layout/arrow3"/>
    <dgm:cxn modelId="{DB65C934-4BB8-4A19-AC38-17DEA1D08341}" type="presParOf" srcId="{0C6178A7-E5F8-41BF-8D85-DC43C37B063D}" destId="{8B638CD7-DC4E-46EE-B411-0A3E541485A5}"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41D9CE1-73F9-4C1B-903A-79CF280638A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C4185B8-0525-4ACF-89CF-AA8EE3FC7E65}">
      <dgm:prSet/>
      <dgm:spPr/>
      <dgm:t>
        <a:bodyPr/>
        <a:lstStyle/>
        <a:p>
          <a:pPr rtl="0"/>
          <a:r>
            <a:rPr lang="en-US" dirty="0"/>
            <a:t>It’s a device if it is designed to perform a medical device function</a:t>
          </a:r>
        </a:p>
      </dgm:t>
    </dgm:pt>
    <dgm:pt modelId="{E01536D5-851B-46CA-B0BE-7FD170F243F1}" type="parTrans" cxnId="{8F472CA5-536E-40E0-AC58-0A99E449B170}">
      <dgm:prSet/>
      <dgm:spPr/>
      <dgm:t>
        <a:bodyPr/>
        <a:lstStyle/>
        <a:p>
          <a:endParaRPr lang="en-US"/>
        </a:p>
      </dgm:t>
    </dgm:pt>
    <dgm:pt modelId="{C4C87B03-8D4F-44D8-B03A-E1ECB3FB8C70}" type="sibTrans" cxnId="{8F472CA5-536E-40E0-AC58-0A99E449B170}">
      <dgm:prSet/>
      <dgm:spPr/>
      <dgm:t>
        <a:bodyPr/>
        <a:lstStyle/>
        <a:p>
          <a:endParaRPr lang="en-US"/>
        </a:p>
      </dgm:t>
    </dgm:pt>
    <dgm:pt modelId="{3460188C-BD0E-4A29-9A89-49B94C8E7D5E}">
      <dgm:prSet/>
      <dgm:spPr/>
      <dgm:t>
        <a:bodyPr/>
        <a:lstStyle/>
        <a:p>
          <a:pPr rtl="0"/>
          <a:r>
            <a:rPr lang="en-US" dirty="0"/>
            <a:t>Responsible party is software company, not Apple</a:t>
          </a:r>
        </a:p>
      </dgm:t>
    </dgm:pt>
    <dgm:pt modelId="{FC8B3A00-30AA-4C75-BF30-8D0F760E9042}" type="parTrans" cxnId="{05959547-B31C-49D9-94A3-4623FB384F44}">
      <dgm:prSet/>
      <dgm:spPr/>
    </dgm:pt>
    <dgm:pt modelId="{C07E22C7-BD94-464C-86E2-827B180AC0BE}" type="sibTrans" cxnId="{05959547-B31C-49D9-94A3-4623FB384F44}">
      <dgm:prSet/>
      <dgm:spPr/>
    </dgm:pt>
    <dgm:pt modelId="{A4AEC399-D024-4D63-A254-C798F52099C9}" type="pres">
      <dgm:prSet presAssocID="{141D9CE1-73F9-4C1B-903A-79CF280638AD}" presName="linear" presStyleCnt="0">
        <dgm:presLayoutVars>
          <dgm:animLvl val="lvl"/>
          <dgm:resizeHandles val="exact"/>
        </dgm:presLayoutVars>
      </dgm:prSet>
      <dgm:spPr/>
      <dgm:t>
        <a:bodyPr/>
        <a:lstStyle/>
        <a:p>
          <a:endParaRPr lang="en-US"/>
        </a:p>
      </dgm:t>
    </dgm:pt>
    <dgm:pt modelId="{25E0FCDB-F479-4B4A-900A-A30B41627CD3}" type="pres">
      <dgm:prSet presAssocID="{AC4185B8-0525-4ACF-89CF-AA8EE3FC7E65}" presName="parentText" presStyleLbl="node1" presStyleIdx="0" presStyleCnt="2">
        <dgm:presLayoutVars>
          <dgm:chMax val="0"/>
          <dgm:bulletEnabled val="1"/>
        </dgm:presLayoutVars>
      </dgm:prSet>
      <dgm:spPr/>
      <dgm:t>
        <a:bodyPr/>
        <a:lstStyle/>
        <a:p>
          <a:endParaRPr lang="en-US"/>
        </a:p>
      </dgm:t>
    </dgm:pt>
    <dgm:pt modelId="{193745E0-B531-4225-A13A-5244E0BDA548}" type="pres">
      <dgm:prSet presAssocID="{C4C87B03-8D4F-44D8-B03A-E1ECB3FB8C70}" presName="spacer" presStyleCnt="0"/>
      <dgm:spPr/>
    </dgm:pt>
    <dgm:pt modelId="{A726A4B5-2961-4BBB-983E-F8B1A97B8888}" type="pres">
      <dgm:prSet presAssocID="{3460188C-BD0E-4A29-9A89-49B94C8E7D5E}" presName="parentText" presStyleLbl="node1" presStyleIdx="1" presStyleCnt="2">
        <dgm:presLayoutVars>
          <dgm:chMax val="0"/>
          <dgm:bulletEnabled val="1"/>
        </dgm:presLayoutVars>
      </dgm:prSet>
      <dgm:spPr/>
      <dgm:t>
        <a:bodyPr/>
        <a:lstStyle/>
        <a:p>
          <a:endParaRPr lang="en-US"/>
        </a:p>
      </dgm:t>
    </dgm:pt>
  </dgm:ptLst>
  <dgm:cxnLst>
    <dgm:cxn modelId="{8F472CA5-536E-40E0-AC58-0A99E449B170}" srcId="{141D9CE1-73F9-4C1B-903A-79CF280638AD}" destId="{AC4185B8-0525-4ACF-89CF-AA8EE3FC7E65}" srcOrd="0" destOrd="0" parTransId="{E01536D5-851B-46CA-B0BE-7FD170F243F1}" sibTransId="{C4C87B03-8D4F-44D8-B03A-E1ECB3FB8C70}"/>
    <dgm:cxn modelId="{C733245A-E28A-4D99-9D63-B5A220BB0CD5}" type="presOf" srcId="{3460188C-BD0E-4A29-9A89-49B94C8E7D5E}" destId="{A726A4B5-2961-4BBB-983E-F8B1A97B8888}" srcOrd="0" destOrd="0" presId="urn:microsoft.com/office/officeart/2005/8/layout/vList2"/>
    <dgm:cxn modelId="{3508866A-9456-437D-86F4-BD0082947E71}" type="presOf" srcId="{141D9CE1-73F9-4C1B-903A-79CF280638AD}" destId="{A4AEC399-D024-4D63-A254-C798F52099C9}" srcOrd="0" destOrd="0" presId="urn:microsoft.com/office/officeart/2005/8/layout/vList2"/>
    <dgm:cxn modelId="{05959547-B31C-49D9-94A3-4623FB384F44}" srcId="{141D9CE1-73F9-4C1B-903A-79CF280638AD}" destId="{3460188C-BD0E-4A29-9A89-49B94C8E7D5E}" srcOrd="1" destOrd="0" parTransId="{FC8B3A00-30AA-4C75-BF30-8D0F760E9042}" sibTransId="{C07E22C7-BD94-464C-86E2-827B180AC0BE}"/>
    <dgm:cxn modelId="{7AE28CED-048D-4914-B5F5-B314DE894017}" type="presOf" srcId="{AC4185B8-0525-4ACF-89CF-AA8EE3FC7E65}" destId="{25E0FCDB-F479-4B4A-900A-A30B41627CD3}" srcOrd="0" destOrd="0" presId="urn:microsoft.com/office/officeart/2005/8/layout/vList2"/>
    <dgm:cxn modelId="{FC393A8B-BB08-4A6B-8245-5B2040CE6470}" type="presParOf" srcId="{A4AEC399-D024-4D63-A254-C798F52099C9}" destId="{25E0FCDB-F479-4B4A-900A-A30B41627CD3}" srcOrd="0" destOrd="0" presId="urn:microsoft.com/office/officeart/2005/8/layout/vList2"/>
    <dgm:cxn modelId="{6F3F0352-7168-45DE-92AA-A1B4D8E67A0F}" type="presParOf" srcId="{A4AEC399-D024-4D63-A254-C798F52099C9}" destId="{193745E0-B531-4225-A13A-5244E0BDA548}" srcOrd="1" destOrd="0" presId="urn:microsoft.com/office/officeart/2005/8/layout/vList2"/>
    <dgm:cxn modelId="{9490E262-684C-4974-9CF5-972EB558A0C9}" type="presParOf" srcId="{A4AEC399-D024-4D63-A254-C798F52099C9}" destId="{A726A4B5-2961-4BBB-983E-F8B1A97B8888}"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2C4CBF-21E0-44E1-A82E-6F573E60A413}">
      <dsp:nvSpPr>
        <dsp:cNvPr id="0" name=""/>
        <dsp:cNvSpPr/>
      </dsp:nvSpPr>
      <dsp:spPr>
        <a:xfrm rot="5400000">
          <a:off x="6589693" y="-2661723"/>
          <a:ext cx="1121829"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rtl="0">
            <a:lnSpc>
              <a:spcPct val="90000"/>
            </a:lnSpc>
            <a:spcBef>
              <a:spcPct val="0"/>
            </a:spcBef>
            <a:spcAft>
              <a:spcPct val="15000"/>
            </a:spcAft>
            <a:buChar char="••"/>
          </a:pPr>
          <a:r>
            <a:rPr lang="en-US" sz="2200" b="1" kern="1200" dirty="0"/>
            <a:t>Examples: </a:t>
          </a:r>
          <a:r>
            <a:rPr lang="en-US" sz="2200" kern="1200" dirty="0"/>
            <a:t>manual toothbrush, sutures, many simple surgical instruments. </a:t>
          </a:r>
        </a:p>
        <a:p>
          <a:pPr marL="228600" lvl="1" indent="-228600" algn="l" defTabSz="977900" rtl="0">
            <a:lnSpc>
              <a:spcPct val="90000"/>
            </a:lnSpc>
            <a:spcBef>
              <a:spcPct val="0"/>
            </a:spcBef>
            <a:spcAft>
              <a:spcPct val="15000"/>
            </a:spcAft>
            <a:buChar char="••"/>
          </a:pPr>
          <a:r>
            <a:rPr lang="en-US" sz="2200" kern="1200" dirty="0"/>
            <a:t>General controls</a:t>
          </a:r>
        </a:p>
      </dsp:txBody>
      <dsp:txXfrm rot="-5400000">
        <a:off x="3785616" y="197117"/>
        <a:ext cx="6675221" cy="1012303"/>
      </dsp:txXfrm>
    </dsp:sp>
    <dsp:sp modelId="{6217B59F-783E-444C-BA77-320018BDAE5D}">
      <dsp:nvSpPr>
        <dsp:cNvPr id="0" name=""/>
        <dsp:cNvSpPr/>
      </dsp:nvSpPr>
      <dsp:spPr>
        <a:xfrm>
          <a:off x="0" y="2124"/>
          <a:ext cx="3785616" cy="14022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72390" rIns="144780" bIns="72390" numCol="1" spcCol="1270" anchor="ctr" anchorCtr="0">
          <a:noAutofit/>
        </a:bodyPr>
        <a:lstStyle/>
        <a:p>
          <a:pPr lvl="0" algn="ctr" defTabSz="1689100" rtl="0">
            <a:lnSpc>
              <a:spcPct val="90000"/>
            </a:lnSpc>
            <a:spcBef>
              <a:spcPct val="0"/>
            </a:spcBef>
            <a:spcAft>
              <a:spcPct val="35000"/>
            </a:spcAft>
          </a:pPr>
          <a:r>
            <a:rPr lang="en-US" sz="3800" b="1" kern="1200" dirty="0"/>
            <a:t>Class I – Lowest Risk</a:t>
          </a:r>
          <a:endParaRPr lang="en-US" sz="3800" kern="1200" dirty="0"/>
        </a:p>
      </dsp:txBody>
      <dsp:txXfrm>
        <a:off x="68454" y="70578"/>
        <a:ext cx="3648708" cy="1265378"/>
      </dsp:txXfrm>
    </dsp:sp>
    <dsp:sp modelId="{03BC6EFF-8EC4-4F22-82E0-07551809DEA2}">
      <dsp:nvSpPr>
        <dsp:cNvPr id="0" name=""/>
        <dsp:cNvSpPr/>
      </dsp:nvSpPr>
      <dsp:spPr>
        <a:xfrm rot="5400000">
          <a:off x="6589693" y="-1189323"/>
          <a:ext cx="1121829"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rtl="0">
            <a:lnSpc>
              <a:spcPct val="90000"/>
            </a:lnSpc>
            <a:spcBef>
              <a:spcPct val="0"/>
            </a:spcBef>
            <a:spcAft>
              <a:spcPct val="15000"/>
            </a:spcAft>
            <a:buChar char="••"/>
          </a:pPr>
          <a:r>
            <a:rPr lang="en-US" sz="2200" b="1" kern="1200" dirty="0"/>
            <a:t>Examples</a:t>
          </a:r>
          <a:r>
            <a:rPr lang="en-US" sz="2200" kern="1200" dirty="0"/>
            <a:t>: male condoms, non-invasive blood pressure monitors, catheters, screws </a:t>
          </a:r>
        </a:p>
        <a:p>
          <a:pPr marL="228600" lvl="1" indent="-228600" algn="l" defTabSz="977900" rtl="0">
            <a:lnSpc>
              <a:spcPct val="90000"/>
            </a:lnSpc>
            <a:spcBef>
              <a:spcPct val="0"/>
            </a:spcBef>
            <a:spcAft>
              <a:spcPct val="15000"/>
            </a:spcAft>
            <a:buChar char="••"/>
          </a:pPr>
          <a:r>
            <a:rPr lang="en-US" sz="2200" kern="1200" dirty="0"/>
            <a:t>General controls and </a:t>
          </a:r>
          <a:r>
            <a:rPr lang="en-US" sz="2200" b="1" kern="1200" dirty="0"/>
            <a:t>special controls</a:t>
          </a:r>
          <a:endParaRPr lang="en-US" sz="2200" kern="1200" dirty="0"/>
        </a:p>
      </dsp:txBody>
      <dsp:txXfrm rot="-5400000">
        <a:off x="3785616" y="1669517"/>
        <a:ext cx="6675221" cy="1012303"/>
      </dsp:txXfrm>
    </dsp:sp>
    <dsp:sp modelId="{C622FA64-3F5E-49D0-B71B-DE5D510D2FAE}">
      <dsp:nvSpPr>
        <dsp:cNvPr id="0" name=""/>
        <dsp:cNvSpPr/>
      </dsp:nvSpPr>
      <dsp:spPr>
        <a:xfrm>
          <a:off x="0" y="1474525"/>
          <a:ext cx="3785616" cy="14022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72390" rIns="144780" bIns="72390" numCol="1" spcCol="1270" anchor="ctr" anchorCtr="0">
          <a:noAutofit/>
        </a:bodyPr>
        <a:lstStyle/>
        <a:p>
          <a:pPr lvl="0" algn="ctr" defTabSz="1689100" rtl="0">
            <a:lnSpc>
              <a:spcPct val="90000"/>
            </a:lnSpc>
            <a:spcBef>
              <a:spcPct val="0"/>
            </a:spcBef>
            <a:spcAft>
              <a:spcPct val="35000"/>
            </a:spcAft>
          </a:pPr>
          <a:r>
            <a:rPr lang="en-US" sz="3800" b="1" kern="1200" dirty="0"/>
            <a:t>Class II – Moderate Risk</a:t>
          </a:r>
          <a:endParaRPr lang="en-US" sz="3800" kern="1200" dirty="0"/>
        </a:p>
      </dsp:txBody>
      <dsp:txXfrm>
        <a:off x="68454" y="1542979"/>
        <a:ext cx="3648708" cy="1265378"/>
      </dsp:txXfrm>
    </dsp:sp>
    <dsp:sp modelId="{837E4058-BD7B-4E19-862C-24669EC0F7BD}">
      <dsp:nvSpPr>
        <dsp:cNvPr id="0" name=""/>
        <dsp:cNvSpPr/>
      </dsp:nvSpPr>
      <dsp:spPr>
        <a:xfrm rot="5400000">
          <a:off x="6589693" y="283077"/>
          <a:ext cx="1121829"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rtl="0">
            <a:lnSpc>
              <a:spcPct val="90000"/>
            </a:lnSpc>
            <a:spcBef>
              <a:spcPct val="0"/>
            </a:spcBef>
            <a:spcAft>
              <a:spcPct val="15000"/>
            </a:spcAft>
            <a:buChar char="••"/>
          </a:pPr>
          <a:r>
            <a:rPr lang="en-US" sz="2200" b="1" kern="1200" dirty="0"/>
            <a:t>Examples: </a:t>
          </a:r>
          <a:r>
            <a:rPr lang="en-US" sz="2200" kern="1200" dirty="0"/>
            <a:t>heart valve, most permanent implants</a:t>
          </a:r>
        </a:p>
        <a:p>
          <a:pPr marL="228600" lvl="1" indent="-228600" algn="l" defTabSz="977900" rtl="0">
            <a:lnSpc>
              <a:spcPct val="90000"/>
            </a:lnSpc>
            <a:spcBef>
              <a:spcPct val="0"/>
            </a:spcBef>
            <a:spcAft>
              <a:spcPct val="15000"/>
            </a:spcAft>
            <a:buChar char="••"/>
          </a:pPr>
          <a:r>
            <a:rPr lang="en-US" sz="2200" kern="1200" dirty="0"/>
            <a:t>General controls and </a:t>
          </a:r>
          <a:r>
            <a:rPr lang="en-US" sz="2200" b="1" kern="1200" dirty="0"/>
            <a:t>premarket approval</a:t>
          </a:r>
          <a:endParaRPr lang="en-US" sz="2200" kern="1200" dirty="0"/>
        </a:p>
      </dsp:txBody>
      <dsp:txXfrm rot="-5400000">
        <a:off x="3785616" y="3141918"/>
        <a:ext cx="6675221" cy="1012303"/>
      </dsp:txXfrm>
    </dsp:sp>
    <dsp:sp modelId="{6D1870E5-91F0-446E-8399-5B20F1237DFF}">
      <dsp:nvSpPr>
        <dsp:cNvPr id="0" name=""/>
        <dsp:cNvSpPr/>
      </dsp:nvSpPr>
      <dsp:spPr>
        <a:xfrm>
          <a:off x="0" y="2946926"/>
          <a:ext cx="3785616" cy="14022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72390" rIns="144780" bIns="72390" numCol="1" spcCol="1270" anchor="ctr" anchorCtr="0">
          <a:noAutofit/>
        </a:bodyPr>
        <a:lstStyle/>
        <a:p>
          <a:pPr lvl="0" algn="ctr" defTabSz="1689100" rtl="0">
            <a:lnSpc>
              <a:spcPct val="90000"/>
            </a:lnSpc>
            <a:spcBef>
              <a:spcPct val="0"/>
            </a:spcBef>
            <a:spcAft>
              <a:spcPct val="35000"/>
            </a:spcAft>
          </a:pPr>
          <a:r>
            <a:rPr lang="en-US" sz="3800" b="1" kern="1200" dirty="0"/>
            <a:t>Class III – Highest Risk</a:t>
          </a:r>
          <a:endParaRPr lang="en-US" sz="3800" kern="1200" dirty="0"/>
        </a:p>
      </dsp:txBody>
      <dsp:txXfrm>
        <a:off x="68454" y="3015380"/>
        <a:ext cx="3648708" cy="12653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A699A2-8778-40D5-8842-425D31F082E9}" type="datetimeFigureOut">
              <a:rPr lang="en-US" smtClean="0"/>
              <a:t>2/23/2017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034E27-C659-4038-BC5D-C1329C65DD18}" type="slidenum">
              <a:rPr lang="en-US" smtClean="0"/>
              <a:t>‹#›</a:t>
            </a:fld>
            <a:endParaRPr lang="en-US"/>
          </a:p>
        </p:txBody>
      </p:sp>
    </p:spTree>
    <p:extLst>
      <p:ext uri="{BB962C8B-B14F-4D97-AF65-F5344CB8AC3E}">
        <p14:creationId xmlns:p14="http://schemas.microsoft.com/office/powerpoint/2010/main" val="1576816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p:txBody>
          <a:bodyPr/>
          <a:lstStyle/>
          <a:p>
            <a:pPr>
              <a:defRPr/>
            </a:pPr>
            <a:fld id="{82FED520-2B60-42D8-A381-285052C16B3C}" type="slidenum">
              <a:rPr lang="en-US"/>
              <a:pPr>
                <a:defRPr/>
              </a:pPr>
              <a:t>40</a:t>
            </a:fld>
            <a:endParaRPr lang="en-US"/>
          </a:p>
        </p:txBody>
      </p:sp>
      <p:sp>
        <p:nvSpPr>
          <p:cNvPr id="7" name="Rectangle 7"/>
          <p:cNvSpPr txBox="1">
            <a:spLocks noGrp="1" noChangeArrowheads="1"/>
          </p:cNvSpPr>
          <p:nvPr/>
        </p:nvSpPr>
        <p:spPr>
          <a:xfrm>
            <a:off x="3884613" y="8831263"/>
            <a:ext cx="2971800" cy="463550"/>
          </a:xfrm>
          <a:prstGeom prst="rect">
            <a:avLst/>
          </a:prstGeom>
          <a:noFill/>
        </p:spPr>
        <p:txBody>
          <a:bodyPr lIns="92290" tIns="46146" rIns="92290" bIns="46146" anchor="b"/>
          <a:lstStyle/>
          <a:p>
            <a:pPr algn="r" fontAlgn="auto">
              <a:spcBef>
                <a:spcPts val="0"/>
              </a:spcBef>
              <a:spcAft>
                <a:spcPts val="0"/>
              </a:spcAft>
              <a:defRPr/>
            </a:pPr>
            <a:fld id="{F22FBCA6-76AA-4EA3-9C7A-DBF3AC900CCF}" type="slidenum">
              <a:rPr lang="en-US" sz="1200">
                <a:latin typeface="+mn-lt"/>
                <a:cs typeface="+mn-cs"/>
              </a:rPr>
              <a:pPr algn="r" fontAlgn="auto">
                <a:spcBef>
                  <a:spcPts val="0"/>
                </a:spcBef>
                <a:spcAft>
                  <a:spcPts val="0"/>
                </a:spcAft>
                <a:defRPr/>
              </a:pPr>
              <a:t>40</a:t>
            </a:fld>
            <a:endParaRPr lang="en-US" sz="1200">
              <a:latin typeface="+mn-lt"/>
              <a:cs typeface="+mn-cs"/>
            </a:endParaRPr>
          </a:p>
        </p:txBody>
      </p:sp>
      <p:sp>
        <p:nvSpPr>
          <p:cNvPr id="184324" name="Rectangle 2"/>
          <p:cNvSpPr>
            <a:spLocks noGrp="1" noRot="1" noChangeAspect="1" noChangeArrowheads="1" noTextEdit="1"/>
          </p:cNvSpPr>
          <p:nvPr>
            <p:ph type="sldImg"/>
          </p:nvPr>
        </p:nvSpPr>
        <p:spPr bwMode="auto">
          <a:xfrm>
            <a:off x="1531938" y="700088"/>
            <a:ext cx="3910012" cy="2200275"/>
          </a:xfrm>
          <a:noFill/>
          <a:ln>
            <a:solidFill>
              <a:srgbClr val="000000"/>
            </a:solidFill>
            <a:miter lim="800000"/>
            <a:headEnd/>
            <a:tailEnd/>
          </a:ln>
        </p:spPr>
      </p:sp>
      <p:sp>
        <p:nvSpPr>
          <p:cNvPr id="184325" name="Rectangle 3"/>
          <p:cNvSpPr>
            <a:spLocks noGrp="1" noChangeArrowheads="1"/>
          </p:cNvSpPr>
          <p:nvPr>
            <p:ph type="body" idx="1"/>
          </p:nvPr>
        </p:nvSpPr>
        <p:spPr bwMode="auto">
          <a:noFill/>
        </p:spPr>
        <p:txBody>
          <a:bodyPr/>
          <a:lstStyle/>
          <a:p>
            <a:r>
              <a:rPr lang="en-US"/>
              <a:t>This is an AP view of paraopthalmic aneurysm from the  PITA study.  On the the 3D reconstruction in the upper left of the screen,  you can see that the parent vessel is blown out at the level of the aneurysm.  This was treated by reconstructing the vessel with PED.  At follow  up angiography at 6 months (Click) the aneurysm is no longer seen and the vessel looks normal.</a:t>
            </a:r>
          </a:p>
        </p:txBody>
      </p:sp>
    </p:spTree>
    <p:extLst>
      <p:ext uri="{BB962C8B-B14F-4D97-AF65-F5344CB8AC3E}">
        <p14:creationId xmlns:p14="http://schemas.microsoft.com/office/powerpoint/2010/main" val="730436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CE20B75-B4F5-44E6-B0B2-8BC65E8FF627}" type="datetimeFigureOut">
              <a:rPr lang="en-US" smtClean="0"/>
              <a:t>2/23/2017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015CD7-C239-42AD-9BF9-5EDB27263EC2}" type="slidenum">
              <a:rPr lang="en-US" smtClean="0"/>
              <a:t>‹#›</a:t>
            </a:fld>
            <a:endParaRPr lang="en-US"/>
          </a:p>
        </p:txBody>
      </p:sp>
    </p:spTree>
    <p:extLst>
      <p:ext uri="{BB962C8B-B14F-4D97-AF65-F5344CB8AC3E}">
        <p14:creationId xmlns:p14="http://schemas.microsoft.com/office/powerpoint/2010/main" val="829575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E20B75-B4F5-44E6-B0B2-8BC65E8FF627}" type="datetimeFigureOut">
              <a:rPr lang="en-US" smtClean="0"/>
              <a:t>2/23/2017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015CD7-C239-42AD-9BF9-5EDB27263EC2}" type="slidenum">
              <a:rPr lang="en-US" smtClean="0"/>
              <a:t>‹#›</a:t>
            </a:fld>
            <a:endParaRPr lang="en-US"/>
          </a:p>
        </p:txBody>
      </p:sp>
    </p:spTree>
    <p:extLst>
      <p:ext uri="{BB962C8B-B14F-4D97-AF65-F5344CB8AC3E}">
        <p14:creationId xmlns:p14="http://schemas.microsoft.com/office/powerpoint/2010/main" val="2690318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E20B75-B4F5-44E6-B0B2-8BC65E8FF627}" type="datetimeFigureOut">
              <a:rPr lang="en-US" smtClean="0"/>
              <a:t>2/23/2017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015CD7-C239-42AD-9BF9-5EDB27263EC2}" type="slidenum">
              <a:rPr lang="en-US" smtClean="0"/>
              <a:t>‹#›</a:t>
            </a:fld>
            <a:endParaRPr lang="en-US"/>
          </a:p>
        </p:txBody>
      </p:sp>
    </p:spTree>
    <p:extLst>
      <p:ext uri="{BB962C8B-B14F-4D97-AF65-F5344CB8AC3E}">
        <p14:creationId xmlns:p14="http://schemas.microsoft.com/office/powerpoint/2010/main" val="3006233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 Blank">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720" y="443882"/>
            <a:ext cx="11338560" cy="920488"/>
          </a:xfrm>
        </p:spPr>
        <p:txBody>
          <a:bodyPr/>
          <a:lstStyle>
            <a:lvl1pPr>
              <a:defRPr sz="3200"/>
            </a:lvl1pPr>
          </a:lstStyle>
          <a:p>
            <a:r>
              <a:rPr lang="en-US" dirty="0"/>
              <a:t>Click to edit Master title style</a:t>
            </a:r>
          </a:p>
        </p:txBody>
      </p:sp>
      <p:sp>
        <p:nvSpPr>
          <p:cNvPr id="4" name="Date Placeholder 3"/>
          <p:cNvSpPr>
            <a:spLocks noGrp="1"/>
          </p:cNvSpPr>
          <p:nvPr>
            <p:ph type="dt" sz="half" idx="10"/>
          </p:nvPr>
        </p:nvSpPr>
        <p:spPr/>
        <p:txBody>
          <a:bodyPr/>
          <a:lstStyle>
            <a:lvl1pPr>
              <a:defRPr sz="750"/>
            </a:lvl1pPr>
          </a:lstStyle>
          <a:p>
            <a:fld id="{E4857BB8-90EA-4574-9C80-2E46E436BD12}" type="datetime1">
              <a:rPr lang="en-US" smtClean="0">
                <a:solidFill>
                  <a:prstClr val="white"/>
                </a:solidFill>
              </a:rPr>
              <a:t>2/23/2017</a:t>
            </a:fld>
            <a:endParaRPr lang="en-US" dirty="0">
              <a:solidFill>
                <a:prstClr val="white"/>
              </a:solidFill>
            </a:endParaRPr>
          </a:p>
        </p:txBody>
      </p:sp>
      <p:sp>
        <p:nvSpPr>
          <p:cNvPr id="5" name="Footer Placeholder 4"/>
          <p:cNvSpPr>
            <a:spLocks noGrp="1"/>
          </p:cNvSpPr>
          <p:nvPr>
            <p:ph type="ftr" sz="quarter" idx="11"/>
          </p:nvPr>
        </p:nvSpPr>
        <p:spPr/>
        <p:txBody>
          <a:bodyPr/>
          <a:lstStyle>
            <a:lvl1pPr>
              <a:defRPr sz="1000">
                <a:solidFill>
                  <a:srgbClr val="FFFFFF"/>
                </a:solidFill>
              </a:defRPr>
            </a:lvl1pPr>
          </a:lstStyle>
          <a:p>
            <a:r>
              <a:rPr lang="en-US" dirty="0"/>
              <a:t>Proprietary and Confidential. </a:t>
            </a:r>
          </a:p>
        </p:txBody>
      </p:sp>
      <p:sp>
        <p:nvSpPr>
          <p:cNvPr id="6" name="Slide Number Placeholder 5"/>
          <p:cNvSpPr>
            <a:spLocks noGrp="1"/>
          </p:cNvSpPr>
          <p:nvPr>
            <p:ph type="sldNum" sz="quarter" idx="12"/>
          </p:nvPr>
        </p:nvSpPr>
        <p:spPr/>
        <p:txBody>
          <a:bodyPr/>
          <a:lstStyle>
            <a:lvl1pPr>
              <a:defRPr sz="750">
                <a:solidFill>
                  <a:srgbClr val="FFFFFF"/>
                </a:solidFill>
              </a:defRPr>
            </a:lvl1pPr>
          </a:lstStyle>
          <a:p>
            <a:fld id="{ACAC3E05-0EEA-5148-8D6D-B9A3262FF7E4}" type="slidenum">
              <a:rPr lang="en-US" smtClean="0"/>
              <a:pPr/>
              <a:t>‹#›</a:t>
            </a:fld>
            <a:endParaRPr lang="en-US" dirty="0"/>
          </a:p>
        </p:txBody>
      </p:sp>
      <p:sp>
        <p:nvSpPr>
          <p:cNvPr id="7" name="Rectangle 6"/>
          <p:cNvSpPr/>
          <p:nvPr userDrawn="1"/>
        </p:nvSpPr>
        <p:spPr>
          <a:xfrm>
            <a:off x="9398494" y="6276515"/>
            <a:ext cx="1231037" cy="274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161459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51459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E20B75-B4F5-44E6-B0B2-8BC65E8FF627}" type="datetimeFigureOut">
              <a:rPr lang="en-US" smtClean="0"/>
              <a:t>2/23/2017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015CD7-C239-42AD-9BF9-5EDB27263EC2}" type="slidenum">
              <a:rPr lang="en-US" smtClean="0"/>
              <a:t>‹#›</a:t>
            </a:fld>
            <a:endParaRPr lang="en-US"/>
          </a:p>
        </p:txBody>
      </p:sp>
    </p:spTree>
    <p:extLst>
      <p:ext uri="{BB962C8B-B14F-4D97-AF65-F5344CB8AC3E}">
        <p14:creationId xmlns:p14="http://schemas.microsoft.com/office/powerpoint/2010/main" val="3999268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E20B75-B4F5-44E6-B0B2-8BC65E8FF627}" type="datetimeFigureOut">
              <a:rPr lang="en-US" smtClean="0"/>
              <a:t>2/23/2017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015CD7-C239-42AD-9BF9-5EDB27263EC2}" type="slidenum">
              <a:rPr lang="en-US" smtClean="0"/>
              <a:t>‹#›</a:t>
            </a:fld>
            <a:endParaRPr lang="en-US"/>
          </a:p>
        </p:txBody>
      </p:sp>
    </p:spTree>
    <p:extLst>
      <p:ext uri="{BB962C8B-B14F-4D97-AF65-F5344CB8AC3E}">
        <p14:creationId xmlns:p14="http://schemas.microsoft.com/office/powerpoint/2010/main" val="1514956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E20B75-B4F5-44E6-B0B2-8BC65E8FF627}" type="datetimeFigureOut">
              <a:rPr lang="en-US" smtClean="0"/>
              <a:t>2/23/2017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015CD7-C239-42AD-9BF9-5EDB27263EC2}" type="slidenum">
              <a:rPr lang="en-US" smtClean="0"/>
              <a:t>‹#›</a:t>
            </a:fld>
            <a:endParaRPr lang="en-US"/>
          </a:p>
        </p:txBody>
      </p:sp>
    </p:spTree>
    <p:extLst>
      <p:ext uri="{BB962C8B-B14F-4D97-AF65-F5344CB8AC3E}">
        <p14:creationId xmlns:p14="http://schemas.microsoft.com/office/powerpoint/2010/main" val="1251020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E20B75-B4F5-44E6-B0B2-8BC65E8FF627}" type="datetimeFigureOut">
              <a:rPr lang="en-US" smtClean="0"/>
              <a:t>2/23/2017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015CD7-C239-42AD-9BF9-5EDB27263EC2}" type="slidenum">
              <a:rPr lang="en-US" smtClean="0"/>
              <a:t>‹#›</a:t>
            </a:fld>
            <a:endParaRPr lang="en-US"/>
          </a:p>
        </p:txBody>
      </p:sp>
    </p:spTree>
    <p:extLst>
      <p:ext uri="{BB962C8B-B14F-4D97-AF65-F5344CB8AC3E}">
        <p14:creationId xmlns:p14="http://schemas.microsoft.com/office/powerpoint/2010/main" val="3861710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E20B75-B4F5-44E6-B0B2-8BC65E8FF627}" type="datetimeFigureOut">
              <a:rPr lang="en-US" smtClean="0"/>
              <a:t>2/23/2017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015CD7-C239-42AD-9BF9-5EDB27263EC2}" type="slidenum">
              <a:rPr lang="en-US" smtClean="0"/>
              <a:t>‹#›</a:t>
            </a:fld>
            <a:endParaRPr lang="en-US"/>
          </a:p>
        </p:txBody>
      </p:sp>
    </p:spTree>
    <p:extLst>
      <p:ext uri="{BB962C8B-B14F-4D97-AF65-F5344CB8AC3E}">
        <p14:creationId xmlns:p14="http://schemas.microsoft.com/office/powerpoint/2010/main" val="1290094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E20B75-B4F5-44E6-B0B2-8BC65E8FF627}" type="datetimeFigureOut">
              <a:rPr lang="en-US" smtClean="0"/>
              <a:t>2/23/2017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015CD7-C239-42AD-9BF9-5EDB27263EC2}" type="slidenum">
              <a:rPr lang="en-US" smtClean="0"/>
              <a:t>‹#›</a:t>
            </a:fld>
            <a:endParaRPr lang="en-US"/>
          </a:p>
        </p:txBody>
      </p:sp>
    </p:spTree>
    <p:extLst>
      <p:ext uri="{BB962C8B-B14F-4D97-AF65-F5344CB8AC3E}">
        <p14:creationId xmlns:p14="http://schemas.microsoft.com/office/powerpoint/2010/main" val="2874611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E20B75-B4F5-44E6-B0B2-8BC65E8FF627}" type="datetimeFigureOut">
              <a:rPr lang="en-US" smtClean="0"/>
              <a:t>2/23/2017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015CD7-C239-42AD-9BF9-5EDB27263EC2}" type="slidenum">
              <a:rPr lang="en-US" smtClean="0"/>
              <a:t>‹#›</a:t>
            </a:fld>
            <a:endParaRPr lang="en-US"/>
          </a:p>
        </p:txBody>
      </p:sp>
    </p:spTree>
    <p:extLst>
      <p:ext uri="{BB962C8B-B14F-4D97-AF65-F5344CB8AC3E}">
        <p14:creationId xmlns:p14="http://schemas.microsoft.com/office/powerpoint/2010/main" val="3433214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E20B75-B4F5-44E6-B0B2-8BC65E8FF627}" type="datetimeFigureOut">
              <a:rPr lang="en-US" smtClean="0"/>
              <a:t>2/23/2017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015CD7-C239-42AD-9BF9-5EDB27263EC2}" type="slidenum">
              <a:rPr lang="en-US" smtClean="0"/>
              <a:t>‹#›</a:t>
            </a:fld>
            <a:endParaRPr lang="en-US"/>
          </a:p>
        </p:txBody>
      </p:sp>
    </p:spTree>
    <p:extLst>
      <p:ext uri="{BB962C8B-B14F-4D97-AF65-F5344CB8AC3E}">
        <p14:creationId xmlns:p14="http://schemas.microsoft.com/office/powerpoint/2010/main" val="410259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accessdata.fda.gov/scripts/cdrh/cfdocs/cfcfr/cfrsearch.cfm" TargetMode="Externa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1.pn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 Id="rId4" Type="http://schemas.openxmlformats.org/officeDocument/2006/relationships/image" Target="../media/image62.jpeg"/></Relationships>
</file>

<file path=ppt/slides/_rels/slide7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7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Medical Devices in the US: History and Regulatory Process</a:t>
            </a:r>
          </a:p>
        </p:txBody>
      </p:sp>
      <p:sp>
        <p:nvSpPr>
          <p:cNvPr id="6" name="Subtitle 5"/>
          <p:cNvSpPr>
            <a:spLocks noGrp="1"/>
          </p:cNvSpPr>
          <p:nvPr>
            <p:ph type="subTitle" idx="1"/>
          </p:nvPr>
        </p:nvSpPr>
        <p:spPr>
          <a:xfrm>
            <a:off x="1524000" y="4249738"/>
            <a:ext cx="9144000" cy="1655762"/>
          </a:xfrm>
        </p:spPr>
        <p:txBody>
          <a:bodyPr>
            <a:normAutofit/>
          </a:bodyPr>
          <a:lstStyle/>
          <a:p>
            <a:r>
              <a:rPr lang="en-US" dirty="0"/>
              <a:t>Daniel Cher, MD</a:t>
            </a:r>
          </a:p>
          <a:p>
            <a:r>
              <a:rPr lang="en-US" dirty="0"/>
              <a:t>Vice President of Clinical Affairs, SI-BONE, Inc.</a:t>
            </a:r>
          </a:p>
          <a:p>
            <a:r>
              <a:rPr lang="en-US" dirty="0"/>
              <a:t>Vice President of Regulatory Affairs, PROCEPT </a:t>
            </a:r>
            <a:r>
              <a:rPr lang="en-US" dirty="0" err="1"/>
              <a:t>Biorobotics</a:t>
            </a:r>
            <a:r>
              <a:rPr lang="en-US" dirty="0"/>
              <a:t>, Inc.</a:t>
            </a:r>
          </a:p>
        </p:txBody>
      </p:sp>
    </p:spTree>
    <p:extLst>
      <p:ext uri="{BB962C8B-B14F-4D97-AF65-F5344CB8AC3E}">
        <p14:creationId xmlns:p14="http://schemas.microsoft.com/office/powerpoint/2010/main" val="2809584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Device Definition</a:t>
            </a:r>
          </a:p>
        </p:txBody>
      </p:sp>
      <p:sp>
        <p:nvSpPr>
          <p:cNvPr id="3" name="Content Placeholder 2"/>
          <p:cNvSpPr>
            <a:spLocks noGrp="1"/>
          </p:cNvSpPr>
          <p:nvPr>
            <p:ph idx="1"/>
          </p:nvPr>
        </p:nvSpPr>
        <p:spPr/>
        <p:txBody>
          <a:bodyPr>
            <a:normAutofit fontScale="92500" lnSpcReduction="20000"/>
          </a:bodyPr>
          <a:lstStyle/>
          <a:p>
            <a:r>
              <a:rPr lang="en-US" dirty="0"/>
              <a:t>Section 201(h) of the Federal Food Drug &amp; Cosmetic (FD&amp;C) Act</a:t>
            </a:r>
          </a:p>
          <a:p>
            <a:r>
              <a:rPr lang="en-US" dirty="0"/>
              <a:t>"an instrument, apparatus, implement, machine, contrivance, implant, in vitro reagent, or other similar or related article, including a component part, or accessory which is:</a:t>
            </a:r>
          </a:p>
          <a:p>
            <a:pPr lvl="1"/>
            <a:r>
              <a:rPr lang="en-US" dirty="0"/>
              <a:t>recognized in the official National Formulary, or the United States Pharmacopoeia, or any supplement to them,</a:t>
            </a:r>
          </a:p>
          <a:p>
            <a:pPr lvl="1"/>
            <a:r>
              <a:rPr lang="en-US" dirty="0"/>
              <a:t>intended for use in the </a:t>
            </a:r>
            <a:r>
              <a:rPr lang="en-US" b="1" dirty="0"/>
              <a:t>diagnosis of disease or other conditions, or in the cure, mitigation, treatment, or prevention of disease</a:t>
            </a:r>
            <a:r>
              <a:rPr lang="en-US" dirty="0"/>
              <a:t>, in man or other animals, or</a:t>
            </a:r>
          </a:p>
          <a:p>
            <a:pPr lvl="1"/>
            <a:r>
              <a:rPr lang="en-US" dirty="0"/>
              <a:t>intended to </a:t>
            </a:r>
            <a:r>
              <a:rPr lang="en-US" b="1" dirty="0"/>
              <a:t>affect the structure or any function of the body of man or other animals, and which does not achieve its primary intended purposes through chemical action </a:t>
            </a:r>
            <a:r>
              <a:rPr lang="en-US" dirty="0"/>
              <a:t>within or on the body of man or other animals and which is </a:t>
            </a:r>
            <a:r>
              <a:rPr lang="en-US" b="1" dirty="0"/>
              <a:t>not dependent upon being metabolized </a:t>
            </a:r>
            <a:r>
              <a:rPr lang="en-US" dirty="0"/>
              <a:t>for the achievement of any of its primary intended purposes."</a:t>
            </a:r>
          </a:p>
          <a:p>
            <a:endParaRPr lang="en-US" dirty="0"/>
          </a:p>
        </p:txBody>
      </p:sp>
      <p:sp>
        <p:nvSpPr>
          <p:cNvPr id="4" name="TextBox 3"/>
          <p:cNvSpPr txBox="1"/>
          <p:nvPr/>
        </p:nvSpPr>
        <p:spPr>
          <a:xfrm>
            <a:off x="1610686" y="6031684"/>
            <a:ext cx="3103927" cy="369332"/>
          </a:xfrm>
          <a:prstGeom prst="rect">
            <a:avLst/>
          </a:prstGeom>
          <a:noFill/>
        </p:spPr>
        <p:txBody>
          <a:bodyPr wrap="square" rtlCol="0">
            <a:spAutoFit/>
          </a:bodyPr>
          <a:lstStyle/>
          <a:p>
            <a:r>
              <a:rPr lang="en-US" dirty="0"/>
              <a:t>Defined by “what it’s not”</a:t>
            </a:r>
          </a:p>
        </p:txBody>
      </p:sp>
    </p:spTree>
    <p:extLst>
      <p:ext uri="{BB962C8B-B14F-4D97-AF65-F5344CB8AC3E}">
        <p14:creationId xmlns:p14="http://schemas.microsoft.com/office/powerpoint/2010/main" val="3165398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US Medical Device Approval</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81328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Classify Your Device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8043388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7078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Combination Products</a:t>
            </a:r>
            <a:endParaRPr lang="en-US" dirty="0"/>
          </a:p>
        </p:txBody>
      </p:sp>
      <p:sp>
        <p:nvSpPr>
          <p:cNvPr id="3" name="Content Placeholder 2"/>
          <p:cNvSpPr>
            <a:spLocks noGrp="1"/>
          </p:cNvSpPr>
          <p:nvPr>
            <p:ph idx="1"/>
          </p:nvPr>
        </p:nvSpPr>
        <p:spPr/>
        <p:txBody>
          <a:bodyPr>
            <a:normAutofit fontScale="70000" lnSpcReduction="20000"/>
          </a:bodyPr>
          <a:lstStyle/>
          <a:p>
            <a:r>
              <a:rPr lang="en-US" dirty="0"/>
              <a:t>Definition</a:t>
            </a:r>
          </a:p>
          <a:p>
            <a:pPr lvl="1"/>
            <a:r>
              <a:rPr lang="en-US" dirty="0"/>
              <a:t>Two or more regulated products (drug/device, biologic/device, drug/biologic, or drug/device/biologic) that are physically, chemically, or otherwise combined or mixed and produced as a single entity</a:t>
            </a:r>
          </a:p>
          <a:p>
            <a:pPr lvl="1"/>
            <a:r>
              <a:rPr lang="en-US" dirty="0"/>
              <a:t>Two or more separate products packaged together comprised of drug and device products, etc.</a:t>
            </a:r>
          </a:p>
          <a:p>
            <a:pPr lvl="1"/>
            <a:r>
              <a:rPr lang="en-US" dirty="0"/>
              <a:t>Drug, device, or biological product packaged separately but used together for a specific reason</a:t>
            </a:r>
          </a:p>
          <a:p>
            <a:endParaRPr lang="en-US" dirty="0"/>
          </a:p>
          <a:p>
            <a:r>
              <a:rPr lang="en-US" dirty="0"/>
              <a:t>Examples</a:t>
            </a:r>
          </a:p>
          <a:p>
            <a:pPr lvl="1"/>
            <a:r>
              <a:rPr lang="en-US" dirty="0"/>
              <a:t>Device coated or impregnated with a drug or biologic</a:t>
            </a:r>
          </a:p>
          <a:p>
            <a:pPr lvl="1"/>
            <a:r>
              <a:rPr lang="en-US" dirty="0"/>
              <a:t>Drug-eluting stent; pacing lead with steroid-coated tip; catheter with antimicrobial coating; condom with spermicide</a:t>
            </a:r>
          </a:p>
          <a:p>
            <a:pPr lvl="1"/>
            <a:r>
              <a:rPr lang="en-US" dirty="0"/>
              <a:t>Skin substitutes with cellular components; orthopedic implant with growth factors</a:t>
            </a:r>
          </a:p>
          <a:p>
            <a:pPr lvl="1"/>
            <a:r>
              <a:rPr lang="en-US" dirty="0"/>
              <a:t>Prefilled syringes, insulin injector pens, metered dose inhalers, transdermal patches</a:t>
            </a:r>
          </a:p>
          <a:p>
            <a:pPr lvl="1"/>
            <a:endParaRPr lang="en-US" dirty="0"/>
          </a:p>
          <a:p>
            <a:r>
              <a:rPr lang="en-US" dirty="0"/>
              <a:t>Not address today</a:t>
            </a:r>
          </a:p>
          <a:p>
            <a:endParaRPr lang="en-US" dirty="0"/>
          </a:p>
        </p:txBody>
      </p:sp>
    </p:spTree>
    <p:extLst>
      <p:ext uri="{BB962C8B-B14F-4D97-AF65-F5344CB8AC3E}">
        <p14:creationId xmlns:p14="http://schemas.microsoft.com/office/powerpoint/2010/main" val="70855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Classify Your Device</a:t>
            </a:r>
          </a:p>
        </p:txBody>
      </p:sp>
      <p:sp>
        <p:nvSpPr>
          <p:cNvPr id="4" name="Content Placeholder 3"/>
          <p:cNvSpPr>
            <a:spLocks noGrp="1"/>
          </p:cNvSpPr>
          <p:nvPr>
            <p:ph sz="half" idx="1"/>
          </p:nvPr>
        </p:nvSpPr>
        <p:spPr>
          <a:xfrm>
            <a:off x="838200" y="1825625"/>
            <a:ext cx="5581650" cy="4351338"/>
          </a:xfrm>
        </p:spPr>
        <p:txBody>
          <a:bodyPr>
            <a:normAutofit fontScale="62500" lnSpcReduction="20000"/>
          </a:bodyPr>
          <a:lstStyle/>
          <a:p>
            <a:r>
              <a:rPr lang="en-US" dirty="0"/>
              <a:t>CFR Title 21 - Food and Drugs: Parts 1 to 1499</a:t>
            </a:r>
          </a:p>
          <a:p>
            <a:r>
              <a:rPr lang="en-US" dirty="0"/>
              <a:t>FDA regulations for most device types</a:t>
            </a:r>
          </a:p>
          <a:p>
            <a:r>
              <a:rPr lang="en-US" dirty="0">
                <a:hlinkClick r:id="rId2"/>
              </a:rPr>
              <a:t>http://www.accessdata.fda.gov/scripts/cdrh/cfdocs/cfcfr/cfrsearch.cfm</a:t>
            </a:r>
            <a:endParaRPr lang="en-US" dirty="0"/>
          </a:p>
          <a:p>
            <a:r>
              <a:rPr lang="en-US" dirty="0"/>
              <a:t>Examples:</a:t>
            </a:r>
          </a:p>
          <a:p>
            <a:pPr lvl="1"/>
            <a:r>
              <a:rPr lang="en-US" dirty="0"/>
              <a:t>(862) Clinical chemistry and clinical toxicology devices  </a:t>
            </a:r>
          </a:p>
          <a:p>
            <a:pPr lvl="1"/>
            <a:r>
              <a:rPr lang="en-US" dirty="0"/>
              <a:t>(864) Hematology and pathology devices  </a:t>
            </a:r>
          </a:p>
          <a:p>
            <a:pPr lvl="1"/>
            <a:r>
              <a:rPr lang="en-US" dirty="0"/>
              <a:t>(866) Immunology and microbiology devices  </a:t>
            </a:r>
          </a:p>
          <a:p>
            <a:pPr lvl="1"/>
            <a:r>
              <a:rPr lang="en-US" dirty="0"/>
              <a:t>(868) Anesthesiology devices  </a:t>
            </a:r>
          </a:p>
          <a:p>
            <a:pPr lvl="1"/>
            <a:r>
              <a:rPr lang="en-US" dirty="0"/>
              <a:t>(870) Cardiovascular devices  </a:t>
            </a:r>
          </a:p>
          <a:p>
            <a:pPr lvl="1"/>
            <a:r>
              <a:rPr lang="en-US" dirty="0"/>
              <a:t>(872) Dental devices  </a:t>
            </a:r>
          </a:p>
          <a:p>
            <a:pPr lvl="1"/>
            <a:r>
              <a:rPr lang="en-US" dirty="0"/>
              <a:t>(874) Ear, nose, and throat devices  </a:t>
            </a:r>
          </a:p>
          <a:p>
            <a:pPr lvl="1"/>
            <a:r>
              <a:rPr lang="en-US" dirty="0"/>
              <a:t>(876) Gastroenterology-urology devices  </a:t>
            </a:r>
          </a:p>
          <a:p>
            <a:pPr lvl="1"/>
            <a:r>
              <a:rPr lang="en-US" dirty="0"/>
              <a:t>(878) General and plastic surgery devices  </a:t>
            </a:r>
          </a:p>
          <a:p>
            <a:pPr lvl="1"/>
            <a:r>
              <a:rPr lang="en-US" dirty="0"/>
              <a:t>(880) General hospital and personal use devices  </a:t>
            </a:r>
          </a:p>
          <a:p>
            <a:pPr lvl="1"/>
            <a:r>
              <a:rPr lang="en-US" dirty="0"/>
              <a:t>(882) Neurological devices</a:t>
            </a:r>
          </a:p>
        </p:txBody>
      </p:sp>
      <p:pic>
        <p:nvPicPr>
          <p:cNvPr id="6" name="Content Placeholder 5"/>
          <p:cNvPicPr>
            <a:picLocks noGrp="1" noChangeAspect="1"/>
          </p:cNvPicPr>
          <p:nvPr>
            <p:ph sz="half" idx="2"/>
          </p:nvPr>
        </p:nvPicPr>
        <p:blipFill>
          <a:blip r:embed="rId3"/>
          <a:stretch>
            <a:fillRect/>
          </a:stretch>
        </p:blipFill>
        <p:spPr>
          <a:xfrm>
            <a:off x="6553200" y="1893149"/>
            <a:ext cx="5181600" cy="3663840"/>
          </a:xfrm>
          <a:prstGeom prst="rect">
            <a:avLst/>
          </a:prstGeom>
        </p:spPr>
      </p:pic>
    </p:spTree>
    <p:extLst>
      <p:ext uri="{BB962C8B-B14F-4D97-AF65-F5344CB8AC3E}">
        <p14:creationId xmlns:p14="http://schemas.microsoft.com/office/powerpoint/2010/main" val="112229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Premarket Submission Pathway</a:t>
            </a:r>
          </a:p>
        </p:txBody>
      </p:sp>
      <p:sp>
        <p:nvSpPr>
          <p:cNvPr id="3" name="Content Placeholder 2"/>
          <p:cNvSpPr>
            <a:spLocks noGrp="1"/>
          </p:cNvSpPr>
          <p:nvPr>
            <p:ph idx="1"/>
          </p:nvPr>
        </p:nvSpPr>
        <p:spPr/>
        <p:txBody>
          <a:bodyPr/>
          <a:lstStyle/>
          <a:p>
            <a:r>
              <a:rPr lang="en-US" dirty="0"/>
              <a:t>510(k) Premarket Notification</a:t>
            </a:r>
          </a:p>
          <a:p>
            <a:r>
              <a:rPr lang="en-US" dirty="0"/>
              <a:t>PMA Premarket Approval</a:t>
            </a:r>
          </a:p>
          <a:p>
            <a:r>
              <a:rPr lang="en-US" dirty="0"/>
              <a:t>De Novo: Evaluation of Automatic Class III Designation</a:t>
            </a:r>
          </a:p>
          <a:p>
            <a:r>
              <a:rPr lang="en-US" dirty="0"/>
              <a:t>HDE Humanitarian Device Exemption</a:t>
            </a:r>
          </a:p>
          <a:p>
            <a:endParaRPr lang="en-US" dirty="0"/>
          </a:p>
        </p:txBody>
      </p:sp>
    </p:spTree>
    <p:extLst>
      <p:ext uri="{BB962C8B-B14F-4D97-AF65-F5344CB8AC3E}">
        <p14:creationId xmlns:p14="http://schemas.microsoft.com/office/powerpoint/2010/main" val="2141236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 I (Lowest Risk) Devices</a:t>
            </a:r>
          </a:p>
        </p:txBody>
      </p:sp>
      <p:sp>
        <p:nvSpPr>
          <p:cNvPr id="4" name="Content Placeholder 3"/>
          <p:cNvSpPr>
            <a:spLocks noGrp="1"/>
          </p:cNvSpPr>
          <p:nvPr>
            <p:ph sz="half" idx="1"/>
          </p:nvPr>
        </p:nvSpPr>
        <p:spPr/>
        <p:txBody>
          <a:bodyPr>
            <a:normAutofit fontScale="92500" lnSpcReduction="10000"/>
          </a:bodyPr>
          <a:lstStyle/>
          <a:p>
            <a:r>
              <a:rPr lang="en-US" dirty="0"/>
              <a:t>Register establishment with FDA</a:t>
            </a:r>
          </a:p>
          <a:p>
            <a:r>
              <a:rPr lang="en-US" dirty="0"/>
              <a:t>General controls </a:t>
            </a:r>
          </a:p>
          <a:p>
            <a:pPr lvl="1"/>
            <a:r>
              <a:rPr lang="en-US" dirty="0"/>
              <a:t>Regulatory requirements</a:t>
            </a:r>
          </a:p>
          <a:p>
            <a:pPr lvl="1"/>
            <a:r>
              <a:rPr lang="en-US" dirty="0"/>
              <a:t>Part of FD&amp;C Act, sections 501, 502, 510, 516, 518, 519, and 520</a:t>
            </a:r>
          </a:p>
          <a:p>
            <a:pPr lvl="1"/>
            <a:r>
              <a:rPr lang="en-US" dirty="0"/>
              <a:t>Apply to all medical devices</a:t>
            </a:r>
          </a:p>
          <a:p>
            <a:r>
              <a:rPr lang="en-US" dirty="0"/>
              <a:t>Comply and manufacture: you’re in business</a:t>
            </a:r>
          </a:p>
          <a:p>
            <a:r>
              <a:rPr lang="en-US" dirty="0"/>
              <a:t>You are subject to periodic FDA inspections and all aspects of medical device recalls</a:t>
            </a:r>
          </a:p>
        </p:txBody>
      </p:sp>
      <p:pic>
        <p:nvPicPr>
          <p:cNvPr id="6" name="Content Placeholder 4"/>
          <p:cNvPicPr>
            <a:picLocks noGrp="1" noChangeAspect="1"/>
          </p:cNvPicPr>
          <p:nvPr>
            <p:ph sz="half" idx="2"/>
          </p:nvPr>
        </p:nvPicPr>
        <p:blipFill>
          <a:blip r:embed="rId2"/>
          <a:stretch>
            <a:fillRect/>
          </a:stretch>
        </p:blipFill>
        <p:spPr>
          <a:xfrm>
            <a:off x="6189152" y="1825625"/>
            <a:ext cx="5147695" cy="4351338"/>
          </a:xfrm>
          <a:prstGeom prst="rect">
            <a:avLst/>
          </a:prstGeom>
        </p:spPr>
      </p:pic>
    </p:spTree>
    <p:extLst>
      <p:ext uri="{BB962C8B-B14F-4D97-AF65-F5344CB8AC3E}">
        <p14:creationId xmlns:p14="http://schemas.microsoft.com/office/powerpoint/2010/main" val="1233655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 III (Highest Risk)</a:t>
            </a:r>
            <a:br>
              <a:rPr lang="en-US" dirty="0"/>
            </a:br>
            <a:r>
              <a:rPr lang="en-US" dirty="0"/>
              <a:t>Premarket Approval</a:t>
            </a:r>
          </a:p>
        </p:txBody>
      </p:sp>
      <p:sp>
        <p:nvSpPr>
          <p:cNvPr id="3" name="Content Placeholder 2"/>
          <p:cNvSpPr>
            <a:spLocks noGrp="1"/>
          </p:cNvSpPr>
          <p:nvPr>
            <p:ph sz="half" idx="1"/>
          </p:nvPr>
        </p:nvSpPr>
        <p:spPr/>
        <p:txBody>
          <a:bodyPr>
            <a:normAutofit fontScale="70000" lnSpcReduction="20000"/>
          </a:bodyPr>
          <a:lstStyle/>
          <a:p>
            <a:r>
              <a:rPr lang="en-US" dirty="0"/>
              <a:t>Broad definition:</a:t>
            </a:r>
          </a:p>
          <a:p>
            <a:pPr lvl="1"/>
            <a:r>
              <a:rPr lang="en-US" dirty="0"/>
              <a:t>Any device supporting or sustaining human life or preventing impairment of human health, or that may present a potential </a:t>
            </a:r>
            <a:r>
              <a:rPr lang="en-US" b="1" dirty="0"/>
              <a:t>unreasonable risk of illness or injury for which general controls and special controls are insufficient</a:t>
            </a:r>
            <a:r>
              <a:rPr lang="en-US" dirty="0"/>
              <a:t> to provide reasonable assurance of the safety and effectiveness of a device, or for which there is insufficient information to make such a determination.</a:t>
            </a:r>
          </a:p>
          <a:p>
            <a:r>
              <a:rPr lang="en-US" dirty="0"/>
              <a:t>21 CFR 814</a:t>
            </a:r>
          </a:p>
          <a:p>
            <a:r>
              <a:rPr lang="en-US" dirty="0"/>
              <a:t>Examples: most permanent implants or complex devices</a:t>
            </a:r>
          </a:p>
          <a:p>
            <a:pPr lvl="1"/>
            <a:r>
              <a:rPr lang="en-US" dirty="0"/>
              <a:t>Heart valves, orthopedic devices, coronary stents, etc.</a:t>
            </a:r>
          </a:p>
          <a:p>
            <a:r>
              <a:rPr lang="en-US" dirty="0"/>
              <a:t>Substantially difficult regulatory pathway</a:t>
            </a:r>
          </a:p>
        </p:txBody>
      </p:sp>
      <p:pic>
        <p:nvPicPr>
          <p:cNvPr id="5" name="Content Placeholder 4"/>
          <p:cNvPicPr>
            <a:picLocks noGrp="1" noChangeAspect="1"/>
          </p:cNvPicPr>
          <p:nvPr>
            <p:ph sz="half" idx="2"/>
          </p:nvPr>
        </p:nvPicPr>
        <p:blipFill>
          <a:blip r:embed="rId2"/>
          <a:stretch>
            <a:fillRect/>
          </a:stretch>
        </p:blipFill>
        <p:spPr>
          <a:xfrm>
            <a:off x="5881562" y="1690688"/>
            <a:ext cx="6015163" cy="34528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14360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 II (Moderate Risk)</a:t>
            </a:r>
          </a:p>
        </p:txBody>
      </p:sp>
      <p:sp>
        <p:nvSpPr>
          <p:cNvPr id="3" name="Content Placeholder 2"/>
          <p:cNvSpPr>
            <a:spLocks noGrp="1"/>
          </p:cNvSpPr>
          <p:nvPr>
            <p:ph idx="1"/>
          </p:nvPr>
        </p:nvSpPr>
        <p:spPr/>
        <p:txBody>
          <a:bodyPr>
            <a:normAutofit lnSpcReduction="10000"/>
          </a:bodyPr>
          <a:lstStyle/>
          <a:p>
            <a:r>
              <a:rPr lang="en-US" dirty="0"/>
              <a:t>Special controls, as general controls are insufficient</a:t>
            </a:r>
          </a:p>
          <a:p>
            <a:r>
              <a:rPr lang="en-US" dirty="0"/>
              <a:t>Specific FDA requirements related to device category to assure safety and effectiveness</a:t>
            </a:r>
          </a:p>
          <a:p>
            <a:r>
              <a:rPr lang="en-US" dirty="0"/>
              <a:t>“510k” pathway</a:t>
            </a:r>
          </a:p>
          <a:p>
            <a:r>
              <a:rPr lang="en-US" dirty="0"/>
              <a:t>Special Controls</a:t>
            </a:r>
          </a:p>
          <a:p>
            <a:pPr lvl="1"/>
            <a:r>
              <a:rPr lang="en-US" dirty="0"/>
              <a:t>Performance standards</a:t>
            </a:r>
          </a:p>
          <a:p>
            <a:pPr lvl="1"/>
            <a:r>
              <a:rPr lang="en-US" dirty="0" err="1"/>
              <a:t>Postmarket</a:t>
            </a:r>
            <a:r>
              <a:rPr lang="en-US" dirty="0"/>
              <a:t> surveillance</a:t>
            </a:r>
          </a:p>
          <a:p>
            <a:pPr lvl="1"/>
            <a:r>
              <a:rPr lang="en-US" dirty="0"/>
              <a:t>Patient registries</a:t>
            </a:r>
          </a:p>
          <a:p>
            <a:pPr lvl="1"/>
            <a:r>
              <a:rPr lang="en-US" dirty="0"/>
              <a:t>Special labeling requirements</a:t>
            </a:r>
          </a:p>
          <a:p>
            <a:pPr lvl="1"/>
            <a:r>
              <a:rPr lang="en-US" dirty="0"/>
              <a:t>Premarket data requirements</a:t>
            </a:r>
          </a:p>
          <a:p>
            <a:pPr lvl="1"/>
            <a:r>
              <a:rPr lang="en-US" dirty="0"/>
              <a:t>Guidelines</a:t>
            </a:r>
          </a:p>
          <a:p>
            <a:pPr lvl="1"/>
            <a:endParaRPr lang="en-US" dirty="0"/>
          </a:p>
          <a:p>
            <a:endParaRPr lang="en-US" dirty="0"/>
          </a:p>
        </p:txBody>
      </p:sp>
    </p:spTree>
    <p:extLst>
      <p:ext uri="{BB962C8B-B14F-4D97-AF65-F5344CB8AC3E}">
        <p14:creationId xmlns:p14="http://schemas.microsoft.com/office/powerpoint/2010/main" val="6114551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 a Device without Clinical Testing – is that right?</a:t>
            </a:r>
          </a:p>
        </p:txBody>
      </p:sp>
      <p:sp>
        <p:nvSpPr>
          <p:cNvPr id="5" name="Content Placeholder 4"/>
          <p:cNvSpPr>
            <a:spLocks noGrp="1"/>
          </p:cNvSpPr>
          <p:nvPr>
            <p:ph idx="1"/>
          </p:nvPr>
        </p:nvSpPr>
        <p:spPr/>
        <p:txBody>
          <a:bodyPr/>
          <a:lstStyle/>
          <a:p>
            <a:r>
              <a:rPr lang="en-US" b="1" dirty="0"/>
              <a:t>Low</a:t>
            </a:r>
            <a:r>
              <a:rPr lang="en-US" dirty="0"/>
              <a:t> risk devices do not need clinical trials</a:t>
            </a:r>
          </a:p>
          <a:p>
            <a:pPr lvl="1"/>
            <a:r>
              <a:rPr lang="en-US" dirty="0"/>
              <a:t>Needle, appropriately manufactured, is low risk and likely effective for its intended use</a:t>
            </a:r>
          </a:p>
          <a:p>
            <a:r>
              <a:rPr lang="en-US" b="1" dirty="0"/>
              <a:t>High</a:t>
            </a:r>
            <a:r>
              <a:rPr lang="en-US" dirty="0"/>
              <a:t> risk devices need clinical trials for safety/effectiveness</a:t>
            </a:r>
          </a:p>
          <a:p>
            <a:r>
              <a:rPr lang="en-US" b="1" dirty="0"/>
              <a:t>Intermediate</a:t>
            </a:r>
            <a:r>
              <a:rPr lang="en-US" dirty="0"/>
              <a:t> risk devices may be marketed provided that:</a:t>
            </a:r>
          </a:p>
          <a:p>
            <a:pPr lvl="1"/>
            <a:r>
              <a:rPr lang="en-US" dirty="0"/>
              <a:t>Manufacturer establishes and proves that device can be made reliably under a </a:t>
            </a:r>
            <a:r>
              <a:rPr lang="en-US" b="1" dirty="0"/>
              <a:t>quality system</a:t>
            </a:r>
          </a:p>
          <a:p>
            <a:pPr lvl="1"/>
            <a:r>
              <a:rPr lang="en-US" dirty="0"/>
              <a:t>Device itself meets </a:t>
            </a:r>
            <a:r>
              <a:rPr lang="en-US" b="1" dirty="0"/>
              <a:t>FDA requirements for testing</a:t>
            </a:r>
          </a:p>
          <a:p>
            <a:pPr lvl="1"/>
            <a:r>
              <a:rPr lang="en-US" dirty="0"/>
              <a:t>They are </a:t>
            </a:r>
            <a:r>
              <a:rPr lang="en-US" b="1" dirty="0"/>
              <a:t>substantially equivalent </a:t>
            </a:r>
            <a:r>
              <a:rPr lang="en-US" dirty="0"/>
              <a:t>to previously marketed devices</a:t>
            </a:r>
          </a:p>
        </p:txBody>
      </p:sp>
    </p:spTree>
    <p:extLst>
      <p:ext uri="{BB962C8B-B14F-4D97-AF65-F5344CB8AC3E}">
        <p14:creationId xmlns:p14="http://schemas.microsoft.com/office/powerpoint/2010/main" val="2580006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Me / Disclosures</a:t>
            </a:r>
          </a:p>
        </p:txBody>
      </p:sp>
      <p:sp>
        <p:nvSpPr>
          <p:cNvPr id="3" name="Content Placeholder 2"/>
          <p:cNvSpPr>
            <a:spLocks noGrp="1"/>
          </p:cNvSpPr>
          <p:nvPr>
            <p:ph sz="half" idx="1"/>
          </p:nvPr>
        </p:nvSpPr>
        <p:spPr/>
        <p:txBody>
          <a:bodyPr>
            <a:normAutofit fontScale="92500" lnSpcReduction="20000"/>
          </a:bodyPr>
          <a:lstStyle/>
          <a:p>
            <a:r>
              <a:rPr lang="en-US" dirty="0"/>
              <a:t>Stanford Biology 1986</a:t>
            </a:r>
          </a:p>
          <a:p>
            <a:r>
              <a:rPr lang="en-US" dirty="0"/>
              <a:t>Yale MD 1990</a:t>
            </a:r>
          </a:p>
          <a:p>
            <a:r>
              <a:rPr lang="en-US" dirty="0"/>
              <a:t>Medicine residence (</a:t>
            </a:r>
            <a:r>
              <a:rPr lang="en-US" dirty="0" err="1"/>
              <a:t>Univ</a:t>
            </a:r>
            <a:r>
              <a:rPr lang="en-US" dirty="0"/>
              <a:t> Wisconsin, California-Pacific Medical Center)</a:t>
            </a:r>
          </a:p>
          <a:p>
            <a:r>
              <a:rPr lang="en-US" dirty="0"/>
              <a:t>Stanford/Palo Alto VA Hospital fellowship general medicine</a:t>
            </a:r>
          </a:p>
          <a:p>
            <a:r>
              <a:rPr lang="en-US" dirty="0"/>
              <a:t>Medical device industry since 1997</a:t>
            </a:r>
          </a:p>
          <a:p>
            <a:r>
              <a:rPr lang="en-US" dirty="0"/>
              <a:t>Multiple clinical trials/devices</a:t>
            </a:r>
          </a:p>
          <a:p>
            <a:r>
              <a:rPr lang="en-US" dirty="0"/>
              <a:t>Head of clinical or regulatory affairs at 2 local companies</a:t>
            </a:r>
          </a:p>
        </p:txBody>
      </p:sp>
      <p:pic>
        <p:nvPicPr>
          <p:cNvPr id="1030" name="Picture 6" descr="http://www.researchgate.net/profile/Jaswinder_Gill/publication/225186847/figure/fig1/Image-of-the-Cardima-Revelation-T-flex-Linear-Ablation-Catheter-depicting-its-curve-reac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4515" y="2758197"/>
            <a:ext cx="2854600" cy="132238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ev3.net/assets/006/565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9795" y="4262509"/>
            <a:ext cx="1859490" cy="231403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liveactionnews.org/wp-content/uploads/2014/11/essur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9795" y="1467578"/>
            <a:ext cx="2625725" cy="122299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www.thelegveindoctor.com.au/storage/VenaSeal%20Sapheno%20Closure%20System.jpg?__SQUARESPACE_CACHEVERSION=135099431379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38657" y="4470399"/>
            <a:ext cx="2971130" cy="194786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gsmedicalcenter.org/wp-content/uploads/2014/01/kyphoplasty_how.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9115" y="1486500"/>
            <a:ext cx="3298825" cy="120407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www.cpapxchange.com/provent-therapy-ventus-medical/provent-sleep-apnea-therapy-starter-kit-ventus-medica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06198" y="3048709"/>
            <a:ext cx="2144657" cy="741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533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Quality System Regulations</a:t>
            </a:r>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930878623"/>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Content Placeholder 4"/>
          <p:cNvPicPr>
            <a:picLocks noGrp="1" noChangeAspect="1"/>
          </p:cNvPicPr>
          <p:nvPr>
            <p:ph sz="half" idx="2"/>
          </p:nvPr>
        </p:nvPicPr>
        <p:blipFill>
          <a:blip r:embed="rId7"/>
          <a:stretch>
            <a:fillRect/>
          </a:stretch>
        </p:blipFill>
        <p:spPr>
          <a:xfrm>
            <a:off x="6211782" y="1825625"/>
            <a:ext cx="5102436" cy="4351338"/>
          </a:xfrm>
          <a:prstGeom prst="rect">
            <a:avLst/>
          </a:prstGeom>
        </p:spPr>
      </p:pic>
    </p:spTree>
    <p:extLst>
      <p:ext uri="{BB962C8B-B14F-4D97-AF65-F5344CB8AC3E}">
        <p14:creationId xmlns:p14="http://schemas.microsoft.com/office/powerpoint/2010/main" val="1825209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 II Guidance Documents</a:t>
            </a:r>
          </a:p>
        </p:txBody>
      </p:sp>
      <p:sp>
        <p:nvSpPr>
          <p:cNvPr id="3" name="Content Placeholder 2"/>
          <p:cNvSpPr>
            <a:spLocks noGrp="1"/>
          </p:cNvSpPr>
          <p:nvPr>
            <p:ph sz="half" idx="1"/>
          </p:nvPr>
        </p:nvSpPr>
        <p:spPr/>
        <p:txBody>
          <a:bodyPr/>
          <a:lstStyle/>
          <a:p>
            <a:r>
              <a:rPr lang="en-US" dirty="0"/>
              <a:t>Guidance documents for particular device types</a:t>
            </a:r>
          </a:p>
          <a:p>
            <a:r>
              <a:rPr lang="en-US" dirty="0"/>
              <a:t>Must read / follow / provide proof that your class II device meets FDA’s needs</a:t>
            </a:r>
          </a:p>
          <a:p>
            <a:endParaRPr lang="en-US" dirty="0"/>
          </a:p>
        </p:txBody>
      </p:sp>
      <p:pic>
        <p:nvPicPr>
          <p:cNvPr id="5" name="Content Placeholder 4"/>
          <p:cNvPicPr>
            <a:picLocks noGrp="1" noChangeAspect="1"/>
          </p:cNvPicPr>
          <p:nvPr>
            <p:ph sz="half" idx="2"/>
          </p:nvPr>
        </p:nvPicPr>
        <p:blipFill>
          <a:blip r:embed="rId2"/>
          <a:stretch>
            <a:fillRect/>
          </a:stretch>
        </p:blipFill>
        <p:spPr>
          <a:xfrm>
            <a:off x="6172200" y="2375803"/>
            <a:ext cx="5181600" cy="32509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80588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FDA Guidance Documents</a:t>
            </a:r>
          </a:p>
        </p:txBody>
      </p:sp>
      <p:pic>
        <p:nvPicPr>
          <p:cNvPr id="5" name="Content Placeholder 4"/>
          <p:cNvPicPr>
            <a:picLocks noGrp="1" noChangeAspect="1"/>
          </p:cNvPicPr>
          <p:nvPr>
            <p:ph sz="half" idx="1"/>
          </p:nvPr>
        </p:nvPicPr>
        <p:blipFill>
          <a:blip r:embed="rId2"/>
          <a:stretch>
            <a:fillRect/>
          </a:stretch>
        </p:blipFill>
        <p:spPr>
          <a:xfrm>
            <a:off x="838200" y="1901853"/>
            <a:ext cx="5181600" cy="4198882"/>
          </a:xfrm>
          <a:prstGeom prst="rect">
            <a:avLst/>
          </a:prstGeom>
          <a:ln>
            <a:noFill/>
          </a:ln>
          <a:effectLst>
            <a:outerShdw blurRad="292100" dist="139700" dir="2700000" algn="tl" rotWithShape="0">
              <a:srgbClr val="333333">
                <a:alpha val="65000"/>
              </a:srgbClr>
            </a:outerShdw>
          </a:effectLst>
        </p:spPr>
      </p:pic>
      <p:pic>
        <p:nvPicPr>
          <p:cNvPr id="7" name="Content Placeholder 6"/>
          <p:cNvPicPr>
            <a:picLocks noGrp="1" noChangeAspect="1"/>
          </p:cNvPicPr>
          <p:nvPr>
            <p:ph sz="half" idx="2"/>
          </p:nvPr>
        </p:nvPicPr>
        <p:blipFill>
          <a:blip r:embed="rId3"/>
          <a:stretch>
            <a:fillRect/>
          </a:stretch>
        </p:blipFill>
        <p:spPr>
          <a:xfrm>
            <a:off x="6343650" y="1901853"/>
            <a:ext cx="5181600" cy="3295799"/>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1123950" y="6382048"/>
            <a:ext cx="4610100" cy="461665"/>
          </a:xfrm>
          <a:prstGeom prst="rect">
            <a:avLst/>
          </a:prstGeom>
        </p:spPr>
        <p:txBody>
          <a:bodyPr wrap="square">
            <a:spAutoFit/>
          </a:bodyPr>
          <a:lstStyle/>
          <a:p>
            <a:r>
              <a:rPr lang="en-US" sz="1200" dirty="0"/>
              <a:t>http://www.fda.gov/MedicalDevices/DeviceRegulationandGuidance/GuidanceDocuments/ucm198577.htm</a:t>
            </a:r>
          </a:p>
        </p:txBody>
      </p:sp>
    </p:spTree>
    <p:extLst>
      <p:ext uri="{BB962C8B-B14F-4D97-AF65-F5344CB8AC3E}">
        <p14:creationId xmlns:p14="http://schemas.microsoft.com/office/powerpoint/2010/main" val="1880608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Guidance Documents Scope</a:t>
            </a:r>
          </a:p>
        </p:txBody>
      </p:sp>
      <p:sp>
        <p:nvSpPr>
          <p:cNvPr id="5" name="Content Placeholder 4"/>
          <p:cNvSpPr>
            <a:spLocks noGrp="1"/>
          </p:cNvSpPr>
          <p:nvPr>
            <p:ph idx="1"/>
          </p:nvPr>
        </p:nvSpPr>
        <p:spPr/>
        <p:txBody>
          <a:bodyPr>
            <a:normAutofit fontScale="92500" lnSpcReduction="20000"/>
          </a:bodyPr>
          <a:lstStyle/>
          <a:p>
            <a:r>
              <a:rPr lang="en-US" dirty="0"/>
              <a:t>Preclinical tests:</a:t>
            </a:r>
          </a:p>
          <a:p>
            <a:pPr lvl="1"/>
            <a:r>
              <a:rPr lang="en-US" dirty="0"/>
              <a:t>Benchtop tests to verify device design and validate (confirm) that device works as intended</a:t>
            </a:r>
          </a:p>
          <a:p>
            <a:pPr lvl="1"/>
            <a:r>
              <a:rPr lang="en-US" dirty="0"/>
              <a:t>Biocompatibility testing (ISO 10993)</a:t>
            </a:r>
          </a:p>
          <a:p>
            <a:r>
              <a:rPr lang="en-US" dirty="0"/>
              <a:t>Sterility testing:</a:t>
            </a:r>
          </a:p>
          <a:p>
            <a:pPr lvl="1"/>
            <a:r>
              <a:rPr lang="en-US" dirty="0"/>
              <a:t>Substantial work to ensure reliable sterility</a:t>
            </a:r>
          </a:p>
          <a:p>
            <a:pPr lvl="1"/>
            <a:r>
              <a:rPr lang="en-US" dirty="0"/>
              <a:t>Can be challenging when device very complex</a:t>
            </a:r>
          </a:p>
          <a:p>
            <a:r>
              <a:rPr lang="en-US" dirty="0"/>
              <a:t>Animal testing</a:t>
            </a:r>
          </a:p>
          <a:p>
            <a:pPr lvl="1"/>
            <a:r>
              <a:rPr lang="en-US" dirty="0"/>
              <a:t>Confirm that device works as intended in suitable animal model</a:t>
            </a:r>
          </a:p>
          <a:p>
            <a:r>
              <a:rPr lang="en-US" dirty="0"/>
              <a:t>Clinical testing</a:t>
            </a:r>
          </a:p>
          <a:p>
            <a:pPr lvl="1"/>
            <a:r>
              <a:rPr lang="en-US" dirty="0"/>
              <a:t>Very specific guidance on trial design</a:t>
            </a:r>
          </a:p>
          <a:p>
            <a:r>
              <a:rPr lang="en-US" dirty="0"/>
              <a:t>Labeling</a:t>
            </a:r>
          </a:p>
          <a:p>
            <a:pPr lvl="1"/>
            <a:r>
              <a:rPr lang="en-US" dirty="0"/>
              <a:t>What you can and cannot claim</a:t>
            </a:r>
          </a:p>
        </p:txBody>
      </p:sp>
    </p:spTree>
    <p:extLst>
      <p:ext uri="{BB962C8B-B14F-4D97-AF65-F5344CB8AC3E}">
        <p14:creationId xmlns:p14="http://schemas.microsoft.com/office/powerpoint/2010/main" val="23187676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 II Pathway – Substantial Equivalence: 510k regulation</a:t>
            </a:r>
          </a:p>
        </p:txBody>
      </p:sp>
      <p:sp>
        <p:nvSpPr>
          <p:cNvPr id="5" name="Content Placeholder 4"/>
          <p:cNvSpPr>
            <a:spLocks noGrp="1"/>
          </p:cNvSpPr>
          <p:nvPr>
            <p:ph sz="half" idx="1"/>
          </p:nvPr>
        </p:nvSpPr>
        <p:spPr/>
        <p:txBody>
          <a:bodyPr>
            <a:normAutofit fontScale="92500" lnSpcReduction="10000"/>
          </a:bodyPr>
          <a:lstStyle/>
          <a:p>
            <a:r>
              <a:rPr lang="en-US" dirty="0"/>
              <a:t>A new (i.e., post-amendments) device is automatically in Class III and must undergo premarket approval or reclassification before it can be marketed, </a:t>
            </a:r>
            <a:r>
              <a:rPr lang="en-US" b="1" dirty="0"/>
              <a:t>unless it is a type of device that was in commercial distribution prior to May 28, 1976, and is </a:t>
            </a:r>
            <a:r>
              <a:rPr lang="en-US" b="1" dirty="0">
                <a:solidFill>
                  <a:srgbClr val="FF0000"/>
                </a:solidFill>
              </a:rPr>
              <a:t>substantially equivalent </a:t>
            </a:r>
            <a:r>
              <a:rPr lang="en-US" b="1" dirty="0"/>
              <a:t>to another such device</a:t>
            </a:r>
            <a:r>
              <a:rPr lang="en-US" dirty="0"/>
              <a:t>; </a:t>
            </a:r>
          </a:p>
          <a:p>
            <a:r>
              <a:rPr lang="en-US" dirty="0"/>
              <a:t>Not “approval” but rather “clearance under 510(k)”</a:t>
            </a:r>
          </a:p>
        </p:txBody>
      </p:sp>
      <p:pic>
        <p:nvPicPr>
          <p:cNvPr id="7" name="Content Placeholder 6"/>
          <p:cNvPicPr>
            <a:picLocks noGrp="1" noChangeAspect="1"/>
          </p:cNvPicPr>
          <p:nvPr>
            <p:ph sz="half" idx="2"/>
          </p:nvPr>
        </p:nvPicPr>
        <p:blipFill>
          <a:blip r:embed="rId2"/>
          <a:stretch>
            <a:fillRect/>
          </a:stretch>
        </p:blipFill>
        <p:spPr>
          <a:xfrm>
            <a:off x="6576060" y="1932099"/>
            <a:ext cx="5181600" cy="2964910"/>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6682740" y="5041315"/>
            <a:ext cx="4617720" cy="261610"/>
          </a:xfrm>
          <a:prstGeom prst="rect">
            <a:avLst/>
          </a:prstGeom>
        </p:spPr>
        <p:txBody>
          <a:bodyPr wrap="square">
            <a:spAutoFit/>
          </a:bodyPr>
          <a:lstStyle/>
          <a:p>
            <a:r>
              <a:rPr lang="en-US" sz="1050" dirty="0"/>
              <a:t>http://www.fda.gov/downloads/</a:t>
            </a:r>
            <a:r>
              <a:rPr lang="en-US" sz="1050" dirty="0" err="1"/>
              <a:t>MedicalDevices</a:t>
            </a:r>
            <a:r>
              <a:rPr lang="en-US" sz="1050" dirty="0"/>
              <a:t>/.../UCM284443.pdf</a:t>
            </a:r>
          </a:p>
        </p:txBody>
      </p:sp>
    </p:spTree>
    <p:extLst>
      <p:ext uri="{BB962C8B-B14F-4D97-AF65-F5344CB8AC3E}">
        <p14:creationId xmlns:p14="http://schemas.microsoft.com/office/powerpoint/2010/main" val="3658394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Definition of Substantial Equivalence</a:t>
            </a:r>
          </a:p>
        </p:txBody>
      </p:sp>
      <p:sp>
        <p:nvSpPr>
          <p:cNvPr id="3" name="Content Placeholder 2"/>
          <p:cNvSpPr>
            <a:spLocks noGrp="1"/>
          </p:cNvSpPr>
          <p:nvPr>
            <p:ph idx="1"/>
          </p:nvPr>
        </p:nvSpPr>
        <p:spPr/>
        <p:txBody>
          <a:bodyPr>
            <a:normAutofit fontScale="92500" lnSpcReduction="20000"/>
          </a:bodyPr>
          <a:lstStyle/>
          <a:p>
            <a:r>
              <a:rPr lang="en-US" b="1" dirty="0"/>
              <a:t>Device has the same intended use as the predicate [i.e., already cleared] device </a:t>
            </a:r>
            <a:r>
              <a:rPr lang="en-US" dirty="0"/>
              <a:t>and device</a:t>
            </a:r>
          </a:p>
          <a:p>
            <a:pPr lvl="1"/>
            <a:r>
              <a:rPr lang="en-US" dirty="0"/>
              <a:t>(i) has the </a:t>
            </a:r>
            <a:r>
              <a:rPr lang="en-US" b="1" dirty="0"/>
              <a:t>same technological characteristics </a:t>
            </a:r>
            <a:r>
              <a:rPr lang="en-US" dirty="0"/>
              <a:t>as the predicate device, or </a:t>
            </a:r>
          </a:p>
          <a:p>
            <a:pPr lvl="1"/>
            <a:r>
              <a:rPr lang="en-US" dirty="0"/>
              <a:t>(ii)(I) has different technological characteristics and the information submitted that the device is substantially equivalent to the predicate device contains information, including appropriate clinical or scientific data if deemed necessary by the Secretary or a person accredited under section 523, that demonstrates that the </a:t>
            </a:r>
            <a:r>
              <a:rPr lang="en-US" b="1" dirty="0"/>
              <a:t>device is as safe and effective as a legally marketed device</a:t>
            </a:r>
            <a:r>
              <a:rPr lang="en-US" dirty="0"/>
              <a:t>, and (II) does </a:t>
            </a:r>
            <a:r>
              <a:rPr lang="en-US" b="1" dirty="0"/>
              <a:t>not raise different questions of safety and effectiveness </a:t>
            </a:r>
            <a:r>
              <a:rPr lang="en-US" dirty="0"/>
              <a:t>than the predicate device. </a:t>
            </a:r>
          </a:p>
          <a:p>
            <a:endParaRPr lang="en-US" dirty="0"/>
          </a:p>
          <a:p>
            <a:r>
              <a:rPr lang="en-US" dirty="0"/>
              <a:t>“different technological characteristics” means significant change in the </a:t>
            </a:r>
            <a:r>
              <a:rPr lang="en-US" b="1" dirty="0"/>
              <a:t>materials, design, energy source, or other features </a:t>
            </a:r>
            <a:r>
              <a:rPr lang="en-US" dirty="0"/>
              <a:t>compared to the predicate</a:t>
            </a:r>
          </a:p>
        </p:txBody>
      </p:sp>
    </p:spTree>
    <p:extLst>
      <p:ext uri="{BB962C8B-B14F-4D97-AF65-F5344CB8AC3E}">
        <p14:creationId xmlns:p14="http://schemas.microsoft.com/office/powerpoint/2010/main" val="34866320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Substantial Equivalence Issues</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285651433"/>
              </p:ext>
            </p:extLst>
          </p:nvPr>
        </p:nvGraphicFramePr>
        <p:xfrm>
          <a:off x="838200" y="1440180"/>
          <a:ext cx="10515600" cy="47367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3803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36220" y="166786"/>
            <a:ext cx="10515600" cy="1325563"/>
          </a:xfrm>
        </p:spPr>
        <p:txBody>
          <a:bodyPr/>
          <a:lstStyle/>
          <a:p>
            <a:r>
              <a:rPr lang="en-US" dirty="0"/>
              <a:t>Vertebroplasty / Kyphoplasty</a:t>
            </a:r>
          </a:p>
        </p:txBody>
      </p:sp>
      <p:pic>
        <p:nvPicPr>
          <p:cNvPr id="7170" name="Picture 2" descr="Benven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1310" y="1322087"/>
            <a:ext cx="3257005" cy="26414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8334375" y="443349"/>
            <a:ext cx="3657600" cy="1514231"/>
          </a:xfrm>
          <a:prstGeom prst="rect">
            <a:avLst/>
          </a:prstGeom>
        </p:spPr>
      </p:pic>
      <p:pic>
        <p:nvPicPr>
          <p:cNvPr id="5" name="Picture 4"/>
          <p:cNvPicPr>
            <a:picLocks noChangeAspect="1"/>
          </p:cNvPicPr>
          <p:nvPr/>
        </p:nvPicPr>
        <p:blipFill>
          <a:blip r:embed="rId4"/>
          <a:stretch>
            <a:fillRect/>
          </a:stretch>
        </p:blipFill>
        <p:spPr>
          <a:xfrm>
            <a:off x="8334375" y="2035804"/>
            <a:ext cx="3657600" cy="1927744"/>
          </a:xfrm>
          <a:prstGeom prst="rect">
            <a:avLst/>
          </a:prstGeom>
        </p:spPr>
      </p:pic>
      <p:pic>
        <p:nvPicPr>
          <p:cNvPr id="6" name="Picture 5"/>
          <p:cNvPicPr>
            <a:picLocks noChangeAspect="1"/>
          </p:cNvPicPr>
          <p:nvPr/>
        </p:nvPicPr>
        <p:blipFill>
          <a:blip r:embed="rId5"/>
          <a:stretch>
            <a:fillRect/>
          </a:stretch>
        </p:blipFill>
        <p:spPr>
          <a:xfrm>
            <a:off x="8334375" y="4130040"/>
            <a:ext cx="2940122" cy="2314606"/>
          </a:xfrm>
          <a:prstGeom prst="rect">
            <a:avLst/>
          </a:prstGeom>
        </p:spPr>
      </p:pic>
      <p:pic>
        <p:nvPicPr>
          <p:cNvPr id="8" name="Picture 7"/>
          <p:cNvPicPr>
            <a:picLocks noChangeAspect="1"/>
          </p:cNvPicPr>
          <p:nvPr/>
        </p:nvPicPr>
        <p:blipFill>
          <a:blip r:embed="rId6"/>
          <a:stretch>
            <a:fillRect/>
          </a:stretch>
        </p:blipFill>
        <p:spPr>
          <a:xfrm>
            <a:off x="4232230" y="4295880"/>
            <a:ext cx="3657600" cy="1982925"/>
          </a:xfrm>
          <a:prstGeom prst="rect">
            <a:avLst/>
          </a:prstGeom>
        </p:spPr>
      </p:pic>
      <p:pic>
        <p:nvPicPr>
          <p:cNvPr id="7172" name="Picture 4" descr="http://img.medicalexpo.com/images_me/photo-g/79814-294764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5620" y="1366780"/>
            <a:ext cx="2140290" cy="255207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www.holyokehealth.com/uploadedImages/kyphoplasty%203%20step.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03235" y="3375130"/>
            <a:ext cx="1674947" cy="3275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708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General </a:t>
            </a:r>
            <a:r>
              <a:rPr lang="en-US" dirty="0">
                <a:sym typeface="Wingdings" panose="05000000000000000000" pitchFamily="2" charset="2"/>
              </a:rPr>
              <a:t> Specific Use</a:t>
            </a:r>
            <a:endParaRPr lang="en-US" dirty="0"/>
          </a:p>
        </p:txBody>
      </p:sp>
      <p:sp>
        <p:nvSpPr>
          <p:cNvPr id="5" name="Content Placeholder 4"/>
          <p:cNvSpPr>
            <a:spLocks noGrp="1"/>
          </p:cNvSpPr>
          <p:nvPr>
            <p:ph sz="half" idx="1"/>
          </p:nvPr>
        </p:nvSpPr>
        <p:spPr>
          <a:xfrm>
            <a:off x="838200" y="1825624"/>
            <a:ext cx="6362700" cy="4933315"/>
          </a:xfrm>
        </p:spPr>
        <p:txBody>
          <a:bodyPr>
            <a:normAutofit fontScale="62500" lnSpcReduction="20000"/>
          </a:bodyPr>
          <a:lstStyle/>
          <a:p>
            <a:pPr marL="514350" indent="-514350">
              <a:buFont typeface="+mj-lt"/>
              <a:buAutoNum type="arabicPeriod"/>
            </a:pPr>
            <a:r>
              <a:rPr lang="en-US" dirty="0"/>
              <a:t>Risk - Does a specific use introduce new risks not associated with general use of the device? </a:t>
            </a:r>
          </a:p>
          <a:p>
            <a:pPr marL="514350" indent="-514350">
              <a:buFont typeface="+mj-lt"/>
              <a:buAutoNum type="arabicPeriod"/>
            </a:pPr>
            <a:r>
              <a:rPr lang="en-US" dirty="0"/>
              <a:t>Public Health Impact - Does specific use impact public health to a significantly greater degree than the general use of the device? </a:t>
            </a:r>
          </a:p>
          <a:p>
            <a:pPr marL="457200" lvl="1" indent="0">
              <a:buNone/>
            </a:pPr>
            <a:r>
              <a:rPr lang="en-US" dirty="0"/>
              <a:t>Example: diagnosis vs. screening, cutting soft tissue vs. treating breast cancer </a:t>
            </a:r>
          </a:p>
          <a:p>
            <a:pPr marL="514350" indent="-514350">
              <a:buFont typeface="+mj-lt"/>
              <a:buAutoNum type="arabicPeriod"/>
            </a:pPr>
            <a:r>
              <a:rPr lang="en-US" dirty="0"/>
              <a:t>Knowledge base - Is there evidence that distinguishes more specific use from a new intended use?</a:t>
            </a:r>
          </a:p>
          <a:p>
            <a:pPr marL="514350" indent="-514350">
              <a:buFont typeface="+mj-lt"/>
              <a:buAutoNum type="arabicPeriod"/>
            </a:pPr>
            <a:r>
              <a:rPr lang="en-US" dirty="0"/>
              <a:t>Endpoints – Can performance information on general use speak to specific use? E.g., your device ablates tissue, but does it cure heart arrhythmia?</a:t>
            </a:r>
          </a:p>
          <a:p>
            <a:pPr marL="514350" indent="-514350">
              <a:buFont typeface="+mj-lt"/>
              <a:buAutoNum type="arabicPeriod"/>
            </a:pPr>
            <a:r>
              <a:rPr lang="en-US" dirty="0"/>
              <a:t>Tool or treatment?- A tool is used by a physician to perform a task (e.g., scalpel to cut tissue) vs. device to treat particular disease (e.g., extra corporeal shock wave lithotripter) </a:t>
            </a:r>
          </a:p>
          <a:p>
            <a:pPr marL="514350" indent="-514350">
              <a:buFont typeface="+mj-lt"/>
              <a:buAutoNum type="arabicPeriod"/>
            </a:pPr>
            <a:r>
              <a:rPr lang="en-US" dirty="0"/>
              <a:t>Adjunctive therapy- does a separate device need to be used to achieve the proposed therapeutic goal? </a:t>
            </a:r>
          </a:p>
          <a:p>
            <a:pPr marL="514350" indent="-514350">
              <a:buFont typeface="+mj-lt"/>
              <a:buAutoNum type="arabicPeriod"/>
            </a:pPr>
            <a:r>
              <a:rPr lang="en-US" dirty="0"/>
              <a:t>Design changes- how modified is the design to facilitate the specific use compared to the general use? </a:t>
            </a:r>
          </a:p>
        </p:txBody>
      </p:sp>
      <p:pic>
        <p:nvPicPr>
          <p:cNvPr id="7" name="Content Placeholder 6"/>
          <p:cNvPicPr>
            <a:picLocks noGrp="1" noChangeAspect="1"/>
          </p:cNvPicPr>
          <p:nvPr>
            <p:ph sz="half" idx="2"/>
          </p:nvPr>
        </p:nvPicPr>
        <p:blipFill>
          <a:blip r:embed="rId2"/>
          <a:stretch>
            <a:fillRect/>
          </a:stretch>
        </p:blipFill>
        <p:spPr>
          <a:xfrm>
            <a:off x="7889648" y="1261745"/>
            <a:ext cx="3571013" cy="3127375"/>
          </a:xfrm>
          <a:prstGeom prst="rect">
            <a:avLst/>
          </a:prstGeom>
          <a:ln>
            <a:noFill/>
          </a:ln>
          <a:effectLst>
            <a:outerShdw blurRad="292100" dist="139700" dir="2700000" algn="tl" rotWithShape="0">
              <a:srgbClr val="333333">
                <a:alpha val="65000"/>
              </a:srgbClr>
            </a:outerShdw>
          </a:effectLst>
        </p:spPr>
      </p:pic>
      <p:sp>
        <p:nvSpPr>
          <p:cNvPr id="8" name="Rounded Rectangle 7"/>
          <p:cNvSpPr/>
          <p:nvPr/>
        </p:nvSpPr>
        <p:spPr>
          <a:xfrm>
            <a:off x="7970520" y="4968240"/>
            <a:ext cx="3779520" cy="1280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Can trigger PMA pathway instead of 510k pathway</a:t>
            </a:r>
          </a:p>
          <a:p>
            <a:pPr algn="ctr"/>
            <a:r>
              <a:rPr lang="en-US" dirty="0"/>
              <a:t>Can trigger</a:t>
            </a:r>
          </a:p>
        </p:txBody>
      </p:sp>
    </p:spTree>
    <p:extLst>
      <p:ext uri="{BB962C8B-B14F-4D97-AF65-F5344CB8AC3E}">
        <p14:creationId xmlns:p14="http://schemas.microsoft.com/office/powerpoint/2010/main" val="39881274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a:t>
            </a:r>
            <a:r>
              <a:rPr lang="en-US" dirty="0">
                <a:sym typeface="Wingdings" panose="05000000000000000000" pitchFamily="2" charset="2"/>
              </a:rPr>
              <a:t> Specific Can Trigger PMA</a:t>
            </a:r>
            <a:endParaRPr lang="en-US" dirty="0"/>
          </a:p>
        </p:txBody>
      </p:sp>
      <p:sp>
        <p:nvSpPr>
          <p:cNvPr id="5" name="Content Placeholder 4"/>
          <p:cNvSpPr>
            <a:spLocks noGrp="1"/>
          </p:cNvSpPr>
          <p:nvPr>
            <p:ph idx="1"/>
          </p:nvPr>
        </p:nvSpPr>
        <p:spPr/>
        <p:txBody>
          <a:bodyPr>
            <a:normAutofit/>
          </a:bodyPr>
          <a:lstStyle/>
          <a:p>
            <a:r>
              <a:rPr lang="en-US" dirty="0"/>
              <a:t>PMA may also be required for </a:t>
            </a:r>
          </a:p>
          <a:p>
            <a:pPr lvl="1"/>
            <a:r>
              <a:rPr lang="en-US" dirty="0"/>
              <a:t>Devices with new concepts</a:t>
            </a:r>
          </a:p>
          <a:p>
            <a:pPr lvl="1"/>
            <a:r>
              <a:rPr lang="en-US" dirty="0"/>
              <a:t>Simpler (class II) devices applied to specific diseases</a:t>
            </a:r>
          </a:p>
          <a:p>
            <a:pPr lvl="1"/>
            <a:endParaRPr lang="en-US" dirty="0"/>
          </a:p>
        </p:txBody>
      </p:sp>
      <p:pic>
        <p:nvPicPr>
          <p:cNvPr id="6146" name="Picture 2" descr="http://www.dicardiology.com/sites/daic/files/X0000_Medt_PVAC%20mapping,%20ablation%20cathet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9740" y="3304540"/>
            <a:ext cx="3098561" cy="214598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img.medicalexpo.com/images_me/photo-g/71118-927364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1618" b="27235"/>
          <a:stretch/>
        </p:blipFill>
        <p:spPr bwMode="auto">
          <a:xfrm>
            <a:off x="7736720" y="1825625"/>
            <a:ext cx="2743200" cy="75247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medmovie.com/_uploads/cvml_0414a_AFibAblation_titlejp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5375" y="3275490"/>
            <a:ext cx="5486400" cy="308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901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Epidemiology of medical devices</a:t>
            </a:r>
          </a:p>
          <a:p>
            <a:r>
              <a:rPr lang="en-US" dirty="0"/>
              <a:t>Medical device regulations and approval process</a:t>
            </a:r>
          </a:p>
          <a:p>
            <a:r>
              <a:rPr lang="en-US" dirty="0"/>
              <a:t>Medical device premarket studies</a:t>
            </a:r>
          </a:p>
          <a:p>
            <a:r>
              <a:rPr lang="en-US" dirty="0"/>
              <a:t>Premarket studies vs. studies for market acceptance</a:t>
            </a:r>
          </a:p>
          <a:p>
            <a:r>
              <a:rPr lang="en-US" dirty="0"/>
              <a:t>US market approval vs. EU and other countries</a:t>
            </a:r>
          </a:p>
          <a:p>
            <a:r>
              <a:rPr lang="en-US" dirty="0"/>
              <a:t>Health economics in med devices</a:t>
            </a:r>
          </a:p>
          <a:p>
            <a:r>
              <a:rPr lang="en-US" dirty="0" err="1"/>
              <a:t>Postmarket</a:t>
            </a:r>
            <a:r>
              <a:rPr lang="en-US" dirty="0"/>
              <a:t> surveillance and device epidemiology</a:t>
            </a:r>
          </a:p>
        </p:txBody>
      </p:sp>
    </p:spTree>
    <p:extLst>
      <p:ext uri="{BB962C8B-B14F-4D97-AF65-F5344CB8AC3E}">
        <p14:creationId xmlns:p14="http://schemas.microsoft.com/office/powerpoint/2010/main" val="39085952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if there is no clear pathway?</a:t>
            </a:r>
          </a:p>
        </p:txBody>
      </p:sp>
      <p:sp>
        <p:nvSpPr>
          <p:cNvPr id="3" name="Content Placeholder 2"/>
          <p:cNvSpPr>
            <a:spLocks noGrp="1"/>
          </p:cNvSpPr>
          <p:nvPr>
            <p:ph sz="half" idx="1"/>
          </p:nvPr>
        </p:nvSpPr>
        <p:spPr/>
        <p:txBody>
          <a:bodyPr>
            <a:normAutofit/>
          </a:bodyPr>
          <a:lstStyle/>
          <a:p>
            <a:r>
              <a:rPr lang="en-US" dirty="0"/>
              <a:t>Class II may not apply</a:t>
            </a:r>
          </a:p>
          <a:p>
            <a:pPr lvl="1"/>
            <a:r>
              <a:rPr lang="en-US" dirty="0"/>
              <a:t>Your device is moderate risk but there is no predicate</a:t>
            </a:r>
          </a:p>
          <a:p>
            <a:pPr lvl="1"/>
            <a:r>
              <a:rPr lang="en-US" dirty="0"/>
              <a:t>“De novo process” as a Class I or Class II device</a:t>
            </a:r>
          </a:p>
          <a:p>
            <a:pPr lvl="1"/>
            <a:r>
              <a:rPr lang="en-US" dirty="0"/>
              <a:t>Section 513(f)(2)</a:t>
            </a:r>
          </a:p>
        </p:txBody>
      </p:sp>
      <p:pic>
        <p:nvPicPr>
          <p:cNvPr id="8194" name="Picture 2" descr="http://www.boston-biomedical.com/wp-content/uploads/2014/02/denova-process.pn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361663" y="1825625"/>
            <a:ext cx="4802673"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2134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Devices cleared through de novo</a:t>
            </a:r>
          </a:p>
        </p:txBody>
      </p:sp>
      <p:pic>
        <p:nvPicPr>
          <p:cNvPr id="6" name="Content Placeholder 5"/>
          <p:cNvPicPr>
            <a:picLocks noGrp="1" noChangeAspect="1"/>
          </p:cNvPicPr>
          <p:nvPr>
            <p:ph sz="half" idx="1"/>
          </p:nvPr>
        </p:nvPicPr>
        <p:blipFill>
          <a:blip r:embed="rId2"/>
          <a:stretch>
            <a:fillRect/>
          </a:stretch>
        </p:blipFill>
        <p:spPr>
          <a:xfrm>
            <a:off x="590550" y="1825625"/>
            <a:ext cx="2489270" cy="1698625"/>
          </a:xfrm>
          <a:prstGeom prst="rect">
            <a:avLst/>
          </a:prstGeom>
        </p:spPr>
      </p:pic>
      <p:pic>
        <p:nvPicPr>
          <p:cNvPr id="5" name="Content Placeholder 4"/>
          <p:cNvPicPr>
            <a:picLocks noGrp="1" noChangeAspect="1"/>
          </p:cNvPicPr>
          <p:nvPr>
            <p:ph sz="half" idx="2"/>
          </p:nvPr>
        </p:nvPicPr>
        <p:blipFill>
          <a:blip r:embed="rId3"/>
          <a:stretch>
            <a:fillRect/>
          </a:stretch>
        </p:blipFill>
        <p:spPr>
          <a:xfrm>
            <a:off x="6392566" y="1825625"/>
            <a:ext cx="4740868" cy="4351338"/>
          </a:xfrm>
          <a:prstGeom prst="rect">
            <a:avLst/>
          </a:prstGeom>
        </p:spPr>
      </p:pic>
      <p:pic>
        <p:nvPicPr>
          <p:cNvPr id="9218" name="Picture 2" descr="http://www.virulite.com/images/31anvUrn39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125" y="4203700"/>
            <a:ext cx="2307176" cy="149043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tatic1.squarespace.com/static/55ce0fd9e4b0cb735592eb88/t/55eb2190e4b01d71508e89eb/1441472913655/?format=1000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24126" y="1825625"/>
            <a:ext cx="2761455" cy="184327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2nznub4x5d61ra4q12fyu67t-wpengine.netdna-ssl.com/wp-content/uploads/2012/07/Proteus-Ingestible-Senso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39663" y="4001294"/>
            <a:ext cx="2330380" cy="178814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096000" y="6176963"/>
            <a:ext cx="6096000" cy="461665"/>
          </a:xfrm>
          <a:prstGeom prst="rect">
            <a:avLst/>
          </a:prstGeom>
        </p:spPr>
        <p:txBody>
          <a:bodyPr>
            <a:spAutoFit/>
          </a:bodyPr>
          <a:lstStyle/>
          <a:p>
            <a:r>
              <a:rPr lang="en-US" sz="1200" dirty="0"/>
              <a:t>http://www.fda.gov/AboutFDA/CentersOffices/OfficeofMedicalProductsandTobacco/CDRH/CDRHTransparency/ucm232269.htm</a:t>
            </a:r>
          </a:p>
        </p:txBody>
      </p:sp>
    </p:spTree>
    <p:extLst>
      <p:ext uri="{BB962C8B-B14F-4D97-AF65-F5344CB8AC3E}">
        <p14:creationId xmlns:p14="http://schemas.microsoft.com/office/powerpoint/2010/main" val="38739784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 III (Highest Risk)</a:t>
            </a:r>
            <a:br>
              <a:rPr lang="en-US" dirty="0"/>
            </a:br>
            <a:r>
              <a:rPr lang="en-US" dirty="0"/>
              <a:t>Premarket Approval</a:t>
            </a:r>
          </a:p>
        </p:txBody>
      </p:sp>
      <p:sp>
        <p:nvSpPr>
          <p:cNvPr id="3" name="Content Placeholder 2"/>
          <p:cNvSpPr>
            <a:spLocks noGrp="1"/>
          </p:cNvSpPr>
          <p:nvPr>
            <p:ph sz="half" idx="1"/>
          </p:nvPr>
        </p:nvSpPr>
        <p:spPr/>
        <p:txBody>
          <a:bodyPr>
            <a:normAutofit fontScale="85000" lnSpcReduction="20000"/>
          </a:bodyPr>
          <a:lstStyle/>
          <a:p>
            <a:r>
              <a:rPr lang="en-US" dirty="0"/>
              <a:t>Broad definition:</a:t>
            </a:r>
          </a:p>
          <a:p>
            <a:pPr lvl="1"/>
            <a:r>
              <a:rPr lang="en-US" dirty="0"/>
              <a:t>Any device </a:t>
            </a:r>
            <a:r>
              <a:rPr lang="en-US" b="1" dirty="0"/>
              <a:t>supporting or sustaining human life</a:t>
            </a:r>
            <a:r>
              <a:rPr lang="en-US" dirty="0"/>
              <a:t> or </a:t>
            </a:r>
            <a:r>
              <a:rPr lang="en-US" b="1" dirty="0"/>
              <a:t>preventing impairment of human health</a:t>
            </a:r>
            <a:r>
              <a:rPr lang="en-US" dirty="0"/>
              <a:t>, or that may present a potential unreasonable risk of illness or injury for which general controls and special controls are insufficient to provide reasonable assurance of the safety and effectiveness of a device, or for which there is insufficient information to make such a determination.</a:t>
            </a:r>
          </a:p>
          <a:p>
            <a:r>
              <a:rPr lang="en-US" dirty="0"/>
              <a:t>21 CFR 814</a:t>
            </a:r>
          </a:p>
          <a:p>
            <a:r>
              <a:rPr lang="en-US" dirty="0"/>
              <a:t>Examples: most permanent implants or complex devices</a:t>
            </a:r>
          </a:p>
          <a:p>
            <a:pPr lvl="1"/>
            <a:r>
              <a:rPr lang="en-US" dirty="0"/>
              <a:t>Heart valves, orthopedic devices, coronary stents, etc.</a:t>
            </a:r>
          </a:p>
        </p:txBody>
      </p:sp>
      <p:pic>
        <p:nvPicPr>
          <p:cNvPr id="5" name="Content Placeholder 4"/>
          <p:cNvPicPr>
            <a:picLocks noGrp="1" noChangeAspect="1"/>
          </p:cNvPicPr>
          <p:nvPr>
            <p:ph sz="half" idx="2"/>
          </p:nvPr>
        </p:nvPicPr>
        <p:blipFill>
          <a:blip r:embed="rId2"/>
          <a:stretch>
            <a:fillRect/>
          </a:stretch>
        </p:blipFill>
        <p:spPr>
          <a:xfrm>
            <a:off x="5881562" y="1690688"/>
            <a:ext cx="6015163" cy="34528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771811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Class III Pathway - Clinical Trials Required</a:t>
            </a:r>
          </a:p>
        </p:txBody>
      </p:sp>
      <p:sp>
        <p:nvSpPr>
          <p:cNvPr id="5" name="Content Placeholder 4"/>
          <p:cNvSpPr>
            <a:spLocks noGrp="1"/>
          </p:cNvSpPr>
          <p:nvPr>
            <p:ph sz="half" idx="1"/>
          </p:nvPr>
        </p:nvSpPr>
        <p:spPr/>
        <p:txBody>
          <a:bodyPr>
            <a:normAutofit/>
          </a:bodyPr>
          <a:lstStyle/>
          <a:p>
            <a:r>
              <a:rPr lang="en-US" dirty="0"/>
              <a:t>Premarket approval (PMA)</a:t>
            </a:r>
          </a:p>
          <a:p>
            <a:r>
              <a:rPr lang="en-US" dirty="0"/>
              <a:t>Long list of requirements in 21 CFR 860.7</a:t>
            </a:r>
          </a:p>
          <a:p>
            <a:r>
              <a:rPr lang="en-US" dirty="0"/>
              <a:t>Implies at least 1clinical trial</a:t>
            </a:r>
          </a:p>
        </p:txBody>
      </p:sp>
      <p:pic>
        <p:nvPicPr>
          <p:cNvPr id="7" name="Content Placeholder 6"/>
          <p:cNvPicPr>
            <a:picLocks noGrp="1" noChangeAspect="1"/>
          </p:cNvPicPr>
          <p:nvPr>
            <p:ph sz="half" idx="2"/>
          </p:nvPr>
        </p:nvPicPr>
        <p:blipFill>
          <a:blip r:embed="rId2"/>
          <a:stretch>
            <a:fillRect/>
          </a:stretch>
        </p:blipFill>
        <p:spPr>
          <a:xfrm>
            <a:off x="6733879" y="1825625"/>
            <a:ext cx="4058242" cy="4351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891960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21 CFR 860.7 Definitions</a:t>
            </a:r>
          </a:p>
        </p:txBody>
      </p:sp>
      <p:sp>
        <p:nvSpPr>
          <p:cNvPr id="3" name="Content Placeholder 2"/>
          <p:cNvSpPr>
            <a:spLocks noGrp="1"/>
          </p:cNvSpPr>
          <p:nvPr>
            <p:ph idx="1"/>
          </p:nvPr>
        </p:nvSpPr>
        <p:spPr/>
        <p:txBody>
          <a:bodyPr>
            <a:normAutofit fontScale="62500" lnSpcReduction="20000"/>
          </a:bodyPr>
          <a:lstStyle/>
          <a:p>
            <a:r>
              <a:rPr lang="en-US" dirty="0"/>
              <a:t>agency relies upon only </a:t>
            </a:r>
            <a:r>
              <a:rPr lang="en-US" b="1" dirty="0"/>
              <a:t>valid scientific evidence </a:t>
            </a:r>
            <a:r>
              <a:rPr lang="en-US" dirty="0"/>
              <a:t>to determine whether there is </a:t>
            </a:r>
            <a:r>
              <a:rPr lang="en-US" b="1" dirty="0"/>
              <a:t>reasonable assurance </a:t>
            </a:r>
            <a:r>
              <a:rPr lang="en-US" dirty="0"/>
              <a:t>that the device is </a:t>
            </a:r>
            <a:r>
              <a:rPr lang="en-US" b="1" dirty="0"/>
              <a:t>safe and effective</a:t>
            </a:r>
            <a:r>
              <a:rPr lang="en-US" dirty="0"/>
              <a:t>.</a:t>
            </a:r>
          </a:p>
          <a:p>
            <a:endParaRPr lang="en-US" dirty="0"/>
          </a:p>
          <a:p>
            <a:r>
              <a:rPr lang="en-US" b="1" dirty="0"/>
              <a:t>Valid scientific evidence </a:t>
            </a:r>
            <a:r>
              <a:rPr lang="en-US" dirty="0"/>
              <a:t>is evidence from </a:t>
            </a:r>
            <a:r>
              <a:rPr lang="en-US" b="1" dirty="0"/>
              <a:t>well-controlled investigations, partially controlled studies</a:t>
            </a:r>
            <a:r>
              <a:rPr lang="en-US" dirty="0"/>
              <a:t>, studies and objective trials without matched controls, well-documented case histories conducted by qualified experts… from which it can fairly and responsibly be concluded by qualified experts that there is </a:t>
            </a:r>
            <a:r>
              <a:rPr lang="en-US" b="1" dirty="0"/>
              <a:t>reasonable assurance of the safety and effectiveness </a:t>
            </a:r>
            <a:r>
              <a:rPr lang="en-US" dirty="0"/>
              <a:t>of a device under its conditions of use. </a:t>
            </a:r>
          </a:p>
          <a:p>
            <a:endParaRPr lang="en-US" dirty="0"/>
          </a:p>
          <a:p>
            <a:r>
              <a:rPr lang="en-US" dirty="0"/>
              <a:t>reasonable assurance that …</a:t>
            </a:r>
            <a:r>
              <a:rPr lang="en-US" b="1" dirty="0"/>
              <a:t>benefits to health </a:t>
            </a:r>
            <a:r>
              <a:rPr lang="en-US" dirty="0"/>
              <a:t>from use of the device for its intended uses and conditions of use, when accompanied by adequate directions and warnings against unsafe use, </a:t>
            </a:r>
            <a:r>
              <a:rPr lang="en-US" b="1" dirty="0"/>
              <a:t>outweigh any probable risks… absence of unreasonable risk of illness or injury </a:t>
            </a:r>
            <a:r>
              <a:rPr lang="en-US" dirty="0"/>
              <a:t>associated with the use of the device for its intended uses </a:t>
            </a:r>
          </a:p>
          <a:p>
            <a:endParaRPr lang="en-US" dirty="0"/>
          </a:p>
          <a:p>
            <a:r>
              <a:rPr lang="en-US" dirty="0"/>
              <a:t>valid scientific evidence… </a:t>
            </a:r>
            <a:r>
              <a:rPr lang="en-US" b="1" dirty="0"/>
              <a:t>significant portion of the target population</a:t>
            </a:r>
            <a:r>
              <a:rPr lang="en-US" dirty="0"/>
              <a:t>, the use of the device for its intended uses and conditions of use, when accompanied by adequate directions for use and warnings against unsafe use, will provide </a:t>
            </a:r>
            <a:r>
              <a:rPr lang="en-US" b="1" dirty="0"/>
              <a:t>clinically significant results</a:t>
            </a:r>
            <a:r>
              <a:rPr lang="en-US" dirty="0"/>
              <a:t>.</a:t>
            </a:r>
          </a:p>
        </p:txBody>
      </p:sp>
    </p:spTree>
    <p:extLst>
      <p:ext uri="{BB962C8B-B14F-4D97-AF65-F5344CB8AC3E}">
        <p14:creationId xmlns:p14="http://schemas.microsoft.com/office/powerpoint/2010/main" val="4199878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Subjective Interpretation vs. FDA Needs</a:t>
            </a:r>
          </a:p>
        </p:txBody>
      </p:sp>
      <p:sp>
        <p:nvSpPr>
          <p:cNvPr id="3" name="Content Placeholder 2"/>
          <p:cNvSpPr>
            <a:spLocks noGrp="1"/>
          </p:cNvSpPr>
          <p:nvPr>
            <p:ph idx="1"/>
          </p:nvPr>
        </p:nvSpPr>
        <p:spPr/>
        <p:txBody>
          <a:bodyPr/>
          <a:lstStyle/>
          <a:p>
            <a:r>
              <a:rPr lang="en-US" dirty="0"/>
              <a:t>FDA wants to approve new medical devices</a:t>
            </a:r>
          </a:p>
          <a:p>
            <a:r>
              <a:rPr lang="en-US" dirty="0"/>
              <a:t>FDA needs to preserve patient safety</a:t>
            </a:r>
          </a:p>
          <a:p>
            <a:r>
              <a:rPr lang="en-US" dirty="0"/>
              <a:t>FDA therefore requires high-quality evidence of safety and effectiveness</a:t>
            </a:r>
          </a:p>
          <a:p>
            <a:r>
              <a:rPr lang="en-US" dirty="0"/>
              <a:t>At least 1 “pivotal” clinical trial</a:t>
            </a:r>
          </a:p>
          <a:p>
            <a:r>
              <a:rPr lang="en-US" dirty="0"/>
              <a:t>Design, sample size, assessments, etc. are negotiated </a:t>
            </a:r>
          </a:p>
          <a:p>
            <a:endParaRPr lang="en-US" dirty="0"/>
          </a:p>
        </p:txBody>
      </p:sp>
    </p:spTree>
    <p:extLst>
      <p:ext uri="{BB962C8B-B14F-4D97-AF65-F5344CB8AC3E}">
        <p14:creationId xmlns:p14="http://schemas.microsoft.com/office/powerpoint/2010/main" val="39222892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Typical Requirements for Premarket Medical Device Studies</a:t>
            </a:r>
          </a:p>
        </p:txBody>
      </p:sp>
      <p:sp>
        <p:nvSpPr>
          <p:cNvPr id="6" name="Content Placeholder 5"/>
          <p:cNvSpPr>
            <a:spLocks noGrp="1"/>
          </p:cNvSpPr>
          <p:nvPr>
            <p:ph idx="1"/>
          </p:nvPr>
        </p:nvSpPr>
        <p:spPr/>
        <p:txBody>
          <a:bodyPr/>
          <a:lstStyle/>
          <a:p>
            <a:r>
              <a:rPr lang="en-US" dirty="0"/>
              <a:t>Usually control group</a:t>
            </a:r>
          </a:p>
          <a:p>
            <a:pPr lvl="1"/>
            <a:r>
              <a:rPr lang="en-US" dirty="0"/>
              <a:t>Compare experience of new device with experience of </a:t>
            </a:r>
            <a:r>
              <a:rPr lang="en-US" b="1" dirty="0"/>
              <a:t>“old” device </a:t>
            </a:r>
            <a:r>
              <a:rPr lang="en-US" dirty="0"/>
              <a:t>or </a:t>
            </a:r>
            <a:r>
              <a:rPr lang="en-US" b="1" dirty="0"/>
              <a:t>standard treatment </a:t>
            </a:r>
            <a:r>
              <a:rPr lang="en-US" dirty="0"/>
              <a:t>or </a:t>
            </a:r>
            <a:r>
              <a:rPr lang="en-US" b="1" dirty="0"/>
              <a:t>non-surgical treatment</a:t>
            </a:r>
          </a:p>
          <a:p>
            <a:endParaRPr lang="en-US" dirty="0"/>
          </a:p>
          <a:p>
            <a:r>
              <a:rPr lang="en-US" dirty="0"/>
              <a:t>No control group in unusual circumstances</a:t>
            </a:r>
          </a:p>
        </p:txBody>
      </p:sp>
    </p:spTree>
    <p:extLst>
      <p:ext uri="{BB962C8B-B14F-4D97-AF65-F5344CB8AC3E}">
        <p14:creationId xmlns:p14="http://schemas.microsoft.com/office/powerpoint/2010/main" val="11825145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Pipeline Embolization Device</a:t>
            </a:r>
            <a:endParaRPr lang="en-US" dirty="0"/>
          </a:p>
        </p:txBody>
      </p:sp>
      <p:sp>
        <p:nvSpPr>
          <p:cNvPr id="9" name="Content Placeholder 8"/>
          <p:cNvSpPr>
            <a:spLocks noGrp="1"/>
          </p:cNvSpPr>
          <p:nvPr>
            <p:ph sz="half" idx="1"/>
          </p:nvPr>
        </p:nvSpPr>
        <p:spPr>
          <a:xfrm>
            <a:off x="838200" y="1825625"/>
            <a:ext cx="5181600" cy="2411095"/>
          </a:xfrm>
        </p:spPr>
        <p:txBody>
          <a:bodyPr>
            <a:normAutofit fontScale="85000" lnSpcReduction="20000"/>
          </a:bodyPr>
          <a:lstStyle/>
          <a:p>
            <a:r>
              <a:rPr lang="en-US" dirty="0"/>
              <a:t>Giant intracranial aneurysms</a:t>
            </a:r>
          </a:p>
          <a:p>
            <a:r>
              <a:rPr lang="en-US" dirty="0"/>
              <a:t>Anatomic abnormality of blood vessels in brain</a:t>
            </a:r>
          </a:p>
          <a:p>
            <a:r>
              <a:rPr lang="en-US" dirty="0"/>
              <a:t>Can be highly symptomatic</a:t>
            </a:r>
          </a:p>
          <a:p>
            <a:r>
              <a:rPr lang="en-US" dirty="0"/>
              <a:t>High rate of spontaneous rupture </a:t>
            </a:r>
            <a:r>
              <a:rPr lang="en-US" dirty="0">
                <a:sym typeface="Wingdings" panose="05000000000000000000" pitchFamily="2" charset="2"/>
              </a:rPr>
              <a:t> immediate death or grave disability</a:t>
            </a:r>
          </a:p>
        </p:txBody>
      </p:sp>
      <p:pic>
        <p:nvPicPr>
          <p:cNvPr id="10" name="Content Placeholder 7" descr="scl6"/>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l="10597" b="11736"/>
          <a:stretch>
            <a:fillRect/>
          </a:stretch>
        </p:blipFill>
        <p:spPr>
          <a:xfrm>
            <a:off x="6468288" y="1825625"/>
            <a:ext cx="4589423" cy="4351338"/>
          </a:xfrm>
        </p:spPr>
      </p:pic>
      <p:sp>
        <p:nvSpPr>
          <p:cNvPr id="11" name="TextBox 5"/>
          <p:cNvSpPr txBox="1">
            <a:spLocks noChangeArrowheads="1"/>
          </p:cNvSpPr>
          <p:nvPr/>
        </p:nvSpPr>
        <p:spPr bwMode="auto">
          <a:xfrm>
            <a:off x="2019589" y="5845403"/>
            <a:ext cx="1954381" cy="261610"/>
          </a:xfrm>
          <a:prstGeom prst="rect">
            <a:avLst/>
          </a:prstGeom>
          <a:noFill/>
          <a:ln w="9525">
            <a:noFill/>
            <a:miter lim="800000"/>
            <a:headEnd/>
            <a:tailEnd/>
          </a:ln>
        </p:spPr>
        <p:txBody>
          <a:bodyPr wrap="none">
            <a:spAutoFit/>
          </a:bodyPr>
          <a:lstStyle/>
          <a:p>
            <a:r>
              <a:rPr lang="en-US" sz="1100" i="1" dirty="0"/>
              <a:t>Lancet</a:t>
            </a:r>
            <a:r>
              <a:rPr lang="en-US" sz="1100" dirty="0"/>
              <a:t> 2003;362:103 </a:t>
            </a:r>
            <a:r>
              <a:rPr lang="en-US" sz="1100" i="1" dirty="0"/>
              <a:t>ISUIA</a:t>
            </a:r>
            <a:r>
              <a:rPr lang="en-US" sz="1100" dirty="0"/>
              <a:t> </a:t>
            </a:r>
          </a:p>
        </p:txBody>
      </p:sp>
      <p:graphicFrame>
        <p:nvGraphicFramePr>
          <p:cNvPr id="12" name="Group 35"/>
          <p:cNvGraphicFramePr>
            <a:graphicFrameLocks noGrp="1"/>
          </p:cNvGraphicFramePr>
          <p:nvPr>
            <p:extLst/>
          </p:nvPr>
        </p:nvGraphicFramePr>
        <p:xfrm>
          <a:off x="2107722" y="4836110"/>
          <a:ext cx="2594928" cy="944880"/>
        </p:xfrm>
        <a:graphic>
          <a:graphicData uri="http://schemas.openxmlformats.org/drawingml/2006/table">
            <a:tbl>
              <a:tblPr firstRow="1" bandRow="1">
                <a:tableStyleId>{3C2FFA5D-87B4-456A-9821-1D502468CF0F}</a:tableStyleId>
              </a:tblPr>
              <a:tblGrid>
                <a:gridCol w="959168">
                  <a:extLst>
                    <a:ext uri="{9D8B030D-6E8A-4147-A177-3AD203B41FA5}">
                      <a16:colId xmlns:a16="http://schemas.microsoft.com/office/drawing/2014/main" xmlns="" val="20000"/>
                    </a:ext>
                  </a:extLst>
                </a:gridCol>
                <a:gridCol w="882967">
                  <a:extLst>
                    <a:ext uri="{9D8B030D-6E8A-4147-A177-3AD203B41FA5}">
                      <a16:colId xmlns:a16="http://schemas.microsoft.com/office/drawing/2014/main" xmlns="" val="20001"/>
                    </a:ext>
                  </a:extLst>
                </a:gridCol>
                <a:gridCol w="752793">
                  <a:extLst>
                    <a:ext uri="{9D8B030D-6E8A-4147-A177-3AD203B41FA5}">
                      <a16:colId xmlns:a16="http://schemas.microsoft.com/office/drawing/2014/main" xmlns="" val="20002"/>
                    </a:ext>
                  </a:extLst>
                </a:gridCol>
              </a:tblGrid>
              <a:tr h="0">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en-US" sz="1200" u="none" strike="noStrike" cap="none" normalizeH="0" baseline="0" dirty="0">
                          <a:ln>
                            <a:noFill/>
                          </a:ln>
                          <a:effectLst/>
                        </a:rPr>
                        <a:t>Location</a:t>
                      </a:r>
                      <a:endParaRPr kumimoji="0" lang="en-US" sz="1200" b="0" i="0" u="none" strike="noStrike" cap="none" normalizeH="0" baseline="0" dirty="0">
                        <a:ln>
                          <a:noFill/>
                        </a:ln>
                        <a:solidFill>
                          <a:schemeClr val="tx1"/>
                        </a:solidFill>
                        <a:effectLst/>
                        <a:latin typeface="Arial" pitchFamily="34" charset="0"/>
                        <a:cs typeface="Arial" pitchFamily="34" charset="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en-US" sz="1200" u="none" strike="noStrike" cap="none" normalizeH="0" baseline="0" dirty="0">
                          <a:ln>
                            <a:noFill/>
                          </a:ln>
                          <a:effectLst/>
                        </a:rPr>
                        <a:t>13-24mm</a:t>
                      </a:r>
                      <a:endParaRPr kumimoji="0" lang="en-US" sz="1200" b="0" i="0" u="none" strike="noStrike" cap="none" normalizeH="0" baseline="0" dirty="0">
                        <a:ln>
                          <a:noFill/>
                        </a:ln>
                        <a:solidFill>
                          <a:schemeClr val="tx1"/>
                        </a:solidFill>
                        <a:effectLst/>
                        <a:latin typeface="Arial" pitchFamily="34" charset="0"/>
                        <a:cs typeface="Arial" pitchFamily="34" charset="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en-US" sz="1200" u="none" strike="noStrike" cap="none" normalizeH="0" baseline="0">
                          <a:ln>
                            <a:noFill/>
                          </a:ln>
                          <a:effectLst/>
                        </a:rPr>
                        <a:t>&gt;25mm</a:t>
                      </a:r>
                      <a:endParaRPr kumimoji="0" lang="en-US" sz="1200" b="0" i="0" u="none" strike="noStrike" cap="none" normalizeH="0" baseline="0">
                        <a:ln>
                          <a:noFill/>
                        </a:ln>
                        <a:solidFill>
                          <a:schemeClr val="tx1"/>
                        </a:solidFill>
                        <a:effectLst/>
                        <a:latin typeface="Arial" pitchFamily="34" charset="0"/>
                        <a:cs typeface="Arial" pitchFamily="34" charset="0"/>
                      </a:endParaRPr>
                    </a:p>
                  </a:txBody>
                  <a:tcPr horzOverflow="overflow"/>
                </a:tc>
                <a:extLst>
                  <a:ext uri="{0D108BD9-81ED-4DB2-BD59-A6C34878D82A}">
                    <a16:rowId xmlns:a16="http://schemas.microsoft.com/office/drawing/2014/main" xmlns="" val="10000"/>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en-US" sz="1200" u="none" strike="noStrike" cap="none" normalizeH="0" baseline="0">
                          <a:ln>
                            <a:noFill/>
                          </a:ln>
                          <a:effectLst/>
                        </a:rPr>
                        <a:t>Cavernous</a:t>
                      </a:r>
                      <a:endParaRPr kumimoji="0" lang="en-US" sz="1200" b="0" i="0" u="none" strike="noStrike" cap="none" normalizeH="0" baseline="0">
                        <a:ln>
                          <a:noFill/>
                        </a:ln>
                        <a:solidFill>
                          <a:schemeClr val="tx1"/>
                        </a:solidFill>
                        <a:effectLst/>
                        <a:latin typeface="Arial" pitchFamily="34" charset="0"/>
                        <a:cs typeface="Arial" pitchFamily="34" charset="0"/>
                      </a:endParaRPr>
                    </a:p>
                  </a:txBody>
                  <a:tcPr horzOverflow="overflow"/>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en-US" sz="1600" u="none" strike="noStrike" cap="none" normalizeH="0" baseline="0">
                          <a:ln>
                            <a:noFill/>
                          </a:ln>
                          <a:effectLst/>
                        </a:rPr>
                        <a:t>3.0%</a:t>
                      </a:r>
                      <a:endParaRPr kumimoji="0" lang="en-US" sz="1600" b="0" i="0" u="none" strike="noStrike" cap="none" normalizeH="0" baseline="0">
                        <a:ln>
                          <a:noFill/>
                        </a:ln>
                        <a:solidFill>
                          <a:schemeClr val="tx1"/>
                        </a:solidFill>
                        <a:effectLst/>
                        <a:latin typeface="Arial" pitchFamily="34" charset="0"/>
                        <a:cs typeface="Arial" pitchFamily="34" charset="0"/>
                      </a:endParaRPr>
                    </a:p>
                  </a:txBody>
                  <a:tcPr horzOverflow="overflow"/>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en-US" sz="1600" u="none" strike="noStrike" cap="none" normalizeH="0" baseline="0">
                          <a:ln>
                            <a:noFill/>
                          </a:ln>
                          <a:effectLst/>
                        </a:rPr>
                        <a:t>6.4%</a:t>
                      </a:r>
                      <a:endParaRPr kumimoji="0" lang="en-US" sz="1600" b="0" i="0" u="none" strike="noStrike" cap="none" normalizeH="0" baseline="0">
                        <a:ln>
                          <a:noFill/>
                        </a:ln>
                        <a:solidFill>
                          <a:schemeClr val="tx1"/>
                        </a:solidFill>
                        <a:effectLst/>
                        <a:latin typeface="Arial" pitchFamily="34" charset="0"/>
                        <a:cs typeface="Arial" pitchFamily="34" charset="0"/>
                      </a:endParaRPr>
                    </a:p>
                  </a:txBody>
                  <a:tcPr horzOverflow="overflow"/>
                </a:tc>
                <a:extLst>
                  <a:ext uri="{0D108BD9-81ED-4DB2-BD59-A6C34878D82A}">
                    <a16:rowId xmlns:a16="http://schemas.microsoft.com/office/drawing/2014/main" xmlns="" val="10001"/>
                  </a:ext>
                </a:extLst>
              </a:tr>
              <a:tr h="0">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en-US" sz="1200" u="none" strike="noStrike" cap="none" normalizeH="0" baseline="0">
                          <a:ln>
                            <a:noFill/>
                          </a:ln>
                          <a:effectLst/>
                        </a:rPr>
                        <a:t>ICA</a:t>
                      </a:r>
                      <a:endParaRPr kumimoji="0" lang="en-US" sz="1200" b="0" i="0" u="none" strike="noStrike" cap="none" normalizeH="0" baseline="0">
                        <a:ln>
                          <a:noFill/>
                        </a:ln>
                        <a:solidFill>
                          <a:schemeClr val="tx1"/>
                        </a:solidFill>
                        <a:effectLst/>
                        <a:latin typeface="Arial" pitchFamily="34" charset="0"/>
                        <a:cs typeface="Arial" pitchFamily="34" charset="0"/>
                      </a:endParaRPr>
                    </a:p>
                  </a:txBody>
                  <a:tcPr horzOverflow="overflow"/>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en-US" sz="1600" u="none" strike="noStrike" cap="none" normalizeH="0" baseline="0">
                          <a:ln>
                            <a:noFill/>
                          </a:ln>
                          <a:effectLst/>
                        </a:rPr>
                        <a:t>14.5%</a:t>
                      </a:r>
                      <a:endParaRPr kumimoji="0" lang="en-US" sz="1600" b="0" i="0" u="none" strike="noStrike" cap="none" normalizeH="0" baseline="0">
                        <a:ln>
                          <a:noFill/>
                        </a:ln>
                        <a:solidFill>
                          <a:schemeClr val="tx1"/>
                        </a:solidFill>
                        <a:effectLst/>
                        <a:latin typeface="Arial" pitchFamily="34" charset="0"/>
                        <a:cs typeface="Arial" pitchFamily="34" charset="0"/>
                      </a:endParaRPr>
                    </a:p>
                  </a:txBody>
                  <a:tcPr horzOverflow="overflow"/>
                </a:tc>
                <a:tc>
                  <a:txBody>
                    <a:bodyPr/>
                    <a:lstStyle/>
                    <a:p>
                      <a:pPr marL="0" marR="0" lvl="0" indent="0" algn="r" defTabSz="914400" rtl="0" eaLnBrk="0" fontAlgn="base" latinLnBrk="0" hangingPunct="0">
                        <a:lnSpc>
                          <a:spcPct val="100000"/>
                        </a:lnSpc>
                        <a:spcBef>
                          <a:spcPct val="20000"/>
                        </a:spcBef>
                        <a:spcAft>
                          <a:spcPct val="0"/>
                        </a:spcAft>
                        <a:buClrTx/>
                        <a:buSzTx/>
                        <a:buFont typeface="Arial" pitchFamily="34" charset="0"/>
                        <a:buNone/>
                        <a:tabLst/>
                      </a:pPr>
                      <a:r>
                        <a:rPr kumimoji="0" lang="en-US" sz="1600" u="none" strike="noStrike" cap="none" normalizeH="0" baseline="0" dirty="0">
                          <a:ln>
                            <a:noFill/>
                          </a:ln>
                          <a:effectLst/>
                        </a:rPr>
                        <a:t>40%</a:t>
                      </a:r>
                      <a:endParaRPr kumimoji="0" lang="en-US" sz="1600" b="0" i="0" u="none" strike="noStrike" cap="none" normalizeH="0" baseline="0" dirty="0">
                        <a:ln>
                          <a:noFill/>
                        </a:ln>
                        <a:solidFill>
                          <a:schemeClr val="tx1"/>
                        </a:solidFill>
                        <a:effectLst/>
                        <a:latin typeface="Arial" pitchFamily="34" charset="0"/>
                        <a:cs typeface="Arial" pitchFamily="34" charset="0"/>
                      </a:endParaRPr>
                    </a:p>
                  </a:txBody>
                  <a:tcPr horzOverflow="overflow"/>
                </a:tc>
                <a:extLst>
                  <a:ext uri="{0D108BD9-81ED-4DB2-BD59-A6C34878D82A}">
                    <a16:rowId xmlns:a16="http://schemas.microsoft.com/office/drawing/2014/main" xmlns="" val="10002"/>
                  </a:ext>
                </a:extLst>
              </a:tr>
            </a:tbl>
          </a:graphicData>
        </a:graphic>
      </p:graphicFrame>
      <p:sp>
        <p:nvSpPr>
          <p:cNvPr id="13" name="Text Box 34"/>
          <p:cNvSpPr txBox="1">
            <a:spLocks noChangeArrowheads="1"/>
          </p:cNvSpPr>
          <p:nvPr/>
        </p:nvSpPr>
        <p:spPr bwMode="auto">
          <a:xfrm>
            <a:off x="2027208" y="4405224"/>
            <a:ext cx="2291750" cy="430887"/>
          </a:xfrm>
          <a:prstGeom prst="rect">
            <a:avLst/>
          </a:prstGeom>
          <a:noFill/>
          <a:ln w="9525">
            <a:noFill/>
            <a:miter lim="800000"/>
            <a:headEnd/>
            <a:tailEnd/>
          </a:ln>
        </p:spPr>
        <p:txBody>
          <a:bodyPr wrap="square">
            <a:spAutoFit/>
          </a:bodyPr>
          <a:lstStyle/>
          <a:p>
            <a:r>
              <a:rPr lang="en-US" sz="1050" dirty="0"/>
              <a:t>Five year cumulative risk of rupture by size and location</a:t>
            </a:r>
          </a:p>
        </p:txBody>
      </p:sp>
    </p:spTree>
    <p:extLst>
      <p:ext uri="{BB962C8B-B14F-4D97-AF65-F5344CB8AC3E}">
        <p14:creationId xmlns:p14="http://schemas.microsoft.com/office/powerpoint/2010/main" val="33413181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Treatments for Giant Aneurysms</a:t>
            </a:r>
            <a:endParaRPr lang="en-US" dirty="0"/>
          </a:p>
        </p:txBody>
      </p:sp>
      <p:sp>
        <p:nvSpPr>
          <p:cNvPr id="5" name="Content Placeholder 4"/>
          <p:cNvSpPr>
            <a:spLocks noGrp="1"/>
          </p:cNvSpPr>
          <p:nvPr>
            <p:ph sz="half" idx="1"/>
          </p:nvPr>
        </p:nvSpPr>
        <p:spPr/>
        <p:txBody>
          <a:bodyPr/>
          <a:lstStyle/>
          <a:p>
            <a:r>
              <a:rPr lang="en-US"/>
              <a:t>Surgery</a:t>
            </a:r>
          </a:p>
          <a:p>
            <a:pPr lvl="1"/>
            <a:r>
              <a:rPr lang="en-US"/>
              <a:t>Challenging</a:t>
            </a:r>
          </a:p>
          <a:p>
            <a:pPr lvl="1"/>
            <a:r>
              <a:rPr lang="en-US"/>
              <a:t>High risk</a:t>
            </a:r>
            <a:endParaRPr lang="en-US" dirty="0"/>
          </a:p>
        </p:txBody>
      </p:sp>
      <p:sp>
        <p:nvSpPr>
          <p:cNvPr id="6" name="Content Placeholder 5"/>
          <p:cNvSpPr>
            <a:spLocks noGrp="1"/>
          </p:cNvSpPr>
          <p:nvPr>
            <p:ph sz="half" idx="2"/>
          </p:nvPr>
        </p:nvSpPr>
        <p:spPr/>
        <p:txBody>
          <a:bodyPr/>
          <a:lstStyle/>
          <a:p>
            <a:r>
              <a:rPr lang="en-US"/>
              <a:t>Endovascular</a:t>
            </a:r>
          </a:p>
          <a:p>
            <a:pPr lvl="1"/>
            <a:r>
              <a:rPr lang="en-US"/>
              <a:t>Guglielmi detachable coils didn’t work well due to adverse geometry</a:t>
            </a:r>
          </a:p>
          <a:p>
            <a:pPr lvl="1"/>
            <a:r>
              <a:rPr lang="en-US"/>
              <a:t>Stents available but not designed for this very abnormal anatomy</a:t>
            </a:r>
            <a:endParaRPr lang="en-US" dirty="0"/>
          </a:p>
        </p:txBody>
      </p:sp>
      <p:sp>
        <p:nvSpPr>
          <p:cNvPr id="7" name="TextBox 6"/>
          <p:cNvSpPr txBox="1"/>
          <p:nvPr/>
        </p:nvSpPr>
        <p:spPr>
          <a:xfrm>
            <a:off x="2835216" y="4825042"/>
            <a:ext cx="6855125" cy="369332"/>
          </a:xfrm>
          <a:prstGeom prst="rect">
            <a:avLst/>
          </a:prstGeom>
          <a:noFill/>
        </p:spPr>
        <p:txBody>
          <a:bodyPr wrap="square" rtlCol="0">
            <a:spAutoFit/>
          </a:bodyPr>
          <a:lstStyle/>
          <a:p>
            <a:r>
              <a:rPr lang="en-US" dirty="0"/>
              <a:t>Available literature in 2008 showed success rates of 15-30%</a:t>
            </a:r>
          </a:p>
        </p:txBody>
      </p:sp>
    </p:spTree>
    <p:extLst>
      <p:ext uri="{BB962C8B-B14F-4D97-AF65-F5344CB8AC3E}">
        <p14:creationId xmlns:p14="http://schemas.microsoft.com/office/powerpoint/2010/main" val="41142985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Pipeline Embolization Device</a:t>
            </a:r>
            <a:endParaRPr lang="en-US" dirty="0"/>
          </a:p>
        </p:txBody>
      </p:sp>
      <p:sp>
        <p:nvSpPr>
          <p:cNvPr id="3" name="Content Placeholder 2"/>
          <p:cNvSpPr>
            <a:spLocks noGrp="1"/>
          </p:cNvSpPr>
          <p:nvPr>
            <p:ph sz="half" idx="1"/>
          </p:nvPr>
        </p:nvSpPr>
        <p:spPr>
          <a:xfrm>
            <a:off x="838200" y="1825625"/>
            <a:ext cx="6156960" cy="4351338"/>
          </a:xfrm>
        </p:spPr>
        <p:txBody>
          <a:bodyPr/>
          <a:lstStyle/>
          <a:p>
            <a:r>
              <a:rPr lang="en-US" dirty="0"/>
              <a:t>Metal stent with high-density mesh </a:t>
            </a:r>
          </a:p>
          <a:p>
            <a:r>
              <a:rPr lang="en-US" dirty="0"/>
              <a:t>Reconstruct artery from inside</a:t>
            </a:r>
          </a:p>
          <a:p>
            <a:endParaRPr lang="en-US" dirty="0"/>
          </a:p>
        </p:txBody>
      </p:sp>
      <p:pic>
        <p:nvPicPr>
          <p:cNvPr id="5" name="Content Placeholder 11" descr="PED.png"/>
          <p:cNvPicPr>
            <a:picLocks noGrp="1" noChangeAspect="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6824304" y="2538127"/>
            <a:ext cx="3877392" cy="2926334"/>
          </a:xfrm>
        </p:spPr>
      </p:pic>
      <p:pic>
        <p:nvPicPr>
          <p:cNvPr id="6" name="Picture 2"/>
          <p:cNvPicPr>
            <a:picLocks noChangeAspect="1" noChangeArrowheads="1"/>
          </p:cNvPicPr>
          <p:nvPr/>
        </p:nvPicPr>
        <p:blipFill>
          <a:blip r:embed="rId3" cstate="screen">
            <a:lum contrast="40000"/>
            <a:extLst>
              <a:ext uri="{28A0092B-C50C-407E-A947-70E740481C1C}">
                <a14:useLocalDpi xmlns:a14="http://schemas.microsoft.com/office/drawing/2010/main"/>
              </a:ext>
            </a:extLst>
          </a:blip>
          <a:srcRect/>
          <a:stretch>
            <a:fillRect/>
          </a:stretch>
        </p:blipFill>
        <p:spPr bwMode="auto">
          <a:xfrm>
            <a:off x="1994385" y="3078480"/>
            <a:ext cx="4202731" cy="3154680"/>
          </a:xfrm>
          <a:prstGeom prst="rect">
            <a:avLst/>
          </a:prstGeom>
          <a:ln>
            <a:headEnd/>
            <a:tailEnd/>
          </a:ln>
        </p:spPr>
        <p:style>
          <a:lnRef idx="0">
            <a:schemeClr val="accent1"/>
          </a:lnRef>
          <a:fillRef idx="3">
            <a:schemeClr val="accent1"/>
          </a:fillRef>
          <a:effectRef idx="3">
            <a:schemeClr val="accent1"/>
          </a:effectRef>
          <a:fontRef idx="minor">
            <a:schemeClr val="lt1"/>
          </a:fontRef>
        </p:style>
      </p:pic>
    </p:spTree>
    <p:extLst>
      <p:ext uri="{BB962C8B-B14F-4D97-AF65-F5344CB8AC3E}">
        <p14:creationId xmlns:p14="http://schemas.microsoft.com/office/powerpoint/2010/main" val="2203811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History of Medical Devices</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625691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p:cNvSpPr>
          <p:nvPr>
            <p:ph type="title" idx="4294967295"/>
          </p:nvPr>
        </p:nvSpPr>
        <p:spPr/>
        <p:txBody>
          <a:bodyPr/>
          <a:lstStyle/>
          <a:p>
            <a:r>
              <a:rPr lang="en-US">
                <a:solidFill>
                  <a:schemeClr val="bg1"/>
                </a:solidFill>
                <a:latin typeface="Arial" charset="0"/>
                <a:cs typeface="Arial" charset="0"/>
              </a:rPr>
              <a:t> </a:t>
            </a:r>
          </a:p>
        </p:txBody>
      </p:sp>
      <p:pic>
        <p:nvPicPr>
          <p:cNvPr id="39939" name="Picture 3" descr="unnamed"/>
          <p:cNvPicPr preferRelativeResize="0">
            <a:picLocks noChangeAspect="1" noChangeArrowheads="1"/>
          </p:cNvPicPr>
          <p:nvPr/>
        </p:nvPicPr>
        <p:blipFill>
          <a:blip r:embed="rId3" cstate="screen">
            <a:lum bright="-6000"/>
            <a:extLst>
              <a:ext uri="{28A0092B-C50C-407E-A947-70E740481C1C}">
                <a14:useLocalDpi xmlns:a14="http://schemas.microsoft.com/office/drawing/2010/main"/>
              </a:ext>
            </a:extLst>
          </a:blip>
          <a:srcRect t="11810" r="21260" b="18111"/>
          <a:stretch>
            <a:fillRect/>
          </a:stretch>
        </p:blipFill>
        <p:spPr bwMode="auto">
          <a:xfrm>
            <a:off x="3048000" y="76200"/>
            <a:ext cx="7620000" cy="6781800"/>
          </a:xfrm>
          <a:prstGeom prst="rect">
            <a:avLst/>
          </a:prstGeom>
          <a:noFill/>
          <a:ln w="9525">
            <a:noFill/>
            <a:miter lim="800000"/>
            <a:headEnd/>
            <a:tailEnd/>
          </a:ln>
        </p:spPr>
      </p:pic>
      <p:grpSp>
        <p:nvGrpSpPr>
          <p:cNvPr id="2" name="Group 4"/>
          <p:cNvGrpSpPr>
            <a:grpSpLocks/>
          </p:cNvGrpSpPr>
          <p:nvPr/>
        </p:nvGrpSpPr>
        <p:grpSpPr bwMode="auto">
          <a:xfrm>
            <a:off x="4648201" y="1430338"/>
            <a:ext cx="5407025" cy="4970462"/>
            <a:chOff x="1968" y="901"/>
            <a:chExt cx="3406" cy="3131"/>
          </a:xfrm>
        </p:grpSpPr>
        <p:pic>
          <p:nvPicPr>
            <p:cNvPr id="39943" name="Picture 5" descr="IMG_0414"/>
            <p:cNvPicPr preferRelativeResize="0">
              <a:picLocks noChangeAspect="1" noChangeArrowheads="1"/>
            </p:cNvPicPr>
            <p:nvPr/>
          </p:nvPicPr>
          <p:blipFill>
            <a:blip r:embed="rId4" cstate="screen">
              <a:lum bright="6000" contrast="12000"/>
              <a:grayscl/>
              <a:extLst>
                <a:ext uri="{28A0092B-C50C-407E-A947-70E740481C1C}">
                  <a14:useLocalDpi xmlns:a14="http://schemas.microsoft.com/office/drawing/2010/main"/>
                </a:ext>
              </a:extLst>
            </a:blip>
            <a:srcRect/>
            <a:stretch>
              <a:fillRect/>
            </a:stretch>
          </p:blipFill>
          <p:spPr bwMode="auto">
            <a:xfrm>
              <a:off x="2533" y="901"/>
              <a:ext cx="2841" cy="2833"/>
            </a:xfrm>
            <a:prstGeom prst="rect">
              <a:avLst/>
            </a:prstGeom>
            <a:noFill/>
            <a:ln w="9525">
              <a:noFill/>
              <a:miter lim="800000"/>
              <a:headEnd/>
              <a:tailEnd/>
            </a:ln>
          </p:spPr>
        </p:pic>
        <p:sp>
          <p:nvSpPr>
            <p:cNvPr id="39944" name="Text Box 6"/>
            <p:cNvSpPr txBox="1">
              <a:spLocks noChangeArrowheads="1"/>
            </p:cNvSpPr>
            <p:nvPr/>
          </p:nvSpPr>
          <p:spPr bwMode="auto">
            <a:xfrm>
              <a:off x="1968" y="3820"/>
              <a:ext cx="1872" cy="212"/>
            </a:xfrm>
            <a:prstGeom prst="rect">
              <a:avLst/>
            </a:prstGeom>
            <a:solidFill>
              <a:schemeClr val="tx1"/>
            </a:solidFill>
            <a:ln w="9525">
              <a:noFill/>
              <a:miter lim="800000"/>
              <a:headEnd/>
              <a:tailEnd/>
            </a:ln>
          </p:spPr>
          <p:txBody>
            <a:bodyPr>
              <a:spAutoFit/>
            </a:bodyPr>
            <a:lstStyle/>
            <a:p>
              <a:r>
                <a:rPr lang="en-US" sz="1600" b="1">
                  <a:solidFill>
                    <a:schemeClr val="bg1"/>
                  </a:solidFill>
                </a:rPr>
                <a:t>       LICA PRE TREATMENT</a:t>
              </a:r>
            </a:p>
          </p:txBody>
        </p:sp>
      </p:grpSp>
      <p:pic>
        <p:nvPicPr>
          <p:cNvPr id="39941" name="Picture 7" descr="OsiriX"/>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00400" y="304800"/>
            <a:ext cx="1600200" cy="1428750"/>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pPr>
              <a:defRPr/>
            </a:pPr>
            <a:fld id="{A74EFE2C-9606-44F5-8197-07DF106B618B}" type="slidenum">
              <a:rPr lang="en-US" smtClean="0"/>
              <a:pPr>
                <a:defRPr/>
              </a:pPr>
              <a:t>40</a:t>
            </a:fld>
            <a:endParaRPr lang="en-US"/>
          </a:p>
        </p:txBody>
      </p:sp>
    </p:spTree>
    <p:extLst>
      <p:ext uri="{BB962C8B-B14F-4D97-AF65-F5344CB8AC3E}">
        <p14:creationId xmlns:p14="http://schemas.microsoft.com/office/powerpoint/2010/main" val="41632788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3.61111E-6 -3.4104E-6 L -0.39566 -0.00416 " pathEditMode="relative" rAng="0" ptsTypes="AA">
                                      <p:cBhvr>
                                        <p:cTn id="6" dur="2000" fill="hold"/>
                                        <p:tgtEl>
                                          <p:spTgt spid="2"/>
                                        </p:tgtEl>
                                        <p:attrNameLst>
                                          <p:attrName>ppt_x</p:attrName>
                                          <p:attrName>ppt_y</p:attrName>
                                        </p:attrNameLst>
                                      </p:cBhvr>
                                      <p:rCtr x="-19800" y="-2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FDA OK with single arm</a:t>
            </a:r>
            <a:endParaRPr lang="en-US" dirty="0"/>
          </a:p>
        </p:txBody>
      </p:sp>
      <p:sp>
        <p:nvSpPr>
          <p:cNvPr id="3" name="Content Placeholder 2"/>
          <p:cNvSpPr>
            <a:spLocks noGrp="1"/>
          </p:cNvSpPr>
          <p:nvPr>
            <p:ph idx="1"/>
          </p:nvPr>
        </p:nvSpPr>
        <p:spPr/>
        <p:txBody>
          <a:bodyPr/>
          <a:lstStyle/>
          <a:p>
            <a:r>
              <a:rPr lang="en-US" dirty="0"/>
              <a:t>FDA agreed that </a:t>
            </a:r>
          </a:p>
          <a:p>
            <a:pPr lvl="1"/>
            <a:r>
              <a:rPr lang="en-US" dirty="0"/>
              <a:t>Available treatments not very effective</a:t>
            </a:r>
          </a:p>
          <a:p>
            <a:pPr lvl="1"/>
            <a:r>
              <a:rPr lang="en-US" dirty="0"/>
              <a:t>If we showed success rate statistically exceeded 50%, “breakthrough treatment” and approvable</a:t>
            </a:r>
          </a:p>
          <a:p>
            <a:pPr lvl="1"/>
            <a:r>
              <a:rPr lang="en-US" dirty="0"/>
              <a:t>Success rate could be judged with 6 month cerebral angiogram</a:t>
            </a:r>
          </a:p>
          <a:p>
            <a:pPr lvl="1"/>
            <a:r>
              <a:rPr lang="en-US" dirty="0"/>
              <a:t>Final success rate 74% (p&lt;.0001 vs. 50%)</a:t>
            </a:r>
          </a:p>
        </p:txBody>
      </p:sp>
    </p:spTree>
    <p:extLst>
      <p:ext uri="{BB962C8B-B14F-4D97-AF65-F5344CB8AC3E}">
        <p14:creationId xmlns:p14="http://schemas.microsoft.com/office/powerpoint/2010/main" val="1891438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Aspects of Med Device Trials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0247965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930878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Aspects of Med Device Trials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8030547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766249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Sizes</a:t>
            </a:r>
          </a:p>
        </p:txBody>
      </p:sp>
      <p:sp>
        <p:nvSpPr>
          <p:cNvPr id="3" name="Content Placeholder 2"/>
          <p:cNvSpPr>
            <a:spLocks noGrp="1"/>
          </p:cNvSpPr>
          <p:nvPr>
            <p:ph idx="1"/>
          </p:nvPr>
        </p:nvSpPr>
        <p:spPr/>
        <p:txBody>
          <a:bodyPr/>
          <a:lstStyle/>
          <a:p>
            <a:r>
              <a:rPr lang="en-US" dirty="0"/>
              <a:t>Multicenter common (10-50 sites)</a:t>
            </a:r>
          </a:p>
          <a:p>
            <a:r>
              <a:rPr lang="en-US" dirty="0"/>
              <a:t>“Hundreds” – typically not “thousands”</a:t>
            </a:r>
          </a:p>
          <a:p>
            <a:r>
              <a:rPr lang="en-US" dirty="0"/>
              <a:t>Enrollment challenging</a:t>
            </a:r>
          </a:p>
          <a:p>
            <a:pPr lvl="1"/>
            <a:r>
              <a:rPr lang="en-US" dirty="0"/>
              <a:t>Especially when other devices/treatments available commercially</a:t>
            </a:r>
          </a:p>
        </p:txBody>
      </p:sp>
    </p:spTree>
    <p:extLst>
      <p:ext uri="{BB962C8B-B14F-4D97-AF65-F5344CB8AC3E}">
        <p14:creationId xmlns:p14="http://schemas.microsoft.com/office/powerpoint/2010/main" val="7396598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Endpoints</a:t>
            </a:r>
          </a:p>
        </p:txBody>
      </p:sp>
      <p:sp>
        <p:nvSpPr>
          <p:cNvPr id="3" name="Content Placeholder 2"/>
          <p:cNvSpPr>
            <a:spLocks noGrp="1"/>
          </p:cNvSpPr>
          <p:nvPr>
            <p:ph idx="1"/>
          </p:nvPr>
        </p:nvSpPr>
        <p:spPr/>
        <p:txBody>
          <a:bodyPr/>
          <a:lstStyle/>
          <a:p>
            <a:r>
              <a:rPr lang="en-US" dirty="0"/>
              <a:t>In many cases different from drug studies</a:t>
            </a:r>
          </a:p>
          <a:p>
            <a:r>
              <a:rPr lang="en-US" dirty="0"/>
              <a:t>Often radiographic endpoints</a:t>
            </a:r>
          </a:p>
          <a:p>
            <a:pPr lvl="1"/>
            <a:r>
              <a:rPr lang="en-US" dirty="0"/>
              <a:t>Confirm “device accomplishes its technical goal”</a:t>
            </a:r>
          </a:p>
          <a:p>
            <a:pPr lvl="2"/>
            <a:r>
              <a:rPr lang="en-US" dirty="0"/>
              <a:t>Blocked something (embolization device in an aneurysm)</a:t>
            </a:r>
          </a:p>
          <a:p>
            <a:pPr lvl="2"/>
            <a:r>
              <a:rPr lang="en-US" dirty="0"/>
              <a:t>Kept something open (stent in heart artery)</a:t>
            </a:r>
          </a:p>
          <a:p>
            <a:pPr lvl="2"/>
            <a:r>
              <a:rPr lang="en-US" dirty="0"/>
              <a:t>Promoted fusion of a body part (spine implant)</a:t>
            </a:r>
          </a:p>
          <a:p>
            <a:r>
              <a:rPr lang="en-US" dirty="0"/>
              <a:t>Endpoints less often just death</a:t>
            </a:r>
          </a:p>
          <a:p>
            <a:pPr lvl="2"/>
            <a:endParaRPr lang="en-US" dirty="0"/>
          </a:p>
          <a:p>
            <a:pPr lvl="2"/>
            <a:endParaRPr lang="en-US" dirty="0"/>
          </a:p>
          <a:p>
            <a:pPr lvl="2"/>
            <a:endParaRPr lang="en-US" dirty="0"/>
          </a:p>
          <a:p>
            <a:pPr lvl="1"/>
            <a:endParaRPr lang="en-US" dirty="0"/>
          </a:p>
        </p:txBody>
      </p:sp>
    </p:spTree>
    <p:extLst>
      <p:ext uri="{BB962C8B-B14F-4D97-AF65-F5344CB8AC3E}">
        <p14:creationId xmlns:p14="http://schemas.microsoft.com/office/powerpoint/2010/main" val="31397508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Physician Investigators</a:t>
            </a:r>
            <a:endParaRPr lang="en-US" dirty="0"/>
          </a:p>
        </p:txBody>
      </p:sp>
      <p:sp>
        <p:nvSpPr>
          <p:cNvPr id="3" name="Content Placeholder 2"/>
          <p:cNvSpPr>
            <a:spLocks noGrp="1"/>
          </p:cNvSpPr>
          <p:nvPr>
            <p:ph idx="1"/>
          </p:nvPr>
        </p:nvSpPr>
        <p:spPr/>
        <p:txBody>
          <a:bodyPr/>
          <a:lstStyle/>
          <a:p>
            <a:r>
              <a:rPr lang="en-US" dirty="0"/>
              <a:t>Typically, busy surgeons</a:t>
            </a:r>
          </a:p>
          <a:p>
            <a:r>
              <a:rPr lang="en-US" dirty="0"/>
              <a:t>Often no clinical trial infrastructure</a:t>
            </a:r>
          </a:p>
          <a:p>
            <a:r>
              <a:rPr lang="en-US" dirty="0"/>
              <a:t>Often wide variation in practice</a:t>
            </a:r>
          </a:p>
          <a:p>
            <a:r>
              <a:rPr lang="en-US" dirty="0"/>
              <a:t>Lack of data doesn’t prevent strong opinions</a:t>
            </a:r>
          </a:p>
          <a:p>
            <a:r>
              <a:rPr lang="en-US" dirty="0"/>
              <a:t>Surgeons are good at surgery</a:t>
            </a:r>
          </a:p>
          <a:p>
            <a:pPr lvl="1"/>
            <a:r>
              <a:rPr lang="en-US" dirty="0"/>
              <a:t>Typically not good at research</a:t>
            </a:r>
          </a:p>
          <a:p>
            <a:pPr lvl="1"/>
            <a:r>
              <a:rPr lang="en-US" dirty="0"/>
              <a:t>(Internists are better researchers but they don’t use devices)</a:t>
            </a:r>
          </a:p>
          <a:p>
            <a:endParaRPr lang="en-US" dirty="0"/>
          </a:p>
        </p:txBody>
      </p:sp>
    </p:spTree>
    <p:extLst>
      <p:ext uri="{BB962C8B-B14F-4D97-AF65-F5344CB8AC3E}">
        <p14:creationId xmlns:p14="http://schemas.microsoft.com/office/powerpoint/2010/main" val="19365932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In-House Team</a:t>
            </a:r>
          </a:p>
        </p:txBody>
      </p:sp>
      <p:sp>
        <p:nvSpPr>
          <p:cNvPr id="3" name="Content Placeholder 2"/>
          <p:cNvSpPr>
            <a:spLocks noGrp="1"/>
          </p:cNvSpPr>
          <p:nvPr>
            <p:ph idx="1"/>
          </p:nvPr>
        </p:nvSpPr>
        <p:spPr/>
        <p:txBody>
          <a:bodyPr/>
          <a:lstStyle/>
          <a:p>
            <a:r>
              <a:rPr lang="en-US" dirty="0"/>
              <a:t>In pharma, teams can be large</a:t>
            </a:r>
          </a:p>
          <a:p>
            <a:r>
              <a:rPr lang="en-US" dirty="0"/>
              <a:t>Many device companies are small</a:t>
            </a:r>
          </a:p>
          <a:p>
            <a:r>
              <a:rPr lang="en-US" dirty="0"/>
              <a:t>Clinical affairs teams can be very small</a:t>
            </a:r>
          </a:p>
          <a:p>
            <a:r>
              <a:rPr lang="en-US" dirty="0"/>
              <a:t>Often no in-house technical expertise</a:t>
            </a:r>
          </a:p>
          <a:p>
            <a:pPr lvl="1"/>
            <a:r>
              <a:rPr lang="en-US" dirty="0"/>
              <a:t>No statistician</a:t>
            </a:r>
          </a:p>
          <a:p>
            <a:pPr lvl="1"/>
            <a:r>
              <a:rPr lang="en-US" dirty="0"/>
              <a:t>No IT support</a:t>
            </a:r>
          </a:p>
          <a:p>
            <a:pPr lvl="1"/>
            <a:r>
              <a:rPr lang="en-US" dirty="0"/>
              <a:t>Seat of the pants</a:t>
            </a:r>
          </a:p>
          <a:p>
            <a:endParaRPr lang="en-US" dirty="0"/>
          </a:p>
        </p:txBody>
      </p:sp>
    </p:spTree>
    <p:extLst>
      <p:ext uri="{BB962C8B-B14F-4D97-AF65-F5344CB8AC3E}">
        <p14:creationId xmlns:p14="http://schemas.microsoft.com/office/powerpoint/2010/main" val="27835892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International Data</a:t>
            </a:r>
          </a:p>
        </p:txBody>
      </p:sp>
      <p:sp>
        <p:nvSpPr>
          <p:cNvPr id="3" name="Content Placeholder 2"/>
          <p:cNvSpPr>
            <a:spLocks noGrp="1"/>
          </p:cNvSpPr>
          <p:nvPr>
            <p:ph sz="half" idx="1"/>
          </p:nvPr>
        </p:nvSpPr>
        <p:spPr/>
        <p:txBody>
          <a:bodyPr/>
          <a:lstStyle/>
          <a:p>
            <a:r>
              <a:rPr lang="en-US" dirty="0"/>
              <a:t>FDA prefers med device trials in US citizens</a:t>
            </a:r>
          </a:p>
          <a:p>
            <a:r>
              <a:rPr lang="en-US" dirty="0"/>
              <a:t>Reluctantly accepted data from outside US</a:t>
            </a:r>
          </a:p>
          <a:p>
            <a:r>
              <a:rPr lang="en-US" dirty="0"/>
              <a:t>Best to limit proportion of data not from US</a:t>
            </a:r>
          </a:p>
          <a:p>
            <a:r>
              <a:rPr lang="en-US" dirty="0"/>
              <a:t>Concern that patient responses and surgical practices are “different” in Europe </a:t>
            </a:r>
          </a:p>
        </p:txBody>
      </p:sp>
      <p:pic>
        <p:nvPicPr>
          <p:cNvPr id="6" name="Content Placeholder 5"/>
          <p:cNvPicPr>
            <a:picLocks noGrp="1" noChangeAspect="1"/>
          </p:cNvPicPr>
          <p:nvPr>
            <p:ph sz="half" idx="2"/>
          </p:nvPr>
        </p:nvPicPr>
        <p:blipFill>
          <a:blip r:embed="rId2"/>
          <a:stretch>
            <a:fillRect/>
          </a:stretch>
        </p:blipFill>
        <p:spPr>
          <a:xfrm>
            <a:off x="6172200" y="2603967"/>
            <a:ext cx="5181600" cy="2794654"/>
          </a:xfrm>
          <a:prstGeom prst="rect">
            <a:avLst/>
          </a:prstGeom>
        </p:spPr>
      </p:pic>
    </p:spTree>
    <p:extLst>
      <p:ext uri="{BB962C8B-B14F-4D97-AF65-F5344CB8AC3E}">
        <p14:creationId xmlns:p14="http://schemas.microsoft.com/office/powerpoint/2010/main" val="30085947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Rigor</a:t>
            </a:r>
          </a:p>
        </p:txBody>
      </p:sp>
      <p:sp>
        <p:nvSpPr>
          <p:cNvPr id="3" name="Content Placeholder 2"/>
          <p:cNvSpPr>
            <a:spLocks noGrp="1"/>
          </p:cNvSpPr>
          <p:nvPr>
            <p:ph sz="half" idx="1"/>
          </p:nvPr>
        </p:nvSpPr>
        <p:spPr/>
        <p:txBody>
          <a:bodyPr>
            <a:normAutofit/>
          </a:bodyPr>
          <a:lstStyle/>
          <a:p>
            <a:r>
              <a:rPr lang="en-US" dirty="0"/>
              <a:t>&lt;1980s: Wild West</a:t>
            </a:r>
          </a:p>
          <a:p>
            <a:pPr lvl="1"/>
            <a:r>
              <a:rPr lang="en-US" dirty="0"/>
              <a:t>Loose power calculations</a:t>
            </a:r>
          </a:p>
          <a:p>
            <a:pPr lvl="1"/>
            <a:r>
              <a:rPr lang="en-US" dirty="0"/>
              <a:t>Single-arm studies</a:t>
            </a:r>
          </a:p>
          <a:p>
            <a:pPr lvl="1"/>
            <a:r>
              <a:rPr lang="en-US" dirty="0"/>
              <a:t>Poorly defined endpoints</a:t>
            </a:r>
          </a:p>
          <a:p>
            <a:r>
              <a:rPr lang="en-US" dirty="0"/>
              <a:t>1990s: increasing rigor</a:t>
            </a:r>
          </a:p>
          <a:p>
            <a:r>
              <a:rPr lang="en-US" dirty="0"/>
              <a:t>2000s-present: highly rigorous</a:t>
            </a:r>
          </a:p>
        </p:txBody>
      </p:sp>
      <p:sp>
        <p:nvSpPr>
          <p:cNvPr id="4" name="Content Placeholder 3"/>
          <p:cNvSpPr>
            <a:spLocks noGrp="1"/>
          </p:cNvSpPr>
          <p:nvPr>
            <p:ph sz="half" idx="2"/>
          </p:nvPr>
        </p:nvSpPr>
        <p:spPr/>
        <p:txBody>
          <a:bodyPr>
            <a:normAutofit/>
          </a:bodyPr>
          <a:lstStyle/>
          <a:p>
            <a:r>
              <a:rPr lang="en-US" dirty="0"/>
              <a:t>Great concern regarding</a:t>
            </a:r>
          </a:p>
          <a:p>
            <a:pPr lvl="1"/>
            <a:r>
              <a:rPr lang="en-US" dirty="0"/>
              <a:t>Statistical techniques</a:t>
            </a:r>
          </a:p>
          <a:p>
            <a:pPr lvl="1"/>
            <a:r>
              <a:rPr lang="en-US" dirty="0"/>
              <a:t>Impact of missing data</a:t>
            </a:r>
          </a:p>
          <a:p>
            <a:pPr lvl="1"/>
            <a:r>
              <a:rPr lang="en-US" dirty="0"/>
              <a:t>Define EVERYTHING up front</a:t>
            </a:r>
          </a:p>
          <a:p>
            <a:pPr lvl="2"/>
            <a:r>
              <a:rPr lang="en-US" dirty="0"/>
              <a:t>Do what you said you were going to do</a:t>
            </a:r>
          </a:p>
          <a:p>
            <a:pPr lvl="2"/>
            <a:r>
              <a:rPr lang="en-US" dirty="0"/>
              <a:t>No </a:t>
            </a:r>
            <a:r>
              <a:rPr lang="en-US" dirty="0" err="1"/>
              <a:t>posthockery</a:t>
            </a:r>
            <a:r>
              <a:rPr lang="en-US" dirty="0"/>
              <a:t> allowed</a:t>
            </a:r>
          </a:p>
          <a:p>
            <a:endParaRPr lang="en-US" dirty="0"/>
          </a:p>
        </p:txBody>
      </p:sp>
    </p:spTree>
    <p:extLst>
      <p:ext uri="{BB962C8B-B14F-4D97-AF65-F5344CB8AC3E}">
        <p14:creationId xmlns:p14="http://schemas.microsoft.com/office/powerpoint/2010/main" val="833704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Medical Device</a:t>
            </a:r>
          </a:p>
        </p:txBody>
      </p:sp>
      <p:sp>
        <p:nvSpPr>
          <p:cNvPr id="3" name="Content Placeholder 2"/>
          <p:cNvSpPr>
            <a:spLocks noGrp="1"/>
          </p:cNvSpPr>
          <p:nvPr>
            <p:ph idx="1"/>
          </p:nvPr>
        </p:nvSpPr>
        <p:spPr/>
        <p:txBody>
          <a:bodyPr/>
          <a:lstStyle/>
          <a:p>
            <a:r>
              <a:rPr lang="en-US" dirty="0"/>
              <a:t>Sphygmomanometer 1881?</a:t>
            </a:r>
          </a:p>
          <a:p>
            <a:pPr lvl="1"/>
            <a:r>
              <a:rPr lang="en-US" dirty="0"/>
              <a:t>Samuel Siegfried Karl Ritter von </a:t>
            </a:r>
            <a:r>
              <a:rPr lang="en-US" dirty="0" err="1"/>
              <a:t>Basch</a:t>
            </a:r>
            <a:endParaRPr lang="en-US" dirty="0"/>
          </a:p>
        </p:txBody>
      </p:sp>
      <p:pic>
        <p:nvPicPr>
          <p:cNvPr id="2050" name="Picture 2" descr="https://upload.wikimedia.org/wikipedia/de/thumb/7/7f/Samuel_Siegfried_Karl_von_Basch_Arzt.jpg/220px-Samuel_Siegfried_Karl_von_Basch_Arz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3325" y="1027906"/>
            <a:ext cx="2095500" cy="38004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le:Sphygmomanometer used by Korotkof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219449"/>
            <a:ext cx="4055010" cy="286385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631130" y="3857625"/>
            <a:ext cx="6560870" cy="2601120"/>
            <a:chOff x="5631130" y="3857625"/>
            <a:chExt cx="6560870" cy="2601120"/>
          </a:xfrm>
        </p:grpSpPr>
        <p:pic>
          <p:nvPicPr>
            <p:cNvPr id="2054" name="Picture 6" descr="https://encrypted-tbn0.gstatic.com/shopping?q=tbn:ANd9GcR0bVvxNm2Dl54WZsT5z-tJnRw1T_ASPHYZuMyG2nmVb1yn5DPWop5uM9xk31KR8XrEOdyHvBQ&amp;usqp=CA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1130" y="3857625"/>
              <a:ext cx="2454275" cy="24542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rime Now: $10 Off First Purchase and Free 2-Hour Delive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0750" y="6030119"/>
              <a:ext cx="6191250" cy="4286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7613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Increasing Acceptance of Flexible (Adaptive) Trial Designs</a:t>
            </a:r>
          </a:p>
        </p:txBody>
      </p:sp>
      <p:sp>
        <p:nvSpPr>
          <p:cNvPr id="4" name="Content Placeholder 3"/>
          <p:cNvSpPr>
            <a:spLocks noGrp="1"/>
          </p:cNvSpPr>
          <p:nvPr>
            <p:ph sz="half" idx="1"/>
          </p:nvPr>
        </p:nvSpPr>
        <p:spPr/>
        <p:txBody>
          <a:bodyPr/>
          <a:lstStyle/>
          <a:p>
            <a:r>
              <a:rPr lang="en-US" dirty="0"/>
              <a:t>Bayesian statistics first explored in late 1990s</a:t>
            </a:r>
          </a:p>
          <a:p>
            <a:r>
              <a:rPr lang="en-US" dirty="0"/>
              <a:t>Bayesian paradigm uniquely suited to devices</a:t>
            </a:r>
          </a:p>
        </p:txBody>
      </p:sp>
      <p:pic>
        <p:nvPicPr>
          <p:cNvPr id="6" name="Content Placeholder 5"/>
          <p:cNvPicPr>
            <a:picLocks noGrp="1" noChangeAspect="1"/>
          </p:cNvPicPr>
          <p:nvPr>
            <p:ph sz="half" idx="2"/>
          </p:nvPr>
        </p:nvPicPr>
        <p:blipFill>
          <a:blip r:embed="rId2"/>
          <a:stretch>
            <a:fillRect/>
          </a:stretch>
        </p:blipFill>
        <p:spPr>
          <a:xfrm>
            <a:off x="6172200" y="2285870"/>
            <a:ext cx="5181600" cy="3430847"/>
          </a:xfrm>
          <a:prstGeom prst="rect">
            <a:avLst/>
          </a:prstGeom>
        </p:spPr>
      </p:pic>
    </p:spTree>
    <p:extLst>
      <p:ext uri="{BB962C8B-B14F-4D97-AF65-F5344CB8AC3E}">
        <p14:creationId xmlns:p14="http://schemas.microsoft.com/office/powerpoint/2010/main" val="10961579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Bayesian Paradigm</a:t>
            </a:r>
          </a:p>
        </p:txBody>
      </p:sp>
      <p:sp>
        <p:nvSpPr>
          <p:cNvPr id="5" name="Content Placeholder 4"/>
          <p:cNvSpPr>
            <a:spLocks noGrp="1"/>
          </p:cNvSpPr>
          <p:nvPr>
            <p:ph idx="1"/>
          </p:nvPr>
        </p:nvSpPr>
        <p:spPr/>
        <p:txBody>
          <a:bodyPr>
            <a:normAutofit fontScale="92500" lnSpcReduction="10000"/>
          </a:bodyPr>
          <a:lstStyle/>
          <a:p>
            <a:r>
              <a:rPr lang="en-US" dirty="0"/>
              <a:t>Bayesian stats: degrees of belief</a:t>
            </a:r>
          </a:p>
          <a:p>
            <a:r>
              <a:rPr lang="en-US" dirty="0"/>
              <a:t>Pathobiology of disease often quite clear</a:t>
            </a:r>
          </a:p>
          <a:p>
            <a:r>
              <a:rPr lang="en-US" dirty="0" err="1"/>
              <a:t>Mech</a:t>
            </a:r>
            <a:r>
              <a:rPr lang="en-US" dirty="0"/>
              <a:t> of action of a device is very clear</a:t>
            </a:r>
          </a:p>
          <a:p>
            <a:pPr lvl="1"/>
            <a:r>
              <a:rPr lang="en-US" dirty="0"/>
              <a:t>Holds open</a:t>
            </a:r>
          </a:p>
          <a:p>
            <a:pPr lvl="1"/>
            <a:r>
              <a:rPr lang="en-US" dirty="0"/>
              <a:t>Closes off</a:t>
            </a:r>
          </a:p>
          <a:p>
            <a:pPr lvl="1"/>
            <a:r>
              <a:rPr lang="en-US" dirty="0"/>
              <a:t>Holds together</a:t>
            </a:r>
          </a:p>
          <a:p>
            <a:pPr lvl="1"/>
            <a:r>
              <a:rPr lang="en-US" dirty="0"/>
              <a:t>Zapping and frying</a:t>
            </a:r>
          </a:p>
          <a:p>
            <a:r>
              <a:rPr lang="en-US" dirty="0"/>
              <a:t>Strong prior beliefs based on “surgical knowledge”</a:t>
            </a:r>
          </a:p>
          <a:p>
            <a:r>
              <a:rPr lang="en-US" dirty="0"/>
              <a:t>Trials are therefore “confirmatory” as opposed to “establishing knowledge”</a:t>
            </a:r>
          </a:p>
          <a:p>
            <a:r>
              <a:rPr lang="en-US" dirty="0"/>
              <a:t>Allows flexibility</a:t>
            </a:r>
            <a:endParaRPr lang="en-US" b="1" dirty="0"/>
          </a:p>
        </p:txBody>
      </p:sp>
    </p:spTree>
    <p:extLst>
      <p:ext uri="{BB962C8B-B14F-4D97-AF65-F5344CB8AC3E}">
        <p14:creationId xmlns:p14="http://schemas.microsoft.com/office/powerpoint/2010/main" val="15969579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Adaptive Design</a:t>
            </a:r>
          </a:p>
        </p:txBody>
      </p:sp>
      <p:sp>
        <p:nvSpPr>
          <p:cNvPr id="3" name="Content Placeholder 2"/>
          <p:cNvSpPr>
            <a:spLocks noGrp="1"/>
          </p:cNvSpPr>
          <p:nvPr>
            <p:ph idx="1"/>
          </p:nvPr>
        </p:nvSpPr>
        <p:spPr>
          <a:xfrm>
            <a:off x="838200" y="1825625"/>
            <a:ext cx="10515600" cy="704215"/>
          </a:xfrm>
        </p:spPr>
        <p:txBody>
          <a:bodyPr>
            <a:normAutofit/>
          </a:bodyPr>
          <a:lstStyle/>
          <a:p>
            <a:r>
              <a:rPr lang="en-US" dirty="0"/>
              <a:t>Planned changes to trial conduct while the trial is happening</a:t>
            </a:r>
          </a:p>
        </p:txBody>
      </p:sp>
      <p:graphicFrame>
        <p:nvGraphicFramePr>
          <p:cNvPr id="5" name="Diagram 4"/>
          <p:cNvGraphicFramePr/>
          <p:nvPr>
            <p:extLst/>
          </p:nvPr>
        </p:nvGraphicFramePr>
        <p:xfrm>
          <a:off x="1219200" y="2529840"/>
          <a:ext cx="8602980" cy="39703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388555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Adaptive Designs Promote Efficiency</a:t>
            </a:r>
          </a:p>
        </p:txBody>
      </p:sp>
      <p:sp>
        <p:nvSpPr>
          <p:cNvPr id="3" name="Content Placeholder 2"/>
          <p:cNvSpPr>
            <a:spLocks noGrp="1"/>
          </p:cNvSpPr>
          <p:nvPr>
            <p:ph idx="1"/>
          </p:nvPr>
        </p:nvSpPr>
        <p:spPr/>
        <p:txBody>
          <a:bodyPr/>
          <a:lstStyle/>
          <a:p>
            <a:r>
              <a:rPr lang="en-US" dirty="0"/>
              <a:t>Enroll only right amount</a:t>
            </a:r>
          </a:p>
          <a:p>
            <a:r>
              <a:rPr lang="en-US" dirty="0"/>
              <a:t>Select only treatments (or doses) that are most promising</a:t>
            </a:r>
          </a:p>
          <a:p>
            <a:r>
              <a:rPr lang="en-US" dirty="0"/>
              <a:t>Gain insight into your trial as it’s happening</a:t>
            </a:r>
          </a:p>
          <a:p>
            <a:endParaRPr lang="en-US" dirty="0"/>
          </a:p>
          <a:p>
            <a:r>
              <a:rPr lang="en-US" dirty="0"/>
              <a:t>FDA OK with this provided you </a:t>
            </a:r>
          </a:p>
          <a:p>
            <a:pPr lvl="1"/>
            <a:r>
              <a:rPr lang="en-US" dirty="0"/>
              <a:t>Confirm test performance characteristics before study starts</a:t>
            </a:r>
          </a:p>
          <a:p>
            <a:pPr lvl="1"/>
            <a:r>
              <a:rPr lang="en-US" dirty="0"/>
              <a:t>Follow the rules</a:t>
            </a:r>
          </a:p>
          <a:p>
            <a:pPr lvl="1"/>
            <a:r>
              <a:rPr lang="en-US" dirty="0"/>
              <a:t>Preserve Type 1 error</a:t>
            </a:r>
          </a:p>
        </p:txBody>
      </p:sp>
    </p:spTree>
    <p:extLst>
      <p:ext uri="{BB962C8B-B14F-4D97-AF65-F5344CB8AC3E}">
        <p14:creationId xmlns:p14="http://schemas.microsoft.com/office/powerpoint/2010/main" val="16477328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Bayesian Interim Analyses to Stop Enrollment</a:t>
            </a:r>
          </a:p>
        </p:txBody>
      </p:sp>
      <p:sp>
        <p:nvSpPr>
          <p:cNvPr id="4" name="Text Placeholder 3"/>
          <p:cNvSpPr>
            <a:spLocks noGrp="1"/>
          </p:cNvSpPr>
          <p:nvPr>
            <p:ph type="body" idx="1"/>
          </p:nvPr>
        </p:nvSpPr>
        <p:spPr/>
        <p:txBody>
          <a:bodyPr/>
          <a:lstStyle/>
          <a:p>
            <a:r>
              <a:rPr lang="en-US" dirty="0"/>
              <a:t>Advantages</a:t>
            </a:r>
          </a:p>
        </p:txBody>
      </p:sp>
      <p:sp>
        <p:nvSpPr>
          <p:cNvPr id="5" name="Content Placeholder 4"/>
          <p:cNvSpPr>
            <a:spLocks noGrp="1"/>
          </p:cNvSpPr>
          <p:nvPr>
            <p:ph sz="half" idx="2"/>
          </p:nvPr>
        </p:nvSpPr>
        <p:spPr/>
        <p:txBody>
          <a:bodyPr/>
          <a:lstStyle/>
          <a:p>
            <a:r>
              <a:rPr lang="en-US" dirty="0"/>
              <a:t>When effect size not known but suspect large</a:t>
            </a:r>
          </a:p>
          <a:p>
            <a:r>
              <a:rPr lang="en-US" dirty="0"/>
              <a:t>Early cessation of enrollment = save $ and time</a:t>
            </a:r>
          </a:p>
        </p:txBody>
      </p:sp>
      <p:sp>
        <p:nvSpPr>
          <p:cNvPr id="6" name="Text Placeholder 5"/>
          <p:cNvSpPr>
            <a:spLocks noGrp="1"/>
          </p:cNvSpPr>
          <p:nvPr>
            <p:ph type="body" sz="quarter" idx="3"/>
          </p:nvPr>
        </p:nvSpPr>
        <p:spPr/>
        <p:txBody>
          <a:bodyPr/>
          <a:lstStyle/>
          <a:p>
            <a:r>
              <a:rPr lang="en-US" dirty="0"/>
              <a:t>Disadvantages</a:t>
            </a:r>
          </a:p>
        </p:txBody>
      </p:sp>
      <p:sp>
        <p:nvSpPr>
          <p:cNvPr id="7" name="Content Placeholder 6"/>
          <p:cNvSpPr>
            <a:spLocks noGrp="1"/>
          </p:cNvSpPr>
          <p:nvPr>
            <p:ph sz="quarter" idx="4"/>
          </p:nvPr>
        </p:nvSpPr>
        <p:spPr/>
        <p:txBody>
          <a:bodyPr/>
          <a:lstStyle/>
          <a:p>
            <a:r>
              <a:rPr lang="en-US" dirty="0"/>
              <a:t>Depends on enrollment</a:t>
            </a:r>
          </a:p>
          <a:p>
            <a:r>
              <a:rPr lang="en-US" dirty="0"/>
              <a:t>Sometimes cannot take advantage of</a:t>
            </a:r>
          </a:p>
        </p:txBody>
      </p:sp>
      <p:graphicFrame>
        <p:nvGraphicFramePr>
          <p:cNvPr id="9" name="Diagram 8"/>
          <p:cNvGraphicFramePr/>
          <p:nvPr>
            <p:extLst/>
          </p:nvPr>
        </p:nvGraphicFramePr>
        <p:xfrm>
          <a:off x="1261269" y="4695825"/>
          <a:ext cx="8654256" cy="16367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87669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Prospective Single-Arm Study</a:t>
            </a:r>
            <a:br>
              <a:rPr lang="en-US" dirty="0"/>
            </a:br>
            <a:r>
              <a:rPr lang="en-US" dirty="0"/>
              <a:t>Stop enrollment?</a:t>
            </a:r>
          </a:p>
        </p:txBody>
      </p:sp>
      <p:sp>
        <p:nvSpPr>
          <p:cNvPr id="3" name="Content Placeholder 2"/>
          <p:cNvSpPr>
            <a:spLocks noGrp="1"/>
          </p:cNvSpPr>
          <p:nvPr>
            <p:ph sz="half" idx="1"/>
          </p:nvPr>
        </p:nvSpPr>
        <p:spPr/>
        <p:txBody>
          <a:bodyPr>
            <a:normAutofit/>
          </a:bodyPr>
          <a:lstStyle/>
          <a:p>
            <a:r>
              <a:rPr lang="en-US" dirty="0"/>
              <a:t>Dec 2013</a:t>
            </a:r>
          </a:p>
          <a:p>
            <a:r>
              <a:rPr lang="en-US" dirty="0"/>
              <a:t>184 enrolled</a:t>
            </a:r>
          </a:p>
          <a:p>
            <a:r>
              <a:rPr lang="en-US" dirty="0"/>
              <a:t>48/60 (80%) success rate</a:t>
            </a:r>
          </a:p>
          <a:p>
            <a:r>
              <a:rPr lang="en-US" dirty="0"/>
              <a:t>Predicted success rate high</a:t>
            </a:r>
          </a:p>
          <a:p>
            <a:r>
              <a:rPr lang="en-US" dirty="0"/>
              <a:t>Stop enrolling</a:t>
            </a:r>
          </a:p>
          <a:p>
            <a:r>
              <a:rPr lang="en-US" dirty="0"/>
              <a:t>Follow all to primary endpoint</a:t>
            </a:r>
          </a:p>
          <a:p>
            <a:r>
              <a:rPr lang="en-US" dirty="0"/>
              <a:t>Single calculation</a:t>
            </a:r>
          </a:p>
          <a:p>
            <a:r>
              <a:rPr lang="en-US" dirty="0"/>
              <a:t>No statistical penalty</a:t>
            </a:r>
          </a:p>
        </p:txBody>
      </p:sp>
      <p:pic>
        <p:nvPicPr>
          <p:cNvPr id="5" name="Content Placeholder 4"/>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6153150" y="1962151"/>
            <a:ext cx="4287227" cy="3729436"/>
          </a:xfrm>
          <a:prstGeom prst="rect">
            <a:avLst/>
          </a:prstGeom>
        </p:spPr>
      </p:pic>
      <p:sp>
        <p:nvSpPr>
          <p:cNvPr id="6" name="TextBox 5"/>
          <p:cNvSpPr txBox="1"/>
          <p:nvPr/>
        </p:nvSpPr>
        <p:spPr>
          <a:xfrm>
            <a:off x="6924676" y="5953126"/>
            <a:ext cx="3515701" cy="646331"/>
          </a:xfrm>
          <a:prstGeom prst="rect">
            <a:avLst/>
          </a:prstGeom>
          <a:noFill/>
        </p:spPr>
        <p:txBody>
          <a:bodyPr wrap="square" rtlCol="0">
            <a:spAutoFit/>
          </a:bodyPr>
          <a:lstStyle/>
          <a:p>
            <a:r>
              <a:rPr lang="en-US" dirty="0"/>
              <a:t>Predictive distribution for # of successes at trial end</a:t>
            </a:r>
          </a:p>
        </p:txBody>
      </p:sp>
    </p:spTree>
    <p:extLst>
      <p:ext uri="{BB962C8B-B14F-4D97-AF65-F5344CB8AC3E}">
        <p14:creationId xmlns:p14="http://schemas.microsoft.com/office/powerpoint/2010/main" val="10524982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Device Study Carefully</a:t>
            </a:r>
          </a:p>
        </p:txBody>
      </p:sp>
      <p:sp>
        <p:nvSpPr>
          <p:cNvPr id="3" name="Content Placeholder 2"/>
          <p:cNvSpPr>
            <a:spLocks noGrp="1"/>
          </p:cNvSpPr>
          <p:nvPr>
            <p:ph idx="1"/>
          </p:nvPr>
        </p:nvSpPr>
        <p:spPr/>
        <p:txBody>
          <a:bodyPr/>
          <a:lstStyle/>
          <a:p>
            <a:r>
              <a:rPr lang="en-US" dirty="0"/>
              <a:t>Design may work for FDA approval</a:t>
            </a:r>
          </a:p>
          <a:p>
            <a:r>
              <a:rPr lang="en-US" dirty="0"/>
              <a:t>But market may find the study too small or wrong design</a:t>
            </a:r>
          </a:p>
          <a:p>
            <a:r>
              <a:rPr lang="en-US" dirty="0"/>
              <a:t>Customers (surgeons) may find the study great… but insurance companies want better</a:t>
            </a:r>
          </a:p>
          <a:p>
            <a:r>
              <a:rPr lang="en-US" dirty="0"/>
              <a:t>Insurance companies often apply “drug approach” to devices</a:t>
            </a:r>
          </a:p>
          <a:p>
            <a:pPr lvl="1"/>
            <a:r>
              <a:rPr lang="en-US" dirty="0"/>
              <a:t>Want gold Cadillac studies, which could be impossible</a:t>
            </a:r>
          </a:p>
          <a:p>
            <a:r>
              <a:rPr lang="en-US" dirty="0"/>
              <a:t>US trials may not work for EU</a:t>
            </a:r>
          </a:p>
          <a:p>
            <a:r>
              <a:rPr lang="en-US" dirty="0"/>
              <a:t>EU trials may not work for US</a:t>
            </a:r>
          </a:p>
        </p:txBody>
      </p:sp>
    </p:spTree>
    <p:extLst>
      <p:ext uri="{BB962C8B-B14F-4D97-AF65-F5344CB8AC3E}">
        <p14:creationId xmlns:p14="http://schemas.microsoft.com/office/powerpoint/2010/main" val="12491127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Sapheon VenaSeal</a:t>
            </a:r>
          </a:p>
        </p:txBody>
      </p:sp>
      <p:pic>
        <p:nvPicPr>
          <p:cNvPr id="1028" name="Picture 4" descr="http://www.vascularsurgeryassociates.net/wp-content/uploads/2014/04/venous-relfux1.png"/>
          <p:cNvPicPr>
            <a:picLocks noGrp="1" noChangeAspect="1" noChangeArrowheads="1"/>
          </p:cNvPicPr>
          <p:nvPr>
            <p:ph sz="half" idx="4294967295"/>
          </p:nvPr>
        </p:nvPicPr>
        <p:blipFill>
          <a:blip r:embed="rId2" cstate="screen">
            <a:extLst>
              <a:ext uri="{28A0092B-C50C-407E-A947-70E740481C1C}">
                <a14:useLocalDpi xmlns:a14="http://schemas.microsoft.com/office/drawing/2010/main"/>
              </a:ext>
            </a:extLst>
          </a:blip>
          <a:srcRect/>
          <a:stretch>
            <a:fillRect/>
          </a:stretch>
        </p:blipFill>
        <p:spPr bwMode="auto">
          <a:xfrm>
            <a:off x="1809750" y="1519238"/>
            <a:ext cx="3054350" cy="22923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51ec5c0d06ef68842cbd-eb61d9770b9e4a1d2dacebe5287fbc1d.r85.cf2.rackcdn.com/C8676EE4-11EE-4297-892A-AF73EDB0CB67.jpg"/>
          <p:cNvPicPr>
            <a:picLocks noGrp="1" noChangeAspect="1" noChangeArrowheads="1"/>
          </p:cNvPicPr>
          <p:nvPr>
            <p:ph sz="half" idx="4294967295"/>
          </p:nvPr>
        </p:nvPicPr>
        <p:blipFill>
          <a:blip r:embed="rId3" cstate="screen">
            <a:extLst>
              <a:ext uri="{28A0092B-C50C-407E-A947-70E740481C1C}">
                <a14:useLocalDpi xmlns:a14="http://schemas.microsoft.com/office/drawing/2010/main"/>
              </a:ext>
            </a:extLst>
          </a:blip>
          <a:srcRect/>
          <a:stretch>
            <a:fillRect/>
          </a:stretch>
        </p:blipFill>
        <p:spPr bwMode="auto">
          <a:xfrm>
            <a:off x="6353175" y="1349773"/>
            <a:ext cx="388620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qualityvascular.com/images/Stasis%20ulcer%20from%20wound.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40013" y="4046936"/>
            <a:ext cx="36576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032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36616" y="1914166"/>
            <a:ext cx="7299951" cy="4061065"/>
          </a:xfrm>
          <a:prstGeom prst="rect">
            <a:avLst/>
          </a:prstGeom>
        </p:spPr>
      </p:pic>
      <p:sp>
        <p:nvSpPr>
          <p:cNvPr id="2" name="Title 1"/>
          <p:cNvSpPr>
            <a:spLocks noGrp="1"/>
          </p:cNvSpPr>
          <p:nvPr>
            <p:ph type="title"/>
          </p:nvPr>
        </p:nvSpPr>
        <p:spPr/>
        <p:txBody>
          <a:bodyPr/>
          <a:lstStyle/>
          <a:p>
            <a:r>
              <a:rPr lang="en-US" dirty="0"/>
              <a:t>Cyanoacrylate Embolization (CAE)</a:t>
            </a:r>
          </a:p>
        </p:txBody>
      </p:sp>
      <p:pic>
        <p:nvPicPr>
          <p:cNvPr id="5" name="Content Placeholder 4"/>
          <p:cNvPicPr>
            <a:picLocks noGrp="1" noChangeAspect="1"/>
          </p:cNvPicPr>
          <p:nvPr>
            <p:ph sz="half" idx="4294967295"/>
          </p:nvPr>
        </p:nvPicPr>
        <p:blipFill rotWithShape="1">
          <a:blip r:embed="rId3" cstate="screen">
            <a:extLst>
              <a:ext uri="{28A0092B-C50C-407E-A947-70E740481C1C}">
                <a14:useLocalDpi xmlns:a14="http://schemas.microsoft.com/office/drawing/2010/main"/>
              </a:ext>
            </a:extLst>
          </a:blip>
          <a:srcRect/>
          <a:stretch/>
        </p:blipFill>
        <p:spPr>
          <a:xfrm>
            <a:off x="2096294" y="1914166"/>
            <a:ext cx="7999412" cy="4157663"/>
          </a:xfrm>
          <a:prstGeom prst="rect">
            <a:avLst/>
          </a:prstGeom>
        </p:spPr>
      </p:pic>
    </p:spTree>
    <p:extLst>
      <p:ext uri="{BB962C8B-B14F-4D97-AF65-F5344CB8AC3E}">
        <p14:creationId xmlns:p14="http://schemas.microsoft.com/office/powerpoint/2010/main" val="117784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Proposed Trial</a:t>
            </a:r>
          </a:p>
        </p:txBody>
      </p:sp>
      <p:sp>
        <p:nvSpPr>
          <p:cNvPr id="4" name="Content Placeholder 3"/>
          <p:cNvSpPr>
            <a:spLocks noGrp="1"/>
          </p:cNvSpPr>
          <p:nvPr>
            <p:ph idx="1"/>
          </p:nvPr>
        </p:nvSpPr>
        <p:spPr/>
        <p:txBody>
          <a:bodyPr>
            <a:normAutofit fontScale="92500" lnSpcReduction="20000"/>
          </a:bodyPr>
          <a:lstStyle/>
          <a:p>
            <a:r>
              <a:rPr lang="en-US" dirty="0"/>
              <a:t>Initially: single-arm</a:t>
            </a:r>
          </a:p>
          <a:p>
            <a:r>
              <a:rPr lang="en-US" dirty="0"/>
              <a:t>Prior evidence</a:t>
            </a:r>
          </a:p>
          <a:p>
            <a:pPr lvl="1"/>
            <a:r>
              <a:rPr lang="en-US" dirty="0"/>
              <a:t>Several trials of prior devices</a:t>
            </a:r>
          </a:p>
          <a:p>
            <a:pPr lvl="1"/>
            <a:r>
              <a:rPr lang="en-US" dirty="0"/>
              <a:t>2 trials of prior use of glue</a:t>
            </a:r>
          </a:p>
          <a:p>
            <a:pPr lvl="1"/>
            <a:r>
              <a:rPr lang="en-US" dirty="0"/>
              <a:t>We “knew” that success rates would be high</a:t>
            </a:r>
          </a:p>
          <a:p>
            <a:r>
              <a:rPr lang="en-US" dirty="0"/>
              <a:t>Randomized trial </a:t>
            </a:r>
          </a:p>
          <a:p>
            <a:pPr lvl="1"/>
            <a:r>
              <a:rPr lang="en-US" dirty="0"/>
              <a:t>Glue vs. standard treatment (radiofrequency ablation)</a:t>
            </a:r>
          </a:p>
          <a:p>
            <a:pPr lvl="1"/>
            <a:r>
              <a:rPr lang="en-US" dirty="0"/>
              <a:t>10% non-inferiority delta</a:t>
            </a:r>
          </a:p>
          <a:p>
            <a:r>
              <a:rPr lang="en-US" dirty="0"/>
              <a:t>FDA ok with 3-month closure rate as primary endpoint</a:t>
            </a:r>
          </a:p>
          <a:p>
            <a:pPr lvl="1"/>
            <a:r>
              <a:rPr lang="en-US" dirty="0"/>
              <a:t>Not all agreed</a:t>
            </a:r>
          </a:p>
          <a:p>
            <a:r>
              <a:rPr lang="en-US" dirty="0"/>
              <a:t>But…FDA wanted to see 12 </a:t>
            </a:r>
            <a:r>
              <a:rPr lang="en-US" dirty="0" err="1"/>
              <a:t>mo</a:t>
            </a:r>
            <a:endParaRPr lang="en-US" dirty="0"/>
          </a:p>
          <a:p>
            <a:r>
              <a:rPr lang="en-US" dirty="0"/>
              <a:t>Not necessarily trial that insurers would want</a:t>
            </a:r>
          </a:p>
        </p:txBody>
      </p:sp>
    </p:spTree>
    <p:extLst>
      <p:ext uri="{BB962C8B-B14F-4D97-AF65-F5344CB8AC3E}">
        <p14:creationId xmlns:p14="http://schemas.microsoft.com/office/powerpoint/2010/main" val="2994466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Medical Device</a:t>
            </a:r>
          </a:p>
        </p:txBody>
      </p:sp>
      <p:sp>
        <p:nvSpPr>
          <p:cNvPr id="3" name="Content Placeholder 2"/>
          <p:cNvSpPr>
            <a:spLocks noGrp="1"/>
          </p:cNvSpPr>
          <p:nvPr>
            <p:ph idx="1"/>
          </p:nvPr>
        </p:nvSpPr>
        <p:spPr/>
        <p:txBody>
          <a:bodyPr/>
          <a:lstStyle/>
          <a:p>
            <a:r>
              <a:rPr lang="en-US" b="1" dirty="0"/>
              <a:t>1714</a:t>
            </a:r>
            <a:r>
              <a:rPr lang="en-US" dirty="0"/>
              <a:t>: first mercury thermometer, Daniel Gabriel Fahrenheit</a:t>
            </a:r>
          </a:p>
          <a:p>
            <a:r>
              <a:rPr lang="en-US" b="1" dirty="0"/>
              <a:t>1881</a:t>
            </a:r>
            <a:r>
              <a:rPr lang="en-US" dirty="0"/>
              <a:t>: sphygmomanometer, Samuel Ritter von </a:t>
            </a:r>
            <a:r>
              <a:rPr lang="en-US" dirty="0" err="1"/>
              <a:t>Basch</a:t>
            </a:r>
            <a:endParaRPr lang="en-US" dirty="0"/>
          </a:p>
          <a:p>
            <a:r>
              <a:rPr lang="en-US" b="1" dirty="0"/>
              <a:t>1858</a:t>
            </a:r>
            <a:r>
              <a:rPr lang="en-US" dirty="0"/>
              <a:t>: Stethoscope,</a:t>
            </a:r>
            <a:r>
              <a:rPr lang="en-US" b="1" dirty="0"/>
              <a:t> </a:t>
            </a:r>
            <a:r>
              <a:rPr lang="en-US" dirty="0"/>
              <a:t>René </a:t>
            </a:r>
            <a:r>
              <a:rPr lang="en-US" dirty="0" err="1"/>
              <a:t>Laënnec</a:t>
            </a:r>
            <a:r>
              <a:rPr lang="en-US" dirty="0"/>
              <a:t>, a French physician</a:t>
            </a:r>
          </a:p>
          <a:p>
            <a:endParaRPr lang="en-US" dirty="0"/>
          </a:p>
          <a:p>
            <a:r>
              <a:rPr lang="en-US" dirty="0"/>
              <a:t>Ancient Greeks and Romans:</a:t>
            </a:r>
          </a:p>
        </p:txBody>
      </p:sp>
      <p:pic>
        <p:nvPicPr>
          <p:cNvPr id="3074" name="Picture 2" descr="http://exhibits.hsl.virginia.edu/hist-images/romansurgical/vaginalSpeculum1c_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675" y="4591050"/>
            <a:ext cx="4114242" cy="23399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exhibits.hsl.virginia.edu/hist-images/romansurgical/boneForceps_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8000" y="4721003"/>
            <a:ext cx="3657600" cy="207111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exhibits.hsl.virginia.edu/hist-images/romansurgical/scalpels_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2838" y="4702874"/>
            <a:ext cx="2844800" cy="175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3298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Interim Analysis</a:t>
            </a:r>
          </a:p>
        </p:txBody>
      </p:sp>
      <p:sp>
        <p:nvSpPr>
          <p:cNvPr id="3" name="Content Placeholder 2"/>
          <p:cNvSpPr>
            <a:spLocks noGrp="1"/>
          </p:cNvSpPr>
          <p:nvPr>
            <p:ph idx="1"/>
          </p:nvPr>
        </p:nvSpPr>
        <p:spPr/>
        <p:txBody>
          <a:bodyPr/>
          <a:lstStyle/>
          <a:p>
            <a:r>
              <a:rPr lang="en-US" dirty="0"/>
              <a:t>Predictive analysis of 12-month success rates when</a:t>
            </a:r>
          </a:p>
          <a:p>
            <a:pPr lvl="1"/>
            <a:r>
              <a:rPr lang="en-US" dirty="0"/>
              <a:t>All had 3-month (primary endpoint) AND</a:t>
            </a:r>
          </a:p>
          <a:p>
            <a:pPr lvl="1"/>
            <a:r>
              <a:rPr lang="en-US" dirty="0"/>
              <a:t>About ¼ of all subjects had 12-mo data</a:t>
            </a:r>
          </a:p>
        </p:txBody>
      </p:sp>
    </p:spTree>
    <p:extLst>
      <p:ext uri="{BB962C8B-B14F-4D97-AF65-F5344CB8AC3E}">
        <p14:creationId xmlns:p14="http://schemas.microsoft.com/office/powerpoint/2010/main" val="6491919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Interim Analysis</a:t>
            </a:r>
          </a:p>
        </p:txBody>
      </p:sp>
      <p:sp>
        <p:nvSpPr>
          <p:cNvPr id="3" name="Content Placeholder 2"/>
          <p:cNvSpPr>
            <a:spLocks noGrp="1"/>
          </p:cNvSpPr>
          <p:nvPr>
            <p:ph idx="1"/>
          </p:nvPr>
        </p:nvSpPr>
        <p:spPr/>
        <p:txBody>
          <a:bodyPr/>
          <a:lstStyle/>
          <a:p>
            <a:r>
              <a:rPr lang="en-US" dirty="0"/>
              <a:t>As of June 2014</a:t>
            </a:r>
          </a:p>
          <a:p>
            <a:pPr lvl="1"/>
            <a:r>
              <a:rPr lang="en-US" dirty="0"/>
              <a:t>All had 3-month data</a:t>
            </a:r>
          </a:p>
          <a:p>
            <a:pPr lvl="1"/>
            <a:r>
              <a:rPr lang="en-US" dirty="0"/>
              <a:t>3-month success rates were 99% glue and 95% RFA</a:t>
            </a:r>
          </a:p>
          <a:p>
            <a:pPr lvl="2"/>
            <a:r>
              <a:rPr lang="en-US" dirty="0"/>
              <a:t>Probability of non-inferiority &gt;0.9999</a:t>
            </a:r>
          </a:p>
          <a:p>
            <a:pPr lvl="2"/>
            <a:r>
              <a:rPr lang="en-US" dirty="0"/>
              <a:t>Probability of superiority = .08</a:t>
            </a:r>
          </a:p>
          <a:p>
            <a:pPr lvl="1"/>
            <a:r>
              <a:rPr lang="en-US" dirty="0"/>
              <a:t>60 had 12-month data</a:t>
            </a:r>
          </a:p>
          <a:p>
            <a:pPr lvl="1"/>
            <a:r>
              <a:rPr lang="en-US" dirty="0"/>
              <a:t>Predictive distribution based on:</a:t>
            </a:r>
          </a:p>
          <a:p>
            <a:pPr lvl="2"/>
            <a:r>
              <a:rPr lang="en-US" dirty="0"/>
              <a:t>Likelihood closed at Mo 12 | closed at mo 3</a:t>
            </a:r>
          </a:p>
          <a:p>
            <a:pPr lvl="2"/>
            <a:r>
              <a:rPr lang="en-US" dirty="0"/>
              <a:t>Likelihood closed at Mo 12 | open at mo 3</a:t>
            </a:r>
          </a:p>
        </p:txBody>
      </p:sp>
    </p:spTree>
    <p:extLst>
      <p:ext uri="{BB962C8B-B14F-4D97-AF65-F5344CB8AC3E}">
        <p14:creationId xmlns:p14="http://schemas.microsoft.com/office/powerpoint/2010/main" val="39131934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4294967295"/>
          </p:nvPr>
        </p:nvPicPr>
        <p:blipFill rotWithShape="1">
          <a:blip r:embed="rId2" cstate="screen">
            <a:extLst>
              <a:ext uri="{28A0092B-C50C-407E-A947-70E740481C1C}">
                <a14:useLocalDpi xmlns:a14="http://schemas.microsoft.com/office/drawing/2010/main"/>
              </a:ext>
            </a:extLst>
          </a:blip>
          <a:srcRect l="21262" r="22038" b="3700"/>
          <a:stretch/>
        </p:blipFill>
        <p:spPr>
          <a:xfrm>
            <a:off x="5419726" y="82550"/>
            <a:ext cx="4876800" cy="6403975"/>
          </a:xfrm>
          <a:prstGeom prst="rect">
            <a:avLst/>
          </a:prstGeom>
        </p:spPr>
      </p:pic>
      <p:sp>
        <p:nvSpPr>
          <p:cNvPr id="8" name="Rounded Rectangle 7"/>
          <p:cNvSpPr/>
          <p:nvPr/>
        </p:nvSpPr>
        <p:spPr>
          <a:xfrm>
            <a:off x="754048" y="547292"/>
            <a:ext cx="3313127" cy="28603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dirty="0"/>
              <a:t>Predicted &gt;99% chance that 12-mo data show non-inferiority</a:t>
            </a:r>
          </a:p>
          <a:p>
            <a:pPr algn="ctr"/>
            <a:endParaRPr lang="en-US" dirty="0"/>
          </a:p>
          <a:p>
            <a:pPr algn="ctr"/>
            <a:r>
              <a:rPr lang="en-US" dirty="0"/>
              <a:t>Company decided not to submit</a:t>
            </a:r>
          </a:p>
          <a:p>
            <a:pPr algn="ctr"/>
            <a:endParaRPr lang="en-US" dirty="0"/>
          </a:p>
          <a:p>
            <a:pPr algn="ctr"/>
            <a:r>
              <a:rPr lang="en-US" dirty="0"/>
              <a:t>However, FDA aware of calculation</a:t>
            </a:r>
          </a:p>
        </p:txBody>
      </p:sp>
      <p:sp>
        <p:nvSpPr>
          <p:cNvPr id="2" name="TextBox 1"/>
          <p:cNvSpPr txBox="1"/>
          <p:nvPr/>
        </p:nvSpPr>
        <p:spPr>
          <a:xfrm>
            <a:off x="6753225" y="6438900"/>
            <a:ext cx="2628900" cy="369332"/>
          </a:xfrm>
          <a:prstGeom prst="rect">
            <a:avLst/>
          </a:prstGeom>
          <a:noFill/>
        </p:spPr>
        <p:txBody>
          <a:bodyPr wrap="square" rtlCol="0">
            <a:spAutoFit/>
          </a:bodyPr>
          <a:lstStyle/>
          <a:p>
            <a:r>
              <a:rPr lang="en-US" dirty="0"/>
              <a:t>Glue successes</a:t>
            </a:r>
          </a:p>
        </p:txBody>
      </p:sp>
    </p:spTree>
    <p:extLst>
      <p:ext uri="{BB962C8B-B14F-4D97-AF65-F5344CB8AC3E}">
        <p14:creationId xmlns:p14="http://schemas.microsoft.com/office/powerpoint/2010/main" val="9477797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One design doesn’t fit all…</a:t>
            </a:r>
          </a:p>
        </p:txBody>
      </p:sp>
      <p:sp>
        <p:nvSpPr>
          <p:cNvPr id="2" name="Text Placeholder 1"/>
          <p:cNvSpPr>
            <a:spLocks noGrp="1"/>
          </p:cNvSpPr>
          <p:nvPr>
            <p:ph type="body" idx="1"/>
          </p:nvPr>
        </p:nvSpPr>
        <p:spPr/>
        <p:txBody>
          <a:bodyPr/>
          <a:lstStyle/>
          <a:p>
            <a:endParaRPr lang="en-US"/>
          </a:p>
        </p:txBody>
      </p:sp>
      <p:pic>
        <p:nvPicPr>
          <p:cNvPr id="6" name="Picture 5"/>
          <p:cNvPicPr>
            <a:picLocks noChangeAspect="1"/>
          </p:cNvPicPr>
          <p:nvPr/>
        </p:nvPicPr>
        <p:blipFill>
          <a:blip r:embed="rId2"/>
          <a:stretch>
            <a:fillRect/>
          </a:stretch>
        </p:blipFill>
        <p:spPr>
          <a:xfrm>
            <a:off x="1447800" y="414487"/>
            <a:ext cx="8717280" cy="2483440"/>
          </a:xfrm>
          <a:prstGeom prst="rect">
            <a:avLst/>
          </a:prstGeom>
        </p:spPr>
      </p:pic>
    </p:spTree>
    <p:extLst>
      <p:ext uri="{BB962C8B-B14F-4D97-AF65-F5344CB8AC3E}">
        <p14:creationId xmlns:p14="http://schemas.microsoft.com/office/powerpoint/2010/main" val="43308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Trial Design May Not Work For Everyone</a:t>
            </a:r>
          </a:p>
        </p:txBody>
      </p:sp>
      <p:sp>
        <p:nvSpPr>
          <p:cNvPr id="3" name="Content Placeholder 2"/>
          <p:cNvSpPr>
            <a:spLocks noGrp="1"/>
          </p:cNvSpPr>
          <p:nvPr>
            <p:ph idx="1"/>
          </p:nvPr>
        </p:nvSpPr>
        <p:spPr/>
        <p:txBody>
          <a:bodyPr/>
          <a:lstStyle/>
          <a:p>
            <a:r>
              <a:rPr lang="en-US" dirty="0"/>
              <a:t>Insurers may want longer follow-up</a:t>
            </a:r>
          </a:p>
          <a:p>
            <a:r>
              <a:rPr lang="en-US" dirty="0"/>
              <a:t>May challenge control group</a:t>
            </a:r>
          </a:p>
          <a:p>
            <a:r>
              <a:rPr lang="en-US" dirty="0"/>
              <a:t>Technology changes</a:t>
            </a:r>
          </a:p>
          <a:p>
            <a:pPr lvl="1"/>
            <a:r>
              <a:rPr lang="en-US" dirty="0"/>
              <a:t>By the time your study done, control treatment might be different</a:t>
            </a:r>
          </a:p>
          <a:p>
            <a:r>
              <a:rPr lang="en-US" dirty="0"/>
              <a:t>Not “real world” – maybe your trial used world’s experts</a:t>
            </a:r>
          </a:p>
          <a:p>
            <a:r>
              <a:rPr lang="en-US" dirty="0"/>
              <a:t>Design trial for all audiences, even if it’s beyond what FDA would want</a:t>
            </a:r>
          </a:p>
        </p:txBody>
      </p:sp>
    </p:spTree>
    <p:extLst>
      <p:ext uri="{BB962C8B-B14F-4D97-AF65-F5344CB8AC3E}">
        <p14:creationId xmlns:p14="http://schemas.microsoft.com/office/powerpoint/2010/main" val="21753809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1709738"/>
            <a:ext cx="10852150" cy="2852737"/>
          </a:xfrm>
        </p:spPr>
        <p:txBody>
          <a:bodyPr>
            <a:normAutofit/>
          </a:bodyPr>
          <a:lstStyle/>
          <a:p>
            <a:r>
              <a:rPr lang="en-US" dirty="0"/>
              <a:t>Regulatory approval studies:</a:t>
            </a:r>
            <a:br>
              <a:rPr lang="en-US" dirty="0"/>
            </a:br>
            <a:r>
              <a:rPr lang="en-US" dirty="0"/>
              <a:t>US vs. EU vs. Elsewhere</a:t>
            </a:r>
          </a:p>
        </p:txBody>
      </p:sp>
      <p:sp>
        <p:nvSpPr>
          <p:cNvPr id="3" name="Conten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859005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fontScale="90000"/>
          </a:bodyPr>
          <a:lstStyle/>
          <a:p>
            <a:r>
              <a:rPr lang="en-US" dirty="0"/>
              <a:t/>
            </a:r>
            <a:br>
              <a:rPr lang="en-US" dirty="0"/>
            </a:br>
            <a:r>
              <a:rPr lang="en-US" dirty="0"/>
              <a:t>Health Economics in Medical Devices</a:t>
            </a:r>
          </a:p>
        </p:txBody>
      </p:sp>
      <p:sp>
        <p:nvSpPr>
          <p:cNvPr id="3" name="Content Placeholder 2"/>
          <p:cNvSpPr>
            <a:spLocks noGrp="1"/>
          </p:cNvSpPr>
          <p:nvPr>
            <p:ph type="subTitle" idx="1"/>
          </p:nvPr>
        </p:nvSpPr>
        <p:spPr/>
        <p:txBody>
          <a:bodyPr>
            <a:normAutofit/>
          </a:bodyPr>
          <a:lstStyle/>
          <a:p>
            <a:endParaRPr lang="en-US" dirty="0"/>
          </a:p>
        </p:txBody>
      </p:sp>
    </p:spTree>
    <p:extLst>
      <p:ext uri="{BB962C8B-B14F-4D97-AF65-F5344CB8AC3E}">
        <p14:creationId xmlns:p14="http://schemas.microsoft.com/office/powerpoint/2010/main" val="35778612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Similar Question: Health Value for $</a:t>
            </a:r>
          </a:p>
        </p:txBody>
      </p:sp>
      <p:sp>
        <p:nvSpPr>
          <p:cNvPr id="3" name="Content Placeholder 2"/>
          <p:cNvSpPr>
            <a:spLocks noGrp="1"/>
          </p:cNvSpPr>
          <p:nvPr>
            <p:ph idx="1"/>
          </p:nvPr>
        </p:nvSpPr>
        <p:spPr/>
        <p:txBody>
          <a:bodyPr/>
          <a:lstStyle/>
          <a:p>
            <a:r>
              <a:rPr lang="en-US" dirty="0"/>
              <a:t>QALYs often used</a:t>
            </a:r>
          </a:p>
          <a:p>
            <a:r>
              <a:rPr lang="en-US" dirty="0"/>
              <a:t>Incremental cost for QALY</a:t>
            </a:r>
          </a:p>
          <a:p>
            <a:pPr lvl="1"/>
            <a:r>
              <a:rPr lang="en-US" dirty="0"/>
              <a:t>Incremental cost effectiveness ratio</a:t>
            </a:r>
          </a:p>
          <a:p>
            <a:pPr lvl="1"/>
            <a:r>
              <a:rPr lang="en-US" dirty="0"/>
              <a:t>How much does it cost to improve quality of life by about 1 year of full health?</a:t>
            </a:r>
          </a:p>
          <a:p>
            <a:r>
              <a:rPr lang="en-US" dirty="0"/>
              <a:t>Difference: med device interventions can be very expensive</a:t>
            </a:r>
          </a:p>
          <a:p>
            <a:r>
              <a:rPr lang="en-US" dirty="0"/>
              <a:t>Many questions about how to do this:</a:t>
            </a:r>
          </a:p>
          <a:p>
            <a:pPr lvl="1"/>
            <a:r>
              <a:rPr lang="en-US" dirty="0"/>
              <a:t>Compare with no treatment? Best available treatment? Non-surgical treatment?</a:t>
            </a:r>
          </a:p>
        </p:txBody>
      </p:sp>
    </p:spTree>
    <p:extLst>
      <p:ext uri="{BB962C8B-B14F-4D97-AF65-F5344CB8AC3E}">
        <p14:creationId xmlns:p14="http://schemas.microsoft.com/office/powerpoint/2010/main" val="20948380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Insurers demand value</a:t>
            </a:r>
          </a:p>
        </p:txBody>
      </p:sp>
      <p:graphicFrame>
        <p:nvGraphicFramePr>
          <p:cNvPr id="4" name="Content Placeholder 3"/>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43235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Embed Cost Analysis in Clinical Trials</a:t>
            </a:r>
          </a:p>
        </p:txBody>
      </p:sp>
      <p:sp>
        <p:nvSpPr>
          <p:cNvPr id="3" name="Content Placeholder 2"/>
          <p:cNvSpPr>
            <a:spLocks noGrp="1"/>
          </p:cNvSpPr>
          <p:nvPr>
            <p:ph idx="1"/>
          </p:nvPr>
        </p:nvSpPr>
        <p:spPr/>
        <p:txBody>
          <a:bodyPr/>
          <a:lstStyle/>
          <a:p>
            <a:r>
              <a:rPr lang="en-US" dirty="0"/>
              <a:t>At each study visit assess:</a:t>
            </a:r>
          </a:p>
          <a:p>
            <a:pPr lvl="1"/>
            <a:r>
              <a:rPr lang="en-US" dirty="0"/>
              <a:t>Quality of life </a:t>
            </a:r>
            <a:r>
              <a:rPr lang="en-US" dirty="0">
                <a:sym typeface="Wingdings" panose="05000000000000000000" pitchFamily="2" charset="2"/>
              </a:rPr>
              <a:t> health state utility</a:t>
            </a:r>
          </a:p>
          <a:p>
            <a:pPr lvl="1"/>
            <a:r>
              <a:rPr lang="en-US" dirty="0">
                <a:sym typeface="Wingdings" panose="05000000000000000000" pitchFamily="2" charset="2"/>
              </a:rPr>
              <a:t>Healthcare costs</a:t>
            </a:r>
          </a:p>
          <a:p>
            <a:pPr lvl="1"/>
            <a:r>
              <a:rPr lang="en-US" dirty="0">
                <a:sym typeface="Wingdings" panose="05000000000000000000" pitchFamily="2" charset="2"/>
              </a:rPr>
              <a:t>Perhaps even indirect cost measures (work status, days out of work)</a:t>
            </a:r>
          </a:p>
          <a:p>
            <a:r>
              <a:rPr lang="en-US" dirty="0"/>
              <a:t>Standard calculation of</a:t>
            </a:r>
          </a:p>
          <a:p>
            <a:pPr lvl="1"/>
            <a:r>
              <a:rPr lang="en-US" dirty="0"/>
              <a:t>Difference in QALY</a:t>
            </a:r>
          </a:p>
          <a:p>
            <a:pPr lvl="1"/>
            <a:r>
              <a:rPr lang="en-US" dirty="0"/>
              <a:t>Difference in cost</a:t>
            </a:r>
          </a:p>
          <a:p>
            <a:pPr lvl="1"/>
            <a:r>
              <a:rPr lang="en-US" dirty="0"/>
              <a:t>Incremental cos effectiveness ratio with measure of uncertainty</a:t>
            </a:r>
          </a:p>
        </p:txBody>
      </p:sp>
    </p:spTree>
    <p:extLst>
      <p:ext uri="{BB962C8B-B14F-4D97-AF65-F5344CB8AC3E}">
        <p14:creationId xmlns:p14="http://schemas.microsoft.com/office/powerpoint/2010/main" val="414058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Timeline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72114613"/>
              </p:ext>
            </p:extLst>
          </p:nvPr>
        </p:nvGraphicFramePr>
        <p:xfrm>
          <a:off x="838200" y="1825625"/>
          <a:ext cx="10515600" cy="4389120"/>
        </p:xfrm>
        <a:graphic>
          <a:graphicData uri="http://schemas.openxmlformats.org/drawingml/2006/table">
            <a:tbl>
              <a:tblPr firstRow="1" bandRow="1">
                <a:tableStyleId>{5C22544A-7EE6-4342-B048-85BDC9FD1C3A}</a:tableStyleId>
              </a:tblPr>
              <a:tblGrid>
                <a:gridCol w="2257425">
                  <a:extLst>
                    <a:ext uri="{9D8B030D-6E8A-4147-A177-3AD203B41FA5}">
                      <a16:colId xmlns:a16="http://schemas.microsoft.com/office/drawing/2014/main" xmlns="" val="1666470369"/>
                    </a:ext>
                  </a:extLst>
                </a:gridCol>
                <a:gridCol w="8258175">
                  <a:extLst>
                    <a:ext uri="{9D8B030D-6E8A-4147-A177-3AD203B41FA5}">
                      <a16:colId xmlns:a16="http://schemas.microsoft.com/office/drawing/2014/main" xmlns="" val="4010482688"/>
                    </a:ext>
                  </a:extLst>
                </a:gridCol>
              </a:tblGrid>
              <a:tr h="255852">
                <a:tc>
                  <a:txBody>
                    <a:bodyPr/>
                    <a:lstStyle/>
                    <a:p>
                      <a:r>
                        <a:rPr lang="en-US" dirty="0"/>
                        <a:t>Year</a:t>
                      </a:r>
                    </a:p>
                  </a:txBody>
                  <a:tcPr/>
                </a:tc>
                <a:tc>
                  <a:txBody>
                    <a:bodyPr/>
                    <a:lstStyle/>
                    <a:p>
                      <a:r>
                        <a:rPr lang="en-US" dirty="0"/>
                        <a:t>Device</a:t>
                      </a:r>
                    </a:p>
                  </a:txBody>
                  <a:tcPr/>
                </a:tc>
                <a:extLst>
                  <a:ext uri="{0D108BD9-81ED-4DB2-BD59-A6C34878D82A}">
                    <a16:rowId xmlns:a16="http://schemas.microsoft.com/office/drawing/2014/main" xmlns="" val="1309528287"/>
                  </a:ext>
                </a:extLst>
              </a:tr>
              <a:tr h="255852">
                <a:tc>
                  <a:txBody>
                    <a:bodyPr/>
                    <a:lstStyle/>
                    <a:p>
                      <a:r>
                        <a:rPr lang="en-US" dirty="0"/>
                        <a:t>1881</a:t>
                      </a:r>
                    </a:p>
                  </a:txBody>
                  <a:tcPr/>
                </a:tc>
                <a:tc>
                  <a:txBody>
                    <a:bodyPr/>
                    <a:lstStyle/>
                    <a:p>
                      <a:r>
                        <a:rPr lang="en-US" sz="1800" b="0" i="0" u="none" strike="noStrike" kern="1200" baseline="0" dirty="0">
                          <a:solidFill>
                            <a:schemeClr val="dk1"/>
                          </a:solidFill>
                          <a:latin typeface="+mn-lt"/>
                          <a:ea typeface="+mn-ea"/>
                          <a:cs typeface="+mn-cs"/>
                        </a:rPr>
                        <a:t>Sphygmomanometer</a:t>
                      </a:r>
                      <a:endParaRPr lang="en-US" b="0" dirty="0"/>
                    </a:p>
                  </a:txBody>
                  <a:tcPr/>
                </a:tc>
                <a:extLst>
                  <a:ext uri="{0D108BD9-81ED-4DB2-BD59-A6C34878D82A}">
                    <a16:rowId xmlns:a16="http://schemas.microsoft.com/office/drawing/2014/main" xmlns="" val="2846347196"/>
                  </a:ext>
                </a:extLst>
              </a:tr>
              <a:tr h="255852">
                <a:tc>
                  <a:txBody>
                    <a:bodyPr/>
                    <a:lstStyle/>
                    <a:p>
                      <a:r>
                        <a:rPr lang="en-US" dirty="0"/>
                        <a:t>1885</a:t>
                      </a:r>
                    </a:p>
                  </a:txBody>
                  <a:tcPr/>
                </a:tc>
                <a:tc>
                  <a:txBody>
                    <a:bodyPr/>
                    <a:lstStyle/>
                    <a:p>
                      <a:r>
                        <a:rPr lang="en-US" b="0" dirty="0"/>
                        <a:t>X-ray</a:t>
                      </a:r>
                      <a:r>
                        <a:rPr lang="en-US" b="0" baseline="0" dirty="0"/>
                        <a:t> image</a:t>
                      </a:r>
                      <a:endParaRPr lang="en-US" b="0" dirty="0"/>
                    </a:p>
                  </a:txBody>
                  <a:tcPr/>
                </a:tc>
                <a:extLst>
                  <a:ext uri="{0D108BD9-81ED-4DB2-BD59-A6C34878D82A}">
                    <a16:rowId xmlns:a16="http://schemas.microsoft.com/office/drawing/2014/main" xmlns="" val="3703799002"/>
                  </a:ext>
                </a:extLst>
              </a:tr>
              <a:tr h="255852">
                <a:tc>
                  <a:txBody>
                    <a:bodyPr/>
                    <a:lstStyle/>
                    <a:p>
                      <a:r>
                        <a:rPr lang="en-US" dirty="0"/>
                        <a:t>1885</a:t>
                      </a:r>
                    </a:p>
                  </a:txBody>
                  <a:tcPr/>
                </a:tc>
                <a:tc>
                  <a:txBody>
                    <a:bodyPr/>
                    <a:lstStyle/>
                    <a:p>
                      <a:r>
                        <a:rPr lang="en-US" b="0" dirty="0"/>
                        <a:t>Electrocardiograph</a:t>
                      </a:r>
                    </a:p>
                  </a:txBody>
                  <a:tcPr/>
                </a:tc>
                <a:extLst>
                  <a:ext uri="{0D108BD9-81ED-4DB2-BD59-A6C34878D82A}">
                    <a16:rowId xmlns:a16="http://schemas.microsoft.com/office/drawing/2014/main" xmlns="" val="1141265733"/>
                  </a:ext>
                </a:extLst>
              </a:tr>
              <a:tr h="255852">
                <a:tc>
                  <a:txBody>
                    <a:bodyPr/>
                    <a:lstStyle/>
                    <a:p>
                      <a:r>
                        <a:rPr lang="en-US" dirty="0"/>
                        <a:t>1899</a:t>
                      </a:r>
                    </a:p>
                  </a:txBody>
                  <a:tcPr/>
                </a:tc>
                <a:tc>
                  <a:txBody>
                    <a:bodyPr/>
                    <a:lstStyle/>
                    <a:p>
                      <a:r>
                        <a:rPr lang="en-US" b="0" dirty="0"/>
                        <a:t>Radiation therapy (yes, radiation is a type of medical device)</a:t>
                      </a:r>
                    </a:p>
                  </a:txBody>
                  <a:tcPr/>
                </a:tc>
                <a:extLst>
                  <a:ext uri="{0D108BD9-81ED-4DB2-BD59-A6C34878D82A}">
                    <a16:rowId xmlns:a16="http://schemas.microsoft.com/office/drawing/2014/main" xmlns="" val="2181985335"/>
                  </a:ext>
                </a:extLst>
              </a:tr>
              <a:tr h="255852">
                <a:tc>
                  <a:txBody>
                    <a:bodyPr/>
                    <a:lstStyle/>
                    <a:p>
                      <a:r>
                        <a:rPr lang="en-US" dirty="0"/>
                        <a:t>1939</a:t>
                      </a:r>
                    </a:p>
                  </a:txBody>
                  <a:tcPr/>
                </a:tc>
                <a:tc>
                  <a:txBody>
                    <a:bodyPr/>
                    <a:lstStyle/>
                    <a:p>
                      <a:r>
                        <a:rPr lang="en-US" b="0" dirty="0"/>
                        <a:t>Mammogram</a:t>
                      </a:r>
                    </a:p>
                  </a:txBody>
                  <a:tcPr/>
                </a:tc>
                <a:extLst>
                  <a:ext uri="{0D108BD9-81ED-4DB2-BD59-A6C34878D82A}">
                    <a16:rowId xmlns:a16="http://schemas.microsoft.com/office/drawing/2014/main" xmlns="" val="3827968566"/>
                  </a:ext>
                </a:extLst>
              </a:tr>
              <a:tr h="255852">
                <a:tc>
                  <a:txBody>
                    <a:bodyPr/>
                    <a:lstStyle/>
                    <a:p>
                      <a:r>
                        <a:rPr lang="en-US" dirty="0"/>
                        <a:t>1927</a:t>
                      </a:r>
                    </a:p>
                  </a:txBody>
                  <a:tcPr/>
                </a:tc>
                <a:tc>
                  <a:txBody>
                    <a:bodyPr/>
                    <a:lstStyle/>
                    <a:p>
                      <a:r>
                        <a:rPr lang="en-US" dirty="0"/>
                        <a:t>Respirator</a:t>
                      </a:r>
                    </a:p>
                  </a:txBody>
                  <a:tcPr/>
                </a:tc>
                <a:extLst>
                  <a:ext uri="{0D108BD9-81ED-4DB2-BD59-A6C34878D82A}">
                    <a16:rowId xmlns:a16="http://schemas.microsoft.com/office/drawing/2014/main" xmlns="" val="3296208138"/>
                  </a:ext>
                </a:extLst>
              </a:tr>
              <a:tr h="255852">
                <a:tc>
                  <a:txBody>
                    <a:bodyPr/>
                    <a:lstStyle/>
                    <a:p>
                      <a:r>
                        <a:rPr lang="en-US" dirty="0"/>
                        <a:t>1933</a:t>
                      </a:r>
                    </a:p>
                  </a:txBody>
                  <a:tcPr/>
                </a:tc>
                <a:tc>
                  <a:txBody>
                    <a:bodyPr/>
                    <a:lstStyle/>
                    <a:p>
                      <a:r>
                        <a:rPr lang="en-US" dirty="0"/>
                        <a:t>Defibrillator</a:t>
                      </a:r>
                    </a:p>
                  </a:txBody>
                  <a:tcPr/>
                </a:tc>
                <a:extLst>
                  <a:ext uri="{0D108BD9-81ED-4DB2-BD59-A6C34878D82A}">
                    <a16:rowId xmlns:a16="http://schemas.microsoft.com/office/drawing/2014/main" xmlns="" val="2106958441"/>
                  </a:ext>
                </a:extLst>
              </a:tr>
              <a:tr h="255852">
                <a:tc>
                  <a:txBody>
                    <a:bodyPr/>
                    <a:lstStyle/>
                    <a:p>
                      <a:r>
                        <a:rPr lang="en-US" dirty="0"/>
                        <a:t>1945</a:t>
                      </a:r>
                    </a:p>
                  </a:txBody>
                  <a:tcPr/>
                </a:tc>
                <a:tc>
                  <a:txBody>
                    <a:bodyPr/>
                    <a:lstStyle/>
                    <a:p>
                      <a:r>
                        <a:rPr lang="en-US" dirty="0"/>
                        <a:t>Dialysis</a:t>
                      </a:r>
                      <a:r>
                        <a:rPr lang="en-US" baseline="0" dirty="0"/>
                        <a:t> machine</a:t>
                      </a:r>
                      <a:endParaRPr lang="en-US" dirty="0"/>
                    </a:p>
                  </a:txBody>
                  <a:tcPr/>
                </a:tc>
                <a:extLst>
                  <a:ext uri="{0D108BD9-81ED-4DB2-BD59-A6C34878D82A}">
                    <a16:rowId xmlns:a16="http://schemas.microsoft.com/office/drawing/2014/main" xmlns="" val="1874791408"/>
                  </a:ext>
                </a:extLst>
              </a:tr>
              <a:tr h="255852">
                <a:tc>
                  <a:txBody>
                    <a:bodyPr/>
                    <a:lstStyle/>
                    <a:p>
                      <a:r>
                        <a:rPr lang="en-US" dirty="0"/>
                        <a:t>1948</a:t>
                      </a:r>
                    </a:p>
                  </a:txBody>
                  <a:tcPr/>
                </a:tc>
                <a:tc>
                  <a:txBody>
                    <a:bodyPr/>
                    <a:lstStyle/>
                    <a:p>
                      <a:r>
                        <a:rPr lang="en-US" dirty="0"/>
                        <a:t>Contact lens</a:t>
                      </a:r>
                    </a:p>
                  </a:txBody>
                  <a:tcPr/>
                </a:tc>
                <a:extLst>
                  <a:ext uri="{0D108BD9-81ED-4DB2-BD59-A6C34878D82A}">
                    <a16:rowId xmlns:a16="http://schemas.microsoft.com/office/drawing/2014/main" xmlns="" val="2704220808"/>
                  </a:ext>
                </a:extLst>
              </a:tr>
              <a:tr h="255852">
                <a:tc>
                  <a:txBody>
                    <a:bodyPr/>
                    <a:lstStyle/>
                    <a:p>
                      <a:r>
                        <a:rPr lang="en-US" dirty="0"/>
                        <a:t>1951</a:t>
                      </a:r>
                    </a:p>
                  </a:txBody>
                  <a:tcPr/>
                </a:tc>
                <a:tc>
                  <a:txBody>
                    <a:bodyPr/>
                    <a:lstStyle/>
                    <a:p>
                      <a:r>
                        <a:rPr lang="en-US" dirty="0"/>
                        <a:t>Artificial heart valve</a:t>
                      </a:r>
                    </a:p>
                  </a:txBody>
                  <a:tcPr/>
                </a:tc>
                <a:extLst>
                  <a:ext uri="{0D108BD9-81ED-4DB2-BD59-A6C34878D82A}">
                    <a16:rowId xmlns:a16="http://schemas.microsoft.com/office/drawing/2014/main" xmlns="" val="768522767"/>
                  </a:ext>
                </a:extLst>
              </a:tr>
              <a:tr h="255852">
                <a:tc>
                  <a:txBody>
                    <a:bodyPr/>
                    <a:lstStyle/>
                    <a:p>
                      <a:r>
                        <a:rPr lang="en-US" dirty="0"/>
                        <a:t>1952</a:t>
                      </a:r>
                    </a:p>
                  </a:txBody>
                  <a:tcPr/>
                </a:tc>
                <a:tc>
                  <a:txBody>
                    <a:bodyPr/>
                    <a:lstStyle/>
                    <a:p>
                      <a:r>
                        <a:rPr lang="en-US" dirty="0"/>
                        <a:t>Pacemaker</a:t>
                      </a:r>
                    </a:p>
                  </a:txBody>
                  <a:tcPr/>
                </a:tc>
                <a:extLst>
                  <a:ext uri="{0D108BD9-81ED-4DB2-BD59-A6C34878D82A}">
                    <a16:rowId xmlns:a16="http://schemas.microsoft.com/office/drawing/2014/main" xmlns="" val="1359217855"/>
                  </a:ext>
                </a:extLst>
              </a:tr>
            </a:tbl>
          </a:graphicData>
        </a:graphic>
      </p:graphicFrame>
    </p:spTree>
    <p:extLst>
      <p:ext uri="{BB962C8B-B14F-4D97-AF65-F5344CB8AC3E}">
        <p14:creationId xmlns:p14="http://schemas.microsoft.com/office/powerpoint/2010/main" val="17021570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fontScale="90000"/>
          </a:bodyPr>
          <a:lstStyle/>
          <a:p>
            <a:r>
              <a:rPr lang="en-US" dirty="0" err="1"/>
              <a:t>Postmarket</a:t>
            </a:r>
            <a:r>
              <a:rPr lang="en-US" dirty="0"/>
              <a:t> surveillance and device epidemiology</a:t>
            </a:r>
          </a:p>
        </p:txBody>
      </p:sp>
      <p:sp>
        <p:nvSpPr>
          <p:cNvPr id="3" name="Content Placeholder 2"/>
          <p:cNvSpPr>
            <a:spLocks noGrp="1"/>
          </p:cNvSpPr>
          <p:nvPr>
            <p:ph type="subTitle" idx="1"/>
          </p:nvPr>
        </p:nvSpPr>
        <p:spPr/>
        <p:txBody>
          <a:bodyPr>
            <a:normAutofit/>
          </a:bodyPr>
          <a:lstStyle/>
          <a:p>
            <a:endParaRPr lang="en-US" dirty="0"/>
          </a:p>
        </p:txBody>
      </p:sp>
    </p:spTree>
    <p:extLst>
      <p:ext uri="{BB962C8B-B14F-4D97-AF65-F5344CB8AC3E}">
        <p14:creationId xmlns:p14="http://schemas.microsoft.com/office/powerpoint/2010/main" val="40945991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iPhone can be a Medical Device</a:t>
            </a:r>
          </a:p>
        </p:txBody>
      </p:sp>
      <p:sp>
        <p:nvSpPr>
          <p:cNvPr id="3" name="Content Placeholder 2"/>
          <p:cNvSpPr>
            <a:spLocks noGrp="1"/>
          </p:cNvSpPr>
          <p:nvPr>
            <p:ph sz="half" idx="1"/>
          </p:nvPr>
        </p:nvSpPr>
        <p:spPr/>
        <p:txBody>
          <a:bodyPr/>
          <a:lstStyle/>
          <a:p>
            <a:r>
              <a:rPr lang="en-US" dirty="0"/>
              <a:t>FDA wants to regulate important mobile health-related apps</a:t>
            </a:r>
          </a:p>
        </p:txBody>
      </p:sp>
      <p:pic>
        <p:nvPicPr>
          <p:cNvPr id="1026" name="Picture 2" descr="http://mobihealthnews.com/sites/default/files/wp-content/uploads/2012/10/LGTMedical-Pulse-Oximiter.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421880" y="3025934"/>
            <a:ext cx="2682240" cy="19507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qmed.com/sites/default/files/ck_images/iPhone-EC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6200" y="4976654"/>
            <a:ext cx="5238750" cy="21907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mobihealthnews.com/sites/default/files/wp-content/uploads/2011/06/MIM-VueMe-App-244x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7515" y="3724275"/>
            <a:ext cx="23241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7702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FDA Guidance </a:t>
            </a:r>
          </a:p>
        </p:txBody>
      </p:sp>
      <p:sp>
        <p:nvSpPr>
          <p:cNvPr id="3" name="Content Placeholder 2"/>
          <p:cNvSpPr>
            <a:spLocks noGrp="1"/>
          </p:cNvSpPr>
          <p:nvPr>
            <p:ph sz="half" idx="1"/>
          </p:nvPr>
        </p:nvSpPr>
        <p:spPr/>
        <p:txBody>
          <a:bodyPr>
            <a:normAutofit/>
          </a:bodyPr>
          <a:lstStyle/>
          <a:p>
            <a:r>
              <a:rPr lang="en-US" dirty="0"/>
              <a:t>“Mobile medical app” is a mobile app that </a:t>
            </a:r>
            <a:r>
              <a:rPr lang="en-US" b="1" dirty="0"/>
              <a:t>meets the definition of device </a:t>
            </a:r>
            <a:r>
              <a:rPr lang="en-US" dirty="0"/>
              <a:t>in section 201(h) of the Federal Food, Drug, and Cosmetic Act (FD&amp;C Act) - 7 - 4 ; and either is intended: </a:t>
            </a:r>
          </a:p>
          <a:p>
            <a:pPr lvl="1"/>
            <a:r>
              <a:rPr lang="en-US" dirty="0"/>
              <a:t>to be used as an accessory to a regulated medical device</a:t>
            </a:r>
          </a:p>
          <a:p>
            <a:pPr lvl="1"/>
            <a:r>
              <a:rPr lang="en-US" dirty="0"/>
              <a:t>to transform a mobile platform into a regulated medical device </a:t>
            </a:r>
          </a:p>
        </p:txBody>
      </p:sp>
      <p:pic>
        <p:nvPicPr>
          <p:cNvPr id="5" name="Content Placeholder 4"/>
          <p:cNvPicPr>
            <a:picLocks noGrp="1" noChangeAspect="1"/>
          </p:cNvPicPr>
          <p:nvPr>
            <p:ph sz="half" idx="2"/>
          </p:nvPr>
        </p:nvPicPr>
        <p:blipFill>
          <a:blip r:embed="rId2"/>
          <a:stretch>
            <a:fillRect/>
          </a:stretch>
        </p:blipFill>
        <p:spPr>
          <a:xfrm>
            <a:off x="6446965" y="1825625"/>
            <a:ext cx="4632069" cy="4351338"/>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596900" y="6176963"/>
            <a:ext cx="6096000" cy="276999"/>
          </a:xfrm>
          <a:prstGeom prst="rect">
            <a:avLst/>
          </a:prstGeom>
        </p:spPr>
        <p:txBody>
          <a:bodyPr>
            <a:spAutoFit/>
          </a:bodyPr>
          <a:lstStyle/>
          <a:p>
            <a:r>
              <a:rPr lang="en-US" sz="1200" dirty="0"/>
              <a:t>http://www.fda.gov/downloads/</a:t>
            </a:r>
            <a:r>
              <a:rPr lang="en-US" sz="1200" dirty="0" err="1"/>
              <a:t>MedicalDevices</a:t>
            </a:r>
            <a:r>
              <a:rPr lang="en-US" sz="1200" dirty="0"/>
              <a:t>/.../UCM263366.pdf</a:t>
            </a:r>
          </a:p>
        </p:txBody>
      </p:sp>
    </p:spTree>
    <p:extLst>
      <p:ext uri="{BB962C8B-B14F-4D97-AF65-F5344CB8AC3E}">
        <p14:creationId xmlns:p14="http://schemas.microsoft.com/office/powerpoint/2010/main" val="5679854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Perspective</a:t>
            </a:r>
          </a:p>
        </p:txBody>
      </p:sp>
      <p:graphicFrame>
        <p:nvGraphicFramePr>
          <p:cNvPr id="5" name="Content Placeholder 4"/>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392935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FDA wants to regulate high risk devices only</a:t>
            </a:r>
          </a:p>
        </p:txBody>
      </p:sp>
      <p:pic>
        <p:nvPicPr>
          <p:cNvPr id="1026" name="Picture 2" descr="http://islamiquemagazine.com/wp-content/uploads/scales-700x3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250" y="2698956"/>
            <a:ext cx="6667500" cy="30956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rot="900000">
            <a:off x="3560691" y="2580574"/>
            <a:ext cx="5070619" cy="369332"/>
          </a:xfrm>
          <a:prstGeom prst="rect">
            <a:avLst/>
          </a:prstGeom>
          <a:noFill/>
        </p:spPr>
        <p:txBody>
          <a:bodyPr wrap="none" rtlCol="0">
            <a:spAutoFit/>
          </a:bodyPr>
          <a:lstStyle/>
          <a:p>
            <a:r>
              <a:rPr lang="en-US" dirty="0"/>
              <a:t>Low risk                                              High risk</a:t>
            </a:r>
          </a:p>
        </p:txBody>
      </p:sp>
      <p:sp>
        <p:nvSpPr>
          <p:cNvPr id="7" name="TextBox 6"/>
          <p:cNvSpPr txBox="1"/>
          <p:nvPr/>
        </p:nvSpPr>
        <p:spPr>
          <a:xfrm>
            <a:off x="381000" y="4739501"/>
            <a:ext cx="4356100" cy="1754326"/>
          </a:xfrm>
          <a:prstGeom prst="rect">
            <a:avLst/>
          </a:prstGeom>
          <a:noFill/>
        </p:spPr>
        <p:txBody>
          <a:bodyPr wrap="square" rtlCol="0">
            <a:spAutoFit/>
          </a:bodyPr>
          <a:lstStyle/>
          <a:p>
            <a:pPr marL="285750" indent="-285750">
              <a:buFont typeface="Arial" panose="020B0604020202020204" pitchFamily="34" charset="0"/>
              <a:buChar char="•"/>
            </a:pPr>
            <a:r>
              <a:rPr lang="en-US" dirty="0"/>
              <a:t>General information about health</a:t>
            </a:r>
          </a:p>
          <a:p>
            <a:pPr marL="285750" indent="-285750">
              <a:buFont typeface="Arial" panose="020B0604020202020204" pitchFamily="34" charset="0"/>
              <a:buChar char="•"/>
            </a:pPr>
            <a:r>
              <a:rPr lang="en-US" dirty="0"/>
              <a:t>General information about managing health condition</a:t>
            </a:r>
          </a:p>
          <a:p>
            <a:pPr marL="285750" indent="-285750">
              <a:buFont typeface="Arial" panose="020B0604020202020204" pitchFamily="34" charset="0"/>
              <a:buChar char="•"/>
            </a:pPr>
            <a:r>
              <a:rPr lang="en-US" dirty="0"/>
              <a:t>Tools to organize health information</a:t>
            </a:r>
          </a:p>
          <a:p>
            <a:pPr marL="285750" indent="-285750">
              <a:buFont typeface="Arial" panose="020B0604020202020204" pitchFamily="34" charset="0"/>
              <a:buChar char="•"/>
            </a:pPr>
            <a:r>
              <a:rPr lang="en-US" dirty="0"/>
              <a:t>Tools to automate simple tasks for HCP</a:t>
            </a:r>
          </a:p>
        </p:txBody>
      </p:sp>
      <p:sp>
        <p:nvSpPr>
          <p:cNvPr id="9" name="TextBox 8"/>
          <p:cNvSpPr txBox="1"/>
          <p:nvPr/>
        </p:nvSpPr>
        <p:spPr>
          <a:xfrm>
            <a:off x="8623300" y="4310774"/>
            <a:ext cx="3568700" cy="1754326"/>
          </a:xfrm>
          <a:prstGeom prst="rect">
            <a:avLst/>
          </a:prstGeom>
          <a:noFill/>
        </p:spPr>
        <p:txBody>
          <a:bodyPr wrap="square" rtlCol="0">
            <a:spAutoFit/>
          </a:bodyPr>
          <a:lstStyle/>
          <a:p>
            <a:pPr marL="285750" indent="-285750">
              <a:buFont typeface="Arial" panose="020B0604020202020204" pitchFamily="34" charset="0"/>
              <a:buChar char="•"/>
            </a:pPr>
            <a:r>
              <a:rPr lang="en-US" dirty="0"/>
              <a:t>Control inflation of a medical balloon</a:t>
            </a:r>
          </a:p>
          <a:p>
            <a:pPr marL="285750" indent="-285750">
              <a:buFont typeface="Arial" panose="020B0604020202020204" pitchFamily="34" charset="0"/>
              <a:buChar char="•"/>
            </a:pPr>
            <a:r>
              <a:rPr lang="en-US" dirty="0"/>
              <a:t>Retrieve/display  patient-specific CT scan</a:t>
            </a:r>
          </a:p>
          <a:p>
            <a:pPr marL="285750" indent="-285750">
              <a:buFont typeface="Arial" panose="020B0604020202020204" pitchFamily="34" charset="0"/>
              <a:buChar char="•"/>
            </a:pPr>
            <a:r>
              <a:rPr lang="en-US" dirty="0"/>
              <a:t>Patient-specific calculations or diagnosis</a:t>
            </a:r>
          </a:p>
        </p:txBody>
      </p:sp>
    </p:spTree>
    <p:extLst>
      <p:ext uri="{BB962C8B-B14F-4D97-AF65-F5344CB8AC3E}">
        <p14:creationId xmlns:p14="http://schemas.microsoft.com/office/powerpoint/2010/main" val="31408310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Mobile Apps FDA Wants to Regulate </a:t>
            </a:r>
          </a:p>
        </p:txBody>
      </p:sp>
      <p:sp>
        <p:nvSpPr>
          <p:cNvPr id="5" name="Content Placeholder 4"/>
          <p:cNvSpPr>
            <a:spLocks noGrp="1"/>
          </p:cNvSpPr>
          <p:nvPr>
            <p:ph idx="1"/>
          </p:nvPr>
        </p:nvSpPr>
        <p:spPr/>
        <p:txBody>
          <a:bodyPr>
            <a:normAutofit/>
          </a:bodyPr>
          <a:lstStyle/>
          <a:p>
            <a:r>
              <a:rPr lang="en-US" dirty="0"/>
              <a:t>Sensor connected to a mobile platform to measure and display EKG</a:t>
            </a:r>
          </a:p>
          <a:p>
            <a:r>
              <a:rPr lang="en-US" dirty="0"/>
              <a:t>Microphone to amplify heart sounds (electronic stethoscope)</a:t>
            </a:r>
          </a:p>
          <a:p>
            <a:r>
              <a:rPr lang="en-US" dirty="0"/>
              <a:t>Accelerometer to measure physiologic parameters during CPR</a:t>
            </a:r>
          </a:p>
          <a:p>
            <a:r>
              <a:rPr lang="en-US" dirty="0"/>
              <a:t>Sensor to measure eye movements to diagnose balance disorders</a:t>
            </a:r>
          </a:p>
        </p:txBody>
      </p:sp>
    </p:spTree>
    <p:extLst>
      <p:ext uri="{BB962C8B-B14F-4D97-AF65-F5344CB8AC3E}">
        <p14:creationId xmlns:p14="http://schemas.microsoft.com/office/powerpoint/2010/main" val="27117000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Regulatory pathway can be unclear for mobile apps</a:t>
            </a:r>
          </a:p>
        </p:txBody>
      </p:sp>
      <p:sp>
        <p:nvSpPr>
          <p:cNvPr id="3" name="Content Placeholder 2"/>
          <p:cNvSpPr>
            <a:spLocks noGrp="1"/>
          </p:cNvSpPr>
          <p:nvPr>
            <p:ph idx="1"/>
          </p:nvPr>
        </p:nvSpPr>
        <p:spPr/>
        <p:txBody>
          <a:bodyPr/>
          <a:lstStyle/>
          <a:p>
            <a:r>
              <a:rPr lang="en-US" dirty="0"/>
              <a:t>Many in vitro diagnostic tests are class III devices</a:t>
            </a:r>
          </a:p>
          <a:p>
            <a:pPr lvl="1"/>
            <a:r>
              <a:rPr lang="en-US" dirty="0"/>
              <a:t>Require trial proving test characteristics are adequate</a:t>
            </a:r>
          </a:p>
          <a:p>
            <a:pPr lvl="1"/>
            <a:endParaRPr lang="en-US" dirty="0"/>
          </a:p>
          <a:p>
            <a:r>
              <a:rPr lang="en-US" dirty="0"/>
              <a:t>Same for mobile apps – sleep apnea</a:t>
            </a:r>
          </a:p>
        </p:txBody>
      </p:sp>
    </p:spTree>
    <p:extLst>
      <p:ext uri="{BB962C8B-B14F-4D97-AF65-F5344CB8AC3E}">
        <p14:creationId xmlns:p14="http://schemas.microsoft.com/office/powerpoint/2010/main" val="12607405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Mandatory Post-Market Studies</a:t>
            </a:r>
          </a:p>
        </p:txBody>
      </p:sp>
      <p:sp>
        <p:nvSpPr>
          <p:cNvPr id="3" name="Content Placeholder 2"/>
          <p:cNvSpPr>
            <a:spLocks noGrp="1"/>
          </p:cNvSpPr>
          <p:nvPr>
            <p:ph idx="1"/>
          </p:nvPr>
        </p:nvSpPr>
        <p:spPr/>
        <p:txBody>
          <a:bodyPr/>
          <a:lstStyle/>
          <a:p>
            <a:r>
              <a:rPr lang="en-US" dirty="0"/>
              <a:t>After device approval, FDA will often request further studies</a:t>
            </a:r>
          </a:p>
          <a:p>
            <a:r>
              <a:rPr lang="en-US" dirty="0"/>
              <a:t>Done in post-market setting</a:t>
            </a:r>
          </a:p>
          <a:p>
            <a:r>
              <a:rPr lang="en-US" dirty="0"/>
              <a:t>Answer residual questions about use outside of clinical trials</a:t>
            </a:r>
          </a:p>
          <a:p>
            <a:r>
              <a:rPr lang="en-US" dirty="0"/>
              <a:t>Controversial</a:t>
            </a:r>
          </a:p>
          <a:p>
            <a:pPr lvl="1"/>
            <a:r>
              <a:rPr lang="en-US" dirty="0"/>
              <a:t>Less motivation (sponsor and physician)</a:t>
            </a:r>
          </a:p>
          <a:p>
            <a:pPr lvl="1"/>
            <a:r>
              <a:rPr lang="en-US" dirty="0"/>
              <a:t>Harder to enroll as device may be available commercially</a:t>
            </a:r>
          </a:p>
        </p:txBody>
      </p:sp>
    </p:spTree>
    <p:extLst>
      <p:ext uri="{BB962C8B-B14F-4D97-AF65-F5344CB8AC3E}">
        <p14:creationId xmlns:p14="http://schemas.microsoft.com/office/powerpoint/2010/main" val="33899634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Post-Market Surveillance</a:t>
            </a:r>
          </a:p>
        </p:txBody>
      </p:sp>
      <p:sp>
        <p:nvSpPr>
          <p:cNvPr id="3" name="Content Placeholder 2"/>
          <p:cNvSpPr>
            <a:spLocks noGrp="1"/>
          </p:cNvSpPr>
          <p:nvPr>
            <p:ph idx="1"/>
          </p:nvPr>
        </p:nvSpPr>
        <p:spPr/>
        <p:txBody>
          <a:bodyPr/>
          <a:lstStyle/>
          <a:p>
            <a:r>
              <a:rPr lang="en-US" dirty="0"/>
              <a:t>System for reporting of adverse events related to device problems</a:t>
            </a:r>
          </a:p>
          <a:p>
            <a:pPr lvl="1"/>
            <a:r>
              <a:rPr lang="en-US" dirty="0"/>
              <a:t>Medical Device Reporting</a:t>
            </a:r>
          </a:p>
          <a:p>
            <a:pPr lvl="1"/>
            <a:r>
              <a:rPr lang="en-US" dirty="0"/>
              <a:t>MAUDE</a:t>
            </a:r>
          </a:p>
          <a:p>
            <a:r>
              <a:rPr lang="en-US" dirty="0"/>
              <a:t>Denominator data only</a:t>
            </a:r>
          </a:p>
          <a:p>
            <a:r>
              <a:rPr lang="en-US" dirty="0"/>
              <a:t>How to measure impact of new med tech use in community</a:t>
            </a:r>
          </a:p>
          <a:p>
            <a:endParaRPr lang="en-US" dirty="0"/>
          </a:p>
        </p:txBody>
      </p:sp>
    </p:spTree>
    <p:extLst>
      <p:ext uri="{BB962C8B-B14F-4D97-AF65-F5344CB8AC3E}">
        <p14:creationId xmlns:p14="http://schemas.microsoft.com/office/powerpoint/2010/main" val="16152585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Systems in Development</a:t>
            </a:r>
          </a:p>
        </p:txBody>
      </p:sp>
      <p:pic>
        <p:nvPicPr>
          <p:cNvPr id="4" name="Content Placeholder 3"/>
          <p:cNvPicPr>
            <a:picLocks noGrp="1" noChangeAspect="1"/>
          </p:cNvPicPr>
          <p:nvPr>
            <p:ph idx="1"/>
          </p:nvPr>
        </p:nvPicPr>
        <p:blipFill>
          <a:blip r:embed="rId2"/>
          <a:stretch>
            <a:fillRect/>
          </a:stretch>
        </p:blipFill>
        <p:spPr>
          <a:xfrm>
            <a:off x="3884163" y="1825625"/>
            <a:ext cx="4423674" cy="4351338"/>
          </a:xfrm>
          <a:prstGeom prst="rect">
            <a:avLst/>
          </a:prstGeom>
        </p:spPr>
      </p:pic>
      <p:sp>
        <p:nvSpPr>
          <p:cNvPr id="5" name="Rectangle 4"/>
          <p:cNvSpPr/>
          <p:nvPr/>
        </p:nvSpPr>
        <p:spPr>
          <a:xfrm>
            <a:off x="3592750" y="3244334"/>
            <a:ext cx="5006499" cy="369332"/>
          </a:xfrm>
          <a:prstGeom prst="rect">
            <a:avLst/>
          </a:prstGeom>
        </p:spPr>
        <p:txBody>
          <a:bodyPr wrap="none">
            <a:spAutoFit/>
          </a:bodyPr>
          <a:lstStyle/>
          <a:p>
            <a:r>
              <a:rPr lang="en-US" dirty="0"/>
              <a:t>US market approval vs. EU and other countries</a:t>
            </a:r>
          </a:p>
        </p:txBody>
      </p:sp>
    </p:spTree>
    <p:extLst>
      <p:ext uri="{BB962C8B-B14F-4D97-AF65-F5344CB8AC3E}">
        <p14:creationId xmlns:p14="http://schemas.microsoft.com/office/powerpoint/2010/main" val="845902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First fraudulent medical device marketed in the US</a:t>
            </a:r>
          </a:p>
        </p:txBody>
      </p:sp>
      <p:sp>
        <p:nvSpPr>
          <p:cNvPr id="5" name="Content Placeholder 4"/>
          <p:cNvSpPr>
            <a:spLocks noGrp="1"/>
          </p:cNvSpPr>
          <p:nvPr>
            <p:ph sz="half" idx="1"/>
          </p:nvPr>
        </p:nvSpPr>
        <p:spPr/>
        <p:txBody>
          <a:bodyPr>
            <a:normAutofit fontScale="85000" lnSpcReduction="10000"/>
          </a:bodyPr>
          <a:lstStyle/>
          <a:p>
            <a:r>
              <a:rPr lang="en-US" dirty="0"/>
              <a:t>“Tractors”, Dr. Elisha Perkins (Connecticut, late 1700s)</a:t>
            </a:r>
          </a:p>
          <a:p>
            <a:r>
              <a:rPr lang="en-US" dirty="0"/>
              <a:t>Two brass/iron rods, 3 inches long </a:t>
            </a:r>
          </a:p>
          <a:p>
            <a:pPr lvl="1"/>
            <a:r>
              <a:rPr lang="en-US" dirty="0"/>
              <a:t>Use: apply the points on the aching body part for about 20 minutes. </a:t>
            </a:r>
          </a:p>
          <a:p>
            <a:pPr lvl="1"/>
            <a:r>
              <a:rPr lang="en-US" dirty="0"/>
              <a:t>Claim: unusual alloys with special properties that could cure inflammation, rheumatism and pain in the head and the face. </a:t>
            </a:r>
          </a:p>
          <a:p>
            <a:pPr lvl="1"/>
            <a:r>
              <a:rPr lang="en-US" dirty="0"/>
              <a:t>"draw off the noxious electrical fluid that lay at the root of suffering"</a:t>
            </a:r>
            <a:br>
              <a:rPr lang="en-US" dirty="0"/>
            </a:br>
            <a:endParaRPr lang="en-US" dirty="0"/>
          </a:p>
          <a:p>
            <a:r>
              <a:rPr lang="en-US" dirty="0"/>
              <a:t>George Washington bought a set!</a:t>
            </a:r>
          </a:p>
          <a:p>
            <a:r>
              <a:rPr lang="en-US" dirty="0"/>
              <a:t>Exposed as a fraud 1799</a:t>
            </a:r>
          </a:p>
        </p:txBody>
      </p:sp>
      <p:pic>
        <p:nvPicPr>
          <p:cNvPr id="11" name="Content Placeholder 10"/>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548606"/>
            <a:ext cx="5181600" cy="4048125"/>
          </a:xfrm>
        </p:spPr>
      </p:pic>
      <p:pic>
        <p:nvPicPr>
          <p:cNvPr id="1036" name="Picture 12" descr="https://upload.wikimedia.org/wikipedia/commons/f/f2/Perkins_tractors_science_museum_2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20200" y="4325333"/>
            <a:ext cx="2971800" cy="2556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8765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 Talked About</a:t>
            </a:r>
          </a:p>
        </p:txBody>
      </p:sp>
      <p:sp>
        <p:nvSpPr>
          <p:cNvPr id="3" name="Content Placeholder 2"/>
          <p:cNvSpPr>
            <a:spLocks noGrp="1"/>
          </p:cNvSpPr>
          <p:nvPr>
            <p:ph idx="1"/>
          </p:nvPr>
        </p:nvSpPr>
        <p:spPr/>
        <p:txBody>
          <a:bodyPr>
            <a:normAutofit/>
          </a:bodyPr>
          <a:lstStyle/>
          <a:p>
            <a:r>
              <a:rPr lang="en-US" dirty="0"/>
              <a:t>History of medical devices</a:t>
            </a:r>
          </a:p>
          <a:p>
            <a:r>
              <a:rPr lang="en-US" dirty="0"/>
              <a:t>Medical device regulations and approval process</a:t>
            </a:r>
          </a:p>
          <a:p>
            <a:r>
              <a:rPr lang="en-US" dirty="0"/>
              <a:t>Medical device premarket studies</a:t>
            </a:r>
          </a:p>
          <a:p>
            <a:r>
              <a:rPr lang="en-US" dirty="0"/>
              <a:t>Premarket studies vs. studies for market acceptance</a:t>
            </a:r>
          </a:p>
          <a:p>
            <a:r>
              <a:rPr lang="en-US" dirty="0"/>
              <a:t>Health economics in med devices</a:t>
            </a:r>
          </a:p>
          <a:p>
            <a:r>
              <a:rPr lang="en-US" dirty="0"/>
              <a:t>Mobile </a:t>
            </a:r>
            <a:r>
              <a:rPr lang="en-US"/>
              <a:t>medical devices</a:t>
            </a:r>
            <a:endParaRPr lang="en-US" dirty="0"/>
          </a:p>
          <a:p>
            <a:r>
              <a:rPr lang="en-US" dirty="0" err="1"/>
              <a:t>Postmarket</a:t>
            </a:r>
            <a:r>
              <a:rPr lang="en-US" dirty="0"/>
              <a:t> surveillance and device epidemiology</a:t>
            </a:r>
          </a:p>
        </p:txBody>
      </p:sp>
    </p:spTree>
    <p:extLst>
      <p:ext uri="{BB962C8B-B14F-4D97-AF65-F5344CB8AC3E}">
        <p14:creationId xmlns:p14="http://schemas.microsoft.com/office/powerpoint/2010/main" val="31929550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Thanks for listening!</a:t>
            </a:r>
            <a:br>
              <a:rPr lang="en-US" dirty="0"/>
            </a:br>
            <a:r>
              <a:rPr lang="en-US" dirty="0"/>
              <a:t>Questions?</a:t>
            </a:r>
          </a:p>
        </p:txBody>
      </p:sp>
      <p:pic>
        <p:nvPicPr>
          <p:cNvPr id="4" name="Picture 2" descr="http://njceft.org/Join-NJCEFT/Thank-You/Thank_you.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81250" y="1910556"/>
            <a:ext cx="7429500" cy="4181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531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Device Regulation in US</a:t>
            </a:r>
          </a:p>
        </p:txBody>
      </p:sp>
      <p:sp>
        <p:nvSpPr>
          <p:cNvPr id="5" name="Content Placeholder 4"/>
          <p:cNvSpPr>
            <a:spLocks noGrp="1"/>
          </p:cNvSpPr>
          <p:nvPr>
            <p:ph idx="1"/>
          </p:nvPr>
        </p:nvSpPr>
        <p:spPr>
          <a:xfrm>
            <a:off x="838200" y="1825625"/>
            <a:ext cx="9363075" cy="4351338"/>
          </a:xfrm>
        </p:spPr>
        <p:txBody>
          <a:bodyPr>
            <a:normAutofit fontScale="85000" lnSpcReduction="20000"/>
          </a:bodyPr>
          <a:lstStyle/>
          <a:p>
            <a:r>
              <a:rPr lang="en-US" dirty="0"/>
              <a:t>Pure Food and Drugs Act, 1906</a:t>
            </a:r>
          </a:p>
          <a:p>
            <a:pPr lvl="1"/>
            <a:r>
              <a:rPr lang="en-US" dirty="0"/>
              <a:t>Purpose: ban foreign and interstate traffic of adulterated or mislabeled food and drug products</a:t>
            </a:r>
          </a:p>
          <a:p>
            <a:pPr lvl="1"/>
            <a:r>
              <a:rPr lang="en-US" dirty="0"/>
              <a:t>Took 27 years to pass</a:t>
            </a:r>
          </a:p>
          <a:p>
            <a:pPr lvl="1"/>
            <a:r>
              <a:rPr lang="en-US" dirty="0"/>
              <a:t>Did not address medical devices!</a:t>
            </a:r>
          </a:p>
          <a:p>
            <a:pPr lvl="1"/>
            <a:r>
              <a:rPr lang="en-US" dirty="0"/>
              <a:t>In early 1900s, devices simple, hazards readily apparent – little overall risk</a:t>
            </a:r>
          </a:p>
          <a:p>
            <a:r>
              <a:rPr lang="en-US" dirty="0"/>
              <a:t>By 1917, fraudulent med devices appearing:</a:t>
            </a:r>
          </a:p>
          <a:p>
            <a:pPr lvl="1"/>
            <a:r>
              <a:rPr lang="en-US" dirty="0"/>
              <a:t>Nose straighteners</a:t>
            </a:r>
          </a:p>
          <a:p>
            <a:pPr lvl="1"/>
            <a:r>
              <a:rPr lang="en-US" dirty="0"/>
              <a:t>Height-stretching machines</a:t>
            </a:r>
          </a:p>
          <a:p>
            <a:pPr lvl="1"/>
            <a:r>
              <a:rPr lang="en-US" dirty="0"/>
              <a:t>Heated rubber applicators as a cure for prostate gland disorders</a:t>
            </a:r>
          </a:p>
          <a:p>
            <a:pPr lvl="1"/>
            <a:r>
              <a:rPr lang="en-US" dirty="0"/>
              <a:t>Radiation health hazards of radium (Curie, 1898), radium belt to prevent appendicitis!</a:t>
            </a:r>
          </a:p>
          <a:p>
            <a:r>
              <a:rPr lang="en-US" dirty="0"/>
              <a:t>1938 update to Food and Drug Act, multiple subsequent updates (1976, 1990)</a:t>
            </a:r>
          </a:p>
        </p:txBody>
      </p:sp>
      <p:sp>
        <p:nvSpPr>
          <p:cNvPr id="7" name="Rectangle 6"/>
          <p:cNvSpPr/>
          <p:nvPr/>
        </p:nvSpPr>
        <p:spPr>
          <a:xfrm>
            <a:off x="1857374" y="6176963"/>
            <a:ext cx="8772526" cy="430887"/>
          </a:xfrm>
          <a:prstGeom prst="rect">
            <a:avLst/>
          </a:prstGeom>
        </p:spPr>
        <p:txBody>
          <a:bodyPr wrap="square">
            <a:spAutoFit/>
          </a:bodyPr>
          <a:lstStyle/>
          <a:p>
            <a:r>
              <a:rPr lang="en-US" sz="1100" dirty="0"/>
              <a:t>Citation: http://www.fda.gov/aboutfda/whatwedo/history/productregulation/medicaldeviceandradiologicalhealthregulationscomeofage/default.htm</a:t>
            </a:r>
          </a:p>
        </p:txBody>
      </p:sp>
      <p:pic>
        <p:nvPicPr>
          <p:cNvPr id="4098" name="Picture 2" descr="http://laughingsquid.com/wp-content/uploads/2013/08/hanatsun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75850" y="3562109"/>
            <a:ext cx="1987550" cy="1498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1300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743</TotalTime>
  <Words>3947</Words>
  <Application>Microsoft Office PowerPoint</Application>
  <PresentationFormat>Custom</PresentationFormat>
  <Paragraphs>553</Paragraphs>
  <Slides>81</Slides>
  <Notes>1</Notes>
  <HiddenSlides>1</HiddenSlides>
  <MMClips>0</MMClips>
  <ScaleCrop>false</ScaleCrop>
  <HeadingPairs>
    <vt:vector size="4" baseType="variant">
      <vt:variant>
        <vt:lpstr>Theme</vt:lpstr>
      </vt:variant>
      <vt:variant>
        <vt:i4>1</vt:i4>
      </vt:variant>
      <vt:variant>
        <vt:lpstr>Slide Titles</vt:lpstr>
      </vt:variant>
      <vt:variant>
        <vt:i4>81</vt:i4>
      </vt:variant>
    </vt:vector>
  </HeadingPairs>
  <TitlesOfParts>
    <vt:vector size="82" baseType="lpstr">
      <vt:lpstr>Office Theme</vt:lpstr>
      <vt:lpstr>Medical Devices in the US: History and Regulatory Process</vt:lpstr>
      <vt:lpstr>About Me / Disclosures</vt:lpstr>
      <vt:lpstr>Outline</vt:lpstr>
      <vt:lpstr>History of Medical Devices</vt:lpstr>
      <vt:lpstr>First Medical Device</vt:lpstr>
      <vt:lpstr>First Medical Device</vt:lpstr>
      <vt:lpstr>Timeline</vt:lpstr>
      <vt:lpstr>First fraudulent medical device marketed in the US</vt:lpstr>
      <vt:lpstr>Medical Device Regulation in US</vt:lpstr>
      <vt:lpstr>Medical Device Definition</vt:lpstr>
      <vt:lpstr>US Medical Device Approval</vt:lpstr>
      <vt:lpstr>Classify Your Device</vt:lpstr>
      <vt:lpstr>Combination Products</vt:lpstr>
      <vt:lpstr>Classify Your Device</vt:lpstr>
      <vt:lpstr>Premarket Submission Pathway</vt:lpstr>
      <vt:lpstr>Class I (Lowest Risk) Devices</vt:lpstr>
      <vt:lpstr>Class III (Highest Risk) Premarket Approval</vt:lpstr>
      <vt:lpstr>Class II (Moderate Risk)</vt:lpstr>
      <vt:lpstr>Market a Device without Clinical Testing – is that right?</vt:lpstr>
      <vt:lpstr>Quality System Regulations</vt:lpstr>
      <vt:lpstr>Class II Guidance Documents</vt:lpstr>
      <vt:lpstr>FDA Guidance Documents</vt:lpstr>
      <vt:lpstr>Guidance Documents Scope</vt:lpstr>
      <vt:lpstr>Class II Pathway – Substantial Equivalence: 510k regulation</vt:lpstr>
      <vt:lpstr>Definition of Substantial Equivalence</vt:lpstr>
      <vt:lpstr>Substantial Equivalence Issues</vt:lpstr>
      <vt:lpstr>Vertebroplasty / Kyphoplasty</vt:lpstr>
      <vt:lpstr>General  Specific Use</vt:lpstr>
      <vt:lpstr>General  Specific Can Trigger PMA</vt:lpstr>
      <vt:lpstr>What if there is no clear pathway?</vt:lpstr>
      <vt:lpstr>Devices cleared through de novo</vt:lpstr>
      <vt:lpstr>Class III (Highest Risk) Premarket Approval</vt:lpstr>
      <vt:lpstr>Class III Pathway - Clinical Trials Required</vt:lpstr>
      <vt:lpstr>21 CFR 860.7 Definitions</vt:lpstr>
      <vt:lpstr>Subjective Interpretation vs. FDA Needs</vt:lpstr>
      <vt:lpstr>Typical Requirements for Premarket Medical Device Studies</vt:lpstr>
      <vt:lpstr>Pipeline Embolization Device</vt:lpstr>
      <vt:lpstr>Treatments for Giant Aneurysms</vt:lpstr>
      <vt:lpstr>Pipeline Embolization Device</vt:lpstr>
      <vt:lpstr> </vt:lpstr>
      <vt:lpstr>FDA OK with single arm</vt:lpstr>
      <vt:lpstr>Other Aspects of Med Device Trials</vt:lpstr>
      <vt:lpstr>Other Aspects of Med Device Trials</vt:lpstr>
      <vt:lpstr>Sample Sizes</vt:lpstr>
      <vt:lpstr>Study Endpoints</vt:lpstr>
      <vt:lpstr>Physician Investigators</vt:lpstr>
      <vt:lpstr>In-House Team</vt:lpstr>
      <vt:lpstr>International Data</vt:lpstr>
      <vt:lpstr>Statistical Rigor</vt:lpstr>
      <vt:lpstr>Increasing Acceptance of Flexible (Adaptive) Trial Designs</vt:lpstr>
      <vt:lpstr>Bayesian Paradigm</vt:lpstr>
      <vt:lpstr>Adaptive Design</vt:lpstr>
      <vt:lpstr>Adaptive Designs Promote Efficiency</vt:lpstr>
      <vt:lpstr>Bayesian Interim Analyses to Stop Enrollment</vt:lpstr>
      <vt:lpstr>Prospective Single-Arm Study Stop enrollment?</vt:lpstr>
      <vt:lpstr>Plan Device Study Carefully</vt:lpstr>
      <vt:lpstr>Sapheon VenaSeal</vt:lpstr>
      <vt:lpstr>Cyanoacrylate Embolization (CAE)</vt:lpstr>
      <vt:lpstr>Proposed Trial</vt:lpstr>
      <vt:lpstr>Interim Analysis</vt:lpstr>
      <vt:lpstr>Interim Analysis</vt:lpstr>
      <vt:lpstr>PowerPoint Presentation</vt:lpstr>
      <vt:lpstr>One design doesn’t fit all…</vt:lpstr>
      <vt:lpstr>Trial Design May Not Work For Everyone</vt:lpstr>
      <vt:lpstr>Regulatory approval studies: US vs. EU vs. Elsewhere</vt:lpstr>
      <vt:lpstr> Health Economics in Medical Devices</vt:lpstr>
      <vt:lpstr>Similar Question: Health Value for $</vt:lpstr>
      <vt:lpstr>Insurers demand value</vt:lpstr>
      <vt:lpstr>Embed Cost Analysis in Clinical Trials</vt:lpstr>
      <vt:lpstr>Postmarket surveillance and device epidemiology</vt:lpstr>
      <vt:lpstr>Your iPhone can be a Medical Device</vt:lpstr>
      <vt:lpstr>FDA Guidance </vt:lpstr>
      <vt:lpstr>Perspective</vt:lpstr>
      <vt:lpstr>FDA wants to regulate high risk devices only</vt:lpstr>
      <vt:lpstr>Mobile Apps FDA Wants to Regulate </vt:lpstr>
      <vt:lpstr>Regulatory pathway can be unclear for mobile apps</vt:lpstr>
      <vt:lpstr>Mandatory Post-Market Studies</vt:lpstr>
      <vt:lpstr>Post-Market Surveillance</vt:lpstr>
      <vt:lpstr>Systems in Development</vt:lpstr>
      <vt:lpstr>What We Talked About</vt:lpstr>
      <vt:lpstr>Thanks for listening! 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Presenter Name</dc:title>
  <dc:creator>Rebecca Ostolaza</dc:creator>
  <cp:lastModifiedBy>Kelsh, Mike</cp:lastModifiedBy>
  <cp:revision>116</cp:revision>
  <dcterms:created xsi:type="dcterms:W3CDTF">2015-12-09T19:34:41Z</dcterms:created>
  <dcterms:modified xsi:type="dcterms:W3CDTF">2017-02-23T22:36:36Z</dcterms:modified>
</cp:coreProperties>
</file>