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3.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8" r:id="rId2"/>
    <p:sldMasterId id="2147483721" r:id="rId3"/>
    <p:sldMasterId id="2147483749" r:id="rId4"/>
  </p:sldMasterIdLst>
  <p:notesMasterIdLst>
    <p:notesMasterId r:id="rId47"/>
  </p:notesMasterIdLst>
  <p:handoutMasterIdLst>
    <p:handoutMasterId r:id="rId48"/>
  </p:handoutMasterIdLst>
  <p:sldIdLst>
    <p:sldId id="825" r:id="rId5"/>
    <p:sldId id="864" r:id="rId6"/>
    <p:sldId id="318" r:id="rId7"/>
    <p:sldId id="826" r:id="rId8"/>
    <p:sldId id="261" r:id="rId9"/>
    <p:sldId id="268" r:id="rId10"/>
    <p:sldId id="263" r:id="rId11"/>
    <p:sldId id="269" r:id="rId12"/>
    <p:sldId id="279" r:id="rId13"/>
    <p:sldId id="842" r:id="rId14"/>
    <p:sldId id="828" r:id="rId15"/>
    <p:sldId id="829" r:id="rId16"/>
    <p:sldId id="830" r:id="rId17"/>
    <p:sldId id="281" r:id="rId18"/>
    <p:sldId id="285" r:id="rId19"/>
    <p:sldId id="287" r:id="rId20"/>
    <p:sldId id="290" r:id="rId21"/>
    <p:sldId id="288" r:id="rId22"/>
    <p:sldId id="291" r:id="rId23"/>
    <p:sldId id="831" r:id="rId24"/>
    <p:sldId id="293" r:id="rId25"/>
    <p:sldId id="294" r:id="rId26"/>
    <p:sldId id="295" r:id="rId27"/>
    <p:sldId id="296" r:id="rId28"/>
    <p:sldId id="297" r:id="rId29"/>
    <p:sldId id="298" r:id="rId30"/>
    <p:sldId id="834" r:id="rId31"/>
    <p:sldId id="835" r:id="rId32"/>
    <p:sldId id="299" r:id="rId33"/>
    <p:sldId id="301" r:id="rId34"/>
    <p:sldId id="300" r:id="rId35"/>
    <p:sldId id="302" r:id="rId36"/>
    <p:sldId id="260" r:id="rId37"/>
    <p:sldId id="865" r:id="rId38"/>
    <p:sldId id="833" r:id="rId39"/>
    <p:sldId id="836" r:id="rId40"/>
    <p:sldId id="838" r:id="rId41"/>
    <p:sldId id="839" r:id="rId42"/>
    <p:sldId id="305" r:id="rId43"/>
    <p:sldId id="317" r:id="rId44"/>
    <p:sldId id="304" r:id="rId45"/>
    <p:sldId id="303"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Graff" initials="" lastIdx="3" clrIdx="0"/>
  <p:cmAuthor id="1" name="Rebecca Graff" initials="RG" lastIdx="12" clrIdx="1">
    <p:extLst>
      <p:ext uri="{19B8F6BF-5375-455C-9EA6-DF929625EA0E}">
        <p15:presenceInfo xmlns:p15="http://schemas.microsoft.com/office/powerpoint/2012/main" userId="a6ba10420d7fc8b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4639"/>
    <p:restoredTop sz="70839" autoAdjust="0"/>
  </p:normalViewPr>
  <p:slideViewPr>
    <p:cSldViewPr snapToGrid="0" snapToObjects="1">
      <p:cViewPr varScale="1">
        <p:scale>
          <a:sx n="91" d="100"/>
          <a:sy n="91" d="100"/>
        </p:scale>
        <p:origin x="2208" y="176"/>
      </p:cViewPr>
      <p:guideLst>
        <p:guide orient="horz" pos="2160"/>
        <p:guide pos="2880"/>
      </p:guideLst>
    </p:cSldViewPr>
  </p:slid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54D5451-781C-4A4B-BF7D-5FB755533C01}" type="datetimeFigureOut">
              <a:rPr lang="en-US" smtClean="0"/>
              <a:t>1/7/21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D9705D3-A725-DE48-A1F0-39669F9BE2BC}" type="slidenum">
              <a:rPr lang="en-US" smtClean="0"/>
              <a:t>‹#›</a:t>
            </a:fld>
            <a:endParaRPr lang="en-US"/>
          </a:p>
        </p:txBody>
      </p:sp>
    </p:spTree>
    <p:extLst>
      <p:ext uri="{BB962C8B-B14F-4D97-AF65-F5344CB8AC3E}">
        <p14:creationId xmlns:p14="http://schemas.microsoft.com/office/powerpoint/2010/main" val="10988195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59E6D6-0641-E544-8AFD-F48C7929F59E}" type="datetimeFigureOut">
              <a:rPr lang="en-US" smtClean="0"/>
              <a:t>1/7/21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107E05-40DC-FD45-8388-749FC3D8F328}" type="slidenum">
              <a:rPr lang="en-US" smtClean="0"/>
              <a:t>‹#›</a:t>
            </a:fld>
            <a:endParaRPr lang="en-US"/>
          </a:p>
        </p:txBody>
      </p:sp>
    </p:spTree>
    <p:extLst>
      <p:ext uri="{BB962C8B-B14F-4D97-AF65-F5344CB8AC3E}">
        <p14:creationId xmlns:p14="http://schemas.microsoft.com/office/powerpoint/2010/main" val="32800138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Tree>
    <p:extLst>
      <p:ext uri="{BB962C8B-B14F-4D97-AF65-F5344CB8AC3E}">
        <p14:creationId xmlns:p14="http://schemas.microsoft.com/office/powerpoint/2010/main" val="9035354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To interpret effect vs. association measures, it’s important to consider the populations that we are comparing</a:t>
            </a:r>
          </a:p>
          <a:p>
            <a:pPr marL="171450" indent="-171450">
              <a:buFontTx/>
              <a:buChar char="-"/>
            </a:pPr>
            <a:r>
              <a:rPr lang="en-US" dirty="0"/>
              <a:t>For a causal risk ratio, for example, we are comparing the risk had the entire population been treated to the risk had the entire population been untreated.</a:t>
            </a:r>
          </a:p>
          <a:p>
            <a:pPr marL="171450" indent="-171450">
              <a:buFontTx/>
              <a:buChar char="-"/>
            </a:pPr>
            <a:r>
              <a:rPr lang="en-US" dirty="0"/>
              <a:t>For an associational risk ratio, we are comparing the risk among the treated to the risk among the untreated.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4387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Because unobserved risks are unattainable from observational research, we use ideal randomized experiments as a framework to discuss the calculation of effect measures without having to make any assumptions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0280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055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3878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An </a:t>
            </a:r>
            <a:r>
              <a:rPr lang="en-US" i="1" dirty="0"/>
              <a:t>ideal</a:t>
            </a:r>
            <a:r>
              <a:rPr lang="en-US" dirty="0"/>
              <a:t> randomized experiment has some key features relative to randomized experiments in general that help us set a foundation to think about causal inference</a:t>
            </a:r>
          </a:p>
          <a:p>
            <a:pPr marL="171450" indent="-171450">
              <a:buFontTx/>
              <a:buChar char="-"/>
            </a:pPr>
            <a:r>
              <a:rPr lang="en-US" dirty="0"/>
              <a:t>Essentially what we’re trying to guarantee is no random variability and a lack of bias</a:t>
            </a:r>
          </a:p>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1181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These data correspond to a hypothetical ideal randomized experiment</a:t>
            </a:r>
          </a:p>
          <a:p>
            <a:pPr marL="171450" indent="-171450">
              <a:buFontTx/>
              <a:buChar char="-"/>
            </a:pPr>
            <a:r>
              <a:rPr lang="en-US" dirty="0"/>
              <a:t>What you can see is that only one counterfactual outcome is known for each individual and that’s the counterfactual outcome corresponding to the treatment that the subject actually received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06460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More formally, exchangeability is defined as independence between the counterfactual outcome and the observed treatment</a:t>
            </a:r>
          </a:p>
          <a:p>
            <a:pPr marL="171450" indent="-171450">
              <a:buFontTx/>
              <a:buChar char="-"/>
            </a:pPr>
            <a:r>
              <a:rPr lang="en-US" dirty="0"/>
              <a:t>It means that the treated and the untreated would have experienced the same risk of outcome if they had received the same treatment level</a:t>
            </a:r>
          </a:p>
          <a:p>
            <a:pPr marL="171450" indent="-171450">
              <a:buFontTx/>
              <a:buChar char="-"/>
            </a:pPr>
            <a:r>
              <a:rPr lang="en-US" dirty="0"/>
              <a:t>Or shown in probabilities, the risk of the outcome under treatment level a is the same among the exposed and the unexposed</a:t>
            </a:r>
          </a:p>
          <a:p>
            <a:pPr marL="171450" indent="-171450">
              <a:buFontTx/>
              <a:buChar char="-"/>
            </a:pPr>
            <a:r>
              <a:rPr lang="en-US" dirty="0"/>
              <a:t>How then does that differ from independence between the observed outcome and the observed treatment?</a:t>
            </a:r>
          </a:p>
          <a:p>
            <a:pPr marL="628650" lvl="1" indent="-171450">
              <a:buFontTx/>
              <a:buChar char="-"/>
            </a:pPr>
            <a:r>
              <a:rPr lang="en-US" dirty="0"/>
              <a:t>Independence between the counterfactual outcome and the observed treatment does not imply independence between the observed outcome and the observed treatment</a:t>
            </a:r>
          </a:p>
          <a:p>
            <a:pPr marL="628650" lvl="1" indent="-171450">
              <a:buFontTx/>
              <a:buChar char="-"/>
            </a:pPr>
            <a:r>
              <a:rPr lang="en-US" dirty="0"/>
              <a:t>For example, in an ideal randomized experiment, randomization ensures that exchangeability holds, but the treatment may have a causal effect on the outcome, which in turn means that treatment and outcome are associated and not independent</a:t>
            </a:r>
          </a:p>
          <a:p>
            <a:pPr marL="171450" lvl="0" indent="-171450">
              <a:buFontTx/>
              <a:buChar char="-"/>
            </a:pPr>
            <a:r>
              <a:rPr lang="en-US" dirty="0"/>
              <a:t>Exchangeability is the first of three what are called identifiability conditions that enable inference of causal relationships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82896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second identifiability condition is consistency, which suggests that for each individual, one of the counterfactual outcomes (namely the one that corresponds to the treatment value that the individual actually receives) is factual</a:t>
            </a:r>
          </a:p>
          <a:p>
            <a:pPr marL="171450" indent="-171450">
              <a:buFontTx/>
              <a:buChar char="-"/>
            </a:pPr>
            <a:r>
              <a:rPr lang="en-US" dirty="0"/>
              <a:t>For example, if an individual is actually treated then her counterfactual outcome had she been treated will be equal to her observed outcome</a:t>
            </a:r>
          </a:p>
          <a:p>
            <a:pPr marL="171450" indent="-171450">
              <a:buFontTx/>
              <a:buChar char="-"/>
            </a:pPr>
            <a:r>
              <a:rPr lang="en-US" dirty="0"/>
              <a:t>This equality can be expressed as is see in the first bullet, where capital A correspond to an individual’s observed treatment a</a:t>
            </a:r>
          </a:p>
          <a:p>
            <a:pPr marL="171450" indent="-171450">
              <a:buFontTx/>
              <a:buChar char="-"/>
            </a:pPr>
            <a:r>
              <a:rPr lang="en-US" dirty="0"/>
              <a:t>Consistency is generally expected to hold when interventions or exposures are well defined.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9552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Taking into account both exchangeability and consistency, we can see why it is possible to infer causal effects from associational data in an ideal randomized experiment</a:t>
            </a:r>
          </a:p>
          <a:p>
            <a:pPr marL="171450" indent="-171450">
              <a:buFontTx/>
              <a:buChar char="-"/>
            </a:pPr>
            <a:r>
              <a:rPr lang="en-US" dirty="0"/>
              <a:t>How can we figure out the risk had everyone been untreated just from looking at the population that was actually untreated?</a:t>
            </a:r>
          </a:p>
          <a:p>
            <a:pPr marL="171450" indent="-171450">
              <a:buFontTx/>
              <a:buChar char="-"/>
            </a:pPr>
            <a:r>
              <a:rPr lang="en-US" dirty="0"/>
              <a:t>First, because of consistency, we know that the counterfactual risk under lack of treatment is equal to the observed risk under lack of treatment among those who weren’t treated</a:t>
            </a:r>
          </a:p>
          <a:p>
            <a:pPr marL="171450" indent="-171450">
              <a:buFontTx/>
              <a:buChar char="-"/>
            </a:pPr>
            <a:r>
              <a:rPr lang="en-US" dirty="0"/>
              <a:t>Then, because of exchangeability, we know that the risk had everyone been untreated is the same among the exposed and the unexposed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33627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Moving to the treated group in an ideal randomized experiment, we can again use the properties of consistency and exchangeability to show that the risk of the outcome among the exposed is equivalent to the risk of the outcome had everyone been exposed</a:t>
            </a:r>
          </a:p>
          <a:p>
            <a:pPr marL="171450" indent="-171450">
              <a:buFontTx/>
              <a:buChar char="-"/>
            </a:pPr>
            <a:r>
              <a:rPr lang="en-US" dirty="0"/>
              <a:t>In an ideal randomized experiment, causation is association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35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02127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Let’s consider whether exchangeability holds in the data from our hypothetical ideal randomized experiment</a:t>
            </a:r>
          </a:p>
          <a:p>
            <a:pPr marL="171450" indent="-171450">
              <a:buFontTx/>
              <a:buChar char="-"/>
            </a:pPr>
            <a:r>
              <a:rPr lang="en-US" dirty="0"/>
              <a:t>To do so, we’ll suppose that we magically have the counterfactual data</a:t>
            </a:r>
          </a:p>
          <a:p>
            <a:pPr marL="171450" indent="-171450">
              <a:buFontTx/>
              <a:buChar char="-"/>
            </a:pPr>
            <a:r>
              <a:rPr lang="en-US" dirty="0"/>
              <a:t>We need for the risk of death had everyone been untreated to be the same among the exposed and the unexposed</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Similarly, we’d need for risk of death had everyone been treated to be the same among the exposed and the unexposed</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But starting with these risks of death had everyone been untreated, we see that they are actually distinct among the exposed and the unexposed</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That’s enough to tell us that </a:t>
            </a:r>
            <a:r>
              <a:rPr lang="en-US" baseline="0" dirty="0"/>
              <a:t>exchangeability does not hold in our ideal randomized experiment</a:t>
            </a:r>
          </a:p>
          <a:p>
            <a:pPr marL="171450" indent="-171450">
              <a:buFontTx/>
              <a:buChar char="-"/>
            </a:pPr>
            <a:r>
              <a:rPr lang="en-US" baseline="0" dirty="0"/>
              <a:t>But let’s now discuss why these data still could have come from an ideal randomized experiment on account of randomization according to more than one coin flip</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35679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107E05-40DC-FD45-8388-749FC3D8F328}" type="slidenum">
              <a:rPr lang="en-US" smtClean="0"/>
              <a:t>21</a:t>
            </a:fld>
            <a:endParaRPr lang="en-US"/>
          </a:p>
        </p:txBody>
      </p:sp>
    </p:spTree>
    <p:extLst>
      <p:ext uri="{BB962C8B-B14F-4D97-AF65-F5344CB8AC3E}">
        <p14:creationId xmlns:p14="http://schemas.microsoft.com/office/powerpoint/2010/main" val="10610728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Tx/>
              <a:buAutoNum type="arabicPeriod"/>
            </a:pPr>
            <a:r>
              <a:rPr lang="en-US" dirty="0"/>
              <a:t>We know that these data can’t be from a marginally randomized</a:t>
            </a:r>
            <a:r>
              <a:rPr lang="en-US" baseline="0" dirty="0"/>
              <a:t> experiment since exchangeability doesn’t hold</a:t>
            </a:r>
          </a:p>
          <a:p>
            <a:pPr marL="685800" marR="0" lvl="1" indent="-228600" algn="l" defTabSz="457200" rtl="0" eaLnBrk="1" fontAlgn="auto" latinLnBrk="0" hangingPunct="1">
              <a:lnSpc>
                <a:spcPct val="100000"/>
              </a:lnSpc>
              <a:spcBef>
                <a:spcPts val="0"/>
              </a:spcBef>
              <a:spcAft>
                <a:spcPts val="0"/>
              </a:spcAft>
              <a:buClrTx/>
              <a:buSzTx/>
              <a:buFont typeface="Arial"/>
              <a:buChar char="•"/>
              <a:tabLst/>
              <a:defRPr/>
            </a:pPr>
            <a:r>
              <a:rPr lang="en-US" baseline="0" dirty="0"/>
              <a:t>We showed that the risk of death had everyone been untreated </a:t>
            </a:r>
            <a:r>
              <a:rPr lang="en-US" baseline="0" dirty="0" err="1"/>
              <a:t>wasn</a:t>
            </a:r>
            <a:r>
              <a:rPr lang="mr-IN" baseline="0" dirty="0"/>
              <a:t>’</a:t>
            </a:r>
            <a:r>
              <a:rPr lang="en-US" baseline="0" dirty="0"/>
              <a:t>t the same among the treated and untreated</a:t>
            </a:r>
          </a:p>
          <a:p>
            <a:pPr marL="685800" lvl="1" indent="-228600">
              <a:buFont typeface="Arial"/>
              <a:buChar char="•"/>
            </a:pPr>
            <a:r>
              <a:rPr lang="en-US" baseline="0" dirty="0"/>
              <a:t>In addition, we can now see that 9/13 of the exposed vs. 3/7 of the unexposed were in critical condition</a:t>
            </a:r>
          </a:p>
          <a:p>
            <a:pPr marL="1143000" lvl="2" indent="-228600">
              <a:buFont typeface="Arial"/>
              <a:buChar char="•"/>
            </a:pPr>
            <a:r>
              <a:rPr lang="en-US" sz="1200" b="0" i="0" u="none" strike="noStrike" kern="1200" baseline="0" dirty="0">
                <a:solidFill>
                  <a:schemeClr val="tx1"/>
                </a:solidFill>
                <a:latin typeface="+mn-lt"/>
                <a:ea typeface="+mn-ea"/>
                <a:cs typeface="+mn-cs"/>
              </a:rPr>
              <a:t>This imbalance indicates that the risk of death in the treated, had they remained untreated, would have been higher than the risk of death in the untreated</a:t>
            </a:r>
            <a:endParaRPr lang="en-US" baseline="0" dirty="0"/>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a:t>The data are consistent with conditional randomization, which is essentially</a:t>
            </a:r>
            <a:r>
              <a:rPr lang="en-US" baseline="0" dirty="0"/>
              <a:t> two marginally randomized experiments, one in L = 1 and one in L = 0</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a:t>Exchangeability is then conditional on L</a:t>
            </a:r>
            <a:endParaRPr lang="en-US" dirty="0"/>
          </a:p>
        </p:txBody>
      </p:sp>
      <p:sp>
        <p:nvSpPr>
          <p:cNvPr id="4" name="Slide Number Placeholder 3"/>
          <p:cNvSpPr>
            <a:spLocks noGrp="1"/>
          </p:cNvSpPr>
          <p:nvPr>
            <p:ph type="sldNum" sz="quarter" idx="10"/>
          </p:nvPr>
        </p:nvSpPr>
        <p:spPr/>
        <p:txBody>
          <a:bodyPr/>
          <a:lstStyle/>
          <a:p>
            <a:fld id="{4A107E05-40DC-FD45-8388-749FC3D8F328}" type="slidenum">
              <a:rPr lang="en-US" smtClean="0"/>
              <a:t>22</a:t>
            </a:fld>
            <a:endParaRPr lang="en-US"/>
          </a:p>
        </p:txBody>
      </p:sp>
    </p:spTree>
    <p:extLst>
      <p:ext uri="{BB962C8B-B14F-4D97-AF65-F5344CB8AC3E}">
        <p14:creationId xmlns:p14="http://schemas.microsoft.com/office/powerpoint/2010/main" val="21766445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For all </a:t>
            </a:r>
            <a:r>
              <a:rPr lang="en-US" i="1" dirty="0"/>
              <a:t>a</a:t>
            </a:r>
          </a:p>
          <a:p>
            <a:pPr marL="171450" indent="-171450">
              <a:buFontTx/>
              <a:buChar char="-"/>
            </a:pPr>
            <a:r>
              <a:rPr lang="en-US" sz="1200" b="0" i="0" u="none" strike="noStrike" kern="1200" baseline="0" dirty="0">
                <a:solidFill>
                  <a:schemeClr val="tx1"/>
                </a:solidFill>
                <a:latin typeface="+mn-lt"/>
                <a:ea typeface="+mn-ea"/>
                <a:cs typeface="+mn-cs"/>
              </a:rPr>
              <a:t>Conditional exchangeability is expected if randomization takes place within levels of L</a:t>
            </a:r>
          </a:p>
          <a:p>
            <a:pPr marL="628650" lvl="1" indent="-171450">
              <a:buFontTx/>
              <a:buChar char="-"/>
            </a:pPr>
            <a:r>
              <a:rPr lang="en-US" b="0" i="0" u="none" strike="noStrike" kern="1200" baseline="0" dirty="0">
                <a:solidFill>
                  <a:schemeClr val="tx1"/>
                </a:solidFill>
                <a:latin typeface="+mn-lt"/>
                <a:ea typeface="+mn-ea"/>
                <a:cs typeface="+mn-cs"/>
              </a:rPr>
              <a:t>Implies no confounding within levels of L</a:t>
            </a:r>
            <a:endParaRPr lang="en-US" i="0" dirty="0"/>
          </a:p>
        </p:txBody>
      </p:sp>
      <p:sp>
        <p:nvSpPr>
          <p:cNvPr id="4" name="Slide Number Placeholder 3"/>
          <p:cNvSpPr>
            <a:spLocks noGrp="1"/>
          </p:cNvSpPr>
          <p:nvPr>
            <p:ph type="sldNum" sz="quarter" idx="10"/>
          </p:nvPr>
        </p:nvSpPr>
        <p:spPr/>
        <p:txBody>
          <a:bodyPr/>
          <a:lstStyle/>
          <a:p>
            <a:fld id="{4A107E05-40DC-FD45-8388-749FC3D8F328}" type="slidenum">
              <a:rPr lang="en-US" smtClean="0"/>
              <a:t>23</a:t>
            </a:fld>
            <a:endParaRPr lang="en-US"/>
          </a:p>
        </p:txBody>
      </p:sp>
    </p:spTree>
    <p:extLst>
      <p:ext uri="{BB962C8B-B14F-4D97-AF65-F5344CB8AC3E}">
        <p14:creationId xmlns:p14="http://schemas.microsoft.com/office/powerpoint/2010/main" val="21766445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i="0" dirty="0"/>
              <a:t>How do we calculate the average causal effect given conditional exchangeability?</a:t>
            </a:r>
          </a:p>
          <a:p>
            <a:pPr marL="171450" indent="-171450">
              <a:buFontTx/>
              <a:buChar char="-"/>
            </a:pPr>
            <a:r>
              <a:rPr lang="en-US" i="0" dirty="0"/>
              <a:t>Let’s first consider the probability of the outcome had everyone been exposed</a:t>
            </a:r>
          </a:p>
          <a:p>
            <a:pPr marL="628650" lvl="1" indent="-171450">
              <a:buFontTx/>
              <a:buChar char="-"/>
            </a:pPr>
            <a:r>
              <a:rPr lang="en-US" i="0" dirty="0"/>
              <a:t>First, we compute the conditional risk if everyone had been exposed in each stratum of L</a:t>
            </a:r>
          </a:p>
          <a:p>
            <a:pPr marL="628650" lvl="1" indent="-171450">
              <a:buFontTx/>
              <a:buChar char="-"/>
            </a:pPr>
            <a:r>
              <a:rPr lang="en-US" i="0" dirty="0"/>
              <a:t>Second, we compute the weighted average of the conditional risks</a:t>
            </a:r>
          </a:p>
          <a:p>
            <a:pPr marL="171450" lvl="0" indent="-171450">
              <a:buFontTx/>
              <a:buChar char="-"/>
            </a:pPr>
            <a:r>
              <a:rPr lang="en-US" i="0" dirty="0"/>
              <a:t>The marginal probability is a weighted average</a:t>
            </a:r>
            <a:r>
              <a:rPr lang="en-US" i="0" baseline="0" dirty="0"/>
              <a:t> of the conditional probabilities</a:t>
            </a:r>
          </a:p>
          <a:p>
            <a:pPr marL="0" indent="0">
              <a:buFontTx/>
              <a:buNone/>
            </a:pPr>
            <a:endParaRPr lang="en-US" i="0" baseline="0" dirty="0"/>
          </a:p>
          <a:p>
            <a:pPr marL="0" indent="0">
              <a:buFontTx/>
              <a:buNone/>
            </a:pPr>
            <a:r>
              <a:rPr lang="en-US" i="0" baseline="0" dirty="0"/>
              <a:t>Standardization reviewed:</a:t>
            </a:r>
          </a:p>
          <a:p>
            <a:pPr marL="171450" indent="-171450">
              <a:buFontTx/>
              <a:buChar char="-"/>
            </a:pPr>
            <a:r>
              <a:rPr lang="en-US" i="0" baseline="0" dirty="0"/>
              <a:t>Compute a frequency measure in each stratum of L in the study population</a:t>
            </a:r>
          </a:p>
          <a:p>
            <a:pPr marL="171450" indent="-171450">
              <a:buFontTx/>
              <a:buChar char="-"/>
            </a:pPr>
            <a:r>
              <a:rPr lang="en-US" i="0" baseline="0" dirty="0"/>
              <a:t>Compute the proportion of subjects in each stratum of L in the standard population</a:t>
            </a:r>
          </a:p>
          <a:p>
            <a:pPr marL="171450" indent="-171450">
              <a:buFontTx/>
              <a:buChar char="-"/>
            </a:pPr>
            <a:r>
              <a:rPr lang="en-US" i="0" baseline="0" dirty="0"/>
              <a:t>The standardized measure the weighted average of the stratum-specific measures of population 1 using the stratum-specific proportions of population 2</a:t>
            </a:r>
          </a:p>
          <a:p>
            <a:pPr marL="171450" indent="-171450">
              <a:buFontTx/>
              <a:buChar char="-"/>
            </a:pPr>
            <a:r>
              <a:rPr lang="en-US" i="0" baseline="0" dirty="0"/>
              <a:t>It’s the equivalent of simulating what would happen in the study population if </a:t>
            </a:r>
            <a:r>
              <a:rPr lang="en-US" sz="1200" b="0" i="0" u="none" strike="noStrike" kern="1200" baseline="0" dirty="0">
                <a:solidFill>
                  <a:schemeClr val="tx1"/>
                </a:solidFill>
                <a:latin typeface="+mn-lt"/>
                <a:ea typeface="+mn-ea"/>
                <a:cs typeface="+mn-cs"/>
              </a:rPr>
              <a:t>everybody had received certain exposure level a and the distribution of the covariate L were the same as its distribution in the standard population</a:t>
            </a:r>
          </a:p>
        </p:txBody>
      </p:sp>
      <p:sp>
        <p:nvSpPr>
          <p:cNvPr id="4" name="Slide Number Placeholder 3"/>
          <p:cNvSpPr>
            <a:spLocks noGrp="1"/>
          </p:cNvSpPr>
          <p:nvPr>
            <p:ph type="sldNum" sz="quarter" idx="10"/>
          </p:nvPr>
        </p:nvSpPr>
        <p:spPr/>
        <p:txBody>
          <a:bodyPr/>
          <a:lstStyle/>
          <a:p>
            <a:fld id="{4A107E05-40DC-FD45-8388-749FC3D8F328}" type="slidenum">
              <a:rPr lang="en-US" smtClean="0"/>
              <a:t>24</a:t>
            </a:fld>
            <a:endParaRPr lang="en-US"/>
          </a:p>
        </p:txBody>
      </p:sp>
    </p:spTree>
    <p:extLst>
      <p:ext uri="{BB962C8B-B14F-4D97-AF65-F5344CB8AC3E}">
        <p14:creationId xmlns:p14="http://schemas.microsoft.com/office/powerpoint/2010/main" val="21766445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i="0" dirty="0"/>
          </a:p>
        </p:txBody>
      </p:sp>
      <p:sp>
        <p:nvSpPr>
          <p:cNvPr id="4" name="Slide Number Placeholder 3"/>
          <p:cNvSpPr>
            <a:spLocks noGrp="1"/>
          </p:cNvSpPr>
          <p:nvPr>
            <p:ph type="sldNum" sz="quarter" idx="10"/>
          </p:nvPr>
        </p:nvSpPr>
        <p:spPr/>
        <p:txBody>
          <a:bodyPr/>
          <a:lstStyle/>
          <a:p>
            <a:fld id="{4A107E05-40DC-FD45-8388-749FC3D8F328}" type="slidenum">
              <a:rPr lang="en-US" smtClean="0"/>
              <a:t>25</a:t>
            </a:fld>
            <a:endParaRPr lang="en-US"/>
          </a:p>
        </p:txBody>
      </p:sp>
    </p:spTree>
    <p:extLst>
      <p:ext uri="{BB962C8B-B14F-4D97-AF65-F5344CB8AC3E}">
        <p14:creationId xmlns:p14="http://schemas.microsoft.com/office/powerpoint/2010/main" val="21766445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i="0" dirty="0"/>
          </a:p>
        </p:txBody>
      </p:sp>
      <p:sp>
        <p:nvSpPr>
          <p:cNvPr id="4" name="Slide Number Placeholder 3"/>
          <p:cNvSpPr>
            <a:spLocks noGrp="1"/>
          </p:cNvSpPr>
          <p:nvPr>
            <p:ph type="sldNum" sz="quarter" idx="10"/>
          </p:nvPr>
        </p:nvSpPr>
        <p:spPr/>
        <p:txBody>
          <a:bodyPr/>
          <a:lstStyle/>
          <a:p>
            <a:fld id="{4A107E05-40DC-FD45-8388-749FC3D8F328}" type="slidenum">
              <a:rPr lang="en-US" smtClean="0"/>
              <a:t>26</a:t>
            </a:fld>
            <a:endParaRPr lang="en-US"/>
          </a:p>
        </p:txBody>
      </p:sp>
    </p:spTree>
    <p:extLst>
      <p:ext uri="{BB962C8B-B14F-4D97-AF65-F5344CB8AC3E}">
        <p14:creationId xmlns:p14="http://schemas.microsoft.com/office/powerpoint/2010/main" val="21766445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i="0" dirty="0"/>
          </a:p>
        </p:txBody>
      </p:sp>
      <p:sp>
        <p:nvSpPr>
          <p:cNvPr id="4" name="Slide Number Placeholder 3"/>
          <p:cNvSpPr>
            <a:spLocks noGrp="1"/>
          </p:cNvSpPr>
          <p:nvPr>
            <p:ph type="sldNum" sz="quarter" idx="10"/>
          </p:nvPr>
        </p:nvSpPr>
        <p:spPr/>
        <p:txBody>
          <a:bodyPr/>
          <a:lstStyle/>
          <a:p>
            <a:fld id="{4A107E05-40DC-FD45-8388-749FC3D8F328}" type="slidenum">
              <a:rPr lang="en-US" smtClean="0"/>
              <a:t>27</a:t>
            </a:fld>
            <a:endParaRPr lang="en-US"/>
          </a:p>
        </p:txBody>
      </p:sp>
    </p:spTree>
    <p:extLst>
      <p:ext uri="{BB962C8B-B14F-4D97-AF65-F5344CB8AC3E}">
        <p14:creationId xmlns:p14="http://schemas.microsoft.com/office/powerpoint/2010/main" val="28163250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i="0" dirty="0"/>
          </a:p>
        </p:txBody>
      </p:sp>
      <p:sp>
        <p:nvSpPr>
          <p:cNvPr id="4" name="Slide Number Placeholder 3"/>
          <p:cNvSpPr>
            <a:spLocks noGrp="1"/>
          </p:cNvSpPr>
          <p:nvPr>
            <p:ph type="sldNum" sz="quarter" idx="10"/>
          </p:nvPr>
        </p:nvSpPr>
        <p:spPr/>
        <p:txBody>
          <a:bodyPr/>
          <a:lstStyle/>
          <a:p>
            <a:fld id="{4A107E05-40DC-FD45-8388-749FC3D8F328}" type="slidenum">
              <a:rPr lang="en-US" smtClean="0"/>
              <a:t>28</a:t>
            </a:fld>
            <a:endParaRPr lang="en-US"/>
          </a:p>
        </p:txBody>
      </p:sp>
    </p:spTree>
    <p:extLst>
      <p:ext uri="{BB962C8B-B14F-4D97-AF65-F5344CB8AC3E}">
        <p14:creationId xmlns:p14="http://schemas.microsoft.com/office/powerpoint/2010/main" val="12015119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i="0" dirty="0"/>
              <a:t>To calculate causal quantities, we are essentially interested in comparing what would have happened had everyone been treated to what would have happened had everyone been untreated.</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i="0" dirty="0"/>
              <a:t>So let’s simulate a scenario in which everyone in the population is both treated and untreated</a:t>
            </a:r>
          </a:p>
          <a:p>
            <a:pPr marL="0" indent="0">
              <a:buFontTx/>
              <a:buNone/>
            </a:pPr>
            <a:endParaRPr lang="en-US" dirty="0"/>
          </a:p>
        </p:txBody>
      </p:sp>
      <p:sp>
        <p:nvSpPr>
          <p:cNvPr id="4" name="Slide Number Placeholder 3"/>
          <p:cNvSpPr>
            <a:spLocks noGrp="1"/>
          </p:cNvSpPr>
          <p:nvPr>
            <p:ph type="sldNum" sz="quarter" idx="10"/>
          </p:nvPr>
        </p:nvSpPr>
        <p:spPr/>
        <p:txBody>
          <a:bodyPr/>
          <a:lstStyle/>
          <a:p>
            <a:fld id="{4A107E05-40DC-FD45-8388-749FC3D8F328}" type="slidenum">
              <a:rPr lang="en-US" smtClean="0"/>
              <a:t>29</a:t>
            </a:fld>
            <a:endParaRPr lang="en-US"/>
          </a:p>
        </p:txBody>
      </p:sp>
    </p:spTree>
    <p:extLst>
      <p:ext uri="{BB962C8B-B14F-4D97-AF65-F5344CB8AC3E}">
        <p14:creationId xmlns:p14="http://schemas.microsoft.com/office/powerpoint/2010/main" val="2176644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A107E05-40DC-FD45-8388-749FC3D8F328}" type="slidenum">
              <a:rPr lang="en-US" smtClean="0"/>
              <a:t>3</a:t>
            </a:fld>
            <a:endParaRPr lang="en-US"/>
          </a:p>
        </p:txBody>
      </p:sp>
    </p:spTree>
    <p:extLst>
      <p:ext uri="{BB962C8B-B14F-4D97-AF65-F5344CB8AC3E}">
        <p14:creationId xmlns:p14="http://schemas.microsoft.com/office/powerpoint/2010/main" val="24205133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i="0" dirty="0"/>
              <a:t>These calculations rely on the condition that within levels of L, treated individuals would have had the same probability of the outcome as untreated individuals, had they too been untreated (and vice versa) </a:t>
            </a:r>
            <a:r>
              <a:rPr lang="en-US" i="0" dirty="0">
                <a:sym typeface="Wingdings" pitchFamily="2" charset="2"/>
              </a:rPr>
              <a:t> conditional exchangeability</a:t>
            </a:r>
            <a:endParaRPr lang="en-US" i="0" dirty="0"/>
          </a:p>
          <a:p>
            <a:pPr marL="171450" indent="-171450">
              <a:buFontTx/>
              <a:buChar char="-"/>
            </a:pPr>
            <a:r>
              <a:rPr lang="en-US" i="0" dirty="0"/>
              <a:t>We end up with a hypothetical population that is twice as large as the original population, since each individual is counted twice (i.e., as both treated and untreated)</a:t>
            </a:r>
          </a:p>
          <a:p>
            <a:pPr marL="171450" indent="-171450">
              <a:buFontTx/>
              <a:buChar char="-"/>
            </a:pPr>
            <a:r>
              <a:rPr lang="en-US" i="0" dirty="0"/>
              <a:t>And, in this pseudo-population, the treated and untreated are unconditionally exchangeable, since L is independent of A.</a:t>
            </a:r>
          </a:p>
        </p:txBody>
      </p:sp>
      <p:sp>
        <p:nvSpPr>
          <p:cNvPr id="4" name="Slide Number Placeholder 3"/>
          <p:cNvSpPr>
            <a:spLocks noGrp="1"/>
          </p:cNvSpPr>
          <p:nvPr>
            <p:ph type="sldNum" sz="quarter" idx="10"/>
          </p:nvPr>
        </p:nvSpPr>
        <p:spPr/>
        <p:txBody>
          <a:bodyPr/>
          <a:lstStyle/>
          <a:p>
            <a:fld id="{4A107E05-40DC-FD45-8388-749FC3D8F328}" type="slidenum">
              <a:rPr lang="en-US" smtClean="0"/>
              <a:t>30</a:t>
            </a:fld>
            <a:endParaRPr lang="en-US"/>
          </a:p>
        </p:txBody>
      </p:sp>
    </p:spTree>
    <p:extLst>
      <p:ext uri="{BB962C8B-B14F-4D97-AF65-F5344CB8AC3E}">
        <p14:creationId xmlns:p14="http://schemas.microsoft.com/office/powerpoint/2010/main" val="21766445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i="0" dirty="0"/>
              <a:t>That means that we can collapse our pseudo-population over L, and the associational risk ratio will equal the causal risk ratio in our original population</a:t>
            </a:r>
          </a:p>
          <a:p>
            <a:pPr marL="171450" indent="-171450">
              <a:buFontTx/>
              <a:buChar char="-"/>
            </a:pPr>
            <a:r>
              <a:rPr lang="en-US" sz="1200" b="0" i="0" u="none" strike="noStrike" kern="1200" baseline="0" dirty="0">
                <a:solidFill>
                  <a:schemeClr val="tx1"/>
                </a:solidFill>
                <a:latin typeface="+mn-lt"/>
                <a:ea typeface="+mn-ea"/>
                <a:cs typeface="+mn-cs"/>
              </a:rPr>
              <a:t>The pseudo-population created by IP weighting looks like a marginally randomized experiment</a:t>
            </a:r>
          </a:p>
          <a:p>
            <a:pPr marL="628650" lvl="1" indent="-171450">
              <a:buFontTx/>
              <a:buChar char="-"/>
            </a:pPr>
            <a:r>
              <a:rPr lang="en-US" sz="1200" b="0" i="0" u="none" strike="noStrike" kern="1200" baseline="0" dirty="0">
                <a:solidFill>
                  <a:schemeClr val="tx1"/>
                </a:solidFill>
                <a:latin typeface="+mn-lt"/>
                <a:ea typeface="+mn-ea"/>
                <a:cs typeface="+mn-cs"/>
              </a:rPr>
              <a:t>Exposed and unexposed subjects are unconditionally exchangeable</a:t>
            </a:r>
          </a:p>
          <a:p>
            <a:pPr marL="628650" lvl="1" indent="-171450">
              <a:buFontTx/>
              <a:buChar char="-"/>
            </a:pPr>
            <a:r>
              <a:rPr lang="en-US" sz="1200" b="0" i="0" u="none" strike="noStrike" kern="1200" baseline="0" dirty="0">
                <a:solidFill>
                  <a:schemeClr val="tx1"/>
                </a:solidFill>
                <a:latin typeface="+mn-lt"/>
                <a:ea typeface="+mn-ea"/>
                <a:cs typeface="+mn-cs"/>
              </a:rPr>
              <a:t>Exposure is randomized, i.e., equally probable across levels of the covariate L</a:t>
            </a:r>
          </a:p>
          <a:p>
            <a:pPr marL="171450" lvl="0" indent="-171450">
              <a:buFontTx/>
              <a:buChar char="-"/>
            </a:pPr>
            <a:r>
              <a:rPr lang="en-US" sz="1200" b="0" i="0" u="none" strike="noStrike" kern="1200" baseline="0" dirty="0">
                <a:solidFill>
                  <a:schemeClr val="tx1"/>
                </a:solidFill>
                <a:latin typeface="+mn-lt"/>
                <a:ea typeface="+mn-ea"/>
                <a:cs typeface="+mn-cs"/>
              </a:rPr>
              <a:t>In the pseudo-population, no adjustments are necessary to compute the causal effect</a:t>
            </a:r>
          </a:p>
        </p:txBody>
      </p:sp>
      <p:sp>
        <p:nvSpPr>
          <p:cNvPr id="4" name="Slide Number Placeholder 3"/>
          <p:cNvSpPr>
            <a:spLocks noGrp="1"/>
          </p:cNvSpPr>
          <p:nvPr>
            <p:ph type="sldNum" sz="quarter" idx="10"/>
          </p:nvPr>
        </p:nvSpPr>
        <p:spPr/>
        <p:txBody>
          <a:bodyPr/>
          <a:lstStyle/>
          <a:p>
            <a:fld id="{4A107E05-40DC-FD45-8388-749FC3D8F328}" type="slidenum">
              <a:rPr lang="en-US" smtClean="0"/>
              <a:t>31</a:t>
            </a:fld>
            <a:endParaRPr lang="en-US"/>
          </a:p>
        </p:txBody>
      </p:sp>
    </p:spTree>
    <p:extLst>
      <p:ext uri="{BB962C8B-B14F-4D97-AF65-F5344CB8AC3E}">
        <p14:creationId xmlns:p14="http://schemas.microsoft.com/office/powerpoint/2010/main" val="21766445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b="0" i="0" u="none" strike="noStrike" kern="1200" baseline="0" dirty="0">
                <a:solidFill>
                  <a:schemeClr val="tx1"/>
                </a:solidFill>
                <a:latin typeface="+mn-lt"/>
                <a:ea typeface="+mn-ea"/>
                <a:cs typeface="+mn-cs"/>
              </a:rPr>
              <a:t>Here we’re back to our original population</a:t>
            </a:r>
          </a:p>
          <a:p>
            <a:pPr marL="171450" indent="-171450">
              <a:buFontTx/>
              <a:buChar char="-"/>
            </a:pPr>
            <a:r>
              <a:rPr lang="en-US" sz="1200" b="0" i="0" u="none" strike="noStrike" kern="1200" baseline="0" dirty="0">
                <a:solidFill>
                  <a:schemeClr val="tx1"/>
                </a:solidFill>
                <a:latin typeface="+mn-lt"/>
                <a:ea typeface="+mn-ea"/>
                <a:cs typeface="+mn-cs"/>
              </a:rPr>
              <a:t>An alternative to the tree method for creating your pseudo-population, is to apply inverse probability weights</a:t>
            </a:r>
          </a:p>
          <a:p>
            <a:pPr marL="171450" indent="-171450">
              <a:buFontTx/>
              <a:buChar char="-"/>
            </a:pPr>
            <a:r>
              <a:rPr lang="en-US" sz="1200" b="0" i="0" u="none" strike="noStrike" kern="1200" baseline="0" dirty="0">
                <a:solidFill>
                  <a:schemeClr val="tx1"/>
                </a:solidFill>
                <a:latin typeface="+mn-lt"/>
                <a:ea typeface="+mn-ea"/>
                <a:cs typeface="+mn-cs"/>
              </a:rPr>
              <a:t>The denominator of your W is (informally) the probability of having your observed treatment value given your L value</a:t>
            </a:r>
          </a:p>
          <a:p>
            <a:pPr marL="171450" indent="-171450">
              <a:buFontTx/>
              <a:buChar char="-"/>
            </a:pPr>
            <a:r>
              <a:rPr lang="en-US" sz="1200" b="0" i="0" u="none" strike="noStrike" kern="1200" baseline="0" dirty="0">
                <a:solidFill>
                  <a:schemeClr val="tx1"/>
                </a:solidFill>
                <a:latin typeface="+mn-lt"/>
                <a:ea typeface="+mn-ea"/>
                <a:cs typeface="+mn-cs"/>
              </a:rPr>
              <a:t>To achieve the pseudo-population, you multiply the number of individuals in each combination of L, A, and Y by the relevant weight. Then, once again, you can collapse over L.</a:t>
            </a:r>
            <a:endParaRPr lang="en-US" i="0" dirty="0"/>
          </a:p>
        </p:txBody>
      </p:sp>
      <p:sp>
        <p:nvSpPr>
          <p:cNvPr id="4" name="Slide Number Placeholder 3"/>
          <p:cNvSpPr>
            <a:spLocks noGrp="1"/>
          </p:cNvSpPr>
          <p:nvPr>
            <p:ph type="sldNum" sz="quarter" idx="10"/>
          </p:nvPr>
        </p:nvSpPr>
        <p:spPr/>
        <p:txBody>
          <a:bodyPr/>
          <a:lstStyle/>
          <a:p>
            <a:fld id="{4A107E05-40DC-FD45-8388-749FC3D8F328}" type="slidenum">
              <a:rPr lang="en-US" smtClean="0"/>
              <a:t>32</a:t>
            </a:fld>
            <a:endParaRPr lang="en-US"/>
          </a:p>
        </p:txBody>
      </p:sp>
    </p:spTree>
    <p:extLst>
      <p:ext uri="{BB962C8B-B14F-4D97-AF65-F5344CB8AC3E}">
        <p14:creationId xmlns:p14="http://schemas.microsoft.com/office/powerpoint/2010/main" val="21766445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i="0" dirty="0"/>
          </a:p>
        </p:txBody>
      </p:sp>
      <p:sp>
        <p:nvSpPr>
          <p:cNvPr id="4" name="Slide Number Placeholder 3"/>
          <p:cNvSpPr>
            <a:spLocks noGrp="1"/>
          </p:cNvSpPr>
          <p:nvPr>
            <p:ph type="sldNum" sz="quarter" idx="10"/>
          </p:nvPr>
        </p:nvSpPr>
        <p:spPr/>
        <p:txBody>
          <a:bodyPr/>
          <a:lstStyle/>
          <a:p>
            <a:fld id="{4A107E05-40DC-FD45-8388-749FC3D8F328}" type="slidenum">
              <a:rPr lang="en-US" smtClean="0">
                <a:solidFill>
                  <a:prstClr val="black"/>
                </a:solidFill>
                <a:latin typeface="Calibri"/>
              </a:rPr>
              <a:pPr/>
              <a:t>33</a:t>
            </a:fld>
            <a:endParaRPr lang="en-US">
              <a:solidFill>
                <a:prstClr val="black"/>
              </a:solidFill>
              <a:latin typeface="Calibri"/>
            </a:endParaRPr>
          </a:p>
        </p:txBody>
      </p:sp>
    </p:spTree>
    <p:extLst>
      <p:ext uri="{BB962C8B-B14F-4D97-AF65-F5344CB8AC3E}">
        <p14:creationId xmlns:p14="http://schemas.microsoft.com/office/powerpoint/2010/main" val="8251649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i="0" dirty="0"/>
          </a:p>
        </p:txBody>
      </p:sp>
      <p:sp>
        <p:nvSpPr>
          <p:cNvPr id="4" name="Slide Number Placeholder 3"/>
          <p:cNvSpPr>
            <a:spLocks noGrp="1"/>
          </p:cNvSpPr>
          <p:nvPr>
            <p:ph type="sldNum" sz="quarter" idx="10"/>
          </p:nvPr>
        </p:nvSpPr>
        <p:spPr/>
        <p:txBody>
          <a:bodyPr/>
          <a:lstStyle/>
          <a:p>
            <a:fld id="{4A107E05-40DC-FD45-8388-749FC3D8F328}"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22411787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i="0" dirty="0"/>
          </a:p>
        </p:txBody>
      </p:sp>
      <p:sp>
        <p:nvSpPr>
          <p:cNvPr id="4" name="Slide Number Placeholder 3"/>
          <p:cNvSpPr>
            <a:spLocks noGrp="1"/>
          </p:cNvSpPr>
          <p:nvPr>
            <p:ph type="sldNum" sz="quarter" idx="10"/>
          </p:nvPr>
        </p:nvSpPr>
        <p:spPr/>
        <p:txBody>
          <a:bodyPr/>
          <a:lstStyle/>
          <a:p>
            <a:fld id="{4A107E05-40DC-FD45-8388-749FC3D8F328}" type="slidenum">
              <a:rPr lang="en-US" smtClean="0"/>
              <a:t>35</a:t>
            </a:fld>
            <a:endParaRPr lang="en-US"/>
          </a:p>
        </p:txBody>
      </p:sp>
    </p:spTree>
    <p:extLst>
      <p:ext uri="{BB962C8B-B14F-4D97-AF65-F5344CB8AC3E}">
        <p14:creationId xmlns:p14="http://schemas.microsoft.com/office/powerpoint/2010/main" val="17489849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i="0" dirty="0"/>
          </a:p>
        </p:txBody>
      </p:sp>
      <p:sp>
        <p:nvSpPr>
          <p:cNvPr id="4" name="Slide Number Placeholder 3"/>
          <p:cNvSpPr>
            <a:spLocks noGrp="1"/>
          </p:cNvSpPr>
          <p:nvPr>
            <p:ph type="sldNum" sz="quarter" idx="10"/>
          </p:nvPr>
        </p:nvSpPr>
        <p:spPr/>
        <p:txBody>
          <a:bodyPr/>
          <a:lstStyle/>
          <a:p>
            <a:fld id="{4A107E05-40DC-FD45-8388-749FC3D8F328}" type="slidenum">
              <a:rPr lang="en-US" smtClean="0"/>
              <a:t>36</a:t>
            </a:fld>
            <a:endParaRPr lang="en-US"/>
          </a:p>
        </p:txBody>
      </p:sp>
    </p:spTree>
    <p:extLst>
      <p:ext uri="{BB962C8B-B14F-4D97-AF65-F5344CB8AC3E}">
        <p14:creationId xmlns:p14="http://schemas.microsoft.com/office/powerpoint/2010/main" val="24052563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i="0" dirty="0"/>
          </a:p>
        </p:txBody>
      </p:sp>
      <p:sp>
        <p:nvSpPr>
          <p:cNvPr id="4" name="Slide Number Placeholder 3"/>
          <p:cNvSpPr>
            <a:spLocks noGrp="1"/>
          </p:cNvSpPr>
          <p:nvPr>
            <p:ph type="sldNum" sz="quarter" idx="10"/>
          </p:nvPr>
        </p:nvSpPr>
        <p:spPr/>
        <p:txBody>
          <a:bodyPr/>
          <a:lstStyle/>
          <a:p>
            <a:fld id="{4A107E05-40DC-FD45-8388-749FC3D8F328}" type="slidenum">
              <a:rPr lang="en-US" smtClean="0"/>
              <a:t>37</a:t>
            </a:fld>
            <a:endParaRPr lang="en-US"/>
          </a:p>
        </p:txBody>
      </p:sp>
    </p:spTree>
    <p:extLst>
      <p:ext uri="{BB962C8B-B14F-4D97-AF65-F5344CB8AC3E}">
        <p14:creationId xmlns:p14="http://schemas.microsoft.com/office/powerpoint/2010/main" val="40267303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i="0" dirty="0"/>
          </a:p>
        </p:txBody>
      </p:sp>
      <p:sp>
        <p:nvSpPr>
          <p:cNvPr id="4" name="Slide Number Placeholder 3"/>
          <p:cNvSpPr>
            <a:spLocks noGrp="1"/>
          </p:cNvSpPr>
          <p:nvPr>
            <p:ph type="sldNum" sz="quarter" idx="10"/>
          </p:nvPr>
        </p:nvSpPr>
        <p:spPr/>
        <p:txBody>
          <a:bodyPr/>
          <a:lstStyle/>
          <a:p>
            <a:fld id="{4A107E05-40DC-FD45-8388-749FC3D8F328}" type="slidenum">
              <a:rPr lang="en-US" smtClean="0"/>
              <a:t>38</a:t>
            </a:fld>
            <a:endParaRPr lang="en-US"/>
          </a:p>
        </p:txBody>
      </p:sp>
    </p:spTree>
    <p:extLst>
      <p:ext uri="{BB962C8B-B14F-4D97-AF65-F5344CB8AC3E}">
        <p14:creationId xmlns:p14="http://schemas.microsoft.com/office/powerpoint/2010/main" val="13044073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b="0" i="0" u="none" strike="noStrike" kern="1200" baseline="0" dirty="0">
                <a:solidFill>
                  <a:schemeClr val="tx1"/>
                </a:solidFill>
                <a:latin typeface="+mn-lt"/>
                <a:ea typeface="+mn-ea"/>
                <a:cs typeface="+mn-cs"/>
              </a:rPr>
              <a:t>In order for observational research to be conceptualized as conditionally randomized experiments, three conditions must hold</a:t>
            </a:r>
          </a:p>
          <a:p>
            <a:pPr marL="628650" lvl="1" indent="-171450">
              <a:buFontTx/>
              <a:buChar char="-"/>
            </a:pPr>
            <a:r>
              <a:rPr lang="en-US" sz="1200" b="0" i="0" u="none" strike="noStrike" kern="1200" baseline="0" dirty="0">
                <a:solidFill>
                  <a:schemeClr val="tx1"/>
                </a:solidFill>
                <a:latin typeface="+mn-lt"/>
                <a:ea typeface="+mn-ea"/>
                <a:cs typeface="+mn-cs"/>
              </a:rPr>
              <a:t>(Conditional) exchangeability: the conditional probability of receiving every value of treatment, though not decided by the investigators, depends only on measured covariates </a:t>
            </a:r>
          </a:p>
          <a:p>
            <a:pPr marL="628650" lvl="1" indent="-171450">
              <a:buFontTx/>
              <a:buChar char="-"/>
            </a:pPr>
            <a:r>
              <a:rPr lang="en-US" sz="1200" b="0" i="0" u="none" strike="noStrike" kern="1200" baseline="0" dirty="0">
                <a:solidFill>
                  <a:schemeClr val="tx1"/>
                </a:solidFill>
                <a:latin typeface="+mn-lt"/>
                <a:ea typeface="+mn-ea"/>
                <a:cs typeface="+mn-cs"/>
              </a:rPr>
              <a:t>Consistency: the values of treatment under comparison correspond to well-defined interventions that, in turn, correspond to the versions of treatment in the data</a:t>
            </a:r>
          </a:p>
          <a:p>
            <a:pPr marL="171450" lvl="0" indent="-171450">
              <a:buFontTx/>
              <a:buChar char="-"/>
            </a:pPr>
            <a:r>
              <a:rPr lang="en-US" sz="1200" b="0" i="0" u="none" strike="noStrike" kern="1200" baseline="0" dirty="0">
                <a:solidFill>
                  <a:schemeClr val="tx1"/>
                </a:solidFill>
                <a:latin typeface="+mn-lt"/>
                <a:ea typeface="+mn-ea"/>
                <a:cs typeface="+mn-cs"/>
              </a:rPr>
              <a:t>In an ideal randomized experiment, these identifiability conditions hold by design, which is why we try as best as possible to generate observational data that mimics an ideal randomized experiment</a:t>
            </a:r>
          </a:p>
          <a:p>
            <a:pPr marL="628650" lvl="1" indent="-171450">
              <a:buFontTx/>
              <a:buChar char="-"/>
            </a:pPr>
            <a:endParaRPr lang="en-US" dirty="0"/>
          </a:p>
        </p:txBody>
      </p:sp>
      <p:sp>
        <p:nvSpPr>
          <p:cNvPr id="4" name="Slide Number Placeholder 3"/>
          <p:cNvSpPr>
            <a:spLocks noGrp="1"/>
          </p:cNvSpPr>
          <p:nvPr>
            <p:ph type="sldNum" sz="quarter" idx="10"/>
          </p:nvPr>
        </p:nvSpPr>
        <p:spPr/>
        <p:txBody>
          <a:bodyPr/>
          <a:lstStyle/>
          <a:p>
            <a:fld id="{4A107E05-40DC-FD45-8388-749FC3D8F328}" type="slidenum">
              <a:rPr lang="en-US" smtClean="0"/>
              <a:t>39</a:t>
            </a:fld>
            <a:endParaRPr lang="en-US"/>
          </a:p>
        </p:txBody>
      </p:sp>
    </p:spTree>
    <p:extLst>
      <p:ext uri="{BB962C8B-B14F-4D97-AF65-F5344CB8AC3E}">
        <p14:creationId xmlns:p14="http://schemas.microsoft.com/office/powerpoint/2010/main" val="2176644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a:t>At this point I’d like to circle back to counterfactuals to make a few clarifications</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4A107E05-40DC-FD45-8388-749FC3D8F328}" type="slidenum">
              <a:rPr lang="en-US" smtClean="0"/>
              <a:t>4</a:t>
            </a:fld>
            <a:endParaRPr lang="en-US"/>
          </a:p>
        </p:txBody>
      </p:sp>
    </p:spTree>
    <p:extLst>
      <p:ext uri="{BB962C8B-B14F-4D97-AF65-F5344CB8AC3E}">
        <p14:creationId xmlns:p14="http://schemas.microsoft.com/office/powerpoint/2010/main" val="8921424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Consistency - the values of treatment under comparison correspond to well-defined interventions that, in turn, correspond to the versions of treatment in the data</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e.g., cohort with exercise assessed via self-reported survey will yield broad spectrum of activities. How do we group and study these into a well-defined “treatment”? If we boil it down to minutes per week, or number of sessions that are above a certain intensity – we begin to alter the specific research question and theorized “treatment” from a target trial.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Exchangeability - the conditional probability of receiving every value of treatment, though not decided by the investigators, depends only on measured covariates L</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E.g., Also, whether someone voluntarily pursues exercise of a certain degree or type is influenced by a number of factors – background health, access to exercise, knowledge about exercise…are these all accounted for in the cohort study? What’s missing?</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Positivity - the probability of receiving every value of treatment conditional on L greater than zero, i.e., positive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E.g., Once we start adjusting for a bunch of confounders, is there sufficient data in the study to observe each of the exposures of interest, within each stratum of the confounding factors? Data can become sparse, in which case, sometimes one is modeling an association based on whatever data are there, and it’s important to inspect the N for different strata. In the extreme case, imagine that you condition on body size, geography, age, gender, and comorbid conditions – imagine there is a stratum of obese, urban-dwelling, men, over the age of 80, with 5 or more co-morbidities… it’s possible that in your dataset for this group, there may not be someone doing more than 150 min of exercise per week, in which case, it is very hard to study the effect of this level of exercise in this sub-category.</a:t>
            </a:r>
          </a:p>
          <a:p>
            <a:pPr marL="228600" indent="-228600">
              <a:buAutoNum type="arabicPeriod"/>
            </a:pPr>
            <a:endParaRPr lang="en-US" dirty="0"/>
          </a:p>
        </p:txBody>
      </p:sp>
    </p:spTree>
    <p:extLst>
      <p:ext uri="{BB962C8B-B14F-4D97-AF65-F5344CB8AC3E}">
        <p14:creationId xmlns:p14="http://schemas.microsoft.com/office/powerpoint/2010/main" val="42207630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i="0" dirty="0"/>
          </a:p>
        </p:txBody>
      </p:sp>
      <p:sp>
        <p:nvSpPr>
          <p:cNvPr id="4" name="Slide Number Placeholder 3"/>
          <p:cNvSpPr>
            <a:spLocks noGrp="1"/>
          </p:cNvSpPr>
          <p:nvPr>
            <p:ph type="sldNum" sz="quarter" idx="10"/>
          </p:nvPr>
        </p:nvSpPr>
        <p:spPr/>
        <p:txBody>
          <a:bodyPr/>
          <a:lstStyle/>
          <a:p>
            <a:fld id="{4A107E05-40DC-FD45-8388-749FC3D8F328}" type="slidenum">
              <a:rPr lang="en-US" smtClean="0"/>
              <a:t>41</a:t>
            </a:fld>
            <a:endParaRPr lang="en-US"/>
          </a:p>
        </p:txBody>
      </p:sp>
    </p:spTree>
    <p:extLst>
      <p:ext uri="{BB962C8B-B14F-4D97-AF65-F5344CB8AC3E}">
        <p14:creationId xmlns:p14="http://schemas.microsoft.com/office/powerpoint/2010/main" val="21766445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107E05-40DC-FD45-8388-749FC3D8F328}" type="slidenum">
              <a:rPr lang="en-US" smtClean="0"/>
              <a:t>42</a:t>
            </a:fld>
            <a:endParaRPr lang="en-US"/>
          </a:p>
        </p:txBody>
      </p:sp>
    </p:spTree>
    <p:extLst>
      <p:ext uri="{BB962C8B-B14F-4D97-AF65-F5344CB8AC3E}">
        <p14:creationId xmlns:p14="http://schemas.microsoft.com/office/powerpoint/2010/main" val="1061072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Capital letters denote random variables, so variables that may have different values for different individuals</a:t>
            </a:r>
          </a:p>
          <a:p>
            <a:pPr marL="171450" indent="-171450">
              <a:buFontTx/>
              <a:buChar char="-"/>
            </a:pPr>
            <a:r>
              <a:rPr lang="en-US" dirty="0"/>
              <a:t>A, Y, the outcome Y had everyone been untreated, and the outcome had everyone been treated are all examples of random variables.</a:t>
            </a:r>
          </a:p>
          <a:p>
            <a:pPr marL="628650" lvl="1" indent="-171450">
              <a:buFontTx/>
              <a:buChar char="-"/>
            </a:pPr>
            <a:r>
              <a:rPr lang="en-US" dirty="0"/>
              <a:t>The latter two, the outcome had everyone been treated and the outcome had everyone been treated, are random variables since they can take on different values for different individuals.</a:t>
            </a:r>
          </a:p>
          <a:p>
            <a:pPr marL="628650" lvl="1" indent="-171450">
              <a:buFontTx/>
              <a:buChar char="-"/>
            </a:pPr>
            <a:r>
              <a:rPr lang="en-US" dirty="0"/>
              <a:t>It just happens that we’re evaluating the random variable Y under a certain condition of another variable A.</a:t>
            </a:r>
          </a:p>
          <a:p>
            <a:pPr marL="171450" lvl="0" indent="-171450">
              <a:buFontTx/>
              <a:buChar char="-"/>
            </a:pPr>
            <a:r>
              <a:rPr lang="en-US" dirty="0"/>
              <a:t>Lowercase letters on the other hand, denote possible values or realization of random variables.</a:t>
            </a:r>
          </a:p>
          <a:p>
            <a:pPr marL="628650" lvl="1" indent="-171450">
              <a:buFontTx/>
              <a:buChar char="-"/>
            </a:pPr>
            <a:r>
              <a:rPr lang="en-US" dirty="0"/>
              <a:t>So </a:t>
            </a:r>
            <a:r>
              <a:rPr lang="en-US" i="1" dirty="0"/>
              <a:t>a</a:t>
            </a:r>
            <a:r>
              <a:rPr lang="en-US" i="0" dirty="0"/>
              <a:t> is a value value (0 or 1) of the random variable capital A</a:t>
            </a:r>
          </a:p>
          <a:p>
            <a:pPr marL="171450" lvl="0" indent="-171450">
              <a:buFontTx/>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4359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probability of the outcome under a specified value of exposure is an unconditional or marginal probability</a:t>
            </a:r>
          </a:p>
          <a:p>
            <a:pPr marL="628650" lvl="1" indent="-171450">
              <a:buFontTx/>
              <a:buChar char="-"/>
            </a:pPr>
            <a:r>
              <a:rPr lang="en-US" dirty="0"/>
              <a:t>It’s the proportion of subjects that would have developed the outcome Y had all subjects in the population of interest received exposure value a</a:t>
            </a:r>
          </a:p>
          <a:p>
            <a:pPr marL="628650" lvl="1" indent="-171450">
              <a:buFontTx/>
              <a:buChar char="-"/>
            </a:pPr>
            <a:r>
              <a:rPr lang="en-US" dirty="0"/>
              <a:t>So it’s calculated using the entire population and it’s considered to be a causal quantity</a:t>
            </a:r>
          </a:p>
          <a:p>
            <a:pPr marL="628650" lvl="1" indent="-171450">
              <a:buFontTx/>
              <a:buChar char="-"/>
            </a:pPr>
            <a:r>
              <a:rPr lang="en-US" dirty="0"/>
              <a:t>It’s not typically measured in humans, so much as it is a construct to which we aspire. The same person isn’t generally going to be exposed AND unexposed, so we can’t know what would happen had the entire population been exposed or unexposed.</a:t>
            </a:r>
          </a:p>
          <a:p>
            <a:pPr marL="171450" lvl="0" indent="-171450">
              <a:buFontTx/>
              <a:buChar char="-"/>
            </a:pPr>
            <a:r>
              <a:rPr lang="en-US" dirty="0"/>
              <a:t>The probability that Y = 1 given that A =1 is a conditional probability</a:t>
            </a:r>
          </a:p>
          <a:p>
            <a:pPr marL="628650" lvl="1" indent="-171450">
              <a:buFontTx/>
              <a:buChar char="-"/>
            </a:pPr>
            <a:r>
              <a:rPr lang="en-US" dirty="0"/>
              <a:t>It’s the proportion of subjects that developed the outcome Y among subjects who received exposure value a in the population</a:t>
            </a:r>
          </a:p>
          <a:p>
            <a:pPr marL="628650" lvl="1" indent="-171450">
              <a:buFontTx/>
              <a:buChar char="-"/>
            </a:pPr>
            <a:r>
              <a:rPr lang="en-US" dirty="0"/>
              <a:t>So it’s calculated using a subset of the population and it’s an associational quantity</a:t>
            </a:r>
          </a:p>
          <a:p>
            <a:pPr marL="628650" lvl="1" indent="-171450">
              <a:buFontTx/>
              <a:buChar char="-"/>
            </a:pPr>
            <a:r>
              <a:rPr lang="en-US" dirty="0"/>
              <a:t>When calculating conditional probabilities, I find it useful to start with the denominator</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5487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In the previous lecture, you learned about individual vs. average causal effects, and Dr. Chan showed you the data on the right hand side of this slide.</a:t>
            </a:r>
          </a:p>
          <a:p>
            <a:pPr marL="171450" indent="-171450">
              <a:buFontTx/>
              <a:buChar char="-"/>
            </a:pPr>
            <a:r>
              <a:rPr lang="en-US" dirty="0"/>
              <a:t>She also showed you that the probability of the outcome had everyone been treated was equal to the probability of the outcome had everyone been untreated, which was equal to 0.5.</a:t>
            </a:r>
          </a:p>
          <a:p>
            <a:pPr marL="628650" lvl="1" indent="-171450">
              <a:buFontTx/>
              <a:buChar char="-"/>
            </a:pPr>
            <a:r>
              <a:rPr lang="en-US" dirty="0"/>
              <a:t>That means that in these data, the average causal null hypothesis holds</a:t>
            </a:r>
          </a:p>
          <a:p>
            <a:pPr marL="171450" lvl="0" indent="-171450">
              <a:buFontTx/>
              <a:buChar char="-"/>
            </a:pPr>
            <a:r>
              <a:rPr lang="en-US" dirty="0"/>
              <a:t>The average causal null hypothesis holds if the probability of the outcome had everyone been treated is equal to the probability of the outcome had everyone been untreated </a:t>
            </a:r>
          </a:p>
          <a:p>
            <a:pPr marL="171450" lvl="0" indent="-171450">
              <a:buFontTx/>
              <a:buChar char="-"/>
            </a:pPr>
            <a:r>
              <a:rPr lang="en-US" dirty="0"/>
              <a:t>The sharp causal null hypothesis holds if, for all individuals, the outcome under treatment is equal to the outcome under lack of treatment</a:t>
            </a:r>
          </a:p>
          <a:p>
            <a:pPr marL="171450" lvl="0" indent="-171450">
              <a:buFontTx/>
              <a:buChar char="-"/>
            </a:pPr>
            <a:r>
              <a:rPr lang="en-US" dirty="0"/>
              <a:t>So if we ask if the sharp causal null hypothesis holds for these data, we would find that it does not, because for some of the individuals in this population, the outcome under treatment and lack of treatment is not the same.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6323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data that we see on this slide are the observed exposure and observed outcome for the individuals in the population on the previous slide.</a:t>
            </a:r>
          </a:p>
          <a:p>
            <a:pPr marL="171450" indent="-171450">
              <a:buFontTx/>
              <a:buChar char="-"/>
            </a:pPr>
            <a:r>
              <a:rPr lang="en-US" dirty="0"/>
              <a:t>If we look at the probability of the outcome among those who were exposed, which is to say among those for whom A was equal to one, we would see that there are 13 individuals who were exposed and among them 7 experienced the outcome</a:t>
            </a:r>
          </a:p>
          <a:p>
            <a:pPr marL="171450" indent="-171450">
              <a:buFontTx/>
              <a:buChar char="-"/>
            </a:pPr>
            <a:r>
              <a:rPr lang="en-US" dirty="0"/>
              <a:t>We can do a similar calculation among the unexposed and find that 3 out of 7 individuals experienced the outcome</a:t>
            </a:r>
          </a:p>
          <a:p>
            <a:pPr marL="171450" indent="-171450">
              <a:buFontTx/>
              <a:buChar char="-"/>
            </a:pPr>
            <a:r>
              <a:rPr lang="en-US" dirty="0"/>
              <a:t>Exposure A and outcome Y are associated if the probability of the outcome among the exposed is not equal to the probability of the outcome among the unexposed </a:t>
            </a:r>
          </a:p>
          <a:p>
            <a:pPr marL="171450" indent="-171450">
              <a:buFontTx/>
              <a:buChar char="-"/>
            </a:pPr>
            <a:r>
              <a:rPr lang="en-US" dirty="0"/>
              <a:t>Independence is the scenario in which these two quantities are equal and it can alternatively be expressed using this particular notation.</a:t>
            </a:r>
          </a:p>
          <a:p>
            <a:pPr marL="171450" indent="-171450">
              <a:buFontTx/>
              <a:buChar char="-"/>
            </a:pPr>
            <a:r>
              <a:rPr lang="en-US" dirty="0"/>
              <a:t>And so we ask in this case, are A and Y independent, and we find that they are not because these two values are not comparable.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5302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Comparing effect vs. association measures, what we have on the left hand side of this table is a causal risk ratio</a:t>
            </a:r>
          </a:p>
          <a:p>
            <a:pPr marL="628650" lvl="1" indent="-171450">
              <a:buFontTx/>
              <a:buChar char="-"/>
            </a:pPr>
            <a:r>
              <a:rPr lang="en-US" dirty="0"/>
              <a:t>We could similarly be looking at a causal risk difference or causal odds ratio</a:t>
            </a:r>
          </a:p>
          <a:p>
            <a:pPr marL="628650" lvl="1" indent="-171450">
              <a:buFontTx/>
              <a:buChar char="-"/>
            </a:pPr>
            <a:r>
              <a:rPr lang="en-US" dirty="0"/>
              <a:t>But the point is that we’re looking at unobserved risks; they cannot be directly computed because the outcome under treatment and the outcome under lack of treatment are unobserved in some subjects in the population</a:t>
            </a:r>
          </a:p>
          <a:p>
            <a:pPr marL="171450" lvl="0" indent="-171450">
              <a:buFontTx/>
              <a:buChar char="-"/>
            </a:pPr>
            <a:r>
              <a:rPr lang="en-US" dirty="0"/>
              <a:t>On the right hand side of the table, however, we are looking at an associational risk ratio, which is a ratio of observed risk</a:t>
            </a:r>
          </a:p>
          <a:p>
            <a:pPr marL="628650" lvl="1" indent="-171450">
              <a:buFontTx/>
              <a:buChar char="-"/>
            </a:pPr>
            <a:r>
              <a:rPr lang="en-US" dirty="0"/>
              <a:t>It can be computed in any study because Y, the outcome, is observed in all subjects in the population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77337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Master" Target="../slideMasters/slideMaster3.xml"/><Relationship Id="rId4" Type="http://schemas.openxmlformats.org/officeDocument/2006/relationships/image" Target="../media/image10.jpe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emf"/><Relationship Id="rId1" Type="http://schemas.openxmlformats.org/officeDocument/2006/relationships/slideMaster" Target="../slideMasters/slideMaster3.xml"/><Relationship Id="rId4" Type="http://schemas.openxmlformats.org/officeDocument/2006/relationships/image" Target="../media/image12.jpe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emf"/><Relationship Id="rId1" Type="http://schemas.openxmlformats.org/officeDocument/2006/relationships/slideMaster" Target="../slideMasters/slideMaster3.xml"/><Relationship Id="rId4" Type="http://schemas.openxmlformats.org/officeDocument/2006/relationships/image" Target="../media/image12.jpe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98114282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411489951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2708521224"/>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055088123"/>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988340543"/>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2284037106"/>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542033378"/>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464014493"/>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2218156553"/>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752737870"/>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820184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318711571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741068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247545652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142611103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25794742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Head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63231"/>
          </a:xfrm>
        </p:spPr>
        <p:txBody>
          <a:bodyPr rtlCol="0"/>
          <a:lstStyle>
            <a:lvl1pPr>
              <a:defRPr lang="en-US" dirty="0"/>
            </a:lvl1pPr>
          </a:lstStyle>
          <a:p>
            <a:pPr lvl="0"/>
            <a:r>
              <a:rPr lang="en-US"/>
              <a:t>Click to edit Master title style</a:t>
            </a:r>
            <a:endParaRPr lang="en-US" dirty="0"/>
          </a:p>
        </p:txBody>
      </p:sp>
      <p:sp>
        <p:nvSpPr>
          <p:cNvPr id="3" name="Content Placeholder 2"/>
          <p:cNvSpPr>
            <a:spLocks noGrp="1"/>
          </p:cNvSpPr>
          <p:nvPr>
            <p:ph idx="1"/>
          </p:nvPr>
        </p:nvSpPr>
        <p:spPr>
          <a:xfrm>
            <a:off x="661375" y="1563752"/>
            <a:ext cx="8325548" cy="4011502"/>
          </a:xfrm>
        </p:spPr>
        <p:txBody>
          <a:bodyPr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6"/>
          <p:cNvSpPr>
            <a:spLocks noGrp="1"/>
          </p:cNvSpPr>
          <p:nvPr>
            <p:ph type="sldNum" sz="quarter" idx="10"/>
          </p:nvPr>
        </p:nvSpPr>
        <p:spPr>
          <a:xfrm>
            <a:off x="365125" y="6380163"/>
            <a:ext cx="423863" cy="273050"/>
          </a:xfrm>
        </p:spPr>
        <p:txBody>
          <a:bodyPr/>
          <a:lstStyle>
            <a:lvl1pPr algn="l">
              <a:defRPr sz="1400" i="0">
                <a:solidFill>
                  <a:schemeClr val="tx1"/>
                </a:solidFill>
                <a:latin typeface="Arial" pitchFamily="34" charset="0"/>
                <a:cs typeface="Arial" pitchFamily="34" charset="0"/>
              </a:defRPr>
            </a:lvl1pPr>
          </a:lstStyle>
          <a:p>
            <a:pPr>
              <a:defRPr/>
            </a:pPr>
            <a:fld id="{6746ACCE-8F13-C64C-8623-5F4A37EA215D}" type="slidenum">
              <a:rPr lang="en-US"/>
              <a:pPr>
                <a:defRPr/>
              </a:pPr>
              <a:t>‹#›</a:t>
            </a:fld>
            <a:endParaRPr lang="en-US" dirty="0"/>
          </a:p>
        </p:txBody>
      </p:sp>
    </p:spTree>
    <p:extLst>
      <p:ext uri="{BB962C8B-B14F-4D97-AF65-F5344CB8AC3E}">
        <p14:creationId xmlns:p14="http://schemas.microsoft.com/office/powerpoint/2010/main" val="200735270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19892785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22752599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102281332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00900244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374903572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201079899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166728187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72809045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210007366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3196917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34304359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425514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21868913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372501883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315622259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173461751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Tree>
    <p:extLst>
      <p:ext uri="{BB962C8B-B14F-4D97-AF65-F5344CB8AC3E}">
        <p14:creationId xmlns:p14="http://schemas.microsoft.com/office/powerpoint/2010/main" val="12412065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26403519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365554395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182984632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111574492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81535376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defTabSz="914400"/>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30363440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7063389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98806656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36240264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26851287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32872132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6623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15313845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213140844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203713045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33028867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919328760"/>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1807221352"/>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228412932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2863550127"/>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2936025139"/>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996109046"/>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207477534"/>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34704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defTabSz="914400"/>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6637826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123469405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25149292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21953548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310916991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369888" y="6353175"/>
            <a:ext cx="504825" cy="304800"/>
          </a:xfrm>
        </p:spPr>
        <p:txBody>
          <a:bodyPr/>
          <a:lstStyle>
            <a:lvl1pPr>
              <a:defRPr>
                <a:solidFill>
                  <a:schemeClr val="tx2"/>
                </a:solidFill>
              </a:defRPr>
            </a:lvl1pPr>
          </a:lstStyle>
          <a:p>
            <a:pPr>
              <a:defRPr/>
            </a:pPr>
            <a:fld id="{FAA74B69-70FD-A649-B131-F3438782CAA4}" type="slidenum">
              <a:rPr lang="en-US" altLang="en-US">
                <a:solidFill>
                  <a:srgbClr val="052049"/>
                </a:solidFill>
              </a:rPr>
              <a:pPr>
                <a:defRPr/>
              </a:pPr>
              <a:t>‹#›</a:t>
            </a:fld>
            <a:endParaRPr lang="en-US" altLang="en-US">
              <a:solidFill>
                <a:srgbClr val="052049"/>
              </a:solidFill>
            </a:endParaRPr>
          </a:p>
        </p:txBody>
      </p:sp>
    </p:spTree>
    <p:extLst>
      <p:ext uri="{BB962C8B-B14F-4D97-AF65-F5344CB8AC3E}">
        <p14:creationId xmlns:p14="http://schemas.microsoft.com/office/powerpoint/2010/main" val="28124931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defTabSz="914400" eaLnBrk="0" fontAlgn="base" hangingPunct="0">
              <a:spcBef>
                <a:spcPct val="0"/>
              </a:spcBef>
              <a:spcAft>
                <a:spcPct val="0"/>
              </a:spcAft>
              <a:defRPr/>
            </a:pPr>
            <a:endParaRPr lang="en-US">
              <a:solidFill>
                <a:srgbClr val="052049"/>
              </a:solidFill>
              <a:latin typeface="Garamond" charset="0"/>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52049"/>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5DB70E2-3929-4620-B6BA-4AC054379E69}" type="slidenum">
              <a:rPr lang="en-US">
                <a:solidFill>
                  <a:srgbClr val="052049"/>
                </a:solidFill>
              </a:rPr>
              <a:pPr>
                <a:defRPr/>
              </a:pPr>
              <a:t>‹#›</a:t>
            </a:fld>
            <a:endParaRPr lang="en-US">
              <a:solidFill>
                <a:srgbClr val="052049"/>
              </a:solidFill>
            </a:endParaRPr>
          </a:p>
        </p:txBody>
      </p:sp>
    </p:spTree>
    <p:extLst>
      <p:ext uri="{BB962C8B-B14F-4D97-AF65-F5344CB8AC3E}">
        <p14:creationId xmlns:p14="http://schemas.microsoft.com/office/powerpoint/2010/main" val="32527314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3377607"/>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43000" y="1981200"/>
            <a:ext cx="7772400" cy="4114800"/>
          </a:xfrm>
          <a:prstGeom prst="rect">
            <a:avLst/>
          </a:prstGeom>
        </p:spPr>
        <p:txBody>
          <a:bodyPr/>
          <a:lstStyle/>
          <a:p>
            <a:pPr lvl="0"/>
            <a:endParaRPr lang="en-US" noProof="0"/>
          </a:p>
        </p:txBody>
      </p:sp>
      <p:sp>
        <p:nvSpPr>
          <p:cNvPr id="4" name="Rectangle 36"/>
          <p:cNvSpPr>
            <a:spLocks noGrp="1" noChangeArrowheads="1"/>
          </p:cNvSpPr>
          <p:nvPr>
            <p:ph type="dt" sz="half" idx="10"/>
          </p:nvPr>
        </p:nvSpPr>
        <p:spPr>
          <a:xfrm>
            <a:off x="1143000" y="6248400"/>
            <a:ext cx="1905000" cy="457200"/>
          </a:xfrm>
          <a:prstGeom prst="rect">
            <a:avLst/>
          </a:prstGeom>
          <a:ln/>
        </p:spPr>
        <p:txBody>
          <a:bodyPr/>
          <a:lstStyle>
            <a:lvl1pPr>
              <a:defRPr/>
            </a:lvl1pPr>
          </a:lstStyle>
          <a:p>
            <a:pPr defTabSz="914400" eaLnBrk="0" fontAlgn="base" hangingPunct="0">
              <a:spcBef>
                <a:spcPct val="0"/>
              </a:spcBef>
              <a:spcAft>
                <a:spcPct val="0"/>
              </a:spcAft>
              <a:defRPr/>
            </a:pPr>
            <a:endParaRPr lang="en-US">
              <a:solidFill>
                <a:srgbClr val="052049"/>
              </a:solidFill>
              <a:latin typeface="Garamond" charset="0"/>
            </a:endParaRPr>
          </a:p>
        </p:txBody>
      </p:sp>
      <p:sp>
        <p:nvSpPr>
          <p:cNvPr id="5" name="Rectangle 37"/>
          <p:cNvSpPr>
            <a:spLocks noGrp="1" noChangeArrowheads="1"/>
          </p:cNvSpPr>
          <p:nvPr>
            <p:ph type="ftr" sz="quarter" idx="11"/>
          </p:nvPr>
        </p:nvSpPr>
        <p:spPr>
          <a:xfrm>
            <a:off x="3581400" y="6248400"/>
            <a:ext cx="2895600" cy="457200"/>
          </a:xfrm>
          <a:prstGeom prst="rect">
            <a:avLst/>
          </a:prstGeom>
          <a:ln/>
        </p:spPr>
        <p:txBody>
          <a:bodyPr/>
          <a:lstStyle>
            <a:lvl1pPr>
              <a:defRPr/>
            </a:lvl1pPr>
          </a:lstStyle>
          <a:p>
            <a:pPr>
              <a:defRPr/>
            </a:pPr>
            <a:endParaRPr lang="en-US">
              <a:solidFill>
                <a:srgbClr val="052049"/>
              </a:solidFill>
            </a:endParaRPr>
          </a:p>
        </p:txBody>
      </p:sp>
      <p:sp>
        <p:nvSpPr>
          <p:cNvPr id="6" name="Rectangle 38"/>
          <p:cNvSpPr>
            <a:spLocks noGrp="1" noChangeArrowheads="1"/>
          </p:cNvSpPr>
          <p:nvPr>
            <p:ph type="sldNum" sz="quarter" idx="12"/>
          </p:nvPr>
        </p:nvSpPr>
        <p:spPr>
          <a:ln/>
        </p:spPr>
        <p:txBody>
          <a:bodyPr/>
          <a:lstStyle>
            <a:lvl1pPr>
              <a:defRPr/>
            </a:lvl1pPr>
          </a:lstStyle>
          <a:p>
            <a:fld id="{413F8DDE-4CC1-4F7A-B17B-0976918310C3}" type="slidenum">
              <a:rPr lang="en-US" altLang="en-US">
                <a:solidFill>
                  <a:srgbClr val="052049"/>
                </a:solidFill>
              </a:rPr>
              <a:pPr/>
              <a:t>‹#›</a:t>
            </a:fld>
            <a:endParaRPr lang="en-US" altLang="en-US">
              <a:solidFill>
                <a:srgbClr val="052049"/>
              </a:solidFill>
            </a:endParaRPr>
          </a:p>
        </p:txBody>
      </p:sp>
    </p:spTree>
    <p:extLst>
      <p:ext uri="{BB962C8B-B14F-4D97-AF65-F5344CB8AC3E}">
        <p14:creationId xmlns:p14="http://schemas.microsoft.com/office/powerpoint/2010/main" val="9957248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2970" y="1946674"/>
            <a:ext cx="1718965" cy="4018359"/>
          </a:xfrm>
        </p:spPr>
        <p:txBody>
          <a:bodyPr/>
          <a:lstStyle>
            <a:lvl1pPr>
              <a:defRPr sz="1500"/>
            </a:lvl1pPr>
            <a:lvl2pPr>
              <a:defRPr sz="1275"/>
            </a:lvl2pPr>
            <a:lvl3pPr>
              <a:defRPr sz="1050"/>
            </a:lvl3pPr>
            <a:lvl4pPr>
              <a:defRPr sz="975"/>
            </a:lvl4pPr>
            <a:lvl5pPr>
              <a:defRPr sz="975"/>
            </a:lvl5pPr>
            <a:lvl6pPr>
              <a:defRPr sz="975"/>
            </a:lvl6pPr>
            <a:lvl7pPr>
              <a:defRPr sz="975"/>
            </a:lvl7pPr>
            <a:lvl8pPr>
              <a:defRPr sz="975"/>
            </a:lvl8pPr>
            <a:lvl9pPr>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719091" y="1946674"/>
            <a:ext cx="1718965" cy="4018359"/>
          </a:xfrm>
        </p:spPr>
        <p:txBody>
          <a:bodyPr/>
          <a:lstStyle>
            <a:lvl1pPr>
              <a:defRPr sz="1500"/>
            </a:lvl1pPr>
            <a:lvl2pPr>
              <a:defRPr sz="1275"/>
            </a:lvl2pPr>
            <a:lvl3pPr>
              <a:defRPr sz="1050"/>
            </a:lvl3pPr>
            <a:lvl4pPr>
              <a:defRPr sz="975"/>
            </a:lvl4pPr>
            <a:lvl5pPr>
              <a:defRPr sz="975"/>
            </a:lvl5pPr>
            <a:lvl6pPr>
              <a:defRPr sz="975"/>
            </a:lvl6pPr>
            <a:lvl7pPr>
              <a:defRPr sz="975"/>
            </a:lvl7pPr>
            <a:lvl8pPr>
              <a:defRPr sz="975"/>
            </a:lvl8pPr>
            <a:lvl9pPr>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7640971"/>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3" y="438914"/>
            <a:ext cx="8089901" cy="458587"/>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202179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38227" y="1563684"/>
            <a:ext cx="8087171" cy="313932"/>
          </a:xfrm>
        </p:spPr>
        <p:txBody>
          <a:bodyPr anchor="t"/>
          <a:lstStyle>
            <a:lvl1pPr marL="0" indent="0">
              <a:buNone/>
              <a:defRPr sz="1575" b="0">
                <a:solidFill>
                  <a:schemeClr val="tx1"/>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Subhead</a:t>
            </a:r>
          </a:p>
        </p:txBody>
      </p:sp>
      <p:sp>
        <p:nvSpPr>
          <p:cNvPr id="8" name="Date Placeholder 4"/>
          <p:cNvSpPr>
            <a:spLocks noGrp="1"/>
          </p:cNvSpPr>
          <p:nvPr>
            <p:ph type="dt" sz="half" idx="2"/>
          </p:nvPr>
        </p:nvSpPr>
        <p:spPr>
          <a:xfrm>
            <a:off x="6334638" y="6452362"/>
            <a:ext cx="927193" cy="155235"/>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AE8EEDDD-082B-5546-B825-69448448F6D4}" type="datetime1">
              <a:rPr lang="en-US" smtClean="0">
                <a:solidFill>
                  <a:srgbClr val="052049"/>
                </a:solidFill>
              </a:rPr>
              <a:pPr/>
              <a:t>1/7/21</a:t>
            </a:fld>
            <a:endParaRPr lang="en-US" dirty="0">
              <a:solidFill>
                <a:srgbClr val="052049"/>
              </a:solidFill>
            </a:endParaRPr>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endParaRPr lang="en-US" dirty="0">
              <a:solidFill>
                <a:srgbClr val="052049"/>
              </a:solidFill>
            </a:endParaRPr>
          </a:p>
        </p:txBody>
      </p:sp>
      <p:sp>
        <p:nvSpPr>
          <p:cNvPr id="10" name="Slide Number Placeholder 6"/>
          <p:cNvSpPr>
            <a:spLocks noGrp="1"/>
          </p:cNvSpPr>
          <p:nvPr>
            <p:ph type="sldNum" sz="quarter" idx="4"/>
          </p:nvPr>
        </p:nvSpPr>
        <p:spPr>
          <a:xfrm>
            <a:off x="358010" y="6453505"/>
            <a:ext cx="246061" cy="155233"/>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7BCC8D0D-EAEC-449D-9161-023DFF90F2E2}" type="slidenum">
              <a:rPr lang="en-US" smtClean="0">
                <a:solidFill>
                  <a:srgbClr val="052049"/>
                </a:solidFill>
              </a:rPr>
              <a:pPr/>
              <a:t>‹#›</a:t>
            </a:fld>
            <a:endParaRPr lang="en-US" dirty="0">
              <a:solidFill>
                <a:srgbClr val="052049"/>
              </a:solidFill>
            </a:endParaRPr>
          </a:p>
        </p:txBody>
      </p:sp>
    </p:spTree>
    <p:extLst>
      <p:ext uri="{BB962C8B-B14F-4D97-AF65-F5344CB8AC3E}">
        <p14:creationId xmlns:p14="http://schemas.microsoft.com/office/powerpoint/2010/main" val="129881049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6911086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1/7/21</a:t>
            </a:fld>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1597907362"/>
      </p:ext>
    </p:extLst>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1/7/21</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23401868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1/7/21</a:t>
            </a:fld>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16758224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1/7/21</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6567532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1/7/21</a:t>
            </a:fld>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23448862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34716086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6240342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9533481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6487467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21759693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13415492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7440844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8731232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159879616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1195186649"/>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674069075"/>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2608036045"/>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2791829481"/>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362996486"/>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2334788420"/>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87852190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1241510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514899844"/>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7704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63050344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167633148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242990690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219605487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Tree>
    <p:extLst>
      <p:ext uri="{BB962C8B-B14F-4D97-AF65-F5344CB8AC3E}">
        <p14:creationId xmlns:p14="http://schemas.microsoft.com/office/powerpoint/2010/main" val="28258721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1/7/21</a:t>
            </a:fld>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977759302"/>
      </p:ext>
    </p:extLst>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1/7/21</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86961157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1/7/21</a:t>
            </a:fld>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647268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83830129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1/7/21</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9440784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1/7/21</a:t>
            </a:fld>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16862008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035770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12237402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246267105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892448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1744609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3351693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03068326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468114686"/>
      </p:ext>
    </p:extLst>
  </p:cSld>
  <p:clrMapOvr>
    <a:overrideClrMapping bg1="lt1" tx1="dk1" bg2="lt2" tx2="dk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theme" Target="../theme/theme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slideLayout" Target="../slideLayouts/slideLayout56.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slideLayout" Target="../slideLayouts/slideLayout59.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slideLayout" Target="../slideLayouts/slideLayout58.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 Id="rId8"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theme" Target="../theme/theme3.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26" Type="http://schemas.openxmlformats.org/officeDocument/2006/relationships/slideLayout" Target="../slideLayouts/slideLayout112.xml"/><Relationship Id="rId3" Type="http://schemas.openxmlformats.org/officeDocument/2006/relationships/slideLayout" Target="../slideLayouts/slideLayout89.xml"/><Relationship Id="rId21" Type="http://schemas.openxmlformats.org/officeDocument/2006/relationships/slideLayout" Target="../slideLayouts/slideLayout107.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5" Type="http://schemas.openxmlformats.org/officeDocument/2006/relationships/slideLayout" Target="../slideLayouts/slideLayout111.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24" Type="http://schemas.openxmlformats.org/officeDocument/2006/relationships/slideLayout" Target="../slideLayouts/slideLayout110.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slideLayout" Target="../slideLayouts/slideLayout109.xml"/><Relationship Id="rId28" Type="http://schemas.openxmlformats.org/officeDocument/2006/relationships/theme" Target="../theme/theme4.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 Id="rId27"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fld id="{7BCC8D0D-EAEC-449D-9161-023DFF90F2E2}" type="slidenum">
              <a:rPr lang="en-US" smtClean="0">
                <a:solidFill>
                  <a:srgbClr val="052049"/>
                </a:solidFill>
              </a:rPr>
              <a:pPr defTabSz="914400"/>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xmlns="">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xmlns="">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400"/>
            <a:endParaRPr lang="en-US">
              <a:solidFill>
                <a:srgbClr val="052049"/>
              </a:solidFill>
              <a:latin typeface="Arial"/>
            </a:endParaRPr>
          </a:p>
        </p:txBody>
      </p:sp>
    </p:spTree>
    <p:extLst>
      <p:ext uri="{BB962C8B-B14F-4D97-AF65-F5344CB8AC3E}">
        <p14:creationId xmlns:p14="http://schemas.microsoft.com/office/powerpoint/2010/main" val="29268520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Lst>
  <p:transition>
    <p:fade/>
  </p:transition>
  <p:hf hdr="0" ftr="0" dt="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endParaRPr lang="en-US" dirty="0">
              <a:solidFill>
                <a:srgbClr val="052049"/>
              </a:solidFill>
            </a:endParaRP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fld id="{7BCC8D0D-EAEC-449D-9161-023DFF90F2E2}" type="slidenum">
              <a:rPr lang="en-US" smtClean="0">
                <a:solidFill>
                  <a:srgbClr val="052049"/>
                </a:solidFill>
              </a:rPr>
              <a:pPr defTabSz="914400"/>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xmlns="">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xmlns="">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400"/>
            <a:endParaRPr lang="en-US">
              <a:solidFill>
                <a:srgbClr val="052049"/>
              </a:solidFill>
              <a:latin typeface="Arial"/>
            </a:endParaRPr>
          </a:p>
        </p:txBody>
      </p:sp>
    </p:spTree>
    <p:extLst>
      <p:ext uri="{BB962C8B-B14F-4D97-AF65-F5344CB8AC3E}">
        <p14:creationId xmlns:p14="http://schemas.microsoft.com/office/powerpoint/2010/main" val="355981891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5" r:id="rId27"/>
    <p:sldLayoutId id="2147483716" r:id="rId28"/>
    <p:sldLayoutId id="2147483717" r:id="rId29"/>
    <p:sldLayoutId id="2147483718" r:id="rId30"/>
    <p:sldLayoutId id="2147483719" r:id="rId31"/>
    <p:sldLayoutId id="2147483720" r:id="rId32"/>
  </p:sldLayoutIdLst>
  <p:transition>
    <p:fade/>
  </p:transition>
  <p:hf hdr="0" ftr="0" dt="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r>
              <a:rPr lang="en-US">
                <a:solidFill>
                  <a:srgbClr val="052049"/>
                </a:solidFill>
              </a:rPr>
              <a:t>UCSF | Health</a:t>
            </a:r>
            <a:endParaRPr lang="en-US" dirty="0">
              <a:solidFill>
                <a:srgbClr val="052049"/>
              </a:solidFill>
            </a:endParaRP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fld id="{7BCC8D0D-EAEC-449D-9161-023DFF90F2E2}" type="slidenum">
              <a:rPr lang="en-US" smtClean="0">
                <a:solidFill>
                  <a:srgbClr val="052049"/>
                </a:solidFill>
              </a:rPr>
              <a:pPr eaLnBrk="1" fontAlgn="auto" hangingPunct="1">
                <a:spcBef>
                  <a:spcPts val="0"/>
                </a:spcBef>
                <a:spcAft>
                  <a:spcPts val="0"/>
                </a:spcAft>
              </a:pPr>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a:solidFill>
                <a:srgbClr val="052049"/>
              </a:solidFill>
              <a:latin typeface="Arial"/>
            </a:endParaRPr>
          </a:p>
        </p:txBody>
      </p:sp>
    </p:spTree>
    <p:extLst>
      <p:ext uri="{BB962C8B-B14F-4D97-AF65-F5344CB8AC3E}">
        <p14:creationId xmlns:p14="http://schemas.microsoft.com/office/powerpoint/2010/main" val="300186248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 id="2147483745" r:id="rId24"/>
    <p:sldLayoutId id="2147483746" r:id="rId25"/>
    <p:sldLayoutId id="2147483747" r:id="rId26"/>
    <p:sldLayoutId id="2147483748" r:id="rId27"/>
  </p:sldLayoutIdLst>
  <p:transition>
    <p:fade/>
  </p:transition>
  <p:hf hdr="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2" name="Slide Number Placeholder 6"/>
          <p:cNvSpPr>
            <a:spLocks noGrp="1"/>
          </p:cNvSpPr>
          <p:nvPr>
            <p:ph type="sldNum" sz="quarter" idx="4"/>
          </p:nvPr>
        </p:nvSpPr>
        <p:spPr>
          <a:xfrm>
            <a:off x="330554" y="6481789"/>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fld id="{7BCC8D0D-EAEC-449D-9161-023DFF90F2E2}" type="slidenum">
              <a:rPr lang="en-US" smtClean="0">
                <a:solidFill>
                  <a:srgbClr val="052049"/>
                </a:solidFill>
              </a:rPr>
              <a:pPr eaLnBrk="1" fontAlgn="auto" hangingPunct="1">
                <a:spcBef>
                  <a:spcPts val="0"/>
                </a:spcBef>
                <a:spcAft>
                  <a:spcPts val="0"/>
                </a:spcAft>
              </a:pPr>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a:solidFill>
                <a:srgbClr val="052049"/>
              </a:solidFill>
              <a:latin typeface="Arial"/>
            </a:endParaRPr>
          </a:p>
        </p:txBody>
      </p:sp>
    </p:spTree>
    <p:extLst>
      <p:ext uri="{BB962C8B-B14F-4D97-AF65-F5344CB8AC3E}">
        <p14:creationId xmlns:p14="http://schemas.microsoft.com/office/powerpoint/2010/main" val="319153600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 id="2147483771" r:id="rId22"/>
    <p:sldLayoutId id="2147483772" r:id="rId23"/>
    <p:sldLayoutId id="2147483773" r:id="rId24"/>
    <p:sldLayoutId id="2147483774" r:id="rId25"/>
    <p:sldLayoutId id="2147483775" r:id="rId26"/>
    <p:sldLayoutId id="2147483777" r:id="rId27"/>
  </p:sldLayoutIdLst>
  <p:transition>
    <p:fade/>
  </p:transition>
  <p:hf hdr="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6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39.xml"/><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39.xml"/><Relationship Id="rId5" Type="http://schemas.openxmlformats.org/officeDocument/2006/relationships/image" Target="../media/image19.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39.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9.xml"/></Relationships>
</file>

<file path=ppt/slides/_rels/slide40.xml.rels><?xml version="1.0" encoding="UTF-8" standalone="yes"?>
<Relationships xmlns="http://schemas.openxmlformats.org/package/2006/relationships"><Relationship Id="rId3" Type="http://schemas.openxmlformats.org/officeDocument/2006/relationships/hyperlink" Target="https://www.ncbi.nlm.nih.gov/pubmed/27183032" TargetMode="External"/><Relationship Id="rId2" Type="http://schemas.openxmlformats.org/officeDocument/2006/relationships/notesSlide" Target="../notesSlides/notesSlide40.xml"/><Relationship Id="rId1" Type="http://schemas.openxmlformats.org/officeDocument/2006/relationships/slideLayout" Target="../slideLayouts/slideLayout54.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1.xml"/><Relationship Id="rId1" Type="http://schemas.openxmlformats.org/officeDocument/2006/relationships/slideLayout" Target="../slideLayouts/slideLayout39.xml"/><Relationship Id="rId5" Type="http://schemas.openxmlformats.org/officeDocument/2006/relationships/image" Target="../media/image27.jpeg"/><Relationship Id="rId4" Type="http://schemas.openxmlformats.org/officeDocument/2006/relationships/image" Target="../media/image26.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9.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800605" y="4000500"/>
            <a:ext cx="5205535" cy="1665513"/>
          </a:xfrm>
        </p:spPr>
        <p:txBody>
          <a:bodyPr/>
          <a:lstStyle/>
          <a:p>
            <a:r>
              <a:rPr lang="en-US" dirty="0"/>
              <a:t>Rebecca E. Graff, ScD</a:t>
            </a:r>
          </a:p>
          <a:p>
            <a:r>
              <a:rPr lang="en-US" dirty="0"/>
              <a:t>Assistant Professor, Epidemiology &amp; Biostatistics</a:t>
            </a:r>
          </a:p>
          <a:p>
            <a:endParaRPr lang="en-US" dirty="0"/>
          </a:p>
          <a:p>
            <a:endParaRPr lang="en-US" dirty="0"/>
          </a:p>
          <a:p>
            <a:endParaRPr lang="en-US" dirty="0"/>
          </a:p>
          <a:p>
            <a:endParaRPr lang="en-US" dirty="0"/>
          </a:p>
        </p:txBody>
      </p:sp>
      <p:sp>
        <p:nvSpPr>
          <p:cNvPr id="3" name="Title 2"/>
          <p:cNvSpPr>
            <a:spLocks noGrp="1"/>
          </p:cNvSpPr>
          <p:nvPr>
            <p:ph type="title"/>
          </p:nvPr>
        </p:nvSpPr>
        <p:spPr>
          <a:xfrm>
            <a:off x="784276" y="1779813"/>
            <a:ext cx="5205707" cy="1244727"/>
          </a:xfrm>
        </p:spPr>
        <p:txBody>
          <a:bodyPr/>
          <a:lstStyle/>
          <a:p>
            <a:r>
              <a:rPr lang="en-US" dirty="0"/>
              <a:t>Conceptual Frameworks for Causal Inference – Part III</a:t>
            </a:r>
          </a:p>
        </p:txBody>
      </p:sp>
      <p:sp>
        <p:nvSpPr>
          <p:cNvPr id="9" name="Text Placeholder 8"/>
          <p:cNvSpPr>
            <a:spLocks noGrp="1"/>
          </p:cNvSpPr>
          <p:nvPr>
            <p:ph type="body" sz="quarter" idx="15"/>
          </p:nvPr>
        </p:nvSpPr>
        <p:spPr>
          <a:xfrm>
            <a:off x="787889" y="3139395"/>
            <a:ext cx="5201923" cy="677627"/>
          </a:xfrm>
        </p:spPr>
        <p:txBody>
          <a:bodyPr/>
          <a:lstStyle/>
          <a:p>
            <a:r>
              <a:rPr lang="en-US" sz="2000" dirty="0"/>
              <a:t>Epidemiology 207 - Epidemiology Methods II</a:t>
            </a:r>
          </a:p>
        </p:txBody>
      </p:sp>
      <p:pic>
        <p:nvPicPr>
          <p:cNvPr id="5" name="Picture 4">
            <a:extLst>
              <a:ext uri="{FF2B5EF4-FFF2-40B4-BE49-F238E27FC236}">
                <a16:creationId xmlns:a16="http://schemas.microsoft.com/office/drawing/2014/main" id="{1951D303-B9BD-DD41-8839-AADD04285D22}"/>
              </a:ext>
            </a:extLst>
          </p:cNvPr>
          <p:cNvPicPr>
            <a:picLocks noChangeAspect="1"/>
          </p:cNvPicPr>
          <p:nvPr/>
        </p:nvPicPr>
        <p:blipFill rotWithShape="1">
          <a:blip r:embed="rId3"/>
          <a:srcRect b="16672"/>
          <a:stretch/>
        </p:blipFill>
        <p:spPr>
          <a:xfrm>
            <a:off x="4797287" y="158048"/>
            <a:ext cx="1208853" cy="1509667"/>
          </a:xfrm>
          <a:prstGeom prst="rect">
            <a:avLst/>
          </a:prstGeom>
        </p:spPr>
      </p:pic>
    </p:spTree>
    <p:extLst>
      <p:ext uri="{BB962C8B-B14F-4D97-AF65-F5344CB8AC3E}">
        <p14:creationId xmlns:p14="http://schemas.microsoft.com/office/powerpoint/2010/main" val="2803651618"/>
      </p:ext>
    </p:extLst>
  </p:cSld>
  <p:clrMapOvr>
    <a:masterClrMapping/>
  </p:clrMapOvr>
  <p:transition advTm="7523">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Interpreting Effect vs. Association Measures</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10</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10" name="Content Placeholder 5">
            <a:extLst>
              <a:ext uri="{FF2B5EF4-FFF2-40B4-BE49-F238E27FC236}">
                <a16:creationId xmlns:a16="http://schemas.microsoft.com/office/drawing/2014/main" id="{7BD5F8E0-F680-E147-BA14-3C8FFA8038DE}"/>
              </a:ext>
            </a:extLst>
          </p:cNvPr>
          <p:cNvSpPr>
            <a:spLocks noGrp="1"/>
          </p:cNvSpPr>
          <p:nvPr>
            <p:ph idx="1"/>
          </p:nvPr>
        </p:nvSpPr>
        <p:spPr>
          <a:xfrm>
            <a:off x="459686" y="1496816"/>
            <a:ext cx="8137665" cy="3909393"/>
          </a:xfrm>
        </p:spPr>
        <p:txBody>
          <a:bodyPr/>
          <a:lstStyle/>
          <a:p>
            <a:r>
              <a:rPr lang="en-US" dirty="0"/>
              <a:t>E.g., five-year causal risk ratio = 0.75</a:t>
            </a:r>
          </a:p>
          <a:p>
            <a:pPr lvl="1"/>
            <a:r>
              <a:rPr lang="en-US" dirty="0"/>
              <a:t>E.g., The five-year risk of the outcome had all participants been exposed would be 0.75 times the five-year risk of the outcome had all participants been unexposed</a:t>
            </a:r>
          </a:p>
          <a:p>
            <a:pPr lvl="1"/>
            <a:endParaRPr lang="en-US" dirty="0"/>
          </a:p>
          <a:p>
            <a:r>
              <a:rPr lang="en-US" dirty="0"/>
              <a:t>E.g., five-year associational risk ratio = 0.75</a:t>
            </a:r>
          </a:p>
          <a:p>
            <a:pPr lvl="1"/>
            <a:r>
              <a:rPr lang="en-US" dirty="0"/>
              <a:t>E.g., The five-year risk of the outcome among exposed  participants was 0.75 times the five-year risk of the outcome among unexposed participants</a:t>
            </a:r>
          </a:p>
          <a:p>
            <a:endParaRPr lang="en-US" dirty="0"/>
          </a:p>
          <a:p>
            <a:pPr lvl="1"/>
            <a:endParaRPr lang="en-US" dirty="0"/>
          </a:p>
        </p:txBody>
      </p:sp>
    </p:spTree>
    <p:extLst>
      <p:ext uri="{BB962C8B-B14F-4D97-AF65-F5344CB8AC3E}">
        <p14:creationId xmlns:p14="http://schemas.microsoft.com/office/powerpoint/2010/main" val="112942887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11</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4" name="Title 3"/>
          <p:cNvSpPr>
            <a:spLocks noGrp="1"/>
          </p:cNvSpPr>
          <p:nvPr>
            <p:ph type="title"/>
          </p:nvPr>
        </p:nvSpPr>
        <p:spPr/>
        <p:txBody>
          <a:bodyPr/>
          <a:lstStyle/>
          <a:p>
            <a:r>
              <a:rPr lang="en-US" dirty="0"/>
              <a:t>Ideal Randomized Experiments</a:t>
            </a:r>
          </a:p>
        </p:txBody>
      </p:sp>
    </p:spTree>
    <p:extLst>
      <p:ext uri="{BB962C8B-B14F-4D97-AF65-F5344CB8AC3E}">
        <p14:creationId xmlns:p14="http://schemas.microsoft.com/office/powerpoint/2010/main" val="316318424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What is an Experiment?</a:t>
            </a:r>
          </a:p>
        </p:txBody>
      </p:sp>
      <p:sp>
        <p:nvSpPr>
          <p:cNvPr id="6" name="Content Placeholder 5"/>
          <p:cNvSpPr>
            <a:spLocks noGrp="1"/>
          </p:cNvSpPr>
          <p:nvPr>
            <p:ph idx="1"/>
          </p:nvPr>
        </p:nvSpPr>
        <p:spPr>
          <a:xfrm>
            <a:off x="459686" y="1496816"/>
            <a:ext cx="8137665" cy="3909393"/>
          </a:xfrm>
        </p:spPr>
        <p:txBody>
          <a:bodyPr/>
          <a:lstStyle/>
          <a:p>
            <a:r>
              <a:rPr lang="en-US" dirty="0"/>
              <a:t>A scientific study in which the investigators intervene in the assignment of treatment to the subjects participating in the study</a:t>
            </a:r>
          </a:p>
          <a:p>
            <a:pPr lvl="1"/>
            <a:r>
              <a:rPr lang="en-US" dirty="0"/>
              <a:t>Known as a “clinical trial” when the goal is to study the effects of medications or devices in humans</a:t>
            </a:r>
          </a:p>
          <a:p>
            <a:endParaRPr lang="en-US" dirty="0"/>
          </a:p>
          <a:p>
            <a:r>
              <a:rPr lang="en-US" dirty="0"/>
              <a:t>In contrast, an observational study is a scientific study in which investigators simply observe what exposure / treatment subjects receive and what then happens to them</a:t>
            </a:r>
          </a:p>
          <a:p>
            <a:endParaRPr lang="en-US" dirty="0"/>
          </a:p>
          <a:p>
            <a:pPr lvl="1"/>
            <a:endParaRPr lang="en-US" dirty="0"/>
          </a:p>
          <a:p>
            <a:endParaRPr lang="en-US" dirty="0"/>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12</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748631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What is a Randomized Experiment?</a:t>
            </a:r>
          </a:p>
        </p:txBody>
      </p:sp>
      <p:sp>
        <p:nvSpPr>
          <p:cNvPr id="6" name="Content Placeholder 5"/>
          <p:cNvSpPr>
            <a:spLocks noGrp="1"/>
          </p:cNvSpPr>
          <p:nvPr>
            <p:ph idx="1"/>
          </p:nvPr>
        </p:nvSpPr>
        <p:spPr>
          <a:xfrm>
            <a:off x="459686" y="1496816"/>
            <a:ext cx="8137665" cy="3909393"/>
          </a:xfrm>
        </p:spPr>
        <p:txBody>
          <a:bodyPr/>
          <a:lstStyle/>
          <a:p>
            <a:r>
              <a:rPr lang="en-US" dirty="0"/>
              <a:t>An experiment in which the investigators use a random procedure to allocate treatment</a:t>
            </a:r>
          </a:p>
          <a:p>
            <a:pPr lvl="1"/>
            <a:r>
              <a:rPr lang="en-US" dirty="0"/>
              <a:t>E.g., coin flip, computer-generated random numbers</a:t>
            </a:r>
          </a:p>
          <a:p>
            <a:pPr lvl="1"/>
            <a:r>
              <a:rPr lang="en-US" dirty="0"/>
              <a:t>That makes a randomized clinical trial a randomized experiment to study the effects of medications or devices in humans</a:t>
            </a:r>
          </a:p>
          <a:p>
            <a:endParaRPr lang="en-US" dirty="0"/>
          </a:p>
          <a:p>
            <a:r>
              <a:rPr lang="en-US" dirty="0"/>
              <a:t>In contrast, a nonrandomized experiment is an experiment in which the investigators follow some nonrandom procedure to assign treatment</a:t>
            </a:r>
          </a:p>
          <a:p>
            <a:pPr lvl="1"/>
            <a:r>
              <a:rPr lang="en-US" dirty="0"/>
              <a:t>E.g., give the pill to tall people only</a:t>
            </a:r>
          </a:p>
          <a:p>
            <a:pPr lvl="1"/>
            <a:endParaRPr lang="en-US" dirty="0"/>
          </a:p>
          <a:p>
            <a:pPr lvl="1"/>
            <a:endParaRPr lang="en-US" dirty="0"/>
          </a:p>
          <a:p>
            <a:endParaRPr lang="en-US" dirty="0"/>
          </a:p>
          <a:p>
            <a:endParaRPr lang="en-US" dirty="0"/>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13</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25385184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Features of Ideal Randomized Experiments</a:t>
            </a:r>
          </a:p>
        </p:txBody>
      </p:sp>
      <p:sp>
        <p:nvSpPr>
          <p:cNvPr id="6" name="Content Placeholder 5"/>
          <p:cNvSpPr>
            <a:spLocks noGrp="1"/>
          </p:cNvSpPr>
          <p:nvPr>
            <p:ph idx="1"/>
          </p:nvPr>
        </p:nvSpPr>
        <p:spPr>
          <a:xfrm>
            <a:off x="459686" y="1496816"/>
            <a:ext cx="8137665" cy="3909393"/>
          </a:xfrm>
        </p:spPr>
        <p:txBody>
          <a:bodyPr/>
          <a:lstStyle/>
          <a:p>
            <a:r>
              <a:rPr lang="en-US" dirty="0"/>
              <a:t>Near infinite sample size</a:t>
            </a:r>
          </a:p>
          <a:p>
            <a:r>
              <a:rPr lang="en-US" dirty="0"/>
              <a:t>No loss to follow-up</a:t>
            </a:r>
          </a:p>
          <a:p>
            <a:r>
              <a:rPr lang="en-US" dirty="0"/>
              <a:t>Perfect adherence to the assigned treatment</a:t>
            </a:r>
          </a:p>
          <a:p>
            <a:r>
              <a:rPr lang="en-US" dirty="0"/>
              <a:t>One version of treatment</a:t>
            </a:r>
          </a:p>
          <a:p>
            <a:r>
              <a:rPr lang="en-US" dirty="0"/>
              <a:t>Double blind assignment</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14</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53967980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15</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3" name="Title 2"/>
          <p:cNvSpPr>
            <a:spLocks noGrp="1"/>
          </p:cNvSpPr>
          <p:nvPr>
            <p:ph type="title"/>
          </p:nvPr>
        </p:nvSpPr>
        <p:spPr/>
        <p:txBody>
          <a:bodyPr/>
          <a:lstStyle/>
          <a:p>
            <a:r>
              <a:rPr lang="en-US" dirty="0"/>
              <a:t>The Data</a:t>
            </a:r>
          </a:p>
        </p:txBody>
      </p:sp>
      <p:pic>
        <p:nvPicPr>
          <p:cNvPr id="6" name="Picture 5" descr="Screen Shot 2019-12-18 at 4.02.4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3515" y="1499616"/>
            <a:ext cx="2582070" cy="4541955"/>
          </a:xfrm>
          <a:prstGeom prst="rect">
            <a:avLst/>
          </a:prstGeom>
        </p:spPr>
      </p:pic>
      <p:sp>
        <p:nvSpPr>
          <p:cNvPr id="7" name="Content Placeholder 5"/>
          <p:cNvSpPr>
            <a:spLocks noGrp="1"/>
          </p:cNvSpPr>
          <p:nvPr>
            <p:ph idx="1"/>
          </p:nvPr>
        </p:nvSpPr>
        <p:spPr>
          <a:xfrm>
            <a:off x="459687" y="1496816"/>
            <a:ext cx="5636314" cy="3909393"/>
          </a:xfrm>
        </p:spPr>
        <p:txBody>
          <a:bodyPr/>
          <a:lstStyle/>
          <a:p>
            <a:r>
              <a:rPr lang="en-US" dirty="0"/>
              <a:t>Only one counterfactual outcome is known (i.e., the actual outcome) for each individual</a:t>
            </a:r>
          </a:p>
          <a:p>
            <a:r>
              <a:rPr lang="en-US" dirty="0"/>
              <a:t>Randomization ensures that the missing values occur by chance</a:t>
            </a:r>
          </a:p>
          <a:p>
            <a:r>
              <a:rPr lang="en-US" dirty="0"/>
              <a:t>When group membership is randomly assigned, results are the same whether group 1 is treated and group 2 is untreated, or vice versa</a:t>
            </a:r>
          </a:p>
          <a:p>
            <a:r>
              <a:rPr lang="en-US" dirty="0"/>
              <a:t>The groups are </a:t>
            </a:r>
            <a:r>
              <a:rPr lang="en-US" b="1" dirty="0"/>
              <a:t>exchangeable</a:t>
            </a:r>
            <a:endParaRPr lang="en-US" dirty="0"/>
          </a:p>
        </p:txBody>
      </p:sp>
    </p:spTree>
    <p:extLst>
      <p:ext uri="{BB962C8B-B14F-4D97-AF65-F5344CB8AC3E}">
        <p14:creationId xmlns:p14="http://schemas.microsoft.com/office/powerpoint/2010/main" val="406481307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3585" y="425002"/>
            <a:ext cx="8345858" cy="611449"/>
          </a:xfrm>
        </p:spPr>
        <p:txBody>
          <a:bodyPr/>
          <a:lstStyle/>
          <a:p>
            <a:r>
              <a:rPr lang="en-US" dirty="0"/>
              <a:t>Exchangeability (Identifiability Condition #1)</a:t>
            </a:r>
          </a:p>
        </p:txBody>
      </p:sp>
      <p:sp>
        <p:nvSpPr>
          <p:cNvPr id="6" name="Content Placeholder 5"/>
          <p:cNvSpPr>
            <a:spLocks noGrp="1"/>
          </p:cNvSpPr>
          <p:nvPr>
            <p:ph idx="1"/>
          </p:nvPr>
        </p:nvSpPr>
        <p:spPr>
          <a:xfrm>
            <a:off x="459686" y="1496816"/>
            <a:ext cx="8137665" cy="3909393"/>
          </a:xfrm>
        </p:spPr>
        <p:txBody>
          <a:bodyPr/>
          <a:lstStyle/>
          <a:p>
            <a:pPr marL="0" indent="0" algn="ctr">
              <a:buNone/>
            </a:pPr>
            <a:r>
              <a:rPr lang="en-US" dirty="0" err="1"/>
              <a:t>Pr</a:t>
            </a:r>
            <a:r>
              <a:rPr lang="en-US" dirty="0"/>
              <a:t>(</a:t>
            </a:r>
            <a:r>
              <a:rPr lang="en-US" i="1" dirty="0" err="1"/>
              <a:t>Y</a:t>
            </a:r>
            <a:r>
              <a:rPr lang="en-US" i="1" baseline="30000" dirty="0" err="1"/>
              <a:t>a</a:t>
            </a:r>
            <a:r>
              <a:rPr lang="en-US" dirty="0"/>
              <a:t> = 1 | A = 1) = </a:t>
            </a:r>
            <a:r>
              <a:rPr lang="en-US" dirty="0" err="1"/>
              <a:t>Pr</a:t>
            </a:r>
            <a:r>
              <a:rPr lang="en-US" dirty="0"/>
              <a:t>(</a:t>
            </a:r>
            <a:r>
              <a:rPr lang="en-US" i="1" dirty="0" err="1"/>
              <a:t>Y</a:t>
            </a:r>
            <a:r>
              <a:rPr lang="en-US" i="1" baseline="30000" dirty="0" err="1"/>
              <a:t>a</a:t>
            </a:r>
            <a:r>
              <a:rPr lang="en-US" dirty="0"/>
              <a:t> = 1 | A = 0) = </a:t>
            </a:r>
            <a:r>
              <a:rPr lang="en-US" dirty="0" err="1"/>
              <a:t>Pr</a:t>
            </a:r>
            <a:r>
              <a:rPr lang="en-US" dirty="0"/>
              <a:t>(</a:t>
            </a:r>
            <a:r>
              <a:rPr lang="en-US" i="1" dirty="0" err="1"/>
              <a:t>Y</a:t>
            </a:r>
            <a:r>
              <a:rPr lang="en-US" i="1" baseline="30000" dirty="0" err="1"/>
              <a:t>a</a:t>
            </a:r>
            <a:r>
              <a:rPr lang="en-US" dirty="0"/>
              <a:t> = 1)</a:t>
            </a:r>
          </a:p>
          <a:p>
            <a:pPr marL="0" indent="0" algn="ctr">
              <a:buNone/>
            </a:pPr>
            <a:endParaRPr lang="en-US" dirty="0"/>
          </a:p>
          <a:p>
            <a:pPr marL="0" indent="0" algn="ctr">
              <a:buNone/>
            </a:pPr>
            <a:r>
              <a:rPr lang="en-US" dirty="0"/>
              <a:t>or, equivalently:</a:t>
            </a:r>
          </a:p>
          <a:p>
            <a:endParaRPr lang="en-US" dirty="0"/>
          </a:p>
          <a:p>
            <a:pPr marL="0" indent="0" algn="ctr">
              <a:buNone/>
            </a:pPr>
            <a:r>
              <a:rPr lang="en-US" i="1" dirty="0" err="1"/>
              <a:t>Y</a:t>
            </a:r>
            <a:r>
              <a:rPr lang="en-US" i="1" baseline="30000" dirty="0" err="1"/>
              <a:t>a</a:t>
            </a:r>
            <a:r>
              <a:rPr lang="en-US" dirty="0"/>
              <a:t>       </a:t>
            </a:r>
            <a:r>
              <a:rPr lang="en-US" i="1" dirty="0"/>
              <a:t>A</a:t>
            </a:r>
          </a:p>
          <a:p>
            <a:endParaRPr lang="en-US" dirty="0"/>
          </a:p>
          <a:p>
            <a:r>
              <a:rPr lang="en-US" dirty="0"/>
              <a:t>How does this differ from </a:t>
            </a:r>
            <a:r>
              <a:rPr lang="en-US" i="1" dirty="0"/>
              <a:t>Y       A?</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16</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pic>
        <p:nvPicPr>
          <p:cNvPr id="7" name="Picture 6" descr="Screen Shot 2019-12-18 at 3.36.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1479" y="3140852"/>
            <a:ext cx="380092" cy="402450"/>
          </a:xfrm>
          <a:prstGeom prst="rect">
            <a:avLst/>
          </a:prstGeom>
        </p:spPr>
      </p:pic>
      <p:pic>
        <p:nvPicPr>
          <p:cNvPr id="8" name="Picture 7" descr="Screen Shot 2019-12-18 at 3.36.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3118" y="3982681"/>
            <a:ext cx="380092" cy="402450"/>
          </a:xfrm>
          <a:prstGeom prst="rect">
            <a:avLst/>
          </a:prstGeom>
        </p:spPr>
      </p:pic>
    </p:spTree>
    <p:extLst>
      <p:ext uri="{BB962C8B-B14F-4D97-AF65-F5344CB8AC3E}">
        <p14:creationId xmlns:p14="http://schemas.microsoft.com/office/powerpoint/2010/main" val="79939468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Consistency (Identifiability Condition #2)</a:t>
            </a:r>
          </a:p>
        </p:txBody>
      </p:sp>
      <p:sp>
        <p:nvSpPr>
          <p:cNvPr id="6" name="Content Placeholder 5"/>
          <p:cNvSpPr>
            <a:spLocks noGrp="1"/>
          </p:cNvSpPr>
          <p:nvPr>
            <p:ph idx="1"/>
          </p:nvPr>
        </p:nvSpPr>
        <p:spPr>
          <a:xfrm>
            <a:off x="459686" y="1496816"/>
            <a:ext cx="8137665" cy="3909393"/>
          </a:xfrm>
        </p:spPr>
        <p:txBody>
          <a:bodyPr/>
          <a:lstStyle/>
          <a:p>
            <a:r>
              <a:rPr lang="en-US" dirty="0"/>
              <a:t>If </a:t>
            </a:r>
            <a:r>
              <a:rPr lang="en-US" i="1" dirty="0"/>
              <a:t>A</a:t>
            </a:r>
            <a:r>
              <a:rPr lang="en-US" i="1" baseline="-25000" dirty="0"/>
              <a:t>i</a:t>
            </a:r>
            <a:r>
              <a:rPr lang="en-US" dirty="0"/>
              <a:t> = </a:t>
            </a:r>
            <a:r>
              <a:rPr lang="en-US" i="1" dirty="0"/>
              <a:t>a</a:t>
            </a:r>
            <a:r>
              <a:rPr lang="en-US" dirty="0"/>
              <a:t> then </a:t>
            </a:r>
            <a:r>
              <a:rPr lang="en-US" i="1" dirty="0" err="1"/>
              <a:t>Y</a:t>
            </a:r>
            <a:r>
              <a:rPr lang="en-US" i="1" baseline="-25000" dirty="0" err="1"/>
              <a:t>i</a:t>
            </a:r>
            <a:r>
              <a:rPr lang="en-US" i="1" baseline="30000" dirty="0" err="1"/>
              <a:t>a</a:t>
            </a:r>
            <a:r>
              <a:rPr lang="en-US" dirty="0"/>
              <a:t> = </a:t>
            </a:r>
            <a:r>
              <a:rPr lang="en-US" i="1" dirty="0" err="1"/>
              <a:t>Y</a:t>
            </a:r>
            <a:r>
              <a:rPr lang="en-US" i="1" baseline="-25000" dirty="0" err="1"/>
              <a:t>i</a:t>
            </a:r>
            <a:r>
              <a:rPr lang="en-US" i="1" baseline="30000" dirty="0" err="1"/>
              <a:t>A</a:t>
            </a:r>
            <a:r>
              <a:rPr lang="en-US" dirty="0"/>
              <a:t> = </a:t>
            </a:r>
            <a:r>
              <a:rPr lang="en-US" i="1" dirty="0"/>
              <a:t>Y</a:t>
            </a:r>
            <a:r>
              <a:rPr lang="en-US" i="1" baseline="-25000" dirty="0"/>
              <a:t>i</a:t>
            </a:r>
          </a:p>
          <a:p>
            <a:endParaRPr lang="en-US" dirty="0"/>
          </a:p>
          <a:p>
            <a:r>
              <a:rPr lang="en-US" dirty="0"/>
              <a:t>For each subject, one of the potential outcomes (</a:t>
            </a:r>
            <a:r>
              <a:rPr lang="en-US" i="1" dirty="0" err="1"/>
              <a:t>Y</a:t>
            </a:r>
            <a:r>
              <a:rPr lang="en-US" i="1" baseline="30000" dirty="0" err="1"/>
              <a:t>a</a:t>
            </a:r>
            <a:r>
              <a:rPr lang="en-US" i="1" baseline="30000" dirty="0"/>
              <a:t>=0</a:t>
            </a:r>
            <a:r>
              <a:rPr lang="en-US" dirty="0"/>
              <a:t> or </a:t>
            </a:r>
            <a:r>
              <a:rPr lang="en-US" i="1" dirty="0" err="1"/>
              <a:t>Y</a:t>
            </a:r>
            <a:r>
              <a:rPr lang="en-US" i="1" baseline="30000" dirty="0" err="1"/>
              <a:t>a</a:t>
            </a:r>
            <a:r>
              <a:rPr lang="en-US" i="1" baseline="30000" dirty="0"/>
              <a:t>=1</a:t>
            </a:r>
            <a:r>
              <a:rPr lang="en-US" dirty="0"/>
              <a:t>) is the subject’s observed outcome </a:t>
            </a:r>
            <a:r>
              <a:rPr lang="en-US" i="1" dirty="0"/>
              <a:t>Y</a:t>
            </a:r>
          </a:p>
          <a:p>
            <a:pPr lvl="1"/>
            <a:r>
              <a:rPr lang="en-US" dirty="0"/>
              <a:t>i.e., the outcome under the treatment value that the subject actually experienced</a:t>
            </a:r>
          </a:p>
          <a:p>
            <a:endParaRPr lang="en-US" dirty="0"/>
          </a:p>
          <a:p>
            <a:r>
              <a:rPr lang="en-US" dirty="0"/>
              <a:t>The potential outcome </a:t>
            </a:r>
            <a:r>
              <a:rPr lang="en-US" i="1" dirty="0"/>
              <a:t>Y</a:t>
            </a:r>
            <a:r>
              <a:rPr lang="en-US" i="1" baseline="30000" dirty="0"/>
              <a:t>a</a:t>
            </a:r>
            <a:r>
              <a:rPr lang="en-US" dirty="0"/>
              <a:t> is factual for some subjects and counterfactual for others</a:t>
            </a:r>
          </a:p>
          <a:p>
            <a:pPr lvl="1"/>
            <a:r>
              <a:rPr lang="en-US" dirty="0"/>
              <a:t>The term counterfactual is still used</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17</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8754799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Outcome Had Everyone Been Untreated</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18</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pic>
        <p:nvPicPr>
          <p:cNvPr id="7" name="Picture 6" descr="Screen Shot 2019-12-18 at 4.10.4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0050" y="1443263"/>
            <a:ext cx="5803900" cy="2628900"/>
          </a:xfrm>
          <a:prstGeom prst="rect">
            <a:avLst/>
          </a:prstGeom>
        </p:spPr>
      </p:pic>
      <p:pic>
        <p:nvPicPr>
          <p:cNvPr id="8" name="Picture 7" descr="Screen Shot 2019-12-18 at 4.15.5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4282" y="4072163"/>
            <a:ext cx="983007" cy="1495880"/>
          </a:xfrm>
          <a:prstGeom prst="rect">
            <a:avLst/>
          </a:prstGeom>
        </p:spPr>
      </p:pic>
      <p:pic>
        <p:nvPicPr>
          <p:cNvPr id="9" name="Picture 8" descr="Screen Shot 2019-12-18 at 4.15.5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0" y="4162878"/>
            <a:ext cx="706060" cy="1270908"/>
          </a:xfrm>
          <a:prstGeom prst="rect">
            <a:avLst/>
          </a:prstGeom>
        </p:spPr>
      </p:pic>
      <p:sp>
        <p:nvSpPr>
          <p:cNvPr id="10" name="Rectangle 9"/>
          <p:cNvSpPr/>
          <p:nvPr/>
        </p:nvSpPr>
        <p:spPr>
          <a:xfrm>
            <a:off x="448515" y="5673663"/>
            <a:ext cx="1375685"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err="1">
                <a:ln>
                  <a:noFill/>
                </a:ln>
                <a:solidFill>
                  <a:srgbClr val="052049"/>
                </a:solidFill>
                <a:effectLst/>
                <a:uLnTx/>
                <a:uFillTx/>
                <a:latin typeface="Arial"/>
                <a:ea typeface="+mn-ea"/>
                <a:cs typeface="+mn-cs"/>
              </a:rPr>
              <a:t>Y</a:t>
            </a:r>
            <a:r>
              <a:rPr kumimoji="0" lang="en-US" sz="1800" b="0" i="1"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1" u="none" strike="noStrike" kern="1200" cap="none" spc="0" normalizeH="0" baseline="30000" noProof="0" dirty="0">
                <a:ln>
                  <a:noFill/>
                </a:ln>
                <a:solidFill>
                  <a:srgbClr val="052049"/>
                </a:solidFill>
                <a:effectLst/>
                <a:uLnTx/>
                <a:uFillTx/>
                <a:latin typeface="Arial"/>
                <a:ea typeface="+mn-ea"/>
                <a:cs typeface="+mn-cs"/>
              </a:rPr>
              <a:t>=0</a:t>
            </a:r>
            <a:r>
              <a:rPr kumimoji="0" lang="en-US" sz="1800" b="0" i="0" u="none" strike="noStrike" kern="1200" cap="none" spc="0" normalizeH="0" baseline="0" noProof="0" dirty="0">
                <a:ln>
                  <a:noFill/>
                </a:ln>
                <a:solidFill>
                  <a:srgbClr val="052049"/>
                </a:solidFill>
                <a:effectLst/>
                <a:uLnTx/>
                <a:uFillTx/>
                <a:latin typeface="Arial"/>
                <a:ea typeface="+mn-ea"/>
                <a:cs typeface="+mn-cs"/>
              </a:rPr>
              <a:t> = 1)</a:t>
            </a:r>
          </a:p>
        </p:txBody>
      </p:sp>
      <p:sp>
        <p:nvSpPr>
          <p:cNvPr id="11" name="Rectangle 10"/>
          <p:cNvSpPr/>
          <p:nvPr/>
        </p:nvSpPr>
        <p:spPr>
          <a:xfrm>
            <a:off x="6872675" y="5673663"/>
            <a:ext cx="1822810"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a:ln>
                  <a:noFill/>
                </a:ln>
                <a:solidFill>
                  <a:srgbClr val="052049"/>
                </a:solidFill>
                <a:effectLst/>
                <a:uLnTx/>
                <a:uFillTx/>
                <a:latin typeface="Arial"/>
                <a:ea typeface="+mn-ea"/>
                <a:cs typeface="+mn-cs"/>
              </a:rPr>
              <a:t>Y</a:t>
            </a:r>
            <a:r>
              <a:rPr kumimoji="0" lang="en-US" sz="1800" b="0" i="0" u="none" strike="noStrike" kern="1200" cap="none" spc="0" normalizeH="0" baseline="0" noProof="0" dirty="0">
                <a:ln>
                  <a:noFill/>
                </a:ln>
                <a:solidFill>
                  <a:srgbClr val="052049"/>
                </a:solidFill>
                <a:effectLst/>
                <a:uLnTx/>
                <a:uFillTx/>
                <a:latin typeface="Arial"/>
                <a:ea typeface="+mn-ea"/>
                <a:cs typeface="+mn-cs"/>
              </a:rPr>
              <a:t> = 1 | A = 0)</a:t>
            </a:r>
          </a:p>
        </p:txBody>
      </p:sp>
      <p:sp>
        <p:nvSpPr>
          <p:cNvPr id="12" name="Rectangle 11"/>
          <p:cNvSpPr/>
          <p:nvPr/>
        </p:nvSpPr>
        <p:spPr>
          <a:xfrm>
            <a:off x="4534824" y="5673663"/>
            <a:ext cx="2083849"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err="1">
                <a:ln>
                  <a:noFill/>
                </a:ln>
                <a:solidFill>
                  <a:srgbClr val="052049"/>
                </a:solidFill>
                <a:effectLst/>
                <a:uLnTx/>
                <a:uFillTx/>
                <a:latin typeface="Arial"/>
                <a:ea typeface="+mn-ea"/>
                <a:cs typeface="+mn-cs"/>
              </a:rPr>
              <a:t>Y</a:t>
            </a:r>
            <a:r>
              <a:rPr kumimoji="0" lang="en-US" sz="1800" b="0" i="1"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1" u="none" strike="noStrike" kern="1200" cap="none" spc="0" normalizeH="0" baseline="30000" noProof="0" dirty="0">
                <a:ln>
                  <a:noFill/>
                </a:ln>
                <a:solidFill>
                  <a:srgbClr val="052049"/>
                </a:solidFill>
                <a:effectLst/>
                <a:uLnTx/>
                <a:uFillTx/>
                <a:latin typeface="Arial"/>
                <a:ea typeface="+mn-ea"/>
                <a:cs typeface="+mn-cs"/>
              </a:rPr>
              <a:t>=0</a:t>
            </a:r>
            <a:r>
              <a:rPr kumimoji="0" lang="en-US" sz="1800" b="0" i="0" u="none" strike="noStrike" kern="1200" cap="none" spc="0" normalizeH="0" baseline="0" noProof="0" dirty="0">
                <a:ln>
                  <a:noFill/>
                </a:ln>
                <a:solidFill>
                  <a:srgbClr val="052049"/>
                </a:solidFill>
                <a:effectLst/>
                <a:uLnTx/>
                <a:uFillTx/>
                <a:latin typeface="Arial"/>
                <a:ea typeface="+mn-ea"/>
                <a:cs typeface="+mn-cs"/>
              </a:rPr>
              <a:t> = 1 | A = 0)</a:t>
            </a:r>
          </a:p>
        </p:txBody>
      </p:sp>
      <p:sp>
        <p:nvSpPr>
          <p:cNvPr id="13" name="Rectangle 12"/>
          <p:cNvSpPr/>
          <p:nvPr/>
        </p:nvSpPr>
        <p:spPr>
          <a:xfrm>
            <a:off x="2197962" y="5673663"/>
            <a:ext cx="2083849"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err="1">
                <a:ln>
                  <a:noFill/>
                </a:ln>
                <a:solidFill>
                  <a:srgbClr val="052049"/>
                </a:solidFill>
                <a:effectLst/>
                <a:uLnTx/>
                <a:uFillTx/>
                <a:latin typeface="Arial"/>
                <a:ea typeface="+mn-ea"/>
                <a:cs typeface="+mn-cs"/>
              </a:rPr>
              <a:t>Y</a:t>
            </a:r>
            <a:r>
              <a:rPr kumimoji="0" lang="en-US" sz="1800" b="0" i="1"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1" u="none" strike="noStrike" kern="1200" cap="none" spc="0" normalizeH="0" baseline="30000" noProof="0" dirty="0">
                <a:ln>
                  <a:noFill/>
                </a:ln>
                <a:solidFill>
                  <a:srgbClr val="052049"/>
                </a:solidFill>
                <a:effectLst/>
                <a:uLnTx/>
                <a:uFillTx/>
                <a:latin typeface="Arial"/>
                <a:ea typeface="+mn-ea"/>
                <a:cs typeface="+mn-cs"/>
              </a:rPr>
              <a:t>=0</a:t>
            </a:r>
            <a:r>
              <a:rPr kumimoji="0" lang="en-US" sz="1800" b="0" i="0" u="none" strike="noStrike" kern="1200" cap="none" spc="0" normalizeH="0" baseline="0" noProof="0" dirty="0">
                <a:ln>
                  <a:noFill/>
                </a:ln>
                <a:solidFill>
                  <a:srgbClr val="052049"/>
                </a:solidFill>
                <a:effectLst/>
                <a:uLnTx/>
                <a:uFillTx/>
                <a:latin typeface="Arial"/>
                <a:ea typeface="+mn-ea"/>
                <a:cs typeface="+mn-cs"/>
              </a:rPr>
              <a:t> = 1 | A = 1)</a:t>
            </a:r>
          </a:p>
        </p:txBody>
      </p:sp>
      <p:pic>
        <p:nvPicPr>
          <p:cNvPr id="14" name="Picture 13" descr="Screen Shot 2019-12-18 at 4.15.5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4717" y="4162878"/>
            <a:ext cx="706060" cy="1270908"/>
          </a:xfrm>
          <a:prstGeom prst="rect">
            <a:avLst/>
          </a:prstGeom>
        </p:spPr>
      </p:pic>
      <p:sp>
        <p:nvSpPr>
          <p:cNvPr id="4" name="Left Arrow 3"/>
          <p:cNvSpPr/>
          <p:nvPr/>
        </p:nvSpPr>
        <p:spPr bwMode="auto">
          <a:xfrm>
            <a:off x="6618673" y="5691806"/>
            <a:ext cx="239327" cy="369332"/>
          </a:xfrm>
          <a:prstGeom prst="leftArrow">
            <a:avLst/>
          </a:prstGeom>
          <a:solidFill>
            <a:schemeClr val="accent1"/>
          </a:solidFill>
          <a:ln w="19050" algn="ctr">
            <a:solidFill>
              <a:schemeClr val="accent2"/>
            </a:solidFill>
            <a:miter lim="800000"/>
            <a:headEnd/>
            <a:tailEnd/>
          </a:ln>
          <a:effectLst/>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
        <p:nvSpPr>
          <p:cNvPr id="15" name="Left Arrow 14"/>
          <p:cNvSpPr/>
          <p:nvPr/>
        </p:nvSpPr>
        <p:spPr bwMode="auto">
          <a:xfrm>
            <a:off x="4281811" y="5691806"/>
            <a:ext cx="239327" cy="369332"/>
          </a:xfrm>
          <a:prstGeom prst="leftArrow">
            <a:avLst/>
          </a:prstGeom>
          <a:solidFill>
            <a:schemeClr val="accent1"/>
          </a:solidFill>
          <a:ln w="19050" algn="ctr">
            <a:solidFill>
              <a:schemeClr val="accent2"/>
            </a:solidFill>
            <a:miter lim="800000"/>
            <a:headEnd/>
            <a:tailEnd/>
          </a:ln>
          <a:effectLst/>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
        <p:nvSpPr>
          <p:cNvPr id="16" name="Left Arrow 15"/>
          <p:cNvSpPr/>
          <p:nvPr/>
        </p:nvSpPr>
        <p:spPr bwMode="auto">
          <a:xfrm>
            <a:off x="1886160" y="5691806"/>
            <a:ext cx="239327" cy="369332"/>
          </a:xfrm>
          <a:prstGeom prst="leftArrow">
            <a:avLst/>
          </a:prstGeom>
          <a:solidFill>
            <a:schemeClr val="accent1"/>
          </a:solidFill>
          <a:ln w="19050" algn="ctr">
            <a:solidFill>
              <a:schemeClr val="accent2"/>
            </a:solidFill>
            <a:miter lim="800000"/>
            <a:headEnd/>
            <a:tailEnd/>
          </a:ln>
          <a:effectLst/>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Tree>
    <p:extLst>
      <p:ext uri="{BB962C8B-B14F-4D97-AF65-F5344CB8AC3E}">
        <p14:creationId xmlns:p14="http://schemas.microsoft.com/office/powerpoint/2010/main" val="13114793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4" grpId="0" animBg="1"/>
      <p:bldP spid="1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9-12-19 at 2.50.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2673" y="4072163"/>
            <a:ext cx="1016000" cy="1587500"/>
          </a:xfrm>
          <a:prstGeom prst="rect">
            <a:avLst/>
          </a:prstGeom>
        </p:spPr>
      </p:pic>
      <p:pic>
        <p:nvPicPr>
          <p:cNvPr id="6" name="Picture 5" descr="Screen Shot 2019-12-19 at 2.49.4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3156" y="4034063"/>
            <a:ext cx="1739900" cy="1625600"/>
          </a:xfrm>
          <a:prstGeom prst="rect">
            <a:avLst/>
          </a:prstGeom>
        </p:spPr>
      </p:pic>
      <p:sp>
        <p:nvSpPr>
          <p:cNvPr id="5" name="Title 4"/>
          <p:cNvSpPr>
            <a:spLocks noGrp="1"/>
          </p:cNvSpPr>
          <p:nvPr>
            <p:ph type="title"/>
          </p:nvPr>
        </p:nvSpPr>
        <p:spPr/>
        <p:txBody>
          <a:bodyPr/>
          <a:lstStyle/>
          <a:p>
            <a:r>
              <a:rPr lang="en-US" dirty="0"/>
              <a:t>Outcome Had Everyone Been Treated</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19</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pic>
        <p:nvPicPr>
          <p:cNvPr id="7" name="Picture 6" descr="Screen Shot 2019-12-18 at 4.10.4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0050" y="1443263"/>
            <a:ext cx="5803900" cy="2628900"/>
          </a:xfrm>
          <a:prstGeom prst="rect">
            <a:avLst/>
          </a:prstGeom>
        </p:spPr>
      </p:pic>
      <p:sp>
        <p:nvSpPr>
          <p:cNvPr id="10" name="Rectangle 9"/>
          <p:cNvSpPr/>
          <p:nvPr/>
        </p:nvSpPr>
        <p:spPr>
          <a:xfrm>
            <a:off x="448515" y="5673663"/>
            <a:ext cx="1375685"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err="1">
                <a:ln>
                  <a:noFill/>
                </a:ln>
                <a:solidFill>
                  <a:srgbClr val="052049"/>
                </a:solidFill>
                <a:effectLst/>
                <a:uLnTx/>
                <a:uFillTx/>
                <a:latin typeface="Arial"/>
                <a:ea typeface="+mn-ea"/>
                <a:cs typeface="+mn-cs"/>
              </a:rPr>
              <a:t>Y</a:t>
            </a:r>
            <a:r>
              <a:rPr kumimoji="0" lang="en-US" sz="1800" b="0" i="1"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1" u="none" strike="noStrike" kern="1200" cap="none" spc="0" normalizeH="0" baseline="30000" noProof="0" dirty="0">
                <a:ln>
                  <a:noFill/>
                </a:ln>
                <a:solidFill>
                  <a:srgbClr val="052049"/>
                </a:solidFill>
                <a:effectLst/>
                <a:uLnTx/>
                <a:uFillTx/>
                <a:latin typeface="Arial"/>
                <a:ea typeface="+mn-ea"/>
                <a:cs typeface="+mn-cs"/>
              </a:rPr>
              <a:t>=1</a:t>
            </a:r>
            <a:r>
              <a:rPr kumimoji="0" lang="en-US" sz="1800" b="0" i="0" u="none" strike="noStrike" kern="1200" cap="none" spc="0" normalizeH="0" baseline="0" noProof="0" dirty="0">
                <a:ln>
                  <a:noFill/>
                </a:ln>
                <a:solidFill>
                  <a:srgbClr val="052049"/>
                </a:solidFill>
                <a:effectLst/>
                <a:uLnTx/>
                <a:uFillTx/>
                <a:latin typeface="Arial"/>
                <a:ea typeface="+mn-ea"/>
                <a:cs typeface="+mn-cs"/>
              </a:rPr>
              <a:t> = 1)</a:t>
            </a:r>
          </a:p>
        </p:txBody>
      </p:sp>
      <p:sp>
        <p:nvSpPr>
          <p:cNvPr id="11" name="Rectangle 10"/>
          <p:cNvSpPr/>
          <p:nvPr/>
        </p:nvSpPr>
        <p:spPr>
          <a:xfrm>
            <a:off x="6872675" y="5673663"/>
            <a:ext cx="1822810"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a:ln>
                  <a:noFill/>
                </a:ln>
                <a:solidFill>
                  <a:srgbClr val="052049"/>
                </a:solidFill>
                <a:effectLst/>
                <a:uLnTx/>
                <a:uFillTx/>
                <a:latin typeface="Arial"/>
                <a:ea typeface="+mn-ea"/>
                <a:cs typeface="+mn-cs"/>
              </a:rPr>
              <a:t>Y</a:t>
            </a:r>
            <a:r>
              <a:rPr kumimoji="0" lang="en-US" sz="1800" b="0" i="0" u="none" strike="noStrike" kern="1200" cap="none" spc="0" normalizeH="0" baseline="0" noProof="0" dirty="0">
                <a:ln>
                  <a:noFill/>
                </a:ln>
                <a:solidFill>
                  <a:srgbClr val="052049"/>
                </a:solidFill>
                <a:effectLst/>
                <a:uLnTx/>
                <a:uFillTx/>
                <a:latin typeface="Arial"/>
                <a:ea typeface="+mn-ea"/>
                <a:cs typeface="+mn-cs"/>
              </a:rPr>
              <a:t> = 1 | A = 1)</a:t>
            </a:r>
          </a:p>
        </p:txBody>
      </p:sp>
      <p:sp>
        <p:nvSpPr>
          <p:cNvPr id="12" name="Rectangle 11"/>
          <p:cNvSpPr/>
          <p:nvPr/>
        </p:nvSpPr>
        <p:spPr>
          <a:xfrm>
            <a:off x="4534824" y="5673663"/>
            <a:ext cx="2083849"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err="1">
                <a:ln>
                  <a:noFill/>
                </a:ln>
                <a:solidFill>
                  <a:srgbClr val="052049"/>
                </a:solidFill>
                <a:effectLst/>
                <a:uLnTx/>
                <a:uFillTx/>
                <a:latin typeface="Arial"/>
                <a:ea typeface="+mn-ea"/>
                <a:cs typeface="+mn-cs"/>
              </a:rPr>
              <a:t>Y</a:t>
            </a:r>
            <a:r>
              <a:rPr kumimoji="0" lang="en-US" sz="1800" b="0" i="1"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1" u="none" strike="noStrike" kern="1200" cap="none" spc="0" normalizeH="0" baseline="30000" noProof="0" dirty="0">
                <a:ln>
                  <a:noFill/>
                </a:ln>
                <a:solidFill>
                  <a:srgbClr val="052049"/>
                </a:solidFill>
                <a:effectLst/>
                <a:uLnTx/>
                <a:uFillTx/>
                <a:latin typeface="Arial"/>
                <a:ea typeface="+mn-ea"/>
                <a:cs typeface="+mn-cs"/>
              </a:rPr>
              <a:t>=1</a:t>
            </a:r>
            <a:r>
              <a:rPr kumimoji="0" lang="en-US" sz="1800" b="0" i="0" u="none" strike="noStrike" kern="1200" cap="none" spc="0" normalizeH="0" baseline="0" noProof="0" dirty="0">
                <a:ln>
                  <a:noFill/>
                </a:ln>
                <a:solidFill>
                  <a:srgbClr val="052049"/>
                </a:solidFill>
                <a:effectLst/>
                <a:uLnTx/>
                <a:uFillTx/>
                <a:latin typeface="Arial"/>
                <a:ea typeface="+mn-ea"/>
                <a:cs typeface="+mn-cs"/>
              </a:rPr>
              <a:t> = 1 | A = 1)</a:t>
            </a:r>
          </a:p>
        </p:txBody>
      </p:sp>
      <p:sp>
        <p:nvSpPr>
          <p:cNvPr id="13" name="Rectangle 12"/>
          <p:cNvSpPr/>
          <p:nvPr/>
        </p:nvSpPr>
        <p:spPr>
          <a:xfrm>
            <a:off x="2197962" y="5673663"/>
            <a:ext cx="2083849"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err="1">
                <a:ln>
                  <a:noFill/>
                </a:ln>
                <a:solidFill>
                  <a:srgbClr val="052049"/>
                </a:solidFill>
                <a:effectLst/>
                <a:uLnTx/>
                <a:uFillTx/>
                <a:latin typeface="Arial"/>
                <a:ea typeface="+mn-ea"/>
                <a:cs typeface="+mn-cs"/>
              </a:rPr>
              <a:t>Y</a:t>
            </a:r>
            <a:r>
              <a:rPr kumimoji="0" lang="en-US" sz="1800" b="0" i="1"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1" u="none" strike="noStrike" kern="1200" cap="none" spc="0" normalizeH="0" baseline="30000" noProof="0" dirty="0">
                <a:ln>
                  <a:noFill/>
                </a:ln>
                <a:solidFill>
                  <a:srgbClr val="052049"/>
                </a:solidFill>
                <a:effectLst/>
                <a:uLnTx/>
                <a:uFillTx/>
                <a:latin typeface="Arial"/>
                <a:ea typeface="+mn-ea"/>
                <a:cs typeface="+mn-cs"/>
              </a:rPr>
              <a:t>=1</a:t>
            </a:r>
            <a:r>
              <a:rPr kumimoji="0" lang="en-US" sz="1800" b="0" i="0" u="none" strike="noStrike" kern="1200" cap="none" spc="0" normalizeH="0" baseline="0" noProof="0" dirty="0">
                <a:ln>
                  <a:noFill/>
                </a:ln>
                <a:solidFill>
                  <a:srgbClr val="052049"/>
                </a:solidFill>
                <a:effectLst/>
                <a:uLnTx/>
                <a:uFillTx/>
                <a:latin typeface="Arial"/>
                <a:ea typeface="+mn-ea"/>
                <a:cs typeface="+mn-cs"/>
              </a:rPr>
              <a:t> = 1 | A = 0)</a:t>
            </a:r>
          </a:p>
        </p:txBody>
      </p:sp>
      <p:sp>
        <p:nvSpPr>
          <p:cNvPr id="4" name="Left Arrow 3"/>
          <p:cNvSpPr/>
          <p:nvPr/>
        </p:nvSpPr>
        <p:spPr bwMode="auto">
          <a:xfrm>
            <a:off x="6618673" y="5691806"/>
            <a:ext cx="239327" cy="369332"/>
          </a:xfrm>
          <a:prstGeom prst="leftArrow">
            <a:avLst/>
          </a:prstGeom>
          <a:solidFill>
            <a:schemeClr val="accent1"/>
          </a:solidFill>
          <a:ln w="19050" algn="ctr">
            <a:solidFill>
              <a:schemeClr val="accent2"/>
            </a:solidFill>
            <a:miter lim="800000"/>
            <a:headEnd/>
            <a:tailEnd/>
          </a:ln>
          <a:effectLst/>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
        <p:nvSpPr>
          <p:cNvPr id="15" name="Left Arrow 14"/>
          <p:cNvSpPr/>
          <p:nvPr/>
        </p:nvSpPr>
        <p:spPr bwMode="auto">
          <a:xfrm>
            <a:off x="4281811" y="5691806"/>
            <a:ext cx="239327" cy="369332"/>
          </a:xfrm>
          <a:prstGeom prst="leftArrow">
            <a:avLst/>
          </a:prstGeom>
          <a:solidFill>
            <a:schemeClr val="accent1"/>
          </a:solidFill>
          <a:ln w="19050" algn="ctr">
            <a:solidFill>
              <a:schemeClr val="accent2"/>
            </a:solidFill>
            <a:miter lim="800000"/>
            <a:headEnd/>
            <a:tailEnd/>
          </a:ln>
          <a:effectLst/>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
        <p:nvSpPr>
          <p:cNvPr id="16" name="Left Arrow 15"/>
          <p:cNvSpPr/>
          <p:nvPr/>
        </p:nvSpPr>
        <p:spPr bwMode="auto">
          <a:xfrm>
            <a:off x="1886160" y="5691806"/>
            <a:ext cx="239327" cy="369332"/>
          </a:xfrm>
          <a:prstGeom prst="leftArrow">
            <a:avLst/>
          </a:prstGeom>
          <a:solidFill>
            <a:schemeClr val="accent1"/>
          </a:solidFill>
          <a:ln w="19050" algn="ctr">
            <a:solidFill>
              <a:schemeClr val="accent2"/>
            </a:solidFill>
            <a:miter lim="800000"/>
            <a:headEnd/>
            <a:tailEnd/>
          </a:ln>
          <a:effectLst/>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Tree>
    <p:extLst>
      <p:ext uri="{BB962C8B-B14F-4D97-AF65-F5344CB8AC3E}">
        <p14:creationId xmlns:p14="http://schemas.microsoft.com/office/powerpoint/2010/main" val="373851682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Learning Objectives</a:t>
            </a:r>
          </a:p>
        </p:txBody>
      </p:sp>
      <p:sp>
        <p:nvSpPr>
          <p:cNvPr id="6" name="Content Placeholder 5"/>
          <p:cNvSpPr>
            <a:spLocks noGrp="1"/>
          </p:cNvSpPr>
          <p:nvPr>
            <p:ph idx="1"/>
          </p:nvPr>
        </p:nvSpPr>
        <p:spPr>
          <a:xfrm>
            <a:off x="459686" y="1496816"/>
            <a:ext cx="8137665" cy="3909393"/>
          </a:xfrm>
        </p:spPr>
        <p:txBody>
          <a:bodyPr/>
          <a:lstStyle/>
          <a:p>
            <a:r>
              <a:rPr lang="en-US" dirty="0"/>
              <a:t>What is Causal Inference?</a:t>
            </a:r>
          </a:p>
          <a:p>
            <a:r>
              <a:rPr lang="en-US" dirty="0"/>
              <a:t>Causal Models and Heuristics</a:t>
            </a:r>
          </a:p>
          <a:p>
            <a:pPr lvl="1"/>
            <a:r>
              <a:rPr lang="en-US" dirty="0"/>
              <a:t>Bradford Hill Criteria</a:t>
            </a:r>
          </a:p>
          <a:p>
            <a:pPr lvl="1"/>
            <a:r>
              <a:rPr lang="en-US" dirty="0"/>
              <a:t>Sufficient and Component Cause Model</a:t>
            </a:r>
          </a:p>
          <a:p>
            <a:pPr lvl="1"/>
            <a:r>
              <a:rPr lang="en-US" dirty="0"/>
              <a:t>Counterfactual Model</a:t>
            </a:r>
          </a:p>
          <a:p>
            <a:r>
              <a:rPr lang="en-US" dirty="0"/>
              <a:t>In Depth on Counterfactuals</a:t>
            </a:r>
          </a:p>
          <a:p>
            <a:pPr lvl="1"/>
            <a:r>
              <a:rPr lang="en-US" dirty="0"/>
              <a:t>Back to Counterfactuals</a:t>
            </a:r>
          </a:p>
          <a:p>
            <a:r>
              <a:rPr lang="en-US" dirty="0"/>
              <a:t>Ideal Randomized Experiments</a:t>
            </a:r>
          </a:p>
          <a:p>
            <a:r>
              <a:rPr lang="en-US" dirty="0"/>
              <a:t>Conditional Randomization</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380731504"/>
      </p:ext>
    </p:extLst>
  </p:cSld>
  <p:clrMapOvr>
    <a:masterClrMapping/>
  </p:clrMapOvr>
  <p:transition advTm="19565">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6">
                                            <p:txEl>
                                              <p:pRg st="0" end="0"/>
                                            </p:txEl>
                                          </p:spTgt>
                                        </p:tgtEl>
                                        <p:attrNameLst>
                                          <p:attrName>style.color</p:attrName>
                                        </p:attrNameLst>
                                      </p:cBhvr>
                                      <p:to>
                                        <a:srgbClr val="AAAAAA"/>
                                      </p:to>
                                    </p:animClr>
                                  </p:childTnLst>
                                </p:cTn>
                              </p:par>
                              <p:par>
                                <p:cTn id="7" presetID="3" presetClass="emph" presetSubtype="2" fill="hold" nodeType="withEffect">
                                  <p:stCondLst>
                                    <p:cond delay="0"/>
                                  </p:stCondLst>
                                  <p:childTnLst>
                                    <p:animClr clrSpc="rgb" dir="cw">
                                      <p:cBhvr override="childStyle">
                                        <p:cTn id="8" dur="2000" fill="hold"/>
                                        <p:tgtEl>
                                          <p:spTgt spid="6">
                                            <p:txEl>
                                              <p:pRg st="1" end="1"/>
                                            </p:txEl>
                                          </p:spTgt>
                                        </p:tgtEl>
                                        <p:attrNameLst>
                                          <p:attrName>style.color</p:attrName>
                                        </p:attrNameLst>
                                      </p:cBhvr>
                                      <p:to>
                                        <a:srgbClr val="AAAAAA"/>
                                      </p:to>
                                    </p:animClr>
                                  </p:childTnLst>
                                </p:cTn>
                              </p:par>
                              <p:par>
                                <p:cTn id="9" presetID="3" presetClass="emph" presetSubtype="2" fill="hold" nodeType="withEffect">
                                  <p:stCondLst>
                                    <p:cond delay="0"/>
                                  </p:stCondLst>
                                  <p:childTnLst>
                                    <p:animClr clrSpc="rgb" dir="cw">
                                      <p:cBhvr override="childStyle">
                                        <p:cTn id="10" dur="2000" fill="hold"/>
                                        <p:tgtEl>
                                          <p:spTgt spid="6">
                                            <p:txEl>
                                              <p:pRg st="2" end="2"/>
                                            </p:txEl>
                                          </p:spTgt>
                                        </p:tgtEl>
                                        <p:attrNameLst>
                                          <p:attrName>style.color</p:attrName>
                                        </p:attrNameLst>
                                      </p:cBhvr>
                                      <p:to>
                                        <a:srgbClr val="AAAAAA"/>
                                      </p:to>
                                    </p:animClr>
                                  </p:childTnLst>
                                </p:cTn>
                              </p:par>
                              <p:par>
                                <p:cTn id="11" presetID="3" presetClass="emph" presetSubtype="2" fill="hold" nodeType="withEffect">
                                  <p:stCondLst>
                                    <p:cond delay="0"/>
                                  </p:stCondLst>
                                  <p:childTnLst>
                                    <p:animClr clrSpc="rgb" dir="cw">
                                      <p:cBhvr override="childStyle">
                                        <p:cTn id="12" dur="2000" fill="hold"/>
                                        <p:tgtEl>
                                          <p:spTgt spid="6">
                                            <p:txEl>
                                              <p:pRg st="3" end="3"/>
                                            </p:txEl>
                                          </p:spTgt>
                                        </p:tgtEl>
                                        <p:attrNameLst>
                                          <p:attrName>style.color</p:attrName>
                                        </p:attrNameLst>
                                      </p:cBhvr>
                                      <p:to>
                                        <a:srgbClr val="AAAAAA"/>
                                      </p:to>
                                    </p:animClr>
                                  </p:childTnLst>
                                </p:cTn>
                              </p:par>
                              <p:par>
                                <p:cTn id="13" presetID="3" presetClass="emph" presetSubtype="2" fill="hold" nodeType="withEffect">
                                  <p:stCondLst>
                                    <p:cond delay="0"/>
                                  </p:stCondLst>
                                  <p:childTnLst>
                                    <p:animClr clrSpc="rgb" dir="cw">
                                      <p:cBhvr override="childStyle">
                                        <p:cTn id="14" dur="2000" fill="hold"/>
                                        <p:tgtEl>
                                          <p:spTgt spid="6">
                                            <p:txEl>
                                              <p:pRg st="4" end="4"/>
                                            </p:txEl>
                                          </p:spTgt>
                                        </p:tgtEl>
                                        <p:attrNameLst>
                                          <p:attrName>style.color</p:attrName>
                                        </p:attrNameLst>
                                      </p:cBhvr>
                                      <p:to>
                                        <a:srgbClr val="AAAAAA"/>
                                      </p:to>
                                    </p:animClr>
                                  </p:childTnLst>
                                </p:cTn>
                              </p:par>
                              <p:par>
                                <p:cTn id="15" presetID="3" presetClass="emph" presetSubtype="2" fill="hold" nodeType="withEffect">
                                  <p:stCondLst>
                                    <p:cond delay="0"/>
                                  </p:stCondLst>
                                  <p:childTnLst>
                                    <p:animClr clrSpc="rgb" dir="cw">
                                      <p:cBhvr override="childStyle">
                                        <p:cTn id="16" dur="2000" fill="hold"/>
                                        <p:tgtEl>
                                          <p:spTgt spid="6">
                                            <p:txEl>
                                              <p:pRg st="5" end="5"/>
                                            </p:txEl>
                                          </p:spTgt>
                                        </p:tgtEl>
                                        <p:attrNameLst>
                                          <p:attrName>style.color</p:attrName>
                                        </p:attrNameLst>
                                      </p:cBhvr>
                                      <p:to>
                                        <a:srgbClr val="AAAAAA"/>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20</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3" name="Title 2"/>
          <p:cNvSpPr>
            <a:spLocks noGrp="1"/>
          </p:cNvSpPr>
          <p:nvPr>
            <p:ph type="title"/>
          </p:nvPr>
        </p:nvSpPr>
        <p:spPr/>
        <p:txBody>
          <a:bodyPr/>
          <a:lstStyle/>
          <a:p>
            <a:r>
              <a:rPr lang="en-US" dirty="0"/>
              <a:t>Does Exchangeability Hold?</a:t>
            </a:r>
          </a:p>
        </p:txBody>
      </p:sp>
      <p:pic>
        <p:nvPicPr>
          <p:cNvPr id="6" name="Picture 5" descr="Screen Shot 2019-12-18 at 4.02.4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153" y="1499616"/>
            <a:ext cx="2582070" cy="4541955"/>
          </a:xfrm>
          <a:prstGeom prst="rect">
            <a:avLst/>
          </a:prstGeom>
        </p:spPr>
      </p:pic>
      <p:pic>
        <p:nvPicPr>
          <p:cNvPr id="9"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2587" y="1427041"/>
            <a:ext cx="2441559" cy="4681943"/>
          </a:xfrm>
          <a:prstGeom prst="rect">
            <a:avLst/>
          </a:prstGeom>
        </p:spPr>
      </p:pic>
      <p:sp>
        <p:nvSpPr>
          <p:cNvPr id="5" name="Rectangle 4"/>
          <p:cNvSpPr/>
          <p:nvPr/>
        </p:nvSpPr>
        <p:spPr>
          <a:xfrm>
            <a:off x="5694146" y="1684048"/>
            <a:ext cx="2667918" cy="92333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err="1">
                <a:ln>
                  <a:noFill/>
                </a:ln>
                <a:solidFill>
                  <a:srgbClr val="052049"/>
                </a:solidFill>
                <a:effectLst/>
                <a:uLnTx/>
                <a:uFillTx/>
                <a:latin typeface="Arial"/>
                <a:ea typeface="+mn-ea"/>
                <a:cs typeface="+mn-cs"/>
              </a:rPr>
              <a:t>Y</a:t>
            </a:r>
            <a:r>
              <a:rPr kumimoji="0" lang="en-US" sz="1800" b="0" i="1"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1" u="none" strike="noStrike" kern="1200" cap="none" spc="0" normalizeH="0" baseline="30000" noProof="0" dirty="0">
                <a:ln>
                  <a:noFill/>
                </a:ln>
                <a:solidFill>
                  <a:srgbClr val="052049"/>
                </a:solidFill>
                <a:effectLst/>
                <a:uLnTx/>
                <a:uFillTx/>
                <a:latin typeface="Arial"/>
                <a:ea typeface="+mn-ea"/>
                <a:cs typeface="+mn-cs"/>
              </a:rPr>
              <a:t>=0</a:t>
            </a:r>
            <a:r>
              <a:rPr kumimoji="0" lang="en-US" sz="1800" b="0" i="0" u="none" strike="noStrike" kern="1200" cap="none" spc="0" normalizeH="0" baseline="0" noProof="0" dirty="0">
                <a:ln>
                  <a:noFill/>
                </a:ln>
                <a:solidFill>
                  <a:srgbClr val="052049"/>
                </a:solidFill>
                <a:effectLst/>
                <a:uLnTx/>
                <a:uFillTx/>
                <a:latin typeface="Arial"/>
                <a:ea typeface="+mn-ea"/>
                <a:cs typeface="+mn-cs"/>
              </a:rPr>
              <a:t>=1 | A = 1) </a:t>
            </a:r>
            <a:r>
              <a:rPr kumimoji="0" lang="en-US" altLang="en-US" sz="1800" b="1" i="0" u="none" strike="noStrike" kern="1200" cap="none" spc="0" normalizeH="0" baseline="0" noProof="0" dirty="0">
                <a:ln>
                  <a:noFill/>
                </a:ln>
                <a:solidFill>
                  <a:srgbClr val="052049"/>
                </a:solidFill>
                <a:effectLst/>
                <a:uLnTx/>
                <a:uFillTx/>
                <a:latin typeface="Arial"/>
                <a:ea typeface="+mn-ea"/>
                <a:cs typeface="+mn-cs"/>
              </a:rPr>
              <a:t>=</a:t>
            </a:r>
            <a:r>
              <a:rPr kumimoji="0" lang="en-US" sz="1800" b="0" i="0" u="none" strike="noStrike" kern="1200" cap="none" spc="0" normalizeH="0" baseline="0" noProof="0" dirty="0">
                <a:ln>
                  <a:noFill/>
                </a:ln>
                <a:solidFill>
                  <a:srgbClr val="052049"/>
                </a:solidFill>
                <a:effectLst/>
                <a:uLnTx/>
                <a:uFillTx/>
                <a:latin typeface="Arial"/>
                <a:ea typeface="+mn-ea"/>
                <a:cs typeface="+mn-cs"/>
              </a:rPr>
              <a:t> 7/13</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52049"/>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err="1">
                <a:ln>
                  <a:noFill/>
                </a:ln>
                <a:solidFill>
                  <a:srgbClr val="052049"/>
                </a:solidFill>
                <a:effectLst/>
                <a:uLnTx/>
                <a:uFillTx/>
                <a:latin typeface="Arial"/>
                <a:ea typeface="+mn-ea"/>
                <a:cs typeface="+mn-cs"/>
              </a:rPr>
              <a:t>Y</a:t>
            </a:r>
            <a:r>
              <a:rPr kumimoji="0" lang="en-US" sz="1800" b="0" i="1"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1" u="none" strike="noStrike" kern="1200" cap="none" spc="0" normalizeH="0" baseline="30000" noProof="0" dirty="0">
                <a:ln>
                  <a:noFill/>
                </a:ln>
                <a:solidFill>
                  <a:srgbClr val="052049"/>
                </a:solidFill>
                <a:effectLst/>
                <a:uLnTx/>
                <a:uFillTx/>
                <a:latin typeface="Arial"/>
                <a:ea typeface="+mn-ea"/>
                <a:cs typeface="+mn-cs"/>
              </a:rPr>
              <a:t>=0</a:t>
            </a:r>
            <a:r>
              <a:rPr kumimoji="0" lang="en-US" sz="1800" b="0" i="0" u="none" strike="noStrike" kern="1200" cap="none" spc="0" normalizeH="0" baseline="0" noProof="0" dirty="0">
                <a:ln>
                  <a:noFill/>
                </a:ln>
                <a:solidFill>
                  <a:srgbClr val="052049"/>
                </a:solidFill>
                <a:effectLst/>
                <a:uLnTx/>
                <a:uFillTx/>
                <a:latin typeface="Arial"/>
                <a:ea typeface="+mn-ea"/>
                <a:cs typeface="+mn-cs"/>
              </a:rPr>
              <a:t>=1 | A = 0) </a:t>
            </a:r>
            <a:r>
              <a:rPr kumimoji="0" lang="en-US" altLang="en-US" sz="1800" b="1" i="0" u="none" strike="noStrike" kern="1200" cap="none" spc="0" normalizeH="0" baseline="0" noProof="0" dirty="0">
                <a:ln>
                  <a:noFill/>
                </a:ln>
                <a:solidFill>
                  <a:srgbClr val="052049"/>
                </a:solidFill>
                <a:effectLst/>
                <a:uLnTx/>
                <a:uFillTx/>
                <a:latin typeface="Arial"/>
                <a:ea typeface="+mn-ea"/>
                <a:cs typeface="+mn-cs"/>
              </a:rPr>
              <a:t>=</a:t>
            </a:r>
            <a:r>
              <a:rPr kumimoji="0" lang="en-US" sz="1800" b="0" i="0" u="none" strike="noStrike" kern="1200" cap="none" spc="0" normalizeH="0" baseline="0" noProof="0" dirty="0">
                <a:ln>
                  <a:noFill/>
                </a:ln>
                <a:solidFill>
                  <a:srgbClr val="052049"/>
                </a:solidFill>
                <a:effectLst/>
                <a:uLnTx/>
                <a:uFillTx/>
                <a:latin typeface="Arial"/>
                <a:ea typeface="+mn-ea"/>
                <a:cs typeface="+mn-cs"/>
              </a:rPr>
              <a:t> 3/7</a:t>
            </a:r>
          </a:p>
        </p:txBody>
      </p:sp>
      <p:sp>
        <p:nvSpPr>
          <p:cNvPr id="10" name="Rectangle 9"/>
          <p:cNvSpPr/>
          <p:nvPr/>
        </p:nvSpPr>
        <p:spPr>
          <a:xfrm>
            <a:off x="5692568" y="3164897"/>
            <a:ext cx="2934597"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52049"/>
                </a:solidFill>
                <a:effectLst/>
                <a:uLnTx/>
                <a:uFillTx/>
                <a:latin typeface="Arial"/>
                <a:ea typeface="+mn-ea"/>
                <a:cs typeface="+mn-cs"/>
              </a:rPr>
              <a:t>Exchangeability doesn’t hold!</a:t>
            </a:r>
          </a:p>
        </p:txBody>
      </p:sp>
    </p:spTree>
    <p:extLst>
      <p:ext uri="{BB962C8B-B14F-4D97-AF65-F5344CB8AC3E}">
        <p14:creationId xmlns:p14="http://schemas.microsoft.com/office/powerpoint/2010/main" val="25099016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BCC8D0D-EAEC-449D-9161-023DFF90F2E2}" type="slidenum">
              <a:rPr lang="en-US" smtClean="0">
                <a:solidFill>
                  <a:srgbClr val="052049"/>
                </a:solidFill>
              </a:rPr>
              <a:pPr/>
              <a:t>21</a:t>
            </a:fld>
            <a:endParaRPr lang="en-US" dirty="0">
              <a:solidFill>
                <a:srgbClr val="052049"/>
              </a:solidFill>
            </a:endParaRPr>
          </a:p>
        </p:txBody>
      </p:sp>
      <p:sp>
        <p:nvSpPr>
          <p:cNvPr id="4" name="Title 3"/>
          <p:cNvSpPr>
            <a:spLocks noGrp="1"/>
          </p:cNvSpPr>
          <p:nvPr>
            <p:ph type="title"/>
          </p:nvPr>
        </p:nvSpPr>
        <p:spPr/>
        <p:txBody>
          <a:bodyPr/>
          <a:lstStyle/>
          <a:p>
            <a:r>
              <a:rPr lang="en-US" dirty="0"/>
              <a:t>Conditional Randomization</a:t>
            </a:r>
          </a:p>
        </p:txBody>
      </p:sp>
    </p:spTree>
    <p:extLst>
      <p:ext uri="{BB962C8B-B14F-4D97-AF65-F5344CB8AC3E}">
        <p14:creationId xmlns:p14="http://schemas.microsoft.com/office/powerpoint/2010/main" val="186963019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The Data</a:t>
            </a:r>
          </a:p>
        </p:txBody>
      </p:sp>
      <p:sp>
        <p:nvSpPr>
          <p:cNvPr id="6" name="Content Placeholder 5"/>
          <p:cNvSpPr>
            <a:spLocks noGrp="1"/>
          </p:cNvSpPr>
          <p:nvPr>
            <p:ph idx="1"/>
          </p:nvPr>
        </p:nvSpPr>
        <p:spPr>
          <a:xfrm>
            <a:off x="459686" y="1496816"/>
            <a:ext cx="6147905" cy="3909393"/>
          </a:xfrm>
        </p:spPr>
        <p:txBody>
          <a:bodyPr/>
          <a:lstStyle/>
          <a:p>
            <a:r>
              <a:rPr lang="en-US" i="1" dirty="0"/>
              <a:t>L</a:t>
            </a:r>
            <a:r>
              <a:rPr lang="en-US" dirty="0"/>
              <a:t> = 1 </a:t>
            </a:r>
            <a:r>
              <a:rPr lang="en-US" dirty="0">
                <a:latin typeface="Wingdings"/>
                <a:ea typeface="Wingdings"/>
                <a:cs typeface="Wingdings"/>
                <a:sym typeface="Wingdings"/>
              </a:rPr>
              <a:t></a:t>
            </a:r>
            <a:r>
              <a:rPr lang="en-US" dirty="0">
                <a:sym typeface="Wingdings"/>
              </a:rPr>
              <a:t> critical condition (e.g., hospitalization in ICU)</a:t>
            </a:r>
          </a:p>
          <a:p>
            <a:r>
              <a:rPr lang="en-US" dirty="0">
                <a:sym typeface="Wingdings"/>
              </a:rPr>
              <a:t>Goal: Estimate the effect of </a:t>
            </a:r>
            <a:r>
              <a:rPr lang="en-US" i="1" dirty="0">
                <a:sym typeface="Wingdings"/>
              </a:rPr>
              <a:t>A</a:t>
            </a:r>
            <a:r>
              <a:rPr lang="en-US" dirty="0">
                <a:sym typeface="Wingdings"/>
              </a:rPr>
              <a:t> on </a:t>
            </a:r>
            <a:r>
              <a:rPr lang="en-US" i="1" dirty="0">
                <a:sym typeface="Wingdings"/>
              </a:rPr>
              <a:t>Y</a:t>
            </a:r>
          </a:p>
          <a:p>
            <a:endParaRPr lang="en-US" i="1" dirty="0">
              <a:sym typeface="Wingdings"/>
            </a:endParaRPr>
          </a:p>
          <a:p>
            <a:r>
              <a:rPr lang="en-US" dirty="0">
                <a:sym typeface="Wingdings"/>
              </a:rPr>
              <a:t>Two Options:</a:t>
            </a:r>
          </a:p>
          <a:p>
            <a:pPr marL="752468" lvl="1" indent="-457200">
              <a:buFont typeface="+mj-lt"/>
              <a:buAutoNum type="arabicPeriod"/>
            </a:pPr>
            <a:r>
              <a:rPr lang="en-US" dirty="0">
                <a:sym typeface="Wingdings"/>
              </a:rPr>
              <a:t>Marginally randomized experiment exposing 65% of participants</a:t>
            </a:r>
          </a:p>
          <a:p>
            <a:pPr marL="752468" lvl="1" indent="-457200">
              <a:buFont typeface="+mj-lt"/>
              <a:buAutoNum type="arabicPeriod"/>
            </a:pPr>
            <a:r>
              <a:rPr lang="en-US" dirty="0">
                <a:sym typeface="Wingdings"/>
              </a:rPr>
              <a:t>Conditionally randomized experiment exposing 50% of non-critical participants and 75% of critical participants</a:t>
            </a:r>
          </a:p>
          <a:p>
            <a:pPr marL="979474" lvl="2" indent="-457200"/>
            <a:r>
              <a:rPr lang="en-US" dirty="0">
                <a:sym typeface="Wingdings"/>
              </a:rPr>
              <a:t>Randomization probabilities are conditional on the value of </a:t>
            </a:r>
            <a:r>
              <a:rPr lang="en-US" i="1" dirty="0">
                <a:sym typeface="Wingdings"/>
              </a:rPr>
              <a:t>L</a:t>
            </a:r>
            <a:endParaRPr lang="en-US" dirty="0"/>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22</a:t>
            </a:fld>
            <a:endParaRPr lang="en-US" dirty="0">
              <a:solidFill>
                <a:srgbClr val="052049"/>
              </a:solidFill>
            </a:endParaRPr>
          </a:p>
        </p:txBody>
      </p:sp>
      <p:pic>
        <p:nvPicPr>
          <p:cNvPr id="7" name="Picture 6" descr="Screen Shot 2019-12-19 at 3.26.38 PM.png">
            <a:extLst>
              <a:ext uri="{FF2B5EF4-FFF2-40B4-BE49-F238E27FC236}">
                <a16:creationId xmlns:a16="http://schemas.microsoft.com/office/drawing/2014/main" id="{5D88C240-4D22-E84E-BB30-144C26CEC3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7591" y="1496816"/>
            <a:ext cx="2180807" cy="4714392"/>
          </a:xfrm>
          <a:prstGeom prst="rect">
            <a:avLst/>
          </a:prstGeom>
        </p:spPr>
      </p:pic>
    </p:spTree>
    <p:extLst>
      <p:ext uri="{BB962C8B-B14F-4D97-AF65-F5344CB8AC3E}">
        <p14:creationId xmlns:p14="http://schemas.microsoft.com/office/powerpoint/2010/main" val="332147592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9686" y="1496817"/>
            <a:ext cx="8137665" cy="3780740"/>
          </a:xfrm>
        </p:spPr>
        <p:txBody>
          <a:bodyPr/>
          <a:lstStyle/>
          <a:p>
            <a:r>
              <a:rPr lang="en-US" dirty="0"/>
              <a:t>Within levels of </a:t>
            </a:r>
            <a:r>
              <a:rPr lang="en-US" i="1" dirty="0"/>
              <a:t>L</a:t>
            </a:r>
            <a:r>
              <a:rPr lang="en-US" dirty="0"/>
              <a:t>, exposed subjects would have had the same risk as unexposed subjects had they been unexposed, and vice versa</a:t>
            </a:r>
          </a:p>
          <a:p>
            <a:r>
              <a:rPr lang="en-US" dirty="0"/>
              <a:t>Counterfactual risk is the same in the exposed and the unexposed with the same value of </a:t>
            </a:r>
            <a:r>
              <a:rPr lang="en-US" i="1" dirty="0"/>
              <a:t>L</a:t>
            </a:r>
          </a:p>
          <a:p>
            <a:endParaRPr lang="en-US" i="1" dirty="0"/>
          </a:p>
          <a:p>
            <a:pPr marL="0" indent="0" algn="ctr">
              <a:buNone/>
            </a:pPr>
            <a:r>
              <a:rPr lang="en-US" dirty="0" err="1"/>
              <a:t>Pr</a:t>
            </a:r>
            <a:r>
              <a:rPr lang="en-US" dirty="0"/>
              <a:t>(</a:t>
            </a:r>
            <a:r>
              <a:rPr lang="en-US" i="1" dirty="0" err="1"/>
              <a:t>Y</a:t>
            </a:r>
            <a:r>
              <a:rPr lang="en-US" i="1" baseline="30000" dirty="0" err="1"/>
              <a:t>a</a:t>
            </a:r>
            <a:r>
              <a:rPr lang="en-US" dirty="0"/>
              <a:t> = 1 | </a:t>
            </a:r>
            <a:r>
              <a:rPr lang="en-US" i="1" dirty="0"/>
              <a:t>A</a:t>
            </a:r>
            <a:r>
              <a:rPr lang="en-US" dirty="0"/>
              <a:t> = 1, </a:t>
            </a:r>
            <a:r>
              <a:rPr lang="en-US" i="1" dirty="0"/>
              <a:t>L</a:t>
            </a:r>
            <a:r>
              <a:rPr lang="en-US" dirty="0"/>
              <a:t> = </a:t>
            </a:r>
            <a:r>
              <a:rPr lang="en-US" i="1" dirty="0"/>
              <a:t>l</a:t>
            </a:r>
            <a:r>
              <a:rPr lang="en-US" dirty="0"/>
              <a:t>) = </a:t>
            </a:r>
            <a:r>
              <a:rPr lang="en-US" dirty="0" err="1"/>
              <a:t>Pr</a:t>
            </a:r>
            <a:r>
              <a:rPr lang="en-US" dirty="0"/>
              <a:t>(</a:t>
            </a:r>
            <a:r>
              <a:rPr lang="en-US" i="1" dirty="0" err="1"/>
              <a:t>Y</a:t>
            </a:r>
            <a:r>
              <a:rPr lang="en-US" i="1" baseline="30000" dirty="0" err="1"/>
              <a:t>a</a:t>
            </a:r>
            <a:r>
              <a:rPr lang="en-US" dirty="0"/>
              <a:t> = 1 | </a:t>
            </a:r>
            <a:r>
              <a:rPr lang="en-US" i="1" dirty="0"/>
              <a:t>A</a:t>
            </a:r>
            <a:r>
              <a:rPr lang="en-US" dirty="0"/>
              <a:t> = 0, </a:t>
            </a:r>
            <a:r>
              <a:rPr lang="en-US" i="1" dirty="0"/>
              <a:t>L </a:t>
            </a:r>
            <a:r>
              <a:rPr lang="en-US" dirty="0"/>
              <a:t>=</a:t>
            </a:r>
            <a:r>
              <a:rPr lang="en-US" i="1" dirty="0"/>
              <a:t> l</a:t>
            </a:r>
            <a:r>
              <a:rPr lang="en-US" dirty="0"/>
              <a:t>)</a:t>
            </a:r>
          </a:p>
          <a:p>
            <a:pPr marL="0" indent="0" algn="ctr">
              <a:buNone/>
            </a:pPr>
            <a:endParaRPr lang="en-US" dirty="0"/>
          </a:p>
          <a:p>
            <a:pPr marL="0" indent="0" algn="ctr">
              <a:buNone/>
            </a:pPr>
            <a:r>
              <a:rPr lang="en-US" dirty="0"/>
              <a:t>or, equivalently:</a:t>
            </a:r>
          </a:p>
          <a:p>
            <a:pPr marL="0" indent="0" algn="ctr">
              <a:buNone/>
            </a:pPr>
            <a:endParaRPr lang="en-US" dirty="0"/>
          </a:p>
          <a:p>
            <a:pPr marL="0" indent="0" algn="ctr">
              <a:buNone/>
            </a:pPr>
            <a:r>
              <a:rPr lang="en-US" i="1" dirty="0"/>
              <a:t>A</a:t>
            </a:r>
            <a:r>
              <a:rPr lang="en-US" dirty="0"/>
              <a:t>      </a:t>
            </a:r>
            <a:r>
              <a:rPr lang="en-US" i="1" dirty="0" err="1"/>
              <a:t>Y</a:t>
            </a:r>
            <a:r>
              <a:rPr lang="en-US" i="1" baseline="30000" dirty="0" err="1"/>
              <a:t>a</a:t>
            </a:r>
            <a:r>
              <a:rPr lang="en-US" dirty="0"/>
              <a:t> | </a:t>
            </a:r>
            <a:r>
              <a:rPr lang="en-US" i="1" dirty="0"/>
              <a:t>L = l</a:t>
            </a:r>
          </a:p>
        </p:txBody>
      </p:sp>
      <p:pic>
        <p:nvPicPr>
          <p:cNvPr id="11" name="Picture 10" descr="Screen Shot 2019-12-18 at 3.36.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5162" y="5386414"/>
            <a:ext cx="380092" cy="402450"/>
          </a:xfrm>
          <a:prstGeom prst="rect">
            <a:avLst/>
          </a:prstGeom>
        </p:spPr>
      </p:pic>
      <p:sp>
        <p:nvSpPr>
          <p:cNvPr id="5" name="Title 4"/>
          <p:cNvSpPr>
            <a:spLocks noGrp="1"/>
          </p:cNvSpPr>
          <p:nvPr>
            <p:ph type="title"/>
          </p:nvPr>
        </p:nvSpPr>
        <p:spPr/>
        <p:txBody>
          <a:bodyPr/>
          <a:lstStyle/>
          <a:p>
            <a:r>
              <a:rPr lang="en-US" dirty="0"/>
              <a:t>Conditional Exchangeability</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23</a:t>
            </a:fld>
            <a:endParaRPr lang="en-US" dirty="0">
              <a:solidFill>
                <a:srgbClr val="052049"/>
              </a:solidFill>
            </a:endParaRPr>
          </a:p>
        </p:txBody>
      </p:sp>
    </p:spTree>
    <p:extLst>
      <p:ext uri="{BB962C8B-B14F-4D97-AF65-F5344CB8AC3E}">
        <p14:creationId xmlns:p14="http://schemas.microsoft.com/office/powerpoint/2010/main" val="135583944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9686" y="1496817"/>
            <a:ext cx="8137665" cy="3780740"/>
          </a:xfrm>
        </p:spPr>
        <p:txBody>
          <a:bodyPr/>
          <a:lstStyle/>
          <a:p>
            <a:pPr marL="0" indent="0">
              <a:buNone/>
            </a:pPr>
            <a:r>
              <a:rPr lang="en-US" dirty="0"/>
              <a:t>E.g., </a:t>
            </a:r>
            <a:r>
              <a:rPr lang="en-US" dirty="0" err="1"/>
              <a:t>Pr</a:t>
            </a:r>
            <a:r>
              <a:rPr lang="en-US" dirty="0"/>
              <a:t>(</a:t>
            </a:r>
            <a:r>
              <a:rPr lang="en-US" i="1" dirty="0" err="1"/>
              <a:t>Y</a:t>
            </a:r>
            <a:r>
              <a:rPr lang="en-US" i="1" baseline="30000" dirty="0" err="1"/>
              <a:t>a</a:t>
            </a:r>
            <a:r>
              <a:rPr lang="en-US" baseline="30000" dirty="0"/>
              <a:t>=1</a:t>
            </a:r>
            <a:r>
              <a:rPr lang="en-US" dirty="0"/>
              <a:t> = 1)</a:t>
            </a:r>
          </a:p>
          <a:p>
            <a:pPr marL="741356" lvl="1" indent="-457200">
              <a:buFont typeface="+mj-lt"/>
              <a:buAutoNum type="arabicPeriod"/>
            </a:pPr>
            <a:r>
              <a:rPr lang="en-US" dirty="0"/>
              <a:t>Compute the conditional risk in each stratum</a:t>
            </a:r>
          </a:p>
          <a:p>
            <a:pPr marL="968362" lvl="2" indent="-457200">
              <a:buFont typeface="+mj-lt"/>
              <a:buAutoNum type="alphaLcPeriod"/>
            </a:pPr>
            <a:r>
              <a:rPr lang="en-US" dirty="0" err="1"/>
              <a:t>Pr</a:t>
            </a:r>
            <a:r>
              <a:rPr lang="en-US" dirty="0"/>
              <a:t>(</a:t>
            </a:r>
            <a:r>
              <a:rPr lang="en-US" i="1" dirty="0" err="1"/>
              <a:t>Y</a:t>
            </a:r>
            <a:r>
              <a:rPr lang="en-US" i="1" baseline="30000" dirty="0" err="1"/>
              <a:t>a</a:t>
            </a:r>
            <a:r>
              <a:rPr lang="en-US" baseline="30000" dirty="0"/>
              <a:t>=1</a:t>
            </a:r>
            <a:r>
              <a:rPr lang="en-US" dirty="0"/>
              <a:t> = 1 | </a:t>
            </a:r>
            <a:r>
              <a:rPr lang="en-US" i="1" dirty="0"/>
              <a:t>L</a:t>
            </a:r>
            <a:r>
              <a:rPr lang="en-US" dirty="0"/>
              <a:t> = 0) = </a:t>
            </a:r>
            <a:r>
              <a:rPr lang="en-US" dirty="0" err="1"/>
              <a:t>Pr</a:t>
            </a:r>
            <a:r>
              <a:rPr lang="en-US" dirty="0"/>
              <a:t>(</a:t>
            </a:r>
            <a:r>
              <a:rPr lang="en-US" i="1" dirty="0"/>
              <a:t>Y</a:t>
            </a:r>
            <a:r>
              <a:rPr lang="en-US" dirty="0"/>
              <a:t> = 1 | </a:t>
            </a:r>
            <a:r>
              <a:rPr lang="en-US" i="1" dirty="0"/>
              <a:t>A</a:t>
            </a:r>
            <a:r>
              <a:rPr lang="en-US" dirty="0"/>
              <a:t> = 1, </a:t>
            </a:r>
            <a:r>
              <a:rPr lang="en-US" i="1" dirty="0"/>
              <a:t>L</a:t>
            </a:r>
            <a:r>
              <a:rPr lang="en-US" dirty="0"/>
              <a:t> = 0)</a:t>
            </a:r>
          </a:p>
          <a:p>
            <a:pPr marL="968362" lvl="2" indent="-457200">
              <a:buFont typeface="+mj-lt"/>
              <a:buAutoNum type="alphaLcPeriod"/>
            </a:pPr>
            <a:r>
              <a:rPr lang="en-US" dirty="0" err="1"/>
              <a:t>Pr</a:t>
            </a:r>
            <a:r>
              <a:rPr lang="en-US" dirty="0"/>
              <a:t>(</a:t>
            </a:r>
            <a:r>
              <a:rPr lang="en-US" i="1" dirty="0" err="1"/>
              <a:t>Y</a:t>
            </a:r>
            <a:r>
              <a:rPr lang="en-US" i="1" baseline="30000" dirty="0" err="1"/>
              <a:t>a</a:t>
            </a:r>
            <a:r>
              <a:rPr lang="en-US" baseline="30000" dirty="0"/>
              <a:t>=1</a:t>
            </a:r>
            <a:r>
              <a:rPr lang="en-US" dirty="0"/>
              <a:t> = 1 | </a:t>
            </a:r>
            <a:r>
              <a:rPr lang="en-US" i="1" dirty="0"/>
              <a:t>L</a:t>
            </a:r>
            <a:r>
              <a:rPr lang="en-US" dirty="0"/>
              <a:t> = 1) = </a:t>
            </a:r>
            <a:r>
              <a:rPr lang="en-US" dirty="0" err="1"/>
              <a:t>Pr</a:t>
            </a:r>
            <a:r>
              <a:rPr lang="en-US" dirty="0"/>
              <a:t>(</a:t>
            </a:r>
            <a:r>
              <a:rPr lang="en-US" i="1" dirty="0"/>
              <a:t>Y</a:t>
            </a:r>
            <a:r>
              <a:rPr lang="en-US" dirty="0"/>
              <a:t> = 1 | </a:t>
            </a:r>
            <a:r>
              <a:rPr lang="en-US" i="1" dirty="0"/>
              <a:t>A</a:t>
            </a:r>
            <a:r>
              <a:rPr lang="en-US" dirty="0"/>
              <a:t> = 1, </a:t>
            </a:r>
            <a:r>
              <a:rPr lang="en-US" i="1" dirty="0"/>
              <a:t>L</a:t>
            </a:r>
            <a:r>
              <a:rPr lang="en-US" dirty="0"/>
              <a:t> = 1)</a:t>
            </a:r>
          </a:p>
          <a:p>
            <a:pPr marL="741356" lvl="1" indent="-457200">
              <a:buClr>
                <a:srgbClr val="C7CED1">
                  <a:lumMod val="50000"/>
                </a:srgbClr>
              </a:buClr>
              <a:buFont typeface="+mj-lt"/>
              <a:buAutoNum type="arabicPeriod"/>
            </a:pPr>
            <a:r>
              <a:rPr lang="en-US" dirty="0">
                <a:solidFill>
                  <a:srgbClr val="052049"/>
                </a:solidFill>
              </a:rPr>
              <a:t>Compute the weighted average of the conditional risks</a:t>
            </a:r>
          </a:p>
          <a:p>
            <a:pPr marL="968362" lvl="2" indent="-457200">
              <a:buClr>
                <a:srgbClr val="C7CED1">
                  <a:lumMod val="50000"/>
                </a:srgbClr>
              </a:buClr>
              <a:buFont typeface="+mj-lt"/>
              <a:buAutoNum type="alphaLcPeriod"/>
            </a:pPr>
            <a:r>
              <a:rPr lang="en-US" dirty="0" err="1"/>
              <a:t>Pr</a:t>
            </a:r>
            <a:r>
              <a:rPr lang="en-US" dirty="0"/>
              <a:t>(</a:t>
            </a:r>
            <a:r>
              <a:rPr lang="en-US" i="1" dirty="0" err="1"/>
              <a:t>Y</a:t>
            </a:r>
            <a:r>
              <a:rPr lang="en-US" i="1" baseline="30000" dirty="0" err="1"/>
              <a:t>a</a:t>
            </a:r>
            <a:r>
              <a:rPr lang="en-US" baseline="30000" dirty="0"/>
              <a:t>=1</a:t>
            </a:r>
            <a:r>
              <a:rPr lang="en-US" dirty="0"/>
              <a:t> = 1) = </a:t>
            </a:r>
            <a:r>
              <a:rPr lang="en-US" dirty="0" err="1"/>
              <a:t>Pr</a:t>
            </a:r>
            <a:r>
              <a:rPr lang="en-US" dirty="0"/>
              <a:t>(</a:t>
            </a:r>
            <a:r>
              <a:rPr lang="en-US" i="1" dirty="0"/>
              <a:t>Y</a:t>
            </a:r>
            <a:r>
              <a:rPr lang="en-US" dirty="0"/>
              <a:t> = 1 | </a:t>
            </a:r>
            <a:r>
              <a:rPr lang="en-US" i="1" dirty="0"/>
              <a:t>A</a:t>
            </a:r>
            <a:r>
              <a:rPr lang="en-US" dirty="0"/>
              <a:t> = 1, </a:t>
            </a:r>
            <a:r>
              <a:rPr lang="en-US" i="1" dirty="0"/>
              <a:t>L</a:t>
            </a:r>
            <a:r>
              <a:rPr lang="en-US" dirty="0"/>
              <a:t> = 0)*</a:t>
            </a:r>
            <a:r>
              <a:rPr lang="en-US" dirty="0" err="1"/>
              <a:t>Pr</a:t>
            </a:r>
            <a:r>
              <a:rPr lang="en-US" dirty="0"/>
              <a:t>(L = 0) +</a:t>
            </a:r>
          </a:p>
          <a:p>
            <a:pPr marL="511162" lvl="2" indent="0">
              <a:buClr>
                <a:srgbClr val="C7CED1">
                  <a:lumMod val="50000"/>
                </a:srgbClr>
              </a:buClr>
              <a:buNone/>
            </a:pPr>
            <a:r>
              <a:rPr lang="en-US" dirty="0"/>
              <a:t>				        </a:t>
            </a:r>
            <a:r>
              <a:rPr lang="en-US" dirty="0" err="1"/>
              <a:t>Pr</a:t>
            </a:r>
            <a:r>
              <a:rPr lang="en-US" dirty="0"/>
              <a:t>(</a:t>
            </a:r>
            <a:r>
              <a:rPr lang="en-US" i="1" dirty="0"/>
              <a:t>Y</a:t>
            </a:r>
            <a:r>
              <a:rPr lang="en-US" dirty="0"/>
              <a:t> = 1 | </a:t>
            </a:r>
            <a:r>
              <a:rPr lang="en-US" i="1" dirty="0"/>
              <a:t>A</a:t>
            </a:r>
            <a:r>
              <a:rPr lang="en-US" dirty="0"/>
              <a:t> = 1, </a:t>
            </a:r>
            <a:r>
              <a:rPr lang="en-US" i="1" dirty="0"/>
              <a:t>L</a:t>
            </a:r>
            <a:r>
              <a:rPr lang="en-US" dirty="0"/>
              <a:t> = 1)*</a:t>
            </a:r>
            <a:r>
              <a:rPr lang="en-US" dirty="0" err="1"/>
              <a:t>Pr</a:t>
            </a:r>
            <a:r>
              <a:rPr lang="en-US" dirty="0"/>
              <a:t>(L = 1)</a:t>
            </a:r>
          </a:p>
          <a:p>
            <a:pPr marL="511162" lvl="2" indent="0">
              <a:buNone/>
            </a:pPr>
            <a:endParaRPr lang="en-US" dirty="0"/>
          </a:p>
          <a:p>
            <a:pPr marL="0" lvl="0" indent="0" algn="ctr">
              <a:buClr>
                <a:srgbClr val="0093D0"/>
              </a:buClr>
              <a:buNone/>
            </a:pPr>
            <a:r>
              <a:rPr lang="en-US" sz="3000" b="1" dirty="0">
                <a:solidFill>
                  <a:srgbClr val="052049"/>
                </a:solidFill>
              </a:rPr>
              <a:t>Standardization!</a:t>
            </a:r>
          </a:p>
          <a:p>
            <a:pPr marL="511162" lvl="2" indent="0">
              <a:buNone/>
            </a:pPr>
            <a:endParaRPr lang="en-US" dirty="0"/>
          </a:p>
          <a:p>
            <a:pPr marL="968362" lvl="2" indent="-457200">
              <a:buFont typeface="+mj-lt"/>
              <a:buAutoNum type="alphaLcPeriod"/>
            </a:pPr>
            <a:endParaRPr lang="en-US" dirty="0"/>
          </a:p>
        </p:txBody>
      </p:sp>
      <p:sp>
        <p:nvSpPr>
          <p:cNvPr id="5" name="Title 4"/>
          <p:cNvSpPr>
            <a:spLocks noGrp="1"/>
          </p:cNvSpPr>
          <p:nvPr>
            <p:ph type="title"/>
          </p:nvPr>
        </p:nvSpPr>
        <p:spPr/>
        <p:txBody>
          <a:bodyPr/>
          <a:lstStyle/>
          <a:p>
            <a:r>
              <a:rPr lang="en-US" dirty="0"/>
              <a:t>Computing the Average Causal Effect</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24</a:t>
            </a:fld>
            <a:endParaRPr lang="en-US" dirty="0">
              <a:solidFill>
                <a:srgbClr val="052049"/>
              </a:solidFill>
            </a:endParaRPr>
          </a:p>
        </p:txBody>
      </p:sp>
    </p:spTree>
    <p:extLst>
      <p:ext uri="{BB962C8B-B14F-4D97-AF65-F5344CB8AC3E}">
        <p14:creationId xmlns:p14="http://schemas.microsoft.com/office/powerpoint/2010/main" val="2042842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9686" y="1496817"/>
            <a:ext cx="6147905" cy="3780740"/>
          </a:xfrm>
        </p:spPr>
        <p:txBody>
          <a:bodyPr/>
          <a:lstStyle/>
          <a:p>
            <a:r>
              <a:rPr lang="en-US" dirty="0"/>
              <a:t>Risk in each level of </a:t>
            </a:r>
            <a:r>
              <a:rPr lang="en-US" i="1" dirty="0"/>
              <a:t>L</a:t>
            </a:r>
            <a:r>
              <a:rPr lang="en-US" dirty="0"/>
              <a:t>:</a:t>
            </a:r>
          </a:p>
          <a:p>
            <a:pPr lvl="1"/>
            <a:r>
              <a:rPr lang="en-US" dirty="0" err="1"/>
              <a:t>Pr</a:t>
            </a:r>
            <a:r>
              <a:rPr lang="en-US" dirty="0"/>
              <a:t>(</a:t>
            </a:r>
            <a:r>
              <a:rPr lang="en-US" i="1" dirty="0"/>
              <a:t>Y</a:t>
            </a:r>
            <a:r>
              <a:rPr lang="en-US" dirty="0"/>
              <a:t> = 1 | </a:t>
            </a:r>
            <a:r>
              <a:rPr lang="en-US" i="1" dirty="0"/>
              <a:t>A</a:t>
            </a:r>
            <a:r>
              <a:rPr lang="en-US" dirty="0"/>
              <a:t> = 1, </a:t>
            </a:r>
            <a:r>
              <a:rPr lang="en-US" i="1" dirty="0"/>
              <a:t>L</a:t>
            </a:r>
            <a:r>
              <a:rPr lang="en-US" dirty="0"/>
              <a:t> = 1) = 6/9</a:t>
            </a:r>
          </a:p>
          <a:p>
            <a:pPr lvl="1"/>
            <a:r>
              <a:rPr lang="en-US" dirty="0" err="1"/>
              <a:t>Pr</a:t>
            </a:r>
            <a:r>
              <a:rPr lang="en-US" dirty="0"/>
              <a:t>(</a:t>
            </a:r>
            <a:r>
              <a:rPr lang="en-US" i="1" dirty="0"/>
              <a:t>Y</a:t>
            </a:r>
            <a:r>
              <a:rPr lang="en-US" dirty="0"/>
              <a:t> = 1 | </a:t>
            </a:r>
            <a:r>
              <a:rPr lang="en-US" i="1" dirty="0"/>
              <a:t>A</a:t>
            </a:r>
            <a:r>
              <a:rPr lang="en-US" dirty="0"/>
              <a:t> = 1, </a:t>
            </a:r>
            <a:r>
              <a:rPr lang="en-US" i="1" dirty="0"/>
              <a:t>L</a:t>
            </a:r>
            <a:r>
              <a:rPr lang="en-US" dirty="0"/>
              <a:t> = 0) = 1/4</a:t>
            </a:r>
          </a:p>
          <a:p>
            <a:r>
              <a:rPr lang="en-US" dirty="0"/>
              <a:t>Proportion of subjects in each level of </a:t>
            </a:r>
            <a:r>
              <a:rPr lang="en-US" i="1" dirty="0"/>
              <a:t>L</a:t>
            </a:r>
            <a:r>
              <a:rPr lang="en-US" dirty="0"/>
              <a:t>:</a:t>
            </a:r>
          </a:p>
          <a:p>
            <a:pPr lvl="1"/>
            <a:r>
              <a:rPr lang="en-US" dirty="0" err="1"/>
              <a:t>Pr</a:t>
            </a:r>
            <a:r>
              <a:rPr lang="en-US" dirty="0"/>
              <a:t>(L = 1) = 12/20</a:t>
            </a:r>
          </a:p>
          <a:p>
            <a:pPr lvl="1"/>
            <a:r>
              <a:rPr lang="en-US" dirty="0" err="1"/>
              <a:t>Pr</a:t>
            </a:r>
            <a:r>
              <a:rPr lang="en-US" dirty="0"/>
              <a:t>(L = 0) = 8/20</a:t>
            </a:r>
          </a:p>
          <a:p>
            <a:r>
              <a:rPr lang="en-US" dirty="0"/>
              <a:t>Standardized risk in the exposed using the study population as the standard:</a:t>
            </a:r>
          </a:p>
          <a:p>
            <a:pPr lvl="1"/>
            <a:r>
              <a:rPr lang="en-US" dirty="0" err="1"/>
              <a:t>Pr</a:t>
            </a:r>
            <a:r>
              <a:rPr lang="en-US" dirty="0"/>
              <a:t>(</a:t>
            </a:r>
            <a:r>
              <a:rPr lang="en-US" i="1" dirty="0"/>
              <a:t>Y</a:t>
            </a:r>
            <a:r>
              <a:rPr lang="en-US" dirty="0"/>
              <a:t> = 1 | </a:t>
            </a:r>
            <a:r>
              <a:rPr lang="en-US" i="1" dirty="0"/>
              <a:t>A</a:t>
            </a:r>
            <a:r>
              <a:rPr lang="en-US" dirty="0"/>
              <a:t> = 1, </a:t>
            </a:r>
            <a:r>
              <a:rPr lang="en-US" i="1" dirty="0"/>
              <a:t>L</a:t>
            </a:r>
            <a:r>
              <a:rPr lang="en-US" dirty="0"/>
              <a:t> = 1)*</a:t>
            </a:r>
            <a:r>
              <a:rPr lang="en-US" dirty="0" err="1"/>
              <a:t>Pr</a:t>
            </a:r>
            <a:r>
              <a:rPr lang="en-US" dirty="0"/>
              <a:t>(L = 1)</a:t>
            </a:r>
          </a:p>
          <a:p>
            <a:pPr marL="295268" lvl="1" indent="0">
              <a:buNone/>
            </a:pPr>
            <a:r>
              <a:rPr lang="en-US" dirty="0"/>
              <a:t>    </a:t>
            </a:r>
            <a:r>
              <a:rPr lang="en-US" dirty="0" err="1"/>
              <a:t>Pr</a:t>
            </a:r>
            <a:r>
              <a:rPr lang="en-US" dirty="0"/>
              <a:t>(</a:t>
            </a:r>
            <a:r>
              <a:rPr lang="en-US" i="1" dirty="0"/>
              <a:t>Y</a:t>
            </a:r>
            <a:r>
              <a:rPr lang="en-US" dirty="0"/>
              <a:t> = 1 | </a:t>
            </a:r>
            <a:r>
              <a:rPr lang="en-US" i="1" dirty="0"/>
              <a:t>A</a:t>
            </a:r>
            <a:r>
              <a:rPr lang="en-US" dirty="0"/>
              <a:t> = 1, </a:t>
            </a:r>
            <a:r>
              <a:rPr lang="en-US" i="1" dirty="0"/>
              <a:t>L</a:t>
            </a:r>
            <a:r>
              <a:rPr lang="en-US" dirty="0"/>
              <a:t> = 0)*</a:t>
            </a:r>
            <a:r>
              <a:rPr lang="en-US" dirty="0" err="1"/>
              <a:t>Pr</a:t>
            </a:r>
            <a:r>
              <a:rPr lang="en-US" dirty="0"/>
              <a:t>(L = 0) + </a:t>
            </a:r>
          </a:p>
          <a:p>
            <a:pPr lvl="1">
              <a:buClr>
                <a:srgbClr val="C7CED1">
                  <a:lumMod val="50000"/>
                </a:srgbClr>
              </a:buClr>
            </a:pPr>
            <a:r>
              <a:rPr lang="en-US" dirty="0">
                <a:solidFill>
                  <a:srgbClr val="052049"/>
                </a:solidFill>
              </a:rPr>
              <a:t>(6/9)*(12/20) + (1/4)*(8/20) = 0.5</a:t>
            </a:r>
          </a:p>
          <a:p>
            <a:pPr marL="295268" lvl="1" indent="0">
              <a:buNone/>
            </a:pPr>
            <a:endParaRPr lang="en-US" dirty="0"/>
          </a:p>
          <a:p>
            <a:pPr marL="295268" lvl="1" indent="0">
              <a:buNone/>
            </a:pPr>
            <a:r>
              <a:rPr lang="en-US" dirty="0"/>
              <a:t>   </a:t>
            </a:r>
          </a:p>
          <a:p>
            <a:pPr lvl="1"/>
            <a:endParaRPr lang="en-US" dirty="0"/>
          </a:p>
        </p:txBody>
      </p:sp>
      <p:sp>
        <p:nvSpPr>
          <p:cNvPr id="5" name="Title 4"/>
          <p:cNvSpPr>
            <a:spLocks noGrp="1"/>
          </p:cNvSpPr>
          <p:nvPr>
            <p:ph type="title"/>
          </p:nvPr>
        </p:nvSpPr>
        <p:spPr/>
        <p:txBody>
          <a:bodyPr/>
          <a:lstStyle/>
          <a:p>
            <a:r>
              <a:rPr lang="en-US" dirty="0"/>
              <a:t>In Our Data</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25</a:t>
            </a:fld>
            <a:endParaRPr lang="en-US" dirty="0">
              <a:solidFill>
                <a:srgbClr val="052049"/>
              </a:solidFill>
            </a:endParaRPr>
          </a:p>
        </p:txBody>
      </p:sp>
      <p:pic>
        <p:nvPicPr>
          <p:cNvPr id="8" name="Picture 7" descr="Screen Shot 2019-12-19 at 3.26.38 PM.png">
            <a:extLst>
              <a:ext uri="{FF2B5EF4-FFF2-40B4-BE49-F238E27FC236}">
                <a16:creationId xmlns:a16="http://schemas.microsoft.com/office/drawing/2014/main" id="{DDD7ECA1-0323-D248-9D90-251FCE6360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7591" y="1496816"/>
            <a:ext cx="2180807" cy="4714392"/>
          </a:xfrm>
          <a:prstGeom prst="rect">
            <a:avLst/>
          </a:prstGeom>
        </p:spPr>
      </p:pic>
    </p:spTree>
    <p:extLst>
      <p:ext uri="{BB962C8B-B14F-4D97-AF65-F5344CB8AC3E}">
        <p14:creationId xmlns:p14="http://schemas.microsoft.com/office/powerpoint/2010/main" val="3167154128"/>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9686" y="1496817"/>
            <a:ext cx="6147905" cy="3780740"/>
          </a:xfrm>
        </p:spPr>
        <p:txBody>
          <a:bodyPr/>
          <a:lstStyle/>
          <a:p>
            <a:r>
              <a:rPr lang="en-US" dirty="0"/>
              <a:t>Calculate the standardized risk in the unexposed</a:t>
            </a:r>
          </a:p>
          <a:p>
            <a:endParaRPr lang="en-US" dirty="0"/>
          </a:p>
          <a:p>
            <a:r>
              <a:rPr lang="en-US" dirty="0"/>
              <a:t>In this conditionally randomized experiment:</a:t>
            </a:r>
          </a:p>
          <a:p>
            <a:pPr lvl="1"/>
            <a:r>
              <a:rPr lang="en-US" dirty="0"/>
              <a:t>Does exchangeability hold?</a:t>
            </a:r>
          </a:p>
          <a:p>
            <a:pPr lvl="1"/>
            <a:r>
              <a:rPr lang="en-US" dirty="0"/>
              <a:t>Does conditional exchangeability given </a:t>
            </a:r>
            <a:r>
              <a:rPr lang="en-US" i="1" dirty="0"/>
              <a:t>L</a:t>
            </a:r>
            <a:r>
              <a:rPr lang="en-US" dirty="0"/>
              <a:t> hold?</a:t>
            </a:r>
          </a:p>
          <a:p>
            <a:pPr lvl="1"/>
            <a:r>
              <a:rPr lang="en-US" dirty="0"/>
              <a:t>Is there a null average causal effect of </a:t>
            </a:r>
            <a:r>
              <a:rPr lang="en-US" i="1" dirty="0"/>
              <a:t>A </a:t>
            </a:r>
            <a:r>
              <a:rPr lang="en-US" dirty="0"/>
              <a:t>on </a:t>
            </a:r>
            <a:r>
              <a:rPr lang="en-US" i="1" dirty="0"/>
              <a:t>Y</a:t>
            </a:r>
            <a:r>
              <a:rPr lang="en-US" dirty="0"/>
              <a:t>?</a:t>
            </a:r>
          </a:p>
          <a:p>
            <a:pPr lvl="1"/>
            <a:r>
              <a:rPr lang="en-US" dirty="0"/>
              <a:t>Is there a null association between </a:t>
            </a:r>
            <a:r>
              <a:rPr lang="en-US" i="1" dirty="0"/>
              <a:t>A</a:t>
            </a:r>
            <a:r>
              <a:rPr lang="en-US" dirty="0"/>
              <a:t> and </a:t>
            </a:r>
            <a:r>
              <a:rPr lang="en-US" i="1" dirty="0"/>
              <a:t>Y</a:t>
            </a:r>
            <a:r>
              <a:rPr lang="en-US" dirty="0"/>
              <a:t>?</a:t>
            </a:r>
          </a:p>
          <a:p>
            <a:pPr lvl="1"/>
            <a:endParaRPr lang="en-US" dirty="0"/>
          </a:p>
        </p:txBody>
      </p:sp>
      <p:sp>
        <p:nvSpPr>
          <p:cNvPr id="5" name="Title 4"/>
          <p:cNvSpPr>
            <a:spLocks noGrp="1"/>
          </p:cNvSpPr>
          <p:nvPr>
            <p:ph type="title"/>
          </p:nvPr>
        </p:nvSpPr>
        <p:spPr/>
        <p:txBody>
          <a:bodyPr/>
          <a:lstStyle/>
          <a:p>
            <a:r>
              <a:rPr lang="en-US" dirty="0"/>
              <a:t>Exercise</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26</a:t>
            </a:fld>
            <a:endParaRPr lang="en-US" dirty="0">
              <a:solidFill>
                <a:srgbClr val="052049"/>
              </a:solidFill>
            </a:endParaRPr>
          </a:p>
        </p:txBody>
      </p:sp>
      <p:pic>
        <p:nvPicPr>
          <p:cNvPr id="8" name="Picture 7" descr="Screen Shot 2019-12-19 at 3.26.38 PM.png">
            <a:extLst>
              <a:ext uri="{FF2B5EF4-FFF2-40B4-BE49-F238E27FC236}">
                <a16:creationId xmlns:a16="http://schemas.microsoft.com/office/drawing/2014/main" id="{50CB6AD9-9A58-834A-A7E5-0BF3623C4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7591" y="1496816"/>
            <a:ext cx="2180807" cy="4714392"/>
          </a:xfrm>
          <a:prstGeom prst="rect">
            <a:avLst/>
          </a:prstGeom>
        </p:spPr>
      </p:pic>
    </p:spTree>
    <p:extLst>
      <p:ext uri="{BB962C8B-B14F-4D97-AF65-F5344CB8AC3E}">
        <p14:creationId xmlns:p14="http://schemas.microsoft.com/office/powerpoint/2010/main" val="372848458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Exercise Solution – Part I</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27</a:t>
            </a:fld>
            <a:endParaRPr lang="en-US" dirty="0">
              <a:solidFill>
                <a:srgbClr val="052049"/>
              </a:solidFill>
            </a:endParaRPr>
          </a:p>
        </p:txBody>
      </p:sp>
      <p:sp>
        <p:nvSpPr>
          <p:cNvPr id="7" name="Content Placeholder 5">
            <a:extLst>
              <a:ext uri="{FF2B5EF4-FFF2-40B4-BE49-F238E27FC236}">
                <a16:creationId xmlns:a16="http://schemas.microsoft.com/office/drawing/2014/main" id="{A9ABF24F-51C6-F646-B5C9-74C7FDFEC857}"/>
              </a:ext>
            </a:extLst>
          </p:cNvPr>
          <p:cNvSpPr txBox="1">
            <a:spLocks/>
          </p:cNvSpPr>
          <p:nvPr/>
        </p:nvSpPr>
        <p:spPr>
          <a:xfrm>
            <a:off x="459687" y="1496817"/>
            <a:ext cx="6884228" cy="3780740"/>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0093D0"/>
              </a:buClr>
            </a:pPr>
            <a:r>
              <a:rPr lang="en-US" dirty="0" err="1">
                <a:solidFill>
                  <a:srgbClr val="052049"/>
                </a:solidFill>
              </a:rPr>
              <a:t>Pr</a:t>
            </a:r>
            <a:r>
              <a:rPr lang="en-US" dirty="0">
                <a:solidFill>
                  <a:srgbClr val="052049"/>
                </a:solidFill>
              </a:rPr>
              <a:t>(</a:t>
            </a:r>
            <a:r>
              <a:rPr lang="en-US" i="1" dirty="0">
                <a:solidFill>
                  <a:srgbClr val="052049"/>
                </a:solidFill>
              </a:rPr>
              <a:t>L</a:t>
            </a:r>
            <a:r>
              <a:rPr lang="en-US" dirty="0">
                <a:solidFill>
                  <a:srgbClr val="052049"/>
                </a:solidFill>
              </a:rPr>
              <a:t> = 0) = 8/20</a:t>
            </a:r>
          </a:p>
          <a:p>
            <a:pPr>
              <a:buClr>
                <a:srgbClr val="0093D0"/>
              </a:buClr>
            </a:pPr>
            <a:r>
              <a:rPr lang="en-US" dirty="0" err="1">
                <a:solidFill>
                  <a:srgbClr val="052049"/>
                </a:solidFill>
              </a:rPr>
              <a:t>Pr</a:t>
            </a:r>
            <a:r>
              <a:rPr lang="en-US" dirty="0">
                <a:solidFill>
                  <a:srgbClr val="052049"/>
                </a:solidFill>
              </a:rPr>
              <a:t>(</a:t>
            </a:r>
            <a:r>
              <a:rPr lang="en-US" i="1" dirty="0">
                <a:solidFill>
                  <a:srgbClr val="052049"/>
                </a:solidFill>
              </a:rPr>
              <a:t>L</a:t>
            </a:r>
            <a:r>
              <a:rPr lang="en-US" dirty="0">
                <a:solidFill>
                  <a:srgbClr val="052049"/>
                </a:solidFill>
              </a:rPr>
              <a:t> = 1) = 12/20</a:t>
            </a:r>
          </a:p>
          <a:p>
            <a:pPr marL="0" indent="0">
              <a:buFont typeface="Wingdings" charset="2"/>
              <a:buNone/>
            </a:pPr>
            <a:r>
              <a:rPr lang="en-US" dirty="0"/>
              <a:t>Assuming consistency and conditional exchangeability hold:</a:t>
            </a:r>
          </a:p>
          <a:p>
            <a:r>
              <a:rPr lang="en-US" dirty="0" err="1"/>
              <a:t>Pr</a:t>
            </a:r>
            <a:r>
              <a:rPr lang="en-US" dirty="0"/>
              <a:t>(</a:t>
            </a:r>
            <a:r>
              <a:rPr lang="en-US" i="1" dirty="0" err="1"/>
              <a:t>Y</a:t>
            </a:r>
            <a:r>
              <a:rPr lang="en-US" i="1" baseline="30000" dirty="0" err="1"/>
              <a:t>a</a:t>
            </a:r>
            <a:r>
              <a:rPr lang="en-US" baseline="30000" dirty="0"/>
              <a:t>=0</a:t>
            </a:r>
            <a:r>
              <a:rPr lang="en-US" dirty="0"/>
              <a:t> = 1 | </a:t>
            </a:r>
            <a:r>
              <a:rPr lang="en-US" i="1" dirty="0"/>
              <a:t>L</a:t>
            </a:r>
            <a:r>
              <a:rPr lang="en-US" dirty="0"/>
              <a:t> = 0) = </a:t>
            </a:r>
            <a:r>
              <a:rPr lang="en-US" dirty="0" err="1"/>
              <a:t>Pr</a:t>
            </a:r>
            <a:r>
              <a:rPr lang="en-US" dirty="0"/>
              <a:t>(</a:t>
            </a:r>
            <a:r>
              <a:rPr lang="en-US" i="1" dirty="0"/>
              <a:t>Y</a:t>
            </a:r>
            <a:r>
              <a:rPr lang="en-US" dirty="0"/>
              <a:t> = 1 | </a:t>
            </a:r>
            <a:r>
              <a:rPr lang="en-US" i="1" dirty="0"/>
              <a:t>A</a:t>
            </a:r>
            <a:r>
              <a:rPr lang="en-US" dirty="0"/>
              <a:t> = 0, </a:t>
            </a:r>
            <a:r>
              <a:rPr lang="en-US" i="1" dirty="0"/>
              <a:t>L</a:t>
            </a:r>
            <a:r>
              <a:rPr lang="en-US" dirty="0"/>
              <a:t> = 0) = 1/4</a:t>
            </a:r>
          </a:p>
          <a:p>
            <a:r>
              <a:rPr lang="en-US" dirty="0" err="1"/>
              <a:t>Pr</a:t>
            </a:r>
            <a:r>
              <a:rPr lang="en-US" dirty="0"/>
              <a:t>(</a:t>
            </a:r>
            <a:r>
              <a:rPr lang="en-US" i="1" dirty="0" err="1"/>
              <a:t>Y</a:t>
            </a:r>
            <a:r>
              <a:rPr lang="en-US" i="1" baseline="30000" dirty="0" err="1"/>
              <a:t>a</a:t>
            </a:r>
            <a:r>
              <a:rPr lang="en-US" baseline="30000" dirty="0"/>
              <a:t>=0</a:t>
            </a:r>
            <a:r>
              <a:rPr lang="en-US" dirty="0"/>
              <a:t> = 1 | </a:t>
            </a:r>
            <a:r>
              <a:rPr lang="en-US" i="1" dirty="0"/>
              <a:t>L</a:t>
            </a:r>
            <a:r>
              <a:rPr lang="en-US" dirty="0"/>
              <a:t> = 1) = </a:t>
            </a:r>
            <a:r>
              <a:rPr lang="en-US" dirty="0" err="1"/>
              <a:t>Pr</a:t>
            </a:r>
            <a:r>
              <a:rPr lang="en-US" dirty="0"/>
              <a:t>(</a:t>
            </a:r>
            <a:r>
              <a:rPr lang="en-US" i="1" dirty="0"/>
              <a:t>Y</a:t>
            </a:r>
            <a:r>
              <a:rPr lang="en-US" dirty="0"/>
              <a:t> = 1 | </a:t>
            </a:r>
            <a:r>
              <a:rPr lang="en-US" i="1" dirty="0"/>
              <a:t>A</a:t>
            </a:r>
            <a:r>
              <a:rPr lang="en-US" dirty="0"/>
              <a:t> = 0, </a:t>
            </a:r>
            <a:r>
              <a:rPr lang="en-US" i="1" dirty="0"/>
              <a:t>L</a:t>
            </a:r>
            <a:r>
              <a:rPr lang="en-US" dirty="0"/>
              <a:t> = 1) = 2/3</a:t>
            </a:r>
          </a:p>
          <a:p>
            <a:pPr marL="285750" indent="-285750"/>
            <a:r>
              <a:rPr lang="en-US" dirty="0" err="1"/>
              <a:t>Pr</a:t>
            </a:r>
            <a:r>
              <a:rPr lang="en-US" dirty="0"/>
              <a:t>(</a:t>
            </a:r>
            <a:r>
              <a:rPr lang="en-US" i="1" dirty="0" err="1"/>
              <a:t>Y</a:t>
            </a:r>
            <a:r>
              <a:rPr lang="en-US" i="1" baseline="30000" dirty="0" err="1"/>
              <a:t>a</a:t>
            </a:r>
            <a:r>
              <a:rPr lang="en-US" baseline="30000" dirty="0"/>
              <a:t>=0</a:t>
            </a:r>
            <a:r>
              <a:rPr lang="en-US" dirty="0"/>
              <a:t> = 1) = </a:t>
            </a:r>
            <a:r>
              <a:rPr lang="en-US" dirty="0" err="1"/>
              <a:t>Pr</a:t>
            </a:r>
            <a:r>
              <a:rPr lang="en-US" dirty="0"/>
              <a:t>(</a:t>
            </a:r>
            <a:r>
              <a:rPr lang="en-US" i="1" dirty="0"/>
              <a:t>Y</a:t>
            </a:r>
            <a:r>
              <a:rPr lang="en-US" dirty="0"/>
              <a:t> = 1 | </a:t>
            </a:r>
            <a:r>
              <a:rPr lang="en-US" i="1" dirty="0"/>
              <a:t>A</a:t>
            </a:r>
            <a:r>
              <a:rPr lang="en-US" dirty="0"/>
              <a:t> = 0, </a:t>
            </a:r>
            <a:r>
              <a:rPr lang="en-US" i="1" dirty="0"/>
              <a:t>L</a:t>
            </a:r>
            <a:r>
              <a:rPr lang="en-US" dirty="0"/>
              <a:t> = 0) * </a:t>
            </a:r>
            <a:r>
              <a:rPr lang="en-US" dirty="0" err="1"/>
              <a:t>Pr</a:t>
            </a:r>
            <a:r>
              <a:rPr lang="en-US" dirty="0"/>
              <a:t>(</a:t>
            </a:r>
            <a:r>
              <a:rPr lang="en-US" i="1" dirty="0"/>
              <a:t>L</a:t>
            </a:r>
            <a:r>
              <a:rPr lang="en-US" dirty="0"/>
              <a:t> = 0) + </a:t>
            </a:r>
          </a:p>
          <a:p>
            <a:pPr marL="0" indent="0">
              <a:buFont typeface="Wingdings" charset="2"/>
              <a:buNone/>
            </a:pPr>
            <a:r>
              <a:rPr lang="en-US" dirty="0"/>
              <a:t> 			  </a:t>
            </a:r>
            <a:r>
              <a:rPr lang="en-US" dirty="0" err="1"/>
              <a:t>Pr</a:t>
            </a:r>
            <a:r>
              <a:rPr lang="en-US" dirty="0"/>
              <a:t>(</a:t>
            </a:r>
            <a:r>
              <a:rPr lang="en-US" i="1" dirty="0"/>
              <a:t>Y</a:t>
            </a:r>
            <a:r>
              <a:rPr lang="en-US" dirty="0"/>
              <a:t> = 1 | </a:t>
            </a:r>
            <a:r>
              <a:rPr lang="en-US" i="1" dirty="0"/>
              <a:t>A</a:t>
            </a:r>
            <a:r>
              <a:rPr lang="en-US" dirty="0"/>
              <a:t> = 0, </a:t>
            </a:r>
            <a:r>
              <a:rPr lang="en-US" i="1" dirty="0"/>
              <a:t>L</a:t>
            </a:r>
            <a:r>
              <a:rPr lang="en-US" dirty="0"/>
              <a:t> = 1) * </a:t>
            </a:r>
            <a:r>
              <a:rPr lang="en-US" dirty="0" err="1"/>
              <a:t>Pr</a:t>
            </a:r>
            <a:r>
              <a:rPr lang="en-US" dirty="0"/>
              <a:t>(</a:t>
            </a:r>
            <a:r>
              <a:rPr lang="en-US" i="1" dirty="0"/>
              <a:t>L</a:t>
            </a:r>
            <a:r>
              <a:rPr lang="en-US" dirty="0"/>
              <a:t> = 1)</a:t>
            </a:r>
          </a:p>
          <a:p>
            <a:pPr marL="0" indent="0">
              <a:buFont typeface="Wingdings" charset="2"/>
              <a:buNone/>
            </a:pPr>
            <a:r>
              <a:rPr lang="en-US" dirty="0"/>
              <a:t>		       = (1/4) * (8/20) + (2/3) * (12/20)</a:t>
            </a:r>
          </a:p>
          <a:p>
            <a:pPr marL="0" indent="0">
              <a:buFont typeface="Wingdings" charset="2"/>
              <a:buNone/>
            </a:pPr>
            <a:r>
              <a:rPr lang="en-US" dirty="0"/>
              <a:t>		       = 0.5</a:t>
            </a:r>
          </a:p>
        </p:txBody>
      </p:sp>
      <p:pic>
        <p:nvPicPr>
          <p:cNvPr id="8" name="Picture 7" descr="Screen Shot 2019-12-19 at 3.26.38 PM.png">
            <a:extLst>
              <a:ext uri="{FF2B5EF4-FFF2-40B4-BE49-F238E27FC236}">
                <a16:creationId xmlns:a16="http://schemas.microsoft.com/office/drawing/2014/main" id="{F8F68ED6-14E9-594B-B0FD-EC72705040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3915" y="216027"/>
            <a:ext cx="1602926" cy="3465149"/>
          </a:xfrm>
          <a:prstGeom prst="rect">
            <a:avLst/>
          </a:prstGeom>
        </p:spPr>
      </p:pic>
    </p:spTree>
    <p:extLst>
      <p:ext uri="{BB962C8B-B14F-4D97-AF65-F5344CB8AC3E}">
        <p14:creationId xmlns:p14="http://schemas.microsoft.com/office/powerpoint/2010/main" val="1171360148"/>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Exercise Solution – Part II</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28</a:t>
            </a:fld>
            <a:endParaRPr lang="en-US" dirty="0">
              <a:solidFill>
                <a:srgbClr val="052049"/>
              </a:solidFill>
            </a:endParaRPr>
          </a:p>
        </p:txBody>
      </p:sp>
      <p:sp>
        <p:nvSpPr>
          <p:cNvPr id="7" name="Content Placeholder 5">
            <a:extLst>
              <a:ext uri="{FF2B5EF4-FFF2-40B4-BE49-F238E27FC236}">
                <a16:creationId xmlns:a16="http://schemas.microsoft.com/office/drawing/2014/main" id="{3F577232-E1F0-6441-B13C-9BBFE747513F}"/>
              </a:ext>
            </a:extLst>
          </p:cNvPr>
          <p:cNvSpPr>
            <a:spLocks noGrp="1"/>
          </p:cNvSpPr>
          <p:nvPr>
            <p:ph idx="1"/>
          </p:nvPr>
        </p:nvSpPr>
        <p:spPr>
          <a:xfrm>
            <a:off x="459686" y="1562015"/>
            <a:ext cx="8334631" cy="3203881"/>
          </a:xfrm>
        </p:spPr>
        <p:txBody>
          <a:bodyPr/>
          <a:lstStyle/>
          <a:p>
            <a:pPr>
              <a:buClr>
                <a:srgbClr val="0093D0"/>
              </a:buClr>
            </a:pPr>
            <a:r>
              <a:rPr lang="en-US" dirty="0">
                <a:solidFill>
                  <a:srgbClr val="052049"/>
                </a:solidFill>
              </a:rPr>
              <a:t>Does exchangeability hold?</a:t>
            </a:r>
          </a:p>
          <a:p>
            <a:pPr lvl="1">
              <a:buClr>
                <a:srgbClr val="0093D0"/>
              </a:buClr>
            </a:pPr>
            <a:r>
              <a:rPr lang="en-US" dirty="0">
                <a:solidFill>
                  <a:srgbClr val="052049"/>
                </a:solidFill>
              </a:rPr>
              <a:t>No, </a:t>
            </a:r>
            <a:r>
              <a:rPr lang="en-US" dirty="0" err="1"/>
              <a:t>Pr</a:t>
            </a:r>
            <a:r>
              <a:rPr lang="en-US" dirty="0"/>
              <a:t>(</a:t>
            </a:r>
            <a:r>
              <a:rPr lang="en-US" i="1" dirty="0" err="1"/>
              <a:t>Y</a:t>
            </a:r>
            <a:r>
              <a:rPr lang="en-US" i="1" baseline="30000" dirty="0" err="1"/>
              <a:t>a</a:t>
            </a:r>
            <a:r>
              <a:rPr lang="en-US" i="1" baseline="30000" dirty="0"/>
              <a:t>=0</a:t>
            </a:r>
            <a:r>
              <a:rPr lang="en-US" dirty="0"/>
              <a:t>=1 | A = 1) </a:t>
            </a:r>
            <a:r>
              <a:rPr lang="en-US" altLang="en-US" b="1" dirty="0"/>
              <a:t>≠</a:t>
            </a:r>
            <a:r>
              <a:rPr lang="en-US" dirty="0"/>
              <a:t> </a:t>
            </a:r>
            <a:r>
              <a:rPr lang="en-US" dirty="0" err="1"/>
              <a:t>Pr</a:t>
            </a:r>
            <a:r>
              <a:rPr lang="en-US" dirty="0"/>
              <a:t>(</a:t>
            </a:r>
            <a:r>
              <a:rPr lang="en-US" i="1" dirty="0" err="1"/>
              <a:t>Y</a:t>
            </a:r>
            <a:r>
              <a:rPr lang="en-US" i="1" baseline="30000" dirty="0" err="1"/>
              <a:t>a</a:t>
            </a:r>
            <a:r>
              <a:rPr lang="en-US" i="1" baseline="30000" dirty="0"/>
              <a:t>=0</a:t>
            </a:r>
            <a:r>
              <a:rPr lang="en-US" dirty="0"/>
              <a:t>=1 | A = 0) and, furthermore, </a:t>
            </a:r>
            <a:r>
              <a:rPr lang="en-US" dirty="0" err="1"/>
              <a:t>Pr</a:t>
            </a:r>
            <a:r>
              <a:rPr lang="en-US" dirty="0"/>
              <a:t>(</a:t>
            </a:r>
            <a:r>
              <a:rPr lang="en-US" i="1" dirty="0" err="1"/>
              <a:t>Y</a:t>
            </a:r>
            <a:r>
              <a:rPr lang="en-US" i="1" baseline="30000" dirty="0" err="1"/>
              <a:t>a</a:t>
            </a:r>
            <a:r>
              <a:rPr lang="en-US" i="1" baseline="30000" dirty="0"/>
              <a:t>=1</a:t>
            </a:r>
            <a:r>
              <a:rPr lang="en-US" dirty="0"/>
              <a:t>=1 | A = 1) </a:t>
            </a:r>
            <a:r>
              <a:rPr lang="en-US" altLang="en-US" b="1" dirty="0"/>
              <a:t>≠</a:t>
            </a:r>
            <a:r>
              <a:rPr lang="en-US" dirty="0"/>
              <a:t> </a:t>
            </a:r>
            <a:r>
              <a:rPr lang="en-US" dirty="0" err="1"/>
              <a:t>Pr</a:t>
            </a:r>
            <a:r>
              <a:rPr lang="en-US" dirty="0"/>
              <a:t>(</a:t>
            </a:r>
            <a:r>
              <a:rPr lang="en-US" i="1" dirty="0" err="1"/>
              <a:t>Y</a:t>
            </a:r>
            <a:r>
              <a:rPr lang="en-US" i="1" baseline="30000" dirty="0" err="1"/>
              <a:t>a</a:t>
            </a:r>
            <a:r>
              <a:rPr lang="en-US" i="1" baseline="30000" dirty="0"/>
              <a:t>=1</a:t>
            </a:r>
            <a:r>
              <a:rPr lang="en-US" dirty="0"/>
              <a:t>=1 | A = 0) (see Slide 20)</a:t>
            </a:r>
            <a:endParaRPr lang="en-US" dirty="0">
              <a:solidFill>
                <a:srgbClr val="052049"/>
              </a:solidFill>
            </a:endParaRPr>
          </a:p>
          <a:p>
            <a:pPr>
              <a:buClr>
                <a:srgbClr val="0093D0"/>
              </a:buClr>
            </a:pPr>
            <a:r>
              <a:rPr lang="en-US" dirty="0">
                <a:solidFill>
                  <a:srgbClr val="052049"/>
                </a:solidFill>
              </a:rPr>
              <a:t>Does conditional exchangeability given </a:t>
            </a:r>
            <a:r>
              <a:rPr lang="en-US" i="1" dirty="0">
                <a:solidFill>
                  <a:srgbClr val="052049"/>
                </a:solidFill>
              </a:rPr>
              <a:t>L</a:t>
            </a:r>
            <a:r>
              <a:rPr lang="en-US" dirty="0">
                <a:solidFill>
                  <a:srgbClr val="052049"/>
                </a:solidFill>
              </a:rPr>
              <a:t> hold?</a:t>
            </a:r>
          </a:p>
          <a:p>
            <a:pPr lvl="1">
              <a:buClr>
                <a:srgbClr val="0093D0"/>
              </a:buClr>
            </a:pPr>
            <a:r>
              <a:rPr lang="en-US" dirty="0">
                <a:solidFill>
                  <a:srgbClr val="052049"/>
                </a:solidFill>
              </a:rPr>
              <a:t>Yes, </a:t>
            </a:r>
            <a:r>
              <a:rPr lang="en-US" dirty="0" err="1"/>
              <a:t>Pr</a:t>
            </a:r>
            <a:r>
              <a:rPr lang="en-US" dirty="0"/>
              <a:t>(</a:t>
            </a:r>
            <a:r>
              <a:rPr lang="en-US" i="1" dirty="0" err="1"/>
              <a:t>Y</a:t>
            </a:r>
            <a:r>
              <a:rPr lang="en-US" i="1" baseline="30000" dirty="0" err="1"/>
              <a:t>a</a:t>
            </a:r>
            <a:r>
              <a:rPr lang="en-US" dirty="0"/>
              <a:t> = 1 | </a:t>
            </a:r>
            <a:r>
              <a:rPr lang="en-US" i="1" dirty="0"/>
              <a:t>A</a:t>
            </a:r>
            <a:r>
              <a:rPr lang="en-US" dirty="0"/>
              <a:t> = 1, </a:t>
            </a:r>
            <a:r>
              <a:rPr lang="en-US" i="1" dirty="0"/>
              <a:t>L</a:t>
            </a:r>
            <a:r>
              <a:rPr lang="en-US" dirty="0"/>
              <a:t> = </a:t>
            </a:r>
            <a:r>
              <a:rPr lang="en-US" i="1" dirty="0"/>
              <a:t>l</a:t>
            </a:r>
            <a:r>
              <a:rPr lang="en-US" dirty="0"/>
              <a:t>) = </a:t>
            </a:r>
            <a:r>
              <a:rPr lang="en-US" dirty="0" err="1"/>
              <a:t>Pr</a:t>
            </a:r>
            <a:r>
              <a:rPr lang="en-US" dirty="0"/>
              <a:t>(</a:t>
            </a:r>
            <a:r>
              <a:rPr lang="en-US" i="1" dirty="0" err="1"/>
              <a:t>Y</a:t>
            </a:r>
            <a:r>
              <a:rPr lang="en-US" i="1" baseline="30000" dirty="0" err="1"/>
              <a:t>a</a:t>
            </a:r>
            <a:r>
              <a:rPr lang="en-US" dirty="0"/>
              <a:t> = 1 | </a:t>
            </a:r>
            <a:r>
              <a:rPr lang="en-US" i="1" dirty="0"/>
              <a:t>A</a:t>
            </a:r>
            <a:r>
              <a:rPr lang="en-US" dirty="0"/>
              <a:t> = 0, </a:t>
            </a:r>
            <a:r>
              <a:rPr lang="en-US" i="1" dirty="0"/>
              <a:t>L </a:t>
            </a:r>
            <a:r>
              <a:rPr lang="en-US" dirty="0"/>
              <a:t>=</a:t>
            </a:r>
            <a:r>
              <a:rPr lang="en-US" i="1" dirty="0"/>
              <a:t> l</a:t>
            </a:r>
            <a:r>
              <a:rPr lang="en-US" dirty="0"/>
              <a:t>) for all </a:t>
            </a:r>
            <a:r>
              <a:rPr lang="en-US" i="1" dirty="0"/>
              <a:t>a</a:t>
            </a:r>
            <a:r>
              <a:rPr lang="en-US" dirty="0"/>
              <a:t> and </a:t>
            </a:r>
            <a:r>
              <a:rPr lang="en-US" i="1" dirty="0"/>
              <a:t>l</a:t>
            </a:r>
            <a:endParaRPr lang="en-US" i="1" dirty="0">
              <a:solidFill>
                <a:srgbClr val="052049"/>
              </a:solidFill>
            </a:endParaRPr>
          </a:p>
          <a:p>
            <a:pPr>
              <a:buClr>
                <a:srgbClr val="0093D0"/>
              </a:buClr>
            </a:pPr>
            <a:r>
              <a:rPr lang="en-US" dirty="0">
                <a:solidFill>
                  <a:srgbClr val="052049"/>
                </a:solidFill>
              </a:rPr>
              <a:t>Is there a null average causal effect of A on Y?</a:t>
            </a:r>
          </a:p>
          <a:p>
            <a:pPr lvl="1">
              <a:buClr>
                <a:srgbClr val="0093D0"/>
              </a:buClr>
            </a:pPr>
            <a:r>
              <a:rPr lang="en-US" dirty="0">
                <a:solidFill>
                  <a:srgbClr val="052049"/>
                </a:solidFill>
              </a:rPr>
              <a:t>Yes, </a:t>
            </a:r>
            <a:r>
              <a:rPr lang="en-US" dirty="0" err="1"/>
              <a:t>Pr</a:t>
            </a:r>
            <a:r>
              <a:rPr lang="en-US" dirty="0"/>
              <a:t>(</a:t>
            </a:r>
            <a:r>
              <a:rPr lang="en-US" i="1" dirty="0" err="1"/>
              <a:t>Y</a:t>
            </a:r>
            <a:r>
              <a:rPr lang="en-US" i="1" baseline="30000" dirty="0" err="1"/>
              <a:t>a</a:t>
            </a:r>
            <a:r>
              <a:rPr lang="en-US" baseline="30000" dirty="0"/>
              <a:t>=1</a:t>
            </a:r>
            <a:r>
              <a:rPr lang="en-US" dirty="0"/>
              <a:t> = 1) = </a:t>
            </a:r>
            <a:r>
              <a:rPr lang="en-US" dirty="0" err="1"/>
              <a:t>Pr</a:t>
            </a:r>
            <a:r>
              <a:rPr lang="en-US" dirty="0"/>
              <a:t>(</a:t>
            </a:r>
            <a:r>
              <a:rPr lang="en-US" i="1" dirty="0" err="1"/>
              <a:t>Y</a:t>
            </a:r>
            <a:r>
              <a:rPr lang="en-US" i="1" baseline="30000" dirty="0" err="1"/>
              <a:t>a</a:t>
            </a:r>
            <a:r>
              <a:rPr lang="en-US" baseline="30000" dirty="0"/>
              <a:t>=0</a:t>
            </a:r>
            <a:r>
              <a:rPr lang="en-US" dirty="0"/>
              <a:t> = 1)</a:t>
            </a:r>
            <a:endParaRPr lang="en-US" dirty="0">
              <a:solidFill>
                <a:srgbClr val="052049"/>
              </a:solidFill>
            </a:endParaRPr>
          </a:p>
          <a:p>
            <a:pPr>
              <a:buClr>
                <a:srgbClr val="0093D0"/>
              </a:buClr>
            </a:pPr>
            <a:r>
              <a:rPr lang="en-US" dirty="0">
                <a:solidFill>
                  <a:srgbClr val="052049"/>
                </a:solidFill>
              </a:rPr>
              <a:t>Is there a null association between A and Y?</a:t>
            </a:r>
          </a:p>
          <a:p>
            <a:pPr lvl="1">
              <a:buClr>
                <a:srgbClr val="0093D0"/>
              </a:buClr>
            </a:pPr>
            <a:r>
              <a:rPr lang="en-US" dirty="0">
                <a:solidFill>
                  <a:srgbClr val="052049"/>
                </a:solidFill>
              </a:rPr>
              <a:t>No, </a:t>
            </a:r>
            <a:r>
              <a:rPr lang="en-US" dirty="0" err="1">
                <a:solidFill>
                  <a:srgbClr val="052049"/>
                </a:solidFill>
              </a:rPr>
              <a:t>Pr</a:t>
            </a:r>
            <a:r>
              <a:rPr lang="en-US" dirty="0">
                <a:solidFill>
                  <a:srgbClr val="052049"/>
                </a:solidFill>
              </a:rPr>
              <a:t>(</a:t>
            </a:r>
            <a:r>
              <a:rPr lang="en-US" i="1" dirty="0">
                <a:solidFill>
                  <a:srgbClr val="052049"/>
                </a:solidFill>
              </a:rPr>
              <a:t>Y</a:t>
            </a:r>
            <a:r>
              <a:rPr lang="en-US" dirty="0">
                <a:solidFill>
                  <a:srgbClr val="052049"/>
                </a:solidFill>
              </a:rPr>
              <a:t> = 1 | </a:t>
            </a:r>
            <a:r>
              <a:rPr lang="en-US" i="1" dirty="0">
                <a:solidFill>
                  <a:srgbClr val="052049"/>
                </a:solidFill>
              </a:rPr>
              <a:t>A</a:t>
            </a:r>
            <a:r>
              <a:rPr lang="en-US" dirty="0">
                <a:solidFill>
                  <a:srgbClr val="052049"/>
                </a:solidFill>
              </a:rPr>
              <a:t> = 1) </a:t>
            </a:r>
            <a:r>
              <a:rPr lang="en-US" altLang="en-US" b="1" dirty="0"/>
              <a:t>≠ </a:t>
            </a:r>
            <a:r>
              <a:rPr lang="en-US" dirty="0" err="1">
                <a:solidFill>
                  <a:srgbClr val="052049"/>
                </a:solidFill>
              </a:rPr>
              <a:t>Pr</a:t>
            </a:r>
            <a:r>
              <a:rPr lang="en-US" dirty="0">
                <a:solidFill>
                  <a:srgbClr val="052049"/>
                </a:solidFill>
              </a:rPr>
              <a:t>(</a:t>
            </a:r>
            <a:r>
              <a:rPr lang="en-US" i="1" dirty="0">
                <a:solidFill>
                  <a:srgbClr val="052049"/>
                </a:solidFill>
              </a:rPr>
              <a:t>Y</a:t>
            </a:r>
            <a:r>
              <a:rPr lang="en-US" dirty="0">
                <a:solidFill>
                  <a:srgbClr val="052049"/>
                </a:solidFill>
              </a:rPr>
              <a:t> = 1 | </a:t>
            </a:r>
            <a:r>
              <a:rPr lang="en-US" i="1" dirty="0">
                <a:solidFill>
                  <a:srgbClr val="052049"/>
                </a:solidFill>
              </a:rPr>
              <a:t>A</a:t>
            </a:r>
            <a:r>
              <a:rPr lang="en-US" dirty="0">
                <a:solidFill>
                  <a:srgbClr val="052049"/>
                </a:solidFill>
              </a:rPr>
              <a:t> = 0)</a:t>
            </a:r>
            <a:endParaRPr lang="en-US" dirty="0"/>
          </a:p>
        </p:txBody>
      </p:sp>
    </p:spTree>
    <p:extLst>
      <p:ext uri="{BB962C8B-B14F-4D97-AF65-F5344CB8AC3E}">
        <p14:creationId xmlns:p14="http://schemas.microsoft.com/office/powerpoint/2010/main" val="4064358799"/>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Alternative View of the Data</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29</a:t>
            </a:fld>
            <a:endParaRPr lang="en-US" dirty="0">
              <a:solidFill>
                <a:srgbClr val="052049"/>
              </a:solidFill>
            </a:endParaRPr>
          </a:p>
        </p:txBody>
      </p:sp>
      <p:sp>
        <p:nvSpPr>
          <p:cNvPr id="7" name="TextBox 6"/>
          <p:cNvSpPr txBox="1"/>
          <p:nvPr/>
        </p:nvSpPr>
        <p:spPr>
          <a:xfrm rot="1403494">
            <a:off x="2136949" y="3645446"/>
            <a:ext cx="1157826" cy="307777"/>
          </a:xfrm>
          <a:prstGeom prst="rect">
            <a:avLst/>
          </a:prstGeom>
          <a:noFill/>
        </p:spPr>
        <p:txBody>
          <a:bodyPr wrap="none" rtlCol="0">
            <a:spAutoFit/>
          </a:bodyPr>
          <a:lstStyle/>
          <a:p>
            <a:r>
              <a:rPr lang="en-US" sz="1400" dirty="0"/>
              <a:t>L=1 (0.6) 12</a:t>
            </a:r>
          </a:p>
        </p:txBody>
      </p:sp>
      <p:cxnSp>
        <p:nvCxnSpPr>
          <p:cNvPr id="8" name="Straight Connector 7"/>
          <p:cNvCxnSpPr/>
          <p:nvPr/>
        </p:nvCxnSpPr>
        <p:spPr>
          <a:xfrm rot="10800000" flipH="1">
            <a:off x="2110142" y="3272968"/>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20406066">
            <a:off x="2069061" y="3208270"/>
            <a:ext cx="1057977" cy="307777"/>
          </a:xfrm>
          <a:prstGeom prst="rect">
            <a:avLst/>
          </a:prstGeom>
          <a:noFill/>
        </p:spPr>
        <p:txBody>
          <a:bodyPr wrap="none" rtlCol="0">
            <a:spAutoFit/>
          </a:bodyPr>
          <a:lstStyle/>
          <a:p>
            <a:r>
              <a:rPr lang="en-US" sz="1400" dirty="0"/>
              <a:t>L=0 (0.4) 8</a:t>
            </a:r>
          </a:p>
        </p:txBody>
      </p:sp>
      <p:sp>
        <p:nvSpPr>
          <p:cNvPr id="10" name="Oval 9"/>
          <p:cNvSpPr/>
          <p:nvPr/>
        </p:nvSpPr>
        <p:spPr>
          <a:xfrm>
            <a:off x="5980254" y="2401035"/>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5980254" y="3688406"/>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5980254" y="4970979"/>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5980254" y="1118463"/>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2102604" y="3055551"/>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1235024" y="3455615"/>
            <a:ext cx="704602" cy="369332"/>
          </a:xfrm>
          <a:prstGeom prst="rect">
            <a:avLst/>
          </a:prstGeom>
          <a:noFill/>
        </p:spPr>
        <p:txBody>
          <a:bodyPr wrap="none" rtlCol="0">
            <a:spAutoFit/>
          </a:bodyPr>
          <a:lstStyle/>
          <a:p>
            <a:r>
              <a:rPr lang="en-US" dirty="0"/>
              <a:t>n=20</a:t>
            </a:r>
          </a:p>
        </p:txBody>
      </p:sp>
      <p:cxnSp>
        <p:nvCxnSpPr>
          <p:cNvPr id="16" name="Straight Connector 15"/>
          <p:cNvCxnSpPr>
            <a:stCxn id="14" idx="2"/>
            <a:endCxn id="14" idx="5"/>
          </p:cNvCxnSpPr>
          <p:nvPr/>
        </p:nvCxnSpPr>
        <p:spPr>
          <a:xfrm rot="10800000" flipH="1" flipV="1">
            <a:off x="2102604" y="3642692"/>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a:endCxn id="13" idx="2"/>
          </p:cNvCxnSpPr>
          <p:nvPr/>
        </p:nvCxnSpPr>
        <p:spPr>
          <a:xfrm flipV="1">
            <a:off x="3153041" y="1705604"/>
            <a:ext cx="2827213" cy="1560416"/>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a:endCxn id="10" idx="2"/>
          </p:cNvCxnSpPr>
          <p:nvPr/>
        </p:nvCxnSpPr>
        <p:spPr>
          <a:xfrm flipV="1">
            <a:off x="3153041" y="2988176"/>
            <a:ext cx="2827213" cy="28479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14" idx="5"/>
            <a:endCxn id="11" idx="2"/>
          </p:cNvCxnSpPr>
          <p:nvPr/>
        </p:nvCxnSpPr>
        <p:spPr>
          <a:xfrm rot="16200000" flipH="1">
            <a:off x="4433744" y="2729036"/>
            <a:ext cx="217683" cy="2875338"/>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14" idx="5"/>
            <a:endCxn id="12" idx="2"/>
          </p:cNvCxnSpPr>
          <p:nvPr/>
        </p:nvCxnSpPr>
        <p:spPr>
          <a:xfrm rot="16200000" flipH="1">
            <a:off x="3792457" y="3370323"/>
            <a:ext cx="1500256" cy="2875338"/>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10800000" flipH="1">
            <a:off x="5987793" y="1335880"/>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10800000" flipH="1" flipV="1">
            <a:off x="5980255" y="1705604"/>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10800000" flipH="1">
            <a:off x="5987793" y="2618451"/>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10800000" flipH="1" flipV="1">
            <a:off x="5980255" y="2988175"/>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10800000" flipH="1">
            <a:off x="5987793" y="3905822"/>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10800000" flipH="1" flipV="1">
            <a:off x="5980255" y="4275546"/>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10800000" flipH="1">
            <a:off x="5987793" y="5188395"/>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10800000" flipH="1" flipV="1">
            <a:off x="5980255" y="5558119"/>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rot="1403494">
            <a:off x="6107872" y="1731796"/>
            <a:ext cx="1027996" cy="307777"/>
          </a:xfrm>
          <a:prstGeom prst="rect">
            <a:avLst/>
          </a:prstGeom>
          <a:noFill/>
        </p:spPr>
        <p:txBody>
          <a:bodyPr wrap="none" rtlCol="0">
            <a:spAutoFit/>
          </a:bodyPr>
          <a:lstStyle/>
          <a:p>
            <a:r>
              <a:rPr lang="en-US" sz="1400" dirty="0"/>
              <a:t>Y=0 (0.75)</a:t>
            </a:r>
          </a:p>
        </p:txBody>
      </p:sp>
      <p:sp>
        <p:nvSpPr>
          <p:cNvPr id="30" name="TextBox 29"/>
          <p:cNvSpPr txBox="1"/>
          <p:nvPr/>
        </p:nvSpPr>
        <p:spPr>
          <a:xfrm rot="20406066">
            <a:off x="5953774" y="1276477"/>
            <a:ext cx="1027996" cy="307777"/>
          </a:xfrm>
          <a:prstGeom prst="rect">
            <a:avLst/>
          </a:prstGeom>
          <a:noFill/>
        </p:spPr>
        <p:txBody>
          <a:bodyPr wrap="none" rtlCol="0">
            <a:spAutoFit/>
          </a:bodyPr>
          <a:lstStyle/>
          <a:p>
            <a:pPr algn="ctr"/>
            <a:r>
              <a:rPr lang="en-US" sz="1400" dirty="0"/>
              <a:t>Y=1 (0.25)</a:t>
            </a:r>
          </a:p>
        </p:txBody>
      </p:sp>
      <p:sp>
        <p:nvSpPr>
          <p:cNvPr id="31" name="TextBox 30"/>
          <p:cNvSpPr txBox="1"/>
          <p:nvPr/>
        </p:nvSpPr>
        <p:spPr>
          <a:xfrm>
            <a:off x="7038174" y="1141589"/>
            <a:ext cx="284052" cy="307777"/>
          </a:xfrm>
          <a:prstGeom prst="rect">
            <a:avLst/>
          </a:prstGeom>
          <a:noFill/>
        </p:spPr>
        <p:txBody>
          <a:bodyPr wrap="none" rtlCol="0">
            <a:spAutoFit/>
          </a:bodyPr>
          <a:lstStyle/>
          <a:p>
            <a:pPr algn="ctr"/>
            <a:r>
              <a:rPr lang="en-US" sz="1400" dirty="0"/>
              <a:t>1</a:t>
            </a:r>
          </a:p>
        </p:txBody>
      </p:sp>
      <p:sp>
        <p:nvSpPr>
          <p:cNvPr id="32" name="TextBox 31"/>
          <p:cNvSpPr txBox="1"/>
          <p:nvPr/>
        </p:nvSpPr>
        <p:spPr>
          <a:xfrm>
            <a:off x="7037942" y="1966887"/>
            <a:ext cx="284515" cy="307777"/>
          </a:xfrm>
          <a:prstGeom prst="rect">
            <a:avLst/>
          </a:prstGeom>
          <a:noFill/>
        </p:spPr>
        <p:txBody>
          <a:bodyPr wrap="none" rtlCol="0">
            <a:spAutoFit/>
          </a:bodyPr>
          <a:lstStyle/>
          <a:p>
            <a:pPr algn="ctr"/>
            <a:r>
              <a:rPr lang="en-US" sz="1400" dirty="0"/>
              <a:t>3</a:t>
            </a:r>
          </a:p>
        </p:txBody>
      </p:sp>
      <p:sp>
        <p:nvSpPr>
          <p:cNvPr id="33" name="TextBox 32"/>
          <p:cNvSpPr txBox="1"/>
          <p:nvPr/>
        </p:nvSpPr>
        <p:spPr>
          <a:xfrm rot="1403494">
            <a:off x="6098247" y="3003344"/>
            <a:ext cx="1027996" cy="307777"/>
          </a:xfrm>
          <a:prstGeom prst="rect">
            <a:avLst/>
          </a:prstGeom>
          <a:noFill/>
        </p:spPr>
        <p:txBody>
          <a:bodyPr wrap="none" rtlCol="0">
            <a:spAutoFit/>
          </a:bodyPr>
          <a:lstStyle/>
          <a:p>
            <a:r>
              <a:rPr lang="en-US" sz="1400" dirty="0"/>
              <a:t>Y=0 (0.75)</a:t>
            </a:r>
          </a:p>
        </p:txBody>
      </p:sp>
      <p:sp>
        <p:nvSpPr>
          <p:cNvPr id="34" name="TextBox 33"/>
          <p:cNvSpPr txBox="1"/>
          <p:nvPr/>
        </p:nvSpPr>
        <p:spPr>
          <a:xfrm rot="20406066">
            <a:off x="5944149" y="2548025"/>
            <a:ext cx="1027996" cy="307777"/>
          </a:xfrm>
          <a:prstGeom prst="rect">
            <a:avLst/>
          </a:prstGeom>
          <a:noFill/>
        </p:spPr>
        <p:txBody>
          <a:bodyPr wrap="none" rtlCol="0">
            <a:spAutoFit/>
          </a:bodyPr>
          <a:lstStyle/>
          <a:p>
            <a:pPr algn="ctr"/>
            <a:r>
              <a:rPr lang="en-US" sz="1400" dirty="0"/>
              <a:t>Y=1 (0.25)</a:t>
            </a:r>
          </a:p>
        </p:txBody>
      </p:sp>
      <p:sp>
        <p:nvSpPr>
          <p:cNvPr id="35" name="TextBox 34"/>
          <p:cNvSpPr txBox="1"/>
          <p:nvPr/>
        </p:nvSpPr>
        <p:spPr>
          <a:xfrm rot="1403494">
            <a:off x="6098247" y="4285722"/>
            <a:ext cx="1027996" cy="307777"/>
          </a:xfrm>
          <a:prstGeom prst="rect">
            <a:avLst/>
          </a:prstGeom>
          <a:noFill/>
        </p:spPr>
        <p:txBody>
          <a:bodyPr wrap="none" rtlCol="0">
            <a:spAutoFit/>
          </a:bodyPr>
          <a:lstStyle/>
          <a:p>
            <a:r>
              <a:rPr lang="en-US" sz="1400" dirty="0"/>
              <a:t>Y=0 (0.33)</a:t>
            </a:r>
          </a:p>
        </p:txBody>
      </p:sp>
      <p:sp>
        <p:nvSpPr>
          <p:cNvPr id="36" name="TextBox 35"/>
          <p:cNvSpPr txBox="1"/>
          <p:nvPr/>
        </p:nvSpPr>
        <p:spPr>
          <a:xfrm rot="20406066">
            <a:off x="5944149" y="3830403"/>
            <a:ext cx="1027996" cy="307777"/>
          </a:xfrm>
          <a:prstGeom prst="rect">
            <a:avLst/>
          </a:prstGeom>
          <a:noFill/>
        </p:spPr>
        <p:txBody>
          <a:bodyPr wrap="none" rtlCol="0">
            <a:spAutoFit/>
          </a:bodyPr>
          <a:lstStyle/>
          <a:p>
            <a:pPr algn="ctr"/>
            <a:r>
              <a:rPr lang="en-US" sz="1400" dirty="0"/>
              <a:t>Y=1 (0.67)</a:t>
            </a:r>
          </a:p>
        </p:txBody>
      </p:sp>
      <p:sp>
        <p:nvSpPr>
          <p:cNvPr id="37" name="TextBox 36"/>
          <p:cNvSpPr txBox="1"/>
          <p:nvPr/>
        </p:nvSpPr>
        <p:spPr>
          <a:xfrm rot="1403494">
            <a:off x="6107872" y="5568297"/>
            <a:ext cx="1027996" cy="307777"/>
          </a:xfrm>
          <a:prstGeom prst="rect">
            <a:avLst/>
          </a:prstGeom>
          <a:noFill/>
        </p:spPr>
        <p:txBody>
          <a:bodyPr wrap="none" rtlCol="0">
            <a:spAutoFit/>
          </a:bodyPr>
          <a:lstStyle/>
          <a:p>
            <a:r>
              <a:rPr lang="en-US" sz="1400" dirty="0"/>
              <a:t>Y=0 (0.33)</a:t>
            </a:r>
          </a:p>
        </p:txBody>
      </p:sp>
      <p:sp>
        <p:nvSpPr>
          <p:cNvPr id="38" name="TextBox 37"/>
          <p:cNvSpPr txBox="1"/>
          <p:nvPr/>
        </p:nvSpPr>
        <p:spPr>
          <a:xfrm rot="20406066">
            <a:off x="5928833" y="5112978"/>
            <a:ext cx="1077877" cy="307777"/>
          </a:xfrm>
          <a:prstGeom prst="rect">
            <a:avLst/>
          </a:prstGeom>
          <a:noFill/>
        </p:spPr>
        <p:txBody>
          <a:bodyPr wrap="none" rtlCol="0">
            <a:spAutoFit/>
          </a:bodyPr>
          <a:lstStyle/>
          <a:p>
            <a:pPr algn="ctr"/>
            <a:r>
              <a:rPr lang="en-US" sz="1400" dirty="0"/>
              <a:t>Y=1 (0..67)</a:t>
            </a:r>
          </a:p>
        </p:txBody>
      </p:sp>
      <p:sp>
        <p:nvSpPr>
          <p:cNvPr id="39" name="TextBox 38"/>
          <p:cNvSpPr txBox="1"/>
          <p:nvPr/>
        </p:nvSpPr>
        <p:spPr>
          <a:xfrm>
            <a:off x="7037942" y="2464562"/>
            <a:ext cx="284515" cy="307777"/>
          </a:xfrm>
          <a:prstGeom prst="rect">
            <a:avLst/>
          </a:prstGeom>
          <a:noFill/>
        </p:spPr>
        <p:txBody>
          <a:bodyPr wrap="none" rtlCol="0">
            <a:spAutoFit/>
          </a:bodyPr>
          <a:lstStyle/>
          <a:p>
            <a:pPr algn="ctr"/>
            <a:r>
              <a:rPr lang="en-US" sz="1400" dirty="0"/>
              <a:t>1</a:t>
            </a:r>
          </a:p>
        </p:txBody>
      </p:sp>
      <p:sp>
        <p:nvSpPr>
          <p:cNvPr id="40" name="TextBox 39"/>
          <p:cNvSpPr txBox="1"/>
          <p:nvPr/>
        </p:nvSpPr>
        <p:spPr>
          <a:xfrm>
            <a:off x="7038174" y="3289860"/>
            <a:ext cx="284052" cy="307777"/>
          </a:xfrm>
          <a:prstGeom prst="rect">
            <a:avLst/>
          </a:prstGeom>
          <a:noFill/>
        </p:spPr>
        <p:txBody>
          <a:bodyPr wrap="none" rtlCol="0">
            <a:spAutoFit/>
          </a:bodyPr>
          <a:lstStyle/>
          <a:p>
            <a:pPr algn="ctr"/>
            <a:r>
              <a:rPr lang="en-US" sz="1400" dirty="0"/>
              <a:t>3</a:t>
            </a:r>
          </a:p>
        </p:txBody>
      </p:sp>
      <p:sp>
        <p:nvSpPr>
          <p:cNvPr id="41" name="TextBox 40"/>
          <p:cNvSpPr txBox="1"/>
          <p:nvPr/>
        </p:nvSpPr>
        <p:spPr>
          <a:xfrm>
            <a:off x="7038174" y="3749140"/>
            <a:ext cx="284052" cy="307777"/>
          </a:xfrm>
          <a:prstGeom prst="rect">
            <a:avLst/>
          </a:prstGeom>
          <a:noFill/>
        </p:spPr>
        <p:txBody>
          <a:bodyPr wrap="none" rtlCol="0">
            <a:spAutoFit/>
          </a:bodyPr>
          <a:lstStyle/>
          <a:p>
            <a:pPr algn="ctr"/>
            <a:r>
              <a:rPr lang="en-US" sz="1400" dirty="0"/>
              <a:t>6</a:t>
            </a:r>
          </a:p>
        </p:txBody>
      </p:sp>
      <p:sp>
        <p:nvSpPr>
          <p:cNvPr id="42" name="TextBox 41"/>
          <p:cNvSpPr txBox="1"/>
          <p:nvPr/>
        </p:nvSpPr>
        <p:spPr>
          <a:xfrm>
            <a:off x="7037942" y="4574438"/>
            <a:ext cx="284515" cy="307777"/>
          </a:xfrm>
          <a:prstGeom prst="rect">
            <a:avLst/>
          </a:prstGeom>
          <a:noFill/>
        </p:spPr>
        <p:txBody>
          <a:bodyPr wrap="none" rtlCol="0">
            <a:spAutoFit/>
          </a:bodyPr>
          <a:lstStyle/>
          <a:p>
            <a:pPr algn="ctr"/>
            <a:r>
              <a:rPr lang="en-US" sz="1400" dirty="0"/>
              <a:t>3</a:t>
            </a:r>
          </a:p>
        </p:txBody>
      </p:sp>
      <p:sp>
        <p:nvSpPr>
          <p:cNvPr id="43" name="TextBox 42"/>
          <p:cNvSpPr txBox="1"/>
          <p:nvPr/>
        </p:nvSpPr>
        <p:spPr>
          <a:xfrm>
            <a:off x="7038174" y="5060590"/>
            <a:ext cx="284052" cy="307777"/>
          </a:xfrm>
          <a:prstGeom prst="rect">
            <a:avLst/>
          </a:prstGeom>
          <a:noFill/>
        </p:spPr>
        <p:txBody>
          <a:bodyPr wrap="none" rtlCol="0">
            <a:spAutoFit/>
          </a:bodyPr>
          <a:lstStyle/>
          <a:p>
            <a:pPr algn="ctr"/>
            <a:r>
              <a:rPr lang="en-US" sz="1400" dirty="0"/>
              <a:t>2</a:t>
            </a:r>
          </a:p>
        </p:txBody>
      </p:sp>
      <p:sp>
        <p:nvSpPr>
          <p:cNvPr id="44" name="TextBox 43"/>
          <p:cNvSpPr txBox="1"/>
          <p:nvPr/>
        </p:nvSpPr>
        <p:spPr>
          <a:xfrm>
            <a:off x="7037942" y="5885888"/>
            <a:ext cx="284515" cy="307777"/>
          </a:xfrm>
          <a:prstGeom prst="rect">
            <a:avLst/>
          </a:prstGeom>
          <a:noFill/>
        </p:spPr>
        <p:txBody>
          <a:bodyPr wrap="none" rtlCol="0">
            <a:spAutoFit/>
          </a:bodyPr>
          <a:lstStyle/>
          <a:p>
            <a:pPr algn="ctr"/>
            <a:r>
              <a:rPr lang="en-US" sz="1400" dirty="0"/>
              <a:t>1</a:t>
            </a:r>
          </a:p>
        </p:txBody>
      </p:sp>
      <p:sp>
        <p:nvSpPr>
          <p:cNvPr id="45" name="TextBox 44"/>
          <p:cNvSpPr txBox="1"/>
          <p:nvPr/>
        </p:nvSpPr>
        <p:spPr>
          <a:xfrm rot="19862759">
            <a:off x="4051541" y="2179771"/>
            <a:ext cx="1077877" cy="307777"/>
          </a:xfrm>
          <a:prstGeom prst="rect">
            <a:avLst/>
          </a:prstGeom>
          <a:noFill/>
        </p:spPr>
        <p:txBody>
          <a:bodyPr wrap="none" rtlCol="0">
            <a:spAutoFit/>
          </a:bodyPr>
          <a:lstStyle/>
          <a:p>
            <a:r>
              <a:rPr lang="en-US" sz="1400" dirty="0"/>
              <a:t>A=1 (0.5) 4</a:t>
            </a:r>
          </a:p>
        </p:txBody>
      </p:sp>
      <p:sp>
        <p:nvSpPr>
          <p:cNvPr id="46" name="TextBox 45"/>
          <p:cNvSpPr txBox="1"/>
          <p:nvPr/>
        </p:nvSpPr>
        <p:spPr>
          <a:xfrm rot="21268154">
            <a:off x="4176667" y="2843912"/>
            <a:ext cx="1077877" cy="307777"/>
          </a:xfrm>
          <a:prstGeom prst="rect">
            <a:avLst/>
          </a:prstGeom>
          <a:noFill/>
        </p:spPr>
        <p:txBody>
          <a:bodyPr wrap="none" rtlCol="0">
            <a:spAutoFit/>
          </a:bodyPr>
          <a:lstStyle/>
          <a:p>
            <a:r>
              <a:rPr lang="en-US" sz="1400" dirty="0"/>
              <a:t>A=0 (0.5) 4</a:t>
            </a:r>
          </a:p>
        </p:txBody>
      </p:sp>
      <p:sp>
        <p:nvSpPr>
          <p:cNvPr id="47" name="TextBox 46"/>
          <p:cNvSpPr txBox="1"/>
          <p:nvPr/>
        </p:nvSpPr>
        <p:spPr>
          <a:xfrm rot="239149">
            <a:off x="4126743" y="3911624"/>
            <a:ext cx="1177726" cy="307777"/>
          </a:xfrm>
          <a:prstGeom prst="rect">
            <a:avLst/>
          </a:prstGeom>
          <a:noFill/>
        </p:spPr>
        <p:txBody>
          <a:bodyPr wrap="none" rtlCol="0">
            <a:spAutoFit/>
          </a:bodyPr>
          <a:lstStyle/>
          <a:p>
            <a:r>
              <a:rPr lang="en-US" sz="1400" dirty="0"/>
              <a:t>A=1 (0.75) 9</a:t>
            </a:r>
          </a:p>
        </p:txBody>
      </p:sp>
      <p:sp>
        <p:nvSpPr>
          <p:cNvPr id="48" name="TextBox 47"/>
          <p:cNvSpPr txBox="1"/>
          <p:nvPr/>
        </p:nvSpPr>
        <p:spPr>
          <a:xfrm rot="1656980">
            <a:off x="3944974" y="4536830"/>
            <a:ext cx="1177726" cy="307777"/>
          </a:xfrm>
          <a:prstGeom prst="rect">
            <a:avLst/>
          </a:prstGeom>
          <a:noFill/>
        </p:spPr>
        <p:txBody>
          <a:bodyPr wrap="none" rtlCol="0">
            <a:spAutoFit/>
          </a:bodyPr>
          <a:lstStyle/>
          <a:p>
            <a:r>
              <a:rPr lang="en-US" sz="1400" dirty="0"/>
              <a:t>A=0 (0.25) 3</a:t>
            </a:r>
          </a:p>
        </p:txBody>
      </p:sp>
    </p:spTree>
    <p:extLst>
      <p:ext uri="{BB962C8B-B14F-4D97-AF65-F5344CB8AC3E}">
        <p14:creationId xmlns:p14="http://schemas.microsoft.com/office/powerpoint/2010/main" val="33214796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2"/>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3"/>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animBg="1"/>
      <p:bldP spid="11" grpId="0" animBg="1"/>
      <p:bldP spid="12" grpId="0" animBg="1"/>
      <p:bldP spid="13" grpId="0" animBg="1"/>
      <p:bldP spid="14" grpId="0" animBg="1"/>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BCC8D0D-EAEC-449D-9161-023DFF90F2E2}" type="slidenum">
              <a:rPr lang="en-US" smtClean="0">
                <a:solidFill>
                  <a:srgbClr val="052049"/>
                </a:solidFill>
              </a:rPr>
              <a:pPr/>
              <a:t>3</a:t>
            </a:fld>
            <a:endParaRPr lang="en-US" dirty="0">
              <a:solidFill>
                <a:srgbClr val="052049"/>
              </a:solidFill>
            </a:endParaRPr>
          </a:p>
        </p:txBody>
      </p:sp>
      <p:sp>
        <p:nvSpPr>
          <p:cNvPr id="4" name="Title 3"/>
          <p:cNvSpPr>
            <a:spLocks noGrp="1"/>
          </p:cNvSpPr>
          <p:nvPr>
            <p:ph type="title"/>
          </p:nvPr>
        </p:nvSpPr>
        <p:spPr/>
        <p:txBody>
          <a:bodyPr/>
          <a:lstStyle/>
          <a:p>
            <a:r>
              <a:rPr lang="en-US" dirty="0"/>
              <a:t>Questions from the Recorded Lectures?</a:t>
            </a:r>
          </a:p>
        </p:txBody>
      </p:sp>
    </p:spTree>
    <p:extLst>
      <p:ext uri="{BB962C8B-B14F-4D97-AF65-F5344CB8AC3E}">
        <p14:creationId xmlns:p14="http://schemas.microsoft.com/office/powerpoint/2010/main" val="1572168460"/>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The Pseudo-population</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30</a:t>
            </a:fld>
            <a:endParaRPr lang="en-US" dirty="0">
              <a:solidFill>
                <a:srgbClr val="052049"/>
              </a:solidFill>
            </a:endParaRPr>
          </a:p>
        </p:txBody>
      </p:sp>
      <p:cxnSp>
        <p:nvCxnSpPr>
          <p:cNvPr id="8" name="Straight Connector 7"/>
          <p:cNvCxnSpPr/>
          <p:nvPr/>
        </p:nvCxnSpPr>
        <p:spPr>
          <a:xfrm rot="10800000" flipH="1">
            <a:off x="2110142" y="3272968"/>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5980254" y="2401035"/>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5980254" y="3688406"/>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5980254" y="4970979"/>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5980254" y="1118463"/>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2102604" y="3055551"/>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1235024" y="3455615"/>
            <a:ext cx="704602" cy="369332"/>
          </a:xfrm>
          <a:prstGeom prst="rect">
            <a:avLst/>
          </a:prstGeom>
          <a:noFill/>
        </p:spPr>
        <p:txBody>
          <a:bodyPr wrap="none" rtlCol="0">
            <a:spAutoFit/>
          </a:bodyPr>
          <a:lstStyle/>
          <a:p>
            <a:r>
              <a:rPr lang="en-US" dirty="0"/>
              <a:t>n=20</a:t>
            </a:r>
          </a:p>
        </p:txBody>
      </p:sp>
      <p:cxnSp>
        <p:nvCxnSpPr>
          <p:cNvPr id="16" name="Straight Connector 15"/>
          <p:cNvCxnSpPr>
            <a:stCxn id="14" idx="2"/>
            <a:endCxn id="14" idx="5"/>
          </p:cNvCxnSpPr>
          <p:nvPr/>
        </p:nvCxnSpPr>
        <p:spPr>
          <a:xfrm rot="10800000" flipH="1" flipV="1">
            <a:off x="2102604" y="3642692"/>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a:endCxn id="13" idx="2"/>
          </p:cNvCxnSpPr>
          <p:nvPr/>
        </p:nvCxnSpPr>
        <p:spPr>
          <a:xfrm flipV="1">
            <a:off x="3153041" y="1705604"/>
            <a:ext cx="2827213" cy="1560416"/>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a:endCxn id="10" idx="2"/>
          </p:cNvCxnSpPr>
          <p:nvPr/>
        </p:nvCxnSpPr>
        <p:spPr>
          <a:xfrm flipV="1">
            <a:off x="3153041" y="2988176"/>
            <a:ext cx="2827213" cy="28479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14" idx="5"/>
            <a:endCxn id="11" idx="2"/>
          </p:cNvCxnSpPr>
          <p:nvPr/>
        </p:nvCxnSpPr>
        <p:spPr>
          <a:xfrm rot="16200000" flipH="1">
            <a:off x="4433744" y="2729036"/>
            <a:ext cx="217683" cy="2875338"/>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14" idx="5"/>
            <a:endCxn id="12" idx="2"/>
          </p:cNvCxnSpPr>
          <p:nvPr/>
        </p:nvCxnSpPr>
        <p:spPr>
          <a:xfrm rot="16200000" flipH="1">
            <a:off x="3792457" y="3370323"/>
            <a:ext cx="1500256" cy="2875338"/>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10800000" flipH="1">
            <a:off x="5987793" y="1335880"/>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10800000" flipH="1" flipV="1">
            <a:off x="5980255" y="1705604"/>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10800000" flipH="1">
            <a:off x="5987793" y="2618451"/>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10800000" flipH="1" flipV="1">
            <a:off x="5980255" y="2988175"/>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10800000" flipH="1">
            <a:off x="5987793" y="3905822"/>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10800000" flipH="1" flipV="1">
            <a:off x="5980255" y="4275546"/>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10800000" flipH="1">
            <a:off x="5987793" y="5188395"/>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10800000" flipH="1" flipV="1">
            <a:off x="5980255" y="5558119"/>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rot="1403494">
            <a:off x="6107872" y="1731796"/>
            <a:ext cx="1027996" cy="307777"/>
          </a:xfrm>
          <a:prstGeom prst="rect">
            <a:avLst/>
          </a:prstGeom>
          <a:noFill/>
        </p:spPr>
        <p:txBody>
          <a:bodyPr wrap="none" rtlCol="0">
            <a:spAutoFit/>
          </a:bodyPr>
          <a:lstStyle/>
          <a:p>
            <a:r>
              <a:rPr lang="en-US" sz="1400" dirty="0"/>
              <a:t>Y=0 (0.75)</a:t>
            </a:r>
          </a:p>
        </p:txBody>
      </p:sp>
      <p:sp>
        <p:nvSpPr>
          <p:cNvPr id="30" name="TextBox 29"/>
          <p:cNvSpPr txBox="1"/>
          <p:nvPr/>
        </p:nvSpPr>
        <p:spPr>
          <a:xfrm rot="20406066">
            <a:off x="5953774" y="1276477"/>
            <a:ext cx="1027996" cy="307777"/>
          </a:xfrm>
          <a:prstGeom prst="rect">
            <a:avLst/>
          </a:prstGeom>
          <a:noFill/>
        </p:spPr>
        <p:txBody>
          <a:bodyPr wrap="none" rtlCol="0">
            <a:spAutoFit/>
          </a:bodyPr>
          <a:lstStyle/>
          <a:p>
            <a:pPr algn="ctr"/>
            <a:r>
              <a:rPr lang="en-US" sz="1400" dirty="0"/>
              <a:t>Y=1 (0.25)</a:t>
            </a:r>
          </a:p>
        </p:txBody>
      </p:sp>
      <p:sp>
        <p:nvSpPr>
          <p:cNvPr id="31" name="TextBox 30"/>
          <p:cNvSpPr txBox="1"/>
          <p:nvPr/>
        </p:nvSpPr>
        <p:spPr>
          <a:xfrm>
            <a:off x="7038174" y="1141589"/>
            <a:ext cx="284052" cy="307777"/>
          </a:xfrm>
          <a:prstGeom prst="rect">
            <a:avLst/>
          </a:prstGeom>
          <a:noFill/>
        </p:spPr>
        <p:txBody>
          <a:bodyPr wrap="none" rtlCol="0">
            <a:spAutoFit/>
          </a:bodyPr>
          <a:lstStyle/>
          <a:p>
            <a:pPr algn="ctr"/>
            <a:r>
              <a:rPr lang="en-US" sz="1400" dirty="0"/>
              <a:t>2</a:t>
            </a:r>
          </a:p>
        </p:txBody>
      </p:sp>
      <p:sp>
        <p:nvSpPr>
          <p:cNvPr id="32" name="TextBox 31"/>
          <p:cNvSpPr txBox="1"/>
          <p:nvPr/>
        </p:nvSpPr>
        <p:spPr>
          <a:xfrm>
            <a:off x="7037942" y="1966887"/>
            <a:ext cx="284515" cy="307777"/>
          </a:xfrm>
          <a:prstGeom prst="rect">
            <a:avLst/>
          </a:prstGeom>
          <a:noFill/>
        </p:spPr>
        <p:txBody>
          <a:bodyPr wrap="none" rtlCol="0">
            <a:spAutoFit/>
          </a:bodyPr>
          <a:lstStyle/>
          <a:p>
            <a:pPr algn="ctr"/>
            <a:r>
              <a:rPr lang="en-US" sz="1400" dirty="0"/>
              <a:t>6</a:t>
            </a:r>
          </a:p>
        </p:txBody>
      </p:sp>
      <p:sp>
        <p:nvSpPr>
          <p:cNvPr id="33" name="TextBox 32"/>
          <p:cNvSpPr txBox="1"/>
          <p:nvPr/>
        </p:nvSpPr>
        <p:spPr>
          <a:xfrm rot="1403494">
            <a:off x="6098247" y="3003344"/>
            <a:ext cx="1027996" cy="307777"/>
          </a:xfrm>
          <a:prstGeom prst="rect">
            <a:avLst/>
          </a:prstGeom>
          <a:noFill/>
        </p:spPr>
        <p:txBody>
          <a:bodyPr wrap="none" rtlCol="0">
            <a:spAutoFit/>
          </a:bodyPr>
          <a:lstStyle/>
          <a:p>
            <a:r>
              <a:rPr lang="en-US" sz="1400" dirty="0"/>
              <a:t>Y=0 (0.75)</a:t>
            </a:r>
          </a:p>
        </p:txBody>
      </p:sp>
      <p:sp>
        <p:nvSpPr>
          <p:cNvPr id="34" name="TextBox 33"/>
          <p:cNvSpPr txBox="1"/>
          <p:nvPr/>
        </p:nvSpPr>
        <p:spPr>
          <a:xfrm rot="20406066">
            <a:off x="5944149" y="2548025"/>
            <a:ext cx="1027996" cy="307777"/>
          </a:xfrm>
          <a:prstGeom prst="rect">
            <a:avLst/>
          </a:prstGeom>
          <a:noFill/>
        </p:spPr>
        <p:txBody>
          <a:bodyPr wrap="none" rtlCol="0">
            <a:spAutoFit/>
          </a:bodyPr>
          <a:lstStyle/>
          <a:p>
            <a:pPr algn="ctr"/>
            <a:r>
              <a:rPr lang="en-US" sz="1400" dirty="0"/>
              <a:t>Y=1 (0.25)</a:t>
            </a:r>
          </a:p>
        </p:txBody>
      </p:sp>
      <p:sp>
        <p:nvSpPr>
          <p:cNvPr id="35" name="TextBox 34"/>
          <p:cNvSpPr txBox="1"/>
          <p:nvPr/>
        </p:nvSpPr>
        <p:spPr>
          <a:xfrm rot="1403494">
            <a:off x="6098247" y="4285722"/>
            <a:ext cx="1027996" cy="307777"/>
          </a:xfrm>
          <a:prstGeom prst="rect">
            <a:avLst/>
          </a:prstGeom>
          <a:noFill/>
        </p:spPr>
        <p:txBody>
          <a:bodyPr wrap="none" rtlCol="0">
            <a:spAutoFit/>
          </a:bodyPr>
          <a:lstStyle/>
          <a:p>
            <a:r>
              <a:rPr lang="en-US" sz="1400" dirty="0"/>
              <a:t>Y=0 (0.33)</a:t>
            </a:r>
          </a:p>
        </p:txBody>
      </p:sp>
      <p:sp>
        <p:nvSpPr>
          <p:cNvPr id="36" name="TextBox 35"/>
          <p:cNvSpPr txBox="1"/>
          <p:nvPr/>
        </p:nvSpPr>
        <p:spPr>
          <a:xfrm rot="20406066">
            <a:off x="5944149" y="3830403"/>
            <a:ext cx="1027996" cy="307777"/>
          </a:xfrm>
          <a:prstGeom prst="rect">
            <a:avLst/>
          </a:prstGeom>
          <a:noFill/>
        </p:spPr>
        <p:txBody>
          <a:bodyPr wrap="none" rtlCol="0">
            <a:spAutoFit/>
          </a:bodyPr>
          <a:lstStyle/>
          <a:p>
            <a:pPr algn="ctr"/>
            <a:r>
              <a:rPr lang="en-US" sz="1400" dirty="0"/>
              <a:t>Y=1 (0.67)</a:t>
            </a:r>
          </a:p>
        </p:txBody>
      </p:sp>
      <p:sp>
        <p:nvSpPr>
          <p:cNvPr id="37" name="TextBox 36"/>
          <p:cNvSpPr txBox="1"/>
          <p:nvPr/>
        </p:nvSpPr>
        <p:spPr>
          <a:xfrm rot="1403494">
            <a:off x="6107872" y="5568297"/>
            <a:ext cx="1027996" cy="307777"/>
          </a:xfrm>
          <a:prstGeom prst="rect">
            <a:avLst/>
          </a:prstGeom>
          <a:noFill/>
        </p:spPr>
        <p:txBody>
          <a:bodyPr wrap="none" rtlCol="0">
            <a:spAutoFit/>
          </a:bodyPr>
          <a:lstStyle/>
          <a:p>
            <a:r>
              <a:rPr lang="en-US" sz="1400" dirty="0"/>
              <a:t>Y=0 (0.33)</a:t>
            </a:r>
          </a:p>
        </p:txBody>
      </p:sp>
      <p:sp>
        <p:nvSpPr>
          <p:cNvPr id="38" name="TextBox 37"/>
          <p:cNvSpPr txBox="1"/>
          <p:nvPr/>
        </p:nvSpPr>
        <p:spPr>
          <a:xfrm rot="20406066">
            <a:off x="5955452" y="5112978"/>
            <a:ext cx="1024639" cy="307777"/>
          </a:xfrm>
          <a:prstGeom prst="rect">
            <a:avLst/>
          </a:prstGeom>
          <a:noFill/>
        </p:spPr>
        <p:txBody>
          <a:bodyPr wrap="none" rtlCol="0">
            <a:spAutoFit/>
          </a:bodyPr>
          <a:lstStyle/>
          <a:p>
            <a:pPr algn="ctr"/>
            <a:r>
              <a:rPr lang="en-US" sz="1400" dirty="0"/>
              <a:t>Y=1 (0.67)</a:t>
            </a:r>
          </a:p>
        </p:txBody>
      </p:sp>
      <p:sp>
        <p:nvSpPr>
          <p:cNvPr id="39" name="TextBox 38"/>
          <p:cNvSpPr txBox="1"/>
          <p:nvPr/>
        </p:nvSpPr>
        <p:spPr>
          <a:xfrm>
            <a:off x="7037942" y="2464562"/>
            <a:ext cx="284515" cy="307777"/>
          </a:xfrm>
          <a:prstGeom prst="rect">
            <a:avLst/>
          </a:prstGeom>
          <a:noFill/>
        </p:spPr>
        <p:txBody>
          <a:bodyPr wrap="none" rtlCol="0">
            <a:spAutoFit/>
          </a:bodyPr>
          <a:lstStyle/>
          <a:p>
            <a:pPr algn="ctr"/>
            <a:r>
              <a:rPr lang="en-US" sz="1400" dirty="0"/>
              <a:t>2</a:t>
            </a:r>
          </a:p>
        </p:txBody>
      </p:sp>
      <p:sp>
        <p:nvSpPr>
          <p:cNvPr id="40" name="TextBox 39"/>
          <p:cNvSpPr txBox="1"/>
          <p:nvPr/>
        </p:nvSpPr>
        <p:spPr>
          <a:xfrm>
            <a:off x="7038174" y="3289860"/>
            <a:ext cx="284052" cy="307777"/>
          </a:xfrm>
          <a:prstGeom prst="rect">
            <a:avLst/>
          </a:prstGeom>
          <a:noFill/>
        </p:spPr>
        <p:txBody>
          <a:bodyPr wrap="none" rtlCol="0">
            <a:spAutoFit/>
          </a:bodyPr>
          <a:lstStyle/>
          <a:p>
            <a:pPr algn="ctr"/>
            <a:r>
              <a:rPr lang="en-US" sz="1400" dirty="0"/>
              <a:t>6</a:t>
            </a:r>
          </a:p>
        </p:txBody>
      </p:sp>
      <p:sp>
        <p:nvSpPr>
          <p:cNvPr id="41" name="TextBox 40"/>
          <p:cNvSpPr txBox="1"/>
          <p:nvPr/>
        </p:nvSpPr>
        <p:spPr>
          <a:xfrm>
            <a:off x="7038174" y="3749140"/>
            <a:ext cx="284052" cy="307777"/>
          </a:xfrm>
          <a:prstGeom prst="rect">
            <a:avLst/>
          </a:prstGeom>
          <a:noFill/>
        </p:spPr>
        <p:txBody>
          <a:bodyPr wrap="none" rtlCol="0">
            <a:spAutoFit/>
          </a:bodyPr>
          <a:lstStyle/>
          <a:p>
            <a:pPr algn="ctr"/>
            <a:r>
              <a:rPr lang="en-US" sz="1400" dirty="0"/>
              <a:t>8</a:t>
            </a:r>
          </a:p>
        </p:txBody>
      </p:sp>
      <p:sp>
        <p:nvSpPr>
          <p:cNvPr id="42" name="TextBox 41"/>
          <p:cNvSpPr txBox="1"/>
          <p:nvPr/>
        </p:nvSpPr>
        <p:spPr>
          <a:xfrm>
            <a:off x="7037942" y="4574438"/>
            <a:ext cx="284515" cy="307777"/>
          </a:xfrm>
          <a:prstGeom prst="rect">
            <a:avLst/>
          </a:prstGeom>
          <a:noFill/>
        </p:spPr>
        <p:txBody>
          <a:bodyPr wrap="none" rtlCol="0">
            <a:spAutoFit/>
          </a:bodyPr>
          <a:lstStyle/>
          <a:p>
            <a:pPr algn="ctr"/>
            <a:r>
              <a:rPr lang="en-US" sz="1400" dirty="0"/>
              <a:t>4</a:t>
            </a:r>
          </a:p>
        </p:txBody>
      </p:sp>
      <p:sp>
        <p:nvSpPr>
          <p:cNvPr id="43" name="TextBox 42"/>
          <p:cNvSpPr txBox="1"/>
          <p:nvPr/>
        </p:nvSpPr>
        <p:spPr>
          <a:xfrm>
            <a:off x="7038174" y="5060590"/>
            <a:ext cx="284052" cy="307777"/>
          </a:xfrm>
          <a:prstGeom prst="rect">
            <a:avLst/>
          </a:prstGeom>
          <a:noFill/>
        </p:spPr>
        <p:txBody>
          <a:bodyPr wrap="none" rtlCol="0">
            <a:spAutoFit/>
          </a:bodyPr>
          <a:lstStyle/>
          <a:p>
            <a:pPr algn="ctr"/>
            <a:r>
              <a:rPr lang="en-US" sz="1400" dirty="0"/>
              <a:t>8</a:t>
            </a:r>
          </a:p>
        </p:txBody>
      </p:sp>
      <p:sp>
        <p:nvSpPr>
          <p:cNvPr id="44" name="TextBox 43"/>
          <p:cNvSpPr txBox="1"/>
          <p:nvPr/>
        </p:nvSpPr>
        <p:spPr>
          <a:xfrm>
            <a:off x="7037942" y="5885888"/>
            <a:ext cx="284515" cy="307777"/>
          </a:xfrm>
          <a:prstGeom prst="rect">
            <a:avLst/>
          </a:prstGeom>
          <a:noFill/>
        </p:spPr>
        <p:txBody>
          <a:bodyPr wrap="none" rtlCol="0">
            <a:spAutoFit/>
          </a:bodyPr>
          <a:lstStyle/>
          <a:p>
            <a:pPr algn="ctr"/>
            <a:r>
              <a:rPr lang="en-US" sz="1400" dirty="0"/>
              <a:t>4</a:t>
            </a:r>
          </a:p>
        </p:txBody>
      </p:sp>
      <p:sp>
        <p:nvSpPr>
          <p:cNvPr id="45" name="TextBox 44"/>
          <p:cNvSpPr txBox="1"/>
          <p:nvPr/>
        </p:nvSpPr>
        <p:spPr>
          <a:xfrm rot="19862759">
            <a:off x="4261058" y="2179771"/>
            <a:ext cx="658842" cy="307777"/>
          </a:xfrm>
          <a:prstGeom prst="rect">
            <a:avLst/>
          </a:prstGeom>
          <a:noFill/>
        </p:spPr>
        <p:txBody>
          <a:bodyPr wrap="none" rtlCol="0">
            <a:spAutoFit/>
          </a:bodyPr>
          <a:lstStyle/>
          <a:p>
            <a:r>
              <a:rPr lang="en-US" sz="1400" dirty="0"/>
              <a:t>A=1 8</a:t>
            </a:r>
          </a:p>
        </p:txBody>
      </p:sp>
      <p:sp>
        <p:nvSpPr>
          <p:cNvPr id="46" name="TextBox 45"/>
          <p:cNvSpPr txBox="1"/>
          <p:nvPr/>
        </p:nvSpPr>
        <p:spPr>
          <a:xfrm rot="21268154">
            <a:off x="4386184" y="2843912"/>
            <a:ext cx="658842" cy="307777"/>
          </a:xfrm>
          <a:prstGeom prst="rect">
            <a:avLst/>
          </a:prstGeom>
          <a:noFill/>
        </p:spPr>
        <p:txBody>
          <a:bodyPr wrap="none" rtlCol="0">
            <a:spAutoFit/>
          </a:bodyPr>
          <a:lstStyle/>
          <a:p>
            <a:r>
              <a:rPr lang="en-US" sz="1400" dirty="0"/>
              <a:t>A=0 8</a:t>
            </a:r>
          </a:p>
        </p:txBody>
      </p:sp>
      <p:sp>
        <p:nvSpPr>
          <p:cNvPr id="47" name="TextBox 46"/>
          <p:cNvSpPr txBox="1"/>
          <p:nvPr/>
        </p:nvSpPr>
        <p:spPr>
          <a:xfrm rot="239149">
            <a:off x="4336261" y="3911624"/>
            <a:ext cx="758691" cy="307777"/>
          </a:xfrm>
          <a:prstGeom prst="rect">
            <a:avLst/>
          </a:prstGeom>
          <a:noFill/>
        </p:spPr>
        <p:txBody>
          <a:bodyPr wrap="none" rtlCol="0">
            <a:spAutoFit/>
          </a:bodyPr>
          <a:lstStyle/>
          <a:p>
            <a:r>
              <a:rPr lang="en-US" sz="1400" dirty="0"/>
              <a:t>A=1 12</a:t>
            </a:r>
          </a:p>
        </p:txBody>
      </p:sp>
      <p:sp>
        <p:nvSpPr>
          <p:cNvPr id="48" name="TextBox 47"/>
          <p:cNvSpPr txBox="1"/>
          <p:nvPr/>
        </p:nvSpPr>
        <p:spPr>
          <a:xfrm rot="1656980">
            <a:off x="4154492" y="4536830"/>
            <a:ext cx="758691" cy="307777"/>
          </a:xfrm>
          <a:prstGeom prst="rect">
            <a:avLst/>
          </a:prstGeom>
          <a:noFill/>
        </p:spPr>
        <p:txBody>
          <a:bodyPr wrap="none" rtlCol="0">
            <a:spAutoFit/>
          </a:bodyPr>
          <a:lstStyle/>
          <a:p>
            <a:r>
              <a:rPr lang="en-US" sz="1400" dirty="0"/>
              <a:t>A=0 12</a:t>
            </a:r>
          </a:p>
        </p:txBody>
      </p:sp>
      <p:sp>
        <p:nvSpPr>
          <p:cNvPr id="49" name="TextBox 48">
            <a:extLst>
              <a:ext uri="{FF2B5EF4-FFF2-40B4-BE49-F238E27FC236}">
                <a16:creationId xmlns:a16="http://schemas.microsoft.com/office/drawing/2014/main" id="{B8A993FB-417E-244E-9E7C-4C305652F7A9}"/>
              </a:ext>
            </a:extLst>
          </p:cNvPr>
          <p:cNvSpPr txBox="1"/>
          <p:nvPr/>
        </p:nvSpPr>
        <p:spPr>
          <a:xfrm rot="1403494">
            <a:off x="2136949" y="3645446"/>
            <a:ext cx="1157826" cy="307777"/>
          </a:xfrm>
          <a:prstGeom prst="rect">
            <a:avLst/>
          </a:prstGeom>
          <a:noFill/>
        </p:spPr>
        <p:txBody>
          <a:bodyPr wrap="none" rtlCol="0">
            <a:spAutoFit/>
          </a:bodyPr>
          <a:lstStyle/>
          <a:p>
            <a:r>
              <a:rPr lang="en-US" sz="1400" dirty="0"/>
              <a:t>L=1 (0.6) 12</a:t>
            </a:r>
          </a:p>
        </p:txBody>
      </p:sp>
      <p:sp>
        <p:nvSpPr>
          <p:cNvPr id="50" name="TextBox 49">
            <a:extLst>
              <a:ext uri="{FF2B5EF4-FFF2-40B4-BE49-F238E27FC236}">
                <a16:creationId xmlns:a16="http://schemas.microsoft.com/office/drawing/2014/main" id="{0AF90581-D6D8-8B4C-B909-A71CD3EF5B49}"/>
              </a:ext>
            </a:extLst>
          </p:cNvPr>
          <p:cNvSpPr txBox="1"/>
          <p:nvPr/>
        </p:nvSpPr>
        <p:spPr>
          <a:xfrm rot="20406066">
            <a:off x="2069061" y="3208270"/>
            <a:ext cx="1057977" cy="307777"/>
          </a:xfrm>
          <a:prstGeom prst="rect">
            <a:avLst/>
          </a:prstGeom>
          <a:noFill/>
        </p:spPr>
        <p:txBody>
          <a:bodyPr wrap="none" rtlCol="0">
            <a:spAutoFit/>
          </a:bodyPr>
          <a:lstStyle/>
          <a:p>
            <a:r>
              <a:rPr lang="en-US" sz="1400" dirty="0"/>
              <a:t>L=0 (0.4) 8</a:t>
            </a:r>
          </a:p>
        </p:txBody>
      </p:sp>
    </p:spTree>
    <p:extLst>
      <p:ext uri="{BB962C8B-B14F-4D97-AF65-F5344CB8AC3E}">
        <p14:creationId xmlns:p14="http://schemas.microsoft.com/office/powerpoint/2010/main" val="21717903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3"/>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9"/>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Data Analysis in the Pseudo-population</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31</a:t>
            </a:fld>
            <a:endParaRPr lang="en-US" dirty="0">
              <a:solidFill>
                <a:srgbClr val="052049"/>
              </a:solidFill>
            </a:endParaRPr>
          </a:p>
        </p:txBody>
      </p:sp>
      <p:sp>
        <p:nvSpPr>
          <p:cNvPr id="7" name="Content Placeholder 5"/>
          <p:cNvSpPr txBox="1">
            <a:spLocks/>
          </p:cNvSpPr>
          <p:nvPr/>
        </p:nvSpPr>
        <p:spPr>
          <a:xfrm>
            <a:off x="459686" y="1496817"/>
            <a:ext cx="8137665" cy="3780740"/>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p>
          <a:p>
            <a:endParaRPr lang="en-US" dirty="0"/>
          </a:p>
          <a:p>
            <a:endParaRPr lang="en-US" dirty="0"/>
          </a:p>
          <a:p>
            <a:r>
              <a:rPr lang="en-US" dirty="0" err="1"/>
              <a:t>Pr</a:t>
            </a:r>
            <a:r>
              <a:rPr lang="en-US" dirty="0"/>
              <a:t>(</a:t>
            </a:r>
            <a:r>
              <a:rPr lang="en-US" i="1" dirty="0" err="1"/>
              <a:t>Y</a:t>
            </a:r>
            <a:r>
              <a:rPr lang="en-US" i="1" baseline="30000" dirty="0" err="1"/>
              <a:t>a</a:t>
            </a:r>
            <a:r>
              <a:rPr lang="en-US" baseline="30000" dirty="0"/>
              <a:t>=1</a:t>
            </a:r>
            <a:r>
              <a:rPr lang="en-US" dirty="0"/>
              <a:t> = 1) = 10/20</a:t>
            </a:r>
          </a:p>
          <a:p>
            <a:r>
              <a:rPr lang="en-US" dirty="0" err="1"/>
              <a:t>Pr</a:t>
            </a:r>
            <a:r>
              <a:rPr lang="en-US" dirty="0"/>
              <a:t>(</a:t>
            </a:r>
            <a:r>
              <a:rPr lang="en-US" i="1" dirty="0" err="1"/>
              <a:t>Y</a:t>
            </a:r>
            <a:r>
              <a:rPr lang="en-US" i="1" baseline="30000" dirty="0" err="1"/>
              <a:t>a</a:t>
            </a:r>
            <a:r>
              <a:rPr lang="en-US" baseline="30000" dirty="0"/>
              <a:t>=0</a:t>
            </a:r>
            <a:r>
              <a:rPr lang="en-US" dirty="0"/>
              <a:t> = 1) = 10/20</a:t>
            </a:r>
          </a:p>
          <a:p>
            <a:pPr marL="511162" lvl="2" indent="0">
              <a:buFont typeface="Wingdings" charset="2"/>
              <a:buNone/>
            </a:pPr>
            <a:endParaRPr lang="en-US" dirty="0"/>
          </a:p>
          <a:p>
            <a:pPr marL="0" indent="0" algn="ctr">
              <a:buClr>
                <a:srgbClr val="0093D0"/>
              </a:buClr>
              <a:buFont typeface="Wingdings" charset="2"/>
              <a:buNone/>
            </a:pPr>
            <a:r>
              <a:rPr lang="en-US" sz="3000" b="1" dirty="0">
                <a:solidFill>
                  <a:srgbClr val="052049"/>
                </a:solidFill>
              </a:rPr>
              <a:t>Inverse Probability Weighting!</a:t>
            </a:r>
          </a:p>
          <a:p>
            <a:pPr marL="511162" lvl="2" indent="0">
              <a:buFont typeface="Wingdings" charset="2"/>
              <a:buNone/>
            </a:pPr>
            <a:endParaRPr lang="en-US" dirty="0"/>
          </a:p>
          <a:p>
            <a:pPr marL="968362" lvl="2" indent="-457200">
              <a:buFont typeface="+mj-lt"/>
              <a:buAutoNum type="alphaLcPeriod"/>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30253400"/>
              </p:ext>
            </p:extLst>
          </p:nvPr>
        </p:nvGraphicFramePr>
        <p:xfrm>
          <a:off x="1524000" y="1397000"/>
          <a:ext cx="6096000" cy="1112520"/>
        </p:xfrm>
        <a:graphic>
          <a:graphicData uri="http://schemas.openxmlformats.org/drawingml/2006/table">
            <a:tbl>
              <a:tblPr firstRow="1" bandRow="1">
                <a:tableStyleId>{21E4AEA4-8DFA-4A89-87EB-49C32662AFE0}</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endParaRPr lang="en-US" dirty="0"/>
                    </a:p>
                  </a:txBody>
                  <a:tcPr/>
                </a:tc>
                <a:tc>
                  <a:txBody>
                    <a:bodyPr/>
                    <a:lstStyle/>
                    <a:p>
                      <a:pPr algn="ctr"/>
                      <a:r>
                        <a:rPr lang="en-US" i="1" dirty="0"/>
                        <a:t>Y</a:t>
                      </a:r>
                      <a:r>
                        <a:rPr lang="en-US" dirty="0"/>
                        <a:t> = 1</a:t>
                      </a:r>
                    </a:p>
                  </a:txBody>
                  <a:tcPr/>
                </a:tc>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en-US" i="1" dirty="0"/>
                        <a:t>Y</a:t>
                      </a:r>
                      <a:r>
                        <a:rPr lang="en-US" dirty="0"/>
                        <a:t> = 0</a:t>
                      </a:r>
                    </a:p>
                  </a:txBody>
                  <a:tcPr/>
                </a:tc>
                <a:extLst>
                  <a:ext uri="{0D108BD9-81ED-4DB2-BD59-A6C34878D82A}">
                    <a16:rowId xmlns:a16="http://schemas.microsoft.com/office/drawing/2014/main" val="10000"/>
                  </a:ext>
                </a:extLst>
              </a:tr>
              <a:tr h="370840">
                <a:tc>
                  <a:txBody>
                    <a:bodyPr/>
                    <a:lstStyle/>
                    <a:p>
                      <a:r>
                        <a:rPr lang="en-US" i="1" dirty="0"/>
                        <a:t>A</a:t>
                      </a:r>
                      <a:r>
                        <a:rPr lang="en-US" dirty="0"/>
                        <a:t> = 1</a:t>
                      </a:r>
                    </a:p>
                  </a:txBody>
                  <a:tcPr/>
                </a:tc>
                <a:tc>
                  <a:txBody>
                    <a:bodyPr/>
                    <a:lstStyle/>
                    <a:p>
                      <a:pPr algn="ctr"/>
                      <a:r>
                        <a:rPr lang="en-US" dirty="0"/>
                        <a:t>10</a:t>
                      </a:r>
                    </a:p>
                  </a:txBody>
                  <a:tcPr/>
                </a:tc>
                <a:tc>
                  <a:txBody>
                    <a:bodyPr/>
                    <a:lstStyle/>
                    <a:p>
                      <a:pPr algn="ctr"/>
                      <a:r>
                        <a:rPr lang="en-US" dirty="0"/>
                        <a:t>10</a:t>
                      </a:r>
                    </a:p>
                  </a:txBody>
                  <a:tcPr/>
                </a:tc>
                <a:extLst>
                  <a:ext uri="{0D108BD9-81ED-4DB2-BD59-A6C34878D82A}">
                    <a16:rowId xmlns:a16="http://schemas.microsoft.com/office/drawing/2014/main" val="10001"/>
                  </a:ext>
                </a:extLst>
              </a:tr>
              <a:tr h="370840">
                <a:tc>
                  <a: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i="1" dirty="0"/>
                        <a:t>A</a:t>
                      </a:r>
                      <a:r>
                        <a:rPr lang="en-US" dirty="0"/>
                        <a:t> = 0</a:t>
                      </a:r>
                    </a:p>
                  </a:txBody>
                  <a:tcPr/>
                </a:tc>
                <a:tc>
                  <a:txBody>
                    <a:bodyPr/>
                    <a:lstStyle/>
                    <a:p>
                      <a:pPr algn="ctr"/>
                      <a:r>
                        <a:rPr lang="en-US" dirty="0"/>
                        <a:t>10</a:t>
                      </a:r>
                    </a:p>
                  </a:txBody>
                  <a:tcPr/>
                </a:tc>
                <a:tc>
                  <a:txBody>
                    <a:bodyPr/>
                    <a:lstStyle/>
                    <a:p>
                      <a:pPr algn="ctr"/>
                      <a:r>
                        <a:rPr lang="en-US" dirty="0"/>
                        <a:t>10</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286502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Inverse Probability Weights</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32</a:t>
            </a:fld>
            <a:endParaRPr lang="en-US" dirty="0">
              <a:solidFill>
                <a:srgbClr val="052049"/>
              </a:solidFill>
            </a:endParaRPr>
          </a:p>
        </p:txBody>
      </p:sp>
      <p:sp>
        <p:nvSpPr>
          <p:cNvPr id="31" name="TextBox 30"/>
          <p:cNvSpPr txBox="1"/>
          <p:nvPr/>
        </p:nvSpPr>
        <p:spPr>
          <a:xfrm>
            <a:off x="7038174" y="1141589"/>
            <a:ext cx="1941804" cy="307777"/>
          </a:xfrm>
          <a:prstGeom prst="rect">
            <a:avLst/>
          </a:prstGeom>
          <a:noFill/>
        </p:spPr>
        <p:txBody>
          <a:bodyPr wrap="square" rtlCol="0">
            <a:spAutoFit/>
          </a:bodyPr>
          <a:lstStyle/>
          <a:p>
            <a:r>
              <a:rPr lang="en-US" sz="1400" dirty="0"/>
              <a:t>1	     1/0.5 = 2</a:t>
            </a:r>
          </a:p>
        </p:txBody>
      </p:sp>
      <p:sp>
        <p:nvSpPr>
          <p:cNvPr id="32" name="TextBox 31"/>
          <p:cNvSpPr txBox="1"/>
          <p:nvPr/>
        </p:nvSpPr>
        <p:spPr>
          <a:xfrm>
            <a:off x="7037942" y="1966887"/>
            <a:ext cx="1944969" cy="307777"/>
          </a:xfrm>
          <a:prstGeom prst="rect">
            <a:avLst/>
          </a:prstGeom>
          <a:noFill/>
        </p:spPr>
        <p:txBody>
          <a:bodyPr wrap="square" rtlCol="0">
            <a:spAutoFit/>
          </a:bodyPr>
          <a:lstStyle/>
          <a:p>
            <a:r>
              <a:rPr lang="en-US" sz="1400" dirty="0"/>
              <a:t>3	     1/0.5 = 2</a:t>
            </a:r>
          </a:p>
        </p:txBody>
      </p:sp>
      <p:sp>
        <p:nvSpPr>
          <p:cNvPr id="39" name="TextBox 38"/>
          <p:cNvSpPr txBox="1"/>
          <p:nvPr/>
        </p:nvSpPr>
        <p:spPr>
          <a:xfrm>
            <a:off x="7037942" y="2464562"/>
            <a:ext cx="1944969" cy="307777"/>
          </a:xfrm>
          <a:prstGeom prst="rect">
            <a:avLst/>
          </a:prstGeom>
          <a:noFill/>
        </p:spPr>
        <p:txBody>
          <a:bodyPr wrap="square" rtlCol="0">
            <a:spAutoFit/>
          </a:bodyPr>
          <a:lstStyle/>
          <a:p>
            <a:r>
              <a:rPr lang="en-US" sz="1400" dirty="0"/>
              <a:t>1	     1/0.5 = 2</a:t>
            </a:r>
          </a:p>
        </p:txBody>
      </p:sp>
      <p:sp>
        <p:nvSpPr>
          <p:cNvPr id="40" name="TextBox 39"/>
          <p:cNvSpPr txBox="1"/>
          <p:nvPr/>
        </p:nvSpPr>
        <p:spPr>
          <a:xfrm>
            <a:off x="7038174" y="3289860"/>
            <a:ext cx="1941804" cy="307777"/>
          </a:xfrm>
          <a:prstGeom prst="rect">
            <a:avLst/>
          </a:prstGeom>
          <a:noFill/>
        </p:spPr>
        <p:txBody>
          <a:bodyPr wrap="square" rtlCol="0">
            <a:spAutoFit/>
          </a:bodyPr>
          <a:lstStyle/>
          <a:p>
            <a:r>
              <a:rPr lang="en-US" sz="1400" dirty="0"/>
              <a:t>3	     1/0.5 = 2</a:t>
            </a:r>
          </a:p>
        </p:txBody>
      </p:sp>
      <p:sp>
        <p:nvSpPr>
          <p:cNvPr id="41" name="TextBox 40"/>
          <p:cNvSpPr txBox="1"/>
          <p:nvPr/>
        </p:nvSpPr>
        <p:spPr>
          <a:xfrm>
            <a:off x="7038174" y="3749140"/>
            <a:ext cx="1941804" cy="307777"/>
          </a:xfrm>
          <a:prstGeom prst="rect">
            <a:avLst/>
          </a:prstGeom>
          <a:noFill/>
        </p:spPr>
        <p:txBody>
          <a:bodyPr wrap="square" rtlCol="0">
            <a:spAutoFit/>
          </a:bodyPr>
          <a:lstStyle/>
          <a:p>
            <a:r>
              <a:rPr lang="en-US" sz="1400" dirty="0"/>
              <a:t>6	     1/0.75 = 1.33</a:t>
            </a:r>
          </a:p>
        </p:txBody>
      </p:sp>
      <p:sp>
        <p:nvSpPr>
          <p:cNvPr id="42" name="TextBox 41"/>
          <p:cNvSpPr txBox="1"/>
          <p:nvPr/>
        </p:nvSpPr>
        <p:spPr>
          <a:xfrm>
            <a:off x="7037942" y="4574438"/>
            <a:ext cx="1944969" cy="307777"/>
          </a:xfrm>
          <a:prstGeom prst="rect">
            <a:avLst/>
          </a:prstGeom>
          <a:noFill/>
        </p:spPr>
        <p:txBody>
          <a:bodyPr wrap="square" rtlCol="0">
            <a:spAutoFit/>
          </a:bodyPr>
          <a:lstStyle/>
          <a:p>
            <a:r>
              <a:rPr lang="en-US" sz="1400" dirty="0"/>
              <a:t>3	     1/0.75 = 1.33</a:t>
            </a:r>
          </a:p>
        </p:txBody>
      </p:sp>
      <p:sp>
        <p:nvSpPr>
          <p:cNvPr id="43" name="TextBox 42"/>
          <p:cNvSpPr txBox="1"/>
          <p:nvPr/>
        </p:nvSpPr>
        <p:spPr>
          <a:xfrm>
            <a:off x="7056317" y="5060590"/>
            <a:ext cx="1941804" cy="307777"/>
          </a:xfrm>
          <a:prstGeom prst="rect">
            <a:avLst/>
          </a:prstGeom>
          <a:noFill/>
        </p:spPr>
        <p:txBody>
          <a:bodyPr wrap="square" rtlCol="0">
            <a:spAutoFit/>
          </a:bodyPr>
          <a:lstStyle/>
          <a:p>
            <a:r>
              <a:rPr lang="en-US" sz="1400" dirty="0"/>
              <a:t>2	     1/0.25 = 4</a:t>
            </a:r>
          </a:p>
        </p:txBody>
      </p:sp>
      <p:sp>
        <p:nvSpPr>
          <p:cNvPr id="44" name="TextBox 43"/>
          <p:cNvSpPr txBox="1"/>
          <p:nvPr/>
        </p:nvSpPr>
        <p:spPr>
          <a:xfrm>
            <a:off x="7037942" y="5885888"/>
            <a:ext cx="1944969" cy="307777"/>
          </a:xfrm>
          <a:prstGeom prst="rect">
            <a:avLst/>
          </a:prstGeom>
          <a:noFill/>
        </p:spPr>
        <p:txBody>
          <a:bodyPr wrap="square" rtlCol="0">
            <a:spAutoFit/>
          </a:bodyPr>
          <a:lstStyle/>
          <a:p>
            <a:r>
              <a:rPr lang="en-US" sz="1400" dirty="0"/>
              <a:t>1	     1/0.25 = 4</a:t>
            </a:r>
          </a:p>
        </p:txBody>
      </p:sp>
      <p:sp>
        <p:nvSpPr>
          <p:cNvPr id="49" name="TextBox 48"/>
          <p:cNvSpPr txBox="1"/>
          <p:nvPr/>
        </p:nvSpPr>
        <p:spPr>
          <a:xfrm>
            <a:off x="7389187" y="594547"/>
            <a:ext cx="1653630" cy="369332"/>
          </a:xfrm>
          <a:prstGeom prst="rect">
            <a:avLst/>
          </a:prstGeom>
          <a:noFill/>
        </p:spPr>
        <p:txBody>
          <a:bodyPr wrap="none" rtlCol="0">
            <a:spAutoFit/>
          </a:bodyPr>
          <a:lstStyle/>
          <a:p>
            <a:pPr algn="ctr"/>
            <a:r>
              <a:rPr lang="en-US" i="1" u="sng" dirty="0"/>
              <a:t>W</a:t>
            </a:r>
            <a:r>
              <a:rPr lang="en-US" i="1" u="sng" baseline="30000" dirty="0"/>
              <a:t>A</a:t>
            </a:r>
            <a:r>
              <a:rPr lang="en-US" u="sng" dirty="0"/>
              <a:t> = 1/</a:t>
            </a:r>
            <a:r>
              <a:rPr lang="en-US" i="1" u="sng" dirty="0"/>
              <a:t>f</a:t>
            </a:r>
            <a:r>
              <a:rPr lang="en-US" u="sng" dirty="0"/>
              <a:t>(</a:t>
            </a:r>
            <a:r>
              <a:rPr lang="en-US" i="1" u="sng" dirty="0"/>
              <a:t>A</a:t>
            </a:r>
            <a:r>
              <a:rPr lang="en-US" u="sng" dirty="0"/>
              <a:t> | </a:t>
            </a:r>
            <a:r>
              <a:rPr lang="en-US" i="1" u="sng" dirty="0"/>
              <a:t>L</a:t>
            </a:r>
            <a:r>
              <a:rPr lang="en-US" u="sng" dirty="0"/>
              <a:t>)</a:t>
            </a:r>
          </a:p>
        </p:txBody>
      </p:sp>
      <p:cxnSp>
        <p:nvCxnSpPr>
          <p:cNvPr id="93" name="Straight Connector 92"/>
          <p:cNvCxnSpPr/>
          <p:nvPr/>
        </p:nvCxnSpPr>
        <p:spPr>
          <a:xfrm rot="10800000" flipH="1">
            <a:off x="2110142" y="3272968"/>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95" name="Oval 94"/>
          <p:cNvSpPr/>
          <p:nvPr/>
        </p:nvSpPr>
        <p:spPr>
          <a:xfrm>
            <a:off x="5980254" y="2401035"/>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p:nvSpPr>
        <p:spPr>
          <a:xfrm>
            <a:off x="5980254" y="3688406"/>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p:cNvSpPr/>
          <p:nvPr/>
        </p:nvSpPr>
        <p:spPr>
          <a:xfrm>
            <a:off x="5980254" y="4970979"/>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p:nvPr/>
        </p:nvSpPr>
        <p:spPr>
          <a:xfrm>
            <a:off x="5980254" y="1118463"/>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p:cNvSpPr/>
          <p:nvPr/>
        </p:nvSpPr>
        <p:spPr>
          <a:xfrm>
            <a:off x="2102604" y="3055551"/>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TextBox 99"/>
          <p:cNvSpPr txBox="1"/>
          <p:nvPr/>
        </p:nvSpPr>
        <p:spPr>
          <a:xfrm>
            <a:off x="1235024" y="3455615"/>
            <a:ext cx="704602" cy="369332"/>
          </a:xfrm>
          <a:prstGeom prst="rect">
            <a:avLst/>
          </a:prstGeom>
          <a:noFill/>
        </p:spPr>
        <p:txBody>
          <a:bodyPr wrap="none" rtlCol="0">
            <a:spAutoFit/>
          </a:bodyPr>
          <a:lstStyle/>
          <a:p>
            <a:r>
              <a:rPr lang="en-US" dirty="0"/>
              <a:t>n=20</a:t>
            </a:r>
          </a:p>
        </p:txBody>
      </p:sp>
      <p:cxnSp>
        <p:nvCxnSpPr>
          <p:cNvPr id="101" name="Straight Connector 100"/>
          <p:cNvCxnSpPr>
            <a:stCxn id="99" idx="2"/>
            <a:endCxn id="99" idx="5"/>
          </p:cNvCxnSpPr>
          <p:nvPr/>
        </p:nvCxnSpPr>
        <p:spPr>
          <a:xfrm rot="10800000" flipH="1" flipV="1">
            <a:off x="2102604" y="3642692"/>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a:endCxn id="98" idx="2"/>
          </p:cNvCxnSpPr>
          <p:nvPr/>
        </p:nvCxnSpPr>
        <p:spPr>
          <a:xfrm flipV="1">
            <a:off x="3153041" y="1705604"/>
            <a:ext cx="2827213" cy="1560416"/>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a:endCxn id="95" idx="2"/>
          </p:cNvCxnSpPr>
          <p:nvPr/>
        </p:nvCxnSpPr>
        <p:spPr>
          <a:xfrm flipV="1">
            <a:off x="3153041" y="2988176"/>
            <a:ext cx="2827213" cy="28479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p:cNvCxnSpPr>
            <a:stCxn id="99" idx="5"/>
            <a:endCxn id="96" idx="2"/>
          </p:cNvCxnSpPr>
          <p:nvPr/>
        </p:nvCxnSpPr>
        <p:spPr>
          <a:xfrm rot="16200000" flipH="1">
            <a:off x="4433744" y="2729036"/>
            <a:ext cx="217683" cy="2875338"/>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a:stCxn id="99" idx="5"/>
            <a:endCxn id="97" idx="2"/>
          </p:cNvCxnSpPr>
          <p:nvPr/>
        </p:nvCxnSpPr>
        <p:spPr>
          <a:xfrm rot="16200000" flipH="1">
            <a:off x="3792457" y="3370323"/>
            <a:ext cx="1500256" cy="2875338"/>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rot="10800000" flipH="1">
            <a:off x="5987793" y="1335880"/>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rot="10800000" flipH="1" flipV="1">
            <a:off x="5980255" y="1705604"/>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rot="10800000" flipH="1">
            <a:off x="5987793" y="2618451"/>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rot="10800000" flipH="1" flipV="1">
            <a:off x="5980255" y="2988175"/>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rot="10800000" flipH="1">
            <a:off x="5987793" y="3905822"/>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rot="10800000" flipH="1" flipV="1">
            <a:off x="5980255" y="4275546"/>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rot="10800000" flipH="1">
            <a:off x="5987793" y="5188395"/>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rot="10800000" flipH="1" flipV="1">
            <a:off x="5980255" y="5558119"/>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14" name="TextBox 113"/>
          <p:cNvSpPr txBox="1"/>
          <p:nvPr/>
        </p:nvSpPr>
        <p:spPr>
          <a:xfrm rot="1403494">
            <a:off x="6107872" y="1731796"/>
            <a:ext cx="1027996" cy="307777"/>
          </a:xfrm>
          <a:prstGeom prst="rect">
            <a:avLst/>
          </a:prstGeom>
          <a:noFill/>
        </p:spPr>
        <p:txBody>
          <a:bodyPr wrap="none" rtlCol="0">
            <a:spAutoFit/>
          </a:bodyPr>
          <a:lstStyle/>
          <a:p>
            <a:r>
              <a:rPr lang="en-US" sz="1400" dirty="0"/>
              <a:t>Y=0 (0.75)</a:t>
            </a:r>
          </a:p>
        </p:txBody>
      </p:sp>
      <p:sp>
        <p:nvSpPr>
          <p:cNvPr id="115" name="TextBox 114"/>
          <p:cNvSpPr txBox="1"/>
          <p:nvPr/>
        </p:nvSpPr>
        <p:spPr>
          <a:xfrm rot="20406066">
            <a:off x="5953774" y="1276477"/>
            <a:ext cx="1027996" cy="307777"/>
          </a:xfrm>
          <a:prstGeom prst="rect">
            <a:avLst/>
          </a:prstGeom>
          <a:noFill/>
        </p:spPr>
        <p:txBody>
          <a:bodyPr wrap="none" rtlCol="0">
            <a:spAutoFit/>
          </a:bodyPr>
          <a:lstStyle/>
          <a:p>
            <a:pPr algn="ctr"/>
            <a:r>
              <a:rPr lang="en-US" sz="1400" dirty="0"/>
              <a:t>Y=1 (0.25)</a:t>
            </a:r>
          </a:p>
        </p:txBody>
      </p:sp>
      <p:sp>
        <p:nvSpPr>
          <p:cNvPr id="116" name="TextBox 115"/>
          <p:cNvSpPr txBox="1"/>
          <p:nvPr/>
        </p:nvSpPr>
        <p:spPr>
          <a:xfrm rot="1403494">
            <a:off x="6098247" y="3003344"/>
            <a:ext cx="1027996" cy="307777"/>
          </a:xfrm>
          <a:prstGeom prst="rect">
            <a:avLst/>
          </a:prstGeom>
          <a:noFill/>
        </p:spPr>
        <p:txBody>
          <a:bodyPr wrap="none" rtlCol="0">
            <a:spAutoFit/>
          </a:bodyPr>
          <a:lstStyle/>
          <a:p>
            <a:r>
              <a:rPr lang="en-US" sz="1400" dirty="0"/>
              <a:t>Y=0 (0.75)</a:t>
            </a:r>
          </a:p>
        </p:txBody>
      </p:sp>
      <p:sp>
        <p:nvSpPr>
          <p:cNvPr id="117" name="TextBox 116"/>
          <p:cNvSpPr txBox="1"/>
          <p:nvPr/>
        </p:nvSpPr>
        <p:spPr>
          <a:xfrm rot="20406066">
            <a:off x="5944149" y="2548025"/>
            <a:ext cx="1027996" cy="307777"/>
          </a:xfrm>
          <a:prstGeom prst="rect">
            <a:avLst/>
          </a:prstGeom>
          <a:noFill/>
        </p:spPr>
        <p:txBody>
          <a:bodyPr wrap="none" rtlCol="0">
            <a:spAutoFit/>
          </a:bodyPr>
          <a:lstStyle/>
          <a:p>
            <a:pPr algn="ctr"/>
            <a:r>
              <a:rPr lang="en-US" sz="1400" dirty="0"/>
              <a:t>Y=1 (0.25)</a:t>
            </a:r>
          </a:p>
        </p:txBody>
      </p:sp>
      <p:sp>
        <p:nvSpPr>
          <p:cNvPr id="118" name="TextBox 117"/>
          <p:cNvSpPr txBox="1"/>
          <p:nvPr/>
        </p:nvSpPr>
        <p:spPr>
          <a:xfrm rot="1403494">
            <a:off x="6098247" y="4285722"/>
            <a:ext cx="1027996" cy="307777"/>
          </a:xfrm>
          <a:prstGeom prst="rect">
            <a:avLst/>
          </a:prstGeom>
          <a:noFill/>
        </p:spPr>
        <p:txBody>
          <a:bodyPr wrap="none" rtlCol="0">
            <a:spAutoFit/>
          </a:bodyPr>
          <a:lstStyle/>
          <a:p>
            <a:r>
              <a:rPr lang="en-US" sz="1400" dirty="0"/>
              <a:t>Y=0 (0.33)</a:t>
            </a:r>
          </a:p>
        </p:txBody>
      </p:sp>
      <p:sp>
        <p:nvSpPr>
          <p:cNvPr id="119" name="TextBox 118"/>
          <p:cNvSpPr txBox="1"/>
          <p:nvPr/>
        </p:nvSpPr>
        <p:spPr>
          <a:xfrm rot="20406066">
            <a:off x="5944149" y="3830403"/>
            <a:ext cx="1027996" cy="307777"/>
          </a:xfrm>
          <a:prstGeom prst="rect">
            <a:avLst/>
          </a:prstGeom>
          <a:noFill/>
        </p:spPr>
        <p:txBody>
          <a:bodyPr wrap="none" rtlCol="0">
            <a:spAutoFit/>
          </a:bodyPr>
          <a:lstStyle/>
          <a:p>
            <a:pPr algn="ctr"/>
            <a:r>
              <a:rPr lang="en-US" sz="1400" dirty="0"/>
              <a:t>Y=1 (0.67)</a:t>
            </a:r>
          </a:p>
        </p:txBody>
      </p:sp>
      <p:sp>
        <p:nvSpPr>
          <p:cNvPr id="120" name="TextBox 119"/>
          <p:cNvSpPr txBox="1"/>
          <p:nvPr/>
        </p:nvSpPr>
        <p:spPr>
          <a:xfrm rot="1403494">
            <a:off x="6107872" y="5568297"/>
            <a:ext cx="1027996" cy="307777"/>
          </a:xfrm>
          <a:prstGeom prst="rect">
            <a:avLst/>
          </a:prstGeom>
          <a:noFill/>
        </p:spPr>
        <p:txBody>
          <a:bodyPr wrap="none" rtlCol="0">
            <a:spAutoFit/>
          </a:bodyPr>
          <a:lstStyle/>
          <a:p>
            <a:r>
              <a:rPr lang="en-US" sz="1400" dirty="0"/>
              <a:t>Y=0 (0.33)</a:t>
            </a:r>
          </a:p>
        </p:txBody>
      </p:sp>
      <p:sp>
        <p:nvSpPr>
          <p:cNvPr id="121" name="TextBox 120"/>
          <p:cNvSpPr txBox="1"/>
          <p:nvPr/>
        </p:nvSpPr>
        <p:spPr>
          <a:xfrm rot="20406066">
            <a:off x="5928833" y="5112978"/>
            <a:ext cx="1077877" cy="307777"/>
          </a:xfrm>
          <a:prstGeom prst="rect">
            <a:avLst/>
          </a:prstGeom>
          <a:noFill/>
        </p:spPr>
        <p:txBody>
          <a:bodyPr wrap="none" rtlCol="0">
            <a:spAutoFit/>
          </a:bodyPr>
          <a:lstStyle/>
          <a:p>
            <a:pPr algn="ctr"/>
            <a:r>
              <a:rPr lang="en-US" sz="1400" dirty="0"/>
              <a:t>Y=1 (0..67)</a:t>
            </a:r>
          </a:p>
        </p:txBody>
      </p:sp>
      <p:sp>
        <p:nvSpPr>
          <p:cNvPr id="122" name="TextBox 121"/>
          <p:cNvSpPr txBox="1"/>
          <p:nvPr/>
        </p:nvSpPr>
        <p:spPr>
          <a:xfrm rot="19862759">
            <a:off x="4051541" y="2179771"/>
            <a:ext cx="1077877" cy="307777"/>
          </a:xfrm>
          <a:prstGeom prst="rect">
            <a:avLst/>
          </a:prstGeom>
          <a:noFill/>
        </p:spPr>
        <p:txBody>
          <a:bodyPr wrap="none" rtlCol="0">
            <a:spAutoFit/>
          </a:bodyPr>
          <a:lstStyle/>
          <a:p>
            <a:r>
              <a:rPr lang="en-US" sz="1400" dirty="0"/>
              <a:t>A=1 (0.5) 4</a:t>
            </a:r>
          </a:p>
        </p:txBody>
      </p:sp>
      <p:sp>
        <p:nvSpPr>
          <p:cNvPr id="123" name="TextBox 122"/>
          <p:cNvSpPr txBox="1"/>
          <p:nvPr/>
        </p:nvSpPr>
        <p:spPr>
          <a:xfrm rot="21268154">
            <a:off x="4176667" y="2843912"/>
            <a:ext cx="1077877" cy="307777"/>
          </a:xfrm>
          <a:prstGeom prst="rect">
            <a:avLst/>
          </a:prstGeom>
          <a:noFill/>
        </p:spPr>
        <p:txBody>
          <a:bodyPr wrap="none" rtlCol="0">
            <a:spAutoFit/>
          </a:bodyPr>
          <a:lstStyle/>
          <a:p>
            <a:r>
              <a:rPr lang="en-US" sz="1400" dirty="0"/>
              <a:t>A=0 (0.5) 4</a:t>
            </a:r>
          </a:p>
        </p:txBody>
      </p:sp>
      <p:sp>
        <p:nvSpPr>
          <p:cNvPr id="124" name="TextBox 123"/>
          <p:cNvSpPr txBox="1"/>
          <p:nvPr/>
        </p:nvSpPr>
        <p:spPr>
          <a:xfrm rot="239149">
            <a:off x="4126743" y="3911624"/>
            <a:ext cx="1177726" cy="307777"/>
          </a:xfrm>
          <a:prstGeom prst="rect">
            <a:avLst/>
          </a:prstGeom>
          <a:noFill/>
        </p:spPr>
        <p:txBody>
          <a:bodyPr wrap="none" rtlCol="0">
            <a:spAutoFit/>
          </a:bodyPr>
          <a:lstStyle/>
          <a:p>
            <a:r>
              <a:rPr lang="en-US" sz="1400" dirty="0"/>
              <a:t>A=1 (0.75) 9</a:t>
            </a:r>
          </a:p>
        </p:txBody>
      </p:sp>
      <p:sp>
        <p:nvSpPr>
          <p:cNvPr id="125" name="TextBox 124"/>
          <p:cNvSpPr txBox="1"/>
          <p:nvPr/>
        </p:nvSpPr>
        <p:spPr>
          <a:xfrm rot="1656980">
            <a:off x="3944974" y="4536830"/>
            <a:ext cx="1177726" cy="307777"/>
          </a:xfrm>
          <a:prstGeom prst="rect">
            <a:avLst/>
          </a:prstGeom>
          <a:noFill/>
        </p:spPr>
        <p:txBody>
          <a:bodyPr wrap="none" rtlCol="0">
            <a:spAutoFit/>
          </a:bodyPr>
          <a:lstStyle/>
          <a:p>
            <a:r>
              <a:rPr lang="en-US" sz="1400" dirty="0"/>
              <a:t>A=0 (0.25) 3</a:t>
            </a:r>
          </a:p>
        </p:txBody>
      </p:sp>
      <p:sp>
        <p:nvSpPr>
          <p:cNvPr id="47" name="TextBox 46">
            <a:extLst>
              <a:ext uri="{FF2B5EF4-FFF2-40B4-BE49-F238E27FC236}">
                <a16:creationId xmlns:a16="http://schemas.microsoft.com/office/drawing/2014/main" id="{D5850CC9-DF89-0542-A66F-64BE417A55B1}"/>
              </a:ext>
            </a:extLst>
          </p:cNvPr>
          <p:cNvSpPr txBox="1"/>
          <p:nvPr/>
        </p:nvSpPr>
        <p:spPr>
          <a:xfrm rot="1403494">
            <a:off x="2136949" y="3645446"/>
            <a:ext cx="1157826" cy="307777"/>
          </a:xfrm>
          <a:prstGeom prst="rect">
            <a:avLst/>
          </a:prstGeom>
          <a:noFill/>
        </p:spPr>
        <p:txBody>
          <a:bodyPr wrap="none" rtlCol="0">
            <a:spAutoFit/>
          </a:bodyPr>
          <a:lstStyle/>
          <a:p>
            <a:r>
              <a:rPr lang="en-US" sz="1400" dirty="0"/>
              <a:t>L=1 (0.6) 12</a:t>
            </a:r>
          </a:p>
        </p:txBody>
      </p:sp>
      <p:sp>
        <p:nvSpPr>
          <p:cNvPr id="48" name="TextBox 47">
            <a:extLst>
              <a:ext uri="{FF2B5EF4-FFF2-40B4-BE49-F238E27FC236}">
                <a16:creationId xmlns:a16="http://schemas.microsoft.com/office/drawing/2014/main" id="{618853E5-8D31-E94B-B7EC-9015EAD1649B}"/>
              </a:ext>
            </a:extLst>
          </p:cNvPr>
          <p:cNvSpPr txBox="1"/>
          <p:nvPr/>
        </p:nvSpPr>
        <p:spPr>
          <a:xfrm rot="20406066">
            <a:off x="2069061" y="3208270"/>
            <a:ext cx="1057977" cy="307777"/>
          </a:xfrm>
          <a:prstGeom prst="rect">
            <a:avLst/>
          </a:prstGeom>
          <a:noFill/>
        </p:spPr>
        <p:txBody>
          <a:bodyPr wrap="none" rtlCol="0">
            <a:spAutoFit/>
          </a:bodyPr>
          <a:lstStyle/>
          <a:p>
            <a:r>
              <a:rPr lang="en-US" sz="1400" dirty="0"/>
              <a:t>L=0 (0.4) 8</a:t>
            </a:r>
          </a:p>
        </p:txBody>
      </p:sp>
    </p:spTree>
    <p:extLst>
      <p:ext uri="{BB962C8B-B14F-4D97-AF65-F5344CB8AC3E}">
        <p14:creationId xmlns:p14="http://schemas.microsoft.com/office/powerpoint/2010/main" val="41935088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Inverse Probability Weights</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33</a:t>
            </a:fld>
            <a:endParaRPr lang="en-US" dirty="0">
              <a:solidFill>
                <a:srgbClr val="052049"/>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2298296"/>
              </p:ext>
            </p:extLst>
          </p:nvPr>
        </p:nvGraphicFramePr>
        <p:xfrm>
          <a:off x="460375" y="2004141"/>
          <a:ext cx="3784050" cy="1483360"/>
        </p:xfrm>
        <a:graphic>
          <a:graphicData uri="http://schemas.openxmlformats.org/drawingml/2006/table">
            <a:tbl>
              <a:tblPr firstRow="1" bandRow="1">
                <a:tableStyleId>{21E4AEA4-8DFA-4A89-87EB-49C32662AFE0}</a:tableStyleId>
              </a:tblPr>
              <a:tblGrid>
                <a:gridCol w="756810">
                  <a:extLst>
                    <a:ext uri="{9D8B030D-6E8A-4147-A177-3AD203B41FA5}">
                      <a16:colId xmlns:a16="http://schemas.microsoft.com/office/drawing/2014/main" val="20000"/>
                    </a:ext>
                  </a:extLst>
                </a:gridCol>
                <a:gridCol w="756810">
                  <a:extLst>
                    <a:ext uri="{9D8B030D-6E8A-4147-A177-3AD203B41FA5}">
                      <a16:colId xmlns:a16="http://schemas.microsoft.com/office/drawing/2014/main" val="20001"/>
                    </a:ext>
                  </a:extLst>
                </a:gridCol>
                <a:gridCol w="756810">
                  <a:extLst>
                    <a:ext uri="{9D8B030D-6E8A-4147-A177-3AD203B41FA5}">
                      <a16:colId xmlns:a16="http://schemas.microsoft.com/office/drawing/2014/main" val="20002"/>
                    </a:ext>
                  </a:extLst>
                </a:gridCol>
                <a:gridCol w="756810">
                  <a:extLst>
                    <a:ext uri="{9D8B030D-6E8A-4147-A177-3AD203B41FA5}">
                      <a16:colId xmlns:a16="http://schemas.microsoft.com/office/drawing/2014/main" val="20003"/>
                    </a:ext>
                  </a:extLst>
                </a:gridCol>
                <a:gridCol w="756810">
                  <a:extLst>
                    <a:ext uri="{9D8B030D-6E8A-4147-A177-3AD203B41FA5}">
                      <a16:colId xmlns:a16="http://schemas.microsoft.com/office/drawing/2014/main" val="20004"/>
                    </a:ext>
                  </a:extLst>
                </a:gridCol>
              </a:tblGrid>
              <a:tr h="370840">
                <a:tc>
                  <a:txBody>
                    <a:bodyPr/>
                    <a:lstStyle/>
                    <a:p>
                      <a:endParaRPr lang="en-US" dirty="0"/>
                    </a:p>
                  </a:txBody>
                  <a:tcPr/>
                </a:tc>
                <a:tc gridSpan="2">
                  <a:txBody>
                    <a:bodyPr/>
                    <a:lstStyle/>
                    <a:p>
                      <a:pPr algn="ctr"/>
                      <a:r>
                        <a:rPr lang="en-US" dirty="0"/>
                        <a:t>L = 1</a:t>
                      </a:r>
                    </a:p>
                  </a:txBody>
                  <a:tcPr/>
                </a:tc>
                <a:tc hMerge="1">
                  <a:txBody>
                    <a:bodyPr/>
                    <a:lstStyle/>
                    <a:p>
                      <a:endParaRPr lang="en-US" dirty="0"/>
                    </a:p>
                  </a:txBody>
                  <a:tcPr/>
                </a:tc>
                <a:tc gridSpan="2">
                  <a:txBody>
                    <a:bodyPr/>
                    <a:lstStyle/>
                    <a:p>
                      <a:pPr algn="ctr"/>
                      <a:r>
                        <a:rPr lang="en-US" dirty="0"/>
                        <a:t>L = 0</a:t>
                      </a:r>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endParaRPr lang="en-US" dirty="0">
                        <a:solidFill>
                          <a:schemeClr val="tx2"/>
                        </a:solidFill>
                      </a:endParaRPr>
                    </a:p>
                  </a:txBody>
                  <a:tcPr/>
                </a:tc>
                <a:tc>
                  <a:txBody>
                    <a:bodyPr/>
                    <a:lstStyle/>
                    <a:p>
                      <a:pPr algn="ctr"/>
                      <a:r>
                        <a:rPr lang="en-US" b="1" dirty="0">
                          <a:solidFill>
                            <a:schemeClr val="tx2"/>
                          </a:solidFill>
                        </a:rPr>
                        <a:t>Y =</a:t>
                      </a:r>
                      <a:r>
                        <a:rPr lang="en-US" b="1" baseline="0" dirty="0">
                          <a:solidFill>
                            <a:schemeClr val="tx2"/>
                          </a:solidFill>
                        </a:rPr>
                        <a:t> 1</a:t>
                      </a:r>
                      <a:endParaRPr lang="en-US" b="1" dirty="0">
                        <a:solidFill>
                          <a:schemeClr val="tx2"/>
                        </a:solidFill>
                      </a:endParaRPr>
                    </a:p>
                  </a:txBody>
                  <a:tcPr/>
                </a:tc>
                <a:tc>
                  <a:txBody>
                    <a:bodyPr/>
                    <a:lstStyle/>
                    <a:p>
                      <a:pPr algn="ctr"/>
                      <a:r>
                        <a:rPr lang="en-US" b="1" dirty="0">
                          <a:solidFill>
                            <a:schemeClr val="tx2"/>
                          </a:solidFill>
                        </a:rPr>
                        <a:t>Y = 0</a:t>
                      </a:r>
                    </a:p>
                  </a:txBody>
                  <a:tcPr/>
                </a:tc>
                <a:tc>
                  <a:txBody>
                    <a:bodyPr/>
                    <a:lstStyle/>
                    <a:p>
                      <a:pPr algn="ctr"/>
                      <a:r>
                        <a:rPr lang="en-US" b="1" dirty="0">
                          <a:solidFill>
                            <a:schemeClr val="tx2"/>
                          </a:solidFill>
                        </a:rPr>
                        <a:t>Y =</a:t>
                      </a:r>
                      <a:r>
                        <a:rPr lang="en-US" b="1" baseline="0" dirty="0">
                          <a:solidFill>
                            <a:schemeClr val="tx2"/>
                          </a:solidFill>
                        </a:rPr>
                        <a:t> 1</a:t>
                      </a:r>
                      <a:endParaRPr lang="en-US" b="1" dirty="0">
                        <a:solidFill>
                          <a:schemeClr val="tx2"/>
                        </a:solidFill>
                      </a:endParaRPr>
                    </a:p>
                  </a:txBody>
                  <a:tcPr/>
                </a:tc>
                <a:tc>
                  <a:txBody>
                    <a:bodyPr/>
                    <a:lstStyle/>
                    <a:p>
                      <a:pPr algn="ctr"/>
                      <a:r>
                        <a:rPr lang="en-US" b="1" dirty="0">
                          <a:solidFill>
                            <a:schemeClr val="tx2"/>
                          </a:solidFill>
                        </a:rPr>
                        <a:t>Y = 0</a:t>
                      </a:r>
                    </a:p>
                  </a:txBody>
                  <a:tcPr/>
                </a:tc>
                <a:extLst>
                  <a:ext uri="{0D108BD9-81ED-4DB2-BD59-A6C34878D82A}">
                    <a16:rowId xmlns:a16="http://schemas.microsoft.com/office/drawing/2014/main" val="10001"/>
                  </a:ext>
                </a:extLst>
              </a:tr>
              <a:tr h="370840">
                <a:tc>
                  <a:txBody>
                    <a:bodyPr/>
                    <a:lstStyle/>
                    <a:p>
                      <a:r>
                        <a:rPr lang="en-US" b="1" dirty="0">
                          <a:solidFill>
                            <a:schemeClr val="tx2"/>
                          </a:solidFill>
                        </a:rPr>
                        <a:t>A = 1</a:t>
                      </a:r>
                    </a:p>
                  </a:txBody>
                  <a:tcPr/>
                </a:tc>
                <a:tc>
                  <a:txBody>
                    <a:bodyPr/>
                    <a:lstStyle/>
                    <a:p>
                      <a:pPr algn="ctr"/>
                      <a:r>
                        <a:rPr lang="en-US" dirty="0">
                          <a:solidFill>
                            <a:schemeClr val="tx2"/>
                          </a:solidFill>
                        </a:rPr>
                        <a:t>6</a:t>
                      </a:r>
                    </a:p>
                  </a:txBody>
                  <a:tcPr/>
                </a:tc>
                <a:tc>
                  <a:txBody>
                    <a:bodyPr/>
                    <a:lstStyle/>
                    <a:p>
                      <a:pPr algn="ctr"/>
                      <a:r>
                        <a:rPr lang="en-US" dirty="0">
                          <a:solidFill>
                            <a:schemeClr val="tx2"/>
                          </a:solidFill>
                        </a:rPr>
                        <a:t>3</a:t>
                      </a:r>
                    </a:p>
                  </a:txBody>
                  <a:tcPr/>
                </a:tc>
                <a:tc>
                  <a:txBody>
                    <a:bodyPr/>
                    <a:lstStyle/>
                    <a:p>
                      <a:pPr algn="ctr"/>
                      <a:r>
                        <a:rPr lang="en-US" dirty="0">
                          <a:solidFill>
                            <a:schemeClr val="tx2"/>
                          </a:solidFill>
                        </a:rPr>
                        <a:t>1</a:t>
                      </a:r>
                    </a:p>
                  </a:txBody>
                  <a:tcPr/>
                </a:tc>
                <a:tc>
                  <a:txBody>
                    <a:bodyPr/>
                    <a:lstStyle/>
                    <a:p>
                      <a:pPr algn="ctr"/>
                      <a:r>
                        <a:rPr lang="en-US" dirty="0">
                          <a:solidFill>
                            <a:schemeClr val="tx2"/>
                          </a:solidFill>
                        </a:rPr>
                        <a:t>3</a:t>
                      </a:r>
                    </a:p>
                  </a:txBody>
                  <a:tcPr/>
                </a:tc>
                <a:extLst>
                  <a:ext uri="{0D108BD9-81ED-4DB2-BD59-A6C34878D82A}">
                    <a16:rowId xmlns:a16="http://schemas.microsoft.com/office/drawing/2014/main" val="10002"/>
                  </a:ext>
                </a:extLst>
              </a:tr>
              <a:tr h="370840">
                <a:tc>
                  <a:txBody>
                    <a:bodyPr/>
                    <a:lstStyle/>
                    <a:p>
                      <a:r>
                        <a:rPr lang="en-US" b="1" dirty="0">
                          <a:solidFill>
                            <a:schemeClr val="tx2"/>
                          </a:solidFill>
                        </a:rPr>
                        <a:t>A = 0</a:t>
                      </a:r>
                    </a:p>
                  </a:txBody>
                  <a:tcPr/>
                </a:tc>
                <a:tc>
                  <a:txBody>
                    <a:bodyPr/>
                    <a:lstStyle/>
                    <a:p>
                      <a:pPr algn="ctr"/>
                      <a:r>
                        <a:rPr lang="en-US" dirty="0">
                          <a:solidFill>
                            <a:schemeClr val="tx2"/>
                          </a:solidFill>
                        </a:rPr>
                        <a:t>2</a:t>
                      </a:r>
                    </a:p>
                  </a:txBody>
                  <a:tcPr/>
                </a:tc>
                <a:tc>
                  <a:txBody>
                    <a:bodyPr/>
                    <a:lstStyle/>
                    <a:p>
                      <a:pPr algn="ctr"/>
                      <a:r>
                        <a:rPr lang="en-US" dirty="0">
                          <a:solidFill>
                            <a:schemeClr val="tx2"/>
                          </a:solidFill>
                        </a:rPr>
                        <a:t>1</a:t>
                      </a:r>
                    </a:p>
                  </a:txBody>
                  <a:tcPr/>
                </a:tc>
                <a:tc>
                  <a:txBody>
                    <a:bodyPr/>
                    <a:lstStyle/>
                    <a:p>
                      <a:pPr algn="ctr"/>
                      <a:r>
                        <a:rPr lang="en-US" dirty="0">
                          <a:solidFill>
                            <a:schemeClr val="tx2"/>
                          </a:solidFill>
                        </a:rPr>
                        <a:t>1</a:t>
                      </a:r>
                    </a:p>
                  </a:txBody>
                  <a:tcPr/>
                </a:tc>
                <a:tc>
                  <a:txBody>
                    <a:bodyPr/>
                    <a:lstStyle/>
                    <a:p>
                      <a:pPr algn="ctr"/>
                      <a:r>
                        <a:rPr lang="en-US" dirty="0">
                          <a:solidFill>
                            <a:schemeClr val="tx2"/>
                          </a:solidFill>
                        </a:rPr>
                        <a:t>3</a:t>
                      </a:r>
                    </a:p>
                  </a:txBody>
                  <a:tcPr/>
                </a:tc>
                <a:extLst>
                  <a:ext uri="{0D108BD9-81ED-4DB2-BD59-A6C34878D82A}">
                    <a16:rowId xmlns:a16="http://schemas.microsoft.com/office/drawing/2014/main" val="10003"/>
                  </a:ext>
                </a:extLst>
              </a:tr>
            </a:tbl>
          </a:graphicData>
        </a:graphic>
      </p:graphicFrame>
      <p:graphicFrame>
        <p:nvGraphicFramePr>
          <p:cNvPr id="9" name="Content Placeholder 3"/>
          <p:cNvGraphicFramePr>
            <a:graphicFrameLocks/>
          </p:cNvGraphicFramePr>
          <p:nvPr>
            <p:extLst>
              <p:ext uri="{D42A27DB-BD31-4B8C-83A1-F6EECF244321}">
                <p14:modId xmlns:p14="http://schemas.microsoft.com/office/powerpoint/2010/main" val="568913681"/>
              </p:ext>
            </p:extLst>
          </p:nvPr>
        </p:nvGraphicFramePr>
        <p:xfrm>
          <a:off x="453584" y="4239239"/>
          <a:ext cx="8372887" cy="1483360"/>
        </p:xfrm>
        <a:graphic>
          <a:graphicData uri="http://schemas.openxmlformats.org/drawingml/2006/table">
            <a:tbl>
              <a:tblPr firstRow="1" bandRow="1">
                <a:tableStyleId>{21E4AEA4-8DFA-4A89-87EB-49C32662AFE0}</a:tableStyleId>
              </a:tblPr>
              <a:tblGrid>
                <a:gridCol w="955603">
                  <a:extLst>
                    <a:ext uri="{9D8B030D-6E8A-4147-A177-3AD203B41FA5}">
                      <a16:colId xmlns:a16="http://schemas.microsoft.com/office/drawing/2014/main" val="20000"/>
                    </a:ext>
                  </a:extLst>
                </a:gridCol>
                <a:gridCol w="2143104">
                  <a:extLst>
                    <a:ext uri="{9D8B030D-6E8A-4147-A177-3AD203B41FA5}">
                      <a16:colId xmlns:a16="http://schemas.microsoft.com/office/drawing/2014/main" val="20001"/>
                    </a:ext>
                  </a:extLst>
                </a:gridCol>
                <a:gridCol w="2143104">
                  <a:extLst>
                    <a:ext uri="{9D8B030D-6E8A-4147-A177-3AD203B41FA5}">
                      <a16:colId xmlns:a16="http://schemas.microsoft.com/office/drawing/2014/main" val="20002"/>
                    </a:ext>
                  </a:extLst>
                </a:gridCol>
                <a:gridCol w="1565538">
                  <a:extLst>
                    <a:ext uri="{9D8B030D-6E8A-4147-A177-3AD203B41FA5}">
                      <a16:colId xmlns:a16="http://schemas.microsoft.com/office/drawing/2014/main" val="20003"/>
                    </a:ext>
                  </a:extLst>
                </a:gridCol>
                <a:gridCol w="1565538">
                  <a:extLst>
                    <a:ext uri="{9D8B030D-6E8A-4147-A177-3AD203B41FA5}">
                      <a16:colId xmlns:a16="http://schemas.microsoft.com/office/drawing/2014/main" val="20004"/>
                    </a:ext>
                  </a:extLst>
                </a:gridCol>
              </a:tblGrid>
              <a:tr h="370840">
                <a:tc>
                  <a:txBody>
                    <a:bodyPr/>
                    <a:lstStyle/>
                    <a:p>
                      <a:endParaRPr lang="en-US" dirty="0"/>
                    </a:p>
                  </a:txBody>
                  <a:tcPr/>
                </a:tc>
                <a:tc gridSpan="2">
                  <a:txBody>
                    <a:bodyPr/>
                    <a:lstStyle/>
                    <a:p>
                      <a:pPr algn="ctr"/>
                      <a:r>
                        <a:rPr lang="en-US" dirty="0"/>
                        <a:t>L = 1</a:t>
                      </a:r>
                    </a:p>
                  </a:txBody>
                  <a:tcPr/>
                </a:tc>
                <a:tc hMerge="1">
                  <a:txBody>
                    <a:bodyPr/>
                    <a:lstStyle/>
                    <a:p>
                      <a:endParaRPr lang="en-US" dirty="0"/>
                    </a:p>
                  </a:txBody>
                  <a:tcPr/>
                </a:tc>
                <a:tc gridSpan="2">
                  <a:txBody>
                    <a:bodyPr/>
                    <a:lstStyle/>
                    <a:p>
                      <a:pPr algn="ctr"/>
                      <a:r>
                        <a:rPr lang="en-US" dirty="0"/>
                        <a:t>L = 0</a:t>
                      </a:r>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endParaRPr lang="en-US" dirty="0">
                        <a:solidFill>
                          <a:schemeClr val="tx2"/>
                        </a:solidFill>
                      </a:endParaRPr>
                    </a:p>
                  </a:txBody>
                  <a:tcPr/>
                </a:tc>
                <a:tc>
                  <a:txBody>
                    <a:bodyPr/>
                    <a:lstStyle/>
                    <a:p>
                      <a:pPr algn="ctr"/>
                      <a:r>
                        <a:rPr lang="en-US" b="1" dirty="0">
                          <a:solidFill>
                            <a:schemeClr val="tx2"/>
                          </a:solidFill>
                        </a:rPr>
                        <a:t>Y =</a:t>
                      </a:r>
                      <a:r>
                        <a:rPr lang="en-US" b="1" baseline="0" dirty="0">
                          <a:solidFill>
                            <a:schemeClr val="tx2"/>
                          </a:solidFill>
                        </a:rPr>
                        <a:t> 1</a:t>
                      </a:r>
                      <a:endParaRPr lang="en-US" b="1" dirty="0">
                        <a:solidFill>
                          <a:schemeClr val="tx2"/>
                        </a:solidFill>
                      </a:endParaRPr>
                    </a:p>
                  </a:txBody>
                  <a:tcPr/>
                </a:tc>
                <a:tc>
                  <a:txBody>
                    <a:bodyPr/>
                    <a:lstStyle/>
                    <a:p>
                      <a:pPr algn="ctr"/>
                      <a:r>
                        <a:rPr lang="en-US" b="1" dirty="0">
                          <a:solidFill>
                            <a:schemeClr val="tx2"/>
                          </a:solidFill>
                        </a:rPr>
                        <a:t>Y = 0</a:t>
                      </a:r>
                    </a:p>
                  </a:txBody>
                  <a:tcPr/>
                </a:tc>
                <a:tc>
                  <a:txBody>
                    <a:bodyPr/>
                    <a:lstStyle/>
                    <a:p>
                      <a:pPr algn="ctr"/>
                      <a:r>
                        <a:rPr lang="en-US" b="1" dirty="0">
                          <a:solidFill>
                            <a:schemeClr val="tx2"/>
                          </a:solidFill>
                        </a:rPr>
                        <a:t>Y =</a:t>
                      </a:r>
                      <a:r>
                        <a:rPr lang="en-US" b="1" baseline="0" dirty="0">
                          <a:solidFill>
                            <a:schemeClr val="tx2"/>
                          </a:solidFill>
                        </a:rPr>
                        <a:t> 1</a:t>
                      </a:r>
                      <a:endParaRPr lang="en-US" b="1" dirty="0">
                        <a:solidFill>
                          <a:schemeClr val="tx2"/>
                        </a:solidFill>
                      </a:endParaRPr>
                    </a:p>
                  </a:txBody>
                  <a:tcPr/>
                </a:tc>
                <a:tc>
                  <a:txBody>
                    <a:bodyPr/>
                    <a:lstStyle/>
                    <a:p>
                      <a:pPr algn="ctr"/>
                      <a:r>
                        <a:rPr lang="en-US" b="1" dirty="0">
                          <a:solidFill>
                            <a:schemeClr val="tx2"/>
                          </a:solidFill>
                        </a:rPr>
                        <a:t>Y = 0</a:t>
                      </a:r>
                    </a:p>
                  </a:txBody>
                  <a:tcPr/>
                </a:tc>
                <a:extLst>
                  <a:ext uri="{0D108BD9-81ED-4DB2-BD59-A6C34878D82A}">
                    <a16:rowId xmlns:a16="http://schemas.microsoft.com/office/drawing/2014/main" val="10001"/>
                  </a:ext>
                </a:extLst>
              </a:tr>
              <a:tr h="370840">
                <a:tc>
                  <a:txBody>
                    <a:bodyPr/>
                    <a:lstStyle/>
                    <a:p>
                      <a:r>
                        <a:rPr lang="en-US" b="1" dirty="0">
                          <a:solidFill>
                            <a:schemeClr val="tx2"/>
                          </a:solidFill>
                        </a:rPr>
                        <a:t>A = 1</a:t>
                      </a:r>
                    </a:p>
                  </a:txBody>
                  <a:tcPr/>
                </a:tc>
                <a:tc>
                  <a:txBody>
                    <a:bodyPr/>
                    <a:lstStyle/>
                    <a:p>
                      <a:pPr algn="ctr"/>
                      <a:r>
                        <a:rPr lang="en-US" dirty="0">
                          <a:solidFill>
                            <a:schemeClr val="tx2"/>
                          </a:solidFill>
                        </a:rPr>
                        <a:t>1</a:t>
                      </a:r>
                      <a:r>
                        <a:rPr lang="en-US" baseline="0" dirty="0">
                          <a:solidFill>
                            <a:schemeClr val="tx2"/>
                          </a:solidFill>
                        </a:rPr>
                        <a:t> / 0.75 = 1.33</a:t>
                      </a:r>
                      <a:endParaRPr lang="en-US" dirty="0">
                        <a:solidFill>
                          <a:schemeClr val="tx2"/>
                        </a:solidFill>
                      </a:endParaRPr>
                    </a:p>
                  </a:txBody>
                  <a:tcPr/>
                </a:tc>
                <a:tc>
                  <a:txBody>
                    <a:bodyPr/>
                    <a:lstStyle/>
                    <a:p>
                      <a:pPr algn="ctr"/>
                      <a:r>
                        <a:rPr lang="en-US" dirty="0">
                          <a:solidFill>
                            <a:schemeClr val="tx2"/>
                          </a:solidFill>
                        </a:rPr>
                        <a:t>1</a:t>
                      </a:r>
                      <a:r>
                        <a:rPr lang="en-US" baseline="0" dirty="0">
                          <a:solidFill>
                            <a:schemeClr val="tx2"/>
                          </a:solidFill>
                        </a:rPr>
                        <a:t> / 0.75 = 1.33</a:t>
                      </a:r>
                      <a:endParaRPr lang="en-US" dirty="0">
                        <a:solidFill>
                          <a:schemeClr val="tx2"/>
                        </a:solidFill>
                      </a:endParaRPr>
                    </a:p>
                  </a:txBody>
                  <a:tcPr/>
                </a:tc>
                <a:tc>
                  <a:txBody>
                    <a:bodyPr/>
                    <a:lstStyle/>
                    <a:p>
                      <a:pPr algn="ctr"/>
                      <a:r>
                        <a:rPr lang="en-US" dirty="0">
                          <a:solidFill>
                            <a:schemeClr val="tx2"/>
                          </a:solidFill>
                        </a:rPr>
                        <a:t>1 / 0.5 = 2</a:t>
                      </a:r>
                    </a:p>
                  </a:txBody>
                  <a:tcPr/>
                </a:tc>
                <a:tc>
                  <a:txBody>
                    <a:bodyPr/>
                    <a:lstStyle/>
                    <a:p>
                      <a:pPr algn="ctr"/>
                      <a:r>
                        <a:rPr lang="en-US" dirty="0">
                          <a:solidFill>
                            <a:schemeClr val="tx2"/>
                          </a:solidFill>
                        </a:rPr>
                        <a:t>1 / 0.5 = 2</a:t>
                      </a:r>
                    </a:p>
                  </a:txBody>
                  <a:tcPr/>
                </a:tc>
                <a:extLst>
                  <a:ext uri="{0D108BD9-81ED-4DB2-BD59-A6C34878D82A}">
                    <a16:rowId xmlns:a16="http://schemas.microsoft.com/office/drawing/2014/main" val="10002"/>
                  </a:ext>
                </a:extLst>
              </a:tr>
              <a:tr h="370840">
                <a:tc>
                  <a:txBody>
                    <a:bodyPr/>
                    <a:lstStyle/>
                    <a:p>
                      <a:r>
                        <a:rPr lang="en-US" b="1" dirty="0">
                          <a:solidFill>
                            <a:schemeClr val="tx2"/>
                          </a:solidFill>
                        </a:rPr>
                        <a:t>A = 0</a:t>
                      </a:r>
                    </a:p>
                  </a:txBody>
                  <a:tcPr/>
                </a:tc>
                <a:tc>
                  <a:txBody>
                    <a:bodyPr/>
                    <a:lstStyle/>
                    <a:p>
                      <a:pPr algn="ctr"/>
                      <a:r>
                        <a:rPr lang="en-US" dirty="0">
                          <a:solidFill>
                            <a:schemeClr val="tx2"/>
                          </a:solidFill>
                        </a:rPr>
                        <a:t>1 / 0.25 = 4</a:t>
                      </a:r>
                    </a:p>
                  </a:txBody>
                  <a:tcPr/>
                </a:tc>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en-US" dirty="0">
                          <a:solidFill>
                            <a:schemeClr val="tx2"/>
                          </a:solidFill>
                        </a:rPr>
                        <a:t>1 / 0.25 = 4</a:t>
                      </a:r>
                    </a:p>
                  </a:txBody>
                  <a:tcPr/>
                </a:tc>
                <a:tc>
                  <a:txBody>
                    <a:bodyPr/>
                    <a:lstStyle/>
                    <a:p>
                      <a:pPr algn="ctr"/>
                      <a:r>
                        <a:rPr lang="en-US" dirty="0">
                          <a:solidFill>
                            <a:schemeClr val="tx2"/>
                          </a:solidFill>
                        </a:rPr>
                        <a:t>1 / 0.5 = 2</a:t>
                      </a:r>
                    </a:p>
                  </a:txBody>
                  <a:tcPr/>
                </a:tc>
                <a:tc>
                  <a:txBody>
                    <a:bodyPr/>
                    <a:lstStyle/>
                    <a:p>
                      <a:pPr algn="ctr"/>
                      <a:r>
                        <a:rPr lang="en-US" dirty="0">
                          <a:solidFill>
                            <a:schemeClr val="tx2"/>
                          </a:solidFill>
                        </a:rPr>
                        <a:t>1 / 0.5 = 2</a:t>
                      </a:r>
                    </a:p>
                  </a:txBody>
                  <a:tcPr/>
                </a:tc>
                <a:extLst>
                  <a:ext uri="{0D108BD9-81ED-4DB2-BD59-A6C34878D82A}">
                    <a16:rowId xmlns:a16="http://schemas.microsoft.com/office/drawing/2014/main" val="10003"/>
                  </a:ext>
                </a:extLst>
              </a:tr>
            </a:tbl>
          </a:graphicData>
        </a:graphic>
      </p:graphicFrame>
      <p:sp>
        <p:nvSpPr>
          <p:cNvPr id="10" name="Content Placeholder 5"/>
          <p:cNvSpPr txBox="1">
            <a:spLocks/>
          </p:cNvSpPr>
          <p:nvPr/>
        </p:nvSpPr>
        <p:spPr>
          <a:xfrm>
            <a:off x="395138" y="1496817"/>
            <a:ext cx="8160689" cy="1669959"/>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0093D0"/>
              </a:buClr>
              <a:buNone/>
            </a:pPr>
            <a:r>
              <a:rPr lang="en-US" dirty="0">
                <a:solidFill>
                  <a:srgbClr val="052049"/>
                </a:solidFill>
              </a:rPr>
              <a:t>Original Data:   	  		    </a:t>
            </a:r>
          </a:p>
          <a:p>
            <a:pPr marL="0" indent="0">
              <a:spcAft>
                <a:spcPts val="0"/>
              </a:spcAft>
              <a:buClr>
                <a:srgbClr val="0093D0"/>
              </a:buClr>
              <a:buNone/>
            </a:pPr>
            <a:r>
              <a:rPr lang="en-US" sz="1600" dirty="0">
                <a:solidFill>
                  <a:srgbClr val="052049"/>
                </a:solidFill>
              </a:rPr>
              <a:t>						      </a:t>
            </a:r>
            <a:r>
              <a:rPr lang="en-US" sz="1600" dirty="0" err="1">
                <a:solidFill>
                  <a:srgbClr val="052049"/>
                </a:solidFill>
              </a:rPr>
              <a:t>Pr</a:t>
            </a:r>
            <a:r>
              <a:rPr lang="en-US" sz="1600" dirty="0">
                <a:solidFill>
                  <a:srgbClr val="052049"/>
                </a:solidFill>
              </a:rPr>
              <a:t>(</a:t>
            </a:r>
            <a:r>
              <a:rPr lang="en-US" sz="1600" i="1" dirty="0">
                <a:solidFill>
                  <a:srgbClr val="052049"/>
                </a:solidFill>
              </a:rPr>
              <a:t>A</a:t>
            </a:r>
            <a:r>
              <a:rPr lang="en-US" sz="1600" dirty="0">
                <a:solidFill>
                  <a:srgbClr val="052049"/>
                </a:solidFill>
              </a:rPr>
              <a:t> = 1 | </a:t>
            </a:r>
            <a:r>
              <a:rPr lang="en-US" sz="1600" i="1" dirty="0">
                <a:solidFill>
                  <a:srgbClr val="052049"/>
                </a:solidFill>
              </a:rPr>
              <a:t>L</a:t>
            </a:r>
            <a:r>
              <a:rPr lang="en-US" sz="1600" dirty="0">
                <a:solidFill>
                  <a:srgbClr val="052049"/>
                </a:solidFill>
              </a:rPr>
              <a:t> = 1) = (6+3)/(6+3+2+1) = 0.75</a:t>
            </a:r>
          </a:p>
          <a:p>
            <a:pPr marL="0" lvl="0" indent="0" defTabSz="457200">
              <a:spcAft>
                <a:spcPts val="0"/>
              </a:spcAft>
              <a:buClr>
                <a:srgbClr val="0093D0"/>
              </a:buClr>
              <a:buSzTx/>
              <a:buNone/>
            </a:pPr>
            <a:r>
              <a:rPr lang="en-US" sz="1600" dirty="0">
                <a:solidFill>
                  <a:srgbClr val="052049"/>
                </a:solidFill>
              </a:rPr>
              <a:t>									 </a:t>
            </a:r>
            <a:r>
              <a:rPr lang="en-US" sz="1600" dirty="0" err="1">
                <a:solidFill>
                  <a:srgbClr val="052049"/>
                </a:solidFill>
              </a:rPr>
              <a:t>Pr</a:t>
            </a:r>
            <a:r>
              <a:rPr lang="en-US" sz="1600" dirty="0">
                <a:solidFill>
                  <a:srgbClr val="052049"/>
                </a:solidFill>
              </a:rPr>
              <a:t>(</a:t>
            </a:r>
            <a:r>
              <a:rPr lang="en-US" sz="1600" i="1" dirty="0">
                <a:solidFill>
                  <a:srgbClr val="052049"/>
                </a:solidFill>
              </a:rPr>
              <a:t>A</a:t>
            </a:r>
            <a:r>
              <a:rPr lang="en-US" sz="1600" dirty="0">
                <a:solidFill>
                  <a:srgbClr val="052049"/>
                </a:solidFill>
              </a:rPr>
              <a:t> = 0 | </a:t>
            </a:r>
            <a:r>
              <a:rPr lang="en-US" sz="1600" i="1" dirty="0">
                <a:solidFill>
                  <a:srgbClr val="052049"/>
                </a:solidFill>
              </a:rPr>
              <a:t>L</a:t>
            </a:r>
            <a:r>
              <a:rPr lang="en-US" sz="1600" dirty="0">
                <a:solidFill>
                  <a:srgbClr val="052049"/>
                </a:solidFill>
              </a:rPr>
              <a:t> = 1) = (2+1)/(6+3+2+1) = 0.25</a:t>
            </a:r>
            <a:endParaRPr lang="en-US" dirty="0">
              <a:solidFill>
                <a:srgbClr val="052049"/>
              </a:solidFill>
            </a:endParaRPr>
          </a:p>
          <a:p>
            <a:pPr marL="0" lvl="0" indent="0" defTabSz="457200">
              <a:spcAft>
                <a:spcPts val="0"/>
              </a:spcAft>
              <a:buClr>
                <a:srgbClr val="0093D0"/>
              </a:buClr>
              <a:buSzTx/>
              <a:buNone/>
            </a:pPr>
            <a:r>
              <a:rPr lang="en-US" sz="1600" dirty="0">
                <a:solidFill>
                  <a:srgbClr val="052049"/>
                </a:solidFill>
              </a:rPr>
              <a:t>									 </a:t>
            </a:r>
            <a:r>
              <a:rPr lang="en-US" sz="1600" dirty="0" err="1">
                <a:solidFill>
                  <a:srgbClr val="052049"/>
                </a:solidFill>
              </a:rPr>
              <a:t>Pr</a:t>
            </a:r>
            <a:r>
              <a:rPr lang="en-US" sz="1600" dirty="0">
                <a:solidFill>
                  <a:srgbClr val="052049"/>
                </a:solidFill>
              </a:rPr>
              <a:t>(</a:t>
            </a:r>
            <a:r>
              <a:rPr lang="en-US" sz="1600" i="1" dirty="0">
                <a:solidFill>
                  <a:srgbClr val="052049"/>
                </a:solidFill>
              </a:rPr>
              <a:t>A</a:t>
            </a:r>
            <a:r>
              <a:rPr lang="en-US" sz="1600" dirty="0">
                <a:solidFill>
                  <a:srgbClr val="052049"/>
                </a:solidFill>
              </a:rPr>
              <a:t> = 1 | </a:t>
            </a:r>
            <a:r>
              <a:rPr lang="en-US" sz="1600" i="1" dirty="0">
                <a:solidFill>
                  <a:srgbClr val="052049"/>
                </a:solidFill>
              </a:rPr>
              <a:t>L</a:t>
            </a:r>
            <a:r>
              <a:rPr lang="en-US" sz="1600" dirty="0">
                <a:solidFill>
                  <a:srgbClr val="052049"/>
                </a:solidFill>
              </a:rPr>
              <a:t> = 0) = (1+3)/(1+3+1+3) = 0.5</a:t>
            </a:r>
          </a:p>
          <a:p>
            <a:pPr marL="0" lvl="0" indent="0" defTabSz="457200">
              <a:spcAft>
                <a:spcPts val="0"/>
              </a:spcAft>
              <a:buClr>
                <a:srgbClr val="0093D0"/>
              </a:buClr>
              <a:buSzTx/>
              <a:buNone/>
            </a:pPr>
            <a:r>
              <a:rPr lang="en-US" sz="1600" dirty="0">
                <a:solidFill>
                  <a:srgbClr val="052049"/>
                </a:solidFill>
              </a:rPr>
              <a:t>									 </a:t>
            </a:r>
            <a:r>
              <a:rPr lang="en-US" sz="1600" dirty="0" err="1">
                <a:solidFill>
                  <a:srgbClr val="052049"/>
                </a:solidFill>
              </a:rPr>
              <a:t>Pr</a:t>
            </a:r>
            <a:r>
              <a:rPr lang="en-US" sz="1600" dirty="0">
                <a:solidFill>
                  <a:srgbClr val="052049"/>
                </a:solidFill>
              </a:rPr>
              <a:t>(</a:t>
            </a:r>
            <a:r>
              <a:rPr lang="en-US" sz="1600" i="1" dirty="0">
                <a:solidFill>
                  <a:srgbClr val="052049"/>
                </a:solidFill>
              </a:rPr>
              <a:t>A</a:t>
            </a:r>
            <a:r>
              <a:rPr lang="en-US" sz="1600" dirty="0">
                <a:solidFill>
                  <a:srgbClr val="052049"/>
                </a:solidFill>
              </a:rPr>
              <a:t> = 1 | </a:t>
            </a:r>
            <a:r>
              <a:rPr lang="en-US" sz="1600" i="1" dirty="0">
                <a:solidFill>
                  <a:srgbClr val="052049"/>
                </a:solidFill>
              </a:rPr>
              <a:t>L</a:t>
            </a:r>
            <a:r>
              <a:rPr lang="en-US" sz="1600" dirty="0">
                <a:solidFill>
                  <a:srgbClr val="052049"/>
                </a:solidFill>
              </a:rPr>
              <a:t> = 0) = (1+3)/(1+3+1+3) = 0.5</a:t>
            </a:r>
          </a:p>
          <a:p>
            <a:pPr marL="0" lvl="0" indent="0" defTabSz="457200">
              <a:spcAft>
                <a:spcPts val="0"/>
              </a:spcAft>
              <a:buClr>
                <a:srgbClr val="0093D0"/>
              </a:buClr>
              <a:buSzTx/>
              <a:buNone/>
            </a:pPr>
            <a:endParaRPr lang="en-US" dirty="0">
              <a:solidFill>
                <a:srgbClr val="052049"/>
              </a:solidFill>
            </a:endParaRPr>
          </a:p>
          <a:p>
            <a:pPr marL="0" indent="0">
              <a:buClr>
                <a:srgbClr val="0093D0"/>
              </a:buClr>
              <a:buNone/>
            </a:pPr>
            <a:endParaRPr lang="en-US" sz="3000" dirty="0">
              <a:solidFill>
                <a:srgbClr val="052049"/>
              </a:solidFill>
            </a:endParaRPr>
          </a:p>
          <a:p>
            <a:pPr marL="0" indent="0">
              <a:buClr>
                <a:srgbClr val="0093D0"/>
              </a:buClr>
              <a:buNone/>
            </a:pPr>
            <a:r>
              <a:rPr lang="en-US" dirty="0">
                <a:solidFill>
                  <a:srgbClr val="052049"/>
                </a:solidFill>
              </a:rPr>
              <a:t>Inverse Probability Weights:</a:t>
            </a:r>
            <a:endParaRPr lang="en-US" dirty="0"/>
          </a:p>
        </p:txBody>
      </p:sp>
    </p:spTree>
    <p:extLst>
      <p:ext uri="{BB962C8B-B14F-4D97-AF65-F5344CB8AC3E}">
        <p14:creationId xmlns:p14="http://schemas.microsoft.com/office/powerpoint/2010/main" val="3613663752"/>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Creating the </a:t>
            </a:r>
            <a:r>
              <a:rPr lang="en-US" dirty="0" err="1"/>
              <a:t>Pseudopopulation</a:t>
            </a:r>
            <a:endParaRPr lang="en-US" dirty="0"/>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34</a:t>
            </a:fld>
            <a:endParaRPr lang="en-US" dirty="0">
              <a:solidFill>
                <a:srgbClr val="052049"/>
              </a:solidFill>
            </a:endParaRPr>
          </a:p>
        </p:txBody>
      </p:sp>
      <p:graphicFrame>
        <p:nvGraphicFramePr>
          <p:cNvPr id="9" name="Content Placeholder 3"/>
          <p:cNvGraphicFramePr>
            <a:graphicFrameLocks/>
          </p:cNvGraphicFramePr>
          <p:nvPr>
            <p:extLst>
              <p:ext uri="{D42A27DB-BD31-4B8C-83A1-F6EECF244321}">
                <p14:modId xmlns:p14="http://schemas.microsoft.com/office/powerpoint/2010/main" val="3907399607"/>
              </p:ext>
            </p:extLst>
          </p:nvPr>
        </p:nvGraphicFramePr>
        <p:xfrm>
          <a:off x="453585" y="1988738"/>
          <a:ext cx="8173580" cy="1483360"/>
        </p:xfrm>
        <a:graphic>
          <a:graphicData uri="http://schemas.openxmlformats.org/drawingml/2006/table">
            <a:tbl>
              <a:tblPr firstRow="1" bandRow="1">
                <a:tableStyleId>{21E4AEA4-8DFA-4A89-87EB-49C32662AFE0}</a:tableStyleId>
              </a:tblPr>
              <a:tblGrid>
                <a:gridCol w="932856">
                  <a:extLst>
                    <a:ext uri="{9D8B030D-6E8A-4147-A177-3AD203B41FA5}">
                      <a16:colId xmlns:a16="http://schemas.microsoft.com/office/drawing/2014/main" val="20000"/>
                    </a:ext>
                  </a:extLst>
                </a:gridCol>
                <a:gridCol w="2092089">
                  <a:extLst>
                    <a:ext uri="{9D8B030D-6E8A-4147-A177-3AD203B41FA5}">
                      <a16:colId xmlns:a16="http://schemas.microsoft.com/office/drawing/2014/main" val="20001"/>
                    </a:ext>
                  </a:extLst>
                </a:gridCol>
                <a:gridCol w="2092089">
                  <a:extLst>
                    <a:ext uri="{9D8B030D-6E8A-4147-A177-3AD203B41FA5}">
                      <a16:colId xmlns:a16="http://schemas.microsoft.com/office/drawing/2014/main" val="20002"/>
                    </a:ext>
                  </a:extLst>
                </a:gridCol>
                <a:gridCol w="1528273">
                  <a:extLst>
                    <a:ext uri="{9D8B030D-6E8A-4147-A177-3AD203B41FA5}">
                      <a16:colId xmlns:a16="http://schemas.microsoft.com/office/drawing/2014/main" val="20003"/>
                    </a:ext>
                  </a:extLst>
                </a:gridCol>
                <a:gridCol w="1528273">
                  <a:extLst>
                    <a:ext uri="{9D8B030D-6E8A-4147-A177-3AD203B41FA5}">
                      <a16:colId xmlns:a16="http://schemas.microsoft.com/office/drawing/2014/main" val="20004"/>
                    </a:ext>
                  </a:extLst>
                </a:gridCol>
              </a:tblGrid>
              <a:tr h="370840">
                <a:tc>
                  <a:txBody>
                    <a:bodyPr/>
                    <a:lstStyle/>
                    <a:p>
                      <a:endParaRPr lang="en-US" dirty="0"/>
                    </a:p>
                  </a:txBody>
                  <a:tcPr/>
                </a:tc>
                <a:tc gridSpan="2">
                  <a:txBody>
                    <a:bodyPr/>
                    <a:lstStyle/>
                    <a:p>
                      <a:pPr algn="ctr"/>
                      <a:r>
                        <a:rPr lang="en-US" dirty="0"/>
                        <a:t>L = 1</a:t>
                      </a:r>
                    </a:p>
                  </a:txBody>
                  <a:tcPr/>
                </a:tc>
                <a:tc hMerge="1">
                  <a:txBody>
                    <a:bodyPr/>
                    <a:lstStyle/>
                    <a:p>
                      <a:endParaRPr lang="en-US" dirty="0"/>
                    </a:p>
                  </a:txBody>
                  <a:tcPr/>
                </a:tc>
                <a:tc gridSpan="2">
                  <a:txBody>
                    <a:bodyPr/>
                    <a:lstStyle/>
                    <a:p>
                      <a:pPr algn="ctr"/>
                      <a:r>
                        <a:rPr lang="en-US" dirty="0"/>
                        <a:t>L = 0</a:t>
                      </a:r>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endParaRPr lang="en-US" dirty="0">
                        <a:solidFill>
                          <a:schemeClr val="tx2"/>
                        </a:solidFill>
                      </a:endParaRPr>
                    </a:p>
                  </a:txBody>
                  <a:tcPr/>
                </a:tc>
                <a:tc>
                  <a:txBody>
                    <a:bodyPr/>
                    <a:lstStyle/>
                    <a:p>
                      <a:pPr algn="ctr"/>
                      <a:r>
                        <a:rPr lang="en-US" b="1" dirty="0">
                          <a:solidFill>
                            <a:schemeClr val="tx2"/>
                          </a:solidFill>
                        </a:rPr>
                        <a:t>Y =</a:t>
                      </a:r>
                      <a:r>
                        <a:rPr lang="en-US" b="1" baseline="0" dirty="0">
                          <a:solidFill>
                            <a:schemeClr val="tx2"/>
                          </a:solidFill>
                        </a:rPr>
                        <a:t> 1</a:t>
                      </a:r>
                      <a:endParaRPr lang="en-US" b="1" dirty="0">
                        <a:solidFill>
                          <a:schemeClr val="tx2"/>
                        </a:solidFill>
                      </a:endParaRPr>
                    </a:p>
                  </a:txBody>
                  <a:tcPr/>
                </a:tc>
                <a:tc>
                  <a:txBody>
                    <a:bodyPr/>
                    <a:lstStyle/>
                    <a:p>
                      <a:pPr algn="ctr"/>
                      <a:r>
                        <a:rPr lang="en-US" b="1" dirty="0">
                          <a:solidFill>
                            <a:schemeClr val="tx2"/>
                          </a:solidFill>
                        </a:rPr>
                        <a:t>Y = 0</a:t>
                      </a:r>
                    </a:p>
                  </a:txBody>
                  <a:tcPr/>
                </a:tc>
                <a:tc>
                  <a:txBody>
                    <a:bodyPr/>
                    <a:lstStyle/>
                    <a:p>
                      <a:pPr algn="ctr"/>
                      <a:r>
                        <a:rPr lang="en-US" b="1" dirty="0">
                          <a:solidFill>
                            <a:schemeClr val="tx2"/>
                          </a:solidFill>
                        </a:rPr>
                        <a:t>Y =</a:t>
                      </a:r>
                      <a:r>
                        <a:rPr lang="en-US" b="1" baseline="0" dirty="0">
                          <a:solidFill>
                            <a:schemeClr val="tx2"/>
                          </a:solidFill>
                        </a:rPr>
                        <a:t> 1</a:t>
                      </a:r>
                      <a:endParaRPr lang="en-US" b="1" dirty="0">
                        <a:solidFill>
                          <a:schemeClr val="tx2"/>
                        </a:solidFill>
                      </a:endParaRPr>
                    </a:p>
                  </a:txBody>
                  <a:tcPr/>
                </a:tc>
                <a:tc>
                  <a:txBody>
                    <a:bodyPr/>
                    <a:lstStyle/>
                    <a:p>
                      <a:pPr algn="ctr"/>
                      <a:r>
                        <a:rPr lang="en-US" b="1" dirty="0">
                          <a:solidFill>
                            <a:schemeClr val="tx2"/>
                          </a:solidFill>
                        </a:rPr>
                        <a:t>Y = 0</a:t>
                      </a:r>
                    </a:p>
                  </a:txBody>
                  <a:tcPr/>
                </a:tc>
                <a:extLst>
                  <a:ext uri="{0D108BD9-81ED-4DB2-BD59-A6C34878D82A}">
                    <a16:rowId xmlns:a16="http://schemas.microsoft.com/office/drawing/2014/main" val="10001"/>
                  </a:ext>
                </a:extLst>
              </a:tr>
              <a:tr h="370840">
                <a:tc>
                  <a:txBody>
                    <a:bodyPr/>
                    <a:lstStyle/>
                    <a:p>
                      <a:r>
                        <a:rPr lang="en-US" b="1" dirty="0">
                          <a:solidFill>
                            <a:schemeClr val="tx2"/>
                          </a:solidFill>
                        </a:rPr>
                        <a:t>A = 1</a:t>
                      </a:r>
                    </a:p>
                  </a:txBody>
                  <a:tcPr/>
                </a:tc>
                <a:tc>
                  <a:txBody>
                    <a:bodyPr/>
                    <a:lstStyle/>
                    <a:p>
                      <a:pPr algn="ctr"/>
                      <a:r>
                        <a:rPr lang="en-US" baseline="0" dirty="0">
                          <a:solidFill>
                            <a:schemeClr val="tx2"/>
                          </a:solidFill>
                        </a:rPr>
                        <a:t>6*1.33 = 8</a:t>
                      </a:r>
                      <a:endParaRPr lang="en-US" dirty="0">
                        <a:solidFill>
                          <a:schemeClr val="tx2"/>
                        </a:solidFill>
                      </a:endParaRPr>
                    </a:p>
                  </a:txBody>
                  <a:tcPr/>
                </a:tc>
                <a:tc>
                  <a:txBody>
                    <a:bodyPr/>
                    <a:lstStyle/>
                    <a:p>
                      <a:pPr algn="ctr"/>
                      <a:r>
                        <a:rPr lang="en-US" dirty="0">
                          <a:solidFill>
                            <a:schemeClr val="tx2"/>
                          </a:solidFill>
                        </a:rPr>
                        <a:t>3*1.33 = 4</a:t>
                      </a:r>
                    </a:p>
                  </a:txBody>
                  <a:tcPr/>
                </a:tc>
                <a:tc>
                  <a:txBody>
                    <a:bodyPr/>
                    <a:lstStyle/>
                    <a:p>
                      <a:pPr algn="ctr"/>
                      <a:r>
                        <a:rPr lang="en-US" dirty="0">
                          <a:solidFill>
                            <a:schemeClr val="tx2"/>
                          </a:solidFill>
                        </a:rPr>
                        <a:t>1*2 = 2</a:t>
                      </a:r>
                    </a:p>
                  </a:txBody>
                  <a:tcPr/>
                </a:tc>
                <a:tc>
                  <a:txBody>
                    <a:bodyPr/>
                    <a:lstStyle/>
                    <a:p>
                      <a:pPr algn="ctr"/>
                      <a:r>
                        <a:rPr lang="en-US" dirty="0">
                          <a:solidFill>
                            <a:schemeClr val="tx2"/>
                          </a:solidFill>
                        </a:rPr>
                        <a:t>3*2</a:t>
                      </a:r>
                      <a:r>
                        <a:rPr lang="en-US" baseline="0" dirty="0">
                          <a:solidFill>
                            <a:schemeClr val="tx2"/>
                          </a:solidFill>
                        </a:rPr>
                        <a:t> = 6</a:t>
                      </a:r>
                      <a:endParaRPr lang="en-US" dirty="0">
                        <a:solidFill>
                          <a:schemeClr val="tx2"/>
                        </a:solidFill>
                      </a:endParaRPr>
                    </a:p>
                  </a:txBody>
                  <a:tcPr/>
                </a:tc>
                <a:extLst>
                  <a:ext uri="{0D108BD9-81ED-4DB2-BD59-A6C34878D82A}">
                    <a16:rowId xmlns:a16="http://schemas.microsoft.com/office/drawing/2014/main" val="10002"/>
                  </a:ext>
                </a:extLst>
              </a:tr>
              <a:tr h="370840">
                <a:tc>
                  <a:txBody>
                    <a:bodyPr/>
                    <a:lstStyle/>
                    <a:p>
                      <a:r>
                        <a:rPr lang="en-US" b="1" dirty="0">
                          <a:solidFill>
                            <a:schemeClr val="tx2"/>
                          </a:solidFill>
                        </a:rPr>
                        <a:t>A = 0</a:t>
                      </a:r>
                    </a:p>
                  </a:txBody>
                  <a:tcPr/>
                </a:tc>
                <a:tc>
                  <a:txBody>
                    <a:bodyPr/>
                    <a:lstStyle/>
                    <a:p>
                      <a:pPr algn="ctr"/>
                      <a:r>
                        <a:rPr lang="en-US" dirty="0">
                          <a:solidFill>
                            <a:schemeClr val="tx2"/>
                          </a:solidFill>
                        </a:rPr>
                        <a:t>2*4 = 8</a:t>
                      </a:r>
                    </a:p>
                  </a:txBody>
                  <a:tcPr/>
                </a:tc>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en-US" dirty="0">
                          <a:solidFill>
                            <a:schemeClr val="tx2"/>
                          </a:solidFill>
                        </a:rPr>
                        <a:t>1*4 = 4</a:t>
                      </a:r>
                    </a:p>
                  </a:txBody>
                  <a:tcPr/>
                </a:tc>
                <a:tc>
                  <a:txBody>
                    <a:bodyPr/>
                    <a:lstStyle/>
                    <a:p>
                      <a:pPr algn="ctr"/>
                      <a:r>
                        <a:rPr lang="en-US" dirty="0">
                          <a:solidFill>
                            <a:schemeClr val="tx2"/>
                          </a:solidFill>
                        </a:rPr>
                        <a:t>1*2 = 2</a:t>
                      </a:r>
                    </a:p>
                  </a:txBody>
                  <a:tcPr/>
                </a:tc>
                <a:tc>
                  <a:txBody>
                    <a:bodyPr/>
                    <a:lstStyle/>
                    <a:p>
                      <a:pPr algn="ctr"/>
                      <a:r>
                        <a:rPr lang="en-US" dirty="0">
                          <a:solidFill>
                            <a:schemeClr val="tx2"/>
                          </a:solidFill>
                        </a:rPr>
                        <a:t>3*2</a:t>
                      </a:r>
                      <a:r>
                        <a:rPr lang="en-US" baseline="0" dirty="0">
                          <a:solidFill>
                            <a:schemeClr val="tx2"/>
                          </a:solidFill>
                        </a:rPr>
                        <a:t> = 6</a:t>
                      </a:r>
                      <a:endParaRPr lang="en-US" dirty="0">
                        <a:solidFill>
                          <a:schemeClr val="tx2"/>
                        </a:solidFill>
                      </a:endParaRPr>
                    </a:p>
                  </a:txBody>
                  <a:tcPr/>
                </a:tc>
                <a:extLst>
                  <a:ext uri="{0D108BD9-81ED-4DB2-BD59-A6C34878D82A}">
                    <a16:rowId xmlns:a16="http://schemas.microsoft.com/office/drawing/2014/main" val="10003"/>
                  </a:ext>
                </a:extLst>
              </a:tr>
            </a:tbl>
          </a:graphicData>
        </a:graphic>
      </p:graphicFrame>
      <p:sp>
        <p:nvSpPr>
          <p:cNvPr id="11" name="Content Placeholder 5"/>
          <p:cNvSpPr txBox="1">
            <a:spLocks/>
          </p:cNvSpPr>
          <p:nvPr/>
        </p:nvSpPr>
        <p:spPr>
          <a:xfrm>
            <a:off x="453585" y="1496817"/>
            <a:ext cx="8160689" cy="1669959"/>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0093D0"/>
              </a:buClr>
              <a:buNone/>
            </a:pPr>
            <a:r>
              <a:rPr lang="en-US" dirty="0">
                <a:solidFill>
                  <a:srgbClr val="052049"/>
                </a:solidFill>
              </a:rPr>
              <a:t>Application of Inverse Probability Weights:</a:t>
            </a:r>
          </a:p>
          <a:p>
            <a:pPr marL="0" indent="0">
              <a:buClr>
                <a:srgbClr val="0093D0"/>
              </a:buClr>
              <a:buNone/>
            </a:pPr>
            <a:endParaRPr lang="en-US" sz="3000" dirty="0">
              <a:solidFill>
                <a:srgbClr val="052049"/>
              </a:solidFill>
            </a:endParaRPr>
          </a:p>
          <a:p>
            <a:pPr marL="0" indent="0">
              <a:buClr>
                <a:srgbClr val="0093D0"/>
              </a:buClr>
              <a:buNone/>
            </a:pPr>
            <a:endParaRPr lang="en-US" sz="3000" dirty="0">
              <a:solidFill>
                <a:srgbClr val="052049"/>
              </a:solidFill>
            </a:endParaRPr>
          </a:p>
          <a:p>
            <a:pPr marL="0" indent="0">
              <a:buClr>
                <a:srgbClr val="0093D0"/>
              </a:buClr>
              <a:buNone/>
            </a:pPr>
            <a:endParaRPr lang="en-US" sz="3000" dirty="0">
              <a:solidFill>
                <a:srgbClr val="052049"/>
              </a:solidFill>
            </a:endParaRPr>
          </a:p>
          <a:p>
            <a:pPr marL="0" indent="0">
              <a:buClr>
                <a:srgbClr val="0093D0"/>
              </a:buClr>
              <a:buNone/>
            </a:pPr>
            <a:endParaRPr lang="en-US" dirty="0">
              <a:solidFill>
                <a:srgbClr val="052049"/>
              </a:solidFill>
            </a:endParaRPr>
          </a:p>
          <a:p>
            <a:pPr marL="0" indent="0">
              <a:buClr>
                <a:srgbClr val="0093D0"/>
              </a:buClr>
              <a:buNone/>
            </a:pPr>
            <a:r>
              <a:rPr lang="en-US" dirty="0" err="1">
                <a:solidFill>
                  <a:srgbClr val="052049"/>
                </a:solidFill>
              </a:rPr>
              <a:t>Pseudopopulation</a:t>
            </a:r>
            <a:r>
              <a:rPr lang="en-US" dirty="0">
                <a:solidFill>
                  <a:srgbClr val="052049"/>
                </a:solidFill>
              </a:rPr>
              <a:t> (having removed the effect of </a:t>
            </a:r>
            <a:r>
              <a:rPr lang="en-US" i="1" dirty="0">
                <a:solidFill>
                  <a:srgbClr val="052049"/>
                </a:solidFill>
              </a:rPr>
              <a:t>L</a:t>
            </a:r>
            <a:r>
              <a:rPr lang="en-US" dirty="0">
                <a:solidFill>
                  <a:srgbClr val="052049"/>
                </a:solidFill>
              </a:rPr>
              <a:t>):</a:t>
            </a:r>
            <a:endParaRPr lang="en-US" dirty="0"/>
          </a:p>
        </p:txBody>
      </p:sp>
      <p:graphicFrame>
        <p:nvGraphicFramePr>
          <p:cNvPr id="12" name="Content Placeholder 3"/>
          <p:cNvGraphicFramePr>
            <a:graphicFrameLocks/>
          </p:cNvGraphicFramePr>
          <p:nvPr>
            <p:extLst>
              <p:ext uri="{D42A27DB-BD31-4B8C-83A1-F6EECF244321}">
                <p14:modId xmlns:p14="http://schemas.microsoft.com/office/powerpoint/2010/main" val="2765741553"/>
              </p:ext>
            </p:extLst>
          </p:nvPr>
        </p:nvGraphicFramePr>
        <p:xfrm>
          <a:off x="518169" y="4488089"/>
          <a:ext cx="5117034" cy="1112520"/>
        </p:xfrm>
        <a:graphic>
          <a:graphicData uri="http://schemas.openxmlformats.org/drawingml/2006/table">
            <a:tbl>
              <a:tblPr firstRow="1" bandRow="1">
                <a:tableStyleId>{21E4AEA4-8DFA-4A89-87EB-49C32662AFE0}</a:tableStyleId>
              </a:tblPr>
              <a:tblGrid>
                <a:gridCol w="932856">
                  <a:extLst>
                    <a:ext uri="{9D8B030D-6E8A-4147-A177-3AD203B41FA5}">
                      <a16:colId xmlns:a16="http://schemas.microsoft.com/office/drawing/2014/main" val="20000"/>
                    </a:ext>
                  </a:extLst>
                </a:gridCol>
                <a:gridCol w="2092089">
                  <a:extLst>
                    <a:ext uri="{9D8B030D-6E8A-4147-A177-3AD203B41FA5}">
                      <a16:colId xmlns:a16="http://schemas.microsoft.com/office/drawing/2014/main" val="20001"/>
                    </a:ext>
                  </a:extLst>
                </a:gridCol>
                <a:gridCol w="2092089">
                  <a:extLst>
                    <a:ext uri="{9D8B030D-6E8A-4147-A177-3AD203B41FA5}">
                      <a16:colId xmlns:a16="http://schemas.microsoft.com/office/drawing/2014/main" val="20002"/>
                    </a:ext>
                  </a:extLst>
                </a:gridCol>
              </a:tblGrid>
              <a:tr h="370840">
                <a:tc>
                  <a:txBody>
                    <a:bodyPr/>
                    <a:lstStyle/>
                    <a:p>
                      <a:endParaRPr lang="en-US" dirty="0"/>
                    </a:p>
                  </a:txBody>
                  <a:tcPr/>
                </a:tc>
                <a:tc>
                  <a:txBody>
                    <a:bodyPr/>
                    <a:lstStyle/>
                    <a:p>
                      <a:pPr algn="ctr"/>
                      <a:r>
                        <a:rPr lang="en-US" b="1" dirty="0">
                          <a:solidFill>
                            <a:srgbClr val="FFFFFF"/>
                          </a:solidFill>
                        </a:rPr>
                        <a:t>Y =</a:t>
                      </a:r>
                      <a:r>
                        <a:rPr lang="en-US" b="1" baseline="0" dirty="0">
                          <a:solidFill>
                            <a:srgbClr val="FFFFFF"/>
                          </a:solidFill>
                        </a:rPr>
                        <a:t> 1</a:t>
                      </a:r>
                      <a:endParaRPr lang="en-US" b="1" dirty="0">
                        <a:solidFill>
                          <a:srgbClr val="FFFFFF"/>
                        </a:solidFill>
                      </a:endParaRPr>
                    </a:p>
                  </a:txBody>
                  <a:tcPr/>
                </a:tc>
                <a:tc>
                  <a:txBody>
                    <a:bodyPr/>
                    <a:lstStyle/>
                    <a:p>
                      <a:pPr algn="ctr"/>
                      <a:r>
                        <a:rPr lang="en-US" b="1" dirty="0">
                          <a:solidFill>
                            <a:srgbClr val="FFFFFF"/>
                          </a:solidFill>
                        </a:rPr>
                        <a:t>Y = 0</a:t>
                      </a:r>
                    </a:p>
                  </a:txBody>
                  <a:tcPr/>
                </a:tc>
                <a:extLst>
                  <a:ext uri="{0D108BD9-81ED-4DB2-BD59-A6C34878D82A}">
                    <a16:rowId xmlns:a16="http://schemas.microsoft.com/office/drawing/2014/main" val="10000"/>
                  </a:ext>
                </a:extLst>
              </a:tr>
              <a:tr h="370840">
                <a:tc>
                  <a:txBody>
                    <a:bodyPr/>
                    <a:lstStyle/>
                    <a:p>
                      <a:r>
                        <a:rPr lang="en-US" b="1" dirty="0">
                          <a:solidFill>
                            <a:schemeClr val="tx2"/>
                          </a:solidFill>
                        </a:rPr>
                        <a:t>A = 1</a:t>
                      </a:r>
                    </a:p>
                  </a:txBody>
                  <a:tcPr/>
                </a:tc>
                <a:tc>
                  <a:txBody>
                    <a:bodyPr/>
                    <a:lstStyle/>
                    <a:p>
                      <a:pPr algn="ctr"/>
                      <a:r>
                        <a:rPr lang="en-US" baseline="0" dirty="0">
                          <a:solidFill>
                            <a:schemeClr val="tx2"/>
                          </a:solidFill>
                        </a:rPr>
                        <a:t>10</a:t>
                      </a:r>
                      <a:endParaRPr lang="en-US" dirty="0">
                        <a:solidFill>
                          <a:schemeClr val="tx2"/>
                        </a:solidFill>
                      </a:endParaRPr>
                    </a:p>
                  </a:txBody>
                  <a:tcPr/>
                </a:tc>
                <a:tc>
                  <a:txBody>
                    <a:bodyPr/>
                    <a:lstStyle/>
                    <a:p>
                      <a:pPr algn="ctr"/>
                      <a:r>
                        <a:rPr lang="en-US" dirty="0">
                          <a:solidFill>
                            <a:schemeClr val="tx2"/>
                          </a:solidFill>
                        </a:rPr>
                        <a:t>10</a:t>
                      </a:r>
                    </a:p>
                  </a:txBody>
                  <a:tcPr/>
                </a:tc>
                <a:extLst>
                  <a:ext uri="{0D108BD9-81ED-4DB2-BD59-A6C34878D82A}">
                    <a16:rowId xmlns:a16="http://schemas.microsoft.com/office/drawing/2014/main" val="10001"/>
                  </a:ext>
                </a:extLst>
              </a:tr>
              <a:tr h="370840">
                <a:tc>
                  <a:txBody>
                    <a:bodyPr/>
                    <a:lstStyle/>
                    <a:p>
                      <a:r>
                        <a:rPr lang="en-US" b="1" dirty="0">
                          <a:solidFill>
                            <a:schemeClr val="tx2"/>
                          </a:solidFill>
                        </a:rPr>
                        <a:t>A = 0</a:t>
                      </a:r>
                    </a:p>
                  </a:txBody>
                  <a:tcPr/>
                </a:tc>
                <a:tc>
                  <a:txBody>
                    <a:bodyPr/>
                    <a:lstStyle/>
                    <a:p>
                      <a:pPr algn="ctr"/>
                      <a:r>
                        <a:rPr lang="en-US" dirty="0">
                          <a:solidFill>
                            <a:schemeClr val="tx2"/>
                          </a:solidFill>
                        </a:rPr>
                        <a:t>10</a:t>
                      </a:r>
                    </a:p>
                  </a:txBody>
                  <a:tcPr/>
                </a:tc>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en-US" dirty="0">
                          <a:solidFill>
                            <a:schemeClr val="tx2"/>
                          </a:solidFill>
                        </a:rPr>
                        <a:t>10</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143083800"/>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9686" y="1496817"/>
            <a:ext cx="7531375" cy="3780740"/>
          </a:xfrm>
        </p:spPr>
        <p:txBody>
          <a:bodyPr/>
          <a:lstStyle/>
          <a:p>
            <a:r>
              <a:rPr lang="en-US" dirty="0"/>
              <a:t>Create the pseudo-population for the following data</a:t>
            </a:r>
          </a:p>
        </p:txBody>
      </p:sp>
      <p:sp>
        <p:nvSpPr>
          <p:cNvPr id="5" name="Title 4"/>
          <p:cNvSpPr>
            <a:spLocks noGrp="1"/>
          </p:cNvSpPr>
          <p:nvPr>
            <p:ph type="title"/>
          </p:nvPr>
        </p:nvSpPr>
        <p:spPr/>
        <p:txBody>
          <a:bodyPr/>
          <a:lstStyle/>
          <a:p>
            <a:r>
              <a:rPr lang="en-US" dirty="0"/>
              <a:t>Exercise</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35</a:t>
            </a:fld>
            <a:endParaRPr lang="en-US" dirty="0">
              <a:solidFill>
                <a:srgbClr val="052049"/>
              </a:solidFill>
            </a:endParaRPr>
          </a:p>
        </p:txBody>
      </p:sp>
      <p:graphicFrame>
        <p:nvGraphicFramePr>
          <p:cNvPr id="4" name="Table 3">
            <a:extLst>
              <a:ext uri="{FF2B5EF4-FFF2-40B4-BE49-F238E27FC236}">
                <a16:creationId xmlns:a16="http://schemas.microsoft.com/office/drawing/2014/main" id="{2EEFAF06-B7CF-D243-AE10-8E254909288C}"/>
              </a:ext>
            </a:extLst>
          </p:cNvPr>
          <p:cNvGraphicFramePr>
            <a:graphicFrameLocks noGrp="1"/>
          </p:cNvGraphicFramePr>
          <p:nvPr>
            <p:extLst>
              <p:ext uri="{D42A27DB-BD31-4B8C-83A1-F6EECF244321}">
                <p14:modId xmlns:p14="http://schemas.microsoft.com/office/powerpoint/2010/main" val="2177688719"/>
              </p:ext>
            </p:extLst>
          </p:nvPr>
        </p:nvGraphicFramePr>
        <p:xfrm>
          <a:off x="870088" y="2227646"/>
          <a:ext cx="7827776" cy="1812370"/>
        </p:xfrm>
        <a:graphic>
          <a:graphicData uri="http://schemas.openxmlformats.org/drawingml/2006/table">
            <a:tbl>
              <a:tblPr/>
              <a:tblGrid>
                <a:gridCol w="1365697">
                  <a:extLst>
                    <a:ext uri="{9D8B030D-6E8A-4147-A177-3AD203B41FA5}">
                      <a16:colId xmlns:a16="http://schemas.microsoft.com/office/drawing/2014/main" val="1302186066"/>
                    </a:ext>
                  </a:extLst>
                </a:gridCol>
                <a:gridCol w="1249113">
                  <a:extLst>
                    <a:ext uri="{9D8B030D-6E8A-4147-A177-3AD203B41FA5}">
                      <a16:colId xmlns:a16="http://schemas.microsoft.com/office/drawing/2014/main" val="2268122501"/>
                    </a:ext>
                  </a:extLst>
                </a:gridCol>
                <a:gridCol w="1282424">
                  <a:extLst>
                    <a:ext uri="{9D8B030D-6E8A-4147-A177-3AD203B41FA5}">
                      <a16:colId xmlns:a16="http://schemas.microsoft.com/office/drawing/2014/main" val="828134814"/>
                    </a:ext>
                  </a:extLst>
                </a:gridCol>
                <a:gridCol w="1332388">
                  <a:extLst>
                    <a:ext uri="{9D8B030D-6E8A-4147-A177-3AD203B41FA5}">
                      <a16:colId xmlns:a16="http://schemas.microsoft.com/office/drawing/2014/main" val="2785591262"/>
                    </a:ext>
                  </a:extLst>
                </a:gridCol>
                <a:gridCol w="1299077">
                  <a:extLst>
                    <a:ext uri="{9D8B030D-6E8A-4147-A177-3AD203B41FA5}">
                      <a16:colId xmlns:a16="http://schemas.microsoft.com/office/drawing/2014/main" val="2716460120"/>
                    </a:ext>
                  </a:extLst>
                </a:gridCol>
                <a:gridCol w="1299077">
                  <a:extLst>
                    <a:ext uri="{9D8B030D-6E8A-4147-A177-3AD203B41FA5}">
                      <a16:colId xmlns:a16="http://schemas.microsoft.com/office/drawing/2014/main" val="2353628612"/>
                    </a:ext>
                  </a:extLst>
                </a:gridCol>
              </a:tblGrid>
              <a:tr h="410748">
                <a:tc>
                  <a:txBody>
                    <a:bodyPr/>
                    <a:lstStyle/>
                    <a:p>
                      <a:pPr marL="0" marR="0" algn="ctr">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endParaRPr>
                    </a:p>
                  </a:txBody>
                  <a:tcPr marL="121204" marR="121204" marT="0" marB="0" anchor="ctr">
                    <a:lnL>
                      <a:noFill/>
                    </a:lnL>
                    <a:lnR>
                      <a:noFill/>
                    </a:lnR>
                    <a:lnT w="19050" cap="flat" cmpd="sng" algn="ctr">
                      <a:solidFill>
                        <a:srgbClr val="000000"/>
                      </a:solidFill>
                      <a:prstDash val="solid"/>
                      <a:round/>
                      <a:headEnd type="none" w="med" len="med"/>
                      <a:tailEnd type="none" w="med" len="med"/>
                    </a:lnT>
                    <a:lnB>
                      <a:noFill/>
                    </a:lnB>
                  </a:tcPr>
                </a:tc>
                <a:tc gridSpan="2">
                  <a:txBody>
                    <a:bodyPr/>
                    <a:lstStyle/>
                    <a:p>
                      <a:pPr marL="0" marR="0" algn="ctr">
                        <a:lnSpc>
                          <a:spcPct val="107000"/>
                        </a:lnSpc>
                        <a:spcBef>
                          <a:spcPts val="0"/>
                        </a:spcBef>
                        <a:spcAft>
                          <a:spcPts val="0"/>
                        </a:spcAft>
                      </a:pPr>
                      <a:r>
                        <a:rPr lang="en-US" sz="1800" i="1" dirty="0">
                          <a:solidFill>
                            <a:srgbClr val="000000"/>
                          </a:solidFill>
                          <a:effectLst/>
                          <a:latin typeface="Times New Roman" panose="02020603050405020304" pitchFamily="18" charset="0"/>
                          <a:ea typeface="Times New Roman" panose="02020603050405020304" pitchFamily="18" charset="0"/>
                        </a:rPr>
                        <a:t>L </a:t>
                      </a:r>
                      <a:r>
                        <a:rPr lang="en-US" sz="1800" dirty="0">
                          <a:solidFill>
                            <a:srgbClr val="000000"/>
                          </a:solidFill>
                          <a:effectLst/>
                          <a:latin typeface="Times New Roman" panose="02020603050405020304" pitchFamily="18" charset="0"/>
                          <a:ea typeface="Times New Roman" panose="02020603050405020304" pitchFamily="18" charset="0"/>
                        </a:rPr>
                        <a:t>= 0 (n = 30)</a:t>
                      </a:r>
                      <a:endParaRPr lang="en-US" sz="2100" dirty="0">
                        <a:effectLst/>
                        <a:latin typeface="Times New Roman" panose="02020603050405020304" pitchFamily="18" charset="0"/>
                        <a:ea typeface="Calibri" panose="020F0502020204030204" pitchFamily="34" charset="0"/>
                      </a:endParaRPr>
                    </a:p>
                  </a:txBody>
                  <a:tcPr marL="161606" marR="161606" marT="80803" marB="80803">
                    <a:lnL>
                      <a:noFill/>
                    </a:lnL>
                    <a:lnR>
                      <a:noFill/>
                    </a:lnR>
                    <a:lnT w="1905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w="19050" cap="flat" cmpd="sng" algn="ctr">
                      <a:solidFill>
                        <a:srgbClr val="000000"/>
                      </a:solidFill>
                      <a:prstDash val="solid"/>
                      <a:round/>
                      <a:headEnd type="none" w="med" len="med"/>
                      <a:tailEnd type="none" w="med" len="med"/>
                    </a:lnT>
                    <a:lnB>
                      <a:noFill/>
                    </a:lnB>
                  </a:tcPr>
                </a:tc>
                <a:tc gridSpan="2">
                  <a:txBody>
                    <a:bodyPr/>
                    <a:lstStyle/>
                    <a:p>
                      <a:pPr marL="0" marR="0" algn="ctr">
                        <a:lnSpc>
                          <a:spcPct val="107000"/>
                        </a:lnSpc>
                        <a:spcBef>
                          <a:spcPts val="0"/>
                        </a:spcBef>
                        <a:spcAft>
                          <a:spcPts val="0"/>
                        </a:spcAft>
                        <a:tabLst>
                          <a:tab pos="735965" algn="ctr"/>
                          <a:tab pos="1472565" algn="r"/>
                        </a:tabLst>
                      </a:pPr>
                      <a:r>
                        <a:rPr lang="en-US" sz="1800" i="1" dirty="0">
                          <a:solidFill>
                            <a:srgbClr val="000000"/>
                          </a:solidFill>
                          <a:effectLst/>
                          <a:latin typeface="Times New Roman" panose="02020603050405020304" pitchFamily="18" charset="0"/>
                          <a:ea typeface="Times New Roman" panose="02020603050405020304" pitchFamily="18" charset="0"/>
                        </a:rPr>
                        <a:t>L </a:t>
                      </a:r>
                      <a:r>
                        <a:rPr lang="en-US" sz="1800" dirty="0">
                          <a:solidFill>
                            <a:srgbClr val="000000"/>
                          </a:solidFill>
                          <a:effectLst/>
                          <a:latin typeface="Times New Roman" panose="02020603050405020304" pitchFamily="18" charset="0"/>
                          <a:ea typeface="Times New Roman" panose="02020603050405020304" pitchFamily="18" charset="0"/>
                        </a:rPr>
                        <a:t>= 1 (n = 60)</a:t>
                      </a:r>
                      <a:endParaRPr lang="en-US" sz="2100" dirty="0">
                        <a:effectLst/>
                        <a:latin typeface="Times New Roman" panose="02020603050405020304" pitchFamily="18" charset="0"/>
                        <a:ea typeface="Calibri" panose="020F0502020204030204" pitchFamily="34" charset="0"/>
                      </a:endParaRPr>
                    </a:p>
                  </a:txBody>
                  <a:tcPr marL="161606" marR="161606" marT="80803" marB="80803">
                    <a:lnL>
                      <a:noFill/>
                    </a:lnL>
                    <a:lnR>
                      <a:noFill/>
                    </a:lnR>
                    <a:lnT w="1905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2471469769"/>
                  </a:ext>
                </a:extLst>
              </a:tr>
              <a:tr h="525219">
                <a:tc>
                  <a:txBody>
                    <a:bodyPr/>
                    <a:lstStyle/>
                    <a:p>
                      <a:pPr marL="0" marR="0" algn="ctr">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i="1" dirty="0">
                          <a:solidFill>
                            <a:srgbClr val="000000"/>
                          </a:solidFill>
                          <a:effectLst/>
                          <a:latin typeface="Times New Roman" panose="02020603050405020304" pitchFamily="18" charset="0"/>
                          <a:ea typeface="Times New Roman" panose="02020603050405020304" pitchFamily="18" charset="0"/>
                        </a:rPr>
                        <a:t>Y </a:t>
                      </a:r>
                      <a:r>
                        <a:rPr lang="en-US" sz="1800" dirty="0">
                          <a:solidFill>
                            <a:srgbClr val="000000"/>
                          </a:solidFill>
                          <a:effectLst/>
                          <a:latin typeface="Times New Roman" panose="02020603050405020304" pitchFamily="18" charset="0"/>
                          <a:ea typeface="Times New Roman" panose="02020603050405020304" pitchFamily="18" charset="0"/>
                        </a:rPr>
                        <a:t>= 1</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Y </a:t>
                      </a:r>
                      <a:r>
                        <a:rPr lang="en-US" sz="1800">
                          <a:solidFill>
                            <a:srgbClr val="000000"/>
                          </a:solidFill>
                          <a:effectLst/>
                          <a:latin typeface="Times New Roman" panose="02020603050405020304" pitchFamily="18" charset="0"/>
                          <a:ea typeface="Times New Roman" panose="02020603050405020304" pitchFamily="18" charset="0"/>
                        </a:rPr>
                        <a:t>= 0</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Y </a:t>
                      </a:r>
                      <a:r>
                        <a:rPr lang="en-US" sz="1800">
                          <a:solidFill>
                            <a:srgbClr val="000000"/>
                          </a:solidFill>
                          <a:effectLst/>
                          <a:latin typeface="Times New Roman" panose="02020603050405020304" pitchFamily="18" charset="0"/>
                          <a:ea typeface="Times New Roman" panose="02020603050405020304" pitchFamily="18" charset="0"/>
                        </a:rPr>
                        <a:t>= 1</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Y </a:t>
                      </a:r>
                      <a:r>
                        <a:rPr lang="en-US" sz="1800">
                          <a:solidFill>
                            <a:srgbClr val="000000"/>
                          </a:solidFill>
                          <a:effectLst/>
                          <a:latin typeface="Times New Roman" panose="02020603050405020304" pitchFamily="18" charset="0"/>
                          <a:ea typeface="Times New Roman" panose="02020603050405020304" pitchFamily="18" charset="0"/>
                        </a:rPr>
                        <a:t>= 0</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extLst>
                  <a:ext uri="{0D108BD9-81ED-4DB2-BD59-A6C34878D82A}">
                    <a16:rowId xmlns:a16="http://schemas.microsoft.com/office/drawing/2014/main" val="3367329445"/>
                  </a:ext>
                </a:extLst>
              </a:tr>
              <a:tr h="447782">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A </a:t>
                      </a:r>
                      <a:r>
                        <a:rPr lang="en-US" sz="1800">
                          <a:solidFill>
                            <a:srgbClr val="000000"/>
                          </a:solidFill>
                          <a:effectLst/>
                          <a:latin typeface="Times New Roman" panose="02020603050405020304" pitchFamily="18" charset="0"/>
                          <a:ea typeface="Times New Roman" panose="02020603050405020304" pitchFamily="18" charset="0"/>
                        </a:rPr>
                        <a:t>= 1</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15</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5</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20</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rPr>
                        <a:t>10</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extLst>
                  <a:ext uri="{0D108BD9-81ED-4DB2-BD59-A6C34878D82A}">
                    <a16:rowId xmlns:a16="http://schemas.microsoft.com/office/drawing/2014/main" val="829240252"/>
                  </a:ext>
                </a:extLst>
              </a:tr>
              <a:tr h="404014">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A </a:t>
                      </a:r>
                      <a:r>
                        <a:rPr lang="en-US" sz="1800">
                          <a:solidFill>
                            <a:srgbClr val="000000"/>
                          </a:solidFill>
                          <a:effectLst/>
                          <a:latin typeface="Times New Roman" panose="02020603050405020304" pitchFamily="18" charset="0"/>
                          <a:ea typeface="Times New Roman" panose="02020603050405020304" pitchFamily="18" charset="0"/>
                        </a:rPr>
                        <a:t>= 0</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5</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5</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18</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12</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6404984"/>
                  </a:ext>
                </a:extLst>
              </a:tr>
            </a:tbl>
          </a:graphicData>
        </a:graphic>
      </p:graphicFrame>
    </p:spTree>
    <p:extLst>
      <p:ext uri="{BB962C8B-B14F-4D97-AF65-F5344CB8AC3E}">
        <p14:creationId xmlns:p14="http://schemas.microsoft.com/office/powerpoint/2010/main" val="2536946629"/>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Exercise Solution – Option 1</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36</a:t>
            </a:fld>
            <a:endParaRPr lang="en-US" dirty="0">
              <a:solidFill>
                <a:srgbClr val="052049"/>
              </a:solidFill>
            </a:endParaRPr>
          </a:p>
        </p:txBody>
      </p:sp>
      <p:sp>
        <p:nvSpPr>
          <p:cNvPr id="50" name="TextBox 49">
            <a:extLst>
              <a:ext uri="{FF2B5EF4-FFF2-40B4-BE49-F238E27FC236}">
                <a16:creationId xmlns:a16="http://schemas.microsoft.com/office/drawing/2014/main" id="{0F2AB893-13D8-5B4F-8B25-4AC7FD3129C3}"/>
              </a:ext>
            </a:extLst>
          </p:cNvPr>
          <p:cNvSpPr txBox="1"/>
          <p:nvPr/>
        </p:nvSpPr>
        <p:spPr>
          <a:xfrm rot="1403494">
            <a:off x="2089729" y="3645446"/>
            <a:ext cx="1252266" cy="307777"/>
          </a:xfrm>
          <a:prstGeom prst="rect">
            <a:avLst/>
          </a:prstGeom>
          <a:noFill/>
        </p:spPr>
        <p:txBody>
          <a:bodyPr wrap="none" rtlCol="0">
            <a:spAutoFit/>
          </a:bodyPr>
          <a:lstStyle/>
          <a:p>
            <a:r>
              <a:rPr lang="en-US" sz="1400" dirty="0"/>
              <a:t>L=0 (0.33) 30</a:t>
            </a:r>
          </a:p>
        </p:txBody>
      </p:sp>
      <p:cxnSp>
        <p:nvCxnSpPr>
          <p:cNvPr id="51" name="Straight Connector 50">
            <a:extLst>
              <a:ext uri="{FF2B5EF4-FFF2-40B4-BE49-F238E27FC236}">
                <a16:creationId xmlns:a16="http://schemas.microsoft.com/office/drawing/2014/main" id="{462F7D14-2E61-3C4F-B5FD-7AE7A13E7503}"/>
              </a:ext>
            </a:extLst>
          </p:cNvPr>
          <p:cNvCxnSpPr/>
          <p:nvPr/>
        </p:nvCxnSpPr>
        <p:spPr>
          <a:xfrm rot="10800000" flipH="1">
            <a:off x="2110142" y="3272968"/>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52" name="TextBox 51">
            <a:extLst>
              <a:ext uri="{FF2B5EF4-FFF2-40B4-BE49-F238E27FC236}">
                <a16:creationId xmlns:a16="http://schemas.microsoft.com/office/drawing/2014/main" id="{51380F20-4322-D047-A6AB-9FAC57B9875A}"/>
              </a:ext>
            </a:extLst>
          </p:cNvPr>
          <p:cNvSpPr txBox="1"/>
          <p:nvPr/>
        </p:nvSpPr>
        <p:spPr>
          <a:xfrm rot="20406066">
            <a:off x="1971917" y="3208270"/>
            <a:ext cx="1252266" cy="307777"/>
          </a:xfrm>
          <a:prstGeom prst="rect">
            <a:avLst/>
          </a:prstGeom>
          <a:noFill/>
        </p:spPr>
        <p:txBody>
          <a:bodyPr wrap="none" rtlCol="0">
            <a:spAutoFit/>
          </a:bodyPr>
          <a:lstStyle/>
          <a:p>
            <a:r>
              <a:rPr lang="en-US" sz="1400" dirty="0"/>
              <a:t>L=1 (0.67) 60</a:t>
            </a:r>
          </a:p>
        </p:txBody>
      </p:sp>
      <p:sp>
        <p:nvSpPr>
          <p:cNvPr id="53" name="Oval 52">
            <a:extLst>
              <a:ext uri="{FF2B5EF4-FFF2-40B4-BE49-F238E27FC236}">
                <a16:creationId xmlns:a16="http://schemas.microsoft.com/office/drawing/2014/main" id="{52A4BF77-99D3-BC49-8D16-D4638120696B}"/>
              </a:ext>
            </a:extLst>
          </p:cNvPr>
          <p:cNvSpPr/>
          <p:nvPr/>
        </p:nvSpPr>
        <p:spPr>
          <a:xfrm>
            <a:off x="5980254" y="2401035"/>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FCA0A025-3572-A24D-9A1D-2882E33079F5}"/>
              </a:ext>
            </a:extLst>
          </p:cNvPr>
          <p:cNvSpPr/>
          <p:nvPr/>
        </p:nvSpPr>
        <p:spPr>
          <a:xfrm>
            <a:off x="5980254" y="3688406"/>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C3274AE3-E35E-0644-8A47-B40ECB1E8CB2}"/>
              </a:ext>
            </a:extLst>
          </p:cNvPr>
          <p:cNvSpPr/>
          <p:nvPr/>
        </p:nvSpPr>
        <p:spPr>
          <a:xfrm>
            <a:off x="5980254" y="4970979"/>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EE5C3996-3F3D-CA46-969E-E957534B413F}"/>
              </a:ext>
            </a:extLst>
          </p:cNvPr>
          <p:cNvSpPr/>
          <p:nvPr/>
        </p:nvSpPr>
        <p:spPr>
          <a:xfrm>
            <a:off x="5980254" y="1118463"/>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F1624911-5D9F-D34C-A0A8-3AE0D2323C70}"/>
              </a:ext>
            </a:extLst>
          </p:cNvPr>
          <p:cNvSpPr/>
          <p:nvPr/>
        </p:nvSpPr>
        <p:spPr>
          <a:xfrm>
            <a:off x="2102604" y="3055551"/>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956B0EEC-CAF0-3F41-B48C-2F3F62EE2F71}"/>
              </a:ext>
            </a:extLst>
          </p:cNvPr>
          <p:cNvSpPr txBox="1"/>
          <p:nvPr/>
        </p:nvSpPr>
        <p:spPr>
          <a:xfrm>
            <a:off x="1235024" y="3455615"/>
            <a:ext cx="704039" cy="369332"/>
          </a:xfrm>
          <a:prstGeom prst="rect">
            <a:avLst/>
          </a:prstGeom>
          <a:noFill/>
        </p:spPr>
        <p:txBody>
          <a:bodyPr wrap="none" rtlCol="0">
            <a:spAutoFit/>
          </a:bodyPr>
          <a:lstStyle/>
          <a:p>
            <a:r>
              <a:rPr lang="en-US" dirty="0"/>
              <a:t>n=90</a:t>
            </a:r>
          </a:p>
        </p:txBody>
      </p:sp>
      <p:cxnSp>
        <p:nvCxnSpPr>
          <p:cNvPr id="59" name="Straight Connector 58">
            <a:extLst>
              <a:ext uri="{FF2B5EF4-FFF2-40B4-BE49-F238E27FC236}">
                <a16:creationId xmlns:a16="http://schemas.microsoft.com/office/drawing/2014/main" id="{22D9B44C-9518-DC46-B8E2-75DC3CF06DAE}"/>
              </a:ext>
            </a:extLst>
          </p:cNvPr>
          <p:cNvCxnSpPr>
            <a:stCxn id="57" idx="2"/>
            <a:endCxn id="57" idx="5"/>
          </p:cNvCxnSpPr>
          <p:nvPr/>
        </p:nvCxnSpPr>
        <p:spPr>
          <a:xfrm rot="10800000" flipH="1" flipV="1">
            <a:off x="2102604" y="3642692"/>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452DB3C2-7F4F-354F-AC4E-42097EBA7C02}"/>
              </a:ext>
            </a:extLst>
          </p:cNvPr>
          <p:cNvCxnSpPr>
            <a:endCxn id="56" idx="2"/>
          </p:cNvCxnSpPr>
          <p:nvPr/>
        </p:nvCxnSpPr>
        <p:spPr>
          <a:xfrm flipV="1">
            <a:off x="3153041" y="1705604"/>
            <a:ext cx="2827213" cy="1560416"/>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AD8AD856-208E-BD4B-B03D-2EFDDB111D92}"/>
              </a:ext>
            </a:extLst>
          </p:cNvPr>
          <p:cNvCxnSpPr>
            <a:endCxn id="53" idx="2"/>
          </p:cNvCxnSpPr>
          <p:nvPr/>
        </p:nvCxnSpPr>
        <p:spPr>
          <a:xfrm flipV="1">
            <a:off x="3153041" y="2988176"/>
            <a:ext cx="2827213" cy="28479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D96C7816-432E-9746-8A63-356679417DD4}"/>
              </a:ext>
            </a:extLst>
          </p:cNvPr>
          <p:cNvCxnSpPr>
            <a:stCxn id="57" idx="5"/>
            <a:endCxn id="54" idx="2"/>
          </p:cNvCxnSpPr>
          <p:nvPr/>
        </p:nvCxnSpPr>
        <p:spPr>
          <a:xfrm rot="16200000" flipH="1">
            <a:off x="4433744" y="2729036"/>
            <a:ext cx="217683" cy="2875338"/>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9FA68EF2-9B6F-8B4A-831D-0CF6AAAC6DE7}"/>
              </a:ext>
            </a:extLst>
          </p:cNvPr>
          <p:cNvCxnSpPr>
            <a:stCxn id="57" idx="5"/>
            <a:endCxn id="55" idx="2"/>
          </p:cNvCxnSpPr>
          <p:nvPr/>
        </p:nvCxnSpPr>
        <p:spPr>
          <a:xfrm rot="16200000" flipH="1">
            <a:off x="3792457" y="3370323"/>
            <a:ext cx="1500256" cy="2875338"/>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811FD3BD-A971-C34F-A8FB-A952CD44B738}"/>
              </a:ext>
            </a:extLst>
          </p:cNvPr>
          <p:cNvCxnSpPr/>
          <p:nvPr/>
        </p:nvCxnSpPr>
        <p:spPr>
          <a:xfrm rot="10800000" flipH="1">
            <a:off x="5987793" y="1335880"/>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3F45EAF9-A215-1F4A-8819-A33B4A31E048}"/>
              </a:ext>
            </a:extLst>
          </p:cNvPr>
          <p:cNvCxnSpPr/>
          <p:nvPr/>
        </p:nvCxnSpPr>
        <p:spPr>
          <a:xfrm rot="10800000" flipH="1" flipV="1">
            <a:off x="5980255" y="1705604"/>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4F2B6BF0-6BF3-F541-A5DC-F9888B8C6A9A}"/>
              </a:ext>
            </a:extLst>
          </p:cNvPr>
          <p:cNvCxnSpPr/>
          <p:nvPr/>
        </p:nvCxnSpPr>
        <p:spPr>
          <a:xfrm rot="10800000" flipH="1">
            <a:off x="5987793" y="2618451"/>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6D2633DB-23A0-204B-AA15-62DED9EC8422}"/>
              </a:ext>
            </a:extLst>
          </p:cNvPr>
          <p:cNvCxnSpPr/>
          <p:nvPr/>
        </p:nvCxnSpPr>
        <p:spPr>
          <a:xfrm rot="10800000" flipH="1" flipV="1">
            <a:off x="5980255" y="2988175"/>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4D42B783-F0E9-D043-8F97-3BFD3E162913}"/>
              </a:ext>
            </a:extLst>
          </p:cNvPr>
          <p:cNvCxnSpPr/>
          <p:nvPr/>
        </p:nvCxnSpPr>
        <p:spPr>
          <a:xfrm rot="10800000" flipH="1">
            <a:off x="5987793" y="3905822"/>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27812E4D-983B-3840-93C7-78429E130F00}"/>
              </a:ext>
            </a:extLst>
          </p:cNvPr>
          <p:cNvCxnSpPr/>
          <p:nvPr/>
        </p:nvCxnSpPr>
        <p:spPr>
          <a:xfrm rot="10800000" flipH="1" flipV="1">
            <a:off x="5980255" y="4275546"/>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C32902F1-C452-2A4F-A49B-336FC9FD3653}"/>
              </a:ext>
            </a:extLst>
          </p:cNvPr>
          <p:cNvCxnSpPr/>
          <p:nvPr/>
        </p:nvCxnSpPr>
        <p:spPr>
          <a:xfrm rot="10800000" flipH="1">
            <a:off x="5987793" y="5188395"/>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441C8F70-3A80-7441-B600-16457DBA75F6}"/>
              </a:ext>
            </a:extLst>
          </p:cNvPr>
          <p:cNvCxnSpPr/>
          <p:nvPr/>
        </p:nvCxnSpPr>
        <p:spPr>
          <a:xfrm rot="10800000" flipH="1" flipV="1">
            <a:off x="5980255" y="5558119"/>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72" name="TextBox 71">
            <a:extLst>
              <a:ext uri="{FF2B5EF4-FFF2-40B4-BE49-F238E27FC236}">
                <a16:creationId xmlns:a16="http://schemas.microsoft.com/office/drawing/2014/main" id="{F764517B-FF86-294A-8DFC-0DFA8F19C720}"/>
              </a:ext>
            </a:extLst>
          </p:cNvPr>
          <p:cNvSpPr txBox="1"/>
          <p:nvPr/>
        </p:nvSpPr>
        <p:spPr>
          <a:xfrm rot="1403494">
            <a:off x="6109550" y="1731796"/>
            <a:ext cx="1024639" cy="307777"/>
          </a:xfrm>
          <a:prstGeom prst="rect">
            <a:avLst/>
          </a:prstGeom>
          <a:noFill/>
        </p:spPr>
        <p:txBody>
          <a:bodyPr wrap="none" rtlCol="0">
            <a:spAutoFit/>
          </a:bodyPr>
          <a:lstStyle/>
          <a:p>
            <a:r>
              <a:rPr lang="en-US" sz="1400" dirty="0"/>
              <a:t>Y=0 (0.33)</a:t>
            </a:r>
          </a:p>
        </p:txBody>
      </p:sp>
      <p:sp>
        <p:nvSpPr>
          <p:cNvPr id="73" name="TextBox 72">
            <a:extLst>
              <a:ext uri="{FF2B5EF4-FFF2-40B4-BE49-F238E27FC236}">
                <a16:creationId xmlns:a16="http://schemas.microsoft.com/office/drawing/2014/main" id="{29537475-2D4A-9940-8340-D7F062B124A5}"/>
              </a:ext>
            </a:extLst>
          </p:cNvPr>
          <p:cNvSpPr txBox="1"/>
          <p:nvPr/>
        </p:nvSpPr>
        <p:spPr>
          <a:xfrm rot="20406066">
            <a:off x="5955452" y="1276477"/>
            <a:ext cx="1024639" cy="307777"/>
          </a:xfrm>
          <a:prstGeom prst="rect">
            <a:avLst/>
          </a:prstGeom>
          <a:noFill/>
        </p:spPr>
        <p:txBody>
          <a:bodyPr wrap="none" rtlCol="0">
            <a:spAutoFit/>
          </a:bodyPr>
          <a:lstStyle/>
          <a:p>
            <a:pPr algn="ctr"/>
            <a:r>
              <a:rPr lang="en-US" sz="1400" dirty="0"/>
              <a:t>Y=1 (0.67)</a:t>
            </a:r>
          </a:p>
        </p:txBody>
      </p:sp>
      <p:sp>
        <p:nvSpPr>
          <p:cNvPr id="74" name="TextBox 73">
            <a:extLst>
              <a:ext uri="{FF2B5EF4-FFF2-40B4-BE49-F238E27FC236}">
                <a16:creationId xmlns:a16="http://schemas.microsoft.com/office/drawing/2014/main" id="{E831D704-AAF1-9847-BDE9-265EAD13E8F6}"/>
              </a:ext>
            </a:extLst>
          </p:cNvPr>
          <p:cNvSpPr txBox="1"/>
          <p:nvPr/>
        </p:nvSpPr>
        <p:spPr>
          <a:xfrm>
            <a:off x="6988481" y="1141589"/>
            <a:ext cx="383438" cy="307777"/>
          </a:xfrm>
          <a:prstGeom prst="rect">
            <a:avLst/>
          </a:prstGeom>
          <a:noFill/>
        </p:spPr>
        <p:txBody>
          <a:bodyPr wrap="none" rtlCol="0">
            <a:spAutoFit/>
          </a:bodyPr>
          <a:lstStyle/>
          <a:p>
            <a:pPr algn="ctr"/>
            <a:r>
              <a:rPr lang="en-US" sz="1400" dirty="0"/>
              <a:t>40</a:t>
            </a:r>
          </a:p>
        </p:txBody>
      </p:sp>
      <p:sp>
        <p:nvSpPr>
          <p:cNvPr id="75" name="TextBox 74">
            <a:extLst>
              <a:ext uri="{FF2B5EF4-FFF2-40B4-BE49-F238E27FC236}">
                <a16:creationId xmlns:a16="http://schemas.microsoft.com/office/drawing/2014/main" id="{A039ED9D-11E7-1446-BA97-B1F071DA2EFE}"/>
              </a:ext>
            </a:extLst>
          </p:cNvPr>
          <p:cNvSpPr txBox="1"/>
          <p:nvPr/>
        </p:nvSpPr>
        <p:spPr>
          <a:xfrm>
            <a:off x="6988481" y="1966887"/>
            <a:ext cx="383438" cy="307777"/>
          </a:xfrm>
          <a:prstGeom prst="rect">
            <a:avLst/>
          </a:prstGeom>
          <a:noFill/>
        </p:spPr>
        <p:txBody>
          <a:bodyPr wrap="none" rtlCol="0">
            <a:spAutoFit/>
          </a:bodyPr>
          <a:lstStyle/>
          <a:p>
            <a:pPr algn="ctr"/>
            <a:r>
              <a:rPr lang="en-US" sz="1400" dirty="0"/>
              <a:t>20</a:t>
            </a:r>
          </a:p>
        </p:txBody>
      </p:sp>
      <p:sp>
        <p:nvSpPr>
          <p:cNvPr id="76" name="TextBox 75">
            <a:extLst>
              <a:ext uri="{FF2B5EF4-FFF2-40B4-BE49-F238E27FC236}">
                <a16:creationId xmlns:a16="http://schemas.microsoft.com/office/drawing/2014/main" id="{04593759-8AB6-4E4D-AAFD-96008D8089F6}"/>
              </a:ext>
            </a:extLst>
          </p:cNvPr>
          <p:cNvSpPr txBox="1"/>
          <p:nvPr/>
        </p:nvSpPr>
        <p:spPr>
          <a:xfrm rot="1403494">
            <a:off x="6149618" y="3003344"/>
            <a:ext cx="925253" cy="307777"/>
          </a:xfrm>
          <a:prstGeom prst="rect">
            <a:avLst/>
          </a:prstGeom>
          <a:noFill/>
        </p:spPr>
        <p:txBody>
          <a:bodyPr wrap="none" rtlCol="0">
            <a:spAutoFit/>
          </a:bodyPr>
          <a:lstStyle/>
          <a:p>
            <a:r>
              <a:rPr lang="en-US" sz="1400" dirty="0"/>
              <a:t>Y=0 (0.4)</a:t>
            </a:r>
          </a:p>
        </p:txBody>
      </p:sp>
      <p:sp>
        <p:nvSpPr>
          <p:cNvPr id="77" name="TextBox 76">
            <a:extLst>
              <a:ext uri="{FF2B5EF4-FFF2-40B4-BE49-F238E27FC236}">
                <a16:creationId xmlns:a16="http://schemas.microsoft.com/office/drawing/2014/main" id="{6D16F1BB-25C3-784A-8C55-C784010B8791}"/>
              </a:ext>
            </a:extLst>
          </p:cNvPr>
          <p:cNvSpPr txBox="1"/>
          <p:nvPr/>
        </p:nvSpPr>
        <p:spPr>
          <a:xfrm rot="20406066">
            <a:off x="5995520" y="2548025"/>
            <a:ext cx="925253" cy="307777"/>
          </a:xfrm>
          <a:prstGeom prst="rect">
            <a:avLst/>
          </a:prstGeom>
          <a:noFill/>
        </p:spPr>
        <p:txBody>
          <a:bodyPr wrap="none" rtlCol="0">
            <a:spAutoFit/>
          </a:bodyPr>
          <a:lstStyle/>
          <a:p>
            <a:pPr algn="ctr"/>
            <a:r>
              <a:rPr lang="en-US" sz="1400" dirty="0"/>
              <a:t>Y=1 (0.6)</a:t>
            </a:r>
          </a:p>
        </p:txBody>
      </p:sp>
      <p:sp>
        <p:nvSpPr>
          <p:cNvPr id="78" name="TextBox 77">
            <a:extLst>
              <a:ext uri="{FF2B5EF4-FFF2-40B4-BE49-F238E27FC236}">
                <a16:creationId xmlns:a16="http://schemas.microsoft.com/office/drawing/2014/main" id="{670F4E45-21FC-CA4A-BABE-D5E137513D25}"/>
              </a:ext>
            </a:extLst>
          </p:cNvPr>
          <p:cNvSpPr txBox="1"/>
          <p:nvPr/>
        </p:nvSpPr>
        <p:spPr>
          <a:xfrm rot="1403494">
            <a:off x="6099925" y="4285722"/>
            <a:ext cx="1024639" cy="307777"/>
          </a:xfrm>
          <a:prstGeom prst="rect">
            <a:avLst/>
          </a:prstGeom>
          <a:noFill/>
        </p:spPr>
        <p:txBody>
          <a:bodyPr wrap="none" rtlCol="0">
            <a:spAutoFit/>
          </a:bodyPr>
          <a:lstStyle/>
          <a:p>
            <a:r>
              <a:rPr lang="en-US" sz="1400" dirty="0"/>
              <a:t>Y=0 (0.25)</a:t>
            </a:r>
          </a:p>
        </p:txBody>
      </p:sp>
      <p:sp>
        <p:nvSpPr>
          <p:cNvPr id="79" name="TextBox 78">
            <a:extLst>
              <a:ext uri="{FF2B5EF4-FFF2-40B4-BE49-F238E27FC236}">
                <a16:creationId xmlns:a16="http://schemas.microsoft.com/office/drawing/2014/main" id="{952F85C6-51A4-5341-8893-3EA3473BF1D8}"/>
              </a:ext>
            </a:extLst>
          </p:cNvPr>
          <p:cNvSpPr txBox="1"/>
          <p:nvPr/>
        </p:nvSpPr>
        <p:spPr>
          <a:xfrm rot="20406066">
            <a:off x="5945827" y="3830403"/>
            <a:ext cx="1024639" cy="307777"/>
          </a:xfrm>
          <a:prstGeom prst="rect">
            <a:avLst/>
          </a:prstGeom>
          <a:noFill/>
        </p:spPr>
        <p:txBody>
          <a:bodyPr wrap="none" rtlCol="0">
            <a:spAutoFit/>
          </a:bodyPr>
          <a:lstStyle/>
          <a:p>
            <a:pPr algn="ctr"/>
            <a:r>
              <a:rPr lang="en-US" sz="1400" dirty="0"/>
              <a:t>Y=1 (0.75)</a:t>
            </a:r>
          </a:p>
        </p:txBody>
      </p:sp>
      <p:sp>
        <p:nvSpPr>
          <p:cNvPr id="80" name="TextBox 79">
            <a:extLst>
              <a:ext uri="{FF2B5EF4-FFF2-40B4-BE49-F238E27FC236}">
                <a16:creationId xmlns:a16="http://schemas.microsoft.com/office/drawing/2014/main" id="{EA3FE2BE-05A2-F34F-AE2A-6AA5411772A3}"/>
              </a:ext>
            </a:extLst>
          </p:cNvPr>
          <p:cNvSpPr txBox="1"/>
          <p:nvPr/>
        </p:nvSpPr>
        <p:spPr>
          <a:xfrm rot="1403494">
            <a:off x="6159243" y="5568297"/>
            <a:ext cx="925253" cy="307777"/>
          </a:xfrm>
          <a:prstGeom prst="rect">
            <a:avLst/>
          </a:prstGeom>
          <a:noFill/>
        </p:spPr>
        <p:txBody>
          <a:bodyPr wrap="none" rtlCol="0">
            <a:spAutoFit/>
          </a:bodyPr>
          <a:lstStyle/>
          <a:p>
            <a:r>
              <a:rPr lang="en-US" sz="1400" dirty="0"/>
              <a:t>Y=0 (0.5)</a:t>
            </a:r>
          </a:p>
        </p:txBody>
      </p:sp>
      <p:sp>
        <p:nvSpPr>
          <p:cNvPr id="81" name="TextBox 80">
            <a:extLst>
              <a:ext uri="{FF2B5EF4-FFF2-40B4-BE49-F238E27FC236}">
                <a16:creationId xmlns:a16="http://schemas.microsoft.com/office/drawing/2014/main" id="{BD790A37-719B-894C-A0AB-1590FD2EFCC1}"/>
              </a:ext>
            </a:extLst>
          </p:cNvPr>
          <p:cNvSpPr txBox="1"/>
          <p:nvPr/>
        </p:nvSpPr>
        <p:spPr>
          <a:xfrm rot="20406066">
            <a:off x="6005144" y="5112978"/>
            <a:ext cx="925253" cy="307777"/>
          </a:xfrm>
          <a:prstGeom prst="rect">
            <a:avLst/>
          </a:prstGeom>
          <a:noFill/>
        </p:spPr>
        <p:txBody>
          <a:bodyPr wrap="none" rtlCol="0">
            <a:spAutoFit/>
          </a:bodyPr>
          <a:lstStyle/>
          <a:p>
            <a:pPr algn="ctr"/>
            <a:r>
              <a:rPr lang="en-US" sz="1400" dirty="0"/>
              <a:t>Y=1 (0.5)</a:t>
            </a:r>
          </a:p>
        </p:txBody>
      </p:sp>
      <p:sp>
        <p:nvSpPr>
          <p:cNvPr id="82" name="TextBox 81">
            <a:extLst>
              <a:ext uri="{FF2B5EF4-FFF2-40B4-BE49-F238E27FC236}">
                <a16:creationId xmlns:a16="http://schemas.microsoft.com/office/drawing/2014/main" id="{2BEB1A63-6AAF-814B-B29A-34200411591F}"/>
              </a:ext>
            </a:extLst>
          </p:cNvPr>
          <p:cNvSpPr txBox="1"/>
          <p:nvPr/>
        </p:nvSpPr>
        <p:spPr>
          <a:xfrm>
            <a:off x="6988481" y="2464562"/>
            <a:ext cx="383438" cy="307777"/>
          </a:xfrm>
          <a:prstGeom prst="rect">
            <a:avLst/>
          </a:prstGeom>
          <a:noFill/>
        </p:spPr>
        <p:txBody>
          <a:bodyPr wrap="none" rtlCol="0">
            <a:spAutoFit/>
          </a:bodyPr>
          <a:lstStyle/>
          <a:p>
            <a:pPr algn="ctr"/>
            <a:r>
              <a:rPr lang="en-US" sz="1400" dirty="0"/>
              <a:t>36</a:t>
            </a:r>
          </a:p>
        </p:txBody>
      </p:sp>
      <p:sp>
        <p:nvSpPr>
          <p:cNvPr id="83" name="TextBox 82">
            <a:extLst>
              <a:ext uri="{FF2B5EF4-FFF2-40B4-BE49-F238E27FC236}">
                <a16:creationId xmlns:a16="http://schemas.microsoft.com/office/drawing/2014/main" id="{5A6DAB97-1559-2740-BB35-B83CEE57690E}"/>
              </a:ext>
            </a:extLst>
          </p:cNvPr>
          <p:cNvSpPr txBox="1"/>
          <p:nvPr/>
        </p:nvSpPr>
        <p:spPr>
          <a:xfrm>
            <a:off x="6988481" y="3289860"/>
            <a:ext cx="383438" cy="307777"/>
          </a:xfrm>
          <a:prstGeom prst="rect">
            <a:avLst/>
          </a:prstGeom>
          <a:noFill/>
        </p:spPr>
        <p:txBody>
          <a:bodyPr wrap="none" rtlCol="0">
            <a:spAutoFit/>
          </a:bodyPr>
          <a:lstStyle/>
          <a:p>
            <a:pPr algn="ctr"/>
            <a:r>
              <a:rPr lang="en-US" sz="1400" dirty="0"/>
              <a:t>24</a:t>
            </a:r>
          </a:p>
        </p:txBody>
      </p:sp>
      <p:sp>
        <p:nvSpPr>
          <p:cNvPr id="84" name="TextBox 83">
            <a:extLst>
              <a:ext uri="{FF2B5EF4-FFF2-40B4-BE49-F238E27FC236}">
                <a16:creationId xmlns:a16="http://schemas.microsoft.com/office/drawing/2014/main" id="{29DAA700-87F6-614B-8549-E79FD86E6F9D}"/>
              </a:ext>
            </a:extLst>
          </p:cNvPr>
          <p:cNvSpPr txBox="1"/>
          <p:nvPr/>
        </p:nvSpPr>
        <p:spPr>
          <a:xfrm>
            <a:off x="6999669" y="3749140"/>
            <a:ext cx="532518" cy="307777"/>
          </a:xfrm>
          <a:prstGeom prst="rect">
            <a:avLst/>
          </a:prstGeom>
          <a:noFill/>
        </p:spPr>
        <p:txBody>
          <a:bodyPr wrap="none" rtlCol="0">
            <a:spAutoFit/>
          </a:bodyPr>
          <a:lstStyle/>
          <a:p>
            <a:pPr algn="ctr"/>
            <a:r>
              <a:rPr lang="en-US" sz="1400" dirty="0"/>
              <a:t>22.5</a:t>
            </a:r>
          </a:p>
        </p:txBody>
      </p:sp>
      <p:sp>
        <p:nvSpPr>
          <p:cNvPr id="85" name="TextBox 84">
            <a:extLst>
              <a:ext uri="{FF2B5EF4-FFF2-40B4-BE49-F238E27FC236}">
                <a16:creationId xmlns:a16="http://schemas.microsoft.com/office/drawing/2014/main" id="{ACF4A92B-5C61-EA48-B090-1AD82E4F2488}"/>
              </a:ext>
            </a:extLst>
          </p:cNvPr>
          <p:cNvSpPr txBox="1"/>
          <p:nvPr/>
        </p:nvSpPr>
        <p:spPr>
          <a:xfrm>
            <a:off x="6963634" y="4574438"/>
            <a:ext cx="433132" cy="307777"/>
          </a:xfrm>
          <a:prstGeom prst="rect">
            <a:avLst/>
          </a:prstGeom>
          <a:noFill/>
        </p:spPr>
        <p:txBody>
          <a:bodyPr wrap="none" rtlCol="0">
            <a:spAutoFit/>
          </a:bodyPr>
          <a:lstStyle/>
          <a:p>
            <a:pPr algn="ctr"/>
            <a:r>
              <a:rPr lang="en-US" sz="1400" dirty="0"/>
              <a:t>7.5</a:t>
            </a:r>
          </a:p>
        </p:txBody>
      </p:sp>
      <p:sp>
        <p:nvSpPr>
          <p:cNvPr id="86" name="TextBox 85">
            <a:extLst>
              <a:ext uri="{FF2B5EF4-FFF2-40B4-BE49-F238E27FC236}">
                <a16:creationId xmlns:a16="http://schemas.microsoft.com/office/drawing/2014/main" id="{0F882C39-718A-3D42-8D80-EF6DF22A2B32}"/>
              </a:ext>
            </a:extLst>
          </p:cNvPr>
          <p:cNvSpPr txBox="1"/>
          <p:nvPr/>
        </p:nvSpPr>
        <p:spPr>
          <a:xfrm>
            <a:off x="6988481" y="5060590"/>
            <a:ext cx="383438" cy="307777"/>
          </a:xfrm>
          <a:prstGeom prst="rect">
            <a:avLst/>
          </a:prstGeom>
          <a:noFill/>
        </p:spPr>
        <p:txBody>
          <a:bodyPr wrap="none" rtlCol="0">
            <a:spAutoFit/>
          </a:bodyPr>
          <a:lstStyle/>
          <a:p>
            <a:pPr algn="ctr"/>
            <a:r>
              <a:rPr lang="en-US" sz="1400" dirty="0"/>
              <a:t>15</a:t>
            </a:r>
          </a:p>
        </p:txBody>
      </p:sp>
      <p:sp>
        <p:nvSpPr>
          <p:cNvPr id="87" name="TextBox 86">
            <a:extLst>
              <a:ext uri="{FF2B5EF4-FFF2-40B4-BE49-F238E27FC236}">
                <a16:creationId xmlns:a16="http://schemas.microsoft.com/office/drawing/2014/main" id="{BBC0B74F-8DEF-2C41-A952-DC7779BB68E0}"/>
              </a:ext>
            </a:extLst>
          </p:cNvPr>
          <p:cNvSpPr txBox="1"/>
          <p:nvPr/>
        </p:nvSpPr>
        <p:spPr>
          <a:xfrm>
            <a:off x="6988481" y="5885888"/>
            <a:ext cx="383438" cy="307777"/>
          </a:xfrm>
          <a:prstGeom prst="rect">
            <a:avLst/>
          </a:prstGeom>
          <a:noFill/>
        </p:spPr>
        <p:txBody>
          <a:bodyPr wrap="none" rtlCol="0">
            <a:spAutoFit/>
          </a:bodyPr>
          <a:lstStyle/>
          <a:p>
            <a:pPr algn="ctr"/>
            <a:r>
              <a:rPr lang="en-US" sz="1400" dirty="0"/>
              <a:t>15</a:t>
            </a:r>
          </a:p>
        </p:txBody>
      </p:sp>
      <p:sp>
        <p:nvSpPr>
          <p:cNvPr id="88" name="TextBox 87">
            <a:extLst>
              <a:ext uri="{FF2B5EF4-FFF2-40B4-BE49-F238E27FC236}">
                <a16:creationId xmlns:a16="http://schemas.microsoft.com/office/drawing/2014/main" id="{6D5BD05C-0C5A-884B-818C-EC1683CE0C1C}"/>
              </a:ext>
            </a:extLst>
          </p:cNvPr>
          <p:cNvSpPr txBox="1"/>
          <p:nvPr/>
        </p:nvSpPr>
        <p:spPr>
          <a:xfrm rot="19862759">
            <a:off x="4212010" y="2179771"/>
            <a:ext cx="756938" cy="307777"/>
          </a:xfrm>
          <a:prstGeom prst="rect">
            <a:avLst/>
          </a:prstGeom>
          <a:noFill/>
        </p:spPr>
        <p:txBody>
          <a:bodyPr wrap="none" rtlCol="0">
            <a:spAutoFit/>
          </a:bodyPr>
          <a:lstStyle/>
          <a:p>
            <a:r>
              <a:rPr lang="en-US" sz="1400" dirty="0"/>
              <a:t>A=1 60</a:t>
            </a:r>
          </a:p>
        </p:txBody>
      </p:sp>
      <p:sp>
        <p:nvSpPr>
          <p:cNvPr id="89" name="TextBox 88">
            <a:extLst>
              <a:ext uri="{FF2B5EF4-FFF2-40B4-BE49-F238E27FC236}">
                <a16:creationId xmlns:a16="http://schemas.microsoft.com/office/drawing/2014/main" id="{88562893-1CC8-A247-9C90-80EA019D6063}"/>
              </a:ext>
            </a:extLst>
          </p:cNvPr>
          <p:cNvSpPr txBox="1"/>
          <p:nvPr/>
        </p:nvSpPr>
        <p:spPr>
          <a:xfrm rot="21268154">
            <a:off x="4337136" y="2843912"/>
            <a:ext cx="756938" cy="307777"/>
          </a:xfrm>
          <a:prstGeom prst="rect">
            <a:avLst/>
          </a:prstGeom>
          <a:noFill/>
        </p:spPr>
        <p:txBody>
          <a:bodyPr wrap="none" rtlCol="0">
            <a:spAutoFit/>
          </a:bodyPr>
          <a:lstStyle/>
          <a:p>
            <a:r>
              <a:rPr lang="en-US" sz="1400" dirty="0"/>
              <a:t>A=0 60</a:t>
            </a:r>
          </a:p>
        </p:txBody>
      </p:sp>
      <p:sp>
        <p:nvSpPr>
          <p:cNvPr id="90" name="TextBox 89">
            <a:extLst>
              <a:ext uri="{FF2B5EF4-FFF2-40B4-BE49-F238E27FC236}">
                <a16:creationId xmlns:a16="http://schemas.microsoft.com/office/drawing/2014/main" id="{263C6886-C5F3-8746-AC57-F4C6C8EC1048}"/>
              </a:ext>
            </a:extLst>
          </p:cNvPr>
          <p:cNvSpPr txBox="1"/>
          <p:nvPr/>
        </p:nvSpPr>
        <p:spPr>
          <a:xfrm rot="239149">
            <a:off x="4337137" y="3911624"/>
            <a:ext cx="756938" cy="307777"/>
          </a:xfrm>
          <a:prstGeom prst="rect">
            <a:avLst/>
          </a:prstGeom>
          <a:noFill/>
        </p:spPr>
        <p:txBody>
          <a:bodyPr wrap="none" rtlCol="0">
            <a:spAutoFit/>
          </a:bodyPr>
          <a:lstStyle/>
          <a:p>
            <a:r>
              <a:rPr lang="en-US" sz="1400" dirty="0"/>
              <a:t>A=1 30</a:t>
            </a:r>
          </a:p>
        </p:txBody>
      </p:sp>
      <p:sp>
        <p:nvSpPr>
          <p:cNvPr id="91" name="TextBox 90">
            <a:extLst>
              <a:ext uri="{FF2B5EF4-FFF2-40B4-BE49-F238E27FC236}">
                <a16:creationId xmlns:a16="http://schemas.microsoft.com/office/drawing/2014/main" id="{99793D1A-1C2A-764C-8635-484CE299C264}"/>
              </a:ext>
            </a:extLst>
          </p:cNvPr>
          <p:cNvSpPr txBox="1"/>
          <p:nvPr/>
        </p:nvSpPr>
        <p:spPr>
          <a:xfrm rot="1656980">
            <a:off x="4155368" y="4536830"/>
            <a:ext cx="756938" cy="307777"/>
          </a:xfrm>
          <a:prstGeom prst="rect">
            <a:avLst/>
          </a:prstGeom>
          <a:noFill/>
        </p:spPr>
        <p:txBody>
          <a:bodyPr wrap="none" rtlCol="0">
            <a:spAutoFit/>
          </a:bodyPr>
          <a:lstStyle/>
          <a:p>
            <a:r>
              <a:rPr lang="en-US" sz="1400" dirty="0"/>
              <a:t>A=0 30</a:t>
            </a:r>
          </a:p>
        </p:txBody>
      </p:sp>
    </p:spTree>
    <p:extLst>
      <p:ext uri="{BB962C8B-B14F-4D97-AF65-F5344CB8AC3E}">
        <p14:creationId xmlns:p14="http://schemas.microsoft.com/office/powerpoint/2010/main" val="3783005788"/>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Exercise Solution – Option 2</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37</a:t>
            </a:fld>
            <a:endParaRPr lang="en-US" dirty="0">
              <a:solidFill>
                <a:srgbClr val="052049"/>
              </a:solidFill>
            </a:endParaRPr>
          </a:p>
        </p:txBody>
      </p:sp>
      <p:graphicFrame>
        <p:nvGraphicFramePr>
          <p:cNvPr id="7" name="Table 6">
            <a:extLst>
              <a:ext uri="{FF2B5EF4-FFF2-40B4-BE49-F238E27FC236}">
                <a16:creationId xmlns:a16="http://schemas.microsoft.com/office/drawing/2014/main" id="{8CEE72C5-4960-CC42-B651-FEAE5A7BEF04}"/>
              </a:ext>
            </a:extLst>
          </p:cNvPr>
          <p:cNvGraphicFramePr>
            <a:graphicFrameLocks noGrp="1"/>
          </p:cNvGraphicFramePr>
          <p:nvPr>
            <p:extLst>
              <p:ext uri="{D42A27DB-BD31-4B8C-83A1-F6EECF244321}">
                <p14:modId xmlns:p14="http://schemas.microsoft.com/office/powerpoint/2010/main" val="2482957941"/>
              </p:ext>
            </p:extLst>
          </p:nvPr>
        </p:nvGraphicFramePr>
        <p:xfrm>
          <a:off x="870088" y="1780766"/>
          <a:ext cx="7827776" cy="1812370"/>
        </p:xfrm>
        <a:graphic>
          <a:graphicData uri="http://schemas.openxmlformats.org/drawingml/2006/table">
            <a:tbl>
              <a:tblPr/>
              <a:tblGrid>
                <a:gridCol w="1365697">
                  <a:extLst>
                    <a:ext uri="{9D8B030D-6E8A-4147-A177-3AD203B41FA5}">
                      <a16:colId xmlns:a16="http://schemas.microsoft.com/office/drawing/2014/main" val="1302186066"/>
                    </a:ext>
                  </a:extLst>
                </a:gridCol>
                <a:gridCol w="1249113">
                  <a:extLst>
                    <a:ext uri="{9D8B030D-6E8A-4147-A177-3AD203B41FA5}">
                      <a16:colId xmlns:a16="http://schemas.microsoft.com/office/drawing/2014/main" val="2268122501"/>
                    </a:ext>
                  </a:extLst>
                </a:gridCol>
                <a:gridCol w="1282424">
                  <a:extLst>
                    <a:ext uri="{9D8B030D-6E8A-4147-A177-3AD203B41FA5}">
                      <a16:colId xmlns:a16="http://schemas.microsoft.com/office/drawing/2014/main" val="828134814"/>
                    </a:ext>
                  </a:extLst>
                </a:gridCol>
                <a:gridCol w="1332388">
                  <a:extLst>
                    <a:ext uri="{9D8B030D-6E8A-4147-A177-3AD203B41FA5}">
                      <a16:colId xmlns:a16="http://schemas.microsoft.com/office/drawing/2014/main" val="2785591262"/>
                    </a:ext>
                  </a:extLst>
                </a:gridCol>
                <a:gridCol w="1299077">
                  <a:extLst>
                    <a:ext uri="{9D8B030D-6E8A-4147-A177-3AD203B41FA5}">
                      <a16:colId xmlns:a16="http://schemas.microsoft.com/office/drawing/2014/main" val="2716460120"/>
                    </a:ext>
                  </a:extLst>
                </a:gridCol>
                <a:gridCol w="1299077">
                  <a:extLst>
                    <a:ext uri="{9D8B030D-6E8A-4147-A177-3AD203B41FA5}">
                      <a16:colId xmlns:a16="http://schemas.microsoft.com/office/drawing/2014/main" val="2353628612"/>
                    </a:ext>
                  </a:extLst>
                </a:gridCol>
              </a:tblGrid>
              <a:tr h="410748">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endParaRPr>
                    </a:p>
                  </a:txBody>
                  <a:tcPr marL="121204" marR="121204" marT="0" marB="0" anchor="ctr">
                    <a:lnL>
                      <a:noFill/>
                    </a:lnL>
                    <a:lnR>
                      <a:noFill/>
                    </a:lnR>
                    <a:lnT w="19050" cap="flat" cmpd="sng" algn="ctr">
                      <a:solidFill>
                        <a:srgbClr val="000000"/>
                      </a:solidFill>
                      <a:prstDash val="solid"/>
                      <a:round/>
                      <a:headEnd type="none" w="med" len="med"/>
                      <a:tailEnd type="none" w="med" len="med"/>
                    </a:lnT>
                    <a:lnB>
                      <a:noFill/>
                    </a:lnB>
                  </a:tcPr>
                </a:tc>
                <a:tc gridSpan="2">
                  <a:txBody>
                    <a:bodyPr/>
                    <a:lstStyle/>
                    <a:p>
                      <a:pPr marL="0" marR="0" algn="ctr">
                        <a:lnSpc>
                          <a:spcPct val="107000"/>
                        </a:lnSpc>
                        <a:spcBef>
                          <a:spcPts val="0"/>
                        </a:spcBef>
                        <a:spcAft>
                          <a:spcPts val="0"/>
                        </a:spcAft>
                      </a:pPr>
                      <a:r>
                        <a:rPr lang="en-US" sz="1800" i="1" dirty="0">
                          <a:solidFill>
                            <a:srgbClr val="000000"/>
                          </a:solidFill>
                          <a:effectLst/>
                          <a:latin typeface="Times New Roman" panose="02020603050405020304" pitchFamily="18" charset="0"/>
                          <a:ea typeface="Times New Roman" panose="02020603050405020304" pitchFamily="18" charset="0"/>
                        </a:rPr>
                        <a:t>L </a:t>
                      </a:r>
                      <a:r>
                        <a:rPr lang="en-US" sz="1800" dirty="0">
                          <a:solidFill>
                            <a:srgbClr val="000000"/>
                          </a:solidFill>
                          <a:effectLst/>
                          <a:latin typeface="Times New Roman" panose="02020603050405020304" pitchFamily="18" charset="0"/>
                          <a:ea typeface="Times New Roman" panose="02020603050405020304" pitchFamily="18" charset="0"/>
                        </a:rPr>
                        <a:t>= 0 (n = 30)</a:t>
                      </a:r>
                      <a:endParaRPr lang="en-US" sz="2100" dirty="0">
                        <a:effectLst/>
                        <a:latin typeface="Times New Roman" panose="02020603050405020304" pitchFamily="18" charset="0"/>
                        <a:ea typeface="Calibri" panose="020F0502020204030204" pitchFamily="34" charset="0"/>
                      </a:endParaRPr>
                    </a:p>
                  </a:txBody>
                  <a:tcPr marL="161606" marR="161606" marT="80803" marB="80803">
                    <a:lnL>
                      <a:noFill/>
                    </a:lnL>
                    <a:lnR>
                      <a:noFill/>
                    </a:lnR>
                    <a:lnT w="1905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w="19050" cap="flat" cmpd="sng" algn="ctr">
                      <a:solidFill>
                        <a:srgbClr val="000000"/>
                      </a:solidFill>
                      <a:prstDash val="solid"/>
                      <a:round/>
                      <a:headEnd type="none" w="med" len="med"/>
                      <a:tailEnd type="none" w="med" len="med"/>
                    </a:lnT>
                    <a:lnB>
                      <a:noFill/>
                    </a:lnB>
                  </a:tcPr>
                </a:tc>
                <a:tc gridSpan="2">
                  <a:txBody>
                    <a:bodyPr/>
                    <a:lstStyle/>
                    <a:p>
                      <a:pPr marL="0" marR="0" algn="ctr">
                        <a:lnSpc>
                          <a:spcPct val="107000"/>
                        </a:lnSpc>
                        <a:spcBef>
                          <a:spcPts val="0"/>
                        </a:spcBef>
                        <a:spcAft>
                          <a:spcPts val="0"/>
                        </a:spcAft>
                        <a:tabLst>
                          <a:tab pos="735965" algn="ctr"/>
                          <a:tab pos="1472565" algn="r"/>
                        </a:tabLst>
                      </a:pPr>
                      <a:r>
                        <a:rPr lang="en-US" sz="1800" i="1" dirty="0">
                          <a:solidFill>
                            <a:srgbClr val="000000"/>
                          </a:solidFill>
                          <a:effectLst/>
                          <a:latin typeface="Times New Roman" panose="02020603050405020304" pitchFamily="18" charset="0"/>
                          <a:ea typeface="Times New Roman" panose="02020603050405020304" pitchFamily="18" charset="0"/>
                        </a:rPr>
                        <a:t>L </a:t>
                      </a:r>
                      <a:r>
                        <a:rPr lang="en-US" sz="1800" dirty="0">
                          <a:solidFill>
                            <a:srgbClr val="000000"/>
                          </a:solidFill>
                          <a:effectLst/>
                          <a:latin typeface="Times New Roman" panose="02020603050405020304" pitchFamily="18" charset="0"/>
                          <a:ea typeface="Times New Roman" panose="02020603050405020304" pitchFamily="18" charset="0"/>
                        </a:rPr>
                        <a:t>= 1 (n = 60)</a:t>
                      </a:r>
                      <a:endParaRPr lang="en-US" sz="2100" dirty="0">
                        <a:effectLst/>
                        <a:latin typeface="Times New Roman" panose="02020603050405020304" pitchFamily="18" charset="0"/>
                        <a:ea typeface="Calibri" panose="020F0502020204030204" pitchFamily="34" charset="0"/>
                      </a:endParaRPr>
                    </a:p>
                  </a:txBody>
                  <a:tcPr marL="161606" marR="161606" marT="80803" marB="80803">
                    <a:lnL>
                      <a:noFill/>
                    </a:lnL>
                    <a:lnR>
                      <a:noFill/>
                    </a:lnR>
                    <a:lnT w="1905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2471469769"/>
                  </a:ext>
                </a:extLst>
              </a:tr>
              <a:tr h="525219">
                <a:tc>
                  <a:txBody>
                    <a:bodyPr/>
                    <a:lstStyle/>
                    <a:p>
                      <a:pPr marL="0" marR="0" algn="ctr">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i="1" dirty="0">
                          <a:solidFill>
                            <a:srgbClr val="000000"/>
                          </a:solidFill>
                          <a:effectLst/>
                          <a:latin typeface="Times New Roman" panose="02020603050405020304" pitchFamily="18" charset="0"/>
                          <a:ea typeface="Times New Roman" panose="02020603050405020304" pitchFamily="18" charset="0"/>
                        </a:rPr>
                        <a:t>Y </a:t>
                      </a:r>
                      <a:r>
                        <a:rPr lang="en-US" sz="1800" dirty="0">
                          <a:solidFill>
                            <a:srgbClr val="000000"/>
                          </a:solidFill>
                          <a:effectLst/>
                          <a:latin typeface="Times New Roman" panose="02020603050405020304" pitchFamily="18" charset="0"/>
                          <a:ea typeface="Times New Roman" panose="02020603050405020304" pitchFamily="18" charset="0"/>
                        </a:rPr>
                        <a:t>= 1</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Y </a:t>
                      </a:r>
                      <a:r>
                        <a:rPr lang="en-US" sz="1800">
                          <a:solidFill>
                            <a:srgbClr val="000000"/>
                          </a:solidFill>
                          <a:effectLst/>
                          <a:latin typeface="Times New Roman" panose="02020603050405020304" pitchFamily="18" charset="0"/>
                          <a:ea typeface="Times New Roman" panose="02020603050405020304" pitchFamily="18" charset="0"/>
                        </a:rPr>
                        <a:t>= 0</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Y </a:t>
                      </a:r>
                      <a:r>
                        <a:rPr lang="en-US" sz="1800">
                          <a:solidFill>
                            <a:srgbClr val="000000"/>
                          </a:solidFill>
                          <a:effectLst/>
                          <a:latin typeface="Times New Roman" panose="02020603050405020304" pitchFamily="18" charset="0"/>
                          <a:ea typeface="Times New Roman" panose="02020603050405020304" pitchFamily="18" charset="0"/>
                        </a:rPr>
                        <a:t>= 1</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Y </a:t>
                      </a:r>
                      <a:r>
                        <a:rPr lang="en-US" sz="1800">
                          <a:solidFill>
                            <a:srgbClr val="000000"/>
                          </a:solidFill>
                          <a:effectLst/>
                          <a:latin typeface="Times New Roman" panose="02020603050405020304" pitchFamily="18" charset="0"/>
                          <a:ea typeface="Times New Roman" panose="02020603050405020304" pitchFamily="18" charset="0"/>
                        </a:rPr>
                        <a:t>= 0</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extLst>
                  <a:ext uri="{0D108BD9-81ED-4DB2-BD59-A6C34878D82A}">
                    <a16:rowId xmlns:a16="http://schemas.microsoft.com/office/drawing/2014/main" val="3367329445"/>
                  </a:ext>
                </a:extLst>
              </a:tr>
              <a:tr h="447782">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A </a:t>
                      </a:r>
                      <a:r>
                        <a:rPr lang="en-US" sz="1800">
                          <a:solidFill>
                            <a:srgbClr val="000000"/>
                          </a:solidFill>
                          <a:effectLst/>
                          <a:latin typeface="Times New Roman" panose="02020603050405020304" pitchFamily="18" charset="0"/>
                          <a:ea typeface="Times New Roman" panose="02020603050405020304" pitchFamily="18" charset="0"/>
                        </a:rPr>
                        <a:t>= 1</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15(1/0.67)</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indent="0" algn="ctr" defTabSz="914378" rtl="0" eaLnBrk="1" fontAlgn="auto" latinLnBrk="0" hangingPunct="1">
                        <a:lnSpc>
                          <a:spcPct val="107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5(1/0.67)</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20(1/0.5)</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rPr>
                        <a:t>10</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(1/0.5)</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extLst>
                  <a:ext uri="{0D108BD9-81ED-4DB2-BD59-A6C34878D82A}">
                    <a16:rowId xmlns:a16="http://schemas.microsoft.com/office/drawing/2014/main" val="829240252"/>
                  </a:ext>
                </a:extLst>
              </a:tr>
              <a:tr h="404014">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A </a:t>
                      </a:r>
                      <a:r>
                        <a:rPr lang="en-US" sz="1800">
                          <a:solidFill>
                            <a:srgbClr val="000000"/>
                          </a:solidFill>
                          <a:effectLst/>
                          <a:latin typeface="Times New Roman" panose="02020603050405020304" pitchFamily="18" charset="0"/>
                          <a:ea typeface="Times New Roman" panose="02020603050405020304" pitchFamily="18" charset="0"/>
                        </a:rPr>
                        <a:t>= 0</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5(1/0.33)</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indent="0" algn="ctr" defTabSz="914378" rtl="0" eaLnBrk="1" fontAlgn="auto" latinLnBrk="0" hangingPunct="1">
                        <a:lnSpc>
                          <a:spcPct val="107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5(1/0.33)</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indent="0" algn="ctr" defTabSz="914378" rtl="0" eaLnBrk="1" fontAlgn="auto" latinLnBrk="0" hangingPunct="1">
                        <a:lnSpc>
                          <a:spcPct val="107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18</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(1/0.5)</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indent="0" algn="ctr" defTabSz="914378" rtl="0" eaLnBrk="1" fontAlgn="auto" latinLnBrk="0" hangingPunct="1">
                        <a:lnSpc>
                          <a:spcPct val="107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12</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(1/0.5)</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6404984"/>
                  </a:ext>
                </a:extLst>
              </a:tr>
            </a:tbl>
          </a:graphicData>
        </a:graphic>
      </p:graphicFrame>
      <p:graphicFrame>
        <p:nvGraphicFramePr>
          <p:cNvPr id="8" name="Table 7">
            <a:extLst>
              <a:ext uri="{FF2B5EF4-FFF2-40B4-BE49-F238E27FC236}">
                <a16:creationId xmlns:a16="http://schemas.microsoft.com/office/drawing/2014/main" id="{80CDDBBF-1A1F-FA46-B404-D9324A844DF8}"/>
              </a:ext>
            </a:extLst>
          </p:cNvPr>
          <p:cNvGraphicFramePr>
            <a:graphicFrameLocks noGrp="1"/>
          </p:cNvGraphicFramePr>
          <p:nvPr>
            <p:extLst>
              <p:ext uri="{D42A27DB-BD31-4B8C-83A1-F6EECF244321}">
                <p14:modId xmlns:p14="http://schemas.microsoft.com/office/powerpoint/2010/main" val="4008179623"/>
              </p:ext>
            </p:extLst>
          </p:nvPr>
        </p:nvGraphicFramePr>
        <p:xfrm>
          <a:off x="870088" y="4095341"/>
          <a:ext cx="7827776" cy="1812370"/>
        </p:xfrm>
        <a:graphic>
          <a:graphicData uri="http://schemas.openxmlformats.org/drawingml/2006/table">
            <a:tbl>
              <a:tblPr/>
              <a:tblGrid>
                <a:gridCol w="1365697">
                  <a:extLst>
                    <a:ext uri="{9D8B030D-6E8A-4147-A177-3AD203B41FA5}">
                      <a16:colId xmlns:a16="http://schemas.microsoft.com/office/drawing/2014/main" val="1302186066"/>
                    </a:ext>
                  </a:extLst>
                </a:gridCol>
                <a:gridCol w="1249113">
                  <a:extLst>
                    <a:ext uri="{9D8B030D-6E8A-4147-A177-3AD203B41FA5}">
                      <a16:colId xmlns:a16="http://schemas.microsoft.com/office/drawing/2014/main" val="2268122501"/>
                    </a:ext>
                  </a:extLst>
                </a:gridCol>
                <a:gridCol w="1282424">
                  <a:extLst>
                    <a:ext uri="{9D8B030D-6E8A-4147-A177-3AD203B41FA5}">
                      <a16:colId xmlns:a16="http://schemas.microsoft.com/office/drawing/2014/main" val="828134814"/>
                    </a:ext>
                  </a:extLst>
                </a:gridCol>
                <a:gridCol w="1332388">
                  <a:extLst>
                    <a:ext uri="{9D8B030D-6E8A-4147-A177-3AD203B41FA5}">
                      <a16:colId xmlns:a16="http://schemas.microsoft.com/office/drawing/2014/main" val="2785591262"/>
                    </a:ext>
                  </a:extLst>
                </a:gridCol>
                <a:gridCol w="1299077">
                  <a:extLst>
                    <a:ext uri="{9D8B030D-6E8A-4147-A177-3AD203B41FA5}">
                      <a16:colId xmlns:a16="http://schemas.microsoft.com/office/drawing/2014/main" val="2716460120"/>
                    </a:ext>
                  </a:extLst>
                </a:gridCol>
                <a:gridCol w="1299077">
                  <a:extLst>
                    <a:ext uri="{9D8B030D-6E8A-4147-A177-3AD203B41FA5}">
                      <a16:colId xmlns:a16="http://schemas.microsoft.com/office/drawing/2014/main" val="2353628612"/>
                    </a:ext>
                  </a:extLst>
                </a:gridCol>
              </a:tblGrid>
              <a:tr h="410748">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endParaRPr>
                    </a:p>
                  </a:txBody>
                  <a:tcPr marL="121204" marR="121204" marT="0" marB="0" anchor="ctr">
                    <a:lnL>
                      <a:noFill/>
                    </a:lnL>
                    <a:lnR>
                      <a:noFill/>
                    </a:lnR>
                    <a:lnT w="19050" cap="flat" cmpd="sng" algn="ctr">
                      <a:solidFill>
                        <a:srgbClr val="000000"/>
                      </a:solidFill>
                      <a:prstDash val="solid"/>
                      <a:round/>
                      <a:headEnd type="none" w="med" len="med"/>
                      <a:tailEnd type="none" w="med" len="med"/>
                    </a:lnT>
                    <a:lnB>
                      <a:noFill/>
                    </a:lnB>
                  </a:tcPr>
                </a:tc>
                <a:tc gridSpan="2">
                  <a:txBody>
                    <a:bodyPr/>
                    <a:lstStyle/>
                    <a:p>
                      <a:pPr marL="0" marR="0" algn="ctr">
                        <a:lnSpc>
                          <a:spcPct val="107000"/>
                        </a:lnSpc>
                        <a:spcBef>
                          <a:spcPts val="0"/>
                        </a:spcBef>
                        <a:spcAft>
                          <a:spcPts val="0"/>
                        </a:spcAft>
                      </a:pPr>
                      <a:r>
                        <a:rPr lang="en-US" sz="1800" i="1" dirty="0">
                          <a:solidFill>
                            <a:srgbClr val="000000"/>
                          </a:solidFill>
                          <a:effectLst/>
                          <a:latin typeface="Times New Roman" panose="02020603050405020304" pitchFamily="18" charset="0"/>
                          <a:ea typeface="Times New Roman" panose="02020603050405020304" pitchFamily="18" charset="0"/>
                        </a:rPr>
                        <a:t>L </a:t>
                      </a:r>
                      <a:r>
                        <a:rPr lang="en-US" sz="1800" dirty="0">
                          <a:solidFill>
                            <a:srgbClr val="000000"/>
                          </a:solidFill>
                          <a:effectLst/>
                          <a:latin typeface="Times New Roman" panose="02020603050405020304" pitchFamily="18" charset="0"/>
                          <a:ea typeface="Times New Roman" panose="02020603050405020304" pitchFamily="18" charset="0"/>
                        </a:rPr>
                        <a:t>= 0 (n = 30)</a:t>
                      </a:r>
                      <a:endParaRPr lang="en-US" sz="2100" dirty="0">
                        <a:effectLst/>
                        <a:latin typeface="Times New Roman" panose="02020603050405020304" pitchFamily="18" charset="0"/>
                        <a:ea typeface="Calibri" panose="020F0502020204030204" pitchFamily="34" charset="0"/>
                      </a:endParaRPr>
                    </a:p>
                  </a:txBody>
                  <a:tcPr marL="161606" marR="161606" marT="80803" marB="80803">
                    <a:lnL>
                      <a:noFill/>
                    </a:lnL>
                    <a:lnR>
                      <a:noFill/>
                    </a:lnR>
                    <a:lnT w="1905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w="19050" cap="flat" cmpd="sng" algn="ctr">
                      <a:solidFill>
                        <a:srgbClr val="000000"/>
                      </a:solidFill>
                      <a:prstDash val="solid"/>
                      <a:round/>
                      <a:headEnd type="none" w="med" len="med"/>
                      <a:tailEnd type="none" w="med" len="med"/>
                    </a:lnT>
                    <a:lnB>
                      <a:noFill/>
                    </a:lnB>
                  </a:tcPr>
                </a:tc>
                <a:tc gridSpan="2">
                  <a:txBody>
                    <a:bodyPr/>
                    <a:lstStyle/>
                    <a:p>
                      <a:pPr marL="0" marR="0" algn="ctr">
                        <a:lnSpc>
                          <a:spcPct val="107000"/>
                        </a:lnSpc>
                        <a:spcBef>
                          <a:spcPts val="0"/>
                        </a:spcBef>
                        <a:spcAft>
                          <a:spcPts val="0"/>
                        </a:spcAft>
                        <a:tabLst>
                          <a:tab pos="735965" algn="ctr"/>
                          <a:tab pos="1472565" algn="r"/>
                        </a:tabLst>
                      </a:pPr>
                      <a:r>
                        <a:rPr lang="en-US" sz="1800" i="1" dirty="0">
                          <a:solidFill>
                            <a:srgbClr val="000000"/>
                          </a:solidFill>
                          <a:effectLst/>
                          <a:latin typeface="Times New Roman" panose="02020603050405020304" pitchFamily="18" charset="0"/>
                          <a:ea typeface="Times New Roman" panose="02020603050405020304" pitchFamily="18" charset="0"/>
                        </a:rPr>
                        <a:t>L </a:t>
                      </a:r>
                      <a:r>
                        <a:rPr lang="en-US" sz="1800" dirty="0">
                          <a:solidFill>
                            <a:srgbClr val="000000"/>
                          </a:solidFill>
                          <a:effectLst/>
                          <a:latin typeface="Times New Roman" panose="02020603050405020304" pitchFamily="18" charset="0"/>
                          <a:ea typeface="Times New Roman" panose="02020603050405020304" pitchFamily="18" charset="0"/>
                        </a:rPr>
                        <a:t>= 1 (n = 60)</a:t>
                      </a:r>
                      <a:endParaRPr lang="en-US" sz="2100" dirty="0">
                        <a:effectLst/>
                        <a:latin typeface="Times New Roman" panose="02020603050405020304" pitchFamily="18" charset="0"/>
                        <a:ea typeface="Calibri" panose="020F0502020204030204" pitchFamily="34" charset="0"/>
                      </a:endParaRPr>
                    </a:p>
                  </a:txBody>
                  <a:tcPr marL="161606" marR="161606" marT="80803" marB="80803">
                    <a:lnL>
                      <a:noFill/>
                    </a:lnL>
                    <a:lnR>
                      <a:noFill/>
                    </a:lnR>
                    <a:lnT w="1905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2471469769"/>
                  </a:ext>
                </a:extLst>
              </a:tr>
              <a:tr h="525219">
                <a:tc>
                  <a:txBody>
                    <a:bodyPr/>
                    <a:lstStyle/>
                    <a:p>
                      <a:pPr marL="0" marR="0" algn="ctr">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i="1" dirty="0">
                          <a:solidFill>
                            <a:srgbClr val="000000"/>
                          </a:solidFill>
                          <a:effectLst/>
                          <a:latin typeface="Times New Roman" panose="02020603050405020304" pitchFamily="18" charset="0"/>
                          <a:ea typeface="Times New Roman" panose="02020603050405020304" pitchFamily="18" charset="0"/>
                        </a:rPr>
                        <a:t>Y </a:t>
                      </a:r>
                      <a:r>
                        <a:rPr lang="en-US" sz="1800" dirty="0">
                          <a:solidFill>
                            <a:srgbClr val="000000"/>
                          </a:solidFill>
                          <a:effectLst/>
                          <a:latin typeface="Times New Roman" panose="02020603050405020304" pitchFamily="18" charset="0"/>
                          <a:ea typeface="Times New Roman" panose="02020603050405020304" pitchFamily="18" charset="0"/>
                        </a:rPr>
                        <a:t>= 1</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Y </a:t>
                      </a:r>
                      <a:r>
                        <a:rPr lang="en-US" sz="1800">
                          <a:solidFill>
                            <a:srgbClr val="000000"/>
                          </a:solidFill>
                          <a:effectLst/>
                          <a:latin typeface="Times New Roman" panose="02020603050405020304" pitchFamily="18" charset="0"/>
                          <a:ea typeface="Times New Roman" panose="02020603050405020304" pitchFamily="18" charset="0"/>
                        </a:rPr>
                        <a:t>= 0</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Y </a:t>
                      </a:r>
                      <a:r>
                        <a:rPr lang="en-US" sz="1800">
                          <a:solidFill>
                            <a:srgbClr val="000000"/>
                          </a:solidFill>
                          <a:effectLst/>
                          <a:latin typeface="Times New Roman" panose="02020603050405020304" pitchFamily="18" charset="0"/>
                          <a:ea typeface="Times New Roman" panose="02020603050405020304" pitchFamily="18" charset="0"/>
                        </a:rPr>
                        <a:t>= 1</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Y </a:t>
                      </a:r>
                      <a:r>
                        <a:rPr lang="en-US" sz="1800">
                          <a:solidFill>
                            <a:srgbClr val="000000"/>
                          </a:solidFill>
                          <a:effectLst/>
                          <a:latin typeface="Times New Roman" panose="02020603050405020304" pitchFamily="18" charset="0"/>
                          <a:ea typeface="Times New Roman" panose="02020603050405020304" pitchFamily="18" charset="0"/>
                        </a:rPr>
                        <a:t>= 0</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extLst>
                  <a:ext uri="{0D108BD9-81ED-4DB2-BD59-A6C34878D82A}">
                    <a16:rowId xmlns:a16="http://schemas.microsoft.com/office/drawing/2014/main" val="3367329445"/>
                  </a:ext>
                </a:extLst>
              </a:tr>
              <a:tr h="447782">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A </a:t>
                      </a:r>
                      <a:r>
                        <a:rPr lang="en-US" sz="1800">
                          <a:solidFill>
                            <a:srgbClr val="000000"/>
                          </a:solidFill>
                          <a:effectLst/>
                          <a:latin typeface="Times New Roman" panose="02020603050405020304" pitchFamily="18" charset="0"/>
                          <a:ea typeface="Times New Roman" panose="02020603050405020304" pitchFamily="18" charset="0"/>
                        </a:rPr>
                        <a:t>= 1</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22.5</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indent="0" algn="ctr" defTabSz="914378" rtl="0" eaLnBrk="1" fontAlgn="auto" latinLnBrk="0" hangingPunct="1">
                        <a:lnSpc>
                          <a:spcPct val="107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7.5</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40</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rPr>
                        <a:t>20</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extLst>
                  <a:ext uri="{0D108BD9-81ED-4DB2-BD59-A6C34878D82A}">
                    <a16:rowId xmlns:a16="http://schemas.microsoft.com/office/drawing/2014/main" val="829240252"/>
                  </a:ext>
                </a:extLst>
              </a:tr>
              <a:tr h="404014">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A </a:t>
                      </a:r>
                      <a:r>
                        <a:rPr lang="en-US" sz="1800">
                          <a:solidFill>
                            <a:srgbClr val="000000"/>
                          </a:solidFill>
                          <a:effectLst/>
                          <a:latin typeface="Times New Roman" panose="02020603050405020304" pitchFamily="18" charset="0"/>
                          <a:ea typeface="Times New Roman" panose="02020603050405020304" pitchFamily="18" charset="0"/>
                        </a:rPr>
                        <a:t>= 0</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15</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indent="0" algn="ctr" defTabSz="914378" rtl="0" eaLnBrk="1" fontAlgn="auto" latinLnBrk="0" hangingPunct="1">
                        <a:lnSpc>
                          <a:spcPct val="107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15</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indent="0" algn="ctr" defTabSz="914378" rtl="0" eaLnBrk="1" fontAlgn="auto" latinLnBrk="0" hangingPunct="1">
                        <a:lnSpc>
                          <a:spcPct val="107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36</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indent="0" algn="ctr" defTabSz="914378" rtl="0" eaLnBrk="1" fontAlgn="auto" latinLnBrk="0" hangingPunct="1">
                        <a:lnSpc>
                          <a:spcPct val="107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24</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6404984"/>
                  </a:ext>
                </a:extLst>
              </a:tr>
            </a:tbl>
          </a:graphicData>
        </a:graphic>
      </p:graphicFrame>
    </p:spTree>
    <p:extLst>
      <p:ext uri="{BB962C8B-B14F-4D97-AF65-F5344CB8AC3E}">
        <p14:creationId xmlns:p14="http://schemas.microsoft.com/office/powerpoint/2010/main" val="560621376"/>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Exercise Solution – Final Pseudo-population</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38</a:t>
            </a:fld>
            <a:endParaRPr lang="en-US" dirty="0">
              <a:solidFill>
                <a:srgbClr val="052049"/>
              </a:solidFill>
            </a:endParaRPr>
          </a:p>
        </p:txBody>
      </p:sp>
      <p:graphicFrame>
        <p:nvGraphicFramePr>
          <p:cNvPr id="6" name="Table 5">
            <a:extLst>
              <a:ext uri="{FF2B5EF4-FFF2-40B4-BE49-F238E27FC236}">
                <a16:creationId xmlns:a16="http://schemas.microsoft.com/office/drawing/2014/main" id="{DABC5E09-BC83-074A-908C-87EF8F07B144}"/>
              </a:ext>
            </a:extLst>
          </p:cNvPr>
          <p:cNvGraphicFramePr>
            <a:graphicFrameLocks noGrp="1"/>
          </p:cNvGraphicFramePr>
          <p:nvPr>
            <p:extLst>
              <p:ext uri="{D42A27DB-BD31-4B8C-83A1-F6EECF244321}">
                <p14:modId xmlns:p14="http://schemas.microsoft.com/office/powerpoint/2010/main" val="2427724649"/>
              </p:ext>
            </p:extLst>
          </p:nvPr>
        </p:nvGraphicFramePr>
        <p:xfrm>
          <a:off x="1524000" y="2316480"/>
          <a:ext cx="6096000" cy="1112520"/>
        </p:xfrm>
        <a:graphic>
          <a:graphicData uri="http://schemas.openxmlformats.org/drawingml/2006/table">
            <a:tbl>
              <a:tblPr firstRow="1" bandRow="1">
                <a:tableStyleId>{21E4AEA4-8DFA-4A89-87EB-49C32662AFE0}</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endParaRPr lang="en-US" dirty="0"/>
                    </a:p>
                  </a:txBody>
                  <a:tcPr/>
                </a:tc>
                <a:tc>
                  <a:txBody>
                    <a:bodyPr/>
                    <a:lstStyle/>
                    <a:p>
                      <a:pPr algn="ctr"/>
                      <a:r>
                        <a:rPr lang="en-US" i="1" dirty="0"/>
                        <a:t>Y</a:t>
                      </a:r>
                      <a:r>
                        <a:rPr lang="en-US" dirty="0"/>
                        <a:t> = 1</a:t>
                      </a:r>
                    </a:p>
                  </a:txBody>
                  <a:tcPr/>
                </a:tc>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en-US" i="1" dirty="0"/>
                        <a:t>Y</a:t>
                      </a:r>
                      <a:r>
                        <a:rPr lang="en-US" dirty="0"/>
                        <a:t> = 0</a:t>
                      </a:r>
                    </a:p>
                  </a:txBody>
                  <a:tcPr/>
                </a:tc>
                <a:extLst>
                  <a:ext uri="{0D108BD9-81ED-4DB2-BD59-A6C34878D82A}">
                    <a16:rowId xmlns:a16="http://schemas.microsoft.com/office/drawing/2014/main" val="10000"/>
                  </a:ext>
                </a:extLst>
              </a:tr>
              <a:tr h="370840">
                <a:tc>
                  <a:txBody>
                    <a:bodyPr/>
                    <a:lstStyle/>
                    <a:p>
                      <a:r>
                        <a:rPr lang="en-US" i="1" dirty="0"/>
                        <a:t>A</a:t>
                      </a:r>
                      <a:r>
                        <a:rPr lang="en-US" dirty="0"/>
                        <a:t> = 1</a:t>
                      </a:r>
                    </a:p>
                  </a:txBody>
                  <a:tcPr/>
                </a:tc>
                <a:tc>
                  <a:txBody>
                    <a:bodyPr/>
                    <a:lstStyle/>
                    <a:p>
                      <a:pPr algn="ctr"/>
                      <a:r>
                        <a:rPr lang="en-US" dirty="0"/>
                        <a:t>62.5</a:t>
                      </a:r>
                    </a:p>
                  </a:txBody>
                  <a:tcPr/>
                </a:tc>
                <a:tc>
                  <a:txBody>
                    <a:bodyPr/>
                    <a:lstStyle/>
                    <a:p>
                      <a:pPr algn="ctr"/>
                      <a:r>
                        <a:rPr lang="en-US" dirty="0"/>
                        <a:t>27.5</a:t>
                      </a:r>
                    </a:p>
                  </a:txBody>
                  <a:tcPr/>
                </a:tc>
                <a:extLst>
                  <a:ext uri="{0D108BD9-81ED-4DB2-BD59-A6C34878D82A}">
                    <a16:rowId xmlns:a16="http://schemas.microsoft.com/office/drawing/2014/main" val="10001"/>
                  </a:ext>
                </a:extLst>
              </a:tr>
              <a:tr h="370840">
                <a:tc>
                  <a: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i="1" dirty="0"/>
                        <a:t>A</a:t>
                      </a:r>
                      <a:r>
                        <a:rPr lang="en-US" dirty="0"/>
                        <a:t> = 0</a:t>
                      </a:r>
                    </a:p>
                  </a:txBody>
                  <a:tcPr/>
                </a:tc>
                <a:tc>
                  <a:txBody>
                    <a:bodyPr/>
                    <a:lstStyle/>
                    <a:p>
                      <a:pPr algn="ctr"/>
                      <a:r>
                        <a:rPr lang="en-US" dirty="0"/>
                        <a:t>51</a:t>
                      </a:r>
                    </a:p>
                  </a:txBody>
                  <a:tcPr/>
                </a:tc>
                <a:tc>
                  <a:txBody>
                    <a:bodyPr/>
                    <a:lstStyle/>
                    <a:p>
                      <a:pPr algn="ctr"/>
                      <a:r>
                        <a:rPr lang="en-US" dirty="0"/>
                        <a:t>39</a:t>
                      </a:r>
                    </a:p>
                  </a:txBody>
                  <a:tcPr/>
                </a:tc>
                <a:extLst>
                  <a:ext uri="{0D108BD9-81ED-4DB2-BD59-A6C34878D82A}">
                    <a16:rowId xmlns:a16="http://schemas.microsoft.com/office/drawing/2014/main" val="10002"/>
                  </a:ext>
                </a:extLst>
              </a:tr>
            </a:tbl>
          </a:graphicData>
        </a:graphic>
      </p:graphicFrame>
      <p:sp>
        <p:nvSpPr>
          <p:cNvPr id="9" name="Content Placeholder 5">
            <a:extLst>
              <a:ext uri="{FF2B5EF4-FFF2-40B4-BE49-F238E27FC236}">
                <a16:creationId xmlns:a16="http://schemas.microsoft.com/office/drawing/2014/main" id="{014DFD6A-5698-734B-A557-8E950682D7E6}"/>
              </a:ext>
            </a:extLst>
          </p:cNvPr>
          <p:cNvSpPr>
            <a:spLocks noGrp="1"/>
          </p:cNvSpPr>
          <p:nvPr>
            <p:ph idx="1"/>
          </p:nvPr>
        </p:nvSpPr>
        <p:spPr>
          <a:xfrm>
            <a:off x="459686" y="1496817"/>
            <a:ext cx="7531375" cy="3780740"/>
          </a:xfrm>
        </p:spPr>
        <p:txBody>
          <a:bodyPr/>
          <a:lstStyle/>
          <a:p>
            <a:r>
              <a:rPr lang="en-US" dirty="0"/>
              <a:t>Having accounted for the effect of L:</a:t>
            </a:r>
          </a:p>
        </p:txBody>
      </p:sp>
    </p:spTree>
    <p:extLst>
      <p:ext uri="{BB962C8B-B14F-4D97-AF65-F5344CB8AC3E}">
        <p14:creationId xmlns:p14="http://schemas.microsoft.com/office/powerpoint/2010/main" val="1871239677"/>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One More Identifiability Condition</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39</a:t>
            </a:fld>
            <a:endParaRPr lang="en-US" dirty="0">
              <a:solidFill>
                <a:srgbClr val="052049"/>
              </a:solidFill>
            </a:endParaRPr>
          </a:p>
        </p:txBody>
      </p:sp>
      <p:sp>
        <p:nvSpPr>
          <p:cNvPr id="7" name="Content Placeholder 5"/>
          <p:cNvSpPr txBox="1">
            <a:spLocks/>
          </p:cNvSpPr>
          <p:nvPr/>
        </p:nvSpPr>
        <p:spPr>
          <a:xfrm>
            <a:off x="459686" y="1496817"/>
            <a:ext cx="8137665" cy="3780740"/>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Exchangeability</a:t>
            </a:r>
          </a:p>
          <a:p>
            <a:r>
              <a:rPr lang="en-US" dirty="0"/>
              <a:t>Consistency</a:t>
            </a:r>
          </a:p>
          <a:p>
            <a:endParaRPr lang="en-US" dirty="0"/>
          </a:p>
          <a:p>
            <a:r>
              <a:rPr lang="en-US" dirty="0"/>
              <a:t>Positivity:</a:t>
            </a:r>
          </a:p>
          <a:p>
            <a:pPr lvl="1"/>
            <a:r>
              <a:rPr lang="en-US" dirty="0"/>
              <a:t>The probability of receiving every value of treatment conditional on </a:t>
            </a:r>
            <a:r>
              <a:rPr lang="en-US" i="1" dirty="0"/>
              <a:t>L </a:t>
            </a:r>
            <a:r>
              <a:rPr lang="en-US" dirty="0"/>
              <a:t>is greater than zero (i.e., positive)</a:t>
            </a:r>
          </a:p>
        </p:txBody>
      </p:sp>
    </p:spTree>
    <p:extLst>
      <p:ext uri="{BB962C8B-B14F-4D97-AF65-F5344CB8AC3E}">
        <p14:creationId xmlns:p14="http://schemas.microsoft.com/office/powerpoint/2010/main" val="170512789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BCC8D0D-EAEC-449D-9161-023DFF90F2E2}" type="slidenum">
              <a:rPr lang="en-US" smtClean="0">
                <a:solidFill>
                  <a:srgbClr val="052049"/>
                </a:solidFill>
              </a:rPr>
              <a:pPr/>
              <a:t>4</a:t>
            </a:fld>
            <a:endParaRPr lang="en-US" dirty="0">
              <a:solidFill>
                <a:srgbClr val="052049"/>
              </a:solidFill>
            </a:endParaRPr>
          </a:p>
        </p:txBody>
      </p:sp>
      <p:sp>
        <p:nvSpPr>
          <p:cNvPr id="4" name="Title 3"/>
          <p:cNvSpPr>
            <a:spLocks noGrp="1"/>
          </p:cNvSpPr>
          <p:nvPr>
            <p:ph type="title"/>
          </p:nvPr>
        </p:nvSpPr>
        <p:spPr/>
        <p:txBody>
          <a:bodyPr/>
          <a:lstStyle/>
          <a:p>
            <a:r>
              <a:rPr lang="en-US" dirty="0"/>
              <a:t>Back to Counterfactuals</a:t>
            </a:r>
          </a:p>
        </p:txBody>
      </p:sp>
    </p:spTree>
    <p:extLst>
      <p:ext uri="{BB962C8B-B14F-4D97-AF65-F5344CB8AC3E}">
        <p14:creationId xmlns:p14="http://schemas.microsoft.com/office/powerpoint/2010/main" val="2116492568"/>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82110"/>
            <a:ext cx="8173580" cy="611449"/>
          </a:xfrm>
        </p:spPr>
        <p:txBody>
          <a:bodyPr>
            <a:normAutofit/>
          </a:bodyPr>
          <a:lstStyle/>
          <a:p>
            <a:r>
              <a:rPr lang="en-US" sz="3600" dirty="0">
                <a:solidFill>
                  <a:srgbClr val="052049"/>
                </a:solidFill>
              </a:rPr>
              <a:t>Identifiability Conditions in Practice</a:t>
            </a:r>
            <a:endParaRPr lang="en-US" dirty="0"/>
          </a:p>
        </p:txBody>
      </p:sp>
      <p:sp>
        <p:nvSpPr>
          <p:cNvPr id="3" name="Content Placeholder 2"/>
          <p:cNvSpPr>
            <a:spLocks noGrp="1"/>
          </p:cNvSpPr>
          <p:nvPr>
            <p:ph idx="1"/>
          </p:nvPr>
        </p:nvSpPr>
        <p:spPr>
          <a:xfrm>
            <a:off x="459686" y="1085847"/>
            <a:ext cx="8137665" cy="5082724"/>
          </a:xfrm>
        </p:spPr>
        <p:txBody>
          <a:bodyPr/>
          <a:lstStyle/>
          <a:p>
            <a:pPr marL="0" indent="0">
              <a:buNone/>
            </a:pPr>
            <a:r>
              <a:rPr lang="en-US" dirty="0"/>
              <a:t>Association of Leisure-Time Physical Activity with Risk of 26 Types of Cancer in 1.44 Million Adults </a:t>
            </a:r>
            <a:r>
              <a:rPr lang="en-US" sz="1600" dirty="0">
                <a:hlinkClick r:id="rId3"/>
              </a:rPr>
              <a:t>https://www.ncbi.nlm.nih.gov/pubmed/27183032</a:t>
            </a:r>
            <a:endParaRPr lang="en-US" dirty="0"/>
          </a:p>
          <a:p>
            <a:r>
              <a:rPr lang="en-US" dirty="0"/>
              <a:t>“time per week in moderate and vigorous leisure-time physical activities</a:t>
            </a:r>
            <a:r>
              <a:rPr lang="mr-IN" dirty="0"/>
              <a:t>…</a:t>
            </a:r>
            <a:r>
              <a:rPr lang="en-US" dirty="0"/>
              <a:t>Assessed by asking about discrete activities such as walking, running, or swimming,</a:t>
            </a:r>
            <a:r>
              <a:rPr lang="en-US" baseline="30000" dirty="0"/>
              <a:t> </a:t>
            </a:r>
            <a:r>
              <a:rPr lang="en-US" dirty="0"/>
              <a:t>or, alternately, by inquiring about overall weekly participation in moderate- to vigorous-intensity activities.</a:t>
            </a:r>
            <a:r>
              <a:rPr lang="en-US" baseline="30000" dirty="0"/>
              <a:t> </a:t>
            </a:r>
            <a:r>
              <a:rPr lang="en-US" dirty="0"/>
              <a:t>The median activity level was 8 MET-h/</a:t>
            </a:r>
            <a:r>
              <a:rPr lang="en-US" dirty="0" err="1"/>
              <a:t>wk</a:t>
            </a:r>
            <a:r>
              <a:rPr lang="mr-IN" dirty="0"/>
              <a:t>…</a:t>
            </a:r>
            <a:r>
              <a:rPr lang="en-US" dirty="0"/>
              <a:t>equivalent to 150 minutes of moderate-intensity activity (eg, walking) per week, and </a:t>
            </a:r>
            <a:r>
              <a:rPr lang="en-US" dirty="0">
                <a:solidFill>
                  <a:schemeClr val="accent1"/>
                </a:solidFill>
              </a:rPr>
              <a:t>comparable to the median activity level for the US population</a:t>
            </a:r>
            <a:r>
              <a:rPr lang="en-US" dirty="0"/>
              <a:t>.”</a:t>
            </a:r>
          </a:p>
          <a:p>
            <a:r>
              <a:rPr lang="en-US" dirty="0"/>
              <a:t>“high vs low levels of leisure-time physical activity were associated with lower risks of 13 of 26 cancers.”</a:t>
            </a:r>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40</a:t>
            </a:fld>
            <a:endParaRPr lang="en-US" altLang="en-US">
              <a:solidFill>
                <a:srgbClr val="052049"/>
              </a:solidFill>
            </a:endParaRPr>
          </a:p>
        </p:txBody>
      </p:sp>
    </p:spTree>
    <p:extLst>
      <p:ext uri="{BB962C8B-B14F-4D97-AF65-F5344CB8AC3E}">
        <p14:creationId xmlns:p14="http://schemas.microsoft.com/office/powerpoint/2010/main" val="38999836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41</a:t>
            </a:fld>
            <a:endParaRPr lang="en-US" dirty="0">
              <a:solidFill>
                <a:srgbClr val="052049"/>
              </a:solidFill>
            </a:endParaRPr>
          </a:p>
        </p:txBody>
      </p:sp>
      <p:sp>
        <p:nvSpPr>
          <p:cNvPr id="3" name="Title 2"/>
          <p:cNvSpPr>
            <a:spLocks noGrp="1"/>
          </p:cNvSpPr>
          <p:nvPr>
            <p:ph type="title"/>
          </p:nvPr>
        </p:nvSpPr>
        <p:spPr/>
        <p:txBody>
          <a:bodyPr/>
          <a:lstStyle/>
          <a:p>
            <a:r>
              <a:rPr lang="en-US" dirty="0"/>
              <a:t>Acknowledgements</a:t>
            </a:r>
          </a:p>
        </p:txBody>
      </p:sp>
      <p:sp>
        <p:nvSpPr>
          <p:cNvPr id="8" name="Content Placeholder 5"/>
          <p:cNvSpPr txBox="1">
            <a:spLocks/>
          </p:cNvSpPr>
          <p:nvPr/>
        </p:nvSpPr>
        <p:spPr>
          <a:xfrm>
            <a:off x="459686" y="1496817"/>
            <a:ext cx="8137665" cy="3780740"/>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June Chan</a:t>
            </a:r>
          </a:p>
          <a:p>
            <a:endParaRPr lang="en-US" dirty="0"/>
          </a:p>
          <a:p>
            <a:endParaRPr lang="en-US" dirty="0"/>
          </a:p>
          <a:p>
            <a:endParaRPr lang="en-US" dirty="0"/>
          </a:p>
          <a:p>
            <a:r>
              <a:rPr lang="en-US" dirty="0"/>
              <a:t>Miguel </a:t>
            </a:r>
            <a:r>
              <a:rPr lang="en-US" dirty="0" err="1"/>
              <a:t>Hernán</a:t>
            </a:r>
            <a:endParaRPr lang="en-US" dirty="0"/>
          </a:p>
          <a:p>
            <a:endParaRPr lang="en-US" dirty="0"/>
          </a:p>
          <a:p>
            <a:endParaRPr lang="en-US" dirty="0"/>
          </a:p>
          <a:p>
            <a:endParaRPr lang="en-US" dirty="0"/>
          </a:p>
          <a:p>
            <a:r>
              <a:rPr lang="en-US" dirty="0"/>
              <a:t>Dan Kelly</a:t>
            </a:r>
          </a:p>
        </p:txBody>
      </p:sp>
      <p:pic>
        <p:nvPicPr>
          <p:cNvPr id="9" name="Picture 8" descr="Miguel.jpg">
            <a:extLst>
              <a:ext uri="{FF2B5EF4-FFF2-40B4-BE49-F238E27FC236}">
                <a16:creationId xmlns:a16="http://schemas.microsoft.com/office/drawing/2014/main" id="{DBADFCDD-A014-F944-A3B2-1A6D353DB7B4}"/>
              </a:ext>
            </a:extLst>
          </p:cNvPr>
          <p:cNvPicPr>
            <a:picLocks noChangeAspect="1"/>
          </p:cNvPicPr>
          <p:nvPr/>
        </p:nvPicPr>
        <p:blipFill rotWithShape="1">
          <a:blip r:embed="rId3">
            <a:extLst>
              <a:ext uri="{28A0092B-C50C-407E-A947-70E740481C1C}">
                <a14:useLocalDpi xmlns:a14="http://schemas.microsoft.com/office/drawing/2010/main" val="0"/>
              </a:ext>
            </a:extLst>
          </a:blip>
          <a:srcRect l="15293" r="16471" b="41764"/>
          <a:stretch/>
        </p:blipFill>
        <p:spPr>
          <a:xfrm>
            <a:off x="3556012" y="3163820"/>
            <a:ext cx="1088559" cy="1238706"/>
          </a:xfrm>
          <a:prstGeom prst="rect">
            <a:avLst/>
          </a:prstGeom>
        </p:spPr>
      </p:pic>
      <p:pic>
        <p:nvPicPr>
          <p:cNvPr id="10" name="Picture 9" descr="Dan.jpeg">
            <a:extLst>
              <a:ext uri="{FF2B5EF4-FFF2-40B4-BE49-F238E27FC236}">
                <a16:creationId xmlns:a16="http://schemas.microsoft.com/office/drawing/2014/main" id="{91D08B01-5558-3D4B-9835-4D8682EB59AA}"/>
              </a:ext>
            </a:extLst>
          </p:cNvPr>
          <p:cNvPicPr>
            <a:picLocks noChangeAspect="1"/>
          </p:cNvPicPr>
          <p:nvPr/>
        </p:nvPicPr>
        <p:blipFill rotWithShape="1">
          <a:blip r:embed="rId4">
            <a:extLst>
              <a:ext uri="{28A0092B-C50C-407E-A947-70E740481C1C}">
                <a14:useLocalDpi xmlns:a14="http://schemas.microsoft.com/office/drawing/2010/main" val="0"/>
              </a:ext>
            </a:extLst>
          </a:blip>
          <a:srcRect l="10475" r="19048"/>
          <a:stretch/>
        </p:blipFill>
        <p:spPr>
          <a:xfrm>
            <a:off x="3556012" y="4740143"/>
            <a:ext cx="1088559" cy="1256258"/>
          </a:xfrm>
          <a:prstGeom prst="rect">
            <a:avLst/>
          </a:prstGeom>
        </p:spPr>
      </p:pic>
      <p:pic>
        <p:nvPicPr>
          <p:cNvPr id="12" name="Picture 11">
            <a:extLst>
              <a:ext uri="{FF2B5EF4-FFF2-40B4-BE49-F238E27FC236}">
                <a16:creationId xmlns:a16="http://schemas.microsoft.com/office/drawing/2014/main" id="{56F4714E-CB09-1046-91E4-B4198C9E9BD0}"/>
              </a:ext>
            </a:extLst>
          </p:cNvPr>
          <p:cNvPicPr>
            <a:picLocks noChangeAspect="1"/>
          </p:cNvPicPr>
          <p:nvPr/>
        </p:nvPicPr>
        <p:blipFill rotWithShape="1">
          <a:blip r:embed="rId5"/>
          <a:srcRect l="6939" t="2839" r="18307" b="9074"/>
          <a:stretch/>
        </p:blipFill>
        <p:spPr>
          <a:xfrm>
            <a:off x="3556012" y="1569944"/>
            <a:ext cx="1088559" cy="1256259"/>
          </a:xfrm>
          <a:prstGeom prst="rect">
            <a:avLst/>
          </a:prstGeom>
        </p:spPr>
      </p:pic>
    </p:spTree>
    <p:extLst>
      <p:ext uri="{BB962C8B-B14F-4D97-AF65-F5344CB8AC3E}">
        <p14:creationId xmlns:p14="http://schemas.microsoft.com/office/powerpoint/2010/main" val="3265651311"/>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BCC8D0D-EAEC-449D-9161-023DFF90F2E2}" type="slidenum">
              <a:rPr lang="en-US" smtClean="0">
                <a:solidFill>
                  <a:srgbClr val="052049"/>
                </a:solidFill>
              </a:rPr>
              <a:pPr/>
              <a:t>42</a:t>
            </a:fld>
            <a:endParaRPr lang="en-US" dirty="0">
              <a:solidFill>
                <a:srgbClr val="052049"/>
              </a:solidFill>
            </a:endParaRPr>
          </a:p>
        </p:txBody>
      </p:sp>
      <p:sp>
        <p:nvSpPr>
          <p:cNvPr id="4" name="Title 3"/>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294729747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 Clarification on Notation</a:t>
            </a:r>
          </a:p>
        </p:txBody>
      </p:sp>
      <p:sp>
        <p:nvSpPr>
          <p:cNvPr id="6" name="Content Placeholder 5"/>
          <p:cNvSpPr>
            <a:spLocks noGrp="1"/>
          </p:cNvSpPr>
          <p:nvPr>
            <p:ph idx="1"/>
          </p:nvPr>
        </p:nvSpPr>
        <p:spPr>
          <a:xfrm>
            <a:off x="459686" y="1496816"/>
            <a:ext cx="8137665" cy="3909393"/>
          </a:xfrm>
        </p:spPr>
        <p:txBody>
          <a:bodyPr/>
          <a:lstStyle/>
          <a:p>
            <a:r>
              <a:rPr lang="en-US" dirty="0"/>
              <a:t>Capital letters denote random variables</a:t>
            </a:r>
          </a:p>
          <a:p>
            <a:pPr lvl="1"/>
            <a:r>
              <a:rPr lang="en-US" dirty="0"/>
              <a:t>Variables that may have different values for different individuals</a:t>
            </a:r>
          </a:p>
          <a:p>
            <a:pPr lvl="1"/>
            <a:r>
              <a:rPr lang="en-US" i="1" dirty="0"/>
              <a:t>A</a:t>
            </a:r>
            <a:r>
              <a:rPr lang="en-US" dirty="0"/>
              <a:t>, </a:t>
            </a:r>
            <a:r>
              <a:rPr lang="en-US" i="1" dirty="0"/>
              <a:t>Y</a:t>
            </a:r>
            <a:r>
              <a:rPr lang="en-US" dirty="0"/>
              <a:t>, </a:t>
            </a:r>
            <a:r>
              <a:rPr lang="en-US" i="1" dirty="0" err="1"/>
              <a:t>Y</a:t>
            </a:r>
            <a:r>
              <a:rPr lang="en-US" i="1" baseline="30000" dirty="0" err="1"/>
              <a:t>a</a:t>
            </a:r>
            <a:r>
              <a:rPr lang="en-US" i="1" baseline="30000" dirty="0"/>
              <a:t>=0</a:t>
            </a:r>
            <a:r>
              <a:rPr lang="en-US" dirty="0"/>
              <a:t>, </a:t>
            </a:r>
            <a:r>
              <a:rPr lang="en-US" i="1" dirty="0" err="1"/>
              <a:t>Y</a:t>
            </a:r>
            <a:r>
              <a:rPr lang="en-US" i="1" baseline="30000" dirty="0" err="1"/>
              <a:t>a</a:t>
            </a:r>
            <a:r>
              <a:rPr lang="en-US" i="1" baseline="30000" dirty="0"/>
              <a:t>=1</a:t>
            </a:r>
          </a:p>
          <a:p>
            <a:endParaRPr lang="en-US" dirty="0"/>
          </a:p>
          <a:p>
            <a:r>
              <a:rPr lang="en-US" dirty="0"/>
              <a:t>Lowercase letters denote possible values (realizations) of random variables</a:t>
            </a:r>
          </a:p>
          <a:p>
            <a:pPr marL="522274" lvl="2" indent="-295268"/>
            <a:r>
              <a:rPr lang="en-US" i="1" dirty="0"/>
              <a:t>a</a:t>
            </a:r>
            <a:r>
              <a:rPr lang="en-US" dirty="0"/>
              <a:t> is a possible value (0 or 1) of the random variable </a:t>
            </a:r>
            <a:r>
              <a:rPr lang="en-US" i="1" dirty="0"/>
              <a:t>A</a:t>
            </a:r>
            <a:endParaRPr lang="en-US" i="1" baseline="30000" dirty="0"/>
          </a:p>
          <a:p>
            <a:endParaRPr lang="en-US" dirty="0"/>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5</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74701504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Unconditional vs. Conditional Probabilities</a:t>
            </a:r>
          </a:p>
        </p:txBody>
      </p:sp>
      <p:sp>
        <p:nvSpPr>
          <p:cNvPr id="6" name="Content Placeholder 5"/>
          <p:cNvSpPr>
            <a:spLocks noGrp="1"/>
          </p:cNvSpPr>
          <p:nvPr>
            <p:ph idx="1"/>
          </p:nvPr>
        </p:nvSpPr>
        <p:spPr>
          <a:xfrm>
            <a:off x="459686" y="1496816"/>
            <a:ext cx="8137665" cy="3909393"/>
          </a:xfrm>
        </p:spPr>
        <p:txBody>
          <a:bodyPr/>
          <a:lstStyle/>
          <a:p>
            <a:r>
              <a:rPr lang="en-US" dirty="0" err="1"/>
              <a:t>Pr</a:t>
            </a:r>
            <a:r>
              <a:rPr lang="en-US" dirty="0"/>
              <a:t>(</a:t>
            </a:r>
            <a:r>
              <a:rPr lang="en-US" i="1" dirty="0" err="1"/>
              <a:t>Y</a:t>
            </a:r>
            <a:r>
              <a:rPr lang="en-US" i="1" baseline="30000" dirty="0" err="1"/>
              <a:t>a</a:t>
            </a:r>
            <a:r>
              <a:rPr lang="en-US" dirty="0"/>
              <a:t> = 1) is an unconditional (marginal) probability</a:t>
            </a:r>
          </a:p>
          <a:p>
            <a:pPr lvl="1"/>
            <a:r>
              <a:rPr lang="en-US" dirty="0"/>
              <a:t>Proportion of subjects that would have developed the outcome </a:t>
            </a:r>
            <a:r>
              <a:rPr lang="en-US" i="1" dirty="0"/>
              <a:t>Y</a:t>
            </a:r>
            <a:r>
              <a:rPr lang="en-US" dirty="0"/>
              <a:t> </a:t>
            </a:r>
            <a:r>
              <a:rPr lang="en-US" u="sng" dirty="0"/>
              <a:t>had all subjects</a:t>
            </a:r>
            <a:r>
              <a:rPr lang="en-US" dirty="0"/>
              <a:t> </a:t>
            </a:r>
            <a:r>
              <a:rPr lang="en-US" sz="2000" dirty="0"/>
              <a:t>in the population of interest received exposure value </a:t>
            </a:r>
            <a:r>
              <a:rPr lang="en-US" sz="2000" i="1" dirty="0"/>
              <a:t>a</a:t>
            </a:r>
            <a:endParaRPr lang="en-US" sz="2000" dirty="0"/>
          </a:p>
          <a:p>
            <a:pPr lvl="1"/>
            <a:r>
              <a:rPr lang="en-US" dirty="0"/>
              <a:t>Calculated using the entire population</a:t>
            </a:r>
          </a:p>
          <a:p>
            <a:pPr lvl="1"/>
            <a:r>
              <a:rPr lang="en-US" dirty="0"/>
              <a:t>Causal quantity</a:t>
            </a:r>
            <a:endParaRPr lang="en-US" sz="2000" dirty="0"/>
          </a:p>
          <a:p>
            <a:endParaRPr lang="en-US" dirty="0"/>
          </a:p>
          <a:p>
            <a:r>
              <a:rPr lang="en-US" dirty="0" err="1"/>
              <a:t>Pr</a:t>
            </a:r>
            <a:r>
              <a:rPr lang="en-US" dirty="0"/>
              <a:t>(</a:t>
            </a:r>
            <a:r>
              <a:rPr lang="en-US" i="1" dirty="0"/>
              <a:t>Y</a:t>
            </a:r>
            <a:r>
              <a:rPr lang="en-US" dirty="0"/>
              <a:t> = 1 | </a:t>
            </a:r>
            <a:r>
              <a:rPr lang="en-US" i="1" dirty="0"/>
              <a:t>A</a:t>
            </a:r>
            <a:r>
              <a:rPr lang="en-US" dirty="0"/>
              <a:t> = </a:t>
            </a:r>
            <a:r>
              <a:rPr lang="en-US" i="1" dirty="0"/>
              <a:t>a</a:t>
            </a:r>
            <a:r>
              <a:rPr lang="en-US" dirty="0"/>
              <a:t>) is a conditional probability</a:t>
            </a:r>
          </a:p>
          <a:p>
            <a:pPr lvl="1"/>
            <a:r>
              <a:rPr lang="en-US" dirty="0"/>
              <a:t>Proportion of subjects that developed the outcome Y </a:t>
            </a:r>
            <a:r>
              <a:rPr lang="en-US" u="sng" dirty="0"/>
              <a:t>among subjects</a:t>
            </a:r>
            <a:r>
              <a:rPr lang="en-US" dirty="0"/>
              <a:t> who received exposure value </a:t>
            </a:r>
            <a:r>
              <a:rPr lang="en-US" i="1" dirty="0"/>
              <a:t>a</a:t>
            </a:r>
            <a:r>
              <a:rPr lang="en-US" dirty="0"/>
              <a:t> in the population</a:t>
            </a:r>
          </a:p>
          <a:p>
            <a:pPr lvl="1"/>
            <a:r>
              <a:rPr lang="en-US" dirty="0"/>
              <a:t>Calculated using a subset of the population</a:t>
            </a:r>
          </a:p>
          <a:p>
            <a:pPr lvl="1"/>
            <a:r>
              <a:rPr lang="en-US" dirty="0"/>
              <a:t>Associational quantity</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6</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7730180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7</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3" name="Title 2"/>
          <p:cNvSpPr>
            <a:spLocks noGrp="1"/>
          </p:cNvSpPr>
          <p:nvPr>
            <p:ph type="title"/>
          </p:nvPr>
        </p:nvSpPr>
        <p:spPr/>
        <p:txBody>
          <a:bodyPr/>
          <a:lstStyle/>
          <a:p>
            <a:r>
              <a:rPr lang="en-US" dirty="0"/>
              <a:t>Sharp vs. Average Causal Null Hypothesis</a:t>
            </a:r>
          </a:p>
        </p:txBody>
      </p:sp>
      <p:sp>
        <p:nvSpPr>
          <p:cNvPr id="5" name="Content Placeholder 4"/>
          <p:cNvSpPr>
            <a:spLocks noGrp="1"/>
          </p:cNvSpPr>
          <p:nvPr>
            <p:ph idx="1"/>
          </p:nvPr>
        </p:nvSpPr>
        <p:spPr>
          <a:xfrm>
            <a:off x="459687" y="1499616"/>
            <a:ext cx="5962884" cy="3909393"/>
          </a:xfrm>
        </p:spPr>
        <p:txBody>
          <a:bodyPr/>
          <a:lstStyle/>
          <a:p>
            <a:r>
              <a:rPr lang="en-US" dirty="0" err="1"/>
              <a:t>Pr</a:t>
            </a:r>
            <a:r>
              <a:rPr lang="en-US" dirty="0"/>
              <a:t>(</a:t>
            </a:r>
            <a:r>
              <a:rPr lang="en-US" i="1" dirty="0" err="1"/>
              <a:t>Y</a:t>
            </a:r>
            <a:r>
              <a:rPr lang="en-US" i="1" baseline="30000" dirty="0" err="1"/>
              <a:t>a</a:t>
            </a:r>
            <a:r>
              <a:rPr lang="en-US" i="1" baseline="30000" dirty="0"/>
              <a:t>=1</a:t>
            </a:r>
            <a:r>
              <a:rPr lang="en-US" dirty="0"/>
              <a:t>=1) </a:t>
            </a:r>
            <a:r>
              <a:rPr lang="en-US" altLang="en-US" b="1" dirty="0"/>
              <a:t>=</a:t>
            </a:r>
            <a:r>
              <a:rPr lang="en-US" altLang="en-US" dirty="0"/>
              <a:t> </a:t>
            </a:r>
            <a:r>
              <a:rPr lang="en-US" dirty="0" err="1"/>
              <a:t>Pr</a:t>
            </a:r>
            <a:r>
              <a:rPr lang="en-US" dirty="0"/>
              <a:t>(</a:t>
            </a:r>
            <a:r>
              <a:rPr lang="en-US" i="1" dirty="0" err="1"/>
              <a:t>Y</a:t>
            </a:r>
            <a:r>
              <a:rPr lang="en-US" i="1" baseline="30000" dirty="0" err="1"/>
              <a:t>a</a:t>
            </a:r>
            <a:r>
              <a:rPr lang="en-US" i="1" baseline="30000" dirty="0"/>
              <a:t>=0</a:t>
            </a:r>
            <a:r>
              <a:rPr lang="en-US" dirty="0"/>
              <a:t>=1) = 0.5</a:t>
            </a:r>
          </a:p>
          <a:p>
            <a:endParaRPr lang="en-US" dirty="0"/>
          </a:p>
          <a:p>
            <a:r>
              <a:rPr lang="en-US" dirty="0"/>
              <a:t>The </a:t>
            </a:r>
            <a:r>
              <a:rPr lang="en-US" b="1" dirty="0"/>
              <a:t>average</a:t>
            </a:r>
            <a:r>
              <a:rPr lang="en-US" dirty="0"/>
              <a:t> causal null hypothesis holds if:</a:t>
            </a:r>
          </a:p>
          <a:p>
            <a:pPr marL="0" indent="0" algn="ctr">
              <a:buNone/>
            </a:pPr>
            <a:r>
              <a:rPr lang="en-US" dirty="0" err="1"/>
              <a:t>Pr</a:t>
            </a:r>
            <a:r>
              <a:rPr lang="en-US" dirty="0"/>
              <a:t>(</a:t>
            </a:r>
            <a:r>
              <a:rPr lang="en-US" i="1" dirty="0" err="1"/>
              <a:t>Y</a:t>
            </a:r>
            <a:r>
              <a:rPr lang="en-US" i="1" baseline="30000" dirty="0" err="1"/>
              <a:t>a</a:t>
            </a:r>
            <a:r>
              <a:rPr lang="en-US" i="1" baseline="30000" dirty="0"/>
              <a:t>=1</a:t>
            </a:r>
            <a:r>
              <a:rPr lang="en-US" dirty="0"/>
              <a:t> = 1) = </a:t>
            </a:r>
            <a:r>
              <a:rPr lang="en-US" dirty="0" err="1"/>
              <a:t>Pr</a:t>
            </a:r>
            <a:r>
              <a:rPr lang="en-US" dirty="0"/>
              <a:t>(</a:t>
            </a:r>
            <a:r>
              <a:rPr lang="en-US" i="1" dirty="0" err="1"/>
              <a:t>Y</a:t>
            </a:r>
            <a:r>
              <a:rPr lang="en-US" i="1" baseline="30000" dirty="0" err="1"/>
              <a:t>a</a:t>
            </a:r>
            <a:r>
              <a:rPr lang="en-US" i="1" baseline="30000" dirty="0"/>
              <a:t>=0</a:t>
            </a:r>
            <a:r>
              <a:rPr lang="en-US" dirty="0"/>
              <a:t> = 1)</a:t>
            </a:r>
          </a:p>
          <a:p>
            <a:endParaRPr lang="en-US" dirty="0"/>
          </a:p>
          <a:p>
            <a:r>
              <a:rPr lang="en-US" dirty="0"/>
              <a:t>The </a:t>
            </a:r>
            <a:r>
              <a:rPr lang="en-US" b="1" dirty="0"/>
              <a:t>sharp</a:t>
            </a:r>
            <a:r>
              <a:rPr lang="en-US" dirty="0"/>
              <a:t> causal null hypothesis holds if, </a:t>
            </a:r>
            <a:r>
              <a:rPr lang="en-US" u="sng" dirty="0"/>
              <a:t>for all subjects</a:t>
            </a:r>
            <a:r>
              <a:rPr lang="en-US" dirty="0"/>
              <a:t>:</a:t>
            </a:r>
          </a:p>
          <a:p>
            <a:pPr marL="0" indent="0" algn="ctr">
              <a:buNone/>
            </a:pPr>
            <a:r>
              <a:rPr lang="en-US" i="1" dirty="0" err="1"/>
              <a:t>Y</a:t>
            </a:r>
            <a:r>
              <a:rPr lang="en-US" i="1" baseline="30000" dirty="0" err="1"/>
              <a:t>a</a:t>
            </a:r>
            <a:r>
              <a:rPr lang="en-US" i="1" baseline="30000" dirty="0"/>
              <a:t>=1</a:t>
            </a:r>
            <a:r>
              <a:rPr lang="en-US" dirty="0"/>
              <a:t> = </a:t>
            </a:r>
            <a:r>
              <a:rPr lang="en-US" i="1" dirty="0" err="1"/>
              <a:t>Y</a:t>
            </a:r>
            <a:r>
              <a:rPr lang="en-US" i="1" baseline="30000" dirty="0" err="1"/>
              <a:t>a</a:t>
            </a:r>
            <a:r>
              <a:rPr lang="en-US" i="1" baseline="30000" dirty="0"/>
              <a:t>=0</a:t>
            </a:r>
            <a:endParaRPr lang="en-US" dirty="0"/>
          </a:p>
          <a:p>
            <a:endParaRPr lang="en-US" dirty="0"/>
          </a:p>
          <a:p>
            <a:r>
              <a:rPr lang="en-US" dirty="0"/>
              <a:t>Does the sharp causal null hypothesis hold for these data?</a:t>
            </a:r>
          </a:p>
          <a:p>
            <a:pPr marL="0" indent="0">
              <a:buNone/>
            </a:pPr>
            <a:endParaRPr lang="en-US" dirty="0"/>
          </a:p>
          <a:p>
            <a:endParaRPr lang="en-US" dirty="0"/>
          </a:p>
        </p:txBody>
      </p:sp>
      <p:pic>
        <p:nvPicPr>
          <p:cNvPr id="7"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2015" y="1499616"/>
            <a:ext cx="2387481" cy="4578241"/>
          </a:xfrm>
          <a:prstGeom prst="rect">
            <a:avLst/>
          </a:prstGeom>
        </p:spPr>
      </p:pic>
    </p:spTree>
    <p:extLst>
      <p:ext uri="{BB962C8B-B14F-4D97-AF65-F5344CB8AC3E}">
        <p14:creationId xmlns:p14="http://schemas.microsoft.com/office/powerpoint/2010/main" val="6849283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Independence</a:t>
            </a:r>
          </a:p>
        </p:txBody>
      </p:sp>
      <p:sp>
        <p:nvSpPr>
          <p:cNvPr id="6" name="Content Placeholder 5"/>
          <p:cNvSpPr>
            <a:spLocks noGrp="1"/>
          </p:cNvSpPr>
          <p:nvPr>
            <p:ph idx="1"/>
          </p:nvPr>
        </p:nvSpPr>
        <p:spPr>
          <a:xfrm>
            <a:off x="459686" y="1496816"/>
            <a:ext cx="6489027" cy="3909393"/>
          </a:xfrm>
        </p:spPr>
        <p:txBody>
          <a:bodyPr/>
          <a:lstStyle/>
          <a:p>
            <a:r>
              <a:rPr lang="en-US" dirty="0" err="1"/>
              <a:t>Pr</a:t>
            </a:r>
            <a:r>
              <a:rPr lang="en-US" dirty="0"/>
              <a:t>(</a:t>
            </a:r>
            <a:r>
              <a:rPr lang="en-US" i="1" dirty="0"/>
              <a:t>Y</a:t>
            </a:r>
            <a:r>
              <a:rPr lang="en-US" dirty="0"/>
              <a:t> = 1 | </a:t>
            </a:r>
            <a:r>
              <a:rPr lang="en-US" i="1" dirty="0"/>
              <a:t>A</a:t>
            </a:r>
            <a:r>
              <a:rPr lang="en-US" dirty="0"/>
              <a:t> = 1) = 7/13 = 0.54</a:t>
            </a:r>
          </a:p>
          <a:p>
            <a:r>
              <a:rPr lang="en-US" dirty="0" err="1"/>
              <a:t>Pr</a:t>
            </a:r>
            <a:r>
              <a:rPr lang="en-US" dirty="0"/>
              <a:t>(</a:t>
            </a:r>
            <a:r>
              <a:rPr lang="en-US" i="1" dirty="0"/>
              <a:t>Y</a:t>
            </a:r>
            <a:r>
              <a:rPr lang="en-US" dirty="0"/>
              <a:t> = 1 | </a:t>
            </a:r>
            <a:r>
              <a:rPr lang="en-US" i="1" dirty="0"/>
              <a:t>A</a:t>
            </a:r>
            <a:r>
              <a:rPr lang="en-US" dirty="0"/>
              <a:t> = 0) = 3/7 = 0.43</a:t>
            </a:r>
          </a:p>
          <a:p>
            <a:endParaRPr lang="en-US" dirty="0"/>
          </a:p>
          <a:p>
            <a:r>
              <a:rPr lang="en-US" dirty="0"/>
              <a:t>The exposure </a:t>
            </a:r>
            <a:r>
              <a:rPr lang="en-US" i="1" dirty="0"/>
              <a:t>A</a:t>
            </a:r>
            <a:r>
              <a:rPr lang="en-US" dirty="0"/>
              <a:t> and the outcome </a:t>
            </a:r>
            <a:r>
              <a:rPr lang="en-US" i="1" dirty="0"/>
              <a:t>Y</a:t>
            </a:r>
            <a:r>
              <a:rPr lang="en-US" dirty="0"/>
              <a:t> are associated if</a:t>
            </a:r>
          </a:p>
          <a:p>
            <a:pPr marL="0" indent="0" algn="ctr">
              <a:buNone/>
            </a:pPr>
            <a:r>
              <a:rPr lang="en-US" dirty="0" err="1"/>
              <a:t>Pr</a:t>
            </a:r>
            <a:r>
              <a:rPr lang="en-US" dirty="0"/>
              <a:t>(</a:t>
            </a:r>
            <a:r>
              <a:rPr lang="en-US" i="1" dirty="0"/>
              <a:t>Y</a:t>
            </a:r>
            <a:r>
              <a:rPr lang="en-US" dirty="0"/>
              <a:t> = 1 | </a:t>
            </a:r>
            <a:r>
              <a:rPr lang="en-US" i="1" dirty="0"/>
              <a:t>A</a:t>
            </a:r>
            <a:r>
              <a:rPr lang="en-US" dirty="0"/>
              <a:t> = 1) ≠ </a:t>
            </a:r>
            <a:r>
              <a:rPr lang="en-US" dirty="0" err="1"/>
              <a:t>Pr</a:t>
            </a:r>
            <a:r>
              <a:rPr lang="en-US" dirty="0"/>
              <a:t>(</a:t>
            </a:r>
            <a:r>
              <a:rPr lang="en-US" i="1" dirty="0"/>
              <a:t>Y</a:t>
            </a:r>
            <a:r>
              <a:rPr lang="en-US" dirty="0"/>
              <a:t> = 1 | </a:t>
            </a:r>
            <a:r>
              <a:rPr lang="en-US" i="1" dirty="0"/>
              <a:t>A</a:t>
            </a:r>
            <a:r>
              <a:rPr lang="en-US" dirty="0"/>
              <a:t> = 0)</a:t>
            </a:r>
          </a:p>
          <a:p>
            <a:pPr marL="0" indent="0" algn="ctr">
              <a:buNone/>
            </a:pPr>
            <a:endParaRPr lang="en-US" dirty="0"/>
          </a:p>
          <a:p>
            <a:pPr lvl="0">
              <a:buClr>
                <a:srgbClr val="0093D0"/>
              </a:buClr>
            </a:pPr>
            <a:r>
              <a:rPr lang="en-US" dirty="0">
                <a:solidFill>
                  <a:srgbClr val="052049"/>
                </a:solidFill>
              </a:rPr>
              <a:t>No association = independence</a:t>
            </a:r>
          </a:p>
          <a:p>
            <a:pPr marL="0" lvl="0" indent="0" algn="ctr">
              <a:buClr>
                <a:srgbClr val="0093D0"/>
              </a:buClr>
              <a:buNone/>
            </a:pPr>
            <a:r>
              <a:rPr lang="en-US" i="1" dirty="0">
                <a:solidFill>
                  <a:srgbClr val="052049"/>
                </a:solidFill>
              </a:rPr>
              <a:t>A</a:t>
            </a:r>
            <a:r>
              <a:rPr lang="en-US" dirty="0">
                <a:solidFill>
                  <a:srgbClr val="052049"/>
                </a:solidFill>
              </a:rPr>
              <a:t>      </a:t>
            </a:r>
            <a:r>
              <a:rPr lang="en-US" i="1" dirty="0">
                <a:solidFill>
                  <a:srgbClr val="052049"/>
                </a:solidFill>
              </a:rPr>
              <a:t>Y</a:t>
            </a:r>
            <a:endParaRPr lang="en-US" dirty="0">
              <a:solidFill>
                <a:srgbClr val="052049"/>
              </a:solidFill>
            </a:endParaRPr>
          </a:p>
          <a:p>
            <a:pPr>
              <a:buClr>
                <a:srgbClr val="0093D0"/>
              </a:buClr>
            </a:pPr>
            <a:endParaRPr lang="en-US" dirty="0">
              <a:solidFill>
                <a:srgbClr val="052049"/>
              </a:solidFill>
            </a:endParaRPr>
          </a:p>
          <a:p>
            <a:pPr>
              <a:buClr>
                <a:srgbClr val="0093D0"/>
              </a:buClr>
            </a:pPr>
            <a:r>
              <a:rPr lang="en-US" dirty="0">
                <a:solidFill>
                  <a:srgbClr val="052049"/>
                </a:solidFill>
              </a:rPr>
              <a:t>Are </a:t>
            </a:r>
            <a:r>
              <a:rPr lang="en-US" i="1" dirty="0">
                <a:solidFill>
                  <a:srgbClr val="052049"/>
                </a:solidFill>
              </a:rPr>
              <a:t>A</a:t>
            </a:r>
            <a:r>
              <a:rPr lang="en-US" dirty="0">
                <a:solidFill>
                  <a:srgbClr val="052049"/>
                </a:solidFill>
              </a:rPr>
              <a:t> and </a:t>
            </a:r>
            <a:r>
              <a:rPr lang="en-US" i="1" dirty="0">
                <a:solidFill>
                  <a:srgbClr val="052049"/>
                </a:solidFill>
              </a:rPr>
              <a:t>Y</a:t>
            </a:r>
            <a:r>
              <a:rPr lang="en-US" dirty="0">
                <a:solidFill>
                  <a:srgbClr val="052049"/>
                </a:solidFill>
              </a:rPr>
              <a:t> independent?</a:t>
            </a:r>
            <a:endParaRPr lang="en-US" i="1" dirty="0">
              <a:solidFill>
                <a:srgbClr val="052049"/>
              </a:solidFill>
            </a:endParaRPr>
          </a:p>
          <a:p>
            <a:pPr lvl="0">
              <a:buClr>
                <a:srgbClr val="0093D0"/>
              </a:buClr>
            </a:pPr>
            <a:endParaRPr lang="en-US" dirty="0">
              <a:solidFill>
                <a:srgbClr val="052049"/>
              </a:solidFill>
            </a:endParaRPr>
          </a:p>
          <a:p>
            <a:pPr marL="0" lvl="0" indent="0">
              <a:buClr>
                <a:srgbClr val="0093D0"/>
              </a:buClr>
              <a:buNone/>
            </a:pPr>
            <a:endParaRPr lang="en-US" i="1" dirty="0">
              <a:solidFill>
                <a:srgbClr val="052049"/>
              </a:solidFill>
            </a:endParaRPr>
          </a:p>
          <a:p>
            <a:pPr marL="0" indent="0">
              <a:buNone/>
            </a:pPr>
            <a:endParaRPr lang="en-US" dirty="0"/>
          </a:p>
          <a:p>
            <a:pPr marL="0" indent="0" algn="ctr">
              <a:buNone/>
            </a:pPr>
            <a:endParaRPr lang="en-US" dirty="0"/>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8</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pic>
        <p:nvPicPr>
          <p:cNvPr id="3" name="Picture 2" descr="Screen Shot 2019-12-18 at 3.36.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0622" y="4737424"/>
            <a:ext cx="380092" cy="402450"/>
          </a:xfrm>
          <a:prstGeom prst="rect">
            <a:avLst/>
          </a:prstGeom>
        </p:spPr>
      </p:pic>
      <p:pic>
        <p:nvPicPr>
          <p:cNvPr id="7" name="Picture 6"/>
          <p:cNvPicPr>
            <a:picLocks/>
          </p:cNvPicPr>
          <p:nvPr/>
        </p:nvPicPr>
        <p:blipFill>
          <a:blip r:embed="rId4">
            <a:extLst>
              <a:ext uri="{28A0092B-C50C-407E-A947-70E740481C1C}">
                <a14:useLocalDpi xmlns:a14="http://schemas.microsoft.com/office/drawing/2010/main" val="0"/>
              </a:ext>
            </a:extLst>
          </a:blip>
          <a:stretch>
            <a:fillRect/>
          </a:stretch>
        </p:blipFill>
        <p:spPr>
          <a:xfrm>
            <a:off x="6948713" y="1496816"/>
            <a:ext cx="1924395" cy="4693922"/>
          </a:xfrm>
          <a:prstGeom prst="rect">
            <a:avLst/>
          </a:prstGeom>
        </p:spPr>
      </p:pic>
    </p:spTree>
    <p:extLst>
      <p:ext uri="{BB962C8B-B14F-4D97-AF65-F5344CB8AC3E}">
        <p14:creationId xmlns:p14="http://schemas.microsoft.com/office/powerpoint/2010/main" val="57185931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9</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3" name="Title 2"/>
          <p:cNvSpPr>
            <a:spLocks noGrp="1"/>
          </p:cNvSpPr>
          <p:nvPr>
            <p:ph type="title"/>
          </p:nvPr>
        </p:nvSpPr>
        <p:spPr/>
        <p:txBody>
          <a:bodyPr/>
          <a:lstStyle/>
          <a:p>
            <a:r>
              <a:rPr lang="en-US" dirty="0"/>
              <a:t>Effect vs. Association Measures</a:t>
            </a:r>
          </a:p>
        </p:txBody>
      </p:sp>
      <p:graphicFrame>
        <p:nvGraphicFramePr>
          <p:cNvPr id="6" name="Content Placeholder 5"/>
          <p:cNvGraphicFramePr>
            <a:graphicFrameLocks noGrp="1"/>
          </p:cNvGraphicFramePr>
          <p:nvPr>
            <p:ph idx="1"/>
          </p:nvPr>
        </p:nvGraphicFramePr>
        <p:xfrm>
          <a:off x="460375" y="1500188"/>
          <a:ext cx="8137526" cy="3071813"/>
        </p:xfrm>
        <a:graphic>
          <a:graphicData uri="http://schemas.openxmlformats.org/drawingml/2006/table">
            <a:tbl>
              <a:tblPr firstRow="1" bandRow="1">
                <a:tableStyleId>{21E4AEA4-8DFA-4A89-87EB-49C32662AFE0}</a:tableStyleId>
              </a:tblPr>
              <a:tblGrid>
                <a:gridCol w="4068763">
                  <a:extLst>
                    <a:ext uri="{9D8B030D-6E8A-4147-A177-3AD203B41FA5}">
                      <a16:colId xmlns:a16="http://schemas.microsoft.com/office/drawing/2014/main" val="20000"/>
                    </a:ext>
                  </a:extLst>
                </a:gridCol>
                <a:gridCol w="4068763">
                  <a:extLst>
                    <a:ext uri="{9D8B030D-6E8A-4147-A177-3AD203B41FA5}">
                      <a16:colId xmlns:a16="http://schemas.microsoft.com/office/drawing/2014/main" val="20001"/>
                    </a:ext>
                  </a:extLst>
                </a:gridCol>
              </a:tblGrid>
              <a:tr h="562011">
                <a:tc>
                  <a:txBody>
                    <a:bodyPr/>
                    <a:lstStyle/>
                    <a:p>
                      <a:r>
                        <a:rPr lang="en-US" dirty="0"/>
                        <a:t>Effect</a:t>
                      </a:r>
                      <a:r>
                        <a:rPr lang="en-US" baseline="0" dirty="0"/>
                        <a:t> Measures</a:t>
                      </a:r>
                      <a:endParaRPr lang="en-US" dirty="0"/>
                    </a:p>
                  </a:txBody>
                  <a:tcPr anchor="ctr"/>
                </a:tc>
                <a:tc>
                  <a:txBody>
                    <a:bodyPr/>
                    <a:lstStyle/>
                    <a:p>
                      <a:r>
                        <a:rPr lang="en-US" dirty="0"/>
                        <a:t>Association Measures</a:t>
                      </a:r>
                    </a:p>
                  </a:txBody>
                  <a:tcPr anchor="ctr"/>
                </a:tc>
                <a:extLst>
                  <a:ext uri="{0D108BD9-81ED-4DB2-BD59-A6C34878D82A}">
                    <a16:rowId xmlns:a16="http://schemas.microsoft.com/office/drawing/2014/main" val="10000"/>
                  </a:ext>
                </a:extLst>
              </a:tr>
              <a:tr h="562011">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en-US" dirty="0" err="1"/>
                        <a:t>Pr</a:t>
                      </a:r>
                      <a:r>
                        <a:rPr lang="en-US" dirty="0"/>
                        <a:t>(</a:t>
                      </a:r>
                      <a:r>
                        <a:rPr lang="en-US" i="1" dirty="0" err="1"/>
                        <a:t>Y</a:t>
                      </a:r>
                      <a:r>
                        <a:rPr lang="en-US" i="1" baseline="30000" dirty="0" err="1"/>
                        <a:t>a</a:t>
                      </a:r>
                      <a:r>
                        <a:rPr lang="en-US" i="1" baseline="30000" dirty="0"/>
                        <a:t>=1</a:t>
                      </a:r>
                      <a:r>
                        <a:rPr lang="en-US" dirty="0"/>
                        <a:t>=1) </a:t>
                      </a:r>
                      <a:r>
                        <a:rPr lang="en-US" altLang="en-US" b="1" dirty="0"/>
                        <a:t>/</a:t>
                      </a:r>
                      <a:r>
                        <a:rPr lang="en-US" altLang="en-US" dirty="0"/>
                        <a:t> </a:t>
                      </a:r>
                      <a:r>
                        <a:rPr lang="en-US" dirty="0" err="1"/>
                        <a:t>Pr</a:t>
                      </a:r>
                      <a:r>
                        <a:rPr lang="en-US" dirty="0"/>
                        <a:t>(</a:t>
                      </a:r>
                      <a:r>
                        <a:rPr lang="en-US" i="1" dirty="0" err="1"/>
                        <a:t>Y</a:t>
                      </a:r>
                      <a:r>
                        <a:rPr lang="en-US" i="1" baseline="30000" dirty="0" err="1"/>
                        <a:t>a</a:t>
                      </a:r>
                      <a:r>
                        <a:rPr lang="en-US" i="1" baseline="30000" dirty="0"/>
                        <a:t>=0</a:t>
                      </a:r>
                      <a:r>
                        <a:rPr lang="en-US" dirty="0"/>
                        <a:t>=1)</a:t>
                      </a:r>
                    </a:p>
                  </a:txBody>
                  <a:tcPr anchor="ctr"/>
                </a:tc>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en-US" dirty="0" err="1"/>
                        <a:t>Pr</a:t>
                      </a:r>
                      <a:r>
                        <a:rPr lang="en-US" dirty="0"/>
                        <a:t>(</a:t>
                      </a:r>
                      <a:r>
                        <a:rPr lang="en-US" i="1" dirty="0"/>
                        <a:t>Y</a:t>
                      </a:r>
                      <a:r>
                        <a:rPr lang="en-US" dirty="0"/>
                        <a:t> = 1 | </a:t>
                      </a:r>
                      <a:r>
                        <a:rPr lang="en-US" i="1" dirty="0"/>
                        <a:t>A</a:t>
                      </a:r>
                      <a:r>
                        <a:rPr lang="en-US" dirty="0"/>
                        <a:t> = 1) / </a:t>
                      </a:r>
                      <a:r>
                        <a:rPr lang="en-US" dirty="0" err="1"/>
                        <a:t>Pr</a:t>
                      </a:r>
                      <a:r>
                        <a:rPr lang="en-US" dirty="0"/>
                        <a:t>(</a:t>
                      </a:r>
                      <a:r>
                        <a:rPr lang="en-US" i="1" dirty="0"/>
                        <a:t>Y</a:t>
                      </a:r>
                      <a:r>
                        <a:rPr lang="en-US" dirty="0"/>
                        <a:t> = 1 | </a:t>
                      </a:r>
                      <a:r>
                        <a:rPr lang="en-US" i="1" dirty="0"/>
                        <a:t>A</a:t>
                      </a:r>
                      <a:r>
                        <a:rPr lang="en-US" dirty="0"/>
                        <a:t> = 0)</a:t>
                      </a:r>
                    </a:p>
                  </a:txBody>
                  <a:tcPr anchor="ctr"/>
                </a:tc>
                <a:extLst>
                  <a:ext uri="{0D108BD9-81ED-4DB2-BD59-A6C34878D82A}">
                    <a16:rowId xmlns:a16="http://schemas.microsoft.com/office/drawing/2014/main" val="10001"/>
                  </a:ext>
                </a:extLst>
              </a:tr>
              <a:tr h="562011">
                <a:tc>
                  <a: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dirty="0"/>
                        <a:t>Ratio of unobserved risks </a:t>
                      </a:r>
                    </a:p>
                  </a:txBody>
                  <a:tcPr anchor="ctr"/>
                </a:tc>
                <a:tc>
                  <a:txBody>
                    <a:bodyPr/>
                    <a:lstStyle/>
                    <a:p>
                      <a:r>
                        <a:rPr lang="en-US" dirty="0"/>
                        <a:t>Ratio of observed risks </a:t>
                      </a:r>
                    </a:p>
                  </a:txBody>
                  <a:tcPr anchor="ctr"/>
                </a:tc>
                <a:extLst>
                  <a:ext uri="{0D108BD9-81ED-4DB2-BD59-A6C34878D82A}">
                    <a16:rowId xmlns:a16="http://schemas.microsoft.com/office/drawing/2014/main" val="10002"/>
                  </a:ext>
                </a:extLst>
              </a:tr>
              <a:tr h="1385780">
                <a:tc>
                  <a:txBody>
                    <a:bodyPr/>
                    <a:lstStyle/>
                    <a:p>
                      <a:r>
                        <a:rPr lang="en-US" dirty="0"/>
                        <a:t>Cannot be directly computed because </a:t>
                      </a:r>
                      <a:r>
                        <a:rPr lang="en-US" i="1" dirty="0" err="1"/>
                        <a:t>Y</a:t>
                      </a:r>
                      <a:r>
                        <a:rPr lang="en-US" i="1" baseline="30000" dirty="0" err="1"/>
                        <a:t>a</a:t>
                      </a:r>
                      <a:r>
                        <a:rPr lang="en-US" i="1" baseline="30000" dirty="0"/>
                        <a:t>=1</a:t>
                      </a:r>
                      <a:r>
                        <a:rPr lang="en-US" dirty="0"/>
                        <a:t> and </a:t>
                      </a:r>
                      <a:r>
                        <a:rPr lang="en-US" i="1" dirty="0" err="1"/>
                        <a:t>Y</a:t>
                      </a:r>
                      <a:r>
                        <a:rPr lang="en-US" i="1" baseline="30000" dirty="0" err="1"/>
                        <a:t>a</a:t>
                      </a:r>
                      <a:r>
                        <a:rPr lang="en-US" i="1" baseline="30000" dirty="0"/>
                        <a:t>=0</a:t>
                      </a:r>
                      <a:r>
                        <a:rPr lang="en-US" dirty="0"/>
                        <a:t> are unobserved in some subjects in the population</a:t>
                      </a:r>
                    </a:p>
                  </a:txBody>
                  <a:tcPr anchor="ctr"/>
                </a:tc>
                <a:tc>
                  <a:txBody>
                    <a:bodyPr/>
                    <a:lstStyle/>
                    <a:p>
                      <a:r>
                        <a:rPr lang="en-US" sz="1800" b="0" i="0" u="none" strike="noStrike" kern="1200" baseline="0" dirty="0">
                          <a:solidFill>
                            <a:schemeClr val="dk1"/>
                          </a:solidFill>
                          <a:latin typeface="+mn-lt"/>
                          <a:ea typeface="+mn-ea"/>
                          <a:cs typeface="+mn-cs"/>
                        </a:rPr>
                        <a:t>Can be directly computed in any study</a:t>
                      </a:r>
                    </a:p>
                    <a:p>
                      <a:r>
                        <a:rPr lang="en-US" sz="1800" b="0" i="0" u="none" strike="noStrike" kern="1200" baseline="0" dirty="0">
                          <a:solidFill>
                            <a:schemeClr val="dk1"/>
                          </a:solidFill>
                          <a:latin typeface="+mn-lt"/>
                          <a:ea typeface="+mn-ea"/>
                          <a:cs typeface="+mn-cs"/>
                        </a:rPr>
                        <a:t>because </a:t>
                      </a:r>
                      <a:r>
                        <a:rPr lang="en-US" sz="1800" b="0" i="1" u="none" strike="noStrike" kern="1200" baseline="0" dirty="0">
                          <a:solidFill>
                            <a:schemeClr val="dk1"/>
                          </a:solidFill>
                          <a:latin typeface="+mn-lt"/>
                          <a:ea typeface="+mn-ea"/>
                          <a:cs typeface="+mn-cs"/>
                        </a:rPr>
                        <a:t>Y</a:t>
                      </a:r>
                      <a:r>
                        <a:rPr lang="en-US" sz="1800" b="0" i="0" u="none" strike="noStrike" kern="1200" baseline="0" dirty="0">
                          <a:solidFill>
                            <a:schemeClr val="dk1"/>
                          </a:solidFill>
                          <a:latin typeface="+mn-lt"/>
                          <a:ea typeface="+mn-ea"/>
                          <a:cs typeface="+mn-cs"/>
                        </a:rPr>
                        <a:t> is observed in all subjects</a:t>
                      </a:r>
                    </a:p>
                    <a:p>
                      <a:r>
                        <a:rPr lang="en-US" sz="1800" b="0" i="0" u="none" strike="noStrike" kern="1200" baseline="0" dirty="0">
                          <a:solidFill>
                            <a:schemeClr val="dk1"/>
                          </a:solidFill>
                          <a:latin typeface="+mn-lt"/>
                          <a:ea typeface="+mn-ea"/>
                          <a:cs typeface="+mn-cs"/>
                        </a:rPr>
                        <a:t>In the population</a:t>
                      </a:r>
                      <a:endParaRPr lang="en-US" dirty="0"/>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269980375"/>
      </p:ext>
    </p:extLst>
  </p:cSld>
  <p:clrMapOvr>
    <a:masterClrMapping/>
  </p:clrMapOvr>
  <p:transition>
    <p:fade/>
  </p:transition>
</p:sld>
</file>

<file path=ppt/theme/theme1.xml><?xml version="1.0" encoding="utf-8"?>
<a:theme xmlns:a="http://schemas.openxmlformats.org/drawingml/2006/main" name="1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2.xml><?xml version="1.0" encoding="utf-8"?>
<a:theme xmlns:a="http://schemas.openxmlformats.org/drawingml/2006/main" name="2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3.xml><?xml version="1.0" encoding="utf-8"?>
<a:theme xmlns:a="http://schemas.openxmlformats.org/drawingml/2006/main" name="3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4.xml><?xml version="1.0" encoding="utf-8"?>
<a:theme xmlns:a="http://schemas.openxmlformats.org/drawingml/2006/main" name="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11702</TotalTime>
  <Words>5620</Words>
  <Application>Microsoft Macintosh PowerPoint</Application>
  <PresentationFormat>On-screen Show (4:3)</PresentationFormat>
  <Paragraphs>675</Paragraphs>
  <Slides>42</Slides>
  <Notes>42</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42</vt:i4>
      </vt:variant>
    </vt:vector>
  </HeadingPairs>
  <TitlesOfParts>
    <vt:vector size="53" baseType="lpstr">
      <vt:lpstr>.AppleSystemUIFont</vt:lpstr>
      <vt:lpstr>Arial</vt:lpstr>
      <vt:lpstr>Calibri</vt:lpstr>
      <vt:lpstr>Garamond</vt:lpstr>
      <vt:lpstr>LucidaGrande</vt:lpstr>
      <vt:lpstr>Times New Roman</vt:lpstr>
      <vt:lpstr>Wingdings</vt:lpstr>
      <vt:lpstr>1_UCSF Contemporary</vt:lpstr>
      <vt:lpstr>2_UCSF Contemporary</vt:lpstr>
      <vt:lpstr>3_UCSF Contemporary</vt:lpstr>
      <vt:lpstr>UCSF Contemporary</vt:lpstr>
      <vt:lpstr>Conceptual Frameworks for Causal Inference – Part III</vt:lpstr>
      <vt:lpstr>Learning Objectives</vt:lpstr>
      <vt:lpstr>Questions from the Recorded Lectures?</vt:lpstr>
      <vt:lpstr>Back to Counterfactuals</vt:lpstr>
      <vt:lpstr>A Clarification on Notation</vt:lpstr>
      <vt:lpstr>Unconditional vs. Conditional Probabilities</vt:lpstr>
      <vt:lpstr>Sharp vs. Average Causal Null Hypothesis</vt:lpstr>
      <vt:lpstr>Independence</vt:lpstr>
      <vt:lpstr>Effect vs. Association Measures</vt:lpstr>
      <vt:lpstr>Interpreting Effect vs. Association Measures</vt:lpstr>
      <vt:lpstr>Ideal Randomized Experiments</vt:lpstr>
      <vt:lpstr>What is an Experiment?</vt:lpstr>
      <vt:lpstr>What is a Randomized Experiment?</vt:lpstr>
      <vt:lpstr>Features of Ideal Randomized Experiments</vt:lpstr>
      <vt:lpstr>The Data</vt:lpstr>
      <vt:lpstr>Exchangeability (Identifiability Condition #1)</vt:lpstr>
      <vt:lpstr>Consistency (Identifiability Condition #2)</vt:lpstr>
      <vt:lpstr>Outcome Had Everyone Been Untreated</vt:lpstr>
      <vt:lpstr>Outcome Had Everyone Been Treated</vt:lpstr>
      <vt:lpstr>Does Exchangeability Hold?</vt:lpstr>
      <vt:lpstr>Conditional Randomization</vt:lpstr>
      <vt:lpstr>The Data</vt:lpstr>
      <vt:lpstr>Conditional Exchangeability</vt:lpstr>
      <vt:lpstr>Computing the Average Causal Effect</vt:lpstr>
      <vt:lpstr>In Our Data</vt:lpstr>
      <vt:lpstr>Exercise</vt:lpstr>
      <vt:lpstr>Exercise Solution – Part I</vt:lpstr>
      <vt:lpstr>Exercise Solution – Part II</vt:lpstr>
      <vt:lpstr>Alternative View of the Data</vt:lpstr>
      <vt:lpstr>The Pseudo-population</vt:lpstr>
      <vt:lpstr>Data Analysis in the Pseudo-population</vt:lpstr>
      <vt:lpstr>Inverse Probability Weights</vt:lpstr>
      <vt:lpstr>Inverse Probability Weights</vt:lpstr>
      <vt:lpstr>Creating the Pseudopopulation</vt:lpstr>
      <vt:lpstr>Exercise</vt:lpstr>
      <vt:lpstr>Exercise Solution – Option 1</vt:lpstr>
      <vt:lpstr>Exercise Solution – Option 2</vt:lpstr>
      <vt:lpstr>Exercise Solution – Final Pseudo-population</vt:lpstr>
      <vt:lpstr>One More Identifiability Condition</vt:lpstr>
      <vt:lpstr>Identifiability Conditions in Practice</vt:lpstr>
      <vt:lpstr>Acknowledgements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Graff</dc:creator>
  <cp:lastModifiedBy>Rebecca Graff</cp:lastModifiedBy>
  <cp:revision>446</cp:revision>
  <dcterms:created xsi:type="dcterms:W3CDTF">2019-12-18T01:32:47Z</dcterms:created>
  <dcterms:modified xsi:type="dcterms:W3CDTF">2021-01-07T23:32:06Z</dcterms:modified>
</cp:coreProperties>
</file>