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32" r:id="rId4"/>
    <p:sldMasterId id="2147483952" r:id="rId5"/>
    <p:sldMasterId id="2147483971" r:id="rId6"/>
  </p:sldMasterIdLst>
  <p:notesMasterIdLst>
    <p:notesMasterId r:id="rId38"/>
  </p:notesMasterIdLst>
  <p:handoutMasterIdLst>
    <p:handoutMasterId r:id="rId39"/>
  </p:handoutMasterIdLst>
  <p:sldIdLst>
    <p:sldId id="702" r:id="rId7"/>
    <p:sldId id="676" r:id="rId8"/>
    <p:sldId id="677" r:id="rId9"/>
    <p:sldId id="678" r:id="rId10"/>
    <p:sldId id="656" r:id="rId11"/>
    <p:sldId id="760" r:id="rId12"/>
    <p:sldId id="745" r:id="rId13"/>
    <p:sldId id="746" r:id="rId14"/>
    <p:sldId id="747" r:id="rId15"/>
    <p:sldId id="748" r:id="rId16"/>
    <p:sldId id="749" r:id="rId17"/>
    <p:sldId id="750" r:id="rId18"/>
    <p:sldId id="751" r:id="rId19"/>
    <p:sldId id="752" r:id="rId20"/>
    <p:sldId id="753" r:id="rId21"/>
    <p:sldId id="754" r:id="rId22"/>
    <p:sldId id="755" r:id="rId23"/>
    <p:sldId id="756" r:id="rId24"/>
    <p:sldId id="757" r:id="rId25"/>
    <p:sldId id="758" r:id="rId26"/>
    <p:sldId id="701" r:id="rId27"/>
    <p:sldId id="692" r:id="rId28"/>
    <p:sldId id="693" r:id="rId29"/>
    <p:sldId id="694" r:id="rId30"/>
    <p:sldId id="695" r:id="rId31"/>
    <p:sldId id="696" r:id="rId32"/>
    <p:sldId id="697" r:id="rId33"/>
    <p:sldId id="698" r:id="rId34"/>
    <p:sldId id="699" r:id="rId35"/>
    <p:sldId id="700" r:id="rId36"/>
    <p:sldId id="488" r:id="rId37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52">
          <p15:clr>
            <a:srgbClr val="A4A3A4"/>
          </p15:clr>
        </p15:guide>
        <p15:guide id="2" orient="horz" pos="3477">
          <p15:clr>
            <a:srgbClr val="A4A3A4"/>
          </p15:clr>
        </p15:guide>
        <p15:guide id="3" orient="horz" pos="4032">
          <p15:clr>
            <a:srgbClr val="A4A3A4"/>
          </p15:clr>
        </p15:guide>
        <p15:guide id="4" orient="horz" pos="2183">
          <p15:clr>
            <a:srgbClr val="A4A3A4"/>
          </p15:clr>
        </p15:guide>
        <p15:guide id="5" orient="horz" pos="287">
          <p15:clr>
            <a:srgbClr val="A4A3A4"/>
          </p15:clr>
        </p15:guide>
        <p15:guide id="6" orient="horz" pos="1471">
          <p15:clr>
            <a:srgbClr val="A4A3A4"/>
          </p15:clr>
        </p15:guide>
        <p15:guide id="7" orient="horz" pos="464">
          <p15:clr>
            <a:srgbClr val="A4A3A4"/>
          </p15:clr>
        </p15:guide>
        <p15:guide id="8" orient="horz" pos="3938">
          <p15:clr>
            <a:srgbClr val="A4A3A4"/>
          </p15:clr>
        </p15:guide>
        <p15:guide id="9" orient="horz" pos="231">
          <p15:clr>
            <a:srgbClr val="A4A3A4"/>
          </p15:clr>
        </p15:guide>
        <p15:guide id="10" pos="230">
          <p15:clr>
            <a:srgbClr val="A4A3A4"/>
          </p15:clr>
        </p15:guide>
        <p15:guide id="11" pos="5530">
          <p15:clr>
            <a:srgbClr val="A4A3A4"/>
          </p15:clr>
        </p15:guide>
        <p15:guide id="12" pos="2880">
          <p15:clr>
            <a:srgbClr val="A4A3A4"/>
          </p15:clr>
        </p15:guide>
        <p15:guide id="13" pos="1120">
          <p15:clr>
            <a:srgbClr val="A4A3A4"/>
          </p15:clr>
        </p15:guide>
        <p15:guide id="14" pos="1411">
          <p15:clr>
            <a:srgbClr val="A4A3A4"/>
          </p15:clr>
        </p15:guide>
        <p15:guide id="15" pos="5287">
          <p15:clr>
            <a:srgbClr val="A4A3A4"/>
          </p15:clr>
        </p15:guide>
        <p15:guide id="16" pos="456">
          <p15:clr>
            <a:srgbClr val="A4A3A4"/>
          </p15:clr>
        </p15:guide>
        <p15:guide id="17" pos="481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592">
          <p15:clr>
            <a:srgbClr val="A4A3A4"/>
          </p15:clr>
        </p15:guide>
        <p15:guide id="2" orient="horz" pos="5542">
          <p15:clr>
            <a:srgbClr val="A4A3A4"/>
          </p15:clr>
        </p15:guide>
        <p15:guide id="3" orient="horz" pos="5777">
          <p15:clr>
            <a:srgbClr val="A4A3A4"/>
          </p15:clr>
        </p15:guide>
        <p15:guide id="4" pos="286">
          <p15:clr>
            <a:srgbClr val="A4A3A4"/>
          </p15:clr>
        </p15:guide>
        <p15:guide id="5" pos="403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48024"/>
    <a:srgbClr val="90BD31"/>
    <a:srgbClr val="18A3AC"/>
    <a:srgbClr val="178CCB"/>
    <a:srgbClr val="EC1848"/>
    <a:srgbClr val="052049"/>
    <a:srgbClr val="E8E7DE"/>
    <a:srgbClr val="F5F0D3"/>
    <a:srgbClr val="F7E9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470" autoAdjust="0"/>
    <p:restoredTop sz="89048" autoAdjust="0"/>
  </p:normalViewPr>
  <p:slideViewPr>
    <p:cSldViewPr snapToGrid="0" snapToObjects="1" showGuides="1">
      <p:cViewPr varScale="1">
        <p:scale>
          <a:sx n="109" d="100"/>
          <a:sy n="109" d="100"/>
        </p:scale>
        <p:origin x="2496" y="184"/>
      </p:cViewPr>
      <p:guideLst>
        <p:guide orient="horz" pos="1052"/>
        <p:guide orient="horz" pos="3477"/>
        <p:guide orient="horz" pos="4032"/>
        <p:guide orient="horz" pos="2183"/>
        <p:guide orient="horz" pos="287"/>
        <p:guide orient="horz" pos="1471"/>
        <p:guide orient="horz" pos="464"/>
        <p:guide orient="horz" pos="3938"/>
        <p:guide orient="horz" pos="231"/>
        <p:guide pos="230"/>
        <p:guide pos="5530"/>
        <p:guide pos="2880"/>
        <p:guide pos="1120"/>
        <p:guide pos="1411"/>
        <p:guide pos="5287"/>
        <p:guide pos="456"/>
        <p:guide pos="481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1" d="100"/>
        <a:sy n="71" d="100"/>
      </p:scale>
      <p:origin x="0" y="0"/>
    </p:cViewPr>
  </p:sorterViewPr>
  <p:notesViewPr>
    <p:cSldViewPr snapToGrid="0">
      <p:cViewPr varScale="1">
        <p:scale>
          <a:sx n="70" d="100"/>
          <a:sy n="70" d="100"/>
        </p:scale>
        <p:origin x="-3450" y="-114"/>
      </p:cViewPr>
      <p:guideLst>
        <p:guide orient="horz" pos="2592"/>
        <p:guide orient="horz" pos="5542"/>
        <p:guide orient="horz" pos="5777"/>
        <p:guide pos="286"/>
        <p:guide pos="403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theme" Target="theme/theme1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tableStyles" Target="tableStyles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eader Placeholder 1"/>
          <p:cNvSpPr>
            <a:spLocks noGrp="1"/>
          </p:cNvSpPr>
          <p:nvPr>
            <p:ph type="hdr" sz="quarter"/>
          </p:nvPr>
        </p:nvSpPr>
        <p:spPr>
          <a:xfrm>
            <a:off x="2220616" y="8863084"/>
            <a:ext cx="2664646" cy="137851"/>
          </a:xfrm>
          <a:prstGeom prst="rect">
            <a:avLst/>
          </a:prstGeom>
        </p:spPr>
        <p:txBody>
          <a:bodyPr vert="horz" wrap="square" lIns="0" tIns="0" rIns="0" bIns="0" rtlCol="0" anchor="t" anchorCtr="0"/>
          <a:lstStyle>
            <a:lvl1pPr algn="l">
              <a:defRPr sz="800"/>
            </a:lvl1pPr>
          </a:lstStyle>
          <a:p>
            <a:pPr>
              <a:lnSpc>
                <a:spcPct val="95000"/>
              </a:lnSpc>
            </a:pPr>
            <a:r>
              <a:rPr lang="en-US" dirty="0">
                <a:latin typeface="Arial" pitchFamily="34" charset="0"/>
                <a:cs typeface="Arial" pitchFamily="34" charset="0"/>
              </a:rPr>
              <a:t>[ADD PRESENTATION TITLE: INSERT TAB &gt; HEADER &amp; FOOTER &gt; NOTES AND HANDOUTS]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idx="1"/>
          </p:nvPr>
        </p:nvSpPr>
        <p:spPr>
          <a:xfrm>
            <a:off x="1199311" y="8856576"/>
            <a:ext cx="880135" cy="146304"/>
          </a:xfrm>
          <a:prstGeom prst="rect">
            <a:avLst/>
          </a:prstGeom>
        </p:spPr>
        <p:txBody>
          <a:bodyPr vert="horz" lIns="0" tIns="0" rIns="0" bIns="0" rtlCol="0"/>
          <a:lstStyle>
            <a:lvl1pPr algn="r">
              <a:defRPr sz="800"/>
            </a:lvl1pPr>
          </a:lstStyle>
          <a:p>
            <a:pPr algn="l"/>
            <a:fld id="{9535A4AE-AB74-4BDA-B84A-019528CC2B4D}" type="datetimeFigureOut">
              <a:rPr lang="en-US" smtClean="0">
                <a:latin typeface="Arial" pitchFamily="34" charset="0"/>
                <a:cs typeface="Arial" pitchFamily="34" charset="0"/>
              </a:rPr>
              <a:pPr algn="l"/>
              <a:t>9/20/21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>
            <a:off x="455585" y="8795705"/>
            <a:ext cx="59436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Slide Number Placeholder 6"/>
          <p:cNvSpPr>
            <a:spLocks noGrp="1"/>
          </p:cNvSpPr>
          <p:nvPr>
            <p:ph type="sldNum" sz="quarter" idx="3"/>
          </p:nvPr>
        </p:nvSpPr>
        <p:spPr>
          <a:xfrm>
            <a:off x="441507" y="8857103"/>
            <a:ext cx="554100" cy="105317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marL="0" algn="l" defTabSz="914400" rtl="0" eaLnBrk="1" latinLnBrk="0" hangingPunct="1">
              <a:defRPr lang="en-US" sz="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111E5896-917A-4035-A860-408E1EC3CD51}" type="slidenum">
              <a:rPr lang="en-US">
                <a:latin typeface="Arial" pitchFamily="34" charset="0"/>
                <a:cs typeface="Arial" pitchFamily="34" charset="0"/>
              </a:rPr>
              <a:pPr/>
              <a:t>‹#›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2406" y="8866372"/>
            <a:ext cx="599982" cy="291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8329429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8028" y="399934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441268" y="4080297"/>
            <a:ext cx="5961120" cy="44805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1" name="Header Placeholder 1"/>
          <p:cNvSpPr>
            <a:spLocks noGrp="1"/>
          </p:cNvSpPr>
          <p:nvPr>
            <p:ph type="hdr" sz="quarter"/>
          </p:nvPr>
        </p:nvSpPr>
        <p:spPr>
          <a:xfrm>
            <a:off x="2227340" y="8863084"/>
            <a:ext cx="2664646" cy="137851"/>
          </a:xfrm>
          <a:prstGeom prst="rect">
            <a:avLst/>
          </a:prstGeom>
        </p:spPr>
        <p:txBody>
          <a:bodyPr vert="horz" wrap="square" lIns="0" tIns="0" rIns="0" bIns="0" rtlCol="0" anchor="t" anchorCtr="0"/>
          <a:lstStyle>
            <a:lvl1pPr algn="l">
              <a:defRPr sz="800" i="0"/>
            </a:lvl1pPr>
          </a:lstStyle>
          <a:p>
            <a:pPr>
              <a:lnSpc>
                <a:spcPct val="95000"/>
              </a:lnSpc>
            </a:pPr>
            <a:r>
              <a:rPr lang="en-US">
                <a:latin typeface="Arial" pitchFamily="34" charset="0"/>
                <a:cs typeface="Arial" pitchFamily="34" charset="0"/>
              </a:rPr>
              <a:t>[ADD PRESENTATION TITLE: INSERT TAB &gt; HEADER &amp; FOOTER &gt; NOTES AND HANDOUTS]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Date Placeholder 2"/>
          <p:cNvSpPr>
            <a:spLocks noGrp="1"/>
          </p:cNvSpPr>
          <p:nvPr>
            <p:ph type="dt" idx="1"/>
          </p:nvPr>
        </p:nvSpPr>
        <p:spPr>
          <a:xfrm>
            <a:off x="1206035" y="8856576"/>
            <a:ext cx="880135" cy="146304"/>
          </a:xfrm>
          <a:prstGeom prst="rect">
            <a:avLst/>
          </a:prstGeom>
        </p:spPr>
        <p:txBody>
          <a:bodyPr vert="horz" lIns="0" tIns="0" rIns="0" bIns="0" rtlCol="0"/>
          <a:lstStyle>
            <a:lvl1pPr algn="r">
              <a:defRPr sz="800" i="0"/>
            </a:lvl1pPr>
          </a:lstStyle>
          <a:p>
            <a:pPr algn="l"/>
            <a:fld id="{9535A4AE-AB74-4BDA-B84A-019528CC2B4D}" type="datetimeFigureOut">
              <a:rPr lang="en-US" smtClean="0">
                <a:latin typeface="Arial" pitchFamily="34" charset="0"/>
                <a:cs typeface="Arial" pitchFamily="34" charset="0"/>
              </a:rPr>
              <a:pPr algn="l"/>
              <a:t>9/20/21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48231" y="8857103"/>
            <a:ext cx="554100" cy="105317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marL="0" algn="l" defTabSz="914400" rtl="0" eaLnBrk="1" latinLnBrk="0" hangingPunct="1">
              <a:defRPr lang="en-US" sz="800" i="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111E5896-917A-4035-A860-408E1EC3CD51}" type="slidenum">
              <a:rPr lang="en-US" smtClean="0">
                <a:latin typeface="Arial" pitchFamily="34" charset="0"/>
                <a:cs typeface="Arial" pitchFamily="34" charset="0"/>
              </a:rPr>
              <a:pPr/>
              <a:t>‹#›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455585" y="8795705"/>
            <a:ext cx="59436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2406" y="8866372"/>
            <a:ext cx="599982" cy="291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0748310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114300" indent="-114300" algn="l" defTabSz="914400" rtl="0" eaLnBrk="1" latinLnBrk="0" hangingPunct="1">
      <a:spcBef>
        <a:spcPts val="800"/>
      </a:spcBef>
      <a:buFont typeface="Arial" pitchFamily="34" charset="0"/>
      <a:buChar char="•"/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285750" indent="-112713" algn="l" defTabSz="914400" rtl="0" eaLnBrk="1" latinLnBrk="0" hangingPunct="1">
      <a:spcBef>
        <a:spcPts val="200"/>
      </a:spcBef>
      <a:buFont typeface="Arial" pitchFamily="34" charset="0"/>
      <a:buChar char="•"/>
      <a:defRPr sz="11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403225" indent="-117475" algn="l" defTabSz="914400" rtl="0" eaLnBrk="1" latinLnBrk="0" hangingPunct="1">
      <a:spcBef>
        <a:spcPts val="200"/>
      </a:spcBef>
      <a:buFont typeface="Arial" pitchFamily="34" charset="0"/>
      <a:buChar char="•"/>
      <a:defRPr sz="105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569913" indent="-112713" algn="l" defTabSz="914400" rtl="0" eaLnBrk="1" latinLnBrk="0" hangingPunct="1">
      <a:spcBef>
        <a:spcPts val="200"/>
      </a:spcBef>
      <a:buFont typeface="Arial" pitchFamily="34" charset="0"/>
      <a:buChar char="•"/>
      <a:defRPr sz="105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457200" indent="114300" algn="l" defTabSz="914400" rtl="0" eaLnBrk="1" latinLnBrk="0" hangingPunct="1">
      <a:buFont typeface="Arial" pitchFamily="34" charset="0"/>
      <a:buChar char="•"/>
      <a:defRPr sz="1050" kern="1200">
        <a:solidFill>
          <a:schemeClr val="tx1"/>
        </a:solidFill>
        <a:latin typeface="+mn-lt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Image Placeholder 21"/>
          <p:cNvSpPr>
            <a:spLocks noGrp="1" noRot="1" noChangeAspect="1"/>
          </p:cNvSpPr>
          <p:nvPr>
            <p:ph type="sldImg"/>
          </p:nvPr>
        </p:nvSpPr>
        <p:spPr>
          <a:xfrm>
            <a:off x="1187450" y="400050"/>
            <a:ext cx="4648200" cy="3486150"/>
          </a:xfrm>
        </p:spPr>
      </p:sp>
      <p:sp>
        <p:nvSpPr>
          <p:cNvPr id="23" name="Notes Placeholder 2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4" name="Header Placeholder 1"/>
          <p:cNvSpPr>
            <a:spLocks noGrp="1"/>
          </p:cNvSpPr>
          <p:nvPr>
            <p:ph type="hdr" sz="quarter"/>
          </p:nvPr>
        </p:nvSpPr>
        <p:spPr>
          <a:xfrm>
            <a:off x="2482852" y="8863084"/>
            <a:ext cx="2664646" cy="137851"/>
          </a:xfrm>
          <a:prstGeom prst="rect">
            <a:avLst/>
          </a:prstGeom>
        </p:spPr>
        <p:txBody>
          <a:bodyPr vert="horz" wrap="square" lIns="0" tIns="0" rIns="0" bIns="0" rtlCol="0" anchor="t" anchorCtr="0"/>
          <a:lstStyle>
            <a:lvl1pPr algn="l">
              <a:defRPr sz="800"/>
            </a:lvl1pPr>
          </a:lstStyle>
          <a:p>
            <a:pPr>
              <a:lnSpc>
                <a:spcPct val="95000"/>
              </a:lnSpc>
            </a:pPr>
            <a:r>
              <a:rPr lang="en-US" sz="600" i="1" dirty="0">
                <a:latin typeface="Arial" pitchFamily="34" charset="0"/>
                <a:cs typeface="Arial" pitchFamily="34" charset="0"/>
              </a:rPr>
              <a:t>[ADD PRESENTATION TITLE: INSERT TAB &gt; HEADER &amp; FOOTER &gt; NOTES AND HANDOUTS]</a:t>
            </a:r>
          </a:p>
        </p:txBody>
      </p:sp>
      <p:sp>
        <p:nvSpPr>
          <p:cNvPr id="25" name="Date Placeholder 2"/>
          <p:cNvSpPr>
            <a:spLocks noGrp="1"/>
          </p:cNvSpPr>
          <p:nvPr>
            <p:ph type="dt" idx="1"/>
          </p:nvPr>
        </p:nvSpPr>
        <p:spPr>
          <a:xfrm>
            <a:off x="1461547" y="8856576"/>
            <a:ext cx="880135" cy="146304"/>
          </a:xfrm>
          <a:prstGeom prst="rect">
            <a:avLst/>
          </a:prstGeom>
        </p:spPr>
        <p:txBody>
          <a:bodyPr vert="horz" lIns="0" tIns="0" rIns="0" bIns="0" rtlCol="0"/>
          <a:lstStyle>
            <a:lvl1pPr algn="r">
              <a:defRPr sz="800"/>
            </a:lvl1pPr>
          </a:lstStyle>
          <a:p>
            <a:pPr algn="l"/>
            <a:fld id="{9535A4AE-AB74-4BDA-B84A-019528CC2B4D}" type="datetimeFigureOut">
              <a:rPr lang="en-US" sz="600" i="1" smtClean="0">
                <a:latin typeface="Arial" pitchFamily="34" charset="0"/>
                <a:cs typeface="Arial" pitchFamily="34" charset="0"/>
              </a:rPr>
              <a:pPr algn="l"/>
              <a:t>9/20/21</a:t>
            </a:fld>
            <a:endParaRPr lang="en-US" sz="6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703743" y="8836931"/>
            <a:ext cx="554100" cy="105317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marL="0" algn="l" defTabSz="914400" rtl="0" eaLnBrk="1" latinLnBrk="0" hangingPunct="1">
              <a:defRPr lang="en-US" sz="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111E5896-917A-4035-A860-408E1EC3CD51}" type="slidenum">
              <a:rPr lang="en-US" sz="600" i="1">
                <a:latin typeface="Arial" pitchFamily="34" charset="0"/>
                <a:cs typeface="Arial" pitchFamily="34" charset="0"/>
              </a:rPr>
              <a:pPr/>
              <a:t>1</a:t>
            </a:fld>
            <a:endParaRPr lang="en-US" sz="600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7450" y="400050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Final boiler plate language: 2 versions</a:t>
            </a:r>
          </a:p>
          <a:p>
            <a:endParaRPr lang="en-US" dirty="0"/>
          </a:p>
          <a:p>
            <a:r>
              <a:rPr lang="en-US" sz="12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Through its singular focus on health, UCSF is leading revolutions in health.</a:t>
            </a:r>
          </a:p>
          <a:p>
            <a:r>
              <a:rPr lang="en-US" sz="1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UCSF is driven by the idea that great breakthroughs are achieved when the best research, the best education and the best patient care converge.</a:t>
            </a:r>
            <a:endParaRPr lang="en-US"/>
          </a:p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r>
              <a:rPr lang="en-US">
                <a:latin typeface="Arial" pitchFamily="34" charset="0"/>
                <a:cs typeface="Arial" pitchFamily="34" charset="0"/>
              </a:rPr>
              <a:t>[ADD PRESENTATION TITLE: INSERT TAB &gt; HEADER &amp; FOOTER &gt; NOTES AND HANDOUTS]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l"/>
            <a:fld id="{F81535CF-1E6D-4F58-ADCA-A0D754487971}" type="datetime1">
              <a:rPr lang="en-US" smtClean="0">
                <a:latin typeface="Arial" pitchFamily="34" charset="0"/>
                <a:cs typeface="Arial" pitchFamily="34" charset="0"/>
              </a:rPr>
              <a:t>9/20/21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E5896-917A-4035-A860-408E1EC3CD51}" type="slidenum">
              <a:rPr lang="en-US" smtClean="0">
                <a:latin typeface="Arial" pitchFamily="34" charset="0"/>
                <a:cs typeface="Arial" pitchFamily="34" charset="0"/>
              </a:rPr>
              <a:pPr/>
              <a:t>31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42010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emf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emf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.pn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.pn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.pn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.pn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6.emf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xternal Co-branding Tit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883538"/>
            <a:ext cx="6595720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Slide Here</a:t>
            </a:r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3436978"/>
            <a:ext cx="6570016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6045890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7431B66-2D65-4398-A930-0D30EC9EE69D}" type="datetime1">
              <a:rPr lang="en-US" smtClean="0"/>
              <a:t>9/20/21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7713" y="4350040"/>
            <a:ext cx="6477000" cy="19367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FontTx/>
              <a:buNone/>
              <a:defRPr lang="en-US" sz="18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/>
              <a:t>Click to edit Master text styles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2430160" y="591021"/>
            <a:ext cx="0" cy="118872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 userDrawn="1"/>
        </p:nvGrpSpPr>
        <p:grpSpPr>
          <a:xfrm>
            <a:off x="2749439" y="752601"/>
            <a:ext cx="1487211" cy="868680"/>
            <a:chOff x="2749439" y="752601"/>
            <a:chExt cx="1487211" cy="868680"/>
          </a:xfrm>
        </p:grpSpPr>
        <p:sp>
          <p:nvSpPr>
            <p:cNvPr id="5" name="Rectangle 4"/>
            <p:cNvSpPr/>
            <p:nvPr userDrawn="1"/>
          </p:nvSpPr>
          <p:spPr bwMode="auto">
            <a:xfrm>
              <a:off x="2749439" y="752601"/>
              <a:ext cx="1371600" cy="868680"/>
            </a:xfrm>
            <a:prstGeom prst="rect">
              <a:avLst/>
            </a:prstGeom>
            <a:noFill/>
            <a:ln w="19050" algn="ctr">
              <a:solidFill>
                <a:schemeClr val="accent2"/>
              </a:solidFill>
              <a:prstDash val="dash"/>
              <a:miter lim="800000"/>
              <a:headEnd/>
              <a:tailEnd/>
            </a:ln>
          </p:spPr>
          <p:txBody>
            <a:bodyPr wrap="none" rtlCol="0" anchor="ctr"/>
            <a:lstStyle/>
            <a:p>
              <a:pPr algn="ctr">
                <a:lnSpc>
                  <a:spcPct val="90000"/>
                </a:lnSpc>
              </a:pPr>
              <a:endParaRPr lang="en-US" sz="1600" b="1" dirty="0" err="1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6" name="TextBox 5"/>
            <p:cNvSpPr txBox="1"/>
            <p:nvPr userDrawn="1"/>
          </p:nvSpPr>
          <p:spPr bwMode="auto">
            <a:xfrm>
              <a:off x="2785238" y="912373"/>
              <a:ext cx="1451412" cy="609398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2200" dirty="0">
                  <a:solidFill>
                    <a:schemeClr val="bg1"/>
                  </a:solidFill>
                  <a:latin typeface="+mj-lt"/>
                </a:rPr>
                <a:t>Partner Logo</a:t>
              </a:r>
            </a:p>
          </p:txBody>
        </p:sp>
      </p:grpSp>
      <p:pic>
        <p:nvPicPr>
          <p:cNvPr id="13" name="Picture 12" descr="UCSF_sig_white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2" y="742959"/>
            <a:ext cx="1400637" cy="910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103274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4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accent6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0" y="742094"/>
            <a:ext cx="1041033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ltGray">
          <a:xfrm>
            <a:off x="365125" y="366713"/>
            <a:ext cx="6859588" cy="5153025"/>
          </a:xfrm>
          <a:prstGeom prst="rect">
            <a:avLst/>
          </a:prstGeom>
          <a:solidFill>
            <a:schemeClr val="accent6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Slide Here</a:t>
            </a:r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2999514"/>
            <a:ext cx="6550480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BD169FF-1EB6-4E72-A743-2950EDD253FC}" type="datetime1">
              <a:rPr lang="en-US" smtClean="0"/>
              <a:t>9/20/21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46125" y="4044820"/>
            <a:ext cx="6478588" cy="406400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smtClean="0">
                <a:latin typeface="+mn-lt"/>
              </a:defRPr>
            </a:lvl2pPr>
            <a:lvl3pPr>
              <a:defRPr lang="en-US" sz="1800" smtClean="0">
                <a:latin typeface="+mn-lt"/>
              </a:defRPr>
            </a:lvl3pPr>
            <a:lvl4pPr>
              <a:defRPr lang="en-US" sz="1800" smtClean="0">
                <a:latin typeface="+mn-lt"/>
              </a:defRPr>
            </a:lvl4pPr>
            <a:lvl5pPr>
              <a:defRPr lang="en-US" sz="1800">
                <a:latin typeface="+mn-lt"/>
              </a:defRPr>
            </a:lvl5pPr>
          </a:lstStyle>
          <a:p>
            <a:pPr marL="0" lvl="0"/>
            <a:r>
              <a:rPr lang="en-US" dirty="0"/>
              <a:t>Click to edit Master text styles</a:t>
            </a:r>
          </a:p>
        </p:txBody>
      </p:sp>
      <p:pic>
        <p:nvPicPr>
          <p:cNvPr id="12" name="Picture 11" descr="UCSF_SubLogo_GlobalHealthSci_white_RGB.eps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1" y="736600"/>
            <a:ext cx="2267656" cy="496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700658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5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0" y="742094"/>
            <a:ext cx="1041033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ltGray">
          <a:xfrm>
            <a:off x="365125" y="366713"/>
            <a:ext cx="6859588" cy="5153025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Slide Here</a:t>
            </a:r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2999514"/>
            <a:ext cx="6550480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68B2403-7DF7-4776-922B-AE99AEA16D7C}" type="datetime1">
              <a:rPr lang="en-US" smtClean="0"/>
              <a:t>9/20/21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44351" y="4046607"/>
            <a:ext cx="6472238" cy="434178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smtClean="0">
                <a:latin typeface="+mn-lt"/>
              </a:defRPr>
            </a:lvl2pPr>
            <a:lvl3pPr>
              <a:defRPr lang="en-US" sz="1800" smtClean="0">
                <a:latin typeface="+mn-lt"/>
              </a:defRPr>
            </a:lvl3pPr>
            <a:lvl4pPr>
              <a:defRPr lang="en-US" sz="1800" smtClean="0">
                <a:latin typeface="+mn-lt"/>
              </a:defRPr>
            </a:lvl4pPr>
            <a:lvl5pPr>
              <a:defRPr lang="en-US" sz="1800">
                <a:latin typeface="+mn-lt"/>
              </a:defRPr>
            </a:lvl5pPr>
          </a:lstStyle>
          <a:p>
            <a:pPr marL="0" lvl="0"/>
            <a:r>
              <a:rPr lang="en-US" dirty="0"/>
              <a:t>Click to edit Master text styles</a:t>
            </a:r>
          </a:p>
        </p:txBody>
      </p:sp>
      <p:pic>
        <p:nvPicPr>
          <p:cNvPr id="12" name="Picture 11" descr="UCSF_SubLogo_GlobalHealthSci_white_RGB.eps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1" y="736600"/>
            <a:ext cx="2267656" cy="496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614879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 bwMode="ltGray"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 bwMode="invGray">
          <a:xfrm>
            <a:off x="0" y="-1"/>
            <a:ext cx="9144000" cy="6858001"/>
          </a:xfrm>
          <a:prstGeom prst="rect">
            <a:avLst/>
          </a:prstGeom>
          <a:solidFill>
            <a:srgbClr val="000000">
              <a:alpha val="40000"/>
            </a:srgbClr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16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728D13F-054C-4170-9317-1FD7A1D57930}" type="datetime1">
              <a:rPr lang="en-US" smtClean="0"/>
              <a:t>9/20/21</a:t>
            </a:fld>
            <a:endParaRPr lang="en-US" dirty="0"/>
          </a:p>
        </p:txBody>
      </p:sp>
      <p:sp>
        <p:nvSpPr>
          <p:cNvPr id="17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Presentation Title and/or Sub Brand Name Here</a:t>
            </a:r>
            <a:endParaRPr lang="en-US" dirty="0"/>
          </a:p>
        </p:txBody>
      </p:sp>
      <p:sp>
        <p:nvSpPr>
          <p:cNvPr id="18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365125" y="6250080"/>
            <a:ext cx="8413750" cy="0"/>
          </a:xfrm>
          <a:prstGeom prst="line">
            <a:avLst/>
          </a:prstGeom>
          <a:noFill/>
          <a:ln w="3175" cap="flat">
            <a:solidFill>
              <a:schemeClr val="bg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3" name="Straight Connector 12"/>
          <p:cNvCxnSpPr/>
          <p:nvPr userDrawn="1"/>
        </p:nvCxnSpPr>
        <p:spPr>
          <a:xfrm>
            <a:off x="365125" y="6250080"/>
            <a:ext cx="8413750" cy="0"/>
          </a:xfrm>
          <a:prstGeom prst="line">
            <a:avLst/>
          </a:prstGeom>
          <a:noFill/>
          <a:ln w="3175" cap="flat">
            <a:solidFill>
              <a:schemeClr val="bg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6334" y="2249896"/>
            <a:ext cx="8089901" cy="1421928"/>
          </a:xfrm>
        </p:spPr>
        <p:txBody>
          <a:bodyPr vert="horz" wrap="square" lIns="91440" tIns="45720" rIns="91440" bIns="45720" rtlCol="0" anchor="b" anchorCtr="0">
            <a:spAutoFit/>
          </a:bodyPr>
          <a:lstStyle>
            <a:lvl1pPr marL="280988" indent="-280988">
              <a:lnSpc>
                <a:spcPct val="90000"/>
              </a:lnSpc>
              <a:defRPr lang="en-US" sz="4800" spc="-20" baseline="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“Lorem ipsum dolor site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</a:t>
            </a:r>
            <a:r>
              <a:rPr lang="en-US" dirty="0"/>
              <a:t> </a:t>
            </a:r>
            <a:r>
              <a:rPr lang="en-US" dirty="0" err="1"/>
              <a:t>isicing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5331" y="4083341"/>
            <a:ext cx="8325548" cy="721900"/>
          </a:xfrm>
        </p:spPr>
        <p:txBody>
          <a:bodyPr vert="horz" wrap="square" lIns="91440" tIns="45720" rIns="91440" bIns="45720" rtlCol="0">
            <a:noAutofit/>
          </a:bodyPr>
          <a:lstStyle>
            <a:lvl1pPr marL="0" indent="0">
              <a:spcBef>
                <a:spcPts val="300"/>
              </a:spcBef>
              <a:buNone/>
              <a:defRPr lang="en-US" sz="1600" baseline="0" dirty="0" smtClean="0">
                <a:solidFill>
                  <a:schemeClr val="bg2"/>
                </a:solidFill>
              </a:defRPr>
            </a:lvl1pPr>
            <a:lvl2pPr marL="230187" indent="0">
              <a:buNone/>
              <a:defRPr lang="en-US" dirty="0" smtClean="0"/>
            </a:lvl2pPr>
            <a:lvl3pPr marL="515937" indent="0">
              <a:buNone/>
              <a:defRPr lang="en-US" dirty="0" smtClean="0"/>
            </a:lvl3pPr>
            <a:lvl4pPr marL="800100" indent="0">
              <a:buNone/>
              <a:defRPr lang="en-US" dirty="0" smtClean="0"/>
            </a:lvl4pPr>
            <a:lvl5pPr marL="1085850" indent="0">
              <a:buNone/>
              <a:defRPr lang="en-US" dirty="0"/>
            </a:lvl5pPr>
          </a:lstStyle>
          <a:p>
            <a:pPr lvl="0"/>
            <a:r>
              <a:rPr lang="en-US" dirty="0"/>
              <a:t>Author’s Name Here</a:t>
            </a:r>
          </a:p>
          <a:p>
            <a:pPr lvl="0"/>
            <a:r>
              <a:rPr lang="en-US" dirty="0"/>
              <a:t>Position Title Here</a:t>
            </a:r>
          </a:p>
        </p:txBody>
      </p:sp>
      <p:pic>
        <p:nvPicPr>
          <p:cNvPr id="20" name="Picture 41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957"/>
          <a:stretch/>
        </p:blipFill>
        <p:spPr bwMode="invGray">
          <a:xfrm>
            <a:off x="8131174" y="6392864"/>
            <a:ext cx="799313" cy="335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9967005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6334" y="543207"/>
            <a:ext cx="8089901" cy="4081117"/>
          </a:xfrm>
        </p:spPr>
        <p:txBody>
          <a:bodyPr vert="horz" wrap="square" lIns="91440" tIns="45720" rIns="91440" bIns="45720" rtlCol="0" anchor="b" anchorCtr="0">
            <a:spAutoFit/>
          </a:bodyPr>
          <a:lstStyle>
            <a:lvl1pPr marL="280988" indent="-280988">
              <a:lnSpc>
                <a:spcPct val="90000"/>
              </a:lnSpc>
              <a:defRPr lang="en-US" sz="4800" spc="-20" baseline="0" dirty="0"/>
            </a:lvl1pPr>
          </a:lstStyle>
          <a:p>
            <a:pPr lvl="0"/>
            <a:r>
              <a:rPr lang="en-US" dirty="0"/>
              <a:t>“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site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</a:t>
            </a:r>
            <a:r>
              <a:rPr lang="en-US" dirty="0"/>
              <a:t> </a:t>
            </a:r>
            <a:r>
              <a:rPr lang="en-US" dirty="0" err="1"/>
              <a:t>isicing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sedo</a:t>
            </a:r>
            <a:r>
              <a:rPr lang="en-US" dirty="0"/>
              <a:t>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labotre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et </a:t>
            </a:r>
            <a:r>
              <a:rPr lang="en-US" dirty="0" err="1"/>
              <a:t>venium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5331" y="4921541"/>
            <a:ext cx="8325548" cy="721900"/>
          </a:xfrm>
        </p:spPr>
        <p:txBody>
          <a:bodyPr vert="horz" wrap="square" lIns="91440" tIns="45720" rIns="91440" bIns="45720" rtlCol="0">
            <a:noAutofit/>
          </a:bodyPr>
          <a:lstStyle>
            <a:lvl1pPr marL="0" indent="0">
              <a:spcBef>
                <a:spcPts val="300"/>
              </a:spcBef>
              <a:buNone/>
              <a:defRPr lang="en-US" sz="1600" baseline="0" dirty="0" smtClean="0"/>
            </a:lvl1pPr>
            <a:lvl2pPr marL="230187" indent="0">
              <a:buNone/>
              <a:defRPr lang="en-US" dirty="0" smtClean="0"/>
            </a:lvl2pPr>
            <a:lvl3pPr marL="515937" indent="0">
              <a:buNone/>
              <a:defRPr lang="en-US" dirty="0" smtClean="0"/>
            </a:lvl3pPr>
            <a:lvl4pPr marL="800100" indent="0">
              <a:buNone/>
              <a:defRPr lang="en-US" dirty="0" smtClean="0"/>
            </a:lvl4pPr>
            <a:lvl5pPr marL="1085850" indent="0">
              <a:buNone/>
              <a:defRPr lang="en-US" dirty="0"/>
            </a:lvl5pPr>
          </a:lstStyle>
          <a:p>
            <a:pPr lvl="0"/>
            <a:r>
              <a:rPr lang="en-US" dirty="0"/>
              <a:t>Author’s Name Here</a:t>
            </a:r>
          </a:p>
          <a:p>
            <a:pPr lvl="0"/>
            <a:r>
              <a:rPr lang="en-US" dirty="0"/>
              <a:t>Position Title Here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A6150A5-0478-4814-9F6F-313D0B0598FE}" type="datetime1">
              <a:rPr lang="en-US" smtClean="0"/>
              <a:t>9/20/21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Presentation Title and/or Sub Brand Name Here</a:t>
            </a: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13682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3732" y="438912"/>
            <a:ext cx="8089901" cy="563231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Slide Title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61375" y="1563752"/>
            <a:ext cx="8325548" cy="4011502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F6F5B01-31EA-46FA-A31F-D71521F3C0AE}" type="datetime1">
              <a:rPr lang="en-US" smtClean="0"/>
              <a:t>9/20/21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Presentation Title and/or Sub Brand Name Here</a:t>
            </a: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 and Content w/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3732" y="438912"/>
            <a:ext cx="8089901" cy="563231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Slide Title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61375" y="2021792"/>
            <a:ext cx="8325548" cy="4011502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38226" y="1563684"/>
            <a:ext cx="8087171" cy="313932"/>
          </a:xfrm>
        </p:spPr>
        <p:txBody>
          <a:bodyPr anchor="t"/>
          <a:lstStyle>
            <a:lvl1pPr marL="0" indent="0">
              <a:buNone/>
              <a:defRPr sz="2100" b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BE4F006E-5431-4BDD-8829-6B0B1D987D3A}" type="datetime1">
              <a:rPr lang="en-US" smtClean="0"/>
              <a:t>9/20/21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Presentation Title and/or Sub Brand Name Here</a:t>
            </a: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316033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 and 2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8368" y="433999"/>
            <a:ext cx="8080375" cy="575094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marL="0" lvl="0"/>
            <a:r>
              <a:rPr lang="en-US" dirty="0"/>
              <a:t>Slide Title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61464" y="1562634"/>
            <a:ext cx="3989387" cy="3978016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bullet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41062" y="1013951"/>
            <a:ext cx="8077645" cy="383182"/>
          </a:xfrm>
        </p:spPr>
        <p:txBody>
          <a:bodyPr vert="horz" wrap="square" lIns="91440" tIns="45720" rIns="91440" bIns="45720" rtlCol="0" anchor="t">
            <a:noAutofit/>
          </a:bodyPr>
          <a:lstStyle>
            <a:lvl1pPr>
              <a:defRPr lang="en-US" dirty="0" smtClean="0"/>
            </a:lvl1pPr>
          </a:lstStyle>
          <a:p>
            <a:pPr marL="0" lvl="0" indent="0">
              <a:buNone/>
            </a:pPr>
            <a:r>
              <a:rPr lang="en-US" dirty="0"/>
              <a:t>Subhead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1" hasCustomPrompt="1"/>
          </p:nvPr>
        </p:nvSpPr>
        <p:spPr>
          <a:xfrm>
            <a:off x="4882627" y="1556703"/>
            <a:ext cx="4013199" cy="3978016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bullet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13693AB-E85E-4A83-93AE-7C2C33716FFD}" type="datetime1">
              <a:rPr lang="en-US" smtClean="0"/>
              <a:t>9/20/21</a:t>
            </a:fld>
            <a:endParaRPr lang="en-US" dirty="0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Presentation Title and/or Sub Brand Name Here</a:t>
            </a:r>
            <a:endParaRPr lang="en-US" dirty="0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 and Subhea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8368" y="434801"/>
            <a:ext cx="8080375" cy="575094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marL="0" lvl="0"/>
            <a:r>
              <a:rPr lang="en-US" dirty="0"/>
              <a:t>Slide Title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40321" y="1011992"/>
            <a:ext cx="8077645" cy="383182"/>
          </a:xfrm>
        </p:spPr>
        <p:txBody>
          <a:bodyPr vert="horz" wrap="square" lIns="91440" tIns="45720" rIns="91440" bIns="45720" rtlCol="0" anchor="t">
            <a:noAutofit/>
          </a:bodyPr>
          <a:lstStyle>
            <a:lvl1pPr marL="168275" indent="-168275">
              <a:buNone/>
              <a:defRPr lang="en-US" dirty="0" smtClean="0"/>
            </a:lvl1pPr>
          </a:lstStyle>
          <a:p>
            <a:pPr marL="0" lvl="0" indent="0"/>
            <a:r>
              <a:rPr lang="en-US" dirty="0"/>
              <a:t>Subhead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C1669700-339D-4BC3-9C61-1670B9701C57}" type="datetime1">
              <a:rPr lang="en-US" smtClean="0"/>
              <a:t>9/20/21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Presentation Title and/or Sub Brand Name Here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E7F4196-1AA7-489C-AB25-66F2A1CDE0B2}" type="datetime1">
              <a:rPr lang="en-US" smtClean="0"/>
              <a:t>9/20/21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Presentation Title and/or Sub Brand Name Here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0" y="-1"/>
            <a:ext cx="9144000" cy="6251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C412304-4450-4BFA-A76B-D97C72798D07}" type="datetime1">
              <a:rPr lang="en-US" smtClean="0"/>
              <a:t>9/20/21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Presentation Title and/or Sub Brand Name Here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994352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xternal Co-branding White Titl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883538"/>
            <a:ext cx="6595720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Slide Here</a:t>
            </a:r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3436978"/>
            <a:ext cx="6570016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6045890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7431B66-2D65-4398-A930-0D30EC9EE69D}" type="datetime1">
              <a:rPr lang="en-US" smtClean="0"/>
              <a:pPr/>
              <a:t>9/20/21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7713" y="4350040"/>
            <a:ext cx="6477000" cy="19367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FontTx/>
              <a:buNone/>
              <a:defRPr lang="en-US" sz="1800" i="0" dirty="0" smtClean="0">
                <a:solidFill>
                  <a:schemeClr val="tx2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/>
              <a:t>Click to edit Master text styles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2430160" y="591021"/>
            <a:ext cx="0" cy="118872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 userDrawn="1"/>
        </p:nvGrpSpPr>
        <p:grpSpPr>
          <a:xfrm>
            <a:off x="2749439" y="752601"/>
            <a:ext cx="1487211" cy="868680"/>
            <a:chOff x="2749439" y="752601"/>
            <a:chExt cx="1487211" cy="868680"/>
          </a:xfrm>
        </p:grpSpPr>
        <p:sp>
          <p:nvSpPr>
            <p:cNvPr id="5" name="Rectangle 4"/>
            <p:cNvSpPr/>
            <p:nvPr userDrawn="1"/>
          </p:nvSpPr>
          <p:spPr bwMode="auto">
            <a:xfrm>
              <a:off x="2749439" y="752601"/>
              <a:ext cx="1371600" cy="868680"/>
            </a:xfrm>
            <a:prstGeom prst="rect">
              <a:avLst/>
            </a:prstGeom>
            <a:noFill/>
            <a:ln w="19050" algn="ctr">
              <a:solidFill>
                <a:schemeClr val="accent2"/>
              </a:solidFill>
              <a:prstDash val="dash"/>
              <a:miter lim="800000"/>
              <a:headEnd/>
              <a:tailEnd/>
            </a:ln>
          </p:spPr>
          <p:txBody>
            <a:bodyPr wrap="none" rtlCol="0" anchor="ctr"/>
            <a:lstStyle/>
            <a:p>
              <a:pPr algn="ctr">
                <a:lnSpc>
                  <a:spcPct val="90000"/>
                </a:lnSpc>
              </a:pPr>
              <a:endParaRPr lang="en-US" sz="1600" b="1" dirty="0" err="1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6" name="TextBox 5"/>
            <p:cNvSpPr txBox="1"/>
            <p:nvPr userDrawn="1"/>
          </p:nvSpPr>
          <p:spPr bwMode="auto">
            <a:xfrm>
              <a:off x="2785238" y="912373"/>
              <a:ext cx="1451412" cy="609398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2200" dirty="0">
                  <a:solidFill>
                    <a:schemeClr val="tx2"/>
                  </a:solidFill>
                  <a:latin typeface="+mj-lt"/>
                </a:rPr>
                <a:t>Partner Logo</a:t>
              </a:r>
            </a:p>
          </p:txBody>
        </p:sp>
      </p:grpSp>
      <p:pic>
        <p:nvPicPr>
          <p:cNvPr id="13" name="Picture 12" descr="UCSF_sig_navy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616" y="739445"/>
            <a:ext cx="1388923" cy="903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412957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with Sing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318694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Log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3630547" y="2701522"/>
            <a:ext cx="2110616" cy="1378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9827374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Quo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752475" y="2562339"/>
            <a:ext cx="37294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658358" y="639525"/>
            <a:ext cx="6204666" cy="1446212"/>
          </a:xfrm>
        </p:spPr>
        <p:txBody>
          <a:bodyPr/>
          <a:lstStyle>
            <a:lvl1pPr marL="0" indent="0">
              <a:lnSpc>
                <a:spcPct val="95000"/>
              </a:lnSpc>
              <a:spcBef>
                <a:spcPts val="600"/>
              </a:spcBef>
              <a:buFontTx/>
              <a:buNone/>
              <a:defRPr sz="2400">
                <a:solidFill>
                  <a:schemeClr val="bg2"/>
                </a:solidFill>
                <a:latin typeface="+mn-lt"/>
              </a:defRPr>
            </a:lvl1pPr>
            <a:lvl2pPr>
              <a:defRPr>
                <a:solidFill>
                  <a:schemeClr val="bg2"/>
                </a:solidFill>
                <a:latin typeface="+mn-lt"/>
              </a:defRPr>
            </a:lvl2pPr>
            <a:lvl3pPr>
              <a:defRPr>
                <a:solidFill>
                  <a:schemeClr val="bg2"/>
                </a:solidFill>
                <a:latin typeface="+mn-lt"/>
              </a:defRPr>
            </a:lvl3pPr>
            <a:lvl4pPr>
              <a:defRPr>
                <a:solidFill>
                  <a:schemeClr val="bg2"/>
                </a:solidFill>
                <a:latin typeface="+mn-lt"/>
              </a:defRPr>
            </a:lvl4pPr>
            <a:lvl5pPr>
              <a:defRPr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752475" y="2562339"/>
            <a:ext cx="37294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UCSF_sig_white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2" y="3414216"/>
            <a:ext cx="1503181" cy="977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395890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Coll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5" y="3818374"/>
            <a:ext cx="4210268" cy="304274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" y="0"/>
            <a:ext cx="9144004" cy="386889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54880" y="1611152"/>
            <a:ext cx="4389119" cy="272491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99033" y="4336064"/>
            <a:ext cx="5044967" cy="2521936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 bwMode="auto">
          <a:xfrm>
            <a:off x="2723103" y="1611152"/>
            <a:ext cx="3675888" cy="3675888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7" name="Picture 7"/>
          <p:cNvPicPr>
            <a:picLocks noChangeAspect="1" noChangeArrowheads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631"/>
          <a:stretch/>
        </p:blipFill>
        <p:spPr bwMode="auto">
          <a:xfrm>
            <a:off x="4327515" y="2924450"/>
            <a:ext cx="2223280" cy="893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4814910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883538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Slide Here</a:t>
            </a:r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3436978"/>
            <a:ext cx="6550480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6045890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C42DCCBC-AA0F-44E9-9EDE-CB9B971EF028}" type="datetime1">
              <a:rPr lang="en-US" smtClean="0"/>
              <a:t>9/20/21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7714" y="4349650"/>
            <a:ext cx="6477000" cy="489939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cs typeface="Arial" pitchFamily="34" charset="0"/>
              </a:defRPr>
            </a:lvl1pPr>
            <a:lvl2pPr>
              <a:defRPr lang="en-US" sz="1800" smtClean="0">
                <a:solidFill>
                  <a:schemeClr val="tx1"/>
                </a:solidFill>
                <a:latin typeface="+mn-lt"/>
              </a:defRPr>
            </a:lvl2pPr>
            <a:lvl3pPr>
              <a:defRPr lang="en-US" sz="1800" smtClean="0">
                <a:solidFill>
                  <a:schemeClr val="tx1"/>
                </a:solidFill>
                <a:latin typeface="+mn-lt"/>
              </a:defRPr>
            </a:lvl3pPr>
            <a:lvl4pPr>
              <a:defRPr lang="en-US" sz="1800" smtClean="0">
                <a:solidFill>
                  <a:schemeClr val="tx1"/>
                </a:solidFill>
                <a:latin typeface="+mn-lt"/>
              </a:defRPr>
            </a:lvl4pPr>
            <a:lvl5pPr>
              <a:defRPr lang="en-US" sz="18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/>
            <a:r>
              <a:rPr lang="en-US" dirty="0"/>
              <a:t>Click to edit Master text styles</a:t>
            </a:r>
          </a:p>
        </p:txBody>
      </p:sp>
      <p:pic>
        <p:nvPicPr>
          <p:cNvPr id="9" name="Picture 8" descr="UCSF_sig_white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2" y="742959"/>
            <a:ext cx="1400637" cy="910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407966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invGray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Slide Here</a:t>
            </a:r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6" y="2999514"/>
            <a:ext cx="6550481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/>
              <a:t>Subtitle Title Here</a:t>
            </a: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0" y="742094"/>
            <a:ext cx="1041033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CA65D26-67D5-4CD2-90EC-E629659F24B3}" type="datetime1">
              <a:rPr lang="en-US" smtClean="0"/>
              <a:t>9/20/21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6125" y="4045554"/>
            <a:ext cx="6478588" cy="36512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/>
              <a:t>Click to edit Master text styles</a:t>
            </a:r>
          </a:p>
        </p:txBody>
      </p:sp>
      <p:pic>
        <p:nvPicPr>
          <p:cNvPr id="14" name="Picture 13" descr="UCSF_sig_white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3" y="742959"/>
            <a:ext cx="1050990" cy="6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922155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0" y="742094"/>
            <a:ext cx="1041033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invGray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Slide Here</a:t>
            </a:r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2999514"/>
            <a:ext cx="6550480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3D771E1-46BB-4A41-837B-A28DD845D1F3}" type="datetime1">
              <a:rPr lang="en-US" smtClean="0"/>
              <a:t>9/20/21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45587" y="4046758"/>
            <a:ext cx="6451600" cy="32575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smtClean="0">
                <a:latin typeface="+mn-lt"/>
              </a:defRPr>
            </a:lvl2pPr>
            <a:lvl3pPr>
              <a:defRPr lang="en-US" sz="1800" smtClean="0">
                <a:latin typeface="+mn-lt"/>
              </a:defRPr>
            </a:lvl3pPr>
            <a:lvl4pPr>
              <a:defRPr lang="en-US" sz="1800" smtClean="0">
                <a:latin typeface="+mn-lt"/>
              </a:defRPr>
            </a:lvl4pPr>
            <a:lvl5pPr>
              <a:defRPr lang="en-US" sz="1800">
                <a:latin typeface="+mn-lt"/>
              </a:defRPr>
            </a:lvl5pPr>
          </a:lstStyle>
          <a:p>
            <a:pPr marL="0" lvl="0"/>
            <a:r>
              <a:rPr lang="en-US" dirty="0"/>
              <a:t>Click to edit Master text styles</a:t>
            </a:r>
          </a:p>
        </p:txBody>
      </p:sp>
      <p:pic>
        <p:nvPicPr>
          <p:cNvPr id="13" name="Picture 12" descr="UCSF_sig_white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3" y="742959"/>
            <a:ext cx="1050990" cy="6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207502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accent5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0" y="742094"/>
            <a:ext cx="1041033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invGray">
          <a:xfrm>
            <a:off x="365125" y="366713"/>
            <a:ext cx="6859588" cy="5153025"/>
          </a:xfrm>
          <a:prstGeom prst="rect">
            <a:avLst/>
          </a:prstGeom>
          <a:solidFill>
            <a:schemeClr val="accent5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2" name="Picture 4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748376" y="742095"/>
            <a:ext cx="1044588" cy="682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Slide Here</a:t>
            </a:r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2999514"/>
            <a:ext cx="6550480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B1DD14AD-E010-464A-BC72-115CD7ABDD27}" type="datetime1">
              <a:rPr lang="en-US" smtClean="0"/>
              <a:t>9/20/21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44762" y="4045137"/>
            <a:ext cx="6478043" cy="34147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 marL="230187" indent="0">
              <a:buNone/>
              <a:defRPr lang="en-US" sz="1800" smtClean="0">
                <a:latin typeface="+mn-lt"/>
              </a:defRPr>
            </a:lvl2pPr>
            <a:lvl3pPr marL="687387" indent="0">
              <a:buNone/>
              <a:defRPr lang="en-US" sz="1800" smtClean="0">
                <a:latin typeface="+mn-lt"/>
              </a:defRPr>
            </a:lvl3pPr>
            <a:lvl4pPr marL="1143000" indent="0">
              <a:buNone/>
              <a:defRPr lang="en-US" sz="1800" smtClean="0">
                <a:latin typeface="+mn-lt"/>
              </a:defRPr>
            </a:lvl4pPr>
            <a:lvl5pPr marL="1601787" indent="0">
              <a:buNone/>
              <a:defRPr lang="en-US" sz="1800">
                <a:latin typeface="+mn-lt"/>
              </a:defRPr>
            </a:lvl5pPr>
          </a:lstStyle>
          <a:p>
            <a:pPr marL="0" lvl="0"/>
            <a:r>
              <a:rPr lang="en-US" dirty="0"/>
              <a:t>Click to edit Master text styles</a:t>
            </a:r>
          </a:p>
        </p:txBody>
      </p:sp>
      <p:pic>
        <p:nvPicPr>
          <p:cNvPr id="13" name="Picture 12" descr="UCSF_sig_white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3" y="742959"/>
            <a:ext cx="1050990" cy="6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214779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4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accent6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0" y="742094"/>
            <a:ext cx="1041033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ltGray">
          <a:xfrm>
            <a:off x="365125" y="366713"/>
            <a:ext cx="6859588" cy="5153025"/>
          </a:xfrm>
          <a:prstGeom prst="rect">
            <a:avLst/>
          </a:prstGeom>
          <a:solidFill>
            <a:schemeClr val="accent6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Slide Here</a:t>
            </a:r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2999514"/>
            <a:ext cx="6550480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BD169FF-1EB6-4E72-A743-2950EDD253FC}" type="datetime1">
              <a:rPr lang="en-US" smtClean="0"/>
              <a:t>9/20/21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46125" y="4044820"/>
            <a:ext cx="6478588" cy="406400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smtClean="0">
                <a:latin typeface="+mn-lt"/>
              </a:defRPr>
            </a:lvl2pPr>
            <a:lvl3pPr>
              <a:defRPr lang="en-US" sz="1800" smtClean="0">
                <a:latin typeface="+mn-lt"/>
              </a:defRPr>
            </a:lvl3pPr>
            <a:lvl4pPr>
              <a:defRPr lang="en-US" sz="1800" smtClean="0">
                <a:latin typeface="+mn-lt"/>
              </a:defRPr>
            </a:lvl4pPr>
            <a:lvl5pPr>
              <a:defRPr lang="en-US" sz="1800">
                <a:latin typeface="+mn-lt"/>
              </a:defRPr>
            </a:lvl5pPr>
          </a:lstStyle>
          <a:p>
            <a:pPr marL="0" lvl="0"/>
            <a:r>
              <a:rPr lang="en-US" dirty="0"/>
              <a:t>Click to edit Master text styles</a:t>
            </a:r>
          </a:p>
        </p:txBody>
      </p:sp>
      <p:pic>
        <p:nvPicPr>
          <p:cNvPr id="13" name="Picture 12" descr="UCSF_sig_white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3" y="742959"/>
            <a:ext cx="1050990" cy="6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139673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5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0" y="742094"/>
            <a:ext cx="1041033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 userDrawn="1"/>
        </p:nvSpPr>
        <p:spPr bwMode="ltGray">
          <a:xfrm>
            <a:off x="365125" y="366713"/>
            <a:ext cx="6859588" cy="5153025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Slide Here</a:t>
            </a:r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2999514"/>
            <a:ext cx="6550480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68B2403-7DF7-4776-922B-AE99AEA16D7C}" type="datetime1">
              <a:rPr lang="en-US" smtClean="0"/>
              <a:t>9/20/21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44351" y="4046607"/>
            <a:ext cx="6472238" cy="434178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smtClean="0">
                <a:latin typeface="+mn-lt"/>
              </a:defRPr>
            </a:lvl2pPr>
            <a:lvl3pPr>
              <a:defRPr lang="en-US" sz="1800" smtClean="0">
                <a:latin typeface="+mn-lt"/>
              </a:defRPr>
            </a:lvl3pPr>
            <a:lvl4pPr>
              <a:defRPr lang="en-US" sz="1800" smtClean="0">
                <a:latin typeface="+mn-lt"/>
              </a:defRPr>
            </a:lvl4pPr>
            <a:lvl5pPr>
              <a:defRPr lang="en-US" sz="1800">
                <a:latin typeface="+mn-lt"/>
              </a:defRPr>
            </a:lvl5pPr>
          </a:lstStyle>
          <a:p>
            <a:pPr marL="0" lvl="0"/>
            <a:r>
              <a:rPr lang="en-US" dirty="0"/>
              <a:t>Click to edit Master text styles</a:t>
            </a:r>
          </a:p>
        </p:txBody>
      </p:sp>
      <p:pic>
        <p:nvPicPr>
          <p:cNvPr id="13" name="Picture 12" descr="UCSF_sig_white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3" y="742959"/>
            <a:ext cx="1050990" cy="6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492400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883538"/>
            <a:ext cx="6595720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Slide Here</a:t>
            </a:r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3436978"/>
            <a:ext cx="6570016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6045890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7431B66-2D65-4398-A930-0D30EC9EE69D}" type="datetime1">
              <a:rPr lang="en-US" smtClean="0"/>
              <a:t>9/20/21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7713" y="4350040"/>
            <a:ext cx="6477000" cy="19367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FontTx/>
              <a:buNone/>
              <a:defRPr lang="en-US" sz="18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/>
              <a:t>Click to edit Master text styles</a:t>
            </a:r>
          </a:p>
        </p:txBody>
      </p:sp>
      <p:pic>
        <p:nvPicPr>
          <p:cNvPr id="4" name="Picture 3" descr="UCSF_SubLogo_GlobalHealthSci_white_RGB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" y="736601"/>
            <a:ext cx="2465211" cy="539446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 bwMode="ltGray"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 bwMode="invGray">
          <a:xfrm>
            <a:off x="0" y="-1"/>
            <a:ext cx="9144000" cy="6858001"/>
          </a:xfrm>
          <a:prstGeom prst="rect">
            <a:avLst/>
          </a:prstGeom>
          <a:solidFill>
            <a:srgbClr val="000000">
              <a:alpha val="40000"/>
            </a:srgbClr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16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728D13F-054C-4170-9317-1FD7A1D57930}" type="datetime1">
              <a:rPr lang="en-US" smtClean="0"/>
              <a:t>9/20/21</a:t>
            </a:fld>
            <a:endParaRPr lang="en-US" dirty="0"/>
          </a:p>
        </p:txBody>
      </p:sp>
      <p:sp>
        <p:nvSpPr>
          <p:cNvPr id="17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Presentation Title and/or Sub Brand Name Here</a:t>
            </a:r>
            <a:endParaRPr lang="en-US" dirty="0"/>
          </a:p>
        </p:txBody>
      </p:sp>
      <p:sp>
        <p:nvSpPr>
          <p:cNvPr id="18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365125" y="6250080"/>
            <a:ext cx="8413750" cy="0"/>
          </a:xfrm>
          <a:prstGeom prst="line">
            <a:avLst/>
          </a:prstGeom>
          <a:noFill/>
          <a:ln w="3175" cap="flat">
            <a:solidFill>
              <a:schemeClr val="bg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3" name="Straight Connector 12"/>
          <p:cNvCxnSpPr/>
          <p:nvPr userDrawn="1"/>
        </p:nvCxnSpPr>
        <p:spPr>
          <a:xfrm>
            <a:off x="365125" y="6250080"/>
            <a:ext cx="8413750" cy="0"/>
          </a:xfrm>
          <a:prstGeom prst="line">
            <a:avLst/>
          </a:prstGeom>
          <a:noFill/>
          <a:ln w="3175" cap="flat">
            <a:solidFill>
              <a:schemeClr val="bg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6334" y="2249896"/>
            <a:ext cx="8089901" cy="1421928"/>
          </a:xfrm>
        </p:spPr>
        <p:txBody>
          <a:bodyPr vert="horz" wrap="square" lIns="91440" tIns="45720" rIns="91440" bIns="45720" rtlCol="0" anchor="b" anchorCtr="0">
            <a:spAutoFit/>
          </a:bodyPr>
          <a:lstStyle>
            <a:lvl1pPr marL="280988" indent="-280988">
              <a:lnSpc>
                <a:spcPct val="90000"/>
              </a:lnSpc>
              <a:defRPr lang="en-US" sz="4800" spc="-20" baseline="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“Lorem ipsum dolor site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</a:t>
            </a:r>
            <a:r>
              <a:rPr lang="en-US" dirty="0"/>
              <a:t> </a:t>
            </a:r>
            <a:r>
              <a:rPr lang="en-US" dirty="0" err="1"/>
              <a:t>isicing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5331" y="4083341"/>
            <a:ext cx="8325548" cy="721900"/>
          </a:xfrm>
        </p:spPr>
        <p:txBody>
          <a:bodyPr vert="horz" wrap="square" lIns="91440" tIns="45720" rIns="91440" bIns="45720" rtlCol="0">
            <a:noAutofit/>
          </a:bodyPr>
          <a:lstStyle>
            <a:lvl1pPr marL="0" indent="0">
              <a:spcBef>
                <a:spcPts val="300"/>
              </a:spcBef>
              <a:buNone/>
              <a:defRPr lang="en-US" sz="1600" baseline="0" dirty="0" smtClean="0">
                <a:solidFill>
                  <a:schemeClr val="bg2"/>
                </a:solidFill>
              </a:defRPr>
            </a:lvl1pPr>
            <a:lvl2pPr marL="230187" indent="0">
              <a:buNone/>
              <a:defRPr lang="en-US" dirty="0" smtClean="0"/>
            </a:lvl2pPr>
            <a:lvl3pPr marL="515937" indent="0">
              <a:buNone/>
              <a:defRPr lang="en-US" dirty="0" smtClean="0"/>
            </a:lvl3pPr>
            <a:lvl4pPr marL="800100" indent="0">
              <a:buNone/>
              <a:defRPr lang="en-US" dirty="0" smtClean="0"/>
            </a:lvl4pPr>
            <a:lvl5pPr marL="1085850" indent="0">
              <a:buNone/>
              <a:defRPr lang="en-US" dirty="0"/>
            </a:lvl5pPr>
          </a:lstStyle>
          <a:p>
            <a:pPr lvl="0"/>
            <a:r>
              <a:rPr lang="en-US" dirty="0"/>
              <a:t>Author’s Name Here</a:t>
            </a:r>
          </a:p>
          <a:p>
            <a:pPr lvl="0"/>
            <a:r>
              <a:rPr lang="en-US" dirty="0"/>
              <a:t>Position Title Here</a:t>
            </a:r>
          </a:p>
        </p:txBody>
      </p:sp>
      <p:pic>
        <p:nvPicPr>
          <p:cNvPr id="20" name="Picture 41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957"/>
          <a:stretch/>
        </p:blipFill>
        <p:spPr bwMode="invGray">
          <a:xfrm>
            <a:off x="8131174" y="6392864"/>
            <a:ext cx="799313" cy="335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1661690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o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6334" y="543207"/>
            <a:ext cx="8089901" cy="4081117"/>
          </a:xfrm>
        </p:spPr>
        <p:txBody>
          <a:bodyPr vert="horz" wrap="square" lIns="91440" tIns="45720" rIns="91440" bIns="45720" rtlCol="0" anchor="b" anchorCtr="0">
            <a:spAutoFit/>
          </a:bodyPr>
          <a:lstStyle>
            <a:lvl1pPr marL="280988" indent="-280988">
              <a:lnSpc>
                <a:spcPct val="90000"/>
              </a:lnSpc>
              <a:defRPr lang="en-US" sz="4800" spc="-20" baseline="0" dirty="0"/>
            </a:lvl1pPr>
          </a:lstStyle>
          <a:p>
            <a:pPr lvl="0"/>
            <a:r>
              <a:rPr lang="en-US" dirty="0"/>
              <a:t>“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site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</a:t>
            </a:r>
            <a:r>
              <a:rPr lang="en-US" dirty="0"/>
              <a:t> </a:t>
            </a:r>
            <a:r>
              <a:rPr lang="en-US" dirty="0" err="1"/>
              <a:t>isicing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sedo</a:t>
            </a:r>
            <a:r>
              <a:rPr lang="en-US" dirty="0"/>
              <a:t>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labotre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et </a:t>
            </a:r>
            <a:r>
              <a:rPr lang="en-US" dirty="0" err="1"/>
              <a:t>venium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5331" y="4921541"/>
            <a:ext cx="8325548" cy="721900"/>
          </a:xfrm>
        </p:spPr>
        <p:txBody>
          <a:bodyPr vert="horz" wrap="square" lIns="91440" tIns="45720" rIns="91440" bIns="45720" rtlCol="0">
            <a:noAutofit/>
          </a:bodyPr>
          <a:lstStyle>
            <a:lvl1pPr marL="0" indent="0">
              <a:spcBef>
                <a:spcPts val="300"/>
              </a:spcBef>
              <a:buNone/>
              <a:defRPr lang="en-US" sz="1600" baseline="0" dirty="0" smtClean="0"/>
            </a:lvl1pPr>
            <a:lvl2pPr marL="230187" indent="0">
              <a:buNone/>
              <a:defRPr lang="en-US" dirty="0" smtClean="0"/>
            </a:lvl2pPr>
            <a:lvl3pPr marL="515937" indent="0">
              <a:buNone/>
              <a:defRPr lang="en-US" dirty="0" smtClean="0"/>
            </a:lvl3pPr>
            <a:lvl4pPr marL="800100" indent="0">
              <a:buNone/>
              <a:defRPr lang="en-US" dirty="0" smtClean="0"/>
            </a:lvl4pPr>
            <a:lvl5pPr marL="1085850" indent="0">
              <a:buNone/>
              <a:defRPr lang="en-US" dirty="0"/>
            </a:lvl5pPr>
          </a:lstStyle>
          <a:p>
            <a:pPr lvl="0"/>
            <a:r>
              <a:rPr lang="en-US" dirty="0"/>
              <a:t>Author’s Name Here</a:t>
            </a:r>
          </a:p>
          <a:p>
            <a:pPr lvl="0"/>
            <a:r>
              <a:rPr lang="en-US" dirty="0"/>
              <a:t>Position Title Here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28D28A0-0B10-49E3-B98C-F13B15972263}" type="datetime1">
              <a:rPr lang="en-US" smtClean="0"/>
              <a:t>9/20/21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Presentation Title and/or Sub Brand Name Here</a:t>
            </a: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8275623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3732" y="438912"/>
            <a:ext cx="8089901" cy="563231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Slide Title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61375" y="1563752"/>
            <a:ext cx="8325548" cy="4011502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9F6946C-7957-4FE0-A225-75CA733E28BC}" type="datetime1">
              <a:rPr lang="en-US" smtClean="0"/>
              <a:t>9/20/21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Presentation Title and/or Sub Brand Name Here</a:t>
            </a: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200225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 and Content w/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3732" y="438912"/>
            <a:ext cx="8089901" cy="563231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Slide Title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61375" y="2021792"/>
            <a:ext cx="8325548" cy="4011502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38226" y="1563684"/>
            <a:ext cx="8087171" cy="313932"/>
          </a:xfrm>
        </p:spPr>
        <p:txBody>
          <a:bodyPr anchor="t"/>
          <a:lstStyle>
            <a:lvl1pPr marL="0" indent="0">
              <a:buNone/>
              <a:defRPr sz="21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D8ECEF0-CB47-4EA5-B6EB-9C58888664FE}" type="datetime1">
              <a:rPr lang="en-US" smtClean="0"/>
              <a:t>9/20/21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Presentation Title and/or Sub Brand Name Here</a:t>
            </a: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0499142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 and 2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8368" y="438912"/>
            <a:ext cx="8080375" cy="575094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marL="0" lvl="0"/>
            <a:r>
              <a:rPr lang="en-US" dirty="0"/>
              <a:t>Slide Title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61464" y="1562634"/>
            <a:ext cx="3989387" cy="3978016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bullet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41062" y="1013951"/>
            <a:ext cx="8077645" cy="383182"/>
          </a:xfrm>
        </p:spPr>
        <p:txBody>
          <a:bodyPr vert="horz" wrap="square" lIns="91440" tIns="45720" rIns="91440" bIns="45720" rtlCol="0" anchor="t">
            <a:noAutofit/>
          </a:bodyPr>
          <a:lstStyle>
            <a:lvl1pPr>
              <a:defRPr lang="en-US" dirty="0" smtClean="0"/>
            </a:lvl1pPr>
          </a:lstStyle>
          <a:p>
            <a:pPr marL="0" lvl="0" indent="0">
              <a:buNone/>
            </a:pPr>
            <a:r>
              <a:rPr lang="en-US" dirty="0"/>
              <a:t>Subhead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1" hasCustomPrompt="1"/>
          </p:nvPr>
        </p:nvSpPr>
        <p:spPr>
          <a:xfrm>
            <a:off x="4882627" y="1556703"/>
            <a:ext cx="4013199" cy="3978016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bullet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FD22769-B73C-414A-8867-3CE0DE637C76}" type="datetime1">
              <a:rPr lang="en-US" smtClean="0"/>
              <a:t>9/20/21</a:t>
            </a:fld>
            <a:endParaRPr lang="en-US" dirty="0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Presentation Title and/or Sub Brand Name Here</a:t>
            </a:r>
            <a:endParaRPr lang="en-US" dirty="0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784965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 and Subhea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8368" y="434166"/>
            <a:ext cx="8080375" cy="575094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marL="0" lvl="0"/>
            <a:r>
              <a:rPr lang="en-US" dirty="0"/>
              <a:t>Slide Title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40321" y="1011992"/>
            <a:ext cx="8077645" cy="383182"/>
          </a:xfrm>
        </p:spPr>
        <p:txBody>
          <a:bodyPr vert="horz" wrap="square" lIns="91440" tIns="45720" rIns="91440" bIns="45720" rtlCol="0" anchor="t">
            <a:noAutofit/>
          </a:bodyPr>
          <a:lstStyle>
            <a:lvl1pPr marL="168275" indent="-168275">
              <a:buNone/>
              <a:defRPr lang="en-US" dirty="0" smtClean="0"/>
            </a:lvl1pPr>
          </a:lstStyle>
          <a:p>
            <a:pPr marL="0" lvl="0" indent="0"/>
            <a:r>
              <a:rPr lang="en-US" dirty="0"/>
              <a:t>Subhead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6F556D52-286A-460A-8B31-C56630A107D8}" type="datetime1">
              <a:rPr lang="en-US" smtClean="0"/>
              <a:t>9/20/21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Presentation Title and/or Sub Brand Name Here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574396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C768DDD-C57D-4775-A14F-6AFABE7D7161}" type="datetime1">
              <a:rPr lang="en-US" smtClean="0"/>
              <a:t>9/20/21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Presentation Title and/or Sub Brand Name Here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486719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0" y="-1"/>
            <a:ext cx="9144000" cy="6251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301C2F7C-A299-487F-8450-8A4957FDF6BE}" type="datetime1">
              <a:rPr lang="en-US" smtClean="0"/>
              <a:t>9/20/21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Presentation Title and/or Sub Brand Name Here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0930700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with Sing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710662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Log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3630547" y="2701522"/>
            <a:ext cx="2110616" cy="1378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9200191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rnal Co-branding Tit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883538"/>
            <a:ext cx="6595720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Slide Here</a:t>
            </a:r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3436978"/>
            <a:ext cx="6570016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6045890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7431B66-2D65-4398-A930-0D30EC9EE69D}" type="datetime1">
              <a:rPr lang="en-US" smtClean="0"/>
              <a:t>9/20/21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7713" y="4350040"/>
            <a:ext cx="6477000" cy="19367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FontTx/>
              <a:buNone/>
              <a:defRPr lang="en-US" sz="18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/>
              <a:t>Click to edit Master text styles</a:t>
            </a:r>
          </a:p>
        </p:txBody>
      </p:sp>
      <p:sp>
        <p:nvSpPr>
          <p:cNvPr id="5" name="TextBox 4"/>
          <p:cNvSpPr txBox="1"/>
          <p:nvPr userDrawn="1"/>
        </p:nvSpPr>
        <p:spPr bwMode="auto">
          <a:xfrm>
            <a:off x="4876801" y="756610"/>
            <a:ext cx="1563518" cy="46166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+mj-lt"/>
              </a:rPr>
              <a:t>UCSF Helen Diller Family</a:t>
            </a:r>
          </a:p>
          <a:p>
            <a:r>
              <a:rPr lang="en-US" sz="1000" dirty="0">
                <a:solidFill>
                  <a:schemeClr val="bg1"/>
                </a:solidFill>
                <a:latin typeface="+mj-lt"/>
              </a:rPr>
              <a:t>Comprehensive </a:t>
            </a:r>
            <a:br>
              <a:rPr lang="en-US" sz="1000" dirty="0">
                <a:solidFill>
                  <a:schemeClr val="bg1"/>
                </a:solidFill>
                <a:latin typeface="+mj-lt"/>
              </a:rPr>
            </a:br>
            <a:r>
              <a:rPr lang="en-US" sz="1000" dirty="0">
                <a:solidFill>
                  <a:schemeClr val="bg1"/>
                </a:solidFill>
                <a:latin typeface="+mj-lt"/>
              </a:rPr>
              <a:t>Cancer Center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440319" y="734837"/>
            <a:ext cx="0" cy="466344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 userDrawn="1"/>
        </p:nvSpPr>
        <p:spPr bwMode="auto">
          <a:xfrm>
            <a:off x="6688975" y="756610"/>
            <a:ext cx="817830" cy="307777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+mj-lt"/>
              </a:rPr>
              <a:t>UCSF School</a:t>
            </a:r>
            <a:br>
              <a:rPr lang="en-US" sz="1000" dirty="0">
                <a:solidFill>
                  <a:schemeClr val="bg1"/>
                </a:solidFill>
                <a:latin typeface="+mj-lt"/>
              </a:rPr>
            </a:br>
            <a:r>
              <a:rPr lang="en-US" sz="1000" dirty="0">
                <a:solidFill>
                  <a:schemeClr val="bg1"/>
                </a:solidFill>
                <a:latin typeface="+mj-lt"/>
              </a:rPr>
              <a:t>of Medicine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7570536" y="734837"/>
            <a:ext cx="0" cy="466344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 userDrawn="1"/>
        </p:nvSpPr>
        <p:spPr bwMode="auto">
          <a:xfrm>
            <a:off x="7802880" y="756610"/>
            <a:ext cx="975995" cy="307777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+mj-lt"/>
              </a:rPr>
              <a:t>AIDS Research</a:t>
            </a:r>
            <a:r>
              <a:rPr lang="en-US" sz="1000" baseline="0" dirty="0">
                <a:solidFill>
                  <a:schemeClr val="bg1"/>
                </a:solidFill>
                <a:latin typeface="+mj-lt"/>
              </a:rPr>
              <a:t> Institute at UCSF</a:t>
            </a:r>
            <a:endParaRPr lang="en-US" sz="10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5" name="Picture 14" descr="UCSF_SubLogo_GlobalHealthSci_white_RGB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" y="736601"/>
            <a:ext cx="2465211" cy="539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015502"/>
      </p:ext>
    </p:extLst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Quo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752475" y="2562339"/>
            <a:ext cx="37294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658358" y="639525"/>
            <a:ext cx="6204666" cy="1446212"/>
          </a:xfrm>
        </p:spPr>
        <p:txBody>
          <a:bodyPr/>
          <a:lstStyle>
            <a:lvl1pPr marL="0" indent="0">
              <a:lnSpc>
                <a:spcPct val="95000"/>
              </a:lnSpc>
              <a:spcBef>
                <a:spcPts val="600"/>
              </a:spcBef>
              <a:buFontTx/>
              <a:buNone/>
              <a:defRPr sz="2400">
                <a:solidFill>
                  <a:schemeClr val="bg2"/>
                </a:solidFill>
                <a:latin typeface="+mn-lt"/>
              </a:defRPr>
            </a:lvl1pPr>
            <a:lvl2pPr>
              <a:defRPr>
                <a:solidFill>
                  <a:schemeClr val="bg2"/>
                </a:solidFill>
                <a:latin typeface="+mn-lt"/>
              </a:defRPr>
            </a:lvl2pPr>
            <a:lvl3pPr>
              <a:defRPr>
                <a:solidFill>
                  <a:schemeClr val="bg2"/>
                </a:solidFill>
                <a:latin typeface="+mn-lt"/>
              </a:defRPr>
            </a:lvl3pPr>
            <a:lvl4pPr>
              <a:defRPr>
                <a:solidFill>
                  <a:schemeClr val="bg2"/>
                </a:solidFill>
                <a:latin typeface="+mn-lt"/>
              </a:defRPr>
            </a:lvl4pPr>
            <a:lvl5pPr>
              <a:defRPr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752475" y="2562339"/>
            <a:ext cx="37294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UCSF_sig_white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2" y="3414216"/>
            <a:ext cx="1503181" cy="977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995295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Coll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5" y="3818374"/>
            <a:ext cx="4210268" cy="304274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" y="0"/>
            <a:ext cx="9144004" cy="386889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54880" y="1611152"/>
            <a:ext cx="4389119" cy="272491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99033" y="4336064"/>
            <a:ext cx="5044967" cy="2521936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 bwMode="auto">
          <a:xfrm>
            <a:off x="2723103" y="1611152"/>
            <a:ext cx="3675888" cy="3675888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7" name="Picture 7"/>
          <p:cNvPicPr>
            <a:picLocks noChangeAspect="1" noChangeArrowheads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631"/>
          <a:stretch/>
        </p:blipFill>
        <p:spPr bwMode="auto">
          <a:xfrm>
            <a:off x="4327515" y="2924450"/>
            <a:ext cx="2223280" cy="893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8862915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invGray">
          <a:xfrm>
            <a:off x="365125" y="385481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Slide Here</a:t>
            </a:r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6" y="2999514"/>
            <a:ext cx="6550481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CA65D26-67D5-4CD2-90EC-E629659F24B3}" type="datetime1">
              <a:rPr lang="en-US" smtClean="0"/>
              <a:t>9/20/21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6125" y="4045554"/>
            <a:ext cx="6478588" cy="36512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/>
              <a:t>Click to edit Master text styles</a:t>
            </a:r>
          </a:p>
        </p:txBody>
      </p:sp>
      <p:pic>
        <p:nvPicPr>
          <p:cNvPr id="14" name="Picture 13" descr="UCSF_sig_white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3" y="742959"/>
            <a:ext cx="1050990" cy="6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922155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883538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Slide Here</a:t>
            </a:r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3436978"/>
            <a:ext cx="6550480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6045890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72F3927-F806-4A5F-B3A7-3A5008CDE1B8}" type="datetime1">
              <a:rPr lang="en-US" smtClean="0"/>
              <a:t>9/20/21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7713" y="4352099"/>
            <a:ext cx="6477000" cy="46037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 marL="230187" indent="0">
              <a:buNone/>
              <a:defRPr lang="en-US" sz="1800" smtClean="0">
                <a:latin typeface="+mn-lt"/>
              </a:defRPr>
            </a:lvl2pPr>
            <a:lvl3pPr marL="687387" indent="0">
              <a:buNone/>
              <a:defRPr lang="en-US" sz="1800" smtClean="0">
                <a:latin typeface="+mn-lt"/>
              </a:defRPr>
            </a:lvl3pPr>
            <a:lvl4pPr marL="1143000" indent="0">
              <a:buNone/>
              <a:defRPr lang="en-US" sz="1800" smtClean="0">
                <a:latin typeface="+mn-lt"/>
              </a:defRPr>
            </a:lvl4pPr>
            <a:lvl5pPr marL="1601787" indent="0">
              <a:buNone/>
              <a:defRPr lang="en-US" sz="1800">
                <a:latin typeface="+mn-lt"/>
              </a:defRPr>
            </a:lvl5pPr>
          </a:lstStyle>
          <a:p>
            <a:pPr marL="0" lvl="0"/>
            <a:r>
              <a:rPr lang="en-US" dirty="0"/>
              <a:t>Click to edit Master text styles</a:t>
            </a:r>
          </a:p>
        </p:txBody>
      </p:sp>
      <p:pic>
        <p:nvPicPr>
          <p:cNvPr id="8" name="Picture 7" descr="UCSF_sig_white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2" y="742959"/>
            <a:ext cx="1400637" cy="910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847079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0" y="742094"/>
            <a:ext cx="1041033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invGray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Slide Here</a:t>
            </a:r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2999514"/>
            <a:ext cx="6550480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3D771E1-46BB-4A41-837B-A28DD845D1F3}" type="datetime1">
              <a:rPr lang="en-US" smtClean="0"/>
              <a:t>9/20/21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45587" y="4046758"/>
            <a:ext cx="6451600" cy="32575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smtClean="0">
                <a:latin typeface="+mn-lt"/>
              </a:defRPr>
            </a:lvl2pPr>
            <a:lvl3pPr>
              <a:defRPr lang="en-US" sz="1800" smtClean="0">
                <a:latin typeface="+mn-lt"/>
              </a:defRPr>
            </a:lvl3pPr>
            <a:lvl4pPr>
              <a:defRPr lang="en-US" sz="1800" smtClean="0">
                <a:latin typeface="+mn-lt"/>
              </a:defRPr>
            </a:lvl4pPr>
            <a:lvl5pPr>
              <a:defRPr lang="en-US" sz="1800">
                <a:latin typeface="+mn-lt"/>
              </a:defRPr>
            </a:lvl5pPr>
          </a:lstStyle>
          <a:p>
            <a:pPr marL="0" lvl="0"/>
            <a:r>
              <a:rPr lang="en-US" dirty="0"/>
              <a:t>Click to edit Master text styles</a:t>
            </a:r>
          </a:p>
        </p:txBody>
      </p:sp>
      <p:pic>
        <p:nvPicPr>
          <p:cNvPr id="13" name="Picture 12" descr="UCSF_sig_white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3" y="742959"/>
            <a:ext cx="1050990" cy="6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207502"/>
      </p:ext>
    </p:extLst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accent5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0" y="742094"/>
            <a:ext cx="1041033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invGray">
          <a:xfrm>
            <a:off x="365125" y="366713"/>
            <a:ext cx="6859588" cy="5153025"/>
          </a:xfrm>
          <a:prstGeom prst="rect">
            <a:avLst/>
          </a:prstGeom>
          <a:solidFill>
            <a:schemeClr val="accent5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Slide Here</a:t>
            </a:r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2999514"/>
            <a:ext cx="6550480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B1DD14AD-E010-464A-BC72-115CD7ABDD27}" type="datetime1">
              <a:rPr lang="en-US" smtClean="0"/>
              <a:t>9/20/21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44762" y="4045137"/>
            <a:ext cx="6478043" cy="34147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 marL="230187" indent="0">
              <a:buNone/>
              <a:defRPr lang="en-US" sz="1800" smtClean="0">
                <a:latin typeface="+mn-lt"/>
              </a:defRPr>
            </a:lvl2pPr>
            <a:lvl3pPr marL="687387" indent="0">
              <a:buNone/>
              <a:defRPr lang="en-US" sz="1800" smtClean="0">
                <a:latin typeface="+mn-lt"/>
              </a:defRPr>
            </a:lvl3pPr>
            <a:lvl4pPr marL="1143000" indent="0">
              <a:buNone/>
              <a:defRPr lang="en-US" sz="1800" smtClean="0">
                <a:latin typeface="+mn-lt"/>
              </a:defRPr>
            </a:lvl4pPr>
            <a:lvl5pPr marL="1601787" indent="0">
              <a:buNone/>
              <a:defRPr lang="en-US" sz="1800">
                <a:latin typeface="+mn-lt"/>
              </a:defRPr>
            </a:lvl5pPr>
          </a:lstStyle>
          <a:p>
            <a:pPr marL="0" lvl="0"/>
            <a:r>
              <a:rPr lang="en-US" dirty="0"/>
              <a:t>Click to edit Master text styles</a:t>
            </a:r>
          </a:p>
        </p:txBody>
      </p:sp>
      <p:pic>
        <p:nvPicPr>
          <p:cNvPr id="13" name="Picture 12" descr="UCSF_sig_white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3" y="742959"/>
            <a:ext cx="1050990" cy="6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214779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4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accent6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0" y="742094"/>
            <a:ext cx="1041033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ltGray">
          <a:xfrm>
            <a:off x="365125" y="366713"/>
            <a:ext cx="6859588" cy="5153025"/>
          </a:xfrm>
          <a:prstGeom prst="rect">
            <a:avLst/>
          </a:prstGeom>
          <a:solidFill>
            <a:schemeClr val="accent6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Slide Here</a:t>
            </a:r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2999514"/>
            <a:ext cx="6550480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BD169FF-1EB6-4E72-A743-2950EDD253FC}" type="datetime1">
              <a:rPr lang="en-US" smtClean="0"/>
              <a:t>9/20/21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46125" y="4044820"/>
            <a:ext cx="6478588" cy="406400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smtClean="0">
                <a:latin typeface="+mn-lt"/>
              </a:defRPr>
            </a:lvl2pPr>
            <a:lvl3pPr>
              <a:defRPr lang="en-US" sz="1800" smtClean="0">
                <a:latin typeface="+mn-lt"/>
              </a:defRPr>
            </a:lvl3pPr>
            <a:lvl4pPr>
              <a:defRPr lang="en-US" sz="1800" smtClean="0">
                <a:latin typeface="+mn-lt"/>
              </a:defRPr>
            </a:lvl4pPr>
            <a:lvl5pPr>
              <a:defRPr lang="en-US" sz="1800">
                <a:latin typeface="+mn-lt"/>
              </a:defRPr>
            </a:lvl5pPr>
          </a:lstStyle>
          <a:p>
            <a:pPr marL="0" lvl="0"/>
            <a:r>
              <a:rPr lang="en-US" dirty="0"/>
              <a:t>Click to edit Master text styles</a:t>
            </a:r>
          </a:p>
        </p:txBody>
      </p:sp>
      <p:pic>
        <p:nvPicPr>
          <p:cNvPr id="13" name="Picture 12" descr="UCSF_sig_white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3" y="742959"/>
            <a:ext cx="1050990" cy="6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139673"/>
      </p:ext>
    </p:extLst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5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0" y="742094"/>
            <a:ext cx="1041033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 userDrawn="1"/>
        </p:nvSpPr>
        <p:spPr bwMode="ltGray">
          <a:xfrm>
            <a:off x="365125" y="366713"/>
            <a:ext cx="6859588" cy="5153025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Slide Here</a:t>
            </a:r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2999514"/>
            <a:ext cx="6550480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68B2403-7DF7-4776-922B-AE99AEA16D7C}" type="datetime1">
              <a:rPr lang="en-US" smtClean="0"/>
              <a:t>9/20/21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44351" y="4046607"/>
            <a:ext cx="6472238" cy="434178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smtClean="0">
                <a:latin typeface="+mn-lt"/>
              </a:defRPr>
            </a:lvl2pPr>
            <a:lvl3pPr>
              <a:defRPr lang="en-US" sz="1800" smtClean="0">
                <a:latin typeface="+mn-lt"/>
              </a:defRPr>
            </a:lvl3pPr>
            <a:lvl4pPr>
              <a:defRPr lang="en-US" sz="1800" smtClean="0">
                <a:latin typeface="+mn-lt"/>
              </a:defRPr>
            </a:lvl4pPr>
            <a:lvl5pPr>
              <a:defRPr lang="en-US" sz="1800">
                <a:latin typeface="+mn-lt"/>
              </a:defRPr>
            </a:lvl5pPr>
          </a:lstStyle>
          <a:p>
            <a:pPr marL="0" lvl="0"/>
            <a:r>
              <a:rPr lang="en-US" dirty="0"/>
              <a:t>Click to edit Master text styles</a:t>
            </a:r>
          </a:p>
        </p:txBody>
      </p:sp>
      <p:pic>
        <p:nvPicPr>
          <p:cNvPr id="13" name="Picture 12" descr="UCSF_sig_white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3" y="742959"/>
            <a:ext cx="1050990" cy="6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492400"/>
      </p:ext>
    </p:extLst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 bwMode="ltGray"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 bwMode="invGray">
          <a:xfrm>
            <a:off x="0" y="-1"/>
            <a:ext cx="9144000" cy="6858001"/>
          </a:xfrm>
          <a:prstGeom prst="rect">
            <a:avLst/>
          </a:prstGeom>
          <a:solidFill>
            <a:srgbClr val="000000">
              <a:alpha val="40000"/>
            </a:srgbClr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365125" y="6250080"/>
            <a:ext cx="8413750" cy="0"/>
          </a:xfrm>
          <a:prstGeom prst="line">
            <a:avLst/>
          </a:prstGeom>
          <a:noFill/>
          <a:ln w="3175" cap="flat">
            <a:solidFill>
              <a:schemeClr val="bg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0" name="Rectangle 19"/>
          <p:cNvSpPr/>
          <p:nvPr userDrawn="1"/>
        </p:nvSpPr>
        <p:spPr bwMode="invGray">
          <a:xfrm>
            <a:off x="0" y="6250080"/>
            <a:ext cx="9144000" cy="607920"/>
          </a:xfrm>
          <a:prstGeom prst="rect">
            <a:avLst/>
          </a:prstGeom>
          <a:solidFill>
            <a:schemeClr val="tx1"/>
          </a:soli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16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728D13F-054C-4170-9317-1FD7A1D57930}" type="datetime1">
              <a:rPr lang="en-US" smtClean="0"/>
              <a:t>9/20/21</a:t>
            </a:fld>
            <a:endParaRPr lang="en-US" dirty="0"/>
          </a:p>
        </p:txBody>
      </p:sp>
      <p:sp>
        <p:nvSpPr>
          <p:cNvPr id="17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Presentation Title and/or Sub Brand Name Here</a:t>
            </a:r>
            <a:endParaRPr lang="en-US" dirty="0"/>
          </a:p>
        </p:txBody>
      </p:sp>
      <p:sp>
        <p:nvSpPr>
          <p:cNvPr id="18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4"/>
          <p:cNvGrpSpPr>
            <a:grpSpLocks noChangeAspect="1"/>
          </p:cNvGrpSpPr>
          <p:nvPr/>
        </p:nvGrpSpPr>
        <p:grpSpPr bwMode="auto">
          <a:xfrm>
            <a:off x="8131175" y="6396038"/>
            <a:ext cx="650875" cy="315912"/>
            <a:chOff x="5122" y="4029"/>
            <a:chExt cx="410" cy="199"/>
          </a:xfrm>
        </p:grpSpPr>
        <p:sp>
          <p:nvSpPr>
            <p:cNvPr id="21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5122" y="4029"/>
              <a:ext cx="410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5"/>
            <p:cNvSpPr>
              <a:spLocks/>
            </p:cNvSpPr>
            <p:nvPr userDrawn="1"/>
          </p:nvSpPr>
          <p:spPr bwMode="auto">
            <a:xfrm>
              <a:off x="5122" y="4027"/>
              <a:ext cx="408" cy="199"/>
            </a:xfrm>
            <a:custGeom>
              <a:avLst/>
              <a:gdLst>
                <a:gd name="T0" fmla="*/ 200 w 200"/>
                <a:gd name="T1" fmla="*/ 30 h 96"/>
                <a:gd name="T2" fmla="*/ 154 w 200"/>
                <a:gd name="T3" fmla="*/ 74 h 96"/>
                <a:gd name="T4" fmla="*/ 137 w 200"/>
                <a:gd name="T5" fmla="*/ 57 h 96"/>
                <a:gd name="T6" fmla="*/ 117 w 200"/>
                <a:gd name="T7" fmla="*/ 52 h 96"/>
                <a:gd name="T8" fmla="*/ 114 w 200"/>
                <a:gd name="T9" fmla="*/ 49 h 96"/>
                <a:gd name="T10" fmla="*/ 114 w 200"/>
                <a:gd name="T11" fmla="*/ 47 h 96"/>
                <a:gd name="T12" fmla="*/ 116 w 200"/>
                <a:gd name="T13" fmla="*/ 42 h 96"/>
                <a:gd name="T14" fmla="*/ 116 w 200"/>
                <a:gd name="T15" fmla="*/ 42 h 96"/>
                <a:gd name="T16" fmla="*/ 117 w 200"/>
                <a:gd name="T17" fmla="*/ 41 h 96"/>
                <a:gd name="T18" fmla="*/ 134 w 200"/>
                <a:gd name="T19" fmla="*/ 41 h 96"/>
                <a:gd name="T20" fmla="*/ 152 w 200"/>
                <a:gd name="T21" fmla="*/ 49 h 96"/>
                <a:gd name="T22" fmla="*/ 127 w 200"/>
                <a:gd name="T23" fmla="*/ 28 h 96"/>
                <a:gd name="T24" fmla="*/ 102 w 200"/>
                <a:gd name="T25" fmla="*/ 42 h 96"/>
                <a:gd name="T26" fmla="*/ 102 w 200"/>
                <a:gd name="T27" fmla="*/ 44 h 96"/>
                <a:gd name="T28" fmla="*/ 70 w 200"/>
                <a:gd name="T29" fmla="*/ 34 h 96"/>
                <a:gd name="T30" fmla="*/ 102 w 200"/>
                <a:gd name="T31" fmla="*/ 23 h 96"/>
                <a:gd name="T32" fmla="*/ 87 w 200"/>
                <a:gd name="T33" fmla="*/ 0 h 96"/>
                <a:gd name="T34" fmla="*/ 55 w 200"/>
                <a:gd name="T35" fmla="*/ 2 h 96"/>
                <a:gd name="T36" fmla="*/ 41 w 200"/>
                <a:gd name="T37" fmla="*/ 42 h 96"/>
                <a:gd name="T38" fmla="*/ 14 w 200"/>
                <a:gd name="T39" fmla="*/ 42 h 96"/>
                <a:gd name="T40" fmla="*/ 0 w 200"/>
                <a:gd name="T41" fmla="*/ 2 h 96"/>
                <a:gd name="T42" fmla="*/ 28 w 200"/>
                <a:gd name="T43" fmla="*/ 68 h 96"/>
                <a:gd name="T44" fmla="*/ 55 w 200"/>
                <a:gd name="T45" fmla="*/ 37 h 96"/>
                <a:gd name="T46" fmla="*/ 107 w 200"/>
                <a:gd name="T47" fmla="*/ 61 h 96"/>
                <a:gd name="T48" fmla="*/ 122 w 200"/>
                <a:gd name="T49" fmla="*/ 67 h 96"/>
                <a:gd name="T50" fmla="*/ 138 w 200"/>
                <a:gd name="T51" fmla="*/ 71 h 96"/>
                <a:gd name="T52" fmla="*/ 135 w 200"/>
                <a:gd name="T53" fmla="*/ 84 h 96"/>
                <a:gd name="T54" fmla="*/ 116 w 200"/>
                <a:gd name="T55" fmla="*/ 81 h 96"/>
                <a:gd name="T56" fmla="*/ 100 w 200"/>
                <a:gd name="T57" fmla="*/ 74 h 96"/>
                <a:gd name="T58" fmla="*/ 128 w 200"/>
                <a:gd name="T59" fmla="*/ 96 h 96"/>
                <a:gd name="T60" fmla="*/ 154 w 200"/>
                <a:gd name="T61" fmla="*/ 77 h 96"/>
                <a:gd name="T62" fmla="*/ 168 w 200"/>
                <a:gd name="T63" fmla="*/ 95 h 96"/>
                <a:gd name="T64" fmla="*/ 196 w 200"/>
                <a:gd name="T65" fmla="*/ 68 h 96"/>
                <a:gd name="T66" fmla="*/ 168 w 200"/>
                <a:gd name="T67" fmla="*/ 57 h 96"/>
                <a:gd name="T68" fmla="*/ 200 w 200"/>
                <a:gd name="T69" fmla="*/ 4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00" h="96">
                  <a:moveTo>
                    <a:pt x="200" y="42"/>
                  </a:moveTo>
                  <a:cubicBezTo>
                    <a:pt x="200" y="30"/>
                    <a:pt x="200" y="30"/>
                    <a:pt x="200" y="30"/>
                  </a:cubicBezTo>
                  <a:cubicBezTo>
                    <a:pt x="154" y="30"/>
                    <a:pt x="154" y="30"/>
                    <a:pt x="154" y="30"/>
                  </a:cubicBezTo>
                  <a:cubicBezTo>
                    <a:pt x="154" y="74"/>
                    <a:pt x="154" y="74"/>
                    <a:pt x="154" y="74"/>
                  </a:cubicBezTo>
                  <a:cubicBezTo>
                    <a:pt x="154" y="69"/>
                    <a:pt x="152" y="65"/>
                    <a:pt x="148" y="62"/>
                  </a:cubicBezTo>
                  <a:cubicBezTo>
                    <a:pt x="146" y="60"/>
                    <a:pt x="142" y="59"/>
                    <a:pt x="137" y="57"/>
                  </a:cubicBezTo>
                  <a:cubicBezTo>
                    <a:pt x="126" y="55"/>
                    <a:pt x="126" y="55"/>
                    <a:pt x="126" y="55"/>
                  </a:cubicBezTo>
                  <a:cubicBezTo>
                    <a:pt x="121" y="54"/>
                    <a:pt x="118" y="53"/>
                    <a:pt x="117" y="52"/>
                  </a:cubicBezTo>
                  <a:cubicBezTo>
                    <a:pt x="116" y="51"/>
                    <a:pt x="115" y="51"/>
                    <a:pt x="114" y="49"/>
                  </a:cubicBezTo>
                  <a:cubicBezTo>
                    <a:pt x="114" y="49"/>
                    <a:pt x="114" y="49"/>
                    <a:pt x="114" y="49"/>
                  </a:cubicBezTo>
                  <a:cubicBezTo>
                    <a:pt x="114" y="49"/>
                    <a:pt x="114" y="49"/>
                    <a:pt x="114" y="49"/>
                  </a:cubicBezTo>
                  <a:cubicBezTo>
                    <a:pt x="114" y="49"/>
                    <a:pt x="114" y="48"/>
                    <a:pt x="114" y="47"/>
                  </a:cubicBezTo>
                  <a:cubicBezTo>
                    <a:pt x="114" y="45"/>
                    <a:pt x="115" y="43"/>
                    <a:pt x="116" y="42"/>
                  </a:cubicBezTo>
                  <a:cubicBezTo>
                    <a:pt x="116" y="42"/>
                    <a:pt x="116" y="42"/>
                    <a:pt x="116" y="42"/>
                  </a:cubicBezTo>
                  <a:cubicBezTo>
                    <a:pt x="116" y="42"/>
                    <a:pt x="116" y="42"/>
                    <a:pt x="116" y="42"/>
                  </a:cubicBezTo>
                  <a:cubicBezTo>
                    <a:pt x="116" y="42"/>
                    <a:pt x="116" y="42"/>
                    <a:pt x="116" y="42"/>
                  </a:cubicBezTo>
                  <a:cubicBezTo>
                    <a:pt x="116" y="42"/>
                    <a:pt x="116" y="42"/>
                    <a:pt x="116" y="42"/>
                  </a:cubicBezTo>
                  <a:cubicBezTo>
                    <a:pt x="116" y="42"/>
                    <a:pt x="117" y="41"/>
                    <a:pt x="117" y="41"/>
                  </a:cubicBezTo>
                  <a:cubicBezTo>
                    <a:pt x="119" y="40"/>
                    <a:pt x="122" y="39"/>
                    <a:pt x="126" y="39"/>
                  </a:cubicBezTo>
                  <a:cubicBezTo>
                    <a:pt x="129" y="39"/>
                    <a:pt x="132" y="39"/>
                    <a:pt x="134" y="41"/>
                  </a:cubicBezTo>
                  <a:cubicBezTo>
                    <a:pt x="137" y="42"/>
                    <a:pt x="139" y="45"/>
                    <a:pt x="139" y="49"/>
                  </a:cubicBezTo>
                  <a:cubicBezTo>
                    <a:pt x="152" y="49"/>
                    <a:pt x="152" y="49"/>
                    <a:pt x="152" y="49"/>
                  </a:cubicBezTo>
                  <a:cubicBezTo>
                    <a:pt x="152" y="42"/>
                    <a:pt x="149" y="37"/>
                    <a:pt x="144" y="33"/>
                  </a:cubicBezTo>
                  <a:cubicBezTo>
                    <a:pt x="139" y="29"/>
                    <a:pt x="134" y="28"/>
                    <a:pt x="127" y="28"/>
                  </a:cubicBezTo>
                  <a:cubicBezTo>
                    <a:pt x="118" y="28"/>
                    <a:pt x="112" y="30"/>
                    <a:pt x="108" y="33"/>
                  </a:cubicBezTo>
                  <a:cubicBezTo>
                    <a:pt x="105" y="36"/>
                    <a:pt x="103" y="39"/>
                    <a:pt x="102" y="42"/>
                  </a:cubicBezTo>
                  <a:cubicBezTo>
                    <a:pt x="102" y="42"/>
                    <a:pt x="102" y="42"/>
                    <a:pt x="102" y="42"/>
                  </a:cubicBezTo>
                  <a:cubicBezTo>
                    <a:pt x="102" y="42"/>
                    <a:pt x="102" y="43"/>
                    <a:pt x="102" y="44"/>
                  </a:cubicBezTo>
                  <a:cubicBezTo>
                    <a:pt x="100" y="51"/>
                    <a:pt x="95" y="56"/>
                    <a:pt x="87" y="56"/>
                  </a:cubicBezTo>
                  <a:cubicBezTo>
                    <a:pt x="74" y="56"/>
                    <a:pt x="70" y="45"/>
                    <a:pt x="70" y="34"/>
                  </a:cubicBezTo>
                  <a:cubicBezTo>
                    <a:pt x="70" y="23"/>
                    <a:pt x="74" y="12"/>
                    <a:pt x="87" y="12"/>
                  </a:cubicBezTo>
                  <a:cubicBezTo>
                    <a:pt x="94" y="12"/>
                    <a:pt x="101" y="17"/>
                    <a:pt x="102" y="23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4" y="8"/>
                    <a:pt x="102" y="0"/>
                    <a:pt x="87" y="0"/>
                  </a:cubicBezTo>
                  <a:cubicBezTo>
                    <a:pt x="68" y="0"/>
                    <a:pt x="56" y="14"/>
                    <a:pt x="55" y="32"/>
                  </a:cubicBezTo>
                  <a:cubicBezTo>
                    <a:pt x="55" y="2"/>
                    <a:pt x="55" y="2"/>
                    <a:pt x="55" y="2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41" y="42"/>
                    <a:pt x="41" y="42"/>
                    <a:pt x="41" y="42"/>
                  </a:cubicBezTo>
                  <a:cubicBezTo>
                    <a:pt x="41" y="52"/>
                    <a:pt x="38" y="56"/>
                    <a:pt x="28" y="56"/>
                  </a:cubicBezTo>
                  <a:cubicBezTo>
                    <a:pt x="16" y="56"/>
                    <a:pt x="14" y="49"/>
                    <a:pt x="14" y="4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60"/>
                    <a:pt x="10" y="68"/>
                    <a:pt x="28" y="68"/>
                  </a:cubicBezTo>
                  <a:cubicBezTo>
                    <a:pt x="45" y="68"/>
                    <a:pt x="55" y="60"/>
                    <a:pt x="55" y="42"/>
                  </a:cubicBezTo>
                  <a:cubicBezTo>
                    <a:pt x="55" y="37"/>
                    <a:pt x="55" y="37"/>
                    <a:pt x="55" y="37"/>
                  </a:cubicBezTo>
                  <a:cubicBezTo>
                    <a:pt x="56" y="55"/>
                    <a:pt x="68" y="68"/>
                    <a:pt x="87" y="68"/>
                  </a:cubicBezTo>
                  <a:cubicBezTo>
                    <a:pt x="95" y="68"/>
                    <a:pt x="102" y="66"/>
                    <a:pt x="107" y="61"/>
                  </a:cubicBezTo>
                  <a:cubicBezTo>
                    <a:pt x="107" y="61"/>
                    <a:pt x="108" y="62"/>
                    <a:pt x="108" y="62"/>
                  </a:cubicBezTo>
                  <a:cubicBezTo>
                    <a:pt x="111" y="64"/>
                    <a:pt x="115" y="65"/>
                    <a:pt x="122" y="67"/>
                  </a:cubicBezTo>
                  <a:cubicBezTo>
                    <a:pt x="129" y="68"/>
                    <a:pt x="129" y="68"/>
                    <a:pt x="129" y="68"/>
                  </a:cubicBezTo>
                  <a:cubicBezTo>
                    <a:pt x="133" y="69"/>
                    <a:pt x="136" y="70"/>
                    <a:pt x="138" y="71"/>
                  </a:cubicBezTo>
                  <a:cubicBezTo>
                    <a:pt x="140" y="73"/>
                    <a:pt x="141" y="74"/>
                    <a:pt x="141" y="76"/>
                  </a:cubicBezTo>
                  <a:cubicBezTo>
                    <a:pt x="141" y="80"/>
                    <a:pt x="139" y="83"/>
                    <a:pt x="135" y="84"/>
                  </a:cubicBezTo>
                  <a:cubicBezTo>
                    <a:pt x="133" y="85"/>
                    <a:pt x="131" y="85"/>
                    <a:pt x="127" y="85"/>
                  </a:cubicBezTo>
                  <a:cubicBezTo>
                    <a:pt x="122" y="85"/>
                    <a:pt x="118" y="84"/>
                    <a:pt x="116" y="81"/>
                  </a:cubicBezTo>
                  <a:cubicBezTo>
                    <a:pt x="115" y="79"/>
                    <a:pt x="114" y="77"/>
                    <a:pt x="113" y="74"/>
                  </a:cubicBezTo>
                  <a:cubicBezTo>
                    <a:pt x="100" y="74"/>
                    <a:pt x="100" y="74"/>
                    <a:pt x="100" y="74"/>
                  </a:cubicBezTo>
                  <a:cubicBezTo>
                    <a:pt x="100" y="81"/>
                    <a:pt x="103" y="86"/>
                    <a:pt x="108" y="90"/>
                  </a:cubicBezTo>
                  <a:cubicBezTo>
                    <a:pt x="113" y="94"/>
                    <a:pt x="119" y="96"/>
                    <a:pt x="128" y="96"/>
                  </a:cubicBezTo>
                  <a:cubicBezTo>
                    <a:pt x="136" y="96"/>
                    <a:pt x="143" y="94"/>
                    <a:pt x="147" y="90"/>
                  </a:cubicBezTo>
                  <a:cubicBezTo>
                    <a:pt x="151" y="87"/>
                    <a:pt x="154" y="82"/>
                    <a:pt x="154" y="77"/>
                  </a:cubicBezTo>
                  <a:cubicBezTo>
                    <a:pt x="154" y="95"/>
                    <a:pt x="154" y="95"/>
                    <a:pt x="154" y="95"/>
                  </a:cubicBezTo>
                  <a:cubicBezTo>
                    <a:pt x="168" y="95"/>
                    <a:pt x="168" y="95"/>
                    <a:pt x="168" y="95"/>
                  </a:cubicBezTo>
                  <a:cubicBezTo>
                    <a:pt x="168" y="68"/>
                    <a:pt x="168" y="68"/>
                    <a:pt x="168" y="68"/>
                  </a:cubicBezTo>
                  <a:cubicBezTo>
                    <a:pt x="196" y="68"/>
                    <a:pt x="196" y="68"/>
                    <a:pt x="196" y="68"/>
                  </a:cubicBezTo>
                  <a:cubicBezTo>
                    <a:pt x="196" y="57"/>
                    <a:pt x="196" y="57"/>
                    <a:pt x="196" y="57"/>
                  </a:cubicBezTo>
                  <a:cubicBezTo>
                    <a:pt x="168" y="57"/>
                    <a:pt x="168" y="57"/>
                    <a:pt x="168" y="57"/>
                  </a:cubicBezTo>
                  <a:cubicBezTo>
                    <a:pt x="168" y="42"/>
                    <a:pt x="168" y="42"/>
                    <a:pt x="168" y="42"/>
                  </a:cubicBezTo>
                  <a:lnTo>
                    <a:pt x="200" y="42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25" name="Picture 41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957"/>
          <a:stretch/>
        </p:blipFill>
        <p:spPr bwMode="invGray">
          <a:xfrm>
            <a:off x="8131174" y="6392864"/>
            <a:ext cx="799313" cy="335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6334" y="2249896"/>
            <a:ext cx="8089901" cy="1421928"/>
          </a:xfrm>
        </p:spPr>
        <p:txBody>
          <a:bodyPr vert="horz" wrap="square" lIns="91440" tIns="45720" rIns="91440" bIns="45720" rtlCol="0" anchor="b" anchorCtr="0">
            <a:spAutoFit/>
          </a:bodyPr>
          <a:lstStyle>
            <a:lvl1pPr marL="280988" indent="-280988">
              <a:lnSpc>
                <a:spcPct val="90000"/>
              </a:lnSpc>
              <a:defRPr lang="en-US" sz="4800" spc="-20" baseline="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“Lorem ipsum dolor site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</a:t>
            </a:r>
            <a:r>
              <a:rPr lang="en-US" dirty="0"/>
              <a:t> </a:t>
            </a:r>
            <a:r>
              <a:rPr lang="en-US" dirty="0" err="1"/>
              <a:t>isicing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5331" y="4083341"/>
            <a:ext cx="8325548" cy="721900"/>
          </a:xfrm>
        </p:spPr>
        <p:txBody>
          <a:bodyPr vert="horz" wrap="square" lIns="91440" tIns="45720" rIns="91440" bIns="45720" rtlCol="0">
            <a:noAutofit/>
          </a:bodyPr>
          <a:lstStyle>
            <a:lvl1pPr marL="0" indent="0">
              <a:spcBef>
                <a:spcPts val="300"/>
              </a:spcBef>
              <a:buNone/>
              <a:defRPr lang="en-US" sz="1600" baseline="0" dirty="0" smtClean="0">
                <a:solidFill>
                  <a:schemeClr val="bg2"/>
                </a:solidFill>
              </a:defRPr>
            </a:lvl1pPr>
            <a:lvl2pPr marL="230187" indent="0">
              <a:buNone/>
              <a:defRPr lang="en-US" dirty="0" smtClean="0"/>
            </a:lvl2pPr>
            <a:lvl3pPr marL="515937" indent="0">
              <a:buNone/>
              <a:defRPr lang="en-US" dirty="0" smtClean="0"/>
            </a:lvl3pPr>
            <a:lvl4pPr marL="800100" indent="0">
              <a:buNone/>
              <a:defRPr lang="en-US" dirty="0" smtClean="0"/>
            </a:lvl4pPr>
            <a:lvl5pPr marL="1085850" indent="0">
              <a:buNone/>
              <a:defRPr lang="en-US" dirty="0"/>
            </a:lvl5pPr>
          </a:lstStyle>
          <a:p>
            <a:pPr lvl="0"/>
            <a:r>
              <a:rPr lang="en-US" dirty="0"/>
              <a:t>Author’s Name Here</a:t>
            </a:r>
          </a:p>
          <a:p>
            <a:pPr lvl="0"/>
            <a:r>
              <a:rPr lang="en-US" dirty="0"/>
              <a:t>Position Title Here</a:t>
            </a:r>
          </a:p>
        </p:txBody>
      </p:sp>
    </p:spTree>
    <p:extLst>
      <p:ext uri="{BB962C8B-B14F-4D97-AF65-F5344CB8AC3E}">
        <p14:creationId xmlns:p14="http://schemas.microsoft.com/office/powerpoint/2010/main" val="4061661690"/>
      </p:ext>
    </p:extLst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6334" y="543207"/>
            <a:ext cx="8089901" cy="4081117"/>
          </a:xfrm>
        </p:spPr>
        <p:txBody>
          <a:bodyPr vert="horz" wrap="square" lIns="91440" tIns="45720" rIns="91440" bIns="45720" rtlCol="0" anchor="b" anchorCtr="0">
            <a:spAutoFit/>
          </a:bodyPr>
          <a:lstStyle>
            <a:lvl1pPr marL="280988" indent="-280988">
              <a:lnSpc>
                <a:spcPct val="90000"/>
              </a:lnSpc>
              <a:defRPr lang="en-US" sz="4800" spc="-20" baseline="0" dirty="0"/>
            </a:lvl1pPr>
          </a:lstStyle>
          <a:p>
            <a:pPr lvl="0"/>
            <a:r>
              <a:rPr lang="en-US" dirty="0"/>
              <a:t>“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site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</a:t>
            </a:r>
            <a:r>
              <a:rPr lang="en-US" dirty="0"/>
              <a:t> </a:t>
            </a:r>
            <a:r>
              <a:rPr lang="en-US" dirty="0" err="1"/>
              <a:t>isicing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sedo</a:t>
            </a:r>
            <a:r>
              <a:rPr lang="en-US" dirty="0"/>
              <a:t>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labotre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et </a:t>
            </a:r>
            <a:r>
              <a:rPr lang="en-US" dirty="0" err="1"/>
              <a:t>venium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5331" y="4921541"/>
            <a:ext cx="8325548" cy="721900"/>
          </a:xfrm>
        </p:spPr>
        <p:txBody>
          <a:bodyPr vert="horz" wrap="square" lIns="91440" tIns="45720" rIns="91440" bIns="45720" rtlCol="0">
            <a:noAutofit/>
          </a:bodyPr>
          <a:lstStyle>
            <a:lvl1pPr marL="0" indent="0">
              <a:spcBef>
                <a:spcPts val="300"/>
              </a:spcBef>
              <a:buNone/>
              <a:defRPr lang="en-US" sz="1600" baseline="0" dirty="0" smtClean="0"/>
            </a:lvl1pPr>
            <a:lvl2pPr marL="230187" indent="0">
              <a:buNone/>
              <a:defRPr lang="en-US" dirty="0" smtClean="0"/>
            </a:lvl2pPr>
            <a:lvl3pPr marL="515937" indent="0">
              <a:buNone/>
              <a:defRPr lang="en-US" dirty="0" smtClean="0"/>
            </a:lvl3pPr>
            <a:lvl4pPr marL="800100" indent="0">
              <a:buNone/>
              <a:defRPr lang="en-US" dirty="0" smtClean="0"/>
            </a:lvl4pPr>
            <a:lvl5pPr marL="1085850" indent="0">
              <a:buNone/>
              <a:defRPr lang="en-US" dirty="0"/>
            </a:lvl5pPr>
          </a:lstStyle>
          <a:p>
            <a:pPr lvl="0"/>
            <a:r>
              <a:rPr lang="en-US" dirty="0"/>
              <a:t>Author’s Name Here</a:t>
            </a:r>
          </a:p>
          <a:p>
            <a:pPr lvl="0"/>
            <a:r>
              <a:rPr lang="en-US" dirty="0"/>
              <a:t>Position Title Here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E6E1587-BC69-4B74-AFFA-2A7C92D282DA}" type="datetime1">
              <a:rPr lang="en-US" smtClean="0"/>
              <a:t>9/20/21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Presentation Title and/or Sub Brand Name Here</a:t>
            </a: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8702353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1">
    <p:bg bwMode="ltGray"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invGray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Slide Here</a:t>
            </a:r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6" y="2999514"/>
            <a:ext cx="6550481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CA65D26-67D5-4CD2-90EC-E629659F24B3}" type="datetime1">
              <a:rPr lang="en-US" smtClean="0"/>
              <a:t>9/20/21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6125" y="4045554"/>
            <a:ext cx="6478588" cy="36512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/>
              <a:t>Click to edit Master text styles</a:t>
            </a:r>
          </a:p>
        </p:txBody>
      </p:sp>
      <p:pic>
        <p:nvPicPr>
          <p:cNvPr id="12" name="Picture 11" descr="UCSF_SubLogo_GlobalHealthSci_white_RGB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1" y="736600"/>
            <a:ext cx="2267656" cy="496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848900"/>
      </p:ext>
    </p:extLst>
  </p:cSld>
  <p:clrMapOvr>
    <a:masterClrMapping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3732" y="438912"/>
            <a:ext cx="8089901" cy="563231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Slide Title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61375" y="1563752"/>
            <a:ext cx="8325548" cy="4011502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08C5C635-FA56-4672-BA77-6AA531D97063}" type="datetime1">
              <a:rPr lang="en-US" smtClean="0"/>
              <a:t>9/20/21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Presentation Title and/or Sub Brand Name Here</a:t>
            </a: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8668224"/>
      </p:ext>
    </p:extLst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 and Content w/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3732" y="438912"/>
            <a:ext cx="8089901" cy="563231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Slide Title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61375" y="2021792"/>
            <a:ext cx="8325548" cy="4011502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38226" y="1563684"/>
            <a:ext cx="8087171" cy="313932"/>
          </a:xfrm>
        </p:spPr>
        <p:txBody>
          <a:bodyPr anchor="t"/>
          <a:lstStyle>
            <a:lvl1pPr marL="0" indent="0">
              <a:buNone/>
              <a:defRPr sz="2100" b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AE25C4B3-F886-41B6-9CDF-2EEF0C9BB989}" type="datetime1">
              <a:rPr lang="en-US" smtClean="0"/>
              <a:t>9/20/21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Presentation Title and/or Sub Brand Name Here</a:t>
            </a: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41456"/>
      </p:ext>
    </p:extLst>
  </p:cSld>
  <p:clrMapOvr>
    <a:masterClrMapping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 and 2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8368" y="438912"/>
            <a:ext cx="8080375" cy="575094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marL="0" lvl="0"/>
            <a:r>
              <a:rPr lang="en-US" dirty="0"/>
              <a:t>Slide Title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61464" y="1562634"/>
            <a:ext cx="3989387" cy="3978016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bullet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41062" y="1013951"/>
            <a:ext cx="8077645" cy="383182"/>
          </a:xfrm>
        </p:spPr>
        <p:txBody>
          <a:bodyPr vert="horz" wrap="square" lIns="91440" tIns="45720" rIns="91440" bIns="45720" rtlCol="0" anchor="t">
            <a:noAutofit/>
          </a:bodyPr>
          <a:lstStyle>
            <a:lvl1pPr>
              <a:defRPr lang="en-US" dirty="0" smtClean="0"/>
            </a:lvl1pPr>
          </a:lstStyle>
          <a:p>
            <a:pPr marL="0" lvl="0" indent="0">
              <a:buNone/>
            </a:pPr>
            <a:r>
              <a:rPr lang="en-US" dirty="0"/>
              <a:t>Subhead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1" hasCustomPrompt="1"/>
          </p:nvPr>
        </p:nvSpPr>
        <p:spPr>
          <a:xfrm>
            <a:off x="4882627" y="1556703"/>
            <a:ext cx="4013199" cy="3978016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bullet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A4EC454B-8AA2-4785-AE0D-AE23F3ECCADE}" type="datetime1">
              <a:rPr lang="en-US" smtClean="0"/>
              <a:t>9/20/21</a:t>
            </a:fld>
            <a:endParaRPr lang="en-US" dirty="0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Presentation Title and/or Sub Brand Name Here</a:t>
            </a:r>
            <a:endParaRPr lang="en-US" dirty="0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981660"/>
      </p:ext>
    </p:extLst>
  </p:cSld>
  <p:clrMapOvr>
    <a:masterClrMapping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 and Subhea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8368" y="438912"/>
            <a:ext cx="8080375" cy="575094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marL="0" lvl="0"/>
            <a:r>
              <a:rPr lang="en-US" dirty="0"/>
              <a:t>Slide Title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40321" y="1011992"/>
            <a:ext cx="8077645" cy="383182"/>
          </a:xfrm>
        </p:spPr>
        <p:txBody>
          <a:bodyPr vert="horz" wrap="square" lIns="91440" tIns="45720" rIns="91440" bIns="45720" rtlCol="0" anchor="t">
            <a:noAutofit/>
          </a:bodyPr>
          <a:lstStyle>
            <a:lvl1pPr marL="168275" indent="-168275">
              <a:buNone/>
              <a:defRPr lang="en-US" dirty="0" smtClean="0"/>
            </a:lvl1pPr>
          </a:lstStyle>
          <a:p>
            <a:pPr marL="0" lvl="0" indent="0"/>
            <a:r>
              <a:rPr lang="en-US" dirty="0"/>
              <a:t>Subhead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4163C71C-E15B-4273-8FC5-6D8F0B255339}" type="datetime1">
              <a:rPr lang="en-US" smtClean="0"/>
              <a:t>9/20/21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Presentation Title and/or Sub Brand Name Here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814791"/>
      </p:ext>
    </p:extLst>
  </p:cSld>
  <p:clrMapOvr>
    <a:masterClrMapping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099020C2-B8CC-43A5-BD38-18054C1AB93F}" type="datetime1">
              <a:rPr lang="en-US" smtClean="0"/>
              <a:t>9/20/21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Presentation Title and/or Sub Brand Name Here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1840554"/>
      </p:ext>
    </p:extLst>
  </p:cSld>
  <p:clrMapOvr>
    <a:masterClrMapping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0" y="-1"/>
            <a:ext cx="9144000" cy="6251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5668621-AC61-413F-988E-AE3E49B130F0}" type="datetime1">
              <a:rPr lang="en-US" smtClean="0"/>
              <a:t>9/20/21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Presentation Title and/or Sub Brand Name Here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892532"/>
      </p:ext>
    </p:extLst>
  </p:cSld>
  <p:clrMapOvr>
    <a:masterClrMapping/>
  </p:clrMapOvr>
  <p:transition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with Sing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28183"/>
      </p:ext>
    </p:extLst>
  </p:cSld>
  <p:clrMapOvr>
    <a:masterClrMapping/>
  </p:clrMapOvr>
  <p:transition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Log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3630547" y="2701522"/>
            <a:ext cx="2110616" cy="1378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8266552"/>
      </p:ext>
    </p:extLst>
  </p:cSld>
  <p:clrMapOvr>
    <a:masterClrMapping/>
  </p:clrMapOvr>
  <p:transition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Quo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752475" y="2562339"/>
            <a:ext cx="37294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658358" y="639525"/>
            <a:ext cx="6204666" cy="1446212"/>
          </a:xfrm>
        </p:spPr>
        <p:txBody>
          <a:bodyPr/>
          <a:lstStyle>
            <a:lvl1pPr marL="0" indent="0">
              <a:lnSpc>
                <a:spcPct val="95000"/>
              </a:lnSpc>
              <a:spcBef>
                <a:spcPts val="600"/>
              </a:spcBef>
              <a:buFontTx/>
              <a:buNone/>
              <a:defRPr sz="2400">
                <a:solidFill>
                  <a:schemeClr val="bg2"/>
                </a:solidFill>
                <a:latin typeface="+mn-lt"/>
              </a:defRPr>
            </a:lvl1pPr>
            <a:lvl2pPr>
              <a:defRPr>
                <a:solidFill>
                  <a:schemeClr val="bg2"/>
                </a:solidFill>
                <a:latin typeface="+mn-lt"/>
              </a:defRPr>
            </a:lvl2pPr>
            <a:lvl3pPr>
              <a:defRPr>
                <a:solidFill>
                  <a:schemeClr val="bg2"/>
                </a:solidFill>
                <a:latin typeface="+mn-lt"/>
              </a:defRPr>
            </a:lvl3pPr>
            <a:lvl4pPr>
              <a:defRPr>
                <a:solidFill>
                  <a:schemeClr val="bg2"/>
                </a:solidFill>
                <a:latin typeface="+mn-lt"/>
              </a:defRPr>
            </a:lvl4pPr>
            <a:lvl5pPr>
              <a:defRPr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752475" y="2562339"/>
            <a:ext cx="37294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UCSF_sig_white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2" y="3414216"/>
            <a:ext cx="1503181" cy="977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800773"/>
      </p:ext>
    </p:extLst>
  </p:cSld>
  <p:clrMapOvr>
    <a:masterClrMapping/>
  </p:clrMapOvr>
  <p:transition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Coll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5" y="3818374"/>
            <a:ext cx="4210268" cy="304274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" y="0"/>
            <a:ext cx="9144004" cy="386889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54880" y="1611152"/>
            <a:ext cx="4389119" cy="272491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99033" y="4336064"/>
            <a:ext cx="5044967" cy="2521936"/>
          </a:xfrm>
          <a:prstGeom prst="rect">
            <a:avLst/>
          </a:prstGeom>
        </p:spPr>
      </p:pic>
      <p:sp>
        <p:nvSpPr>
          <p:cNvPr id="22" name="Rectangle 21"/>
          <p:cNvSpPr/>
          <p:nvPr userDrawn="1"/>
        </p:nvSpPr>
        <p:spPr bwMode="auto">
          <a:xfrm>
            <a:off x="2723103" y="1611152"/>
            <a:ext cx="3675888" cy="3675888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3" name="Picture 7"/>
          <p:cNvPicPr>
            <a:picLocks noChangeAspect="1" noChangeArrowheads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631"/>
          <a:stretch/>
        </p:blipFill>
        <p:spPr bwMode="auto">
          <a:xfrm>
            <a:off x="4327515" y="2924450"/>
            <a:ext cx="2223280" cy="893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1437184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rnal Cobranding with Im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invGray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Slide Here</a:t>
            </a:r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6" y="2999514"/>
            <a:ext cx="6550481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CA65D26-67D5-4CD2-90EC-E629659F24B3}" type="datetime1">
              <a:rPr lang="en-US" smtClean="0"/>
              <a:t>9/20/21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6125" y="4045554"/>
            <a:ext cx="6478588" cy="36512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/>
              <a:t>Click to edit Master text styles</a:t>
            </a:r>
          </a:p>
        </p:txBody>
      </p:sp>
      <p:sp>
        <p:nvSpPr>
          <p:cNvPr id="12" name="TextBox 11"/>
          <p:cNvSpPr txBox="1"/>
          <p:nvPr userDrawn="1"/>
        </p:nvSpPr>
        <p:spPr bwMode="auto">
          <a:xfrm>
            <a:off x="3785492" y="756610"/>
            <a:ext cx="1345153" cy="41549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  <a:latin typeface="+mj-lt"/>
              </a:rPr>
              <a:t>UCSF Helen Diller Family</a:t>
            </a:r>
          </a:p>
          <a:p>
            <a:r>
              <a:rPr lang="en-US" sz="900" dirty="0">
                <a:solidFill>
                  <a:schemeClr val="bg1"/>
                </a:solidFill>
                <a:latin typeface="+mj-lt"/>
              </a:rPr>
              <a:t>Comprehensive </a:t>
            </a:r>
            <a:br>
              <a:rPr lang="en-US" sz="900" dirty="0">
                <a:solidFill>
                  <a:schemeClr val="bg1"/>
                </a:solidFill>
                <a:latin typeface="+mj-lt"/>
              </a:rPr>
            </a:br>
            <a:r>
              <a:rPr lang="en-US" sz="900" dirty="0">
                <a:solidFill>
                  <a:schemeClr val="bg1"/>
                </a:solidFill>
                <a:latin typeface="+mj-lt"/>
              </a:rPr>
              <a:t>Cancer Center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5140073" y="734837"/>
            <a:ext cx="0" cy="41148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 userDrawn="1"/>
        </p:nvSpPr>
        <p:spPr bwMode="auto">
          <a:xfrm>
            <a:off x="5297863" y="756610"/>
            <a:ext cx="765029" cy="276999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  <a:latin typeface="+mj-lt"/>
              </a:rPr>
              <a:t>UCSF School</a:t>
            </a:r>
            <a:br>
              <a:rPr lang="en-US" sz="900" dirty="0">
                <a:solidFill>
                  <a:schemeClr val="bg1"/>
                </a:solidFill>
                <a:latin typeface="+mj-lt"/>
              </a:rPr>
            </a:br>
            <a:r>
              <a:rPr lang="en-US" sz="900" dirty="0">
                <a:solidFill>
                  <a:schemeClr val="bg1"/>
                </a:solidFill>
                <a:latin typeface="+mj-lt"/>
              </a:rPr>
              <a:t>of Medicine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6062893" y="734837"/>
            <a:ext cx="0" cy="41148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 userDrawn="1"/>
        </p:nvSpPr>
        <p:spPr bwMode="auto">
          <a:xfrm>
            <a:off x="6221297" y="756610"/>
            <a:ext cx="975995" cy="276999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  <a:latin typeface="+mj-lt"/>
              </a:rPr>
              <a:t>AIDS Research</a:t>
            </a:r>
            <a:r>
              <a:rPr lang="en-US" sz="900" baseline="0" dirty="0">
                <a:solidFill>
                  <a:schemeClr val="bg1"/>
                </a:solidFill>
                <a:latin typeface="+mj-lt"/>
              </a:rPr>
              <a:t> Institute at UCSF</a:t>
            </a:r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8" name="Picture 17" descr="UCSF_SubLogo_GlobalHealthSci_white_RGB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1" y="736600"/>
            <a:ext cx="2267656" cy="496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968806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xternal Co-branding with Im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invGray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Slide Here</a:t>
            </a:r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6" y="2999514"/>
            <a:ext cx="6550481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CA65D26-67D5-4CD2-90EC-E629659F24B3}" type="datetime1">
              <a:rPr lang="en-US" smtClean="0"/>
              <a:t>9/20/21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6125" y="4045554"/>
            <a:ext cx="6478588" cy="36512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/>
              <a:t>Click to edit Master text styles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3238039" y="591021"/>
            <a:ext cx="0" cy="96012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/>
          <p:cNvGrpSpPr/>
          <p:nvPr userDrawn="1"/>
        </p:nvGrpSpPr>
        <p:grpSpPr>
          <a:xfrm>
            <a:off x="3502429" y="742095"/>
            <a:ext cx="1487211" cy="682055"/>
            <a:chOff x="2749439" y="752601"/>
            <a:chExt cx="1487211" cy="682055"/>
          </a:xfrm>
        </p:grpSpPr>
        <p:sp>
          <p:nvSpPr>
            <p:cNvPr id="20" name="Rectangle 19"/>
            <p:cNvSpPr/>
            <p:nvPr userDrawn="1"/>
          </p:nvSpPr>
          <p:spPr bwMode="auto">
            <a:xfrm>
              <a:off x="2749439" y="752601"/>
              <a:ext cx="1065834" cy="682055"/>
            </a:xfrm>
            <a:prstGeom prst="rect">
              <a:avLst/>
            </a:prstGeom>
            <a:noFill/>
            <a:ln w="19050" algn="ctr">
              <a:solidFill>
                <a:schemeClr val="accent2"/>
              </a:solidFill>
              <a:prstDash val="dash"/>
              <a:miter lim="800000"/>
              <a:headEnd/>
              <a:tailEnd/>
            </a:ln>
          </p:spPr>
          <p:txBody>
            <a:bodyPr wrap="none" rtlCol="0" anchor="ctr"/>
            <a:lstStyle/>
            <a:p>
              <a:pPr algn="ctr">
                <a:lnSpc>
                  <a:spcPct val="90000"/>
                </a:lnSpc>
              </a:pPr>
              <a:endParaRPr lang="en-US" sz="1200" b="1" dirty="0" err="1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1" name="TextBox 20"/>
            <p:cNvSpPr txBox="1"/>
            <p:nvPr userDrawn="1"/>
          </p:nvSpPr>
          <p:spPr bwMode="auto">
            <a:xfrm>
              <a:off x="2785238" y="908465"/>
              <a:ext cx="1451412" cy="387798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400" dirty="0">
                  <a:solidFill>
                    <a:schemeClr val="bg1"/>
                  </a:solidFill>
                  <a:latin typeface="+mj-lt"/>
                </a:rPr>
                <a:t>Partner </a:t>
              </a:r>
              <a:br>
                <a:rPr lang="en-US" sz="1400" dirty="0">
                  <a:solidFill>
                    <a:schemeClr val="bg1"/>
                  </a:solidFill>
                  <a:latin typeface="+mj-lt"/>
                </a:rPr>
              </a:br>
              <a:r>
                <a:rPr lang="en-US" sz="1400" dirty="0">
                  <a:solidFill>
                    <a:schemeClr val="bg1"/>
                  </a:solidFill>
                  <a:latin typeface="+mj-lt"/>
                </a:rPr>
                <a:t>Logo</a:t>
              </a:r>
            </a:p>
          </p:txBody>
        </p:sp>
      </p:grpSp>
      <p:pic>
        <p:nvPicPr>
          <p:cNvPr id="16" name="Picture 15" descr="UCSF_SubLogo_GlobalHealthSci_white_RGB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1" y="736600"/>
            <a:ext cx="2267656" cy="496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756925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0" y="742094"/>
            <a:ext cx="1041033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invGray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Slide Here</a:t>
            </a:r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2999514"/>
            <a:ext cx="6550480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3D771E1-46BB-4A41-837B-A28DD845D1F3}" type="datetime1">
              <a:rPr lang="en-US" smtClean="0"/>
              <a:t>9/20/21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45587" y="4046758"/>
            <a:ext cx="6451600" cy="32575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smtClean="0">
                <a:latin typeface="+mn-lt"/>
              </a:defRPr>
            </a:lvl2pPr>
            <a:lvl3pPr>
              <a:defRPr lang="en-US" sz="1800" smtClean="0">
                <a:latin typeface="+mn-lt"/>
              </a:defRPr>
            </a:lvl3pPr>
            <a:lvl4pPr>
              <a:defRPr lang="en-US" sz="1800" smtClean="0">
                <a:latin typeface="+mn-lt"/>
              </a:defRPr>
            </a:lvl4pPr>
            <a:lvl5pPr>
              <a:defRPr lang="en-US" sz="1800">
                <a:latin typeface="+mn-lt"/>
              </a:defRPr>
            </a:lvl5pPr>
          </a:lstStyle>
          <a:p>
            <a:pPr marL="0" lvl="0"/>
            <a:r>
              <a:rPr lang="en-US" dirty="0"/>
              <a:t>Click to edit Master text styles</a:t>
            </a:r>
          </a:p>
        </p:txBody>
      </p:sp>
      <p:pic>
        <p:nvPicPr>
          <p:cNvPr id="12" name="Picture 11" descr="UCSF_SubLogo_GlobalHealthSci_white_RGB.eps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1" y="736600"/>
            <a:ext cx="2267656" cy="496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656751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accent5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0" y="742094"/>
            <a:ext cx="1041033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invGray">
          <a:xfrm>
            <a:off x="365125" y="366713"/>
            <a:ext cx="6859588" cy="5153025"/>
          </a:xfrm>
          <a:prstGeom prst="rect">
            <a:avLst/>
          </a:prstGeom>
          <a:solidFill>
            <a:schemeClr val="accent5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Slide Here</a:t>
            </a:r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2999514"/>
            <a:ext cx="6550480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B1DD14AD-E010-464A-BC72-115CD7ABDD27}" type="datetime1">
              <a:rPr lang="en-US" smtClean="0"/>
              <a:t>9/20/21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44762" y="4045137"/>
            <a:ext cx="6478043" cy="34147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 marL="230187" indent="0">
              <a:buNone/>
              <a:defRPr lang="en-US" sz="1800" smtClean="0">
                <a:latin typeface="+mn-lt"/>
              </a:defRPr>
            </a:lvl2pPr>
            <a:lvl3pPr marL="687387" indent="0">
              <a:buNone/>
              <a:defRPr lang="en-US" sz="1800" smtClean="0">
                <a:latin typeface="+mn-lt"/>
              </a:defRPr>
            </a:lvl3pPr>
            <a:lvl4pPr marL="1143000" indent="0">
              <a:buNone/>
              <a:defRPr lang="en-US" sz="1800" smtClean="0">
                <a:latin typeface="+mn-lt"/>
              </a:defRPr>
            </a:lvl4pPr>
            <a:lvl5pPr marL="1601787" indent="0">
              <a:buNone/>
              <a:defRPr lang="en-US" sz="1800">
                <a:latin typeface="+mn-lt"/>
              </a:defRPr>
            </a:lvl5pPr>
          </a:lstStyle>
          <a:p>
            <a:pPr marL="0" lvl="0"/>
            <a:r>
              <a:rPr lang="en-US" dirty="0"/>
              <a:t>Click to edit Master text styles</a:t>
            </a:r>
          </a:p>
        </p:txBody>
      </p:sp>
      <p:pic>
        <p:nvPicPr>
          <p:cNvPr id="12" name="Picture 11" descr="UCSF_SubLogo_GlobalHealthSci_white_RGB.eps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1" y="736600"/>
            <a:ext cx="2267656" cy="496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383969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20" Type="http://schemas.openxmlformats.org/officeDocument/2006/relationships/image" Target="../media/image6.emf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3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18" Type="http://schemas.openxmlformats.org/officeDocument/2006/relationships/slideLayout" Target="../slideLayouts/slideLayout59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17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3.xml"/><Relationship Id="rId16" Type="http://schemas.openxmlformats.org/officeDocument/2006/relationships/slideLayout" Target="../slideLayouts/slideLayout57.xml"/><Relationship Id="rId20" Type="http://schemas.openxmlformats.org/officeDocument/2006/relationships/image" Target="../media/image6.emf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1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5950" y="434993"/>
            <a:ext cx="8089900" cy="56323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r>
              <a:rPr lang="en-US" dirty="0"/>
              <a:t>Slide Title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7789" y="1565576"/>
            <a:ext cx="8089901" cy="1661993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bullet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EB3265C-F0D4-410E-8C75-9C1664655489}" type="datetime1">
              <a:rPr lang="en-US" smtClean="0"/>
              <a:t>9/20/21</a:t>
            </a:fld>
            <a:endParaRPr lang="en-US" dirty="0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Presentation Title and/or Sub Brand Name Here</a:t>
            </a:r>
            <a:endParaRPr lang="en-US" dirty="0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6" name="Straight Connector 35"/>
          <p:cNvCxnSpPr/>
          <p:nvPr/>
        </p:nvCxnSpPr>
        <p:spPr>
          <a:xfrm>
            <a:off x="365125" y="6250080"/>
            <a:ext cx="8413750" cy="0"/>
          </a:xfrm>
          <a:prstGeom prst="line">
            <a:avLst/>
          </a:prstGeom>
          <a:noFill/>
          <a:ln w="3175" cap="flat">
            <a:solidFill>
              <a:srgbClr val="05204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9" name="Straight Connector 8"/>
          <p:cNvCxnSpPr/>
          <p:nvPr userDrawn="1"/>
        </p:nvCxnSpPr>
        <p:spPr>
          <a:xfrm>
            <a:off x="365125" y="6250080"/>
            <a:ext cx="8413750" cy="0"/>
          </a:xfrm>
          <a:prstGeom prst="line">
            <a:avLst/>
          </a:prstGeom>
          <a:noFill/>
          <a:ln w="3175" cap="flat">
            <a:solidFill>
              <a:srgbClr val="05204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069" name="Freeform 77"/>
          <p:cNvSpPr>
            <a:spLocks/>
          </p:cNvSpPr>
          <p:nvPr userDrawn="1"/>
        </p:nvSpPr>
        <p:spPr bwMode="auto">
          <a:xfrm>
            <a:off x="8129588" y="6394450"/>
            <a:ext cx="647700" cy="311150"/>
          </a:xfrm>
          <a:custGeom>
            <a:avLst/>
            <a:gdLst>
              <a:gd name="T0" fmla="*/ 350 w 350"/>
              <a:gd name="T1" fmla="*/ 52 h 168"/>
              <a:gd name="T2" fmla="*/ 270 w 350"/>
              <a:gd name="T3" fmla="*/ 130 h 168"/>
              <a:gd name="T4" fmla="*/ 240 w 350"/>
              <a:gd name="T5" fmla="*/ 100 h 168"/>
              <a:gd name="T6" fmla="*/ 205 w 350"/>
              <a:gd name="T7" fmla="*/ 91 h 168"/>
              <a:gd name="T8" fmla="*/ 201 w 350"/>
              <a:gd name="T9" fmla="*/ 86 h 168"/>
              <a:gd name="T10" fmla="*/ 200 w 350"/>
              <a:gd name="T11" fmla="*/ 82 h 168"/>
              <a:gd name="T12" fmla="*/ 203 w 350"/>
              <a:gd name="T13" fmla="*/ 73 h 168"/>
              <a:gd name="T14" fmla="*/ 203 w 350"/>
              <a:gd name="T15" fmla="*/ 73 h 168"/>
              <a:gd name="T16" fmla="*/ 205 w 350"/>
              <a:gd name="T17" fmla="*/ 72 h 168"/>
              <a:gd name="T18" fmla="*/ 234 w 350"/>
              <a:gd name="T19" fmla="*/ 71 h 168"/>
              <a:gd name="T20" fmla="*/ 266 w 350"/>
              <a:gd name="T21" fmla="*/ 85 h 168"/>
              <a:gd name="T22" fmla="*/ 222 w 350"/>
              <a:gd name="T23" fmla="*/ 48 h 168"/>
              <a:gd name="T24" fmla="*/ 179 w 350"/>
              <a:gd name="T25" fmla="*/ 73 h 168"/>
              <a:gd name="T26" fmla="*/ 178 w 350"/>
              <a:gd name="T27" fmla="*/ 76 h 168"/>
              <a:gd name="T28" fmla="*/ 122 w 350"/>
              <a:gd name="T29" fmla="*/ 60 h 168"/>
              <a:gd name="T30" fmla="*/ 178 w 350"/>
              <a:gd name="T31" fmla="*/ 41 h 168"/>
              <a:gd name="T32" fmla="*/ 153 w 350"/>
              <a:gd name="T33" fmla="*/ 0 h 168"/>
              <a:gd name="T34" fmla="*/ 97 w 350"/>
              <a:gd name="T35" fmla="*/ 2 h 168"/>
              <a:gd name="T36" fmla="*/ 72 w 350"/>
              <a:gd name="T37" fmla="*/ 73 h 168"/>
              <a:gd name="T38" fmla="*/ 25 w 350"/>
              <a:gd name="T39" fmla="*/ 73 h 168"/>
              <a:gd name="T40" fmla="*/ 0 w 350"/>
              <a:gd name="T41" fmla="*/ 2 h 168"/>
              <a:gd name="T42" fmla="*/ 48 w 350"/>
              <a:gd name="T43" fmla="*/ 119 h 168"/>
              <a:gd name="T44" fmla="*/ 97 w 350"/>
              <a:gd name="T45" fmla="*/ 64 h 168"/>
              <a:gd name="T46" fmla="*/ 187 w 350"/>
              <a:gd name="T47" fmla="*/ 107 h 168"/>
              <a:gd name="T48" fmla="*/ 214 w 350"/>
              <a:gd name="T49" fmla="*/ 117 h 168"/>
              <a:gd name="T50" fmla="*/ 242 w 350"/>
              <a:gd name="T51" fmla="*/ 125 h 168"/>
              <a:gd name="T52" fmla="*/ 237 w 350"/>
              <a:gd name="T53" fmla="*/ 147 h 168"/>
              <a:gd name="T54" fmla="*/ 203 w 350"/>
              <a:gd name="T55" fmla="*/ 141 h 168"/>
              <a:gd name="T56" fmla="*/ 176 w 350"/>
              <a:gd name="T57" fmla="*/ 130 h 168"/>
              <a:gd name="T58" fmla="*/ 224 w 350"/>
              <a:gd name="T59" fmla="*/ 168 h 168"/>
              <a:gd name="T60" fmla="*/ 270 w 350"/>
              <a:gd name="T61" fmla="*/ 134 h 168"/>
              <a:gd name="T62" fmla="*/ 295 w 350"/>
              <a:gd name="T63" fmla="*/ 166 h 168"/>
              <a:gd name="T64" fmla="*/ 343 w 350"/>
              <a:gd name="T65" fmla="*/ 119 h 168"/>
              <a:gd name="T66" fmla="*/ 295 w 350"/>
              <a:gd name="T67" fmla="*/ 99 h 168"/>
              <a:gd name="T68" fmla="*/ 350 w 350"/>
              <a:gd name="T69" fmla="*/ 73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350" h="168">
                <a:moveTo>
                  <a:pt x="350" y="73"/>
                </a:moveTo>
                <a:cubicBezTo>
                  <a:pt x="350" y="52"/>
                  <a:pt x="350" y="52"/>
                  <a:pt x="350" y="52"/>
                </a:cubicBezTo>
                <a:cubicBezTo>
                  <a:pt x="270" y="52"/>
                  <a:pt x="270" y="52"/>
                  <a:pt x="270" y="52"/>
                </a:cubicBezTo>
                <a:cubicBezTo>
                  <a:pt x="270" y="130"/>
                  <a:pt x="270" y="130"/>
                  <a:pt x="270" y="130"/>
                </a:cubicBezTo>
                <a:cubicBezTo>
                  <a:pt x="269" y="121"/>
                  <a:pt x="266" y="114"/>
                  <a:pt x="260" y="109"/>
                </a:cubicBezTo>
                <a:cubicBezTo>
                  <a:pt x="255" y="105"/>
                  <a:pt x="249" y="102"/>
                  <a:pt x="240" y="100"/>
                </a:cubicBezTo>
                <a:cubicBezTo>
                  <a:pt x="220" y="96"/>
                  <a:pt x="220" y="96"/>
                  <a:pt x="220" y="96"/>
                </a:cubicBezTo>
                <a:cubicBezTo>
                  <a:pt x="213" y="94"/>
                  <a:pt x="208" y="92"/>
                  <a:pt x="205" y="91"/>
                </a:cubicBezTo>
                <a:cubicBezTo>
                  <a:pt x="203" y="90"/>
                  <a:pt x="201" y="88"/>
                  <a:pt x="201" y="86"/>
                </a:cubicBezTo>
                <a:cubicBezTo>
                  <a:pt x="201" y="86"/>
                  <a:pt x="201" y="86"/>
                  <a:pt x="201" y="86"/>
                </a:cubicBezTo>
                <a:cubicBezTo>
                  <a:pt x="201" y="86"/>
                  <a:pt x="201" y="86"/>
                  <a:pt x="201" y="86"/>
                </a:cubicBezTo>
                <a:cubicBezTo>
                  <a:pt x="200" y="85"/>
                  <a:pt x="200" y="83"/>
                  <a:pt x="200" y="82"/>
                </a:cubicBezTo>
                <a:cubicBezTo>
                  <a:pt x="200" y="78"/>
                  <a:pt x="201" y="75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4" y="72"/>
                  <a:pt x="205" y="72"/>
                  <a:pt x="205" y="72"/>
                </a:cubicBezTo>
                <a:cubicBezTo>
                  <a:pt x="209" y="69"/>
                  <a:pt x="214" y="68"/>
                  <a:pt x="220" y="68"/>
                </a:cubicBezTo>
                <a:cubicBezTo>
                  <a:pt x="226" y="68"/>
                  <a:pt x="231" y="69"/>
                  <a:pt x="234" y="71"/>
                </a:cubicBezTo>
                <a:cubicBezTo>
                  <a:pt x="240" y="74"/>
                  <a:pt x="243" y="78"/>
                  <a:pt x="243" y="85"/>
                </a:cubicBezTo>
                <a:cubicBezTo>
                  <a:pt x="266" y="85"/>
                  <a:pt x="266" y="85"/>
                  <a:pt x="266" y="85"/>
                </a:cubicBezTo>
                <a:cubicBezTo>
                  <a:pt x="266" y="73"/>
                  <a:pt x="261" y="64"/>
                  <a:pt x="253" y="58"/>
                </a:cubicBezTo>
                <a:cubicBezTo>
                  <a:pt x="244" y="51"/>
                  <a:pt x="234" y="48"/>
                  <a:pt x="222" y="48"/>
                </a:cubicBezTo>
                <a:cubicBezTo>
                  <a:pt x="207" y="48"/>
                  <a:pt x="196" y="52"/>
                  <a:pt x="189" y="58"/>
                </a:cubicBezTo>
                <a:cubicBezTo>
                  <a:pt x="184" y="62"/>
                  <a:pt x="181" y="67"/>
                  <a:pt x="179" y="73"/>
                </a:cubicBezTo>
                <a:cubicBezTo>
                  <a:pt x="179" y="73"/>
                  <a:pt x="179" y="73"/>
                  <a:pt x="179" y="73"/>
                </a:cubicBezTo>
                <a:cubicBezTo>
                  <a:pt x="179" y="74"/>
                  <a:pt x="179" y="75"/>
                  <a:pt x="178" y="76"/>
                </a:cubicBezTo>
                <a:cubicBezTo>
                  <a:pt x="176" y="89"/>
                  <a:pt x="167" y="98"/>
                  <a:pt x="153" y="98"/>
                </a:cubicBezTo>
                <a:cubicBezTo>
                  <a:pt x="131" y="98"/>
                  <a:pt x="122" y="79"/>
                  <a:pt x="122" y="60"/>
                </a:cubicBezTo>
                <a:cubicBezTo>
                  <a:pt x="122" y="40"/>
                  <a:pt x="131" y="21"/>
                  <a:pt x="153" y="21"/>
                </a:cubicBezTo>
                <a:cubicBezTo>
                  <a:pt x="166" y="21"/>
                  <a:pt x="176" y="29"/>
                  <a:pt x="178" y="41"/>
                </a:cubicBezTo>
                <a:cubicBezTo>
                  <a:pt x="202" y="41"/>
                  <a:pt x="202" y="41"/>
                  <a:pt x="202" y="41"/>
                </a:cubicBezTo>
                <a:cubicBezTo>
                  <a:pt x="199" y="14"/>
                  <a:pt x="178" y="0"/>
                  <a:pt x="153" y="0"/>
                </a:cubicBezTo>
                <a:cubicBezTo>
                  <a:pt x="119" y="0"/>
                  <a:pt x="99" y="24"/>
                  <a:pt x="97" y="55"/>
                </a:cubicBezTo>
                <a:cubicBezTo>
                  <a:pt x="97" y="2"/>
                  <a:pt x="97" y="2"/>
                  <a:pt x="97" y="2"/>
                </a:cubicBezTo>
                <a:cubicBezTo>
                  <a:pt x="72" y="2"/>
                  <a:pt x="72" y="2"/>
                  <a:pt x="72" y="2"/>
                </a:cubicBezTo>
                <a:cubicBezTo>
                  <a:pt x="72" y="73"/>
                  <a:pt x="72" y="73"/>
                  <a:pt x="72" y="73"/>
                </a:cubicBezTo>
                <a:cubicBezTo>
                  <a:pt x="72" y="90"/>
                  <a:pt x="66" y="98"/>
                  <a:pt x="48" y="98"/>
                </a:cubicBezTo>
                <a:cubicBezTo>
                  <a:pt x="28" y="98"/>
                  <a:pt x="25" y="86"/>
                  <a:pt x="25" y="73"/>
                </a:cubicBezTo>
                <a:cubicBezTo>
                  <a:pt x="25" y="2"/>
                  <a:pt x="25" y="2"/>
                  <a:pt x="25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73"/>
                  <a:pt x="0" y="73"/>
                  <a:pt x="0" y="73"/>
                </a:cubicBezTo>
                <a:cubicBezTo>
                  <a:pt x="0" y="104"/>
                  <a:pt x="18" y="119"/>
                  <a:pt x="48" y="119"/>
                </a:cubicBezTo>
                <a:cubicBezTo>
                  <a:pt x="79" y="119"/>
                  <a:pt x="97" y="104"/>
                  <a:pt x="97" y="73"/>
                </a:cubicBezTo>
                <a:cubicBezTo>
                  <a:pt x="97" y="64"/>
                  <a:pt x="97" y="64"/>
                  <a:pt x="97" y="64"/>
                </a:cubicBezTo>
                <a:cubicBezTo>
                  <a:pt x="99" y="95"/>
                  <a:pt x="119" y="119"/>
                  <a:pt x="153" y="119"/>
                </a:cubicBezTo>
                <a:cubicBezTo>
                  <a:pt x="167" y="119"/>
                  <a:pt x="179" y="115"/>
                  <a:pt x="187" y="107"/>
                </a:cubicBezTo>
                <a:cubicBezTo>
                  <a:pt x="188" y="107"/>
                  <a:pt x="189" y="108"/>
                  <a:pt x="189" y="108"/>
                </a:cubicBezTo>
                <a:cubicBezTo>
                  <a:pt x="194" y="111"/>
                  <a:pt x="202" y="114"/>
                  <a:pt x="214" y="117"/>
                </a:cubicBezTo>
                <a:cubicBezTo>
                  <a:pt x="226" y="119"/>
                  <a:pt x="226" y="119"/>
                  <a:pt x="226" y="119"/>
                </a:cubicBezTo>
                <a:cubicBezTo>
                  <a:pt x="234" y="121"/>
                  <a:pt x="239" y="123"/>
                  <a:pt x="242" y="125"/>
                </a:cubicBezTo>
                <a:cubicBezTo>
                  <a:pt x="245" y="127"/>
                  <a:pt x="247" y="130"/>
                  <a:pt x="247" y="133"/>
                </a:cubicBezTo>
                <a:cubicBezTo>
                  <a:pt x="247" y="140"/>
                  <a:pt x="244" y="144"/>
                  <a:pt x="237" y="147"/>
                </a:cubicBezTo>
                <a:cubicBezTo>
                  <a:pt x="233" y="148"/>
                  <a:pt x="229" y="148"/>
                  <a:pt x="223" y="148"/>
                </a:cubicBezTo>
                <a:cubicBezTo>
                  <a:pt x="213" y="148"/>
                  <a:pt x="207" y="146"/>
                  <a:pt x="203" y="141"/>
                </a:cubicBezTo>
                <a:cubicBezTo>
                  <a:pt x="201" y="139"/>
                  <a:pt x="199" y="135"/>
                  <a:pt x="198" y="130"/>
                </a:cubicBezTo>
                <a:cubicBezTo>
                  <a:pt x="176" y="130"/>
                  <a:pt x="176" y="130"/>
                  <a:pt x="176" y="130"/>
                </a:cubicBezTo>
                <a:cubicBezTo>
                  <a:pt x="176" y="142"/>
                  <a:pt x="180" y="151"/>
                  <a:pt x="189" y="158"/>
                </a:cubicBezTo>
                <a:cubicBezTo>
                  <a:pt x="197" y="164"/>
                  <a:pt x="209" y="168"/>
                  <a:pt x="224" y="168"/>
                </a:cubicBezTo>
                <a:cubicBezTo>
                  <a:pt x="239" y="168"/>
                  <a:pt x="250" y="164"/>
                  <a:pt x="258" y="158"/>
                </a:cubicBezTo>
                <a:cubicBezTo>
                  <a:pt x="265" y="151"/>
                  <a:pt x="269" y="143"/>
                  <a:pt x="270" y="134"/>
                </a:cubicBezTo>
                <a:cubicBezTo>
                  <a:pt x="270" y="166"/>
                  <a:pt x="270" y="166"/>
                  <a:pt x="270" y="166"/>
                </a:cubicBezTo>
                <a:cubicBezTo>
                  <a:pt x="295" y="166"/>
                  <a:pt x="295" y="166"/>
                  <a:pt x="295" y="166"/>
                </a:cubicBezTo>
                <a:cubicBezTo>
                  <a:pt x="295" y="119"/>
                  <a:pt x="295" y="119"/>
                  <a:pt x="295" y="119"/>
                </a:cubicBezTo>
                <a:cubicBezTo>
                  <a:pt x="343" y="119"/>
                  <a:pt x="343" y="119"/>
                  <a:pt x="343" y="119"/>
                </a:cubicBezTo>
                <a:cubicBezTo>
                  <a:pt x="343" y="99"/>
                  <a:pt x="343" y="99"/>
                  <a:pt x="343" y="99"/>
                </a:cubicBezTo>
                <a:cubicBezTo>
                  <a:pt x="295" y="99"/>
                  <a:pt x="295" y="99"/>
                  <a:pt x="295" y="99"/>
                </a:cubicBezTo>
                <a:cubicBezTo>
                  <a:pt x="295" y="73"/>
                  <a:pt x="295" y="73"/>
                  <a:pt x="295" y="73"/>
                </a:cubicBezTo>
                <a:lnTo>
                  <a:pt x="350" y="7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4" r:id="rId1"/>
    <p:sldLayoutId id="2147484016" r:id="rId2"/>
    <p:sldLayoutId id="2147483933" r:id="rId3"/>
    <p:sldLayoutId id="2147484012" r:id="rId4"/>
    <p:sldLayoutId id="2147483934" r:id="rId5"/>
    <p:sldLayoutId id="2147484013" r:id="rId6"/>
    <p:sldLayoutId id="2147484015" r:id="rId7"/>
    <p:sldLayoutId id="2147483935" r:id="rId8"/>
    <p:sldLayoutId id="2147483936" r:id="rId9"/>
    <p:sldLayoutId id="2147483937" r:id="rId10"/>
    <p:sldLayoutId id="2147483938" r:id="rId11"/>
    <p:sldLayoutId id="2147483939" r:id="rId12"/>
    <p:sldLayoutId id="2147483940" r:id="rId13"/>
    <p:sldLayoutId id="2147483941" r:id="rId14"/>
    <p:sldLayoutId id="2147483950" r:id="rId15"/>
    <p:sldLayoutId id="2147483942" r:id="rId16"/>
    <p:sldLayoutId id="2147483943" r:id="rId17"/>
    <p:sldLayoutId id="2147483944" r:id="rId18"/>
    <p:sldLayoutId id="2147483945" r:id="rId19"/>
    <p:sldLayoutId id="2147483946" r:id="rId20"/>
    <p:sldLayoutId id="2147483947" r:id="rId21"/>
    <p:sldLayoutId id="2147483948" r:id="rId22"/>
    <p:sldLayoutId id="2147483949" r:id="rId23"/>
  </p:sldLayoutIdLst>
  <p:transition>
    <p:fade/>
  </p:transition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lang="en-US" sz="3600" b="0" kern="1200" cap="none" spc="0" baseline="0" dirty="0" smtClean="0">
          <a:solidFill>
            <a:schemeClr val="tx1"/>
          </a:solidFill>
          <a:latin typeface="+mn-lt"/>
          <a:ea typeface="+mj-ea"/>
          <a:cs typeface="Arial" pitchFamily="34" charset="0"/>
        </a:defRPr>
      </a:lvl1pPr>
    </p:titleStyle>
    <p:bodyStyle>
      <a:lvl1pPr marL="168275" indent="-168275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Font typeface="Wingdings" panose="05000000000000000000" pitchFamily="2" charset="2"/>
        <a:buChar char="§"/>
        <a:defRPr lang="en-US" sz="2100" b="0" kern="1200" dirty="0" smtClean="0">
          <a:solidFill>
            <a:schemeClr val="tx1"/>
          </a:solidFill>
          <a:latin typeface="+mj-lt"/>
          <a:ea typeface="+mn-ea"/>
          <a:cs typeface="+mn-cs"/>
        </a:defRPr>
      </a:lvl1pPr>
      <a:lvl2pPr marL="457200" indent="-227013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Font typeface="Arial" panose="020B0604020202020204" pitchFamily="34" charset="0"/>
        <a:buChar char="•"/>
        <a:defRPr lang="en-US" sz="2100" b="0" kern="1200" dirty="0" smtClean="0">
          <a:solidFill>
            <a:schemeClr val="tx1"/>
          </a:solidFill>
          <a:latin typeface="+mj-lt"/>
          <a:ea typeface="+mn-ea"/>
          <a:cs typeface="+mn-cs"/>
        </a:defRPr>
      </a:lvl2pPr>
      <a:lvl3pPr marL="742950" indent="-227013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Font typeface="Arial" panose="020B0604020202020204" pitchFamily="34" charset="0"/>
        <a:buChar char="‒"/>
        <a:defRPr lang="en-US" sz="2100" b="0" kern="1200" dirty="0" smtClean="0">
          <a:solidFill>
            <a:schemeClr val="tx1"/>
          </a:solidFill>
          <a:latin typeface="+mj-lt"/>
          <a:ea typeface="+mn-ea"/>
          <a:cs typeface="+mn-cs"/>
        </a:defRPr>
      </a:lvl3pPr>
      <a:lvl4pPr marL="1028700" indent="-22860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Font typeface="Wingdings" panose="05000000000000000000" pitchFamily="2" charset="2"/>
        <a:buChar char="§"/>
        <a:defRPr lang="en-US" sz="2100" b="0" kern="1200" dirty="0" smtClean="0">
          <a:solidFill>
            <a:schemeClr val="tx1"/>
          </a:solidFill>
          <a:latin typeface="+mj-lt"/>
          <a:ea typeface="+mn-ea"/>
          <a:cs typeface="+mn-cs"/>
        </a:defRPr>
      </a:lvl4pPr>
      <a:lvl5pPr marL="1312863" indent="-227013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Font typeface="Arial" panose="020B0604020202020204" pitchFamily="34" charset="0"/>
        <a:buChar char="•"/>
        <a:defRPr lang="en-US" sz="2100" b="0" kern="1200" dirty="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6473" y="434358"/>
            <a:ext cx="8089900" cy="56323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r>
              <a:rPr lang="en-US" dirty="0"/>
              <a:t>Slide Title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7789" y="1555416"/>
            <a:ext cx="8089901" cy="1661993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bullet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AB5EC3A-29DC-4460-AB8F-0DD1BAF5274D}" type="datetime1">
              <a:rPr lang="en-US" smtClean="0"/>
              <a:t>9/20/21</a:t>
            </a:fld>
            <a:endParaRPr lang="en-US" dirty="0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Presentation Title and/or Sub Brand Name Here</a:t>
            </a:r>
            <a:endParaRPr lang="en-US" dirty="0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6" name="Straight Connector 35"/>
          <p:cNvCxnSpPr/>
          <p:nvPr/>
        </p:nvCxnSpPr>
        <p:spPr>
          <a:xfrm>
            <a:off x="365125" y="6250080"/>
            <a:ext cx="8413750" cy="0"/>
          </a:xfrm>
          <a:prstGeom prst="line">
            <a:avLst/>
          </a:prstGeom>
          <a:noFill/>
          <a:ln w="3175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9" name="Straight Connector 8"/>
          <p:cNvCxnSpPr/>
          <p:nvPr userDrawn="1"/>
        </p:nvCxnSpPr>
        <p:spPr>
          <a:xfrm>
            <a:off x="365125" y="6250080"/>
            <a:ext cx="8413750" cy="0"/>
          </a:xfrm>
          <a:prstGeom prst="line">
            <a:avLst/>
          </a:prstGeom>
          <a:noFill/>
          <a:ln w="3175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pic>
        <p:nvPicPr>
          <p:cNvPr id="10" name="Picture 41"/>
          <p:cNvPicPr>
            <a:picLocks noChangeAspect="1" noChangeArrowheads="1"/>
          </p:cNvPicPr>
          <p:nvPr userDrawn="1"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957"/>
          <a:stretch/>
        </p:blipFill>
        <p:spPr bwMode="invGray">
          <a:xfrm>
            <a:off x="8131174" y="6392864"/>
            <a:ext cx="799313" cy="335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8672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3" r:id="rId1"/>
    <p:sldLayoutId id="2147484002" r:id="rId2"/>
    <p:sldLayoutId id="2147484003" r:id="rId3"/>
    <p:sldLayoutId id="2147484004" r:id="rId4"/>
    <p:sldLayoutId id="2147484005" r:id="rId5"/>
    <p:sldLayoutId id="2147484006" r:id="rId6"/>
    <p:sldLayoutId id="2147484000" r:id="rId7"/>
    <p:sldLayoutId id="2147483960" r:id="rId8"/>
    <p:sldLayoutId id="2147483961" r:id="rId9"/>
    <p:sldLayoutId id="2147483962" r:id="rId10"/>
    <p:sldLayoutId id="2147483963" r:id="rId11"/>
    <p:sldLayoutId id="2147483964" r:id="rId12"/>
    <p:sldLayoutId id="2147483965" r:id="rId13"/>
    <p:sldLayoutId id="2147483966" r:id="rId14"/>
    <p:sldLayoutId id="2147483967" r:id="rId15"/>
    <p:sldLayoutId id="2147483968" r:id="rId16"/>
    <p:sldLayoutId id="2147483969" r:id="rId17"/>
    <p:sldLayoutId id="2147483970" r:id="rId18"/>
  </p:sldLayoutIdLst>
  <p:transition>
    <p:fade/>
  </p:transition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lang="en-US" sz="3600" b="0" kern="1200" cap="none" spc="0" baseline="0" dirty="0" smtClean="0">
          <a:solidFill>
            <a:schemeClr val="bg1"/>
          </a:solidFill>
          <a:latin typeface="+mn-lt"/>
          <a:ea typeface="+mj-ea"/>
          <a:cs typeface="Arial" pitchFamily="34" charset="0"/>
        </a:defRPr>
      </a:lvl1pPr>
    </p:titleStyle>
    <p:bodyStyle>
      <a:lvl1pPr marL="168275" indent="-168275" algn="l" defTabSz="914400" rtl="0" eaLnBrk="1" latinLnBrk="0" hangingPunct="1">
        <a:lnSpc>
          <a:spcPct val="90000"/>
        </a:lnSpc>
        <a:spcBef>
          <a:spcPts val="1400"/>
        </a:spcBef>
        <a:buClr>
          <a:schemeClr val="bg1"/>
        </a:buClr>
        <a:buFont typeface="Wingdings" panose="05000000000000000000" pitchFamily="2" charset="2"/>
        <a:buChar char="§"/>
        <a:defRPr lang="en-US" sz="2100" b="0" kern="1200" dirty="0" smtClean="0">
          <a:solidFill>
            <a:schemeClr val="bg1"/>
          </a:solidFill>
          <a:latin typeface="+mj-lt"/>
          <a:ea typeface="+mn-ea"/>
          <a:cs typeface="+mn-cs"/>
        </a:defRPr>
      </a:lvl1pPr>
      <a:lvl2pPr marL="457200" indent="-227013" algn="l" defTabSz="914400" rtl="0" eaLnBrk="1" latinLnBrk="0" hangingPunct="1">
        <a:lnSpc>
          <a:spcPct val="90000"/>
        </a:lnSpc>
        <a:spcBef>
          <a:spcPts val="1400"/>
        </a:spcBef>
        <a:buClr>
          <a:schemeClr val="bg1"/>
        </a:buClr>
        <a:buFont typeface="Arial" panose="020B0604020202020204" pitchFamily="34" charset="0"/>
        <a:buChar char="•"/>
        <a:defRPr lang="en-US" sz="2100" b="0" kern="1200" dirty="0" smtClean="0">
          <a:solidFill>
            <a:schemeClr val="bg1"/>
          </a:solidFill>
          <a:latin typeface="+mj-lt"/>
          <a:ea typeface="+mn-ea"/>
          <a:cs typeface="+mn-cs"/>
        </a:defRPr>
      </a:lvl2pPr>
      <a:lvl3pPr marL="742950" indent="-227013" algn="l" defTabSz="914400" rtl="0" eaLnBrk="1" latinLnBrk="0" hangingPunct="1">
        <a:lnSpc>
          <a:spcPct val="90000"/>
        </a:lnSpc>
        <a:spcBef>
          <a:spcPts val="1400"/>
        </a:spcBef>
        <a:buClr>
          <a:schemeClr val="bg1"/>
        </a:buClr>
        <a:buFont typeface="Arial" panose="020B0604020202020204" pitchFamily="34" charset="0"/>
        <a:buChar char="‒"/>
        <a:defRPr lang="en-US" sz="2100" b="0" kern="1200" dirty="0" smtClean="0">
          <a:solidFill>
            <a:schemeClr val="bg1"/>
          </a:solidFill>
          <a:latin typeface="+mj-lt"/>
          <a:ea typeface="+mn-ea"/>
          <a:cs typeface="+mn-cs"/>
        </a:defRPr>
      </a:lvl3pPr>
      <a:lvl4pPr marL="1028700" indent="-228600" algn="l" defTabSz="914400" rtl="0" eaLnBrk="1" latinLnBrk="0" hangingPunct="1">
        <a:lnSpc>
          <a:spcPct val="90000"/>
        </a:lnSpc>
        <a:spcBef>
          <a:spcPts val="1400"/>
        </a:spcBef>
        <a:buClr>
          <a:schemeClr val="bg1"/>
        </a:buClr>
        <a:buFont typeface="Wingdings" panose="05000000000000000000" pitchFamily="2" charset="2"/>
        <a:buChar char="§"/>
        <a:defRPr lang="en-US" sz="2100" b="0" kern="1200" dirty="0" smtClean="0">
          <a:solidFill>
            <a:schemeClr val="bg1"/>
          </a:solidFill>
          <a:latin typeface="+mj-lt"/>
          <a:ea typeface="+mn-ea"/>
          <a:cs typeface="+mn-cs"/>
        </a:defRPr>
      </a:lvl4pPr>
      <a:lvl5pPr marL="1312863" indent="-227013" algn="l" defTabSz="914400" rtl="0" eaLnBrk="1" latinLnBrk="0" hangingPunct="1">
        <a:lnSpc>
          <a:spcPct val="90000"/>
        </a:lnSpc>
        <a:spcBef>
          <a:spcPts val="1400"/>
        </a:spcBef>
        <a:buClr>
          <a:schemeClr val="bg1"/>
        </a:buClr>
        <a:buFont typeface="Arial" panose="020B0604020202020204" pitchFamily="34" charset="0"/>
        <a:buChar char="•"/>
        <a:defRPr lang="en-US" sz="2100" b="0" kern="1200" dirty="0">
          <a:solidFill>
            <a:schemeClr val="bg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invGray">
          <a:xfrm>
            <a:off x="0" y="6250080"/>
            <a:ext cx="9144000" cy="607920"/>
          </a:xfrm>
          <a:prstGeom prst="rect">
            <a:avLst/>
          </a:prstGeom>
          <a:solidFill>
            <a:schemeClr val="tx1"/>
          </a:soli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5950" y="434358"/>
            <a:ext cx="8089900" cy="56323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r>
              <a:rPr lang="en-US" dirty="0"/>
              <a:t>Slide Title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7789" y="1555416"/>
            <a:ext cx="8089901" cy="1661993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bullet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092B5C8-A02F-48BB-85A9-4E6693BB4284}" type="datetime1">
              <a:rPr lang="en-US" smtClean="0"/>
              <a:t>9/20/21</a:t>
            </a:fld>
            <a:endParaRPr lang="en-US" dirty="0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Presentation Title and/or Sub Brand Name Here</a:t>
            </a:r>
            <a:endParaRPr lang="en-US" dirty="0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41"/>
          <p:cNvPicPr>
            <a:picLocks noChangeAspect="1" noChangeArrowheads="1"/>
          </p:cNvPicPr>
          <p:nvPr userDrawn="1"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957"/>
          <a:stretch/>
        </p:blipFill>
        <p:spPr bwMode="invGray">
          <a:xfrm>
            <a:off x="8131174" y="6392864"/>
            <a:ext cx="799313" cy="335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7434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7" r:id="rId1"/>
    <p:sldLayoutId id="2147483972" r:id="rId2"/>
    <p:sldLayoutId id="2147484008" r:id="rId3"/>
    <p:sldLayoutId id="2147484009" r:id="rId4"/>
    <p:sldLayoutId id="2147484010" r:id="rId5"/>
    <p:sldLayoutId id="2147484011" r:id="rId6"/>
    <p:sldLayoutId id="2147484001" r:id="rId7"/>
    <p:sldLayoutId id="2147483979" r:id="rId8"/>
    <p:sldLayoutId id="2147483980" r:id="rId9"/>
    <p:sldLayoutId id="2147483981" r:id="rId10"/>
    <p:sldLayoutId id="2147483982" r:id="rId11"/>
    <p:sldLayoutId id="2147483983" r:id="rId12"/>
    <p:sldLayoutId id="2147483984" r:id="rId13"/>
    <p:sldLayoutId id="2147483985" r:id="rId14"/>
    <p:sldLayoutId id="2147483986" r:id="rId15"/>
    <p:sldLayoutId id="2147483987" r:id="rId16"/>
    <p:sldLayoutId id="2147483988" r:id="rId17"/>
    <p:sldLayoutId id="2147483989" r:id="rId18"/>
  </p:sldLayoutIdLst>
  <p:transition>
    <p:fade/>
  </p:transition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lang="en-US" sz="3600" b="0" kern="1200" cap="none" spc="0" baseline="0" dirty="0" smtClean="0">
          <a:solidFill>
            <a:schemeClr val="tx1"/>
          </a:solidFill>
          <a:latin typeface="+mn-lt"/>
          <a:ea typeface="+mj-ea"/>
          <a:cs typeface="Arial" pitchFamily="34" charset="0"/>
        </a:defRPr>
      </a:lvl1pPr>
    </p:titleStyle>
    <p:bodyStyle>
      <a:lvl1pPr marL="168275" indent="-168275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Font typeface="Wingdings" panose="05000000000000000000" pitchFamily="2" charset="2"/>
        <a:buChar char="§"/>
        <a:defRPr lang="en-US" sz="2100" b="0" kern="1200" dirty="0" smtClean="0">
          <a:solidFill>
            <a:schemeClr val="tx1"/>
          </a:solidFill>
          <a:latin typeface="+mj-lt"/>
          <a:ea typeface="+mn-ea"/>
          <a:cs typeface="+mn-cs"/>
        </a:defRPr>
      </a:lvl1pPr>
      <a:lvl2pPr marL="457200" indent="-227013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Font typeface="Arial" panose="020B0604020202020204" pitchFamily="34" charset="0"/>
        <a:buChar char="•"/>
        <a:defRPr lang="en-US" sz="2100" b="0" kern="1200" dirty="0" smtClean="0">
          <a:solidFill>
            <a:schemeClr val="tx1"/>
          </a:solidFill>
          <a:latin typeface="+mj-lt"/>
          <a:ea typeface="+mn-ea"/>
          <a:cs typeface="+mn-cs"/>
        </a:defRPr>
      </a:lvl2pPr>
      <a:lvl3pPr marL="742950" indent="-227013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Font typeface="Arial" panose="020B0604020202020204" pitchFamily="34" charset="0"/>
        <a:buChar char="‒"/>
        <a:defRPr lang="en-US" sz="2100" b="0" kern="1200" dirty="0" smtClean="0">
          <a:solidFill>
            <a:schemeClr val="tx1"/>
          </a:solidFill>
          <a:latin typeface="+mj-lt"/>
          <a:ea typeface="+mn-ea"/>
          <a:cs typeface="+mn-cs"/>
        </a:defRPr>
      </a:lvl3pPr>
      <a:lvl4pPr marL="1028700" indent="-22860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Font typeface="Wingdings" panose="05000000000000000000" pitchFamily="2" charset="2"/>
        <a:buChar char="§"/>
        <a:defRPr lang="en-US" sz="2100" b="0" kern="1200" dirty="0" smtClean="0">
          <a:solidFill>
            <a:schemeClr val="tx1"/>
          </a:solidFill>
          <a:latin typeface="+mj-lt"/>
          <a:ea typeface="+mn-ea"/>
          <a:cs typeface="+mn-cs"/>
        </a:defRPr>
      </a:lvl4pPr>
      <a:lvl5pPr marL="1312863" indent="-227013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Font typeface="Arial" panose="020B0604020202020204" pitchFamily="34" charset="0"/>
        <a:buChar char="•"/>
        <a:defRPr lang="en-US" sz="2100" b="0" kern="1200" dirty="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7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605" y="2849426"/>
            <a:ext cx="6595720" cy="652743"/>
          </a:xfrm>
        </p:spPr>
        <p:txBody>
          <a:bodyPr/>
          <a:lstStyle/>
          <a:p>
            <a:r>
              <a:rPr lang="en-US" dirty="0">
                <a:ea typeface="MS PGothic" charset="0"/>
              </a:rPr>
              <a:t>Lexus Diagrams</a:t>
            </a:r>
            <a:endParaRPr lang="en-US" dirty="0"/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732" y="438912"/>
            <a:ext cx="8089901" cy="577081"/>
          </a:xfrm>
        </p:spPr>
        <p:txBody>
          <a:bodyPr/>
          <a:lstStyle/>
          <a:p>
            <a:r>
              <a:rPr lang="en-US" dirty="0"/>
              <a:t>Cohort </a:t>
            </a:r>
            <a:r>
              <a:rPr lang="en-US" dirty="0" err="1"/>
              <a:t>vs</a:t>
            </a:r>
            <a:r>
              <a:rPr lang="en-US" dirty="0"/>
              <a:t> period rates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E4F006E-5431-4BDD-8829-6B0B1D987D3A}" type="datetime1">
              <a:rPr lang="en-US" smtClean="0"/>
              <a:t>9/20/21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2155" y="1401527"/>
            <a:ext cx="5848371" cy="251941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1659" y="3838671"/>
            <a:ext cx="6656817" cy="2227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473626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732" y="438912"/>
            <a:ext cx="8089901" cy="577081"/>
          </a:xfrm>
        </p:spPr>
        <p:txBody>
          <a:bodyPr/>
          <a:lstStyle/>
          <a:p>
            <a:r>
              <a:rPr lang="en-US" dirty="0"/>
              <a:t>Rates </a:t>
            </a:r>
            <a:r>
              <a:rPr lang="en-US" dirty="0" err="1"/>
              <a:t>vs</a:t>
            </a:r>
            <a:r>
              <a:rPr lang="en-US" dirty="0"/>
              <a:t> probabilities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3732" y="1394024"/>
            <a:ext cx="8325548" cy="4011502"/>
          </a:xfrm>
        </p:spPr>
        <p:txBody>
          <a:bodyPr/>
          <a:lstStyle/>
          <a:p>
            <a:r>
              <a:rPr lang="en-US" dirty="0"/>
              <a:t>We often think in terms of probabilities in demography (the probability of dying)</a:t>
            </a:r>
          </a:p>
          <a:p>
            <a:pPr lvl="1"/>
            <a:r>
              <a:rPr lang="en-US" dirty="0"/>
              <a:t>Life tables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E4F006E-5431-4BDD-8829-6B0B1D987D3A}" type="datetime1">
              <a:rPr lang="en-US" smtClean="0"/>
              <a:t>9/20/21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4427" y="2700862"/>
            <a:ext cx="5870844" cy="3272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47320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732" y="438912"/>
            <a:ext cx="8089901" cy="577081"/>
          </a:xfrm>
        </p:spPr>
        <p:txBody>
          <a:bodyPr/>
          <a:lstStyle/>
          <a:p>
            <a:r>
              <a:rPr lang="en-US" dirty="0"/>
              <a:t>Try to calculate!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E4F006E-5431-4BDD-8829-6B0B1D987D3A}" type="datetime1">
              <a:rPr lang="en-US" smtClean="0"/>
              <a:t>9/20/21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594" y="1434864"/>
            <a:ext cx="8175039" cy="4498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727910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732" y="438912"/>
            <a:ext cx="8089901" cy="577081"/>
          </a:xfrm>
        </p:spPr>
        <p:txBody>
          <a:bodyPr/>
          <a:lstStyle/>
          <a:p>
            <a:r>
              <a:rPr lang="en-US" dirty="0"/>
              <a:t>Try to calculate!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E4F006E-5431-4BDD-8829-6B0B1D987D3A}" type="datetime1">
              <a:rPr lang="en-US" smtClean="0"/>
              <a:t>9/20/21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r="47926"/>
          <a:stretch/>
        </p:blipFill>
        <p:spPr>
          <a:xfrm>
            <a:off x="150758" y="1587264"/>
            <a:ext cx="4257021" cy="449825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t="63793"/>
          <a:stretch/>
        </p:blipFill>
        <p:spPr>
          <a:xfrm>
            <a:off x="4216128" y="2158535"/>
            <a:ext cx="4858522" cy="118490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6128" y="3343440"/>
            <a:ext cx="4858523" cy="222791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34584F3-3ADC-D440-B19F-9DFD03F6E91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625" b="36734"/>
          <a:stretch/>
        </p:blipFill>
        <p:spPr>
          <a:xfrm>
            <a:off x="3933971" y="0"/>
            <a:ext cx="5070994" cy="2070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71656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732" y="438912"/>
            <a:ext cx="8089901" cy="577081"/>
          </a:xfrm>
        </p:spPr>
        <p:txBody>
          <a:bodyPr/>
          <a:lstStyle/>
          <a:p>
            <a:r>
              <a:rPr lang="en-US" dirty="0"/>
              <a:t>Try to calculate!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E4F006E-5431-4BDD-8829-6B0B1D987D3A}" type="datetime1">
              <a:rPr lang="en-US" smtClean="0"/>
              <a:t>9/20/21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594" y="1434864"/>
            <a:ext cx="8175039" cy="449825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 bwMode="auto">
          <a:xfrm>
            <a:off x="7459723" y="2970352"/>
            <a:ext cx="368691" cy="307777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 lIns="0" tIns="0" rIns="0" bIns="0" rtlCol="0">
            <a:spAutoFit/>
          </a:bodyPr>
          <a:lstStyle/>
          <a:p>
            <a:r>
              <a:rPr lang="en-US" sz="2000" dirty="0"/>
              <a:t>3/6</a:t>
            </a:r>
          </a:p>
        </p:txBody>
      </p:sp>
      <p:sp>
        <p:nvSpPr>
          <p:cNvPr id="9" name="TextBox 8"/>
          <p:cNvSpPr txBox="1"/>
          <p:nvPr/>
        </p:nvSpPr>
        <p:spPr bwMode="auto">
          <a:xfrm>
            <a:off x="6721628" y="3735921"/>
            <a:ext cx="368691" cy="307777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 lIns="0" tIns="0" rIns="0" bIns="0" rtlCol="0">
            <a:spAutoFit/>
          </a:bodyPr>
          <a:lstStyle/>
          <a:p>
            <a:r>
              <a:rPr lang="en-US" sz="2000" dirty="0"/>
              <a:t>3/4</a:t>
            </a:r>
          </a:p>
        </p:txBody>
      </p:sp>
      <p:sp>
        <p:nvSpPr>
          <p:cNvPr id="10" name="TextBox 9"/>
          <p:cNvSpPr txBox="1"/>
          <p:nvPr/>
        </p:nvSpPr>
        <p:spPr bwMode="auto">
          <a:xfrm>
            <a:off x="6790172" y="4436685"/>
            <a:ext cx="368691" cy="307777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 lIns="0" tIns="0" rIns="0" bIns="0" rtlCol="0">
            <a:spAutoFit/>
          </a:bodyPr>
          <a:lstStyle/>
          <a:p>
            <a:r>
              <a:rPr lang="en-US" sz="2000" dirty="0"/>
              <a:t>3/5</a:t>
            </a:r>
          </a:p>
        </p:txBody>
      </p:sp>
    </p:spTree>
    <p:extLst>
      <p:ext uri="{BB962C8B-B14F-4D97-AF65-F5344CB8AC3E}">
        <p14:creationId xmlns:p14="http://schemas.microsoft.com/office/powerpoint/2010/main" val="298428917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732" y="438912"/>
            <a:ext cx="8089901" cy="577081"/>
          </a:xfrm>
        </p:spPr>
        <p:txBody>
          <a:bodyPr/>
          <a:lstStyle/>
          <a:p>
            <a:r>
              <a:rPr lang="en-US" dirty="0"/>
              <a:t>Problem with crude death rates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3732" y="1481393"/>
            <a:ext cx="8325548" cy="4011502"/>
          </a:xfrm>
        </p:spPr>
        <p:txBody>
          <a:bodyPr/>
          <a:lstStyle/>
          <a:p>
            <a:r>
              <a:rPr lang="en-US" dirty="0"/>
              <a:t>Populations differ in terms of age distribution</a:t>
            </a:r>
          </a:p>
          <a:p>
            <a:pPr lvl="1"/>
            <a:r>
              <a:rPr lang="en-US" dirty="0"/>
              <a:t>Cannot really compare</a:t>
            </a:r>
          </a:p>
          <a:p>
            <a:r>
              <a:rPr lang="en-US" dirty="0"/>
              <a:t>Need to remove the effects of the population distribution on crude death rates to compare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E4F006E-5431-4BDD-8829-6B0B1D987D3A}" type="datetime1">
              <a:rPr lang="en-US" smtClean="0"/>
              <a:t>9/20/21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4184217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732" y="438912"/>
            <a:ext cx="8089901" cy="577081"/>
          </a:xfrm>
        </p:spPr>
        <p:txBody>
          <a:bodyPr/>
          <a:lstStyle/>
          <a:p>
            <a:r>
              <a:rPr lang="en-US" dirty="0"/>
              <a:t>Ecuador </a:t>
            </a:r>
            <a:r>
              <a:rPr lang="en-US" dirty="0" err="1"/>
              <a:t>vs</a:t>
            </a:r>
            <a:r>
              <a:rPr lang="en-US" dirty="0"/>
              <a:t> Sweden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E4F006E-5431-4BDD-8829-6B0B1D987D3A}" type="datetime1">
              <a:rPr lang="en-US" smtClean="0"/>
              <a:t>9/20/21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0888" y="1452691"/>
            <a:ext cx="5999004" cy="388374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 bwMode="auto">
          <a:xfrm>
            <a:off x="358009" y="1493221"/>
            <a:ext cx="2492879" cy="3693319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2000" dirty="0"/>
              <a:t>Crude death rate</a:t>
            </a:r>
          </a:p>
          <a:p>
            <a:endParaRPr lang="en-US" sz="2000" dirty="0"/>
          </a:p>
          <a:p>
            <a:r>
              <a:rPr lang="en-US" sz="2000" dirty="0"/>
              <a:t>Ecuador: 5.6/1000</a:t>
            </a:r>
          </a:p>
          <a:p>
            <a:endParaRPr lang="en-US" sz="2000" dirty="0"/>
          </a:p>
          <a:p>
            <a:r>
              <a:rPr lang="en-US" sz="2000" dirty="0"/>
              <a:t>Sweden 10.5/1000</a:t>
            </a:r>
          </a:p>
          <a:p>
            <a:endParaRPr lang="en-US" sz="2000" dirty="0"/>
          </a:p>
          <a:p>
            <a:r>
              <a:rPr lang="en-US" sz="2000" dirty="0"/>
              <a:t>Why? </a:t>
            </a:r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Age Structure: </a:t>
            </a:r>
          </a:p>
          <a:p>
            <a:r>
              <a:rPr lang="en-US" sz="2000" dirty="0"/>
              <a:t>More old people in Sweden</a:t>
            </a:r>
          </a:p>
        </p:txBody>
      </p:sp>
    </p:spTree>
    <p:extLst>
      <p:ext uri="{BB962C8B-B14F-4D97-AF65-F5344CB8AC3E}">
        <p14:creationId xmlns:p14="http://schemas.microsoft.com/office/powerpoint/2010/main" val="339370222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732" y="438912"/>
            <a:ext cx="8089901" cy="577081"/>
          </a:xfrm>
        </p:spPr>
        <p:txBody>
          <a:bodyPr/>
          <a:lstStyle/>
          <a:p>
            <a:r>
              <a:rPr lang="en-US" dirty="0"/>
              <a:t>How to address: Standardization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Apply age specific death rates of both countries to a standard population age distribution</a:t>
            </a:r>
          </a:p>
          <a:p>
            <a:r>
              <a:rPr lang="en-US" dirty="0"/>
              <a:t>Problem: what population to choose?</a:t>
            </a:r>
          </a:p>
          <a:p>
            <a:pPr lvl="1"/>
            <a:r>
              <a:rPr lang="en-US" dirty="0"/>
              <a:t>Can get very different results depending on the population</a:t>
            </a:r>
          </a:p>
          <a:p>
            <a:pPr lvl="1"/>
            <a:r>
              <a:rPr lang="en-US" dirty="0"/>
              <a:t>Some options</a:t>
            </a:r>
          </a:p>
          <a:p>
            <a:pPr lvl="2"/>
            <a:r>
              <a:rPr lang="en-US" dirty="0"/>
              <a:t>Middle between the two populations</a:t>
            </a:r>
          </a:p>
          <a:p>
            <a:pPr lvl="2"/>
            <a:r>
              <a:rPr lang="en-US" dirty="0"/>
              <a:t>Region specific fake populations (Africa, European, etc.)</a:t>
            </a:r>
          </a:p>
          <a:p>
            <a:pPr lvl="2"/>
            <a:r>
              <a:rPr lang="en-US" dirty="0"/>
              <a:t>WHO in 2001 made a “world” population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/>
              <a:t>Direct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E4F006E-5431-4BDD-8829-6B0B1D987D3A}" type="datetime1">
              <a:rPr lang="en-US" smtClean="0"/>
              <a:t>9/20/21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095396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732" y="438912"/>
            <a:ext cx="8089901" cy="577081"/>
          </a:xfrm>
        </p:spPr>
        <p:txBody>
          <a:bodyPr/>
          <a:lstStyle/>
          <a:p>
            <a:r>
              <a:rPr lang="en-US" dirty="0"/>
              <a:t>Standardization: Direct continued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1375" y="1440863"/>
            <a:ext cx="8325548" cy="4011502"/>
          </a:xfrm>
        </p:spPr>
        <p:txBody>
          <a:bodyPr/>
          <a:lstStyle/>
          <a:p>
            <a:r>
              <a:rPr lang="en-US" dirty="0"/>
              <a:t>Usually calculate the Comparative Mortality Figure (CMR), which is the ratio of the age adjusted rate to the rate of the </a:t>
            </a:r>
            <a:r>
              <a:rPr lang="en-US"/>
              <a:t>other country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E4F006E-5431-4BDD-8829-6B0B1D987D3A}" type="datetime1">
              <a:rPr lang="en-US" smtClean="0"/>
              <a:t>9/20/21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6009746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732" y="438912"/>
            <a:ext cx="8089901" cy="577081"/>
          </a:xfrm>
        </p:spPr>
        <p:txBody>
          <a:bodyPr/>
          <a:lstStyle/>
          <a:p>
            <a:r>
              <a:rPr lang="en-US" dirty="0"/>
              <a:t>How to address: Standardization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Calculate the expected number of deaths if each country had real age structure, but apply a standard set of death rates</a:t>
            </a:r>
          </a:p>
          <a:p>
            <a:r>
              <a:rPr lang="en-US" dirty="0"/>
              <a:t>Usually calculate a Standardized Mortality Ratio (SMR)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Can use one countries death rates and apply to the other country</a:t>
            </a:r>
          </a:p>
          <a:p>
            <a:r>
              <a:rPr lang="en-US" dirty="0"/>
              <a:t>Only need to know # deaths, and age structure, not rates, so sometimes more feasible to calculate</a:t>
            </a:r>
          </a:p>
          <a:p>
            <a:r>
              <a:rPr lang="en-US" dirty="0"/>
              <a:t>Preferable when small numbers in some cells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/>
              <a:t>Indirect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E4F006E-5431-4BDD-8829-6B0B1D987D3A}" type="datetime1">
              <a:rPr lang="en-US" smtClean="0"/>
              <a:t>9/20/21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19</a:t>
            </a:fld>
            <a:endParaRPr lang="en-US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2185890" y="2807930"/>
          <a:ext cx="3873394" cy="12045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Equation" r:id="rId3" imgW="2082800" imgH="647700" progId="Equation.3">
                  <p:embed/>
                </p:oleObj>
              </mc:Choice>
              <mc:Fallback>
                <p:oleObj name="Equation" r:id="rId3" imgW="2082800" imgH="647700" progId="Equation.3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85890" y="2807930"/>
                        <a:ext cx="3873394" cy="12045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18121089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732" y="438912"/>
            <a:ext cx="8089901" cy="577081"/>
          </a:xfrm>
        </p:spPr>
        <p:txBody>
          <a:bodyPr/>
          <a:lstStyle/>
          <a:p>
            <a:r>
              <a:rPr lang="en-US" dirty="0"/>
              <a:t>Lexis Diagrams: An individual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E4F006E-5431-4BDD-8829-6B0B1D987D3A}" type="datetime1">
              <a:rPr lang="en-US" smtClean="0"/>
              <a:t>9/20/21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250" y="1015993"/>
            <a:ext cx="7377782" cy="507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896923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732" y="438912"/>
            <a:ext cx="8089901" cy="577081"/>
          </a:xfrm>
        </p:spPr>
        <p:txBody>
          <a:bodyPr/>
          <a:lstStyle/>
          <a:p>
            <a:r>
              <a:rPr lang="en-US" dirty="0"/>
              <a:t>Comparison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E4F006E-5431-4BDD-8829-6B0B1D987D3A}" type="datetime1">
              <a:rPr lang="en-US" smtClean="0"/>
              <a:t>9/20/21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600" y="1600200"/>
            <a:ext cx="69088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670585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3300D61A-40E4-DA4F-B2A8-89111FA2E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605" y="2854299"/>
            <a:ext cx="6595720" cy="647870"/>
          </a:xfrm>
        </p:spPr>
        <p:txBody>
          <a:bodyPr/>
          <a:lstStyle/>
          <a:p>
            <a:r>
              <a:rPr lang="en-US" dirty="0"/>
              <a:t>Data sources and quality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B0C3852-2BEB-CE42-8EDD-EE76A1BBFC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84151FF-EFE1-2649-85D2-63BD78A3AEB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13693AB-E85E-4A83-93AE-7C2C33716FFD}" type="datetime1">
              <a:rPr lang="en-US" smtClean="0"/>
              <a:t>9/20/21</a:t>
            </a:fld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342DB5D-C661-2142-BAF0-29BA6841D35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9553C71-62E5-194C-BF2A-39C049D86D9C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470650"/>
            <a:ext cx="4311650" cy="138113"/>
          </a:xfrm>
        </p:spPr>
        <p:txBody>
          <a:bodyPr/>
          <a:lstStyle/>
          <a:p>
            <a:r>
              <a:rPr lang="en-US"/>
              <a:t>Presentation Title and/or Sub Brand Name Here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661E479-A2A1-6C42-AE10-172B13FEBD8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453188"/>
            <a:ext cx="246063" cy="155575"/>
          </a:xfrm>
        </p:spPr>
        <p:txBody>
          <a:bodyPr/>
          <a:lstStyle/>
          <a:p>
            <a:fld id="{7BCC8D0D-EAEC-449D-9161-023DFF90F2E2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629044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732" y="438912"/>
            <a:ext cx="8089901" cy="577081"/>
          </a:xfrm>
        </p:spPr>
        <p:txBody>
          <a:bodyPr/>
          <a:lstStyle/>
          <a:p>
            <a:r>
              <a:rPr lang="en-US" dirty="0"/>
              <a:t>Common Sources of Demographic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1375" y="1380392"/>
            <a:ext cx="8325548" cy="4011502"/>
          </a:xfrm>
        </p:spPr>
        <p:txBody>
          <a:bodyPr/>
          <a:lstStyle/>
          <a:p>
            <a:pPr lvl="0"/>
            <a:r>
              <a:rPr lang="en-US" dirty="0">
                <a:latin typeface="+mn-lt"/>
              </a:rPr>
              <a:t>Vital Registration/Statistics</a:t>
            </a:r>
          </a:p>
          <a:p>
            <a:pPr lvl="0"/>
            <a:r>
              <a:rPr lang="en-US" dirty="0">
                <a:latin typeface="+mn-lt"/>
              </a:rPr>
              <a:t>Population Registers (provides info about life events and population at risk)</a:t>
            </a:r>
          </a:p>
          <a:p>
            <a:pPr lvl="0"/>
            <a:r>
              <a:rPr lang="en-US" dirty="0">
                <a:latin typeface="+mn-lt"/>
              </a:rPr>
              <a:t>Census</a:t>
            </a:r>
          </a:p>
          <a:p>
            <a:pPr lvl="0"/>
            <a:r>
              <a:rPr lang="en-US" dirty="0">
                <a:latin typeface="+mn-lt"/>
              </a:rPr>
              <a:t>Sample Surveys </a:t>
            </a:r>
          </a:p>
          <a:p>
            <a:pPr lvl="0"/>
            <a:r>
              <a:rPr lang="en-US" dirty="0">
                <a:latin typeface="+mn-lt"/>
              </a:rPr>
              <a:t>Record linkage</a:t>
            </a:r>
          </a:p>
          <a:p>
            <a:pPr lvl="0"/>
            <a:r>
              <a:rPr lang="en-US" dirty="0">
                <a:latin typeface="+mn-lt"/>
              </a:rPr>
              <a:t>Other sources of demographic data</a:t>
            </a:r>
          </a:p>
          <a:p>
            <a:pPr lvl="1"/>
            <a:r>
              <a:rPr lang="en-US" dirty="0">
                <a:latin typeface="+mn-lt"/>
              </a:rPr>
              <a:t>Administrative Data: Medical claims, Hospital</a:t>
            </a:r>
          </a:p>
          <a:p>
            <a:pPr lvl="1"/>
            <a:r>
              <a:rPr lang="en-US" dirty="0">
                <a:latin typeface="+mn-lt"/>
              </a:rPr>
              <a:t>Qualitative sources</a:t>
            </a:r>
          </a:p>
          <a:p>
            <a:pPr lvl="1"/>
            <a:r>
              <a:rPr lang="en-US" dirty="0">
                <a:latin typeface="+mn-lt"/>
              </a:rPr>
              <a:t>Geographic Information Systems (GIS)</a:t>
            </a:r>
          </a:p>
          <a:p>
            <a:pPr lvl="1"/>
            <a:r>
              <a:rPr lang="en-US" dirty="0">
                <a:latin typeface="+mn-lt"/>
              </a:rPr>
              <a:t>Historical sources</a:t>
            </a:r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E4F006E-5431-4BDD-8829-6B0B1D987D3A}" type="datetime1">
              <a:rPr lang="en-US" smtClean="0"/>
              <a:t>9/20/21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86385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732" y="438912"/>
            <a:ext cx="8089901" cy="577081"/>
          </a:xfrm>
        </p:spPr>
        <p:txBody>
          <a:bodyPr/>
          <a:lstStyle/>
          <a:p>
            <a:r>
              <a:rPr lang="en-US" dirty="0"/>
              <a:t>Vital Registration Systems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638226" y="1338776"/>
            <a:ext cx="8087171" cy="4839543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buFont typeface="Wingdings" charset="2"/>
              <a:buChar char="§"/>
              <a:tabLst>
                <a:tab pos="912813" algn="l"/>
              </a:tabLst>
            </a:pPr>
            <a:r>
              <a:rPr lang="en-US" dirty="0">
                <a:solidFill>
                  <a:srgbClr val="052049"/>
                </a:solidFill>
                <a:latin typeface="+mn-lt"/>
              </a:rPr>
              <a:t>Data:</a:t>
            </a:r>
          </a:p>
          <a:p>
            <a:pPr marL="800100" lvl="1" indent="-342900">
              <a:buFont typeface="Wingdings" charset="2"/>
              <a:buChar char="§"/>
              <a:tabLst>
                <a:tab pos="912813" algn="l"/>
              </a:tabLst>
            </a:pPr>
            <a:r>
              <a:rPr lang="en-US" dirty="0">
                <a:solidFill>
                  <a:srgbClr val="052049"/>
                </a:solidFill>
                <a:latin typeface="+mn-lt"/>
              </a:rPr>
              <a:t>Mortality</a:t>
            </a:r>
          </a:p>
          <a:p>
            <a:pPr marL="800100" lvl="1" indent="-342900">
              <a:buFont typeface="Wingdings" charset="2"/>
              <a:buChar char="§"/>
              <a:tabLst>
                <a:tab pos="912813" algn="l"/>
              </a:tabLst>
            </a:pPr>
            <a:r>
              <a:rPr lang="en-US" dirty="0">
                <a:solidFill>
                  <a:srgbClr val="052049"/>
                </a:solidFill>
                <a:latin typeface="+mn-lt"/>
              </a:rPr>
              <a:t>Fertility</a:t>
            </a:r>
          </a:p>
          <a:p>
            <a:pPr marL="800100" lvl="1" indent="-342900">
              <a:buFont typeface="Wingdings" charset="2"/>
              <a:buChar char="§"/>
              <a:tabLst>
                <a:tab pos="912813" algn="l"/>
              </a:tabLst>
            </a:pPr>
            <a:r>
              <a:rPr lang="en-US" dirty="0" err="1">
                <a:solidFill>
                  <a:srgbClr val="052049"/>
                </a:solidFill>
                <a:latin typeface="+mn-lt"/>
              </a:rPr>
              <a:t>Nuptuality</a:t>
            </a:r>
            <a:r>
              <a:rPr lang="en-US" dirty="0">
                <a:solidFill>
                  <a:srgbClr val="052049"/>
                </a:solidFill>
                <a:latin typeface="+mn-lt"/>
              </a:rPr>
              <a:t> (marriage/divorce)</a:t>
            </a:r>
          </a:p>
          <a:p>
            <a:pPr marL="800100" lvl="1" indent="-342900">
              <a:buFont typeface="Wingdings" charset="2"/>
              <a:buChar char="§"/>
              <a:tabLst>
                <a:tab pos="912813" algn="l"/>
              </a:tabLst>
            </a:pPr>
            <a:r>
              <a:rPr lang="en-US" dirty="0">
                <a:solidFill>
                  <a:srgbClr val="052049"/>
                </a:solidFill>
                <a:latin typeface="+mn-lt"/>
              </a:rPr>
              <a:t>Migration</a:t>
            </a:r>
          </a:p>
          <a:p>
            <a:pPr marL="342900" indent="-342900">
              <a:buFont typeface="Wingdings" charset="2"/>
              <a:buChar char="§"/>
              <a:tabLst>
                <a:tab pos="912813" algn="l"/>
              </a:tabLst>
            </a:pPr>
            <a:r>
              <a:rPr lang="en-US" dirty="0">
                <a:solidFill>
                  <a:srgbClr val="052049"/>
                </a:solidFill>
                <a:latin typeface="+mn-lt"/>
              </a:rPr>
              <a:t>US Vital registration/statistics: </a:t>
            </a:r>
          </a:p>
          <a:p>
            <a:pPr marL="800100" lvl="1" indent="-342900">
              <a:buFont typeface="Wingdings" charset="2"/>
              <a:buChar char="§"/>
              <a:tabLst>
                <a:tab pos="912813" algn="l"/>
              </a:tabLst>
            </a:pPr>
            <a:r>
              <a:rPr lang="en-US" dirty="0">
                <a:solidFill>
                  <a:srgbClr val="052049"/>
                </a:solidFill>
                <a:latin typeface="+mn-lt"/>
              </a:rPr>
              <a:t>Death registration since 1900s (not for black population until 1968)</a:t>
            </a:r>
          </a:p>
          <a:p>
            <a:pPr marL="800100" lvl="1" indent="-342900">
              <a:buFont typeface="Wingdings" charset="2"/>
              <a:buChar char="§"/>
              <a:tabLst>
                <a:tab pos="912813" algn="l"/>
              </a:tabLst>
            </a:pPr>
            <a:r>
              <a:rPr lang="en-US" dirty="0">
                <a:solidFill>
                  <a:srgbClr val="052049"/>
                </a:solidFill>
                <a:latin typeface="+mn-lt"/>
              </a:rPr>
              <a:t>Births since 1915</a:t>
            </a:r>
          </a:p>
          <a:p>
            <a:pPr marL="800100" lvl="1" indent="-342900">
              <a:buFont typeface="Wingdings" charset="2"/>
              <a:buChar char="§"/>
              <a:tabLst>
                <a:tab pos="912813" algn="l"/>
              </a:tabLst>
            </a:pPr>
            <a:r>
              <a:rPr lang="en-US" dirty="0">
                <a:solidFill>
                  <a:srgbClr val="052049"/>
                </a:solidFill>
                <a:latin typeface="+mn-lt"/>
              </a:rPr>
              <a:t>1933: National Vital Statistics System started</a:t>
            </a:r>
          </a:p>
          <a:p>
            <a:pPr marL="342900" indent="-342900">
              <a:buFont typeface="Wingdings" charset="2"/>
              <a:buChar char="§"/>
              <a:tabLst>
                <a:tab pos="912813" algn="l"/>
              </a:tabLst>
            </a:pPr>
            <a:r>
              <a:rPr lang="en-US" dirty="0">
                <a:solidFill>
                  <a:srgbClr val="052049"/>
                </a:solidFill>
                <a:latin typeface="+mn-lt"/>
              </a:rPr>
              <a:t>Problems: </a:t>
            </a:r>
          </a:p>
          <a:p>
            <a:pPr marL="800100" lvl="1" indent="-342900">
              <a:buFont typeface="Wingdings" charset="2"/>
              <a:buChar char="§"/>
              <a:tabLst>
                <a:tab pos="912813" algn="l"/>
              </a:tabLst>
            </a:pPr>
            <a:r>
              <a:rPr lang="en-US" dirty="0">
                <a:solidFill>
                  <a:srgbClr val="052049"/>
                </a:solidFill>
                <a:latin typeface="+mn-lt"/>
              </a:rPr>
              <a:t>Changes in cause of death classification over time</a:t>
            </a:r>
          </a:p>
          <a:p>
            <a:pPr marL="800100" lvl="1" indent="-342900">
              <a:buFont typeface="Wingdings" charset="2"/>
              <a:buChar char="§"/>
              <a:tabLst>
                <a:tab pos="912813" algn="l"/>
              </a:tabLst>
            </a:pPr>
            <a:r>
              <a:rPr lang="en-US" dirty="0">
                <a:solidFill>
                  <a:srgbClr val="052049"/>
                </a:solidFill>
                <a:latin typeface="+mn-lt"/>
              </a:rPr>
              <a:t>Missing Populations</a:t>
            </a:r>
          </a:p>
          <a:p>
            <a:pPr marL="800100" lvl="1" indent="-342900">
              <a:buFont typeface="Wingdings" charset="2"/>
              <a:buChar char="§"/>
              <a:tabLst>
                <a:tab pos="912813" algn="l"/>
              </a:tabLst>
            </a:pPr>
            <a:r>
              <a:rPr lang="en-US" dirty="0">
                <a:solidFill>
                  <a:srgbClr val="052049"/>
                </a:solidFill>
                <a:latin typeface="+mn-lt"/>
              </a:rPr>
              <a:t>Incomplete in many countries</a:t>
            </a:r>
            <a:endParaRPr lang="en-US" dirty="0">
              <a:solidFill>
                <a:schemeClr val="tx1"/>
              </a:solidFill>
              <a:latin typeface="+mn-lt"/>
            </a:endParaRPr>
          </a:p>
          <a:p>
            <a:pPr marL="342900" indent="-342900">
              <a:buFont typeface="Arial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marL="800100" lvl="1" indent="-342900">
              <a:buFont typeface="Arial"/>
              <a:buChar char="•"/>
            </a:pP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E4F006E-5431-4BDD-8829-6B0B1D987D3A}" type="datetime1">
              <a:rPr lang="en-US" smtClean="0"/>
              <a:t>9/20/21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018385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732" y="438912"/>
            <a:ext cx="8089901" cy="577081"/>
          </a:xfrm>
        </p:spPr>
        <p:txBody>
          <a:bodyPr/>
          <a:lstStyle/>
          <a:p>
            <a:r>
              <a:rPr lang="en-US" dirty="0"/>
              <a:t>British Vital Registration: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638227" y="1563684"/>
            <a:ext cx="2391034" cy="2511096"/>
          </a:xfrm>
        </p:spPr>
        <p:txBody>
          <a:bodyPr/>
          <a:lstStyle/>
          <a:p>
            <a:r>
              <a:rPr lang="en-US" dirty="0">
                <a:solidFill>
                  <a:srgbClr val="052049"/>
                </a:solidFill>
                <a:latin typeface="+mn-lt"/>
              </a:rPr>
              <a:t>Originally collected in church/parishes in Europe, then governments took over</a:t>
            </a:r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E4F006E-5431-4BDD-8829-6B0B1D987D3A}" type="datetime1">
              <a:rPr lang="en-US" smtClean="0"/>
              <a:t>9/20/21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147" y="1440017"/>
            <a:ext cx="5715000" cy="433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45739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732" y="438912"/>
            <a:ext cx="8089901" cy="577081"/>
          </a:xfrm>
        </p:spPr>
        <p:txBody>
          <a:bodyPr/>
          <a:lstStyle/>
          <a:p>
            <a:r>
              <a:rPr lang="en-US" dirty="0"/>
              <a:t>Censuses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1375" y="1228003"/>
            <a:ext cx="4069307" cy="4011502"/>
          </a:xfrm>
        </p:spPr>
        <p:txBody>
          <a:bodyPr/>
          <a:lstStyle/>
          <a:p>
            <a:r>
              <a:rPr lang="en-US" dirty="0">
                <a:latin typeface="+mn-lt"/>
              </a:rPr>
              <a:t>Full count of a population at a certain point in time</a:t>
            </a:r>
          </a:p>
          <a:p>
            <a:pPr lvl="1"/>
            <a:r>
              <a:rPr lang="en-US" dirty="0">
                <a:latin typeface="+mn-lt"/>
              </a:rPr>
              <a:t>Age</a:t>
            </a:r>
          </a:p>
          <a:p>
            <a:pPr lvl="1"/>
            <a:r>
              <a:rPr lang="en-US" dirty="0">
                <a:latin typeface="+mn-lt"/>
              </a:rPr>
              <a:t>Sex</a:t>
            </a:r>
          </a:p>
          <a:p>
            <a:pPr lvl="1"/>
            <a:r>
              <a:rPr lang="en-US" dirty="0">
                <a:latin typeface="+mn-lt"/>
              </a:rPr>
              <a:t>Geographic locator</a:t>
            </a:r>
          </a:p>
          <a:p>
            <a:pPr lvl="1"/>
            <a:r>
              <a:rPr lang="en-US" dirty="0">
                <a:latin typeface="+mn-lt"/>
              </a:rPr>
              <a:t>Some have data on recent mortality</a:t>
            </a:r>
          </a:p>
          <a:p>
            <a:r>
              <a:rPr lang="en-US" dirty="0">
                <a:latin typeface="+mn-lt"/>
              </a:rPr>
              <a:t>Pros: full country, most countries have them </a:t>
            </a:r>
          </a:p>
          <a:p>
            <a:pPr lvl="1"/>
            <a:r>
              <a:rPr lang="en-US" dirty="0">
                <a:latin typeface="+mn-lt"/>
              </a:rPr>
              <a:t>&gt;90% of world population covered by census</a:t>
            </a:r>
          </a:p>
          <a:p>
            <a:pPr marL="168275" lvl="1" indent="-168275">
              <a:buFont typeface="Wingdings" panose="05000000000000000000" pitchFamily="2" charset="2"/>
              <a:buChar char="§"/>
            </a:pPr>
            <a:r>
              <a:rPr lang="en-US" dirty="0">
                <a:latin typeface="+mn-lt"/>
              </a:rPr>
              <a:t>Cons: Only available at intervals, often 10 years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E4F006E-5431-4BDD-8829-6B0B1D987D3A}" type="datetime1">
              <a:rPr lang="en-US" smtClean="0"/>
              <a:t>9/20/21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0682" y="1878632"/>
            <a:ext cx="4256241" cy="3168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29884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732" y="438912"/>
            <a:ext cx="8089901" cy="577081"/>
          </a:xfrm>
        </p:spPr>
        <p:txBody>
          <a:bodyPr/>
          <a:lstStyle/>
          <a:p>
            <a:pPr lvl="1" algn="l" rtl="0">
              <a:lnSpc>
                <a:spcPct val="85000"/>
              </a:lnSpc>
              <a:spcBef>
                <a:spcPct val="0"/>
              </a:spcBef>
            </a:pPr>
            <a:r>
              <a:rPr lang="en-US" sz="3600" dirty="0">
                <a:latin typeface="+mn-lt"/>
              </a:rPr>
              <a:t>Censuses: Types of errors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4070" y="1360301"/>
            <a:ext cx="8325548" cy="4791557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+mn-lt"/>
              </a:rPr>
              <a:t>Sampling</a:t>
            </a:r>
          </a:p>
          <a:p>
            <a:r>
              <a:rPr lang="en-US" dirty="0">
                <a:latin typeface="+mn-lt"/>
              </a:rPr>
              <a:t>Non-sampling</a:t>
            </a:r>
          </a:p>
          <a:p>
            <a:pPr lvl="1"/>
            <a:r>
              <a:rPr lang="en-US" dirty="0">
                <a:latin typeface="+mn-lt"/>
              </a:rPr>
              <a:t>Coverage</a:t>
            </a:r>
          </a:p>
          <a:p>
            <a:pPr lvl="2"/>
            <a:r>
              <a:rPr lang="en-US" dirty="0">
                <a:latin typeface="+mn-lt"/>
              </a:rPr>
              <a:t>Under enumeration; prone to missing data</a:t>
            </a:r>
          </a:p>
          <a:p>
            <a:pPr lvl="3"/>
            <a:r>
              <a:rPr lang="en-US" dirty="0">
                <a:latin typeface="+mn-lt"/>
              </a:rPr>
              <a:t>Recent births, migrants, homeless, hard to reach, minorities</a:t>
            </a:r>
          </a:p>
          <a:p>
            <a:pPr lvl="3"/>
            <a:r>
              <a:rPr lang="en-US" dirty="0">
                <a:latin typeface="+mn-lt"/>
              </a:rPr>
              <a:t>Ways to estimate using inter-censual projections</a:t>
            </a:r>
          </a:p>
          <a:p>
            <a:pPr lvl="2"/>
            <a:r>
              <a:rPr lang="en-US" dirty="0">
                <a:latin typeface="+mn-lt"/>
              </a:rPr>
              <a:t>Over enumeration: Kashmir and Jammu</a:t>
            </a:r>
          </a:p>
          <a:p>
            <a:pPr lvl="1"/>
            <a:r>
              <a:rPr lang="en-US" dirty="0">
                <a:latin typeface="+mn-lt"/>
              </a:rPr>
              <a:t>Content error: </a:t>
            </a:r>
          </a:p>
          <a:p>
            <a:pPr lvl="2"/>
            <a:r>
              <a:rPr lang="en-US" dirty="0">
                <a:latin typeface="+mn-lt"/>
              </a:rPr>
              <a:t>Prone to age-heaping</a:t>
            </a:r>
          </a:p>
          <a:p>
            <a:pPr lvl="3"/>
            <a:r>
              <a:rPr lang="en-US" dirty="0">
                <a:latin typeface="+mn-lt"/>
              </a:rPr>
              <a:t>Can use indirect estimation techniques to adjust for these</a:t>
            </a:r>
          </a:p>
          <a:p>
            <a:pPr lvl="2"/>
            <a:r>
              <a:rPr lang="en-US" dirty="0">
                <a:latin typeface="+mn-lt"/>
              </a:rPr>
              <a:t>Income notoriously hard to collet data on</a:t>
            </a:r>
          </a:p>
          <a:p>
            <a:pPr marL="0" indent="0">
              <a:buNone/>
            </a:pPr>
            <a:endParaRPr lang="en-US" dirty="0">
              <a:latin typeface="+mn-lt"/>
            </a:endParaRPr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E4F006E-5431-4BDD-8829-6B0B1D987D3A}" type="datetime1">
              <a:rPr lang="en-US" smtClean="0"/>
              <a:t>9/20/21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457495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732" y="438912"/>
            <a:ext cx="8089901" cy="577081"/>
          </a:xfrm>
        </p:spPr>
        <p:txBody>
          <a:bodyPr/>
          <a:lstStyle/>
          <a:p>
            <a:r>
              <a:rPr lang="en-US" dirty="0"/>
              <a:t>Ethiopia Census: 2007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E4F006E-5431-4BDD-8829-6B0B1D987D3A}" type="datetime1">
              <a:rPr lang="en-US" smtClean="0"/>
              <a:t>9/20/21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4065" y="1164222"/>
            <a:ext cx="6100774" cy="503183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 bwMode="auto">
          <a:xfrm>
            <a:off x="358009" y="1865402"/>
            <a:ext cx="2393459" cy="1231106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2000" dirty="0"/>
              <a:t>Age attraction</a:t>
            </a:r>
          </a:p>
          <a:p>
            <a:endParaRPr lang="en-US" sz="2000" dirty="0"/>
          </a:p>
          <a:p>
            <a:r>
              <a:rPr lang="en-US" sz="2000" dirty="0"/>
              <a:t>Under reporting of children?</a:t>
            </a:r>
          </a:p>
        </p:txBody>
      </p:sp>
    </p:spTree>
    <p:extLst>
      <p:ext uri="{BB962C8B-B14F-4D97-AF65-F5344CB8AC3E}">
        <p14:creationId xmlns:p14="http://schemas.microsoft.com/office/powerpoint/2010/main" val="4058434368"/>
      </p:ext>
    </p:extLst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732" y="438912"/>
            <a:ext cx="8089901" cy="1047979"/>
          </a:xfrm>
        </p:spPr>
        <p:txBody>
          <a:bodyPr/>
          <a:lstStyle/>
          <a:p>
            <a:r>
              <a:rPr lang="en-US" dirty="0"/>
              <a:t>Detection and quantification of age attraction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/>
              <a:t>Whipple’s Index (</a:t>
            </a:r>
            <a:r>
              <a:rPr lang="en-US" dirty="0" err="1"/>
              <a:t>I</a:t>
            </a:r>
            <a:r>
              <a:rPr lang="en-US" baseline="-25000" dirty="0" err="1"/>
              <a:t>w</a:t>
            </a:r>
            <a:r>
              <a:rPr lang="en-US" dirty="0"/>
              <a:t>): </a:t>
            </a:r>
          </a:p>
          <a:p>
            <a:r>
              <a:rPr lang="en-US" dirty="0"/>
              <a:t>Where </a:t>
            </a:r>
            <a:r>
              <a:rPr lang="en-US" i="1" dirty="0" err="1"/>
              <a:t>Px</a:t>
            </a:r>
            <a:r>
              <a:rPr lang="en-US" i="1" dirty="0"/>
              <a:t> </a:t>
            </a:r>
            <a:r>
              <a:rPr lang="en-US" dirty="0"/>
              <a:t>is the population aged </a:t>
            </a:r>
            <a:r>
              <a:rPr lang="en-US" i="1" dirty="0"/>
              <a:t>x</a:t>
            </a:r>
            <a:r>
              <a:rPr lang="en-US" dirty="0"/>
              <a:t>, and </a:t>
            </a:r>
            <a:r>
              <a:rPr lang="en-US" i="1" dirty="0"/>
              <a:t>P*x </a:t>
            </a:r>
            <a:r>
              <a:rPr lang="en-US" dirty="0"/>
              <a:t>is the population of an age </a:t>
            </a:r>
            <a:r>
              <a:rPr lang="en-US" i="1" dirty="0"/>
              <a:t>x </a:t>
            </a:r>
            <a:r>
              <a:rPr lang="en-US" dirty="0"/>
              <a:t>ending in “0” or “5” 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E4F006E-5431-4BDD-8829-6B0B1D987D3A}" type="datetime1">
              <a:rPr lang="en-US" smtClean="0"/>
              <a:t>9/20/21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Presentation Title and/or Sub Brand Name Here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44686" t="42443"/>
          <a:stretch/>
        </p:blipFill>
        <p:spPr>
          <a:xfrm>
            <a:off x="2536465" y="2976706"/>
            <a:ext cx="3717127" cy="191616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8400" y="5092807"/>
            <a:ext cx="6807200" cy="111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443173"/>
      </p:ext>
    </p:extLst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732" y="438912"/>
            <a:ext cx="8089901" cy="577081"/>
          </a:xfrm>
        </p:spPr>
        <p:txBody>
          <a:bodyPr/>
          <a:lstStyle/>
          <a:p>
            <a:r>
              <a:rPr lang="en-US" dirty="0"/>
              <a:t>Other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Compare age ratios</a:t>
            </a:r>
          </a:p>
          <a:p>
            <a:pPr lvl="1"/>
            <a:r>
              <a:rPr lang="en-US" dirty="0"/>
              <a:t>Ages in one 5 year group should be fairly similar (or smoothly related to) the ones before and after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Compare sex ratios</a:t>
            </a:r>
          </a:p>
          <a:p>
            <a:pPr lvl="1"/>
            <a:r>
              <a:rPr lang="en-US" dirty="0"/>
              <a:t>Only works for some countries</a:t>
            </a:r>
          </a:p>
          <a:p>
            <a:r>
              <a:rPr lang="en-US" dirty="0"/>
              <a:t>UN: Age-sex accuracy index</a:t>
            </a:r>
          </a:p>
          <a:p>
            <a:r>
              <a:rPr lang="en-US" dirty="0" err="1"/>
              <a:t>Intercensal</a:t>
            </a:r>
            <a:r>
              <a:rPr lang="en-US" dirty="0"/>
              <a:t> cohort comparisons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E4F006E-5431-4BDD-8829-6B0B1D987D3A}" type="datetime1">
              <a:rPr lang="en-US" smtClean="0"/>
              <a:t>9/20/21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Presentation Title and/or Sub Brand Name Here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8544" y="3172896"/>
            <a:ext cx="4902200" cy="104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561946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732" y="438912"/>
            <a:ext cx="8089901" cy="577081"/>
          </a:xfrm>
        </p:spPr>
        <p:txBody>
          <a:bodyPr/>
          <a:lstStyle/>
          <a:p>
            <a:r>
              <a:rPr lang="en-US" dirty="0"/>
              <a:t>Cohort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E4F006E-5431-4BDD-8829-6B0B1D987D3A}" type="datetime1">
              <a:rPr lang="en-US" smtClean="0"/>
              <a:t>9/20/21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452" y="1015993"/>
            <a:ext cx="7623006" cy="5255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663853"/>
      </p:ext>
    </p:extLst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732" y="438912"/>
            <a:ext cx="8089901" cy="577081"/>
          </a:xfrm>
        </p:spPr>
        <p:txBody>
          <a:bodyPr/>
          <a:lstStyle/>
          <a:p>
            <a:r>
              <a:rPr lang="en-US" dirty="0"/>
              <a:t>Sample Surveys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3732" y="1254463"/>
            <a:ext cx="8325548" cy="4011502"/>
          </a:xfrm>
        </p:spPr>
        <p:txBody>
          <a:bodyPr/>
          <a:lstStyle/>
          <a:p>
            <a:r>
              <a:rPr lang="en-US" dirty="0">
                <a:latin typeface="+mn-lt"/>
              </a:rPr>
              <a:t>Used to validate vital statistics or Censuses, or provide information in inter-censual periods</a:t>
            </a:r>
          </a:p>
          <a:p>
            <a:r>
              <a:rPr lang="en-US" dirty="0">
                <a:latin typeface="+mn-lt"/>
              </a:rPr>
              <a:t>Most focused on fertility and health</a:t>
            </a:r>
          </a:p>
          <a:p>
            <a:pPr lvl="1"/>
            <a:r>
              <a:rPr lang="en-US" dirty="0">
                <a:latin typeface="+mn-lt"/>
              </a:rPr>
              <a:t>Demographic and Health Surveys (International) </a:t>
            </a:r>
          </a:p>
          <a:p>
            <a:pPr lvl="1"/>
            <a:r>
              <a:rPr lang="en-US" dirty="0">
                <a:latin typeface="+mn-lt"/>
              </a:rPr>
              <a:t>Also general household surveys, labor force surveys, etc. </a:t>
            </a:r>
          </a:p>
          <a:p>
            <a:r>
              <a:rPr lang="en-US" dirty="0">
                <a:latin typeface="+mn-lt"/>
              </a:rPr>
              <a:t>Pros</a:t>
            </a:r>
          </a:p>
          <a:p>
            <a:pPr lvl="1"/>
            <a:r>
              <a:rPr lang="en-US" dirty="0">
                <a:latin typeface="+mn-lt"/>
              </a:rPr>
              <a:t>Can be more in depth, ask different types of questions</a:t>
            </a:r>
          </a:p>
          <a:p>
            <a:pPr lvl="1"/>
            <a:r>
              <a:rPr lang="en-US" dirty="0">
                <a:latin typeface="+mn-lt"/>
              </a:rPr>
              <a:t>Can occur more frequently but still not continuous (compared to vital statistics) </a:t>
            </a:r>
          </a:p>
          <a:p>
            <a:r>
              <a:rPr lang="en-US" dirty="0">
                <a:latin typeface="+mn-lt"/>
              </a:rPr>
              <a:t>Suffers from errors as well </a:t>
            </a:r>
          </a:p>
          <a:p>
            <a:pPr lvl="1"/>
            <a:r>
              <a:rPr lang="en-US" dirty="0">
                <a:latin typeface="+mn-lt"/>
              </a:rPr>
              <a:t>Sampling errors and biases: DHS and questionnaire length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E4F006E-5431-4BDD-8829-6B0B1D987D3A}" type="datetime1">
              <a:rPr lang="en-US" smtClean="0"/>
              <a:t>9/20/21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698327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  <a:p>
            <a:endParaRPr lang="en-US" dirty="0"/>
          </a:p>
          <a:p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04455383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732" y="438912"/>
            <a:ext cx="8089901" cy="577081"/>
          </a:xfrm>
        </p:spPr>
        <p:txBody>
          <a:bodyPr/>
          <a:lstStyle/>
          <a:p>
            <a:r>
              <a:rPr lang="en-US" dirty="0"/>
              <a:t>Cohort experiences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E4F006E-5431-4BDD-8829-6B0B1D987D3A}" type="datetime1">
              <a:rPr lang="en-US" smtClean="0"/>
              <a:t>9/20/21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033" y="1210814"/>
            <a:ext cx="6842730" cy="4799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875877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732" y="438912"/>
            <a:ext cx="8089901" cy="577081"/>
          </a:xfrm>
        </p:spPr>
        <p:txBody>
          <a:bodyPr/>
          <a:lstStyle/>
          <a:p>
            <a:r>
              <a:rPr lang="en-US" dirty="0"/>
              <a:t>Lexis Diagram: Period </a:t>
            </a:r>
            <a:r>
              <a:rPr lang="en-US" dirty="0" err="1"/>
              <a:t>vs</a:t>
            </a:r>
            <a:r>
              <a:rPr lang="en-US" dirty="0"/>
              <a:t> Cohort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E4F006E-5431-4BDD-8829-6B0B1D987D3A}" type="datetime1">
              <a:rPr lang="en-US" smtClean="0"/>
              <a:t>9/20/21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918" y="1015993"/>
            <a:ext cx="5279492" cy="5096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4590937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49AA1B1D-364B-A04B-9139-A91F5E46D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605" y="2854299"/>
            <a:ext cx="6595720" cy="647870"/>
          </a:xfrm>
        </p:spPr>
        <p:txBody>
          <a:bodyPr/>
          <a:lstStyle/>
          <a:p>
            <a:r>
              <a:rPr lang="en-US" dirty="0"/>
              <a:t>Measures of mortality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275216E-7AAF-8C4F-A44B-06E84EBC69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E9F795-B2A7-4F43-B130-989C2B93264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E4F006E-5431-4BDD-8829-6B0B1D987D3A}" type="datetime1">
              <a:rPr lang="en-US" smtClean="0"/>
              <a:t>9/20/21</a:t>
            </a:fld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A365A99-58CC-A14D-B503-6CB58416548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E61DAC-7E3F-F04E-AC2F-8A8E0B2DED85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470650"/>
            <a:ext cx="4311650" cy="138113"/>
          </a:xfrm>
        </p:spPr>
        <p:txBody>
          <a:bodyPr/>
          <a:lstStyle/>
          <a:p>
            <a:r>
              <a:rPr lang="en-US"/>
              <a:t>Presentation Title and/or Sub Brand Name Here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E28874-6902-544B-9419-78647FF463A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453188"/>
            <a:ext cx="246063" cy="155575"/>
          </a:xfrm>
        </p:spPr>
        <p:txBody>
          <a:bodyPr/>
          <a:lstStyle/>
          <a:p>
            <a:fld id="{7BCC8D0D-EAEC-449D-9161-023DFF90F2E2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557421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732" y="438912"/>
            <a:ext cx="8089901" cy="577081"/>
          </a:xfrm>
        </p:spPr>
        <p:txBody>
          <a:bodyPr/>
          <a:lstStyle/>
          <a:p>
            <a:r>
              <a:rPr lang="en-US" dirty="0"/>
              <a:t>Measuring Mortality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1375" y="1554616"/>
            <a:ext cx="8325548" cy="4011502"/>
          </a:xfrm>
        </p:spPr>
        <p:txBody>
          <a:bodyPr/>
          <a:lstStyle/>
          <a:p>
            <a:r>
              <a:rPr lang="en-US" dirty="0">
                <a:latin typeface="+mn-lt"/>
              </a:rPr>
              <a:t>Crude Death Rate=</a:t>
            </a:r>
          </a:p>
          <a:p>
            <a:pPr lvl="1" indent="0">
              <a:buNone/>
            </a:pPr>
            <a:r>
              <a:rPr lang="en-US" sz="2000" dirty="0">
                <a:latin typeface="+mn-lt"/>
              </a:rPr>
              <a:t>Number of deaths in year X, in country Y</a:t>
            </a:r>
          </a:p>
          <a:p>
            <a:pPr lvl="1" indent="0">
              <a:buNone/>
            </a:pPr>
            <a:r>
              <a:rPr lang="en-US" sz="800" dirty="0">
                <a:latin typeface="+mn-lt"/>
              </a:rPr>
              <a:t>___________________________________________________________________________________</a:t>
            </a:r>
            <a:r>
              <a:rPr lang="en-US" sz="2000" dirty="0">
                <a:latin typeface="+mn-lt"/>
              </a:rPr>
              <a:t>       X 1000</a:t>
            </a:r>
          </a:p>
          <a:p>
            <a:pPr lvl="1" indent="0">
              <a:buNone/>
            </a:pPr>
            <a:r>
              <a:rPr lang="en-US" sz="2000" dirty="0">
                <a:latin typeface="+mn-lt"/>
              </a:rPr>
              <a:t>Mid-year population in year X, country Y</a:t>
            </a:r>
          </a:p>
          <a:p>
            <a:endParaRPr lang="en-US" dirty="0">
              <a:latin typeface="+mn-lt"/>
            </a:endParaRPr>
          </a:p>
          <a:p>
            <a:r>
              <a:rPr lang="en-US" dirty="0">
                <a:latin typeface="+mn-lt"/>
              </a:rPr>
              <a:t>Age specific death rate=</a:t>
            </a:r>
          </a:p>
          <a:p>
            <a:pPr lvl="1" indent="0">
              <a:buNone/>
            </a:pPr>
            <a:r>
              <a:rPr lang="en-US" sz="2000" dirty="0">
                <a:latin typeface="+mn-lt"/>
              </a:rPr>
              <a:t>Number of deaths at age Z, in country Y</a:t>
            </a:r>
          </a:p>
          <a:p>
            <a:pPr lvl="1" indent="0">
              <a:buNone/>
            </a:pPr>
            <a:r>
              <a:rPr lang="en-US" sz="800" dirty="0">
                <a:latin typeface="+mn-lt"/>
              </a:rPr>
              <a:t>________________________________________________________________________________________     </a:t>
            </a:r>
            <a:r>
              <a:rPr lang="en-US" sz="2000" dirty="0">
                <a:latin typeface="+mn-lt"/>
              </a:rPr>
              <a:t>X 1000</a:t>
            </a:r>
            <a:endParaRPr lang="en-US" sz="1600" dirty="0">
              <a:latin typeface="+mn-lt"/>
            </a:endParaRPr>
          </a:p>
          <a:p>
            <a:pPr lvl="1" indent="0">
              <a:buNone/>
            </a:pPr>
            <a:r>
              <a:rPr lang="en-US" sz="2000" dirty="0">
                <a:latin typeface="+mn-lt"/>
              </a:rPr>
              <a:t>Number of people age Z, in country Y</a:t>
            </a:r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E4F006E-5431-4BDD-8829-6B0B1D987D3A}" type="datetime1">
              <a:rPr lang="en-US" smtClean="0"/>
              <a:t>9/20/21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55986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732" y="438912"/>
            <a:ext cx="8089901" cy="577081"/>
          </a:xfrm>
        </p:spPr>
        <p:txBody>
          <a:bodyPr/>
          <a:lstStyle/>
          <a:p>
            <a:r>
              <a:rPr lang="en-US" dirty="0"/>
              <a:t>Crude death rate: why is it problematic?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638227" y="1563684"/>
            <a:ext cx="2544199" cy="1458362"/>
          </a:xfrm>
        </p:spPr>
        <p:txBody>
          <a:bodyPr/>
          <a:lstStyle/>
          <a:p>
            <a:r>
              <a:rPr lang="en-US" dirty="0"/>
              <a:t>Think about lexis diagrams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E4F006E-5431-4BDD-8829-6B0B1D987D3A}" type="datetime1">
              <a:rPr lang="en-US" smtClean="0"/>
              <a:t>9/20/21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2309" y="1219753"/>
            <a:ext cx="5222574" cy="4952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77136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53732" y="438912"/>
            <a:ext cx="8089901" cy="577081"/>
          </a:xfrm>
        </p:spPr>
        <p:txBody>
          <a:bodyPr/>
          <a:lstStyle/>
          <a:p>
            <a:r>
              <a:rPr lang="en-US" dirty="0"/>
              <a:t>Rate </a:t>
            </a:r>
            <a:r>
              <a:rPr lang="en-US" dirty="0" err="1"/>
              <a:t>vs</a:t>
            </a:r>
            <a:r>
              <a:rPr lang="en-US" dirty="0"/>
              <a:t> probability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661375" y="1401529"/>
            <a:ext cx="8325548" cy="465716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Rate: </a:t>
            </a:r>
          </a:p>
          <a:p>
            <a:pPr lvl="1"/>
            <a:r>
              <a:rPr lang="en-US" dirty="0"/>
              <a:t>Measure of the frequency with which an event occurs in a defined population during a given length of time </a:t>
            </a:r>
          </a:p>
          <a:p>
            <a:pPr lvl="1"/>
            <a:r>
              <a:rPr lang="en-US" dirty="0"/>
              <a:t>Numerator: Count of events that occur during a period </a:t>
            </a:r>
          </a:p>
          <a:p>
            <a:pPr lvl="1"/>
            <a:r>
              <a:rPr lang="en-US" dirty="0"/>
              <a:t>Denominator: Midpoint population, or person-years, or other person-time units of exposure for the same period as the numerator </a:t>
            </a:r>
          </a:p>
          <a:p>
            <a:r>
              <a:rPr lang="en-US" dirty="0"/>
              <a:t>Probability: </a:t>
            </a:r>
          </a:p>
          <a:p>
            <a:pPr lvl="1"/>
            <a:r>
              <a:rPr lang="en-US" dirty="0"/>
              <a:t>In demography, indicates the likelihood that some event will (or will not) occur to some group of exposed persons during the course of some period of time </a:t>
            </a:r>
          </a:p>
          <a:p>
            <a:pPr lvl="1"/>
            <a:r>
              <a:rPr lang="en-US" dirty="0"/>
              <a:t>Similar to rates except that they consider the number of people exposed to risk at the start of a time interval </a:t>
            </a:r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E4F006E-5431-4BDD-8829-6B0B1D987D3A}" type="datetime1">
              <a:rPr lang="en-US" smtClean="0"/>
              <a:t>9/20/21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Presentation Title and/or Sub Brand Name Here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4836683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UCSF PPT Template">
  <a:themeElements>
    <a:clrScheme name="UCSF 1">
      <a:dk1>
        <a:srgbClr val="052049"/>
      </a:dk1>
      <a:lt1>
        <a:sysClr val="window" lastClr="FFFFFF"/>
      </a:lt1>
      <a:dk2>
        <a:srgbClr val="052049"/>
      </a:dk2>
      <a:lt2>
        <a:srgbClr val="FFFFFF"/>
      </a:lt2>
      <a:accent1>
        <a:srgbClr val="052049"/>
      </a:accent1>
      <a:accent2>
        <a:srgbClr val="178CCB"/>
      </a:accent2>
      <a:accent3>
        <a:srgbClr val="18A3AC"/>
      </a:accent3>
      <a:accent4>
        <a:srgbClr val="90BD31"/>
      </a:accent4>
      <a:accent5>
        <a:srgbClr val="EC1848"/>
      </a:accent5>
      <a:accent6>
        <a:srgbClr val="F48024"/>
      </a:accent6>
      <a:hlink>
        <a:srgbClr val="178CCB"/>
      </a:hlink>
      <a:folHlink>
        <a:srgbClr val="5F5F5F"/>
      </a:folHlink>
    </a:clrScheme>
    <a:fontScheme name="Coalesse">
      <a:majorFont>
        <a:latin typeface="Arial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19050" algn="ctr">
          <a:noFill/>
          <a:miter lim="800000"/>
          <a:headEnd/>
          <a:tailEnd/>
        </a:ln>
      </a:spPr>
      <a:bodyPr wrap="none" rtlCol="0" anchor="ctr"/>
      <a:lstStyle>
        <a:defPPr algn="ctr">
          <a:lnSpc>
            <a:spcPct val="90000"/>
          </a:lnSpc>
          <a:defRPr sz="1600" b="1" dirty="0" err="1" smtClean="0">
            <a:solidFill>
              <a:schemeClr val="bg1"/>
            </a:solidFill>
            <a:latin typeface="+mj-lt"/>
          </a:defRPr>
        </a:defPPr>
      </a:lstStyle>
    </a:spDef>
    <a:lnDef>
      <a:spPr>
        <a:ln w="28575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noFill/>
        <a:ln w="19050" algn="ctr">
          <a:noFill/>
          <a:miter lim="800000"/>
          <a:headEnd/>
          <a:tailEnd/>
        </a:ln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UCSF PPT Template-Blue">
  <a:themeElements>
    <a:clrScheme name="UCSF 1">
      <a:dk1>
        <a:srgbClr val="052049"/>
      </a:dk1>
      <a:lt1>
        <a:sysClr val="window" lastClr="FFFFFF"/>
      </a:lt1>
      <a:dk2>
        <a:srgbClr val="052049"/>
      </a:dk2>
      <a:lt2>
        <a:srgbClr val="FFFFFF"/>
      </a:lt2>
      <a:accent1>
        <a:srgbClr val="052049"/>
      </a:accent1>
      <a:accent2>
        <a:srgbClr val="178CCB"/>
      </a:accent2>
      <a:accent3>
        <a:srgbClr val="18A3AC"/>
      </a:accent3>
      <a:accent4>
        <a:srgbClr val="90BD31"/>
      </a:accent4>
      <a:accent5>
        <a:srgbClr val="EC1848"/>
      </a:accent5>
      <a:accent6>
        <a:srgbClr val="F48024"/>
      </a:accent6>
      <a:hlink>
        <a:srgbClr val="178CCB"/>
      </a:hlink>
      <a:folHlink>
        <a:srgbClr val="5F5F5F"/>
      </a:folHlink>
    </a:clrScheme>
    <a:fontScheme name="Coalesse">
      <a:majorFont>
        <a:latin typeface="Arial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19050" algn="ctr">
          <a:noFill/>
          <a:miter lim="800000"/>
          <a:headEnd/>
          <a:tailEnd/>
        </a:ln>
      </a:spPr>
      <a:bodyPr wrap="none" rtlCol="0" anchor="ctr"/>
      <a:lstStyle>
        <a:defPPr algn="ctr">
          <a:lnSpc>
            <a:spcPct val="90000"/>
          </a:lnSpc>
          <a:defRPr sz="1600" b="1" dirty="0" err="1" smtClean="0">
            <a:solidFill>
              <a:schemeClr val="bg1"/>
            </a:solidFill>
            <a:latin typeface="+mj-lt"/>
          </a:defRPr>
        </a:defPPr>
      </a:lstStyle>
    </a:spDef>
    <a:lnDef>
      <a:spPr>
        <a:ln w="28575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noFill/>
        <a:ln w="19050" algn="ctr">
          <a:noFill/>
          <a:miter lim="800000"/>
          <a:headEnd/>
          <a:tailEnd/>
        </a:ln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UCSF PPT Template-Blue Bar">
  <a:themeElements>
    <a:clrScheme name="UCSF 1">
      <a:dk1>
        <a:srgbClr val="052049"/>
      </a:dk1>
      <a:lt1>
        <a:sysClr val="window" lastClr="FFFFFF"/>
      </a:lt1>
      <a:dk2>
        <a:srgbClr val="052049"/>
      </a:dk2>
      <a:lt2>
        <a:srgbClr val="FFFFFF"/>
      </a:lt2>
      <a:accent1>
        <a:srgbClr val="052049"/>
      </a:accent1>
      <a:accent2>
        <a:srgbClr val="178CCB"/>
      </a:accent2>
      <a:accent3>
        <a:srgbClr val="18A3AC"/>
      </a:accent3>
      <a:accent4>
        <a:srgbClr val="90BD31"/>
      </a:accent4>
      <a:accent5>
        <a:srgbClr val="EC1848"/>
      </a:accent5>
      <a:accent6>
        <a:srgbClr val="F48024"/>
      </a:accent6>
      <a:hlink>
        <a:srgbClr val="178CCB"/>
      </a:hlink>
      <a:folHlink>
        <a:srgbClr val="5F5F5F"/>
      </a:folHlink>
    </a:clrScheme>
    <a:fontScheme name="Coalesse">
      <a:majorFont>
        <a:latin typeface="Arial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19050" algn="ctr">
          <a:noFill/>
          <a:miter lim="800000"/>
          <a:headEnd/>
          <a:tailEnd/>
        </a:ln>
      </a:spPr>
      <a:bodyPr wrap="none" rtlCol="0" anchor="ctr"/>
      <a:lstStyle>
        <a:defPPr algn="ctr">
          <a:lnSpc>
            <a:spcPct val="90000"/>
          </a:lnSpc>
          <a:defRPr sz="1600" b="1" dirty="0" err="1" smtClean="0">
            <a:solidFill>
              <a:schemeClr val="bg1"/>
            </a:solidFill>
            <a:latin typeface="+mj-lt"/>
          </a:defRPr>
        </a:defPPr>
      </a:lstStyle>
    </a:spDef>
    <a:lnDef>
      <a:spPr>
        <a:ln w="28575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noFill/>
        <a:ln w="19050" algn="ctr">
          <a:noFill/>
          <a:miter lim="800000"/>
          <a:headEnd/>
          <a:tailEnd/>
        </a:ln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Coalesse Palette">
      <a:dk1>
        <a:sysClr val="windowText" lastClr="000000"/>
      </a:dk1>
      <a:lt1>
        <a:sysClr val="window" lastClr="FFFFFF"/>
      </a:lt1>
      <a:dk2>
        <a:srgbClr val="342B2A"/>
      </a:dk2>
      <a:lt2>
        <a:srgbClr val="DAD6CB"/>
      </a:lt2>
      <a:accent1>
        <a:srgbClr val="E55302"/>
      </a:accent1>
      <a:accent2>
        <a:srgbClr val="5F3032"/>
      </a:accent2>
      <a:accent3>
        <a:srgbClr val="005774"/>
      </a:accent3>
      <a:accent4>
        <a:srgbClr val="9BA03C"/>
      </a:accent4>
      <a:accent5>
        <a:srgbClr val="34AA71"/>
      </a:accent5>
      <a:accent6>
        <a:srgbClr val="F3BD48"/>
      </a:accent6>
      <a:hlink>
        <a:srgbClr val="34AA71"/>
      </a:hlink>
      <a:folHlink>
        <a:srgbClr val="8C8C8C"/>
      </a:folHlink>
    </a:clrScheme>
    <a:fontScheme name="Coalesse">
      <a:majorFont>
        <a:latin typeface="Arial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Coalesse Palette">
      <a:dk1>
        <a:sysClr val="windowText" lastClr="000000"/>
      </a:dk1>
      <a:lt1>
        <a:sysClr val="window" lastClr="FFFFFF"/>
      </a:lt1>
      <a:dk2>
        <a:srgbClr val="342B2A"/>
      </a:dk2>
      <a:lt2>
        <a:srgbClr val="DAD6CB"/>
      </a:lt2>
      <a:accent1>
        <a:srgbClr val="E55302"/>
      </a:accent1>
      <a:accent2>
        <a:srgbClr val="5F3032"/>
      </a:accent2>
      <a:accent3>
        <a:srgbClr val="005774"/>
      </a:accent3>
      <a:accent4>
        <a:srgbClr val="9BA03C"/>
      </a:accent4>
      <a:accent5>
        <a:srgbClr val="34AA71"/>
      </a:accent5>
      <a:accent6>
        <a:srgbClr val="F3BD48"/>
      </a:accent6>
      <a:hlink>
        <a:srgbClr val="34AA71"/>
      </a:hlink>
      <a:folHlink>
        <a:srgbClr val="8C8C8C"/>
      </a:folHlink>
    </a:clrScheme>
    <a:fontScheme name="Coalesse">
      <a:majorFont>
        <a:latin typeface="Arial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9BFD5D484ED57438231C5F4848B6EC7" ma:contentTypeVersion="0" ma:contentTypeDescription="Create a new document." ma:contentTypeScope="" ma:versionID="48808eaeca51724a2208bf8797897858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E5686649-89C0-47C3-BB59-3DECE68F346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F8A51949-CE2D-4D1D-81B7-CD96A131197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B48DB2A-A2BB-49B9-B517-04CB45F2482A}">
  <ds:schemaRefs>
    <ds:schemaRef ds:uri="http://purl.org/dc/terms/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www.w3.org/XML/1998/namespace"/>
    <ds:schemaRef ds:uri="http://purl.org/dc/dcmitype/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UCSF PPT Template</Template>
  <TotalTime>70126</TotalTime>
  <Words>1055</Words>
  <Application>Microsoft Macintosh PowerPoint</Application>
  <PresentationFormat>On-screen Show (4:3)</PresentationFormat>
  <Paragraphs>225</Paragraphs>
  <Slides>31</Slides>
  <Notes>2</Notes>
  <HiddenSlides>3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Arial</vt:lpstr>
      <vt:lpstr>Garamond</vt:lpstr>
      <vt:lpstr>Wingdings</vt:lpstr>
      <vt:lpstr>UCSF PPT Template</vt:lpstr>
      <vt:lpstr>UCSF PPT Template-Blue</vt:lpstr>
      <vt:lpstr>UCSF PPT Template-Blue Bar</vt:lpstr>
      <vt:lpstr>Equation</vt:lpstr>
      <vt:lpstr>Lexus Diagrams</vt:lpstr>
      <vt:lpstr>Lexis Diagrams: An individual</vt:lpstr>
      <vt:lpstr>Cohort</vt:lpstr>
      <vt:lpstr>Cohort experiences</vt:lpstr>
      <vt:lpstr>Lexis Diagram: Period vs Cohort</vt:lpstr>
      <vt:lpstr>Measures of mortality</vt:lpstr>
      <vt:lpstr>Measuring Mortality</vt:lpstr>
      <vt:lpstr>Crude death rate: why is it problematic?</vt:lpstr>
      <vt:lpstr>Rate vs probability</vt:lpstr>
      <vt:lpstr>Cohort vs period rates</vt:lpstr>
      <vt:lpstr>Rates vs probabilities</vt:lpstr>
      <vt:lpstr>Try to calculate!</vt:lpstr>
      <vt:lpstr>Try to calculate!</vt:lpstr>
      <vt:lpstr>Try to calculate!</vt:lpstr>
      <vt:lpstr>Problem with crude death rates</vt:lpstr>
      <vt:lpstr>Ecuador vs Sweden</vt:lpstr>
      <vt:lpstr>How to address: Standardization</vt:lpstr>
      <vt:lpstr>Standardization: Direct continued</vt:lpstr>
      <vt:lpstr>How to address: Standardization</vt:lpstr>
      <vt:lpstr>Comparison</vt:lpstr>
      <vt:lpstr>Data sources and quality</vt:lpstr>
      <vt:lpstr>Common Sources of Demographic Data</vt:lpstr>
      <vt:lpstr>Vital Registration Systems</vt:lpstr>
      <vt:lpstr>British Vital Registration: </vt:lpstr>
      <vt:lpstr>Censuses</vt:lpstr>
      <vt:lpstr>Censuses: Types of errors</vt:lpstr>
      <vt:lpstr>Ethiopia Census: 2007</vt:lpstr>
      <vt:lpstr>Detection and quantification of age attraction</vt:lpstr>
      <vt:lpstr>Other methods</vt:lpstr>
      <vt:lpstr>Sample Surveys</vt:lpstr>
      <vt:lpstr>PowerPoint Presentation</vt:lpstr>
    </vt:vector>
  </TitlesOfParts>
  <Company>UCSF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UCSF Presentation Template</dc:title>
  <dc:subject>Presentation Template</dc:subject>
  <dc:creator>Derek MacDavid</dc:creator>
  <dc:description>Derek MacDavid | derek@bigpicdesign.com</dc:description>
  <cp:lastModifiedBy>Diamond-Smith, Nadia</cp:lastModifiedBy>
  <cp:revision>470</cp:revision>
  <dcterms:created xsi:type="dcterms:W3CDTF">2012-05-07T17:59:34Z</dcterms:created>
  <dcterms:modified xsi:type="dcterms:W3CDTF">2021-09-22T17:56:22Z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0x01010009BFD5D484ED57438231C5F4848B6EC7</vt:lpwstr>
  </property>
</Properties>
</file>