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Default Extension="wmf" ContentType="image/x-wm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47" r:id="rId2"/>
    <p:sldMasterId id="2147484283" r:id="rId3"/>
  </p:sldMasterIdLst>
  <p:notesMasterIdLst>
    <p:notesMasterId r:id="rId76"/>
  </p:notesMasterIdLst>
  <p:handoutMasterIdLst>
    <p:handoutMasterId r:id="rId77"/>
  </p:handoutMasterIdLst>
  <p:sldIdLst>
    <p:sldId id="756" r:id="rId4"/>
    <p:sldId id="958" r:id="rId5"/>
    <p:sldId id="631" r:id="rId6"/>
    <p:sldId id="947" r:id="rId7"/>
    <p:sldId id="961" r:id="rId8"/>
    <p:sldId id="945" r:id="rId9"/>
    <p:sldId id="928" r:id="rId10"/>
    <p:sldId id="959" r:id="rId11"/>
    <p:sldId id="944" r:id="rId12"/>
    <p:sldId id="930" r:id="rId13"/>
    <p:sldId id="863" r:id="rId14"/>
    <p:sldId id="833" r:id="rId15"/>
    <p:sldId id="658" r:id="rId16"/>
    <p:sldId id="834" r:id="rId17"/>
    <p:sldId id="836" r:id="rId18"/>
    <p:sldId id="943" r:id="rId19"/>
    <p:sldId id="835" r:id="rId20"/>
    <p:sldId id="840" r:id="rId21"/>
    <p:sldId id="838" r:id="rId22"/>
    <p:sldId id="839" r:id="rId23"/>
    <p:sldId id="841" r:id="rId24"/>
    <p:sldId id="899" r:id="rId25"/>
    <p:sldId id="931" r:id="rId26"/>
    <p:sldId id="953" r:id="rId27"/>
    <p:sldId id="955" r:id="rId28"/>
    <p:sldId id="932" r:id="rId29"/>
    <p:sldId id="933" r:id="rId30"/>
    <p:sldId id="934" r:id="rId31"/>
    <p:sldId id="935" r:id="rId32"/>
    <p:sldId id="937" r:id="rId33"/>
    <p:sldId id="938" r:id="rId34"/>
    <p:sldId id="939" r:id="rId35"/>
    <p:sldId id="900" r:id="rId36"/>
    <p:sldId id="810" r:id="rId37"/>
    <p:sldId id="960" r:id="rId38"/>
    <p:sldId id="873" r:id="rId39"/>
    <p:sldId id="951" r:id="rId40"/>
    <p:sldId id="864" r:id="rId41"/>
    <p:sldId id="917" r:id="rId42"/>
    <p:sldId id="918" r:id="rId43"/>
    <p:sldId id="919" r:id="rId44"/>
    <p:sldId id="972" r:id="rId45"/>
    <p:sldId id="872" r:id="rId46"/>
    <p:sldId id="902" r:id="rId47"/>
    <p:sldId id="904" r:id="rId48"/>
    <p:sldId id="905" r:id="rId49"/>
    <p:sldId id="906" r:id="rId50"/>
    <p:sldId id="907" r:id="rId51"/>
    <p:sldId id="908" r:id="rId52"/>
    <p:sldId id="909" r:id="rId53"/>
    <p:sldId id="910" r:id="rId54"/>
    <p:sldId id="911" r:id="rId55"/>
    <p:sldId id="912" r:id="rId56"/>
    <p:sldId id="913" r:id="rId57"/>
    <p:sldId id="914" r:id="rId58"/>
    <p:sldId id="915" r:id="rId59"/>
    <p:sldId id="916" r:id="rId60"/>
    <p:sldId id="903" r:id="rId61"/>
    <p:sldId id="950" r:id="rId62"/>
    <p:sldId id="956" r:id="rId63"/>
    <p:sldId id="957" r:id="rId64"/>
    <p:sldId id="973" r:id="rId65"/>
    <p:sldId id="963" r:id="rId66"/>
    <p:sldId id="964" r:id="rId67"/>
    <p:sldId id="965" r:id="rId68"/>
    <p:sldId id="966" r:id="rId69"/>
    <p:sldId id="970" r:id="rId70"/>
    <p:sldId id="971" r:id="rId71"/>
    <p:sldId id="968" r:id="rId72"/>
    <p:sldId id="974" r:id="rId73"/>
    <p:sldId id="967" r:id="rId74"/>
    <p:sldId id="969" r:id="rId75"/>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p:defaultTextStyle>
  <p:extLst>
    <p:ext uri="{EFAFB233-063F-42B5-8137-9DF3F51BA10A}">
      <p15:sldGuideLst xmlns:p15="http://schemas.microsoft.com/office/powerpoint/2012/main">
        <p15:guide id="1" orient="horz" pos="1052">
          <p15:clr>
            <a:srgbClr val="A4A3A4"/>
          </p15:clr>
        </p15:guide>
        <p15:guide id="2" orient="horz" pos="3477">
          <p15:clr>
            <a:srgbClr val="A4A3A4"/>
          </p15:clr>
        </p15:guide>
        <p15:guide id="3" orient="horz" pos="4032">
          <p15:clr>
            <a:srgbClr val="A4A3A4"/>
          </p15:clr>
        </p15:guide>
        <p15:guide id="4" orient="horz" pos="2183">
          <p15:clr>
            <a:srgbClr val="A4A3A4"/>
          </p15:clr>
        </p15:guide>
        <p15:guide id="5" orient="horz" pos="287">
          <p15:clr>
            <a:srgbClr val="A4A3A4"/>
          </p15:clr>
        </p15:guide>
        <p15:guide id="6" orient="horz" pos="1471">
          <p15:clr>
            <a:srgbClr val="A4A3A4"/>
          </p15:clr>
        </p15:guide>
        <p15:guide id="7" orient="horz" pos="535">
          <p15:clr>
            <a:srgbClr val="A4A3A4"/>
          </p15:clr>
        </p15:guide>
        <p15:guide id="8" orient="horz" pos="3938">
          <p15:clr>
            <a:srgbClr val="A4A3A4"/>
          </p15:clr>
        </p15:guide>
        <p15:guide id="9" pos="230">
          <p15:clr>
            <a:srgbClr val="A4A3A4"/>
          </p15:clr>
        </p15:guide>
        <p15:guide id="10" pos="5530">
          <p15:clr>
            <a:srgbClr val="A4A3A4"/>
          </p15:clr>
        </p15:guide>
        <p15:guide id="11" pos="2880">
          <p15:clr>
            <a:srgbClr val="A4A3A4"/>
          </p15:clr>
        </p15:guide>
        <p15:guide id="12" pos="776">
          <p15:clr>
            <a:srgbClr val="A4A3A4"/>
          </p15:clr>
        </p15:guide>
        <p15:guide id="13" pos="1411">
          <p15:clr>
            <a:srgbClr val="A4A3A4"/>
          </p15:clr>
        </p15:guide>
        <p15:guide id="14" pos="5287">
          <p15:clr>
            <a:srgbClr val="A4A3A4"/>
          </p15:clr>
        </p15:guide>
        <p15:guide id="15" pos="474">
          <p15:clr>
            <a:srgbClr val="A4A3A4"/>
          </p15:clr>
        </p15:guide>
        <p15:guide id="16" pos="4551">
          <p15:clr>
            <a:srgbClr val="A4A3A4"/>
          </p15:clr>
        </p15:guide>
      </p15:sldGuideLst>
    </p:ext>
    <p:ext uri="{2D200454-40CA-4A62-9FC3-DE9A4176ACB9}">
      <p15:notesGuideLst xmlns:p15="http://schemas.microsoft.com/office/powerpoint/2012/main">
        <p15:guide id="1" orient="horz" pos="2677">
          <p15:clr>
            <a:srgbClr val="A4A3A4"/>
          </p15:clr>
        </p15:guide>
        <p15:guide id="2" orient="horz" pos="5724">
          <p15:clr>
            <a:srgbClr val="A4A3A4"/>
          </p15:clr>
        </p15:guide>
        <p15:guide id="3" orient="horz" pos="5966">
          <p15:clr>
            <a:srgbClr val="A4A3A4"/>
          </p15:clr>
        </p15:guide>
        <p15:guide id="4" pos="305">
          <p15:clr>
            <a:srgbClr val="A4A3A4"/>
          </p15:clr>
        </p15:guide>
        <p15:guide id="5" pos="430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52049"/>
    <a:srgbClr val="CC99FF"/>
    <a:srgbClr val="178CCB"/>
    <a:srgbClr val="000000"/>
    <a:srgbClr val="F48024"/>
    <a:srgbClr val="90BD31"/>
    <a:srgbClr val="18A3AC"/>
    <a:srgbClr val="EC18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48" autoAdjust="0"/>
    <p:restoredTop sz="64779" autoAdjust="0"/>
  </p:normalViewPr>
  <p:slideViewPr>
    <p:cSldViewPr snapToGrid="0">
      <p:cViewPr>
        <p:scale>
          <a:sx n="90" d="100"/>
          <a:sy n="90" d="100"/>
        </p:scale>
        <p:origin x="1416" y="-232"/>
      </p:cViewPr>
      <p:guideLst>
        <p:guide orient="horz" pos="1052"/>
        <p:guide orient="horz" pos="3477"/>
        <p:guide orient="horz" pos="4032"/>
        <p:guide orient="horz" pos="2183"/>
        <p:guide orient="horz" pos="287"/>
        <p:guide orient="horz" pos="1471"/>
        <p:guide orient="horz" pos="535"/>
        <p:guide orient="horz" pos="3938"/>
        <p:guide pos="230"/>
        <p:guide pos="5530"/>
        <p:guide pos="2880"/>
        <p:guide pos="776"/>
        <p:guide pos="1411"/>
        <p:guide pos="5287"/>
        <p:guide pos="474"/>
        <p:guide pos="4551"/>
      </p:guideLst>
    </p:cSldViewPr>
  </p:slideViewPr>
  <p:notesTextViewPr>
    <p:cViewPr>
      <p:scale>
        <a:sx n="100" d="100"/>
        <a:sy n="100" d="100"/>
      </p:scale>
      <p:origin x="0" y="0"/>
    </p:cViewPr>
  </p:notesTextViewPr>
  <p:sorterViewPr>
    <p:cViewPr>
      <p:scale>
        <a:sx n="125" d="100"/>
        <a:sy n="125" d="100"/>
      </p:scale>
      <p:origin x="0" y="-20968"/>
    </p:cViewPr>
  </p:sorterViewPr>
  <p:notesViewPr>
    <p:cSldViewPr snapToGrid="0">
      <p:cViewPr varScale="1">
        <p:scale>
          <a:sx n="80" d="100"/>
          <a:sy n="80" d="100"/>
        </p:scale>
        <p:origin x="3810" y="60"/>
      </p:cViewPr>
      <p:guideLst>
        <p:guide orient="horz" pos="2677"/>
        <p:guide orient="horz" pos="5724"/>
        <p:guide orient="horz" pos="5966"/>
        <p:guide pos="305"/>
        <p:guide pos="430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customXml" Target="../customXml/item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80" Type="http://schemas.openxmlformats.org/officeDocument/2006/relationships/theme" Target="theme/theme1.xml"/><Relationship Id="rId81" Type="http://schemas.openxmlformats.org/officeDocument/2006/relationships/tableStyles" Target="tableStyles.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notesMaster" Target="notesMasters/notesMaster1.xml"/><Relationship Id="rId77" Type="http://schemas.openxmlformats.org/officeDocument/2006/relationships/handoutMaster" Target="handoutMasters/handoutMaster1.xml"/><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 Id="rId2" Type="http://schemas.openxmlformats.org/officeDocument/2006/relationships/image" Target="NUL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4" name="Straight Connector 43"/>
          <p:cNvCxnSpPr/>
          <p:nvPr/>
        </p:nvCxnSpPr>
        <p:spPr>
          <a:xfrm>
            <a:off x="485775" y="9085263"/>
            <a:ext cx="63404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331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9663" y="9156700"/>
            <a:ext cx="639762"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2"/>
          </p:nvPr>
        </p:nvSpPr>
        <p:spPr>
          <a:xfrm>
            <a:off x="1350963" y="9226550"/>
            <a:ext cx="3170237" cy="276225"/>
          </a:xfrm>
          <a:prstGeom prst="rect">
            <a:avLst/>
          </a:prstGeom>
        </p:spPr>
        <p:txBody>
          <a:bodyPr vert="horz" lIns="91440" tIns="45720" rIns="91440" bIns="45720" rtlCol="0" anchor="b"/>
          <a:lstStyle>
            <a:lvl1pPr algn="l">
              <a:defRPr sz="1400">
                <a:latin typeface="+mj-lt"/>
              </a:defRPr>
            </a:lvl1pPr>
          </a:lstStyle>
          <a:p>
            <a:pPr>
              <a:defRPr/>
            </a:pPr>
            <a:r>
              <a:rPr lang="en-US"/>
              <a:t>Week 1 – Causal Inference</a:t>
            </a:r>
          </a:p>
        </p:txBody>
      </p:sp>
      <p:sp>
        <p:nvSpPr>
          <p:cNvPr id="6" name="Date Placeholder 5"/>
          <p:cNvSpPr>
            <a:spLocks noGrp="1"/>
          </p:cNvSpPr>
          <p:nvPr>
            <p:ph type="dt" sz="quarter" idx="1"/>
          </p:nvPr>
        </p:nvSpPr>
        <p:spPr>
          <a:xfrm>
            <a:off x="4144963" y="119063"/>
            <a:ext cx="3170237" cy="481012"/>
          </a:xfrm>
          <a:prstGeom prst="rect">
            <a:avLst/>
          </a:prstGeom>
        </p:spPr>
        <p:txBody>
          <a:bodyPr vert="horz" lIns="91440" tIns="45720" rIns="91440" bIns="45720" rtlCol="0"/>
          <a:lstStyle>
            <a:lvl1pPr algn="r">
              <a:defRPr sz="1200">
                <a:latin typeface="+mj-lt"/>
              </a:defRPr>
            </a:lvl1pPr>
          </a:lstStyle>
          <a:p>
            <a:pPr>
              <a:defRPr/>
            </a:pPr>
            <a:fld id="{BE1AF1F2-E55F-224F-B6E0-1FD5FC9495BD}" type="datetimeFigureOut">
              <a:rPr lang="en-US"/>
              <a:pPr>
                <a:defRPr/>
              </a:pPr>
              <a:t>1/10/18</a:t>
            </a:fld>
            <a:endParaRPr lang="en-US"/>
          </a:p>
        </p:txBody>
      </p:sp>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 Id="rId2" Type="http://schemas.openxmlformats.org/officeDocument/2006/relationships/image" Target="NUL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344613" y="412750"/>
            <a:ext cx="4802187" cy="3600450"/>
          </a:xfrm>
          <a:prstGeom prst="rect">
            <a:avLst/>
          </a:prstGeom>
          <a:noFill/>
          <a:ln w="12700">
            <a:solidFill>
              <a:prstClr val="black"/>
            </a:solidFill>
          </a:ln>
        </p:spPr>
        <p:txBody>
          <a:bodyPr vert="horz" lIns="97566" tIns="48783" rIns="97566" bIns="48783" rtlCol="0" anchor="ctr"/>
          <a:lstStyle/>
          <a:p>
            <a:pPr lvl="0"/>
            <a:endParaRPr lang="en-US" noProof="0"/>
          </a:p>
        </p:txBody>
      </p:sp>
      <p:sp>
        <p:nvSpPr>
          <p:cNvPr id="5" name="Notes Placeholder 4"/>
          <p:cNvSpPr>
            <a:spLocks noGrp="1"/>
          </p:cNvSpPr>
          <p:nvPr>
            <p:ph type="body" sz="quarter" idx="3"/>
          </p:nvPr>
        </p:nvSpPr>
        <p:spPr>
          <a:xfrm>
            <a:off x="471488" y="4213225"/>
            <a:ext cx="6357937" cy="4629150"/>
          </a:xfrm>
          <a:prstGeom prst="rect">
            <a:avLst/>
          </a:prstGeom>
        </p:spPr>
        <p:txBody>
          <a:bodyPr vert="horz" lIns="0" tIns="0" rIns="0" bIns="0"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11" name="Header Placeholder 1"/>
          <p:cNvSpPr>
            <a:spLocks noGrp="1"/>
          </p:cNvSpPr>
          <p:nvPr>
            <p:ph type="hdr" sz="quarter"/>
          </p:nvPr>
        </p:nvSpPr>
        <p:spPr>
          <a:xfrm>
            <a:off x="2376488" y="9153525"/>
            <a:ext cx="2841625" cy="142875"/>
          </a:xfrm>
          <a:prstGeom prst="rect">
            <a:avLst/>
          </a:prstGeom>
        </p:spPr>
        <p:txBody>
          <a:bodyPr vert="horz" wrap="square" lIns="0" tIns="0" rIns="0" bIns="0" rtlCol="0" anchor="t" anchorCtr="0"/>
          <a:lstStyle>
            <a:lvl1pPr algn="l" eaLnBrk="1" fontAlgn="auto" hangingPunct="1">
              <a:lnSpc>
                <a:spcPct val="95000"/>
              </a:lnSpc>
              <a:spcBef>
                <a:spcPts val="0"/>
              </a:spcBef>
              <a:spcAft>
                <a:spcPts val="0"/>
              </a:spcAft>
              <a:defRPr sz="800" i="0">
                <a:latin typeface="Arial" pitchFamily="34" charset="0"/>
                <a:cs typeface="Arial" pitchFamily="34" charset="0"/>
              </a:defRPr>
            </a:lvl1pPr>
          </a:lstStyle>
          <a:p>
            <a:pPr>
              <a:defRPr/>
            </a:pPr>
            <a:endParaRPr lang="en-US"/>
          </a:p>
        </p:txBody>
      </p:sp>
      <p:sp>
        <p:nvSpPr>
          <p:cNvPr id="12" name="Date Placeholder 2"/>
          <p:cNvSpPr>
            <a:spLocks noGrp="1"/>
          </p:cNvSpPr>
          <p:nvPr>
            <p:ph type="dt" idx="1"/>
          </p:nvPr>
        </p:nvSpPr>
        <p:spPr>
          <a:xfrm>
            <a:off x="1287463" y="9147175"/>
            <a:ext cx="938212" cy="150813"/>
          </a:xfrm>
          <a:prstGeom prst="rect">
            <a:avLst/>
          </a:prstGeom>
        </p:spPr>
        <p:txBody>
          <a:bodyPr vert="horz" lIns="0" tIns="0" rIns="0" bIns="0" rtlCol="0"/>
          <a:lstStyle>
            <a:lvl1pPr algn="l" eaLnBrk="1" fontAlgn="auto" hangingPunct="1">
              <a:spcBef>
                <a:spcPts val="0"/>
              </a:spcBef>
              <a:spcAft>
                <a:spcPts val="0"/>
              </a:spcAft>
              <a:defRPr sz="800" i="0">
                <a:latin typeface="Arial" pitchFamily="34" charset="0"/>
                <a:cs typeface="Arial" pitchFamily="34" charset="0"/>
              </a:defRPr>
            </a:lvl1pPr>
          </a:lstStyle>
          <a:p>
            <a:pPr>
              <a:defRPr/>
            </a:pPr>
            <a:endParaRPr lang="en-US"/>
          </a:p>
        </p:txBody>
      </p:sp>
      <p:sp>
        <p:nvSpPr>
          <p:cNvPr id="28" name="Slide Number Placeholder 6"/>
          <p:cNvSpPr>
            <a:spLocks noGrp="1"/>
          </p:cNvSpPr>
          <p:nvPr>
            <p:ph type="sldNum" sz="quarter" idx="5"/>
          </p:nvPr>
        </p:nvSpPr>
        <p:spPr>
          <a:xfrm>
            <a:off x="477838" y="9147175"/>
            <a:ext cx="590550" cy="109538"/>
          </a:xfrm>
          <a:prstGeom prst="rect">
            <a:avLst/>
          </a:prstGeom>
        </p:spPr>
        <p:txBody>
          <a:bodyPr vert="horz" wrap="square" lIns="0" tIns="0" rIns="0" bIns="0" rtlCol="0" anchor="b" anchorCtr="0"/>
          <a:lstStyle>
            <a:lvl1pPr marL="0" algn="l" defTabSz="957468" rtl="0" eaLnBrk="1" fontAlgn="auto" latinLnBrk="0" hangingPunct="1">
              <a:spcBef>
                <a:spcPts val="0"/>
              </a:spcBef>
              <a:spcAft>
                <a:spcPts val="0"/>
              </a:spcAft>
              <a:defRPr lang="en-US" sz="800" i="0" kern="1200">
                <a:solidFill>
                  <a:schemeClr val="tx1"/>
                </a:solidFill>
                <a:latin typeface="Arial" pitchFamily="34" charset="0"/>
                <a:ea typeface="+mn-ea"/>
                <a:cs typeface="Arial" pitchFamily="34" charset="0"/>
              </a:defRPr>
            </a:lvl1pPr>
          </a:lstStyle>
          <a:p>
            <a:pPr>
              <a:defRPr/>
            </a:pPr>
            <a:fld id="{C2492204-C882-1F49-BB1D-EB85FAE8D3F3}" type="slidenum">
              <a:rPr/>
              <a:pPr>
                <a:defRPr/>
              </a:pPr>
              <a:t>‹#›</a:t>
            </a:fld>
            <a:endParaRPr dirty="0"/>
          </a:p>
        </p:txBody>
      </p:sp>
      <p:cxnSp>
        <p:nvCxnSpPr>
          <p:cNvPr id="29" name="Straight Connector 28"/>
          <p:cNvCxnSpPr/>
          <p:nvPr/>
        </p:nvCxnSpPr>
        <p:spPr>
          <a:xfrm>
            <a:off x="485775" y="9085263"/>
            <a:ext cx="63404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229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9663" y="9156700"/>
            <a:ext cx="639762"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hf sldNum="0" hdr="0" ftr="0" dt="0"/>
  <p:notesStyle>
    <a:lvl1pPr marL="114300" indent="-114300" algn="l" rtl="0" eaLnBrk="0" fontAlgn="base" hangingPunct="0">
      <a:spcBef>
        <a:spcPts val="800"/>
      </a:spcBef>
      <a:spcAft>
        <a:spcPct val="0"/>
      </a:spcAft>
      <a:buFont typeface="Arial" charset="0"/>
      <a:buChar char="•"/>
      <a:defRPr sz="1200" kern="1200">
        <a:solidFill>
          <a:schemeClr val="tx1"/>
        </a:solidFill>
        <a:latin typeface="Arial" pitchFamily="34" charset="0"/>
        <a:ea typeface="Arial" charset="0"/>
        <a:cs typeface="Arial" pitchFamily="34" charset="0"/>
      </a:defRPr>
    </a:lvl1pPr>
    <a:lvl2pPr marL="285750" indent="-112713" algn="l" rtl="0" eaLnBrk="0" fontAlgn="base" hangingPunct="0">
      <a:spcBef>
        <a:spcPts val="200"/>
      </a:spcBef>
      <a:spcAft>
        <a:spcPct val="0"/>
      </a:spcAft>
      <a:buFont typeface="Arial" charset="0"/>
      <a:buChar char="•"/>
      <a:defRPr sz="1100" kern="1200">
        <a:solidFill>
          <a:schemeClr val="tx1"/>
        </a:solidFill>
        <a:latin typeface="Arial" pitchFamily="34" charset="0"/>
        <a:ea typeface="Arial" charset="0"/>
        <a:cs typeface="Arial" pitchFamily="34" charset="0"/>
      </a:defRPr>
    </a:lvl2pPr>
    <a:lvl3pPr marL="403225" indent="-117475" algn="l" rtl="0" eaLnBrk="0" fontAlgn="base" hangingPunct="0">
      <a:spcBef>
        <a:spcPts val="200"/>
      </a:spcBef>
      <a:spcAft>
        <a:spcPct val="0"/>
      </a:spcAft>
      <a:buFont typeface="Arial" charset="0"/>
      <a:buChar char="•"/>
      <a:defRPr sz="1000" kern="1200">
        <a:solidFill>
          <a:schemeClr val="tx1"/>
        </a:solidFill>
        <a:latin typeface="Arial" pitchFamily="34" charset="0"/>
        <a:ea typeface="Arial" charset="0"/>
        <a:cs typeface="Arial" pitchFamily="34" charset="0"/>
      </a:defRPr>
    </a:lvl3pPr>
    <a:lvl4pPr marL="569913" indent="-112713" algn="l" rtl="0" eaLnBrk="0" fontAlgn="base" hangingPunct="0">
      <a:spcBef>
        <a:spcPts val="200"/>
      </a:spcBef>
      <a:spcAft>
        <a:spcPct val="0"/>
      </a:spcAft>
      <a:buFont typeface="Arial" charset="0"/>
      <a:buChar char="•"/>
      <a:defRPr sz="1000" kern="1200">
        <a:solidFill>
          <a:schemeClr val="tx1"/>
        </a:solidFill>
        <a:latin typeface="Arial" pitchFamily="34" charset="0"/>
        <a:ea typeface="Arial" charset="0"/>
        <a:cs typeface="Arial" pitchFamily="34" charset="0"/>
      </a:defRPr>
    </a:lvl4pPr>
    <a:lvl5pPr marL="457200" indent="114300" algn="l" rtl="0" eaLnBrk="0" fontAlgn="base" hangingPunct="0">
      <a:spcBef>
        <a:spcPct val="30000"/>
      </a:spcBef>
      <a:spcAft>
        <a:spcPct val="0"/>
      </a:spcAft>
      <a:buFont typeface="Arial" charset="0"/>
      <a:buChar char="•"/>
      <a:defRPr sz="1000" kern="1200">
        <a:solidFill>
          <a:schemeClr val="tx1"/>
        </a:solidFill>
        <a:latin typeface="+mn-lt"/>
        <a:ea typeface="Arial" charset="0"/>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&amp; Thank you</a:t>
            </a:r>
            <a:r>
              <a:rPr lang="en-US" baseline="0" dirty="0" smtClean="0"/>
              <a:t> for being here!</a:t>
            </a:r>
          </a:p>
          <a:p>
            <a:endParaRPr lang="en-US" dirty="0"/>
          </a:p>
        </p:txBody>
      </p:sp>
    </p:spTree>
    <p:extLst>
      <p:ext uri="{BB962C8B-B14F-4D97-AF65-F5344CB8AC3E}">
        <p14:creationId xmlns:p14="http://schemas.microsoft.com/office/powerpoint/2010/main" val="3741466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bwMode="auto">
          <a:xfrm>
            <a:off x="1295400" y="708025"/>
            <a:ext cx="4725988" cy="354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9" name="Rectangle 3"/>
          <p:cNvSpPr>
            <a:spLocks noGrp="1" noChangeArrowheads="1"/>
          </p:cNvSpPr>
          <p:nvPr>
            <p:ph type="body" idx="1"/>
          </p:nvPr>
        </p:nvSpPr>
        <p:spPr bwMode="auto">
          <a:xfrm>
            <a:off x="974725" y="4486275"/>
            <a:ext cx="5365750" cy="4249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r>
              <a:rPr lang="en-US" altLang="en-US" dirty="0" smtClean="0">
                <a:latin typeface="Arial" charset="0"/>
                <a:cs typeface="Arial" charset="0"/>
              </a:rPr>
              <a:t>One of the “founders” of Nutritional Epidemiology</a:t>
            </a:r>
          </a:p>
          <a:p>
            <a:pPr eaLnBrk="1" hangingPunct="1"/>
            <a:r>
              <a:rPr lang="en-US" altLang="en-US" dirty="0" smtClean="0">
                <a:latin typeface="Arial" charset="0"/>
                <a:cs typeface="Arial" charset="0"/>
              </a:rPr>
              <a:t>Leads/led</a:t>
            </a:r>
            <a:r>
              <a:rPr lang="en-US" altLang="en-US" baseline="0" dirty="0" smtClean="0">
                <a:latin typeface="Arial" charset="0"/>
                <a:cs typeface="Arial" charset="0"/>
              </a:rPr>
              <a:t> Nurses Health Studies 1-3, Health Professionals Follow-up </a:t>
            </a:r>
            <a:r>
              <a:rPr lang="en-US" altLang="en-US" baseline="0" dirty="0" smtClean="0">
                <a:latin typeface="Arial" charset="0"/>
                <a:cs typeface="Arial" charset="0"/>
              </a:rPr>
              <a:t>Study</a:t>
            </a:r>
          </a:p>
          <a:p>
            <a:pPr eaLnBrk="1" hangingPunct="1"/>
            <a:r>
              <a:rPr lang="en-US" altLang="en-US" baseline="0" dirty="0" smtClean="0">
                <a:latin typeface="Arial" charset="0"/>
                <a:cs typeface="Arial" charset="0"/>
              </a:rPr>
              <a:t>First epidemiologist I met as part of a summer job scoring/doing manual data entry of diabetes coding sheets for HPFS</a:t>
            </a:r>
            <a:endParaRPr lang="en-US" altLang="en-US" dirty="0">
              <a:latin typeface="Arial" charset="0"/>
              <a:cs typeface="Arial" charset="0"/>
            </a:endParaRPr>
          </a:p>
        </p:txBody>
      </p:sp>
    </p:spTree>
    <p:extLst>
      <p:ext uri="{BB962C8B-B14F-4D97-AF65-F5344CB8AC3E}">
        <p14:creationId xmlns:p14="http://schemas.microsoft.com/office/powerpoint/2010/main" val="1275116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bwMode="auto">
          <a:xfrm>
            <a:off x="1295400" y="708025"/>
            <a:ext cx="4725988" cy="354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9" name="Rectangle 3"/>
          <p:cNvSpPr>
            <a:spLocks noGrp="1" noChangeArrowheads="1"/>
          </p:cNvSpPr>
          <p:nvPr>
            <p:ph type="body" idx="1"/>
          </p:nvPr>
        </p:nvSpPr>
        <p:spPr bwMode="auto">
          <a:xfrm>
            <a:off x="974725" y="4486275"/>
            <a:ext cx="5365750" cy="4249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latin typeface="Arial" charset="0"/>
              <a:cs typeface="Arial" charset="0"/>
            </a:endParaRPr>
          </a:p>
        </p:txBody>
      </p:sp>
    </p:spTree>
    <p:extLst>
      <p:ext uri="{BB962C8B-B14F-4D97-AF65-F5344CB8AC3E}">
        <p14:creationId xmlns:p14="http://schemas.microsoft.com/office/powerpoint/2010/main" val="809591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bwMode="auto">
          <a:xfrm>
            <a:off x="1295400" y="708025"/>
            <a:ext cx="4725988" cy="354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9" name="Rectangle 3"/>
          <p:cNvSpPr>
            <a:spLocks noGrp="1" noChangeArrowheads="1"/>
          </p:cNvSpPr>
          <p:nvPr>
            <p:ph type="body" idx="1"/>
          </p:nvPr>
        </p:nvSpPr>
        <p:spPr bwMode="auto">
          <a:xfrm>
            <a:off x="974725" y="4486275"/>
            <a:ext cx="5365750" cy="4249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latin typeface="Arial" charset="0"/>
              <a:cs typeface="Arial" charset="0"/>
            </a:endParaRPr>
          </a:p>
        </p:txBody>
      </p:sp>
    </p:spTree>
    <p:extLst>
      <p:ext uri="{BB962C8B-B14F-4D97-AF65-F5344CB8AC3E}">
        <p14:creationId xmlns:p14="http://schemas.microsoft.com/office/powerpoint/2010/main" val="1063906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bwMode="auto">
          <a:xfrm>
            <a:off x="1295400" y="708025"/>
            <a:ext cx="4725988" cy="354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9" name="Rectangle 3"/>
          <p:cNvSpPr>
            <a:spLocks noGrp="1" noChangeArrowheads="1"/>
          </p:cNvSpPr>
          <p:nvPr>
            <p:ph type="body" idx="1"/>
          </p:nvPr>
        </p:nvSpPr>
        <p:spPr bwMode="auto">
          <a:xfrm>
            <a:off x="974725" y="4486275"/>
            <a:ext cx="5365750" cy="4249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latin typeface="Arial" charset="0"/>
              <a:cs typeface="Arial" charset="0"/>
            </a:endParaRPr>
          </a:p>
        </p:txBody>
      </p:sp>
    </p:spTree>
    <p:extLst>
      <p:ext uri="{BB962C8B-B14F-4D97-AF65-F5344CB8AC3E}">
        <p14:creationId xmlns:p14="http://schemas.microsoft.com/office/powerpoint/2010/main" val="2097114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bwMode="auto">
          <a:xfrm>
            <a:off x="1295400" y="708025"/>
            <a:ext cx="4725988" cy="354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9" name="Rectangle 3"/>
          <p:cNvSpPr>
            <a:spLocks noGrp="1" noChangeArrowheads="1"/>
          </p:cNvSpPr>
          <p:nvPr>
            <p:ph type="body" idx="1"/>
          </p:nvPr>
        </p:nvSpPr>
        <p:spPr bwMode="auto">
          <a:xfrm>
            <a:off x="974725" y="4486275"/>
            <a:ext cx="5365750" cy="4249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latin typeface="Arial" charset="0"/>
              <a:cs typeface="Arial" charset="0"/>
            </a:endParaRPr>
          </a:p>
        </p:txBody>
      </p:sp>
    </p:spTree>
    <p:extLst>
      <p:ext uri="{BB962C8B-B14F-4D97-AF65-F5344CB8AC3E}">
        <p14:creationId xmlns:p14="http://schemas.microsoft.com/office/powerpoint/2010/main" val="1766695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bwMode="auto">
          <a:xfrm>
            <a:off x="1295400" y="708025"/>
            <a:ext cx="4725988" cy="354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9" name="Rectangle 3"/>
          <p:cNvSpPr>
            <a:spLocks noGrp="1" noChangeArrowheads="1"/>
          </p:cNvSpPr>
          <p:nvPr>
            <p:ph type="body" idx="1"/>
          </p:nvPr>
        </p:nvSpPr>
        <p:spPr bwMode="auto">
          <a:xfrm>
            <a:off x="974725" y="4486275"/>
            <a:ext cx="5365750" cy="4249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latin typeface="Arial" charset="0"/>
              <a:cs typeface="Arial" charset="0"/>
            </a:endParaRPr>
          </a:p>
        </p:txBody>
      </p:sp>
    </p:spTree>
    <p:extLst>
      <p:ext uri="{BB962C8B-B14F-4D97-AF65-F5344CB8AC3E}">
        <p14:creationId xmlns:p14="http://schemas.microsoft.com/office/powerpoint/2010/main" val="791273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bwMode="auto">
          <a:xfrm>
            <a:off x="1295400" y="708025"/>
            <a:ext cx="4725988" cy="354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9" name="Rectangle 3"/>
          <p:cNvSpPr>
            <a:spLocks noGrp="1" noChangeArrowheads="1"/>
          </p:cNvSpPr>
          <p:nvPr>
            <p:ph type="body" idx="1"/>
          </p:nvPr>
        </p:nvSpPr>
        <p:spPr bwMode="auto">
          <a:xfrm>
            <a:off x="974725" y="4486275"/>
            <a:ext cx="5365750" cy="4249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latin typeface="Arial" charset="0"/>
              <a:cs typeface="Arial" charset="0"/>
            </a:endParaRPr>
          </a:p>
        </p:txBody>
      </p:sp>
    </p:spTree>
    <p:extLst>
      <p:ext uri="{BB962C8B-B14F-4D97-AF65-F5344CB8AC3E}">
        <p14:creationId xmlns:p14="http://schemas.microsoft.com/office/powerpoint/2010/main" val="790686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bwMode="auto">
          <a:xfrm>
            <a:off x="1295400" y="708025"/>
            <a:ext cx="4725988" cy="354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9" name="Rectangle 3"/>
          <p:cNvSpPr>
            <a:spLocks noGrp="1" noChangeArrowheads="1"/>
          </p:cNvSpPr>
          <p:nvPr>
            <p:ph type="body" idx="1"/>
          </p:nvPr>
        </p:nvSpPr>
        <p:spPr bwMode="auto">
          <a:xfrm>
            <a:off x="974725" y="4486275"/>
            <a:ext cx="5365750" cy="4249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latin typeface="Arial" charset="0"/>
              <a:cs typeface="Arial" charset="0"/>
            </a:endParaRPr>
          </a:p>
        </p:txBody>
      </p:sp>
    </p:spTree>
    <p:extLst>
      <p:ext uri="{BB962C8B-B14F-4D97-AF65-F5344CB8AC3E}">
        <p14:creationId xmlns:p14="http://schemas.microsoft.com/office/powerpoint/2010/main" val="727801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Medicine</a:t>
            </a:r>
            <a:r>
              <a:rPr lang="en-US" baseline="0" dirty="0" smtClean="0"/>
              <a:t> involves constant decision making regarding how to improve the health situation of the person in front of you. Epidemiology &amp; Translational Science fuels the evidence base that guides that decision making.</a:t>
            </a:r>
          </a:p>
          <a:p>
            <a:r>
              <a:rPr lang="en-US" baseline="0" dirty="0" smtClean="0"/>
              <a:t>Similarly, to improve public health, we want our choices and actions to have impact </a:t>
            </a:r>
            <a:r>
              <a:rPr lang="mr-IN" baseline="0" dirty="0" smtClean="0"/>
              <a:t>–</a:t>
            </a:r>
            <a:r>
              <a:rPr lang="en-US" baseline="0" dirty="0" smtClean="0"/>
              <a:t> before investing time and money into a new product or public health service, one would like to be guided by evidence that that “thing” is going to work. </a:t>
            </a:r>
          </a:p>
          <a:p>
            <a:endParaRPr lang="en-US" baseline="0" dirty="0" smtClean="0"/>
          </a:p>
          <a:p>
            <a:r>
              <a:rPr lang="en-US" baseline="0" dirty="0" err="1" smtClean="0"/>
              <a:t>Epid</a:t>
            </a:r>
            <a:r>
              <a:rPr lang="en-US" baseline="0" dirty="0" smtClean="0"/>
              <a:t> is a foundational science that </a:t>
            </a:r>
            <a:r>
              <a:rPr lang="en-US" baseline="0" dirty="0" smtClean="0">
                <a:sym typeface="Wingdings"/>
              </a:rPr>
              <a:t></a:t>
            </a:r>
            <a:r>
              <a:rPr lang="en-US" baseline="0" dirty="0" smtClean="0"/>
              <a:t>the research </a:t>
            </a:r>
            <a:r>
              <a:rPr lang="en-US" baseline="0" dirty="0" smtClean="0">
                <a:sym typeface="Wingdings"/>
              </a:rPr>
              <a:t> data  guides decision making/actions/policies etc.</a:t>
            </a:r>
          </a:p>
          <a:p>
            <a:endParaRPr lang="en-US" dirty="0"/>
          </a:p>
        </p:txBody>
      </p:sp>
    </p:spTree>
    <p:extLst>
      <p:ext uri="{BB962C8B-B14F-4D97-AF65-F5344CB8AC3E}">
        <p14:creationId xmlns:p14="http://schemas.microsoft.com/office/powerpoint/2010/main" val="3979569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marR="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dirty="0" smtClean="0"/>
              <a:t>During my training, I mainly received experience or formal coursework on only the things in green</a:t>
            </a:r>
          </a:p>
          <a:p>
            <a:endParaRPr lang="en-US" dirty="0"/>
          </a:p>
        </p:txBody>
      </p:sp>
    </p:spTree>
    <p:extLst>
      <p:ext uri="{BB962C8B-B14F-4D97-AF65-F5344CB8AC3E}">
        <p14:creationId xmlns:p14="http://schemas.microsoft.com/office/powerpoint/2010/main" val="20153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bwMode="auto">
          <a:xfrm>
            <a:off x="1295400" y="708025"/>
            <a:ext cx="4725988" cy="354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1" name="Rectangle 3"/>
          <p:cNvSpPr>
            <a:spLocks noGrp="1" noChangeArrowheads="1"/>
          </p:cNvSpPr>
          <p:nvPr>
            <p:ph type="body" idx="1"/>
          </p:nvPr>
        </p:nvSpPr>
        <p:spPr bwMode="auto">
          <a:xfrm>
            <a:off x="974725" y="4486275"/>
            <a:ext cx="5365750" cy="4249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latin typeface="Arial" charset="0"/>
              <a:cs typeface="Arial" charset="0"/>
            </a:endParaRPr>
          </a:p>
        </p:txBody>
      </p:sp>
    </p:spTree>
    <p:extLst>
      <p:ext uri="{BB962C8B-B14F-4D97-AF65-F5344CB8AC3E}">
        <p14:creationId xmlns:p14="http://schemas.microsoft.com/office/powerpoint/2010/main" val="1043406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t>You</a:t>
            </a:r>
            <a:r>
              <a:rPr lang="en-US" baseline="0" dirty="0" smtClean="0"/>
              <a:t> have been introduced to broad range of topics and methods in EPI 203.</a:t>
            </a:r>
            <a:endParaRPr lang="en-US" dirty="0" smtClean="0"/>
          </a:p>
          <a:p>
            <a:pPr eaLnBrk="1" hangingPunct="1"/>
            <a:r>
              <a:rPr lang="en-US" dirty="0" smtClean="0"/>
              <a:t>With those initial tools,</a:t>
            </a:r>
            <a:r>
              <a:rPr lang="en-US" baseline="0" dirty="0" smtClean="0"/>
              <a:t> o</a:t>
            </a:r>
            <a:r>
              <a:rPr lang="en-US" dirty="0" smtClean="0"/>
              <a:t>ne</a:t>
            </a:r>
            <a:r>
              <a:rPr lang="en-US" baseline="0" dirty="0" smtClean="0"/>
              <a:t> of the best ways to learn </a:t>
            </a:r>
            <a:r>
              <a:rPr lang="en-US" baseline="0" dirty="0" err="1" smtClean="0"/>
              <a:t>epid</a:t>
            </a:r>
            <a:r>
              <a:rPr lang="en-US" baseline="0" dirty="0" smtClean="0"/>
              <a:t> is now to apply it </a:t>
            </a:r>
            <a:r>
              <a:rPr lang="mr-IN" baseline="0" dirty="0" smtClean="0"/>
              <a:t>–</a:t>
            </a:r>
            <a:r>
              <a:rPr lang="en-US" baseline="0" dirty="0" smtClean="0"/>
              <a:t> by reading/critiquing the peer-reviewed literature and writing your own proposals/ideas.</a:t>
            </a:r>
          </a:p>
          <a:p>
            <a:pPr eaLnBrk="1" hangingPunct="1"/>
            <a:r>
              <a:rPr lang="en-US" baseline="0" dirty="0" smtClean="0"/>
              <a:t>Would like to spend some time providing some structure for how to read/critique and write scientific reports.</a:t>
            </a:r>
          </a:p>
          <a:p>
            <a:pPr eaLnBrk="1" hangingPunct="1"/>
            <a:endParaRPr lang="en-US" baseline="0" dirty="0" smtClean="0"/>
          </a:p>
          <a:p>
            <a:pPr eaLnBrk="1" hangingPunct="1"/>
            <a:r>
              <a:rPr lang="en-US" dirty="0" smtClean="0"/>
              <a:t>This</a:t>
            </a:r>
            <a:r>
              <a:rPr lang="en-US" baseline="0" dirty="0" smtClean="0"/>
              <a:t> set of slides is intended to help guide you/give you some checklists/structure, as you will be presented with articles/problems sets in this class</a:t>
            </a:r>
            <a:endParaRPr lang="en-US" dirty="0"/>
          </a:p>
        </p:txBody>
      </p:sp>
      <p:sp>
        <p:nvSpPr>
          <p:cNvPr id="4" name="Slide Number Placeholder 3"/>
          <p:cNvSpPr>
            <a:spLocks noGrp="1"/>
          </p:cNvSpPr>
          <p:nvPr>
            <p:ph type="sldNum" sz="quarter" idx="10"/>
          </p:nvPr>
        </p:nvSpPr>
        <p:spPr/>
        <p:txBody>
          <a:bodyPr/>
          <a:lstStyle/>
          <a:p>
            <a:fld id="{2138A88D-5451-DB45-A14C-3218B5721A37}" type="slidenum">
              <a:rPr lang="en-US" smtClean="0"/>
              <a:t>26</a:t>
            </a:fld>
            <a:endParaRPr lang="en-US" dirty="0"/>
          </a:p>
        </p:txBody>
      </p:sp>
    </p:spTree>
    <p:extLst>
      <p:ext uri="{BB962C8B-B14F-4D97-AF65-F5344CB8AC3E}">
        <p14:creationId xmlns:p14="http://schemas.microsoft.com/office/powerpoint/2010/main" val="1595974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10"/>
          </p:nvPr>
        </p:nvSpPr>
        <p:spPr/>
        <p:txBody>
          <a:bodyPr/>
          <a:lstStyle/>
          <a:p>
            <a:fld id="{2138A88D-5451-DB45-A14C-3218B5721A37}" type="slidenum">
              <a:rPr lang="en-US" smtClean="0"/>
              <a:t>27</a:t>
            </a:fld>
            <a:endParaRPr lang="en-US" dirty="0"/>
          </a:p>
        </p:txBody>
      </p:sp>
    </p:spTree>
    <p:extLst>
      <p:ext uri="{BB962C8B-B14F-4D97-AF65-F5344CB8AC3E}">
        <p14:creationId xmlns:p14="http://schemas.microsoft.com/office/powerpoint/2010/main" val="11175709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90000"/>
              </a:lnSpc>
            </a:pPr>
            <a:r>
              <a:rPr lang="es-ES_tradnl" altLang="en-US" sz="1200" dirty="0" smtClean="0">
                <a:solidFill>
                  <a:schemeClr val="tx1"/>
                </a:solidFill>
              </a:rPr>
              <a:t>		</a:t>
            </a:r>
            <a:endParaRPr lang="en-US" dirty="0"/>
          </a:p>
        </p:txBody>
      </p:sp>
      <p:sp>
        <p:nvSpPr>
          <p:cNvPr id="4" name="Slide Number Placeholder 3"/>
          <p:cNvSpPr>
            <a:spLocks noGrp="1"/>
          </p:cNvSpPr>
          <p:nvPr>
            <p:ph type="sldNum" sz="quarter" idx="10"/>
          </p:nvPr>
        </p:nvSpPr>
        <p:spPr/>
        <p:txBody>
          <a:bodyPr/>
          <a:lstStyle/>
          <a:p>
            <a:fld id="{2138A88D-5451-DB45-A14C-3218B5721A37}" type="slidenum">
              <a:rPr lang="en-US" smtClean="0"/>
              <a:t>28</a:t>
            </a:fld>
            <a:endParaRPr lang="en-US" dirty="0"/>
          </a:p>
        </p:txBody>
      </p:sp>
    </p:spTree>
    <p:extLst>
      <p:ext uri="{BB962C8B-B14F-4D97-AF65-F5344CB8AC3E}">
        <p14:creationId xmlns:p14="http://schemas.microsoft.com/office/powerpoint/2010/main" val="1103261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s-ES_tradnl" altLang="en-US" sz="1200" dirty="0" smtClean="0">
                <a:solidFill>
                  <a:schemeClr val="tx1"/>
                </a:solidFill>
              </a:rPr>
              <a:t>				</a:t>
            </a:r>
            <a:endParaRPr lang="en-US" dirty="0"/>
          </a:p>
        </p:txBody>
      </p:sp>
      <p:sp>
        <p:nvSpPr>
          <p:cNvPr id="4" name="Slide Number Placeholder 3"/>
          <p:cNvSpPr>
            <a:spLocks noGrp="1"/>
          </p:cNvSpPr>
          <p:nvPr>
            <p:ph type="sldNum" sz="quarter" idx="10"/>
          </p:nvPr>
        </p:nvSpPr>
        <p:spPr/>
        <p:txBody>
          <a:bodyPr/>
          <a:lstStyle/>
          <a:p>
            <a:fld id="{2138A88D-5451-DB45-A14C-3218B5721A37}" type="slidenum">
              <a:rPr lang="en-US" smtClean="0"/>
              <a:t>29</a:t>
            </a:fld>
            <a:endParaRPr lang="en-US" dirty="0"/>
          </a:p>
        </p:txBody>
      </p:sp>
    </p:spTree>
    <p:extLst>
      <p:ext uri="{BB962C8B-B14F-4D97-AF65-F5344CB8AC3E}">
        <p14:creationId xmlns:p14="http://schemas.microsoft.com/office/powerpoint/2010/main" val="20284383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spcBef>
                <a:spcPct val="0"/>
              </a:spcBef>
              <a:buFont typeface="Wingdings" panose="05000000000000000000" pitchFamily="2" charset="2"/>
              <a:buNone/>
              <a:defRPr/>
            </a:pPr>
            <a:endParaRPr lang="en-US" dirty="0"/>
          </a:p>
        </p:txBody>
      </p:sp>
      <p:sp>
        <p:nvSpPr>
          <p:cNvPr id="4" name="Slide Number Placeholder 3"/>
          <p:cNvSpPr>
            <a:spLocks noGrp="1"/>
          </p:cNvSpPr>
          <p:nvPr>
            <p:ph type="sldNum" sz="quarter" idx="10"/>
          </p:nvPr>
        </p:nvSpPr>
        <p:spPr/>
        <p:txBody>
          <a:bodyPr/>
          <a:lstStyle/>
          <a:p>
            <a:fld id="{2138A88D-5451-DB45-A14C-3218B5721A37}" type="slidenum">
              <a:rPr lang="en-US" smtClean="0"/>
              <a:t>30</a:t>
            </a:fld>
            <a:endParaRPr lang="en-US" dirty="0"/>
          </a:p>
        </p:txBody>
      </p:sp>
    </p:spTree>
    <p:extLst>
      <p:ext uri="{BB962C8B-B14F-4D97-AF65-F5344CB8AC3E}">
        <p14:creationId xmlns:p14="http://schemas.microsoft.com/office/powerpoint/2010/main" val="20322321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spcBef>
                <a:spcPct val="0"/>
              </a:spcBef>
              <a:buFont typeface="Wingdings" panose="05000000000000000000" pitchFamily="2" charset="2"/>
              <a:buNone/>
              <a:defRPr/>
            </a:pPr>
            <a:endParaRPr lang="en-US" dirty="0"/>
          </a:p>
        </p:txBody>
      </p:sp>
      <p:sp>
        <p:nvSpPr>
          <p:cNvPr id="4" name="Slide Number Placeholder 3"/>
          <p:cNvSpPr>
            <a:spLocks noGrp="1"/>
          </p:cNvSpPr>
          <p:nvPr>
            <p:ph type="sldNum" sz="quarter" idx="10"/>
          </p:nvPr>
        </p:nvSpPr>
        <p:spPr/>
        <p:txBody>
          <a:bodyPr/>
          <a:lstStyle/>
          <a:p>
            <a:fld id="{2138A88D-5451-DB45-A14C-3218B5721A37}" type="slidenum">
              <a:rPr lang="en-US" smtClean="0"/>
              <a:t>31</a:t>
            </a:fld>
            <a:endParaRPr lang="en-US" dirty="0"/>
          </a:p>
        </p:txBody>
      </p:sp>
    </p:spTree>
    <p:extLst>
      <p:ext uri="{BB962C8B-B14F-4D97-AF65-F5344CB8AC3E}">
        <p14:creationId xmlns:p14="http://schemas.microsoft.com/office/powerpoint/2010/main" val="7479821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spcBef>
                <a:spcPct val="0"/>
              </a:spcBef>
              <a:buFont typeface="Wingdings" panose="05000000000000000000" pitchFamily="2" charset="2"/>
              <a:buNone/>
              <a:defRPr/>
            </a:pPr>
            <a:r>
              <a:rPr lang="es-ES_tradnl" altLang="en-US" sz="1200" dirty="0" smtClean="0">
                <a:solidFill>
                  <a:schemeClr val="tx1"/>
                </a:solidFill>
              </a:rPr>
              <a:t>							</a:t>
            </a:r>
          </a:p>
          <a:p>
            <a:pPr>
              <a:lnSpc>
                <a:spcPct val="80000"/>
              </a:lnSpc>
              <a:buFont typeface="Wingdings" panose="05000000000000000000" pitchFamily="2" charset="2"/>
              <a:buNone/>
              <a:defRPr/>
            </a:pPr>
            <a:endParaRPr lang="en-US" dirty="0"/>
          </a:p>
        </p:txBody>
      </p:sp>
      <p:sp>
        <p:nvSpPr>
          <p:cNvPr id="4" name="Slide Number Placeholder 3"/>
          <p:cNvSpPr>
            <a:spLocks noGrp="1"/>
          </p:cNvSpPr>
          <p:nvPr>
            <p:ph type="sldNum" sz="quarter" idx="10"/>
          </p:nvPr>
        </p:nvSpPr>
        <p:spPr/>
        <p:txBody>
          <a:bodyPr/>
          <a:lstStyle/>
          <a:p>
            <a:fld id="{2138A88D-5451-DB45-A14C-3218B5721A37}" type="slidenum">
              <a:rPr lang="en-US" smtClean="0"/>
              <a:t>32</a:t>
            </a:fld>
            <a:endParaRPr lang="en-US" dirty="0"/>
          </a:p>
        </p:txBody>
      </p:sp>
    </p:spTree>
    <p:extLst>
      <p:ext uri="{BB962C8B-B14F-4D97-AF65-F5344CB8AC3E}">
        <p14:creationId xmlns:p14="http://schemas.microsoft.com/office/powerpoint/2010/main" val="20929790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6C0E9C-FEB4-4A1C-A7B9-C9ACD002F630}" type="slidenum">
              <a:rPr lang="en-US"/>
              <a:pPr/>
              <a:t>34</a:t>
            </a:fld>
            <a:endParaRPr lang="en-US"/>
          </a:p>
        </p:txBody>
      </p:sp>
      <p:sp>
        <p:nvSpPr>
          <p:cNvPr id="20482" name="Rectangle 2"/>
          <p:cNvSpPr>
            <a:spLocks noGrp="1" noRot="1" noChangeAspect="1" noChangeArrowheads="1" noTextEdit="1"/>
          </p:cNvSpPr>
          <p:nvPr>
            <p:ph type="sldImg"/>
          </p:nvPr>
        </p:nvSpPr>
        <p:spPr>
          <a:xfrm>
            <a:off x="1104900" y="696913"/>
            <a:ext cx="4648200" cy="3486150"/>
          </a:xfrm>
          <a:ln/>
        </p:spPr>
      </p:sp>
      <p:sp>
        <p:nvSpPr>
          <p:cNvPr id="20483" name="Rectangle 3"/>
          <p:cNvSpPr>
            <a:spLocks noGrp="1" noChangeArrowheads="1"/>
          </p:cNvSpPr>
          <p:nvPr>
            <p:ph type="body" idx="1"/>
          </p:nvPr>
        </p:nvSpPr>
        <p:spPr/>
        <p:txBody>
          <a:bodyPr>
            <a:normAutofit/>
          </a:bodyPr>
          <a:lstStyle/>
          <a:p>
            <a:pPr marL="114300" marR="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dirty="0" smtClean="0"/>
              <a:t>JMC:  </a:t>
            </a:r>
            <a:r>
              <a:rPr lang="en-US" baseline="0" dirty="0" smtClean="0"/>
              <a:t>Grouping attribution, mediation, and interaction objectives under the broader objective of causation</a:t>
            </a:r>
            <a:r>
              <a:rPr lang="mr-IN" baseline="0" dirty="0" smtClean="0"/>
              <a:t>…</a:t>
            </a:r>
            <a:r>
              <a:rPr lang="en-US" baseline="0" dirty="0" smtClean="0"/>
              <a:t> each of these are, in some ways, getting at a different aspect of causation</a:t>
            </a:r>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1530163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6C0E9C-FEB4-4A1C-A7B9-C9ACD002F630}" type="slidenum">
              <a:rPr lang="en-US"/>
              <a:pPr/>
              <a:t>35</a:t>
            </a:fld>
            <a:endParaRPr lang="en-US"/>
          </a:p>
        </p:txBody>
      </p:sp>
      <p:sp>
        <p:nvSpPr>
          <p:cNvPr id="20482" name="Rectangle 2"/>
          <p:cNvSpPr>
            <a:spLocks noGrp="1" noRot="1" noChangeAspect="1" noChangeArrowheads="1" noTextEdit="1"/>
          </p:cNvSpPr>
          <p:nvPr>
            <p:ph type="sldImg"/>
          </p:nvPr>
        </p:nvSpPr>
        <p:spPr>
          <a:xfrm>
            <a:off x="1104900" y="696913"/>
            <a:ext cx="4648200" cy="3486150"/>
          </a:xfrm>
          <a:ln/>
        </p:spPr>
      </p:sp>
      <p:sp>
        <p:nvSpPr>
          <p:cNvPr id="20483" name="Rectangle 3"/>
          <p:cNvSpPr>
            <a:spLocks noGrp="1" noChangeArrowheads="1"/>
          </p:cNvSpPr>
          <p:nvPr>
            <p:ph type="body" idx="1"/>
          </p:nvPr>
        </p:nvSpPr>
        <p:spPr/>
        <p:txBody>
          <a:bodyPr>
            <a:normAutofit/>
          </a:bodyPr>
          <a:lstStyle/>
          <a:p>
            <a:pPr marL="114300" marR="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dirty="0" smtClean="0"/>
              <a:t>JMC:  </a:t>
            </a:r>
            <a:r>
              <a:rPr lang="en-US" baseline="0" dirty="0" smtClean="0"/>
              <a:t>One may see attribution, mediation, and interaction objectives classified under the broader objective of causation</a:t>
            </a:r>
            <a:r>
              <a:rPr lang="mr-IN" baseline="0" dirty="0" smtClean="0"/>
              <a:t>…</a:t>
            </a:r>
            <a:r>
              <a:rPr lang="en-US" baseline="0" dirty="0" smtClean="0"/>
              <a:t> each of these are, in some ways, getting at a different aspect of causation</a:t>
            </a:r>
            <a:endParaRPr lang="en-US" dirty="0" smtClean="0"/>
          </a:p>
          <a:p>
            <a:endParaRPr lang="en-US" dirty="0" smtClean="0"/>
          </a:p>
          <a:p>
            <a:endParaRPr lang="en-US" dirty="0" smtClean="0"/>
          </a:p>
        </p:txBody>
      </p:sp>
    </p:spTree>
    <p:extLst>
      <p:ext uri="{BB962C8B-B14F-4D97-AF65-F5344CB8AC3E}">
        <p14:creationId xmlns:p14="http://schemas.microsoft.com/office/powerpoint/2010/main" val="8997680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p>
            <a:fld id="{EACA78F1-F62B-4667-A64F-3DD09B87E7A3}" type="slidenum">
              <a:rPr lang="en-US" smtClean="0"/>
              <a:pPr/>
              <a:t>36</a:t>
            </a:fld>
            <a:endParaRPr lang="en-US" smtClean="0"/>
          </a:p>
        </p:txBody>
      </p:sp>
      <p:sp>
        <p:nvSpPr>
          <p:cNvPr id="22530" name="Rectangle 2"/>
          <p:cNvSpPr>
            <a:spLocks noGrp="1" noRot="1" noChangeAspect="1" noChangeArrowheads="1" noTextEdit="1"/>
          </p:cNvSpPr>
          <p:nvPr>
            <p:ph type="sldImg"/>
          </p:nvPr>
        </p:nvSpPr>
        <p:spPr>
          <a:xfrm>
            <a:off x="1104900" y="696913"/>
            <a:ext cx="4648200" cy="3486150"/>
          </a:xfrm>
          <a:ln/>
        </p:spPr>
      </p:sp>
      <p:sp>
        <p:nvSpPr>
          <p:cNvPr id="22531" name="Rectangle 3"/>
          <p:cNvSpPr>
            <a:spLocks noGrp="1" noChangeArrowheads="1"/>
          </p:cNvSpPr>
          <p:nvPr>
            <p:ph type="body" idx="1"/>
          </p:nvPr>
        </p:nvSpPr>
        <p:spPr>
          <a:xfrm>
            <a:off x="685800" y="4416425"/>
            <a:ext cx="5486400" cy="4260850"/>
          </a:xfrm>
          <a:noFill/>
          <a:ln/>
        </p:spPr>
        <p:txBody>
          <a:bodyPr/>
          <a:lstStyle/>
          <a:p>
            <a:endParaRPr lang="en-US" sz="1000" dirty="0" smtClean="0"/>
          </a:p>
        </p:txBody>
      </p:sp>
    </p:spTree>
    <p:extLst>
      <p:ext uri="{BB962C8B-B14F-4D97-AF65-F5344CB8AC3E}">
        <p14:creationId xmlns:p14="http://schemas.microsoft.com/office/powerpoint/2010/main" val="2069133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Life-long learning</a:t>
            </a:r>
          </a:p>
          <a:p>
            <a:r>
              <a:rPr lang="en-US" dirty="0" smtClean="0"/>
              <a:t>To be a strong collaborator with</a:t>
            </a:r>
            <a:r>
              <a:rPr lang="en-US" baseline="0" dirty="0" smtClean="0"/>
              <a:t> folks outside one’s own discipline</a:t>
            </a:r>
            <a:r>
              <a:rPr lang="en-US" dirty="0" smtClean="0"/>
              <a:t>, we are constantly</a:t>
            </a:r>
            <a:r>
              <a:rPr lang="en-US" baseline="0" dirty="0" smtClean="0"/>
              <a:t> challenged to toggle </a:t>
            </a:r>
            <a:r>
              <a:rPr lang="en-US" baseline="0" dirty="0" err="1" smtClean="0"/>
              <a:t>bt</a:t>
            </a:r>
            <a:r>
              <a:rPr lang="en-US" baseline="0" dirty="0" smtClean="0"/>
              <a:t> learning and teaching</a:t>
            </a:r>
            <a:r>
              <a:rPr lang="en-US" dirty="0" smtClean="0"/>
              <a:t> </a:t>
            </a:r>
          </a:p>
          <a:p>
            <a:r>
              <a:rPr lang="en-US" dirty="0" smtClean="0"/>
              <a:t>I got into</a:t>
            </a:r>
            <a:r>
              <a:rPr lang="en-US" baseline="0" dirty="0" smtClean="0"/>
              <a:t> public health </a:t>
            </a:r>
            <a:r>
              <a:rPr lang="en-US" baseline="0" dirty="0" err="1" smtClean="0"/>
              <a:t>bc</a:t>
            </a:r>
            <a:r>
              <a:rPr lang="en-US" baseline="0" dirty="0" smtClean="0"/>
              <a:t> of a topic interest (nutrition, food, prevention (or fear of disease)) and an interest to “serve”</a:t>
            </a:r>
            <a:r>
              <a:rPr lang="mr-IN" baseline="0" dirty="0" smtClean="0"/>
              <a:t>…</a:t>
            </a:r>
            <a:r>
              <a:rPr lang="en-US" baseline="0" dirty="0" smtClean="0"/>
              <a:t> highly rewarding</a:t>
            </a:r>
            <a:r>
              <a:rPr lang="mr-IN" baseline="0" dirty="0" smtClean="0"/>
              <a:t>…</a:t>
            </a:r>
            <a:r>
              <a:rPr lang="en-US" baseline="0" dirty="0" smtClean="0"/>
              <a:t>also stayed </a:t>
            </a:r>
            <a:r>
              <a:rPr lang="en-US" baseline="0" dirty="0" err="1" smtClean="0"/>
              <a:t>bc</a:t>
            </a:r>
            <a:r>
              <a:rPr lang="en-US" baseline="0" dirty="0" smtClean="0"/>
              <a:t> of the people and opportunities to learn</a:t>
            </a:r>
            <a:endParaRPr lang="en-US" dirty="0" smtClean="0"/>
          </a:p>
          <a:p>
            <a:endParaRPr lang="en-US" dirty="0"/>
          </a:p>
        </p:txBody>
      </p:sp>
    </p:spTree>
    <p:extLst>
      <p:ext uri="{BB962C8B-B14F-4D97-AF65-F5344CB8AC3E}">
        <p14:creationId xmlns:p14="http://schemas.microsoft.com/office/powerpoint/2010/main" val="17717687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p:spPr>
        <p:txBody>
          <a:bodyPr/>
          <a:lstStyle/>
          <a:p>
            <a:fld id="{E26415B6-984C-4716-8897-2A2683B9DFE1}" type="slidenum">
              <a:rPr lang="en-US" smtClean="0"/>
              <a:pPr/>
              <a:t>37</a:t>
            </a:fld>
            <a:endParaRPr lang="en-US" smtClean="0"/>
          </a:p>
        </p:txBody>
      </p:sp>
      <p:sp>
        <p:nvSpPr>
          <p:cNvPr id="165890" name="Rectangle 2"/>
          <p:cNvSpPr>
            <a:spLocks noGrp="1" noRot="1" noChangeAspect="1" noChangeArrowheads="1" noTextEdit="1"/>
          </p:cNvSpPr>
          <p:nvPr>
            <p:ph type="sldImg"/>
          </p:nvPr>
        </p:nvSpPr>
        <p:spPr>
          <a:xfrm>
            <a:off x="1104900" y="696913"/>
            <a:ext cx="4648200" cy="3486150"/>
          </a:xfrm>
          <a:ln/>
        </p:spPr>
      </p:sp>
      <p:sp>
        <p:nvSpPr>
          <p:cNvPr id="165891" name="Rectangle 3"/>
          <p:cNvSpPr>
            <a:spLocks noGrp="1" noChangeArrowheads="1"/>
          </p:cNvSpPr>
          <p:nvPr>
            <p:ph type="body" idx="1"/>
          </p:nvPr>
        </p:nvSpPr>
        <p:spPr>
          <a:xfrm>
            <a:off x="685800" y="4416425"/>
            <a:ext cx="5486400" cy="4260850"/>
          </a:xfrm>
          <a:noFill/>
          <a:ln/>
        </p:spPr>
        <p:txBody>
          <a:bodyPr>
            <a:normAutofit fontScale="77500" lnSpcReduction="20000"/>
          </a:bodyPr>
          <a:lstStyle/>
          <a:p>
            <a:r>
              <a:rPr lang="en-US" dirty="0" smtClean="0"/>
              <a:t>You may</a:t>
            </a:r>
            <a:r>
              <a:rPr lang="en-US" baseline="0" dirty="0" smtClean="0"/>
              <a:t> wish to refresh on Study Design </a:t>
            </a:r>
            <a:r>
              <a:rPr lang="en-US" baseline="0" dirty="0" err="1" smtClean="0"/>
              <a:t>lec</a:t>
            </a:r>
            <a:r>
              <a:rPr lang="en-US" baseline="0" dirty="0" smtClean="0"/>
              <a:t> from EPI 203</a:t>
            </a:r>
          </a:p>
          <a:p>
            <a:endParaRPr lang="en-US" dirty="0" smtClean="0"/>
          </a:p>
          <a:p>
            <a:r>
              <a:rPr lang="en-US" dirty="0" smtClean="0"/>
              <a:t>EPI </a:t>
            </a:r>
            <a:r>
              <a:rPr lang="en-US" dirty="0" smtClean="0"/>
              <a:t>203, 2017 JM Martin</a:t>
            </a:r>
          </a:p>
          <a:p>
            <a:r>
              <a:rPr lang="en-US" dirty="0" smtClean="0"/>
              <a:t>In</a:t>
            </a:r>
            <a:r>
              <a:rPr lang="en-US" baseline="0" dirty="0" smtClean="0"/>
              <a:t> summary, there are four main points.</a:t>
            </a:r>
          </a:p>
          <a:p>
            <a:endParaRPr lang="en-US" baseline="0" dirty="0" smtClean="0"/>
          </a:p>
          <a:p>
            <a:r>
              <a:rPr lang="en-US" baseline="0" dirty="0" smtClean="0"/>
              <a:t>The first is that all st</a:t>
            </a:r>
            <a:r>
              <a:rPr lang="en-US" dirty="0" smtClean="0"/>
              <a:t>udy design is based on understanding the study base which underlies the study.   A study base, also called a “reference population” by the text, is a defined population whose disease experience during some period of time is the source of the study data.  Identifying the study base answers the question:  What population gave rise to the disease diagnoses in the study?  Understanding the study base concept provides the clearest guidance to understanding valid case-control design, the study design that is most often performed incorrectly.  Th</a:t>
            </a:r>
            <a:r>
              <a:rPr lang="en-US" baseline="0" dirty="0" smtClean="0"/>
              <a:t>e study base can also help to understand limitations in cross-sectional studies.</a:t>
            </a:r>
            <a:endParaRPr lang="en-US" dirty="0" smtClean="0"/>
          </a:p>
          <a:p>
            <a:endParaRPr lang="en-US" dirty="0" smtClean="0"/>
          </a:p>
          <a:p>
            <a:r>
              <a:rPr lang="en-US" dirty="0" smtClean="0"/>
              <a:t>The second is that different study designs are</a:t>
            </a:r>
            <a:r>
              <a:rPr lang="en-US" baseline="0" dirty="0" smtClean="0"/>
              <a:t> simply different ways of sampling the study base. </a:t>
            </a:r>
            <a:r>
              <a:rPr lang="en-US" dirty="0" smtClean="0"/>
              <a:t> Sampling is the process by which individuals belonging to a larger target population are selected for study. Sampling is obvious in some study designs but less so in others, such as case-control designs, but is the key to understanding a properly designed case-control study.</a:t>
            </a:r>
          </a:p>
          <a:p>
            <a:endParaRPr lang="en-US" dirty="0" smtClean="0"/>
          </a:p>
          <a:p>
            <a:r>
              <a:rPr lang="en-US" dirty="0" smtClean="0"/>
              <a:t>Measurement of exposure variables and outcome variables is the third key component of study design.  There is much confusion around applying the terms “retrospective” and “prospective” to study designs.  If you focus on when the measurements were made in relation to when the disease outcome was measured or detected, you will avoid confusion about which came first.  The timing of the measurements should be looked at separately from the timing of carrying out the study.  A study may be carried out after the disease outcomes have occurred but use measurements that were made before they occurred.</a:t>
            </a:r>
          </a:p>
          <a:p>
            <a:endParaRPr lang="en-US" dirty="0" smtClean="0"/>
          </a:p>
          <a:p>
            <a:r>
              <a:rPr lang="en-US" dirty="0" smtClean="0"/>
              <a:t>Finally, observational studies should</a:t>
            </a:r>
            <a:r>
              <a:rPr lang="en-US" baseline="0" dirty="0" smtClean="0"/>
              <a:t> be designed with a target randomized trial in mind.  This will force you to be more specific in your research question, avoid some common biases, and have a study result that may be more convincing to observers in terms of influencing public health or clinical practice.  </a:t>
            </a:r>
            <a:endParaRPr lang="en-US" dirty="0" smtClean="0"/>
          </a:p>
        </p:txBody>
      </p:sp>
    </p:spTree>
    <p:extLst>
      <p:ext uri="{BB962C8B-B14F-4D97-AF65-F5344CB8AC3E}">
        <p14:creationId xmlns:p14="http://schemas.microsoft.com/office/powerpoint/2010/main" val="12639589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6C0E9C-FEB4-4A1C-A7B9-C9ACD002F630}" type="slidenum">
              <a:rPr lang="en-US"/>
              <a:pPr/>
              <a:t>38</a:t>
            </a:fld>
            <a:endParaRPr lang="en-US"/>
          </a:p>
        </p:txBody>
      </p:sp>
      <p:sp>
        <p:nvSpPr>
          <p:cNvPr id="20482" name="Rectangle 2"/>
          <p:cNvSpPr>
            <a:spLocks noGrp="1" noRot="1" noChangeAspect="1" noChangeArrowheads="1" noTextEdit="1"/>
          </p:cNvSpPr>
          <p:nvPr>
            <p:ph type="sldImg"/>
          </p:nvPr>
        </p:nvSpPr>
        <p:spPr>
          <a:xfrm>
            <a:off x="1104900" y="696913"/>
            <a:ext cx="4648200" cy="3486150"/>
          </a:xfrm>
          <a:ln/>
        </p:spPr>
      </p:sp>
      <p:sp>
        <p:nvSpPr>
          <p:cNvPr id="20483" name="Rectangle 3"/>
          <p:cNvSpPr>
            <a:spLocks noGrp="1" noChangeArrowheads="1"/>
          </p:cNvSpPr>
          <p:nvPr>
            <p:ph type="body" idx="1"/>
          </p:nvPr>
        </p:nvSpPr>
        <p:spPr/>
        <p:txBody>
          <a:bodyPr/>
          <a:lstStyle/>
          <a:p>
            <a:r>
              <a:rPr lang="en-US" dirty="0" smtClean="0"/>
              <a:t>Different</a:t>
            </a:r>
            <a:r>
              <a:rPr lang="en-US" baseline="0" dirty="0" smtClean="0"/>
              <a:t> study designs can be used for each of the objectives, but certain study designs may have more limitations for the given objective. E.g., harder to infer causation with cross-sectional study.</a:t>
            </a:r>
          </a:p>
          <a:p>
            <a:endParaRPr lang="en-US" baseline="0" dirty="0" smtClean="0"/>
          </a:p>
          <a:p>
            <a:r>
              <a:rPr lang="en-US" baseline="0" dirty="0" smtClean="0"/>
              <a:t>These arrows depict the more commonly used study designs for the stated objective.</a:t>
            </a:r>
          </a:p>
          <a:p>
            <a:endParaRPr lang="en-US" baseline="0" dirty="0" smtClean="0"/>
          </a:p>
        </p:txBody>
      </p:sp>
    </p:spTree>
    <p:extLst>
      <p:ext uri="{BB962C8B-B14F-4D97-AF65-F5344CB8AC3E}">
        <p14:creationId xmlns:p14="http://schemas.microsoft.com/office/powerpoint/2010/main" val="12186546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marR="0" lvl="0" indent="-114300" algn="l" defTabSz="914400" rtl="0" eaLnBrk="0" fontAlgn="base" latinLnBrk="0" hangingPunct="0">
              <a:lnSpc>
                <a:spcPct val="100000"/>
              </a:lnSpc>
              <a:spcBef>
                <a:spcPts val="800"/>
              </a:spcBef>
              <a:spcAft>
                <a:spcPct val="0"/>
              </a:spcAft>
              <a:buClrTx/>
              <a:buSzTx/>
              <a:buFont typeface="Arial" charset="0"/>
              <a:buNone/>
              <a:tabLst/>
              <a:defRPr/>
            </a:pPr>
            <a:r>
              <a:rPr lang="en-US" dirty="0" smtClean="0"/>
              <a:t>Many folks at UCSF use the mnemonic</a:t>
            </a:r>
            <a:r>
              <a:rPr lang="en-US" baseline="0" dirty="0" smtClean="0"/>
              <a:t> “PICO” which stands for Population, Intervention (or Exposure if </a:t>
            </a:r>
            <a:r>
              <a:rPr lang="en-US" baseline="0" dirty="0" err="1" smtClean="0"/>
              <a:t>Obs</a:t>
            </a:r>
            <a:r>
              <a:rPr lang="en-US" baseline="0" dirty="0" smtClean="0"/>
              <a:t> study), Control (or Comparison group), and Outcome</a:t>
            </a:r>
          </a:p>
          <a:p>
            <a:pPr marL="114300" marR="0" lvl="0" indent="-114300" algn="l" defTabSz="914400" rtl="0" eaLnBrk="0" fontAlgn="base" latinLnBrk="0" hangingPunct="0">
              <a:lnSpc>
                <a:spcPct val="100000"/>
              </a:lnSpc>
              <a:spcBef>
                <a:spcPts val="800"/>
              </a:spcBef>
              <a:spcAft>
                <a:spcPct val="0"/>
              </a:spcAft>
              <a:buClrTx/>
              <a:buSzTx/>
              <a:buFont typeface="Arial" charset="0"/>
              <a:buNone/>
              <a:tabLst/>
              <a:defRPr/>
            </a:pPr>
            <a:r>
              <a:rPr lang="en-US" baseline="0" dirty="0" smtClean="0"/>
              <a:t>For any study you are planning, conducting, or if you are reading an article, very good to identify PICO clearly for yourself.</a:t>
            </a:r>
          </a:p>
          <a:p>
            <a:pPr marL="114300" marR="0" lvl="0" indent="-114300" algn="l" defTabSz="914400" rtl="0" eaLnBrk="0" fontAlgn="base" latinLnBrk="0" hangingPunct="0">
              <a:lnSpc>
                <a:spcPct val="100000"/>
              </a:lnSpc>
              <a:spcBef>
                <a:spcPts val="800"/>
              </a:spcBef>
              <a:spcAft>
                <a:spcPct val="0"/>
              </a:spcAft>
              <a:buClrTx/>
              <a:buSzTx/>
              <a:buFont typeface="Arial" charset="0"/>
              <a:buNone/>
              <a:tabLst/>
              <a:defRPr/>
            </a:pPr>
            <a:endParaRPr lang="en-US" baseline="0" dirty="0" smtClean="0"/>
          </a:p>
          <a:p>
            <a:pPr marL="114300" marR="0" lvl="0" indent="-114300" algn="l" defTabSz="914400" rtl="0" eaLnBrk="0" fontAlgn="base" latinLnBrk="0" hangingPunct="0">
              <a:lnSpc>
                <a:spcPct val="100000"/>
              </a:lnSpc>
              <a:spcBef>
                <a:spcPts val="800"/>
              </a:spcBef>
              <a:spcAft>
                <a:spcPct val="0"/>
              </a:spcAft>
              <a:buClrTx/>
              <a:buSzTx/>
              <a:buFont typeface="Arial" charset="0"/>
              <a:buNone/>
              <a:tabLst/>
              <a:defRPr/>
            </a:pPr>
            <a:r>
              <a:rPr lang="en-US" baseline="0" dirty="0" smtClean="0"/>
              <a:t>The list above is a little more detailed/comprehensive</a:t>
            </a:r>
          </a:p>
          <a:p>
            <a:pPr marL="114300" marR="0" lvl="0" indent="-114300" algn="l" defTabSz="914400" rtl="0" eaLnBrk="0" fontAlgn="base" latinLnBrk="0" hangingPunct="0">
              <a:lnSpc>
                <a:spcPct val="100000"/>
              </a:lnSpc>
              <a:spcBef>
                <a:spcPts val="800"/>
              </a:spcBef>
              <a:spcAft>
                <a:spcPct val="0"/>
              </a:spcAft>
              <a:buClrTx/>
              <a:buSzTx/>
              <a:buFont typeface="Arial" charset="0"/>
              <a:buNone/>
              <a:tabLst/>
              <a:defRPr/>
            </a:pPr>
            <a:endParaRPr lang="en-US" baseline="0" dirty="0" smtClean="0"/>
          </a:p>
          <a:p>
            <a:pPr marL="114300" marR="0" lvl="0" indent="-114300" algn="l" defTabSz="914400" rtl="0" eaLnBrk="0" fontAlgn="base" latinLnBrk="0" hangingPunct="0">
              <a:lnSpc>
                <a:spcPct val="100000"/>
              </a:lnSpc>
              <a:spcBef>
                <a:spcPts val="800"/>
              </a:spcBef>
              <a:spcAft>
                <a:spcPct val="0"/>
              </a:spcAft>
              <a:buClrTx/>
              <a:buSzTx/>
              <a:buFont typeface="Arial" charset="0"/>
              <a:buNone/>
              <a:tabLst/>
              <a:defRPr/>
            </a:pPr>
            <a:endParaRPr lang="en-US" dirty="0"/>
          </a:p>
        </p:txBody>
      </p:sp>
      <p:sp>
        <p:nvSpPr>
          <p:cNvPr id="4" name="Slide Number Placeholder 3"/>
          <p:cNvSpPr>
            <a:spLocks noGrp="1"/>
          </p:cNvSpPr>
          <p:nvPr>
            <p:ph type="sldNum" sz="quarter" idx="10"/>
          </p:nvPr>
        </p:nvSpPr>
        <p:spPr/>
        <p:txBody>
          <a:bodyPr/>
          <a:lstStyle/>
          <a:p>
            <a:fld id="{2138A88D-5451-DB45-A14C-3218B5721A37}" type="slidenum">
              <a:rPr lang="en-US" smtClean="0"/>
              <a:t>39</a:t>
            </a:fld>
            <a:endParaRPr lang="en-US" dirty="0"/>
          </a:p>
        </p:txBody>
      </p:sp>
    </p:spTree>
    <p:extLst>
      <p:ext uri="{BB962C8B-B14F-4D97-AF65-F5344CB8AC3E}">
        <p14:creationId xmlns:p14="http://schemas.microsoft.com/office/powerpoint/2010/main" val="16202044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38A88D-5451-DB45-A14C-3218B5721A37}" type="slidenum">
              <a:rPr lang="en-US" smtClean="0"/>
              <a:t>40</a:t>
            </a:fld>
            <a:endParaRPr lang="en-US" dirty="0"/>
          </a:p>
        </p:txBody>
      </p:sp>
    </p:spTree>
    <p:extLst>
      <p:ext uri="{BB962C8B-B14F-4D97-AF65-F5344CB8AC3E}">
        <p14:creationId xmlns:p14="http://schemas.microsoft.com/office/powerpoint/2010/main" val="17122312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38A88D-5451-DB45-A14C-3218B5721A37}" type="slidenum">
              <a:rPr lang="en-US" smtClean="0"/>
              <a:t>41</a:t>
            </a:fld>
            <a:endParaRPr lang="en-US" dirty="0"/>
          </a:p>
        </p:txBody>
      </p:sp>
    </p:spTree>
    <p:extLst>
      <p:ext uri="{BB962C8B-B14F-4D97-AF65-F5344CB8AC3E}">
        <p14:creationId xmlns:p14="http://schemas.microsoft.com/office/powerpoint/2010/main" val="1586168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EPI 205 focuses on clinical trial design/conduct</a:t>
            </a:r>
          </a:p>
          <a:p>
            <a:endParaRPr lang="en-US" dirty="0" smtClean="0"/>
          </a:p>
          <a:p>
            <a:r>
              <a:rPr lang="en-US" dirty="0" smtClean="0"/>
              <a:t>Be deliberate when you use the word “trial”;</a:t>
            </a:r>
            <a:r>
              <a:rPr lang="en-US" baseline="0" dirty="0" smtClean="0"/>
              <a:t> this means a study with an intervention</a:t>
            </a:r>
            <a:r>
              <a:rPr lang="mr-IN" baseline="0" dirty="0" smtClean="0"/>
              <a:t>…</a:t>
            </a:r>
            <a:r>
              <a:rPr lang="en-US" baseline="0" dirty="0" smtClean="0"/>
              <a:t> and often “trial” refers to a ”randomized trial”</a:t>
            </a:r>
            <a:endParaRPr lang="en-US" dirty="0" smtClean="0"/>
          </a:p>
        </p:txBody>
      </p:sp>
      <p:sp>
        <p:nvSpPr>
          <p:cNvPr id="4" name="Slide Number Placeholder 3"/>
          <p:cNvSpPr>
            <a:spLocks noGrp="1"/>
          </p:cNvSpPr>
          <p:nvPr>
            <p:ph type="sldNum" sz="quarter" idx="10"/>
          </p:nvPr>
        </p:nvSpPr>
        <p:spPr/>
        <p:txBody>
          <a:bodyPr/>
          <a:lstStyle/>
          <a:p>
            <a:fld id="{2138A88D-5451-DB45-A14C-3218B5721A37}" type="slidenum">
              <a:rPr lang="en-US" smtClean="0"/>
              <a:t>43</a:t>
            </a:fld>
            <a:endParaRPr lang="en-US" dirty="0"/>
          </a:p>
        </p:txBody>
      </p:sp>
    </p:spTree>
    <p:extLst>
      <p:ext uri="{BB962C8B-B14F-4D97-AF65-F5344CB8AC3E}">
        <p14:creationId xmlns:p14="http://schemas.microsoft.com/office/powerpoint/2010/main" val="16994884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Equipoise </a:t>
            </a:r>
            <a:r>
              <a:rPr lang="mr-IN" dirty="0" smtClean="0"/>
              <a:t>–</a:t>
            </a:r>
            <a:r>
              <a:rPr lang="en-US" dirty="0" smtClean="0"/>
              <a:t> the group</a:t>
            </a:r>
            <a:r>
              <a:rPr lang="en-US" baseline="0" dirty="0" smtClean="0"/>
              <a:t> or </a:t>
            </a:r>
            <a:r>
              <a:rPr lang="en-US" baseline="0" dirty="0" err="1" smtClean="0"/>
              <a:t>tx</a:t>
            </a:r>
            <a:r>
              <a:rPr lang="en-US" baseline="0" dirty="0" smtClean="0"/>
              <a:t> allocations in the trial must be equally acceptable based on current state of knowledge</a:t>
            </a:r>
          </a:p>
          <a:p>
            <a:r>
              <a:rPr lang="en-US" baseline="0" dirty="0" smtClean="0"/>
              <a:t>There are certain questions that will NEVER be addressed in a trial</a:t>
            </a:r>
            <a:endParaRPr lang="en-US" dirty="0"/>
          </a:p>
        </p:txBody>
      </p:sp>
    </p:spTree>
    <p:extLst>
      <p:ext uri="{BB962C8B-B14F-4D97-AF65-F5344CB8AC3E}">
        <p14:creationId xmlns:p14="http://schemas.microsoft.com/office/powerpoint/2010/main" val="18587773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Cohort is very commonly</a:t>
            </a:r>
            <a:r>
              <a:rPr lang="en-US" baseline="0" dirty="0" smtClean="0"/>
              <a:t> going to be the “work horse” study design in many </a:t>
            </a:r>
            <a:r>
              <a:rPr lang="en-US" baseline="0" dirty="0" err="1" smtClean="0"/>
              <a:t>epid</a:t>
            </a:r>
            <a:r>
              <a:rPr lang="en-US" baseline="0" dirty="0" smtClean="0"/>
              <a:t> studies. </a:t>
            </a:r>
          </a:p>
          <a:p>
            <a:r>
              <a:rPr lang="en-US" baseline="0" dirty="0" smtClean="0"/>
              <a:t>More likely to read papers from a cohort</a:t>
            </a:r>
          </a:p>
        </p:txBody>
      </p:sp>
    </p:spTree>
    <p:extLst>
      <p:ext uri="{BB962C8B-B14F-4D97-AF65-F5344CB8AC3E}">
        <p14:creationId xmlns:p14="http://schemas.microsoft.com/office/powerpoint/2010/main" val="4825325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65200" eaLnBrk="0" hangingPunct="0">
              <a:defRPr sz="2400">
                <a:solidFill>
                  <a:schemeClr val="tx1"/>
                </a:solidFill>
                <a:latin typeface="Times New Roman" panose="02020603050405020304" pitchFamily="18" charset="0"/>
              </a:defRPr>
            </a:lvl1pPr>
            <a:lvl2pPr marL="742950" indent="-285750" defTabSz="965200" eaLnBrk="0" hangingPunct="0">
              <a:defRPr sz="2400">
                <a:solidFill>
                  <a:schemeClr val="tx1"/>
                </a:solidFill>
                <a:latin typeface="Times New Roman" panose="02020603050405020304" pitchFamily="18" charset="0"/>
              </a:defRPr>
            </a:lvl2pPr>
            <a:lvl3pPr marL="1143000" indent="-228600" defTabSz="965200" eaLnBrk="0" hangingPunct="0">
              <a:defRPr sz="2400">
                <a:solidFill>
                  <a:schemeClr val="tx1"/>
                </a:solidFill>
                <a:latin typeface="Times New Roman" panose="02020603050405020304" pitchFamily="18" charset="0"/>
              </a:defRPr>
            </a:lvl3pPr>
            <a:lvl4pPr marL="1600200" indent="-228600" defTabSz="965200" eaLnBrk="0" hangingPunct="0">
              <a:defRPr sz="2400">
                <a:solidFill>
                  <a:schemeClr val="tx1"/>
                </a:solidFill>
                <a:latin typeface="Times New Roman" panose="02020603050405020304" pitchFamily="18" charset="0"/>
              </a:defRPr>
            </a:lvl4pPr>
            <a:lvl5pPr marL="2057400" indent="-228600" defTabSz="965200" eaLnBrk="0" hangingPunct="0">
              <a:defRPr sz="2400">
                <a:solidFill>
                  <a:schemeClr val="tx1"/>
                </a:solidFill>
                <a:latin typeface="Times New Roman" panose="02020603050405020304" pitchFamily="18" charset="0"/>
              </a:defRPr>
            </a:lvl5pPr>
            <a:lvl6pPr marL="2514600" indent="-228600" defTabSz="965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5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5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5200" eaLnBrk="0" fontAlgn="base" hangingPunct="0">
              <a:spcBef>
                <a:spcPct val="0"/>
              </a:spcBef>
              <a:spcAft>
                <a:spcPct val="0"/>
              </a:spcAft>
              <a:defRPr sz="2400">
                <a:solidFill>
                  <a:schemeClr val="tx1"/>
                </a:solidFill>
                <a:latin typeface="Times New Roman" panose="02020603050405020304" pitchFamily="18" charset="0"/>
              </a:defRPr>
            </a:lvl9pPr>
          </a:lstStyle>
          <a:p>
            <a:fld id="{7A409BDA-2C5D-4D8E-B4BF-D07DE19C02F4}" type="slidenum">
              <a:rPr lang="en-US" altLang="en-US" sz="1200"/>
              <a:pPr/>
              <a:t>46</a:t>
            </a:fld>
            <a:endParaRPr lang="en-US" altLang="en-US" sz="120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r>
              <a:rPr lang="en-US" altLang="en-US" i="1" smtClean="0">
                <a:latin typeface="Arial" panose="020B0604020202020204" pitchFamily="34" charset="0"/>
              </a:rPr>
              <a:t>RCT typically have…</a:t>
            </a:r>
          </a:p>
        </p:txBody>
      </p:sp>
    </p:spTree>
    <p:extLst>
      <p:ext uri="{BB962C8B-B14F-4D97-AF65-F5344CB8AC3E}">
        <p14:creationId xmlns:p14="http://schemas.microsoft.com/office/powerpoint/2010/main" val="18621543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65200" eaLnBrk="0" hangingPunct="0">
              <a:defRPr sz="2400">
                <a:solidFill>
                  <a:schemeClr val="tx1"/>
                </a:solidFill>
                <a:latin typeface="Times New Roman" panose="02020603050405020304" pitchFamily="18" charset="0"/>
              </a:defRPr>
            </a:lvl1pPr>
            <a:lvl2pPr marL="742950" indent="-285750" defTabSz="965200" eaLnBrk="0" hangingPunct="0">
              <a:defRPr sz="2400">
                <a:solidFill>
                  <a:schemeClr val="tx1"/>
                </a:solidFill>
                <a:latin typeface="Times New Roman" panose="02020603050405020304" pitchFamily="18" charset="0"/>
              </a:defRPr>
            </a:lvl2pPr>
            <a:lvl3pPr marL="1143000" indent="-228600" defTabSz="965200" eaLnBrk="0" hangingPunct="0">
              <a:defRPr sz="2400">
                <a:solidFill>
                  <a:schemeClr val="tx1"/>
                </a:solidFill>
                <a:latin typeface="Times New Roman" panose="02020603050405020304" pitchFamily="18" charset="0"/>
              </a:defRPr>
            </a:lvl3pPr>
            <a:lvl4pPr marL="1600200" indent="-228600" defTabSz="965200" eaLnBrk="0" hangingPunct="0">
              <a:defRPr sz="2400">
                <a:solidFill>
                  <a:schemeClr val="tx1"/>
                </a:solidFill>
                <a:latin typeface="Times New Roman" panose="02020603050405020304" pitchFamily="18" charset="0"/>
              </a:defRPr>
            </a:lvl4pPr>
            <a:lvl5pPr marL="2057400" indent="-228600" defTabSz="965200" eaLnBrk="0" hangingPunct="0">
              <a:defRPr sz="2400">
                <a:solidFill>
                  <a:schemeClr val="tx1"/>
                </a:solidFill>
                <a:latin typeface="Times New Roman" panose="02020603050405020304" pitchFamily="18" charset="0"/>
              </a:defRPr>
            </a:lvl5pPr>
            <a:lvl6pPr marL="2514600" indent="-228600" defTabSz="965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5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5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5200" eaLnBrk="0" fontAlgn="base" hangingPunct="0">
              <a:spcBef>
                <a:spcPct val="0"/>
              </a:spcBef>
              <a:spcAft>
                <a:spcPct val="0"/>
              </a:spcAft>
              <a:defRPr sz="2400">
                <a:solidFill>
                  <a:schemeClr val="tx1"/>
                </a:solidFill>
                <a:latin typeface="Times New Roman" panose="02020603050405020304" pitchFamily="18" charset="0"/>
              </a:defRPr>
            </a:lvl9pPr>
          </a:lstStyle>
          <a:p>
            <a:fld id="{3BAE9311-D1A3-4484-A832-7F4AB5C57208}" type="slidenum">
              <a:rPr lang="en-US" altLang="en-US" sz="1200"/>
              <a:pPr/>
              <a:t>47</a:t>
            </a:fld>
            <a:endParaRPr lang="en-US" altLang="en-US" sz="120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r>
              <a:rPr lang="en-US" altLang="en-US" dirty="0" smtClean="0">
                <a:latin typeface="Arial" panose="020B0604020202020204" pitchFamily="34" charset="0"/>
              </a:rPr>
              <a:t>Clear objectives, with primary and secondary endpoints….we should be able to do that in </a:t>
            </a:r>
            <a:r>
              <a:rPr lang="en-US" altLang="en-US" dirty="0" err="1" smtClean="0">
                <a:latin typeface="Arial" panose="020B0604020202020204" pitchFamily="34" charset="0"/>
              </a:rPr>
              <a:t>Obs</a:t>
            </a:r>
            <a:r>
              <a:rPr lang="en-US" altLang="en-US" baseline="0" dirty="0" smtClean="0">
                <a:latin typeface="Arial" panose="020B0604020202020204" pitchFamily="34" charset="0"/>
              </a:rPr>
              <a:t> studies as well as RCT’s</a:t>
            </a: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1497048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TA’s:  Chloe </a:t>
            </a:r>
            <a:r>
              <a:rPr lang="en-US" dirty="0" err="1" smtClean="0"/>
              <a:t>Eng</a:t>
            </a:r>
            <a:r>
              <a:rPr lang="en-US" dirty="0" smtClean="0"/>
              <a:t>, </a:t>
            </a:r>
            <a:r>
              <a:rPr lang="en-US" dirty="0" err="1" smtClean="0"/>
              <a:t>Alon</a:t>
            </a:r>
            <a:r>
              <a:rPr lang="en-US" dirty="0" smtClean="0"/>
              <a:t> </a:t>
            </a:r>
            <a:r>
              <a:rPr lang="en-US" dirty="0" err="1" smtClean="0"/>
              <a:t>Vaisman</a:t>
            </a:r>
            <a:endParaRPr lang="en-US" dirty="0" smtClean="0"/>
          </a:p>
          <a:p>
            <a:r>
              <a:rPr lang="en-US" dirty="0" smtClean="0"/>
              <a:t>Ad hoc assistant </a:t>
            </a:r>
            <a:r>
              <a:rPr lang="mr-IN" baseline="0" dirty="0" smtClean="0"/>
              <a:t>–</a:t>
            </a:r>
            <a:r>
              <a:rPr lang="en-US" baseline="0" dirty="0" smtClean="0"/>
              <a:t> Tom Gaither</a:t>
            </a:r>
          </a:p>
          <a:p>
            <a:endParaRPr lang="en-US" dirty="0" smtClean="0"/>
          </a:p>
          <a:p>
            <a:r>
              <a:rPr lang="en-US" dirty="0" smtClean="0"/>
              <a:t>Name</a:t>
            </a:r>
          </a:p>
          <a:p>
            <a:r>
              <a:rPr lang="en-US" dirty="0" smtClean="0"/>
              <a:t>Program</a:t>
            </a:r>
          </a:p>
          <a:p>
            <a:r>
              <a:rPr lang="en-US" dirty="0" smtClean="0"/>
              <a:t>Food</a:t>
            </a:r>
          </a:p>
          <a:p>
            <a:endParaRPr lang="en-US" dirty="0"/>
          </a:p>
        </p:txBody>
      </p:sp>
    </p:spTree>
    <p:extLst>
      <p:ext uri="{BB962C8B-B14F-4D97-AF65-F5344CB8AC3E}">
        <p14:creationId xmlns:p14="http://schemas.microsoft.com/office/powerpoint/2010/main" val="15808804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65200" eaLnBrk="0" hangingPunct="0">
              <a:defRPr sz="2400">
                <a:solidFill>
                  <a:schemeClr val="tx1"/>
                </a:solidFill>
                <a:latin typeface="Times New Roman" panose="02020603050405020304" pitchFamily="18" charset="0"/>
              </a:defRPr>
            </a:lvl1pPr>
            <a:lvl2pPr marL="742950" indent="-285750" defTabSz="965200" eaLnBrk="0" hangingPunct="0">
              <a:defRPr sz="2400">
                <a:solidFill>
                  <a:schemeClr val="tx1"/>
                </a:solidFill>
                <a:latin typeface="Times New Roman" panose="02020603050405020304" pitchFamily="18" charset="0"/>
              </a:defRPr>
            </a:lvl2pPr>
            <a:lvl3pPr marL="1143000" indent="-228600" defTabSz="965200" eaLnBrk="0" hangingPunct="0">
              <a:defRPr sz="2400">
                <a:solidFill>
                  <a:schemeClr val="tx1"/>
                </a:solidFill>
                <a:latin typeface="Times New Roman" panose="02020603050405020304" pitchFamily="18" charset="0"/>
              </a:defRPr>
            </a:lvl3pPr>
            <a:lvl4pPr marL="1600200" indent="-228600" defTabSz="965200" eaLnBrk="0" hangingPunct="0">
              <a:defRPr sz="2400">
                <a:solidFill>
                  <a:schemeClr val="tx1"/>
                </a:solidFill>
                <a:latin typeface="Times New Roman" panose="02020603050405020304" pitchFamily="18" charset="0"/>
              </a:defRPr>
            </a:lvl4pPr>
            <a:lvl5pPr marL="2057400" indent="-228600" defTabSz="965200" eaLnBrk="0" hangingPunct="0">
              <a:defRPr sz="2400">
                <a:solidFill>
                  <a:schemeClr val="tx1"/>
                </a:solidFill>
                <a:latin typeface="Times New Roman" panose="02020603050405020304" pitchFamily="18" charset="0"/>
              </a:defRPr>
            </a:lvl5pPr>
            <a:lvl6pPr marL="2514600" indent="-228600" defTabSz="965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5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5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5200" eaLnBrk="0" fontAlgn="base" hangingPunct="0">
              <a:spcBef>
                <a:spcPct val="0"/>
              </a:spcBef>
              <a:spcAft>
                <a:spcPct val="0"/>
              </a:spcAft>
              <a:defRPr sz="2400">
                <a:solidFill>
                  <a:schemeClr val="tx1"/>
                </a:solidFill>
                <a:latin typeface="Times New Roman" panose="02020603050405020304" pitchFamily="18" charset="0"/>
              </a:defRPr>
            </a:lvl9pPr>
          </a:lstStyle>
          <a:p>
            <a:fld id="{8955CDFE-9211-4B2D-A12B-6A490D5CB400}" type="slidenum">
              <a:rPr lang="en-US" altLang="en-US" sz="1200"/>
              <a:pPr/>
              <a:t>48</a:t>
            </a:fld>
            <a:endParaRPr lang="en-US" altLang="en-US" sz="120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r>
              <a:rPr lang="en-US" altLang="en-US" dirty="0" smtClean="0">
                <a:latin typeface="Arial" panose="020B0604020202020204" pitchFamily="34" charset="0"/>
              </a:rPr>
              <a:t>Inclusion/exclusion criteria  should be clear</a:t>
            </a:r>
            <a:r>
              <a:rPr lang="en-US" altLang="en-US" baseline="0" dirty="0" smtClean="0">
                <a:latin typeface="Arial" panose="020B0604020202020204" pitchFamily="34" charset="0"/>
              </a:rPr>
              <a:t> for both types of studies</a:t>
            </a: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9601856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65200" eaLnBrk="0" hangingPunct="0">
              <a:defRPr sz="2400">
                <a:solidFill>
                  <a:schemeClr val="tx1"/>
                </a:solidFill>
                <a:latin typeface="Times New Roman" panose="02020603050405020304" pitchFamily="18" charset="0"/>
              </a:defRPr>
            </a:lvl1pPr>
            <a:lvl2pPr marL="742950" indent="-285750" defTabSz="965200" eaLnBrk="0" hangingPunct="0">
              <a:defRPr sz="2400">
                <a:solidFill>
                  <a:schemeClr val="tx1"/>
                </a:solidFill>
                <a:latin typeface="Times New Roman" panose="02020603050405020304" pitchFamily="18" charset="0"/>
              </a:defRPr>
            </a:lvl2pPr>
            <a:lvl3pPr marL="1143000" indent="-228600" defTabSz="965200" eaLnBrk="0" hangingPunct="0">
              <a:defRPr sz="2400">
                <a:solidFill>
                  <a:schemeClr val="tx1"/>
                </a:solidFill>
                <a:latin typeface="Times New Roman" panose="02020603050405020304" pitchFamily="18" charset="0"/>
              </a:defRPr>
            </a:lvl3pPr>
            <a:lvl4pPr marL="1600200" indent="-228600" defTabSz="965200" eaLnBrk="0" hangingPunct="0">
              <a:defRPr sz="2400">
                <a:solidFill>
                  <a:schemeClr val="tx1"/>
                </a:solidFill>
                <a:latin typeface="Times New Roman" panose="02020603050405020304" pitchFamily="18" charset="0"/>
              </a:defRPr>
            </a:lvl4pPr>
            <a:lvl5pPr marL="2057400" indent="-228600" defTabSz="965200" eaLnBrk="0" hangingPunct="0">
              <a:defRPr sz="2400">
                <a:solidFill>
                  <a:schemeClr val="tx1"/>
                </a:solidFill>
                <a:latin typeface="Times New Roman" panose="02020603050405020304" pitchFamily="18" charset="0"/>
              </a:defRPr>
            </a:lvl5pPr>
            <a:lvl6pPr marL="2514600" indent="-228600" defTabSz="965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5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5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5200" eaLnBrk="0" fontAlgn="base" hangingPunct="0">
              <a:spcBef>
                <a:spcPct val="0"/>
              </a:spcBef>
              <a:spcAft>
                <a:spcPct val="0"/>
              </a:spcAft>
              <a:defRPr sz="2400">
                <a:solidFill>
                  <a:schemeClr val="tx1"/>
                </a:solidFill>
                <a:latin typeface="Times New Roman" panose="02020603050405020304" pitchFamily="18" charset="0"/>
              </a:defRPr>
            </a:lvl9pPr>
          </a:lstStyle>
          <a:p>
            <a:fld id="{22A361F2-3815-49AF-8571-6321F07437D8}" type="slidenum">
              <a:rPr lang="en-US" altLang="en-US" sz="1200"/>
              <a:pPr/>
              <a:t>49</a:t>
            </a:fld>
            <a:endParaRPr lang="en-US" altLang="en-US" sz="120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r>
              <a:rPr lang="en-US" altLang="en-US" dirty="0" smtClean="0">
                <a:latin typeface="Arial" panose="020B0604020202020204" pitchFamily="34" charset="0"/>
              </a:rPr>
              <a:t>When the goal is estimating the causal effect of certain treatment on the outcome, longitudinal studies are preferred over non</a:t>
            </a:r>
            <a:r>
              <a:rPr lang="en-US" altLang="en-US" baseline="0" dirty="0" smtClean="0">
                <a:latin typeface="Arial" panose="020B0604020202020204" pitchFamily="34" charset="0"/>
              </a:rPr>
              <a:t> </a:t>
            </a:r>
            <a:r>
              <a:rPr lang="en-US" altLang="en-US" dirty="0" smtClean="0">
                <a:latin typeface="Arial" panose="020B0604020202020204" pitchFamily="34" charset="0"/>
              </a:rPr>
              <a:t>longitudinal (i.e., cross-sectional) ones in which the temporal order of treatment</a:t>
            </a:r>
            <a:r>
              <a:rPr lang="en-US" altLang="en-US" baseline="0" dirty="0" smtClean="0">
                <a:latin typeface="Arial" panose="020B0604020202020204" pitchFamily="34" charset="0"/>
              </a:rPr>
              <a:t> </a:t>
            </a:r>
            <a:r>
              <a:rPr lang="en-US" altLang="en-US" dirty="0" smtClean="0">
                <a:latin typeface="Arial" panose="020B0604020202020204" pitchFamily="34" charset="0"/>
              </a:rPr>
              <a:t>and outcome may be unclear</a:t>
            </a:r>
          </a:p>
        </p:txBody>
      </p:sp>
    </p:spTree>
    <p:extLst>
      <p:ext uri="{BB962C8B-B14F-4D97-AF65-F5344CB8AC3E}">
        <p14:creationId xmlns:p14="http://schemas.microsoft.com/office/powerpoint/2010/main" val="3488732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65200" eaLnBrk="0" hangingPunct="0">
              <a:defRPr sz="2400">
                <a:solidFill>
                  <a:schemeClr val="tx1"/>
                </a:solidFill>
                <a:latin typeface="Times New Roman" panose="02020603050405020304" pitchFamily="18" charset="0"/>
              </a:defRPr>
            </a:lvl1pPr>
            <a:lvl2pPr marL="742950" indent="-285750" defTabSz="965200" eaLnBrk="0" hangingPunct="0">
              <a:defRPr sz="2400">
                <a:solidFill>
                  <a:schemeClr val="tx1"/>
                </a:solidFill>
                <a:latin typeface="Times New Roman" panose="02020603050405020304" pitchFamily="18" charset="0"/>
              </a:defRPr>
            </a:lvl2pPr>
            <a:lvl3pPr marL="1143000" indent="-228600" defTabSz="965200" eaLnBrk="0" hangingPunct="0">
              <a:defRPr sz="2400">
                <a:solidFill>
                  <a:schemeClr val="tx1"/>
                </a:solidFill>
                <a:latin typeface="Times New Roman" panose="02020603050405020304" pitchFamily="18" charset="0"/>
              </a:defRPr>
            </a:lvl3pPr>
            <a:lvl4pPr marL="1600200" indent="-228600" defTabSz="965200" eaLnBrk="0" hangingPunct="0">
              <a:defRPr sz="2400">
                <a:solidFill>
                  <a:schemeClr val="tx1"/>
                </a:solidFill>
                <a:latin typeface="Times New Roman" panose="02020603050405020304" pitchFamily="18" charset="0"/>
              </a:defRPr>
            </a:lvl4pPr>
            <a:lvl5pPr marL="2057400" indent="-228600" defTabSz="965200" eaLnBrk="0" hangingPunct="0">
              <a:defRPr sz="2400">
                <a:solidFill>
                  <a:schemeClr val="tx1"/>
                </a:solidFill>
                <a:latin typeface="Times New Roman" panose="02020603050405020304" pitchFamily="18" charset="0"/>
              </a:defRPr>
            </a:lvl5pPr>
            <a:lvl6pPr marL="2514600" indent="-228600" defTabSz="965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5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5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5200" eaLnBrk="0" fontAlgn="base" hangingPunct="0">
              <a:spcBef>
                <a:spcPct val="0"/>
              </a:spcBef>
              <a:spcAft>
                <a:spcPct val="0"/>
              </a:spcAft>
              <a:defRPr sz="2400">
                <a:solidFill>
                  <a:schemeClr val="tx1"/>
                </a:solidFill>
                <a:latin typeface="Times New Roman" panose="02020603050405020304" pitchFamily="18" charset="0"/>
              </a:defRPr>
            </a:lvl9pPr>
          </a:lstStyle>
          <a:p>
            <a:fld id="{DC19CA6B-8455-481F-B8D2-37A7B905CECB}" type="slidenum">
              <a:rPr lang="en-US" altLang="en-US" sz="1200"/>
              <a:pPr/>
              <a:t>50</a:t>
            </a:fld>
            <a:endParaRPr lang="en-US" altLang="en-US" sz="120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r>
              <a:rPr lang="en-US" altLang="en-US" dirty="0" smtClean="0">
                <a:latin typeface="Arial" panose="020B0604020202020204" pitchFamily="34" charset="0"/>
              </a:rPr>
              <a:t>Longitudinal studies are usually classified as either experiments (the treatment is assigned by the investigators) or observational</a:t>
            </a:r>
          </a:p>
          <a:p>
            <a:r>
              <a:rPr lang="en-US" altLang="en-US" dirty="0" smtClean="0">
                <a:latin typeface="Arial" panose="020B0604020202020204" pitchFamily="34" charset="0"/>
              </a:rPr>
              <a:t>studies (the investigators play no role in treatment assignment). Experiments are said to be randomized when the investigators assign the treatment at random. </a:t>
            </a:r>
          </a:p>
          <a:p>
            <a:r>
              <a:rPr lang="en-US" altLang="en-US" dirty="0" smtClean="0">
                <a:latin typeface="Arial" panose="020B0604020202020204" pitchFamily="34" charset="0"/>
              </a:rPr>
              <a:t>They randomized the treatments… we cannot do that in</a:t>
            </a:r>
            <a:r>
              <a:rPr lang="en-US" altLang="en-US" baseline="0" dirty="0" smtClean="0">
                <a:latin typeface="Arial" panose="020B0604020202020204" pitchFamily="34" charset="0"/>
              </a:rPr>
              <a:t> </a:t>
            </a:r>
            <a:r>
              <a:rPr lang="en-US" altLang="en-US" baseline="0" dirty="0" err="1" smtClean="0">
                <a:latin typeface="Arial" panose="020B0604020202020204" pitchFamily="34" charset="0"/>
              </a:rPr>
              <a:t>obs</a:t>
            </a:r>
            <a:r>
              <a:rPr lang="en-US" altLang="en-US" baseline="0" dirty="0" smtClean="0">
                <a:latin typeface="Arial" panose="020B0604020202020204" pitchFamily="34" charset="0"/>
              </a:rPr>
              <a:t> studies.</a:t>
            </a:r>
            <a:endParaRPr lang="en-US" altLang="en-US" dirty="0" smtClean="0">
              <a:latin typeface="Arial" panose="020B0604020202020204" pitchFamily="34" charset="0"/>
            </a:endParaRPr>
          </a:p>
          <a:p>
            <a:r>
              <a:rPr lang="en-US" altLang="en-US" dirty="0" smtClean="0">
                <a:latin typeface="Arial" panose="020B0604020202020204" pitchFamily="34" charset="0"/>
              </a:rPr>
              <a:t>This is one of the key differences</a:t>
            </a:r>
            <a:r>
              <a:rPr lang="en-US" altLang="en-US" baseline="0" dirty="0" smtClean="0">
                <a:latin typeface="Arial" panose="020B0604020202020204" pitchFamily="34" charset="0"/>
              </a:rPr>
              <a:t> and leads to CONFOUNDING BIAS</a:t>
            </a:r>
            <a:endParaRPr lang="en-US" altLang="en-US" dirty="0" smtClean="0">
              <a:latin typeface="Arial" panose="020B0604020202020204" pitchFamily="34" charset="0"/>
            </a:endParaRPr>
          </a:p>
          <a:p>
            <a:r>
              <a:rPr lang="en-US" altLang="en-US" dirty="0" smtClean="0">
                <a:latin typeface="Arial" panose="020B0604020202020204" pitchFamily="34" charset="0"/>
              </a:rPr>
              <a:t>we have tried to achieve comparability (exchangeability) through</a:t>
            </a:r>
            <a:r>
              <a:rPr lang="en-US" altLang="en-US" baseline="0" dirty="0" smtClean="0">
                <a:latin typeface="Arial" panose="020B0604020202020204" pitchFamily="34" charset="0"/>
              </a:rPr>
              <a:t> addressing confounding in the design or analysis phase</a:t>
            </a:r>
          </a:p>
          <a:p>
            <a:r>
              <a:rPr lang="en-US" altLang="en-US" dirty="0" smtClean="0">
                <a:latin typeface="Arial" panose="020B0604020202020204" pitchFamily="34" charset="0"/>
              </a:rPr>
              <a:t>Challenge </a:t>
            </a:r>
            <a:r>
              <a:rPr lang="mr-IN" altLang="en-US" dirty="0" smtClean="0">
                <a:latin typeface="Arial" panose="020B0604020202020204" pitchFamily="34" charset="0"/>
              </a:rPr>
              <a:t>–</a:t>
            </a:r>
            <a:r>
              <a:rPr lang="en-US" altLang="en-US" dirty="0" smtClean="0">
                <a:latin typeface="Arial" panose="020B0604020202020204" pitchFamily="34" charset="0"/>
              </a:rPr>
              <a:t> many methods can only address confounding factors one is aware of</a:t>
            </a:r>
            <a:r>
              <a:rPr lang="mr-IN" altLang="en-US" dirty="0" smtClean="0">
                <a:latin typeface="Arial" panose="020B0604020202020204" pitchFamily="34" charset="0"/>
              </a:rPr>
              <a:t>…</a:t>
            </a:r>
            <a:endParaRPr lang="en-US" altLang="en-US" dirty="0" smtClean="0">
              <a:latin typeface="Arial" panose="020B0604020202020204" pitchFamily="34" charset="0"/>
            </a:endParaRPr>
          </a:p>
          <a:p>
            <a:endParaRPr lang="en-US" altLang="en-US" dirty="0" smtClean="0">
              <a:latin typeface="Arial" panose="020B0604020202020204" pitchFamily="34" charset="0"/>
            </a:endParaRPr>
          </a:p>
        </p:txBody>
      </p:sp>
    </p:spTree>
    <p:extLst>
      <p:ext uri="{BB962C8B-B14F-4D97-AF65-F5344CB8AC3E}">
        <p14:creationId xmlns:p14="http://schemas.microsoft.com/office/powerpoint/2010/main" val="12233064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65200" eaLnBrk="0" hangingPunct="0">
              <a:defRPr sz="2400">
                <a:solidFill>
                  <a:schemeClr val="tx1"/>
                </a:solidFill>
                <a:latin typeface="Times New Roman" panose="02020603050405020304" pitchFamily="18" charset="0"/>
              </a:defRPr>
            </a:lvl1pPr>
            <a:lvl2pPr marL="742950" indent="-285750" defTabSz="965200" eaLnBrk="0" hangingPunct="0">
              <a:defRPr sz="2400">
                <a:solidFill>
                  <a:schemeClr val="tx1"/>
                </a:solidFill>
                <a:latin typeface="Times New Roman" panose="02020603050405020304" pitchFamily="18" charset="0"/>
              </a:defRPr>
            </a:lvl2pPr>
            <a:lvl3pPr marL="1143000" indent="-228600" defTabSz="965200" eaLnBrk="0" hangingPunct="0">
              <a:defRPr sz="2400">
                <a:solidFill>
                  <a:schemeClr val="tx1"/>
                </a:solidFill>
                <a:latin typeface="Times New Roman" panose="02020603050405020304" pitchFamily="18" charset="0"/>
              </a:defRPr>
            </a:lvl3pPr>
            <a:lvl4pPr marL="1600200" indent="-228600" defTabSz="965200" eaLnBrk="0" hangingPunct="0">
              <a:defRPr sz="2400">
                <a:solidFill>
                  <a:schemeClr val="tx1"/>
                </a:solidFill>
                <a:latin typeface="Times New Roman" panose="02020603050405020304" pitchFamily="18" charset="0"/>
              </a:defRPr>
            </a:lvl4pPr>
            <a:lvl5pPr marL="2057400" indent="-228600" defTabSz="965200" eaLnBrk="0" hangingPunct="0">
              <a:defRPr sz="2400">
                <a:solidFill>
                  <a:schemeClr val="tx1"/>
                </a:solidFill>
                <a:latin typeface="Times New Roman" panose="02020603050405020304" pitchFamily="18" charset="0"/>
              </a:defRPr>
            </a:lvl5pPr>
            <a:lvl6pPr marL="2514600" indent="-228600" defTabSz="965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5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5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5200" eaLnBrk="0" fontAlgn="base" hangingPunct="0">
              <a:spcBef>
                <a:spcPct val="0"/>
              </a:spcBef>
              <a:spcAft>
                <a:spcPct val="0"/>
              </a:spcAft>
              <a:defRPr sz="2400">
                <a:solidFill>
                  <a:schemeClr val="tx1"/>
                </a:solidFill>
                <a:latin typeface="Times New Roman" panose="02020603050405020304" pitchFamily="18" charset="0"/>
              </a:defRPr>
            </a:lvl9pPr>
          </a:lstStyle>
          <a:p>
            <a:fld id="{30C6DF42-6B76-4452-9330-1D8CBC1C163B}" type="slidenum">
              <a:rPr lang="en-US" altLang="en-US" sz="1200"/>
              <a:pPr/>
              <a:t>51</a:t>
            </a:fld>
            <a:endParaRPr lang="en-US" altLang="en-US" sz="120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r>
              <a:rPr lang="en-US" altLang="en-US" dirty="0" smtClean="0">
                <a:latin typeface="Arial" panose="020B0604020202020204" pitchFamily="34" charset="0"/>
              </a:rPr>
              <a:t>Blinding is another key difference, although some assessments in OBS studies can be done blinded.</a:t>
            </a:r>
          </a:p>
          <a:p>
            <a:endParaRPr lang="en-US" altLang="en-US" dirty="0" smtClean="0">
              <a:latin typeface="Arial" panose="020B0604020202020204" pitchFamily="34" charset="0"/>
            </a:endParaRPr>
          </a:p>
          <a:p>
            <a:r>
              <a:rPr lang="en-US" altLang="en-US" dirty="0" smtClean="0">
                <a:latin typeface="Arial" panose="020B0604020202020204" pitchFamily="34" charset="0"/>
              </a:rPr>
              <a:t>we could also perhaps do blinded analysis</a:t>
            </a:r>
          </a:p>
          <a:p>
            <a:endParaRPr lang="en-US" altLang="en-US" dirty="0" smtClean="0">
              <a:latin typeface="Arial" panose="020B0604020202020204" pitchFamily="34" charset="0"/>
            </a:endParaRPr>
          </a:p>
          <a:p>
            <a:r>
              <a:rPr lang="en-US" altLang="en-US" dirty="0" smtClean="0">
                <a:latin typeface="Arial" panose="020B0604020202020204" pitchFamily="34" charset="0"/>
              </a:rPr>
              <a:t>Also,</a:t>
            </a:r>
            <a:r>
              <a:rPr lang="en-US" altLang="en-US" baseline="0" dirty="0" smtClean="0">
                <a:latin typeface="Arial" panose="020B0604020202020204" pitchFamily="34" charset="0"/>
              </a:rPr>
              <a:t> many types of clinical trials are NOT blinded (e.g., exercise, diet, </a:t>
            </a:r>
            <a:r>
              <a:rPr lang="en-US" altLang="en-US" baseline="0" dirty="0" err="1" smtClean="0">
                <a:latin typeface="Arial" panose="020B0604020202020204" pitchFamily="34" charset="0"/>
              </a:rPr>
              <a:t>etc</a:t>
            </a:r>
            <a:r>
              <a:rPr lang="en-US" altLang="en-US" baseline="0" dirty="0" smtClean="0">
                <a:latin typeface="Arial" panose="020B0604020202020204" pitchFamily="34" charset="0"/>
              </a:rPr>
              <a:t>)</a:t>
            </a:r>
            <a:endParaRPr lang="en-US" altLang="en-US" dirty="0" smtClean="0">
              <a:latin typeface="Arial" panose="020B0604020202020204" pitchFamily="34" charset="0"/>
            </a:endParaRPr>
          </a:p>
          <a:p>
            <a:endParaRPr lang="en-US" altLang="en-US" dirty="0" smtClean="0">
              <a:latin typeface="Arial" panose="020B0604020202020204" pitchFamily="34" charset="0"/>
            </a:endParaRPr>
          </a:p>
        </p:txBody>
      </p:sp>
    </p:spTree>
    <p:extLst>
      <p:ext uri="{BB962C8B-B14F-4D97-AF65-F5344CB8AC3E}">
        <p14:creationId xmlns:p14="http://schemas.microsoft.com/office/powerpoint/2010/main" val="19733407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65200" eaLnBrk="0" hangingPunct="0">
              <a:defRPr sz="2400">
                <a:solidFill>
                  <a:schemeClr val="tx1"/>
                </a:solidFill>
                <a:latin typeface="Times New Roman" panose="02020603050405020304" pitchFamily="18" charset="0"/>
              </a:defRPr>
            </a:lvl1pPr>
            <a:lvl2pPr marL="742950" indent="-285750" defTabSz="965200" eaLnBrk="0" hangingPunct="0">
              <a:defRPr sz="2400">
                <a:solidFill>
                  <a:schemeClr val="tx1"/>
                </a:solidFill>
                <a:latin typeface="Times New Roman" panose="02020603050405020304" pitchFamily="18" charset="0"/>
              </a:defRPr>
            </a:lvl2pPr>
            <a:lvl3pPr marL="1143000" indent="-228600" defTabSz="965200" eaLnBrk="0" hangingPunct="0">
              <a:defRPr sz="2400">
                <a:solidFill>
                  <a:schemeClr val="tx1"/>
                </a:solidFill>
                <a:latin typeface="Times New Roman" panose="02020603050405020304" pitchFamily="18" charset="0"/>
              </a:defRPr>
            </a:lvl3pPr>
            <a:lvl4pPr marL="1600200" indent="-228600" defTabSz="965200" eaLnBrk="0" hangingPunct="0">
              <a:defRPr sz="2400">
                <a:solidFill>
                  <a:schemeClr val="tx1"/>
                </a:solidFill>
                <a:latin typeface="Times New Roman" panose="02020603050405020304" pitchFamily="18" charset="0"/>
              </a:defRPr>
            </a:lvl4pPr>
            <a:lvl5pPr marL="2057400" indent="-228600" defTabSz="965200" eaLnBrk="0" hangingPunct="0">
              <a:defRPr sz="2400">
                <a:solidFill>
                  <a:schemeClr val="tx1"/>
                </a:solidFill>
                <a:latin typeface="Times New Roman" panose="02020603050405020304" pitchFamily="18" charset="0"/>
              </a:defRPr>
            </a:lvl5pPr>
            <a:lvl6pPr marL="2514600" indent="-228600" defTabSz="965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5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5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5200" eaLnBrk="0" fontAlgn="base" hangingPunct="0">
              <a:spcBef>
                <a:spcPct val="0"/>
              </a:spcBef>
              <a:spcAft>
                <a:spcPct val="0"/>
              </a:spcAft>
              <a:defRPr sz="2400">
                <a:solidFill>
                  <a:schemeClr val="tx1"/>
                </a:solidFill>
                <a:latin typeface="Times New Roman" panose="02020603050405020304" pitchFamily="18" charset="0"/>
              </a:defRPr>
            </a:lvl9pPr>
          </a:lstStyle>
          <a:p>
            <a:fld id="{C95C2799-DD83-40B5-8DA0-26179B5C49E4}" type="slidenum">
              <a:rPr lang="en-US" altLang="en-US" sz="1200"/>
              <a:pPr/>
              <a:t>52</a:t>
            </a:fld>
            <a:endParaRPr lang="en-US" altLang="en-US" sz="120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r>
              <a:rPr lang="en-US" altLang="en-US" i="1" dirty="0" smtClean="0">
                <a:latin typeface="Arial" panose="020B0604020202020204" pitchFamily="34" charset="0"/>
              </a:rPr>
              <a:t>RCT very carefully estimate the adequate sample size</a:t>
            </a:r>
            <a:r>
              <a:rPr lang="mr-IN" altLang="en-US" i="1" dirty="0" smtClean="0">
                <a:latin typeface="Arial" panose="020B0604020202020204" pitchFamily="34" charset="0"/>
              </a:rPr>
              <a:t>…</a:t>
            </a:r>
            <a:r>
              <a:rPr lang="en-US" altLang="en-US" i="1" dirty="0" smtClean="0">
                <a:latin typeface="Arial" panose="020B0604020202020204" pitchFamily="34" charset="0"/>
              </a:rPr>
              <a:t> ethical ramifications if we do not properly design</a:t>
            </a:r>
            <a:r>
              <a:rPr lang="en-US" altLang="en-US" i="1" baseline="0" dirty="0" smtClean="0">
                <a:latin typeface="Arial" panose="020B0604020202020204" pitchFamily="34" charset="0"/>
              </a:rPr>
              <a:t> RCT</a:t>
            </a:r>
            <a:endParaRPr lang="en-US" altLang="en-US" i="1" dirty="0" smtClean="0">
              <a:latin typeface="Arial" panose="020B0604020202020204" pitchFamily="34" charset="0"/>
            </a:endParaRPr>
          </a:p>
          <a:p>
            <a:endParaRPr lang="en-US" altLang="en-US" dirty="0" smtClean="0">
              <a:latin typeface="Arial" panose="020B0604020202020204" pitchFamily="34" charset="0"/>
            </a:endParaRPr>
          </a:p>
        </p:txBody>
      </p:sp>
    </p:spTree>
    <p:extLst>
      <p:ext uri="{BB962C8B-B14F-4D97-AF65-F5344CB8AC3E}">
        <p14:creationId xmlns:p14="http://schemas.microsoft.com/office/powerpoint/2010/main" val="3519761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65200" eaLnBrk="0" hangingPunct="0">
              <a:defRPr sz="2400">
                <a:solidFill>
                  <a:schemeClr val="tx1"/>
                </a:solidFill>
                <a:latin typeface="Times New Roman" panose="02020603050405020304" pitchFamily="18" charset="0"/>
              </a:defRPr>
            </a:lvl1pPr>
            <a:lvl2pPr marL="742950" indent="-285750" defTabSz="965200" eaLnBrk="0" hangingPunct="0">
              <a:defRPr sz="2400">
                <a:solidFill>
                  <a:schemeClr val="tx1"/>
                </a:solidFill>
                <a:latin typeface="Times New Roman" panose="02020603050405020304" pitchFamily="18" charset="0"/>
              </a:defRPr>
            </a:lvl2pPr>
            <a:lvl3pPr marL="1143000" indent="-228600" defTabSz="965200" eaLnBrk="0" hangingPunct="0">
              <a:defRPr sz="2400">
                <a:solidFill>
                  <a:schemeClr val="tx1"/>
                </a:solidFill>
                <a:latin typeface="Times New Roman" panose="02020603050405020304" pitchFamily="18" charset="0"/>
              </a:defRPr>
            </a:lvl3pPr>
            <a:lvl4pPr marL="1600200" indent="-228600" defTabSz="965200" eaLnBrk="0" hangingPunct="0">
              <a:defRPr sz="2400">
                <a:solidFill>
                  <a:schemeClr val="tx1"/>
                </a:solidFill>
                <a:latin typeface="Times New Roman" panose="02020603050405020304" pitchFamily="18" charset="0"/>
              </a:defRPr>
            </a:lvl4pPr>
            <a:lvl5pPr marL="2057400" indent="-228600" defTabSz="965200" eaLnBrk="0" hangingPunct="0">
              <a:defRPr sz="2400">
                <a:solidFill>
                  <a:schemeClr val="tx1"/>
                </a:solidFill>
                <a:latin typeface="Times New Roman" panose="02020603050405020304" pitchFamily="18" charset="0"/>
              </a:defRPr>
            </a:lvl5pPr>
            <a:lvl6pPr marL="2514600" indent="-228600" defTabSz="965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5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5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5200" eaLnBrk="0" fontAlgn="base" hangingPunct="0">
              <a:spcBef>
                <a:spcPct val="0"/>
              </a:spcBef>
              <a:spcAft>
                <a:spcPct val="0"/>
              </a:spcAft>
              <a:defRPr sz="2400">
                <a:solidFill>
                  <a:schemeClr val="tx1"/>
                </a:solidFill>
                <a:latin typeface="Times New Roman" panose="02020603050405020304" pitchFamily="18" charset="0"/>
              </a:defRPr>
            </a:lvl9pPr>
          </a:lstStyle>
          <a:p>
            <a:fld id="{27B709EE-9EF5-4B0C-A4F1-653F360EB8EA}" type="slidenum">
              <a:rPr lang="en-US" altLang="en-US" sz="1200"/>
              <a:pPr/>
              <a:t>53</a:t>
            </a:fld>
            <a:endParaRPr lang="en-US" altLang="en-US" sz="120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r>
              <a:rPr lang="en-US" altLang="en-US" dirty="0" smtClean="0">
                <a:latin typeface="Arial" panose="020B0604020202020204" pitchFamily="34" charset="0"/>
              </a:rPr>
              <a:t>They are often international, multicenter… we can also do that, we can even collaborate</a:t>
            </a:r>
            <a:r>
              <a:rPr lang="mr-IN" altLang="en-US" dirty="0" smtClean="0">
                <a:latin typeface="Arial" panose="020B0604020202020204" pitchFamily="34" charset="0"/>
              </a:rPr>
              <a:t>…</a:t>
            </a:r>
            <a:r>
              <a:rPr lang="en-US" altLang="en-US" dirty="0" smtClean="0">
                <a:latin typeface="Arial" panose="020B0604020202020204" pitchFamily="34" charset="0"/>
              </a:rPr>
              <a:t> </a:t>
            </a:r>
            <a:r>
              <a:rPr lang="en-US" altLang="en-US" dirty="0" smtClean="0">
                <a:latin typeface="Arial" panose="020B0604020202020204" pitchFamily="34" charset="0"/>
                <a:sym typeface="Wingdings"/>
              </a:rPr>
              <a:t> </a:t>
            </a:r>
            <a:endParaRPr lang="en-US" altLang="en-US" dirty="0" smtClean="0">
              <a:latin typeface="Arial" panose="020B0604020202020204" pitchFamily="34" charset="0"/>
            </a:endParaRPr>
          </a:p>
          <a:p>
            <a:r>
              <a:rPr lang="en-US" altLang="en-US" dirty="0" smtClean="0">
                <a:latin typeface="Arial" panose="020B0604020202020204" pitchFamily="34" charset="0"/>
              </a:rPr>
              <a:t>Cohorts also can be pooled for even larger studies/analyses</a:t>
            </a:r>
          </a:p>
          <a:p>
            <a:endParaRPr lang="en-US" altLang="en-US" dirty="0" smtClean="0">
              <a:latin typeface="Arial" panose="020B0604020202020204" pitchFamily="34" charset="0"/>
            </a:endParaRPr>
          </a:p>
        </p:txBody>
      </p:sp>
    </p:spTree>
    <p:extLst>
      <p:ext uri="{BB962C8B-B14F-4D97-AF65-F5344CB8AC3E}">
        <p14:creationId xmlns:p14="http://schemas.microsoft.com/office/powerpoint/2010/main" val="845550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65200" eaLnBrk="0" hangingPunct="0">
              <a:defRPr sz="2400">
                <a:solidFill>
                  <a:schemeClr val="tx1"/>
                </a:solidFill>
                <a:latin typeface="Times New Roman" panose="02020603050405020304" pitchFamily="18" charset="0"/>
              </a:defRPr>
            </a:lvl1pPr>
            <a:lvl2pPr marL="742950" indent="-285750" defTabSz="965200" eaLnBrk="0" hangingPunct="0">
              <a:defRPr sz="2400">
                <a:solidFill>
                  <a:schemeClr val="tx1"/>
                </a:solidFill>
                <a:latin typeface="Times New Roman" panose="02020603050405020304" pitchFamily="18" charset="0"/>
              </a:defRPr>
            </a:lvl2pPr>
            <a:lvl3pPr marL="1143000" indent="-228600" defTabSz="965200" eaLnBrk="0" hangingPunct="0">
              <a:defRPr sz="2400">
                <a:solidFill>
                  <a:schemeClr val="tx1"/>
                </a:solidFill>
                <a:latin typeface="Times New Roman" panose="02020603050405020304" pitchFamily="18" charset="0"/>
              </a:defRPr>
            </a:lvl3pPr>
            <a:lvl4pPr marL="1600200" indent="-228600" defTabSz="965200" eaLnBrk="0" hangingPunct="0">
              <a:defRPr sz="2400">
                <a:solidFill>
                  <a:schemeClr val="tx1"/>
                </a:solidFill>
                <a:latin typeface="Times New Roman" panose="02020603050405020304" pitchFamily="18" charset="0"/>
              </a:defRPr>
            </a:lvl4pPr>
            <a:lvl5pPr marL="2057400" indent="-228600" defTabSz="965200" eaLnBrk="0" hangingPunct="0">
              <a:defRPr sz="2400">
                <a:solidFill>
                  <a:schemeClr val="tx1"/>
                </a:solidFill>
                <a:latin typeface="Times New Roman" panose="02020603050405020304" pitchFamily="18" charset="0"/>
              </a:defRPr>
            </a:lvl5pPr>
            <a:lvl6pPr marL="2514600" indent="-228600" defTabSz="965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5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5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5200" eaLnBrk="0" fontAlgn="base" hangingPunct="0">
              <a:spcBef>
                <a:spcPct val="0"/>
              </a:spcBef>
              <a:spcAft>
                <a:spcPct val="0"/>
              </a:spcAft>
              <a:defRPr sz="2400">
                <a:solidFill>
                  <a:schemeClr val="tx1"/>
                </a:solidFill>
                <a:latin typeface="Times New Roman" panose="02020603050405020304" pitchFamily="18" charset="0"/>
              </a:defRPr>
            </a:lvl9pPr>
          </a:lstStyle>
          <a:p>
            <a:fld id="{2300C9F7-A61B-49C1-BE92-8CFA708FB6A5}" type="slidenum">
              <a:rPr lang="en-US" altLang="en-US" sz="1200"/>
              <a:pPr/>
              <a:t>54</a:t>
            </a:fld>
            <a:endParaRPr lang="en-US" altLang="en-US" sz="120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r>
              <a:rPr lang="en-US" altLang="en-US" dirty="0" smtClean="0">
                <a:latin typeface="Arial" panose="020B0604020202020204" pitchFamily="34" charset="0"/>
              </a:rPr>
              <a:t>Both types of studies have this. In </a:t>
            </a:r>
            <a:r>
              <a:rPr lang="en-US" altLang="en-US" dirty="0" err="1" smtClean="0">
                <a:latin typeface="Arial" panose="020B0604020202020204" pitchFamily="34" charset="0"/>
              </a:rPr>
              <a:t>Coh</a:t>
            </a:r>
            <a:r>
              <a:rPr lang="en-US" altLang="en-US" dirty="0" smtClean="0">
                <a:latin typeface="Arial" panose="020B0604020202020204" pitchFamily="34" charset="0"/>
              </a:rPr>
              <a:t> often also have flexibility over definition</a:t>
            </a:r>
            <a:r>
              <a:rPr lang="mr-IN" altLang="en-US" dirty="0" smtClean="0">
                <a:latin typeface="Arial" panose="020B0604020202020204" pitchFamily="34" charset="0"/>
              </a:rPr>
              <a:t>…</a:t>
            </a: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8231488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65200" eaLnBrk="0" hangingPunct="0">
              <a:defRPr sz="2400">
                <a:solidFill>
                  <a:schemeClr val="tx1"/>
                </a:solidFill>
                <a:latin typeface="Times New Roman" panose="02020603050405020304" pitchFamily="18" charset="0"/>
              </a:defRPr>
            </a:lvl1pPr>
            <a:lvl2pPr marL="742950" indent="-285750" defTabSz="965200" eaLnBrk="0" hangingPunct="0">
              <a:defRPr sz="2400">
                <a:solidFill>
                  <a:schemeClr val="tx1"/>
                </a:solidFill>
                <a:latin typeface="Times New Roman" panose="02020603050405020304" pitchFamily="18" charset="0"/>
              </a:defRPr>
            </a:lvl2pPr>
            <a:lvl3pPr marL="1143000" indent="-228600" defTabSz="965200" eaLnBrk="0" hangingPunct="0">
              <a:defRPr sz="2400">
                <a:solidFill>
                  <a:schemeClr val="tx1"/>
                </a:solidFill>
                <a:latin typeface="Times New Roman" panose="02020603050405020304" pitchFamily="18" charset="0"/>
              </a:defRPr>
            </a:lvl3pPr>
            <a:lvl4pPr marL="1600200" indent="-228600" defTabSz="965200" eaLnBrk="0" hangingPunct="0">
              <a:defRPr sz="2400">
                <a:solidFill>
                  <a:schemeClr val="tx1"/>
                </a:solidFill>
                <a:latin typeface="Times New Roman" panose="02020603050405020304" pitchFamily="18" charset="0"/>
              </a:defRPr>
            </a:lvl4pPr>
            <a:lvl5pPr marL="2057400" indent="-228600" defTabSz="965200" eaLnBrk="0" hangingPunct="0">
              <a:defRPr sz="2400">
                <a:solidFill>
                  <a:schemeClr val="tx1"/>
                </a:solidFill>
                <a:latin typeface="Times New Roman" panose="02020603050405020304" pitchFamily="18" charset="0"/>
              </a:defRPr>
            </a:lvl5pPr>
            <a:lvl6pPr marL="2514600" indent="-228600" defTabSz="965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5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5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5200" eaLnBrk="0" fontAlgn="base" hangingPunct="0">
              <a:spcBef>
                <a:spcPct val="0"/>
              </a:spcBef>
              <a:spcAft>
                <a:spcPct val="0"/>
              </a:spcAft>
              <a:defRPr sz="2400">
                <a:solidFill>
                  <a:schemeClr val="tx1"/>
                </a:solidFill>
                <a:latin typeface="Times New Roman" panose="02020603050405020304" pitchFamily="18" charset="0"/>
              </a:defRPr>
            </a:lvl9pPr>
          </a:lstStyle>
          <a:p>
            <a:fld id="{2D5AA17D-AADD-434E-8FF9-13D88342A7C3}" type="slidenum">
              <a:rPr lang="en-US" altLang="en-US" sz="1200"/>
              <a:pPr/>
              <a:t>55</a:t>
            </a:fld>
            <a:endParaRPr lang="en-US" altLang="en-US" sz="120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r>
              <a:rPr lang="en-US" altLang="en-US" dirty="0" smtClean="0">
                <a:latin typeface="Arial" panose="020B0604020202020204" pitchFamily="34" charset="0"/>
              </a:rPr>
              <a:t>RCT also face the problem of incomplete compliance and deal with it in the analysis by doing intention to treat (ITT) rather than per protocol. </a:t>
            </a:r>
          </a:p>
          <a:p>
            <a:r>
              <a:rPr lang="en-US" altLang="en-US" dirty="0" smtClean="0">
                <a:latin typeface="Arial" panose="020B0604020202020204" pitchFamily="34" charset="0"/>
              </a:rPr>
              <a:t>In</a:t>
            </a:r>
            <a:r>
              <a:rPr lang="en-US" altLang="en-US" baseline="0" dirty="0" smtClean="0">
                <a:latin typeface="Arial" panose="020B0604020202020204" pitchFamily="34" charset="0"/>
              </a:rPr>
              <a:t> </a:t>
            </a:r>
            <a:r>
              <a:rPr lang="en-US" altLang="en-US" baseline="0" dirty="0" err="1" smtClean="0">
                <a:latin typeface="Arial" panose="020B0604020202020204" pitchFamily="34" charset="0"/>
              </a:rPr>
              <a:t>obs</a:t>
            </a:r>
            <a:r>
              <a:rPr lang="en-US" altLang="en-US" baseline="0" dirty="0" smtClean="0">
                <a:latin typeface="Arial" panose="020B0604020202020204" pitchFamily="34" charset="0"/>
              </a:rPr>
              <a:t> studies, </a:t>
            </a:r>
            <a:r>
              <a:rPr lang="en-US" altLang="en-US" dirty="0" smtClean="0">
                <a:latin typeface="Arial" panose="020B0604020202020204" pitchFamily="34" charset="0"/>
              </a:rPr>
              <a:t>we sometimes evaluate exposure data from a single </a:t>
            </a:r>
            <a:r>
              <a:rPr lang="en-US" altLang="en-US" dirty="0" err="1" smtClean="0">
                <a:latin typeface="Arial" panose="020B0604020202020204" pitchFamily="34" charset="0"/>
              </a:rPr>
              <a:t>timepoint</a:t>
            </a:r>
            <a:r>
              <a:rPr lang="en-US" altLang="en-US" baseline="0" dirty="0" smtClean="0">
                <a:latin typeface="Arial" panose="020B0604020202020204" pitchFamily="34" charset="0"/>
              </a:rPr>
              <a:t> or from updated exposure data; keep in mind that data on time varying exposures and confounding factors can be collected in COHORTS</a:t>
            </a:r>
            <a:r>
              <a:rPr lang="mr-IN" altLang="en-US" baseline="0" dirty="0" smtClean="0">
                <a:latin typeface="Arial" panose="020B0604020202020204" pitchFamily="34" charset="0"/>
              </a:rPr>
              <a:t>…</a:t>
            </a:r>
            <a:r>
              <a:rPr lang="en-US" altLang="en-US" baseline="0" dirty="0" smtClean="0">
                <a:latin typeface="Arial" panose="020B0604020202020204" pitchFamily="34" charset="0"/>
              </a:rPr>
              <a:t> usage of such data sometimes needs particular attention in analysis </a:t>
            </a:r>
            <a:r>
              <a:rPr lang="en-US" altLang="en-US" baseline="0" dirty="0" smtClean="0">
                <a:latin typeface="Arial" panose="020B0604020202020204" pitchFamily="34" charset="0"/>
              </a:rPr>
              <a:t>phase (IPCW, </a:t>
            </a:r>
            <a:r>
              <a:rPr lang="en-US" altLang="en-US" baseline="0" dirty="0" err="1" smtClean="0">
                <a:latin typeface="Arial" panose="020B0604020202020204" pitchFamily="34" charset="0"/>
              </a:rPr>
              <a:t>msm</a:t>
            </a:r>
            <a:r>
              <a:rPr lang="en-US" altLang="en-US" baseline="0" dirty="0" smtClean="0">
                <a:latin typeface="Arial" panose="020B0604020202020204" pitchFamily="34" charset="0"/>
              </a:rPr>
              <a:t>)</a:t>
            </a:r>
            <a:endParaRPr lang="en-US" altLang="en-US" dirty="0" smtClean="0">
              <a:latin typeface="Arial" panose="020B0604020202020204" pitchFamily="34" charset="0"/>
            </a:endParaRPr>
          </a:p>
          <a:p>
            <a:r>
              <a:rPr lang="en-US" altLang="en-US" dirty="0" smtClean="0">
                <a:latin typeface="Arial" panose="020B0604020202020204" pitchFamily="34" charset="0"/>
              </a:rPr>
              <a:t>Patients who discontinued early, die or are lost to follow up are typically censored at the date of the last contact</a:t>
            </a:r>
            <a:r>
              <a:rPr lang="en-US" altLang="en-US" baseline="0" dirty="0" smtClean="0">
                <a:latin typeface="Arial" panose="020B0604020202020204" pitchFamily="34" charset="0"/>
              </a:rPr>
              <a:t> in both RCT and COH studies</a:t>
            </a:r>
            <a:endParaRPr lang="en-US" altLang="en-US" dirty="0" smtClean="0">
              <a:latin typeface="Arial" panose="020B0604020202020204" pitchFamily="34" charset="0"/>
            </a:endParaRPr>
          </a:p>
          <a:p>
            <a:endParaRPr lang="en-US" altLang="en-US" dirty="0" smtClean="0">
              <a:latin typeface="Arial" panose="020B0604020202020204" pitchFamily="34" charset="0"/>
            </a:endParaRPr>
          </a:p>
        </p:txBody>
      </p:sp>
    </p:spTree>
    <p:extLst>
      <p:ext uri="{BB962C8B-B14F-4D97-AF65-F5344CB8AC3E}">
        <p14:creationId xmlns:p14="http://schemas.microsoft.com/office/powerpoint/2010/main" val="15561718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65200" eaLnBrk="0" hangingPunct="0">
              <a:defRPr sz="2400">
                <a:solidFill>
                  <a:schemeClr val="tx1"/>
                </a:solidFill>
                <a:latin typeface="Times New Roman" panose="02020603050405020304" pitchFamily="18" charset="0"/>
              </a:defRPr>
            </a:lvl1pPr>
            <a:lvl2pPr marL="742950" indent="-285750" defTabSz="965200" eaLnBrk="0" hangingPunct="0">
              <a:defRPr sz="2400">
                <a:solidFill>
                  <a:schemeClr val="tx1"/>
                </a:solidFill>
                <a:latin typeface="Times New Roman" panose="02020603050405020304" pitchFamily="18" charset="0"/>
              </a:defRPr>
            </a:lvl2pPr>
            <a:lvl3pPr marL="1143000" indent="-228600" defTabSz="965200" eaLnBrk="0" hangingPunct="0">
              <a:defRPr sz="2400">
                <a:solidFill>
                  <a:schemeClr val="tx1"/>
                </a:solidFill>
                <a:latin typeface="Times New Roman" panose="02020603050405020304" pitchFamily="18" charset="0"/>
              </a:defRPr>
            </a:lvl3pPr>
            <a:lvl4pPr marL="1600200" indent="-228600" defTabSz="965200" eaLnBrk="0" hangingPunct="0">
              <a:defRPr sz="2400">
                <a:solidFill>
                  <a:schemeClr val="tx1"/>
                </a:solidFill>
                <a:latin typeface="Times New Roman" panose="02020603050405020304" pitchFamily="18" charset="0"/>
              </a:defRPr>
            </a:lvl4pPr>
            <a:lvl5pPr marL="2057400" indent="-228600" defTabSz="965200" eaLnBrk="0" hangingPunct="0">
              <a:defRPr sz="2400">
                <a:solidFill>
                  <a:schemeClr val="tx1"/>
                </a:solidFill>
                <a:latin typeface="Times New Roman" panose="02020603050405020304" pitchFamily="18" charset="0"/>
              </a:defRPr>
            </a:lvl5pPr>
            <a:lvl6pPr marL="2514600" indent="-228600" defTabSz="965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5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5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5200" eaLnBrk="0" fontAlgn="base" hangingPunct="0">
              <a:spcBef>
                <a:spcPct val="0"/>
              </a:spcBef>
              <a:spcAft>
                <a:spcPct val="0"/>
              </a:spcAft>
              <a:defRPr sz="2400">
                <a:solidFill>
                  <a:schemeClr val="tx1"/>
                </a:solidFill>
                <a:latin typeface="Times New Roman" panose="02020603050405020304" pitchFamily="18" charset="0"/>
              </a:defRPr>
            </a:lvl9pPr>
          </a:lstStyle>
          <a:p>
            <a:fld id="{AD09AABC-98C7-446E-AA1C-9F6E8D7B2F88}" type="slidenum">
              <a:rPr lang="en-US" altLang="en-US" sz="1200"/>
              <a:pPr/>
              <a:t>56</a:t>
            </a:fld>
            <a:endParaRPr lang="en-US" altLang="en-US" sz="120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pPr>
              <a:spcBef>
                <a:spcPct val="20000"/>
              </a:spcBef>
            </a:pPr>
            <a:r>
              <a:rPr kumimoji="1" lang="en-US" altLang="en-US" b="1" dirty="0" smtClean="0">
                <a:latin typeface="Arial" panose="020B0604020202020204" pitchFamily="34" charset="0"/>
              </a:rPr>
              <a:t>Blind adjudication of events (outcomes) can</a:t>
            </a:r>
            <a:r>
              <a:rPr kumimoji="1" lang="en-US" altLang="en-US" b="1" baseline="0" dirty="0" smtClean="0">
                <a:latin typeface="Arial" panose="020B0604020202020204" pitchFamily="34" charset="0"/>
              </a:rPr>
              <a:t> happen in both types of designs</a:t>
            </a:r>
            <a:endParaRPr kumimoji="1" lang="en-US" altLang="en-US" b="1" dirty="0" smtClean="0">
              <a:latin typeface="Arial" panose="020B0604020202020204" pitchFamily="34" charset="0"/>
            </a:endParaRPr>
          </a:p>
          <a:p>
            <a:endParaRPr lang="en-US" altLang="en-US" dirty="0" smtClean="0">
              <a:latin typeface="Arial" panose="020B0604020202020204" pitchFamily="34" charset="0"/>
            </a:endParaRPr>
          </a:p>
          <a:p>
            <a:endParaRPr lang="en-US" altLang="en-US" dirty="0" smtClean="0">
              <a:latin typeface="Arial" panose="020B0604020202020204" pitchFamily="34" charset="0"/>
            </a:endParaRPr>
          </a:p>
        </p:txBody>
      </p:sp>
    </p:spTree>
    <p:extLst>
      <p:ext uri="{BB962C8B-B14F-4D97-AF65-F5344CB8AC3E}">
        <p14:creationId xmlns:p14="http://schemas.microsoft.com/office/powerpoint/2010/main" val="10465530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65200" eaLnBrk="0" hangingPunct="0">
              <a:defRPr sz="2400">
                <a:solidFill>
                  <a:schemeClr val="tx1"/>
                </a:solidFill>
                <a:latin typeface="Times New Roman" panose="02020603050405020304" pitchFamily="18" charset="0"/>
              </a:defRPr>
            </a:lvl1pPr>
            <a:lvl2pPr marL="742950" indent="-285750" defTabSz="965200" eaLnBrk="0" hangingPunct="0">
              <a:defRPr sz="2400">
                <a:solidFill>
                  <a:schemeClr val="tx1"/>
                </a:solidFill>
                <a:latin typeface="Times New Roman" panose="02020603050405020304" pitchFamily="18" charset="0"/>
              </a:defRPr>
            </a:lvl2pPr>
            <a:lvl3pPr marL="1143000" indent="-228600" defTabSz="965200" eaLnBrk="0" hangingPunct="0">
              <a:defRPr sz="2400">
                <a:solidFill>
                  <a:schemeClr val="tx1"/>
                </a:solidFill>
                <a:latin typeface="Times New Roman" panose="02020603050405020304" pitchFamily="18" charset="0"/>
              </a:defRPr>
            </a:lvl3pPr>
            <a:lvl4pPr marL="1600200" indent="-228600" defTabSz="965200" eaLnBrk="0" hangingPunct="0">
              <a:defRPr sz="2400">
                <a:solidFill>
                  <a:schemeClr val="tx1"/>
                </a:solidFill>
                <a:latin typeface="Times New Roman" panose="02020603050405020304" pitchFamily="18" charset="0"/>
              </a:defRPr>
            </a:lvl4pPr>
            <a:lvl5pPr marL="2057400" indent="-228600" defTabSz="965200" eaLnBrk="0" hangingPunct="0">
              <a:defRPr sz="2400">
                <a:solidFill>
                  <a:schemeClr val="tx1"/>
                </a:solidFill>
                <a:latin typeface="Times New Roman" panose="02020603050405020304" pitchFamily="18" charset="0"/>
              </a:defRPr>
            </a:lvl5pPr>
            <a:lvl6pPr marL="2514600" indent="-228600" defTabSz="965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5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5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5200" eaLnBrk="0" fontAlgn="base" hangingPunct="0">
              <a:spcBef>
                <a:spcPct val="0"/>
              </a:spcBef>
              <a:spcAft>
                <a:spcPct val="0"/>
              </a:spcAft>
              <a:defRPr sz="2400">
                <a:solidFill>
                  <a:schemeClr val="tx1"/>
                </a:solidFill>
                <a:latin typeface="Times New Roman" panose="02020603050405020304" pitchFamily="18" charset="0"/>
              </a:defRPr>
            </a:lvl9pPr>
          </a:lstStyle>
          <a:p>
            <a:fld id="{FCFEE03F-D8CB-4C3F-BB1D-AABD0139D76F}" type="slidenum">
              <a:rPr lang="en-US" altLang="en-US" sz="1200"/>
              <a:pPr/>
              <a:t>57</a:t>
            </a:fld>
            <a:endParaRPr lang="en-US" altLang="en-US" sz="120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pPr>
              <a:spcBef>
                <a:spcPct val="20000"/>
              </a:spcBef>
            </a:pPr>
            <a:r>
              <a:rPr kumimoji="1" lang="en-US" altLang="en-US" b="1" dirty="0" smtClean="0">
                <a:latin typeface="Arial" panose="020B0604020202020204" pitchFamily="34" charset="0"/>
              </a:rPr>
              <a:t>Usage of standardized protocols for data collection and follow-up can be common</a:t>
            </a:r>
            <a:r>
              <a:rPr kumimoji="1" lang="en-US" altLang="en-US" b="1" baseline="0" dirty="0" smtClean="0">
                <a:latin typeface="Arial" panose="020B0604020202020204" pitchFamily="34" charset="0"/>
              </a:rPr>
              <a:t> to both Clinical Trials and </a:t>
            </a:r>
            <a:r>
              <a:rPr kumimoji="1" lang="en-US" altLang="en-US" b="1" baseline="0" dirty="0" err="1" smtClean="0">
                <a:latin typeface="Arial" panose="020B0604020202020204" pitchFamily="34" charset="0"/>
              </a:rPr>
              <a:t>obs</a:t>
            </a:r>
            <a:r>
              <a:rPr kumimoji="1" lang="en-US" altLang="en-US" b="1" baseline="0" dirty="0" smtClean="0">
                <a:latin typeface="Arial" panose="020B0604020202020204" pitchFamily="34" charset="0"/>
              </a:rPr>
              <a:t> studies</a:t>
            </a: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1189191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Introduction</a:t>
            </a:r>
          </a:p>
          <a:p>
            <a:endParaRPr lang="en-US" dirty="0" smtClean="0"/>
          </a:p>
          <a:p>
            <a:r>
              <a:rPr lang="en-US" dirty="0" smtClean="0"/>
              <a:t>The</a:t>
            </a:r>
            <a:r>
              <a:rPr lang="en-US" baseline="0" dirty="0" smtClean="0"/>
              <a:t> Course </a:t>
            </a:r>
            <a:r>
              <a:rPr lang="mr-IN" baseline="0" dirty="0" smtClean="0"/>
              <a:t>–</a:t>
            </a:r>
            <a:r>
              <a:rPr lang="en-US" baseline="0" dirty="0" smtClean="0"/>
              <a:t> There have been a lot of revisions; it is a work in progress. Welcome constructive feedback</a:t>
            </a:r>
            <a:r>
              <a:rPr lang="en-US" baseline="0" dirty="0" smtClean="0"/>
              <a:t>.</a:t>
            </a:r>
          </a:p>
          <a:p>
            <a:r>
              <a:rPr lang="en-US" baseline="0" dirty="0" smtClean="0"/>
              <a:t>I’m a learner too</a:t>
            </a:r>
            <a:r>
              <a:rPr lang="mr-IN" baseline="0" dirty="0" smtClean="0"/>
              <a:t>…</a:t>
            </a:r>
            <a:r>
              <a:rPr lang="en-US" baseline="0" dirty="0" smtClean="0"/>
              <a:t> may make mistakes</a:t>
            </a:r>
            <a:r>
              <a:rPr lang="mr-IN" baseline="0" dirty="0" smtClean="0"/>
              <a:t>…</a:t>
            </a:r>
            <a:r>
              <a:rPr lang="en-US" baseline="0" dirty="0" smtClean="0"/>
              <a:t> also very open to constructive f/b about course, format, etc.</a:t>
            </a:r>
          </a:p>
          <a:p>
            <a:r>
              <a:rPr lang="en-US" baseline="0" dirty="0" smtClean="0"/>
              <a:t>Thoughts on Active Learning?</a:t>
            </a:r>
            <a:endParaRPr lang="en-US" dirty="0"/>
          </a:p>
        </p:txBody>
      </p:sp>
    </p:spTree>
    <p:extLst>
      <p:ext uri="{BB962C8B-B14F-4D97-AF65-F5344CB8AC3E}">
        <p14:creationId xmlns:p14="http://schemas.microsoft.com/office/powerpoint/2010/main" val="5683300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smtClean="0">
                <a:ea typeface="ＭＳ Ｐゴシック" charset="-128"/>
              </a:rPr>
              <a:t>As with randomized trials, we should not adjust for post-exposure covariates, only baseline covariates</a:t>
            </a:r>
            <a:r>
              <a:rPr lang="mr-IN" altLang="en-US" sz="1200" dirty="0" smtClean="0">
                <a:ea typeface="ＭＳ Ｐゴシック" charset="-128"/>
              </a:rPr>
              <a:t>…</a:t>
            </a:r>
            <a:r>
              <a:rPr lang="en-US" altLang="en-US" sz="1200" dirty="0" smtClean="0">
                <a:ea typeface="ＭＳ Ｐゴシック" charset="-128"/>
              </a:rPr>
              <a:t> except if we have time-varying exposures, then we do want data on time varying confounders</a:t>
            </a:r>
            <a:r>
              <a:rPr lang="mr-IN" altLang="en-US" sz="1200" dirty="0" smtClean="0">
                <a:ea typeface="ＭＳ Ｐゴシック" charset="-128"/>
              </a:rPr>
              <a:t>…</a:t>
            </a:r>
            <a:endParaRPr lang="en-US" altLang="en-US" sz="1200" dirty="0" smtClean="0">
              <a:ea typeface="ＭＳ Ｐゴシック" charset="-128"/>
            </a:endParaRPr>
          </a:p>
          <a:p>
            <a:r>
              <a:rPr lang="en-US" sz="1200" dirty="0" smtClean="0">
                <a:ea typeface="ＭＳ Ｐゴシック" charset="-128"/>
              </a:rPr>
              <a:t>Caution:</a:t>
            </a:r>
            <a:r>
              <a:rPr lang="en-US" sz="1200" baseline="0" dirty="0" smtClean="0">
                <a:ea typeface="ＭＳ Ｐゴシック" charset="-128"/>
              </a:rPr>
              <a:t> we don’t want to adjust for something in the causal path or for covariates that are influenced by the exposure </a:t>
            </a:r>
            <a:r>
              <a:rPr lang="en-US" sz="1200" baseline="0" dirty="0" smtClean="0">
                <a:ea typeface="ＭＳ Ｐゴシック" charset="-128"/>
                <a:sym typeface="Wingdings"/>
              </a:rPr>
              <a:t> Marginal Structural Models &amp; Inverse </a:t>
            </a:r>
            <a:r>
              <a:rPr lang="en-US" sz="1200" baseline="0" dirty="0" err="1" smtClean="0">
                <a:ea typeface="ＭＳ Ｐゴシック" charset="-128"/>
                <a:sym typeface="Wingdings"/>
              </a:rPr>
              <a:t>Prob</a:t>
            </a:r>
            <a:r>
              <a:rPr lang="en-US" sz="1200" baseline="0" dirty="0" smtClean="0">
                <a:ea typeface="ＭＳ Ｐゴシック" charset="-128"/>
                <a:sym typeface="Wingdings"/>
              </a:rPr>
              <a:t> Censoring Weights (More in BIO 215)</a:t>
            </a:r>
            <a:endParaRPr lang="en-US" dirty="0"/>
          </a:p>
        </p:txBody>
      </p:sp>
    </p:spTree>
    <p:extLst>
      <p:ext uri="{BB962C8B-B14F-4D97-AF65-F5344CB8AC3E}">
        <p14:creationId xmlns:p14="http://schemas.microsoft.com/office/powerpoint/2010/main" val="877061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p:spPr>
        <p:txBody>
          <a:bodyPr/>
          <a:lstStyle/>
          <a:p>
            <a:fld id="{F7C1D460-8747-497C-9990-5729D59C3545}" type="slidenum">
              <a:rPr lang="en-US" smtClean="0"/>
              <a:pPr/>
              <a:t>59</a:t>
            </a:fld>
            <a:endParaRPr lang="en-US" smtClean="0"/>
          </a:p>
        </p:txBody>
      </p:sp>
      <p:sp>
        <p:nvSpPr>
          <p:cNvPr id="157698" name="Rectangle 2"/>
          <p:cNvSpPr>
            <a:spLocks noGrp="1" noRot="1" noChangeAspect="1" noChangeArrowheads="1" noTextEdit="1"/>
          </p:cNvSpPr>
          <p:nvPr>
            <p:ph type="sldImg"/>
          </p:nvPr>
        </p:nvSpPr>
        <p:spPr>
          <a:xfrm>
            <a:off x="1104900" y="696913"/>
            <a:ext cx="4648200" cy="3486150"/>
          </a:xfrm>
          <a:ln/>
        </p:spPr>
      </p:sp>
      <p:sp>
        <p:nvSpPr>
          <p:cNvPr id="157699" name="Rectangle 3"/>
          <p:cNvSpPr>
            <a:spLocks noGrp="1" noChangeArrowheads="1"/>
          </p:cNvSpPr>
          <p:nvPr>
            <p:ph type="body" idx="1"/>
          </p:nvPr>
        </p:nvSpPr>
        <p:spPr>
          <a:noFill/>
          <a:ln/>
        </p:spPr>
        <p:txBody>
          <a:bodyPr/>
          <a:lstStyle/>
          <a:p>
            <a:r>
              <a:rPr lang="en-US" dirty="0" smtClean="0"/>
              <a:t>EPI 203 notes </a:t>
            </a:r>
            <a:r>
              <a:rPr lang="en-US" dirty="0" err="1" smtClean="0"/>
              <a:t>fr</a:t>
            </a:r>
            <a:r>
              <a:rPr lang="en-US" dirty="0" smtClean="0"/>
              <a:t> J Martin:</a:t>
            </a:r>
          </a:p>
          <a:p>
            <a:r>
              <a:rPr lang="en-US" dirty="0" smtClean="0"/>
              <a:t>A randomized controlled</a:t>
            </a:r>
            <a:r>
              <a:rPr lang="en-US" baseline="0" dirty="0" smtClean="0"/>
              <a:t> </a:t>
            </a:r>
            <a:r>
              <a:rPr lang="en-US" dirty="0" smtClean="0"/>
              <a:t>trial (RCT) is the gold standard design for comparing</a:t>
            </a:r>
            <a:r>
              <a:rPr lang="en-US" baseline="0" dirty="0" smtClean="0"/>
              <a:t> the effectiveness of different interventions to influence an outcome.  We pointed out earlier that the RCT design can be thought of as a type of cohort study where the exposure is assigned to participants, rather than just measured as it occurs in nature.  We also can turn this around.  That is, a useful insight in the understanding of observational studies is that one should strive to have them emulate an RCT.  Observational studies that aim to establish </a:t>
            </a:r>
            <a:r>
              <a:rPr lang="en-US" sz="1200" b="0" i="0" u="none" strike="noStrike" kern="1200" baseline="0" dirty="0" smtClean="0">
                <a:solidFill>
                  <a:schemeClr val="tx1"/>
                </a:solidFill>
                <a:latin typeface="Times New Roman" pitchFamily="18" charset="0"/>
                <a:ea typeface="+mn-ea"/>
                <a:cs typeface="+mn-cs"/>
              </a:rPr>
              <a:t>causality should be evaluated with respect to how well they emulate an experimental “target” trial (i.e., an RCT).</a:t>
            </a:r>
            <a:endParaRPr lang="en-US" dirty="0" smtClean="0"/>
          </a:p>
          <a:p>
            <a:endParaRPr lang="en-US" dirty="0" smtClean="0"/>
          </a:p>
        </p:txBody>
      </p:sp>
    </p:spTree>
    <p:extLst>
      <p:ext uri="{BB962C8B-B14F-4D97-AF65-F5344CB8AC3E}">
        <p14:creationId xmlns:p14="http://schemas.microsoft.com/office/powerpoint/2010/main" val="16489895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ea typeface="ＭＳ Ｐゴシック" charset="-128"/>
              </a:rPr>
              <a:t>Ask Class  - Who are Doll and </a:t>
            </a:r>
            <a:r>
              <a:rPr lang="en-US" altLang="en-US" dirty="0" err="1">
                <a:ea typeface="ＭＳ Ｐゴシック" charset="-128"/>
              </a:rPr>
              <a:t>Peto</a:t>
            </a:r>
            <a:r>
              <a:rPr lang="en-US" altLang="en-US" dirty="0">
                <a:ea typeface="ＭＳ Ｐゴシック" charset="-128"/>
              </a:rPr>
              <a:t>?  </a:t>
            </a:r>
          </a:p>
          <a:p>
            <a:r>
              <a:rPr lang="en-US" altLang="en-US" dirty="0">
                <a:ea typeface="ＭＳ Ｐゴシック" charset="-128"/>
              </a:rPr>
              <a:t>“Grandfathers of Epidemiology” who Richard Doll and Bradford Hill started the British doctors study in 1951, and published their preliminary and follow-up report in the mid-1950’s providing the earliest evidence that smoking was linked to many serious diseases, first and foremost lung cancer.</a:t>
            </a:r>
          </a:p>
          <a:p>
            <a:endParaRPr lang="en-US" altLang="en-US" dirty="0">
              <a:ea typeface="ＭＳ Ｐゴシック" charset="-128"/>
            </a:endParaRPr>
          </a:p>
          <a:p>
            <a:r>
              <a:rPr lang="en-US" altLang="en-US" dirty="0">
                <a:ea typeface="ＭＳ Ｐゴシック" charset="-128"/>
              </a:rPr>
              <a:t>30 years later, they published this thoughtful piece on Beta-Carotene and cancer.  At the time, the observation had been made that vegetables, in particular those rich in </a:t>
            </a:r>
            <a:r>
              <a:rPr lang="en-US" altLang="en-US" dirty="0" err="1">
                <a:ea typeface="ＭＳ Ｐゴシック" charset="-128"/>
              </a:rPr>
              <a:t>Vit</a:t>
            </a:r>
            <a:r>
              <a:rPr lang="en-US" altLang="en-US" dirty="0">
                <a:ea typeface="ＭＳ Ｐゴシック" charset="-128"/>
              </a:rPr>
              <a:t> A or carotene seemed to be protective in observational studies, AND some studies that measured retinol and carotene in blood also showed a protective effect, specifically for beta-carotene. At the time, there were only 3 prospective cohort studies that had been done, but these all seemed protective.  </a:t>
            </a:r>
          </a:p>
          <a:p>
            <a:endParaRPr lang="en-US" altLang="en-US" dirty="0">
              <a:ea typeface="ＭＳ Ｐゴシック" charset="-128"/>
            </a:endParaRPr>
          </a:p>
          <a:p>
            <a:r>
              <a:rPr lang="en-US" altLang="en-US" dirty="0">
                <a:ea typeface="ＭＳ Ｐゴシック" charset="-128"/>
              </a:rPr>
              <a:t>1981 Doll &amp; </a:t>
            </a:r>
            <a:r>
              <a:rPr lang="en-US" altLang="en-US" dirty="0" err="1">
                <a:ea typeface="ＭＳ Ｐゴシック" charset="-128"/>
              </a:rPr>
              <a:t>Peto</a:t>
            </a:r>
            <a:r>
              <a:rPr lang="en-US" altLang="en-US" dirty="0">
                <a:ea typeface="ＭＳ Ｐゴシック" charset="-128"/>
              </a:rPr>
              <a:t>, Nature</a:t>
            </a:r>
          </a:p>
          <a:p>
            <a:r>
              <a:rPr lang="en-US" altLang="en-US" dirty="0">
                <a:ea typeface="ＭＳ Ｐゴシック" charset="-128"/>
              </a:rPr>
              <a:t>ATBC recruited 1985 – 1988</a:t>
            </a:r>
          </a:p>
          <a:p>
            <a:endParaRPr lang="en-US" altLang="en-US" dirty="0">
              <a:ea typeface="ＭＳ Ｐゴシック" charset="-128"/>
            </a:endParaRPr>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60438">
              <a:defRPr sz="1200">
                <a:solidFill>
                  <a:schemeClr val="tx1"/>
                </a:solidFill>
                <a:latin typeface="Times New Roman" charset="0"/>
                <a:ea typeface="ＭＳ Ｐゴシック" charset="-128"/>
              </a:defRPr>
            </a:lvl1pPr>
            <a:lvl2pPr marL="742950" indent="-285750" defTabSz="960438">
              <a:defRPr sz="1200">
                <a:solidFill>
                  <a:schemeClr val="tx1"/>
                </a:solidFill>
                <a:latin typeface="Times New Roman" charset="0"/>
                <a:ea typeface="ＭＳ Ｐゴシック" charset="-128"/>
              </a:defRPr>
            </a:lvl2pPr>
            <a:lvl3pPr marL="1143000" indent="-228600" defTabSz="960438">
              <a:defRPr sz="1200">
                <a:solidFill>
                  <a:schemeClr val="tx1"/>
                </a:solidFill>
                <a:latin typeface="Times New Roman" charset="0"/>
                <a:ea typeface="ＭＳ Ｐゴシック" charset="-128"/>
              </a:defRPr>
            </a:lvl3pPr>
            <a:lvl4pPr marL="1600200" indent="-228600" defTabSz="960438">
              <a:defRPr sz="1200">
                <a:solidFill>
                  <a:schemeClr val="tx1"/>
                </a:solidFill>
                <a:latin typeface="Times New Roman" charset="0"/>
                <a:ea typeface="ＭＳ Ｐゴシック" charset="-128"/>
              </a:defRPr>
            </a:lvl4pPr>
            <a:lvl5pPr marL="2057400" indent="-228600" defTabSz="960438">
              <a:defRPr sz="1200">
                <a:solidFill>
                  <a:schemeClr val="tx1"/>
                </a:solidFill>
                <a:latin typeface="Times New Roman" charset="0"/>
                <a:ea typeface="ＭＳ Ｐゴシック" charset="-128"/>
              </a:defRPr>
            </a:lvl5pPr>
            <a:lvl6pPr marL="2514600" indent="-228600" defTabSz="960438"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defTabSz="960438"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defTabSz="960438"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defTabSz="960438" eaLnBrk="0" fontAlgn="base" hangingPunct="0">
              <a:spcBef>
                <a:spcPct val="30000"/>
              </a:spcBef>
              <a:spcAft>
                <a:spcPct val="0"/>
              </a:spcAft>
              <a:defRPr sz="1200">
                <a:solidFill>
                  <a:schemeClr val="tx1"/>
                </a:solidFill>
                <a:latin typeface="Times New Roman" charset="0"/>
                <a:ea typeface="ＭＳ Ｐゴシック" charset="-128"/>
              </a:defRPr>
            </a:lvl9pPr>
          </a:lstStyle>
          <a:p>
            <a:fld id="{1911E531-3881-DA4C-8938-69FD387DF62C}" type="slidenum">
              <a:rPr lang="en-US" altLang="en-US" sz="1300">
                <a:solidFill>
                  <a:schemeClr val="tx2"/>
                </a:solidFill>
                <a:latin typeface="Arial" charset="0"/>
              </a:rPr>
              <a:pPr/>
              <a:t>63</a:t>
            </a:fld>
            <a:endParaRPr lang="en-US" altLang="en-US" sz="1300">
              <a:solidFill>
                <a:schemeClr val="tx2"/>
              </a:solidFill>
              <a:latin typeface="Arial" charset="0"/>
            </a:endParaRPr>
          </a:p>
        </p:txBody>
      </p:sp>
    </p:spTree>
    <p:extLst>
      <p:ext uri="{BB962C8B-B14F-4D97-AF65-F5344CB8AC3E}">
        <p14:creationId xmlns:p14="http://schemas.microsoft.com/office/powerpoint/2010/main" val="12112733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60438">
              <a:defRPr sz="1200">
                <a:solidFill>
                  <a:schemeClr val="tx1"/>
                </a:solidFill>
                <a:latin typeface="Times New Roman" charset="0"/>
                <a:ea typeface="ＭＳ Ｐゴシック" charset="-128"/>
              </a:defRPr>
            </a:lvl1pPr>
            <a:lvl2pPr marL="742950" indent="-285750" defTabSz="960438">
              <a:defRPr sz="1200">
                <a:solidFill>
                  <a:schemeClr val="tx1"/>
                </a:solidFill>
                <a:latin typeface="Times New Roman" charset="0"/>
                <a:ea typeface="ＭＳ Ｐゴシック" charset="-128"/>
              </a:defRPr>
            </a:lvl2pPr>
            <a:lvl3pPr marL="1143000" indent="-228600" defTabSz="960438">
              <a:defRPr sz="1200">
                <a:solidFill>
                  <a:schemeClr val="tx1"/>
                </a:solidFill>
                <a:latin typeface="Times New Roman" charset="0"/>
                <a:ea typeface="ＭＳ Ｐゴシック" charset="-128"/>
              </a:defRPr>
            </a:lvl3pPr>
            <a:lvl4pPr marL="1600200" indent="-228600" defTabSz="960438">
              <a:defRPr sz="1200">
                <a:solidFill>
                  <a:schemeClr val="tx1"/>
                </a:solidFill>
                <a:latin typeface="Times New Roman" charset="0"/>
                <a:ea typeface="ＭＳ Ｐゴシック" charset="-128"/>
              </a:defRPr>
            </a:lvl4pPr>
            <a:lvl5pPr marL="2057400" indent="-228600" defTabSz="960438">
              <a:defRPr sz="1200">
                <a:solidFill>
                  <a:schemeClr val="tx1"/>
                </a:solidFill>
                <a:latin typeface="Times New Roman" charset="0"/>
                <a:ea typeface="ＭＳ Ｐゴシック" charset="-128"/>
              </a:defRPr>
            </a:lvl5pPr>
            <a:lvl6pPr marL="2514600" indent="-228600" defTabSz="960438"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defTabSz="960438"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defTabSz="960438"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defTabSz="960438" eaLnBrk="0" fontAlgn="base" hangingPunct="0">
              <a:spcBef>
                <a:spcPct val="30000"/>
              </a:spcBef>
              <a:spcAft>
                <a:spcPct val="0"/>
              </a:spcAft>
              <a:defRPr sz="1200">
                <a:solidFill>
                  <a:schemeClr val="tx1"/>
                </a:solidFill>
                <a:latin typeface="Times New Roman" charset="0"/>
                <a:ea typeface="ＭＳ Ｐゴシック" charset="-128"/>
              </a:defRPr>
            </a:lvl9pPr>
          </a:lstStyle>
          <a:p>
            <a:fld id="{FDF82EED-7224-8D47-886A-BAC9E8FB88C0}" type="slidenum">
              <a:rPr lang="en-US" altLang="en-US" sz="1300">
                <a:solidFill>
                  <a:schemeClr val="tx2"/>
                </a:solidFill>
                <a:latin typeface="Arial" charset="0"/>
              </a:rPr>
              <a:pPr/>
              <a:t>64</a:t>
            </a:fld>
            <a:endParaRPr lang="en-US" altLang="en-US" sz="1300">
              <a:solidFill>
                <a:schemeClr val="tx2"/>
              </a:solidFill>
              <a:latin typeface="Arial"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80000"/>
              </a:lnSpc>
            </a:pPr>
            <a:r>
              <a:rPr lang="en-US" altLang="en-US" dirty="0" smtClean="0">
                <a:ea typeface="ＭＳ Ｐゴシック" charset="-128"/>
              </a:rPr>
              <a:t>http://</a:t>
            </a:r>
            <a:r>
              <a:rPr lang="en-US" altLang="en-US" dirty="0" err="1" smtClean="0">
                <a:ea typeface="ＭＳ Ｐゴシック" charset="-128"/>
              </a:rPr>
              <a:t>www.annalsofepidemiology.org</a:t>
            </a:r>
            <a:r>
              <a:rPr lang="en-US" altLang="en-US" dirty="0" smtClean="0">
                <a:ea typeface="ＭＳ Ｐゴシック" charset="-128"/>
              </a:rPr>
              <a:t>/article/1047-2797(94)90036-1/pdf </a:t>
            </a:r>
            <a:endParaRPr lang="en-US" altLang="en-US" dirty="0">
              <a:ea typeface="ＭＳ Ｐゴシック" charset="-128"/>
            </a:endParaRPr>
          </a:p>
        </p:txBody>
      </p:sp>
    </p:spTree>
    <p:extLst>
      <p:ext uri="{BB962C8B-B14F-4D97-AF65-F5344CB8AC3E}">
        <p14:creationId xmlns:p14="http://schemas.microsoft.com/office/powerpoint/2010/main" val="3560302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60438">
              <a:defRPr sz="1200">
                <a:solidFill>
                  <a:schemeClr val="tx1"/>
                </a:solidFill>
                <a:latin typeface="Times New Roman" charset="0"/>
                <a:ea typeface="ＭＳ Ｐゴシック" charset="-128"/>
              </a:defRPr>
            </a:lvl1pPr>
            <a:lvl2pPr marL="742950" indent="-285750" defTabSz="960438">
              <a:defRPr sz="1200">
                <a:solidFill>
                  <a:schemeClr val="tx1"/>
                </a:solidFill>
                <a:latin typeface="Times New Roman" charset="0"/>
                <a:ea typeface="ＭＳ Ｐゴシック" charset="-128"/>
              </a:defRPr>
            </a:lvl2pPr>
            <a:lvl3pPr marL="1143000" indent="-228600" defTabSz="960438">
              <a:defRPr sz="1200">
                <a:solidFill>
                  <a:schemeClr val="tx1"/>
                </a:solidFill>
                <a:latin typeface="Times New Roman" charset="0"/>
                <a:ea typeface="ＭＳ Ｐゴシック" charset="-128"/>
              </a:defRPr>
            </a:lvl3pPr>
            <a:lvl4pPr marL="1600200" indent="-228600" defTabSz="960438">
              <a:defRPr sz="1200">
                <a:solidFill>
                  <a:schemeClr val="tx1"/>
                </a:solidFill>
                <a:latin typeface="Times New Roman" charset="0"/>
                <a:ea typeface="ＭＳ Ｐゴシック" charset="-128"/>
              </a:defRPr>
            </a:lvl4pPr>
            <a:lvl5pPr marL="2057400" indent="-228600" defTabSz="960438">
              <a:defRPr sz="1200">
                <a:solidFill>
                  <a:schemeClr val="tx1"/>
                </a:solidFill>
                <a:latin typeface="Times New Roman" charset="0"/>
                <a:ea typeface="ＭＳ Ｐゴシック" charset="-128"/>
              </a:defRPr>
            </a:lvl5pPr>
            <a:lvl6pPr marL="2514600" indent="-228600" defTabSz="960438"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defTabSz="960438"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defTabSz="960438"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defTabSz="960438" eaLnBrk="0" fontAlgn="base" hangingPunct="0">
              <a:spcBef>
                <a:spcPct val="30000"/>
              </a:spcBef>
              <a:spcAft>
                <a:spcPct val="0"/>
              </a:spcAft>
              <a:defRPr sz="1200">
                <a:solidFill>
                  <a:schemeClr val="tx1"/>
                </a:solidFill>
                <a:latin typeface="Times New Roman" charset="0"/>
                <a:ea typeface="ＭＳ Ｐゴシック" charset="-128"/>
              </a:defRPr>
            </a:lvl9pPr>
          </a:lstStyle>
          <a:p>
            <a:fld id="{FDF82EED-7224-8D47-886A-BAC9E8FB88C0}" type="slidenum">
              <a:rPr lang="en-US" altLang="en-US" sz="1300">
                <a:solidFill>
                  <a:schemeClr val="tx2"/>
                </a:solidFill>
                <a:latin typeface="Arial" charset="0"/>
              </a:rPr>
              <a:pPr/>
              <a:t>65</a:t>
            </a:fld>
            <a:endParaRPr lang="en-US" altLang="en-US" sz="1300">
              <a:solidFill>
                <a:schemeClr val="tx2"/>
              </a:solidFill>
              <a:latin typeface="Arial"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80000"/>
              </a:lnSpc>
            </a:pPr>
            <a:r>
              <a:rPr lang="en-US" altLang="en-US" dirty="0">
                <a:ea typeface="ＭＳ Ｐゴシック" charset="-128"/>
              </a:rPr>
              <a:t>Maybe TOO late to intervene with BC or </a:t>
            </a:r>
            <a:r>
              <a:rPr lang="en-US" altLang="en-US" dirty="0" err="1">
                <a:ea typeface="ＭＳ Ｐゴシック" charset="-128"/>
              </a:rPr>
              <a:t>Vit</a:t>
            </a:r>
            <a:r>
              <a:rPr lang="en-US" altLang="en-US" dirty="0">
                <a:ea typeface="ＭＳ Ｐゴシック" charset="-128"/>
              </a:rPr>
              <a:t> E in a population that has 30 pack years of smoking history</a:t>
            </a:r>
          </a:p>
          <a:p>
            <a:pPr>
              <a:lnSpc>
                <a:spcPct val="80000"/>
              </a:lnSpc>
            </a:pPr>
            <a:r>
              <a:rPr lang="en-US" altLang="en-US" dirty="0">
                <a:ea typeface="ＭＳ Ｐゴシック" charset="-128"/>
              </a:rPr>
              <a:t>Or… the population was not deficient enough to observe a benefit</a:t>
            </a:r>
          </a:p>
          <a:p>
            <a:pPr>
              <a:lnSpc>
                <a:spcPct val="80000"/>
              </a:lnSpc>
            </a:pPr>
            <a:r>
              <a:rPr lang="en-US" altLang="en-US" dirty="0">
                <a:ea typeface="ＭＳ Ｐゴシック" charset="-128"/>
              </a:rPr>
              <a:t>For Example…</a:t>
            </a:r>
          </a:p>
          <a:p>
            <a:pPr>
              <a:lnSpc>
                <a:spcPct val="80000"/>
              </a:lnSpc>
            </a:pPr>
            <a:r>
              <a:rPr lang="en-US" altLang="en-US" dirty="0">
                <a:ea typeface="ＭＳ Ｐゴシック" charset="-128"/>
              </a:rPr>
              <a:t>JNCI 1993 Blot et al, </a:t>
            </a:r>
            <a:r>
              <a:rPr lang="en-US" altLang="en-US" dirty="0" err="1">
                <a:ea typeface="ＭＳ Ｐゴシック" charset="-128"/>
              </a:rPr>
              <a:t>Linxian</a:t>
            </a:r>
            <a:r>
              <a:rPr lang="en-US" altLang="en-US" dirty="0">
                <a:ea typeface="ＭＳ Ｐゴシック" charset="-128"/>
              </a:rPr>
              <a:t> China RCT combo </a:t>
            </a:r>
            <a:r>
              <a:rPr lang="en-US" altLang="en-US" dirty="0" err="1">
                <a:ea typeface="ＭＳ Ｐゴシック" charset="-128"/>
              </a:rPr>
              <a:t>vit</a:t>
            </a:r>
            <a:r>
              <a:rPr lang="en-US" altLang="en-US" dirty="0">
                <a:ea typeface="ＭＳ Ｐゴシック" charset="-128"/>
              </a:rPr>
              <a:t> E, BC, and SEL – associated with lower total mortality p=0.03, RR=0.91; </a:t>
            </a:r>
            <a:r>
              <a:rPr lang="en-US" altLang="en-US" dirty="0" err="1">
                <a:ea typeface="ＭＳ Ｐゴシック" charset="-128"/>
              </a:rPr>
              <a:t>esp</a:t>
            </a:r>
            <a:r>
              <a:rPr lang="en-US" altLang="en-US" dirty="0">
                <a:ea typeface="ＭＳ Ｐゴシック" charset="-128"/>
              </a:rPr>
              <a:t> for cancer RR =0.87 (0.75-1.00)… however </a:t>
            </a:r>
            <a:r>
              <a:rPr lang="en-US" altLang="en-US" dirty="0" smtClean="0">
                <a:ea typeface="ＭＳ Ｐゴシック" charset="-128"/>
              </a:rPr>
              <a:t>baseline </a:t>
            </a:r>
            <a:r>
              <a:rPr lang="en-US" altLang="en-US" dirty="0">
                <a:ea typeface="ＭＳ Ｐゴシック" charset="-128"/>
              </a:rPr>
              <a:t>BC levels were 3 times LOWER than that in Finland (5.2 </a:t>
            </a:r>
            <a:r>
              <a:rPr lang="en-US" altLang="en-US" dirty="0" err="1">
                <a:ea typeface="ＭＳ Ｐゴシック" charset="-128"/>
              </a:rPr>
              <a:t>ug</a:t>
            </a:r>
            <a:r>
              <a:rPr lang="en-US" altLang="en-US" dirty="0">
                <a:ea typeface="ＭＳ Ｐゴシック" charset="-128"/>
              </a:rPr>
              <a:t>/</a:t>
            </a:r>
            <a:r>
              <a:rPr lang="en-US" altLang="en-US" dirty="0" err="1">
                <a:ea typeface="ＭＳ Ｐゴシック" charset="-128"/>
              </a:rPr>
              <a:t>dL</a:t>
            </a:r>
            <a:r>
              <a:rPr lang="en-US" altLang="en-US" dirty="0">
                <a:ea typeface="ＭＳ Ｐゴシック" charset="-128"/>
              </a:rPr>
              <a:t> vs 17 mg/</a:t>
            </a:r>
            <a:r>
              <a:rPr lang="en-US" altLang="en-US" dirty="0" err="1">
                <a:ea typeface="ＭＳ Ｐゴシック" charset="-128"/>
              </a:rPr>
              <a:t>dL</a:t>
            </a:r>
            <a:r>
              <a:rPr lang="en-US" altLang="en-US" dirty="0" smtClean="0">
                <a:ea typeface="ＭＳ Ｐゴシック" charset="-128"/>
              </a:rPr>
              <a:t>)</a:t>
            </a:r>
          </a:p>
          <a:p>
            <a:pPr>
              <a:lnSpc>
                <a:spcPct val="80000"/>
              </a:lnSpc>
            </a:pPr>
            <a:endParaRPr lang="en-US" altLang="en-US" dirty="0" smtClean="0">
              <a:ea typeface="ＭＳ Ｐゴシック" charset="-128"/>
            </a:endParaRPr>
          </a:p>
          <a:p>
            <a:pPr>
              <a:lnSpc>
                <a:spcPct val="80000"/>
              </a:lnSpc>
            </a:pPr>
            <a:r>
              <a:rPr lang="en-US" altLang="en-US" dirty="0" smtClean="0">
                <a:ea typeface="ＭＳ Ｐゴシック" charset="-128"/>
              </a:rPr>
              <a:t>https://</a:t>
            </a:r>
            <a:r>
              <a:rPr lang="en-US" altLang="en-US" dirty="0" err="1" smtClean="0">
                <a:ea typeface="ＭＳ Ｐゴシック" charset="-128"/>
              </a:rPr>
              <a:t>atbcstudy.cancer.gov</a:t>
            </a:r>
            <a:r>
              <a:rPr lang="en-US" altLang="en-US" dirty="0" smtClean="0">
                <a:ea typeface="ＭＳ Ｐゴシック" charset="-128"/>
              </a:rPr>
              <a:t>/ </a:t>
            </a:r>
            <a:endParaRPr lang="en-US" altLang="en-US" dirty="0">
              <a:ea typeface="ＭＳ Ｐゴシック" charset="-128"/>
            </a:endParaRPr>
          </a:p>
        </p:txBody>
      </p:sp>
    </p:spTree>
    <p:extLst>
      <p:ext uri="{BB962C8B-B14F-4D97-AF65-F5344CB8AC3E}">
        <p14:creationId xmlns:p14="http://schemas.microsoft.com/office/powerpoint/2010/main" val="17919134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60438">
              <a:defRPr sz="1200">
                <a:solidFill>
                  <a:schemeClr val="tx1"/>
                </a:solidFill>
                <a:latin typeface="Times New Roman" charset="0"/>
                <a:ea typeface="ＭＳ Ｐゴシック" charset="-128"/>
              </a:defRPr>
            </a:lvl1pPr>
            <a:lvl2pPr marL="742950" indent="-285750" defTabSz="960438">
              <a:defRPr sz="1200">
                <a:solidFill>
                  <a:schemeClr val="tx1"/>
                </a:solidFill>
                <a:latin typeface="Times New Roman" charset="0"/>
                <a:ea typeface="ＭＳ Ｐゴシック" charset="-128"/>
              </a:defRPr>
            </a:lvl2pPr>
            <a:lvl3pPr marL="1143000" indent="-228600" defTabSz="960438">
              <a:defRPr sz="1200">
                <a:solidFill>
                  <a:schemeClr val="tx1"/>
                </a:solidFill>
                <a:latin typeface="Times New Roman" charset="0"/>
                <a:ea typeface="ＭＳ Ｐゴシック" charset="-128"/>
              </a:defRPr>
            </a:lvl3pPr>
            <a:lvl4pPr marL="1600200" indent="-228600" defTabSz="960438">
              <a:defRPr sz="1200">
                <a:solidFill>
                  <a:schemeClr val="tx1"/>
                </a:solidFill>
                <a:latin typeface="Times New Roman" charset="0"/>
                <a:ea typeface="ＭＳ Ｐゴシック" charset="-128"/>
              </a:defRPr>
            </a:lvl4pPr>
            <a:lvl5pPr marL="2057400" indent="-228600" defTabSz="960438">
              <a:defRPr sz="1200">
                <a:solidFill>
                  <a:schemeClr val="tx1"/>
                </a:solidFill>
                <a:latin typeface="Times New Roman" charset="0"/>
                <a:ea typeface="ＭＳ Ｐゴシック" charset="-128"/>
              </a:defRPr>
            </a:lvl5pPr>
            <a:lvl6pPr marL="2514600" indent="-228600" defTabSz="960438"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defTabSz="960438"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defTabSz="960438"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defTabSz="960438" eaLnBrk="0" fontAlgn="base" hangingPunct="0">
              <a:spcBef>
                <a:spcPct val="30000"/>
              </a:spcBef>
              <a:spcAft>
                <a:spcPct val="0"/>
              </a:spcAft>
              <a:defRPr sz="1200">
                <a:solidFill>
                  <a:schemeClr val="tx1"/>
                </a:solidFill>
                <a:latin typeface="Times New Roman" charset="0"/>
                <a:ea typeface="ＭＳ Ｐゴシック" charset="-128"/>
              </a:defRPr>
            </a:lvl9pPr>
          </a:lstStyle>
          <a:p>
            <a:fld id="{FDF82EED-7224-8D47-886A-BAC9E8FB88C0}" type="slidenum">
              <a:rPr lang="en-US" altLang="en-US" sz="1300">
                <a:solidFill>
                  <a:schemeClr val="tx2"/>
                </a:solidFill>
                <a:latin typeface="Arial" charset="0"/>
              </a:rPr>
              <a:pPr/>
              <a:t>66</a:t>
            </a:fld>
            <a:endParaRPr lang="en-US" altLang="en-US" sz="1300">
              <a:solidFill>
                <a:schemeClr val="tx2"/>
              </a:solidFill>
              <a:latin typeface="Arial"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80000"/>
              </a:lnSpc>
            </a:pPr>
            <a:r>
              <a:rPr lang="en-US" altLang="en-US" dirty="0">
                <a:ea typeface="ＭＳ Ｐゴシック" charset="-128"/>
              </a:rPr>
              <a:t>Maybe TOO late to intervene with BC or </a:t>
            </a:r>
            <a:r>
              <a:rPr lang="en-US" altLang="en-US" dirty="0" err="1">
                <a:ea typeface="ＭＳ Ｐゴシック" charset="-128"/>
              </a:rPr>
              <a:t>Vit</a:t>
            </a:r>
            <a:r>
              <a:rPr lang="en-US" altLang="en-US" dirty="0">
                <a:ea typeface="ＭＳ Ｐゴシック" charset="-128"/>
              </a:rPr>
              <a:t> E in a population that has 30 pack years of smoking history</a:t>
            </a:r>
          </a:p>
          <a:p>
            <a:pPr>
              <a:lnSpc>
                <a:spcPct val="80000"/>
              </a:lnSpc>
            </a:pPr>
            <a:r>
              <a:rPr lang="en-US" altLang="en-US" dirty="0">
                <a:ea typeface="ＭＳ Ｐゴシック" charset="-128"/>
              </a:rPr>
              <a:t>Or… the population was not deficient enough to observe a benefit</a:t>
            </a:r>
          </a:p>
          <a:p>
            <a:pPr>
              <a:lnSpc>
                <a:spcPct val="80000"/>
              </a:lnSpc>
            </a:pPr>
            <a:r>
              <a:rPr lang="en-US" altLang="en-US" dirty="0">
                <a:ea typeface="ＭＳ Ｐゴシック" charset="-128"/>
              </a:rPr>
              <a:t>For Example…</a:t>
            </a:r>
          </a:p>
          <a:p>
            <a:pPr>
              <a:lnSpc>
                <a:spcPct val="80000"/>
              </a:lnSpc>
            </a:pPr>
            <a:r>
              <a:rPr lang="en-US" altLang="en-US" dirty="0">
                <a:ea typeface="ＭＳ Ｐゴシック" charset="-128"/>
              </a:rPr>
              <a:t>JNCI 1993 Blot et al, </a:t>
            </a:r>
            <a:r>
              <a:rPr lang="en-US" altLang="en-US" dirty="0" err="1">
                <a:ea typeface="ＭＳ Ｐゴシック" charset="-128"/>
              </a:rPr>
              <a:t>Linxian</a:t>
            </a:r>
            <a:r>
              <a:rPr lang="en-US" altLang="en-US" dirty="0">
                <a:ea typeface="ＭＳ Ｐゴシック" charset="-128"/>
              </a:rPr>
              <a:t> China RCT combo </a:t>
            </a:r>
            <a:r>
              <a:rPr lang="en-US" altLang="en-US" dirty="0" err="1">
                <a:ea typeface="ＭＳ Ｐゴシック" charset="-128"/>
              </a:rPr>
              <a:t>vit</a:t>
            </a:r>
            <a:r>
              <a:rPr lang="en-US" altLang="en-US" dirty="0">
                <a:ea typeface="ＭＳ Ｐゴシック" charset="-128"/>
              </a:rPr>
              <a:t> E, BC, and SEL – associated with lower total mortality p=0.03, RR=0.91; </a:t>
            </a:r>
            <a:r>
              <a:rPr lang="en-US" altLang="en-US" dirty="0" err="1">
                <a:ea typeface="ＭＳ Ｐゴシック" charset="-128"/>
              </a:rPr>
              <a:t>esp</a:t>
            </a:r>
            <a:r>
              <a:rPr lang="en-US" altLang="en-US" dirty="0">
                <a:ea typeface="ＭＳ Ｐゴシック" charset="-128"/>
              </a:rPr>
              <a:t> for cancer RR =0.87 (0.75-1.00)… however </a:t>
            </a:r>
            <a:r>
              <a:rPr lang="en-US" altLang="en-US" dirty="0" smtClean="0">
                <a:ea typeface="ＭＳ Ｐゴシック" charset="-128"/>
              </a:rPr>
              <a:t>baseline </a:t>
            </a:r>
            <a:r>
              <a:rPr lang="en-US" altLang="en-US" dirty="0">
                <a:ea typeface="ＭＳ Ｐゴシック" charset="-128"/>
              </a:rPr>
              <a:t>BC levels were 3 times LOWER than that in Finland (5.2 </a:t>
            </a:r>
            <a:r>
              <a:rPr lang="en-US" altLang="en-US" dirty="0" err="1">
                <a:ea typeface="ＭＳ Ｐゴシック" charset="-128"/>
              </a:rPr>
              <a:t>ug</a:t>
            </a:r>
            <a:r>
              <a:rPr lang="en-US" altLang="en-US" dirty="0">
                <a:ea typeface="ＭＳ Ｐゴシック" charset="-128"/>
              </a:rPr>
              <a:t>/</a:t>
            </a:r>
            <a:r>
              <a:rPr lang="en-US" altLang="en-US" dirty="0" err="1">
                <a:ea typeface="ＭＳ Ｐゴシック" charset="-128"/>
              </a:rPr>
              <a:t>dL</a:t>
            </a:r>
            <a:r>
              <a:rPr lang="en-US" altLang="en-US" dirty="0">
                <a:ea typeface="ＭＳ Ｐゴシック" charset="-128"/>
              </a:rPr>
              <a:t> vs 17 mg/</a:t>
            </a:r>
            <a:r>
              <a:rPr lang="en-US" altLang="en-US" dirty="0" err="1">
                <a:ea typeface="ＭＳ Ｐゴシック" charset="-128"/>
              </a:rPr>
              <a:t>dL</a:t>
            </a:r>
            <a:r>
              <a:rPr lang="en-US" altLang="en-US" dirty="0" smtClean="0">
                <a:ea typeface="ＭＳ Ｐゴシック" charset="-128"/>
              </a:rPr>
              <a:t>)</a:t>
            </a:r>
          </a:p>
          <a:p>
            <a:pPr>
              <a:lnSpc>
                <a:spcPct val="80000"/>
              </a:lnSpc>
            </a:pPr>
            <a:endParaRPr lang="en-US" altLang="en-US" dirty="0" smtClean="0">
              <a:ea typeface="ＭＳ Ｐゴシック" charset="-128"/>
            </a:endParaRPr>
          </a:p>
          <a:p>
            <a:pPr>
              <a:lnSpc>
                <a:spcPct val="80000"/>
              </a:lnSpc>
            </a:pPr>
            <a:r>
              <a:rPr lang="en-US" altLang="en-US" dirty="0" smtClean="0">
                <a:ea typeface="ＭＳ Ｐゴシック" charset="-128"/>
              </a:rPr>
              <a:t>https://</a:t>
            </a:r>
            <a:r>
              <a:rPr lang="en-US" altLang="en-US" dirty="0" err="1" smtClean="0">
                <a:ea typeface="ＭＳ Ｐゴシック" charset="-128"/>
              </a:rPr>
              <a:t>atbcstudy.cancer.gov</a:t>
            </a:r>
            <a:r>
              <a:rPr lang="en-US" altLang="en-US" dirty="0" smtClean="0">
                <a:ea typeface="ＭＳ Ｐゴシック" charset="-128"/>
              </a:rPr>
              <a:t>/ </a:t>
            </a:r>
          </a:p>
          <a:p>
            <a:pPr>
              <a:lnSpc>
                <a:spcPct val="80000"/>
              </a:lnSpc>
            </a:pPr>
            <a:endParaRPr lang="en-US" altLang="en-US" dirty="0" smtClean="0">
              <a:ea typeface="ＭＳ Ｐゴシック" charset="-128"/>
            </a:endParaRPr>
          </a:p>
          <a:p>
            <a:pPr>
              <a:lnSpc>
                <a:spcPct val="80000"/>
              </a:lnSpc>
            </a:pPr>
            <a:r>
              <a:rPr lang="en-US" altLang="en-US" dirty="0" smtClean="0">
                <a:ea typeface="ＭＳ Ｐゴシック" charset="-128"/>
              </a:rPr>
              <a:t>http://</a:t>
            </a:r>
            <a:r>
              <a:rPr lang="en-US" altLang="en-US" dirty="0" err="1" smtClean="0">
                <a:ea typeface="ＭＳ Ｐゴシック" charset="-128"/>
              </a:rPr>
              <a:t>www.nejm.org</a:t>
            </a:r>
            <a:r>
              <a:rPr lang="en-US" altLang="en-US" dirty="0" smtClean="0">
                <a:ea typeface="ＭＳ Ｐゴシック" charset="-128"/>
              </a:rPr>
              <a:t>/</a:t>
            </a:r>
            <a:r>
              <a:rPr lang="en-US" altLang="en-US" dirty="0" err="1" smtClean="0">
                <a:ea typeface="ＭＳ Ｐゴシック" charset="-128"/>
              </a:rPr>
              <a:t>doi</a:t>
            </a:r>
            <a:r>
              <a:rPr lang="en-US" altLang="en-US" dirty="0" smtClean="0">
                <a:ea typeface="ＭＳ Ｐゴシック" charset="-128"/>
              </a:rPr>
              <a:t>/full/10.1056/NEJM199404143301501#t=article </a:t>
            </a:r>
          </a:p>
          <a:p>
            <a:pPr>
              <a:lnSpc>
                <a:spcPct val="80000"/>
              </a:lnSpc>
            </a:pPr>
            <a:endParaRPr lang="en-US" altLang="en-US" dirty="0" smtClean="0">
              <a:ea typeface="ＭＳ Ｐゴシック" charset="-128"/>
            </a:endParaRPr>
          </a:p>
          <a:p>
            <a:pPr>
              <a:lnSpc>
                <a:spcPct val="80000"/>
              </a:lnSpc>
            </a:pPr>
            <a:r>
              <a:rPr lang="en-US" altLang="en-US" dirty="0" smtClean="0">
                <a:ea typeface="ＭＳ Ｐゴシック" charset="-128"/>
              </a:rPr>
              <a:t>What</a:t>
            </a:r>
            <a:r>
              <a:rPr lang="en-US" altLang="en-US" baseline="0" dirty="0" smtClean="0">
                <a:ea typeface="ＭＳ Ｐゴシック" charset="-128"/>
              </a:rPr>
              <a:t> happened next? Subsequent trials indicated that BC likely does increase risk of LC in smokers or those with other high risk (asbestos); not associated in general population of non-smokers (physicians health study)</a:t>
            </a:r>
            <a:endParaRPr lang="en-US" altLang="en-US" dirty="0">
              <a:ea typeface="ＭＳ Ｐゴシック" charset="-128"/>
            </a:endParaRPr>
          </a:p>
        </p:txBody>
      </p:sp>
    </p:spTree>
    <p:extLst>
      <p:ext uri="{BB962C8B-B14F-4D97-AF65-F5344CB8AC3E}">
        <p14:creationId xmlns:p14="http://schemas.microsoft.com/office/powerpoint/2010/main" val="1030118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70016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Pros/cons?</a:t>
            </a:r>
          </a:p>
          <a:p>
            <a:r>
              <a:rPr lang="en-US" dirty="0" smtClean="0"/>
              <a:t>Strengths/challenges?</a:t>
            </a:r>
            <a:endParaRPr lang="en-US" dirty="0"/>
          </a:p>
        </p:txBody>
      </p:sp>
    </p:spTree>
    <p:extLst>
      <p:ext uri="{BB962C8B-B14F-4D97-AF65-F5344CB8AC3E}">
        <p14:creationId xmlns:p14="http://schemas.microsoft.com/office/powerpoint/2010/main" val="4649042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Pros/cons?</a:t>
            </a:r>
          </a:p>
          <a:p>
            <a:r>
              <a:rPr lang="en-US" dirty="0" smtClean="0"/>
              <a:t>Strengths/challenges?</a:t>
            </a:r>
            <a:endParaRPr lang="en-US" dirty="0"/>
          </a:p>
        </p:txBody>
      </p:sp>
    </p:spTree>
    <p:extLst>
      <p:ext uri="{BB962C8B-B14F-4D97-AF65-F5344CB8AC3E}">
        <p14:creationId xmlns:p14="http://schemas.microsoft.com/office/powerpoint/2010/main" val="712924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06481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17468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Survey sent to ~ 30</a:t>
            </a:r>
            <a:r>
              <a:rPr lang="en-US" baseline="0" dirty="0" smtClean="0"/>
              <a:t> individuals in mid-Dec</a:t>
            </a:r>
          </a:p>
          <a:p>
            <a:r>
              <a:rPr lang="en-US" baseline="0" dirty="0" smtClean="0"/>
              <a:t>option to be anonymous</a:t>
            </a:r>
          </a:p>
          <a:p>
            <a:r>
              <a:rPr lang="en-US" baseline="0" dirty="0" smtClean="0"/>
              <a:t>both epidemiologists and non-epidemiologists</a:t>
            </a:r>
          </a:p>
          <a:p>
            <a:r>
              <a:rPr lang="en-US" baseline="0" dirty="0" smtClean="0"/>
              <a:t>Mostly colleagues at Harvard &amp; UCSF</a:t>
            </a:r>
            <a:endParaRPr lang="en-US" dirty="0"/>
          </a:p>
        </p:txBody>
      </p:sp>
    </p:spTree>
    <p:extLst>
      <p:ext uri="{BB962C8B-B14F-4D97-AF65-F5344CB8AC3E}">
        <p14:creationId xmlns:p14="http://schemas.microsoft.com/office/powerpoint/2010/main" val="1036639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bwMode="auto">
          <a:xfrm>
            <a:off x="1295400" y="708025"/>
            <a:ext cx="4725988" cy="354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9" name="Rectangle 3"/>
          <p:cNvSpPr>
            <a:spLocks noGrp="1" noChangeArrowheads="1"/>
          </p:cNvSpPr>
          <p:nvPr>
            <p:ph type="body" idx="1"/>
          </p:nvPr>
        </p:nvSpPr>
        <p:spPr bwMode="auto">
          <a:xfrm>
            <a:off x="974725" y="4486275"/>
            <a:ext cx="5365750" cy="4249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latin typeface="Arial" charset="0"/>
              <a:cs typeface="Arial" charset="0"/>
            </a:endParaRPr>
          </a:p>
        </p:txBody>
      </p:sp>
    </p:spTree>
    <p:extLst>
      <p:ext uri="{BB962C8B-B14F-4D97-AF65-F5344CB8AC3E}">
        <p14:creationId xmlns:p14="http://schemas.microsoft.com/office/powerpoint/2010/main" val="779581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 Id="rId3"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eg"/><Relationship Id="rId3"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eg"/><Relationship Id="rId3"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NUL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emf"/></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Master" Target="../slideMasters/slideMaster2.xml"/><Relationship Id="rId2" Type="http://schemas.openxmlformats.org/officeDocument/2006/relationships/image" Target="../media/image8.em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Master" Target="../slideMasters/slideMaster2.xml"/><Relationship Id="rId2" Type="http://schemas.openxmlformats.org/officeDocument/2006/relationships/image" Target="../media/image8.e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2.jpeg"/><Relationship Id="rId1" Type="http://schemas.openxmlformats.org/officeDocument/2006/relationships/slideMaster" Target="../slideMasters/slideMaster2.xml"/><Relationship Id="rId2" Type="http://schemas.openxmlformats.org/officeDocument/2006/relationships/image" Target="../media/image8.emf"/></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3"/>
          <p:cNvSpPr>
            <a:spLocks noGrp="1" noChangeArrowheads="1"/>
          </p:cNvSpPr>
          <p:nvPr>
            <p:ph type="sldNum" sz="quarter" idx="10"/>
          </p:nvPr>
        </p:nvSpPr>
        <p:spPr>
          <a:xfrm>
            <a:off x="369888" y="6353175"/>
            <a:ext cx="504825" cy="304800"/>
          </a:xfrm>
        </p:spPr>
        <p:txBody>
          <a:bodyPr/>
          <a:lstStyle>
            <a:lvl1pPr>
              <a:defRPr>
                <a:solidFill>
                  <a:schemeClr val="tx2"/>
                </a:solidFill>
              </a:defRPr>
            </a:lvl1pPr>
          </a:lstStyle>
          <a:p>
            <a:pPr>
              <a:defRPr/>
            </a:pPr>
            <a:fld id="{FAA74B69-70FD-A649-B131-F3438782CAA4}" type="slidenum">
              <a:rPr lang="en-US" altLang="en-US"/>
              <a:pPr>
                <a:defRPr/>
              </a:pPr>
              <a:t>‹#›</a:t>
            </a:fld>
            <a:endParaRPr lang="en-US" altLang="en-US"/>
          </a:p>
        </p:txBody>
      </p:sp>
    </p:spTree>
    <p:extLst>
      <p:ext uri="{BB962C8B-B14F-4D97-AF65-F5344CB8AC3E}">
        <p14:creationId xmlns:p14="http://schemas.microsoft.com/office/powerpoint/2010/main" val="75967079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5DB70E2-3929-4620-B6BA-4AC054379E69}" type="slidenum">
              <a:rPr lang="en-US"/>
              <a:pPr>
                <a:defRPr/>
              </a:pPr>
              <a:t>‹#›</a:t>
            </a:fld>
            <a:endParaRPr lang="en-US"/>
          </a:p>
        </p:txBody>
      </p:sp>
    </p:spTree>
    <p:extLst>
      <p:ext uri="{BB962C8B-B14F-4D97-AF65-F5344CB8AC3E}">
        <p14:creationId xmlns:p14="http://schemas.microsoft.com/office/powerpoint/2010/main" val="177027741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06676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143000" y="1981200"/>
            <a:ext cx="7772400" cy="4114800"/>
          </a:xfrm>
          <a:prstGeom prst="rect">
            <a:avLst/>
          </a:prstGeom>
        </p:spPr>
        <p:txBody>
          <a:bodyPr/>
          <a:lstStyle/>
          <a:p>
            <a:pPr lvl="0"/>
            <a:endParaRPr lang="en-US" noProof="0" smtClean="0"/>
          </a:p>
        </p:txBody>
      </p:sp>
      <p:sp>
        <p:nvSpPr>
          <p:cNvPr id="4" name="Rectangle 36"/>
          <p:cNvSpPr>
            <a:spLocks noGrp="1" noChangeArrowheads="1"/>
          </p:cNvSpPr>
          <p:nvPr>
            <p:ph type="dt" sz="half" idx="10"/>
          </p:nvPr>
        </p:nvSpPr>
        <p:spPr>
          <a:xfrm>
            <a:off x="1143000" y="6248400"/>
            <a:ext cx="1905000" cy="457200"/>
          </a:xfrm>
          <a:prstGeom prst="rect">
            <a:avLst/>
          </a:prstGeom>
          <a:ln/>
        </p:spPr>
        <p:txBody>
          <a:bodyPr/>
          <a:lstStyle>
            <a:lvl1pPr>
              <a:defRPr/>
            </a:lvl1pPr>
          </a:lstStyle>
          <a:p>
            <a:pPr>
              <a:defRPr/>
            </a:pPr>
            <a:endParaRPr lang="en-US"/>
          </a:p>
        </p:txBody>
      </p:sp>
      <p:sp>
        <p:nvSpPr>
          <p:cNvPr id="5" name="Rectangle 37"/>
          <p:cNvSpPr>
            <a:spLocks noGrp="1" noChangeArrowheads="1"/>
          </p:cNvSpPr>
          <p:nvPr>
            <p:ph type="ftr" sz="quarter" idx="11"/>
          </p:nvPr>
        </p:nvSpPr>
        <p:spPr>
          <a:xfrm>
            <a:off x="3581400" y="6248400"/>
            <a:ext cx="2895600" cy="457200"/>
          </a:xfrm>
          <a:prstGeom prst="rect">
            <a:avLst/>
          </a:prstGeom>
          <a:ln/>
        </p:spPr>
        <p:txBody>
          <a:bodyPr/>
          <a:lstStyle>
            <a:lvl1pPr>
              <a:defRPr/>
            </a:lvl1pPr>
          </a:lstStyle>
          <a:p>
            <a:pPr>
              <a:defRPr/>
            </a:pPr>
            <a:endParaRPr lang="en-US"/>
          </a:p>
        </p:txBody>
      </p:sp>
      <p:sp>
        <p:nvSpPr>
          <p:cNvPr id="6" name="Rectangle 38"/>
          <p:cNvSpPr>
            <a:spLocks noGrp="1" noChangeArrowheads="1"/>
          </p:cNvSpPr>
          <p:nvPr>
            <p:ph type="sldNum" sz="quarter" idx="12"/>
          </p:nvPr>
        </p:nvSpPr>
        <p:spPr>
          <a:ln/>
        </p:spPr>
        <p:txBody>
          <a:bodyPr/>
          <a:lstStyle>
            <a:lvl1pPr>
              <a:defRPr/>
            </a:lvl1pPr>
          </a:lstStyle>
          <a:p>
            <a:fld id="{413F8DDE-4CC1-4F7A-B17B-0976918310C3}" type="slidenum">
              <a:rPr lang="en-US" altLang="en-US"/>
              <a:pPr/>
              <a:t>‹#›</a:t>
            </a:fld>
            <a:endParaRPr lang="en-US" altLang="en-US"/>
          </a:p>
        </p:txBody>
      </p:sp>
    </p:spTree>
    <p:extLst>
      <p:ext uri="{BB962C8B-B14F-4D97-AF65-F5344CB8AC3E}">
        <p14:creationId xmlns:p14="http://schemas.microsoft.com/office/powerpoint/2010/main" val="6423449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70" y="1946674"/>
            <a:ext cx="1718965" cy="4018359"/>
          </a:xfrm>
        </p:spPr>
        <p:txBody>
          <a:bodyPr/>
          <a:lstStyle>
            <a:lvl1pPr>
              <a:defRPr sz="1500"/>
            </a:lvl1pPr>
            <a:lvl2pPr>
              <a:defRPr sz="1275"/>
            </a:lvl2pPr>
            <a:lvl3pPr>
              <a:defRPr sz="1050"/>
            </a:lvl3pPr>
            <a:lvl4pPr>
              <a:defRPr sz="975"/>
            </a:lvl4pPr>
            <a:lvl5pPr>
              <a:defRPr sz="975"/>
            </a:lvl5pPr>
            <a:lvl6pPr>
              <a:defRPr sz="975"/>
            </a:lvl6pPr>
            <a:lvl7pPr>
              <a:defRPr sz="975"/>
            </a:lvl7pPr>
            <a:lvl8pPr>
              <a:defRPr sz="975"/>
            </a:lvl8pPr>
            <a:lvl9pPr>
              <a:defRPr sz="97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719091" y="1946674"/>
            <a:ext cx="1718965" cy="4018359"/>
          </a:xfrm>
        </p:spPr>
        <p:txBody>
          <a:bodyPr/>
          <a:lstStyle>
            <a:lvl1pPr>
              <a:defRPr sz="1500"/>
            </a:lvl1pPr>
            <a:lvl2pPr>
              <a:defRPr sz="1275"/>
            </a:lvl2pPr>
            <a:lvl3pPr>
              <a:defRPr sz="1050"/>
            </a:lvl3pPr>
            <a:lvl4pPr>
              <a:defRPr sz="975"/>
            </a:lvl4pPr>
            <a:lvl5pPr>
              <a:defRPr sz="975"/>
            </a:lvl5pPr>
            <a:lvl6pPr>
              <a:defRPr sz="975"/>
            </a:lvl6pPr>
            <a:lvl7pPr>
              <a:defRPr sz="975"/>
            </a:lvl7pPr>
            <a:lvl8pPr>
              <a:defRPr sz="975"/>
            </a:lvl8pPr>
            <a:lvl9pPr>
              <a:defRPr sz="97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6895384"/>
      </p:ext>
    </p:extLst>
  </p:cSld>
  <p:clrMapOvr>
    <a:masterClrMapping/>
  </p:clrMapOvr>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smtClean="0"/>
              <a:t>Click to edit Master text styles</a:t>
            </a: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40.xml"/><Relationship Id="rId20" Type="http://schemas.openxmlformats.org/officeDocument/2006/relationships/slideLayout" Target="../slideLayouts/slideLayout51.xml"/><Relationship Id="rId21" Type="http://schemas.openxmlformats.org/officeDocument/2006/relationships/slideLayout" Target="../slideLayouts/slideLayout52.xml"/><Relationship Id="rId22" Type="http://schemas.openxmlformats.org/officeDocument/2006/relationships/slideLayout" Target="../slideLayouts/slideLayout53.xml"/><Relationship Id="rId23" Type="http://schemas.openxmlformats.org/officeDocument/2006/relationships/slideLayout" Target="../slideLayouts/slideLayout54.xml"/><Relationship Id="rId24" Type="http://schemas.openxmlformats.org/officeDocument/2006/relationships/slideLayout" Target="../slideLayouts/slideLayout55.xml"/><Relationship Id="rId25" Type="http://schemas.openxmlformats.org/officeDocument/2006/relationships/slideLayout" Target="../slideLayouts/slideLayout56.xml"/><Relationship Id="rId26" Type="http://schemas.openxmlformats.org/officeDocument/2006/relationships/slideLayout" Target="../slideLayouts/slideLayout57.xml"/><Relationship Id="rId27" Type="http://schemas.openxmlformats.org/officeDocument/2006/relationships/slideLayout" Target="../slideLayouts/slideLayout58.xml"/><Relationship Id="rId28" Type="http://schemas.openxmlformats.org/officeDocument/2006/relationships/theme" Target="../theme/theme2.xml"/><Relationship Id="rId10" Type="http://schemas.openxmlformats.org/officeDocument/2006/relationships/slideLayout" Target="../slideLayouts/slideLayout41.xml"/><Relationship Id="rId11" Type="http://schemas.openxmlformats.org/officeDocument/2006/relationships/slideLayout" Target="../slideLayouts/slideLayout42.xml"/><Relationship Id="rId12" Type="http://schemas.openxmlformats.org/officeDocument/2006/relationships/slideLayout" Target="../slideLayouts/slideLayout43.xml"/><Relationship Id="rId13" Type="http://schemas.openxmlformats.org/officeDocument/2006/relationships/slideLayout" Target="../slideLayouts/slideLayout44.xml"/><Relationship Id="rId14" Type="http://schemas.openxmlformats.org/officeDocument/2006/relationships/slideLayout" Target="../slideLayouts/slideLayout45.xml"/><Relationship Id="rId15" Type="http://schemas.openxmlformats.org/officeDocument/2006/relationships/slideLayout" Target="../slideLayouts/slideLayout46.xml"/><Relationship Id="rId16" Type="http://schemas.openxmlformats.org/officeDocument/2006/relationships/slideLayout" Target="../slideLayouts/slideLayout47.xml"/><Relationship Id="rId17" Type="http://schemas.openxmlformats.org/officeDocument/2006/relationships/slideLayout" Target="../slideLayouts/slideLayout48.xml"/><Relationship Id="rId18" Type="http://schemas.openxmlformats.org/officeDocument/2006/relationships/slideLayout" Target="../slideLayouts/slideLayout49.xml"/><Relationship Id="rId19" Type="http://schemas.openxmlformats.org/officeDocument/2006/relationships/slideLayout" Target="../slideLayouts/slideLayout50.xml"/><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1339247191"/>
      </p:ext>
    </p:extLst>
  </p:cSld>
  <p:clrMap bg1="lt1" tx1="dk1" bg2="lt2" tx2="dk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 id="2147484259" r:id="rId12"/>
    <p:sldLayoutId id="2147484260" r:id="rId13"/>
    <p:sldLayoutId id="2147484261" r:id="rId14"/>
    <p:sldLayoutId id="2147484262" r:id="rId15"/>
    <p:sldLayoutId id="2147484263" r:id="rId16"/>
    <p:sldLayoutId id="2147484264" r:id="rId17"/>
    <p:sldLayoutId id="2147484265" r:id="rId18"/>
    <p:sldLayoutId id="2147484266" r:id="rId19"/>
    <p:sldLayoutId id="2147484267" r:id="rId20"/>
    <p:sldLayoutId id="2147484268" r:id="rId21"/>
    <p:sldLayoutId id="2147484269" r:id="rId22"/>
    <p:sldLayoutId id="2147484270" r:id="rId23"/>
    <p:sldLayoutId id="2147484271" r:id="rId24"/>
    <p:sldLayoutId id="2147484272" r:id="rId25"/>
    <p:sldLayoutId id="2147484273" r:id="rId26"/>
    <p:sldLayoutId id="2147484275" r:id="rId27"/>
    <p:sldLayoutId id="2147484314" r:id="rId28"/>
    <p:sldLayoutId id="2147484316" r:id="rId29"/>
    <p:sldLayoutId id="2147484317" r:id="rId30"/>
    <p:sldLayoutId id="2147484318" r:id="rId31"/>
  </p:sldLayoutIdLst>
  <p:transition>
    <p:fade/>
  </p:transition>
  <p:timing>
    <p:tnLst>
      <p:par>
        <p:cTn id="1" dur="indefinite" restart="never" nodeType="tmRoot"/>
      </p:par>
    </p:tnLst>
  </p:timing>
  <p:hf hdr="0" ftr="0" dt="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1663837485"/>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 id="2147484295" r:id="rId12"/>
    <p:sldLayoutId id="2147484296" r:id="rId13"/>
    <p:sldLayoutId id="2147484297" r:id="rId14"/>
    <p:sldLayoutId id="2147484298" r:id="rId15"/>
    <p:sldLayoutId id="2147484299" r:id="rId16"/>
    <p:sldLayoutId id="2147484300" r:id="rId17"/>
    <p:sldLayoutId id="2147484301" r:id="rId18"/>
    <p:sldLayoutId id="2147484302" r:id="rId19"/>
    <p:sldLayoutId id="2147484303" r:id="rId20"/>
    <p:sldLayoutId id="2147484304" r:id="rId21"/>
    <p:sldLayoutId id="2147484305" r:id="rId22"/>
    <p:sldLayoutId id="2147484306" r:id="rId23"/>
    <p:sldLayoutId id="2147484307" r:id="rId24"/>
    <p:sldLayoutId id="2147484308" r:id="rId25"/>
    <p:sldLayoutId id="2147484309" r:id="rId26"/>
    <p:sldLayoutId id="2147484311" r:id="rId27"/>
  </p:sldLayoutIdLst>
  <p:transition>
    <p:fade/>
  </p:transition>
  <p:timing>
    <p:tnLst>
      <p:par>
        <p:cTn id="1" dur="indefinite" restart="never" nodeType="tmRoot"/>
      </p:par>
    </p:tnLst>
  </p:timing>
  <p:hf hdr="0" ftr="0" dt="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image" Target="../media/image24.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 Id="rId3" Type="http://schemas.openxmlformats.org/officeDocument/2006/relationships/image" Target="../media/image25.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 Id="rId3" Type="http://schemas.openxmlformats.org/officeDocument/2006/relationships/image" Target="../media/image2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27.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hyperlink" Target="https://www.ucsf.edu/about/mission-and-values" TargetMode="External"/><Relationship Id="rId4" Type="http://schemas.openxmlformats.org/officeDocument/2006/relationships/hyperlink" Target="https://medschool.ucsf.edu/about-school-medicine" TargetMode="External"/><Relationship Id="rId1" Type="http://schemas.openxmlformats.org/officeDocument/2006/relationships/slideLayout" Target="../slideLayouts/slideLayout27.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6.xml"/><Relationship Id="rId3" Type="http://schemas.openxmlformats.org/officeDocument/2006/relationships/image" Target="../media/image2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 Id="rId3" Type="http://schemas.openxmlformats.org/officeDocument/2006/relationships/image" Target="../media/image2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hyperlink" Target="https://urology.ucsf.edu/lifestyle-studies" TargetMode="External"/><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tiff"/><Relationship Id="rId1" Type="http://schemas.openxmlformats.org/officeDocument/2006/relationships/slideLayout" Target="../slideLayouts/slideLayout29.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3" Type="http://schemas.openxmlformats.org/officeDocument/2006/relationships/image" Target="../media/image19.tiff"/><Relationship Id="rId4" Type="http://schemas.openxmlformats.org/officeDocument/2006/relationships/image" Target="../media/image20.tiff"/><Relationship Id="rId1" Type="http://schemas.openxmlformats.org/officeDocument/2006/relationships/slideLayout" Target="../slideLayouts/slideLayout29.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xml"/><Relationship Id="rId3" Type="http://schemas.openxmlformats.org/officeDocument/2006/relationships/image" Target="../media/image2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2.xml"/><Relationship Id="rId3" Type="http://schemas.openxmlformats.org/officeDocument/2006/relationships/image" Target="../media/image2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3.xml"/><Relationship Id="rId3" Type="http://schemas.openxmlformats.org/officeDocument/2006/relationships/image" Target="../media/image30.wmf"/></Relationships>
</file>

<file path=ppt/slides/_rels/slide65.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0.wmf"/><Relationship Id="rId1" Type="http://schemas.openxmlformats.org/officeDocument/2006/relationships/slideLayout" Target="../slideLayouts/slideLayout29.xml"/><Relationship Id="rId2" Type="http://schemas.openxmlformats.org/officeDocument/2006/relationships/notesSlide" Target="../notesSlides/notesSlide5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5.xml"/><Relationship Id="rId3" Type="http://schemas.openxmlformats.org/officeDocument/2006/relationships/image" Target="../media/image30.wmf"/></Relationships>
</file>

<file path=ppt/slides/_rels/slide67.xml.rels><?xml version="1.0" encoding="UTF-8" standalone="yes"?>
<Relationships xmlns="http://schemas.openxmlformats.org/package/2006/relationships"><Relationship Id="rId3" Type="http://schemas.openxmlformats.org/officeDocument/2006/relationships/image" Target="../media/image33.tiff"/><Relationship Id="rId4" Type="http://schemas.openxmlformats.org/officeDocument/2006/relationships/image" Target="../media/image34.tiff"/><Relationship Id="rId1" Type="http://schemas.openxmlformats.org/officeDocument/2006/relationships/slideLayout" Target="../slideLayouts/slideLayout27.xml"/><Relationship Id="rId2" Type="http://schemas.openxmlformats.org/officeDocument/2006/relationships/image" Target="../media/image32.tif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2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7.xml"/><Relationship Id="rId3" Type="http://schemas.openxmlformats.org/officeDocument/2006/relationships/hyperlink" Target="https://www.ncbi.nlm.nih.gov/pubmed/27183032"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www.ncbi.nlm.nih.gov/pubmed/27183032" TargetMode="External"/><Relationship Id="rId4" Type="http://schemas.openxmlformats.org/officeDocument/2006/relationships/hyperlink" Target="https://academic.oup.com/aje/article/187/1/27/4081581" TargetMode="External"/><Relationship Id="rId5" Type="http://schemas.openxmlformats.org/officeDocument/2006/relationships/hyperlink" Target="https://academic.oup.com/aje/article/187/1/60/3863377" TargetMode="External"/><Relationship Id="rId1" Type="http://schemas.openxmlformats.org/officeDocument/2006/relationships/slideLayout" Target="../slideLayouts/slideLayout27.xml"/><Relationship Id="rId2" Type="http://schemas.openxmlformats.org/officeDocument/2006/relationships/notesSlide" Target="../notesSlides/notesSlide5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23.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00605" y="4000500"/>
            <a:ext cx="5205535" cy="1665513"/>
          </a:xfrm>
        </p:spPr>
        <p:txBody>
          <a:bodyPr/>
          <a:lstStyle/>
          <a:p>
            <a:r>
              <a:rPr lang="en-US" dirty="0" smtClean="0"/>
              <a:t>June M. Chan, ScD</a:t>
            </a:r>
          </a:p>
          <a:p>
            <a:r>
              <a:rPr lang="en-US" dirty="0" smtClean="0"/>
              <a:t>Professor &amp; Vice Chair, Epidemiology &amp; Biostatistics</a:t>
            </a:r>
          </a:p>
          <a:p>
            <a:r>
              <a:rPr lang="en-US" dirty="0"/>
              <a:t>Steven &amp; Christine </a:t>
            </a:r>
            <a:r>
              <a:rPr lang="en-US" dirty="0" err="1" smtClean="0"/>
              <a:t>Burd</a:t>
            </a:r>
            <a:r>
              <a:rPr lang="en-US" dirty="0"/>
              <a:t>-</a:t>
            </a:r>
            <a:r>
              <a:rPr lang="en-US" smtClean="0"/>
              <a:t>Safeway </a:t>
            </a:r>
            <a:r>
              <a:rPr lang="en-US" dirty="0"/>
              <a:t>Distinguished </a:t>
            </a:r>
            <a:r>
              <a:rPr lang="en-US" dirty="0" smtClean="0"/>
              <a:t>Professor &amp; Assoc. Chair, Clinical Research, Urology</a:t>
            </a:r>
          </a:p>
          <a:p>
            <a:endParaRPr lang="en-US" dirty="0"/>
          </a:p>
        </p:txBody>
      </p:sp>
      <p:sp>
        <p:nvSpPr>
          <p:cNvPr id="3" name="Title 2"/>
          <p:cNvSpPr>
            <a:spLocks noGrp="1"/>
          </p:cNvSpPr>
          <p:nvPr>
            <p:ph type="title"/>
          </p:nvPr>
        </p:nvSpPr>
        <p:spPr>
          <a:xfrm>
            <a:off x="784276" y="1779813"/>
            <a:ext cx="5205707" cy="1244727"/>
          </a:xfrm>
        </p:spPr>
        <p:txBody>
          <a:bodyPr/>
          <a:lstStyle/>
          <a:p>
            <a:r>
              <a:rPr lang="en-US" dirty="0"/>
              <a:t/>
            </a:r>
            <a:br>
              <a:rPr lang="en-US" dirty="0"/>
            </a:br>
            <a:r>
              <a:rPr lang="en-US" i="1" dirty="0" smtClean="0"/>
              <a:t>Introduction, Scientific Process, &amp; Study Design</a:t>
            </a:r>
            <a:endParaRPr lang="en-US" dirty="0"/>
          </a:p>
        </p:txBody>
      </p:sp>
      <p:sp>
        <p:nvSpPr>
          <p:cNvPr id="9" name="Text Placeholder 8"/>
          <p:cNvSpPr>
            <a:spLocks noGrp="1"/>
          </p:cNvSpPr>
          <p:nvPr>
            <p:ph type="body" sz="quarter" idx="15"/>
          </p:nvPr>
        </p:nvSpPr>
        <p:spPr>
          <a:xfrm>
            <a:off x="787889" y="3139395"/>
            <a:ext cx="5201923" cy="677627"/>
          </a:xfrm>
        </p:spPr>
        <p:txBody>
          <a:bodyPr/>
          <a:lstStyle/>
          <a:p>
            <a:r>
              <a:rPr lang="en-US" sz="2000" dirty="0" smtClean="0"/>
              <a:t>Epidemiology 207 - Epidemiology Methods II</a:t>
            </a:r>
            <a:endParaRPr lang="en-US" sz="2000" dirty="0"/>
          </a:p>
        </p:txBody>
      </p:sp>
    </p:spTree>
    <p:extLst>
      <p:ext uri="{BB962C8B-B14F-4D97-AF65-F5344CB8AC3E}">
        <p14:creationId xmlns:p14="http://schemas.microsoft.com/office/powerpoint/2010/main" val="1732042808"/>
      </p:ext>
    </p:extLst>
  </p:cSld>
  <p:clrMapOvr>
    <a:masterClrMapping/>
  </p:clrMapOvr>
  <p:transition advTm="7638">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3585" y="-57598"/>
            <a:ext cx="8173580" cy="611449"/>
          </a:xfrm>
        </p:spPr>
        <p:txBody>
          <a:bodyPr/>
          <a:lstStyle/>
          <a:p>
            <a:r>
              <a:rPr lang="en-US" dirty="0" smtClean="0"/>
              <a:t>EPI 207 Schedule </a:t>
            </a:r>
            <a:r>
              <a:rPr lang="mr-IN" dirty="0" smtClean="0"/>
              <a:t>–</a:t>
            </a:r>
            <a:r>
              <a:rPr lang="en-US" dirty="0" smtClean="0"/>
              <a:t> 2018    Homework Schedule</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537471732"/>
              </p:ext>
            </p:extLst>
          </p:nvPr>
        </p:nvGraphicFramePr>
        <p:xfrm>
          <a:off x="369888" y="685440"/>
          <a:ext cx="8006016" cy="4284495"/>
        </p:xfrm>
        <a:graphic>
          <a:graphicData uri="http://schemas.openxmlformats.org/drawingml/2006/table">
            <a:tbl>
              <a:tblPr firstRow="1" bandRow="1">
                <a:tableStyleId>{5C22544A-7EE6-4342-B048-85BDC9FD1C3A}</a:tableStyleId>
              </a:tblPr>
              <a:tblGrid>
                <a:gridCol w="862146">
                  <a:extLst>
                    <a:ext uri="{9D8B030D-6E8A-4147-A177-3AD203B41FA5}">
                      <a16:colId xmlns:a16="http://schemas.microsoft.com/office/drawing/2014/main" xmlns="" val="20000"/>
                    </a:ext>
                  </a:extLst>
                </a:gridCol>
                <a:gridCol w="6015789">
                  <a:extLst>
                    <a:ext uri="{9D8B030D-6E8A-4147-A177-3AD203B41FA5}">
                      <a16:colId xmlns:a16="http://schemas.microsoft.com/office/drawing/2014/main" xmlns="" val="20001"/>
                    </a:ext>
                  </a:extLst>
                </a:gridCol>
                <a:gridCol w="1128081">
                  <a:extLst>
                    <a:ext uri="{9D8B030D-6E8A-4147-A177-3AD203B41FA5}">
                      <a16:colId xmlns:a16="http://schemas.microsoft.com/office/drawing/2014/main" xmlns="" val="20002"/>
                    </a:ext>
                  </a:extLst>
                </a:gridCol>
              </a:tblGrid>
              <a:tr h="271953">
                <a:tc>
                  <a:txBody>
                    <a:bodyPr/>
                    <a:lstStyle/>
                    <a:p>
                      <a:r>
                        <a:rPr lang="en-US" sz="1200" dirty="0" smtClean="0"/>
                        <a:t>Date Posted</a:t>
                      </a:r>
                      <a:endParaRPr lang="en-US" sz="12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1200" dirty="0" smtClean="0"/>
                        <a:t>Homework Topics</a:t>
                      </a:r>
                      <a:endParaRPr lang="en-US" sz="1200" dirty="0"/>
                    </a:p>
                  </a:txBody>
                  <a:tcPr>
                    <a:lnT w="12700" cap="flat" cmpd="sng" algn="ctr">
                      <a:solidFill>
                        <a:schemeClr val="tx1"/>
                      </a:solidFill>
                      <a:prstDash val="solid"/>
                      <a:round/>
                      <a:headEnd type="none" w="med" len="med"/>
                      <a:tailEnd type="none" w="med" len="med"/>
                    </a:lnT>
                  </a:tcPr>
                </a:tc>
                <a:tc>
                  <a:txBody>
                    <a:bodyPr/>
                    <a:lstStyle/>
                    <a:p>
                      <a:r>
                        <a:rPr lang="en-US" sz="1200" dirty="0" smtClean="0"/>
                        <a:t>DUE DATE </a:t>
                      </a:r>
                    </a:p>
                    <a:p>
                      <a:r>
                        <a:rPr lang="en-US" sz="1200" dirty="0" smtClean="0"/>
                        <a:t>(by</a:t>
                      </a:r>
                      <a:r>
                        <a:rPr lang="en-US" sz="1200" baseline="0" dirty="0" smtClean="0"/>
                        <a:t> </a:t>
                      </a:r>
                      <a:r>
                        <a:rPr lang="en-US" sz="1200" dirty="0" smtClean="0"/>
                        <a:t>1:15</a:t>
                      </a:r>
                      <a:r>
                        <a:rPr lang="en-US" sz="1200" baseline="0" dirty="0" smtClean="0"/>
                        <a:t> </a:t>
                      </a:r>
                      <a:r>
                        <a:rPr lang="en-US" sz="1200" dirty="0" smtClean="0"/>
                        <a:t>PM)</a:t>
                      </a:r>
                      <a:endParaRPr lang="en-US" sz="12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0"/>
                  </a:ext>
                </a:extLst>
              </a:tr>
              <a:tr h="367640">
                <a:tc>
                  <a:txBody>
                    <a:bodyPr/>
                    <a:lstStyle/>
                    <a:p>
                      <a:r>
                        <a:rPr lang="en-US" sz="1200" dirty="0" smtClean="0"/>
                        <a:t>Jan. 10</a:t>
                      </a:r>
                      <a:endParaRPr lang="en-US" sz="1200" dirty="0"/>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en-US" sz="1200" baseline="0" dirty="0" smtClean="0"/>
                        <a:t>Intro to Study Design &amp; Cohort (live </a:t>
                      </a:r>
                      <a:r>
                        <a:rPr lang="en-US" sz="1200" baseline="0" dirty="0" err="1" smtClean="0"/>
                        <a:t>lec</a:t>
                      </a:r>
                      <a:r>
                        <a:rPr lang="en-US" sz="1200" baseline="0" dirty="0" smtClean="0"/>
                        <a:t>, RGL Ch. 6, HW)</a:t>
                      </a:r>
                      <a:endParaRPr lang="en-US" sz="1200" dirty="0"/>
                    </a:p>
                  </a:txBody>
                  <a:tcPr>
                    <a:solidFill>
                      <a:schemeClr val="bg1"/>
                    </a:solidFill>
                  </a:tcPr>
                </a:tc>
                <a:tc>
                  <a:txBody>
                    <a:bodyPr/>
                    <a:lstStyle/>
                    <a:p>
                      <a:r>
                        <a:rPr lang="en-US" sz="1200" dirty="0" smtClean="0"/>
                        <a:t>Jan. 17</a:t>
                      </a:r>
                      <a:endParaRPr lang="en-US" sz="1200" dirty="0"/>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xmlns="" val="10001"/>
                  </a:ext>
                </a:extLst>
              </a:tr>
              <a:tr h="367640">
                <a:tc>
                  <a:txBody>
                    <a:bodyPr/>
                    <a:lstStyle/>
                    <a:p>
                      <a:r>
                        <a:rPr lang="en-US" sz="1200" dirty="0" smtClean="0"/>
                        <a:t>Jan. 17</a:t>
                      </a:r>
                      <a:endParaRPr lang="en-US" sz="1200" dirty="0"/>
                    </a:p>
                  </a:txBody>
                  <a:tcPr>
                    <a:lnL w="12700" cap="flat" cmpd="sng" algn="ctr">
                      <a:solidFill>
                        <a:schemeClr val="tx1"/>
                      </a:solidFill>
                      <a:prstDash val="solid"/>
                      <a:round/>
                      <a:headEnd type="none" w="med" len="med"/>
                      <a:tailEnd type="none" w="med" len="med"/>
                    </a:lnL>
                    <a:solidFill>
                      <a:schemeClr val="bg1"/>
                    </a:solidFill>
                  </a:tcPr>
                </a:tc>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sz="1200" baseline="0" dirty="0" smtClean="0"/>
                        <a:t>Causal Inference (recorded </a:t>
                      </a:r>
                      <a:r>
                        <a:rPr lang="en-US" sz="1200" baseline="0" dirty="0" err="1" smtClean="0"/>
                        <a:t>lec</a:t>
                      </a:r>
                      <a:r>
                        <a:rPr lang="en-US" sz="1200" baseline="0" dirty="0" smtClean="0"/>
                        <a:t>, RGL </a:t>
                      </a:r>
                      <a:r>
                        <a:rPr lang="en-US" sz="1200" baseline="0" dirty="0" err="1" smtClean="0"/>
                        <a:t>Ch</a:t>
                      </a:r>
                      <a:r>
                        <a:rPr lang="en-US" sz="1200" baseline="0" dirty="0" smtClean="0"/>
                        <a:t> 2, (optional </a:t>
                      </a:r>
                      <a:r>
                        <a:rPr lang="en-US" sz="1200" baseline="0" dirty="0" err="1" smtClean="0"/>
                        <a:t>Hernán</a:t>
                      </a:r>
                      <a:r>
                        <a:rPr lang="en-US" sz="1200" baseline="0" dirty="0" smtClean="0"/>
                        <a:t> &amp; Robins </a:t>
                      </a:r>
                      <a:r>
                        <a:rPr lang="en-US" sz="1200" baseline="0" dirty="0" err="1" smtClean="0"/>
                        <a:t>Ch</a:t>
                      </a:r>
                      <a:r>
                        <a:rPr lang="en-US" sz="1200" baseline="0" dirty="0" smtClean="0"/>
                        <a:t> 1), HW)</a:t>
                      </a:r>
                      <a:endParaRPr lang="en-US" sz="1200" dirty="0"/>
                    </a:p>
                  </a:txBody>
                  <a:tcPr>
                    <a:solidFill>
                      <a:schemeClr val="bg1"/>
                    </a:solidFill>
                  </a:tcPr>
                </a:tc>
                <a:tc>
                  <a:txBody>
                    <a:bodyPr/>
                    <a:lstStyle/>
                    <a:p>
                      <a:r>
                        <a:rPr lang="en-US" sz="1200" dirty="0" smtClean="0"/>
                        <a:t>Jan. 24</a:t>
                      </a:r>
                      <a:endParaRPr lang="en-US" sz="1200" dirty="0"/>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xmlns="" val="10002"/>
                  </a:ext>
                </a:extLst>
              </a:tr>
              <a:tr h="438560">
                <a:tc>
                  <a:txBody>
                    <a:bodyPr/>
                    <a:lstStyle/>
                    <a:p>
                      <a:r>
                        <a:rPr lang="en-US" sz="1200" dirty="0" smtClean="0"/>
                        <a:t>Jan.</a:t>
                      </a:r>
                      <a:r>
                        <a:rPr lang="en-US" sz="1200" baseline="0" dirty="0" smtClean="0"/>
                        <a:t> 24</a:t>
                      </a:r>
                      <a:endParaRPr lang="en-US" sz="1200" dirty="0"/>
                    </a:p>
                  </a:txBody>
                  <a:tcPr>
                    <a:lnL w="12700" cap="flat" cmpd="sng" algn="ctr">
                      <a:solidFill>
                        <a:schemeClr val="tx1"/>
                      </a:solidFill>
                      <a:prstDash val="solid"/>
                      <a:round/>
                      <a:headEnd type="none" w="med" len="med"/>
                      <a:tailEnd type="none" w="med" len="med"/>
                    </a:lnL>
                    <a:solidFill>
                      <a:schemeClr val="bg1"/>
                    </a:solidFill>
                  </a:tcPr>
                </a:tc>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sz="1200" baseline="0" dirty="0" smtClean="0"/>
                        <a:t>Person-time, Bias/Confounding in Cohorts (recorded </a:t>
                      </a:r>
                      <a:r>
                        <a:rPr lang="en-US" sz="1200" baseline="0" dirty="0" err="1" smtClean="0"/>
                        <a:t>lec</a:t>
                      </a:r>
                      <a:r>
                        <a:rPr lang="en-US" sz="1200" baseline="0" dirty="0" smtClean="0"/>
                        <a:t>, RGL Ch. 7, </a:t>
                      </a:r>
                      <a:r>
                        <a:rPr lang="en-US" sz="1200" baseline="0" dirty="0" err="1" smtClean="0"/>
                        <a:t>Hernán</a:t>
                      </a:r>
                      <a:r>
                        <a:rPr lang="en-US" sz="1200" baseline="0" dirty="0" smtClean="0"/>
                        <a:t> et al J </a:t>
                      </a:r>
                      <a:r>
                        <a:rPr lang="en-US" sz="1200" baseline="0" dirty="0" err="1" smtClean="0"/>
                        <a:t>Clin</a:t>
                      </a:r>
                      <a:r>
                        <a:rPr lang="en-US" sz="1200" baseline="0" dirty="0" smtClean="0"/>
                        <a:t> </a:t>
                      </a:r>
                      <a:r>
                        <a:rPr lang="en-US" sz="1200" baseline="0" dirty="0" err="1" smtClean="0"/>
                        <a:t>Epid</a:t>
                      </a:r>
                      <a:r>
                        <a:rPr lang="en-US" sz="1200" baseline="0" dirty="0" smtClean="0"/>
                        <a:t> 2016, HW)</a:t>
                      </a:r>
                    </a:p>
                  </a:txBody>
                  <a:tcPr>
                    <a:solidFill>
                      <a:schemeClr val="bg1"/>
                    </a:solidFill>
                  </a:tcPr>
                </a:tc>
                <a:tc>
                  <a:txBody>
                    <a:bodyPr/>
                    <a:lstStyle/>
                    <a:p>
                      <a:r>
                        <a:rPr lang="en-US" sz="1200" dirty="0" smtClean="0"/>
                        <a:t>Jan.</a:t>
                      </a:r>
                      <a:r>
                        <a:rPr lang="en-US" sz="1200" baseline="0" dirty="0" smtClean="0"/>
                        <a:t> 31</a:t>
                      </a:r>
                      <a:endParaRPr lang="en-US" sz="1200" dirty="0"/>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xmlns="" val="10003"/>
                  </a:ext>
                </a:extLst>
              </a:tr>
              <a:tr h="438560">
                <a:tc>
                  <a:txBody>
                    <a:bodyPr/>
                    <a:lstStyle/>
                    <a:p>
                      <a:r>
                        <a:rPr lang="en-US" sz="1200" dirty="0" smtClean="0"/>
                        <a:t>Jan. 31</a:t>
                      </a:r>
                      <a:endParaRPr lang="en-US" sz="1200" dirty="0"/>
                    </a:p>
                  </a:txBody>
                  <a:tcPr>
                    <a:lnL w="12700" cap="flat" cmpd="sng" algn="ctr">
                      <a:solidFill>
                        <a:schemeClr val="tx1"/>
                      </a:solidFill>
                      <a:prstDash val="solid"/>
                      <a:round/>
                      <a:headEnd type="none" w="med" len="med"/>
                      <a:tailEnd type="none" w="med" len="med"/>
                    </a:lnL>
                    <a:solidFill>
                      <a:schemeClr val="bg1"/>
                    </a:solidFill>
                  </a:tcPr>
                </a:tc>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sz="1200" baseline="0" dirty="0" smtClean="0"/>
                        <a:t>DAGS (live </a:t>
                      </a:r>
                      <a:r>
                        <a:rPr lang="en-US" sz="1200" baseline="0" dirty="0" err="1" smtClean="0"/>
                        <a:t>lec</a:t>
                      </a:r>
                      <a:r>
                        <a:rPr lang="en-US" sz="1200" baseline="0" dirty="0" smtClean="0"/>
                        <a:t>, reading TBD, HW)</a:t>
                      </a:r>
                    </a:p>
                  </a:txBody>
                  <a:tcPr>
                    <a:solidFill>
                      <a:schemeClr val="bg1"/>
                    </a:solidFill>
                  </a:tcPr>
                </a:tc>
                <a:tc>
                  <a:txBody>
                    <a:bodyPr/>
                    <a:lstStyle/>
                    <a:p>
                      <a:r>
                        <a:rPr lang="en-US" sz="1200" dirty="0" smtClean="0"/>
                        <a:t>Feb.</a:t>
                      </a:r>
                      <a:r>
                        <a:rPr lang="en-US" sz="1200" baseline="0" dirty="0" smtClean="0"/>
                        <a:t> 7</a:t>
                      </a:r>
                      <a:endParaRPr lang="en-US" sz="1200" dirty="0"/>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xmlns="" val="10004"/>
                  </a:ext>
                </a:extLst>
              </a:tr>
              <a:tr h="367640">
                <a:tc>
                  <a:txBody>
                    <a:bodyPr/>
                    <a:lstStyle/>
                    <a:p>
                      <a:r>
                        <a:rPr lang="en-US" sz="1200" dirty="0" smtClean="0"/>
                        <a:t>Feb.</a:t>
                      </a:r>
                      <a:r>
                        <a:rPr lang="en-US" sz="1200" baseline="0" dirty="0" smtClean="0"/>
                        <a:t> 7</a:t>
                      </a:r>
                      <a:endParaRPr lang="en-US" sz="1200" dirty="0"/>
                    </a:p>
                  </a:txBody>
                  <a:tcPr>
                    <a:lnL w="12700" cap="flat" cmpd="sng" algn="ctr">
                      <a:solidFill>
                        <a:schemeClr val="tx1"/>
                      </a:solidFill>
                      <a:prstDash val="solid"/>
                      <a:round/>
                      <a:headEnd type="none" w="med" len="med"/>
                      <a:tailEnd type="none" w="med" len="med"/>
                    </a:lnL>
                    <a:solidFill>
                      <a:schemeClr val="bg1"/>
                    </a:solidFill>
                  </a:tcPr>
                </a:tc>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sz="1200" baseline="0" dirty="0" smtClean="0"/>
                        <a:t>Quantitative Bias Analysis (live workshop; reading TBD, HW). </a:t>
                      </a:r>
                    </a:p>
                    <a:p>
                      <a:pPr marL="0" marR="0" indent="0" algn="l" defTabSz="914378" rtl="0" eaLnBrk="1" fontAlgn="auto" latinLnBrk="0" hangingPunct="1">
                        <a:lnSpc>
                          <a:spcPct val="100000"/>
                        </a:lnSpc>
                        <a:spcBef>
                          <a:spcPts val="0"/>
                        </a:spcBef>
                        <a:spcAft>
                          <a:spcPts val="0"/>
                        </a:spcAft>
                        <a:buClrTx/>
                        <a:buSzTx/>
                        <a:buFontTx/>
                        <a:buNone/>
                        <a:tabLst/>
                        <a:defRPr/>
                      </a:pPr>
                      <a:r>
                        <a:rPr lang="en-US" sz="1200" baseline="0" dirty="0" smtClean="0"/>
                        <a:t>NOTE: review keys for PT/Bias/</a:t>
                      </a:r>
                      <a:r>
                        <a:rPr lang="en-US" sz="1200" baseline="0" dirty="0" err="1" smtClean="0"/>
                        <a:t>Conf</a:t>
                      </a:r>
                      <a:r>
                        <a:rPr lang="en-US" sz="1200" baseline="0" dirty="0" smtClean="0"/>
                        <a:t> and DAGs problem sets &amp; bring questions to 2/14 class</a:t>
                      </a:r>
                    </a:p>
                  </a:txBody>
                  <a:tcPr>
                    <a:solidFill>
                      <a:schemeClr val="bg1"/>
                    </a:solidFill>
                  </a:tcPr>
                </a:tc>
                <a:tc>
                  <a:txBody>
                    <a:bodyPr/>
                    <a:lstStyle/>
                    <a:p>
                      <a:r>
                        <a:rPr lang="en-US" sz="1200" dirty="0" smtClean="0"/>
                        <a:t>Feb. 14</a:t>
                      </a:r>
                      <a:endParaRPr lang="en-US" sz="1200" dirty="0"/>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xmlns="" val="10005"/>
                  </a:ext>
                </a:extLst>
              </a:tr>
              <a:tr h="367640">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sz="1200" kern="1200" dirty="0" smtClean="0">
                          <a:solidFill>
                            <a:schemeClr val="dk1"/>
                          </a:solidFill>
                          <a:latin typeface="+mn-lt"/>
                          <a:ea typeface="+mn-ea"/>
                          <a:cs typeface="+mn-cs"/>
                        </a:rPr>
                        <a:t>Feb.</a:t>
                      </a:r>
                      <a:r>
                        <a:rPr lang="en-US" sz="1200" kern="1200" baseline="0" dirty="0" smtClean="0">
                          <a:solidFill>
                            <a:schemeClr val="dk1"/>
                          </a:solidFill>
                          <a:latin typeface="+mn-lt"/>
                          <a:ea typeface="+mn-ea"/>
                          <a:cs typeface="+mn-cs"/>
                        </a:rPr>
                        <a:t> 14</a:t>
                      </a:r>
                      <a:endParaRPr lang="en-US" sz="1200" kern="1200" dirty="0" smtClean="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en-US" sz="1200" kern="1200" dirty="0" smtClean="0">
                          <a:solidFill>
                            <a:schemeClr val="dk1"/>
                          </a:solidFill>
                          <a:latin typeface="+mn-lt"/>
                          <a:ea typeface="+mn-ea"/>
                          <a:cs typeface="+mn-cs"/>
                        </a:rPr>
                        <a:t>Effect Modification (recorded lectures,</a:t>
                      </a:r>
                      <a:r>
                        <a:rPr lang="en-US" sz="1200" kern="1200" baseline="0" dirty="0" smtClean="0">
                          <a:solidFill>
                            <a:schemeClr val="dk1"/>
                          </a:solidFill>
                          <a:latin typeface="+mn-lt"/>
                          <a:ea typeface="+mn-ea"/>
                          <a:cs typeface="+mn-cs"/>
                        </a:rPr>
                        <a:t> reading TBD, </a:t>
                      </a:r>
                      <a:r>
                        <a:rPr lang="en-US" sz="1200" kern="1200" dirty="0" smtClean="0">
                          <a:solidFill>
                            <a:schemeClr val="dk1"/>
                          </a:solidFill>
                          <a:latin typeface="+mn-lt"/>
                          <a:ea typeface="+mn-ea"/>
                          <a:cs typeface="+mn-cs"/>
                        </a:rPr>
                        <a:t>HW) (due in TWO weeks)</a:t>
                      </a:r>
                      <a:endParaRPr lang="en-US" sz="1200" kern="1200" dirty="0">
                        <a:solidFill>
                          <a:schemeClr val="dk1"/>
                        </a:solidFill>
                        <a:latin typeface="+mn-lt"/>
                        <a:ea typeface="+mn-ea"/>
                        <a:cs typeface="+mn-cs"/>
                      </a:endParaRPr>
                    </a:p>
                  </a:txBody>
                  <a:tcPr>
                    <a:solidFill>
                      <a:schemeClr val="bg1"/>
                    </a:solidFill>
                  </a:tcPr>
                </a:tc>
                <a:tc>
                  <a:txBody>
                    <a:bodyPr/>
                    <a:lstStyle/>
                    <a:p>
                      <a:r>
                        <a:rPr lang="en-US" sz="1200" kern="1200" dirty="0" smtClean="0">
                          <a:solidFill>
                            <a:schemeClr val="accent1"/>
                          </a:solidFill>
                          <a:latin typeface="+mn-lt"/>
                          <a:ea typeface="+mn-ea"/>
                          <a:cs typeface="+mn-cs"/>
                        </a:rPr>
                        <a:t>Feb.</a:t>
                      </a:r>
                      <a:r>
                        <a:rPr lang="en-US" sz="1200" kern="1200" baseline="0" dirty="0" smtClean="0">
                          <a:solidFill>
                            <a:schemeClr val="accent1"/>
                          </a:solidFill>
                          <a:latin typeface="+mn-lt"/>
                          <a:ea typeface="+mn-ea"/>
                          <a:cs typeface="+mn-cs"/>
                        </a:rPr>
                        <a:t> 28</a:t>
                      </a:r>
                      <a:endParaRPr lang="en-US" sz="1200" kern="1200" dirty="0">
                        <a:solidFill>
                          <a:schemeClr val="accent1"/>
                        </a:solidFill>
                        <a:latin typeface="+mn-lt"/>
                        <a:ea typeface="+mn-ea"/>
                        <a:cs typeface="+mn-cs"/>
                      </a:endParaRP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xmlns="" val="10006"/>
                  </a:ext>
                </a:extLst>
              </a:tr>
              <a:tr h="453255">
                <a:tc>
                  <a:txBody>
                    <a:bodyPr/>
                    <a:lstStyle/>
                    <a:p>
                      <a:r>
                        <a:rPr lang="en-US" sz="1200" dirty="0" smtClean="0">
                          <a:solidFill>
                            <a:schemeClr val="tx1"/>
                          </a:solidFill>
                        </a:rPr>
                        <a:t>Feb. 21</a:t>
                      </a:r>
                      <a:endParaRPr lang="en-US" sz="1200" dirty="0">
                        <a:solidFill>
                          <a:schemeClr val="tx1"/>
                        </a:solidFill>
                      </a:endParaRPr>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smtClean="0">
                          <a:solidFill>
                            <a:schemeClr val="tx1"/>
                          </a:solidFill>
                        </a:rPr>
                        <a:t>Case-Control</a:t>
                      </a:r>
                      <a:r>
                        <a:rPr lang="en-US" sz="1200" baseline="0" dirty="0" smtClean="0">
                          <a:solidFill>
                            <a:schemeClr val="tx1"/>
                          </a:solidFill>
                        </a:rPr>
                        <a:t> (live </a:t>
                      </a:r>
                      <a:r>
                        <a:rPr lang="en-US" sz="1200" baseline="0" dirty="0" err="1" smtClean="0">
                          <a:solidFill>
                            <a:schemeClr val="tx1"/>
                          </a:solidFill>
                        </a:rPr>
                        <a:t>lec</a:t>
                      </a:r>
                      <a:r>
                        <a:rPr lang="en-US" sz="1200" baseline="0" dirty="0" smtClean="0">
                          <a:solidFill>
                            <a:schemeClr val="tx1"/>
                          </a:solidFill>
                        </a:rPr>
                        <a:t>, reading TBD (probably RGL Ch. 8), HW) (due in TWO weeks)</a:t>
                      </a:r>
                      <a:endParaRPr lang="en-US" sz="1200" dirty="0">
                        <a:solidFill>
                          <a:schemeClr val="tx1"/>
                        </a:solidFill>
                      </a:endParaRPr>
                    </a:p>
                  </a:txBody>
                  <a:tcPr>
                    <a:solidFill>
                      <a:schemeClr val="bg1"/>
                    </a:solidFill>
                  </a:tcPr>
                </a:tc>
                <a:tc>
                  <a:txBody>
                    <a:bodyPr/>
                    <a:lstStyle/>
                    <a:p>
                      <a:r>
                        <a:rPr lang="en-US" sz="1200" dirty="0" smtClean="0">
                          <a:solidFill>
                            <a:schemeClr val="accent1"/>
                          </a:solidFill>
                        </a:rPr>
                        <a:t>March 7</a:t>
                      </a:r>
                      <a:endParaRPr lang="en-US" sz="1200" dirty="0">
                        <a:solidFill>
                          <a:schemeClr val="accent1"/>
                        </a:solidFill>
                      </a:endParaRP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xmlns="" val="10007"/>
                  </a:ext>
                </a:extLst>
              </a:tr>
              <a:tr h="367640">
                <a:tc>
                  <a:txBody>
                    <a:bodyPr/>
                    <a:lstStyle/>
                    <a:p>
                      <a:r>
                        <a:rPr lang="en-US" sz="1200" dirty="0" smtClean="0"/>
                        <a:t>Mar.</a:t>
                      </a:r>
                      <a:r>
                        <a:rPr lang="en-US" sz="1200" baseline="0" dirty="0" smtClean="0"/>
                        <a:t> 7</a:t>
                      </a:r>
                      <a:endParaRPr lang="en-US" sz="1200" dirty="0"/>
                    </a:p>
                  </a:txBody>
                  <a:tcPr>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r>
                        <a:rPr lang="en-US" sz="1200" dirty="0" smtClean="0"/>
                        <a:t>Read for Geospatial</a:t>
                      </a:r>
                      <a:r>
                        <a:rPr lang="en-US" sz="1200" baseline="0" dirty="0" smtClean="0"/>
                        <a:t> </a:t>
                      </a:r>
                      <a:r>
                        <a:rPr lang="en-US" sz="1200" baseline="0" dirty="0" err="1" smtClean="0"/>
                        <a:t>Epid</a:t>
                      </a:r>
                      <a:r>
                        <a:rPr lang="en-US" sz="1200" baseline="0" dirty="0" smtClean="0"/>
                        <a:t> (</a:t>
                      </a:r>
                      <a:r>
                        <a:rPr lang="en-US" sz="1200" dirty="0" smtClean="0"/>
                        <a:t>live</a:t>
                      </a:r>
                      <a:r>
                        <a:rPr lang="en-US" sz="1200" baseline="0" dirty="0" smtClean="0"/>
                        <a:t> workshop, readings TBD)</a:t>
                      </a:r>
                      <a:endParaRPr lang="en-US" sz="1200" dirty="0"/>
                    </a:p>
                  </a:txBody>
                  <a:tcPr>
                    <a:solidFill>
                      <a:schemeClr val="bg1">
                        <a:lumMod val="85000"/>
                      </a:schemeClr>
                    </a:solidFill>
                  </a:tcPr>
                </a:tc>
                <a:tc>
                  <a:txBody>
                    <a:bodyPr/>
                    <a:lstStyle/>
                    <a:p>
                      <a:r>
                        <a:rPr lang="en-US" sz="1200" dirty="0" smtClean="0"/>
                        <a:t>March 14</a:t>
                      </a:r>
                    </a:p>
                  </a:txBody>
                  <a:tcPr>
                    <a:lnR w="12700"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xmlns="" val="10008"/>
                  </a:ext>
                </a:extLst>
              </a:tr>
              <a:tr h="367640">
                <a:tc>
                  <a:txBody>
                    <a:bodyPr/>
                    <a:lstStyle/>
                    <a:p>
                      <a:r>
                        <a:rPr lang="en-US" sz="1200" dirty="0" smtClean="0"/>
                        <a:t>Mar. 14</a:t>
                      </a:r>
                      <a:endParaRPr lang="en-US" sz="1200"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smtClean="0"/>
                        <a:t>FINAL TAKE HOME EXAM</a:t>
                      </a:r>
                      <a:endParaRPr lang="en-US" sz="1200" dirty="0"/>
                    </a:p>
                  </a:txBody>
                  <a:tcPr>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smtClean="0">
                          <a:solidFill>
                            <a:srgbClr val="C00000"/>
                          </a:solidFill>
                        </a:rPr>
                        <a:t>March 21</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 name="Slide Number Placeholder 2"/>
          <p:cNvSpPr>
            <a:spLocks noGrp="1"/>
          </p:cNvSpPr>
          <p:nvPr>
            <p:ph type="sldNum" sz="quarter" idx="10"/>
          </p:nvPr>
        </p:nvSpPr>
        <p:spPr/>
        <p:txBody>
          <a:bodyPr/>
          <a:lstStyle/>
          <a:p>
            <a:fld id="{7BCC8D0D-EAEC-449D-9161-023DFF90F2E2}" type="slidenum">
              <a:rPr lang="en-US" smtClean="0">
                <a:solidFill>
                  <a:srgbClr val="052049"/>
                </a:solidFill>
              </a:rPr>
              <a:pPr/>
              <a:t>10</a:t>
            </a:fld>
            <a:endParaRPr lang="en-US" dirty="0">
              <a:solidFill>
                <a:srgbClr val="052049"/>
              </a:solidFill>
            </a:endParaRPr>
          </a:p>
        </p:txBody>
      </p:sp>
      <p:sp>
        <p:nvSpPr>
          <p:cNvPr id="6" name="TextBox 5"/>
          <p:cNvSpPr txBox="1"/>
          <p:nvPr/>
        </p:nvSpPr>
        <p:spPr bwMode="auto">
          <a:xfrm>
            <a:off x="369888" y="5116010"/>
            <a:ext cx="7185944" cy="553998"/>
          </a:xfrm>
          <a:prstGeom prst="rect">
            <a:avLst/>
          </a:prstGeom>
          <a:noFill/>
          <a:ln w="19050" algn="ctr">
            <a:noFill/>
            <a:miter lim="800000"/>
            <a:headEnd/>
            <a:tailEnd/>
          </a:ln>
        </p:spPr>
        <p:txBody>
          <a:bodyPr wrap="square" lIns="0" tIns="0" rIns="0" bIns="0" rtlCol="0">
            <a:spAutoFit/>
          </a:bodyPr>
          <a:lstStyle/>
          <a:p>
            <a:r>
              <a:rPr lang="en-US" dirty="0" smtClean="0"/>
              <a:t>HW is generally a chapter from Rothman/Greenland/Lash (RGL),  1-2 articles, &amp; problem set</a:t>
            </a:r>
          </a:p>
        </p:txBody>
      </p:sp>
      <p:sp>
        <p:nvSpPr>
          <p:cNvPr id="9" name="TextBox 8"/>
          <p:cNvSpPr txBox="1"/>
          <p:nvPr/>
        </p:nvSpPr>
        <p:spPr bwMode="auto">
          <a:xfrm>
            <a:off x="2684078" y="5699941"/>
            <a:ext cx="3377635" cy="369332"/>
          </a:xfrm>
          <a:prstGeom prst="rect">
            <a:avLst/>
          </a:prstGeom>
          <a:noFill/>
          <a:ln w="19050" algn="ctr">
            <a:noFill/>
            <a:miter lim="800000"/>
            <a:headEnd/>
            <a:tailEnd/>
          </a:ln>
        </p:spPr>
        <p:txBody>
          <a:bodyPr wrap="square" lIns="0" tIns="0" rIns="0" bIns="0" rtlCol="0">
            <a:spAutoFit/>
          </a:bodyPr>
          <a:lstStyle/>
          <a:p>
            <a:pPr algn="ctr"/>
            <a:r>
              <a:rPr lang="en-US" sz="2400" dirty="0" smtClean="0">
                <a:solidFill>
                  <a:schemeClr val="accent4"/>
                </a:solidFill>
              </a:rPr>
              <a:t>QUESTIONS</a:t>
            </a:r>
            <a:r>
              <a:rPr lang="en-US" sz="2000" dirty="0" smtClean="0">
                <a:solidFill>
                  <a:schemeClr val="accent4"/>
                </a:solidFill>
              </a:rPr>
              <a:t>?</a:t>
            </a:r>
          </a:p>
        </p:txBody>
      </p:sp>
    </p:spTree>
    <p:extLst>
      <p:ext uri="{BB962C8B-B14F-4D97-AF65-F5344CB8AC3E}">
        <p14:creationId xmlns:p14="http://schemas.microsoft.com/office/powerpoint/2010/main" val="295995097"/>
      </p:ext>
    </p:extLst>
  </p:cSld>
  <p:clrMapOvr>
    <a:masterClrMapping/>
  </p:clrMapOvr>
  <p:transition advTm="83611">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11</a:t>
            </a:fld>
            <a:endParaRPr lang="en-US" dirty="0">
              <a:solidFill>
                <a:srgbClr val="052049"/>
              </a:solidFill>
            </a:endParaRPr>
          </a:p>
        </p:txBody>
      </p:sp>
      <p:sp>
        <p:nvSpPr>
          <p:cNvPr id="4" name="Title 3"/>
          <p:cNvSpPr>
            <a:spLocks noGrp="1"/>
          </p:cNvSpPr>
          <p:nvPr>
            <p:ph type="title"/>
          </p:nvPr>
        </p:nvSpPr>
        <p:spPr/>
        <p:txBody>
          <a:bodyPr/>
          <a:lstStyle/>
          <a:p>
            <a:r>
              <a:rPr lang="en-US" dirty="0" smtClean="0"/>
              <a:t>Survey of epidemiologists about their field</a:t>
            </a:r>
            <a:endParaRPr lang="en-US" dirty="0"/>
          </a:p>
        </p:txBody>
      </p:sp>
    </p:spTree>
    <p:extLst>
      <p:ext uri="{BB962C8B-B14F-4D97-AF65-F5344CB8AC3E}">
        <p14:creationId xmlns:p14="http://schemas.microsoft.com/office/powerpoint/2010/main" val="375198119"/>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AutoShape 2"/>
          <p:cNvSpPr>
            <a:spLocks noGrp="1" noChangeArrowheads="1"/>
          </p:cNvSpPr>
          <p:nvPr>
            <p:ph type="title"/>
          </p:nvPr>
        </p:nvSpPr>
        <p:spPr>
          <a:xfrm>
            <a:off x="453585" y="39232"/>
            <a:ext cx="8173580" cy="611449"/>
          </a:xfrm>
        </p:spPr>
        <p:txBody>
          <a:bodyPr/>
          <a:lstStyle/>
          <a:p>
            <a:r>
              <a:rPr lang="en-US" altLang="en-US" dirty="0" smtClean="0"/>
              <a:t>What do you like most about being an epidemiologist?</a:t>
            </a:r>
            <a:endParaRPr lang="en-US" altLang="en-US" dirty="0"/>
          </a:p>
        </p:txBody>
      </p:sp>
      <p:sp>
        <p:nvSpPr>
          <p:cNvPr id="69636" name="Slide Number Placeholder 1"/>
          <p:cNvSpPr>
            <a:spLocks noGrp="1"/>
          </p:cNvSpPr>
          <p:nvPr>
            <p:ph type="sldNum" sz="quarter" idx="10"/>
          </p:nvPr>
        </p:nvSpPr>
        <p:spPr/>
        <p:txBody>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fld id="{EC009139-A34D-1D45-85F3-E64A0836E206}" type="slidenum">
              <a:rPr lang="en-US" altLang="en-US" smtClean="0"/>
              <a:pPr/>
              <a:t>12</a:t>
            </a:fld>
            <a:endParaRPr lang="en-US" altLang="en-US"/>
          </a:p>
        </p:txBody>
      </p:sp>
      <p:sp>
        <p:nvSpPr>
          <p:cNvPr id="3" name="Rounded Rectangular Callout 2"/>
          <p:cNvSpPr/>
          <p:nvPr/>
        </p:nvSpPr>
        <p:spPr bwMode="auto">
          <a:xfrm>
            <a:off x="100011" y="1457324"/>
            <a:ext cx="7272338" cy="1171577"/>
          </a:xfrm>
          <a:prstGeom prst="wedgeRoundRectCallout">
            <a:avLst>
              <a:gd name="adj1" fmla="val -44009"/>
              <a:gd name="adj2" fmla="val 98715"/>
              <a:gd name="adj3" fmla="val 16667"/>
            </a:avLst>
          </a:prstGeom>
          <a:solidFill>
            <a:schemeClr val="tx2">
              <a:lumMod val="25000"/>
              <a:lumOff val="75000"/>
            </a:schemeClr>
          </a:solidFill>
          <a:ln w="19050" algn="ctr">
            <a:noFill/>
            <a:miter lim="800000"/>
            <a:headEnd/>
            <a:tailEnd/>
          </a:ln>
        </p:spPr>
        <p:txBody>
          <a:bodyPr wrap="square" rtlCol="0" anchor="ctr">
            <a:noAutofit/>
          </a:bodyPr>
          <a:lstStyle/>
          <a:p>
            <a:pPr algn="ctr">
              <a:lnSpc>
                <a:spcPct val="90000"/>
              </a:lnSpc>
            </a:pPr>
            <a:r>
              <a:rPr lang="en-US" sz="2400" i="1" dirty="0">
                <a:latin typeface="+mj-lt"/>
              </a:rPr>
              <a:t>I like being the central hub for multidisciplinary research. I like contributing to policy or guideline changes that demonstrably improve </a:t>
            </a:r>
            <a:r>
              <a:rPr lang="en-US" sz="2400" i="1" dirty="0" smtClean="0">
                <a:latin typeface="+mj-lt"/>
              </a:rPr>
              <a:t>health. I </a:t>
            </a:r>
            <a:r>
              <a:rPr lang="en-US" sz="2400" i="1" dirty="0">
                <a:latin typeface="+mj-lt"/>
              </a:rPr>
              <a:t>appreciate contributing the population perspective</a:t>
            </a:r>
          </a:p>
        </p:txBody>
      </p:sp>
      <p:sp>
        <p:nvSpPr>
          <p:cNvPr id="7" name="Rounded Rectangular Callout 6"/>
          <p:cNvSpPr/>
          <p:nvPr/>
        </p:nvSpPr>
        <p:spPr bwMode="auto">
          <a:xfrm>
            <a:off x="2295525" y="2709451"/>
            <a:ext cx="6719888" cy="1163912"/>
          </a:xfrm>
          <a:prstGeom prst="wedgeRoundRectCallout">
            <a:avLst>
              <a:gd name="adj1" fmla="val 42956"/>
              <a:gd name="adj2" fmla="val 100517"/>
              <a:gd name="adj3" fmla="val 16667"/>
            </a:avLst>
          </a:prstGeom>
          <a:solidFill>
            <a:schemeClr val="accent3"/>
          </a:solidFill>
          <a:ln w="19050" algn="ctr">
            <a:noFill/>
            <a:miter lim="800000"/>
            <a:headEnd/>
            <a:tailEnd/>
          </a:ln>
        </p:spPr>
        <p:txBody>
          <a:bodyPr wrap="square" rtlCol="0" anchor="ctr">
            <a:normAutofit fontScale="92500"/>
          </a:bodyPr>
          <a:lstStyle/>
          <a:p>
            <a:r>
              <a:rPr lang="en-US" sz="2400" i="1" dirty="0"/>
              <a:t> I learn something new most days that I come to work. I'm intellectually engaged. </a:t>
            </a:r>
            <a:r>
              <a:rPr lang="en-US" sz="2400" i="1" dirty="0" smtClean="0"/>
              <a:t>I'm </a:t>
            </a:r>
            <a:r>
              <a:rPr lang="en-US" sz="2400" i="1" dirty="0"/>
              <a:t>theoretically doing some good in the world.</a:t>
            </a:r>
          </a:p>
        </p:txBody>
      </p:sp>
      <p:sp>
        <p:nvSpPr>
          <p:cNvPr id="8" name="Rounded Rectangular Callout 7"/>
          <p:cNvSpPr/>
          <p:nvPr/>
        </p:nvSpPr>
        <p:spPr bwMode="auto">
          <a:xfrm>
            <a:off x="88211" y="4044722"/>
            <a:ext cx="6112564" cy="845848"/>
          </a:xfrm>
          <a:prstGeom prst="wedgeRoundRectCallout">
            <a:avLst>
              <a:gd name="adj1" fmla="val -43636"/>
              <a:gd name="adj2" fmla="val 125068"/>
              <a:gd name="adj3" fmla="val 16667"/>
            </a:avLst>
          </a:prstGeom>
          <a:solidFill>
            <a:schemeClr val="accent6">
              <a:lumMod val="40000"/>
              <a:lumOff val="60000"/>
            </a:schemeClr>
          </a:solidFill>
          <a:ln w="19050" algn="ctr">
            <a:noFill/>
            <a:miter lim="800000"/>
            <a:headEnd/>
            <a:tailEnd/>
          </a:ln>
        </p:spPr>
        <p:txBody>
          <a:bodyPr wrap="square" rtlCol="0" anchor="ctr">
            <a:normAutofit lnSpcReduction="10000"/>
          </a:bodyPr>
          <a:lstStyle/>
          <a:p>
            <a:r>
              <a:rPr lang="en-US" sz="2400" i="1" dirty="0"/>
              <a:t>Lots of opportunity for creative </a:t>
            </a:r>
            <a:r>
              <a:rPr lang="en-US" sz="2400" i="1" dirty="0" smtClean="0"/>
              <a:t>work. Feels </a:t>
            </a:r>
            <a:r>
              <a:rPr lang="en-US" sz="2400" i="1" dirty="0"/>
              <a:t>like there are opportunities to really help people.</a:t>
            </a:r>
          </a:p>
        </p:txBody>
      </p:sp>
      <p:sp>
        <p:nvSpPr>
          <p:cNvPr id="9" name="Rounded Rectangular Callout 8"/>
          <p:cNvSpPr/>
          <p:nvPr/>
        </p:nvSpPr>
        <p:spPr bwMode="auto">
          <a:xfrm>
            <a:off x="2571750" y="4965495"/>
            <a:ext cx="6055415" cy="1163912"/>
          </a:xfrm>
          <a:prstGeom prst="wedgeRoundRectCallout">
            <a:avLst>
              <a:gd name="adj1" fmla="val 40125"/>
              <a:gd name="adj2" fmla="val 82104"/>
              <a:gd name="adj3" fmla="val 16667"/>
            </a:avLst>
          </a:prstGeom>
          <a:solidFill>
            <a:schemeClr val="accent4">
              <a:lumMod val="40000"/>
              <a:lumOff val="60000"/>
            </a:schemeClr>
          </a:solidFill>
          <a:ln w="19050" algn="ctr">
            <a:noFill/>
            <a:miter lim="800000"/>
            <a:headEnd/>
            <a:tailEnd/>
          </a:ln>
        </p:spPr>
        <p:txBody>
          <a:bodyPr wrap="square" rtlCol="0" anchor="ctr">
            <a:normAutofit/>
          </a:bodyPr>
          <a:lstStyle/>
          <a:p>
            <a:r>
              <a:rPr lang="en-US" sz="2400" i="1" dirty="0"/>
              <a:t>I</a:t>
            </a:r>
            <a:r>
              <a:rPr lang="en-US" sz="2400" i="1" dirty="0" smtClean="0"/>
              <a:t>ntellectually </a:t>
            </a:r>
            <a:r>
              <a:rPr lang="en-US" sz="2400" i="1" dirty="0"/>
              <a:t>stimulating. Might give much knowledge per spent money. Often catalyzes exciting collaborations</a:t>
            </a:r>
            <a:r>
              <a:rPr lang="en-US" sz="2400" i="1" dirty="0" smtClean="0"/>
              <a:t>.</a:t>
            </a:r>
            <a:endParaRPr lang="en-US" altLang="en-US" sz="2400" i="1" dirty="0"/>
          </a:p>
        </p:txBody>
      </p:sp>
      <p:sp>
        <p:nvSpPr>
          <p:cNvPr id="10" name="Rounded Rectangular Callout 9"/>
          <p:cNvSpPr/>
          <p:nvPr/>
        </p:nvSpPr>
        <p:spPr bwMode="auto">
          <a:xfrm>
            <a:off x="4825451" y="719063"/>
            <a:ext cx="3773138" cy="636129"/>
          </a:xfrm>
          <a:prstGeom prst="wedgeRoundRectCallout">
            <a:avLst>
              <a:gd name="adj1" fmla="val 51787"/>
              <a:gd name="adj2" fmla="val 152020"/>
              <a:gd name="adj3" fmla="val 16667"/>
            </a:avLst>
          </a:prstGeom>
          <a:solidFill>
            <a:schemeClr val="accent4">
              <a:lumMod val="40000"/>
              <a:lumOff val="60000"/>
            </a:schemeClr>
          </a:solidFill>
          <a:ln w="19050" algn="ctr">
            <a:noFill/>
            <a:miter lim="800000"/>
            <a:headEnd/>
            <a:tailEnd/>
          </a:ln>
        </p:spPr>
        <p:txBody>
          <a:bodyPr wrap="square" rtlCol="0" anchor="ctr">
            <a:normAutofit/>
          </a:bodyPr>
          <a:lstStyle/>
          <a:p>
            <a:r>
              <a:rPr lang="en-US" sz="2400" i="1" dirty="0"/>
              <a:t>I love being a medical detective</a:t>
            </a:r>
            <a:r>
              <a:rPr lang="en-US" sz="2400" i="1" dirty="0" smtClean="0"/>
              <a:t>.</a:t>
            </a:r>
            <a:endParaRPr lang="en-US" sz="2400" i="1" dirty="0"/>
          </a:p>
        </p:txBody>
      </p:sp>
    </p:spTree>
    <p:extLst>
      <p:ext uri="{BB962C8B-B14F-4D97-AF65-F5344CB8AC3E}">
        <p14:creationId xmlns:p14="http://schemas.microsoft.com/office/powerpoint/2010/main" val="789556794"/>
      </p:ext>
    </p:extLst>
  </p:cSld>
  <p:clrMapOvr>
    <a:masterClrMapping/>
  </p:clrMapOvr>
  <p:transition advTm="28152">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Slide Number Placeholder 1"/>
          <p:cNvSpPr>
            <a:spLocks noGrp="1"/>
          </p:cNvSpPr>
          <p:nvPr>
            <p:ph type="sldNum" sz="quarter" idx="12"/>
          </p:nvPr>
        </p:nvSpPr>
        <p:spPr/>
        <p:txBody>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fld id="{EC009139-A34D-1D45-85F3-E64A0836E206}" type="slidenum">
              <a:rPr lang="en-US" altLang="en-US" smtClean="0"/>
              <a:pPr/>
              <a:t>13</a:t>
            </a:fld>
            <a:endParaRPr lang="en-US" altLang="en-US"/>
          </a:p>
        </p:txBody>
      </p:sp>
      <p:sp>
        <p:nvSpPr>
          <p:cNvPr id="4" name="Text Placeholder 3"/>
          <p:cNvSpPr>
            <a:spLocks noGrp="1"/>
          </p:cNvSpPr>
          <p:nvPr>
            <p:ph type="body" sz="quarter" idx="13"/>
          </p:nvPr>
        </p:nvSpPr>
        <p:spPr/>
        <p:txBody>
          <a:bodyPr>
            <a:normAutofit/>
          </a:bodyPr>
          <a:lstStyle/>
          <a:p>
            <a:r>
              <a:rPr lang="en-US" altLang="en-US" sz="3200" dirty="0" smtClean="0"/>
              <a:t>T</a:t>
            </a:r>
            <a:r>
              <a:rPr lang="en-US" sz="3200" dirty="0" smtClean="0"/>
              <a:t>he </a:t>
            </a:r>
            <a:r>
              <a:rPr lang="en-US" sz="3200" dirty="0"/>
              <a:t>chance to explore areas where humans have never gone before, and at the same time to be helping people live better lives</a:t>
            </a:r>
            <a:r>
              <a:rPr lang="en-US" sz="3200" dirty="0" smtClean="0"/>
              <a:t>.</a:t>
            </a:r>
            <a:endParaRPr lang="en-US" sz="3200" dirty="0"/>
          </a:p>
        </p:txBody>
      </p:sp>
      <p:sp>
        <p:nvSpPr>
          <p:cNvPr id="5" name="Text Placeholder 4"/>
          <p:cNvSpPr>
            <a:spLocks noGrp="1"/>
          </p:cNvSpPr>
          <p:nvPr>
            <p:ph type="body" sz="quarter" idx="14"/>
          </p:nvPr>
        </p:nvSpPr>
        <p:spPr>
          <a:xfrm>
            <a:off x="447674" y="4801784"/>
            <a:ext cx="6513958" cy="573905"/>
          </a:xfrm>
        </p:spPr>
        <p:txBody>
          <a:bodyPr>
            <a:normAutofit/>
          </a:bodyPr>
          <a:lstStyle/>
          <a:p>
            <a:r>
              <a:rPr lang="en-US" sz="2000" dirty="0"/>
              <a:t>Walter </a:t>
            </a:r>
            <a:r>
              <a:rPr lang="en-US" sz="2000" dirty="0" smtClean="0"/>
              <a:t>Willett, MD, </a:t>
            </a:r>
            <a:r>
              <a:rPr lang="en-US" sz="2000" dirty="0" err="1" smtClean="0"/>
              <a:t>DrPH</a:t>
            </a:r>
            <a:endParaRPr lang="en-US" sz="2000" dirty="0"/>
          </a:p>
        </p:txBody>
      </p:sp>
      <p:sp>
        <p:nvSpPr>
          <p:cNvPr id="7" name="Text Placeholder 6"/>
          <p:cNvSpPr>
            <a:spLocks noGrp="1"/>
          </p:cNvSpPr>
          <p:nvPr>
            <p:ph type="body" sz="quarter" idx="15"/>
          </p:nvPr>
        </p:nvSpPr>
        <p:spPr>
          <a:xfrm>
            <a:off x="447674" y="5180615"/>
            <a:ext cx="6210301" cy="792825"/>
          </a:xfrm>
        </p:spPr>
        <p:txBody>
          <a:bodyPr>
            <a:noAutofit/>
          </a:bodyPr>
          <a:lstStyle/>
          <a:p>
            <a:r>
              <a:rPr lang="en-US" sz="2000" dirty="0"/>
              <a:t>Prof. Nutrition &amp; </a:t>
            </a:r>
            <a:r>
              <a:rPr lang="en-US" sz="2000" dirty="0" smtClean="0"/>
              <a:t>Epidemiology</a:t>
            </a:r>
          </a:p>
          <a:p>
            <a:r>
              <a:rPr lang="en-US" sz="2000" dirty="0" smtClean="0"/>
              <a:t>Harvard TH Chan School </a:t>
            </a:r>
            <a:r>
              <a:rPr lang="en-US" sz="2000" dirty="0"/>
              <a:t>of Public Health (</a:t>
            </a:r>
            <a:r>
              <a:rPr lang="en-US" sz="2000" dirty="0" smtClean="0"/>
              <a:t>HSPH)</a:t>
            </a:r>
          </a:p>
          <a:p>
            <a:r>
              <a:rPr lang="en-US" sz="2000" i="1" dirty="0" smtClean="0"/>
              <a:t>Chair of the Dept. of Nutrition for 30 years</a:t>
            </a:r>
            <a:endParaRPr lang="en-US" sz="2000" i="1" dirty="0"/>
          </a:p>
          <a:p>
            <a:endParaRPr lang="en-US" sz="2000" dirty="0"/>
          </a:p>
        </p:txBody>
      </p:sp>
      <p:pic>
        <p:nvPicPr>
          <p:cNvPr id="3" name="Picture 2"/>
          <p:cNvPicPr>
            <a:picLocks noChangeAspect="1"/>
          </p:cNvPicPr>
          <p:nvPr/>
        </p:nvPicPr>
        <p:blipFill>
          <a:blip r:embed="rId3"/>
          <a:stretch>
            <a:fillRect/>
          </a:stretch>
        </p:blipFill>
        <p:spPr>
          <a:xfrm>
            <a:off x="6830144" y="4071938"/>
            <a:ext cx="2079350" cy="2079350"/>
          </a:xfrm>
          <a:prstGeom prst="rect">
            <a:avLst/>
          </a:prstGeom>
        </p:spPr>
      </p:pic>
    </p:spTree>
    <p:extLst>
      <p:ext uri="{BB962C8B-B14F-4D97-AF65-F5344CB8AC3E}">
        <p14:creationId xmlns:p14="http://schemas.microsoft.com/office/powerpoint/2010/main" val="1744562941"/>
      </p:ext>
    </p:extLst>
  </p:cSld>
  <p:clrMapOvr>
    <a:masterClrMapping/>
  </p:clrMapOvr>
  <p:transition advTm="28152">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Slide Number Placeholder 1"/>
          <p:cNvSpPr>
            <a:spLocks noGrp="1"/>
          </p:cNvSpPr>
          <p:nvPr>
            <p:ph type="sldNum" sz="quarter" idx="12"/>
          </p:nvPr>
        </p:nvSpPr>
        <p:spPr/>
        <p:txBody>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fld id="{EC009139-A34D-1D45-85F3-E64A0836E206}" type="slidenum">
              <a:rPr lang="en-US" altLang="en-US" smtClean="0"/>
              <a:pPr/>
              <a:t>14</a:t>
            </a:fld>
            <a:endParaRPr lang="en-US" altLang="en-US"/>
          </a:p>
        </p:txBody>
      </p:sp>
      <p:sp>
        <p:nvSpPr>
          <p:cNvPr id="4" name="Text Placeholder 3"/>
          <p:cNvSpPr>
            <a:spLocks noGrp="1"/>
          </p:cNvSpPr>
          <p:nvPr>
            <p:ph type="body" sz="quarter" idx="13"/>
          </p:nvPr>
        </p:nvSpPr>
        <p:spPr/>
        <p:txBody>
          <a:bodyPr/>
          <a:lstStyle/>
          <a:p>
            <a:r>
              <a:rPr lang="en-US" dirty="0" smtClean="0"/>
              <a:t>Get </a:t>
            </a:r>
            <a:r>
              <a:rPr lang="en-US" dirty="0"/>
              <a:t>to spend the majority of your time thinking about questions that are of interest to </a:t>
            </a:r>
            <a:r>
              <a:rPr lang="en-US" dirty="0" smtClean="0"/>
              <a:t>you. Feel </a:t>
            </a:r>
            <a:r>
              <a:rPr lang="en-US" dirty="0"/>
              <a:t>like you are contributing to our understanding of disease, and improving the public's health as a </a:t>
            </a:r>
            <a:r>
              <a:rPr lang="en-US" dirty="0" smtClean="0"/>
              <a:t>result. In </a:t>
            </a:r>
            <a:r>
              <a:rPr lang="en-US" dirty="0"/>
              <a:t>charge of your own </a:t>
            </a:r>
            <a:r>
              <a:rPr lang="en-US" dirty="0" smtClean="0"/>
              <a:t>time/schedule. Wonderful people.</a:t>
            </a:r>
            <a:endParaRPr lang="en-US" altLang="en-US" dirty="0"/>
          </a:p>
        </p:txBody>
      </p:sp>
      <p:sp>
        <p:nvSpPr>
          <p:cNvPr id="5" name="Text Placeholder 4"/>
          <p:cNvSpPr>
            <a:spLocks noGrp="1"/>
          </p:cNvSpPr>
          <p:nvPr>
            <p:ph type="body" sz="quarter" idx="14"/>
          </p:nvPr>
        </p:nvSpPr>
        <p:spPr>
          <a:xfrm>
            <a:off x="447674" y="5132888"/>
            <a:ext cx="6513958" cy="370123"/>
          </a:xfrm>
        </p:spPr>
        <p:txBody>
          <a:bodyPr>
            <a:normAutofit/>
          </a:bodyPr>
          <a:lstStyle/>
          <a:p>
            <a:r>
              <a:rPr lang="en-US" dirty="0"/>
              <a:t>Erin Van Blarigan, </a:t>
            </a:r>
            <a:r>
              <a:rPr lang="en-US" dirty="0" smtClean="0"/>
              <a:t>ScD</a:t>
            </a:r>
            <a:endParaRPr lang="en-US" dirty="0"/>
          </a:p>
        </p:txBody>
      </p:sp>
      <p:sp>
        <p:nvSpPr>
          <p:cNvPr id="7" name="Text Placeholder 6"/>
          <p:cNvSpPr>
            <a:spLocks noGrp="1"/>
          </p:cNvSpPr>
          <p:nvPr>
            <p:ph type="body" sz="quarter" idx="15"/>
          </p:nvPr>
        </p:nvSpPr>
        <p:spPr>
          <a:xfrm>
            <a:off x="447674" y="5589453"/>
            <a:ext cx="6210301" cy="511309"/>
          </a:xfrm>
        </p:spPr>
        <p:txBody>
          <a:bodyPr>
            <a:noAutofit/>
          </a:bodyPr>
          <a:lstStyle/>
          <a:p>
            <a:r>
              <a:rPr lang="en-US" sz="2000" dirty="0"/>
              <a:t>Asst. Prof. </a:t>
            </a:r>
            <a:r>
              <a:rPr lang="en-US" sz="2000" dirty="0" smtClean="0"/>
              <a:t>Epidemiology </a:t>
            </a:r>
            <a:r>
              <a:rPr lang="en-US" sz="2000" dirty="0"/>
              <a:t>&amp; Biostatistics and </a:t>
            </a:r>
            <a:r>
              <a:rPr lang="en-US" sz="2000" dirty="0" smtClean="0"/>
              <a:t>Urology UCSF</a:t>
            </a:r>
            <a:endParaRPr lang="en-US" sz="2000" dirty="0"/>
          </a:p>
        </p:txBody>
      </p:sp>
      <p:pic>
        <p:nvPicPr>
          <p:cNvPr id="2" name="Picture 1"/>
          <p:cNvPicPr>
            <a:picLocks noChangeAspect="1"/>
          </p:cNvPicPr>
          <p:nvPr/>
        </p:nvPicPr>
        <p:blipFill>
          <a:blip r:embed="rId3"/>
          <a:stretch>
            <a:fillRect/>
          </a:stretch>
        </p:blipFill>
        <p:spPr>
          <a:xfrm>
            <a:off x="7172324" y="4014980"/>
            <a:ext cx="1643063" cy="2048996"/>
          </a:xfrm>
          <a:prstGeom prst="rect">
            <a:avLst/>
          </a:prstGeom>
        </p:spPr>
      </p:pic>
    </p:spTree>
    <p:extLst>
      <p:ext uri="{BB962C8B-B14F-4D97-AF65-F5344CB8AC3E}">
        <p14:creationId xmlns:p14="http://schemas.microsoft.com/office/powerpoint/2010/main" val="982240518"/>
      </p:ext>
    </p:extLst>
  </p:cSld>
  <p:clrMapOvr>
    <a:masterClrMapping/>
  </p:clrMapOvr>
  <p:transition advTm="28152">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AutoShape 2"/>
          <p:cNvSpPr>
            <a:spLocks noGrp="1" noChangeArrowheads="1"/>
          </p:cNvSpPr>
          <p:nvPr>
            <p:ph type="title"/>
          </p:nvPr>
        </p:nvSpPr>
        <p:spPr>
          <a:xfrm>
            <a:off x="100016" y="153533"/>
            <a:ext cx="8972550" cy="611449"/>
          </a:xfrm>
        </p:spPr>
        <p:txBody>
          <a:bodyPr>
            <a:noAutofit/>
          </a:bodyPr>
          <a:lstStyle/>
          <a:p>
            <a:r>
              <a:rPr lang="en-US" altLang="en-US" dirty="0" smtClean="0"/>
              <a:t>What tips for success would you give an epidemiology trainee?</a:t>
            </a:r>
            <a:endParaRPr lang="en-US" altLang="en-US" dirty="0"/>
          </a:p>
        </p:txBody>
      </p:sp>
      <p:sp>
        <p:nvSpPr>
          <p:cNvPr id="69636" name="Slide Number Placeholder 1"/>
          <p:cNvSpPr>
            <a:spLocks noGrp="1"/>
          </p:cNvSpPr>
          <p:nvPr>
            <p:ph type="sldNum" sz="quarter" idx="10"/>
          </p:nvPr>
        </p:nvSpPr>
        <p:spPr/>
        <p:txBody>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fld id="{EC009139-A34D-1D45-85F3-E64A0836E206}" type="slidenum">
              <a:rPr lang="en-US" altLang="en-US" smtClean="0"/>
              <a:pPr/>
              <a:t>15</a:t>
            </a:fld>
            <a:endParaRPr lang="en-US" altLang="en-US"/>
          </a:p>
        </p:txBody>
      </p:sp>
      <p:sp>
        <p:nvSpPr>
          <p:cNvPr id="3" name="Rounded Rectangular Callout 2"/>
          <p:cNvSpPr/>
          <p:nvPr/>
        </p:nvSpPr>
        <p:spPr bwMode="auto">
          <a:xfrm>
            <a:off x="369888" y="2432136"/>
            <a:ext cx="3257552" cy="1171577"/>
          </a:xfrm>
          <a:prstGeom prst="wedgeRoundRectCallout">
            <a:avLst>
              <a:gd name="adj1" fmla="val -44009"/>
              <a:gd name="adj2" fmla="val 98715"/>
              <a:gd name="adj3" fmla="val 16667"/>
            </a:avLst>
          </a:prstGeom>
          <a:solidFill>
            <a:schemeClr val="tx2">
              <a:lumMod val="25000"/>
              <a:lumOff val="75000"/>
            </a:schemeClr>
          </a:solidFill>
          <a:ln w="19050" algn="ctr">
            <a:noFill/>
            <a:miter lim="800000"/>
            <a:headEnd/>
            <a:tailEnd/>
          </a:ln>
        </p:spPr>
        <p:txBody>
          <a:bodyPr wrap="square" rtlCol="0" anchor="ctr">
            <a:noAutofit/>
          </a:bodyPr>
          <a:lstStyle/>
          <a:p>
            <a:pPr marL="457200" indent="-457200">
              <a:lnSpc>
                <a:spcPct val="90000"/>
              </a:lnSpc>
              <a:buAutoNum type="arabicPeriod"/>
            </a:pPr>
            <a:r>
              <a:rPr lang="en-US" sz="2400" dirty="0" smtClean="0"/>
              <a:t>dedicated </a:t>
            </a:r>
            <a:r>
              <a:rPr lang="en-US" sz="2400" dirty="0"/>
              <a:t>training </a:t>
            </a:r>
            <a:endParaRPr lang="en-US" sz="2400" dirty="0" smtClean="0"/>
          </a:p>
          <a:p>
            <a:pPr marL="457200" indent="-457200">
              <a:lnSpc>
                <a:spcPct val="90000"/>
              </a:lnSpc>
              <a:buAutoNum type="arabicPeriod"/>
            </a:pPr>
            <a:r>
              <a:rPr lang="en-US" sz="2400" dirty="0" smtClean="0"/>
              <a:t>good </a:t>
            </a:r>
            <a:r>
              <a:rPr lang="en-US" sz="2400" dirty="0"/>
              <a:t>mentorship </a:t>
            </a:r>
            <a:endParaRPr lang="en-US" sz="2400" dirty="0" smtClean="0"/>
          </a:p>
          <a:p>
            <a:pPr marL="457200" indent="-457200">
              <a:lnSpc>
                <a:spcPct val="90000"/>
              </a:lnSpc>
              <a:buAutoNum type="arabicPeriod"/>
            </a:pPr>
            <a:r>
              <a:rPr lang="en-US" sz="2400" dirty="0" smtClean="0"/>
              <a:t>creative thinking</a:t>
            </a:r>
            <a:endParaRPr lang="en-US" sz="2400" i="1" dirty="0">
              <a:latin typeface="+mj-lt"/>
            </a:endParaRPr>
          </a:p>
        </p:txBody>
      </p:sp>
      <p:sp>
        <p:nvSpPr>
          <p:cNvPr id="7" name="Rounded Rectangular Callout 6"/>
          <p:cNvSpPr/>
          <p:nvPr/>
        </p:nvSpPr>
        <p:spPr bwMode="auto">
          <a:xfrm>
            <a:off x="1891677" y="978732"/>
            <a:ext cx="6719888" cy="1163912"/>
          </a:xfrm>
          <a:prstGeom prst="wedgeRoundRectCallout">
            <a:avLst>
              <a:gd name="adj1" fmla="val 42956"/>
              <a:gd name="adj2" fmla="val 100517"/>
              <a:gd name="adj3" fmla="val 16667"/>
            </a:avLst>
          </a:prstGeom>
          <a:solidFill>
            <a:schemeClr val="accent3"/>
          </a:solidFill>
          <a:ln w="19050" algn="ctr">
            <a:noFill/>
            <a:miter lim="800000"/>
            <a:headEnd/>
            <a:tailEnd/>
          </a:ln>
        </p:spPr>
        <p:txBody>
          <a:bodyPr wrap="square" rtlCol="0" anchor="ctr">
            <a:normAutofit fontScale="92500" lnSpcReduction="10000"/>
          </a:bodyPr>
          <a:lstStyle/>
          <a:p>
            <a:r>
              <a:rPr lang="en-US" sz="2400" dirty="0"/>
              <a:t>Get some real practice in the street. Work hard. Keep your eye on what matters to you </a:t>
            </a:r>
            <a:r>
              <a:rPr lang="en-US" sz="2400" dirty="0" smtClean="0"/>
              <a:t>most. Read </a:t>
            </a:r>
            <a:r>
              <a:rPr lang="en-US" sz="2400" dirty="0"/>
              <a:t>a lot of science every day. Become a self </a:t>
            </a:r>
            <a:r>
              <a:rPr lang="en-US" sz="2400" dirty="0" smtClean="0"/>
              <a:t>learner.</a:t>
            </a:r>
            <a:endParaRPr lang="en-US" sz="2400" i="1" dirty="0"/>
          </a:p>
        </p:txBody>
      </p:sp>
      <p:sp>
        <p:nvSpPr>
          <p:cNvPr id="8" name="Rounded Rectangular Callout 7"/>
          <p:cNvSpPr/>
          <p:nvPr/>
        </p:nvSpPr>
        <p:spPr bwMode="auto">
          <a:xfrm>
            <a:off x="3301762" y="3698847"/>
            <a:ext cx="5054838" cy="1187395"/>
          </a:xfrm>
          <a:prstGeom prst="wedgeRoundRectCallout">
            <a:avLst>
              <a:gd name="adj1" fmla="val 73300"/>
              <a:gd name="adj2" fmla="val 154864"/>
              <a:gd name="adj3" fmla="val 16667"/>
            </a:avLst>
          </a:prstGeom>
          <a:solidFill>
            <a:schemeClr val="accent6">
              <a:lumMod val="40000"/>
              <a:lumOff val="60000"/>
            </a:schemeClr>
          </a:solidFill>
          <a:ln w="19050" algn="ctr">
            <a:noFill/>
            <a:miter lim="800000"/>
            <a:headEnd/>
            <a:tailEnd/>
          </a:ln>
        </p:spPr>
        <p:txBody>
          <a:bodyPr wrap="square" rtlCol="0" anchor="ctr">
            <a:normAutofit fontScale="92500"/>
          </a:bodyPr>
          <a:lstStyle/>
          <a:p>
            <a:r>
              <a:rPr lang="en-US" sz="2400" dirty="0"/>
              <a:t>Find a good mentor, and a good team to work </a:t>
            </a:r>
            <a:r>
              <a:rPr lang="en-US" sz="2400" dirty="0" smtClean="0"/>
              <a:t>with. Take </a:t>
            </a:r>
            <a:r>
              <a:rPr lang="en-US" sz="2400" dirty="0"/>
              <a:t>the time to write </a:t>
            </a:r>
            <a:r>
              <a:rPr lang="en-US" sz="2400" dirty="0" smtClean="0"/>
              <a:t>well.</a:t>
            </a:r>
            <a:endParaRPr lang="en-US" sz="2400" i="1" dirty="0"/>
          </a:p>
        </p:txBody>
      </p:sp>
      <p:sp>
        <p:nvSpPr>
          <p:cNvPr id="9" name="Rounded Rectangular Callout 8"/>
          <p:cNvSpPr/>
          <p:nvPr/>
        </p:nvSpPr>
        <p:spPr bwMode="auto">
          <a:xfrm>
            <a:off x="622300" y="5076509"/>
            <a:ext cx="6055415" cy="773815"/>
          </a:xfrm>
          <a:prstGeom prst="wedgeRoundRectCallout">
            <a:avLst>
              <a:gd name="adj1" fmla="val -60303"/>
              <a:gd name="adj2" fmla="val 88379"/>
              <a:gd name="adj3" fmla="val 16667"/>
            </a:avLst>
          </a:prstGeom>
          <a:solidFill>
            <a:schemeClr val="accent4">
              <a:lumMod val="40000"/>
              <a:lumOff val="60000"/>
            </a:schemeClr>
          </a:solidFill>
          <a:ln w="19050" algn="ctr">
            <a:noFill/>
            <a:miter lim="800000"/>
            <a:headEnd/>
            <a:tailEnd/>
          </a:ln>
        </p:spPr>
        <p:txBody>
          <a:bodyPr wrap="square" rtlCol="0" anchor="ctr">
            <a:normAutofit/>
          </a:bodyPr>
          <a:lstStyle/>
          <a:p>
            <a:r>
              <a:rPr lang="en-US" sz="2400"/>
              <a:t>Learn as much about epi methods as possible!</a:t>
            </a:r>
            <a:endParaRPr lang="en-US" altLang="en-US" sz="2400" i="1" dirty="0"/>
          </a:p>
        </p:txBody>
      </p:sp>
    </p:spTree>
    <p:extLst>
      <p:ext uri="{BB962C8B-B14F-4D97-AF65-F5344CB8AC3E}">
        <p14:creationId xmlns:p14="http://schemas.microsoft.com/office/powerpoint/2010/main" val="1875390099"/>
      </p:ext>
    </p:extLst>
  </p:cSld>
  <p:clrMapOvr>
    <a:masterClrMapping/>
  </p:clrMapOvr>
  <p:transition advTm="28152">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Slide Number Placeholder 1"/>
          <p:cNvSpPr>
            <a:spLocks noGrp="1"/>
          </p:cNvSpPr>
          <p:nvPr>
            <p:ph type="sldNum" sz="quarter" idx="12"/>
          </p:nvPr>
        </p:nvSpPr>
        <p:spPr/>
        <p:txBody>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fld id="{EC009139-A34D-1D45-85F3-E64A0836E206}" type="slidenum">
              <a:rPr lang="en-US" altLang="en-US" smtClean="0"/>
              <a:pPr/>
              <a:t>16</a:t>
            </a:fld>
            <a:endParaRPr lang="en-US" altLang="en-US"/>
          </a:p>
        </p:txBody>
      </p:sp>
      <p:sp>
        <p:nvSpPr>
          <p:cNvPr id="4" name="Text Placeholder 3"/>
          <p:cNvSpPr>
            <a:spLocks noGrp="1"/>
          </p:cNvSpPr>
          <p:nvPr>
            <p:ph type="body" sz="quarter" idx="13"/>
          </p:nvPr>
        </p:nvSpPr>
        <p:spPr/>
        <p:txBody>
          <a:bodyPr/>
          <a:lstStyle/>
          <a:p>
            <a:r>
              <a:rPr lang="en-US" dirty="0"/>
              <a:t>Know as much biology and medicine as possible on your main topic(s) of interest. Learn as much bioinformatics and big data analysis methods as you can. </a:t>
            </a:r>
            <a:r>
              <a:rPr lang="en-US" dirty="0">
                <a:solidFill>
                  <a:srgbClr val="7030A0"/>
                </a:solidFill>
              </a:rPr>
              <a:t>Work on becoming an outstanding writer</a:t>
            </a:r>
            <a:r>
              <a:rPr lang="en-US" dirty="0" smtClean="0">
                <a:solidFill>
                  <a:srgbClr val="7030A0"/>
                </a:solidFill>
              </a:rPr>
              <a:t>.</a:t>
            </a:r>
            <a:endParaRPr lang="en-US" dirty="0">
              <a:solidFill>
                <a:srgbClr val="7030A0"/>
              </a:solidFill>
            </a:endParaRPr>
          </a:p>
        </p:txBody>
      </p:sp>
      <p:sp>
        <p:nvSpPr>
          <p:cNvPr id="5" name="Text Placeholder 4"/>
          <p:cNvSpPr>
            <a:spLocks noGrp="1"/>
          </p:cNvSpPr>
          <p:nvPr>
            <p:ph type="body" sz="quarter" idx="14"/>
          </p:nvPr>
        </p:nvSpPr>
        <p:spPr/>
        <p:txBody>
          <a:bodyPr/>
          <a:lstStyle/>
          <a:p>
            <a:r>
              <a:rPr lang="en-US" dirty="0"/>
              <a:t>Peter Gann, MD, </a:t>
            </a:r>
            <a:r>
              <a:rPr lang="en-US" dirty="0" smtClean="0"/>
              <a:t>ScD</a:t>
            </a:r>
            <a:endParaRPr lang="en-US" i="1" dirty="0"/>
          </a:p>
          <a:p>
            <a:endParaRPr lang="en-US" dirty="0"/>
          </a:p>
        </p:txBody>
      </p:sp>
      <p:sp>
        <p:nvSpPr>
          <p:cNvPr id="6" name="Text Placeholder 5"/>
          <p:cNvSpPr>
            <a:spLocks noGrp="1"/>
          </p:cNvSpPr>
          <p:nvPr>
            <p:ph type="body" sz="quarter" idx="15"/>
          </p:nvPr>
        </p:nvSpPr>
        <p:spPr/>
        <p:txBody>
          <a:bodyPr>
            <a:noAutofit/>
          </a:bodyPr>
          <a:lstStyle/>
          <a:p>
            <a:r>
              <a:rPr lang="en-US" dirty="0"/>
              <a:t>Professor, </a:t>
            </a:r>
            <a:r>
              <a:rPr lang="en-US" dirty="0" smtClean="0"/>
              <a:t>Pathology</a:t>
            </a:r>
          </a:p>
          <a:p>
            <a:r>
              <a:rPr lang="en-US" dirty="0" smtClean="0"/>
              <a:t>University </a:t>
            </a:r>
            <a:r>
              <a:rPr lang="en-US" dirty="0"/>
              <a:t>of IL </a:t>
            </a:r>
            <a:r>
              <a:rPr lang="en-US" dirty="0" smtClean="0"/>
              <a:t>Chicago College of Medicine</a:t>
            </a: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0688" r="19583" b="15556"/>
          <a:stretch/>
        </p:blipFill>
        <p:spPr>
          <a:xfrm>
            <a:off x="6817324" y="4032251"/>
            <a:ext cx="1849601" cy="1961213"/>
          </a:xfrm>
          <a:prstGeom prst="rect">
            <a:avLst/>
          </a:prstGeom>
        </p:spPr>
      </p:pic>
    </p:spTree>
    <p:extLst>
      <p:ext uri="{BB962C8B-B14F-4D97-AF65-F5344CB8AC3E}">
        <p14:creationId xmlns:p14="http://schemas.microsoft.com/office/powerpoint/2010/main" val="1812714948"/>
      </p:ext>
    </p:extLst>
  </p:cSld>
  <p:clrMapOvr>
    <a:masterClrMapping/>
  </p:clrMapOvr>
  <p:transition advTm="28152">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Slide Number Placeholder 1"/>
          <p:cNvSpPr>
            <a:spLocks noGrp="1"/>
          </p:cNvSpPr>
          <p:nvPr>
            <p:ph type="sldNum" sz="quarter" idx="12"/>
          </p:nvPr>
        </p:nvSpPr>
        <p:spPr/>
        <p:txBody>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fld id="{EC009139-A34D-1D45-85F3-E64A0836E206}" type="slidenum">
              <a:rPr lang="en-US" altLang="en-US" smtClean="0"/>
              <a:pPr/>
              <a:t>17</a:t>
            </a:fld>
            <a:endParaRPr lang="en-US" altLang="en-US"/>
          </a:p>
        </p:txBody>
      </p:sp>
      <p:sp>
        <p:nvSpPr>
          <p:cNvPr id="4" name="Text Placeholder 3"/>
          <p:cNvSpPr>
            <a:spLocks noGrp="1"/>
          </p:cNvSpPr>
          <p:nvPr>
            <p:ph type="body" sz="quarter" idx="13"/>
          </p:nvPr>
        </p:nvSpPr>
        <p:spPr>
          <a:xfrm>
            <a:off x="518169" y="2333609"/>
            <a:ext cx="8229323" cy="2809461"/>
          </a:xfrm>
        </p:spPr>
        <p:txBody>
          <a:bodyPr/>
          <a:lstStyle/>
          <a:p>
            <a:r>
              <a:rPr lang="en-US" i="1" dirty="0"/>
              <a:t>Broadly expose yourself to relevant </a:t>
            </a:r>
            <a:r>
              <a:rPr lang="en-US" i="1" dirty="0" smtClean="0"/>
              <a:t>disciplines </a:t>
            </a:r>
            <a:r>
              <a:rPr lang="en-US" i="1" dirty="0"/>
              <a:t>like biology, statistics, clinical medicine, policy and communications. </a:t>
            </a:r>
            <a:r>
              <a:rPr lang="en-US" i="1" dirty="0" smtClean="0"/>
              <a:t>Start </a:t>
            </a:r>
            <a:r>
              <a:rPr lang="en-US" i="1" dirty="0"/>
              <a:t>with the policy or guideline you want to change and work backwards to plan your </a:t>
            </a:r>
            <a:r>
              <a:rPr lang="en-US" i="1" dirty="0" smtClean="0"/>
              <a:t>research. </a:t>
            </a:r>
            <a:r>
              <a:rPr lang="en-US" i="1" dirty="0" smtClean="0">
                <a:solidFill>
                  <a:schemeClr val="accent1"/>
                </a:solidFill>
              </a:rPr>
              <a:t>Learn </a:t>
            </a:r>
            <a:r>
              <a:rPr lang="en-US" i="1" dirty="0">
                <a:solidFill>
                  <a:schemeClr val="accent1"/>
                </a:solidFill>
              </a:rPr>
              <a:t>how to play well with others because epidemiology is a team sport.</a:t>
            </a:r>
            <a:endParaRPr lang="en-US" altLang="en-US" i="1" dirty="0">
              <a:solidFill>
                <a:schemeClr val="accent1"/>
              </a:solidFill>
            </a:endParaRPr>
          </a:p>
        </p:txBody>
      </p:sp>
      <p:sp>
        <p:nvSpPr>
          <p:cNvPr id="5" name="Text Placeholder 4"/>
          <p:cNvSpPr>
            <a:spLocks noGrp="1"/>
          </p:cNvSpPr>
          <p:nvPr>
            <p:ph type="body" sz="quarter" idx="14"/>
          </p:nvPr>
        </p:nvSpPr>
        <p:spPr>
          <a:xfrm>
            <a:off x="447674" y="5132888"/>
            <a:ext cx="6513958" cy="370123"/>
          </a:xfrm>
        </p:spPr>
        <p:txBody>
          <a:bodyPr>
            <a:normAutofit/>
          </a:bodyPr>
          <a:lstStyle/>
          <a:p>
            <a:r>
              <a:rPr lang="en-US" dirty="0" smtClean="0"/>
              <a:t>Tina Clarke </a:t>
            </a:r>
            <a:r>
              <a:rPr lang="en-US" dirty="0" err="1" smtClean="0"/>
              <a:t>Dur</a:t>
            </a:r>
            <a:r>
              <a:rPr lang="en-US" dirty="0" smtClean="0"/>
              <a:t>, MPH, PhD</a:t>
            </a:r>
            <a:endParaRPr lang="en-US" dirty="0"/>
          </a:p>
        </p:txBody>
      </p:sp>
      <p:sp>
        <p:nvSpPr>
          <p:cNvPr id="7" name="Text Placeholder 6"/>
          <p:cNvSpPr>
            <a:spLocks noGrp="1"/>
          </p:cNvSpPr>
          <p:nvPr>
            <p:ph type="body" sz="quarter" idx="15"/>
          </p:nvPr>
        </p:nvSpPr>
        <p:spPr>
          <a:xfrm>
            <a:off x="447674" y="5589453"/>
            <a:ext cx="8219251" cy="511309"/>
          </a:xfrm>
        </p:spPr>
        <p:txBody>
          <a:bodyPr>
            <a:noAutofit/>
          </a:bodyPr>
          <a:lstStyle/>
          <a:p>
            <a:r>
              <a:rPr lang="en-US" sz="2000" dirty="0" smtClean="0"/>
              <a:t>Research Scientist Cancer Prevention Institute of CA (former)</a:t>
            </a:r>
          </a:p>
          <a:p>
            <a:r>
              <a:rPr lang="en-US" sz="2000" dirty="0" smtClean="0"/>
              <a:t>Senior Staff Scientist, GRAIL (current)</a:t>
            </a:r>
            <a:endParaRPr lang="en-US" sz="2000" dirty="0"/>
          </a:p>
        </p:txBody>
      </p:sp>
      <p:pic>
        <p:nvPicPr>
          <p:cNvPr id="3" name="Picture 2"/>
          <p:cNvPicPr>
            <a:picLocks noChangeAspect="1"/>
          </p:cNvPicPr>
          <p:nvPr/>
        </p:nvPicPr>
        <p:blipFill>
          <a:blip r:embed="rId3"/>
          <a:stretch>
            <a:fillRect/>
          </a:stretch>
        </p:blipFill>
        <p:spPr>
          <a:xfrm>
            <a:off x="7258050" y="134584"/>
            <a:ext cx="1594612" cy="2380018"/>
          </a:xfrm>
          <a:prstGeom prst="rect">
            <a:avLst/>
          </a:prstGeom>
        </p:spPr>
      </p:pic>
    </p:spTree>
    <p:extLst>
      <p:ext uri="{BB962C8B-B14F-4D97-AF65-F5344CB8AC3E}">
        <p14:creationId xmlns:p14="http://schemas.microsoft.com/office/powerpoint/2010/main" val="2015343534"/>
      </p:ext>
    </p:extLst>
  </p:cSld>
  <p:clrMapOvr>
    <a:masterClrMapping/>
  </p:clrMapOvr>
  <p:transition advTm="28152">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18</a:t>
            </a:fld>
            <a:endParaRPr lang="en-US" dirty="0">
              <a:solidFill>
                <a:srgbClr val="052049"/>
              </a:solidFill>
            </a:endParaRPr>
          </a:p>
        </p:txBody>
      </p:sp>
      <p:sp>
        <p:nvSpPr>
          <p:cNvPr id="4" name="Title 3"/>
          <p:cNvSpPr>
            <a:spLocks noGrp="1"/>
          </p:cNvSpPr>
          <p:nvPr>
            <p:ph type="title"/>
          </p:nvPr>
        </p:nvSpPr>
        <p:spPr/>
        <p:txBody>
          <a:bodyPr/>
          <a:lstStyle/>
          <a:p>
            <a:r>
              <a:rPr lang="en-US" dirty="0" smtClean="0"/>
              <a:t>Views on epidemiologists from non-epidemiologists</a:t>
            </a:r>
            <a:endParaRPr lang="en-US" dirty="0"/>
          </a:p>
        </p:txBody>
      </p:sp>
    </p:spTree>
    <p:extLst>
      <p:ext uri="{BB962C8B-B14F-4D97-AF65-F5344CB8AC3E}">
        <p14:creationId xmlns:p14="http://schemas.microsoft.com/office/powerpoint/2010/main" val="643519981"/>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AutoShape 2"/>
          <p:cNvSpPr>
            <a:spLocks noGrp="1" noChangeArrowheads="1"/>
          </p:cNvSpPr>
          <p:nvPr>
            <p:ph type="title"/>
          </p:nvPr>
        </p:nvSpPr>
        <p:spPr>
          <a:xfrm>
            <a:off x="100016" y="283361"/>
            <a:ext cx="8527149" cy="611449"/>
          </a:xfrm>
        </p:spPr>
        <p:txBody>
          <a:bodyPr>
            <a:noAutofit/>
          </a:bodyPr>
          <a:lstStyle/>
          <a:p>
            <a:r>
              <a:rPr lang="en-US" dirty="0" smtClean="0"/>
              <a:t>How </a:t>
            </a:r>
            <a:r>
              <a:rPr lang="en-US" dirty="0"/>
              <a:t>would you describe </a:t>
            </a:r>
            <a:r>
              <a:rPr lang="en-US" dirty="0" smtClean="0"/>
              <a:t>your epidemiology colleagues?</a:t>
            </a:r>
            <a:endParaRPr lang="en-US" altLang="en-US" dirty="0"/>
          </a:p>
        </p:txBody>
      </p:sp>
      <p:sp>
        <p:nvSpPr>
          <p:cNvPr id="69636" name="Slide Number Placeholder 1"/>
          <p:cNvSpPr>
            <a:spLocks noGrp="1"/>
          </p:cNvSpPr>
          <p:nvPr>
            <p:ph type="sldNum" sz="quarter" idx="10"/>
          </p:nvPr>
        </p:nvSpPr>
        <p:spPr/>
        <p:txBody>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fld id="{EC009139-A34D-1D45-85F3-E64A0836E206}" type="slidenum">
              <a:rPr lang="en-US" altLang="en-US" smtClean="0"/>
              <a:pPr/>
              <a:t>19</a:t>
            </a:fld>
            <a:endParaRPr lang="en-US" altLang="en-US"/>
          </a:p>
        </p:txBody>
      </p:sp>
      <p:sp>
        <p:nvSpPr>
          <p:cNvPr id="3" name="Rounded Rectangular Callout 2"/>
          <p:cNvSpPr/>
          <p:nvPr/>
        </p:nvSpPr>
        <p:spPr bwMode="auto">
          <a:xfrm>
            <a:off x="369888" y="2484400"/>
            <a:ext cx="4857754" cy="873164"/>
          </a:xfrm>
          <a:prstGeom prst="wedgeRoundRectCallout">
            <a:avLst>
              <a:gd name="adj1" fmla="val -44009"/>
              <a:gd name="adj2" fmla="val 98715"/>
              <a:gd name="adj3" fmla="val 16667"/>
            </a:avLst>
          </a:prstGeom>
          <a:solidFill>
            <a:schemeClr val="tx2">
              <a:lumMod val="25000"/>
              <a:lumOff val="75000"/>
            </a:schemeClr>
          </a:solidFill>
          <a:ln w="19050" algn="ctr">
            <a:noFill/>
            <a:miter lim="800000"/>
            <a:headEnd/>
            <a:tailEnd/>
          </a:ln>
        </p:spPr>
        <p:txBody>
          <a:bodyPr wrap="square" rtlCol="0" anchor="ctr">
            <a:noAutofit/>
          </a:bodyPr>
          <a:lstStyle/>
          <a:p>
            <a:pPr marL="457200" marR="0" lvl="0" indent="-457200" defTabSz="914400" eaLnBrk="1" fontAlgn="auto" latinLnBrk="0" hangingPunct="1">
              <a:lnSpc>
                <a:spcPct val="90000"/>
              </a:lnSpc>
              <a:spcBef>
                <a:spcPts val="0"/>
              </a:spcBef>
              <a:spcAft>
                <a:spcPts val="0"/>
              </a:spcAft>
              <a:buClrTx/>
              <a:buSzTx/>
              <a:buFontTx/>
              <a:buNone/>
              <a:tabLst/>
              <a:defRPr/>
            </a:pPr>
            <a:r>
              <a:rPr lang="en-US" sz="2400" dirty="0" smtClean="0"/>
              <a:t>Indispensable * Invaluable * Essential</a:t>
            </a:r>
            <a:endParaRPr lang="en-US" sz="2400" i="1" dirty="0">
              <a:latin typeface="+mj-lt"/>
            </a:endParaRPr>
          </a:p>
        </p:txBody>
      </p:sp>
      <p:sp>
        <p:nvSpPr>
          <p:cNvPr id="7" name="Rounded Rectangular Callout 6"/>
          <p:cNvSpPr/>
          <p:nvPr/>
        </p:nvSpPr>
        <p:spPr bwMode="auto">
          <a:xfrm>
            <a:off x="1214438" y="1059755"/>
            <a:ext cx="7615237" cy="1163912"/>
          </a:xfrm>
          <a:prstGeom prst="wedgeRoundRectCallout">
            <a:avLst>
              <a:gd name="adj1" fmla="val 42956"/>
              <a:gd name="adj2" fmla="val 100517"/>
              <a:gd name="adj3" fmla="val 16667"/>
            </a:avLst>
          </a:prstGeom>
          <a:solidFill>
            <a:schemeClr val="accent3"/>
          </a:solidFill>
          <a:ln w="19050" algn="ctr">
            <a:noFill/>
            <a:miter lim="800000"/>
            <a:headEnd/>
            <a:tailEnd/>
          </a:ln>
        </p:spPr>
        <p:txBody>
          <a:bodyPr wrap="square" rtlCol="0" anchor="ctr">
            <a:normAutofit fontScale="92500" lnSpcReduction="10000"/>
          </a:bodyPr>
          <a:lstStyle/>
          <a:p>
            <a:r>
              <a:rPr lang="en-US" sz="2400"/>
              <a:t>Experts in helping to shape our clinical and translational research questions, project designs, and analyses to get the most reliable, valid answers possible with the resources available.</a:t>
            </a:r>
            <a:endParaRPr lang="en-US" sz="2400" i="1" dirty="0"/>
          </a:p>
        </p:txBody>
      </p:sp>
      <p:sp>
        <p:nvSpPr>
          <p:cNvPr id="8" name="Rounded Rectangular Callout 7"/>
          <p:cNvSpPr/>
          <p:nvPr/>
        </p:nvSpPr>
        <p:spPr bwMode="auto">
          <a:xfrm>
            <a:off x="3926581" y="3527941"/>
            <a:ext cx="4772024" cy="845848"/>
          </a:xfrm>
          <a:prstGeom prst="wedgeRoundRectCallout">
            <a:avLst>
              <a:gd name="adj1" fmla="val 52197"/>
              <a:gd name="adj2" fmla="val 180809"/>
              <a:gd name="adj3" fmla="val 16667"/>
            </a:avLst>
          </a:prstGeom>
          <a:solidFill>
            <a:schemeClr val="accent6">
              <a:lumMod val="40000"/>
              <a:lumOff val="60000"/>
            </a:schemeClr>
          </a:solidFill>
          <a:ln w="19050" algn="ctr">
            <a:noFill/>
            <a:miter lim="800000"/>
            <a:headEnd/>
            <a:tailEnd/>
          </a:ln>
        </p:spPr>
        <p:txBody>
          <a:bodyPr wrap="square" rtlCol="0" anchor="ctr">
            <a:normAutofit/>
          </a:bodyPr>
          <a:lstStyle/>
          <a:p>
            <a:r>
              <a:rPr lang="en-US" sz="2400"/>
              <a:t>T</a:t>
            </a:r>
            <a:r>
              <a:rPr lang="en-US" sz="2400" smtClean="0"/>
              <a:t>houghtful </a:t>
            </a:r>
            <a:r>
              <a:rPr lang="en-US" sz="2400"/>
              <a:t>big picture </a:t>
            </a:r>
            <a:r>
              <a:rPr lang="en-US" sz="2400" smtClean="0"/>
              <a:t>thinkers.</a:t>
            </a:r>
            <a:endParaRPr lang="en-US" sz="2400" i="1" dirty="0"/>
          </a:p>
        </p:txBody>
      </p:sp>
      <p:sp>
        <p:nvSpPr>
          <p:cNvPr id="9" name="Rounded Rectangular Callout 8"/>
          <p:cNvSpPr/>
          <p:nvPr/>
        </p:nvSpPr>
        <p:spPr bwMode="auto">
          <a:xfrm>
            <a:off x="245172" y="4273773"/>
            <a:ext cx="3629025" cy="773815"/>
          </a:xfrm>
          <a:prstGeom prst="wedgeRoundRectCallout">
            <a:avLst>
              <a:gd name="adj1" fmla="val -48827"/>
              <a:gd name="adj2" fmla="val 91924"/>
              <a:gd name="adj3" fmla="val 16667"/>
            </a:avLst>
          </a:prstGeom>
          <a:solidFill>
            <a:schemeClr val="accent4">
              <a:lumMod val="40000"/>
              <a:lumOff val="60000"/>
            </a:schemeClr>
          </a:solidFill>
          <a:ln w="19050" algn="ctr">
            <a:noFill/>
            <a:miter lim="800000"/>
            <a:headEnd/>
            <a:tailEnd/>
          </a:ln>
        </p:spPr>
        <p:txBody>
          <a:bodyPr wrap="square" rtlCol="0" anchor="ctr">
            <a:normAutofit/>
          </a:bodyPr>
          <a:lstStyle/>
          <a:p>
            <a:r>
              <a:rPr lang="en-US" sz="2400"/>
              <a:t>Fun </a:t>
            </a:r>
            <a:r>
              <a:rPr lang="en-US" sz="2400" smtClean="0"/>
              <a:t>* Interesting * Smart</a:t>
            </a:r>
            <a:endParaRPr lang="en-US" altLang="en-US" sz="2400" i="1" dirty="0"/>
          </a:p>
        </p:txBody>
      </p:sp>
      <p:sp>
        <p:nvSpPr>
          <p:cNvPr id="10" name="Rounded Rectangular Callout 9"/>
          <p:cNvSpPr/>
          <p:nvPr/>
        </p:nvSpPr>
        <p:spPr bwMode="auto">
          <a:xfrm>
            <a:off x="1808511" y="5189263"/>
            <a:ext cx="6427090" cy="974566"/>
          </a:xfrm>
          <a:prstGeom prst="wedgeRoundRectCallout">
            <a:avLst>
              <a:gd name="adj1" fmla="val 47998"/>
              <a:gd name="adj2" fmla="val 91917"/>
              <a:gd name="adj3" fmla="val 16667"/>
            </a:avLst>
          </a:prstGeom>
          <a:solidFill>
            <a:schemeClr val="accent3"/>
          </a:solidFill>
          <a:ln w="19050" algn="ctr">
            <a:noFill/>
            <a:miter lim="800000"/>
            <a:headEnd/>
            <a:tailEnd/>
          </a:ln>
        </p:spPr>
        <p:txBody>
          <a:bodyPr wrap="square" rtlCol="0" anchor="ctr">
            <a:normAutofit/>
          </a:bodyPr>
          <a:lstStyle/>
          <a:p>
            <a:r>
              <a:rPr lang="en-US" sz="2400" dirty="0"/>
              <a:t>"I wish I did have an epidemiologist to work with" </a:t>
            </a:r>
            <a:r>
              <a:rPr lang="en-US" sz="2400" dirty="0" smtClean="0"/>
              <a:t> </a:t>
            </a:r>
          </a:p>
          <a:p>
            <a:r>
              <a:rPr lang="en-US" sz="2400" dirty="0" smtClean="0"/>
              <a:t>- William Aronson, MD (Urologist, UCLA)</a:t>
            </a:r>
            <a:endParaRPr lang="en-US" sz="2400" i="1" dirty="0"/>
          </a:p>
        </p:txBody>
      </p:sp>
    </p:spTree>
    <p:extLst>
      <p:ext uri="{BB962C8B-B14F-4D97-AF65-F5344CB8AC3E}">
        <p14:creationId xmlns:p14="http://schemas.microsoft.com/office/powerpoint/2010/main" val="1019293647"/>
      </p:ext>
    </p:extLst>
  </p:cSld>
  <p:clrMapOvr>
    <a:masterClrMapping/>
  </p:clrMapOvr>
  <p:transition advTm="28152">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lvl="0"/>
            <a:r>
              <a:rPr lang="en-US" dirty="0"/>
              <a:t>DISCLOSURES</a:t>
            </a:r>
          </a:p>
        </p:txBody>
      </p:sp>
      <p:sp>
        <p:nvSpPr>
          <p:cNvPr id="10" name="Content Placeholder 9"/>
          <p:cNvSpPr>
            <a:spLocks noGrp="1"/>
          </p:cNvSpPr>
          <p:nvPr>
            <p:ph idx="1"/>
          </p:nvPr>
        </p:nvSpPr>
        <p:spPr/>
        <p:txBody>
          <a:bodyPr/>
          <a:lstStyle/>
          <a:p>
            <a:r>
              <a:rPr lang="en-US" dirty="0" smtClean="0"/>
              <a:t>Individual: Research </a:t>
            </a:r>
            <a:r>
              <a:rPr lang="en-US" dirty="0"/>
              <a:t>collaborations with </a:t>
            </a:r>
            <a:r>
              <a:rPr lang="en-US" dirty="0" err="1"/>
              <a:t>GenomeDx</a:t>
            </a:r>
            <a:r>
              <a:rPr lang="en-US" dirty="0"/>
              <a:t> </a:t>
            </a:r>
            <a:endParaRPr lang="en-US" dirty="0" smtClean="0"/>
          </a:p>
          <a:p>
            <a:endParaRPr lang="en-US" dirty="0"/>
          </a:p>
          <a:p>
            <a:r>
              <a:rPr lang="en-US" dirty="0" smtClean="0"/>
              <a:t>Urology </a:t>
            </a:r>
            <a:r>
              <a:rPr lang="en-US" dirty="0" err="1" smtClean="0"/>
              <a:t>Dept</a:t>
            </a:r>
            <a:r>
              <a:rPr lang="en-US" dirty="0" smtClean="0"/>
              <a:t>: Research collaborations with Genomic </a:t>
            </a:r>
            <a:r>
              <a:rPr lang="en-US" dirty="0"/>
              <a:t>Health </a:t>
            </a:r>
            <a:r>
              <a:rPr lang="en-US" dirty="0" smtClean="0"/>
              <a:t>Inc. &amp; </a:t>
            </a:r>
            <a:r>
              <a:rPr lang="en-US" dirty="0" err="1" smtClean="0"/>
              <a:t>Mryriad</a:t>
            </a:r>
            <a:r>
              <a:rPr lang="en-US" dirty="0" smtClean="0"/>
              <a:t> Genetics</a:t>
            </a:r>
          </a:p>
          <a:p>
            <a:endParaRPr lang="en-US" dirty="0" smtClean="0"/>
          </a:p>
          <a:p>
            <a:r>
              <a:rPr lang="en-US" dirty="0" smtClean="0"/>
              <a:t>Husband: full </a:t>
            </a:r>
            <a:r>
              <a:rPr lang="en-US" dirty="0"/>
              <a:t>time employee for GRAIL, formerly for Myriad Genetics</a:t>
            </a:r>
          </a:p>
        </p:txBody>
      </p:sp>
    </p:spTree>
    <p:extLst>
      <p:ext uri="{BB962C8B-B14F-4D97-AF65-F5344CB8AC3E}">
        <p14:creationId xmlns:p14="http://schemas.microsoft.com/office/powerpoint/2010/main" val="108384097"/>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Slide Number Placeholder 1"/>
          <p:cNvSpPr>
            <a:spLocks noGrp="1"/>
          </p:cNvSpPr>
          <p:nvPr>
            <p:ph type="sldNum" sz="quarter" idx="12"/>
          </p:nvPr>
        </p:nvSpPr>
        <p:spPr/>
        <p:txBody>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fld id="{EC009139-A34D-1D45-85F3-E64A0836E206}" type="slidenum">
              <a:rPr lang="en-US" altLang="en-US" smtClean="0"/>
              <a:pPr/>
              <a:t>20</a:t>
            </a:fld>
            <a:endParaRPr lang="en-US" altLang="en-US"/>
          </a:p>
        </p:txBody>
      </p:sp>
      <p:sp>
        <p:nvSpPr>
          <p:cNvPr id="4" name="Text Placeholder 3"/>
          <p:cNvSpPr>
            <a:spLocks noGrp="1"/>
          </p:cNvSpPr>
          <p:nvPr>
            <p:ph type="body" sz="quarter" idx="13"/>
          </p:nvPr>
        </p:nvSpPr>
        <p:spPr>
          <a:xfrm>
            <a:off x="518169" y="2115398"/>
            <a:ext cx="8229323" cy="2809461"/>
          </a:xfrm>
        </p:spPr>
        <p:txBody>
          <a:bodyPr/>
          <a:lstStyle/>
          <a:p>
            <a:r>
              <a:rPr lang="en-US" i="1" dirty="0"/>
              <a:t>They are the experts in all of the concepts I struggle with - so they are great colleagues! They help me find meaning in the numbers. They know how to appreciate different disciplines - </a:t>
            </a:r>
            <a:r>
              <a:rPr lang="en-US" i="1" dirty="0">
                <a:solidFill>
                  <a:schemeClr val="accent1"/>
                </a:solidFill>
              </a:rPr>
              <a:t>they seem to naturally absorb information about unfamiliar topics in order to work with others.</a:t>
            </a:r>
            <a:endParaRPr lang="en-US" altLang="en-US" i="1" dirty="0">
              <a:solidFill>
                <a:schemeClr val="accent1"/>
              </a:solidFill>
            </a:endParaRPr>
          </a:p>
        </p:txBody>
      </p:sp>
      <p:sp>
        <p:nvSpPr>
          <p:cNvPr id="5" name="Text Placeholder 4"/>
          <p:cNvSpPr>
            <a:spLocks noGrp="1"/>
          </p:cNvSpPr>
          <p:nvPr>
            <p:ph type="body" sz="quarter" idx="14"/>
          </p:nvPr>
        </p:nvSpPr>
        <p:spPr>
          <a:xfrm>
            <a:off x="447674" y="4914677"/>
            <a:ext cx="6513958" cy="370123"/>
          </a:xfrm>
        </p:spPr>
        <p:txBody>
          <a:bodyPr>
            <a:normAutofit/>
          </a:bodyPr>
          <a:lstStyle/>
          <a:p>
            <a:r>
              <a:rPr lang="en-US" b="0" dirty="0"/>
              <a:t>Casey Nesbit, PT, DPT, DSc, </a:t>
            </a:r>
            <a:r>
              <a:rPr lang="en-US" b="0" dirty="0" smtClean="0"/>
              <a:t>PCS</a:t>
            </a:r>
            <a:endParaRPr lang="en-US" b="0" dirty="0"/>
          </a:p>
        </p:txBody>
      </p:sp>
      <p:sp>
        <p:nvSpPr>
          <p:cNvPr id="7" name="Text Placeholder 6"/>
          <p:cNvSpPr>
            <a:spLocks noGrp="1"/>
          </p:cNvSpPr>
          <p:nvPr>
            <p:ph type="body" sz="quarter" idx="15"/>
          </p:nvPr>
        </p:nvSpPr>
        <p:spPr>
          <a:xfrm>
            <a:off x="447674" y="5371242"/>
            <a:ext cx="8219251" cy="511309"/>
          </a:xfrm>
        </p:spPr>
        <p:txBody>
          <a:bodyPr>
            <a:noAutofit/>
          </a:bodyPr>
          <a:lstStyle/>
          <a:p>
            <a:r>
              <a:rPr lang="en-US" sz="2000" dirty="0" smtClean="0"/>
              <a:t>San Francisco State University</a:t>
            </a:r>
          </a:p>
          <a:p>
            <a:r>
              <a:rPr lang="en-US" sz="2000" dirty="0" smtClean="0"/>
              <a:t>University of CA San Francisco</a:t>
            </a:r>
            <a:endParaRPr lang="en-US" sz="2000" dirty="0"/>
          </a:p>
        </p:txBody>
      </p:sp>
    </p:spTree>
    <p:extLst>
      <p:ext uri="{BB962C8B-B14F-4D97-AF65-F5344CB8AC3E}">
        <p14:creationId xmlns:p14="http://schemas.microsoft.com/office/powerpoint/2010/main" val="911708604"/>
      </p:ext>
    </p:extLst>
  </p:cSld>
  <p:clrMapOvr>
    <a:masterClrMapping/>
  </p:clrMapOvr>
  <p:transition advTm="28152">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ular Callout 10"/>
          <p:cNvSpPr/>
          <p:nvPr/>
        </p:nvSpPr>
        <p:spPr bwMode="auto">
          <a:xfrm>
            <a:off x="369888" y="1259828"/>
            <a:ext cx="8488361" cy="1328023"/>
          </a:xfrm>
          <a:prstGeom prst="wedgeRoundRectCallout">
            <a:avLst>
              <a:gd name="adj1" fmla="val 50716"/>
              <a:gd name="adj2" fmla="val 104798"/>
              <a:gd name="adj3" fmla="val 16667"/>
            </a:avLst>
          </a:prstGeom>
          <a:solidFill>
            <a:schemeClr val="accent6">
              <a:lumMod val="40000"/>
              <a:lumOff val="60000"/>
            </a:schemeClr>
          </a:solidFill>
          <a:ln w="19050" algn="ctr">
            <a:noFill/>
            <a:miter lim="800000"/>
            <a:headEnd/>
            <a:tailEnd/>
          </a:ln>
        </p:spPr>
        <p:txBody>
          <a:bodyPr wrap="square" rtlCol="0" anchor="ctr">
            <a:spAutoFit/>
          </a:bodyPr>
          <a:lstStyle/>
          <a:p>
            <a:r>
              <a:rPr lang="en-US" sz="2400" dirty="0"/>
              <a:t>Teach us your ways! </a:t>
            </a:r>
            <a:r>
              <a:rPr lang="en-US" sz="2400" dirty="0" smtClean="0"/>
              <a:t>I </a:t>
            </a:r>
            <a:r>
              <a:rPr lang="en-US" sz="2400" dirty="0"/>
              <a:t>think we take the work epidemiologists do for </a:t>
            </a:r>
            <a:r>
              <a:rPr lang="en-US" sz="2400" dirty="0" smtClean="0"/>
              <a:t>granted, but </a:t>
            </a:r>
            <a:r>
              <a:rPr lang="en-US" sz="2400" dirty="0"/>
              <a:t>giving us some insight into your research methods will make us more appreciative of your work and findings.</a:t>
            </a:r>
            <a:endParaRPr lang="en-US" sz="2400" i="1" dirty="0"/>
          </a:p>
        </p:txBody>
      </p:sp>
      <p:sp>
        <p:nvSpPr>
          <p:cNvPr id="69634" name="AutoShape 2"/>
          <p:cNvSpPr>
            <a:spLocks noGrp="1" noChangeArrowheads="1"/>
          </p:cNvSpPr>
          <p:nvPr>
            <p:ph type="title"/>
          </p:nvPr>
        </p:nvSpPr>
        <p:spPr>
          <a:xfrm>
            <a:off x="453584" y="39232"/>
            <a:ext cx="8404665" cy="989468"/>
          </a:xfrm>
        </p:spPr>
        <p:txBody>
          <a:bodyPr>
            <a:normAutofit/>
          </a:bodyPr>
          <a:lstStyle/>
          <a:p>
            <a:r>
              <a:rPr lang="en-US" dirty="0" smtClean="0"/>
              <a:t>What </a:t>
            </a:r>
            <a:r>
              <a:rPr lang="en-US" dirty="0"/>
              <a:t>constructive advice would you give to a </a:t>
            </a:r>
            <a:r>
              <a:rPr lang="en-US" dirty="0" smtClean="0"/>
              <a:t>future epidemiologist </a:t>
            </a:r>
            <a:r>
              <a:rPr lang="en-US" dirty="0"/>
              <a:t>to work with others outside their field? </a:t>
            </a:r>
            <a:endParaRPr lang="en-US" altLang="en-US" dirty="0"/>
          </a:p>
        </p:txBody>
      </p:sp>
      <p:sp>
        <p:nvSpPr>
          <p:cNvPr id="69636" name="Slide Number Placeholder 1"/>
          <p:cNvSpPr>
            <a:spLocks noGrp="1"/>
          </p:cNvSpPr>
          <p:nvPr>
            <p:ph type="sldNum" sz="quarter" idx="10"/>
          </p:nvPr>
        </p:nvSpPr>
        <p:spPr/>
        <p:txBody>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fld id="{EC009139-A34D-1D45-85F3-E64A0836E206}" type="slidenum">
              <a:rPr lang="en-US" altLang="en-US" smtClean="0"/>
              <a:pPr/>
              <a:t>21</a:t>
            </a:fld>
            <a:endParaRPr lang="en-US" altLang="en-US"/>
          </a:p>
        </p:txBody>
      </p:sp>
      <p:sp>
        <p:nvSpPr>
          <p:cNvPr id="3" name="Rounded Rectangular Callout 2"/>
          <p:cNvSpPr/>
          <p:nvPr/>
        </p:nvSpPr>
        <p:spPr bwMode="auto">
          <a:xfrm>
            <a:off x="369888" y="2873348"/>
            <a:ext cx="7816850" cy="715089"/>
          </a:xfrm>
          <a:prstGeom prst="wedgeRoundRectCallout">
            <a:avLst>
              <a:gd name="adj1" fmla="val -51934"/>
              <a:gd name="adj2" fmla="val 197216"/>
              <a:gd name="adj3" fmla="val 16667"/>
            </a:avLst>
          </a:prstGeom>
          <a:solidFill>
            <a:schemeClr val="tx2">
              <a:lumMod val="25000"/>
              <a:lumOff val="75000"/>
            </a:schemeClr>
          </a:solidFill>
          <a:ln w="19050" algn="ctr">
            <a:noFill/>
            <a:miter lim="800000"/>
            <a:headEnd/>
            <a:tailEnd/>
          </a:ln>
        </p:spPr>
        <p:txBody>
          <a:bodyPr wrap="square" rtlCol="0" anchor="ctr">
            <a:spAutoFit/>
          </a:bodyPr>
          <a:lstStyle/>
          <a:p>
            <a:pPr>
              <a:lnSpc>
                <a:spcPct val="90000"/>
              </a:lnSpc>
            </a:pPr>
            <a:r>
              <a:rPr lang="en-US" sz="2000" dirty="0"/>
              <a:t>The stronger at math and statistics, the better. The more understanding of clinical medicine, patient needs and clinical needs, the better.</a:t>
            </a:r>
            <a:endParaRPr lang="en-US" sz="2000" i="1" dirty="0">
              <a:latin typeface="+mj-lt"/>
            </a:endParaRPr>
          </a:p>
        </p:txBody>
      </p:sp>
      <p:sp>
        <p:nvSpPr>
          <p:cNvPr id="7" name="Rounded Rectangular Callout 6"/>
          <p:cNvSpPr/>
          <p:nvPr/>
        </p:nvSpPr>
        <p:spPr bwMode="auto">
          <a:xfrm>
            <a:off x="1003302" y="3838444"/>
            <a:ext cx="8140698" cy="783193"/>
          </a:xfrm>
          <a:prstGeom prst="wedgeRoundRectCallout">
            <a:avLst>
              <a:gd name="adj1" fmla="val 42956"/>
              <a:gd name="adj2" fmla="val 100517"/>
              <a:gd name="adj3" fmla="val 16667"/>
            </a:avLst>
          </a:prstGeom>
          <a:solidFill>
            <a:schemeClr val="accent3"/>
          </a:solidFill>
          <a:ln w="19050" algn="ctr">
            <a:noFill/>
            <a:miter lim="800000"/>
            <a:headEnd/>
            <a:tailEnd/>
          </a:ln>
        </p:spPr>
        <p:txBody>
          <a:bodyPr wrap="square" rtlCol="0" anchor="ctr">
            <a:spAutoFit/>
          </a:bodyPr>
          <a:lstStyle/>
          <a:p>
            <a:r>
              <a:rPr lang="en-US" sz="2000" dirty="0"/>
              <a:t>Keep it simple. Be patient with those of us who need repetition. Share your background so we know more about how you can be a part of our team. </a:t>
            </a:r>
            <a:endParaRPr lang="en-US" sz="2000" i="1" dirty="0"/>
          </a:p>
        </p:txBody>
      </p:sp>
      <p:sp>
        <p:nvSpPr>
          <p:cNvPr id="8" name="Rounded Rectangular Callout 7"/>
          <p:cNvSpPr/>
          <p:nvPr/>
        </p:nvSpPr>
        <p:spPr bwMode="auto">
          <a:xfrm>
            <a:off x="136181" y="4961625"/>
            <a:ext cx="8284264" cy="1012529"/>
          </a:xfrm>
          <a:prstGeom prst="wedgeRoundRectCallout">
            <a:avLst>
              <a:gd name="adj1" fmla="val -43636"/>
              <a:gd name="adj2" fmla="val 125068"/>
              <a:gd name="adj3" fmla="val 16667"/>
            </a:avLst>
          </a:prstGeom>
          <a:solidFill>
            <a:schemeClr val="accent4">
              <a:lumMod val="40000"/>
              <a:lumOff val="60000"/>
            </a:schemeClr>
          </a:solidFill>
          <a:ln w="19050" algn="ctr">
            <a:noFill/>
            <a:miter lim="800000"/>
            <a:headEnd/>
            <a:tailEnd/>
          </a:ln>
        </p:spPr>
        <p:txBody>
          <a:bodyPr wrap="square" rtlCol="0" anchor="ctr">
            <a:normAutofit fontScale="92500" lnSpcReduction="20000"/>
          </a:bodyPr>
          <a:lstStyle/>
          <a:p>
            <a:r>
              <a:rPr lang="en-US" sz="2400" dirty="0"/>
              <a:t>Be proactive with clinicians. Ask to be involved early and often in research discussions </a:t>
            </a:r>
            <a:r>
              <a:rPr lang="en-US" sz="2400" dirty="0" smtClean="0"/>
              <a:t>so </a:t>
            </a:r>
            <a:r>
              <a:rPr lang="en-US" sz="2400" dirty="0"/>
              <a:t>that questions can be refined and grants written in </a:t>
            </a:r>
            <a:r>
              <a:rPr lang="en-US" sz="2400" dirty="0" smtClean="0"/>
              <a:t>statistically </a:t>
            </a:r>
            <a:r>
              <a:rPr lang="en-US" sz="2400" dirty="0"/>
              <a:t>valid way.</a:t>
            </a:r>
            <a:endParaRPr lang="en-US" sz="2400" i="1" dirty="0"/>
          </a:p>
        </p:txBody>
      </p:sp>
    </p:spTree>
    <p:extLst>
      <p:ext uri="{BB962C8B-B14F-4D97-AF65-F5344CB8AC3E}">
        <p14:creationId xmlns:p14="http://schemas.microsoft.com/office/powerpoint/2010/main" val="1923029493"/>
      </p:ext>
    </p:extLst>
  </p:cSld>
  <p:clrMapOvr>
    <a:masterClrMapping/>
  </p:clrMapOvr>
  <p:transition advTm="28152">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204396"/>
            <a:ext cx="8173580" cy="832056"/>
          </a:xfrm>
        </p:spPr>
        <p:txBody>
          <a:bodyPr>
            <a:noAutofit/>
          </a:bodyPr>
          <a:lstStyle/>
          <a:p>
            <a:r>
              <a:rPr lang="en-US" dirty="0" smtClean="0"/>
              <a:t>How Epidemiology &amp; Translational Science Support UCSF Mission Statements</a:t>
            </a:r>
            <a:endParaRPr lang="en-US" dirty="0"/>
          </a:p>
        </p:txBody>
      </p:sp>
      <p:sp>
        <p:nvSpPr>
          <p:cNvPr id="3" name="Content Placeholder 2"/>
          <p:cNvSpPr>
            <a:spLocks noGrp="1"/>
          </p:cNvSpPr>
          <p:nvPr>
            <p:ph idx="1"/>
          </p:nvPr>
        </p:nvSpPr>
        <p:spPr>
          <a:xfrm>
            <a:off x="459686" y="1516285"/>
            <a:ext cx="8137665" cy="4261666"/>
          </a:xfrm>
        </p:spPr>
        <p:txBody>
          <a:bodyPr/>
          <a:lstStyle/>
          <a:p>
            <a:r>
              <a:rPr lang="en-US" dirty="0" smtClean="0"/>
              <a:t>UCSF</a:t>
            </a:r>
          </a:p>
          <a:p>
            <a:pPr lvl="1"/>
            <a:r>
              <a:rPr lang="en-US" i="1" dirty="0" smtClean="0"/>
              <a:t>advancing health worldwide</a:t>
            </a:r>
          </a:p>
          <a:p>
            <a:pPr lvl="1"/>
            <a:r>
              <a:rPr lang="en-US" dirty="0" smtClean="0"/>
              <a:t>PRIDE values:	</a:t>
            </a:r>
          </a:p>
          <a:p>
            <a:pPr lvl="2"/>
            <a:r>
              <a:rPr lang="en-US" b="1" dirty="0" smtClean="0"/>
              <a:t>P</a:t>
            </a:r>
            <a:r>
              <a:rPr lang="en-US" dirty="0" smtClean="0"/>
              <a:t>rofessionalism, </a:t>
            </a:r>
            <a:r>
              <a:rPr lang="en-US" b="1" dirty="0" smtClean="0"/>
              <a:t>R</a:t>
            </a:r>
            <a:r>
              <a:rPr lang="en-US" dirty="0" smtClean="0"/>
              <a:t>espect, </a:t>
            </a:r>
            <a:r>
              <a:rPr lang="en-US" b="1" dirty="0" smtClean="0"/>
              <a:t>I</a:t>
            </a:r>
            <a:r>
              <a:rPr lang="en-US" dirty="0" smtClean="0"/>
              <a:t>ntegrity, </a:t>
            </a:r>
            <a:r>
              <a:rPr lang="en-US" b="1" dirty="0" smtClean="0"/>
              <a:t>D</a:t>
            </a:r>
            <a:r>
              <a:rPr lang="en-US" dirty="0" smtClean="0"/>
              <a:t>iversity, </a:t>
            </a:r>
            <a:r>
              <a:rPr lang="en-US" b="1" dirty="0" smtClean="0"/>
              <a:t>E</a:t>
            </a:r>
            <a:r>
              <a:rPr lang="en-US" dirty="0" smtClean="0"/>
              <a:t>xcellence</a:t>
            </a:r>
          </a:p>
          <a:p>
            <a:pPr lvl="1"/>
            <a:r>
              <a:rPr lang="en-US" dirty="0" smtClean="0">
                <a:hlinkClick r:id="rId3"/>
              </a:rPr>
              <a:t>https://www.ucsf.edu/about/mission-and-values</a:t>
            </a:r>
            <a:r>
              <a:rPr lang="en-US" dirty="0" smtClean="0"/>
              <a:t> </a:t>
            </a:r>
          </a:p>
          <a:p>
            <a:r>
              <a:rPr lang="en-US" sz="2400" dirty="0" smtClean="0">
                <a:solidFill>
                  <a:srgbClr val="052049"/>
                </a:solidFill>
              </a:rPr>
              <a:t>School of Medicine (SOM)</a:t>
            </a:r>
          </a:p>
          <a:p>
            <a:pPr lvl="1"/>
            <a:r>
              <a:rPr lang="en-US" dirty="0" smtClean="0">
                <a:solidFill>
                  <a:srgbClr val="052049"/>
                </a:solidFill>
              </a:rPr>
              <a:t>“</a:t>
            </a:r>
            <a:r>
              <a:rPr lang="en-US" i="1" dirty="0" smtClean="0">
                <a:solidFill>
                  <a:srgbClr val="052049"/>
                </a:solidFill>
              </a:rPr>
              <a:t>The UCSF School of Medicine strives to advance human health through a fourfold mission of </a:t>
            </a:r>
            <a:r>
              <a:rPr lang="en-US" i="1" dirty="0" smtClean="0">
                <a:solidFill>
                  <a:srgbClr val="9DC23B"/>
                </a:solidFill>
              </a:rPr>
              <a:t>education, research, patient care, and public service</a:t>
            </a:r>
            <a:r>
              <a:rPr lang="en-US" dirty="0" smtClean="0">
                <a:solidFill>
                  <a:srgbClr val="052049"/>
                </a:solidFill>
              </a:rPr>
              <a:t>.” 	</a:t>
            </a:r>
          </a:p>
          <a:p>
            <a:pPr lvl="1"/>
            <a:r>
              <a:rPr lang="en-US" dirty="0" smtClean="0">
                <a:solidFill>
                  <a:srgbClr val="052049"/>
                </a:solidFill>
                <a:hlinkClick r:id="rId4"/>
              </a:rPr>
              <a:t>https://medschool.ucsf.edu/about-school-medicine</a:t>
            </a:r>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22</a:t>
            </a:fld>
            <a:endParaRPr lang="en-US" altLang="en-US"/>
          </a:p>
        </p:txBody>
      </p:sp>
    </p:spTree>
    <p:extLst>
      <p:ext uri="{BB962C8B-B14F-4D97-AF65-F5344CB8AC3E}">
        <p14:creationId xmlns:p14="http://schemas.microsoft.com/office/powerpoint/2010/main" val="11945260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AA74B69-70FD-A649-B131-F3438782CAA4}" type="slidenum">
              <a:rPr lang="en-US" altLang="en-US" smtClean="0"/>
              <a:pPr>
                <a:defRPr/>
              </a:pPr>
              <a:t>23</a:t>
            </a:fld>
            <a:endParaRPr lang="en-US" altLang="en-US"/>
          </a:p>
        </p:txBody>
      </p:sp>
      <p:sp>
        <p:nvSpPr>
          <p:cNvPr id="2" name="Title 1"/>
          <p:cNvSpPr>
            <a:spLocks noGrp="1"/>
          </p:cNvSpPr>
          <p:nvPr>
            <p:ph type="title"/>
          </p:nvPr>
        </p:nvSpPr>
        <p:spPr/>
        <p:txBody>
          <a:bodyPr/>
          <a:lstStyle/>
          <a:p>
            <a:r>
              <a:rPr lang="en-US" dirty="0" smtClean="0"/>
              <a:t>Life of a Research Study</a:t>
            </a:r>
            <a:endParaRPr lang="en-US" dirty="0"/>
          </a:p>
        </p:txBody>
      </p:sp>
    </p:spTree>
    <p:extLst>
      <p:ext uri="{BB962C8B-B14F-4D97-AF65-F5344CB8AC3E}">
        <p14:creationId xmlns:p14="http://schemas.microsoft.com/office/powerpoint/2010/main" val="1995799011"/>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65770"/>
            <a:ext cx="8173580" cy="611449"/>
          </a:xfrm>
        </p:spPr>
        <p:txBody>
          <a:bodyPr/>
          <a:lstStyle/>
          <a:p>
            <a:r>
              <a:rPr lang="en-US" dirty="0" smtClean="0"/>
              <a:t>Scientific Process</a:t>
            </a:r>
            <a:endParaRPr lang="en-US" dirty="0"/>
          </a:p>
        </p:txBody>
      </p:sp>
      <p:sp>
        <p:nvSpPr>
          <p:cNvPr id="3" name="Content Placeholder 2"/>
          <p:cNvSpPr>
            <a:spLocks noGrp="1"/>
          </p:cNvSpPr>
          <p:nvPr>
            <p:ph idx="1"/>
          </p:nvPr>
        </p:nvSpPr>
        <p:spPr>
          <a:xfrm>
            <a:off x="326572" y="881738"/>
            <a:ext cx="8597351" cy="4865913"/>
          </a:xfrm>
        </p:spPr>
        <p:txBody>
          <a:bodyPr/>
          <a:lstStyle/>
          <a:p>
            <a:r>
              <a:rPr lang="en-US" sz="1800" dirty="0" smtClean="0"/>
              <a:t>Figure out what you are really interested in or what you will at least enjoy working on for a while</a:t>
            </a:r>
          </a:p>
          <a:p>
            <a:r>
              <a:rPr lang="en-US" sz="1800" dirty="0" smtClean="0"/>
              <a:t>Develop Research Question &amp; Hypothesis</a:t>
            </a:r>
          </a:p>
          <a:p>
            <a:r>
              <a:rPr lang="en-US" sz="1800" dirty="0" smtClean="0"/>
              <a:t>Identify &amp; Select Team and Expertise Needed</a:t>
            </a:r>
          </a:p>
          <a:p>
            <a:r>
              <a:rPr lang="en-US" sz="1800" dirty="0" smtClean="0"/>
              <a:t>Identify Funding Mechanisms</a:t>
            </a:r>
          </a:p>
          <a:p>
            <a:r>
              <a:rPr lang="en-US" sz="1800" dirty="0"/>
              <a:t>Design your Study &amp; Make Analysis Plan</a:t>
            </a:r>
            <a:endParaRPr lang="en-US" sz="1800" dirty="0" smtClean="0"/>
          </a:p>
          <a:p>
            <a:r>
              <a:rPr lang="en-US" sz="1800" dirty="0" smtClean="0"/>
              <a:t>Write Proposal &amp; Make a Budget</a:t>
            </a:r>
          </a:p>
          <a:p>
            <a:pPr lvl="1"/>
            <a:r>
              <a:rPr lang="en-US" sz="1600" dirty="0" smtClean="0"/>
              <a:t>Share proposal with colleagues &amp; get feedback</a:t>
            </a:r>
          </a:p>
          <a:p>
            <a:pPr lvl="1"/>
            <a:r>
              <a:rPr lang="en-US" sz="1600" dirty="0" smtClean="0"/>
              <a:t>Review budget with mentors &amp; justify budget</a:t>
            </a:r>
          </a:p>
          <a:p>
            <a:r>
              <a:rPr lang="en-US" sz="1800" dirty="0" smtClean="0"/>
              <a:t>Submit</a:t>
            </a:r>
            <a:r>
              <a:rPr lang="mr-IN" sz="1800" dirty="0" smtClean="0"/>
              <a:t>…</a:t>
            </a:r>
            <a:r>
              <a:rPr lang="en-US" sz="1800" dirty="0" smtClean="0"/>
              <a:t> and revise &amp; resubmit</a:t>
            </a:r>
            <a:r>
              <a:rPr lang="mr-IN" sz="1800" dirty="0" smtClean="0"/>
              <a:t>…</a:t>
            </a:r>
            <a:r>
              <a:rPr lang="en-US" sz="1800" dirty="0" smtClean="0"/>
              <a:t> until funded!</a:t>
            </a:r>
          </a:p>
          <a:p>
            <a:r>
              <a:rPr lang="en-US" sz="1800" dirty="0" smtClean="0"/>
              <a:t>Study Implementation</a:t>
            </a:r>
          </a:p>
          <a:p>
            <a:pPr lvl="1"/>
            <a:r>
              <a:rPr lang="en-US" sz="1600" dirty="0" smtClean="0"/>
              <a:t>Review Team again</a:t>
            </a:r>
            <a:r>
              <a:rPr lang="mr-IN" sz="1600" dirty="0" smtClean="0"/>
              <a:t>…</a:t>
            </a:r>
            <a:r>
              <a:rPr lang="en-US" sz="1600" dirty="0" smtClean="0"/>
              <a:t> now its real, pick good people who are reliable, smart, ethical, and with whom you enjoy working!</a:t>
            </a:r>
          </a:p>
          <a:p>
            <a:r>
              <a:rPr lang="en-US" sz="1800" dirty="0" smtClean="0"/>
              <a:t>Study Reporting </a:t>
            </a:r>
            <a:r>
              <a:rPr lang="mr-IN" sz="1800" dirty="0" smtClean="0"/>
              <a:t>–</a:t>
            </a:r>
            <a:r>
              <a:rPr lang="en-US" sz="1800" dirty="0" smtClean="0"/>
              <a:t> Conferences, Journals, Press, Social Media, Websites, </a:t>
            </a:r>
            <a:r>
              <a:rPr lang="en-US" sz="1800" dirty="0" err="1" smtClean="0"/>
              <a:t>etc</a:t>
            </a:r>
            <a:endParaRPr lang="en-US" sz="1800" dirty="0" smtClean="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24</a:t>
            </a:fld>
            <a:endParaRPr lang="en-US" altLang="en-US"/>
          </a:p>
        </p:txBody>
      </p:sp>
    </p:spTree>
    <p:extLst>
      <p:ext uri="{BB962C8B-B14F-4D97-AF65-F5344CB8AC3E}">
        <p14:creationId xmlns:p14="http://schemas.microsoft.com/office/powerpoint/2010/main" val="123716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blinds(horizontal)">
                                      <p:cBhvr>
                                        <p:cTn id="35" dur="500"/>
                                        <p:tgtEl>
                                          <p:spTgt spid="3">
                                            <p:txEl>
                                              <p:pRg st="6" end="6"/>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blinds(horizontal)">
                                      <p:cBhvr>
                                        <p:cTn id="38" dur="500"/>
                                        <p:tgtEl>
                                          <p:spTgt spid="3">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blinds(horizontal)">
                                      <p:cBhvr>
                                        <p:cTn id="43" dur="500"/>
                                        <p:tgtEl>
                                          <p:spTgt spid="3">
                                            <p:txEl>
                                              <p:pRg st="8" end="8"/>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Effect transition="in" filter="blinds(horizontal)">
                                      <p:cBhvr>
                                        <p:cTn id="48" dur="500"/>
                                        <p:tgtEl>
                                          <p:spTgt spid="3">
                                            <p:txEl>
                                              <p:pRg st="9" end="9"/>
                                            </p:txEl>
                                          </p:spTgt>
                                        </p:tgtEl>
                                      </p:cBhvr>
                                    </p:animEffect>
                                  </p:childTnLst>
                                </p:cTn>
                              </p:par>
                              <p:par>
                                <p:cTn id="49" presetID="3" presetClass="entr" presetSubtype="10" fill="hold" nodeType="with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Effect transition="in" filter="blinds(horizontal)">
                                      <p:cBhvr>
                                        <p:cTn id="51" dur="500"/>
                                        <p:tgtEl>
                                          <p:spTgt spid="3">
                                            <p:txEl>
                                              <p:pRg st="10" end="1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3">
                                            <p:txEl>
                                              <p:pRg st="11" end="11"/>
                                            </p:txEl>
                                          </p:spTgt>
                                        </p:tgtEl>
                                        <p:attrNameLst>
                                          <p:attrName>style.visibility</p:attrName>
                                        </p:attrNameLst>
                                      </p:cBhvr>
                                      <p:to>
                                        <p:strVal val="visible"/>
                                      </p:to>
                                    </p:set>
                                    <p:animEffect transition="in" filter="blinds(horizontal)">
                                      <p:cBhvr>
                                        <p:cTn id="56"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65770"/>
            <a:ext cx="8173580" cy="611449"/>
          </a:xfrm>
        </p:spPr>
        <p:txBody>
          <a:bodyPr/>
          <a:lstStyle/>
          <a:p>
            <a:r>
              <a:rPr lang="en-US" dirty="0" smtClean="0"/>
              <a:t>Scientific Process</a:t>
            </a:r>
            <a:endParaRPr lang="en-US" dirty="0"/>
          </a:p>
        </p:txBody>
      </p:sp>
      <p:sp>
        <p:nvSpPr>
          <p:cNvPr id="3" name="Content Placeholder 2"/>
          <p:cNvSpPr>
            <a:spLocks noGrp="1"/>
          </p:cNvSpPr>
          <p:nvPr>
            <p:ph idx="1"/>
          </p:nvPr>
        </p:nvSpPr>
        <p:spPr>
          <a:xfrm>
            <a:off x="326572" y="881739"/>
            <a:ext cx="8443355" cy="4964880"/>
          </a:xfrm>
        </p:spPr>
        <p:txBody>
          <a:bodyPr/>
          <a:lstStyle/>
          <a:p>
            <a:r>
              <a:rPr lang="en-US" sz="1800" dirty="0" smtClean="0"/>
              <a:t>Figure out what you are really interested in or what you will at least enjoy working on for a while</a:t>
            </a:r>
          </a:p>
          <a:p>
            <a:r>
              <a:rPr lang="en-US" sz="1800" dirty="0" smtClean="0">
                <a:solidFill>
                  <a:schemeClr val="accent3"/>
                </a:solidFill>
              </a:rPr>
              <a:t>Develop Research Question &amp; Hypothesis</a:t>
            </a:r>
          </a:p>
          <a:p>
            <a:r>
              <a:rPr lang="en-US" sz="1800" dirty="0" smtClean="0"/>
              <a:t>Identify &amp; Select Team and Expertise Needed</a:t>
            </a:r>
          </a:p>
          <a:p>
            <a:r>
              <a:rPr lang="en-US" sz="1800" dirty="0" smtClean="0">
                <a:solidFill>
                  <a:schemeClr val="accent3"/>
                </a:solidFill>
              </a:rPr>
              <a:t>Identify Funding Mechanisms</a:t>
            </a:r>
          </a:p>
          <a:p>
            <a:r>
              <a:rPr lang="en-US" sz="1800" dirty="0">
                <a:solidFill>
                  <a:schemeClr val="accent3"/>
                </a:solidFill>
              </a:rPr>
              <a:t>Design your Study &amp; Make Analysis Plan</a:t>
            </a:r>
            <a:endParaRPr lang="en-US" sz="1800" dirty="0" smtClean="0">
              <a:solidFill>
                <a:schemeClr val="accent3"/>
              </a:solidFill>
            </a:endParaRPr>
          </a:p>
          <a:p>
            <a:r>
              <a:rPr lang="en-US" sz="1800" dirty="0" smtClean="0">
                <a:solidFill>
                  <a:schemeClr val="accent3"/>
                </a:solidFill>
              </a:rPr>
              <a:t>Write Proposal</a:t>
            </a:r>
            <a:r>
              <a:rPr lang="en-US" sz="1800" dirty="0" smtClean="0"/>
              <a:t> &amp; Make a Budget</a:t>
            </a:r>
          </a:p>
          <a:p>
            <a:pPr lvl="1"/>
            <a:r>
              <a:rPr lang="en-US" sz="1600" dirty="0" smtClean="0"/>
              <a:t>Share proposal with colleagues &amp; get feedback</a:t>
            </a:r>
          </a:p>
          <a:p>
            <a:pPr lvl="1"/>
            <a:r>
              <a:rPr lang="en-US" sz="1600" dirty="0" smtClean="0"/>
              <a:t>Review budget with mentors &amp; justify budget</a:t>
            </a:r>
          </a:p>
          <a:p>
            <a:r>
              <a:rPr lang="en-US" sz="1800" dirty="0" smtClean="0"/>
              <a:t>Submit</a:t>
            </a:r>
            <a:r>
              <a:rPr lang="mr-IN" sz="1800" dirty="0" smtClean="0"/>
              <a:t>…</a:t>
            </a:r>
            <a:r>
              <a:rPr lang="en-US" sz="1800" dirty="0" smtClean="0"/>
              <a:t> and revise &amp; resubmit</a:t>
            </a:r>
            <a:r>
              <a:rPr lang="mr-IN" sz="1800" dirty="0" smtClean="0"/>
              <a:t>…</a:t>
            </a:r>
            <a:r>
              <a:rPr lang="en-US" sz="1800" dirty="0" smtClean="0"/>
              <a:t> until funded!</a:t>
            </a:r>
          </a:p>
          <a:p>
            <a:r>
              <a:rPr lang="en-US" sz="1800" dirty="0" smtClean="0"/>
              <a:t>Study Implementation</a:t>
            </a:r>
          </a:p>
          <a:p>
            <a:pPr lvl="1"/>
            <a:r>
              <a:rPr lang="en-US" sz="1600" dirty="0" smtClean="0"/>
              <a:t>Review Team again</a:t>
            </a:r>
            <a:r>
              <a:rPr lang="mr-IN" sz="1600" dirty="0" smtClean="0"/>
              <a:t>…</a:t>
            </a:r>
            <a:r>
              <a:rPr lang="en-US" sz="1600" dirty="0" smtClean="0"/>
              <a:t> now its real, pick good people who are reliable, smart, ethical, and with whom you enjoy working!</a:t>
            </a:r>
          </a:p>
          <a:p>
            <a:r>
              <a:rPr lang="en-US" sz="1800" dirty="0" smtClean="0"/>
              <a:t>Study Reporting </a:t>
            </a:r>
            <a:r>
              <a:rPr lang="mr-IN" sz="1800" dirty="0" smtClean="0"/>
              <a:t>–</a:t>
            </a:r>
            <a:r>
              <a:rPr lang="en-US" sz="1800" dirty="0" smtClean="0"/>
              <a:t> </a:t>
            </a:r>
            <a:r>
              <a:rPr lang="en-US" sz="1800" dirty="0" smtClean="0">
                <a:solidFill>
                  <a:schemeClr val="accent3"/>
                </a:solidFill>
              </a:rPr>
              <a:t>Conferences, Journals, Press,</a:t>
            </a:r>
            <a:r>
              <a:rPr lang="en-US" sz="1800" dirty="0" smtClean="0"/>
              <a:t> Social Media, Websites, </a:t>
            </a:r>
            <a:r>
              <a:rPr lang="en-US" sz="1800" dirty="0" err="1" smtClean="0"/>
              <a:t>etc</a:t>
            </a:r>
            <a:endParaRPr lang="en-US" sz="1800" dirty="0" smtClean="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25</a:t>
            </a:fld>
            <a:endParaRPr lang="en-US" altLang="en-US"/>
          </a:p>
        </p:txBody>
      </p:sp>
    </p:spTree>
    <p:extLst>
      <p:ext uri="{BB962C8B-B14F-4D97-AF65-F5344CB8AC3E}">
        <p14:creationId xmlns:p14="http://schemas.microsoft.com/office/powerpoint/2010/main" val="9819284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lstStyle/>
          <a:p>
            <a:r>
              <a:rPr lang="en-US" dirty="0" smtClean="0"/>
              <a:t>Reading &amp; reviewing &amp; </a:t>
            </a:r>
            <a:r>
              <a:rPr lang="en-US" dirty="0" smtClean="0">
                <a:solidFill>
                  <a:schemeClr val="accent3"/>
                </a:solidFill>
              </a:rPr>
              <a:t>writing</a:t>
            </a:r>
            <a:r>
              <a:rPr lang="en-US" dirty="0" smtClean="0"/>
              <a:t> a scientific manuscript</a:t>
            </a:r>
            <a:endParaRPr lang="en-US" dirty="0"/>
          </a:p>
        </p:txBody>
      </p:sp>
      <p:sp>
        <p:nvSpPr>
          <p:cNvPr id="348163" name="Rectangle 3"/>
          <p:cNvSpPr>
            <a:spLocks noGrp="1" noChangeArrowheads="1"/>
          </p:cNvSpPr>
          <p:nvPr>
            <p:ph sz="half" idx="1"/>
          </p:nvPr>
        </p:nvSpPr>
        <p:spPr>
          <a:xfrm>
            <a:off x="892970" y="1946674"/>
            <a:ext cx="2601344" cy="4018359"/>
          </a:xfrm>
        </p:spPr>
        <p:txBody>
          <a:bodyPr/>
          <a:lstStyle/>
          <a:p>
            <a:r>
              <a:rPr lang="en-US" altLang="en-US" sz="1800" dirty="0" smtClean="0"/>
              <a:t>Title</a:t>
            </a:r>
          </a:p>
          <a:p>
            <a:r>
              <a:rPr lang="en-US" altLang="en-US" sz="1800" dirty="0" smtClean="0"/>
              <a:t>Abstract</a:t>
            </a:r>
          </a:p>
          <a:p>
            <a:r>
              <a:rPr lang="en-US" altLang="en-US" sz="1800" dirty="0" smtClean="0"/>
              <a:t>Introduction</a:t>
            </a:r>
          </a:p>
          <a:p>
            <a:r>
              <a:rPr lang="en-US" altLang="en-US" sz="1800" dirty="0" smtClean="0"/>
              <a:t>Methods</a:t>
            </a:r>
          </a:p>
          <a:p>
            <a:r>
              <a:rPr lang="en-US" altLang="en-US" sz="1800" dirty="0" smtClean="0"/>
              <a:t>Results	</a:t>
            </a:r>
          </a:p>
          <a:p>
            <a:pPr lvl="1"/>
            <a:r>
              <a:rPr lang="en-US" altLang="en-US" sz="1600" dirty="0" smtClean="0"/>
              <a:t>Tables</a:t>
            </a:r>
          </a:p>
          <a:p>
            <a:pPr lvl="1"/>
            <a:r>
              <a:rPr lang="en-US" altLang="en-US" sz="1600" dirty="0" smtClean="0"/>
              <a:t>Figures		</a:t>
            </a:r>
          </a:p>
          <a:p>
            <a:r>
              <a:rPr lang="en-US" altLang="en-US" sz="1800" dirty="0" smtClean="0"/>
              <a:t>Discussion</a:t>
            </a:r>
          </a:p>
          <a:p>
            <a:r>
              <a:rPr lang="en-US" altLang="en-US" sz="1800" dirty="0" smtClean="0"/>
              <a:t>References</a:t>
            </a:r>
          </a:p>
          <a:p>
            <a:r>
              <a:rPr lang="en-US" altLang="en-US" sz="1800" dirty="0" smtClean="0"/>
              <a:t>Acknowledgements</a:t>
            </a:r>
            <a:endParaRPr lang="en-US" altLang="en-US" sz="1800" dirty="0"/>
          </a:p>
        </p:txBody>
      </p:sp>
      <p:sp>
        <p:nvSpPr>
          <p:cNvPr id="15" name="Content Placeholder 1"/>
          <p:cNvSpPr txBox="1">
            <a:spLocks/>
          </p:cNvSpPr>
          <p:nvPr/>
        </p:nvSpPr>
        <p:spPr bwMode="auto">
          <a:xfrm>
            <a:off x="3272919" y="1946673"/>
            <a:ext cx="5587253" cy="4018359"/>
          </a:xfrm>
          <a:prstGeom prst="rect">
            <a:avLst/>
          </a:prstGeom>
          <a:noFill/>
          <a:ln w="12700">
            <a:noFill/>
            <a:miter lim="800000"/>
            <a:headEnd/>
            <a:tailEnd/>
          </a:ln>
          <a:effectLst/>
        </p:spPr>
        <p:txBody>
          <a:bodyPr vert="horz" wrap="square" lIns="26788" tIns="26788" rIns="26788" bIns="26788" numCol="1" anchor="t" anchorCtr="0" compatLnSpc="1">
            <a:prstTxWarp prst="textNoShape">
              <a:avLst/>
            </a:prstTxWarp>
          </a:bodyPr>
          <a:lstStyle>
            <a:lvl1pPr marL="534646" indent="-347130" algn="l" rtl="0" eaLnBrk="1" fontAlgn="base" hangingPunct="1">
              <a:spcBef>
                <a:spcPts val="1200"/>
              </a:spcBef>
              <a:spcAft>
                <a:spcPct val="0"/>
              </a:spcAft>
              <a:buClr>
                <a:schemeClr val="accent1"/>
              </a:buClr>
              <a:buSzPct val="100000"/>
              <a:buFont typeface="Gill Sans" pitchFamily="-1" charset="0"/>
              <a:buChar char="•"/>
              <a:defRPr sz="2000">
                <a:solidFill>
                  <a:srgbClr val="000000"/>
                </a:solidFill>
                <a:latin typeface="+mn-lt"/>
                <a:ea typeface="+mn-ea"/>
                <a:cs typeface="+mn-cs"/>
                <a:sym typeface="Gill Sans" pitchFamily="-1" charset="0"/>
              </a:defRPr>
            </a:lvl1pPr>
            <a:lvl2pPr marL="847174" indent="-347130" algn="l" rtl="0" eaLnBrk="1" fontAlgn="base" hangingPunct="1">
              <a:spcBef>
                <a:spcPts val="1200"/>
              </a:spcBef>
              <a:spcAft>
                <a:spcPct val="0"/>
              </a:spcAft>
              <a:buClr>
                <a:schemeClr val="accent1"/>
              </a:buClr>
              <a:buSzPct val="100000"/>
              <a:buFont typeface="Gill Sans" pitchFamily="-1" charset="0"/>
              <a:buChar char="•"/>
              <a:defRPr sz="1700">
                <a:solidFill>
                  <a:srgbClr val="000000"/>
                </a:solidFill>
                <a:latin typeface="+mn-lt"/>
                <a:ea typeface="+mn-ea"/>
                <a:cs typeface="+mn-cs"/>
                <a:sym typeface="Gill Sans" pitchFamily="-1" charset="0"/>
              </a:defRPr>
            </a:lvl2pPr>
            <a:lvl3pPr marL="1159702" indent="-347130" algn="l" rtl="0" eaLnBrk="1" fontAlgn="base" hangingPunct="1">
              <a:spcBef>
                <a:spcPts val="1200"/>
              </a:spcBef>
              <a:spcAft>
                <a:spcPct val="0"/>
              </a:spcAft>
              <a:buClr>
                <a:schemeClr val="accent1"/>
              </a:buClr>
              <a:buSzPct val="100000"/>
              <a:buFont typeface="Gill Sans" pitchFamily="-1" charset="0"/>
              <a:buChar char="•"/>
              <a:defRPr sz="1400">
                <a:solidFill>
                  <a:srgbClr val="000000"/>
                </a:solidFill>
                <a:latin typeface="+mn-lt"/>
                <a:ea typeface="+mn-ea"/>
                <a:cs typeface="+mn-cs"/>
                <a:sym typeface="Gill Sans" pitchFamily="-1" charset="0"/>
              </a:defRPr>
            </a:lvl3pPr>
            <a:lvl4pPr marL="1472230" indent="-347130" algn="l" rtl="0" eaLnBrk="1" fontAlgn="base" hangingPunct="1">
              <a:spcBef>
                <a:spcPts val="1200"/>
              </a:spcBef>
              <a:spcAft>
                <a:spcPct val="0"/>
              </a:spcAft>
              <a:buClr>
                <a:schemeClr val="accent1"/>
              </a:buClr>
              <a:buSzPct val="100000"/>
              <a:buFont typeface="Gill Sans" pitchFamily="-1" charset="0"/>
              <a:buChar char="•"/>
              <a:defRPr sz="1300">
                <a:solidFill>
                  <a:srgbClr val="000000"/>
                </a:solidFill>
                <a:latin typeface="+mn-lt"/>
                <a:ea typeface="+mn-ea"/>
                <a:cs typeface="+mn-cs"/>
                <a:sym typeface="Gill Sans" pitchFamily="-1" charset="0"/>
              </a:defRPr>
            </a:lvl4pPr>
            <a:lvl5pPr marL="1784758" indent="-347130" algn="l" rtl="0" eaLnBrk="1" fontAlgn="base" hangingPunct="1">
              <a:spcBef>
                <a:spcPts val="1200"/>
              </a:spcBef>
              <a:spcAft>
                <a:spcPct val="0"/>
              </a:spcAft>
              <a:buClr>
                <a:schemeClr val="accent1"/>
              </a:buClr>
              <a:buSzPct val="100000"/>
              <a:buFont typeface="Gill Sans" pitchFamily="-1" charset="0"/>
              <a:buChar char="•"/>
              <a:defRPr sz="1300">
                <a:solidFill>
                  <a:srgbClr val="000000"/>
                </a:solidFill>
                <a:latin typeface="+mn-lt"/>
                <a:ea typeface="+mn-ea"/>
                <a:cs typeface="+mn-cs"/>
                <a:sym typeface="Gill Sans" pitchFamily="-1" charset="0"/>
              </a:defRPr>
            </a:lvl5pPr>
            <a:lvl6pPr marL="2106216" indent="-347130" algn="l" rtl="0" eaLnBrk="1" fontAlgn="base" hangingPunct="1">
              <a:spcBef>
                <a:spcPts val="2672"/>
              </a:spcBef>
              <a:spcAft>
                <a:spcPct val="0"/>
              </a:spcAft>
              <a:buSzPct val="171000"/>
              <a:buFont typeface="Gill Sans" pitchFamily="-1" charset="0"/>
              <a:buChar char="•"/>
              <a:defRPr sz="1300">
                <a:solidFill>
                  <a:schemeClr val="tx1"/>
                </a:solidFill>
                <a:latin typeface="+mn-lt"/>
                <a:ea typeface="+mn-ea"/>
                <a:cs typeface="+mn-cs"/>
                <a:sym typeface="Gill Sans" pitchFamily="-1" charset="0"/>
              </a:defRPr>
            </a:lvl6pPr>
            <a:lvl7pPr marL="2427673" indent="-347130" algn="l" rtl="0" eaLnBrk="1" fontAlgn="base" hangingPunct="1">
              <a:spcBef>
                <a:spcPts val="2672"/>
              </a:spcBef>
              <a:spcAft>
                <a:spcPct val="0"/>
              </a:spcAft>
              <a:buSzPct val="171000"/>
              <a:buFont typeface="Gill Sans" pitchFamily="-1" charset="0"/>
              <a:buChar char="•"/>
              <a:defRPr sz="1300">
                <a:solidFill>
                  <a:schemeClr val="tx1"/>
                </a:solidFill>
                <a:latin typeface="+mn-lt"/>
                <a:ea typeface="+mn-ea"/>
                <a:cs typeface="+mn-cs"/>
                <a:sym typeface="Gill Sans" pitchFamily="-1" charset="0"/>
              </a:defRPr>
            </a:lvl7pPr>
            <a:lvl8pPr marL="2749130" indent="-347130" algn="l" rtl="0" eaLnBrk="1" fontAlgn="base" hangingPunct="1">
              <a:spcBef>
                <a:spcPts val="2672"/>
              </a:spcBef>
              <a:spcAft>
                <a:spcPct val="0"/>
              </a:spcAft>
              <a:buSzPct val="171000"/>
              <a:buFont typeface="Gill Sans" pitchFamily="-1" charset="0"/>
              <a:buChar char="•"/>
              <a:defRPr sz="1300">
                <a:solidFill>
                  <a:schemeClr val="tx1"/>
                </a:solidFill>
                <a:latin typeface="+mn-lt"/>
                <a:ea typeface="+mn-ea"/>
                <a:cs typeface="+mn-cs"/>
                <a:sym typeface="Gill Sans" pitchFamily="-1" charset="0"/>
              </a:defRPr>
            </a:lvl8pPr>
            <a:lvl9pPr marL="3070587" indent="-347130" algn="l" rtl="0" eaLnBrk="1" fontAlgn="base" hangingPunct="1">
              <a:spcBef>
                <a:spcPts val="2672"/>
              </a:spcBef>
              <a:spcAft>
                <a:spcPct val="0"/>
              </a:spcAft>
              <a:buSzPct val="171000"/>
              <a:buFont typeface="Gill Sans" pitchFamily="-1" charset="0"/>
              <a:buChar char="•"/>
              <a:defRPr sz="1300">
                <a:solidFill>
                  <a:schemeClr val="tx1"/>
                </a:solidFill>
                <a:latin typeface="+mn-lt"/>
                <a:ea typeface="+mn-ea"/>
                <a:cs typeface="+mn-cs"/>
                <a:sym typeface="Gill Sans" pitchFamily="-1" charset="0"/>
              </a:defRPr>
            </a:lvl9pPr>
          </a:lstStyle>
          <a:p>
            <a:pPr marL="140637" indent="0" defTabSz="685800">
              <a:buNone/>
            </a:pPr>
            <a:r>
              <a:rPr lang="en-US" altLang="en-US" sz="1800" b="1" kern="0" dirty="0"/>
              <a:t>Author overall recommendations:</a:t>
            </a:r>
          </a:p>
          <a:p>
            <a:pPr marL="400985" lvl="1" defTabSz="685800">
              <a:spcBef>
                <a:spcPts val="450"/>
              </a:spcBef>
            </a:pPr>
            <a:r>
              <a:rPr lang="en-US" altLang="en-US" sz="1500" kern="0" dirty="0"/>
              <a:t>Ask meaningful,</a:t>
            </a:r>
            <a:r>
              <a:rPr lang="en-US" altLang="en-US" sz="1500" dirty="0"/>
              <a:t> interesting and focused questions (i.e., for which both positive or negative result would be of </a:t>
            </a:r>
            <a:r>
              <a:rPr lang="en-US" altLang="en-US" sz="1500" dirty="0" smtClean="0"/>
              <a:t>interest)</a:t>
            </a:r>
          </a:p>
          <a:p>
            <a:pPr marL="400985" lvl="1" defTabSz="685800">
              <a:spcBef>
                <a:spcPts val="450"/>
              </a:spcBef>
            </a:pPr>
            <a:r>
              <a:rPr lang="en-US" altLang="en-US" sz="1500" kern="0" dirty="0" smtClean="0"/>
              <a:t>Plan </a:t>
            </a:r>
            <a:r>
              <a:rPr lang="en-US" altLang="en-US" sz="1500" kern="0" dirty="0"/>
              <a:t>a structure for the manuscript</a:t>
            </a:r>
          </a:p>
          <a:p>
            <a:pPr marL="400985" lvl="1">
              <a:spcBef>
                <a:spcPts val="450"/>
              </a:spcBef>
            </a:pPr>
            <a:r>
              <a:rPr lang="en-US" altLang="en-US" sz="1500" dirty="0">
                <a:solidFill>
                  <a:schemeClr val="tx1"/>
                </a:solidFill>
              </a:rPr>
              <a:t>Writing</a:t>
            </a:r>
            <a:r>
              <a:rPr lang="es-ES_tradnl" altLang="en-US" sz="1500" dirty="0">
                <a:solidFill>
                  <a:schemeClr val="tx1"/>
                </a:solidFill>
              </a:rPr>
              <a:t> </a:t>
            </a:r>
            <a:r>
              <a:rPr lang="en-US" altLang="en-US" sz="1500" dirty="0">
                <a:solidFill>
                  <a:schemeClr val="tx1"/>
                </a:solidFill>
              </a:rPr>
              <a:t>order</a:t>
            </a:r>
            <a:r>
              <a:rPr lang="es-ES_tradnl" altLang="en-US" sz="1500" dirty="0">
                <a:solidFill>
                  <a:schemeClr val="tx1"/>
                </a:solidFill>
              </a:rPr>
              <a:t>:</a:t>
            </a:r>
            <a:r>
              <a:rPr lang="en-US" altLang="en-US" sz="1500" dirty="0"/>
              <a:t> Introduction, Methods, Tables/figures, text of Results, Conclusions, </a:t>
            </a:r>
            <a:r>
              <a:rPr lang="en-US" altLang="en-US" sz="1500" dirty="0" smtClean="0"/>
              <a:t>Abstract</a:t>
            </a:r>
          </a:p>
          <a:p>
            <a:pPr marL="400985" lvl="1">
              <a:spcBef>
                <a:spcPts val="450"/>
              </a:spcBef>
            </a:pPr>
            <a:r>
              <a:rPr lang="en-US" altLang="en-US" sz="1500" dirty="0" smtClean="0"/>
              <a:t>Good </a:t>
            </a:r>
            <a:r>
              <a:rPr lang="en-US" altLang="en-US" sz="1500" dirty="0"/>
              <a:t>first sentence (hook reader), good last sentence (paunch line), and good </a:t>
            </a:r>
            <a:r>
              <a:rPr lang="en-US" altLang="en-US" sz="1500" dirty="0" smtClean="0"/>
              <a:t>figure</a:t>
            </a:r>
          </a:p>
          <a:p>
            <a:pPr marL="400985" lvl="1">
              <a:spcBef>
                <a:spcPts val="450"/>
              </a:spcBef>
            </a:pPr>
            <a:r>
              <a:rPr lang="en-US" altLang="en-US" sz="1500" dirty="0" smtClean="0"/>
              <a:t>One </a:t>
            </a:r>
            <a:r>
              <a:rPr lang="en-US" altLang="en-US" sz="1500" dirty="0"/>
              <a:t>thought per sentence. Related thoughts in </a:t>
            </a:r>
            <a:r>
              <a:rPr lang="en-US" altLang="en-US" sz="1500" dirty="0" smtClean="0"/>
              <a:t>paragraphs</a:t>
            </a:r>
          </a:p>
          <a:p>
            <a:pPr marL="400985" lvl="1">
              <a:spcBef>
                <a:spcPts val="450"/>
              </a:spcBef>
            </a:pPr>
            <a:r>
              <a:rPr lang="en-US" altLang="en-US" sz="1500" dirty="0" smtClean="0"/>
              <a:t>No </a:t>
            </a:r>
            <a:r>
              <a:rPr lang="en-US" altLang="en-US" sz="1500" dirty="0"/>
              <a:t>rambling, no unnecessary words. Active </a:t>
            </a:r>
            <a:r>
              <a:rPr lang="en-US" altLang="en-US" sz="1500" dirty="0" smtClean="0"/>
              <a:t>voice</a:t>
            </a:r>
          </a:p>
          <a:p>
            <a:pPr marL="400985" lvl="1">
              <a:spcBef>
                <a:spcPts val="450"/>
              </a:spcBef>
            </a:pPr>
            <a:r>
              <a:rPr lang="en-US" altLang="en-US" sz="1500" dirty="0" smtClean="0"/>
              <a:t>Logic</a:t>
            </a:r>
            <a:r>
              <a:rPr lang="en-US" altLang="en-US" sz="1500" dirty="0"/>
              <a:t>: the methods should follow from the hypothesis, the results from the methods and the conclusions from the results</a:t>
            </a:r>
          </a:p>
        </p:txBody>
      </p:sp>
    </p:spTree>
    <p:extLst>
      <p:ext uri="{BB962C8B-B14F-4D97-AF65-F5344CB8AC3E}">
        <p14:creationId xmlns:p14="http://schemas.microsoft.com/office/powerpoint/2010/main" val="10420851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lstStyle/>
          <a:p>
            <a:r>
              <a:rPr lang="en-US" dirty="0" smtClean="0"/>
              <a:t>Reading &amp; </a:t>
            </a:r>
            <a:r>
              <a:rPr lang="en-US" dirty="0" smtClean="0">
                <a:solidFill>
                  <a:schemeClr val="accent3"/>
                </a:solidFill>
              </a:rPr>
              <a:t>reviewing</a:t>
            </a:r>
            <a:r>
              <a:rPr lang="en-US" dirty="0" smtClean="0"/>
              <a:t> &amp; writing a scientific manuscript</a:t>
            </a:r>
            <a:endParaRPr lang="en-US" dirty="0"/>
          </a:p>
        </p:txBody>
      </p:sp>
      <p:sp>
        <p:nvSpPr>
          <p:cNvPr id="14" name="Content Placeholder 1"/>
          <p:cNvSpPr>
            <a:spLocks noGrp="1"/>
          </p:cNvSpPr>
          <p:nvPr>
            <p:ph sz="half" idx="2"/>
          </p:nvPr>
        </p:nvSpPr>
        <p:spPr>
          <a:xfrm>
            <a:off x="3086100" y="1946674"/>
            <a:ext cx="5878286" cy="4176540"/>
          </a:xfrm>
        </p:spPr>
        <p:txBody>
          <a:bodyPr/>
          <a:lstStyle/>
          <a:p>
            <a:pPr marL="0" indent="0">
              <a:buNone/>
            </a:pPr>
            <a:r>
              <a:rPr lang="en-US" altLang="en-US" sz="1800" b="1" dirty="0" smtClean="0"/>
              <a:t>Editor</a:t>
            </a:r>
            <a:r>
              <a:rPr lang="en-US" altLang="en-US" sz="1800" dirty="0" smtClean="0"/>
              <a:t> (decision maker) and </a:t>
            </a:r>
            <a:r>
              <a:rPr lang="en-US" altLang="en-US" sz="1800" b="1" dirty="0" smtClean="0"/>
              <a:t>Reviewers</a:t>
            </a:r>
            <a:r>
              <a:rPr lang="en-US" altLang="en-US" sz="1800" dirty="0" smtClean="0"/>
              <a:t> look for:</a:t>
            </a:r>
          </a:p>
          <a:p>
            <a:r>
              <a:rPr lang="en-US" altLang="en-US" sz="1800" dirty="0" smtClean="0"/>
              <a:t>Is the article novel, relevant, informative, valid and ethical ?</a:t>
            </a:r>
          </a:p>
          <a:p>
            <a:r>
              <a:rPr lang="en-US" altLang="en-US" sz="1800" dirty="0" smtClean="0"/>
              <a:t>Would it affect practice or the way we understand a disease?</a:t>
            </a:r>
          </a:p>
          <a:p>
            <a:r>
              <a:rPr lang="en-US" altLang="en-US" sz="1800" dirty="0" smtClean="0"/>
              <a:t>Is it the first paper, the best paper to date, or the last word on something ?</a:t>
            </a:r>
          </a:p>
          <a:p>
            <a:r>
              <a:rPr lang="en-US" altLang="en-US" sz="1800" dirty="0" smtClean="0"/>
              <a:t>Is it well organized and well written?</a:t>
            </a:r>
          </a:p>
          <a:p>
            <a:r>
              <a:rPr lang="en-US" altLang="en-US" sz="1800" dirty="0" smtClean="0"/>
              <a:t>Would the readers of this specific journal be interested?</a:t>
            </a:r>
          </a:p>
          <a:p>
            <a:r>
              <a:rPr lang="en-US" altLang="en-US" sz="1800" dirty="0" smtClean="0"/>
              <a:t>Is it going to have a high impact and help my impact factor…</a:t>
            </a:r>
          </a:p>
          <a:p>
            <a:endParaRPr lang="en-US" altLang="en-US" sz="1800" dirty="0" smtClean="0"/>
          </a:p>
          <a:p>
            <a:pPr lvl="3"/>
            <a:endParaRPr lang="en-US" altLang="en-US" sz="1050" dirty="0"/>
          </a:p>
        </p:txBody>
      </p:sp>
      <p:sp>
        <p:nvSpPr>
          <p:cNvPr id="5" name="Content Placeholder 4"/>
          <p:cNvSpPr>
            <a:spLocks noGrp="1"/>
          </p:cNvSpPr>
          <p:nvPr>
            <p:ph sz="half" idx="1"/>
          </p:nvPr>
        </p:nvSpPr>
        <p:spPr>
          <a:xfrm>
            <a:off x="453586" y="1946674"/>
            <a:ext cx="2632514" cy="4018359"/>
          </a:xfrm>
        </p:spPr>
        <p:txBody>
          <a:bodyPr/>
          <a:lstStyle/>
          <a:p>
            <a:pPr fontAlgn="auto"/>
            <a:r>
              <a:rPr lang="en-US" altLang="en-US" sz="1800" dirty="0"/>
              <a:t>Title</a:t>
            </a:r>
          </a:p>
          <a:p>
            <a:pPr fontAlgn="auto"/>
            <a:r>
              <a:rPr lang="en-US" altLang="en-US" sz="1800" dirty="0"/>
              <a:t>Abstract</a:t>
            </a:r>
          </a:p>
          <a:p>
            <a:pPr fontAlgn="auto"/>
            <a:r>
              <a:rPr lang="en-US" altLang="en-US" sz="1800" dirty="0"/>
              <a:t>Introduction</a:t>
            </a:r>
          </a:p>
          <a:p>
            <a:pPr fontAlgn="auto"/>
            <a:r>
              <a:rPr lang="en-US" altLang="en-US" sz="1800" dirty="0"/>
              <a:t>Methods</a:t>
            </a:r>
          </a:p>
          <a:p>
            <a:pPr fontAlgn="auto"/>
            <a:r>
              <a:rPr lang="en-US" altLang="en-US" sz="1800" dirty="0"/>
              <a:t>Results	</a:t>
            </a:r>
          </a:p>
          <a:p>
            <a:pPr lvl="1" fontAlgn="auto"/>
            <a:r>
              <a:rPr lang="en-US" altLang="en-US" sz="1600" dirty="0"/>
              <a:t>Tables</a:t>
            </a:r>
          </a:p>
          <a:p>
            <a:pPr lvl="1" fontAlgn="auto"/>
            <a:r>
              <a:rPr lang="en-US" altLang="en-US" sz="1600" dirty="0"/>
              <a:t>Figures		</a:t>
            </a:r>
          </a:p>
          <a:p>
            <a:pPr fontAlgn="auto"/>
            <a:r>
              <a:rPr lang="en-US" altLang="en-US" sz="1800" dirty="0"/>
              <a:t>Discussion</a:t>
            </a:r>
          </a:p>
          <a:p>
            <a:pPr fontAlgn="auto"/>
            <a:r>
              <a:rPr lang="en-US" altLang="en-US" sz="1800" dirty="0"/>
              <a:t>References</a:t>
            </a:r>
          </a:p>
          <a:p>
            <a:pPr fontAlgn="auto"/>
            <a:r>
              <a:rPr lang="en-US" altLang="en-US" sz="1800" dirty="0"/>
              <a:t>Acknowledgements</a:t>
            </a:r>
          </a:p>
          <a:p>
            <a:endParaRPr lang="en-US" dirty="0"/>
          </a:p>
        </p:txBody>
      </p:sp>
    </p:spTree>
    <p:extLst>
      <p:ext uri="{BB962C8B-B14F-4D97-AF65-F5344CB8AC3E}">
        <p14:creationId xmlns:p14="http://schemas.microsoft.com/office/powerpoint/2010/main" val="14771243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 calcmode="lin" valueType="num">
                                      <p:cBhvr additive="base">
                                        <p:cTn id="11"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 calcmode="lin" valueType="num">
                                      <p:cBhvr additive="base">
                                        <p:cTn id="15"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anim calcmode="lin" valueType="num">
                                      <p:cBhvr additive="base">
                                        <p:cTn id="19"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anim calcmode="lin" valueType="num">
                                      <p:cBhvr additive="base">
                                        <p:cTn id="23"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4">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anim calcmode="lin" valueType="num">
                                      <p:cBhvr additive="base">
                                        <p:cTn id="27"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4">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xEl>
                                              <p:pRg st="6" end="6"/>
                                            </p:txEl>
                                          </p:spTgt>
                                        </p:tgtEl>
                                        <p:attrNameLst>
                                          <p:attrName>style.visibility</p:attrName>
                                        </p:attrNameLst>
                                      </p:cBhvr>
                                      <p:to>
                                        <p:strVal val="visible"/>
                                      </p:to>
                                    </p:set>
                                    <p:anim calcmode="lin" valueType="num">
                                      <p:cBhvr additive="base">
                                        <p:cTn id="31" dur="500" fill="hold"/>
                                        <p:tgtEl>
                                          <p:spTgt spid="14">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3" name="Rectangle 3"/>
          <p:cNvSpPr>
            <a:spLocks noGrp="1" noChangeArrowheads="1"/>
          </p:cNvSpPr>
          <p:nvPr>
            <p:ph sz="half" idx="1"/>
          </p:nvPr>
        </p:nvSpPr>
        <p:spPr>
          <a:xfrm>
            <a:off x="462814" y="1575788"/>
            <a:ext cx="4686929" cy="3704154"/>
          </a:xfrm>
        </p:spPr>
        <p:txBody>
          <a:bodyPr/>
          <a:lstStyle/>
          <a:p>
            <a:r>
              <a:rPr lang="en-US" altLang="en-US" smtClean="0">
                <a:solidFill>
                  <a:schemeClr val="bg1">
                    <a:lumMod val="50000"/>
                  </a:schemeClr>
                </a:solidFill>
              </a:rPr>
              <a:t>Title</a:t>
            </a:r>
          </a:p>
          <a:p>
            <a:r>
              <a:rPr lang="en-US" altLang="en-US" dirty="0" smtClean="0">
                <a:solidFill>
                  <a:schemeClr val="bg1">
                    <a:lumMod val="50000"/>
                  </a:schemeClr>
                </a:solidFill>
              </a:rPr>
              <a:t>Abstract</a:t>
            </a:r>
          </a:p>
          <a:p>
            <a:r>
              <a:rPr lang="en-US" altLang="en-US" sz="1800" dirty="0" smtClean="0"/>
              <a:t>Introduction</a:t>
            </a:r>
          </a:p>
          <a:p>
            <a:pPr lvl="1"/>
            <a:r>
              <a:rPr lang="en-US" altLang="en-US" sz="1800" dirty="0" smtClean="0"/>
              <a:t>Background (justification)</a:t>
            </a:r>
          </a:p>
          <a:p>
            <a:pPr lvl="2"/>
            <a:r>
              <a:rPr lang="en-US" altLang="en-US" sz="1500" dirty="0" smtClean="0"/>
              <a:t>Problem</a:t>
            </a:r>
          </a:p>
          <a:p>
            <a:pPr lvl="2"/>
            <a:r>
              <a:rPr lang="en-US" altLang="en-US" sz="1500" dirty="0" smtClean="0"/>
              <a:t>Need to fill gap</a:t>
            </a:r>
          </a:p>
          <a:p>
            <a:pPr lvl="2"/>
            <a:r>
              <a:rPr lang="en-US" altLang="en-US" sz="1500" dirty="0" smtClean="0"/>
              <a:t>Solution</a:t>
            </a:r>
          </a:p>
          <a:p>
            <a:pPr lvl="1"/>
            <a:r>
              <a:rPr lang="en-US" altLang="en-US" sz="1800" dirty="0" smtClean="0"/>
              <a:t>Research question-hypothesis</a:t>
            </a:r>
          </a:p>
          <a:p>
            <a:pPr lvl="1"/>
            <a:r>
              <a:rPr lang="en-US" altLang="en-US" sz="1800" dirty="0" smtClean="0"/>
              <a:t>Objectives</a:t>
            </a:r>
          </a:p>
          <a:p>
            <a:r>
              <a:rPr lang="en-US" altLang="en-US" dirty="0" smtClean="0">
                <a:solidFill>
                  <a:schemeClr val="bg1">
                    <a:lumMod val="50000"/>
                  </a:schemeClr>
                </a:solidFill>
              </a:rPr>
              <a:t>Methods</a:t>
            </a:r>
          </a:p>
          <a:p>
            <a:r>
              <a:rPr lang="en-US" altLang="en-US" dirty="0" smtClean="0">
                <a:solidFill>
                  <a:schemeClr val="bg1">
                    <a:lumMod val="50000"/>
                  </a:schemeClr>
                </a:solidFill>
              </a:rPr>
              <a:t>Results					</a:t>
            </a:r>
          </a:p>
          <a:p>
            <a:r>
              <a:rPr lang="en-US" altLang="en-US" dirty="0" smtClean="0">
                <a:solidFill>
                  <a:schemeClr val="bg1">
                    <a:lumMod val="50000"/>
                  </a:schemeClr>
                </a:solidFill>
              </a:rPr>
              <a:t>Discussion</a:t>
            </a:r>
          </a:p>
          <a:p>
            <a:r>
              <a:rPr lang="en-US" altLang="en-US" dirty="0" smtClean="0">
                <a:solidFill>
                  <a:schemeClr val="bg1">
                    <a:lumMod val="50000"/>
                  </a:schemeClr>
                </a:solidFill>
              </a:rPr>
              <a:t>References</a:t>
            </a:r>
          </a:p>
          <a:p>
            <a:r>
              <a:rPr lang="en-US" altLang="en-US" dirty="0" smtClean="0">
                <a:solidFill>
                  <a:schemeClr val="bg1">
                    <a:lumMod val="50000"/>
                  </a:schemeClr>
                </a:solidFill>
              </a:rPr>
              <a:t>Acknowledgements</a:t>
            </a:r>
            <a:endParaRPr lang="en-US" altLang="en-US" dirty="0">
              <a:solidFill>
                <a:schemeClr val="bg1">
                  <a:lumMod val="50000"/>
                </a:schemeClr>
              </a:solidFill>
            </a:endParaRPr>
          </a:p>
        </p:txBody>
      </p:sp>
      <p:sp>
        <p:nvSpPr>
          <p:cNvPr id="2" name="Content Placeholder 1"/>
          <p:cNvSpPr>
            <a:spLocks noGrp="1"/>
          </p:cNvSpPr>
          <p:nvPr>
            <p:ph sz="half" idx="2"/>
          </p:nvPr>
        </p:nvSpPr>
        <p:spPr>
          <a:xfrm>
            <a:off x="4498042" y="1575788"/>
            <a:ext cx="4427444" cy="1569127"/>
          </a:xfrm>
        </p:spPr>
        <p:txBody>
          <a:bodyPr/>
          <a:lstStyle/>
          <a:p>
            <a:pPr marL="140637" indent="0">
              <a:buNone/>
            </a:pPr>
            <a:r>
              <a:rPr lang="en-US" altLang="en-US" b="1" dirty="0" smtClean="0"/>
              <a:t>READER</a:t>
            </a:r>
          </a:p>
          <a:p>
            <a:r>
              <a:rPr lang="en-US" altLang="en-US" dirty="0" smtClean="0"/>
              <a:t>What was the justification for the study?</a:t>
            </a:r>
          </a:p>
          <a:p>
            <a:r>
              <a:rPr lang="en-US" altLang="en-US" dirty="0" smtClean="0"/>
              <a:t>Which were the main objectives?</a:t>
            </a:r>
          </a:p>
          <a:p>
            <a:r>
              <a:rPr lang="en-US" altLang="en-US" dirty="0" smtClean="0"/>
              <a:t>Does the significance of the problem justify the study? Can this study answer the question?</a:t>
            </a:r>
          </a:p>
          <a:p>
            <a:endParaRPr lang="en-US" altLang="en-US" dirty="0" smtClean="0"/>
          </a:p>
          <a:p>
            <a:endParaRPr lang="en-US" altLang="en-US" dirty="0"/>
          </a:p>
        </p:txBody>
      </p:sp>
      <p:sp>
        <p:nvSpPr>
          <p:cNvPr id="11" name="Title 1"/>
          <p:cNvSpPr>
            <a:spLocks noGrp="1"/>
          </p:cNvSpPr>
          <p:nvPr>
            <p:ph type="title"/>
          </p:nvPr>
        </p:nvSpPr>
        <p:spPr>
          <a:xfrm>
            <a:off x="462814" y="450285"/>
            <a:ext cx="8304609" cy="611072"/>
          </a:xfrm>
        </p:spPr>
        <p:txBody>
          <a:bodyPr/>
          <a:lstStyle/>
          <a:p>
            <a:r>
              <a:rPr lang="en-US" dirty="0" smtClean="0">
                <a:solidFill>
                  <a:schemeClr val="accent3"/>
                </a:solidFill>
              </a:rPr>
              <a:t>Reading</a:t>
            </a:r>
            <a:r>
              <a:rPr lang="en-US" dirty="0" smtClean="0"/>
              <a:t> &amp; reviewing &amp; </a:t>
            </a:r>
            <a:r>
              <a:rPr lang="en-US" dirty="0" smtClean="0">
                <a:solidFill>
                  <a:schemeClr val="accent3"/>
                </a:solidFill>
              </a:rPr>
              <a:t>writing</a:t>
            </a:r>
            <a:r>
              <a:rPr lang="en-US" dirty="0" smtClean="0"/>
              <a:t> a scientific manuscript</a:t>
            </a:r>
            <a:endParaRPr lang="en-US" dirty="0"/>
          </a:p>
        </p:txBody>
      </p:sp>
      <p:sp>
        <p:nvSpPr>
          <p:cNvPr id="6" name="Content Placeholder 1"/>
          <p:cNvSpPr txBox="1">
            <a:spLocks/>
          </p:cNvSpPr>
          <p:nvPr/>
        </p:nvSpPr>
        <p:spPr bwMode="auto">
          <a:xfrm>
            <a:off x="4498042" y="3478597"/>
            <a:ext cx="4430807" cy="2150715"/>
          </a:xfrm>
          <a:prstGeom prst="rect">
            <a:avLst/>
          </a:prstGeom>
          <a:noFill/>
          <a:ln w="12700">
            <a:noFill/>
            <a:miter lim="800000"/>
            <a:headEnd/>
            <a:tailEnd/>
          </a:ln>
          <a:effectLst/>
        </p:spPr>
        <p:txBody>
          <a:bodyPr vert="horz" wrap="square" lIns="26788" tIns="26788" rIns="26788" bIns="26788" numCol="1" anchor="t" anchorCtr="0" compatLnSpc="1">
            <a:prstTxWarp prst="textNoShape">
              <a:avLst/>
            </a:prstTxWarp>
          </a:bodyPr>
          <a:lstStyle>
            <a:lvl1pPr marL="534646" indent="-347130" algn="l" rtl="0" eaLnBrk="1" fontAlgn="base" hangingPunct="1">
              <a:spcBef>
                <a:spcPts val="1200"/>
              </a:spcBef>
              <a:spcAft>
                <a:spcPct val="0"/>
              </a:spcAft>
              <a:buClr>
                <a:schemeClr val="accent1"/>
              </a:buClr>
              <a:buSzPct val="100000"/>
              <a:buFont typeface="Gill Sans" pitchFamily="-1" charset="0"/>
              <a:buChar char="•"/>
              <a:defRPr sz="2000">
                <a:solidFill>
                  <a:srgbClr val="000000"/>
                </a:solidFill>
                <a:latin typeface="+mn-lt"/>
                <a:ea typeface="+mn-ea"/>
                <a:cs typeface="+mn-cs"/>
                <a:sym typeface="Gill Sans" pitchFamily="-1" charset="0"/>
              </a:defRPr>
            </a:lvl1pPr>
            <a:lvl2pPr marL="847174" indent="-347130" algn="l" rtl="0" eaLnBrk="1" fontAlgn="base" hangingPunct="1">
              <a:spcBef>
                <a:spcPts val="1200"/>
              </a:spcBef>
              <a:spcAft>
                <a:spcPct val="0"/>
              </a:spcAft>
              <a:buClr>
                <a:schemeClr val="accent1"/>
              </a:buClr>
              <a:buSzPct val="100000"/>
              <a:buFont typeface="Gill Sans" pitchFamily="-1" charset="0"/>
              <a:buChar char="•"/>
              <a:defRPr sz="1700">
                <a:solidFill>
                  <a:srgbClr val="000000"/>
                </a:solidFill>
                <a:latin typeface="+mn-lt"/>
                <a:ea typeface="+mn-ea"/>
                <a:cs typeface="+mn-cs"/>
                <a:sym typeface="Gill Sans" pitchFamily="-1" charset="0"/>
              </a:defRPr>
            </a:lvl2pPr>
            <a:lvl3pPr marL="1159702" indent="-347130" algn="l" rtl="0" eaLnBrk="1" fontAlgn="base" hangingPunct="1">
              <a:spcBef>
                <a:spcPts val="1200"/>
              </a:spcBef>
              <a:spcAft>
                <a:spcPct val="0"/>
              </a:spcAft>
              <a:buClr>
                <a:schemeClr val="accent1"/>
              </a:buClr>
              <a:buSzPct val="100000"/>
              <a:buFont typeface="Gill Sans" pitchFamily="-1" charset="0"/>
              <a:buChar char="•"/>
              <a:defRPr sz="1400">
                <a:solidFill>
                  <a:srgbClr val="000000"/>
                </a:solidFill>
                <a:latin typeface="+mn-lt"/>
                <a:ea typeface="+mn-ea"/>
                <a:cs typeface="+mn-cs"/>
                <a:sym typeface="Gill Sans" pitchFamily="-1" charset="0"/>
              </a:defRPr>
            </a:lvl3pPr>
            <a:lvl4pPr marL="1472230" indent="-347130" algn="l" rtl="0" eaLnBrk="1" fontAlgn="base" hangingPunct="1">
              <a:spcBef>
                <a:spcPts val="1200"/>
              </a:spcBef>
              <a:spcAft>
                <a:spcPct val="0"/>
              </a:spcAft>
              <a:buClr>
                <a:schemeClr val="accent1"/>
              </a:buClr>
              <a:buSzPct val="100000"/>
              <a:buFont typeface="Gill Sans" pitchFamily="-1" charset="0"/>
              <a:buChar char="•"/>
              <a:defRPr sz="1300">
                <a:solidFill>
                  <a:srgbClr val="000000"/>
                </a:solidFill>
                <a:latin typeface="+mn-lt"/>
                <a:ea typeface="+mn-ea"/>
                <a:cs typeface="+mn-cs"/>
                <a:sym typeface="Gill Sans" pitchFamily="-1" charset="0"/>
              </a:defRPr>
            </a:lvl4pPr>
            <a:lvl5pPr marL="1784758" indent="-347130" algn="l" rtl="0" eaLnBrk="1" fontAlgn="base" hangingPunct="1">
              <a:spcBef>
                <a:spcPts val="1200"/>
              </a:spcBef>
              <a:spcAft>
                <a:spcPct val="0"/>
              </a:spcAft>
              <a:buClr>
                <a:schemeClr val="accent1"/>
              </a:buClr>
              <a:buSzPct val="100000"/>
              <a:buFont typeface="Gill Sans" pitchFamily="-1" charset="0"/>
              <a:buChar char="•"/>
              <a:defRPr sz="1300">
                <a:solidFill>
                  <a:srgbClr val="000000"/>
                </a:solidFill>
                <a:latin typeface="+mn-lt"/>
                <a:ea typeface="+mn-ea"/>
                <a:cs typeface="+mn-cs"/>
                <a:sym typeface="Gill Sans" pitchFamily="-1" charset="0"/>
              </a:defRPr>
            </a:lvl5pPr>
            <a:lvl6pPr marL="2106216" indent="-347130" algn="l" rtl="0" eaLnBrk="1" fontAlgn="base" hangingPunct="1">
              <a:spcBef>
                <a:spcPts val="2672"/>
              </a:spcBef>
              <a:spcAft>
                <a:spcPct val="0"/>
              </a:spcAft>
              <a:buSzPct val="171000"/>
              <a:buFont typeface="Gill Sans" pitchFamily="-1" charset="0"/>
              <a:buChar char="•"/>
              <a:defRPr sz="1300">
                <a:solidFill>
                  <a:schemeClr val="tx1"/>
                </a:solidFill>
                <a:latin typeface="+mn-lt"/>
                <a:ea typeface="+mn-ea"/>
                <a:cs typeface="+mn-cs"/>
                <a:sym typeface="Gill Sans" pitchFamily="-1" charset="0"/>
              </a:defRPr>
            </a:lvl6pPr>
            <a:lvl7pPr marL="2427673" indent="-347130" algn="l" rtl="0" eaLnBrk="1" fontAlgn="base" hangingPunct="1">
              <a:spcBef>
                <a:spcPts val="2672"/>
              </a:spcBef>
              <a:spcAft>
                <a:spcPct val="0"/>
              </a:spcAft>
              <a:buSzPct val="171000"/>
              <a:buFont typeface="Gill Sans" pitchFamily="-1" charset="0"/>
              <a:buChar char="•"/>
              <a:defRPr sz="1300">
                <a:solidFill>
                  <a:schemeClr val="tx1"/>
                </a:solidFill>
                <a:latin typeface="+mn-lt"/>
                <a:ea typeface="+mn-ea"/>
                <a:cs typeface="+mn-cs"/>
                <a:sym typeface="Gill Sans" pitchFamily="-1" charset="0"/>
              </a:defRPr>
            </a:lvl7pPr>
            <a:lvl8pPr marL="2749130" indent="-347130" algn="l" rtl="0" eaLnBrk="1" fontAlgn="base" hangingPunct="1">
              <a:spcBef>
                <a:spcPts val="2672"/>
              </a:spcBef>
              <a:spcAft>
                <a:spcPct val="0"/>
              </a:spcAft>
              <a:buSzPct val="171000"/>
              <a:buFont typeface="Gill Sans" pitchFamily="-1" charset="0"/>
              <a:buChar char="•"/>
              <a:defRPr sz="1300">
                <a:solidFill>
                  <a:schemeClr val="tx1"/>
                </a:solidFill>
                <a:latin typeface="+mn-lt"/>
                <a:ea typeface="+mn-ea"/>
                <a:cs typeface="+mn-cs"/>
                <a:sym typeface="Gill Sans" pitchFamily="-1" charset="0"/>
              </a:defRPr>
            </a:lvl8pPr>
            <a:lvl9pPr marL="3070587" indent="-347130" algn="l" rtl="0" eaLnBrk="1" fontAlgn="base" hangingPunct="1">
              <a:spcBef>
                <a:spcPts val="2672"/>
              </a:spcBef>
              <a:spcAft>
                <a:spcPct val="0"/>
              </a:spcAft>
              <a:buSzPct val="171000"/>
              <a:buFont typeface="Gill Sans" pitchFamily="-1" charset="0"/>
              <a:buChar char="•"/>
              <a:defRPr sz="1300">
                <a:solidFill>
                  <a:schemeClr val="tx1"/>
                </a:solidFill>
                <a:latin typeface="+mn-lt"/>
                <a:ea typeface="+mn-ea"/>
                <a:cs typeface="+mn-cs"/>
                <a:sym typeface="Gill Sans" pitchFamily="-1" charset="0"/>
              </a:defRPr>
            </a:lvl9pPr>
          </a:lstStyle>
          <a:p>
            <a:pPr marL="140637" indent="0" defTabSz="685800">
              <a:buNone/>
            </a:pPr>
            <a:r>
              <a:rPr lang="en-US" altLang="en-US" sz="1500" b="1" kern="0" dirty="0"/>
              <a:t>AUTHOR recommendations</a:t>
            </a:r>
          </a:p>
          <a:p>
            <a:pPr defTabSz="685800">
              <a:spcBef>
                <a:spcPts val="450"/>
              </a:spcBef>
            </a:pPr>
            <a:r>
              <a:rPr lang="en-US" altLang="en-US" sz="1500" kern="0" dirty="0"/>
              <a:t>Summarize key background information that makes the study significant</a:t>
            </a:r>
          </a:p>
          <a:p>
            <a:pPr defTabSz="685800">
              <a:spcBef>
                <a:spcPts val="450"/>
              </a:spcBef>
            </a:pPr>
            <a:r>
              <a:rPr lang="en-US" altLang="en-US" sz="1500" kern="0" dirty="0"/>
              <a:t>Make clear the hypothesis you are studying and why is it relevant </a:t>
            </a:r>
          </a:p>
          <a:p>
            <a:pPr defTabSz="685800">
              <a:spcBef>
                <a:spcPts val="450"/>
              </a:spcBef>
            </a:pPr>
            <a:r>
              <a:rPr lang="en-US" altLang="en-US" sz="1500" kern="0" dirty="0"/>
              <a:t>State your study aims</a:t>
            </a:r>
          </a:p>
          <a:p>
            <a:pPr defTabSz="685800">
              <a:spcBef>
                <a:spcPts val="450"/>
              </a:spcBef>
            </a:pPr>
            <a:r>
              <a:rPr lang="en-US" altLang="en-US" sz="1500" kern="0" dirty="0"/>
              <a:t>No need to provide extensive literature review (&lt;40 references)</a:t>
            </a:r>
          </a:p>
          <a:p>
            <a:pPr defTabSz="685800"/>
            <a:endParaRPr lang="en-US" altLang="en-US" sz="1500" kern="0" dirty="0"/>
          </a:p>
          <a:p>
            <a:pPr defTabSz="685800"/>
            <a:endParaRPr lang="en-US" altLang="en-US" sz="1500" kern="0" dirty="0"/>
          </a:p>
        </p:txBody>
      </p:sp>
    </p:spTree>
    <p:extLst>
      <p:ext uri="{BB962C8B-B14F-4D97-AF65-F5344CB8AC3E}">
        <p14:creationId xmlns:p14="http://schemas.microsoft.com/office/powerpoint/2010/main" val="11230640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3" name="Rectangle 3"/>
          <p:cNvSpPr>
            <a:spLocks noGrp="1" noChangeArrowheads="1"/>
          </p:cNvSpPr>
          <p:nvPr>
            <p:ph sz="half" idx="1"/>
          </p:nvPr>
        </p:nvSpPr>
        <p:spPr>
          <a:xfrm>
            <a:off x="446485" y="1074052"/>
            <a:ext cx="4686929" cy="3704154"/>
          </a:xfrm>
        </p:spPr>
        <p:txBody>
          <a:bodyPr/>
          <a:lstStyle/>
          <a:p>
            <a:r>
              <a:rPr lang="en-US" altLang="en-US" dirty="0">
                <a:solidFill>
                  <a:schemeClr val="bg1">
                    <a:lumMod val="50000"/>
                  </a:schemeClr>
                </a:solidFill>
              </a:rPr>
              <a:t>Title</a:t>
            </a:r>
          </a:p>
          <a:p>
            <a:r>
              <a:rPr lang="en-US" altLang="en-US" dirty="0" smtClean="0">
                <a:solidFill>
                  <a:schemeClr val="bg1">
                    <a:lumMod val="50000"/>
                  </a:schemeClr>
                </a:solidFill>
              </a:rPr>
              <a:t>Abstract</a:t>
            </a:r>
            <a:endParaRPr lang="en-US" altLang="en-US" dirty="0">
              <a:solidFill>
                <a:schemeClr val="bg1">
                  <a:lumMod val="50000"/>
                </a:schemeClr>
              </a:solidFill>
            </a:endParaRPr>
          </a:p>
          <a:p>
            <a:r>
              <a:rPr lang="en-US" altLang="en-US" dirty="0">
                <a:solidFill>
                  <a:schemeClr val="bg1">
                    <a:lumMod val="50000"/>
                  </a:schemeClr>
                </a:solidFill>
              </a:rPr>
              <a:t>Introduction</a:t>
            </a:r>
          </a:p>
          <a:p>
            <a:r>
              <a:rPr lang="en-US" altLang="en-US" sz="1800" dirty="0"/>
              <a:t>Methods</a:t>
            </a:r>
          </a:p>
          <a:p>
            <a:pPr lvl="1"/>
            <a:r>
              <a:rPr lang="en-US" altLang="en-US" sz="1500" dirty="0"/>
              <a:t>Design (cohort, case-control, </a:t>
            </a:r>
            <a:r>
              <a:rPr lang="en-US" altLang="en-US" sz="1500" dirty="0" err="1"/>
              <a:t>etc</a:t>
            </a:r>
            <a:r>
              <a:rPr lang="en-US" altLang="en-US" sz="1500" dirty="0"/>
              <a:t>)</a:t>
            </a:r>
          </a:p>
          <a:p>
            <a:pPr lvl="1"/>
            <a:r>
              <a:rPr lang="en-US" altLang="en-US" sz="1500" dirty="0"/>
              <a:t>Population (study base, exclusion/inclusion)</a:t>
            </a:r>
          </a:p>
          <a:p>
            <a:pPr lvl="1"/>
            <a:r>
              <a:rPr lang="en-US" altLang="en-US" sz="1500" dirty="0"/>
              <a:t>Disease (definition, selection, controls?)</a:t>
            </a:r>
          </a:p>
          <a:p>
            <a:pPr lvl="1"/>
            <a:r>
              <a:rPr lang="en-US" altLang="en-US" sz="1500" dirty="0"/>
              <a:t>Exposure (definition, data collection)</a:t>
            </a:r>
          </a:p>
          <a:p>
            <a:pPr lvl="1"/>
            <a:r>
              <a:rPr lang="en-US" altLang="en-US" sz="1500" dirty="0"/>
              <a:t>Analysis (measures, random error, bias reduction)</a:t>
            </a:r>
          </a:p>
          <a:p>
            <a:r>
              <a:rPr lang="en-US" altLang="en-US" dirty="0" smtClean="0">
                <a:solidFill>
                  <a:schemeClr val="bg1">
                    <a:lumMod val="50000"/>
                  </a:schemeClr>
                </a:solidFill>
              </a:rPr>
              <a:t>Results</a:t>
            </a:r>
            <a:r>
              <a:rPr lang="en-US" altLang="en-US" dirty="0">
                <a:solidFill>
                  <a:schemeClr val="bg1">
                    <a:lumMod val="50000"/>
                  </a:schemeClr>
                </a:solidFill>
              </a:rPr>
              <a:t>					</a:t>
            </a:r>
          </a:p>
          <a:p>
            <a:r>
              <a:rPr lang="en-US" altLang="en-US" dirty="0" smtClean="0">
                <a:solidFill>
                  <a:schemeClr val="bg1">
                    <a:lumMod val="50000"/>
                  </a:schemeClr>
                </a:solidFill>
              </a:rPr>
              <a:t>Discussion</a:t>
            </a:r>
          </a:p>
          <a:p>
            <a:r>
              <a:rPr lang="en-US" altLang="en-US" dirty="0" smtClean="0">
                <a:solidFill>
                  <a:schemeClr val="bg1">
                    <a:lumMod val="50000"/>
                  </a:schemeClr>
                </a:solidFill>
              </a:rPr>
              <a:t>References</a:t>
            </a:r>
          </a:p>
          <a:p>
            <a:r>
              <a:rPr lang="en-US" altLang="en-US" dirty="0" smtClean="0">
                <a:solidFill>
                  <a:schemeClr val="bg1">
                    <a:lumMod val="50000"/>
                  </a:schemeClr>
                </a:solidFill>
              </a:rPr>
              <a:t>Acknowledgements</a:t>
            </a:r>
            <a:endParaRPr lang="en-US" altLang="en-US" dirty="0">
              <a:solidFill>
                <a:schemeClr val="bg1">
                  <a:lumMod val="50000"/>
                </a:schemeClr>
              </a:solidFill>
            </a:endParaRPr>
          </a:p>
        </p:txBody>
      </p:sp>
      <p:sp>
        <p:nvSpPr>
          <p:cNvPr id="2" name="Content Placeholder 1"/>
          <p:cNvSpPr>
            <a:spLocks noGrp="1"/>
          </p:cNvSpPr>
          <p:nvPr>
            <p:ph sz="half" idx="2"/>
          </p:nvPr>
        </p:nvSpPr>
        <p:spPr>
          <a:xfrm>
            <a:off x="4851024" y="1074052"/>
            <a:ext cx="4074459" cy="3704154"/>
          </a:xfrm>
        </p:spPr>
        <p:txBody>
          <a:bodyPr/>
          <a:lstStyle/>
          <a:p>
            <a:pPr marL="140637" indent="0">
              <a:buNone/>
            </a:pPr>
            <a:r>
              <a:rPr lang="en-US" altLang="en-US" b="1" dirty="0"/>
              <a:t>READER</a:t>
            </a:r>
          </a:p>
          <a:p>
            <a:r>
              <a:rPr lang="en-US" altLang="en-US" dirty="0" smtClean="0"/>
              <a:t>What </a:t>
            </a:r>
            <a:r>
              <a:rPr lang="en-US" altLang="en-US" dirty="0"/>
              <a:t>was the design?</a:t>
            </a:r>
          </a:p>
          <a:p>
            <a:r>
              <a:rPr lang="en-US" altLang="en-US" dirty="0"/>
              <a:t>What was the study population?</a:t>
            </a:r>
          </a:p>
          <a:p>
            <a:r>
              <a:rPr lang="en-US" altLang="en-US" dirty="0"/>
              <a:t>What was the outcome of interest? How did they select the cases?</a:t>
            </a:r>
          </a:p>
          <a:p>
            <a:r>
              <a:rPr lang="en-US" altLang="en-US" dirty="0"/>
              <a:t>How were the controls </a:t>
            </a:r>
            <a:r>
              <a:rPr lang="en-US" altLang="en-US" dirty="0" smtClean="0"/>
              <a:t>or comparison group selected</a:t>
            </a:r>
            <a:r>
              <a:rPr lang="en-US" altLang="en-US" dirty="0"/>
              <a:t>?</a:t>
            </a:r>
          </a:p>
          <a:p>
            <a:r>
              <a:rPr lang="en-US" altLang="en-US" dirty="0"/>
              <a:t>What was the exposure of interest? How did they collect the information? </a:t>
            </a:r>
          </a:p>
          <a:p>
            <a:r>
              <a:rPr lang="en-US" altLang="en-US" dirty="0"/>
              <a:t>What measures of frequency or association were used in the study? </a:t>
            </a:r>
            <a:endParaRPr lang="en-US" altLang="en-US" dirty="0" smtClean="0"/>
          </a:p>
          <a:p>
            <a:r>
              <a:rPr lang="en-US" altLang="en-US" dirty="0" smtClean="0"/>
              <a:t>How </a:t>
            </a:r>
            <a:r>
              <a:rPr lang="en-US" altLang="en-US" dirty="0"/>
              <a:t>did they account for the role of chance?</a:t>
            </a:r>
          </a:p>
        </p:txBody>
      </p:sp>
      <p:sp>
        <p:nvSpPr>
          <p:cNvPr id="11" name="Title 1"/>
          <p:cNvSpPr>
            <a:spLocks noGrp="1"/>
          </p:cNvSpPr>
          <p:nvPr>
            <p:ph type="title"/>
          </p:nvPr>
        </p:nvSpPr>
        <p:spPr>
          <a:xfrm>
            <a:off x="446485" y="-165751"/>
            <a:ext cx="8304609" cy="840938"/>
          </a:xfrm>
        </p:spPr>
        <p:txBody>
          <a:bodyPr/>
          <a:lstStyle/>
          <a:p>
            <a:r>
              <a:rPr lang="en-US" dirty="0">
                <a:solidFill>
                  <a:schemeClr val="accent3"/>
                </a:solidFill>
              </a:rPr>
              <a:t>Reading</a:t>
            </a:r>
            <a:r>
              <a:rPr lang="en-US" dirty="0"/>
              <a:t> &amp; reviewing &amp; </a:t>
            </a:r>
            <a:r>
              <a:rPr lang="en-US" dirty="0">
                <a:solidFill>
                  <a:schemeClr val="accent3"/>
                </a:solidFill>
              </a:rPr>
              <a:t>writing</a:t>
            </a:r>
            <a:r>
              <a:rPr lang="en-US" dirty="0"/>
              <a:t> a scientific manuscript</a:t>
            </a:r>
          </a:p>
        </p:txBody>
      </p:sp>
      <p:sp>
        <p:nvSpPr>
          <p:cNvPr id="6" name="Content Placeholder 1"/>
          <p:cNvSpPr txBox="1">
            <a:spLocks/>
          </p:cNvSpPr>
          <p:nvPr/>
        </p:nvSpPr>
        <p:spPr>
          <a:xfrm>
            <a:off x="4851025" y="4734587"/>
            <a:ext cx="4074459" cy="1674159"/>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500" b="0" kern="120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275" b="0" kern="120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050" b="0" kern="120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975" b="0" kern="120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975" b="0" kern="120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975"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975"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975"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975" kern="1200">
                <a:solidFill>
                  <a:schemeClr val="tx1"/>
                </a:solidFill>
                <a:latin typeface="+mn-lt"/>
                <a:ea typeface="+mn-ea"/>
                <a:cs typeface="+mn-cs"/>
              </a:defRPr>
            </a:lvl9pPr>
          </a:lstStyle>
          <a:p>
            <a:pPr marL="140637" indent="0" fontAlgn="auto">
              <a:buFont typeface="Wingdings" charset="2"/>
              <a:buNone/>
            </a:pPr>
            <a:r>
              <a:rPr lang="en-US" altLang="en-US" b="1" dirty="0" smtClean="0"/>
              <a:t>AUTHOR recommendations</a:t>
            </a:r>
          </a:p>
          <a:p>
            <a:pPr fontAlgn="auto"/>
            <a:r>
              <a:rPr lang="en-US" altLang="en-US" dirty="0" smtClean="0"/>
              <a:t>ALL of the above</a:t>
            </a:r>
          </a:p>
          <a:p>
            <a:pPr fontAlgn="auto"/>
            <a:r>
              <a:rPr lang="en-US" altLang="en-US" dirty="0" smtClean="0"/>
              <a:t>Clear description of primary versus secondary aims </a:t>
            </a:r>
          </a:p>
          <a:p>
            <a:pPr fontAlgn="auto"/>
            <a:r>
              <a:rPr lang="en-US" altLang="en-US" dirty="0" smtClean="0"/>
              <a:t>IRB approval and informed consent</a:t>
            </a:r>
            <a:endParaRPr lang="en-US" altLang="en-US" dirty="0"/>
          </a:p>
        </p:txBody>
      </p:sp>
    </p:spTree>
    <p:extLst>
      <p:ext uri="{BB962C8B-B14F-4D97-AF65-F5344CB8AC3E}">
        <p14:creationId xmlns:p14="http://schemas.microsoft.com/office/powerpoint/2010/main" val="11351297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2"/>
          <p:cNvSpPr>
            <a:spLocks noGrp="1" noChangeArrowheads="1"/>
          </p:cNvSpPr>
          <p:nvPr>
            <p:ph type="title"/>
          </p:nvPr>
        </p:nvSpPr>
        <p:spPr/>
        <p:txBody>
          <a:bodyPr/>
          <a:lstStyle/>
          <a:p>
            <a:r>
              <a:rPr lang="en-US" altLang="en-US" dirty="0" smtClean="0"/>
              <a:t>Today’s Topics</a:t>
            </a:r>
            <a:endParaRPr lang="en-US" altLang="en-US" dirty="0"/>
          </a:p>
        </p:txBody>
      </p:sp>
      <p:sp>
        <p:nvSpPr>
          <p:cNvPr id="16387" name="Rectangle 7"/>
          <p:cNvSpPr>
            <a:spLocks noGrp="1" noChangeArrowheads="1"/>
          </p:cNvSpPr>
          <p:nvPr>
            <p:ph type="body" idx="1"/>
          </p:nvPr>
        </p:nvSpPr>
        <p:spPr>
          <a:xfrm>
            <a:off x="459686" y="1524000"/>
            <a:ext cx="8137665" cy="4615543"/>
          </a:xfrm>
        </p:spPr>
        <p:txBody>
          <a:bodyPr/>
          <a:lstStyle/>
          <a:p>
            <a:r>
              <a:rPr lang="en-US" altLang="en-US" dirty="0" smtClean="0"/>
              <a:t>Introductions</a:t>
            </a:r>
          </a:p>
          <a:p>
            <a:r>
              <a:rPr lang="en-US" altLang="en-US" dirty="0" smtClean="0"/>
              <a:t>Why Epidemiology?</a:t>
            </a:r>
          </a:p>
          <a:p>
            <a:r>
              <a:rPr lang="en-US" altLang="en-US" dirty="0" smtClean="0"/>
              <a:t>Life of a Research Study</a:t>
            </a:r>
          </a:p>
          <a:p>
            <a:r>
              <a:rPr lang="en-US" altLang="en-US" dirty="0" smtClean="0"/>
              <a:t>Developing a Research Question &amp; Hypothesis</a:t>
            </a:r>
          </a:p>
          <a:p>
            <a:r>
              <a:rPr lang="en-US" altLang="en-US" dirty="0" smtClean="0"/>
              <a:t>Study Design</a:t>
            </a:r>
          </a:p>
          <a:p>
            <a:pPr lvl="1"/>
            <a:r>
              <a:rPr lang="en-US" altLang="en-US" dirty="0" smtClean="0"/>
              <a:t>Strengths &amp; Limitations of Clinical Trials</a:t>
            </a:r>
          </a:p>
          <a:p>
            <a:pPr lvl="1"/>
            <a:r>
              <a:rPr lang="en-US" altLang="en-US" dirty="0" smtClean="0"/>
              <a:t>Observational </a:t>
            </a:r>
            <a:r>
              <a:rPr lang="en-US" altLang="en-US" dirty="0" smtClean="0"/>
              <a:t>Studies</a:t>
            </a:r>
            <a:endParaRPr lang="en-US" altLang="en-US" dirty="0" smtClean="0"/>
          </a:p>
          <a:p>
            <a:pPr lvl="2"/>
            <a:r>
              <a:rPr lang="en-US" altLang="en-US" dirty="0" smtClean="0"/>
              <a:t>Cohort (continued on 1/24)</a:t>
            </a:r>
          </a:p>
          <a:p>
            <a:pPr lvl="2"/>
            <a:r>
              <a:rPr lang="en-US" altLang="en-US" dirty="0" smtClean="0"/>
              <a:t>Case Control (covered 2/21)</a:t>
            </a:r>
          </a:p>
        </p:txBody>
      </p:sp>
      <p:sp>
        <p:nvSpPr>
          <p:cNvPr id="16388" name="Slide Number Placeholder 1"/>
          <p:cNvSpPr>
            <a:spLocks noGrp="1"/>
          </p:cNvSpPr>
          <p:nvPr>
            <p:ph type="sldNum" sz="quarter" idx="10"/>
          </p:nvPr>
        </p:nvSpPr>
        <p:spPr/>
        <p:txBody>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fld id="{61F8B00D-0AB7-F949-AFA0-FEF722960926}" type="slidenum">
              <a:rPr lang="en-US" altLang="en-US" smtClean="0"/>
              <a:pPr/>
              <a:t>3</a:t>
            </a:fld>
            <a:endParaRPr lang="en-US" altLang="en-US"/>
          </a:p>
        </p:txBody>
      </p:sp>
    </p:spTree>
    <p:extLst>
      <p:ext uri="{BB962C8B-B14F-4D97-AF65-F5344CB8AC3E}">
        <p14:creationId xmlns:p14="http://schemas.microsoft.com/office/powerpoint/2010/main" val="996820571"/>
      </p:ext>
    </p:extLst>
  </p:cSld>
  <p:clrMapOvr>
    <a:masterClrMapping/>
  </p:clrMapOvr>
  <p:transition advClick="0" advTm="58312">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3" name="Rectangle 3"/>
          <p:cNvSpPr>
            <a:spLocks noGrp="1" noChangeArrowheads="1"/>
          </p:cNvSpPr>
          <p:nvPr>
            <p:ph sz="half" idx="1"/>
          </p:nvPr>
        </p:nvSpPr>
        <p:spPr>
          <a:xfrm>
            <a:off x="264951" y="1191818"/>
            <a:ext cx="4686929" cy="3704154"/>
          </a:xfrm>
        </p:spPr>
        <p:txBody>
          <a:bodyPr/>
          <a:lstStyle/>
          <a:p>
            <a:r>
              <a:rPr lang="en-US" altLang="en-US" sz="1350" dirty="0">
                <a:solidFill>
                  <a:schemeClr val="bg1">
                    <a:lumMod val="50000"/>
                  </a:schemeClr>
                </a:solidFill>
              </a:rPr>
              <a:t>Title</a:t>
            </a:r>
          </a:p>
          <a:p>
            <a:r>
              <a:rPr lang="en-US" altLang="en-US" sz="1350" dirty="0">
                <a:solidFill>
                  <a:schemeClr val="bg1">
                    <a:lumMod val="50000"/>
                  </a:schemeClr>
                </a:solidFill>
              </a:rPr>
              <a:t>Abstract</a:t>
            </a:r>
          </a:p>
          <a:p>
            <a:r>
              <a:rPr lang="en-US" altLang="en-US" sz="1350" dirty="0">
                <a:solidFill>
                  <a:schemeClr val="bg1">
                    <a:lumMod val="50000"/>
                  </a:schemeClr>
                </a:solidFill>
              </a:rPr>
              <a:t>Introduction</a:t>
            </a:r>
          </a:p>
          <a:p>
            <a:r>
              <a:rPr lang="en-US" altLang="en-US" sz="1350" dirty="0">
                <a:solidFill>
                  <a:schemeClr val="bg1">
                    <a:lumMod val="50000"/>
                  </a:schemeClr>
                </a:solidFill>
              </a:rPr>
              <a:t>Methods</a:t>
            </a:r>
          </a:p>
          <a:p>
            <a:r>
              <a:rPr lang="en-US" altLang="en-US" sz="1575" dirty="0"/>
              <a:t>Results					</a:t>
            </a:r>
          </a:p>
          <a:p>
            <a:pPr lvl="1"/>
            <a:r>
              <a:rPr lang="en-US" altLang="en-US" sz="1350" dirty="0"/>
              <a:t>Text</a:t>
            </a:r>
          </a:p>
          <a:p>
            <a:pPr lvl="1"/>
            <a:r>
              <a:rPr lang="en-US" altLang="en-US" sz="1350" dirty="0"/>
              <a:t>Tables</a:t>
            </a:r>
          </a:p>
          <a:p>
            <a:pPr lvl="1"/>
            <a:r>
              <a:rPr lang="en-US" altLang="en-US" sz="1350" dirty="0"/>
              <a:t>Figures, graphs, photos</a:t>
            </a:r>
          </a:p>
          <a:p>
            <a:r>
              <a:rPr lang="en-US" altLang="en-US" sz="1575" dirty="0"/>
              <a:t>Discussion</a:t>
            </a:r>
          </a:p>
          <a:p>
            <a:pPr lvl="1"/>
            <a:r>
              <a:rPr lang="en-US" altLang="en-US" sz="1350" dirty="0"/>
              <a:t>Summary of main results</a:t>
            </a:r>
          </a:p>
          <a:p>
            <a:pPr lvl="1"/>
            <a:r>
              <a:rPr lang="en-US" altLang="en-US" sz="1350" dirty="0"/>
              <a:t>Comparison with literature (consistent/refutes, why)</a:t>
            </a:r>
          </a:p>
          <a:p>
            <a:pPr lvl="1"/>
            <a:r>
              <a:rPr lang="en-US" altLang="en-US" sz="1350" dirty="0"/>
              <a:t>Biologic explanation</a:t>
            </a:r>
          </a:p>
          <a:p>
            <a:pPr lvl="1"/>
            <a:r>
              <a:rPr lang="en-US" altLang="en-US" sz="1350" dirty="0"/>
              <a:t>Limitations (internal and external validity)</a:t>
            </a:r>
          </a:p>
          <a:p>
            <a:pPr lvl="1"/>
            <a:r>
              <a:rPr lang="en-US" altLang="en-US" sz="1350" dirty="0"/>
              <a:t>Implications and recommendations ?</a:t>
            </a:r>
          </a:p>
          <a:p>
            <a:pPr lvl="1"/>
            <a:r>
              <a:rPr lang="en-US" altLang="en-US" sz="1350" dirty="0"/>
              <a:t>Conclusions, interpretation of results in context</a:t>
            </a:r>
          </a:p>
          <a:p>
            <a:r>
              <a:rPr lang="en-US" altLang="en-US" dirty="0" smtClean="0">
                <a:solidFill>
                  <a:schemeClr val="bg1">
                    <a:lumMod val="50000"/>
                  </a:schemeClr>
                </a:solidFill>
              </a:rPr>
              <a:t>References</a:t>
            </a:r>
          </a:p>
          <a:p>
            <a:r>
              <a:rPr lang="en-US" altLang="en-US" dirty="0" smtClean="0">
                <a:solidFill>
                  <a:schemeClr val="bg1">
                    <a:lumMod val="50000"/>
                  </a:schemeClr>
                </a:solidFill>
              </a:rPr>
              <a:t>Acknowledgements</a:t>
            </a:r>
            <a:endParaRPr lang="en-US" altLang="en-US" dirty="0">
              <a:solidFill>
                <a:schemeClr val="bg1">
                  <a:lumMod val="50000"/>
                </a:schemeClr>
              </a:solidFill>
            </a:endParaRPr>
          </a:p>
        </p:txBody>
      </p:sp>
      <p:sp>
        <p:nvSpPr>
          <p:cNvPr id="2" name="Content Placeholder 1"/>
          <p:cNvSpPr>
            <a:spLocks noGrp="1"/>
          </p:cNvSpPr>
          <p:nvPr>
            <p:ph sz="half" idx="2"/>
          </p:nvPr>
        </p:nvSpPr>
        <p:spPr>
          <a:xfrm>
            <a:off x="4851026" y="1205041"/>
            <a:ext cx="4074459" cy="3704154"/>
          </a:xfrm>
        </p:spPr>
        <p:txBody>
          <a:bodyPr/>
          <a:lstStyle/>
          <a:p>
            <a:pPr marL="140637" indent="0">
              <a:buNone/>
            </a:pPr>
            <a:r>
              <a:rPr lang="en-US" altLang="en-US" b="1" dirty="0" smtClean="0"/>
              <a:t>READER or REVIEWER</a:t>
            </a:r>
            <a:endParaRPr lang="en-US" altLang="en-US" b="1" dirty="0"/>
          </a:p>
          <a:p>
            <a:pPr>
              <a:spcBef>
                <a:spcPts val="450"/>
              </a:spcBef>
            </a:pPr>
            <a:r>
              <a:rPr lang="en-US" altLang="en-US" dirty="0" smtClean="0"/>
              <a:t>What </a:t>
            </a:r>
            <a:r>
              <a:rPr lang="en-US" altLang="en-US" dirty="0"/>
              <a:t>was the main result from the study?</a:t>
            </a:r>
          </a:p>
          <a:p>
            <a:pPr>
              <a:spcBef>
                <a:spcPts val="450"/>
              </a:spcBef>
            </a:pPr>
            <a:r>
              <a:rPr lang="en-US" altLang="en-US" dirty="0"/>
              <a:t>Do you think confounding is a problem? If yes, what would be the magnitude and direction of the bias?</a:t>
            </a:r>
          </a:p>
          <a:p>
            <a:pPr>
              <a:spcBef>
                <a:spcPts val="450"/>
              </a:spcBef>
            </a:pPr>
            <a:r>
              <a:rPr lang="en-US" altLang="en-US" dirty="0"/>
              <a:t>Do you think selection bias </a:t>
            </a:r>
            <a:r>
              <a:rPr lang="en-US" altLang="en-US" dirty="0" smtClean="0"/>
              <a:t>is </a:t>
            </a:r>
            <a:r>
              <a:rPr lang="en-US" altLang="en-US" dirty="0"/>
              <a:t>a problem? If yes, what would be the magnitude and direction of the bias?</a:t>
            </a:r>
          </a:p>
          <a:p>
            <a:pPr>
              <a:spcBef>
                <a:spcPts val="450"/>
              </a:spcBef>
            </a:pPr>
            <a:r>
              <a:rPr lang="en-US" altLang="en-US" dirty="0"/>
              <a:t>Do you think misclassification of exposure is a problem? If yes, what would be the magnitude and direction of the bias?</a:t>
            </a:r>
          </a:p>
          <a:p>
            <a:pPr>
              <a:spcBef>
                <a:spcPts val="450"/>
              </a:spcBef>
            </a:pPr>
            <a:r>
              <a:rPr lang="en-US" altLang="en-US" dirty="0"/>
              <a:t>What would be the main conclusion from this study?</a:t>
            </a:r>
            <a:endParaRPr lang="es-ES_tradnl" altLang="en-US" dirty="0"/>
          </a:p>
        </p:txBody>
      </p:sp>
      <p:sp>
        <p:nvSpPr>
          <p:cNvPr id="11" name="Title 1"/>
          <p:cNvSpPr>
            <a:spLocks noGrp="1"/>
          </p:cNvSpPr>
          <p:nvPr>
            <p:ph type="title"/>
          </p:nvPr>
        </p:nvSpPr>
        <p:spPr>
          <a:xfrm>
            <a:off x="264951" y="258301"/>
            <a:ext cx="8304609" cy="840938"/>
          </a:xfrm>
        </p:spPr>
        <p:txBody>
          <a:bodyPr/>
          <a:lstStyle/>
          <a:p>
            <a:r>
              <a:rPr lang="en-US" dirty="0">
                <a:solidFill>
                  <a:schemeClr val="accent3"/>
                </a:solidFill>
              </a:rPr>
              <a:t>Reading</a:t>
            </a:r>
            <a:r>
              <a:rPr lang="en-US" dirty="0"/>
              <a:t> &amp; </a:t>
            </a:r>
            <a:r>
              <a:rPr lang="en-US" dirty="0">
                <a:solidFill>
                  <a:schemeClr val="accent3"/>
                </a:solidFill>
              </a:rPr>
              <a:t>reviewing</a:t>
            </a:r>
            <a:r>
              <a:rPr lang="en-US" dirty="0"/>
              <a:t> &amp; </a:t>
            </a:r>
            <a:r>
              <a:rPr lang="en-US" dirty="0">
                <a:solidFill>
                  <a:schemeClr val="accent3"/>
                </a:solidFill>
              </a:rPr>
              <a:t>writing</a:t>
            </a:r>
            <a:r>
              <a:rPr lang="en-US" dirty="0"/>
              <a:t> a scientific manuscript</a:t>
            </a:r>
          </a:p>
        </p:txBody>
      </p:sp>
    </p:spTree>
    <p:extLst>
      <p:ext uri="{BB962C8B-B14F-4D97-AF65-F5344CB8AC3E}">
        <p14:creationId xmlns:p14="http://schemas.microsoft.com/office/powerpoint/2010/main" val="14397412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3" name="Rectangle 3"/>
          <p:cNvSpPr>
            <a:spLocks noGrp="1" noChangeArrowheads="1"/>
          </p:cNvSpPr>
          <p:nvPr>
            <p:ph sz="half" idx="1"/>
          </p:nvPr>
        </p:nvSpPr>
        <p:spPr>
          <a:xfrm>
            <a:off x="264951" y="1205670"/>
            <a:ext cx="4686929" cy="3704154"/>
          </a:xfrm>
        </p:spPr>
        <p:txBody>
          <a:bodyPr/>
          <a:lstStyle/>
          <a:p>
            <a:r>
              <a:rPr lang="en-US" altLang="en-US" sz="1350" dirty="0">
                <a:solidFill>
                  <a:schemeClr val="bg1">
                    <a:lumMod val="50000"/>
                  </a:schemeClr>
                </a:solidFill>
              </a:rPr>
              <a:t>Title</a:t>
            </a:r>
          </a:p>
          <a:p>
            <a:r>
              <a:rPr lang="en-US" altLang="en-US" sz="1350" dirty="0">
                <a:solidFill>
                  <a:schemeClr val="bg1">
                    <a:lumMod val="50000"/>
                  </a:schemeClr>
                </a:solidFill>
              </a:rPr>
              <a:t>Abstract</a:t>
            </a:r>
          </a:p>
          <a:p>
            <a:r>
              <a:rPr lang="en-US" altLang="en-US" sz="1350" dirty="0">
                <a:solidFill>
                  <a:schemeClr val="bg1">
                    <a:lumMod val="50000"/>
                  </a:schemeClr>
                </a:solidFill>
              </a:rPr>
              <a:t>Introduction</a:t>
            </a:r>
          </a:p>
          <a:p>
            <a:r>
              <a:rPr lang="en-US" altLang="en-US" sz="1350" dirty="0">
                <a:solidFill>
                  <a:schemeClr val="bg1">
                    <a:lumMod val="50000"/>
                  </a:schemeClr>
                </a:solidFill>
              </a:rPr>
              <a:t>Methods</a:t>
            </a:r>
          </a:p>
          <a:p>
            <a:r>
              <a:rPr lang="en-US" altLang="en-US" sz="1575" dirty="0"/>
              <a:t>Results					</a:t>
            </a:r>
          </a:p>
          <a:p>
            <a:pPr lvl="1"/>
            <a:r>
              <a:rPr lang="en-US" altLang="en-US" sz="1350" dirty="0"/>
              <a:t>Text</a:t>
            </a:r>
          </a:p>
          <a:p>
            <a:pPr lvl="1"/>
            <a:r>
              <a:rPr lang="en-US" altLang="en-US" sz="1350" dirty="0"/>
              <a:t>Tables</a:t>
            </a:r>
          </a:p>
          <a:p>
            <a:pPr lvl="1"/>
            <a:r>
              <a:rPr lang="en-US" altLang="en-US" sz="1350" dirty="0"/>
              <a:t>Figures, graphs, photos</a:t>
            </a:r>
          </a:p>
          <a:p>
            <a:r>
              <a:rPr lang="en-US" altLang="en-US" sz="1575" dirty="0"/>
              <a:t>Discussion</a:t>
            </a:r>
          </a:p>
          <a:p>
            <a:pPr lvl="1"/>
            <a:r>
              <a:rPr lang="en-US" altLang="en-US" sz="1350" dirty="0"/>
              <a:t>Summary of main results</a:t>
            </a:r>
          </a:p>
          <a:p>
            <a:pPr lvl="1"/>
            <a:r>
              <a:rPr lang="en-US" altLang="en-US" sz="1350" dirty="0"/>
              <a:t>Comparison with literature (consistent/refutes</a:t>
            </a:r>
          </a:p>
          <a:p>
            <a:pPr lvl="1"/>
            <a:r>
              <a:rPr lang="en-US" altLang="en-US" sz="1350" dirty="0"/>
              <a:t>Biologic explanation</a:t>
            </a:r>
          </a:p>
          <a:p>
            <a:pPr lvl="1"/>
            <a:r>
              <a:rPr lang="en-US" altLang="en-US" sz="1350" dirty="0"/>
              <a:t>Limitations (internal and external validity)</a:t>
            </a:r>
          </a:p>
          <a:p>
            <a:pPr lvl="1"/>
            <a:r>
              <a:rPr lang="en-US" altLang="en-US" sz="1350" dirty="0"/>
              <a:t>Implications and recommendations ?</a:t>
            </a:r>
          </a:p>
          <a:p>
            <a:pPr lvl="1"/>
            <a:r>
              <a:rPr lang="en-US" altLang="en-US" sz="1350" dirty="0"/>
              <a:t>Conclusions, interpretation of results in context</a:t>
            </a:r>
          </a:p>
          <a:p>
            <a:r>
              <a:rPr lang="en-US" altLang="en-US" dirty="0" smtClean="0">
                <a:solidFill>
                  <a:schemeClr val="bg1">
                    <a:lumMod val="50000"/>
                  </a:schemeClr>
                </a:solidFill>
              </a:rPr>
              <a:t>References</a:t>
            </a:r>
          </a:p>
          <a:p>
            <a:r>
              <a:rPr lang="en-US" altLang="en-US" dirty="0" smtClean="0">
                <a:solidFill>
                  <a:schemeClr val="bg1">
                    <a:lumMod val="50000"/>
                  </a:schemeClr>
                </a:solidFill>
              </a:rPr>
              <a:t>Acknowledgements</a:t>
            </a:r>
            <a:endParaRPr lang="en-US" altLang="en-US" dirty="0">
              <a:solidFill>
                <a:schemeClr val="bg1">
                  <a:lumMod val="50000"/>
                </a:schemeClr>
              </a:solidFill>
            </a:endParaRPr>
          </a:p>
        </p:txBody>
      </p:sp>
      <p:sp>
        <p:nvSpPr>
          <p:cNvPr id="2" name="Content Placeholder 1"/>
          <p:cNvSpPr>
            <a:spLocks noGrp="1"/>
          </p:cNvSpPr>
          <p:nvPr>
            <p:ph sz="half" idx="2"/>
          </p:nvPr>
        </p:nvSpPr>
        <p:spPr>
          <a:xfrm>
            <a:off x="4585855" y="1218892"/>
            <a:ext cx="4308763" cy="4766271"/>
          </a:xfrm>
        </p:spPr>
        <p:txBody>
          <a:bodyPr/>
          <a:lstStyle/>
          <a:p>
            <a:pPr marL="140637" indent="0">
              <a:buNone/>
            </a:pPr>
            <a:r>
              <a:rPr lang="en-US" altLang="en-US" b="1" dirty="0"/>
              <a:t>AUTHOR recommendations</a:t>
            </a:r>
          </a:p>
          <a:p>
            <a:pPr marL="383381" indent="-252413">
              <a:spcBef>
                <a:spcPts val="450"/>
              </a:spcBef>
            </a:pPr>
            <a:r>
              <a:rPr lang="en-US" altLang="en-US" dirty="0" smtClean="0"/>
              <a:t>Main </a:t>
            </a:r>
            <a:r>
              <a:rPr lang="en-US" altLang="en-US" dirty="0"/>
              <a:t>findings clear in the text, with reference to the tables and </a:t>
            </a:r>
            <a:r>
              <a:rPr lang="en-US" altLang="en-US" dirty="0" smtClean="0"/>
              <a:t>figures. But don’t </a:t>
            </a:r>
            <a:r>
              <a:rPr lang="en-US" altLang="en-US" dirty="0"/>
              <a:t>repeat all the numbers in the tables in the </a:t>
            </a:r>
            <a:r>
              <a:rPr lang="en-US" altLang="en-US" dirty="0" smtClean="0"/>
              <a:t>text</a:t>
            </a:r>
          </a:p>
          <a:p>
            <a:pPr marL="383381" indent="-252413">
              <a:spcBef>
                <a:spcPts val="450"/>
              </a:spcBef>
            </a:pPr>
            <a:r>
              <a:rPr lang="en-US" altLang="en-US" dirty="0" smtClean="0"/>
              <a:t>No </a:t>
            </a:r>
            <a:r>
              <a:rPr lang="en-US" altLang="en-US" dirty="0"/>
              <a:t>claims of </a:t>
            </a:r>
            <a:r>
              <a:rPr lang="en-US" altLang="en-US" dirty="0" smtClean="0"/>
              <a:t>order (“We are </a:t>
            </a:r>
            <a:r>
              <a:rPr lang="en-US" altLang="en-US" dirty="0"/>
              <a:t>the </a:t>
            </a:r>
            <a:r>
              <a:rPr lang="en-US" altLang="en-US" dirty="0" smtClean="0"/>
              <a:t>first to..”)</a:t>
            </a:r>
          </a:p>
          <a:p>
            <a:pPr marL="383381" indent="-252413">
              <a:spcBef>
                <a:spcPts val="450"/>
              </a:spcBef>
            </a:pPr>
            <a:r>
              <a:rPr lang="en-US" altLang="en-US" dirty="0" smtClean="0"/>
              <a:t>Don’t focus on criticizing </a:t>
            </a:r>
            <a:r>
              <a:rPr lang="en-US" altLang="en-US" dirty="0"/>
              <a:t>other </a:t>
            </a:r>
            <a:r>
              <a:rPr lang="en-US" altLang="en-US" dirty="0" smtClean="0"/>
              <a:t>studies</a:t>
            </a:r>
          </a:p>
          <a:p>
            <a:pPr marL="383381" lvl="1" indent="-252413">
              <a:spcBef>
                <a:spcPts val="450"/>
              </a:spcBef>
            </a:pPr>
            <a:r>
              <a:rPr lang="en-US" altLang="en-US" sz="1500" dirty="0"/>
              <a:t>Recognize but don’t be overly defensive regarding limitations. Note available evidence to suggest these are not major flaws</a:t>
            </a:r>
          </a:p>
          <a:p>
            <a:pPr marL="383381" indent="-252413">
              <a:spcBef>
                <a:spcPts val="450"/>
              </a:spcBef>
            </a:pPr>
            <a:r>
              <a:rPr lang="en-US" altLang="en-US" dirty="0" smtClean="0"/>
              <a:t>Don’t </a:t>
            </a:r>
            <a:r>
              <a:rPr lang="en-US" altLang="en-US" dirty="0"/>
              <a:t>speculate </a:t>
            </a:r>
            <a:r>
              <a:rPr lang="en-US" altLang="en-US" dirty="0" smtClean="0"/>
              <a:t>and don’t over-interpret </a:t>
            </a:r>
            <a:r>
              <a:rPr lang="en-US" altLang="en-US" dirty="0"/>
              <a:t>your </a:t>
            </a:r>
            <a:r>
              <a:rPr lang="en-US" altLang="en-US" dirty="0" smtClean="0"/>
              <a:t>results</a:t>
            </a:r>
            <a:endParaRPr lang="en-US" altLang="en-US" dirty="0"/>
          </a:p>
          <a:p>
            <a:pPr marL="383381" lvl="1" indent="-252413">
              <a:spcBef>
                <a:spcPts val="450"/>
              </a:spcBef>
            </a:pPr>
            <a:r>
              <a:rPr lang="en-US" altLang="en-US" sz="1500" dirty="0"/>
              <a:t>Conclusions should follow logically from the results and provide clear take home message</a:t>
            </a:r>
          </a:p>
          <a:p>
            <a:pPr>
              <a:lnSpc>
                <a:spcPct val="80000"/>
              </a:lnSpc>
              <a:spcBef>
                <a:spcPct val="0"/>
              </a:spcBef>
              <a:buFont typeface="Wingdings" panose="05000000000000000000" pitchFamily="2" charset="2"/>
              <a:buNone/>
              <a:defRPr/>
            </a:pPr>
            <a:endParaRPr lang="en-US" dirty="0"/>
          </a:p>
        </p:txBody>
      </p:sp>
      <p:sp>
        <p:nvSpPr>
          <p:cNvPr id="11" name="Title 1"/>
          <p:cNvSpPr>
            <a:spLocks noGrp="1"/>
          </p:cNvSpPr>
          <p:nvPr>
            <p:ph type="title"/>
          </p:nvPr>
        </p:nvSpPr>
        <p:spPr>
          <a:xfrm>
            <a:off x="416334" y="272155"/>
            <a:ext cx="8304609" cy="840938"/>
          </a:xfrm>
        </p:spPr>
        <p:txBody>
          <a:bodyPr/>
          <a:lstStyle/>
          <a:p>
            <a:r>
              <a:rPr lang="en-US" dirty="0"/>
              <a:t>Reading &amp; reviewing &amp; </a:t>
            </a:r>
            <a:r>
              <a:rPr lang="en-US" dirty="0">
                <a:solidFill>
                  <a:schemeClr val="accent3"/>
                </a:solidFill>
              </a:rPr>
              <a:t>writing</a:t>
            </a:r>
            <a:r>
              <a:rPr lang="en-US" dirty="0"/>
              <a:t> a scientific manuscript</a:t>
            </a:r>
          </a:p>
        </p:txBody>
      </p:sp>
    </p:spTree>
    <p:extLst>
      <p:ext uri="{BB962C8B-B14F-4D97-AF65-F5344CB8AC3E}">
        <p14:creationId xmlns:p14="http://schemas.microsoft.com/office/powerpoint/2010/main" val="21451004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500"/>
                                        <p:tgtEl>
                                          <p:spTgt spid="2">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dissolve">
                                      <p:cBhvr>
                                        <p:cTn id="13" dur="500"/>
                                        <p:tgtEl>
                                          <p:spTgt spid="2">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dissolve">
                                      <p:cBhvr>
                                        <p:cTn id="16" dur="500"/>
                                        <p:tgtEl>
                                          <p:spTgt spid="2">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dissolve">
                                      <p:cBhvr>
                                        <p:cTn id="19" dur="500"/>
                                        <p:tgtEl>
                                          <p:spTgt spid="2">
                                            <p:txEl>
                                              <p:pRg st="4" end="4"/>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dissolve">
                                      <p:cBhvr>
                                        <p:cTn id="22" dur="500"/>
                                        <p:tgtEl>
                                          <p:spTgt spid="2">
                                            <p:txEl>
                                              <p:pRg st="5" end="5"/>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dissolve">
                                      <p:cBhvr>
                                        <p:cTn id="2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3" name="Rectangle 3"/>
          <p:cNvSpPr>
            <a:spLocks noGrp="1" noChangeArrowheads="1"/>
          </p:cNvSpPr>
          <p:nvPr>
            <p:ph sz="half" idx="1"/>
          </p:nvPr>
        </p:nvSpPr>
        <p:spPr>
          <a:xfrm>
            <a:off x="264951" y="1219529"/>
            <a:ext cx="4686929" cy="3704154"/>
          </a:xfrm>
        </p:spPr>
        <p:txBody>
          <a:bodyPr/>
          <a:lstStyle/>
          <a:p>
            <a:pPr marL="140637" indent="0">
              <a:buNone/>
            </a:pPr>
            <a:r>
              <a:rPr lang="en-US" altLang="en-US" b="1" dirty="0"/>
              <a:t>ARTICLE</a:t>
            </a:r>
          </a:p>
          <a:p>
            <a:r>
              <a:rPr lang="en-US" altLang="en-US" dirty="0"/>
              <a:t>Introduction</a:t>
            </a:r>
          </a:p>
          <a:p>
            <a:pPr lvl="1"/>
            <a:r>
              <a:rPr lang="en-US" altLang="en-US" sz="1350" dirty="0"/>
              <a:t>Background (justification=</a:t>
            </a:r>
            <a:r>
              <a:rPr lang="en-US" altLang="en-US" sz="1350" dirty="0" err="1"/>
              <a:t>problem+need+solution</a:t>
            </a:r>
            <a:r>
              <a:rPr lang="en-US" altLang="en-US" sz="1350" dirty="0"/>
              <a:t>)</a:t>
            </a:r>
          </a:p>
          <a:p>
            <a:pPr lvl="1"/>
            <a:r>
              <a:rPr lang="en-US" altLang="en-US" sz="1350" dirty="0"/>
              <a:t>Research question-hypothesis		</a:t>
            </a:r>
          </a:p>
          <a:p>
            <a:pPr lvl="1"/>
            <a:r>
              <a:rPr lang="en-US" altLang="en-US" sz="1350" dirty="0"/>
              <a:t>Objectives</a:t>
            </a:r>
          </a:p>
          <a:p>
            <a:pPr>
              <a:spcBef>
                <a:spcPts val="450"/>
              </a:spcBef>
            </a:pPr>
            <a:r>
              <a:rPr lang="en-US" altLang="en-US" dirty="0"/>
              <a:t>Methods</a:t>
            </a:r>
          </a:p>
          <a:p>
            <a:pPr lvl="1"/>
            <a:r>
              <a:rPr lang="en-US" altLang="en-US" sz="1350" dirty="0"/>
              <a:t>Design (cohort, case-control, </a:t>
            </a:r>
            <a:r>
              <a:rPr lang="en-US" altLang="en-US" sz="1350" dirty="0" err="1"/>
              <a:t>etc</a:t>
            </a:r>
            <a:r>
              <a:rPr lang="en-US" altLang="en-US" sz="1350" dirty="0"/>
              <a:t>)</a:t>
            </a:r>
          </a:p>
          <a:p>
            <a:pPr lvl="1"/>
            <a:r>
              <a:rPr lang="en-US" altLang="en-US" sz="1350" dirty="0"/>
              <a:t>Population (study base)</a:t>
            </a:r>
          </a:p>
          <a:p>
            <a:pPr lvl="1"/>
            <a:r>
              <a:rPr lang="en-US" altLang="en-US" sz="1350" dirty="0"/>
              <a:t>Disease (definition, selection, controls?)</a:t>
            </a:r>
          </a:p>
          <a:p>
            <a:pPr lvl="1"/>
            <a:r>
              <a:rPr lang="en-US" altLang="en-US" sz="1350" dirty="0"/>
              <a:t>Exposure (definition, data collection)</a:t>
            </a:r>
          </a:p>
          <a:p>
            <a:pPr lvl="1"/>
            <a:r>
              <a:rPr lang="en-US" altLang="en-US" sz="1350" dirty="0"/>
              <a:t>Analysis (measures, random error, bias)</a:t>
            </a:r>
          </a:p>
          <a:p>
            <a:pPr>
              <a:spcBef>
                <a:spcPts val="450"/>
              </a:spcBef>
            </a:pPr>
            <a:r>
              <a:rPr lang="en-US" altLang="en-US" dirty="0" smtClean="0"/>
              <a:t>Results</a:t>
            </a:r>
          </a:p>
          <a:p>
            <a:r>
              <a:rPr lang="en-US" altLang="en-US" dirty="0" smtClean="0"/>
              <a:t>Discussion</a:t>
            </a:r>
          </a:p>
          <a:p>
            <a:pPr lvl="1"/>
            <a:r>
              <a:rPr lang="en-US" altLang="en-US" sz="1350" dirty="0"/>
              <a:t>Comparison with literature </a:t>
            </a:r>
          </a:p>
          <a:p>
            <a:pPr lvl="1"/>
            <a:r>
              <a:rPr lang="en-US" altLang="en-US" sz="1350" dirty="0"/>
              <a:t>Biologic explanation</a:t>
            </a:r>
          </a:p>
          <a:p>
            <a:pPr lvl="1"/>
            <a:r>
              <a:rPr lang="en-US" altLang="en-US" sz="1350" dirty="0"/>
              <a:t>Limitations (internal and external validity)</a:t>
            </a:r>
          </a:p>
          <a:p>
            <a:r>
              <a:rPr lang="en-US" altLang="en-US" dirty="0" smtClean="0"/>
              <a:t>References</a:t>
            </a:r>
          </a:p>
        </p:txBody>
      </p:sp>
      <p:sp>
        <p:nvSpPr>
          <p:cNvPr id="2" name="Content Placeholder 1"/>
          <p:cNvSpPr>
            <a:spLocks noGrp="1"/>
          </p:cNvSpPr>
          <p:nvPr>
            <p:ph sz="half" idx="2"/>
          </p:nvPr>
        </p:nvSpPr>
        <p:spPr>
          <a:xfrm>
            <a:off x="4951880" y="1192667"/>
            <a:ext cx="4074459" cy="3704154"/>
          </a:xfrm>
        </p:spPr>
        <p:txBody>
          <a:bodyPr/>
          <a:lstStyle/>
          <a:p>
            <a:pPr marL="140637" indent="0">
              <a:lnSpc>
                <a:spcPct val="80000"/>
              </a:lnSpc>
              <a:buNone/>
            </a:pPr>
            <a:r>
              <a:rPr lang="en-US" altLang="en-US" b="1" dirty="0" smtClean="0"/>
              <a:t>PROPOSAL</a:t>
            </a:r>
          </a:p>
          <a:p>
            <a:pPr>
              <a:lnSpc>
                <a:spcPct val="80000"/>
              </a:lnSpc>
            </a:pPr>
            <a:r>
              <a:rPr lang="en-US" altLang="en-US" dirty="0" smtClean="0"/>
              <a:t>Introduction</a:t>
            </a:r>
            <a:endParaRPr lang="en-US" altLang="en-US" dirty="0"/>
          </a:p>
          <a:p>
            <a:pPr lvl="1"/>
            <a:r>
              <a:rPr lang="en-US" altLang="en-US" sz="1350" dirty="0"/>
              <a:t>Background (justification, significance)</a:t>
            </a:r>
          </a:p>
          <a:p>
            <a:pPr lvl="1"/>
            <a:r>
              <a:rPr lang="en-US" altLang="en-US" sz="1350" dirty="0"/>
              <a:t>Research question-hypothesis</a:t>
            </a:r>
          </a:p>
          <a:p>
            <a:pPr lvl="1"/>
            <a:r>
              <a:rPr lang="en-US" altLang="en-US" sz="1350" dirty="0"/>
              <a:t>Objectives</a:t>
            </a:r>
          </a:p>
          <a:p>
            <a:pPr>
              <a:spcBef>
                <a:spcPts val="450"/>
              </a:spcBef>
            </a:pPr>
            <a:r>
              <a:rPr lang="en-US" altLang="en-US" dirty="0" smtClean="0"/>
              <a:t>Methods</a:t>
            </a:r>
            <a:endParaRPr lang="en-US" altLang="en-US" dirty="0"/>
          </a:p>
          <a:p>
            <a:pPr lvl="1"/>
            <a:r>
              <a:rPr lang="en-US" altLang="en-US" sz="1350" dirty="0"/>
              <a:t>Design (cohort, case-control, </a:t>
            </a:r>
            <a:r>
              <a:rPr lang="en-US" altLang="en-US" sz="1350" dirty="0" err="1"/>
              <a:t>etc</a:t>
            </a:r>
            <a:r>
              <a:rPr lang="en-US" altLang="en-US" sz="1350" dirty="0"/>
              <a:t>)</a:t>
            </a:r>
          </a:p>
          <a:p>
            <a:pPr lvl="1"/>
            <a:r>
              <a:rPr lang="en-US" altLang="en-US" sz="1350" dirty="0"/>
              <a:t>Population (study base)</a:t>
            </a:r>
          </a:p>
          <a:p>
            <a:pPr lvl="1"/>
            <a:r>
              <a:rPr lang="en-US" altLang="en-US" sz="1350" dirty="0"/>
              <a:t>Disease (definition, selection, controls?)</a:t>
            </a:r>
          </a:p>
          <a:p>
            <a:pPr lvl="1"/>
            <a:r>
              <a:rPr lang="en-US" altLang="en-US" sz="1350" dirty="0"/>
              <a:t>Exposure (definition, data collection)</a:t>
            </a:r>
          </a:p>
          <a:p>
            <a:pPr lvl="1"/>
            <a:r>
              <a:rPr lang="en-US" altLang="en-US" sz="1350" dirty="0"/>
              <a:t>Analysis (measures, random error, bias reduction [confounding control, validation studies] and quantification of impact [sensitivity analyses])</a:t>
            </a:r>
          </a:p>
          <a:p>
            <a:pPr lvl="1">
              <a:lnSpc>
                <a:spcPct val="80000"/>
              </a:lnSpc>
            </a:pPr>
            <a:r>
              <a:rPr lang="en-US" altLang="en-US" sz="1350" dirty="0"/>
              <a:t>Power</a:t>
            </a:r>
          </a:p>
          <a:p>
            <a:pPr lvl="1">
              <a:lnSpc>
                <a:spcPct val="80000"/>
              </a:lnSpc>
            </a:pPr>
            <a:r>
              <a:rPr lang="en-US" altLang="en-US" sz="1350" dirty="0"/>
              <a:t>Limitations and plans to minimize and quantify them</a:t>
            </a:r>
            <a:endParaRPr lang="en-US" altLang="en-US" dirty="0" smtClean="0"/>
          </a:p>
          <a:p>
            <a:pPr>
              <a:spcBef>
                <a:spcPts val="450"/>
              </a:spcBef>
            </a:pPr>
            <a:r>
              <a:rPr lang="en-US" altLang="en-US" dirty="0" smtClean="0"/>
              <a:t>References</a:t>
            </a:r>
            <a:endParaRPr lang="en-US" altLang="en-US" dirty="0"/>
          </a:p>
          <a:p>
            <a:pPr lvl="1">
              <a:lnSpc>
                <a:spcPct val="80000"/>
              </a:lnSpc>
            </a:pPr>
            <a:endParaRPr lang="en-US" altLang="en-US" sz="1350" dirty="0"/>
          </a:p>
        </p:txBody>
      </p:sp>
      <p:sp>
        <p:nvSpPr>
          <p:cNvPr id="11" name="Title 1"/>
          <p:cNvSpPr>
            <a:spLocks noGrp="1"/>
          </p:cNvSpPr>
          <p:nvPr>
            <p:ph type="title"/>
          </p:nvPr>
        </p:nvSpPr>
        <p:spPr>
          <a:xfrm>
            <a:off x="446485" y="157507"/>
            <a:ext cx="8304609" cy="840938"/>
          </a:xfrm>
        </p:spPr>
        <p:txBody>
          <a:bodyPr/>
          <a:lstStyle/>
          <a:p>
            <a:r>
              <a:rPr lang="en-US" dirty="0" smtClean="0"/>
              <a:t>Developing a Proposal</a:t>
            </a:r>
            <a:endParaRPr lang="en-US" dirty="0"/>
          </a:p>
        </p:txBody>
      </p:sp>
      <p:cxnSp>
        <p:nvCxnSpPr>
          <p:cNvPr id="4" name="Straight Arrow Connector 3"/>
          <p:cNvCxnSpPr/>
          <p:nvPr/>
        </p:nvCxnSpPr>
        <p:spPr bwMode="auto">
          <a:xfrm flipV="1">
            <a:off x="3228109" y="1925782"/>
            <a:ext cx="2045635" cy="3295189"/>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triangle"/>
          </a:ln>
          <a:effectLst/>
        </p:spPr>
      </p:cxnSp>
      <p:sp>
        <p:nvSpPr>
          <p:cNvPr id="6" name="Right Brace 5"/>
          <p:cNvSpPr/>
          <p:nvPr/>
        </p:nvSpPr>
        <p:spPr bwMode="auto">
          <a:xfrm rot="20100226">
            <a:off x="2885511" y="4981552"/>
            <a:ext cx="322730" cy="671094"/>
          </a:xfrm>
          <a:prstGeom prst="rightBrace">
            <a:avLst/>
          </a:prstGeom>
          <a:noFill/>
          <a:ln w="25400" cap="flat" cmpd="sng" algn="ctr">
            <a:solidFill>
              <a:srgbClr val="C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eaLnBrk="1" hangingPunct="1"/>
            <a:endParaRPr lang="en-US" sz="3150">
              <a:solidFill>
                <a:srgbClr val="000000"/>
              </a:solidFill>
              <a:latin typeface="Gill Sans" pitchFamily="-1" charset="0"/>
              <a:ea typeface="ヒラギノ角ゴ ProN W3" pitchFamily="-1" charset="-128"/>
              <a:cs typeface="ヒラギノ角ゴ ProN W3" pitchFamily="-1" charset="-128"/>
              <a:sym typeface="Gill Sans" pitchFamily="-1" charset="0"/>
            </a:endParaRPr>
          </a:p>
        </p:txBody>
      </p:sp>
      <p:sp>
        <p:nvSpPr>
          <p:cNvPr id="13" name="Right Brace 12"/>
          <p:cNvSpPr/>
          <p:nvPr/>
        </p:nvSpPr>
        <p:spPr bwMode="auto">
          <a:xfrm>
            <a:off x="4685012" y="1671097"/>
            <a:ext cx="266868" cy="1088501"/>
          </a:xfrm>
          <a:prstGeom prst="rightBrace">
            <a:avLst/>
          </a:prstGeom>
          <a:noFill/>
          <a:ln w="25400" cap="flat" cmpd="sng" algn="ctr">
            <a:solidFill>
              <a:srgbClr val="C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eaLnBrk="1" hangingPunct="1"/>
            <a:endParaRPr lang="en-US" sz="3150">
              <a:solidFill>
                <a:srgbClr val="000000"/>
              </a:solidFill>
              <a:latin typeface="Gill Sans" pitchFamily="-1" charset="0"/>
              <a:ea typeface="ヒラギノ角ゴ ProN W3" pitchFamily="-1" charset="-128"/>
              <a:cs typeface="ヒラギノ角ゴ ProN W3" pitchFamily="-1" charset="-128"/>
              <a:sym typeface="Gill Sans" pitchFamily="-1" charset="0"/>
            </a:endParaRPr>
          </a:p>
        </p:txBody>
      </p:sp>
      <p:sp>
        <p:nvSpPr>
          <p:cNvPr id="14" name="Right Brace 13"/>
          <p:cNvSpPr/>
          <p:nvPr/>
        </p:nvSpPr>
        <p:spPr bwMode="auto">
          <a:xfrm>
            <a:off x="4630016" y="3083748"/>
            <a:ext cx="321864" cy="1363561"/>
          </a:xfrm>
          <a:prstGeom prst="rightBrace">
            <a:avLst/>
          </a:prstGeom>
          <a:noFill/>
          <a:ln w="25400" cap="flat" cmpd="sng" algn="ctr">
            <a:solidFill>
              <a:srgbClr val="C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eaLnBrk="1" hangingPunct="1"/>
            <a:endParaRPr lang="en-US" sz="3150">
              <a:solidFill>
                <a:srgbClr val="000000"/>
              </a:solidFill>
              <a:latin typeface="Gill Sans" pitchFamily="-1" charset="0"/>
              <a:ea typeface="ヒラギノ角ゴ ProN W3" pitchFamily="-1" charset="-128"/>
              <a:cs typeface="ヒラギノ角ゴ ProN W3" pitchFamily="-1" charset="-128"/>
              <a:sym typeface="Gill Sans" pitchFamily="-1" charset="0"/>
            </a:endParaRPr>
          </a:p>
        </p:txBody>
      </p:sp>
      <p:cxnSp>
        <p:nvCxnSpPr>
          <p:cNvPr id="15" name="Straight Arrow Connector 14"/>
          <p:cNvCxnSpPr/>
          <p:nvPr/>
        </p:nvCxnSpPr>
        <p:spPr bwMode="auto">
          <a:xfrm flipV="1">
            <a:off x="1854406" y="5840684"/>
            <a:ext cx="3285630" cy="308845"/>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triangle"/>
          </a:ln>
          <a:effectLst/>
        </p:spPr>
      </p:cxnSp>
      <p:cxnSp>
        <p:nvCxnSpPr>
          <p:cNvPr id="16" name="Straight Arrow Connector 15"/>
          <p:cNvCxnSpPr/>
          <p:nvPr/>
        </p:nvCxnSpPr>
        <p:spPr bwMode="auto">
          <a:xfrm flipV="1">
            <a:off x="4005521" y="5348389"/>
            <a:ext cx="1467024" cy="492295"/>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triangle"/>
          </a:ln>
          <a:effectLst/>
        </p:spPr>
      </p:cxnSp>
    </p:spTree>
    <p:extLst>
      <p:ext uri="{BB962C8B-B14F-4D97-AF65-F5344CB8AC3E}">
        <p14:creationId xmlns:p14="http://schemas.microsoft.com/office/powerpoint/2010/main" val="21148982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16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816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816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816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4816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4816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816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4816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48163">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4816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5" end="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
                                            <p:txEl>
                                              <p:pRg st="6" end="6"/>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
                                            <p:txEl>
                                              <p:pRg st="8" end="8"/>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
                                            <p:txEl>
                                              <p:pRg st="9" end="9"/>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
                                            <p:txEl>
                                              <p:pRg st="10" end="1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
                                            <p:txEl>
                                              <p:pRg st="11" end="11"/>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48163">
                                            <p:txEl>
                                              <p:pRg st="11" end="11"/>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48163">
                                            <p:txEl>
                                              <p:pRg st="12" end="12"/>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48163">
                                            <p:txEl>
                                              <p:pRg st="13" end="13"/>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48163">
                                            <p:txEl>
                                              <p:pRg st="14" end="14"/>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48163">
                                            <p:txEl>
                                              <p:pRg st="15" end="15"/>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48163">
                                            <p:txEl>
                                              <p:pRg st="16" end="16"/>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5"/>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33</a:t>
            </a:fld>
            <a:endParaRPr lang="en-US" dirty="0">
              <a:solidFill>
                <a:srgbClr val="052049"/>
              </a:solidFill>
            </a:endParaRPr>
          </a:p>
        </p:txBody>
      </p:sp>
      <p:sp>
        <p:nvSpPr>
          <p:cNvPr id="4" name="Title 3"/>
          <p:cNvSpPr>
            <a:spLocks noGrp="1"/>
          </p:cNvSpPr>
          <p:nvPr>
            <p:ph type="title"/>
          </p:nvPr>
        </p:nvSpPr>
        <p:spPr/>
        <p:txBody>
          <a:bodyPr/>
          <a:lstStyle/>
          <a:p>
            <a:r>
              <a:rPr lang="en-US" dirty="0" smtClean="0"/>
              <a:t>Study Designs</a:t>
            </a:r>
            <a:endParaRPr lang="en-US" dirty="0"/>
          </a:p>
        </p:txBody>
      </p:sp>
    </p:spTree>
    <p:extLst>
      <p:ext uri="{BB962C8B-B14F-4D97-AF65-F5344CB8AC3E}">
        <p14:creationId xmlns:p14="http://schemas.microsoft.com/office/powerpoint/2010/main" val="1586964913"/>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fontScale="90000"/>
          </a:bodyPr>
          <a:lstStyle/>
          <a:p>
            <a:r>
              <a:rPr lang="en-US" dirty="0" smtClean="0"/>
              <a:t>What Kinds of Questions Does Epidemiology Answer? “Big 6”</a:t>
            </a:r>
            <a:endParaRPr lang="en-US" dirty="0"/>
          </a:p>
        </p:txBody>
      </p:sp>
      <p:sp>
        <p:nvSpPr>
          <p:cNvPr id="18435" name="Rectangle 3"/>
          <p:cNvSpPr>
            <a:spLocks noGrp="1" noChangeArrowheads="1"/>
          </p:cNvSpPr>
          <p:nvPr>
            <p:ph type="body" idx="1"/>
          </p:nvPr>
        </p:nvSpPr>
        <p:spPr>
          <a:xfrm>
            <a:off x="453585" y="1149229"/>
            <a:ext cx="8137665" cy="5129651"/>
          </a:xfrm>
        </p:spPr>
        <p:txBody>
          <a:bodyPr/>
          <a:lstStyle/>
          <a:p>
            <a:pPr>
              <a:spcAft>
                <a:spcPts val="0"/>
              </a:spcAft>
            </a:pPr>
            <a:r>
              <a:rPr lang="en-US" sz="2000" b="1" dirty="0" smtClean="0"/>
              <a:t>Description </a:t>
            </a:r>
          </a:p>
          <a:p>
            <a:pPr lvl="1">
              <a:spcAft>
                <a:spcPts val="0"/>
              </a:spcAft>
            </a:pPr>
            <a:r>
              <a:rPr lang="en-US" sz="1800" dirty="0" smtClean="0"/>
              <a:t>How frequent/common are risk factors or exposures &amp; conditions or diseases? How often does Y occur?</a:t>
            </a:r>
          </a:p>
          <a:p>
            <a:pPr>
              <a:spcAft>
                <a:spcPts val="0"/>
              </a:spcAft>
            </a:pPr>
            <a:r>
              <a:rPr lang="en-US" sz="2000" b="1" dirty="0" smtClean="0"/>
              <a:t>Causation</a:t>
            </a:r>
          </a:p>
          <a:p>
            <a:pPr lvl="1">
              <a:spcAft>
                <a:spcPts val="0"/>
              </a:spcAft>
            </a:pPr>
            <a:r>
              <a:rPr lang="en-US" sz="1800" dirty="0" smtClean="0"/>
              <a:t>The science of establishing causal relationships among biological, behavioral, environmental (etc.) factors among humans</a:t>
            </a:r>
          </a:p>
          <a:p>
            <a:pPr lvl="1">
              <a:spcAft>
                <a:spcPts val="0"/>
              </a:spcAft>
            </a:pPr>
            <a:r>
              <a:rPr lang="en-US" sz="1800" dirty="0" smtClean="0"/>
              <a:t>Does X cause Y?</a:t>
            </a:r>
          </a:p>
          <a:p>
            <a:pPr>
              <a:spcAft>
                <a:spcPts val="0"/>
              </a:spcAft>
            </a:pPr>
            <a:r>
              <a:rPr lang="en-US" sz="2000" b="1" dirty="0" smtClean="0"/>
              <a:t>Attribution</a:t>
            </a:r>
          </a:p>
          <a:p>
            <a:pPr lvl="1">
              <a:spcAft>
                <a:spcPts val="0"/>
              </a:spcAft>
            </a:pPr>
            <a:r>
              <a:rPr lang="en-US" sz="1800" dirty="0" smtClean="0"/>
              <a:t>What fraction of disease Y can be eliminated if a causal exposure X is eliminated?</a:t>
            </a:r>
          </a:p>
          <a:p>
            <a:pPr>
              <a:spcAft>
                <a:spcPts val="0"/>
              </a:spcAft>
            </a:pPr>
            <a:r>
              <a:rPr lang="en-US" sz="2000" b="1" dirty="0" smtClean="0"/>
              <a:t>Mediation</a:t>
            </a:r>
          </a:p>
          <a:p>
            <a:pPr lvl="1">
              <a:spcAft>
                <a:spcPts val="0"/>
              </a:spcAft>
            </a:pPr>
            <a:r>
              <a:rPr lang="en-US" sz="1800" dirty="0" smtClean="0"/>
              <a:t>Understanding the mechanisms of causation</a:t>
            </a:r>
          </a:p>
          <a:p>
            <a:pPr lvl="1">
              <a:spcAft>
                <a:spcPts val="0"/>
              </a:spcAft>
            </a:pPr>
            <a:r>
              <a:rPr lang="en-US" sz="1800" dirty="0" smtClean="0"/>
              <a:t>How does X cause Y?</a:t>
            </a:r>
          </a:p>
          <a:p>
            <a:pPr>
              <a:spcAft>
                <a:spcPts val="0"/>
              </a:spcAft>
            </a:pPr>
            <a:r>
              <a:rPr lang="en-US" sz="2000" b="1" dirty="0" smtClean="0"/>
              <a:t>Interaction</a:t>
            </a:r>
          </a:p>
          <a:p>
            <a:pPr lvl="1">
              <a:spcAft>
                <a:spcPts val="0"/>
              </a:spcAft>
            </a:pPr>
            <a:r>
              <a:rPr lang="en-US" sz="1800" dirty="0" smtClean="0"/>
              <a:t>When and for whom does X cause Y?</a:t>
            </a:r>
          </a:p>
          <a:p>
            <a:pPr>
              <a:spcAft>
                <a:spcPts val="0"/>
              </a:spcAft>
            </a:pPr>
            <a:r>
              <a:rPr lang="en-US" sz="2000" b="1" dirty="0" smtClean="0"/>
              <a:t>Prediction </a:t>
            </a:r>
          </a:p>
          <a:p>
            <a:pPr lvl="1">
              <a:spcAft>
                <a:spcPts val="0"/>
              </a:spcAft>
            </a:pPr>
            <a:r>
              <a:rPr lang="en-US" sz="1800" dirty="0" smtClean="0"/>
              <a:t>Do A, B, and C predict occurrence of Y? (e.g., diagnosis or prognosis)</a:t>
            </a:r>
          </a:p>
        </p:txBody>
      </p:sp>
      <p:sp>
        <p:nvSpPr>
          <p:cNvPr id="2" name="Slide Number Placeholder 1"/>
          <p:cNvSpPr>
            <a:spLocks noGrp="1"/>
          </p:cNvSpPr>
          <p:nvPr>
            <p:ph type="sldNum" sz="quarter" idx="10"/>
          </p:nvPr>
        </p:nvSpPr>
        <p:spPr/>
        <p:txBody>
          <a:bodyPr/>
          <a:lstStyle/>
          <a:p>
            <a:pPr>
              <a:defRPr/>
            </a:pPr>
            <a:fld id="{FAA74B69-70FD-A649-B131-F3438782CAA4}" type="slidenum">
              <a:rPr lang="en-US" altLang="en-US" smtClean="0"/>
              <a:pPr>
                <a:defRPr/>
              </a:pPr>
              <a:t>34</a:t>
            </a:fld>
            <a:endParaRPr lang="en-US" altLang="en-US"/>
          </a:p>
        </p:txBody>
      </p:sp>
    </p:spTree>
    <p:extLst>
      <p:ext uri="{BB962C8B-B14F-4D97-AF65-F5344CB8AC3E}">
        <p14:creationId xmlns:p14="http://schemas.microsoft.com/office/powerpoint/2010/main" val="1798927547"/>
      </p:ext>
    </p:extLst>
  </p:cSld>
  <p:clrMapOvr>
    <a:masterClrMapping/>
  </p:clrMapOvr>
  <p:transition advTm="32636">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fontScale="90000"/>
          </a:bodyPr>
          <a:lstStyle/>
          <a:p>
            <a:r>
              <a:rPr lang="en-US" dirty="0" smtClean="0"/>
              <a:t>What Kinds of Questions Does Epidemiology Answer? “Big 6”</a:t>
            </a:r>
            <a:endParaRPr lang="en-US" dirty="0"/>
          </a:p>
        </p:txBody>
      </p:sp>
      <p:sp>
        <p:nvSpPr>
          <p:cNvPr id="18435" name="Rectangle 3"/>
          <p:cNvSpPr>
            <a:spLocks noGrp="1" noChangeArrowheads="1"/>
          </p:cNvSpPr>
          <p:nvPr>
            <p:ph type="body" idx="1"/>
          </p:nvPr>
        </p:nvSpPr>
        <p:spPr>
          <a:xfrm>
            <a:off x="453585" y="1149229"/>
            <a:ext cx="8137665" cy="5129651"/>
          </a:xfrm>
        </p:spPr>
        <p:txBody>
          <a:bodyPr/>
          <a:lstStyle/>
          <a:p>
            <a:pPr>
              <a:spcAft>
                <a:spcPts val="0"/>
              </a:spcAft>
            </a:pPr>
            <a:r>
              <a:rPr lang="en-US" sz="2000" b="1" dirty="0" smtClean="0"/>
              <a:t>Description </a:t>
            </a:r>
          </a:p>
          <a:p>
            <a:pPr lvl="1">
              <a:spcAft>
                <a:spcPts val="0"/>
              </a:spcAft>
            </a:pPr>
            <a:r>
              <a:rPr lang="en-US" sz="1800" dirty="0" smtClean="0"/>
              <a:t>How frequent/common are risk factors or exposures &amp; conditions or diseases? How often does Y occur?</a:t>
            </a:r>
          </a:p>
          <a:p>
            <a:pPr>
              <a:spcAft>
                <a:spcPts val="0"/>
              </a:spcAft>
            </a:pPr>
            <a:r>
              <a:rPr lang="en-US" sz="2000" b="1" dirty="0" smtClean="0"/>
              <a:t>Causation</a:t>
            </a:r>
          </a:p>
          <a:p>
            <a:pPr lvl="1">
              <a:spcAft>
                <a:spcPts val="0"/>
              </a:spcAft>
            </a:pPr>
            <a:r>
              <a:rPr lang="en-US" sz="1800" dirty="0" smtClean="0"/>
              <a:t>The science of establishing causal relationships among biological, behavioral, environmental (etc.) factors among humans</a:t>
            </a:r>
          </a:p>
          <a:p>
            <a:pPr lvl="1">
              <a:spcAft>
                <a:spcPts val="0"/>
              </a:spcAft>
            </a:pPr>
            <a:r>
              <a:rPr lang="en-US" sz="1800" dirty="0" smtClean="0"/>
              <a:t>Does X cause Y?</a:t>
            </a:r>
          </a:p>
          <a:p>
            <a:pPr lvl="1">
              <a:spcAft>
                <a:spcPts val="0"/>
              </a:spcAft>
            </a:pPr>
            <a:r>
              <a:rPr lang="en-US" sz="1800" b="1" dirty="0" smtClean="0"/>
              <a:t>Attribution</a:t>
            </a:r>
          </a:p>
          <a:p>
            <a:pPr lvl="2">
              <a:spcAft>
                <a:spcPts val="0"/>
              </a:spcAft>
            </a:pPr>
            <a:r>
              <a:rPr lang="en-US" sz="1600" dirty="0" smtClean="0"/>
              <a:t>What fraction of disease Y can be eliminated if a </a:t>
            </a:r>
            <a:r>
              <a:rPr lang="en-US" sz="1600" dirty="0" smtClean="0">
                <a:solidFill>
                  <a:schemeClr val="accent1"/>
                </a:solidFill>
              </a:rPr>
              <a:t>causal</a:t>
            </a:r>
            <a:r>
              <a:rPr lang="en-US" sz="1600" dirty="0" smtClean="0"/>
              <a:t> exposure X is eliminated?</a:t>
            </a:r>
          </a:p>
          <a:p>
            <a:pPr lvl="1">
              <a:spcAft>
                <a:spcPts val="0"/>
              </a:spcAft>
            </a:pPr>
            <a:r>
              <a:rPr lang="en-US" sz="1800" b="1" dirty="0" smtClean="0"/>
              <a:t>Mediation</a:t>
            </a:r>
          </a:p>
          <a:p>
            <a:pPr lvl="2">
              <a:spcAft>
                <a:spcPts val="0"/>
              </a:spcAft>
            </a:pPr>
            <a:r>
              <a:rPr lang="en-US" sz="1600" dirty="0" smtClean="0"/>
              <a:t>Understanding the mechanisms of </a:t>
            </a:r>
            <a:r>
              <a:rPr lang="en-US" sz="1600" dirty="0" smtClean="0">
                <a:solidFill>
                  <a:schemeClr val="accent1"/>
                </a:solidFill>
              </a:rPr>
              <a:t>causation</a:t>
            </a:r>
          </a:p>
          <a:p>
            <a:pPr lvl="2">
              <a:spcAft>
                <a:spcPts val="0"/>
              </a:spcAft>
            </a:pPr>
            <a:r>
              <a:rPr lang="en-US" sz="1600" dirty="0" smtClean="0"/>
              <a:t>How does X cause Y?</a:t>
            </a:r>
            <a:endParaRPr lang="en-US" sz="1600" dirty="0" smtClean="0">
              <a:solidFill>
                <a:schemeClr val="accent1"/>
              </a:solidFill>
            </a:endParaRPr>
          </a:p>
          <a:p>
            <a:pPr lvl="1">
              <a:spcAft>
                <a:spcPts val="0"/>
              </a:spcAft>
            </a:pPr>
            <a:r>
              <a:rPr lang="en-US" sz="1800" b="1" dirty="0" smtClean="0"/>
              <a:t>Interaction</a:t>
            </a:r>
          </a:p>
          <a:p>
            <a:pPr lvl="2">
              <a:spcAft>
                <a:spcPts val="0"/>
              </a:spcAft>
            </a:pPr>
            <a:r>
              <a:rPr lang="en-US" sz="1600" dirty="0" smtClean="0"/>
              <a:t>When and for whom does X </a:t>
            </a:r>
            <a:r>
              <a:rPr lang="en-US" sz="1600" dirty="0" smtClean="0">
                <a:solidFill>
                  <a:schemeClr val="accent1"/>
                </a:solidFill>
              </a:rPr>
              <a:t>cause</a:t>
            </a:r>
            <a:r>
              <a:rPr lang="en-US" sz="1600" dirty="0" smtClean="0"/>
              <a:t> Y?</a:t>
            </a:r>
          </a:p>
          <a:p>
            <a:pPr>
              <a:spcAft>
                <a:spcPts val="0"/>
              </a:spcAft>
            </a:pPr>
            <a:r>
              <a:rPr lang="en-US" sz="2000" b="1" dirty="0" smtClean="0"/>
              <a:t>Prediction </a:t>
            </a:r>
          </a:p>
          <a:p>
            <a:pPr lvl="1">
              <a:spcAft>
                <a:spcPts val="0"/>
              </a:spcAft>
            </a:pPr>
            <a:r>
              <a:rPr lang="en-US" sz="1800" dirty="0" smtClean="0"/>
              <a:t>Do A, B, and C predict occurrence of Y? (e.g., diagnosis or prognosis)</a:t>
            </a:r>
          </a:p>
        </p:txBody>
      </p:sp>
      <p:sp>
        <p:nvSpPr>
          <p:cNvPr id="2" name="Slide Number Placeholder 1"/>
          <p:cNvSpPr>
            <a:spLocks noGrp="1"/>
          </p:cNvSpPr>
          <p:nvPr>
            <p:ph type="sldNum" sz="quarter" idx="10"/>
          </p:nvPr>
        </p:nvSpPr>
        <p:spPr/>
        <p:txBody>
          <a:bodyPr/>
          <a:lstStyle/>
          <a:p>
            <a:pPr>
              <a:defRPr/>
            </a:pPr>
            <a:fld id="{FAA74B69-70FD-A649-B131-F3438782CAA4}" type="slidenum">
              <a:rPr lang="en-US" altLang="en-US" smtClean="0"/>
              <a:pPr>
                <a:defRPr/>
              </a:pPr>
              <a:t>35</a:t>
            </a:fld>
            <a:endParaRPr lang="en-US" altLang="en-US"/>
          </a:p>
        </p:txBody>
      </p:sp>
    </p:spTree>
    <p:extLst>
      <p:ext uri="{BB962C8B-B14F-4D97-AF65-F5344CB8AC3E}">
        <p14:creationId xmlns:p14="http://schemas.microsoft.com/office/powerpoint/2010/main" val="1182594212"/>
      </p:ext>
    </p:extLst>
  </p:cSld>
  <p:clrMapOvr>
    <a:masterClrMapping/>
  </p:clrMapOvr>
  <p:transition advTm="32636">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3"/>
          <p:cNvSpPr txBox="1">
            <a:spLocks noChangeArrowheads="1"/>
          </p:cNvSpPr>
          <p:nvPr/>
        </p:nvSpPr>
        <p:spPr bwMode="auto">
          <a:xfrm>
            <a:off x="2725352" y="1160458"/>
            <a:ext cx="3376245" cy="584775"/>
          </a:xfrm>
          <a:prstGeom prst="rect">
            <a:avLst/>
          </a:prstGeom>
          <a:noFill/>
          <a:ln w="9525">
            <a:noFill/>
            <a:miter lim="800000"/>
            <a:headEnd/>
            <a:tailEnd/>
          </a:ln>
        </p:spPr>
        <p:txBody>
          <a:bodyPr wrap="none">
            <a:spAutoFit/>
          </a:bodyPr>
          <a:lstStyle/>
          <a:p>
            <a:pPr algn="ctr" eaLnBrk="0" hangingPunct="0"/>
            <a:r>
              <a:rPr lang="en-US" sz="3200" dirty="0"/>
              <a:t>Unit of observation</a:t>
            </a:r>
          </a:p>
        </p:txBody>
      </p:sp>
      <p:sp>
        <p:nvSpPr>
          <p:cNvPr id="21507" name="Line 4"/>
          <p:cNvSpPr>
            <a:spLocks noChangeShapeType="1"/>
          </p:cNvSpPr>
          <p:nvPr/>
        </p:nvSpPr>
        <p:spPr bwMode="auto">
          <a:xfrm flipH="1">
            <a:off x="3429000" y="1739895"/>
            <a:ext cx="533400" cy="533400"/>
          </a:xfrm>
          <a:prstGeom prst="line">
            <a:avLst/>
          </a:prstGeom>
          <a:noFill/>
          <a:ln w="9525">
            <a:solidFill>
              <a:schemeClr val="tx1"/>
            </a:solidFill>
            <a:round/>
            <a:headEnd/>
            <a:tailEnd type="triangle" w="med" len="med"/>
          </a:ln>
        </p:spPr>
        <p:txBody>
          <a:bodyPr wrap="none" anchor="ctr"/>
          <a:lstStyle/>
          <a:p>
            <a:endParaRPr lang="en-US"/>
          </a:p>
        </p:txBody>
      </p:sp>
      <p:sp>
        <p:nvSpPr>
          <p:cNvPr id="21508" name="Line 5"/>
          <p:cNvSpPr>
            <a:spLocks noChangeShapeType="1"/>
          </p:cNvSpPr>
          <p:nvPr/>
        </p:nvSpPr>
        <p:spPr bwMode="auto">
          <a:xfrm>
            <a:off x="4800600" y="1739895"/>
            <a:ext cx="533400" cy="609600"/>
          </a:xfrm>
          <a:prstGeom prst="line">
            <a:avLst/>
          </a:prstGeom>
          <a:noFill/>
          <a:ln w="9525">
            <a:solidFill>
              <a:schemeClr val="tx1"/>
            </a:solidFill>
            <a:round/>
            <a:headEnd/>
            <a:tailEnd type="triangle" w="med" len="med"/>
          </a:ln>
        </p:spPr>
        <p:txBody>
          <a:bodyPr wrap="none" anchor="ctr"/>
          <a:lstStyle/>
          <a:p>
            <a:endParaRPr lang="en-US"/>
          </a:p>
        </p:txBody>
      </p:sp>
      <p:sp>
        <p:nvSpPr>
          <p:cNvPr id="21509" name="Text Box 6"/>
          <p:cNvSpPr txBox="1">
            <a:spLocks noChangeArrowheads="1"/>
          </p:cNvSpPr>
          <p:nvPr/>
        </p:nvSpPr>
        <p:spPr bwMode="auto">
          <a:xfrm>
            <a:off x="439433" y="2120897"/>
            <a:ext cx="3805850" cy="461665"/>
          </a:xfrm>
          <a:prstGeom prst="rect">
            <a:avLst/>
          </a:prstGeom>
          <a:noFill/>
          <a:ln w="9525">
            <a:noFill/>
            <a:miter lim="800000"/>
            <a:headEnd/>
            <a:tailEnd/>
          </a:ln>
        </p:spPr>
        <p:txBody>
          <a:bodyPr wrap="none">
            <a:spAutoFit/>
          </a:bodyPr>
          <a:lstStyle/>
          <a:p>
            <a:pPr algn="ctr" eaLnBrk="0" hangingPunct="0"/>
            <a:r>
              <a:rPr lang="en-US" dirty="0"/>
              <a:t>Group (e.g., geographic area)</a:t>
            </a:r>
          </a:p>
        </p:txBody>
      </p:sp>
      <p:sp>
        <p:nvSpPr>
          <p:cNvPr id="21510" name="Text Box 7"/>
          <p:cNvSpPr txBox="1">
            <a:spLocks noChangeArrowheads="1"/>
          </p:cNvSpPr>
          <p:nvPr/>
        </p:nvSpPr>
        <p:spPr bwMode="auto">
          <a:xfrm>
            <a:off x="5456770" y="2044697"/>
            <a:ext cx="1553630" cy="461665"/>
          </a:xfrm>
          <a:prstGeom prst="rect">
            <a:avLst/>
          </a:prstGeom>
          <a:noFill/>
          <a:ln w="9525">
            <a:noFill/>
            <a:miter lim="800000"/>
            <a:headEnd/>
            <a:tailEnd/>
          </a:ln>
        </p:spPr>
        <p:txBody>
          <a:bodyPr wrap="none">
            <a:spAutoFit/>
          </a:bodyPr>
          <a:lstStyle/>
          <a:p>
            <a:pPr algn="ctr" eaLnBrk="0" hangingPunct="0"/>
            <a:r>
              <a:rPr lang="en-US" b="1" dirty="0"/>
              <a:t>Individual</a:t>
            </a:r>
          </a:p>
        </p:txBody>
      </p:sp>
      <p:sp>
        <p:nvSpPr>
          <p:cNvPr id="21511" name="Line 8"/>
          <p:cNvSpPr>
            <a:spLocks noChangeShapeType="1"/>
          </p:cNvSpPr>
          <p:nvPr/>
        </p:nvSpPr>
        <p:spPr bwMode="auto">
          <a:xfrm>
            <a:off x="1070529" y="3265989"/>
            <a:ext cx="0" cy="457200"/>
          </a:xfrm>
          <a:prstGeom prst="line">
            <a:avLst/>
          </a:prstGeom>
          <a:noFill/>
          <a:ln w="9525">
            <a:solidFill>
              <a:schemeClr val="tx1"/>
            </a:solidFill>
            <a:round/>
            <a:headEnd/>
            <a:tailEnd type="triangle" w="med" len="med"/>
          </a:ln>
        </p:spPr>
        <p:txBody>
          <a:bodyPr wrap="none" anchor="ctr"/>
          <a:lstStyle/>
          <a:p>
            <a:endParaRPr lang="en-US"/>
          </a:p>
        </p:txBody>
      </p:sp>
      <p:sp>
        <p:nvSpPr>
          <p:cNvPr id="21512" name="Line 9"/>
          <p:cNvSpPr>
            <a:spLocks noChangeShapeType="1"/>
          </p:cNvSpPr>
          <p:nvPr/>
        </p:nvSpPr>
        <p:spPr bwMode="auto">
          <a:xfrm flipH="1">
            <a:off x="3616036" y="4195184"/>
            <a:ext cx="1469520" cy="827194"/>
          </a:xfrm>
          <a:prstGeom prst="line">
            <a:avLst/>
          </a:prstGeom>
          <a:noFill/>
          <a:ln w="9525">
            <a:solidFill>
              <a:schemeClr val="tx1"/>
            </a:solidFill>
            <a:round/>
            <a:headEnd/>
            <a:tailEnd type="triangle" w="med" len="med"/>
          </a:ln>
        </p:spPr>
        <p:txBody>
          <a:bodyPr wrap="none" anchor="ctr"/>
          <a:lstStyle/>
          <a:p>
            <a:endParaRPr lang="en-US"/>
          </a:p>
        </p:txBody>
      </p:sp>
      <p:sp>
        <p:nvSpPr>
          <p:cNvPr id="21513" name="Text Box 10"/>
          <p:cNvSpPr txBox="1">
            <a:spLocks noChangeArrowheads="1"/>
          </p:cNvSpPr>
          <p:nvPr/>
        </p:nvSpPr>
        <p:spPr bwMode="auto">
          <a:xfrm>
            <a:off x="148701" y="3589483"/>
            <a:ext cx="2258952" cy="461665"/>
          </a:xfrm>
          <a:prstGeom prst="rect">
            <a:avLst/>
          </a:prstGeom>
          <a:noFill/>
          <a:ln w="9525">
            <a:noFill/>
            <a:miter lim="800000"/>
            <a:headEnd/>
            <a:tailEnd/>
          </a:ln>
        </p:spPr>
        <p:txBody>
          <a:bodyPr wrap="none">
            <a:spAutoFit/>
          </a:bodyPr>
          <a:lstStyle/>
          <a:p>
            <a:pPr algn="ctr" eaLnBrk="0" hangingPunct="0"/>
            <a:r>
              <a:rPr lang="en-US" dirty="0" smtClean="0"/>
              <a:t>Ecologic </a:t>
            </a:r>
            <a:r>
              <a:rPr lang="en-US" dirty="0"/>
              <a:t>Studies</a:t>
            </a:r>
          </a:p>
        </p:txBody>
      </p:sp>
      <p:sp>
        <p:nvSpPr>
          <p:cNvPr id="21514" name="Text Box 11"/>
          <p:cNvSpPr txBox="1">
            <a:spLocks noChangeArrowheads="1"/>
          </p:cNvSpPr>
          <p:nvPr/>
        </p:nvSpPr>
        <p:spPr bwMode="auto">
          <a:xfrm>
            <a:off x="4616650" y="4865535"/>
            <a:ext cx="2233305" cy="1384995"/>
          </a:xfrm>
          <a:prstGeom prst="rect">
            <a:avLst/>
          </a:prstGeom>
          <a:noFill/>
          <a:ln w="9525">
            <a:noFill/>
            <a:miter lim="800000"/>
            <a:headEnd/>
            <a:tailEnd/>
          </a:ln>
        </p:spPr>
        <p:txBody>
          <a:bodyPr wrap="none">
            <a:spAutoFit/>
          </a:bodyPr>
          <a:lstStyle/>
          <a:p>
            <a:pPr algn="ctr" eaLnBrk="0" hangingPunct="0">
              <a:spcBef>
                <a:spcPct val="50000"/>
              </a:spcBef>
            </a:pPr>
            <a:r>
              <a:rPr lang="en-US" u="sng" dirty="0" smtClean="0"/>
              <a:t>Between-subject</a:t>
            </a:r>
            <a:endParaRPr lang="en-US" u="sng" dirty="0"/>
          </a:p>
          <a:p>
            <a:pPr algn="ctr" eaLnBrk="0" hangingPunct="0"/>
            <a:r>
              <a:rPr lang="en-US" sz="2000" dirty="0"/>
              <a:t>Cohort </a:t>
            </a:r>
          </a:p>
          <a:p>
            <a:pPr algn="ctr" eaLnBrk="0" hangingPunct="0"/>
            <a:r>
              <a:rPr lang="en-US" sz="2000" dirty="0"/>
              <a:t>Cross-sectional</a:t>
            </a:r>
          </a:p>
          <a:p>
            <a:pPr algn="ctr" eaLnBrk="0" hangingPunct="0"/>
            <a:r>
              <a:rPr lang="en-US" sz="2000" dirty="0" smtClean="0"/>
              <a:t>Case-Control</a:t>
            </a:r>
            <a:endParaRPr lang="en-US" sz="2000" dirty="0"/>
          </a:p>
        </p:txBody>
      </p:sp>
      <p:sp>
        <p:nvSpPr>
          <p:cNvPr id="21515" name="Text Box 13"/>
          <p:cNvSpPr txBox="1">
            <a:spLocks noChangeArrowheads="1"/>
          </p:cNvSpPr>
          <p:nvPr/>
        </p:nvSpPr>
        <p:spPr bwMode="auto">
          <a:xfrm>
            <a:off x="6811248" y="3970482"/>
            <a:ext cx="1920719" cy="707886"/>
          </a:xfrm>
          <a:prstGeom prst="rect">
            <a:avLst/>
          </a:prstGeom>
          <a:noFill/>
          <a:ln w="9525">
            <a:noFill/>
            <a:miter lim="800000"/>
            <a:headEnd/>
            <a:tailEnd/>
          </a:ln>
        </p:spPr>
        <p:txBody>
          <a:bodyPr wrap="none">
            <a:spAutoFit/>
          </a:bodyPr>
          <a:lstStyle/>
          <a:p>
            <a:pPr algn="ctr" eaLnBrk="0" hangingPunct="0"/>
            <a:r>
              <a:rPr lang="en-US" sz="2000" dirty="0"/>
              <a:t>Randomized</a:t>
            </a:r>
          </a:p>
          <a:p>
            <a:pPr algn="ctr" eaLnBrk="0" hangingPunct="0"/>
            <a:r>
              <a:rPr lang="en-US" sz="2000" dirty="0"/>
              <a:t>Non-randomized</a:t>
            </a:r>
          </a:p>
        </p:txBody>
      </p:sp>
      <p:sp>
        <p:nvSpPr>
          <p:cNvPr id="21516" name="Text Box 14"/>
          <p:cNvSpPr txBox="1">
            <a:spLocks noChangeArrowheads="1"/>
          </p:cNvSpPr>
          <p:nvPr/>
        </p:nvSpPr>
        <p:spPr bwMode="auto">
          <a:xfrm>
            <a:off x="4575968" y="3667122"/>
            <a:ext cx="2129632" cy="461665"/>
          </a:xfrm>
          <a:prstGeom prst="rect">
            <a:avLst/>
          </a:prstGeom>
          <a:noFill/>
          <a:ln w="9525">
            <a:noFill/>
            <a:miter lim="800000"/>
            <a:headEnd/>
            <a:tailEnd/>
          </a:ln>
        </p:spPr>
        <p:txBody>
          <a:bodyPr wrap="square">
            <a:spAutoFit/>
          </a:bodyPr>
          <a:lstStyle/>
          <a:p>
            <a:pPr algn="ctr" eaLnBrk="0" hangingPunct="0">
              <a:spcBef>
                <a:spcPct val="50000"/>
              </a:spcBef>
            </a:pPr>
            <a:r>
              <a:rPr lang="en-US" b="1" dirty="0">
                <a:solidFill>
                  <a:srgbClr val="FF0000"/>
                </a:solidFill>
              </a:rPr>
              <a:t>Observational</a:t>
            </a:r>
          </a:p>
        </p:txBody>
      </p:sp>
      <p:sp>
        <p:nvSpPr>
          <p:cNvPr id="21517" name="Text Box 15"/>
          <p:cNvSpPr txBox="1">
            <a:spLocks noChangeArrowheads="1"/>
          </p:cNvSpPr>
          <p:nvPr/>
        </p:nvSpPr>
        <p:spPr bwMode="auto">
          <a:xfrm>
            <a:off x="6591300" y="3097058"/>
            <a:ext cx="2438400" cy="457200"/>
          </a:xfrm>
          <a:prstGeom prst="rect">
            <a:avLst/>
          </a:prstGeom>
          <a:noFill/>
          <a:ln w="9525">
            <a:noFill/>
            <a:miter lim="800000"/>
            <a:headEnd/>
            <a:tailEnd/>
          </a:ln>
        </p:spPr>
        <p:txBody>
          <a:bodyPr>
            <a:spAutoFit/>
          </a:bodyPr>
          <a:lstStyle/>
          <a:p>
            <a:pPr algn="ctr" eaLnBrk="0" hangingPunct="0">
              <a:spcBef>
                <a:spcPct val="50000"/>
              </a:spcBef>
            </a:pPr>
            <a:r>
              <a:rPr lang="en-US" b="1" dirty="0">
                <a:solidFill>
                  <a:srgbClr val="FF0000"/>
                </a:solidFill>
              </a:rPr>
              <a:t>Experimental</a:t>
            </a:r>
          </a:p>
        </p:txBody>
      </p:sp>
      <p:sp>
        <p:nvSpPr>
          <p:cNvPr id="21518" name="Line 16"/>
          <p:cNvSpPr>
            <a:spLocks noChangeShapeType="1"/>
          </p:cNvSpPr>
          <p:nvPr/>
        </p:nvSpPr>
        <p:spPr bwMode="auto">
          <a:xfrm>
            <a:off x="7886700" y="3513281"/>
            <a:ext cx="0" cy="457200"/>
          </a:xfrm>
          <a:prstGeom prst="line">
            <a:avLst/>
          </a:prstGeom>
          <a:noFill/>
          <a:ln w="9525">
            <a:solidFill>
              <a:schemeClr val="tx1"/>
            </a:solidFill>
            <a:round/>
            <a:headEnd/>
            <a:tailEnd type="triangle" w="med" len="med"/>
          </a:ln>
        </p:spPr>
        <p:txBody>
          <a:bodyPr wrap="none" anchor="ctr"/>
          <a:lstStyle/>
          <a:p>
            <a:endParaRPr lang="en-US"/>
          </a:p>
        </p:txBody>
      </p:sp>
      <p:sp>
        <p:nvSpPr>
          <p:cNvPr id="21519" name="Line 17"/>
          <p:cNvSpPr>
            <a:spLocks noChangeShapeType="1"/>
          </p:cNvSpPr>
          <p:nvPr/>
        </p:nvSpPr>
        <p:spPr bwMode="auto">
          <a:xfrm flipH="1">
            <a:off x="5486400" y="2582858"/>
            <a:ext cx="304800" cy="1084262"/>
          </a:xfrm>
          <a:prstGeom prst="line">
            <a:avLst/>
          </a:prstGeom>
          <a:noFill/>
          <a:ln w="9525">
            <a:solidFill>
              <a:schemeClr val="tx1"/>
            </a:solidFill>
            <a:round/>
            <a:headEnd/>
            <a:tailEnd type="triangle" w="med" len="med"/>
          </a:ln>
        </p:spPr>
        <p:txBody>
          <a:bodyPr wrap="none" anchor="ctr"/>
          <a:lstStyle/>
          <a:p>
            <a:endParaRPr lang="en-US"/>
          </a:p>
        </p:txBody>
      </p:sp>
      <p:sp>
        <p:nvSpPr>
          <p:cNvPr id="21520" name="Line 18"/>
          <p:cNvSpPr>
            <a:spLocks noChangeShapeType="1"/>
          </p:cNvSpPr>
          <p:nvPr/>
        </p:nvSpPr>
        <p:spPr bwMode="auto">
          <a:xfrm>
            <a:off x="6248400" y="2624764"/>
            <a:ext cx="685800" cy="506083"/>
          </a:xfrm>
          <a:prstGeom prst="line">
            <a:avLst/>
          </a:prstGeom>
          <a:noFill/>
          <a:ln w="9525">
            <a:solidFill>
              <a:schemeClr val="tx1"/>
            </a:solidFill>
            <a:round/>
            <a:headEnd/>
            <a:tailEnd type="triangle" w="med" len="med"/>
          </a:ln>
        </p:spPr>
        <p:txBody>
          <a:bodyPr wrap="none" anchor="ctr"/>
          <a:lstStyle/>
          <a:p>
            <a:endParaRPr lang="en-US"/>
          </a:p>
        </p:txBody>
      </p:sp>
      <p:sp>
        <p:nvSpPr>
          <p:cNvPr id="21521" name="Text Box 21"/>
          <p:cNvSpPr txBox="1">
            <a:spLocks noChangeArrowheads="1"/>
          </p:cNvSpPr>
          <p:nvPr/>
        </p:nvSpPr>
        <p:spPr bwMode="auto">
          <a:xfrm>
            <a:off x="1719514" y="5038721"/>
            <a:ext cx="2869696" cy="1384995"/>
          </a:xfrm>
          <a:prstGeom prst="rect">
            <a:avLst/>
          </a:prstGeom>
          <a:noFill/>
          <a:ln w="9525">
            <a:noFill/>
            <a:miter lim="800000"/>
            <a:headEnd/>
            <a:tailEnd/>
          </a:ln>
        </p:spPr>
        <p:txBody>
          <a:bodyPr wrap="none">
            <a:spAutoFit/>
          </a:bodyPr>
          <a:lstStyle/>
          <a:p>
            <a:pPr algn="ctr" eaLnBrk="0" hangingPunct="0">
              <a:spcBef>
                <a:spcPct val="50000"/>
              </a:spcBef>
            </a:pPr>
            <a:r>
              <a:rPr lang="en-US" u="sng" dirty="0" smtClean="0"/>
              <a:t>Within-subject</a:t>
            </a:r>
            <a:endParaRPr lang="en-US" u="sng" dirty="0"/>
          </a:p>
          <a:p>
            <a:pPr algn="ctr" eaLnBrk="0" hangingPunct="0"/>
            <a:r>
              <a:rPr lang="en-US" sz="2000" dirty="0"/>
              <a:t>Case-crossover</a:t>
            </a:r>
          </a:p>
          <a:p>
            <a:pPr algn="ctr" eaLnBrk="0" hangingPunct="0"/>
            <a:r>
              <a:rPr lang="en-US" sz="2000" dirty="0"/>
              <a:t>Case only</a:t>
            </a:r>
          </a:p>
          <a:p>
            <a:pPr algn="ctr" eaLnBrk="0" hangingPunct="0"/>
            <a:r>
              <a:rPr lang="en-US" sz="2000" dirty="0"/>
              <a:t>Self-controlled case series</a:t>
            </a:r>
          </a:p>
        </p:txBody>
      </p:sp>
      <p:sp>
        <p:nvSpPr>
          <p:cNvPr id="21522" name="Line 22"/>
          <p:cNvSpPr>
            <a:spLocks noChangeShapeType="1"/>
          </p:cNvSpPr>
          <p:nvPr/>
        </p:nvSpPr>
        <p:spPr bwMode="auto">
          <a:xfrm>
            <a:off x="5715000" y="4163858"/>
            <a:ext cx="0" cy="701674"/>
          </a:xfrm>
          <a:prstGeom prst="line">
            <a:avLst/>
          </a:prstGeom>
          <a:noFill/>
          <a:ln w="9525">
            <a:solidFill>
              <a:schemeClr val="tx1"/>
            </a:solidFill>
            <a:round/>
            <a:headEnd/>
            <a:tailEnd type="triangle" w="med" len="med"/>
          </a:ln>
        </p:spPr>
        <p:txBody>
          <a:bodyPr wrap="none" anchor="ctr"/>
          <a:lstStyle/>
          <a:p>
            <a:endParaRPr lang="en-US"/>
          </a:p>
        </p:txBody>
      </p:sp>
      <p:sp>
        <p:nvSpPr>
          <p:cNvPr id="20" name="Text Box 14"/>
          <p:cNvSpPr txBox="1">
            <a:spLocks noChangeArrowheads="1"/>
          </p:cNvSpPr>
          <p:nvPr/>
        </p:nvSpPr>
        <p:spPr bwMode="auto">
          <a:xfrm>
            <a:off x="56356" y="2902245"/>
            <a:ext cx="1981200" cy="457200"/>
          </a:xfrm>
          <a:prstGeom prst="rect">
            <a:avLst/>
          </a:prstGeom>
          <a:noFill/>
          <a:ln w="9525">
            <a:noFill/>
            <a:miter lim="800000"/>
            <a:headEnd/>
            <a:tailEnd/>
          </a:ln>
        </p:spPr>
        <p:txBody>
          <a:bodyPr>
            <a:spAutoFit/>
          </a:bodyPr>
          <a:lstStyle/>
          <a:p>
            <a:pPr algn="ctr" eaLnBrk="0" hangingPunct="0">
              <a:spcBef>
                <a:spcPct val="50000"/>
              </a:spcBef>
            </a:pPr>
            <a:r>
              <a:rPr lang="en-US" dirty="0"/>
              <a:t>Observational</a:t>
            </a:r>
          </a:p>
        </p:txBody>
      </p:sp>
      <p:sp>
        <p:nvSpPr>
          <p:cNvPr id="21" name="Text Box 15"/>
          <p:cNvSpPr txBox="1">
            <a:spLocks noChangeArrowheads="1"/>
          </p:cNvSpPr>
          <p:nvPr/>
        </p:nvSpPr>
        <p:spPr bwMode="auto">
          <a:xfrm>
            <a:off x="2647156" y="2853362"/>
            <a:ext cx="2438400" cy="457200"/>
          </a:xfrm>
          <a:prstGeom prst="rect">
            <a:avLst/>
          </a:prstGeom>
          <a:noFill/>
          <a:ln w="9525">
            <a:noFill/>
            <a:miter lim="800000"/>
            <a:headEnd/>
            <a:tailEnd/>
          </a:ln>
        </p:spPr>
        <p:txBody>
          <a:bodyPr>
            <a:spAutoFit/>
          </a:bodyPr>
          <a:lstStyle/>
          <a:p>
            <a:pPr algn="ctr" eaLnBrk="0" hangingPunct="0">
              <a:spcBef>
                <a:spcPct val="50000"/>
              </a:spcBef>
            </a:pPr>
            <a:r>
              <a:rPr lang="en-US"/>
              <a:t>Experimental</a:t>
            </a:r>
          </a:p>
        </p:txBody>
      </p:sp>
      <p:sp>
        <p:nvSpPr>
          <p:cNvPr id="22" name="Line 17"/>
          <p:cNvSpPr>
            <a:spLocks noChangeShapeType="1"/>
          </p:cNvSpPr>
          <p:nvPr/>
        </p:nvSpPr>
        <p:spPr bwMode="auto">
          <a:xfrm flipH="1">
            <a:off x="1580356" y="2624762"/>
            <a:ext cx="304800" cy="457200"/>
          </a:xfrm>
          <a:prstGeom prst="line">
            <a:avLst/>
          </a:prstGeom>
          <a:noFill/>
          <a:ln w="9525">
            <a:solidFill>
              <a:schemeClr val="tx1"/>
            </a:solidFill>
            <a:round/>
            <a:headEnd/>
            <a:tailEnd type="triangle" w="med" len="med"/>
          </a:ln>
        </p:spPr>
        <p:txBody>
          <a:bodyPr wrap="none" anchor="ctr"/>
          <a:lstStyle/>
          <a:p>
            <a:endParaRPr lang="en-US"/>
          </a:p>
        </p:txBody>
      </p:sp>
      <p:sp>
        <p:nvSpPr>
          <p:cNvPr id="23" name="Line 18"/>
          <p:cNvSpPr>
            <a:spLocks noChangeShapeType="1"/>
          </p:cNvSpPr>
          <p:nvPr/>
        </p:nvSpPr>
        <p:spPr bwMode="auto">
          <a:xfrm>
            <a:off x="2342357" y="2624762"/>
            <a:ext cx="685800" cy="304800"/>
          </a:xfrm>
          <a:prstGeom prst="line">
            <a:avLst/>
          </a:prstGeom>
          <a:noFill/>
          <a:ln w="9525">
            <a:solidFill>
              <a:schemeClr val="tx1"/>
            </a:solidFill>
            <a:round/>
            <a:headEnd/>
            <a:tailEnd type="triangle" w="med" len="med"/>
          </a:ln>
        </p:spPr>
        <p:txBody>
          <a:bodyPr wrap="none" anchor="ctr"/>
          <a:lstStyle/>
          <a:p>
            <a:endParaRPr lang="en-US"/>
          </a:p>
        </p:txBody>
      </p:sp>
      <p:sp>
        <p:nvSpPr>
          <p:cNvPr id="24" name="Text Box 13"/>
          <p:cNvSpPr txBox="1">
            <a:spLocks noChangeArrowheads="1"/>
          </p:cNvSpPr>
          <p:nvPr/>
        </p:nvSpPr>
        <p:spPr bwMode="auto">
          <a:xfrm>
            <a:off x="2407653" y="3622027"/>
            <a:ext cx="2005822" cy="707886"/>
          </a:xfrm>
          <a:prstGeom prst="rect">
            <a:avLst/>
          </a:prstGeom>
          <a:noFill/>
          <a:ln w="9525">
            <a:noFill/>
            <a:miter lim="800000"/>
            <a:headEnd/>
            <a:tailEnd/>
          </a:ln>
        </p:spPr>
        <p:txBody>
          <a:bodyPr wrap="square">
            <a:spAutoFit/>
          </a:bodyPr>
          <a:lstStyle/>
          <a:p>
            <a:pPr algn="ctr" eaLnBrk="0" hangingPunct="0"/>
            <a:r>
              <a:rPr lang="en-US" sz="2000" dirty="0" smtClean="0"/>
              <a:t>Randomized</a:t>
            </a:r>
          </a:p>
          <a:p>
            <a:pPr algn="ctr" eaLnBrk="0" hangingPunct="0"/>
            <a:r>
              <a:rPr lang="en-US" sz="2000" dirty="0" smtClean="0"/>
              <a:t>Non-randomized</a:t>
            </a:r>
            <a:endParaRPr lang="en-US" sz="2000" dirty="0"/>
          </a:p>
        </p:txBody>
      </p:sp>
      <p:sp>
        <p:nvSpPr>
          <p:cNvPr id="25" name="Line 16"/>
          <p:cNvSpPr>
            <a:spLocks noChangeShapeType="1"/>
          </p:cNvSpPr>
          <p:nvPr/>
        </p:nvSpPr>
        <p:spPr bwMode="auto">
          <a:xfrm>
            <a:off x="3371506" y="3238643"/>
            <a:ext cx="0" cy="457200"/>
          </a:xfrm>
          <a:prstGeom prst="line">
            <a:avLst/>
          </a:prstGeom>
          <a:noFill/>
          <a:ln w="9525">
            <a:solidFill>
              <a:schemeClr val="tx1"/>
            </a:solidFill>
            <a:round/>
            <a:headEnd/>
            <a:tailEnd type="triangle" w="med" len="med"/>
          </a:ln>
        </p:spPr>
        <p:txBody>
          <a:bodyPr wrap="none" anchor="ctr"/>
          <a:lstStyle/>
          <a:p>
            <a:endParaRPr lang="en-US"/>
          </a:p>
        </p:txBody>
      </p:sp>
      <p:sp>
        <p:nvSpPr>
          <p:cNvPr id="26" name="Rectangle 2"/>
          <p:cNvSpPr txBox="1">
            <a:spLocks noChangeArrowheads="1"/>
          </p:cNvSpPr>
          <p:nvPr/>
        </p:nvSpPr>
        <p:spPr bwMode="auto">
          <a:xfrm>
            <a:off x="377302" y="228600"/>
            <a:ext cx="8538099"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US" kern="0" dirty="0" smtClean="0"/>
              <a:t>Research Studies Based on Humans</a:t>
            </a:r>
          </a:p>
        </p:txBody>
      </p:sp>
      <p:sp>
        <p:nvSpPr>
          <p:cNvPr id="2" name="TextBox 1"/>
          <p:cNvSpPr txBox="1"/>
          <p:nvPr/>
        </p:nvSpPr>
        <p:spPr bwMode="auto">
          <a:xfrm>
            <a:off x="148701" y="0"/>
            <a:ext cx="5308069" cy="307777"/>
          </a:xfrm>
          <a:prstGeom prst="rect">
            <a:avLst/>
          </a:prstGeom>
          <a:noFill/>
          <a:ln w="19050" algn="ctr">
            <a:noFill/>
            <a:miter lim="800000"/>
            <a:headEnd/>
            <a:tailEnd/>
          </a:ln>
        </p:spPr>
        <p:txBody>
          <a:bodyPr wrap="square" lIns="0" tIns="0" rIns="0" bIns="0" rtlCol="0">
            <a:spAutoFit/>
          </a:bodyPr>
          <a:lstStyle/>
          <a:p>
            <a:r>
              <a:rPr lang="en-US" sz="2000" dirty="0" smtClean="0">
                <a:solidFill>
                  <a:srgbClr val="C00000"/>
                </a:solidFill>
              </a:rPr>
              <a:t>Recap from </a:t>
            </a:r>
            <a:r>
              <a:rPr lang="en-US" sz="2000" dirty="0" err="1" smtClean="0">
                <a:solidFill>
                  <a:srgbClr val="C00000"/>
                </a:solidFill>
              </a:rPr>
              <a:t>Epid</a:t>
            </a:r>
            <a:r>
              <a:rPr lang="en-US" sz="2000" dirty="0" smtClean="0">
                <a:solidFill>
                  <a:srgbClr val="C00000"/>
                </a:solidFill>
              </a:rPr>
              <a:t> Methods I </a:t>
            </a:r>
            <a:r>
              <a:rPr lang="mr-IN" sz="2000" dirty="0" smtClean="0">
                <a:solidFill>
                  <a:srgbClr val="C00000"/>
                </a:solidFill>
              </a:rPr>
              <a:t>–</a:t>
            </a:r>
            <a:r>
              <a:rPr lang="en-US" sz="2000" dirty="0" smtClean="0">
                <a:solidFill>
                  <a:srgbClr val="C00000"/>
                </a:solidFill>
              </a:rPr>
              <a:t> Study Design</a:t>
            </a:r>
          </a:p>
        </p:txBody>
      </p:sp>
      <p:sp>
        <p:nvSpPr>
          <p:cNvPr id="3" name="TextBox 2"/>
          <p:cNvSpPr txBox="1"/>
          <p:nvPr/>
        </p:nvSpPr>
        <p:spPr bwMode="auto">
          <a:xfrm flipH="1">
            <a:off x="402401" y="6382512"/>
            <a:ext cx="356551" cy="307777"/>
          </a:xfrm>
          <a:prstGeom prst="rect">
            <a:avLst/>
          </a:prstGeom>
          <a:noFill/>
          <a:ln w="19050" algn="ctr">
            <a:noFill/>
            <a:miter lim="800000"/>
            <a:headEnd/>
            <a:tailEnd/>
          </a:ln>
        </p:spPr>
        <p:txBody>
          <a:bodyPr wrap="square" lIns="0" tIns="0" rIns="0" bIns="0" rtlCol="0">
            <a:spAutoFit/>
          </a:bodyPr>
          <a:lstStyle/>
          <a:p>
            <a:endParaRPr lang="en-US" sz="2000" dirty="0" err="1" smtClean="0"/>
          </a:p>
        </p:txBody>
      </p:sp>
      <p:sp>
        <p:nvSpPr>
          <p:cNvPr id="5" name="Slide Number Placeholder 4"/>
          <p:cNvSpPr>
            <a:spLocks noGrp="1"/>
          </p:cNvSpPr>
          <p:nvPr>
            <p:ph type="sldNum" sz="quarter" idx="12"/>
          </p:nvPr>
        </p:nvSpPr>
        <p:spPr/>
        <p:txBody>
          <a:bodyPr/>
          <a:lstStyle/>
          <a:p>
            <a:pPr>
              <a:defRPr/>
            </a:pPr>
            <a:fld id="{55DB70E2-3929-4620-B6BA-4AC054379E69}" type="slidenum">
              <a:rPr lang="en-US" smtClean="0"/>
              <a:pPr>
                <a:defRPr/>
              </a:pPr>
              <a:t>36</a:t>
            </a:fld>
            <a:endParaRPr lang="en-US"/>
          </a:p>
        </p:txBody>
      </p:sp>
      <p:sp>
        <p:nvSpPr>
          <p:cNvPr id="4" name="Oval 3"/>
          <p:cNvSpPr/>
          <p:nvPr/>
        </p:nvSpPr>
        <p:spPr bwMode="auto">
          <a:xfrm>
            <a:off x="5042692" y="5200649"/>
            <a:ext cx="1372394" cy="342900"/>
          </a:xfrm>
          <a:prstGeom prst="ellipse">
            <a:avLst/>
          </a:prstGeom>
          <a:noFill/>
          <a:ln w="19050" algn="ctr">
            <a:solidFill>
              <a:schemeClr val="accent1"/>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0" name="Oval 29"/>
          <p:cNvSpPr/>
          <p:nvPr/>
        </p:nvSpPr>
        <p:spPr bwMode="auto">
          <a:xfrm>
            <a:off x="4800600" y="5767391"/>
            <a:ext cx="1766886" cy="409418"/>
          </a:xfrm>
          <a:prstGeom prst="ellipse">
            <a:avLst/>
          </a:prstGeom>
          <a:noFill/>
          <a:ln w="19050" algn="ctr">
            <a:solidFill>
              <a:schemeClr val="accent1"/>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1" name="Oval 30"/>
          <p:cNvSpPr/>
          <p:nvPr/>
        </p:nvSpPr>
        <p:spPr bwMode="auto">
          <a:xfrm>
            <a:off x="7048102" y="3046482"/>
            <a:ext cx="1638697" cy="507775"/>
          </a:xfrm>
          <a:prstGeom prst="ellipse">
            <a:avLst/>
          </a:prstGeom>
          <a:noFill/>
          <a:ln w="19050" algn="ctr">
            <a:solidFill>
              <a:schemeClr val="accent1"/>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181411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0" grpId="0" animBg="1"/>
      <p:bldP spid="3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p:cNvSpPr>
            <a:spLocks noGrp="1" noChangeArrowheads="1"/>
          </p:cNvSpPr>
          <p:nvPr>
            <p:ph type="title"/>
          </p:nvPr>
        </p:nvSpPr>
        <p:spPr/>
        <p:txBody>
          <a:bodyPr>
            <a:normAutofit fontScale="90000"/>
          </a:bodyPr>
          <a:lstStyle/>
          <a:p>
            <a:r>
              <a:rPr lang="en-US" smtClean="0"/>
              <a:t>Summary: 4 Key Aspects of Study Designs Using Individuals as Unit of Observation</a:t>
            </a:r>
            <a:endParaRPr lang="en-US" dirty="0" smtClean="0"/>
          </a:p>
        </p:txBody>
      </p:sp>
      <p:sp>
        <p:nvSpPr>
          <p:cNvPr id="164866" name="Rectangle 3"/>
          <p:cNvSpPr>
            <a:spLocks noGrp="1" noChangeArrowheads="1"/>
          </p:cNvSpPr>
          <p:nvPr>
            <p:ph type="body" idx="1"/>
          </p:nvPr>
        </p:nvSpPr>
        <p:spPr>
          <a:xfrm>
            <a:off x="236012" y="1375779"/>
            <a:ext cx="8672458" cy="4567821"/>
          </a:xfrm>
        </p:spPr>
        <p:txBody>
          <a:bodyPr/>
          <a:lstStyle/>
          <a:p>
            <a:r>
              <a:rPr lang="en-US" smtClean="0"/>
              <a:t>All designs are based on an underlying cohort</a:t>
            </a:r>
          </a:p>
          <a:p>
            <a:pPr lvl="1"/>
            <a:r>
              <a:rPr lang="en-US" dirty="0" smtClean="0"/>
              <a:t>For case-control, focus on primary or secondary study base</a:t>
            </a:r>
          </a:p>
          <a:p>
            <a:r>
              <a:rPr lang="en-US" dirty="0" smtClean="0"/>
              <a:t>Designs are distinguished by different approaches to sampling the experience of the study base </a:t>
            </a:r>
          </a:p>
          <a:p>
            <a:pPr lvl="1"/>
            <a:r>
              <a:rPr lang="en-US" dirty="0" smtClean="0"/>
              <a:t>All/part of cohort (i.e. cohort study), a slice in time (i.e., a cross-sectional study), or by outcome status (i.e., a case-control study)</a:t>
            </a:r>
          </a:p>
          <a:p>
            <a:pPr lvl="1"/>
            <a:r>
              <a:rPr lang="en-US" dirty="0" smtClean="0"/>
              <a:t>If case-control study, pay attention to sampling of controls</a:t>
            </a:r>
          </a:p>
          <a:p>
            <a:r>
              <a:rPr lang="en-US" dirty="0" smtClean="0"/>
              <a:t>Timing of measurements of exposure and outcome, relative to each other, is another key aspect of design.</a:t>
            </a:r>
          </a:p>
          <a:p>
            <a:pPr lvl="1"/>
            <a:r>
              <a:rPr lang="en-US" dirty="0" smtClean="0"/>
              <a:t>Exposure measured (or specimen obtained) before outcome is key</a:t>
            </a:r>
          </a:p>
          <a:p>
            <a:r>
              <a:rPr lang="en-US" dirty="0" smtClean="0"/>
              <a:t>Observational studies:  try to emulate target randomized trial</a:t>
            </a:r>
            <a:endParaRPr lang="en-US" dirty="0"/>
          </a:p>
        </p:txBody>
      </p:sp>
      <p:sp>
        <p:nvSpPr>
          <p:cNvPr id="2" name="Slide Number Placeholder 1"/>
          <p:cNvSpPr>
            <a:spLocks noGrp="1"/>
          </p:cNvSpPr>
          <p:nvPr>
            <p:ph type="sldNum" sz="quarter" idx="10"/>
          </p:nvPr>
        </p:nvSpPr>
        <p:spPr/>
        <p:txBody>
          <a:bodyPr/>
          <a:lstStyle/>
          <a:p>
            <a:fld id="{FAA74B69-70FD-A649-B131-F3438782CAA4}" type="slidenum">
              <a:rPr lang="en-US" altLang="en-US" smtClean="0"/>
              <a:pPr/>
              <a:t>37</a:t>
            </a:fld>
            <a:endParaRPr lang="en-US" altLang="en-US"/>
          </a:p>
        </p:txBody>
      </p:sp>
      <p:sp>
        <p:nvSpPr>
          <p:cNvPr id="5" name="TextBox 4"/>
          <p:cNvSpPr txBox="1"/>
          <p:nvPr/>
        </p:nvSpPr>
        <p:spPr bwMode="auto">
          <a:xfrm>
            <a:off x="148701" y="0"/>
            <a:ext cx="5308069" cy="307777"/>
          </a:xfrm>
          <a:prstGeom prst="rect">
            <a:avLst/>
          </a:prstGeom>
          <a:noFill/>
          <a:ln w="19050" algn="ctr">
            <a:noFill/>
            <a:miter lim="800000"/>
            <a:headEnd/>
            <a:tailEnd/>
          </a:ln>
        </p:spPr>
        <p:txBody>
          <a:bodyPr wrap="square" lIns="0" tIns="0" rIns="0" bIns="0" rtlCol="0">
            <a:spAutoFit/>
          </a:bodyPr>
          <a:lstStyle/>
          <a:p>
            <a:r>
              <a:rPr lang="en-US" sz="2000" dirty="0" smtClean="0">
                <a:solidFill>
                  <a:srgbClr val="C00000"/>
                </a:solidFill>
              </a:rPr>
              <a:t>Recap from </a:t>
            </a:r>
            <a:r>
              <a:rPr lang="en-US" sz="2000" dirty="0" err="1" smtClean="0">
                <a:solidFill>
                  <a:srgbClr val="C00000"/>
                </a:solidFill>
              </a:rPr>
              <a:t>Epid</a:t>
            </a:r>
            <a:r>
              <a:rPr lang="en-US" sz="2000" dirty="0" smtClean="0">
                <a:solidFill>
                  <a:srgbClr val="C00000"/>
                </a:solidFill>
              </a:rPr>
              <a:t> Methods I </a:t>
            </a:r>
            <a:r>
              <a:rPr lang="mr-IN" sz="2000" dirty="0" smtClean="0">
                <a:solidFill>
                  <a:srgbClr val="C00000"/>
                </a:solidFill>
              </a:rPr>
              <a:t>–</a:t>
            </a:r>
            <a:r>
              <a:rPr lang="en-US" sz="2000" dirty="0" smtClean="0">
                <a:solidFill>
                  <a:srgbClr val="C00000"/>
                </a:solidFill>
              </a:rPr>
              <a:t> Study Design</a:t>
            </a:r>
          </a:p>
        </p:txBody>
      </p:sp>
    </p:spTree>
    <p:extLst>
      <p:ext uri="{BB962C8B-B14F-4D97-AF65-F5344CB8AC3E}">
        <p14:creationId xmlns:p14="http://schemas.microsoft.com/office/powerpoint/2010/main" val="5147455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dirty="0" smtClean="0"/>
              <a:t>Objectives &amp; Common Study Designs</a:t>
            </a:r>
            <a:endParaRPr lang="en-US" dirty="0"/>
          </a:p>
        </p:txBody>
      </p:sp>
      <p:sp>
        <p:nvSpPr>
          <p:cNvPr id="2" name="Content Placeholder 1"/>
          <p:cNvSpPr>
            <a:spLocks noGrp="1"/>
          </p:cNvSpPr>
          <p:nvPr>
            <p:ph sz="quarter" idx="18"/>
          </p:nvPr>
        </p:nvSpPr>
        <p:spPr/>
        <p:txBody>
          <a:bodyPr/>
          <a:lstStyle/>
          <a:p>
            <a:r>
              <a:rPr lang="en-US" dirty="0" smtClean="0"/>
              <a:t>Objective</a:t>
            </a:r>
          </a:p>
          <a:p>
            <a:pPr lvl="1"/>
            <a:r>
              <a:rPr lang="en-US" dirty="0" smtClean="0"/>
              <a:t>Description </a:t>
            </a:r>
          </a:p>
          <a:p>
            <a:pPr lvl="1"/>
            <a:r>
              <a:rPr lang="en-US" dirty="0" smtClean="0"/>
              <a:t>Causation</a:t>
            </a:r>
          </a:p>
          <a:p>
            <a:pPr lvl="2"/>
            <a:r>
              <a:rPr lang="en-US" dirty="0" smtClean="0"/>
              <a:t>Attribution</a:t>
            </a:r>
          </a:p>
          <a:p>
            <a:pPr lvl="2"/>
            <a:r>
              <a:rPr lang="en-US" dirty="0" smtClean="0"/>
              <a:t>Mediation</a:t>
            </a:r>
          </a:p>
          <a:p>
            <a:pPr lvl="2"/>
            <a:r>
              <a:rPr lang="en-US" dirty="0" smtClean="0"/>
              <a:t>Interaction</a:t>
            </a:r>
          </a:p>
          <a:p>
            <a:pPr lvl="1"/>
            <a:r>
              <a:rPr lang="en-US" dirty="0" smtClean="0"/>
              <a:t>Prediction </a:t>
            </a:r>
          </a:p>
          <a:p>
            <a:endParaRPr lang="en-US" dirty="0"/>
          </a:p>
        </p:txBody>
      </p:sp>
      <p:sp>
        <p:nvSpPr>
          <p:cNvPr id="3" name="Content Placeholder 2"/>
          <p:cNvSpPr>
            <a:spLocks noGrp="1"/>
          </p:cNvSpPr>
          <p:nvPr>
            <p:ph sz="quarter" idx="19"/>
          </p:nvPr>
        </p:nvSpPr>
        <p:spPr>
          <a:xfrm>
            <a:off x="4029075" y="1894326"/>
            <a:ext cx="4588151" cy="3804111"/>
          </a:xfrm>
        </p:spPr>
        <p:txBody>
          <a:bodyPr/>
          <a:lstStyle/>
          <a:p>
            <a:r>
              <a:rPr lang="en-US" dirty="0" smtClean="0"/>
              <a:t>Study Design</a:t>
            </a:r>
          </a:p>
          <a:p>
            <a:pPr lvl="1"/>
            <a:r>
              <a:rPr lang="en-US" dirty="0" smtClean="0"/>
              <a:t>Ecological studies, time series </a:t>
            </a:r>
          </a:p>
          <a:p>
            <a:pPr lvl="1"/>
            <a:r>
              <a:rPr lang="en-US" dirty="0" smtClean="0"/>
              <a:t>Cross-sectional studies, surveys</a:t>
            </a:r>
          </a:p>
          <a:p>
            <a:pPr lvl="1"/>
            <a:r>
              <a:rPr lang="en-US" dirty="0" smtClean="0"/>
              <a:t>Randomized trials</a:t>
            </a:r>
          </a:p>
          <a:p>
            <a:pPr lvl="1"/>
            <a:r>
              <a:rPr lang="en-US" dirty="0" smtClean="0"/>
              <a:t>Observational cohorts</a:t>
            </a:r>
          </a:p>
          <a:p>
            <a:pPr lvl="1"/>
            <a:r>
              <a:rPr lang="en-US" dirty="0" smtClean="0"/>
              <a:t>Case-control studies, case-only designs  </a:t>
            </a:r>
          </a:p>
          <a:p>
            <a:endParaRPr lang="en-US" dirty="0"/>
          </a:p>
        </p:txBody>
      </p:sp>
      <p:cxnSp>
        <p:nvCxnSpPr>
          <p:cNvPr id="10" name="Straight Arrow Connector 9"/>
          <p:cNvCxnSpPr/>
          <p:nvPr/>
        </p:nvCxnSpPr>
        <p:spPr bwMode="auto">
          <a:xfrm flipV="1">
            <a:off x="2505370" y="2457450"/>
            <a:ext cx="2023768" cy="68898"/>
          </a:xfrm>
          <a:prstGeom prst="straightConnector1">
            <a:avLst/>
          </a:prstGeom>
          <a:blipFill dpi="0" rotWithShape="0">
            <a:blip r:embed="rId3"/>
            <a:srcRect/>
            <a:tile tx="0" ty="0" sx="100000" sy="100000" flip="none" algn="tl"/>
          </a:blipFill>
          <a:ln w="25400" cap="flat" cmpd="sng" algn="ctr">
            <a:solidFill>
              <a:schemeClr val="accent1"/>
            </a:solidFill>
            <a:prstDash val="solid"/>
            <a:round/>
            <a:headEnd type="none" w="med" len="med"/>
            <a:tailEnd type="triangle"/>
          </a:ln>
          <a:effectLst/>
        </p:spPr>
      </p:cxnSp>
      <p:cxnSp>
        <p:nvCxnSpPr>
          <p:cNvPr id="11" name="Straight Arrow Connector 10"/>
          <p:cNvCxnSpPr/>
          <p:nvPr/>
        </p:nvCxnSpPr>
        <p:spPr bwMode="auto">
          <a:xfrm>
            <a:off x="2505370" y="2526346"/>
            <a:ext cx="1995193" cy="359729"/>
          </a:xfrm>
          <a:prstGeom prst="straightConnector1">
            <a:avLst/>
          </a:prstGeom>
          <a:blipFill dpi="0" rotWithShape="0">
            <a:blip r:embed="rId3"/>
            <a:srcRect/>
            <a:tile tx="0" ty="0" sx="100000" sy="100000" flip="none" algn="tl"/>
          </a:blipFill>
          <a:ln w="25400" cap="flat" cmpd="sng" algn="ctr">
            <a:solidFill>
              <a:schemeClr val="accent1"/>
            </a:solidFill>
            <a:prstDash val="solid"/>
            <a:round/>
            <a:headEnd type="none" w="med" len="med"/>
            <a:tailEnd type="triangle"/>
          </a:ln>
          <a:effectLst/>
        </p:spPr>
      </p:cxnSp>
      <p:cxnSp>
        <p:nvCxnSpPr>
          <p:cNvPr id="16" name="Straight Arrow Connector 15"/>
          <p:cNvCxnSpPr/>
          <p:nvPr/>
        </p:nvCxnSpPr>
        <p:spPr bwMode="auto">
          <a:xfrm>
            <a:off x="2280993" y="2886075"/>
            <a:ext cx="2219570" cy="356451"/>
          </a:xfrm>
          <a:prstGeom prst="straightConnector1">
            <a:avLst/>
          </a:prstGeom>
          <a:blipFill dpi="0" rotWithShape="0">
            <a:blip r:embed="rId3"/>
            <a:srcRect/>
            <a:tile tx="0" ty="0" sx="100000" sy="100000" flip="none" algn="tl"/>
          </a:blipFill>
          <a:ln w="25400" cap="flat" cmpd="sng" algn="ctr">
            <a:solidFill>
              <a:srgbClr val="7030A0"/>
            </a:solidFill>
            <a:prstDash val="solid"/>
            <a:round/>
            <a:headEnd type="none" w="med" len="med"/>
            <a:tailEnd type="triangle"/>
          </a:ln>
          <a:effectLst/>
        </p:spPr>
      </p:cxnSp>
      <p:cxnSp>
        <p:nvCxnSpPr>
          <p:cNvPr id="17" name="Straight Arrow Connector 16"/>
          <p:cNvCxnSpPr/>
          <p:nvPr/>
        </p:nvCxnSpPr>
        <p:spPr bwMode="auto">
          <a:xfrm>
            <a:off x="2280993" y="2886076"/>
            <a:ext cx="2219570" cy="857874"/>
          </a:xfrm>
          <a:prstGeom prst="straightConnector1">
            <a:avLst/>
          </a:prstGeom>
          <a:blipFill dpi="0" rotWithShape="0">
            <a:blip r:embed="rId3"/>
            <a:srcRect/>
            <a:tile tx="0" ty="0" sx="100000" sy="100000" flip="none" algn="tl"/>
          </a:blipFill>
          <a:ln w="25400" cap="flat" cmpd="sng" algn="ctr">
            <a:solidFill>
              <a:srgbClr val="7030A0"/>
            </a:solidFill>
            <a:prstDash val="solid"/>
            <a:round/>
            <a:headEnd type="none" w="med" len="med"/>
            <a:tailEnd type="triangle"/>
          </a:ln>
          <a:effectLst/>
        </p:spPr>
      </p:cxnSp>
      <p:cxnSp>
        <p:nvCxnSpPr>
          <p:cNvPr id="18" name="Straight Arrow Connector 17"/>
          <p:cNvCxnSpPr/>
          <p:nvPr/>
        </p:nvCxnSpPr>
        <p:spPr bwMode="auto">
          <a:xfrm>
            <a:off x="2280993" y="2886075"/>
            <a:ext cx="2219570" cy="1228725"/>
          </a:xfrm>
          <a:prstGeom prst="straightConnector1">
            <a:avLst/>
          </a:prstGeom>
          <a:blipFill dpi="0" rotWithShape="0">
            <a:blip r:embed="rId3"/>
            <a:srcRect/>
            <a:tile tx="0" ty="0" sx="100000" sy="100000" flip="none" algn="tl"/>
          </a:blipFill>
          <a:ln w="25400" cap="flat" cmpd="sng" algn="ctr">
            <a:solidFill>
              <a:srgbClr val="7030A0"/>
            </a:solidFill>
            <a:prstDash val="solid"/>
            <a:round/>
            <a:headEnd type="none" w="med" len="med"/>
            <a:tailEnd type="triangle"/>
          </a:ln>
          <a:effectLst/>
        </p:spPr>
      </p:cxnSp>
      <p:cxnSp>
        <p:nvCxnSpPr>
          <p:cNvPr id="12" name="Straight Arrow Connector 11"/>
          <p:cNvCxnSpPr/>
          <p:nvPr/>
        </p:nvCxnSpPr>
        <p:spPr bwMode="auto">
          <a:xfrm flipV="1">
            <a:off x="2265463" y="3671832"/>
            <a:ext cx="2420837" cy="748956"/>
          </a:xfrm>
          <a:prstGeom prst="straightConnector1">
            <a:avLst/>
          </a:prstGeom>
          <a:blipFill dpi="0" rotWithShape="0">
            <a:blip r:embed="rId3"/>
            <a:srcRect/>
            <a:tile tx="0" ty="0" sx="100000" sy="100000" flip="none" algn="tl"/>
          </a:blipFill>
          <a:ln w="25400" cap="flat" cmpd="sng" algn="ctr">
            <a:solidFill>
              <a:schemeClr val="accent2"/>
            </a:solidFill>
            <a:prstDash val="solid"/>
            <a:round/>
            <a:headEnd type="none" w="med" len="med"/>
            <a:tailEnd type="triangle"/>
          </a:ln>
          <a:effectLst/>
        </p:spPr>
      </p:cxnSp>
      <p:sp>
        <p:nvSpPr>
          <p:cNvPr id="5" name="Slide Number Placeholder 4"/>
          <p:cNvSpPr>
            <a:spLocks noGrp="1"/>
          </p:cNvSpPr>
          <p:nvPr>
            <p:ph type="sldNum" sz="quarter" idx="13"/>
          </p:nvPr>
        </p:nvSpPr>
        <p:spPr/>
        <p:txBody>
          <a:bodyPr/>
          <a:lstStyle/>
          <a:p>
            <a:fld id="{7BCC8D0D-EAEC-449D-9161-023DFF90F2E2}" type="slidenum">
              <a:rPr lang="en-US" smtClean="0">
                <a:solidFill>
                  <a:srgbClr val="052049"/>
                </a:solidFill>
              </a:rPr>
              <a:pPr/>
              <a:t>38</a:t>
            </a:fld>
            <a:endParaRPr lang="en-US" dirty="0">
              <a:solidFill>
                <a:srgbClr val="052049"/>
              </a:solidFill>
            </a:endParaRPr>
          </a:p>
        </p:txBody>
      </p:sp>
    </p:spTree>
    <p:extLst>
      <p:ext uri="{BB962C8B-B14F-4D97-AF65-F5344CB8AC3E}">
        <p14:creationId xmlns:p14="http://schemas.microsoft.com/office/powerpoint/2010/main" val="1731271172"/>
      </p:ext>
    </p:extLst>
  </p:cSld>
  <p:clrMapOvr>
    <a:masterClrMapping/>
  </p:clrMapOvr>
  <p:transition advTm="32636">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Elements </a:t>
            </a:r>
            <a:r>
              <a:rPr lang="en-US" dirty="0"/>
              <a:t>of Study Design</a:t>
            </a:r>
          </a:p>
        </p:txBody>
      </p:sp>
      <p:sp>
        <p:nvSpPr>
          <p:cNvPr id="3" name="Content Placeholder 2"/>
          <p:cNvSpPr>
            <a:spLocks noGrp="1"/>
          </p:cNvSpPr>
          <p:nvPr>
            <p:ph idx="1"/>
          </p:nvPr>
        </p:nvSpPr>
        <p:spPr>
          <a:xfrm>
            <a:off x="245371" y="1482791"/>
            <a:ext cx="8684314" cy="4546534"/>
          </a:xfrm>
        </p:spPr>
        <p:txBody>
          <a:bodyPr/>
          <a:lstStyle/>
          <a:p>
            <a:pPr>
              <a:spcBef>
                <a:spcPts val="450"/>
              </a:spcBef>
            </a:pPr>
            <a:r>
              <a:rPr lang="en-US" dirty="0" smtClean="0"/>
              <a:t>How </a:t>
            </a:r>
            <a:r>
              <a:rPr lang="en-US" dirty="0"/>
              <a:t>was the population defined? How was the sample selected?</a:t>
            </a:r>
          </a:p>
          <a:p>
            <a:pPr>
              <a:spcBef>
                <a:spcPts val="450"/>
              </a:spcBef>
            </a:pPr>
            <a:r>
              <a:rPr lang="en-US" dirty="0"/>
              <a:t>What is the time-frame (cross-sectional, longitudinal)?</a:t>
            </a:r>
          </a:p>
          <a:p>
            <a:pPr>
              <a:spcBef>
                <a:spcPts val="450"/>
              </a:spcBef>
            </a:pPr>
            <a:r>
              <a:rPr lang="en-US" dirty="0"/>
              <a:t>Did we sample using persons or person time?</a:t>
            </a:r>
          </a:p>
          <a:p>
            <a:pPr>
              <a:spcBef>
                <a:spcPts val="450"/>
              </a:spcBef>
            </a:pPr>
            <a:r>
              <a:rPr lang="en-US" dirty="0"/>
              <a:t>Was the </a:t>
            </a:r>
            <a:r>
              <a:rPr lang="en-US" dirty="0" smtClean="0"/>
              <a:t>underlying cohort </a:t>
            </a:r>
            <a:r>
              <a:rPr lang="en-US" dirty="0"/>
              <a:t>‘dynamic’ or ‘fixed</a:t>
            </a:r>
            <a:r>
              <a:rPr lang="en-US" dirty="0" smtClean="0"/>
              <a:t>’?</a:t>
            </a:r>
            <a:endParaRPr lang="en-US" dirty="0"/>
          </a:p>
          <a:p>
            <a:pPr>
              <a:spcBef>
                <a:spcPts val="450"/>
              </a:spcBef>
            </a:pPr>
            <a:r>
              <a:rPr lang="en-US" dirty="0"/>
              <a:t>How was exposure </a:t>
            </a:r>
            <a:r>
              <a:rPr lang="en-US" dirty="0" smtClean="0"/>
              <a:t>defined and assessed?</a:t>
            </a:r>
            <a:endParaRPr lang="en-US" dirty="0"/>
          </a:p>
          <a:p>
            <a:pPr>
              <a:spcBef>
                <a:spcPts val="450"/>
              </a:spcBef>
            </a:pPr>
            <a:r>
              <a:rPr lang="en-US" dirty="0" smtClean="0"/>
              <a:t>What is the outcome &amp; are we </a:t>
            </a:r>
            <a:r>
              <a:rPr lang="en-US" dirty="0"/>
              <a:t>estimating risks, rates, </a:t>
            </a:r>
            <a:r>
              <a:rPr lang="en-US" dirty="0" smtClean="0"/>
              <a:t>odds, </a:t>
            </a:r>
            <a:r>
              <a:rPr lang="en-US" dirty="0"/>
              <a:t>etc</a:t>
            </a:r>
            <a:r>
              <a:rPr lang="en-US" dirty="0" smtClean="0"/>
              <a:t>.?</a:t>
            </a:r>
          </a:p>
          <a:p>
            <a:pPr>
              <a:spcBef>
                <a:spcPts val="450"/>
              </a:spcBef>
            </a:pPr>
            <a:r>
              <a:rPr lang="en-US" dirty="0"/>
              <a:t>Was there non-compliance? How was this handled?</a:t>
            </a:r>
          </a:p>
          <a:p>
            <a:pPr>
              <a:spcBef>
                <a:spcPts val="450"/>
              </a:spcBef>
            </a:pPr>
            <a:r>
              <a:rPr lang="en-US" dirty="0"/>
              <a:t>Was there drop-out? Did participants die before the outcome was measured?</a:t>
            </a:r>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39</a:t>
            </a:fld>
            <a:endParaRPr lang="en-US" altLang="en-US"/>
          </a:p>
        </p:txBody>
      </p:sp>
    </p:spTree>
    <p:extLst>
      <p:ext uri="{BB962C8B-B14F-4D97-AF65-F5344CB8AC3E}">
        <p14:creationId xmlns:p14="http://schemas.microsoft.com/office/powerpoint/2010/main" val="149591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32682" y="700212"/>
            <a:ext cx="7653830" cy="4811903"/>
            <a:chOff x="632682" y="700212"/>
            <a:chExt cx="7653830" cy="4811903"/>
          </a:xfrm>
        </p:grpSpPr>
        <p:pic>
          <p:nvPicPr>
            <p:cNvPr id="6" name="Picture 5" descr="Screen Shot 2016-04-22 at 5.17.56 PM.png"/>
            <p:cNvPicPr>
              <a:picLocks noChangeAspect="1"/>
            </p:cNvPicPr>
            <p:nvPr/>
          </p:nvPicPr>
          <p:blipFill rotWithShape="1">
            <a:blip r:embed="rId3">
              <a:extLst>
                <a:ext uri="{28A0092B-C50C-407E-A947-70E740481C1C}">
                  <a14:useLocalDpi xmlns:a14="http://schemas.microsoft.com/office/drawing/2010/main" val="0"/>
                </a:ext>
              </a:extLst>
            </a:blip>
            <a:srcRect l="3572" t="16137" r="24405" b="25132"/>
            <a:stretch/>
          </p:blipFill>
          <p:spPr>
            <a:xfrm>
              <a:off x="632682" y="700212"/>
              <a:ext cx="7653830" cy="4811903"/>
            </a:xfrm>
            <a:prstGeom prst="rect">
              <a:avLst/>
            </a:prstGeom>
            <a:ln>
              <a:noFill/>
            </a:ln>
          </p:spPr>
        </p:pic>
        <p:sp>
          <p:nvSpPr>
            <p:cNvPr id="3" name="TextBox 2"/>
            <p:cNvSpPr txBox="1"/>
            <p:nvPr/>
          </p:nvSpPr>
          <p:spPr bwMode="auto">
            <a:xfrm>
              <a:off x="5642289" y="936692"/>
              <a:ext cx="1959429" cy="492443"/>
            </a:xfrm>
            <a:prstGeom prst="rect">
              <a:avLst/>
            </a:prstGeom>
            <a:noFill/>
            <a:ln w="19050" algn="ctr">
              <a:noFill/>
              <a:miter lim="800000"/>
              <a:headEnd/>
              <a:tailEnd/>
            </a:ln>
          </p:spPr>
          <p:txBody>
            <a:bodyPr wrap="square" lIns="0" tIns="0" rIns="0" bIns="0" rtlCol="0">
              <a:spAutoFit/>
            </a:bodyPr>
            <a:lstStyle/>
            <a:p>
              <a:r>
                <a:rPr lang="en-US" sz="3200" dirty="0" smtClean="0">
                  <a:solidFill>
                    <a:schemeClr val="accent5">
                      <a:lumMod val="50000"/>
                    </a:schemeClr>
                  </a:solidFill>
                  <a:latin typeface="Baskerville"/>
                  <a:cs typeface="Baskerville"/>
                </a:rPr>
                <a:t>decision</a:t>
              </a:r>
              <a:endParaRPr lang="en-US" sz="2000" dirty="0" smtClean="0">
                <a:solidFill>
                  <a:schemeClr val="accent5">
                    <a:lumMod val="50000"/>
                  </a:schemeClr>
                </a:solidFill>
                <a:latin typeface="Baskerville"/>
                <a:cs typeface="Baskerville"/>
              </a:endParaRPr>
            </a:p>
          </p:txBody>
        </p:sp>
      </p:grpSp>
      <p:sp>
        <p:nvSpPr>
          <p:cNvPr id="11" name="Slide Number Placeholder 10"/>
          <p:cNvSpPr>
            <a:spLocks noGrp="1"/>
          </p:cNvSpPr>
          <p:nvPr>
            <p:ph type="sldNum" sz="quarter" idx="4294967295"/>
          </p:nvPr>
        </p:nvSpPr>
        <p:spPr>
          <a:xfrm>
            <a:off x="358010" y="6453504"/>
            <a:ext cx="246061" cy="155233"/>
          </a:xfrm>
          <a:prstGeom prst="rect">
            <a:avLst/>
          </a:prstGeom>
        </p:spPr>
        <p:txBody>
          <a:bodyPr/>
          <a:lstStyle/>
          <a:p>
            <a:fld id="{7BCC8D0D-EAEC-449D-9161-023DFF90F2E2}" type="slidenum">
              <a:rPr lang="en-US" sz="1400" smtClean="0"/>
              <a:pPr/>
              <a:t>4</a:t>
            </a:fld>
            <a:endParaRPr lang="en-US" sz="1400" dirty="0"/>
          </a:p>
        </p:txBody>
      </p:sp>
      <p:sp>
        <p:nvSpPr>
          <p:cNvPr id="2" name="TextBox 1"/>
          <p:cNvSpPr txBox="1"/>
          <p:nvPr/>
        </p:nvSpPr>
        <p:spPr bwMode="auto">
          <a:xfrm>
            <a:off x="175443" y="5869181"/>
            <a:ext cx="5986463" cy="307777"/>
          </a:xfrm>
          <a:prstGeom prst="rect">
            <a:avLst/>
          </a:prstGeom>
          <a:noFill/>
          <a:ln w="19050" algn="ctr">
            <a:noFill/>
            <a:miter lim="800000"/>
            <a:headEnd/>
            <a:tailEnd/>
          </a:ln>
        </p:spPr>
        <p:txBody>
          <a:bodyPr wrap="square" lIns="0" tIns="0" rIns="0" bIns="0" rtlCol="0">
            <a:spAutoFit/>
          </a:bodyPr>
          <a:lstStyle/>
          <a:p>
            <a:r>
              <a:rPr lang="en-US" sz="2000" dirty="0">
                <a:hlinkClick r:id="rId4"/>
              </a:rPr>
              <a:t>https://</a:t>
            </a:r>
            <a:r>
              <a:rPr lang="en-US" sz="2000" dirty="0" smtClean="0">
                <a:hlinkClick r:id="rId4"/>
              </a:rPr>
              <a:t>urology.ucsf.edu/lifestyle-studies</a:t>
            </a:r>
            <a:r>
              <a:rPr lang="en-US" sz="2000" dirty="0" smtClean="0"/>
              <a:t> </a:t>
            </a:r>
          </a:p>
        </p:txBody>
      </p:sp>
      <p:pic>
        <p:nvPicPr>
          <p:cNvPr id="8" name="Picture 7"/>
          <p:cNvPicPr>
            <a:picLocks noChangeAspect="1"/>
          </p:cNvPicPr>
          <p:nvPr/>
        </p:nvPicPr>
        <p:blipFill>
          <a:blip r:embed="rId5"/>
          <a:stretch>
            <a:fillRect/>
          </a:stretch>
        </p:blipFill>
        <p:spPr>
          <a:xfrm>
            <a:off x="199416" y="4178173"/>
            <a:ext cx="2084335" cy="1658842"/>
          </a:xfrm>
          <a:prstGeom prst="rect">
            <a:avLst/>
          </a:prstGeom>
        </p:spPr>
      </p:pic>
      <p:pic>
        <p:nvPicPr>
          <p:cNvPr id="9" name="Picture 8"/>
          <p:cNvPicPr>
            <a:picLocks noChangeAspect="1"/>
          </p:cNvPicPr>
          <p:nvPr/>
        </p:nvPicPr>
        <p:blipFill rotWithShape="1">
          <a:blip r:embed="rId6"/>
          <a:srcRect b="10912"/>
          <a:stretch/>
        </p:blipFill>
        <p:spPr>
          <a:xfrm>
            <a:off x="7386639" y="123360"/>
            <a:ext cx="1657346" cy="1105946"/>
          </a:xfrm>
          <a:prstGeom prst="rect">
            <a:avLst/>
          </a:prstGeom>
        </p:spPr>
      </p:pic>
      <p:pic>
        <p:nvPicPr>
          <p:cNvPr id="10" name="Picture 9"/>
          <p:cNvPicPr>
            <a:picLocks noChangeAspect="1"/>
          </p:cNvPicPr>
          <p:nvPr/>
        </p:nvPicPr>
        <p:blipFill rotWithShape="1">
          <a:blip r:embed="rId7"/>
          <a:srcRect l="11905" t="26103" r="19620" b="27814"/>
          <a:stretch/>
        </p:blipFill>
        <p:spPr>
          <a:xfrm>
            <a:off x="104004" y="66878"/>
            <a:ext cx="5468122" cy="2759992"/>
          </a:xfrm>
          <a:prstGeom prst="rect">
            <a:avLst/>
          </a:prstGeom>
        </p:spPr>
      </p:pic>
      <p:pic>
        <p:nvPicPr>
          <p:cNvPr id="4" name="Picture 3"/>
          <p:cNvPicPr>
            <a:picLocks noChangeAspect="1"/>
          </p:cNvPicPr>
          <p:nvPr/>
        </p:nvPicPr>
        <p:blipFill>
          <a:blip r:embed="rId8"/>
          <a:stretch>
            <a:fillRect/>
          </a:stretch>
        </p:blipFill>
        <p:spPr>
          <a:xfrm>
            <a:off x="4573897" y="3927644"/>
            <a:ext cx="4527240" cy="2497284"/>
          </a:xfrm>
          <a:prstGeom prst="rect">
            <a:avLst/>
          </a:prstGeom>
        </p:spPr>
      </p:pic>
      <p:pic>
        <p:nvPicPr>
          <p:cNvPr id="12" name="Picture 11"/>
          <p:cNvPicPr>
            <a:picLocks noChangeAspect="1"/>
          </p:cNvPicPr>
          <p:nvPr/>
        </p:nvPicPr>
        <p:blipFill rotWithShape="1">
          <a:blip r:embed="rId7"/>
          <a:srcRect l="11905" t="26103" r="19620" b="27814"/>
          <a:stretch/>
        </p:blipFill>
        <p:spPr>
          <a:xfrm>
            <a:off x="56374" y="47823"/>
            <a:ext cx="2501087" cy="1262404"/>
          </a:xfrm>
          <a:prstGeom prst="rect">
            <a:avLst/>
          </a:prstGeom>
        </p:spPr>
      </p:pic>
    </p:spTree>
    <p:extLst>
      <p:ext uri="{BB962C8B-B14F-4D97-AF65-F5344CB8AC3E}">
        <p14:creationId xmlns:p14="http://schemas.microsoft.com/office/powerpoint/2010/main" val="16557408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par>
                                <p:cTn id="20" presetID="1"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par>
                                <p:cTn id="22" presetID="1" presetClass="exit" presetSubtype="0" fill="hold" nodeType="withEffect">
                                  <p:stCondLst>
                                    <p:cond delay="0"/>
                                  </p:stCondLst>
                                  <p:childTnLst>
                                    <p:set>
                                      <p:cBhvr>
                                        <p:cTn id="23" dur="1" fill="hold">
                                          <p:stCondLst>
                                            <p:cond delay="0"/>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heckerboard(across)">
                                      <p:cBhvr>
                                        <p:cTn id="28" dur="500"/>
                                        <p:tgtEl>
                                          <p:spTgt spid="8"/>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checkerboard(across)">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dissolv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Terminology </a:t>
            </a:r>
            <a:r>
              <a:rPr lang="en-US" b="1" dirty="0" smtClean="0">
                <a:solidFill>
                  <a:srgbClr val="C00000"/>
                </a:solidFill>
              </a:rPr>
              <a:t>⚐</a:t>
            </a:r>
            <a:r>
              <a:rPr lang="en-US" sz="2000" dirty="0" smtClean="0"/>
              <a:t> - </a:t>
            </a:r>
            <a:r>
              <a:rPr lang="en-US" dirty="0" smtClean="0"/>
              <a:t>Retrospective vs. Prospective</a:t>
            </a:r>
            <a:endParaRPr lang="en-US" dirty="0"/>
          </a:p>
        </p:txBody>
      </p:sp>
      <p:sp>
        <p:nvSpPr>
          <p:cNvPr id="3" name="Content Placeholder 2"/>
          <p:cNvSpPr>
            <a:spLocks noGrp="1"/>
          </p:cNvSpPr>
          <p:nvPr>
            <p:ph idx="1"/>
          </p:nvPr>
        </p:nvSpPr>
        <p:spPr>
          <a:xfrm>
            <a:off x="459686" y="2202873"/>
            <a:ext cx="8137665" cy="3575077"/>
          </a:xfrm>
        </p:spPr>
        <p:txBody>
          <a:bodyPr/>
          <a:lstStyle/>
          <a:p>
            <a:r>
              <a:rPr lang="en-US" sz="3200" b="1" dirty="0" smtClean="0">
                <a:solidFill>
                  <a:srgbClr val="C00000"/>
                </a:solidFill>
              </a:rPr>
              <a:t>⚐</a:t>
            </a:r>
            <a:r>
              <a:rPr lang="en-US" sz="2100" dirty="0" smtClean="0"/>
              <a:t> This </a:t>
            </a:r>
            <a:r>
              <a:rPr lang="en-US" sz="2100" dirty="0"/>
              <a:t>terminology is used differently by different authors</a:t>
            </a:r>
          </a:p>
          <a:p>
            <a:pPr lvl="1"/>
            <a:r>
              <a:rPr lang="en-US" sz="1800" dirty="0"/>
              <a:t>Definition 1 (old one</a:t>
            </a:r>
            <a:r>
              <a:rPr lang="en-US" sz="1800" dirty="0" smtClean="0"/>
              <a:t>) </a:t>
            </a:r>
            <a:r>
              <a:rPr lang="mr-IN" sz="1800" dirty="0" smtClean="0"/>
              <a:t>–</a:t>
            </a:r>
            <a:r>
              <a:rPr lang="en-US" sz="1800" dirty="0" smtClean="0"/>
              <a:t> based on study design</a:t>
            </a:r>
            <a:endParaRPr lang="en-US" sz="1800" dirty="0"/>
          </a:p>
          <a:p>
            <a:pPr lvl="2"/>
            <a:r>
              <a:rPr lang="en-US" b="1" dirty="0"/>
              <a:t>Prospective</a:t>
            </a:r>
            <a:r>
              <a:rPr lang="en-US" dirty="0"/>
              <a:t> = cohort study </a:t>
            </a:r>
          </a:p>
          <a:p>
            <a:pPr lvl="2"/>
            <a:r>
              <a:rPr lang="en-US" b="1" dirty="0"/>
              <a:t>Retrospective</a:t>
            </a:r>
            <a:r>
              <a:rPr lang="en-US" dirty="0"/>
              <a:t> = </a:t>
            </a:r>
            <a:r>
              <a:rPr lang="en-US" dirty="0" smtClean="0"/>
              <a:t>case-control</a:t>
            </a:r>
          </a:p>
          <a:p>
            <a:pPr lvl="2"/>
            <a:endParaRPr lang="en-US" dirty="0" smtClean="0"/>
          </a:p>
          <a:p>
            <a:pPr lvl="1"/>
            <a:r>
              <a:rPr lang="en-US" sz="1800" dirty="0"/>
              <a:t>Definition </a:t>
            </a:r>
            <a:r>
              <a:rPr lang="en-US" sz="1800" dirty="0" smtClean="0"/>
              <a:t>2 </a:t>
            </a:r>
            <a:r>
              <a:rPr lang="mr-IN" sz="1800" dirty="0" smtClean="0"/>
              <a:t>–</a:t>
            </a:r>
            <a:r>
              <a:rPr lang="en-US" sz="1800" dirty="0" smtClean="0"/>
              <a:t> based on exposure assessment</a:t>
            </a:r>
            <a:endParaRPr lang="en-US" sz="1800" dirty="0"/>
          </a:p>
          <a:p>
            <a:pPr lvl="2"/>
            <a:r>
              <a:rPr lang="en-US" b="1" dirty="0"/>
              <a:t>Prospective</a:t>
            </a:r>
            <a:r>
              <a:rPr lang="en-US" dirty="0"/>
              <a:t> = exposure history is assessed prior to the outcome</a:t>
            </a:r>
          </a:p>
          <a:p>
            <a:pPr lvl="2"/>
            <a:r>
              <a:rPr lang="en-US" b="1" dirty="0"/>
              <a:t>Retrospective</a:t>
            </a:r>
            <a:r>
              <a:rPr lang="en-US" dirty="0"/>
              <a:t> = exposure history is assessed at the same time as, or after, the outcome </a:t>
            </a:r>
          </a:p>
          <a:p>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40</a:t>
            </a:fld>
            <a:endParaRPr lang="en-US" altLang="en-US"/>
          </a:p>
        </p:txBody>
      </p:sp>
    </p:spTree>
    <p:extLst>
      <p:ext uri="{BB962C8B-B14F-4D97-AF65-F5344CB8AC3E}">
        <p14:creationId xmlns:p14="http://schemas.microsoft.com/office/powerpoint/2010/main" val="683816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Terminology </a:t>
            </a:r>
            <a:r>
              <a:rPr lang="en-US" b="1" dirty="0">
                <a:solidFill>
                  <a:srgbClr val="C00000"/>
                </a:solidFill>
              </a:rPr>
              <a:t>⚐</a:t>
            </a:r>
            <a:r>
              <a:rPr lang="en-US" sz="2000" dirty="0"/>
              <a:t> - </a:t>
            </a:r>
            <a:r>
              <a:rPr lang="en-US" dirty="0"/>
              <a:t>Retrospective vs. Prospective</a:t>
            </a:r>
          </a:p>
        </p:txBody>
      </p:sp>
      <p:sp>
        <p:nvSpPr>
          <p:cNvPr id="3" name="Content Placeholder 2"/>
          <p:cNvSpPr>
            <a:spLocks noGrp="1"/>
          </p:cNvSpPr>
          <p:nvPr>
            <p:ph idx="1"/>
          </p:nvPr>
        </p:nvSpPr>
        <p:spPr>
          <a:xfrm>
            <a:off x="262254" y="1428314"/>
            <a:ext cx="8364911" cy="4459431"/>
          </a:xfrm>
        </p:spPr>
        <p:txBody>
          <a:bodyPr/>
          <a:lstStyle/>
          <a:p>
            <a:pPr lvl="1"/>
            <a:r>
              <a:rPr lang="en-US" sz="1800" dirty="0"/>
              <a:t>Definition </a:t>
            </a:r>
            <a:r>
              <a:rPr lang="en-US" sz="1800" dirty="0" smtClean="0"/>
              <a:t>3 </a:t>
            </a:r>
            <a:r>
              <a:rPr lang="mr-IN" sz="1800" dirty="0" smtClean="0"/>
              <a:t>–</a:t>
            </a:r>
            <a:r>
              <a:rPr lang="en-US" sz="1800" dirty="0" smtClean="0"/>
              <a:t> based on start of study/investigation</a:t>
            </a:r>
            <a:endParaRPr lang="en-US" sz="1800" dirty="0"/>
          </a:p>
          <a:p>
            <a:pPr lvl="2"/>
            <a:r>
              <a:rPr lang="en-US" b="1" dirty="0"/>
              <a:t>Prospective</a:t>
            </a:r>
            <a:r>
              <a:rPr lang="en-US" dirty="0"/>
              <a:t> = the outcomes occur after the implementation of the study protocol</a:t>
            </a:r>
          </a:p>
          <a:p>
            <a:pPr lvl="2"/>
            <a:r>
              <a:rPr lang="en-US" b="1" dirty="0"/>
              <a:t>Retrospective</a:t>
            </a:r>
            <a:r>
              <a:rPr lang="en-US" dirty="0"/>
              <a:t> = the outcome occurs before the implementation of the study </a:t>
            </a:r>
            <a:r>
              <a:rPr lang="en-US" dirty="0" smtClean="0"/>
              <a:t>protocol</a:t>
            </a:r>
          </a:p>
          <a:p>
            <a:pPr lvl="2"/>
            <a:endParaRPr lang="en-US" sz="1800" dirty="0" smtClean="0"/>
          </a:p>
          <a:p>
            <a:pPr lvl="1"/>
            <a:r>
              <a:rPr lang="en-US" sz="1800" dirty="0" smtClean="0"/>
              <a:t>Definition </a:t>
            </a:r>
            <a:r>
              <a:rPr lang="en-US" sz="1800" dirty="0" smtClean="0"/>
              <a:t>4 </a:t>
            </a:r>
            <a:r>
              <a:rPr lang="mr-IN" sz="1800" dirty="0" smtClean="0"/>
              <a:t>–</a:t>
            </a:r>
            <a:r>
              <a:rPr lang="en-US" sz="1800" dirty="0" smtClean="0"/>
              <a:t> based on person-time accumulation relative to study start</a:t>
            </a:r>
            <a:endParaRPr lang="en-US" sz="1800" dirty="0"/>
          </a:p>
          <a:p>
            <a:pPr lvl="2"/>
            <a:r>
              <a:rPr lang="en-US" b="1" dirty="0"/>
              <a:t>Prospective</a:t>
            </a:r>
            <a:r>
              <a:rPr lang="en-US" dirty="0"/>
              <a:t> = ‘person-time’ (time on the study) is accumulated after the study begins</a:t>
            </a:r>
          </a:p>
          <a:p>
            <a:pPr lvl="2"/>
            <a:r>
              <a:rPr lang="en-US" b="1" dirty="0"/>
              <a:t>Retrospective</a:t>
            </a:r>
            <a:r>
              <a:rPr lang="en-US" dirty="0"/>
              <a:t> = person-time is accumulated before the study begins</a:t>
            </a:r>
          </a:p>
          <a:p>
            <a:pPr lvl="1">
              <a:spcBef>
                <a:spcPts val="1800"/>
              </a:spcBef>
            </a:pPr>
            <a:r>
              <a:rPr lang="en-US" sz="1800" dirty="0">
                <a:solidFill>
                  <a:schemeClr val="accent1"/>
                </a:solidFill>
              </a:rPr>
              <a:t>Definition 5 (recommended</a:t>
            </a:r>
            <a:r>
              <a:rPr lang="en-US" sz="1800" dirty="0" smtClean="0">
                <a:solidFill>
                  <a:schemeClr val="accent1"/>
                </a:solidFill>
              </a:rPr>
              <a:t>) </a:t>
            </a:r>
            <a:r>
              <a:rPr lang="mr-IN" sz="1800" dirty="0" smtClean="0">
                <a:solidFill>
                  <a:schemeClr val="accent1"/>
                </a:solidFill>
              </a:rPr>
              <a:t>–</a:t>
            </a:r>
            <a:r>
              <a:rPr lang="en-US" sz="1800" dirty="0" smtClean="0">
                <a:solidFill>
                  <a:schemeClr val="accent1"/>
                </a:solidFill>
              </a:rPr>
              <a:t> based on potential for influence of Disease</a:t>
            </a:r>
            <a:endParaRPr lang="en-US" sz="1800" dirty="0">
              <a:solidFill>
                <a:schemeClr val="accent1"/>
              </a:solidFill>
            </a:endParaRPr>
          </a:p>
          <a:p>
            <a:pPr lvl="2"/>
            <a:r>
              <a:rPr lang="en-US" b="1" dirty="0">
                <a:solidFill>
                  <a:schemeClr val="accent1"/>
                </a:solidFill>
              </a:rPr>
              <a:t>Prospective</a:t>
            </a:r>
            <a:r>
              <a:rPr lang="en-US" dirty="0">
                <a:solidFill>
                  <a:schemeClr val="accent1"/>
                </a:solidFill>
              </a:rPr>
              <a:t> = exposure measurement </a:t>
            </a:r>
            <a:r>
              <a:rPr lang="en-US" b="1" dirty="0">
                <a:solidFill>
                  <a:schemeClr val="accent1"/>
                </a:solidFill>
              </a:rPr>
              <a:t>cannot</a:t>
            </a:r>
            <a:r>
              <a:rPr lang="en-US" dirty="0">
                <a:solidFill>
                  <a:schemeClr val="accent1"/>
                </a:solidFill>
              </a:rPr>
              <a:t> be influenced by disease</a:t>
            </a:r>
          </a:p>
          <a:p>
            <a:pPr lvl="2"/>
            <a:r>
              <a:rPr lang="en-US" b="1" dirty="0">
                <a:solidFill>
                  <a:schemeClr val="accent1"/>
                </a:solidFill>
              </a:rPr>
              <a:t>Retrospective</a:t>
            </a:r>
            <a:r>
              <a:rPr lang="en-US" dirty="0">
                <a:solidFill>
                  <a:schemeClr val="accent1"/>
                </a:solidFill>
              </a:rPr>
              <a:t> = exposure measurement can be influenced by disease</a:t>
            </a:r>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41</a:t>
            </a:fld>
            <a:endParaRPr lang="en-US" altLang="en-US"/>
          </a:p>
        </p:txBody>
      </p:sp>
    </p:spTree>
    <p:extLst>
      <p:ext uri="{BB962C8B-B14F-4D97-AF65-F5344CB8AC3E}">
        <p14:creationId xmlns:p14="http://schemas.microsoft.com/office/powerpoint/2010/main" val="1189194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42</a:t>
            </a:fld>
            <a:endParaRPr lang="en-US" dirty="0">
              <a:solidFill>
                <a:srgbClr val="052049"/>
              </a:solidFill>
            </a:endParaRPr>
          </a:p>
        </p:txBody>
      </p:sp>
      <p:sp>
        <p:nvSpPr>
          <p:cNvPr id="4" name="Title 3"/>
          <p:cNvSpPr>
            <a:spLocks noGrp="1"/>
          </p:cNvSpPr>
          <p:nvPr>
            <p:ph type="title"/>
          </p:nvPr>
        </p:nvSpPr>
        <p:spPr/>
        <p:txBody>
          <a:bodyPr/>
          <a:lstStyle/>
          <a:p>
            <a:r>
              <a:rPr lang="en-US" dirty="0" smtClean="0"/>
              <a:t>Observational Cohort to </a:t>
            </a:r>
            <a:r>
              <a:rPr lang="en-US" dirty="0" smtClean="0"/>
              <a:t>RCT</a:t>
            </a:r>
            <a:br>
              <a:rPr lang="en-US" dirty="0" smtClean="0"/>
            </a:br>
            <a:r>
              <a:rPr lang="en-US" dirty="0" smtClean="0"/>
              <a:t>&amp; Target Trial to Cohort</a:t>
            </a:r>
            <a:endParaRPr lang="en-US" dirty="0"/>
          </a:p>
        </p:txBody>
      </p:sp>
    </p:spTree>
    <p:extLst>
      <p:ext uri="{BB962C8B-B14F-4D97-AF65-F5344CB8AC3E}">
        <p14:creationId xmlns:p14="http://schemas.microsoft.com/office/powerpoint/2010/main" val="612406851"/>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425002"/>
            <a:ext cx="8173580" cy="1093555"/>
          </a:xfrm>
        </p:spPr>
        <p:txBody>
          <a:bodyPr>
            <a:noAutofit/>
          </a:bodyPr>
          <a:lstStyle/>
          <a:p>
            <a:r>
              <a:rPr lang="en-US" sz="3200" dirty="0" smtClean="0"/>
              <a:t>Concept of clinical trials or experimental studies guide other study designs</a:t>
            </a:r>
            <a:endParaRPr lang="en-US" sz="3200" dirty="0"/>
          </a:p>
        </p:txBody>
      </p:sp>
      <p:sp>
        <p:nvSpPr>
          <p:cNvPr id="3" name="Content Placeholder 2"/>
          <p:cNvSpPr>
            <a:spLocks noGrp="1"/>
          </p:cNvSpPr>
          <p:nvPr>
            <p:ph idx="1"/>
          </p:nvPr>
        </p:nvSpPr>
        <p:spPr>
          <a:xfrm>
            <a:off x="459686" y="1868557"/>
            <a:ext cx="8448787" cy="3909393"/>
          </a:xfrm>
        </p:spPr>
        <p:txBody>
          <a:bodyPr/>
          <a:lstStyle/>
          <a:p>
            <a:r>
              <a:rPr lang="en-US" sz="2800" b="1" dirty="0" smtClean="0">
                <a:solidFill>
                  <a:srgbClr val="C00000"/>
                </a:solidFill>
              </a:rPr>
              <a:t>⚐</a:t>
            </a:r>
            <a:r>
              <a:rPr lang="en-US" b="1" dirty="0" smtClean="0">
                <a:solidFill>
                  <a:srgbClr val="C00000"/>
                </a:solidFill>
              </a:rPr>
              <a:t> </a:t>
            </a:r>
            <a:r>
              <a:rPr lang="en-US" dirty="0" smtClean="0"/>
              <a:t>“Trial” </a:t>
            </a:r>
            <a:r>
              <a:rPr lang="en-US" dirty="0" smtClean="0">
                <a:sym typeface="Wingdings"/>
              </a:rPr>
              <a:t> there is an intervention, distinct from “</a:t>
            </a:r>
            <a:r>
              <a:rPr lang="en-US" dirty="0" err="1" smtClean="0">
                <a:sym typeface="Wingdings"/>
              </a:rPr>
              <a:t>Obs</a:t>
            </a:r>
            <a:r>
              <a:rPr lang="en-US" dirty="0" smtClean="0">
                <a:sym typeface="Wingdings"/>
              </a:rPr>
              <a:t>” studies</a:t>
            </a:r>
            <a:endParaRPr lang="en-US" dirty="0" smtClean="0"/>
          </a:p>
          <a:p>
            <a:r>
              <a:rPr lang="en-US" dirty="0" smtClean="0"/>
              <a:t>Randomized experiments </a:t>
            </a:r>
            <a:r>
              <a:rPr lang="en-US" dirty="0" smtClean="0">
                <a:sym typeface="Wingdings"/>
              </a:rPr>
              <a:t></a:t>
            </a:r>
            <a:r>
              <a:rPr lang="en-US" dirty="0" smtClean="0"/>
              <a:t> paradigm for causal inference</a:t>
            </a:r>
          </a:p>
          <a:p>
            <a:r>
              <a:rPr lang="en-US" dirty="0" smtClean="0"/>
              <a:t>Randomized trials provide helpful idealized framework in which to think about other types of study designs</a:t>
            </a:r>
          </a:p>
          <a:p>
            <a:r>
              <a:rPr lang="en-US" dirty="0" smtClean="0"/>
              <a:t>Randomized Clinical Trial attributes:</a:t>
            </a:r>
          </a:p>
          <a:p>
            <a:pPr lvl="1"/>
            <a:r>
              <a:rPr lang="en-US" dirty="0" smtClean="0"/>
              <a:t>Randomization to Exposure (e.g., drug) or a Control (e.g., placebo) addresses known/unknown confounding factors</a:t>
            </a:r>
          </a:p>
          <a:p>
            <a:pPr lvl="1"/>
            <a:r>
              <a:rPr lang="en-US" dirty="0"/>
              <a:t>Intention to Treat (ITT): “once randomized, always analyzed”, maintains randomization </a:t>
            </a:r>
          </a:p>
          <a:p>
            <a:pPr lvl="1"/>
            <a:r>
              <a:rPr lang="en-US" dirty="0" smtClean="0"/>
              <a:t>Blinding minimizes bias in assessments</a:t>
            </a:r>
          </a:p>
          <a:p>
            <a:pPr lvl="1"/>
            <a:endParaRPr lang="en-US" dirty="0" smtClean="0"/>
          </a:p>
          <a:p>
            <a:pPr lvl="1"/>
            <a:endParaRPr lang="en-US" dirty="0" smtClean="0"/>
          </a:p>
          <a:p>
            <a:endParaRPr lang="en-US" dirty="0"/>
          </a:p>
        </p:txBody>
      </p:sp>
      <p:sp>
        <p:nvSpPr>
          <p:cNvPr id="5" name="Slide Number Placeholder 4"/>
          <p:cNvSpPr>
            <a:spLocks noGrp="1"/>
          </p:cNvSpPr>
          <p:nvPr>
            <p:ph type="sldNum" sz="quarter" idx="10"/>
          </p:nvPr>
        </p:nvSpPr>
        <p:spPr/>
        <p:txBody>
          <a:bodyPr/>
          <a:lstStyle/>
          <a:p>
            <a:pPr>
              <a:defRPr/>
            </a:pPr>
            <a:fld id="{FAA74B69-70FD-A649-B131-F3438782CAA4}" type="slidenum">
              <a:rPr lang="en-US" altLang="en-US" smtClean="0"/>
              <a:pPr>
                <a:defRPr/>
              </a:pPr>
              <a:t>43</a:t>
            </a:fld>
            <a:endParaRPr lang="en-US" altLang="en-US"/>
          </a:p>
        </p:txBody>
      </p:sp>
    </p:spTree>
    <p:extLst>
      <p:ext uri="{BB962C8B-B14F-4D97-AF65-F5344CB8AC3E}">
        <p14:creationId xmlns:p14="http://schemas.microsoft.com/office/powerpoint/2010/main" val="1208707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dissolv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dissolv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dissolve">
                                      <p:cBhvr>
                                        <p:cTn id="2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Trial Limitations</a:t>
            </a:r>
            <a:endParaRPr lang="en-US" dirty="0"/>
          </a:p>
        </p:txBody>
      </p:sp>
      <p:sp>
        <p:nvSpPr>
          <p:cNvPr id="3" name="Content Placeholder 2"/>
          <p:cNvSpPr>
            <a:spLocks noGrp="1"/>
          </p:cNvSpPr>
          <p:nvPr>
            <p:ph idx="1"/>
          </p:nvPr>
        </p:nvSpPr>
        <p:spPr/>
        <p:txBody>
          <a:bodyPr/>
          <a:lstStyle/>
          <a:p>
            <a:r>
              <a:rPr lang="en-US" dirty="0"/>
              <a:t>While RCT’s are often </a:t>
            </a:r>
            <a:r>
              <a:rPr lang="en-US" dirty="0" smtClean="0"/>
              <a:t>considered </a:t>
            </a:r>
            <a:r>
              <a:rPr lang="en-US" dirty="0"/>
              <a:t>”gold standard” </a:t>
            </a:r>
            <a:r>
              <a:rPr lang="en-US" dirty="0" smtClean="0"/>
              <a:t>&amp; helpful </a:t>
            </a:r>
            <a:r>
              <a:rPr lang="en-US" dirty="0"/>
              <a:t>for guiding other study designs, there are also limitations</a:t>
            </a:r>
            <a:r>
              <a:rPr lang="en-US" dirty="0" smtClean="0"/>
              <a:t>.</a:t>
            </a:r>
          </a:p>
          <a:p>
            <a:pPr lvl="1"/>
            <a:r>
              <a:rPr lang="en-US" dirty="0" smtClean="0"/>
              <a:t>Time</a:t>
            </a:r>
          </a:p>
          <a:p>
            <a:pPr lvl="1"/>
            <a:r>
              <a:rPr lang="en-US" dirty="0" smtClean="0"/>
              <a:t>Cost</a:t>
            </a:r>
          </a:p>
          <a:p>
            <a:pPr lvl="1"/>
            <a:r>
              <a:rPr lang="en-US" dirty="0" smtClean="0"/>
              <a:t>Generalizability</a:t>
            </a:r>
          </a:p>
          <a:p>
            <a:pPr lvl="1"/>
            <a:r>
              <a:rPr lang="en-US" dirty="0"/>
              <a:t>Ethical </a:t>
            </a:r>
            <a:r>
              <a:rPr lang="en-US" dirty="0" smtClean="0"/>
              <a:t>Issues &amp; need for Equipoise</a:t>
            </a:r>
          </a:p>
          <a:p>
            <a:pPr lvl="1"/>
            <a:r>
              <a:rPr lang="en-US" dirty="0" smtClean="0"/>
              <a:t>Issues related to Dose, Duration, &amp; Timing of Intervention</a:t>
            </a:r>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44</a:t>
            </a:fld>
            <a:endParaRPr lang="en-US" altLang="en-US" dirty="0"/>
          </a:p>
        </p:txBody>
      </p:sp>
    </p:spTree>
    <p:extLst>
      <p:ext uri="{BB962C8B-B14F-4D97-AF65-F5344CB8AC3E}">
        <p14:creationId xmlns:p14="http://schemas.microsoft.com/office/powerpoint/2010/main" val="67032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Number of “hits” in </a:t>
            </a:r>
            <a:r>
              <a:rPr lang="en-US" dirty="0" err="1" smtClean="0"/>
              <a:t>Pubmed</a:t>
            </a:r>
            <a:r>
              <a:rPr lang="en-US" dirty="0" smtClean="0"/>
              <a:t> by study design keyword</a:t>
            </a:r>
            <a:endParaRPr lang="en-US" dirty="0"/>
          </a:p>
        </p:txBody>
      </p:sp>
      <p:sp>
        <p:nvSpPr>
          <p:cNvPr id="3" name="Content Placeholder 2"/>
          <p:cNvSpPr>
            <a:spLocks noGrp="1"/>
          </p:cNvSpPr>
          <p:nvPr>
            <p:ph idx="1"/>
          </p:nvPr>
        </p:nvSpPr>
        <p:spPr/>
        <p:txBody>
          <a:bodyPr/>
          <a:lstStyle/>
          <a:p>
            <a:r>
              <a:rPr lang="en-US" sz="2400" dirty="0" smtClean="0"/>
              <a:t>“clinical trial” 1,052,043</a:t>
            </a:r>
          </a:p>
          <a:p>
            <a:pPr lvl="1"/>
            <a:r>
              <a:rPr lang="en-US" sz="2400" dirty="0" smtClean="0"/>
              <a:t>“RCT” 560,643 </a:t>
            </a:r>
          </a:p>
          <a:p>
            <a:r>
              <a:rPr lang="en-US" sz="2400" dirty="0" smtClean="0"/>
              <a:t>“cohort” </a:t>
            </a:r>
            <a:r>
              <a:rPr lang="en-US" sz="2400" dirty="0"/>
              <a:t>18,467,910 </a:t>
            </a:r>
            <a:endParaRPr lang="en-US" sz="2400" dirty="0" smtClean="0"/>
          </a:p>
          <a:p>
            <a:r>
              <a:rPr lang="en-US" sz="2400" dirty="0" smtClean="0"/>
              <a:t>“case-control” </a:t>
            </a:r>
            <a:r>
              <a:rPr lang="en-US" sz="2400" dirty="0"/>
              <a:t>1,089,252 </a:t>
            </a:r>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45</a:t>
            </a:fld>
            <a:endParaRPr lang="en-US" altLang="en-US"/>
          </a:p>
        </p:txBody>
      </p:sp>
    </p:spTree>
    <p:extLst>
      <p:ext uri="{BB962C8B-B14F-4D97-AF65-F5344CB8AC3E}">
        <p14:creationId xmlns:p14="http://schemas.microsoft.com/office/powerpoint/2010/main" val="109433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iterate type="lt">
                                    <p:tmPct val="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mph" presetSubtype="0" fill="hold" nodeType="clickEffect">
                                  <p:stCondLst>
                                    <p:cond delay="0"/>
                                  </p:stCondLst>
                                  <p:iterate type="lt">
                                    <p:tmPct val="4000"/>
                                  </p:iterate>
                                  <p:childTnLst>
                                    <p:set>
                                      <p:cBhvr override="childStyle">
                                        <p:cTn id="26" dur="500" fill="hold"/>
                                        <p:tgtEl>
                                          <p:spTgt spid="3">
                                            <p:txEl>
                                              <p:pRg st="2" end="2"/>
                                            </p:txEl>
                                          </p:spTgt>
                                        </p:tgtEl>
                                        <p:attrNameLst>
                                          <p:attrName>style.color</p:attrName>
                                        </p:attrNameLst>
                                      </p:cBhvr>
                                      <p:to>
                                        <p:clrVal>
                                          <a:schemeClr val="accent2"/>
                                        </p:clrVal>
                                      </p:to>
                                    </p:set>
                                    <p:set>
                                      <p:cBhvr>
                                        <p:cTn id="27" dur="500" fill="hold"/>
                                        <p:tgtEl>
                                          <p:spTgt spid="3">
                                            <p:txEl>
                                              <p:pRg st="2" end="2"/>
                                            </p:txEl>
                                          </p:spTgt>
                                        </p:tgtEl>
                                        <p:attrNameLst>
                                          <p:attrName>fillcolor</p:attrName>
                                        </p:attrNameLst>
                                      </p:cBhvr>
                                      <p:to>
                                        <p:clrVal>
                                          <a:schemeClr val="accent2"/>
                                        </p:clrVal>
                                      </p:to>
                                    </p:set>
                                    <p:set>
                                      <p:cBhvr>
                                        <p:cTn id="28" dur="500" fill="hold"/>
                                        <p:tgtEl>
                                          <p:spTgt spid="3">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0076" name="Group 108"/>
          <p:cNvGraphicFramePr>
            <a:graphicFrameLocks noGrp="1"/>
          </p:cNvGraphicFramePr>
          <p:nvPr>
            <p:ph idx="1"/>
            <p:extLst/>
          </p:nvPr>
        </p:nvGraphicFramePr>
        <p:xfrm>
          <a:off x="1146412" y="1200151"/>
          <a:ext cx="6509983" cy="4281493"/>
        </p:xfrm>
        <a:graphic>
          <a:graphicData uri="http://schemas.openxmlformats.org/drawingml/2006/table">
            <a:tbl>
              <a:tblPr/>
              <a:tblGrid>
                <a:gridCol w="4698509"/>
                <a:gridCol w="1811474"/>
              </a:tblGrid>
              <a:tr h="45124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800" b="1" i="0" u="none" strike="noStrike" cap="none" normalizeH="0" baseline="0" dirty="0" smtClean="0">
                          <a:ln>
                            <a:noFill/>
                          </a:ln>
                          <a:solidFill>
                            <a:schemeClr val="tx1"/>
                          </a:solidFill>
                          <a:effectLst/>
                          <a:latin typeface="+mn-lt"/>
                        </a:rPr>
                        <a:t>Key Issues in Clinical Trials</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1" lang="en-US" sz="1800" b="1" i="0" u="none" strike="noStrike" cap="none" normalizeH="0" baseline="0" dirty="0" smtClean="0">
                          <a:ln>
                            <a:noFill/>
                          </a:ln>
                          <a:solidFill>
                            <a:schemeClr val="tx1"/>
                          </a:solidFill>
                          <a:effectLst/>
                          <a:latin typeface="+mn-lt"/>
                        </a:rPr>
                        <a:t>Observational</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8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88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2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Slide Number Placeholder 3"/>
          <p:cNvSpPr>
            <a:spLocks noGrp="1"/>
          </p:cNvSpPr>
          <p:nvPr>
            <p:ph type="sldNum" sz="quarter" idx="12"/>
          </p:nvPr>
        </p:nvSpPr>
        <p:spPr/>
        <p:txBody>
          <a:bodyPr/>
          <a:lstStyle/>
          <a:p>
            <a:fld id="{413F8DDE-4CC1-4F7A-B17B-0976918310C3}" type="slidenum">
              <a:rPr lang="en-US" altLang="en-US" smtClean="0"/>
              <a:pPr/>
              <a:t>46</a:t>
            </a:fld>
            <a:endParaRPr lang="en-US" altLang="en-US"/>
          </a:p>
        </p:txBody>
      </p:sp>
    </p:spTree>
    <p:extLst>
      <p:ext uri="{BB962C8B-B14F-4D97-AF65-F5344CB8AC3E}">
        <p14:creationId xmlns:p14="http://schemas.microsoft.com/office/powerpoint/2010/main" val="4920374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108" name="Group 52"/>
          <p:cNvGraphicFramePr>
            <a:graphicFrameLocks noGrp="1"/>
          </p:cNvGraphicFramePr>
          <p:nvPr>
            <p:ph idx="1"/>
            <p:extLst/>
          </p:nvPr>
        </p:nvGraphicFramePr>
        <p:xfrm>
          <a:off x="1146412" y="1200151"/>
          <a:ext cx="6520217" cy="4281493"/>
        </p:xfrm>
        <a:graphic>
          <a:graphicData uri="http://schemas.openxmlformats.org/drawingml/2006/table">
            <a:tbl>
              <a:tblPr/>
              <a:tblGrid>
                <a:gridCol w="4784279"/>
                <a:gridCol w="1735938"/>
              </a:tblGrid>
              <a:tr h="45124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800" b="1" i="0" u="none" strike="noStrike" cap="none" normalizeH="0" baseline="0" dirty="0" smtClean="0">
                          <a:ln>
                            <a:noFill/>
                          </a:ln>
                          <a:solidFill>
                            <a:schemeClr val="tx1"/>
                          </a:solidFill>
                          <a:effectLst/>
                          <a:latin typeface="+mn-lt"/>
                        </a:rPr>
                        <a:t>Key Issues in Clinical Trials</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1" lang="en-US" sz="1800" b="1" i="0" u="none" strike="noStrike" cap="none" normalizeH="0" baseline="0" dirty="0" smtClean="0">
                          <a:ln>
                            <a:noFill/>
                          </a:ln>
                          <a:solidFill>
                            <a:schemeClr val="tx1"/>
                          </a:solidFill>
                          <a:effectLst/>
                          <a:latin typeface="+mn-lt"/>
                        </a:rPr>
                        <a:t>Observational</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Clear Objective(s). Primary and secondary endpoints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smtClean="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88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2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Slide Number Placeholder 3"/>
          <p:cNvSpPr>
            <a:spLocks noGrp="1"/>
          </p:cNvSpPr>
          <p:nvPr>
            <p:ph type="sldNum" sz="quarter" idx="12"/>
          </p:nvPr>
        </p:nvSpPr>
        <p:spPr/>
        <p:txBody>
          <a:bodyPr/>
          <a:lstStyle/>
          <a:p>
            <a:fld id="{413F8DDE-4CC1-4F7A-B17B-0976918310C3}" type="slidenum">
              <a:rPr lang="en-US" altLang="en-US" smtClean="0"/>
              <a:pPr/>
              <a:t>47</a:t>
            </a:fld>
            <a:endParaRPr lang="en-US" altLang="en-US"/>
          </a:p>
        </p:txBody>
      </p:sp>
    </p:spTree>
    <p:extLst>
      <p:ext uri="{BB962C8B-B14F-4D97-AF65-F5344CB8AC3E}">
        <p14:creationId xmlns:p14="http://schemas.microsoft.com/office/powerpoint/2010/main" val="19485021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108" name="Group 52"/>
          <p:cNvGraphicFramePr>
            <a:graphicFrameLocks noGrp="1"/>
          </p:cNvGraphicFramePr>
          <p:nvPr>
            <p:ph idx="1"/>
            <p:extLst/>
          </p:nvPr>
        </p:nvGraphicFramePr>
        <p:xfrm>
          <a:off x="1146412" y="1200151"/>
          <a:ext cx="6530454" cy="4281493"/>
        </p:xfrm>
        <a:graphic>
          <a:graphicData uri="http://schemas.openxmlformats.org/drawingml/2006/table">
            <a:tbl>
              <a:tblPr/>
              <a:tblGrid>
                <a:gridCol w="4713284"/>
                <a:gridCol w="1817170"/>
              </a:tblGrid>
              <a:tr h="45124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800" b="1" i="0" u="none" strike="noStrike" cap="none" normalizeH="0" baseline="0" dirty="0" smtClean="0">
                          <a:ln>
                            <a:noFill/>
                          </a:ln>
                          <a:solidFill>
                            <a:schemeClr val="tx1"/>
                          </a:solidFill>
                          <a:effectLst/>
                          <a:latin typeface="+mn-lt"/>
                        </a:rPr>
                        <a:t>Key Issues in Clinical Trials</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1" lang="en-US" sz="1800" b="1" i="0" u="none" strike="noStrike" cap="none" normalizeH="0" baseline="0" dirty="0" smtClean="0">
                          <a:ln>
                            <a:noFill/>
                          </a:ln>
                          <a:solidFill>
                            <a:schemeClr val="tx1"/>
                          </a:solidFill>
                          <a:effectLst/>
                          <a:latin typeface="+mn-lt"/>
                        </a:rPr>
                        <a:t>Observational</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Clear Objective(s). Primary and secondary endpoints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smtClean="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Study population. </a:t>
                      </a:r>
                      <a:r>
                        <a:rPr kumimoji="1" lang="en-US" altLang="en-US" sz="1400" b="1" i="0" u="none" strike="noStrike" cap="none" normalizeH="0" baseline="0" dirty="0" smtClean="0">
                          <a:ln>
                            <a:noFill/>
                          </a:ln>
                          <a:solidFill>
                            <a:schemeClr val="tx1"/>
                          </a:solidFill>
                          <a:effectLst/>
                          <a:latin typeface="+mn-lt"/>
                        </a:rPr>
                        <a:t>Inclusion/exclusion criteria</a:t>
                      </a:r>
                      <a:r>
                        <a:rPr kumimoji="1" lang="en-US" sz="1400" b="1" i="0" u="none" strike="noStrike" cap="none" normalizeH="0" baseline="0" dirty="0" smtClean="0">
                          <a:ln>
                            <a:noFill/>
                          </a:ln>
                          <a:solidFill>
                            <a:schemeClr val="tx1"/>
                          </a:solidFill>
                          <a:effectLst/>
                          <a:latin typeface="+mn-lt"/>
                        </a:rPr>
                        <a:t>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smtClean="0">
                          <a:ln>
                            <a:noFill/>
                          </a:ln>
                          <a:solidFill>
                            <a:schemeClr val="tx1"/>
                          </a:solidFill>
                          <a:effectLst/>
                          <a:latin typeface="+mn-lt"/>
                        </a:rPr>
                        <a:t> </a:t>
                      </a: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88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smtClean="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smtClean="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smtClean="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200" b="1" i="0" u="none" strike="noStrike" cap="none" normalizeH="0" baseline="0" dirty="0" smtClean="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Slide Number Placeholder 3"/>
          <p:cNvSpPr>
            <a:spLocks noGrp="1"/>
          </p:cNvSpPr>
          <p:nvPr>
            <p:ph type="sldNum" sz="quarter" idx="12"/>
          </p:nvPr>
        </p:nvSpPr>
        <p:spPr/>
        <p:txBody>
          <a:bodyPr/>
          <a:lstStyle/>
          <a:p>
            <a:fld id="{413F8DDE-4CC1-4F7A-B17B-0976918310C3}" type="slidenum">
              <a:rPr lang="en-US" altLang="en-US" smtClean="0"/>
              <a:pPr/>
              <a:t>48</a:t>
            </a:fld>
            <a:endParaRPr lang="en-US" altLang="en-US"/>
          </a:p>
        </p:txBody>
      </p:sp>
    </p:spTree>
    <p:extLst>
      <p:ext uri="{BB962C8B-B14F-4D97-AF65-F5344CB8AC3E}">
        <p14:creationId xmlns:p14="http://schemas.microsoft.com/office/powerpoint/2010/main" val="9699832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108" name="Group 52"/>
          <p:cNvGraphicFramePr>
            <a:graphicFrameLocks noGrp="1"/>
          </p:cNvGraphicFramePr>
          <p:nvPr>
            <p:ph idx="1"/>
            <p:extLst/>
          </p:nvPr>
        </p:nvGraphicFramePr>
        <p:xfrm>
          <a:off x="1136175" y="1200151"/>
          <a:ext cx="6509983" cy="4281493"/>
        </p:xfrm>
        <a:graphic>
          <a:graphicData uri="http://schemas.openxmlformats.org/drawingml/2006/table">
            <a:tbl>
              <a:tblPr/>
              <a:tblGrid>
                <a:gridCol w="4698509"/>
                <a:gridCol w="1811474"/>
              </a:tblGrid>
              <a:tr h="45124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800" b="1" i="0" u="none" strike="noStrike" cap="none" normalizeH="0" baseline="0" dirty="0" smtClean="0">
                          <a:ln>
                            <a:noFill/>
                          </a:ln>
                          <a:solidFill>
                            <a:schemeClr val="tx1"/>
                          </a:solidFill>
                          <a:effectLst/>
                          <a:latin typeface="+mn-lt"/>
                        </a:rPr>
                        <a:t>Key Issues in Clinical Trials</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1" lang="en-US" sz="1800" b="1" i="0" u="none" strike="noStrike" cap="none" normalizeH="0" baseline="0" dirty="0" smtClean="0">
                          <a:ln>
                            <a:noFill/>
                          </a:ln>
                          <a:solidFill>
                            <a:schemeClr val="tx1"/>
                          </a:solidFill>
                          <a:effectLst/>
                          <a:latin typeface="+mn-lt"/>
                        </a:rPr>
                        <a:t>Observational</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Clear Objective(s). Primary and secondary endpoints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smtClean="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Study population. </a:t>
                      </a:r>
                      <a:r>
                        <a:rPr kumimoji="1" lang="en-US" altLang="en-US" sz="1400" b="1" i="0" u="none" strike="noStrike" cap="none" normalizeH="0" baseline="0" dirty="0" smtClean="0">
                          <a:ln>
                            <a:noFill/>
                          </a:ln>
                          <a:solidFill>
                            <a:schemeClr val="tx1"/>
                          </a:solidFill>
                          <a:effectLst/>
                          <a:latin typeface="+mn-lt"/>
                        </a:rPr>
                        <a:t>Inclusion/exclusion criteria</a:t>
                      </a:r>
                      <a:r>
                        <a:rPr kumimoji="1" lang="en-US" sz="1400" b="1" i="0" u="none" strike="noStrike" cap="none" normalizeH="0" baseline="0" dirty="0" smtClean="0">
                          <a:ln>
                            <a:noFill/>
                          </a:ln>
                          <a:solidFill>
                            <a:schemeClr val="tx1"/>
                          </a:solidFill>
                          <a:effectLst/>
                          <a:latin typeface="+mn-lt"/>
                        </a:rPr>
                        <a:t>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smtClean="0">
                          <a:ln>
                            <a:noFill/>
                          </a:ln>
                          <a:solidFill>
                            <a:schemeClr val="tx1"/>
                          </a:solidFill>
                          <a:effectLst/>
                          <a:latin typeface="+mn-lt"/>
                        </a:rPr>
                        <a:t> </a:t>
                      </a: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lang="en-US" sz="1400" b="1" kern="1200" baseline="0" dirty="0" smtClean="0">
                          <a:solidFill>
                            <a:schemeClr val="tx1"/>
                          </a:solidFill>
                          <a:latin typeface="+mn-lt"/>
                          <a:ea typeface="+mn-ea"/>
                          <a:cs typeface="Arial" pitchFamily="34" charset="0"/>
                        </a:rPr>
                        <a:t>Longitudinal </a:t>
                      </a:r>
                      <a:endParaRPr kumimoji="1" lang="en-US" sz="1400" b="1" i="0" u="none" strike="noStrike" cap="none" normalizeH="0" baseline="0" dirty="0" smtClean="0">
                        <a:ln>
                          <a:noFill/>
                        </a:ln>
                        <a:solidFill>
                          <a:schemeClr val="tx1"/>
                        </a:solidFill>
                        <a:effectLst/>
                        <a:latin typeface="+mn-lt"/>
                        <a:cs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smtClean="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88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200" b="1" i="0" u="none" strike="noStrike" cap="none" normalizeH="0" baseline="0" dirty="0" smtClean="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 name="AutoShape 45"/>
          <p:cNvSpPr>
            <a:spLocks noChangeArrowheads="1"/>
          </p:cNvSpPr>
          <p:nvPr/>
        </p:nvSpPr>
        <p:spPr bwMode="auto">
          <a:xfrm>
            <a:off x="6243273" y="3421324"/>
            <a:ext cx="2805770" cy="1061966"/>
          </a:xfrm>
          <a:prstGeom prst="wedgeRectCallout">
            <a:avLst>
              <a:gd name="adj1" fmla="val -33504"/>
              <a:gd name="adj2" fmla="val -123557"/>
            </a:avLst>
          </a:prstGeom>
          <a:solidFill>
            <a:schemeClr val="accent1"/>
          </a:solidFill>
          <a:ln>
            <a:noFill/>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500" dirty="0">
                <a:solidFill>
                  <a:schemeClr val="bg2"/>
                </a:solidFill>
                <a:latin typeface="Arial" panose="020B0604020202020204" pitchFamily="34" charset="0"/>
              </a:rPr>
              <a:t>longitudinal (versus cross-sectional) studies in which the temporal order of treatment and outcome is clear</a:t>
            </a:r>
            <a:endParaRPr lang="en-US" altLang="en-US" sz="1500" dirty="0">
              <a:solidFill>
                <a:schemeClr val="bg2"/>
              </a:solidFill>
            </a:endParaRPr>
          </a:p>
        </p:txBody>
      </p:sp>
      <p:sp>
        <p:nvSpPr>
          <p:cNvPr id="5" name="Slide Number Placeholder 4"/>
          <p:cNvSpPr>
            <a:spLocks noGrp="1"/>
          </p:cNvSpPr>
          <p:nvPr>
            <p:ph type="sldNum" sz="quarter" idx="12"/>
          </p:nvPr>
        </p:nvSpPr>
        <p:spPr/>
        <p:txBody>
          <a:bodyPr/>
          <a:lstStyle/>
          <a:p>
            <a:fld id="{413F8DDE-4CC1-4F7A-B17B-0976918310C3}" type="slidenum">
              <a:rPr lang="en-US" altLang="en-US" smtClean="0"/>
              <a:pPr/>
              <a:t>49</a:t>
            </a:fld>
            <a:endParaRPr lang="en-US" altLang="en-US"/>
          </a:p>
        </p:txBody>
      </p:sp>
    </p:spTree>
    <p:extLst>
      <p:ext uri="{BB962C8B-B14F-4D97-AF65-F5344CB8AC3E}">
        <p14:creationId xmlns:p14="http://schemas.microsoft.com/office/powerpoint/2010/main" val="16472724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0209" b="13125"/>
          <a:stretch/>
        </p:blipFill>
        <p:spPr>
          <a:xfrm>
            <a:off x="497275" y="305129"/>
            <a:ext cx="7349350" cy="5634501"/>
          </a:xfrm>
          <a:prstGeom prst="rect">
            <a:avLst/>
          </a:prstGeom>
        </p:spPr>
      </p:pic>
      <p:pic>
        <p:nvPicPr>
          <p:cNvPr id="2" name="Picture 1"/>
          <p:cNvPicPr>
            <a:picLocks noChangeAspect="1"/>
          </p:cNvPicPr>
          <p:nvPr/>
        </p:nvPicPr>
        <p:blipFill>
          <a:blip r:embed="rId4"/>
          <a:stretch>
            <a:fillRect/>
          </a:stretch>
        </p:blipFill>
        <p:spPr>
          <a:xfrm>
            <a:off x="6815137" y="157161"/>
            <a:ext cx="2062976" cy="1292225"/>
          </a:xfrm>
          <a:prstGeom prst="rect">
            <a:avLst/>
          </a:prstGeom>
        </p:spPr>
      </p:pic>
    </p:spTree>
    <p:extLst>
      <p:ext uri="{BB962C8B-B14F-4D97-AF65-F5344CB8AC3E}">
        <p14:creationId xmlns:p14="http://schemas.microsoft.com/office/powerpoint/2010/main" val="1737545447"/>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108" name="Group 52"/>
          <p:cNvGraphicFramePr>
            <a:graphicFrameLocks noGrp="1"/>
          </p:cNvGraphicFramePr>
          <p:nvPr>
            <p:ph idx="1"/>
            <p:extLst>
              <p:ext uri="{D42A27DB-BD31-4B8C-83A1-F6EECF244321}">
                <p14:modId xmlns:p14="http://schemas.microsoft.com/office/powerpoint/2010/main" val="1502610222"/>
              </p:ext>
            </p:extLst>
          </p:nvPr>
        </p:nvGraphicFramePr>
        <p:xfrm>
          <a:off x="1146412" y="1200151"/>
          <a:ext cx="6511689" cy="4281493"/>
        </p:xfrm>
        <a:graphic>
          <a:graphicData uri="http://schemas.openxmlformats.org/drawingml/2006/table">
            <a:tbl>
              <a:tblPr/>
              <a:tblGrid>
                <a:gridCol w="4699741"/>
                <a:gridCol w="1811948"/>
              </a:tblGrid>
              <a:tr h="45124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800" b="1" i="0" u="none" strike="noStrike" cap="none" normalizeH="0" baseline="0" dirty="0" smtClean="0">
                          <a:ln>
                            <a:noFill/>
                          </a:ln>
                          <a:solidFill>
                            <a:schemeClr val="tx1"/>
                          </a:solidFill>
                          <a:effectLst/>
                          <a:latin typeface="+mn-lt"/>
                        </a:rPr>
                        <a:t>Key Issues in Clinical Trials</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1" lang="en-US" sz="1800" b="1" i="0" u="none" strike="noStrike" cap="none" normalizeH="0" baseline="0" dirty="0" smtClean="0">
                          <a:ln>
                            <a:noFill/>
                          </a:ln>
                          <a:solidFill>
                            <a:schemeClr val="tx1"/>
                          </a:solidFill>
                          <a:effectLst/>
                          <a:latin typeface="+mn-lt"/>
                        </a:rPr>
                        <a:t>Observational</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Clear Objective(s). Primary and secondary endpoints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smtClean="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Study population. </a:t>
                      </a:r>
                      <a:r>
                        <a:rPr kumimoji="1" lang="en-US" altLang="en-US" sz="1400" b="1" i="0" u="none" strike="noStrike" cap="none" normalizeH="0" baseline="0" dirty="0" smtClean="0">
                          <a:ln>
                            <a:noFill/>
                          </a:ln>
                          <a:solidFill>
                            <a:schemeClr val="tx1"/>
                          </a:solidFill>
                          <a:effectLst/>
                          <a:latin typeface="+mn-lt"/>
                        </a:rPr>
                        <a:t>Inclusion/exclusion criteria</a:t>
                      </a:r>
                      <a:r>
                        <a:rPr kumimoji="1" lang="en-US" sz="1400" b="1" i="0" u="none" strike="noStrike" cap="none" normalizeH="0" baseline="0" dirty="0" smtClean="0">
                          <a:ln>
                            <a:noFill/>
                          </a:ln>
                          <a:solidFill>
                            <a:schemeClr val="tx1"/>
                          </a:solidFill>
                          <a:effectLst/>
                          <a:latin typeface="+mn-lt"/>
                        </a:rPr>
                        <a:t>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smtClean="0">
                          <a:ln>
                            <a:noFill/>
                          </a:ln>
                          <a:solidFill>
                            <a:schemeClr val="tx1"/>
                          </a:solidFill>
                          <a:effectLst/>
                          <a:latin typeface="+mn-lt"/>
                        </a:rPr>
                        <a:t> </a:t>
                      </a: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lang="en-US" sz="1400" b="1" kern="1200" baseline="0" dirty="0" smtClean="0">
                          <a:solidFill>
                            <a:schemeClr val="tx1"/>
                          </a:solidFill>
                          <a:latin typeface="+mn-lt"/>
                          <a:ea typeface="+mn-ea"/>
                          <a:cs typeface="Arial" pitchFamily="34" charset="0"/>
                        </a:rPr>
                        <a:t>Longitudinal </a:t>
                      </a:r>
                      <a:endParaRPr kumimoji="1" lang="en-US" sz="1400" b="1" i="0" u="none" strike="noStrike" cap="none" normalizeH="0" baseline="0" dirty="0" smtClean="0">
                        <a:ln>
                          <a:noFill/>
                        </a:ln>
                        <a:solidFill>
                          <a:schemeClr val="tx1"/>
                        </a:solidFill>
                        <a:effectLst/>
                        <a:latin typeface="+mn-lt"/>
                        <a:cs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smtClean="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Randomized treatment assignment</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rgbClr val="C00000"/>
                          </a:solidFill>
                          <a:effectLst/>
                          <a:latin typeface="+mn-lt"/>
                        </a:rPr>
                        <a:t>No</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88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smtClean="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smtClean="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smtClean="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200" b="1" i="0" u="none" strike="noStrike" cap="none" normalizeH="0" baseline="0" dirty="0" smtClean="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AutoShape 45"/>
          <p:cNvSpPr>
            <a:spLocks noChangeArrowheads="1"/>
          </p:cNvSpPr>
          <p:nvPr/>
        </p:nvSpPr>
        <p:spPr bwMode="auto">
          <a:xfrm>
            <a:off x="5485851" y="3292523"/>
            <a:ext cx="2927995" cy="1543050"/>
          </a:xfrm>
          <a:prstGeom prst="wedgeRectCallout">
            <a:avLst>
              <a:gd name="adj1" fmla="val 2661"/>
              <a:gd name="adj2" fmla="val -78486"/>
            </a:avLst>
          </a:prstGeom>
          <a:solidFill>
            <a:schemeClr val="accent1"/>
          </a:solidFill>
          <a:ln>
            <a:noFill/>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a:p>
        </p:txBody>
      </p:sp>
      <p:sp>
        <p:nvSpPr>
          <p:cNvPr id="5" name="Text Box 46"/>
          <p:cNvSpPr txBox="1">
            <a:spLocks noChangeArrowheads="1"/>
          </p:cNvSpPr>
          <p:nvPr/>
        </p:nvSpPr>
        <p:spPr bwMode="auto">
          <a:xfrm>
            <a:off x="5485851" y="3301675"/>
            <a:ext cx="2927995"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1600" dirty="0">
                <a:solidFill>
                  <a:schemeClr val="bg2"/>
                </a:solidFill>
                <a:latin typeface="+mn-lt"/>
              </a:rPr>
              <a:t>How to </a:t>
            </a:r>
            <a:r>
              <a:rPr lang="en-US" altLang="en-US" sz="1600" dirty="0" smtClean="0">
                <a:solidFill>
                  <a:schemeClr val="bg2"/>
                </a:solidFill>
                <a:latin typeface="+mn-lt"/>
              </a:rPr>
              <a:t>achieve comparability (or exchangeability)?</a:t>
            </a:r>
            <a:endParaRPr lang="en-US" altLang="en-US" sz="1600" dirty="0">
              <a:solidFill>
                <a:schemeClr val="bg2"/>
              </a:solidFill>
              <a:latin typeface="+mn-lt"/>
            </a:endParaRPr>
          </a:p>
          <a:p>
            <a:pPr eaLnBrk="1" hangingPunct="1">
              <a:spcBef>
                <a:spcPct val="50000"/>
              </a:spcBef>
            </a:pPr>
            <a:r>
              <a:rPr lang="en-US" altLang="en-US" sz="1600" dirty="0">
                <a:solidFill>
                  <a:schemeClr val="bg2"/>
                </a:solidFill>
                <a:latin typeface="+mn-lt"/>
              </a:rPr>
              <a:t>Matching, </a:t>
            </a:r>
            <a:r>
              <a:rPr lang="en-US" altLang="en-US" sz="1600" dirty="0" smtClean="0">
                <a:solidFill>
                  <a:schemeClr val="bg2"/>
                </a:solidFill>
                <a:latin typeface="+mn-lt"/>
              </a:rPr>
              <a:t>stratification, restriction</a:t>
            </a:r>
            <a:r>
              <a:rPr lang="en-US" altLang="en-US" sz="1600" dirty="0">
                <a:solidFill>
                  <a:schemeClr val="bg2"/>
                </a:solidFill>
                <a:latin typeface="+mn-lt"/>
              </a:rPr>
              <a:t>, </a:t>
            </a:r>
            <a:r>
              <a:rPr lang="en-US" altLang="en-US" sz="1600" dirty="0" smtClean="0">
                <a:solidFill>
                  <a:schemeClr val="bg2"/>
                </a:solidFill>
                <a:latin typeface="+mn-lt"/>
              </a:rPr>
              <a:t>modeling, etc.</a:t>
            </a:r>
            <a:endParaRPr lang="en-US" altLang="en-US" sz="1600" dirty="0">
              <a:solidFill>
                <a:schemeClr val="bg2"/>
              </a:solidFill>
              <a:latin typeface="+mn-lt"/>
            </a:endParaRPr>
          </a:p>
        </p:txBody>
      </p:sp>
      <p:sp>
        <p:nvSpPr>
          <p:cNvPr id="3" name="Slide Number Placeholder 2"/>
          <p:cNvSpPr>
            <a:spLocks noGrp="1"/>
          </p:cNvSpPr>
          <p:nvPr>
            <p:ph type="sldNum" sz="quarter" idx="12"/>
          </p:nvPr>
        </p:nvSpPr>
        <p:spPr/>
        <p:txBody>
          <a:bodyPr/>
          <a:lstStyle/>
          <a:p>
            <a:fld id="{413F8DDE-4CC1-4F7A-B17B-0976918310C3}" type="slidenum">
              <a:rPr lang="en-US" altLang="en-US" smtClean="0"/>
              <a:pPr/>
              <a:t>50</a:t>
            </a:fld>
            <a:endParaRPr lang="en-US" altLang="en-US"/>
          </a:p>
        </p:txBody>
      </p:sp>
    </p:spTree>
    <p:extLst>
      <p:ext uri="{BB962C8B-B14F-4D97-AF65-F5344CB8AC3E}">
        <p14:creationId xmlns:p14="http://schemas.microsoft.com/office/powerpoint/2010/main" val="8818354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108" name="Group 52"/>
          <p:cNvGraphicFramePr>
            <a:graphicFrameLocks noGrp="1"/>
          </p:cNvGraphicFramePr>
          <p:nvPr>
            <p:ph idx="1"/>
            <p:extLst>
              <p:ext uri="{D42A27DB-BD31-4B8C-83A1-F6EECF244321}">
                <p14:modId xmlns:p14="http://schemas.microsoft.com/office/powerpoint/2010/main" val="1180736804"/>
              </p:ext>
            </p:extLst>
          </p:nvPr>
        </p:nvGraphicFramePr>
        <p:xfrm>
          <a:off x="1146412" y="1200151"/>
          <a:ext cx="6509983" cy="4281493"/>
        </p:xfrm>
        <a:graphic>
          <a:graphicData uri="http://schemas.openxmlformats.org/drawingml/2006/table">
            <a:tbl>
              <a:tblPr/>
              <a:tblGrid>
                <a:gridCol w="4698509"/>
                <a:gridCol w="1811474"/>
              </a:tblGrid>
              <a:tr h="45124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800" b="1" i="0" u="none" strike="noStrike" cap="none" normalizeH="0" baseline="0" dirty="0" smtClean="0">
                          <a:ln>
                            <a:noFill/>
                          </a:ln>
                          <a:solidFill>
                            <a:schemeClr val="tx1"/>
                          </a:solidFill>
                          <a:effectLst/>
                          <a:latin typeface="+mn-lt"/>
                        </a:rPr>
                        <a:t>Key Issues in Clinical Trials</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1" lang="en-US" sz="1800" b="1" i="0" u="none" strike="noStrike" cap="none" normalizeH="0" baseline="0" dirty="0" smtClean="0">
                          <a:ln>
                            <a:noFill/>
                          </a:ln>
                          <a:solidFill>
                            <a:schemeClr val="tx1"/>
                          </a:solidFill>
                          <a:effectLst/>
                          <a:latin typeface="+mn-lt"/>
                        </a:rPr>
                        <a:t>Observational</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Clear Objective(s). Primary and secondary endpoints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smtClean="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Study population. </a:t>
                      </a:r>
                      <a:r>
                        <a:rPr kumimoji="1" lang="en-US" altLang="en-US" sz="1400" b="1" i="0" u="none" strike="noStrike" cap="none" normalizeH="0" baseline="0" dirty="0" smtClean="0">
                          <a:ln>
                            <a:noFill/>
                          </a:ln>
                          <a:solidFill>
                            <a:schemeClr val="tx1"/>
                          </a:solidFill>
                          <a:effectLst/>
                          <a:latin typeface="+mn-lt"/>
                        </a:rPr>
                        <a:t>Inclusion/exclusion criteria</a:t>
                      </a:r>
                      <a:r>
                        <a:rPr kumimoji="1" lang="en-US" sz="1400" b="1" i="0" u="none" strike="noStrike" cap="none" normalizeH="0" baseline="0" dirty="0" smtClean="0">
                          <a:ln>
                            <a:noFill/>
                          </a:ln>
                          <a:solidFill>
                            <a:schemeClr val="tx1"/>
                          </a:solidFill>
                          <a:effectLst/>
                          <a:latin typeface="+mn-lt"/>
                        </a:rPr>
                        <a:t>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smtClean="0">
                          <a:ln>
                            <a:noFill/>
                          </a:ln>
                          <a:solidFill>
                            <a:schemeClr val="tx1"/>
                          </a:solidFill>
                          <a:effectLst/>
                          <a:latin typeface="+mn-lt"/>
                        </a:rPr>
                        <a:t> </a:t>
                      </a: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lang="en-US" sz="1400" b="1" kern="1200" baseline="0" dirty="0" smtClean="0">
                          <a:solidFill>
                            <a:schemeClr val="tx1"/>
                          </a:solidFill>
                          <a:latin typeface="+mn-lt"/>
                          <a:ea typeface="+mn-ea"/>
                          <a:cs typeface="Arial" pitchFamily="34" charset="0"/>
                        </a:rPr>
                        <a:t>Longitudinal </a:t>
                      </a:r>
                      <a:endParaRPr kumimoji="1" lang="en-US" sz="1400" b="1" i="0" u="none" strike="noStrike" cap="none" normalizeH="0" baseline="0" dirty="0" smtClean="0">
                        <a:ln>
                          <a:noFill/>
                        </a:ln>
                        <a:solidFill>
                          <a:schemeClr val="tx1"/>
                        </a:solidFill>
                        <a:effectLst/>
                        <a:latin typeface="+mn-lt"/>
                        <a:cs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smtClean="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Randomized treatment assignment</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rgbClr val="C00000"/>
                          </a:solidFill>
                          <a:effectLst/>
                          <a:latin typeface="+mn-lt"/>
                        </a:rPr>
                        <a:t>No</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88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Blinding</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rgbClr val="C00000"/>
                          </a:solidFill>
                          <a:effectLst/>
                          <a:latin typeface="+mn-lt"/>
                        </a:rPr>
                        <a:t>No</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200" b="1" i="0" u="none" strike="noStrike" cap="none" normalizeH="0" baseline="0" dirty="0" smtClean="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 name="AutoShape 45"/>
          <p:cNvSpPr>
            <a:spLocks noChangeArrowheads="1"/>
          </p:cNvSpPr>
          <p:nvPr/>
        </p:nvSpPr>
        <p:spPr bwMode="auto">
          <a:xfrm>
            <a:off x="5257800" y="4139781"/>
            <a:ext cx="3791243" cy="1341863"/>
          </a:xfrm>
          <a:prstGeom prst="wedgeRectCallout">
            <a:avLst>
              <a:gd name="adj1" fmla="val -12675"/>
              <a:gd name="adj2" fmla="val -110879"/>
            </a:avLst>
          </a:prstGeom>
          <a:solidFill>
            <a:schemeClr val="accent1"/>
          </a:solidFill>
          <a:ln>
            <a:noFill/>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500" dirty="0" smtClean="0">
                <a:solidFill>
                  <a:schemeClr val="bg2"/>
                </a:solidFill>
                <a:latin typeface="Arial" panose="020B0604020202020204" pitchFamily="34" charset="0"/>
              </a:rPr>
              <a:t>Not in the same way as RCT, but often assessments can be done by individuals who are “blinded” to exposure or disease status (e.g., lab measurements, or data abstracted from SOC tests, </a:t>
            </a:r>
            <a:r>
              <a:rPr lang="en-US" altLang="en-US" sz="1500" dirty="0" err="1" smtClean="0">
                <a:solidFill>
                  <a:schemeClr val="bg2"/>
                </a:solidFill>
                <a:latin typeface="Arial" panose="020B0604020202020204" pitchFamily="34" charset="0"/>
              </a:rPr>
              <a:t>etc</a:t>
            </a:r>
            <a:r>
              <a:rPr lang="en-US" altLang="en-US" sz="1500" dirty="0" smtClean="0">
                <a:solidFill>
                  <a:schemeClr val="bg2"/>
                </a:solidFill>
                <a:latin typeface="Arial" panose="020B0604020202020204" pitchFamily="34" charset="0"/>
              </a:rPr>
              <a:t>)</a:t>
            </a:r>
            <a:endParaRPr lang="en-US" altLang="en-US" sz="1500" dirty="0">
              <a:solidFill>
                <a:schemeClr val="bg2"/>
              </a:solidFill>
            </a:endParaRPr>
          </a:p>
        </p:txBody>
      </p:sp>
      <p:sp>
        <p:nvSpPr>
          <p:cNvPr id="5" name="Slide Number Placeholder 4"/>
          <p:cNvSpPr>
            <a:spLocks noGrp="1"/>
          </p:cNvSpPr>
          <p:nvPr>
            <p:ph type="sldNum" sz="quarter" idx="12"/>
          </p:nvPr>
        </p:nvSpPr>
        <p:spPr/>
        <p:txBody>
          <a:bodyPr/>
          <a:lstStyle/>
          <a:p>
            <a:fld id="{413F8DDE-4CC1-4F7A-B17B-0976918310C3}" type="slidenum">
              <a:rPr lang="en-US" altLang="en-US" smtClean="0"/>
              <a:pPr/>
              <a:t>51</a:t>
            </a:fld>
            <a:endParaRPr lang="en-US" altLang="en-US"/>
          </a:p>
        </p:txBody>
      </p:sp>
    </p:spTree>
    <p:extLst>
      <p:ext uri="{BB962C8B-B14F-4D97-AF65-F5344CB8AC3E}">
        <p14:creationId xmlns:p14="http://schemas.microsoft.com/office/powerpoint/2010/main" val="10246372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108" name="Group 52"/>
          <p:cNvGraphicFramePr>
            <a:graphicFrameLocks noGrp="1"/>
          </p:cNvGraphicFramePr>
          <p:nvPr>
            <p:ph idx="1"/>
            <p:extLst>
              <p:ext uri="{D42A27DB-BD31-4B8C-83A1-F6EECF244321}">
                <p14:modId xmlns:p14="http://schemas.microsoft.com/office/powerpoint/2010/main" val="1978845802"/>
              </p:ext>
            </p:extLst>
          </p:nvPr>
        </p:nvGraphicFramePr>
        <p:xfrm>
          <a:off x="1136176" y="1200151"/>
          <a:ext cx="6550926" cy="4281493"/>
        </p:xfrm>
        <a:graphic>
          <a:graphicData uri="http://schemas.openxmlformats.org/drawingml/2006/table">
            <a:tbl>
              <a:tblPr/>
              <a:tblGrid>
                <a:gridCol w="4722363"/>
                <a:gridCol w="1828563"/>
              </a:tblGrid>
              <a:tr h="45124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800" b="1" i="0" u="none" strike="noStrike" cap="none" normalizeH="0" baseline="0" dirty="0" smtClean="0">
                          <a:ln>
                            <a:noFill/>
                          </a:ln>
                          <a:solidFill>
                            <a:schemeClr val="tx1"/>
                          </a:solidFill>
                          <a:effectLst/>
                          <a:latin typeface="+mn-lt"/>
                        </a:rPr>
                        <a:t>Key Issues in Clinical Trials</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1" lang="en-US" sz="1800" b="1" i="0" u="none" strike="noStrike" cap="none" normalizeH="0" baseline="0" dirty="0" smtClean="0">
                          <a:ln>
                            <a:noFill/>
                          </a:ln>
                          <a:solidFill>
                            <a:schemeClr val="tx1"/>
                          </a:solidFill>
                          <a:effectLst/>
                          <a:latin typeface="+mn-lt"/>
                        </a:rPr>
                        <a:t>Observational</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Clear Objective(s). Primary and secondary endpoints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smtClean="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Study population. </a:t>
                      </a:r>
                      <a:r>
                        <a:rPr kumimoji="1" lang="en-US" altLang="en-US" sz="1400" b="1" i="0" u="none" strike="noStrike" cap="none" normalizeH="0" baseline="0" dirty="0" smtClean="0">
                          <a:ln>
                            <a:noFill/>
                          </a:ln>
                          <a:solidFill>
                            <a:schemeClr val="tx1"/>
                          </a:solidFill>
                          <a:effectLst/>
                          <a:latin typeface="+mn-lt"/>
                        </a:rPr>
                        <a:t>Inclusion/exclusion criteria</a:t>
                      </a:r>
                      <a:r>
                        <a:rPr kumimoji="1" lang="en-US" sz="1400" b="1" i="0" u="none" strike="noStrike" cap="none" normalizeH="0" baseline="0" dirty="0" smtClean="0">
                          <a:ln>
                            <a:noFill/>
                          </a:ln>
                          <a:solidFill>
                            <a:schemeClr val="tx1"/>
                          </a:solidFill>
                          <a:effectLst/>
                          <a:latin typeface="+mn-lt"/>
                        </a:rPr>
                        <a:t>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smtClean="0">
                          <a:ln>
                            <a:noFill/>
                          </a:ln>
                          <a:solidFill>
                            <a:schemeClr val="tx1"/>
                          </a:solidFill>
                          <a:effectLst/>
                          <a:latin typeface="+mn-lt"/>
                        </a:rPr>
                        <a:t> </a:t>
                      </a: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lang="en-US" sz="1400" b="1" kern="1200" baseline="0" dirty="0" smtClean="0">
                          <a:solidFill>
                            <a:schemeClr val="tx1"/>
                          </a:solidFill>
                          <a:latin typeface="+mn-lt"/>
                          <a:ea typeface="+mn-ea"/>
                          <a:cs typeface="Arial" pitchFamily="34" charset="0"/>
                        </a:rPr>
                        <a:t>Longitudinal </a:t>
                      </a:r>
                      <a:endParaRPr kumimoji="1" lang="en-US" sz="1400" b="1" i="0" u="none" strike="noStrike" cap="none" normalizeH="0" baseline="0" dirty="0" smtClean="0">
                        <a:ln>
                          <a:noFill/>
                        </a:ln>
                        <a:solidFill>
                          <a:schemeClr val="tx1"/>
                        </a:solidFill>
                        <a:effectLst/>
                        <a:latin typeface="+mn-lt"/>
                        <a:cs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smtClean="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Randomized treatment assignment</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rgbClr val="C00000"/>
                          </a:solidFill>
                          <a:effectLst/>
                          <a:latin typeface="+mn-lt"/>
                        </a:rPr>
                        <a:t>No</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88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Blinding</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rgbClr val="C00000"/>
                          </a:solidFill>
                          <a:effectLst/>
                          <a:latin typeface="+mn-lt"/>
                        </a:rPr>
                        <a:t>No</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Statistical Power. Sample size &amp; follow up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smtClean="0">
                          <a:ln>
                            <a:noFill/>
                          </a:ln>
                          <a:solidFill>
                            <a:schemeClr val="tx1"/>
                          </a:solidFill>
                          <a:effectLst/>
                          <a:latin typeface="+mn-lt"/>
                        </a:rPr>
                        <a:t> </a:t>
                      </a: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smtClean="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smtClean="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200" b="1" i="0" u="none" strike="noStrike" cap="none" normalizeH="0" baseline="0" dirty="0" smtClean="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Slide Number Placeholder 3"/>
          <p:cNvSpPr>
            <a:spLocks noGrp="1"/>
          </p:cNvSpPr>
          <p:nvPr>
            <p:ph type="sldNum" sz="quarter" idx="12"/>
          </p:nvPr>
        </p:nvSpPr>
        <p:spPr/>
        <p:txBody>
          <a:bodyPr/>
          <a:lstStyle/>
          <a:p>
            <a:fld id="{413F8DDE-4CC1-4F7A-B17B-0976918310C3}" type="slidenum">
              <a:rPr lang="en-US" altLang="en-US" smtClean="0"/>
              <a:pPr/>
              <a:t>52</a:t>
            </a:fld>
            <a:endParaRPr lang="en-US" altLang="en-US"/>
          </a:p>
        </p:txBody>
      </p:sp>
    </p:spTree>
    <p:extLst>
      <p:ext uri="{BB962C8B-B14F-4D97-AF65-F5344CB8AC3E}">
        <p14:creationId xmlns:p14="http://schemas.microsoft.com/office/powerpoint/2010/main" val="20126368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108" name="Group 52"/>
          <p:cNvGraphicFramePr>
            <a:graphicFrameLocks noGrp="1"/>
          </p:cNvGraphicFramePr>
          <p:nvPr>
            <p:ph idx="1"/>
            <p:extLst>
              <p:ext uri="{D42A27DB-BD31-4B8C-83A1-F6EECF244321}">
                <p14:modId xmlns:p14="http://schemas.microsoft.com/office/powerpoint/2010/main" val="2039487557"/>
              </p:ext>
            </p:extLst>
          </p:nvPr>
        </p:nvGraphicFramePr>
        <p:xfrm>
          <a:off x="1146412" y="1200151"/>
          <a:ext cx="6530454" cy="4281493"/>
        </p:xfrm>
        <a:graphic>
          <a:graphicData uri="http://schemas.openxmlformats.org/drawingml/2006/table">
            <a:tbl>
              <a:tblPr/>
              <a:tblGrid>
                <a:gridCol w="4713284"/>
                <a:gridCol w="1817170"/>
              </a:tblGrid>
              <a:tr h="45124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800" b="1" i="0" u="none" strike="noStrike" cap="none" normalizeH="0" baseline="0" dirty="0" smtClean="0">
                          <a:ln>
                            <a:noFill/>
                          </a:ln>
                          <a:solidFill>
                            <a:schemeClr val="tx1"/>
                          </a:solidFill>
                          <a:effectLst/>
                          <a:latin typeface="+mn-lt"/>
                        </a:rPr>
                        <a:t>Key Issues in Clinical Trials</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1" lang="en-US" sz="1800" b="1" i="0" u="none" strike="noStrike" cap="none" normalizeH="0" baseline="0" dirty="0" smtClean="0">
                          <a:ln>
                            <a:noFill/>
                          </a:ln>
                          <a:solidFill>
                            <a:schemeClr val="tx1"/>
                          </a:solidFill>
                          <a:effectLst/>
                          <a:latin typeface="+mn-lt"/>
                        </a:rPr>
                        <a:t>Observational</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Clear Objective(s). Primary and secondary endpoints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smtClean="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Study population. </a:t>
                      </a:r>
                      <a:r>
                        <a:rPr kumimoji="1" lang="en-US" altLang="en-US" sz="1400" b="1" i="0" u="none" strike="noStrike" cap="none" normalizeH="0" baseline="0" dirty="0" smtClean="0">
                          <a:ln>
                            <a:noFill/>
                          </a:ln>
                          <a:solidFill>
                            <a:schemeClr val="tx1"/>
                          </a:solidFill>
                          <a:effectLst/>
                          <a:latin typeface="+mn-lt"/>
                        </a:rPr>
                        <a:t>Inclusion/exclusion criteria</a:t>
                      </a:r>
                      <a:r>
                        <a:rPr kumimoji="1" lang="en-US" sz="1400" b="1" i="0" u="none" strike="noStrike" cap="none" normalizeH="0" baseline="0" dirty="0" smtClean="0">
                          <a:ln>
                            <a:noFill/>
                          </a:ln>
                          <a:solidFill>
                            <a:schemeClr val="tx1"/>
                          </a:solidFill>
                          <a:effectLst/>
                          <a:latin typeface="+mn-lt"/>
                        </a:rPr>
                        <a:t>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smtClean="0">
                          <a:ln>
                            <a:noFill/>
                          </a:ln>
                          <a:solidFill>
                            <a:schemeClr val="tx1"/>
                          </a:solidFill>
                          <a:effectLst/>
                          <a:latin typeface="+mn-lt"/>
                        </a:rPr>
                        <a:t> </a:t>
                      </a: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lang="en-US" sz="1400" b="1" kern="1200" baseline="0" dirty="0" smtClean="0">
                          <a:solidFill>
                            <a:schemeClr val="tx1"/>
                          </a:solidFill>
                          <a:latin typeface="+mn-lt"/>
                          <a:ea typeface="+mn-ea"/>
                          <a:cs typeface="Arial" pitchFamily="34" charset="0"/>
                        </a:rPr>
                        <a:t>Longitudinal </a:t>
                      </a:r>
                      <a:endParaRPr kumimoji="1" lang="en-US" sz="1400" b="1" i="0" u="none" strike="noStrike" cap="none" normalizeH="0" baseline="0" dirty="0" smtClean="0">
                        <a:ln>
                          <a:noFill/>
                        </a:ln>
                        <a:solidFill>
                          <a:schemeClr val="tx1"/>
                        </a:solidFill>
                        <a:effectLst/>
                        <a:latin typeface="+mn-lt"/>
                        <a:cs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smtClean="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Randomized treatment assignment</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rgbClr val="C00000"/>
                          </a:solidFill>
                          <a:effectLst/>
                          <a:latin typeface="+mn-lt"/>
                        </a:rPr>
                        <a:t>No</a:t>
                      </a: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88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Blinding</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rgbClr val="C00000"/>
                          </a:solidFill>
                          <a:effectLst/>
                          <a:latin typeface="+mn-lt"/>
                        </a:rPr>
                        <a:t>No</a:t>
                      </a: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Statistical Power. Sample size &amp; follow up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smtClean="0">
                          <a:ln>
                            <a:noFill/>
                          </a:ln>
                          <a:solidFill>
                            <a:schemeClr val="tx1"/>
                          </a:solidFill>
                          <a:effectLst/>
                          <a:latin typeface="+mn-lt"/>
                        </a:rPr>
                        <a:t> </a:t>
                      </a: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International, multicenter,…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smtClean="0">
                          <a:ln>
                            <a:noFill/>
                          </a:ln>
                          <a:solidFill>
                            <a:schemeClr val="tx1"/>
                          </a:solidFill>
                          <a:effectLst/>
                          <a:latin typeface="+mn-lt"/>
                        </a:rPr>
                        <a:t> </a:t>
                      </a: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smtClean="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smtClean="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200" b="1" i="0" u="none" strike="noStrike" cap="none" normalizeH="0" baseline="0" dirty="0" smtClean="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Slide Number Placeholder 3"/>
          <p:cNvSpPr>
            <a:spLocks noGrp="1"/>
          </p:cNvSpPr>
          <p:nvPr>
            <p:ph type="sldNum" sz="quarter" idx="12"/>
          </p:nvPr>
        </p:nvSpPr>
        <p:spPr/>
        <p:txBody>
          <a:bodyPr/>
          <a:lstStyle/>
          <a:p>
            <a:fld id="{413F8DDE-4CC1-4F7A-B17B-0976918310C3}" type="slidenum">
              <a:rPr lang="en-US" altLang="en-US" smtClean="0"/>
              <a:pPr/>
              <a:t>53</a:t>
            </a:fld>
            <a:endParaRPr lang="en-US" altLang="en-US"/>
          </a:p>
        </p:txBody>
      </p:sp>
    </p:spTree>
    <p:extLst>
      <p:ext uri="{BB962C8B-B14F-4D97-AF65-F5344CB8AC3E}">
        <p14:creationId xmlns:p14="http://schemas.microsoft.com/office/powerpoint/2010/main" val="149329005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108" name="Group 52"/>
          <p:cNvGraphicFramePr>
            <a:graphicFrameLocks noGrp="1"/>
          </p:cNvGraphicFramePr>
          <p:nvPr>
            <p:ph idx="1"/>
            <p:extLst/>
          </p:nvPr>
        </p:nvGraphicFramePr>
        <p:xfrm>
          <a:off x="1136176" y="1200151"/>
          <a:ext cx="6530455" cy="4281493"/>
        </p:xfrm>
        <a:graphic>
          <a:graphicData uri="http://schemas.openxmlformats.org/drawingml/2006/table">
            <a:tbl>
              <a:tblPr/>
              <a:tblGrid>
                <a:gridCol w="4713284"/>
                <a:gridCol w="1817171"/>
              </a:tblGrid>
              <a:tr h="45124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800" b="1" i="0" u="none" strike="noStrike" cap="none" normalizeH="0" baseline="0" dirty="0" smtClean="0">
                          <a:ln>
                            <a:noFill/>
                          </a:ln>
                          <a:solidFill>
                            <a:schemeClr val="tx1"/>
                          </a:solidFill>
                          <a:effectLst/>
                          <a:latin typeface="+mn-lt"/>
                        </a:rPr>
                        <a:t>Key Issues in Clinical Trials</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1" lang="en-US" sz="1800" b="1" i="0" u="none" strike="noStrike" cap="none" normalizeH="0" baseline="0" dirty="0" smtClean="0">
                          <a:ln>
                            <a:noFill/>
                          </a:ln>
                          <a:solidFill>
                            <a:schemeClr val="tx1"/>
                          </a:solidFill>
                          <a:effectLst/>
                          <a:latin typeface="+mn-lt"/>
                        </a:rPr>
                        <a:t>Observational</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Clear Objective(s). Primary and secondary endpoints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smtClean="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Study population. </a:t>
                      </a:r>
                      <a:r>
                        <a:rPr kumimoji="1" lang="en-US" altLang="en-US" sz="1400" b="1" i="0" u="none" strike="noStrike" cap="none" normalizeH="0" baseline="0" dirty="0" smtClean="0">
                          <a:ln>
                            <a:noFill/>
                          </a:ln>
                          <a:solidFill>
                            <a:schemeClr val="tx1"/>
                          </a:solidFill>
                          <a:effectLst/>
                          <a:latin typeface="+mn-lt"/>
                        </a:rPr>
                        <a:t>Inclusion/exclusion criteria</a:t>
                      </a:r>
                      <a:r>
                        <a:rPr kumimoji="1" lang="en-US" sz="1400" b="1" i="0" u="none" strike="noStrike" cap="none" normalizeH="0" baseline="0" dirty="0" smtClean="0">
                          <a:ln>
                            <a:noFill/>
                          </a:ln>
                          <a:solidFill>
                            <a:schemeClr val="tx1"/>
                          </a:solidFill>
                          <a:effectLst/>
                          <a:latin typeface="+mn-lt"/>
                        </a:rPr>
                        <a:t>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smtClean="0">
                          <a:ln>
                            <a:noFill/>
                          </a:ln>
                          <a:solidFill>
                            <a:schemeClr val="tx1"/>
                          </a:solidFill>
                          <a:effectLst/>
                          <a:latin typeface="+mn-lt"/>
                        </a:rPr>
                        <a:t> </a:t>
                      </a: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lang="en-US" sz="1400" b="1" kern="1200" baseline="0" dirty="0" smtClean="0">
                          <a:solidFill>
                            <a:schemeClr val="tx1"/>
                          </a:solidFill>
                          <a:latin typeface="+mn-lt"/>
                          <a:ea typeface="+mn-ea"/>
                          <a:cs typeface="Arial" pitchFamily="34" charset="0"/>
                        </a:rPr>
                        <a:t>Longitudinal </a:t>
                      </a:r>
                      <a:endParaRPr kumimoji="1" lang="en-US" sz="1400" b="1" i="0" u="none" strike="noStrike" cap="none" normalizeH="0" baseline="0" dirty="0" smtClean="0">
                        <a:ln>
                          <a:noFill/>
                        </a:ln>
                        <a:solidFill>
                          <a:schemeClr val="tx1"/>
                        </a:solidFill>
                        <a:effectLst/>
                        <a:latin typeface="+mn-lt"/>
                        <a:cs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smtClean="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Randomized treatment assignment</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rgbClr val="C00000"/>
                          </a:solidFill>
                          <a:effectLst/>
                          <a:latin typeface="+mn-lt"/>
                        </a:rPr>
                        <a:t>No</a:t>
                      </a: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88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Blinding</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rgbClr val="C00000"/>
                          </a:solidFill>
                          <a:effectLst/>
                          <a:latin typeface="+mn-lt"/>
                        </a:rPr>
                        <a:t>No</a:t>
                      </a: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Statistical Power. Sample size &amp; follow up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smtClean="0">
                          <a:ln>
                            <a:noFill/>
                          </a:ln>
                          <a:solidFill>
                            <a:schemeClr val="tx1"/>
                          </a:solidFill>
                          <a:effectLst/>
                          <a:latin typeface="+mn-lt"/>
                        </a:rPr>
                        <a:t> </a:t>
                      </a: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International, multicenter,…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smtClean="0">
                          <a:ln>
                            <a:noFill/>
                          </a:ln>
                          <a:solidFill>
                            <a:schemeClr val="tx1"/>
                          </a:solidFill>
                          <a:effectLst/>
                          <a:latin typeface="+mn-lt"/>
                        </a:rPr>
                        <a:t> </a:t>
                      </a: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Reference group. Active therapy or placebo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smtClean="0">
                          <a:ln>
                            <a:noFill/>
                          </a:ln>
                          <a:solidFill>
                            <a:schemeClr val="tx1"/>
                          </a:solidFill>
                          <a:effectLst/>
                          <a:latin typeface="+mn-lt"/>
                        </a:rPr>
                        <a:t> </a:t>
                      </a: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200" b="1" i="0" u="none" strike="noStrike" cap="none" normalizeH="0" baseline="0" dirty="0" smtClean="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Slide Number Placeholder 3"/>
          <p:cNvSpPr>
            <a:spLocks noGrp="1"/>
          </p:cNvSpPr>
          <p:nvPr>
            <p:ph type="sldNum" sz="quarter" idx="12"/>
          </p:nvPr>
        </p:nvSpPr>
        <p:spPr/>
        <p:txBody>
          <a:bodyPr/>
          <a:lstStyle/>
          <a:p>
            <a:fld id="{413F8DDE-4CC1-4F7A-B17B-0976918310C3}" type="slidenum">
              <a:rPr lang="en-US" altLang="en-US" smtClean="0"/>
              <a:pPr/>
              <a:t>54</a:t>
            </a:fld>
            <a:endParaRPr lang="en-US" altLang="en-US"/>
          </a:p>
        </p:txBody>
      </p:sp>
    </p:spTree>
    <p:extLst>
      <p:ext uri="{BB962C8B-B14F-4D97-AF65-F5344CB8AC3E}">
        <p14:creationId xmlns:p14="http://schemas.microsoft.com/office/powerpoint/2010/main" val="163069015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108" name="Group 52"/>
          <p:cNvGraphicFramePr>
            <a:graphicFrameLocks noGrp="1"/>
          </p:cNvGraphicFramePr>
          <p:nvPr>
            <p:ph idx="1"/>
            <p:extLst>
              <p:ext uri="{D42A27DB-BD31-4B8C-83A1-F6EECF244321}">
                <p14:modId xmlns:p14="http://schemas.microsoft.com/office/powerpoint/2010/main" val="312500598"/>
              </p:ext>
            </p:extLst>
          </p:nvPr>
        </p:nvGraphicFramePr>
        <p:xfrm>
          <a:off x="1146412" y="1200151"/>
          <a:ext cx="6530453" cy="4293260"/>
        </p:xfrm>
        <a:graphic>
          <a:graphicData uri="http://schemas.openxmlformats.org/drawingml/2006/table">
            <a:tbl>
              <a:tblPr/>
              <a:tblGrid>
                <a:gridCol w="4795365"/>
                <a:gridCol w="1735088"/>
              </a:tblGrid>
              <a:tr h="45127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800" b="1" i="0" u="none" strike="noStrike" cap="none" normalizeH="0" baseline="0" dirty="0" smtClean="0">
                          <a:ln>
                            <a:noFill/>
                          </a:ln>
                          <a:solidFill>
                            <a:schemeClr val="tx1"/>
                          </a:solidFill>
                          <a:effectLst/>
                          <a:latin typeface="+mn-lt"/>
                        </a:rPr>
                        <a:t>Key Issues in Clinical Trials</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1" lang="en-US" sz="1800" b="1" i="0" u="none" strike="noStrike" cap="none" normalizeH="0" baseline="0" dirty="0" smtClean="0">
                          <a:ln>
                            <a:noFill/>
                          </a:ln>
                          <a:solidFill>
                            <a:schemeClr val="tx1"/>
                          </a:solidFill>
                          <a:effectLst/>
                          <a:latin typeface="+mn-lt"/>
                        </a:rPr>
                        <a:t>Observational</a:t>
                      </a: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Clear Objective(s). Primary and secondary endpoints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smtClean="0">
                          <a:ln>
                            <a:noFill/>
                          </a:ln>
                          <a:solidFill>
                            <a:schemeClr val="tx1"/>
                          </a:solidFill>
                          <a:effectLst/>
                          <a:latin typeface="+mn-lt"/>
                        </a:rPr>
                        <a:t> </a:t>
                      </a: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Study population. </a:t>
                      </a:r>
                      <a:r>
                        <a:rPr kumimoji="1" lang="en-US" altLang="en-US" sz="1400" b="1" i="0" u="none" strike="noStrike" cap="none" normalizeH="0" baseline="0" dirty="0" smtClean="0">
                          <a:ln>
                            <a:noFill/>
                          </a:ln>
                          <a:solidFill>
                            <a:schemeClr val="tx1"/>
                          </a:solidFill>
                          <a:effectLst/>
                          <a:latin typeface="+mn-lt"/>
                        </a:rPr>
                        <a:t>Inclusion/exclusion criteria</a:t>
                      </a:r>
                      <a:r>
                        <a:rPr kumimoji="1" lang="en-US" sz="1400" b="1" i="0" u="none" strike="noStrike" cap="none" normalizeH="0" baseline="0" dirty="0" smtClean="0">
                          <a:ln>
                            <a:noFill/>
                          </a:ln>
                          <a:solidFill>
                            <a:schemeClr val="tx1"/>
                          </a:solidFill>
                          <a:effectLst/>
                          <a:latin typeface="+mn-lt"/>
                        </a:rPr>
                        <a:t>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smtClean="0">
                          <a:ln>
                            <a:noFill/>
                          </a:ln>
                          <a:solidFill>
                            <a:schemeClr val="tx1"/>
                          </a:solidFill>
                          <a:effectLst/>
                          <a:latin typeface="+mn-lt"/>
                        </a:rPr>
                        <a:t> </a:t>
                      </a:r>
                      <a:endParaRPr kumimoji="1" lang="en-US" sz="1400" b="1" i="0" u="none" strike="noStrike" cap="none" normalizeH="0" baseline="0" dirty="0" smtClean="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006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lang="en-US" sz="1400" b="1" kern="1200" baseline="0" dirty="0" smtClean="0">
                          <a:solidFill>
                            <a:schemeClr val="tx1"/>
                          </a:solidFill>
                          <a:latin typeface="+mn-lt"/>
                          <a:ea typeface="+mn-ea"/>
                          <a:cs typeface="Arial" pitchFamily="34" charset="0"/>
                        </a:rPr>
                        <a:t>Longitudinal </a:t>
                      </a:r>
                      <a:endParaRPr kumimoji="1" lang="en-US" sz="1400" b="1" i="0" u="none" strike="noStrike" cap="none" normalizeH="0" baseline="0" dirty="0" smtClean="0">
                        <a:ln>
                          <a:noFill/>
                        </a:ln>
                        <a:solidFill>
                          <a:schemeClr val="tx1"/>
                        </a:solidFill>
                        <a:effectLst/>
                        <a:latin typeface="+mn-lt"/>
                        <a:cs typeface="Arial" pitchFamily="34" charset="0"/>
                      </a:endParaRP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smtClean="0">
                          <a:ln>
                            <a:noFill/>
                          </a:ln>
                          <a:solidFill>
                            <a:schemeClr val="tx1"/>
                          </a:solidFill>
                          <a:effectLst/>
                          <a:latin typeface="+mn-lt"/>
                        </a:rPr>
                        <a:t> </a:t>
                      </a: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Randomized treatment assignment</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rgbClr val="C00000"/>
                          </a:solidFill>
                          <a:effectLst/>
                          <a:latin typeface="+mn-lt"/>
                        </a:rPr>
                        <a:t>No</a:t>
                      </a: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887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Blinding</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rgbClr val="C00000"/>
                          </a:solidFill>
                          <a:effectLst/>
                          <a:latin typeface="+mn-lt"/>
                        </a:rPr>
                        <a:t>No</a:t>
                      </a: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Statistical Power. Sample size &amp; follow up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smtClean="0">
                          <a:ln>
                            <a:noFill/>
                          </a:ln>
                          <a:solidFill>
                            <a:schemeClr val="tx1"/>
                          </a:solidFill>
                          <a:effectLst/>
                          <a:latin typeface="+mn-lt"/>
                        </a:rPr>
                        <a:t> </a:t>
                      </a:r>
                      <a:endParaRPr kumimoji="1" lang="en-US" sz="1400" b="1" i="0" u="none" strike="noStrike" cap="none" normalizeH="0" baseline="0" dirty="0" smtClean="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006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International, multicenter,…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smtClean="0">
                          <a:ln>
                            <a:noFill/>
                          </a:ln>
                          <a:solidFill>
                            <a:schemeClr val="tx1"/>
                          </a:solidFill>
                          <a:effectLst/>
                          <a:latin typeface="+mn-lt"/>
                        </a:rPr>
                        <a:t> </a:t>
                      </a:r>
                      <a:endParaRPr kumimoji="1" lang="en-US" sz="1400" b="1" i="0" u="none" strike="noStrike" cap="none" normalizeH="0" baseline="0" dirty="0" smtClean="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Reference group. Active therapy or placebo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smtClean="0">
                          <a:ln>
                            <a:noFill/>
                          </a:ln>
                          <a:solidFill>
                            <a:schemeClr val="tx1"/>
                          </a:solidFill>
                          <a:effectLst/>
                          <a:latin typeface="+mn-lt"/>
                        </a:rPr>
                        <a:t> </a:t>
                      </a:r>
                      <a:endParaRPr kumimoji="1" lang="en-US" sz="1400" b="1" i="0" u="none" strike="noStrike" cap="none" normalizeH="0" baseline="0" dirty="0" smtClean="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9181">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sz="1400" b="1" i="0" u="none" strike="noStrike" cap="none" normalizeH="0" baseline="0" dirty="0" smtClean="0">
                          <a:ln>
                            <a:noFill/>
                          </a:ln>
                          <a:solidFill>
                            <a:srgbClr val="C00000"/>
                          </a:solidFill>
                          <a:effectLst/>
                          <a:latin typeface="+mn-lt"/>
                        </a:rPr>
                        <a:t>Loss to follow up &amp; Compliance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smtClean="0">
                          <a:ln>
                            <a:noFill/>
                          </a:ln>
                          <a:solidFill>
                            <a:srgbClr val="C00000"/>
                          </a:solidFill>
                          <a:effectLst/>
                          <a:latin typeface="+mn-lt"/>
                        </a:rPr>
                        <a:t> </a:t>
                      </a:r>
                      <a:endParaRPr kumimoji="1" lang="en-US" sz="1400" b="1" i="0" u="none" strike="noStrike" cap="none" normalizeH="0" baseline="0" dirty="0" smtClean="0">
                        <a:ln>
                          <a:noFill/>
                        </a:ln>
                        <a:solidFill>
                          <a:srgbClr val="C00000"/>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smtClean="0">
                        <a:ln>
                          <a:noFill/>
                        </a:ln>
                        <a:solidFill>
                          <a:schemeClr val="tx1"/>
                        </a:solidFill>
                        <a:effectLst/>
                        <a:latin typeface="+mn-lt"/>
                      </a:endParaRP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200" b="1" i="0" u="none" strike="noStrike" cap="none" normalizeH="0" baseline="0" dirty="0" smtClean="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smtClean="0">
                        <a:ln>
                          <a:noFill/>
                        </a:ln>
                        <a:solidFill>
                          <a:schemeClr val="tx1"/>
                        </a:solidFill>
                        <a:effectLst/>
                        <a:latin typeface="Arial" pitchFamily="34" charset="0"/>
                      </a:endParaRP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smtClean="0">
                        <a:ln>
                          <a:noFill/>
                        </a:ln>
                        <a:solidFill>
                          <a:schemeClr val="tx1"/>
                        </a:solidFill>
                        <a:effectLst/>
                        <a:latin typeface="Arial" pitchFamily="34" charset="0"/>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Slide Number Placeholder 3"/>
          <p:cNvSpPr>
            <a:spLocks noGrp="1"/>
          </p:cNvSpPr>
          <p:nvPr>
            <p:ph type="sldNum" sz="quarter" idx="12"/>
          </p:nvPr>
        </p:nvSpPr>
        <p:spPr/>
        <p:txBody>
          <a:bodyPr/>
          <a:lstStyle/>
          <a:p>
            <a:fld id="{413F8DDE-4CC1-4F7A-B17B-0976918310C3}" type="slidenum">
              <a:rPr lang="en-US" altLang="en-US" smtClean="0"/>
              <a:pPr/>
              <a:t>55</a:t>
            </a:fld>
            <a:endParaRPr lang="en-US" altLang="en-US"/>
          </a:p>
        </p:txBody>
      </p:sp>
    </p:spTree>
    <p:extLst>
      <p:ext uri="{BB962C8B-B14F-4D97-AF65-F5344CB8AC3E}">
        <p14:creationId xmlns:p14="http://schemas.microsoft.com/office/powerpoint/2010/main" val="57353857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108" name="Group 52"/>
          <p:cNvGraphicFramePr>
            <a:graphicFrameLocks noGrp="1"/>
          </p:cNvGraphicFramePr>
          <p:nvPr>
            <p:ph idx="1"/>
            <p:extLst/>
          </p:nvPr>
        </p:nvGraphicFramePr>
        <p:xfrm>
          <a:off x="1146412" y="1200151"/>
          <a:ext cx="6540690" cy="4276984"/>
        </p:xfrm>
        <a:graphic>
          <a:graphicData uri="http://schemas.openxmlformats.org/drawingml/2006/table">
            <a:tbl>
              <a:tblPr/>
              <a:tblGrid>
                <a:gridCol w="4705896"/>
                <a:gridCol w="1834794"/>
              </a:tblGrid>
              <a:tr h="45127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800" b="1" i="0" u="none" strike="noStrike" cap="none" normalizeH="0" baseline="0" dirty="0" smtClean="0">
                          <a:ln>
                            <a:noFill/>
                          </a:ln>
                          <a:solidFill>
                            <a:schemeClr val="tx1"/>
                          </a:solidFill>
                          <a:effectLst/>
                          <a:latin typeface="+mn-lt"/>
                        </a:rPr>
                        <a:t>Key Issues in Clinical Trials</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1" lang="en-US" sz="1800" b="1" i="0" u="none" strike="noStrike" cap="none" normalizeH="0" baseline="0" dirty="0" smtClean="0">
                          <a:ln>
                            <a:noFill/>
                          </a:ln>
                          <a:solidFill>
                            <a:schemeClr val="tx1"/>
                          </a:solidFill>
                          <a:effectLst/>
                          <a:latin typeface="+mn-lt"/>
                        </a:rPr>
                        <a:t>Observational</a:t>
                      </a: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smtClean="0">
                          <a:ln>
                            <a:noFill/>
                          </a:ln>
                          <a:solidFill>
                            <a:schemeClr val="tx1"/>
                          </a:solidFill>
                          <a:effectLst/>
                          <a:latin typeface="+mn-lt"/>
                        </a:rPr>
                        <a:t>Clear Objective(s). Primary and secondary endpoints  </a:t>
                      </a:r>
                      <a:endParaRPr kumimoji="1" lang="en-US" sz="1400" b="1" i="0" u="none" strike="noStrike" cap="none" normalizeH="0" baseline="0" dirty="0" smtClean="0">
                        <a:ln>
                          <a:noFill/>
                        </a:ln>
                        <a:solidFill>
                          <a:schemeClr val="tx1"/>
                        </a:solidFill>
                        <a:effectLst/>
                        <a:latin typeface="+mn-lt"/>
                      </a:endParaRP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smtClean="0">
                          <a:ln>
                            <a:noFill/>
                          </a:ln>
                          <a:solidFill>
                            <a:schemeClr val="tx1"/>
                          </a:solidFill>
                          <a:effectLst/>
                          <a:latin typeface="+mn-lt"/>
                        </a:rPr>
                        <a:t> </a:t>
                      </a: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Study population. </a:t>
                      </a:r>
                      <a:r>
                        <a:rPr kumimoji="1" lang="en-US" altLang="en-US" sz="1400" b="1" i="0" u="none" strike="noStrike" cap="none" normalizeH="0" baseline="0" dirty="0" smtClean="0">
                          <a:ln>
                            <a:noFill/>
                          </a:ln>
                          <a:solidFill>
                            <a:schemeClr val="tx1"/>
                          </a:solidFill>
                          <a:effectLst/>
                          <a:latin typeface="+mn-lt"/>
                        </a:rPr>
                        <a:t>Inclusion/exclusion criteria</a:t>
                      </a:r>
                      <a:r>
                        <a:rPr kumimoji="1" lang="en-US" sz="1400" b="1" i="0" u="none" strike="noStrike" cap="none" normalizeH="0" baseline="0" dirty="0" smtClean="0">
                          <a:ln>
                            <a:noFill/>
                          </a:ln>
                          <a:solidFill>
                            <a:schemeClr val="tx1"/>
                          </a:solidFill>
                          <a:effectLst/>
                          <a:latin typeface="+mn-lt"/>
                        </a:rPr>
                        <a:t>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smtClean="0">
                          <a:ln>
                            <a:noFill/>
                          </a:ln>
                          <a:solidFill>
                            <a:schemeClr val="tx1"/>
                          </a:solidFill>
                          <a:effectLst/>
                          <a:latin typeface="+mn-lt"/>
                        </a:rPr>
                        <a:t> </a:t>
                      </a:r>
                      <a:endParaRPr kumimoji="1" lang="en-US" sz="1400" b="1" i="0" u="none" strike="noStrike" cap="none" normalizeH="0" baseline="0" dirty="0" smtClean="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006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lang="en-US" sz="1400" b="1" kern="1200" baseline="0" dirty="0" smtClean="0">
                          <a:solidFill>
                            <a:schemeClr val="tx1"/>
                          </a:solidFill>
                          <a:latin typeface="+mn-lt"/>
                          <a:ea typeface="+mn-ea"/>
                          <a:cs typeface="Arial" pitchFamily="34" charset="0"/>
                        </a:rPr>
                        <a:t>Longitudinal </a:t>
                      </a:r>
                      <a:endParaRPr kumimoji="1" lang="en-US" sz="1400" b="1" i="0" u="none" strike="noStrike" cap="none" normalizeH="0" baseline="0" dirty="0" smtClean="0">
                        <a:ln>
                          <a:noFill/>
                        </a:ln>
                        <a:solidFill>
                          <a:schemeClr val="tx1"/>
                        </a:solidFill>
                        <a:effectLst/>
                        <a:latin typeface="+mn-lt"/>
                        <a:cs typeface="Arial" pitchFamily="34" charset="0"/>
                      </a:endParaRP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smtClean="0">
                          <a:ln>
                            <a:noFill/>
                          </a:ln>
                          <a:solidFill>
                            <a:schemeClr val="tx1"/>
                          </a:solidFill>
                          <a:effectLst/>
                          <a:latin typeface="+mn-lt"/>
                        </a:rPr>
                        <a:t> </a:t>
                      </a: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Randomized treatment assignment</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rgbClr val="C00000"/>
                          </a:solidFill>
                          <a:effectLst/>
                          <a:latin typeface="+mn-lt"/>
                        </a:rPr>
                        <a:t>No</a:t>
                      </a: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887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Blinding</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rgbClr val="C00000"/>
                          </a:solidFill>
                          <a:effectLst/>
                          <a:latin typeface="+mn-lt"/>
                        </a:rPr>
                        <a:t>No</a:t>
                      </a: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Statistical Power. Sample size &amp; follow up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smtClean="0">
                          <a:ln>
                            <a:noFill/>
                          </a:ln>
                          <a:solidFill>
                            <a:schemeClr val="tx1"/>
                          </a:solidFill>
                          <a:effectLst/>
                          <a:latin typeface="+mn-lt"/>
                        </a:rPr>
                        <a:t> </a:t>
                      </a:r>
                      <a:endParaRPr kumimoji="1" lang="en-US" sz="1400" b="1" i="0" u="none" strike="noStrike" cap="none" normalizeH="0" baseline="0" dirty="0" smtClean="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006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International, multicenter,…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smtClean="0">
                          <a:ln>
                            <a:noFill/>
                          </a:ln>
                          <a:solidFill>
                            <a:schemeClr val="tx1"/>
                          </a:solidFill>
                          <a:effectLst/>
                          <a:latin typeface="+mn-lt"/>
                        </a:rPr>
                        <a:t> </a:t>
                      </a:r>
                      <a:endParaRPr kumimoji="1" lang="en-US" sz="1400" b="1" i="0" u="none" strike="noStrike" cap="none" normalizeH="0" baseline="0" dirty="0" smtClean="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Reference group. Active therapy or placebo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smtClean="0">
                          <a:ln>
                            <a:noFill/>
                          </a:ln>
                          <a:solidFill>
                            <a:schemeClr val="tx1"/>
                          </a:solidFill>
                          <a:effectLst/>
                          <a:latin typeface="+mn-lt"/>
                        </a:rPr>
                        <a:t> </a:t>
                      </a:r>
                      <a:endParaRPr kumimoji="1" lang="en-US" sz="1400" b="1" i="0" u="none" strike="noStrike" cap="none" normalizeH="0" baseline="0" dirty="0" smtClean="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5">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sz="1400" b="1" i="0" u="none" strike="noStrike" cap="none" normalizeH="0" baseline="0" dirty="0" smtClean="0">
                          <a:ln>
                            <a:noFill/>
                          </a:ln>
                          <a:solidFill>
                            <a:srgbClr val="C00000"/>
                          </a:solidFill>
                          <a:effectLst/>
                          <a:latin typeface="+mn-lt"/>
                        </a:rPr>
                        <a:t>Loss to follow up &amp; Compliance</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smtClean="0">
                          <a:ln>
                            <a:noFill/>
                          </a:ln>
                          <a:solidFill>
                            <a:srgbClr val="C00000"/>
                          </a:solidFill>
                          <a:effectLst/>
                          <a:latin typeface="+mn-lt"/>
                        </a:rPr>
                        <a:t> </a:t>
                      </a:r>
                      <a:endParaRPr kumimoji="1" lang="en-US" sz="1400" b="1" i="0" u="none" strike="noStrike" cap="none" normalizeH="0" baseline="0" dirty="0" smtClean="0">
                        <a:ln>
                          <a:noFill/>
                        </a:ln>
                        <a:solidFill>
                          <a:srgbClr val="C00000"/>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Blind adjudication of events</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smtClean="0">
                          <a:ln>
                            <a:noFill/>
                          </a:ln>
                          <a:solidFill>
                            <a:schemeClr val="tx1"/>
                          </a:solidFill>
                          <a:effectLst/>
                          <a:latin typeface="+mn-lt"/>
                        </a:rPr>
                        <a:t> </a:t>
                      </a:r>
                      <a:endParaRPr kumimoji="1" lang="en-US" sz="1400" b="1" i="0" u="none" strike="noStrike" cap="none" normalizeH="0" baseline="0" dirty="0" smtClean="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smtClean="0">
                        <a:ln>
                          <a:noFill/>
                        </a:ln>
                        <a:solidFill>
                          <a:schemeClr val="tx1"/>
                        </a:solidFill>
                        <a:effectLst/>
                        <a:latin typeface="+mn-lt"/>
                      </a:endParaRP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smtClean="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AutoShape 45"/>
          <p:cNvSpPr>
            <a:spLocks noChangeArrowheads="1"/>
          </p:cNvSpPr>
          <p:nvPr/>
        </p:nvSpPr>
        <p:spPr bwMode="auto">
          <a:xfrm>
            <a:off x="6630538" y="4229100"/>
            <a:ext cx="2337197" cy="400050"/>
          </a:xfrm>
          <a:prstGeom prst="wedgeRectCallout">
            <a:avLst>
              <a:gd name="adj1" fmla="val -36532"/>
              <a:gd name="adj2" fmla="val 148142"/>
            </a:avLst>
          </a:prstGeom>
          <a:solidFill>
            <a:schemeClr val="accent1"/>
          </a:solidFill>
          <a:ln>
            <a:noFill/>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20000"/>
              </a:spcBef>
            </a:pPr>
            <a:r>
              <a:rPr kumimoji="1" lang="en-US" altLang="en-US" sz="1500" dirty="0">
                <a:solidFill>
                  <a:schemeClr val="bg2"/>
                </a:solidFill>
                <a:latin typeface="Arial" panose="020B0604020202020204" pitchFamily="34" charset="0"/>
              </a:rPr>
              <a:t>Medical record review</a:t>
            </a:r>
          </a:p>
        </p:txBody>
      </p:sp>
      <p:sp>
        <p:nvSpPr>
          <p:cNvPr id="3" name="Slide Number Placeholder 2"/>
          <p:cNvSpPr>
            <a:spLocks noGrp="1"/>
          </p:cNvSpPr>
          <p:nvPr>
            <p:ph type="sldNum" sz="quarter" idx="12"/>
          </p:nvPr>
        </p:nvSpPr>
        <p:spPr/>
        <p:txBody>
          <a:bodyPr/>
          <a:lstStyle/>
          <a:p>
            <a:fld id="{413F8DDE-4CC1-4F7A-B17B-0976918310C3}" type="slidenum">
              <a:rPr lang="en-US" altLang="en-US" smtClean="0"/>
              <a:pPr/>
              <a:t>56</a:t>
            </a:fld>
            <a:endParaRPr lang="en-US" altLang="en-US"/>
          </a:p>
        </p:txBody>
      </p:sp>
    </p:spTree>
    <p:extLst>
      <p:ext uri="{BB962C8B-B14F-4D97-AF65-F5344CB8AC3E}">
        <p14:creationId xmlns:p14="http://schemas.microsoft.com/office/powerpoint/2010/main" val="37724866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108" name="Group 52"/>
          <p:cNvGraphicFramePr>
            <a:graphicFrameLocks noGrp="1"/>
          </p:cNvGraphicFramePr>
          <p:nvPr>
            <p:ph idx="1"/>
            <p:extLst/>
          </p:nvPr>
        </p:nvGraphicFramePr>
        <p:xfrm>
          <a:off x="1125941" y="1200151"/>
          <a:ext cx="6540689" cy="4276984"/>
        </p:xfrm>
        <a:graphic>
          <a:graphicData uri="http://schemas.openxmlformats.org/drawingml/2006/table">
            <a:tbl>
              <a:tblPr/>
              <a:tblGrid>
                <a:gridCol w="4720671"/>
                <a:gridCol w="1820018"/>
              </a:tblGrid>
              <a:tr h="45127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800" b="1" i="0" u="none" strike="noStrike" cap="none" normalizeH="0" baseline="0" dirty="0" smtClean="0">
                          <a:ln>
                            <a:noFill/>
                          </a:ln>
                          <a:solidFill>
                            <a:schemeClr val="tx1"/>
                          </a:solidFill>
                          <a:effectLst/>
                          <a:latin typeface="+mn-lt"/>
                        </a:rPr>
                        <a:t>Key Issues in Clinical Trials</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1" lang="en-US" sz="1800" b="1" i="0" u="none" strike="noStrike" cap="none" normalizeH="0" baseline="0" dirty="0" smtClean="0">
                          <a:ln>
                            <a:noFill/>
                          </a:ln>
                          <a:solidFill>
                            <a:schemeClr val="tx1"/>
                          </a:solidFill>
                          <a:effectLst/>
                          <a:latin typeface="+mn-lt"/>
                        </a:rPr>
                        <a:t>Observational</a:t>
                      </a: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Clear Objective(s). Primary and secondary endpoints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smtClean="0">
                          <a:ln>
                            <a:noFill/>
                          </a:ln>
                          <a:solidFill>
                            <a:schemeClr val="tx1"/>
                          </a:solidFill>
                          <a:effectLst/>
                          <a:latin typeface="+mn-lt"/>
                        </a:rPr>
                        <a:t> </a:t>
                      </a: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Study population. </a:t>
                      </a:r>
                      <a:r>
                        <a:rPr kumimoji="1" lang="en-US" altLang="en-US" sz="1400" b="1" i="0" u="none" strike="noStrike" cap="none" normalizeH="0" baseline="0" dirty="0" smtClean="0">
                          <a:ln>
                            <a:noFill/>
                          </a:ln>
                          <a:solidFill>
                            <a:schemeClr val="tx1"/>
                          </a:solidFill>
                          <a:effectLst/>
                          <a:latin typeface="+mn-lt"/>
                        </a:rPr>
                        <a:t>Inclusion/exclusion criteria</a:t>
                      </a:r>
                      <a:r>
                        <a:rPr kumimoji="1" lang="en-US" sz="1400" b="1" i="0" u="none" strike="noStrike" cap="none" normalizeH="0" baseline="0" dirty="0" smtClean="0">
                          <a:ln>
                            <a:noFill/>
                          </a:ln>
                          <a:solidFill>
                            <a:schemeClr val="tx1"/>
                          </a:solidFill>
                          <a:effectLst/>
                          <a:latin typeface="+mn-lt"/>
                        </a:rPr>
                        <a:t>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smtClean="0">
                          <a:ln>
                            <a:noFill/>
                          </a:ln>
                          <a:solidFill>
                            <a:schemeClr val="tx1"/>
                          </a:solidFill>
                          <a:effectLst/>
                          <a:latin typeface="+mn-lt"/>
                        </a:rPr>
                        <a:t> </a:t>
                      </a:r>
                      <a:endParaRPr kumimoji="1" lang="en-US" sz="1400" b="1" i="0" u="none" strike="noStrike" cap="none" normalizeH="0" baseline="0" dirty="0" smtClean="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006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lang="en-US" sz="1400" b="1" kern="1200" baseline="0" dirty="0" smtClean="0">
                          <a:solidFill>
                            <a:schemeClr val="tx1"/>
                          </a:solidFill>
                          <a:latin typeface="+mn-lt"/>
                          <a:ea typeface="+mn-ea"/>
                          <a:cs typeface="Arial" pitchFamily="34" charset="0"/>
                        </a:rPr>
                        <a:t>Longitudinal </a:t>
                      </a:r>
                      <a:endParaRPr kumimoji="1" lang="en-US" sz="1400" b="1" i="0" u="none" strike="noStrike" cap="none" normalizeH="0" baseline="0" dirty="0" smtClean="0">
                        <a:ln>
                          <a:noFill/>
                        </a:ln>
                        <a:solidFill>
                          <a:schemeClr val="tx1"/>
                        </a:solidFill>
                        <a:effectLst/>
                        <a:latin typeface="+mn-lt"/>
                        <a:cs typeface="Arial" pitchFamily="34" charset="0"/>
                      </a:endParaRP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smtClean="0">
                          <a:ln>
                            <a:noFill/>
                          </a:ln>
                          <a:solidFill>
                            <a:schemeClr val="tx1"/>
                          </a:solidFill>
                          <a:effectLst/>
                          <a:latin typeface="+mn-lt"/>
                        </a:rPr>
                        <a:t> </a:t>
                      </a: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Randomized treatment assignment</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rgbClr val="C00000"/>
                          </a:solidFill>
                          <a:effectLst/>
                          <a:latin typeface="+mn-lt"/>
                        </a:rPr>
                        <a:t>No</a:t>
                      </a: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887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Blinding</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rgbClr val="C00000"/>
                          </a:solidFill>
                          <a:effectLst/>
                          <a:latin typeface="+mn-lt"/>
                        </a:rPr>
                        <a:t>No</a:t>
                      </a:r>
                      <a:endParaRPr kumimoji="1" lang="en-US" sz="1400" b="1" i="0" u="none" strike="noStrike" cap="none" normalizeH="0" baseline="0" dirty="0" smtClean="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Statistical Power. Sample size &amp; follow up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smtClean="0">
                          <a:ln>
                            <a:noFill/>
                          </a:ln>
                          <a:solidFill>
                            <a:schemeClr val="tx1"/>
                          </a:solidFill>
                          <a:effectLst/>
                          <a:latin typeface="+mn-lt"/>
                        </a:rPr>
                        <a:t> </a:t>
                      </a:r>
                      <a:endParaRPr kumimoji="1" lang="en-US" sz="1400" b="1" i="0" u="none" strike="noStrike" cap="none" normalizeH="0" baseline="0" dirty="0" smtClean="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006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International, multicenter,…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smtClean="0">
                          <a:ln>
                            <a:noFill/>
                          </a:ln>
                          <a:solidFill>
                            <a:schemeClr val="tx1"/>
                          </a:solidFill>
                          <a:effectLst/>
                          <a:latin typeface="+mn-lt"/>
                        </a:rPr>
                        <a:t> </a:t>
                      </a:r>
                      <a:endParaRPr kumimoji="1" lang="en-US" sz="1400" b="1" i="0" u="none" strike="noStrike" cap="none" normalizeH="0" baseline="0" dirty="0" smtClean="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Reference group. Active therapy or placebo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smtClean="0">
                          <a:ln>
                            <a:noFill/>
                          </a:ln>
                          <a:solidFill>
                            <a:schemeClr val="tx1"/>
                          </a:solidFill>
                          <a:effectLst/>
                          <a:latin typeface="+mn-lt"/>
                        </a:rPr>
                        <a:t> </a:t>
                      </a:r>
                      <a:endParaRPr kumimoji="1" lang="en-US" sz="1400" b="1" i="0" u="none" strike="noStrike" cap="none" normalizeH="0" baseline="0" dirty="0" smtClean="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5">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sz="1400" b="1" i="0" u="none" strike="noStrike" cap="none" normalizeH="0" baseline="0" dirty="0" smtClean="0">
                          <a:ln>
                            <a:noFill/>
                          </a:ln>
                          <a:solidFill>
                            <a:srgbClr val="C00000"/>
                          </a:solidFill>
                          <a:effectLst/>
                          <a:latin typeface="+mn-lt"/>
                        </a:rPr>
                        <a:t>Loss to follow up &amp; Compliance</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smtClean="0">
                          <a:ln>
                            <a:noFill/>
                          </a:ln>
                          <a:solidFill>
                            <a:srgbClr val="C00000"/>
                          </a:solidFill>
                          <a:effectLst/>
                          <a:latin typeface="+mn-lt"/>
                        </a:rPr>
                        <a:t> </a:t>
                      </a:r>
                      <a:endParaRPr kumimoji="1" lang="en-US" sz="1400" b="1" i="0" u="none" strike="noStrike" cap="none" normalizeH="0" baseline="0" dirty="0" smtClean="0">
                        <a:ln>
                          <a:noFill/>
                        </a:ln>
                        <a:solidFill>
                          <a:srgbClr val="C00000"/>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Blind adjudication of events</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smtClean="0">
                          <a:ln>
                            <a:noFill/>
                          </a:ln>
                          <a:solidFill>
                            <a:schemeClr val="tx1"/>
                          </a:solidFill>
                          <a:effectLst/>
                          <a:latin typeface="+mn-lt"/>
                        </a:rPr>
                        <a:t> </a:t>
                      </a:r>
                      <a:endParaRPr kumimoji="1" lang="en-US" sz="1400" b="1" i="0" u="none" strike="noStrike" cap="none" normalizeH="0" baseline="0" dirty="0" smtClean="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smtClean="0">
                          <a:ln>
                            <a:noFill/>
                          </a:ln>
                          <a:solidFill>
                            <a:schemeClr val="tx1"/>
                          </a:solidFill>
                          <a:effectLst/>
                          <a:latin typeface="+mn-lt"/>
                        </a:rPr>
                        <a:t>Inscription of Protocols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smtClean="0">
                          <a:ln>
                            <a:noFill/>
                          </a:ln>
                          <a:solidFill>
                            <a:schemeClr val="tx1"/>
                          </a:solidFill>
                          <a:effectLst/>
                          <a:latin typeface="+mn-lt"/>
                        </a:rPr>
                        <a:t> </a:t>
                      </a:r>
                      <a:endParaRPr kumimoji="1" lang="en-US" sz="1400" b="1" i="0" u="none" strike="noStrike" cap="none" normalizeH="0" baseline="0" dirty="0" smtClean="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Slide Number Placeholder 3"/>
          <p:cNvSpPr>
            <a:spLocks noGrp="1"/>
          </p:cNvSpPr>
          <p:nvPr>
            <p:ph type="sldNum" sz="quarter" idx="12"/>
          </p:nvPr>
        </p:nvSpPr>
        <p:spPr/>
        <p:txBody>
          <a:bodyPr/>
          <a:lstStyle/>
          <a:p>
            <a:fld id="{413F8DDE-4CC1-4F7A-B17B-0976918310C3}" type="slidenum">
              <a:rPr lang="en-US" altLang="en-US" smtClean="0"/>
              <a:pPr/>
              <a:t>57</a:t>
            </a:fld>
            <a:endParaRPr lang="en-US" altLang="en-US"/>
          </a:p>
        </p:txBody>
      </p:sp>
    </p:spTree>
    <p:extLst>
      <p:ext uri="{BB962C8B-B14F-4D97-AF65-F5344CB8AC3E}">
        <p14:creationId xmlns:p14="http://schemas.microsoft.com/office/powerpoint/2010/main" val="152683234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pPr>
              <a:defRPr/>
            </a:pPr>
            <a:fld id="{FAA74B69-70FD-A649-B131-F3438782CAA4}" type="slidenum">
              <a:rPr lang="en-US" altLang="en-US" smtClean="0"/>
              <a:pPr>
                <a:defRPr/>
              </a:pPr>
              <a:t>58</a:t>
            </a:fld>
            <a:endParaRPr lang="en-US" altLang="en-US"/>
          </a:p>
        </p:txBody>
      </p:sp>
      <p:sp>
        <p:nvSpPr>
          <p:cNvPr id="5" name="Title 4"/>
          <p:cNvSpPr>
            <a:spLocks noGrp="1"/>
          </p:cNvSpPr>
          <p:nvPr>
            <p:ph type="title"/>
          </p:nvPr>
        </p:nvSpPr>
        <p:spPr/>
        <p:txBody>
          <a:bodyPr/>
          <a:lstStyle/>
          <a:p>
            <a:r>
              <a:rPr lang="en-US" dirty="0" smtClean="0"/>
              <a:t>RCT vs. Cohort</a:t>
            </a:r>
            <a:endParaRPr lang="en-US" dirty="0"/>
          </a:p>
        </p:txBody>
      </p:sp>
      <p:sp>
        <p:nvSpPr>
          <p:cNvPr id="9" name="Text Placeholder 8"/>
          <p:cNvSpPr>
            <a:spLocks noGrp="1"/>
          </p:cNvSpPr>
          <p:nvPr>
            <p:ph type="body" sz="quarter" idx="15"/>
          </p:nvPr>
        </p:nvSpPr>
        <p:spPr>
          <a:xfrm>
            <a:off x="457202" y="1156258"/>
            <a:ext cx="8169964" cy="446529"/>
          </a:xfrm>
        </p:spPr>
        <p:txBody>
          <a:bodyPr/>
          <a:lstStyle/>
          <a:p>
            <a:r>
              <a:rPr lang="en-US" sz="2400" dirty="0" smtClean="0"/>
              <a:t>RCT features	</a:t>
            </a:r>
            <a:r>
              <a:rPr lang="en-US" sz="2400" dirty="0"/>
              <a:t> </a:t>
            </a:r>
            <a:r>
              <a:rPr lang="en-US" sz="2400" dirty="0" smtClean="0"/>
              <a:t>	COHORT equivalents</a:t>
            </a:r>
            <a:endParaRPr lang="en-US" sz="2400" dirty="0"/>
          </a:p>
        </p:txBody>
      </p:sp>
      <p:sp>
        <p:nvSpPr>
          <p:cNvPr id="7" name="Content Placeholder 6"/>
          <p:cNvSpPr>
            <a:spLocks noGrp="1"/>
          </p:cNvSpPr>
          <p:nvPr>
            <p:ph sz="quarter" idx="18"/>
          </p:nvPr>
        </p:nvSpPr>
        <p:spPr>
          <a:xfrm>
            <a:off x="456925" y="1796352"/>
            <a:ext cx="2351589" cy="3804111"/>
          </a:xfrm>
        </p:spPr>
        <p:txBody>
          <a:bodyPr/>
          <a:lstStyle/>
          <a:p>
            <a:r>
              <a:rPr lang="en-US" dirty="0" smtClean="0"/>
              <a:t>Randomization</a:t>
            </a:r>
          </a:p>
          <a:p>
            <a:endParaRPr lang="en-US" dirty="0"/>
          </a:p>
          <a:p>
            <a:endParaRPr lang="en-US" dirty="0" smtClean="0"/>
          </a:p>
          <a:p>
            <a:endParaRPr lang="en-US" dirty="0" smtClean="0"/>
          </a:p>
          <a:p>
            <a:r>
              <a:rPr lang="en-US" dirty="0" smtClean="0"/>
              <a:t>Blinding</a:t>
            </a:r>
          </a:p>
          <a:p>
            <a:endParaRPr lang="en-US" dirty="0"/>
          </a:p>
          <a:p>
            <a:endParaRPr lang="en-US" dirty="0" smtClean="0"/>
          </a:p>
          <a:p>
            <a:endParaRPr lang="en-US" dirty="0"/>
          </a:p>
          <a:p>
            <a:r>
              <a:rPr lang="en-US" dirty="0" smtClean="0"/>
              <a:t>ITT</a:t>
            </a:r>
            <a:endParaRPr lang="en-US" dirty="0"/>
          </a:p>
        </p:txBody>
      </p:sp>
      <p:sp>
        <p:nvSpPr>
          <p:cNvPr id="8" name="Content Placeholder 7"/>
          <p:cNvSpPr>
            <a:spLocks noGrp="1"/>
          </p:cNvSpPr>
          <p:nvPr>
            <p:ph sz="quarter" idx="19"/>
          </p:nvPr>
        </p:nvSpPr>
        <p:spPr>
          <a:xfrm>
            <a:off x="3004458" y="1796352"/>
            <a:ext cx="5812972" cy="3804111"/>
          </a:xfrm>
        </p:spPr>
        <p:txBody>
          <a:bodyPr/>
          <a:lstStyle/>
          <a:p>
            <a:r>
              <a:rPr lang="en-US" sz="1800" dirty="0" smtClean="0"/>
              <a:t>Methods to address confounding in design &amp; analysis phase (restriction, matching, stratification, multivariate modeling, etc</a:t>
            </a:r>
            <a:r>
              <a:rPr lang="en-US" sz="1800" dirty="0" smtClean="0"/>
              <a:t>.)</a:t>
            </a:r>
          </a:p>
          <a:p>
            <a:endParaRPr lang="en-US" sz="1800" dirty="0" smtClean="0"/>
          </a:p>
          <a:p>
            <a:endParaRPr lang="en-US" sz="1800" dirty="0"/>
          </a:p>
          <a:p>
            <a:r>
              <a:rPr lang="en-US" sz="1800" dirty="0" smtClean="0"/>
              <a:t>Structured </a:t>
            </a:r>
            <a:r>
              <a:rPr lang="en-US" sz="1800" dirty="0" smtClean="0"/>
              <a:t>(&amp; sometimes blinded) assessments  (e.g., medical assessments may be part of SOC; labs can be agnostic)</a:t>
            </a:r>
          </a:p>
          <a:p>
            <a:endParaRPr lang="en-US" sz="1800" dirty="0" smtClean="0"/>
          </a:p>
          <a:p>
            <a:endParaRPr lang="en-US" sz="1800" dirty="0"/>
          </a:p>
          <a:p>
            <a:r>
              <a:rPr lang="en-US" sz="1800" dirty="0" smtClean="0"/>
              <a:t>Do not adjust for post-baseline covariates.</a:t>
            </a:r>
          </a:p>
          <a:p>
            <a:pPr lvl="1"/>
            <a:r>
              <a:rPr lang="en-US" sz="1600" dirty="0" smtClean="0"/>
              <a:t>Cohorts </a:t>
            </a:r>
            <a:r>
              <a:rPr lang="en-US" sz="1600" dirty="0" smtClean="0"/>
              <a:t>can collect data on time-varying exposures &amp; confounders (</a:t>
            </a:r>
            <a:r>
              <a:rPr lang="en-US" sz="1600" i="1" dirty="0" smtClean="0"/>
              <a:t>may need special attention in analysis phase</a:t>
            </a:r>
            <a:r>
              <a:rPr lang="en-US" sz="1600" dirty="0" smtClean="0"/>
              <a:t>)</a:t>
            </a:r>
            <a:endParaRPr lang="en-US" sz="1600" dirty="0"/>
          </a:p>
        </p:txBody>
      </p:sp>
    </p:spTree>
    <p:extLst>
      <p:ext uri="{BB962C8B-B14F-4D97-AF65-F5344CB8AC3E}">
        <p14:creationId xmlns:p14="http://schemas.microsoft.com/office/powerpoint/2010/main" val="9192487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heckerboard(across)">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checkerboard(across)">
                                      <p:cBhvr>
                                        <p:cTn id="12" dur="500"/>
                                        <p:tgtEl>
                                          <p:spTgt spid="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animEffect transition="in" filter="checkerboard(across)">
                                      <p:cBhvr>
                                        <p:cTn id="17" dur="500"/>
                                        <p:tgtEl>
                                          <p:spTgt spid="8">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8">
                                            <p:txEl>
                                              <p:pRg st="7" end="7"/>
                                            </p:txEl>
                                          </p:spTgt>
                                        </p:tgtEl>
                                        <p:attrNameLst>
                                          <p:attrName>style.visibility</p:attrName>
                                        </p:attrNameLst>
                                      </p:cBhvr>
                                      <p:to>
                                        <p:strVal val="visible"/>
                                      </p:to>
                                    </p:set>
                                    <p:animEffect transition="in" filter="checkerboard(across)">
                                      <p:cBhvr>
                                        <p:cTn id="22"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title"/>
          </p:nvPr>
        </p:nvSpPr>
        <p:spPr>
          <a:xfrm>
            <a:off x="304800" y="538842"/>
            <a:ext cx="8534400" cy="604157"/>
          </a:xfrm>
        </p:spPr>
        <p:txBody>
          <a:bodyPr/>
          <a:lstStyle/>
          <a:p>
            <a:r>
              <a:rPr lang="en-US" sz="3400" b="1" dirty="0" smtClean="0"/>
              <a:t>Relationship </a:t>
            </a:r>
            <a:r>
              <a:rPr lang="en-US" sz="3400" b="1" dirty="0" err="1" smtClean="0"/>
              <a:t>bt</a:t>
            </a:r>
            <a:r>
              <a:rPr lang="en-US" sz="3400" b="1" dirty="0"/>
              <a:t> </a:t>
            </a:r>
            <a:r>
              <a:rPr lang="en-US" sz="3400" b="1" dirty="0" err="1" smtClean="0"/>
              <a:t>Obs</a:t>
            </a:r>
            <a:r>
              <a:rPr lang="en-US" sz="3400" b="1" dirty="0" smtClean="0"/>
              <a:t> &amp; Experimental Studies</a:t>
            </a:r>
          </a:p>
        </p:txBody>
      </p:sp>
      <p:sp>
        <p:nvSpPr>
          <p:cNvPr id="156674" name="Rectangle 3"/>
          <p:cNvSpPr>
            <a:spLocks noGrp="1" noChangeArrowheads="1"/>
          </p:cNvSpPr>
          <p:nvPr>
            <p:ph type="body" idx="1"/>
          </p:nvPr>
        </p:nvSpPr>
        <p:spPr>
          <a:xfrm>
            <a:off x="76200" y="1143000"/>
            <a:ext cx="8463643" cy="4114800"/>
          </a:xfrm>
        </p:spPr>
        <p:txBody>
          <a:bodyPr/>
          <a:lstStyle/>
          <a:p>
            <a:pPr>
              <a:lnSpc>
                <a:spcPct val="90000"/>
              </a:lnSpc>
            </a:pPr>
            <a:r>
              <a:rPr lang="en-US" sz="2600" dirty="0" smtClean="0"/>
              <a:t>Experimental studies can be viewed as cohort studies where the investigator assigns the exposure  </a:t>
            </a:r>
          </a:p>
          <a:p>
            <a:pPr>
              <a:lnSpc>
                <a:spcPct val="90000"/>
              </a:lnSpc>
            </a:pPr>
            <a:endParaRPr lang="en-US" sz="500" dirty="0" smtClean="0"/>
          </a:p>
          <a:p>
            <a:pPr>
              <a:lnSpc>
                <a:spcPct val="90000"/>
              </a:lnSpc>
            </a:pPr>
            <a:r>
              <a:rPr lang="en-US" sz="2600" dirty="0" smtClean="0"/>
              <a:t>Observational studies should be viewed (and designed) as attempting to </a:t>
            </a:r>
            <a:r>
              <a:rPr lang="en-US" sz="2600" u="sng" dirty="0" smtClean="0"/>
              <a:t>emulate</a:t>
            </a:r>
            <a:r>
              <a:rPr lang="en-US" sz="2600" dirty="0" smtClean="0"/>
              <a:t> a randomized controlled trial (RCT)</a:t>
            </a:r>
          </a:p>
          <a:p>
            <a:pPr>
              <a:lnSpc>
                <a:spcPct val="90000"/>
              </a:lnSpc>
            </a:pPr>
            <a:endParaRPr lang="en-US" sz="500" dirty="0" smtClean="0"/>
          </a:p>
          <a:p>
            <a:pPr>
              <a:lnSpc>
                <a:spcPct val="90000"/>
              </a:lnSpc>
            </a:pPr>
            <a:r>
              <a:rPr lang="en-US" sz="2600" dirty="0" smtClean="0"/>
              <a:t>When designing an observational study, ask yourself:	  What is the RCT that I am trying to emulate?	</a:t>
            </a:r>
          </a:p>
          <a:p>
            <a:pPr lvl="1">
              <a:lnSpc>
                <a:spcPct val="90000"/>
              </a:lnSpc>
              <a:spcBef>
                <a:spcPts val="600"/>
              </a:spcBef>
            </a:pPr>
            <a:r>
              <a:rPr lang="en-US" sz="2400" dirty="0" smtClean="0"/>
              <a:t>What is the “target trial”?</a:t>
            </a:r>
          </a:p>
          <a:p>
            <a:pPr lvl="1">
              <a:lnSpc>
                <a:spcPct val="90000"/>
              </a:lnSpc>
              <a:spcBef>
                <a:spcPts val="600"/>
              </a:spcBef>
            </a:pPr>
            <a:endParaRPr lang="en-US" sz="500" dirty="0" smtClean="0"/>
          </a:p>
        </p:txBody>
      </p:sp>
      <p:sp>
        <p:nvSpPr>
          <p:cNvPr id="2" name="Slide Number Placeholder 1"/>
          <p:cNvSpPr>
            <a:spLocks noGrp="1"/>
          </p:cNvSpPr>
          <p:nvPr>
            <p:ph type="sldNum" sz="quarter" idx="10"/>
          </p:nvPr>
        </p:nvSpPr>
        <p:spPr/>
        <p:txBody>
          <a:bodyPr/>
          <a:lstStyle/>
          <a:p>
            <a:pPr>
              <a:defRPr/>
            </a:pPr>
            <a:fld id="{FAA74B69-70FD-A649-B131-F3438782CAA4}" type="slidenum">
              <a:rPr lang="en-US" altLang="en-US" smtClean="0"/>
              <a:pPr>
                <a:defRPr/>
              </a:pPr>
              <a:t>59</a:t>
            </a:fld>
            <a:endParaRPr lang="en-US" altLang="en-US"/>
          </a:p>
        </p:txBody>
      </p:sp>
      <p:sp>
        <p:nvSpPr>
          <p:cNvPr id="5" name="TextBox 4"/>
          <p:cNvSpPr txBox="1"/>
          <p:nvPr/>
        </p:nvSpPr>
        <p:spPr bwMode="auto">
          <a:xfrm>
            <a:off x="148701" y="0"/>
            <a:ext cx="5308069" cy="307777"/>
          </a:xfrm>
          <a:prstGeom prst="rect">
            <a:avLst/>
          </a:prstGeom>
          <a:noFill/>
          <a:ln w="19050" algn="ctr">
            <a:noFill/>
            <a:miter lim="800000"/>
            <a:headEnd/>
            <a:tailEnd/>
          </a:ln>
        </p:spPr>
        <p:txBody>
          <a:bodyPr wrap="square" lIns="0" tIns="0" rIns="0" bIns="0" rtlCol="0">
            <a:spAutoFit/>
          </a:bodyPr>
          <a:lstStyle/>
          <a:p>
            <a:r>
              <a:rPr lang="en-US" sz="2000" dirty="0" smtClean="0">
                <a:solidFill>
                  <a:srgbClr val="C00000"/>
                </a:solidFill>
              </a:rPr>
              <a:t>Recap from </a:t>
            </a:r>
            <a:r>
              <a:rPr lang="en-US" sz="2000" dirty="0" err="1" smtClean="0">
                <a:solidFill>
                  <a:srgbClr val="C00000"/>
                </a:solidFill>
              </a:rPr>
              <a:t>Epid</a:t>
            </a:r>
            <a:r>
              <a:rPr lang="en-US" sz="2000" dirty="0" smtClean="0">
                <a:solidFill>
                  <a:srgbClr val="C00000"/>
                </a:solidFill>
              </a:rPr>
              <a:t> Methods I </a:t>
            </a:r>
            <a:r>
              <a:rPr lang="mr-IN" sz="2000" dirty="0" smtClean="0">
                <a:solidFill>
                  <a:srgbClr val="C00000"/>
                </a:solidFill>
              </a:rPr>
              <a:t>–</a:t>
            </a:r>
            <a:r>
              <a:rPr lang="en-US" sz="2000" dirty="0" smtClean="0">
                <a:solidFill>
                  <a:srgbClr val="C00000"/>
                </a:solidFill>
              </a:rPr>
              <a:t> Study Design</a:t>
            </a:r>
          </a:p>
        </p:txBody>
      </p:sp>
    </p:spTree>
    <p:extLst>
      <p:ext uri="{BB962C8B-B14F-4D97-AF65-F5344CB8AC3E}">
        <p14:creationId xmlns:p14="http://schemas.microsoft.com/office/powerpoint/2010/main" val="6314253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2196" b="6103"/>
          <a:stretch/>
        </p:blipFill>
        <p:spPr>
          <a:xfrm>
            <a:off x="512619" y="478019"/>
            <a:ext cx="8021782" cy="4634309"/>
          </a:xfrm>
          <a:prstGeom prst="rect">
            <a:avLst/>
          </a:prstGeom>
        </p:spPr>
      </p:pic>
    </p:spTree>
    <p:extLst>
      <p:ext uri="{BB962C8B-B14F-4D97-AF65-F5344CB8AC3E}">
        <p14:creationId xmlns:p14="http://schemas.microsoft.com/office/powerpoint/2010/main" val="128701396"/>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When can an observational study be conceptualized as a randomized experiment?</a:t>
            </a:r>
            <a:endParaRPr lang="en-US" dirty="0"/>
          </a:p>
        </p:txBody>
      </p:sp>
      <p:sp>
        <p:nvSpPr>
          <p:cNvPr id="3" name="Content Placeholder 2"/>
          <p:cNvSpPr>
            <a:spLocks noGrp="1"/>
          </p:cNvSpPr>
          <p:nvPr>
            <p:ph idx="1"/>
          </p:nvPr>
        </p:nvSpPr>
        <p:spPr>
          <a:xfrm>
            <a:off x="459686" y="1868557"/>
            <a:ext cx="8393369" cy="3909393"/>
          </a:xfrm>
        </p:spPr>
        <p:txBody>
          <a:bodyPr/>
          <a:lstStyle/>
          <a:p>
            <a:r>
              <a:rPr lang="en-US" dirty="0" smtClean="0"/>
              <a:t>Values </a:t>
            </a:r>
            <a:r>
              <a:rPr lang="en-US" dirty="0"/>
              <a:t>of treatment under comparison correspond to </a:t>
            </a:r>
            <a:r>
              <a:rPr lang="en-US" dirty="0" smtClean="0"/>
              <a:t>well-defined interventions that correspond </a:t>
            </a:r>
            <a:r>
              <a:rPr lang="en-US" dirty="0"/>
              <a:t>to </a:t>
            </a:r>
            <a:r>
              <a:rPr lang="en-US" dirty="0" smtClean="0"/>
              <a:t>versions </a:t>
            </a:r>
            <a:r>
              <a:rPr lang="en-US" dirty="0"/>
              <a:t>of treatment in </a:t>
            </a:r>
            <a:r>
              <a:rPr lang="en-US" dirty="0" smtClean="0"/>
              <a:t>the observed data</a:t>
            </a:r>
            <a:endParaRPr lang="en-US" dirty="0"/>
          </a:p>
          <a:p>
            <a:r>
              <a:rPr lang="en-US" dirty="0" smtClean="0"/>
              <a:t>Conditional </a:t>
            </a:r>
            <a:r>
              <a:rPr lang="en-US" dirty="0"/>
              <a:t>probability of receiving every value of treatment, </a:t>
            </a:r>
            <a:r>
              <a:rPr lang="en-US" dirty="0" smtClean="0"/>
              <a:t>(though not </a:t>
            </a:r>
            <a:r>
              <a:rPr lang="en-US" dirty="0"/>
              <a:t>decided by the </a:t>
            </a:r>
            <a:r>
              <a:rPr lang="en-US" dirty="0" smtClean="0"/>
              <a:t>investigators) </a:t>
            </a:r>
            <a:r>
              <a:rPr lang="en-US" dirty="0"/>
              <a:t>depends only on the measured covariates</a:t>
            </a:r>
          </a:p>
          <a:p>
            <a:r>
              <a:rPr lang="en-US" dirty="0" smtClean="0"/>
              <a:t>Conditional </a:t>
            </a:r>
            <a:r>
              <a:rPr lang="en-US" dirty="0"/>
              <a:t>probability of receiving every value of treatment </a:t>
            </a:r>
            <a:r>
              <a:rPr lang="en-US" dirty="0" smtClean="0"/>
              <a:t>&gt; 0</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60</a:t>
            </a:fld>
            <a:endParaRPr lang="en-US" altLang="en-US"/>
          </a:p>
        </p:txBody>
      </p:sp>
    </p:spTree>
    <p:extLst>
      <p:ext uri="{BB962C8B-B14F-4D97-AF65-F5344CB8AC3E}">
        <p14:creationId xmlns:p14="http://schemas.microsoft.com/office/powerpoint/2010/main" val="167110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686" y="681883"/>
            <a:ext cx="8173580" cy="611449"/>
          </a:xfrm>
        </p:spPr>
        <p:txBody>
          <a:bodyPr>
            <a:noAutofit/>
          </a:bodyPr>
          <a:lstStyle/>
          <a:p>
            <a:r>
              <a:rPr lang="en-US" dirty="0" smtClean="0"/>
              <a:t>When can an observational study be conceptualized as a randomized experiment?</a:t>
            </a:r>
            <a:endParaRPr lang="en-US" dirty="0"/>
          </a:p>
        </p:txBody>
      </p:sp>
      <p:sp>
        <p:nvSpPr>
          <p:cNvPr id="3" name="Content Placeholder 2"/>
          <p:cNvSpPr>
            <a:spLocks noGrp="1"/>
          </p:cNvSpPr>
          <p:nvPr>
            <p:ph idx="1"/>
          </p:nvPr>
        </p:nvSpPr>
        <p:spPr>
          <a:xfrm>
            <a:off x="459686" y="1868557"/>
            <a:ext cx="8393369" cy="3909393"/>
          </a:xfrm>
        </p:spPr>
        <p:txBody>
          <a:bodyPr/>
          <a:lstStyle/>
          <a:p>
            <a:r>
              <a:rPr lang="en-US" dirty="0" smtClean="0">
                <a:solidFill>
                  <a:schemeClr val="accent1"/>
                </a:solidFill>
              </a:rPr>
              <a:t>Consistency</a:t>
            </a:r>
            <a:r>
              <a:rPr lang="en-US" dirty="0" smtClean="0"/>
              <a:t>: Values </a:t>
            </a:r>
            <a:r>
              <a:rPr lang="en-US" dirty="0"/>
              <a:t>of treatment under comparison correspond to </a:t>
            </a:r>
            <a:r>
              <a:rPr lang="en-US" dirty="0" smtClean="0"/>
              <a:t>well-defined interventions that correspond </a:t>
            </a:r>
            <a:r>
              <a:rPr lang="en-US" dirty="0"/>
              <a:t>to </a:t>
            </a:r>
            <a:r>
              <a:rPr lang="en-US" dirty="0" smtClean="0"/>
              <a:t>versions </a:t>
            </a:r>
            <a:r>
              <a:rPr lang="en-US" dirty="0"/>
              <a:t>of treatment in </a:t>
            </a:r>
            <a:r>
              <a:rPr lang="en-US" dirty="0" smtClean="0"/>
              <a:t>the observed data</a:t>
            </a:r>
            <a:endParaRPr lang="en-US" dirty="0"/>
          </a:p>
          <a:p>
            <a:r>
              <a:rPr lang="en-US" dirty="0" smtClean="0">
                <a:solidFill>
                  <a:schemeClr val="accent1"/>
                </a:solidFill>
              </a:rPr>
              <a:t>Exchangeability</a:t>
            </a:r>
            <a:r>
              <a:rPr lang="en-US" dirty="0" smtClean="0"/>
              <a:t>: Conditional </a:t>
            </a:r>
            <a:r>
              <a:rPr lang="en-US" dirty="0"/>
              <a:t>probability of receiving every value of treatment, </a:t>
            </a:r>
            <a:r>
              <a:rPr lang="en-US" dirty="0" smtClean="0"/>
              <a:t>(though not </a:t>
            </a:r>
            <a:r>
              <a:rPr lang="en-US" dirty="0"/>
              <a:t>decided by the </a:t>
            </a:r>
            <a:r>
              <a:rPr lang="en-US" dirty="0" smtClean="0"/>
              <a:t>investigators) </a:t>
            </a:r>
            <a:r>
              <a:rPr lang="en-US" dirty="0"/>
              <a:t>depends only on the measured covariates</a:t>
            </a:r>
          </a:p>
          <a:p>
            <a:r>
              <a:rPr lang="en-US" dirty="0" smtClean="0">
                <a:solidFill>
                  <a:schemeClr val="accent1"/>
                </a:solidFill>
              </a:rPr>
              <a:t>Positivity</a:t>
            </a:r>
            <a:r>
              <a:rPr lang="en-US" dirty="0" smtClean="0"/>
              <a:t>: Conditional </a:t>
            </a:r>
            <a:r>
              <a:rPr lang="en-US" dirty="0"/>
              <a:t>probability of receiving every value of treatment </a:t>
            </a:r>
            <a:r>
              <a:rPr lang="en-US" dirty="0" smtClean="0"/>
              <a:t>&gt; 0</a:t>
            </a:r>
          </a:p>
          <a:p>
            <a:endParaRPr lang="en-US" dirty="0"/>
          </a:p>
          <a:p>
            <a:endParaRPr lang="en-US" dirty="0" smtClean="0"/>
          </a:p>
          <a:p>
            <a:r>
              <a:rPr lang="en-US" sz="1800" i="1" dirty="0" smtClean="0">
                <a:solidFill>
                  <a:schemeClr val="accent1"/>
                </a:solidFill>
              </a:rPr>
              <a:t>Hernan &amp; Robins, Causal Inference, Ch. 3, 2017</a:t>
            </a:r>
            <a:endParaRPr lang="en-US" sz="1800" i="1" dirty="0">
              <a:solidFill>
                <a:schemeClr val="accent1"/>
              </a:solidFill>
            </a:endParaRPr>
          </a:p>
          <a:p>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61</a:t>
            </a:fld>
            <a:endParaRPr lang="en-US" altLang="en-US"/>
          </a:p>
        </p:txBody>
      </p:sp>
    </p:spTree>
    <p:extLst>
      <p:ext uri="{BB962C8B-B14F-4D97-AF65-F5344CB8AC3E}">
        <p14:creationId xmlns:p14="http://schemas.microsoft.com/office/powerpoint/2010/main" val="94118712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BCC8D0D-EAEC-449D-9161-023DFF90F2E2}" type="slidenum">
              <a:rPr lang="en-US" smtClean="0">
                <a:solidFill>
                  <a:srgbClr val="052049"/>
                </a:solidFill>
              </a:rPr>
              <a:pPr/>
              <a:t>62</a:t>
            </a:fld>
            <a:endParaRPr lang="en-US" dirty="0">
              <a:solidFill>
                <a:srgbClr val="052049"/>
              </a:solidFill>
            </a:endParaRPr>
          </a:p>
        </p:txBody>
      </p:sp>
      <p:sp>
        <p:nvSpPr>
          <p:cNvPr id="3" name="Title 2"/>
          <p:cNvSpPr>
            <a:spLocks noGrp="1"/>
          </p:cNvSpPr>
          <p:nvPr>
            <p:ph type="title"/>
          </p:nvPr>
        </p:nvSpPr>
        <p:spPr/>
        <p:txBody>
          <a:bodyPr/>
          <a:lstStyle/>
          <a:p>
            <a:r>
              <a:rPr lang="en-US" dirty="0" smtClean="0"/>
              <a:t>A historical perspective</a:t>
            </a:r>
            <a:r>
              <a:rPr lang="mr-IN" dirty="0" smtClean="0"/>
              <a:t>…</a:t>
            </a:r>
            <a:endParaRPr lang="en-US" dirty="0"/>
          </a:p>
        </p:txBody>
      </p:sp>
    </p:spTree>
    <p:extLst>
      <p:ext uri="{BB962C8B-B14F-4D97-AF65-F5344CB8AC3E}">
        <p14:creationId xmlns:p14="http://schemas.microsoft.com/office/powerpoint/2010/main" val="1980308333"/>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2-04 at 1.22.18 PM.png"/>
          <p:cNvPicPr>
            <a:picLocks noChangeAspect="1"/>
          </p:cNvPicPr>
          <p:nvPr/>
        </p:nvPicPr>
        <p:blipFill>
          <a:blip r:embed="rId3">
            <a:extLst>
              <a:ext uri="{28A0092B-C50C-407E-A947-70E740481C1C}">
                <a14:useLocalDpi xmlns:a14="http://schemas.microsoft.com/office/drawing/2010/main" val="0"/>
              </a:ext>
            </a:extLst>
          </a:blip>
          <a:srcRect l="8083" t="22414" r="6131" b="41173"/>
          <a:stretch>
            <a:fillRect/>
          </a:stretch>
        </p:blipFill>
        <p:spPr bwMode="auto">
          <a:xfrm>
            <a:off x="435428" y="885977"/>
            <a:ext cx="8418286" cy="1962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TextBox 4"/>
          <p:cNvSpPr txBox="1">
            <a:spLocks noChangeArrowheads="1"/>
          </p:cNvSpPr>
          <p:nvPr/>
        </p:nvSpPr>
        <p:spPr bwMode="auto">
          <a:xfrm>
            <a:off x="1596571" y="453571"/>
            <a:ext cx="7547429" cy="56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New Roman" charset="0"/>
                <a:ea typeface="ＭＳ Ｐゴシック" charset="-128"/>
              </a:defRPr>
            </a:lvl1pPr>
            <a:lvl2pPr marL="742950" indent="-285750">
              <a:defRPr sz="1200">
                <a:solidFill>
                  <a:schemeClr val="tx1"/>
                </a:solidFill>
                <a:latin typeface="Times New Roman" charset="0"/>
                <a:ea typeface="ＭＳ Ｐゴシック" charset="-128"/>
              </a:defRPr>
            </a:lvl2pPr>
            <a:lvl3pPr marL="1143000" indent="-228600">
              <a:defRPr sz="1200">
                <a:solidFill>
                  <a:schemeClr val="tx1"/>
                </a:solidFill>
                <a:latin typeface="Times New Roman" charset="0"/>
                <a:ea typeface="ＭＳ Ｐゴシック" charset="-128"/>
              </a:defRPr>
            </a:lvl3pPr>
            <a:lvl4pPr marL="1600200" indent="-228600">
              <a:defRPr sz="1200">
                <a:solidFill>
                  <a:schemeClr val="tx1"/>
                </a:solidFill>
                <a:latin typeface="Times New Roman" charset="0"/>
                <a:ea typeface="ＭＳ Ｐゴシック" charset="-128"/>
              </a:defRPr>
            </a:lvl4pPr>
            <a:lvl5pPr marL="2057400" indent="-228600">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r>
              <a:rPr lang="en-US" altLang="en-US" sz="3048">
                <a:latin typeface="Arial" charset="0"/>
              </a:rPr>
              <a:t>1980’s – Beta-Carotene &amp; Lung Cancer</a:t>
            </a:r>
          </a:p>
        </p:txBody>
      </p:sp>
      <p:sp>
        <p:nvSpPr>
          <p:cNvPr id="3" name="TextBox 2"/>
          <p:cNvSpPr txBox="1">
            <a:spLocks noChangeArrowheads="1"/>
          </p:cNvSpPr>
          <p:nvPr/>
        </p:nvSpPr>
        <p:spPr bwMode="auto">
          <a:xfrm>
            <a:off x="290286" y="2848429"/>
            <a:ext cx="8708571" cy="352160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New Roman" charset="0"/>
                <a:ea typeface="ＭＳ Ｐゴシック" charset="-128"/>
              </a:defRPr>
            </a:lvl1pPr>
            <a:lvl2pPr marL="742950" indent="-285750">
              <a:defRPr sz="1200">
                <a:solidFill>
                  <a:schemeClr val="tx1"/>
                </a:solidFill>
                <a:latin typeface="Times New Roman" charset="0"/>
                <a:ea typeface="ＭＳ Ｐゴシック" charset="-128"/>
              </a:defRPr>
            </a:lvl2pPr>
            <a:lvl3pPr marL="1143000" indent="-228600">
              <a:defRPr sz="1200">
                <a:solidFill>
                  <a:schemeClr val="tx1"/>
                </a:solidFill>
                <a:latin typeface="Times New Roman" charset="0"/>
                <a:ea typeface="ＭＳ Ｐゴシック" charset="-128"/>
              </a:defRPr>
            </a:lvl3pPr>
            <a:lvl4pPr marL="1600200" indent="-228600">
              <a:defRPr sz="1200">
                <a:solidFill>
                  <a:schemeClr val="tx1"/>
                </a:solidFill>
                <a:latin typeface="Times New Roman" charset="0"/>
                <a:ea typeface="ＭＳ Ｐゴシック" charset="-128"/>
              </a:defRPr>
            </a:lvl4pPr>
            <a:lvl5pPr marL="2057400" indent="-228600">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r>
              <a:rPr lang="en-US" altLang="en-US" sz="1714">
                <a:latin typeface="Arial" charset="0"/>
              </a:rPr>
              <a:t>“This inverse association may, of course, be an artefact, due merely to association of B-carotene ingestion with some truly protective dietary habit(s) or component(s), or to association of B-carotene ingestion with avoidance of some truly harmful dietary habit(s) or component(s).”  </a:t>
            </a:r>
          </a:p>
          <a:p>
            <a:r>
              <a:rPr lang="en-US" altLang="en-US" sz="1714">
                <a:latin typeface="Arial" charset="0"/>
              </a:rPr>
              <a:t>“Equally, however,  the inverse association between dietary B-carotene and cancer incidence may be due to genuine protective effect of B-carotene against the onset of cancer.”</a:t>
            </a:r>
          </a:p>
          <a:p>
            <a:r>
              <a:rPr lang="en-US" altLang="en-US" sz="1714">
                <a:latin typeface="Arial" charset="0"/>
              </a:rPr>
              <a:t>“Although the evidence thus far available is </a:t>
            </a:r>
            <a:r>
              <a:rPr lang="en-US" altLang="en-US" sz="1714" u="sng">
                <a:latin typeface="Arial" charset="0"/>
              </a:rPr>
              <a:t>not compelling </a:t>
            </a:r>
            <a:r>
              <a:rPr lang="en-US" altLang="en-US" sz="1714">
                <a:latin typeface="Arial" charset="0"/>
              </a:rPr>
              <a:t>that B-carotene is truly protective against cancer (or </a:t>
            </a:r>
            <a:r>
              <a:rPr lang="en-US" altLang="en-US" sz="1714" i="1">
                <a:latin typeface="Arial" charset="0"/>
              </a:rPr>
              <a:t>a fortiori</a:t>
            </a:r>
            <a:r>
              <a:rPr lang="en-US" altLang="en-US" sz="1714">
                <a:latin typeface="Arial" charset="0"/>
              </a:rPr>
              <a:t> against total mortality) </a:t>
            </a:r>
            <a:r>
              <a:rPr lang="en-US" altLang="en-US" sz="1714" u="sng">
                <a:latin typeface="Arial" charset="0"/>
              </a:rPr>
              <a:t>this is not good reason to delay starting controlled trials </a:t>
            </a:r>
            <a:r>
              <a:rPr lang="en-US" altLang="en-US" sz="1714">
                <a:latin typeface="Arial" charset="0"/>
              </a:rPr>
              <a:t>because even if, as seems probable, a few truly protective agents do await discovery among the dozen or two dietary factors of current interest to the research community, compelling evidence may take decades to emerge without controlled trials.”</a:t>
            </a:r>
          </a:p>
        </p:txBody>
      </p:sp>
      <p:sp>
        <p:nvSpPr>
          <p:cNvPr id="5" name="TextBox 4"/>
          <p:cNvSpPr txBox="1">
            <a:spLocks noChangeArrowheads="1"/>
          </p:cNvSpPr>
          <p:nvPr/>
        </p:nvSpPr>
        <p:spPr bwMode="auto">
          <a:xfrm>
            <a:off x="1306286" y="3569607"/>
            <a:ext cx="4426857" cy="44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New Roman" charset="0"/>
                <a:ea typeface="ＭＳ Ｐゴシック" charset="-128"/>
              </a:defRPr>
            </a:lvl1pPr>
            <a:lvl2pPr marL="742950" indent="-285750">
              <a:defRPr sz="1200">
                <a:solidFill>
                  <a:schemeClr val="tx1"/>
                </a:solidFill>
                <a:latin typeface="Times New Roman" charset="0"/>
                <a:ea typeface="ＭＳ Ｐゴシック" charset="-128"/>
              </a:defRPr>
            </a:lvl2pPr>
            <a:lvl3pPr marL="1143000" indent="-228600">
              <a:defRPr sz="1200">
                <a:solidFill>
                  <a:schemeClr val="tx1"/>
                </a:solidFill>
                <a:latin typeface="Times New Roman" charset="0"/>
                <a:ea typeface="ＭＳ Ｐゴシック" charset="-128"/>
              </a:defRPr>
            </a:lvl3pPr>
            <a:lvl4pPr marL="1600200" indent="-228600">
              <a:defRPr sz="1200">
                <a:solidFill>
                  <a:schemeClr val="tx1"/>
                </a:solidFill>
                <a:latin typeface="Times New Roman" charset="0"/>
                <a:ea typeface="ＭＳ Ｐゴシック" charset="-128"/>
              </a:defRPr>
            </a:lvl4pPr>
            <a:lvl5pPr marL="2057400" indent="-228600">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lgn="ctr"/>
            <a:r>
              <a:rPr lang="en-US" altLang="en-US" sz="2286">
                <a:solidFill>
                  <a:srgbClr val="0000FF"/>
                </a:solidFill>
                <a:latin typeface="Calibri" charset="0"/>
              </a:rPr>
              <a:t>CONFOUNDING</a:t>
            </a:r>
            <a:endParaRPr lang="en-US" altLang="en-US" sz="1143">
              <a:solidFill>
                <a:srgbClr val="0000FF"/>
              </a:solidFill>
              <a:latin typeface="Calibri" charset="0"/>
            </a:endParaRPr>
          </a:p>
        </p:txBody>
      </p:sp>
      <p:sp>
        <p:nvSpPr>
          <p:cNvPr id="13" name="TextBox 12"/>
          <p:cNvSpPr txBox="1">
            <a:spLocks noChangeArrowheads="1"/>
          </p:cNvSpPr>
          <p:nvPr/>
        </p:nvSpPr>
        <p:spPr bwMode="auto">
          <a:xfrm>
            <a:off x="0" y="4445000"/>
            <a:ext cx="4426857" cy="44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New Roman" charset="0"/>
                <a:ea typeface="ＭＳ Ｐゴシック" charset="-128"/>
              </a:defRPr>
            </a:lvl1pPr>
            <a:lvl2pPr marL="742950" indent="-285750">
              <a:defRPr sz="1200">
                <a:solidFill>
                  <a:schemeClr val="tx1"/>
                </a:solidFill>
                <a:latin typeface="Times New Roman" charset="0"/>
                <a:ea typeface="ＭＳ Ｐゴシック" charset="-128"/>
              </a:defRPr>
            </a:lvl2pPr>
            <a:lvl3pPr marL="1143000" indent="-228600">
              <a:defRPr sz="1200">
                <a:solidFill>
                  <a:schemeClr val="tx1"/>
                </a:solidFill>
                <a:latin typeface="Times New Roman" charset="0"/>
                <a:ea typeface="ＭＳ Ｐゴシック" charset="-128"/>
              </a:defRPr>
            </a:lvl3pPr>
            <a:lvl4pPr marL="1600200" indent="-228600">
              <a:defRPr sz="1200">
                <a:solidFill>
                  <a:schemeClr val="tx1"/>
                </a:solidFill>
                <a:latin typeface="Times New Roman" charset="0"/>
                <a:ea typeface="ＭＳ Ｐゴシック" charset="-128"/>
              </a:defRPr>
            </a:lvl4pPr>
            <a:lvl5pPr marL="2057400" indent="-228600">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lgn="ctr"/>
            <a:r>
              <a:rPr lang="en-US" altLang="en-US" sz="2286">
                <a:solidFill>
                  <a:srgbClr val="0000FF"/>
                </a:solidFill>
                <a:latin typeface="Calibri" charset="0"/>
              </a:rPr>
              <a:t>TRUTH</a:t>
            </a:r>
            <a:endParaRPr lang="en-US" altLang="en-US" sz="1143">
              <a:solidFill>
                <a:srgbClr val="0000FF"/>
              </a:solidFill>
              <a:latin typeface="Calibri" charset="0"/>
            </a:endParaRPr>
          </a:p>
        </p:txBody>
      </p:sp>
    </p:spTree>
    <p:extLst>
      <p:ext uri="{BB962C8B-B14F-4D97-AF65-F5344CB8AC3E}">
        <p14:creationId xmlns:p14="http://schemas.microsoft.com/office/powerpoint/2010/main" val="3449318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9" presetClass="entr" presetSubtype="0" fill="hold"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dissolve">
                                      <p:cBhvr>
                                        <p:cTn id="25" dur="500"/>
                                        <p:tgtEl>
                                          <p:spTgt spid="3">
                                            <p:txEl>
                                              <p:pRg st="1" end="1"/>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xit" presetSubtype="0" fill="hold"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13"/>
                                        </p:tgtEl>
                                        <p:attrNameLst>
                                          <p:attrName>style.visibility</p:attrName>
                                        </p:attrNameLst>
                                      </p:cBhvr>
                                      <p:to>
                                        <p:strVal val="hidden"/>
                                      </p:to>
                                    </p:set>
                                  </p:childTnLst>
                                </p:cTn>
                              </p:par>
                              <p:par>
                                <p:cTn id="36" presetID="9" presetClass="entr" presetSubtype="0" fill="hold" nodeType="with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dissolve">
                                      <p:cBhvr>
                                        <p:cTn id="3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3" grpId="0"/>
      <p:bldP spid="13" grpId="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Box 2"/>
          <p:cNvSpPr txBox="1">
            <a:spLocks noChangeArrowheads="1"/>
          </p:cNvSpPr>
          <p:nvPr/>
        </p:nvSpPr>
        <p:spPr bwMode="auto">
          <a:xfrm>
            <a:off x="925286" y="424922"/>
            <a:ext cx="7474857" cy="36742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New Roman" charset="0"/>
                <a:ea typeface="ＭＳ Ｐゴシック" charset="-128"/>
              </a:defRPr>
            </a:lvl1pPr>
            <a:lvl2pPr marL="742950" indent="-285750">
              <a:defRPr sz="1200">
                <a:solidFill>
                  <a:schemeClr val="tx1"/>
                </a:solidFill>
                <a:latin typeface="Times New Roman" charset="0"/>
                <a:ea typeface="ＭＳ Ｐゴシック" charset="-128"/>
              </a:defRPr>
            </a:lvl2pPr>
            <a:lvl3pPr marL="1143000" indent="-228600">
              <a:defRPr sz="1200">
                <a:solidFill>
                  <a:schemeClr val="tx1"/>
                </a:solidFill>
                <a:latin typeface="Times New Roman" charset="0"/>
                <a:ea typeface="ＭＳ Ｐゴシック" charset="-128"/>
              </a:defRPr>
            </a:lvl3pPr>
            <a:lvl4pPr marL="1600200" indent="-228600">
              <a:defRPr sz="1200">
                <a:solidFill>
                  <a:schemeClr val="tx1"/>
                </a:solidFill>
                <a:latin typeface="Times New Roman" charset="0"/>
                <a:ea typeface="ＭＳ Ｐゴシック" charset="-128"/>
              </a:defRPr>
            </a:lvl4pPr>
            <a:lvl5pPr marL="2057400" indent="-228600">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eaLnBrk="1" hangingPunct="1">
              <a:lnSpc>
                <a:spcPct val="90000"/>
              </a:lnSpc>
            </a:pPr>
            <a:endParaRPr lang="en-US" altLang="en-US" sz="2286" dirty="0">
              <a:latin typeface="Calibri" charset="0"/>
            </a:endParaRPr>
          </a:p>
          <a:p>
            <a:pPr eaLnBrk="1" hangingPunct="1">
              <a:lnSpc>
                <a:spcPct val="90000"/>
              </a:lnSpc>
            </a:pPr>
            <a:r>
              <a:rPr lang="en-US" altLang="en-US" sz="2286" dirty="0">
                <a:latin typeface="Calibri" charset="0"/>
              </a:rPr>
              <a:t>P: 29,133 male smokers in Finland, 50-69 </a:t>
            </a:r>
            <a:r>
              <a:rPr lang="en-US" altLang="en-US" sz="2286" dirty="0" err="1">
                <a:latin typeface="Calibri" charset="0"/>
              </a:rPr>
              <a:t>yrs</a:t>
            </a:r>
            <a:r>
              <a:rPr lang="en-US" altLang="en-US" sz="2286" dirty="0">
                <a:latin typeface="Calibri" charset="0"/>
              </a:rPr>
              <a:t> old in </a:t>
            </a:r>
            <a:r>
              <a:rPr lang="en-US" altLang="en-US" sz="2286" dirty="0" smtClean="0">
                <a:latin typeface="Calibri" charset="0"/>
              </a:rPr>
              <a:t>1985-88</a:t>
            </a:r>
            <a:endParaRPr lang="en-US" altLang="en-US" sz="2286" dirty="0">
              <a:latin typeface="Calibri" charset="0"/>
            </a:endParaRPr>
          </a:p>
          <a:p>
            <a:pPr eaLnBrk="1" hangingPunct="1">
              <a:lnSpc>
                <a:spcPct val="90000"/>
              </a:lnSpc>
            </a:pPr>
            <a:r>
              <a:rPr lang="en-US" altLang="en-US" sz="2286" dirty="0">
                <a:latin typeface="Calibri" charset="0"/>
              </a:rPr>
              <a:t>I:  50 milligrams (mg) alpha-tocopherol (a form of vitamin E)</a:t>
            </a:r>
          </a:p>
          <a:p>
            <a:pPr eaLnBrk="1" hangingPunct="1">
              <a:lnSpc>
                <a:spcPct val="90000"/>
              </a:lnSpc>
            </a:pPr>
            <a:r>
              <a:rPr lang="en-US" altLang="en-US" sz="2286" dirty="0">
                <a:latin typeface="Calibri" charset="0"/>
              </a:rPr>
              <a:t>     OR 20 mg of beta-carotene (a precursor of vitamin A)</a:t>
            </a:r>
          </a:p>
          <a:p>
            <a:pPr eaLnBrk="1" hangingPunct="1">
              <a:lnSpc>
                <a:spcPct val="90000"/>
              </a:lnSpc>
            </a:pPr>
            <a:r>
              <a:rPr lang="en-US" altLang="en-US" sz="2286" dirty="0">
                <a:latin typeface="Calibri" charset="0"/>
              </a:rPr>
              <a:t>     OR  BOTH</a:t>
            </a:r>
          </a:p>
          <a:p>
            <a:pPr eaLnBrk="1" hangingPunct="1">
              <a:lnSpc>
                <a:spcPct val="90000"/>
              </a:lnSpc>
            </a:pPr>
            <a:r>
              <a:rPr lang="en-US" altLang="en-US" sz="2286" dirty="0">
                <a:latin typeface="Calibri" charset="0"/>
              </a:rPr>
              <a:t>C:  Placebo</a:t>
            </a:r>
          </a:p>
          <a:p>
            <a:pPr eaLnBrk="1" hangingPunct="1">
              <a:lnSpc>
                <a:spcPct val="90000"/>
              </a:lnSpc>
            </a:pPr>
            <a:r>
              <a:rPr lang="en-US" altLang="en-US" sz="2286" dirty="0">
                <a:latin typeface="Calibri" charset="0"/>
              </a:rPr>
              <a:t>O:  Lung cancer (and other cancers)</a:t>
            </a:r>
          </a:p>
          <a:p>
            <a:pPr eaLnBrk="1" hangingPunct="1">
              <a:lnSpc>
                <a:spcPct val="90000"/>
              </a:lnSpc>
            </a:pPr>
            <a:endParaRPr lang="en-US" altLang="en-US" sz="2286" dirty="0">
              <a:latin typeface="Calibri" charset="0"/>
            </a:endParaRPr>
          </a:p>
          <a:p>
            <a:pPr>
              <a:spcBef>
                <a:spcPct val="50000"/>
              </a:spcBef>
            </a:pPr>
            <a:r>
              <a:rPr lang="en-US" altLang="en-US" sz="1905" i="1" dirty="0" err="1">
                <a:latin typeface="Arial" charset="0"/>
              </a:rPr>
              <a:t>Vit</a:t>
            </a:r>
            <a:r>
              <a:rPr lang="en-US" altLang="en-US" sz="1905" i="1" dirty="0">
                <a:latin typeface="Arial" charset="0"/>
              </a:rPr>
              <a:t> E, Beta-Carotene Supplementation and Lung Cancer among Smokers (</a:t>
            </a:r>
            <a:r>
              <a:rPr lang="en-US" altLang="en-US" sz="1905" i="1" dirty="0" err="1">
                <a:latin typeface="Arial" charset="0"/>
              </a:rPr>
              <a:t>Albanes</a:t>
            </a:r>
            <a:r>
              <a:rPr lang="en-US" altLang="en-US" sz="1905" i="1" dirty="0">
                <a:latin typeface="Arial" charset="0"/>
              </a:rPr>
              <a:t> et al, JNCI, 1996)</a:t>
            </a:r>
          </a:p>
          <a:p>
            <a:pPr eaLnBrk="1" hangingPunct="1">
              <a:lnSpc>
                <a:spcPct val="90000"/>
              </a:lnSpc>
            </a:pPr>
            <a:endParaRPr lang="en-US" altLang="en-US" sz="2286" dirty="0">
              <a:latin typeface="Calibri" charset="0"/>
            </a:endParaRPr>
          </a:p>
        </p:txBody>
      </p:sp>
      <p:pic>
        <p:nvPicPr>
          <p:cNvPr id="53252" name="Picture 5" descr="MCj0398055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286" y="4372429"/>
            <a:ext cx="1270000" cy="1279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3048064"/>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ATBC "/>
          <p:cNvPicPr>
            <a:picLocks noChangeAspect="1" noChangeArrowheads="1"/>
          </p:cNvPicPr>
          <p:nvPr/>
        </p:nvPicPr>
        <p:blipFill rotWithShape="1">
          <a:blip r:embed="rId3">
            <a:extLst>
              <a:ext uri="{28A0092B-C50C-407E-A947-70E740481C1C}">
                <a14:useLocalDpi xmlns:a14="http://schemas.microsoft.com/office/drawing/2010/main" val="0"/>
              </a:ext>
            </a:extLst>
          </a:blip>
          <a:srcRect l="5246" t="6976" r="35527" b="13953"/>
          <a:stretch/>
        </p:blipFill>
        <p:spPr bwMode="auto">
          <a:xfrm>
            <a:off x="1557336" y="91849"/>
            <a:ext cx="7343775" cy="634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Text Box 4"/>
          <p:cNvSpPr txBox="1">
            <a:spLocks noChangeArrowheads="1"/>
          </p:cNvSpPr>
          <p:nvPr/>
        </p:nvSpPr>
        <p:spPr bwMode="auto">
          <a:xfrm>
            <a:off x="4784044" y="482146"/>
            <a:ext cx="2830286" cy="872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076" tIns="43538" rIns="87076" bIns="43538">
            <a:spAutoFit/>
          </a:bodyPr>
          <a:lstStyle>
            <a:lvl1pPr>
              <a:defRPr sz="1200">
                <a:solidFill>
                  <a:schemeClr val="tx1"/>
                </a:solidFill>
                <a:latin typeface="Times New Roman" charset="0"/>
                <a:ea typeface="ＭＳ Ｐゴシック" charset="-128"/>
              </a:defRPr>
            </a:lvl1pPr>
            <a:lvl2pPr marL="742950" indent="-285750">
              <a:defRPr sz="1200">
                <a:solidFill>
                  <a:schemeClr val="tx1"/>
                </a:solidFill>
                <a:latin typeface="Times New Roman" charset="0"/>
                <a:ea typeface="ＭＳ Ｐゴシック" charset="-128"/>
              </a:defRPr>
            </a:lvl2pPr>
            <a:lvl3pPr marL="1143000" indent="-228600">
              <a:defRPr sz="1200">
                <a:solidFill>
                  <a:schemeClr val="tx1"/>
                </a:solidFill>
                <a:latin typeface="Times New Roman" charset="0"/>
                <a:ea typeface="ＭＳ Ｐゴシック" charset="-128"/>
              </a:defRPr>
            </a:lvl3pPr>
            <a:lvl4pPr marL="1600200" indent="-228600">
              <a:defRPr sz="1200">
                <a:solidFill>
                  <a:schemeClr val="tx1"/>
                </a:solidFill>
                <a:latin typeface="Times New Roman" charset="0"/>
                <a:ea typeface="ＭＳ Ｐゴシック" charset="-128"/>
              </a:defRPr>
            </a:lvl4pPr>
            <a:lvl5pPr marL="2057400" indent="-228600">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50000"/>
              </a:spcBef>
            </a:pPr>
            <a:r>
              <a:rPr lang="en-US" altLang="en-US" sz="1714" b="1" dirty="0">
                <a:solidFill>
                  <a:srgbClr val="FF0066"/>
                </a:solidFill>
                <a:latin typeface="Arial" charset="0"/>
              </a:rPr>
              <a:t>More Lung Cancer occurred among men on supplements</a:t>
            </a:r>
          </a:p>
        </p:txBody>
      </p:sp>
      <p:pic>
        <p:nvPicPr>
          <p:cNvPr id="53252" name="Picture 5" descr="MCj0398055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286" y="4372429"/>
            <a:ext cx="1270000" cy="1279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8119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5" descr="MCj0398055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286" y="5429709"/>
            <a:ext cx="1270000" cy="1279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normAutofit/>
          </a:bodyPr>
          <a:lstStyle/>
          <a:p>
            <a:r>
              <a:rPr lang="en-US" altLang="en-US" dirty="0">
                <a:solidFill>
                  <a:srgbClr val="063039"/>
                </a:solidFill>
                <a:latin typeface="Arial" charset="0"/>
              </a:rPr>
              <a:t>Interpretation Points to </a:t>
            </a:r>
            <a:r>
              <a:rPr lang="en-US" altLang="en-US" dirty="0" smtClean="0">
                <a:solidFill>
                  <a:srgbClr val="063039"/>
                </a:solidFill>
                <a:latin typeface="Arial" charset="0"/>
              </a:rPr>
              <a:t>Appreciate</a:t>
            </a:r>
            <a:endParaRPr lang="en-US" dirty="0"/>
          </a:p>
        </p:txBody>
      </p:sp>
      <p:sp>
        <p:nvSpPr>
          <p:cNvPr id="4" name="Content Placeholder 3"/>
          <p:cNvSpPr>
            <a:spLocks noGrp="1"/>
          </p:cNvSpPr>
          <p:nvPr>
            <p:ph idx="1"/>
          </p:nvPr>
        </p:nvSpPr>
        <p:spPr>
          <a:xfrm>
            <a:off x="453585" y="1254192"/>
            <a:ext cx="8461815" cy="3909393"/>
          </a:xfrm>
        </p:spPr>
        <p:txBody>
          <a:bodyPr/>
          <a:lstStyle/>
          <a:p>
            <a:r>
              <a:rPr lang="en-US" altLang="en-US" sz="2000" dirty="0" smtClean="0">
                <a:solidFill>
                  <a:srgbClr val="063039"/>
                </a:solidFill>
                <a:latin typeface="Arial" charset="0"/>
              </a:rPr>
              <a:t>Incorrect inference from </a:t>
            </a:r>
            <a:r>
              <a:rPr lang="en-US" altLang="en-US" sz="2000" dirty="0" err="1" smtClean="0">
                <a:solidFill>
                  <a:srgbClr val="063039"/>
                </a:solidFill>
                <a:latin typeface="Arial" charset="0"/>
              </a:rPr>
              <a:t>obs</a:t>
            </a:r>
            <a:r>
              <a:rPr lang="en-US" altLang="en-US" sz="2000" dirty="0" smtClean="0">
                <a:solidFill>
                  <a:srgbClr val="063039"/>
                </a:solidFill>
                <a:latin typeface="Arial" charset="0"/>
              </a:rPr>
              <a:t> studies on beta-carotene being “causal - </a:t>
            </a:r>
            <a:r>
              <a:rPr lang="en-US" altLang="en-US" sz="2000" dirty="0" smtClean="0">
                <a:solidFill>
                  <a:srgbClr val="000090"/>
                </a:solidFill>
                <a:latin typeface="Arial" charset="0"/>
              </a:rPr>
              <a:t>Was </a:t>
            </a:r>
            <a:r>
              <a:rPr lang="en-US" altLang="en-US" sz="2000" dirty="0">
                <a:solidFill>
                  <a:srgbClr val="000090"/>
                </a:solidFill>
                <a:latin typeface="Arial" charset="0"/>
              </a:rPr>
              <a:t>beta-carotene </a:t>
            </a:r>
            <a:r>
              <a:rPr lang="en-US" altLang="en-US" sz="2000" i="1" dirty="0">
                <a:solidFill>
                  <a:srgbClr val="000090"/>
                </a:solidFill>
                <a:latin typeface="Arial" charset="0"/>
              </a:rPr>
              <a:t>THE</a:t>
            </a:r>
            <a:r>
              <a:rPr lang="en-US" altLang="en-US" sz="2000" dirty="0">
                <a:solidFill>
                  <a:srgbClr val="000090"/>
                </a:solidFill>
                <a:latin typeface="Arial" charset="0"/>
              </a:rPr>
              <a:t> nutrient in fruits/veggies accounting for the inverse associations in the observational studies? </a:t>
            </a:r>
          </a:p>
          <a:p>
            <a:endParaRPr lang="en-US" altLang="en-US" sz="2000" dirty="0">
              <a:solidFill>
                <a:srgbClr val="000090"/>
              </a:solidFill>
              <a:latin typeface="Arial" charset="0"/>
            </a:endParaRPr>
          </a:p>
          <a:p>
            <a:r>
              <a:rPr lang="en-US" altLang="en-US" sz="2000" dirty="0" smtClean="0">
                <a:solidFill>
                  <a:srgbClr val="063039"/>
                </a:solidFill>
                <a:latin typeface="Arial" charset="0"/>
              </a:rPr>
              <a:t>Confounding </a:t>
            </a:r>
            <a:r>
              <a:rPr lang="en-US" altLang="en-US" sz="2000" dirty="0">
                <a:solidFill>
                  <a:srgbClr val="000090"/>
                </a:solidFill>
                <a:latin typeface="Arial" charset="0"/>
              </a:rPr>
              <a:t>– the benefit in observational studies might have been due to confounding, which, when removed in the RCTS, revealed NO benefit of BC</a:t>
            </a:r>
          </a:p>
          <a:p>
            <a:endParaRPr lang="en-US" altLang="en-US" sz="2000" dirty="0">
              <a:solidFill>
                <a:srgbClr val="000090"/>
              </a:solidFill>
              <a:latin typeface="Arial" charset="0"/>
            </a:endParaRPr>
          </a:p>
          <a:p>
            <a:r>
              <a:rPr lang="en-US" altLang="en-US" sz="2000" dirty="0">
                <a:solidFill>
                  <a:srgbClr val="000090"/>
                </a:solidFill>
                <a:latin typeface="Arial" charset="0"/>
              </a:rPr>
              <a:t>“The lack of reduction in the incidence of lung cancer among men given the supplemental beta-carotene may be explained by </a:t>
            </a:r>
            <a:r>
              <a:rPr lang="en-US" altLang="en-US" sz="2000" b="1" dirty="0">
                <a:solidFill>
                  <a:srgbClr val="000090"/>
                </a:solidFill>
                <a:latin typeface="Arial" charset="0"/>
              </a:rPr>
              <a:t>bias, </a:t>
            </a:r>
            <a:r>
              <a:rPr lang="en-US" altLang="en-US" sz="2000" dirty="0">
                <a:solidFill>
                  <a:srgbClr val="000090"/>
                </a:solidFill>
                <a:latin typeface="Arial" charset="0"/>
              </a:rPr>
              <a:t>an</a:t>
            </a:r>
            <a:r>
              <a:rPr lang="en-US" altLang="en-US" sz="2000" b="1" dirty="0">
                <a:solidFill>
                  <a:srgbClr val="000090"/>
                </a:solidFill>
                <a:latin typeface="Arial" charset="0"/>
              </a:rPr>
              <a:t> inadequate duration of supplementations, </a:t>
            </a:r>
            <a:r>
              <a:rPr lang="en-US" altLang="en-US" sz="2000" dirty="0">
                <a:solidFill>
                  <a:srgbClr val="000090"/>
                </a:solidFill>
                <a:latin typeface="Arial" charset="0"/>
              </a:rPr>
              <a:t>the use of the </a:t>
            </a:r>
            <a:r>
              <a:rPr lang="en-US" altLang="en-US" sz="2000" b="1" dirty="0">
                <a:solidFill>
                  <a:srgbClr val="000090"/>
                </a:solidFill>
                <a:latin typeface="Arial" charset="0"/>
              </a:rPr>
              <a:t>wrong dose, </a:t>
            </a:r>
            <a:r>
              <a:rPr lang="en-US" altLang="en-US" sz="2000" dirty="0">
                <a:solidFill>
                  <a:srgbClr val="000090"/>
                </a:solidFill>
                <a:latin typeface="Arial" charset="0"/>
              </a:rPr>
              <a:t>or an </a:t>
            </a:r>
            <a:r>
              <a:rPr lang="en-US" altLang="en-US" sz="2000" b="1" dirty="0">
                <a:solidFill>
                  <a:srgbClr val="000090"/>
                </a:solidFill>
                <a:latin typeface="Arial" charset="0"/>
              </a:rPr>
              <a:t>inappropriate study population</a:t>
            </a:r>
            <a:r>
              <a:rPr lang="en-US" altLang="en-US" sz="2000" dirty="0">
                <a:solidFill>
                  <a:srgbClr val="000090"/>
                </a:solidFill>
                <a:latin typeface="Arial" charset="0"/>
              </a:rPr>
              <a:t>.”</a:t>
            </a:r>
          </a:p>
          <a:p>
            <a:endParaRPr lang="en-US" dirty="0"/>
          </a:p>
        </p:txBody>
      </p:sp>
    </p:spTree>
    <p:extLst>
      <p:ext uri="{BB962C8B-B14F-4D97-AF65-F5344CB8AC3E}">
        <p14:creationId xmlns:p14="http://schemas.microsoft.com/office/powerpoint/2010/main" val="322505607"/>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Acknowledgements: </a:t>
            </a:r>
            <a:br>
              <a:rPr lang="en-US" dirty="0" smtClean="0"/>
            </a:br>
            <a:endParaRPr lang="en-US" dirty="0"/>
          </a:p>
        </p:txBody>
      </p:sp>
      <p:sp>
        <p:nvSpPr>
          <p:cNvPr id="5" name="Content Placeholder 4"/>
          <p:cNvSpPr>
            <a:spLocks noGrp="1"/>
          </p:cNvSpPr>
          <p:nvPr>
            <p:ph idx="1"/>
          </p:nvPr>
        </p:nvSpPr>
        <p:spPr/>
        <p:txBody>
          <a:bodyPr/>
          <a:lstStyle/>
          <a:p>
            <a:r>
              <a:rPr lang="en-US" sz="2000" dirty="0" smtClean="0">
                <a:solidFill>
                  <a:schemeClr val="accent1"/>
                </a:solidFill>
              </a:rPr>
              <a:t>**Sonia </a:t>
            </a:r>
            <a:r>
              <a:rPr lang="en-US" sz="2000" dirty="0">
                <a:solidFill>
                  <a:schemeClr val="accent1"/>
                </a:solidFill>
              </a:rPr>
              <a:t>Hernandez-Diaz, MD </a:t>
            </a:r>
            <a:r>
              <a:rPr lang="en-US" sz="2000" dirty="0" err="1">
                <a:solidFill>
                  <a:schemeClr val="accent1"/>
                </a:solidFill>
              </a:rPr>
              <a:t>DrPH</a:t>
            </a:r>
            <a:r>
              <a:rPr lang="en-US" sz="2000" dirty="0">
                <a:solidFill>
                  <a:schemeClr val="accent1"/>
                </a:solidFill>
              </a:rPr>
              <a:t/>
            </a:r>
            <a:br>
              <a:rPr lang="en-US" sz="2000" dirty="0">
                <a:solidFill>
                  <a:schemeClr val="accent1"/>
                </a:solidFill>
              </a:rPr>
            </a:br>
            <a:r>
              <a:rPr lang="en-US" sz="2000" dirty="0">
                <a:solidFill>
                  <a:schemeClr val="accent1"/>
                </a:solidFill>
              </a:rPr>
              <a:t>Harvard TH Chan School of Public </a:t>
            </a:r>
            <a:r>
              <a:rPr lang="en-US" sz="2000" dirty="0" smtClean="0">
                <a:solidFill>
                  <a:schemeClr val="accent1"/>
                </a:solidFill>
              </a:rPr>
              <a:t>Health</a:t>
            </a:r>
          </a:p>
          <a:p>
            <a:endParaRPr lang="en-US" sz="2000" dirty="0" smtClean="0"/>
          </a:p>
          <a:p>
            <a:endParaRPr lang="en-US" sz="2000" dirty="0" smtClean="0"/>
          </a:p>
          <a:p>
            <a:r>
              <a:rPr lang="en-US" sz="2000" dirty="0" smtClean="0"/>
              <a:t>Maria </a:t>
            </a:r>
            <a:r>
              <a:rPr lang="en-US" sz="2000" dirty="0" err="1" smtClean="0"/>
              <a:t>Glymour</a:t>
            </a:r>
            <a:r>
              <a:rPr lang="en-US" sz="2000" dirty="0" smtClean="0"/>
              <a:t>, PhD, UCSF</a:t>
            </a:r>
          </a:p>
          <a:p>
            <a:endParaRPr lang="en-US" sz="2000" dirty="0"/>
          </a:p>
          <a:p>
            <a:endParaRPr lang="en-US" sz="2000" dirty="0" smtClean="0"/>
          </a:p>
          <a:p>
            <a:r>
              <a:rPr lang="en-US" sz="2000" dirty="0" smtClean="0"/>
              <a:t>Benjamin Cedars, Medical Student, Thomas Jefferson University</a:t>
            </a:r>
            <a:endParaRPr lang="en-US" sz="2000" dirty="0"/>
          </a:p>
        </p:txBody>
      </p:sp>
      <p:sp>
        <p:nvSpPr>
          <p:cNvPr id="3" name="Slide Number Placeholder 2"/>
          <p:cNvSpPr>
            <a:spLocks noGrp="1"/>
          </p:cNvSpPr>
          <p:nvPr>
            <p:ph type="sldNum" sz="quarter" idx="10"/>
          </p:nvPr>
        </p:nvSpPr>
        <p:spPr/>
        <p:txBody>
          <a:bodyPr/>
          <a:lstStyle/>
          <a:p>
            <a:fld id="{7BCC8D0D-EAEC-449D-9161-023DFF90F2E2}" type="slidenum">
              <a:rPr lang="en-US" smtClean="0">
                <a:solidFill>
                  <a:srgbClr val="052049"/>
                </a:solidFill>
              </a:rPr>
              <a:pPr/>
              <a:t>67</a:t>
            </a:fld>
            <a:endParaRPr lang="en-US" dirty="0">
              <a:solidFill>
                <a:srgbClr val="052049"/>
              </a:solidFill>
            </a:endParaRPr>
          </a:p>
        </p:txBody>
      </p:sp>
      <p:pic>
        <p:nvPicPr>
          <p:cNvPr id="6" name="Picture 5"/>
          <p:cNvPicPr>
            <a:picLocks noChangeAspect="1"/>
          </p:cNvPicPr>
          <p:nvPr/>
        </p:nvPicPr>
        <p:blipFill>
          <a:blip r:embed="rId2"/>
          <a:stretch>
            <a:fillRect/>
          </a:stretch>
        </p:blipFill>
        <p:spPr>
          <a:xfrm>
            <a:off x="5861304" y="1036451"/>
            <a:ext cx="1148334" cy="1531112"/>
          </a:xfrm>
          <a:prstGeom prst="rect">
            <a:avLst/>
          </a:prstGeom>
        </p:spPr>
      </p:pic>
      <p:pic>
        <p:nvPicPr>
          <p:cNvPr id="7" name="Picture 6"/>
          <p:cNvPicPr>
            <a:picLocks noChangeAspect="1"/>
          </p:cNvPicPr>
          <p:nvPr/>
        </p:nvPicPr>
        <p:blipFill>
          <a:blip r:embed="rId3"/>
          <a:stretch>
            <a:fillRect/>
          </a:stretch>
        </p:blipFill>
        <p:spPr>
          <a:xfrm>
            <a:off x="4261737" y="2926202"/>
            <a:ext cx="934212" cy="1407546"/>
          </a:xfrm>
          <a:prstGeom prst="rect">
            <a:avLst/>
          </a:prstGeom>
        </p:spPr>
      </p:pic>
      <p:pic>
        <p:nvPicPr>
          <p:cNvPr id="8" name="Picture 7"/>
          <p:cNvPicPr>
            <a:picLocks noChangeAspect="1"/>
          </p:cNvPicPr>
          <p:nvPr/>
        </p:nvPicPr>
        <p:blipFill>
          <a:blip r:embed="rId4"/>
          <a:stretch>
            <a:fillRect/>
          </a:stretch>
        </p:blipFill>
        <p:spPr>
          <a:xfrm>
            <a:off x="5939404" y="4895361"/>
            <a:ext cx="1070234" cy="1070234"/>
          </a:xfrm>
          <a:prstGeom prst="rect">
            <a:avLst/>
          </a:prstGeom>
        </p:spPr>
      </p:pic>
    </p:spTree>
    <p:extLst>
      <p:ext uri="{BB962C8B-B14F-4D97-AF65-F5344CB8AC3E}">
        <p14:creationId xmlns:p14="http://schemas.microsoft.com/office/powerpoint/2010/main" val="547709226"/>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Notation or Shorthand I may commonly use</a:t>
            </a:r>
            <a:r>
              <a:rPr lang="mr-IN" dirty="0" smtClean="0"/>
              <a:t>…</a:t>
            </a:r>
            <a:endParaRPr lang="en-US" dirty="0"/>
          </a:p>
        </p:txBody>
      </p:sp>
      <p:sp>
        <p:nvSpPr>
          <p:cNvPr id="3" name="Content Placeholder 2"/>
          <p:cNvSpPr>
            <a:spLocks noGrp="1"/>
          </p:cNvSpPr>
          <p:nvPr>
            <p:ph idx="1"/>
          </p:nvPr>
        </p:nvSpPr>
        <p:spPr>
          <a:xfrm>
            <a:off x="4873168" y="1426030"/>
            <a:ext cx="4112314" cy="4742160"/>
          </a:xfrm>
        </p:spPr>
        <p:txBody>
          <a:bodyPr/>
          <a:lstStyle/>
          <a:p>
            <a:r>
              <a:rPr lang="en-US" smtClean="0"/>
              <a:t>N</a:t>
            </a:r>
            <a:r>
              <a:rPr lang="en-US" dirty="0"/>
              <a:t>: total in a group or population </a:t>
            </a:r>
            <a:r>
              <a:rPr lang="en-US" dirty="0" smtClean="0"/>
              <a:t>count</a:t>
            </a:r>
          </a:p>
          <a:p>
            <a:r>
              <a:rPr lang="en-US" dirty="0" err="1" smtClean="0"/>
              <a:t>Obs</a:t>
            </a:r>
            <a:r>
              <a:rPr lang="en-US" dirty="0"/>
              <a:t>: </a:t>
            </a:r>
            <a:r>
              <a:rPr lang="en-US" dirty="0" smtClean="0"/>
              <a:t>Observational</a:t>
            </a:r>
          </a:p>
          <a:p>
            <a:r>
              <a:rPr lang="en-US" dirty="0" smtClean="0"/>
              <a:t>PT: person-time</a:t>
            </a:r>
          </a:p>
          <a:p>
            <a:r>
              <a:rPr lang="en-US" dirty="0" smtClean="0"/>
              <a:t>RCT: randomized controlled trial</a:t>
            </a:r>
          </a:p>
          <a:p>
            <a:r>
              <a:rPr lang="en-US" dirty="0"/>
              <a:t>SOC: Standard of </a:t>
            </a:r>
            <a:r>
              <a:rPr lang="en-US" dirty="0" smtClean="0"/>
              <a:t>Care</a:t>
            </a:r>
          </a:p>
          <a:p>
            <a:r>
              <a:rPr lang="en-US" dirty="0" err="1" smtClean="0"/>
              <a:t>Tx</a:t>
            </a:r>
            <a:r>
              <a:rPr lang="en-US" dirty="0"/>
              <a:t>: </a:t>
            </a:r>
            <a:r>
              <a:rPr lang="en-US" dirty="0" smtClean="0"/>
              <a:t>treatment</a:t>
            </a:r>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68</a:t>
            </a:fld>
            <a:endParaRPr lang="en-US" altLang="en-US"/>
          </a:p>
        </p:txBody>
      </p:sp>
      <p:cxnSp>
        <p:nvCxnSpPr>
          <p:cNvPr id="7" name="Straight Connector 6"/>
          <p:cNvCxnSpPr/>
          <p:nvPr/>
        </p:nvCxnSpPr>
        <p:spPr>
          <a:xfrm>
            <a:off x="974732" y="3501189"/>
            <a:ext cx="211755"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56799" y="4660631"/>
            <a:ext cx="211755"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txBox="1">
            <a:spLocks/>
          </p:cNvSpPr>
          <p:nvPr/>
        </p:nvSpPr>
        <p:spPr>
          <a:xfrm>
            <a:off x="612087" y="1426030"/>
            <a:ext cx="4112314" cy="4742160"/>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r>
              <a:rPr lang="en-US" dirty="0" smtClean="0"/>
              <a:t>Ca: cancer</a:t>
            </a:r>
          </a:p>
          <a:p>
            <a:pPr fontAlgn="auto"/>
            <a:r>
              <a:rPr lang="en-US" dirty="0" smtClean="0"/>
              <a:t>Ca-co: Case control study</a:t>
            </a:r>
          </a:p>
          <a:p>
            <a:pPr fontAlgn="auto"/>
            <a:r>
              <a:rPr lang="en-US" dirty="0" err="1" smtClean="0"/>
              <a:t>Coh</a:t>
            </a:r>
            <a:r>
              <a:rPr lang="en-US" dirty="0" smtClean="0"/>
              <a:t>: Cohort study</a:t>
            </a:r>
          </a:p>
          <a:p>
            <a:pPr fontAlgn="auto"/>
            <a:r>
              <a:rPr lang="en-US" dirty="0" smtClean="0"/>
              <a:t>E: exposure or exposed or number exposed</a:t>
            </a:r>
          </a:p>
          <a:p>
            <a:pPr fontAlgn="auto"/>
            <a:r>
              <a:rPr lang="en-US" dirty="0" smtClean="0"/>
              <a:t>E: unexposed or number unexposed</a:t>
            </a:r>
          </a:p>
          <a:p>
            <a:pPr fontAlgn="auto"/>
            <a:r>
              <a:rPr lang="en-US" dirty="0" smtClean="0"/>
              <a:t>D: number with disease</a:t>
            </a:r>
          </a:p>
          <a:p>
            <a:pPr fontAlgn="auto"/>
            <a:r>
              <a:rPr lang="en-US" dirty="0" smtClean="0"/>
              <a:t>D: those without disease</a:t>
            </a:r>
          </a:p>
          <a:p>
            <a:pPr fontAlgn="auto"/>
            <a:r>
              <a:rPr lang="en-US" dirty="0" err="1" smtClean="0"/>
              <a:t>Dbx</a:t>
            </a:r>
            <a:r>
              <a:rPr lang="en-US" dirty="0" smtClean="0"/>
              <a:t>: Diabetes</a:t>
            </a:r>
          </a:p>
          <a:p>
            <a:pPr fontAlgn="auto"/>
            <a:r>
              <a:rPr lang="en-US" dirty="0" err="1" smtClean="0"/>
              <a:t>Dx</a:t>
            </a:r>
            <a:r>
              <a:rPr lang="en-US" dirty="0" smtClean="0"/>
              <a:t>: diagnosis</a:t>
            </a:r>
          </a:p>
          <a:p>
            <a:pPr fontAlgn="auto"/>
            <a:endParaRPr lang="en-US" dirty="0"/>
          </a:p>
        </p:txBody>
      </p:sp>
    </p:spTree>
    <p:extLst>
      <p:ext uri="{BB962C8B-B14F-4D97-AF65-F5344CB8AC3E}">
        <p14:creationId xmlns:p14="http://schemas.microsoft.com/office/powerpoint/2010/main" val="123405034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AA74B69-70FD-A649-B131-F3438782CAA4}" type="slidenum">
              <a:rPr lang="en-US" altLang="en-US" smtClean="0"/>
              <a:pPr>
                <a:defRPr/>
              </a:pPr>
              <a:t>69</a:t>
            </a:fld>
            <a:endParaRPr lang="en-US" altLang="en-US"/>
          </a:p>
        </p:txBody>
      </p:sp>
      <p:sp>
        <p:nvSpPr>
          <p:cNvPr id="5" name="Title 4"/>
          <p:cNvSpPr>
            <a:spLocks noGrp="1"/>
          </p:cNvSpPr>
          <p:nvPr>
            <p:ph type="title"/>
          </p:nvPr>
        </p:nvSpPr>
        <p:spPr/>
        <p:txBody>
          <a:bodyPr/>
          <a:lstStyle/>
          <a:p>
            <a:r>
              <a:rPr lang="en-US" dirty="0" smtClean="0"/>
              <a:t>Thank you</a:t>
            </a:r>
            <a:r>
              <a:rPr lang="en-US" dirty="0" smtClean="0"/>
              <a:t>! Questions?</a:t>
            </a:r>
            <a:endParaRPr lang="en-US" dirty="0"/>
          </a:p>
        </p:txBody>
      </p:sp>
    </p:spTree>
    <p:extLst>
      <p:ext uri="{BB962C8B-B14F-4D97-AF65-F5344CB8AC3E}">
        <p14:creationId xmlns:p14="http://schemas.microsoft.com/office/powerpoint/2010/main" val="1100961472"/>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Course</a:t>
            </a:r>
            <a:endParaRPr lang="en-US" dirty="0"/>
          </a:p>
        </p:txBody>
      </p:sp>
      <p:sp>
        <p:nvSpPr>
          <p:cNvPr id="3" name="Content Placeholder 2"/>
          <p:cNvSpPr>
            <a:spLocks noGrp="1"/>
          </p:cNvSpPr>
          <p:nvPr>
            <p:ph idx="1"/>
          </p:nvPr>
        </p:nvSpPr>
        <p:spPr>
          <a:xfrm>
            <a:off x="453585" y="1375155"/>
            <a:ext cx="8137665" cy="703193"/>
          </a:xfrm>
        </p:spPr>
        <p:txBody>
          <a:bodyPr/>
          <a:lstStyle/>
          <a:p>
            <a:r>
              <a:rPr lang="en-US" dirty="0"/>
              <a:t>See Intro Video on </a:t>
            </a:r>
            <a:r>
              <a:rPr lang="en-US" dirty="0" smtClean="0"/>
              <a:t>CLE for more on logistics etc.</a:t>
            </a:r>
            <a:endParaRPr lang="en-US" dirty="0"/>
          </a:p>
          <a:p>
            <a:endParaRPr lang="en-US" dirty="0" smtClean="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7</a:t>
            </a:fld>
            <a:endParaRPr lang="en-US" altLang="en-US"/>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3281" r="42344" b="58900"/>
          <a:stretch/>
        </p:blipFill>
        <p:spPr>
          <a:xfrm>
            <a:off x="453585" y="1843661"/>
            <a:ext cx="8006704" cy="4171377"/>
          </a:xfrm>
          <a:prstGeom prst="rect">
            <a:avLst/>
          </a:prstGeom>
        </p:spPr>
      </p:pic>
      <p:cxnSp>
        <p:nvCxnSpPr>
          <p:cNvPr id="8" name="Straight Arrow Connector 7"/>
          <p:cNvCxnSpPr/>
          <p:nvPr/>
        </p:nvCxnSpPr>
        <p:spPr>
          <a:xfrm flipH="1">
            <a:off x="1828801" y="1726751"/>
            <a:ext cx="842962" cy="3802512"/>
          </a:xfrm>
          <a:prstGeom prst="straightConnector1">
            <a:avLst/>
          </a:prstGeom>
          <a:ln w="76200">
            <a:solidFill>
              <a:srgbClr val="C00000"/>
            </a:solidFill>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5624328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BCC8D0D-EAEC-449D-9161-023DFF90F2E2}" type="slidenum">
              <a:rPr lang="en-US" smtClean="0">
                <a:solidFill>
                  <a:srgbClr val="052049"/>
                </a:solidFill>
              </a:rPr>
              <a:pPr/>
              <a:t>70</a:t>
            </a:fld>
            <a:endParaRPr lang="en-US" dirty="0">
              <a:solidFill>
                <a:srgbClr val="052049"/>
              </a:solidFill>
            </a:endParaRPr>
          </a:p>
        </p:txBody>
      </p:sp>
      <p:sp>
        <p:nvSpPr>
          <p:cNvPr id="3" name="Title 2"/>
          <p:cNvSpPr>
            <a:spLocks noGrp="1"/>
          </p:cNvSpPr>
          <p:nvPr>
            <p:ph type="title"/>
          </p:nvPr>
        </p:nvSpPr>
        <p:spPr/>
        <p:txBody>
          <a:bodyPr/>
          <a:lstStyle/>
          <a:p>
            <a:r>
              <a:rPr lang="en-US" dirty="0" smtClean="0"/>
              <a:t>In-Class Exercise Option</a:t>
            </a:r>
            <a:endParaRPr lang="en-US" dirty="0"/>
          </a:p>
        </p:txBody>
      </p:sp>
    </p:spTree>
    <p:extLst>
      <p:ext uri="{BB962C8B-B14F-4D97-AF65-F5344CB8AC3E}">
        <p14:creationId xmlns:p14="http://schemas.microsoft.com/office/powerpoint/2010/main" val="1392737450"/>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82110"/>
            <a:ext cx="8173580" cy="611449"/>
          </a:xfrm>
        </p:spPr>
        <p:txBody>
          <a:bodyPr>
            <a:normAutofit/>
          </a:bodyPr>
          <a:lstStyle/>
          <a:p>
            <a:r>
              <a:rPr lang="en-US" dirty="0" smtClean="0"/>
              <a:t>In-Class Exercise </a:t>
            </a:r>
            <a:endParaRPr lang="en-US" dirty="0"/>
          </a:p>
        </p:txBody>
      </p:sp>
      <p:sp>
        <p:nvSpPr>
          <p:cNvPr id="3" name="Content Placeholder 2"/>
          <p:cNvSpPr>
            <a:spLocks noGrp="1"/>
          </p:cNvSpPr>
          <p:nvPr>
            <p:ph idx="1"/>
          </p:nvPr>
        </p:nvSpPr>
        <p:spPr>
          <a:xfrm>
            <a:off x="459686" y="1085847"/>
            <a:ext cx="8137665" cy="5572128"/>
          </a:xfrm>
        </p:spPr>
        <p:txBody>
          <a:bodyPr/>
          <a:lstStyle/>
          <a:p>
            <a:pPr marL="0" indent="0">
              <a:buNone/>
            </a:pPr>
            <a:r>
              <a:rPr lang="en-US" dirty="0"/>
              <a:t>Association of Leisure-Time Physical Activity With Risk of 26 Types of Cancer in 1.44 Million </a:t>
            </a:r>
            <a:r>
              <a:rPr lang="en-US" dirty="0" smtClean="0"/>
              <a:t>Adults. </a:t>
            </a:r>
            <a:r>
              <a:rPr lang="en-US" sz="1600" dirty="0" smtClean="0">
                <a:hlinkClick r:id="rId3"/>
              </a:rPr>
              <a:t>https</a:t>
            </a:r>
            <a:r>
              <a:rPr lang="en-US" sz="1600" dirty="0">
                <a:hlinkClick r:id="rId3"/>
              </a:rPr>
              <a:t>://</a:t>
            </a:r>
            <a:r>
              <a:rPr lang="en-US" sz="1600" dirty="0" smtClean="0">
                <a:hlinkClick r:id="rId3"/>
              </a:rPr>
              <a:t>www.ncbi.nlm.nih.gov/pubmed/27183032</a:t>
            </a:r>
            <a:endParaRPr lang="en-US" dirty="0" smtClean="0"/>
          </a:p>
          <a:p>
            <a:r>
              <a:rPr lang="en-US" dirty="0" smtClean="0"/>
              <a:t>“time </a:t>
            </a:r>
            <a:r>
              <a:rPr lang="en-US" dirty="0"/>
              <a:t>per week in moderate and vigorous leisure-time physical </a:t>
            </a:r>
            <a:r>
              <a:rPr lang="en-US" dirty="0" smtClean="0"/>
              <a:t>activities</a:t>
            </a:r>
            <a:r>
              <a:rPr lang="mr-IN" dirty="0" smtClean="0"/>
              <a:t>…</a:t>
            </a:r>
            <a:r>
              <a:rPr lang="en-US" dirty="0" smtClean="0"/>
              <a:t>. Assessed </a:t>
            </a:r>
            <a:r>
              <a:rPr lang="en-US" dirty="0"/>
              <a:t>by asking about discrete activities such as walking, running, or </a:t>
            </a:r>
            <a:r>
              <a:rPr lang="en-US" dirty="0" smtClean="0"/>
              <a:t>swimming,</a:t>
            </a:r>
            <a:r>
              <a:rPr lang="en-US" baseline="30000" dirty="0"/>
              <a:t> </a:t>
            </a:r>
            <a:r>
              <a:rPr lang="en-US" dirty="0" smtClean="0"/>
              <a:t>or</a:t>
            </a:r>
            <a:r>
              <a:rPr lang="en-US" dirty="0"/>
              <a:t>, alternately, by inquiring about overall weekly participation in moderate- to vigorous-intensity </a:t>
            </a:r>
            <a:r>
              <a:rPr lang="en-US" dirty="0" smtClean="0"/>
              <a:t>activities.</a:t>
            </a:r>
            <a:r>
              <a:rPr lang="en-US" baseline="30000" dirty="0"/>
              <a:t> </a:t>
            </a:r>
            <a:r>
              <a:rPr lang="en-US" dirty="0" smtClean="0"/>
              <a:t>The </a:t>
            </a:r>
            <a:r>
              <a:rPr lang="en-US" dirty="0"/>
              <a:t>median activity level was 8 MET-h/</a:t>
            </a:r>
            <a:r>
              <a:rPr lang="en-US" dirty="0" err="1"/>
              <a:t>wk</a:t>
            </a:r>
            <a:r>
              <a:rPr lang="en-US" dirty="0"/>
              <a:t> </a:t>
            </a:r>
            <a:r>
              <a:rPr lang="mr-IN" dirty="0" smtClean="0"/>
              <a:t>…</a:t>
            </a:r>
            <a:r>
              <a:rPr lang="en-US" dirty="0" smtClean="0"/>
              <a:t>. equivalent </a:t>
            </a:r>
            <a:r>
              <a:rPr lang="en-US" dirty="0"/>
              <a:t>to 150 minutes of moderate-intensity activity (eg, walking) per week, and </a:t>
            </a:r>
            <a:r>
              <a:rPr lang="en-US" dirty="0">
                <a:solidFill>
                  <a:schemeClr val="accent1"/>
                </a:solidFill>
              </a:rPr>
              <a:t>comparable to the median activity level for the US population</a:t>
            </a:r>
            <a:r>
              <a:rPr lang="en-US" dirty="0" smtClean="0"/>
              <a:t>.”</a:t>
            </a:r>
            <a:endParaRPr lang="en-US" dirty="0"/>
          </a:p>
          <a:p>
            <a:r>
              <a:rPr lang="en-US" dirty="0" smtClean="0"/>
              <a:t>“</a:t>
            </a:r>
            <a:r>
              <a:rPr lang="en-US" dirty="0" smtClean="0"/>
              <a:t>high </a:t>
            </a:r>
            <a:r>
              <a:rPr lang="en-US" dirty="0"/>
              <a:t>vs low levels of leisure-time physical activity were associated with lower risks of 13 of 26 cancers</a:t>
            </a:r>
            <a:r>
              <a:rPr lang="en-US" dirty="0" smtClean="0"/>
              <a:t>.”</a:t>
            </a:r>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71</a:t>
            </a:fld>
            <a:endParaRPr lang="en-US" altLang="en-US"/>
          </a:p>
        </p:txBody>
      </p:sp>
    </p:spTree>
    <p:extLst>
      <p:ext uri="{BB962C8B-B14F-4D97-AF65-F5344CB8AC3E}">
        <p14:creationId xmlns:p14="http://schemas.microsoft.com/office/powerpoint/2010/main" val="176636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Other options for </a:t>
            </a:r>
            <a:r>
              <a:rPr lang="en-US" dirty="0" err="1" smtClean="0"/>
              <a:t>Obs</a:t>
            </a:r>
            <a:r>
              <a:rPr lang="en-US" dirty="0" smtClean="0"/>
              <a:t> studies to RCT exercise</a:t>
            </a:r>
            <a:r>
              <a:rPr lang="mr-IN" dirty="0" smtClean="0"/>
              <a:t>…</a:t>
            </a:r>
            <a:endParaRPr lang="en-US" dirty="0"/>
          </a:p>
        </p:txBody>
      </p:sp>
      <p:sp>
        <p:nvSpPr>
          <p:cNvPr id="3" name="Content Placeholder 2"/>
          <p:cNvSpPr>
            <a:spLocks noGrp="1"/>
          </p:cNvSpPr>
          <p:nvPr>
            <p:ph idx="1"/>
          </p:nvPr>
        </p:nvSpPr>
        <p:spPr>
          <a:xfrm>
            <a:off x="459686" y="1328739"/>
            <a:ext cx="8137665" cy="4449212"/>
          </a:xfrm>
        </p:spPr>
        <p:txBody>
          <a:bodyPr/>
          <a:lstStyle/>
          <a:p>
            <a:pPr marL="457200" indent="-457200">
              <a:buFont typeface="+mj-lt"/>
              <a:buAutoNum type="alphaUcPeriod"/>
            </a:pPr>
            <a:r>
              <a:rPr lang="en-US" dirty="0"/>
              <a:t>Association of Leisure-Time Physical Activity With Risk of 26 Types of Cancer in 1.44 Million </a:t>
            </a:r>
            <a:r>
              <a:rPr lang="en-US" dirty="0" smtClean="0"/>
              <a:t>Adults. </a:t>
            </a:r>
            <a:r>
              <a:rPr lang="en-US" dirty="0" smtClean="0">
                <a:hlinkClick r:id="rId3"/>
              </a:rPr>
              <a:t>https</a:t>
            </a:r>
            <a:r>
              <a:rPr lang="en-US" dirty="0">
                <a:hlinkClick r:id="rId3"/>
              </a:rPr>
              <a:t>://</a:t>
            </a:r>
            <a:r>
              <a:rPr lang="en-US" dirty="0" smtClean="0">
                <a:hlinkClick r:id="rId3"/>
              </a:rPr>
              <a:t>www.ncbi.nlm.nih.gov/pubmed/27183032</a:t>
            </a:r>
            <a:endParaRPr lang="en-US" dirty="0" smtClean="0"/>
          </a:p>
          <a:p>
            <a:pPr marL="457200" indent="-457200">
              <a:buFont typeface="+mj-lt"/>
              <a:buAutoNum type="alphaUcPeriod"/>
            </a:pPr>
            <a:endParaRPr lang="en-US" dirty="0" smtClean="0"/>
          </a:p>
          <a:p>
            <a:pPr marL="457200" indent="-457200">
              <a:buFont typeface="+mj-lt"/>
              <a:buAutoNum type="alphaUcPeriod"/>
            </a:pPr>
            <a:r>
              <a:rPr lang="en-US" dirty="0"/>
              <a:t>The Relationship Between Occupational Standing and Sitting and Incident Heart Disease Over a 12-Year Period in Ontario, Canada </a:t>
            </a:r>
            <a:r>
              <a:rPr lang="en-US" dirty="0">
                <a:hlinkClick r:id="rId4"/>
              </a:rPr>
              <a:t>https://</a:t>
            </a:r>
            <a:r>
              <a:rPr lang="en-US" dirty="0" smtClean="0">
                <a:hlinkClick r:id="rId4"/>
              </a:rPr>
              <a:t>academic.oup.com/aje/article/187/1/27/4081581</a:t>
            </a:r>
            <a:r>
              <a:rPr lang="en-US" dirty="0" smtClean="0"/>
              <a:t> </a:t>
            </a:r>
            <a:endParaRPr lang="en-US" dirty="0"/>
          </a:p>
          <a:p>
            <a:pPr marL="457200" indent="-457200">
              <a:buFont typeface="+mj-lt"/>
              <a:buAutoNum type="alphaUcPeriod"/>
            </a:pPr>
            <a:endParaRPr lang="en-US" dirty="0" smtClean="0"/>
          </a:p>
          <a:p>
            <a:pPr marL="457200" indent="-457200">
              <a:buFont typeface="+mj-lt"/>
              <a:buAutoNum type="alphaUcPeriod"/>
            </a:pPr>
            <a:r>
              <a:rPr lang="en-US" dirty="0"/>
              <a:t>Dietary Fat Intake and Fecundability in 2 Preconception Cohort </a:t>
            </a:r>
            <a:r>
              <a:rPr lang="en-US" dirty="0" smtClean="0"/>
              <a:t>Studies </a:t>
            </a:r>
            <a:r>
              <a:rPr lang="en-US" dirty="0" smtClean="0">
                <a:hlinkClick r:id="rId5"/>
              </a:rPr>
              <a:t>https</a:t>
            </a:r>
            <a:r>
              <a:rPr lang="en-US" dirty="0">
                <a:hlinkClick r:id="rId5"/>
              </a:rPr>
              <a:t>://</a:t>
            </a:r>
            <a:r>
              <a:rPr lang="en-US" dirty="0" smtClean="0">
                <a:hlinkClick r:id="rId5"/>
              </a:rPr>
              <a:t>academic.oup.com/aje/article/187/1/60/3863377</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72</a:t>
            </a:fld>
            <a:endParaRPr lang="en-US" altLang="en-US"/>
          </a:p>
        </p:txBody>
      </p:sp>
    </p:spTree>
    <p:extLst>
      <p:ext uri="{BB962C8B-B14F-4D97-AF65-F5344CB8AC3E}">
        <p14:creationId xmlns:p14="http://schemas.microsoft.com/office/powerpoint/2010/main" val="179972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Course</a:t>
            </a:r>
            <a:endParaRPr lang="en-US" dirty="0"/>
          </a:p>
        </p:txBody>
      </p:sp>
      <p:sp>
        <p:nvSpPr>
          <p:cNvPr id="3" name="Content Placeholder 2"/>
          <p:cNvSpPr>
            <a:spLocks noGrp="1"/>
          </p:cNvSpPr>
          <p:nvPr>
            <p:ph idx="1"/>
          </p:nvPr>
        </p:nvSpPr>
        <p:spPr/>
        <p:txBody>
          <a:bodyPr/>
          <a:lstStyle/>
          <a:p>
            <a:r>
              <a:rPr lang="en-US" dirty="0"/>
              <a:t>See Intro Video on </a:t>
            </a:r>
            <a:r>
              <a:rPr lang="en-US" dirty="0" smtClean="0"/>
              <a:t>CLE for more on logistics etc.</a:t>
            </a:r>
            <a:endParaRPr lang="en-US" dirty="0"/>
          </a:p>
          <a:p>
            <a:endParaRPr lang="en-US" dirty="0" smtClean="0"/>
          </a:p>
          <a:p>
            <a:r>
              <a:rPr lang="en-US" dirty="0" smtClean="0"/>
              <a:t>Some Highlights</a:t>
            </a:r>
          </a:p>
          <a:p>
            <a:pPr lvl="1"/>
            <a:r>
              <a:rPr lang="en-US" dirty="0" smtClean="0"/>
              <a:t>7 HW assignments (70% of grade)</a:t>
            </a:r>
          </a:p>
          <a:p>
            <a:pPr lvl="2"/>
            <a:r>
              <a:rPr lang="en-US" dirty="0"/>
              <a:t>D</a:t>
            </a:r>
            <a:r>
              <a:rPr lang="en-US" dirty="0" smtClean="0"/>
              <a:t>ue each each Wed by 1:15 PM starting 1/17 through 3/7 </a:t>
            </a:r>
          </a:p>
          <a:p>
            <a:pPr lvl="3"/>
            <a:r>
              <a:rPr lang="en-US" dirty="0" smtClean="0"/>
              <a:t>(NOTE: none due on 2/21)</a:t>
            </a:r>
          </a:p>
          <a:p>
            <a:pPr lvl="2"/>
            <a:r>
              <a:rPr lang="en-US" dirty="0" smtClean="0"/>
              <a:t>Drop lowest score</a:t>
            </a:r>
          </a:p>
          <a:p>
            <a:pPr lvl="1"/>
            <a:r>
              <a:rPr lang="en-US" dirty="0"/>
              <a:t>Take-home final assigned 3/14, due </a:t>
            </a:r>
            <a:r>
              <a:rPr lang="en-US" dirty="0" smtClean="0"/>
              <a:t>3/21 (30% of grade)</a:t>
            </a:r>
            <a:endParaRPr lang="en-US" dirty="0"/>
          </a:p>
          <a:p>
            <a:pPr lvl="1"/>
            <a:r>
              <a:rPr lang="en-US" dirty="0" smtClean="0"/>
              <a:t>Main textbook:  Rothman, Greenland, Lash (RGL 2008)</a:t>
            </a:r>
          </a:p>
          <a:p>
            <a:endParaRPr lang="en-US" dirty="0" smtClean="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8</a:t>
            </a:fld>
            <a:endParaRPr lang="en-US" altLang="en-US"/>
          </a:p>
        </p:txBody>
      </p:sp>
      <p:pic>
        <p:nvPicPr>
          <p:cNvPr id="5" name="Picture 4"/>
          <p:cNvPicPr>
            <a:picLocks noChangeAspect="1"/>
          </p:cNvPicPr>
          <p:nvPr/>
        </p:nvPicPr>
        <p:blipFill>
          <a:blip r:embed="rId2"/>
          <a:stretch>
            <a:fillRect/>
          </a:stretch>
        </p:blipFill>
        <p:spPr>
          <a:xfrm>
            <a:off x="7595833" y="4518212"/>
            <a:ext cx="1141233" cy="1612218"/>
          </a:xfrm>
          <a:prstGeom prst="rect">
            <a:avLst/>
          </a:prstGeom>
        </p:spPr>
      </p:pic>
    </p:spTree>
    <p:extLst>
      <p:ext uri="{BB962C8B-B14F-4D97-AF65-F5344CB8AC3E}">
        <p14:creationId xmlns:p14="http://schemas.microsoft.com/office/powerpoint/2010/main" val="12826416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3585" y="-57598"/>
            <a:ext cx="8173580" cy="611449"/>
          </a:xfrm>
        </p:spPr>
        <p:txBody>
          <a:bodyPr/>
          <a:lstStyle/>
          <a:p>
            <a:r>
              <a:rPr lang="en-US" dirty="0" smtClean="0"/>
              <a:t>EPI 207 Schedule </a:t>
            </a:r>
            <a:r>
              <a:rPr lang="mr-IN" dirty="0" smtClean="0"/>
              <a:t>–</a:t>
            </a:r>
            <a:r>
              <a:rPr lang="en-US" dirty="0" smtClean="0"/>
              <a:t> 2018    Wed, 1:15-3:00 pm</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832250609"/>
              </p:ext>
            </p:extLst>
          </p:nvPr>
        </p:nvGraphicFramePr>
        <p:xfrm>
          <a:off x="369888" y="685440"/>
          <a:ext cx="8137524" cy="5374600"/>
        </p:xfrm>
        <a:graphic>
          <a:graphicData uri="http://schemas.openxmlformats.org/drawingml/2006/table">
            <a:tbl>
              <a:tblPr firstRow="1" bandRow="1">
                <a:tableStyleId>{5C22544A-7EE6-4342-B048-85BDC9FD1C3A}</a:tableStyleId>
              </a:tblPr>
              <a:tblGrid>
                <a:gridCol w="930715">
                  <a:extLst>
                    <a:ext uri="{9D8B030D-6E8A-4147-A177-3AD203B41FA5}">
                      <a16:colId xmlns:a16="http://schemas.microsoft.com/office/drawing/2014/main" xmlns="" val="20000"/>
                    </a:ext>
                  </a:extLst>
                </a:gridCol>
                <a:gridCol w="4477897">
                  <a:extLst>
                    <a:ext uri="{9D8B030D-6E8A-4147-A177-3AD203B41FA5}">
                      <a16:colId xmlns:a16="http://schemas.microsoft.com/office/drawing/2014/main" xmlns="" val="20001"/>
                    </a:ext>
                  </a:extLst>
                </a:gridCol>
                <a:gridCol w="1618103">
                  <a:extLst>
                    <a:ext uri="{9D8B030D-6E8A-4147-A177-3AD203B41FA5}">
                      <a16:colId xmlns:a16="http://schemas.microsoft.com/office/drawing/2014/main" xmlns="" val="20002"/>
                    </a:ext>
                  </a:extLst>
                </a:gridCol>
                <a:gridCol w="1110809">
                  <a:extLst>
                    <a:ext uri="{9D8B030D-6E8A-4147-A177-3AD203B41FA5}">
                      <a16:colId xmlns:a16="http://schemas.microsoft.com/office/drawing/2014/main" xmlns="" val="20003"/>
                    </a:ext>
                  </a:extLst>
                </a:gridCol>
              </a:tblGrid>
              <a:tr h="271953">
                <a:tc>
                  <a:txBody>
                    <a:bodyPr/>
                    <a:lstStyle/>
                    <a:p>
                      <a:r>
                        <a:rPr lang="en-US" sz="1200" dirty="0" smtClean="0"/>
                        <a:t>Date</a:t>
                      </a:r>
                      <a:endParaRPr lang="en-US" sz="1200" dirty="0"/>
                    </a:p>
                  </a:txBody>
                  <a:tcPr/>
                </a:tc>
                <a:tc>
                  <a:txBody>
                    <a:bodyPr/>
                    <a:lstStyle/>
                    <a:p>
                      <a:r>
                        <a:rPr lang="en-US" sz="1200" dirty="0" smtClean="0"/>
                        <a:t>Topic</a:t>
                      </a:r>
                      <a:endParaRPr lang="en-US" sz="1200" dirty="0"/>
                    </a:p>
                  </a:txBody>
                  <a:tcPr/>
                </a:tc>
                <a:tc>
                  <a:txBody>
                    <a:bodyPr/>
                    <a:lstStyle/>
                    <a:p>
                      <a:r>
                        <a:rPr lang="en-US" sz="1200" dirty="0" smtClean="0"/>
                        <a:t>Lecturer</a:t>
                      </a:r>
                      <a:endParaRPr lang="en-US" sz="1200" dirty="0"/>
                    </a:p>
                  </a:txBody>
                  <a:tcPr/>
                </a:tc>
                <a:tc>
                  <a:txBody>
                    <a:bodyPr/>
                    <a:lstStyle/>
                    <a:p>
                      <a:r>
                        <a:rPr lang="en-US" sz="1200" dirty="0" smtClean="0"/>
                        <a:t>Mode</a:t>
                      </a:r>
                      <a:endParaRPr lang="en-US" sz="1200" dirty="0"/>
                    </a:p>
                  </a:txBody>
                  <a:tcPr/>
                </a:tc>
                <a:extLst>
                  <a:ext uri="{0D108BD9-81ED-4DB2-BD59-A6C34878D82A}">
                    <a16:rowId xmlns:a16="http://schemas.microsoft.com/office/drawing/2014/main" xmlns="" val="10000"/>
                  </a:ext>
                </a:extLst>
              </a:tr>
              <a:tr h="367640">
                <a:tc>
                  <a:txBody>
                    <a:bodyPr/>
                    <a:lstStyle/>
                    <a:p>
                      <a:r>
                        <a:rPr lang="en-US" sz="1200" dirty="0" smtClean="0"/>
                        <a:t>Jan. 10</a:t>
                      </a:r>
                      <a:endParaRPr lang="en-US" sz="1200" dirty="0"/>
                    </a:p>
                  </a:txBody>
                  <a:tcPr>
                    <a:solidFill>
                      <a:schemeClr val="tx1">
                        <a:lumMod val="10000"/>
                        <a:lumOff val="90000"/>
                      </a:schemeClr>
                    </a:solidFill>
                  </a:tcPr>
                </a:tc>
                <a:tc>
                  <a:txBody>
                    <a:bodyPr/>
                    <a:lstStyle/>
                    <a:p>
                      <a:r>
                        <a:rPr lang="en-US" sz="1200" dirty="0" err="1" smtClean="0"/>
                        <a:t>Lec</a:t>
                      </a:r>
                      <a:r>
                        <a:rPr lang="en-US" sz="1200" dirty="0" smtClean="0"/>
                        <a:t>: Intro,</a:t>
                      </a:r>
                      <a:r>
                        <a:rPr lang="en-US" sz="1200" baseline="0" dirty="0" smtClean="0"/>
                        <a:t> Scientific Process, Study Design (COH &amp; RCT)</a:t>
                      </a:r>
                      <a:endParaRPr lang="en-US" sz="1200" dirty="0"/>
                    </a:p>
                  </a:txBody>
                  <a:tcPr>
                    <a:solidFill>
                      <a:schemeClr val="tx1">
                        <a:lumMod val="10000"/>
                        <a:lumOff val="90000"/>
                      </a:schemeClr>
                    </a:solidFill>
                  </a:tcPr>
                </a:tc>
                <a:tc>
                  <a:txBody>
                    <a:bodyPr/>
                    <a:lstStyle/>
                    <a:p>
                      <a:r>
                        <a:rPr lang="en-US" sz="1200" dirty="0" smtClean="0"/>
                        <a:t>Chan</a:t>
                      </a:r>
                      <a:endParaRPr lang="en-US" sz="1200" dirty="0"/>
                    </a:p>
                  </a:txBody>
                  <a:tcPr>
                    <a:solidFill>
                      <a:schemeClr val="tx1">
                        <a:lumMod val="10000"/>
                        <a:lumOff val="90000"/>
                      </a:schemeClr>
                    </a:solidFill>
                  </a:tcPr>
                </a:tc>
                <a:tc>
                  <a:txBody>
                    <a:bodyPr/>
                    <a:lstStyle/>
                    <a:p>
                      <a:r>
                        <a:rPr lang="en-US" sz="1200" dirty="0" smtClean="0"/>
                        <a:t>In-</a:t>
                      </a:r>
                      <a:r>
                        <a:rPr lang="en-US" sz="1200" baseline="0" dirty="0" smtClean="0"/>
                        <a:t>Class</a:t>
                      </a:r>
                      <a:endParaRPr lang="en-US" sz="1200" dirty="0"/>
                    </a:p>
                  </a:txBody>
                  <a:tcPr>
                    <a:solidFill>
                      <a:schemeClr val="tx1">
                        <a:lumMod val="10000"/>
                        <a:lumOff val="90000"/>
                      </a:schemeClr>
                    </a:solidFill>
                  </a:tcPr>
                </a:tc>
                <a:extLst>
                  <a:ext uri="{0D108BD9-81ED-4DB2-BD59-A6C34878D82A}">
                    <a16:rowId xmlns:a16="http://schemas.microsoft.com/office/drawing/2014/main" xmlns="" val="10001"/>
                  </a:ext>
                </a:extLst>
              </a:tr>
              <a:tr h="367640">
                <a:tc>
                  <a:txBody>
                    <a:bodyPr/>
                    <a:lstStyle/>
                    <a:p>
                      <a:r>
                        <a:rPr lang="en-US" sz="1200" dirty="0" smtClean="0"/>
                        <a:t>Jan. 17</a:t>
                      </a:r>
                      <a:endParaRPr lang="en-US" sz="1200" dirty="0"/>
                    </a:p>
                  </a:txBody>
                  <a:tcPr>
                    <a:noFill/>
                  </a:tcPr>
                </a:tc>
                <a:tc>
                  <a:txBody>
                    <a:bodyPr/>
                    <a:lstStyle/>
                    <a:p>
                      <a:r>
                        <a:rPr lang="en-US" sz="1200" dirty="0" smtClean="0"/>
                        <a:t>Small</a:t>
                      </a:r>
                      <a:r>
                        <a:rPr lang="en-US" sz="1200" baseline="0" dirty="0" smtClean="0"/>
                        <a:t> Group: </a:t>
                      </a:r>
                      <a:r>
                        <a:rPr lang="en-US" sz="1200" dirty="0" smtClean="0"/>
                        <a:t>Cohort</a:t>
                      </a:r>
                      <a:endParaRPr lang="en-US" sz="1200" dirty="0"/>
                    </a:p>
                  </a:txBody>
                  <a:tcPr>
                    <a:noFill/>
                  </a:tcPr>
                </a:tc>
                <a:tc>
                  <a:txBody>
                    <a:bodyPr/>
                    <a:lstStyle/>
                    <a:p>
                      <a:r>
                        <a:rPr lang="en-US" sz="1200" dirty="0" smtClean="0"/>
                        <a:t>Chan, </a:t>
                      </a:r>
                      <a:r>
                        <a:rPr lang="en-US" sz="1200" dirty="0" err="1" smtClean="0"/>
                        <a:t>Eng</a:t>
                      </a:r>
                      <a:r>
                        <a:rPr lang="en-US" sz="1200" dirty="0" smtClean="0"/>
                        <a:t>, </a:t>
                      </a:r>
                      <a:r>
                        <a:rPr lang="en-US" sz="1200" dirty="0" err="1" smtClean="0"/>
                        <a:t>Vaisman</a:t>
                      </a:r>
                      <a:endParaRPr lang="en-US" sz="1200" dirty="0"/>
                    </a:p>
                  </a:txBody>
                  <a:tcPr>
                    <a:noFill/>
                  </a:tcPr>
                </a:tc>
                <a:tc>
                  <a:txBody>
                    <a:bodyPr/>
                    <a:lstStyle/>
                    <a:p>
                      <a:r>
                        <a:rPr lang="en-US" sz="1200" dirty="0" smtClean="0"/>
                        <a:t>In-Class</a:t>
                      </a:r>
                      <a:endParaRPr lang="en-US" sz="1200" dirty="0"/>
                    </a:p>
                  </a:txBody>
                  <a:tcPr>
                    <a:noFill/>
                  </a:tcPr>
                </a:tc>
                <a:extLst>
                  <a:ext uri="{0D108BD9-81ED-4DB2-BD59-A6C34878D82A}">
                    <a16:rowId xmlns:a16="http://schemas.microsoft.com/office/drawing/2014/main" xmlns="" val="10002"/>
                  </a:ext>
                </a:extLst>
              </a:tr>
              <a:tr h="438560">
                <a:tc>
                  <a:txBody>
                    <a:bodyPr/>
                    <a:lstStyle/>
                    <a:p>
                      <a:r>
                        <a:rPr lang="en-US" sz="1200" dirty="0" smtClean="0"/>
                        <a:t>Jan. 17</a:t>
                      </a:r>
                      <a:endParaRPr lang="en-US" sz="1200" dirty="0"/>
                    </a:p>
                  </a:txBody>
                  <a:tcPr>
                    <a:solidFill>
                      <a:schemeClr val="bg1">
                        <a:lumMod val="85000"/>
                      </a:schemeClr>
                    </a:solidFill>
                  </a:tcPr>
                </a:tc>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sz="1200" baseline="0" dirty="0" err="1" smtClean="0"/>
                        <a:t>Lec</a:t>
                      </a:r>
                      <a:r>
                        <a:rPr lang="en-US" sz="1200" baseline="0" dirty="0" smtClean="0"/>
                        <a:t>: Causal Inference</a:t>
                      </a:r>
                    </a:p>
                  </a:txBody>
                  <a:tcPr>
                    <a:solidFill>
                      <a:schemeClr val="bg1">
                        <a:lumMod val="85000"/>
                      </a:schemeClr>
                    </a:solidFill>
                  </a:tcPr>
                </a:tc>
                <a:tc>
                  <a:txBody>
                    <a:bodyPr/>
                    <a:lstStyle/>
                    <a:p>
                      <a:r>
                        <a:rPr lang="en-US" sz="1200" dirty="0" smtClean="0"/>
                        <a:t>Chan</a:t>
                      </a:r>
                      <a:endParaRPr lang="en-US" sz="1200" dirty="0"/>
                    </a:p>
                  </a:txBody>
                  <a:tcPr>
                    <a:solidFill>
                      <a:schemeClr val="bg1">
                        <a:lumMod val="85000"/>
                      </a:schemeClr>
                    </a:solidFill>
                  </a:tcPr>
                </a:tc>
                <a:tc>
                  <a:txBody>
                    <a:bodyPr/>
                    <a:lstStyle/>
                    <a:p>
                      <a:r>
                        <a:rPr lang="en-US" sz="1200" dirty="0" smtClean="0"/>
                        <a:t>Recorded</a:t>
                      </a:r>
                      <a:endParaRPr lang="en-US" sz="1200" dirty="0"/>
                    </a:p>
                  </a:txBody>
                  <a:tcPr>
                    <a:solidFill>
                      <a:schemeClr val="bg1">
                        <a:lumMod val="85000"/>
                      </a:schemeClr>
                    </a:solidFill>
                  </a:tcPr>
                </a:tc>
                <a:extLst>
                  <a:ext uri="{0D108BD9-81ED-4DB2-BD59-A6C34878D82A}">
                    <a16:rowId xmlns:a16="http://schemas.microsoft.com/office/drawing/2014/main" xmlns="" val="10003"/>
                  </a:ext>
                </a:extLst>
              </a:tr>
              <a:tr h="438560">
                <a:tc>
                  <a:txBody>
                    <a:bodyPr/>
                    <a:lstStyle/>
                    <a:p>
                      <a:r>
                        <a:rPr lang="en-US" sz="1200" dirty="0" smtClean="0"/>
                        <a:t>Jan. 24</a:t>
                      </a:r>
                      <a:endParaRPr lang="en-US" sz="1200" dirty="0"/>
                    </a:p>
                  </a:txBody>
                  <a:tcPr>
                    <a:noFill/>
                  </a:tcPr>
                </a:tc>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sz="1200" baseline="0" dirty="0" smtClean="0"/>
                        <a:t>Small Group: Causal Inference</a:t>
                      </a:r>
                    </a:p>
                  </a:txBody>
                  <a:tcPr>
                    <a:noFill/>
                  </a:tcPr>
                </a:tc>
                <a:tc>
                  <a:txBody>
                    <a:bodyPr/>
                    <a:lstStyle/>
                    <a:p>
                      <a:r>
                        <a:rPr lang="en-US" sz="1200" dirty="0" smtClean="0"/>
                        <a:t>Chan, </a:t>
                      </a:r>
                      <a:r>
                        <a:rPr lang="en-US" sz="1200" dirty="0" err="1" smtClean="0"/>
                        <a:t>Eng</a:t>
                      </a:r>
                      <a:r>
                        <a:rPr lang="en-US" sz="1200" dirty="0" smtClean="0"/>
                        <a:t>, </a:t>
                      </a:r>
                      <a:r>
                        <a:rPr lang="en-US" sz="1200" dirty="0" err="1" smtClean="0"/>
                        <a:t>Vaisman</a:t>
                      </a:r>
                      <a:endParaRPr lang="en-US" sz="1200" dirty="0"/>
                    </a:p>
                  </a:txBody>
                  <a:tcPr>
                    <a:noFill/>
                  </a:tcPr>
                </a:tc>
                <a:tc>
                  <a:txBody>
                    <a:bodyPr/>
                    <a:lstStyle/>
                    <a:p>
                      <a:r>
                        <a:rPr lang="en-US" sz="1200" dirty="0" smtClean="0"/>
                        <a:t>In-Class</a:t>
                      </a:r>
                      <a:endParaRPr lang="en-US" sz="1200" dirty="0"/>
                    </a:p>
                  </a:txBody>
                  <a:tcPr>
                    <a:noFill/>
                  </a:tcPr>
                </a:tc>
                <a:extLst>
                  <a:ext uri="{0D108BD9-81ED-4DB2-BD59-A6C34878D82A}">
                    <a16:rowId xmlns:a16="http://schemas.microsoft.com/office/drawing/2014/main" xmlns="" val="10004"/>
                  </a:ext>
                </a:extLst>
              </a:tr>
              <a:tr h="367640">
                <a:tc>
                  <a:txBody>
                    <a:bodyPr/>
                    <a:lstStyle/>
                    <a:p>
                      <a:r>
                        <a:rPr lang="en-US" sz="1200" dirty="0" smtClean="0"/>
                        <a:t>Jan. 24</a:t>
                      </a:r>
                      <a:endParaRPr lang="en-US" sz="1200" dirty="0"/>
                    </a:p>
                  </a:txBody>
                  <a:tcPr>
                    <a:solidFill>
                      <a:schemeClr val="bg1">
                        <a:lumMod val="85000"/>
                      </a:schemeClr>
                    </a:solidFill>
                  </a:tcPr>
                </a:tc>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sz="1200" baseline="0" dirty="0" err="1" smtClean="0"/>
                        <a:t>Lec</a:t>
                      </a:r>
                      <a:r>
                        <a:rPr lang="en-US" sz="1200" baseline="0" dirty="0" smtClean="0"/>
                        <a:t>: Person-time, Bias, &amp; Confounding in Cohorts</a:t>
                      </a:r>
                    </a:p>
                  </a:txBody>
                  <a:tcPr>
                    <a:solidFill>
                      <a:schemeClr val="bg1">
                        <a:lumMod val="85000"/>
                      </a:schemeClr>
                    </a:solidFill>
                  </a:tcPr>
                </a:tc>
                <a:tc>
                  <a:txBody>
                    <a:bodyPr/>
                    <a:lstStyle/>
                    <a:p>
                      <a:r>
                        <a:rPr lang="en-US" sz="1200" dirty="0" smtClean="0"/>
                        <a:t>Chan</a:t>
                      </a:r>
                      <a:endParaRPr lang="en-US" sz="1200" dirty="0"/>
                    </a:p>
                  </a:txBody>
                  <a:tcPr>
                    <a:solidFill>
                      <a:schemeClr val="bg1">
                        <a:lumMod val="85000"/>
                      </a:schemeClr>
                    </a:solidFill>
                  </a:tcPr>
                </a:tc>
                <a:tc>
                  <a:txBody>
                    <a:bodyPr/>
                    <a:lstStyle/>
                    <a:p>
                      <a:r>
                        <a:rPr lang="en-US" sz="1200" dirty="0" smtClean="0"/>
                        <a:t>Recorded</a:t>
                      </a:r>
                      <a:endParaRPr lang="en-US" sz="1200" dirty="0"/>
                    </a:p>
                  </a:txBody>
                  <a:tcPr>
                    <a:solidFill>
                      <a:schemeClr val="bg1">
                        <a:lumMod val="85000"/>
                      </a:schemeClr>
                    </a:solidFill>
                  </a:tcPr>
                </a:tc>
                <a:extLst>
                  <a:ext uri="{0D108BD9-81ED-4DB2-BD59-A6C34878D82A}">
                    <a16:rowId xmlns:a16="http://schemas.microsoft.com/office/drawing/2014/main" xmlns="" val="10005"/>
                  </a:ext>
                </a:extLst>
              </a:tr>
              <a:tr h="367640">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sz="1200" kern="1200" dirty="0" smtClean="0">
                          <a:solidFill>
                            <a:schemeClr val="dk1"/>
                          </a:solidFill>
                          <a:latin typeface="+mn-lt"/>
                          <a:ea typeface="+mn-ea"/>
                          <a:cs typeface="+mn-cs"/>
                        </a:rPr>
                        <a:t>Jan. 31</a:t>
                      </a:r>
                    </a:p>
                  </a:txBody>
                  <a:tcPr>
                    <a:solidFill>
                      <a:schemeClr val="tx1">
                        <a:lumMod val="10000"/>
                        <a:lumOff val="90000"/>
                      </a:schemeClr>
                    </a:solidFill>
                  </a:tcPr>
                </a:tc>
                <a:tc>
                  <a:txBody>
                    <a:bodyPr/>
                    <a:lstStyle/>
                    <a:p>
                      <a:r>
                        <a:rPr lang="en-US" sz="1200" kern="1200" dirty="0" err="1" smtClean="0">
                          <a:solidFill>
                            <a:schemeClr val="dk1"/>
                          </a:solidFill>
                          <a:latin typeface="+mn-lt"/>
                          <a:ea typeface="+mn-ea"/>
                          <a:cs typeface="+mn-cs"/>
                        </a:rPr>
                        <a:t>Lec</a:t>
                      </a:r>
                      <a:r>
                        <a:rPr lang="en-US" sz="1200" kern="1200" dirty="0" smtClean="0">
                          <a:solidFill>
                            <a:schemeClr val="dk1"/>
                          </a:solidFill>
                          <a:latin typeface="+mn-lt"/>
                          <a:ea typeface="+mn-ea"/>
                          <a:cs typeface="+mn-cs"/>
                        </a:rPr>
                        <a:t>: DAGs</a:t>
                      </a:r>
                      <a:endParaRPr lang="en-US" sz="1200" kern="1200" dirty="0">
                        <a:solidFill>
                          <a:schemeClr val="dk1"/>
                        </a:solidFill>
                        <a:latin typeface="+mn-lt"/>
                        <a:ea typeface="+mn-ea"/>
                        <a:cs typeface="+mn-cs"/>
                      </a:endParaRPr>
                    </a:p>
                  </a:txBody>
                  <a:tcPr>
                    <a:solidFill>
                      <a:schemeClr val="tx1">
                        <a:lumMod val="10000"/>
                        <a:lumOff val="90000"/>
                      </a:schemeClr>
                    </a:solidFill>
                  </a:tcPr>
                </a:tc>
                <a:tc>
                  <a:txBody>
                    <a:bodyPr/>
                    <a:lstStyle/>
                    <a:p>
                      <a:r>
                        <a:rPr lang="en-US" sz="1200" kern="1200" dirty="0" smtClean="0">
                          <a:solidFill>
                            <a:schemeClr val="dk1"/>
                          </a:solidFill>
                          <a:latin typeface="+mn-lt"/>
                          <a:ea typeface="+mn-ea"/>
                          <a:cs typeface="+mn-cs"/>
                        </a:rPr>
                        <a:t>Maria </a:t>
                      </a:r>
                      <a:r>
                        <a:rPr lang="en-US" sz="1200" kern="1200" dirty="0" err="1" smtClean="0">
                          <a:solidFill>
                            <a:schemeClr val="dk1"/>
                          </a:solidFill>
                          <a:latin typeface="+mn-lt"/>
                          <a:ea typeface="+mn-ea"/>
                          <a:cs typeface="+mn-cs"/>
                        </a:rPr>
                        <a:t>Glymour</a:t>
                      </a:r>
                      <a:endParaRPr lang="en-US" sz="1200" kern="1200" dirty="0">
                        <a:solidFill>
                          <a:schemeClr val="dk1"/>
                        </a:solidFill>
                        <a:latin typeface="+mn-lt"/>
                        <a:ea typeface="+mn-ea"/>
                        <a:cs typeface="+mn-cs"/>
                      </a:endParaRPr>
                    </a:p>
                  </a:txBody>
                  <a:tcPr>
                    <a:solidFill>
                      <a:schemeClr val="tx1">
                        <a:lumMod val="10000"/>
                        <a:lumOff val="90000"/>
                      </a:schemeClr>
                    </a:solidFill>
                  </a:tcPr>
                </a:tc>
                <a:tc>
                  <a:txBody>
                    <a:bodyPr/>
                    <a:lstStyle/>
                    <a:p>
                      <a:r>
                        <a:rPr lang="en-US" sz="1200" kern="1200" dirty="0" smtClean="0">
                          <a:solidFill>
                            <a:schemeClr val="dk1"/>
                          </a:solidFill>
                          <a:latin typeface="+mn-lt"/>
                          <a:ea typeface="+mn-ea"/>
                          <a:cs typeface="+mn-cs"/>
                        </a:rPr>
                        <a:t>In-Class</a:t>
                      </a:r>
                      <a:endParaRPr lang="en-US" sz="1200" kern="1200" dirty="0">
                        <a:solidFill>
                          <a:schemeClr val="dk1"/>
                        </a:solidFill>
                        <a:latin typeface="+mn-lt"/>
                        <a:ea typeface="+mn-ea"/>
                        <a:cs typeface="+mn-cs"/>
                      </a:endParaRPr>
                    </a:p>
                  </a:txBody>
                  <a:tcPr>
                    <a:solidFill>
                      <a:schemeClr val="tx1">
                        <a:lumMod val="10000"/>
                        <a:lumOff val="90000"/>
                      </a:schemeClr>
                    </a:solidFill>
                  </a:tcPr>
                </a:tc>
                <a:extLst>
                  <a:ext uri="{0D108BD9-81ED-4DB2-BD59-A6C34878D82A}">
                    <a16:rowId xmlns:a16="http://schemas.microsoft.com/office/drawing/2014/main" xmlns="" val="10006"/>
                  </a:ext>
                </a:extLst>
              </a:tr>
              <a:tr h="453255">
                <a:tc>
                  <a:txBody>
                    <a:bodyPr/>
                    <a:lstStyle/>
                    <a:p>
                      <a:r>
                        <a:rPr lang="en-US" sz="1200" dirty="0" smtClean="0">
                          <a:solidFill>
                            <a:srgbClr val="FF0000"/>
                          </a:solidFill>
                        </a:rPr>
                        <a:t>Feb. 7</a:t>
                      </a:r>
                      <a:endParaRPr lang="en-US" sz="1200" dirty="0">
                        <a:solidFill>
                          <a:srgbClr val="FF0000"/>
                        </a:solidFill>
                      </a:endParaRPr>
                    </a:p>
                  </a:txBody>
                  <a:tcPr>
                    <a:solidFill>
                      <a:schemeClr val="tx1">
                        <a:lumMod val="10000"/>
                        <a:lumOff val="90000"/>
                      </a:schemeClr>
                    </a:solidFill>
                  </a:tcPr>
                </a:tc>
                <a:tc>
                  <a:txBody>
                    <a:bodyPr/>
                    <a:lstStyle/>
                    <a:p>
                      <a:r>
                        <a:rPr lang="en-US" sz="1200" dirty="0" err="1" smtClean="0">
                          <a:solidFill>
                            <a:srgbClr val="FF0000"/>
                          </a:solidFill>
                        </a:rPr>
                        <a:t>Lec</a:t>
                      </a:r>
                      <a:r>
                        <a:rPr lang="en-US" sz="1200" dirty="0" smtClean="0">
                          <a:solidFill>
                            <a:srgbClr val="FF0000"/>
                          </a:solidFill>
                        </a:rPr>
                        <a:t>: Quantitative Bias Analysis (QBA)*</a:t>
                      </a:r>
                      <a:endParaRPr lang="en-US" sz="1200" dirty="0">
                        <a:solidFill>
                          <a:srgbClr val="FF0000"/>
                        </a:solidFill>
                      </a:endParaRPr>
                    </a:p>
                  </a:txBody>
                  <a:tcPr>
                    <a:solidFill>
                      <a:schemeClr val="tx1">
                        <a:lumMod val="10000"/>
                        <a:lumOff val="90000"/>
                      </a:schemeClr>
                    </a:solidFill>
                  </a:tcPr>
                </a:tc>
                <a:tc>
                  <a:txBody>
                    <a:bodyPr/>
                    <a:lstStyle/>
                    <a:p>
                      <a:r>
                        <a:rPr lang="en-US" sz="1200" dirty="0" smtClean="0">
                          <a:solidFill>
                            <a:srgbClr val="FF0000"/>
                          </a:solidFill>
                        </a:rPr>
                        <a:t>Hailey Bannack (special</a:t>
                      </a:r>
                      <a:r>
                        <a:rPr lang="en-US" sz="1200" baseline="0" dirty="0" smtClean="0">
                          <a:solidFill>
                            <a:srgbClr val="FF0000"/>
                          </a:solidFill>
                        </a:rPr>
                        <a:t> guest)</a:t>
                      </a:r>
                      <a:endParaRPr lang="en-US" sz="1200" dirty="0">
                        <a:solidFill>
                          <a:srgbClr val="FF0000"/>
                        </a:solidFill>
                      </a:endParaRPr>
                    </a:p>
                  </a:txBody>
                  <a:tcPr>
                    <a:solidFill>
                      <a:schemeClr val="tx1">
                        <a:lumMod val="10000"/>
                        <a:lumOff val="90000"/>
                      </a:schemeClr>
                    </a:solidFill>
                  </a:tcPr>
                </a:tc>
                <a:tc>
                  <a:txBody>
                    <a:bodyPr/>
                    <a:lstStyle/>
                    <a:p>
                      <a:r>
                        <a:rPr lang="en-US" sz="1200" dirty="0" smtClean="0">
                          <a:solidFill>
                            <a:srgbClr val="FF0000"/>
                          </a:solidFill>
                        </a:rPr>
                        <a:t>In-Class</a:t>
                      </a:r>
                      <a:endParaRPr lang="en-US" sz="1200" dirty="0">
                        <a:solidFill>
                          <a:srgbClr val="FF0000"/>
                        </a:solidFill>
                      </a:endParaRPr>
                    </a:p>
                  </a:txBody>
                  <a:tcPr>
                    <a:solidFill>
                      <a:schemeClr val="tx1">
                        <a:lumMod val="10000"/>
                        <a:lumOff val="90000"/>
                      </a:schemeClr>
                    </a:solidFill>
                  </a:tcPr>
                </a:tc>
                <a:extLst>
                  <a:ext uri="{0D108BD9-81ED-4DB2-BD59-A6C34878D82A}">
                    <a16:rowId xmlns:a16="http://schemas.microsoft.com/office/drawing/2014/main" xmlns="" val="10007"/>
                  </a:ext>
                </a:extLst>
              </a:tr>
              <a:tr h="367640">
                <a:tc>
                  <a:txBody>
                    <a:bodyPr/>
                    <a:lstStyle/>
                    <a:p>
                      <a:r>
                        <a:rPr lang="en-US" sz="1200" dirty="0" smtClean="0"/>
                        <a:t>Feb. 14</a:t>
                      </a:r>
                      <a:endParaRPr lang="en-US" sz="1200" dirty="0"/>
                    </a:p>
                  </a:txBody>
                  <a:tcPr>
                    <a:noFill/>
                  </a:tcPr>
                </a:tc>
                <a:tc>
                  <a:txBody>
                    <a:bodyPr/>
                    <a:lstStyle/>
                    <a:p>
                      <a:r>
                        <a:rPr lang="en-US" sz="1200" dirty="0" smtClean="0"/>
                        <a:t>Small</a:t>
                      </a:r>
                      <a:r>
                        <a:rPr lang="en-US" sz="1200" baseline="0" dirty="0" smtClean="0"/>
                        <a:t> Group: DAGS, QBA, Bias</a:t>
                      </a:r>
                      <a:endParaRPr lang="en-US" sz="1200" dirty="0"/>
                    </a:p>
                  </a:txBody>
                  <a:tcPr>
                    <a:noFill/>
                  </a:tcPr>
                </a:tc>
                <a:tc>
                  <a:txBody>
                    <a:bodyPr/>
                    <a:lstStyle/>
                    <a:p>
                      <a:r>
                        <a:rPr lang="en-US" sz="1200" dirty="0" smtClean="0"/>
                        <a:t>Chan, </a:t>
                      </a:r>
                      <a:r>
                        <a:rPr lang="en-US" sz="1200" dirty="0" err="1" smtClean="0"/>
                        <a:t>Eng</a:t>
                      </a:r>
                      <a:r>
                        <a:rPr lang="en-US" sz="1200" dirty="0" smtClean="0"/>
                        <a:t>, </a:t>
                      </a:r>
                      <a:r>
                        <a:rPr lang="en-US" sz="1200" dirty="0" err="1" smtClean="0"/>
                        <a:t>Vaisman</a:t>
                      </a:r>
                      <a:endParaRPr lang="en-US" sz="1200" dirty="0"/>
                    </a:p>
                  </a:txBody>
                  <a:tcPr>
                    <a:noFill/>
                  </a:tcPr>
                </a:tc>
                <a:tc>
                  <a:txBody>
                    <a:bodyPr/>
                    <a:lstStyle/>
                    <a:p>
                      <a:r>
                        <a:rPr lang="en-US" sz="1200" dirty="0" smtClean="0"/>
                        <a:t>In-Class</a:t>
                      </a:r>
                      <a:endParaRPr lang="en-US" sz="1200" dirty="0"/>
                    </a:p>
                  </a:txBody>
                  <a:tcPr>
                    <a:noFill/>
                  </a:tcPr>
                </a:tc>
                <a:extLst>
                  <a:ext uri="{0D108BD9-81ED-4DB2-BD59-A6C34878D82A}">
                    <a16:rowId xmlns:a16="http://schemas.microsoft.com/office/drawing/2014/main" xmlns="" val="10009"/>
                  </a:ext>
                </a:extLst>
              </a:tr>
              <a:tr h="367640">
                <a:tc>
                  <a:txBody>
                    <a:bodyPr/>
                    <a:lstStyle/>
                    <a:p>
                      <a:r>
                        <a:rPr lang="en-US" sz="1200" dirty="0" smtClean="0"/>
                        <a:t>Feb. 14</a:t>
                      </a:r>
                      <a:endParaRPr lang="en-US" sz="1200" dirty="0"/>
                    </a:p>
                  </a:txBody>
                  <a:tcPr>
                    <a:solidFill>
                      <a:schemeClr val="bg1">
                        <a:lumMod val="85000"/>
                      </a:schemeClr>
                    </a:solidFill>
                  </a:tcPr>
                </a:tc>
                <a:tc>
                  <a:txBody>
                    <a:bodyPr/>
                    <a:lstStyle/>
                    <a:p>
                      <a:r>
                        <a:rPr lang="en-US" sz="1200" dirty="0" smtClean="0"/>
                        <a:t>Effect Modification (Parts</a:t>
                      </a:r>
                      <a:r>
                        <a:rPr lang="en-US" sz="1200" baseline="0" dirty="0" smtClean="0"/>
                        <a:t> 1 &amp; 2)</a:t>
                      </a:r>
                      <a:endParaRPr lang="en-US" sz="1200" dirty="0"/>
                    </a:p>
                  </a:txBody>
                  <a:tcPr>
                    <a:solidFill>
                      <a:schemeClr val="bg1">
                        <a:lumMod val="85000"/>
                      </a:schemeClr>
                    </a:solidFill>
                  </a:tcPr>
                </a:tc>
                <a:tc>
                  <a:txBody>
                    <a:bodyPr/>
                    <a:lstStyle/>
                    <a:p>
                      <a:r>
                        <a:rPr lang="en-US" sz="1200" dirty="0" smtClean="0"/>
                        <a:t>Cindy Leung</a:t>
                      </a:r>
                      <a:endParaRPr lang="en-US" sz="1200" dirty="0"/>
                    </a:p>
                  </a:txBody>
                  <a:tcPr>
                    <a:solidFill>
                      <a:schemeClr val="bg1">
                        <a:lumMod val="85000"/>
                      </a:schemeClr>
                    </a:solidFill>
                  </a:tcPr>
                </a:tc>
                <a:tc>
                  <a:txBody>
                    <a:bodyPr/>
                    <a:lstStyle/>
                    <a:p>
                      <a:r>
                        <a:rPr lang="en-US" sz="1200" dirty="0" smtClean="0"/>
                        <a:t>Recorded</a:t>
                      </a:r>
                      <a:endParaRPr lang="en-US" sz="1200" dirty="0"/>
                    </a:p>
                  </a:txBody>
                  <a:tcPr>
                    <a:solidFill>
                      <a:schemeClr val="bg1">
                        <a:lumMod val="85000"/>
                      </a:schemeClr>
                    </a:solidFill>
                  </a:tcPr>
                </a:tc>
              </a:tr>
              <a:tr h="367640">
                <a:tc>
                  <a:txBody>
                    <a:bodyPr/>
                    <a:lstStyle/>
                    <a:p>
                      <a:r>
                        <a:rPr lang="en-US" sz="1200" dirty="0" smtClean="0"/>
                        <a:t>Feb. 21</a:t>
                      </a:r>
                      <a:endParaRPr lang="en-US" sz="1200" dirty="0"/>
                    </a:p>
                  </a:txBody>
                  <a:tcPr>
                    <a:solidFill>
                      <a:schemeClr val="tx1">
                        <a:lumMod val="10000"/>
                        <a:lumOff val="90000"/>
                      </a:schemeClr>
                    </a:solidFill>
                  </a:tcPr>
                </a:tc>
                <a:tc>
                  <a:txBody>
                    <a:bodyPr/>
                    <a:lstStyle/>
                    <a:p>
                      <a:r>
                        <a:rPr lang="en-US" sz="1200" dirty="0" err="1" smtClean="0"/>
                        <a:t>Lec</a:t>
                      </a:r>
                      <a:r>
                        <a:rPr lang="en-US" sz="1200" dirty="0" smtClean="0"/>
                        <a:t>: Case-Control Studies</a:t>
                      </a:r>
                      <a:endParaRPr lang="en-US" sz="1200" dirty="0"/>
                    </a:p>
                  </a:txBody>
                  <a:tcPr>
                    <a:solidFill>
                      <a:schemeClr val="tx1">
                        <a:lumMod val="10000"/>
                        <a:lumOff val="90000"/>
                      </a:schemeClr>
                    </a:solidFill>
                  </a:tcPr>
                </a:tc>
                <a:tc>
                  <a:txBody>
                    <a:bodyPr/>
                    <a:lstStyle/>
                    <a:p>
                      <a:r>
                        <a:rPr lang="en-US" sz="1200" dirty="0" smtClean="0"/>
                        <a:t>Erin Van Blarigan</a:t>
                      </a:r>
                      <a:endParaRPr lang="en-US" sz="1200" dirty="0"/>
                    </a:p>
                  </a:txBody>
                  <a:tcPr>
                    <a:solidFill>
                      <a:schemeClr val="tx1">
                        <a:lumMod val="10000"/>
                        <a:lumOff val="90000"/>
                      </a:schemeClr>
                    </a:solidFill>
                  </a:tcPr>
                </a:tc>
                <a:tc>
                  <a:txBody>
                    <a:bodyPr/>
                    <a:lstStyle/>
                    <a:p>
                      <a:r>
                        <a:rPr lang="en-US" sz="1200" dirty="0" smtClean="0"/>
                        <a:t>In-Class</a:t>
                      </a:r>
                      <a:endParaRPr lang="en-US" sz="1200" dirty="0"/>
                    </a:p>
                  </a:txBody>
                  <a:tcPr>
                    <a:solidFill>
                      <a:schemeClr val="tx1">
                        <a:lumMod val="10000"/>
                        <a:lumOff val="90000"/>
                      </a:schemeClr>
                    </a:solidFill>
                  </a:tcPr>
                </a:tc>
                <a:extLst>
                  <a:ext uri="{0D108BD9-81ED-4DB2-BD59-A6C34878D82A}">
                    <a16:rowId xmlns:a16="http://schemas.microsoft.com/office/drawing/2014/main" xmlns="" val="10010"/>
                  </a:ext>
                </a:extLst>
              </a:tr>
              <a:tr h="367640">
                <a:tc>
                  <a:txBody>
                    <a:bodyPr/>
                    <a:lstStyle/>
                    <a:p>
                      <a:r>
                        <a:rPr lang="en-US" sz="1200" dirty="0" smtClean="0"/>
                        <a:t>Feb. 28</a:t>
                      </a:r>
                      <a:endParaRPr lang="en-US" sz="1200" dirty="0"/>
                    </a:p>
                  </a:txBody>
                  <a:tcPr>
                    <a:noFill/>
                  </a:tcPr>
                </a:tc>
                <a:tc>
                  <a:txBody>
                    <a:bodyPr/>
                    <a:lstStyle/>
                    <a:p>
                      <a:r>
                        <a:rPr lang="en-US" sz="1200" dirty="0" smtClean="0"/>
                        <a:t>Small Group:</a:t>
                      </a:r>
                      <a:r>
                        <a:rPr lang="en-US" sz="1200" baseline="0" dirty="0" smtClean="0"/>
                        <a:t> Effect Modification</a:t>
                      </a:r>
                      <a:endParaRPr lang="en-US" sz="1200" dirty="0"/>
                    </a:p>
                  </a:txBody>
                  <a:tcPr>
                    <a:noFill/>
                  </a:tcPr>
                </a:tc>
                <a:tc>
                  <a:txBody>
                    <a:bodyPr/>
                    <a:lstStyle/>
                    <a:p>
                      <a:r>
                        <a:rPr lang="en-US" sz="1200" dirty="0" smtClean="0"/>
                        <a:t>Chan, </a:t>
                      </a:r>
                      <a:r>
                        <a:rPr lang="en-US" sz="1200" dirty="0" err="1" smtClean="0"/>
                        <a:t>Eng</a:t>
                      </a:r>
                      <a:r>
                        <a:rPr lang="en-US" sz="1200" dirty="0" smtClean="0"/>
                        <a:t>, </a:t>
                      </a:r>
                      <a:r>
                        <a:rPr lang="en-US" sz="1200" dirty="0" err="1" smtClean="0"/>
                        <a:t>Vaisman</a:t>
                      </a:r>
                      <a:endParaRPr lang="en-US" sz="1200" dirty="0"/>
                    </a:p>
                  </a:txBody>
                  <a:tcPr>
                    <a:noFill/>
                  </a:tcPr>
                </a:tc>
                <a:tc>
                  <a:txBody>
                    <a:bodyPr/>
                    <a:lstStyle/>
                    <a:p>
                      <a:r>
                        <a:rPr lang="en-US" sz="1200" dirty="0" smtClean="0"/>
                        <a:t>In-Class</a:t>
                      </a:r>
                      <a:endParaRPr lang="en-US" sz="1200" dirty="0"/>
                    </a:p>
                  </a:txBody>
                  <a:tcPr>
                    <a:noFill/>
                  </a:tcPr>
                </a:tc>
                <a:extLst>
                  <a:ext uri="{0D108BD9-81ED-4DB2-BD59-A6C34878D82A}">
                    <a16:rowId xmlns:a16="http://schemas.microsoft.com/office/drawing/2014/main" xmlns="" val="10011"/>
                  </a:ext>
                </a:extLst>
              </a:tr>
              <a:tr h="367640">
                <a:tc>
                  <a:txBody>
                    <a:bodyPr/>
                    <a:lstStyle/>
                    <a:p>
                      <a:r>
                        <a:rPr lang="en-US" sz="1200" dirty="0" smtClean="0"/>
                        <a:t>March 7</a:t>
                      </a:r>
                      <a:endParaRPr lang="en-US" sz="1200" dirty="0"/>
                    </a:p>
                  </a:txBody>
                  <a:tcPr>
                    <a:noFill/>
                  </a:tcPr>
                </a:tc>
                <a:tc>
                  <a:txBody>
                    <a:bodyPr/>
                    <a:lstStyle/>
                    <a:p>
                      <a:r>
                        <a:rPr lang="en-US" sz="1200" dirty="0" smtClean="0"/>
                        <a:t>Small Group: Case-Control &amp; Wrap Up</a:t>
                      </a:r>
                      <a:endParaRPr lang="en-US" sz="1200" dirty="0"/>
                    </a:p>
                  </a:txBody>
                  <a:tcPr>
                    <a:noFill/>
                  </a:tcPr>
                </a:tc>
                <a:tc>
                  <a:txBody>
                    <a:bodyPr/>
                    <a:lstStyle/>
                    <a:p>
                      <a:r>
                        <a:rPr lang="en-US" sz="1200" dirty="0" smtClean="0"/>
                        <a:t>Chan, </a:t>
                      </a:r>
                      <a:r>
                        <a:rPr lang="en-US" sz="1200" dirty="0" err="1" smtClean="0"/>
                        <a:t>Eng</a:t>
                      </a:r>
                      <a:r>
                        <a:rPr lang="en-US" sz="1200" dirty="0" smtClean="0"/>
                        <a:t>, </a:t>
                      </a:r>
                      <a:r>
                        <a:rPr lang="en-US" sz="1200" dirty="0" err="1" smtClean="0"/>
                        <a:t>Vaisman</a:t>
                      </a:r>
                      <a:endParaRPr lang="en-US" sz="1200" dirty="0"/>
                    </a:p>
                  </a:txBody>
                  <a:tcPr>
                    <a:noFill/>
                  </a:tcPr>
                </a:tc>
                <a:tc>
                  <a:txBody>
                    <a:bodyPr/>
                    <a:lstStyle/>
                    <a:p>
                      <a:r>
                        <a:rPr lang="en-US" sz="1200" dirty="0" smtClean="0"/>
                        <a:t>In-Class</a:t>
                      </a:r>
                      <a:endParaRPr lang="en-US" sz="1200" dirty="0"/>
                    </a:p>
                  </a:txBody>
                  <a:tcPr>
                    <a:noFill/>
                  </a:tcPr>
                </a:tc>
                <a:extLst>
                  <a:ext uri="{0D108BD9-81ED-4DB2-BD59-A6C34878D82A}">
                    <a16:rowId xmlns:a16="http://schemas.microsoft.com/office/drawing/2014/main" xmlns="" val="10012"/>
                  </a:ext>
                </a:extLst>
              </a:tr>
              <a:tr h="211347">
                <a:tc>
                  <a:txBody>
                    <a:bodyPr/>
                    <a:lstStyle/>
                    <a:p>
                      <a:r>
                        <a:rPr lang="en-US" sz="1200" dirty="0" smtClean="0">
                          <a:solidFill>
                            <a:srgbClr val="FF0000"/>
                          </a:solidFill>
                        </a:rPr>
                        <a:t>March 14</a:t>
                      </a:r>
                      <a:endParaRPr lang="en-US" sz="1200" dirty="0">
                        <a:solidFill>
                          <a:srgbClr val="FF0000"/>
                        </a:solidFill>
                      </a:endParaRPr>
                    </a:p>
                  </a:txBody>
                  <a:tcPr>
                    <a:solidFill>
                      <a:schemeClr val="tx1">
                        <a:lumMod val="10000"/>
                        <a:lumOff val="90000"/>
                      </a:schemeClr>
                    </a:solidFill>
                  </a:tcPr>
                </a:tc>
                <a:tc>
                  <a:txBody>
                    <a:bodyPr/>
                    <a:lstStyle/>
                    <a:p>
                      <a:r>
                        <a:rPr lang="en-US" sz="1200" dirty="0" err="1" smtClean="0">
                          <a:solidFill>
                            <a:srgbClr val="FF0000"/>
                          </a:solidFill>
                        </a:rPr>
                        <a:t>Lec</a:t>
                      </a:r>
                      <a:r>
                        <a:rPr lang="en-US" sz="1200" dirty="0" smtClean="0">
                          <a:solidFill>
                            <a:srgbClr val="FF0000"/>
                          </a:solidFill>
                        </a:rPr>
                        <a:t>: Geospatial</a:t>
                      </a:r>
                      <a:r>
                        <a:rPr lang="en-US" sz="1200" baseline="0" dirty="0" smtClean="0">
                          <a:solidFill>
                            <a:srgbClr val="FF0000"/>
                          </a:solidFill>
                        </a:rPr>
                        <a:t> Epidemiology*</a:t>
                      </a:r>
                      <a:endParaRPr lang="en-US" sz="1200" dirty="0">
                        <a:solidFill>
                          <a:srgbClr val="FF0000"/>
                        </a:solidFill>
                      </a:endParaRPr>
                    </a:p>
                  </a:txBody>
                  <a:tcPr>
                    <a:solidFill>
                      <a:schemeClr val="tx1">
                        <a:lumMod val="10000"/>
                        <a:lumOff val="90000"/>
                      </a:schemeClr>
                    </a:solidFill>
                  </a:tcPr>
                </a:tc>
                <a:tc>
                  <a:txBody>
                    <a:bodyPr/>
                    <a:lstStyle/>
                    <a:p>
                      <a:r>
                        <a:rPr lang="en-US" sz="1200" dirty="0" smtClean="0">
                          <a:solidFill>
                            <a:srgbClr val="FF0000"/>
                          </a:solidFill>
                        </a:rPr>
                        <a:t>Jarvis Chen </a:t>
                      </a:r>
                    </a:p>
                    <a:p>
                      <a:r>
                        <a:rPr lang="en-US" sz="1200" dirty="0" smtClean="0">
                          <a:solidFill>
                            <a:srgbClr val="FF0000"/>
                          </a:solidFill>
                        </a:rPr>
                        <a:t>(special guest)</a:t>
                      </a:r>
                      <a:endParaRPr lang="en-US" sz="1200" dirty="0">
                        <a:solidFill>
                          <a:srgbClr val="FF0000"/>
                        </a:solidFill>
                      </a:endParaRPr>
                    </a:p>
                  </a:txBody>
                  <a:tcPr>
                    <a:solidFill>
                      <a:schemeClr val="tx1">
                        <a:lumMod val="10000"/>
                        <a:lumOff val="90000"/>
                      </a:schemeClr>
                    </a:solidFill>
                  </a:tcPr>
                </a:tc>
                <a:tc>
                  <a:txBody>
                    <a:bodyPr/>
                    <a:lstStyle/>
                    <a:p>
                      <a:r>
                        <a:rPr lang="en-US" sz="1200" dirty="0" smtClean="0">
                          <a:solidFill>
                            <a:srgbClr val="FF0000"/>
                          </a:solidFill>
                        </a:rPr>
                        <a:t>In-Class</a:t>
                      </a:r>
                      <a:endParaRPr lang="en-US" sz="1200" dirty="0">
                        <a:solidFill>
                          <a:srgbClr val="FF0000"/>
                        </a:solidFill>
                      </a:endParaRPr>
                    </a:p>
                  </a:txBody>
                  <a:tcPr>
                    <a:solidFill>
                      <a:schemeClr val="tx1">
                        <a:lumMod val="10000"/>
                        <a:lumOff val="90000"/>
                      </a:schemeClr>
                    </a:solidFill>
                  </a:tcPr>
                </a:tc>
                <a:extLst>
                  <a:ext uri="{0D108BD9-81ED-4DB2-BD59-A6C34878D82A}">
                    <a16:rowId xmlns:a16="http://schemas.microsoft.com/office/drawing/2014/main" xmlns="" val="10013"/>
                  </a:ext>
                </a:extLst>
              </a:tr>
            </a:tbl>
          </a:graphicData>
        </a:graphic>
      </p:graphicFrame>
      <p:sp>
        <p:nvSpPr>
          <p:cNvPr id="3" name="Slide Number Placeholder 2"/>
          <p:cNvSpPr>
            <a:spLocks noGrp="1"/>
          </p:cNvSpPr>
          <p:nvPr>
            <p:ph type="sldNum" sz="quarter" idx="10"/>
          </p:nvPr>
        </p:nvSpPr>
        <p:spPr/>
        <p:txBody>
          <a:bodyPr/>
          <a:lstStyle/>
          <a:p>
            <a:fld id="{7BCC8D0D-EAEC-449D-9161-023DFF90F2E2}" type="slidenum">
              <a:rPr lang="en-US" smtClean="0">
                <a:solidFill>
                  <a:srgbClr val="052049"/>
                </a:solidFill>
              </a:rPr>
              <a:pPr/>
              <a:t>9</a:t>
            </a:fld>
            <a:endParaRPr lang="en-US" dirty="0">
              <a:solidFill>
                <a:srgbClr val="052049"/>
              </a:solidFill>
            </a:endParaRPr>
          </a:p>
        </p:txBody>
      </p:sp>
      <p:sp>
        <p:nvSpPr>
          <p:cNvPr id="5" name="TextBox 4"/>
          <p:cNvSpPr txBox="1"/>
          <p:nvPr/>
        </p:nvSpPr>
        <p:spPr bwMode="auto">
          <a:xfrm>
            <a:off x="526942" y="6343848"/>
            <a:ext cx="7848962" cy="276999"/>
          </a:xfrm>
          <a:prstGeom prst="rect">
            <a:avLst/>
          </a:prstGeom>
          <a:noFill/>
          <a:ln w="19050" algn="ctr">
            <a:noFill/>
            <a:miter lim="800000"/>
            <a:headEnd/>
            <a:tailEnd/>
          </a:ln>
        </p:spPr>
        <p:txBody>
          <a:bodyPr wrap="square" lIns="0" tIns="0" rIns="0" bIns="0" rtlCol="0">
            <a:spAutoFit/>
          </a:bodyPr>
          <a:lstStyle/>
          <a:p>
            <a:r>
              <a:rPr lang="en-US" dirty="0" smtClean="0">
                <a:solidFill>
                  <a:srgbClr val="FF0000"/>
                </a:solidFill>
              </a:rPr>
              <a:t>*Lecture will be part of Epi-Tools Workshop, which runs </a:t>
            </a:r>
            <a:r>
              <a:rPr lang="en-US" dirty="0" err="1" smtClean="0">
                <a:solidFill>
                  <a:srgbClr val="FF0000"/>
                </a:solidFill>
              </a:rPr>
              <a:t>til</a:t>
            </a:r>
            <a:r>
              <a:rPr lang="en-US" dirty="0" smtClean="0">
                <a:solidFill>
                  <a:srgbClr val="FF0000"/>
                </a:solidFill>
              </a:rPr>
              <a:t> 4 or 5pm, will be recorded</a:t>
            </a:r>
          </a:p>
        </p:txBody>
      </p:sp>
    </p:spTree>
    <p:extLst>
      <p:ext uri="{BB962C8B-B14F-4D97-AF65-F5344CB8AC3E}">
        <p14:creationId xmlns:p14="http://schemas.microsoft.com/office/powerpoint/2010/main" val="1625887333"/>
      </p:ext>
    </p:extLst>
  </p:cSld>
  <p:clrMapOvr>
    <a:masterClrMapping/>
  </p:clrMapOvr>
  <p:transition advTm="83611">
    <p:fade/>
  </p:transition>
  <p:timing>
    <p:tnLst>
      <p:par>
        <p:cTn id="1" dur="indefinite" restart="never" nodeType="tmRoot"/>
      </p:par>
    </p:tnLst>
  </p:timing>
</p:sld>
</file>

<file path=ppt/theme/theme1.xml><?xml version="1.0" encoding="utf-8"?>
<a:theme xmlns:a="http://schemas.openxmlformats.org/drawingml/2006/main" name="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2.xml><?xml version="1.0" encoding="utf-8"?>
<a:theme xmlns:a="http://schemas.openxmlformats.org/drawingml/2006/main" name="1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3.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BFD5D484ED57438231C5F4848B6EC7" ma:contentTypeVersion="0" ma:contentTypeDescription="Create a new document." ma:contentTypeScope="" ma:versionID="48808eaeca51724a2208bf8797897858">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E5686649-89C0-47C3-BB59-3DECE68F3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16248</TotalTime>
  <Words>6621</Words>
  <Application>Microsoft Macintosh PowerPoint</Application>
  <PresentationFormat>On-screen Show (4:3)</PresentationFormat>
  <Paragraphs>976</Paragraphs>
  <Slides>72</Slides>
  <Notes>58</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72</vt:i4>
      </vt:variant>
    </vt:vector>
  </HeadingPairs>
  <TitlesOfParts>
    <vt:vector size="85" baseType="lpstr">
      <vt:lpstr>.AppleSystemUIFont</vt:lpstr>
      <vt:lpstr>Baskerville</vt:lpstr>
      <vt:lpstr>Garamond</vt:lpstr>
      <vt:lpstr>Gill Sans</vt:lpstr>
      <vt:lpstr>LucidaGrande</vt:lpstr>
      <vt:lpstr>ＭＳ Ｐゴシック</vt:lpstr>
      <vt:lpstr>ヒラギノ角ゴ ProN W3</vt:lpstr>
      <vt:lpstr>Arial</vt:lpstr>
      <vt:lpstr>Calibri</vt:lpstr>
      <vt:lpstr>Times New Roman</vt:lpstr>
      <vt:lpstr>Wingdings</vt:lpstr>
      <vt:lpstr>UCSF Contemporary</vt:lpstr>
      <vt:lpstr>1_UCSF Contemporary</vt:lpstr>
      <vt:lpstr> Introduction, Scientific Process, &amp; Study Design</vt:lpstr>
      <vt:lpstr>DISCLOSURES</vt:lpstr>
      <vt:lpstr>Today’s Topics</vt:lpstr>
      <vt:lpstr>PowerPoint Presentation</vt:lpstr>
      <vt:lpstr>PowerPoint Presentation</vt:lpstr>
      <vt:lpstr>PowerPoint Presentation</vt:lpstr>
      <vt:lpstr>The Course</vt:lpstr>
      <vt:lpstr>The Course</vt:lpstr>
      <vt:lpstr>EPI 207 Schedule – 2018    Wed, 1:15-3:00 pm</vt:lpstr>
      <vt:lpstr>EPI 207 Schedule – 2018    Homework Schedule</vt:lpstr>
      <vt:lpstr>Survey of epidemiologists about their field</vt:lpstr>
      <vt:lpstr>What do you like most about being an epidemiologist?</vt:lpstr>
      <vt:lpstr>PowerPoint Presentation</vt:lpstr>
      <vt:lpstr>PowerPoint Presentation</vt:lpstr>
      <vt:lpstr>What tips for success would you give an epidemiology trainee?</vt:lpstr>
      <vt:lpstr>PowerPoint Presentation</vt:lpstr>
      <vt:lpstr>PowerPoint Presentation</vt:lpstr>
      <vt:lpstr>Views on epidemiologists from non-epidemiologists</vt:lpstr>
      <vt:lpstr>How would you describe your epidemiology colleagues?</vt:lpstr>
      <vt:lpstr>PowerPoint Presentation</vt:lpstr>
      <vt:lpstr>What constructive advice would you give to a future epidemiologist to work with others outside their field? </vt:lpstr>
      <vt:lpstr>How Epidemiology &amp; Translational Science Support UCSF Mission Statements</vt:lpstr>
      <vt:lpstr>Life of a Research Study</vt:lpstr>
      <vt:lpstr>Scientific Process</vt:lpstr>
      <vt:lpstr>Scientific Process</vt:lpstr>
      <vt:lpstr>Reading &amp; reviewing &amp; writing a scientific manuscript</vt:lpstr>
      <vt:lpstr>Reading &amp; reviewing &amp; writing a scientific manuscript</vt:lpstr>
      <vt:lpstr>Reading &amp; reviewing &amp; writing a scientific manuscript</vt:lpstr>
      <vt:lpstr>Reading &amp; reviewing &amp; writing a scientific manuscript</vt:lpstr>
      <vt:lpstr>Reading &amp; reviewing &amp; writing a scientific manuscript</vt:lpstr>
      <vt:lpstr>Reading &amp; reviewing &amp; writing a scientific manuscript</vt:lpstr>
      <vt:lpstr>Developing a Proposal</vt:lpstr>
      <vt:lpstr>Study Designs</vt:lpstr>
      <vt:lpstr>What Kinds of Questions Does Epidemiology Answer? “Big 6”</vt:lpstr>
      <vt:lpstr>What Kinds of Questions Does Epidemiology Answer? “Big 6”</vt:lpstr>
      <vt:lpstr>PowerPoint Presentation</vt:lpstr>
      <vt:lpstr>Summary: 4 Key Aspects of Study Designs Using Individuals as Unit of Observation</vt:lpstr>
      <vt:lpstr>Objectives &amp; Common Study Designs</vt:lpstr>
      <vt:lpstr>Elements of Study Design</vt:lpstr>
      <vt:lpstr>Terminology ⚐ - Retrospective vs. Prospective</vt:lpstr>
      <vt:lpstr>Terminology ⚐ - Retrospective vs. Prospective</vt:lpstr>
      <vt:lpstr>Observational Cohort to RCT &amp; Target Trial to Cohort</vt:lpstr>
      <vt:lpstr>Concept of clinical trials or experimental studies guide other study designs</vt:lpstr>
      <vt:lpstr>Clinical Trial Limitations</vt:lpstr>
      <vt:lpstr>Number of “hits” in Pubmed by study design keyword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RCT vs. Cohort</vt:lpstr>
      <vt:lpstr>Relationship bt Obs &amp; Experimental Studies</vt:lpstr>
      <vt:lpstr>When can an observational study be conceptualized as a randomized experiment?</vt:lpstr>
      <vt:lpstr>When can an observational study be conceptualized as a randomized experiment?</vt:lpstr>
      <vt:lpstr>A historical perspective…</vt:lpstr>
      <vt:lpstr>PowerPoint Presentation</vt:lpstr>
      <vt:lpstr>PowerPoint Presentation</vt:lpstr>
      <vt:lpstr>PowerPoint Presentation</vt:lpstr>
      <vt:lpstr>Interpretation Points to Appreciate</vt:lpstr>
      <vt:lpstr>Acknowledgements:  </vt:lpstr>
      <vt:lpstr>Notation or Shorthand I may commonly use…</vt:lpstr>
      <vt:lpstr>Thank you! Questions?</vt:lpstr>
      <vt:lpstr>In-Class Exercise Option</vt:lpstr>
      <vt:lpstr>In-Class Exercise </vt:lpstr>
      <vt:lpstr>Other options for Obs studies to RCT exercise…</vt:lpstr>
    </vt:vector>
  </TitlesOfParts>
  <Company>UCSF</Company>
  <LinksUpToDate>false</LinksUpToDate>
  <SharedDoc>false</SharedDoc>
  <HyperlinkBase/>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UCSF Presentation Template</dc:title>
  <dc:subject>Presentation Template</dc:subject>
  <dc:creator>Derek MacDavid</dc:creator>
  <dc:description>Derek MacDavid | derek@bigpicdesign.com</dc:description>
  <cp:lastModifiedBy>June M. Chan</cp:lastModifiedBy>
  <cp:revision>962</cp:revision>
  <cp:lastPrinted>2017-12-18T14:41:09Z</cp:lastPrinted>
  <dcterms:created xsi:type="dcterms:W3CDTF">2012-05-07T17:59:34Z</dcterms:created>
  <dcterms:modified xsi:type="dcterms:W3CDTF">2018-01-10T20:52:42Z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0x01010009BFD5D484ED57438231C5F4848B6EC7</vt:lpwstr>
  </property>
</Properties>
</file>