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4550" r:id="rId2"/>
  </p:sldMasterIdLst>
  <p:notesMasterIdLst>
    <p:notesMasterId r:id="rId24"/>
  </p:notesMasterIdLst>
  <p:sldIdLst>
    <p:sldId id="359" r:id="rId3"/>
    <p:sldId id="286" r:id="rId4"/>
    <p:sldId id="259" r:id="rId5"/>
    <p:sldId id="300" r:id="rId6"/>
    <p:sldId id="301" r:id="rId7"/>
    <p:sldId id="312" r:id="rId8"/>
    <p:sldId id="304" r:id="rId9"/>
    <p:sldId id="334" r:id="rId10"/>
    <p:sldId id="335" r:id="rId11"/>
    <p:sldId id="287" r:id="rId12"/>
    <p:sldId id="288" r:id="rId13"/>
    <p:sldId id="311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33" r:id="rId22"/>
    <p:sldId id="358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22" autoAdjust="0"/>
    <p:restoredTop sz="90166" autoAdjust="0"/>
  </p:normalViewPr>
  <p:slideViewPr>
    <p:cSldViewPr snapToGrid="0" snapToObjects="1">
      <p:cViewPr varScale="1">
        <p:scale>
          <a:sx n="102" d="100"/>
          <a:sy n="102" d="100"/>
        </p:scale>
        <p:origin x="195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4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17056"/>
    </p:cViewPr>
  </p:sorterViewPr>
  <p:notesViewPr>
    <p:cSldViewPr snapToGrid="0" snapToObjects="1">
      <p:cViewPr varScale="1">
        <p:scale>
          <a:sx n="154" d="100"/>
          <a:sy n="154" d="100"/>
        </p:scale>
        <p:origin x="-6056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C5A4F-567A-B04C-A8E4-9B4BA21D8B87}" type="datetimeFigureOut">
              <a:rPr lang="en-US" smtClean="0"/>
              <a:t>4/13/22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70955E-2D55-5645-9F86-E26668306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256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386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RR = relative risk, OR = Odds Ratio,</a:t>
            </a:r>
            <a:r>
              <a:rPr lang="en-US" baseline="0" dirty="0"/>
              <a:t> MD = mean difference, D+ = diabetic, D – non Diabetic.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403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just the yellow you are measuring the average effect of the class of drugs regardless if they have diabetes or not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4187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6E2FFF8-3F1E-2640-9BCF-CDEC6C34DDB8}" type="slidenum">
              <a:rPr lang="en-US"/>
              <a:pPr/>
              <a:t>21</a:t>
            </a:fld>
            <a:endParaRPr lang="en-US"/>
          </a:p>
        </p:txBody>
      </p:sp>
      <p:sp>
        <p:nvSpPr>
          <p:cNvPr id="4097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93775" y="641350"/>
            <a:ext cx="4217988" cy="31638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0527" y="4009159"/>
            <a:ext cx="4965606" cy="379845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7915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3000"/>
              </a:lnSpc>
              <a:spcBef>
                <a:spcPct val="0"/>
              </a:spcBef>
            </a:pPr>
            <a:r>
              <a:rPr lang="en-US" sz="900">
                <a:latin typeface="Arial Unicode MS" charset="0"/>
                <a:cs typeface="Arial Unicode MS" charset="0"/>
              </a:rPr>
              <a:t>Figure 1. Conventional and Cumulative Meta-Analyses of 33 Trials of Intravenous Streptokinase for Acute Myocardial Infarction. The odds ratios and 95 percent confidence intervals for an effect of treatment on mortality are shown on a logarithmic scale. A bibliography of the published trial reports is available from the authors.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55BB71-2216-46A2-A024-7CE8A0429B42}" type="slidenum">
              <a:rPr lang="en-US"/>
              <a:pPr/>
              <a:t>2</a:t>
            </a:fld>
            <a:endParaRPr lang="en-US"/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larger the sample size=more info that study has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5822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3577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Larger variance = distribution is larger</a:t>
            </a:r>
          </a:p>
          <a:p>
            <a:r>
              <a:rPr lang="en-US" dirty="0"/>
              <a:t>One method to assign weight Inverse of variance is putting weight to the RR or 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890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8001B3-D86F-4604-B719-E6B4F499287F}" type="slidenum">
              <a:rPr lang="en-US"/>
              <a:pPr/>
              <a:t>10</a:t>
            </a:fld>
            <a:endParaRPr lang="en-US"/>
          </a:p>
        </p:txBody>
      </p:sp>
      <p:sp>
        <p:nvSpPr>
          <p:cNvPr id="34304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r>
              <a:rPr lang="en-US" dirty="0"/>
              <a:t>If studies report either RR or OR, must choose either RR or OR to report and make sure that’s the same across all studies</a:t>
            </a:r>
          </a:p>
        </p:txBody>
      </p:sp>
      <p:sp>
        <p:nvSpPr>
          <p:cNvPr id="343043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4D7C65-DC2B-4A77-B32F-3FC64B85A3A7}" type="slidenum">
              <a:rPr lang="en-US"/>
              <a:pPr/>
              <a:t>11</a:t>
            </a:fld>
            <a:endParaRPr lang="en-US"/>
          </a:p>
        </p:txBody>
      </p:sp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03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08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75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15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0711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3610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489" y="274544"/>
            <a:ext cx="8229023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13812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202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269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06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08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005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679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7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03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551" r:id="rId1"/>
    <p:sldLayoutId id="2147484552" r:id="rId2"/>
    <p:sldLayoutId id="2147484553" r:id="rId3"/>
    <p:sldLayoutId id="2147484554" r:id="rId4"/>
    <p:sldLayoutId id="2147484555" r:id="rId5"/>
    <p:sldLayoutId id="2147484556" r:id="rId6"/>
    <p:sldLayoutId id="2147484557" r:id="rId7"/>
    <p:sldLayoutId id="2147484558" r:id="rId8"/>
    <p:sldLayoutId id="2147484559" r:id="rId9"/>
    <p:sldLayoutId id="2147484560" r:id="rId10"/>
    <p:sldLayoutId id="2147484561" r:id="rId11"/>
    <p:sldLayoutId id="214748456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5247" y="656574"/>
            <a:ext cx="8878753" cy="2586539"/>
          </a:xfrm>
        </p:spPr>
        <p:txBody>
          <a:bodyPr>
            <a:normAutofit/>
          </a:bodyPr>
          <a:lstStyle/>
          <a:p>
            <a:r>
              <a:rPr lang="en-US" dirty="0"/>
              <a:t>Systematic Reviews </a:t>
            </a:r>
            <a:br>
              <a:rPr lang="en-US" dirty="0"/>
            </a:br>
            <a:r>
              <a:rPr lang="en-US" dirty="0"/>
              <a:t>(EPI 214)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4223" y="4316304"/>
            <a:ext cx="6400800" cy="1752600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rgbClr val="FFFF00"/>
                </a:solidFill>
              </a:rPr>
              <a:t>Module 3 – B: Introduction to Meta-analysis</a:t>
            </a:r>
          </a:p>
          <a:p>
            <a:r>
              <a:rPr lang="en-US" dirty="0"/>
              <a:t>Mohsen Malekinejad, MD, </a:t>
            </a:r>
            <a:r>
              <a:rPr lang="en-US" dirty="0" err="1"/>
              <a:t>DrPH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1194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57200"/>
            <a:ext cx="9144000" cy="1409700"/>
          </a:xfrm>
          <a:noFill/>
          <a:ln/>
        </p:spPr>
        <p:txBody>
          <a:bodyPr lIns="90488" tIns="44450" rIns="90488" bIns="44450">
            <a:normAutofit/>
          </a:bodyPr>
          <a:lstStyle/>
          <a:p>
            <a:r>
              <a:rPr lang="en-US" sz="4200" dirty="0">
                <a:latin typeface="+mn-lt"/>
              </a:rPr>
              <a:t>When should we perform meta-analysis?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idx="1"/>
          </p:nvPr>
        </p:nvSpPr>
        <p:spPr>
          <a:xfrm>
            <a:off x="169333" y="1600200"/>
            <a:ext cx="8974667" cy="4525963"/>
          </a:xfrm>
          <a:noFill/>
          <a:ln/>
        </p:spPr>
        <p:txBody>
          <a:bodyPr lIns="90488" tIns="44450" rIns="90488" bIns="44450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FFFF00"/>
                </a:solidFill>
              </a:rPr>
              <a:t>If there are: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primary studies with similar PICO, and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sufficient quantitative data points (at least 2)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 data are on same metric/scale (or can be converted to a common metric)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FFFF00"/>
                </a:solidFill>
              </a:rPr>
              <a:t>Be careful: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Primary studies too heterogeneous – statistical or otherwise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There is high risk of bias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E542C-10D2-4740-9A5D-E3C125C282C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object 3"/>
          <p:cNvSpPr/>
          <p:nvPr/>
        </p:nvSpPr>
        <p:spPr>
          <a:xfrm>
            <a:off x="7195910" y="5138087"/>
            <a:ext cx="1948090" cy="17006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1550472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6700"/>
            <a:ext cx="8229600" cy="1143000"/>
          </a:xfrm>
        </p:spPr>
        <p:txBody>
          <a:bodyPr>
            <a:normAutofit/>
          </a:bodyPr>
          <a:lstStyle/>
          <a:p>
            <a:r>
              <a:rPr lang="en-US" sz="4200" dirty="0"/>
              <a:t>Metrics for Meta-analysis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idx="1"/>
          </p:nvPr>
        </p:nvSpPr>
        <p:spPr>
          <a:xfrm>
            <a:off x="177800" y="1447800"/>
            <a:ext cx="8826500" cy="5080000"/>
          </a:xfrm>
        </p:spPr>
        <p:txBody>
          <a:bodyPr>
            <a:noAutofit/>
          </a:bodyPr>
          <a:lstStyle/>
          <a:p>
            <a:pPr lvl="1"/>
            <a:r>
              <a:rPr lang="en-US" dirty="0">
                <a:solidFill>
                  <a:srgbClr val="FFFF00"/>
                </a:solidFill>
              </a:rPr>
              <a:t>Analytical studies</a:t>
            </a:r>
          </a:p>
          <a:p>
            <a:pPr lvl="2"/>
            <a:r>
              <a:rPr lang="en-US" dirty="0">
                <a:solidFill>
                  <a:srgbClr val="FFFFFF"/>
                </a:solidFill>
              </a:rPr>
              <a:t>Dic</a:t>
            </a:r>
            <a:r>
              <a:rPr lang="en-US" dirty="0">
                <a:solidFill>
                  <a:srgbClr val="FFFFFF"/>
                </a:solidFill>
                <a:cs typeface="Arial" pitchFamily="34" charset="0"/>
              </a:rPr>
              <a:t>hotomous data</a:t>
            </a:r>
            <a:r>
              <a:rPr lang="en-US" dirty="0">
                <a:solidFill>
                  <a:srgbClr val="FFFFFF"/>
                </a:solidFill>
              </a:rPr>
              <a:t>: OR</a:t>
            </a:r>
            <a:r>
              <a:rPr lang="en-US" dirty="0">
                <a:solidFill>
                  <a:srgbClr val="FFFFFF"/>
                </a:solidFill>
                <a:cs typeface="Arial" pitchFamily="34" charset="0"/>
              </a:rPr>
              <a:t>, RR, RRR, ARR, NNT</a:t>
            </a:r>
          </a:p>
          <a:p>
            <a:pPr lvl="2"/>
            <a:r>
              <a:rPr lang="en-US" dirty="0">
                <a:solidFill>
                  <a:srgbClr val="FFFFFF"/>
                </a:solidFill>
              </a:rPr>
              <a:t>Continuous data: Mean difference,  Standard Mean Difference</a:t>
            </a:r>
          </a:p>
          <a:p>
            <a:pPr lvl="1"/>
            <a:r>
              <a:rPr lang="en-US" dirty="0">
                <a:solidFill>
                  <a:srgbClr val="FFFF00"/>
                </a:solidFill>
                <a:cs typeface="Arial" pitchFamily="34" charset="0"/>
              </a:rPr>
              <a:t>Descriptive studies</a:t>
            </a:r>
          </a:p>
          <a:p>
            <a:pPr lvl="2"/>
            <a:r>
              <a:rPr lang="en-US" dirty="0">
                <a:solidFill>
                  <a:srgbClr val="FFFFFF"/>
                </a:solidFill>
              </a:rPr>
              <a:t>Dic</a:t>
            </a:r>
            <a:r>
              <a:rPr lang="en-US" dirty="0">
                <a:solidFill>
                  <a:srgbClr val="FFFFFF"/>
                </a:solidFill>
                <a:cs typeface="Arial" pitchFamily="34" charset="0"/>
              </a:rPr>
              <a:t>hotomous data: prevalence, incidence, rate, test sensitivity, test specificity </a:t>
            </a:r>
          </a:p>
          <a:p>
            <a:pPr lvl="2"/>
            <a:r>
              <a:rPr lang="en-US" dirty="0">
                <a:solidFill>
                  <a:srgbClr val="FFFFFF"/>
                </a:solidFill>
              </a:rPr>
              <a:t>Continuous data: Mean, standard mean, median</a:t>
            </a:r>
          </a:p>
          <a:p>
            <a:endParaRPr lang="en-US" sz="2800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E3523-88A7-403E-8F0A-3BF3F5EDE3E4}" type="slidenum">
              <a:rPr lang="en-US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5149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6257" y="2041143"/>
            <a:ext cx="8150543" cy="25853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27050" indent="-514350">
              <a:lnSpc>
                <a:spcPct val="100000"/>
              </a:lnSpc>
              <a:buFont typeface="+mj-lt"/>
              <a:buAutoNum type="arabicPeriod"/>
              <a:tabLst>
                <a:tab pos="355600" algn="l"/>
              </a:tabLst>
            </a:pPr>
            <a:r>
              <a:rPr lang="en-US" sz="2800" dirty="0">
                <a:latin typeface="Calibri"/>
                <a:cs typeface="Calibri"/>
              </a:rPr>
              <a:t>Map out combinable data by your PICO</a:t>
            </a:r>
          </a:p>
          <a:p>
            <a:pPr marL="527050" indent="-514350">
              <a:lnSpc>
                <a:spcPct val="100000"/>
              </a:lnSpc>
              <a:buFont typeface="+mj-lt"/>
              <a:buAutoNum type="arabicPeriod"/>
              <a:tabLst>
                <a:tab pos="355600" algn="l"/>
              </a:tabLst>
            </a:pPr>
            <a:r>
              <a:rPr lang="en-US" sz="2800" dirty="0">
                <a:latin typeface="Calibri"/>
                <a:cs typeface="Calibri"/>
              </a:rPr>
              <a:t>Decide the best summery effect to present your findings</a:t>
            </a:r>
          </a:p>
          <a:p>
            <a:pPr marL="527050" indent="-514350">
              <a:lnSpc>
                <a:spcPct val="100000"/>
              </a:lnSpc>
              <a:buFont typeface="+mj-lt"/>
              <a:buAutoNum type="arabicPeriod"/>
              <a:tabLst>
                <a:tab pos="355600" algn="l"/>
              </a:tabLst>
            </a:pPr>
            <a:r>
              <a:rPr lang="en-US" sz="2800" dirty="0">
                <a:latin typeface="Calibri"/>
                <a:cs typeface="Calibri"/>
              </a:rPr>
              <a:t>Convert various effect measures to the common metric of interest</a:t>
            </a:r>
          </a:p>
          <a:p>
            <a:pPr marL="527050" indent="-514350">
              <a:lnSpc>
                <a:spcPct val="100000"/>
              </a:lnSpc>
              <a:buFont typeface="+mj-lt"/>
              <a:buAutoNum type="arabicPeriod"/>
              <a:tabLst>
                <a:tab pos="355600" algn="l"/>
              </a:tabLst>
            </a:pPr>
            <a:r>
              <a:rPr lang="en-US" sz="2800" dirty="0">
                <a:latin typeface="Calibri"/>
                <a:cs typeface="Calibri"/>
              </a:rPr>
              <a:t>Organize data in a meta-analysis software </a:t>
            </a:r>
            <a:endParaRPr sz="2800" dirty="0">
              <a:latin typeface="Calibri"/>
              <a:cs typeface="Calibri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/>
              <a:t>Prepare for Meta-analysis</a:t>
            </a:r>
          </a:p>
        </p:txBody>
      </p:sp>
    </p:spTree>
    <p:extLst>
      <p:ext uri="{BB962C8B-B14F-4D97-AF65-F5344CB8AC3E}">
        <p14:creationId xmlns:p14="http://schemas.microsoft.com/office/powerpoint/2010/main" val="1086354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457200"/>
            <a:ext cx="8839200" cy="1143000"/>
          </a:xfrm>
        </p:spPr>
        <p:txBody>
          <a:bodyPr>
            <a:noAutofit/>
          </a:bodyPr>
          <a:lstStyle/>
          <a:p>
            <a:r>
              <a:rPr lang="en-US" sz="4200" dirty="0"/>
              <a:t>Systematic review (Fictional Example)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Objective: To assess the effectiveness of a new generation of blood pressure drugs on cardiovascular outcomes in &gt; 50 years old patients in the  US.</a:t>
            </a:r>
          </a:p>
        </p:txBody>
      </p:sp>
    </p:spTree>
    <p:extLst>
      <p:ext uri="{BB962C8B-B14F-4D97-AF65-F5344CB8AC3E}">
        <p14:creationId xmlns:p14="http://schemas.microsoft.com/office/powerpoint/2010/main" val="2160377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SR – Database (Fictional)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968500"/>
            <a:ext cx="7809696" cy="43307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FDC352B-CF5E-BD40-92DC-4B4B7A0CDA66}"/>
              </a:ext>
            </a:extLst>
          </p:cNvPr>
          <p:cNvSpPr txBox="1"/>
          <p:nvPr/>
        </p:nvSpPr>
        <p:spPr>
          <a:xfrm>
            <a:off x="5576342" y="1415018"/>
            <a:ext cx="2353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outcomes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843BD7-5DEE-284F-90EC-513D4AB56FA7}"/>
              </a:ext>
            </a:extLst>
          </p:cNvPr>
          <p:cNvSpPr txBox="1"/>
          <p:nvPr/>
        </p:nvSpPr>
        <p:spPr>
          <a:xfrm>
            <a:off x="3942413" y="1507093"/>
            <a:ext cx="1633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Intervention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219449-3A83-2A46-A6F5-9CDF9A92C91A}"/>
              </a:ext>
            </a:extLst>
          </p:cNvPr>
          <p:cNvSpPr txBox="1"/>
          <p:nvPr/>
        </p:nvSpPr>
        <p:spPr>
          <a:xfrm>
            <a:off x="2293495" y="1507093"/>
            <a:ext cx="1274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population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F4F48E-9EA8-B740-B47D-F224CAAA70E5}"/>
              </a:ext>
            </a:extLst>
          </p:cNvPr>
          <p:cNvSpPr txBox="1"/>
          <p:nvPr/>
        </p:nvSpPr>
        <p:spPr>
          <a:xfrm>
            <a:off x="622091" y="1507093"/>
            <a:ext cx="1668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Study code</a:t>
            </a:r>
          </a:p>
        </p:txBody>
      </p:sp>
    </p:spTree>
    <p:extLst>
      <p:ext uri="{BB962C8B-B14F-4D97-AF65-F5344CB8AC3E}">
        <p14:creationId xmlns:p14="http://schemas.microsoft.com/office/powerpoint/2010/main" val="23658573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/>
              <a:t>How to combine?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Depends on question we are trying to answer:</a:t>
            </a:r>
          </a:p>
          <a:p>
            <a:pPr lvl="1"/>
            <a:r>
              <a:rPr lang="en-US" dirty="0"/>
              <a:t>average effect of both drugs across all populations?</a:t>
            </a:r>
          </a:p>
          <a:p>
            <a:pPr lvl="1"/>
            <a:r>
              <a:rPr lang="en-US" dirty="0"/>
              <a:t>differences between  the effect of treatment  </a:t>
            </a:r>
            <a:r>
              <a:rPr lang="en-US" dirty="0">
                <a:solidFill>
                  <a:srgbClr val="FFFF00"/>
                </a:solidFill>
              </a:rPr>
              <a:t>A</a:t>
            </a:r>
            <a:r>
              <a:rPr lang="en-US" dirty="0"/>
              <a:t> and </a:t>
            </a:r>
            <a:r>
              <a:rPr lang="en-US" dirty="0">
                <a:solidFill>
                  <a:srgbClr val="FFFF00"/>
                </a:solidFill>
              </a:rPr>
              <a:t>B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the effect of new drugs on diabetic vs. non diabetic patients ?</a:t>
            </a:r>
          </a:p>
        </p:txBody>
      </p:sp>
    </p:spTree>
    <p:extLst>
      <p:ext uri="{BB962C8B-B14F-4D97-AF65-F5344CB8AC3E}">
        <p14:creationId xmlns:p14="http://schemas.microsoft.com/office/powerpoint/2010/main" val="7607268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27194"/>
            <a:ext cx="9144000" cy="785164"/>
          </a:xfrm>
        </p:spPr>
        <p:txBody>
          <a:bodyPr>
            <a:noAutofit/>
          </a:bodyPr>
          <a:lstStyle/>
          <a:p>
            <a:r>
              <a:rPr lang="en-US" sz="4200" dirty="0"/>
              <a:t>Example 1  - MA for HBP</a:t>
            </a:r>
            <a:br>
              <a:rPr lang="en-US" sz="4200" dirty="0"/>
            </a:br>
            <a:endParaRPr lang="en-US" sz="4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0717635"/>
              </p:ext>
            </p:extLst>
          </p:nvPr>
        </p:nvGraphicFramePr>
        <p:xfrm>
          <a:off x="1143000" y="1483437"/>
          <a:ext cx="6858000" cy="37973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Primary </a:t>
                      </a:r>
                      <a:b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Study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Population </a:t>
                      </a:r>
                      <a:b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(Diabetic)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Treatment </a:t>
                      </a:r>
                      <a:b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 Blood </a:t>
                      </a:r>
                      <a:b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Pressure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Myocardial </a:t>
                      </a:r>
                      <a:b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Infarction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+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MD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+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5c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+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5d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+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MD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91840" y="5564967"/>
            <a:ext cx="7892706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FF00"/>
                </a:solidFill>
              </a:rPr>
              <a:t>Average effect across population and </a:t>
            </a:r>
            <a:r>
              <a:rPr lang="en-US" sz="3200" dirty="0" err="1">
                <a:solidFill>
                  <a:srgbClr val="FFFF00"/>
                </a:solidFill>
              </a:rPr>
              <a:t>Tx</a:t>
            </a:r>
            <a:r>
              <a:rPr lang="en-US" sz="3200" dirty="0">
                <a:solidFill>
                  <a:srgbClr val="FFFF00"/>
                </a:solidFill>
              </a:rPr>
              <a:t> types</a:t>
            </a:r>
          </a:p>
        </p:txBody>
      </p:sp>
    </p:spTree>
    <p:extLst>
      <p:ext uri="{BB962C8B-B14F-4D97-AF65-F5344CB8AC3E}">
        <p14:creationId xmlns:p14="http://schemas.microsoft.com/office/powerpoint/2010/main" val="2065738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75620"/>
            <a:ext cx="9144000" cy="1086908"/>
          </a:xfrm>
        </p:spPr>
        <p:txBody>
          <a:bodyPr>
            <a:normAutofit/>
          </a:bodyPr>
          <a:lstStyle/>
          <a:p>
            <a:r>
              <a:rPr lang="en-US" dirty="0"/>
              <a:t>Example 2 – MA for HBP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3738507"/>
              </p:ext>
            </p:extLst>
          </p:nvPr>
        </p:nvGraphicFramePr>
        <p:xfrm>
          <a:off x="1143000" y="1920081"/>
          <a:ext cx="6858000" cy="38862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Primary </a:t>
                      </a:r>
                      <a:b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Study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Population </a:t>
                      </a:r>
                      <a:b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</a:t>
                      </a:r>
                      <a:r>
                        <a:rPr lang="en-US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Diabetis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Treatment </a:t>
                      </a:r>
                      <a:b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 Blood </a:t>
                      </a:r>
                      <a:b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Pressure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Myocardial </a:t>
                      </a:r>
                      <a:b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Infarction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+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MD</a:t>
                      </a:r>
                    </a:p>
                  </a:txBody>
                  <a:tcPr marL="12700" marR="12700" marT="12700" marB="0" anchor="b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</a:t>
                      </a:r>
                    </a:p>
                  </a:txBody>
                  <a:tcPr marL="12700" marR="12700" marT="12700" marB="0" anchor="b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+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5c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+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5d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+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MD</a:t>
                      </a:r>
                    </a:p>
                  </a:txBody>
                  <a:tcPr marL="12700" marR="12700" marT="12700" marB="0" anchor="b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466575" y="5930598"/>
            <a:ext cx="86774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Average effect of  both </a:t>
            </a:r>
            <a:r>
              <a:rPr lang="en-US" sz="2800" dirty="0" err="1">
                <a:solidFill>
                  <a:srgbClr val="FFFF00"/>
                </a:solidFill>
              </a:rPr>
              <a:t>Tx</a:t>
            </a:r>
            <a:r>
              <a:rPr lang="en-US" sz="2800" dirty="0">
                <a:solidFill>
                  <a:srgbClr val="FFFF00"/>
                </a:solidFill>
              </a:rPr>
              <a:t>  types by diabetic status</a:t>
            </a:r>
          </a:p>
        </p:txBody>
      </p:sp>
    </p:spTree>
    <p:extLst>
      <p:ext uri="{BB962C8B-B14F-4D97-AF65-F5344CB8AC3E}">
        <p14:creationId xmlns:p14="http://schemas.microsoft.com/office/powerpoint/2010/main" val="18466523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485900"/>
          </a:xfrm>
        </p:spPr>
        <p:txBody>
          <a:bodyPr>
            <a:normAutofit/>
          </a:bodyPr>
          <a:lstStyle/>
          <a:p>
            <a:r>
              <a:rPr lang="en-US" sz="4200" dirty="0"/>
              <a:t>Example 3 – MA for HBP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7211555"/>
              </p:ext>
            </p:extLst>
          </p:nvPr>
        </p:nvGraphicFramePr>
        <p:xfrm>
          <a:off x="1143000" y="1682995"/>
          <a:ext cx="7086600" cy="4264820"/>
        </p:xfrm>
        <a:graphic>
          <a:graphicData uri="http://schemas.openxmlformats.org/drawingml/2006/table">
            <a:tbl>
              <a:tblPr/>
              <a:tblGrid>
                <a:gridCol w="1417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328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Primary </a:t>
                      </a:r>
                      <a:b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Study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Population </a:t>
                      </a:r>
                      <a:b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(Diabetic)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Treatment </a:t>
                      </a:r>
                      <a:b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 Blood </a:t>
                      </a:r>
                      <a:b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Pressure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Myocardial </a:t>
                      </a:r>
                      <a:b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Infarction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6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+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01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93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MD</a:t>
                      </a:r>
                    </a:p>
                  </a:txBody>
                  <a:tcPr marL="12700" marR="12700" marT="12700" marB="0" anchor="b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93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+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393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01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6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6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6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5c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+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01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5d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+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393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MD</a:t>
                      </a:r>
                    </a:p>
                  </a:txBody>
                  <a:tcPr marL="12700" marR="12700" marT="12700" marB="0" anchor="b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111360" y="6044035"/>
            <a:ext cx="72389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Average effect for all populations by </a:t>
            </a:r>
            <a:r>
              <a:rPr lang="en-US" sz="2800" dirty="0" err="1">
                <a:solidFill>
                  <a:srgbClr val="FFFF00"/>
                </a:solidFill>
              </a:rPr>
              <a:t>Tx</a:t>
            </a:r>
            <a:r>
              <a:rPr lang="en-US" sz="2800" dirty="0">
                <a:solidFill>
                  <a:srgbClr val="FFFF00"/>
                </a:solidFill>
              </a:rPr>
              <a:t> type</a:t>
            </a:r>
          </a:p>
        </p:txBody>
      </p:sp>
    </p:spTree>
    <p:extLst>
      <p:ext uri="{BB962C8B-B14F-4D97-AF65-F5344CB8AC3E}">
        <p14:creationId xmlns:p14="http://schemas.microsoft.com/office/powerpoint/2010/main" val="3038717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120" y="401796"/>
            <a:ext cx="8229600" cy="1079977"/>
          </a:xfrm>
        </p:spPr>
        <p:txBody>
          <a:bodyPr>
            <a:normAutofit/>
          </a:bodyPr>
          <a:lstStyle/>
          <a:p>
            <a:r>
              <a:rPr lang="en-US" sz="4200" dirty="0"/>
              <a:t>Example 4 – MA for </a:t>
            </a:r>
            <a:r>
              <a:rPr lang="en-US" sz="4200" dirty="0">
                <a:solidFill>
                  <a:srgbClr val="FFFF00"/>
                </a:solidFill>
              </a:rPr>
              <a:t>MI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43000" y="1939131"/>
          <a:ext cx="6858000" cy="38481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Primary </a:t>
                      </a:r>
                      <a:b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Study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Population </a:t>
                      </a:r>
                      <a:b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(Diabetic)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Treatment </a:t>
                      </a:r>
                      <a:b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type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 Blood </a:t>
                      </a:r>
                      <a:b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Pressure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Myocardial </a:t>
                      </a:r>
                      <a:b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Infarction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+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MD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+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5c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+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5d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+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MD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8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20495" y="5969086"/>
            <a:ext cx="82871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FF00"/>
                </a:solidFill>
              </a:rPr>
              <a:t>Effect of  different </a:t>
            </a:r>
            <a:r>
              <a:rPr lang="en-US" sz="2800" dirty="0" err="1">
                <a:solidFill>
                  <a:srgbClr val="FFFF00"/>
                </a:solidFill>
              </a:rPr>
              <a:t>Tx</a:t>
            </a:r>
            <a:r>
              <a:rPr lang="en-US" sz="2800" dirty="0">
                <a:solidFill>
                  <a:srgbClr val="FFFF00"/>
                </a:solidFill>
              </a:rPr>
              <a:t>  types by diabetic status</a:t>
            </a:r>
          </a:p>
        </p:txBody>
      </p:sp>
    </p:spTree>
    <p:extLst>
      <p:ext uri="{BB962C8B-B14F-4D97-AF65-F5344CB8AC3E}">
        <p14:creationId xmlns:p14="http://schemas.microsoft.com/office/powerpoint/2010/main" val="3059868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584200" y="732770"/>
            <a:ext cx="8229600" cy="883708"/>
          </a:xfrm>
        </p:spPr>
        <p:txBody>
          <a:bodyPr>
            <a:normAutofit/>
          </a:bodyPr>
          <a:lstStyle/>
          <a:p>
            <a:r>
              <a:rPr lang="en-US" sz="4200" dirty="0"/>
              <a:t>Objective of Systematic Review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>
          <a:xfrm>
            <a:off x="321736" y="1837268"/>
            <a:ext cx="8686800" cy="4073525"/>
          </a:xfrm>
        </p:spPr>
        <p:txBody>
          <a:bodyPr>
            <a:normAutofit/>
          </a:bodyPr>
          <a:lstStyle/>
          <a:p>
            <a:pPr marL="0" indent="0">
              <a:buSzTx/>
              <a:buNone/>
            </a:pPr>
            <a:r>
              <a:rPr lang="en-US" sz="3600" dirty="0"/>
              <a:t>To </a:t>
            </a:r>
            <a:r>
              <a:rPr lang="en-US" sz="3600" dirty="0">
                <a:solidFill>
                  <a:srgbClr val="FFFF00"/>
                </a:solidFill>
              </a:rPr>
              <a:t>synthesize</a:t>
            </a:r>
            <a:r>
              <a:rPr lang="en-US" sz="3600" dirty="0"/>
              <a:t> important information across studies and provide a summary of findings.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32908-4285-4F6B-9DD0-85C04F3B225F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700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9400"/>
            <a:ext cx="8229600" cy="1447800"/>
          </a:xfrm>
        </p:spPr>
        <p:txBody>
          <a:bodyPr>
            <a:normAutofit fontScale="90000"/>
          </a:bodyPr>
          <a:lstStyle/>
          <a:p>
            <a:r>
              <a:rPr lang="en-US" dirty="0"/>
              <a:t>Rearranging Data for Example 2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514600" y="1932781"/>
          <a:ext cx="4114800" cy="3860800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Primary </a:t>
                      </a:r>
                      <a:b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Study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Population </a:t>
                      </a:r>
                      <a:b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(Diabetic)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 Blood </a:t>
                      </a:r>
                      <a:b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Pressure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+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+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5c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+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5d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+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2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5a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5b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MD</a:t>
                      </a:r>
                    </a:p>
                  </a:txBody>
                  <a:tcPr marL="12700" marR="12700" marT="12700" marB="0" anchor="b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 - 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MD</a:t>
                      </a:r>
                    </a:p>
                  </a:txBody>
                  <a:tcPr marL="12700" marR="12700" marT="12700" marB="0" anchor="b">
                    <a:lnL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5857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2967" y="6447585"/>
            <a:ext cx="2323523" cy="348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3080" y="6429375"/>
            <a:ext cx="6381750" cy="32076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 lIns="0" tIns="12211" rIns="0" bIns="0" numCol="1" anchor="ctr" anchorCtr="0" compatLnSpc="1">
            <a:prstTxWarp prst="textNoShape">
              <a:avLst/>
            </a:prstTxWarp>
          </a:bodyPr>
          <a:lstStyle/>
          <a:p>
            <a:pPr algn="l">
              <a:tabLst>
                <a:tab pos="649628" algn="l"/>
                <a:tab pos="1299256" algn="l"/>
                <a:tab pos="1948884" algn="l"/>
                <a:tab pos="2598511" algn="l"/>
                <a:tab pos="3248139" algn="l"/>
                <a:tab pos="3897767" algn="l"/>
                <a:tab pos="4547395" algn="l"/>
                <a:tab pos="5197023" algn="l"/>
                <a:tab pos="5846651" algn="l"/>
              </a:tabLst>
            </a:pPr>
            <a:r>
              <a:rPr lang="en-US" sz="1100" b="1">
                <a:cs typeface="Arial Unicode MS" charset="0"/>
              </a:rPr>
              <a:t>Lau J et al. N Engl J Med 1992;327:248-254.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4182" y="1148194"/>
            <a:ext cx="5845752" cy="4474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415637" y="161085"/>
            <a:ext cx="8312727" cy="645739"/>
          </a:xfrm>
          <a:custGeom>
            <a:avLst/>
            <a:gdLst/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 anchorCtr="1"/>
          <a:lstStyle/>
          <a:p>
            <a:pPr algn="ctr">
              <a:lnSpc>
                <a:spcPct val="97000"/>
              </a:lnSpc>
              <a:tabLst>
                <a:tab pos="649628" algn="l"/>
                <a:tab pos="1299256" algn="l"/>
                <a:tab pos="1948884" algn="l"/>
                <a:tab pos="2598511" algn="l"/>
                <a:tab pos="3248139" algn="l"/>
                <a:tab pos="3897767" algn="l"/>
                <a:tab pos="4547395" algn="l"/>
                <a:tab pos="5197023" algn="l"/>
                <a:tab pos="5846651" algn="l"/>
                <a:tab pos="6496279" algn="l"/>
                <a:tab pos="7145906" algn="l"/>
                <a:tab pos="7795534" algn="l"/>
              </a:tabLst>
            </a:pPr>
            <a:r>
              <a:rPr lang="en-US" sz="2400" b="1" dirty="0">
                <a:solidFill>
                  <a:srgbClr val="FFFFFF"/>
                </a:solidFill>
                <a:cs typeface="Arial Unicode MS" charset="0"/>
              </a:rPr>
              <a:t>Conventional and Cumulative Meta-Analyses of 33 Trials of Intravenous Streptokinase for Acute Myocardial </a:t>
            </a:r>
            <a:r>
              <a:rPr lang="en-US" sz="2800" b="1" dirty="0">
                <a:solidFill>
                  <a:srgbClr val="FFFFFF"/>
                </a:solidFill>
                <a:cs typeface="Arial Unicode MS" charset="0"/>
              </a:rPr>
              <a:t>Infarction</a:t>
            </a:r>
            <a:r>
              <a:rPr lang="en-US" sz="2400" b="1" dirty="0">
                <a:solidFill>
                  <a:srgbClr val="FFFFFF"/>
                </a:solidFill>
                <a:cs typeface="Arial Unicode MS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380995" y="5604936"/>
            <a:ext cx="87545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“Cumulative meta-analysis of therapeutic trials facilitates the determination of clinical efficacy and harm and may be helpful in tracking trials, planning future trials, and making clinical recommendations for therapy”</a:t>
            </a:r>
          </a:p>
        </p:txBody>
      </p:sp>
    </p:spTree>
    <p:extLst>
      <p:ext uri="{BB962C8B-B14F-4D97-AF65-F5344CB8AC3E}">
        <p14:creationId xmlns:p14="http://schemas.microsoft.com/office/powerpoint/2010/main" val="6076197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6257" y="1612145"/>
            <a:ext cx="8058150" cy="33265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240"/>
              </a:lnSpc>
              <a:tabLst>
                <a:tab pos="355600" algn="l"/>
              </a:tabLst>
            </a:pPr>
            <a:endParaRPr lang="en-US" sz="2800" spc="-15" dirty="0">
              <a:latin typeface="Calibri"/>
              <a:cs typeface="Calibri"/>
            </a:endParaRPr>
          </a:p>
          <a:p>
            <a:pPr marL="355600" indent="-342900">
              <a:lnSpc>
                <a:spcPts val="3240"/>
              </a:lnSpc>
              <a:buFont typeface="Arial"/>
              <a:buChar char="•"/>
              <a:tabLst>
                <a:tab pos="355600" algn="l"/>
              </a:tabLst>
            </a:pPr>
            <a:r>
              <a:rPr lang="en-US" sz="2800" spc="-15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he </a:t>
            </a:r>
            <a:r>
              <a:rPr sz="2800" spc="-35" dirty="0">
                <a:latin typeface="Calibri"/>
                <a:cs typeface="Calibri"/>
              </a:rPr>
              <a:t>s</a:t>
            </a:r>
            <a:r>
              <a:rPr sz="2800" spc="-55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i</a:t>
            </a:r>
            <a:r>
              <a:rPr sz="2800" spc="-35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i</a:t>
            </a:r>
            <a:r>
              <a:rPr sz="2800" spc="-45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al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lang="en-US" sz="2800" spc="10" dirty="0">
                <a:latin typeface="Calibri"/>
                <a:cs typeface="Calibri"/>
              </a:rPr>
              <a:t>methods u</a:t>
            </a:r>
            <a:r>
              <a:rPr lang="en-US" sz="2800" spc="-45" dirty="0">
                <a:latin typeface="Calibri"/>
                <a:cs typeface="Calibri"/>
              </a:rPr>
              <a:t>sed to c</a:t>
            </a:r>
            <a:r>
              <a:rPr sz="2800" spc="-5" dirty="0">
                <a:latin typeface="Calibri"/>
                <a:cs typeface="Calibri"/>
              </a:rPr>
              <a:t>ombin</a:t>
            </a:r>
            <a:r>
              <a:rPr lang="en-US" sz="2800" spc="-5" dirty="0">
                <a:latin typeface="Calibri"/>
                <a:cs typeface="Calibri"/>
              </a:rPr>
              <a:t>e </a:t>
            </a:r>
            <a:r>
              <a:rPr lang="en-US" sz="2800" spc="-5" dirty="0">
                <a:solidFill>
                  <a:srgbClr val="FFFF00"/>
                </a:solidFill>
                <a:latin typeface="Calibri"/>
                <a:cs typeface="Calibri"/>
              </a:rPr>
              <a:t>two or more</a:t>
            </a:r>
            <a:r>
              <a:rPr lang="en-US" sz="2800" spc="-5" dirty="0">
                <a:latin typeface="Calibri"/>
                <a:cs typeface="Calibri"/>
              </a:rPr>
              <a:t> data points derived </a:t>
            </a:r>
            <a:r>
              <a:rPr sz="2800" spc="-5" dirty="0">
                <a:latin typeface="Calibri"/>
                <a:cs typeface="Calibri"/>
              </a:rPr>
              <a:t>f</a:t>
            </a:r>
            <a:r>
              <a:rPr sz="2800" spc="-45" dirty="0">
                <a:latin typeface="Calibri"/>
                <a:cs typeface="Calibri"/>
              </a:rPr>
              <a:t>r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dirty="0">
                <a:latin typeface="Calibri"/>
                <a:cs typeface="Calibri"/>
              </a:rPr>
              <a:t>m </a:t>
            </a:r>
            <a:r>
              <a:rPr lang="en-US" sz="2800" spc="20" dirty="0">
                <a:latin typeface="Calibri"/>
                <a:cs typeface="Calibri"/>
              </a:rPr>
              <a:t>primary studies.</a:t>
            </a:r>
          </a:p>
          <a:p>
            <a:pPr marL="355600" indent="-342900">
              <a:lnSpc>
                <a:spcPts val="3240"/>
              </a:lnSpc>
              <a:buFont typeface="Arial"/>
              <a:buChar char="•"/>
              <a:tabLst>
                <a:tab pos="355600" algn="l"/>
              </a:tabLst>
            </a:pPr>
            <a:endParaRPr lang="en-US" sz="2800" spc="20" dirty="0">
              <a:latin typeface="Calibri"/>
              <a:cs typeface="Calibri"/>
            </a:endParaRPr>
          </a:p>
          <a:p>
            <a:pPr marL="355600" indent="-342900">
              <a:lnSpc>
                <a:spcPts val="3240"/>
              </a:lnSpc>
              <a:buFont typeface="Arial"/>
              <a:buChar char="•"/>
              <a:tabLst>
                <a:tab pos="355600" algn="l"/>
              </a:tabLst>
            </a:pPr>
            <a:r>
              <a:rPr lang="en-US" sz="2800" dirty="0">
                <a:latin typeface="Calibri"/>
                <a:cs typeface="Calibri"/>
              </a:rPr>
              <a:t>MA generates an estimate  for the summary </a:t>
            </a:r>
            <a:r>
              <a:rPr sz="2800" spc="-35" dirty="0">
                <a:latin typeface="Calibri"/>
                <a:cs typeface="Calibri"/>
              </a:rPr>
              <a:t>s</a:t>
            </a:r>
            <a:r>
              <a:rPr sz="2800" spc="-55" dirty="0">
                <a:latin typeface="Calibri"/>
                <a:cs typeface="Calibri"/>
              </a:rPr>
              <a:t>t</a:t>
            </a:r>
            <a:r>
              <a:rPr sz="2800" spc="-20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i</a:t>
            </a:r>
            <a:r>
              <a:rPr sz="2800" spc="-35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ic</a:t>
            </a:r>
            <a:r>
              <a:rPr lang="en-US" sz="2800" spc="-15" dirty="0">
                <a:latin typeface="Calibri"/>
                <a:cs typeface="Calibri"/>
              </a:rPr>
              <a:t>s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(</a:t>
            </a:r>
            <a:r>
              <a:rPr sz="2800" spc="-15" dirty="0">
                <a:latin typeface="Calibri"/>
                <a:cs typeface="Calibri"/>
              </a:rPr>
              <a:t>w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th</a:t>
            </a:r>
            <a:r>
              <a:rPr sz="2800" spc="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ts </a:t>
            </a:r>
            <a:r>
              <a:rPr sz="2800" spc="-30" dirty="0">
                <a:latin typeface="Calibri"/>
                <a:cs typeface="Calibri"/>
              </a:rPr>
              <a:t>c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5" dirty="0">
                <a:latin typeface="Calibri"/>
                <a:cs typeface="Calibri"/>
              </a:rPr>
              <a:t>fidenc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n</a:t>
            </a:r>
            <a:r>
              <a:rPr sz="2800" spc="-45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r</a:t>
            </a:r>
            <a:r>
              <a:rPr sz="2800" spc="-35" dirty="0">
                <a:latin typeface="Calibri"/>
                <a:cs typeface="Calibri"/>
              </a:rPr>
              <a:t>v</a:t>
            </a:r>
            <a:r>
              <a:rPr sz="2800" dirty="0">
                <a:latin typeface="Calibri"/>
                <a:cs typeface="Calibri"/>
              </a:rPr>
              <a:t>al</a:t>
            </a:r>
            <a:r>
              <a:rPr lang="en-US" sz="2800" dirty="0">
                <a:latin typeface="Calibri"/>
                <a:cs typeface="Calibri"/>
              </a:rPr>
              <a:t> ) a metric of choice (e.g.,  relative risk, odds ratio,  prevalence).</a:t>
            </a:r>
          </a:p>
          <a:p>
            <a:pPr marL="355600" indent="-342900">
              <a:lnSpc>
                <a:spcPts val="3240"/>
              </a:lnSpc>
              <a:buFont typeface="Arial"/>
              <a:buChar char="•"/>
              <a:tabLst>
                <a:tab pos="355600" algn="l"/>
              </a:tabLst>
            </a:pPr>
            <a:endParaRPr lang="en-US" sz="2800" dirty="0">
              <a:latin typeface="Calibri"/>
              <a:cs typeface="Calibri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/>
              <a:t>Meta-analysis (MA)</a:t>
            </a:r>
          </a:p>
        </p:txBody>
      </p:sp>
    </p:spTree>
    <p:extLst>
      <p:ext uri="{BB962C8B-B14F-4D97-AF65-F5344CB8AC3E}">
        <p14:creationId xmlns:p14="http://schemas.microsoft.com/office/powerpoint/2010/main" val="1172496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/>
              <a:t>Why Performing Meta-analysis?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Increase precision of overall estimate</a:t>
            </a:r>
          </a:p>
          <a:p>
            <a:r>
              <a:rPr lang="en-US" dirty="0"/>
              <a:t>Investigate reasons for differences in risk estimates between studies</a:t>
            </a:r>
          </a:p>
          <a:p>
            <a:r>
              <a:rPr lang="en-US" dirty="0"/>
              <a:t>Discover patterns of risk amongst studies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631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Meta-analysis: Generic Formula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2895600"/>
            <a:ext cx="8813800" cy="3733800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Yi </a:t>
            </a:r>
            <a:r>
              <a:rPr lang="en-US" sz="2400" dirty="0"/>
              <a:t>= intervention effect estimated in the </a:t>
            </a:r>
            <a:r>
              <a:rPr lang="en-US" sz="2400" dirty="0" err="1">
                <a:solidFill>
                  <a:srgbClr val="FFFF00"/>
                </a:solidFill>
              </a:rPr>
              <a:t>i</a:t>
            </a:r>
            <a:r>
              <a:rPr lang="en-US" sz="2400" dirty="0" err="1"/>
              <a:t>th</a:t>
            </a:r>
            <a:r>
              <a:rPr lang="en-US" sz="2400" dirty="0"/>
              <a:t> study</a:t>
            </a:r>
          </a:p>
          <a:p>
            <a:r>
              <a:rPr lang="en-US" sz="2400" dirty="0">
                <a:solidFill>
                  <a:srgbClr val="FFFF00"/>
                </a:solidFill>
              </a:rPr>
              <a:t>Wi</a:t>
            </a:r>
            <a:r>
              <a:rPr lang="en-US" sz="2400" dirty="0"/>
              <a:t> = weight given to the </a:t>
            </a:r>
            <a:r>
              <a:rPr lang="en-US" sz="2400" dirty="0" err="1">
                <a:solidFill>
                  <a:srgbClr val="FFFF00"/>
                </a:solidFill>
              </a:rPr>
              <a:t>i</a:t>
            </a:r>
            <a:r>
              <a:rPr lang="en-US" sz="2400" dirty="0" err="1"/>
              <a:t>th</a:t>
            </a:r>
            <a:r>
              <a:rPr lang="en-US" sz="2400" dirty="0"/>
              <a:t> study</a:t>
            </a:r>
          </a:p>
          <a:p>
            <a:pPr lvl="1"/>
            <a:r>
              <a:rPr lang="en-US" sz="2000" dirty="0"/>
              <a:t>The bigger the weight given to the </a:t>
            </a:r>
            <a:r>
              <a:rPr lang="en-US" sz="2000" dirty="0" err="1">
                <a:solidFill>
                  <a:srgbClr val="FFFF00"/>
                </a:solidFill>
              </a:rPr>
              <a:t>i</a:t>
            </a:r>
            <a:r>
              <a:rPr lang="en-US" sz="2000" dirty="0" err="1"/>
              <a:t>th</a:t>
            </a:r>
            <a:r>
              <a:rPr lang="en-US" sz="2000" dirty="0"/>
              <a:t> study, the more it will contribute to the weighted average</a:t>
            </a:r>
          </a:p>
          <a:p>
            <a:pPr lvl="1"/>
            <a:r>
              <a:rPr lang="en-US" sz="2000" dirty="0"/>
              <a:t>The weights reflect the amount of information that each study contains</a:t>
            </a:r>
          </a:p>
          <a:p>
            <a:pPr lvl="1"/>
            <a:r>
              <a:rPr lang="en-US" sz="2000" dirty="0"/>
              <a:t> For ratio measures (OR, RR, </a:t>
            </a:r>
            <a:r>
              <a:rPr lang="en-US" sz="2000" dirty="0" err="1"/>
              <a:t>etc</a:t>
            </a:r>
            <a:r>
              <a:rPr lang="en-US" sz="2000" dirty="0"/>
              <a:t>), </a:t>
            </a:r>
            <a:r>
              <a:rPr lang="en-US" sz="2000" dirty="0">
                <a:solidFill>
                  <a:srgbClr val="FFFF00"/>
                </a:solidFill>
              </a:rPr>
              <a:t>Yi</a:t>
            </a:r>
            <a:r>
              <a:rPr lang="en-US" sz="2000" dirty="0"/>
              <a:t> is the natural logarithm of the measure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5699" y="1600200"/>
            <a:ext cx="6705601" cy="862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3783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42900"/>
            <a:ext cx="9029700" cy="1638300"/>
          </a:xfrm>
        </p:spPr>
        <p:txBody>
          <a:bodyPr>
            <a:normAutofit/>
          </a:bodyPr>
          <a:lstStyle/>
          <a:p>
            <a:r>
              <a:rPr lang="en-US" sz="4200" dirty="0"/>
              <a:t>Forest Plot – Combining  Effect of Different Interventional Studies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762000" y="2595879"/>
            <a:ext cx="7848600" cy="3631884"/>
            <a:chOff x="513" y="1441"/>
            <a:chExt cx="4734" cy="2017"/>
          </a:xfrm>
        </p:grpSpPr>
        <p:sp>
          <p:nvSpPr>
            <p:cNvPr id="5" name="Line 4"/>
            <p:cNvSpPr>
              <a:spLocks noChangeShapeType="1"/>
            </p:cNvSpPr>
            <p:nvPr/>
          </p:nvSpPr>
          <p:spPr bwMode="auto">
            <a:xfrm>
              <a:off x="1095" y="3024"/>
              <a:ext cx="36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6" name="Line 5"/>
            <p:cNvSpPr>
              <a:spLocks noChangeShapeType="1"/>
            </p:cNvSpPr>
            <p:nvPr/>
          </p:nvSpPr>
          <p:spPr bwMode="auto">
            <a:xfrm flipV="1">
              <a:off x="2880" y="1441"/>
              <a:ext cx="0" cy="15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513" y="3098"/>
              <a:ext cx="1726" cy="2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AU">
                  <a:latin typeface="Arial Narrow" pitchFamily="34" charset="0"/>
                </a:rPr>
                <a:t>Favours treatment</a:t>
              </a:r>
              <a:endParaRPr lang="en-AU" sz="2000">
                <a:latin typeface="Arial Narrow" pitchFamily="34" charset="0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3649" y="3098"/>
              <a:ext cx="1598" cy="2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AU">
                  <a:latin typeface="Arial Narrow" pitchFamily="34" charset="0"/>
                </a:rPr>
                <a:t>Favours control</a:t>
              </a:r>
              <a:endParaRPr lang="en-AU" sz="2000">
                <a:latin typeface="Arial Narrow" pitchFamily="34" charset="0"/>
              </a:endParaRP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2433" y="3206"/>
              <a:ext cx="894" cy="2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AU" dirty="0">
                  <a:latin typeface="Arial Narrow" pitchFamily="34" charset="0"/>
                </a:rPr>
                <a:t>No effect</a:t>
              </a:r>
              <a:endParaRPr lang="en-AU" sz="2000" dirty="0">
                <a:latin typeface="Arial Narrow" pitchFamily="34" charset="0"/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1543" y="2412"/>
              <a:ext cx="12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2112" y="2376"/>
              <a:ext cx="128" cy="7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AU">
                <a:latin typeface="Arial Narrow" pitchFamily="34" charset="0"/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2048" y="2124"/>
              <a:ext cx="128" cy="7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AU">
                <a:latin typeface="Arial Narrow" pitchFamily="34" charset="0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2176" y="1836"/>
              <a:ext cx="128" cy="7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AU">
                <a:latin typeface="Arial Narrow" pitchFamily="34" charset="0"/>
              </a:endParaRP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1984" y="1584"/>
              <a:ext cx="128" cy="7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AU">
                <a:latin typeface="Arial Narrow" pitchFamily="34" charset="0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2304" y="2592"/>
              <a:ext cx="128" cy="7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AU">
                <a:latin typeface="Arial Narrow" pitchFamily="34" charset="0"/>
              </a:endParaRPr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1927" y="2628"/>
              <a:ext cx="10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1415" y="1872"/>
              <a:ext cx="158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8" name="AutoShape 17"/>
            <p:cNvSpPr>
              <a:spLocks noChangeArrowheads="1"/>
            </p:cNvSpPr>
            <p:nvPr/>
          </p:nvSpPr>
          <p:spPr bwMode="auto">
            <a:xfrm>
              <a:off x="2112" y="2772"/>
              <a:ext cx="512" cy="72"/>
            </a:xfrm>
            <a:prstGeom prst="diamond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AU">
                <a:latin typeface="Arial Narrow" pitchFamily="34" charset="0"/>
              </a:endParaRPr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1968" y="2808"/>
              <a:ext cx="7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1287" y="1620"/>
              <a:ext cx="18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21" name="Line 20"/>
            <p:cNvSpPr>
              <a:spLocks noChangeShapeType="1"/>
            </p:cNvSpPr>
            <p:nvPr/>
          </p:nvSpPr>
          <p:spPr bwMode="auto">
            <a:xfrm>
              <a:off x="1671" y="2160"/>
              <a:ext cx="8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/>
            </a:p>
          </p:txBody>
        </p:sp>
      </p:grpSp>
    </p:spTree>
    <p:extLst>
      <p:ext uri="{BB962C8B-B14F-4D97-AF65-F5344CB8AC3E}">
        <p14:creationId xmlns:p14="http://schemas.microsoft.com/office/powerpoint/2010/main" val="2886358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5779608" y="6393934"/>
            <a:ext cx="32235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https://</a:t>
            </a:r>
            <a:r>
              <a:rPr lang="en-US" dirty="0" err="1">
                <a:solidFill>
                  <a:srgbClr val="FFFF00"/>
                </a:solidFill>
              </a:rPr>
              <a:t>www.meta-analysis.com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772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Confidence Intervals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Indication of how precise the findings are</a:t>
            </a:r>
          </a:p>
          <a:p>
            <a:r>
              <a:rPr lang="en-US" dirty="0"/>
              <a:t>Sample size greatly impacts the CI</a:t>
            </a:r>
          </a:p>
          <a:p>
            <a:r>
              <a:rPr lang="en-US" dirty="0"/>
              <a:t>the larger the sample size the smaller the CI, the greater the power and confidence of the estimate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477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599" y="457200"/>
            <a:ext cx="8991600" cy="1371600"/>
          </a:xfrm>
        </p:spPr>
        <p:txBody>
          <a:bodyPr>
            <a:noAutofit/>
          </a:bodyPr>
          <a:lstStyle/>
          <a:p>
            <a:r>
              <a:rPr lang="en-US" sz="4100" dirty="0"/>
              <a:t>Meta-analysis: Inverse-variance Method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333" y="1854200"/>
            <a:ext cx="8822267" cy="4525963"/>
          </a:xfrm>
        </p:spPr>
        <p:txBody>
          <a:bodyPr>
            <a:noAutofit/>
          </a:bodyPr>
          <a:lstStyle/>
          <a:p>
            <a:r>
              <a:rPr lang="en-US" sz="2200" dirty="0"/>
              <a:t> Common and simple version of the meta-analysis procedure </a:t>
            </a:r>
          </a:p>
          <a:p>
            <a:r>
              <a:rPr lang="en-US" sz="2200" dirty="0"/>
              <a:t> Weight given to each effect size (</a:t>
            </a:r>
            <a:r>
              <a:rPr lang="en-US" sz="2200" dirty="0">
                <a:solidFill>
                  <a:srgbClr val="FFFF00"/>
                </a:solidFill>
              </a:rPr>
              <a:t>Y</a:t>
            </a:r>
            <a:r>
              <a:rPr lang="en-US" sz="2200" baseline="-25000" dirty="0">
                <a:solidFill>
                  <a:srgbClr val="FFFF00"/>
                </a:solidFill>
              </a:rPr>
              <a:t>i</a:t>
            </a:r>
            <a:r>
              <a:rPr lang="en-US" sz="2200" dirty="0"/>
              <a:t> ) is the inverse of the variance of the effect estimate </a:t>
            </a:r>
            <a:r>
              <a:rPr lang="en-US" sz="2200" dirty="0">
                <a:solidFill>
                  <a:srgbClr val="FFFF00"/>
                </a:solidFill>
              </a:rPr>
              <a:t>(</a:t>
            </a:r>
            <a:r>
              <a:rPr lang="en-US" sz="2200" dirty="0" err="1">
                <a:solidFill>
                  <a:srgbClr val="FFFF00"/>
                </a:solidFill>
              </a:rPr>
              <a:t>Se</a:t>
            </a:r>
            <a:r>
              <a:rPr lang="en-US" sz="2200" baseline="-25000" dirty="0" err="1">
                <a:solidFill>
                  <a:srgbClr val="FFFF00"/>
                </a:solidFill>
              </a:rPr>
              <a:t>i</a:t>
            </a:r>
            <a:r>
              <a:rPr lang="en-US" sz="2200" dirty="0">
                <a:solidFill>
                  <a:srgbClr val="FFFF00"/>
                </a:solidFill>
              </a:rPr>
              <a:t> </a:t>
            </a:r>
            <a:r>
              <a:rPr lang="en-US" sz="2200" dirty="0"/>
              <a:t>)</a:t>
            </a:r>
          </a:p>
          <a:p>
            <a:r>
              <a:rPr lang="en-US" sz="2200" dirty="0"/>
              <a:t>For fixed-effect meta-analysis</a:t>
            </a:r>
          </a:p>
          <a:p>
            <a:endParaRPr lang="en-US" sz="2200" dirty="0"/>
          </a:p>
          <a:p>
            <a:r>
              <a:rPr lang="en-US" sz="2200" dirty="0"/>
              <a:t>Larger studies </a:t>
            </a:r>
            <a:r>
              <a:rPr lang="en-US" sz="2200" dirty="0">
                <a:sym typeface="Wingdings"/>
              </a:rPr>
              <a:t> </a:t>
            </a:r>
            <a:r>
              <a:rPr lang="en-US" sz="2200" dirty="0"/>
              <a:t>smaller standard errors </a:t>
            </a:r>
            <a:r>
              <a:rPr lang="en-US" sz="2200" dirty="0">
                <a:sym typeface="Wingdings"/>
              </a:rPr>
              <a:t></a:t>
            </a:r>
            <a:r>
              <a:rPr lang="en-US" sz="2200" dirty="0"/>
              <a:t> more weight</a:t>
            </a:r>
          </a:p>
          <a:p>
            <a:pPr marL="0" indent="0">
              <a:buNone/>
            </a:pPr>
            <a:r>
              <a:rPr lang="en-US" sz="2200" dirty="0"/>
              <a:t> 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7117" y="4231217"/>
            <a:ext cx="4445000" cy="62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67794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7678</TotalTime>
  <Words>1213</Words>
  <Application>Microsoft Macintosh PowerPoint</Application>
  <PresentationFormat>On-screen Show (4:3)</PresentationFormat>
  <Paragraphs>376</Paragraphs>
  <Slides>21</Slides>
  <Notes>12</Notes>
  <HiddenSlides>3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 Unicode MS</vt:lpstr>
      <vt:lpstr>Arial</vt:lpstr>
      <vt:lpstr>Arial Narrow</vt:lpstr>
      <vt:lpstr>Calibri</vt:lpstr>
      <vt:lpstr>Corbel</vt:lpstr>
      <vt:lpstr>Custom Design</vt:lpstr>
      <vt:lpstr>Twilight</vt:lpstr>
      <vt:lpstr>Systematic Reviews  (EPI 214)</vt:lpstr>
      <vt:lpstr>Objective of Systematic Review</vt:lpstr>
      <vt:lpstr>Meta-analysis (MA)</vt:lpstr>
      <vt:lpstr>Why Performing Meta-analysis? </vt:lpstr>
      <vt:lpstr>Meta-analysis: Generic Formula</vt:lpstr>
      <vt:lpstr>Forest Plot – Combining  Effect of Different Interventional Studies</vt:lpstr>
      <vt:lpstr>PowerPoint Presentation</vt:lpstr>
      <vt:lpstr>Confidence Intervals</vt:lpstr>
      <vt:lpstr>Meta-analysis: Inverse-variance Method</vt:lpstr>
      <vt:lpstr>When should we perform meta-analysis?</vt:lpstr>
      <vt:lpstr>Metrics for Meta-analysis</vt:lpstr>
      <vt:lpstr>Prepare for Meta-analysis</vt:lpstr>
      <vt:lpstr>Systematic review (Fictional Example)</vt:lpstr>
      <vt:lpstr>SR – Database (Fictional)</vt:lpstr>
      <vt:lpstr>How to combine?</vt:lpstr>
      <vt:lpstr>Example 1  - MA for HBP </vt:lpstr>
      <vt:lpstr>Example 2 – MA for HBP</vt:lpstr>
      <vt:lpstr>Example 3 – MA for HBP</vt:lpstr>
      <vt:lpstr>Example 4 – MA for MI</vt:lpstr>
      <vt:lpstr>Rearranging Data for Example 2</vt:lpstr>
      <vt:lpstr>Lau J et al. N Engl J Med 1992;327:248-254.</vt:lpstr>
    </vt:vector>
  </TitlesOfParts>
  <Company>UCSF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Mohsen Malekinejad</dc:creator>
  <cp:lastModifiedBy>Malekinejad, Mohsen</cp:lastModifiedBy>
  <cp:revision>1125</cp:revision>
  <dcterms:created xsi:type="dcterms:W3CDTF">2016-01-04T14:56:55Z</dcterms:created>
  <dcterms:modified xsi:type="dcterms:W3CDTF">2022-04-13T16:02:22Z</dcterms:modified>
</cp:coreProperties>
</file>