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6" r:id="rId1"/>
  </p:sldMasterIdLst>
  <p:notesMasterIdLst>
    <p:notesMasterId r:id="rId50"/>
  </p:notesMasterIdLst>
  <p:handoutMasterIdLst>
    <p:handoutMasterId r:id="rId51"/>
  </p:handoutMasterIdLst>
  <p:sldIdLst>
    <p:sldId id="406" r:id="rId2"/>
    <p:sldId id="696" r:id="rId3"/>
    <p:sldId id="712" r:id="rId4"/>
    <p:sldId id="717" r:id="rId5"/>
    <p:sldId id="724" r:id="rId6"/>
    <p:sldId id="725" r:id="rId7"/>
    <p:sldId id="773" r:id="rId8"/>
    <p:sldId id="726" r:id="rId9"/>
    <p:sldId id="727" r:id="rId10"/>
    <p:sldId id="731" r:id="rId11"/>
    <p:sldId id="728" r:id="rId12"/>
    <p:sldId id="729" r:id="rId13"/>
    <p:sldId id="730" r:id="rId14"/>
    <p:sldId id="723" r:id="rId15"/>
    <p:sldId id="714" r:id="rId16"/>
    <p:sldId id="721" r:id="rId17"/>
    <p:sldId id="722" r:id="rId18"/>
    <p:sldId id="718" r:id="rId19"/>
    <p:sldId id="738" r:id="rId20"/>
    <p:sldId id="737" r:id="rId21"/>
    <p:sldId id="739" r:id="rId22"/>
    <p:sldId id="740" r:id="rId23"/>
    <p:sldId id="742" r:id="rId24"/>
    <p:sldId id="749" r:id="rId25"/>
    <p:sldId id="751" r:id="rId26"/>
    <p:sldId id="750" r:id="rId27"/>
    <p:sldId id="746" r:id="rId28"/>
    <p:sldId id="719" r:id="rId29"/>
    <p:sldId id="757" r:id="rId30"/>
    <p:sldId id="763" r:id="rId31"/>
    <p:sldId id="777" r:id="rId32"/>
    <p:sldId id="748" r:id="rId33"/>
    <p:sldId id="770" r:id="rId34"/>
    <p:sldId id="758" r:id="rId35"/>
    <p:sldId id="764" r:id="rId36"/>
    <p:sldId id="771" r:id="rId37"/>
    <p:sldId id="732" r:id="rId38"/>
    <p:sldId id="734" r:id="rId39"/>
    <p:sldId id="735" r:id="rId40"/>
    <p:sldId id="780" r:id="rId41"/>
    <p:sldId id="779" r:id="rId42"/>
    <p:sldId id="736" r:id="rId43"/>
    <p:sldId id="778" r:id="rId44"/>
    <p:sldId id="767" r:id="rId45"/>
    <p:sldId id="756" r:id="rId46"/>
    <p:sldId id="768" r:id="rId47"/>
    <p:sldId id="769" r:id="rId48"/>
    <p:sldId id="666" r:id="rId49"/>
  </p:sldIdLst>
  <p:sldSz cx="9144000" cy="6858000" type="screen4x3"/>
  <p:notesSz cx="6985000" cy="92837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4">
          <p15:clr>
            <a:srgbClr val="A4A3A4"/>
          </p15:clr>
        </p15:guide>
        <p15:guide id="2" pos="220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es Mcculloch" initials="CM" lastIdx="1" clrIdx="0">
    <p:extLst>
      <p:ext uri="{19B8F6BF-5375-455C-9EA6-DF929625EA0E}">
        <p15:presenceInfo xmlns:p15="http://schemas.microsoft.com/office/powerpoint/2012/main" userId="Charles Mcculloc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23AD03"/>
    <a:srgbClr val="0000FF"/>
    <a:srgbClr val="CCECFF"/>
    <a:srgbClr val="FFFF00"/>
    <a:srgbClr val="339933"/>
    <a:srgbClr val="00CC00"/>
    <a:srgbClr val="FF66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13" autoAdjust="0"/>
    <p:restoredTop sz="85539" autoAdjust="0"/>
  </p:normalViewPr>
  <p:slideViewPr>
    <p:cSldViewPr>
      <p:cViewPr varScale="1">
        <p:scale>
          <a:sx n="89" d="100"/>
          <a:sy n="89" d="100"/>
        </p:scale>
        <p:origin x="1304" y="168"/>
      </p:cViewPr>
      <p:guideLst>
        <p:guide orient="horz" pos="2160"/>
        <p:guide pos="2880"/>
      </p:guideLst>
    </p:cSldViewPr>
  </p:slideViewPr>
  <p:outlineViewPr>
    <p:cViewPr>
      <p:scale>
        <a:sx n="33" d="100"/>
        <a:sy n="33" d="100"/>
      </p:scale>
      <p:origin x="60" y="26032"/>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1040" y="-48"/>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26729" cy="463550"/>
          </a:xfrm>
          <a:prstGeom prst="rect">
            <a:avLst/>
          </a:prstGeom>
          <a:noFill/>
          <a:ln w="9525">
            <a:noFill/>
            <a:miter lim="800000"/>
            <a:headEnd/>
            <a:tailEnd/>
          </a:ln>
          <a:effectLst/>
        </p:spPr>
        <p:txBody>
          <a:bodyPr vert="horz" wrap="square" lIns="93063" tIns="46532" rIns="93063" bIns="46532" numCol="1" anchor="t" anchorCtr="0" compatLnSpc="1">
            <a:prstTxWarp prst="textNoShape">
              <a:avLst/>
            </a:prstTxWarp>
          </a:bodyPr>
          <a:lstStyle>
            <a:lvl1pPr algn="l" defTabSz="930275">
              <a:defRPr sz="1200">
                <a:latin typeface="Times New Roman" pitchFamily="18" charset="0"/>
              </a:defRPr>
            </a:lvl1pPr>
          </a:lstStyle>
          <a:p>
            <a:endParaRPr lang="en-US"/>
          </a:p>
        </p:txBody>
      </p:sp>
      <p:sp>
        <p:nvSpPr>
          <p:cNvPr id="7171" name="Rectangle 3"/>
          <p:cNvSpPr>
            <a:spLocks noGrp="1" noChangeArrowheads="1"/>
          </p:cNvSpPr>
          <p:nvPr>
            <p:ph type="dt" sz="quarter" idx="1"/>
          </p:nvPr>
        </p:nvSpPr>
        <p:spPr bwMode="auto">
          <a:xfrm>
            <a:off x="3958273" y="0"/>
            <a:ext cx="3026728" cy="463550"/>
          </a:xfrm>
          <a:prstGeom prst="rect">
            <a:avLst/>
          </a:prstGeom>
          <a:noFill/>
          <a:ln w="9525">
            <a:noFill/>
            <a:miter lim="800000"/>
            <a:headEnd/>
            <a:tailEnd/>
          </a:ln>
          <a:effectLst/>
        </p:spPr>
        <p:txBody>
          <a:bodyPr vert="horz" wrap="square" lIns="93063" tIns="46532" rIns="93063" bIns="46532" numCol="1" anchor="t" anchorCtr="0" compatLnSpc="1">
            <a:prstTxWarp prst="textNoShape">
              <a:avLst/>
            </a:prstTxWarp>
          </a:bodyPr>
          <a:lstStyle>
            <a:lvl1pPr algn="r" defTabSz="930275">
              <a:defRPr sz="1200">
                <a:latin typeface="Times New Roman" pitchFamily="18" charset="0"/>
              </a:defRPr>
            </a:lvl1pPr>
          </a:lstStyle>
          <a:p>
            <a:endParaRPr lang="en-US"/>
          </a:p>
        </p:txBody>
      </p:sp>
      <p:sp>
        <p:nvSpPr>
          <p:cNvPr id="7172" name="Rectangle 4"/>
          <p:cNvSpPr>
            <a:spLocks noGrp="1" noChangeArrowheads="1"/>
          </p:cNvSpPr>
          <p:nvPr>
            <p:ph type="ftr" sz="quarter" idx="2"/>
          </p:nvPr>
        </p:nvSpPr>
        <p:spPr bwMode="auto">
          <a:xfrm>
            <a:off x="0" y="8820150"/>
            <a:ext cx="3026729" cy="463550"/>
          </a:xfrm>
          <a:prstGeom prst="rect">
            <a:avLst/>
          </a:prstGeom>
          <a:noFill/>
          <a:ln w="9525">
            <a:noFill/>
            <a:miter lim="800000"/>
            <a:headEnd/>
            <a:tailEnd/>
          </a:ln>
          <a:effectLst/>
        </p:spPr>
        <p:txBody>
          <a:bodyPr vert="horz" wrap="square" lIns="93063" tIns="46532" rIns="93063" bIns="46532" numCol="1" anchor="b" anchorCtr="0" compatLnSpc="1">
            <a:prstTxWarp prst="textNoShape">
              <a:avLst/>
            </a:prstTxWarp>
          </a:bodyPr>
          <a:lstStyle>
            <a:lvl1pPr algn="l" defTabSz="930275">
              <a:defRPr sz="1200">
                <a:latin typeface="Times New Roman" pitchFamily="18" charset="0"/>
              </a:defRPr>
            </a:lvl1pPr>
          </a:lstStyle>
          <a:p>
            <a:endParaRPr lang="en-US"/>
          </a:p>
        </p:txBody>
      </p:sp>
      <p:sp>
        <p:nvSpPr>
          <p:cNvPr id="7173" name="Rectangle 5"/>
          <p:cNvSpPr>
            <a:spLocks noGrp="1" noChangeArrowheads="1"/>
          </p:cNvSpPr>
          <p:nvPr>
            <p:ph type="sldNum" sz="quarter" idx="3"/>
          </p:nvPr>
        </p:nvSpPr>
        <p:spPr bwMode="auto">
          <a:xfrm>
            <a:off x="3958273" y="8820150"/>
            <a:ext cx="3026728" cy="463550"/>
          </a:xfrm>
          <a:prstGeom prst="rect">
            <a:avLst/>
          </a:prstGeom>
          <a:noFill/>
          <a:ln w="9525">
            <a:noFill/>
            <a:miter lim="800000"/>
            <a:headEnd/>
            <a:tailEnd/>
          </a:ln>
          <a:effectLst/>
        </p:spPr>
        <p:txBody>
          <a:bodyPr vert="horz" wrap="square" lIns="93063" tIns="46532" rIns="93063" bIns="46532" numCol="1" anchor="b" anchorCtr="0" compatLnSpc="1">
            <a:prstTxWarp prst="textNoShape">
              <a:avLst/>
            </a:prstTxWarp>
          </a:bodyPr>
          <a:lstStyle>
            <a:lvl1pPr algn="r" defTabSz="930275">
              <a:defRPr sz="1200">
                <a:latin typeface="Times New Roman" pitchFamily="18" charset="0"/>
              </a:defRPr>
            </a:lvl1pPr>
          </a:lstStyle>
          <a:p>
            <a:fld id="{B2584CD0-8478-4E17-B1CA-DB06CAFA73B6}" type="slidenum">
              <a:rPr lang="en-US"/>
              <a:pPr/>
              <a:t>‹#›</a:t>
            </a:fld>
            <a:endParaRPr lang="en-US"/>
          </a:p>
        </p:txBody>
      </p:sp>
    </p:spTree>
    <p:extLst>
      <p:ext uri="{BB962C8B-B14F-4D97-AF65-F5344CB8AC3E}">
        <p14:creationId xmlns:p14="http://schemas.microsoft.com/office/powerpoint/2010/main" val="33206886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26729" cy="463550"/>
          </a:xfrm>
          <a:prstGeom prst="rect">
            <a:avLst/>
          </a:prstGeom>
          <a:noFill/>
          <a:ln w="9525">
            <a:noFill/>
            <a:miter lim="800000"/>
            <a:headEnd/>
            <a:tailEnd/>
          </a:ln>
          <a:effectLst/>
        </p:spPr>
        <p:txBody>
          <a:bodyPr vert="horz" wrap="square" lIns="91329" tIns="45664" rIns="91329" bIns="45664" numCol="1" anchor="t" anchorCtr="0" compatLnSpc="1">
            <a:prstTxWarp prst="textNoShape">
              <a:avLst/>
            </a:prstTxWarp>
          </a:bodyPr>
          <a:lstStyle>
            <a:lvl1pPr algn="l" defTabSz="912813">
              <a:defRPr sz="1200">
                <a:latin typeface="Times New Roman" pitchFamily="18" charset="0"/>
              </a:defRPr>
            </a:lvl1pPr>
          </a:lstStyle>
          <a:p>
            <a:endParaRPr lang="en-US"/>
          </a:p>
        </p:txBody>
      </p:sp>
      <p:sp>
        <p:nvSpPr>
          <p:cNvPr id="51203" name="Rectangle 3"/>
          <p:cNvSpPr>
            <a:spLocks noGrp="1" noChangeArrowheads="1"/>
          </p:cNvSpPr>
          <p:nvPr>
            <p:ph type="dt" idx="1"/>
          </p:nvPr>
        </p:nvSpPr>
        <p:spPr bwMode="auto">
          <a:xfrm>
            <a:off x="3956693" y="0"/>
            <a:ext cx="3026729" cy="463550"/>
          </a:xfrm>
          <a:prstGeom prst="rect">
            <a:avLst/>
          </a:prstGeom>
          <a:noFill/>
          <a:ln w="9525">
            <a:noFill/>
            <a:miter lim="800000"/>
            <a:headEnd/>
            <a:tailEnd/>
          </a:ln>
          <a:effectLst/>
        </p:spPr>
        <p:txBody>
          <a:bodyPr vert="horz" wrap="square" lIns="91329" tIns="45664" rIns="91329" bIns="45664" numCol="1" anchor="t" anchorCtr="0" compatLnSpc="1">
            <a:prstTxWarp prst="textNoShape">
              <a:avLst/>
            </a:prstTxWarp>
          </a:bodyPr>
          <a:lstStyle>
            <a:lvl1pPr algn="r" defTabSz="912813">
              <a:defRPr sz="1200">
                <a:latin typeface="Times New Roman" pitchFamily="18" charset="0"/>
              </a:defRPr>
            </a:lvl1pPr>
          </a:lstStyle>
          <a:p>
            <a:endParaRPr lang="en-US"/>
          </a:p>
        </p:txBody>
      </p:sp>
      <p:sp>
        <p:nvSpPr>
          <p:cNvPr id="51204" name="Rectangle 4"/>
          <p:cNvSpPr>
            <a:spLocks noGrp="1" noRot="1" noChangeAspect="1" noChangeArrowheads="1" noTextEdit="1"/>
          </p:cNvSpPr>
          <p:nvPr>
            <p:ph type="sldImg" idx="2"/>
          </p:nvPr>
        </p:nvSpPr>
        <p:spPr bwMode="auto">
          <a:xfrm>
            <a:off x="1171575" y="695325"/>
            <a:ext cx="4643438" cy="3482975"/>
          </a:xfrm>
          <a:prstGeom prst="rect">
            <a:avLst/>
          </a:prstGeom>
          <a:noFill/>
          <a:ln w="9525">
            <a:solidFill>
              <a:srgbClr val="000000"/>
            </a:solidFill>
            <a:miter lim="800000"/>
            <a:headEnd/>
            <a:tailEnd/>
          </a:ln>
          <a:effectLst/>
        </p:spPr>
      </p:sp>
      <p:sp>
        <p:nvSpPr>
          <p:cNvPr id="51205" name="Rectangle 5"/>
          <p:cNvSpPr>
            <a:spLocks noGrp="1" noChangeArrowheads="1"/>
          </p:cNvSpPr>
          <p:nvPr>
            <p:ph type="body" sz="quarter" idx="3"/>
          </p:nvPr>
        </p:nvSpPr>
        <p:spPr bwMode="auto">
          <a:xfrm>
            <a:off x="699448" y="4410075"/>
            <a:ext cx="5586105" cy="4178300"/>
          </a:xfrm>
          <a:prstGeom prst="rect">
            <a:avLst/>
          </a:prstGeom>
          <a:noFill/>
          <a:ln w="9525">
            <a:noFill/>
            <a:miter lim="800000"/>
            <a:headEnd/>
            <a:tailEnd/>
          </a:ln>
          <a:effectLst/>
        </p:spPr>
        <p:txBody>
          <a:bodyPr vert="horz" wrap="square" lIns="91329" tIns="45664" rIns="91329" bIns="4566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06" name="Rectangle 6"/>
          <p:cNvSpPr>
            <a:spLocks noGrp="1" noChangeArrowheads="1"/>
          </p:cNvSpPr>
          <p:nvPr>
            <p:ph type="ftr" sz="quarter" idx="4"/>
          </p:nvPr>
        </p:nvSpPr>
        <p:spPr bwMode="auto">
          <a:xfrm>
            <a:off x="0" y="8818563"/>
            <a:ext cx="3026729" cy="463550"/>
          </a:xfrm>
          <a:prstGeom prst="rect">
            <a:avLst/>
          </a:prstGeom>
          <a:noFill/>
          <a:ln w="9525">
            <a:noFill/>
            <a:miter lim="800000"/>
            <a:headEnd/>
            <a:tailEnd/>
          </a:ln>
          <a:effectLst/>
        </p:spPr>
        <p:txBody>
          <a:bodyPr vert="horz" wrap="square" lIns="91329" tIns="45664" rIns="91329" bIns="45664" numCol="1" anchor="b" anchorCtr="0" compatLnSpc="1">
            <a:prstTxWarp prst="textNoShape">
              <a:avLst/>
            </a:prstTxWarp>
          </a:bodyPr>
          <a:lstStyle>
            <a:lvl1pPr algn="l" defTabSz="912813">
              <a:defRPr sz="1200">
                <a:latin typeface="Times New Roman" pitchFamily="18" charset="0"/>
              </a:defRPr>
            </a:lvl1pPr>
          </a:lstStyle>
          <a:p>
            <a:endParaRPr lang="en-US"/>
          </a:p>
        </p:txBody>
      </p:sp>
      <p:sp>
        <p:nvSpPr>
          <p:cNvPr id="51207" name="Rectangle 7"/>
          <p:cNvSpPr>
            <a:spLocks noGrp="1" noChangeArrowheads="1"/>
          </p:cNvSpPr>
          <p:nvPr>
            <p:ph type="sldNum" sz="quarter" idx="5"/>
          </p:nvPr>
        </p:nvSpPr>
        <p:spPr bwMode="auto">
          <a:xfrm>
            <a:off x="3956693" y="8818563"/>
            <a:ext cx="3026729" cy="463550"/>
          </a:xfrm>
          <a:prstGeom prst="rect">
            <a:avLst/>
          </a:prstGeom>
          <a:noFill/>
          <a:ln w="9525">
            <a:noFill/>
            <a:miter lim="800000"/>
            <a:headEnd/>
            <a:tailEnd/>
          </a:ln>
          <a:effectLst/>
        </p:spPr>
        <p:txBody>
          <a:bodyPr vert="horz" wrap="square" lIns="91329" tIns="45664" rIns="91329" bIns="45664" numCol="1" anchor="b" anchorCtr="0" compatLnSpc="1">
            <a:prstTxWarp prst="textNoShape">
              <a:avLst/>
            </a:prstTxWarp>
          </a:bodyPr>
          <a:lstStyle>
            <a:lvl1pPr algn="r" defTabSz="912813">
              <a:defRPr sz="1200">
                <a:latin typeface="Times New Roman" pitchFamily="18" charset="0"/>
              </a:defRPr>
            </a:lvl1pPr>
          </a:lstStyle>
          <a:p>
            <a:fld id="{22D8B181-F2DB-4314-84D1-0473164440DE}" type="slidenum">
              <a:rPr lang="en-US"/>
              <a:pPr/>
              <a:t>‹#›</a:t>
            </a:fld>
            <a:endParaRPr lang="en-US"/>
          </a:p>
        </p:txBody>
      </p:sp>
    </p:spTree>
    <p:extLst>
      <p:ext uri="{BB962C8B-B14F-4D97-AF65-F5344CB8AC3E}">
        <p14:creationId xmlns:p14="http://schemas.microsoft.com/office/powerpoint/2010/main" val="319188430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data.ucsf.edu/research/ucsf-data"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data.ucsf.edu/research/ucsf-data"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7169F7-B22D-4033-90D2-783A340C6A1A}" type="slidenum">
              <a:rPr lang="en-US"/>
              <a:pPr/>
              <a:t>1</a:t>
            </a:fld>
            <a:endParaRPr lang="en-US"/>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p:txBody>
          <a:bodyPr/>
          <a:lstStyle/>
          <a:p>
            <a:pPr>
              <a:buFontTx/>
              <a:buNone/>
            </a:pP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10</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11</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a:t>Issues:  Narrative</a:t>
            </a:r>
            <a:r>
              <a:rPr lang="en-US" baseline="0" dirty="0"/>
              <a:t> is split into two fields.  Causes misspellings in each field.  Quotes.</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12</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13</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14</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a:t>Leads</a:t>
            </a:r>
            <a:r>
              <a:rPr lang="en-US" baseline="0" dirty="0"/>
              <a:t> us to consider variable types. </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15</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16</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17</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a:t>Target and Feature are Orange names</a:t>
            </a:r>
          </a:p>
          <a:p>
            <a:endParaRPr lang="en-US" dirty="0"/>
          </a:p>
          <a:p>
            <a:r>
              <a:rPr lang="en-US" dirty="0"/>
              <a:t>Split is different from Partition.</a:t>
            </a:r>
            <a:r>
              <a:rPr lang="en-US" baseline="0" dirty="0"/>
              <a:t>  With Split the analyses are run separately for the values of the variable that is declared as Split.  In Partition, the model is fit using the training and not refit with the test data.  Also is done randomly. </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18</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19</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a:t>Here is what the NEISS data looks like in Excel.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2</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20</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21</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22</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23</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24</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D69F02-770B-4CFA-86AB-7A19D36B4C6C}" type="slidenum">
              <a:rPr lang="en-US"/>
              <a:pPr/>
              <a:t>25</a:t>
            </a:fld>
            <a:endParaRPr lang="en-US"/>
          </a:p>
        </p:txBody>
      </p:sp>
      <p:sp>
        <p:nvSpPr>
          <p:cNvPr id="805890" name="Rectangle 2"/>
          <p:cNvSpPr>
            <a:spLocks noGrp="1" noRot="1" noChangeAspect="1" noChangeArrowheads="1" noTextEdit="1"/>
          </p:cNvSpPr>
          <p:nvPr>
            <p:ph type="sldImg"/>
          </p:nvPr>
        </p:nvSpPr>
        <p:spPr>
          <a:ln/>
        </p:spPr>
      </p:sp>
      <p:sp>
        <p:nvSpPr>
          <p:cNvPr id="805891" name="Rectangle 3"/>
          <p:cNvSpPr>
            <a:spLocks noGrp="1" noChangeArrowheads="1"/>
          </p:cNvSpPr>
          <p:nvPr>
            <p:ph type="body" idx="1"/>
          </p:nvPr>
        </p:nvSpPr>
        <p:spPr/>
        <p:txBody>
          <a:bodyPr/>
          <a:lstStyle/>
          <a:p>
            <a:r>
              <a:rPr lang="en-US" dirty="0"/>
              <a:t>Stata command:  reshape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98F859-4B6F-45F6-849C-EB7BFA9CE0DA}" type="slidenum">
              <a:rPr lang="en-US"/>
              <a:pPr/>
              <a:t>26</a:t>
            </a:fld>
            <a:endParaRPr lang="en-US"/>
          </a:p>
        </p:txBody>
      </p:sp>
      <p:sp>
        <p:nvSpPr>
          <p:cNvPr id="804866" name="Rectangle 2"/>
          <p:cNvSpPr>
            <a:spLocks noGrp="1" noRot="1" noChangeAspect="1" noChangeArrowheads="1" noTextEdit="1"/>
          </p:cNvSpPr>
          <p:nvPr>
            <p:ph type="sldImg"/>
          </p:nvPr>
        </p:nvSpPr>
        <p:spPr>
          <a:ln/>
        </p:spPr>
      </p:sp>
      <p:sp>
        <p:nvSpPr>
          <p:cNvPr id="804867" name="Rectangle 3"/>
          <p:cNvSpPr>
            <a:spLocks noGrp="1" noChangeArrowheads="1"/>
          </p:cNvSpPr>
          <p:nvPr>
            <p:ph type="body" idx="1"/>
          </p:nvPr>
        </p:nvSpPr>
        <p:spPr/>
        <p:txBody>
          <a:bodyPr/>
          <a:lstStyle/>
          <a:p>
            <a:r>
              <a:rPr lang="en-US" dirty="0"/>
              <a:t>Longitudinal analyses typically want data in the “long” format.  One row per outcome.</a:t>
            </a:r>
          </a:p>
          <a:p>
            <a:r>
              <a:rPr lang="en-US" dirty="0"/>
              <a:t>Change analyses typically want data in the “wide” format.  One row per subject.  </a:t>
            </a:r>
          </a:p>
          <a:p>
            <a:r>
              <a:rPr lang="en-US" dirty="0"/>
              <a:t>“Long” is more flexible and missing data is then just a missing row.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27</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28</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29</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3</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30</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31</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1312660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32</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33</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34</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35</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36</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62D143F-222D-470D-8CA8-E40EFF6EF447}" type="slidenum">
              <a:rPr lang="en-US"/>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 example the NIS</a:t>
            </a:r>
          </a:p>
        </p:txBody>
      </p:sp>
      <p:sp>
        <p:nvSpPr>
          <p:cNvPr id="4" name="Slide Number Placeholder 3"/>
          <p:cNvSpPr>
            <a:spLocks noGrp="1"/>
          </p:cNvSpPr>
          <p:nvPr>
            <p:ph type="sldNum" sz="quarter" idx="10"/>
          </p:nvPr>
        </p:nvSpPr>
        <p:spPr/>
        <p:txBody>
          <a:bodyPr/>
          <a:lstStyle/>
          <a:p>
            <a:pPr>
              <a:defRPr/>
            </a:pPr>
            <a:fld id="{ADD3B4B4-0E04-451B-8B00-1098D97C1FC0}" type="slidenum">
              <a:rPr lang="en-US" smtClean="0"/>
              <a:pPr>
                <a:defRPr/>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a:t>
            </a:r>
            <a:r>
              <a:rPr lang="en-US" dirty="0">
                <a:hlinkClick r:id="rId3"/>
              </a:rPr>
              <a:t>https://data.ucsf.edu/research/ucsf-data</a:t>
            </a:r>
            <a:endParaRPr lang="en-US" dirty="0"/>
          </a:p>
          <a:p>
            <a:endParaRPr lang="en-US" dirty="0"/>
          </a:p>
          <a:p>
            <a:r>
              <a:rPr lang="en-US" dirty="0"/>
              <a:t>Information Commons </a:t>
            </a:r>
          </a:p>
        </p:txBody>
      </p:sp>
      <p:sp>
        <p:nvSpPr>
          <p:cNvPr id="4" name="Slide Number Placeholder 3"/>
          <p:cNvSpPr>
            <a:spLocks noGrp="1"/>
          </p:cNvSpPr>
          <p:nvPr>
            <p:ph type="sldNum" sz="quarter" idx="5"/>
          </p:nvPr>
        </p:nvSpPr>
        <p:spPr/>
        <p:txBody>
          <a:bodyPr/>
          <a:lstStyle/>
          <a:p>
            <a:fld id="{22D8B181-F2DB-4314-84D1-0473164440DE}" type="slidenum">
              <a:rPr lang="en-US" smtClean="0"/>
              <a:pPr/>
              <a:t>40</a:t>
            </a:fld>
            <a:endParaRPr lang="en-US"/>
          </a:p>
        </p:txBody>
      </p:sp>
    </p:spTree>
    <p:extLst>
      <p:ext uri="{BB962C8B-B14F-4D97-AF65-F5344CB8AC3E}">
        <p14:creationId xmlns:p14="http://schemas.microsoft.com/office/powerpoint/2010/main" val="4106063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4</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a:t>Xml = extendable markup file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a:t>
            </a:r>
            <a:r>
              <a:rPr lang="en-US" dirty="0">
                <a:hlinkClick r:id="rId3"/>
              </a:rPr>
              <a:t>https://data.ucsf.edu/research/ucsf-data</a:t>
            </a:r>
            <a:endParaRPr lang="en-US" dirty="0"/>
          </a:p>
          <a:p>
            <a:endParaRPr lang="en-US" dirty="0"/>
          </a:p>
          <a:p>
            <a:r>
              <a:rPr lang="en-US" dirty="0"/>
              <a:t>Information Commons </a:t>
            </a:r>
          </a:p>
        </p:txBody>
      </p:sp>
      <p:sp>
        <p:nvSpPr>
          <p:cNvPr id="4" name="Slide Number Placeholder 3"/>
          <p:cNvSpPr>
            <a:spLocks noGrp="1"/>
          </p:cNvSpPr>
          <p:nvPr>
            <p:ph type="sldNum" sz="quarter" idx="5"/>
          </p:nvPr>
        </p:nvSpPr>
        <p:spPr/>
        <p:txBody>
          <a:bodyPr/>
          <a:lstStyle/>
          <a:p>
            <a:fld id="{22D8B181-F2DB-4314-84D1-0473164440DE}" type="slidenum">
              <a:rPr lang="en-US" smtClean="0"/>
              <a:pPr/>
              <a:t>41</a:t>
            </a:fld>
            <a:endParaRPr lang="en-US"/>
          </a:p>
        </p:txBody>
      </p:sp>
    </p:spTree>
    <p:extLst>
      <p:ext uri="{BB962C8B-B14F-4D97-AF65-F5344CB8AC3E}">
        <p14:creationId xmlns:p14="http://schemas.microsoft.com/office/powerpoint/2010/main" val="6490519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8B181-F2DB-4314-84D1-0473164440DE}" type="slidenum">
              <a:rPr lang="en-US" smtClean="0"/>
              <a:pPr/>
              <a:t>43</a:t>
            </a:fld>
            <a:endParaRPr lang="en-US"/>
          </a:p>
        </p:txBody>
      </p:sp>
    </p:spTree>
    <p:extLst>
      <p:ext uri="{BB962C8B-B14F-4D97-AF65-F5344CB8AC3E}">
        <p14:creationId xmlns:p14="http://schemas.microsoft.com/office/powerpoint/2010/main" val="25914259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8B181-F2DB-4314-84D1-0473164440DE}" type="slidenum">
              <a:rPr lang="en-US" smtClean="0"/>
              <a:pPr/>
              <a:t>44</a:t>
            </a:fld>
            <a:endParaRPr lang="en-US"/>
          </a:p>
        </p:txBody>
      </p:sp>
    </p:spTree>
    <p:extLst>
      <p:ext uri="{BB962C8B-B14F-4D97-AF65-F5344CB8AC3E}">
        <p14:creationId xmlns:p14="http://schemas.microsoft.com/office/powerpoint/2010/main" val="30535234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and lab fields</a:t>
            </a:r>
            <a:r>
              <a:rPr lang="en-US" baseline="0" dirty="0"/>
              <a:t> contain PHI. </a:t>
            </a:r>
            <a:endParaRPr lang="en-US" dirty="0"/>
          </a:p>
        </p:txBody>
      </p:sp>
      <p:sp>
        <p:nvSpPr>
          <p:cNvPr id="4" name="Slide Number Placeholder 3"/>
          <p:cNvSpPr>
            <a:spLocks noGrp="1"/>
          </p:cNvSpPr>
          <p:nvPr>
            <p:ph type="sldNum" sz="quarter" idx="10"/>
          </p:nvPr>
        </p:nvSpPr>
        <p:spPr/>
        <p:txBody>
          <a:bodyPr/>
          <a:lstStyle/>
          <a:p>
            <a:fld id="{22D8B181-F2DB-4314-84D1-0473164440DE}" type="slidenum">
              <a:rPr lang="en-US" smtClean="0"/>
              <a:pPr/>
              <a:t>45</a:t>
            </a:fld>
            <a:endParaRPr lang="en-US"/>
          </a:p>
        </p:txBody>
      </p:sp>
    </p:spTree>
    <p:extLst>
      <p:ext uri="{BB962C8B-B14F-4D97-AF65-F5344CB8AC3E}">
        <p14:creationId xmlns:p14="http://schemas.microsoft.com/office/powerpoint/2010/main" val="21489886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and lab </a:t>
            </a:r>
            <a:r>
              <a:rPr lang="en-US"/>
              <a:t>fields</a:t>
            </a:r>
            <a:r>
              <a:rPr lang="en-US" baseline="0"/>
              <a:t> contain PHI. </a:t>
            </a:r>
            <a:endParaRPr lang="en-US"/>
          </a:p>
        </p:txBody>
      </p:sp>
      <p:sp>
        <p:nvSpPr>
          <p:cNvPr id="4" name="Slide Number Placeholder 3"/>
          <p:cNvSpPr>
            <a:spLocks noGrp="1"/>
          </p:cNvSpPr>
          <p:nvPr>
            <p:ph type="sldNum" sz="quarter" idx="10"/>
          </p:nvPr>
        </p:nvSpPr>
        <p:spPr/>
        <p:txBody>
          <a:bodyPr/>
          <a:lstStyle/>
          <a:p>
            <a:fld id="{22D8B181-F2DB-4314-84D1-0473164440DE}" type="slidenum">
              <a:rPr lang="en-US" smtClean="0"/>
              <a:pPr/>
              <a:t>46</a:t>
            </a:fld>
            <a:endParaRPr lang="en-US"/>
          </a:p>
        </p:txBody>
      </p:sp>
    </p:spTree>
    <p:extLst>
      <p:ext uri="{BB962C8B-B14F-4D97-AF65-F5344CB8AC3E}">
        <p14:creationId xmlns:p14="http://schemas.microsoft.com/office/powerpoint/2010/main" val="21489886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and lab </a:t>
            </a:r>
            <a:r>
              <a:rPr lang="en-US"/>
              <a:t>fields</a:t>
            </a:r>
            <a:r>
              <a:rPr lang="en-US" baseline="0"/>
              <a:t> contain PHI. </a:t>
            </a:r>
            <a:endParaRPr lang="en-US"/>
          </a:p>
        </p:txBody>
      </p:sp>
      <p:sp>
        <p:nvSpPr>
          <p:cNvPr id="4" name="Slide Number Placeholder 3"/>
          <p:cNvSpPr>
            <a:spLocks noGrp="1"/>
          </p:cNvSpPr>
          <p:nvPr>
            <p:ph type="sldNum" sz="quarter" idx="10"/>
          </p:nvPr>
        </p:nvSpPr>
        <p:spPr/>
        <p:txBody>
          <a:bodyPr/>
          <a:lstStyle/>
          <a:p>
            <a:fld id="{22D8B181-F2DB-4314-84D1-0473164440DE}" type="slidenum">
              <a:rPr lang="en-US" smtClean="0"/>
              <a:pPr/>
              <a:t>47</a:t>
            </a:fld>
            <a:endParaRPr lang="en-US"/>
          </a:p>
        </p:txBody>
      </p:sp>
    </p:spTree>
    <p:extLst>
      <p:ext uri="{BB962C8B-B14F-4D97-AF65-F5344CB8AC3E}">
        <p14:creationId xmlns:p14="http://schemas.microsoft.com/office/powerpoint/2010/main" val="21489886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48</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5</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6</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7</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a:t>What you would see if you opened the NEISS data as a text file.  Paragraph marks</a:t>
            </a:r>
            <a:r>
              <a:rPr lang="en-US" baseline="0" dirty="0"/>
              <a:t> mark the ends of the line in the text file (wrapping on screen here).  Computers read the file starting at the beginning and move from left to right.  So what does it need to do to make sense of the data?</a:t>
            </a:r>
          </a:p>
          <a:p>
            <a:endParaRPr lang="en-US" baseline="0" dirty="0"/>
          </a:p>
          <a:p>
            <a:r>
              <a:rPr lang="en-US" baseline="0" dirty="0"/>
              <a:t>It reads C then P then S then C then blank then C etc. </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8</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dirty="0"/>
              <a:t>How does it know that the first row contains variable names and not data?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9</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85762" name="Line 2"/>
          <p:cNvSpPr>
            <a:spLocks noChangeShapeType="1"/>
          </p:cNvSpPr>
          <p:nvPr/>
        </p:nvSpPr>
        <p:spPr bwMode="auto">
          <a:xfrm>
            <a:off x="7315200" y="1066800"/>
            <a:ext cx="0" cy="4495800"/>
          </a:xfrm>
          <a:prstGeom prst="line">
            <a:avLst/>
          </a:prstGeom>
          <a:noFill/>
          <a:ln w="9525">
            <a:solidFill>
              <a:schemeClr val="tx1"/>
            </a:solidFill>
            <a:round/>
            <a:headEnd/>
            <a:tailEnd/>
          </a:ln>
          <a:effectLst/>
        </p:spPr>
        <p:txBody>
          <a:bodyPr/>
          <a:lstStyle/>
          <a:p>
            <a:endParaRPr lang="en-US"/>
          </a:p>
        </p:txBody>
      </p:sp>
      <p:sp>
        <p:nvSpPr>
          <p:cNvPr id="885763" name="Rectangle 3"/>
          <p:cNvSpPr>
            <a:spLocks noGrp="1" noChangeArrowheads="1"/>
          </p:cNvSpPr>
          <p:nvPr>
            <p:ph type="ctrTitle"/>
          </p:nvPr>
        </p:nvSpPr>
        <p:spPr>
          <a:xfrm>
            <a:off x="315913" y="466725"/>
            <a:ext cx="6781800" cy="2133600"/>
          </a:xfrm>
        </p:spPr>
        <p:txBody>
          <a:bodyPr/>
          <a:lstStyle>
            <a:lvl1pPr algn="r">
              <a:defRPr sz="4000"/>
            </a:lvl1pPr>
          </a:lstStyle>
          <a:p>
            <a:r>
              <a:rPr lang="en-US" altLang="en-US"/>
              <a:t>Click to edit Master title style</a:t>
            </a:r>
          </a:p>
        </p:txBody>
      </p:sp>
      <p:sp>
        <p:nvSpPr>
          <p:cNvPr id="885764" name="Rectangle 4"/>
          <p:cNvSpPr>
            <a:spLocks noGrp="1" noChangeArrowheads="1"/>
          </p:cNvSpPr>
          <p:nvPr>
            <p:ph type="subTitle" idx="1"/>
          </p:nvPr>
        </p:nvSpPr>
        <p:spPr>
          <a:xfrm>
            <a:off x="849313" y="3049588"/>
            <a:ext cx="6248400" cy="2362200"/>
          </a:xfrm>
        </p:spPr>
        <p:txBody>
          <a:bodyPr/>
          <a:lstStyle>
            <a:lvl1pPr marL="0" indent="0" algn="r">
              <a:buFont typeface="Wingdings" pitchFamily="2" charset="2"/>
              <a:buNone/>
              <a:defRPr sz="3200"/>
            </a:lvl1pPr>
          </a:lstStyle>
          <a:p>
            <a:r>
              <a:rPr lang="en-US" altLang="en-US"/>
              <a:t>Click to edit Master subtitle style</a:t>
            </a:r>
          </a:p>
        </p:txBody>
      </p:sp>
      <p:sp>
        <p:nvSpPr>
          <p:cNvPr id="885765" name="Rectangle 5"/>
          <p:cNvSpPr>
            <a:spLocks noGrp="1" noChangeArrowheads="1"/>
          </p:cNvSpPr>
          <p:nvPr>
            <p:ph type="dt" sz="half" idx="2"/>
          </p:nvPr>
        </p:nvSpPr>
        <p:spPr/>
        <p:txBody>
          <a:bodyPr/>
          <a:lstStyle>
            <a:lvl1pPr>
              <a:defRPr/>
            </a:lvl1pPr>
          </a:lstStyle>
          <a:p>
            <a:endParaRPr lang="en-US" altLang="en-US"/>
          </a:p>
        </p:txBody>
      </p:sp>
      <p:sp>
        <p:nvSpPr>
          <p:cNvPr id="885766" name="Rectangle 6"/>
          <p:cNvSpPr>
            <a:spLocks noGrp="1" noChangeArrowheads="1"/>
          </p:cNvSpPr>
          <p:nvPr>
            <p:ph type="ftr" sz="quarter" idx="3"/>
          </p:nvPr>
        </p:nvSpPr>
        <p:spPr/>
        <p:txBody>
          <a:bodyPr/>
          <a:lstStyle>
            <a:lvl1pPr>
              <a:defRPr/>
            </a:lvl1pPr>
          </a:lstStyle>
          <a:p>
            <a:endParaRPr lang="en-US" altLang="en-US"/>
          </a:p>
        </p:txBody>
      </p:sp>
      <p:sp>
        <p:nvSpPr>
          <p:cNvPr id="885767" name="Rectangle 7"/>
          <p:cNvSpPr>
            <a:spLocks noGrp="1" noChangeArrowheads="1"/>
          </p:cNvSpPr>
          <p:nvPr>
            <p:ph type="sldNum" sz="quarter" idx="4"/>
          </p:nvPr>
        </p:nvSpPr>
        <p:spPr/>
        <p:txBody>
          <a:bodyPr/>
          <a:lstStyle>
            <a:lvl1pPr>
              <a:defRPr/>
            </a:lvl1pPr>
          </a:lstStyle>
          <a:p>
            <a:fld id="{5038617A-5722-459E-B98B-844ACF7CC57E}" type="slidenum">
              <a:rPr lang="en-US" altLang="en-US"/>
              <a:pPr/>
              <a:t>‹#›</a:t>
            </a:fld>
            <a:endParaRPr lang="en-US" altLang="en-US"/>
          </a:p>
        </p:txBody>
      </p:sp>
      <p:sp>
        <p:nvSpPr>
          <p:cNvPr id="885768" name="Line 8"/>
          <p:cNvSpPr>
            <a:spLocks noChangeShapeType="1"/>
          </p:cNvSpPr>
          <p:nvPr/>
        </p:nvSpPr>
        <p:spPr bwMode="auto">
          <a:xfrm>
            <a:off x="304800" y="2819400"/>
            <a:ext cx="8229600" cy="0"/>
          </a:xfrm>
          <a:prstGeom prst="line">
            <a:avLst/>
          </a:prstGeom>
          <a:noFill/>
          <a:ln w="6350">
            <a:solidFill>
              <a:schemeClr val="tx1"/>
            </a:solidFill>
            <a:round/>
            <a:headEnd/>
            <a:tailEnd/>
          </a:ln>
          <a:effectLst/>
        </p:spPr>
        <p:txBody>
          <a:bodyPr/>
          <a:lstStyle/>
          <a:p>
            <a:endParaRPr lang="en-US"/>
          </a:p>
        </p:txBody>
      </p:sp>
      <p:grpSp>
        <p:nvGrpSpPr>
          <p:cNvPr id="885769" name="Group 9"/>
          <p:cNvGrpSpPr>
            <a:grpSpLocks/>
          </p:cNvGrpSpPr>
          <p:nvPr/>
        </p:nvGrpSpPr>
        <p:grpSpPr bwMode="auto">
          <a:xfrm>
            <a:off x="7315200" y="3124200"/>
            <a:ext cx="1676400" cy="2057400"/>
            <a:chOff x="2928" y="2256"/>
            <a:chExt cx="1411" cy="1581"/>
          </a:xfrm>
        </p:grpSpPr>
        <p:pic>
          <p:nvPicPr>
            <p:cNvPr id="885770" name="Picture 10"/>
            <p:cNvPicPr>
              <a:picLocks noChangeAspect="1" noChangeArrowheads="1"/>
            </p:cNvPicPr>
            <p:nvPr userDrawn="1"/>
          </p:nvPicPr>
          <p:blipFill>
            <a:blip r:embed="rId2" cstate="print"/>
            <a:srcRect r="76732"/>
            <a:stretch>
              <a:fillRect/>
            </a:stretch>
          </p:blipFill>
          <p:spPr bwMode="auto">
            <a:xfrm>
              <a:off x="2928" y="2256"/>
              <a:ext cx="502" cy="1581"/>
            </a:xfrm>
            <a:prstGeom prst="rect">
              <a:avLst/>
            </a:prstGeom>
            <a:noFill/>
            <a:ln w="9525">
              <a:noFill/>
              <a:miter lim="800000"/>
              <a:headEnd/>
              <a:tailEnd/>
            </a:ln>
          </p:spPr>
        </p:pic>
        <p:pic>
          <p:nvPicPr>
            <p:cNvPr id="885771" name="Picture 11"/>
            <p:cNvPicPr>
              <a:picLocks noChangeAspect="1" noChangeArrowheads="1"/>
            </p:cNvPicPr>
            <p:nvPr userDrawn="1"/>
          </p:nvPicPr>
          <p:blipFill>
            <a:blip r:embed="rId2" cstate="print"/>
            <a:srcRect l="36649" r="20030"/>
            <a:stretch>
              <a:fillRect/>
            </a:stretch>
          </p:blipFill>
          <p:spPr bwMode="auto">
            <a:xfrm>
              <a:off x="3408" y="2256"/>
              <a:ext cx="931" cy="1581"/>
            </a:xfrm>
            <a:prstGeom prst="rect">
              <a:avLst/>
            </a:prstGeom>
            <a:noFill/>
            <a:ln w="9525">
              <a:noFill/>
              <a:miter lim="800000"/>
              <a:headEnd/>
              <a:tailEnd/>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66F7483-A273-41FC-8884-D1D65B5779DB}"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F03A21A-81C0-49D3-803A-4EE76AD073AA}"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295400"/>
          </a:xfrm>
        </p:spPr>
        <p:txBody>
          <a:bodyPr/>
          <a:lstStyle/>
          <a:p>
            <a:r>
              <a:rPr lang="en-US"/>
              <a:t>Click to edit Master title style</a:t>
            </a:r>
          </a:p>
        </p:txBody>
      </p:sp>
      <p:sp>
        <p:nvSpPr>
          <p:cNvPr id="3" name="Text Placeholder 2"/>
          <p:cNvSpPr>
            <a:spLocks noGrp="1"/>
          </p:cNvSpPr>
          <p:nvPr>
            <p:ph type="body" sz="half" idx="1"/>
          </p:nvPr>
        </p:nvSpPr>
        <p:spPr>
          <a:xfrm>
            <a:off x="457200" y="1719263"/>
            <a:ext cx="40386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263"/>
            <a:ext cx="40386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38A0FA47-EEEB-4909-948F-21F2801D6FCB}"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1D51B42-EF23-4C1D-A7B8-C9349215426B}" type="slidenum">
              <a:rPr lang="en-US" altLang="en-US"/>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DBFF761-B768-4E79-AD5B-47FA290199AA}"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34CD4A1-3323-4068-994C-BBAEA53FCF04}"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7CEC6848-545F-4744-8BA3-931D4DAAD357}"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AC741B52-0666-4625-8C55-3C61C60B7BAD}"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603BAEBC-16C0-4792-AAA9-8BE6079DAB08}"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BD2FD05-363B-4001-9A4E-616DF85875A2}"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D50EF18-1CBA-44A8-B1AB-0834E7783E9A}"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4738" name="Line 2"/>
          <p:cNvSpPr>
            <a:spLocks noChangeShapeType="1"/>
          </p:cNvSpPr>
          <p:nvPr/>
        </p:nvSpPr>
        <p:spPr bwMode="auto">
          <a:xfrm>
            <a:off x="7962900" y="152400"/>
            <a:ext cx="0" cy="1524000"/>
          </a:xfrm>
          <a:prstGeom prst="line">
            <a:avLst/>
          </a:prstGeom>
          <a:noFill/>
          <a:ln w="9525">
            <a:solidFill>
              <a:schemeClr val="tx1"/>
            </a:solidFill>
            <a:round/>
            <a:headEnd/>
            <a:tailEnd/>
          </a:ln>
          <a:effectLst/>
        </p:spPr>
        <p:txBody>
          <a:bodyPr/>
          <a:lstStyle/>
          <a:p>
            <a:endParaRPr lang="en-US"/>
          </a:p>
        </p:txBody>
      </p:sp>
      <p:sp>
        <p:nvSpPr>
          <p:cNvPr id="884739" name="Rectangle 3"/>
          <p:cNvSpPr>
            <a:spLocks noGrp="1" noChangeArrowheads="1"/>
          </p:cNvSpPr>
          <p:nvPr>
            <p:ph type="title"/>
          </p:nvPr>
        </p:nvSpPr>
        <p:spPr bwMode="auto">
          <a:xfrm>
            <a:off x="457200" y="122238"/>
            <a:ext cx="7543800" cy="1295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884740" name="Rectangle 4"/>
          <p:cNvSpPr>
            <a:spLocks noGrp="1" noChangeArrowheads="1"/>
          </p:cNvSpPr>
          <p:nvPr>
            <p:ph type="body" idx="1"/>
          </p:nvPr>
        </p:nvSpPr>
        <p:spPr bwMode="auto">
          <a:xfrm>
            <a:off x="457200" y="1719263"/>
            <a:ext cx="8229600" cy="44116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84741" name="Rectangle 5"/>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endParaRPr lang="en-US" altLang="en-US"/>
          </a:p>
        </p:txBody>
      </p:sp>
      <p:sp>
        <p:nvSpPr>
          <p:cNvPr id="88474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endParaRPr lang="en-US" altLang="en-US"/>
          </a:p>
        </p:txBody>
      </p:sp>
      <p:sp>
        <p:nvSpPr>
          <p:cNvPr id="884743" name="Rectangle 7"/>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A90B5C0E-589F-4E14-B71E-B75129FFCB44}" type="slidenum">
              <a:rPr lang="en-US" altLang="en-US"/>
              <a:pPr/>
              <a:t>‹#›</a:t>
            </a:fld>
            <a:endParaRPr lang="en-US" altLang="en-US"/>
          </a:p>
        </p:txBody>
      </p:sp>
      <p:grpSp>
        <p:nvGrpSpPr>
          <p:cNvPr id="884744" name="Group 8"/>
          <p:cNvGrpSpPr>
            <a:grpSpLocks/>
          </p:cNvGrpSpPr>
          <p:nvPr/>
        </p:nvGrpSpPr>
        <p:grpSpPr bwMode="auto">
          <a:xfrm>
            <a:off x="8077200" y="304800"/>
            <a:ext cx="914400" cy="1219200"/>
            <a:chOff x="2928" y="2256"/>
            <a:chExt cx="1411" cy="1581"/>
          </a:xfrm>
        </p:grpSpPr>
        <p:pic>
          <p:nvPicPr>
            <p:cNvPr id="884745" name="Picture 9"/>
            <p:cNvPicPr>
              <a:picLocks noChangeAspect="1" noChangeArrowheads="1"/>
            </p:cNvPicPr>
            <p:nvPr userDrawn="1"/>
          </p:nvPicPr>
          <p:blipFill>
            <a:blip r:embed="rId14" cstate="print"/>
            <a:srcRect r="76732"/>
            <a:stretch>
              <a:fillRect/>
            </a:stretch>
          </p:blipFill>
          <p:spPr bwMode="auto">
            <a:xfrm>
              <a:off x="2928" y="2256"/>
              <a:ext cx="502" cy="1581"/>
            </a:xfrm>
            <a:prstGeom prst="rect">
              <a:avLst/>
            </a:prstGeom>
            <a:noFill/>
            <a:ln w="9525">
              <a:noFill/>
              <a:miter lim="800000"/>
              <a:headEnd/>
              <a:tailEnd/>
            </a:ln>
          </p:spPr>
        </p:pic>
        <p:pic>
          <p:nvPicPr>
            <p:cNvPr id="884746" name="Picture 10"/>
            <p:cNvPicPr>
              <a:picLocks noChangeAspect="1" noChangeArrowheads="1"/>
            </p:cNvPicPr>
            <p:nvPr userDrawn="1"/>
          </p:nvPicPr>
          <p:blipFill>
            <a:blip r:embed="rId14" cstate="print"/>
            <a:srcRect l="36649" r="20030"/>
            <a:stretch>
              <a:fillRect/>
            </a:stretch>
          </p:blipFill>
          <p:spPr bwMode="auto">
            <a:xfrm>
              <a:off x="3408" y="2256"/>
              <a:ext cx="931" cy="1581"/>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hdr="0" ftr="0" dt="0"/>
  <p:txStyles>
    <p:titleStyle>
      <a:lvl1pPr algn="l" rtl="0" fontAlgn="base">
        <a:spcBef>
          <a:spcPct val="0"/>
        </a:spcBef>
        <a:spcAft>
          <a:spcPct val="0"/>
        </a:spcAft>
        <a:defRPr sz="3200" b="1">
          <a:solidFill>
            <a:schemeClr val="tx2"/>
          </a:solidFill>
          <a:latin typeface="+mj-lt"/>
          <a:ea typeface="+mj-ea"/>
          <a:cs typeface="+mj-cs"/>
        </a:defRPr>
      </a:lvl1pPr>
      <a:lvl2pPr algn="l" rtl="0" fontAlgn="base">
        <a:spcBef>
          <a:spcPct val="0"/>
        </a:spcBef>
        <a:spcAft>
          <a:spcPct val="0"/>
        </a:spcAft>
        <a:defRPr sz="3200" b="1">
          <a:solidFill>
            <a:schemeClr val="tx2"/>
          </a:solidFill>
          <a:latin typeface="Arial" charset="0"/>
        </a:defRPr>
      </a:lvl2pPr>
      <a:lvl3pPr algn="l" rtl="0" fontAlgn="base">
        <a:spcBef>
          <a:spcPct val="0"/>
        </a:spcBef>
        <a:spcAft>
          <a:spcPct val="0"/>
        </a:spcAft>
        <a:defRPr sz="3200" b="1">
          <a:solidFill>
            <a:schemeClr val="tx2"/>
          </a:solidFill>
          <a:latin typeface="Arial" charset="0"/>
        </a:defRPr>
      </a:lvl3pPr>
      <a:lvl4pPr algn="l" rtl="0" fontAlgn="base">
        <a:spcBef>
          <a:spcPct val="0"/>
        </a:spcBef>
        <a:spcAft>
          <a:spcPct val="0"/>
        </a:spcAft>
        <a:defRPr sz="3200" b="1">
          <a:solidFill>
            <a:schemeClr val="tx2"/>
          </a:solidFill>
          <a:latin typeface="Arial" charset="0"/>
        </a:defRPr>
      </a:lvl4pPr>
      <a:lvl5pPr algn="l" rtl="0" fontAlgn="base">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p:titleStyle>
    <p:bodyStyle>
      <a:lvl1pPr marL="342900" indent="-342900" algn="l" rtl="0" fontAlgn="base">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fontAlgn="base">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fontAlgn="base">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fontAlgn="base">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5.e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6.emf"/><Relationship Id="rId4" Type="http://schemas.openxmlformats.org/officeDocument/2006/relationships/oleObject" Target="../embeddings/oleObject3.bin"/></Relationships>
</file>

<file path=ppt/slides/_rels/slide28.xml.rels><?xml version="1.0" encoding="UTF-8" standalone="yes"?>
<Relationships xmlns="http://schemas.openxmlformats.org/package/2006/relationships"><Relationship Id="rId3" Type="http://schemas.openxmlformats.org/officeDocument/2006/relationships/hyperlink" Target="https://www.nlm.nih.gov/hsrinfo/datasites.html"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cdc.gov/nchs/nhanes/"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emf"/></Relationships>
</file>

<file path=ppt/slides/_rels/slide34.xml.rels><?xml version="1.0" encoding="UTF-8" standalone="yes"?>
<Relationships xmlns="http://schemas.openxmlformats.org/package/2006/relationships"><Relationship Id="rId3" Type="http://schemas.openxmlformats.org/officeDocument/2006/relationships/hyperlink" Target="https://www.hcup-us.ahrq.gov/nisoverview.jsp"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hyperlink" Target="https://guides.ucsf.edu/pophealthdata/home"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consult.ucsf.edu/phhs" TargetMode="External"/><Relationship Id="rId2" Type="http://schemas.openxmlformats.org/officeDocument/2006/relationships/hyperlink" Target="https://data.ucsf.edu/research/ra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ars.ucsf.edu/research-data-browser-de-identified-export-and-flowsheet-files"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ars.ucsf.edu/research-data-browser-de-identified-export-and-flowsheet-files"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guides.ucsf.edu/c.php?g=101037&amp;p=2704613"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data.ucsf.edu/research/ucsf-data"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accelerate.ucsf.edu/research/data-consult"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ars.ucsf.edu/"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200" name="Text Box 8"/>
          <p:cNvSpPr txBox="1">
            <a:spLocks noChangeArrowheads="1"/>
          </p:cNvSpPr>
          <p:nvPr/>
        </p:nvSpPr>
        <p:spPr bwMode="auto">
          <a:xfrm>
            <a:off x="533400" y="3048000"/>
            <a:ext cx="6553200" cy="2246769"/>
          </a:xfrm>
          <a:prstGeom prst="rect">
            <a:avLst/>
          </a:prstGeom>
          <a:noFill/>
          <a:ln w="9525">
            <a:noFill/>
            <a:miter lim="800000"/>
            <a:headEnd/>
            <a:tailEnd/>
          </a:ln>
          <a:effectLst/>
        </p:spPr>
        <p:txBody>
          <a:bodyPr>
            <a:spAutoFit/>
          </a:bodyPr>
          <a:lstStyle/>
          <a:p>
            <a:pPr algn="l"/>
            <a:r>
              <a:rPr lang="en-US" sz="2800" i="1" dirty="0"/>
              <a:t>Aaron Wolfe Scheffler, </a:t>
            </a:r>
          </a:p>
          <a:p>
            <a:pPr algn="l"/>
            <a:r>
              <a:rPr lang="en-US" sz="2800" i="1" dirty="0"/>
              <a:t>Division of Biostatistics,</a:t>
            </a:r>
          </a:p>
          <a:p>
            <a:pPr algn="l"/>
            <a:r>
              <a:rPr lang="en-US" sz="2800" i="1" dirty="0"/>
              <a:t>Department of Epidemiology and Biostatistics</a:t>
            </a:r>
          </a:p>
          <a:p>
            <a:pPr algn="l"/>
            <a:endParaRPr lang="en-US" sz="2800" i="1" dirty="0"/>
          </a:p>
        </p:txBody>
      </p:sp>
      <p:sp>
        <p:nvSpPr>
          <p:cNvPr id="11" name="Rectangle 2"/>
          <p:cNvSpPr txBox="1">
            <a:spLocks noChangeArrowheads="1"/>
          </p:cNvSpPr>
          <p:nvPr/>
        </p:nvSpPr>
        <p:spPr bwMode="auto">
          <a:xfrm>
            <a:off x="457200" y="1662249"/>
            <a:ext cx="6705600" cy="1447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0" fontAlgn="base">
              <a:spcBef>
                <a:spcPct val="0"/>
              </a:spcBef>
              <a:spcAft>
                <a:spcPct val="0"/>
              </a:spcAft>
              <a:defRPr sz="4000" b="1">
                <a:solidFill>
                  <a:schemeClr val="tx2"/>
                </a:solidFill>
                <a:latin typeface="+mj-lt"/>
                <a:ea typeface="+mj-ea"/>
                <a:cs typeface="+mj-cs"/>
              </a:defRPr>
            </a:lvl1pPr>
            <a:lvl2pPr algn="l" rtl="0" fontAlgn="base">
              <a:spcBef>
                <a:spcPct val="0"/>
              </a:spcBef>
              <a:spcAft>
                <a:spcPct val="0"/>
              </a:spcAft>
              <a:defRPr sz="3200" b="1">
                <a:solidFill>
                  <a:schemeClr val="tx2"/>
                </a:solidFill>
                <a:latin typeface="Arial" charset="0"/>
              </a:defRPr>
            </a:lvl2pPr>
            <a:lvl3pPr algn="l" rtl="0" fontAlgn="base">
              <a:spcBef>
                <a:spcPct val="0"/>
              </a:spcBef>
              <a:spcAft>
                <a:spcPct val="0"/>
              </a:spcAft>
              <a:defRPr sz="3200" b="1">
                <a:solidFill>
                  <a:schemeClr val="tx2"/>
                </a:solidFill>
                <a:latin typeface="Arial" charset="0"/>
              </a:defRPr>
            </a:lvl3pPr>
            <a:lvl4pPr algn="l" rtl="0" fontAlgn="base">
              <a:spcBef>
                <a:spcPct val="0"/>
              </a:spcBef>
              <a:spcAft>
                <a:spcPct val="0"/>
              </a:spcAft>
              <a:defRPr sz="3200" b="1">
                <a:solidFill>
                  <a:schemeClr val="tx2"/>
                </a:solidFill>
                <a:latin typeface="Arial" charset="0"/>
              </a:defRPr>
            </a:lvl4pPr>
            <a:lvl5pPr algn="l" rtl="0" fontAlgn="base">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a:lstStyle>
          <a:p>
            <a:pPr algn="ctr"/>
            <a:r>
              <a:rPr lang="en-US" sz="3200" kern="0" dirty="0" err="1"/>
              <a:t>Biostat</a:t>
            </a:r>
            <a:r>
              <a:rPr lang="en-US" sz="3200" kern="0" dirty="0"/>
              <a:t> 202:  Accessing Data and Large Datasets</a:t>
            </a:r>
            <a:br>
              <a:rPr lang="en-US" kern="0" dirty="0"/>
            </a:br>
            <a:endParaRPr lang="en-US" kern="0" dirty="0"/>
          </a:p>
        </p:txBody>
      </p:sp>
      <p:sp>
        <p:nvSpPr>
          <p:cNvPr id="264195" name="Rectangle 3"/>
          <p:cNvSpPr>
            <a:spLocks noGrp="1" noChangeArrowheads="1"/>
          </p:cNvSpPr>
          <p:nvPr>
            <p:ph type="subTitle" idx="1"/>
          </p:nvPr>
        </p:nvSpPr>
        <p:spPr>
          <a:xfrm>
            <a:off x="609600" y="5943600"/>
            <a:ext cx="8077200" cy="685800"/>
          </a:xfrm>
        </p:spPr>
        <p:txBody>
          <a:bodyPr/>
          <a:lstStyle/>
          <a:p>
            <a:pPr marL="609600" indent="-609600" algn="ctr">
              <a:lnSpc>
                <a:spcPct val="90000"/>
              </a:lnSpc>
            </a:pPr>
            <a:r>
              <a:rPr lang="en-US" sz="2400" b="1" i="1" dirty="0" err="1">
                <a:solidFill>
                  <a:srgbClr val="CC0000"/>
                </a:solidFill>
              </a:rPr>
              <a:t>Biostat</a:t>
            </a:r>
            <a:r>
              <a:rPr lang="en-US" sz="2400" b="1" i="1" dirty="0">
                <a:solidFill>
                  <a:srgbClr val="CC0000"/>
                </a:solidFill>
              </a:rPr>
              <a:t> 202</a:t>
            </a:r>
          </a:p>
        </p:txBody>
      </p:sp>
      <p:sp>
        <p:nvSpPr>
          <p:cNvPr id="264196" name="Text Box 4"/>
          <p:cNvSpPr txBox="1">
            <a:spLocks noChangeArrowheads="1"/>
          </p:cNvSpPr>
          <p:nvPr/>
        </p:nvSpPr>
        <p:spPr bwMode="auto">
          <a:xfrm>
            <a:off x="7696200" y="990600"/>
            <a:ext cx="457200" cy="366713"/>
          </a:xfrm>
          <a:prstGeom prst="rect">
            <a:avLst/>
          </a:prstGeom>
          <a:noFill/>
          <a:ln w="9525">
            <a:noFill/>
            <a:miter lim="800000"/>
            <a:headEnd/>
            <a:tailEnd/>
          </a:ln>
          <a:effectLst/>
        </p:spPr>
        <p:txBody>
          <a:bodyPr>
            <a:spAutoFit/>
          </a:bodyPr>
          <a:lstStyle/>
          <a:p>
            <a:pPr algn="l">
              <a:spcBef>
                <a:spcPct val="50000"/>
              </a:spcBef>
            </a:pPr>
            <a:endParaRPr lang="en-US"/>
          </a:p>
        </p:txBody>
      </p:sp>
      <p:sp>
        <p:nvSpPr>
          <p:cNvPr id="3" name="TextBox 2"/>
          <p:cNvSpPr txBox="1"/>
          <p:nvPr/>
        </p:nvSpPr>
        <p:spPr>
          <a:xfrm>
            <a:off x="2438400" y="1543288"/>
            <a:ext cx="184731" cy="369332"/>
          </a:xfrm>
          <a:prstGeom prst="rect">
            <a:avLst/>
          </a:prstGeom>
          <a:noFill/>
        </p:spPr>
        <p:txBody>
          <a:bodyPr wrap="none" rtlCol="0">
            <a:spAutoFit/>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7" name="Rectangle 1027"/>
          <p:cNvSpPr>
            <a:spLocks noGrp="1" noChangeArrowheads="1"/>
          </p:cNvSpPr>
          <p:nvPr>
            <p:ph type="body" idx="1"/>
          </p:nvPr>
        </p:nvSpPr>
        <p:spPr>
          <a:xfrm>
            <a:off x="533400" y="1371600"/>
            <a:ext cx="8229600" cy="4411662"/>
          </a:xfrm>
        </p:spPr>
        <p:txBody>
          <a:bodyPr/>
          <a:lstStyle/>
          <a:p>
            <a:pPr marL="0" indent="0">
              <a:buNone/>
            </a:pPr>
            <a:r>
              <a:rPr lang="en-US" sz="2400" dirty="0"/>
              <a:t>CPSC Case #,trmt_date,psu,weight,stratum,age,sex,race,race_other,diag,diag_other,body_part,disposition,location,fmv,prod1,prod2,narr1,narr2</a:t>
            </a:r>
            <a:r>
              <a:rPr lang="en-US" sz="2400" i="1" dirty="0"/>
              <a:t>¶</a:t>
            </a:r>
          </a:p>
          <a:p>
            <a:pPr marL="0" indent="0">
              <a:buNone/>
            </a:pPr>
            <a:endParaRPr lang="en-US" sz="2400" dirty="0"/>
          </a:p>
          <a:p>
            <a:pPr marL="0" indent="0">
              <a:buNone/>
            </a:pPr>
            <a:r>
              <a:rPr lang="en-US" sz="2400" dirty="0"/>
              <a:t>150324089,3/9/2015,21,15.0591,V,28,1,0,,57,,76,4,0,0,1894,,28YM EVADING BAIL BONDSMAN&amp;JUMPED FROM 3RD STORY WINDOW LANDING ONTO FA,"CE, +LOC/SZ LIKE ACTIVITIES&gt;&gt;MULTI FACIAL BONE FXS”</a:t>
            </a:r>
            <a:r>
              <a:rPr lang="en-US" sz="2400" i="1" dirty="0"/>
              <a:t> ¶</a:t>
            </a:r>
            <a:endParaRPr lang="en-US" sz="2400" dirty="0"/>
          </a:p>
          <a:p>
            <a:pPr marL="0" indent="0">
              <a:lnSpc>
                <a:spcPct val="90000"/>
              </a:lnSpc>
              <a:buSzTx/>
              <a:buNone/>
            </a:pPr>
            <a:endParaRPr lang="en-US" dirty="0"/>
          </a:p>
          <a:p>
            <a:pPr>
              <a:lnSpc>
                <a:spcPct val="90000"/>
              </a:lnSpc>
              <a:buSzTx/>
              <a:buFont typeface="Wingdings" panose="05000000000000000000" pitchFamily="2" charset="2"/>
              <a:buChar char=""/>
            </a:pPr>
            <a:endParaRPr lang="en-US" dirty="0"/>
          </a:p>
        </p:txBody>
      </p:sp>
      <p:sp>
        <p:nvSpPr>
          <p:cNvPr id="2" name="Rectangle 1"/>
          <p:cNvSpPr/>
          <p:nvPr/>
        </p:nvSpPr>
        <p:spPr bwMode="auto">
          <a:xfrm>
            <a:off x="381000" y="4800600"/>
            <a:ext cx="838200" cy="762000"/>
          </a:xfrm>
          <a:prstGeom prst="rect">
            <a:avLst/>
          </a:prstGeom>
          <a:solidFill>
            <a:schemeClr val="bg1">
              <a:alpha val="0"/>
            </a:schemeClr>
          </a:solid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Slide Number Placeholder 5"/>
          <p:cNvSpPr>
            <a:spLocks noGrp="1"/>
          </p:cNvSpPr>
          <p:nvPr>
            <p:ph type="sldNum" sz="quarter" idx="12"/>
          </p:nvPr>
        </p:nvSpPr>
        <p:spPr/>
        <p:txBody>
          <a:bodyPr/>
          <a:lstStyle/>
          <a:p>
            <a:fld id="{4ECD52D9-4819-4733-ADD5-75193A649211}" type="slidenum">
              <a:rPr lang="en-US" altLang="en-US"/>
              <a:pPr/>
              <a:t>10</a:t>
            </a:fld>
            <a:endParaRPr lang="en-US" altLang="en-US" dirty="0"/>
          </a:p>
        </p:txBody>
      </p:sp>
      <p:sp>
        <p:nvSpPr>
          <p:cNvPr id="728066" name="Rectangle 1026"/>
          <p:cNvSpPr>
            <a:spLocks noGrp="1" noChangeArrowheads="1"/>
          </p:cNvSpPr>
          <p:nvPr>
            <p:ph type="title"/>
          </p:nvPr>
        </p:nvSpPr>
        <p:spPr/>
        <p:txBody>
          <a:bodyPr/>
          <a:lstStyle/>
          <a:p>
            <a:r>
              <a:rPr lang="en-US" dirty="0"/>
              <a:t>Files:  What does a .csv file look like?</a:t>
            </a:r>
            <a:br>
              <a:rPr lang="en-US" dirty="0"/>
            </a:br>
            <a:r>
              <a:rPr lang="en-US" dirty="0"/>
              <a:t>  NEISS dataset from Homework</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
        <p:nvSpPr>
          <p:cNvPr id="3" name="TextBox 2"/>
          <p:cNvSpPr txBox="1"/>
          <p:nvPr/>
        </p:nvSpPr>
        <p:spPr>
          <a:xfrm>
            <a:off x="2590800" y="4953000"/>
            <a:ext cx="5140569" cy="461665"/>
          </a:xfrm>
          <a:prstGeom prst="rect">
            <a:avLst/>
          </a:prstGeom>
          <a:noFill/>
        </p:spPr>
        <p:txBody>
          <a:bodyPr wrap="square" rtlCol="0">
            <a:spAutoFit/>
          </a:bodyPr>
          <a:lstStyle/>
          <a:p>
            <a:r>
              <a:rPr lang="en-US" sz="2400" dirty="0">
                <a:solidFill>
                  <a:srgbClr val="FF0000"/>
                </a:solidFill>
              </a:rPr>
              <a:t>End of a record</a:t>
            </a:r>
          </a:p>
        </p:txBody>
      </p:sp>
    </p:spTree>
    <p:extLst>
      <p:ext uri="{BB962C8B-B14F-4D97-AF65-F5344CB8AC3E}">
        <p14:creationId xmlns:p14="http://schemas.microsoft.com/office/powerpoint/2010/main" val="3253105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7" name="Rectangle 1027"/>
          <p:cNvSpPr>
            <a:spLocks noGrp="1" noChangeArrowheads="1"/>
          </p:cNvSpPr>
          <p:nvPr>
            <p:ph type="body" idx="1"/>
          </p:nvPr>
        </p:nvSpPr>
        <p:spPr>
          <a:xfrm>
            <a:off x="533400" y="1371600"/>
            <a:ext cx="8229600" cy="4411662"/>
          </a:xfrm>
        </p:spPr>
        <p:txBody>
          <a:bodyPr/>
          <a:lstStyle/>
          <a:p>
            <a:pPr marL="0" indent="0">
              <a:buNone/>
            </a:pPr>
            <a:r>
              <a:rPr lang="en-US" sz="2400" dirty="0"/>
              <a:t>CPSC Case #,trmt_date,psu,weight,stratum,age,sex,race,race_other,diag,diag_other,body_part,disposition,location,fmv,prod1,prod2,narr1,narr2</a:t>
            </a:r>
            <a:r>
              <a:rPr lang="en-US" sz="2400" i="1" dirty="0"/>
              <a:t>¶</a:t>
            </a:r>
          </a:p>
          <a:p>
            <a:pPr marL="0" indent="0">
              <a:buNone/>
            </a:pPr>
            <a:endParaRPr lang="en-US" sz="2400" dirty="0"/>
          </a:p>
          <a:p>
            <a:pPr marL="0" indent="0">
              <a:buNone/>
            </a:pPr>
            <a:r>
              <a:rPr lang="en-US" sz="2400" dirty="0"/>
              <a:t>150324089,3/9/2015,21,15.0591,V,28,1,0,,57,,76,4,0,0,1894,,28YM EVADING BAIL BONDSMAN&amp;JUMPED FROM 3RD STORY WINDOW LANDING ONTO FA,"CE, +LOC/SZ LIKE ACTIVITIES&gt;&gt;MULTI FACIAL BONE FXS”</a:t>
            </a:r>
            <a:r>
              <a:rPr lang="en-US" sz="2400" i="1" dirty="0"/>
              <a:t> ¶</a:t>
            </a:r>
            <a:endParaRPr lang="en-US" sz="2400" dirty="0"/>
          </a:p>
          <a:p>
            <a:pPr marL="0" indent="0">
              <a:lnSpc>
                <a:spcPct val="90000"/>
              </a:lnSpc>
              <a:buSzTx/>
              <a:buNone/>
            </a:pPr>
            <a:endParaRPr lang="en-US" dirty="0"/>
          </a:p>
          <a:p>
            <a:pPr>
              <a:lnSpc>
                <a:spcPct val="90000"/>
              </a:lnSpc>
              <a:buSzTx/>
              <a:buFont typeface="Wingdings" panose="05000000000000000000" pitchFamily="2" charset="2"/>
              <a:buChar char=""/>
            </a:pPr>
            <a:endParaRPr lang="en-US" dirty="0"/>
          </a:p>
        </p:txBody>
      </p:sp>
      <p:sp>
        <p:nvSpPr>
          <p:cNvPr id="2" name="Rectangle 1"/>
          <p:cNvSpPr/>
          <p:nvPr/>
        </p:nvSpPr>
        <p:spPr bwMode="auto">
          <a:xfrm>
            <a:off x="5257800" y="3886200"/>
            <a:ext cx="2286000" cy="685800"/>
          </a:xfrm>
          <a:prstGeom prst="rect">
            <a:avLst/>
          </a:prstGeom>
          <a:solidFill>
            <a:schemeClr val="bg1">
              <a:alpha val="0"/>
            </a:schemeClr>
          </a:solid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Slide Number Placeholder 5"/>
          <p:cNvSpPr>
            <a:spLocks noGrp="1"/>
          </p:cNvSpPr>
          <p:nvPr>
            <p:ph type="sldNum" sz="quarter" idx="12"/>
          </p:nvPr>
        </p:nvSpPr>
        <p:spPr/>
        <p:txBody>
          <a:bodyPr/>
          <a:lstStyle/>
          <a:p>
            <a:fld id="{4ECD52D9-4819-4733-ADD5-75193A649211}" type="slidenum">
              <a:rPr lang="en-US" altLang="en-US"/>
              <a:pPr/>
              <a:t>11</a:t>
            </a:fld>
            <a:endParaRPr lang="en-US" altLang="en-US" dirty="0"/>
          </a:p>
        </p:txBody>
      </p:sp>
      <p:sp>
        <p:nvSpPr>
          <p:cNvPr id="728066" name="Rectangle 1026"/>
          <p:cNvSpPr>
            <a:spLocks noGrp="1" noChangeArrowheads="1"/>
          </p:cNvSpPr>
          <p:nvPr>
            <p:ph type="title"/>
          </p:nvPr>
        </p:nvSpPr>
        <p:spPr/>
        <p:txBody>
          <a:bodyPr/>
          <a:lstStyle/>
          <a:p>
            <a:r>
              <a:rPr lang="en-US" dirty="0"/>
              <a:t>Files:  Data issues</a:t>
            </a:r>
            <a:br>
              <a:rPr lang="en-US" dirty="0"/>
            </a:br>
            <a:r>
              <a:rPr lang="en-US" dirty="0"/>
              <a:t>  NEISS dataset from Homework</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
        <p:nvSpPr>
          <p:cNvPr id="3" name="TextBox 2"/>
          <p:cNvSpPr txBox="1"/>
          <p:nvPr/>
        </p:nvSpPr>
        <p:spPr>
          <a:xfrm>
            <a:off x="4114800" y="5002851"/>
            <a:ext cx="3733800" cy="461665"/>
          </a:xfrm>
          <a:prstGeom prst="rect">
            <a:avLst/>
          </a:prstGeom>
          <a:noFill/>
        </p:spPr>
        <p:txBody>
          <a:bodyPr wrap="square" rtlCol="0">
            <a:spAutoFit/>
          </a:bodyPr>
          <a:lstStyle/>
          <a:p>
            <a:r>
              <a:rPr lang="en-US" sz="2400" dirty="0">
                <a:solidFill>
                  <a:srgbClr val="FF0000"/>
                </a:solidFill>
              </a:rPr>
              <a:t>Issues?</a:t>
            </a:r>
          </a:p>
        </p:txBody>
      </p:sp>
    </p:spTree>
    <p:extLst>
      <p:ext uri="{BB962C8B-B14F-4D97-AF65-F5344CB8AC3E}">
        <p14:creationId xmlns:p14="http://schemas.microsoft.com/office/powerpoint/2010/main" val="3332260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7" name="Rectangle 1027"/>
          <p:cNvSpPr>
            <a:spLocks noGrp="1" noChangeArrowheads="1"/>
          </p:cNvSpPr>
          <p:nvPr>
            <p:ph type="body" idx="1"/>
          </p:nvPr>
        </p:nvSpPr>
        <p:spPr>
          <a:xfrm>
            <a:off x="533400" y="1371600"/>
            <a:ext cx="8229600" cy="4411662"/>
          </a:xfrm>
        </p:spPr>
        <p:txBody>
          <a:bodyPr/>
          <a:lstStyle/>
          <a:p>
            <a:pPr marL="0" indent="0">
              <a:buNone/>
            </a:pPr>
            <a:r>
              <a:rPr lang="en-US" sz="2400" dirty="0"/>
              <a:t>CPSC Case #,trmt_date,psu,weight,stratum,age,sex,race,race_other,diag,diag_other,body_part,disposition,location,fmv,prod1,prod2,narr1,narr2</a:t>
            </a:r>
            <a:r>
              <a:rPr lang="en-US" sz="2400" i="1" dirty="0"/>
              <a:t>¶</a:t>
            </a:r>
          </a:p>
          <a:p>
            <a:pPr marL="0" indent="0">
              <a:buNone/>
            </a:pPr>
            <a:endParaRPr lang="en-US" sz="2400" dirty="0"/>
          </a:p>
          <a:p>
            <a:pPr marL="0" indent="0">
              <a:buNone/>
            </a:pPr>
            <a:r>
              <a:rPr lang="en-US" sz="2400" dirty="0"/>
              <a:t>150324089,3/9/2015,21,15.0591,V,28,1,0,,57,,76,4,0,0,1894,,28YM EVADING BAIL BONDSMAN&amp;JUMPED FROM 3RD STORY WINDOW LANDING ONTO FA,"CE, +LOC/SZ LIKE ACTIVITIES&gt;&gt;MULTI FACIAL BONE FXS”</a:t>
            </a:r>
            <a:r>
              <a:rPr lang="en-US" sz="2400" i="1" dirty="0"/>
              <a:t> ¶</a:t>
            </a:r>
            <a:endParaRPr lang="en-US" sz="2400" dirty="0"/>
          </a:p>
          <a:p>
            <a:pPr marL="0" indent="0">
              <a:lnSpc>
                <a:spcPct val="90000"/>
              </a:lnSpc>
              <a:buSzTx/>
              <a:buNone/>
            </a:pPr>
            <a:endParaRPr lang="en-US" dirty="0"/>
          </a:p>
          <a:p>
            <a:pPr>
              <a:lnSpc>
                <a:spcPct val="90000"/>
              </a:lnSpc>
              <a:buSzTx/>
              <a:buFont typeface="Wingdings" panose="05000000000000000000" pitchFamily="2" charset="2"/>
              <a:buChar char=""/>
            </a:pPr>
            <a:endParaRPr lang="en-US" dirty="0"/>
          </a:p>
        </p:txBody>
      </p:sp>
      <p:sp>
        <p:nvSpPr>
          <p:cNvPr id="2" name="Rectangle 1"/>
          <p:cNvSpPr/>
          <p:nvPr/>
        </p:nvSpPr>
        <p:spPr bwMode="auto">
          <a:xfrm>
            <a:off x="5181600" y="3276600"/>
            <a:ext cx="2286000" cy="685800"/>
          </a:xfrm>
          <a:prstGeom prst="rect">
            <a:avLst/>
          </a:prstGeom>
          <a:solidFill>
            <a:schemeClr val="bg1">
              <a:alpha val="0"/>
            </a:schemeClr>
          </a:solid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Slide Number Placeholder 5"/>
          <p:cNvSpPr>
            <a:spLocks noGrp="1"/>
          </p:cNvSpPr>
          <p:nvPr>
            <p:ph type="sldNum" sz="quarter" idx="12"/>
          </p:nvPr>
        </p:nvSpPr>
        <p:spPr/>
        <p:txBody>
          <a:bodyPr/>
          <a:lstStyle/>
          <a:p>
            <a:fld id="{4ECD52D9-4819-4733-ADD5-75193A649211}" type="slidenum">
              <a:rPr lang="en-US" altLang="en-US"/>
              <a:pPr/>
              <a:t>12</a:t>
            </a:fld>
            <a:endParaRPr lang="en-US" altLang="en-US" dirty="0"/>
          </a:p>
        </p:txBody>
      </p:sp>
      <p:sp>
        <p:nvSpPr>
          <p:cNvPr id="728066" name="Rectangle 1026"/>
          <p:cNvSpPr>
            <a:spLocks noGrp="1" noChangeArrowheads="1"/>
          </p:cNvSpPr>
          <p:nvPr>
            <p:ph type="title"/>
          </p:nvPr>
        </p:nvSpPr>
        <p:spPr/>
        <p:txBody>
          <a:bodyPr/>
          <a:lstStyle/>
          <a:p>
            <a:r>
              <a:rPr lang="en-US" dirty="0"/>
              <a:t>Files:  Data issues</a:t>
            </a:r>
            <a:br>
              <a:rPr lang="en-US" dirty="0"/>
            </a:br>
            <a:r>
              <a:rPr lang="en-US" dirty="0"/>
              <a:t>  NEISS dataset from Homework</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
        <p:nvSpPr>
          <p:cNvPr id="3" name="TextBox 2"/>
          <p:cNvSpPr txBox="1"/>
          <p:nvPr/>
        </p:nvSpPr>
        <p:spPr>
          <a:xfrm>
            <a:off x="4114800" y="5002851"/>
            <a:ext cx="3733800" cy="461665"/>
          </a:xfrm>
          <a:prstGeom prst="rect">
            <a:avLst/>
          </a:prstGeom>
          <a:noFill/>
        </p:spPr>
        <p:txBody>
          <a:bodyPr wrap="square" rtlCol="0">
            <a:spAutoFit/>
          </a:bodyPr>
          <a:lstStyle/>
          <a:p>
            <a:r>
              <a:rPr lang="en-US" sz="2400" dirty="0">
                <a:solidFill>
                  <a:srgbClr val="FF0000"/>
                </a:solidFill>
              </a:rPr>
              <a:t> ,, Issue?</a:t>
            </a:r>
          </a:p>
        </p:txBody>
      </p:sp>
    </p:spTree>
    <p:extLst>
      <p:ext uri="{BB962C8B-B14F-4D97-AF65-F5344CB8AC3E}">
        <p14:creationId xmlns:p14="http://schemas.microsoft.com/office/powerpoint/2010/main" val="1786128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7" name="Rectangle 1027"/>
          <p:cNvSpPr>
            <a:spLocks noGrp="1" noChangeArrowheads="1"/>
          </p:cNvSpPr>
          <p:nvPr>
            <p:ph type="body" idx="1"/>
          </p:nvPr>
        </p:nvSpPr>
        <p:spPr>
          <a:xfrm>
            <a:off x="533400" y="1371600"/>
            <a:ext cx="8229600" cy="4411662"/>
          </a:xfrm>
        </p:spPr>
        <p:txBody>
          <a:bodyPr/>
          <a:lstStyle/>
          <a:p>
            <a:pPr marL="0" indent="0">
              <a:buNone/>
            </a:pPr>
            <a:r>
              <a:rPr lang="en-US" sz="2400" dirty="0"/>
              <a:t>CPSC Case #,trmt_date,psu,weight,stratum,age,sex,race,race_other,diag,diag_other,body_part,disposition,location,fmv,prod1,prod2,narr1,narr2</a:t>
            </a:r>
            <a:r>
              <a:rPr lang="en-US" sz="2400" i="1" dirty="0"/>
              <a:t>¶</a:t>
            </a:r>
          </a:p>
          <a:p>
            <a:pPr marL="0" indent="0">
              <a:buNone/>
            </a:pPr>
            <a:endParaRPr lang="en-US" sz="2400" dirty="0"/>
          </a:p>
          <a:p>
            <a:pPr marL="0" indent="0">
              <a:buNone/>
            </a:pPr>
            <a:r>
              <a:rPr lang="en-US" sz="2400" dirty="0"/>
              <a:t>150324089,3/9/2015,21,15.0591,V,28,1,0,,57,,76,4,0,0,1894,,28YM EVADING BAIL BONDSMAN&amp;JUMPED FROM 3RD STORY WINDOW LANDING ONTO FA,"CE, +LOC/SZ LIKE ACTIVITIES&gt;&gt;MULTI FACIAL BONE FXS”</a:t>
            </a:r>
            <a:r>
              <a:rPr lang="en-US" sz="2400" i="1" dirty="0"/>
              <a:t> ¶</a:t>
            </a:r>
            <a:endParaRPr lang="en-US" sz="2400" dirty="0"/>
          </a:p>
          <a:p>
            <a:pPr marL="0" indent="0">
              <a:lnSpc>
                <a:spcPct val="90000"/>
              </a:lnSpc>
              <a:buSzTx/>
              <a:buNone/>
            </a:pPr>
            <a:endParaRPr lang="en-US" dirty="0"/>
          </a:p>
          <a:p>
            <a:pPr>
              <a:lnSpc>
                <a:spcPct val="90000"/>
              </a:lnSpc>
              <a:buSzTx/>
              <a:buFont typeface="Wingdings" panose="05000000000000000000" pitchFamily="2" charset="2"/>
              <a:buChar char=""/>
            </a:pPr>
            <a:endParaRPr lang="en-US" dirty="0"/>
          </a:p>
        </p:txBody>
      </p:sp>
      <p:sp>
        <p:nvSpPr>
          <p:cNvPr id="2" name="Rectangle 1"/>
          <p:cNvSpPr/>
          <p:nvPr/>
        </p:nvSpPr>
        <p:spPr bwMode="auto">
          <a:xfrm>
            <a:off x="2667000" y="4317051"/>
            <a:ext cx="3124200" cy="685800"/>
          </a:xfrm>
          <a:prstGeom prst="rect">
            <a:avLst/>
          </a:prstGeom>
          <a:solidFill>
            <a:schemeClr val="bg1">
              <a:alpha val="0"/>
            </a:schemeClr>
          </a:solid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Slide Number Placeholder 5"/>
          <p:cNvSpPr>
            <a:spLocks noGrp="1"/>
          </p:cNvSpPr>
          <p:nvPr>
            <p:ph type="sldNum" sz="quarter" idx="12"/>
          </p:nvPr>
        </p:nvSpPr>
        <p:spPr/>
        <p:txBody>
          <a:bodyPr/>
          <a:lstStyle/>
          <a:p>
            <a:fld id="{4ECD52D9-4819-4733-ADD5-75193A649211}" type="slidenum">
              <a:rPr lang="en-US" altLang="en-US"/>
              <a:pPr/>
              <a:t>13</a:t>
            </a:fld>
            <a:endParaRPr lang="en-US" altLang="en-US" dirty="0"/>
          </a:p>
        </p:txBody>
      </p:sp>
      <p:sp>
        <p:nvSpPr>
          <p:cNvPr id="728066" name="Rectangle 1026"/>
          <p:cNvSpPr>
            <a:spLocks noGrp="1" noChangeArrowheads="1"/>
          </p:cNvSpPr>
          <p:nvPr>
            <p:ph type="title"/>
          </p:nvPr>
        </p:nvSpPr>
        <p:spPr/>
        <p:txBody>
          <a:bodyPr/>
          <a:lstStyle/>
          <a:p>
            <a:r>
              <a:rPr lang="en-US" dirty="0"/>
              <a:t>Files:  Data issues</a:t>
            </a:r>
            <a:br>
              <a:rPr lang="en-US" dirty="0"/>
            </a:br>
            <a:r>
              <a:rPr lang="en-US" dirty="0"/>
              <a:t>  NEISS dataset from Homework</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
        <p:nvSpPr>
          <p:cNvPr id="3" name="TextBox 2"/>
          <p:cNvSpPr txBox="1"/>
          <p:nvPr/>
        </p:nvSpPr>
        <p:spPr>
          <a:xfrm>
            <a:off x="4114800" y="5002851"/>
            <a:ext cx="3733800" cy="461665"/>
          </a:xfrm>
          <a:prstGeom prst="rect">
            <a:avLst/>
          </a:prstGeom>
          <a:noFill/>
        </p:spPr>
        <p:txBody>
          <a:bodyPr wrap="square" rtlCol="0">
            <a:spAutoFit/>
          </a:bodyPr>
          <a:lstStyle/>
          <a:p>
            <a:r>
              <a:rPr lang="en-US" sz="2400" dirty="0">
                <a:solidFill>
                  <a:srgbClr val="FF0000"/>
                </a:solidFill>
              </a:rPr>
              <a:t> Issue?</a:t>
            </a:r>
          </a:p>
        </p:txBody>
      </p:sp>
      <p:sp>
        <p:nvSpPr>
          <p:cNvPr id="8" name="Rectangle 7"/>
          <p:cNvSpPr/>
          <p:nvPr/>
        </p:nvSpPr>
        <p:spPr bwMode="auto">
          <a:xfrm>
            <a:off x="7772400" y="4317051"/>
            <a:ext cx="838200" cy="685800"/>
          </a:xfrm>
          <a:prstGeom prst="rect">
            <a:avLst/>
          </a:prstGeom>
          <a:solidFill>
            <a:schemeClr val="bg1">
              <a:alpha val="0"/>
            </a:schemeClr>
          </a:solid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613507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14</a:t>
            </a:fld>
            <a:endParaRPr lang="en-US" altLang="en-US"/>
          </a:p>
        </p:txBody>
      </p:sp>
      <p:sp>
        <p:nvSpPr>
          <p:cNvPr id="728066" name="Rectangle 1026"/>
          <p:cNvSpPr>
            <a:spLocks noGrp="1" noChangeArrowheads="1"/>
          </p:cNvSpPr>
          <p:nvPr>
            <p:ph type="title"/>
          </p:nvPr>
        </p:nvSpPr>
        <p:spPr/>
        <p:txBody>
          <a:bodyPr/>
          <a:lstStyle/>
          <a:p>
            <a:r>
              <a:rPr lang="en-US" dirty="0"/>
              <a:t>Data formats</a:t>
            </a:r>
            <a:br>
              <a:rPr lang="en-US" dirty="0"/>
            </a:br>
            <a:endParaRPr lang="en-US" dirty="0"/>
          </a:p>
        </p:txBody>
      </p:sp>
      <p:sp>
        <p:nvSpPr>
          <p:cNvPr id="728067" name="Rectangle 1027"/>
          <p:cNvSpPr>
            <a:spLocks noGrp="1" noChangeArrowheads="1"/>
          </p:cNvSpPr>
          <p:nvPr>
            <p:ph type="body" idx="1"/>
          </p:nvPr>
        </p:nvSpPr>
        <p:spPr/>
        <p:txBody>
          <a:bodyPr/>
          <a:lstStyle/>
          <a:p>
            <a:pPr>
              <a:lnSpc>
                <a:spcPct val="90000"/>
              </a:lnSpc>
              <a:buSzTx/>
              <a:buFont typeface="Arial" panose="020B0604020202020204" pitchFamily="34" charset="0"/>
              <a:buChar char="•"/>
            </a:pPr>
            <a:r>
              <a:rPr lang="en-US" dirty="0"/>
              <a:t>Some data is </a:t>
            </a:r>
            <a:r>
              <a:rPr lang="en-US" u="sng" dirty="0"/>
              <a:t>structured</a:t>
            </a:r>
            <a:r>
              <a:rPr lang="en-US" dirty="0"/>
              <a:t>, best expressed in tabular form</a:t>
            </a:r>
          </a:p>
          <a:p>
            <a:pPr lvl="1">
              <a:lnSpc>
                <a:spcPct val="90000"/>
              </a:lnSpc>
              <a:buSzTx/>
              <a:buFont typeface="Arial" panose="020B0604020202020204" pitchFamily="34" charset="0"/>
              <a:buChar char="•"/>
            </a:pPr>
            <a:r>
              <a:rPr lang="en-US" dirty="0"/>
              <a:t>Excel, csv, </a:t>
            </a:r>
            <a:r>
              <a:rPr lang="en-US" dirty="0" err="1"/>
              <a:t>etc</a:t>
            </a:r>
            <a:r>
              <a:rPr lang="en-US" dirty="0"/>
              <a:t>…</a:t>
            </a:r>
          </a:p>
          <a:p>
            <a:pPr>
              <a:lnSpc>
                <a:spcPct val="90000"/>
              </a:lnSpc>
              <a:buSzTx/>
            </a:pPr>
            <a:endParaRPr lang="en-US" dirty="0"/>
          </a:p>
          <a:p>
            <a:pPr>
              <a:lnSpc>
                <a:spcPct val="90000"/>
              </a:lnSpc>
              <a:buSzTx/>
              <a:buFont typeface="Arial" panose="020B0604020202020204" pitchFamily="34" charset="0"/>
              <a:buChar char="•"/>
            </a:pPr>
            <a:r>
              <a:rPr lang="en-US" dirty="0"/>
              <a:t>Some data is not easily packaged into tabular files, i.e. </a:t>
            </a:r>
            <a:r>
              <a:rPr lang="en-US" u="sng" dirty="0"/>
              <a:t>unstructured</a:t>
            </a:r>
            <a:r>
              <a:rPr lang="en-US" dirty="0"/>
              <a:t> data</a:t>
            </a:r>
          </a:p>
          <a:p>
            <a:pPr lvl="1">
              <a:lnSpc>
                <a:spcPct val="90000"/>
              </a:lnSpc>
              <a:buSzTx/>
              <a:buFont typeface="Arial" panose="020B0604020202020204" pitchFamily="34" charset="0"/>
              <a:buChar char="•"/>
            </a:pPr>
            <a:r>
              <a:rPr lang="en-US" dirty="0"/>
              <a:t>Clinical notes, images, </a:t>
            </a:r>
            <a:r>
              <a:rPr lang="en-US" dirty="0" err="1"/>
              <a:t>etc</a:t>
            </a:r>
            <a:r>
              <a:rPr lang="en-US" dirty="0"/>
              <a:t>…</a:t>
            </a:r>
          </a:p>
          <a:p>
            <a:pPr lvl="1">
              <a:lnSpc>
                <a:spcPct val="90000"/>
              </a:lnSpc>
              <a:buSzTx/>
              <a:buFont typeface="Arial" panose="020B0604020202020204" pitchFamily="34" charset="0"/>
              <a:buChar char="•"/>
            </a:pPr>
            <a:endParaRPr lang="en-US" dirty="0"/>
          </a:p>
          <a:p>
            <a:pPr marL="0" indent="0">
              <a:lnSpc>
                <a:spcPct val="90000"/>
              </a:lnSpc>
              <a:buSzTx/>
              <a:buNone/>
            </a:pPr>
            <a:endParaRPr lang="en-US" dirty="0"/>
          </a:p>
          <a:p>
            <a:pPr marL="0" indent="0">
              <a:lnSpc>
                <a:spcPct val="90000"/>
              </a:lnSpc>
              <a:buSzTx/>
              <a:buNone/>
            </a:pPr>
            <a:endParaRPr lang="en-US" dirty="0"/>
          </a:p>
          <a:p>
            <a:pPr marL="0" indent="0">
              <a:lnSpc>
                <a:spcPct val="90000"/>
              </a:lnSpc>
              <a:buSzTx/>
              <a:buNone/>
            </a:pPr>
            <a:r>
              <a:rPr lang="en-US" dirty="0"/>
              <a:t> </a:t>
            </a:r>
          </a:p>
          <a:p>
            <a:pPr marL="0" indent="0">
              <a:lnSpc>
                <a:spcPct val="90000"/>
              </a:lnSpc>
              <a:buSzTx/>
              <a:buNone/>
            </a:pPr>
            <a:endParaRPr lang="en-US" dirty="0"/>
          </a:p>
          <a:p>
            <a:pPr>
              <a:lnSpc>
                <a:spcPct val="90000"/>
              </a:lnSpc>
              <a:buSzTx/>
              <a:buFont typeface="Wingdings" panose="05000000000000000000" pitchFamily="2" charset="2"/>
              <a:buChar char=""/>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352076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15</a:t>
            </a:fld>
            <a:endParaRPr lang="en-US" altLang="en-US"/>
          </a:p>
        </p:txBody>
      </p:sp>
      <p:sp>
        <p:nvSpPr>
          <p:cNvPr id="728066" name="Rectangle 1026"/>
          <p:cNvSpPr>
            <a:spLocks noGrp="1" noChangeArrowheads="1"/>
          </p:cNvSpPr>
          <p:nvPr>
            <p:ph type="title"/>
          </p:nvPr>
        </p:nvSpPr>
        <p:spPr>
          <a:xfrm>
            <a:off x="457200" y="-131153"/>
            <a:ext cx="7543800" cy="1295400"/>
          </a:xfrm>
        </p:spPr>
        <p:txBody>
          <a:bodyPr/>
          <a:lstStyle/>
          <a:p>
            <a:r>
              <a:rPr lang="en-US" dirty="0"/>
              <a:t>Variable types</a:t>
            </a:r>
          </a:p>
        </p:txBody>
      </p:sp>
      <p:sp>
        <p:nvSpPr>
          <p:cNvPr id="728067" name="Rectangle 1027"/>
          <p:cNvSpPr>
            <a:spLocks noGrp="1" noChangeArrowheads="1"/>
          </p:cNvSpPr>
          <p:nvPr>
            <p:ph type="body" idx="1"/>
          </p:nvPr>
        </p:nvSpPr>
        <p:spPr>
          <a:xfrm>
            <a:off x="381000" y="1554008"/>
            <a:ext cx="8610600" cy="4411662"/>
          </a:xfrm>
        </p:spPr>
        <p:txBody>
          <a:bodyPr/>
          <a:lstStyle/>
          <a:p>
            <a:pPr>
              <a:lnSpc>
                <a:spcPct val="90000"/>
              </a:lnSpc>
              <a:buSzTx/>
              <a:buFont typeface="Wingdings" panose="05000000000000000000" pitchFamily="2" charset="2"/>
              <a:buChar char=""/>
            </a:pPr>
            <a:r>
              <a:rPr lang="en-US" dirty="0"/>
              <a:t>Numeric - It is not usually necessary to distinguish continuous versus not.  “Numeric” in Orange</a:t>
            </a:r>
          </a:p>
          <a:p>
            <a:pPr>
              <a:lnSpc>
                <a:spcPct val="90000"/>
              </a:lnSpc>
              <a:buSzTx/>
              <a:buFont typeface="Wingdings" panose="05000000000000000000" pitchFamily="2" charset="2"/>
              <a:buChar char=""/>
            </a:pPr>
            <a:r>
              <a:rPr lang="en-US" dirty="0"/>
              <a:t>Categorical – also known as “nominal”. “Categorical” in Orange.</a:t>
            </a:r>
          </a:p>
          <a:p>
            <a:pPr>
              <a:lnSpc>
                <a:spcPct val="90000"/>
              </a:lnSpc>
              <a:buSzTx/>
              <a:buFont typeface="Wingdings" panose="05000000000000000000" pitchFamily="2" charset="2"/>
              <a:buChar char=""/>
            </a:pPr>
            <a:r>
              <a:rPr lang="en-US" dirty="0"/>
              <a:t>Ordinal – ordered categorical. Not available in Orange</a:t>
            </a:r>
          </a:p>
          <a:p>
            <a:pPr>
              <a:lnSpc>
                <a:spcPct val="90000"/>
              </a:lnSpc>
              <a:buSzTx/>
              <a:buFont typeface="Wingdings" panose="05000000000000000000" pitchFamily="2" charset="2"/>
              <a:buChar char=""/>
            </a:pPr>
            <a:r>
              <a:rPr lang="en-US" dirty="0"/>
              <a:t>Also:  text, date, time</a:t>
            </a:r>
          </a:p>
          <a:p>
            <a:pPr marL="0" indent="0">
              <a:lnSpc>
                <a:spcPct val="90000"/>
              </a:lnSpc>
              <a:buSzTx/>
              <a:buNone/>
            </a:pPr>
            <a:endParaRPr lang="en-US" dirty="0"/>
          </a:p>
          <a:p>
            <a:pPr>
              <a:lnSpc>
                <a:spcPct val="90000"/>
              </a:lnSpc>
              <a:buSzTx/>
              <a:buFont typeface="Wingdings" panose="05000000000000000000" pitchFamily="2" charset="2"/>
              <a:buChar char=""/>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84488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16</a:t>
            </a:fld>
            <a:endParaRPr lang="en-US" altLang="en-US"/>
          </a:p>
        </p:txBody>
      </p:sp>
      <p:sp>
        <p:nvSpPr>
          <p:cNvPr id="728066" name="Rectangle 1026"/>
          <p:cNvSpPr>
            <a:spLocks noGrp="1" noChangeArrowheads="1"/>
          </p:cNvSpPr>
          <p:nvPr>
            <p:ph type="title"/>
          </p:nvPr>
        </p:nvSpPr>
        <p:spPr/>
        <p:txBody>
          <a:bodyPr/>
          <a:lstStyle/>
          <a:p>
            <a:r>
              <a:rPr lang="en-US" dirty="0"/>
              <a:t>Variable types: Why is it important to distinguish?</a:t>
            </a:r>
          </a:p>
        </p:txBody>
      </p:sp>
      <p:sp>
        <p:nvSpPr>
          <p:cNvPr id="728067" name="Rectangle 1027"/>
          <p:cNvSpPr>
            <a:spLocks noGrp="1" noChangeArrowheads="1"/>
          </p:cNvSpPr>
          <p:nvPr>
            <p:ph type="body" idx="1"/>
          </p:nvPr>
        </p:nvSpPr>
        <p:spPr>
          <a:xfrm>
            <a:off x="228600" y="1447800"/>
            <a:ext cx="8610600" cy="4876800"/>
          </a:xfrm>
        </p:spPr>
        <p:txBody>
          <a:bodyPr/>
          <a:lstStyle/>
          <a:p>
            <a:pPr>
              <a:lnSpc>
                <a:spcPct val="90000"/>
              </a:lnSpc>
              <a:buSzTx/>
              <a:buFont typeface="Wingdings" panose="05000000000000000000" pitchFamily="2" charset="2"/>
              <a:buChar char=""/>
            </a:pPr>
            <a:r>
              <a:rPr lang="en-US" dirty="0"/>
              <a:t>Most software will try to adapt the analysis depending on the variable type and read it correctly.</a:t>
            </a:r>
          </a:p>
          <a:p>
            <a:pPr>
              <a:lnSpc>
                <a:spcPct val="90000"/>
              </a:lnSpc>
              <a:buSzTx/>
              <a:buFont typeface="Wingdings" panose="05000000000000000000" pitchFamily="2" charset="2"/>
              <a:buChar char=""/>
            </a:pPr>
            <a:r>
              <a:rPr lang="en-US" dirty="0"/>
              <a:t>Example: hospitalized on 12/7/2015, readmitted on 1/6/2016.  Was that within 30 days?  Many programs allow subtraction of dates.</a:t>
            </a:r>
          </a:p>
          <a:p>
            <a:pPr>
              <a:lnSpc>
                <a:spcPct val="90000"/>
              </a:lnSpc>
              <a:buSzTx/>
              <a:buFont typeface="Wingdings" panose="05000000000000000000" pitchFamily="2" charset="2"/>
              <a:buChar char=""/>
            </a:pPr>
            <a:r>
              <a:rPr lang="en-US" dirty="0"/>
              <a:t>Example:  Knee pain is coded as 1, 2, 3 and 4.  Does is make sense to split it as 1 and 2 versus 3 and 4?</a:t>
            </a:r>
          </a:p>
          <a:p>
            <a:pPr>
              <a:lnSpc>
                <a:spcPct val="90000"/>
              </a:lnSpc>
              <a:buSzTx/>
              <a:buFont typeface="Wingdings" panose="05000000000000000000" pitchFamily="2" charset="2"/>
              <a:buChar char=""/>
            </a:pPr>
            <a:r>
              <a:rPr lang="en-US" dirty="0"/>
              <a:t>Maybe if ordinal (1=no, 2=slight, 3=moderate, 4=severe pain).  Probably not if nominal (1=no, 2=left knee only, 3=right knee only, 4=both).  </a:t>
            </a:r>
          </a:p>
          <a:p>
            <a:pPr marL="0" indent="0">
              <a:lnSpc>
                <a:spcPct val="90000"/>
              </a:lnSpc>
              <a:buSzTx/>
              <a:buNone/>
            </a:pPr>
            <a:endParaRPr lang="en-US" dirty="0"/>
          </a:p>
          <a:p>
            <a:pPr>
              <a:lnSpc>
                <a:spcPct val="90000"/>
              </a:lnSpc>
              <a:buSzTx/>
              <a:buFont typeface="Wingdings" panose="05000000000000000000" pitchFamily="2" charset="2"/>
              <a:buChar char=""/>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86673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28067">
                                            <p:txEl>
                                              <p:pRg st="1" end="1"/>
                                            </p:txEl>
                                          </p:spTgt>
                                        </p:tgtEl>
                                        <p:attrNameLst>
                                          <p:attrName>style.visibility</p:attrName>
                                        </p:attrNameLst>
                                      </p:cBhvr>
                                      <p:to>
                                        <p:strVal val="visible"/>
                                      </p:to>
                                    </p:set>
                                    <p:anim calcmode="lin" valueType="num">
                                      <p:cBhvr additive="base">
                                        <p:cTn id="7" dur="500" fill="hold"/>
                                        <p:tgtEl>
                                          <p:spTgt spid="728067">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280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28067">
                                            <p:txEl>
                                              <p:pRg st="2" end="2"/>
                                            </p:txEl>
                                          </p:spTgt>
                                        </p:tgtEl>
                                        <p:attrNameLst>
                                          <p:attrName>style.visibility</p:attrName>
                                        </p:attrNameLst>
                                      </p:cBhvr>
                                      <p:to>
                                        <p:strVal val="visible"/>
                                      </p:to>
                                    </p:set>
                                    <p:anim calcmode="lin" valueType="num">
                                      <p:cBhvr additive="base">
                                        <p:cTn id="13" dur="500" fill="hold"/>
                                        <p:tgtEl>
                                          <p:spTgt spid="728067">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28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28067">
                                            <p:txEl>
                                              <p:pRg st="3" end="3"/>
                                            </p:txEl>
                                          </p:spTgt>
                                        </p:tgtEl>
                                        <p:attrNameLst>
                                          <p:attrName>style.visibility</p:attrName>
                                        </p:attrNameLst>
                                      </p:cBhvr>
                                      <p:to>
                                        <p:strVal val="visible"/>
                                      </p:to>
                                    </p:set>
                                    <p:anim calcmode="lin" valueType="num">
                                      <p:cBhvr additive="base">
                                        <p:cTn id="19" dur="500" fill="hold"/>
                                        <p:tgtEl>
                                          <p:spTgt spid="728067">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2806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17</a:t>
            </a:fld>
            <a:endParaRPr lang="en-US" altLang="en-US"/>
          </a:p>
        </p:txBody>
      </p:sp>
      <p:sp>
        <p:nvSpPr>
          <p:cNvPr id="728066" name="Rectangle 1026"/>
          <p:cNvSpPr>
            <a:spLocks noGrp="1" noChangeArrowheads="1"/>
          </p:cNvSpPr>
          <p:nvPr>
            <p:ph type="title"/>
          </p:nvPr>
        </p:nvSpPr>
        <p:spPr>
          <a:xfrm>
            <a:off x="457200" y="-241320"/>
            <a:ext cx="7543800" cy="1295400"/>
          </a:xfrm>
        </p:spPr>
        <p:txBody>
          <a:bodyPr/>
          <a:lstStyle/>
          <a:p>
            <a:r>
              <a:rPr lang="en-US" dirty="0"/>
              <a:t>Variable types - roles</a:t>
            </a:r>
          </a:p>
        </p:txBody>
      </p:sp>
      <p:sp>
        <p:nvSpPr>
          <p:cNvPr id="728067" name="Rectangle 1027"/>
          <p:cNvSpPr>
            <a:spLocks noGrp="1" noChangeArrowheads="1"/>
          </p:cNvSpPr>
          <p:nvPr>
            <p:ph type="body" idx="1"/>
          </p:nvPr>
        </p:nvSpPr>
        <p:spPr>
          <a:xfrm>
            <a:off x="457200" y="1432822"/>
            <a:ext cx="8229600" cy="4411662"/>
          </a:xfrm>
        </p:spPr>
        <p:txBody>
          <a:bodyPr/>
          <a:lstStyle/>
          <a:p>
            <a:pPr marL="0" indent="0">
              <a:lnSpc>
                <a:spcPct val="90000"/>
              </a:lnSpc>
              <a:buSzTx/>
              <a:buNone/>
            </a:pPr>
            <a:r>
              <a:rPr lang="en-US" dirty="0"/>
              <a:t>It is also important to designate the role of a variable in the analysis.  Main ones are:</a:t>
            </a:r>
          </a:p>
          <a:p>
            <a:pPr>
              <a:lnSpc>
                <a:spcPct val="90000"/>
              </a:lnSpc>
              <a:buSzTx/>
              <a:buFont typeface="Wingdings" panose="05000000000000000000" pitchFamily="2" charset="2"/>
              <a:buChar char=""/>
            </a:pPr>
            <a:r>
              <a:rPr lang="en-US" dirty="0"/>
              <a:t>Target.  Also called outcome, response, dependent variable.</a:t>
            </a:r>
          </a:p>
          <a:p>
            <a:pPr>
              <a:lnSpc>
                <a:spcPct val="90000"/>
              </a:lnSpc>
              <a:buSzTx/>
              <a:buFont typeface="Wingdings" panose="05000000000000000000" pitchFamily="2" charset="2"/>
              <a:buChar char=""/>
            </a:pPr>
            <a:r>
              <a:rPr lang="en-US" dirty="0"/>
              <a:t>Feature.  Also called predictor, covariate, independent variable.</a:t>
            </a:r>
          </a:p>
          <a:p>
            <a:pPr marL="0" indent="0">
              <a:lnSpc>
                <a:spcPct val="90000"/>
              </a:lnSpc>
              <a:buSzTx/>
              <a:buNone/>
            </a:pPr>
            <a:r>
              <a:rPr lang="en-US" dirty="0"/>
              <a:t>Orange also has variable roles meta (information not used for modeling) and skip (ignore)</a:t>
            </a:r>
          </a:p>
          <a:p>
            <a:pPr>
              <a:lnSpc>
                <a:spcPct val="90000"/>
              </a:lnSpc>
              <a:buSzTx/>
              <a:buFont typeface="Wingdings" panose="05000000000000000000" pitchFamily="2" charset="2"/>
              <a:buChar char=""/>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559367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18</a:t>
            </a:fld>
            <a:endParaRPr lang="en-US" altLang="en-US"/>
          </a:p>
        </p:txBody>
      </p:sp>
      <p:sp>
        <p:nvSpPr>
          <p:cNvPr id="728066" name="Rectangle 1026"/>
          <p:cNvSpPr>
            <a:spLocks noGrp="1" noChangeArrowheads="1"/>
          </p:cNvSpPr>
          <p:nvPr>
            <p:ph type="title"/>
          </p:nvPr>
        </p:nvSpPr>
        <p:spPr/>
        <p:txBody>
          <a:bodyPr/>
          <a:lstStyle/>
          <a:p>
            <a:r>
              <a:rPr lang="en-US" dirty="0"/>
              <a:t>Best practices in data</a:t>
            </a:r>
          </a:p>
        </p:txBody>
      </p:sp>
      <p:sp>
        <p:nvSpPr>
          <p:cNvPr id="728067" name="Rectangle 1027"/>
          <p:cNvSpPr>
            <a:spLocks noGrp="1" noChangeArrowheads="1"/>
          </p:cNvSpPr>
          <p:nvPr>
            <p:ph type="body" idx="1"/>
          </p:nvPr>
        </p:nvSpPr>
        <p:spPr/>
        <p:txBody>
          <a:bodyPr/>
          <a:lstStyle/>
          <a:p>
            <a:pPr>
              <a:lnSpc>
                <a:spcPct val="90000"/>
              </a:lnSpc>
              <a:buSzTx/>
              <a:buFont typeface="Wingdings" panose="05000000000000000000" pitchFamily="2" charset="2"/>
              <a:buChar char=""/>
            </a:pPr>
            <a:r>
              <a:rPr lang="en-US" dirty="0"/>
              <a:t>Most analysis programs want the data in “rectangles” with each row a record or observation and each column a field or variable.  Exception:  the first row usually contains variable names. </a:t>
            </a:r>
          </a:p>
          <a:p>
            <a:pPr>
              <a:lnSpc>
                <a:spcPct val="90000"/>
              </a:lnSpc>
              <a:buSzTx/>
              <a:buFont typeface="Wingdings" panose="05000000000000000000" pitchFamily="2" charset="2"/>
              <a:buChar char=""/>
            </a:pPr>
            <a:r>
              <a:rPr lang="en-US" dirty="0"/>
              <a:t>So a dataset with 10 variables and 300 people would have 10 columns and 301 rows (300 data rows and a variable names row).</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726852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19</a:t>
            </a:fld>
            <a:endParaRPr lang="en-US" altLang="en-US"/>
          </a:p>
        </p:txBody>
      </p:sp>
      <p:sp>
        <p:nvSpPr>
          <p:cNvPr id="728066" name="Rectangle 1026"/>
          <p:cNvSpPr>
            <a:spLocks noGrp="1" noChangeArrowheads="1"/>
          </p:cNvSpPr>
          <p:nvPr>
            <p:ph type="title"/>
          </p:nvPr>
        </p:nvSpPr>
        <p:spPr/>
        <p:txBody>
          <a:bodyPr/>
          <a:lstStyle/>
          <a:p>
            <a:r>
              <a:rPr lang="en-US" dirty="0"/>
              <a:t>Best practices:  rectangular data</a:t>
            </a:r>
          </a:p>
        </p:txBody>
      </p:sp>
      <p:sp>
        <p:nvSpPr>
          <p:cNvPr id="728067" name="Rectangle 1027"/>
          <p:cNvSpPr>
            <a:spLocks noGrp="1" noChangeArrowheads="1"/>
          </p:cNvSpPr>
          <p:nvPr>
            <p:ph type="body" idx="1"/>
          </p:nvPr>
        </p:nvSpPr>
        <p:spPr/>
        <p:txBody>
          <a:bodyPr/>
          <a:lstStyle/>
          <a:p>
            <a:pPr marL="0" indent="0">
              <a:lnSpc>
                <a:spcPct val="90000"/>
              </a:lnSpc>
              <a:buSzTx/>
              <a:buNone/>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61" t="2767" r="41287" b="40955"/>
          <a:stretch/>
        </p:blipFill>
        <p:spPr bwMode="auto">
          <a:xfrm>
            <a:off x="0" y="1560576"/>
            <a:ext cx="9102969" cy="4652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6916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2</a:t>
            </a:fld>
            <a:endParaRPr lang="en-US" altLang="en-US"/>
          </a:p>
        </p:txBody>
      </p:sp>
      <p:sp>
        <p:nvSpPr>
          <p:cNvPr id="728066" name="Rectangle 1026"/>
          <p:cNvSpPr>
            <a:spLocks noGrp="1" noChangeArrowheads="1"/>
          </p:cNvSpPr>
          <p:nvPr>
            <p:ph type="title"/>
          </p:nvPr>
        </p:nvSpPr>
        <p:spPr/>
        <p:txBody>
          <a:bodyPr/>
          <a:lstStyle/>
          <a:p>
            <a:r>
              <a:rPr lang="en-US" dirty="0"/>
              <a:t>Outline for today</a:t>
            </a:r>
          </a:p>
        </p:txBody>
      </p:sp>
      <p:sp>
        <p:nvSpPr>
          <p:cNvPr id="728067" name="Rectangle 1027"/>
          <p:cNvSpPr>
            <a:spLocks noGrp="1" noChangeArrowheads="1"/>
          </p:cNvSpPr>
          <p:nvPr>
            <p:ph type="body" idx="1"/>
          </p:nvPr>
        </p:nvSpPr>
        <p:spPr/>
        <p:txBody>
          <a:bodyPr/>
          <a:lstStyle/>
          <a:p>
            <a:pPr>
              <a:lnSpc>
                <a:spcPct val="90000"/>
              </a:lnSpc>
              <a:buSzTx/>
              <a:buFont typeface="Wingdings" panose="05000000000000000000" pitchFamily="2" charset="2"/>
              <a:buChar char=""/>
            </a:pPr>
            <a:r>
              <a:rPr lang="en-US" dirty="0"/>
              <a:t>File types</a:t>
            </a:r>
          </a:p>
          <a:p>
            <a:pPr>
              <a:lnSpc>
                <a:spcPct val="90000"/>
              </a:lnSpc>
              <a:buSzTx/>
              <a:buFont typeface="Wingdings" panose="05000000000000000000" pitchFamily="2" charset="2"/>
              <a:buChar char=""/>
            </a:pPr>
            <a:r>
              <a:rPr lang="en-US" dirty="0"/>
              <a:t>Variable types and roles</a:t>
            </a:r>
          </a:p>
          <a:p>
            <a:pPr>
              <a:lnSpc>
                <a:spcPct val="90000"/>
              </a:lnSpc>
              <a:buSzTx/>
              <a:buFont typeface="Wingdings" panose="05000000000000000000" pitchFamily="2" charset="2"/>
              <a:buChar char=""/>
            </a:pPr>
            <a:r>
              <a:rPr lang="en-US" dirty="0"/>
              <a:t>Data formats</a:t>
            </a:r>
          </a:p>
          <a:p>
            <a:pPr>
              <a:lnSpc>
                <a:spcPct val="90000"/>
              </a:lnSpc>
              <a:buSzTx/>
              <a:buFont typeface="Wingdings" panose="05000000000000000000" pitchFamily="2" charset="2"/>
              <a:buChar char=""/>
            </a:pPr>
            <a:r>
              <a:rPr lang="en-US" dirty="0"/>
              <a:t>Best practices in data</a:t>
            </a:r>
          </a:p>
          <a:p>
            <a:pPr>
              <a:lnSpc>
                <a:spcPct val="90000"/>
              </a:lnSpc>
              <a:buSzTx/>
              <a:buFont typeface="Wingdings" panose="05000000000000000000" pitchFamily="2" charset="2"/>
              <a:buChar char=""/>
            </a:pPr>
            <a:r>
              <a:rPr lang="en-US" dirty="0"/>
              <a:t>Availability of datasets</a:t>
            </a:r>
          </a:p>
          <a:p>
            <a:pPr>
              <a:lnSpc>
                <a:spcPct val="90000"/>
              </a:lnSpc>
              <a:buSzTx/>
              <a:buFont typeface="Wingdings" panose="05000000000000000000" pitchFamily="2" charset="2"/>
              <a:buChar char=""/>
            </a:pPr>
            <a:r>
              <a:rPr lang="en-US" dirty="0"/>
              <a:t>UCSF dataset help</a:t>
            </a:r>
          </a:p>
          <a:p>
            <a:pPr>
              <a:lnSpc>
                <a:spcPct val="90000"/>
              </a:lnSpc>
              <a:buSzTx/>
              <a:buFont typeface="Wingdings" panose="05000000000000000000" pitchFamily="2" charset="2"/>
              <a:buChar char=""/>
            </a:pPr>
            <a:r>
              <a:rPr lang="en-US" dirty="0"/>
              <a:t>UCSF EHR datasets</a:t>
            </a:r>
          </a:p>
          <a:p>
            <a:pPr>
              <a:lnSpc>
                <a:spcPct val="90000"/>
              </a:lnSpc>
              <a:buSzTx/>
              <a:buFont typeface="Wingdings" panose="05000000000000000000" pitchFamily="2" charset="2"/>
              <a:buChar char=""/>
            </a:pPr>
            <a:endParaRPr lang="en-US" dirty="0"/>
          </a:p>
          <a:p>
            <a:pPr>
              <a:lnSpc>
                <a:spcPct val="90000"/>
              </a:lnSpc>
              <a:buSzTx/>
              <a:buFont typeface="Wingdings" panose="05000000000000000000" pitchFamily="2" charset="2"/>
              <a:buChar char=""/>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154848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20</a:t>
            </a:fld>
            <a:endParaRPr lang="en-US" altLang="en-US"/>
          </a:p>
        </p:txBody>
      </p:sp>
      <p:sp>
        <p:nvSpPr>
          <p:cNvPr id="728066" name="Rectangle 1026"/>
          <p:cNvSpPr>
            <a:spLocks noGrp="1" noChangeArrowheads="1"/>
          </p:cNvSpPr>
          <p:nvPr>
            <p:ph type="title"/>
          </p:nvPr>
        </p:nvSpPr>
        <p:spPr/>
        <p:txBody>
          <a:bodyPr/>
          <a:lstStyle/>
          <a:p>
            <a:r>
              <a:rPr lang="en-US" dirty="0"/>
              <a:t>Best practices in structured data</a:t>
            </a:r>
          </a:p>
        </p:txBody>
      </p:sp>
      <p:sp>
        <p:nvSpPr>
          <p:cNvPr id="728067" name="Rectangle 1027"/>
          <p:cNvSpPr>
            <a:spLocks noGrp="1" noChangeArrowheads="1"/>
          </p:cNvSpPr>
          <p:nvPr>
            <p:ph type="body" idx="1"/>
          </p:nvPr>
        </p:nvSpPr>
        <p:spPr>
          <a:xfrm>
            <a:off x="381000" y="1447800"/>
            <a:ext cx="8229600" cy="4411662"/>
          </a:xfrm>
          <a:solidFill>
            <a:schemeClr val="bg1"/>
          </a:solidFill>
        </p:spPr>
        <p:txBody>
          <a:bodyPr/>
          <a:lstStyle/>
          <a:p>
            <a:r>
              <a:rPr lang="en-US" sz="2800" dirty="0"/>
              <a:t>Each column should contain 1 variable, or one unique piece of information about the subject.</a:t>
            </a:r>
          </a:p>
          <a:p>
            <a:pPr lvl="1"/>
            <a:r>
              <a:rPr lang="en-US" sz="2400" dirty="0"/>
              <a:t>E.g., don’t enter blood pressure in one column as “130/90”.   That would be two variables -- one variable for systolic and one for diastolic. </a:t>
            </a:r>
          </a:p>
          <a:p>
            <a:r>
              <a:rPr lang="en-US" sz="2800" dirty="0"/>
              <a:t>Another thing I have seen is the patient id variable coded such as “Fresno1133”, “Parnassus0002” without a site variable elsewhere in the dataset. </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1141998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21</a:t>
            </a:fld>
            <a:endParaRPr lang="en-US" altLang="en-US"/>
          </a:p>
        </p:txBody>
      </p:sp>
      <p:sp>
        <p:nvSpPr>
          <p:cNvPr id="728066" name="Rectangle 1026"/>
          <p:cNvSpPr>
            <a:spLocks noGrp="1" noChangeArrowheads="1"/>
          </p:cNvSpPr>
          <p:nvPr>
            <p:ph type="title"/>
          </p:nvPr>
        </p:nvSpPr>
        <p:spPr/>
        <p:txBody>
          <a:bodyPr/>
          <a:lstStyle/>
          <a:p>
            <a:r>
              <a:rPr lang="en-US" dirty="0"/>
              <a:t>Best data practices checklist part 1</a:t>
            </a:r>
          </a:p>
        </p:txBody>
      </p:sp>
      <p:sp>
        <p:nvSpPr>
          <p:cNvPr id="728067" name="Rectangle 1027"/>
          <p:cNvSpPr>
            <a:spLocks noGrp="1" noChangeArrowheads="1"/>
          </p:cNvSpPr>
          <p:nvPr>
            <p:ph type="body" idx="1"/>
          </p:nvPr>
        </p:nvSpPr>
        <p:spPr>
          <a:xfrm>
            <a:off x="381000" y="1447800"/>
            <a:ext cx="8229600" cy="4411662"/>
          </a:xfrm>
        </p:spPr>
        <p:txBody>
          <a:bodyPr/>
          <a:lstStyle/>
          <a:p>
            <a:r>
              <a:rPr lang="en-US" sz="2800" dirty="0"/>
              <a:t>One row per subject, one column per variable.</a:t>
            </a:r>
          </a:p>
          <a:p>
            <a:r>
              <a:rPr lang="en-US" sz="2800" dirty="0"/>
              <a:t>Variable names in first row only.</a:t>
            </a:r>
          </a:p>
          <a:p>
            <a:r>
              <a:rPr lang="en-US" sz="2800"/>
              <a:t>Avoid </a:t>
            </a:r>
            <a:r>
              <a:rPr lang="en-US" sz="2800" dirty="0"/>
              <a:t>hyphens, or special characters in the variable names.  Some programs don’t want variable names that start with numbers.</a:t>
            </a:r>
          </a:p>
          <a:p>
            <a:r>
              <a:rPr lang="en-US" sz="2800" dirty="0"/>
              <a:t>Some programs don’t distinguish lower and upper case in names.</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3258949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22</a:t>
            </a:fld>
            <a:endParaRPr lang="en-US" altLang="en-US"/>
          </a:p>
        </p:txBody>
      </p:sp>
      <p:sp>
        <p:nvSpPr>
          <p:cNvPr id="728066" name="Rectangle 1026"/>
          <p:cNvSpPr>
            <a:spLocks noGrp="1" noChangeArrowheads="1"/>
          </p:cNvSpPr>
          <p:nvPr>
            <p:ph type="title"/>
          </p:nvPr>
        </p:nvSpPr>
        <p:spPr/>
        <p:txBody>
          <a:bodyPr/>
          <a:lstStyle/>
          <a:p>
            <a:r>
              <a:rPr lang="en-US" dirty="0"/>
              <a:t>Best data practices checklist part 2</a:t>
            </a:r>
          </a:p>
        </p:txBody>
      </p:sp>
      <p:sp>
        <p:nvSpPr>
          <p:cNvPr id="728067" name="Rectangle 1027"/>
          <p:cNvSpPr>
            <a:spLocks noGrp="1" noChangeArrowheads="1"/>
          </p:cNvSpPr>
          <p:nvPr>
            <p:ph type="body" idx="1"/>
          </p:nvPr>
        </p:nvSpPr>
        <p:spPr>
          <a:xfrm>
            <a:off x="381000" y="1447800"/>
            <a:ext cx="8229600" cy="4411662"/>
          </a:xfrm>
        </p:spPr>
        <p:txBody>
          <a:bodyPr/>
          <a:lstStyle/>
          <a:p>
            <a:r>
              <a:rPr lang="en-US" sz="2800" dirty="0"/>
              <a:t>Majority analysis programs leave </a:t>
            </a:r>
            <a:r>
              <a:rPr lang="en-US" sz="2800" i="1" dirty="0"/>
              <a:t>missing data </a:t>
            </a:r>
            <a:r>
              <a:rPr lang="en-US" sz="2800" dirty="0"/>
              <a:t>as blank</a:t>
            </a:r>
          </a:p>
          <a:p>
            <a:r>
              <a:rPr lang="en-US" sz="2800" dirty="0"/>
              <a:t>Sometimes on questionnaires or surveys, "Unknown" or "Don't know" is a valid answer.</a:t>
            </a:r>
          </a:p>
          <a:p>
            <a:r>
              <a:rPr lang="en-US" sz="2800" dirty="0"/>
              <a:t>Designate date by a type if possible.  If not, format of mm/dd/</a:t>
            </a:r>
            <a:r>
              <a:rPr lang="en-US" sz="2800" dirty="0" err="1"/>
              <a:t>yyyy</a:t>
            </a:r>
            <a:r>
              <a:rPr lang="en-US" sz="2800" dirty="0"/>
              <a:t> (e.g., 07/04/2016) can be read by just about any analysis package.  </a:t>
            </a:r>
          </a:p>
          <a:p>
            <a:r>
              <a:rPr lang="en-US" sz="2800" dirty="0"/>
              <a:t>Record time as military time (e.g., 14:00 instead of 2:00pm) and many programs can read a time if it is entered in the format of </a:t>
            </a:r>
            <a:r>
              <a:rPr lang="en-US" sz="2800" dirty="0" err="1"/>
              <a:t>hh:mm</a:t>
            </a:r>
            <a:r>
              <a:rPr lang="en-US" sz="2800" dirty="0"/>
              <a:t> (and seconds if necessary).</a:t>
            </a:r>
          </a:p>
          <a:p>
            <a:endParaRPr lang="en-US" sz="2800" dirty="0"/>
          </a:p>
          <a:p>
            <a:endParaRPr lang="en-US" sz="2800"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667107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23</a:t>
            </a:fld>
            <a:endParaRPr lang="en-US" altLang="en-US"/>
          </a:p>
        </p:txBody>
      </p:sp>
      <p:sp>
        <p:nvSpPr>
          <p:cNvPr id="728066" name="Rectangle 1026"/>
          <p:cNvSpPr>
            <a:spLocks noGrp="1" noChangeArrowheads="1"/>
          </p:cNvSpPr>
          <p:nvPr>
            <p:ph type="title"/>
          </p:nvPr>
        </p:nvSpPr>
        <p:spPr/>
        <p:txBody>
          <a:bodyPr/>
          <a:lstStyle/>
          <a:p>
            <a:r>
              <a:rPr lang="en-US" dirty="0"/>
              <a:t>Best data practices checklist part 3</a:t>
            </a:r>
          </a:p>
        </p:txBody>
      </p:sp>
      <p:sp>
        <p:nvSpPr>
          <p:cNvPr id="728067" name="Rectangle 1027"/>
          <p:cNvSpPr>
            <a:spLocks noGrp="1" noChangeArrowheads="1"/>
          </p:cNvSpPr>
          <p:nvPr>
            <p:ph type="body" idx="1"/>
          </p:nvPr>
        </p:nvSpPr>
        <p:spPr>
          <a:xfrm>
            <a:off x="381000" y="1447800"/>
            <a:ext cx="8229600" cy="4411662"/>
          </a:xfrm>
          <a:solidFill>
            <a:schemeClr val="bg1"/>
          </a:solidFill>
        </p:spPr>
        <p:txBody>
          <a:bodyPr/>
          <a:lstStyle/>
          <a:p>
            <a:r>
              <a:rPr lang="en-US" sz="2800" dirty="0"/>
              <a:t>Do not intersperse blank rows or columns, lines of labels, or summary statistics in with the data.  The dataset should be a solid rectangle.</a:t>
            </a:r>
          </a:p>
          <a:p>
            <a:r>
              <a:rPr lang="en-US" sz="2800" dirty="0"/>
              <a:t>It is hard for analysis programs to directly handle fields that contain comments or extended text.  The usually need to be pre-processed using text analytics.  For example, “natural language processing.”  </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3181134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24</a:t>
            </a:fld>
            <a:endParaRPr lang="en-US" altLang="en-US"/>
          </a:p>
        </p:txBody>
      </p:sp>
      <p:sp>
        <p:nvSpPr>
          <p:cNvPr id="728066" name="Rectangle 1026"/>
          <p:cNvSpPr>
            <a:spLocks noGrp="1" noChangeArrowheads="1"/>
          </p:cNvSpPr>
          <p:nvPr>
            <p:ph type="title"/>
          </p:nvPr>
        </p:nvSpPr>
        <p:spPr/>
        <p:txBody>
          <a:bodyPr/>
          <a:lstStyle/>
          <a:p>
            <a:r>
              <a:rPr lang="en-US" dirty="0"/>
              <a:t>Two common variations on the basic rectangular layout.  1. Longitudinal</a:t>
            </a:r>
          </a:p>
        </p:txBody>
      </p:sp>
      <p:sp>
        <p:nvSpPr>
          <p:cNvPr id="728067" name="Rectangle 1027"/>
          <p:cNvSpPr>
            <a:spLocks noGrp="1" noChangeArrowheads="1"/>
          </p:cNvSpPr>
          <p:nvPr>
            <p:ph type="body" idx="1"/>
          </p:nvPr>
        </p:nvSpPr>
        <p:spPr>
          <a:xfrm>
            <a:off x="381000" y="1447800"/>
            <a:ext cx="8229600" cy="4411662"/>
          </a:xfrm>
        </p:spPr>
        <p:txBody>
          <a:bodyPr/>
          <a:lstStyle/>
          <a:p>
            <a:r>
              <a:rPr lang="en-US" sz="2800" dirty="0"/>
              <a:t>It is quite common to collect data over time on the same “patient” (longitudinal data) across multiple “visits”. </a:t>
            </a:r>
          </a:p>
          <a:p>
            <a:r>
              <a:rPr lang="en-US" sz="2800" dirty="0"/>
              <a:t>There are two common ways to arrange the data:  one row per patient (sometimes called “wide” format because the rectangle of data would have many columns and be wide) and one row per visit (sometimes called “long” format because the rectangle of data would have many rows and be long).    </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3254794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42E5CFE8-8F66-47CC-93BF-7B469E974480}" type="slidenum">
              <a:rPr lang="en-US" altLang="en-US"/>
              <a:pPr/>
              <a:t>25</a:t>
            </a:fld>
            <a:endParaRPr lang="en-US" altLang="en-US"/>
          </a:p>
        </p:txBody>
      </p:sp>
      <p:sp>
        <p:nvSpPr>
          <p:cNvPr id="775170" name="Rectangle 2"/>
          <p:cNvSpPr>
            <a:spLocks noGrp="1" noChangeArrowheads="1"/>
          </p:cNvSpPr>
          <p:nvPr>
            <p:ph type="title"/>
          </p:nvPr>
        </p:nvSpPr>
        <p:spPr/>
        <p:txBody>
          <a:bodyPr/>
          <a:lstStyle/>
          <a:p>
            <a:r>
              <a:rPr lang="en-US" dirty="0"/>
              <a:t>Data layouts for longitudinal data</a:t>
            </a:r>
          </a:p>
        </p:txBody>
      </p:sp>
      <p:sp>
        <p:nvSpPr>
          <p:cNvPr id="775171" name="Rectangle 3"/>
          <p:cNvSpPr>
            <a:spLocks noGrp="1" noChangeArrowheads="1"/>
          </p:cNvSpPr>
          <p:nvPr>
            <p:ph type="body" sz="half" idx="1"/>
          </p:nvPr>
        </p:nvSpPr>
        <p:spPr>
          <a:xfrm>
            <a:off x="457200" y="1447800"/>
            <a:ext cx="8077200" cy="1066800"/>
          </a:xfrm>
        </p:spPr>
        <p:txBody>
          <a:bodyPr/>
          <a:lstStyle/>
          <a:p>
            <a:pPr>
              <a:buFont typeface="Wingdings" pitchFamily="2" charset="2"/>
              <a:buNone/>
            </a:pPr>
            <a:r>
              <a:rPr lang="en-US" dirty="0"/>
              <a:t>“Wide format”</a:t>
            </a:r>
          </a:p>
          <a:p>
            <a:pPr>
              <a:buFont typeface="Wingdings" pitchFamily="2" charset="2"/>
              <a:buNone/>
            </a:pPr>
            <a:endParaRPr lang="en-US" dirty="0"/>
          </a:p>
          <a:p>
            <a:pPr>
              <a:buFont typeface="Wingdings" pitchFamily="2" charset="2"/>
              <a:buNone/>
            </a:pPr>
            <a:endParaRPr lang="en-US" sz="2600" dirty="0"/>
          </a:p>
          <a:p>
            <a:endParaRPr lang="en-US" sz="2600" dirty="0"/>
          </a:p>
          <a:p>
            <a:pPr lvl="1">
              <a:buFont typeface="Wingdings" pitchFamily="2" charset="2"/>
              <a:buNone/>
            </a:pPr>
            <a:endParaRPr lang="en-US" sz="2200" dirty="0"/>
          </a:p>
        </p:txBody>
      </p:sp>
      <p:graphicFrame>
        <p:nvGraphicFramePr>
          <p:cNvPr id="3" name="Object 2"/>
          <p:cNvGraphicFramePr>
            <a:graphicFrameLocks noChangeAspect="1"/>
          </p:cNvGraphicFramePr>
          <p:nvPr>
            <p:extLst>
              <p:ext uri="{D42A27DB-BD31-4B8C-83A1-F6EECF244321}">
                <p14:modId xmlns:p14="http://schemas.microsoft.com/office/powerpoint/2010/main" val="3438121119"/>
              </p:ext>
            </p:extLst>
          </p:nvPr>
        </p:nvGraphicFramePr>
        <p:xfrm>
          <a:off x="228600" y="2286000"/>
          <a:ext cx="8442476" cy="1524000"/>
        </p:xfrm>
        <a:graphic>
          <a:graphicData uri="http://schemas.openxmlformats.org/presentationml/2006/ole">
            <mc:AlternateContent xmlns:mc="http://schemas.openxmlformats.org/markup-compatibility/2006">
              <mc:Choice xmlns:v="urn:schemas-microsoft-com:vml" Requires="v">
                <p:oleObj spid="_x0000_s3179" name="Worksheet" r:id="rId4" imgW="4432341" imgH="800100" progId="Excel.Sheet.8">
                  <p:embed/>
                </p:oleObj>
              </mc:Choice>
              <mc:Fallback>
                <p:oleObj name="Worksheet" r:id="rId4" imgW="4432341" imgH="800100" progId="Excel.Sheet.8">
                  <p:embed/>
                  <p:pic>
                    <p:nvPicPr>
                      <p:cNvPr id="0" name=""/>
                      <p:cNvPicPr/>
                      <p:nvPr/>
                    </p:nvPicPr>
                    <p:blipFill>
                      <a:blip r:embed="rId5"/>
                      <a:stretch>
                        <a:fillRect/>
                      </a:stretch>
                    </p:blipFill>
                    <p:spPr>
                      <a:xfrm>
                        <a:off x="228600" y="2286000"/>
                        <a:ext cx="8442476" cy="1524000"/>
                      </a:xfrm>
                      <a:prstGeom prst="rect">
                        <a:avLst/>
                      </a:prstGeom>
                    </p:spPr>
                  </p:pic>
                </p:oleObj>
              </mc:Fallback>
            </mc:AlternateContent>
          </a:graphicData>
        </a:graphic>
      </p:graphicFrame>
    </p:spTree>
    <p:extLst>
      <p:ext uri="{BB962C8B-B14F-4D97-AF65-F5344CB8AC3E}">
        <p14:creationId xmlns:p14="http://schemas.microsoft.com/office/powerpoint/2010/main" val="1828038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E96F3086-9478-47EB-8565-07E6CDB16B72}" type="slidenum">
              <a:rPr lang="en-US" altLang="en-US"/>
              <a:pPr/>
              <a:t>26</a:t>
            </a:fld>
            <a:endParaRPr lang="en-US" altLang="en-US"/>
          </a:p>
        </p:txBody>
      </p:sp>
      <p:sp>
        <p:nvSpPr>
          <p:cNvPr id="773122" name="Rectangle 2"/>
          <p:cNvSpPr>
            <a:spLocks noGrp="1" noChangeArrowheads="1"/>
          </p:cNvSpPr>
          <p:nvPr>
            <p:ph type="title"/>
          </p:nvPr>
        </p:nvSpPr>
        <p:spPr/>
        <p:txBody>
          <a:bodyPr/>
          <a:lstStyle/>
          <a:p>
            <a:r>
              <a:rPr lang="en-US" sz="2800" dirty="0"/>
              <a:t>Data layouts for longitudinal data</a:t>
            </a:r>
          </a:p>
        </p:txBody>
      </p:sp>
      <p:sp>
        <p:nvSpPr>
          <p:cNvPr id="773123" name="Rectangle 3"/>
          <p:cNvSpPr>
            <a:spLocks noGrp="1" noChangeArrowheads="1"/>
          </p:cNvSpPr>
          <p:nvPr>
            <p:ph type="body" sz="half" idx="1"/>
          </p:nvPr>
        </p:nvSpPr>
        <p:spPr>
          <a:xfrm>
            <a:off x="457200" y="1447800"/>
            <a:ext cx="8077200" cy="1066800"/>
          </a:xfrm>
        </p:spPr>
        <p:txBody>
          <a:bodyPr/>
          <a:lstStyle/>
          <a:p>
            <a:pPr>
              <a:buFont typeface="Wingdings" pitchFamily="2" charset="2"/>
              <a:buNone/>
            </a:pPr>
            <a:r>
              <a:rPr lang="en-US" dirty="0"/>
              <a:t>For longitudinal analyses:  “long format”</a:t>
            </a:r>
          </a:p>
          <a:p>
            <a:pPr>
              <a:buFont typeface="Wingdings" pitchFamily="2" charset="2"/>
              <a:buNone/>
            </a:pPr>
            <a:endParaRPr lang="en-US" dirty="0"/>
          </a:p>
          <a:p>
            <a:pPr>
              <a:buFont typeface="Wingdings" pitchFamily="2" charset="2"/>
              <a:buNone/>
            </a:pPr>
            <a:endParaRPr lang="en-US" sz="2600" dirty="0"/>
          </a:p>
          <a:p>
            <a:endParaRPr lang="en-US" sz="2600" dirty="0"/>
          </a:p>
          <a:p>
            <a:pPr lvl="1">
              <a:buFont typeface="Wingdings" pitchFamily="2" charset="2"/>
              <a:buNone/>
            </a:pPr>
            <a:endParaRPr lang="en-US" sz="2200" dirty="0"/>
          </a:p>
        </p:txBody>
      </p:sp>
      <p:graphicFrame>
        <p:nvGraphicFramePr>
          <p:cNvPr id="3" name="Object 2"/>
          <p:cNvGraphicFramePr>
            <a:graphicFrameLocks noChangeAspect="1"/>
          </p:cNvGraphicFramePr>
          <p:nvPr>
            <p:extLst>
              <p:ext uri="{D42A27DB-BD31-4B8C-83A1-F6EECF244321}">
                <p14:modId xmlns:p14="http://schemas.microsoft.com/office/powerpoint/2010/main" val="1586566875"/>
              </p:ext>
            </p:extLst>
          </p:nvPr>
        </p:nvGraphicFramePr>
        <p:xfrm>
          <a:off x="914400" y="2057400"/>
          <a:ext cx="6858000" cy="4418395"/>
        </p:xfrm>
        <a:graphic>
          <a:graphicData uri="http://schemas.openxmlformats.org/presentationml/2006/ole">
            <mc:AlternateContent xmlns:mc="http://schemas.openxmlformats.org/markup-compatibility/2006">
              <mc:Choice xmlns:v="urn:schemas-microsoft-com:vml" Requires="v">
                <p:oleObj spid="_x0000_s4203" name="Worksheet" r:id="rId4" imgW="3213141" imgH="2070180" progId="Excel.Sheet.8">
                  <p:embed/>
                </p:oleObj>
              </mc:Choice>
              <mc:Fallback>
                <p:oleObj name="Worksheet" r:id="rId4" imgW="3213141" imgH="2070180" progId="Excel.Sheet.8">
                  <p:embed/>
                  <p:pic>
                    <p:nvPicPr>
                      <p:cNvPr id="0" name=""/>
                      <p:cNvPicPr/>
                      <p:nvPr/>
                    </p:nvPicPr>
                    <p:blipFill>
                      <a:blip r:embed="rId5"/>
                      <a:stretch>
                        <a:fillRect/>
                      </a:stretch>
                    </p:blipFill>
                    <p:spPr>
                      <a:xfrm>
                        <a:off x="914400" y="2057400"/>
                        <a:ext cx="6858000" cy="4418395"/>
                      </a:xfrm>
                      <a:prstGeom prst="rect">
                        <a:avLst/>
                      </a:prstGeom>
                    </p:spPr>
                  </p:pic>
                </p:oleObj>
              </mc:Fallback>
            </mc:AlternateContent>
          </a:graphicData>
        </a:graphic>
      </p:graphicFrame>
      <p:sp>
        <p:nvSpPr>
          <p:cNvPr id="8" name="Rectangle 7"/>
          <p:cNvSpPr/>
          <p:nvPr/>
        </p:nvSpPr>
        <p:spPr bwMode="auto">
          <a:xfrm>
            <a:off x="914400" y="2362200"/>
            <a:ext cx="1524000" cy="1371600"/>
          </a:xfrm>
          <a:prstGeom prst="rect">
            <a:avLst/>
          </a:prstGeom>
          <a:solidFill>
            <a:schemeClr val="bg1">
              <a:alpha val="0"/>
            </a:schemeClr>
          </a:solid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Rectangle 8"/>
          <p:cNvSpPr/>
          <p:nvPr/>
        </p:nvSpPr>
        <p:spPr bwMode="auto">
          <a:xfrm>
            <a:off x="3657600" y="2362200"/>
            <a:ext cx="1524000" cy="1371600"/>
          </a:xfrm>
          <a:prstGeom prst="rect">
            <a:avLst/>
          </a:prstGeom>
          <a:solidFill>
            <a:schemeClr val="bg1">
              <a:alpha val="0"/>
            </a:schemeClr>
          </a:solid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Rectangle 9"/>
          <p:cNvSpPr/>
          <p:nvPr/>
        </p:nvSpPr>
        <p:spPr bwMode="auto">
          <a:xfrm>
            <a:off x="5334000" y="2362200"/>
            <a:ext cx="1524000" cy="1371600"/>
          </a:xfrm>
          <a:prstGeom prst="rect">
            <a:avLst/>
          </a:prstGeom>
          <a:solidFill>
            <a:schemeClr val="bg1">
              <a:alpha val="0"/>
            </a:schemeClr>
          </a:solid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TextBox 10"/>
          <p:cNvSpPr txBox="1"/>
          <p:nvPr/>
        </p:nvSpPr>
        <p:spPr>
          <a:xfrm>
            <a:off x="1676400" y="5963527"/>
            <a:ext cx="6858000" cy="461665"/>
          </a:xfrm>
          <a:prstGeom prst="rect">
            <a:avLst/>
          </a:prstGeom>
          <a:solidFill>
            <a:schemeClr val="bg1"/>
          </a:solidFill>
        </p:spPr>
        <p:txBody>
          <a:bodyPr wrap="square" rtlCol="0">
            <a:spAutoFit/>
          </a:bodyPr>
          <a:lstStyle/>
          <a:p>
            <a:r>
              <a:rPr lang="en-US" sz="2400" dirty="0">
                <a:solidFill>
                  <a:srgbClr val="FF0000"/>
                </a:solidFill>
              </a:rPr>
              <a:t>Not a very efficient data storage format</a:t>
            </a:r>
          </a:p>
        </p:txBody>
      </p:sp>
    </p:spTree>
    <p:extLst>
      <p:ext uri="{BB962C8B-B14F-4D97-AF65-F5344CB8AC3E}">
        <p14:creationId xmlns:p14="http://schemas.microsoft.com/office/powerpoint/2010/main" val="411941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27</a:t>
            </a:fld>
            <a:endParaRPr lang="en-US" altLang="en-US" dirty="0"/>
          </a:p>
        </p:txBody>
      </p:sp>
      <p:sp>
        <p:nvSpPr>
          <p:cNvPr id="728066" name="Rectangle 1026"/>
          <p:cNvSpPr>
            <a:spLocks noGrp="1" noChangeArrowheads="1"/>
          </p:cNvSpPr>
          <p:nvPr>
            <p:ph type="title"/>
          </p:nvPr>
        </p:nvSpPr>
        <p:spPr/>
        <p:txBody>
          <a:bodyPr/>
          <a:lstStyle/>
          <a:p>
            <a:r>
              <a:rPr lang="en-US" dirty="0"/>
              <a:t>Two common variations on the basic rectangular layout. 2. Relational</a:t>
            </a:r>
          </a:p>
        </p:txBody>
      </p:sp>
      <p:sp>
        <p:nvSpPr>
          <p:cNvPr id="728067" name="Rectangle 1027"/>
          <p:cNvSpPr>
            <a:spLocks noGrp="1" noChangeArrowheads="1"/>
          </p:cNvSpPr>
          <p:nvPr>
            <p:ph type="body" idx="1"/>
          </p:nvPr>
        </p:nvSpPr>
        <p:spPr>
          <a:xfrm>
            <a:off x="381000" y="1447800"/>
            <a:ext cx="8229600" cy="4411662"/>
          </a:xfrm>
        </p:spPr>
        <p:txBody>
          <a:bodyPr/>
          <a:lstStyle/>
          <a:p>
            <a:pPr marL="0" indent="0">
              <a:buNone/>
            </a:pPr>
            <a:r>
              <a:rPr lang="en-US" sz="2800" dirty="0"/>
              <a:t>More efficient to store two files, one for patient level characteristics and one for visit level.</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509757759"/>
              </p:ext>
            </p:extLst>
          </p:nvPr>
        </p:nvGraphicFramePr>
        <p:xfrm>
          <a:off x="457200" y="2438399"/>
          <a:ext cx="3962400" cy="4277293"/>
        </p:xfrm>
        <a:graphic>
          <a:graphicData uri="http://schemas.openxmlformats.org/presentationml/2006/ole">
            <mc:AlternateContent xmlns:mc="http://schemas.openxmlformats.org/markup-compatibility/2006">
              <mc:Choice xmlns:v="urn:schemas-microsoft-com:vml" Requires="v">
                <p:oleObj spid="_x0000_s6348" name="Worksheet" r:id="rId4" imgW="1917764" imgH="2070180" progId="Excel.Sheet.8">
                  <p:embed/>
                </p:oleObj>
              </mc:Choice>
              <mc:Fallback>
                <p:oleObj name="Worksheet" r:id="rId4" imgW="1917764" imgH="2070180" progId="Excel.Sheet.8">
                  <p:embed/>
                  <p:pic>
                    <p:nvPicPr>
                      <p:cNvPr id="0" name=""/>
                      <p:cNvPicPr/>
                      <p:nvPr/>
                    </p:nvPicPr>
                    <p:blipFill>
                      <a:blip r:embed="rId5"/>
                      <a:stretch>
                        <a:fillRect/>
                      </a:stretch>
                    </p:blipFill>
                    <p:spPr>
                      <a:xfrm>
                        <a:off x="457200" y="2438399"/>
                        <a:ext cx="3962400" cy="4277293"/>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772990102"/>
              </p:ext>
            </p:extLst>
          </p:nvPr>
        </p:nvGraphicFramePr>
        <p:xfrm>
          <a:off x="4953000" y="3124200"/>
          <a:ext cx="3766887" cy="990600"/>
        </p:xfrm>
        <a:graphic>
          <a:graphicData uri="http://schemas.openxmlformats.org/presentationml/2006/ole">
            <mc:AlternateContent xmlns:mc="http://schemas.openxmlformats.org/markup-compatibility/2006">
              <mc:Choice xmlns:v="urn:schemas-microsoft-com:vml" Requires="v">
                <p:oleObj spid="_x0000_s6349" name="Worksheet" r:id="rId6" imgW="1835103" imgH="482580" progId="Excel.Sheet.8">
                  <p:embed/>
                </p:oleObj>
              </mc:Choice>
              <mc:Fallback>
                <p:oleObj name="Worksheet" r:id="rId6" imgW="1835103" imgH="482580" progId="Excel.Sheet.8">
                  <p:embed/>
                  <p:pic>
                    <p:nvPicPr>
                      <p:cNvPr id="0" name=""/>
                      <p:cNvPicPr/>
                      <p:nvPr/>
                    </p:nvPicPr>
                    <p:blipFill>
                      <a:blip r:embed="rId7"/>
                      <a:stretch>
                        <a:fillRect/>
                      </a:stretch>
                    </p:blipFill>
                    <p:spPr>
                      <a:xfrm>
                        <a:off x="4953000" y="3124200"/>
                        <a:ext cx="3766887" cy="990600"/>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2FD8B2A0-6C84-484E-B23B-39E3A5AE4F0C}"/>
              </a:ext>
            </a:extLst>
          </p:cNvPr>
          <p:cNvSpPr/>
          <p:nvPr/>
        </p:nvSpPr>
        <p:spPr bwMode="auto">
          <a:xfrm>
            <a:off x="4953000" y="3440112"/>
            <a:ext cx="1295400" cy="369888"/>
          </a:xfrm>
          <a:prstGeom prst="rect">
            <a:avLst/>
          </a:prstGeom>
          <a:noFill/>
          <a:ln w="412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30F6A3CD-8A28-4D4A-A607-EC5FAB8F9D22}"/>
              </a:ext>
            </a:extLst>
          </p:cNvPr>
          <p:cNvSpPr/>
          <p:nvPr/>
        </p:nvSpPr>
        <p:spPr bwMode="auto">
          <a:xfrm>
            <a:off x="533400" y="2754312"/>
            <a:ext cx="1143000" cy="1360488"/>
          </a:xfrm>
          <a:prstGeom prst="rect">
            <a:avLst/>
          </a:prstGeom>
          <a:noFill/>
          <a:ln w="412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493285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28</a:t>
            </a:fld>
            <a:endParaRPr lang="en-US" altLang="en-US"/>
          </a:p>
        </p:txBody>
      </p:sp>
      <p:sp>
        <p:nvSpPr>
          <p:cNvPr id="728066" name="Rectangle 1026"/>
          <p:cNvSpPr>
            <a:spLocks noGrp="1" noChangeArrowheads="1"/>
          </p:cNvSpPr>
          <p:nvPr>
            <p:ph type="title"/>
          </p:nvPr>
        </p:nvSpPr>
        <p:spPr/>
        <p:txBody>
          <a:bodyPr/>
          <a:lstStyle/>
          <a:p>
            <a:r>
              <a:rPr lang="en-US" dirty="0"/>
              <a:t>Healthcare datasets are rapidly becoming much more available</a:t>
            </a:r>
          </a:p>
        </p:txBody>
      </p:sp>
      <p:sp>
        <p:nvSpPr>
          <p:cNvPr id="728067" name="Rectangle 1027"/>
          <p:cNvSpPr>
            <a:spLocks noGrp="1" noChangeArrowheads="1"/>
          </p:cNvSpPr>
          <p:nvPr>
            <p:ph type="body" idx="1"/>
          </p:nvPr>
        </p:nvSpPr>
        <p:spPr/>
        <p:txBody>
          <a:bodyPr/>
          <a:lstStyle/>
          <a:p>
            <a:pPr marL="0" indent="0">
              <a:lnSpc>
                <a:spcPct val="90000"/>
              </a:lnSpc>
              <a:buSzTx/>
              <a:buNone/>
            </a:pPr>
            <a:r>
              <a:rPr lang="en-US" dirty="0"/>
              <a:t>There are numerous datasets that are available for conducting research.  The National Library of Medicine offers an entrée to many of them:</a:t>
            </a:r>
          </a:p>
          <a:p>
            <a:pPr marL="0" indent="0">
              <a:lnSpc>
                <a:spcPct val="90000"/>
              </a:lnSpc>
              <a:buSzTx/>
              <a:buNone/>
            </a:pPr>
            <a:endParaRPr lang="en-US" dirty="0">
              <a:hlinkClick r:id="rId3"/>
            </a:endParaRPr>
          </a:p>
          <a:p>
            <a:pPr marL="0" indent="0">
              <a:lnSpc>
                <a:spcPct val="90000"/>
              </a:lnSpc>
              <a:buSzTx/>
              <a:buNone/>
            </a:pPr>
            <a:r>
              <a:rPr lang="en-US" dirty="0">
                <a:hlinkClick r:id="rId3"/>
              </a:rPr>
              <a:t>https://www.nlm.nih.gov/hsrinfo/datasites.html</a:t>
            </a:r>
            <a:endParaRPr lang="en-US" dirty="0"/>
          </a:p>
          <a:p>
            <a:pPr marL="0" indent="0">
              <a:lnSpc>
                <a:spcPct val="90000"/>
              </a:lnSpc>
              <a:buSzTx/>
              <a:buNone/>
            </a:pPr>
            <a:endParaRPr lang="en-US" dirty="0"/>
          </a:p>
          <a:p>
            <a:pPr marL="0" indent="0">
              <a:lnSpc>
                <a:spcPct val="90000"/>
              </a:lnSpc>
              <a:buSzTx/>
              <a:buNone/>
            </a:pPr>
            <a:r>
              <a:rPr lang="en-US" dirty="0"/>
              <a:t>I’ll briefly talk about two examples: NHANES and NIS. </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726852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29</a:t>
            </a:fld>
            <a:endParaRPr lang="en-US" altLang="en-US"/>
          </a:p>
        </p:txBody>
      </p:sp>
      <p:sp>
        <p:nvSpPr>
          <p:cNvPr id="728066" name="Rectangle 1026"/>
          <p:cNvSpPr>
            <a:spLocks noGrp="1" noChangeArrowheads="1"/>
          </p:cNvSpPr>
          <p:nvPr>
            <p:ph type="title"/>
          </p:nvPr>
        </p:nvSpPr>
        <p:spPr/>
        <p:txBody>
          <a:bodyPr/>
          <a:lstStyle/>
          <a:p>
            <a:r>
              <a:rPr lang="en-US" dirty="0"/>
              <a:t>Datasets: NHANES</a:t>
            </a:r>
          </a:p>
        </p:txBody>
      </p:sp>
      <p:sp>
        <p:nvSpPr>
          <p:cNvPr id="728067" name="Rectangle 1027"/>
          <p:cNvSpPr>
            <a:spLocks noGrp="1" noChangeArrowheads="1"/>
          </p:cNvSpPr>
          <p:nvPr>
            <p:ph type="body" idx="1"/>
          </p:nvPr>
        </p:nvSpPr>
        <p:spPr>
          <a:xfrm>
            <a:off x="381000" y="1600200"/>
            <a:ext cx="8534400" cy="4530725"/>
          </a:xfrm>
        </p:spPr>
        <p:txBody>
          <a:bodyPr/>
          <a:lstStyle/>
          <a:p>
            <a:pPr>
              <a:lnSpc>
                <a:spcPct val="90000"/>
              </a:lnSpc>
              <a:buSzTx/>
              <a:buFont typeface="Wingdings" panose="05000000000000000000" pitchFamily="2" charset="2"/>
              <a:buChar char=""/>
            </a:pPr>
            <a:r>
              <a:rPr lang="en-US" dirty="0"/>
              <a:t>National Health and Nutrition Examination Survey.</a:t>
            </a:r>
          </a:p>
          <a:p>
            <a:pPr>
              <a:lnSpc>
                <a:spcPct val="90000"/>
              </a:lnSpc>
              <a:buSzTx/>
              <a:buFont typeface="Wingdings" panose="05000000000000000000" pitchFamily="2" charset="2"/>
              <a:buChar char=""/>
            </a:pPr>
            <a:r>
              <a:rPr lang="en-US" dirty="0"/>
              <a:t>Description:  NHANES is a set of studies for assessing the health and nutritional status of adults and children in the United States, comprising both interviews and physical examinations. It began in the early 1960s and, since 1999, has surveyed about 5,000 persons each year. </a:t>
            </a:r>
          </a:p>
          <a:p>
            <a:pPr>
              <a:lnSpc>
                <a:spcPct val="90000"/>
              </a:lnSpc>
              <a:buSzTx/>
              <a:buFont typeface="Wingdings" panose="05000000000000000000" pitchFamily="2" charset="2"/>
              <a:buChar char=""/>
            </a:pPr>
            <a:r>
              <a:rPr lang="en-US" dirty="0"/>
              <a:t>Location: </a:t>
            </a:r>
            <a:r>
              <a:rPr lang="en-US" dirty="0">
                <a:hlinkClick r:id="rId3"/>
              </a:rPr>
              <a:t>http://www.cdc.gov/nchs/nhanes/</a:t>
            </a:r>
            <a:r>
              <a:rPr lang="en-US" dirty="0"/>
              <a:t> </a:t>
            </a:r>
          </a:p>
          <a:p>
            <a:pPr>
              <a:lnSpc>
                <a:spcPct val="90000"/>
              </a:lnSpc>
              <a:buSzTx/>
              <a:buFont typeface="Wingdings" panose="05000000000000000000" pitchFamily="2" charset="2"/>
              <a:buChar char=""/>
            </a:pPr>
            <a:r>
              <a:rPr lang="en-US" dirty="0" err="1"/>
              <a:t>Datafile</a:t>
            </a:r>
            <a:r>
              <a:rPr lang="en-US" dirty="0"/>
              <a:t> type(s): SAS transport files (.</a:t>
            </a:r>
            <a:r>
              <a:rPr lang="en-US" dirty="0" err="1"/>
              <a:t>xpt</a:t>
            </a:r>
            <a:r>
              <a:rPr lang="en-US" dirty="0"/>
              <a:t>)</a:t>
            </a:r>
          </a:p>
          <a:p>
            <a:pPr marL="0" indent="0">
              <a:lnSpc>
                <a:spcPct val="90000"/>
              </a:lnSpc>
              <a:buSzTx/>
              <a:buNone/>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4283482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3</a:t>
            </a:fld>
            <a:endParaRPr lang="en-US" altLang="en-US"/>
          </a:p>
        </p:txBody>
      </p:sp>
      <p:sp>
        <p:nvSpPr>
          <p:cNvPr id="728066" name="Rectangle 1026"/>
          <p:cNvSpPr>
            <a:spLocks noGrp="1" noChangeArrowheads="1"/>
          </p:cNvSpPr>
          <p:nvPr>
            <p:ph type="title"/>
          </p:nvPr>
        </p:nvSpPr>
        <p:spPr/>
        <p:txBody>
          <a:bodyPr/>
          <a:lstStyle/>
          <a:p>
            <a:r>
              <a:rPr lang="en-US" dirty="0"/>
              <a:t>File types</a:t>
            </a:r>
          </a:p>
        </p:txBody>
      </p:sp>
      <p:sp>
        <p:nvSpPr>
          <p:cNvPr id="728067" name="Rectangle 1027"/>
          <p:cNvSpPr>
            <a:spLocks noGrp="1" noChangeArrowheads="1"/>
          </p:cNvSpPr>
          <p:nvPr>
            <p:ph type="body" idx="1"/>
          </p:nvPr>
        </p:nvSpPr>
        <p:spPr/>
        <p:txBody>
          <a:bodyPr/>
          <a:lstStyle/>
          <a:p>
            <a:pPr marL="0" indent="0">
              <a:lnSpc>
                <a:spcPct val="90000"/>
              </a:lnSpc>
              <a:buSzTx/>
              <a:buNone/>
            </a:pPr>
            <a:r>
              <a:rPr lang="en-US" dirty="0"/>
              <a:t>Data are stored in many different file formats.  You usually have to understand at least roughly how the data are stored to access them.  </a:t>
            </a:r>
          </a:p>
          <a:p>
            <a:pPr marL="0" indent="0">
              <a:lnSpc>
                <a:spcPct val="90000"/>
              </a:lnSpc>
              <a:buSzTx/>
              <a:buNone/>
            </a:pPr>
            <a:endParaRPr lang="en-US" dirty="0"/>
          </a:p>
          <a:p>
            <a:pPr marL="0" indent="0">
              <a:lnSpc>
                <a:spcPct val="90000"/>
              </a:lnSpc>
              <a:buSzTx/>
              <a:buNone/>
            </a:pPr>
            <a:r>
              <a:rPr lang="en-US" dirty="0"/>
              <a:t>In Orange there are several widgets under the Data tab which can be used to import different file types.</a:t>
            </a:r>
          </a:p>
          <a:p>
            <a:pPr>
              <a:lnSpc>
                <a:spcPct val="90000"/>
              </a:lnSpc>
              <a:buSzTx/>
              <a:buFont typeface="Wingdings" panose="05000000000000000000" pitchFamily="2" charset="2"/>
              <a:buChar char=""/>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84488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30</a:t>
            </a:fld>
            <a:endParaRPr lang="en-US" altLang="en-US"/>
          </a:p>
        </p:txBody>
      </p:sp>
      <p:sp>
        <p:nvSpPr>
          <p:cNvPr id="728066" name="Rectangle 1026"/>
          <p:cNvSpPr>
            <a:spLocks noGrp="1" noChangeArrowheads="1"/>
          </p:cNvSpPr>
          <p:nvPr>
            <p:ph type="title"/>
          </p:nvPr>
        </p:nvSpPr>
        <p:spPr/>
        <p:txBody>
          <a:bodyPr/>
          <a:lstStyle/>
          <a:p>
            <a:r>
              <a:rPr lang="en-US" dirty="0"/>
              <a:t>Datasets: NHANES</a:t>
            </a:r>
          </a:p>
        </p:txBody>
      </p:sp>
      <p:sp>
        <p:nvSpPr>
          <p:cNvPr id="728067" name="Rectangle 1027"/>
          <p:cNvSpPr>
            <a:spLocks noGrp="1" noChangeArrowheads="1"/>
          </p:cNvSpPr>
          <p:nvPr>
            <p:ph type="body" idx="1"/>
          </p:nvPr>
        </p:nvSpPr>
        <p:spPr/>
        <p:txBody>
          <a:bodyPr/>
          <a:lstStyle/>
          <a:p>
            <a:pPr marL="0" indent="0">
              <a:lnSpc>
                <a:spcPct val="90000"/>
              </a:lnSpc>
              <a:buSzTx/>
              <a:buNone/>
            </a:pPr>
            <a:endParaRPr lang="en-US" dirty="0"/>
          </a:p>
          <a:p>
            <a:pPr marL="0" indent="0">
              <a:lnSpc>
                <a:spcPct val="90000"/>
              </a:lnSpc>
              <a:buSzTx/>
              <a:buNone/>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1371600"/>
            <a:ext cx="2686050" cy="476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325" y="1416050"/>
            <a:ext cx="267335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2121" y="1403044"/>
            <a:ext cx="2299782" cy="1843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826E6034-D4AC-B441-A91B-8FBB66332538}"/>
              </a:ext>
            </a:extLst>
          </p:cNvPr>
          <p:cNvSpPr/>
          <p:nvPr/>
        </p:nvSpPr>
        <p:spPr bwMode="auto">
          <a:xfrm>
            <a:off x="5769149" y="1719263"/>
            <a:ext cx="2625725" cy="1709737"/>
          </a:xfrm>
          <a:prstGeom prst="rect">
            <a:avLst/>
          </a:prstGeom>
          <a:noFill/>
          <a:ln w="476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198340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31</a:t>
            </a:fld>
            <a:endParaRPr lang="en-US" altLang="en-US"/>
          </a:p>
        </p:txBody>
      </p:sp>
      <p:sp>
        <p:nvSpPr>
          <p:cNvPr id="728066" name="Rectangle 1026"/>
          <p:cNvSpPr>
            <a:spLocks noGrp="1" noChangeArrowheads="1"/>
          </p:cNvSpPr>
          <p:nvPr>
            <p:ph type="title"/>
          </p:nvPr>
        </p:nvSpPr>
        <p:spPr/>
        <p:txBody>
          <a:bodyPr/>
          <a:lstStyle/>
          <a:p>
            <a:r>
              <a:rPr lang="en-US" dirty="0"/>
              <a:t>Datasets: NHANES</a:t>
            </a:r>
          </a:p>
        </p:txBody>
      </p:sp>
      <p:sp>
        <p:nvSpPr>
          <p:cNvPr id="728067" name="Rectangle 1027"/>
          <p:cNvSpPr>
            <a:spLocks noGrp="1" noChangeArrowheads="1"/>
          </p:cNvSpPr>
          <p:nvPr>
            <p:ph type="body" idx="1"/>
          </p:nvPr>
        </p:nvSpPr>
        <p:spPr/>
        <p:txBody>
          <a:bodyPr/>
          <a:lstStyle/>
          <a:p>
            <a:pPr marL="0" indent="0">
              <a:lnSpc>
                <a:spcPct val="90000"/>
              </a:lnSpc>
              <a:buSzTx/>
              <a:buNone/>
            </a:pPr>
            <a:endParaRPr lang="en-US" dirty="0"/>
          </a:p>
          <a:p>
            <a:pPr marL="0" indent="0">
              <a:lnSpc>
                <a:spcPct val="90000"/>
              </a:lnSpc>
              <a:buSzTx/>
              <a:buNone/>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pic>
        <p:nvPicPr>
          <p:cNvPr id="10"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b="55117"/>
          <a:stretch/>
        </p:blipFill>
        <p:spPr bwMode="auto">
          <a:xfrm>
            <a:off x="1219200" y="1416050"/>
            <a:ext cx="6019800" cy="216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B85472B5-C38D-4F4D-97A6-C8D9692C2992}"/>
              </a:ext>
            </a:extLst>
          </p:cNvPr>
          <p:cNvSpPr txBox="1"/>
          <p:nvPr/>
        </p:nvSpPr>
        <p:spPr>
          <a:xfrm>
            <a:off x="1371600" y="3886200"/>
            <a:ext cx="5943600" cy="1754326"/>
          </a:xfrm>
          <a:prstGeom prst="rect">
            <a:avLst/>
          </a:prstGeom>
          <a:noFill/>
        </p:spPr>
        <p:txBody>
          <a:bodyPr wrap="square" rtlCol="0">
            <a:spAutoFit/>
          </a:bodyPr>
          <a:lstStyle/>
          <a:p>
            <a:pPr marL="285750" indent="-285750" algn="l">
              <a:buFont typeface="Arial" panose="020B0604020202020204" pitchFamily="34" charset="0"/>
              <a:buChar char="•"/>
            </a:pPr>
            <a:r>
              <a:rPr lang="en-US" dirty="0"/>
              <a:t>Interview questions</a:t>
            </a:r>
          </a:p>
          <a:p>
            <a:pPr marL="742950" lvl="1" indent="-285750" algn="l">
              <a:buFont typeface="Arial" panose="020B0604020202020204" pitchFamily="34" charset="0"/>
              <a:buChar char="•"/>
            </a:pPr>
            <a:r>
              <a:rPr lang="en-US" dirty="0"/>
              <a:t>Do you use products to control insects?</a:t>
            </a:r>
          </a:p>
          <a:p>
            <a:pPr marL="742950" lvl="1" indent="-285750" algn="l">
              <a:buFont typeface="Arial" panose="020B0604020202020204" pitchFamily="34" charset="0"/>
              <a:buChar char="•"/>
            </a:pPr>
            <a:r>
              <a:rPr lang="en-US" dirty="0"/>
              <a:t>Do you use products to control weeds?</a:t>
            </a:r>
          </a:p>
          <a:p>
            <a:pPr marL="285750" indent="-285750" algn="l">
              <a:buFont typeface="Arial" panose="020B0604020202020204" pitchFamily="34" charset="0"/>
              <a:buChar char="•"/>
            </a:pPr>
            <a:r>
              <a:rPr lang="en-US" dirty="0"/>
              <a:t>Urine analysis</a:t>
            </a:r>
          </a:p>
          <a:p>
            <a:pPr marL="285750" indent="-285750" algn="l">
              <a:buFont typeface="Arial" panose="020B0604020202020204" pitchFamily="34" charset="0"/>
              <a:buChar char="•"/>
            </a:pPr>
            <a:r>
              <a:rPr lang="en-US" dirty="0"/>
              <a:t>Blood analysis</a:t>
            </a:r>
          </a:p>
          <a:p>
            <a:pPr marL="285750" indent="-285750" algn="l">
              <a:buFont typeface="Arial" panose="020B0604020202020204" pitchFamily="34" charset="0"/>
              <a:buChar char="•"/>
            </a:pPr>
            <a:r>
              <a:rPr lang="en-US" dirty="0" err="1"/>
              <a:t>Etc</a:t>
            </a:r>
            <a:r>
              <a:rPr lang="en-US" dirty="0"/>
              <a:t>…</a:t>
            </a:r>
          </a:p>
        </p:txBody>
      </p:sp>
    </p:spTree>
    <p:extLst>
      <p:ext uri="{BB962C8B-B14F-4D97-AF65-F5344CB8AC3E}">
        <p14:creationId xmlns:p14="http://schemas.microsoft.com/office/powerpoint/2010/main" val="40343222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32</a:t>
            </a:fld>
            <a:endParaRPr lang="en-US" altLang="en-US" dirty="0"/>
          </a:p>
        </p:txBody>
      </p:sp>
      <p:sp>
        <p:nvSpPr>
          <p:cNvPr id="728066" name="Rectangle 1026"/>
          <p:cNvSpPr>
            <a:spLocks noGrp="1" noChangeArrowheads="1"/>
          </p:cNvSpPr>
          <p:nvPr>
            <p:ph type="title"/>
          </p:nvPr>
        </p:nvSpPr>
        <p:spPr>
          <a:xfrm>
            <a:off x="457200" y="-329453"/>
            <a:ext cx="7543800" cy="1295400"/>
          </a:xfrm>
        </p:spPr>
        <p:txBody>
          <a:bodyPr/>
          <a:lstStyle/>
          <a:p>
            <a:r>
              <a:rPr lang="en-US" dirty="0"/>
              <a:t>UCSF Profiles search on “NHANES”</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
        <p:nvSpPr>
          <p:cNvPr id="2" name="TextBox 1"/>
          <p:cNvSpPr txBox="1"/>
          <p:nvPr/>
        </p:nvSpPr>
        <p:spPr>
          <a:xfrm>
            <a:off x="457200" y="6019800"/>
            <a:ext cx="7620000" cy="400110"/>
          </a:xfrm>
          <a:prstGeom prst="rect">
            <a:avLst/>
          </a:prstGeom>
          <a:noFill/>
        </p:spPr>
        <p:txBody>
          <a:bodyPr wrap="square" rtlCol="0">
            <a:spAutoFit/>
          </a:bodyPr>
          <a:lstStyle/>
          <a:p>
            <a:r>
              <a:rPr lang="en-US" sz="2000" dirty="0">
                <a:solidFill>
                  <a:srgbClr val="FF0000"/>
                </a:solidFill>
              </a:rPr>
              <a:t>120 entries, mostly faculty who have published using NHANES</a:t>
            </a:r>
          </a:p>
        </p:txBody>
      </p:sp>
      <p:pic>
        <p:nvPicPr>
          <p:cNvPr id="4" name="Picture 3"/>
          <p:cNvPicPr>
            <a:picLocks noChangeAspect="1"/>
          </p:cNvPicPr>
          <p:nvPr/>
        </p:nvPicPr>
        <p:blipFill rotWithShape="1">
          <a:blip r:embed="rId3"/>
          <a:srcRect t="24053" r="6302" b="6822"/>
          <a:stretch/>
        </p:blipFill>
        <p:spPr>
          <a:xfrm>
            <a:off x="21114" y="1532260"/>
            <a:ext cx="9122885" cy="4218419"/>
          </a:xfrm>
          <a:prstGeom prst="rect">
            <a:avLst/>
          </a:prstGeom>
        </p:spPr>
      </p:pic>
    </p:spTree>
    <p:extLst>
      <p:ext uri="{BB962C8B-B14F-4D97-AF65-F5344CB8AC3E}">
        <p14:creationId xmlns:p14="http://schemas.microsoft.com/office/powerpoint/2010/main" val="9078832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33</a:t>
            </a:fld>
            <a:endParaRPr lang="en-US" altLang="en-US"/>
          </a:p>
        </p:txBody>
      </p:sp>
      <p:sp>
        <p:nvSpPr>
          <p:cNvPr id="728066" name="Rectangle 1026"/>
          <p:cNvSpPr>
            <a:spLocks noGrp="1" noChangeArrowheads="1"/>
          </p:cNvSpPr>
          <p:nvPr>
            <p:ph type="title"/>
          </p:nvPr>
        </p:nvSpPr>
        <p:spPr>
          <a:xfrm>
            <a:off x="398443" y="-284378"/>
            <a:ext cx="7543800" cy="1295400"/>
          </a:xfrm>
        </p:spPr>
        <p:txBody>
          <a:bodyPr/>
          <a:lstStyle/>
          <a:p>
            <a:r>
              <a:rPr lang="en-US" dirty="0"/>
              <a:t>Datasets: NHANES examples</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cxnSp>
        <p:nvCxnSpPr>
          <p:cNvPr id="6" name="Straight Connector 5"/>
          <p:cNvCxnSpPr/>
          <p:nvPr/>
        </p:nvCxnSpPr>
        <p:spPr bwMode="auto">
          <a:xfrm>
            <a:off x="1600200" y="4495800"/>
            <a:ext cx="2209800"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pic>
        <p:nvPicPr>
          <p:cNvPr id="2" name="Picture 1"/>
          <p:cNvPicPr>
            <a:picLocks noChangeAspect="1"/>
          </p:cNvPicPr>
          <p:nvPr/>
        </p:nvPicPr>
        <p:blipFill rotWithShape="1">
          <a:blip r:embed="rId3"/>
          <a:srcRect t="4471" r="7628" b="52213"/>
          <a:stretch/>
        </p:blipFill>
        <p:spPr>
          <a:xfrm>
            <a:off x="1" y="1184510"/>
            <a:ext cx="9143999" cy="1894703"/>
          </a:xfrm>
          <a:prstGeom prst="rect">
            <a:avLst/>
          </a:prstGeom>
        </p:spPr>
      </p:pic>
      <p:cxnSp>
        <p:nvCxnSpPr>
          <p:cNvPr id="11" name="Straight Connector 10"/>
          <p:cNvCxnSpPr/>
          <p:nvPr/>
        </p:nvCxnSpPr>
        <p:spPr bwMode="auto">
          <a:xfrm>
            <a:off x="952500" y="4495800"/>
            <a:ext cx="3390900"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13" name="Straight Connector 12"/>
          <p:cNvCxnSpPr/>
          <p:nvPr/>
        </p:nvCxnSpPr>
        <p:spPr bwMode="auto">
          <a:xfrm>
            <a:off x="381000" y="4724400"/>
            <a:ext cx="457200"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pic>
        <p:nvPicPr>
          <p:cNvPr id="8" name="Picture 7"/>
          <p:cNvPicPr>
            <a:picLocks noChangeAspect="1"/>
          </p:cNvPicPr>
          <p:nvPr/>
        </p:nvPicPr>
        <p:blipFill rotWithShape="1">
          <a:blip r:embed="rId4"/>
          <a:srcRect r="55387" b="24468"/>
          <a:stretch/>
        </p:blipFill>
        <p:spPr>
          <a:xfrm>
            <a:off x="2233590" y="6216550"/>
            <a:ext cx="4417164" cy="450850"/>
          </a:xfrm>
          <a:prstGeom prst="rect">
            <a:avLst/>
          </a:prstGeom>
        </p:spPr>
      </p:pic>
      <p:pic>
        <p:nvPicPr>
          <p:cNvPr id="16" name="Picture 15"/>
          <p:cNvPicPr>
            <a:picLocks noChangeAspect="1"/>
          </p:cNvPicPr>
          <p:nvPr/>
        </p:nvPicPr>
        <p:blipFill rotWithShape="1">
          <a:blip r:embed="rId3"/>
          <a:srcRect l="3329" t="75516" r="52564" b="13184"/>
          <a:stretch/>
        </p:blipFill>
        <p:spPr>
          <a:xfrm>
            <a:off x="354375" y="4309430"/>
            <a:ext cx="7993656" cy="904942"/>
          </a:xfrm>
          <a:prstGeom prst="rect">
            <a:avLst/>
          </a:prstGeom>
        </p:spPr>
      </p:pic>
      <p:pic>
        <p:nvPicPr>
          <p:cNvPr id="17" name="Picture 16"/>
          <p:cNvPicPr>
            <a:picLocks noChangeAspect="1"/>
          </p:cNvPicPr>
          <p:nvPr/>
        </p:nvPicPr>
        <p:blipFill rotWithShape="1">
          <a:blip r:embed="rId3"/>
          <a:srcRect l="56588" t="111822" r="-5825" b="-26368"/>
          <a:stretch/>
        </p:blipFill>
        <p:spPr>
          <a:xfrm>
            <a:off x="5334000" y="5943600"/>
            <a:ext cx="4508443" cy="588512"/>
          </a:xfrm>
          <a:prstGeom prst="rect">
            <a:avLst/>
          </a:prstGeom>
        </p:spPr>
      </p:pic>
      <p:pic>
        <p:nvPicPr>
          <p:cNvPr id="19" name="Picture 18"/>
          <p:cNvPicPr>
            <a:picLocks noChangeAspect="1"/>
          </p:cNvPicPr>
          <p:nvPr/>
        </p:nvPicPr>
        <p:blipFill rotWithShape="1">
          <a:blip r:embed="rId3"/>
          <a:srcRect l="3330" t="49149" r="52148" b="40532"/>
          <a:stretch/>
        </p:blipFill>
        <p:spPr>
          <a:xfrm>
            <a:off x="349944" y="2971800"/>
            <a:ext cx="8184456" cy="838200"/>
          </a:xfrm>
          <a:prstGeom prst="rect">
            <a:avLst/>
          </a:prstGeom>
        </p:spPr>
      </p:pic>
      <p:pic>
        <p:nvPicPr>
          <p:cNvPr id="10" name="Picture 9"/>
          <p:cNvPicPr>
            <a:picLocks noChangeAspect="1"/>
          </p:cNvPicPr>
          <p:nvPr/>
        </p:nvPicPr>
        <p:blipFill>
          <a:blip r:embed="rId5"/>
          <a:stretch>
            <a:fillRect/>
          </a:stretch>
        </p:blipFill>
        <p:spPr>
          <a:xfrm>
            <a:off x="387904" y="4997351"/>
            <a:ext cx="8315370" cy="1212384"/>
          </a:xfrm>
          <a:prstGeom prst="rect">
            <a:avLst/>
          </a:prstGeom>
        </p:spPr>
      </p:pic>
      <p:pic>
        <p:nvPicPr>
          <p:cNvPr id="21" name="Picture 20"/>
          <p:cNvPicPr>
            <a:picLocks noChangeAspect="1"/>
          </p:cNvPicPr>
          <p:nvPr/>
        </p:nvPicPr>
        <p:blipFill rotWithShape="1">
          <a:blip r:embed="rId3"/>
          <a:srcRect l="3329" t="60406" r="60853" b="31455"/>
          <a:stretch/>
        </p:blipFill>
        <p:spPr>
          <a:xfrm>
            <a:off x="326072" y="3730124"/>
            <a:ext cx="6584256" cy="661048"/>
          </a:xfrm>
          <a:prstGeom prst="rect">
            <a:avLst/>
          </a:prstGeom>
        </p:spPr>
      </p:pic>
      <p:cxnSp>
        <p:nvCxnSpPr>
          <p:cNvPr id="22" name="Straight Connector 21"/>
          <p:cNvCxnSpPr/>
          <p:nvPr/>
        </p:nvCxnSpPr>
        <p:spPr bwMode="auto">
          <a:xfrm flipV="1">
            <a:off x="1638300" y="4648200"/>
            <a:ext cx="6819900" cy="44067"/>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24" name="Straight Connector 23"/>
          <p:cNvCxnSpPr/>
          <p:nvPr/>
        </p:nvCxnSpPr>
        <p:spPr bwMode="auto">
          <a:xfrm>
            <a:off x="543958" y="5042337"/>
            <a:ext cx="910269" cy="3388"/>
          </a:xfrm>
          <a:prstGeom prst="line">
            <a:avLst/>
          </a:prstGeom>
          <a:solidFill>
            <a:schemeClr val="accent1"/>
          </a:solidFill>
          <a:ln w="19050" cap="flat" cmpd="sng" algn="ctr">
            <a:solidFill>
              <a:srgbClr val="FF0000"/>
            </a:solidFill>
            <a:prstDash val="solid"/>
            <a:round/>
            <a:headEnd type="none" w="med" len="med"/>
            <a:tailEnd type="none" w="med" len="med"/>
          </a:ln>
          <a:effectLst/>
        </p:spPr>
      </p:cxnSp>
      <p:sp>
        <p:nvSpPr>
          <p:cNvPr id="18" name="TextBox 17"/>
          <p:cNvSpPr txBox="1"/>
          <p:nvPr/>
        </p:nvSpPr>
        <p:spPr>
          <a:xfrm>
            <a:off x="6172200" y="1011022"/>
            <a:ext cx="2971800" cy="665378"/>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0639510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34</a:t>
            </a:fld>
            <a:endParaRPr lang="en-US" altLang="en-US"/>
          </a:p>
        </p:txBody>
      </p:sp>
      <p:sp>
        <p:nvSpPr>
          <p:cNvPr id="728066" name="Rectangle 1026"/>
          <p:cNvSpPr>
            <a:spLocks noGrp="1" noChangeArrowheads="1"/>
          </p:cNvSpPr>
          <p:nvPr>
            <p:ph type="title"/>
          </p:nvPr>
        </p:nvSpPr>
        <p:spPr/>
        <p:txBody>
          <a:bodyPr/>
          <a:lstStyle/>
          <a:p>
            <a:r>
              <a:rPr lang="en-US" dirty="0"/>
              <a:t>Datasets: NIS</a:t>
            </a:r>
          </a:p>
        </p:txBody>
      </p:sp>
      <p:sp>
        <p:nvSpPr>
          <p:cNvPr id="728067" name="Rectangle 1027"/>
          <p:cNvSpPr>
            <a:spLocks noGrp="1" noChangeArrowheads="1"/>
          </p:cNvSpPr>
          <p:nvPr>
            <p:ph type="body" idx="1"/>
          </p:nvPr>
        </p:nvSpPr>
        <p:spPr>
          <a:xfrm>
            <a:off x="457200" y="1524000"/>
            <a:ext cx="8229600" cy="4411662"/>
          </a:xfrm>
        </p:spPr>
        <p:txBody>
          <a:bodyPr/>
          <a:lstStyle/>
          <a:p>
            <a:pPr>
              <a:lnSpc>
                <a:spcPct val="90000"/>
              </a:lnSpc>
              <a:buSzTx/>
              <a:buFont typeface="Wingdings" panose="05000000000000000000" pitchFamily="2" charset="2"/>
              <a:buChar char=""/>
            </a:pPr>
            <a:r>
              <a:rPr lang="en-US" dirty="0"/>
              <a:t>National Inpatient Sample (NIS).</a:t>
            </a:r>
          </a:p>
          <a:p>
            <a:pPr>
              <a:lnSpc>
                <a:spcPct val="90000"/>
              </a:lnSpc>
              <a:buSzTx/>
              <a:buFont typeface="Wingdings" panose="05000000000000000000" pitchFamily="2" charset="2"/>
              <a:buChar char=""/>
            </a:pPr>
            <a:r>
              <a:rPr lang="en-US" dirty="0"/>
              <a:t>Description:  NIS is the largest publicly available all-payer inpatient health care database in the United States, yielding national estimates of hospital inpatient stays. It contains data from more than 7 million hospital stays each year.</a:t>
            </a:r>
          </a:p>
          <a:p>
            <a:pPr>
              <a:lnSpc>
                <a:spcPct val="90000"/>
              </a:lnSpc>
              <a:buSzTx/>
              <a:buFont typeface="Wingdings" panose="05000000000000000000" pitchFamily="2" charset="2"/>
              <a:buChar char=""/>
            </a:pPr>
            <a:r>
              <a:rPr lang="en-US" dirty="0"/>
              <a:t>Location: </a:t>
            </a:r>
            <a:r>
              <a:rPr lang="en-US" sz="2000" dirty="0">
                <a:hlinkClick r:id="rId3"/>
              </a:rPr>
              <a:t>https://www.hcup-us.ahrq.gov/nisoverview.jsp</a:t>
            </a:r>
            <a:r>
              <a:rPr lang="en-US" sz="2000" dirty="0"/>
              <a:t> </a:t>
            </a:r>
            <a:endParaRPr lang="en-US" dirty="0"/>
          </a:p>
          <a:p>
            <a:pPr>
              <a:lnSpc>
                <a:spcPct val="90000"/>
              </a:lnSpc>
              <a:buSzTx/>
              <a:buFont typeface="Wingdings" panose="05000000000000000000" pitchFamily="2" charset="2"/>
              <a:buChar char=""/>
            </a:pPr>
            <a:r>
              <a:rPr lang="en-US" dirty="0" err="1"/>
              <a:t>Datafile</a:t>
            </a:r>
            <a:r>
              <a:rPr lang="en-US" dirty="0"/>
              <a:t> type(s): text, fixed file format (website includes code to read the files into SPSS, SAS and Stata).</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8559076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35</a:t>
            </a:fld>
            <a:endParaRPr lang="en-US" altLang="en-US"/>
          </a:p>
        </p:txBody>
      </p:sp>
      <p:sp>
        <p:nvSpPr>
          <p:cNvPr id="728066" name="Rectangle 1026"/>
          <p:cNvSpPr>
            <a:spLocks noGrp="1" noChangeArrowheads="1"/>
          </p:cNvSpPr>
          <p:nvPr>
            <p:ph type="title"/>
          </p:nvPr>
        </p:nvSpPr>
        <p:spPr/>
        <p:txBody>
          <a:bodyPr/>
          <a:lstStyle/>
          <a:p>
            <a:r>
              <a:rPr lang="en-US" dirty="0"/>
              <a:t>Datasets: NIS</a:t>
            </a:r>
          </a:p>
        </p:txBody>
      </p:sp>
      <p:sp>
        <p:nvSpPr>
          <p:cNvPr id="728067" name="Rectangle 1027"/>
          <p:cNvSpPr>
            <a:spLocks noGrp="1" noChangeArrowheads="1"/>
          </p:cNvSpPr>
          <p:nvPr>
            <p:ph type="body" idx="1"/>
          </p:nvPr>
        </p:nvSpPr>
        <p:spPr/>
        <p:txBody>
          <a:bodyPr/>
          <a:lstStyle/>
          <a:p>
            <a:pPr marL="0" indent="0">
              <a:buNone/>
            </a:pPr>
            <a:r>
              <a:rPr lang="en-US" sz="2800" dirty="0"/>
              <a:t>The NIS contains clinical, nonclinical, and resource-use information that is included in a typical discharge abstract, including: </a:t>
            </a:r>
          </a:p>
          <a:p>
            <a:pPr>
              <a:buFont typeface="Arial" panose="020B0604020202020204" pitchFamily="34" charset="0"/>
              <a:buChar char="•"/>
            </a:pPr>
            <a:r>
              <a:rPr lang="en-US" sz="2800" dirty="0"/>
              <a:t>Primary/secondary diagnoses and procedures, </a:t>
            </a:r>
          </a:p>
          <a:p>
            <a:pPr>
              <a:buFont typeface="Arial" panose="020B0604020202020204" pitchFamily="34" charset="0"/>
              <a:buChar char="•"/>
            </a:pPr>
            <a:r>
              <a:rPr lang="en-US" sz="2800" dirty="0"/>
              <a:t>Patient demographics, </a:t>
            </a:r>
          </a:p>
          <a:p>
            <a:pPr>
              <a:buFont typeface="Arial" panose="020B0604020202020204" pitchFamily="34" charset="0"/>
              <a:buChar char="•"/>
            </a:pPr>
            <a:r>
              <a:rPr lang="en-US" sz="2800" dirty="0"/>
              <a:t>Hospital characteristics, </a:t>
            </a:r>
          </a:p>
          <a:p>
            <a:pPr>
              <a:buFont typeface="Arial" panose="020B0604020202020204" pitchFamily="34" charset="0"/>
              <a:buChar char="•"/>
            </a:pPr>
            <a:r>
              <a:rPr lang="en-US" sz="2800" dirty="0"/>
              <a:t>Payment source and total charges, </a:t>
            </a:r>
          </a:p>
          <a:p>
            <a:pPr>
              <a:buFont typeface="Arial" panose="020B0604020202020204" pitchFamily="34" charset="0"/>
              <a:buChar char="•"/>
            </a:pPr>
            <a:r>
              <a:rPr lang="en-US" sz="2800" dirty="0"/>
              <a:t>Discharge status and  length of stay, and </a:t>
            </a:r>
          </a:p>
          <a:p>
            <a:pPr>
              <a:buFont typeface="Arial" panose="020B0604020202020204" pitchFamily="34" charset="0"/>
              <a:buChar char="•"/>
            </a:pPr>
            <a:r>
              <a:rPr lang="en-US" sz="2800" dirty="0"/>
              <a:t>Severity and comorbidity measures.</a:t>
            </a:r>
          </a:p>
          <a:p>
            <a:pPr>
              <a:lnSpc>
                <a:spcPct val="90000"/>
              </a:lnSpc>
              <a:buSzTx/>
              <a:buFont typeface="Wingdings" panose="05000000000000000000" pitchFamily="2" charset="2"/>
              <a:buChar char=""/>
            </a:pPr>
            <a:endParaRPr lang="en-US" dirty="0"/>
          </a:p>
          <a:p>
            <a:pPr marL="0" indent="0">
              <a:lnSpc>
                <a:spcPct val="90000"/>
              </a:lnSpc>
              <a:buSzTx/>
              <a:buNone/>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526348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36</a:t>
            </a:fld>
            <a:endParaRPr lang="en-US" altLang="en-US"/>
          </a:p>
        </p:txBody>
      </p:sp>
      <p:sp>
        <p:nvSpPr>
          <p:cNvPr id="728066" name="Rectangle 1026"/>
          <p:cNvSpPr>
            <a:spLocks noGrp="1" noChangeArrowheads="1"/>
          </p:cNvSpPr>
          <p:nvPr>
            <p:ph type="title"/>
          </p:nvPr>
        </p:nvSpPr>
        <p:spPr>
          <a:xfrm>
            <a:off x="457200" y="0"/>
            <a:ext cx="7543800" cy="1295400"/>
          </a:xfrm>
        </p:spPr>
        <p:txBody>
          <a:bodyPr/>
          <a:lstStyle/>
          <a:p>
            <a:r>
              <a:rPr lang="en-US" dirty="0"/>
              <a:t>Datasets: NIS examples</a:t>
            </a:r>
          </a:p>
        </p:txBody>
      </p:sp>
      <p:sp>
        <p:nvSpPr>
          <p:cNvPr id="728067" name="Rectangle 1027"/>
          <p:cNvSpPr>
            <a:spLocks noGrp="1" noChangeArrowheads="1"/>
          </p:cNvSpPr>
          <p:nvPr>
            <p:ph type="body" idx="1"/>
          </p:nvPr>
        </p:nvSpPr>
        <p:spPr>
          <a:xfrm>
            <a:off x="457200" y="1524000"/>
            <a:ext cx="8229600" cy="4411662"/>
          </a:xfrm>
        </p:spPr>
        <p:txBody>
          <a:bodyPr/>
          <a:lstStyle/>
          <a:p>
            <a:pPr marL="0" indent="0">
              <a:lnSpc>
                <a:spcPct val="90000"/>
              </a:lnSpc>
              <a:buSzTx/>
              <a:buNone/>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19200"/>
            <a:ext cx="8366234"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69" y="5029200"/>
            <a:ext cx="9086959" cy="1105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bwMode="auto">
          <a:xfrm>
            <a:off x="2095500" y="5225668"/>
            <a:ext cx="2133600" cy="32132"/>
          </a:xfrm>
          <a:prstGeom prst="line">
            <a:avLst/>
          </a:prstGeom>
          <a:solidFill>
            <a:schemeClr val="accent1"/>
          </a:solidFill>
          <a:ln w="1905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4787017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dirty="0">
                <a:latin typeface="Arial" charset="0"/>
                <a:cs typeface="Arial" charset="0"/>
              </a:rPr>
              <a:t>Finding your way around population health datasets</a:t>
            </a:r>
            <a:endParaRPr lang="en-US" b="1" dirty="0">
              <a:latin typeface="Arial" charset="0"/>
              <a:cs typeface="Arial" charset="0"/>
            </a:endParaRPr>
          </a:p>
        </p:txBody>
      </p:sp>
      <p:sp>
        <p:nvSpPr>
          <p:cNvPr id="5123" name="Content Placeholder 2"/>
          <p:cNvSpPr>
            <a:spLocks noGrp="1"/>
          </p:cNvSpPr>
          <p:nvPr>
            <p:ph idx="1"/>
          </p:nvPr>
        </p:nvSpPr>
        <p:spPr>
          <a:xfrm>
            <a:off x="609600" y="1828800"/>
            <a:ext cx="7772400" cy="4297363"/>
          </a:xfrm>
        </p:spPr>
        <p:txBody>
          <a:bodyPr/>
          <a:lstStyle/>
          <a:p>
            <a:pPr marL="0" indent="0" eaLnBrk="1" hangingPunct="1">
              <a:spcBef>
                <a:spcPct val="0"/>
              </a:spcBef>
              <a:buNone/>
            </a:pPr>
            <a:r>
              <a:rPr lang="en-US" dirty="0">
                <a:latin typeface="Arial" charset="0"/>
                <a:cs typeface="Arial" charset="0"/>
              </a:rPr>
              <a:t>The Clinical and Translational Sciences Institute (CTSI) has partnered with the Library (Data Science Initiative) and offer state, national and international datasets to conduct research on health and health care.  </a:t>
            </a:r>
          </a:p>
          <a:p>
            <a:pPr marL="0" indent="0" eaLnBrk="1" hangingPunct="1">
              <a:spcBef>
                <a:spcPct val="0"/>
              </a:spcBef>
              <a:buNone/>
            </a:pPr>
            <a:endParaRPr lang="en-US" dirty="0">
              <a:latin typeface="Arial" charset="0"/>
              <a:cs typeface="Arial" charset="0"/>
            </a:endParaRPr>
          </a:p>
          <a:p>
            <a:pPr marL="0" indent="0" eaLnBrk="1" hangingPunct="1">
              <a:spcBef>
                <a:spcPct val="0"/>
              </a:spcBef>
              <a:buNone/>
            </a:pPr>
            <a:r>
              <a:rPr lang="en-US" dirty="0">
                <a:hlinkClick r:id="rId3"/>
              </a:rPr>
              <a:t>https://guides.ucsf.edu/pophealthdata/home</a:t>
            </a:r>
            <a:r>
              <a:rPr lang="en-US" dirty="0">
                <a:latin typeface="Arial" charset="0"/>
                <a:cs typeface="Arial" charset="0"/>
              </a:rPr>
              <a:t> </a:t>
            </a:r>
          </a:p>
        </p:txBody>
      </p:sp>
      <p:sp>
        <p:nvSpPr>
          <p:cNvPr id="4" name="Slide Number Placeholder 3"/>
          <p:cNvSpPr>
            <a:spLocks noGrp="1"/>
          </p:cNvSpPr>
          <p:nvPr>
            <p:ph type="sldNum" sz="quarter" idx="12"/>
          </p:nvPr>
        </p:nvSpPr>
        <p:spPr/>
        <p:txBody>
          <a:bodyPr/>
          <a:lstStyle/>
          <a:p>
            <a:pPr>
              <a:defRPr/>
            </a:pPr>
            <a:fld id="{FB3EDADF-B925-4AFC-9D56-60185FDBD0A8}" type="slidenum">
              <a:rPr lang="en-US" smtClean="0"/>
              <a:pPr>
                <a:defRPr/>
              </a:pPr>
              <a:t>37</a:t>
            </a:fld>
            <a:endParaRPr lang="en-US" dirty="0"/>
          </a:p>
        </p:txBody>
      </p:sp>
    </p:spTree>
    <p:extLst>
      <p:ext uri="{BB962C8B-B14F-4D97-AF65-F5344CB8AC3E}">
        <p14:creationId xmlns:p14="http://schemas.microsoft.com/office/powerpoint/2010/main" val="721336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Population Health Data Repository</a:t>
            </a:r>
          </a:p>
        </p:txBody>
      </p:sp>
      <p:sp>
        <p:nvSpPr>
          <p:cNvPr id="3" name="Content Placeholder 2"/>
          <p:cNvSpPr>
            <a:spLocks noGrp="1"/>
          </p:cNvSpPr>
          <p:nvPr>
            <p:ph idx="1"/>
          </p:nvPr>
        </p:nvSpPr>
        <p:spPr>
          <a:xfrm>
            <a:off x="381000" y="1447800"/>
            <a:ext cx="8382000" cy="4724400"/>
          </a:xfrm>
          <a:solidFill>
            <a:schemeClr val="bg1"/>
          </a:solidFill>
        </p:spPr>
        <p:txBody>
          <a:bodyPr/>
          <a:lstStyle/>
          <a:p>
            <a:r>
              <a:rPr lang="en-US" sz="2800" dirty="0"/>
              <a:t>UCSF maintains a repository of select large, public datasets that are available to UCSF researchers, many at no cost</a:t>
            </a:r>
            <a:r>
              <a:rPr lang="en-US" sz="2800" b="1" i="1" dirty="0"/>
              <a:t>.</a:t>
            </a:r>
            <a:endParaRPr lang="en-US" sz="2000" b="1" i="1" dirty="0"/>
          </a:p>
          <a:p>
            <a:r>
              <a:rPr lang="en-US" sz="2800" dirty="0"/>
              <a:t>These data sets include</a:t>
            </a:r>
          </a:p>
          <a:p>
            <a:pPr lvl="1"/>
            <a:r>
              <a:rPr lang="en-US" sz="2400" dirty="0"/>
              <a:t>National samples of hospital discharges and ED visits</a:t>
            </a:r>
          </a:p>
          <a:p>
            <a:pPr lvl="1"/>
            <a:r>
              <a:rPr lang="en-US" sz="2400" dirty="0"/>
              <a:t>Universes of hospital discharges and ED visits for select states</a:t>
            </a:r>
          </a:p>
          <a:p>
            <a:pPr lvl="1"/>
            <a:r>
              <a:rPr lang="en-US" sz="2400" dirty="0"/>
              <a:t>Data on characteristics of hospitals</a:t>
            </a:r>
          </a:p>
          <a:p>
            <a:pPr lvl="1"/>
            <a:r>
              <a:rPr lang="en-US" sz="2400" dirty="0"/>
              <a:t>County level data on demographic, socio-economic, and health system characteristics</a:t>
            </a:r>
          </a:p>
        </p:txBody>
      </p:sp>
      <p:sp>
        <p:nvSpPr>
          <p:cNvPr id="4" name="Slide Number Placeholder 3"/>
          <p:cNvSpPr>
            <a:spLocks noGrp="1"/>
          </p:cNvSpPr>
          <p:nvPr>
            <p:ph type="sldNum" sz="quarter" idx="12"/>
          </p:nvPr>
        </p:nvSpPr>
        <p:spPr/>
        <p:txBody>
          <a:bodyPr/>
          <a:lstStyle/>
          <a:p>
            <a:pPr>
              <a:defRPr/>
            </a:pPr>
            <a:fld id="{FB3EDADF-B925-4AFC-9D56-60185FDBD0A8}" type="slidenum">
              <a:rPr lang="en-US" smtClean="0"/>
              <a:pPr>
                <a:defRPr/>
              </a:pPr>
              <a:t>38</a:t>
            </a:fld>
            <a:endParaRPr lang="en-US" dirty="0"/>
          </a:p>
        </p:txBody>
      </p:sp>
    </p:spTree>
    <p:extLst>
      <p:ext uri="{BB962C8B-B14F-4D97-AF65-F5344CB8AC3E}">
        <p14:creationId xmlns:p14="http://schemas.microsoft.com/office/powerpoint/2010/main" val="37551562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304799"/>
            <a:ext cx="7010400" cy="1265237"/>
          </a:xfrm>
          <a:solidFill>
            <a:schemeClr val="bg1"/>
          </a:solidFill>
        </p:spPr>
        <p:txBody>
          <a:bodyPr/>
          <a:lstStyle/>
          <a:p>
            <a:r>
              <a:rPr lang="en-US" sz="4000" b="1" dirty="0"/>
              <a:t>How to Access Population Health Datasets</a:t>
            </a:r>
          </a:p>
        </p:txBody>
      </p:sp>
      <p:sp>
        <p:nvSpPr>
          <p:cNvPr id="4" name="Content Placeholder 3"/>
          <p:cNvSpPr>
            <a:spLocks noGrp="1"/>
          </p:cNvSpPr>
          <p:nvPr>
            <p:ph idx="1"/>
          </p:nvPr>
        </p:nvSpPr>
        <p:spPr>
          <a:xfrm>
            <a:off x="609600" y="1768473"/>
            <a:ext cx="8229600" cy="4525963"/>
          </a:xfrm>
          <a:solidFill>
            <a:schemeClr val="bg1"/>
          </a:solidFill>
        </p:spPr>
        <p:txBody>
          <a:bodyPr/>
          <a:lstStyle/>
          <a:p>
            <a:r>
              <a:rPr lang="en-US" sz="3200" dirty="0"/>
              <a:t>Obtain a Research Analysis Environment (RAE) account (FREE up 10 Gb storage) </a:t>
            </a:r>
            <a:r>
              <a:rPr lang="en-US" sz="3200" dirty="0">
                <a:hlinkClick r:id="rId2"/>
              </a:rPr>
              <a:t>https://data.ucsf.edu/research/rae</a:t>
            </a:r>
            <a:endParaRPr lang="en-US" sz="3200" dirty="0"/>
          </a:p>
          <a:p>
            <a:endParaRPr lang="en-US" sz="3200" dirty="0"/>
          </a:p>
          <a:p>
            <a:r>
              <a:rPr lang="en-US" sz="3200" dirty="0"/>
              <a:t>Request data help through CTSI at</a:t>
            </a:r>
          </a:p>
          <a:p>
            <a:pPr marL="349250" lvl="1" indent="0">
              <a:buNone/>
            </a:pPr>
            <a:r>
              <a:rPr lang="en-US" sz="3200" dirty="0">
                <a:hlinkClick r:id="rId3"/>
              </a:rPr>
              <a:t>https://consult.ucsf.edu/phhs</a:t>
            </a:r>
            <a:endParaRPr lang="en-US" sz="3200" dirty="0"/>
          </a:p>
        </p:txBody>
      </p:sp>
      <p:sp>
        <p:nvSpPr>
          <p:cNvPr id="2" name="Slide Number Placeholder 1"/>
          <p:cNvSpPr>
            <a:spLocks noGrp="1"/>
          </p:cNvSpPr>
          <p:nvPr>
            <p:ph type="sldNum" sz="quarter" idx="12"/>
          </p:nvPr>
        </p:nvSpPr>
        <p:spPr/>
        <p:txBody>
          <a:bodyPr/>
          <a:lstStyle/>
          <a:p>
            <a:pPr>
              <a:defRPr/>
            </a:pPr>
            <a:fld id="{C798BC6C-64D9-4910-8084-89B77DCE3DC7}" type="slidenum">
              <a:rPr lang="en-US" smtClean="0"/>
              <a:pPr>
                <a:defRPr/>
              </a:pPr>
              <a:t>39</a:t>
            </a:fld>
            <a:endParaRPr lang="en-US" dirty="0"/>
          </a:p>
        </p:txBody>
      </p:sp>
    </p:spTree>
    <p:extLst>
      <p:ext uri="{BB962C8B-B14F-4D97-AF65-F5344CB8AC3E}">
        <p14:creationId xmlns:p14="http://schemas.microsoft.com/office/powerpoint/2010/main" val="445057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4</a:t>
            </a:fld>
            <a:endParaRPr lang="en-US" altLang="en-US"/>
          </a:p>
        </p:txBody>
      </p:sp>
      <p:sp>
        <p:nvSpPr>
          <p:cNvPr id="728066" name="Rectangle 1026"/>
          <p:cNvSpPr>
            <a:spLocks noGrp="1" noChangeArrowheads="1"/>
          </p:cNvSpPr>
          <p:nvPr>
            <p:ph type="title"/>
          </p:nvPr>
        </p:nvSpPr>
        <p:spPr/>
        <p:txBody>
          <a:bodyPr/>
          <a:lstStyle/>
          <a:p>
            <a:r>
              <a:rPr lang="en-US" dirty="0"/>
              <a:t>Some file types</a:t>
            </a:r>
          </a:p>
        </p:txBody>
      </p:sp>
      <p:sp>
        <p:nvSpPr>
          <p:cNvPr id="728067" name="Rectangle 1027"/>
          <p:cNvSpPr>
            <a:spLocks noGrp="1" noChangeArrowheads="1"/>
          </p:cNvSpPr>
          <p:nvPr>
            <p:ph type="body" idx="1"/>
          </p:nvPr>
        </p:nvSpPr>
        <p:spPr/>
        <p:txBody>
          <a:bodyPr/>
          <a:lstStyle/>
          <a:p>
            <a:pPr>
              <a:lnSpc>
                <a:spcPct val="90000"/>
              </a:lnSpc>
              <a:buSzTx/>
              <a:buFont typeface="Wingdings" panose="05000000000000000000" pitchFamily="2" charset="2"/>
              <a:buChar char=""/>
            </a:pPr>
            <a:r>
              <a:rPr lang="en-US" dirty="0"/>
              <a:t>Excel spreadsheet</a:t>
            </a:r>
          </a:p>
          <a:p>
            <a:pPr>
              <a:lnSpc>
                <a:spcPct val="90000"/>
              </a:lnSpc>
              <a:buSzTx/>
              <a:buFont typeface="Wingdings" panose="05000000000000000000" pitchFamily="2" charset="2"/>
              <a:buChar char=""/>
            </a:pPr>
            <a:r>
              <a:rPr lang="en-US" dirty="0"/>
              <a:t>.csv file.  Text file with a structured format – data elements separated by commas (delimiter).</a:t>
            </a:r>
          </a:p>
          <a:p>
            <a:pPr>
              <a:lnSpc>
                <a:spcPct val="90000"/>
              </a:lnSpc>
              <a:buSzTx/>
              <a:buFont typeface="Wingdings" panose="05000000000000000000" pitchFamily="2" charset="2"/>
              <a:buChar char=""/>
            </a:pPr>
            <a:r>
              <a:rPr lang="en-US" dirty="0"/>
              <a:t>Text file with other delimiters.</a:t>
            </a:r>
          </a:p>
          <a:p>
            <a:pPr>
              <a:lnSpc>
                <a:spcPct val="90000"/>
              </a:lnSpc>
              <a:buSzTx/>
              <a:buFont typeface="Wingdings" panose="05000000000000000000" pitchFamily="2" charset="2"/>
              <a:buChar char=""/>
            </a:pPr>
            <a:r>
              <a:rPr lang="en-US" dirty="0"/>
              <a:t>SAS or SPSS statistics data file.</a:t>
            </a:r>
          </a:p>
          <a:p>
            <a:pPr>
              <a:lnSpc>
                <a:spcPct val="90000"/>
              </a:lnSpc>
              <a:buSzTx/>
              <a:buFont typeface="Wingdings" panose="05000000000000000000" pitchFamily="2" charset="2"/>
              <a:buChar char=""/>
            </a:pPr>
            <a:r>
              <a:rPr lang="en-US" dirty="0"/>
              <a:t>Relational database </a:t>
            </a:r>
          </a:p>
          <a:p>
            <a:pPr>
              <a:lnSpc>
                <a:spcPct val="90000"/>
              </a:lnSpc>
              <a:buSzTx/>
              <a:buFont typeface="Wingdings" panose="05000000000000000000" pitchFamily="2" charset="2"/>
              <a:buChar char=""/>
            </a:pPr>
            <a:r>
              <a:rPr lang="en-US" dirty="0"/>
              <a:t>.xml file.  Text file with mark-ups to designate fields and field names, text-based database. </a:t>
            </a:r>
          </a:p>
          <a:p>
            <a:pPr marL="0" indent="0">
              <a:lnSpc>
                <a:spcPct val="90000"/>
              </a:lnSpc>
              <a:buSzTx/>
              <a:buNone/>
            </a:pPr>
            <a:endParaRPr lang="en-US" dirty="0"/>
          </a:p>
          <a:p>
            <a:pPr>
              <a:lnSpc>
                <a:spcPct val="90000"/>
              </a:lnSpc>
              <a:buSzTx/>
              <a:buFont typeface="Wingdings" panose="05000000000000000000" pitchFamily="2" charset="2"/>
              <a:buChar char=""/>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141743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728067">
                                            <p:txEl>
                                              <p:pRg st="1" end="1"/>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Using Electronic Health Records for Research</a:t>
            </a:r>
          </a:p>
        </p:txBody>
      </p:sp>
      <p:sp>
        <p:nvSpPr>
          <p:cNvPr id="3" name="Content Placeholder 2">
            <a:extLst>
              <a:ext uri="{FF2B5EF4-FFF2-40B4-BE49-F238E27FC236}">
                <a16:creationId xmlns:a16="http://schemas.microsoft.com/office/drawing/2014/main" id="{0702835D-733A-3D42-931A-E904654F0F95}"/>
              </a:ext>
            </a:extLst>
          </p:cNvPr>
          <p:cNvSpPr>
            <a:spLocks noGrp="1"/>
          </p:cNvSpPr>
          <p:nvPr>
            <p:ph idx="1"/>
          </p:nvPr>
        </p:nvSpPr>
        <p:spPr/>
        <p:txBody>
          <a:bodyPr/>
          <a:lstStyle/>
          <a:p>
            <a:r>
              <a:rPr lang="en-US" dirty="0"/>
              <a:t>EHR at UCSF can be very confusing!</a:t>
            </a:r>
          </a:p>
          <a:p>
            <a:r>
              <a:rPr lang="en-US" dirty="0"/>
              <a:t>I want to give you some context for resources available, also provide a resource for future inspection</a:t>
            </a:r>
          </a:p>
          <a:p>
            <a:r>
              <a:rPr lang="en-US" dirty="0"/>
              <a:t>Important guiding questions include:</a:t>
            </a:r>
          </a:p>
          <a:p>
            <a:pPr lvl="1"/>
            <a:r>
              <a:rPr lang="en-US" dirty="0"/>
              <a:t>Identified vs de-identified data? Permissions</a:t>
            </a:r>
          </a:p>
          <a:p>
            <a:pPr lvl="1"/>
            <a:r>
              <a:rPr lang="en-US" dirty="0"/>
              <a:t>Type of data, e.g. clinical notes, images</a:t>
            </a:r>
          </a:p>
          <a:p>
            <a:pPr lvl="1"/>
            <a:r>
              <a:rPr lang="en-US" dirty="0"/>
              <a:t>Interface, e.g. point-and-click, SQL query, mapped drive, </a:t>
            </a:r>
            <a:r>
              <a:rPr lang="en-US" dirty="0" err="1"/>
              <a:t>etc</a:t>
            </a:r>
            <a:r>
              <a:rPr lang="en-US" dirty="0"/>
              <a:t>…</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pPr>
              <a:defRPr/>
            </a:pPr>
            <a:fld id="{FB3EDADF-B925-4AFC-9D56-60185FDBD0A8}" type="slidenum">
              <a:rPr lang="en-US" smtClean="0"/>
              <a:pPr>
                <a:defRPr/>
              </a:pPr>
              <a:t>40</a:t>
            </a:fld>
            <a:endParaRPr lang="en-US" dirty="0"/>
          </a:p>
        </p:txBody>
      </p:sp>
    </p:spTree>
    <p:extLst>
      <p:ext uri="{BB962C8B-B14F-4D97-AF65-F5344CB8AC3E}">
        <p14:creationId xmlns:p14="http://schemas.microsoft.com/office/powerpoint/2010/main" val="2340935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Using Electronic Health Records for Research</a:t>
            </a:r>
          </a:p>
        </p:txBody>
      </p:sp>
      <p:sp>
        <p:nvSpPr>
          <p:cNvPr id="4" name="Slide Number Placeholder 3"/>
          <p:cNvSpPr>
            <a:spLocks noGrp="1"/>
          </p:cNvSpPr>
          <p:nvPr>
            <p:ph type="sldNum" sz="quarter" idx="12"/>
          </p:nvPr>
        </p:nvSpPr>
        <p:spPr/>
        <p:txBody>
          <a:bodyPr/>
          <a:lstStyle/>
          <a:p>
            <a:pPr>
              <a:defRPr/>
            </a:pPr>
            <a:fld id="{FB3EDADF-B925-4AFC-9D56-60185FDBD0A8}" type="slidenum">
              <a:rPr lang="en-US" smtClean="0"/>
              <a:pPr>
                <a:defRPr/>
              </a:pPr>
              <a:t>41</a:t>
            </a:fld>
            <a:endParaRPr lang="en-US" dirty="0"/>
          </a:p>
        </p:txBody>
      </p:sp>
      <p:pic>
        <p:nvPicPr>
          <p:cNvPr id="6" name="Picture 5">
            <a:extLst>
              <a:ext uri="{FF2B5EF4-FFF2-40B4-BE49-F238E27FC236}">
                <a16:creationId xmlns:a16="http://schemas.microsoft.com/office/drawing/2014/main" id="{573534C6-D53A-CE41-8E41-DF95D0C9985B}"/>
              </a:ext>
            </a:extLst>
          </p:cNvPr>
          <p:cNvPicPr>
            <a:picLocks noChangeAspect="1"/>
          </p:cNvPicPr>
          <p:nvPr/>
        </p:nvPicPr>
        <p:blipFill>
          <a:blip r:embed="rId3"/>
          <a:stretch>
            <a:fillRect/>
          </a:stretch>
        </p:blipFill>
        <p:spPr>
          <a:xfrm>
            <a:off x="0" y="1676400"/>
            <a:ext cx="9144000" cy="4870106"/>
          </a:xfrm>
          <a:prstGeom prst="rect">
            <a:avLst/>
          </a:prstGeom>
        </p:spPr>
      </p:pic>
    </p:spTree>
    <p:extLst>
      <p:ext uri="{BB962C8B-B14F-4D97-AF65-F5344CB8AC3E}">
        <p14:creationId xmlns:p14="http://schemas.microsoft.com/office/powerpoint/2010/main" val="1872725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Using Electronic Health Records for Research</a:t>
            </a:r>
          </a:p>
        </p:txBody>
      </p:sp>
      <p:sp>
        <p:nvSpPr>
          <p:cNvPr id="3" name="Content Placeholder 2"/>
          <p:cNvSpPr>
            <a:spLocks noGrp="1"/>
          </p:cNvSpPr>
          <p:nvPr>
            <p:ph idx="1"/>
          </p:nvPr>
        </p:nvSpPr>
        <p:spPr>
          <a:xfrm>
            <a:off x="838200" y="1905000"/>
            <a:ext cx="7848600" cy="4525963"/>
          </a:xfrm>
        </p:spPr>
        <p:txBody>
          <a:bodyPr/>
          <a:lstStyle/>
          <a:p>
            <a:r>
              <a:rPr lang="en-US" sz="3200" dirty="0"/>
              <a:t>The Academic Research Systems group makes a de-identified extract of the </a:t>
            </a:r>
            <a:r>
              <a:rPr lang="en-US" sz="3200" dirty="0" err="1"/>
              <a:t>APeX</a:t>
            </a:r>
            <a:r>
              <a:rPr lang="en-US" sz="3200" dirty="0"/>
              <a:t> files available. </a:t>
            </a:r>
          </a:p>
          <a:p>
            <a:r>
              <a:rPr lang="en-US" sz="3200" dirty="0"/>
              <a:t>Point and click interface: RDB</a:t>
            </a:r>
          </a:p>
          <a:p>
            <a:r>
              <a:rPr lang="en-US" sz="3200" dirty="0"/>
              <a:t>Details at: </a:t>
            </a:r>
            <a:r>
              <a:rPr lang="en-US" sz="3200" dirty="0">
                <a:hlinkClick r:id="rId2"/>
              </a:rPr>
              <a:t>https://</a:t>
            </a:r>
            <a:r>
              <a:rPr lang="en-US" sz="3200" dirty="0" err="1">
                <a:hlinkClick r:id="rId2"/>
              </a:rPr>
              <a:t>ars.ucsf.edu</a:t>
            </a:r>
            <a:r>
              <a:rPr lang="en-US" sz="3200" dirty="0">
                <a:hlinkClick r:id="rId2"/>
              </a:rPr>
              <a:t>/research-data-browser-de-identified-export-and-flowsheet-files</a:t>
            </a:r>
            <a:endParaRPr lang="en-US" sz="3200" dirty="0"/>
          </a:p>
        </p:txBody>
      </p:sp>
      <p:sp>
        <p:nvSpPr>
          <p:cNvPr id="4" name="Slide Number Placeholder 3"/>
          <p:cNvSpPr>
            <a:spLocks noGrp="1"/>
          </p:cNvSpPr>
          <p:nvPr>
            <p:ph type="sldNum" sz="quarter" idx="12"/>
          </p:nvPr>
        </p:nvSpPr>
        <p:spPr/>
        <p:txBody>
          <a:bodyPr/>
          <a:lstStyle/>
          <a:p>
            <a:pPr>
              <a:defRPr/>
            </a:pPr>
            <a:fld id="{FB3EDADF-B925-4AFC-9D56-60185FDBD0A8}" type="slidenum">
              <a:rPr lang="en-US" smtClean="0"/>
              <a:pPr>
                <a:defRPr/>
              </a:pPr>
              <a:t>42</a:t>
            </a:fld>
            <a:endParaRPr lang="en-US" dirty="0"/>
          </a:p>
        </p:txBody>
      </p:sp>
    </p:spTree>
    <p:extLst>
      <p:ext uri="{BB962C8B-B14F-4D97-AF65-F5344CB8AC3E}">
        <p14:creationId xmlns:p14="http://schemas.microsoft.com/office/powerpoint/2010/main" val="136596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Using Electronic Health Records for Research</a:t>
            </a:r>
          </a:p>
        </p:txBody>
      </p:sp>
      <p:sp>
        <p:nvSpPr>
          <p:cNvPr id="3" name="Content Placeholder 2"/>
          <p:cNvSpPr>
            <a:spLocks noGrp="1"/>
          </p:cNvSpPr>
          <p:nvPr>
            <p:ph idx="1"/>
          </p:nvPr>
        </p:nvSpPr>
        <p:spPr>
          <a:xfrm>
            <a:off x="838200" y="1905000"/>
            <a:ext cx="7848600" cy="4525963"/>
          </a:xfrm>
        </p:spPr>
        <p:txBody>
          <a:bodyPr/>
          <a:lstStyle/>
          <a:p>
            <a:pPr marL="0" indent="0">
              <a:buNone/>
            </a:pPr>
            <a:endParaRPr lang="en-US" sz="3200" dirty="0"/>
          </a:p>
        </p:txBody>
      </p:sp>
      <p:sp>
        <p:nvSpPr>
          <p:cNvPr id="4" name="Slide Number Placeholder 3"/>
          <p:cNvSpPr>
            <a:spLocks noGrp="1"/>
          </p:cNvSpPr>
          <p:nvPr>
            <p:ph type="sldNum" sz="quarter" idx="12"/>
          </p:nvPr>
        </p:nvSpPr>
        <p:spPr/>
        <p:txBody>
          <a:bodyPr/>
          <a:lstStyle/>
          <a:p>
            <a:pPr>
              <a:defRPr/>
            </a:pPr>
            <a:fld id="{FB3EDADF-B925-4AFC-9D56-60185FDBD0A8}" type="slidenum">
              <a:rPr lang="en-US" smtClean="0"/>
              <a:pPr>
                <a:defRPr/>
              </a:pPr>
              <a:t>43</a:t>
            </a:fld>
            <a:endParaRPr lang="en-US" dirty="0"/>
          </a:p>
        </p:txBody>
      </p:sp>
      <p:pic>
        <p:nvPicPr>
          <p:cNvPr id="7" name="Picture 6" descr="A screenshot of a cell phone&#10;&#10;Description automatically generated">
            <a:extLst>
              <a:ext uri="{FF2B5EF4-FFF2-40B4-BE49-F238E27FC236}">
                <a16:creationId xmlns:a16="http://schemas.microsoft.com/office/drawing/2014/main" id="{7C2B1BB6-8E54-8145-9254-E75C99B139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9050" y="803805"/>
            <a:ext cx="6565900" cy="5575300"/>
          </a:xfrm>
          <a:prstGeom prst="rect">
            <a:avLst/>
          </a:prstGeom>
        </p:spPr>
      </p:pic>
    </p:spTree>
    <p:extLst>
      <p:ext uri="{BB962C8B-B14F-4D97-AF65-F5344CB8AC3E}">
        <p14:creationId xmlns:p14="http://schemas.microsoft.com/office/powerpoint/2010/main" val="11986044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Using Electronic Health Records for Research</a:t>
            </a:r>
          </a:p>
        </p:txBody>
      </p:sp>
      <p:sp>
        <p:nvSpPr>
          <p:cNvPr id="3" name="Content Placeholder 2"/>
          <p:cNvSpPr>
            <a:spLocks noGrp="1"/>
          </p:cNvSpPr>
          <p:nvPr>
            <p:ph idx="1"/>
          </p:nvPr>
        </p:nvSpPr>
        <p:spPr>
          <a:xfrm>
            <a:off x="381000" y="1600200"/>
            <a:ext cx="7924800" cy="4525963"/>
          </a:xfrm>
        </p:spPr>
        <p:txBody>
          <a:bodyPr/>
          <a:lstStyle/>
          <a:p>
            <a:r>
              <a:rPr lang="en-US" sz="3200" dirty="0"/>
              <a:t>Before you can access the de-identified data you need to be granted access to the “Research Data Browser.”</a:t>
            </a:r>
          </a:p>
          <a:p>
            <a:r>
              <a:rPr lang="en-US" sz="3200" dirty="0"/>
              <a:t>Apply for access here: </a:t>
            </a:r>
            <a:r>
              <a:rPr lang="en-US" sz="3200" dirty="0">
                <a:hlinkClick r:id="rId3"/>
              </a:rPr>
              <a:t>https://ars.ucsf.edu/research-data-browser-de-identified-export-and-flowsheet-files</a:t>
            </a:r>
            <a:endParaRPr lang="en-US" sz="3200" dirty="0"/>
          </a:p>
          <a:p>
            <a:r>
              <a:rPr lang="en-US" dirty="0"/>
              <a:t>More resources here: </a:t>
            </a:r>
            <a:r>
              <a:rPr lang="en-US" dirty="0">
                <a:hlinkClick r:id="rId4"/>
              </a:rPr>
              <a:t>https://guides.ucsf.edu/c.php?g=101037&amp;p=2704613</a:t>
            </a:r>
            <a:endParaRPr lang="en-US" dirty="0"/>
          </a:p>
          <a:p>
            <a:endParaRPr lang="en-US" sz="3600" dirty="0">
              <a:solidFill>
                <a:srgbClr val="FFFFFF"/>
              </a:solidFill>
            </a:endParaRPr>
          </a:p>
        </p:txBody>
      </p:sp>
      <p:sp>
        <p:nvSpPr>
          <p:cNvPr id="4" name="Slide Number Placeholder 3"/>
          <p:cNvSpPr>
            <a:spLocks noGrp="1"/>
          </p:cNvSpPr>
          <p:nvPr>
            <p:ph type="sldNum" sz="quarter" idx="12"/>
          </p:nvPr>
        </p:nvSpPr>
        <p:spPr/>
        <p:txBody>
          <a:bodyPr/>
          <a:lstStyle/>
          <a:p>
            <a:pPr>
              <a:defRPr/>
            </a:pPr>
            <a:fld id="{FB3EDADF-B925-4AFC-9D56-60185FDBD0A8}" type="slidenum">
              <a:rPr lang="en-US" smtClean="0"/>
              <a:pPr>
                <a:defRPr/>
              </a:pPr>
              <a:t>44</a:t>
            </a:fld>
            <a:endParaRPr lang="en-US" dirty="0"/>
          </a:p>
        </p:txBody>
      </p:sp>
    </p:spTree>
    <p:extLst>
      <p:ext uri="{BB962C8B-B14F-4D97-AF65-F5344CB8AC3E}">
        <p14:creationId xmlns:p14="http://schemas.microsoft.com/office/powerpoint/2010/main" val="16982639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Using Electronic Health Records for Research</a:t>
            </a:r>
          </a:p>
        </p:txBody>
      </p:sp>
      <p:sp>
        <p:nvSpPr>
          <p:cNvPr id="3" name="Content Placeholder 2"/>
          <p:cNvSpPr>
            <a:spLocks noGrp="1"/>
          </p:cNvSpPr>
          <p:nvPr>
            <p:ph idx="1"/>
          </p:nvPr>
        </p:nvSpPr>
        <p:spPr>
          <a:xfrm>
            <a:off x="381000" y="1371600"/>
            <a:ext cx="8229600" cy="4724400"/>
          </a:xfrm>
          <a:solidFill>
            <a:schemeClr val="bg1"/>
          </a:solidFill>
        </p:spPr>
        <p:txBody>
          <a:bodyPr/>
          <a:lstStyle/>
          <a:p>
            <a:r>
              <a:rPr lang="en-US" sz="3200" dirty="0"/>
              <a:t>If you want access to data </a:t>
            </a:r>
            <a:r>
              <a:rPr lang="en-US" sz="3200" i="1" dirty="0"/>
              <a:t>including</a:t>
            </a:r>
            <a:r>
              <a:rPr lang="en-US" sz="3200" dirty="0"/>
              <a:t> </a:t>
            </a:r>
            <a:r>
              <a:rPr lang="en-US" sz="3200" i="1" dirty="0"/>
              <a:t>identifiers</a:t>
            </a:r>
            <a:r>
              <a:rPr lang="en-US" sz="3200" dirty="0"/>
              <a:t>, you can request an extract of </a:t>
            </a:r>
            <a:r>
              <a:rPr lang="en-US" sz="3200" dirty="0" err="1"/>
              <a:t>APeX</a:t>
            </a:r>
            <a:r>
              <a:rPr lang="en-US" sz="3200" dirty="0"/>
              <a:t> data at UCSF through Academic Research Systems. </a:t>
            </a:r>
          </a:p>
          <a:p>
            <a:r>
              <a:rPr lang="en-US" sz="3200" dirty="0"/>
              <a:t>First 8 hours of consultation are free. </a:t>
            </a:r>
          </a:p>
          <a:p>
            <a:r>
              <a:rPr lang="en-US" sz="3200" dirty="0"/>
              <a:t>Need IRB approved protocol. </a:t>
            </a:r>
          </a:p>
          <a:p>
            <a:r>
              <a:rPr lang="en-US" sz="3200" dirty="0"/>
              <a:t>Details available at:</a:t>
            </a:r>
          </a:p>
          <a:p>
            <a:pPr marL="0" indent="0">
              <a:buNone/>
            </a:pPr>
            <a:r>
              <a:rPr lang="en-US" sz="3200" dirty="0">
                <a:hlinkClick r:id="rId3"/>
              </a:rPr>
              <a:t>https://data.ucsf.edu/research/ucsf-data</a:t>
            </a:r>
            <a:endParaRPr lang="en-US" sz="3200" dirty="0"/>
          </a:p>
          <a:p>
            <a:endParaRPr lang="en-US" sz="3600" dirty="0"/>
          </a:p>
          <a:p>
            <a:pPr marL="0" indent="0">
              <a:buNone/>
            </a:pPr>
            <a:endParaRPr lang="en-US" sz="3600" dirty="0">
              <a:solidFill>
                <a:srgbClr val="FFFFFF"/>
              </a:solidFill>
            </a:endParaRPr>
          </a:p>
        </p:txBody>
      </p:sp>
      <p:sp>
        <p:nvSpPr>
          <p:cNvPr id="4" name="Slide Number Placeholder 3"/>
          <p:cNvSpPr>
            <a:spLocks noGrp="1"/>
          </p:cNvSpPr>
          <p:nvPr>
            <p:ph type="sldNum" sz="quarter" idx="12"/>
          </p:nvPr>
        </p:nvSpPr>
        <p:spPr/>
        <p:txBody>
          <a:bodyPr/>
          <a:lstStyle/>
          <a:p>
            <a:pPr>
              <a:defRPr/>
            </a:pPr>
            <a:fld id="{FB3EDADF-B925-4AFC-9D56-60185FDBD0A8}" type="slidenum">
              <a:rPr lang="en-US" smtClean="0"/>
              <a:pPr>
                <a:defRPr/>
              </a:pPr>
              <a:t>45</a:t>
            </a:fld>
            <a:endParaRPr lang="en-US" dirty="0"/>
          </a:p>
        </p:txBody>
      </p:sp>
    </p:spTree>
    <p:extLst>
      <p:ext uri="{BB962C8B-B14F-4D97-AF65-F5344CB8AC3E}">
        <p14:creationId xmlns:p14="http://schemas.microsoft.com/office/powerpoint/2010/main" val="34164257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Using Electronic Health Records for Research</a:t>
            </a:r>
          </a:p>
        </p:txBody>
      </p:sp>
      <p:sp>
        <p:nvSpPr>
          <p:cNvPr id="3" name="Content Placeholder 2"/>
          <p:cNvSpPr>
            <a:spLocks noGrp="1"/>
          </p:cNvSpPr>
          <p:nvPr>
            <p:ph idx="1"/>
          </p:nvPr>
        </p:nvSpPr>
        <p:spPr>
          <a:xfrm>
            <a:off x="381000" y="1371600"/>
            <a:ext cx="8229600" cy="4724400"/>
          </a:xfrm>
          <a:solidFill>
            <a:schemeClr val="bg1"/>
          </a:solidFill>
        </p:spPr>
        <p:txBody>
          <a:bodyPr/>
          <a:lstStyle/>
          <a:p>
            <a:r>
              <a:rPr lang="en-US" sz="2800" dirty="0"/>
              <a:t>Navigating the process of specifying what you need from </a:t>
            </a:r>
            <a:r>
              <a:rPr lang="en-US" sz="2800" dirty="0" err="1"/>
              <a:t>APeX</a:t>
            </a:r>
            <a:r>
              <a:rPr lang="en-US" sz="2800" dirty="0"/>
              <a:t> to conduct research can be a daunting task. </a:t>
            </a:r>
          </a:p>
          <a:p>
            <a:r>
              <a:rPr lang="en-US" sz="2800" dirty="0"/>
              <a:t>CTSI’s Data Management Unit can help with both the specification and the data request to Academic Research Systems.</a:t>
            </a:r>
          </a:p>
          <a:p>
            <a:pPr marL="0" indent="0">
              <a:buNone/>
            </a:pPr>
            <a:r>
              <a:rPr lang="en-US" sz="2800" dirty="0">
                <a:hlinkClick r:id="rId3"/>
              </a:rPr>
              <a:t>http://accelerate.ucsf.edu/research/data-consult</a:t>
            </a:r>
            <a:r>
              <a:rPr lang="en-US" sz="2800" dirty="0"/>
              <a:t> </a:t>
            </a:r>
          </a:p>
          <a:p>
            <a:r>
              <a:rPr lang="en-US" sz="2800" dirty="0"/>
              <a:t>But note that these often require considerable work for which you would need to arrange funding. </a:t>
            </a:r>
            <a:endParaRPr lang="en-US" sz="3200" dirty="0"/>
          </a:p>
          <a:p>
            <a:pPr marL="0" indent="0">
              <a:buNone/>
            </a:pPr>
            <a:endParaRPr lang="en-US" sz="3600" dirty="0">
              <a:solidFill>
                <a:srgbClr val="FFFFFF"/>
              </a:solidFill>
            </a:endParaRPr>
          </a:p>
        </p:txBody>
      </p:sp>
      <p:sp>
        <p:nvSpPr>
          <p:cNvPr id="4" name="Slide Number Placeholder 3"/>
          <p:cNvSpPr>
            <a:spLocks noGrp="1"/>
          </p:cNvSpPr>
          <p:nvPr>
            <p:ph type="sldNum" sz="quarter" idx="12"/>
          </p:nvPr>
        </p:nvSpPr>
        <p:spPr/>
        <p:txBody>
          <a:bodyPr/>
          <a:lstStyle/>
          <a:p>
            <a:pPr>
              <a:defRPr/>
            </a:pPr>
            <a:fld id="{FB3EDADF-B925-4AFC-9D56-60185FDBD0A8}" type="slidenum">
              <a:rPr lang="en-US" smtClean="0"/>
              <a:pPr>
                <a:defRPr/>
              </a:pPr>
              <a:t>46</a:t>
            </a:fld>
            <a:endParaRPr lang="en-US" dirty="0"/>
          </a:p>
        </p:txBody>
      </p:sp>
    </p:spTree>
    <p:extLst>
      <p:ext uri="{BB962C8B-B14F-4D97-AF65-F5344CB8AC3E}">
        <p14:creationId xmlns:p14="http://schemas.microsoft.com/office/powerpoint/2010/main" val="33694563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Using Electronic Health Records for Research</a:t>
            </a:r>
          </a:p>
        </p:txBody>
      </p:sp>
      <p:sp>
        <p:nvSpPr>
          <p:cNvPr id="3" name="Content Placeholder 2"/>
          <p:cNvSpPr>
            <a:spLocks noGrp="1"/>
          </p:cNvSpPr>
          <p:nvPr>
            <p:ph idx="1"/>
          </p:nvPr>
        </p:nvSpPr>
        <p:spPr>
          <a:xfrm>
            <a:off x="381000" y="1371600"/>
            <a:ext cx="8229600" cy="4724400"/>
          </a:xfrm>
          <a:solidFill>
            <a:schemeClr val="bg1"/>
          </a:solidFill>
        </p:spPr>
        <p:txBody>
          <a:bodyPr/>
          <a:lstStyle/>
          <a:p>
            <a:pPr marL="0" indent="0">
              <a:buNone/>
            </a:pPr>
            <a:r>
              <a:rPr lang="en-US" sz="3200" dirty="0"/>
              <a:t>Also</a:t>
            </a:r>
          </a:p>
          <a:p>
            <a:r>
              <a:rPr lang="en-US" sz="3200" dirty="0" err="1"/>
              <a:t>UCReX</a:t>
            </a:r>
            <a:r>
              <a:rPr lang="en-US" sz="3200" dirty="0"/>
              <a:t> – University of California Research </a:t>
            </a:r>
            <a:r>
              <a:rPr lang="en-US" sz="3200" dirty="0" err="1"/>
              <a:t>eXchange</a:t>
            </a:r>
            <a:r>
              <a:rPr lang="en-US" sz="3200" dirty="0"/>
              <a:t> – a compendium of 14.5m data records from the five UC medical centers. Contact ARS for more info</a:t>
            </a:r>
          </a:p>
          <a:p>
            <a:pPr marL="0" indent="0">
              <a:buNone/>
            </a:pPr>
            <a:endParaRPr lang="en-US" sz="1000" dirty="0"/>
          </a:p>
          <a:p>
            <a:pPr marL="0" indent="0">
              <a:buNone/>
            </a:pPr>
            <a:r>
              <a:rPr lang="en-US" sz="3200" dirty="0"/>
              <a:t>	 </a:t>
            </a:r>
            <a:r>
              <a:rPr lang="en-US" sz="3200" dirty="0">
                <a:hlinkClick r:id="rId3"/>
              </a:rPr>
              <a:t>https://ars.ucsf.edu/</a:t>
            </a:r>
            <a:r>
              <a:rPr lang="en-US" sz="3200" dirty="0"/>
              <a:t> </a:t>
            </a:r>
          </a:p>
          <a:p>
            <a:pPr marL="0" indent="0">
              <a:buNone/>
            </a:pPr>
            <a:endParaRPr lang="en-US" sz="1000" dirty="0"/>
          </a:p>
          <a:p>
            <a:r>
              <a:rPr lang="en-US" sz="3200" dirty="0"/>
              <a:t>Limited data.</a:t>
            </a:r>
          </a:p>
          <a:p>
            <a:pPr marL="0" indent="0">
              <a:buNone/>
            </a:pPr>
            <a:endParaRPr lang="en-US" sz="3600" dirty="0">
              <a:solidFill>
                <a:srgbClr val="FFFFFF"/>
              </a:solidFill>
            </a:endParaRPr>
          </a:p>
        </p:txBody>
      </p:sp>
      <p:sp>
        <p:nvSpPr>
          <p:cNvPr id="4" name="Slide Number Placeholder 3"/>
          <p:cNvSpPr>
            <a:spLocks noGrp="1"/>
          </p:cNvSpPr>
          <p:nvPr>
            <p:ph type="sldNum" sz="quarter" idx="12"/>
          </p:nvPr>
        </p:nvSpPr>
        <p:spPr/>
        <p:txBody>
          <a:bodyPr/>
          <a:lstStyle/>
          <a:p>
            <a:pPr>
              <a:defRPr/>
            </a:pPr>
            <a:fld id="{FB3EDADF-B925-4AFC-9D56-60185FDBD0A8}" type="slidenum">
              <a:rPr lang="en-US" smtClean="0"/>
              <a:pPr>
                <a:defRPr/>
              </a:pPr>
              <a:t>47</a:t>
            </a:fld>
            <a:endParaRPr lang="en-US" dirty="0"/>
          </a:p>
        </p:txBody>
      </p:sp>
    </p:spTree>
    <p:extLst>
      <p:ext uri="{BB962C8B-B14F-4D97-AF65-F5344CB8AC3E}">
        <p14:creationId xmlns:p14="http://schemas.microsoft.com/office/powerpoint/2010/main" val="18815026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48</a:t>
            </a:fld>
            <a:endParaRPr lang="en-US" altLang="en-US"/>
          </a:p>
        </p:txBody>
      </p:sp>
      <p:sp>
        <p:nvSpPr>
          <p:cNvPr id="728066" name="Rectangle 1026"/>
          <p:cNvSpPr>
            <a:spLocks noGrp="1" noChangeArrowheads="1"/>
          </p:cNvSpPr>
          <p:nvPr>
            <p:ph type="title"/>
          </p:nvPr>
        </p:nvSpPr>
        <p:spPr>
          <a:xfrm>
            <a:off x="386316" y="-152400"/>
            <a:ext cx="7543800" cy="1036638"/>
          </a:xfrm>
        </p:spPr>
        <p:txBody>
          <a:bodyPr/>
          <a:lstStyle/>
          <a:p>
            <a:r>
              <a:rPr lang="en-US" dirty="0"/>
              <a:t>Summary</a:t>
            </a:r>
          </a:p>
        </p:txBody>
      </p:sp>
      <p:sp>
        <p:nvSpPr>
          <p:cNvPr id="728067" name="Rectangle 1027"/>
          <p:cNvSpPr>
            <a:spLocks noGrp="1" noChangeArrowheads="1"/>
          </p:cNvSpPr>
          <p:nvPr>
            <p:ph type="body" idx="1"/>
          </p:nvPr>
        </p:nvSpPr>
        <p:spPr>
          <a:xfrm>
            <a:off x="416169" y="990600"/>
            <a:ext cx="8512342" cy="4411662"/>
          </a:xfrm>
          <a:solidFill>
            <a:schemeClr val="lt1"/>
          </a:solidFill>
        </p:spPr>
        <p:txBody>
          <a:bodyPr/>
          <a:lstStyle/>
          <a:p>
            <a:pPr marL="514350" indent="-514350">
              <a:buClrTx/>
              <a:buSzPct val="100000"/>
              <a:buFont typeface="+mj-lt"/>
              <a:buAutoNum type="arabicPeriod"/>
            </a:pPr>
            <a:r>
              <a:rPr lang="en-US" dirty="0"/>
              <a:t>It helps to know the format and layout of a dataset you want to analyze.</a:t>
            </a:r>
          </a:p>
          <a:p>
            <a:pPr marL="514350" indent="-514350">
              <a:buClrTx/>
              <a:buSzPct val="100000"/>
              <a:buFont typeface="+mj-lt"/>
              <a:buAutoNum type="arabicPeriod"/>
            </a:pPr>
            <a:r>
              <a:rPr lang="en-US" dirty="0"/>
              <a:t>Paying attention to data formatting issues can save LOTS of time later.</a:t>
            </a:r>
          </a:p>
          <a:p>
            <a:pPr marL="514350" indent="-514350">
              <a:buClrTx/>
              <a:buSzPct val="100000"/>
              <a:buFont typeface="+mj-lt"/>
              <a:buAutoNum type="arabicPeriod"/>
            </a:pPr>
            <a:r>
              <a:rPr lang="en-US" dirty="0"/>
              <a:t>Defining variable roles is important in Orange Data Mining.</a:t>
            </a:r>
          </a:p>
          <a:p>
            <a:pPr marL="514350" indent="-514350">
              <a:buClrTx/>
              <a:buSzPct val="100000"/>
              <a:buFont typeface="+mj-lt"/>
              <a:buAutoNum type="arabicPeriod"/>
            </a:pPr>
            <a:r>
              <a:rPr lang="en-US" dirty="0"/>
              <a:t>Access to rich data is easy.</a:t>
            </a:r>
          </a:p>
          <a:p>
            <a:pPr marL="514350" indent="-514350">
              <a:buClrTx/>
              <a:buSzPct val="100000"/>
              <a:buFont typeface="+mj-lt"/>
              <a:buAutoNum type="arabicPeriod"/>
            </a:pPr>
            <a:r>
              <a:rPr lang="en-US" dirty="0"/>
              <a:t>Finding your way around can be hard.</a:t>
            </a:r>
          </a:p>
          <a:p>
            <a:pPr marL="514350" indent="-514350">
              <a:buClrTx/>
              <a:buSzPct val="100000"/>
              <a:buFont typeface="+mj-lt"/>
              <a:buAutoNum type="arabicPeriod"/>
            </a:pPr>
            <a:r>
              <a:rPr lang="en-US" dirty="0"/>
              <a:t>Look for tools (tutorials, browsers),</a:t>
            </a:r>
          </a:p>
          <a:p>
            <a:pPr marL="514350" indent="-514350">
              <a:buClrTx/>
              <a:buSzPct val="100000"/>
              <a:buFont typeface="+mj-lt"/>
              <a:buAutoNum type="arabicPeriod"/>
            </a:pPr>
            <a:r>
              <a:rPr lang="en-US" dirty="0"/>
              <a:t>Or get professional help (Library, ARS and CTSI). </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2314479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5</a:t>
            </a:fld>
            <a:endParaRPr lang="en-US" altLang="en-US"/>
          </a:p>
        </p:txBody>
      </p:sp>
      <p:sp>
        <p:nvSpPr>
          <p:cNvPr id="728066" name="Rectangle 1026"/>
          <p:cNvSpPr>
            <a:spLocks noGrp="1" noChangeArrowheads="1"/>
          </p:cNvSpPr>
          <p:nvPr>
            <p:ph type="title"/>
          </p:nvPr>
        </p:nvSpPr>
        <p:spPr/>
        <p:txBody>
          <a:bodyPr/>
          <a:lstStyle/>
          <a:p>
            <a:r>
              <a:rPr lang="en-US" dirty="0"/>
              <a:t>Orange file types</a:t>
            </a:r>
          </a:p>
        </p:txBody>
      </p:sp>
      <p:sp>
        <p:nvSpPr>
          <p:cNvPr id="728067" name="Rectangle 1027"/>
          <p:cNvSpPr>
            <a:spLocks noGrp="1" noChangeArrowheads="1"/>
          </p:cNvSpPr>
          <p:nvPr>
            <p:ph type="body" idx="1"/>
          </p:nvPr>
        </p:nvSpPr>
        <p:spPr/>
        <p:txBody>
          <a:bodyPr/>
          <a:lstStyle/>
          <a:p>
            <a:pPr marL="0" indent="0">
              <a:lnSpc>
                <a:spcPct val="90000"/>
              </a:lnSpc>
              <a:buSzTx/>
              <a:buNone/>
            </a:pPr>
            <a:endParaRPr lang="en-US" dirty="0"/>
          </a:p>
          <a:p>
            <a:pPr>
              <a:lnSpc>
                <a:spcPct val="90000"/>
              </a:lnSpc>
              <a:buSzTx/>
              <a:buFont typeface="Wingdings" panose="05000000000000000000" pitchFamily="2" charset="2"/>
              <a:buChar char=""/>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pic>
        <p:nvPicPr>
          <p:cNvPr id="3" name="Picture 2" descr="A screenshot of a cell phone&#10;&#10;Description automatically generated">
            <a:extLst>
              <a:ext uri="{FF2B5EF4-FFF2-40B4-BE49-F238E27FC236}">
                <a16:creationId xmlns:a16="http://schemas.microsoft.com/office/drawing/2014/main" id="{776DDA7F-19A1-CE4C-949C-ECC9F09BB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240" y="1981200"/>
            <a:ext cx="7563520" cy="3082528"/>
          </a:xfrm>
          <a:prstGeom prst="rect">
            <a:avLst/>
          </a:prstGeom>
        </p:spPr>
      </p:pic>
    </p:spTree>
    <p:extLst>
      <p:ext uri="{BB962C8B-B14F-4D97-AF65-F5344CB8AC3E}">
        <p14:creationId xmlns:p14="http://schemas.microsoft.com/office/powerpoint/2010/main" val="3994891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6</a:t>
            </a:fld>
            <a:endParaRPr lang="en-US" altLang="en-US" dirty="0"/>
          </a:p>
        </p:txBody>
      </p:sp>
      <p:sp>
        <p:nvSpPr>
          <p:cNvPr id="728066" name="Rectangle 1026"/>
          <p:cNvSpPr>
            <a:spLocks noGrp="1" noChangeArrowheads="1"/>
          </p:cNvSpPr>
          <p:nvPr>
            <p:ph type="title"/>
          </p:nvPr>
        </p:nvSpPr>
        <p:spPr>
          <a:xfrm>
            <a:off x="410308" y="-76200"/>
            <a:ext cx="7543800" cy="1295400"/>
          </a:xfrm>
        </p:spPr>
        <p:txBody>
          <a:bodyPr/>
          <a:lstStyle/>
          <a:p>
            <a:r>
              <a:rPr lang="en-US" dirty="0"/>
              <a:t>Files:  What does a .csv file look like?</a:t>
            </a:r>
            <a:br>
              <a:rPr lang="en-US" dirty="0"/>
            </a:br>
            <a:r>
              <a:rPr lang="en-US" dirty="0"/>
              <a:t>  </a:t>
            </a:r>
          </a:p>
        </p:txBody>
      </p:sp>
      <p:sp>
        <p:nvSpPr>
          <p:cNvPr id="728067" name="Rectangle 1027"/>
          <p:cNvSpPr>
            <a:spLocks noGrp="1" noChangeArrowheads="1"/>
          </p:cNvSpPr>
          <p:nvPr>
            <p:ph type="body" idx="1"/>
          </p:nvPr>
        </p:nvSpPr>
        <p:spPr>
          <a:xfrm>
            <a:off x="457200" y="990600"/>
            <a:ext cx="8382000" cy="4411662"/>
          </a:xfrm>
          <a:solidFill>
            <a:schemeClr val="bg1"/>
          </a:solidFill>
        </p:spPr>
        <p:txBody>
          <a:bodyPr/>
          <a:lstStyle/>
          <a:p>
            <a:pPr marL="0" indent="0">
              <a:lnSpc>
                <a:spcPct val="90000"/>
              </a:lnSpc>
              <a:buSzPct val="54000"/>
              <a:buNone/>
            </a:pPr>
            <a:r>
              <a:rPr lang="en-US" dirty="0"/>
              <a:t>In homework we will use the data from the National Electronic Injury Surveillance System (NEISS).</a:t>
            </a:r>
          </a:p>
          <a:p>
            <a:pPr>
              <a:lnSpc>
                <a:spcPct val="90000"/>
              </a:lnSpc>
              <a:buSzPct val="54000"/>
            </a:pPr>
            <a:r>
              <a:rPr lang="en-US" dirty="0"/>
              <a:t>Designed by the Consumer Product and Safety Commission to monitor consumer products that can cause injuries (think electric scooter).  </a:t>
            </a:r>
          </a:p>
          <a:p>
            <a:pPr>
              <a:lnSpc>
                <a:spcPct val="90000"/>
              </a:lnSpc>
              <a:buSzPct val="54000"/>
            </a:pPr>
            <a:r>
              <a:rPr lang="en-US" dirty="0"/>
              <a:t>Based on a national sample of U.S. hospitals.  Records emergency department visits that involve injury related to a consumer product.   </a:t>
            </a:r>
          </a:p>
          <a:p>
            <a:pPr>
              <a:lnSpc>
                <a:spcPct val="90000"/>
              </a:lnSpc>
              <a:buSzPct val="54000"/>
            </a:pPr>
            <a:r>
              <a:rPr lang="en-US" dirty="0"/>
              <a:t>The data from 2018 alone consists of approximately 360,000 records.</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1222958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7</a:t>
            </a:fld>
            <a:endParaRPr lang="en-US" altLang="en-US" dirty="0"/>
          </a:p>
        </p:txBody>
      </p:sp>
      <p:sp>
        <p:nvSpPr>
          <p:cNvPr id="728066" name="Rectangle 1026"/>
          <p:cNvSpPr>
            <a:spLocks noGrp="1" noChangeArrowheads="1"/>
          </p:cNvSpPr>
          <p:nvPr>
            <p:ph type="title"/>
          </p:nvPr>
        </p:nvSpPr>
        <p:spPr/>
        <p:txBody>
          <a:bodyPr/>
          <a:lstStyle/>
          <a:p>
            <a:r>
              <a:rPr lang="en-US" dirty="0"/>
              <a:t>Files:  What does a .csv file look like?</a:t>
            </a:r>
            <a:br>
              <a:rPr lang="en-US" dirty="0"/>
            </a:br>
            <a:r>
              <a:rPr lang="en-US" dirty="0"/>
              <a:t>  Take a look at the NEISS dataset</a:t>
            </a:r>
          </a:p>
        </p:txBody>
      </p:sp>
      <p:sp>
        <p:nvSpPr>
          <p:cNvPr id="728067" name="Rectangle 1027"/>
          <p:cNvSpPr>
            <a:spLocks noGrp="1" noChangeArrowheads="1"/>
          </p:cNvSpPr>
          <p:nvPr>
            <p:ph type="body" idx="1"/>
          </p:nvPr>
        </p:nvSpPr>
        <p:spPr>
          <a:xfrm>
            <a:off x="533400" y="1371600"/>
            <a:ext cx="8382000" cy="4411662"/>
          </a:xfrm>
        </p:spPr>
        <p:txBody>
          <a:bodyPr/>
          <a:lstStyle/>
          <a:p>
            <a:pPr marL="0" indent="0">
              <a:buNone/>
            </a:pPr>
            <a:r>
              <a:rPr lang="en-US" sz="2400" dirty="0"/>
              <a:t>CPSC Case #,trmt_date,psu,weight,stratum,age,sex,race,race_other,diag,diag_other,body_part,disposition,location,fmv,prod1,prod2,narr1,narr2</a:t>
            </a:r>
            <a:r>
              <a:rPr lang="en-US" sz="2400" i="1" dirty="0"/>
              <a:t>¶</a:t>
            </a:r>
            <a:endParaRPr lang="en-US" sz="2400" dirty="0"/>
          </a:p>
          <a:p>
            <a:pPr marL="0" indent="0">
              <a:buNone/>
            </a:pPr>
            <a:r>
              <a:rPr lang="en-US" sz="2400" dirty="0"/>
              <a:t>150324089,3/9/2015,21,15.0591,V,28,1,0,,57,,76,4,0,0,1894,,28YM EVADING BAIL BONDSMAN&amp;JUMPED FROM 3RD STORY WINDOW LANDING ONTO FA,"CE, +LOC/SZ LIKE ACTIVITIES&gt;&gt;MULTI FACIAL BONE FXS”</a:t>
            </a:r>
            <a:r>
              <a:rPr lang="en-US" sz="2400" i="1" dirty="0"/>
              <a:t> ¶</a:t>
            </a:r>
            <a:endParaRPr lang="en-US" sz="2400" dirty="0"/>
          </a:p>
          <a:p>
            <a:pPr marL="0" indent="0">
              <a:buNone/>
            </a:pPr>
            <a:r>
              <a:rPr lang="en-US" sz="2400" dirty="0"/>
              <a:t>150734952,7/4/2015,57,15.7762,V,20,1,2,,59,,82,1,1,0,1894,,20 YOM DX HAND LACERATION - S/P PT PUNCHED A WINDOW.,</a:t>
            </a:r>
            <a:r>
              <a:rPr lang="en-US" sz="2400" i="1" dirty="0"/>
              <a:t> ¶</a:t>
            </a:r>
            <a:endParaRPr lang="en-US" sz="2400" dirty="0"/>
          </a:p>
          <a:p>
            <a:pPr marL="0" indent="0">
              <a:lnSpc>
                <a:spcPct val="90000"/>
              </a:lnSpc>
              <a:buSzTx/>
              <a:buNone/>
            </a:pPr>
            <a:endParaRPr lang="en-US" dirty="0"/>
          </a:p>
          <a:p>
            <a:pPr>
              <a:lnSpc>
                <a:spcPct val="90000"/>
              </a:lnSpc>
              <a:buSzTx/>
              <a:buFont typeface="Wingdings" panose="05000000000000000000" pitchFamily="2" charset="2"/>
              <a:buChar char=""/>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774840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8</a:t>
            </a:fld>
            <a:endParaRPr lang="en-US" altLang="en-US" dirty="0"/>
          </a:p>
        </p:txBody>
      </p:sp>
      <p:sp>
        <p:nvSpPr>
          <p:cNvPr id="728066" name="Rectangle 1026"/>
          <p:cNvSpPr>
            <a:spLocks noGrp="1" noChangeArrowheads="1"/>
          </p:cNvSpPr>
          <p:nvPr>
            <p:ph type="title"/>
          </p:nvPr>
        </p:nvSpPr>
        <p:spPr/>
        <p:txBody>
          <a:bodyPr/>
          <a:lstStyle/>
          <a:p>
            <a:r>
              <a:rPr lang="en-US" dirty="0"/>
              <a:t>Files:  What does a .csv file look like?</a:t>
            </a:r>
            <a:br>
              <a:rPr lang="en-US" dirty="0"/>
            </a:br>
            <a:r>
              <a:rPr lang="en-US" dirty="0"/>
              <a:t>  NEISS dataset from Homework</a:t>
            </a:r>
          </a:p>
        </p:txBody>
      </p:sp>
      <p:sp>
        <p:nvSpPr>
          <p:cNvPr id="728067" name="Rectangle 1027"/>
          <p:cNvSpPr>
            <a:spLocks noGrp="1" noChangeArrowheads="1"/>
          </p:cNvSpPr>
          <p:nvPr>
            <p:ph type="body" idx="1"/>
          </p:nvPr>
        </p:nvSpPr>
        <p:spPr>
          <a:xfrm>
            <a:off x="533400" y="1371600"/>
            <a:ext cx="8229600" cy="4411662"/>
          </a:xfrm>
        </p:spPr>
        <p:txBody>
          <a:bodyPr/>
          <a:lstStyle/>
          <a:p>
            <a:pPr marL="0" indent="0">
              <a:buNone/>
            </a:pPr>
            <a:r>
              <a:rPr lang="en-US" sz="2400" dirty="0"/>
              <a:t>CPSC Case #,trmt_date,psu,weight,stratum,age,sex,race,race_other,diag,diag_other,body_part,disposition,location,fmv,prod1,prod2,narr1,narr2</a:t>
            </a:r>
            <a:r>
              <a:rPr lang="en-US" sz="2400" i="1" dirty="0"/>
              <a:t>¶</a:t>
            </a:r>
          </a:p>
          <a:p>
            <a:pPr marL="0" indent="0">
              <a:buNone/>
            </a:pPr>
            <a:endParaRPr lang="en-US" sz="2400" dirty="0"/>
          </a:p>
          <a:p>
            <a:pPr marL="0" indent="0">
              <a:buNone/>
            </a:pPr>
            <a:r>
              <a:rPr lang="en-US" sz="2400" dirty="0"/>
              <a:t>150324089,3/9/2015,21,15.0591,V,28,1,0,,57,,76,4,0,0,1894,,28YM EVADING BAIL BONDSMAN&amp;JUMPED FROM 3RD STORY WINDOW LANDING ONTO FA,"CE, +LOC/SZ LIKE ACTIVITIES&gt;&gt;MULTI FACIAL BONE FXS”</a:t>
            </a:r>
            <a:r>
              <a:rPr lang="en-US" sz="2400" i="1" dirty="0"/>
              <a:t> ¶</a:t>
            </a:r>
            <a:endParaRPr lang="en-US" sz="2400" dirty="0"/>
          </a:p>
          <a:p>
            <a:pPr marL="0" indent="0">
              <a:lnSpc>
                <a:spcPct val="90000"/>
              </a:lnSpc>
              <a:buSzTx/>
              <a:buNone/>
            </a:pPr>
            <a:endParaRPr lang="en-US" dirty="0"/>
          </a:p>
          <a:p>
            <a:pPr>
              <a:lnSpc>
                <a:spcPct val="90000"/>
              </a:lnSpc>
              <a:buSzTx/>
              <a:buFont typeface="Wingdings" panose="05000000000000000000" pitchFamily="2" charset="2"/>
              <a:buChar char=""/>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
        <p:nvSpPr>
          <p:cNvPr id="2" name="Rectangle 1"/>
          <p:cNvSpPr/>
          <p:nvPr/>
        </p:nvSpPr>
        <p:spPr bwMode="auto">
          <a:xfrm>
            <a:off x="381000" y="1371600"/>
            <a:ext cx="8305800" cy="1828800"/>
          </a:xfrm>
          <a:prstGeom prst="rect">
            <a:avLst/>
          </a:prstGeom>
          <a:solidFill>
            <a:schemeClr val="bg1">
              <a:alpha val="0"/>
            </a:schemeClr>
          </a:solid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TextBox 2"/>
          <p:cNvSpPr txBox="1"/>
          <p:nvPr/>
        </p:nvSpPr>
        <p:spPr>
          <a:xfrm>
            <a:off x="3962400" y="2743200"/>
            <a:ext cx="3733800" cy="461665"/>
          </a:xfrm>
          <a:prstGeom prst="rect">
            <a:avLst/>
          </a:prstGeom>
          <a:noFill/>
        </p:spPr>
        <p:txBody>
          <a:bodyPr wrap="square" rtlCol="0">
            <a:spAutoFit/>
          </a:bodyPr>
          <a:lstStyle/>
          <a:p>
            <a:r>
              <a:rPr lang="en-US" sz="2400" dirty="0">
                <a:solidFill>
                  <a:srgbClr val="FF0000"/>
                </a:solidFill>
              </a:rPr>
              <a:t>Variable names</a:t>
            </a:r>
          </a:p>
        </p:txBody>
      </p:sp>
    </p:spTree>
    <p:extLst>
      <p:ext uri="{BB962C8B-B14F-4D97-AF65-F5344CB8AC3E}">
        <p14:creationId xmlns:p14="http://schemas.microsoft.com/office/powerpoint/2010/main" val="3459315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81000" y="3200400"/>
            <a:ext cx="8305800" cy="2362200"/>
          </a:xfrm>
          <a:prstGeom prst="rect">
            <a:avLst/>
          </a:prstGeom>
          <a:solidFill>
            <a:schemeClr val="bg1">
              <a:alpha val="0"/>
            </a:schemeClr>
          </a:solid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Slide Number Placeholder 5"/>
          <p:cNvSpPr>
            <a:spLocks noGrp="1"/>
          </p:cNvSpPr>
          <p:nvPr>
            <p:ph type="sldNum" sz="quarter" idx="12"/>
          </p:nvPr>
        </p:nvSpPr>
        <p:spPr/>
        <p:txBody>
          <a:bodyPr/>
          <a:lstStyle/>
          <a:p>
            <a:fld id="{4ECD52D9-4819-4733-ADD5-75193A649211}" type="slidenum">
              <a:rPr lang="en-US" altLang="en-US"/>
              <a:pPr/>
              <a:t>9</a:t>
            </a:fld>
            <a:endParaRPr lang="en-US" altLang="en-US" dirty="0"/>
          </a:p>
        </p:txBody>
      </p:sp>
      <p:sp>
        <p:nvSpPr>
          <p:cNvPr id="728066" name="Rectangle 1026"/>
          <p:cNvSpPr>
            <a:spLocks noGrp="1" noChangeArrowheads="1"/>
          </p:cNvSpPr>
          <p:nvPr>
            <p:ph type="title"/>
          </p:nvPr>
        </p:nvSpPr>
        <p:spPr/>
        <p:txBody>
          <a:bodyPr/>
          <a:lstStyle/>
          <a:p>
            <a:r>
              <a:rPr lang="en-US" dirty="0"/>
              <a:t>Files:  What does a .csv file look like?</a:t>
            </a:r>
            <a:br>
              <a:rPr lang="en-US" dirty="0"/>
            </a:br>
            <a:r>
              <a:rPr lang="en-US" dirty="0"/>
              <a:t>  NEISS dataset from Homework</a:t>
            </a:r>
          </a:p>
        </p:txBody>
      </p:sp>
      <p:sp>
        <p:nvSpPr>
          <p:cNvPr id="728067" name="Rectangle 1027"/>
          <p:cNvSpPr>
            <a:spLocks noGrp="1" noChangeArrowheads="1"/>
          </p:cNvSpPr>
          <p:nvPr>
            <p:ph type="body" idx="1"/>
          </p:nvPr>
        </p:nvSpPr>
        <p:spPr>
          <a:xfrm>
            <a:off x="533400" y="1371600"/>
            <a:ext cx="8229600" cy="4411662"/>
          </a:xfrm>
        </p:spPr>
        <p:txBody>
          <a:bodyPr/>
          <a:lstStyle/>
          <a:p>
            <a:pPr marL="0" indent="0">
              <a:buNone/>
            </a:pPr>
            <a:r>
              <a:rPr lang="en-US" sz="2400" dirty="0"/>
              <a:t>CPSC Case #,trmt_date,psu,weight,stratum,age,sex,race,race_other,diag,diag_other,body_part,disposition,location,fmv,prod1,prod2,narr1,narr2</a:t>
            </a:r>
            <a:r>
              <a:rPr lang="en-US" sz="2400" i="1" dirty="0"/>
              <a:t>¶</a:t>
            </a:r>
          </a:p>
          <a:p>
            <a:pPr marL="0" indent="0">
              <a:buNone/>
            </a:pPr>
            <a:endParaRPr lang="en-US" sz="2400" dirty="0"/>
          </a:p>
          <a:p>
            <a:pPr marL="0" indent="0">
              <a:buNone/>
            </a:pPr>
            <a:r>
              <a:rPr lang="en-US" sz="2400" dirty="0"/>
              <a:t>150324089,3/9/2015,21,15.0591,V,28,1,0,,57,,76,4,0,0,1894,,28YM EVADING BAIL BONDSMAN&amp;JUMPED FROM 3RD STORY WINDOW LANDING ONTO FA,"CE, +LOC/SZ LIKE ACTIVITIES&gt;&gt;MULTI FACIAL BONE FXS”</a:t>
            </a:r>
            <a:r>
              <a:rPr lang="en-US" sz="2400" i="1" dirty="0"/>
              <a:t> ¶</a:t>
            </a:r>
            <a:endParaRPr lang="en-US" sz="2400" dirty="0"/>
          </a:p>
          <a:p>
            <a:pPr marL="0" indent="0">
              <a:lnSpc>
                <a:spcPct val="90000"/>
              </a:lnSpc>
              <a:buSzTx/>
              <a:buNone/>
            </a:pPr>
            <a:endParaRPr lang="en-US" dirty="0"/>
          </a:p>
          <a:p>
            <a:pPr>
              <a:lnSpc>
                <a:spcPct val="90000"/>
              </a:lnSpc>
              <a:buSzTx/>
              <a:buFont typeface="Wingdings" panose="05000000000000000000" pitchFamily="2" charset="2"/>
              <a:buChar char=""/>
            </a:pPr>
            <a:endParaRPr lang="en-US" dirty="0"/>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
        <p:nvSpPr>
          <p:cNvPr id="3" name="TextBox 2"/>
          <p:cNvSpPr txBox="1"/>
          <p:nvPr/>
        </p:nvSpPr>
        <p:spPr>
          <a:xfrm>
            <a:off x="2590800" y="4953000"/>
            <a:ext cx="5140569" cy="461665"/>
          </a:xfrm>
          <a:prstGeom prst="rect">
            <a:avLst/>
          </a:prstGeom>
          <a:noFill/>
        </p:spPr>
        <p:txBody>
          <a:bodyPr wrap="square" rtlCol="0">
            <a:spAutoFit/>
          </a:bodyPr>
          <a:lstStyle/>
          <a:p>
            <a:r>
              <a:rPr lang="en-US" sz="2400" dirty="0">
                <a:solidFill>
                  <a:srgbClr val="FF0000"/>
                </a:solidFill>
              </a:rPr>
              <a:t>Data from an emergency room visit</a:t>
            </a:r>
          </a:p>
        </p:txBody>
      </p:sp>
    </p:spTree>
    <p:extLst>
      <p:ext uri="{BB962C8B-B14F-4D97-AF65-F5344CB8AC3E}">
        <p14:creationId xmlns:p14="http://schemas.microsoft.com/office/powerpoint/2010/main" val="586949617"/>
      </p:ext>
    </p:extLst>
  </p:cSld>
  <p:clrMapOvr>
    <a:masterClrMapping/>
  </p:clrMapOvr>
</p:sld>
</file>

<file path=ppt/theme/theme1.xml><?xml version="1.0" encoding="utf-8"?>
<a:theme xmlns:a="http://schemas.openxmlformats.org/drawingml/2006/main" name="cem chi2">
  <a:themeElements>
    <a:clrScheme name="cem chi2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cem chi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em chi2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cem chi2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cem chi2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cem chi2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cem chi2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cem chi2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cem chi2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cem chi2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cem chi2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cem chi2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19523</TotalTime>
  <Words>3146</Words>
  <Application>Microsoft Macintosh PowerPoint</Application>
  <PresentationFormat>On-screen Show (4:3)</PresentationFormat>
  <Paragraphs>337</Paragraphs>
  <Slides>48</Slides>
  <Notes>46</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4" baseType="lpstr">
      <vt:lpstr>Arial</vt:lpstr>
      <vt:lpstr>Book Antiqua</vt:lpstr>
      <vt:lpstr>Times New Roman</vt:lpstr>
      <vt:lpstr>Wingdings</vt:lpstr>
      <vt:lpstr>cem chi2</vt:lpstr>
      <vt:lpstr>Worksheet</vt:lpstr>
      <vt:lpstr>PowerPoint Presentation</vt:lpstr>
      <vt:lpstr>Outline for today</vt:lpstr>
      <vt:lpstr>File types</vt:lpstr>
      <vt:lpstr>Some file types</vt:lpstr>
      <vt:lpstr>Orange file types</vt:lpstr>
      <vt:lpstr>Files:  What does a .csv file look like?   </vt:lpstr>
      <vt:lpstr>Files:  What does a .csv file look like?   Take a look at the NEISS dataset</vt:lpstr>
      <vt:lpstr>Files:  What does a .csv file look like?   NEISS dataset from Homework</vt:lpstr>
      <vt:lpstr>Files:  What does a .csv file look like?   NEISS dataset from Homework</vt:lpstr>
      <vt:lpstr>Files:  What does a .csv file look like?   NEISS dataset from Homework</vt:lpstr>
      <vt:lpstr>Files:  Data issues   NEISS dataset from Homework</vt:lpstr>
      <vt:lpstr>Files:  Data issues   NEISS dataset from Homework</vt:lpstr>
      <vt:lpstr>Files:  Data issues   NEISS dataset from Homework</vt:lpstr>
      <vt:lpstr>Data formats </vt:lpstr>
      <vt:lpstr>Variable types</vt:lpstr>
      <vt:lpstr>Variable types: Why is it important to distinguish?</vt:lpstr>
      <vt:lpstr>Variable types - roles</vt:lpstr>
      <vt:lpstr>Best practices in data</vt:lpstr>
      <vt:lpstr>Best practices:  rectangular data</vt:lpstr>
      <vt:lpstr>Best practices in structured data</vt:lpstr>
      <vt:lpstr>Best data practices checklist part 1</vt:lpstr>
      <vt:lpstr>Best data practices checklist part 2</vt:lpstr>
      <vt:lpstr>Best data practices checklist part 3</vt:lpstr>
      <vt:lpstr>Two common variations on the basic rectangular layout.  1. Longitudinal</vt:lpstr>
      <vt:lpstr>Data layouts for longitudinal data</vt:lpstr>
      <vt:lpstr>Data layouts for longitudinal data</vt:lpstr>
      <vt:lpstr>Two common variations on the basic rectangular layout. 2. Relational</vt:lpstr>
      <vt:lpstr>Healthcare datasets are rapidly becoming much more available</vt:lpstr>
      <vt:lpstr>Datasets: NHANES</vt:lpstr>
      <vt:lpstr>Datasets: NHANES</vt:lpstr>
      <vt:lpstr>Datasets: NHANES</vt:lpstr>
      <vt:lpstr>UCSF Profiles search on “NHANES”</vt:lpstr>
      <vt:lpstr>Datasets: NHANES examples</vt:lpstr>
      <vt:lpstr>Datasets: NIS</vt:lpstr>
      <vt:lpstr>Datasets: NIS</vt:lpstr>
      <vt:lpstr>Datasets: NIS examples</vt:lpstr>
      <vt:lpstr>Finding your way around population health datasets</vt:lpstr>
      <vt:lpstr>Population Health Data Repository</vt:lpstr>
      <vt:lpstr>How to Access Population Health Datasets</vt:lpstr>
      <vt:lpstr>Using Electronic Health Records for Research</vt:lpstr>
      <vt:lpstr>Using Electronic Health Records for Research</vt:lpstr>
      <vt:lpstr>Using Electronic Health Records for Research</vt:lpstr>
      <vt:lpstr>Using Electronic Health Records for Research</vt:lpstr>
      <vt:lpstr>Using Electronic Health Records for Research</vt:lpstr>
      <vt:lpstr>Using Electronic Health Records for Research</vt:lpstr>
      <vt:lpstr>Using Electronic Health Records for Research</vt:lpstr>
      <vt:lpstr>Using Electronic Health Records for Research</vt:lpstr>
      <vt:lpstr>Summary</vt:lpstr>
    </vt:vector>
  </TitlesOfParts>
  <Company>UCSF-PSG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Guidelines for Appropriate OAI Data Use</dc:title>
  <dc:creator>CMcCulloch</dc:creator>
  <cp:lastModifiedBy>Scheffler, Aaron</cp:lastModifiedBy>
  <cp:revision>483</cp:revision>
  <dcterms:created xsi:type="dcterms:W3CDTF">2007-11-26T22:52:26Z</dcterms:created>
  <dcterms:modified xsi:type="dcterms:W3CDTF">2021-07-24T20:23:34Z</dcterms:modified>
</cp:coreProperties>
</file>