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257" r:id="rId3"/>
    <p:sldId id="258" r:id="rId4"/>
    <p:sldId id="259" r:id="rId5"/>
    <p:sldId id="261" r:id="rId6"/>
    <p:sldId id="269" r:id="rId7"/>
    <p:sldId id="260" r:id="rId8"/>
    <p:sldId id="263" r:id="rId9"/>
    <p:sldId id="264" r:id="rId10"/>
    <p:sldId id="265" r:id="rId11"/>
    <p:sldId id="401" r:id="rId12"/>
    <p:sldId id="402" r:id="rId13"/>
    <p:sldId id="406" r:id="rId14"/>
    <p:sldId id="266" r:id="rId15"/>
    <p:sldId id="271" r:id="rId16"/>
    <p:sldId id="404" r:id="rId17"/>
    <p:sldId id="407" r:id="rId18"/>
    <p:sldId id="270" r:id="rId19"/>
    <p:sldId id="273" r:id="rId20"/>
    <p:sldId id="275" r:id="rId21"/>
    <p:sldId id="276" r:id="rId22"/>
    <p:sldId id="272" r:id="rId23"/>
    <p:sldId id="277" r:id="rId24"/>
    <p:sldId id="267" r:id="rId25"/>
    <p:sldId id="297" r:id="rId26"/>
    <p:sldId id="278" r:id="rId27"/>
    <p:sldId id="341" r:id="rId28"/>
    <p:sldId id="342" r:id="rId29"/>
    <p:sldId id="343" r:id="rId30"/>
    <p:sldId id="345" r:id="rId31"/>
    <p:sldId id="346" r:id="rId32"/>
    <p:sldId id="397" r:id="rId33"/>
    <p:sldId id="396" r:id="rId34"/>
    <p:sldId id="398" r:id="rId35"/>
    <p:sldId id="290" r:id="rId36"/>
    <p:sldId id="298" r:id="rId37"/>
    <p:sldId id="292" r:id="rId38"/>
    <p:sldId id="294" r:id="rId39"/>
    <p:sldId id="295" r:id="rId40"/>
    <p:sldId id="296" r:id="rId41"/>
    <p:sldId id="301" r:id="rId42"/>
    <p:sldId id="302" r:id="rId43"/>
    <p:sldId id="303" r:id="rId44"/>
    <p:sldId id="392" r:id="rId45"/>
    <p:sldId id="391" r:id="rId46"/>
    <p:sldId id="408" r:id="rId47"/>
    <p:sldId id="305" r:id="rId48"/>
    <p:sldId id="306" r:id="rId49"/>
    <p:sldId id="347" r:id="rId50"/>
    <p:sldId id="307" r:id="rId51"/>
    <p:sldId id="393" r:id="rId52"/>
    <p:sldId id="285" r:id="rId53"/>
    <p:sldId id="394" r:id="rId54"/>
    <p:sldId id="348" r:id="rId55"/>
    <p:sldId id="349" r:id="rId56"/>
    <p:sldId id="350" r:id="rId57"/>
    <p:sldId id="351" r:id="rId58"/>
    <p:sldId id="352" r:id="rId59"/>
    <p:sldId id="291" r:id="rId60"/>
    <p:sldId id="310" r:id="rId61"/>
    <p:sldId id="311" r:id="rId62"/>
    <p:sldId id="312" r:id="rId63"/>
    <p:sldId id="313" r:id="rId64"/>
    <p:sldId id="314" r:id="rId65"/>
    <p:sldId id="318" r:id="rId66"/>
    <p:sldId id="356" r:id="rId67"/>
    <p:sldId id="409" r:id="rId68"/>
    <p:sldId id="353" r:id="rId69"/>
    <p:sldId id="354" r:id="rId70"/>
    <p:sldId id="355" r:id="rId71"/>
    <p:sldId id="359" r:id="rId72"/>
    <p:sldId id="360" r:id="rId73"/>
    <p:sldId id="358" r:id="rId74"/>
    <p:sldId id="369" r:id="rId75"/>
    <p:sldId id="370" r:id="rId76"/>
    <p:sldId id="371" r:id="rId77"/>
    <p:sldId id="374" r:id="rId78"/>
    <p:sldId id="375" r:id="rId79"/>
    <p:sldId id="364" r:id="rId80"/>
    <p:sldId id="377" r:id="rId81"/>
    <p:sldId id="373" r:id="rId82"/>
    <p:sldId id="376" r:id="rId83"/>
    <p:sldId id="395" r:id="rId84"/>
    <p:sldId id="379" r:id="rId85"/>
    <p:sldId id="380" r:id="rId86"/>
    <p:sldId id="386" r:id="rId87"/>
    <p:sldId id="384" r:id="rId88"/>
    <p:sldId id="385" r:id="rId89"/>
    <p:sldId id="38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3" autoAdjust="0"/>
    <p:restoredTop sz="79784" autoAdjust="0"/>
  </p:normalViewPr>
  <p:slideViewPr>
    <p:cSldViewPr snapToGrid="0">
      <p:cViewPr varScale="1">
        <p:scale>
          <a:sx n="92" d="100"/>
          <a:sy n="92" d="100"/>
        </p:scale>
        <p:origin x="19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1D316-394C-4975-BD05-F3F7D912888C}" type="datetimeFigureOut">
              <a:rPr lang="en-US" smtClean="0"/>
              <a:pPr/>
              <a:t>7/29/2018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E508-C1DF-49F3-9973-7392CACF309E}" type="slidenum">
              <a:rPr lang="en-US" smtClean="0"/>
              <a:pPr/>
              <a:t>‹#›</a:t>
            </a:fld>
            <a:endParaRPr lang="en-US"/>
          </a:p>
        </p:txBody>
      </p:sp>
    </p:spTree>
    <p:extLst>
      <p:ext uri="{BB962C8B-B14F-4D97-AF65-F5344CB8AC3E}">
        <p14:creationId xmlns:p14="http://schemas.microsoft.com/office/powerpoint/2010/main" val="415969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and welcome to Designing Clinical Research!  Let me congratulate</a:t>
            </a:r>
            <a:r>
              <a:rPr lang="en-US" baseline="0" dirty="0" smtClean="0"/>
              <a:t> you on finding our Training in Clinical Research Program, and for enrolling in this course. I believe this course is the longest continuously-running Epidemiology course in the University, and the first of it’s type in the country.  If you are thinking about embarking on a career in clinical research, you are in the right place.</a:t>
            </a:r>
            <a:endParaRPr lang="en-US" dirty="0"/>
          </a:p>
        </p:txBody>
      </p:sp>
      <p:sp>
        <p:nvSpPr>
          <p:cNvPr id="4" name="Slide Number Placeholder 3"/>
          <p:cNvSpPr>
            <a:spLocks noGrp="1"/>
          </p:cNvSpPr>
          <p:nvPr>
            <p:ph type="sldNum" sz="quarter" idx="10"/>
          </p:nvPr>
        </p:nvSpPr>
        <p:spPr/>
        <p:txBody>
          <a:bodyPr/>
          <a:lstStyle/>
          <a:p>
            <a:fld id="{85BCE508-C1DF-49F3-9973-7392CACF309E}" type="slidenum">
              <a:rPr lang="en-US" smtClean="0"/>
              <a:pPr/>
              <a:t>1</a:t>
            </a:fld>
            <a:endParaRPr lang="en-US"/>
          </a:p>
        </p:txBody>
      </p:sp>
    </p:spTree>
    <p:extLst>
      <p:ext uri="{BB962C8B-B14F-4D97-AF65-F5344CB8AC3E}">
        <p14:creationId xmlns:p14="http://schemas.microsoft.com/office/powerpoint/2010/main" val="428868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CE508-C1DF-49F3-9973-7392CACF309E}" type="slidenum">
              <a:rPr lang="en-US" smtClean="0"/>
              <a:pPr/>
              <a:t>7</a:t>
            </a:fld>
            <a:endParaRPr lang="en-US"/>
          </a:p>
        </p:txBody>
      </p:sp>
    </p:spTree>
    <p:extLst>
      <p:ext uri="{BB962C8B-B14F-4D97-AF65-F5344CB8AC3E}">
        <p14:creationId xmlns:p14="http://schemas.microsoft.com/office/powerpoint/2010/main" val="65079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8741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7921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9771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9554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0040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smtClean="0">
                <a:latin typeface="Arial" pitchFamily="34" charset="0"/>
              </a:rPr>
              <a:t>This is a big deal.  These cohort studies have been the scientific engine that has driven a lot of the new knowledge generation over the years, and scaling back support could really hamper progress in our field.  We need to figure out ways to do the same type of research for less money.</a:t>
            </a:r>
          </a:p>
        </p:txBody>
      </p:sp>
      <p:sp>
        <p:nvSpPr>
          <p:cNvPr id="91140" name="Slide Number Placeholder 3"/>
          <p:cNvSpPr>
            <a:spLocks noGrp="1"/>
          </p:cNvSpPr>
          <p:nvPr>
            <p:ph type="sldNum" sz="quarter" idx="5"/>
          </p:nvPr>
        </p:nvSpPr>
        <p:spPr>
          <a:noFill/>
          <a:ln>
            <a:miter lim="800000"/>
            <a:headEnd/>
            <a:tailEnd/>
          </a:ln>
        </p:spPr>
        <p:txBody>
          <a:bodyPr/>
          <a:lstStyle/>
          <a:p>
            <a:fld id="{2421C94C-AD60-4CB8-AB90-E63586694A3C}" type="slidenum">
              <a:rPr lang="en-US" altLang="en-US" smtClean="0">
                <a:latin typeface="Arial" pitchFamily="34" charset="0"/>
              </a:rPr>
              <a:pPr/>
              <a:t>60</a:t>
            </a:fld>
            <a:endParaRPr lang="en-US" altLang="en-US" smtClean="0">
              <a:latin typeface="Arial" pitchFamily="34" charset="0"/>
            </a:endParaRPr>
          </a:p>
        </p:txBody>
      </p:sp>
    </p:spTree>
    <p:extLst>
      <p:ext uri="{BB962C8B-B14F-4D97-AF65-F5344CB8AC3E}">
        <p14:creationId xmlns:p14="http://schemas.microsoft.com/office/powerpoint/2010/main" val="249099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7304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18953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17453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13963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4676B-23B9-4F8B-8787-562D2F46C402}"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420097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A4676B-23B9-4F8B-8787-562D2F46C402}" type="datetimeFigureOut">
              <a:rPr lang="en-US" smtClean="0"/>
              <a:pPr/>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644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A4676B-23B9-4F8B-8787-562D2F46C402}" type="datetimeFigureOut">
              <a:rPr lang="en-US" smtClean="0"/>
              <a:pPr/>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368476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A4676B-23B9-4F8B-8787-562D2F46C402}" type="datetimeFigureOut">
              <a:rPr lang="en-US" smtClean="0"/>
              <a:pPr/>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7578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4676B-23B9-4F8B-8787-562D2F46C402}" type="datetimeFigureOut">
              <a:rPr lang="en-US" smtClean="0"/>
              <a:pPr/>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18660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676B-23B9-4F8B-8787-562D2F46C402}" type="datetimeFigureOut">
              <a:rPr lang="en-US" smtClean="0"/>
              <a:pPr/>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62639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676B-23B9-4F8B-8787-562D2F46C402}" type="datetimeFigureOut">
              <a:rPr lang="en-US" smtClean="0"/>
              <a:pPr/>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380907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4676B-23B9-4F8B-8787-562D2F46C402}" type="datetimeFigureOut">
              <a:rPr lang="en-US" smtClean="0"/>
              <a:pPr/>
              <a:t>7/29/2018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7A494-2C76-4992-9900-B98597C62914}" type="slidenum">
              <a:rPr lang="en-US" smtClean="0"/>
              <a:pPr/>
              <a:t>‹#›</a:t>
            </a:fld>
            <a:endParaRPr lang="en-US"/>
          </a:p>
        </p:txBody>
      </p:sp>
    </p:spTree>
    <p:extLst>
      <p:ext uri="{BB962C8B-B14F-4D97-AF65-F5344CB8AC3E}">
        <p14:creationId xmlns:p14="http://schemas.microsoft.com/office/powerpoint/2010/main" val="1381625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spreadsheets/d/1PsPTzV4RQi3lBYnXONOQAwsnSNxB71fOtYwGZlSwjTo/ed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dunne@epi.ucsf.edu" TargetMode="External"/><Relationship Id="rId2" Type="http://schemas.openxmlformats.org/officeDocument/2006/relationships/hyperlink" Target="mailto:ANg@psg.ucsf.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99022"/>
            <a:ext cx="8210550" cy="1790700"/>
          </a:xfrm>
        </p:spPr>
        <p:txBody>
          <a:bodyPr>
            <a:normAutofit fontScale="90000"/>
          </a:bodyPr>
          <a:lstStyle/>
          <a:p>
            <a:r>
              <a:rPr lang="en-US" sz="6000" b="1" dirty="0"/>
              <a:t>Designing Clinical Research</a:t>
            </a:r>
            <a:r>
              <a:rPr lang="en-US" dirty="0" smtClean="0"/>
              <a:t/>
            </a:r>
            <a:br>
              <a:rPr lang="en-US" dirty="0" smtClean="0"/>
            </a:br>
            <a:r>
              <a:rPr lang="en-US" sz="4900" dirty="0" smtClean="0"/>
              <a:t>An Introduction</a:t>
            </a:r>
            <a:endParaRPr lang="en-US" sz="4900" dirty="0"/>
          </a:p>
        </p:txBody>
      </p:sp>
      <p:sp>
        <p:nvSpPr>
          <p:cNvPr id="3" name="Subtitle 2"/>
          <p:cNvSpPr>
            <a:spLocks noGrp="1"/>
          </p:cNvSpPr>
          <p:nvPr>
            <p:ph type="subTitle" idx="1"/>
          </p:nvPr>
        </p:nvSpPr>
        <p:spPr>
          <a:xfrm>
            <a:off x="1143000" y="4210050"/>
            <a:ext cx="6858000" cy="1181100"/>
          </a:xfrm>
        </p:spPr>
        <p:txBody>
          <a:bodyPr>
            <a:noAutofit/>
          </a:bodyPr>
          <a:lstStyle/>
          <a:p>
            <a:r>
              <a:rPr lang="en-US" sz="3000" dirty="0"/>
              <a:t>Mark Pletcher, MD MPH</a:t>
            </a:r>
          </a:p>
          <a:p>
            <a:r>
              <a:rPr lang="en-US" dirty="0" err="1" smtClean="0"/>
              <a:t>Dept</a:t>
            </a:r>
            <a:r>
              <a:rPr lang="en-US" dirty="0" smtClean="0"/>
              <a:t> of Epidemiology and Biostatistics, and Medicine</a:t>
            </a:r>
          </a:p>
          <a:p>
            <a:r>
              <a:rPr lang="en-US" dirty="0" smtClean="0"/>
              <a:t>July 31, 2018</a:t>
            </a:r>
            <a:endParaRPr lang="en-US" sz="1200" dirty="0"/>
          </a:p>
        </p:txBody>
      </p:sp>
    </p:spTree>
    <p:extLst>
      <p:ext uri="{BB962C8B-B14F-4D97-AF65-F5344CB8AC3E}">
        <p14:creationId xmlns:p14="http://schemas.microsoft.com/office/powerpoint/2010/main" val="291069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Schedule</a:t>
            </a:r>
          </a:p>
          <a:p>
            <a:pPr lvl="1"/>
            <a:r>
              <a:rPr lang="en-US" dirty="0" smtClean="0"/>
              <a:t>1 hour Full Class Session every Tuesday morning</a:t>
            </a:r>
          </a:p>
          <a:p>
            <a:pPr lvl="1"/>
            <a:r>
              <a:rPr lang="en-US" dirty="0" smtClean="0"/>
              <a:t>2 hour Small Group Sessions</a:t>
            </a:r>
          </a:p>
          <a:p>
            <a:pPr lvl="1"/>
            <a:r>
              <a:rPr lang="en-US" dirty="0" smtClean="0"/>
              <a:t>Bring paper copy of homework on Tuesdays</a:t>
            </a:r>
          </a:p>
          <a:p>
            <a:pPr lvl="1"/>
            <a:r>
              <a:rPr lang="en-US" dirty="0" smtClean="0"/>
              <a:t>Turn in revised </a:t>
            </a:r>
            <a:r>
              <a:rPr lang="en-US" dirty="0"/>
              <a:t>h</a:t>
            </a:r>
            <a:r>
              <a:rPr lang="en-US" dirty="0" smtClean="0"/>
              <a:t>omework Wednesday by Midnight</a:t>
            </a:r>
          </a:p>
          <a:p>
            <a:pPr lvl="1"/>
            <a:r>
              <a:rPr lang="en-US" dirty="0" smtClean="0"/>
              <a:t>You’ll get comments back by Friday night</a:t>
            </a:r>
          </a:p>
          <a:p>
            <a:pPr lvl="2"/>
            <a:r>
              <a:rPr lang="en-US" dirty="0" smtClean="0"/>
              <a:t>Different schedule for online students</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361989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Schedule</a:t>
            </a:r>
          </a:p>
          <a:p>
            <a:pPr lvl="1"/>
            <a:r>
              <a:rPr lang="en-US" dirty="0" smtClean="0"/>
              <a:t>1 hour Full Class Session every Tuesday morning</a:t>
            </a:r>
          </a:p>
          <a:p>
            <a:pPr lvl="1"/>
            <a:r>
              <a:rPr lang="en-US" dirty="0" smtClean="0"/>
              <a:t>2 hour Small Group Sessions</a:t>
            </a:r>
          </a:p>
          <a:p>
            <a:pPr lvl="1"/>
            <a:r>
              <a:rPr lang="en-US" dirty="0" smtClean="0"/>
              <a:t>Bring paper copy of homework on Tuesdays</a:t>
            </a:r>
          </a:p>
          <a:p>
            <a:pPr lvl="1"/>
            <a:r>
              <a:rPr lang="en-US" dirty="0" smtClean="0"/>
              <a:t>Turn in revised </a:t>
            </a:r>
            <a:r>
              <a:rPr lang="en-US" dirty="0"/>
              <a:t>h</a:t>
            </a:r>
            <a:r>
              <a:rPr lang="en-US" dirty="0" smtClean="0"/>
              <a:t>omework Wednesday by Midnight</a:t>
            </a:r>
          </a:p>
          <a:p>
            <a:pPr lvl="1"/>
            <a:r>
              <a:rPr lang="en-US" dirty="0" smtClean="0"/>
              <a:t>You’ll get comments back by Friday night</a:t>
            </a:r>
          </a:p>
          <a:p>
            <a:pPr lvl="2"/>
            <a:r>
              <a:rPr lang="en-US" dirty="0" smtClean="0"/>
              <a:t>Different schedule for online students and dental students</a:t>
            </a:r>
          </a:p>
          <a:p>
            <a:pPr lvl="1"/>
            <a:endParaRPr lang="en-US" dirty="0" smtClean="0"/>
          </a:p>
          <a:p>
            <a:pPr lvl="1"/>
            <a:endParaRPr lang="en-US" dirty="0" smtClean="0"/>
          </a:p>
          <a:p>
            <a:pPr marL="914400" lvl="2" indent="0">
              <a:buNone/>
            </a:pPr>
            <a:endParaRPr lang="en-US" dirty="0" smtClean="0"/>
          </a:p>
        </p:txBody>
      </p:sp>
      <p:sp>
        <p:nvSpPr>
          <p:cNvPr id="4" name="Oval 3"/>
          <p:cNvSpPr/>
          <p:nvPr/>
        </p:nvSpPr>
        <p:spPr>
          <a:xfrm>
            <a:off x="1145384" y="1983280"/>
            <a:ext cx="6264410" cy="9491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77589" y="1398301"/>
            <a:ext cx="4260333" cy="584775"/>
          </a:xfrm>
          <a:prstGeom prst="rect">
            <a:avLst/>
          </a:prstGeom>
          <a:noFill/>
        </p:spPr>
        <p:txBody>
          <a:bodyPr wrap="none" rtlCol="0">
            <a:spAutoFit/>
          </a:bodyPr>
          <a:lstStyle/>
          <a:p>
            <a:r>
              <a:rPr lang="en-US" sz="3200" dirty="0" smtClean="0">
                <a:solidFill>
                  <a:srgbClr val="FF0000"/>
                </a:solidFill>
              </a:rPr>
              <a:t>Experimenting this year</a:t>
            </a:r>
            <a:endParaRPr lang="en-US" sz="3200" dirty="0">
              <a:solidFill>
                <a:srgbClr val="FF0000"/>
              </a:solidFill>
            </a:endParaRPr>
          </a:p>
        </p:txBody>
      </p:sp>
    </p:spTree>
    <p:extLst>
      <p:ext uri="{BB962C8B-B14F-4D97-AF65-F5344CB8AC3E}">
        <p14:creationId xmlns:p14="http://schemas.microsoft.com/office/powerpoint/2010/main" val="91504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1 hour Full Class Sessions, by week</a:t>
            </a:r>
          </a:p>
          <a:p>
            <a:pPr lvl="1"/>
            <a:r>
              <a:rPr lang="en-US" dirty="0" smtClean="0"/>
              <a:t>1 – My lecture (Introduction)</a:t>
            </a:r>
            <a:endParaRPr lang="en-US" dirty="0"/>
          </a:p>
          <a:p>
            <a:pPr lvl="1"/>
            <a:r>
              <a:rPr lang="en-US" dirty="0" smtClean="0"/>
              <a:t>2 – Tom Newman lecture (Subjects, Variables)</a:t>
            </a:r>
          </a:p>
          <a:p>
            <a:pPr lvl="1"/>
            <a:r>
              <a:rPr lang="en-US" dirty="0" smtClean="0"/>
              <a:t>3 – Sample size “Quiz” format! (watch lecture before)</a:t>
            </a:r>
          </a:p>
          <a:p>
            <a:pPr lvl="1"/>
            <a:r>
              <a:rPr lang="en-US" dirty="0" smtClean="0"/>
              <a:t>4 – Warren Browner lecture (Observational Studies)</a:t>
            </a:r>
          </a:p>
          <a:p>
            <a:pPr lvl="1"/>
            <a:r>
              <a:rPr lang="en-US" dirty="0" smtClean="0"/>
              <a:t>5 – Deborah Grady lecture (Clinical Trials, Confounding)</a:t>
            </a:r>
          </a:p>
          <a:p>
            <a:pPr lvl="1"/>
            <a:r>
              <a:rPr lang="en-US" dirty="0" smtClean="0"/>
              <a:t>6 – Mike Kohn lecture (Survey Design, Data)</a:t>
            </a:r>
          </a:p>
          <a:p>
            <a:pPr lvl="1"/>
            <a:r>
              <a:rPr lang="en-US" dirty="0" smtClean="0"/>
              <a:t>7 – My lecture (The Learning Healthcare System)</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343703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1 hour Full Class Sessions, by week</a:t>
            </a:r>
          </a:p>
          <a:p>
            <a:pPr lvl="1"/>
            <a:r>
              <a:rPr lang="en-US" dirty="0" smtClean="0"/>
              <a:t>1 – My lecture (Introduction)</a:t>
            </a:r>
            <a:endParaRPr lang="en-US" dirty="0"/>
          </a:p>
          <a:p>
            <a:pPr lvl="1"/>
            <a:r>
              <a:rPr lang="en-US" dirty="0" smtClean="0"/>
              <a:t>2 – Tom Newman lecture (Subjects, Variables)</a:t>
            </a:r>
          </a:p>
          <a:p>
            <a:pPr lvl="1"/>
            <a:r>
              <a:rPr lang="en-US" dirty="0" smtClean="0"/>
              <a:t>3 – Sample size “Quiz” format! (</a:t>
            </a:r>
            <a:r>
              <a:rPr lang="en-US" dirty="0" smtClean="0">
                <a:solidFill>
                  <a:srgbClr val="FF0000"/>
                </a:solidFill>
              </a:rPr>
              <a:t>watch lecture before</a:t>
            </a:r>
            <a:r>
              <a:rPr lang="en-US" dirty="0" smtClean="0"/>
              <a:t>)</a:t>
            </a:r>
          </a:p>
          <a:p>
            <a:pPr lvl="1"/>
            <a:r>
              <a:rPr lang="en-US" dirty="0" smtClean="0"/>
              <a:t>4 – Warren Browner lecture (Observational Studies)</a:t>
            </a:r>
          </a:p>
          <a:p>
            <a:pPr lvl="1"/>
            <a:r>
              <a:rPr lang="en-US" dirty="0" smtClean="0"/>
              <a:t>5 – Deborah Grady lecture (Clinical Trials, Confounding)</a:t>
            </a:r>
          </a:p>
          <a:p>
            <a:pPr lvl="1"/>
            <a:r>
              <a:rPr lang="en-US" dirty="0" smtClean="0"/>
              <a:t>6 – Mike Kohn lecture (Survey Design, Data)</a:t>
            </a:r>
          </a:p>
          <a:p>
            <a:pPr lvl="1"/>
            <a:r>
              <a:rPr lang="en-US" dirty="0" smtClean="0"/>
              <a:t>7 – My lecture (The Learning Healthcare System)</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131636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Assignments</a:t>
            </a:r>
          </a:p>
          <a:p>
            <a:pPr lvl="1"/>
            <a:r>
              <a:rPr lang="en-US" dirty="0" smtClean="0"/>
              <a:t>Reading</a:t>
            </a:r>
          </a:p>
          <a:p>
            <a:pPr lvl="2"/>
            <a:r>
              <a:rPr lang="en-US" dirty="0" smtClean="0"/>
              <a:t>Chapters in Designing Clinical Research, 4</a:t>
            </a:r>
            <a:r>
              <a:rPr lang="en-US" baseline="30000" dirty="0" smtClean="0"/>
              <a:t>th</a:t>
            </a:r>
            <a:r>
              <a:rPr lang="en-US" dirty="0" smtClean="0"/>
              <a:t> Edition</a:t>
            </a:r>
          </a:p>
          <a:p>
            <a:pPr lvl="2"/>
            <a:r>
              <a:rPr lang="en-US" dirty="0" smtClean="0"/>
              <a:t>Do exercises in book - optional</a:t>
            </a:r>
          </a:p>
          <a:p>
            <a:pPr lvl="2"/>
            <a:r>
              <a:rPr lang="en-US" dirty="0" smtClean="0"/>
              <a:t>Other miscellaneous articles</a:t>
            </a:r>
          </a:p>
          <a:p>
            <a:pPr lvl="1"/>
            <a:r>
              <a:rPr lang="en-US" dirty="0" smtClean="0"/>
              <a:t>Watching recorded lectures</a:t>
            </a:r>
          </a:p>
          <a:p>
            <a:pPr lvl="2"/>
            <a:r>
              <a:rPr lang="en-US" dirty="0" smtClean="0"/>
              <a:t>Try 1.5-2x speed...</a:t>
            </a:r>
          </a:p>
          <a:p>
            <a:pPr lvl="1"/>
            <a:r>
              <a:rPr lang="en-US" dirty="0" smtClean="0"/>
              <a:t>Writing assignments</a:t>
            </a:r>
          </a:p>
          <a:p>
            <a:pPr lvl="2"/>
            <a:r>
              <a:rPr lang="en-US" dirty="0" smtClean="0"/>
              <a:t>Mostly developing your 5-page protocol</a:t>
            </a:r>
          </a:p>
          <a:p>
            <a:pPr lvl="2"/>
            <a:r>
              <a:rPr lang="en-US" dirty="0" smtClean="0"/>
              <a:t>Optional problem sets</a:t>
            </a:r>
          </a:p>
        </p:txBody>
      </p:sp>
    </p:spTree>
    <p:extLst>
      <p:ext uri="{BB962C8B-B14F-4D97-AF65-F5344CB8AC3E}">
        <p14:creationId xmlns:p14="http://schemas.microsoft.com/office/powerpoint/2010/main" val="41551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Small Group Sessions</a:t>
            </a:r>
          </a:p>
          <a:p>
            <a:pPr lvl="1"/>
            <a:r>
              <a:rPr lang="en-US" dirty="0" smtClean="0"/>
              <a:t>Heterogeneous student backgrounds</a:t>
            </a:r>
          </a:p>
          <a:p>
            <a:pPr lvl="2"/>
            <a:r>
              <a:rPr lang="en-US" dirty="0" smtClean="0"/>
              <a:t>The methods are universal!</a:t>
            </a:r>
          </a:p>
          <a:p>
            <a:pPr lvl="2"/>
            <a:r>
              <a:rPr lang="en-US" dirty="0" smtClean="0"/>
              <a:t>Learn from each other</a:t>
            </a:r>
          </a:p>
          <a:p>
            <a:pPr lvl="2"/>
            <a:r>
              <a:rPr lang="en-US" dirty="0" smtClean="0"/>
              <a:t>Learn by critiquing (constructively, of course)</a:t>
            </a:r>
          </a:p>
          <a:p>
            <a:pPr lvl="1"/>
            <a:r>
              <a:rPr lang="en-US" dirty="0" smtClean="0"/>
              <a:t>Attendance is critical</a:t>
            </a:r>
          </a:p>
          <a:p>
            <a:pPr lvl="1"/>
            <a:r>
              <a:rPr lang="en-US" dirty="0"/>
              <a:t>Outstanding </a:t>
            </a:r>
            <a:r>
              <a:rPr lang="en-US" dirty="0" smtClean="0"/>
              <a:t>set of </a:t>
            </a:r>
            <a:r>
              <a:rPr lang="en-US" dirty="0"/>
              <a:t>Small Group Leaders</a:t>
            </a:r>
          </a:p>
          <a:p>
            <a:pPr lvl="2"/>
            <a:r>
              <a:rPr lang="en-US" dirty="0"/>
              <a:t>Affiliated faculty, practicing researchers, former trainees</a:t>
            </a:r>
          </a:p>
          <a:p>
            <a:pPr lvl="2">
              <a:buNone/>
            </a:pPr>
            <a:endParaRPr lang="en-US" dirty="0" smtClean="0"/>
          </a:p>
        </p:txBody>
      </p:sp>
    </p:spTree>
    <p:extLst>
      <p:ext uri="{BB962C8B-B14F-4D97-AF65-F5344CB8AC3E}">
        <p14:creationId xmlns:p14="http://schemas.microsoft.com/office/powerpoint/2010/main" val="56471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690689"/>
            <a:ext cx="7886700" cy="4946594"/>
          </a:xfrm>
        </p:spPr>
        <p:txBody>
          <a:bodyPr>
            <a:normAutofit/>
          </a:bodyPr>
          <a:lstStyle/>
          <a:p>
            <a:pPr marL="0" indent="0">
              <a:buNone/>
            </a:pPr>
            <a:r>
              <a:rPr lang="en-US" sz="3200" u="sng" dirty="0" smtClean="0"/>
              <a:t>Small Group Leaders</a:t>
            </a:r>
          </a:p>
          <a:p>
            <a:pPr marL="0" indent="0">
              <a:buNone/>
            </a:pPr>
            <a:endParaRPr lang="en-US" sz="3200" u="sng" dirty="0" smtClean="0"/>
          </a:p>
          <a:p>
            <a:pPr marL="0" indent="0">
              <a:buNone/>
            </a:pPr>
            <a:endParaRPr lang="en-US" sz="3200" u="sng" dirty="0" smtClean="0"/>
          </a:p>
        </p:txBody>
      </p:sp>
      <p:graphicFrame>
        <p:nvGraphicFramePr>
          <p:cNvPr id="7" name="Table 6"/>
          <p:cNvGraphicFramePr>
            <a:graphicFrameLocks noGrp="1"/>
          </p:cNvGraphicFramePr>
          <p:nvPr>
            <p:extLst>
              <p:ext uri="{D42A27DB-BD31-4B8C-83A1-F6EECF244321}">
                <p14:modId xmlns:p14="http://schemas.microsoft.com/office/powerpoint/2010/main" val="4257692342"/>
              </p:ext>
            </p:extLst>
          </p:nvPr>
        </p:nvGraphicFramePr>
        <p:xfrm>
          <a:off x="628650" y="2289466"/>
          <a:ext cx="3324225" cy="4061460"/>
        </p:xfrm>
        <a:graphic>
          <a:graphicData uri="http://schemas.openxmlformats.org/drawingml/2006/table">
            <a:tbl>
              <a:tblPr/>
              <a:tblGrid>
                <a:gridCol w="3324225">
                  <a:extLst>
                    <a:ext uri="{9D8B030D-6E8A-4147-A177-3AD203B41FA5}">
                      <a16:colId xmlns:a16="http://schemas.microsoft.com/office/drawing/2014/main" val="475126288"/>
                    </a:ext>
                  </a:extLst>
                </a:gridCol>
              </a:tblGrid>
              <a:tr h="200025">
                <a:tc>
                  <a:txBody>
                    <a:bodyPr/>
                    <a:lstStyle/>
                    <a:p>
                      <a:pPr rtl="0" fontAlgn="b"/>
                      <a:r>
                        <a:rPr lang="en-US" b="1" dirty="0">
                          <a:solidFill>
                            <a:srgbClr val="000000"/>
                          </a:solidFill>
                          <a:effectLst/>
                        </a:rPr>
                        <a:t>Meyeon Park</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21639347"/>
                  </a:ext>
                </a:extLst>
              </a:tr>
              <a:tr h="200025">
                <a:tc>
                  <a:txBody>
                    <a:bodyPr/>
                    <a:lstStyle/>
                    <a:p>
                      <a:pPr rtl="0" fontAlgn="b"/>
                      <a:r>
                        <a:rPr lang="en-US" b="1">
                          <a:solidFill>
                            <a:srgbClr val="000000"/>
                          </a:solidFill>
                          <a:effectLst/>
                        </a:rPr>
                        <a:t>Ingrid Chen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0551938"/>
                  </a:ext>
                </a:extLst>
              </a:tr>
              <a:tr h="200025">
                <a:tc>
                  <a:txBody>
                    <a:bodyPr/>
                    <a:lstStyle/>
                    <a:p>
                      <a:pPr rtl="0" fontAlgn="b"/>
                      <a:r>
                        <a:rPr lang="en-US" b="1">
                          <a:solidFill>
                            <a:srgbClr val="000000"/>
                          </a:solidFill>
                          <a:effectLst/>
                        </a:rPr>
                        <a:t>Jacqueline Torres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2434023"/>
                  </a:ext>
                </a:extLst>
              </a:tr>
              <a:tr h="200025">
                <a:tc>
                  <a:txBody>
                    <a:bodyPr/>
                    <a:lstStyle/>
                    <a:p>
                      <a:pPr rtl="0" fontAlgn="b"/>
                      <a:r>
                        <a:rPr lang="en-US" b="1">
                          <a:solidFill>
                            <a:srgbClr val="000000"/>
                          </a:solidFill>
                          <a:effectLst/>
                        </a:rPr>
                        <a:t>Megie Okumura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55224257"/>
                  </a:ext>
                </a:extLst>
              </a:tr>
              <a:tr h="200025">
                <a:tc>
                  <a:txBody>
                    <a:bodyPr/>
                    <a:lstStyle/>
                    <a:p>
                      <a:pPr rtl="0" fontAlgn="b"/>
                      <a:r>
                        <a:rPr lang="en-US" b="1">
                          <a:solidFill>
                            <a:srgbClr val="000000"/>
                          </a:solidFill>
                          <a:effectLst/>
                        </a:rPr>
                        <a:t>Joel Simon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7464805"/>
                  </a:ext>
                </a:extLst>
              </a:tr>
              <a:tr h="200025">
                <a:tc>
                  <a:txBody>
                    <a:bodyPr/>
                    <a:lstStyle/>
                    <a:p>
                      <a:pPr rtl="0" fontAlgn="b"/>
                      <a:r>
                        <a:rPr lang="en-US" b="1">
                          <a:solidFill>
                            <a:srgbClr val="000000"/>
                          </a:solidFill>
                          <a:effectLst/>
                        </a:rPr>
                        <a:t>Farzad Moazed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49380511"/>
                  </a:ext>
                </a:extLst>
              </a:tr>
              <a:tr h="200025">
                <a:tc>
                  <a:txBody>
                    <a:bodyPr/>
                    <a:lstStyle/>
                    <a:p>
                      <a:pPr rtl="0" fontAlgn="b"/>
                      <a:r>
                        <a:rPr lang="en-US" b="1">
                          <a:solidFill>
                            <a:srgbClr val="000000"/>
                          </a:solidFill>
                          <a:effectLst/>
                        </a:rPr>
                        <a:t>Jason Flatt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2591512"/>
                  </a:ext>
                </a:extLst>
              </a:tr>
              <a:tr h="200025">
                <a:tc>
                  <a:txBody>
                    <a:bodyPr/>
                    <a:lstStyle/>
                    <a:p>
                      <a:pPr rtl="0" fontAlgn="b"/>
                      <a:r>
                        <a:rPr lang="en-US" b="1">
                          <a:solidFill>
                            <a:srgbClr val="000000"/>
                          </a:solidFill>
                          <a:effectLst/>
                        </a:rPr>
                        <a:t>Cassie Kline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53130489"/>
                  </a:ext>
                </a:extLst>
              </a:tr>
              <a:tr h="200025">
                <a:tc>
                  <a:txBody>
                    <a:bodyPr/>
                    <a:lstStyle/>
                    <a:p>
                      <a:pPr rtl="0" fontAlgn="b"/>
                      <a:r>
                        <a:rPr lang="en-US" b="1">
                          <a:solidFill>
                            <a:srgbClr val="000000"/>
                          </a:solidFill>
                          <a:effectLst/>
                        </a:rPr>
                        <a:t>Jennifer Smith</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79483438"/>
                  </a:ext>
                </a:extLst>
              </a:tr>
              <a:tr h="200025">
                <a:tc>
                  <a:txBody>
                    <a:bodyPr/>
                    <a:lstStyle/>
                    <a:p>
                      <a:pPr rtl="0" fontAlgn="b"/>
                      <a:r>
                        <a:rPr lang="en-US" b="1">
                          <a:solidFill>
                            <a:srgbClr val="000000"/>
                          </a:solidFill>
                          <a:effectLst/>
                        </a:rPr>
                        <a:t>Christian Apfel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83950439"/>
                  </a:ext>
                </a:extLst>
              </a:tr>
              <a:tr h="200025">
                <a:tc>
                  <a:txBody>
                    <a:bodyPr/>
                    <a:lstStyle/>
                    <a:p>
                      <a:pPr rtl="0" fontAlgn="b"/>
                      <a:r>
                        <a:rPr lang="en-US" b="1" dirty="0">
                          <a:solidFill>
                            <a:srgbClr val="000000"/>
                          </a:solidFill>
                          <a:effectLst/>
                        </a:rPr>
                        <a:t>Matt </a:t>
                      </a:r>
                      <a:r>
                        <a:rPr lang="en-US" b="1" dirty="0" smtClean="0">
                          <a:solidFill>
                            <a:srgbClr val="000000"/>
                          </a:solidFill>
                          <a:effectLst/>
                        </a:rPr>
                        <a:t>Cooperberg - Online</a:t>
                      </a:r>
                      <a:endParaRPr lang="en-US" b="1" dirty="0">
                        <a:solidFill>
                          <a:srgbClr val="00000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66738001"/>
                  </a:ext>
                </a:extLst>
              </a:tr>
              <a:tr h="200025">
                <a:tc>
                  <a:txBody>
                    <a:bodyPr/>
                    <a:lstStyle/>
                    <a:p>
                      <a:pPr rtl="0" fontAlgn="b"/>
                      <a:r>
                        <a:rPr lang="en-US" b="1" dirty="0">
                          <a:solidFill>
                            <a:srgbClr val="000000"/>
                          </a:solidFill>
                          <a:effectLst/>
                        </a:rPr>
                        <a:t>Laura Jelliffe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31443915"/>
                  </a:ext>
                </a:extLst>
              </a:tr>
              <a:tr h="200025">
                <a:tc>
                  <a:txBody>
                    <a:bodyPr/>
                    <a:lstStyle/>
                    <a:p>
                      <a:pPr rtl="0" fontAlgn="b"/>
                      <a:r>
                        <a:rPr lang="en-US" b="1" dirty="0" smtClean="0">
                          <a:solidFill>
                            <a:srgbClr val="000000"/>
                          </a:solidFill>
                          <a:effectLst/>
                        </a:rPr>
                        <a:t>Helen </a:t>
                      </a:r>
                      <a:r>
                        <a:rPr lang="en-US" b="1" dirty="0" err="1" smtClean="0">
                          <a:solidFill>
                            <a:srgbClr val="000000"/>
                          </a:solidFill>
                          <a:effectLst/>
                        </a:rPr>
                        <a:t>Byakwaga</a:t>
                      </a:r>
                      <a:r>
                        <a:rPr lang="en-US" b="1" dirty="0" smtClean="0">
                          <a:solidFill>
                            <a:srgbClr val="000000"/>
                          </a:solidFill>
                          <a:effectLst/>
                        </a:rPr>
                        <a:t> - Uganda</a:t>
                      </a:r>
                      <a:endParaRPr lang="en-US" b="1" dirty="0">
                        <a:solidFill>
                          <a:srgbClr val="00000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67523431"/>
                  </a:ext>
                </a:extLst>
              </a:tr>
            </a:tbl>
          </a:graphicData>
        </a:graphic>
      </p:graphicFrame>
    </p:spTree>
    <p:extLst>
      <p:ext uri="{BB962C8B-B14F-4D97-AF65-F5344CB8AC3E}">
        <p14:creationId xmlns:p14="http://schemas.microsoft.com/office/powerpoint/2010/main" val="80325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690689"/>
            <a:ext cx="7886700" cy="4946594"/>
          </a:xfrm>
        </p:spPr>
        <p:txBody>
          <a:bodyPr>
            <a:normAutofit/>
          </a:bodyPr>
          <a:lstStyle/>
          <a:p>
            <a:pPr marL="0" indent="0">
              <a:buNone/>
            </a:pPr>
            <a:r>
              <a:rPr lang="en-US" sz="3200" u="sng" dirty="0" smtClean="0"/>
              <a:t>Small Group Leaders</a:t>
            </a:r>
          </a:p>
          <a:p>
            <a:pPr marL="0" indent="0">
              <a:buNone/>
            </a:pPr>
            <a:endParaRPr lang="en-US" sz="3200" u="sng" dirty="0" smtClean="0"/>
          </a:p>
          <a:p>
            <a:pPr marL="0" indent="0">
              <a:buNone/>
            </a:pPr>
            <a:endParaRPr lang="en-US" sz="3200" u="sng" dirty="0" smtClean="0"/>
          </a:p>
        </p:txBody>
      </p:sp>
      <p:graphicFrame>
        <p:nvGraphicFramePr>
          <p:cNvPr id="7" name="Table 6"/>
          <p:cNvGraphicFramePr>
            <a:graphicFrameLocks noGrp="1"/>
          </p:cNvGraphicFramePr>
          <p:nvPr>
            <p:extLst>
              <p:ext uri="{D42A27DB-BD31-4B8C-83A1-F6EECF244321}">
                <p14:modId xmlns:p14="http://schemas.microsoft.com/office/powerpoint/2010/main" val="4257692342"/>
              </p:ext>
            </p:extLst>
          </p:nvPr>
        </p:nvGraphicFramePr>
        <p:xfrm>
          <a:off x="628650" y="2289466"/>
          <a:ext cx="3324225" cy="4061460"/>
        </p:xfrm>
        <a:graphic>
          <a:graphicData uri="http://schemas.openxmlformats.org/drawingml/2006/table">
            <a:tbl>
              <a:tblPr/>
              <a:tblGrid>
                <a:gridCol w="3324225">
                  <a:extLst>
                    <a:ext uri="{9D8B030D-6E8A-4147-A177-3AD203B41FA5}">
                      <a16:colId xmlns:a16="http://schemas.microsoft.com/office/drawing/2014/main" val="475126288"/>
                    </a:ext>
                  </a:extLst>
                </a:gridCol>
              </a:tblGrid>
              <a:tr h="200025">
                <a:tc>
                  <a:txBody>
                    <a:bodyPr/>
                    <a:lstStyle/>
                    <a:p>
                      <a:pPr rtl="0" fontAlgn="b"/>
                      <a:r>
                        <a:rPr lang="en-US" b="1" dirty="0">
                          <a:solidFill>
                            <a:srgbClr val="000000"/>
                          </a:solidFill>
                          <a:effectLst/>
                        </a:rPr>
                        <a:t>Meyeon Park</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21639347"/>
                  </a:ext>
                </a:extLst>
              </a:tr>
              <a:tr h="200025">
                <a:tc>
                  <a:txBody>
                    <a:bodyPr/>
                    <a:lstStyle/>
                    <a:p>
                      <a:pPr rtl="0" fontAlgn="b"/>
                      <a:r>
                        <a:rPr lang="en-US" b="1">
                          <a:solidFill>
                            <a:srgbClr val="000000"/>
                          </a:solidFill>
                          <a:effectLst/>
                        </a:rPr>
                        <a:t>Ingrid Chen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0551938"/>
                  </a:ext>
                </a:extLst>
              </a:tr>
              <a:tr h="200025">
                <a:tc>
                  <a:txBody>
                    <a:bodyPr/>
                    <a:lstStyle/>
                    <a:p>
                      <a:pPr rtl="0" fontAlgn="b"/>
                      <a:r>
                        <a:rPr lang="en-US" b="1">
                          <a:solidFill>
                            <a:srgbClr val="000000"/>
                          </a:solidFill>
                          <a:effectLst/>
                        </a:rPr>
                        <a:t>Jacqueline Torres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2434023"/>
                  </a:ext>
                </a:extLst>
              </a:tr>
              <a:tr h="200025">
                <a:tc>
                  <a:txBody>
                    <a:bodyPr/>
                    <a:lstStyle/>
                    <a:p>
                      <a:pPr rtl="0" fontAlgn="b"/>
                      <a:r>
                        <a:rPr lang="en-US" b="1">
                          <a:solidFill>
                            <a:srgbClr val="000000"/>
                          </a:solidFill>
                          <a:effectLst/>
                        </a:rPr>
                        <a:t>Megie Okumura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55224257"/>
                  </a:ext>
                </a:extLst>
              </a:tr>
              <a:tr h="200025">
                <a:tc>
                  <a:txBody>
                    <a:bodyPr/>
                    <a:lstStyle/>
                    <a:p>
                      <a:pPr rtl="0" fontAlgn="b"/>
                      <a:r>
                        <a:rPr lang="en-US" b="1">
                          <a:solidFill>
                            <a:srgbClr val="000000"/>
                          </a:solidFill>
                          <a:effectLst/>
                        </a:rPr>
                        <a:t>Joel Simon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7464805"/>
                  </a:ext>
                </a:extLst>
              </a:tr>
              <a:tr h="200025">
                <a:tc>
                  <a:txBody>
                    <a:bodyPr/>
                    <a:lstStyle/>
                    <a:p>
                      <a:pPr rtl="0" fontAlgn="b"/>
                      <a:r>
                        <a:rPr lang="en-US" b="1">
                          <a:solidFill>
                            <a:srgbClr val="000000"/>
                          </a:solidFill>
                          <a:effectLst/>
                        </a:rPr>
                        <a:t>Farzad Moazed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49380511"/>
                  </a:ext>
                </a:extLst>
              </a:tr>
              <a:tr h="200025">
                <a:tc>
                  <a:txBody>
                    <a:bodyPr/>
                    <a:lstStyle/>
                    <a:p>
                      <a:pPr rtl="0" fontAlgn="b"/>
                      <a:r>
                        <a:rPr lang="en-US" b="1">
                          <a:solidFill>
                            <a:srgbClr val="000000"/>
                          </a:solidFill>
                          <a:effectLst/>
                        </a:rPr>
                        <a:t>Jason Flatt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2591512"/>
                  </a:ext>
                </a:extLst>
              </a:tr>
              <a:tr h="200025">
                <a:tc>
                  <a:txBody>
                    <a:bodyPr/>
                    <a:lstStyle/>
                    <a:p>
                      <a:pPr rtl="0" fontAlgn="b"/>
                      <a:r>
                        <a:rPr lang="en-US" b="1">
                          <a:solidFill>
                            <a:srgbClr val="000000"/>
                          </a:solidFill>
                          <a:effectLst/>
                        </a:rPr>
                        <a:t>Cassie Kline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53130489"/>
                  </a:ext>
                </a:extLst>
              </a:tr>
              <a:tr h="200025">
                <a:tc>
                  <a:txBody>
                    <a:bodyPr/>
                    <a:lstStyle/>
                    <a:p>
                      <a:pPr rtl="0" fontAlgn="b"/>
                      <a:r>
                        <a:rPr lang="en-US" b="1">
                          <a:solidFill>
                            <a:srgbClr val="000000"/>
                          </a:solidFill>
                          <a:effectLst/>
                        </a:rPr>
                        <a:t>Jennifer Smith</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79483438"/>
                  </a:ext>
                </a:extLst>
              </a:tr>
              <a:tr h="200025">
                <a:tc>
                  <a:txBody>
                    <a:bodyPr/>
                    <a:lstStyle/>
                    <a:p>
                      <a:pPr rtl="0" fontAlgn="b"/>
                      <a:r>
                        <a:rPr lang="en-US" b="1">
                          <a:solidFill>
                            <a:srgbClr val="000000"/>
                          </a:solidFill>
                          <a:effectLst/>
                        </a:rPr>
                        <a:t>Christian Apfel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83950439"/>
                  </a:ext>
                </a:extLst>
              </a:tr>
              <a:tr h="200025">
                <a:tc>
                  <a:txBody>
                    <a:bodyPr/>
                    <a:lstStyle/>
                    <a:p>
                      <a:pPr rtl="0" fontAlgn="b"/>
                      <a:r>
                        <a:rPr lang="en-US" b="1" dirty="0">
                          <a:solidFill>
                            <a:srgbClr val="000000"/>
                          </a:solidFill>
                          <a:effectLst/>
                        </a:rPr>
                        <a:t>Matt </a:t>
                      </a:r>
                      <a:r>
                        <a:rPr lang="en-US" b="1" dirty="0" smtClean="0">
                          <a:solidFill>
                            <a:srgbClr val="000000"/>
                          </a:solidFill>
                          <a:effectLst/>
                        </a:rPr>
                        <a:t>Cooperberg - Online</a:t>
                      </a:r>
                      <a:endParaRPr lang="en-US" b="1" dirty="0">
                        <a:solidFill>
                          <a:srgbClr val="00000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66738001"/>
                  </a:ext>
                </a:extLst>
              </a:tr>
              <a:tr h="200025">
                <a:tc>
                  <a:txBody>
                    <a:bodyPr/>
                    <a:lstStyle/>
                    <a:p>
                      <a:pPr rtl="0" fontAlgn="b"/>
                      <a:r>
                        <a:rPr lang="en-US" b="1" dirty="0">
                          <a:solidFill>
                            <a:srgbClr val="000000"/>
                          </a:solidFill>
                          <a:effectLst/>
                        </a:rPr>
                        <a:t>Laura Jelliffe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31443915"/>
                  </a:ext>
                </a:extLst>
              </a:tr>
              <a:tr h="200025">
                <a:tc>
                  <a:txBody>
                    <a:bodyPr/>
                    <a:lstStyle/>
                    <a:p>
                      <a:pPr rtl="0" fontAlgn="b"/>
                      <a:r>
                        <a:rPr lang="en-US" b="1" dirty="0" smtClean="0">
                          <a:solidFill>
                            <a:srgbClr val="000000"/>
                          </a:solidFill>
                          <a:effectLst/>
                        </a:rPr>
                        <a:t>Helen </a:t>
                      </a:r>
                      <a:r>
                        <a:rPr lang="en-US" b="1" dirty="0" err="1" smtClean="0">
                          <a:solidFill>
                            <a:srgbClr val="000000"/>
                          </a:solidFill>
                          <a:effectLst/>
                        </a:rPr>
                        <a:t>Byakwaga</a:t>
                      </a:r>
                      <a:r>
                        <a:rPr lang="en-US" b="1" dirty="0" smtClean="0">
                          <a:solidFill>
                            <a:srgbClr val="000000"/>
                          </a:solidFill>
                          <a:effectLst/>
                        </a:rPr>
                        <a:t> - Uganda</a:t>
                      </a:r>
                      <a:endParaRPr lang="en-US" b="1" dirty="0">
                        <a:solidFill>
                          <a:srgbClr val="00000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67523431"/>
                  </a:ext>
                </a:extLst>
              </a:tr>
            </a:tbl>
          </a:graphicData>
        </a:graphic>
      </p:graphicFrame>
      <p:sp>
        <p:nvSpPr>
          <p:cNvPr id="5" name="TextBox 4"/>
          <p:cNvSpPr txBox="1"/>
          <p:nvPr/>
        </p:nvSpPr>
        <p:spPr>
          <a:xfrm>
            <a:off x="4045377" y="2454814"/>
            <a:ext cx="4850296" cy="2062103"/>
          </a:xfrm>
          <a:prstGeom prst="rect">
            <a:avLst/>
          </a:prstGeom>
          <a:noFill/>
        </p:spPr>
        <p:txBody>
          <a:bodyPr wrap="square" rtlCol="0">
            <a:spAutoFit/>
          </a:bodyPr>
          <a:lstStyle/>
          <a:p>
            <a:r>
              <a:rPr lang="en-US" sz="3200" dirty="0" smtClean="0">
                <a:solidFill>
                  <a:srgbClr val="FF0000"/>
                </a:solidFill>
              </a:rPr>
              <a:t>See </a:t>
            </a:r>
            <a:r>
              <a:rPr lang="en-US" sz="3200" u="sng" dirty="0" smtClean="0">
                <a:solidFill>
                  <a:srgbClr val="FF0000"/>
                </a:solidFill>
                <a:hlinkClick r:id="rId2"/>
              </a:rPr>
              <a:t>DCR Roster 2018</a:t>
            </a:r>
            <a:r>
              <a:rPr lang="en-US" sz="3200" dirty="0" smtClean="0">
                <a:solidFill>
                  <a:srgbClr val="FF0000"/>
                </a:solidFill>
              </a:rPr>
              <a:t> link on the website for your Small Group Assignment and Room number</a:t>
            </a:r>
            <a:endParaRPr lang="en-US" sz="3200" dirty="0">
              <a:solidFill>
                <a:srgbClr val="FF0000"/>
              </a:solidFill>
            </a:endParaRPr>
          </a:p>
        </p:txBody>
      </p:sp>
    </p:spTree>
    <p:extLst>
      <p:ext uri="{BB962C8B-B14F-4D97-AF65-F5344CB8AC3E}">
        <p14:creationId xmlns:p14="http://schemas.microsoft.com/office/powerpoint/2010/main" val="80892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Final Project: 5-page protocol</a:t>
            </a:r>
          </a:p>
          <a:p>
            <a:pPr lvl="1"/>
            <a:r>
              <a:rPr lang="en-US" dirty="0" smtClean="0"/>
              <a:t>Develop over 7 weeks of course</a:t>
            </a:r>
          </a:p>
          <a:p>
            <a:pPr lvl="1"/>
            <a:r>
              <a:rPr lang="en-US" dirty="0" smtClean="0"/>
              <a:t>Template</a:t>
            </a:r>
            <a:r>
              <a:rPr lang="en-US" dirty="0" smtClean="0">
                <a:solidFill>
                  <a:srgbClr val="FF0000"/>
                </a:solidFill>
              </a:rPr>
              <a:t> </a:t>
            </a:r>
            <a:r>
              <a:rPr lang="en-US" dirty="0" smtClean="0"/>
              <a:t>provided in syllabus</a:t>
            </a:r>
          </a:p>
          <a:p>
            <a:pPr lvl="1"/>
            <a:r>
              <a:rPr lang="en-US" dirty="0" smtClean="0"/>
              <a:t>Feedback along the way from Small Group Leader and colleagues</a:t>
            </a:r>
          </a:p>
          <a:p>
            <a:pPr lvl="1"/>
            <a:r>
              <a:rPr lang="en-US" dirty="0" smtClean="0"/>
              <a:t>Due Monday Sept 17</a:t>
            </a:r>
            <a:r>
              <a:rPr lang="en-US" baseline="30000" dirty="0" smtClean="0"/>
              <a:t>th</a:t>
            </a:r>
            <a:r>
              <a:rPr lang="en-US" dirty="0" smtClean="0"/>
              <a:t> at 5 pm</a:t>
            </a:r>
          </a:p>
        </p:txBody>
      </p:sp>
    </p:spTree>
    <p:extLst>
      <p:ext uri="{BB962C8B-B14F-4D97-AF65-F5344CB8AC3E}">
        <p14:creationId xmlns:p14="http://schemas.microsoft.com/office/powerpoint/2010/main" val="167676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Grading - To get an “A” in the course:</a:t>
            </a:r>
          </a:p>
          <a:p>
            <a:pPr lvl="1"/>
            <a:r>
              <a:rPr lang="en-US" dirty="0" smtClean="0"/>
              <a:t>Excellent attendance (body and mind)</a:t>
            </a:r>
          </a:p>
          <a:p>
            <a:pPr lvl="2"/>
            <a:r>
              <a:rPr lang="en-US" dirty="0" smtClean="0"/>
              <a:t>1 excused absence is allowed</a:t>
            </a:r>
          </a:p>
          <a:p>
            <a:pPr lvl="1"/>
            <a:r>
              <a:rPr lang="en-US" dirty="0" smtClean="0"/>
              <a:t>No missing homework</a:t>
            </a:r>
          </a:p>
          <a:p>
            <a:pPr lvl="1"/>
            <a:r>
              <a:rPr lang="en-US" dirty="0" smtClean="0"/>
              <a:t>Very high quality (and tidy) 5-page Protocol</a:t>
            </a:r>
          </a:p>
          <a:p>
            <a:pPr lvl="1"/>
            <a:endParaRPr lang="en-US" dirty="0" smtClean="0"/>
          </a:p>
        </p:txBody>
      </p:sp>
    </p:spTree>
    <p:extLst>
      <p:ext uri="{BB962C8B-B14F-4D97-AF65-F5344CB8AC3E}">
        <p14:creationId xmlns:p14="http://schemas.microsoft.com/office/powerpoint/2010/main" val="34236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History of this course</a:t>
            </a:r>
          </a:p>
          <a:p>
            <a:r>
              <a:rPr lang="en-US" dirty="0" smtClean="0"/>
              <a:t>Approach and philosophy</a:t>
            </a:r>
          </a:p>
          <a:p>
            <a:r>
              <a:rPr lang="en-US" dirty="0" smtClean="0"/>
              <a:t>Course logistics</a:t>
            </a:r>
          </a:p>
          <a:p>
            <a:r>
              <a:rPr lang="en-US" dirty="0" smtClean="0"/>
              <a:t>Anatomy and physiology of research</a:t>
            </a:r>
          </a:p>
          <a:p>
            <a:r>
              <a:rPr lang="en-US" dirty="0" smtClean="0"/>
              <a:t>Choosing a good research question</a:t>
            </a:r>
          </a:p>
          <a:p>
            <a:r>
              <a:rPr lang="en-US" dirty="0" smtClean="0"/>
              <a:t>Overview of study design options</a:t>
            </a:r>
          </a:p>
          <a:p>
            <a:r>
              <a:rPr lang="en-US" dirty="0" smtClean="0"/>
              <a:t>Lessons and examples from my own career</a:t>
            </a:r>
          </a:p>
          <a:p>
            <a:pPr marL="0" indent="0">
              <a:buNone/>
            </a:pPr>
            <a:endParaRPr lang="en-US" dirty="0" smtClean="0"/>
          </a:p>
          <a:p>
            <a:endParaRPr lang="en-US" dirty="0"/>
          </a:p>
        </p:txBody>
      </p:sp>
    </p:spTree>
    <p:extLst>
      <p:ext uri="{BB962C8B-B14F-4D97-AF65-F5344CB8AC3E}">
        <p14:creationId xmlns:p14="http://schemas.microsoft.com/office/powerpoint/2010/main" val="212810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825625"/>
            <a:ext cx="6987886" cy="4351338"/>
          </a:xfrm>
        </p:spPr>
        <p:txBody>
          <a:bodyPr/>
          <a:lstStyle/>
          <a:p>
            <a:r>
              <a:rPr lang="en-US" dirty="0" smtClean="0"/>
              <a:t>Agnes Ng</a:t>
            </a:r>
          </a:p>
          <a:p>
            <a:pPr lvl="1"/>
            <a:r>
              <a:rPr lang="en-US" dirty="0" smtClean="0"/>
              <a:t>Enrollment issues, email changes, logistics</a:t>
            </a:r>
            <a:endParaRPr lang="en-US" dirty="0"/>
          </a:p>
          <a:p>
            <a:pPr lvl="1"/>
            <a:r>
              <a:rPr lang="en-US" dirty="0" smtClean="0">
                <a:hlinkClick r:id="rId2"/>
              </a:rPr>
              <a:t>ANg@psg.ucsf.edu</a:t>
            </a:r>
            <a:r>
              <a:rPr lang="en-US" dirty="0" smtClean="0"/>
              <a:t>, 514-6399</a:t>
            </a:r>
          </a:p>
          <a:p>
            <a:r>
              <a:rPr lang="en-US" dirty="0" smtClean="0"/>
              <a:t>Clair Dunne</a:t>
            </a:r>
          </a:p>
          <a:p>
            <a:pPr lvl="1"/>
            <a:r>
              <a:rPr lang="en-US" dirty="0" smtClean="0"/>
              <a:t>Website/Syllabus issues, GoToMeeting/Zoom support for online Small Group</a:t>
            </a:r>
          </a:p>
          <a:p>
            <a:pPr lvl="1"/>
            <a:r>
              <a:rPr lang="en-US" dirty="0" smtClean="0">
                <a:hlinkClick r:id="rId3"/>
              </a:rPr>
              <a:t>Cdunne@epi.ucsf.edu</a:t>
            </a:r>
            <a:r>
              <a:rPr lang="en-US" dirty="0" smtClean="0"/>
              <a:t>, 514-8135 </a:t>
            </a:r>
            <a:endParaRPr lang="en-US" dirty="0"/>
          </a:p>
        </p:txBody>
      </p:sp>
    </p:spTree>
    <p:extLst>
      <p:ext uri="{BB962C8B-B14F-4D97-AF65-F5344CB8AC3E}">
        <p14:creationId xmlns:p14="http://schemas.microsoft.com/office/powerpoint/2010/main" val="120140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246094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and Physiology of Clinical Research</a:t>
            </a:r>
            <a:endParaRPr lang="en-US" dirty="0"/>
          </a:p>
        </p:txBody>
      </p:sp>
      <p:sp>
        <p:nvSpPr>
          <p:cNvPr id="3" name="Content Placeholder 2"/>
          <p:cNvSpPr>
            <a:spLocks noGrp="1"/>
          </p:cNvSpPr>
          <p:nvPr>
            <p:ph idx="1"/>
          </p:nvPr>
        </p:nvSpPr>
        <p:spPr/>
        <p:txBody>
          <a:bodyPr/>
          <a:lstStyle/>
          <a:p>
            <a:r>
              <a:rPr lang="en-US" dirty="0" smtClean="0"/>
              <a:t>Anatomy: What it’s made of</a:t>
            </a:r>
          </a:p>
          <a:p>
            <a:r>
              <a:rPr lang="en-US" dirty="0" smtClean="0"/>
              <a:t>Physiology: How it works</a:t>
            </a:r>
            <a:endParaRPr lang="en-US" dirty="0"/>
          </a:p>
        </p:txBody>
      </p:sp>
    </p:spTree>
    <p:extLst>
      <p:ext uri="{BB962C8B-B14F-4D97-AF65-F5344CB8AC3E}">
        <p14:creationId xmlns:p14="http://schemas.microsoft.com/office/powerpoint/2010/main" val="55150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normAutofit/>
          </a:bodyPr>
          <a:lstStyle/>
          <a:p>
            <a:r>
              <a:rPr lang="en-US" dirty="0" smtClean="0"/>
              <a:t>What is research made of?  </a:t>
            </a:r>
          </a:p>
          <a:p>
            <a:r>
              <a:rPr lang="en-US" dirty="0" smtClean="0"/>
              <a:t>Written products!</a:t>
            </a:r>
          </a:p>
          <a:p>
            <a:r>
              <a:rPr lang="en-US" dirty="0" smtClean="0"/>
              <a:t>Including descriptions of:</a:t>
            </a:r>
          </a:p>
          <a:p>
            <a:pPr lvl="1"/>
            <a:r>
              <a:rPr lang="en-US" dirty="0" smtClean="0"/>
              <a:t>Research question(s)</a:t>
            </a:r>
          </a:p>
          <a:p>
            <a:pPr lvl="1"/>
            <a:r>
              <a:rPr lang="en-US" dirty="0" smtClean="0"/>
              <a:t>Background and significance</a:t>
            </a:r>
          </a:p>
          <a:p>
            <a:pPr lvl="1"/>
            <a:r>
              <a:rPr lang="en-US" dirty="0" smtClean="0"/>
              <a:t>Study design</a:t>
            </a:r>
          </a:p>
          <a:p>
            <a:pPr lvl="1"/>
            <a:r>
              <a:rPr lang="en-US" dirty="0" smtClean="0"/>
              <a:t>Study sample</a:t>
            </a:r>
          </a:p>
          <a:p>
            <a:pPr lvl="1"/>
            <a:r>
              <a:rPr lang="en-US" dirty="0" smtClean="0"/>
              <a:t>Measurements</a:t>
            </a:r>
          </a:p>
          <a:p>
            <a:pPr lvl="1"/>
            <a:r>
              <a:rPr lang="en-US" dirty="0" smtClean="0"/>
              <a:t>Statistical issues (including sample size justification)</a:t>
            </a:r>
          </a:p>
          <a:p>
            <a:pPr lvl="1"/>
            <a:r>
              <a:rPr lang="en-US" dirty="0" smtClean="0"/>
              <a:t>Implementation plans</a:t>
            </a:r>
          </a:p>
          <a:p>
            <a:pPr lvl="3"/>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143858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endParaRPr lang="en-US" dirty="0"/>
          </a:p>
          <a:p>
            <a:pPr lvl="1"/>
            <a:r>
              <a:rPr lang="en-US" dirty="0" smtClean="0"/>
              <a:t>1-Sentence Summary</a:t>
            </a:r>
          </a:p>
          <a:p>
            <a:pPr lvl="1"/>
            <a:r>
              <a:rPr lang="en-US" dirty="0" smtClean="0"/>
              <a:t>1-Page </a:t>
            </a:r>
            <a:r>
              <a:rPr lang="en-US" dirty="0"/>
              <a:t>Outline</a:t>
            </a:r>
          </a:p>
          <a:p>
            <a:pPr lvl="1"/>
            <a:r>
              <a:rPr lang="en-US" dirty="0" smtClean="0"/>
              <a:t>5-Page Protocol</a:t>
            </a:r>
          </a:p>
        </p:txBody>
      </p:sp>
    </p:spTree>
    <p:extLst>
      <p:ext uri="{BB962C8B-B14F-4D97-AF65-F5344CB8AC3E}">
        <p14:creationId xmlns:p14="http://schemas.microsoft.com/office/powerpoint/2010/main" val="195093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p>
          <a:p>
            <a:pPr lvl="1"/>
            <a:r>
              <a:rPr lang="en-US" dirty="0" smtClean="0"/>
              <a:t>1-Sentence Summary</a:t>
            </a:r>
            <a:endParaRPr lang="en-US" dirty="0" smtClean="0">
              <a:solidFill>
                <a:srgbClr val="FF0000"/>
              </a:solidFill>
            </a:endParaRPr>
          </a:p>
          <a:p>
            <a:pPr lvl="1"/>
            <a:r>
              <a:rPr lang="en-US" dirty="0" smtClean="0"/>
              <a:t>1-Page Outline</a:t>
            </a:r>
            <a:endParaRPr lang="en-US" dirty="0">
              <a:solidFill>
                <a:srgbClr val="FF0000"/>
              </a:solidFill>
            </a:endParaRPr>
          </a:p>
          <a:p>
            <a:pPr lvl="1"/>
            <a:r>
              <a:rPr lang="en-US" dirty="0" smtClean="0"/>
              <a:t>5-Page Protocol</a:t>
            </a:r>
            <a:endParaRPr lang="en-US" dirty="0" smtClean="0">
              <a:solidFill>
                <a:srgbClr val="FF0000"/>
              </a:solidFill>
            </a:endParaRPr>
          </a:p>
          <a:p>
            <a:pPr lvl="1"/>
            <a:r>
              <a:rPr lang="en-US" dirty="0" smtClean="0"/>
              <a:t>Examples</a:t>
            </a:r>
          </a:p>
          <a:p>
            <a:pPr lvl="2"/>
            <a:r>
              <a:rPr lang="en-US" dirty="0" smtClean="0"/>
              <a:t>Grant application*</a:t>
            </a:r>
          </a:p>
          <a:p>
            <a:pPr lvl="2"/>
            <a:r>
              <a:rPr lang="en-US" dirty="0" smtClean="0"/>
              <a:t>Methods section for a publication</a:t>
            </a:r>
          </a:p>
          <a:p>
            <a:pPr lvl="2"/>
            <a:r>
              <a:rPr lang="en-US" dirty="0" smtClean="0"/>
              <a:t>ClinicalTrials.gov submission*</a:t>
            </a:r>
          </a:p>
          <a:p>
            <a:pPr lvl="2"/>
            <a:r>
              <a:rPr lang="en-US" dirty="0"/>
              <a:t>Manuscript proposal for analysis of existing study </a:t>
            </a:r>
            <a:r>
              <a:rPr lang="en-US" dirty="0" smtClean="0"/>
              <a:t>data*</a:t>
            </a:r>
            <a:endParaRPr lang="en-US" dirty="0"/>
          </a:p>
          <a:p>
            <a:pPr lvl="2"/>
            <a:r>
              <a:rPr lang="en-US" dirty="0" smtClean="0"/>
              <a:t>UCSF IRB’s Protocol for a Clinical Trial*</a:t>
            </a:r>
          </a:p>
          <a:p>
            <a:pPr lvl="2"/>
            <a:r>
              <a:rPr lang="en-US" dirty="0" smtClean="0"/>
              <a:t>Operations Manual</a:t>
            </a:r>
            <a:endParaRPr lang="en-US" dirty="0"/>
          </a:p>
          <a:p>
            <a:pPr marL="0" indent="0">
              <a:buNone/>
            </a:pPr>
            <a:r>
              <a:rPr lang="en-US" sz="1600" dirty="0" smtClean="0"/>
              <a:t>	</a:t>
            </a:r>
            <a:r>
              <a:rPr lang="en-US" sz="1600" dirty="0" smtClean="0">
                <a:solidFill>
                  <a:srgbClr val="FF0000"/>
                </a:solidFill>
              </a:rPr>
              <a:t>* - Example files on the CLE Syllabus</a:t>
            </a:r>
            <a:endParaRPr lang="en-US" sz="1600" dirty="0">
              <a:solidFill>
                <a:srgbClr val="FF0000"/>
              </a:solidFill>
            </a:endParaRPr>
          </a:p>
        </p:txBody>
      </p:sp>
    </p:spTree>
    <p:extLst>
      <p:ext uri="{BB962C8B-B14F-4D97-AF65-F5344CB8AC3E}">
        <p14:creationId xmlns:p14="http://schemas.microsoft.com/office/powerpoint/2010/main" val="299865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smtClean="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Tree>
    <p:extLst>
      <p:ext uri="{BB962C8B-B14F-4D97-AF65-F5344CB8AC3E}">
        <p14:creationId xmlns:p14="http://schemas.microsoft.com/office/powerpoint/2010/main" val="72524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a:t>
            </a:r>
            <a:r>
              <a:rPr lang="en-US" dirty="0" smtClean="0">
                <a:solidFill>
                  <a:srgbClr val="FF0000"/>
                </a:solidFill>
              </a:rPr>
              <a:t>Prevention of Premature Atherosclerosis in Young Adults (POPAYA) Trial </a:t>
            </a:r>
            <a:r>
              <a:rPr lang="en-US" dirty="0" smtClean="0"/>
              <a:t>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NAME of the study</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2616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a:t>
            </a:r>
            <a:r>
              <a:rPr lang="en-US" dirty="0" smtClean="0">
                <a:solidFill>
                  <a:srgbClr val="FF0000"/>
                </a:solidFill>
              </a:rPr>
              <a:t>randomized controlled trial </a:t>
            </a:r>
            <a:r>
              <a:rPr lang="en-US" dirty="0" smtClean="0"/>
              <a:t>designed to 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DESIGN of the study</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71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a:t>
            </a:r>
            <a:r>
              <a:rPr lang="en-US" dirty="0" smtClean="0">
                <a:solidFill>
                  <a:srgbClr val="FF0000"/>
                </a:solidFill>
              </a:rPr>
              <a:t>10 mg </a:t>
            </a:r>
            <a:r>
              <a:rPr lang="en-US" dirty="0" err="1" smtClean="0">
                <a:solidFill>
                  <a:srgbClr val="FF0000"/>
                </a:solidFill>
              </a:rPr>
              <a:t>atorvastatin</a:t>
            </a:r>
            <a:r>
              <a:rPr lang="en-US" dirty="0" smtClean="0">
                <a:solidFill>
                  <a:srgbClr val="FF0000"/>
                </a:solidFill>
              </a:rPr>
              <a:t> for 5 years versus placebo </a:t>
            </a:r>
            <a:r>
              <a:rPr lang="en-US" dirty="0" smtClean="0"/>
              <a:t>on coronary calcification in young adults age 30-40 with LDL 130-190 mg/dl</a:t>
            </a:r>
            <a:endParaRPr lang="en-US" dirty="0"/>
          </a:p>
          <a:p>
            <a:endParaRPr lang="en-US" dirty="0"/>
          </a:p>
        </p:txBody>
      </p:sp>
      <p:sp>
        <p:nvSpPr>
          <p:cNvPr id="4" name="TextBox 3"/>
          <p:cNvSpPr txBox="1"/>
          <p:nvPr/>
        </p:nvSpPr>
        <p:spPr>
          <a:xfrm>
            <a:off x="5444198" y="1575580"/>
            <a:ext cx="3474719" cy="1077218"/>
          </a:xfrm>
          <a:prstGeom prst="rect">
            <a:avLst/>
          </a:prstGeom>
          <a:noFill/>
        </p:spPr>
        <p:txBody>
          <a:bodyPr wrap="square" rtlCol="0">
            <a:spAutoFit/>
          </a:bodyPr>
          <a:lstStyle/>
          <a:p>
            <a:pPr algn="ctr"/>
            <a:r>
              <a:rPr lang="en-US" sz="3200" dirty="0" smtClean="0">
                <a:solidFill>
                  <a:srgbClr val="FF0000"/>
                </a:solidFill>
              </a:rPr>
              <a:t>Primary PREDICTOR variable</a:t>
            </a:r>
            <a:endParaRPr lang="en-US" sz="3200" dirty="0">
              <a:solidFill>
                <a:srgbClr val="FF0000"/>
              </a:solidFill>
            </a:endParaRPr>
          </a:p>
        </p:txBody>
      </p:sp>
      <p:sp>
        <p:nvSpPr>
          <p:cNvPr id="5" name="Oval 4"/>
          <p:cNvSpPr/>
          <p:nvPr/>
        </p:nvSpPr>
        <p:spPr>
          <a:xfrm>
            <a:off x="5387926" y="1223888"/>
            <a:ext cx="3756074"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77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5814680" cy="4351338"/>
          </a:xfrm>
        </p:spPr>
        <p:txBody>
          <a:bodyPr/>
          <a:lstStyle/>
          <a:p>
            <a:r>
              <a:rPr lang="en-US" dirty="0" smtClean="0"/>
              <a:t>Started &gt;30 years ago by Steve Hulley</a:t>
            </a:r>
          </a:p>
          <a:p>
            <a:pPr lvl="1"/>
            <a:r>
              <a:rPr lang="en-US" dirty="0" smtClean="0"/>
              <a:t>Steve wrote the book</a:t>
            </a:r>
          </a:p>
          <a:p>
            <a:pPr lvl="1"/>
            <a:r>
              <a:rPr lang="en-US" dirty="0" smtClean="0"/>
              <a:t>Designed the course, with focus on building a Study Protocol for a real study</a:t>
            </a:r>
          </a:p>
          <a:p>
            <a:pPr lvl="1"/>
            <a:r>
              <a:rPr lang="en-US" dirty="0" smtClean="0"/>
              <a:t>Led course for over 20 years (through Summer 2008)</a:t>
            </a:r>
          </a:p>
          <a:p>
            <a:pPr lvl="1">
              <a:buNone/>
            </a:pPr>
            <a:endParaRPr lang="en-US" dirty="0" smtClean="0"/>
          </a:p>
          <a:p>
            <a:endParaRPr lang="en-US" dirty="0"/>
          </a:p>
        </p:txBody>
      </p:sp>
      <p:pic>
        <p:nvPicPr>
          <p:cNvPr id="5" name="Picture 4" descr="CF42737B-CFF2-497E-963B-C004695E13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9974" y="118730"/>
            <a:ext cx="2606306" cy="3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156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a:t>
            </a:r>
            <a:r>
              <a:rPr lang="en-US" dirty="0" smtClean="0">
                <a:solidFill>
                  <a:srgbClr val="FF0000"/>
                </a:solidFill>
              </a:rPr>
              <a:t>coronary calcification </a:t>
            </a:r>
            <a:r>
              <a:rPr lang="en-US" dirty="0" smtClean="0"/>
              <a:t>in young adults age 30-40 with LDL 130-190 mg/dl</a:t>
            </a:r>
            <a:endParaRPr lang="en-US" dirty="0"/>
          </a:p>
          <a:p>
            <a:endParaRPr lang="en-US" dirty="0"/>
          </a:p>
        </p:txBody>
      </p:sp>
      <p:sp>
        <p:nvSpPr>
          <p:cNvPr id="6" name="TextBox 5"/>
          <p:cNvSpPr txBox="1"/>
          <p:nvPr/>
        </p:nvSpPr>
        <p:spPr>
          <a:xfrm>
            <a:off x="5444198" y="1575580"/>
            <a:ext cx="3474719" cy="1077218"/>
          </a:xfrm>
          <a:prstGeom prst="rect">
            <a:avLst/>
          </a:prstGeom>
          <a:noFill/>
        </p:spPr>
        <p:txBody>
          <a:bodyPr wrap="square" rtlCol="0">
            <a:spAutoFit/>
          </a:bodyPr>
          <a:lstStyle/>
          <a:p>
            <a:pPr algn="ctr"/>
            <a:r>
              <a:rPr lang="en-US" sz="3200" dirty="0" smtClean="0">
                <a:solidFill>
                  <a:srgbClr val="FF0000"/>
                </a:solidFill>
              </a:rPr>
              <a:t>Primary OUTCOME variable</a:t>
            </a:r>
            <a:endParaRPr lang="en-US" sz="3200" dirty="0">
              <a:solidFill>
                <a:srgbClr val="FF0000"/>
              </a:solidFill>
            </a:endParaRPr>
          </a:p>
        </p:txBody>
      </p:sp>
      <p:sp>
        <p:nvSpPr>
          <p:cNvPr id="7" name="Oval 6"/>
          <p:cNvSpPr/>
          <p:nvPr/>
        </p:nvSpPr>
        <p:spPr>
          <a:xfrm>
            <a:off x="5387926" y="1223888"/>
            <a:ext cx="3756074"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321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a:t>
            </a:r>
            <a:r>
              <a:rPr lang="en-US" dirty="0" smtClean="0">
                <a:solidFill>
                  <a:srgbClr val="FF0000"/>
                </a:solidFill>
              </a:rPr>
              <a:t>young adults age 30-40 with LDL 130-190 mg/dl</a:t>
            </a:r>
            <a:endParaRPr lang="en-US" dirty="0">
              <a:solidFill>
                <a:srgbClr val="FF0000"/>
              </a:solidFill>
            </a:endParaRPr>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Study population</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539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marL="457200" lvl="1" indent="0">
              <a:buNone/>
            </a:pPr>
            <a:endParaRPr lang="en-US" dirty="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estimate the effect of </a:t>
            </a:r>
            <a:r>
              <a:rPr lang="en-US" sz="2000" dirty="0" smtClean="0"/>
              <a:t>[intervention] </a:t>
            </a:r>
            <a:r>
              <a:rPr lang="en-US" dirty="0" smtClean="0"/>
              <a:t>versus </a:t>
            </a:r>
            <a:r>
              <a:rPr lang="en-US" sz="2000" dirty="0" smtClean="0"/>
              <a:t>[comparator]</a:t>
            </a:r>
            <a:r>
              <a:rPr lang="en-US" dirty="0" smtClean="0"/>
              <a:t> on </a:t>
            </a:r>
            <a:r>
              <a:rPr lang="en-US" sz="2000" dirty="0" smtClean="0"/>
              <a:t>[outcome]</a:t>
            </a:r>
            <a:r>
              <a:rPr lang="en-US" dirty="0" smtClean="0"/>
              <a:t> in </a:t>
            </a:r>
            <a:r>
              <a:rPr lang="en-US" sz="2000" dirty="0" smtClean="0"/>
              <a:t>[study sample]</a:t>
            </a:r>
            <a:endParaRPr lang="en-US" dirty="0"/>
          </a:p>
          <a:p>
            <a:endParaRPr lang="en-US" dirty="0"/>
          </a:p>
        </p:txBody>
      </p:sp>
    </p:spTree>
    <p:extLst>
      <p:ext uri="{BB962C8B-B14F-4D97-AF65-F5344CB8AC3E}">
        <p14:creationId xmlns:p14="http://schemas.microsoft.com/office/powerpoint/2010/main" val="224539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a:buNone/>
            </a:pPr>
            <a:r>
              <a:rPr lang="en-US" i="1" dirty="0" smtClean="0"/>
              <a:t>for trials</a:t>
            </a:r>
            <a:r>
              <a:rPr lang="en-US" dirty="0" smtClean="0"/>
              <a:t>:</a:t>
            </a:r>
            <a:endParaRPr lang="en-US" dirty="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estimate the effect of </a:t>
            </a:r>
            <a:r>
              <a:rPr lang="en-US" sz="2000" dirty="0" smtClean="0"/>
              <a:t>[intervention] </a:t>
            </a:r>
            <a:r>
              <a:rPr lang="en-US" dirty="0" smtClean="0"/>
              <a:t>versus </a:t>
            </a:r>
            <a:r>
              <a:rPr lang="en-US" sz="2000" dirty="0" smtClean="0"/>
              <a:t>[comparator]</a:t>
            </a:r>
            <a:r>
              <a:rPr lang="en-US" dirty="0" smtClean="0"/>
              <a:t> on </a:t>
            </a:r>
            <a:r>
              <a:rPr lang="en-US" sz="2000" dirty="0" smtClean="0"/>
              <a:t>[outcome]</a:t>
            </a:r>
            <a:r>
              <a:rPr lang="en-US" dirty="0" smtClean="0"/>
              <a:t> in </a:t>
            </a:r>
            <a:r>
              <a:rPr lang="en-US" sz="2000" dirty="0" smtClean="0"/>
              <a:t>[study sample]</a:t>
            </a:r>
            <a:endParaRPr lang="en-US" dirty="0"/>
          </a:p>
          <a:p>
            <a:pPr>
              <a:buNone/>
            </a:pPr>
            <a:r>
              <a:rPr lang="en-US" i="1" dirty="0" smtClean="0"/>
              <a:t>for observational studies</a:t>
            </a:r>
            <a:r>
              <a:rPr lang="en-US" dirty="0" smtClean="0"/>
              <a:t>:</a:t>
            </a:r>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examine the association between </a:t>
            </a:r>
            <a:r>
              <a:rPr lang="en-US" sz="2000" dirty="0" smtClean="0"/>
              <a:t>[primary predictor]</a:t>
            </a:r>
            <a:r>
              <a:rPr lang="en-US" dirty="0" smtClean="0"/>
              <a:t> and </a:t>
            </a:r>
            <a:r>
              <a:rPr lang="en-US" sz="2000" dirty="0" smtClean="0"/>
              <a:t>[outcome]</a:t>
            </a:r>
            <a:r>
              <a:rPr lang="en-US" dirty="0" smtClean="0"/>
              <a:t> in </a:t>
            </a:r>
            <a:r>
              <a:rPr lang="en-US" sz="2000" dirty="0" smtClean="0"/>
              <a:t>[study sample]</a:t>
            </a:r>
            <a:endParaRPr lang="en-US" dirty="0"/>
          </a:p>
        </p:txBody>
      </p:sp>
    </p:spTree>
    <p:extLst>
      <p:ext uri="{BB962C8B-B14F-4D97-AF65-F5344CB8AC3E}">
        <p14:creationId xmlns:p14="http://schemas.microsoft.com/office/powerpoint/2010/main" val="224539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a:buNone/>
            </a:pPr>
            <a:r>
              <a:rPr lang="en-US" i="1" dirty="0" smtClean="0"/>
              <a:t>for trials</a:t>
            </a:r>
            <a:r>
              <a:rPr lang="en-US" dirty="0" smtClean="0"/>
              <a:t>:</a:t>
            </a:r>
            <a:endParaRPr lang="en-US" dirty="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estimate the effect of </a:t>
            </a:r>
            <a:r>
              <a:rPr lang="en-US" sz="2000" dirty="0" smtClean="0"/>
              <a:t>[intervention] </a:t>
            </a:r>
            <a:r>
              <a:rPr lang="en-US" dirty="0" smtClean="0"/>
              <a:t>versus </a:t>
            </a:r>
            <a:r>
              <a:rPr lang="en-US" sz="2000" dirty="0" smtClean="0"/>
              <a:t>[comparator]</a:t>
            </a:r>
            <a:r>
              <a:rPr lang="en-US" dirty="0" smtClean="0"/>
              <a:t> on </a:t>
            </a:r>
            <a:r>
              <a:rPr lang="en-US" sz="2000" dirty="0" smtClean="0"/>
              <a:t>[outcome]</a:t>
            </a:r>
            <a:r>
              <a:rPr lang="en-US" dirty="0" smtClean="0"/>
              <a:t> in </a:t>
            </a:r>
            <a:r>
              <a:rPr lang="en-US" sz="2000" dirty="0" smtClean="0"/>
              <a:t>[study sample]</a:t>
            </a:r>
            <a:endParaRPr lang="en-US" dirty="0"/>
          </a:p>
          <a:p>
            <a:pPr>
              <a:buNone/>
            </a:pPr>
            <a:r>
              <a:rPr lang="en-US" i="1" dirty="0" smtClean="0"/>
              <a:t>for observational studies</a:t>
            </a:r>
            <a:r>
              <a:rPr lang="en-US" dirty="0" smtClean="0"/>
              <a:t>:</a:t>
            </a:r>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examine the association between </a:t>
            </a:r>
            <a:r>
              <a:rPr lang="en-US" sz="2000" dirty="0" smtClean="0"/>
              <a:t>[primary predictor]</a:t>
            </a:r>
            <a:r>
              <a:rPr lang="en-US" dirty="0" smtClean="0"/>
              <a:t> and </a:t>
            </a:r>
            <a:r>
              <a:rPr lang="en-US" sz="2000" dirty="0" smtClean="0"/>
              <a:t>[outcome]</a:t>
            </a:r>
            <a:r>
              <a:rPr lang="en-US" dirty="0" smtClean="0"/>
              <a:t> in </a:t>
            </a:r>
            <a:r>
              <a:rPr lang="en-US" sz="2000" dirty="0" smtClean="0"/>
              <a:t>[study sample]</a:t>
            </a:r>
            <a:endParaRPr lang="en-US" dirty="0"/>
          </a:p>
        </p:txBody>
      </p:sp>
      <p:sp>
        <p:nvSpPr>
          <p:cNvPr id="6" name="TextBox 5"/>
          <p:cNvSpPr txBox="1"/>
          <p:nvPr/>
        </p:nvSpPr>
        <p:spPr>
          <a:xfrm>
            <a:off x="994229" y="5492748"/>
            <a:ext cx="6618514" cy="830997"/>
          </a:xfrm>
          <a:prstGeom prst="rect">
            <a:avLst/>
          </a:prstGeom>
          <a:noFill/>
        </p:spPr>
        <p:txBody>
          <a:bodyPr wrap="square" rtlCol="0">
            <a:spAutoFit/>
          </a:bodyPr>
          <a:lstStyle/>
          <a:p>
            <a:r>
              <a:rPr lang="en-US" sz="2400" dirty="0" smtClean="0">
                <a:solidFill>
                  <a:srgbClr val="FF0000"/>
                </a:solidFill>
              </a:rPr>
              <a:t>There are extremely important advantages to fitting into this framework (e.g., power calculations)</a:t>
            </a:r>
            <a:endParaRPr lang="en-US" sz="2400" dirty="0">
              <a:solidFill>
                <a:srgbClr val="FF0000"/>
              </a:solidFill>
            </a:endParaRPr>
          </a:p>
        </p:txBody>
      </p:sp>
    </p:spTree>
    <p:extLst>
      <p:ext uri="{BB962C8B-B14F-4D97-AF65-F5344CB8AC3E}">
        <p14:creationId xmlns:p14="http://schemas.microsoft.com/office/powerpoint/2010/main" val="2245394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Clinical Research</a:t>
            </a:r>
            <a:endParaRPr lang="en-US" dirty="0"/>
          </a:p>
        </p:txBody>
      </p:sp>
      <p:sp>
        <p:nvSpPr>
          <p:cNvPr id="3" name="Content Placeholder 2"/>
          <p:cNvSpPr>
            <a:spLocks noGrp="1"/>
          </p:cNvSpPr>
          <p:nvPr>
            <p:ph idx="1"/>
          </p:nvPr>
        </p:nvSpPr>
        <p:spPr/>
        <p:txBody>
          <a:bodyPr/>
          <a:lstStyle/>
          <a:p>
            <a:r>
              <a:rPr lang="en-US" dirty="0" smtClean="0"/>
              <a:t>How does research work?</a:t>
            </a:r>
          </a:p>
          <a:p>
            <a:pPr marL="0" indent="0">
              <a:buNone/>
            </a:pPr>
            <a:endParaRPr lang="en-US" dirty="0" smtClean="0"/>
          </a:p>
          <a:p>
            <a:pPr marL="0" indent="0">
              <a:buNone/>
            </a:pPr>
            <a:r>
              <a:rPr lang="en-US" dirty="0" smtClean="0"/>
              <a:t>We use</a:t>
            </a:r>
            <a:r>
              <a:rPr lang="en-US" altLang="en-US" i="1" dirty="0" smtClean="0"/>
              <a:t> </a:t>
            </a:r>
            <a:r>
              <a:rPr lang="en-US" altLang="en-US" i="1" dirty="0"/>
              <a:t>measurements</a:t>
            </a:r>
            <a:r>
              <a:rPr lang="en-US" altLang="en-US" dirty="0"/>
              <a:t> in a </a:t>
            </a:r>
            <a:r>
              <a:rPr lang="en-US" altLang="en-US" i="1" dirty="0"/>
              <a:t>sample</a:t>
            </a:r>
            <a:r>
              <a:rPr lang="en-US" altLang="en-US" dirty="0"/>
              <a:t> to draw inferences about </a:t>
            </a:r>
            <a:r>
              <a:rPr lang="en-US" altLang="en-US" i="1" dirty="0"/>
              <a:t>phenomena</a:t>
            </a:r>
            <a:r>
              <a:rPr lang="en-US" altLang="en-US" dirty="0"/>
              <a:t> in a </a:t>
            </a:r>
            <a:r>
              <a:rPr lang="en-US" altLang="en-US" i="1" dirty="0"/>
              <a:t>population</a:t>
            </a:r>
            <a:r>
              <a:rPr lang="en-US" dirty="0" smtClean="0"/>
              <a:t> </a:t>
            </a:r>
            <a:endParaRPr lang="en-US" dirty="0"/>
          </a:p>
          <a:p>
            <a:endParaRPr lang="en-US" dirty="0"/>
          </a:p>
        </p:txBody>
      </p:sp>
    </p:spTree>
    <p:extLst>
      <p:ext uri="{BB962C8B-B14F-4D97-AF65-F5344CB8AC3E}">
        <p14:creationId xmlns:p14="http://schemas.microsoft.com/office/powerpoint/2010/main" val="1204811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dirty="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flipH="1" flipV="1">
            <a:off x="6952342" y="2612570"/>
            <a:ext cx="1836058" cy="25105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8" idx="1"/>
          </p:cNvCxnSpPr>
          <p:nvPr/>
        </p:nvCxnSpPr>
        <p:spPr>
          <a:xfrm flipH="1" flipV="1">
            <a:off x="2053771" y="1994337"/>
            <a:ext cx="4898572" cy="1434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flipH="1" flipV="1">
            <a:off x="217713" y="1535760"/>
            <a:ext cx="1836058" cy="9171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0057" y="5654783"/>
            <a:ext cx="8077200" cy="954107"/>
          </a:xfrm>
          <a:prstGeom prst="rect">
            <a:avLst/>
          </a:prstGeom>
        </p:spPr>
        <p:txBody>
          <a:bodyPr wrap="square">
            <a:spAutoFit/>
          </a:bodyPr>
          <a:lstStyle/>
          <a:p>
            <a:r>
              <a:rPr lang="en-US" sz="2800" dirty="0" smtClean="0">
                <a:solidFill>
                  <a:srgbClr val="FF0000"/>
                </a:solidFill>
              </a:rPr>
              <a:t>Goal: Use</a:t>
            </a:r>
            <a:r>
              <a:rPr lang="en-US" altLang="en-US" sz="2800" i="1" dirty="0" smtClean="0">
                <a:solidFill>
                  <a:srgbClr val="FF0000"/>
                </a:solidFill>
              </a:rPr>
              <a:t> actual measurements</a:t>
            </a:r>
            <a:r>
              <a:rPr lang="en-US" altLang="en-US" sz="2800" dirty="0" smtClean="0">
                <a:solidFill>
                  <a:srgbClr val="FF0000"/>
                </a:solidFill>
              </a:rPr>
              <a:t> </a:t>
            </a:r>
            <a:r>
              <a:rPr lang="en-US" altLang="en-US" sz="2800" dirty="0">
                <a:solidFill>
                  <a:srgbClr val="FF0000"/>
                </a:solidFill>
              </a:rPr>
              <a:t>in </a:t>
            </a:r>
            <a:r>
              <a:rPr lang="en-US" altLang="en-US" sz="2800" dirty="0" smtClean="0">
                <a:solidFill>
                  <a:srgbClr val="FF0000"/>
                </a:solidFill>
              </a:rPr>
              <a:t>an </a:t>
            </a:r>
            <a:r>
              <a:rPr lang="en-US" altLang="en-US" sz="2800" i="1" dirty="0" smtClean="0">
                <a:solidFill>
                  <a:srgbClr val="FF0000"/>
                </a:solidFill>
              </a:rPr>
              <a:t>actual</a:t>
            </a:r>
            <a:r>
              <a:rPr lang="en-US" altLang="en-US" sz="2800" dirty="0" smtClean="0">
                <a:solidFill>
                  <a:srgbClr val="FF0000"/>
                </a:solidFill>
              </a:rPr>
              <a:t> </a:t>
            </a:r>
            <a:r>
              <a:rPr lang="en-US" altLang="en-US" sz="2800" i="1" dirty="0" smtClean="0">
                <a:solidFill>
                  <a:srgbClr val="FF0000"/>
                </a:solidFill>
              </a:rPr>
              <a:t>sample</a:t>
            </a:r>
            <a:r>
              <a:rPr lang="en-US" altLang="en-US" sz="2800" dirty="0" smtClean="0">
                <a:solidFill>
                  <a:srgbClr val="FF0000"/>
                </a:solidFill>
              </a:rPr>
              <a:t> </a:t>
            </a:r>
            <a:r>
              <a:rPr lang="en-US" altLang="en-US" sz="2800" dirty="0">
                <a:solidFill>
                  <a:srgbClr val="FF0000"/>
                </a:solidFill>
              </a:rPr>
              <a:t>to draw inferences about </a:t>
            </a:r>
            <a:r>
              <a:rPr lang="en-US" altLang="en-US" sz="2800" i="1" dirty="0">
                <a:solidFill>
                  <a:srgbClr val="FF0000"/>
                </a:solidFill>
              </a:rPr>
              <a:t>phenomena</a:t>
            </a:r>
            <a:r>
              <a:rPr lang="en-US" altLang="en-US" sz="2800" dirty="0">
                <a:solidFill>
                  <a:srgbClr val="FF0000"/>
                </a:solidFill>
              </a:rPr>
              <a:t> in a </a:t>
            </a:r>
            <a:r>
              <a:rPr lang="en-US" altLang="en-US" sz="2800" i="1" dirty="0">
                <a:solidFill>
                  <a:srgbClr val="FF0000"/>
                </a:solidFill>
              </a:rPr>
              <a:t>population</a:t>
            </a:r>
            <a:r>
              <a:rPr lang="en-US" sz="2800" dirty="0">
                <a:solidFill>
                  <a:srgbClr val="FF0000"/>
                </a:solidFill>
              </a:rPr>
              <a:t> </a:t>
            </a:r>
          </a:p>
        </p:txBody>
      </p:sp>
    </p:spTree>
    <p:extLst>
      <p:ext uri="{BB962C8B-B14F-4D97-AF65-F5344CB8AC3E}">
        <p14:creationId xmlns:p14="http://schemas.microsoft.com/office/powerpoint/2010/main" val="1059063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1045029" y="5297714"/>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4274" y="5885934"/>
            <a:ext cx="6619441" cy="523220"/>
          </a:xfrm>
          <a:prstGeom prst="rect">
            <a:avLst/>
          </a:prstGeom>
          <a:noFill/>
        </p:spPr>
        <p:txBody>
          <a:bodyPr wrap="none" rtlCol="0">
            <a:spAutoFit/>
          </a:bodyPr>
          <a:lstStyle/>
          <a:p>
            <a:r>
              <a:rPr lang="en-US" sz="2800" dirty="0" smtClean="0">
                <a:solidFill>
                  <a:srgbClr val="FF0000"/>
                </a:solidFill>
              </a:rPr>
              <a:t>Step 1) What do you actually want to know?</a:t>
            </a:r>
            <a:endParaRPr lang="en-US" sz="2800" dirty="0">
              <a:solidFill>
                <a:srgbClr val="FF0000"/>
              </a:solidFill>
            </a:endParaRPr>
          </a:p>
        </p:txBody>
      </p:sp>
      <p:sp>
        <p:nvSpPr>
          <p:cNvPr id="6" name="Rounded Rectangle 5"/>
          <p:cNvSpPr/>
          <p:nvPr/>
        </p:nvSpPr>
        <p:spPr>
          <a:xfrm flipH="1" flipV="1">
            <a:off x="239485" y="1582057"/>
            <a:ext cx="1836058" cy="35414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183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731" y="5754915"/>
            <a:ext cx="8147469" cy="954107"/>
          </a:xfrm>
          <a:prstGeom prst="rect">
            <a:avLst/>
          </a:prstGeom>
          <a:noFill/>
        </p:spPr>
        <p:txBody>
          <a:bodyPr wrap="square" rtlCol="0">
            <a:spAutoFit/>
          </a:bodyPr>
          <a:lstStyle/>
          <a:p>
            <a:r>
              <a:rPr lang="en-US" sz="2800" dirty="0" smtClean="0">
                <a:solidFill>
                  <a:srgbClr val="FF0000"/>
                </a:solidFill>
              </a:rPr>
              <a:t>Step 2) Can we theoretically access a relevant sample of participants and get required measurements? </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4397815" y="5297715"/>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flipH="1" flipV="1">
            <a:off x="2097314" y="2590409"/>
            <a:ext cx="3331015" cy="264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60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730" y="5776687"/>
            <a:ext cx="8256327" cy="954107"/>
          </a:xfrm>
          <a:prstGeom prst="rect">
            <a:avLst/>
          </a:prstGeom>
          <a:noFill/>
        </p:spPr>
        <p:txBody>
          <a:bodyPr wrap="square" rtlCol="0">
            <a:spAutoFit/>
          </a:bodyPr>
          <a:lstStyle/>
          <a:p>
            <a:r>
              <a:rPr lang="en-US" sz="2800" dirty="0" smtClean="0">
                <a:solidFill>
                  <a:srgbClr val="FF0000"/>
                </a:solidFill>
              </a:rPr>
              <a:t>Step 3) Can we </a:t>
            </a:r>
            <a:r>
              <a:rPr lang="en-US" sz="2800" i="1" dirty="0" smtClean="0">
                <a:solidFill>
                  <a:srgbClr val="FF0000"/>
                </a:solidFill>
              </a:rPr>
              <a:t>actually</a:t>
            </a:r>
            <a:r>
              <a:rPr lang="en-US" sz="2800" dirty="0" smtClean="0">
                <a:solidFill>
                  <a:srgbClr val="FF0000"/>
                </a:solidFill>
              </a:rPr>
              <a:t> recruit the intended study subjects and make the measurements without bias? </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6886995" y="5297715"/>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flipH="1" flipV="1">
            <a:off x="5471864" y="2590409"/>
            <a:ext cx="3331015" cy="264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09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4081573" cy="4351338"/>
          </a:xfrm>
        </p:spPr>
        <p:txBody>
          <a:bodyPr/>
          <a:lstStyle/>
          <a:p>
            <a:r>
              <a:rPr lang="en-US" dirty="0" smtClean="0"/>
              <a:t>Led by Tom Newman 2009-2015</a:t>
            </a:r>
          </a:p>
          <a:p>
            <a:pPr lvl="1"/>
            <a:r>
              <a:rPr lang="en-US" dirty="0" smtClean="0"/>
              <a:t>Clinical Epidemiology Division Chief </a:t>
            </a:r>
            <a:r>
              <a:rPr lang="en-US" dirty="0" smtClean="0">
                <a:sym typeface="Wingdings" pitchFamily="2" charset="2"/>
              </a:rPr>
              <a:t> retired this year</a:t>
            </a:r>
            <a:endParaRPr lang="en-US" dirty="0" smtClean="0"/>
          </a:p>
          <a:p>
            <a:pPr lvl="1"/>
            <a:r>
              <a:rPr lang="en-US" dirty="0" smtClean="0"/>
              <a:t>Co-Author of the Book</a:t>
            </a:r>
          </a:p>
          <a:p>
            <a:pPr lvl="1"/>
            <a:r>
              <a:rPr lang="en-US" dirty="0" smtClean="0"/>
              <a:t>Will give Lecture 2</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471" y="1382232"/>
            <a:ext cx="4508204" cy="3292094"/>
          </a:xfrm>
          <a:prstGeom prst="rect">
            <a:avLst/>
          </a:prstGeom>
        </p:spPr>
      </p:pic>
    </p:spTree>
    <p:extLst>
      <p:ext uri="{BB962C8B-B14F-4D97-AF65-F5344CB8AC3E}">
        <p14:creationId xmlns:p14="http://schemas.microsoft.com/office/powerpoint/2010/main" val="375570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2742" y="5703064"/>
            <a:ext cx="6618515" cy="954107"/>
          </a:xfrm>
          <a:prstGeom prst="rect">
            <a:avLst/>
          </a:prstGeom>
          <a:noFill/>
        </p:spPr>
        <p:txBody>
          <a:bodyPr wrap="square" rtlCol="0">
            <a:spAutoFit/>
          </a:bodyPr>
          <a:lstStyle/>
          <a:p>
            <a:pPr algn="ctr"/>
            <a:r>
              <a:rPr lang="en-US" sz="2800" dirty="0" smtClean="0">
                <a:solidFill>
                  <a:srgbClr val="FF0000"/>
                </a:solidFill>
              </a:rPr>
              <a:t>Good design reduces random and systematic error, and allows better inference</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flipH="1" flipV="1">
            <a:off x="152397" y="1339850"/>
            <a:ext cx="8686801" cy="9461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2572" y="2111829"/>
            <a:ext cx="4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01658" y="2126344"/>
            <a:ext cx="4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84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What “truth” do you want to know?</a:t>
            </a:r>
          </a:p>
          <a:p>
            <a:pPr lvl="1"/>
            <a:r>
              <a:rPr lang="en-US" dirty="0" smtClean="0"/>
              <a:t>As per our course philosophy, MAKE IT REAL</a:t>
            </a:r>
          </a:p>
          <a:p>
            <a:pPr lvl="1"/>
            <a:r>
              <a:rPr lang="en-US" dirty="0" smtClean="0"/>
              <a:t>Where are the real gaps and opportunities?</a:t>
            </a:r>
          </a:p>
          <a:p>
            <a:r>
              <a:rPr lang="en-US" dirty="0" smtClean="0"/>
              <a:t>Tension between feasibility and importance…</a:t>
            </a:r>
          </a:p>
          <a:p>
            <a:endParaRPr lang="en-US" dirty="0"/>
          </a:p>
        </p:txBody>
      </p:sp>
    </p:spTree>
    <p:extLst>
      <p:ext uri="{BB962C8B-B14F-4D97-AF65-F5344CB8AC3E}">
        <p14:creationId xmlns:p14="http://schemas.microsoft.com/office/powerpoint/2010/main" val="4097572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The FINER Criteria</a:t>
            </a:r>
          </a:p>
          <a:p>
            <a:pPr marL="0" indent="0">
              <a:buNone/>
            </a:pPr>
            <a:r>
              <a:rPr lang="en-US" sz="3600" u="sng" dirty="0" smtClean="0"/>
              <a:t>F</a:t>
            </a:r>
            <a:r>
              <a:rPr lang="en-US" sz="3600" dirty="0" smtClean="0"/>
              <a:t>easible</a:t>
            </a:r>
          </a:p>
          <a:p>
            <a:pPr marL="0" indent="0">
              <a:buNone/>
            </a:pPr>
            <a:r>
              <a:rPr lang="en-US" sz="3600" u="sng" dirty="0" smtClean="0"/>
              <a:t>I</a:t>
            </a:r>
            <a:r>
              <a:rPr lang="en-US" sz="3600" dirty="0" smtClean="0"/>
              <a:t>nteresting</a:t>
            </a:r>
          </a:p>
          <a:p>
            <a:pPr marL="0" indent="0">
              <a:buNone/>
            </a:pPr>
            <a:r>
              <a:rPr lang="en-US" sz="3600" u="sng" dirty="0" smtClean="0"/>
              <a:t>N</a:t>
            </a:r>
            <a:r>
              <a:rPr lang="en-US" sz="3600" dirty="0" smtClean="0"/>
              <a:t>ovel</a:t>
            </a:r>
          </a:p>
          <a:p>
            <a:pPr marL="0" indent="0">
              <a:buNone/>
            </a:pPr>
            <a:r>
              <a:rPr lang="en-US" sz="3600" u="sng" dirty="0" smtClean="0"/>
              <a:t>E</a:t>
            </a:r>
            <a:r>
              <a:rPr lang="en-US" sz="3600" dirty="0" smtClean="0"/>
              <a:t>thical</a:t>
            </a:r>
          </a:p>
          <a:p>
            <a:pPr marL="0" indent="0">
              <a:buNone/>
            </a:pPr>
            <a:r>
              <a:rPr lang="en-US" sz="3600" u="sng" dirty="0" smtClean="0"/>
              <a:t>R</a:t>
            </a:r>
            <a:r>
              <a:rPr lang="en-US" sz="3600" dirty="0" smtClean="0"/>
              <a:t>elevant</a:t>
            </a:r>
            <a:endParaRPr lang="en-US" sz="3600" dirty="0"/>
          </a:p>
        </p:txBody>
      </p:sp>
    </p:spTree>
    <p:extLst>
      <p:ext uri="{BB962C8B-B14F-4D97-AF65-F5344CB8AC3E}">
        <p14:creationId xmlns:p14="http://schemas.microsoft.com/office/powerpoint/2010/main" val="731828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The FIN</a:t>
            </a:r>
            <a:r>
              <a:rPr lang="en-US" dirty="0" smtClean="0">
                <a:solidFill>
                  <a:srgbClr val="FF0000"/>
                </a:solidFill>
              </a:rPr>
              <a:t>G</a:t>
            </a:r>
            <a:r>
              <a:rPr lang="en-US" dirty="0" smtClean="0"/>
              <a:t>ER Criteria</a:t>
            </a:r>
          </a:p>
          <a:p>
            <a:pPr marL="0" indent="0">
              <a:buNone/>
            </a:pPr>
            <a:r>
              <a:rPr lang="en-US" sz="3600" u="sng" dirty="0" smtClean="0"/>
              <a:t>F</a:t>
            </a:r>
            <a:r>
              <a:rPr lang="en-US" sz="3600" dirty="0" smtClean="0"/>
              <a:t>easible</a:t>
            </a:r>
          </a:p>
          <a:p>
            <a:pPr marL="0" indent="0">
              <a:buNone/>
            </a:pPr>
            <a:r>
              <a:rPr lang="en-US" sz="3600" u="sng" dirty="0" smtClean="0"/>
              <a:t>I</a:t>
            </a:r>
            <a:r>
              <a:rPr lang="en-US" sz="3600" dirty="0" smtClean="0"/>
              <a:t>nteresting</a:t>
            </a:r>
          </a:p>
          <a:p>
            <a:pPr marL="0" indent="0">
              <a:buNone/>
            </a:pPr>
            <a:r>
              <a:rPr lang="en-US" sz="3600" u="sng" dirty="0" smtClean="0"/>
              <a:t>N</a:t>
            </a:r>
            <a:r>
              <a:rPr lang="en-US" sz="3600" dirty="0" smtClean="0"/>
              <a:t>ovel</a:t>
            </a:r>
          </a:p>
          <a:p>
            <a:pPr marL="0" indent="0">
              <a:buNone/>
            </a:pPr>
            <a:r>
              <a:rPr lang="en-US" sz="3600" u="sng" dirty="0" smtClean="0">
                <a:solidFill>
                  <a:srgbClr val="FF0000"/>
                </a:solidFill>
              </a:rPr>
              <a:t>G</a:t>
            </a:r>
            <a:r>
              <a:rPr lang="en-US" sz="3600" dirty="0" smtClean="0">
                <a:solidFill>
                  <a:srgbClr val="FF0000"/>
                </a:solidFill>
              </a:rPr>
              <a:t>ood for your career</a:t>
            </a:r>
            <a:endParaRPr lang="en-US" sz="3600" u="sng" dirty="0" smtClean="0">
              <a:solidFill>
                <a:srgbClr val="FF0000"/>
              </a:solidFill>
            </a:endParaRPr>
          </a:p>
          <a:p>
            <a:pPr marL="0" indent="0">
              <a:buNone/>
            </a:pPr>
            <a:r>
              <a:rPr lang="en-US" sz="3600" u="sng" dirty="0" smtClean="0"/>
              <a:t>E</a:t>
            </a:r>
            <a:r>
              <a:rPr lang="en-US" sz="3600" dirty="0" smtClean="0"/>
              <a:t>thical</a:t>
            </a:r>
          </a:p>
          <a:p>
            <a:pPr marL="0" indent="0">
              <a:buNone/>
            </a:pPr>
            <a:r>
              <a:rPr lang="en-US" sz="3600" u="sng" dirty="0" smtClean="0"/>
              <a:t>R</a:t>
            </a:r>
            <a:r>
              <a:rPr lang="en-US" sz="3600" dirty="0" smtClean="0"/>
              <a:t>elevant</a:t>
            </a:r>
            <a:endParaRPr lang="en-US" sz="3600" dirty="0"/>
          </a:p>
        </p:txBody>
      </p:sp>
    </p:spTree>
    <p:extLst>
      <p:ext uri="{BB962C8B-B14F-4D97-AF65-F5344CB8AC3E}">
        <p14:creationId xmlns:p14="http://schemas.microsoft.com/office/powerpoint/2010/main" val="1279939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ideal choices for this course:</a:t>
            </a:r>
            <a:endParaRPr lang="en-US" dirty="0"/>
          </a:p>
          <a:p>
            <a:pPr lvl="1"/>
            <a:r>
              <a:rPr lang="en-US" dirty="0" smtClean="0"/>
              <a:t>Qualitative research</a:t>
            </a:r>
          </a:p>
          <a:p>
            <a:pPr lvl="1"/>
            <a:r>
              <a:rPr lang="en-US" dirty="0" smtClean="0"/>
              <a:t>Data synthesis like decision analysis, cost-effectiveness analysis, meta-analysis</a:t>
            </a:r>
          </a:p>
          <a:p>
            <a:pPr lvl="1"/>
            <a:r>
              <a:rPr lang="en-US" dirty="0" smtClean="0"/>
              <a:t>Animals/molecules </a:t>
            </a:r>
            <a:r>
              <a:rPr lang="en-US" u="sng" dirty="0" smtClean="0"/>
              <a:t>without humans</a:t>
            </a:r>
          </a:p>
          <a:p>
            <a:pPr lvl="1"/>
            <a:endParaRPr lang="en-US" dirty="0" smtClean="0"/>
          </a:p>
          <a:p>
            <a:endParaRPr lang="en-US" dirty="0" smtClean="0"/>
          </a:p>
        </p:txBody>
      </p:sp>
    </p:spTree>
    <p:extLst>
      <p:ext uri="{BB962C8B-B14F-4D97-AF65-F5344CB8AC3E}">
        <p14:creationId xmlns:p14="http://schemas.microsoft.com/office/powerpoint/2010/main" val="3618769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ideal choices for this course:</a:t>
            </a:r>
            <a:endParaRPr lang="en-US" dirty="0"/>
          </a:p>
          <a:p>
            <a:pPr lvl="1"/>
            <a:r>
              <a:rPr lang="en-US" dirty="0" smtClean="0"/>
              <a:t>Qualitative research</a:t>
            </a:r>
          </a:p>
          <a:p>
            <a:pPr lvl="1"/>
            <a:r>
              <a:rPr lang="en-US" dirty="0" smtClean="0"/>
              <a:t>Data synthesis like decision analysis, cost-effectiveness analysis, meta-analysis</a:t>
            </a:r>
          </a:p>
          <a:p>
            <a:pPr lvl="1"/>
            <a:r>
              <a:rPr lang="en-US" dirty="0" smtClean="0"/>
              <a:t>Animals/molecules </a:t>
            </a:r>
            <a:r>
              <a:rPr lang="en-US" u="sng" dirty="0" smtClean="0"/>
              <a:t>without humans</a:t>
            </a:r>
          </a:p>
          <a:p>
            <a:pPr lvl="1"/>
            <a:endParaRPr lang="en-US" dirty="0" smtClean="0"/>
          </a:p>
          <a:p>
            <a:endParaRPr lang="en-US" dirty="0" smtClean="0"/>
          </a:p>
        </p:txBody>
      </p:sp>
      <p:sp>
        <p:nvSpPr>
          <p:cNvPr id="4" name="Oval 3"/>
          <p:cNvSpPr/>
          <p:nvPr/>
        </p:nvSpPr>
        <p:spPr>
          <a:xfrm>
            <a:off x="3677245" y="3495337"/>
            <a:ext cx="2632842" cy="8986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2814" y="4511848"/>
            <a:ext cx="4414346" cy="1384995"/>
          </a:xfrm>
          <a:prstGeom prst="rect">
            <a:avLst/>
          </a:prstGeom>
          <a:noFill/>
        </p:spPr>
        <p:txBody>
          <a:bodyPr wrap="square" rtlCol="0">
            <a:spAutoFit/>
          </a:bodyPr>
          <a:lstStyle/>
          <a:p>
            <a:r>
              <a:rPr lang="en-US" sz="2800" dirty="0" smtClean="0">
                <a:solidFill>
                  <a:srgbClr val="FF0000"/>
                </a:solidFill>
              </a:rPr>
              <a:t>Humans are a primary source of many feasibility issues...</a:t>
            </a:r>
            <a:r>
              <a:rPr lang="en-US" sz="2800" dirty="0" smtClean="0">
                <a:solidFill>
                  <a:srgbClr val="FF0000"/>
                </a:solidFill>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val="3618769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ideal choices for this course:</a:t>
            </a:r>
            <a:endParaRPr lang="en-US" dirty="0"/>
          </a:p>
          <a:p>
            <a:pPr lvl="1"/>
            <a:r>
              <a:rPr lang="en-US" dirty="0" smtClean="0"/>
              <a:t>Qualitative research</a:t>
            </a:r>
          </a:p>
          <a:p>
            <a:pPr lvl="1"/>
            <a:r>
              <a:rPr lang="en-US" dirty="0" smtClean="0"/>
              <a:t>Data synthesis like decision analysis, cost-effectiveness analysis, meta-analysis</a:t>
            </a:r>
          </a:p>
          <a:p>
            <a:pPr lvl="1"/>
            <a:r>
              <a:rPr lang="en-US" dirty="0" smtClean="0"/>
              <a:t>Animals/molecules </a:t>
            </a:r>
            <a:r>
              <a:rPr lang="en-US" u="sng" dirty="0" smtClean="0"/>
              <a:t>without </a:t>
            </a:r>
            <a:r>
              <a:rPr lang="en-US" u="sng" dirty="0" smtClean="0"/>
              <a:t>humans</a:t>
            </a:r>
          </a:p>
          <a:p>
            <a:pPr lvl="1"/>
            <a:endParaRPr lang="en-US" u="sng" dirty="0"/>
          </a:p>
          <a:p>
            <a:r>
              <a:rPr lang="en-US" dirty="0" smtClean="0">
                <a:solidFill>
                  <a:srgbClr val="FF0000"/>
                </a:solidFill>
              </a:rPr>
              <a:t>Design at least one </a:t>
            </a:r>
            <a:r>
              <a:rPr lang="en-US" dirty="0" smtClean="0">
                <a:solidFill>
                  <a:srgbClr val="FF0000"/>
                </a:solidFill>
              </a:rPr>
              <a:t>quantitative </a:t>
            </a:r>
            <a:r>
              <a:rPr lang="en-US" dirty="0" smtClean="0">
                <a:solidFill>
                  <a:srgbClr val="FF0000"/>
                </a:solidFill>
              </a:rPr>
              <a:t>study with human subjects</a:t>
            </a:r>
            <a:endParaRPr lang="en-US" dirty="0" smtClean="0">
              <a:solidFill>
                <a:srgbClr val="FF0000"/>
              </a:solidFill>
            </a:endParaRPr>
          </a:p>
          <a:p>
            <a:pPr lvl="1"/>
            <a:endParaRPr lang="en-US" dirty="0" smtClean="0"/>
          </a:p>
          <a:p>
            <a:endParaRPr lang="en-US" dirty="0" smtClean="0"/>
          </a:p>
        </p:txBody>
      </p:sp>
    </p:spTree>
    <p:extLst>
      <p:ext uri="{BB962C8B-B14F-4D97-AF65-F5344CB8AC3E}">
        <p14:creationId xmlns:p14="http://schemas.microsoft.com/office/powerpoint/2010/main" val="4153912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lnSpcReduction="10000"/>
          </a:bodyPr>
          <a:lstStyle/>
          <a:p>
            <a:r>
              <a:rPr lang="en-US" dirty="0"/>
              <a:t>S</a:t>
            </a:r>
            <a:r>
              <a:rPr lang="en-US" dirty="0" smtClean="0"/>
              <a:t>econdary data analyses are great for career-building</a:t>
            </a:r>
          </a:p>
          <a:p>
            <a:r>
              <a:rPr lang="en-US" dirty="0" smtClean="0"/>
              <a:t>Pro’s:</a:t>
            </a:r>
          </a:p>
          <a:p>
            <a:pPr lvl="1"/>
            <a:r>
              <a:rPr lang="en-US" dirty="0" smtClean="0"/>
              <a:t>Feasible</a:t>
            </a:r>
          </a:p>
          <a:p>
            <a:pPr lvl="1"/>
            <a:r>
              <a:rPr lang="en-US" dirty="0" smtClean="0"/>
              <a:t>Often use high-quality/high-impact data sources and leverage $millions invested in study execution</a:t>
            </a:r>
          </a:p>
          <a:p>
            <a:pPr lvl="1"/>
            <a:r>
              <a:rPr lang="en-US" dirty="0" smtClean="0"/>
              <a:t>Can lead to quick, high-quality publications</a:t>
            </a:r>
          </a:p>
          <a:p>
            <a:r>
              <a:rPr lang="en-US" dirty="0" smtClean="0"/>
              <a:t>Con’s:</a:t>
            </a:r>
          </a:p>
          <a:p>
            <a:pPr lvl="1"/>
            <a:r>
              <a:rPr lang="en-US" dirty="0" smtClean="0"/>
              <a:t>Some already did the hard work of design and implementation</a:t>
            </a:r>
          </a:p>
          <a:p>
            <a:pPr lvl="1"/>
            <a:r>
              <a:rPr lang="en-US" dirty="0" smtClean="0"/>
              <a:t>You won’t learn as much from this course</a:t>
            </a:r>
          </a:p>
        </p:txBody>
      </p:sp>
    </p:spTree>
    <p:extLst>
      <p:ext uri="{BB962C8B-B14F-4D97-AF65-F5344CB8AC3E}">
        <p14:creationId xmlns:p14="http://schemas.microsoft.com/office/powerpoint/2010/main" val="321047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Bottom line:</a:t>
            </a:r>
            <a:endParaRPr lang="en-US" dirty="0"/>
          </a:p>
          <a:p>
            <a:pPr lvl="1"/>
            <a:r>
              <a:rPr lang="en-US" dirty="0" smtClean="0"/>
              <a:t>Design at least 1 study with primary data collection</a:t>
            </a:r>
          </a:p>
          <a:p>
            <a:pPr lvl="1"/>
            <a:r>
              <a:rPr lang="en-US" dirty="0" smtClean="0"/>
              <a:t>Design at least 1 study you definitely plan to do (near-term feasibility)</a:t>
            </a:r>
          </a:p>
          <a:p>
            <a:pPr lvl="1"/>
            <a:r>
              <a:rPr lang="en-US" dirty="0" smtClean="0"/>
              <a:t>Do at least a 1-page outline for both</a:t>
            </a:r>
          </a:p>
          <a:p>
            <a:pPr lvl="1"/>
            <a:r>
              <a:rPr lang="en-US" dirty="0" smtClean="0"/>
              <a:t>Your Small Group Leader/Colleagues can help you decide which to turn </a:t>
            </a:r>
            <a:r>
              <a:rPr lang="en-US" dirty="0" smtClean="0"/>
              <a:t>into a 5-page protocol </a:t>
            </a:r>
            <a:r>
              <a:rPr lang="en-US" dirty="0" smtClean="0"/>
              <a:t>as your Final Project</a:t>
            </a:r>
          </a:p>
          <a:p>
            <a:endParaRPr lang="en-US" dirty="0" smtClean="0"/>
          </a:p>
          <a:p>
            <a:endParaRPr lang="en-US" dirty="0" smtClean="0"/>
          </a:p>
        </p:txBody>
      </p:sp>
    </p:spTree>
    <p:extLst>
      <p:ext uri="{BB962C8B-B14F-4D97-AF65-F5344CB8AC3E}">
        <p14:creationId xmlns:p14="http://schemas.microsoft.com/office/powerpoint/2010/main" val="3490747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Choosing a study DESIGN is hard too…</a:t>
            </a:r>
          </a:p>
          <a:p>
            <a:endParaRPr lang="en-US" dirty="0" smtClean="0"/>
          </a:p>
          <a:p>
            <a:r>
              <a:rPr lang="en-US" dirty="0" smtClean="0"/>
              <a:t>You </a:t>
            </a:r>
            <a:r>
              <a:rPr lang="en-US" dirty="0"/>
              <a:t>probably already know something, and you’ll probably continue learning for the rest of your </a:t>
            </a:r>
            <a:r>
              <a:rPr lang="en-US" dirty="0" smtClean="0"/>
              <a:t>career</a:t>
            </a:r>
            <a:endParaRPr lang="en-US" dirty="0"/>
          </a:p>
          <a:p>
            <a:endParaRPr lang="en-US" dirty="0" smtClean="0"/>
          </a:p>
          <a:p>
            <a:r>
              <a:rPr lang="en-US" dirty="0" smtClean="0"/>
              <a:t>Chicken-egg problem</a:t>
            </a:r>
          </a:p>
          <a:p>
            <a:pPr lvl="1"/>
            <a:r>
              <a:rPr lang="en-US" dirty="0" smtClean="0"/>
              <a:t>Teach it now before you need it</a:t>
            </a:r>
          </a:p>
          <a:p>
            <a:pPr lvl="1"/>
            <a:r>
              <a:rPr lang="en-US" dirty="0" smtClean="0"/>
              <a:t>Ask you to guess, then teach after you beg for it?</a:t>
            </a:r>
          </a:p>
          <a:p>
            <a:endParaRPr lang="en-US" dirty="0" smtClean="0"/>
          </a:p>
        </p:txBody>
      </p:sp>
    </p:spTree>
    <p:extLst>
      <p:ext uri="{BB962C8B-B14F-4D97-AF65-F5344CB8AC3E}">
        <p14:creationId xmlns:p14="http://schemas.microsoft.com/office/powerpoint/2010/main" val="280654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5539921" cy="4351338"/>
          </a:xfrm>
        </p:spPr>
        <p:txBody>
          <a:bodyPr>
            <a:normAutofit/>
          </a:bodyPr>
          <a:lstStyle/>
          <a:p>
            <a:r>
              <a:rPr lang="en-US" dirty="0"/>
              <a:t>Michael Kohn</a:t>
            </a:r>
          </a:p>
          <a:p>
            <a:pPr lvl="1"/>
            <a:r>
              <a:rPr lang="en-US" dirty="0"/>
              <a:t>Course Co-Director 2004-2011</a:t>
            </a:r>
          </a:p>
          <a:p>
            <a:pPr lvl="1"/>
            <a:r>
              <a:rPr lang="en-US" dirty="0" smtClean="0"/>
              <a:t>Online sample </a:t>
            </a:r>
            <a:r>
              <a:rPr lang="en-US" dirty="0"/>
              <a:t>size </a:t>
            </a:r>
            <a:r>
              <a:rPr lang="en-US" dirty="0" smtClean="0"/>
              <a:t>calculators</a:t>
            </a:r>
          </a:p>
          <a:p>
            <a:pPr lvl="1"/>
            <a:r>
              <a:rPr lang="en-US" dirty="0" smtClean="0"/>
              <a:t>Will be giving Lecture 6</a:t>
            </a:r>
            <a:endParaRPr lang="en-US" dirty="0"/>
          </a:p>
          <a:p>
            <a:r>
              <a:rPr lang="en-US" dirty="0" smtClean="0"/>
              <a:t>Joel Simon, Course Co-Director</a:t>
            </a:r>
          </a:p>
          <a:p>
            <a:pPr lvl="1"/>
            <a:r>
              <a:rPr lang="en-US" dirty="0" smtClean="0"/>
              <a:t>Small Group Leader since 1992</a:t>
            </a:r>
          </a:p>
          <a:p>
            <a:pPr lvl="1"/>
            <a:r>
              <a:rPr lang="en-US" dirty="0"/>
              <a:t>Course Co-Director since </a:t>
            </a:r>
            <a:r>
              <a:rPr lang="en-US" dirty="0" smtClean="0"/>
              <a:t>2012</a:t>
            </a:r>
          </a:p>
          <a:p>
            <a:r>
              <a:rPr lang="en-US" dirty="0" smtClean="0"/>
              <a:t>Both have played instrumental roles refining and honing DCR materials over the years</a:t>
            </a:r>
          </a:p>
        </p:txBody>
      </p:sp>
      <p:pic>
        <p:nvPicPr>
          <p:cNvPr id="5" name="Picture 4" descr="Snapshot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312" y="2657476"/>
            <a:ext cx="2708644" cy="39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019" y="297658"/>
            <a:ext cx="30559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7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Compromise for this course:</a:t>
            </a:r>
            <a:endParaRPr lang="en-US" dirty="0"/>
          </a:p>
          <a:p>
            <a:pPr lvl="1"/>
            <a:r>
              <a:rPr lang="en-US" dirty="0" smtClean="0"/>
              <a:t>Quick “refresher” right now</a:t>
            </a:r>
          </a:p>
          <a:p>
            <a:pPr lvl="1"/>
            <a:r>
              <a:rPr lang="en-US" dirty="0" smtClean="0"/>
              <a:t>16 minute mini-lecture posted (week 2 on syllabus)</a:t>
            </a:r>
            <a:endParaRPr lang="en-US" dirty="0" smtClean="0"/>
          </a:p>
          <a:p>
            <a:pPr lvl="1"/>
            <a:r>
              <a:rPr lang="en-US" dirty="0" smtClean="0"/>
              <a:t>Dive in and guess!</a:t>
            </a:r>
          </a:p>
          <a:p>
            <a:pPr lvl="1"/>
            <a:r>
              <a:rPr lang="en-US" dirty="0" smtClean="0"/>
              <a:t>Discuss throughout course in Small Group Sessions</a:t>
            </a:r>
          </a:p>
          <a:p>
            <a:pPr lvl="1"/>
            <a:r>
              <a:rPr lang="en-US" dirty="0" smtClean="0"/>
              <a:t>More knowledge coming soon</a:t>
            </a:r>
          </a:p>
          <a:p>
            <a:pPr lvl="2"/>
            <a:r>
              <a:rPr lang="en-US" dirty="0" smtClean="0"/>
              <a:t>Chapters 7-13, Lectures 4 and 5</a:t>
            </a:r>
          </a:p>
          <a:p>
            <a:pPr lvl="1"/>
            <a:r>
              <a:rPr lang="en-US" dirty="0" smtClean="0"/>
              <a:t>Modify, refine during the course</a:t>
            </a:r>
          </a:p>
          <a:p>
            <a:endParaRPr lang="en-US" dirty="0" smtClean="0"/>
          </a:p>
          <a:p>
            <a:endParaRPr lang="en-US" dirty="0" smtClean="0"/>
          </a:p>
        </p:txBody>
      </p:sp>
    </p:spTree>
    <p:extLst>
      <p:ext uri="{BB962C8B-B14F-4D97-AF65-F5344CB8AC3E}">
        <p14:creationId xmlns:p14="http://schemas.microsoft.com/office/powerpoint/2010/main" val="1752784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Randomized controlled trial</a:t>
            </a:r>
          </a:p>
          <a:p>
            <a:pPr lvl="1"/>
            <a:r>
              <a:rPr lang="en-US" dirty="0" smtClean="0"/>
              <a:t>INTERVENTION (with random assignment to control)</a:t>
            </a:r>
          </a:p>
          <a:p>
            <a:r>
              <a:rPr lang="en-US" dirty="0" smtClean="0"/>
              <a:t>Cross-sectional study</a:t>
            </a:r>
          </a:p>
          <a:p>
            <a:pPr lvl="1"/>
            <a:r>
              <a:rPr lang="en-US" dirty="0" smtClean="0"/>
              <a:t>Take a look at a given population (sample) right now</a:t>
            </a:r>
          </a:p>
          <a:p>
            <a:r>
              <a:rPr lang="en-US" dirty="0" smtClean="0"/>
              <a:t>Cohort study</a:t>
            </a:r>
          </a:p>
          <a:p>
            <a:pPr lvl="1"/>
            <a:r>
              <a:rPr lang="en-US" dirty="0" smtClean="0"/>
              <a:t>Choose a sample and follow over time</a:t>
            </a:r>
          </a:p>
          <a:p>
            <a:r>
              <a:rPr lang="en-US" dirty="0" smtClean="0"/>
              <a:t>Case-control study</a:t>
            </a:r>
          </a:p>
          <a:p>
            <a:pPr lvl="1"/>
            <a:r>
              <a:rPr lang="en-US" dirty="0" smtClean="0"/>
              <a:t>Choose two samples (cases and controls) with and without the outcome, compare exposures</a:t>
            </a:r>
          </a:p>
          <a:p>
            <a:endParaRPr lang="en-US" dirty="0" smtClean="0"/>
          </a:p>
        </p:txBody>
      </p:sp>
    </p:spTree>
    <p:extLst>
      <p:ext uri="{BB962C8B-B14F-4D97-AF65-F5344CB8AC3E}">
        <p14:creationId xmlns:p14="http://schemas.microsoft.com/office/powerpoint/2010/main" val="1752784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nvSpPr>
        <p:spPr bwMode="auto">
          <a:xfrm>
            <a:off x="8617560" y="6545802"/>
            <a:ext cx="450240" cy="303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9899A921-5383-4DEA-8083-0AF8AC0FCC4D}" type="slidenum">
              <a:rPr lang="en-US" altLang="en-US" sz="1400"/>
              <a:pPr/>
              <a:t>52</a:t>
            </a:fld>
            <a:endParaRPr lang="en-US" altLang="en-US" sz="1400"/>
          </a:p>
        </p:txBody>
      </p:sp>
      <p:sp>
        <p:nvSpPr>
          <p:cNvPr id="7" name="TextBox 4"/>
          <p:cNvSpPr txBox="1">
            <a:spLocks noChangeArrowheads="1"/>
          </p:cNvSpPr>
          <p:nvPr/>
        </p:nvSpPr>
        <p:spPr bwMode="auto">
          <a:xfrm>
            <a:off x="361475" y="583842"/>
            <a:ext cx="5104287"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dirty="0">
                <a:latin typeface="Tahoma" panose="020B0604030504040204" pitchFamily="34" charset="0"/>
              </a:rPr>
              <a:t>Do you want to compare groups?</a:t>
            </a:r>
          </a:p>
        </p:txBody>
      </p:sp>
      <p:sp>
        <p:nvSpPr>
          <p:cNvPr id="8" name="TextBox 5"/>
          <p:cNvSpPr txBox="1">
            <a:spLocks noChangeArrowheads="1"/>
          </p:cNvSpPr>
          <p:nvPr/>
        </p:nvSpPr>
        <p:spPr bwMode="auto">
          <a:xfrm>
            <a:off x="158242" y="1261705"/>
            <a:ext cx="5307521" cy="67710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Is the outcome rare? </a:t>
            </a:r>
            <a:r>
              <a:rPr lang="en-US" altLang="en-US">
                <a:latin typeface="Tahoma" panose="020B0604030504040204" pitchFamily="34" charset="0"/>
              </a:rPr>
              <a:t>(Sample based on outcome)</a:t>
            </a:r>
          </a:p>
        </p:txBody>
      </p:sp>
      <p:sp>
        <p:nvSpPr>
          <p:cNvPr id="9" name="TextBox 6"/>
          <p:cNvSpPr txBox="1">
            <a:spLocks noChangeArrowheads="1"/>
          </p:cNvSpPr>
          <p:nvPr/>
        </p:nvSpPr>
        <p:spPr bwMode="auto">
          <a:xfrm>
            <a:off x="158242" y="1974492"/>
            <a:ext cx="5307521"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dirty="0">
                <a:latin typeface="Tahoma" panose="020B0604030504040204" pitchFamily="34" charset="0"/>
              </a:rPr>
              <a:t>Will you follow the subjects over time?</a:t>
            </a:r>
          </a:p>
        </p:txBody>
      </p:sp>
      <p:sp>
        <p:nvSpPr>
          <p:cNvPr id="10" name="TextBox 7"/>
          <p:cNvSpPr txBox="1">
            <a:spLocks noChangeArrowheads="1"/>
          </p:cNvSpPr>
          <p:nvPr/>
        </p:nvSpPr>
        <p:spPr bwMode="auto">
          <a:xfrm>
            <a:off x="148807" y="3230208"/>
            <a:ext cx="5102723"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Will you TREAT the subjects?</a:t>
            </a:r>
          </a:p>
        </p:txBody>
      </p:sp>
      <p:sp>
        <p:nvSpPr>
          <p:cNvPr id="11" name="TextBox 8"/>
          <p:cNvSpPr txBox="1">
            <a:spLocks noChangeArrowheads="1"/>
          </p:cNvSpPr>
          <p:nvPr/>
        </p:nvSpPr>
        <p:spPr bwMode="auto">
          <a:xfrm>
            <a:off x="40800" y="3955692"/>
            <a:ext cx="5104287"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Can you randomly assign treatment?</a:t>
            </a:r>
          </a:p>
        </p:txBody>
      </p:sp>
      <p:sp>
        <p:nvSpPr>
          <p:cNvPr id="12" name="TextBox 9"/>
          <p:cNvSpPr txBox="1">
            <a:spLocks noChangeArrowheads="1"/>
          </p:cNvSpPr>
          <p:nvPr/>
        </p:nvSpPr>
        <p:spPr bwMode="auto">
          <a:xfrm>
            <a:off x="42516" y="4793892"/>
            <a:ext cx="5215283"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Compare subjects only with themselves?</a:t>
            </a:r>
          </a:p>
        </p:txBody>
      </p:sp>
      <p:sp>
        <p:nvSpPr>
          <p:cNvPr id="13" name="TextBox 10"/>
          <p:cNvSpPr txBox="1">
            <a:spLocks noChangeArrowheads="1"/>
          </p:cNvSpPr>
          <p:nvPr/>
        </p:nvSpPr>
        <p:spPr bwMode="auto">
          <a:xfrm>
            <a:off x="155076" y="5555892"/>
            <a:ext cx="5102723"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Compare subjects with others?</a:t>
            </a:r>
          </a:p>
        </p:txBody>
      </p:sp>
      <p:sp>
        <p:nvSpPr>
          <p:cNvPr id="14" name="TextBox 11"/>
          <p:cNvSpPr txBox="1"/>
          <p:nvPr/>
        </p:nvSpPr>
        <p:spPr>
          <a:xfrm>
            <a:off x="6235193" y="1296443"/>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Case-control study</a:t>
            </a:r>
          </a:p>
        </p:txBody>
      </p:sp>
      <p:sp>
        <p:nvSpPr>
          <p:cNvPr id="15" name="TextBox 12"/>
          <p:cNvSpPr txBox="1"/>
          <p:nvPr/>
        </p:nvSpPr>
        <p:spPr>
          <a:xfrm>
            <a:off x="6235193" y="589410"/>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Descriptive study</a:t>
            </a:r>
          </a:p>
        </p:txBody>
      </p:sp>
      <p:cxnSp>
        <p:nvCxnSpPr>
          <p:cNvPr id="16" name="Straight Connector 15"/>
          <p:cNvCxnSpPr>
            <a:cxnSpLocks noChangeShapeType="1"/>
          </p:cNvCxnSpPr>
          <p:nvPr/>
        </p:nvCxnSpPr>
        <p:spPr bwMode="auto">
          <a:xfrm flipV="1">
            <a:off x="5476831" y="802142"/>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4"/>
          <p:cNvSpPr txBox="1">
            <a:spLocks noChangeArrowheads="1"/>
          </p:cNvSpPr>
          <p:nvPr/>
        </p:nvSpPr>
        <p:spPr bwMode="auto">
          <a:xfrm>
            <a:off x="5497468" y="373960"/>
            <a:ext cx="716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sp>
        <p:nvSpPr>
          <p:cNvPr id="18" name="TextBox 16"/>
          <p:cNvSpPr txBox="1">
            <a:spLocks noChangeArrowheads="1"/>
          </p:cNvSpPr>
          <p:nvPr/>
        </p:nvSpPr>
        <p:spPr bwMode="auto">
          <a:xfrm>
            <a:off x="5573668" y="1821760"/>
            <a:ext cx="716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sp>
        <p:nvSpPr>
          <p:cNvPr id="19" name="TextBox 17"/>
          <p:cNvSpPr txBox="1"/>
          <p:nvPr/>
        </p:nvSpPr>
        <p:spPr>
          <a:xfrm>
            <a:off x="6288687" y="1900156"/>
            <a:ext cx="2606294" cy="765213"/>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Cross-sectional study</a:t>
            </a:r>
          </a:p>
        </p:txBody>
      </p:sp>
      <p:cxnSp>
        <p:nvCxnSpPr>
          <p:cNvPr id="20" name="Straight Connector 19"/>
          <p:cNvCxnSpPr>
            <a:cxnSpLocks noChangeShapeType="1"/>
          </p:cNvCxnSpPr>
          <p:nvPr/>
        </p:nvCxnSpPr>
        <p:spPr bwMode="auto">
          <a:xfrm flipV="1">
            <a:off x="5497468" y="2200729"/>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TextBox 19"/>
          <p:cNvSpPr txBox="1"/>
          <p:nvPr/>
        </p:nvSpPr>
        <p:spPr>
          <a:xfrm>
            <a:off x="6288212" y="5652842"/>
            <a:ext cx="2754188" cy="765213"/>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Nonrandomized trial (historical control)</a:t>
            </a:r>
          </a:p>
        </p:txBody>
      </p:sp>
      <p:cxnSp>
        <p:nvCxnSpPr>
          <p:cNvPr id="22" name="Straight Connector 21"/>
          <p:cNvCxnSpPr>
            <a:cxnSpLocks noChangeShapeType="1"/>
          </p:cNvCxnSpPr>
          <p:nvPr/>
        </p:nvCxnSpPr>
        <p:spPr bwMode="auto">
          <a:xfrm>
            <a:off x="5272831" y="5783506"/>
            <a:ext cx="972394" cy="24944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24"/>
          <p:cNvSpPr txBox="1"/>
          <p:nvPr/>
        </p:nvSpPr>
        <p:spPr>
          <a:xfrm>
            <a:off x="6275512" y="42604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Randomized trial</a:t>
            </a:r>
          </a:p>
        </p:txBody>
      </p:sp>
      <p:sp>
        <p:nvSpPr>
          <p:cNvPr id="24" name="TextBox 27"/>
          <p:cNvSpPr txBox="1"/>
          <p:nvPr/>
        </p:nvSpPr>
        <p:spPr>
          <a:xfrm>
            <a:off x="6300912" y="35746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Cohort study</a:t>
            </a:r>
          </a:p>
        </p:txBody>
      </p:sp>
      <p:cxnSp>
        <p:nvCxnSpPr>
          <p:cNvPr id="25" name="Straight Connector 24"/>
          <p:cNvCxnSpPr>
            <a:cxnSpLocks noChangeShapeType="1"/>
          </p:cNvCxnSpPr>
          <p:nvPr/>
        </p:nvCxnSpPr>
        <p:spPr bwMode="auto">
          <a:xfrm>
            <a:off x="2438400" y="2964141"/>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2438400" y="3649941"/>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2452688" y="1729066"/>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2441575" y="1019463"/>
            <a:ext cx="0" cy="25734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flipH="1">
            <a:off x="2438400" y="4412569"/>
            <a:ext cx="24" cy="36943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2438400" y="5250350"/>
            <a:ext cx="0" cy="2936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2438980" y="6012359"/>
            <a:ext cx="37520" cy="29523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 name="TextBox 38"/>
          <p:cNvSpPr txBox="1"/>
          <p:nvPr/>
        </p:nvSpPr>
        <p:spPr>
          <a:xfrm>
            <a:off x="6275512" y="49462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Before-after study</a:t>
            </a:r>
          </a:p>
        </p:txBody>
      </p:sp>
      <p:sp>
        <p:nvSpPr>
          <p:cNvPr id="33" name="TextBox 39"/>
          <p:cNvSpPr txBox="1"/>
          <p:nvPr/>
        </p:nvSpPr>
        <p:spPr>
          <a:xfrm>
            <a:off x="1033174" y="63178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Clinical Anecdote</a:t>
            </a:r>
          </a:p>
        </p:txBody>
      </p:sp>
      <p:sp>
        <p:nvSpPr>
          <p:cNvPr id="34" name="TextBox 40"/>
          <p:cNvSpPr txBox="1">
            <a:spLocks noChangeArrowheads="1"/>
          </p:cNvSpPr>
          <p:nvPr/>
        </p:nvSpPr>
        <p:spPr bwMode="auto">
          <a:xfrm>
            <a:off x="4395210" y="6393760"/>
            <a:ext cx="33517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dirty="0">
                <a:solidFill>
                  <a:srgbClr val="FF0000"/>
                </a:solidFill>
                <a:latin typeface="Tahoma" panose="020B0604030504040204" pitchFamily="34" charset="0"/>
              </a:rPr>
              <a:t>From Warren Browner</a:t>
            </a:r>
          </a:p>
        </p:txBody>
      </p:sp>
      <p:cxnSp>
        <p:nvCxnSpPr>
          <p:cNvPr id="35" name="Straight Connector 34"/>
          <p:cNvCxnSpPr>
            <a:cxnSpLocks noChangeShapeType="1"/>
            <a:stCxn id="12" idx="3"/>
          </p:cNvCxnSpPr>
          <p:nvPr/>
        </p:nvCxnSpPr>
        <p:spPr bwMode="auto">
          <a:xfrm>
            <a:off x="5257799" y="5007817"/>
            <a:ext cx="974726" cy="15201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Straight Connector 35"/>
          <p:cNvCxnSpPr>
            <a:cxnSpLocks noChangeShapeType="1"/>
            <a:stCxn id="11" idx="3"/>
          </p:cNvCxnSpPr>
          <p:nvPr/>
        </p:nvCxnSpPr>
        <p:spPr bwMode="auto">
          <a:xfrm>
            <a:off x="5145087" y="4169617"/>
            <a:ext cx="1087438" cy="30441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TextBox 46"/>
          <p:cNvSpPr txBox="1">
            <a:spLocks noChangeArrowheads="1"/>
          </p:cNvSpPr>
          <p:nvPr/>
        </p:nvSpPr>
        <p:spPr bwMode="auto">
          <a:xfrm>
            <a:off x="5345068" y="3117160"/>
            <a:ext cx="716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cxnSp>
        <p:nvCxnSpPr>
          <p:cNvPr id="38" name="Straight Connector 37"/>
          <p:cNvCxnSpPr>
            <a:cxnSpLocks noChangeShapeType="1"/>
          </p:cNvCxnSpPr>
          <p:nvPr/>
        </p:nvCxnSpPr>
        <p:spPr bwMode="auto">
          <a:xfrm>
            <a:off x="5273024" y="3497733"/>
            <a:ext cx="984901" cy="29049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flipV="1">
            <a:off x="5497468" y="1559379"/>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extBox 49"/>
          <p:cNvSpPr txBox="1">
            <a:spLocks noChangeArrowheads="1"/>
          </p:cNvSpPr>
          <p:nvPr/>
        </p:nvSpPr>
        <p:spPr bwMode="auto">
          <a:xfrm>
            <a:off x="5497468" y="11374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1" name="Title 23"/>
          <p:cNvSpPr>
            <a:spLocks noGrp="1"/>
          </p:cNvSpPr>
          <p:nvPr/>
        </p:nvSpPr>
        <p:spPr bwMode="auto">
          <a:xfrm>
            <a:off x="87829" y="37924"/>
            <a:ext cx="7504005" cy="4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a:lstStyle>
          <a:p>
            <a:r>
              <a:rPr lang="en-US" altLang="en-US" sz="3200" dirty="0" smtClean="0">
                <a:solidFill>
                  <a:srgbClr val="FF0000"/>
                </a:solidFill>
              </a:rPr>
              <a:t>Simple rubric for choosing a study design</a:t>
            </a:r>
          </a:p>
        </p:txBody>
      </p:sp>
      <p:sp>
        <p:nvSpPr>
          <p:cNvPr id="42" name="TextBox 55"/>
          <p:cNvSpPr txBox="1"/>
          <p:nvPr/>
        </p:nvSpPr>
        <p:spPr>
          <a:xfrm>
            <a:off x="6313612" y="28888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Double-cohort study</a:t>
            </a:r>
          </a:p>
        </p:txBody>
      </p:sp>
      <p:sp>
        <p:nvSpPr>
          <p:cNvPr id="43" name="TextBox 56"/>
          <p:cNvSpPr txBox="1">
            <a:spLocks noChangeArrowheads="1"/>
          </p:cNvSpPr>
          <p:nvPr/>
        </p:nvSpPr>
        <p:spPr bwMode="auto">
          <a:xfrm>
            <a:off x="159716" y="2507892"/>
            <a:ext cx="5402884" cy="67710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Is the exposure rare? </a:t>
            </a:r>
            <a:r>
              <a:rPr lang="en-US" altLang="en-US">
                <a:latin typeface="Tahoma" panose="020B0604030504040204" pitchFamily="34" charset="0"/>
              </a:rPr>
              <a:t>(Sample based on exposure)</a:t>
            </a:r>
          </a:p>
        </p:txBody>
      </p:sp>
      <p:sp>
        <p:nvSpPr>
          <p:cNvPr id="44" name="TextBox 58"/>
          <p:cNvSpPr txBox="1">
            <a:spLocks noChangeArrowheads="1"/>
          </p:cNvSpPr>
          <p:nvPr/>
        </p:nvSpPr>
        <p:spPr bwMode="auto">
          <a:xfrm>
            <a:off x="5573668" y="25090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cxnSp>
        <p:nvCxnSpPr>
          <p:cNvPr id="45" name="Straight Connector 44"/>
          <p:cNvCxnSpPr>
            <a:cxnSpLocks noChangeShapeType="1"/>
          </p:cNvCxnSpPr>
          <p:nvPr/>
        </p:nvCxnSpPr>
        <p:spPr bwMode="auto">
          <a:xfrm>
            <a:off x="5573378" y="2811933"/>
            <a:ext cx="697247" cy="29049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6" name="TextBox 64"/>
          <p:cNvSpPr txBox="1">
            <a:spLocks noChangeArrowheads="1"/>
          </p:cNvSpPr>
          <p:nvPr/>
        </p:nvSpPr>
        <p:spPr bwMode="auto">
          <a:xfrm>
            <a:off x="5345068" y="38806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7" name="TextBox 65"/>
          <p:cNvSpPr txBox="1">
            <a:spLocks noChangeArrowheads="1"/>
          </p:cNvSpPr>
          <p:nvPr/>
        </p:nvSpPr>
        <p:spPr bwMode="auto">
          <a:xfrm>
            <a:off x="5345068" y="45664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8" name="TextBox 66"/>
          <p:cNvSpPr txBox="1">
            <a:spLocks noChangeArrowheads="1"/>
          </p:cNvSpPr>
          <p:nvPr/>
        </p:nvSpPr>
        <p:spPr bwMode="auto">
          <a:xfrm>
            <a:off x="5345068" y="54808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cxnSp>
        <p:nvCxnSpPr>
          <p:cNvPr id="49" name="Straight Connector 48"/>
          <p:cNvCxnSpPr>
            <a:cxnSpLocks noChangeShapeType="1"/>
          </p:cNvCxnSpPr>
          <p:nvPr/>
        </p:nvCxnSpPr>
        <p:spPr bwMode="auto">
          <a:xfrm>
            <a:off x="2362200" y="2353965"/>
            <a:ext cx="0" cy="15156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9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Advice: “Try out” different study designs for your research question</a:t>
            </a:r>
          </a:p>
          <a:p>
            <a:pPr lvl="1"/>
            <a:endParaRPr lang="en-US" dirty="0" smtClean="0"/>
          </a:p>
          <a:p>
            <a:endParaRPr lang="en-US" dirty="0" smtClean="0"/>
          </a:p>
        </p:txBody>
      </p:sp>
    </p:spTree>
    <p:extLst>
      <p:ext uri="{BB962C8B-B14F-4D97-AF65-F5344CB8AC3E}">
        <p14:creationId xmlns:p14="http://schemas.microsoft.com/office/powerpoint/2010/main" val="2103533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my own research</a:t>
            </a:r>
            <a:endParaRPr lang="en-US" dirty="0"/>
          </a:p>
        </p:txBody>
      </p:sp>
      <p:sp>
        <p:nvSpPr>
          <p:cNvPr id="3" name="Content Placeholder 2"/>
          <p:cNvSpPr>
            <a:spLocks noGrp="1"/>
          </p:cNvSpPr>
          <p:nvPr>
            <p:ph idx="1"/>
          </p:nvPr>
        </p:nvSpPr>
        <p:spPr/>
        <p:txBody>
          <a:bodyPr>
            <a:normAutofit/>
          </a:bodyPr>
          <a:lstStyle/>
          <a:p>
            <a:r>
              <a:rPr lang="en-US" dirty="0" smtClean="0"/>
              <a:t>Three different studies</a:t>
            </a:r>
          </a:p>
          <a:p>
            <a:pPr lvl="1"/>
            <a:r>
              <a:rPr lang="en-US" dirty="0" smtClean="0"/>
              <a:t>VEST</a:t>
            </a:r>
          </a:p>
          <a:p>
            <a:pPr lvl="1"/>
            <a:r>
              <a:rPr lang="en-US" dirty="0" smtClean="0"/>
              <a:t>The Health </a:t>
            </a:r>
            <a:r>
              <a:rPr lang="en-US" dirty="0" err="1" smtClean="0"/>
              <a:t>eHeart</a:t>
            </a:r>
            <a:r>
              <a:rPr lang="en-US" dirty="0" smtClean="0"/>
              <a:t> Study</a:t>
            </a:r>
          </a:p>
          <a:p>
            <a:pPr lvl="1"/>
            <a:r>
              <a:rPr lang="en-US" dirty="0" smtClean="0"/>
              <a:t>POPAYA</a:t>
            </a:r>
          </a:p>
          <a:p>
            <a:endParaRPr lang="en-US" dirty="0" smtClean="0"/>
          </a:p>
          <a:p>
            <a:r>
              <a:rPr lang="en-US" dirty="0" smtClean="0"/>
              <a:t>Practice doing 1-sentence summaries</a:t>
            </a:r>
          </a:p>
          <a:p>
            <a:r>
              <a:rPr lang="en-US" dirty="0" smtClean="0"/>
              <a:t>Trials and tribulations of real-world research</a:t>
            </a:r>
          </a:p>
          <a:p>
            <a:r>
              <a:rPr lang="en-US" dirty="0" smtClean="0"/>
              <a:t>Illustration of feasibility-importance tradeoffs</a:t>
            </a:r>
          </a:p>
        </p:txBody>
      </p:sp>
    </p:spTree>
    <p:extLst>
      <p:ext uri="{BB962C8B-B14F-4D97-AF65-F5344CB8AC3E}">
        <p14:creationId xmlns:p14="http://schemas.microsoft.com/office/powerpoint/2010/main" val="2103533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u="sng" dirty="0" smtClean="0"/>
              <a:t>V</a:t>
            </a:r>
            <a:r>
              <a:rPr lang="en-US" dirty="0" smtClean="0"/>
              <a:t>est prevention of </a:t>
            </a:r>
            <a:r>
              <a:rPr lang="en-US" u="sng" dirty="0" smtClean="0"/>
              <a:t>E</a:t>
            </a:r>
            <a:r>
              <a:rPr lang="en-US" dirty="0" smtClean="0"/>
              <a:t>arly </a:t>
            </a:r>
            <a:r>
              <a:rPr lang="en-US" u="sng" dirty="0" smtClean="0"/>
              <a:t>S</a:t>
            </a:r>
            <a:r>
              <a:rPr lang="en-US" dirty="0" smtClean="0"/>
              <a:t>udden death </a:t>
            </a:r>
            <a:r>
              <a:rPr lang="en-US" u="sng" dirty="0" smtClean="0"/>
              <a:t>T</a:t>
            </a:r>
            <a:r>
              <a:rPr lang="en-US" dirty="0" smtClean="0"/>
              <a:t>rial (VEST)</a:t>
            </a:r>
          </a:p>
          <a:p>
            <a:pPr lvl="1"/>
            <a:r>
              <a:rPr lang="en-US" dirty="0" smtClean="0"/>
              <a:t>Rationale: </a:t>
            </a:r>
          </a:p>
          <a:p>
            <a:pPr lvl="2"/>
            <a:r>
              <a:rPr lang="en-US" dirty="0" smtClean="0"/>
              <a:t>500,000 sudden deaths in US/year</a:t>
            </a:r>
          </a:p>
          <a:p>
            <a:pPr lvl="2"/>
            <a:r>
              <a:rPr lang="en-US" dirty="0" smtClean="0"/>
              <a:t>High risk in low ejection fraction patients immediately post-MI</a:t>
            </a:r>
          </a:p>
          <a:p>
            <a:pPr lvl="2"/>
            <a:r>
              <a:rPr lang="en-US" dirty="0" smtClean="0"/>
              <a:t>Implantable defibrillators work, but NOT immediately post-MI</a:t>
            </a:r>
          </a:p>
          <a:p>
            <a:pPr lvl="3"/>
            <a:r>
              <a:rPr lang="en-US" dirty="0" smtClean="0"/>
              <a:t>First 2-3 months RCTs have shown no benefit and possible harm</a:t>
            </a:r>
          </a:p>
          <a:p>
            <a:pPr lvl="2"/>
            <a:r>
              <a:rPr lang="en-US" dirty="0" smtClean="0"/>
              <a:t>Could a wearable defibrillator provide “gap” protection during those 2-3 months?</a:t>
            </a:r>
          </a:p>
          <a:p>
            <a:pPr lvl="2"/>
            <a:endParaRPr lang="en-US" dirty="0" smtClean="0"/>
          </a:p>
          <a:p>
            <a:pPr lvl="1"/>
            <a:endParaRPr lang="en-US" dirty="0"/>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2665211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Here’s our plan: Find immediately post-MI patients with EF &lt; 35%, randomize 2:1 to </a:t>
            </a:r>
            <a:r>
              <a:rPr lang="en-US" dirty="0" err="1" smtClean="0"/>
              <a:t>LifeVest</a:t>
            </a:r>
            <a:r>
              <a:rPr lang="en-US" dirty="0" smtClean="0"/>
              <a:t> or usual care, follow for 3 months, primary outcome sudden death</a:t>
            </a:r>
          </a:p>
          <a:p>
            <a:r>
              <a:rPr lang="en-US" dirty="0" smtClean="0"/>
              <a:t>Fill in the </a:t>
            </a:r>
            <a:r>
              <a:rPr lang="en-US" dirty="0" err="1" smtClean="0"/>
              <a:t>Madlib</a:t>
            </a:r>
            <a:r>
              <a:rPr lang="en-US" dirty="0" smtClean="0"/>
              <a:t>: </a:t>
            </a:r>
          </a:p>
          <a:p>
            <a:pPr lvl="1"/>
            <a:endParaRPr lang="en-US" dirty="0"/>
          </a:p>
          <a:p>
            <a:pPr lvl="1"/>
            <a:endParaRPr lang="en-US" dirty="0" smtClean="0"/>
          </a:p>
          <a:p>
            <a:endParaRPr lang="en-US" dirty="0" smtClean="0"/>
          </a:p>
          <a:p>
            <a:endParaRPr lang="en-US" dirty="0" smtClean="0"/>
          </a:p>
        </p:txBody>
      </p:sp>
      <p:sp>
        <p:nvSpPr>
          <p:cNvPr id="4" name="Rectangle 3"/>
          <p:cNvSpPr/>
          <p:nvPr/>
        </p:nvSpPr>
        <p:spPr>
          <a:xfrm>
            <a:off x="875210" y="4213499"/>
            <a:ext cx="7471955" cy="1384995"/>
          </a:xfrm>
          <a:prstGeom prst="rect">
            <a:avLst/>
          </a:prstGeom>
        </p:spPr>
        <p:txBody>
          <a:bodyPr wrap="square">
            <a:spAutoFit/>
          </a:bodyPr>
          <a:lstStyle/>
          <a:p>
            <a:pPr lvl="1"/>
            <a:r>
              <a:rPr lang="en-US" sz="2000" dirty="0" smtClean="0"/>
              <a:t>[</a:t>
            </a:r>
            <a:r>
              <a:rPr lang="en-US" sz="2000" dirty="0"/>
              <a:t>study name] </a:t>
            </a:r>
            <a:r>
              <a:rPr lang="en-US" sz="2800" dirty="0"/>
              <a:t>is a </a:t>
            </a:r>
            <a:r>
              <a:rPr lang="en-US" sz="2000" dirty="0" smtClean="0"/>
              <a:t>[study </a:t>
            </a:r>
            <a:r>
              <a:rPr lang="en-US" sz="2000" dirty="0"/>
              <a:t>design] </a:t>
            </a:r>
            <a:r>
              <a:rPr lang="en-US" sz="2800" dirty="0"/>
              <a:t>designed to estimate the effect of </a:t>
            </a:r>
            <a:r>
              <a:rPr lang="en-US" sz="2000" dirty="0"/>
              <a:t>[intervention] </a:t>
            </a:r>
            <a:r>
              <a:rPr lang="en-US" sz="2800" dirty="0"/>
              <a:t>compared with </a:t>
            </a:r>
            <a:r>
              <a:rPr lang="en-US" sz="2000" dirty="0"/>
              <a:t>[control] </a:t>
            </a:r>
            <a:r>
              <a:rPr lang="en-US" sz="2800" dirty="0"/>
              <a:t>on </a:t>
            </a:r>
            <a:r>
              <a:rPr lang="en-US" sz="2000" dirty="0"/>
              <a:t>[outcome] </a:t>
            </a:r>
            <a:r>
              <a:rPr lang="en-US" sz="2800" dirty="0"/>
              <a:t>in </a:t>
            </a:r>
            <a:r>
              <a:rPr lang="en-US" sz="2000" dirty="0"/>
              <a:t>[study </a:t>
            </a:r>
            <a:r>
              <a:rPr lang="en-US" sz="2000" dirty="0" smtClean="0"/>
              <a:t>sample]</a:t>
            </a:r>
            <a:r>
              <a:rPr lang="en-US" sz="2800" dirty="0" smtClean="0"/>
              <a:t>.</a:t>
            </a:r>
            <a:endParaRPr lang="en-US" sz="2800" dirty="0"/>
          </a:p>
        </p:txBody>
      </p:sp>
    </p:spTree>
    <p:extLst>
      <p:ext uri="{BB962C8B-B14F-4D97-AF65-F5344CB8AC3E}">
        <p14:creationId xmlns:p14="http://schemas.microsoft.com/office/powerpoint/2010/main" val="1810977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Here’s our plan: Find immediately post-MI patients with EF &lt; 35%, randomize 2:1 to </a:t>
            </a:r>
            <a:r>
              <a:rPr lang="en-US" dirty="0" err="1" smtClean="0"/>
              <a:t>LifeVest</a:t>
            </a:r>
            <a:r>
              <a:rPr lang="en-US" dirty="0" smtClean="0"/>
              <a:t> or usual care, follow for 3 months, primary outcome sudden death</a:t>
            </a:r>
          </a:p>
          <a:p>
            <a:r>
              <a:rPr lang="en-US" dirty="0" smtClean="0"/>
              <a:t>ANSWER: </a:t>
            </a:r>
          </a:p>
          <a:p>
            <a:pPr lvl="1"/>
            <a:endParaRPr lang="en-US" dirty="0"/>
          </a:p>
          <a:p>
            <a:pPr lvl="1"/>
            <a:endParaRPr lang="en-US" dirty="0" smtClean="0"/>
          </a:p>
          <a:p>
            <a:endParaRPr lang="en-US" dirty="0" smtClean="0"/>
          </a:p>
          <a:p>
            <a:endParaRPr lang="en-US" dirty="0" smtClean="0"/>
          </a:p>
        </p:txBody>
      </p:sp>
      <p:sp>
        <p:nvSpPr>
          <p:cNvPr id="4" name="Rectangle 3"/>
          <p:cNvSpPr/>
          <p:nvPr/>
        </p:nvSpPr>
        <p:spPr>
          <a:xfrm>
            <a:off x="875210" y="4213499"/>
            <a:ext cx="7471955" cy="1815882"/>
          </a:xfrm>
          <a:prstGeom prst="rect">
            <a:avLst/>
          </a:prstGeom>
        </p:spPr>
        <p:txBody>
          <a:bodyPr wrap="square">
            <a:spAutoFit/>
          </a:bodyPr>
          <a:lstStyle/>
          <a:p>
            <a:pPr lvl="1"/>
            <a:r>
              <a:rPr lang="en-US" sz="2000" dirty="0" smtClean="0"/>
              <a:t>VEST </a:t>
            </a:r>
            <a:r>
              <a:rPr lang="en-US" sz="2800" dirty="0" smtClean="0"/>
              <a:t>is </a:t>
            </a:r>
            <a:r>
              <a:rPr lang="en-US" sz="2800" dirty="0"/>
              <a:t>a </a:t>
            </a:r>
            <a:r>
              <a:rPr lang="en-US" sz="2000" dirty="0" smtClean="0"/>
              <a:t>randomized controlled trial </a:t>
            </a:r>
            <a:r>
              <a:rPr lang="en-US" sz="2800" dirty="0" smtClean="0"/>
              <a:t>designed </a:t>
            </a:r>
            <a:r>
              <a:rPr lang="en-US" sz="2800" dirty="0"/>
              <a:t>to estimate the effect of </a:t>
            </a:r>
            <a:r>
              <a:rPr lang="en-US" sz="2800" dirty="0" smtClean="0"/>
              <a:t>a </a:t>
            </a:r>
            <a:r>
              <a:rPr lang="en-US" sz="2000" dirty="0" smtClean="0"/>
              <a:t>wearable </a:t>
            </a:r>
            <a:r>
              <a:rPr lang="en-US" sz="2000" dirty="0" err="1" smtClean="0"/>
              <a:t>LifeVest</a:t>
            </a:r>
            <a:r>
              <a:rPr lang="en-US" sz="2000" dirty="0" smtClean="0"/>
              <a:t> defibrillator </a:t>
            </a:r>
            <a:r>
              <a:rPr lang="en-US" sz="2800" dirty="0" smtClean="0"/>
              <a:t>compared </a:t>
            </a:r>
            <a:r>
              <a:rPr lang="en-US" sz="2800" dirty="0"/>
              <a:t>with </a:t>
            </a:r>
            <a:r>
              <a:rPr lang="en-US" sz="2000" dirty="0" smtClean="0"/>
              <a:t>usual care </a:t>
            </a:r>
            <a:r>
              <a:rPr lang="en-US" sz="2800" dirty="0"/>
              <a:t>on </a:t>
            </a:r>
            <a:r>
              <a:rPr lang="en-US" sz="2000" dirty="0" smtClean="0"/>
              <a:t>sudden death </a:t>
            </a:r>
            <a:r>
              <a:rPr lang="en-US" sz="2800" dirty="0"/>
              <a:t>in </a:t>
            </a:r>
            <a:r>
              <a:rPr lang="en-US" sz="2000" dirty="0" smtClean="0"/>
              <a:t>immediately post-MI patients with low ejection fraction (&lt;35%)</a:t>
            </a:r>
            <a:r>
              <a:rPr lang="en-US" sz="2800" dirty="0" smtClean="0"/>
              <a:t>.</a:t>
            </a:r>
            <a:endParaRPr lang="en-US" sz="2800" dirty="0"/>
          </a:p>
        </p:txBody>
      </p:sp>
    </p:spTree>
    <p:extLst>
      <p:ext uri="{BB962C8B-B14F-4D97-AF65-F5344CB8AC3E}">
        <p14:creationId xmlns:p14="http://schemas.microsoft.com/office/powerpoint/2010/main" val="3435988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Trials and tribulations</a:t>
            </a:r>
          </a:p>
          <a:p>
            <a:pPr lvl="1"/>
            <a:r>
              <a:rPr lang="en-US" dirty="0" smtClean="0"/>
              <a:t>We wanted to use all-cause mortality as our primary outcome, but could not afford to do so (much larger sample size required)</a:t>
            </a:r>
          </a:p>
          <a:p>
            <a:pPr lvl="1"/>
            <a:endParaRPr lang="en-US" dirty="0" smtClean="0"/>
          </a:p>
          <a:p>
            <a:pPr lvl="1"/>
            <a:r>
              <a:rPr lang="en-US" dirty="0" smtClean="0"/>
              <a:t>MUCH harder than anticipated finding study subjects</a:t>
            </a:r>
          </a:p>
          <a:p>
            <a:pPr lvl="1"/>
            <a:endParaRPr lang="en-US" dirty="0" smtClean="0"/>
          </a:p>
          <a:p>
            <a:pPr lvl="1"/>
            <a:r>
              <a:rPr lang="en-US" dirty="0" smtClean="0"/>
              <a:t>Study finally finishing up, but </a:t>
            </a:r>
            <a:r>
              <a:rPr lang="en-US" dirty="0" err="1" smtClean="0"/>
              <a:t>LifeVest</a:t>
            </a:r>
            <a:r>
              <a:rPr lang="en-US" dirty="0" smtClean="0"/>
              <a:t> already becoming de facto standard of care in some communities</a:t>
            </a:r>
          </a:p>
          <a:p>
            <a:endParaRPr lang="en-US" dirty="0" smtClean="0"/>
          </a:p>
        </p:txBody>
      </p:sp>
    </p:spTree>
    <p:extLst>
      <p:ext uri="{BB962C8B-B14F-4D97-AF65-F5344CB8AC3E}">
        <p14:creationId xmlns:p14="http://schemas.microsoft.com/office/powerpoint/2010/main" val="3278993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pic>
        <p:nvPicPr>
          <p:cNvPr id="4" name="Shape 107"/>
          <p:cNvPicPr preferRelativeResize="0"/>
          <p:nvPr/>
        </p:nvPicPr>
        <p:blipFill rotWithShape="1">
          <a:blip r:embed="rId2" cstate="print">
            <a:alphaModFix/>
          </a:blip>
          <a:srcRect/>
          <a:stretch/>
        </p:blipFill>
        <p:spPr>
          <a:xfrm>
            <a:off x="0" y="1906480"/>
            <a:ext cx="9084000" cy="2059199"/>
          </a:xfrm>
          <a:prstGeom prst="rect">
            <a:avLst/>
          </a:prstGeom>
          <a:noFill/>
          <a:ln>
            <a:noFill/>
          </a:ln>
        </p:spPr>
      </p:pic>
    </p:spTree>
    <p:extLst>
      <p:ext uri="{BB962C8B-B14F-4D97-AF65-F5344CB8AC3E}">
        <p14:creationId xmlns:p14="http://schemas.microsoft.com/office/powerpoint/2010/main" val="89247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7792336" cy="4351338"/>
          </a:xfrm>
        </p:spPr>
        <p:txBody>
          <a:bodyPr/>
          <a:lstStyle/>
          <a:p>
            <a:r>
              <a:rPr lang="en-US" dirty="0" smtClean="0"/>
              <a:t>My third year teaching the course</a:t>
            </a:r>
          </a:p>
          <a:p>
            <a:pPr lvl="1"/>
            <a:r>
              <a:rPr lang="en-US" dirty="0" smtClean="0"/>
              <a:t>UCSF Medical School 1993-98</a:t>
            </a:r>
          </a:p>
          <a:p>
            <a:pPr lvl="1"/>
            <a:r>
              <a:rPr lang="en-US" dirty="0" smtClean="0"/>
              <a:t>MPH at UC Berkeley 1997</a:t>
            </a:r>
          </a:p>
          <a:p>
            <a:pPr lvl="1"/>
            <a:r>
              <a:rPr lang="en-US" dirty="0" smtClean="0"/>
              <a:t>UCSF Medical Intern </a:t>
            </a:r>
            <a:r>
              <a:rPr lang="en-US" dirty="0" smtClean="0">
                <a:sym typeface="Wingdings" panose="05000000000000000000" pitchFamily="2" charset="2"/>
              </a:rPr>
              <a:t> </a:t>
            </a:r>
            <a:r>
              <a:rPr lang="en-US" dirty="0" smtClean="0"/>
              <a:t>Resident 1998-2001</a:t>
            </a:r>
          </a:p>
          <a:p>
            <a:pPr lvl="1"/>
            <a:r>
              <a:rPr lang="en-US" dirty="0" smtClean="0"/>
              <a:t>UCSF General Internal Medicine Fellow 2001-2003</a:t>
            </a:r>
          </a:p>
          <a:p>
            <a:pPr lvl="2"/>
            <a:r>
              <a:rPr lang="en-US" dirty="0" smtClean="0"/>
              <a:t>Took this course in 2001</a:t>
            </a:r>
          </a:p>
          <a:p>
            <a:pPr lvl="1"/>
            <a:r>
              <a:rPr lang="en-US" dirty="0" smtClean="0"/>
              <a:t>Joined Epidemiology Department Faculty 2003</a:t>
            </a:r>
          </a:p>
          <a:p>
            <a:pPr lvl="1"/>
            <a:r>
              <a:rPr lang="en-US" dirty="0" smtClean="0"/>
              <a:t>Developed Stata Course and directed TICR Seminar for years</a:t>
            </a:r>
          </a:p>
          <a:p>
            <a:r>
              <a:rPr lang="en-US" dirty="0" smtClean="0"/>
              <a:t>Trying some new things this year…</a:t>
            </a:r>
          </a:p>
        </p:txBody>
      </p:sp>
    </p:spTree>
    <p:extLst>
      <p:ext uri="{BB962C8B-B14F-4D97-AF65-F5344CB8AC3E}">
        <p14:creationId xmlns:p14="http://schemas.microsoft.com/office/powerpoint/2010/main" val="2781834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b="42762"/>
          <a:stretch>
            <a:fillRect/>
          </a:stretch>
        </p:blipFill>
        <p:spPr bwMode="auto">
          <a:xfrm>
            <a:off x="798513" y="1123950"/>
            <a:ext cx="7546975" cy="4895842"/>
          </a:xfrm>
          <a:prstGeom prst="rect">
            <a:avLst/>
          </a:prstGeom>
          <a:noFill/>
          <a:ln w="9525">
            <a:noFill/>
            <a:miter lim="800000"/>
            <a:headEnd/>
            <a:tailEnd/>
          </a:ln>
        </p:spPr>
      </p:pic>
      <p:sp>
        <p:nvSpPr>
          <p:cNvPr id="6147" name="Rectangle 5"/>
          <p:cNvSpPr>
            <a:spLocks noChangeArrowheads="1"/>
          </p:cNvSpPr>
          <p:nvPr/>
        </p:nvSpPr>
        <p:spPr bwMode="auto">
          <a:xfrm>
            <a:off x="533400" y="5181600"/>
            <a:ext cx="7772400" cy="12954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193805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US Technology use</a:t>
            </a:r>
          </a:p>
        </p:txBody>
      </p:sp>
      <p:pic>
        <p:nvPicPr>
          <p:cNvPr id="7171" name="Picture 35"/>
          <p:cNvPicPr>
            <a:picLocks noChangeAspect="1"/>
          </p:cNvPicPr>
          <p:nvPr/>
        </p:nvPicPr>
        <p:blipFill>
          <a:blip r:embed="rId2" cstate="print"/>
          <a:srcRect t="7320"/>
          <a:stretch>
            <a:fillRect/>
          </a:stretch>
        </p:blipFill>
        <p:spPr bwMode="auto">
          <a:xfrm>
            <a:off x="1087438" y="1363663"/>
            <a:ext cx="6731000" cy="5313362"/>
          </a:xfrm>
          <a:prstGeom prst="rect">
            <a:avLst/>
          </a:prstGeom>
          <a:noFill/>
          <a:ln w="9525">
            <a:noFill/>
            <a:miter lim="800000"/>
            <a:headEnd/>
            <a:tailEnd/>
          </a:ln>
        </p:spPr>
      </p:pic>
    </p:spTree>
    <p:extLst>
      <p:ext uri="{BB962C8B-B14F-4D97-AF65-F5344CB8AC3E}">
        <p14:creationId xmlns:p14="http://schemas.microsoft.com/office/powerpoint/2010/main" val="2309511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838200" y="762000"/>
            <a:ext cx="7443788" cy="60420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algn="l" eaLnBrk="1" hangingPunct="1"/>
            <a:r>
              <a:rPr lang="en-US" altLang="en-US" smtClean="0"/>
              <a:t>Wearable sensors</a:t>
            </a:r>
          </a:p>
        </p:txBody>
      </p:sp>
    </p:spTree>
    <p:extLst>
      <p:ext uri="{BB962C8B-B14F-4D97-AF65-F5344CB8AC3E}">
        <p14:creationId xmlns:p14="http://schemas.microsoft.com/office/powerpoint/2010/main" val="1076495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altLang="en-US" smtClean="0"/>
              <a:t>Online social networks</a:t>
            </a:r>
          </a:p>
        </p:txBody>
      </p:sp>
      <p:pic>
        <p:nvPicPr>
          <p:cNvPr id="9219" name="Picture 6" descr="Pew-survey-graph"/>
          <p:cNvPicPr>
            <a:picLocks noChangeAspect="1" noChangeArrowheads="1"/>
          </p:cNvPicPr>
          <p:nvPr/>
        </p:nvPicPr>
        <p:blipFill>
          <a:blip r:embed="rId2" cstate="print"/>
          <a:srcRect/>
          <a:stretch>
            <a:fillRect/>
          </a:stretch>
        </p:blipFill>
        <p:spPr bwMode="auto">
          <a:xfrm>
            <a:off x="4038600" y="1257300"/>
            <a:ext cx="5048250" cy="5524500"/>
          </a:xfrm>
          <a:prstGeom prst="rect">
            <a:avLst/>
          </a:prstGeom>
          <a:noFill/>
          <a:ln w="9525">
            <a:noFill/>
            <a:miter lim="800000"/>
            <a:headEnd/>
            <a:tailEnd/>
          </a:ln>
        </p:spPr>
      </p:pic>
      <p:sp>
        <p:nvSpPr>
          <p:cNvPr id="9220" name="Rectangle 7"/>
          <p:cNvSpPr>
            <a:spLocks noGrp="1" noChangeArrowheads="1"/>
          </p:cNvSpPr>
          <p:nvPr>
            <p:ph type="body" idx="1"/>
          </p:nvPr>
        </p:nvSpPr>
        <p:spPr>
          <a:xfrm>
            <a:off x="457200" y="1600200"/>
            <a:ext cx="3733800" cy="4525963"/>
          </a:xfrm>
          <a:noFill/>
        </p:spPr>
        <p:txBody>
          <a:bodyPr/>
          <a:lstStyle/>
          <a:p>
            <a:pPr eaLnBrk="1" hangingPunct="1"/>
            <a:r>
              <a:rPr lang="en-US" altLang="en-US" smtClean="0"/>
              <a:t>1.3 billion Facebook users</a:t>
            </a:r>
          </a:p>
          <a:p>
            <a:pPr eaLnBrk="1" hangingPunct="1"/>
            <a:r>
              <a:rPr lang="en-US" altLang="en-US" smtClean="0"/>
              <a:t>50% log in on any given day</a:t>
            </a:r>
          </a:p>
        </p:txBody>
      </p:sp>
    </p:spTree>
    <p:extLst>
      <p:ext uri="{BB962C8B-B14F-4D97-AF65-F5344CB8AC3E}">
        <p14:creationId xmlns:p14="http://schemas.microsoft.com/office/powerpoint/2010/main" val="1953958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en-US" smtClean="0"/>
              <a:t>Electronic health records</a:t>
            </a:r>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5" descr="db143_fig1"/>
          <p:cNvPicPr>
            <a:picLocks noChangeAspect="1" noChangeArrowheads="1"/>
          </p:cNvPicPr>
          <p:nvPr/>
        </p:nvPicPr>
        <p:blipFill>
          <a:blip r:embed="rId2" cstate="print"/>
          <a:srcRect/>
          <a:stretch>
            <a:fillRect/>
          </a:stretch>
        </p:blipFill>
        <p:spPr bwMode="auto">
          <a:xfrm>
            <a:off x="76200" y="1066800"/>
            <a:ext cx="8915400" cy="5608638"/>
          </a:xfrm>
          <a:prstGeom prst="rect">
            <a:avLst/>
          </a:prstGeom>
          <a:noFill/>
          <a:ln w="9525">
            <a:noFill/>
            <a:miter lim="800000"/>
            <a:headEnd/>
            <a:tailEnd/>
          </a:ln>
        </p:spPr>
      </p:pic>
    </p:spTree>
    <p:extLst>
      <p:ext uri="{BB962C8B-B14F-4D97-AF65-F5344CB8AC3E}">
        <p14:creationId xmlns:p14="http://schemas.microsoft.com/office/powerpoint/2010/main" val="681974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Basic Question: Can we use emerging technology to improve health?</a:t>
            </a:r>
          </a:p>
          <a:p>
            <a:pPr>
              <a:buFontTx/>
              <a:buChar char="-"/>
            </a:pPr>
            <a:r>
              <a:rPr lang="en-US" sz="2400" dirty="0"/>
              <a:t>Do research more efficiency</a:t>
            </a:r>
          </a:p>
          <a:p>
            <a:pPr>
              <a:buFontTx/>
              <a:buChar char="-"/>
            </a:pPr>
            <a:r>
              <a:rPr lang="en-US" sz="2400" dirty="0"/>
              <a:t>Collect new types of measurements</a:t>
            </a:r>
          </a:p>
          <a:p>
            <a:pPr>
              <a:buFontTx/>
              <a:buChar char="-"/>
            </a:pPr>
            <a:r>
              <a:rPr lang="en-US" sz="2400" dirty="0"/>
              <a:t>Design and test new interventions</a:t>
            </a:r>
          </a:p>
          <a:p>
            <a:pPr marL="0" indent="0">
              <a:buNone/>
            </a:pPr>
            <a:endParaRPr lang="en-US" sz="3600" dirty="0" smtClean="0"/>
          </a:p>
        </p:txBody>
      </p:sp>
    </p:spTree>
    <p:extLst>
      <p:ext uri="{BB962C8B-B14F-4D97-AF65-F5344CB8AC3E}">
        <p14:creationId xmlns:p14="http://schemas.microsoft.com/office/powerpoint/2010/main" val="1223858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p>
          <a:p>
            <a:r>
              <a:rPr lang="en-US" dirty="0" smtClean="0"/>
              <a:t>Get partners to help us enroll (e.g., AHA)</a:t>
            </a:r>
            <a:endParaRPr lang="en-US" dirty="0"/>
          </a:p>
          <a:p>
            <a:endParaRPr lang="en-US" dirty="0"/>
          </a:p>
        </p:txBody>
      </p:sp>
    </p:spTree>
    <p:extLst>
      <p:ext uri="{BB962C8B-B14F-4D97-AF65-F5344CB8AC3E}">
        <p14:creationId xmlns:p14="http://schemas.microsoft.com/office/powerpoint/2010/main" val="237126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267" t="30769" r="14902" b="8861"/>
          <a:stretch/>
        </p:blipFill>
        <p:spPr>
          <a:xfrm>
            <a:off x="0" y="1122219"/>
            <a:ext cx="9100062" cy="5621482"/>
          </a:xfrm>
          <a:prstGeom prst="rect">
            <a:avLst/>
          </a:prstGeom>
        </p:spPr>
      </p:pic>
      <p:sp>
        <p:nvSpPr>
          <p:cNvPr id="6" name="TextBox 5"/>
          <p:cNvSpPr txBox="1"/>
          <p:nvPr/>
        </p:nvSpPr>
        <p:spPr>
          <a:xfrm>
            <a:off x="2019777" y="1796552"/>
            <a:ext cx="4445876" cy="1077218"/>
          </a:xfrm>
          <a:prstGeom prst="rect">
            <a:avLst/>
          </a:prstGeom>
          <a:noFill/>
        </p:spPr>
        <p:txBody>
          <a:bodyPr wrap="square" rtlCol="0">
            <a:spAutoFit/>
          </a:bodyPr>
          <a:lstStyle/>
          <a:p>
            <a:r>
              <a:rPr lang="en-US" sz="3200" dirty="0" smtClean="0">
                <a:solidFill>
                  <a:srgbClr val="FF0000"/>
                </a:solidFill>
              </a:rPr>
              <a:t>&gt;200,000 </a:t>
            </a:r>
            <a:r>
              <a:rPr lang="en-US" sz="3200" dirty="0" smtClean="0">
                <a:solidFill>
                  <a:srgbClr val="FF0000"/>
                </a:solidFill>
              </a:rPr>
              <a:t>consented participants</a:t>
            </a:r>
            <a:endParaRPr lang="en-US" sz="3200" dirty="0">
              <a:solidFill>
                <a:srgbClr val="FF0000"/>
              </a:solidFill>
            </a:endParaRPr>
          </a:p>
        </p:txBody>
      </p:sp>
      <p:sp>
        <p:nvSpPr>
          <p:cNvPr id="7" name="Title 1"/>
          <p:cNvSpPr>
            <a:spLocks noGrp="1"/>
          </p:cNvSpPr>
          <p:nvPr>
            <p:ph type="title"/>
          </p:nvPr>
        </p:nvSpPr>
        <p:spPr>
          <a:xfrm>
            <a:off x="1278082" y="133822"/>
            <a:ext cx="7372349" cy="1325563"/>
          </a:xfrm>
        </p:spPr>
        <p:txBody>
          <a:bodyPr/>
          <a:lstStyle/>
          <a:p>
            <a:r>
              <a:rPr lang="en-US" dirty="0" smtClean="0"/>
              <a:t>Health eHeart</a:t>
            </a:r>
            <a:r>
              <a:rPr lang="en-US" dirty="0"/>
              <a:t> Study</a:t>
            </a:r>
          </a:p>
        </p:txBody>
      </p:sp>
    </p:spTree>
    <p:extLst>
      <p:ext uri="{BB962C8B-B14F-4D97-AF65-F5344CB8AC3E}">
        <p14:creationId xmlns:p14="http://schemas.microsoft.com/office/powerpoint/2010/main" val="3782846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endParaRPr lang="en-US" dirty="0"/>
          </a:p>
          <a:p>
            <a:r>
              <a:rPr lang="en-US" dirty="0"/>
              <a:t>Fill in the </a:t>
            </a:r>
            <a:r>
              <a:rPr lang="en-US" dirty="0" err="1"/>
              <a:t>Madlib</a:t>
            </a:r>
            <a:r>
              <a:rPr lang="en-US" dirty="0"/>
              <a:t>: </a:t>
            </a:r>
          </a:p>
          <a:p>
            <a:endParaRPr lang="en-US" dirty="0"/>
          </a:p>
        </p:txBody>
      </p:sp>
      <p:sp>
        <p:nvSpPr>
          <p:cNvPr id="4" name="Rectangle 3"/>
          <p:cNvSpPr/>
          <p:nvPr/>
        </p:nvSpPr>
        <p:spPr>
          <a:xfrm>
            <a:off x="878114" y="4114804"/>
            <a:ext cx="7264400" cy="1384995"/>
          </a:xfrm>
          <a:prstGeom prst="rect">
            <a:avLst/>
          </a:prstGeom>
        </p:spPr>
        <p:txBody>
          <a:bodyPr wrap="square">
            <a:spAutoFit/>
          </a:bodyPr>
          <a:lstStyle/>
          <a:p>
            <a:pPr lvl="1"/>
            <a:r>
              <a:rPr lang="en-US" sz="2800" dirty="0"/>
              <a:t>The </a:t>
            </a:r>
            <a:r>
              <a:rPr lang="en-US" sz="2000" dirty="0" smtClean="0"/>
              <a:t>[study name] </a:t>
            </a:r>
            <a:r>
              <a:rPr lang="en-US" sz="2800" dirty="0"/>
              <a:t>is a </a:t>
            </a:r>
            <a:r>
              <a:rPr lang="en-US" sz="2000" dirty="0"/>
              <a:t>[</a:t>
            </a:r>
            <a:r>
              <a:rPr lang="en-US" sz="2000" i="1" dirty="0"/>
              <a:t>observational</a:t>
            </a:r>
            <a:r>
              <a:rPr lang="en-US" sz="2000" dirty="0"/>
              <a:t> study design] </a:t>
            </a:r>
            <a:r>
              <a:rPr lang="en-US" sz="2800" dirty="0"/>
              <a:t>designed to examine the association between </a:t>
            </a:r>
            <a:r>
              <a:rPr lang="en-US" sz="2000" dirty="0"/>
              <a:t>[primary predictor] </a:t>
            </a:r>
            <a:r>
              <a:rPr lang="en-US" sz="2800" dirty="0"/>
              <a:t>and </a:t>
            </a:r>
            <a:r>
              <a:rPr lang="en-US" sz="2000" dirty="0"/>
              <a:t>[outcome] </a:t>
            </a:r>
            <a:r>
              <a:rPr lang="en-US" sz="2800" dirty="0"/>
              <a:t>in </a:t>
            </a:r>
            <a:r>
              <a:rPr lang="en-US" sz="2000" dirty="0"/>
              <a:t>[study population]</a:t>
            </a:r>
            <a:r>
              <a:rPr lang="en-US" sz="2800" dirty="0"/>
              <a:t>.</a:t>
            </a:r>
          </a:p>
        </p:txBody>
      </p:sp>
    </p:spTree>
    <p:extLst>
      <p:ext uri="{BB962C8B-B14F-4D97-AF65-F5344CB8AC3E}">
        <p14:creationId xmlns:p14="http://schemas.microsoft.com/office/powerpoint/2010/main" val="3229004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endParaRPr lang="en-US" dirty="0"/>
          </a:p>
          <a:p>
            <a:r>
              <a:rPr lang="en-US" dirty="0" smtClean="0"/>
              <a:t>ANSWER: </a:t>
            </a:r>
            <a:r>
              <a:rPr lang="en-US" dirty="0" smtClean="0">
                <a:solidFill>
                  <a:srgbClr val="FF0000"/>
                </a:solidFill>
              </a:rPr>
              <a:t>We have not yet specified enough!</a:t>
            </a:r>
            <a:r>
              <a:rPr lang="en-US" dirty="0" smtClean="0"/>
              <a:t> </a:t>
            </a:r>
            <a:endParaRPr lang="en-US" dirty="0"/>
          </a:p>
          <a:p>
            <a:endParaRPr lang="en-US" dirty="0"/>
          </a:p>
        </p:txBody>
      </p:sp>
      <p:sp>
        <p:nvSpPr>
          <p:cNvPr id="4" name="Rectangle 3"/>
          <p:cNvSpPr/>
          <p:nvPr/>
        </p:nvSpPr>
        <p:spPr>
          <a:xfrm>
            <a:off x="878114" y="4114804"/>
            <a:ext cx="7264400" cy="1815882"/>
          </a:xfrm>
          <a:prstGeom prst="rect">
            <a:avLst/>
          </a:prstGeom>
        </p:spPr>
        <p:txBody>
          <a:bodyPr wrap="square">
            <a:spAutoFit/>
          </a:bodyPr>
          <a:lstStyle/>
          <a:p>
            <a:pPr lvl="1"/>
            <a:r>
              <a:rPr lang="en-US" sz="2800" dirty="0"/>
              <a:t>The </a:t>
            </a:r>
            <a:r>
              <a:rPr lang="en-US" sz="2000" dirty="0" smtClean="0"/>
              <a:t>Health eHeart Study </a:t>
            </a:r>
            <a:r>
              <a:rPr lang="en-US" sz="2800" dirty="0" smtClean="0"/>
              <a:t>is an </a:t>
            </a:r>
            <a:r>
              <a:rPr lang="en-US" sz="2000" dirty="0" smtClean="0"/>
              <a:t>”</a:t>
            </a:r>
            <a:r>
              <a:rPr lang="en-US" sz="2000" dirty="0" err="1" smtClean="0"/>
              <a:t>eCohort</a:t>
            </a:r>
            <a:r>
              <a:rPr lang="en-US" sz="2000" dirty="0" smtClean="0"/>
              <a:t>” Study </a:t>
            </a:r>
            <a:r>
              <a:rPr lang="en-US" sz="2800" dirty="0" smtClean="0"/>
              <a:t>designed </a:t>
            </a:r>
            <a:r>
              <a:rPr lang="en-US" sz="2800" dirty="0"/>
              <a:t>to examine the association between </a:t>
            </a:r>
            <a:r>
              <a:rPr lang="en-US" sz="2000" dirty="0"/>
              <a:t>[</a:t>
            </a:r>
            <a:r>
              <a:rPr lang="en-US" sz="2000" dirty="0">
                <a:solidFill>
                  <a:srgbClr val="FF0000"/>
                </a:solidFill>
              </a:rPr>
              <a:t>primary predictor</a:t>
            </a:r>
            <a:r>
              <a:rPr lang="en-US" sz="2000" dirty="0"/>
              <a:t>] </a:t>
            </a:r>
            <a:r>
              <a:rPr lang="en-US" sz="2800" dirty="0"/>
              <a:t>and </a:t>
            </a:r>
            <a:r>
              <a:rPr lang="en-US" sz="2000" dirty="0"/>
              <a:t>[</a:t>
            </a:r>
            <a:r>
              <a:rPr lang="en-US" sz="2000" dirty="0">
                <a:solidFill>
                  <a:srgbClr val="FF0000"/>
                </a:solidFill>
              </a:rPr>
              <a:t>outcome</a:t>
            </a:r>
            <a:r>
              <a:rPr lang="en-US" sz="2000" dirty="0"/>
              <a:t>] </a:t>
            </a:r>
            <a:r>
              <a:rPr lang="en-US" sz="2800" dirty="0"/>
              <a:t>in </a:t>
            </a:r>
            <a:r>
              <a:rPr lang="en-US" sz="2000" dirty="0" smtClean="0"/>
              <a:t>adults≥20 on the internet with an email address</a:t>
            </a:r>
            <a:r>
              <a:rPr lang="en-US" sz="2800" dirty="0" smtClean="0"/>
              <a:t>.</a:t>
            </a:r>
            <a:endParaRPr lang="en-US" sz="2800" dirty="0"/>
          </a:p>
        </p:txBody>
      </p:sp>
    </p:spTree>
    <p:extLst>
      <p:ext uri="{BB962C8B-B14F-4D97-AF65-F5344CB8AC3E}">
        <p14:creationId xmlns:p14="http://schemas.microsoft.com/office/powerpoint/2010/main" val="190581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p:txBody>
          <a:bodyPr/>
          <a:lstStyle/>
          <a:p>
            <a:r>
              <a:rPr lang="en-US" dirty="0" smtClean="0"/>
              <a:t>Research is the art of the possible</a:t>
            </a:r>
          </a:p>
          <a:p>
            <a:pPr lvl="1"/>
            <a:r>
              <a:rPr lang="en-US" dirty="0" smtClean="0"/>
              <a:t>Inherently opportunistic</a:t>
            </a:r>
          </a:p>
          <a:p>
            <a:pPr lvl="1"/>
            <a:r>
              <a:rPr lang="en-US" dirty="0" smtClean="0"/>
              <a:t>No study is perfect</a:t>
            </a:r>
          </a:p>
          <a:p>
            <a:pPr lvl="1"/>
            <a:r>
              <a:rPr lang="en-US" dirty="0" smtClean="0"/>
              <a:t>From theory </a:t>
            </a:r>
            <a:r>
              <a:rPr lang="en-US" dirty="0" smtClean="0">
                <a:sym typeface="Wingdings" panose="05000000000000000000" pitchFamily="2" charset="2"/>
              </a:rPr>
              <a:t> reality  theory</a:t>
            </a:r>
          </a:p>
          <a:p>
            <a:pPr lvl="1"/>
            <a:r>
              <a:rPr lang="en-US" dirty="0" smtClean="0">
                <a:sym typeface="Wingdings" panose="05000000000000000000" pitchFamily="2" charset="2"/>
              </a:rPr>
              <a:t>Feasibility trumps all</a:t>
            </a:r>
          </a:p>
          <a:p>
            <a:pPr lvl="1"/>
            <a:r>
              <a:rPr lang="en-US" dirty="0" smtClean="0">
                <a:sym typeface="Wingdings" panose="05000000000000000000" pitchFamily="2" charset="2"/>
              </a:rPr>
              <a:t>Can you add a “brick”?</a:t>
            </a:r>
          </a:p>
          <a:p>
            <a:pPr lvl="2"/>
            <a:r>
              <a:rPr lang="en-US" dirty="0" smtClean="0"/>
              <a:t>Understand what’s already there</a:t>
            </a:r>
          </a:p>
          <a:p>
            <a:pPr lvl="2"/>
            <a:r>
              <a:rPr lang="en-US" dirty="0" smtClean="0"/>
              <a:t>Find a gap</a:t>
            </a:r>
          </a:p>
          <a:p>
            <a:pPr lvl="2"/>
            <a:r>
              <a:rPr lang="en-US" dirty="0" smtClean="0"/>
              <a:t>Design something feasible to fill the gap</a:t>
            </a:r>
          </a:p>
          <a:p>
            <a:pPr lvl="2"/>
            <a:r>
              <a:rPr lang="en-US" dirty="0" smtClean="0"/>
              <a:t>Execute</a:t>
            </a:r>
          </a:p>
          <a:p>
            <a:pPr lvl="2"/>
            <a:r>
              <a:rPr lang="en-US" dirty="0" smtClean="0"/>
              <a:t>Interpret and publish</a:t>
            </a:r>
          </a:p>
          <a:p>
            <a:pPr lvl="2"/>
            <a:endParaRPr lang="en-US" dirty="0"/>
          </a:p>
        </p:txBody>
      </p:sp>
    </p:spTree>
    <p:extLst>
      <p:ext uri="{BB962C8B-B14F-4D97-AF65-F5344CB8AC3E}">
        <p14:creationId xmlns:p14="http://schemas.microsoft.com/office/powerpoint/2010/main" val="3778546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sp>
        <p:nvSpPr>
          <p:cNvPr id="3" name="Content Placeholder 2"/>
          <p:cNvSpPr>
            <a:spLocks noGrp="1"/>
          </p:cNvSpPr>
          <p:nvPr>
            <p:ph idx="1"/>
          </p:nvPr>
        </p:nvSpPr>
        <p:spPr/>
        <p:txBody>
          <a:bodyPr>
            <a:normAutofit/>
          </a:bodyPr>
          <a:lstStyle/>
          <a:p>
            <a:r>
              <a:rPr lang="en-US" dirty="0" smtClean="0"/>
              <a:t>Trials and tribulations</a:t>
            </a:r>
          </a:p>
          <a:p>
            <a:pPr lvl="1"/>
            <a:r>
              <a:rPr lang="en-US" dirty="0" smtClean="0"/>
              <a:t>Exciting general concept, but research questions not well-specified up front</a:t>
            </a:r>
          </a:p>
          <a:p>
            <a:pPr lvl="2"/>
            <a:r>
              <a:rPr lang="en-US" dirty="0" smtClean="0"/>
              <a:t>Slow to publish</a:t>
            </a:r>
          </a:p>
          <a:p>
            <a:pPr lvl="2"/>
            <a:r>
              <a:rPr lang="en-US" dirty="0" smtClean="0"/>
              <a:t>Inadequate attention and resources for MI detection, </a:t>
            </a:r>
            <a:r>
              <a:rPr lang="en-US" dirty="0" err="1" smtClean="0"/>
              <a:t>etc</a:t>
            </a:r>
            <a:endParaRPr lang="en-US" dirty="0" smtClean="0"/>
          </a:p>
          <a:p>
            <a:pPr lvl="1"/>
            <a:r>
              <a:rPr lang="en-US" dirty="0" smtClean="0"/>
              <a:t>Enrollment brisk, but not representative!</a:t>
            </a:r>
          </a:p>
          <a:p>
            <a:pPr lvl="2"/>
            <a:r>
              <a:rPr lang="en-US" dirty="0" smtClean="0"/>
              <a:t>Self-selection, word of mouth</a:t>
            </a:r>
          </a:p>
          <a:p>
            <a:pPr lvl="2"/>
            <a:r>
              <a:rPr lang="en-US" dirty="0" smtClean="0"/>
              <a:t>73% women, 4% African-American, 73% college grad</a:t>
            </a:r>
          </a:p>
          <a:p>
            <a:pPr lvl="1"/>
            <a:r>
              <a:rPr lang="en-US" dirty="0" smtClean="0"/>
              <a:t>Better as a </a:t>
            </a:r>
            <a:r>
              <a:rPr lang="en-US" u="sng" dirty="0" smtClean="0"/>
              <a:t>platform</a:t>
            </a:r>
            <a:r>
              <a:rPr lang="en-US" dirty="0" smtClean="0"/>
              <a:t> and </a:t>
            </a:r>
            <a:r>
              <a:rPr lang="en-US" u="sng" dirty="0" smtClean="0"/>
              <a:t>registry</a:t>
            </a:r>
            <a:r>
              <a:rPr lang="en-US" dirty="0" smtClean="0"/>
              <a:t> than cohort study</a:t>
            </a:r>
          </a:p>
          <a:p>
            <a:endParaRPr lang="en-US" dirty="0" smtClean="0"/>
          </a:p>
          <a:p>
            <a:endParaRPr lang="en-US" dirty="0" smtClean="0"/>
          </a:p>
        </p:txBody>
      </p:sp>
    </p:spTree>
    <p:extLst>
      <p:ext uri="{BB962C8B-B14F-4D97-AF65-F5344CB8AC3E}">
        <p14:creationId xmlns:p14="http://schemas.microsoft.com/office/powerpoint/2010/main" val="632315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MS-FIT</a:t>
            </a:r>
            <a:br>
              <a:rPr lang="en-US" dirty="0" smtClean="0"/>
            </a:br>
            <a:r>
              <a:rPr lang="en-US" sz="3600" dirty="0" smtClean="0"/>
              <a:t>A Health </a:t>
            </a:r>
            <a:r>
              <a:rPr lang="en-US" sz="3600" dirty="0" err="1" smtClean="0"/>
              <a:t>eHeart</a:t>
            </a:r>
            <a:r>
              <a:rPr lang="en-US" sz="3600" dirty="0" smtClean="0"/>
              <a:t> Ancillary Study</a:t>
            </a:r>
            <a:endParaRPr lang="en-US" dirty="0"/>
          </a:p>
        </p:txBody>
      </p:sp>
      <p:sp>
        <p:nvSpPr>
          <p:cNvPr id="3" name="Content Placeholder 2"/>
          <p:cNvSpPr>
            <a:spLocks noGrp="1"/>
          </p:cNvSpPr>
          <p:nvPr>
            <p:ph idx="1"/>
          </p:nvPr>
        </p:nvSpPr>
        <p:spPr/>
        <p:txBody>
          <a:bodyPr/>
          <a:lstStyle/>
          <a:p>
            <a:pPr marL="0" indent="0">
              <a:buNone/>
            </a:pPr>
            <a:r>
              <a:rPr lang="en-US" sz="2400" dirty="0" smtClean="0"/>
              <a:t>MS-FIT Study – Here’s what we did:</a:t>
            </a:r>
          </a:p>
          <a:p>
            <a:r>
              <a:rPr lang="en-US" sz="2400" dirty="0" smtClean="0"/>
              <a:t>We enrolled MS patients from the UCSF MS Clinic into Health </a:t>
            </a:r>
            <a:r>
              <a:rPr lang="en-US" sz="2400" dirty="0" err="1" smtClean="0"/>
              <a:t>eHeart</a:t>
            </a:r>
            <a:r>
              <a:rPr lang="en-US" sz="2400" dirty="0" smtClean="0"/>
              <a:t>, measured EDSS (disability) at baseline, and gathered Fitbit daily step counts over 4 weeks</a:t>
            </a:r>
          </a:p>
        </p:txBody>
      </p:sp>
      <p:sp>
        <p:nvSpPr>
          <p:cNvPr id="5" name="Rectangle 4"/>
          <p:cNvSpPr/>
          <p:nvPr/>
        </p:nvSpPr>
        <p:spPr>
          <a:xfrm>
            <a:off x="939800" y="3656149"/>
            <a:ext cx="7264400" cy="2246769"/>
          </a:xfrm>
          <a:prstGeom prst="rect">
            <a:avLst/>
          </a:prstGeom>
        </p:spPr>
        <p:txBody>
          <a:bodyPr wrap="square">
            <a:spAutoFit/>
          </a:bodyPr>
          <a:lstStyle/>
          <a:p>
            <a:pPr lvl="1"/>
            <a:r>
              <a:rPr lang="en-US" sz="2800" dirty="0" smtClean="0"/>
              <a:t>The </a:t>
            </a:r>
            <a:r>
              <a:rPr lang="en-US" sz="2000" dirty="0" smtClean="0">
                <a:solidFill>
                  <a:srgbClr val="FF0000"/>
                </a:solidFill>
              </a:rPr>
              <a:t>MS-Fit Study </a:t>
            </a:r>
            <a:r>
              <a:rPr lang="en-US" sz="2800" dirty="0" smtClean="0"/>
              <a:t>is a </a:t>
            </a:r>
            <a:r>
              <a:rPr lang="en-US" sz="2000" dirty="0" smtClean="0">
                <a:solidFill>
                  <a:srgbClr val="FF0000"/>
                </a:solidFill>
              </a:rPr>
              <a:t>cohort study </a:t>
            </a:r>
            <a:r>
              <a:rPr lang="en-US" sz="2800" dirty="0" smtClean="0"/>
              <a:t>designed </a:t>
            </a:r>
            <a:r>
              <a:rPr lang="en-US" sz="2800" dirty="0"/>
              <a:t>to examine the association between </a:t>
            </a:r>
            <a:r>
              <a:rPr lang="en-US" sz="2000" dirty="0" smtClean="0">
                <a:solidFill>
                  <a:srgbClr val="FF0000"/>
                </a:solidFill>
              </a:rPr>
              <a:t>average daily step count measured by a Fitbit over 4 weeks</a:t>
            </a:r>
            <a:r>
              <a:rPr lang="en-US" sz="2000" dirty="0" smtClean="0"/>
              <a:t> </a:t>
            </a:r>
            <a:r>
              <a:rPr lang="en-US" sz="2800" dirty="0"/>
              <a:t>and </a:t>
            </a:r>
            <a:r>
              <a:rPr lang="en-US" sz="2000" dirty="0" smtClean="0">
                <a:solidFill>
                  <a:srgbClr val="FF0000"/>
                </a:solidFill>
              </a:rPr>
              <a:t>disability measured by the EDSS score at baseline </a:t>
            </a:r>
            <a:r>
              <a:rPr lang="en-US" sz="2800" dirty="0"/>
              <a:t>in </a:t>
            </a:r>
            <a:r>
              <a:rPr lang="en-US" sz="2000" dirty="0" smtClean="0">
                <a:solidFill>
                  <a:srgbClr val="FF0000"/>
                </a:solidFill>
              </a:rPr>
              <a:t>MS patients recruited in the UCSF Multiple Sclerosis Clinic</a:t>
            </a:r>
            <a:r>
              <a:rPr lang="en-US" sz="2800" dirty="0" smtClean="0"/>
              <a:t>.</a:t>
            </a:r>
            <a:endParaRPr lang="en-US" sz="2800" dirty="0"/>
          </a:p>
        </p:txBody>
      </p:sp>
    </p:spTree>
    <p:extLst>
      <p:ext uri="{BB962C8B-B14F-4D97-AF65-F5344CB8AC3E}">
        <p14:creationId xmlns:p14="http://schemas.microsoft.com/office/powerpoint/2010/main" val="1554691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MS-FIT</a:t>
            </a:r>
            <a:endParaRPr lang="en-US" dirty="0"/>
          </a:p>
        </p:txBody>
      </p:sp>
      <p:sp>
        <p:nvSpPr>
          <p:cNvPr id="3" name="Content Placeholder 2"/>
          <p:cNvSpPr>
            <a:spLocks noGrp="1"/>
          </p:cNvSpPr>
          <p:nvPr>
            <p:ph idx="1"/>
          </p:nvPr>
        </p:nvSpPr>
        <p:spPr>
          <a:xfrm>
            <a:off x="628650" y="1825625"/>
            <a:ext cx="2600779" cy="4351338"/>
          </a:xfrm>
        </p:spPr>
        <p:txBody>
          <a:bodyPr/>
          <a:lstStyle/>
          <a:p>
            <a:r>
              <a:rPr lang="en-US" dirty="0" smtClean="0"/>
              <a:t>Now we can get an answer!</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432629" y="1609544"/>
            <a:ext cx="5711371" cy="5248456"/>
          </a:xfrm>
          <a:prstGeom prst="rect">
            <a:avLst/>
          </a:prstGeom>
        </p:spPr>
      </p:pic>
      <p:sp>
        <p:nvSpPr>
          <p:cNvPr id="4" name="TextBox 3"/>
          <p:cNvSpPr txBox="1"/>
          <p:nvPr/>
        </p:nvSpPr>
        <p:spPr>
          <a:xfrm>
            <a:off x="62604" y="6408057"/>
            <a:ext cx="3174715" cy="369332"/>
          </a:xfrm>
          <a:prstGeom prst="rect">
            <a:avLst/>
          </a:prstGeom>
          <a:noFill/>
        </p:spPr>
        <p:txBody>
          <a:bodyPr wrap="none" rtlCol="0">
            <a:spAutoFit/>
          </a:bodyPr>
          <a:lstStyle/>
          <a:p>
            <a:r>
              <a:rPr lang="en-US" dirty="0" smtClean="0"/>
              <a:t>Block, Gelfand et al. Preliminary</a:t>
            </a:r>
            <a:endParaRPr lang="en-US" dirty="0"/>
          </a:p>
        </p:txBody>
      </p:sp>
    </p:spTree>
    <p:extLst>
      <p:ext uri="{BB962C8B-B14F-4D97-AF65-F5344CB8AC3E}">
        <p14:creationId xmlns:p14="http://schemas.microsoft.com/office/powerpoint/2010/main" val="3675468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CVD risk factor </a:t>
            </a:r>
            <a:r>
              <a:rPr lang="en-US" dirty="0" err="1" smtClean="0"/>
              <a:t>Tx</a:t>
            </a:r>
            <a:r>
              <a:rPr lang="en-US" dirty="0" smtClean="0"/>
              <a:t> in young adults</a:t>
            </a:r>
            <a:endParaRPr lang="en-US" dirty="0"/>
          </a:p>
        </p:txBody>
      </p:sp>
      <p:sp>
        <p:nvSpPr>
          <p:cNvPr id="3" name="Content Placeholder 2"/>
          <p:cNvSpPr>
            <a:spLocks noGrp="1"/>
          </p:cNvSpPr>
          <p:nvPr>
            <p:ph idx="1"/>
          </p:nvPr>
        </p:nvSpPr>
        <p:spPr/>
        <p:txBody>
          <a:bodyPr/>
          <a:lstStyle/>
          <a:p>
            <a:r>
              <a:rPr lang="en-US" dirty="0" smtClean="0"/>
              <a:t>Does treatment of </a:t>
            </a:r>
            <a:r>
              <a:rPr lang="en-US" dirty="0"/>
              <a:t>high </a:t>
            </a:r>
            <a:r>
              <a:rPr lang="en-US" dirty="0" smtClean="0"/>
              <a:t>cholesterol during young adulthood improve cardiovascular health?</a:t>
            </a:r>
          </a:p>
          <a:p>
            <a:pPr lvl="1"/>
            <a:endParaRPr lang="en-US" dirty="0" smtClean="0"/>
          </a:p>
          <a:p>
            <a:r>
              <a:rPr lang="en-US" dirty="0" smtClean="0"/>
              <a:t>Rationale:</a:t>
            </a:r>
            <a:endParaRPr lang="en-US" dirty="0"/>
          </a:p>
          <a:p>
            <a:pPr lvl="1"/>
            <a:r>
              <a:rPr lang="en-US" dirty="0" smtClean="0"/>
              <a:t>Atherosclerosis starts during young adulthood or earlier</a:t>
            </a:r>
          </a:p>
          <a:p>
            <a:pPr lvl="1"/>
            <a:r>
              <a:rPr lang="en-US" dirty="0" smtClean="0"/>
              <a:t>Cumulative exposure to LDL associated with:</a:t>
            </a:r>
          </a:p>
          <a:p>
            <a:pPr lvl="2"/>
            <a:r>
              <a:rPr lang="en-US" dirty="0" smtClean="0"/>
              <a:t>Coronary calcification</a:t>
            </a:r>
          </a:p>
          <a:p>
            <a:pPr lvl="2"/>
            <a:r>
              <a:rPr lang="en-US" dirty="0" smtClean="0"/>
              <a:t>Coronary heart disease events</a:t>
            </a:r>
          </a:p>
          <a:p>
            <a:pPr lvl="1"/>
            <a:r>
              <a:rPr lang="en-US" dirty="0" smtClean="0"/>
              <a:t>We treat high blood pressure &gt;140 early in life, why not high cholesterol? </a:t>
            </a:r>
            <a:endParaRPr lang="en-US" dirty="0"/>
          </a:p>
        </p:txBody>
      </p:sp>
    </p:spTree>
    <p:extLst>
      <p:ext uri="{BB962C8B-B14F-4D97-AF65-F5344CB8AC3E}">
        <p14:creationId xmlns:p14="http://schemas.microsoft.com/office/powerpoint/2010/main" val="2155268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a:t>Does treatment of high </a:t>
            </a:r>
            <a:r>
              <a:rPr lang="en-US" dirty="0" smtClean="0"/>
              <a:t>cholesterol during </a:t>
            </a:r>
            <a:r>
              <a:rPr lang="en-US" dirty="0"/>
              <a:t>young adulthood improve </a:t>
            </a:r>
            <a:r>
              <a:rPr lang="en-US" dirty="0" smtClean="0"/>
              <a:t>cardiovascular health</a:t>
            </a:r>
            <a:r>
              <a:rPr lang="en-US" dirty="0"/>
              <a:t>?</a:t>
            </a:r>
          </a:p>
          <a:p>
            <a:pPr lvl="1"/>
            <a:endParaRPr lang="en-US" dirty="0" smtClean="0"/>
          </a:p>
          <a:p>
            <a:r>
              <a:rPr lang="en-US" dirty="0" smtClean="0"/>
              <a:t>Study Design #1: POPAYA</a:t>
            </a:r>
          </a:p>
          <a:p>
            <a:pPr marL="0" indent="0">
              <a:buNone/>
            </a:pPr>
            <a:endParaRPr lang="en-US" sz="700" dirty="0" smtClean="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p:txBody>
      </p:sp>
    </p:spTree>
    <p:extLst>
      <p:ext uri="{BB962C8B-B14F-4D97-AF65-F5344CB8AC3E}">
        <p14:creationId xmlns:p14="http://schemas.microsoft.com/office/powerpoint/2010/main" val="6595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Design: Importance vs. Feasibility</a:t>
            </a:r>
            <a:endParaRPr lang="en-US" sz="3600" dirty="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45228" y="5696412"/>
            <a:ext cx="2198914" cy="369332"/>
          </a:xfrm>
          <a:prstGeom prst="rect">
            <a:avLst/>
          </a:prstGeom>
          <a:noFill/>
        </p:spPr>
        <p:txBody>
          <a:bodyPr wrap="square" rtlCol="0">
            <a:spAutoFit/>
          </a:bodyPr>
          <a:lstStyle/>
          <a:p>
            <a:r>
              <a:rPr lang="en-US" dirty="0">
                <a:solidFill>
                  <a:schemeClr val="bg2">
                    <a:lumMod val="50000"/>
                  </a:schemeClr>
                </a:solidFill>
              </a:rPr>
              <a:t>Don’t bother</a:t>
            </a:r>
          </a:p>
        </p:txBody>
      </p:sp>
      <p:sp>
        <p:nvSpPr>
          <p:cNvPr id="21" name="TextBox 20"/>
          <p:cNvSpPr txBox="1"/>
          <p:nvPr/>
        </p:nvSpPr>
        <p:spPr>
          <a:xfrm rot="16200000">
            <a:off x="210848" y="4115369"/>
            <a:ext cx="2198914" cy="369332"/>
          </a:xfrm>
          <a:prstGeom prst="rect">
            <a:avLst/>
          </a:prstGeom>
          <a:noFill/>
        </p:spPr>
        <p:txBody>
          <a:bodyPr wrap="square" rtlCol="0">
            <a:spAutoFit/>
          </a:bodyPr>
          <a:lstStyle/>
          <a:p>
            <a:r>
              <a:rPr lang="en-US" dirty="0">
                <a:solidFill>
                  <a:schemeClr val="bg2">
                    <a:lumMod val="50000"/>
                  </a:schemeClr>
                </a:solidFill>
              </a:rPr>
              <a:t>Don’t bother</a:t>
            </a:r>
          </a:p>
        </p:txBody>
      </p:sp>
      <p:sp>
        <p:nvSpPr>
          <p:cNvPr id="22" name="TextBox 21"/>
          <p:cNvSpPr txBox="1"/>
          <p:nvPr/>
        </p:nvSpPr>
        <p:spPr>
          <a:xfrm rot="1835417">
            <a:off x="2587291" y="4042177"/>
            <a:ext cx="2183098" cy="369332"/>
          </a:xfrm>
          <a:prstGeom prst="rect">
            <a:avLst/>
          </a:prstGeom>
          <a:noFill/>
        </p:spPr>
        <p:txBody>
          <a:bodyPr wrap="square" rtlCol="0">
            <a:spAutoFit/>
          </a:bodyPr>
          <a:lstStyle/>
          <a:p>
            <a:r>
              <a:rPr lang="en-US" dirty="0" smtClean="0">
                <a:solidFill>
                  <a:schemeClr val="bg2">
                    <a:lumMod val="50000"/>
                  </a:schemeClr>
                </a:solidFill>
              </a:rPr>
              <a:t>Usual tradeoff zone</a:t>
            </a:r>
            <a:endParaRPr lang="en-US" dirty="0">
              <a:solidFill>
                <a:schemeClr val="bg2">
                  <a:lumMod val="50000"/>
                </a:schemeClr>
              </a:solidFill>
            </a:endParaRPr>
          </a:p>
        </p:txBody>
      </p:sp>
      <p:sp>
        <p:nvSpPr>
          <p:cNvPr id="23" name="TextBox 22"/>
          <p:cNvSpPr txBox="1"/>
          <p:nvPr/>
        </p:nvSpPr>
        <p:spPr>
          <a:xfrm>
            <a:off x="4087226" y="3013086"/>
            <a:ext cx="1378669" cy="646331"/>
          </a:xfrm>
          <a:prstGeom prst="rect">
            <a:avLst/>
          </a:prstGeom>
          <a:noFill/>
        </p:spPr>
        <p:txBody>
          <a:bodyPr wrap="square" rtlCol="0">
            <a:spAutoFit/>
          </a:bodyPr>
          <a:lstStyle/>
          <a:p>
            <a:r>
              <a:rPr lang="en-US" dirty="0" smtClean="0">
                <a:solidFill>
                  <a:schemeClr val="bg2">
                    <a:lumMod val="50000"/>
                  </a:schemeClr>
                </a:solidFill>
              </a:rPr>
              <a:t>Must be very clever…</a:t>
            </a:r>
            <a:endParaRPr lang="en-US" dirty="0">
              <a:solidFill>
                <a:schemeClr val="bg2">
                  <a:lumMod val="50000"/>
                </a:schemeClr>
              </a:solidFill>
            </a:endParaRPr>
          </a:p>
        </p:txBody>
      </p:sp>
      <p:cxnSp>
        <p:nvCxnSpPr>
          <p:cNvPr id="4" name="Straight Arrow Connector 3"/>
          <p:cNvCxnSpPr/>
          <p:nvPr/>
        </p:nvCxnSpPr>
        <p:spPr>
          <a:xfrm flipV="1">
            <a:off x="3972910" y="3659417"/>
            <a:ext cx="201482" cy="260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7033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18" name="TextBox 17"/>
          <p:cNvSpPr txBox="1"/>
          <p:nvPr/>
        </p:nvSpPr>
        <p:spPr>
          <a:xfrm>
            <a:off x="4900008" y="3272218"/>
            <a:ext cx="2255536" cy="646331"/>
          </a:xfrm>
          <a:prstGeom prst="rect">
            <a:avLst/>
          </a:prstGeom>
          <a:noFill/>
        </p:spPr>
        <p:txBody>
          <a:bodyPr wrap="square" rtlCol="0">
            <a:spAutoFit/>
          </a:bodyPr>
          <a:lstStyle/>
          <a:p>
            <a:r>
              <a:rPr lang="en-US" sz="3600" dirty="0" smtClean="0">
                <a:solidFill>
                  <a:srgbClr val="FF0000"/>
                </a:solidFill>
              </a:rPr>
              <a:t>Ideas??</a:t>
            </a:r>
            <a:endParaRPr lang="en-US" sz="3600" dirty="0">
              <a:solidFill>
                <a:srgbClr val="FF0000"/>
              </a:solidFill>
            </a:endParaRPr>
          </a:p>
        </p:txBody>
      </p:sp>
      <p:sp>
        <p:nvSpPr>
          <p:cNvPr id="19" name="TextBox 18"/>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Tree>
    <p:extLst>
      <p:ext uri="{BB962C8B-B14F-4D97-AF65-F5344CB8AC3E}">
        <p14:creationId xmlns:p14="http://schemas.microsoft.com/office/powerpoint/2010/main" val="1235918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#2: </a:t>
            </a:r>
            <a:r>
              <a:rPr lang="en-US" dirty="0" err="1" smtClean="0"/>
              <a:t>RCT</a:t>
            </a:r>
            <a:r>
              <a:rPr lang="en-US" dirty="0" err="1" smtClean="0">
                <a:sym typeface="Wingdings" panose="05000000000000000000" pitchFamily="2" charset="2"/>
              </a:rPr>
              <a:t>Events</a:t>
            </a:r>
            <a:endParaRPr lang="en-US" dirty="0" smtClean="0"/>
          </a:p>
          <a:p>
            <a:pPr marL="0" indent="0">
              <a:buNone/>
            </a:pPr>
            <a:endParaRPr lang="en-US" sz="700" dirty="0" smtClean="0"/>
          </a:p>
          <a:p>
            <a:pPr marL="0" indent="0">
              <a:buNone/>
            </a:pPr>
            <a:r>
              <a:rPr lang="en-US" sz="2400" dirty="0" smtClean="0"/>
              <a:t>This is </a:t>
            </a:r>
            <a:r>
              <a:rPr lang="en-US" sz="2400" dirty="0"/>
              <a:t>a randomized controlled trial designed to estimate the effect of </a:t>
            </a:r>
            <a:r>
              <a:rPr lang="en-US" sz="2400" dirty="0" smtClean="0"/>
              <a:t>10 mg </a:t>
            </a:r>
            <a:r>
              <a:rPr lang="en-US" sz="2400" dirty="0" err="1" smtClean="0"/>
              <a:t>atorvastatin</a:t>
            </a:r>
            <a:r>
              <a:rPr lang="en-US" sz="2400" dirty="0" smtClean="0"/>
              <a:t> versus placebo</a:t>
            </a:r>
            <a:r>
              <a:rPr lang="en-US" sz="2400" dirty="0" smtClean="0">
                <a:solidFill>
                  <a:srgbClr val="FF0000"/>
                </a:solidFill>
              </a:rPr>
              <a:t> for 20+ years </a:t>
            </a:r>
            <a:r>
              <a:rPr lang="en-US" sz="2400" dirty="0" smtClean="0"/>
              <a:t>on </a:t>
            </a:r>
            <a:r>
              <a:rPr lang="en-US" sz="2400" dirty="0" smtClean="0">
                <a:solidFill>
                  <a:srgbClr val="FF0000"/>
                </a:solidFill>
              </a:rPr>
              <a:t>coronary heart disease events </a:t>
            </a:r>
            <a:r>
              <a:rPr lang="en-US" sz="2400" dirty="0" smtClean="0"/>
              <a:t>after initiation of therapy in young adults age 30-40 with LDL 130-190 mg/dl</a:t>
            </a:r>
          </a:p>
        </p:txBody>
      </p:sp>
    </p:spTree>
    <p:extLst>
      <p:ext uri="{BB962C8B-B14F-4D97-AF65-F5344CB8AC3E}">
        <p14:creationId xmlns:p14="http://schemas.microsoft.com/office/powerpoint/2010/main" val="1523922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19" name="TextBox 18"/>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20" name="TextBox 19"/>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Tree>
    <p:extLst>
      <p:ext uri="{BB962C8B-B14F-4D97-AF65-F5344CB8AC3E}">
        <p14:creationId xmlns:p14="http://schemas.microsoft.com/office/powerpoint/2010/main" val="138182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Option #3: Cross-sectional</a:t>
            </a:r>
          </a:p>
          <a:p>
            <a:pPr marL="0" indent="0">
              <a:buNone/>
            </a:pPr>
            <a:endParaRPr lang="en-US" sz="700" dirty="0" smtClean="0"/>
          </a:p>
          <a:p>
            <a:pPr marL="0" indent="0">
              <a:buNone/>
            </a:pPr>
            <a:r>
              <a:rPr lang="en-US" sz="2400" dirty="0" smtClean="0"/>
              <a:t>This is </a:t>
            </a:r>
            <a:r>
              <a:rPr lang="en-US" sz="2400" dirty="0"/>
              <a:t>a </a:t>
            </a:r>
            <a:r>
              <a:rPr lang="en-US" sz="2400" u="sng" dirty="0" smtClean="0"/>
              <a:t>cross-sectional study </a:t>
            </a:r>
            <a:r>
              <a:rPr lang="en-US" sz="2400" dirty="0" smtClean="0"/>
              <a:t>designed </a:t>
            </a:r>
            <a:r>
              <a:rPr lang="en-US" sz="2400" dirty="0"/>
              <a:t>to examine the association </a:t>
            </a:r>
            <a:r>
              <a:rPr lang="en-US" sz="2400" dirty="0" smtClean="0"/>
              <a:t>between </a:t>
            </a:r>
            <a:r>
              <a:rPr lang="en-US" sz="2400" u="sng" dirty="0" err="1" smtClean="0"/>
              <a:t>statins</a:t>
            </a:r>
            <a:r>
              <a:rPr lang="en-US" sz="2400" dirty="0" smtClean="0"/>
              <a:t> and coronary </a:t>
            </a:r>
            <a:r>
              <a:rPr lang="en-US" sz="2400" dirty="0"/>
              <a:t>calcification in </a:t>
            </a:r>
            <a:r>
              <a:rPr lang="en-US" sz="2400" dirty="0" smtClean="0"/>
              <a:t>young adults </a:t>
            </a:r>
            <a:r>
              <a:rPr lang="en-US" sz="2400" dirty="0"/>
              <a:t>with high cholesterol </a:t>
            </a:r>
            <a:r>
              <a:rPr lang="en-US" sz="2400" u="sng" dirty="0" smtClean="0">
                <a:solidFill>
                  <a:srgbClr val="FF0000"/>
                </a:solidFill>
              </a:rPr>
              <a:t>undergoing a coronary calcium scan</a:t>
            </a:r>
            <a:r>
              <a:rPr lang="en-US" sz="2400" dirty="0" smtClean="0"/>
              <a:t>.</a:t>
            </a:r>
            <a:endParaRPr lang="en-US" sz="2400" dirty="0"/>
          </a:p>
        </p:txBody>
      </p:sp>
    </p:spTree>
    <p:extLst>
      <p:ext uri="{BB962C8B-B14F-4D97-AF65-F5344CB8AC3E}">
        <p14:creationId xmlns:p14="http://schemas.microsoft.com/office/powerpoint/2010/main" val="112666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p:txBody>
          <a:bodyPr/>
          <a:lstStyle/>
          <a:p>
            <a:r>
              <a:rPr lang="en-US" dirty="0" smtClean="0"/>
              <a:t>Research is the art of the possible</a:t>
            </a:r>
          </a:p>
          <a:p>
            <a:pPr lvl="1"/>
            <a:r>
              <a:rPr lang="en-US" dirty="0" smtClean="0"/>
              <a:t>Inherently opportunistic</a:t>
            </a:r>
          </a:p>
          <a:p>
            <a:pPr lvl="1"/>
            <a:r>
              <a:rPr lang="en-US" dirty="0" smtClean="0"/>
              <a:t>No study is perfect</a:t>
            </a:r>
          </a:p>
          <a:p>
            <a:pPr lvl="1"/>
            <a:r>
              <a:rPr lang="en-US" dirty="0" smtClean="0"/>
              <a:t>From theory </a:t>
            </a:r>
            <a:r>
              <a:rPr lang="en-US" dirty="0" smtClean="0">
                <a:sym typeface="Wingdings" panose="05000000000000000000" pitchFamily="2" charset="2"/>
              </a:rPr>
              <a:t> reality  theory</a:t>
            </a:r>
          </a:p>
          <a:p>
            <a:pPr lvl="1"/>
            <a:r>
              <a:rPr lang="en-US" dirty="0" smtClean="0">
                <a:sym typeface="Wingdings" panose="05000000000000000000" pitchFamily="2" charset="2"/>
              </a:rPr>
              <a:t>Feasibility trumps all</a:t>
            </a:r>
          </a:p>
          <a:p>
            <a:pPr lvl="1"/>
            <a:r>
              <a:rPr lang="en-US" dirty="0" smtClean="0">
                <a:sym typeface="Wingdings" panose="05000000000000000000" pitchFamily="2" charset="2"/>
              </a:rPr>
              <a:t>Can you add a brick in the wall?</a:t>
            </a:r>
          </a:p>
          <a:p>
            <a:pPr lvl="2"/>
            <a:r>
              <a:rPr lang="en-US" dirty="0" smtClean="0"/>
              <a:t>Understand what’s already there</a:t>
            </a:r>
          </a:p>
          <a:p>
            <a:pPr lvl="2"/>
            <a:r>
              <a:rPr lang="en-US" dirty="0" smtClean="0"/>
              <a:t>Find a gap</a:t>
            </a:r>
          </a:p>
          <a:p>
            <a:pPr lvl="2"/>
            <a:r>
              <a:rPr lang="en-US" dirty="0" smtClean="0"/>
              <a:t>Design something feasible to fill the gap</a:t>
            </a:r>
          </a:p>
          <a:p>
            <a:pPr lvl="2"/>
            <a:r>
              <a:rPr lang="en-US" dirty="0" smtClean="0"/>
              <a:t>Execute</a:t>
            </a:r>
          </a:p>
          <a:p>
            <a:pPr lvl="2"/>
            <a:r>
              <a:rPr lang="en-US" dirty="0" smtClean="0"/>
              <a:t>Interpret and publish</a:t>
            </a:r>
          </a:p>
          <a:p>
            <a:pPr lvl="2"/>
            <a:endParaRPr lang="en-US" dirty="0"/>
          </a:p>
        </p:txBody>
      </p:sp>
      <p:sp>
        <p:nvSpPr>
          <p:cNvPr id="4" name="Oval 3"/>
          <p:cNvSpPr/>
          <p:nvPr/>
        </p:nvSpPr>
        <p:spPr>
          <a:xfrm>
            <a:off x="1350335" y="4339771"/>
            <a:ext cx="5316279" cy="10828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01766" y="3414171"/>
            <a:ext cx="3689498" cy="1384995"/>
          </a:xfrm>
          <a:prstGeom prst="rect">
            <a:avLst/>
          </a:prstGeom>
          <a:noFill/>
        </p:spPr>
        <p:txBody>
          <a:bodyPr wrap="square" rtlCol="0">
            <a:spAutoFit/>
          </a:bodyPr>
          <a:lstStyle/>
          <a:p>
            <a:pPr algn="ctr"/>
            <a:r>
              <a:rPr lang="en-US" sz="2800" dirty="0" smtClean="0">
                <a:solidFill>
                  <a:srgbClr val="FF0000"/>
                </a:solidFill>
              </a:rPr>
              <a:t>Epi 202:</a:t>
            </a:r>
          </a:p>
          <a:p>
            <a:pPr algn="ctr"/>
            <a:r>
              <a:rPr lang="en-US" sz="2800" dirty="0" smtClean="0">
                <a:solidFill>
                  <a:srgbClr val="FF0000"/>
                </a:solidFill>
              </a:rPr>
              <a:t>Designing Clinical Research</a:t>
            </a:r>
            <a:endParaRPr lang="en-US" sz="2800" dirty="0">
              <a:solidFill>
                <a:srgbClr val="FF0000"/>
              </a:solidFill>
            </a:endParaRPr>
          </a:p>
        </p:txBody>
      </p:sp>
    </p:spTree>
    <p:extLst>
      <p:ext uri="{BB962C8B-B14F-4D97-AF65-F5344CB8AC3E}">
        <p14:creationId xmlns:p14="http://schemas.microsoft.com/office/powerpoint/2010/main" val="1855608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18" name="TextBox 17"/>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22" name="TextBox 21"/>
          <p:cNvSpPr txBox="1"/>
          <p:nvPr/>
        </p:nvSpPr>
        <p:spPr>
          <a:xfrm>
            <a:off x="2899221" y="5323651"/>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val="16826983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Option #4: Cohort Study</a:t>
            </a:r>
          </a:p>
          <a:p>
            <a:pPr marL="0" indent="0">
              <a:buNone/>
            </a:pPr>
            <a:endParaRPr lang="en-US" sz="700" dirty="0" smtClean="0"/>
          </a:p>
          <a:p>
            <a:pPr marL="0" indent="0">
              <a:buNone/>
            </a:pPr>
            <a:r>
              <a:rPr lang="en-US" sz="2400" dirty="0" smtClean="0"/>
              <a:t>This is </a:t>
            </a:r>
            <a:r>
              <a:rPr lang="en-US" sz="2400" dirty="0"/>
              <a:t>a </a:t>
            </a:r>
            <a:r>
              <a:rPr lang="en-US" sz="2400" dirty="0" smtClean="0">
                <a:solidFill>
                  <a:srgbClr val="FF0000"/>
                </a:solidFill>
              </a:rPr>
              <a:t>retrospective cohort study </a:t>
            </a:r>
            <a:r>
              <a:rPr lang="en-US" sz="2400" dirty="0" smtClean="0"/>
              <a:t>designed </a:t>
            </a:r>
            <a:r>
              <a:rPr lang="en-US" sz="2400" dirty="0"/>
              <a:t>to examine the association </a:t>
            </a:r>
            <a:r>
              <a:rPr lang="en-US" sz="2400" dirty="0" smtClean="0"/>
              <a:t>between </a:t>
            </a:r>
            <a:r>
              <a:rPr lang="en-US" sz="2400" dirty="0" err="1" smtClean="0"/>
              <a:t>statin</a:t>
            </a:r>
            <a:r>
              <a:rPr lang="en-US" sz="2400" dirty="0" smtClean="0"/>
              <a:t> therapy started during young adulthood and </a:t>
            </a:r>
            <a:r>
              <a:rPr lang="en-US" sz="2400" dirty="0" smtClean="0">
                <a:solidFill>
                  <a:srgbClr val="FF0000"/>
                </a:solidFill>
              </a:rPr>
              <a:t>coronary heart disease events </a:t>
            </a:r>
            <a:r>
              <a:rPr lang="en-US" sz="2400" dirty="0" smtClean="0"/>
              <a:t>in young adults </a:t>
            </a:r>
            <a:r>
              <a:rPr lang="en-US" sz="2400" dirty="0"/>
              <a:t>with high </a:t>
            </a:r>
            <a:r>
              <a:rPr lang="en-US" sz="2400" dirty="0" smtClean="0"/>
              <a:t>cholesterol.</a:t>
            </a:r>
            <a:endParaRPr lang="en-US" sz="2400" dirty="0"/>
          </a:p>
        </p:txBody>
      </p:sp>
    </p:spTree>
    <p:extLst>
      <p:ext uri="{BB962C8B-B14F-4D97-AF65-F5344CB8AC3E}">
        <p14:creationId xmlns:p14="http://schemas.microsoft.com/office/powerpoint/2010/main" val="4197167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22" name="TextBox 2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23" name="TextBox 22"/>
          <p:cNvSpPr txBox="1"/>
          <p:nvPr/>
        </p:nvSpPr>
        <p:spPr>
          <a:xfrm>
            <a:off x="2612311" y="4648294"/>
            <a:ext cx="1280010" cy="369332"/>
          </a:xfrm>
          <a:prstGeom prst="rect">
            <a:avLst/>
          </a:prstGeom>
          <a:noFill/>
        </p:spPr>
        <p:txBody>
          <a:bodyPr wrap="square" rtlCol="0">
            <a:spAutoFit/>
          </a:bodyPr>
          <a:lstStyle/>
          <a:p>
            <a:r>
              <a:rPr lang="en-US" dirty="0" smtClean="0">
                <a:solidFill>
                  <a:srgbClr val="FF0000"/>
                </a:solidFill>
              </a:rPr>
              <a:t>Cohort</a:t>
            </a:r>
            <a:endParaRPr lang="en-US" dirty="0">
              <a:solidFill>
                <a:srgbClr val="FF0000"/>
              </a:solidFill>
            </a:endParaRPr>
          </a:p>
        </p:txBody>
      </p:sp>
      <p:sp>
        <p:nvSpPr>
          <p:cNvPr id="19" name="TextBox 18"/>
          <p:cNvSpPr txBox="1"/>
          <p:nvPr/>
        </p:nvSpPr>
        <p:spPr>
          <a:xfrm>
            <a:off x="2899221" y="5323651"/>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val="33733821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Option #5: Case-Control Study</a:t>
            </a:r>
          </a:p>
          <a:p>
            <a:pPr marL="0" indent="0">
              <a:buNone/>
            </a:pPr>
            <a:endParaRPr lang="en-US" sz="700" dirty="0" smtClean="0"/>
          </a:p>
          <a:p>
            <a:pPr marL="0" indent="0">
              <a:buNone/>
            </a:pPr>
            <a:r>
              <a:rPr lang="en-US" sz="2400" dirty="0" smtClean="0"/>
              <a:t>The Statin Duration Study is </a:t>
            </a:r>
            <a:r>
              <a:rPr lang="en-US" sz="2400" dirty="0"/>
              <a:t>a </a:t>
            </a:r>
            <a:r>
              <a:rPr lang="en-US" sz="2400" u="sng" dirty="0" smtClean="0"/>
              <a:t>case-control study </a:t>
            </a:r>
            <a:r>
              <a:rPr lang="en-US" sz="2400" dirty="0" smtClean="0"/>
              <a:t>designed </a:t>
            </a:r>
            <a:r>
              <a:rPr lang="en-US" sz="2400" dirty="0"/>
              <a:t>to examine the association </a:t>
            </a:r>
            <a:r>
              <a:rPr lang="en-US" sz="2400" dirty="0" smtClean="0"/>
              <a:t>between </a:t>
            </a:r>
            <a:r>
              <a:rPr lang="en-US" sz="2400" u="sng" dirty="0" smtClean="0">
                <a:solidFill>
                  <a:srgbClr val="FF0000"/>
                </a:solidFill>
              </a:rPr>
              <a:t>self-reported prior duration of statin therapy</a:t>
            </a:r>
            <a:r>
              <a:rPr lang="en-US" sz="2400" u="sng" dirty="0" smtClean="0"/>
              <a:t> </a:t>
            </a:r>
            <a:r>
              <a:rPr lang="en-US" sz="2400" dirty="0" smtClean="0"/>
              <a:t>and coronary heart disease events </a:t>
            </a:r>
            <a:r>
              <a:rPr lang="en-US" sz="2400" u="sng" dirty="0" smtClean="0">
                <a:solidFill>
                  <a:srgbClr val="FF0000"/>
                </a:solidFill>
              </a:rPr>
              <a:t>in adults with and without coronary heart disease events on a statin </a:t>
            </a:r>
            <a:r>
              <a:rPr lang="en-US" sz="2400" u="sng" dirty="0" smtClean="0"/>
              <a:t>and matched on age and estimated pre-statin LDL levels and CHD risk</a:t>
            </a:r>
            <a:r>
              <a:rPr lang="en-US" sz="2400" dirty="0" smtClean="0"/>
              <a:t>.</a:t>
            </a:r>
            <a:endParaRPr lang="en-US" sz="2400" dirty="0"/>
          </a:p>
        </p:txBody>
      </p:sp>
    </p:spTree>
    <p:extLst>
      <p:ext uri="{BB962C8B-B14F-4D97-AF65-F5344CB8AC3E}">
        <p14:creationId xmlns:p14="http://schemas.microsoft.com/office/powerpoint/2010/main" val="1556122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18" name="TextBox 17"/>
          <p:cNvSpPr txBox="1"/>
          <p:nvPr/>
        </p:nvSpPr>
        <p:spPr>
          <a:xfrm>
            <a:off x="3362633" y="4282040"/>
            <a:ext cx="1478119" cy="369332"/>
          </a:xfrm>
          <a:prstGeom prst="rect">
            <a:avLst/>
          </a:prstGeom>
          <a:noFill/>
        </p:spPr>
        <p:txBody>
          <a:bodyPr wrap="square" rtlCol="0">
            <a:spAutoFit/>
          </a:bodyPr>
          <a:lstStyle/>
          <a:p>
            <a:r>
              <a:rPr lang="en-US" dirty="0" smtClean="0">
                <a:solidFill>
                  <a:srgbClr val="FF0000"/>
                </a:solidFill>
              </a:rPr>
              <a:t>Case-control</a:t>
            </a:r>
            <a:endParaRPr lang="en-US" dirty="0">
              <a:solidFill>
                <a:srgbClr val="FF0000"/>
              </a:solidFill>
            </a:endParaRPr>
          </a:p>
        </p:txBody>
      </p:sp>
      <p:sp>
        <p:nvSpPr>
          <p:cNvPr id="23" name="TextBox 22"/>
          <p:cNvSpPr txBox="1"/>
          <p:nvPr/>
        </p:nvSpPr>
        <p:spPr>
          <a:xfrm>
            <a:off x="2612311" y="4648294"/>
            <a:ext cx="1280010" cy="369332"/>
          </a:xfrm>
          <a:prstGeom prst="rect">
            <a:avLst/>
          </a:prstGeom>
          <a:noFill/>
        </p:spPr>
        <p:txBody>
          <a:bodyPr wrap="square" rtlCol="0">
            <a:spAutoFit/>
          </a:bodyPr>
          <a:lstStyle/>
          <a:p>
            <a:r>
              <a:rPr lang="en-US" dirty="0" smtClean="0">
                <a:solidFill>
                  <a:srgbClr val="FF0000"/>
                </a:solidFill>
              </a:rPr>
              <a:t>Cohort</a:t>
            </a:r>
            <a:endParaRPr lang="en-US" dirty="0">
              <a:solidFill>
                <a:srgbClr val="FF0000"/>
              </a:solidFill>
            </a:endParaRPr>
          </a:p>
        </p:txBody>
      </p:sp>
      <p:sp>
        <p:nvSpPr>
          <p:cNvPr id="19" name="TextBox 18"/>
          <p:cNvSpPr txBox="1"/>
          <p:nvPr/>
        </p:nvSpPr>
        <p:spPr>
          <a:xfrm>
            <a:off x="2899221" y="5323651"/>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val="3409740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4" name="TextBox 3"/>
          <p:cNvSpPr txBox="1"/>
          <p:nvPr/>
        </p:nvSpPr>
        <p:spPr>
          <a:xfrm>
            <a:off x="4840752" y="2065390"/>
            <a:ext cx="4025462" cy="1569660"/>
          </a:xfrm>
          <a:prstGeom prst="rect">
            <a:avLst/>
          </a:prstGeom>
          <a:noFill/>
        </p:spPr>
        <p:txBody>
          <a:bodyPr wrap="square" rtlCol="0">
            <a:spAutoFit/>
          </a:bodyPr>
          <a:lstStyle/>
          <a:p>
            <a:r>
              <a:rPr lang="en-US" sz="3200" dirty="0" smtClean="0">
                <a:solidFill>
                  <a:srgbClr val="FF0000"/>
                </a:solidFill>
              </a:rPr>
              <a:t>Focus in on feasible studies with reasonable “value”</a:t>
            </a:r>
            <a:endParaRPr lang="en-US" sz="3200" dirty="0">
              <a:solidFill>
                <a:srgbClr val="FF0000"/>
              </a:solidFill>
            </a:endParaRPr>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chemeClr val="bg1">
                    <a:lumMod val="50000"/>
                  </a:schemeClr>
                </a:solidFill>
              </a:rPr>
              <a:t>RCT</a:t>
            </a:r>
            <a:r>
              <a:rPr lang="en-US" dirty="0" err="1" smtClean="0">
                <a:solidFill>
                  <a:schemeClr val="bg1">
                    <a:lumMod val="50000"/>
                  </a:schemeClr>
                </a:solidFill>
                <a:sym typeface="Wingdings" panose="05000000000000000000" pitchFamily="2" charset="2"/>
              </a:rPr>
              <a:t>Events</a:t>
            </a:r>
            <a:endParaRPr lang="en-US" dirty="0">
              <a:solidFill>
                <a:schemeClr val="bg1">
                  <a:lumMod val="50000"/>
                </a:schemeClr>
              </a:solidFill>
            </a:endParaRPr>
          </a:p>
        </p:txBody>
      </p:sp>
      <p:sp>
        <p:nvSpPr>
          <p:cNvPr id="18" name="TextBox 17"/>
          <p:cNvSpPr txBox="1"/>
          <p:nvPr/>
        </p:nvSpPr>
        <p:spPr>
          <a:xfrm>
            <a:off x="3362633" y="4282040"/>
            <a:ext cx="1478119" cy="369332"/>
          </a:xfrm>
          <a:prstGeom prst="rect">
            <a:avLst/>
          </a:prstGeom>
          <a:noFill/>
        </p:spPr>
        <p:txBody>
          <a:bodyPr wrap="square" rtlCol="0">
            <a:spAutoFit/>
          </a:bodyPr>
          <a:lstStyle/>
          <a:p>
            <a:r>
              <a:rPr lang="en-US" dirty="0" smtClean="0">
                <a:solidFill>
                  <a:srgbClr val="FF0000"/>
                </a:solidFill>
              </a:rPr>
              <a:t>Case-control</a:t>
            </a:r>
            <a:endParaRPr lang="en-US" dirty="0">
              <a:solidFill>
                <a:srgbClr val="FF0000"/>
              </a:solidFill>
            </a:endParaRPr>
          </a:p>
        </p:txBody>
      </p:sp>
      <p:sp>
        <p:nvSpPr>
          <p:cNvPr id="24" name="TextBox 23"/>
          <p:cNvSpPr txBox="1"/>
          <p:nvPr/>
        </p:nvSpPr>
        <p:spPr>
          <a:xfrm>
            <a:off x="2612311" y="4648294"/>
            <a:ext cx="1280010" cy="369332"/>
          </a:xfrm>
          <a:prstGeom prst="rect">
            <a:avLst/>
          </a:prstGeom>
          <a:noFill/>
        </p:spPr>
        <p:txBody>
          <a:bodyPr wrap="square" rtlCol="0">
            <a:spAutoFit/>
          </a:bodyPr>
          <a:lstStyle/>
          <a:p>
            <a:r>
              <a:rPr lang="en-US" dirty="0" smtClean="0">
                <a:solidFill>
                  <a:schemeClr val="bg1">
                    <a:lumMod val="50000"/>
                  </a:schemeClr>
                </a:solidFill>
              </a:rPr>
              <a:t>Cohort</a:t>
            </a:r>
            <a:endParaRPr lang="en-US" dirty="0">
              <a:solidFill>
                <a:schemeClr val="bg1">
                  <a:lumMod val="50000"/>
                </a:schemeClr>
              </a:solidFill>
            </a:endParaRPr>
          </a:p>
        </p:txBody>
      </p:sp>
      <p:sp>
        <p:nvSpPr>
          <p:cNvPr id="19" name="TextBox 18"/>
          <p:cNvSpPr txBox="1"/>
          <p:nvPr/>
        </p:nvSpPr>
        <p:spPr>
          <a:xfrm>
            <a:off x="2899221" y="5323651"/>
            <a:ext cx="1280010" cy="369332"/>
          </a:xfrm>
          <a:prstGeom prst="rect">
            <a:avLst/>
          </a:prstGeom>
          <a:noFill/>
        </p:spPr>
        <p:txBody>
          <a:bodyPr wrap="square" rtlCol="0">
            <a:spAutoFit/>
          </a:bodyPr>
          <a:lstStyle/>
          <a:p>
            <a:r>
              <a:rPr lang="en-US" dirty="0" smtClean="0">
                <a:solidFill>
                  <a:schemeClr val="bg1">
                    <a:lumMod val="50000"/>
                  </a:schemeClr>
                </a:solidFill>
              </a:rPr>
              <a:t>X-sectional</a:t>
            </a:r>
            <a:endParaRPr lang="en-US" dirty="0">
              <a:solidFill>
                <a:schemeClr val="bg1">
                  <a:lumMod val="50000"/>
                </a:schemeClr>
              </a:solidFill>
            </a:endParaRPr>
          </a:p>
        </p:txBody>
      </p:sp>
    </p:spTree>
    <p:extLst>
      <p:ext uri="{BB962C8B-B14F-4D97-AF65-F5344CB8AC3E}">
        <p14:creationId xmlns:p14="http://schemas.microsoft.com/office/powerpoint/2010/main" val="3866938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Points</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can’t contribute to science without a carefully crafted and specified research question</a:t>
            </a:r>
          </a:p>
          <a:p>
            <a:pPr lvl="1"/>
            <a:r>
              <a:rPr lang="en-US" dirty="0" smtClean="0"/>
              <a:t>A description of your Goal and What You Will Do, are not enough</a:t>
            </a:r>
          </a:p>
          <a:p>
            <a:pPr lvl="1"/>
            <a:r>
              <a:rPr lang="en-US" dirty="0" smtClean="0"/>
              <a:t>Primary objective of DCR is to help you </a:t>
            </a:r>
            <a:r>
              <a:rPr lang="en-US" i="1" dirty="0" smtClean="0"/>
              <a:t>specify</a:t>
            </a:r>
            <a:r>
              <a:rPr lang="en-US" dirty="0" smtClean="0"/>
              <a:t> your study design</a:t>
            </a:r>
          </a:p>
          <a:p>
            <a:r>
              <a:rPr lang="en-US" dirty="0" smtClean="0"/>
              <a:t>Consider all of your study design options</a:t>
            </a:r>
          </a:p>
          <a:p>
            <a:pPr lvl="1"/>
            <a:r>
              <a:rPr lang="en-US" dirty="0" smtClean="0"/>
              <a:t>All research has flaws and limitations</a:t>
            </a:r>
          </a:p>
          <a:p>
            <a:pPr lvl="1"/>
            <a:r>
              <a:rPr lang="en-US" dirty="0" smtClean="0"/>
              <a:t>Design multiple studies</a:t>
            </a:r>
          </a:p>
          <a:p>
            <a:pPr lvl="1"/>
            <a:r>
              <a:rPr lang="en-US" dirty="0" smtClean="0"/>
              <a:t>Discard if completely infeasible or “fatally” flawed</a:t>
            </a:r>
          </a:p>
          <a:p>
            <a:pPr lvl="1"/>
            <a:r>
              <a:rPr lang="en-US" dirty="0" smtClean="0"/>
              <a:t>Role of opportunism and cleverness</a:t>
            </a:r>
          </a:p>
        </p:txBody>
      </p:sp>
    </p:spTree>
    <p:extLst>
      <p:ext uri="{BB962C8B-B14F-4D97-AF65-F5344CB8AC3E}">
        <p14:creationId xmlns:p14="http://schemas.microsoft.com/office/powerpoint/2010/main" val="1512496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Lectures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4895313"/>
              </p:ext>
            </p:extLst>
          </p:nvPr>
        </p:nvGraphicFramePr>
        <p:xfrm>
          <a:off x="500743" y="1785257"/>
          <a:ext cx="8077199" cy="4296232"/>
        </p:xfrm>
        <a:graphic>
          <a:graphicData uri="http://schemas.openxmlformats.org/drawingml/2006/table">
            <a:tbl>
              <a:tblPr>
                <a:tableStyleId>{5C22544A-7EE6-4342-B048-85BDC9FD1C3A}</a:tableStyleId>
              </a:tblPr>
              <a:tblGrid>
                <a:gridCol w="361625">
                  <a:extLst>
                    <a:ext uri="{9D8B030D-6E8A-4147-A177-3AD203B41FA5}">
                      <a16:colId xmlns:a16="http://schemas.microsoft.com/office/drawing/2014/main" val="20000"/>
                    </a:ext>
                  </a:extLst>
                </a:gridCol>
                <a:gridCol w="4024942">
                  <a:extLst>
                    <a:ext uri="{9D8B030D-6E8A-4147-A177-3AD203B41FA5}">
                      <a16:colId xmlns:a16="http://schemas.microsoft.com/office/drawing/2014/main" val="20001"/>
                    </a:ext>
                  </a:extLst>
                </a:gridCol>
                <a:gridCol w="3394245">
                  <a:extLst>
                    <a:ext uri="{9D8B030D-6E8A-4147-A177-3AD203B41FA5}">
                      <a16:colId xmlns:a16="http://schemas.microsoft.com/office/drawing/2014/main" val="20002"/>
                    </a:ext>
                  </a:extLst>
                </a:gridCol>
                <a:gridCol w="296387">
                  <a:extLst>
                    <a:ext uri="{9D8B030D-6E8A-4147-A177-3AD203B41FA5}">
                      <a16:colId xmlns:a16="http://schemas.microsoft.com/office/drawing/2014/main" val="1777199361"/>
                    </a:ext>
                  </a:extLst>
                </a:gridCol>
              </a:tblGrid>
              <a:tr h="537029">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Lecture title</a:t>
                      </a:r>
                      <a:endParaRPr lang="en-US" sz="1600" b="1" i="0" u="none" strike="noStrike" dirty="0">
                        <a:solidFill>
                          <a:srgbClr val="000000"/>
                        </a:solidFill>
                        <a:effectLst/>
                        <a:latin typeface="+mn-lt"/>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Lecturer</a:t>
                      </a:r>
                      <a:endParaRPr lang="en-US" sz="1600" b="1" i="0" u="none" strike="noStrike" dirty="0">
                        <a:solidFill>
                          <a:srgbClr val="000000"/>
                        </a:solidFill>
                        <a:effectLst/>
                        <a:latin typeface="+mn-lt"/>
                      </a:endParaRPr>
                    </a:p>
                  </a:txBody>
                  <a:tcPr marL="9525" marR="9525" marT="9525" marB="0" anchor="ctr">
                    <a:solidFill>
                      <a:schemeClr val="bg2"/>
                    </a:solidFill>
                  </a:tcPr>
                </a:tc>
                <a:tc>
                  <a:txBody>
                    <a:bodyPr/>
                    <a:lstStyle/>
                    <a:p>
                      <a:pPr algn="l" fontAlgn="ctr"/>
                      <a:endParaRPr lang="en-US" sz="1600" b="1" i="0" u="none" strike="noStrike" dirty="0">
                        <a:solidFill>
                          <a:srgbClr val="000000"/>
                        </a:solidFill>
                        <a:effectLst/>
                        <a:latin typeface="+mn-lt"/>
                      </a:endParaRPr>
                    </a:p>
                  </a:txBody>
                  <a:tcPr marL="9525" marR="9525" marT="9525" marB="0" anchor="ctr">
                    <a:solidFill>
                      <a:schemeClr val="bg2"/>
                    </a:solidFill>
                  </a:tcPr>
                </a:tc>
                <a:extLst>
                  <a:ext uri="{0D108BD9-81ED-4DB2-BD59-A6C34878D82A}">
                    <a16:rowId xmlns:a16="http://schemas.microsoft.com/office/drawing/2014/main" val="10000"/>
                  </a:ext>
                </a:extLst>
              </a:tr>
              <a:tr h="537029">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l" fontAlgn="ctr"/>
                      <a:r>
                        <a:rPr lang="en-US" sz="1600" u="none" strike="noStrike" dirty="0">
                          <a:effectLst/>
                        </a:rPr>
                        <a:t>Introduction to the Course, Clinical Research, and Research Questions</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l" fontAlgn="ctr"/>
                      <a:r>
                        <a:rPr lang="en-US" sz="1600" u="none" strike="noStrike" dirty="0">
                          <a:effectLst/>
                        </a:rPr>
                        <a:t>Mark Pletcher</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l" fontAlgn="ctr"/>
                      <a:endParaRPr lang="en-US" sz="1600" b="0" i="0" u="none" strike="noStrike" dirty="0">
                        <a:solidFill>
                          <a:srgbClr val="000000"/>
                        </a:solidFill>
                        <a:effectLst/>
                        <a:latin typeface="+mn-lt"/>
                      </a:endParaRPr>
                    </a:p>
                  </a:txBody>
                  <a:tcPr marL="9525" marR="9525" marT="9525" marB="0" anchor="ctr">
                    <a:solidFill>
                      <a:schemeClr val="bg2"/>
                    </a:solidFill>
                  </a:tcPr>
                </a:tc>
                <a:extLst>
                  <a:ext uri="{0D108BD9-81ED-4DB2-BD59-A6C34878D82A}">
                    <a16:rowId xmlns:a16="http://schemas.microsoft.com/office/drawing/2014/main" val="10001"/>
                  </a:ext>
                </a:extLst>
              </a:tr>
              <a:tr h="537029">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Subjects and Variables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Tom Newman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537029">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Sample size, P-values and Confidence Intervals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smtClean="0">
                          <a:effectLst/>
                        </a:rPr>
                        <a:t>Mark Pletcher /Steve</a:t>
                      </a:r>
                      <a:r>
                        <a:rPr lang="en-US" sz="1600" u="none" strike="noStrike" baseline="0" dirty="0" smtClean="0">
                          <a:effectLst/>
                        </a:rPr>
                        <a:t> Cummings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537029">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Observational Designs and Studies of Diagnostic Tests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Warren Browner</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4"/>
                  </a:ext>
                </a:extLst>
              </a:tr>
              <a:tr h="537029">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Causal Inference and Randomized Trials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Deborah Grady</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5"/>
                  </a:ext>
                </a:extLst>
              </a:tr>
              <a:tr h="537029">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Questionnaires, Data Collection Forms and Data management</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Michael Kohn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6"/>
                  </a:ext>
                </a:extLst>
              </a:tr>
              <a:tr h="537029">
                <a:tc>
                  <a:txBody>
                    <a:bodyPr/>
                    <a:lstStyle/>
                    <a:p>
                      <a:pPr algn="ctr" fontAlgn="ctr"/>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smtClean="0">
                          <a:effectLst/>
                        </a:rPr>
                        <a:t>Technology-Enabled</a:t>
                      </a:r>
                      <a:r>
                        <a:rPr lang="en-US" sz="1600" u="none" strike="noStrike" baseline="0" dirty="0" smtClean="0">
                          <a:effectLst/>
                        </a:rPr>
                        <a:t> Research at UCSF</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smtClean="0">
                          <a:effectLst/>
                        </a:rPr>
                        <a:t>Mark Pletcher</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9300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assignments</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522040926"/>
              </p:ext>
            </p:extLst>
          </p:nvPr>
        </p:nvGraphicFramePr>
        <p:xfrm>
          <a:off x="399143" y="1491944"/>
          <a:ext cx="8345713" cy="4958813"/>
        </p:xfrm>
        <a:graphic>
          <a:graphicData uri="http://schemas.openxmlformats.org/drawingml/2006/table">
            <a:tbl>
              <a:tblPr>
                <a:tableStyleId>{5C22544A-7EE6-4342-B048-85BDC9FD1C3A}</a:tableStyleId>
              </a:tblPr>
              <a:tblGrid>
                <a:gridCol w="2850273">
                  <a:extLst>
                    <a:ext uri="{9D8B030D-6E8A-4147-A177-3AD203B41FA5}">
                      <a16:colId xmlns:a16="http://schemas.microsoft.com/office/drawing/2014/main" val="20000"/>
                    </a:ext>
                  </a:extLst>
                </a:gridCol>
                <a:gridCol w="5495440">
                  <a:extLst>
                    <a:ext uri="{9D8B030D-6E8A-4147-A177-3AD203B41FA5}">
                      <a16:colId xmlns:a16="http://schemas.microsoft.com/office/drawing/2014/main" val="20001"/>
                    </a:ext>
                  </a:extLst>
                </a:gridCol>
              </a:tblGrid>
              <a:tr h="273794">
                <a:tc>
                  <a:txBody>
                    <a:bodyPr/>
                    <a:lstStyle/>
                    <a:p>
                      <a:pPr algn="l" fontAlgn="b"/>
                      <a:r>
                        <a:rPr lang="en-US" sz="1600" b="1" i="0" u="none" strike="noStrike" dirty="0">
                          <a:solidFill>
                            <a:srgbClr val="000000"/>
                          </a:solidFill>
                          <a:effectLst/>
                          <a:latin typeface="Calibri" panose="020F0502020204030204" pitchFamily="34" charset="0"/>
                        </a:rPr>
                        <a:t>DCR-4 Reading</a:t>
                      </a:r>
                    </a:p>
                  </a:txBody>
                  <a:tcPr marL="9525" marR="9525" marT="9525" marB="0" anchor="b">
                    <a:solidFill>
                      <a:schemeClr val="bg2"/>
                    </a:solidFill>
                  </a:tcPr>
                </a:tc>
                <a:tc>
                  <a:txBody>
                    <a:bodyPr/>
                    <a:lstStyle/>
                    <a:p>
                      <a:pPr algn="l" fontAlgn="b"/>
                      <a:r>
                        <a:rPr lang="en-US" sz="1600" b="1" i="0" u="none" strike="noStrike" dirty="0">
                          <a:solidFill>
                            <a:srgbClr val="000000"/>
                          </a:solidFill>
                          <a:effectLst/>
                          <a:latin typeface="Calibri" panose="020F0502020204030204" pitchFamily="34" charset="0"/>
                        </a:rPr>
                        <a:t>Written Assignments</a:t>
                      </a:r>
                    </a:p>
                  </a:txBody>
                  <a:tcPr marL="9525" marR="9525" marT="9525" marB="0" anchor="b">
                    <a:solidFill>
                      <a:schemeClr val="bg2"/>
                    </a:solidFill>
                  </a:tcPr>
                </a:tc>
                <a:extLst>
                  <a:ext uri="{0D108BD9-81ED-4DB2-BD59-A6C34878D82A}">
                    <a16:rowId xmlns:a16="http://schemas.microsoft.com/office/drawing/2014/main" val="10000"/>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1 and 2</a:t>
                      </a:r>
                    </a:p>
                  </a:txBody>
                  <a:tcPr marL="9525" marR="9525" marT="9525" marB="0" anchor="b">
                    <a:solidFill>
                      <a:schemeClr val="bg2"/>
                    </a:solidFill>
                  </a:tcPr>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1-sentence </a:t>
                      </a:r>
                      <a:r>
                        <a:rPr lang="en-US" sz="1600" b="0" i="0" u="none" strike="noStrike" dirty="0">
                          <a:solidFill>
                            <a:srgbClr val="000000"/>
                          </a:solidFill>
                          <a:effectLst/>
                          <a:latin typeface="Calibri" panose="020F0502020204030204" pitchFamily="34" charset="0"/>
                        </a:rPr>
                        <a:t>Research </a:t>
                      </a:r>
                      <a:r>
                        <a:rPr lang="en-US" sz="1600" b="0" i="0" u="none" strike="noStrike" dirty="0" smtClean="0">
                          <a:solidFill>
                            <a:srgbClr val="000000"/>
                          </a:solidFill>
                          <a:effectLst/>
                          <a:latin typeface="Calibri" panose="020F0502020204030204" pitchFamily="34" charset="0"/>
                        </a:rPr>
                        <a:t>Question</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Significance </a:t>
                      </a:r>
                      <a:r>
                        <a:rPr lang="en-US" sz="1600" b="0" i="0" u="none" strike="noStrike" dirty="0">
                          <a:solidFill>
                            <a:srgbClr val="000000"/>
                          </a:solidFill>
                          <a:effectLst/>
                          <a:latin typeface="Calibri" panose="020F0502020204030204" pitchFamily="34" charset="0"/>
                        </a:rPr>
                        <a:t>section with references</a:t>
                      </a:r>
                    </a:p>
                  </a:txBody>
                  <a:tcPr marL="9525" marR="9525" marT="9525" marB="0" anchor="b">
                    <a:solidFill>
                      <a:schemeClr val="bg2"/>
                    </a:solidFill>
                  </a:tcPr>
                </a:tc>
                <a:extLst>
                  <a:ext uri="{0D108BD9-81ED-4DB2-BD59-A6C34878D82A}">
                    <a16:rowId xmlns:a16="http://schemas.microsoft.com/office/drawing/2014/main" val="10001"/>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3 and 4</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1-page </a:t>
                      </a:r>
                      <a:r>
                        <a:rPr lang="en-US" sz="1600" b="0" i="0" u="none" strike="noStrike" dirty="0">
                          <a:solidFill>
                            <a:srgbClr val="000000"/>
                          </a:solidFill>
                          <a:effectLst/>
                          <a:latin typeface="Calibri" panose="020F0502020204030204" pitchFamily="34" charset="0"/>
                        </a:rPr>
                        <a:t>protocol </a:t>
                      </a:r>
                      <a:r>
                        <a:rPr lang="en-US" sz="1600" b="0" i="0" u="none" strike="noStrike" dirty="0" smtClean="0">
                          <a:solidFill>
                            <a:srgbClr val="000000"/>
                          </a:solidFill>
                          <a:effectLst/>
                          <a:latin typeface="Calibri" panose="020F0502020204030204" pitchFamily="34" charset="0"/>
                        </a:rPr>
                        <a:t>outline</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Flesh </a:t>
                      </a:r>
                      <a:r>
                        <a:rPr lang="en-US" sz="1600" b="0" i="0" u="none" strike="noStrike" dirty="0">
                          <a:solidFill>
                            <a:srgbClr val="000000"/>
                          </a:solidFill>
                          <a:effectLst/>
                          <a:latin typeface="Calibri" panose="020F0502020204030204" pitchFamily="34" charset="0"/>
                        </a:rPr>
                        <a:t>out Study Subjects section</a:t>
                      </a:r>
                    </a:p>
                  </a:txBody>
                  <a:tcPr marL="9525" marR="9525" marT="9525" marB="0" anchor="b"/>
                </a:tc>
                <a:extLst>
                  <a:ext uri="{0D108BD9-81ED-4DB2-BD59-A6C34878D82A}">
                    <a16:rowId xmlns:a16="http://schemas.microsoft.com/office/drawing/2014/main" val="10002"/>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5 and 6</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 </a:t>
                      </a:r>
                      <a:r>
                        <a:rPr lang="en-US" sz="1600" b="0" i="0" u="none" strike="noStrike" dirty="0" smtClean="0">
                          <a:solidFill>
                            <a:srgbClr val="000000"/>
                          </a:solidFill>
                          <a:effectLst/>
                          <a:latin typeface="Calibri" panose="020F0502020204030204" pitchFamily="34" charset="0"/>
                        </a:rPr>
                        <a:t>   Sample </a:t>
                      </a:r>
                      <a:r>
                        <a:rPr lang="en-US" sz="1600" b="0" i="0" u="none" strike="noStrike" dirty="0">
                          <a:solidFill>
                            <a:srgbClr val="000000"/>
                          </a:solidFill>
                          <a:effectLst/>
                          <a:latin typeface="Calibri" panose="020F0502020204030204" pitchFamily="34" charset="0"/>
                        </a:rPr>
                        <a:t>size justification</a:t>
                      </a:r>
                    </a:p>
                  </a:txBody>
                  <a:tcPr marL="9525" marR="9525" marT="9525" marB="0" anchor="b"/>
                </a:tc>
                <a:extLst>
                  <a:ext uri="{0D108BD9-81ED-4DB2-BD59-A6C34878D82A}">
                    <a16:rowId xmlns:a16="http://schemas.microsoft.com/office/drawing/2014/main" val="10003"/>
                  </a:ext>
                </a:extLst>
              </a:tr>
              <a:tr h="657329">
                <a:tc>
                  <a:txBody>
                    <a:bodyPr/>
                    <a:lstStyle/>
                    <a:p>
                      <a:pPr algn="l" fontAlgn="b"/>
                      <a:r>
                        <a:rPr lang="en-US" sz="1600" b="0" i="0" u="none" strike="noStrike">
                          <a:solidFill>
                            <a:srgbClr val="000000"/>
                          </a:solidFill>
                          <a:effectLst/>
                          <a:latin typeface="Calibri" panose="020F0502020204030204" pitchFamily="34" charset="0"/>
                        </a:rPr>
                        <a:t>Chapters 7,8 and 12 or 13 </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Flesh </a:t>
                      </a:r>
                      <a:r>
                        <a:rPr lang="en-US" sz="1600" b="0" i="0" u="none" strike="noStrike" dirty="0">
                          <a:solidFill>
                            <a:srgbClr val="000000"/>
                          </a:solidFill>
                          <a:effectLst/>
                          <a:latin typeface="Calibri" panose="020F0502020204030204" pitchFamily="34" charset="0"/>
                        </a:rPr>
                        <a:t>out Study Design and </a:t>
                      </a:r>
                      <a:r>
                        <a:rPr lang="en-US" sz="1600" b="0" i="0" u="none" strike="noStrike" dirty="0" smtClean="0">
                          <a:solidFill>
                            <a:srgbClr val="000000"/>
                          </a:solidFill>
                          <a:effectLst/>
                          <a:latin typeface="Calibri" panose="020F0502020204030204" pitchFamily="34" charset="0"/>
                        </a:rPr>
                        <a:t>Measurements</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2nd </a:t>
                      </a:r>
                      <a:r>
                        <a:rPr lang="en-US" sz="1600" b="0" i="0" u="none" strike="noStrike" dirty="0">
                          <a:solidFill>
                            <a:srgbClr val="000000"/>
                          </a:solidFill>
                          <a:effectLst/>
                          <a:latin typeface="Calibri" panose="020F0502020204030204" pitchFamily="34" charset="0"/>
                        </a:rPr>
                        <a:t>1-page protocol outline</a:t>
                      </a:r>
                    </a:p>
                  </a:txBody>
                  <a:tcPr marL="9525" marR="9525" marT="9525" marB="0" anchor="b"/>
                </a:tc>
                <a:extLst>
                  <a:ext uri="{0D108BD9-81ED-4DB2-BD59-A6C34878D82A}">
                    <a16:rowId xmlns:a16="http://schemas.microsoft.com/office/drawing/2014/main" val="10004"/>
                  </a:ext>
                </a:extLst>
              </a:tr>
              <a:tr h="657329">
                <a:tc>
                  <a:txBody>
                    <a:bodyPr/>
                    <a:lstStyle/>
                    <a:p>
                      <a:pPr algn="l" fontAlgn="b"/>
                      <a:r>
                        <a:rPr lang="en-US" sz="1600" b="0" i="0" u="none" strike="noStrike">
                          <a:solidFill>
                            <a:srgbClr val="000000"/>
                          </a:solidFill>
                          <a:effectLst/>
                          <a:latin typeface="Calibri" panose="020F0502020204030204" pitchFamily="34" charset="0"/>
                        </a:rPr>
                        <a:t>Chapters 9-11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 Flesh out a) Confounder approach; b) Randomization/Blinding approach; c) Gold standard/Test </a:t>
                      </a:r>
                      <a:r>
                        <a:rPr lang="en-US" sz="1600" b="0" i="0" u="none" strike="noStrike" dirty="0" err="1">
                          <a:solidFill>
                            <a:srgbClr val="000000"/>
                          </a:solidFill>
                          <a:effectLst/>
                          <a:latin typeface="Calibri" panose="020F0502020204030204" pitchFamily="34" charset="0"/>
                        </a:rPr>
                        <a:t>eval</a:t>
                      </a:r>
                      <a:r>
                        <a:rPr lang="en-US" sz="1600" b="0" i="0" u="none" strike="noStrike" dirty="0">
                          <a:solidFill>
                            <a:srgbClr val="000000"/>
                          </a:solidFill>
                          <a:effectLst/>
                          <a:latin typeface="Calibri" panose="020F0502020204030204" pitchFamily="34" charset="0"/>
                        </a:rPr>
                        <a:t> approach</a:t>
                      </a:r>
                    </a:p>
                  </a:txBody>
                  <a:tcPr marL="9525" marR="9525" marT="9525" marB="0" anchor="b"/>
                </a:tc>
                <a:extLst>
                  <a:ext uri="{0D108BD9-81ED-4DB2-BD59-A6C34878D82A}">
                    <a16:rowId xmlns:a16="http://schemas.microsoft.com/office/drawing/2014/main" val="10005"/>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12 or 13, and 15 and 16</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1-page </a:t>
                      </a:r>
                      <a:r>
                        <a:rPr lang="en-US" sz="1600" b="0" i="0" u="none" strike="noStrike" dirty="0">
                          <a:solidFill>
                            <a:srgbClr val="000000"/>
                          </a:solidFill>
                          <a:effectLst/>
                          <a:latin typeface="Calibri" panose="020F0502020204030204" pitchFamily="34" charset="0"/>
                        </a:rPr>
                        <a:t>data collection form excerpt (or critique of one</a:t>
                      </a:r>
                      <a:r>
                        <a:rPr lang="en-US" sz="1600" b="0" i="0" u="none" strike="noStrike" dirty="0" smtClean="0">
                          <a:solidFill>
                            <a:srgbClr val="000000"/>
                          </a:solidFill>
                          <a:effectLst/>
                          <a:latin typeface="Calibri" panose="020F0502020204030204" pitchFamily="34" charset="0"/>
                        </a:rPr>
                        <a:t>?)</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Data dictionary</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Data </a:t>
                      </a:r>
                      <a:r>
                        <a:rPr lang="en-US" sz="1600" b="0" i="0" u="none" strike="noStrike" dirty="0">
                          <a:solidFill>
                            <a:srgbClr val="000000"/>
                          </a:solidFill>
                          <a:effectLst/>
                          <a:latin typeface="Calibri" panose="020F0502020204030204" pitchFamily="34" charset="0"/>
                        </a:rPr>
                        <a:t>collection/management plan</a:t>
                      </a:r>
                    </a:p>
                  </a:txBody>
                  <a:tcPr marL="9525" marR="9525" marT="9525" marB="0" anchor="b"/>
                </a:tc>
                <a:extLst>
                  <a:ext uri="{0D108BD9-81ED-4DB2-BD59-A6C34878D82A}">
                    <a16:rowId xmlns:a16="http://schemas.microsoft.com/office/drawing/2014/main" val="10006"/>
                  </a:ext>
                </a:extLst>
              </a:tr>
              <a:tr h="657329">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Final</a:t>
                      </a:r>
                      <a:r>
                        <a:rPr lang="en-US" sz="1600" b="0" i="0" u="none" strike="noStrike" baseline="0" dirty="0" smtClean="0">
                          <a:solidFill>
                            <a:srgbClr val="000000"/>
                          </a:solidFill>
                          <a:effectLst/>
                          <a:latin typeface="Calibri" panose="020F0502020204030204" pitchFamily="34" charset="0"/>
                        </a:rPr>
                        <a:t> Project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59873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fun in section!</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smtClean="0">
                <a:sym typeface="Wingdings" panose="05000000000000000000" pitchFamily="2" charset="2"/>
              </a:rPr>
              <a:t> Small Group Leaders</a:t>
            </a:r>
            <a:endParaRPr lang="en-US" dirty="0" smtClean="0"/>
          </a:p>
        </p:txBody>
      </p:sp>
    </p:spTree>
    <p:extLst>
      <p:ext uri="{BB962C8B-B14F-4D97-AF65-F5344CB8AC3E}">
        <p14:creationId xmlns:p14="http://schemas.microsoft.com/office/powerpoint/2010/main" val="16855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a:xfrm>
            <a:off x="628650" y="1825625"/>
            <a:ext cx="7886700" cy="4567918"/>
          </a:xfrm>
        </p:spPr>
        <p:txBody>
          <a:bodyPr>
            <a:normAutofit/>
          </a:bodyPr>
          <a:lstStyle/>
          <a:p>
            <a:r>
              <a:rPr lang="en-US" dirty="0" smtClean="0"/>
              <a:t>Learn by doing</a:t>
            </a:r>
          </a:p>
          <a:p>
            <a:pPr lvl="1"/>
            <a:r>
              <a:rPr lang="en-US" dirty="0" smtClean="0"/>
              <a:t>Design a study and compose a 5-page study protocol</a:t>
            </a:r>
          </a:p>
          <a:p>
            <a:pPr lvl="2"/>
            <a:r>
              <a:rPr lang="en-US" dirty="0" smtClean="0"/>
              <a:t>A practical and usable product!</a:t>
            </a:r>
          </a:p>
          <a:p>
            <a:pPr lvl="1"/>
            <a:r>
              <a:rPr lang="en-US" dirty="0" smtClean="0"/>
              <a:t>MAKE IT REAL</a:t>
            </a:r>
          </a:p>
          <a:p>
            <a:pPr lvl="2"/>
            <a:r>
              <a:rPr lang="en-US" dirty="0" smtClean="0"/>
              <a:t>If it’s only theoretical, you won’t really learn </a:t>
            </a:r>
            <a:r>
              <a:rPr lang="en-US" dirty="0" err="1" smtClean="0"/>
              <a:t>theory</a:t>
            </a:r>
            <a:r>
              <a:rPr lang="en-US" dirty="0" err="1" smtClean="0">
                <a:sym typeface="Wingdings" panose="05000000000000000000" pitchFamily="2" charset="2"/>
              </a:rPr>
              <a:t>practical</a:t>
            </a:r>
            <a:endParaRPr lang="en-US" dirty="0" smtClean="0"/>
          </a:p>
          <a:p>
            <a:pPr lvl="2"/>
            <a:r>
              <a:rPr lang="en-US" dirty="0" smtClean="0"/>
              <a:t>Ideal: You will submit IRB and start recruitment in Sept!</a:t>
            </a:r>
          </a:p>
          <a:p>
            <a:pPr lvl="1"/>
            <a:r>
              <a:rPr lang="en-US" dirty="0" smtClean="0"/>
              <a:t>The challenge</a:t>
            </a:r>
          </a:p>
          <a:p>
            <a:pPr lvl="2"/>
            <a:r>
              <a:rPr lang="en-US" dirty="0" smtClean="0"/>
              <a:t>Your means are limited</a:t>
            </a:r>
          </a:p>
          <a:p>
            <a:pPr lvl="2"/>
            <a:r>
              <a:rPr lang="en-US" dirty="0" smtClean="0"/>
              <a:t>Do your best, design for feasibility in the near future</a:t>
            </a:r>
          </a:p>
          <a:p>
            <a:pPr lvl="2"/>
            <a:r>
              <a:rPr lang="en-US" dirty="0" smtClean="0"/>
              <a:t>Design at least 2 studies this Summer</a:t>
            </a:r>
          </a:p>
          <a:p>
            <a:pPr lvl="3"/>
            <a:r>
              <a:rPr lang="en-US" dirty="0" smtClean="0"/>
              <a:t>At least 1 with primary data collection</a:t>
            </a:r>
          </a:p>
          <a:p>
            <a:pPr lvl="3"/>
            <a:r>
              <a:rPr lang="en-US" dirty="0" smtClean="0"/>
              <a:t>At least 1 that is feasible to start within the coming year</a:t>
            </a:r>
          </a:p>
          <a:p>
            <a:pPr marL="914400" lvl="2" indent="0">
              <a:buNone/>
            </a:pPr>
            <a:endParaRPr lang="en-US" dirty="0" smtClean="0"/>
          </a:p>
        </p:txBody>
      </p:sp>
    </p:spTree>
    <p:extLst>
      <p:ext uri="{BB962C8B-B14F-4D97-AF65-F5344CB8AC3E}">
        <p14:creationId xmlns:p14="http://schemas.microsoft.com/office/powerpoint/2010/main" val="2546991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2467</TotalTime>
  <Words>3917</Words>
  <Application>Microsoft Office PowerPoint</Application>
  <PresentationFormat>On-screen Show (4:3)</PresentationFormat>
  <Paragraphs>653</Paragraphs>
  <Slides>89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89</vt:i4>
      </vt:variant>
    </vt:vector>
  </HeadingPairs>
  <TitlesOfParts>
    <vt:vector size="98" baseType="lpstr">
      <vt:lpstr>MS PGothic</vt:lpstr>
      <vt:lpstr>MS PGothic</vt:lpstr>
      <vt:lpstr>Arial</vt:lpstr>
      <vt:lpstr>Calibri</vt:lpstr>
      <vt:lpstr>Calibri Light</vt:lpstr>
      <vt:lpstr>Tahoma</vt:lpstr>
      <vt:lpstr>Times New Roman</vt:lpstr>
      <vt:lpstr>Wingdings</vt:lpstr>
      <vt:lpstr>Office Theme</vt:lpstr>
      <vt:lpstr>Designing Clinical Research An Introduction</vt:lpstr>
      <vt:lpstr>Outline</vt:lpstr>
      <vt:lpstr>History of the Course</vt:lpstr>
      <vt:lpstr>History of the Course</vt:lpstr>
      <vt:lpstr>History of the Course</vt:lpstr>
      <vt:lpstr>History of the Course</vt:lpstr>
      <vt:lpstr>Approach and Philosophy</vt:lpstr>
      <vt:lpstr>Approach and Philosophy</vt:lpstr>
      <vt:lpstr>Approach and Philosophy</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Anatomy and Physiology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Physiology of Clinical Research</vt:lpstr>
      <vt:lpstr>DCR-4 Figure 1.4</vt:lpstr>
      <vt:lpstr>DCR-4 Figure 1.4</vt:lpstr>
      <vt:lpstr>DCR-4 Figure 1.4</vt:lpstr>
      <vt:lpstr>DCR-4 Figure 1.4</vt:lpstr>
      <vt:lpstr>DCR-4 Figure 1.4</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study design</vt:lpstr>
      <vt:lpstr>Choosing a study design</vt:lpstr>
      <vt:lpstr>Choosing a study design</vt:lpstr>
      <vt:lpstr>PowerPoint Presentation</vt:lpstr>
      <vt:lpstr>Choosing a study design</vt:lpstr>
      <vt:lpstr>Examples from my own research</vt:lpstr>
      <vt:lpstr>VEST</vt:lpstr>
      <vt:lpstr>VEST</vt:lpstr>
      <vt:lpstr>VEST</vt:lpstr>
      <vt:lpstr>VEST</vt:lpstr>
      <vt:lpstr>Health eHeart Study</vt:lpstr>
      <vt:lpstr>PowerPoint Presentation</vt:lpstr>
      <vt:lpstr>US Technology use</vt:lpstr>
      <vt:lpstr>Wearable sensors</vt:lpstr>
      <vt:lpstr>Online social networks</vt:lpstr>
      <vt:lpstr>Electronic health records</vt:lpstr>
      <vt:lpstr>Health eHeart Study</vt:lpstr>
      <vt:lpstr>Health eHeart Study</vt:lpstr>
      <vt:lpstr>Health eHeart Study</vt:lpstr>
      <vt:lpstr>Health eHeart Study</vt:lpstr>
      <vt:lpstr>Health eHeart Study</vt:lpstr>
      <vt:lpstr>Health eHeart Study</vt:lpstr>
      <vt:lpstr>MS-FIT A Health eHeart Ancillary Study</vt:lpstr>
      <vt:lpstr>MS-FIT</vt:lpstr>
      <vt:lpstr>CVD risk factor Tx in young adults</vt:lpstr>
      <vt:lpstr>CVD risk factor Tx in young adults</vt:lpstr>
      <vt:lpstr>PowerPoint Presentation</vt:lpstr>
      <vt:lpstr>PowerPoint Presentation</vt:lpstr>
      <vt:lpstr>CVD risk factor Tx in young adults</vt:lpstr>
      <vt:lpstr>PowerPoint Presentation</vt:lpstr>
      <vt:lpstr>CVD risk factor Tx in young adults</vt:lpstr>
      <vt:lpstr>PowerPoint Presentation</vt:lpstr>
      <vt:lpstr>CVD risk factor Tx in young adults</vt:lpstr>
      <vt:lpstr>PowerPoint Presentation</vt:lpstr>
      <vt:lpstr>CVD risk factor Tx in young adults</vt:lpstr>
      <vt:lpstr>PowerPoint Presentation</vt:lpstr>
      <vt:lpstr>PowerPoint Presentation</vt:lpstr>
      <vt:lpstr>Critical Points</vt:lpstr>
      <vt:lpstr>Upcoming Lectures</vt:lpstr>
      <vt:lpstr>Upcoming assignments</vt:lpstr>
      <vt:lpstr>Have fun in section!</vt:lpstr>
    </vt:vector>
  </TitlesOfParts>
  <Company>SFCC\UCSF-DEB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Clinical Research An Introduction</dc:title>
  <dc:creator>Pletcher, Mark</dc:creator>
  <cp:lastModifiedBy>Pletcher, Mark</cp:lastModifiedBy>
  <cp:revision>218</cp:revision>
  <dcterms:created xsi:type="dcterms:W3CDTF">2016-07-09T15:05:54Z</dcterms:created>
  <dcterms:modified xsi:type="dcterms:W3CDTF">2018-07-30T02:28:14Z</dcterms:modified>
</cp:coreProperties>
</file>