
<file path=[Content_Types].xml><?xml version="1.0" encoding="utf-8"?>
<Types xmlns="http://schemas.openxmlformats.org/package/2006/content-types">
  <Default Extension="png" ContentType="image/png"/>
  <Default Extension="bin" ContentType="application/vnd.openxmlformats-officedocument.oleObject"/>
  <Default Extension="xls" ContentType="application/vnd.ms-excel"/>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3"/>
  </p:notesMasterIdLst>
  <p:sldIdLst>
    <p:sldId id="256" r:id="rId2"/>
    <p:sldId id="368" r:id="rId3"/>
    <p:sldId id="361" r:id="rId4"/>
    <p:sldId id="362"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369" r:id="rId27"/>
    <p:sldId id="370" r:id="rId28"/>
    <p:sldId id="371" r:id="rId29"/>
    <p:sldId id="366"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363" r:id="rId47"/>
    <p:sldId id="297" r:id="rId48"/>
    <p:sldId id="298" r:id="rId49"/>
    <p:sldId id="299" r:id="rId50"/>
    <p:sldId id="300" r:id="rId51"/>
    <p:sldId id="301" r:id="rId52"/>
    <p:sldId id="302" r:id="rId53"/>
    <p:sldId id="303" r:id="rId54"/>
    <p:sldId id="304" r:id="rId55"/>
    <p:sldId id="305" r:id="rId56"/>
    <p:sldId id="372" r:id="rId57"/>
    <p:sldId id="306" r:id="rId58"/>
    <p:sldId id="364" r:id="rId59"/>
    <p:sldId id="367" r:id="rId60"/>
    <p:sldId id="307" r:id="rId61"/>
    <p:sldId id="308" r:id="rId62"/>
    <p:sldId id="309" r:id="rId63"/>
    <p:sldId id="310" r:id="rId64"/>
    <p:sldId id="311" r:id="rId65"/>
    <p:sldId id="312" r:id="rId66"/>
    <p:sldId id="313" r:id="rId67"/>
    <p:sldId id="314" r:id="rId68"/>
    <p:sldId id="315" r:id="rId69"/>
    <p:sldId id="316" r:id="rId70"/>
    <p:sldId id="317" r:id="rId71"/>
    <p:sldId id="318" r:id="rId72"/>
    <p:sldId id="319" r:id="rId73"/>
    <p:sldId id="320" r:id="rId74"/>
    <p:sldId id="365" r:id="rId75"/>
    <p:sldId id="321" r:id="rId76"/>
    <p:sldId id="322" r:id="rId77"/>
    <p:sldId id="323" r:id="rId78"/>
    <p:sldId id="324" r:id="rId79"/>
    <p:sldId id="326" r:id="rId80"/>
    <p:sldId id="327" r:id="rId81"/>
    <p:sldId id="328" r:id="rId82"/>
    <p:sldId id="329" r:id="rId83"/>
    <p:sldId id="330" r:id="rId84"/>
    <p:sldId id="331" r:id="rId85"/>
    <p:sldId id="332" r:id="rId86"/>
    <p:sldId id="333" r:id="rId87"/>
    <p:sldId id="334" r:id="rId88"/>
    <p:sldId id="335" r:id="rId89"/>
    <p:sldId id="336" r:id="rId90"/>
    <p:sldId id="337" r:id="rId91"/>
    <p:sldId id="338" r:id="rId92"/>
    <p:sldId id="339" r:id="rId93"/>
    <p:sldId id="340" r:id="rId94"/>
    <p:sldId id="343" r:id="rId95"/>
    <p:sldId id="344" r:id="rId96"/>
    <p:sldId id="345" r:id="rId97"/>
    <p:sldId id="346" r:id="rId98"/>
    <p:sldId id="347" r:id="rId99"/>
    <p:sldId id="348" r:id="rId100"/>
    <p:sldId id="349" r:id="rId101"/>
    <p:sldId id="350" r:id="rId102"/>
    <p:sldId id="351" r:id="rId103"/>
    <p:sldId id="352" r:id="rId104"/>
    <p:sldId id="353" r:id="rId105"/>
    <p:sldId id="354" r:id="rId106"/>
    <p:sldId id="355" r:id="rId107"/>
    <p:sldId id="356" r:id="rId108"/>
    <p:sldId id="357" r:id="rId109"/>
    <p:sldId id="358" r:id="rId110"/>
    <p:sldId id="359" r:id="rId111"/>
    <p:sldId id="360" r:id="rId1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p:restoredLeft sz="15620"/>
    <p:restoredTop sz="94660"/>
  </p:normalViewPr>
  <p:slideViewPr>
    <p:cSldViewPr>
      <p:cViewPr varScale="1">
        <p:scale>
          <a:sx n="83" d="100"/>
          <a:sy n="83" d="100"/>
        </p:scale>
        <p:origin x="950"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tableStyles" Target="tableStyles.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slide" Target="slides/slide109.xml"/><Relationship Id="rId115"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dcstat01\DATA\MARKETPLACE\Snapshots\OECD\EXHBITS%20FOR%20OECD%20SNAPSHOT.xlsx"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sz="2400" dirty="0" smtClean="0">
                <a:latin typeface="Tahoma" pitchFamily="34" charset="0"/>
                <a:ea typeface="Tahoma" pitchFamily="34" charset="0"/>
                <a:cs typeface="Tahoma" pitchFamily="34" charset="0"/>
              </a:rPr>
              <a:t>Per Capita Health </a:t>
            </a:r>
            <a:r>
              <a:rPr lang="en-US" sz="2400" b="1" i="0" u="none" strike="noStrike" kern="1200" baseline="0" dirty="0">
                <a:solidFill>
                  <a:sysClr val="windowText" lastClr="000000"/>
                </a:solidFill>
                <a:latin typeface="Tahoma" pitchFamily="34" charset="0"/>
                <a:ea typeface="Tahoma" pitchFamily="34" charset="0"/>
                <a:cs typeface="Tahoma" pitchFamily="34" charset="0"/>
              </a:rPr>
              <a:t>Expenditure </a:t>
            </a:r>
            <a:r>
              <a:rPr lang="en-US" sz="2400" b="1" i="0" u="none" strike="noStrike" kern="1200" baseline="0" dirty="0" smtClean="0">
                <a:solidFill>
                  <a:sysClr val="windowText" lastClr="000000"/>
                </a:solidFill>
                <a:latin typeface="Tahoma" pitchFamily="34" charset="0"/>
                <a:ea typeface="Tahoma" pitchFamily="34" charset="0"/>
                <a:cs typeface="Tahoma" pitchFamily="34" charset="0"/>
              </a:rPr>
              <a:t>and </a:t>
            </a:r>
            <a:r>
              <a:rPr lang="en-US" sz="2400" dirty="0" smtClean="0">
                <a:latin typeface="Tahoma" pitchFamily="34" charset="0"/>
                <a:ea typeface="Tahoma" pitchFamily="34" charset="0"/>
                <a:cs typeface="Tahoma" pitchFamily="34" charset="0"/>
              </a:rPr>
              <a:t>GDP </a:t>
            </a:r>
            <a:endParaRPr lang="en-US" sz="2400" dirty="0">
              <a:latin typeface="Tahoma" pitchFamily="34" charset="0"/>
              <a:ea typeface="Tahoma" pitchFamily="34" charset="0"/>
              <a:cs typeface="Tahoma" pitchFamily="34" charset="0"/>
            </a:endParaRPr>
          </a:p>
        </c:rich>
      </c:tx>
      <c:layout>
        <c:manualLayout>
          <c:xMode val="edge"/>
          <c:yMode val="edge"/>
          <c:x val="0.131022747460281"/>
          <c:y val="2.7752081406105501E-2"/>
        </c:manualLayout>
      </c:layout>
      <c:overlay val="0"/>
    </c:title>
    <c:autoTitleDeleted val="0"/>
    <c:plotArea>
      <c:layout>
        <c:manualLayout>
          <c:layoutTarget val="inner"/>
          <c:xMode val="edge"/>
          <c:yMode val="edge"/>
          <c:x val="0.13425106658613201"/>
          <c:y val="0.216227262636947"/>
          <c:w val="0.80081773881007001"/>
          <c:h val="0.53240986667711399"/>
        </c:manualLayout>
      </c:layout>
      <c:scatterChart>
        <c:scatterStyle val="lineMarker"/>
        <c:varyColors val="0"/>
        <c:ser>
          <c:idx val="0"/>
          <c:order val="0"/>
          <c:tx>
            <c:strRef>
              <c:f>'2'!$A$3</c:f>
              <c:strCache>
                <c:ptCount val="1"/>
                <c:pt idx="0">
                  <c:v>Countries</c:v>
                </c:pt>
              </c:strCache>
            </c:strRef>
          </c:tx>
          <c:spPr>
            <a:ln w="28575">
              <a:noFill/>
            </a:ln>
          </c:spPr>
          <c:marker>
            <c:symbol val="diamond"/>
            <c:size val="8"/>
          </c:marker>
          <c:dPt>
            <c:idx val="14"/>
            <c:marker>
              <c:symbol val="diamond"/>
              <c:size val="10"/>
              <c:spPr>
                <a:solidFill>
                  <a:srgbClr val="FF6600"/>
                </a:solidFill>
              </c:spPr>
            </c:marker>
            <c:bubble3D val="0"/>
          </c:dPt>
          <c:dLbls>
            <c:dLbl>
              <c:idx val="0"/>
              <c:layout>
                <c:manualLayout>
                  <c:x val="-1.44371349624338E-2"/>
                  <c:y val="1.8006803266150499E-2"/>
                </c:manualLayout>
              </c:layout>
              <c:tx>
                <c:rich>
                  <a:bodyPr/>
                  <a:lstStyle/>
                  <a:p>
                    <a:r>
                      <a:rPr lang="en-US" sz="1200" dirty="0">
                        <a:latin typeface="Tahoma" pitchFamily="34" charset="0"/>
                        <a:ea typeface="Tahoma" pitchFamily="34" charset="0"/>
                        <a:cs typeface="Tahoma" pitchFamily="34" charset="0"/>
                      </a:rPr>
                      <a:t>Australia</a:t>
                    </a:r>
                  </a:p>
                </c:rich>
              </c:tx>
              <c:dLblPos val="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2.7906976744185999E-3"/>
                  <c:y val="-8.6702018399411496E-2"/>
                </c:manualLayout>
              </c:layout>
              <c:tx>
                <c:rich>
                  <a:bodyPr/>
                  <a:lstStyle/>
                  <a:p>
                    <a:r>
                      <a:rPr lang="en-US" sz="1200" dirty="0"/>
                      <a:t>Austria</a:t>
                    </a:r>
                  </a:p>
                </c:rich>
              </c:tx>
              <c:dLblPos val="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3.8588416642296702E-2"/>
                  <c:y val="-2.4256775951109699E-2"/>
                </c:manualLayout>
              </c:layout>
              <c:tx>
                <c:rich>
                  <a:bodyPr/>
                  <a:lstStyle/>
                  <a:p>
                    <a:r>
                      <a:rPr lang="en-US" sz="1200" dirty="0">
                        <a:latin typeface="Tahoma" pitchFamily="34" charset="0"/>
                        <a:ea typeface="Tahoma" pitchFamily="34" charset="0"/>
                        <a:cs typeface="Tahoma" pitchFamily="34" charset="0"/>
                      </a:rPr>
                      <a:t>Belgium</a:t>
                    </a:r>
                  </a:p>
                </c:rich>
              </c:tx>
              <c:dLblPos val="r"/>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11212478169489E-2"/>
                  <c:y val="-3.6748271868421598E-2"/>
                </c:manualLayout>
              </c:layout>
              <c:tx>
                <c:rich>
                  <a:bodyPr/>
                  <a:lstStyle/>
                  <a:p>
                    <a:r>
                      <a:rPr lang="en-US" sz="1200" dirty="0"/>
                      <a:t>Canada</a:t>
                    </a:r>
                  </a:p>
                </c:rich>
              </c:tx>
              <c:dLblPos val="r"/>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6.9072473195276499E-2"/>
                  <c:y val="-1.50736777699273E-2"/>
                </c:manualLayout>
              </c:layout>
              <c:tx>
                <c:rich>
                  <a:bodyPr/>
                  <a:lstStyle/>
                  <a:p>
                    <a:r>
                      <a:rPr lang="en-US" sz="1200" dirty="0">
                        <a:latin typeface="Tahoma" pitchFamily="34" charset="0"/>
                        <a:ea typeface="Tahoma" pitchFamily="34" charset="0"/>
                        <a:cs typeface="Tahoma" pitchFamily="34" charset="0"/>
                      </a:rPr>
                      <a:t>France</a:t>
                    </a:r>
                  </a:p>
                </c:rich>
              </c:tx>
              <c:dLblPos val="r"/>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0.112474835126692"/>
                  <c:y val="-7.9301463357783597E-2"/>
                </c:manualLayout>
              </c:layout>
              <c:tx>
                <c:rich>
                  <a:bodyPr/>
                  <a:lstStyle/>
                  <a:p>
                    <a:r>
                      <a:rPr lang="en-US" sz="1200" dirty="0"/>
                      <a:t>Germany</a:t>
                    </a:r>
                  </a:p>
                </c:rich>
              </c:tx>
              <c:dLblPos val="r"/>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4.4442901770218798E-2"/>
                  <c:y val="-1.45466067435373E-2"/>
                </c:manualLayout>
              </c:layout>
              <c:tx>
                <c:rich>
                  <a:bodyPr/>
                  <a:lstStyle/>
                  <a:p>
                    <a:r>
                      <a:rPr lang="en-US" sz="1200" dirty="0"/>
                      <a:t>Italy</a:t>
                    </a:r>
                  </a:p>
                </c:rich>
              </c:tx>
              <c:dLblPos val="r"/>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2.3999540841844601E-2"/>
                  <c:y val="1.90102486032909E-2"/>
                </c:manualLayout>
              </c:layout>
              <c:tx>
                <c:rich>
                  <a:bodyPr/>
                  <a:lstStyle/>
                  <a:p>
                    <a:r>
                      <a:rPr lang="en-US" sz="1200" dirty="0">
                        <a:latin typeface="Tahoma" pitchFamily="34" charset="0"/>
                        <a:ea typeface="Tahoma" pitchFamily="34" charset="0"/>
                        <a:cs typeface="Tahoma" pitchFamily="34" charset="0"/>
                      </a:rPr>
                      <a:t>Japan</a:t>
                    </a:r>
                  </a:p>
                </c:rich>
              </c:tx>
              <c:dLblPos val="r"/>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1.80354043734814E-2"/>
                  <c:y val="2.6156445985417401E-2"/>
                </c:manualLayout>
              </c:layout>
              <c:tx>
                <c:rich>
                  <a:bodyPr/>
                  <a:lstStyle/>
                  <a:p>
                    <a:r>
                      <a:rPr lang="en-US" sz="1200" dirty="0"/>
                      <a:t>Netherlands</a:t>
                    </a:r>
                  </a:p>
                </c:rich>
              </c:tx>
              <c:dLblPos val="r"/>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2.1883597883598001E-2"/>
                  <c:y val="3.0190778391506998E-2"/>
                </c:manualLayout>
              </c:layout>
              <c:tx>
                <c:rich>
                  <a:bodyPr/>
                  <a:lstStyle/>
                  <a:p>
                    <a:r>
                      <a:rPr lang="en-US" sz="1200" dirty="0">
                        <a:latin typeface="Tahoma" pitchFamily="34" charset="0"/>
                        <a:ea typeface="Tahoma" pitchFamily="34" charset="0"/>
                        <a:cs typeface="Tahoma" pitchFamily="34" charset="0"/>
                      </a:rPr>
                      <a:t>Norway</a:t>
                    </a:r>
                  </a:p>
                </c:rich>
              </c:tx>
              <c:dLblPos val="r"/>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5.0423436744131599E-2"/>
                  <c:y val="5.3908527391522902E-2"/>
                </c:manualLayout>
              </c:layout>
              <c:tx>
                <c:rich>
                  <a:bodyPr/>
                  <a:lstStyle/>
                  <a:p>
                    <a:r>
                      <a:rPr lang="en-US" sz="1200" dirty="0"/>
                      <a:t>Spain</a:t>
                    </a:r>
                  </a:p>
                </c:rich>
              </c:tx>
              <c:dLblPos val="r"/>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5.6910794862894798E-2"/>
                  <c:y val="7.2409914995593502E-2"/>
                </c:manualLayout>
              </c:layout>
              <c:tx>
                <c:rich>
                  <a:bodyPr/>
                  <a:lstStyle/>
                  <a:p>
                    <a:r>
                      <a:rPr lang="en-US" sz="1200" dirty="0"/>
                      <a:t>Sweden</a:t>
                    </a:r>
                  </a:p>
                </c:rich>
              </c:tx>
              <c:dLblPos val="r"/>
              <c:showLegendKey val="0"/>
              <c:showVal val="1"/>
              <c:showCatName val="0"/>
              <c:showSerName val="0"/>
              <c:showPercent val="0"/>
              <c:showBubbleSize val="0"/>
              <c:extLst>
                <c:ext xmlns:c15="http://schemas.microsoft.com/office/drawing/2012/chart" uri="{CE6537A1-D6FC-4f65-9D91-7224C49458BB}">
                  <c15:layout/>
                </c:ext>
              </c:extLst>
            </c:dLbl>
            <c:dLbl>
              <c:idx val="12"/>
              <c:layout>
                <c:manualLayout>
                  <c:x val="-2.2214508851093401E-2"/>
                  <c:y val="-2.7752081406105501E-2"/>
                </c:manualLayout>
              </c:layout>
              <c:tx>
                <c:rich>
                  <a:bodyPr/>
                  <a:lstStyle/>
                  <a:p>
                    <a:r>
                      <a:rPr lang="en-US" sz="1200" dirty="0">
                        <a:latin typeface="Tahoma" pitchFamily="34" charset="0"/>
                        <a:ea typeface="Tahoma" pitchFamily="34" charset="0"/>
                        <a:cs typeface="Tahoma" pitchFamily="34" charset="0"/>
                      </a:rPr>
                      <a:t>Switzerland</a:t>
                    </a:r>
                  </a:p>
                </c:rich>
              </c:tx>
              <c:dLblPos val="r"/>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4.1791044776119399E-3"/>
                  <c:y val="1.32053289823508E-2"/>
                </c:manualLayout>
              </c:layout>
              <c:tx>
                <c:rich>
                  <a:bodyPr/>
                  <a:lstStyle/>
                  <a:p>
                    <a:r>
                      <a:rPr lang="en-US" sz="1200" dirty="0"/>
                      <a:t>U.K.</a:t>
                    </a:r>
                  </a:p>
                </c:rich>
              </c:tx>
              <c:dLblPos val="r"/>
              <c:showLegendKey val="0"/>
              <c:showVal val="1"/>
              <c:showCatName val="0"/>
              <c:showSerName val="0"/>
              <c:showPercent val="0"/>
              <c:showBubbleSize val="0"/>
              <c:extLst>
                <c:ext xmlns:c15="http://schemas.microsoft.com/office/drawing/2012/chart" uri="{CE6537A1-D6FC-4f65-9D91-7224C49458BB}">
                  <c15:layout/>
                </c:ext>
              </c:extLst>
            </c:dLbl>
            <c:dLbl>
              <c:idx val="14"/>
              <c:layout/>
              <c:tx>
                <c:rich>
                  <a:bodyPr/>
                  <a:lstStyle/>
                  <a:p>
                    <a:r>
                      <a:rPr lang="en-US" sz="1200" dirty="0">
                        <a:latin typeface="Tahoma" pitchFamily="34" charset="0"/>
                        <a:ea typeface="Tahoma" pitchFamily="34" charset="0"/>
                        <a:cs typeface="Tahoma" pitchFamily="34" charset="0"/>
                      </a:rPr>
                      <a:t>USA</a:t>
                    </a:r>
                  </a:p>
                </c:rich>
              </c:tx>
              <c:dLblPos val="r"/>
              <c:showLegendKey val="0"/>
              <c:showVal val="0"/>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trendline>
            <c:trendlineType val="linear"/>
            <c:dispRSqr val="0"/>
            <c:dispEq val="0"/>
          </c:trendline>
          <c:xVal>
            <c:numRef>
              <c:f>'2'!$B$4:$B$18</c:f>
              <c:numCache>
                <c:formatCode>General</c:formatCode>
                <c:ptCount val="15"/>
                <c:pt idx="0">
                  <c:v>39439</c:v>
                </c:pt>
                <c:pt idx="1">
                  <c:v>37873</c:v>
                </c:pt>
                <c:pt idx="2">
                  <c:v>35930</c:v>
                </c:pt>
                <c:pt idx="3">
                  <c:v>39288</c:v>
                </c:pt>
                <c:pt idx="4">
                  <c:v>33134</c:v>
                </c:pt>
                <c:pt idx="5">
                  <c:v>35436</c:v>
                </c:pt>
                <c:pt idx="6">
                  <c:v>31709</c:v>
                </c:pt>
                <c:pt idx="7">
                  <c:v>34132</c:v>
                </c:pt>
                <c:pt idx="8">
                  <c:v>41189</c:v>
                </c:pt>
                <c:pt idx="9">
                  <c:v>58596</c:v>
                </c:pt>
                <c:pt idx="10">
                  <c:v>32366</c:v>
                </c:pt>
                <c:pt idx="11">
                  <c:v>36946</c:v>
                </c:pt>
                <c:pt idx="12">
                  <c:v>43131</c:v>
                </c:pt>
                <c:pt idx="13">
                  <c:v>36128</c:v>
                </c:pt>
                <c:pt idx="14">
                  <c:v>47193</c:v>
                </c:pt>
              </c:numCache>
            </c:numRef>
          </c:xVal>
          <c:yVal>
            <c:numRef>
              <c:f>'2'!$C$4:$C$18</c:f>
              <c:numCache>
                <c:formatCode>General</c:formatCode>
                <c:ptCount val="15"/>
                <c:pt idx="0">
                  <c:v>3353</c:v>
                </c:pt>
                <c:pt idx="1">
                  <c:v>3970</c:v>
                </c:pt>
                <c:pt idx="2">
                  <c:v>3995</c:v>
                </c:pt>
                <c:pt idx="3">
                  <c:v>4079</c:v>
                </c:pt>
                <c:pt idx="4">
                  <c:v>3696</c:v>
                </c:pt>
                <c:pt idx="5">
                  <c:v>3737</c:v>
                </c:pt>
                <c:pt idx="6">
                  <c:v>2870</c:v>
                </c:pt>
                <c:pt idx="7">
                  <c:v>2729</c:v>
                </c:pt>
                <c:pt idx="8">
                  <c:v>4063</c:v>
                </c:pt>
                <c:pt idx="9">
                  <c:v>5003</c:v>
                </c:pt>
                <c:pt idx="10">
                  <c:v>2902</c:v>
                </c:pt>
                <c:pt idx="11">
                  <c:v>3470</c:v>
                </c:pt>
                <c:pt idx="12">
                  <c:v>4627</c:v>
                </c:pt>
                <c:pt idx="13">
                  <c:v>3129</c:v>
                </c:pt>
                <c:pt idx="14">
                  <c:v>7538</c:v>
                </c:pt>
              </c:numCache>
            </c:numRef>
          </c:yVal>
          <c:smooth val="0"/>
        </c:ser>
        <c:dLbls>
          <c:showLegendKey val="0"/>
          <c:showVal val="0"/>
          <c:showCatName val="0"/>
          <c:showSerName val="0"/>
          <c:showPercent val="0"/>
          <c:showBubbleSize val="0"/>
        </c:dLbls>
        <c:axId val="202556384"/>
        <c:axId val="202560304"/>
      </c:scatterChart>
      <c:valAx>
        <c:axId val="202556384"/>
        <c:scaling>
          <c:orientation val="minMax"/>
          <c:min val="25000"/>
        </c:scaling>
        <c:delete val="0"/>
        <c:axPos val="b"/>
        <c:title>
          <c:tx>
            <c:rich>
              <a:bodyPr/>
              <a:lstStyle/>
              <a:p>
                <a:pPr>
                  <a:defRPr sz="1200">
                    <a:latin typeface="Tahoma" pitchFamily="34" charset="0"/>
                    <a:ea typeface="Tahoma" pitchFamily="34" charset="0"/>
                    <a:cs typeface="Tahoma" pitchFamily="34" charset="0"/>
                  </a:defRPr>
                </a:pPr>
                <a:r>
                  <a:rPr lang="en-US" sz="1200" dirty="0">
                    <a:latin typeface="Tahoma" pitchFamily="34" charset="0"/>
                    <a:ea typeface="Tahoma" pitchFamily="34" charset="0"/>
                    <a:cs typeface="Tahoma" pitchFamily="34" charset="0"/>
                  </a:rPr>
                  <a:t>GDP Per Capita</a:t>
                </a:r>
              </a:p>
            </c:rich>
          </c:tx>
          <c:layout>
            <c:manualLayout>
              <c:xMode val="edge"/>
              <c:yMode val="edge"/>
              <c:x val="0.466836263655173"/>
              <c:y val="0.81659137427433104"/>
            </c:manualLayout>
          </c:layout>
          <c:overlay val="0"/>
        </c:title>
        <c:numFmt formatCode="&quot;$&quot;#,##0" sourceLinked="0"/>
        <c:majorTickMark val="out"/>
        <c:minorTickMark val="none"/>
        <c:tickLblPos val="nextTo"/>
        <c:txPr>
          <a:bodyPr/>
          <a:lstStyle/>
          <a:p>
            <a:pPr>
              <a:defRPr sz="1200">
                <a:latin typeface="Tahoma" pitchFamily="34" charset="0"/>
                <a:ea typeface="Tahoma" pitchFamily="34" charset="0"/>
                <a:cs typeface="Tahoma" pitchFamily="34" charset="0"/>
              </a:defRPr>
            </a:pPr>
            <a:endParaRPr lang="en-US"/>
          </a:p>
        </c:txPr>
        <c:crossAx val="202560304"/>
        <c:crosses val="autoZero"/>
        <c:crossBetween val="midCat"/>
      </c:valAx>
      <c:valAx>
        <c:axId val="202560304"/>
        <c:scaling>
          <c:orientation val="minMax"/>
        </c:scaling>
        <c:delete val="0"/>
        <c:axPos val="l"/>
        <c:title>
          <c:tx>
            <c:rich>
              <a:bodyPr rot="-5400000" vert="horz"/>
              <a:lstStyle/>
              <a:p>
                <a:pPr>
                  <a:defRPr sz="1200" b="1">
                    <a:latin typeface="Tahoma" pitchFamily="34" charset="0"/>
                    <a:ea typeface="Tahoma" pitchFamily="34" charset="0"/>
                    <a:cs typeface="Tahoma" pitchFamily="34" charset="0"/>
                  </a:defRPr>
                </a:pPr>
                <a:r>
                  <a:rPr lang="en-US" sz="1200" b="1" dirty="0">
                    <a:latin typeface="Tahoma" pitchFamily="34" charset="0"/>
                    <a:ea typeface="Tahoma" pitchFamily="34" charset="0"/>
                    <a:cs typeface="Tahoma" pitchFamily="34" charset="0"/>
                  </a:rPr>
                  <a:t>Per Capita Health</a:t>
                </a:r>
                <a:r>
                  <a:rPr lang="en-US" sz="1200" b="1" baseline="0" dirty="0">
                    <a:latin typeface="Tahoma" pitchFamily="34" charset="0"/>
                    <a:ea typeface="Tahoma" pitchFamily="34" charset="0"/>
                    <a:cs typeface="Tahoma" pitchFamily="34" charset="0"/>
                  </a:rPr>
                  <a:t> Spending</a:t>
                </a:r>
                <a:endParaRPr lang="en-US" sz="1200" b="1" dirty="0">
                  <a:latin typeface="Tahoma" pitchFamily="34" charset="0"/>
                  <a:ea typeface="Tahoma" pitchFamily="34" charset="0"/>
                  <a:cs typeface="Tahoma" pitchFamily="34" charset="0"/>
                </a:endParaRPr>
              </a:p>
            </c:rich>
          </c:tx>
          <c:layout>
            <c:manualLayout>
              <c:xMode val="edge"/>
              <c:yMode val="edge"/>
              <c:x val="1.5078207206049901E-2"/>
              <c:y val="0.28567001973967099"/>
            </c:manualLayout>
          </c:layout>
          <c:overlay val="0"/>
        </c:title>
        <c:numFmt formatCode="&quot;$&quot;#,##0" sourceLinked="0"/>
        <c:majorTickMark val="out"/>
        <c:minorTickMark val="none"/>
        <c:tickLblPos val="nextTo"/>
        <c:txPr>
          <a:bodyPr/>
          <a:lstStyle/>
          <a:p>
            <a:pPr>
              <a:defRPr sz="1200">
                <a:latin typeface="Tahoma" pitchFamily="34" charset="0"/>
                <a:ea typeface="Tahoma" pitchFamily="34" charset="0"/>
                <a:cs typeface="Tahoma" pitchFamily="34" charset="0"/>
              </a:defRPr>
            </a:pPr>
            <a:endParaRPr lang="en-US"/>
          </a:p>
        </c:txPr>
        <c:crossAx val="202556384"/>
        <c:crosses val="autoZero"/>
        <c:crossBetween val="midCat"/>
      </c:valAx>
      <c:spPr>
        <a:solidFill>
          <a:srgbClr val="EEF2FF"/>
        </a:solidFill>
      </c:spPr>
    </c:plotArea>
    <c:plotVisOnly val="1"/>
    <c:dispBlanksAs val="gap"/>
    <c:showDLblsOverMax val="0"/>
  </c:chart>
  <c:spPr>
    <a:solidFill>
      <a:srgbClr val="EEF2FF"/>
    </a:solidFill>
    <a:ln w="19050">
      <a:solidFill>
        <a:schemeClr val="tx1">
          <a:lumMod val="50000"/>
          <a:lumOff val="50000"/>
        </a:schemeClr>
      </a:solidFill>
    </a:ln>
  </c:spPr>
  <c:externalData r:id="rId2">
    <c:autoUpdate val="0"/>
  </c:externalData>
  <c:userShapes r:id="rId3"/>
</c:chartSpace>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9.wmf"/></Relationships>
</file>

<file path=ppt/drawings/drawing1.xml><?xml version="1.0" encoding="utf-8"?>
<c:userShapes xmlns:c="http://schemas.openxmlformats.org/drawingml/2006/chart">
  <cdr:relSizeAnchor xmlns:cdr="http://schemas.openxmlformats.org/drawingml/2006/chartDrawing">
    <cdr:from>
      <cdr:x>0.37383</cdr:x>
      <cdr:y>0.52266</cdr:y>
    </cdr:from>
    <cdr:to>
      <cdr:x>0.4377</cdr:x>
      <cdr:y>0.58372</cdr:y>
    </cdr:to>
    <cdr:sp macro="" textlink="">
      <cdr:nvSpPr>
        <cdr:cNvPr id="4" name="Straight Arrow Connector 3"/>
        <cdr:cNvSpPr/>
      </cdr:nvSpPr>
      <cdr:spPr>
        <a:xfrm xmlns:a="http://schemas.openxmlformats.org/drawingml/2006/main" rot="5400000" flipH="1">
          <a:off x="3502018" y="3505192"/>
          <a:ext cx="419129" cy="584190"/>
        </a:xfrm>
        <a:prstGeom xmlns:a="http://schemas.openxmlformats.org/drawingml/2006/main" prst="straightConnector1">
          <a:avLst/>
        </a:prstGeom>
        <a:ln xmlns:a="http://schemas.openxmlformats.org/drawingml/2006/main">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dirty="0"/>
        </a:p>
      </cdr:txBody>
    </cdr:sp>
  </cdr:relSizeAnchor>
  <cdr:relSizeAnchor xmlns:cdr="http://schemas.openxmlformats.org/drawingml/2006/chartDrawing">
    <cdr:from>
      <cdr:x>0.30719</cdr:x>
      <cdr:y>0.43201</cdr:y>
    </cdr:from>
    <cdr:to>
      <cdr:x>0.34328</cdr:x>
      <cdr:y>0.50416</cdr:y>
    </cdr:to>
    <cdr:sp macro="" textlink="">
      <cdr:nvSpPr>
        <cdr:cNvPr id="6" name="Straight Arrow Connector 5"/>
        <cdr:cNvSpPr/>
      </cdr:nvSpPr>
      <cdr:spPr>
        <a:xfrm xmlns:a="http://schemas.openxmlformats.org/drawingml/2006/main" rot="16200000" flipH="1">
          <a:off x="2809878" y="2965451"/>
          <a:ext cx="330200" cy="495301"/>
        </a:xfrm>
        <a:prstGeom xmlns:a="http://schemas.openxmlformats.org/drawingml/2006/main" prst="straightConnector1">
          <a:avLst/>
        </a:prstGeom>
        <a:ln xmlns:a="http://schemas.openxmlformats.org/drawingml/2006/main">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dirty="0"/>
        </a:p>
      </cdr:txBody>
    </cdr:sp>
  </cdr:relSizeAnchor>
  <cdr:relSizeAnchor xmlns:cdr="http://schemas.openxmlformats.org/drawingml/2006/chartDrawing">
    <cdr:from>
      <cdr:x>0.39465</cdr:x>
      <cdr:y>0.41721</cdr:y>
    </cdr:from>
    <cdr:to>
      <cdr:x>0.40854</cdr:x>
      <cdr:y>0.48381</cdr:y>
    </cdr:to>
    <cdr:sp macro="" textlink="">
      <cdr:nvSpPr>
        <cdr:cNvPr id="8" name="Straight Arrow Connector 7"/>
        <cdr:cNvSpPr/>
      </cdr:nvSpPr>
      <cdr:spPr>
        <a:xfrm xmlns:a="http://schemas.openxmlformats.org/drawingml/2006/main" rot="5400000">
          <a:off x="3609978" y="2863852"/>
          <a:ext cx="127001" cy="457200"/>
        </a:xfrm>
        <a:prstGeom xmlns:a="http://schemas.openxmlformats.org/drawingml/2006/main" prst="straightConnector1">
          <a:avLst/>
        </a:prstGeom>
        <a:ln xmlns:a="http://schemas.openxmlformats.org/drawingml/2006/main">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dirty="0"/>
        </a:p>
      </cdr:txBody>
    </cdr:sp>
  </cdr:relSizeAnchor>
  <cdr:relSizeAnchor xmlns:cdr="http://schemas.openxmlformats.org/drawingml/2006/chartDrawing">
    <cdr:from>
      <cdr:x>0.45991</cdr:x>
      <cdr:y>0.47826</cdr:y>
    </cdr:from>
    <cdr:to>
      <cdr:x>0.49601</cdr:x>
      <cdr:y>0.51156</cdr:y>
    </cdr:to>
    <cdr:sp macro="" textlink="">
      <cdr:nvSpPr>
        <cdr:cNvPr id="10" name="Straight Arrow Connector 9"/>
        <cdr:cNvSpPr/>
      </cdr:nvSpPr>
      <cdr:spPr>
        <a:xfrm xmlns:a="http://schemas.openxmlformats.org/drawingml/2006/main" rot="10800000">
          <a:off x="4206877" y="3282952"/>
          <a:ext cx="330201" cy="228600"/>
        </a:xfrm>
        <a:prstGeom xmlns:a="http://schemas.openxmlformats.org/drawingml/2006/main" prst="straightConnector1">
          <a:avLst/>
        </a:prstGeom>
        <a:ln xmlns:a="http://schemas.openxmlformats.org/drawingml/2006/main">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dirty="0"/>
        </a:p>
      </cdr:txBody>
    </cdr:sp>
  </cdr:relSizeAnchor>
  <cdr:relSizeAnchor xmlns:cdr="http://schemas.openxmlformats.org/drawingml/2006/chartDrawing">
    <cdr:from>
      <cdr:x>0.41826</cdr:x>
      <cdr:y>0.45606</cdr:y>
    </cdr:from>
    <cdr:to>
      <cdr:x>0.42798</cdr:x>
      <cdr:y>0.47271</cdr:y>
    </cdr:to>
    <cdr:sp macro="" textlink="">
      <cdr:nvSpPr>
        <cdr:cNvPr id="12" name="Straight Arrow Connector 11"/>
        <cdr:cNvSpPr/>
      </cdr:nvSpPr>
      <cdr:spPr>
        <a:xfrm xmlns:a="http://schemas.openxmlformats.org/drawingml/2006/main" rot="5400000">
          <a:off x="3825878" y="3130552"/>
          <a:ext cx="88901" cy="114300"/>
        </a:xfrm>
        <a:prstGeom xmlns:a="http://schemas.openxmlformats.org/drawingml/2006/main" prst="straightConnector1">
          <a:avLst/>
        </a:prstGeom>
        <a:ln xmlns:a="http://schemas.openxmlformats.org/drawingml/2006/main">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dirty="0"/>
        </a:p>
      </cdr:txBody>
    </cdr:sp>
  </cdr:relSizeAnchor>
  <cdr:relSizeAnchor xmlns:cdr="http://schemas.openxmlformats.org/drawingml/2006/chartDrawing">
    <cdr:from>
      <cdr:x>0.27768</cdr:x>
      <cdr:y>0.55042</cdr:y>
    </cdr:from>
    <cdr:to>
      <cdr:x>0.28268</cdr:x>
      <cdr:y>0.60037</cdr:y>
    </cdr:to>
    <cdr:sp macro="" textlink="">
      <cdr:nvSpPr>
        <cdr:cNvPr id="13" name="Straight Arrow Connector 12"/>
        <cdr:cNvSpPr/>
      </cdr:nvSpPr>
      <cdr:spPr>
        <a:xfrm xmlns:a="http://schemas.openxmlformats.org/drawingml/2006/main" rot="16200000">
          <a:off x="2391413" y="3926842"/>
          <a:ext cx="342900" cy="45719"/>
        </a:xfrm>
        <a:prstGeom xmlns:a="http://schemas.openxmlformats.org/drawingml/2006/main" prst="straightConnector1">
          <a:avLst/>
        </a:prstGeom>
        <a:ln xmlns:a="http://schemas.openxmlformats.org/drawingml/2006/main">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endParaRPr lang="en-US"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333ADB2-4B5C-43B1-B2A5-0926343D4E28}" type="datetimeFigureOut">
              <a:rPr lang="en-US" smtClean="0"/>
              <a:pPr/>
              <a:t>2/18/2016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C3C9F18-6082-46EA-BB31-C81E9FB2728F}" type="slidenum">
              <a:rPr lang="en-US" smtClean="0"/>
              <a:pPr/>
              <a:t>‹#›</a:t>
            </a:fld>
            <a:endParaRPr lang="en-US"/>
          </a:p>
        </p:txBody>
      </p:sp>
    </p:spTree>
    <p:extLst>
      <p:ext uri="{BB962C8B-B14F-4D97-AF65-F5344CB8AC3E}">
        <p14:creationId xmlns:p14="http://schemas.microsoft.com/office/powerpoint/2010/main" val="32452039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5"/>
          </p:nvPr>
        </p:nvSpPr>
        <p:spPr>
          <a:xfrm>
            <a:off x="3884415" y="8685894"/>
            <a:ext cx="2972098" cy="456595"/>
          </a:xfrm>
          <a:prstGeom prst="rect">
            <a:avLst/>
          </a:prstGeom>
          <a:ln/>
        </p:spPr>
        <p:txBody>
          <a:bodyPr lIns="86488" tIns="43244" rIns="86488" bIns="43244"/>
          <a:lstStyle/>
          <a:p>
            <a:fld id="{79CF4A45-4E6F-4520-BD4C-5DC6143386FA}" type="slidenum">
              <a:rPr lang="en-US" altLang="en-US"/>
              <a:pPr/>
              <a:t>5</a:t>
            </a:fld>
            <a:endParaRPr lang="en-US" altLang="en-US" dirty="0"/>
          </a:p>
        </p:txBody>
      </p:sp>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a:ln/>
        </p:spPr>
        <p:txBody>
          <a:bodyPr/>
          <a:lstStyle/>
          <a:p>
            <a:pPr>
              <a:spcBef>
                <a:spcPct val="0"/>
              </a:spcBef>
            </a:pPr>
            <a:endParaRPr lang="en-US" altLang="en-US" sz="1500" dirty="0"/>
          </a:p>
        </p:txBody>
      </p:sp>
      <p:sp>
        <p:nvSpPr>
          <p:cNvPr id="5124" name="Slide Number Placeholder 3"/>
          <p:cNvSpPr txBox="1">
            <a:spLocks noGrp="1"/>
          </p:cNvSpPr>
          <p:nvPr/>
        </p:nvSpPr>
        <p:spPr bwMode="auto">
          <a:xfrm>
            <a:off x="3884415" y="8684382"/>
            <a:ext cx="2972098" cy="458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1" tIns="45710" rIns="91421" bIns="45710" anchor="b"/>
          <a:lstStyle>
            <a:lvl1pPr defTabSz="952500" eaLnBrk="0" hangingPunct="0">
              <a:defRPr>
                <a:solidFill>
                  <a:schemeClr val="tx1"/>
                </a:solidFill>
                <a:latin typeface="Calibri" pitchFamily="34" charset="0"/>
                <a:cs typeface="Arial" charset="0"/>
              </a:defRPr>
            </a:lvl1pPr>
            <a:lvl2pPr marL="773113" indent="-296863" defTabSz="952500" eaLnBrk="0" hangingPunct="0">
              <a:defRPr>
                <a:solidFill>
                  <a:schemeClr val="tx1"/>
                </a:solidFill>
                <a:latin typeface="Calibri" pitchFamily="34" charset="0"/>
                <a:cs typeface="Arial" charset="0"/>
              </a:defRPr>
            </a:lvl2pPr>
            <a:lvl3pPr marL="1190625" indent="-238125" defTabSz="952500" eaLnBrk="0" hangingPunct="0">
              <a:defRPr>
                <a:solidFill>
                  <a:schemeClr val="tx1"/>
                </a:solidFill>
                <a:latin typeface="Calibri" pitchFamily="34" charset="0"/>
                <a:cs typeface="Arial" charset="0"/>
              </a:defRPr>
            </a:lvl3pPr>
            <a:lvl4pPr marL="1666875" indent="-238125" defTabSz="952500" eaLnBrk="0" hangingPunct="0">
              <a:defRPr>
                <a:solidFill>
                  <a:schemeClr val="tx1"/>
                </a:solidFill>
                <a:latin typeface="Calibri" pitchFamily="34" charset="0"/>
                <a:cs typeface="Arial" charset="0"/>
              </a:defRPr>
            </a:lvl4pPr>
            <a:lvl5pPr marL="2141538" indent="-238125" defTabSz="952500" eaLnBrk="0" hangingPunct="0">
              <a:defRPr>
                <a:solidFill>
                  <a:schemeClr val="tx1"/>
                </a:solidFill>
                <a:latin typeface="Calibri" pitchFamily="34" charset="0"/>
                <a:cs typeface="Arial" charset="0"/>
              </a:defRPr>
            </a:lvl5pPr>
            <a:lvl6pPr marL="2598738" indent="-238125" defTabSz="952500" eaLnBrk="0" fontAlgn="base" hangingPunct="0">
              <a:spcBef>
                <a:spcPct val="0"/>
              </a:spcBef>
              <a:spcAft>
                <a:spcPct val="0"/>
              </a:spcAft>
              <a:defRPr>
                <a:solidFill>
                  <a:schemeClr val="tx1"/>
                </a:solidFill>
                <a:latin typeface="Calibri" pitchFamily="34" charset="0"/>
                <a:cs typeface="Arial" charset="0"/>
              </a:defRPr>
            </a:lvl6pPr>
            <a:lvl7pPr marL="3055938" indent="-238125" defTabSz="952500" eaLnBrk="0" fontAlgn="base" hangingPunct="0">
              <a:spcBef>
                <a:spcPct val="0"/>
              </a:spcBef>
              <a:spcAft>
                <a:spcPct val="0"/>
              </a:spcAft>
              <a:defRPr>
                <a:solidFill>
                  <a:schemeClr val="tx1"/>
                </a:solidFill>
                <a:latin typeface="Calibri" pitchFamily="34" charset="0"/>
                <a:cs typeface="Arial" charset="0"/>
              </a:defRPr>
            </a:lvl7pPr>
            <a:lvl8pPr marL="3513138" indent="-238125" defTabSz="952500" eaLnBrk="0" fontAlgn="base" hangingPunct="0">
              <a:spcBef>
                <a:spcPct val="0"/>
              </a:spcBef>
              <a:spcAft>
                <a:spcPct val="0"/>
              </a:spcAft>
              <a:defRPr>
                <a:solidFill>
                  <a:schemeClr val="tx1"/>
                </a:solidFill>
                <a:latin typeface="Calibri" pitchFamily="34" charset="0"/>
                <a:cs typeface="Arial" charset="0"/>
              </a:defRPr>
            </a:lvl8pPr>
            <a:lvl9pPr marL="3970338" indent="-238125" defTabSz="952500" eaLnBrk="0" fontAlgn="base" hangingPunct="0">
              <a:spcBef>
                <a:spcPct val="0"/>
              </a:spcBef>
              <a:spcAft>
                <a:spcPct val="0"/>
              </a:spcAft>
              <a:defRPr>
                <a:solidFill>
                  <a:schemeClr val="tx1"/>
                </a:solidFill>
                <a:latin typeface="Calibri" pitchFamily="34" charset="0"/>
                <a:cs typeface="Arial" charset="0"/>
              </a:defRPr>
            </a:lvl9pPr>
          </a:lstStyle>
          <a:p>
            <a:pPr algn="r" eaLnBrk="1" hangingPunct="1"/>
            <a:fld id="{6789857F-9F43-4799-93D0-8D574278CBD3}" type="slidenum">
              <a:rPr lang="en-US" altLang="en-US" sz="1200">
                <a:solidFill>
                  <a:srgbClr val="000000"/>
                </a:solidFill>
              </a:rPr>
              <a:pPr algn="r" eaLnBrk="1" hangingPunct="1"/>
              <a:t>5</a:t>
            </a:fld>
            <a:endParaRPr lang="en-US" altLang="en-US" sz="1200" dirty="0">
              <a:solidFill>
                <a:srgbClr val="000000"/>
              </a:solidFill>
            </a:endParaRPr>
          </a:p>
        </p:txBody>
      </p:sp>
    </p:spTree>
    <p:extLst>
      <p:ext uri="{BB962C8B-B14F-4D97-AF65-F5344CB8AC3E}">
        <p14:creationId xmlns:p14="http://schemas.microsoft.com/office/powerpoint/2010/main" val="28497225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5"/>
          </p:nvPr>
        </p:nvSpPr>
        <p:spPr>
          <a:xfrm>
            <a:off x="3884415" y="8685894"/>
            <a:ext cx="2972098" cy="456595"/>
          </a:xfrm>
          <a:prstGeom prst="rect">
            <a:avLst/>
          </a:prstGeom>
          <a:ln/>
        </p:spPr>
        <p:txBody>
          <a:bodyPr lIns="86488" tIns="43244" rIns="86488" bIns="43244"/>
          <a:lstStyle/>
          <a:p>
            <a:fld id="{BF91B708-1D66-43D0-B5BB-5C841BD4F02D}" type="slidenum">
              <a:rPr lang="en-US" altLang="en-US"/>
              <a:pPr/>
              <a:t>6</a:t>
            </a:fld>
            <a:endParaRPr lang="en-US" altLang="en-US" dirty="0"/>
          </a:p>
        </p:txBody>
      </p:sp>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a:ln/>
        </p:spPr>
        <p:txBody>
          <a:bodyPr/>
          <a:lstStyle/>
          <a:p>
            <a:pPr defTabSz="828845">
              <a:spcBef>
                <a:spcPct val="0"/>
              </a:spcBef>
            </a:pPr>
            <a:endParaRPr lang="en-US" altLang="en-US" sz="1700" dirty="0"/>
          </a:p>
        </p:txBody>
      </p:sp>
      <p:sp>
        <p:nvSpPr>
          <p:cNvPr id="4100" name="Slide Number Placeholder 3"/>
          <p:cNvSpPr txBox="1">
            <a:spLocks noGrp="1"/>
          </p:cNvSpPr>
          <p:nvPr/>
        </p:nvSpPr>
        <p:spPr bwMode="auto">
          <a:xfrm>
            <a:off x="3884415" y="8684382"/>
            <a:ext cx="2972098" cy="458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1" tIns="45710" rIns="91421" bIns="45710" anchor="b"/>
          <a:lstStyle>
            <a:lvl1pPr defTabSz="952500" eaLnBrk="0" hangingPunct="0">
              <a:defRPr>
                <a:solidFill>
                  <a:schemeClr val="tx1"/>
                </a:solidFill>
                <a:latin typeface="Calibri" pitchFamily="34" charset="0"/>
                <a:cs typeface="Arial" charset="0"/>
              </a:defRPr>
            </a:lvl1pPr>
            <a:lvl2pPr marL="773113" indent="-296863" defTabSz="952500" eaLnBrk="0" hangingPunct="0">
              <a:defRPr>
                <a:solidFill>
                  <a:schemeClr val="tx1"/>
                </a:solidFill>
                <a:latin typeface="Calibri" pitchFamily="34" charset="0"/>
                <a:cs typeface="Arial" charset="0"/>
              </a:defRPr>
            </a:lvl2pPr>
            <a:lvl3pPr marL="1190625" indent="-238125" defTabSz="952500" eaLnBrk="0" hangingPunct="0">
              <a:defRPr>
                <a:solidFill>
                  <a:schemeClr val="tx1"/>
                </a:solidFill>
                <a:latin typeface="Calibri" pitchFamily="34" charset="0"/>
                <a:cs typeface="Arial" charset="0"/>
              </a:defRPr>
            </a:lvl3pPr>
            <a:lvl4pPr marL="1666875" indent="-238125" defTabSz="952500" eaLnBrk="0" hangingPunct="0">
              <a:defRPr>
                <a:solidFill>
                  <a:schemeClr val="tx1"/>
                </a:solidFill>
                <a:latin typeface="Calibri" pitchFamily="34" charset="0"/>
                <a:cs typeface="Arial" charset="0"/>
              </a:defRPr>
            </a:lvl4pPr>
            <a:lvl5pPr marL="2141538" indent="-238125" defTabSz="952500" eaLnBrk="0" hangingPunct="0">
              <a:defRPr>
                <a:solidFill>
                  <a:schemeClr val="tx1"/>
                </a:solidFill>
                <a:latin typeface="Calibri" pitchFamily="34" charset="0"/>
                <a:cs typeface="Arial" charset="0"/>
              </a:defRPr>
            </a:lvl5pPr>
            <a:lvl6pPr marL="2598738" indent="-238125" defTabSz="952500" eaLnBrk="0" fontAlgn="base" hangingPunct="0">
              <a:spcBef>
                <a:spcPct val="0"/>
              </a:spcBef>
              <a:spcAft>
                <a:spcPct val="0"/>
              </a:spcAft>
              <a:defRPr>
                <a:solidFill>
                  <a:schemeClr val="tx1"/>
                </a:solidFill>
                <a:latin typeface="Calibri" pitchFamily="34" charset="0"/>
                <a:cs typeface="Arial" charset="0"/>
              </a:defRPr>
            </a:lvl6pPr>
            <a:lvl7pPr marL="3055938" indent="-238125" defTabSz="952500" eaLnBrk="0" fontAlgn="base" hangingPunct="0">
              <a:spcBef>
                <a:spcPct val="0"/>
              </a:spcBef>
              <a:spcAft>
                <a:spcPct val="0"/>
              </a:spcAft>
              <a:defRPr>
                <a:solidFill>
                  <a:schemeClr val="tx1"/>
                </a:solidFill>
                <a:latin typeface="Calibri" pitchFamily="34" charset="0"/>
                <a:cs typeface="Arial" charset="0"/>
              </a:defRPr>
            </a:lvl7pPr>
            <a:lvl8pPr marL="3513138" indent="-238125" defTabSz="952500" eaLnBrk="0" fontAlgn="base" hangingPunct="0">
              <a:spcBef>
                <a:spcPct val="0"/>
              </a:spcBef>
              <a:spcAft>
                <a:spcPct val="0"/>
              </a:spcAft>
              <a:defRPr>
                <a:solidFill>
                  <a:schemeClr val="tx1"/>
                </a:solidFill>
                <a:latin typeface="Calibri" pitchFamily="34" charset="0"/>
                <a:cs typeface="Arial" charset="0"/>
              </a:defRPr>
            </a:lvl8pPr>
            <a:lvl9pPr marL="3970338" indent="-238125" defTabSz="952500" eaLnBrk="0" fontAlgn="base" hangingPunct="0">
              <a:spcBef>
                <a:spcPct val="0"/>
              </a:spcBef>
              <a:spcAft>
                <a:spcPct val="0"/>
              </a:spcAft>
              <a:defRPr>
                <a:solidFill>
                  <a:schemeClr val="tx1"/>
                </a:solidFill>
                <a:latin typeface="Calibri" pitchFamily="34" charset="0"/>
                <a:cs typeface="Arial" charset="0"/>
              </a:defRPr>
            </a:lvl9pPr>
          </a:lstStyle>
          <a:p>
            <a:pPr algn="r" eaLnBrk="1" hangingPunct="1"/>
            <a:fld id="{69B433BC-EB6D-4BC0-A3DD-F402353B9069}" type="slidenum">
              <a:rPr lang="en-US" altLang="en-US" sz="1200"/>
              <a:pPr algn="r" eaLnBrk="1" hangingPunct="1"/>
              <a:t>6</a:t>
            </a:fld>
            <a:endParaRPr lang="en-US" altLang="en-US" sz="1200" dirty="0"/>
          </a:p>
        </p:txBody>
      </p:sp>
    </p:spTree>
    <p:extLst>
      <p:ext uri="{BB962C8B-B14F-4D97-AF65-F5344CB8AC3E}">
        <p14:creationId xmlns:p14="http://schemas.microsoft.com/office/powerpoint/2010/main" val="15685569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E5EC794-F9EB-4552-8031-84AC3B3F682C}" type="datetimeFigureOut">
              <a:rPr lang="en-US" smtClean="0"/>
              <a:pPr/>
              <a:t>2/18/2016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CC088E-C7CF-4EA8-962C-23625140B683}" type="slidenum">
              <a:rPr lang="en-US" smtClean="0"/>
              <a:pPr/>
              <a:t>‹#›</a:t>
            </a:fld>
            <a:endParaRPr lang="en-US"/>
          </a:p>
        </p:txBody>
      </p:sp>
    </p:spTree>
    <p:extLst>
      <p:ext uri="{BB962C8B-B14F-4D97-AF65-F5344CB8AC3E}">
        <p14:creationId xmlns:p14="http://schemas.microsoft.com/office/powerpoint/2010/main" val="53968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5EC794-F9EB-4552-8031-84AC3B3F682C}" type="datetimeFigureOut">
              <a:rPr lang="en-US" smtClean="0"/>
              <a:pPr/>
              <a:t>2/18/2016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CC088E-C7CF-4EA8-962C-23625140B683}" type="slidenum">
              <a:rPr lang="en-US" smtClean="0"/>
              <a:pPr/>
              <a:t>‹#›</a:t>
            </a:fld>
            <a:endParaRPr lang="en-US"/>
          </a:p>
        </p:txBody>
      </p:sp>
    </p:spTree>
    <p:extLst>
      <p:ext uri="{BB962C8B-B14F-4D97-AF65-F5344CB8AC3E}">
        <p14:creationId xmlns:p14="http://schemas.microsoft.com/office/powerpoint/2010/main" val="8729508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5EC794-F9EB-4552-8031-84AC3B3F682C}" type="datetimeFigureOut">
              <a:rPr lang="en-US" smtClean="0"/>
              <a:pPr/>
              <a:t>2/18/2016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CC088E-C7CF-4EA8-962C-23625140B683}" type="slidenum">
              <a:rPr lang="en-US" smtClean="0"/>
              <a:pPr/>
              <a:t>‹#›</a:t>
            </a:fld>
            <a:endParaRPr lang="en-US"/>
          </a:p>
        </p:txBody>
      </p:sp>
    </p:spTree>
    <p:extLst>
      <p:ext uri="{BB962C8B-B14F-4D97-AF65-F5344CB8AC3E}">
        <p14:creationId xmlns:p14="http://schemas.microsoft.com/office/powerpoint/2010/main" val="7277774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63575" y="306388"/>
            <a:ext cx="7815263" cy="1277937"/>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4213" y="1981200"/>
            <a:ext cx="7772400" cy="4114800"/>
          </a:xfrm>
        </p:spPr>
        <p:txBody>
          <a:bodyPr/>
          <a:lstStyle/>
          <a:p>
            <a:endParaRPr lang="en-US"/>
          </a:p>
        </p:txBody>
      </p:sp>
      <p:sp>
        <p:nvSpPr>
          <p:cNvPr id="4" name="Date Placeholder 3"/>
          <p:cNvSpPr>
            <a:spLocks noGrp="1"/>
          </p:cNvSpPr>
          <p:nvPr>
            <p:ph type="dt" sz="half" idx="10"/>
          </p:nvPr>
        </p:nvSpPr>
        <p:spPr>
          <a:xfrm>
            <a:off x="685800" y="6248400"/>
            <a:ext cx="1905000" cy="457200"/>
          </a:xfrm>
        </p:spPr>
        <p:txBody>
          <a:bodyPr/>
          <a:lstStyle>
            <a:lvl1pPr>
              <a:defRPr/>
            </a:lvl1pPr>
          </a:lstStyle>
          <a:p>
            <a:endParaRPr lang="en-US"/>
          </a:p>
        </p:txBody>
      </p:sp>
      <p:sp>
        <p:nvSpPr>
          <p:cNvPr id="5" name="Slide Number Placeholder 4"/>
          <p:cNvSpPr>
            <a:spLocks noGrp="1"/>
          </p:cNvSpPr>
          <p:nvPr>
            <p:ph type="sldNum" sz="quarter" idx="11"/>
          </p:nvPr>
        </p:nvSpPr>
        <p:spPr>
          <a:xfrm>
            <a:off x="6553200" y="6248400"/>
            <a:ext cx="1905000" cy="457200"/>
          </a:xfrm>
        </p:spPr>
        <p:txBody>
          <a:bodyPr/>
          <a:lstStyle>
            <a:lvl1pPr>
              <a:defRPr/>
            </a:lvl1pPr>
          </a:lstStyle>
          <a:p>
            <a:fld id="{170ADB58-BA9A-4CEF-9B5A-AB14D170A5AF}" type="slidenum">
              <a:rPr lang="en-US"/>
              <a:pPr/>
              <a:t>‹#›</a:t>
            </a:fld>
            <a:endParaRPr lang="en-US"/>
          </a:p>
        </p:txBody>
      </p:sp>
      <p:sp>
        <p:nvSpPr>
          <p:cNvPr id="6" name="Footer Placeholder 5"/>
          <p:cNvSpPr>
            <a:spLocks noGrp="1"/>
          </p:cNvSpPr>
          <p:nvPr>
            <p:ph type="ftr" sz="quarter" idx="12"/>
          </p:nvPr>
        </p:nvSpPr>
        <p:spPr>
          <a:xfrm>
            <a:off x="3124200" y="6248400"/>
            <a:ext cx="2895600" cy="457200"/>
          </a:xfrm>
        </p:spPr>
        <p:txBody>
          <a:bodyPr/>
          <a:lstStyle>
            <a:lvl1pPr>
              <a:defRPr/>
            </a:lvl1pPr>
          </a:lstStyle>
          <a:p>
            <a:endParaRPr lang="en-US"/>
          </a:p>
        </p:txBody>
      </p:sp>
    </p:spTree>
    <p:extLst>
      <p:ext uri="{BB962C8B-B14F-4D97-AF65-F5344CB8AC3E}">
        <p14:creationId xmlns:p14="http://schemas.microsoft.com/office/powerpoint/2010/main" val="39685854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63575" y="306388"/>
            <a:ext cx="7815263" cy="1277937"/>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84213" y="1981200"/>
            <a:ext cx="7772400" cy="4114800"/>
          </a:xfrm>
        </p:spPr>
        <p:txBody>
          <a:bodyPr/>
          <a:lstStyle/>
          <a:p>
            <a:endParaRPr lang="en-US"/>
          </a:p>
        </p:txBody>
      </p:sp>
      <p:sp>
        <p:nvSpPr>
          <p:cNvPr id="4" name="Date Placeholder 3"/>
          <p:cNvSpPr>
            <a:spLocks noGrp="1"/>
          </p:cNvSpPr>
          <p:nvPr>
            <p:ph type="dt" sz="half" idx="10"/>
          </p:nvPr>
        </p:nvSpPr>
        <p:spPr>
          <a:xfrm>
            <a:off x="685800" y="6248400"/>
            <a:ext cx="1905000" cy="457200"/>
          </a:xfrm>
        </p:spPr>
        <p:txBody>
          <a:bodyPr/>
          <a:lstStyle>
            <a:lvl1pPr>
              <a:defRPr/>
            </a:lvl1pPr>
          </a:lstStyle>
          <a:p>
            <a:endParaRPr lang="en-US"/>
          </a:p>
        </p:txBody>
      </p:sp>
      <p:sp>
        <p:nvSpPr>
          <p:cNvPr id="5" name="Slide Number Placeholder 4"/>
          <p:cNvSpPr>
            <a:spLocks noGrp="1"/>
          </p:cNvSpPr>
          <p:nvPr>
            <p:ph type="sldNum" sz="quarter" idx="11"/>
          </p:nvPr>
        </p:nvSpPr>
        <p:spPr>
          <a:xfrm>
            <a:off x="6553200" y="6248400"/>
            <a:ext cx="1905000" cy="457200"/>
          </a:xfrm>
        </p:spPr>
        <p:txBody>
          <a:bodyPr/>
          <a:lstStyle>
            <a:lvl1pPr>
              <a:defRPr/>
            </a:lvl1pPr>
          </a:lstStyle>
          <a:p>
            <a:fld id="{D1DC362F-2120-4BB2-A61D-AA0B68CB5008}" type="slidenum">
              <a:rPr lang="en-US"/>
              <a:pPr/>
              <a:t>‹#›</a:t>
            </a:fld>
            <a:endParaRPr lang="en-US"/>
          </a:p>
        </p:txBody>
      </p:sp>
      <p:sp>
        <p:nvSpPr>
          <p:cNvPr id="6" name="Footer Placeholder 5"/>
          <p:cNvSpPr>
            <a:spLocks noGrp="1"/>
          </p:cNvSpPr>
          <p:nvPr>
            <p:ph type="ftr" sz="quarter" idx="12"/>
          </p:nvPr>
        </p:nvSpPr>
        <p:spPr>
          <a:xfrm>
            <a:off x="3124200" y="6248400"/>
            <a:ext cx="2895600" cy="457200"/>
          </a:xfrm>
        </p:spPr>
        <p:txBody>
          <a:bodyPr/>
          <a:lstStyle>
            <a:lvl1pPr>
              <a:defRPr/>
            </a:lvl1pPr>
          </a:lstStyle>
          <a:p>
            <a:endParaRPr lang="en-US"/>
          </a:p>
        </p:txBody>
      </p:sp>
    </p:spTree>
    <p:extLst>
      <p:ext uri="{BB962C8B-B14F-4D97-AF65-F5344CB8AC3E}">
        <p14:creationId xmlns:p14="http://schemas.microsoft.com/office/powerpoint/2010/main" val="2583493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5EC794-F9EB-4552-8031-84AC3B3F682C}" type="datetimeFigureOut">
              <a:rPr lang="en-US" smtClean="0"/>
              <a:pPr/>
              <a:t>2/18/2016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CC088E-C7CF-4EA8-962C-23625140B683}" type="slidenum">
              <a:rPr lang="en-US" smtClean="0"/>
              <a:pPr/>
              <a:t>‹#›</a:t>
            </a:fld>
            <a:endParaRPr lang="en-US"/>
          </a:p>
        </p:txBody>
      </p:sp>
    </p:spTree>
    <p:extLst>
      <p:ext uri="{BB962C8B-B14F-4D97-AF65-F5344CB8AC3E}">
        <p14:creationId xmlns:p14="http://schemas.microsoft.com/office/powerpoint/2010/main" val="2312293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5EC794-F9EB-4552-8031-84AC3B3F682C}" type="datetimeFigureOut">
              <a:rPr lang="en-US" smtClean="0"/>
              <a:pPr/>
              <a:t>2/18/2016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CC088E-C7CF-4EA8-962C-23625140B683}" type="slidenum">
              <a:rPr lang="en-US" smtClean="0"/>
              <a:pPr/>
              <a:t>‹#›</a:t>
            </a:fld>
            <a:endParaRPr lang="en-US"/>
          </a:p>
        </p:txBody>
      </p:sp>
    </p:spTree>
    <p:extLst>
      <p:ext uri="{BB962C8B-B14F-4D97-AF65-F5344CB8AC3E}">
        <p14:creationId xmlns:p14="http://schemas.microsoft.com/office/powerpoint/2010/main" val="267053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E5EC794-F9EB-4552-8031-84AC3B3F682C}" type="datetimeFigureOut">
              <a:rPr lang="en-US" smtClean="0"/>
              <a:pPr/>
              <a:t>2/18/2016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CC088E-C7CF-4EA8-962C-23625140B683}" type="slidenum">
              <a:rPr lang="en-US" smtClean="0"/>
              <a:pPr/>
              <a:t>‹#›</a:t>
            </a:fld>
            <a:endParaRPr lang="en-US"/>
          </a:p>
        </p:txBody>
      </p:sp>
    </p:spTree>
    <p:extLst>
      <p:ext uri="{BB962C8B-B14F-4D97-AF65-F5344CB8AC3E}">
        <p14:creationId xmlns:p14="http://schemas.microsoft.com/office/powerpoint/2010/main" val="15689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E5EC794-F9EB-4552-8031-84AC3B3F682C}" type="datetimeFigureOut">
              <a:rPr lang="en-US" smtClean="0"/>
              <a:pPr/>
              <a:t>2/18/2016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CC088E-C7CF-4EA8-962C-23625140B683}" type="slidenum">
              <a:rPr lang="en-US" smtClean="0"/>
              <a:pPr/>
              <a:t>‹#›</a:t>
            </a:fld>
            <a:endParaRPr lang="en-US"/>
          </a:p>
        </p:txBody>
      </p:sp>
    </p:spTree>
    <p:extLst>
      <p:ext uri="{BB962C8B-B14F-4D97-AF65-F5344CB8AC3E}">
        <p14:creationId xmlns:p14="http://schemas.microsoft.com/office/powerpoint/2010/main" val="2823610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E5EC794-F9EB-4552-8031-84AC3B3F682C}" type="datetimeFigureOut">
              <a:rPr lang="en-US" smtClean="0"/>
              <a:pPr/>
              <a:t>2/18/2016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CC088E-C7CF-4EA8-962C-23625140B683}" type="slidenum">
              <a:rPr lang="en-US" smtClean="0"/>
              <a:pPr/>
              <a:t>‹#›</a:t>
            </a:fld>
            <a:endParaRPr lang="en-US"/>
          </a:p>
        </p:txBody>
      </p:sp>
    </p:spTree>
    <p:extLst>
      <p:ext uri="{BB962C8B-B14F-4D97-AF65-F5344CB8AC3E}">
        <p14:creationId xmlns:p14="http://schemas.microsoft.com/office/powerpoint/2010/main" val="1516692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5EC794-F9EB-4552-8031-84AC3B3F682C}" type="datetimeFigureOut">
              <a:rPr lang="en-US" smtClean="0"/>
              <a:pPr/>
              <a:t>2/18/2016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CC088E-C7CF-4EA8-962C-23625140B683}" type="slidenum">
              <a:rPr lang="en-US" smtClean="0"/>
              <a:pPr/>
              <a:t>‹#›</a:t>
            </a:fld>
            <a:endParaRPr lang="en-US"/>
          </a:p>
        </p:txBody>
      </p:sp>
    </p:spTree>
    <p:extLst>
      <p:ext uri="{BB962C8B-B14F-4D97-AF65-F5344CB8AC3E}">
        <p14:creationId xmlns:p14="http://schemas.microsoft.com/office/powerpoint/2010/main" val="3956287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5EC794-F9EB-4552-8031-84AC3B3F682C}" type="datetimeFigureOut">
              <a:rPr lang="en-US" smtClean="0"/>
              <a:pPr/>
              <a:t>2/18/2016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CC088E-C7CF-4EA8-962C-23625140B683}" type="slidenum">
              <a:rPr lang="en-US" smtClean="0"/>
              <a:pPr/>
              <a:t>‹#›</a:t>
            </a:fld>
            <a:endParaRPr lang="en-US"/>
          </a:p>
        </p:txBody>
      </p:sp>
    </p:spTree>
    <p:extLst>
      <p:ext uri="{BB962C8B-B14F-4D97-AF65-F5344CB8AC3E}">
        <p14:creationId xmlns:p14="http://schemas.microsoft.com/office/powerpoint/2010/main" val="39284304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5EC794-F9EB-4552-8031-84AC3B3F682C}" type="datetimeFigureOut">
              <a:rPr lang="en-US" smtClean="0"/>
              <a:pPr/>
              <a:t>2/18/2016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CC088E-C7CF-4EA8-962C-23625140B683}" type="slidenum">
              <a:rPr lang="en-US" smtClean="0"/>
              <a:pPr/>
              <a:t>‹#›</a:t>
            </a:fld>
            <a:endParaRPr lang="en-US"/>
          </a:p>
        </p:txBody>
      </p:sp>
    </p:spTree>
    <p:extLst>
      <p:ext uri="{BB962C8B-B14F-4D97-AF65-F5344CB8AC3E}">
        <p14:creationId xmlns:p14="http://schemas.microsoft.com/office/powerpoint/2010/main" val="3578814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5EC794-F9EB-4552-8031-84AC3B3F682C}" type="datetimeFigureOut">
              <a:rPr lang="en-US" smtClean="0"/>
              <a:pPr/>
              <a:t>2/18/2016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CC088E-C7CF-4EA8-962C-23625140B683}" type="slidenum">
              <a:rPr lang="en-US" smtClean="0"/>
              <a:pPr/>
              <a:t>‹#›</a:t>
            </a:fld>
            <a:endParaRPr lang="en-US"/>
          </a:p>
        </p:txBody>
      </p:sp>
    </p:spTree>
    <p:extLst>
      <p:ext uri="{BB962C8B-B14F-4D97-AF65-F5344CB8AC3E}">
        <p14:creationId xmlns:p14="http://schemas.microsoft.com/office/powerpoint/2010/main" val="11556467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2.xml"/><Relationship Id="rId1" Type="http://schemas.openxmlformats.org/officeDocument/2006/relationships/vmlDrawing" Target="../drawings/vmlDrawing5.vml"/><Relationship Id="rId4" Type="http://schemas.openxmlformats.org/officeDocument/2006/relationships/image" Target="../media/image5.wmf"/></Relationships>
</file>

<file path=ppt/slides/_rels/slide106.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2.xml"/><Relationship Id="rId1" Type="http://schemas.openxmlformats.org/officeDocument/2006/relationships/vmlDrawing" Target="../drawings/vmlDrawing6.vml"/><Relationship Id="rId4" Type="http://schemas.openxmlformats.org/officeDocument/2006/relationships/image" Target="../media/image6.wmf"/></Relationships>
</file>

<file path=ppt/slides/_rels/slide107.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13.xml"/><Relationship Id="rId1" Type="http://schemas.openxmlformats.org/officeDocument/2006/relationships/vmlDrawing" Target="../drawings/vmlDrawing7.vml"/><Relationship Id="rId4" Type="http://schemas.openxmlformats.org/officeDocument/2006/relationships/image" Target="../media/image7.emf"/></Relationships>
</file>

<file path=ppt/slides/_rels/slide108.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12.xml"/><Relationship Id="rId1" Type="http://schemas.openxmlformats.org/officeDocument/2006/relationships/vmlDrawing" Target="../drawings/vmlDrawing8.vml"/><Relationship Id="rId4" Type="http://schemas.openxmlformats.org/officeDocument/2006/relationships/image" Target="../media/image8.wmf"/></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12.xml"/><Relationship Id="rId1" Type="http://schemas.openxmlformats.org/officeDocument/2006/relationships/vmlDrawing" Target="../drawings/vmlDrawing9.vml"/><Relationship Id="rId4" Type="http://schemas.openxmlformats.org/officeDocument/2006/relationships/image" Target="../media/image9.wmf"/></Relationships>
</file>

<file path=ppt/slides/_rels/slide111.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12.xml"/><Relationship Id="rId1" Type="http://schemas.openxmlformats.org/officeDocument/2006/relationships/vmlDrawing" Target="../drawings/vmlDrawing10.vml"/><Relationship Id="rId4" Type="http://schemas.openxmlformats.org/officeDocument/2006/relationships/image" Target="../media/image10.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png"/><Relationship Id="rId4" Type="http://schemas.openxmlformats.org/officeDocument/2006/relationships/oleObject" Target="../embeddings/Microsoft_Excel_97-2003_Worksheet1.xls"/></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2.emf"/></Relationships>
</file>

<file path=ppt/slides/_rels/slide9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3.vml"/><Relationship Id="rId4" Type="http://schemas.openxmlformats.org/officeDocument/2006/relationships/image" Target="../media/image3.emf"/></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3.xml"/><Relationship Id="rId1" Type="http://schemas.openxmlformats.org/officeDocument/2006/relationships/vmlDrawing" Target="../drawings/vmlDrawing4.vml"/><Relationship Id="rId4" Type="http://schemas.openxmlformats.org/officeDocument/2006/relationships/image" Target="../media/image4.emf"/></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Pharmacoeconomics</a:t>
            </a:r>
            <a:endParaRPr lang="en-US" dirty="0"/>
          </a:p>
        </p:txBody>
      </p:sp>
      <p:sp>
        <p:nvSpPr>
          <p:cNvPr id="3" name="Subtitle 2"/>
          <p:cNvSpPr>
            <a:spLocks noGrp="1"/>
          </p:cNvSpPr>
          <p:nvPr>
            <p:ph type="subTitle" idx="1"/>
          </p:nvPr>
        </p:nvSpPr>
        <p:spPr/>
        <p:txBody>
          <a:bodyPr>
            <a:normAutofit fontScale="85000" lnSpcReduction="20000"/>
          </a:bodyPr>
          <a:lstStyle/>
          <a:p>
            <a:r>
              <a:rPr lang="en-US" dirty="0" smtClean="0"/>
              <a:t>J. Michael Woolley Ph.D</a:t>
            </a:r>
            <a:r>
              <a:rPr lang="en-US" dirty="0" smtClean="0"/>
              <a:t>.</a:t>
            </a:r>
          </a:p>
          <a:p>
            <a:r>
              <a:rPr lang="en-US" dirty="0" smtClean="0"/>
              <a:t>Executive Director and</a:t>
            </a:r>
            <a:r>
              <a:rPr lang="en-US" dirty="0"/>
              <a:t> </a:t>
            </a:r>
            <a:r>
              <a:rPr lang="en-US" dirty="0" smtClean="0"/>
              <a:t>Head</a:t>
            </a:r>
          </a:p>
          <a:p>
            <a:r>
              <a:rPr lang="en-US" dirty="0" smtClean="0"/>
              <a:t>Health Economics and Outcomes Research</a:t>
            </a:r>
          </a:p>
          <a:p>
            <a:r>
              <a:rPr lang="en-US" dirty="0" smtClean="0"/>
              <a:t>ZS Pharma Inc.</a:t>
            </a:r>
          </a:p>
        </p:txBody>
      </p:sp>
    </p:spTree>
    <p:extLst>
      <p:ext uri="{BB962C8B-B14F-4D97-AF65-F5344CB8AC3E}">
        <p14:creationId xmlns:p14="http://schemas.microsoft.com/office/powerpoint/2010/main" val="35501068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Demand (</a:t>
            </a:r>
            <a:r>
              <a:rPr lang="en-US" dirty="0"/>
              <a:t>T</a:t>
            </a:r>
            <a:r>
              <a:rPr lang="en-US" dirty="0" smtClean="0"/>
              <a:t>hink </a:t>
            </a:r>
            <a:r>
              <a:rPr lang="en-US" dirty="0"/>
              <a:t>C</a:t>
            </a:r>
            <a:r>
              <a:rPr lang="en-US" dirty="0" smtClean="0"/>
              <a:t>oncert Tickets)</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10</a:t>
            </a:fld>
            <a:endParaRPr lang="en-US" dirty="0"/>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
        <p:nvSpPr>
          <p:cNvPr id="13" name="TextBox 12"/>
          <p:cNvSpPr txBox="1"/>
          <p:nvPr/>
        </p:nvSpPr>
        <p:spPr>
          <a:xfrm>
            <a:off x="1206043" y="3165230"/>
            <a:ext cx="3745785" cy="2308324"/>
          </a:xfrm>
          <a:prstGeom prst="rect">
            <a:avLst/>
          </a:prstGeom>
          <a:noFill/>
        </p:spPr>
        <p:txBody>
          <a:bodyPr wrap="square" rtlCol="0">
            <a:spAutoFit/>
          </a:bodyPr>
          <a:lstStyle/>
          <a:p>
            <a:pPr algn="l"/>
            <a:r>
              <a:rPr lang="en-US" sz="3600" b="1" dirty="0" smtClean="0">
                <a:latin typeface="Calibri" panose="020F0502020204030204" pitchFamily="34" charset="0"/>
              </a:rPr>
              <a:t>When price </a:t>
            </a:r>
          </a:p>
          <a:p>
            <a:pPr algn="l"/>
            <a:r>
              <a:rPr lang="en-US" sz="3600" b="1" dirty="0" smtClean="0">
                <a:latin typeface="Calibri" panose="020F0502020204030204" pitchFamily="34" charset="0"/>
              </a:rPr>
              <a:t>is low, those who value it less will also consume it</a:t>
            </a:r>
            <a:endParaRPr lang="en-US" sz="3600" b="1" dirty="0">
              <a:latin typeface="Calibri" panose="020F0502020204030204" pitchFamily="34" charset="0"/>
            </a:endParaRPr>
          </a:p>
        </p:txBody>
      </p:sp>
      <p:sp>
        <p:nvSpPr>
          <p:cNvPr id="14" name="TextBox 13"/>
          <p:cNvSpPr txBox="1"/>
          <p:nvPr/>
        </p:nvSpPr>
        <p:spPr>
          <a:xfrm>
            <a:off x="2383590" y="1356352"/>
            <a:ext cx="6270035" cy="1200643"/>
          </a:xfrm>
          <a:prstGeom prst="rect">
            <a:avLst/>
          </a:prstGeom>
          <a:noFill/>
        </p:spPr>
        <p:txBody>
          <a:bodyPr wrap="square" rtlCol="0">
            <a:spAutoFit/>
          </a:bodyPr>
          <a:lstStyle/>
          <a:p>
            <a:r>
              <a:rPr lang="en-US" sz="3600" b="1" dirty="0" smtClean="0">
                <a:latin typeface="Calibri" panose="020F0502020204030204" pitchFamily="34" charset="0"/>
              </a:rPr>
              <a:t>If price is high, only those who value it most will consume it</a:t>
            </a:r>
            <a:endParaRPr lang="en-US" sz="3600" b="1" dirty="0">
              <a:latin typeface="Calibri" panose="020F0502020204030204" pitchFamily="34" charset="0"/>
            </a:endParaRPr>
          </a:p>
        </p:txBody>
      </p:sp>
    </p:spTree>
    <p:extLst>
      <p:ext uri="{BB962C8B-B14F-4D97-AF65-F5344CB8AC3E}">
        <p14:creationId xmlns:p14="http://schemas.microsoft.com/office/powerpoint/2010/main" val="299597616"/>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587375" y="687388"/>
            <a:ext cx="7815263" cy="1277937"/>
          </a:xfrm>
          <a:noFill/>
          <a:ln/>
        </p:spPr>
        <p:txBody>
          <a:bodyPr/>
          <a:lstStyle/>
          <a:p>
            <a:r>
              <a:rPr lang="en-US"/>
              <a:t>Health State Costs</a:t>
            </a:r>
          </a:p>
        </p:txBody>
      </p:sp>
      <p:graphicFrame>
        <p:nvGraphicFramePr>
          <p:cNvPr id="5" name="Table Placeholder 2"/>
          <p:cNvGraphicFramePr>
            <a:graphicFrameLocks noGrp="1"/>
          </p:cNvGraphicFramePr>
          <p:nvPr>
            <p:ph type="tbl" idx="1"/>
            <p:extLst>
              <p:ext uri="{D42A27DB-BD31-4B8C-83A1-F6EECF244321}">
                <p14:modId xmlns:p14="http://schemas.microsoft.com/office/powerpoint/2010/main" val="2891135424"/>
              </p:ext>
            </p:extLst>
          </p:nvPr>
        </p:nvGraphicFramePr>
        <p:xfrm>
          <a:off x="684213" y="1981200"/>
          <a:ext cx="7772400" cy="3108960"/>
        </p:xfrm>
        <a:graphic>
          <a:graphicData uri="http://schemas.openxmlformats.org/drawingml/2006/table">
            <a:tbl>
              <a:tblPr firstRow="1" bandRow="1">
                <a:tableStyleId>{5C22544A-7EE6-4342-B048-85BDC9FD1C3A}</a:tableStyleId>
              </a:tblPr>
              <a:tblGrid>
                <a:gridCol w="2590800"/>
                <a:gridCol w="2590800"/>
                <a:gridCol w="2590800"/>
              </a:tblGrid>
              <a:tr h="370840">
                <a:tc>
                  <a:txBody>
                    <a:bodyPr/>
                    <a:lstStyle/>
                    <a:p>
                      <a:pPr algn="ctr"/>
                      <a:r>
                        <a:rPr lang="en-US" sz="2800" dirty="0" smtClean="0"/>
                        <a:t>State</a:t>
                      </a:r>
                      <a:endParaRPr lang="en-US" sz="2800" dirty="0"/>
                    </a:p>
                  </a:txBody>
                  <a:tcPr/>
                </a:tc>
                <a:tc>
                  <a:txBody>
                    <a:bodyPr/>
                    <a:lstStyle/>
                    <a:p>
                      <a:pPr algn="ctr"/>
                      <a:r>
                        <a:rPr lang="en-US" sz="2800" dirty="0" smtClean="0"/>
                        <a:t>Payer</a:t>
                      </a:r>
                      <a:endParaRPr lang="en-US" sz="2800" dirty="0"/>
                    </a:p>
                  </a:txBody>
                  <a:tcPr/>
                </a:tc>
                <a:tc>
                  <a:txBody>
                    <a:bodyPr/>
                    <a:lstStyle/>
                    <a:p>
                      <a:pPr algn="ctr"/>
                      <a:r>
                        <a:rPr lang="en-US" sz="2800" dirty="0" smtClean="0"/>
                        <a:t>Societal</a:t>
                      </a:r>
                      <a:endParaRPr lang="en-US" sz="2800" dirty="0"/>
                    </a:p>
                  </a:txBody>
                  <a:tcPr/>
                </a:tc>
              </a:tr>
              <a:tr h="370840">
                <a:tc>
                  <a:txBody>
                    <a:bodyPr/>
                    <a:lstStyle/>
                    <a:p>
                      <a:pPr algn="ctr"/>
                      <a:r>
                        <a:rPr lang="en-US" sz="2800" dirty="0" smtClean="0"/>
                        <a:t>Early</a:t>
                      </a:r>
                      <a:endParaRPr lang="en-US" sz="2800" dirty="0"/>
                    </a:p>
                  </a:txBody>
                  <a:tcPr/>
                </a:tc>
                <a:tc>
                  <a:txBody>
                    <a:bodyPr/>
                    <a:lstStyle/>
                    <a:p>
                      <a:pPr algn="ctr"/>
                      <a:r>
                        <a:rPr lang="en-US" sz="2800" dirty="0" smtClean="0"/>
                        <a:t>$421</a:t>
                      </a:r>
                      <a:endParaRPr lang="en-US" sz="2800" dirty="0"/>
                    </a:p>
                  </a:txBody>
                  <a:tcPr/>
                </a:tc>
                <a:tc>
                  <a:txBody>
                    <a:bodyPr/>
                    <a:lstStyle/>
                    <a:p>
                      <a:pPr algn="ctr"/>
                      <a:r>
                        <a:rPr lang="en-US" sz="2800" dirty="0" smtClean="0"/>
                        <a:t>$702</a:t>
                      </a:r>
                      <a:endParaRPr lang="en-US" sz="2800" dirty="0"/>
                    </a:p>
                  </a:txBody>
                  <a:tcPr/>
                </a:tc>
              </a:tr>
              <a:tr h="370840">
                <a:tc>
                  <a:txBody>
                    <a:bodyPr/>
                    <a:lstStyle/>
                    <a:p>
                      <a:pPr algn="ctr"/>
                      <a:r>
                        <a:rPr lang="en-US" sz="2800" dirty="0" smtClean="0"/>
                        <a:t>Mild</a:t>
                      </a:r>
                      <a:endParaRPr lang="en-US" sz="2800" dirty="0"/>
                    </a:p>
                  </a:txBody>
                  <a:tcPr/>
                </a:tc>
                <a:tc>
                  <a:txBody>
                    <a:bodyPr/>
                    <a:lstStyle/>
                    <a:p>
                      <a:pPr algn="ctr"/>
                      <a:r>
                        <a:rPr lang="en-US" sz="2800" dirty="0" smtClean="0"/>
                        <a:t>$1,000</a:t>
                      </a:r>
                      <a:endParaRPr lang="en-US" sz="2800" dirty="0"/>
                    </a:p>
                  </a:txBody>
                  <a:tcPr/>
                </a:tc>
                <a:tc>
                  <a:txBody>
                    <a:bodyPr/>
                    <a:lstStyle/>
                    <a:p>
                      <a:pPr algn="ctr"/>
                      <a:r>
                        <a:rPr lang="en-US" sz="2800" dirty="0" smtClean="0"/>
                        <a:t>$1,328</a:t>
                      </a:r>
                      <a:endParaRPr lang="en-US" sz="2800" dirty="0"/>
                    </a:p>
                  </a:txBody>
                  <a:tcPr/>
                </a:tc>
              </a:tr>
              <a:tr h="370840">
                <a:tc>
                  <a:txBody>
                    <a:bodyPr/>
                    <a:lstStyle/>
                    <a:p>
                      <a:pPr algn="ctr"/>
                      <a:r>
                        <a:rPr lang="en-US" sz="2800" dirty="0" smtClean="0"/>
                        <a:t>Moderate</a:t>
                      </a:r>
                      <a:endParaRPr lang="en-US" sz="2800" dirty="0"/>
                    </a:p>
                  </a:txBody>
                  <a:tcPr/>
                </a:tc>
                <a:tc>
                  <a:txBody>
                    <a:bodyPr/>
                    <a:lstStyle/>
                    <a:p>
                      <a:pPr algn="ctr"/>
                      <a:r>
                        <a:rPr lang="en-US" sz="2800" dirty="0" smtClean="0"/>
                        <a:t>$2,243</a:t>
                      </a:r>
                      <a:endParaRPr lang="en-US" sz="2800" dirty="0"/>
                    </a:p>
                  </a:txBody>
                  <a:tcPr/>
                </a:tc>
                <a:tc>
                  <a:txBody>
                    <a:bodyPr/>
                    <a:lstStyle/>
                    <a:p>
                      <a:pPr algn="ctr"/>
                      <a:r>
                        <a:rPr lang="en-US" sz="2800" dirty="0" smtClean="0"/>
                        <a:t>$2,610</a:t>
                      </a:r>
                      <a:endParaRPr lang="en-US" sz="2800" dirty="0"/>
                    </a:p>
                  </a:txBody>
                  <a:tcPr/>
                </a:tc>
              </a:tr>
              <a:tr h="370840">
                <a:tc>
                  <a:txBody>
                    <a:bodyPr/>
                    <a:lstStyle/>
                    <a:p>
                      <a:pPr algn="ctr"/>
                      <a:r>
                        <a:rPr lang="en-US" sz="2800" dirty="0" smtClean="0"/>
                        <a:t>Severe</a:t>
                      </a:r>
                      <a:endParaRPr lang="en-US" sz="2800" dirty="0"/>
                    </a:p>
                  </a:txBody>
                  <a:tcPr/>
                </a:tc>
                <a:tc>
                  <a:txBody>
                    <a:bodyPr/>
                    <a:lstStyle/>
                    <a:p>
                      <a:pPr algn="ctr"/>
                      <a:r>
                        <a:rPr lang="en-US" sz="2800" dirty="0" smtClean="0"/>
                        <a:t>$4,460</a:t>
                      </a:r>
                      <a:endParaRPr lang="en-US" sz="2800" dirty="0"/>
                    </a:p>
                  </a:txBody>
                  <a:tcPr/>
                </a:tc>
                <a:tc>
                  <a:txBody>
                    <a:bodyPr/>
                    <a:lstStyle/>
                    <a:p>
                      <a:pPr algn="ctr"/>
                      <a:r>
                        <a:rPr lang="en-US" sz="2800" dirty="0" smtClean="0"/>
                        <a:t>$4,971</a:t>
                      </a:r>
                      <a:endParaRPr lang="en-US" sz="2800" dirty="0"/>
                    </a:p>
                  </a:txBody>
                  <a:tcPr/>
                </a:tc>
              </a:tr>
              <a:tr h="370840">
                <a:tc>
                  <a:txBody>
                    <a:bodyPr/>
                    <a:lstStyle/>
                    <a:p>
                      <a:pPr algn="ctr"/>
                      <a:r>
                        <a:rPr lang="en-US" sz="2800" dirty="0" smtClean="0"/>
                        <a:t>Death</a:t>
                      </a:r>
                      <a:endParaRPr lang="en-US" sz="2800" dirty="0"/>
                    </a:p>
                  </a:txBody>
                  <a:tcPr/>
                </a:tc>
                <a:tc>
                  <a:txBody>
                    <a:bodyPr/>
                    <a:lstStyle/>
                    <a:p>
                      <a:pPr algn="ctr"/>
                      <a:r>
                        <a:rPr lang="en-US" sz="2800" dirty="0" smtClean="0"/>
                        <a:t>0</a:t>
                      </a:r>
                      <a:endParaRPr lang="en-US" sz="2800" dirty="0"/>
                    </a:p>
                  </a:txBody>
                  <a:tcPr/>
                </a:tc>
                <a:tc>
                  <a:txBody>
                    <a:bodyPr/>
                    <a:lstStyle/>
                    <a:p>
                      <a:pPr algn="ctr"/>
                      <a:r>
                        <a:rPr lang="en-US" sz="2800" dirty="0" smtClean="0"/>
                        <a:t>0</a:t>
                      </a:r>
                      <a:endParaRPr lang="en-US" sz="2800" dirty="0"/>
                    </a:p>
                  </a:txBody>
                  <a:tcPr/>
                </a:tc>
              </a:tr>
            </a:tbl>
          </a:graphicData>
        </a:graphic>
      </p:graphicFrame>
    </p:spTree>
    <p:extLst>
      <p:ext uri="{BB962C8B-B14F-4D97-AF65-F5344CB8AC3E}">
        <p14:creationId xmlns:p14="http://schemas.microsoft.com/office/powerpoint/2010/main" val="87809524"/>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663575" y="763588"/>
            <a:ext cx="7815263" cy="1277937"/>
          </a:xfrm>
          <a:noFill/>
          <a:ln/>
        </p:spPr>
        <p:txBody>
          <a:bodyPr/>
          <a:lstStyle/>
          <a:p>
            <a:r>
              <a:rPr lang="en-US"/>
              <a:t>Efficacy of Therapy</a:t>
            </a:r>
          </a:p>
        </p:txBody>
      </p:sp>
      <p:sp>
        <p:nvSpPr>
          <p:cNvPr id="34819" name="Rectangle 3"/>
          <p:cNvSpPr>
            <a:spLocks noGrp="1" noChangeArrowheads="1"/>
          </p:cNvSpPr>
          <p:nvPr>
            <p:ph type="body" idx="1"/>
          </p:nvPr>
        </p:nvSpPr>
        <p:spPr>
          <a:xfrm>
            <a:off x="684213" y="2362200"/>
            <a:ext cx="7772400" cy="4114800"/>
          </a:xfrm>
          <a:noFill/>
          <a:ln/>
        </p:spPr>
        <p:txBody>
          <a:bodyPr/>
          <a:lstStyle/>
          <a:p>
            <a:r>
              <a:rPr lang="en-US"/>
              <a:t>Improve survival, quality of life, or both</a:t>
            </a:r>
          </a:p>
          <a:p>
            <a:pPr>
              <a:buFontTx/>
              <a:buNone/>
            </a:pPr>
            <a:endParaRPr lang="en-US"/>
          </a:p>
          <a:p>
            <a:r>
              <a:rPr lang="en-US"/>
              <a:t>Affects all health status proportionally</a:t>
            </a:r>
          </a:p>
          <a:p>
            <a:pPr>
              <a:buFontTx/>
              <a:buNone/>
            </a:pPr>
            <a:endParaRPr lang="en-US"/>
          </a:p>
          <a:p>
            <a:r>
              <a:rPr lang="en-US"/>
              <a:t>Does not affect cost per state per month</a:t>
            </a:r>
          </a:p>
        </p:txBody>
      </p:sp>
    </p:spTree>
    <p:extLst>
      <p:ext uri="{BB962C8B-B14F-4D97-AF65-F5344CB8AC3E}">
        <p14:creationId xmlns:p14="http://schemas.microsoft.com/office/powerpoint/2010/main" val="1116458392"/>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663575" y="763588"/>
            <a:ext cx="7815263" cy="1277937"/>
          </a:xfrm>
          <a:noFill/>
          <a:ln/>
        </p:spPr>
        <p:txBody>
          <a:bodyPr/>
          <a:lstStyle/>
          <a:p>
            <a:r>
              <a:rPr lang="en-US"/>
              <a:t>Additional Assumptions</a:t>
            </a:r>
          </a:p>
        </p:txBody>
      </p:sp>
      <p:sp>
        <p:nvSpPr>
          <p:cNvPr id="35843" name="Rectangle 3"/>
          <p:cNvSpPr>
            <a:spLocks noGrp="1" noChangeArrowheads="1"/>
          </p:cNvSpPr>
          <p:nvPr>
            <p:ph type="body" idx="1"/>
          </p:nvPr>
        </p:nvSpPr>
        <p:spPr>
          <a:xfrm>
            <a:off x="760413" y="2133600"/>
            <a:ext cx="7772400" cy="4114800"/>
          </a:xfrm>
          <a:noFill/>
          <a:ln/>
        </p:spPr>
        <p:txBody>
          <a:bodyPr>
            <a:normAutofit fontScale="92500" lnSpcReduction="10000"/>
          </a:bodyPr>
          <a:lstStyle/>
          <a:p>
            <a:r>
              <a:rPr lang="en-US"/>
              <a:t>Future outcomes discounted at 3 percent annually</a:t>
            </a:r>
          </a:p>
          <a:p>
            <a:pPr>
              <a:buFontTx/>
              <a:buNone/>
            </a:pPr>
            <a:endParaRPr lang="en-US"/>
          </a:p>
          <a:p>
            <a:r>
              <a:rPr lang="en-US"/>
              <a:t>Cost of therapy is $1,000 per month</a:t>
            </a:r>
          </a:p>
          <a:p>
            <a:pPr>
              <a:buFontTx/>
              <a:buNone/>
            </a:pPr>
            <a:endParaRPr lang="en-US"/>
          </a:p>
          <a:p>
            <a:r>
              <a:rPr lang="en-US"/>
              <a:t>Therapy administered from diagnosis to death</a:t>
            </a:r>
          </a:p>
          <a:p>
            <a:pPr>
              <a:buFontTx/>
              <a:buNone/>
            </a:pPr>
            <a:endParaRPr lang="en-US"/>
          </a:p>
          <a:p>
            <a:r>
              <a:rPr lang="en-US"/>
              <a:t>Patient is 55 years old</a:t>
            </a:r>
          </a:p>
        </p:txBody>
      </p:sp>
    </p:spTree>
    <p:extLst>
      <p:ext uri="{BB962C8B-B14F-4D97-AF65-F5344CB8AC3E}">
        <p14:creationId xmlns:p14="http://schemas.microsoft.com/office/powerpoint/2010/main" val="3536836914"/>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739775" y="611188"/>
            <a:ext cx="7815263" cy="1277937"/>
          </a:xfrm>
          <a:noFill/>
          <a:ln/>
        </p:spPr>
        <p:txBody>
          <a:bodyPr/>
          <a:lstStyle/>
          <a:p>
            <a:r>
              <a:rPr lang="en-US"/>
              <a:t>Results: Cost of ALS</a:t>
            </a:r>
          </a:p>
        </p:txBody>
      </p:sp>
      <p:graphicFrame>
        <p:nvGraphicFramePr>
          <p:cNvPr id="3" name="Table Placeholder 2"/>
          <p:cNvGraphicFramePr>
            <a:graphicFrameLocks noGrp="1"/>
          </p:cNvGraphicFramePr>
          <p:nvPr>
            <p:ph type="tbl" idx="1"/>
            <p:extLst>
              <p:ext uri="{D42A27DB-BD31-4B8C-83A1-F6EECF244321}">
                <p14:modId xmlns:p14="http://schemas.microsoft.com/office/powerpoint/2010/main" val="192303810"/>
              </p:ext>
            </p:extLst>
          </p:nvPr>
        </p:nvGraphicFramePr>
        <p:xfrm>
          <a:off x="684213" y="1981200"/>
          <a:ext cx="7772400" cy="2286000"/>
        </p:xfrm>
        <a:graphic>
          <a:graphicData uri="http://schemas.openxmlformats.org/drawingml/2006/table">
            <a:tbl>
              <a:tblPr firstRow="1" bandRow="1">
                <a:tableStyleId>{5C22544A-7EE6-4342-B048-85BDC9FD1C3A}</a:tableStyleId>
              </a:tblPr>
              <a:tblGrid>
                <a:gridCol w="1943100"/>
                <a:gridCol w="1943100"/>
                <a:gridCol w="1943100"/>
                <a:gridCol w="1943100"/>
              </a:tblGrid>
              <a:tr h="370840">
                <a:tc>
                  <a:txBody>
                    <a:bodyPr/>
                    <a:lstStyle/>
                    <a:p>
                      <a:pPr algn="ctr"/>
                      <a:endParaRPr lang="en-US" sz="2400" dirty="0"/>
                    </a:p>
                  </a:txBody>
                  <a:tcPr/>
                </a:tc>
                <a:tc>
                  <a:txBody>
                    <a:bodyPr/>
                    <a:lstStyle/>
                    <a:p>
                      <a:pPr algn="ctr"/>
                      <a:r>
                        <a:rPr lang="en-US" sz="2400" dirty="0" smtClean="0"/>
                        <a:t>Direct</a:t>
                      </a:r>
                      <a:endParaRPr lang="en-US" sz="2400" dirty="0"/>
                    </a:p>
                  </a:txBody>
                  <a:tcPr/>
                </a:tc>
                <a:tc>
                  <a:txBody>
                    <a:bodyPr/>
                    <a:lstStyle/>
                    <a:p>
                      <a:pPr algn="ctr"/>
                      <a:r>
                        <a:rPr lang="en-US" sz="2400" dirty="0" smtClean="0"/>
                        <a:t>Indirect</a:t>
                      </a:r>
                      <a:endParaRPr lang="en-US" sz="2400" dirty="0"/>
                    </a:p>
                  </a:txBody>
                  <a:tcPr/>
                </a:tc>
                <a:tc>
                  <a:txBody>
                    <a:bodyPr/>
                    <a:lstStyle/>
                    <a:p>
                      <a:pPr algn="ctr"/>
                      <a:r>
                        <a:rPr lang="en-US" sz="2400" dirty="0" smtClean="0"/>
                        <a:t>Total</a:t>
                      </a:r>
                      <a:endParaRPr lang="en-US" sz="2400" dirty="0"/>
                    </a:p>
                  </a:txBody>
                  <a:tcPr/>
                </a:tc>
              </a:tr>
              <a:tr h="370840">
                <a:tc>
                  <a:txBody>
                    <a:bodyPr/>
                    <a:lstStyle/>
                    <a:p>
                      <a:pPr algn="ctr"/>
                      <a:r>
                        <a:rPr lang="en-US" sz="2400" dirty="0" smtClean="0"/>
                        <a:t>Annual</a:t>
                      </a:r>
                      <a:endParaRPr lang="en-US" sz="2400" dirty="0"/>
                    </a:p>
                  </a:txBody>
                  <a:tcPr/>
                </a:tc>
                <a:tc>
                  <a:txBody>
                    <a:bodyPr/>
                    <a:lstStyle/>
                    <a:p>
                      <a:pPr algn="ctr"/>
                      <a:r>
                        <a:rPr lang="en-US" sz="2400" dirty="0" smtClean="0"/>
                        <a:t>$17,384</a:t>
                      </a:r>
                      <a:endParaRPr lang="en-US" sz="2400" dirty="0"/>
                    </a:p>
                  </a:txBody>
                  <a:tcPr/>
                </a:tc>
                <a:tc>
                  <a:txBody>
                    <a:bodyPr/>
                    <a:lstStyle/>
                    <a:p>
                      <a:pPr algn="ctr"/>
                      <a:r>
                        <a:rPr lang="en-US" sz="2400" dirty="0" smtClean="0"/>
                        <a:t>$14,379</a:t>
                      </a:r>
                      <a:endParaRPr lang="en-US" sz="2400" dirty="0"/>
                    </a:p>
                  </a:txBody>
                  <a:tcPr/>
                </a:tc>
                <a:tc>
                  <a:txBody>
                    <a:bodyPr/>
                    <a:lstStyle/>
                    <a:p>
                      <a:pPr algn="ctr"/>
                      <a:r>
                        <a:rPr lang="en-US" sz="2400" dirty="0" smtClean="0"/>
                        <a:t>$31,763</a:t>
                      </a:r>
                      <a:endParaRPr lang="en-US" sz="2400" dirty="0"/>
                    </a:p>
                  </a:txBody>
                  <a:tcPr/>
                </a:tc>
              </a:tr>
              <a:tr h="370840">
                <a:tc>
                  <a:txBody>
                    <a:bodyPr/>
                    <a:lstStyle/>
                    <a:p>
                      <a:pPr algn="ctr"/>
                      <a:r>
                        <a:rPr lang="en-US" sz="2400" dirty="0" smtClean="0"/>
                        <a:t>Lifetime</a:t>
                      </a:r>
                      <a:endParaRPr lang="en-US" sz="2400" dirty="0"/>
                    </a:p>
                  </a:txBody>
                  <a:tcPr/>
                </a:tc>
                <a:tc>
                  <a:txBody>
                    <a:bodyPr/>
                    <a:lstStyle/>
                    <a:p>
                      <a:pPr algn="ctr"/>
                      <a:r>
                        <a:rPr lang="en-US" sz="2400" dirty="0" smtClean="0"/>
                        <a:t>$50,280</a:t>
                      </a:r>
                      <a:endParaRPr lang="en-US" sz="2400" dirty="0"/>
                    </a:p>
                  </a:txBody>
                  <a:tcPr/>
                </a:tc>
                <a:tc>
                  <a:txBody>
                    <a:bodyPr/>
                    <a:lstStyle/>
                    <a:p>
                      <a:pPr algn="ctr"/>
                      <a:r>
                        <a:rPr lang="en-US" sz="2400" dirty="0" smtClean="0"/>
                        <a:t>$42,160</a:t>
                      </a:r>
                      <a:endParaRPr lang="en-US" sz="2400" dirty="0"/>
                    </a:p>
                  </a:txBody>
                  <a:tcPr/>
                </a:tc>
                <a:tc>
                  <a:txBody>
                    <a:bodyPr/>
                    <a:lstStyle/>
                    <a:p>
                      <a:pPr algn="ctr"/>
                      <a:r>
                        <a:rPr lang="en-US" sz="2400" dirty="0" smtClean="0"/>
                        <a:t>$92,440</a:t>
                      </a:r>
                      <a:endParaRPr lang="en-US" sz="2400" dirty="0"/>
                    </a:p>
                  </a:txBody>
                  <a:tcPr/>
                </a:tc>
              </a:tr>
              <a:tr h="370840">
                <a:tc>
                  <a:txBody>
                    <a:bodyPr/>
                    <a:lstStyle/>
                    <a:p>
                      <a:pPr algn="ctr"/>
                      <a:r>
                        <a:rPr lang="en-US" sz="2400" dirty="0" smtClean="0"/>
                        <a:t>Lost Life-Years</a:t>
                      </a:r>
                      <a:endParaRPr lang="en-US" sz="2400" dirty="0"/>
                    </a:p>
                  </a:txBody>
                  <a:tcPr/>
                </a:tc>
                <a:tc>
                  <a:txBody>
                    <a:bodyPr/>
                    <a:lstStyle/>
                    <a:p>
                      <a:pPr algn="ctr"/>
                      <a:endParaRPr lang="en-US" sz="2400"/>
                    </a:p>
                  </a:txBody>
                  <a:tcPr/>
                </a:tc>
                <a:tc>
                  <a:txBody>
                    <a:bodyPr/>
                    <a:lstStyle/>
                    <a:p>
                      <a:pPr algn="ctr"/>
                      <a:endParaRPr lang="en-US" sz="2400"/>
                    </a:p>
                  </a:txBody>
                  <a:tcPr/>
                </a:tc>
                <a:tc>
                  <a:txBody>
                    <a:bodyPr/>
                    <a:lstStyle/>
                    <a:p>
                      <a:pPr algn="ctr"/>
                      <a:r>
                        <a:rPr lang="en-US" sz="2400" dirty="0" smtClean="0"/>
                        <a:t>25.1</a:t>
                      </a:r>
                      <a:endParaRPr lang="en-US" sz="2400" dirty="0"/>
                    </a:p>
                  </a:txBody>
                  <a:tcPr/>
                </a:tc>
              </a:tr>
              <a:tr h="370840">
                <a:tc>
                  <a:txBody>
                    <a:bodyPr/>
                    <a:lstStyle/>
                    <a:p>
                      <a:pPr algn="ctr"/>
                      <a:r>
                        <a:rPr lang="en-US" sz="2400" dirty="0" smtClean="0"/>
                        <a:t>Lost QALYs</a:t>
                      </a:r>
                      <a:endParaRPr lang="en-US" sz="2400" dirty="0"/>
                    </a:p>
                  </a:txBody>
                  <a:tcPr/>
                </a:tc>
                <a:tc>
                  <a:txBody>
                    <a:bodyPr/>
                    <a:lstStyle/>
                    <a:p>
                      <a:pPr algn="ctr"/>
                      <a:endParaRPr lang="en-US" sz="2400"/>
                    </a:p>
                  </a:txBody>
                  <a:tcPr/>
                </a:tc>
                <a:tc>
                  <a:txBody>
                    <a:bodyPr/>
                    <a:lstStyle/>
                    <a:p>
                      <a:pPr algn="ctr"/>
                      <a:endParaRPr lang="en-US" sz="2400"/>
                    </a:p>
                  </a:txBody>
                  <a:tcPr/>
                </a:tc>
                <a:tc>
                  <a:txBody>
                    <a:bodyPr/>
                    <a:lstStyle/>
                    <a:p>
                      <a:pPr algn="ctr"/>
                      <a:r>
                        <a:rPr lang="en-US" sz="2400" dirty="0" smtClean="0"/>
                        <a:t>18.8</a:t>
                      </a:r>
                      <a:endParaRPr lang="en-US" sz="2400" dirty="0"/>
                    </a:p>
                  </a:txBody>
                  <a:tcPr/>
                </a:tc>
              </a:tr>
            </a:tbl>
          </a:graphicData>
        </a:graphic>
      </p:graphicFrame>
    </p:spTree>
    <p:extLst>
      <p:ext uri="{BB962C8B-B14F-4D97-AF65-F5344CB8AC3E}">
        <p14:creationId xmlns:p14="http://schemas.microsoft.com/office/powerpoint/2010/main" val="497993823"/>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358775" y="534988"/>
            <a:ext cx="8478838" cy="608012"/>
          </a:xfrm>
          <a:noFill/>
          <a:ln/>
        </p:spPr>
        <p:txBody>
          <a:bodyPr>
            <a:normAutofit fontScale="90000"/>
          </a:bodyPr>
          <a:lstStyle/>
          <a:p>
            <a:r>
              <a:rPr lang="en-US"/>
              <a:t>Results: Cost Effectiveness Analysis</a:t>
            </a:r>
          </a:p>
        </p:txBody>
      </p:sp>
      <p:sp>
        <p:nvSpPr>
          <p:cNvPr id="37891" name="Rectangle 3"/>
          <p:cNvSpPr>
            <a:spLocks noGrp="1" noChangeArrowheads="1"/>
          </p:cNvSpPr>
          <p:nvPr>
            <p:ph type="body" idx="1"/>
          </p:nvPr>
        </p:nvSpPr>
        <p:spPr>
          <a:xfrm>
            <a:off x="381000" y="1600200"/>
            <a:ext cx="8382000" cy="5029200"/>
          </a:xfrm>
          <a:noFill/>
          <a:ln/>
        </p:spPr>
        <p:txBody>
          <a:bodyPr>
            <a:normAutofit fontScale="92500" lnSpcReduction="10000"/>
          </a:bodyPr>
          <a:lstStyle/>
          <a:p>
            <a:pPr>
              <a:buFontTx/>
              <a:buNone/>
            </a:pPr>
            <a:r>
              <a:rPr lang="en-US"/>
              <a:t>Hypothetical therapy</a:t>
            </a:r>
          </a:p>
          <a:p>
            <a:r>
              <a:rPr lang="en-US"/>
              <a:t>16 percent survival benefit extends life by 6 months</a:t>
            </a:r>
          </a:p>
          <a:p>
            <a:pPr>
              <a:buFontTx/>
              <a:buNone/>
            </a:pPr>
            <a:r>
              <a:rPr lang="en-US">
                <a:latin typeface="Symbol" pitchFamily="18" charset="2"/>
              </a:rPr>
              <a:t>			</a:t>
            </a:r>
          </a:p>
          <a:p>
            <a:pPr>
              <a:buFontTx/>
              <a:buNone/>
            </a:pPr>
            <a:r>
              <a:rPr lang="en-US">
                <a:latin typeface="Symbol" pitchFamily="18" charset="2"/>
              </a:rPr>
              <a:t>			D  </a:t>
            </a:r>
            <a:r>
              <a:rPr lang="en-US"/>
              <a:t>Life years = 	 0.44</a:t>
            </a:r>
          </a:p>
          <a:p>
            <a:pPr>
              <a:buFontTx/>
              <a:buNone/>
            </a:pPr>
            <a:r>
              <a:rPr lang="en-US">
                <a:latin typeface="Symbol" pitchFamily="18" charset="2"/>
              </a:rPr>
              <a:t>			D  </a:t>
            </a:r>
            <a:r>
              <a:rPr lang="en-US"/>
              <a:t>QALYs	= 	 0.29</a:t>
            </a:r>
          </a:p>
          <a:p>
            <a:pPr>
              <a:buFontTx/>
              <a:buNone/>
            </a:pPr>
            <a:r>
              <a:rPr lang="en-US">
                <a:latin typeface="Symbol" pitchFamily="18" charset="2"/>
              </a:rPr>
              <a:t>			D  </a:t>
            </a:r>
            <a:r>
              <a:rPr lang="en-US"/>
              <a:t>Costs	=    $49,897</a:t>
            </a:r>
          </a:p>
          <a:p>
            <a:pPr>
              <a:buFontTx/>
              <a:buNone/>
            </a:pPr>
            <a:endParaRPr lang="en-US"/>
          </a:p>
          <a:p>
            <a:pPr>
              <a:buFontTx/>
              <a:buNone/>
            </a:pPr>
            <a:r>
              <a:rPr lang="en-US"/>
              <a:t>		Cost per life year	=  $111,514</a:t>
            </a:r>
          </a:p>
          <a:p>
            <a:pPr>
              <a:buFontTx/>
              <a:buNone/>
            </a:pPr>
            <a:r>
              <a:rPr lang="en-US"/>
              <a:t>		Cost per QALY	=  $169,925</a:t>
            </a:r>
          </a:p>
        </p:txBody>
      </p:sp>
    </p:spTree>
    <p:extLst>
      <p:ext uri="{BB962C8B-B14F-4D97-AF65-F5344CB8AC3E}">
        <p14:creationId xmlns:p14="http://schemas.microsoft.com/office/powerpoint/2010/main" val="3484772601"/>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587375" y="153988"/>
            <a:ext cx="7815263" cy="1277937"/>
          </a:xfrm>
          <a:noFill/>
          <a:ln/>
        </p:spPr>
        <p:txBody>
          <a:bodyPr>
            <a:normAutofit fontScale="90000"/>
          </a:bodyPr>
          <a:lstStyle/>
          <a:p>
            <a:r>
              <a:rPr lang="en-US"/>
              <a:t>Cost Effectiveness of ALS Therapies Improving Survival</a:t>
            </a:r>
          </a:p>
        </p:txBody>
      </p:sp>
      <p:graphicFrame>
        <p:nvGraphicFramePr>
          <p:cNvPr id="38915" name="Object 3"/>
          <p:cNvGraphicFramePr>
            <a:graphicFrameLocks noGrp="1"/>
          </p:cNvGraphicFramePr>
          <p:nvPr>
            <p:ph type="tbl" idx="1"/>
            <p:extLst>
              <p:ext uri="{D42A27DB-BD31-4B8C-83A1-F6EECF244321}">
                <p14:modId xmlns:p14="http://schemas.microsoft.com/office/powerpoint/2010/main" val="3009836145"/>
              </p:ext>
            </p:extLst>
          </p:nvPr>
        </p:nvGraphicFramePr>
        <p:xfrm>
          <a:off x="557213" y="1746250"/>
          <a:ext cx="8332787" cy="4897438"/>
        </p:xfrm>
        <a:graphic>
          <a:graphicData uri="http://schemas.openxmlformats.org/presentationml/2006/ole">
            <mc:AlternateContent xmlns:mc="http://schemas.openxmlformats.org/markup-compatibility/2006">
              <mc:Choice xmlns:v="urn:schemas-microsoft-com:vml" Requires="v">
                <p:oleObj spid="_x0000_s11286" name="Document" r:id="rId3" imgW="8348400" imgH="4910040" progId="Word.Document.6">
                  <p:embed/>
                </p:oleObj>
              </mc:Choice>
              <mc:Fallback>
                <p:oleObj name="Document" r:id="rId3" imgW="8348400" imgH="4910040" progId="Word.Document.6">
                  <p:embed/>
                  <p:pic>
                    <p:nvPicPr>
                      <p:cNvPr id="0" name="Picture 18"/>
                      <p:cNvPicPr>
                        <a:picLocks noGrp="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7213" y="1746250"/>
                        <a:ext cx="8332787" cy="4897438"/>
                      </a:xfrm>
                      <a:prstGeom prst="rect">
                        <a:avLst/>
                      </a:prstGeom>
                      <a:solidFill>
                        <a:srgbClr val="17375E"/>
                      </a:solidFill>
                    </p:spPr>
                  </p:pic>
                </p:oleObj>
              </mc:Fallback>
            </mc:AlternateContent>
          </a:graphicData>
        </a:graphic>
      </p:graphicFrame>
    </p:spTree>
    <p:extLst>
      <p:ext uri="{BB962C8B-B14F-4D97-AF65-F5344CB8AC3E}">
        <p14:creationId xmlns:p14="http://schemas.microsoft.com/office/powerpoint/2010/main" val="3074288347"/>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152400" y="306388"/>
            <a:ext cx="8839200" cy="1277937"/>
          </a:xfrm>
          <a:noFill/>
          <a:ln/>
        </p:spPr>
        <p:txBody>
          <a:bodyPr>
            <a:normAutofit fontScale="90000"/>
          </a:bodyPr>
          <a:lstStyle/>
          <a:p>
            <a:r>
              <a:rPr lang="en-US"/>
              <a:t>Cost Effectiveness of ALS</a:t>
            </a:r>
            <a:br>
              <a:rPr lang="en-US"/>
            </a:br>
            <a:r>
              <a:rPr lang="en-US"/>
              <a:t>Therapies Improving HRQOL</a:t>
            </a:r>
          </a:p>
        </p:txBody>
      </p:sp>
      <p:graphicFrame>
        <p:nvGraphicFramePr>
          <p:cNvPr id="39939" name="Object 3"/>
          <p:cNvGraphicFramePr>
            <a:graphicFrameLocks noGrp="1"/>
          </p:cNvGraphicFramePr>
          <p:nvPr>
            <p:ph type="tbl" idx="1"/>
            <p:extLst>
              <p:ext uri="{D42A27DB-BD31-4B8C-83A1-F6EECF244321}">
                <p14:modId xmlns:p14="http://schemas.microsoft.com/office/powerpoint/2010/main" val="3044907646"/>
              </p:ext>
            </p:extLst>
          </p:nvPr>
        </p:nvGraphicFramePr>
        <p:xfrm>
          <a:off x="1023938" y="1887538"/>
          <a:ext cx="7756525" cy="4559300"/>
        </p:xfrm>
        <a:graphic>
          <a:graphicData uri="http://schemas.openxmlformats.org/presentationml/2006/ole">
            <mc:AlternateContent xmlns:mc="http://schemas.openxmlformats.org/markup-compatibility/2006">
              <mc:Choice xmlns:v="urn:schemas-microsoft-com:vml" Requires="v">
                <p:oleObj spid="_x0000_s12310" name="Document" r:id="rId3" imgW="7772400" imgH="4572000" progId="Word.Document.6">
                  <p:embed/>
                </p:oleObj>
              </mc:Choice>
              <mc:Fallback>
                <p:oleObj name="Document" r:id="rId3" imgW="7772400" imgH="4572000" progId="Word.Document.6">
                  <p:embed/>
                  <p:pic>
                    <p:nvPicPr>
                      <p:cNvPr id="0" name="Picture 18"/>
                      <p:cNvPicPr>
                        <a:picLocks noGrp="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23938" y="1887538"/>
                        <a:ext cx="7756525" cy="4559300"/>
                      </a:xfrm>
                      <a:prstGeom prst="rect">
                        <a:avLst/>
                      </a:prstGeom>
                      <a:solidFill>
                        <a:srgbClr val="17375E"/>
                      </a:solidFill>
                    </p:spPr>
                  </p:pic>
                </p:oleObj>
              </mc:Fallback>
            </mc:AlternateContent>
          </a:graphicData>
        </a:graphic>
      </p:graphicFrame>
    </p:spTree>
    <p:extLst>
      <p:ext uri="{BB962C8B-B14F-4D97-AF65-F5344CB8AC3E}">
        <p14:creationId xmlns:p14="http://schemas.microsoft.com/office/powerpoint/2010/main" val="2556901619"/>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noFill/>
          <a:ln/>
        </p:spPr>
        <p:txBody>
          <a:bodyPr>
            <a:normAutofit fontScale="90000"/>
          </a:bodyPr>
          <a:lstStyle/>
          <a:p>
            <a:r>
              <a:rPr lang="en-US"/>
              <a:t>Cost Effectiveness of</a:t>
            </a:r>
            <a:br>
              <a:rPr lang="en-US"/>
            </a:br>
            <a:r>
              <a:rPr lang="en-US"/>
              <a:t>Therapy vs. Survival Benefit</a:t>
            </a:r>
          </a:p>
        </p:txBody>
      </p:sp>
      <p:graphicFrame>
        <p:nvGraphicFramePr>
          <p:cNvPr id="3" name="Object 2"/>
          <p:cNvGraphicFramePr>
            <a:graphicFrameLocks noGrp="1"/>
          </p:cNvGraphicFramePr>
          <p:nvPr>
            <p:extLst>
              <p:ext uri="{D42A27DB-BD31-4B8C-83A1-F6EECF244321}">
                <p14:modId xmlns:p14="http://schemas.microsoft.com/office/powerpoint/2010/main" val="1010631311"/>
              </p:ext>
            </p:extLst>
          </p:nvPr>
        </p:nvGraphicFramePr>
        <p:xfrm>
          <a:off x="373063" y="1612900"/>
          <a:ext cx="8234362" cy="4940300"/>
        </p:xfrm>
        <a:graphic>
          <a:graphicData uri="http://schemas.openxmlformats.org/presentationml/2006/ole">
            <mc:AlternateContent xmlns:mc="http://schemas.openxmlformats.org/markup-compatibility/2006">
              <mc:Choice xmlns:v="urn:schemas-microsoft-com:vml" Requires="v">
                <p:oleObj spid="_x0000_s13335" name="Chart" r:id="rId3" imgW="11010900" imgH="6616700" progId="">
                  <p:embed followColorScheme="full"/>
                </p:oleObj>
              </mc:Choice>
              <mc:Fallback>
                <p:oleObj name="Chart" r:id="rId3" imgW="11010900" imgH="6616700" progId="">
                  <p:embed followColorScheme="full"/>
                  <p:pic>
                    <p:nvPicPr>
                      <p:cNvPr id="0" name="Picture 19"/>
                      <p:cNvPicPr>
                        <a:picLocks noGrp="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3063" y="1612900"/>
                        <a:ext cx="8234362" cy="4940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817068576"/>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685800" y="-206826"/>
            <a:ext cx="7815263" cy="1277937"/>
          </a:xfrm>
          <a:noFill/>
          <a:ln/>
        </p:spPr>
        <p:txBody>
          <a:bodyPr/>
          <a:lstStyle/>
          <a:p>
            <a:r>
              <a:rPr lang="en-US" dirty="0"/>
              <a:t>Sensitivity Analyses</a:t>
            </a:r>
          </a:p>
        </p:txBody>
      </p:sp>
      <p:graphicFrame>
        <p:nvGraphicFramePr>
          <p:cNvPr id="41987" name="Object 3"/>
          <p:cNvGraphicFramePr>
            <a:graphicFrameLocks noGrp="1"/>
          </p:cNvGraphicFramePr>
          <p:nvPr>
            <p:ph type="tbl" idx="1"/>
            <p:extLst>
              <p:ext uri="{D42A27DB-BD31-4B8C-83A1-F6EECF244321}">
                <p14:modId xmlns:p14="http://schemas.microsoft.com/office/powerpoint/2010/main" val="2702326107"/>
              </p:ext>
            </p:extLst>
          </p:nvPr>
        </p:nvGraphicFramePr>
        <p:xfrm>
          <a:off x="1025525" y="911225"/>
          <a:ext cx="7377113" cy="5764213"/>
        </p:xfrm>
        <a:graphic>
          <a:graphicData uri="http://schemas.openxmlformats.org/presentationml/2006/ole">
            <mc:AlternateContent xmlns:mc="http://schemas.openxmlformats.org/markup-compatibility/2006">
              <mc:Choice xmlns:v="urn:schemas-microsoft-com:vml" Requires="v">
                <p:oleObj spid="_x0000_s14358" name="Document" r:id="rId3" imgW="9030960" imgH="7059600" progId="Word.Document.6">
                  <p:embed/>
                </p:oleObj>
              </mc:Choice>
              <mc:Fallback>
                <p:oleObj name="Document" r:id="rId3" imgW="9030960" imgH="7059600" progId="Word.Document.6">
                  <p:embed/>
                  <p:pic>
                    <p:nvPicPr>
                      <p:cNvPr id="0" name="Picture 18"/>
                      <p:cNvPicPr>
                        <a:picLocks noGrp="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25525" y="911225"/>
                        <a:ext cx="7377113" cy="5764213"/>
                      </a:xfrm>
                      <a:prstGeom prst="rect">
                        <a:avLst/>
                      </a:prstGeom>
                      <a:solidFill>
                        <a:srgbClr val="17375E"/>
                      </a:solidFill>
                    </p:spPr>
                  </p:pic>
                </p:oleObj>
              </mc:Fallback>
            </mc:AlternateContent>
          </a:graphicData>
        </a:graphic>
      </p:graphicFrame>
    </p:spTree>
    <p:extLst>
      <p:ext uri="{BB962C8B-B14F-4D97-AF65-F5344CB8AC3E}">
        <p14:creationId xmlns:p14="http://schemas.microsoft.com/office/powerpoint/2010/main" val="4087644875"/>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663575" y="534988"/>
            <a:ext cx="7815263" cy="684212"/>
          </a:xfrm>
          <a:noFill/>
          <a:ln/>
        </p:spPr>
        <p:txBody>
          <a:bodyPr>
            <a:normAutofit fontScale="90000"/>
          </a:bodyPr>
          <a:lstStyle/>
          <a:p>
            <a:r>
              <a:rPr lang="en-US"/>
              <a:t>Value of Cure</a:t>
            </a:r>
          </a:p>
        </p:txBody>
      </p:sp>
      <p:sp>
        <p:nvSpPr>
          <p:cNvPr id="43011" name="Rectangle 3"/>
          <p:cNvSpPr>
            <a:spLocks noGrp="1" noChangeArrowheads="1"/>
          </p:cNvSpPr>
          <p:nvPr>
            <p:ph type="body" idx="1"/>
          </p:nvPr>
        </p:nvSpPr>
        <p:spPr>
          <a:xfrm>
            <a:off x="684213" y="1905000"/>
            <a:ext cx="7772400" cy="3810000"/>
          </a:xfrm>
          <a:noFill/>
          <a:ln/>
        </p:spPr>
        <p:txBody>
          <a:bodyPr>
            <a:normAutofit fontScale="85000" lnSpcReduction="10000"/>
          </a:bodyPr>
          <a:lstStyle/>
          <a:p>
            <a:pPr>
              <a:buFontTx/>
              <a:buNone/>
            </a:pPr>
            <a:r>
              <a:rPr lang="en-US"/>
              <a:t>If cost per QALY = $50,000</a:t>
            </a:r>
          </a:p>
          <a:p>
            <a:pPr>
              <a:buFontTx/>
              <a:buNone/>
            </a:pPr>
            <a:r>
              <a:rPr lang="en-US"/>
              <a:t>		Monthly cost of therapy 	  =         $2,335</a:t>
            </a:r>
          </a:p>
          <a:p>
            <a:pPr>
              <a:buFontTx/>
              <a:buNone/>
            </a:pPr>
            <a:r>
              <a:rPr lang="en-US"/>
              <a:t>		One-time cost of therapy   =     $471,522</a:t>
            </a:r>
          </a:p>
          <a:p>
            <a:pPr>
              <a:buFontTx/>
              <a:buNone/>
            </a:pPr>
            <a:endParaRPr lang="en-US"/>
          </a:p>
          <a:p>
            <a:pPr>
              <a:buFontTx/>
              <a:buNone/>
            </a:pPr>
            <a:r>
              <a:rPr lang="en-US"/>
              <a:t>If cost per QALY = $100,000</a:t>
            </a:r>
          </a:p>
          <a:p>
            <a:pPr>
              <a:buFontTx/>
              <a:buNone/>
            </a:pPr>
            <a:r>
              <a:rPr lang="en-US"/>
              <a:t>		Monthly cost of therapy 	  =         $4,985</a:t>
            </a:r>
          </a:p>
          <a:p>
            <a:pPr>
              <a:buFontTx/>
              <a:buNone/>
            </a:pPr>
            <a:r>
              <a:rPr lang="en-US"/>
              <a:t>		One-time cost of therapy   =  $1,006,654</a:t>
            </a:r>
          </a:p>
        </p:txBody>
      </p:sp>
    </p:spTree>
    <p:extLst>
      <p:ext uri="{BB962C8B-B14F-4D97-AF65-F5344CB8AC3E}">
        <p14:creationId xmlns:p14="http://schemas.microsoft.com/office/powerpoint/2010/main" val="23165412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Demand is the Sum of the </a:t>
            </a:r>
            <a:r>
              <a:rPr lang="en-US" dirty="0"/>
              <a:t>M</a:t>
            </a:r>
            <a:r>
              <a:rPr lang="en-US" dirty="0" smtClean="0"/>
              <a:t>arginal Benefits</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11</a:t>
            </a:fld>
            <a:endParaRPr lang="en-US" dirty="0"/>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cxnSp>
        <p:nvCxnSpPr>
          <p:cNvPr id="6" name="Straight Connector 5"/>
          <p:cNvCxnSpPr/>
          <p:nvPr/>
        </p:nvCxnSpPr>
        <p:spPr bwMode="auto">
          <a:xfrm>
            <a:off x="1069145" y="2152357"/>
            <a:ext cx="906072"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6" name="Straight Connector 15"/>
          <p:cNvCxnSpPr/>
          <p:nvPr/>
        </p:nvCxnSpPr>
        <p:spPr bwMode="auto">
          <a:xfrm>
            <a:off x="3799781" y="3908864"/>
            <a:ext cx="906072"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8" name="Straight Connector 17"/>
          <p:cNvCxnSpPr/>
          <p:nvPr/>
        </p:nvCxnSpPr>
        <p:spPr bwMode="auto">
          <a:xfrm>
            <a:off x="1973569" y="2725226"/>
            <a:ext cx="906072"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9" name="Straight Connector 18"/>
          <p:cNvCxnSpPr/>
          <p:nvPr/>
        </p:nvCxnSpPr>
        <p:spPr bwMode="auto">
          <a:xfrm>
            <a:off x="2893709" y="3345766"/>
            <a:ext cx="906072"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0" name="Straight Connector 9"/>
          <p:cNvCxnSpPr/>
          <p:nvPr/>
        </p:nvCxnSpPr>
        <p:spPr bwMode="auto">
          <a:xfrm>
            <a:off x="1975217" y="2152357"/>
            <a:ext cx="0" cy="3658384"/>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0" name="Straight Connector 19"/>
          <p:cNvCxnSpPr/>
          <p:nvPr/>
        </p:nvCxnSpPr>
        <p:spPr bwMode="auto">
          <a:xfrm>
            <a:off x="2879641" y="2725226"/>
            <a:ext cx="0" cy="3085515"/>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4" name="Straight Connector 23"/>
          <p:cNvCxnSpPr/>
          <p:nvPr/>
        </p:nvCxnSpPr>
        <p:spPr bwMode="auto">
          <a:xfrm>
            <a:off x="3779133" y="3345766"/>
            <a:ext cx="20648" cy="2464975"/>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5" name="Straight Connector 24"/>
          <p:cNvCxnSpPr/>
          <p:nvPr/>
        </p:nvCxnSpPr>
        <p:spPr bwMode="auto">
          <a:xfrm>
            <a:off x="4705853" y="3908864"/>
            <a:ext cx="0" cy="1901877"/>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28" name="TextBox 27"/>
          <p:cNvSpPr txBox="1"/>
          <p:nvPr/>
        </p:nvSpPr>
        <p:spPr>
          <a:xfrm>
            <a:off x="2965037" y="2078894"/>
            <a:ext cx="5451364" cy="646331"/>
          </a:xfrm>
          <a:prstGeom prst="rect">
            <a:avLst/>
          </a:prstGeom>
          <a:noFill/>
        </p:spPr>
        <p:txBody>
          <a:bodyPr wrap="none" rtlCol="0">
            <a:spAutoFit/>
          </a:bodyPr>
          <a:lstStyle/>
          <a:p>
            <a:r>
              <a:rPr lang="en-US" sz="3600" b="1" dirty="0" smtClean="0">
                <a:latin typeface="Calibri" panose="020F0502020204030204" pitchFamily="34" charset="0"/>
              </a:rPr>
              <a:t>Demand = Marginal Benefit</a:t>
            </a:r>
            <a:endParaRPr lang="en-US" sz="3600" b="1" dirty="0">
              <a:latin typeface="Calibri" panose="020F0502020204030204" pitchFamily="34" charset="0"/>
            </a:endParaRPr>
          </a:p>
        </p:txBody>
      </p:sp>
    </p:spTree>
    <p:extLst>
      <p:ext uri="{BB962C8B-B14F-4D97-AF65-F5344CB8AC3E}">
        <p14:creationId xmlns:p14="http://schemas.microsoft.com/office/powerpoint/2010/main" val="2041554635"/>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63575" y="306388"/>
            <a:ext cx="7815263" cy="684212"/>
          </a:xfrm>
          <a:noFill/>
          <a:ln/>
        </p:spPr>
        <p:txBody>
          <a:bodyPr>
            <a:normAutofit fontScale="90000"/>
          </a:bodyPr>
          <a:lstStyle/>
          <a:p>
            <a:r>
              <a:rPr lang="en-US"/>
              <a:t>League Table (1997 dollars)</a:t>
            </a:r>
          </a:p>
        </p:txBody>
      </p:sp>
      <p:graphicFrame>
        <p:nvGraphicFramePr>
          <p:cNvPr id="44035" name="Object 3"/>
          <p:cNvGraphicFramePr>
            <a:graphicFrameLocks noGrp="1"/>
          </p:cNvGraphicFramePr>
          <p:nvPr>
            <p:ph type="tbl" idx="1"/>
            <p:extLst>
              <p:ext uri="{D42A27DB-BD31-4B8C-83A1-F6EECF244321}">
                <p14:modId xmlns:p14="http://schemas.microsoft.com/office/powerpoint/2010/main" val="974890756"/>
              </p:ext>
            </p:extLst>
          </p:nvPr>
        </p:nvGraphicFramePr>
        <p:xfrm>
          <a:off x="793750" y="1141413"/>
          <a:ext cx="7623175" cy="5480050"/>
        </p:xfrm>
        <a:graphic>
          <a:graphicData uri="http://schemas.openxmlformats.org/presentationml/2006/ole">
            <mc:AlternateContent xmlns:mc="http://schemas.openxmlformats.org/markup-compatibility/2006">
              <mc:Choice xmlns:v="urn:schemas-microsoft-com:vml" Requires="v">
                <p:oleObj spid="_x0000_s15382" name="Document" r:id="rId3" imgW="8449920" imgH="6076800" progId="Word.Document.6">
                  <p:embed/>
                </p:oleObj>
              </mc:Choice>
              <mc:Fallback>
                <p:oleObj name="Document" r:id="rId3" imgW="8449920" imgH="6076800" progId="Word.Document.6">
                  <p:embed/>
                  <p:pic>
                    <p:nvPicPr>
                      <p:cNvPr id="0" name="Picture 18"/>
                      <p:cNvPicPr>
                        <a:picLocks noGrp="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3750" y="1141413"/>
                        <a:ext cx="7623175" cy="5480050"/>
                      </a:xfrm>
                      <a:prstGeom prst="rect">
                        <a:avLst/>
                      </a:prstGeom>
                      <a:solidFill>
                        <a:srgbClr val="17375E"/>
                      </a:solidFill>
                    </p:spPr>
                  </p:pic>
                </p:oleObj>
              </mc:Fallback>
            </mc:AlternateContent>
          </a:graphicData>
        </a:graphic>
      </p:graphicFrame>
    </p:spTree>
    <p:extLst>
      <p:ext uri="{BB962C8B-B14F-4D97-AF65-F5344CB8AC3E}">
        <p14:creationId xmlns:p14="http://schemas.microsoft.com/office/powerpoint/2010/main" val="867119026"/>
      </p:ext>
    </p:extLst>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663575" y="306388"/>
            <a:ext cx="7815263" cy="684212"/>
          </a:xfrm>
          <a:noFill/>
          <a:ln/>
        </p:spPr>
        <p:txBody>
          <a:bodyPr>
            <a:normAutofit fontScale="90000"/>
          </a:bodyPr>
          <a:lstStyle/>
          <a:p>
            <a:r>
              <a:rPr lang="en-US"/>
              <a:t>Cost Per Life Year Estimates</a:t>
            </a:r>
          </a:p>
        </p:txBody>
      </p:sp>
      <p:graphicFrame>
        <p:nvGraphicFramePr>
          <p:cNvPr id="45059" name="Object 3"/>
          <p:cNvGraphicFramePr>
            <a:graphicFrameLocks noGrp="1"/>
          </p:cNvGraphicFramePr>
          <p:nvPr>
            <p:ph type="tbl" idx="1"/>
            <p:extLst>
              <p:ext uri="{D42A27DB-BD31-4B8C-83A1-F6EECF244321}">
                <p14:modId xmlns:p14="http://schemas.microsoft.com/office/powerpoint/2010/main" val="1604138435"/>
              </p:ext>
            </p:extLst>
          </p:nvPr>
        </p:nvGraphicFramePr>
        <p:xfrm>
          <a:off x="609600" y="1295400"/>
          <a:ext cx="7962900" cy="5283200"/>
        </p:xfrm>
        <a:graphic>
          <a:graphicData uri="http://schemas.openxmlformats.org/presentationml/2006/ole">
            <mc:AlternateContent xmlns:mc="http://schemas.openxmlformats.org/markup-compatibility/2006">
              <mc:Choice xmlns:v="urn:schemas-microsoft-com:vml" Requires="v">
                <p:oleObj spid="_x0000_s16406" name="Document" r:id="rId3" imgW="8643600" imgH="5738760" progId="Word.Document.6">
                  <p:embed/>
                </p:oleObj>
              </mc:Choice>
              <mc:Fallback>
                <p:oleObj name="Document" r:id="rId3" imgW="8643600" imgH="5738760" progId="Word.Document.6">
                  <p:embed/>
                  <p:pic>
                    <p:nvPicPr>
                      <p:cNvPr id="0" name="Picture 18"/>
                      <p:cNvPicPr>
                        <a:picLocks noGrp="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1295400"/>
                        <a:ext cx="7962900" cy="5283200"/>
                      </a:xfrm>
                      <a:prstGeom prst="rect">
                        <a:avLst/>
                      </a:prstGeom>
                      <a:solidFill>
                        <a:srgbClr val="17375E"/>
                      </a:solidFill>
                    </p:spPr>
                  </p:pic>
                </p:oleObj>
              </mc:Fallback>
            </mc:AlternateContent>
          </a:graphicData>
        </a:graphic>
      </p:graphicFrame>
    </p:spTree>
    <p:extLst>
      <p:ext uri="{BB962C8B-B14F-4D97-AF65-F5344CB8AC3E}">
        <p14:creationId xmlns:p14="http://schemas.microsoft.com/office/powerpoint/2010/main" val="882303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sz="2800" dirty="0" smtClean="0"/>
              <a:t>In economics, why is everything “marginal”?</a:t>
            </a:r>
            <a:endParaRPr lang="en-US" sz="2800"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12</a:t>
            </a:fld>
            <a:endParaRPr lang="en-US" dirty="0"/>
          </a:p>
        </p:txBody>
      </p:sp>
    </p:spTree>
    <p:extLst>
      <p:ext uri="{BB962C8B-B14F-4D97-AF65-F5344CB8AC3E}">
        <p14:creationId xmlns:p14="http://schemas.microsoft.com/office/powerpoint/2010/main" val="3092237534"/>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Supply</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13</a:t>
            </a:fld>
            <a:endParaRPr lang="en-US" dirty="0"/>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Tree>
    <p:extLst>
      <p:ext uri="{BB962C8B-B14F-4D97-AF65-F5344CB8AC3E}">
        <p14:creationId xmlns:p14="http://schemas.microsoft.com/office/powerpoint/2010/main" val="3975834873"/>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Supply (</a:t>
            </a:r>
            <a:r>
              <a:rPr lang="en-US" dirty="0"/>
              <a:t>T</a:t>
            </a:r>
            <a:r>
              <a:rPr lang="en-US" dirty="0" smtClean="0"/>
              <a:t>hink Oil)</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14</a:t>
            </a:fld>
            <a:endParaRPr lang="en-US" dirty="0"/>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
        <p:nvSpPr>
          <p:cNvPr id="14" name="TextBox 13"/>
          <p:cNvSpPr txBox="1"/>
          <p:nvPr/>
        </p:nvSpPr>
        <p:spPr>
          <a:xfrm>
            <a:off x="3897286" y="3667288"/>
            <a:ext cx="3938419" cy="1754326"/>
          </a:xfrm>
          <a:prstGeom prst="rect">
            <a:avLst/>
          </a:prstGeom>
          <a:noFill/>
        </p:spPr>
        <p:txBody>
          <a:bodyPr wrap="square" rtlCol="0">
            <a:spAutoFit/>
          </a:bodyPr>
          <a:lstStyle/>
          <a:p>
            <a:pPr algn="r"/>
            <a:r>
              <a:rPr lang="en-US" sz="3600" b="1" dirty="0" smtClean="0">
                <a:latin typeface="Calibri" panose="020F0502020204030204" pitchFamily="34" charset="0"/>
              </a:rPr>
              <a:t>When price is</a:t>
            </a:r>
          </a:p>
          <a:p>
            <a:pPr algn="r"/>
            <a:r>
              <a:rPr lang="en-US" sz="3600" b="1" dirty="0" smtClean="0">
                <a:latin typeface="Calibri" panose="020F0502020204030204" pitchFamily="34" charset="0"/>
              </a:rPr>
              <a:t>  low, only the most </a:t>
            </a:r>
          </a:p>
          <a:p>
            <a:pPr algn="l"/>
            <a:r>
              <a:rPr lang="en-US" sz="3600" b="1" dirty="0" smtClean="0">
                <a:latin typeface="Calibri" panose="020F0502020204030204" pitchFamily="34" charset="0"/>
              </a:rPr>
              <a:t>efficient produce</a:t>
            </a:r>
            <a:endParaRPr lang="en-US" sz="3600" b="1" dirty="0">
              <a:latin typeface="Calibri" panose="020F0502020204030204" pitchFamily="34" charset="0"/>
            </a:endParaRPr>
          </a:p>
        </p:txBody>
      </p:sp>
      <p:sp>
        <p:nvSpPr>
          <p:cNvPr id="15" name="TextBox 14"/>
          <p:cNvSpPr txBox="1"/>
          <p:nvPr/>
        </p:nvSpPr>
        <p:spPr>
          <a:xfrm>
            <a:off x="1570483" y="1695217"/>
            <a:ext cx="4952666" cy="1754326"/>
          </a:xfrm>
          <a:prstGeom prst="rect">
            <a:avLst/>
          </a:prstGeom>
          <a:noFill/>
        </p:spPr>
        <p:txBody>
          <a:bodyPr wrap="square" rtlCol="0">
            <a:spAutoFit/>
          </a:bodyPr>
          <a:lstStyle/>
          <a:p>
            <a:pPr algn="l"/>
            <a:r>
              <a:rPr lang="en-US" sz="3600" b="1" dirty="0" smtClean="0">
                <a:latin typeface="Calibri" panose="020F0502020204030204" pitchFamily="34" charset="0"/>
              </a:rPr>
              <a:t>When price is high, less efficient start to</a:t>
            </a:r>
          </a:p>
          <a:p>
            <a:pPr algn="l"/>
            <a:r>
              <a:rPr lang="en-US" sz="3600" b="1" dirty="0" smtClean="0">
                <a:latin typeface="Calibri" panose="020F0502020204030204" pitchFamily="34" charset="0"/>
              </a:rPr>
              <a:t> produce</a:t>
            </a:r>
            <a:endParaRPr lang="en-US" sz="3600" b="1" dirty="0">
              <a:latin typeface="Calibri" panose="020F0502020204030204" pitchFamily="34" charset="0"/>
            </a:endParaRPr>
          </a:p>
        </p:txBody>
      </p:sp>
    </p:spTree>
    <p:extLst>
      <p:ext uri="{BB962C8B-B14F-4D97-AF65-F5344CB8AC3E}">
        <p14:creationId xmlns:p14="http://schemas.microsoft.com/office/powerpoint/2010/main" val="1368317849"/>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Supply is the Marginal Cost Curve</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15</a:t>
            </a:fld>
            <a:endParaRPr lang="en-US" dirty="0"/>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cxnSp>
        <p:nvCxnSpPr>
          <p:cNvPr id="6" name="Straight Connector 5"/>
          <p:cNvCxnSpPr/>
          <p:nvPr/>
        </p:nvCxnSpPr>
        <p:spPr bwMode="auto">
          <a:xfrm flipH="1" flipV="1">
            <a:off x="1870658" y="4544451"/>
            <a:ext cx="26486" cy="1301251"/>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0" name="Straight Connector 9"/>
          <p:cNvCxnSpPr/>
          <p:nvPr/>
        </p:nvCxnSpPr>
        <p:spPr bwMode="auto">
          <a:xfrm flipH="1">
            <a:off x="1108658" y="5036234"/>
            <a:ext cx="788486"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8" name="Straight Connector 17"/>
          <p:cNvCxnSpPr/>
          <p:nvPr/>
        </p:nvCxnSpPr>
        <p:spPr bwMode="auto">
          <a:xfrm flipH="1">
            <a:off x="1870658" y="4544451"/>
            <a:ext cx="788486"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9" name="Straight Connector 18"/>
          <p:cNvCxnSpPr/>
          <p:nvPr/>
        </p:nvCxnSpPr>
        <p:spPr bwMode="auto">
          <a:xfrm flipH="1">
            <a:off x="2659144" y="4060874"/>
            <a:ext cx="788486"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1" name="Straight Connector 20"/>
          <p:cNvCxnSpPr/>
          <p:nvPr/>
        </p:nvCxnSpPr>
        <p:spPr bwMode="auto">
          <a:xfrm flipH="1">
            <a:off x="3447630" y="3580228"/>
            <a:ext cx="788486"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4" name="Straight Connector 23"/>
          <p:cNvCxnSpPr/>
          <p:nvPr/>
        </p:nvCxnSpPr>
        <p:spPr bwMode="auto">
          <a:xfrm flipH="1">
            <a:off x="4236116" y="3057379"/>
            <a:ext cx="788486"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7" name="Straight Connector 26"/>
          <p:cNvCxnSpPr/>
          <p:nvPr/>
        </p:nvCxnSpPr>
        <p:spPr bwMode="auto">
          <a:xfrm flipH="1" flipV="1">
            <a:off x="5037845" y="3057379"/>
            <a:ext cx="13243" cy="2788323"/>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8" name="Straight Connector 27"/>
          <p:cNvCxnSpPr/>
          <p:nvPr/>
        </p:nvCxnSpPr>
        <p:spPr bwMode="auto">
          <a:xfrm flipH="1" flipV="1">
            <a:off x="4236116" y="3057379"/>
            <a:ext cx="60739" cy="2768213"/>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9" name="Straight Connector 28"/>
          <p:cNvCxnSpPr/>
          <p:nvPr/>
        </p:nvCxnSpPr>
        <p:spPr bwMode="auto">
          <a:xfrm flipV="1">
            <a:off x="3480805" y="3580229"/>
            <a:ext cx="0" cy="2230512"/>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30" name="Straight Connector 29"/>
          <p:cNvCxnSpPr/>
          <p:nvPr/>
        </p:nvCxnSpPr>
        <p:spPr bwMode="auto">
          <a:xfrm flipH="1" flipV="1">
            <a:off x="2675082" y="4060874"/>
            <a:ext cx="13243" cy="1795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34" name="TextBox 33"/>
          <p:cNvSpPr txBox="1"/>
          <p:nvPr/>
        </p:nvSpPr>
        <p:spPr>
          <a:xfrm>
            <a:off x="1338328" y="1815906"/>
            <a:ext cx="4566315" cy="646331"/>
          </a:xfrm>
          <a:prstGeom prst="rect">
            <a:avLst/>
          </a:prstGeom>
          <a:noFill/>
        </p:spPr>
        <p:txBody>
          <a:bodyPr wrap="none" rtlCol="0">
            <a:spAutoFit/>
          </a:bodyPr>
          <a:lstStyle/>
          <a:p>
            <a:r>
              <a:rPr lang="en-US" sz="3600" b="1" dirty="0" smtClean="0">
                <a:latin typeface="Calibri" panose="020F0502020204030204" pitchFamily="34" charset="0"/>
              </a:rPr>
              <a:t>Supply = Marginal Cost</a:t>
            </a:r>
            <a:endParaRPr lang="en-US" sz="3600" b="1" dirty="0">
              <a:latin typeface="Calibri" panose="020F0502020204030204" pitchFamily="34" charset="0"/>
            </a:endParaRPr>
          </a:p>
        </p:txBody>
      </p:sp>
    </p:spTree>
    <p:extLst>
      <p:ext uri="{BB962C8B-B14F-4D97-AF65-F5344CB8AC3E}">
        <p14:creationId xmlns:p14="http://schemas.microsoft.com/office/powerpoint/2010/main" val="74354370"/>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Supply and Demand</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16</a:t>
            </a:fld>
            <a:endParaRPr lang="en-US" dirty="0"/>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Tree>
    <p:extLst>
      <p:ext uri="{BB962C8B-B14F-4D97-AF65-F5344CB8AC3E}">
        <p14:creationId xmlns:p14="http://schemas.microsoft.com/office/powerpoint/2010/main" val="3518444273"/>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if the Price is Here?</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17</a:t>
            </a:fld>
            <a:endParaRPr lang="en-US" dirty="0"/>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69145" y="4435914"/>
            <a:ext cx="441725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538673" y="4070155"/>
            <a:ext cx="42992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Tree>
    <p:extLst>
      <p:ext uri="{BB962C8B-B14F-4D97-AF65-F5344CB8AC3E}">
        <p14:creationId xmlns:p14="http://schemas.microsoft.com/office/powerpoint/2010/main" val="2077762373"/>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Qd</a:t>
            </a:r>
            <a:r>
              <a:rPr lang="en-US" dirty="0" smtClean="0"/>
              <a:t> &gt; Qs</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18</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69145" y="4435914"/>
            <a:ext cx="441725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3024556" y="4393320"/>
            <a:ext cx="28134" cy="1417421"/>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538673" y="4070155"/>
            <a:ext cx="42992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2709488" y="5845701"/>
            <a:ext cx="686406" cy="646331"/>
          </a:xfrm>
          <a:prstGeom prst="rect">
            <a:avLst/>
          </a:prstGeom>
          <a:noFill/>
        </p:spPr>
        <p:txBody>
          <a:bodyPr wrap="none" rtlCol="0">
            <a:spAutoFit/>
          </a:bodyPr>
          <a:lstStyle/>
          <a:p>
            <a:r>
              <a:rPr lang="en-US" sz="3600" b="1" dirty="0" smtClean="0">
                <a:latin typeface="Calibri" panose="020F0502020204030204" pitchFamily="34" charset="0"/>
              </a:rPr>
              <a:t>Qs</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cxnSp>
        <p:nvCxnSpPr>
          <p:cNvPr id="24" name="Straight Connector 23"/>
          <p:cNvCxnSpPr/>
          <p:nvPr/>
        </p:nvCxnSpPr>
        <p:spPr bwMode="auto">
          <a:xfrm flipH="1">
            <a:off x="5401992" y="4393322"/>
            <a:ext cx="1" cy="1417419"/>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25" name="TextBox 24"/>
          <p:cNvSpPr txBox="1"/>
          <p:nvPr/>
        </p:nvSpPr>
        <p:spPr>
          <a:xfrm>
            <a:off x="5026729" y="5879121"/>
            <a:ext cx="750526" cy="646331"/>
          </a:xfrm>
          <a:prstGeom prst="rect">
            <a:avLst/>
          </a:prstGeom>
          <a:noFill/>
        </p:spPr>
        <p:txBody>
          <a:bodyPr wrap="none" rtlCol="0">
            <a:spAutoFit/>
          </a:bodyPr>
          <a:lstStyle/>
          <a:p>
            <a:r>
              <a:rPr lang="en-US" sz="3600" b="1" dirty="0" err="1" smtClean="0">
                <a:latin typeface="Calibri" panose="020F0502020204030204" pitchFamily="34" charset="0"/>
              </a:rPr>
              <a:t>Qd</a:t>
            </a:r>
            <a:endParaRPr lang="en-US" sz="3600" b="1" dirty="0">
              <a:latin typeface="Calibri" panose="020F0502020204030204" pitchFamily="34" charset="0"/>
            </a:endParaRPr>
          </a:p>
        </p:txBody>
      </p:sp>
    </p:spTree>
    <p:extLst>
      <p:ext uri="{BB962C8B-B14F-4D97-AF65-F5344CB8AC3E}">
        <p14:creationId xmlns:p14="http://schemas.microsoft.com/office/powerpoint/2010/main" val="3541784082"/>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Shortage</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19</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69145" y="4435914"/>
            <a:ext cx="441725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3024556" y="4393320"/>
            <a:ext cx="28134" cy="1417421"/>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538673" y="4070155"/>
            <a:ext cx="42992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2709488" y="5845701"/>
            <a:ext cx="686406" cy="646331"/>
          </a:xfrm>
          <a:prstGeom prst="rect">
            <a:avLst/>
          </a:prstGeom>
          <a:noFill/>
        </p:spPr>
        <p:txBody>
          <a:bodyPr wrap="none" rtlCol="0">
            <a:spAutoFit/>
          </a:bodyPr>
          <a:lstStyle/>
          <a:p>
            <a:r>
              <a:rPr lang="en-US" sz="3600" b="1" dirty="0" smtClean="0">
                <a:latin typeface="Calibri" panose="020F0502020204030204" pitchFamily="34" charset="0"/>
              </a:rPr>
              <a:t>Qs</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cxnSp>
        <p:nvCxnSpPr>
          <p:cNvPr id="24" name="Straight Connector 23"/>
          <p:cNvCxnSpPr>
            <a:stCxn id="12" idx="0"/>
          </p:cNvCxnSpPr>
          <p:nvPr/>
        </p:nvCxnSpPr>
        <p:spPr bwMode="auto">
          <a:xfrm flipH="1">
            <a:off x="5401992" y="4393322"/>
            <a:ext cx="1" cy="1417419"/>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25" name="TextBox 24"/>
          <p:cNvSpPr txBox="1"/>
          <p:nvPr/>
        </p:nvSpPr>
        <p:spPr>
          <a:xfrm>
            <a:off x="5026729" y="5879121"/>
            <a:ext cx="750526" cy="646331"/>
          </a:xfrm>
          <a:prstGeom prst="rect">
            <a:avLst/>
          </a:prstGeom>
          <a:noFill/>
        </p:spPr>
        <p:txBody>
          <a:bodyPr wrap="none" rtlCol="0">
            <a:spAutoFit/>
          </a:bodyPr>
          <a:lstStyle/>
          <a:p>
            <a:r>
              <a:rPr lang="en-US" sz="3600" b="1" dirty="0" err="1" smtClean="0">
                <a:latin typeface="Calibri" panose="020F0502020204030204" pitchFamily="34" charset="0"/>
              </a:rPr>
              <a:t>Qd</a:t>
            </a:r>
            <a:endParaRPr lang="en-US" sz="3600" b="1" dirty="0">
              <a:latin typeface="Calibri" panose="020F0502020204030204" pitchFamily="34" charset="0"/>
            </a:endParaRPr>
          </a:p>
        </p:txBody>
      </p:sp>
      <p:sp>
        <p:nvSpPr>
          <p:cNvPr id="12" name="Right Brace 11"/>
          <p:cNvSpPr/>
          <p:nvPr/>
        </p:nvSpPr>
        <p:spPr bwMode="auto">
          <a:xfrm rot="5400000">
            <a:off x="3861779" y="3556099"/>
            <a:ext cx="702991" cy="2377436"/>
          </a:xfrm>
          <a:prstGeom prst="rightBrace">
            <a:avLst/>
          </a:prstGeom>
          <a:no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
        <p:nvSpPr>
          <p:cNvPr id="26" name="TextBox 25"/>
          <p:cNvSpPr txBox="1"/>
          <p:nvPr/>
        </p:nvSpPr>
        <p:spPr>
          <a:xfrm>
            <a:off x="2138637" y="4803540"/>
            <a:ext cx="4149277" cy="523220"/>
          </a:xfrm>
          <a:prstGeom prst="rect">
            <a:avLst/>
          </a:prstGeom>
          <a:noFill/>
        </p:spPr>
        <p:txBody>
          <a:bodyPr wrap="none" rtlCol="0">
            <a:spAutoFit/>
          </a:bodyPr>
          <a:lstStyle/>
          <a:p>
            <a:r>
              <a:rPr lang="en-US" sz="2800" b="1" dirty="0" smtClean="0">
                <a:latin typeface="Calibri" panose="020F0502020204030204" pitchFamily="34" charset="0"/>
              </a:rPr>
              <a:t>Excess Demand = Shortage</a:t>
            </a:r>
            <a:endParaRPr lang="en-US" sz="2800" b="1" dirty="0">
              <a:latin typeface="Calibri" panose="020F0502020204030204" pitchFamily="34" charset="0"/>
            </a:endParaRPr>
          </a:p>
        </p:txBody>
      </p:sp>
    </p:spTree>
    <p:extLst>
      <p:ext uri="{BB962C8B-B14F-4D97-AF65-F5344CB8AC3E}">
        <p14:creationId xmlns:p14="http://schemas.microsoft.com/office/powerpoint/2010/main" val="1937204089"/>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Ask questions</a:t>
            </a:r>
          </a:p>
          <a:p>
            <a:r>
              <a:rPr lang="en-US" dirty="0" smtClean="0"/>
              <a:t>We may skip some slides</a:t>
            </a:r>
          </a:p>
          <a:p>
            <a:endParaRPr lang="en-US" dirty="0"/>
          </a:p>
        </p:txBody>
      </p:sp>
    </p:spTree>
    <p:extLst>
      <p:ext uri="{BB962C8B-B14F-4D97-AF65-F5344CB8AC3E}">
        <p14:creationId xmlns:p14="http://schemas.microsoft.com/office/powerpoint/2010/main" val="284489934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Have you ever seen a shortage?</a:t>
            </a:r>
          </a:p>
          <a:p>
            <a:r>
              <a:rPr lang="en-US" dirty="0" smtClean="0"/>
              <a:t>Is price “gouging” okay?</a:t>
            </a:r>
          </a:p>
          <a:p>
            <a:r>
              <a:rPr lang="en-US" dirty="0" smtClean="0"/>
              <a:t>After an earthquake, what is the “right” price of water?</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20</a:t>
            </a:fld>
            <a:endParaRPr lang="en-US"/>
          </a:p>
        </p:txBody>
      </p:sp>
    </p:spTree>
    <p:extLst>
      <p:ext uri="{BB962C8B-B14F-4D97-AF65-F5344CB8AC3E}">
        <p14:creationId xmlns:p14="http://schemas.microsoft.com/office/powerpoint/2010/main" val="1123203287"/>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if Price is Here?</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21</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2842064"/>
            <a:ext cx="441725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3052690" y="2891085"/>
            <a:ext cx="0" cy="2919656"/>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538673" y="2567919"/>
            <a:ext cx="42992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2677428" y="5845701"/>
            <a:ext cx="750526" cy="646331"/>
          </a:xfrm>
          <a:prstGeom prst="rect">
            <a:avLst/>
          </a:prstGeom>
          <a:noFill/>
        </p:spPr>
        <p:txBody>
          <a:bodyPr wrap="none" rtlCol="0">
            <a:spAutoFit/>
          </a:bodyPr>
          <a:lstStyle/>
          <a:p>
            <a:r>
              <a:rPr lang="en-US" sz="3600" b="1" dirty="0" err="1" smtClean="0">
                <a:latin typeface="Calibri" panose="020F0502020204030204" pitchFamily="34" charset="0"/>
              </a:rPr>
              <a:t>Qd</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cxnSp>
        <p:nvCxnSpPr>
          <p:cNvPr id="24" name="Straight Connector 23"/>
          <p:cNvCxnSpPr/>
          <p:nvPr/>
        </p:nvCxnSpPr>
        <p:spPr bwMode="auto">
          <a:xfrm>
            <a:off x="5401992" y="2891085"/>
            <a:ext cx="0" cy="2919656"/>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25" name="TextBox 24"/>
          <p:cNvSpPr txBox="1"/>
          <p:nvPr/>
        </p:nvSpPr>
        <p:spPr>
          <a:xfrm>
            <a:off x="5058789" y="5879121"/>
            <a:ext cx="686406" cy="646331"/>
          </a:xfrm>
          <a:prstGeom prst="rect">
            <a:avLst/>
          </a:prstGeom>
          <a:noFill/>
        </p:spPr>
        <p:txBody>
          <a:bodyPr wrap="none" rtlCol="0">
            <a:spAutoFit/>
          </a:bodyPr>
          <a:lstStyle/>
          <a:p>
            <a:r>
              <a:rPr lang="en-US" sz="3600" b="1" dirty="0" smtClean="0">
                <a:latin typeface="Calibri" panose="020F0502020204030204" pitchFamily="34" charset="0"/>
              </a:rPr>
              <a:t>Q</a:t>
            </a:r>
            <a:r>
              <a:rPr lang="en-US" sz="3600" b="1" dirty="0">
                <a:latin typeface="Calibri" panose="020F0502020204030204" pitchFamily="34" charset="0"/>
              </a:rPr>
              <a:t>s</a:t>
            </a:r>
          </a:p>
        </p:txBody>
      </p:sp>
    </p:spTree>
    <p:extLst>
      <p:ext uri="{BB962C8B-B14F-4D97-AF65-F5344CB8AC3E}">
        <p14:creationId xmlns:p14="http://schemas.microsoft.com/office/powerpoint/2010/main" val="459293744"/>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Surplus</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22</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2842064"/>
            <a:ext cx="441725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3052690" y="2891085"/>
            <a:ext cx="0" cy="2919656"/>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538673" y="2567919"/>
            <a:ext cx="42992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2677428" y="5845701"/>
            <a:ext cx="750526" cy="646331"/>
          </a:xfrm>
          <a:prstGeom prst="rect">
            <a:avLst/>
          </a:prstGeom>
          <a:noFill/>
        </p:spPr>
        <p:txBody>
          <a:bodyPr wrap="none" rtlCol="0">
            <a:spAutoFit/>
          </a:bodyPr>
          <a:lstStyle/>
          <a:p>
            <a:r>
              <a:rPr lang="en-US" sz="3600" b="1" dirty="0" err="1" smtClean="0">
                <a:latin typeface="Calibri" panose="020F0502020204030204" pitchFamily="34" charset="0"/>
              </a:rPr>
              <a:t>Qd</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cxnSp>
        <p:nvCxnSpPr>
          <p:cNvPr id="24" name="Straight Connector 23"/>
          <p:cNvCxnSpPr/>
          <p:nvPr/>
        </p:nvCxnSpPr>
        <p:spPr bwMode="auto">
          <a:xfrm>
            <a:off x="5401992" y="2891085"/>
            <a:ext cx="0" cy="2919656"/>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25" name="TextBox 24"/>
          <p:cNvSpPr txBox="1"/>
          <p:nvPr/>
        </p:nvSpPr>
        <p:spPr>
          <a:xfrm>
            <a:off x="5058789" y="5879121"/>
            <a:ext cx="686406" cy="646331"/>
          </a:xfrm>
          <a:prstGeom prst="rect">
            <a:avLst/>
          </a:prstGeom>
          <a:noFill/>
        </p:spPr>
        <p:txBody>
          <a:bodyPr wrap="none" rtlCol="0">
            <a:spAutoFit/>
          </a:bodyPr>
          <a:lstStyle/>
          <a:p>
            <a:r>
              <a:rPr lang="en-US" sz="3600" b="1" dirty="0" smtClean="0">
                <a:latin typeface="Calibri" panose="020F0502020204030204" pitchFamily="34" charset="0"/>
              </a:rPr>
              <a:t>Q</a:t>
            </a:r>
            <a:r>
              <a:rPr lang="en-US" sz="3600" b="1" dirty="0">
                <a:latin typeface="Calibri" panose="020F0502020204030204" pitchFamily="34" charset="0"/>
              </a:rPr>
              <a:t>s</a:t>
            </a:r>
          </a:p>
        </p:txBody>
      </p:sp>
      <p:sp>
        <p:nvSpPr>
          <p:cNvPr id="12" name="Right Brace 11"/>
          <p:cNvSpPr/>
          <p:nvPr/>
        </p:nvSpPr>
        <p:spPr bwMode="auto">
          <a:xfrm rot="16200000">
            <a:off x="3861779" y="1301849"/>
            <a:ext cx="702991" cy="2377436"/>
          </a:xfrm>
          <a:prstGeom prst="rightBrace">
            <a:avLst/>
          </a:prstGeom>
          <a:no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
        <p:nvSpPr>
          <p:cNvPr id="26" name="TextBox 25"/>
          <p:cNvSpPr txBox="1"/>
          <p:nvPr/>
        </p:nvSpPr>
        <p:spPr>
          <a:xfrm>
            <a:off x="2357509" y="1593151"/>
            <a:ext cx="3669338" cy="523220"/>
          </a:xfrm>
          <a:prstGeom prst="rect">
            <a:avLst/>
          </a:prstGeom>
          <a:noFill/>
        </p:spPr>
        <p:txBody>
          <a:bodyPr wrap="none" rtlCol="0">
            <a:spAutoFit/>
          </a:bodyPr>
          <a:lstStyle/>
          <a:p>
            <a:r>
              <a:rPr lang="en-US" sz="2800" b="1" dirty="0" smtClean="0">
                <a:latin typeface="Calibri" panose="020F0502020204030204" pitchFamily="34" charset="0"/>
              </a:rPr>
              <a:t>Excess Supply = Surplus</a:t>
            </a:r>
            <a:endParaRPr lang="en-US" sz="2800" b="1" dirty="0">
              <a:latin typeface="Calibri" panose="020F0502020204030204" pitchFamily="34" charset="0"/>
            </a:endParaRPr>
          </a:p>
        </p:txBody>
      </p:sp>
    </p:spTree>
    <p:extLst>
      <p:ext uri="{BB962C8B-B14F-4D97-AF65-F5344CB8AC3E}">
        <p14:creationId xmlns:p14="http://schemas.microsoft.com/office/powerpoint/2010/main" val="1689874532"/>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Have you ever seen a surplus?</a:t>
            </a:r>
          </a:p>
          <a:p>
            <a:r>
              <a:rPr lang="en-US" dirty="0" smtClean="0"/>
              <a:t>What happened?</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23</a:t>
            </a:fld>
            <a:endParaRPr lang="en-US"/>
          </a:p>
        </p:txBody>
      </p:sp>
    </p:spTree>
    <p:extLst>
      <p:ext uri="{BB962C8B-B14F-4D97-AF65-F5344CB8AC3E}">
        <p14:creationId xmlns:p14="http://schemas.microsoft.com/office/powerpoint/2010/main" val="2271720176"/>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“Invisible Hand”</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24</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3602112"/>
            <a:ext cx="313709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4220308" y="3632005"/>
            <a:ext cx="0" cy="2219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409991" y="3280703"/>
            <a:ext cx="65915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3868730" y="5879121"/>
            <a:ext cx="731290" cy="646331"/>
          </a:xfrm>
          <a:prstGeom prst="rect">
            <a:avLst/>
          </a:prstGeom>
          <a:noFill/>
        </p:spPr>
        <p:txBody>
          <a:bodyPr wrap="none" rtlCol="0">
            <a:spAutoFit/>
          </a:bodyPr>
          <a:lstStyle/>
          <a:p>
            <a:r>
              <a:rPr lang="en-US" sz="3600" b="1" dirty="0">
                <a:latin typeface="Calibri" panose="020F0502020204030204" pitchFamily="34" charset="0"/>
              </a:rPr>
              <a:t>Q</a:t>
            </a:r>
            <a:r>
              <a:rPr lang="en-US" sz="3600" b="1" dirty="0" smtClean="0">
                <a:latin typeface="Calibri" panose="020F0502020204030204" pitchFamily="34" charset="0"/>
              </a:rPr>
              <a:t>*</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
        <p:nvSpPr>
          <p:cNvPr id="8" name="Down Arrow 7"/>
          <p:cNvSpPr/>
          <p:nvPr/>
        </p:nvSpPr>
        <p:spPr bwMode="auto">
          <a:xfrm>
            <a:off x="508468" y="2278967"/>
            <a:ext cx="236842" cy="914399"/>
          </a:xfrm>
          <a:prstGeom prst="down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
        <p:nvSpPr>
          <p:cNvPr id="25" name="Down Arrow 24"/>
          <p:cNvSpPr/>
          <p:nvPr/>
        </p:nvSpPr>
        <p:spPr bwMode="auto">
          <a:xfrm flipV="1">
            <a:off x="522536" y="3953992"/>
            <a:ext cx="231100" cy="1026748"/>
          </a:xfrm>
          <a:prstGeom prst="down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1311841573"/>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Equilibrium</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25</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3602112"/>
            <a:ext cx="313709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4220308" y="3632005"/>
            <a:ext cx="0" cy="2219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409991" y="3280703"/>
            <a:ext cx="65915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3868730" y="5879121"/>
            <a:ext cx="731290" cy="646331"/>
          </a:xfrm>
          <a:prstGeom prst="rect">
            <a:avLst/>
          </a:prstGeom>
          <a:noFill/>
        </p:spPr>
        <p:txBody>
          <a:bodyPr wrap="none" rtlCol="0">
            <a:spAutoFit/>
          </a:bodyPr>
          <a:lstStyle/>
          <a:p>
            <a:r>
              <a:rPr lang="en-US" sz="3600" b="1" dirty="0">
                <a:latin typeface="Calibri" panose="020F0502020204030204" pitchFamily="34" charset="0"/>
              </a:rPr>
              <a:t>Q</a:t>
            </a:r>
            <a:r>
              <a:rPr lang="en-US" sz="3600" b="1" dirty="0" smtClean="0">
                <a:latin typeface="Calibri" panose="020F0502020204030204" pitchFamily="34" charset="0"/>
              </a:rPr>
              <a:t>*</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Tree>
    <p:extLst>
      <p:ext uri="{BB962C8B-B14F-4D97-AF65-F5344CB8AC3E}">
        <p14:creationId xmlns:p14="http://schemas.microsoft.com/office/powerpoint/2010/main" val="111230296"/>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About Economists</a:t>
            </a:r>
            <a:endParaRPr lang="en-US" dirty="0"/>
          </a:p>
        </p:txBody>
      </p:sp>
      <p:sp>
        <p:nvSpPr>
          <p:cNvPr id="3" name="Content Placeholder 2"/>
          <p:cNvSpPr>
            <a:spLocks noGrp="1"/>
          </p:cNvSpPr>
          <p:nvPr>
            <p:ph idx="1"/>
          </p:nvPr>
        </p:nvSpPr>
        <p:spPr/>
        <p:txBody>
          <a:bodyPr>
            <a:noAutofit/>
          </a:bodyPr>
          <a:lstStyle/>
          <a:p>
            <a:pPr marL="0" indent="0">
              <a:buNone/>
            </a:pPr>
            <a:r>
              <a:rPr lang="en-US" sz="1800" dirty="0"/>
              <a:t>A </a:t>
            </a:r>
            <a:r>
              <a:rPr lang="en-US" sz="1800" dirty="0" err="1"/>
              <a:t>traveller</a:t>
            </a:r>
            <a:r>
              <a:rPr lang="en-US" sz="1800" dirty="0"/>
              <a:t> wandering on an island inhabited entirely by cannibals comes upon a butcher shop. This shop </a:t>
            </a:r>
            <a:r>
              <a:rPr lang="en-US" sz="1800" dirty="0" err="1"/>
              <a:t>specialised</a:t>
            </a:r>
            <a:r>
              <a:rPr lang="en-US" sz="1800" dirty="0"/>
              <a:t> in human brains differentiated according to source. The sign in the shop read:</a:t>
            </a:r>
          </a:p>
          <a:p>
            <a:pPr marL="0" indent="0">
              <a:buNone/>
            </a:pPr>
            <a:r>
              <a:rPr lang="en-US" sz="900" dirty="0"/>
              <a:t> </a:t>
            </a:r>
            <a:endParaRPr lang="en-US" sz="600" dirty="0"/>
          </a:p>
          <a:p>
            <a:pPr marL="0" indent="0">
              <a:buNone/>
            </a:pPr>
            <a:r>
              <a:rPr lang="en-US" sz="1800" dirty="0" smtClean="0"/>
              <a:t>Engineers</a:t>
            </a:r>
            <a:r>
              <a:rPr lang="en-US" sz="1800" dirty="0"/>
              <a:t>' Brains $9/</a:t>
            </a:r>
            <a:r>
              <a:rPr lang="en-US" sz="1800" dirty="0" err="1"/>
              <a:t>lb</a:t>
            </a:r>
            <a:endParaRPr lang="en-US" sz="1800" dirty="0"/>
          </a:p>
          <a:p>
            <a:pPr marL="0" indent="0">
              <a:buNone/>
            </a:pPr>
            <a:r>
              <a:rPr lang="en-US" sz="1800" dirty="0" smtClean="0"/>
              <a:t>Lawyers</a:t>
            </a:r>
            <a:r>
              <a:rPr lang="en-US" sz="1800" dirty="0"/>
              <a:t>' Brains $12/</a:t>
            </a:r>
            <a:r>
              <a:rPr lang="en-US" sz="1800" dirty="0" err="1"/>
              <a:t>lb</a:t>
            </a:r>
            <a:endParaRPr lang="en-US" sz="1800" dirty="0"/>
          </a:p>
          <a:p>
            <a:pPr marL="0" indent="0">
              <a:buNone/>
            </a:pPr>
            <a:r>
              <a:rPr lang="en-US" sz="1800" dirty="0" smtClean="0"/>
              <a:t>Doctors</a:t>
            </a:r>
            <a:r>
              <a:rPr lang="en-US" sz="1800" dirty="0"/>
              <a:t>' Brains $15/</a:t>
            </a:r>
            <a:r>
              <a:rPr lang="en-US" sz="1800" dirty="0" err="1"/>
              <a:t>lb</a:t>
            </a:r>
            <a:endParaRPr lang="en-US" sz="1800" dirty="0"/>
          </a:p>
          <a:p>
            <a:pPr marL="0" indent="0">
              <a:buNone/>
            </a:pPr>
            <a:r>
              <a:rPr lang="en-US" sz="1800" dirty="0"/>
              <a:t>Economists' Brains $19/</a:t>
            </a:r>
            <a:r>
              <a:rPr lang="en-US" sz="1800" dirty="0" err="1"/>
              <a:t>lb</a:t>
            </a:r>
            <a:endParaRPr lang="en-US" sz="1800" dirty="0"/>
          </a:p>
          <a:p>
            <a:pPr marL="0" indent="0">
              <a:buNone/>
            </a:pPr>
            <a:r>
              <a:rPr lang="en-US" sz="900" dirty="0"/>
              <a:t> </a:t>
            </a:r>
            <a:endParaRPr lang="en-US" sz="400" dirty="0"/>
          </a:p>
          <a:p>
            <a:pPr marL="0" indent="0">
              <a:buNone/>
            </a:pPr>
            <a:endParaRPr lang="en-US" sz="1800" dirty="0"/>
          </a:p>
        </p:txBody>
      </p:sp>
    </p:spTree>
    <p:extLst>
      <p:ext uri="{BB962C8B-B14F-4D97-AF65-F5344CB8AC3E}">
        <p14:creationId xmlns:p14="http://schemas.microsoft.com/office/powerpoint/2010/main" val="249987776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About Economists</a:t>
            </a:r>
            <a:endParaRPr lang="en-US" dirty="0"/>
          </a:p>
        </p:txBody>
      </p:sp>
      <p:sp>
        <p:nvSpPr>
          <p:cNvPr id="3" name="Content Placeholder 2"/>
          <p:cNvSpPr>
            <a:spLocks noGrp="1"/>
          </p:cNvSpPr>
          <p:nvPr>
            <p:ph idx="1"/>
          </p:nvPr>
        </p:nvSpPr>
        <p:spPr/>
        <p:txBody>
          <a:bodyPr>
            <a:noAutofit/>
          </a:bodyPr>
          <a:lstStyle/>
          <a:p>
            <a:pPr marL="0" indent="0">
              <a:buNone/>
            </a:pPr>
            <a:r>
              <a:rPr lang="en-US" sz="1800" dirty="0"/>
              <a:t>A </a:t>
            </a:r>
            <a:r>
              <a:rPr lang="en-US" sz="1800" dirty="0" err="1"/>
              <a:t>traveller</a:t>
            </a:r>
            <a:r>
              <a:rPr lang="en-US" sz="1800" dirty="0"/>
              <a:t> wandering on an island inhabited entirely by cannibals comes upon a butcher shop. This shop </a:t>
            </a:r>
            <a:r>
              <a:rPr lang="en-US" sz="1800" dirty="0" err="1"/>
              <a:t>specialised</a:t>
            </a:r>
            <a:r>
              <a:rPr lang="en-US" sz="1800" dirty="0"/>
              <a:t> in human brains differentiated according to source. The sign in the shop read:</a:t>
            </a:r>
          </a:p>
          <a:p>
            <a:pPr marL="0" indent="0">
              <a:buNone/>
            </a:pPr>
            <a:r>
              <a:rPr lang="en-US" sz="900" dirty="0"/>
              <a:t> </a:t>
            </a:r>
            <a:endParaRPr lang="en-US" sz="600" dirty="0"/>
          </a:p>
          <a:p>
            <a:pPr marL="0" indent="0">
              <a:buNone/>
            </a:pPr>
            <a:r>
              <a:rPr lang="en-US" sz="1800" dirty="0" smtClean="0"/>
              <a:t>Engineers</a:t>
            </a:r>
            <a:r>
              <a:rPr lang="en-US" sz="1800" dirty="0"/>
              <a:t>' Brains $9/</a:t>
            </a:r>
            <a:r>
              <a:rPr lang="en-US" sz="1800" dirty="0" err="1"/>
              <a:t>lb</a:t>
            </a:r>
            <a:endParaRPr lang="en-US" sz="1800" dirty="0"/>
          </a:p>
          <a:p>
            <a:pPr marL="0" indent="0">
              <a:buNone/>
            </a:pPr>
            <a:r>
              <a:rPr lang="en-US" sz="1800" dirty="0" smtClean="0"/>
              <a:t>Lawyers</a:t>
            </a:r>
            <a:r>
              <a:rPr lang="en-US" sz="1800" dirty="0"/>
              <a:t>' Brains $12/</a:t>
            </a:r>
            <a:r>
              <a:rPr lang="en-US" sz="1800" dirty="0" err="1"/>
              <a:t>lb</a:t>
            </a:r>
            <a:endParaRPr lang="en-US" sz="1800" dirty="0"/>
          </a:p>
          <a:p>
            <a:pPr marL="0" indent="0">
              <a:buNone/>
            </a:pPr>
            <a:r>
              <a:rPr lang="en-US" sz="1800" dirty="0" smtClean="0"/>
              <a:t>Doctors</a:t>
            </a:r>
            <a:r>
              <a:rPr lang="en-US" sz="1800" dirty="0"/>
              <a:t>' Brains $15/</a:t>
            </a:r>
            <a:r>
              <a:rPr lang="en-US" sz="1800" dirty="0" err="1"/>
              <a:t>lb</a:t>
            </a:r>
            <a:endParaRPr lang="en-US" sz="1800" dirty="0"/>
          </a:p>
          <a:p>
            <a:pPr marL="0" indent="0">
              <a:buNone/>
            </a:pPr>
            <a:r>
              <a:rPr lang="en-US" sz="1800" dirty="0"/>
              <a:t>Economists' Brains $19/</a:t>
            </a:r>
            <a:r>
              <a:rPr lang="en-US" sz="1800" dirty="0" err="1"/>
              <a:t>lb</a:t>
            </a:r>
            <a:endParaRPr lang="en-US" sz="1800" dirty="0"/>
          </a:p>
          <a:p>
            <a:pPr marL="0" indent="0">
              <a:buNone/>
            </a:pPr>
            <a:r>
              <a:rPr lang="en-US" sz="900" dirty="0"/>
              <a:t> </a:t>
            </a:r>
            <a:endParaRPr lang="en-US" sz="400" dirty="0"/>
          </a:p>
          <a:p>
            <a:pPr marL="0" indent="0">
              <a:buNone/>
            </a:pPr>
            <a:r>
              <a:rPr lang="en-US" sz="1800" dirty="0"/>
              <a:t>Upon reading the sign, the </a:t>
            </a:r>
            <a:r>
              <a:rPr lang="en-US" sz="1800" dirty="0" err="1"/>
              <a:t>traveller</a:t>
            </a:r>
            <a:r>
              <a:rPr lang="en-US" sz="1800" dirty="0"/>
              <a:t> noted, "My those economists' brains must be popular!" </a:t>
            </a:r>
            <a:endParaRPr lang="en-US" sz="1800" dirty="0" smtClean="0"/>
          </a:p>
          <a:p>
            <a:pPr marL="0" indent="0">
              <a:buNone/>
            </a:pPr>
            <a:endParaRPr lang="en-US" sz="800" dirty="0" smtClean="0"/>
          </a:p>
          <a:p>
            <a:pPr marL="0" indent="0">
              <a:buNone/>
            </a:pPr>
            <a:endParaRPr lang="en-US" sz="1800" dirty="0"/>
          </a:p>
        </p:txBody>
      </p:sp>
    </p:spTree>
    <p:extLst>
      <p:ext uri="{BB962C8B-B14F-4D97-AF65-F5344CB8AC3E}">
        <p14:creationId xmlns:p14="http://schemas.microsoft.com/office/powerpoint/2010/main" val="221966072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About Economists</a:t>
            </a:r>
            <a:endParaRPr lang="en-US" dirty="0"/>
          </a:p>
        </p:txBody>
      </p:sp>
      <p:sp>
        <p:nvSpPr>
          <p:cNvPr id="3" name="Content Placeholder 2"/>
          <p:cNvSpPr>
            <a:spLocks noGrp="1"/>
          </p:cNvSpPr>
          <p:nvPr>
            <p:ph idx="1"/>
          </p:nvPr>
        </p:nvSpPr>
        <p:spPr/>
        <p:txBody>
          <a:bodyPr>
            <a:noAutofit/>
          </a:bodyPr>
          <a:lstStyle/>
          <a:p>
            <a:pPr marL="0" indent="0">
              <a:buNone/>
            </a:pPr>
            <a:r>
              <a:rPr lang="en-US" sz="1800" dirty="0"/>
              <a:t>A </a:t>
            </a:r>
            <a:r>
              <a:rPr lang="en-US" sz="1800" dirty="0" err="1"/>
              <a:t>traveller</a:t>
            </a:r>
            <a:r>
              <a:rPr lang="en-US" sz="1800" dirty="0"/>
              <a:t> wandering on an island inhabited entirely by cannibals comes upon a butcher shop. This shop </a:t>
            </a:r>
            <a:r>
              <a:rPr lang="en-US" sz="1800" dirty="0" err="1"/>
              <a:t>specialised</a:t>
            </a:r>
            <a:r>
              <a:rPr lang="en-US" sz="1800" dirty="0"/>
              <a:t> in human brains differentiated according to source. The sign in the shop read:</a:t>
            </a:r>
          </a:p>
          <a:p>
            <a:pPr marL="0" indent="0">
              <a:buNone/>
            </a:pPr>
            <a:r>
              <a:rPr lang="en-US" sz="900" dirty="0"/>
              <a:t> </a:t>
            </a:r>
            <a:endParaRPr lang="en-US" sz="600" dirty="0"/>
          </a:p>
          <a:p>
            <a:pPr marL="0" indent="0">
              <a:buNone/>
            </a:pPr>
            <a:r>
              <a:rPr lang="en-US" sz="1800" dirty="0" smtClean="0"/>
              <a:t>Engineers</a:t>
            </a:r>
            <a:r>
              <a:rPr lang="en-US" sz="1800" dirty="0"/>
              <a:t>' Brains $9/</a:t>
            </a:r>
            <a:r>
              <a:rPr lang="en-US" sz="1800" dirty="0" err="1"/>
              <a:t>lb</a:t>
            </a:r>
            <a:endParaRPr lang="en-US" sz="1800" dirty="0"/>
          </a:p>
          <a:p>
            <a:pPr marL="0" indent="0">
              <a:buNone/>
            </a:pPr>
            <a:r>
              <a:rPr lang="en-US" sz="1800" dirty="0" smtClean="0"/>
              <a:t>Lawyers</a:t>
            </a:r>
            <a:r>
              <a:rPr lang="en-US" sz="1800" dirty="0"/>
              <a:t>' Brains $12/</a:t>
            </a:r>
            <a:r>
              <a:rPr lang="en-US" sz="1800" dirty="0" err="1"/>
              <a:t>lb</a:t>
            </a:r>
            <a:endParaRPr lang="en-US" sz="1800" dirty="0"/>
          </a:p>
          <a:p>
            <a:pPr marL="0" indent="0">
              <a:buNone/>
            </a:pPr>
            <a:r>
              <a:rPr lang="en-US" sz="1800" dirty="0" smtClean="0"/>
              <a:t>Doctors</a:t>
            </a:r>
            <a:r>
              <a:rPr lang="en-US" sz="1800" dirty="0"/>
              <a:t>' Brains $15/</a:t>
            </a:r>
            <a:r>
              <a:rPr lang="en-US" sz="1800" dirty="0" err="1"/>
              <a:t>lb</a:t>
            </a:r>
            <a:endParaRPr lang="en-US" sz="1800" dirty="0"/>
          </a:p>
          <a:p>
            <a:pPr marL="0" indent="0">
              <a:buNone/>
            </a:pPr>
            <a:r>
              <a:rPr lang="en-US" sz="1800" dirty="0"/>
              <a:t>Economists' Brains $19/</a:t>
            </a:r>
            <a:r>
              <a:rPr lang="en-US" sz="1800" dirty="0" err="1"/>
              <a:t>lb</a:t>
            </a:r>
            <a:endParaRPr lang="en-US" sz="1800" dirty="0"/>
          </a:p>
          <a:p>
            <a:pPr marL="0" indent="0">
              <a:buNone/>
            </a:pPr>
            <a:r>
              <a:rPr lang="en-US" sz="900" dirty="0"/>
              <a:t> </a:t>
            </a:r>
            <a:endParaRPr lang="en-US" sz="400" dirty="0"/>
          </a:p>
          <a:p>
            <a:pPr marL="0" indent="0">
              <a:buNone/>
            </a:pPr>
            <a:r>
              <a:rPr lang="en-US" sz="1800" dirty="0"/>
              <a:t>Upon reading the sign, the </a:t>
            </a:r>
            <a:r>
              <a:rPr lang="en-US" sz="1800" dirty="0" err="1"/>
              <a:t>traveller</a:t>
            </a:r>
            <a:r>
              <a:rPr lang="en-US" sz="1800" dirty="0"/>
              <a:t> noted, "My those economists' brains must be popular!" </a:t>
            </a:r>
            <a:endParaRPr lang="en-US" sz="1800" dirty="0" smtClean="0"/>
          </a:p>
          <a:p>
            <a:pPr marL="0" indent="0">
              <a:buNone/>
            </a:pPr>
            <a:endParaRPr lang="en-US" sz="800" dirty="0" smtClean="0"/>
          </a:p>
          <a:p>
            <a:pPr marL="0" indent="0">
              <a:buNone/>
            </a:pPr>
            <a:r>
              <a:rPr lang="en-US" sz="1800" dirty="0" smtClean="0"/>
              <a:t>To </a:t>
            </a:r>
            <a:r>
              <a:rPr lang="en-US" sz="1800" dirty="0"/>
              <a:t>which the butcher replied, "Are you kidding! Do you have any idea how many economists you have to kill to get a pound of brains?!"</a:t>
            </a:r>
          </a:p>
          <a:p>
            <a:pPr marL="0" indent="0">
              <a:buNone/>
            </a:pPr>
            <a:r>
              <a:rPr lang="en-US" sz="1050" dirty="0"/>
              <a:t> </a:t>
            </a:r>
            <a:endParaRPr lang="en-US" sz="1800" dirty="0"/>
          </a:p>
        </p:txBody>
      </p:sp>
    </p:spTree>
    <p:extLst>
      <p:ext uri="{BB962C8B-B14F-4D97-AF65-F5344CB8AC3E}">
        <p14:creationId xmlns:p14="http://schemas.microsoft.com/office/powerpoint/2010/main" val="428580642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About Economists</a:t>
            </a:r>
            <a:endParaRPr lang="en-US" dirty="0"/>
          </a:p>
        </p:txBody>
      </p:sp>
      <p:sp>
        <p:nvSpPr>
          <p:cNvPr id="3" name="Content Placeholder 2"/>
          <p:cNvSpPr>
            <a:spLocks noGrp="1"/>
          </p:cNvSpPr>
          <p:nvPr>
            <p:ph idx="1"/>
          </p:nvPr>
        </p:nvSpPr>
        <p:spPr/>
        <p:txBody>
          <a:bodyPr>
            <a:noAutofit/>
          </a:bodyPr>
          <a:lstStyle/>
          <a:p>
            <a:pPr marL="0" indent="0">
              <a:buNone/>
            </a:pPr>
            <a:r>
              <a:rPr lang="en-US" sz="1800" dirty="0"/>
              <a:t>A </a:t>
            </a:r>
            <a:r>
              <a:rPr lang="en-US" sz="1800" dirty="0" err="1"/>
              <a:t>traveller</a:t>
            </a:r>
            <a:r>
              <a:rPr lang="en-US" sz="1800" dirty="0"/>
              <a:t> wandering on an island inhabited entirely by cannibals comes upon a butcher shop. This shop </a:t>
            </a:r>
            <a:r>
              <a:rPr lang="en-US" sz="1800" dirty="0" err="1"/>
              <a:t>specialised</a:t>
            </a:r>
            <a:r>
              <a:rPr lang="en-US" sz="1800" dirty="0"/>
              <a:t> in human brains differentiated according to source. The sign in the shop read:</a:t>
            </a:r>
          </a:p>
          <a:p>
            <a:pPr marL="0" indent="0">
              <a:buNone/>
            </a:pPr>
            <a:r>
              <a:rPr lang="en-US" sz="900" dirty="0"/>
              <a:t> </a:t>
            </a:r>
            <a:endParaRPr lang="en-US" sz="600" dirty="0"/>
          </a:p>
          <a:p>
            <a:pPr marL="0" indent="0">
              <a:buNone/>
            </a:pPr>
            <a:r>
              <a:rPr lang="en-US" sz="1800" dirty="0" smtClean="0"/>
              <a:t>Engineers</a:t>
            </a:r>
            <a:r>
              <a:rPr lang="en-US" sz="1800" dirty="0"/>
              <a:t>' Brains $9/</a:t>
            </a:r>
            <a:r>
              <a:rPr lang="en-US" sz="1800" dirty="0" err="1"/>
              <a:t>lb</a:t>
            </a:r>
            <a:endParaRPr lang="en-US" sz="1800" dirty="0"/>
          </a:p>
          <a:p>
            <a:pPr marL="0" indent="0">
              <a:buNone/>
            </a:pPr>
            <a:r>
              <a:rPr lang="en-US" sz="1800" dirty="0" smtClean="0"/>
              <a:t>Lawyers</a:t>
            </a:r>
            <a:r>
              <a:rPr lang="en-US" sz="1800" dirty="0"/>
              <a:t>' Brains $12/</a:t>
            </a:r>
            <a:r>
              <a:rPr lang="en-US" sz="1800" dirty="0" err="1"/>
              <a:t>lb</a:t>
            </a:r>
            <a:endParaRPr lang="en-US" sz="1800" dirty="0"/>
          </a:p>
          <a:p>
            <a:pPr marL="0" indent="0">
              <a:buNone/>
            </a:pPr>
            <a:r>
              <a:rPr lang="en-US" sz="1800" dirty="0" smtClean="0"/>
              <a:t>Doctors</a:t>
            </a:r>
            <a:r>
              <a:rPr lang="en-US" sz="1800" dirty="0"/>
              <a:t>' Brains $15/</a:t>
            </a:r>
            <a:r>
              <a:rPr lang="en-US" sz="1800" dirty="0" err="1"/>
              <a:t>lb</a:t>
            </a:r>
            <a:endParaRPr lang="en-US" sz="1800" dirty="0"/>
          </a:p>
          <a:p>
            <a:pPr marL="0" indent="0">
              <a:buNone/>
            </a:pPr>
            <a:r>
              <a:rPr lang="en-US" sz="1800" dirty="0"/>
              <a:t>Economists' Brains $19/</a:t>
            </a:r>
            <a:r>
              <a:rPr lang="en-US" sz="1800" dirty="0" err="1"/>
              <a:t>lb</a:t>
            </a:r>
            <a:endParaRPr lang="en-US" sz="1800" dirty="0"/>
          </a:p>
          <a:p>
            <a:pPr marL="0" indent="0">
              <a:buNone/>
            </a:pPr>
            <a:r>
              <a:rPr lang="en-US" sz="900" dirty="0"/>
              <a:t> </a:t>
            </a:r>
            <a:endParaRPr lang="en-US" sz="400" dirty="0"/>
          </a:p>
          <a:p>
            <a:pPr marL="0" indent="0">
              <a:buNone/>
            </a:pPr>
            <a:r>
              <a:rPr lang="en-US" sz="1800" dirty="0"/>
              <a:t>Upon reading the sign, the </a:t>
            </a:r>
            <a:r>
              <a:rPr lang="en-US" sz="1800" dirty="0" err="1"/>
              <a:t>traveller</a:t>
            </a:r>
            <a:r>
              <a:rPr lang="en-US" sz="1800" dirty="0"/>
              <a:t> noted, "My those economists' brains must be popular!" </a:t>
            </a:r>
            <a:endParaRPr lang="en-US" sz="1800" dirty="0" smtClean="0"/>
          </a:p>
          <a:p>
            <a:pPr marL="0" indent="0">
              <a:buNone/>
            </a:pPr>
            <a:endParaRPr lang="en-US" sz="800" dirty="0" smtClean="0"/>
          </a:p>
          <a:p>
            <a:pPr marL="0" indent="0">
              <a:buNone/>
            </a:pPr>
            <a:r>
              <a:rPr lang="en-US" sz="1800" dirty="0" smtClean="0"/>
              <a:t>To </a:t>
            </a:r>
            <a:r>
              <a:rPr lang="en-US" sz="1800" dirty="0"/>
              <a:t>which the butcher replied, "Are you kidding! Do you have any idea how many economists you have to kill to get a pound of brains?!"</a:t>
            </a:r>
          </a:p>
          <a:p>
            <a:pPr marL="0" indent="0">
              <a:buNone/>
            </a:pPr>
            <a:r>
              <a:rPr lang="en-US" sz="1050" dirty="0"/>
              <a:t> </a:t>
            </a:r>
          </a:p>
          <a:p>
            <a:pPr marL="0" indent="0">
              <a:buNone/>
            </a:pPr>
            <a:r>
              <a:rPr lang="en-US" sz="1800" dirty="0"/>
              <a:t>HA! ... It's a *supply side* joke!</a:t>
            </a:r>
          </a:p>
          <a:p>
            <a:pPr marL="0" indent="0">
              <a:buNone/>
            </a:pPr>
            <a:endParaRPr lang="en-US" sz="1800" dirty="0"/>
          </a:p>
        </p:txBody>
      </p:sp>
    </p:spTree>
    <p:extLst>
      <p:ext uri="{BB962C8B-B14F-4D97-AF65-F5344CB8AC3E}">
        <p14:creationId xmlns:p14="http://schemas.microsoft.com/office/powerpoint/2010/main" val="12985706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r>
              <a:rPr lang="en-US" dirty="0" smtClean="0"/>
              <a:t>Current US situation</a:t>
            </a:r>
          </a:p>
          <a:p>
            <a:r>
              <a:rPr lang="en-US" dirty="0" smtClean="0"/>
              <a:t>Simple economics: Supply, demand, and economic efficiency</a:t>
            </a:r>
          </a:p>
          <a:p>
            <a:r>
              <a:rPr lang="en-US" dirty="0" smtClean="0"/>
              <a:t>County Health Department example</a:t>
            </a:r>
          </a:p>
          <a:p>
            <a:r>
              <a:rPr lang="en-US" dirty="0" err="1" smtClean="0"/>
              <a:t>Pharmacoeconomics</a:t>
            </a:r>
            <a:endParaRPr lang="en-US" dirty="0" smtClean="0"/>
          </a:p>
          <a:p>
            <a:r>
              <a:rPr lang="en-US" dirty="0" smtClean="0"/>
              <a:t>Example: ALS</a:t>
            </a:r>
          </a:p>
          <a:p>
            <a:endParaRPr lang="en-US" dirty="0"/>
          </a:p>
          <a:p>
            <a:endParaRPr lang="en-US" dirty="0"/>
          </a:p>
        </p:txBody>
      </p:sp>
    </p:spTree>
    <p:extLst>
      <p:ext uri="{BB962C8B-B14F-4D97-AF65-F5344CB8AC3E}">
        <p14:creationId xmlns:p14="http://schemas.microsoft.com/office/powerpoint/2010/main" val="315796430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Demand</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30</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cxnSp>
        <p:nvCxnSpPr>
          <p:cNvPr id="6" name="Straight Connector 5"/>
          <p:cNvCxnSpPr/>
          <p:nvPr/>
        </p:nvCxnSpPr>
        <p:spPr bwMode="auto">
          <a:xfrm>
            <a:off x="1069145" y="2152357"/>
            <a:ext cx="906072"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6" name="Straight Connector 15"/>
          <p:cNvCxnSpPr/>
          <p:nvPr/>
        </p:nvCxnSpPr>
        <p:spPr bwMode="auto">
          <a:xfrm>
            <a:off x="3799781" y="3908864"/>
            <a:ext cx="906072"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8" name="Straight Connector 17"/>
          <p:cNvCxnSpPr/>
          <p:nvPr/>
        </p:nvCxnSpPr>
        <p:spPr bwMode="auto">
          <a:xfrm>
            <a:off x="1973569" y="2725226"/>
            <a:ext cx="906072"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9" name="Straight Connector 18"/>
          <p:cNvCxnSpPr/>
          <p:nvPr/>
        </p:nvCxnSpPr>
        <p:spPr bwMode="auto">
          <a:xfrm>
            <a:off x="2893709" y="3345766"/>
            <a:ext cx="906072"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0" name="Straight Connector 9"/>
          <p:cNvCxnSpPr/>
          <p:nvPr/>
        </p:nvCxnSpPr>
        <p:spPr bwMode="auto">
          <a:xfrm>
            <a:off x="1975217" y="2152357"/>
            <a:ext cx="0" cy="3658384"/>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0" name="Straight Connector 19"/>
          <p:cNvCxnSpPr/>
          <p:nvPr/>
        </p:nvCxnSpPr>
        <p:spPr bwMode="auto">
          <a:xfrm>
            <a:off x="2879641" y="2725226"/>
            <a:ext cx="0" cy="3085515"/>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4" name="Straight Connector 23"/>
          <p:cNvCxnSpPr/>
          <p:nvPr/>
        </p:nvCxnSpPr>
        <p:spPr bwMode="auto">
          <a:xfrm>
            <a:off x="3779133" y="3345766"/>
            <a:ext cx="20648" cy="2464975"/>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5" name="Straight Connector 24"/>
          <p:cNvCxnSpPr/>
          <p:nvPr/>
        </p:nvCxnSpPr>
        <p:spPr bwMode="auto">
          <a:xfrm>
            <a:off x="4705853" y="3908864"/>
            <a:ext cx="0" cy="1901877"/>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28" name="TextBox 27"/>
          <p:cNvSpPr txBox="1"/>
          <p:nvPr/>
        </p:nvSpPr>
        <p:spPr>
          <a:xfrm>
            <a:off x="2965037" y="2078894"/>
            <a:ext cx="5451364" cy="646331"/>
          </a:xfrm>
          <a:prstGeom prst="rect">
            <a:avLst/>
          </a:prstGeom>
          <a:noFill/>
        </p:spPr>
        <p:txBody>
          <a:bodyPr wrap="none" rtlCol="0">
            <a:spAutoFit/>
          </a:bodyPr>
          <a:lstStyle/>
          <a:p>
            <a:r>
              <a:rPr lang="en-US" sz="3600" b="1" dirty="0" smtClean="0">
                <a:latin typeface="Calibri" panose="020F0502020204030204" pitchFamily="34" charset="0"/>
              </a:rPr>
              <a:t>Demand = Marginal Benefit</a:t>
            </a:r>
            <a:endParaRPr lang="en-US" sz="3600" b="1" dirty="0">
              <a:latin typeface="Calibri" panose="020F0502020204030204" pitchFamily="34" charset="0"/>
            </a:endParaRPr>
          </a:p>
        </p:txBody>
      </p:sp>
    </p:spTree>
    <p:extLst>
      <p:ext uri="{BB962C8B-B14F-4D97-AF65-F5344CB8AC3E}">
        <p14:creationId xmlns:p14="http://schemas.microsoft.com/office/powerpoint/2010/main" val="4215006521"/>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Total Benefit</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31</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3602112"/>
            <a:ext cx="313709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4220308" y="3632005"/>
            <a:ext cx="0" cy="2219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3" name="Right Triangle 2"/>
          <p:cNvSpPr/>
          <p:nvPr/>
        </p:nvSpPr>
        <p:spPr bwMode="auto">
          <a:xfrm>
            <a:off x="1083213" y="1491958"/>
            <a:ext cx="3123027" cy="2082018"/>
          </a:xfrm>
          <a:prstGeom prst="rtTriangle">
            <a:avLst/>
          </a:prstGeom>
          <a:solidFill>
            <a:srgbClr val="7030A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409991" y="3280703"/>
            <a:ext cx="65915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3868730" y="5879121"/>
            <a:ext cx="731290" cy="646331"/>
          </a:xfrm>
          <a:prstGeom prst="rect">
            <a:avLst/>
          </a:prstGeom>
          <a:noFill/>
        </p:spPr>
        <p:txBody>
          <a:bodyPr wrap="none" rtlCol="0">
            <a:spAutoFit/>
          </a:bodyPr>
          <a:lstStyle/>
          <a:p>
            <a:r>
              <a:rPr lang="en-US" sz="3600" b="1" dirty="0">
                <a:latin typeface="Calibri" panose="020F0502020204030204" pitchFamily="34" charset="0"/>
              </a:rPr>
              <a:t>Q</a:t>
            </a:r>
            <a:r>
              <a:rPr lang="en-US" sz="3600" b="1" dirty="0" smtClean="0">
                <a:latin typeface="Calibri" panose="020F0502020204030204" pitchFamily="34" charset="0"/>
              </a:rPr>
              <a:t>*</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
        <p:nvSpPr>
          <p:cNvPr id="8" name="Rectangle 7"/>
          <p:cNvSpPr/>
          <p:nvPr/>
        </p:nvSpPr>
        <p:spPr bwMode="auto">
          <a:xfrm>
            <a:off x="1069145" y="3573976"/>
            <a:ext cx="3165230" cy="2236765"/>
          </a:xfrm>
          <a:prstGeom prst="rect">
            <a:avLst/>
          </a:prstGeom>
          <a:solidFill>
            <a:srgbClr val="7030A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1037966433"/>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Total Expenditure</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32</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3602112"/>
            <a:ext cx="313709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4220308" y="3632005"/>
            <a:ext cx="0" cy="2219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409991" y="3280703"/>
            <a:ext cx="65915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3868730" y="5879121"/>
            <a:ext cx="731290" cy="646331"/>
          </a:xfrm>
          <a:prstGeom prst="rect">
            <a:avLst/>
          </a:prstGeom>
          <a:noFill/>
        </p:spPr>
        <p:txBody>
          <a:bodyPr wrap="none" rtlCol="0">
            <a:spAutoFit/>
          </a:bodyPr>
          <a:lstStyle/>
          <a:p>
            <a:r>
              <a:rPr lang="en-US" sz="3600" b="1" dirty="0">
                <a:latin typeface="Calibri" panose="020F0502020204030204" pitchFamily="34" charset="0"/>
              </a:rPr>
              <a:t>Q</a:t>
            </a:r>
            <a:r>
              <a:rPr lang="en-US" sz="3600" b="1" dirty="0" smtClean="0">
                <a:latin typeface="Calibri" panose="020F0502020204030204" pitchFamily="34" charset="0"/>
              </a:rPr>
              <a:t>*</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
        <p:nvSpPr>
          <p:cNvPr id="8" name="Rectangle 7"/>
          <p:cNvSpPr/>
          <p:nvPr/>
        </p:nvSpPr>
        <p:spPr bwMode="auto">
          <a:xfrm>
            <a:off x="1069145" y="3573976"/>
            <a:ext cx="3165230" cy="2236765"/>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798754829"/>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Consumer Surplus</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33</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3602112"/>
            <a:ext cx="313709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4220308" y="3632005"/>
            <a:ext cx="0" cy="2219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3" name="Right Triangle 2"/>
          <p:cNvSpPr/>
          <p:nvPr/>
        </p:nvSpPr>
        <p:spPr bwMode="auto">
          <a:xfrm>
            <a:off x="1083213" y="1491958"/>
            <a:ext cx="3123027" cy="2082018"/>
          </a:xfrm>
          <a:prstGeom prst="rtTriangle">
            <a:avLst/>
          </a:prstGeom>
          <a:solidFill>
            <a:srgbClr val="0900C2"/>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ndParaRPr>
          </a:p>
        </p:txBody>
      </p: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409991" y="3280703"/>
            <a:ext cx="65915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3868730" y="5879121"/>
            <a:ext cx="731290" cy="646331"/>
          </a:xfrm>
          <a:prstGeom prst="rect">
            <a:avLst/>
          </a:prstGeom>
          <a:noFill/>
        </p:spPr>
        <p:txBody>
          <a:bodyPr wrap="none" rtlCol="0">
            <a:spAutoFit/>
          </a:bodyPr>
          <a:lstStyle/>
          <a:p>
            <a:r>
              <a:rPr lang="en-US" sz="3600" b="1" dirty="0">
                <a:latin typeface="Calibri" panose="020F0502020204030204" pitchFamily="34" charset="0"/>
              </a:rPr>
              <a:t>Q</a:t>
            </a:r>
            <a:r>
              <a:rPr lang="en-US" sz="3600" b="1" dirty="0" smtClean="0">
                <a:latin typeface="Calibri" panose="020F0502020204030204" pitchFamily="34" charset="0"/>
              </a:rPr>
              <a:t>*</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Tree>
    <p:extLst>
      <p:ext uri="{BB962C8B-B14F-4D97-AF65-F5344CB8AC3E}">
        <p14:creationId xmlns:p14="http://schemas.microsoft.com/office/powerpoint/2010/main" val="3296697890"/>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Supply</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34</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cxnSp>
        <p:nvCxnSpPr>
          <p:cNvPr id="6" name="Straight Connector 5"/>
          <p:cNvCxnSpPr/>
          <p:nvPr/>
        </p:nvCxnSpPr>
        <p:spPr bwMode="auto">
          <a:xfrm flipH="1" flipV="1">
            <a:off x="1870658" y="4544451"/>
            <a:ext cx="26486" cy="1301251"/>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0" name="Straight Connector 9"/>
          <p:cNvCxnSpPr/>
          <p:nvPr/>
        </p:nvCxnSpPr>
        <p:spPr bwMode="auto">
          <a:xfrm flipH="1">
            <a:off x="1108658" y="5036234"/>
            <a:ext cx="788486"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8" name="Straight Connector 17"/>
          <p:cNvCxnSpPr/>
          <p:nvPr/>
        </p:nvCxnSpPr>
        <p:spPr bwMode="auto">
          <a:xfrm flipH="1">
            <a:off x="1870658" y="4544451"/>
            <a:ext cx="788486"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9" name="Straight Connector 18"/>
          <p:cNvCxnSpPr/>
          <p:nvPr/>
        </p:nvCxnSpPr>
        <p:spPr bwMode="auto">
          <a:xfrm flipH="1">
            <a:off x="2659144" y="4060874"/>
            <a:ext cx="788486"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1" name="Straight Connector 20"/>
          <p:cNvCxnSpPr/>
          <p:nvPr/>
        </p:nvCxnSpPr>
        <p:spPr bwMode="auto">
          <a:xfrm flipH="1">
            <a:off x="3447630" y="3580228"/>
            <a:ext cx="788486"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4" name="Straight Connector 23"/>
          <p:cNvCxnSpPr/>
          <p:nvPr/>
        </p:nvCxnSpPr>
        <p:spPr bwMode="auto">
          <a:xfrm flipH="1">
            <a:off x="4236116" y="3057379"/>
            <a:ext cx="788486"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7" name="Straight Connector 26"/>
          <p:cNvCxnSpPr/>
          <p:nvPr/>
        </p:nvCxnSpPr>
        <p:spPr bwMode="auto">
          <a:xfrm flipH="1" flipV="1">
            <a:off x="5037845" y="3057379"/>
            <a:ext cx="13243" cy="2788323"/>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8" name="Straight Connector 27"/>
          <p:cNvCxnSpPr/>
          <p:nvPr/>
        </p:nvCxnSpPr>
        <p:spPr bwMode="auto">
          <a:xfrm flipH="1" flipV="1">
            <a:off x="4236116" y="3057379"/>
            <a:ext cx="60739" cy="2768213"/>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29" name="Straight Connector 28"/>
          <p:cNvCxnSpPr/>
          <p:nvPr/>
        </p:nvCxnSpPr>
        <p:spPr bwMode="auto">
          <a:xfrm flipV="1">
            <a:off x="3480805" y="3580229"/>
            <a:ext cx="0" cy="2230512"/>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30" name="Straight Connector 29"/>
          <p:cNvCxnSpPr/>
          <p:nvPr/>
        </p:nvCxnSpPr>
        <p:spPr bwMode="auto">
          <a:xfrm flipH="1" flipV="1">
            <a:off x="2675082" y="4060874"/>
            <a:ext cx="13243" cy="1795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34" name="TextBox 33"/>
          <p:cNvSpPr txBox="1"/>
          <p:nvPr/>
        </p:nvSpPr>
        <p:spPr>
          <a:xfrm>
            <a:off x="1338328" y="1815906"/>
            <a:ext cx="4566315" cy="646331"/>
          </a:xfrm>
          <a:prstGeom prst="rect">
            <a:avLst/>
          </a:prstGeom>
          <a:noFill/>
        </p:spPr>
        <p:txBody>
          <a:bodyPr wrap="none" rtlCol="0">
            <a:spAutoFit/>
          </a:bodyPr>
          <a:lstStyle/>
          <a:p>
            <a:r>
              <a:rPr lang="en-US" sz="3600" b="1" dirty="0" smtClean="0">
                <a:latin typeface="Calibri" panose="020F0502020204030204" pitchFamily="34" charset="0"/>
              </a:rPr>
              <a:t>Supply = Marginal Cost</a:t>
            </a:r>
            <a:endParaRPr lang="en-US" sz="3600" b="1" dirty="0">
              <a:latin typeface="Calibri" panose="020F0502020204030204" pitchFamily="34" charset="0"/>
            </a:endParaRPr>
          </a:p>
        </p:txBody>
      </p:sp>
    </p:spTree>
    <p:extLst>
      <p:ext uri="{BB962C8B-B14F-4D97-AF65-F5344CB8AC3E}">
        <p14:creationId xmlns:p14="http://schemas.microsoft.com/office/powerpoint/2010/main" val="3976226083"/>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Total Revenue</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35</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3602112"/>
            <a:ext cx="313709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4220308" y="3632005"/>
            <a:ext cx="0" cy="2219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0" name="Right Triangle 9"/>
          <p:cNvSpPr/>
          <p:nvPr/>
        </p:nvSpPr>
        <p:spPr bwMode="auto">
          <a:xfrm>
            <a:off x="1083214" y="3573976"/>
            <a:ext cx="3151162" cy="1940951"/>
          </a:xfrm>
          <a:custGeom>
            <a:avLst/>
            <a:gdLst>
              <a:gd name="connsiteX0" fmla="*/ 0 w 3108959"/>
              <a:gd name="connsiteY0" fmla="*/ 1870612 h 1870612"/>
              <a:gd name="connsiteX1" fmla="*/ 0 w 3108959"/>
              <a:gd name="connsiteY1" fmla="*/ 0 h 1870612"/>
              <a:gd name="connsiteX2" fmla="*/ 3108959 w 3108959"/>
              <a:gd name="connsiteY2" fmla="*/ 1870612 h 1870612"/>
              <a:gd name="connsiteX3" fmla="*/ 0 w 3108959"/>
              <a:gd name="connsiteY3" fmla="*/ 1870612 h 1870612"/>
              <a:gd name="connsiteX0" fmla="*/ 0 w 3151162"/>
              <a:gd name="connsiteY0" fmla="*/ 1870612 h 1870612"/>
              <a:gd name="connsiteX1" fmla="*/ 0 w 3151162"/>
              <a:gd name="connsiteY1" fmla="*/ 0 h 1870612"/>
              <a:gd name="connsiteX2" fmla="*/ 3151162 w 3151162"/>
              <a:gd name="connsiteY2" fmla="*/ 13677 h 1870612"/>
              <a:gd name="connsiteX3" fmla="*/ 0 w 3151162"/>
              <a:gd name="connsiteY3" fmla="*/ 1870612 h 1870612"/>
              <a:gd name="connsiteX0" fmla="*/ 42203 w 3151162"/>
              <a:gd name="connsiteY0" fmla="*/ 1940951 h 1940951"/>
              <a:gd name="connsiteX1" fmla="*/ 0 w 3151162"/>
              <a:gd name="connsiteY1" fmla="*/ 0 h 1940951"/>
              <a:gd name="connsiteX2" fmla="*/ 3151162 w 3151162"/>
              <a:gd name="connsiteY2" fmla="*/ 13677 h 1940951"/>
              <a:gd name="connsiteX3" fmla="*/ 42203 w 3151162"/>
              <a:gd name="connsiteY3" fmla="*/ 1940951 h 1940951"/>
            </a:gdLst>
            <a:ahLst/>
            <a:cxnLst>
              <a:cxn ang="0">
                <a:pos x="connsiteX0" y="connsiteY0"/>
              </a:cxn>
              <a:cxn ang="0">
                <a:pos x="connsiteX1" y="connsiteY1"/>
              </a:cxn>
              <a:cxn ang="0">
                <a:pos x="connsiteX2" y="connsiteY2"/>
              </a:cxn>
              <a:cxn ang="0">
                <a:pos x="connsiteX3" y="connsiteY3"/>
              </a:cxn>
            </a:cxnLst>
            <a:rect l="l" t="t" r="r" b="b"/>
            <a:pathLst>
              <a:path w="3151162" h="1940951">
                <a:moveTo>
                  <a:pt x="42203" y="1940951"/>
                </a:moveTo>
                <a:lnTo>
                  <a:pt x="0" y="0"/>
                </a:lnTo>
                <a:lnTo>
                  <a:pt x="3151162" y="13677"/>
                </a:lnTo>
                <a:lnTo>
                  <a:pt x="42203" y="1940951"/>
                </a:lnTo>
                <a:close/>
              </a:path>
            </a:pathLst>
          </a:custGeom>
          <a:solidFill>
            <a:srgbClr val="FFC0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8" name="TextBox 17"/>
          <p:cNvSpPr txBox="1"/>
          <p:nvPr/>
        </p:nvSpPr>
        <p:spPr>
          <a:xfrm>
            <a:off x="409991" y="3280703"/>
            <a:ext cx="65915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3868730" y="5879121"/>
            <a:ext cx="731290" cy="646331"/>
          </a:xfrm>
          <a:prstGeom prst="rect">
            <a:avLst/>
          </a:prstGeom>
          <a:noFill/>
        </p:spPr>
        <p:txBody>
          <a:bodyPr wrap="none" rtlCol="0">
            <a:spAutoFit/>
          </a:bodyPr>
          <a:lstStyle/>
          <a:p>
            <a:r>
              <a:rPr lang="en-US" sz="3600" b="1" dirty="0">
                <a:latin typeface="Calibri" panose="020F0502020204030204" pitchFamily="34" charset="0"/>
              </a:rPr>
              <a:t>Q</a:t>
            </a:r>
            <a:r>
              <a:rPr lang="en-US" sz="3600" b="1" dirty="0" smtClean="0">
                <a:latin typeface="Calibri" panose="020F0502020204030204" pitchFamily="34" charset="0"/>
              </a:rPr>
              <a:t>*</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
        <p:nvSpPr>
          <p:cNvPr id="8" name="Rectangle 7"/>
          <p:cNvSpPr/>
          <p:nvPr/>
        </p:nvSpPr>
        <p:spPr bwMode="auto">
          <a:xfrm>
            <a:off x="1069145" y="5514927"/>
            <a:ext cx="3123027" cy="323948"/>
          </a:xfrm>
          <a:prstGeom prst="rect">
            <a:avLst/>
          </a:prstGeom>
          <a:solidFill>
            <a:srgbClr val="FFC0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
        <p:nvSpPr>
          <p:cNvPr id="24" name="Right Triangle 9"/>
          <p:cNvSpPr/>
          <p:nvPr/>
        </p:nvSpPr>
        <p:spPr bwMode="auto">
          <a:xfrm rot="10800000">
            <a:off x="1052730" y="3571628"/>
            <a:ext cx="3151162" cy="1940951"/>
          </a:xfrm>
          <a:custGeom>
            <a:avLst/>
            <a:gdLst>
              <a:gd name="connsiteX0" fmla="*/ 0 w 3108959"/>
              <a:gd name="connsiteY0" fmla="*/ 1870612 h 1870612"/>
              <a:gd name="connsiteX1" fmla="*/ 0 w 3108959"/>
              <a:gd name="connsiteY1" fmla="*/ 0 h 1870612"/>
              <a:gd name="connsiteX2" fmla="*/ 3108959 w 3108959"/>
              <a:gd name="connsiteY2" fmla="*/ 1870612 h 1870612"/>
              <a:gd name="connsiteX3" fmla="*/ 0 w 3108959"/>
              <a:gd name="connsiteY3" fmla="*/ 1870612 h 1870612"/>
              <a:gd name="connsiteX0" fmla="*/ 0 w 3151162"/>
              <a:gd name="connsiteY0" fmla="*/ 1870612 h 1870612"/>
              <a:gd name="connsiteX1" fmla="*/ 0 w 3151162"/>
              <a:gd name="connsiteY1" fmla="*/ 0 h 1870612"/>
              <a:gd name="connsiteX2" fmla="*/ 3151162 w 3151162"/>
              <a:gd name="connsiteY2" fmla="*/ 13677 h 1870612"/>
              <a:gd name="connsiteX3" fmla="*/ 0 w 3151162"/>
              <a:gd name="connsiteY3" fmla="*/ 1870612 h 1870612"/>
              <a:gd name="connsiteX0" fmla="*/ 42203 w 3151162"/>
              <a:gd name="connsiteY0" fmla="*/ 1940951 h 1940951"/>
              <a:gd name="connsiteX1" fmla="*/ 0 w 3151162"/>
              <a:gd name="connsiteY1" fmla="*/ 0 h 1940951"/>
              <a:gd name="connsiteX2" fmla="*/ 3151162 w 3151162"/>
              <a:gd name="connsiteY2" fmla="*/ 13677 h 1940951"/>
              <a:gd name="connsiteX3" fmla="*/ 42203 w 3151162"/>
              <a:gd name="connsiteY3" fmla="*/ 1940951 h 1940951"/>
            </a:gdLst>
            <a:ahLst/>
            <a:cxnLst>
              <a:cxn ang="0">
                <a:pos x="connsiteX0" y="connsiteY0"/>
              </a:cxn>
              <a:cxn ang="0">
                <a:pos x="connsiteX1" y="connsiteY1"/>
              </a:cxn>
              <a:cxn ang="0">
                <a:pos x="connsiteX2" y="connsiteY2"/>
              </a:cxn>
              <a:cxn ang="0">
                <a:pos x="connsiteX3" y="connsiteY3"/>
              </a:cxn>
            </a:cxnLst>
            <a:rect l="l" t="t" r="r" b="b"/>
            <a:pathLst>
              <a:path w="3151162" h="1940951">
                <a:moveTo>
                  <a:pt x="42203" y="1940951"/>
                </a:moveTo>
                <a:lnTo>
                  <a:pt x="0" y="0"/>
                </a:lnTo>
                <a:lnTo>
                  <a:pt x="3151162" y="13677"/>
                </a:lnTo>
                <a:lnTo>
                  <a:pt x="42203" y="1940951"/>
                </a:lnTo>
                <a:close/>
              </a:path>
            </a:pathLst>
          </a:custGeom>
          <a:solidFill>
            <a:srgbClr val="FFC0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3717245948"/>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Total Cost</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36</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3602112"/>
            <a:ext cx="313709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4220308" y="3632005"/>
            <a:ext cx="0" cy="2219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8" name="TextBox 17"/>
          <p:cNvSpPr txBox="1"/>
          <p:nvPr/>
        </p:nvSpPr>
        <p:spPr>
          <a:xfrm>
            <a:off x="409991" y="3280703"/>
            <a:ext cx="65915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3868730" y="5879121"/>
            <a:ext cx="731290" cy="646331"/>
          </a:xfrm>
          <a:prstGeom prst="rect">
            <a:avLst/>
          </a:prstGeom>
          <a:noFill/>
        </p:spPr>
        <p:txBody>
          <a:bodyPr wrap="none" rtlCol="0">
            <a:spAutoFit/>
          </a:bodyPr>
          <a:lstStyle/>
          <a:p>
            <a:r>
              <a:rPr lang="en-US" sz="3600" b="1" dirty="0">
                <a:latin typeface="Calibri" panose="020F0502020204030204" pitchFamily="34" charset="0"/>
              </a:rPr>
              <a:t>Q</a:t>
            </a:r>
            <a:r>
              <a:rPr lang="en-US" sz="3600" b="1" dirty="0" smtClean="0">
                <a:latin typeface="Calibri" panose="020F0502020204030204" pitchFamily="34" charset="0"/>
              </a:rPr>
              <a:t>*</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
        <p:nvSpPr>
          <p:cNvPr id="8" name="Rectangle 7"/>
          <p:cNvSpPr/>
          <p:nvPr/>
        </p:nvSpPr>
        <p:spPr bwMode="auto">
          <a:xfrm>
            <a:off x="1069145" y="5486791"/>
            <a:ext cx="3123027" cy="323948"/>
          </a:xfrm>
          <a:prstGeom prst="rect">
            <a:avLst/>
          </a:prstGeom>
          <a:solidFill>
            <a:srgbClr val="00B05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
        <p:nvSpPr>
          <p:cNvPr id="24" name="Right Triangle 9"/>
          <p:cNvSpPr/>
          <p:nvPr/>
        </p:nvSpPr>
        <p:spPr bwMode="auto">
          <a:xfrm rot="10800000">
            <a:off x="1052730" y="3571628"/>
            <a:ext cx="3151162" cy="1940951"/>
          </a:xfrm>
          <a:custGeom>
            <a:avLst/>
            <a:gdLst>
              <a:gd name="connsiteX0" fmla="*/ 0 w 3108959"/>
              <a:gd name="connsiteY0" fmla="*/ 1870612 h 1870612"/>
              <a:gd name="connsiteX1" fmla="*/ 0 w 3108959"/>
              <a:gd name="connsiteY1" fmla="*/ 0 h 1870612"/>
              <a:gd name="connsiteX2" fmla="*/ 3108959 w 3108959"/>
              <a:gd name="connsiteY2" fmla="*/ 1870612 h 1870612"/>
              <a:gd name="connsiteX3" fmla="*/ 0 w 3108959"/>
              <a:gd name="connsiteY3" fmla="*/ 1870612 h 1870612"/>
              <a:gd name="connsiteX0" fmla="*/ 0 w 3151162"/>
              <a:gd name="connsiteY0" fmla="*/ 1870612 h 1870612"/>
              <a:gd name="connsiteX1" fmla="*/ 0 w 3151162"/>
              <a:gd name="connsiteY1" fmla="*/ 0 h 1870612"/>
              <a:gd name="connsiteX2" fmla="*/ 3151162 w 3151162"/>
              <a:gd name="connsiteY2" fmla="*/ 13677 h 1870612"/>
              <a:gd name="connsiteX3" fmla="*/ 0 w 3151162"/>
              <a:gd name="connsiteY3" fmla="*/ 1870612 h 1870612"/>
              <a:gd name="connsiteX0" fmla="*/ 42203 w 3151162"/>
              <a:gd name="connsiteY0" fmla="*/ 1940951 h 1940951"/>
              <a:gd name="connsiteX1" fmla="*/ 0 w 3151162"/>
              <a:gd name="connsiteY1" fmla="*/ 0 h 1940951"/>
              <a:gd name="connsiteX2" fmla="*/ 3151162 w 3151162"/>
              <a:gd name="connsiteY2" fmla="*/ 13677 h 1940951"/>
              <a:gd name="connsiteX3" fmla="*/ 42203 w 3151162"/>
              <a:gd name="connsiteY3" fmla="*/ 1940951 h 1940951"/>
            </a:gdLst>
            <a:ahLst/>
            <a:cxnLst>
              <a:cxn ang="0">
                <a:pos x="connsiteX0" y="connsiteY0"/>
              </a:cxn>
              <a:cxn ang="0">
                <a:pos x="connsiteX1" y="connsiteY1"/>
              </a:cxn>
              <a:cxn ang="0">
                <a:pos x="connsiteX2" y="connsiteY2"/>
              </a:cxn>
              <a:cxn ang="0">
                <a:pos x="connsiteX3" y="connsiteY3"/>
              </a:cxn>
            </a:cxnLst>
            <a:rect l="l" t="t" r="r" b="b"/>
            <a:pathLst>
              <a:path w="3151162" h="1940951">
                <a:moveTo>
                  <a:pt x="42203" y="1940951"/>
                </a:moveTo>
                <a:lnTo>
                  <a:pt x="0" y="0"/>
                </a:lnTo>
                <a:lnTo>
                  <a:pt x="3151162" y="13677"/>
                </a:lnTo>
                <a:lnTo>
                  <a:pt x="42203" y="1940951"/>
                </a:lnTo>
                <a:close/>
              </a:path>
            </a:pathLst>
          </a:custGeom>
          <a:solidFill>
            <a:srgbClr val="00B05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4038761950"/>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Producer Surplus</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37</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3602112"/>
            <a:ext cx="313709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4220308" y="3632005"/>
            <a:ext cx="0" cy="2219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0" name="Right Triangle 9"/>
          <p:cNvSpPr/>
          <p:nvPr/>
        </p:nvSpPr>
        <p:spPr bwMode="auto">
          <a:xfrm>
            <a:off x="1083214" y="3573976"/>
            <a:ext cx="3151162" cy="1940951"/>
          </a:xfrm>
          <a:custGeom>
            <a:avLst/>
            <a:gdLst>
              <a:gd name="connsiteX0" fmla="*/ 0 w 3108959"/>
              <a:gd name="connsiteY0" fmla="*/ 1870612 h 1870612"/>
              <a:gd name="connsiteX1" fmla="*/ 0 w 3108959"/>
              <a:gd name="connsiteY1" fmla="*/ 0 h 1870612"/>
              <a:gd name="connsiteX2" fmla="*/ 3108959 w 3108959"/>
              <a:gd name="connsiteY2" fmla="*/ 1870612 h 1870612"/>
              <a:gd name="connsiteX3" fmla="*/ 0 w 3108959"/>
              <a:gd name="connsiteY3" fmla="*/ 1870612 h 1870612"/>
              <a:gd name="connsiteX0" fmla="*/ 0 w 3151162"/>
              <a:gd name="connsiteY0" fmla="*/ 1870612 h 1870612"/>
              <a:gd name="connsiteX1" fmla="*/ 0 w 3151162"/>
              <a:gd name="connsiteY1" fmla="*/ 0 h 1870612"/>
              <a:gd name="connsiteX2" fmla="*/ 3151162 w 3151162"/>
              <a:gd name="connsiteY2" fmla="*/ 13677 h 1870612"/>
              <a:gd name="connsiteX3" fmla="*/ 0 w 3151162"/>
              <a:gd name="connsiteY3" fmla="*/ 1870612 h 1870612"/>
              <a:gd name="connsiteX0" fmla="*/ 42203 w 3151162"/>
              <a:gd name="connsiteY0" fmla="*/ 1940951 h 1940951"/>
              <a:gd name="connsiteX1" fmla="*/ 0 w 3151162"/>
              <a:gd name="connsiteY1" fmla="*/ 0 h 1940951"/>
              <a:gd name="connsiteX2" fmla="*/ 3151162 w 3151162"/>
              <a:gd name="connsiteY2" fmla="*/ 13677 h 1940951"/>
              <a:gd name="connsiteX3" fmla="*/ 42203 w 3151162"/>
              <a:gd name="connsiteY3" fmla="*/ 1940951 h 1940951"/>
            </a:gdLst>
            <a:ahLst/>
            <a:cxnLst>
              <a:cxn ang="0">
                <a:pos x="connsiteX0" y="connsiteY0"/>
              </a:cxn>
              <a:cxn ang="0">
                <a:pos x="connsiteX1" y="connsiteY1"/>
              </a:cxn>
              <a:cxn ang="0">
                <a:pos x="connsiteX2" y="connsiteY2"/>
              </a:cxn>
              <a:cxn ang="0">
                <a:pos x="connsiteX3" y="connsiteY3"/>
              </a:cxn>
            </a:cxnLst>
            <a:rect l="l" t="t" r="r" b="b"/>
            <a:pathLst>
              <a:path w="3151162" h="1940951">
                <a:moveTo>
                  <a:pt x="42203" y="1940951"/>
                </a:moveTo>
                <a:lnTo>
                  <a:pt x="0" y="0"/>
                </a:lnTo>
                <a:lnTo>
                  <a:pt x="3151162" y="13677"/>
                </a:lnTo>
                <a:lnTo>
                  <a:pt x="42203" y="1940951"/>
                </a:lnTo>
                <a:close/>
              </a:path>
            </a:pathLst>
          </a:custGeom>
          <a:solidFill>
            <a:srgbClr val="FF00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409991" y="3280703"/>
            <a:ext cx="65915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3868730" y="5879121"/>
            <a:ext cx="731290" cy="646331"/>
          </a:xfrm>
          <a:prstGeom prst="rect">
            <a:avLst/>
          </a:prstGeom>
          <a:noFill/>
        </p:spPr>
        <p:txBody>
          <a:bodyPr wrap="none" rtlCol="0">
            <a:spAutoFit/>
          </a:bodyPr>
          <a:lstStyle/>
          <a:p>
            <a:r>
              <a:rPr lang="en-US" sz="3600" b="1" dirty="0">
                <a:latin typeface="Calibri" panose="020F0502020204030204" pitchFamily="34" charset="0"/>
              </a:rPr>
              <a:t>Q</a:t>
            </a:r>
            <a:r>
              <a:rPr lang="en-US" sz="3600" b="1" dirty="0" smtClean="0">
                <a:latin typeface="Calibri" panose="020F0502020204030204" pitchFamily="34" charset="0"/>
              </a:rPr>
              <a:t>*</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Tree>
    <p:extLst>
      <p:ext uri="{BB962C8B-B14F-4D97-AF65-F5344CB8AC3E}">
        <p14:creationId xmlns:p14="http://schemas.microsoft.com/office/powerpoint/2010/main" val="2325603822"/>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Benefit</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38</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3602112"/>
            <a:ext cx="313709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4220308" y="3632005"/>
            <a:ext cx="0" cy="2219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3" name="Right Triangle 2"/>
          <p:cNvSpPr/>
          <p:nvPr/>
        </p:nvSpPr>
        <p:spPr bwMode="auto">
          <a:xfrm>
            <a:off x="1083213" y="1491958"/>
            <a:ext cx="3123027" cy="2082018"/>
          </a:xfrm>
          <a:prstGeom prst="rtTriangle">
            <a:avLst/>
          </a:prstGeom>
          <a:solidFill>
            <a:srgbClr val="0900C2"/>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ndParaRPr>
          </a:p>
        </p:txBody>
      </p:sp>
      <p:sp>
        <p:nvSpPr>
          <p:cNvPr id="10" name="Right Triangle 9"/>
          <p:cNvSpPr/>
          <p:nvPr/>
        </p:nvSpPr>
        <p:spPr bwMode="auto">
          <a:xfrm>
            <a:off x="1083214" y="3573976"/>
            <a:ext cx="3151162" cy="1940951"/>
          </a:xfrm>
          <a:custGeom>
            <a:avLst/>
            <a:gdLst>
              <a:gd name="connsiteX0" fmla="*/ 0 w 3108959"/>
              <a:gd name="connsiteY0" fmla="*/ 1870612 h 1870612"/>
              <a:gd name="connsiteX1" fmla="*/ 0 w 3108959"/>
              <a:gd name="connsiteY1" fmla="*/ 0 h 1870612"/>
              <a:gd name="connsiteX2" fmla="*/ 3108959 w 3108959"/>
              <a:gd name="connsiteY2" fmla="*/ 1870612 h 1870612"/>
              <a:gd name="connsiteX3" fmla="*/ 0 w 3108959"/>
              <a:gd name="connsiteY3" fmla="*/ 1870612 h 1870612"/>
              <a:gd name="connsiteX0" fmla="*/ 0 w 3151162"/>
              <a:gd name="connsiteY0" fmla="*/ 1870612 h 1870612"/>
              <a:gd name="connsiteX1" fmla="*/ 0 w 3151162"/>
              <a:gd name="connsiteY1" fmla="*/ 0 h 1870612"/>
              <a:gd name="connsiteX2" fmla="*/ 3151162 w 3151162"/>
              <a:gd name="connsiteY2" fmla="*/ 13677 h 1870612"/>
              <a:gd name="connsiteX3" fmla="*/ 0 w 3151162"/>
              <a:gd name="connsiteY3" fmla="*/ 1870612 h 1870612"/>
              <a:gd name="connsiteX0" fmla="*/ 42203 w 3151162"/>
              <a:gd name="connsiteY0" fmla="*/ 1940951 h 1940951"/>
              <a:gd name="connsiteX1" fmla="*/ 0 w 3151162"/>
              <a:gd name="connsiteY1" fmla="*/ 0 h 1940951"/>
              <a:gd name="connsiteX2" fmla="*/ 3151162 w 3151162"/>
              <a:gd name="connsiteY2" fmla="*/ 13677 h 1940951"/>
              <a:gd name="connsiteX3" fmla="*/ 42203 w 3151162"/>
              <a:gd name="connsiteY3" fmla="*/ 1940951 h 1940951"/>
            </a:gdLst>
            <a:ahLst/>
            <a:cxnLst>
              <a:cxn ang="0">
                <a:pos x="connsiteX0" y="connsiteY0"/>
              </a:cxn>
              <a:cxn ang="0">
                <a:pos x="connsiteX1" y="connsiteY1"/>
              </a:cxn>
              <a:cxn ang="0">
                <a:pos x="connsiteX2" y="connsiteY2"/>
              </a:cxn>
              <a:cxn ang="0">
                <a:pos x="connsiteX3" y="connsiteY3"/>
              </a:cxn>
            </a:cxnLst>
            <a:rect l="l" t="t" r="r" b="b"/>
            <a:pathLst>
              <a:path w="3151162" h="1940951">
                <a:moveTo>
                  <a:pt x="42203" y="1940951"/>
                </a:moveTo>
                <a:lnTo>
                  <a:pt x="0" y="0"/>
                </a:lnTo>
                <a:lnTo>
                  <a:pt x="3151162" y="13677"/>
                </a:lnTo>
                <a:lnTo>
                  <a:pt x="42203" y="1940951"/>
                </a:lnTo>
                <a:close/>
              </a:path>
            </a:pathLst>
          </a:custGeom>
          <a:solidFill>
            <a:srgbClr val="FF00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409991" y="3280703"/>
            <a:ext cx="65915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3868730" y="5879121"/>
            <a:ext cx="731290" cy="646331"/>
          </a:xfrm>
          <a:prstGeom prst="rect">
            <a:avLst/>
          </a:prstGeom>
          <a:noFill/>
        </p:spPr>
        <p:txBody>
          <a:bodyPr wrap="none" rtlCol="0">
            <a:spAutoFit/>
          </a:bodyPr>
          <a:lstStyle/>
          <a:p>
            <a:r>
              <a:rPr lang="en-US" sz="3600" b="1" dirty="0">
                <a:latin typeface="Calibri" panose="020F0502020204030204" pitchFamily="34" charset="0"/>
              </a:rPr>
              <a:t>Q</a:t>
            </a:r>
            <a:r>
              <a:rPr lang="en-US" sz="3600" b="1" dirty="0" smtClean="0">
                <a:latin typeface="Calibri" panose="020F0502020204030204" pitchFamily="34" charset="0"/>
              </a:rPr>
              <a:t>*</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Tree>
    <p:extLst>
      <p:ext uri="{BB962C8B-B14F-4D97-AF65-F5344CB8AC3E}">
        <p14:creationId xmlns:p14="http://schemas.microsoft.com/office/powerpoint/2010/main" val="4133040153"/>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Why marginal?</a:t>
            </a:r>
          </a:p>
          <a:p>
            <a:r>
              <a:rPr lang="en-US" dirty="0" smtClean="0"/>
              <a:t>Is economic profit the same as accounting profit?</a:t>
            </a:r>
          </a:p>
          <a:p>
            <a:r>
              <a:rPr lang="en-US" dirty="0" smtClean="0"/>
              <a:t>What is “opportunity cost”?</a:t>
            </a:r>
          </a:p>
          <a:p>
            <a:r>
              <a:rPr lang="en-US" dirty="0" smtClean="0"/>
              <a:t>Do we care about who gets the surplus?</a:t>
            </a:r>
          </a:p>
          <a:p>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39</a:t>
            </a:fld>
            <a:endParaRPr lang="en-US"/>
          </a:p>
        </p:txBody>
      </p:sp>
    </p:spTree>
    <p:extLst>
      <p:ext uri="{BB962C8B-B14F-4D97-AF65-F5344CB8AC3E}">
        <p14:creationId xmlns:p14="http://schemas.microsoft.com/office/powerpoint/2010/main" val="3951352187"/>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US Situation</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49069473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External Costs</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40</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3602112"/>
            <a:ext cx="313709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4220308" y="3632005"/>
            <a:ext cx="0" cy="2219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409991" y="3280703"/>
            <a:ext cx="65915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3868730" y="5879121"/>
            <a:ext cx="731290" cy="646331"/>
          </a:xfrm>
          <a:prstGeom prst="rect">
            <a:avLst/>
          </a:prstGeom>
          <a:noFill/>
        </p:spPr>
        <p:txBody>
          <a:bodyPr wrap="none" rtlCol="0">
            <a:spAutoFit/>
          </a:bodyPr>
          <a:lstStyle/>
          <a:p>
            <a:r>
              <a:rPr lang="en-US" sz="3600" b="1" dirty="0">
                <a:latin typeface="Calibri" panose="020F0502020204030204" pitchFamily="34" charset="0"/>
              </a:rPr>
              <a:t>Q</a:t>
            </a:r>
            <a:r>
              <a:rPr lang="en-US" sz="3600" b="1" dirty="0" smtClean="0">
                <a:latin typeface="Calibri" panose="020F0502020204030204" pitchFamily="34" charset="0"/>
              </a:rPr>
              <a:t>*</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cxnSp>
        <p:nvCxnSpPr>
          <p:cNvPr id="24" name="Straight Connector 23"/>
          <p:cNvCxnSpPr/>
          <p:nvPr/>
        </p:nvCxnSpPr>
        <p:spPr bwMode="auto">
          <a:xfrm flipV="1">
            <a:off x="1575582" y="1814732"/>
            <a:ext cx="3854547" cy="2406554"/>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5" name="TextBox 24"/>
          <p:cNvSpPr txBox="1"/>
          <p:nvPr/>
        </p:nvSpPr>
        <p:spPr>
          <a:xfrm>
            <a:off x="5536324" y="1422398"/>
            <a:ext cx="1050288" cy="646331"/>
          </a:xfrm>
          <a:prstGeom prst="rect">
            <a:avLst/>
          </a:prstGeom>
          <a:noFill/>
        </p:spPr>
        <p:txBody>
          <a:bodyPr wrap="none" rtlCol="0">
            <a:spAutoFit/>
          </a:bodyPr>
          <a:lstStyle/>
          <a:p>
            <a:r>
              <a:rPr lang="en-US" sz="3600" b="1" dirty="0" smtClean="0">
                <a:latin typeface="Calibri" panose="020F0502020204030204" pitchFamily="34" charset="0"/>
              </a:rPr>
              <a:t>MSC</a:t>
            </a:r>
            <a:endParaRPr lang="en-US" sz="3600" b="1" dirty="0">
              <a:latin typeface="Calibri" panose="020F0502020204030204" pitchFamily="34" charset="0"/>
            </a:endParaRPr>
          </a:p>
        </p:txBody>
      </p:sp>
      <p:sp>
        <p:nvSpPr>
          <p:cNvPr id="3" name="Rectangle 2"/>
          <p:cNvSpPr/>
          <p:nvPr/>
        </p:nvSpPr>
        <p:spPr bwMode="auto">
          <a:xfrm>
            <a:off x="1108658" y="3573976"/>
            <a:ext cx="3097582" cy="2236765"/>
          </a:xfrm>
          <a:prstGeom prst="rect">
            <a:avLst/>
          </a:prstGeom>
          <a:solidFill>
            <a:srgbClr val="7030A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
        <p:nvSpPr>
          <p:cNvPr id="10" name="Right Triangle 9"/>
          <p:cNvSpPr/>
          <p:nvPr/>
        </p:nvSpPr>
        <p:spPr bwMode="auto">
          <a:xfrm>
            <a:off x="1055077" y="1593151"/>
            <a:ext cx="3137095" cy="1980825"/>
          </a:xfrm>
          <a:prstGeom prst="rtTriangle">
            <a:avLst/>
          </a:prstGeom>
          <a:solidFill>
            <a:srgbClr val="7030A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3341566959"/>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External Costs: Total Social Cost</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41</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3602112"/>
            <a:ext cx="313709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4220308" y="3632005"/>
            <a:ext cx="0" cy="2219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409991" y="3280703"/>
            <a:ext cx="65915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3868730" y="5879121"/>
            <a:ext cx="731290" cy="646331"/>
          </a:xfrm>
          <a:prstGeom prst="rect">
            <a:avLst/>
          </a:prstGeom>
          <a:noFill/>
        </p:spPr>
        <p:txBody>
          <a:bodyPr wrap="none" rtlCol="0">
            <a:spAutoFit/>
          </a:bodyPr>
          <a:lstStyle/>
          <a:p>
            <a:r>
              <a:rPr lang="en-US" sz="3600" b="1" dirty="0">
                <a:latin typeface="Calibri" panose="020F0502020204030204" pitchFamily="34" charset="0"/>
              </a:rPr>
              <a:t>Q</a:t>
            </a:r>
            <a:r>
              <a:rPr lang="en-US" sz="3600" b="1" dirty="0" smtClean="0">
                <a:latin typeface="Calibri" panose="020F0502020204030204" pitchFamily="34" charset="0"/>
              </a:rPr>
              <a:t>*</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cxnSp>
        <p:nvCxnSpPr>
          <p:cNvPr id="24" name="Straight Connector 23"/>
          <p:cNvCxnSpPr/>
          <p:nvPr/>
        </p:nvCxnSpPr>
        <p:spPr bwMode="auto">
          <a:xfrm flipV="1">
            <a:off x="1575582" y="1814732"/>
            <a:ext cx="3854547" cy="2406554"/>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5" name="TextBox 24"/>
          <p:cNvSpPr txBox="1"/>
          <p:nvPr/>
        </p:nvSpPr>
        <p:spPr>
          <a:xfrm>
            <a:off x="5536324" y="1422398"/>
            <a:ext cx="1050288" cy="646331"/>
          </a:xfrm>
          <a:prstGeom prst="rect">
            <a:avLst/>
          </a:prstGeom>
          <a:noFill/>
        </p:spPr>
        <p:txBody>
          <a:bodyPr wrap="none" rtlCol="0">
            <a:spAutoFit/>
          </a:bodyPr>
          <a:lstStyle/>
          <a:p>
            <a:r>
              <a:rPr lang="en-US" sz="3600" b="1" dirty="0" smtClean="0">
                <a:latin typeface="Calibri" panose="020F0502020204030204" pitchFamily="34" charset="0"/>
              </a:rPr>
              <a:t>MSC</a:t>
            </a:r>
            <a:endParaRPr lang="en-US" sz="3600" b="1" dirty="0">
              <a:latin typeface="Calibri" panose="020F0502020204030204" pitchFamily="34" charset="0"/>
            </a:endParaRPr>
          </a:p>
        </p:txBody>
      </p:sp>
      <p:sp>
        <p:nvSpPr>
          <p:cNvPr id="16" name="Rectangle 15"/>
          <p:cNvSpPr/>
          <p:nvPr/>
        </p:nvSpPr>
        <p:spPr bwMode="auto">
          <a:xfrm>
            <a:off x="1108658" y="4544451"/>
            <a:ext cx="3097582" cy="1307514"/>
          </a:xfrm>
          <a:prstGeom prst="rect">
            <a:avLst/>
          </a:prstGeom>
          <a:solidFill>
            <a:srgbClr val="00B05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
        <p:nvSpPr>
          <p:cNvPr id="29" name="Isosceles Triangle 28"/>
          <p:cNvSpPr/>
          <p:nvPr/>
        </p:nvSpPr>
        <p:spPr bwMode="auto">
          <a:xfrm>
            <a:off x="1083213" y="2518900"/>
            <a:ext cx="3151162" cy="2025552"/>
          </a:xfrm>
          <a:prstGeom prst="triangle">
            <a:avLst>
              <a:gd name="adj" fmla="val 100000"/>
            </a:avLst>
          </a:prstGeom>
          <a:solidFill>
            <a:srgbClr val="00B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2628744973"/>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Deadweight Loss Due To External Costs</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42</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3602112"/>
            <a:ext cx="313709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4220308" y="3632005"/>
            <a:ext cx="0" cy="2219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409991" y="3280703"/>
            <a:ext cx="65915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3868730" y="5879121"/>
            <a:ext cx="731290" cy="646331"/>
          </a:xfrm>
          <a:prstGeom prst="rect">
            <a:avLst/>
          </a:prstGeom>
          <a:noFill/>
        </p:spPr>
        <p:txBody>
          <a:bodyPr wrap="none" rtlCol="0">
            <a:spAutoFit/>
          </a:bodyPr>
          <a:lstStyle/>
          <a:p>
            <a:r>
              <a:rPr lang="en-US" sz="3600" b="1" dirty="0">
                <a:latin typeface="Calibri" panose="020F0502020204030204" pitchFamily="34" charset="0"/>
              </a:rPr>
              <a:t>Q</a:t>
            </a:r>
            <a:r>
              <a:rPr lang="en-US" sz="3600" b="1" dirty="0" smtClean="0">
                <a:latin typeface="Calibri" panose="020F0502020204030204" pitchFamily="34" charset="0"/>
              </a:rPr>
              <a:t>*</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cxnSp>
        <p:nvCxnSpPr>
          <p:cNvPr id="24" name="Straight Connector 23"/>
          <p:cNvCxnSpPr/>
          <p:nvPr/>
        </p:nvCxnSpPr>
        <p:spPr bwMode="auto">
          <a:xfrm flipV="1">
            <a:off x="1575582" y="1814732"/>
            <a:ext cx="3854547" cy="2406554"/>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5" name="TextBox 24"/>
          <p:cNvSpPr txBox="1"/>
          <p:nvPr/>
        </p:nvSpPr>
        <p:spPr>
          <a:xfrm>
            <a:off x="5536324" y="1422398"/>
            <a:ext cx="1050288" cy="646331"/>
          </a:xfrm>
          <a:prstGeom prst="rect">
            <a:avLst/>
          </a:prstGeom>
          <a:noFill/>
        </p:spPr>
        <p:txBody>
          <a:bodyPr wrap="none" rtlCol="0">
            <a:spAutoFit/>
          </a:bodyPr>
          <a:lstStyle/>
          <a:p>
            <a:r>
              <a:rPr lang="en-US" sz="3600" b="1" dirty="0" smtClean="0">
                <a:latin typeface="Calibri" panose="020F0502020204030204" pitchFamily="34" charset="0"/>
              </a:rPr>
              <a:t>MSC</a:t>
            </a:r>
            <a:endParaRPr lang="en-US" sz="3600" b="1" dirty="0">
              <a:latin typeface="Calibri" panose="020F0502020204030204" pitchFamily="34" charset="0"/>
            </a:endParaRPr>
          </a:p>
        </p:txBody>
      </p:sp>
      <p:sp>
        <p:nvSpPr>
          <p:cNvPr id="3" name="Isosceles Triangle 2"/>
          <p:cNvSpPr/>
          <p:nvPr/>
        </p:nvSpPr>
        <p:spPr bwMode="auto">
          <a:xfrm rot="1806917">
            <a:off x="3512811" y="2580095"/>
            <a:ext cx="957931" cy="798495"/>
          </a:xfrm>
          <a:prstGeom prst="triangle">
            <a:avLst/>
          </a:prstGeom>
          <a:solidFill>
            <a:srgbClr val="00206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
        <p:nvSpPr>
          <p:cNvPr id="26" name="TextBox 25"/>
          <p:cNvSpPr txBox="1"/>
          <p:nvPr/>
        </p:nvSpPr>
        <p:spPr>
          <a:xfrm>
            <a:off x="4862095" y="3308839"/>
            <a:ext cx="3554306" cy="646331"/>
          </a:xfrm>
          <a:prstGeom prst="rect">
            <a:avLst/>
          </a:prstGeom>
          <a:noFill/>
        </p:spPr>
        <p:txBody>
          <a:bodyPr wrap="none" rtlCol="0">
            <a:spAutoFit/>
          </a:bodyPr>
          <a:lstStyle/>
          <a:p>
            <a:r>
              <a:rPr lang="en-US" sz="3600" b="1" dirty="0" smtClean="0">
                <a:latin typeface="Calibri" panose="020F0502020204030204" pitchFamily="34" charset="0"/>
              </a:rPr>
              <a:t>Dead-weight Loss</a:t>
            </a:r>
            <a:endParaRPr lang="en-US" sz="3600" b="1" dirty="0">
              <a:latin typeface="Calibri" panose="020F0502020204030204" pitchFamily="34" charset="0"/>
            </a:endParaRPr>
          </a:p>
        </p:txBody>
      </p:sp>
      <p:cxnSp>
        <p:nvCxnSpPr>
          <p:cNvPr id="27" name="Straight Arrow Connector 26"/>
          <p:cNvCxnSpPr>
            <a:endCxn id="3" idx="5"/>
          </p:cNvCxnSpPr>
          <p:nvPr/>
        </p:nvCxnSpPr>
        <p:spPr bwMode="auto">
          <a:xfrm flipH="1" flipV="1">
            <a:off x="4198933" y="3099501"/>
            <a:ext cx="663162" cy="452781"/>
          </a:xfrm>
          <a:prstGeom prst="straightConnector1">
            <a:avLst/>
          </a:prstGeom>
          <a:solidFill>
            <a:schemeClr val="accent1"/>
          </a:solidFill>
          <a:ln w="38100" cap="flat" cmpd="sng" algn="ctr">
            <a:solidFill>
              <a:schemeClr val="tx1"/>
            </a:solidFill>
            <a:prstDash val="dash"/>
            <a:round/>
            <a:headEnd type="none" w="med" len="med"/>
            <a:tailEnd type="arrow"/>
          </a:ln>
          <a:effectLst/>
        </p:spPr>
      </p:cxnSp>
    </p:spTree>
    <p:extLst>
      <p:ext uri="{BB962C8B-B14F-4D97-AF65-F5344CB8AC3E}">
        <p14:creationId xmlns:p14="http://schemas.microsoft.com/office/powerpoint/2010/main" val="4054436310"/>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Can you think of any examples of an external cost?</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43</a:t>
            </a:fld>
            <a:endParaRPr lang="en-US"/>
          </a:p>
        </p:txBody>
      </p:sp>
    </p:spTree>
    <p:extLst>
      <p:ext uri="{BB962C8B-B14F-4D97-AF65-F5344CB8AC3E}">
        <p14:creationId xmlns:p14="http://schemas.microsoft.com/office/powerpoint/2010/main" val="853879282"/>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2763" y="0"/>
            <a:ext cx="8465204" cy="1109663"/>
          </a:xfrm>
        </p:spPr>
        <p:txBody>
          <a:bodyPr>
            <a:normAutofit fontScale="90000"/>
          </a:bodyPr>
          <a:lstStyle/>
          <a:p>
            <a:r>
              <a:rPr lang="en-US" dirty="0" smtClean="0"/>
              <a:t>Deadweight Loss Due to External Benefits</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44</a:t>
            </a:fld>
            <a:endParaRPr lang="en-US"/>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3" name="Straight Connector 12"/>
          <p:cNvCxnSpPr/>
          <p:nvPr/>
        </p:nvCxnSpPr>
        <p:spPr bwMode="auto">
          <a:xfrm flipV="1">
            <a:off x="1575582" y="2139072"/>
            <a:ext cx="4965895" cy="310896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0" name="TextBox 19"/>
          <p:cNvSpPr txBox="1"/>
          <p:nvPr/>
        </p:nvSpPr>
        <p:spPr>
          <a:xfrm>
            <a:off x="6607893" y="1703756"/>
            <a:ext cx="1479893" cy="646331"/>
          </a:xfrm>
          <a:prstGeom prst="rect">
            <a:avLst/>
          </a:prstGeom>
          <a:noFill/>
        </p:spPr>
        <p:txBody>
          <a:bodyPr wrap="none" rtlCol="0">
            <a:spAutoFit/>
          </a:bodyPr>
          <a:lstStyle/>
          <a:p>
            <a:r>
              <a:rPr lang="en-US" sz="3600" b="1" dirty="0" smtClean="0">
                <a:latin typeface="Calibri" panose="020F0502020204030204" pitchFamily="34" charset="0"/>
              </a:rPr>
              <a:t>Supply</a:t>
            </a:r>
            <a:endParaRPr lang="en-US" sz="3600" b="1" dirty="0">
              <a:latin typeface="Calibri" panose="020F0502020204030204" pitchFamily="34" charset="0"/>
            </a:endParaRPr>
          </a:p>
        </p:txBody>
      </p: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cxnSp>
        <p:nvCxnSpPr>
          <p:cNvPr id="6" name="Straight Connector 5"/>
          <p:cNvCxnSpPr/>
          <p:nvPr/>
        </p:nvCxnSpPr>
        <p:spPr bwMode="auto">
          <a:xfrm flipH="1">
            <a:off x="1055077" y="3602112"/>
            <a:ext cx="3137095" cy="0"/>
          </a:xfrm>
          <a:prstGeom prst="line">
            <a:avLst/>
          </a:prstGeom>
          <a:solidFill>
            <a:schemeClr val="accent1"/>
          </a:solidFill>
          <a:ln w="25400" cap="flat" cmpd="sng" algn="ctr">
            <a:solidFill>
              <a:schemeClr val="tx1"/>
            </a:solidFill>
            <a:prstDash val="dash"/>
            <a:round/>
            <a:headEnd type="none" w="med" len="med"/>
            <a:tailEnd type="none" w="med" len="med"/>
          </a:ln>
          <a:effectLst/>
        </p:spPr>
      </p:cxnSp>
      <p:cxnSp>
        <p:nvCxnSpPr>
          <p:cNvPr id="14" name="Straight Connector 13"/>
          <p:cNvCxnSpPr/>
          <p:nvPr/>
        </p:nvCxnSpPr>
        <p:spPr bwMode="auto">
          <a:xfrm>
            <a:off x="4220308" y="3632005"/>
            <a:ext cx="0" cy="2219960"/>
          </a:xfrm>
          <a:prstGeom prst="line">
            <a:avLst/>
          </a:prstGeom>
          <a:solidFill>
            <a:schemeClr val="accent1"/>
          </a:solidFill>
          <a:ln w="25400" cap="flat" cmpd="sng" algn="ctr">
            <a:solidFill>
              <a:schemeClr val="tx1"/>
            </a:solidFill>
            <a:prstDash val="dash"/>
            <a:round/>
            <a:headEnd type="none" w="med" len="med"/>
            <a:tailEnd type="none" w="med" len="med"/>
          </a:ln>
          <a:effectLst/>
        </p:spPr>
      </p:cxn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18" name="TextBox 17"/>
          <p:cNvSpPr txBox="1"/>
          <p:nvPr/>
        </p:nvSpPr>
        <p:spPr>
          <a:xfrm>
            <a:off x="409991" y="3280703"/>
            <a:ext cx="659155" cy="646331"/>
          </a:xfrm>
          <a:prstGeom prst="rect">
            <a:avLst/>
          </a:prstGeom>
          <a:noFill/>
        </p:spPr>
        <p:txBody>
          <a:bodyPr wrap="none" rtlCol="0">
            <a:spAutoFit/>
          </a:bodyPr>
          <a:lstStyle/>
          <a:p>
            <a:r>
              <a:rPr lang="en-US" sz="3600" b="1" dirty="0" smtClean="0">
                <a:latin typeface="Calibri" panose="020F0502020204030204" pitchFamily="34" charset="0"/>
              </a:rPr>
              <a:t>P*</a:t>
            </a:r>
            <a:endParaRPr lang="en-US" sz="3600" b="1" dirty="0">
              <a:latin typeface="Calibri" panose="020F0502020204030204" pitchFamily="34" charset="0"/>
            </a:endParaRPr>
          </a:p>
        </p:txBody>
      </p:sp>
      <p:sp>
        <p:nvSpPr>
          <p:cNvPr id="19" name="TextBox 18"/>
          <p:cNvSpPr txBox="1"/>
          <p:nvPr/>
        </p:nvSpPr>
        <p:spPr>
          <a:xfrm>
            <a:off x="3868730" y="5879121"/>
            <a:ext cx="731290" cy="646331"/>
          </a:xfrm>
          <a:prstGeom prst="rect">
            <a:avLst/>
          </a:prstGeom>
          <a:noFill/>
        </p:spPr>
        <p:txBody>
          <a:bodyPr wrap="none" rtlCol="0">
            <a:spAutoFit/>
          </a:bodyPr>
          <a:lstStyle/>
          <a:p>
            <a:r>
              <a:rPr lang="en-US" sz="3600" b="1" dirty="0">
                <a:latin typeface="Calibri" panose="020F0502020204030204" pitchFamily="34" charset="0"/>
              </a:rPr>
              <a:t>Q</a:t>
            </a:r>
            <a:r>
              <a:rPr lang="en-US" sz="3600" b="1" dirty="0" smtClean="0">
                <a:latin typeface="Calibri" panose="020F0502020204030204" pitchFamily="34" charset="0"/>
              </a:rPr>
              <a:t>*</a:t>
            </a:r>
            <a:endParaRPr lang="en-US" sz="3600" b="1" dirty="0">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cxnSp>
        <p:nvCxnSpPr>
          <p:cNvPr id="24" name="Straight Connector 23"/>
          <p:cNvCxnSpPr/>
          <p:nvPr/>
        </p:nvCxnSpPr>
        <p:spPr bwMode="auto">
          <a:xfrm>
            <a:off x="2940148" y="1422398"/>
            <a:ext cx="4538819" cy="30229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5" name="TextBox 24"/>
          <p:cNvSpPr txBox="1"/>
          <p:nvPr/>
        </p:nvSpPr>
        <p:spPr>
          <a:xfrm>
            <a:off x="7555428" y="4138637"/>
            <a:ext cx="1064715" cy="646331"/>
          </a:xfrm>
          <a:prstGeom prst="rect">
            <a:avLst/>
          </a:prstGeom>
          <a:noFill/>
        </p:spPr>
        <p:txBody>
          <a:bodyPr wrap="none" rtlCol="0">
            <a:spAutoFit/>
          </a:bodyPr>
          <a:lstStyle/>
          <a:p>
            <a:r>
              <a:rPr lang="en-US" sz="3600" b="1" dirty="0" smtClean="0">
                <a:latin typeface="Calibri" panose="020F0502020204030204" pitchFamily="34" charset="0"/>
              </a:rPr>
              <a:t>MSB</a:t>
            </a:r>
            <a:endParaRPr lang="en-US" sz="3600" b="1" dirty="0">
              <a:latin typeface="Calibri" panose="020F0502020204030204" pitchFamily="34" charset="0"/>
            </a:endParaRPr>
          </a:p>
        </p:txBody>
      </p:sp>
      <p:sp>
        <p:nvSpPr>
          <p:cNvPr id="3" name="Isosceles Triangle 2"/>
          <p:cNvSpPr/>
          <p:nvPr/>
        </p:nvSpPr>
        <p:spPr bwMode="auto">
          <a:xfrm rot="5400000">
            <a:off x="4064356" y="2378649"/>
            <a:ext cx="1323143" cy="1067513"/>
          </a:xfrm>
          <a:prstGeom prst="triangle">
            <a:avLst/>
          </a:prstGeom>
          <a:solidFill>
            <a:srgbClr val="00206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latin typeface="Arial" charset="0"/>
            </a:endParaRPr>
          </a:p>
        </p:txBody>
      </p:sp>
      <p:sp>
        <p:nvSpPr>
          <p:cNvPr id="26" name="TextBox 25"/>
          <p:cNvSpPr txBox="1"/>
          <p:nvPr/>
        </p:nvSpPr>
        <p:spPr>
          <a:xfrm>
            <a:off x="3482531" y="1258457"/>
            <a:ext cx="3554306" cy="646331"/>
          </a:xfrm>
          <a:prstGeom prst="rect">
            <a:avLst/>
          </a:prstGeom>
          <a:noFill/>
        </p:spPr>
        <p:txBody>
          <a:bodyPr wrap="none" rtlCol="0">
            <a:spAutoFit/>
          </a:bodyPr>
          <a:lstStyle/>
          <a:p>
            <a:r>
              <a:rPr lang="en-US" sz="3600" b="1" dirty="0" smtClean="0">
                <a:latin typeface="Calibri" panose="020F0502020204030204" pitchFamily="34" charset="0"/>
              </a:rPr>
              <a:t>Dead-weight Loss</a:t>
            </a:r>
            <a:endParaRPr lang="en-US" sz="3600" b="1" dirty="0">
              <a:latin typeface="Calibri" panose="020F0502020204030204" pitchFamily="34" charset="0"/>
            </a:endParaRPr>
          </a:p>
        </p:txBody>
      </p:sp>
      <p:cxnSp>
        <p:nvCxnSpPr>
          <p:cNvPr id="28" name="Straight Arrow Connector 27"/>
          <p:cNvCxnSpPr/>
          <p:nvPr/>
        </p:nvCxnSpPr>
        <p:spPr bwMode="auto">
          <a:xfrm flipH="1">
            <a:off x="4725927" y="1890720"/>
            <a:ext cx="254036" cy="676832"/>
          </a:xfrm>
          <a:prstGeom prst="straightConnector1">
            <a:avLst/>
          </a:prstGeom>
          <a:solidFill>
            <a:schemeClr val="accent1"/>
          </a:solidFill>
          <a:ln w="38100" cap="flat" cmpd="sng" algn="ctr">
            <a:solidFill>
              <a:schemeClr val="tx1"/>
            </a:solidFill>
            <a:prstDash val="dash"/>
            <a:round/>
            <a:headEnd type="none" w="med" len="med"/>
            <a:tailEnd type="arrow"/>
          </a:ln>
          <a:effectLst/>
        </p:spPr>
      </p:cxnSp>
    </p:spTree>
    <p:extLst>
      <p:ext uri="{BB962C8B-B14F-4D97-AF65-F5344CB8AC3E}">
        <p14:creationId xmlns:p14="http://schemas.microsoft.com/office/powerpoint/2010/main" val="1760857946"/>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Can you think of any examples of an external benefit?</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45</a:t>
            </a:fld>
            <a:endParaRPr lang="en-US"/>
          </a:p>
        </p:txBody>
      </p:sp>
    </p:spTree>
    <p:extLst>
      <p:ext uri="{BB962C8B-B14F-4D97-AF65-F5344CB8AC3E}">
        <p14:creationId xmlns:p14="http://schemas.microsoft.com/office/powerpoint/2010/main" val="1872874986"/>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99247997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County Health Department Exercise</a:t>
            </a:r>
            <a:endParaRPr lang="en-US" dirty="0"/>
          </a:p>
        </p:txBody>
      </p:sp>
      <p:sp>
        <p:nvSpPr>
          <p:cNvPr id="3" name="Content Placeholder 2"/>
          <p:cNvSpPr>
            <a:spLocks noGrp="1"/>
          </p:cNvSpPr>
          <p:nvPr>
            <p:ph idx="1"/>
          </p:nvPr>
        </p:nvSpPr>
        <p:spPr/>
        <p:txBody>
          <a:bodyPr>
            <a:normAutofit fontScale="92500"/>
          </a:bodyPr>
          <a:lstStyle/>
          <a:p>
            <a:r>
              <a:rPr lang="en-US" dirty="0" smtClean="0"/>
              <a:t>You head the Kern County Health Department</a:t>
            </a:r>
          </a:p>
          <a:p>
            <a:r>
              <a:rPr lang="en-US" dirty="0" smtClean="0"/>
              <a:t>You have an opportunity to get a $1 million grant</a:t>
            </a:r>
          </a:p>
          <a:p>
            <a:r>
              <a:rPr lang="en-US" dirty="0" smtClean="0"/>
              <a:t>You see two opportunities:</a:t>
            </a:r>
          </a:p>
          <a:p>
            <a:pPr lvl="1"/>
            <a:r>
              <a:rPr lang="en-US" dirty="0" smtClean="0"/>
              <a:t>Spend $1 million on neonatal care for the poor, saves 60 lives</a:t>
            </a:r>
          </a:p>
          <a:p>
            <a:pPr lvl="1"/>
            <a:r>
              <a:rPr lang="en-US" dirty="0" smtClean="0"/>
              <a:t>Spend $1 million on vaccine program, saves 50 lives</a:t>
            </a:r>
          </a:p>
          <a:p>
            <a:pPr lvl="1"/>
            <a:r>
              <a:rPr lang="en-US" dirty="0" smtClean="0"/>
              <a:t>Ignore all other effects</a:t>
            </a:r>
          </a:p>
          <a:p>
            <a:r>
              <a:rPr lang="en-US" dirty="0" smtClean="0"/>
              <a:t>What should you do?</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47</a:t>
            </a:fld>
            <a:endParaRPr lang="en-US"/>
          </a:p>
        </p:txBody>
      </p:sp>
    </p:spTree>
    <p:extLst>
      <p:ext uri="{BB962C8B-B14F-4D97-AF65-F5344CB8AC3E}">
        <p14:creationId xmlns:p14="http://schemas.microsoft.com/office/powerpoint/2010/main" val="3844815932"/>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County Health Department </a:t>
            </a:r>
            <a:r>
              <a:rPr lang="en-US" dirty="0" smtClean="0"/>
              <a:t>Exercise (2)</a:t>
            </a:r>
            <a:endParaRPr lang="en-US" dirty="0"/>
          </a:p>
        </p:txBody>
      </p:sp>
      <p:sp>
        <p:nvSpPr>
          <p:cNvPr id="3" name="Content Placeholder 2"/>
          <p:cNvSpPr>
            <a:spLocks noGrp="1"/>
          </p:cNvSpPr>
          <p:nvPr>
            <p:ph idx="1"/>
          </p:nvPr>
        </p:nvSpPr>
        <p:spPr/>
        <p:txBody>
          <a:bodyPr/>
          <a:lstStyle/>
          <a:p>
            <a:r>
              <a:rPr lang="en-US" dirty="0" smtClean="0"/>
              <a:t>You are only awarded $500,000</a:t>
            </a:r>
          </a:p>
          <a:p>
            <a:r>
              <a:rPr lang="en-US" dirty="0"/>
              <a:t>You </a:t>
            </a:r>
            <a:r>
              <a:rPr lang="en-US" dirty="0" smtClean="0"/>
              <a:t>now have these </a:t>
            </a:r>
            <a:r>
              <a:rPr lang="en-US" dirty="0"/>
              <a:t>two opportunities:</a:t>
            </a:r>
          </a:p>
          <a:p>
            <a:pPr lvl="1"/>
            <a:r>
              <a:rPr lang="en-US" dirty="0"/>
              <a:t>Spend $</a:t>
            </a:r>
            <a:r>
              <a:rPr lang="en-US" dirty="0" smtClean="0"/>
              <a:t>500,000 on </a:t>
            </a:r>
            <a:r>
              <a:rPr lang="en-US" dirty="0"/>
              <a:t>neonatal care for the poor, saves </a:t>
            </a:r>
            <a:r>
              <a:rPr lang="en-US" dirty="0" smtClean="0"/>
              <a:t>30 </a:t>
            </a:r>
            <a:r>
              <a:rPr lang="en-US" dirty="0"/>
              <a:t>lives</a:t>
            </a:r>
          </a:p>
          <a:p>
            <a:pPr lvl="1"/>
            <a:r>
              <a:rPr lang="en-US" dirty="0"/>
              <a:t>Spend $</a:t>
            </a:r>
            <a:r>
              <a:rPr lang="en-US" dirty="0" smtClean="0"/>
              <a:t>500,000 on </a:t>
            </a:r>
            <a:r>
              <a:rPr lang="en-US" dirty="0"/>
              <a:t>vaccine program, saves </a:t>
            </a:r>
            <a:r>
              <a:rPr lang="en-US" dirty="0" smtClean="0"/>
              <a:t>35 </a:t>
            </a:r>
            <a:r>
              <a:rPr lang="en-US" dirty="0"/>
              <a:t>lives</a:t>
            </a:r>
          </a:p>
          <a:p>
            <a:pPr lvl="1"/>
            <a:r>
              <a:rPr lang="en-US" dirty="0"/>
              <a:t>Ignore all other effects</a:t>
            </a:r>
          </a:p>
          <a:p>
            <a:r>
              <a:rPr lang="en-US" dirty="0" smtClean="0"/>
              <a:t>What should you do?</a:t>
            </a:r>
          </a:p>
          <a:p>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48</a:t>
            </a:fld>
            <a:endParaRPr lang="en-US"/>
          </a:p>
        </p:txBody>
      </p:sp>
    </p:spTree>
    <p:extLst>
      <p:ext uri="{BB962C8B-B14F-4D97-AF65-F5344CB8AC3E}">
        <p14:creationId xmlns:p14="http://schemas.microsoft.com/office/powerpoint/2010/main" val="3457214673"/>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County Health Department Exercise </a:t>
            </a:r>
            <a:r>
              <a:rPr lang="en-US" dirty="0" smtClean="0"/>
              <a:t>(3)</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49</a:t>
            </a:fld>
            <a:endParaRPr lang="en-US"/>
          </a:p>
        </p:txBody>
      </p:sp>
      <p:sp>
        <p:nvSpPr>
          <p:cNvPr id="7" name="TextBox 6"/>
          <p:cNvSpPr txBox="1"/>
          <p:nvPr/>
        </p:nvSpPr>
        <p:spPr>
          <a:xfrm>
            <a:off x="554783" y="1323218"/>
            <a:ext cx="7857697" cy="954107"/>
          </a:xfrm>
          <a:prstGeom prst="rect">
            <a:avLst/>
          </a:prstGeom>
          <a:noFill/>
        </p:spPr>
        <p:txBody>
          <a:bodyPr wrap="square" rtlCol="0">
            <a:spAutoFit/>
          </a:bodyPr>
          <a:lstStyle/>
          <a:p>
            <a:pPr algn="l"/>
            <a:r>
              <a:rPr lang="en-US" sz="2800" dirty="0" smtClean="0">
                <a:latin typeface="Calibri" panose="020F0502020204030204" pitchFamily="34" charset="0"/>
              </a:rPr>
              <a:t>You were able to persuade the state to provide the full $1 million.  Now what should you do?</a:t>
            </a:r>
            <a:endParaRPr lang="en-US" sz="2800" dirty="0">
              <a:latin typeface="Calibri" panose="020F0502020204030204" pitchFamily="34" charset="0"/>
            </a:endParaRPr>
          </a:p>
        </p:txBody>
      </p:sp>
    </p:spTree>
    <p:extLst>
      <p:ext uri="{BB962C8B-B14F-4D97-AF65-F5344CB8AC3E}">
        <p14:creationId xmlns:p14="http://schemas.microsoft.com/office/powerpoint/2010/main" val="3301718205"/>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0" y="87313"/>
            <a:ext cx="9144000" cy="457200"/>
          </a:xfrm>
        </p:spPr>
        <p:txBody>
          <a:bodyPr/>
          <a:lstStyle/>
          <a:p>
            <a:pPr algn="ctr"/>
            <a:r>
              <a:rPr lang="en-US" altLang="en-US" sz="2400" dirty="0" smtClean="0"/>
              <a:t>Growth In Health Expenditures Over Time (1980–2010)</a:t>
            </a:r>
          </a:p>
        </p:txBody>
      </p:sp>
      <p:graphicFrame>
        <p:nvGraphicFramePr>
          <p:cNvPr id="6149" name="Object 5"/>
          <p:cNvGraphicFramePr>
            <a:graphicFrameLocks noChangeAspect="1"/>
          </p:cNvGraphicFramePr>
          <p:nvPr>
            <p:extLst>
              <p:ext uri="{D42A27DB-BD31-4B8C-83A1-F6EECF244321}">
                <p14:modId xmlns:p14="http://schemas.microsoft.com/office/powerpoint/2010/main" val="902732704"/>
              </p:ext>
            </p:extLst>
          </p:nvPr>
        </p:nvGraphicFramePr>
        <p:xfrm>
          <a:off x="584200" y="1524000"/>
          <a:ext cx="7988300" cy="4552512"/>
        </p:xfrm>
        <a:graphic>
          <a:graphicData uri="http://schemas.openxmlformats.org/presentationml/2006/ole">
            <mc:AlternateContent xmlns:mc="http://schemas.openxmlformats.org/markup-compatibility/2006">
              <mc:Choice xmlns:v="urn:schemas-microsoft-com:vml" Requires="v">
                <p:oleObj spid="_x0000_s1050" name="Worksheet" r:id="rId4" imgW="4340728" imgH="4669941" progId="Excel.Sheet.8">
                  <p:embed/>
                </p:oleObj>
              </mc:Choice>
              <mc:Fallback>
                <p:oleObj name="Worksheet" r:id="rId4" imgW="4340728" imgH="4669941" progId="Excel.Sheet.8">
                  <p:embed/>
                  <p:pic>
                    <p:nvPicPr>
                      <p:cNvPr id="0" name="Picture 2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4200" y="1524000"/>
                        <a:ext cx="7988300" cy="45525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50" name="Text Box 6"/>
          <p:cNvSpPr txBox="1">
            <a:spLocks noChangeAspect="1" noChangeArrowheads="1"/>
          </p:cNvSpPr>
          <p:nvPr/>
        </p:nvSpPr>
        <p:spPr bwMode="auto">
          <a:xfrm>
            <a:off x="1755775" y="1651000"/>
            <a:ext cx="40195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r>
              <a:rPr lang="en-US" altLang="en-US" b="1" dirty="0">
                <a:solidFill>
                  <a:srgbClr val="000000"/>
                </a:solidFill>
                <a:latin typeface="Arial" charset="0"/>
              </a:rPr>
              <a:t>Total health expenditures as</a:t>
            </a:r>
            <a:br>
              <a:rPr lang="en-US" altLang="en-US" b="1" dirty="0">
                <a:solidFill>
                  <a:srgbClr val="000000"/>
                </a:solidFill>
                <a:latin typeface="Arial" charset="0"/>
              </a:rPr>
            </a:br>
            <a:r>
              <a:rPr lang="en-US" altLang="en-US" b="1" dirty="0">
                <a:solidFill>
                  <a:srgbClr val="000000"/>
                </a:solidFill>
                <a:latin typeface="Arial" charset="0"/>
              </a:rPr>
              <a:t>percent of GDP</a:t>
            </a:r>
          </a:p>
        </p:txBody>
      </p:sp>
    </p:spTree>
    <p:extLst>
      <p:ext uri="{BB962C8B-B14F-4D97-AF65-F5344CB8AC3E}">
        <p14:creationId xmlns:p14="http://schemas.microsoft.com/office/powerpoint/2010/main" val="2082549031"/>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County Health Department Exercise </a:t>
            </a:r>
            <a:r>
              <a:rPr lang="en-US" dirty="0" smtClean="0"/>
              <a:t>(3)</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085826542"/>
              </p:ext>
            </p:extLst>
          </p:nvPr>
        </p:nvGraphicFramePr>
        <p:xfrm>
          <a:off x="554430" y="2533968"/>
          <a:ext cx="6765395" cy="1849120"/>
        </p:xfrm>
        <a:graphic>
          <a:graphicData uri="http://schemas.openxmlformats.org/drawingml/2006/table">
            <a:tbl>
              <a:tblPr firstRow="1" bandRow="1">
                <a:tableStyleId>{5C22544A-7EE6-4342-B048-85BDC9FD1C3A}</a:tableStyleId>
              </a:tblPr>
              <a:tblGrid>
                <a:gridCol w="1353079"/>
                <a:gridCol w="1353079"/>
                <a:gridCol w="1353079"/>
                <a:gridCol w="1353079"/>
                <a:gridCol w="1353079"/>
              </a:tblGrid>
              <a:tr h="0">
                <a:tc>
                  <a:txBody>
                    <a:bodyPr/>
                    <a:lstStyle/>
                    <a:p>
                      <a:pPr algn="ctr"/>
                      <a:r>
                        <a:rPr lang="en-US" dirty="0" smtClean="0"/>
                        <a:t>Program</a:t>
                      </a:r>
                      <a:endParaRPr lang="en-US" dirty="0"/>
                    </a:p>
                  </a:txBody>
                  <a:tcPr/>
                </a:tc>
                <a:tc>
                  <a:txBody>
                    <a:bodyPr/>
                    <a:lstStyle/>
                    <a:p>
                      <a:pPr algn="ctr"/>
                      <a:r>
                        <a:rPr lang="en-US" dirty="0" smtClean="0"/>
                        <a:t>Budget</a:t>
                      </a:r>
                      <a:endParaRPr lang="en-US" dirty="0"/>
                    </a:p>
                  </a:txBody>
                  <a:tcPr/>
                </a:tc>
                <a:tc>
                  <a:txBody>
                    <a:bodyPr/>
                    <a:lstStyle/>
                    <a:p>
                      <a:pPr algn="ctr"/>
                      <a:r>
                        <a:rPr lang="en-US" dirty="0" smtClean="0"/>
                        <a:t>Lives Saved</a:t>
                      </a:r>
                      <a:endParaRPr lang="en-US" dirty="0"/>
                    </a:p>
                  </a:txBody>
                  <a:tcPr/>
                </a:tc>
                <a:tc>
                  <a:txBody>
                    <a:bodyPr/>
                    <a:lstStyle/>
                    <a:p>
                      <a:pPr algn="ctr"/>
                      <a:endParaRPr lang="en-US" dirty="0"/>
                    </a:p>
                  </a:txBody>
                  <a:tcPr/>
                </a:tc>
                <a:tc>
                  <a:txBody>
                    <a:bodyPr/>
                    <a:lstStyle/>
                    <a:p>
                      <a:pPr algn="ct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$0.5 m</a:t>
                      </a:r>
                      <a:endParaRPr lang="en-US" dirty="0"/>
                    </a:p>
                  </a:txBody>
                  <a:tcPr/>
                </a:tc>
                <a:tc>
                  <a:txBody>
                    <a:bodyPr/>
                    <a:lstStyle/>
                    <a:p>
                      <a:pPr algn="ctr"/>
                      <a:r>
                        <a:rPr lang="en-US" dirty="0" smtClean="0"/>
                        <a:t>35</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algn="ct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$1.0 m</a:t>
                      </a:r>
                      <a:endParaRPr lang="en-US" dirty="0"/>
                    </a:p>
                  </a:txBody>
                  <a:tcPr/>
                </a:tc>
                <a:tc>
                  <a:txBody>
                    <a:bodyPr/>
                    <a:lstStyle/>
                    <a:p>
                      <a:pPr algn="ctr"/>
                      <a:r>
                        <a:rPr lang="en-US" dirty="0" smtClean="0"/>
                        <a:t>50</a:t>
                      </a:r>
                      <a:endParaRPr lang="en-US" dirty="0"/>
                    </a:p>
                  </a:txBody>
                  <a:tcPr/>
                </a:tc>
                <a:tc>
                  <a:txBody>
                    <a:bodyPr/>
                    <a:lstStyle/>
                    <a:p>
                      <a:pPr algn="ctr"/>
                      <a:endParaRPr lang="en-US" dirty="0"/>
                    </a:p>
                  </a:txBody>
                  <a:tcPr/>
                </a:tc>
                <a:tc>
                  <a:txBody>
                    <a:bodyPr/>
                    <a:lstStyle/>
                    <a:p>
                      <a:pPr algn="ct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$0.5 m</a:t>
                      </a:r>
                      <a:endParaRPr lang="en-US" dirty="0"/>
                    </a:p>
                  </a:txBody>
                  <a:tcPr/>
                </a:tc>
                <a:tc>
                  <a:txBody>
                    <a:bodyPr/>
                    <a:lstStyle/>
                    <a:p>
                      <a:pPr algn="ctr"/>
                      <a:r>
                        <a:rPr lang="en-US" dirty="0" smtClean="0"/>
                        <a:t>30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algn="ct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$1.0 m</a:t>
                      </a:r>
                      <a:endParaRPr lang="en-US" dirty="0"/>
                    </a:p>
                  </a:txBody>
                  <a:tcPr/>
                </a:tc>
                <a:tc>
                  <a:txBody>
                    <a:bodyPr/>
                    <a:lstStyle/>
                    <a:p>
                      <a:pPr algn="ctr"/>
                      <a:r>
                        <a:rPr lang="en-US" dirty="0" smtClean="0"/>
                        <a:t>60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algn="ctr"/>
                      <a:endParaRPr lang="en-US" dirty="0"/>
                    </a:p>
                  </a:txBody>
                  <a:tcPr/>
                </a:tc>
              </a:tr>
            </a:tbl>
          </a:graphicData>
        </a:graphic>
      </p:graphicFrame>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50</a:t>
            </a:fld>
            <a:endParaRPr lang="en-US"/>
          </a:p>
        </p:txBody>
      </p:sp>
      <p:sp>
        <p:nvSpPr>
          <p:cNvPr id="7" name="TextBox 6"/>
          <p:cNvSpPr txBox="1"/>
          <p:nvPr/>
        </p:nvSpPr>
        <p:spPr>
          <a:xfrm>
            <a:off x="554783" y="1323218"/>
            <a:ext cx="7857697" cy="954107"/>
          </a:xfrm>
          <a:prstGeom prst="rect">
            <a:avLst/>
          </a:prstGeom>
          <a:noFill/>
        </p:spPr>
        <p:txBody>
          <a:bodyPr wrap="square" rtlCol="0">
            <a:spAutoFit/>
          </a:bodyPr>
          <a:lstStyle/>
          <a:p>
            <a:pPr algn="l"/>
            <a:r>
              <a:rPr lang="en-US" sz="2800" dirty="0" smtClean="0">
                <a:latin typeface="Calibri" panose="020F0502020204030204" pitchFamily="34" charset="0"/>
              </a:rPr>
              <a:t>You were able to persuade the state to provide the full $1 million.  Now what should you do?</a:t>
            </a:r>
            <a:endParaRPr lang="en-US" sz="2800" dirty="0">
              <a:latin typeface="Calibri" panose="020F0502020204030204" pitchFamily="34" charset="0"/>
            </a:endParaRPr>
          </a:p>
        </p:txBody>
      </p:sp>
    </p:spTree>
    <p:extLst>
      <p:ext uri="{BB962C8B-B14F-4D97-AF65-F5344CB8AC3E}">
        <p14:creationId xmlns:p14="http://schemas.microsoft.com/office/powerpoint/2010/main" val="63054779"/>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County Health Department Exercise </a:t>
            </a:r>
            <a:r>
              <a:rPr lang="en-US" dirty="0" smtClean="0"/>
              <a:t>(3)</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747600010"/>
              </p:ext>
            </p:extLst>
          </p:nvPr>
        </p:nvGraphicFramePr>
        <p:xfrm>
          <a:off x="554430" y="2533968"/>
          <a:ext cx="8118474" cy="2123440"/>
        </p:xfrm>
        <a:graphic>
          <a:graphicData uri="http://schemas.openxmlformats.org/drawingml/2006/table">
            <a:tbl>
              <a:tblPr firstRow="1" bandRow="1">
                <a:tableStyleId>{5C22544A-7EE6-4342-B048-85BDC9FD1C3A}</a:tableStyleId>
              </a:tblPr>
              <a:tblGrid>
                <a:gridCol w="1353079"/>
                <a:gridCol w="1353079"/>
                <a:gridCol w="1353079"/>
                <a:gridCol w="1353079"/>
                <a:gridCol w="1353079"/>
                <a:gridCol w="1353079"/>
              </a:tblGrid>
              <a:tr h="0">
                <a:tc>
                  <a:txBody>
                    <a:bodyPr/>
                    <a:lstStyle/>
                    <a:p>
                      <a:pPr algn="ctr"/>
                      <a:r>
                        <a:rPr lang="en-US" dirty="0" smtClean="0"/>
                        <a:t>Program</a:t>
                      </a:r>
                      <a:endParaRPr lang="en-US" dirty="0"/>
                    </a:p>
                  </a:txBody>
                  <a:tcPr/>
                </a:tc>
                <a:tc>
                  <a:txBody>
                    <a:bodyPr/>
                    <a:lstStyle/>
                    <a:p>
                      <a:pPr algn="ctr"/>
                      <a:r>
                        <a:rPr lang="en-US" dirty="0" smtClean="0"/>
                        <a:t>Budget</a:t>
                      </a:r>
                      <a:endParaRPr lang="en-US" dirty="0"/>
                    </a:p>
                  </a:txBody>
                  <a:tcPr/>
                </a:tc>
                <a:tc>
                  <a:txBody>
                    <a:bodyPr/>
                    <a:lstStyle/>
                    <a:p>
                      <a:pPr algn="ctr"/>
                      <a:r>
                        <a:rPr lang="en-US" dirty="0" smtClean="0"/>
                        <a:t>Lives Saved</a:t>
                      </a:r>
                      <a:endParaRPr lang="en-US" dirty="0"/>
                    </a:p>
                  </a:txBody>
                  <a:tcPr/>
                </a:tc>
                <a:tc>
                  <a:txBody>
                    <a:bodyPr/>
                    <a:lstStyle/>
                    <a:p>
                      <a:pPr algn="ctr"/>
                      <a:r>
                        <a:rPr lang="en-US" dirty="0" smtClean="0"/>
                        <a:t>Cost per life saved</a:t>
                      </a:r>
                      <a:endParaRPr lang="en-US" dirty="0"/>
                    </a:p>
                  </a:txBody>
                  <a:tcPr/>
                </a:tc>
                <a:tc>
                  <a:txBody>
                    <a:bodyPr/>
                    <a:lstStyle/>
                    <a:p>
                      <a:pPr algn="ctr"/>
                      <a:endParaRPr lang="en-US" dirty="0"/>
                    </a:p>
                  </a:txBody>
                  <a:tcPr/>
                </a:tc>
                <a:tc>
                  <a:txBody>
                    <a:bodyPr/>
                    <a:lstStyle/>
                    <a:p>
                      <a:pPr algn="ct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$0.5 m</a:t>
                      </a:r>
                      <a:endParaRPr lang="en-US" dirty="0"/>
                    </a:p>
                  </a:txBody>
                  <a:tcPr/>
                </a:tc>
                <a:tc>
                  <a:txBody>
                    <a:bodyPr/>
                    <a:lstStyle/>
                    <a:p>
                      <a:pPr algn="ctr"/>
                      <a:r>
                        <a:rPr lang="en-US" dirty="0" smtClean="0"/>
                        <a:t>35</a:t>
                      </a:r>
                      <a:endParaRPr lang="en-US" dirty="0"/>
                    </a:p>
                  </a:txBody>
                  <a:tcPr/>
                </a:tc>
                <a:tc>
                  <a:txBody>
                    <a:bodyPr/>
                    <a:lstStyle/>
                    <a:p>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algn="ct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$1.0 m</a:t>
                      </a:r>
                      <a:endParaRPr lang="en-US" dirty="0"/>
                    </a:p>
                  </a:txBody>
                  <a:tcPr/>
                </a:tc>
                <a:tc>
                  <a:txBody>
                    <a:bodyPr/>
                    <a:lstStyle/>
                    <a:p>
                      <a:pPr algn="ctr"/>
                      <a:r>
                        <a:rPr lang="en-US" dirty="0" smtClean="0"/>
                        <a:t>50</a:t>
                      </a:r>
                      <a:endParaRPr lang="en-US" dirty="0"/>
                    </a:p>
                  </a:txBody>
                  <a:tcPr/>
                </a:tc>
                <a:tc>
                  <a:txBody>
                    <a:bodyPr/>
                    <a:lstStyle/>
                    <a:p>
                      <a:endParaRPr lang="en-US"/>
                    </a:p>
                  </a:txBody>
                  <a:tcPr/>
                </a:tc>
                <a:tc>
                  <a:txBody>
                    <a:bodyPr/>
                    <a:lstStyle/>
                    <a:p>
                      <a:pPr algn="ctr"/>
                      <a:endParaRPr lang="en-US" dirty="0"/>
                    </a:p>
                  </a:txBody>
                  <a:tcPr/>
                </a:tc>
                <a:tc>
                  <a:txBody>
                    <a:bodyPr/>
                    <a:lstStyle/>
                    <a:p>
                      <a:pPr algn="ct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$0.5 m</a:t>
                      </a:r>
                      <a:endParaRPr lang="en-US" dirty="0"/>
                    </a:p>
                  </a:txBody>
                  <a:tcPr/>
                </a:tc>
                <a:tc>
                  <a:txBody>
                    <a:bodyPr/>
                    <a:lstStyle/>
                    <a:p>
                      <a:pPr algn="ctr"/>
                      <a:r>
                        <a:rPr lang="en-US" dirty="0" smtClean="0"/>
                        <a:t>30</a:t>
                      </a:r>
                      <a:endParaRPr lang="en-US" dirty="0"/>
                    </a:p>
                  </a:txBody>
                  <a:tcPr/>
                </a:tc>
                <a:tc>
                  <a:txBody>
                    <a:bodyPr/>
                    <a:lstStyle/>
                    <a:p>
                      <a:endParaRPr lang="en-US"/>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algn="ct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$1.0 m</a:t>
                      </a:r>
                      <a:endParaRPr lang="en-US" dirty="0"/>
                    </a:p>
                  </a:txBody>
                  <a:tcPr/>
                </a:tc>
                <a:tc>
                  <a:txBody>
                    <a:bodyPr/>
                    <a:lstStyle/>
                    <a:p>
                      <a:pPr algn="ctr"/>
                      <a:r>
                        <a:rPr lang="en-US" dirty="0" smtClean="0"/>
                        <a:t>60</a:t>
                      </a:r>
                      <a:endParaRPr lang="en-US" dirty="0"/>
                    </a:p>
                  </a:txBody>
                  <a:tcPr/>
                </a:tc>
                <a:tc>
                  <a:txBody>
                    <a:bodyPr/>
                    <a:lstStyle/>
                    <a:p>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algn="ctr"/>
                      <a:endParaRPr lang="en-US" dirty="0"/>
                    </a:p>
                  </a:txBody>
                  <a:tcPr/>
                </a:tc>
              </a:tr>
            </a:tbl>
          </a:graphicData>
        </a:graphic>
      </p:graphicFrame>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51</a:t>
            </a:fld>
            <a:endParaRPr lang="en-US"/>
          </a:p>
        </p:txBody>
      </p:sp>
      <p:sp>
        <p:nvSpPr>
          <p:cNvPr id="7" name="TextBox 6"/>
          <p:cNvSpPr txBox="1"/>
          <p:nvPr/>
        </p:nvSpPr>
        <p:spPr>
          <a:xfrm>
            <a:off x="554783" y="1323218"/>
            <a:ext cx="7857697" cy="954107"/>
          </a:xfrm>
          <a:prstGeom prst="rect">
            <a:avLst/>
          </a:prstGeom>
          <a:noFill/>
        </p:spPr>
        <p:txBody>
          <a:bodyPr wrap="square" rtlCol="0">
            <a:spAutoFit/>
          </a:bodyPr>
          <a:lstStyle/>
          <a:p>
            <a:pPr algn="l"/>
            <a:r>
              <a:rPr lang="en-US" sz="2800" dirty="0" smtClean="0">
                <a:latin typeface="Calibri" panose="020F0502020204030204" pitchFamily="34" charset="0"/>
              </a:rPr>
              <a:t>You were able to persuade the state to provide the full $1 million.  Now what should you do?</a:t>
            </a:r>
            <a:endParaRPr lang="en-US" sz="2800" dirty="0">
              <a:latin typeface="Calibri" panose="020F0502020204030204" pitchFamily="34" charset="0"/>
            </a:endParaRPr>
          </a:p>
        </p:txBody>
      </p:sp>
    </p:spTree>
    <p:extLst>
      <p:ext uri="{BB962C8B-B14F-4D97-AF65-F5344CB8AC3E}">
        <p14:creationId xmlns:p14="http://schemas.microsoft.com/office/powerpoint/2010/main" val="2919437381"/>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County Health Department Exercise </a:t>
            </a:r>
            <a:r>
              <a:rPr lang="en-US" dirty="0" smtClean="0"/>
              <a:t>(3)</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770447490"/>
              </p:ext>
            </p:extLst>
          </p:nvPr>
        </p:nvGraphicFramePr>
        <p:xfrm>
          <a:off x="554430" y="2533968"/>
          <a:ext cx="8118474" cy="2123440"/>
        </p:xfrm>
        <a:graphic>
          <a:graphicData uri="http://schemas.openxmlformats.org/drawingml/2006/table">
            <a:tbl>
              <a:tblPr firstRow="1" bandRow="1">
                <a:tableStyleId>{5C22544A-7EE6-4342-B048-85BDC9FD1C3A}</a:tableStyleId>
              </a:tblPr>
              <a:tblGrid>
                <a:gridCol w="1353079"/>
                <a:gridCol w="1353079"/>
                <a:gridCol w="1353079"/>
                <a:gridCol w="1353079"/>
                <a:gridCol w="1353079"/>
                <a:gridCol w="1353079"/>
              </a:tblGrid>
              <a:tr h="0">
                <a:tc>
                  <a:txBody>
                    <a:bodyPr/>
                    <a:lstStyle/>
                    <a:p>
                      <a:pPr algn="ctr"/>
                      <a:r>
                        <a:rPr lang="en-US" dirty="0" smtClean="0"/>
                        <a:t>Program</a:t>
                      </a:r>
                      <a:endParaRPr lang="en-US" dirty="0"/>
                    </a:p>
                  </a:txBody>
                  <a:tcPr/>
                </a:tc>
                <a:tc>
                  <a:txBody>
                    <a:bodyPr/>
                    <a:lstStyle/>
                    <a:p>
                      <a:pPr algn="ctr"/>
                      <a:r>
                        <a:rPr lang="en-US" dirty="0" smtClean="0"/>
                        <a:t>Budget</a:t>
                      </a:r>
                      <a:endParaRPr lang="en-US" dirty="0"/>
                    </a:p>
                  </a:txBody>
                  <a:tcPr/>
                </a:tc>
                <a:tc>
                  <a:txBody>
                    <a:bodyPr/>
                    <a:lstStyle/>
                    <a:p>
                      <a:pPr algn="ctr"/>
                      <a:r>
                        <a:rPr lang="en-US" dirty="0" smtClean="0"/>
                        <a:t>Lives Saved</a:t>
                      </a:r>
                      <a:endParaRPr lang="en-US" dirty="0"/>
                    </a:p>
                  </a:txBody>
                  <a:tcPr/>
                </a:tc>
                <a:tc>
                  <a:txBody>
                    <a:bodyPr/>
                    <a:lstStyle/>
                    <a:p>
                      <a:pPr algn="ctr"/>
                      <a:r>
                        <a:rPr lang="en-US" dirty="0" smtClean="0"/>
                        <a:t>Cost per life saved</a:t>
                      </a:r>
                      <a:endParaRPr lang="en-US" dirty="0"/>
                    </a:p>
                  </a:txBody>
                  <a:tcPr/>
                </a:tc>
                <a:tc>
                  <a:txBody>
                    <a:bodyPr/>
                    <a:lstStyle/>
                    <a:p>
                      <a:pPr algn="ctr"/>
                      <a:endParaRPr lang="en-US" dirty="0"/>
                    </a:p>
                  </a:txBody>
                  <a:tcPr/>
                </a:tc>
                <a:tc>
                  <a:txBody>
                    <a:bodyPr/>
                    <a:lstStyle/>
                    <a:p>
                      <a:pPr algn="ct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$0.5 m</a:t>
                      </a:r>
                      <a:endParaRPr lang="en-US" dirty="0"/>
                    </a:p>
                  </a:txBody>
                  <a:tcPr/>
                </a:tc>
                <a:tc>
                  <a:txBody>
                    <a:bodyPr/>
                    <a:lstStyle/>
                    <a:p>
                      <a:pPr algn="ctr"/>
                      <a:r>
                        <a:rPr lang="en-US" dirty="0" smtClean="0"/>
                        <a:t>35</a:t>
                      </a:r>
                      <a:endParaRPr lang="en-US" dirty="0"/>
                    </a:p>
                  </a:txBody>
                  <a:tcPr/>
                </a:tc>
                <a:tc>
                  <a:txBody>
                    <a:bodyPr/>
                    <a:lstStyle/>
                    <a:p>
                      <a:pPr algn="ctr"/>
                      <a:r>
                        <a:rPr lang="en-US" dirty="0" smtClean="0"/>
                        <a:t>$14,286</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algn="ct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$1.0 m</a:t>
                      </a:r>
                      <a:endParaRPr lang="en-US" dirty="0"/>
                    </a:p>
                  </a:txBody>
                  <a:tcPr/>
                </a:tc>
                <a:tc>
                  <a:txBody>
                    <a:bodyPr/>
                    <a:lstStyle/>
                    <a:p>
                      <a:pPr algn="ctr"/>
                      <a:r>
                        <a:rPr lang="en-US" dirty="0" smtClean="0"/>
                        <a:t>50</a:t>
                      </a:r>
                      <a:endParaRPr lang="en-US" dirty="0"/>
                    </a:p>
                  </a:txBody>
                  <a:tcPr/>
                </a:tc>
                <a:tc>
                  <a:txBody>
                    <a:bodyPr/>
                    <a:lstStyle/>
                    <a:p>
                      <a:pPr algn="ctr"/>
                      <a:r>
                        <a:rPr lang="en-US" dirty="0" smtClean="0"/>
                        <a:t>$20,000</a:t>
                      </a:r>
                      <a:endParaRPr lang="en-US" dirty="0"/>
                    </a:p>
                  </a:txBody>
                  <a:tcPr/>
                </a:tc>
                <a:tc>
                  <a:txBody>
                    <a:bodyPr/>
                    <a:lstStyle/>
                    <a:p>
                      <a:pPr algn="ctr"/>
                      <a:endParaRPr lang="en-US" dirty="0"/>
                    </a:p>
                  </a:txBody>
                  <a:tcPr/>
                </a:tc>
                <a:tc>
                  <a:txBody>
                    <a:bodyPr/>
                    <a:lstStyle/>
                    <a:p>
                      <a:pPr algn="ct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$0.5 m</a:t>
                      </a:r>
                      <a:endParaRPr lang="en-US" dirty="0"/>
                    </a:p>
                  </a:txBody>
                  <a:tcPr/>
                </a:tc>
                <a:tc>
                  <a:txBody>
                    <a:bodyPr/>
                    <a:lstStyle/>
                    <a:p>
                      <a:pPr algn="ctr"/>
                      <a:r>
                        <a:rPr lang="en-US" dirty="0" smtClean="0"/>
                        <a:t>30</a:t>
                      </a:r>
                      <a:endParaRPr lang="en-US" dirty="0"/>
                    </a:p>
                  </a:txBody>
                  <a:tcPr/>
                </a:tc>
                <a:tc>
                  <a:txBody>
                    <a:bodyPr/>
                    <a:lstStyle/>
                    <a:p>
                      <a:pPr algn="ctr"/>
                      <a:r>
                        <a:rPr lang="en-US" dirty="0" smtClean="0"/>
                        <a:t>$16,667</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algn="ct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$1.0 m</a:t>
                      </a:r>
                      <a:endParaRPr lang="en-US" dirty="0"/>
                    </a:p>
                  </a:txBody>
                  <a:tcPr/>
                </a:tc>
                <a:tc>
                  <a:txBody>
                    <a:bodyPr/>
                    <a:lstStyle/>
                    <a:p>
                      <a:pPr algn="ctr"/>
                      <a:r>
                        <a:rPr lang="en-US" dirty="0" smtClean="0"/>
                        <a:t>60</a:t>
                      </a:r>
                      <a:endParaRPr lang="en-US" dirty="0"/>
                    </a:p>
                  </a:txBody>
                  <a:tcPr/>
                </a:tc>
                <a:tc>
                  <a:txBody>
                    <a:bodyPr/>
                    <a:lstStyle/>
                    <a:p>
                      <a:pPr algn="ctr"/>
                      <a:r>
                        <a:rPr lang="en-US" dirty="0" smtClean="0"/>
                        <a:t>$16,667</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algn="ctr"/>
                      <a:endParaRPr lang="en-US" dirty="0"/>
                    </a:p>
                  </a:txBody>
                  <a:tcPr/>
                </a:tc>
              </a:tr>
            </a:tbl>
          </a:graphicData>
        </a:graphic>
      </p:graphicFrame>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52</a:t>
            </a:fld>
            <a:endParaRPr lang="en-US"/>
          </a:p>
        </p:txBody>
      </p:sp>
      <p:sp>
        <p:nvSpPr>
          <p:cNvPr id="7" name="TextBox 6"/>
          <p:cNvSpPr txBox="1"/>
          <p:nvPr/>
        </p:nvSpPr>
        <p:spPr>
          <a:xfrm>
            <a:off x="554783" y="1323218"/>
            <a:ext cx="7857697" cy="954107"/>
          </a:xfrm>
          <a:prstGeom prst="rect">
            <a:avLst/>
          </a:prstGeom>
          <a:noFill/>
        </p:spPr>
        <p:txBody>
          <a:bodyPr wrap="square" rtlCol="0">
            <a:spAutoFit/>
          </a:bodyPr>
          <a:lstStyle/>
          <a:p>
            <a:pPr algn="l"/>
            <a:r>
              <a:rPr lang="en-US" sz="2800" dirty="0" smtClean="0">
                <a:latin typeface="Calibri" panose="020F0502020204030204" pitchFamily="34" charset="0"/>
              </a:rPr>
              <a:t>You were able to persuade the state to provide the full $1 million.  Now what should you do?</a:t>
            </a:r>
            <a:endParaRPr lang="en-US" sz="2800" dirty="0">
              <a:latin typeface="Calibri" panose="020F0502020204030204" pitchFamily="34" charset="0"/>
            </a:endParaRPr>
          </a:p>
        </p:txBody>
      </p:sp>
    </p:spTree>
    <p:extLst>
      <p:ext uri="{BB962C8B-B14F-4D97-AF65-F5344CB8AC3E}">
        <p14:creationId xmlns:p14="http://schemas.microsoft.com/office/powerpoint/2010/main" val="938832731"/>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County Health Department Exercise </a:t>
            </a:r>
            <a:r>
              <a:rPr lang="en-US" dirty="0" smtClean="0"/>
              <a:t>(3)</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29309542"/>
              </p:ext>
            </p:extLst>
          </p:nvPr>
        </p:nvGraphicFramePr>
        <p:xfrm>
          <a:off x="554430" y="2533968"/>
          <a:ext cx="8118474" cy="2397760"/>
        </p:xfrm>
        <a:graphic>
          <a:graphicData uri="http://schemas.openxmlformats.org/drawingml/2006/table">
            <a:tbl>
              <a:tblPr firstRow="1" bandRow="1">
                <a:tableStyleId>{5C22544A-7EE6-4342-B048-85BDC9FD1C3A}</a:tableStyleId>
              </a:tblPr>
              <a:tblGrid>
                <a:gridCol w="1353079"/>
                <a:gridCol w="1353079"/>
                <a:gridCol w="1353079"/>
                <a:gridCol w="1353079"/>
                <a:gridCol w="1353079"/>
                <a:gridCol w="1353079"/>
              </a:tblGrid>
              <a:tr h="0">
                <a:tc>
                  <a:txBody>
                    <a:bodyPr/>
                    <a:lstStyle/>
                    <a:p>
                      <a:pPr algn="ctr"/>
                      <a:r>
                        <a:rPr lang="en-US" dirty="0" smtClean="0"/>
                        <a:t>Program</a:t>
                      </a:r>
                      <a:endParaRPr lang="en-US" dirty="0"/>
                    </a:p>
                  </a:txBody>
                  <a:tcPr/>
                </a:tc>
                <a:tc>
                  <a:txBody>
                    <a:bodyPr/>
                    <a:lstStyle/>
                    <a:p>
                      <a:pPr algn="ctr"/>
                      <a:r>
                        <a:rPr lang="en-US" dirty="0" smtClean="0"/>
                        <a:t>Budget</a:t>
                      </a:r>
                      <a:endParaRPr lang="en-US" dirty="0"/>
                    </a:p>
                  </a:txBody>
                  <a:tcPr/>
                </a:tc>
                <a:tc>
                  <a:txBody>
                    <a:bodyPr/>
                    <a:lstStyle/>
                    <a:p>
                      <a:pPr algn="ctr"/>
                      <a:r>
                        <a:rPr lang="en-US" dirty="0" smtClean="0"/>
                        <a:t>Lives Saved</a:t>
                      </a:r>
                      <a:endParaRPr lang="en-US" dirty="0"/>
                    </a:p>
                  </a:txBody>
                  <a:tcPr/>
                </a:tc>
                <a:tc>
                  <a:txBody>
                    <a:bodyPr/>
                    <a:lstStyle/>
                    <a:p>
                      <a:pPr algn="ctr"/>
                      <a:r>
                        <a:rPr lang="en-US" dirty="0" smtClean="0"/>
                        <a:t>Cost per life saved</a:t>
                      </a:r>
                      <a:endParaRPr lang="en-US" dirty="0"/>
                    </a:p>
                  </a:txBody>
                  <a:tcPr/>
                </a:tc>
                <a:tc>
                  <a:txBody>
                    <a:bodyPr/>
                    <a:lstStyle/>
                    <a:p>
                      <a:pPr algn="ctr"/>
                      <a:r>
                        <a:rPr lang="en-US" dirty="0" smtClean="0"/>
                        <a:t>Marginal Cost per life saved</a:t>
                      </a:r>
                      <a:endParaRPr lang="en-US" dirty="0"/>
                    </a:p>
                  </a:txBody>
                  <a:tcPr/>
                </a:tc>
                <a:tc>
                  <a:txBody>
                    <a:bodyPr/>
                    <a:lstStyle/>
                    <a:p>
                      <a:pPr algn="ct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$0.5 m</a:t>
                      </a:r>
                      <a:endParaRPr lang="en-US" dirty="0"/>
                    </a:p>
                  </a:txBody>
                  <a:tcPr/>
                </a:tc>
                <a:tc>
                  <a:txBody>
                    <a:bodyPr/>
                    <a:lstStyle/>
                    <a:p>
                      <a:pPr algn="ctr"/>
                      <a:r>
                        <a:rPr lang="en-US" dirty="0" smtClean="0"/>
                        <a:t>35</a:t>
                      </a:r>
                      <a:endParaRPr lang="en-US" dirty="0"/>
                    </a:p>
                  </a:txBody>
                  <a:tcPr/>
                </a:tc>
                <a:tc>
                  <a:txBody>
                    <a:bodyPr/>
                    <a:lstStyle/>
                    <a:p>
                      <a:pPr algn="ctr"/>
                      <a:r>
                        <a:rPr lang="en-US" dirty="0" smtClean="0"/>
                        <a:t>$14,286</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algn="ct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$1.0 m</a:t>
                      </a:r>
                      <a:endParaRPr lang="en-US" dirty="0"/>
                    </a:p>
                  </a:txBody>
                  <a:tcPr/>
                </a:tc>
                <a:tc>
                  <a:txBody>
                    <a:bodyPr/>
                    <a:lstStyle/>
                    <a:p>
                      <a:pPr algn="ctr"/>
                      <a:r>
                        <a:rPr lang="en-US" dirty="0" smtClean="0"/>
                        <a:t>50</a:t>
                      </a:r>
                      <a:endParaRPr lang="en-US" dirty="0"/>
                    </a:p>
                  </a:txBody>
                  <a:tcPr/>
                </a:tc>
                <a:tc>
                  <a:txBody>
                    <a:bodyPr/>
                    <a:lstStyle/>
                    <a:p>
                      <a:pPr algn="ctr"/>
                      <a:r>
                        <a:rPr lang="en-US" dirty="0" smtClean="0"/>
                        <a:t>$20,000</a:t>
                      </a:r>
                      <a:endParaRPr lang="en-US" dirty="0"/>
                    </a:p>
                  </a:txBody>
                  <a:tcPr/>
                </a:tc>
                <a:tc>
                  <a:txBody>
                    <a:bodyPr/>
                    <a:lstStyle/>
                    <a:p>
                      <a:pPr algn="ctr"/>
                      <a:endParaRPr lang="en-US" dirty="0"/>
                    </a:p>
                  </a:txBody>
                  <a:tcPr/>
                </a:tc>
                <a:tc>
                  <a:txBody>
                    <a:bodyPr/>
                    <a:lstStyle/>
                    <a:p>
                      <a:pPr algn="ct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$0.5 m</a:t>
                      </a:r>
                      <a:endParaRPr lang="en-US" dirty="0"/>
                    </a:p>
                  </a:txBody>
                  <a:tcPr/>
                </a:tc>
                <a:tc>
                  <a:txBody>
                    <a:bodyPr/>
                    <a:lstStyle/>
                    <a:p>
                      <a:pPr algn="ctr"/>
                      <a:r>
                        <a:rPr lang="en-US" dirty="0" smtClean="0"/>
                        <a:t>30</a:t>
                      </a:r>
                      <a:endParaRPr lang="en-US" dirty="0"/>
                    </a:p>
                  </a:txBody>
                  <a:tcPr/>
                </a:tc>
                <a:tc>
                  <a:txBody>
                    <a:bodyPr/>
                    <a:lstStyle/>
                    <a:p>
                      <a:pPr algn="ctr"/>
                      <a:r>
                        <a:rPr lang="en-US" dirty="0" smtClean="0"/>
                        <a:t>$16,667</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algn="ct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$1.0 m</a:t>
                      </a:r>
                      <a:endParaRPr lang="en-US" dirty="0"/>
                    </a:p>
                  </a:txBody>
                  <a:tcPr/>
                </a:tc>
                <a:tc>
                  <a:txBody>
                    <a:bodyPr/>
                    <a:lstStyle/>
                    <a:p>
                      <a:pPr algn="ctr"/>
                      <a:r>
                        <a:rPr lang="en-US" dirty="0" smtClean="0"/>
                        <a:t>60</a:t>
                      </a:r>
                      <a:endParaRPr lang="en-US" dirty="0"/>
                    </a:p>
                  </a:txBody>
                  <a:tcPr/>
                </a:tc>
                <a:tc>
                  <a:txBody>
                    <a:bodyPr/>
                    <a:lstStyle/>
                    <a:p>
                      <a:pPr algn="ctr"/>
                      <a:r>
                        <a:rPr lang="en-US" dirty="0" smtClean="0"/>
                        <a:t>$16,667</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algn="ctr"/>
                      <a:endParaRPr lang="en-US" dirty="0"/>
                    </a:p>
                  </a:txBody>
                  <a:tcPr/>
                </a:tc>
              </a:tr>
            </a:tbl>
          </a:graphicData>
        </a:graphic>
      </p:graphicFrame>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53</a:t>
            </a:fld>
            <a:endParaRPr lang="en-US"/>
          </a:p>
        </p:txBody>
      </p:sp>
      <p:sp>
        <p:nvSpPr>
          <p:cNvPr id="7" name="TextBox 6"/>
          <p:cNvSpPr txBox="1"/>
          <p:nvPr/>
        </p:nvSpPr>
        <p:spPr>
          <a:xfrm>
            <a:off x="554783" y="1323218"/>
            <a:ext cx="7857697" cy="954107"/>
          </a:xfrm>
          <a:prstGeom prst="rect">
            <a:avLst/>
          </a:prstGeom>
          <a:noFill/>
        </p:spPr>
        <p:txBody>
          <a:bodyPr wrap="square" rtlCol="0">
            <a:spAutoFit/>
          </a:bodyPr>
          <a:lstStyle/>
          <a:p>
            <a:pPr algn="l"/>
            <a:r>
              <a:rPr lang="en-US" sz="2800" dirty="0" smtClean="0">
                <a:latin typeface="Calibri" panose="020F0502020204030204" pitchFamily="34" charset="0"/>
              </a:rPr>
              <a:t>You were able to persuade the state to provide the full $1 million.  Now what should you do?</a:t>
            </a:r>
            <a:endParaRPr lang="en-US" sz="2800" dirty="0">
              <a:latin typeface="Calibri" panose="020F0502020204030204" pitchFamily="34" charset="0"/>
            </a:endParaRPr>
          </a:p>
        </p:txBody>
      </p:sp>
    </p:spTree>
    <p:extLst>
      <p:ext uri="{BB962C8B-B14F-4D97-AF65-F5344CB8AC3E}">
        <p14:creationId xmlns:p14="http://schemas.microsoft.com/office/powerpoint/2010/main" val="2386256602"/>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County Health Department Exercise </a:t>
            </a:r>
            <a:r>
              <a:rPr lang="en-US" dirty="0" smtClean="0"/>
              <a:t>(3)</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198189570"/>
              </p:ext>
            </p:extLst>
          </p:nvPr>
        </p:nvGraphicFramePr>
        <p:xfrm>
          <a:off x="554430" y="2533968"/>
          <a:ext cx="8118474" cy="2397760"/>
        </p:xfrm>
        <a:graphic>
          <a:graphicData uri="http://schemas.openxmlformats.org/drawingml/2006/table">
            <a:tbl>
              <a:tblPr firstRow="1" bandRow="1">
                <a:tableStyleId>{5C22544A-7EE6-4342-B048-85BDC9FD1C3A}</a:tableStyleId>
              </a:tblPr>
              <a:tblGrid>
                <a:gridCol w="1353079"/>
                <a:gridCol w="1353079"/>
                <a:gridCol w="1353079"/>
                <a:gridCol w="1353079"/>
                <a:gridCol w="1353079"/>
                <a:gridCol w="1353079"/>
              </a:tblGrid>
              <a:tr h="0">
                <a:tc>
                  <a:txBody>
                    <a:bodyPr/>
                    <a:lstStyle/>
                    <a:p>
                      <a:pPr algn="ctr"/>
                      <a:r>
                        <a:rPr lang="en-US" dirty="0" smtClean="0"/>
                        <a:t>Program</a:t>
                      </a:r>
                      <a:endParaRPr lang="en-US" dirty="0"/>
                    </a:p>
                  </a:txBody>
                  <a:tcPr/>
                </a:tc>
                <a:tc>
                  <a:txBody>
                    <a:bodyPr/>
                    <a:lstStyle/>
                    <a:p>
                      <a:pPr algn="ctr"/>
                      <a:r>
                        <a:rPr lang="en-US" dirty="0" smtClean="0"/>
                        <a:t>Budget</a:t>
                      </a:r>
                      <a:endParaRPr lang="en-US" dirty="0"/>
                    </a:p>
                  </a:txBody>
                  <a:tcPr/>
                </a:tc>
                <a:tc>
                  <a:txBody>
                    <a:bodyPr/>
                    <a:lstStyle/>
                    <a:p>
                      <a:pPr algn="ctr"/>
                      <a:r>
                        <a:rPr lang="en-US" dirty="0" smtClean="0"/>
                        <a:t>Lives Saved</a:t>
                      </a:r>
                      <a:endParaRPr lang="en-US" dirty="0"/>
                    </a:p>
                  </a:txBody>
                  <a:tcPr/>
                </a:tc>
                <a:tc>
                  <a:txBody>
                    <a:bodyPr/>
                    <a:lstStyle/>
                    <a:p>
                      <a:pPr algn="ctr"/>
                      <a:r>
                        <a:rPr lang="en-US" dirty="0" smtClean="0"/>
                        <a:t>Cost per life saved</a:t>
                      </a:r>
                      <a:endParaRPr lang="en-US" dirty="0"/>
                    </a:p>
                  </a:txBody>
                  <a:tcPr/>
                </a:tc>
                <a:tc>
                  <a:txBody>
                    <a:bodyPr/>
                    <a:lstStyle/>
                    <a:p>
                      <a:pPr algn="ctr"/>
                      <a:r>
                        <a:rPr lang="en-US" dirty="0" smtClean="0"/>
                        <a:t>Marginal Cost per life saved</a:t>
                      </a:r>
                      <a:endParaRPr lang="en-US" dirty="0"/>
                    </a:p>
                  </a:txBody>
                  <a:tcPr/>
                </a:tc>
                <a:tc>
                  <a:txBody>
                    <a:bodyPr/>
                    <a:lstStyle/>
                    <a:p>
                      <a:pPr algn="ct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$0.5 m</a:t>
                      </a:r>
                      <a:endParaRPr lang="en-US" dirty="0"/>
                    </a:p>
                  </a:txBody>
                  <a:tcPr/>
                </a:tc>
                <a:tc>
                  <a:txBody>
                    <a:bodyPr/>
                    <a:lstStyle/>
                    <a:p>
                      <a:pPr algn="ctr"/>
                      <a:r>
                        <a:rPr lang="en-US" dirty="0" smtClean="0"/>
                        <a:t>35</a:t>
                      </a:r>
                      <a:endParaRPr lang="en-US" dirty="0"/>
                    </a:p>
                  </a:txBody>
                  <a:tcPr/>
                </a:tc>
                <a:tc>
                  <a:txBody>
                    <a:bodyPr/>
                    <a:lstStyle/>
                    <a:p>
                      <a:pPr algn="ctr"/>
                      <a:r>
                        <a:rPr lang="en-US" dirty="0" smtClean="0"/>
                        <a:t>$14,286</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$14,286</a:t>
                      </a:r>
                    </a:p>
                  </a:txBody>
                  <a:tcPr/>
                </a:tc>
                <a:tc>
                  <a:txBody>
                    <a:bodyPr/>
                    <a:lstStyle/>
                    <a:p>
                      <a:pPr algn="ct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$1.0 m</a:t>
                      </a:r>
                      <a:endParaRPr lang="en-US" dirty="0"/>
                    </a:p>
                  </a:txBody>
                  <a:tcPr/>
                </a:tc>
                <a:tc>
                  <a:txBody>
                    <a:bodyPr/>
                    <a:lstStyle/>
                    <a:p>
                      <a:pPr algn="ctr"/>
                      <a:r>
                        <a:rPr lang="en-US" dirty="0" smtClean="0"/>
                        <a:t>50</a:t>
                      </a:r>
                      <a:endParaRPr lang="en-US" dirty="0"/>
                    </a:p>
                  </a:txBody>
                  <a:tcPr/>
                </a:tc>
                <a:tc>
                  <a:txBody>
                    <a:bodyPr/>
                    <a:lstStyle/>
                    <a:p>
                      <a:pPr algn="ctr"/>
                      <a:r>
                        <a:rPr lang="en-US" dirty="0" smtClean="0"/>
                        <a:t>$20,000</a:t>
                      </a:r>
                      <a:endParaRPr lang="en-US" dirty="0"/>
                    </a:p>
                  </a:txBody>
                  <a:tcPr/>
                </a:tc>
                <a:tc>
                  <a:txBody>
                    <a:bodyPr/>
                    <a:lstStyle/>
                    <a:p>
                      <a:pPr algn="ctr"/>
                      <a:r>
                        <a:rPr lang="en-US" dirty="0" smtClean="0"/>
                        <a:t>$33,333</a:t>
                      </a:r>
                      <a:endParaRPr lang="en-US" dirty="0"/>
                    </a:p>
                  </a:txBody>
                  <a:tcPr/>
                </a:tc>
                <a:tc>
                  <a:txBody>
                    <a:bodyPr/>
                    <a:lstStyle/>
                    <a:p>
                      <a:pPr algn="ct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$0.5 m</a:t>
                      </a:r>
                      <a:endParaRPr lang="en-US" dirty="0"/>
                    </a:p>
                  </a:txBody>
                  <a:tcPr/>
                </a:tc>
                <a:tc>
                  <a:txBody>
                    <a:bodyPr/>
                    <a:lstStyle/>
                    <a:p>
                      <a:pPr algn="ctr"/>
                      <a:r>
                        <a:rPr lang="en-US" dirty="0" smtClean="0"/>
                        <a:t>30</a:t>
                      </a:r>
                      <a:endParaRPr lang="en-US" dirty="0"/>
                    </a:p>
                  </a:txBody>
                  <a:tcPr/>
                </a:tc>
                <a:tc>
                  <a:txBody>
                    <a:bodyPr/>
                    <a:lstStyle/>
                    <a:p>
                      <a:pPr algn="ctr"/>
                      <a:r>
                        <a:rPr lang="en-US" dirty="0" smtClean="0"/>
                        <a:t>$16,667</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$16,667</a:t>
                      </a:r>
                    </a:p>
                  </a:txBody>
                  <a:tcPr/>
                </a:tc>
                <a:tc>
                  <a:txBody>
                    <a:bodyPr/>
                    <a:lstStyle/>
                    <a:p>
                      <a:pPr algn="ct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$1.0 m</a:t>
                      </a:r>
                      <a:endParaRPr lang="en-US" dirty="0"/>
                    </a:p>
                  </a:txBody>
                  <a:tcPr/>
                </a:tc>
                <a:tc>
                  <a:txBody>
                    <a:bodyPr/>
                    <a:lstStyle/>
                    <a:p>
                      <a:pPr algn="ctr"/>
                      <a:r>
                        <a:rPr lang="en-US" dirty="0" smtClean="0"/>
                        <a:t>60</a:t>
                      </a:r>
                      <a:endParaRPr lang="en-US" dirty="0"/>
                    </a:p>
                  </a:txBody>
                  <a:tcPr/>
                </a:tc>
                <a:tc>
                  <a:txBody>
                    <a:bodyPr/>
                    <a:lstStyle/>
                    <a:p>
                      <a:pPr algn="ctr"/>
                      <a:r>
                        <a:rPr lang="en-US" dirty="0" smtClean="0"/>
                        <a:t>$16,667</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$16,667</a:t>
                      </a:r>
                    </a:p>
                  </a:txBody>
                  <a:tcPr/>
                </a:tc>
                <a:tc>
                  <a:txBody>
                    <a:bodyPr/>
                    <a:lstStyle/>
                    <a:p>
                      <a:pPr algn="ctr"/>
                      <a:endParaRPr lang="en-US" dirty="0"/>
                    </a:p>
                  </a:txBody>
                  <a:tcPr/>
                </a:tc>
              </a:tr>
            </a:tbl>
          </a:graphicData>
        </a:graphic>
      </p:graphicFrame>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54</a:t>
            </a:fld>
            <a:endParaRPr lang="en-US"/>
          </a:p>
        </p:txBody>
      </p:sp>
      <p:sp>
        <p:nvSpPr>
          <p:cNvPr id="7" name="TextBox 6"/>
          <p:cNvSpPr txBox="1"/>
          <p:nvPr/>
        </p:nvSpPr>
        <p:spPr>
          <a:xfrm>
            <a:off x="554783" y="1323218"/>
            <a:ext cx="7857697" cy="954107"/>
          </a:xfrm>
          <a:prstGeom prst="rect">
            <a:avLst/>
          </a:prstGeom>
          <a:noFill/>
        </p:spPr>
        <p:txBody>
          <a:bodyPr wrap="square" rtlCol="0">
            <a:spAutoFit/>
          </a:bodyPr>
          <a:lstStyle/>
          <a:p>
            <a:pPr algn="l"/>
            <a:r>
              <a:rPr lang="en-US" sz="2800" dirty="0" smtClean="0">
                <a:latin typeface="Calibri" panose="020F0502020204030204" pitchFamily="34" charset="0"/>
              </a:rPr>
              <a:t>You were able to persuade the state to provide the full $1 million.  Now what should you do?</a:t>
            </a:r>
            <a:endParaRPr lang="en-US" sz="2800" dirty="0">
              <a:latin typeface="Calibri" panose="020F0502020204030204" pitchFamily="34" charset="0"/>
            </a:endParaRPr>
          </a:p>
        </p:txBody>
      </p:sp>
    </p:spTree>
    <p:extLst>
      <p:ext uri="{BB962C8B-B14F-4D97-AF65-F5344CB8AC3E}">
        <p14:creationId xmlns:p14="http://schemas.microsoft.com/office/powerpoint/2010/main" val="476605497"/>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County Health Department Exercise </a:t>
            </a:r>
            <a:r>
              <a:rPr lang="en-US" dirty="0" smtClean="0"/>
              <a:t>(3)</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83833075"/>
              </p:ext>
            </p:extLst>
          </p:nvPr>
        </p:nvGraphicFramePr>
        <p:xfrm>
          <a:off x="554430" y="2533968"/>
          <a:ext cx="8118474" cy="2397760"/>
        </p:xfrm>
        <a:graphic>
          <a:graphicData uri="http://schemas.openxmlformats.org/drawingml/2006/table">
            <a:tbl>
              <a:tblPr firstRow="1" bandRow="1">
                <a:tableStyleId>{5C22544A-7EE6-4342-B048-85BDC9FD1C3A}</a:tableStyleId>
              </a:tblPr>
              <a:tblGrid>
                <a:gridCol w="1353079"/>
                <a:gridCol w="1353079"/>
                <a:gridCol w="1353079"/>
                <a:gridCol w="1353079"/>
                <a:gridCol w="1353079"/>
                <a:gridCol w="1353079"/>
              </a:tblGrid>
              <a:tr h="0">
                <a:tc>
                  <a:txBody>
                    <a:bodyPr/>
                    <a:lstStyle/>
                    <a:p>
                      <a:pPr algn="ctr"/>
                      <a:r>
                        <a:rPr lang="en-US" dirty="0" smtClean="0"/>
                        <a:t>Program</a:t>
                      </a:r>
                      <a:endParaRPr lang="en-US" dirty="0"/>
                    </a:p>
                  </a:txBody>
                  <a:tcPr/>
                </a:tc>
                <a:tc>
                  <a:txBody>
                    <a:bodyPr/>
                    <a:lstStyle/>
                    <a:p>
                      <a:pPr algn="ctr"/>
                      <a:r>
                        <a:rPr lang="en-US" dirty="0" smtClean="0"/>
                        <a:t>Budget</a:t>
                      </a:r>
                      <a:endParaRPr lang="en-US" dirty="0"/>
                    </a:p>
                  </a:txBody>
                  <a:tcPr/>
                </a:tc>
                <a:tc>
                  <a:txBody>
                    <a:bodyPr/>
                    <a:lstStyle/>
                    <a:p>
                      <a:pPr algn="ctr"/>
                      <a:r>
                        <a:rPr lang="en-US" dirty="0" smtClean="0"/>
                        <a:t>Lives Saved</a:t>
                      </a:r>
                      <a:endParaRPr lang="en-US" dirty="0"/>
                    </a:p>
                  </a:txBody>
                  <a:tcPr/>
                </a:tc>
                <a:tc>
                  <a:txBody>
                    <a:bodyPr/>
                    <a:lstStyle/>
                    <a:p>
                      <a:pPr algn="ctr"/>
                      <a:r>
                        <a:rPr lang="en-US" dirty="0" smtClean="0"/>
                        <a:t>Cost per life saved</a:t>
                      </a:r>
                      <a:endParaRPr lang="en-US" dirty="0"/>
                    </a:p>
                  </a:txBody>
                  <a:tcPr/>
                </a:tc>
                <a:tc>
                  <a:txBody>
                    <a:bodyPr/>
                    <a:lstStyle/>
                    <a:p>
                      <a:pPr algn="ctr"/>
                      <a:r>
                        <a:rPr lang="en-US" dirty="0" smtClean="0"/>
                        <a:t>Marginal Cost per life saved</a:t>
                      </a:r>
                      <a:endParaRPr lang="en-US" dirty="0"/>
                    </a:p>
                  </a:txBody>
                  <a:tcPr/>
                </a:tc>
                <a:tc>
                  <a:txBody>
                    <a:bodyPr/>
                    <a:lstStyle/>
                    <a:p>
                      <a:pPr algn="ctr"/>
                      <a:r>
                        <a:rPr lang="en-US" dirty="0" smtClean="0"/>
                        <a:t>Choose?</a:t>
                      </a: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$0.5 m</a:t>
                      </a:r>
                      <a:endParaRPr lang="en-US" dirty="0"/>
                    </a:p>
                  </a:txBody>
                  <a:tcPr/>
                </a:tc>
                <a:tc>
                  <a:txBody>
                    <a:bodyPr/>
                    <a:lstStyle/>
                    <a:p>
                      <a:pPr algn="ctr"/>
                      <a:r>
                        <a:rPr lang="en-US" dirty="0" smtClean="0"/>
                        <a:t>35</a:t>
                      </a:r>
                      <a:endParaRPr lang="en-US" dirty="0"/>
                    </a:p>
                  </a:txBody>
                  <a:tcPr/>
                </a:tc>
                <a:tc>
                  <a:txBody>
                    <a:bodyPr/>
                    <a:lstStyle/>
                    <a:p>
                      <a:pPr algn="ctr"/>
                      <a:r>
                        <a:rPr lang="en-US" dirty="0" smtClean="0"/>
                        <a:t>$14,286</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$14,286</a:t>
                      </a:r>
                    </a:p>
                  </a:txBody>
                  <a:tcPr/>
                </a:tc>
                <a:tc>
                  <a:txBody>
                    <a:bodyPr/>
                    <a:lstStyle/>
                    <a:p>
                      <a:pPr algn="ct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$1.0 m</a:t>
                      </a:r>
                      <a:endParaRPr lang="en-US" dirty="0"/>
                    </a:p>
                  </a:txBody>
                  <a:tcPr/>
                </a:tc>
                <a:tc>
                  <a:txBody>
                    <a:bodyPr/>
                    <a:lstStyle/>
                    <a:p>
                      <a:pPr algn="ctr"/>
                      <a:r>
                        <a:rPr lang="en-US" dirty="0" smtClean="0"/>
                        <a:t>50</a:t>
                      </a:r>
                      <a:endParaRPr lang="en-US" dirty="0"/>
                    </a:p>
                  </a:txBody>
                  <a:tcPr/>
                </a:tc>
                <a:tc>
                  <a:txBody>
                    <a:bodyPr/>
                    <a:lstStyle/>
                    <a:p>
                      <a:pPr algn="ctr"/>
                      <a:r>
                        <a:rPr lang="en-US" dirty="0" smtClean="0"/>
                        <a:t>$20,000</a:t>
                      </a:r>
                      <a:endParaRPr lang="en-US" dirty="0"/>
                    </a:p>
                  </a:txBody>
                  <a:tcPr/>
                </a:tc>
                <a:tc>
                  <a:txBody>
                    <a:bodyPr/>
                    <a:lstStyle/>
                    <a:p>
                      <a:pPr algn="ctr"/>
                      <a:r>
                        <a:rPr lang="en-US" dirty="0" smtClean="0"/>
                        <a:t>$33,333</a:t>
                      </a:r>
                      <a:endParaRPr lang="en-US" dirty="0"/>
                    </a:p>
                  </a:txBody>
                  <a:tcPr/>
                </a:tc>
                <a:tc>
                  <a:txBody>
                    <a:bodyPr/>
                    <a:lstStyle/>
                    <a:p>
                      <a:pPr algn="ct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$0.5 m</a:t>
                      </a:r>
                      <a:endParaRPr lang="en-US" dirty="0"/>
                    </a:p>
                  </a:txBody>
                  <a:tcPr/>
                </a:tc>
                <a:tc>
                  <a:txBody>
                    <a:bodyPr/>
                    <a:lstStyle/>
                    <a:p>
                      <a:pPr algn="ctr"/>
                      <a:r>
                        <a:rPr lang="en-US" dirty="0" smtClean="0"/>
                        <a:t>30</a:t>
                      </a:r>
                      <a:endParaRPr lang="en-US" dirty="0"/>
                    </a:p>
                  </a:txBody>
                  <a:tcPr/>
                </a:tc>
                <a:tc>
                  <a:txBody>
                    <a:bodyPr/>
                    <a:lstStyle/>
                    <a:p>
                      <a:pPr algn="ctr"/>
                      <a:r>
                        <a:rPr lang="en-US" dirty="0" smtClean="0"/>
                        <a:t>$16,667</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$16,667</a:t>
                      </a:r>
                    </a:p>
                  </a:txBody>
                  <a:tcPr/>
                </a:tc>
                <a:tc>
                  <a:txBody>
                    <a:bodyPr/>
                    <a:lstStyle/>
                    <a:p>
                      <a:pPr algn="ct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$1.0 m</a:t>
                      </a:r>
                      <a:endParaRPr lang="en-US" dirty="0"/>
                    </a:p>
                  </a:txBody>
                  <a:tcPr/>
                </a:tc>
                <a:tc>
                  <a:txBody>
                    <a:bodyPr/>
                    <a:lstStyle/>
                    <a:p>
                      <a:pPr algn="ctr"/>
                      <a:r>
                        <a:rPr lang="en-US" dirty="0" smtClean="0"/>
                        <a:t>60</a:t>
                      </a:r>
                      <a:endParaRPr lang="en-US" dirty="0"/>
                    </a:p>
                  </a:txBody>
                  <a:tcPr/>
                </a:tc>
                <a:tc>
                  <a:txBody>
                    <a:bodyPr/>
                    <a:lstStyle/>
                    <a:p>
                      <a:pPr algn="ctr"/>
                      <a:r>
                        <a:rPr lang="en-US" dirty="0" smtClean="0"/>
                        <a:t>$16,667</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$16,667</a:t>
                      </a:r>
                    </a:p>
                  </a:txBody>
                  <a:tcPr/>
                </a:tc>
                <a:tc>
                  <a:txBody>
                    <a:bodyPr/>
                    <a:lstStyle/>
                    <a:p>
                      <a:pPr algn="ctr"/>
                      <a:endParaRPr lang="en-US" dirty="0"/>
                    </a:p>
                  </a:txBody>
                  <a:tcPr/>
                </a:tc>
              </a:tr>
            </a:tbl>
          </a:graphicData>
        </a:graphic>
      </p:graphicFrame>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55</a:t>
            </a:fld>
            <a:endParaRPr lang="en-US"/>
          </a:p>
        </p:txBody>
      </p:sp>
      <p:sp>
        <p:nvSpPr>
          <p:cNvPr id="7" name="TextBox 6"/>
          <p:cNvSpPr txBox="1"/>
          <p:nvPr/>
        </p:nvSpPr>
        <p:spPr>
          <a:xfrm>
            <a:off x="554783" y="1323218"/>
            <a:ext cx="7857697" cy="954107"/>
          </a:xfrm>
          <a:prstGeom prst="rect">
            <a:avLst/>
          </a:prstGeom>
          <a:noFill/>
        </p:spPr>
        <p:txBody>
          <a:bodyPr wrap="square" rtlCol="0">
            <a:spAutoFit/>
          </a:bodyPr>
          <a:lstStyle/>
          <a:p>
            <a:pPr algn="l"/>
            <a:r>
              <a:rPr lang="en-US" sz="2800" dirty="0" smtClean="0">
                <a:latin typeface="Calibri" panose="020F0502020204030204" pitchFamily="34" charset="0"/>
              </a:rPr>
              <a:t>You were able to persuade the state to provide the full $1 million.  Now what should you do?</a:t>
            </a:r>
            <a:endParaRPr lang="en-US" sz="2800" dirty="0">
              <a:latin typeface="Calibri" panose="020F0502020204030204" pitchFamily="34" charset="0"/>
            </a:endParaRPr>
          </a:p>
        </p:txBody>
      </p:sp>
    </p:spTree>
    <p:extLst>
      <p:ext uri="{BB962C8B-B14F-4D97-AF65-F5344CB8AC3E}">
        <p14:creationId xmlns:p14="http://schemas.microsoft.com/office/powerpoint/2010/main" val="1911017639"/>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County Health Department Exercise </a:t>
            </a:r>
            <a:r>
              <a:rPr lang="en-US" dirty="0" smtClean="0"/>
              <a:t>(3)</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79058543"/>
              </p:ext>
            </p:extLst>
          </p:nvPr>
        </p:nvGraphicFramePr>
        <p:xfrm>
          <a:off x="554430" y="2533968"/>
          <a:ext cx="8118474" cy="2397760"/>
        </p:xfrm>
        <a:graphic>
          <a:graphicData uri="http://schemas.openxmlformats.org/drawingml/2006/table">
            <a:tbl>
              <a:tblPr firstRow="1" bandRow="1">
                <a:tableStyleId>{5C22544A-7EE6-4342-B048-85BDC9FD1C3A}</a:tableStyleId>
              </a:tblPr>
              <a:tblGrid>
                <a:gridCol w="1353079"/>
                <a:gridCol w="1353079"/>
                <a:gridCol w="1353079"/>
                <a:gridCol w="1353079"/>
                <a:gridCol w="1353079"/>
                <a:gridCol w="1353079"/>
              </a:tblGrid>
              <a:tr h="0">
                <a:tc>
                  <a:txBody>
                    <a:bodyPr/>
                    <a:lstStyle/>
                    <a:p>
                      <a:pPr algn="ctr"/>
                      <a:r>
                        <a:rPr lang="en-US" dirty="0" smtClean="0"/>
                        <a:t>Program</a:t>
                      </a:r>
                      <a:endParaRPr lang="en-US" dirty="0"/>
                    </a:p>
                  </a:txBody>
                  <a:tcPr/>
                </a:tc>
                <a:tc>
                  <a:txBody>
                    <a:bodyPr/>
                    <a:lstStyle/>
                    <a:p>
                      <a:pPr algn="ctr"/>
                      <a:r>
                        <a:rPr lang="en-US" dirty="0" smtClean="0"/>
                        <a:t>Budget</a:t>
                      </a:r>
                      <a:endParaRPr lang="en-US" dirty="0"/>
                    </a:p>
                  </a:txBody>
                  <a:tcPr/>
                </a:tc>
                <a:tc>
                  <a:txBody>
                    <a:bodyPr/>
                    <a:lstStyle/>
                    <a:p>
                      <a:pPr algn="ctr"/>
                      <a:r>
                        <a:rPr lang="en-US" dirty="0" smtClean="0"/>
                        <a:t>Lives Saved</a:t>
                      </a:r>
                      <a:endParaRPr lang="en-US" dirty="0"/>
                    </a:p>
                  </a:txBody>
                  <a:tcPr/>
                </a:tc>
                <a:tc>
                  <a:txBody>
                    <a:bodyPr/>
                    <a:lstStyle/>
                    <a:p>
                      <a:pPr algn="ctr"/>
                      <a:r>
                        <a:rPr lang="en-US" dirty="0" smtClean="0"/>
                        <a:t>Cost per life saved</a:t>
                      </a:r>
                      <a:endParaRPr lang="en-US" dirty="0"/>
                    </a:p>
                  </a:txBody>
                  <a:tcPr/>
                </a:tc>
                <a:tc>
                  <a:txBody>
                    <a:bodyPr/>
                    <a:lstStyle/>
                    <a:p>
                      <a:pPr algn="ctr"/>
                      <a:r>
                        <a:rPr lang="en-US" dirty="0" smtClean="0"/>
                        <a:t>Marginal Cost per life saved</a:t>
                      </a:r>
                      <a:endParaRPr lang="en-US" dirty="0"/>
                    </a:p>
                  </a:txBody>
                  <a:tcPr/>
                </a:tc>
                <a:tc>
                  <a:txBody>
                    <a:bodyPr/>
                    <a:lstStyle/>
                    <a:p>
                      <a:pPr algn="ctr"/>
                      <a:r>
                        <a:rPr lang="en-US" dirty="0" smtClean="0"/>
                        <a:t>Choose?</a:t>
                      </a: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$0.5 m</a:t>
                      </a:r>
                      <a:endParaRPr lang="en-US" dirty="0"/>
                    </a:p>
                  </a:txBody>
                  <a:tcPr/>
                </a:tc>
                <a:tc>
                  <a:txBody>
                    <a:bodyPr/>
                    <a:lstStyle/>
                    <a:p>
                      <a:pPr algn="ctr"/>
                      <a:r>
                        <a:rPr lang="en-US" dirty="0" smtClean="0"/>
                        <a:t>35</a:t>
                      </a:r>
                      <a:endParaRPr lang="en-US" dirty="0"/>
                    </a:p>
                  </a:txBody>
                  <a:tcPr/>
                </a:tc>
                <a:tc>
                  <a:txBody>
                    <a:bodyPr/>
                    <a:lstStyle/>
                    <a:p>
                      <a:pPr algn="ctr"/>
                      <a:r>
                        <a:rPr lang="en-US" dirty="0" smtClean="0"/>
                        <a:t>$14,286</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$14,286</a:t>
                      </a:r>
                    </a:p>
                  </a:txBody>
                  <a:tcPr/>
                </a:tc>
                <a:tc>
                  <a:txBody>
                    <a:bodyPr/>
                    <a:lstStyle/>
                    <a:p>
                      <a:pPr algn="ctr"/>
                      <a:r>
                        <a:rPr lang="en-US" dirty="0" smtClean="0"/>
                        <a:t>1</a:t>
                      </a: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$1.0 m</a:t>
                      </a:r>
                      <a:endParaRPr lang="en-US" dirty="0"/>
                    </a:p>
                  </a:txBody>
                  <a:tcPr/>
                </a:tc>
                <a:tc>
                  <a:txBody>
                    <a:bodyPr/>
                    <a:lstStyle/>
                    <a:p>
                      <a:pPr algn="ctr"/>
                      <a:r>
                        <a:rPr lang="en-US" dirty="0" smtClean="0"/>
                        <a:t>50</a:t>
                      </a:r>
                      <a:endParaRPr lang="en-US" dirty="0"/>
                    </a:p>
                  </a:txBody>
                  <a:tcPr/>
                </a:tc>
                <a:tc>
                  <a:txBody>
                    <a:bodyPr/>
                    <a:lstStyle/>
                    <a:p>
                      <a:pPr algn="ctr"/>
                      <a:r>
                        <a:rPr lang="en-US" dirty="0" smtClean="0"/>
                        <a:t>$20,000</a:t>
                      </a:r>
                      <a:endParaRPr lang="en-US" dirty="0"/>
                    </a:p>
                  </a:txBody>
                  <a:tcPr/>
                </a:tc>
                <a:tc>
                  <a:txBody>
                    <a:bodyPr/>
                    <a:lstStyle/>
                    <a:p>
                      <a:pPr algn="ctr"/>
                      <a:r>
                        <a:rPr lang="en-US" dirty="0" smtClean="0"/>
                        <a:t>$33,333</a:t>
                      </a:r>
                      <a:endParaRPr lang="en-US" dirty="0"/>
                    </a:p>
                  </a:txBody>
                  <a:tcPr/>
                </a:tc>
                <a:tc>
                  <a:txBody>
                    <a:bodyPr/>
                    <a:lstStyle/>
                    <a:p>
                      <a:pPr algn="ct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$0.5 m</a:t>
                      </a:r>
                      <a:endParaRPr lang="en-US" dirty="0"/>
                    </a:p>
                  </a:txBody>
                  <a:tcPr/>
                </a:tc>
                <a:tc>
                  <a:txBody>
                    <a:bodyPr/>
                    <a:lstStyle/>
                    <a:p>
                      <a:pPr algn="ctr"/>
                      <a:r>
                        <a:rPr lang="en-US" dirty="0" smtClean="0"/>
                        <a:t>30</a:t>
                      </a:r>
                      <a:endParaRPr lang="en-US" dirty="0"/>
                    </a:p>
                  </a:txBody>
                  <a:tcPr/>
                </a:tc>
                <a:tc>
                  <a:txBody>
                    <a:bodyPr/>
                    <a:lstStyle/>
                    <a:p>
                      <a:pPr algn="ctr"/>
                      <a:r>
                        <a:rPr lang="en-US" dirty="0" smtClean="0"/>
                        <a:t>$16,667</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$16,667</a:t>
                      </a:r>
                    </a:p>
                  </a:txBody>
                  <a:tcPr/>
                </a:tc>
                <a:tc>
                  <a:txBody>
                    <a:bodyPr/>
                    <a:lstStyle/>
                    <a:p>
                      <a:pPr algn="ct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$1.0 m</a:t>
                      </a:r>
                      <a:endParaRPr lang="en-US" dirty="0"/>
                    </a:p>
                  </a:txBody>
                  <a:tcPr/>
                </a:tc>
                <a:tc>
                  <a:txBody>
                    <a:bodyPr/>
                    <a:lstStyle/>
                    <a:p>
                      <a:pPr algn="ctr"/>
                      <a:r>
                        <a:rPr lang="en-US" dirty="0" smtClean="0"/>
                        <a:t>60</a:t>
                      </a:r>
                      <a:endParaRPr lang="en-US" dirty="0"/>
                    </a:p>
                  </a:txBody>
                  <a:tcPr/>
                </a:tc>
                <a:tc>
                  <a:txBody>
                    <a:bodyPr/>
                    <a:lstStyle/>
                    <a:p>
                      <a:pPr algn="ctr"/>
                      <a:r>
                        <a:rPr lang="en-US" dirty="0" smtClean="0"/>
                        <a:t>$16,667</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$16,667</a:t>
                      </a:r>
                    </a:p>
                  </a:txBody>
                  <a:tcPr/>
                </a:tc>
                <a:tc>
                  <a:txBody>
                    <a:bodyPr/>
                    <a:lstStyle/>
                    <a:p>
                      <a:pPr algn="ctr"/>
                      <a:endParaRPr lang="en-US" dirty="0"/>
                    </a:p>
                  </a:txBody>
                  <a:tcPr/>
                </a:tc>
              </a:tr>
            </a:tbl>
          </a:graphicData>
        </a:graphic>
      </p:graphicFrame>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56</a:t>
            </a:fld>
            <a:endParaRPr lang="en-US"/>
          </a:p>
        </p:txBody>
      </p:sp>
      <p:sp>
        <p:nvSpPr>
          <p:cNvPr id="7" name="TextBox 6"/>
          <p:cNvSpPr txBox="1"/>
          <p:nvPr/>
        </p:nvSpPr>
        <p:spPr>
          <a:xfrm>
            <a:off x="554783" y="1323218"/>
            <a:ext cx="7857697" cy="954107"/>
          </a:xfrm>
          <a:prstGeom prst="rect">
            <a:avLst/>
          </a:prstGeom>
          <a:noFill/>
        </p:spPr>
        <p:txBody>
          <a:bodyPr wrap="square" rtlCol="0">
            <a:spAutoFit/>
          </a:bodyPr>
          <a:lstStyle/>
          <a:p>
            <a:pPr algn="l"/>
            <a:r>
              <a:rPr lang="en-US" sz="2800" dirty="0" smtClean="0">
                <a:latin typeface="Calibri" panose="020F0502020204030204" pitchFamily="34" charset="0"/>
              </a:rPr>
              <a:t>You were able to persuade the state to provide the full $1 million.  Now what should you do?</a:t>
            </a:r>
            <a:endParaRPr lang="en-US" sz="2800" dirty="0">
              <a:latin typeface="Calibri" panose="020F0502020204030204" pitchFamily="34" charset="0"/>
            </a:endParaRPr>
          </a:p>
        </p:txBody>
      </p:sp>
    </p:spTree>
    <p:extLst>
      <p:ext uri="{BB962C8B-B14F-4D97-AF65-F5344CB8AC3E}">
        <p14:creationId xmlns:p14="http://schemas.microsoft.com/office/powerpoint/2010/main" val="612154959"/>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County Health Department Exercise </a:t>
            </a:r>
            <a:r>
              <a:rPr lang="en-US" dirty="0" smtClean="0"/>
              <a:t>(3)</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096054317"/>
              </p:ext>
            </p:extLst>
          </p:nvPr>
        </p:nvGraphicFramePr>
        <p:xfrm>
          <a:off x="554430" y="2533968"/>
          <a:ext cx="8118474" cy="2397760"/>
        </p:xfrm>
        <a:graphic>
          <a:graphicData uri="http://schemas.openxmlformats.org/drawingml/2006/table">
            <a:tbl>
              <a:tblPr firstRow="1" bandRow="1">
                <a:tableStyleId>{5C22544A-7EE6-4342-B048-85BDC9FD1C3A}</a:tableStyleId>
              </a:tblPr>
              <a:tblGrid>
                <a:gridCol w="1353079"/>
                <a:gridCol w="1353079"/>
                <a:gridCol w="1353079"/>
                <a:gridCol w="1353079"/>
                <a:gridCol w="1353079"/>
                <a:gridCol w="1353079"/>
              </a:tblGrid>
              <a:tr h="0">
                <a:tc>
                  <a:txBody>
                    <a:bodyPr/>
                    <a:lstStyle/>
                    <a:p>
                      <a:pPr algn="ctr"/>
                      <a:r>
                        <a:rPr lang="en-US" dirty="0" smtClean="0"/>
                        <a:t>Program</a:t>
                      </a:r>
                      <a:endParaRPr lang="en-US" dirty="0"/>
                    </a:p>
                  </a:txBody>
                  <a:tcPr/>
                </a:tc>
                <a:tc>
                  <a:txBody>
                    <a:bodyPr/>
                    <a:lstStyle/>
                    <a:p>
                      <a:pPr algn="ctr"/>
                      <a:r>
                        <a:rPr lang="en-US" dirty="0" smtClean="0"/>
                        <a:t>Budget</a:t>
                      </a:r>
                      <a:endParaRPr lang="en-US" dirty="0"/>
                    </a:p>
                  </a:txBody>
                  <a:tcPr/>
                </a:tc>
                <a:tc>
                  <a:txBody>
                    <a:bodyPr/>
                    <a:lstStyle/>
                    <a:p>
                      <a:pPr algn="ctr"/>
                      <a:r>
                        <a:rPr lang="en-US" dirty="0" smtClean="0"/>
                        <a:t>Lives Saved</a:t>
                      </a:r>
                      <a:endParaRPr lang="en-US" dirty="0"/>
                    </a:p>
                  </a:txBody>
                  <a:tcPr/>
                </a:tc>
                <a:tc>
                  <a:txBody>
                    <a:bodyPr/>
                    <a:lstStyle/>
                    <a:p>
                      <a:pPr algn="ctr"/>
                      <a:r>
                        <a:rPr lang="en-US" dirty="0" smtClean="0"/>
                        <a:t>Cost per life saved</a:t>
                      </a:r>
                      <a:endParaRPr lang="en-US" dirty="0"/>
                    </a:p>
                  </a:txBody>
                  <a:tcPr/>
                </a:tc>
                <a:tc>
                  <a:txBody>
                    <a:bodyPr/>
                    <a:lstStyle/>
                    <a:p>
                      <a:pPr algn="ctr"/>
                      <a:r>
                        <a:rPr lang="en-US" dirty="0" smtClean="0"/>
                        <a:t>Marginal Cost per life saved</a:t>
                      </a:r>
                      <a:endParaRPr lang="en-US" dirty="0"/>
                    </a:p>
                  </a:txBody>
                  <a:tcPr/>
                </a:tc>
                <a:tc>
                  <a:txBody>
                    <a:bodyPr/>
                    <a:lstStyle/>
                    <a:p>
                      <a:pPr algn="ctr"/>
                      <a:r>
                        <a:rPr lang="en-US" dirty="0" smtClean="0"/>
                        <a:t>Choose?</a:t>
                      </a: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$0.5 m</a:t>
                      </a:r>
                      <a:endParaRPr lang="en-US" dirty="0"/>
                    </a:p>
                  </a:txBody>
                  <a:tcPr/>
                </a:tc>
                <a:tc>
                  <a:txBody>
                    <a:bodyPr/>
                    <a:lstStyle/>
                    <a:p>
                      <a:pPr algn="ctr"/>
                      <a:r>
                        <a:rPr lang="en-US" dirty="0" smtClean="0"/>
                        <a:t>35</a:t>
                      </a:r>
                      <a:endParaRPr lang="en-US" dirty="0"/>
                    </a:p>
                  </a:txBody>
                  <a:tcPr/>
                </a:tc>
                <a:tc>
                  <a:txBody>
                    <a:bodyPr/>
                    <a:lstStyle/>
                    <a:p>
                      <a:pPr algn="ctr"/>
                      <a:r>
                        <a:rPr lang="en-US" dirty="0" smtClean="0"/>
                        <a:t>$14,286</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$14,286</a:t>
                      </a:r>
                    </a:p>
                  </a:txBody>
                  <a:tcPr/>
                </a:tc>
                <a:tc>
                  <a:txBody>
                    <a:bodyPr/>
                    <a:lstStyle/>
                    <a:p>
                      <a:pPr algn="ctr"/>
                      <a:r>
                        <a:rPr lang="en-US" dirty="0" smtClean="0"/>
                        <a:t>1</a:t>
                      </a:r>
                      <a:endParaRPr lang="en-US" dirty="0"/>
                    </a:p>
                  </a:txBody>
                  <a:tcPr/>
                </a:tc>
              </a:tr>
              <a:tr h="370840">
                <a:tc>
                  <a:txBody>
                    <a:bodyPr/>
                    <a:lstStyle/>
                    <a:p>
                      <a:pPr algn="ctr"/>
                      <a:r>
                        <a:rPr lang="en-US" dirty="0" smtClean="0"/>
                        <a:t>Vaccine</a:t>
                      </a:r>
                      <a:endParaRPr lang="en-US" dirty="0"/>
                    </a:p>
                  </a:txBody>
                  <a:tcPr/>
                </a:tc>
                <a:tc>
                  <a:txBody>
                    <a:bodyPr/>
                    <a:lstStyle/>
                    <a:p>
                      <a:pPr algn="ctr"/>
                      <a:r>
                        <a:rPr lang="en-US" dirty="0" smtClean="0"/>
                        <a:t>$1.0 m</a:t>
                      </a:r>
                      <a:endParaRPr lang="en-US" dirty="0"/>
                    </a:p>
                  </a:txBody>
                  <a:tcPr/>
                </a:tc>
                <a:tc>
                  <a:txBody>
                    <a:bodyPr/>
                    <a:lstStyle/>
                    <a:p>
                      <a:pPr algn="ctr"/>
                      <a:r>
                        <a:rPr lang="en-US" dirty="0" smtClean="0"/>
                        <a:t>50</a:t>
                      </a:r>
                      <a:endParaRPr lang="en-US" dirty="0"/>
                    </a:p>
                  </a:txBody>
                  <a:tcPr/>
                </a:tc>
                <a:tc>
                  <a:txBody>
                    <a:bodyPr/>
                    <a:lstStyle/>
                    <a:p>
                      <a:pPr algn="ctr"/>
                      <a:r>
                        <a:rPr lang="en-US" dirty="0" smtClean="0"/>
                        <a:t>$20,000</a:t>
                      </a:r>
                      <a:endParaRPr lang="en-US" dirty="0"/>
                    </a:p>
                  </a:txBody>
                  <a:tcPr/>
                </a:tc>
                <a:tc>
                  <a:txBody>
                    <a:bodyPr/>
                    <a:lstStyle/>
                    <a:p>
                      <a:pPr algn="ctr"/>
                      <a:r>
                        <a:rPr lang="en-US" dirty="0" smtClean="0"/>
                        <a:t>$33,333</a:t>
                      </a:r>
                      <a:endParaRPr lang="en-US" dirty="0"/>
                    </a:p>
                  </a:txBody>
                  <a:tcPr/>
                </a:tc>
                <a:tc>
                  <a:txBody>
                    <a:bodyPr/>
                    <a:lstStyle/>
                    <a:p>
                      <a:pPr algn="ct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$0.5 m</a:t>
                      </a:r>
                      <a:endParaRPr lang="en-US" dirty="0"/>
                    </a:p>
                  </a:txBody>
                  <a:tcPr/>
                </a:tc>
                <a:tc>
                  <a:txBody>
                    <a:bodyPr/>
                    <a:lstStyle/>
                    <a:p>
                      <a:pPr algn="ctr"/>
                      <a:r>
                        <a:rPr lang="en-US" dirty="0" smtClean="0"/>
                        <a:t>30</a:t>
                      </a:r>
                      <a:endParaRPr lang="en-US" dirty="0"/>
                    </a:p>
                  </a:txBody>
                  <a:tcPr/>
                </a:tc>
                <a:tc>
                  <a:txBody>
                    <a:bodyPr/>
                    <a:lstStyle/>
                    <a:p>
                      <a:pPr algn="ctr"/>
                      <a:r>
                        <a:rPr lang="en-US" dirty="0" smtClean="0"/>
                        <a:t>$16,667</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$16,667</a:t>
                      </a:r>
                    </a:p>
                  </a:txBody>
                  <a:tcPr/>
                </a:tc>
                <a:tc>
                  <a:txBody>
                    <a:bodyPr/>
                    <a:lstStyle/>
                    <a:p>
                      <a:pPr algn="ctr"/>
                      <a:r>
                        <a:rPr lang="en-US" dirty="0" smtClean="0"/>
                        <a:t>2</a:t>
                      </a:r>
                      <a:endParaRPr lang="en-US" dirty="0"/>
                    </a:p>
                  </a:txBody>
                  <a:tcPr/>
                </a:tc>
              </a:tr>
              <a:tr h="370840">
                <a:tc>
                  <a:txBody>
                    <a:bodyPr/>
                    <a:lstStyle/>
                    <a:p>
                      <a:pPr algn="ctr"/>
                      <a:r>
                        <a:rPr lang="en-US" dirty="0" smtClean="0"/>
                        <a:t>Neonatal</a:t>
                      </a:r>
                      <a:endParaRPr lang="en-US" dirty="0"/>
                    </a:p>
                  </a:txBody>
                  <a:tcPr/>
                </a:tc>
                <a:tc>
                  <a:txBody>
                    <a:bodyPr/>
                    <a:lstStyle/>
                    <a:p>
                      <a:pPr algn="ctr"/>
                      <a:r>
                        <a:rPr lang="en-US" dirty="0" smtClean="0"/>
                        <a:t>$1.0 m</a:t>
                      </a:r>
                      <a:endParaRPr lang="en-US" dirty="0"/>
                    </a:p>
                  </a:txBody>
                  <a:tcPr/>
                </a:tc>
                <a:tc>
                  <a:txBody>
                    <a:bodyPr/>
                    <a:lstStyle/>
                    <a:p>
                      <a:pPr algn="ctr"/>
                      <a:r>
                        <a:rPr lang="en-US" dirty="0" smtClean="0"/>
                        <a:t>60</a:t>
                      </a:r>
                      <a:endParaRPr lang="en-US" dirty="0"/>
                    </a:p>
                  </a:txBody>
                  <a:tcPr/>
                </a:tc>
                <a:tc>
                  <a:txBody>
                    <a:bodyPr/>
                    <a:lstStyle/>
                    <a:p>
                      <a:pPr algn="ctr"/>
                      <a:r>
                        <a:rPr lang="en-US" dirty="0" smtClean="0"/>
                        <a:t>$16,667</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$16,667</a:t>
                      </a:r>
                    </a:p>
                  </a:txBody>
                  <a:tcPr/>
                </a:tc>
                <a:tc>
                  <a:txBody>
                    <a:bodyPr/>
                    <a:lstStyle/>
                    <a:p>
                      <a:pPr algn="ctr"/>
                      <a:endParaRPr lang="en-US" dirty="0"/>
                    </a:p>
                  </a:txBody>
                  <a:tcPr/>
                </a:tc>
              </a:tr>
            </a:tbl>
          </a:graphicData>
        </a:graphic>
      </p:graphicFrame>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57</a:t>
            </a:fld>
            <a:endParaRPr lang="en-US"/>
          </a:p>
        </p:txBody>
      </p:sp>
      <p:sp>
        <p:nvSpPr>
          <p:cNvPr id="7" name="TextBox 6"/>
          <p:cNvSpPr txBox="1"/>
          <p:nvPr/>
        </p:nvSpPr>
        <p:spPr>
          <a:xfrm>
            <a:off x="554783" y="1323218"/>
            <a:ext cx="7857697" cy="954107"/>
          </a:xfrm>
          <a:prstGeom prst="rect">
            <a:avLst/>
          </a:prstGeom>
          <a:noFill/>
        </p:spPr>
        <p:txBody>
          <a:bodyPr wrap="square" rtlCol="0">
            <a:spAutoFit/>
          </a:bodyPr>
          <a:lstStyle/>
          <a:p>
            <a:pPr algn="l"/>
            <a:r>
              <a:rPr lang="en-US" sz="2800" dirty="0" smtClean="0">
                <a:latin typeface="Calibri" panose="020F0502020204030204" pitchFamily="34" charset="0"/>
              </a:rPr>
              <a:t>You were able to persuade the state to provide the full $1 million.  Now what should you do?</a:t>
            </a:r>
            <a:endParaRPr lang="en-US" sz="2800" dirty="0">
              <a:latin typeface="Calibri" panose="020F0502020204030204" pitchFamily="34" charset="0"/>
            </a:endParaRPr>
          </a:p>
        </p:txBody>
      </p:sp>
    </p:spTree>
    <p:extLst>
      <p:ext uri="{BB962C8B-B14F-4D97-AF65-F5344CB8AC3E}">
        <p14:creationId xmlns:p14="http://schemas.microsoft.com/office/powerpoint/2010/main" val="1731048520"/>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Pharmacoeconomics</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303701214"/>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Economists</a:t>
            </a:r>
            <a:endParaRPr lang="en-US" dirty="0"/>
          </a:p>
        </p:txBody>
      </p:sp>
      <p:sp>
        <p:nvSpPr>
          <p:cNvPr id="3" name="Content Placeholder 2"/>
          <p:cNvSpPr>
            <a:spLocks noGrp="1"/>
          </p:cNvSpPr>
          <p:nvPr>
            <p:ph idx="1"/>
          </p:nvPr>
        </p:nvSpPr>
        <p:spPr/>
        <p:txBody>
          <a:bodyPr>
            <a:normAutofit fontScale="62500" lnSpcReduction="20000"/>
          </a:bodyPr>
          <a:lstStyle/>
          <a:p>
            <a:pPr marL="0" indent="0">
              <a:buNone/>
            </a:pPr>
            <a:r>
              <a:rPr lang="en-US" dirty="0"/>
              <a:t>A mathematician, an accountant and an economist apply for the same job.</a:t>
            </a:r>
          </a:p>
          <a:p>
            <a:pPr marL="0" indent="0">
              <a:buNone/>
            </a:pPr>
            <a:r>
              <a:rPr lang="en-US" dirty="0"/>
              <a:t> </a:t>
            </a:r>
          </a:p>
          <a:p>
            <a:pPr marL="0" indent="0">
              <a:buNone/>
            </a:pPr>
            <a:r>
              <a:rPr lang="en-US" dirty="0"/>
              <a:t>The interviewer calls in the mathematician and asks "What do two plus two equal?" The </a:t>
            </a:r>
            <a:r>
              <a:rPr lang="en-US" dirty="0" err="1"/>
              <a:t>mathemetician</a:t>
            </a:r>
            <a:r>
              <a:rPr lang="en-US" dirty="0"/>
              <a:t> replies "Four." The interviewer asks "Four, exactly?" The mathematician looks at the interviewer incredulously and says "Yes, four, exactly."</a:t>
            </a:r>
          </a:p>
          <a:p>
            <a:pPr marL="0" indent="0">
              <a:buNone/>
            </a:pPr>
            <a:r>
              <a:rPr lang="en-US" dirty="0"/>
              <a:t> </a:t>
            </a:r>
          </a:p>
          <a:p>
            <a:pPr marL="0" indent="0">
              <a:buNone/>
            </a:pPr>
            <a:r>
              <a:rPr lang="en-US" dirty="0"/>
              <a:t>Then the interviewer calls in the accountant and asks the same question "What do two plus two equal?" The accountant says "On average, four - give or take ten percent, but on average, four."</a:t>
            </a:r>
          </a:p>
          <a:p>
            <a:pPr marL="0" indent="0">
              <a:buNone/>
            </a:pPr>
            <a:r>
              <a:rPr lang="en-US" dirty="0"/>
              <a:t> </a:t>
            </a:r>
          </a:p>
          <a:p>
            <a:pPr marL="0" indent="0">
              <a:buNone/>
            </a:pPr>
            <a:r>
              <a:rPr lang="en-US" dirty="0"/>
              <a:t>Then the interviewer calls in the economist and poses the same question "What do two plus two equal?" The economist gets up, locks the door, closes the shade, sits down next to the interviewer and says "What do you want it to equal?"</a:t>
            </a:r>
          </a:p>
        </p:txBody>
      </p:sp>
    </p:spTree>
    <p:extLst>
      <p:ext uri="{BB962C8B-B14F-4D97-AF65-F5344CB8AC3E}">
        <p14:creationId xmlns:p14="http://schemas.microsoft.com/office/powerpoint/2010/main" val="25319024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extLst>
              <p:ext uri="{D42A27DB-BD31-4B8C-83A1-F6EECF244321}">
                <p14:modId xmlns:p14="http://schemas.microsoft.com/office/powerpoint/2010/main" val="3510006386"/>
              </p:ext>
            </p:extLst>
          </p:nvPr>
        </p:nvGraphicFramePr>
        <p:xfrm>
          <a:off x="-1587" y="-3175"/>
          <a:ext cx="9147175" cy="68643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16169121"/>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Models</a:t>
            </a:r>
            <a:endParaRPr lang="en-US" dirty="0"/>
          </a:p>
        </p:txBody>
      </p:sp>
      <p:sp>
        <p:nvSpPr>
          <p:cNvPr id="3" name="Content Placeholder 2"/>
          <p:cNvSpPr>
            <a:spLocks noGrp="1"/>
          </p:cNvSpPr>
          <p:nvPr>
            <p:ph idx="1"/>
          </p:nvPr>
        </p:nvSpPr>
        <p:spPr/>
        <p:txBody>
          <a:bodyPr>
            <a:normAutofit fontScale="92500" lnSpcReduction="10000"/>
          </a:bodyPr>
          <a:lstStyle/>
          <a:p>
            <a:r>
              <a:rPr lang="en-GB" altLang="en-US" sz="2800" dirty="0"/>
              <a:t>What is a </a:t>
            </a:r>
            <a:r>
              <a:rPr lang="en-GB" altLang="en-US" sz="2800" dirty="0" smtClean="0"/>
              <a:t>model?</a:t>
            </a:r>
            <a:endParaRPr lang="en-GB" altLang="en-US" sz="2800" dirty="0"/>
          </a:p>
          <a:p>
            <a:pPr lvl="1"/>
            <a:r>
              <a:rPr lang="en-GB" altLang="en-US" sz="2400" dirty="0"/>
              <a:t>A simplification of </a:t>
            </a:r>
            <a:r>
              <a:rPr lang="en-GB" altLang="en-US" sz="2400" dirty="0" smtClean="0"/>
              <a:t>reality to answer a question</a:t>
            </a:r>
          </a:p>
          <a:p>
            <a:pPr lvl="1"/>
            <a:r>
              <a:rPr lang="en-GB" altLang="en-US" sz="2400" dirty="0" smtClean="0"/>
              <a:t>Balance accuracy and simplicity</a:t>
            </a:r>
            <a:endParaRPr lang="en-GB" altLang="en-US" sz="2400" dirty="0"/>
          </a:p>
          <a:p>
            <a:r>
              <a:rPr lang="en-GB" altLang="en-US" sz="2800" dirty="0"/>
              <a:t>Why use a model?</a:t>
            </a:r>
          </a:p>
          <a:p>
            <a:pPr lvl="1"/>
            <a:r>
              <a:rPr lang="en-GB" altLang="en-US" sz="2400" dirty="0" smtClean="0"/>
              <a:t>No single study addressing the issue</a:t>
            </a:r>
          </a:p>
          <a:p>
            <a:r>
              <a:rPr lang="en-GB" altLang="en-US" sz="2800" dirty="0" smtClean="0"/>
              <a:t>How do you create a model?</a:t>
            </a:r>
          </a:p>
          <a:p>
            <a:pPr lvl="1"/>
            <a:r>
              <a:rPr lang="en-GB" altLang="en-US" sz="2400" dirty="0" smtClean="0"/>
              <a:t>Synthesize </a:t>
            </a:r>
            <a:r>
              <a:rPr lang="en-GB" altLang="en-US" sz="2400" dirty="0"/>
              <a:t>data from multiple sources</a:t>
            </a:r>
          </a:p>
          <a:p>
            <a:pPr lvl="1"/>
            <a:r>
              <a:rPr lang="en-GB" altLang="en-US" sz="2400" dirty="0" smtClean="0"/>
              <a:t>Vary assumptions</a:t>
            </a:r>
            <a:endParaRPr lang="en-GB" altLang="en-US" sz="2400" dirty="0"/>
          </a:p>
          <a:p>
            <a:r>
              <a:rPr lang="en-GB" altLang="en-US" sz="2800" dirty="0" smtClean="0"/>
              <a:t>Type of model</a:t>
            </a:r>
            <a:endParaRPr lang="en-GB" altLang="en-US" sz="2800" dirty="0"/>
          </a:p>
          <a:p>
            <a:pPr lvl="1"/>
            <a:r>
              <a:rPr lang="en-GB" altLang="en-US" sz="2400" dirty="0" smtClean="0"/>
              <a:t>Choice depends on question, disease, etc.</a:t>
            </a:r>
          </a:p>
          <a:p>
            <a:pPr lvl="1"/>
            <a:r>
              <a:rPr lang="en-GB" altLang="en-US" sz="2400" dirty="0" smtClean="0"/>
              <a:t>Options include decision-tree, Markov, etc.</a:t>
            </a:r>
          </a:p>
          <a:p>
            <a:pPr lvl="1"/>
            <a:endParaRPr lang="en-GB" altLang="en-US" sz="2400"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60</a:t>
            </a:fld>
            <a:endParaRPr lang="en-US"/>
          </a:p>
        </p:txBody>
      </p:sp>
    </p:spTree>
    <p:extLst>
      <p:ext uri="{BB962C8B-B14F-4D97-AF65-F5344CB8AC3E}">
        <p14:creationId xmlns:p14="http://schemas.microsoft.com/office/powerpoint/2010/main" val="2605220348"/>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Pharmacoeconomic</a:t>
            </a:r>
            <a:r>
              <a:rPr lang="en-US" dirty="0" smtClean="0"/>
              <a:t> Checklist</a:t>
            </a:r>
            <a:endParaRPr lang="en-US" dirty="0"/>
          </a:p>
        </p:txBody>
      </p:sp>
      <p:sp>
        <p:nvSpPr>
          <p:cNvPr id="3" name="Content Placeholder 2"/>
          <p:cNvSpPr>
            <a:spLocks noGrp="1"/>
          </p:cNvSpPr>
          <p:nvPr>
            <p:ph idx="1"/>
          </p:nvPr>
        </p:nvSpPr>
        <p:spPr/>
        <p:txBody>
          <a:bodyPr/>
          <a:lstStyle/>
          <a:p>
            <a:r>
              <a:rPr lang="en-US" dirty="0" smtClean="0"/>
              <a:t>Question</a:t>
            </a:r>
          </a:p>
          <a:p>
            <a:r>
              <a:rPr lang="en-US" dirty="0" smtClean="0"/>
              <a:t>Perspective</a:t>
            </a:r>
          </a:p>
          <a:p>
            <a:r>
              <a:rPr lang="en-US" dirty="0" smtClean="0"/>
              <a:t>Costs</a:t>
            </a:r>
          </a:p>
          <a:p>
            <a:r>
              <a:rPr lang="en-US" dirty="0" smtClean="0"/>
              <a:t>Health effects</a:t>
            </a:r>
          </a:p>
          <a:p>
            <a:r>
              <a:rPr lang="en-US" dirty="0" smtClean="0"/>
              <a:t>Timing</a:t>
            </a:r>
          </a:p>
          <a:p>
            <a:r>
              <a:rPr lang="en-US" dirty="0" smtClean="0"/>
              <a:t>Sensitivity Analyses</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61</a:t>
            </a:fld>
            <a:endParaRPr lang="en-US"/>
          </a:p>
        </p:txBody>
      </p:sp>
    </p:spTree>
    <p:extLst>
      <p:ext uri="{BB962C8B-B14F-4D97-AF65-F5344CB8AC3E}">
        <p14:creationId xmlns:p14="http://schemas.microsoft.com/office/powerpoint/2010/main" val="2689354194"/>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a:t>
            </a:r>
            <a:endParaRPr lang="en-US" dirty="0"/>
          </a:p>
        </p:txBody>
      </p:sp>
      <p:sp>
        <p:nvSpPr>
          <p:cNvPr id="3" name="Content Placeholder 2"/>
          <p:cNvSpPr>
            <a:spLocks noGrp="1"/>
          </p:cNvSpPr>
          <p:nvPr>
            <p:ph idx="1"/>
          </p:nvPr>
        </p:nvSpPr>
        <p:spPr/>
        <p:txBody>
          <a:bodyPr/>
          <a:lstStyle/>
          <a:p>
            <a:r>
              <a:rPr lang="en-US" dirty="0" smtClean="0"/>
              <a:t>Identify the problem</a:t>
            </a:r>
          </a:p>
          <a:p>
            <a:r>
              <a:rPr lang="en-US" dirty="0" smtClean="0"/>
              <a:t>What is the appropriate comparator (critical!)?</a:t>
            </a:r>
          </a:p>
          <a:p>
            <a:pPr lvl="1"/>
            <a:r>
              <a:rPr lang="en-US" dirty="0" smtClean="0"/>
              <a:t>Next best alternative is usually best choice</a:t>
            </a:r>
          </a:p>
          <a:p>
            <a:r>
              <a:rPr lang="en-US" dirty="0" smtClean="0"/>
              <a:t>Identify the audience</a:t>
            </a:r>
          </a:p>
          <a:p>
            <a:pPr lvl="1"/>
            <a:r>
              <a:rPr lang="en-US" dirty="0" smtClean="0"/>
              <a:t>NICE, Kaiser, physicians, economists</a:t>
            </a:r>
          </a:p>
          <a:p>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62</a:t>
            </a:fld>
            <a:endParaRPr lang="en-US"/>
          </a:p>
        </p:txBody>
      </p:sp>
    </p:spTree>
    <p:extLst>
      <p:ext uri="{BB962C8B-B14F-4D97-AF65-F5344CB8AC3E}">
        <p14:creationId xmlns:p14="http://schemas.microsoft.com/office/powerpoint/2010/main" val="312850263"/>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Perspective</a:t>
            </a:r>
            <a:endParaRPr lang="en-US" dirty="0"/>
          </a:p>
        </p:txBody>
      </p:sp>
      <p:sp>
        <p:nvSpPr>
          <p:cNvPr id="3" name="Content Placeholder 2"/>
          <p:cNvSpPr>
            <a:spLocks noGrp="1"/>
          </p:cNvSpPr>
          <p:nvPr>
            <p:ph idx="1"/>
          </p:nvPr>
        </p:nvSpPr>
        <p:spPr/>
        <p:txBody>
          <a:bodyPr/>
          <a:lstStyle/>
          <a:p>
            <a:r>
              <a:rPr lang="en-US" dirty="0" smtClean="0"/>
              <a:t>Whose perspective should the model support?</a:t>
            </a:r>
          </a:p>
          <a:p>
            <a:pPr lvl="1"/>
            <a:r>
              <a:rPr lang="en-US" dirty="0" smtClean="0"/>
              <a:t>Payer, patient, physician, healthcare system</a:t>
            </a:r>
          </a:p>
          <a:p>
            <a:r>
              <a:rPr lang="en-US" dirty="0" smtClean="0"/>
              <a:t>What is the difference?</a:t>
            </a:r>
          </a:p>
          <a:p>
            <a:pPr lvl="1"/>
            <a:r>
              <a:rPr lang="en-US" dirty="0" smtClean="0"/>
              <a:t>Costs to include</a:t>
            </a:r>
          </a:p>
          <a:p>
            <a:pPr lvl="1"/>
            <a:r>
              <a:rPr lang="en-US" dirty="0" smtClean="0"/>
              <a:t>Benefits</a:t>
            </a:r>
          </a:p>
          <a:p>
            <a:pPr lvl="1"/>
            <a:r>
              <a:rPr lang="en-US" dirty="0" smtClean="0"/>
              <a:t>Horizon</a:t>
            </a:r>
          </a:p>
          <a:p>
            <a:pPr lvl="2"/>
            <a:r>
              <a:rPr lang="en-US" dirty="0" smtClean="0"/>
              <a:t>Question: Who takes a longer-term perspective?</a:t>
            </a:r>
          </a:p>
          <a:p>
            <a:pPr lvl="2"/>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63</a:t>
            </a:fld>
            <a:endParaRPr lang="en-US"/>
          </a:p>
        </p:txBody>
      </p:sp>
    </p:spTree>
    <p:extLst>
      <p:ext uri="{BB962C8B-B14F-4D97-AF65-F5344CB8AC3E}">
        <p14:creationId xmlns:p14="http://schemas.microsoft.com/office/powerpoint/2010/main" val="3926211809"/>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Costs</a:t>
            </a:r>
            <a:endParaRPr lang="en-US" dirty="0"/>
          </a:p>
        </p:txBody>
      </p:sp>
      <p:sp>
        <p:nvSpPr>
          <p:cNvPr id="3" name="Content Placeholder 2"/>
          <p:cNvSpPr>
            <a:spLocks noGrp="1"/>
          </p:cNvSpPr>
          <p:nvPr>
            <p:ph idx="1"/>
          </p:nvPr>
        </p:nvSpPr>
        <p:spPr/>
        <p:txBody>
          <a:bodyPr/>
          <a:lstStyle/>
          <a:p>
            <a:r>
              <a:rPr lang="en-US" dirty="0" smtClean="0"/>
              <a:t>Identify costs that vary with treatment options</a:t>
            </a:r>
          </a:p>
          <a:p>
            <a:r>
              <a:rPr lang="en-US" dirty="0"/>
              <a:t>Often good to collect resources and costs</a:t>
            </a:r>
          </a:p>
          <a:p>
            <a:pPr lvl="1"/>
            <a:r>
              <a:rPr lang="en-US" dirty="0"/>
              <a:t>Use of resources allows for testing different costs per unit</a:t>
            </a:r>
          </a:p>
          <a:p>
            <a:r>
              <a:rPr lang="en-US" dirty="0" smtClean="0"/>
              <a:t>Questions:</a:t>
            </a:r>
          </a:p>
          <a:p>
            <a:pPr lvl="1"/>
            <a:r>
              <a:rPr lang="en-US" dirty="0" smtClean="0"/>
              <a:t>Cost or price?</a:t>
            </a:r>
          </a:p>
          <a:p>
            <a:pPr lvl="1"/>
            <a:r>
              <a:rPr lang="en-US" dirty="0" smtClean="0"/>
              <a:t>Should you consider fixed costs?</a:t>
            </a:r>
          </a:p>
          <a:p>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64</a:t>
            </a:fld>
            <a:endParaRPr lang="en-US"/>
          </a:p>
        </p:txBody>
      </p:sp>
    </p:spTree>
    <p:extLst>
      <p:ext uri="{BB962C8B-B14F-4D97-AF65-F5344CB8AC3E}">
        <p14:creationId xmlns:p14="http://schemas.microsoft.com/office/powerpoint/2010/main" val="599237130"/>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Health Effects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What outcomes to consider?</a:t>
            </a:r>
          </a:p>
          <a:p>
            <a:pPr lvl="1"/>
            <a:r>
              <a:rPr lang="en-US" dirty="0" smtClean="0"/>
              <a:t>Survival</a:t>
            </a:r>
          </a:p>
          <a:p>
            <a:pPr lvl="1"/>
            <a:r>
              <a:rPr lang="en-US" dirty="0" smtClean="0"/>
              <a:t>Quality of Life</a:t>
            </a:r>
          </a:p>
          <a:p>
            <a:pPr lvl="1"/>
            <a:r>
              <a:rPr lang="en-US" dirty="0" smtClean="0"/>
              <a:t>Willingness to pay</a:t>
            </a:r>
          </a:p>
          <a:p>
            <a:pPr lvl="1"/>
            <a:r>
              <a:rPr lang="en-US" dirty="0" smtClean="0"/>
              <a:t>Responders</a:t>
            </a:r>
          </a:p>
          <a:p>
            <a:r>
              <a:rPr lang="en-US" dirty="0" smtClean="0"/>
              <a:t>Quality-Adjusted Life Years (QALYs)</a:t>
            </a:r>
          </a:p>
          <a:p>
            <a:pPr lvl="1"/>
            <a:r>
              <a:rPr lang="en-US" dirty="0" smtClean="0"/>
              <a:t>Combine duration and quality of life</a:t>
            </a:r>
          </a:p>
          <a:p>
            <a:pPr lvl="1"/>
            <a:r>
              <a:rPr lang="en-US" dirty="0" smtClean="0"/>
              <a:t>Based on “utility”</a:t>
            </a:r>
          </a:p>
          <a:p>
            <a:pPr lvl="2"/>
            <a:r>
              <a:rPr lang="en-US" dirty="0" smtClean="0"/>
              <a:t>Range from 0 (death) to 1 (perfect health)</a:t>
            </a:r>
          </a:p>
          <a:p>
            <a:pPr lvl="1"/>
            <a:r>
              <a:rPr lang="en-US" dirty="0" smtClean="0"/>
              <a:t>Example: 3 years at 0.6 utility gives 1.8 QALYs </a:t>
            </a:r>
          </a:p>
          <a:p>
            <a:r>
              <a:rPr lang="en-US" dirty="0" smtClean="0"/>
              <a:t>Questions:</a:t>
            </a:r>
          </a:p>
          <a:p>
            <a:pPr lvl="1"/>
            <a:r>
              <a:rPr lang="en-US" dirty="0" smtClean="0"/>
              <a:t>Do QALYs lead to discrimination (e.g. age)?  Should they?</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65</a:t>
            </a:fld>
            <a:endParaRPr lang="en-US"/>
          </a:p>
        </p:txBody>
      </p:sp>
    </p:spTree>
    <p:extLst>
      <p:ext uri="{BB962C8B-B14F-4D97-AF65-F5344CB8AC3E}">
        <p14:creationId xmlns:p14="http://schemas.microsoft.com/office/powerpoint/2010/main" val="374102754"/>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Timing</a:t>
            </a:r>
            <a:endParaRPr lang="en-US" dirty="0"/>
          </a:p>
        </p:txBody>
      </p:sp>
      <p:sp>
        <p:nvSpPr>
          <p:cNvPr id="3" name="Content Placeholder 2"/>
          <p:cNvSpPr>
            <a:spLocks noGrp="1"/>
          </p:cNvSpPr>
          <p:nvPr>
            <p:ph idx="1"/>
          </p:nvPr>
        </p:nvSpPr>
        <p:spPr/>
        <p:txBody>
          <a:bodyPr/>
          <a:lstStyle/>
          <a:p>
            <a:r>
              <a:rPr lang="en-US" dirty="0" smtClean="0"/>
              <a:t>Question: Would you trade $100 today for $100 for certain in 10 years?</a:t>
            </a:r>
          </a:p>
          <a:p>
            <a:r>
              <a:rPr lang="en-US" dirty="0"/>
              <a:t>Future costs/benefits not the same as </a:t>
            </a:r>
            <a:r>
              <a:rPr lang="en-US" dirty="0" smtClean="0"/>
              <a:t>present</a:t>
            </a:r>
          </a:p>
          <a:p>
            <a:pPr lvl="1"/>
            <a:r>
              <a:rPr lang="en-US" dirty="0" smtClean="0"/>
              <a:t>$100 in 10 years costs about $82 today</a:t>
            </a:r>
            <a:endParaRPr lang="en-US" dirty="0"/>
          </a:p>
          <a:p>
            <a:r>
              <a:rPr lang="en-US" dirty="0" smtClean="0"/>
              <a:t>Future costs/benefits discounted</a:t>
            </a:r>
          </a:p>
          <a:p>
            <a:pPr lvl="1"/>
            <a:r>
              <a:rPr lang="en-US" dirty="0" smtClean="0"/>
              <a:t>Discount rate</a:t>
            </a:r>
          </a:p>
          <a:p>
            <a:pPr lvl="1"/>
            <a:r>
              <a:rPr lang="en-US" dirty="0" smtClean="0"/>
              <a:t>Suggested rate in US is 3%</a:t>
            </a:r>
          </a:p>
          <a:p>
            <a:pPr lvl="1"/>
            <a:r>
              <a:rPr lang="en-US" dirty="0" smtClean="0"/>
              <a:t>Discounting of benefits is somewhat controversial</a:t>
            </a:r>
          </a:p>
          <a:p>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66</a:t>
            </a:fld>
            <a:endParaRPr lang="en-US"/>
          </a:p>
        </p:txBody>
      </p:sp>
    </p:spTree>
    <p:extLst>
      <p:ext uri="{BB962C8B-B14F-4D97-AF65-F5344CB8AC3E}">
        <p14:creationId xmlns:p14="http://schemas.microsoft.com/office/powerpoint/2010/main" val="2276983670"/>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Sensitivity Analyses</a:t>
            </a:r>
            <a:endParaRPr lang="en-US" dirty="0"/>
          </a:p>
        </p:txBody>
      </p:sp>
      <p:sp>
        <p:nvSpPr>
          <p:cNvPr id="3" name="Content Placeholder 2"/>
          <p:cNvSpPr>
            <a:spLocks noGrp="1"/>
          </p:cNvSpPr>
          <p:nvPr>
            <p:ph idx="1"/>
          </p:nvPr>
        </p:nvSpPr>
        <p:spPr/>
        <p:txBody>
          <a:bodyPr/>
          <a:lstStyle/>
          <a:p>
            <a:r>
              <a:rPr lang="en-US" dirty="0" smtClean="0"/>
              <a:t>Assess robustness of model results</a:t>
            </a:r>
          </a:p>
          <a:p>
            <a:r>
              <a:rPr lang="en-US" dirty="0" smtClean="0"/>
              <a:t>Sensitivity analyses is one approach</a:t>
            </a:r>
          </a:p>
          <a:p>
            <a:pPr lvl="1"/>
            <a:r>
              <a:rPr lang="en-US" dirty="0" smtClean="0"/>
              <a:t>Test range of parameter values</a:t>
            </a:r>
          </a:p>
          <a:p>
            <a:pPr lvl="1"/>
            <a:r>
              <a:rPr lang="en-US" dirty="0" smtClean="0"/>
              <a:t>One-way versus multi-way SA</a:t>
            </a:r>
          </a:p>
          <a:p>
            <a:r>
              <a:rPr lang="en-US" dirty="0" smtClean="0"/>
              <a:t>Helps determine drivers</a:t>
            </a:r>
          </a:p>
          <a:p>
            <a:pPr lvl="1"/>
            <a:r>
              <a:rPr lang="en-US" dirty="0" smtClean="0"/>
              <a:t>What parameters matter</a:t>
            </a:r>
          </a:p>
          <a:p>
            <a:pPr lvl="1"/>
            <a:r>
              <a:rPr lang="en-US" dirty="0"/>
              <a:t>Tornado diagrams can be useful</a:t>
            </a:r>
          </a:p>
          <a:p>
            <a:pPr lvl="1"/>
            <a:r>
              <a:rPr lang="en-US" dirty="0" smtClean="0"/>
              <a:t>Value of information</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67</a:t>
            </a:fld>
            <a:endParaRPr lang="en-US"/>
          </a:p>
        </p:txBody>
      </p:sp>
    </p:spTree>
    <p:extLst>
      <p:ext uri="{BB962C8B-B14F-4D97-AF65-F5344CB8AC3E}">
        <p14:creationId xmlns:p14="http://schemas.microsoft.com/office/powerpoint/2010/main" val="2729597804"/>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Incremental Cost-Effectiveness</a:t>
            </a:r>
            <a:endParaRPr lang="en-US" dirty="0"/>
          </a:p>
        </p:txBody>
      </p:sp>
      <p:sp>
        <p:nvSpPr>
          <p:cNvPr id="3" name="Content Placeholder 2"/>
          <p:cNvSpPr>
            <a:spLocks noGrp="1"/>
          </p:cNvSpPr>
          <p:nvPr>
            <p:ph idx="1"/>
          </p:nvPr>
        </p:nvSpPr>
        <p:spPr/>
        <p:txBody>
          <a:bodyPr>
            <a:normAutofit fontScale="92500"/>
          </a:bodyPr>
          <a:lstStyle/>
          <a:p>
            <a:r>
              <a:rPr lang="en-US" dirty="0" smtClean="0"/>
              <a:t>What is an ICER?</a:t>
            </a:r>
          </a:p>
          <a:p>
            <a:pPr lvl="1"/>
            <a:r>
              <a:rPr lang="en-US" dirty="0" smtClean="0"/>
              <a:t>Incremental cost divided by incremental health effect</a:t>
            </a:r>
          </a:p>
          <a:p>
            <a:r>
              <a:rPr lang="en-US" dirty="0" smtClean="0"/>
              <a:t>Question: Can you put a price on life?</a:t>
            </a:r>
          </a:p>
          <a:p>
            <a:r>
              <a:rPr lang="en-US" dirty="0" smtClean="0"/>
              <a:t>Example:</a:t>
            </a:r>
          </a:p>
          <a:p>
            <a:pPr lvl="1"/>
            <a:r>
              <a:rPr lang="en-US" dirty="0" smtClean="0"/>
              <a:t>Option A (current technology) costs $10,000 and provides 2 QALYs</a:t>
            </a:r>
          </a:p>
          <a:p>
            <a:pPr lvl="1"/>
            <a:r>
              <a:rPr lang="en-US" dirty="0" smtClean="0"/>
              <a:t>Option B costs $20,000 and provides 3 QALYs</a:t>
            </a:r>
          </a:p>
          <a:p>
            <a:pPr lvl="1"/>
            <a:r>
              <a:rPr lang="en-US" dirty="0" smtClean="0"/>
              <a:t>ICER = $10,000 per QALY (the price of QALY)</a:t>
            </a:r>
          </a:p>
          <a:p>
            <a:pPr lvl="1"/>
            <a:r>
              <a:rPr lang="en-US" dirty="0" smtClean="0"/>
              <a:t>Is this a good deal?</a:t>
            </a:r>
          </a:p>
          <a:p>
            <a:pPr marL="0" indent="0">
              <a:buNone/>
            </a:pPr>
            <a:endParaRPr lang="en-US" dirty="0" smtClean="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68</a:t>
            </a:fld>
            <a:endParaRPr lang="en-US" dirty="0"/>
          </a:p>
        </p:txBody>
      </p:sp>
    </p:spTree>
    <p:extLst>
      <p:ext uri="{BB962C8B-B14F-4D97-AF65-F5344CB8AC3E}">
        <p14:creationId xmlns:p14="http://schemas.microsoft.com/office/powerpoint/2010/main" val="3282769857"/>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Thresholds</a:t>
            </a:r>
            <a:endParaRPr lang="en-US" dirty="0"/>
          </a:p>
        </p:txBody>
      </p:sp>
      <p:sp>
        <p:nvSpPr>
          <p:cNvPr id="3" name="Content Placeholder 2"/>
          <p:cNvSpPr>
            <a:spLocks noGrp="1"/>
          </p:cNvSpPr>
          <p:nvPr>
            <p:ph idx="1"/>
          </p:nvPr>
        </p:nvSpPr>
        <p:spPr/>
        <p:txBody>
          <a:bodyPr>
            <a:normAutofit fontScale="92500" lnSpcReduction="10000"/>
          </a:bodyPr>
          <a:lstStyle/>
          <a:p>
            <a:r>
              <a:rPr lang="en-US" altLang="en-US" dirty="0"/>
              <a:t>Subjective</a:t>
            </a:r>
          </a:p>
          <a:p>
            <a:r>
              <a:rPr lang="en-US" altLang="en-US" dirty="0"/>
              <a:t>$50,000/QALY commonly reported in studies</a:t>
            </a:r>
          </a:p>
          <a:p>
            <a:r>
              <a:rPr lang="en-US" altLang="en-US" dirty="0"/>
              <a:t>WHO </a:t>
            </a:r>
            <a:r>
              <a:rPr lang="en-US" altLang="en-US" dirty="0" smtClean="0"/>
              <a:t>suggests three times </a:t>
            </a:r>
            <a:r>
              <a:rPr lang="en-US" altLang="en-US" dirty="0"/>
              <a:t>per capita </a:t>
            </a:r>
            <a:r>
              <a:rPr lang="en-US" altLang="en-US" dirty="0" smtClean="0"/>
              <a:t>GDP</a:t>
            </a:r>
            <a:endParaRPr lang="en-US" altLang="en-US" dirty="0"/>
          </a:p>
          <a:p>
            <a:pPr lvl="1"/>
            <a:r>
              <a:rPr lang="en-US" altLang="en-US" dirty="0"/>
              <a:t>Would be </a:t>
            </a:r>
            <a:r>
              <a:rPr lang="en-US" altLang="en-US" dirty="0" smtClean="0"/>
              <a:t>about </a:t>
            </a:r>
            <a:r>
              <a:rPr lang="en-US" altLang="en-US" dirty="0"/>
              <a:t>$150,000/QALY in </a:t>
            </a:r>
            <a:r>
              <a:rPr lang="en-US" altLang="en-US" dirty="0" smtClean="0"/>
              <a:t>US</a:t>
            </a:r>
            <a:endParaRPr lang="en-US" altLang="en-US" dirty="0"/>
          </a:p>
          <a:p>
            <a:r>
              <a:rPr lang="en-US" altLang="en-US" dirty="0"/>
              <a:t>National Institute for Health and Clinical Experience (NICE) recommends £30,000/QALY </a:t>
            </a:r>
            <a:r>
              <a:rPr lang="en-US" altLang="en-US" dirty="0" smtClean="0"/>
              <a:t>(~$50,000/QALY)</a:t>
            </a:r>
          </a:p>
          <a:p>
            <a:pPr lvl="1"/>
            <a:r>
              <a:rPr lang="en-US" altLang="en-US" dirty="0" smtClean="0"/>
              <a:t>Recent debate over whether that is too high</a:t>
            </a:r>
          </a:p>
          <a:p>
            <a:pPr lvl="1"/>
            <a:r>
              <a:rPr lang="en-US" altLang="en-US" dirty="0" smtClean="0"/>
              <a:t>Question: If NICE reduces threshold, what does it mean for UK?</a:t>
            </a:r>
            <a:endParaRPr lang="en-US" altLang="en-US" dirty="0"/>
          </a:p>
          <a:p>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69</a:t>
            </a:fld>
            <a:endParaRPr lang="en-US" dirty="0"/>
          </a:p>
        </p:txBody>
      </p:sp>
    </p:spTree>
    <p:extLst>
      <p:ext uri="{BB962C8B-B14F-4D97-AF65-F5344CB8AC3E}">
        <p14:creationId xmlns:p14="http://schemas.microsoft.com/office/powerpoint/2010/main" val="2418278074"/>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Is the US getting its moneys worth out of healthcare?</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7</a:t>
            </a:fld>
            <a:endParaRPr lang="en-US" dirty="0"/>
          </a:p>
        </p:txBody>
      </p:sp>
    </p:spTree>
    <p:extLst>
      <p:ext uri="{BB962C8B-B14F-4D97-AF65-F5344CB8AC3E}">
        <p14:creationId xmlns:p14="http://schemas.microsoft.com/office/powerpoint/2010/main" val="1901927287"/>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Cost-Effectiveness Plane</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70</a:t>
            </a:fld>
            <a:endParaRPr lang="en-US" dirty="0"/>
          </a:p>
        </p:txBody>
      </p:sp>
      <p:cxnSp>
        <p:nvCxnSpPr>
          <p:cNvPr id="7" name="Straight Arrow Connector 6"/>
          <p:cNvCxnSpPr/>
          <p:nvPr/>
        </p:nvCxnSpPr>
        <p:spPr bwMode="auto">
          <a:xfrm flipH="1">
            <a:off x="1499007" y="1394085"/>
            <a:ext cx="14990" cy="4362138"/>
          </a:xfrm>
          <a:prstGeom prst="straightConnector1">
            <a:avLst/>
          </a:prstGeom>
          <a:solidFill>
            <a:schemeClr val="accent1"/>
          </a:solidFill>
          <a:ln w="50800" cap="flat" cmpd="sng" algn="ctr">
            <a:solidFill>
              <a:schemeClr val="tx1"/>
            </a:solidFill>
            <a:prstDash val="solid"/>
            <a:round/>
            <a:headEnd type="arrow"/>
            <a:tailEnd type="arrow"/>
          </a:ln>
          <a:effectLst/>
        </p:spPr>
      </p:cxnSp>
      <p:cxnSp>
        <p:nvCxnSpPr>
          <p:cNvPr id="9" name="Straight Arrow Connector 8"/>
          <p:cNvCxnSpPr/>
          <p:nvPr/>
        </p:nvCxnSpPr>
        <p:spPr bwMode="auto">
          <a:xfrm>
            <a:off x="1678891" y="5756223"/>
            <a:ext cx="6160965" cy="0"/>
          </a:xfrm>
          <a:prstGeom prst="straightConnector1">
            <a:avLst/>
          </a:prstGeom>
          <a:solidFill>
            <a:schemeClr val="accent1"/>
          </a:solidFill>
          <a:ln w="50800" cap="flat" cmpd="sng" algn="ctr">
            <a:solidFill>
              <a:schemeClr val="tx1"/>
            </a:solidFill>
            <a:prstDash val="solid"/>
            <a:round/>
            <a:headEnd type="arrow"/>
            <a:tailEnd type="arrow"/>
          </a:ln>
          <a:effectLst/>
        </p:spPr>
      </p:cxnSp>
      <p:cxnSp>
        <p:nvCxnSpPr>
          <p:cNvPr id="11" name="Straight Connector 10"/>
          <p:cNvCxnSpPr/>
          <p:nvPr/>
        </p:nvCxnSpPr>
        <p:spPr bwMode="auto">
          <a:xfrm>
            <a:off x="1828794" y="3417757"/>
            <a:ext cx="5711252"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3" name="Straight Connector 12"/>
          <p:cNvCxnSpPr/>
          <p:nvPr/>
        </p:nvCxnSpPr>
        <p:spPr bwMode="auto">
          <a:xfrm>
            <a:off x="4781856" y="1543987"/>
            <a:ext cx="0" cy="3717561"/>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17" name="TextBox 16"/>
          <p:cNvSpPr txBox="1"/>
          <p:nvPr/>
        </p:nvSpPr>
        <p:spPr>
          <a:xfrm>
            <a:off x="188402" y="3156147"/>
            <a:ext cx="1310605" cy="523220"/>
          </a:xfrm>
          <a:prstGeom prst="rect">
            <a:avLst/>
          </a:prstGeom>
          <a:noFill/>
        </p:spPr>
        <p:txBody>
          <a:bodyPr wrap="square" rtlCol="0">
            <a:spAutoFit/>
          </a:bodyPr>
          <a:lstStyle/>
          <a:p>
            <a:r>
              <a:rPr lang="en-US" b="1" dirty="0" smtClean="0"/>
              <a:t>Cost Differences</a:t>
            </a:r>
            <a:endParaRPr lang="en-US" b="1" dirty="0"/>
          </a:p>
        </p:txBody>
      </p:sp>
      <p:sp>
        <p:nvSpPr>
          <p:cNvPr id="18" name="TextBox 17"/>
          <p:cNvSpPr txBox="1"/>
          <p:nvPr/>
        </p:nvSpPr>
        <p:spPr>
          <a:xfrm>
            <a:off x="3416131" y="5876674"/>
            <a:ext cx="2776417" cy="307777"/>
          </a:xfrm>
          <a:prstGeom prst="rect">
            <a:avLst/>
          </a:prstGeom>
          <a:noFill/>
        </p:spPr>
        <p:txBody>
          <a:bodyPr wrap="square" rtlCol="0">
            <a:spAutoFit/>
          </a:bodyPr>
          <a:lstStyle/>
          <a:p>
            <a:r>
              <a:rPr lang="en-US" b="1" dirty="0" smtClean="0"/>
              <a:t>Health Effect Differences</a:t>
            </a:r>
            <a:endParaRPr lang="en-US" b="1" dirty="0"/>
          </a:p>
        </p:txBody>
      </p:sp>
      <p:sp>
        <p:nvSpPr>
          <p:cNvPr id="19" name="TextBox 18"/>
          <p:cNvSpPr txBox="1"/>
          <p:nvPr/>
        </p:nvSpPr>
        <p:spPr>
          <a:xfrm>
            <a:off x="633840" y="1962214"/>
            <a:ext cx="453960" cy="584775"/>
          </a:xfrm>
          <a:prstGeom prst="rect">
            <a:avLst/>
          </a:prstGeom>
          <a:noFill/>
        </p:spPr>
        <p:txBody>
          <a:bodyPr wrap="square" rtlCol="0">
            <a:spAutoFit/>
          </a:bodyPr>
          <a:lstStyle/>
          <a:p>
            <a:r>
              <a:rPr lang="en-US" sz="3200" b="1" dirty="0" smtClean="0"/>
              <a:t>+</a:t>
            </a:r>
            <a:endParaRPr lang="en-US" sz="3200" b="1" dirty="0"/>
          </a:p>
        </p:txBody>
      </p:sp>
      <p:sp>
        <p:nvSpPr>
          <p:cNvPr id="20" name="TextBox 19"/>
          <p:cNvSpPr txBox="1"/>
          <p:nvPr/>
        </p:nvSpPr>
        <p:spPr>
          <a:xfrm>
            <a:off x="6812287" y="5772373"/>
            <a:ext cx="453960" cy="584775"/>
          </a:xfrm>
          <a:prstGeom prst="rect">
            <a:avLst/>
          </a:prstGeom>
          <a:noFill/>
        </p:spPr>
        <p:txBody>
          <a:bodyPr wrap="square" rtlCol="0">
            <a:spAutoFit/>
          </a:bodyPr>
          <a:lstStyle/>
          <a:p>
            <a:r>
              <a:rPr lang="en-US" sz="3200" b="1" dirty="0" smtClean="0"/>
              <a:t>+</a:t>
            </a:r>
            <a:endParaRPr lang="en-US" sz="3200" b="1" dirty="0"/>
          </a:p>
        </p:txBody>
      </p:sp>
      <p:sp>
        <p:nvSpPr>
          <p:cNvPr id="21" name="TextBox 20"/>
          <p:cNvSpPr txBox="1"/>
          <p:nvPr/>
        </p:nvSpPr>
        <p:spPr>
          <a:xfrm>
            <a:off x="612741" y="4498050"/>
            <a:ext cx="453960" cy="584775"/>
          </a:xfrm>
          <a:prstGeom prst="rect">
            <a:avLst/>
          </a:prstGeom>
          <a:noFill/>
        </p:spPr>
        <p:txBody>
          <a:bodyPr wrap="square" rtlCol="0">
            <a:spAutoFit/>
          </a:bodyPr>
          <a:lstStyle/>
          <a:p>
            <a:r>
              <a:rPr lang="en-US" sz="3200" b="1" dirty="0" smtClean="0"/>
              <a:t>-</a:t>
            </a:r>
            <a:endParaRPr lang="en-US" sz="3200" b="1" dirty="0"/>
          </a:p>
        </p:txBody>
      </p:sp>
      <p:sp>
        <p:nvSpPr>
          <p:cNvPr id="22" name="TextBox 21"/>
          <p:cNvSpPr txBox="1"/>
          <p:nvPr/>
        </p:nvSpPr>
        <p:spPr>
          <a:xfrm>
            <a:off x="2533980" y="5712413"/>
            <a:ext cx="453960" cy="584775"/>
          </a:xfrm>
          <a:prstGeom prst="rect">
            <a:avLst/>
          </a:prstGeom>
          <a:noFill/>
        </p:spPr>
        <p:txBody>
          <a:bodyPr wrap="square" rtlCol="0">
            <a:spAutoFit/>
          </a:bodyPr>
          <a:lstStyle/>
          <a:p>
            <a:r>
              <a:rPr lang="en-US" sz="3200" b="1" dirty="0" smtClean="0"/>
              <a:t>-</a:t>
            </a:r>
            <a:endParaRPr lang="en-US" sz="3200" b="1" dirty="0"/>
          </a:p>
        </p:txBody>
      </p:sp>
    </p:spTree>
    <p:extLst>
      <p:ext uri="{BB962C8B-B14F-4D97-AF65-F5344CB8AC3E}">
        <p14:creationId xmlns:p14="http://schemas.microsoft.com/office/powerpoint/2010/main" val="2816570658"/>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Cost-Effectiveness Plane</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71</a:t>
            </a:fld>
            <a:endParaRPr lang="en-US" dirty="0"/>
          </a:p>
        </p:txBody>
      </p:sp>
      <p:cxnSp>
        <p:nvCxnSpPr>
          <p:cNvPr id="7" name="Straight Arrow Connector 6"/>
          <p:cNvCxnSpPr/>
          <p:nvPr/>
        </p:nvCxnSpPr>
        <p:spPr bwMode="auto">
          <a:xfrm flipH="1">
            <a:off x="1499007" y="1394085"/>
            <a:ext cx="14990" cy="4362138"/>
          </a:xfrm>
          <a:prstGeom prst="straightConnector1">
            <a:avLst/>
          </a:prstGeom>
          <a:solidFill>
            <a:schemeClr val="accent1"/>
          </a:solidFill>
          <a:ln w="50800" cap="flat" cmpd="sng" algn="ctr">
            <a:solidFill>
              <a:schemeClr val="tx1"/>
            </a:solidFill>
            <a:prstDash val="solid"/>
            <a:round/>
            <a:headEnd type="arrow"/>
            <a:tailEnd type="arrow"/>
          </a:ln>
          <a:effectLst/>
        </p:spPr>
      </p:cxnSp>
      <p:cxnSp>
        <p:nvCxnSpPr>
          <p:cNvPr id="9" name="Straight Arrow Connector 8"/>
          <p:cNvCxnSpPr/>
          <p:nvPr/>
        </p:nvCxnSpPr>
        <p:spPr bwMode="auto">
          <a:xfrm>
            <a:off x="1678891" y="5756223"/>
            <a:ext cx="6160965" cy="0"/>
          </a:xfrm>
          <a:prstGeom prst="straightConnector1">
            <a:avLst/>
          </a:prstGeom>
          <a:solidFill>
            <a:schemeClr val="accent1"/>
          </a:solidFill>
          <a:ln w="50800" cap="flat" cmpd="sng" algn="ctr">
            <a:solidFill>
              <a:schemeClr val="tx1"/>
            </a:solidFill>
            <a:prstDash val="solid"/>
            <a:round/>
            <a:headEnd type="arrow"/>
            <a:tailEnd type="arrow"/>
          </a:ln>
          <a:effectLst/>
        </p:spPr>
      </p:cxnSp>
      <p:cxnSp>
        <p:nvCxnSpPr>
          <p:cNvPr id="11" name="Straight Connector 10"/>
          <p:cNvCxnSpPr/>
          <p:nvPr/>
        </p:nvCxnSpPr>
        <p:spPr bwMode="auto">
          <a:xfrm>
            <a:off x="1828794" y="3417757"/>
            <a:ext cx="5711252"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3" name="Straight Connector 12"/>
          <p:cNvCxnSpPr/>
          <p:nvPr/>
        </p:nvCxnSpPr>
        <p:spPr bwMode="auto">
          <a:xfrm>
            <a:off x="4781856" y="1543987"/>
            <a:ext cx="0" cy="3717561"/>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17" name="TextBox 16"/>
          <p:cNvSpPr txBox="1"/>
          <p:nvPr/>
        </p:nvSpPr>
        <p:spPr>
          <a:xfrm>
            <a:off x="188402" y="3156147"/>
            <a:ext cx="1310605" cy="523220"/>
          </a:xfrm>
          <a:prstGeom prst="rect">
            <a:avLst/>
          </a:prstGeom>
          <a:noFill/>
        </p:spPr>
        <p:txBody>
          <a:bodyPr wrap="square" rtlCol="0">
            <a:spAutoFit/>
          </a:bodyPr>
          <a:lstStyle/>
          <a:p>
            <a:r>
              <a:rPr lang="en-US" b="1" dirty="0" smtClean="0"/>
              <a:t>Cost Differences</a:t>
            </a:r>
            <a:endParaRPr lang="en-US" b="1" dirty="0"/>
          </a:p>
        </p:txBody>
      </p:sp>
      <p:sp>
        <p:nvSpPr>
          <p:cNvPr id="18" name="TextBox 17"/>
          <p:cNvSpPr txBox="1"/>
          <p:nvPr/>
        </p:nvSpPr>
        <p:spPr>
          <a:xfrm>
            <a:off x="3416131" y="5876674"/>
            <a:ext cx="2776417" cy="307777"/>
          </a:xfrm>
          <a:prstGeom prst="rect">
            <a:avLst/>
          </a:prstGeom>
          <a:noFill/>
        </p:spPr>
        <p:txBody>
          <a:bodyPr wrap="square" rtlCol="0">
            <a:spAutoFit/>
          </a:bodyPr>
          <a:lstStyle/>
          <a:p>
            <a:r>
              <a:rPr lang="en-US" b="1" dirty="0" smtClean="0"/>
              <a:t>Health Effect Differences</a:t>
            </a:r>
            <a:endParaRPr lang="en-US" b="1" dirty="0"/>
          </a:p>
        </p:txBody>
      </p:sp>
      <p:sp>
        <p:nvSpPr>
          <p:cNvPr id="19" name="TextBox 18"/>
          <p:cNvSpPr txBox="1"/>
          <p:nvPr/>
        </p:nvSpPr>
        <p:spPr>
          <a:xfrm>
            <a:off x="633840" y="1962214"/>
            <a:ext cx="453960" cy="584775"/>
          </a:xfrm>
          <a:prstGeom prst="rect">
            <a:avLst/>
          </a:prstGeom>
          <a:noFill/>
        </p:spPr>
        <p:txBody>
          <a:bodyPr wrap="square" rtlCol="0">
            <a:spAutoFit/>
          </a:bodyPr>
          <a:lstStyle/>
          <a:p>
            <a:r>
              <a:rPr lang="en-US" sz="3200" b="1" dirty="0" smtClean="0"/>
              <a:t>+</a:t>
            </a:r>
            <a:endParaRPr lang="en-US" sz="3200" b="1" dirty="0"/>
          </a:p>
        </p:txBody>
      </p:sp>
      <p:sp>
        <p:nvSpPr>
          <p:cNvPr id="20" name="TextBox 19"/>
          <p:cNvSpPr txBox="1"/>
          <p:nvPr/>
        </p:nvSpPr>
        <p:spPr>
          <a:xfrm>
            <a:off x="6812287" y="5772373"/>
            <a:ext cx="453960" cy="584775"/>
          </a:xfrm>
          <a:prstGeom prst="rect">
            <a:avLst/>
          </a:prstGeom>
          <a:noFill/>
        </p:spPr>
        <p:txBody>
          <a:bodyPr wrap="square" rtlCol="0">
            <a:spAutoFit/>
          </a:bodyPr>
          <a:lstStyle/>
          <a:p>
            <a:r>
              <a:rPr lang="en-US" sz="3200" b="1" dirty="0" smtClean="0"/>
              <a:t>+</a:t>
            </a:r>
            <a:endParaRPr lang="en-US" sz="3200" b="1" dirty="0"/>
          </a:p>
        </p:txBody>
      </p:sp>
      <p:sp>
        <p:nvSpPr>
          <p:cNvPr id="21" name="TextBox 20"/>
          <p:cNvSpPr txBox="1"/>
          <p:nvPr/>
        </p:nvSpPr>
        <p:spPr>
          <a:xfrm>
            <a:off x="612741" y="4498050"/>
            <a:ext cx="453960" cy="584775"/>
          </a:xfrm>
          <a:prstGeom prst="rect">
            <a:avLst/>
          </a:prstGeom>
          <a:noFill/>
        </p:spPr>
        <p:txBody>
          <a:bodyPr wrap="square" rtlCol="0">
            <a:spAutoFit/>
          </a:bodyPr>
          <a:lstStyle/>
          <a:p>
            <a:r>
              <a:rPr lang="en-US" sz="3200" b="1" dirty="0" smtClean="0"/>
              <a:t>-</a:t>
            </a:r>
            <a:endParaRPr lang="en-US" sz="3200" b="1" dirty="0"/>
          </a:p>
        </p:txBody>
      </p:sp>
      <p:sp>
        <p:nvSpPr>
          <p:cNvPr id="22" name="TextBox 21"/>
          <p:cNvSpPr txBox="1"/>
          <p:nvPr/>
        </p:nvSpPr>
        <p:spPr>
          <a:xfrm>
            <a:off x="2533980" y="5712413"/>
            <a:ext cx="453960" cy="584775"/>
          </a:xfrm>
          <a:prstGeom prst="rect">
            <a:avLst/>
          </a:prstGeom>
          <a:noFill/>
        </p:spPr>
        <p:txBody>
          <a:bodyPr wrap="square" rtlCol="0">
            <a:spAutoFit/>
          </a:bodyPr>
          <a:lstStyle/>
          <a:p>
            <a:r>
              <a:rPr lang="en-US" sz="3200" b="1" dirty="0" smtClean="0"/>
              <a:t>-</a:t>
            </a:r>
            <a:endParaRPr lang="en-US" sz="3200" b="1" dirty="0"/>
          </a:p>
        </p:txBody>
      </p:sp>
      <p:sp>
        <p:nvSpPr>
          <p:cNvPr id="26" name="TextBox 25"/>
          <p:cNvSpPr txBox="1"/>
          <p:nvPr/>
        </p:nvSpPr>
        <p:spPr>
          <a:xfrm>
            <a:off x="2508897" y="2100712"/>
            <a:ext cx="1329210" cy="523220"/>
          </a:xfrm>
          <a:prstGeom prst="rect">
            <a:avLst/>
          </a:prstGeom>
          <a:noFill/>
        </p:spPr>
        <p:txBody>
          <a:bodyPr wrap="none" rtlCol="0">
            <a:spAutoFit/>
          </a:bodyPr>
          <a:lstStyle/>
          <a:p>
            <a:r>
              <a:rPr lang="en-US" b="1" dirty="0" smtClean="0"/>
              <a:t>Always reject</a:t>
            </a:r>
          </a:p>
          <a:p>
            <a:r>
              <a:rPr lang="en-US" b="1" dirty="0" smtClean="0"/>
              <a:t>(dominated)</a:t>
            </a:r>
            <a:endParaRPr lang="en-US" b="1" dirty="0"/>
          </a:p>
        </p:txBody>
      </p:sp>
      <p:sp>
        <p:nvSpPr>
          <p:cNvPr id="27" name="TextBox 26"/>
          <p:cNvSpPr txBox="1"/>
          <p:nvPr/>
        </p:nvSpPr>
        <p:spPr>
          <a:xfrm>
            <a:off x="5807045" y="4344161"/>
            <a:ext cx="1417376" cy="523220"/>
          </a:xfrm>
          <a:prstGeom prst="rect">
            <a:avLst/>
          </a:prstGeom>
          <a:noFill/>
        </p:spPr>
        <p:txBody>
          <a:bodyPr wrap="none" rtlCol="0">
            <a:spAutoFit/>
          </a:bodyPr>
          <a:lstStyle/>
          <a:p>
            <a:r>
              <a:rPr lang="en-US" b="1" dirty="0" smtClean="0"/>
              <a:t>Always accept</a:t>
            </a:r>
          </a:p>
          <a:p>
            <a:r>
              <a:rPr lang="en-US" b="1" dirty="0" smtClean="0"/>
              <a:t>(dominant)</a:t>
            </a:r>
            <a:endParaRPr lang="en-US" b="1" dirty="0"/>
          </a:p>
        </p:txBody>
      </p:sp>
    </p:spTree>
    <p:extLst>
      <p:ext uri="{BB962C8B-B14F-4D97-AF65-F5344CB8AC3E}">
        <p14:creationId xmlns:p14="http://schemas.microsoft.com/office/powerpoint/2010/main" val="630047962"/>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Cost-Effectiveness Plane</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72</a:t>
            </a:fld>
            <a:endParaRPr lang="en-US" dirty="0"/>
          </a:p>
        </p:txBody>
      </p:sp>
      <p:cxnSp>
        <p:nvCxnSpPr>
          <p:cNvPr id="7" name="Straight Arrow Connector 6"/>
          <p:cNvCxnSpPr/>
          <p:nvPr/>
        </p:nvCxnSpPr>
        <p:spPr bwMode="auto">
          <a:xfrm flipH="1">
            <a:off x="1499007" y="1394085"/>
            <a:ext cx="14990" cy="4362138"/>
          </a:xfrm>
          <a:prstGeom prst="straightConnector1">
            <a:avLst/>
          </a:prstGeom>
          <a:solidFill>
            <a:schemeClr val="accent1"/>
          </a:solidFill>
          <a:ln w="50800" cap="flat" cmpd="sng" algn="ctr">
            <a:solidFill>
              <a:schemeClr val="tx1"/>
            </a:solidFill>
            <a:prstDash val="solid"/>
            <a:round/>
            <a:headEnd type="arrow"/>
            <a:tailEnd type="arrow"/>
          </a:ln>
          <a:effectLst/>
        </p:spPr>
      </p:cxnSp>
      <p:cxnSp>
        <p:nvCxnSpPr>
          <p:cNvPr id="9" name="Straight Arrow Connector 8"/>
          <p:cNvCxnSpPr/>
          <p:nvPr/>
        </p:nvCxnSpPr>
        <p:spPr bwMode="auto">
          <a:xfrm>
            <a:off x="1678891" y="5756223"/>
            <a:ext cx="6160965" cy="0"/>
          </a:xfrm>
          <a:prstGeom prst="straightConnector1">
            <a:avLst/>
          </a:prstGeom>
          <a:solidFill>
            <a:schemeClr val="accent1"/>
          </a:solidFill>
          <a:ln w="50800" cap="flat" cmpd="sng" algn="ctr">
            <a:solidFill>
              <a:schemeClr val="tx1"/>
            </a:solidFill>
            <a:prstDash val="solid"/>
            <a:round/>
            <a:headEnd type="arrow"/>
            <a:tailEnd type="arrow"/>
          </a:ln>
          <a:effectLst/>
        </p:spPr>
      </p:cxnSp>
      <p:cxnSp>
        <p:nvCxnSpPr>
          <p:cNvPr id="11" name="Straight Connector 10"/>
          <p:cNvCxnSpPr/>
          <p:nvPr/>
        </p:nvCxnSpPr>
        <p:spPr bwMode="auto">
          <a:xfrm>
            <a:off x="1828794" y="3417757"/>
            <a:ext cx="5711252"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3" name="Straight Connector 12"/>
          <p:cNvCxnSpPr/>
          <p:nvPr/>
        </p:nvCxnSpPr>
        <p:spPr bwMode="auto">
          <a:xfrm>
            <a:off x="4781856" y="1543987"/>
            <a:ext cx="0" cy="3717561"/>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17" name="TextBox 16"/>
          <p:cNvSpPr txBox="1"/>
          <p:nvPr/>
        </p:nvSpPr>
        <p:spPr>
          <a:xfrm>
            <a:off x="188402" y="3156147"/>
            <a:ext cx="1310605" cy="523220"/>
          </a:xfrm>
          <a:prstGeom prst="rect">
            <a:avLst/>
          </a:prstGeom>
          <a:noFill/>
        </p:spPr>
        <p:txBody>
          <a:bodyPr wrap="square" rtlCol="0">
            <a:spAutoFit/>
          </a:bodyPr>
          <a:lstStyle/>
          <a:p>
            <a:r>
              <a:rPr lang="en-US" b="1" dirty="0" smtClean="0"/>
              <a:t>Cost Differences</a:t>
            </a:r>
            <a:endParaRPr lang="en-US" b="1" dirty="0"/>
          </a:p>
        </p:txBody>
      </p:sp>
      <p:sp>
        <p:nvSpPr>
          <p:cNvPr id="18" name="TextBox 17"/>
          <p:cNvSpPr txBox="1"/>
          <p:nvPr/>
        </p:nvSpPr>
        <p:spPr>
          <a:xfrm>
            <a:off x="3416131" y="5876674"/>
            <a:ext cx="2776417" cy="307777"/>
          </a:xfrm>
          <a:prstGeom prst="rect">
            <a:avLst/>
          </a:prstGeom>
          <a:noFill/>
        </p:spPr>
        <p:txBody>
          <a:bodyPr wrap="square" rtlCol="0">
            <a:spAutoFit/>
          </a:bodyPr>
          <a:lstStyle/>
          <a:p>
            <a:r>
              <a:rPr lang="en-US" b="1" dirty="0" smtClean="0"/>
              <a:t>Health Effect Differences</a:t>
            </a:r>
            <a:endParaRPr lang="en-US" b="1" dirty="0"/>
          </a:p>
        </p:txBody>
      </p:sp>
      <p:sp>
        <p:nvSpPr>
          <p:cNvPr id="19" name="TextBox 18"/>
          <p:cNvSpPr txBox="1"/>
          <p:nvPr/>
        </p:nvSpPr>
        <p:spPr>
          <a:xfrm>
            <a:off x="633840" y="1962214"/>
            <a:ext cx="453960" cy="584775"/>
          </a:xfrm>
          <a:prstGeom prst="rect">
            <a:avLst/>
          </a:prstGeom>
          <a:noFill/>
        </p:spPr>
        <p:txBody>
          <a:bodyPr wrap="square" rtlCol="0">
            <a:spAutoFit/>
          </a:bodyPr>
          <a:lstStyle/>
          <a:p>
            <a:r>
              <a:rPr lang="en-US" sz="3200" b="1" dirty="0" smtClean="0"/>
              <a:t>+</a:t>
            </a:r>
            <a:endParaRPr lang="en-US" sz="3200" b="1" dirty="0"/>
          </a:p>
        </p:txBody>
      </p:sp>
      <p:sp>
        <p:nvSpPr>
          <p:cNvPr id="20" name="TextBox 19"/>
          <p:cNvSpPr txBox="1"/>
          <p:nvPr/>
        </p:nvSpPr>
        <p:spPr>
          <a:xfrm>
            <a:off x="6812287" y="5772373"/>
            <a:ext cx="453960" cy="584775"/>
          </a:xfrm>
          <a:prstGeom prst="rect">
            <a:avLst/>
          </a:prstGeom>
          <a:noFill/>
        </p:spPr>
        <p:txBody>
          <a:bodyPr wrap="square" rtlCol="0">
            <a:spAutoFit/>
          </a:bodyPr>
          <a:lstStyle/>
          <a:p>
            <a:r>
              <a:rPr lang="en-US" sz="3200" b="1" dirty="0" smtClean="0"/>
              <a:t>+</a:t>
            </a:r>
            <a:endParaRPr lang="en-US" sz="3200" b="1" dirty="0"/>
          </a:p>
        </p:txBody>
      </p:sp>
      <p:sp>
        <p:nvSpPr>
          <p:cNvPr id="21" name="TextBox 20"/>
          <p:cNvSpPr txBox="1"/>
          <p:nvPr/>
        </p:nvSpPr>
        <p:spPr>
          <a:xfrm>
            <a:off x="612741" y="4498050"/>
            <a:ext cx="453960" cy="584775"/>
          </a:xfrm>
          <a:prstGeom prst="rect">
            <a:avLst/>
          </a:prstGeom>
          <a:noFill/>
        </p:spPr>
        <p:txBody>
          <a:bodyPr wrap="square" rtlCol="0">
            <a:spAutoFit/>
          </a:bodyPr>
          <a:lstStyle/>
          <a:p>
            <a:r>
              <a:rPr lang="en-US" sz="3200" b="1" dirty="0" smtClean="0"/>
              <a:t>-</a:t>
            </a:r>
            <a:endParaRPr lang="en-US" sz="3200" b="1" dirty="0"/>
          </a:p>
        </p:txBody>
      </p:sp>
      <p:sp>
        <p:nvSpPr>
          <p:cNvPr id="22" name="TextBox 21"/>
          <p:cNvSpPr txBox="1"/>
          <p:nvPr/>
        </p:nvSpPr>
        <p:spPr>
          <a:xfrm>
            <a:off x="2533980" y="5712413"/>
            <a:ext cx="453960" cy="584775"/>
          </a:xfrm>
          <a:prstGeom prst="rect">
            <a:avLst/>
          </a:prstGeom>
          <a:noFill/>
        </p:spPr>
        <p:txBody>
          <a:bodyPr wrap="square" rtlCol="0">
            <a:spAutoFit/>
          </a:bodyPr>
          <a:lstStyle/>
          <a:p>
            <a:r>
              <a:rPr lang="en-US" sz="3200" b="1" dirty="0" smtClean="0"/>
              <a:t>-</a:t>
            </a:r>
            <a:endParaRPr lang="en-US" sz="3200" b="1" dirty="0"/>
          </a:p>
        </p:txBody>
      </p:sp>
      <p:cxnSp>
        <p:nvCxnSpPr>
          <p:cNvPr id="24" name="Straight Arrow Connector 23"/>
          <p:cNvCxnSpPr/>
          <p:nvPr/>
        </p:nvCxnSpPr>
        <p:spPr bwMode="auto">
          <a:xfrm flipV="1">
            <a:off x="2760960" y="1543987"/>
            <a:ext cx="4051327" cy="3717561"/>
          </a:xfrm>
          <a:prstGeom prst="straightConnector1">
            <a:avLst/>
          </a:prstGeom>
          <a:solidFill>
            <a:schemeClr val="accent1"/>
          </a:solidFill>
          <a:ln w="25400" cap="flat" cmpd="sng" algn="ctr">
            <a:solidFill>
              <a:schemeClr val="tx1"/>
            </a:solidFill>
            <a:prstDash val="dash"/>
            <a:round/>
            <a:headEnd type="arrow"/>
            <a:tailEnd type="arrow"/>
          </a:ln>
          <a:effectLst/>
        </p:spPr>
      </p:cxnSp>
      <p:sp>
        <p:nvSpPr>
          <p:cNvPr id="25" name="TextBox 24"/>
          <p:cNvSpPr txBox="1"/>
          <p:nvPr/>
        </p:nvSpPr>
        <p:spPr>
          <a:xfrm>
            <a:off x="6812287" y="1377756"/>
            <a:ext cx="736100" cy="369332"/>
          </a:xfrm>
          <a:prstGeom prst="rect">
            <a:avLst/>
          </a:prstGeom>
          <a:noFill/>
        </p:spPr>
        <p:txBody>
          <a:bodyPr wrap="none" rtlCol="0">
            <a:spAutoFit/>
          </a:bodyPr>
          <a:lstStyle/>
          <a:p>
            <a:r>
              <a:rPr lang="en-US" sz="1800" b="1" dirty="0" smtClean="0"/>
              <a:t>ICER</a:t>
            </a:r>
            <a:endParaRPr lang="en-US" sz="1800" b="1" dirty="0"/>
          </a:p>
        </p:txBody>
      </p:sp>
      <p:sp>
        <p:nvSpPr>
          <p:cNvPr id="26" name="TextBox 25"/>
          <p:cNvSpPr txBox="1"/>
          <p:nvPr/>
        </p:nvSpPr>
        <p:spPr>
          <a:xfrm>
            <a:off x="2508897" y="2100712"/>
            <a:ext cx="1329210" cy="523220"/>
          </a:xfrm>
          <a:prstGeom prst="rect">
            <a:avLst/>
          </a:prstGeom>
          <a:noFill/>
        </p:spPr>
        <p:txBody>
          <a:bodyPr wrap="none" rtlCol="0">
            <a:spAutoFit/>
          </a:bodyPr>
          <a:lstStyle/>
          <a:p>
            <a:r>
              <a:rPr lang="en-US" b="1" dirty="0" smtClean="0"/>
              <a:t>Always reject</a:t>
            </a:r>
          </a:p>
          <a:p>
            <a:r>
              <a:rPr lang="en-US" b="1" dirty="0" smtClean="0"/>
              <a:t>(dominated)</a:t>
            </a:r>
            <a:endParaRPr lang="en-US" b="1" dirty="0"/>
          </a:p>
        </p:txBody>
      </p:sp>
      <p:sp>
        <p:nvSpPr>
          <p:cNvPr id="27" name="TextBox 26"/>
          <p:cNvSpPr txBox="1"/>
          <p:nvPr/>
        </p:nvSpPr>
        <p:spPr>
          <a:xfrm>
            <a:off x="5807045" y="4344161"/>
            <a:ext cx="1417376" cy="523220"/>
          </a:xfrm>
          <a:prstGeom prst="rect">
            <a:avLst/>
          </a:prstGeom>
          <a:noFill/>
        </p:spPr>
        <p:txBody>
          <a:bodyPr wrap="none" rtlCol="0">
            <a:spAutoFit/>
          </a:bodyPr>
          <a:lstStyle/>
          <a:p>
            <a:r>
              <a:rPr lang="en-US" b="1" dirty="0" smtClean="0"/>
              <a:t>Always accept</a:t>
            </a:r>
          </a:p>
          <a:p>
            <a:r>
              <a:rPr lang="en-US" b="1" dirty="0" smtClean="0"/>
              <a:t>(dominant)</a:t>
            </a:r>
            <a:endParaRPr lang="en-US" b="1" dirty="0"/>
          </a:p>
        </p:txBody>
      </p:sp>
      <p:cxnSp>
        <p:nvCxnSpPr>
          <p:cNvPr id="6" name="Straight Connector 5"/>
          <p:cNvCxnSpPr/>
          <p:nvPr/>
        </p:nvCxnSpPr>
        <p:spPr>
          <a:xfrm>
            <a:off x="5901641" y="2362322"/>
            <a:ext cx="708688"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V="1">
            <a:off x="6636687" y="1747088"/>
            <a:ext cx="0" cy="607473"/>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6192548" y="2362323"/>
            <a:ext cx="1358064" cy="369332"/>
          </a:xfrm>
          <a:prstGeom prst="rect">
            <a:avLst/>
          </a:prstGeom>
          <a:noFill/>
        </p:spPr>
        <p:txBody>
          <a:bodyPr wrap="none" rtlCol="0">
            <a:spAutoFit/>
          </a:bodyPr>
          <a:lstStyle/>
          <a:p>
            <a:r>
              <a:rPr lang="en-US" b="1" dirty="0" smtClean="0"/>
              <a:t>Slope = ICER</a:t>
            </a:r>
            <a:endParaRPr lang="en-US" b="1" dirty="0"/>
          </a:p>
        </p:txBody>
      </p:sp>
    </p:spTree>
    <p:extLst>
      <p:ext uri="{BB962C8B-B14F-4D97-AF65-F5344CB8AC3E}">
        <p14:creationId xmlns:p14="http://schemas.microsoft.com/office/powerpoint/2010/main" val="1405557334"/>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Cost-Effectiveness Plane</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73</a:t>
            </a:fld>
            <a:endParaRPr lang="en-US" dirty="0"/>
          </a:p>
        </p:txBody>
      </p:sp>
      <p:cxnSp>
        <p:nvCxnSpPr>
          <p:cNvPr id="7" name="Straight Arrow Connector 6"/>
          <p:cNvCxnSpPr/>
          <p:nvPr/>
        </p:nvCxnSpPr>
        <p:spPr bwMode="auto">
          <a:xfrm flipH="1">
            <a:off x="1499007" y="1394085"/>
            <a:ext cx="14990" cy="4362138"/>
          </a:xfrm>
          <a:prstGeom prst="straightConnector1">
            <a:avLst/>
          </a:prstGeom>
          <a:solidFill>
            <a:schemeClr val="accent1"/>
          </a:solidFill>
          <a:ln w="50800" cap="flat" cmpd="sng" algn="ctr">
            <a:solidFill>
              <a:schemeClr val="tx1"/>
            </a:solidFill>
            <a:prstDash val="solid"/>
            <a:round/>
            <a:headEnd type="arrow"/>
            <a:tailEnd type="arrow"/>
          </a:ln>
          <a:effectLst/>
        </p:spPr>
      </p:cxnSp>
      <p:cxnSp>
        <p:nvCxnSpPr>
          <p:cNvPr id="9" name="Straight Arrow Connector 8"/>
          <p:cNvCxnSpPr/>
          <p:nvPr/>
        </p:nvCxnSpPr>
        <p:spPr bwMode="auto">
          <a:xfrm>
            <a:off x="1678891" y="5756223"/>
            <a:ext cx="6160965" cy="0"/>
          </a:xfrm>
          <a:prstGeom prst="straightConnector1">
            <a:avLst/>
          </a:prstGeom>
          <a:solidFill>
            <a:schemeClr val="accent1"/>
          </a:solidFill>
          <a:ln w="50800" cap="flat" cmpd="sng" algn="ctr">
            <a:solidFill>
              <a:schemeClr val="tx1"/>
            </a:solidFill>
            <a:prstDash val="solid"/>
            <a:round/>
            <a:headEnd type="arrow"/>
            <a:tailEnd type="arrow"/>
          </a:ln>
          <a:effectLst/>
        </p:spPr>
      </p:cxnSp>
      <p:cxnSp>
        <p:nvCxnSpPr>
          <p:cNvPr id="11" name="Straight Connector 10"/>
          <p:cNvCxnSpPr/>
          <p:nvPr/>
        </p:nvCxnSpPr>
        <p:spPr bwMode="auto">
          <a:xfrm>
            <a:off x="1828794" y="3417757"/>
            <a:ext cx="5711252"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3" name="Straight Connector 12"/>
          <p:cNvCxnSpPr/>
          <p:nvPr/>
        </p:nvCxnSpPr>
        <p:spPr bwMode="auto">
          <a:xfrm>
            <a:off x="4781856" y="1543987"/>
            <a:ext cx="0" cy="3717561"/>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17" name="TextBox 16"/>
          <p:cNvSpPr txBox="1"/>
          <p:nvPr/>
        </p:nvSpPr>
        <p:spPr>
          <a:xfrm>
            <a:off x="188402" y="3156147"/>
            <a:ext cx="1310605" cy="523220"/>
          </a:xfrm>
          <a:prstGeom prst="rect">
            <a:avLst/>
          </a:prstGeom>
          <a:noFill/>
        </p:spPr>
        <p:txBody>
          <a:bodyPr wrap="square" rtlCol="0">
            <a:spAutoFit/>
          </a:bodyPr>
          <a:lstStyle/>
          <a:p>
            <a:r>
              <a:rPr lang="en-US" b="1" dirty="0" smtClean="0"/>
              <a:t>Cost Differences</a:t>
            </a:r>
            <a:endParaRPr lang="en-US" b="1" dirty="0"/>
          </a:p>
        </p:txBody>
      </p:sp>
      <p:sp>
        <p:nvSpPr>
          <p:cNvPr id="18" name="TextBox 17"/>
          <p:cNvSpPr txBox="1"/>
          <p:nvPr/>
        </p:nvSpPr>
        <p:spPr>
          <a:xfrm>
            <a:off x="3416131" y="5876674"/>
            <a:ext cx="2776417" cy="307777"/>
          </a:xfrm>
          <a:prstGeom prst="rect">
            <a:avLst/>
          </a:prstGeom>
          <a:noFill/>
        </p:spPr>
        <p:txBody>
          <a:bodyPr wrap="square" rtlCol="0">
            <a:spAutoFit/>
          </a:bodyPr>
          <a:lstStyle/>
          <a:p>
            <a:r>
              <a:rPr lang="en-US" b="1" dirty="0" smtClean="0"/>
              <a:t>Health Effect Differences</a:t>
            </a:r>
            <a:endParaRPr lang="en-US" b="1" dirty="0"/>
          </a:p>
        </p:txBody>
      </p:sp>
      <p:sp>
        <p:nvSpPr>
          <p:cNvPr id="19" name="TextBox 18"/>
          <p:cNvSpPr txBox="1"/>
          <p:nvPr/>
        </p:nvSpPr>
        <p:spPr>
          <a:xfrm>
            <a:off x="633840" y="1962214"/>
            <a:ext cx="453960" cy="584775"/>
          </a:xfrm>
          <a:prstGeom prst="rect">
            <a:avLst/>
          </a:prstGeom>
          <a:noFill/>
        </p:spPr>
        <p:txBody>
          <a:bodyPr wrap="square" rtlCol="0">
            <a:spAutoFit/>
          </a:bodyPr>
          <a:lstStyle/>
          <a:p>
            <a:r>
              <a:rPr lang="en-US" sz="3200" b="1" dirty="0" smtClean="0"/>
              <a:t>+</a:t>
            </a:r>
            <a:endParaRPr lang="en-US" sz="3200" b="1" dirty="0"/>
          </a:p>
        </p:txBody>
      </p:sp>
      <p:sp>
        <p:nvSpPr>
          <p:cNvPr id="20" name="TextBox 19"/>
          <p:cNvSpPr txBox="1"/>
          <p:nvPr/>
        </p:nvSpPr>
        <p:spPr>
          <a:xfrm>
            <a:off x="6812287" y="5772373"/>
            <a:ext cx="453960" cy="584775"/>
          </a:xfrm>
          <a:prstGeom prst="rect">
            <a:avLst/>
          </a:prstGeom>
          <a:noFill/>
        </p:spPr>
        <p:txBody>
          <a:bodyPr wrap="square" rtlCol="0">
            <a:spAutoFit/>
          </a:bodyPr>
          <a:lstStyle/>
          <a:p>
            <a:r>
              <a:rPr lang="en-US" sz="3200" b="1" dirty="0" smtClean="0"/>
              <a:t>+</a:t>
            </a:r>
            <a:endParaRPr lang="en-US" sz="3200" b="1" dirty="0"/>
          </a:p>
        </p:txBody>
      </p:sp>
      <p:sp>
        <p:nvSpPr>
          <p:cNvPr id="21" name="TextBox 20"/>
          <p:cNvSpPr txBox="1"/>
          <p:nvPr/>
        </p:nvSpPr>
        <p:spPr>
          <a:xfrm>
            <a:off x="612741" y="4498050"/>
            <a:ext cx="453960" cy="584775"/>
          </a:xfrm>
          <a:prstGeom prst="rect">
            <a:avLst/>
          </a:prstGeom>
          <a:noFill/>
        </p:spPr>
        <p:txBody>
          <a:bodyPr wrap="square" rtlCol="0">
            <a:spAutoFit/>
          </a:bodyPr>
          <a:lstStyle/>
          <a:p>
            <a:r>
              <a:rPr lang="en-US" sz="3200" b="1" dirty="0" smtClean="0"/>
              <a:t>-</a:t>
            </a:r>
            <a:endParaRPr lang="en-US" sz="3200" b="1" dirty="0"/>
          </a:p>
        </p:txBody>
      </p:sp>
      <p:sp>
        <p:nvSpPr>
          <p:cNvPr id="22" name="TextBox 21"/>
          <p:cNvSpPr txBox="1"/>
          <p:nvPr/>
        </p:nvSpPr>
        <p:spPr>
          <a:xfrm>
            <a:off x="2533980" y="5712413"/>
            <a:ext cx="453960" cy="584775"/>
          </a:xfrm>
          <a:prstGeom prst="rect">
            <a:avLst/>
          </a:prstGeom>
          <a:noFill/>
        </p:spPr>
        <p:txBody>
          <a:bodyPr wrap="square" rtlCol="0">
            <a:spAutoFit/>
          </a:bodyPr>
          <a:lstStyle/>
          <a:p>
            <a:r>
              <a:rPr lang="en-US" sz="3200" b="1" dirty="0" smtClean="0"/>
              <a:t>-</a:t>
            </a:r>
            <a:endParaRPr lang="en-US" sz="3200" b="1" dirty="0"/>
          </a:p>
        </p:txBody>
      </p:sp>
      <p:cxnSp>
        <p:nvCxnSpPr>
          <p:cNvPr id="24" name="Straight Arrow Connector 23"/>
          <p:cNvCxnSpPr/>
          <p:nvPr/>
        </p:nvCxnSpPr>
        <p:spPr bwMode="auto">
          <a:xfrm flipV="1">
            <a:off x="2760960" y="1543987"/>
            <a:ext cx="4051327" cy="3717561"/>
          </a:xfrm>
          <a:prstGeom prst="straightConnector1">
            <a:avLst/>
          </a:prstGeom>
          <a:solidFill>
            <a:schemeClr val="accent1"/>
          </a:solidFill>
          <a:ln w="25400" cap="flat" cmpd="sng" algn="ctr">
            <a:solidFill>
              <a:schemeClr val="tx1"/>
            </a:solidFill>
            <a:prstDash val="dash"/>
            <a:round/>
            <a:headEnd type="arrow"/>
            <a:tailEnd type="arrow"/>
          </a:ln>
          <a:effectLst/>
        </p:spPr>
      </p:cxnSp>
      <p:sp>
        <p:nvSpPr>
          <p:cNvPr id="25" name="TextBox 24"/>
          <p:cNvSpPr txBox="1"/>
          <p:nvPr/>
        </p:nvSpPr>
        <p:spPr>
          <a:xfrm>
            <a:off x="6812287" y="1377756"/>
            <a:ext cx="736100" cy="369332"/>
          </a:xfrm>
          <a:prstGeom prst="rect">
            <a:avLst/>
          </a:prstGeom>
          <a:noFill/>
        </p:spPr>
        <p:txBody>
          <a:bodyPr wrap="none" rtlCol="0">
            <a:spAutoFit/>
          </a:bodyPr>
          <a:lstStyle/>
          <a:p>
            <a:r>
              <a:rPr lang="en-US" sz="1800" b="1" dirty="0" smtClean="0"/>
              <a:t>ICER</a:t>
            </a:r>
            <a:endParaRPr lang="en-US" sz="1800" b="1" dirty="0"/>
          </a:p>
        </p:txBody>
      </p:sp>
      <p:sp>
        <p:nvSpPr>
          <p:cNvPr id="26" name="TextBox 25"/>
          <p:cNvSpPr txBox="1"/>
          <p:nvPr/>
        </p:nvSpPr>
        <p:spPr>
          <a:xfrm>
            <a:off x="2508897" y="2100712"/>
            <a:ext cx="1329210" cy="523220"/>
          </a:xfrm>
          <a:prstGeom prst="rect">
            <a:avLst/>
          </a:prstGeom>
          <a:noFill/>
        </p:spPr>
        <p:txBody>
          <a:bodyPr wrap="none" rtlCol="0">
            <a:spAutoFit/>
          </a:bodyPr>
          <a:lstStyle/>
          <a:p>
            <a:r>
              <a:rPr lang="en-US" b="1" dirty="0" smtClean="0"/>
              <a:t>Always reject</a:t>
            </a:r>
          </a:p>
          <a:p>
            <a:r>
              <a:rPr lang="en-US" b="1" dirty="0" smtClean="0"/>
              <a:t>(dominated)</a:t>
            </a:r>
            <a:endParaRPr lang="en-US" b="1" dirty="0"/>
          </a:p>
        </p:txBody>
      </p:sp>
      <p:sp>
        <p:nvSpPr>
          <p:cNvPr id="27" name="TextBox 26"/>
          <p:cNvSpPr txBox="1"/>
          <p:nvPr/>
        </p:nvSpPr>
        <p:spPr>
          <a:xfrm>
            <a:off x="5807045" y="4344161"/>
            <a:ext cx="1417376" cy="523220"/>
          </a:xfrm>
          <a:prstGeom prst="rect">
            <a:avLst/>
          </a:prstGeom>
          <a:noFill/>
        </p:spPr>
        <p:txBody>
          <a:bodyPr wrap="none" rtlCol="0">
            <a:spAutoFit/>
          </a:bodyPr>
          <a:lstStyle/>
          <a:p>
            <a:r>
              <a:rPr lang="en-US" b="1" dirty="0" smtClean="0"/>
              <a:t>Always accept</a:t>
            </a:r>
          </a:p>
          <a:p>
            <a:r>
              <a:rPr lang="en-US" b="1" dirty="0" smtClean="0"/>
              <a:t>(dominant)</a:t>
            </a:r>
            <a:endParaRPr lang="en-US" b="1" dirty="0"/>
          </a:p>
        </p:txBody>
      </p:sp>
      <p:sp>
        <p:nvSpPr>
          <p:cNvPr id="28" name="TextBox 27"/>
          <p:cNvSpPr txBox="1"/>
          <p:nvPr/>
        </p:nvSpPr>
        <p:spPr>
          <a:xfrm>
            <a:off x="6125241" y="2600316"/>
            <a:ext cx="780984" cy="307777"/>
          </a:xfrm>
          <a:prstGeom prst="rect">
            <a:avLst/>
          </a:prstGeom>
          <a:noFill/>
        </p:spPr>
        <p:txBody>
          <a:bodyPr wrap="none" rtlCol="0">
            <a:spAutoFit/>
          </a:bodyPr>
          <a:lstStyle/>
          <a:p>
            <a:r>
              <a:rPr lang="en-US" b="1" dirty="0" smtClean="0"/>
              <a:t>Accept</a:t>
            </a:r>
            <a:endParaRPr lang="en-US" b="1" dirty="0"/>
          </a:p>
        </p:txBody>
      </p:sp>
      <p:sp>
        <p:nvSpPr>
          <p:cNvPr id="29" name="TextBox 28"/>
          <p:cNvSpPr txBox="1"/>
          <p:nvPr/>
        </p:nvSpPr>
        <p:spPr>
          <a:xfrm>
            <a:off x="2422173" y="4023893"/>
            <a:ext cx="721672" cy="307777"/>
          </a:xfrm>
          <a:prstGeom prst="rect">
            <a:avLst/>
          </a:prstGeom>
          <a:noFill/>
        </p:spPr>
        <p:txBody>
          <a:bodyPr wrap="none" rtlCol="0">
            <a:spAutoFit/>
          </a:bodyPr>
          <a:lstStyle/>
          <a:p>
            <a:r>
              <a:rPr lang="en-US" b="1" dirty="0" smtClean="0"/>
              <a:t>Reject</a:t>
            </a:r>
            <a:endParaRPr lang="en-US" b="1" dirty="0"/>
          </a:p>
        </p:txBody>
      </p:sp>
      <p:sp>
        <p:nvSpPr>
          <p:cNvPr id="30" name="TextBox 29"/>
          <p:cNvSpPr txBox="1"/>
          <p:nvPr/>
        </p:nvSpPr>
        <p:spPr>
          <a:xfrm>
            <a:off x="3596900" y="4795435"/>
            <a:ext cx="780984" cy="307777"/>
          </a:xfrm>
          <a:prstGeom prst="rect">
            <a:avLst/>
          </a:prstGeom>
          <a:noFill/>
        </p:spPr>
        <p:txBody>
          <a:bodyPr wrap="none" rtlCol="0">
            <a:spAutoFit/>
          </a:bodyPr>
          <a:lstStyle/>
          <a:p>
            <a:r>
              <a:rPr lang="en-US" b="1" dirty="0" smtClean="0"/>
              <a:t>Accept</a:t>
            </a:r>
            <a:endParaRPr lang="en-US" b="1" dirty="0"/>
          </a:p>
        </p:txBody>
      </p:sp>
      <p:sp>
        <p:nvSpPr>
          <p:cNvPr id="31" name="TextBox 30"/>
          <p:cNvSpPr txBox="1"/>
          <p:nvPr/>
        </p:nvSpPr>
        <p:spPr>
          <a:xfrm>
            <a:off x="5156234" y="1792935"/>
            <a:ext cx="721672" cy="307777"/>
          </a:xfrm>
          <a:prstGeom prst="rect">
            <a:avLst/>
          </a:prstGeom>
          <a:noFill/>
        </p:spPr>
        <p:txBody>
          <a:bodyPr wrap="none" rtlCol="0">
            <a:spAutoFit/>
          </a:bodyPr>
          <a:lstStyle/>
          <a:p>
            <a:r>
              <a:rPr lang="en-US" b="1" dirty="0" smtClean="0"/>
              <a:t>Reject</a:t>
            </a:r>
            <a:endParaRPr lang="en-US" b="1" dirty="0"/>
          </a:p>
        </p:txBody>
      </p:sp>
    </p:spTree>
    <p:extLst>
      <p:ext uri="{BB962C8B-B14F-4D97-AF65-F5344CB8AC3E}">
        <p14:creationId xmlns:p14="http://schemas.microsoft.com/office/powerpoint/2010/main" val="1643317937"/>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ALS Example</a:t>
            </a:r>
            <a:endParaRPr lang="en-US" dirty="0"/>
          </a:p>
        </p:txBody>
      </p:sp>
      <p:sp>
        <p:nvSpPr>
          <p:cNvPr id="3" name="Content Placeholder 2"/>
          <p:cNvSpPr>
            <a:spLocks noGrp="1"/>
          </p:cNvSpPr>
          <p:nvPr>
            <p:ph idx="1"/>
          </p:nvPr>
        </p:nvSpPr>
        <p:spPr/>
        <p:txBody>
          <a:bodyPr/>
          <a:lstStyle/>
          <a:p>
            <a:r>
              <a:rPr lang="en-US" dirty="0" smtClean="0"/>
              <a:t>An older presentation</a:t>
            </a:r>
          </a:p>
          <a:p>
            <a:r>
              <a:rPr lang="en-US" dirty="0" smtClean="0"/>
              <a:t>Useful example</a:t>
            </a:r>
            <a:endParaRPr lang="en-US" dirty="0"/>
          </a:p>
        </p:txBody>
      </p:sp>
    </p:spTree>
    <p:extLst>
      <p:ext uri="{BB962C8B-B14F-4D97-AF65-F5344CB8AC3E}">
        <p14:creationId xmlns:p14="http://schemas.microsoft.com/office/powerpoint/2010/main" val="605226802"/>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63575" y="687388"/>
            <a:ext cx="7815263" cy="1277937"/>
          </a:xfrm>
          <a:noFill/>
          <a:ln/>
        </p:spPr>
        <p:txBody>
          <a:bodyPr/>
          <a:lstStyle/>
          <a:p>
            <a:r>
              <a:rPr lang="en-US"/>
              <a:t>Introduction</a:t>
            </a:r>
          </a:p>
        </p:txBody>
      </p:sp>
      <p:sp>
        <p:nvSpPr>
          <p:cNvPr id="5123" name="Rectangle 3"/>
          <p:cNvSpPr>
            <a:spLocks noGrp="1" noChangeArrowheads="1"/>
          </p:cNvSpPr>
          <p:nvPr>
            <p:ph type="body" idx="1"/>
          </p:nvPr>
        </p:nvSpPr>
        <p:spPr>
          <a:xfrm>
            <a:off x="684213" y="2286000"/>
            <a:ext cx="7772400" cy="4114800"/>
          </a:xfrm>
          <a:noFill/>
          <a:ln/>
        </p:spPr>
        <p:txBody>
          <a:bodyPr/>
          <a:lstStyle/>
          <a:p>
            <a:r>
              <a:rPr lang="en-US" dirty="0"/>
              <a:t>No cure for ALS</a:t>
            </a:r>
          </a:p>
          <a:p>
            <a:pPr>
              <a:buFontTx/>
              <a:buNone/>
            </a:pPr>
            <a:endParaRPr lang="en-US" dirty="0"/>
          </a:p>
          <a:p>
            <a:r>
              <a:rPr lang="en-US" dirty="0"/>
              <a:t>Therapies incremental</a:t>
            </a:r>
          </a:p>
          <a:p>
            <a:pPr>
              <a:buFontTx/>
              <a:buNone/>
            </a:pPr>
            <a:endParaRPr lang="en-US" dirty="0"/>
          </a:p>
          <a:p>
            <a:r>
              <a:rPr lang="en-US" dirty="0"/>
              <a:t>Interest in economies of therapies</a:t>
            </a:r>
          </a:p>
        </p:txBody>
      </p:sp>
    </p:spTree>
    <p:extLst>
      <p:ext uri="{BB962C8B-B14F-4D97-AF65-F5344CB8AC3E}">
        <p14:creationId xmlns:p14="http://schemas.microsoft.com/office/powerpoint/2010/main" val="3450021137"/>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63575" y="687388"/>
            <a:ext cx="7815263" cy="1277937"/>
          </a:xfrm>
          <a:noFill/>
          <a:ln/>
        </p:spPr>
        <p:txBody>
          <a:bodyPr/>
          <a:lstStyle/>
          <a:p>
            <a:r>
              <a:rPr lang="en-US"/>
              <a:t>Objective</a:t>
            </a:r>
          </a:p>
        </p:txBody>
      </p:sp>
      <p:sp>
        <p:nvSpPr>
          <p:cNvPr id="6147" name="Rectangle 3"/>
          <p:cNvSpPr>
            <a:spLocks noGrp="1" noChangeArrowheads="1"/>
          </p:cNvSpPr>
          <p:nvPr>
            <p:ph type="body" idx="1"/>
          </p:nvPr>
        </p:nvSpPr>
        <p:spPr>
          <a:xfrm>
            <a:off x="684213" y="1828800"/>
            <a:ext cx="7772400" cy="4114800"/>
          </a:xfrm>
          <a:noFill/>
          <a:ln/>
        </p:spPr>
        <p:txBody>
          <a:bodyPr>
            <a:normAutofit fontScale="92500" lnSpcReduction="20000"/>
          </a:bodyPr>
          <a:lstStyle/>
          <a:p>
            <a:r>
              <a:rPr lang="en-US"/>
              <a:t>Construct economic model of ALS</a:t>
            </a:r>
          </a:p>
          <a:p>
            <a:pPr lvl="1"/>
            <a:r>
              <a:rPr lang="en-US"/>
              <a:t>disease process</a:t>
            </a:r>
          </a:p>
          <a:p>
            <a:pPr lvl="1"/>
            <a:r>
              <a:rPr lang="en-US"/>
              <a:t>costs</a:t>
            </a:r>
          </a:p>
          <a:p>
            <a:pPr lvl="1"/>
            <a:r>
              <a:rPr lang="en-US"/>
              <a:t>outcomes</a:t>
            </a:r>
          </a:p>
          <a:p>
            <a:pPr>
              <a:buFontTx/>
              <a:buNone/>
            </a:pPr>
            <a:endParaRPr lang="en-US"/>
          </a:p>
          <a:p>
            <a:r>
              <a:rPr lang="en-US"/>
              <a:t>Evaluate economics of ALS</a:t>
            </a:r>
          </a:p>
          <a:p>
            <a:pPr lvl="1"/>
            <a:r>
              <a:rPr lang="en-US"/>
              <a:t>disease burden</a:t>
            </a:r>
          </a:p>
          <a:p>
            <a:pPr lvl="1"/>
            <a:r>
              <a:rPr lang="en-US"/>
              <a:t>value of therapies</a:t>
            </a:r>
          </a:p>
          <a:p>
            <a:pPr lvl="1"/>
            <a:r>
              <a:rPr lang="en-US"/>
              <a:t>value of cure</a:t>
            </a:r>
          </a:p>
        </p:txBody>
      </p:sp>
    </p:spTree>
    <p:extLst>
      <p:ext uri="{BB962C8B-B14F-4D97-AF65-F5344CB8AC3E}">
        <p14:creationId xmlns:p14="http://schemas.microsoft.com/office/powerpoint/2010/main" val="1717353024"/>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63575" y="763588"/>
            <a:ext cx="7815263" cy="1277937"/>
          </a:xfrm>
          <a:noFill/>
          <a:ln/>
        </p:spPr>
        <p:txBody>
          <a:bodyPr/>
          <a:lstStyle/>
          <a:p>
            <a:r>
              <a:rPr lang="en-US"/>
              <a:t>Outline</a:t>
            </a:r>
          </a:p>
        </p:txBody>
      </p:sp>
      <p:sp>
        <p:nvSpPr>
          <p:cNvPr id="7171" name="Rectangle 3"/>
          <p:cNvSpPr>
            <a:spLocks noGrp="1" noChangeArrowheads="1"/>
          </p:cNvSpPr>
          <p:nvPr>
            <p:ph type="body" idx="1"/>
          </p:nvPr>
        </p:nvSpPr>
        <p:spPr>
          <a:xfrm>
            <a:off x="608013" y="2133600"/>
            <a:ext cx="7772400" cy="4114800"/>
          </a:xfrm>
          <a:noFill/>
          <a:ln/>
        </p:spPr>
        <p:txBody>
          <a:bodyPr/>
          <a:lstStyle/>
          <a:p>
            <a:r>
              <a:rPr lang="en-US"/>
              <a:t>Health resource utilization and costs</a:t>
            </a:r>
          </a:p>
          <a:p>
            <a:pPr>
              <a:buFontTx/>
              <a:buNone/>
            </a:pPr>
            <a:endParaRPr lang="en-US"/>
          </a:p>
          <a:p>
            <a:r>
              <a:rPr lang="en-US"/>
              <a:t>Economic model</a:t>
            </a:r>
          </a:p>
          <a:p>
            <a:pPr>
              <a:buFontTx/>
              <a:buNone/>
            </a:pPr>
            <a:endParaRPr lang="en-US"/>
          </a:p>
          <a:p>
            <a:r>
              <a:rPr lang="en-US"/>
              <a:t>Results</a:t>
            </a:r>
          </a:p>
          <a:p>
            <a:pPr>
              <a:buFontTx/>
              <a:buNone/>
            </a:pPr>
            <a:endParaRPr lang="en-US"/>
          </a:p>
          <a:p>
            <a:r>
              <a:rPr lang="en-US"/>
              <a:t>Sensitivity analysis</a:t>
            </a:r>
          </a:p>
        </p:txBody>
      </p:sp>
    </p:spTree>
    <p:extLst>
      <p:ext uri="{BB962C8B-B14F-4D97-AF65-F5344CB8AC3E}">
        <p14:creationId xmlns:p14="http://schemas.microsoft.com/office/powerpoint/2010/main" val="1617021389"/>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63575" y="687388"/>
            <a:ext cx="7815263" cy="1277937"/>
          </a:xfrm>
          <a:noFill/>
          <a:ln/>
        </p:spPr>
        <p:txBody>
          <a:bodyPr/>
          <a:lstStyle/>
          <a:p>
            <a:r>
              <a:rPr lang="en-US"/>
              <a:t>Costs</a:t>
            </a:r>
          </a:p>
        </p:txBody>
      </p:sp>
      <p:sp>
        <p:nvSpPr>
          <p:cNvPr id="8195" name="Rectangle 3"/>
          <p:cNvSpPr>
            <a:spLocks noGrp="1" noChangeArrowheads="1"/>
          </p:cNvSpPr>
          <p:nvPr>
            <p:ph type="body" idx="1"/>
          </p:nvPr>
        </p:nvSpPr>
        <p:spPr>
          <a:xfrm>
            <a:off x="684213" y="2133600"/>
            <a:ext cx="7772400" cy="4114800"/>
          </a:xfrm>
          <a:noFill/>
          <a:ln/>
        </p:spPr>
        <p:txBody>
          <a:bodyPr/>
          <a:lstStyle/>
          <a:p>
            <a:r>
              <a:rPr lang="en-US"/>
              <a:t>From clinical trial in ALS</a:t>
            </a:r>
          </a:p>
          <a:p>
            <a:pPr>
              <a:buFontTx/>
              <a:buNone/>
            </a:pPr>
            <a:endParaRPr lang="en-US"/>
          </a:p>
          <a:p>
            <a:r>
              <a:rPr lang="en-US"/>
              <a:t>Gathered HRU and other costs</a:t>
            </a:r>
          </a:p>
          <a:p>
            <a:pPr>
              <a:buFontTx/>
              <a:buNone/>
            </a:pPr>
            <a:endParaRPr lang="en-US"/>
          </a:p>
          <a:p>
            <a:r>
              <a:rPr lang="en-US"/>
              <a:t>Determine full costs</a:t>
            </a:r>
          </a:p>
          <a:p>
            <a:pPr>
              <a:buFontTx/>
              <a:buNone/>
            </a:pPr>
            <a:endParaRPr lang="en-US"/>
          </a:p>
          <a:p>
            <a:r>
              <a:rPr lang="en-US"/>
              <a:t>Relate to disease progression</a:t>
            </a:r>
          </a:p>
        </p:txBody>
      </p:sp>
    </p:spTree>
    <p:extLst>
      <p:ext uri="{BB962C8B-B14F-4D97-AF65-F5344CB8AC3E}">
        <p14:creationId xmlns:p14="http://schemas.microsoft.com/office/powerpoint/2010/main" val="4160756285"/>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663575" y="306388"/>
            <a:ext cx="7815263" cy="1277937"/>
          </a:xfrm>
          <a:prstGeom prst="rect">
            <a:avLst/>
          </a:prstGeom>
          <a:noFill/>
          <a:ln w="9525">
            <a:noFill/>
            <a:miter lim="800000"/>
            <a:headEnd/>
            <a:tailEnd/>
          </a:ln>
          <a:effectLst/>
        </p:spPr>
        <p:txBody>
          <a:bodyPr lIns="92075" tIns="46038" rIns="92075" bIns="46038" anchorCtr="1"/>
          <a:lstStyle/>
          <a:p>
            <a:pPr algn="ctr"/>
            <a:r>
              <a:rPr lang="en-US" sz="3600" dirty="0">
                <a:latin typeface="Arial" charset="0"/>
              </a:rPr>
              <a:t>Baseline Characteristics</a:t>
            </a:r>
          </a:p>
        </p:txBody>
      </p:sp>
      <p:sp>
        <p:nvSpPr>
          <p:cNvPr id="10243" name="Rectangle 3"/>
          <p:cNvSpPr>
            <a:spLocks noChangeArrowheads="1"/>
          </p:cNvSpPr>
          <p:nvPr/>
        </p:nvSpPr>
        <p:spPr bwMode="auto">
          <a:xfrm>
            <a:off x="836613" y="1066800"/>
            <a:ext cx="7392987" cy="4114800"/>
          </a:xfrm>
          <a:prstGeom prst="rect">
            <a:avLst/>
          </a:prstGeom>
          <a:noFill/>
          <a:ln w="9525">
            <a:noFill/>
            <a:miter lim="800000"/>
            <a:headEnd/>
            <a:tailEnd/>
          </a:ln>
          <a:effectLst/>
        </p:spPr>
        <p:txBody>
          <a:bodyPr lIns="92075" tIns="46038" rIns="92075" bIns="46038" anchorCtr="1"/>
          <a:lstStyle/>
          <a:p>
            <a:pPr marL="342900" indent="-342900">
              <a:spcBef>
                <a:spcPct val="20000"/>
              </a:spcBef>
            </a:pPr>
            <a:r>
              <a:rPr lang="en-US" sz="2000" dirty="0">
                <a:latin typeface="Arial" charset="0"/>
              </a:rPr>
              <a:t>						</a:t>
            </a:r>
            <a:r>
              <a:rPr lang="en-US" sz="2000" u="sng" dirty="0" smtClean="0">
                <a:latin typeface="Arial" charset="0"/>
              </a:rPr>
              <a:t>Mean</a:t>
            </a:r>
            <a:r>
              <a:rPr lang="en-US" sz="2000" dirty="0" smtClean="0">
                <a:latin typeface="Arial" charset="0"/>
              </a:rPr>
              <a:t>       </a:t>
            </a:r>
            <a:r>
              <a:rPr lang="en-US" sz="2000" u="sng" dirty="0">
                <a:latin typeface="Arial" charset="0"/>
              </a:rPr>
              <a:t>(SD)</a:t>
            </a:r>
            <a:endParaRPr lang="en-US" sz="2000" dirty="0">
              <a:latin typeface="Arial" charset="0"/>
            </a:endParaRPr>
          </a:p>
          <a:p>
            <a:pPr marL="342900" indent="-342900">
              <a:spcBef>
                <a:spcPct val="20000"/>
              </a:spcBef>
            </a:pPr>
            <a:r>
              <a:rPr lang="en-US" sz="2000" dirty="0">
                <a:latin typeface="Arial" charset="0"/>
              </a:rPr>
              <a:t>Age (years) 				</a:t>
            </a:r>
            <a:r>
              <a:rPr lang="en-US" sz="2000" dirty="0" smtClean="0">
                <a:latin typeface="Arial" charset="0"/>
              </a:rPr>
              <a:t>55.9</a:t>
            </a:r>
            <a:r>
              <a:rPr lang="en-US" sz="2000" dirty="0">
                <a:latin typeface="Arial" charset="0"/>
              </a:rPr>
              <a:t>	(12.6)</a:t>
            </a:r>
          </a:p>
          <a:p>
            <a:pPr marL="342900" indent="-342900">
              <a:spcBef>
                <a:spcPct val="20000"/>
              </a:spcBef>
            </a:pPr>
            <a:r>
              <a:rPr lang="en-US" sz="2000" dirty="0">
                <a:latin typeface="Arial" charset="0"/>
              </a:rPr>
              <a:t>Male (percent) 				65.3</a:t>
            </a:r>
          </a:p>
          <a:p>
            <a:pPr marL="342900" indent="-342900">
              <a:spcBef>
                <a:spcPct val="20000"/>
              </a:spcBef>
            </a:pPr>
            <a:r>
              <a:rPr lang="en-US" sz="2000" dirty="0">
                <a:latin typeface="Arial" charset="0"/>
              </a:rPr>
              <a:t>Caucasian (percent) 			93.1</a:t>
            </a:r>
          </a:p>
          <a:p>
            <a:pPr marL="342900" indent="-342900">
              <a:spcBef>
                <a:spcPct val="20000"/>
              </a:spcBef>
            </a:pPr>
            <a:r>
              <a:rPr lang="en-US" sz="2000" dirty="0">
                <a:latin typeface="Arial" charset="0"/>
              </a:rPr>
              <a:t>Definite ALS diagnosis (percent)	</a:t>
            </a:r>
            <a:r>
              <a:rPr lang="en-US" sz="2000" dirty="0" smtClean="0">
                <a:latin typeface="Arial" charset="0"/>
              </a:rPr>
              <a:t>	43.0</a:t>
            </a:r>
            <a:endParaRPr lang="en-US" sz="2000" dirty="0">
              <a:latin typeface="Arial" charset="0"/>
            </a:endParaRPr>
          </a:p>
          <a:p>
            <a:pPr marL="342900" indent="-342900">
              <a:spcBef>
                <a:spcPct val="20000"/>
              </a:spcBef>
            </a:pPr>
            <a:r>
              <a:rPr lang="en-US" sz="2000" dirty="0">
                <a:latin typeface="Arial" charset="0"/>
              </a:rPr>
              <a:t>Familial (percent) 			</a:t>
            </a:r>
            <a:r>
              <a:rPr lang="en-US" sz="2000" dirty="0" smtClean="0">
                <a:latin typeface="Arial" charset="0"/>
              </a:rPr>
              <a:t>  </a:t>
            </a:r>
            <a:r>
              <a:rPr lang="en-US" sz="2000" dirty="0">
                <a:latin typeface="Arial" charset="0"/>
              </a:rPr>
              <a:t>6.1</a:t>
            </a:r>
          </a:p>
          <a:p>
            <a:pPr marL="342900" indent="-342900">
              <a:spcBef>
                <a:spcPct val="20000"/>
              </a:spcBef>
            </a:pPr>
            <a:r>
              <a:rPr lang="en-US" sz="2000" dirty="0">
                <a:latin typeface="Arial" charset="0"/>
              </a:rPr>
              <a:t>Time from symptoms (years) 		  2.3 	  (2.3)</a:t>
            </a:r>
          </a:p>
          <a:p>
            <a:pPr marL="342900" indent="-342900">
              <a:spcBef>
                <a:spcPct val="20000"/>
              </a:spcBef>
            </a:pPr>
            <a:r>
              <a:rPr lang="en-US" sz="2000" dirty="0">
                <a:latin typeface="Arial" charset="0"/>
              </a:rPr>
              <a:t>Time from diagnosis (years) 		  1.1 	  (1.7)</a:t>
            </a:r>
          </a:p>
          <a:p>
            <a:pPr marL="342900" indent="-342900">
              <a:spcBef>
                <a:spcPct val="20000"/>
              </a:spcBef>
            </a:pPr>
            <a:r>
              <a:rPr lang="en-US" sz="2000" dirty="0">
                <a:latin typeface="Arial" charset="0"/>
              </a:rPr>
              <a:t>FVC (percent of predicted) 		87.0 	(19.7)</a:t>
            </a:r>
          </a:p>
          <a:p>
            <a:pPr marL="342900" indent="-342900">
              <a:spcBef>
                <a:spcPct val="20000"/>
              </a:spcBef>
            </a:pPr>
            <a:r>
              <a:rPr lang="en-US" sz="2000" dirty="0">
                <a:latin typeface="Arial" charset="0"/>
              </a:rPr>
              <a:t>ALSFRS 				30.0 	  (5.3)</a:t>
            </a:r>
          </a:p>
          <a:p>
            <a:pPr marL="342900" indent="-342900">
              <a:spcBef>
                <a:spcPct val="20000"/>
              </a:spcBef>
            </a:pPr>
            <a:r>
              <a:rPr lang="en-US" sz="2000" dirty="0">
                <a:latin typeface="Arial" charset="0"/>
              </a:rPr>
              <a:t>SIP 					16.4 	(10.7)</a:t>
            </a:r>
          </a:p>
        </p:txBody>
      </p:sp>
    </p:spTree>
    <p:extLst>
      <p:ext uri="{BB962C8B-B14F-4D97-AF65-F5344CB8AC3E}">
        <p14:creationId xmlns:p14="http://schemas.microsoft.com/office/powerpoint/2010/main" val="22328319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Simple Economics: Supply, Demand, and Economic </a:t>
            </a:r>
            <a:r>
              <a:rPr lang="en-US" dirty="0"/>
              <a:t>E</a:t>
            </a:r>
            <a:r>
              <a:rPr lang="en-US" dirty="0" smtClean="0"/>
              <a:t>fficiency</a:t>
            </a:r>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8</a:t>
            </a:fld>
            <a:endParaRPr lang="en-US" dirty="0"/>
          </a:p>
        </p:txBody>
      </p:sp>
    </p:spTree>
    <p:extLst>
      <p:ext uri="{BB962C8B-B14F-4D97-AF65-F5344CB8AC3E}">
        <p14:creationId xmlns:p14="http://schemas.microsoft.com/office/powerpoint/2010/main" val="2713754945"/>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739775" y="458788"/>
            <a:ext cx="7815263" cy="1277937"/>
          </a:xfrm>
          <a:prstGeom prst="rect">
            <a:avLst/>
          </a:prstGeom>
          <a:noFill/>
          <a:ln w="9525">
            <a:noFill/>
            <a:miter lim="800000"/>
            <a:headEnd/>
            <a:tailEnd/>
          </a:ln>
          <a:effectLst/>
        </p:spPr>
        <p:txBody>
          <a:bodyPr lIns="92075" tIns="46038" rIns="92075" bIns="46038" anchorCtr="1"/>
          <a:lstStyle/>
          <a:p>
            <a:pPr algn="ctr"/>
            <a:r>
              <a:rPr lang="en-US" sz="3600" dirty="0">
                <a:latin typeface="Arial" charset="0"/>
              </a:rPr>
              <a:t>Health Resource Utilization Data</a:t>
            </a:r>
          </a:p>
        </p:txBody>
      </p:sp>
      <p:sp>
        <p:nvSpPr>
          <p:cNvPr id="11267" name="Rectangle 3"/>
          <p:cNvSpPr>
            <a:spLocks noChangeArrowheads="1"/>
          </p:cNvSpPr>
          <p:nvPr/>
        </p:nvSpPr>
        <p:spPr bwMode="auto">
          <a:xfrm>
            <a:off x="912813" y="1598613"/>
            <a:ext cx="7772400" cy="5257800"/>
          </a:xfrm>
          <a:prstGeom prst="rect">
            <a:avLst/>
          </a:prstGeom>
          <a:noFill/>
          <a:ln w="9525">
            <a:noFill/>
            <a:miter lim="800000"/>
            <a:headEnd/>
            <a:tailEnd/>
          </a:ln>
          <a:effectLst/>
        </p:spPr>
        <p:txBody>
          <a:bodyPr lIns="92075" tIns="46038" rIns="92075" bIns="46038" anchorCtr="1"/>
          <a:lstStyle/>
          <a:p>
            <a:pPr marL="342900" indent="-342900">
              <a:spcBef>
                <a:spcPct val="20000"/>
              </a:spcBef>
              <a:buClr>
                <a:schemeClr val="hlink"/>
              </a:buClr>
              <a:buSzPct val="120000"/>
              <a:buFontTx/>
              <a:buChar char="•"/>
            </a:pPr>
            <a:r>
              <a:rPr lang="en-US" sz="2400" dirty="0">
                <a:latin typeface="Arial" charset="0"/>
              </a:rPr>
              <a:t>Hospitalization</a:t>
            </a:r>
          </a:p>
          <a:p>
            <a:pPr marL="342900" indent="-342900">
              <a:spcBef>
                <a:spcPct val="20000"/>
              </a:spcBef>
              <a:buClr>
                <a:schemeClr val="hlink"/>
              </a:buClr>
              <a:buSzPct val="120000"/>
              <a:buFontTx/>
              <a:buChar char="•"/>
            </a:pPr>
            <a:r>
              <a:rPr lang="en-US" sz="2400" dirty="0">
                <a:latin typeface="Arial" charset="0"/>
              </a:rPr>
              <a:t>Emergency room visits</a:t>
            </a:r>
          </a:p>
          <a:p>
            <a:pPr marL="342900" indent="-342900">
              <a:spcBef>
                <a:spcPct val="20000"/>
              </a:spcBef>
              <a:buClr>
                <a:schemeClr val="hlink"/>
              </a:buClr>
              <a:buSzPct val="120000"/>
              <a:buFontTx/>
              <a:buChar char="•"/>
            </a:pPr>
            <a:r>
              <a:rPr lang="en-US" sz="2400" dirty="0">
                <a:latin typeface="Arial" charset="0"/>
              </a:rPr>
              <a:t>Physician office visits</a:t>
            </a:r>
          </a:p>
          <a:p>
            <a:pPr marL="342900" indent="-342900">
              <a:spcBef>
                <a:spcPct val="20000"/>
              </a:spcBef>
              <a:buClr>
                <a:schemeClr val="hlink"/>
              </a:buClr>
              <a:buSzPct val="120000"/>
              <a:buFontTx/>
              <a:buChar char="•"/>
            </a:pPr>
            <a:r>
              <a:rPr lang="en-US" sz="2400" dirty="0">
                <a:latin typeface="Arial" charset="0"/>
              </a:rPr>
              <a:t>Outpatient surgical procedures</a:t>
            </a:r>
          </a:p>
          <a:p>
            <a:pPr marL="342900" indent="-342900">
              <a:spcBef>
                <a:spcPct val="20000"/>
              </a:spcBef>
              <a:buClr>
                <a:schemeClr val="hlink"/>
              </a:buClr>
              <a:buSzPct val="120000"/>
              <a:buFontTx/>
              <a:buChar char="•"/>
            </a:pPr>
            <a:r>
              <a:rPr lang="en-US" sz="2400" dirty="0">
                <a:latin typeface="Arial" charset="0"/>
              </a:rPr>
              <a:t>Therapist visits (physical, speech, occupational)</a:t>
            </a:r>
          </a:p>
          <a:p>
            <a:pPr marL="342900" indent="-342900">
              <a:spcBef>
                <a:spcPct val="20000"/>
              </a:spcBef>
              <a:buClr>
                <a:schemeClr val="hlink"/>
              </a:buClr>
              <a:buSzPct val="120000"/>
              <a:buFontTx/>
              <a:buChar char="•"/>
            </a:pPr>
            <a:r>
              <a:rPr lang="en-US" sz="2400" dirty="0">
                <a:latin typeface="Arial" charset="0"/>
              </a:rPr>
              <a:t>Caregiver time</a:t>
            </a:r>
          </a:p>
          <a:p>
            <a:pPr marL="342900" indent="-342900">
              <a:spcBef>
                <a:spcPct val="20000"/>
              </a:spcBef>
              <a:buClr>
                <a:schemeClr val="hlink"/>
              </a:buClr>
              <a:buSzPct val="120000"/>
              <a:buFontTx/>
              <a:buChar char="•"/>
            </a:pPr>
            <a:r>
              <a:rPr lang="en-US" sz="2400" dirty="0">
                <a:latin typeface="Arial" charset="0"/>
              </a:rPr>
              <a:t>Medications</a:t>
            </a:r>
          </a:p>
          <a:p>
            <a:pPr marL="342900" indent="-342900">
              <a:spcBef>
                <a:spcPct val="20000"/>
              </a:spcBef>
              <a:buClr>
                <a:schemeClr val="hlink"/>
              </a:buClr>
              <a:buSzPct val="120000"/>
              <a:buFontTx/>
              <a:buChar char="•"/>
            </a:pPr>
            <a:r>
              <a:rPr lang="en-US" sz="2400" dirty="0">
                <a:latin typeface="Arial" charset="0"/>
              </a:rPr>
              <a:t>Durable medical equipment</a:t>
            </a:r>
          </a:p>
          <a:p>
            <a:pPr marL="342900" indent="-342900">
              <a:spcBef>
                <a:spcPct val="20000"/>
              </a:spcBef>
              <a:buClr>
                <a:schemeClr val="hlink"/>
              </a:buClr>
              <a:buSzPct val="120000"/>
              <a:buFontTx/>
              <a:buChar char="•"/>
            </a:pPr>
            <a:r>
              <a:rPr lang="en-US" sz="2400" dirty="0">
                <a:latin typeface="Arial" charset="0"/>
              </a:rPr>
              <a:t>Ventilation</a:t>
            </a:r>
          </a:p>
        </p:txBody>
      </p:sp>
    </p:spTree>
    <p:extLst>
      <p:ext uri="{BB962C8B-B14F-4D97-AF65-F5344CB8AC3E}">
        <p14:creationId xmlns:p14="http://schemas.microsoft.com/office/powerpoint/2010/main" val="1692338544"/>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511175" y="534988"/>
            <a:ext cx="7815263" cy="1277937"/>
          </a:xfrm>
          <a:prstGeom prst="rect">
            <a:avLst/>
          </a:prstGeom>
          <a:noFill/>
          <a:ln w="9525">
            <a:noFill/>
            <a:miter lim="800000"/>
            <a:headEnd/>
            <a:tailEnd/>
          </a:ln>
          <a:effectLst/>
        </p:spPr>
        <p:txBody>
          <a:bodyPr lIns="92075" tIns="46038" rIns="92075" bIns="46038" anchorCtr="1"/>
          <a:lstStyle/>
          <a:p>
            <a:pPr algn="ctr"/>
            <a:r>
              <a:rPr lang="en-US" sz="3600">
                <a:latin typeface="Arial" charset="0"/>
              </a:rPr>
              <a:t>Methods</a:t>
            </a:r>
          </a:p>
        </p:txBody>
      </p:sp>
      <p:sp>
        <p:nvSpPr>
          <p:cNvPr id="12291" name="Rectangle 3"/>
          <p:cNvSpPr>
            <a:spLocks noChangeArrowheads="1"/>
          </p:cNvSpPr>
          <p:nvPr/>
        </p:nvSpPr>
        <p:spPr bwMode="auto">
          <a:xfrm>
            <a:off x="760413" y="1676400"/>
            <a:ext cx="7772400" cy="4114800"/>
          </a:xfrm>
          <a:prstGeom prst="rect">
            <a:avLst/>
          </a:prstGeom>
          <a:noFill/>
          <a:ln w="9525">
            <a:noFill/>
            <a:miter lim="800000"/>
            <a:headEnd/>
            <a:tailEnd/>
          </a:ln>
          <a:effectLst/>
        </p:spPr>
        <p:txBody>
          <a:bodyPr lIns="92075" tIns="46038" rIns="92075" bIns="46038" anchorCtr="1"/>
          <a:lstStyle/>
          <a:p>
            <a:pPr marL="342900" indent="-342900">
              <a:spcBef>
                <a:spcPct val="20000"/>
              </a:spcBef>
              <a:buClr>
                <a:schemeClr val="hlink"/>
              </a:buClr>
              <a:buSzPct val="120000"/>
              <a:buFontTx/>
              <a:buChar char="•"/>
            </a:pPr>
            <a:r>
              <a:rPr lang="en-US" sz="2400" dirty="0">
                <a:latin typeface="Arial" charset="0"/>
              </a:rPr>
              <a:t>Combine all arms of study</a:t>
            </a:r>
          </a:p>
          <a:p>
            <a:pPr marL="342900" indent="-342900">
              <a:spcBef>
                <a:spcPct val="20000"/>
              </a:spcBef>
            </a:pPr>
            <a:endParaRPr lang="en-US" sz="2400" dirty="0">
              <a:latin typeface="Arial" charset="0"/>
            </a:endParaRPr>
          </a:p>
          <a:p>
            <a:pPr marL="342900" indent="-342900">
              <a:spcBef>
                <a:spcPct val="20000"/>
              </a:spcBef>
              <a:buClr>
                <a:schemeClr val="hlink"/>
              </a:buClr>
              <a:buSzPct val="120000"/>
              <a:buFontTx/>
              <a:buChar char="•"/>
            </a:pPr>
            <a:r>
              <a:rPr lang="en-US" sz="2400" dirty="0">
                <a:latin typeface="Arial" charset="0"/>
              </a:rPr>
              <a:t>Evaluate from both payer and societal perspective</a:t>
            </a:r>
          </a:p>
          <a:p>
            <a:pPr marL="342900" indent="-342900">
              <a:spcBef>
                <a:spcPct val="20000"/>
              </a:spcBef>
            </a:pPr>
            <a:endParaRPr lang="en-US" sz="2400" dirty="0">
              <a:latin typeface="Arial" charset="0"/>
            </a:endParaRPr>
          </a:p>
          <a:p>
            <a:pPr marL="342900" indent="-342900">
              <a:spcBef>
                <a:spcPct val="20000"/>
              </a:spcBef>
              <a:buClr>
                <a:schemeClr val="hlink"/>
              </a:buClr>
              <a:buSzPct val="120000"/>
              <a:buFontTx/>
              <a:buChar char="•"/>
            </a:pPr>
            <a:r>
              <a:rPr lang="en-US" sz="2400" dirty="0">
                <a:latin typeface="Arial" charset="0"/>
              </a:rPr>
              <a:t>Assign costs to HRU data</a:t>
            </a:r>
          </a:p>
          <a:p>
            <a:pPr marL="342900" indent="-342900">
              <a:spcBef>
                <a:spcPct val="20000"/>
              </a:spcBef>
            </a:pPr>
            <a:endParaRPr lang="en-US" sz="2400" dirty="0">
              <a:latin typeface="Arial" charset="0"/>
            </a:endParaRPr>
          </a:p>
          <a:p>
            <a:pPr marL="342900" indent="-342900">
              <a:spcBef>
                <a:spcPct val="20000"/>
              </a:spcBef>
              <a:buClr>
                <a:schemeClr val="hlink"/>
              </a:buClr>
              <a:buSzPct val="120000"/>
              <a:buFontTx/>
              <a:buChar char="•"/>
            </a:pPr>
            <a:r>
              <a:rPr lang="en-US" sz="2400" dirty="0">
                <a:latin typeface="Arial" charset="0"/>
              </a:rPr>
              <a:t>Use Medicare data to estimate costs</a:t>
            </a:r>
          </a:p>
          <a:p>
            <a:pPr marL="742950" lvl="1" indent="-285750">
              <a:spcBef>
                <a:spcPct val="20000"/>
              </a:spcBef>
              <a:buClr>
                <a:schemeClr val="hlink"/>
              </a:buClr>
              <a:buFontTx/>
              <a:buChar char="–"/>
            </a:pPr>
            <a:r>
              <a:rPr lang="en-US" sz="2400" dirty="0">
                <a:latin typeface="Arial" charset="0"/>
              </a:rPr>
              <a:t>Standardized</a:t>
            </a:r>
          </a:p>
          <a:p>
            <a:pPr marL="742950" lvl="1" indent="-285750">
              <a:spcBef>
                <a:spcPct val="20000"/>
              </a:spcBef>
              <a:buClr>
                <a:schemeClr val="hlink"/>
              </a:buClr>
              <a:buFontTx/>
              <a:buChar char="–"/>
            </a:pPr>
            <a:r>
              <a:rPr lang="en-US" sz="2400" dirty="0">
                <a:latin typeface="Arial" charset="0"/>
              </a:rPr>
              <a:t>Close approximation to cost</a:t>
            </a:r>
          </a:p>
        </p:txBody>
      </p:sp>
    </p:spTree>
    <p:extLst>
      <p:ext uri="{BB962C8B-B14F-4D97-AF65-F5344CB8AC3E}">
        <p14:creationId xmlns:p14="http://schemas.microsoft.com/office/powerpoint/2010/main" val="1331622070"/>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663575" y="306388"/>
            <a:ext cx="7815263" cy="1277937"/>
          </a:xfrm>
          <a:prstGeom prst="rect">
            <a:avLst/>
          </a:prstGeom>
          <a:noFill/>
          <a:ln w="9525">
            <a:noFill/>
            <a:miter lim="800000"/>
            <a:headEnd/>
            <a:tailEnd/>
          </a:ln>
          <a:effectLst/>
        </p:spPr>
        <p:txBody>
          <a:bodyPr lIns="92075" tIns="46038" rIns="92075" bIns="46038" anchorCtr="1"/>
          <a:lstStyle/>
          <a:p>
            <a:pPr algn="ctr"/>
            <a:r>
              <a:rPr lang="en-US" sz="3600">
                <a:latin typeface="Arial" charset="0"/>
              </a:rPr>
              <a:t>Hospital Costs</a:t>
            </a:r>
          </a:p>
        </p:txBody>
      </p:sp>
      <p:sp>
        <p:nvSpPr>
          <p:cNvPr id="13315" name="Rectangle 3"/>
          <p:cNvSpPr>
            <a:spLocks noChangeArrowheads="1"/>
          </p:cNvSpPr>
          <p:nvPr/>
        </p:nvSpPr>
        <p:spPr bwMode="auto">
          <a:xfrm>
            <a:off x="608013" y="1371600"/>
            <a:ext cx="7772400" cy="4114800"/>
          </a:xfrm>
          <a:prstGeom prst="rect">
            <a:avLst/>
          </a:prstGeom>
          <a:noFill/>
          <a:ln w="9525">
            <a:noFill/>
            <a:miter lim="800000"/>
            <a:headEnd/>
            <a:tailEnd/>
          </a:ln>
          <a:effectLst/>
        </p:spPr>
        <p:txBody>
          <a:bodyPr lIns="92075" tIns="46038" rIns="92075" bIns="46038" anchorCtr="1"/>
          <a:lstStyle/>
          <a:p>
            <a:pPr marL="342900" indent="-342900">
              <a:spcBef>
                <a:spcPct val="20000"/>
              </a:spcBef>
              <a:buClr>
                <a:schemeClr val="hlink"/>
              </a:buClr>
              <a:buSzPct val="120000"/>
              <a:buFontTx/>
              <a:buChar char="•"/>
            </a:pPr>
            <a:r>
              <a:rPr lang="en-US" sz="2400" dirty="0">
                <a:latin typeface="Arial" charset="0"/>
              </a:rPr>
              <a:t>Collected all admission and length of stay data from site</a:t>
            </a:r>
          </a:p>
          <a:p>
            <a:pPr marL="342900" indent="-342900">
              <a:spcBef>
                <a:spcPct val="20000"/>
              </a:spcBef>
              <a:buClr>
                <a:schemeClr val="hlink"/>
              </a:buClr>
              <a:buSzPct val="120000"/>
              <a:buFontTx/>
              <a:buChar char="•"/>
            </a:pPr>
            <a:r>
              <a:rPr lang="en-US" sz="2400" dirty="0">
                <a:latin typeface="Arial" charset="0"/>
              </a:rPr>
              <a:t>Collected uniform billing records (UB-92) for each hospitalization</a:t>
            </a:r>
          </a:p>
          <a:p>
            <a:pPr marL="342900" indent="-342900">
              <a:spcBef>
                <a:spcPct val="20000"/>
              </a:spcBef>
              <a:buClr>
                <a:schemeClr val="hlink"/>
              </a:buClr>
              <a:buSzPct val="120000"/>
              <a:buFontTx/>
              <a:buChar char="•"/>
            </a:pPr>
            <a:r>
              <a:rPr lang="en-US" sz="2400" dirty="0">
                <a:latin typeface="Arial" charset="0"/>
              </a:rPr>
              <a:t>Multiplied total charges for hospitalization by mean Medicare cost-to-charge ratio</a:t>
            </a:r>
          </a:p>
          <a:p>
            <a:pPr marL="342900" indent="-342900">
              <a:spcBef>
                <a:spcPct val="20000"/>
              </a:spcBef>
              <a:buClr>
                <a:schemeClr val="hlink"/>
              </a:buClr>
              <a:buSzPct val="120000"/>
              <a:buFontTx/>
              <a:buChar char="•"/>
            </a:pPr>
            <a:r>
              <a:rPr lang="en-US" sz="2400" dirty="0">
                <a:latin typeface="Arial" charset="0"/>
              </a:rPr>
              <a:t>Assumed one physician visit per day of hospitalization.  Used Medicare inpatient services and consultation reimbursement rates to determine professional fees</a:t>
            </a:r>
          </a:p>
          <a:p>
            <a:pPr marL="342900" indent="-342900">
              <a:spcBef>
                <a:spcPct val="20000"/>
              </a:spcBef>
              <a:buClr>
                <a:schemeClr val="hlink"/>
              </a:buClr>
              <a:buSzPct val="120000"/>
              <a:buFontTx/>
              <a:buChar char="•"/>
            </a:pPr>
            <a:r>
              <a:rPr lang="en-US" sz="2400" dirty="0">
                <a:latin typeface="Arial" charset="0"/>
              </a:rPr>
              <a:t>Missing charges estimated based on LOS regression model</a:t>
            </a:r>
          </a:p>
        </p:txBody>
      </p:sp>
    </p:spTree>
    <p:extLst>
      <p:ext uri="{BB962C8B-B14F-4D97-AF65-F5344CB8AC3E}">
        <p14:creationId xmlns:p14="http://schemas.microsoft.com/office/powerpoint/2010/main" val="2639327956"/>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739775" y="839788"/>
            <a:ext cx="7815263" cy="1277937"/>
          </a:xfrm>
          <a:prstGeom prst="rect">
            <a:avLst/>
          </a:prstGeom>
          <a:noFill/>
          <a:ln w="9525">
            <a:noFill/>
            <a:miter lim="800000"/>
            <a:headEnd/>
            <a:tailEnd/>
          </a:ln>
          <a:effectLst/>
        </p:spPr>
        <p:txBody>
          <a:bodyPr lIns="92075" tIns="46038" rIns="92075" bIns="46038" anchorCtr="1"/>
          <a:lstStyle/>
          <a:p>
            <a:pPr algn="ctr"/>
            <a:r>
              <a:rPr lang="en-US" sz="3600">
                <a:latin typeface="Arial" charset="0"/>
              </a:rPr>
              <a:t>Outpatient Surgical Procedures</a:t>
            </a:r>
          </a:p>
        </p:txBody>
      </p:sp>
      <p:sp>
        <p:nvSpPr>
          <p:cNvPr id="14339" name="Rectangle 3"/>
          <p:cNvSpPr>
            <a:spLocks noChangeArrowheads="1"/>
          </p:cNvSpPr>
          <p:nvPr/>
        </p:nvSpPr>
        <p:spPr bwMode="auto">
          <a:xfrm>
            <a:off x="836613" y="2286000"/>
            <a:ext cx="7772400" cy="4114800"/>
          </a:xfrm>
          <a:prstGeom prst="rect">
            <a:avLst/>
          </a:prstGeom>
          <a:noFill/>
          <a:ln w="9525">
            <a:noFill/>
            <a:miter lim="800000"/>
            <a:headEnd/>
            <a:tailEnd/>
          </a:ln>
          <a:effectLst/>
        </p:spPr>
        <p:txBody>
          <a:bodyPr lIns="92075" tIns="46038" rIns="92075" bIns="46038" anchorCtr="1"/>
          <a:lstStyle/>
          <a:p>
            <a:pPr marL="342900" indent="-342900">
              <a:spcBef>
                <a:spcPct val="20000"/>
              </a:spcBef>
              <a:buClr>
                <a:schemeClr val="hlink"/>
              </a:buClr>
              <a:buSzPct val="120000"/>
              <a:buFontTx/>
              <a:buChar char="•"/>
            </a:pPr>
            <a:r>
              <a:rPr lang="en-US" sz="2800" dirty="0">
                <a:latin typeface="Arial" charset="0"/>
              </a:rPr>
              <a:t>Text description obtained by patient interview</a:t>
            </a:r>
          </a:p>
          <a:p>
            <a:pPr marL="342900" indent="-342900">
              <a:spcBef>
                <a:spcPct val="20000"/>
              </a:spcBef>
            </a:pPr>
            <a:endParaRPr lang="en-US" sz="2800" dirty="0">
              <a:latin typeface="Arial" charset="0"/>
            </a:endParaRPr>
          </a:p>
          <a:p>
            <a:pPr marL="342900" indent="-342900">
              <a:spcBef>
                <a:spcPct val="20000"/>
              </a:spcBef>
              <a:buClr>
                <a:schemeClr val="hlink"/>
              </a:buClr>
              <a:buSzPct val="120000"/>
              <a:buFontTx/>
              <a:buChar char="•"/>
            </a:pPr>
            <a:r>
              <a:rPr lang="en-US" sz="2800" dirty="0">
                <a:latin typeface="Arial" charset="0"/>
              </a:rPr>
              <a:t>Trained medical personnel assigned procedure code (CPT-96)</a:t>
            </a:r>
          </a:p>
          <a:p>
            <a:pPr marL="342900" indent="-342900">
              <a:spcBef>
                <a:spcPct val="20000"/>
              </a:spcBef>
            </a:pPr>
            <a:endParaRPr lang="en-US" sz="2800" dirty="0">
              <a:latin typeface="Arial" charset="0"/>
            </a:endParaRPr>
          </a:p>
          <a:p>
            <a:pPr marL="342900" indent="-342900">
              <a:spcBef>
                <a:spcPct val="20000"/>
              </a:spcBef>
              <a:buClr>
                <a:schemeClr val="hlink"/>
              </a:buClr>
              <a:buSzPct val="120000"/>
              <a:buFontTx/>
              <a:buChar char="•"/>
            </a:pPr>
            <a:r>
              <a:rPr lang="en-US" sz="2800" dirty="0">
                <a:latin typeface="Arial" charset="0"/>
              </a:rPr>
              <a:t>Assigned Medicare reimbursement rate to each CPT-96 code</a:t>
            </a:r>
          </a:p>
        </p:txBody>
      </p:sp>
    </p:spTree>
    <p:extLst>
      <p:ext uri="{BB962C8B-B14F-4D97-AF65-F5344CB8AC3E}">
        <p14:creationId xmlns:p14="http://schemas.microsoft.com/office/powerpoint/2010/main" val="2153530975"/>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663575" y="306388"/>
            <a:ext cx="7815263" cy="1277937"/>
          </a:xfrm>
          <a:prstGeom prst="rect">
            <a:avLst/>
          </a:prstGeom>
          <a:noFill/>
          <a:ln w="9525">
            <a:noFill/>
            <a:miter lim="800000"/>
            <a:headEnd/>
            <a:tailEnd/>
          </a:ln>
          <a:effectLst/>
        </p:spPr>
        <p:txBody>
          <a:bodyPr lIns="92075" tIns="46038" rIns="92075" bIns="46038" anchorCtr="1"/>
          <a:lstStyle/>
          <a:p>
            <a:pPr algn="ctr"/>
            <a:r>
              <a:rPr lang="en-US" sz="3600">
                <a:latin typeface="Arial" charset="0"/>
              </a:rPr>
              <a:t>Physician Office Visits</a:t>
            </a:r>
          </a:p>
        </p:txBody>
      </p:sp>
      <p:sp>
        <p:nvSpPr>
          <p:cNvPr id="15363" name="Rectangle 3"/>
          <p:cNvSpPr>
            <a:spLocks noChangeArrowheads="1"/>
          </p:cNvSpPr>
          <p:nvPr/>
        </p:nvSpPr>
        <p:spPr bwMode="auto">
          <a:xfrm>
            <a:off x="836613" y="1295400"/>
            <a:ext cx="7772400" cy="4114800"/>
          </a:xfrm>
          <a:prstGeom prst="rect">
            <a:avLst/>
          </a:prstGeom>
          <a:noFill/>
          <a:ln w="9525">
            <a:noFill/>
            <a:miter lim="800000"/>
            <a:headEnd/>
            <a:tailEnd/>
          </a:ln>
          <a:effectLst/>
        </p:spPr>
        <p:txBody>
          <a:bodyPr lIns="92075" tIns="46038" rIns="92075" bIns="46038" anchorCtr="1"/>
          <a:lstStyle/>
          <a:p>
            <a:pPr marL="342900" indent="-342900">
              <a:spcBef>
                <a:spcPct val="20000"/>
              </a:spcBef>
              <a:buClr>
                <a:schemeClr val="hlink"/>
              </a:buClr>
              <a:buSzPct val="120000"/>
              <a:buFontTx/>
              <a:buChar char="•"/>
            </a:pPr>
            <a:r>
              <a:rPr lang="en-US" sz="2400" dirty="0">
                <a:latin typeface="Arial" charset="0"/>
              </a:rPr>
              <a:t>Number of visits obtained by patient interview</a:t>
            </a:r>
          </a:p>
          <a:p>
            <a:pPr marL="342900" indent="-342900">
              <a:spcBef>
                <a:spcPct val="20000"/>
              </a:spcBef>
              <a:buClr>
                <a:schemeClr val="hlink"/>
              </a:buClr>
              <a:buSzPct val="120000"/>
              <a:buFontTx/>
              <a:buChar char="•"/>
            </a:pPr>
            <a:r>
              <a:rPr lang="en-US" sz="2400" dirty="0">
                <a:latin typeface="Arial" charset="0"/>
              </a:rPr>
              <a:t>Expert panel created typical physician office visit</a:t>
            </a:r>
          </a:p>
          <a:p>
            <a:pPr marL="742950" lvl="1" indent="-285750">
              <a:spcBef>
                <a:spcPct val="20000"/>
              </a:spcBef>
              <a:buClr>
                <a:schemeClr val="hlink"/>
              </a:buClr>
              <a:buFontTx/>
              <a:buChar char="–"/>
            </a:pPr>
            <a:r>
              <a:rPr lang="en-US" sz="2400" dirty="0">
                <a:latin typeface="Arial" charset="0"/>
              </a:rPr>
              <a:t>Michael Brooke MD, Robert Brown MD, Dale Lange MD, William </a:t>
            </a:r>
            <a:r>
              <a:rPr lang="en-US" sz="2400" dirty="0" err="1">
                <a:latin typeface="Arial" charset="0"/>
              </a:rPr>
              <a:t>Litchy</a:t>
            </a:r>
            <a:r>
              <a:rPr lang="en-US" sz="2400" dirty="0">
                <a:latin typeface="Arial" charset="0"/>
              </a:rPr>
              <a:t> MD, </a:t>
            </a:r>
            <a:r>
              <a:rPr lang="en-US" sz="2400" dirty="0" err="1">
                <a:latin typeface="Arial" charset="0"/>
              </a:rPr>
              <a:t>Evy</a:t>
            </a:r>
            <a:r>
              <a:rPr lang="en-US" sz="2400" dirty="0">
                <a:latin typeface="Arial" charset="0"/>
              </a:rPr>
              <a:t> McDonald RN MS, Forbes Norris MD, Steven </a:t>
            </a:r>
            <a:r>
              <a:rPr lang="en-US" sz="2400" dirty="0" err="1">
                <a:latin typeface="Arial" charset="0"/>
              </a:rPr>
              <a:t>Ringel</a:t>
            </a:r>
            <a:r>
              <a:rPr lang="en-US" sz="2400" dirty="0">
                <a:latin typeface="Arial" charset="0"/>
              </a:rPr>
              <a:t> MD, Richard Smith MD</a:t>
            </a:r>
          </a:p>
          <a:p>
            <a:pPr marL="342900" indent="-342900">
              <a:spcBef>
                <a:spcPct val="20000"/>
              </a:spcBef>
              <a:buClr>
                <a:schemeClr val="hlink"/>
              </a:buClr>
              <a:buSzPct val="120000"/>
              <a:buFontTx/>
              <a:buChar char="•"/>
            </a:pPr>
            <a:r>
              <a:rPr lang="en-US" sz="2400" dirty="0">
                <a:latin typeface="Arial" charset="0"/>
              </a:rPr>
              <a:t>Applied average resource utilization per visit included the following services (weighted by frequency)</a:t>
            </a:r>
          </a:p>
          <a:p>
            <a:pPr marL="742950" lvl="1" indent="-285750">
              <a:spcBef>
                <a:spcPct val="20000"/>
              </a:spcBef>
              <a:buClr>
                <a:schemeClr val="hlink"/>
              </a:buClr>
              <a:buFontTx/>
              <a:buChar char="–"/>
            </a:pPr>
            <a:r>
              <a:rPr lang="en-US" sz="2400" dirty="0">
                <a:latin typeface="Arial" charset="0"/>
              </a:rPr>
              <a:t>EMG, nerve conduction, EKG, MRI, chest x-ray, barium swallow, CBC, electrolytes, CPK</a:t>
            </a:r>
          </a:p>
          <a:p>
            <a:pPr marL="342900" indent="-342900">
              <a:spcBef>
                <a:spcPct val="20000"/>
              </a:spcBef>
              <a:buClr>
                <a:schemeClr val="hlink"/>
              </a:buClr>
              <a:buSzPct val="120000"/>
              <a:buFontTx/>
              <a:buChar char="•"/>
            </a:pPr>
            <a:r>
              <a:rPr lang="en-US" sz="2400" dirty="0">
                <a:latin typeface="Arial" charset="0"/>
              </a:rPr>
              <a:t>Cost of $78.72 per visit</a:t>
            </a:r>
          </a:p>
        </p:txBody>
      </p:sp>
    </p:spTree>
    <p:extLst>
      <p:ext uri="{BB962C8B-B14F-4D97-AF65-F5344CB8AC3E}">
        <p14:creationId xmlns:p14="http://schemas.microsoft.com/office/powerpoint/2010/main" val="3885208204"/>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63575" y="687388"/>
            <a:ext cx="7815263" cy="1277937"/>
          </a:xfrm>
          <a:noFill/>
          <a:ln/>
        </p:spPr>
        <p:txBody>
          <a:bodyPr/>
          <a:lstStyle/>
          <a:p>
            <a:r>
              <a:rPr lang="en-US"/>
              <a:t>Other Outpatient Care</a:t>
            </a:r>
          </a:p>
        </p:txBody>
      </p:sp>
      <p:sp>
        <p:nvSpPr>
          <p:cNvPr id="16387" name="Rectangle 3"/>
          <p:cNvSpPr>
            <a:spLocks noGrp="1" noChangeArrowheads="1"/>
          </p:cNvSpPr>
          <p:nvPr>
            <p:ph type="body" idx="1"/>
          </p:nvPr>
        </p:nvSpPr>
        <p:spPr>
          <a:xfrm>
            <a:off x="684213" y="2362200"/>
            <a:ext cx="7772400" cy="4114800"/>
          </a:xfrm>
          <a:noFill/>
          <a:ln/>
        </p:spPr>
        <p:txBody>
          <a:bodyPr/>
          <a:lstStyle/>
          <a:p>
            <a:r>
              <a:rPr lang="en-US"/>
              <a:t>Emergency Room Visits = $195.53 per visit</a:t>
            </a:r>
          </a:p>
          <a:p>
            <a:pPr lvl="1"/>
            <a:r>
              <a:rPr lang="en-US"/>
              <a:t>chest x-ray, white blood count, liver test, chem panel, blood gas, physician professional fee, facility fee</a:t>
            </a:r>
          </a:p>
          <a:p>
            <a:pPr>
              <a:buFontTx/>
              <a:buNone/>
            </a:pPr>
            <a:endParaRPr lang="en-US"/>
          </a:p>
          <a:p>
            <a:r>
              <a:rPr lang="en-US"/>
              <a:t>Therapist Visits = $29.58 per visit</a:t>
            </a:r>
          </a:p>
          <a:p>
            <a:pPr lvl="1"/>
            <a:r>
              <a:rPr lang="en-US"/>
              <a:t>speech, physical, occupational</a:t>
            </a:r>
          </a:p>
        </p:txBody>
      </p:sp>
    </p:spTree>
    <p:extLst>
      <p:ext uri="{BB962C8B-B14F-4D97-AF65-F5344CB8AC3E}">
        <p14:creationId xmlns:p14="http://schemas.microsoft.com/office/powerpoint/2010/main" val="126872429"/>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739775" y="687388"/>
            <a:ext cx="7815263" cy="1277937"/>
          </a:xfrm>
          <a:noFill/>
          <a:ln/>
        </p:spPr>
        <p:txBody>
          <a:bodyPr/>
          <a:lstStyle/>
          <a:p>
            <a:r>
              <a:rPr lang="en-US"/>
              <a:t>Prescription Medications</a:t>
            </a:r>
          </a:p>
        </p:txBody>
      </p:sp>
      <p:sp>
        <p:nvSpPr>
          <p:cNvPr id="17411" name="Rectangle 3"/>
          <p:cNvSpPr>
            <a:spLocks noGrp="1" noChangeArrowheads="1"/>
          </p:cNvSpPr>
          <p:nvPr>
            <p:ph type="body" idx="1"/>
          </p:nvPr>
        </p:nvSpPr>
        <p:spPr>
          <a:xfrm>
            <a:off x="608013" y="2133600"/>
            <a:ext cx="8154987" cy="4114800"/>
          </a:xfrm>
          <a:noFill/>
          <a:ln/>
        </p:spPr>
        <p:txBody>
          <a:bodyPr>
            <a:normAutofit fontScale="92500" lnSpcReduction="10000"/>
          </a:bodyPr>
          <a:lstStyle/>
          <a:p>
            <a:r>
              <a:rPr lang="en-US"/>
              <a:t>Wholesale price (Red Book)</a:t>
            </a:r>
          </a:p>
          <a:p>
            <a:pPr>
              <a:buFontTx/>
              <a:buNone/>
            </a:pPr>
            <a:endParaRPr lang="en-US"/>
          </a:p>
          <a:p>
            <a:r>
              <a:rPr lang="en-US"/>
              <a:t>100 most common (trial)</a:t>
            </a:r>
          </a:p>
          <a:p>
            <a:pPr>
              <a:buFontTx/>
              <a:buNone/>
            </a:pPr>
            <a:endParaRPr lang="en-US"/>
          </a:p>
          <a:p>
            <a:r>
              <a:rPr lang="en-US"/>
              <a:t>Any costing &gt; $50/month</a:t>
            </a:r>
          </a:p>
          <a:p>
            <a:pPr>
              <a:buFontTx/>
              <a:buNone/>
            </a:pPr>
            <a:endParaRPr lang="en-US"/>
          </a:p>
          <a:p>
            <a:r>
              <a:rPr lang="en-US"/>
              <a:t>Others costed at average cost for </a:t>
            </a:r>
          </a:p>
          <a:p>
            <a:pPr>
              <a:buFontTx/>
              <a:buNone/>
            </a:pPr>
            <a:r>
              <a:rPr lang="en-US"/>
              <a:t>	meds &lt;  $50 per month</a:t>
            </a:r>
          </a:p>
        </p:txBody>
      </p:sp>
    </p:spTree>
    <p:extLst>
      <p:ext uri="{BB962C8B-B14F-4D97-AF65-F5344CB8AC3E}">
        <p14:creationId xmlns:p14="http://schemas.microsoft.com/office/powerpoint/2010/main" val="3686181759"/>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587375" y="839788"/>
            <a:ext cx="7815263" cy="1277937"/>
          </a:xfrm>
          <a:noFill/>
          <a:ln/>
        </p:spPr>
        <p:txBody>
          <a:bodyPr/>
          <a:lstStyle/>
          <a:p>
            <a:r>
              <a:rPr lang="en-US"/>
              <a:t>Durable Medical Equipment</a:t>
            </a:r>
          </a:p>
        </p:txBody>
      </p:sp>
      <p:sp>
        <p:nvSpPr>
          <p:cNvPr id="18435" name="Rectangle 3"/>
          <p:cNvSpPr>
            <a:spLocks noGrp="1" noChangeArrowheads="1"/>
          </p:cNvSpPr>
          <p:nvPr>
            <p:ph type="body" idx="1"/>
          </p:nvPr>
        </p:nvSpPr>
        <p:spPr>
          <a:xfrm>
            <a:off x="76200" y="2362200"/>
            <a:ext cx="8991600" cy="4114800"/>
          </a:xfrm>
          <a:noFill/>
          <a:ln/>
        </p:spPr>
        <p:txBody>
          <a:bodyPr>
            <a:normAutofit fontScale="85000" lnSpcReduction="10000"/>
          </a:bodyPr>
          <a:lstStyle/>
          <a:p>
            <a:r>
              <a:rPr lang="en-US"/>
              <a:t>Medicare rates</a:t>
            </a:r>
          </a:p>
          <a:p>
            <a:pPr>
              <a:buFontTx/>
              <a:buNone/>
            </a:pPr>
            <a:endParaRPr lang="en-US"/>
          </a:p>
          <a:p>
            <a:r>
              <a:rPr lang="en-US"/>
              <a:t>Includes:  Mechanical wheelchair	=    $98.26 per month</a:t>
            </a:r>
          </a:p>
          <a:p>
            <a:pPr>
              <a:buFontTx/>
              <a:buNone/>
            </a:pPr>
            <a:r>
              <a:rPr lang="en-US"/>
              <a:t>			Motorized wheelchair 	=  $416.08 per month</a:t>
            </a:r>
          </a:p>
          <a:p>
            <a:pPr>
              <a:buFontTx/>
              <a:buNone/>
            </a:pPr>
            <a:r>
              <a:rPr lang="en-US"/>
              <a:t>			Hospital-type bed 		=  $190.66 per month</a:t>
            </a:r>
          </a:p>
          <a:p>
            <a:pPr>
              <a:buFontTx/>
              <a:buNone/>
            </a:pPr>
            <a:r>
              <a:rPr lang="en-US"/>
              <a:t>			Communication aid 	=  $200.00 per month</a:t>
            </a:r>
          </a:p>
        </p:txBody>
      </p:sp>
    </p:spTree>
    <p:extLst>
      <p:ext uri="{BB962C8B-B14F-4D97-AF65-F5344CB8AC3E}">
        <p14:creationId xmlns:p14="http://schemas.microsoft.com/office/powerpoint/2010/main" val="1677590831"/>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63575" y="687388"/>
            <a:ext cx="7815263" cy="1277937"/>
          </a:xfrm>
          <a:noFill/>
          <a:ln/>
        </p:spPr>
        <p:txBody>
          <a:bodyPr/>
          <a:lstStyle/>
          <a:p>
            <a:r>
              <a:rPr lang="en-US"/>
              <a:t>Ventilation Therapy</a:t>
            </a:r>
          </a:p>
        </p:txBody>
      </p:sp>
      <p:sp>
        <p:nvSpPr>
          <p:cNvPr id="19459" name="Rectangle 3"/>
          <p:cNvSpPr>
            <a:spLocks noGrp="1" noChangeArrowheads="1"/>
          </p:cNvSpPr>
          <p:nvPr>
            <p:ph type="body" idx="1"/>
          </p:nvPr>
        </p:nvSpPr>
        <p:spPr>
          <a:xfrm>
            <a:off x="303213" y="1981200"/>
            <a:ext cx="8383587" cy="4114800"/>
          </a:xfrm>
          <a:noFill/>
          <a:ln/>
        </p:spPr>
        <p:txBody>
          <a:bodyPr/>
          <a:lstStyle/>
          <a:p>
            <a:r>
              <a:rPr lang="en-US"/>
              <a:t>Noninvasive</a:t>
            </a:r>
          </a:p>
          <a:p>
            <a:pPr lvl="1"/>
            <a:r>
              <a:rPr lang="en-US"/>
              <a:t>Equipment   =  $244 per month</a:t>
            </a:r>
          </a:p>
          <a:p>
            <a:pPr lvl="1">
              <a:buFontTx/>
              <a:buNone/>
            </a:pPr>
            <a:endParaRPr lang="en-US"/>
          </a:p>
          <a:p>
            <a:r>
              <a:rPr lang="en-US"/>
              <a:t>Invasive</a:t>
            </a:r>
          </a:p>
          <a:p>
            <a:pPr lvl="1"/>
            <a:r>
              <a:rPr lang="en-US"/>
              <a:t>Equipment  =  $1,099.86 per month</a:t>
            </a:r>
          </a:p>
          <a:p>
            <a:pPr lvl="1"/>
            <a:r>
              <a:rPr lang="en-US"/>
              <a:t>Nursing       =  $20.64 per hour </a:t>
            </a:r>
            <a:r>
              <a:rPr lang="en-US" sz="4400" baseline="-25000"/>
              <a:t>* </a:t>
            </a:r>
            <a:r>
              <a:rPr lang="en-US"/>
              <a:t>16 hours per day</a:t>
            </a:r>
          </a:p>
          <a:p>
            <a:pPr lvl="1">
              <a:buFontTx/>
              <a:buNone/>
            </a:pPr>
            <a:r>
              <a:rPr lang="en-US"/>
              <a:t>			        =  $9,907.20 per month</a:t>
            </a:r>
          </a:p>
        </p:txBody>
      </p:sp>
    </p:spTree>
    <p:extLst>
      <p:ext uri="{BB962C8B-B14F-4D97-AF65-F5344CB8AC3E}">
        <p14:creationId xmlns:p14="http://schemas.microsoft.com/office/powerpoint/2010/main" val="1212021874"/>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63575" y="1068388"/>
            <a:ext cx="7815263" cy="1277937"/>
          </a:xfrm>
          <a:noFill/>
          <a:ln/>
        </p:spPr>
        <p:txBody>
          <a:bodyPr/>
          <a:lstStyle/>
          <a:p>
            <a:r>
              <a:rPr lang="en-US"/>
              <a:t>Caregiver Services</a:t>
            </a:r>
          </a:p>
        </p:txBody>
      </p:sp>
      <p:sp>
        <p:nvSpPr>
          <p:cNvPr id="20483" name="Rectangle 3"/>
          <p:cNvSpPr>
            <a:spLocks noGrp="1" noChangeArrowheads="1"/>
          </p:cNvSpPr>
          <p:nvPr>
            <p:ph type="body" idx="1"/>
          </p:nvPr>
        </p:nvSpPr>
        <p:spPr>
          <a:xfrm>
            <a:off x="760413" y="2741613"/>
            <a:ext cx="7772400" cy="3278187"/>
          </a:xfrm>
          <a:noFill/>
          <a:ln/>
        </p:spPr>
        <p:txBody>
          <a:bodyPr/>
          <a:lstStyle/>
          <a:p>
            <a:r>
              <a:rPr lang="en-US"/>
              <a:t>Assumed home healthcare worker</a:t>
            </a:r>
          </a:p>
          <a:p>
            <a:pPr>
              <a:buFontTx/>
              <a:buNone/>
            </a:pPr>
            <a:endParaRPr lang="en-US"/>
          </a:p>
          <a:p>
            <a:r>
              <a:rPr lang="en-US"/>
              <a:t>Wages + benefits = $11.02 per hour</a:t>
            </a:r>
          </a:p>
        </p:txBody>
      </p:sp>
    </p:spTree>
    <p:extLst>
      <p:ext uri="{BB962C8B-B14F-4D97-AF65-F5344CB8AC3E}">
        <p14:creationId xmlns:p14="http://schemas.microsoft.com/office/powerpoint/2010/main" val="12959586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Demand</a:t>
            </a:r>
            <a:endParaRPr lang="en-US" dirty="0"/>
          </a:p>
        </p:txBody>
      </p:sp>
      <p:sp>
        <p:nvSpPr>
          <p:cNvPr id="5" name="Slide Number Placeholder 4"/>
          <p:cNvSpPr>
            <a:spLocks noGrp="1"/>
          </p:cNvSpPr>
          <p:nvPr>
            <p:ph type="sldNum" sz="quarter" idx="11"/>
          </p:nvPr>
        </p:nvSpPr>
        <p:spPr/>
        <p:txBody>
          <a:bodyPr/>
          <a:lstStyle/>
          <a:p>
            <a:pPr>
              <a:defRPr/>
            </a:pPr>
            <a:fld id="{3D12C013-047E-4FFB-95C6-28377E336F9A}" type="slidenum">
              <a:rPr lang="en-US" smtClean="0"/>
              <a:pPr>
                <a:defRPr/>
              </a:pPr>
              <a:t>9</a:t>
            </a:fld>
            <a:endParaRPr lang="en-US" dirty="0"/>
          </a:p>
        </p:txBody>
      </p:sp>
      <p:cxnSp>
        <p:nvCxnSpPr>
          <p:cNvPr id="7" name="Straight Arrow Connector 6"/>
          <p:cNvCxnSpPr/>
          <p:nvPr/>
        </p:nvCxnSpPr>
        <p:spPr bwMode="auto">
          <a:xfrm flipH="1" flipV="1">
            <a:off x="1055077" y="1632635"/>
            <a:ext cx="28136" cy="4178106"/>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9" name="Straight Arrow Connector 8"/>
          <p:cNvCxnSpPr/>
          <p:nvPr/>
        </p:nvCxnSpPr>
        <p:spPr bwMode="auto">
          <a:xfrm>
            <a:off x="1055077" y="5838875"/>
            <a:ext cx="6457071" cy="0"/>
          </a:xfrm>
          <a:prstGeom prst="straightConnector1">
            <a:avLst/>
          </a:prstGeom>
          <a:solidFill>
            <a:schemeClr val="accent1"/>
          </a:solidFill>
          <a:ln w="50800" cap="flat" cmpd="sng" algn="ctr">
            <a:solidFill>
              <a:schemeClr val="tx1"/>
            </a:solidFill>
            <a:prstDash val="solid"/>
            <a:round/>
            <a:headEnd type="none" w="med" len="med"/>
            <a:tailEnd type="arrow"/>
          </a:ln>
          <a:effectLst/>
        </p:spPr>
      </p:cxnSp>
      <p:cxnSp>
        <p:nvCxnSpPr>
          <p:cNvPr id="15" name="Straight Connector 14"/>
          <p:cNvCxnSpPr/>
          <p:nvPr/>
        </p:nvCxnSpPr>
        <p:spPr bwMode="auto">
          <a:xfrm>
            <a:off x="1842868" y="2026530"/>
            <a:ext cx="4698609" cy="309489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1" name="TextBox 20"/>
          <p:cNvSpPr txBox="1"/>
          <p:nvPr/>
        </p:nvSpPr>
        <p:spPr>
          <a:xfrm>
            <a:off x="6607893" y="4798257"/>
            <a:ext cx="1808508" cy="646331"/>
          </a:xfrm>
          <a:prstGeom prst="rect">
            <a:avLst/>
          </a:prstGeom>
          <a:noFill/>
        </p:spPr>
        <p:txBody>
          <a:bodyPr wrap="none" rtlCol="0">
            <a:spAutoFit/>
          </a:bodyPr>
          <a:lstStyle/>
          <a:p>
            <a:r>
              <a:rPr lang="en-US" sz="3600" b="1" dirty="0" smtClean="0">
                <a:latin typeface="Calibri" panose="020F0502020204030204" pitchFamily="34" charset="0"/>
              </a:rPr>
              <a:t>Demand</a:t>
            </a:r>
            <a:endParaRPr lang="en-US" sz="3600" b="1" dirty="0">
              <a:latin typeface="Calibri" panose="020F0502020204030204" pitchFamily="34" charset="0"/>
            </a:endParaRPr>
          </a:p>
        </p:txBody>
      </p:sp>
      <p:sp>
        <p:nvSpPr>
          <p:cNvPr id="11" name="TextBox 10"/>
          <p:cNvSpPr txBox="1"/>
          <p:nvPr/>
        </p:nvSpPr>
        <p:spPr>
          <a:xfrm>
            <a:off x="1575582" y="2518899"/>
            <a:ext cx="643125" cy="646331"/>
          </a:xfrm>
          <a:prstGeom prst="rect">
            <a:avLst/>
          </a:prstGeom>
          <a:noFill/>
        </p:spPr>
        <p:txBody>
          <a:bodyPr wrap="none" rtlCol="0">
            <a:spAutoFit/>
          </a:bodyPr>
          <a:lstStyle/>
          <a:p>
            <a:r>
              <a:rPr lang="en-US" sz="3600" b="1" dirty="0" smtClean="0">
                <a:solidFill>
                  <a:schemeClr val="bg1"/>
                </a:solidFill>
                <a:latin typeface="Calibri" panose="020F0502020204030204" pitchFamily="34" charset="0"/>
              </a:rPr>
              <a:t>CS</a:t>
            </a:r>
            <a:endParaRPr lang="en-US" sz="3600" b="1" dirty="0">
              <a:solidFill>
                <a:schemeClr val="bg1"/>
              </a:solidFill>
              <a:latin typeface="Calibri" panose="020F0502020204030204" pitchFamily="34" charset="0"/>
            </a:endParaRPr>
          </a:p>
        </p:txBody>
      </p:sp>
      <p:sp>
        <p:nvSpPr>
          <p:cNvPr id="17" name="TextBox 16"/>
          <p:cNvSpPr txBox="1"/>
          <p:nvPr/>
        </p:nvSpPr>
        <p:spPr>
          <a:xfrm>
            <a:off x="1651250" y="3898120"/>
            <a:ext cx="647934" cy="646331"/>
          </a:xfrm>
          <a:prstGeom prst="rect">
            <a:avLst/>
          </a:prstGeom>
          <a:noFill/>
        </p:spPr>
        <p:txBody>
          <a:bodyPr wrap="none" rtlCol="0">
            <a:spAutoFit/>
          </a:bodyPr>
          <a:lstStyle/>
          <a:p>
            <a:r>
              <a:rPr lang="en-US" sz="3600" b="1" dirty="0">
                <a:solidFill>
                  <a:schemeClr val="bg1"/>
                </a:solidFill>
                <a:latin typeface="Calibri" panose="020F0502020204030204" pitchFamily="34" charset="0"/>
              </a:rPr>
              <a:t>P</a:t>
            </a:r>
            <a:r>
              <a:rPr lang="en-US" sz="3600" b="1" dirty="0" smtClean="0">
                <a:solidFill>
                  <a:schemeClr val="bg1"/>
                </a:solidFill>
                <a:latin typeface="Calibri" panose="020F0502020204030204" pitchFamily="34" charset="0"/>
              </a:rPr>
              <a:t>S</a:t>
            </a:r>
            <a:endParaRPr lang="en-US" sz="3600" b="1" dirty="0">
              <a:solidFill>
                <a:schemeClr val="bg1"/>
              </a:solidFill>
              <a:latin typeface="Calibri" panose="020F0502020204030204" pitchFamily="34" charset="0"/>
            </a:endParaRPr>
          </a:p>
        </p:txBody>
      </p:sp>
      <p:sp>
        <p:nvSpPr>
          <p:cNvPr id="22" name="TextBox 21"/>
          <p:cNvSpPr txBox="1"/>
          <p:nvPr/>
        </p:nvSpPr>
        <p:spPr>
          <a:xfrm>
            <a:off x="646833" y="1069931"/>
            <a:ext cx="923650" cy="523220"/>
          </a:xfrm>
          <a:prstGeom prst="rect">
            <a:avLst/>
          </a:prstGeom>
          <a:noFill/>
        </p:spPr>
        <p:txBody>
          <a:bodyPr wrap="none" rtlCol="0">
            <a:spAutoFit/>
          </a:bodyPr>
          <a:lstStyle/>
          <a:p>
            <a:r>
              <a:rPr lang="en-US" sz="2800" b="1" dirty="0" smtClean="0">
                <a:latin typeface="Calibri" panose="020F0502020204030204" pitchFamily="34" charset="0"/>
              </a:rPr>
              <a:t>Price</a:t>
            </a:r>
            <a:endParaRPr lang="en-US" sz="2800" b="1" dirty="0">
              <a:latin typeface="Calibri" panose="020F0502020204030204" pitchFamily="34" charset="0"/>
            </a:endParaRPr>
          </a:p>
        </p:txBody>
      </p:sp>
      <p:sp>
        <p:nvSpPr>
          <p:cNvPr id="23" name="TextBox 22"/>
          <p:cNvSpPr txBox="1"/>
          <p:nvPr/>
        </p:nvSpPr>
        <p:spPr>
          <a:xfrm>
            <a:off x="7478967" y="5584091"/>
            <a:ext cx="1499000" cy="523220"/>
          </a:xfrm>
          <a:prstGeom prst="rect">
            <a:avLst/>
          </a:prstGeom>
          <a:noFill/>
        </p:spPr>
        <p:txBody>
          <a:bodyPr wrap="none" rtlCol="0">
            <a:spAutoFit/>
          </a:bodyPr>
          <a:lstStyle/>
          <a:p>
            <a:r>
              <a:rPr lang="en-US" sz="2800" b="1" dirty="0" smtClean="0">
                <a:latin typeface="Calibri" panose="020F0502020204030204" pitchFamily="34" charset="0"/>
              </a:rPr>
              <a:t>Quantity</a:t>
            </a:r>
            <a:endParaRPr lang="en-US" sz="2800" b="1" dirty="0">
              <a:latin typeface="Calibri" panose="020F0502020204030204" pitchFamily="34" charset="0"/>
            </a:endParaRPr>
          </a:p>
        </p:txBody>
      </p:sp>
    </p:spTree>
    <p:extLst>
      <p:ext uri="{BB962C8B-B14F-4D97-AF65-F5344CB8AC3E}">
        <p14:creationId xmlns:p14="http://schemas.microsoft.com/office/powerpoint/2010/main" val="2195046801"/>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63575" y="687388"/>
            <a:ext cx="7815263" cy="1277937"/>
          </a:xfrm>
          <a:noFill/>
          <a:ln/>
        </p:spPr>
        <p:txBody>
          <a:bodyPr/>
          <a:lstStyle/>
          <a:p>
            <a:r>
              <a:rPr lang="en-US"/>
              <a:t>Societal Costs</a:t>
            </a:r>
          </a:p>
        </p:txBody>
      </p:sp>
      <p:sp>
        <p:nvSpPr>
          <p:cNvPr id="21507" name="Rectangle 3"/>
          <p:cNvSpPr>
            <a:spLocks noGrp="1" noChangeArrowheads="1"/>
          </p:cNvSpPr>
          <p:nvPr>
            <p:ph type="body" idx="1"/>
          </p:nvPr>
        </p:nvSpPr>
        <p:spPr>
          <a:xfrm>
            <a:off x="76200" y="1676400"/>
            <a:ext cx="8763000" cy="4114800"/>
          </a:xfrm>
          <a:noFill/>
          <a:ln/>
        </p:spPr>
        <p:txBody>
          <a:bodyPr>
            <a:normAutofit fontScale="92500" lnSpcReduction="20000"/>
          </a:bodyPr>
          <a:lstStyle/>
          <a:p>
            <a:r>
              <a:rPr lang="en-US"/>
              <a:t>Unpaid caregiver (typically spouse)</a:t>
            </a:r>
          </a:p>
          <a:p>
            <a:pPr lvl="1"/>
            <a:r>
              <a:rPr lang="en-US"/>
              <a:t>if quit work, $11.02 per hour </a:t>
            </a:r>
            <a:r>
              <a:rPr lang="en-US" sz="4400" baseline="-25000"/>
              <a:t>* </a:t>
            </a:r>
            <a:r>
              <a:rPr lang="en-US"/>
              <a:t>40 hours per week</a:t>
            </a:r>
          </a:p>
          <a:p>
            <a:pPr lvl="1"/>
            <a:r>
              <a:rPr lang="en-US"/>
              <a:t>if reduced work, $11.02 per hour </a:t>
            </a:r>
            <a:r>
              <a:rPr lang="en-US" sz="4400" baseline="-25000"/>
              <a:t>*</a:t>
            </a:r>
            <a:r>
              <a:rPr lang="en-US"/>
              <a:t> 10 hours per week</a:t>
            </a:r>
          </a:p>
          <a:p>
            <a:pPr>
              <a:buFontTx/>
              <a:buNone/>
            </a:pPr>
            <a:endParaRPr lang="en-US"/>
          </a:p>
          <a:p>
            <a:r>
              <a:rPr lang="en-US"/>
              <a:t>Patient unemployment</a:t>
            </a:r>
          </a:p>
          <a:p>
            <a:pPr lvl="1"/>
            <a:r>
              <a:rPr lang="en-US"/>
              <a:t>if quit work due to health, used mean earnings for </a:t>
            </a:r>
          </a:p>
          <a:p>
            <a:pPr lvl="1">
              <a:buFontTx/>
              <a:buNone/>
            </a:pPr>
            <a:r>
              <a:rPr lang="en-US"/>
              <a:t>   55-64 year old worker, plus 30% benefits </a:t>
            </a:r>
          </a:p>
          <a:p>
            <a:pPr lvl="1"/>
            <a:r>
              <a:rPr lang="en-US"/>
              <a:t>$42,790 per year</a:t>
            </a:r>
          </a:p>
          <a:p>
            <a:pPr lvl="1"/>
            <a:r>
              <a:rPr lang="en-US"/>
              <a:t>if reduced work, used 25% of total</a:t>
            </a:r>
          </a:p>
        </p:txBody>
      </p:sp>
    </p:spTree>
    <p:extLst>
      <p:ext uri="{BB962C8B-B14F-4D97-AF65-F5344CB8AC3E}">
        <p14:creationId xmlns:p14="http://schemas.microsoft.com/office/powerpoint/2010/main" val="2247144122"/>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152400" y="230188"/>
            <a:ext cx="8839200" cy="1277937"/>
          </a:xfrm>
          <a:prstGeom prst="rect">
            <a:avLst/>
          </a:prstGeom>
          <a:noFill/>
          <a:ln w="9525">
            <a:noFill/>
            <a:miter lim="800000"/>
            <a:headEnd/>
            <a:tailEnd/>
          </a:ln>
          <a:effectLst/>
        </p:spPr>
        <p:txBody>
          <a:bodyPr lIns="92075" tIns="46038" rIns="92075" bIns="46038" anchorCtr="1"/>
          <a:lstStyle/>
          <a:p>
            <a:pPr algn="ctr"/>
            <a:r>
              <a:rPr lang="en-US" sz="3600" dirty="0">
                <a:latin typeface="Arial" charset="0"/>
              </a:rPr>
              <a:t>Health Resource Utilization In The Trial</a:t>
            </a:r>
          </a:p>
        </p:txBody>
      </p:sp>
      <p:sp>
        <p:nvSpPr>
          <p:cNvPr id="22531" name="Rectangle 3"/>
          <p:cNvSpPr>
            <a:spLocks noChangeArrowheads="1"/>
          </p:cNvSpPr>
          <p:nvPr/>
        </p:nvSpPr>
        <p:spPr bwMode="auto">
          <a:xfrm>
            <a:off x="1008063" y="1367888"/>
            <a:ext cx="7373937" cy="4358758"/>
          </a:xfrm>
          <a:prstGeom prst="rect">
            <a:avLst/>
          </a:prstGeom>
          <a:noFill/>
          <a:ln w="9525">
            <a:noFill/>
            <a:miter lim="800000"/>
            <a:headEnd/>
            <a:tailEnd/>
          </a:ln>
          <a:effectLst/>
        </p:spPr>
        <p:txBody>
          <a:bodyPr lIns="92075" tIns="46038" rIns="92075" bIns="46038">
            <a:spAutoFit/>
          </a:bodyPr>
          <a:lstStyle/>
          <a:p>
            <a:pPr>
              <a:spcBef>
                <a:spcPct val="20000"/>
              </a:spcBef>
              <a:buClr>
                <a:schemeClr val="hlink"/>
              </a:buClr>
              <a:buSzPct val="120000"/>
              <a:buFontTx/>
              <a:buChar char="•"/>
            </a:pPr>
            <a:r>
              <a:rPr lang="en-US" dirty="0">
                <a:latin typeface="Arial" charset="0"/>
              </a:rPr>
              <a:t>Hospitalizations		    	  0.04 per month</a:t>
            </a:r>
          </a:p>
          <a:p>
            <a:pPr>
              <a:spcBef>
                <a:spcPct val="20000"/>
              </a:spcBef>
              <a:buClr>
                <a:schemeClr val="hlink"/>
              </a:buClr>
              <a:buSzPct val="120000"/>
              <a:buFontTx/>
              <a:buChar char="•"/>
            </a:pPr>
            <a:r>
              <a:rPr lang="en-US" dirty="0">
                <a:latin typeface="Arial" charset="0"/>
              </a:rPr>
              <a:t>Hospital Days		    	  0.24 per month</a:t>
            </a:r>
          </a:p>
          <a:p>
            <a:pPr>
              <a:spcBef>
                <a:spcPct val="20000"/>
              </a:spcBef>
              <a:buClr>
                <a:schemeClr val="hlink"/>
              </a:buClr>
              <a:buSzPct val="120000"/>
              <a:buFontTx/>
              <a:buChar char="•"/>
            </a:pPr>
            <a:r>
              <a:rPr lang="en-US" dirty="0">
                <a:latin typeface="Arial" charset="0"/>
              </a:rPr>
              <a:t>Length of Stay		    	  6.51 days</a:t>
            </a:r>
          </a:p>
          <a:p>
            <a:pPr>
              <a:spcBef>
                <a:spcPct val="20000"/>
              </a:spcBef>
              <a:buClr>
                <a:schemeClr val="hlink"/>
              </a:buClr>
              <a:buSzPct val="120000"/>
              <a:buFontTx/>
              <a:buChar char="•"/>
            </a:pPr>
            <a:r>
              <a:rPr lang="en-US" dirty="0">
                <a:latin typeface="Arial" charset="0"/>
              </a:rPr>
              <a:t>Emergency room visits	    	  0.04 per month</a:t>
            </a:r>
          </a:p>
          <a:p>
            <a:pPr>
              <a:spcBef>
                <a:spcPct val="20000"/>
              </a:spcBef>
              <a:buClr>
                <a:schemeClr val="hlink"/>
              </a:buClr>
              <a:buSzPct val="120000"/>
              <a:buFontTx/>
              <a:buChar char="•"/>
            </a:pPr>
            <a:r>
              <a:rPr lang="en-US" dirty="0">
                <a:latin typeface="Arial" charset="0"/>
              </a:rPr>
              <a:t>Physician office visits	    	  1.66 per month</a:t>
            </a:r>
          </a:p>
          <a:p>
            <a:pPr>
              <a:spcBef>
                <a:spcPct val="20000"/>
              </a:spcBef>
              <a:buClr>
                <a:schemeClr val="hlink"/>
              </a:buClr>
              <a:buSzPct val="120000"/>
              <a:buFontTx/>
              <a:buChar char="•"/>
            </a:pPr>
            <a:r>
              <a:rPr lang="en-US" dirty="0">
                <a:latin typeface="Arial" charset="0"/>
              </a:rPr>
              <a:t>Therapist visits  		    	  0.94 per month</a:t>
            </a:r>
          </a:p>
          <a:p>
            <a:pPr>
              <a:spcBef>
                <a:spcPct val="20000"/>
              </a:spcBef>
              <a:buClr>
                <a:schemeClr val="hlink"/>
              </a:buClr>
              <a:buSzPct val="120000"/>
              <a:buFontTx/>
              <a:buChar char="•"/>
            </a:pPr>
            <a:r>
              <a:rPr lang="en-US" dirty="0">
                <a:latin typeface="Arial" charset="0"/>
              </a:rPr>
              <a:t>Caregiver hours		  	21.72 per month </a:t>
            </a:r>
          </a:p>
          <a:p>
            <a:pPr>
              <a:spcBef>
                <a:spcPct val="20000"/>
              </a:spcBef>
              <a:buClr>
                <a:schemeClr val="hlink"/>
              </a:buClr>
              <a:buSzPct val="120000"/>
              <a:buFontTx/>
              <a:buChar char="•"/>
            </a:pPr>
            <a:r>
              <a:rPr lang="en-US" dirty="0">
                <a:latin typeface="Arial" charset="0"/>
              </a:rPr>
              <a:t>Invasive Ventilation	    	  0.3   percent</a:t>
            </a:r>
          </a:p>
          <a:p>
            <a:pPr>
              <a:spcBef>
                <a:spcPct val="20000"/>
              </a:spcBef>
              <a:buClr>
                <a:schemeClr val="hlink"/>
              </a:buClr>
              <a:buSzPct val="120000"/>
              <a:buFontTx/>
              <a:buChar char="•"/>
            </a:pPr>
            <a:r>
              <a:rPr lang="en-US" dirty="0">
                <a:latin typeface="Arial" charset="0"/>
              </a:rPr>
              <a:t>Noninvasive Ventilation	    	  1.8   percent</a:t>
            </a:r>
          </a:p>
          <a:p>
            <a:pPr>
              <a:spcBef>
                <a:spcPct val="20000"/>
              </a:spcBef>
              <a:buClr>
                <a:schemeClr val="hlink"/>
              </a:buClr>
              <a:buSzPct val="120000"/>
              <a:buFontTx/>
              <a:buChar char="•"/>
            </a:pPr>
            <a:r>
              <a:rPr lang="en-US" dirty="0">
                <a:latin typeface="Arial" charset="0"/>
              </a:rPr>
              <a:t>Wheelchair (mechanical) 	</a:t>
            </a:r>
            <a:r>
              <a:rPr lang="en-US" dirty="0" smtClean="0">
                <a:latin typeface="Arial" charset="0"/>
              </a:rPr>
              <a:t>	40.7   </a:t>
            </a:r>
            <a:r>
              <a:rPr lang="en-US" dirty="0">
                <a:latin typeface="Arial" charset="0"/>
              </a:rPr>
              <a:t>percent</a:t>
            </a:r>
          </a:p>
          <a:p>
            <a:pPr>
              <a:spcBef>
                <a:spcPct val="20000"/>
              </a:spcBef>
              <a:buClr>
                <a:schemeClr val="hlink"/>
              </a:buClr>
              <a:buSzPct val="120000"/>
              <a:buFontTx/>
              <a:buChar char="•"/>
            </a:pPr>
            <a:r>
              <a:rPr lang="en-US" dirty="0">
                <a:latin typeface="Arial" charset="0"/>
              </a:rPr>
              <a:t>Wheelchair (motorized)    </a:t>
            </a:r>
            <a:r>
              <a:rPr lang="en-US" dirty="0" smtClean="0">
                <a:latin typeface="Arial" charset="0"/>
              </a:rPr>
              <a:t>	</a:t>
            </a:r>
            <a:r>
              <a:rPr lang="en-US" dirty="0">
                <a:latin typeface="Arial" charset="0"/>
              </a:rPr>
              <a:t>	15.3   percent</a:t>
            </a:r>
          </a:p>
          <a:p>
            <a:pPr>
              <a:spcBef>
                <a:spcPct val="20000"/>
              </a:spcBef>
              <a:buClr>
                <a:schemeClr val="hlink"/>
              </a:buClr>
              <a:buSzPct val="120000"/>
              <a:buFontTx/>
              <a:buChar char="•"/>
            </a:pPr>
            <a:r>
              <a:rPr lang="en-US" dirty="0">
                <a:latin typeface="Arial" charset="0"/>
              </a:rPr>
              <a:t>Hospital bed		  	12.3   percent</a:t>
            </a:r>
          </a:p>
          <a:p>
            <a:pPr>
              <a:spcBef>
                <a:spcPct val="20000"/>
              </a:spcBef>
              <a:buClr>
                <a:schemeClr val="hlink"/>
              </a:buClr>
              <a:buSzPct val="120000"/>
              <a:buFontTx/>
              <a:buChar char="•"/>
            </a:pPr>
            <a:r>
              <a:rPr lang="en-US" dirty="0">
                <a:latin typeface="Arial" charset="0"/>
              </a:rPr>
              <a:t>Communication Aid	    	  7.3   percent</a:t>
            </a:r>
          </a:p>
        </p:txBody>
      </p:sp>
    </p:spTree>
    <p:extLst>
      <p:ext uri="{BB962C8B-B14F-4D97-AF65-F5344CB8AC3E}">
        <p14:creationId xmlns:p14="http://schemas.microsoft.com/office/powerpoint/2010/main" val="2819693179"/>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663575" y="1588"/>
            <a:ext cx="7815263" cy="608012"/>
          </a:xfrm>
          <a:prstGeom prst="rect">
            <a:avLst/>
          </a:prstGeom>
          <a:noFill/>
          <a:ln w="9525">
            <a:noFill/>
            <a:miter lim="800000"/>
            <a:headEnd/>
            <a:tailEnd/>
          </a:ln>
          <a:effectLst/>
        </p:spPr>
        <p:txBody>
          <a:bodyPr lIns="92075" tIns="46038" rIns="92075" bIns="46038" anchorCtr="1"/>
          <a:lstStyle/>
          <a:p>
            <a:pPr algn="ctr"/>
            <a:r>
              <a:rPr lang="en-US" sz="3600">
                <a:latin typeface="Arial" charset="0"/>
              </a:rPr>
              <a:t>Results: Trial Costs</a:t>
            </a:r>
          </a:p>
        </p:txBody>
      </p:sp>
      <p:sp>
        <p:nvSpPr>
          <p:cNvPr id="23555" name="Rectangle 3"/>
          <p:cNvSpPr>
            <a:spLocks noChangeArrowheads="1"/>
          </p:cNvSpPr>
          <p:nvPr/>
        </p:nvSpPr>
        <p:spPr bwMode="auto">
          <a:xfrm>
            <a:off x="227013" y="1143000"/>
            <a:ext cx="8764587" cy="4114800"/>
          </a:xfrm>
          <a:prstGeom prst="rect">
            <a:avLst/>
          </a:prstGeom>
          <a:noFill/>
          <a:ln w="9525">
            <a:noFill/>
            <a:miter lim="800000"/>
            <a:headEnd/>
            <a:tailEnd/>
          </a:ln>
          <a:effectLst/>
        </p:spPr>
        <p:txBody>
          <a:bodyPr lIns="92075" tIns="46038" rIns="92075" bIns="46038" anchorCtr="1"/>
          <a:lstStyle/>
          <a:p>
            <a:pPr marL="342900" indent="-342900">
              <a:spcBef>
                <a:spcPct val="20000"/>
              </a:spcBef>
              <a:buClr>
                <a:schemeClr val="hlink"/>
              </a:buClr>
              <a:buSzPct val="120000"/>
              <a:buFontTx/>
              <a:buChar char="•"/>
            </a:pPr>
            <a:r>
              <a:rPr lang="en-US" dirty="0">
                <a:latin typeface="Arial" charset="0"/>
              </a:rPr>
              <a:t>Hospitalization		</a:t>
            </a:r>
            <a:r>
              <a:rPr lang="en-US" dirty="0" smtClean="0">
                <a:latin typeface="Arial" charset="0"/>
              </a:rPr>
              <a:t>	$</a:t>
            </a:r>
            <a:r>
              <a:rPr lang="en-US" dirty="0">
                <a:latin typeface="Arial" charset="0"/>
              </a:rPr>
              <a:t>405</a:t>
            </a:r>
          </a:p>
          <a:p>
            <a:pPr marL="342900" indent="-342900">
              <a:spcBef>
                <a:spcPct val="20000"/>
              </a:spcBef>
              <a:buClr>
                <a:schemeClr val="hlink"/>
              </a:buClr>
              <a:buSzPct val="120000"/>
              <a:buFontTx/>
              <a:buChar char="•"/>
            </a:pPr>
            <a:r>
              <a:rPr lang="en-US" dirty="0">
                <a:latin typeface="Arial" charset="0"/>
              </a:rPr>
              <a:t>Emergency room visits		</a:t>
            </a:r>
            <a:r>
              <a:rPr lang="en-US" dirty="0" smtClean="0">
                <a:latin typeface="Arial" charset="0"/>
              </a:rPr>
              <a:t>	    </a:t>
            </a:r>
            <a:r>
              <a:rPr lang="en-US" dirty="0">
                <a:latin typeface="Arial" charset="0"/>
              </a:rPr>
              <a:t>$9</a:t>
            </a:r>
          </a:p>
          <a:p>
            <a:pPr marL="342900" indent="-342900">
              <a:spcBef>
                <a:spcPct val="20000"/>
              </a:spcBef>
              <a:buClr>
                <a:schemeClr val="hlink"/>
              </a:buClr>
              <a:buSzPct val="120000"/>
              <a:buFontTx/>
              <a:buChar char="•"/>
            </a:pPr>
            <a:r>
              <a:rPr lang="en-US" dirty="0">
                <a:latin typeface="Arial" charset="0"/>
              </a:rPr>
              <a:t>Physician office visits			$131</a:t>
            </a:r>
          </a:p>
          <a:p>
            <a:pPr marL="342900" indent="-342900">
              <a:spcBef>
                <a:spcPct val="20000"/>
              </a:spcBef>
              <a:buClr>
                <a:schemeClr val="hlink"/>
              </a:buClr>
              <a:buSzPct val="120000"/>
              <a:buFontTx/>
              <a:buChar char="•"/>
            </a:pPr>
            <a:r>
              <a:rPr lang="en-US" dirty="0">
                <a:latin typeface="Arial" charset="0"/>
              </a:rPr>
              <a:t>Outpatient surgical procedures	</a:t>
            </a:r>
            <a:r>
              <a:rPr lang="en-US" dirty="0" smtClean="0">
                <a:latin typeface="Arial" charset="0"/>
              </a:rPr>
              <a:t>	    </a:t>
            </a:r>
            <a:r>
              <a:rPr lang="en-US" dirty="0">
                <a:latin typeface="Arial" charset="0"/>
              </a:rPr>
              <a:t>$6</a:t>
            </a:r>
          </a:p>
          <a:p>
            <a:pPr marL="342900" indent="-342900">
              <a:spcBef>
                <a:spcPct val="20000"/>
              </a:spcBef>
              <a:buClr>
                <a:schemeClr val="hlink"/>
              </a:buClr>
              <a:buSzPct val="120000"/>
              <a:buFontTx/>
              <a:buChar char="•"/>
            </a:pPr>
            <a:r>
              <a:rPr lang="en-US" dirty="0">
                <a:latin typeface="Arial" charset="0"/>
              </a:rPr>
              <a:t>Therapy			</a:t>
            </a:r>
            <a:r>
              <a:rPr lang="en-US" dirty="0" smtClean="0">
                <a:latin typeface="Arial" charset="0"/>
              </a:rPr>
              <a:t>  </a:t>
            </a:r>
            <a:r>
              <a:rPr lang="en-US" dirty="0">
                <a:latin typeface="Arial" charset="0"/>
              </a:rPr>
              <a:t>	  $28</a:t>
            </a:r>
          </a:p>
          <a:p>
            <a:pPr marL="342900" indent="-342900">
              <a:spcBef>
                <a:spcPct val="20000"/>
              </a:spcBef>
              <a:buClr>
                <a:schemeClr val="hlink"/>
              </a:buClr>
              <a:buSzPct val="120000"/>
              <a:buFontTx/>
              <a:buChar char="•"/>
            </a:pPr>
            <a:r>
              <a:rPr lang="en-US" dirty="0">
                <a:latin typeface="Arial" charset="0"/>
              </a:rPr>
              <a:t>Paid caregiver			  	$239</a:t>
            </a:r>
          </a:p>
          <a:p>
            <a:pPr marL="342900" indent="-342900">
              <a:spcBef>
                <a:spcPct val="20000"/>
              </a:spcBef>
              <a:buClr>
                <a:schemeClr val="hlink"/>
              </a:buClr>
              <a:buSzPct val="120000"/>
              <a:buFontTx/>
              <a:buChar char="•"/>
            </a:pPr>
            <a:r>
              <a:rPr lang="en-US" dirty="0">
                <a:latin typeface="Arial" charset="0"/>
              </a:rPr>
              <a:t>Medications			 	  $71</a:t>
            </a:r>
          </a:p>
          <a:p>
            <a:pPr marL="342900" indent="-342900">
              <a:spcBef>
                <a:spcPct val="20000"/>
              </a:spcBef>
              <a:buClr>
                <a:schemeClr val="hlink"/>
              </a:buClr>
              <a:buSzPct val="120000"/>
              <a:buFontTx/>
              <a:buChar char="•"/>
            </a:pPr>
            <a:r>
              <a:rPr lang="en-US" dirty="0">
                <a:latin typeface="Arial" charset="0"/>
              </a:rPr>
              <a:t>Ventilation				  $45</a:t>
            </a:r>
          </a:p>
          <a:p>
            <a:pPr marL="342900" indent="-342900">
              <a:spcBef>
                <a:spcPct val="20000"/>
              </a:spcBef>
              <a:buClr>
                <a:schemeClr val="hlink"/>
              </a:buClr>
              <a:buSzPct val="120000"/>
              <a:buFontTx/>
              <a:buChar char="•"/>
            </a:pPr>
            <a:r>
              <a:rPr lang="en-US" dirty="0">
                <a:latin typeface="Arial" charset="0"/>
              </a:rPr>
              <a:t>Durable Medical Equipment	  	$148	  $1,082</a:t>
            </a:r>
          </a:p>
          <a:p>
            <a:pPr marL="342900" indent="-342900">
              <a:spcBef>
                <a:spcPct val="20000"/>
              </a:spcBef>
            </a:pPr>
            <a:endParaRPr lang="en-US" sz="1000" u="sng" dirty="0" smtClean="0">
              <a:latin typeface="Arial" charset="0"/>
            </a:endParaRPr>
          </a:p>
          <a:p>
            <a:pPr marL="342900" indent="-342900">
              <a:spcBef>
                <a:spcPct val="20000"/>
              </a:spcBef>
            </a:pPr>
            <a:endParaRPr lang="en-US" sz="1000" u="sng" dirty="0">
              <a:latin typeface="Arial" charset="0"/>
            </a:endParaRPr>
          </a:p>
          <a:p>
            <a:pPr marL="342900" indent="-342900">
              <a:spcBef>
                <a:spcPct val="20000"/>
              </a:spcBef>
              <a:buClr>
                <a:schemeClr val="hlink"/>
              </a:buClr>
              <a:buSzPct val="120000"/>
              <a:buFontTx/>
              <a:buChar char="•"/>
            </a:pPr>
            <a:r>
              <a:rPr lang="en-US" dirty="0">
                <a:latin typeface="Arial" charset="0"/>
              </a:rPr>
              <a:t>Patient Employment			$994</a:t>
            </a:r>
          </a:p>
          <a:p>
            <a:pPr marL="342900" indent="-342900">
              <a:spcBef>
                <a:spcPct val="20000"/>
              </a:spcBef>
              <a:buClr>
                <a:schemeClr val="hlink"/>
              </a:buClr>
              <a:buSzPct val="120000"/>
              <a:buFontTx/>
              <a:buChar char="•"/>
            </a:pPr>
            <a:r>
              <a:rPr lang="en-US" dirty="0">
                <a:latin typeface="Arial" charset="0"/>
              </a:rPr>
              <a:t>Unpaid Caregiver Employment	</a:t>
            </a:r>
            <a:r>
              <a:rPr lang="en-US" dirty="0" smtClean="0">
                <a:latin typeface="Arial" charset="0"/>
              </a:rPr>
              <a:t>	$</a:t>
            </a:r>
            <a:r>
              <a:rPr lang="en-US" dirty="0">
                <a:latin typeface="Arial" charset="0"/>
              </a:rPr>
              <a:t>210	  $1,204</a:t>
            </a:r>
            <a:endParaRPr lang="en-US" u="sng" dirty="0">
              <a:latin typeface="Arial" charset="0"/>
            </a:endParaRPr>
          </a:p>
          <a:p>
            <a:pPr marL="342900" indent="-342900">
              <a:spcBef>
                <a:spcPct val="20000"/>
              </a:spcBef>
            </a:pPr>
            <a:r>
              <a:rPr lang="en-US" sz="1200" dirty="0">
                <a:latin typeface="Arial" charset="0"/>
              </a:rPr>
              <a:t> </a:t>
            </a:r>
            <a:endParaRPr lang="en-US" sz="1200" dirty="0" smtClean="0">
              <a:latin typeface="Arial" charset="0"/>
            </a:endParaRPr>
          </a:p>
          <a:p>
            <a:pPr marL="342900" indent="-342900">
              <a:spcBef>
                <a:spcPct val="20000"/>
              </a:spcBef>
            </a:pPr>
            <a:endParaRPr lang="en-US" sz="1200" dirty="0">
              <a:latin typeface="Arial" charset="0"/>
            </a:endParaRPr>
          </a:p>
          <a:p>
            <a:pPr marL="342900" indent="-342900">
              <a:spcBef>
                <a:spcPct val="20000"/>
              </a:spcBef>
            </a:pPr>
            <a:r>
              <a:rPr lang="en-US" dirty="0">
                <a:latin typeface="Arial" charset="0"/>
              </a:rPr>
              <a:t>Mean Societal Cost per month	        		  $2,286</a:t>
            </a:r>
          </a:p>
        </p:txBody>
      </p:sp>
    </p:spTree>
    <p:extLst>
      <p:ext uri="{BB962C8B-B14F-4D97-AF65-F5344CB8AC3E}">
        <p14:creationId xmlns:p14="http://schemas.microsoft.com/office/powerpoint/2010/main" val="3366004351"/>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663575" y="306388"/>
            <a:ext cx="7815263" cy="1277937"/>
          </a:xfrm>
          <a:prstGeom prst="rect">
            <a:avLst/>
          </a:prstGeom>
          <a:noFill/>
          <a:ln w="9525">
            <a:noFill/>
            <a:miter lim="800000"/>
            <a:headEnd/>
            <a:tailEnd/>
          </a:ln>
          <a:effectLst/>
        </p:spPr>
        <p:txBody>
          <a:bodyPr lIns="92075" tIns="46038" rIns="92075" bIns="46038" anchorCtr="1"/>
          <a:lstStyle/>
          <a:p>
            <a:pPr algn="ctr"/>
            <a:r>
              <a:rPr lang="en-US" sz="3600">
                <a:latin typeface="Arial" charset="0"/>
              </a:rPr>
              <a:t>Costs Increased With </a:t>
            </a:r>
            <a:br>
              <a:rPr lang="en-US" sz="3600">
                <a:latin typeface="Arial" charset="0"/>
              </a:rPr>
            </a:br>
            <a:r>
              <a:rPr lang="en-US" sz="3600">
                <a:latin typeface="Arial" charset="0"/>
              </a:rPr>
              <a:t>Disease Severity (FVC)</a:t>
            </a:r>
          </a:p>
        </p:txBody>
      </p:sp>
      <p:graphicFrame>
        <p:nvGraphicFramePr>
          <p:cNvPr id="24579" name="Object 3"/>
          <p:cNvGraphicFramePr>
            <a:graphicFrameLocks/>
          </p:cNvGraphicFramePr>
          <p:nvPr>
            <p:extLst>
              <p:ext uri="{D42A27DB-BD31-4B8C-83A1-F6EECF244321}">
                <p14:modId xmlns:p14="http://schemas.microsoft.com/office/powerpoint/2010/main" val="1937610762"/>
              </p:ext>
            </p:extLst>
          </p:nvPr>
        </p:nvGraphicFramePr>
        <p:xfrm>
          <a:off x="444823" y="1765998"/>
          <a:ext cx="8151812" cy="4618037"/>
        </p:xfrm>
        <a:graphic>
          <a:graphicData uri="http://schemas.openxmlformats.org/presentationml/2006/ole">
            <mc:AlternateContent xmlns:mc="http://schemas.openxmlformats.org/markup-compatibility/2006">
              <mc:Choice xmlns:v="urn:schemas-microsoft-com:vml" Requires="v">
                <p:oleObj spid="_x0000_s2070" name="Chart" r:id="rId3" imgW="10896600" imgH="6184900" progId="MSGraph.Chart.8">
                  <p:embed followColorScheme="full"/>
                </p:oleObj>
              </mc:Choice>
              <mc:Fallback>
                <p:oleObj name="Chart" r:id="rId3" imgW="10896600" imgH="6184900" progId="MSGraph.Chart.8">
                  <p:embed followColorScheme="full"/>
                  <p:pic>
                    <p:nvPicPr>
                      <p:cNvPr id="0" name="Picture 18"/>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4823" y="1765998"/>
                        <a:ext cx="8151812" cy="4618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4580" name="Rectangle 4"/>
          <p:cNvSpPr>
            <a:spLocks noChangeArrowheads="1"/>
          </p:cNvSpPr>
          <p:nvPr/>
        </p:nvSpPr>
        <p:spPr bwMode="auto">
          <a:xfrm>
            <a:off x="2422525" y="6034088"/>
            <a:ext cx="4954883" cy="523862"/>
          </a:xfrm>
          <a:prstGeom prst="rect">
            <a:avLst/>
          </a:prstGeom>
          <a:noFill/>
          <a:ln w="9525">
            <a:noFill/>
            <a:miter lim="800000"/>
            <a:headEnd/>
            <a:tailEnd/>
          </a:ln>
          <a:effectLst/>
        </p:spPr>
        <p:txBody>
          <a:bodyPr wrap="none" lIns="92075" tIns="46038" rIns="92075" bIns="46038">
            <a:spAutoFit/>
          </a:bodyPr>
          <a:lstStyle/>
          <a:p>
            <a:r>
              <a:rPr lang="en-US" sz="2800">
                <a:latin typeface="Arial" charset="0"/>
              </a:rPr>
              <a:t>  0-30	     30-60    60-90     90+</a:t>
            </a:r>
          </a:p>
        </p:txBody>
      </p:sp>
      <p:sp>
        <p:nvSpPr>
          <p:cNvPr id="24581" name="Rectangle 5"/>
          <p:cNvSpPr>
            <a:spLocks noChangeArrowheads="1"/>
          </p:cNvSpPr>
          <p:nvPr/>
        </p:nvSpPr>
        <p:spPr bwMode="auto">
          <a:xfrm>
            <a:off x="115257" y="1427167"/>
            <a:ext cx="1936428" cy="400752"/>
          </a:xfrm>
          <a:prstGeom prst="rect">
            <a:avLst/>
          </a:prstGeom>
          <a:noFill/>
          <a:ln w="9525">
            <a:noFill/>
            <a:miter lim="800000"/>
            <a:headEnd/>
            <a:tailEnd/>
          </a:ln>
          <a:effectLst/>
        </p:spPr>
        <p:txBody>
          <a:bodyPr wrap="none" lIns="92075" tIns="46038" rIns="92075" bIns="46038">
            <a:spAutoFit/>
          </a:bodyPr>
          <a:lstStyle/>
          <a:p>
            <a:pPr algn="ctr"/>
            <a:r>
              <a:rPr lang="en-US" sz="2000" dirty="0">
                <a:latin typeface="Arial" charset="0"/>
              </a:rPr>
              <a:t>Cost per Month</a:t>
            </a:r>
          </a:p>
        </p:txBody>
      </p:sp>
      <p:sp>
        <p:nvSpPr>
          <p:cNvPr id="24582" name="Rectangle 6"/>
          <p:cNvSpPr>
            <a:spLocks noChangeArrowheads="1"/>
          </p:cNvSpPr>
          <p:nvPr/>
        </p:nvSpPr>
        <p:spPr bwMode="auto">
          <a:xfrm>
            <a:off x="7756525" y="6080125"/>
            <a:ext cx="647613" cy="369974"/>
          </a:xfrm>
          <a:prstGeom prst="rect">
            <a:avLst/>
          </a:prstGeom>
          <a:noFill/>
          <a:ln w="9525">
            <a:noFill/>
            <a:miter lim="800000"/>
            <a:headEnd/>
            <a:tailEnd/>
          </a:ln>
          <a:effectLst/>
        </p:spPr>
        <p:txBody>
          <a:bodyPr wrap="none" lIns="92075" tIns="46038" rIns="92075" bIns="46038">
            <a:spAutoFit/>
          </a:bodyPr>
          <a:lstStyle/>
          <a:p>
            <a:r>
              <a:rPr lang="en-US">
                <a:latin typeface="Arial" charset="0"/>
              </a:rPr>
              <a:t>FVC</a:t>
            </a:r>
          </a:p>
        </p:txBody>
      </p:sp>
    </p:spTree>
    <p:extLst>
      <p:ext uri="{BB962C8B-B14F-4D97-AF65-F5344CB8AC3E}">
        <p14:creationId xmlns:p14="http://schemas.microsoft.com/office/powerpoint/2010/main" val="2025131402"/>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663575" y="77788"/>
            <a:ext cx="7815263" cy="1277937"/>
          </a:xfrm>
          <a:prstGeom prst="rect">
            <a:avLst/>
          </a:prstGeom>
          <a:noFill/>
          <a:ln w="9525">
            <a:noFill/>
            <a:miter lim="800000"/>
            <a:headEnd/>
            <a:tailEnd/>
          </a:ln>
          <a:effectLst/>
        </p:spPr>
        <p:txBody>
          <a:bodyPr lIns="92075" tIns="46038" rIns="92075" bIns="46038" anchorCtr="1"/>
          <a:lstStyle/>
          <a:p>
            <a:pPr algn="ctr"/>
            <a:r>
              <a:rPr lang="en-US" sz="3600">
                <a:latin typeface="Arial" charset="0"/>
              </a:rPr>
              <a:t>Disease Severity Had Variable Effects on Cost Components</a:t>
            </a:r>
          </a:p>
        </p:txBody>
      </p:sp>
      <p:graphicFrame>
        <p:nvGraphicFramePr>
          <p:cNvPr id="27651" name="Object 3"/>
          <p:cNvGraphicFramePr>
            <a:graphicFrameLocks/>
          </p:cNvGraphicFramePr>
          <p:nvPr>
            <p:extLst>
              <p:ext uri="{D42A27DB-BD31-4B8C-83A1-F6EECF244321}">
                <p14:modId xmlns:p14="http://schemas.microsoft.com/office/powerpoint/2010/main" val="4225642570"/>
              </p:ext>
            </p:extLst>
          </p:nvPr>
        </p:nvGraphicFramePr>
        <p:xfrm>
          <a:off x="460375" y="1456575"/>
          <a:ext cx="8221662" cy="5135563"/>
        </p:xfrm>
        <a:graphic>
          <a:graphicData uri="http://schemas.openxmlformats.org/presentationml/2006/ole">
            <mc:AlternateContent xmlns:mc="http://schemas.openxmlformats.org/markup-compatibility/2006">
              <mc:Choice xmlns:v="urn:schemas-microsoft-com:vml" Requires="v">
                <p:oleObj spid="_x0000_s5142" name="Chart" r:id="rId3" imgW="10375900" imgH="6972300" progId="MSGraph.Chart.8">
                  <p:embed followColorScheme="full"/>
                </p:oleObj>
              </mc:Choice>
              <mc:Fallback>
                <p:oleObj name="Chart" r:id="rId3" imgW="10375900" imgH="6972300" progId="MSGraph.Chart.8">
                  <p:embed followColorScheme="full"/>
                  <p:pic>
                    <p:nvPicPr>
                      <p:cNvPr id="0" name="Picture 18"/>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0375" y="1456575"/>
                        <a:ext cx="8221662" cy="5135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7652" name="Rectangle 4"/>
          <p:cNvSpPr>
            <a:spLocks noChangeArrowheads="1"/>
          </p:cNvSpPr>
          <p:nvPr/>
        </p:nvSpPr>
        <p:spPr bwMode="auto">
          <a:xfrm>
            <a:off x="441325" y="1271588"/>
            <a:ext cx="1788951" cy="369974"/>
          </a:xfrm>
          <a:prstGeom prst="rect">
            <a:avLst/>
          </a:prstGeom>
          <a:noFill/>
          <a:ln w="9525">
            <a:noFill/>
            <a:miter lim="800000"/>
            <a:headEnd/>
            <a:tailEnd/>
          </a:ln>
          <a:effectLst/>
        </p:spPr>
        <p:txBody>
          <a:bodyPr wrap="none" lIns="92075" tIns="46038" rIns="92075" bIns="46038">
            <a:spAutoFit/>
          </a:bodyPr>
          <a:lstStyle/>
          <a:p>
            <a:r>
              <a:rPr lang="en-US" sz="1800">
                <a:latin typeface="Arial" charset="0"/>
              </a:rPr>
              <a:t>Cost Per Month</a:t>
            </a:r>
          </a:p>
        </p:txBody>
      </p:sp>
      <p:sp>
        <p:nvSpPr>
          <p:cNvPr id="27653" name="Rectangle 5"/>
          <p:cNvSpPr>
            <a:spLocks noChangeArrowheads="1"/>
          </p:cNvSpPr>
          <p:nvPr/>
        </p:nvSpPr>
        <p:spPr bwMode="auto">
          <a:xfrm>
            <a:off x="8442325" y="5845175"/>
            <a:ext cx="641350" cy="366713"/>
          </a:xfrm>
          <a:prstGeom prst="rect">
            <a:avLst/>
          </a:prstGeom>
          <a:noFill/>
          <a:ln w="9525">
            <a:noFill/>
            <a:miter lim="800000"/>
            <a:headEnd/>
            <a:tailEnd/>
          </a:ln>
          <a:effectLst/>
        </p:spPr>
        <p:txBody>
          <a:bodyPr wrap="none" lIns="92075" tIns="46038" rIns="92075" bIns="46038">
            <a:spAutoFit/>
          </a:bodyPr>
          <a:lstStyle/>
          <a:p>
            <a:r>
              <a:rPr lang="en-US" sz="1800">
                <a:latin typeface="Arial" charset="0"/>
              </a:rPr>
              <a:t>FVC</a:t>
            </a:r>
          </a:p>
        </p:txBody>
      </p:sp>
    </p:spTree>
    <p:extLst>
      <p:ext uri="{BB962C8B-B14F-4D97-AF65-F5344CB8AC3E}">
        <p14:creationId xmlns:p14="http://schemas.microsoft.com/office/powerpoint/2010/main" val="778192448"/>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663575" y="534988"/>
            <a:ext cx="7815263" cy="1277937"/>
          </a:xfrm>
          <a:noFill/>
          <a:ln/>
        </p:spPr>
        <p:txBody>
          <a:bodyPr/>
          <a:lstStyle/>
          <a:p>
            <a:r>
              <a:rPr lang="en-US"/>
              <a:t>Economic Model of ALS</a:t>
            </a:r>
          </a:p>
        </p:txBody>
      </p:sp>
      <p:sp>
        <p:nvSpPr>
          <p:cNvPr id="28675" name="Rectangle 3"/>
          <p:cNvSpPr>
            <a:spLocks noGrp="1" noChangeArrowheads="1"/>
          </p:cNvSpPr>
          <p:nvPr>
            <p:ph type="body" idx="1"/>
          </p:nvPr>
        </p:nvSpPr>
        <p:spPr>
          <a:xfrm>
            <a:off x="608013" y="1676400"/>
            <a:ext cx="7772400" cy="4114800"/>
          </a:xfrm>
          <a:noFill/>
          <a:ln/>
        </p:spPr>
        <p:txBody>
          <a:bodyPr>
            <a:normAutofit fontScale="92500" lnSpcReduction="20000"/>
          </a:bodyPr>
          <a:lstStyle/>
          <a:p>
            <a:r>
              <a:rPr lang="en-US"/>
              <a:t>Health states</a:t>
            </a:r>
          </a:p>
          <a:p>
            <a:pPr>
              <a:buFontTx/>
              <a:buNone/>
            </a:pPr>
            <a:endParaRPr lang="en-US"/>
          </a:p>
          <a:p>
            <a:r>
              <a:rPr lang="en-US"/>
              <a:t>Disease progression</a:t>
            </a:r>
          </a:p>
          <a:p>
            <a:pPr>
              <a:buFontTx/>
              <a:buNone/>
            </a:pPr>
            <a:endParaRPr lang="en-US"/>
          </a:p>
          <a:p>
            <a:r>
              <a:rPr lang="en-US"/>
              <a:t>State utilities</a:t>
            </a:r>
          </a:p>
          <a:p>
            <a:pPr>
              <a:buFontTx/>
              <a:buNone/>
            </a:pPr>
            <a:endParaRPr lang="en-US"/>
          </a:p>
          <a:p>
            <a:r>
              <a:rPr lang="en-US"/>
              <a:t>State costs</a:t>
            </a:r>
          </a:p>
          <a:p>
            <a:pPr>
              <a:buFontTx/>
              <a:buNone/>
            </a:pPr>
            <a:endParaRPr lang="en-US"/>
          </a:p>
          <a:p>
            <a:r>
              <a:rPr lang="en-US"/>
              <a:t>Other</a:t>
            </a:r>
          </a:p>
        </p:txBody>
      </p:sp>
    </p:spTree>
    <p:extLst>
      <p:ext uri="{BB962C8B-B14F-4D97-AF65-F5344CB8AC3E}">
        <p14:creationId xmlns:p14="http://schemas.microsoft.com/office/powerpoint/2010/main" val="4171886266"/>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p:cNvSpPr>
            <a:spLocks noChangeArrowheads="1"/>
          </p:cNvSpPr>
          <p:nvPr/>
        </p:nvSpPr>
        <p:spPr bwMode="auto">
          <a:xfrm>
            <a:off x="6940550" y="3359150"/>
            <a:ext cx="1816100" cy="825500"/>
          </a:xfrm>
          <a:prstGeom prst="roundRect">
            <a:avLst>
              <a:gd name="adj" fmla="val 12495"/>
            </a:avLst>
          </a:prstGeom>
          <a:solidFill>
            <a:schemeClr val="accent1"/>
          </a:solidFill>
          <a:ln w="12700">
            <a:solidFill>
              <a:schemeClr val="tx1"/>
            </a:solidFill>
            <a:round/>
            <a:headEnd/>
            <a:tailEnd/>
          </a:ln>
          <a:effectLst/>
        </p:spPr>
        <p:txBody>
          <a:bodyPr wrap="none" anchor="ctr"/>
          <a:lstStyle/>
          <a:p>
            <a:endParaRPr lang="en-US" b="1">
              <a:solidFill>
                <a:schemeClr val="bg1"/>
              </a:solidFill>
            </a:endParaRPr>
          </a:p>
        </p:txBody>
      </p:sp>
      <p:sp>
        <p:nvSpPr>
          <p:cNvPr id="29699" name="Line 3"/>
          <p:cNvSpPr>
            <a:spLocks noChangeShapeType="1"/>
          </p:cNvSpPr>
          <p:nvPr/>
        </p:nvSpPr>
        <p:spPr bwMode="auto">
          <a:xfrm>
            <a:off x="4953000" y="2743200"/>
            <a:ext cx="1828800" cy="914400"/>
          </a:xfrm>
          <a:prstGeom prst="line">
            <a:avLst/>
          </a:prstGeom>
          <a:noFill/>
          <a:ln w="50800">
            <a:solidFill>
              <a:schemeClr val="tx1"/>
            </a:solidFill>
            <a:round/>
            <a:headEnd type="none" w="sm" len="sm"/>
            <a:tailEnd type="stealth" w="med" len="lg"/>
          </a:ln>
          <a:effectLst/>
        </p:spPr>
        <p:txBody>
          <a:bodyPr wrap="none" anchor="ctr"/>
          <a:lstStyle/>
          <a:p>
            <a:endParaRPr lang="en-US" b="1">
              <a:solidFill>
                <a:schemeClr val="bg1"/>
              </a:solidFill>
            </a:endParaRPr>
          </a:p>
        </p:txBody>
      </p:sp>
      <p:sp>
        <p:nvSpPr>
          <p:cNvPr id="29700" name="AutoShape 4"/>
          <p:cNvSpPr>
            <a:spLocks noChangeArrowheads="1"/>
          </p:cNvSpPr>
          <p:nvPr/>
        </p:nvSpPr>
        <p:spPr bwMode="auto">
          <a:xfrm>
            <a:off x="920750" y="1301750"/>
            <a:ext cx="4102100" cy="596900"/>
          </a:xfrm>
          <a:prstGeom prst="roundRect">
            <a:avLst>
              <a:gd name="adj" fmla="val 12495"/>
            </a:avLst>
          </a:prstGeom>
          <a:solidFill>
            <a:schemeClr val="accent1"/>
          </a:solidFill>
          <a:ln w="12700">
            <a:solidFill>
              <a:schemeClr val="tx1"/>
            </a:solidFill>
            <a:round/>
            <a:headEnd/>
            <a:tailEnd/>
          </a:ln>
          <a:effectLst/>
        </p:spPr>
        <p:txBody>
          <a:bodyPr wrap="none" anchor="ctr"/>
          <a:lstStyle/>
          <a:p>
            <a:endParaRPr lang="en-US" b="1">
              <a:solidFill>
                <a:schemeClr val="bg1"/>
              </a:solidFill>
            </a:endParaRPr>
          </a:p>
        </p:txBody>
      </p:sp>
      <p:sp>
        <p:nvSpPr>
          <p:cNvPr id="29701" name="AutoShape 5"/>
          <p:cNvSpPr>
            <a:spLocks noChangeArrowheads="1"/>
          </p:cNvSpPr>
          <p:nvPr/>
        </p:nvSpPr>
        <p:spPr bwMode="auto">
          <a:xfrm>
            <a:off x="920750" y="2444750"/>
            <a:ext cx="4102100" cy="596900"/>
          </a:xfrm>
          <a:prstGeom prst="roundRect">
            <a:avLst>
              <a:gd name="adj" fmla="val 12495"/>
            </a:avLst>
          </a:prstGeom>
          <a:solidFill>
            <a:schemeClr val="accent1"/>
          </a:solidFill>
          <a:ln w="12700">
            <a:solidFill>
              <a:schemeClr val="tx1"/>
            </a:solidFill>
            <a:round/>
            <a:headEnd/>
            <a:tailEnd/>
          </a:ln>
          <a:effectLst/>
        </p:spPr>
        <p:txBody>
          <a:bodyPr wrap="none" anchor="ctr"/>
          <a:lstStyle/>
          <a:p>
            <a:endParaRPr lang="en-US" b="1">
              <a:solidFill>
                <a:schemeClr val="bg1"/>
              </a:solidFill>
            </a:endParaRPr>
          </a:p>
        </p:txBody>
      </p:sp>
      <p:sp>
        <p:nvSpPr>
          <p:cNvPr id="29702" name="AutoShape 6"/>
          <p:cNvSpPr>
            <a:spLocks noChangeArrowheads="1"/>
          </p:cNvSpPr>
          <p:nvPr/>
        </p:nvSpPr>
        <p:spPr bwMode="auto">
          <a:xfrm>
            <a:off x="920750" y="3587750"/>
            <a:ext cx="4102100" cy="596900"/>
          </a:xfrm>
          <a:prstGeom prst="roundRect">
            <a:avLst>
              <a:gd name="adj" fmla="val 12495"/>
            </a:avLst>
          </a:prstGeom>
          <a:solidFill>
            <a:schemeClr val="accent1"/>
          </a:solidFill>
          <a:ln w="12700">
            <a:solidFill>
              <a:schemeClr val="tx1"/>
            </a:solidFill>
            <a:round/>
            <a:headEnd/>
            <a:tailEnd/>
          </a:ln>
          <a:effectLst/>
        </p:spPr>
        <p:txBody>
          <a:bodyPr wrap="none" anchor="ctr"/>
          <a:lstStyle/>
          <a:p>
            <a:endParaRPr lang="en-US" b="1">
              <a:solidFill>
                <a:schemeClr val="bg1"/>
              </a:solidFill>
            </a:endParaRPr>
          </a:p>
        </p:txBody>
      </p:sp>
      <p:sp>
        <p:nvSpPr>
          <p:cNvPr id="29703" name="AutoShape 7"/>
          <p:cNvSpPr>
            <a:spLocks noChangeArrowheads="1"/>
          </p:cNvSpPr>
          <p:nvPr/>
        </p:nvSpPr>
        <p:spPr bwMode="auto">
          <a:xfrm>
            <a:off x="920750" y="4730750"/>
            <a:ext cx="4102100" cy="596900"/>
          </a:xfrm>
          <a:prstGeom prst="roundRect">
            <a:avLst>
              <a:gd name="adj" fmla="val 12495"/>
            </a:avLst>
          </a:prstGeom>
          <a:solidFill>
            <a:schemeClr val="accent1"/>
          </a:solidFill>
          <a:ln w="12700">
            <a:solidFill>
              <a:schemeClr val="tx1"/>
            </a:solidFill>
            <a:round/>
            <a:headEnd/>
            <a:tailEnd/>
          </a:ln>
          <a:effectLst/>
        </p:spPr>
        <p:txBody>
          <a:bodyPr wrap="none" anchor="ctr"/>
          <a:lstStyle/>
          <a:p>
            <a:endParaRPr lang="en-US" b="1">
              <a:solidFill>
                <a:schemeClr val="bg1"/>
              </a:solidFill>
            </a:endParaRPr>
          </a:p>
        </p:txBody>
      </p:sp>
      <p:sp>
        <p:nvSpPr>
          <p:cNvPr id="29704" name="AutoShape 8"/>
          <p:cNvSpPr>
            <a:spLocks noChangeArrowheads="1"/>
          </p:cNvSpPr>
          <p:nvPr/>
        </p:nvSpPr>
        <p:spPr bwMode="auto">
          <a:xfrm>
            <a:off x="920750" y="5873750"/>
            <a:ext cx="4102100" cy="596900"/>
          </a:xfrm>
          <a:prstGeom prst="roundRect">
            <a:avLst>
              <a:gd name="adj" fmla="val 12495"/>
            </a:avLst>
          </a:prstGeom>
          <a:solidFill>
            <a:schemeClr val="accent1"/>
          </a:solidFill>
          <a:ln w="12700">
            <a:solidFill>
              <a:schemeClr val="tx1"/>
            </a:solidFill>
            <a:round/>
            <a:headEnd/>
            <a:tailEnd/>
          </a:ln>
          <a:effectLst/>
        </p:spPr>
        <p:txBody>
          <a:bodyPr wrap="none" anchor="ctr"/>
          <a:lstStyle/>
          <a:p>
            <a:endParaRPr lang="en-US" b="1">
              <a:solidFill>
                <a:schemeClr val="bg1"/>
              </a:solidFill>
            </a:endParaRPr>
          </a:p>
        </p:txBody>
      </p:sp>
      <p:sp>
        <p:nvSpPr>
          <p:cNvPr id="29705" name="Line 9"/>
          <p:cNvSpPr>
            <a:spLocks noChangeShapeType="1"/>
          </p:cNvSpPr>
          <p:nvPr/>
        </p:nvSpPr>
        <p:spPr bwMode="auto">
          <a:xfrm flipV="1">
            <a:off x="5029200" y="4191000"/>
            <a:ext cx="1752600" cy="914400"/>
          </a:xfrm>
          <a:prstGeom prst="line">
            <a:avLst/>
          </a:prstGeom>
          <a:noFill/>
          <a:ln w="50800">
            <a:solidFill>
              <a:schemeClr val="tx1"/>
            </a:solidFill>
            <a:round/>
            <a:headEnd type="none" w="sm" len="sm"/>
            <a:tailEnd type="stealth" w="med" len="lg"/>
          </a:ln>
          <a:effectLst/>
        </p:spPr>
        <p:txBody>
          <a:bodyPr wrap="none" anchor="ctr"/>
          <a:lstStyle/>
          <a:p>
            <a:endParaRPr lang="en-US" b="1">
              <a:solidFill>
                <a:schemeClr val="bg1"/>
              </a:solidFill>
            </a:endParaRPr>
          </a:p>
        </p:txBody>
      </p:sp>
      <p:sp>
        <p:nvSpPr>
          <p:cNvPr id="29706" name="Line 10"/>
          <p:cNvSpPr>
            <a:spLocks noChangeShapeType="1"/>
          </p:cNvSpPr>
          <p:nvPr/>
        </p:nvSpPr>
        <p:spPr bwMode="auto">
          <a:xfrm>
            <a:off x="5029200" y="3962400"/>
            <a:ext cx="1752600" cy="0"/>
          </a:xfrm>
          <a:prstGeom prst="line">
            <a:avLst/>
          </a:prstGeom>
          <a:noFill/>
          <a:ln w="50800">
            <a:solidFill>
              <a:schemeClr val="tx1"/>
            </a:solidFill>
            <a:round/>
            <a:headEnd type="none" w="sm" len="sm"/>
            <a:tailEnd type="stealth" w="med" len="lg"/>
          </a:ln>
          <a:effectLst/>
        </p:spPr>
        <p:txBody>
          <a:bodyPr wrap="none" anchor="ctr"/>
          <a:lstStyle/>
          <a:p>
            <a:endParaRPr lang="en-US" b="1">
              <a:solidFill>
                <a:schemeClr val="bg1"/>
              </a:solidFill>
            </a:endParaRPr>
          </a:p>
        </p:txBody>
      </p:sp>
      <p:sp>
        <p:nvSpPr>
          <p:cNvPr id="29707" name="Line 11"/>
          <p:cNvSpPr>
            <a:spLocks noChangeShapeType="1"/>
          </p:cNvSpPr>
          <p:nvPr/>
        </p:nvSpPr>
        <p:spPr bwMode="auto">
          <a:xfrm>
            <a:off x="2895600" y="1905000"/>
            <a:ext cx="0" cy="533400"/>
          </a:xfrm>
          <a:prstGeom prst="line">
            <a:avLst/>
          </a:prstGeom>
          <a:noFill/>
          <a:ln w="76200">
            <a:solidFill>
              <a:schemeClr val="tx1"/>
            </a:solidFill>
            <a:round/>
            <a:headEnd type="none" w="sm" len="sm"/>
            <a:tailEnd type="stealth" w="med" len="lg"/>
          </a:ln>
          <a:effectLst/>
        </p:spPr>
        <p:txBody>
          <a:bodyPr wrap="none" anchor="ctr"/>
          <a:lstStyle/>
          <a:p>
            <a:endParaRPr lang="en-US" b="1">
              <a:solidFill>
                <a:schemeClr val="bg1"/>
              </a:solidFill>
            </a:endParaRPr>
          </a:p>
        </p:txBody>
      </p:sp>
      <p:sp>
        <p:nvSpPr>
          <p:cNvPr id="29708" name="Line 12"/>
          <p:cNvSpPr>
            <a:spLocks noChangeShapeType="1"/>
          </p:cNvSpPr>
          <p:nvPr/>
        </p:nvSpPr>
        <p:spPr bwMode="auto">
          <a:xfrm>
            <a:off x="2895600" y="3048000"/>
            <a:ext cx="0" cy="533400"/>
          </a:xfrm>
          <a:prstGeom prst="line">
            <a:avLst/>
          </a:prstGeom>
          <a:noFill/>
          <a:ln w="76200">
            <a:solidFill>
              <a:schemeClr val="tx1"/>
            </a:solidFill>
            <a:round/>
            <a:headEnd type="none" w="sm" len="sm"/>
            <a:tailEnd type="stealth" w="med" len="lg"/>
          </a:ln>
          <a:effectLst/>
        </p:spPr>
        <p:txBody>
          <a:bodyPr wrap="none" anchor="ctr"/>
          <a:lstStyle/>
          <a:p>
            <a:endParaRPr lang="en-US" b="1">
              <a:solidFill>
                <a:schemeClr val="bg1"/>
              </a:solidFill>
            </a:endParaRPr>
          </a:p>
        </p:txBody>
      </p:sp>
      <p:sp>
        <p:nvSpPr>
          <p:cNvPr id="29709" name="Line 13"/>
          <p:cNvSpPr>
            <a:spLocks noChangeShapeType="1"/>
          </p:cNvSpPr>
          <p:nvPr/>
        </p:nvSpPr>
        <p:spPr bwMode="auto">
          <a:xfrm>
            <a:off x="2895600" y="4191000"/>
            <a:ext cx="0" cy="533400"/>
          </a:xfrm>
          <a:prstGeom prst="line">
            <a:avLst/>
          </a:prstGeom>
          <a:noFill/>
          <a:ln w="76200">
            <a:solidFill>
              <a:schemeClr val="tx1"/>
            </a:solidFill>
            <a:round/>
            <a:headEnd type="none" w="sm" len="sm"/>
            <a:tailEnd type="stealth" w="med" len="lg"/>
          </a:ln>
          <a:effectLst/>
        </p:spPr>
        <p:txBody>
          <a:bodyPr wrap="none" anchor="ctr"/>
          <a:lstStyle/>
          <a:p>
            <a:endParaRPr lang="en-US" b="1">
              <a:solidFill>
                <a:schemeClr val="bg1"/>
              </a:solidFill>
            </a:endParaRPr>
          </a:p>
        </p:txBody>
      </p:sp>
      <p:sp>
        <p:nvSpPr>
          <p:cNvPr id="29710" name="Line 14"/>
          <p:cNvSpPr>
            <a:spLocks noChangeShapeType="1"/>
          </p:cNvSpPr>
          <p:nvPr/>
        </p:nvSpPr>
        <p:spPr bwMode="auto">
          <a:xfrm>
            <a:off x="2895600" y="5334000"/>
            <a:ext cx="0" cy="533400"/>
          </a:xfrm>
          <a:prstGeom prst="line">
            <a:avLst/>
          </a:prstGeom>
          <a:noFill/>
          <a:ln w="76200">
            <a:solidFill>
              <a:schemeClr val="tx1"/>
            </a:solidFill>
            <a:round/>
            <a:headEnd type="none" w="sm" len="sm"/>
            <a:tailEnd type="stealth" w="med" len="lg"/>
          </a:ln>
          <a:effectLst/>
        </p:spPr>
        <p:txBody>
          <a:bodyPr wrap="none" anchor="ctr"/>
          <a:lstStyle/>
          <a:p>
            <a:endParaRPr lang="en-US" b="1">
              <a:solidFill>
                <a:schemeClr val="bg1"/>
              </a:solidFill>
            </a:endParaRPr>
          </a:p>
        </p:txBody>
      </p:sp>
      <p:sp>
        <p:nvSpPr>
          <p:cNvPr id="29711" name="Rectangle 15"/>
          <p:cNvSpPr>
            <a:spLocks noGrp="1" noChangeArrowheads="1"/>
          </p:cNvSpPr>
          <p:nvPr>
            <p:ph type="title"/>
          </p:nvPr>
        </p:nvSpPr>
        <p:spPr>
          <a:noFill/>
          <a:ln/>
        </p:spPr>
        <p:txBody>
          <a:bodyPr/>
          <a:lstStyle/>
          <a:p>
            <a:r>
              <a:rPr lang="en-US"/>
              <a:t>ALS Health States</a:t>
            </a:r>
          </a:p>
        </p:txBody>
      </p:sp>
      <p:sp>
        <p:nvSpPr>
          <p:cNvPr id="29712" name="Rectangle 16"/>
          <p:cNvSpPr>
            <a:spLocks noChangeArrowheads="1"/>
          </p:cNvSpPr>
          <p:nvPr/>
        </p:nvSpPr>
        <p:spPr bwMode="auto">
          <a:xfrm>
            <a:off x="1690688" y="1355725"/>
            <a:ext cx="2154436" cy="369974"/>
          </a:xfrm>
          <a:prstGeom prst="rect">
            <a:avLst/>
          </a:prstGeom>
          <a:noFill/>
          <a:ln w="9525">
            <a:noFill/>
            <a:miter lim="800000"/>
            <a:headEnd/>
            <a:tailEnd/>
          </a:ln>
          <a:effectLst/>
        </p:spPr>
        <p:txBody>
          <a:bodyPr wrap="none" lIns="92075" tIns="46038" rIns="92075" bIns="46038">
            <a:spAutoFit/>
          </a:bodyPr>
          <a:lstStyle/>
          <a:p>
            <a:r>
              <a:rPr lang="en-US" b="1">
                <a:solidFill>
                  <a:schemeClr val="bg1"/>
                </a:solidFill>
                <a:latin typeface="Arial" charset="0"/>
              </a:rPr>
              <a:t>Early (FVC &gt; 90%)</a:t>
            </a:r>
          </a:p>
        </p:txBody>
      </p:sp>
      <p:sp>
        <p:nvSpPr>
          <p:cNvPr id="29713" name="Rectangle 17"/>
          <p:cNvSpPr>
            <a:spLocks noChangeArrowheads="1"/>
          </p:cNvSpPr>
          <p:nvPr/>
        </p:nvSpPr>
        <p:spPr bwMode="auto">
          <a:xfrm>
            <a:off x="1233488" y="2498725"/>
            <a:ext cx="2776401" cy="369974"/>
          </a:xfrm>
          <a:prstGeom prst="rect">
            <a:avLst/>
          </a:prstGeom>
          <a:noFill/>
          <a:ln w="9525">
            <a:noFill/>
            <a:miter lim="800000"/>
            <a:headEnd/>
            <a:tailEnd/>
          </a:ln>
          <a:effectLst/>
        </p:spPr>
        <p:txBody>
          <a:bodyPr wrap="none" lIns="92075" tIns="46038" rIns="92075" bIns="46038">
            <a:spAutoFit/>
          </a:bodyPr>
          <a:lstStyle/>
          <a:p>
            <a:r>
              <a:rPr lang="en-US" b="1">
                <a:solidFill>
                  <a:schemeClr val="bg1"/>
                </a:solidFill>
                <a:latin typeface="Arial" charset="0"/>
              </a:rPr>
              <a:t>Mild (60% &lt; FVC &lt; 90%)</a:t>
            </a:r>
          </a:p>
        </p:txBody>
      </p:sp>
      <p:sp>
        <p:nvSpPr>
          <p:cNvPr id="29714" name="Rectangle 18"/>
          <p:cNvSpPr>
            <a:spLocks noChangeArrowheads="1"/>
          </p:cNvSpPr>
          <p:nvPr/>
        </p:nvSpPr>
        <p:spPr bwMode="auto">
          <a:xfrm>
            <a:off x="1163102" y="3717925"/>
            <a:ext cx="3340658" cy="369974"/>
          </a:xfrm>
          <a:prstGeom prst="rect">
            <a:avLst/>
          </a:prstGeom>
          <a:noFill/>
          <a:ln w="9525">
            <a:noFill/>
            <a:miter lim="800000"/>
            <a:headEnd/>
            <a:tailEnd/>
          </a:ln>
          <a:effectLst/>
        </p:spPr>
        <p:txBody>
          <a:bodyPr wrap="none" lIns="92075" tIns="46038" rIns="92075" bIns="46038">
            <a:spAutoFit/>
          </a:bodyPr>
          <a:lstStyle/>
          <a:p>
            <a:r>
              <a:rPr lang="en-US" b="1" dirty="0">
                <a:solidFill>
                  <a:schemeClr val="bg1"/>
                </a:solidFill>
                <a:latin typeface="Arial" charset="0"/>
              </a:rPr>
              <a:t>Moderate (30% &lt; FVC &lt; 60%)</a:t>
            </a:r>
          </a:p>
        </p:txBody>
      </p:sp>
      <p:sp>
        <p:nvSpPr>
          <p:cNvPr id="29715" name="Rectangle 19"/>
          <p:cNvSpPr>
            <a:spLocks noChangeArrowheads="1"/>
          </p:cNvSpPr>
          <p:nvPr/>
        </p:nvSpPr>
        <p:spPr bwMode="auto">
          <a:xfrm>
            <a:off x="1081088" y="4860925"/>
            <a:ext cx="2917465" cy="369974"/>
          </a:xfrm>
          <a:prstGeom prst="rect">
            <a:avLst/>
          </a:prstGeom>
          <a:noFill/>
          <a:ln w="9525">
            <a:noFill/>
            <a:miter lim="800000"/>
            <a:headEnd/>
            <a:tailEnd/>
          </a:ln>
          <a:effectLst/>
        </p:spPr>
        <p:txBody>
          <a:bodyPr wrap="none" lIns="92075" tIns="46038" rIns="92075" bIns="46038">
            <a:spAutoFit/>
          </a:bodyPr>
          <a:lstStyle/>
          <a:p>
            <a:r>
              <a:rPr lang="en-US" b="1">
                <a:solidFill>
                  <a:schemeClr val="bg1"/>
                </a:solidFill>
                <a:latin typeface="Arial" charset="0"/>
              </a:rPr>
              <a:t>Severe (0% &lt; FVC &lt; 30%)</a:t>
            </a:r>
          </a:p>
        </p:txBody>
      </p:sp>
      <p:sp>
        <p:nvSpPr>
          <p:cNvPr id="29716" name="Rectangle 20"/>
          <p:cNvSpPr>
            <a:spLocks noChangeArrowheads="1"/>
          </p:cNvSpPr>
          <p:nvPr/>
        </p:nvSpPr>
        <p:spPr bwMode="auto">
          <a:xfrm>
            <a:off x="1538288" y="6003925"/>
            <a:ext cx="2100960" cy="369974"/>
          </a:xfrm>
          <a:prstGeom prst="rect">
            <a:avLst/>
          </a:prstGeom>
          <a:noFill/>
          <a:ln w="9525">
            <a:noFill/>
            <a:miter lim="800000"/>
            <a:headEnd/>
            <a:tailEnd/>
          </a:ln>
          <a:effectLst/>
        </p:spPr>
        <p:txBody>
          <a:bodyPr wrap="none" lIns="92075" tIns="46038" rIns="92075" bIns="46038">
            <a:spAutoFit/>
          </a:bodyPr>
          <a:lstStyle/>
          <a:p>
            <a:r>
              <a:rPr lang="en-US" b="1">
                <a:solidFill>
                  <a:schemeClr val="bg1"/>
                </a:solidFill>
                <a:latin typeface="Arial" charset="0"/>
              </a:rPr>
              <a:t>Death due to ALS</a:t>
            </a:r>
          </a:p>
        </p:txBody>
      </p:sp>
      <p:sp>
        <p:nvSpPr>
          <p:cNvPr id="29717" name="Rectangle 21"/>
          <p:cNvSpPr>
            <a:spLocks noChangeArrowheads="1"/>
          </p:cNvSpPr>
          <p:nvPr/>
        </p:nvSpPr>
        <p:spPr bwMode="auto">
          <a:xfrm>
            <a:off x="2727325" y="2879725"/>
            <a:ext cx="186013" cy="369974"/>
          </a:xfrm>
          <a:prstGeom prst="rect">
            <a:avLst/>
          </a:prstGeom>
          <a:noFill/>
          <a:ln w="9525">
            <a:noFill/>
            <a:miter lim="800000"/>
            <a:headEnd/>
            <a:tailEnd/>
          </a:ln>
          <a:effectLst/>
        </p:spPr>
        <p:txBody>
          <a:bodyPr wrap="none" lIns="92075" tIns="46038" rIns="92075" bIns="46038">
            <a:spAutoFit/>
          </a:bodyPr>
          <a:lstStyle/>
          <a:p>
            <a:endParaRPr lang="en-US" b="1">
              <a:solidFill>
                <a:schemeClr val="bg1"/>
              </a:solidFill>
            </a:endParaRPr>
          </a:p>
        </p:txBody>
      </p:sp>
      <p:sp>
        <p:nvSpPr>
          <p:cNvPr id="29718" name="Rectangle 22"/>
          <p:cNvSpPr>
            <a:spLocks noChangeArrowheads="1"/>
          </p:cNvSpPr>
          <p:nvPr/>
        </p:nvSpPr>
        <p:spPr bwMode="auto">
          <a:xfrm>
            <a:off x="7349350" y="3413125"/>
            <a:ext cx="981039" cy="646973"/>
          </a:xfrm>
          <a:prstGeom prst="rect">
            <a:avLst/>
          </a:prstGeom>
          <a:noFill/>
          <a:ln w="9525">
            <a:noFill/>
            <a:miter lim="800000"/>
            <a:headEnd/>
            <a:tailEnd/>
          </a:ln>
          <a:effectLst/>
        </p:spPr>
        <p:txBody>
          <a:bodyPr wrap="none" lIns="92075" tIns="46038" rIns="92075" bIns="46038">
            <a:spAutoFit/>
          </a:bodyPr>
          <a:lstStyle/>
          <a:p>
            <a:pPr algn="ctr"/>
            <a:r>
              <a:rPr lang="en-US" b="1">
                <a:solidFill>
                  <a:schemeClr val="bg1"/>
                </a:solidFill>
                <a:latin typeface="Arial" charset="0"/>
              </a:rPr>
              <a:t>Natural</a:t>
            </a:r>
          </a:p>
          <a:p>
            <a:pPr algn="ctr"/>
            <a:r>
              <a:rPr lang="en-US" b="1">
                <a:solidFill>
                  <a:schemeClr val="bg1"/>
                </a:solidFill>
                <a:latin typeface="Arial" charset="0"/>
              </a:rPr>
              <a:t>Death</a:t>
            </a:r>
          </a:p>
        </p:txBody>
      </p:sp>
      <p:sp>
        <p:nvSpPr>
          <p:cNvPr id="29719" name="Line 23"/>
          <p:cNvSpPr>
            <a:spLocks noChangeShapeType="1"/>
          </p:cNvSpPr>
          <p:nvPr/>
        </p:nvSpPr>
        <p:spPr bwMode="auto">
          <a:xfrm>
            <a:off x="5029200" y="1905000"/>
            <a:ext cx="1752600" cy="1447800"/>
          </a:xfrm>
          <a:prstGeom prst="line">
            <a:avLst/>
          </a:prstGeom>
          <a:noFill/>
          <a:ln w="50800">
            <a:solidFill>
              <a:schemeClr val="tx1"/>
            </a:solidFill>
            <a:round/>
            <a:headEnd type="none" w="sm" len="sm"/>
            <a:tailEnd type="stealth" w="med" len="lg"/>
          </a:ln>
          <a:effectLst/>
        </p:spPr>
        <p:txBody>
          <a:bodyPr wrap="none" anchor="ctr"/>
          <a:lstStyle/>
          <a:p>
            <a:endParaRPr lang="en-US" b="1">
              <a:solidFill>
                <a:schemeClr val="bg1"/>
              </a:solidFill>
            </a:endParaRPr>
          </a:p>
        </p:txBody>
      </p:sp>
      <p:sp>
        <p:nvSpPr>
          <p:cNvPr id="29720" name="Rectangle 24"/>
          <p:cNvSpPr>
            <a:spLocks noChangeArrowheads="1"/>
          </p:cNvSpPr>
          <p:nvPr/>
        </p:nvSpPr>
        <p:spPr bwMode="auto">
          <a:xfrm>
            <a:off x="288925" y="1584325"/>
            <a:ext cx="186013" cy="369974"/>
          </a:xfrm>
          <a:prstGeom prst="rect">
            <a:avLst/>
          </a:prstGeom>
          <a:noFill/>
          <a:ln w="9525">
            <a:noFill/>
            <a:miter lim="800000"/>
            <a:headEnd/>
            <a:tailEnd/>
          </a:ln>
          <a:effectLst/>
        </p:spPr>
        <p:txBody>
          <a:bodyPr wrap="none" lIns="92075" tIns="46038" rIns="92075" bIns="46038">
            <a:spAutoFit/>
          </a:bodyPr>
          <a:lstStyle/>
          <a:p>
            <a:endParaRPr lang="en-US" b="1">
              <a:solidFill>
                <a:schemeClr val="bg1"/>
              </a:solidFill>
            </a:endParaRPr>
          </a:p>
        </p:txBody>
      </p:sp>
    </p:spTree>
    <p:extLst>
      <p:ext uri="{BB962C8B-B14F-4D97-AF65-F5344CB8AC3E}">
        <p14:creationId xmlns:p14="http://schemas.microsoft.com/office/powerpoint/2010/main" val="1305010977"/>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663575" y="306388"/>
            <a:ext cx="7815263" cy="608012"/>
          </a:xfrm>
          <a:noFill/>
          <a:ln/>
        </p:spPr>
        <p:txBody>
          <a:bodyPr>
            <a:normAutofit fontScale="90000"/>
          </a:bodyPr>
          <a:lstStyle/>
          <a:p>
            <a:r>
              <a:rPr lang="en-US"/>
              <a:t>ALS Progression</a:t>
            </a:r>
          </a:p>
        </p:txBody>
      </p:sp>
      <p:sp>
        <p:nvSpPr>
          <p:cNvPr id="30724" name="Rectangle 4"/>
          <p:cNvSpPr>
            <a:spLocks noChangeArrowheads="1"/>
          </p:cNvSpPr>
          <p:nvPr/>
        </p:nvSpPr>
        <p:spPr bwMode="auto">
          <a:xfrm>
            <a:off x="746125" y="898525"/>
            <a:ext cx="184150" cy="457200"/>
          </a:xfrm>
          <a:prstGeom prst="rect">
            <a:avLst/>
          </a:prstGeom>
          <a:noFill/>
          <a:ln w="9525">
            <a:noFill/>
            <a:miter lim="800000"/>
            <a:headEnd/>
            <a:tailEnd/>
          </a:ln>
          <a:effectLst/>
        </p:spPr>
        <p:txBody>
          <a:bodyPr wrap="none" anchor="ctr"/>
          <a:lstStyle/>
          <a:p>
            <a:endParaRPr lang="en-US"/>
          </a:p>
        </p:txBody>
      </p:sp>
      <p:sp>
        <p:nvSpPr>
          <p:cNvPr id="30725" name="Rectangle 5"/>
          <p:cNvSpPr>
            <a:spLocks noChangeArrowheads="1"/>
          </p:cNvSpPr>
          <p:nvPr/>
        </p:nvSpPr>
        <p:spPr bwMode="auto">
          <a:xfrm>
            <a:off x="533400" y="1036638"/>
            <a:ext cx="8229600" cy="770084"/>
          </a:xfrm>
          <a:prstGeom prst="rect">
            <a:avLst/>
          </a:prstGeom>
          <a:noFill/>
          <a:ln w="9525">
            <a:noFill/>
            <a:miter lim="800000"/>
            <a:headEnd/>
            <a:tailEnd/>
          </a:ln>
          <a:effectLst/>
        </p:spPr>
        <p:txBody>
          <a:bodyPr lIns="92075" tIns="46038" rIns="92075" bIns="46038">
            <a:spAutoFit/>
          </a:bodyPr>
          <a:lstStyle/>
          <a:p>
            <a:pPr>
              <a:spcBef>
                <a:spcPct val="20000"/>
              </a:spcBef>
              <a:buClr>
                <a:schemeClr val="hlink"/>
              </a:buClr>
              <a:buSzPct val="120000"/>
              <a:buFontTx/>
              <a:buChar char="•"/>
            </a:pPr>
            <a:r>
              <a:rPr lang="en-US" sz="2000" dirty="0">
                <a:latin typeface="Arial" charset="0"/>
              </a:rPr>
              <a:t> Markov model of disease progression and outcomes</a:t>
            </a:r>
          </a:p>
          <a:p>
            <a:pPr>
              <a:spcBef>
                <a:spcPct val="20000"/>
              </a:spcBef>
              <a:buClr>
                <a:schemeClr val="hlink"/>
              </a:buClr>
              <a:buSzPct val="120000"/>
              <a:buFontTx/>
              <a:buChar char="•"/>
            </a:pPr>
            <a:r>
              <a:rPr lang="en-US" sz="2000" dirty="0">
                <a:latin typeface="Arial" charset="0"/>
              </a:rPr>
              <a:t> Incorporates five disease states (defined by FVC)</a:t>
            </a:r>
          </a:p>
        </p:txBody>
      </p:sp>
      <p:graphicFrame>
        <p:nvGraphicFramePr>
          <p:cNvPr id="3" name="Table Placeholder 2"/>
          <p:cNvGraphicFramePr>
            <a:graphicFrameLocks noGrp="1"/>
          </p:cNvGraphicFramePr>
          <p:nvPr>
            <p:ph type="tbl" idx="1"/>
            <p:extLst>
              <p:ext uri="{D42A27DB-BD31-4B8C-83A1-F6EECF244321}">
                <p14:modId xmlns:p14="http://schemas.microsoft.com/office/powerpoint/2010/main" val="2715852399"/>
              </p:ext>
            </p:extLst>
          </p:nvPr>
        </p:nvGraphicFramePr>
        <p:xfrm>
          <a:off x="684213" y="1981200"/>
          <a:ext cx="7772400" cy="3108960"/>
        </p:xfrm>
        <a:graphic>
          <a:graphicData uri="http://schemas.openxmlformats.org/drawingml/2006/table">
            <a:tbl>
              <a:tblPr firstRow="1" bandRow="1">
                <a:tableStyleId>{5C22544A-7EE6-4342-B048-85BDC9FD1C3A}</a:tableStyleId>
              </a:tblPr>
              <a:tblGrid>
                <a:gridCol w="2590800"/>
                <a:gridCol w="2590800"/>
                <a:gridCol w="2590800"/>
              </a:tblGrid>
              <a:tr h="370840">
                <a:tc>
                  <a:txBody>
                    <a:bodyPr/>
                    <a:lstStyle/>
                    <a:p>
                      <a:pPr algn="ctr"/>
                      <a:r>
                        <a:rPr lang="en-US" sz="2800" dirty="0" smtClean="0"/>
                        <a:t>State</a:t>
                      </a:r>
                      <a:endParaRPr lang="en-US" sz="2800" dirty="0"/>
                    </a:p>
                  </a:txBody>
                  <a:tcPr/>
                </a:tc>
                <a:tc>
                  <a:txBody>
                    <a:bodyPr/>
                    <a:lstStyle/>
                    <a:p>
                      <a:pPr algn="ctr"/>
                      <a:r>
                        <a:rPr lang="en-US" sz="2800" dirty="0" smtClean="0"/>
                        <a:t>FVC Range</a:t>
                      </a:r>
                      <a:endParaRPr lang="en-US" sz="2800" dirty="0"/>
                    </a:p>
                  </a:txBody>
                  <a:tcPr/>
                </a:tc>
                <a:tc>
                  <a:txBody>
                    <a:bodyPr/>
                    <a:lstStyle/>
                    <a:p>
                      <a:pPr algn="ctr"/>
                      <a:r>
                        <a:rPr lang="en-US" sz="2800" dirty="0" smtClean="0"/>
                        <a:t>Mean Duration</a:t>
                      </a:r>
                      <a:endParaRPr lang="en-US" sz="2800" dirty="0"/>
                    </a:p>
                  </a:txBody>
                  <a:tcPr/>
                </a:tc>
              </a:tr>
              <a:tr h="370840">
                <a:tc>
                  <a:txBody>
                    <a:bodyPr/>
                    <a:lstStyle/>
                    <a:p>
                      <a:pPr algn="ctr"/>
                      <a:r>
                        <a:rPr lang="en-US" sz="2800" dirty="0" smtClean="0"/>
                        <a:t>Early</a:t>
                      </a:r>
                      <a:endParaRPr lang="en-US" sz="2800" dirty="0"/>
                    </a:p>
                  </a:txBody>
                  <a:tcPr/>
                </a:tc>
                <a:tc>
                  <a:txBody>
                    <a:bodyPr/>
                    <a:lstStyle/>
                    <a:p>
                      <a:pPr algn="ctr"/>
                      <a:r>
                        <a:rPr lang="en-US" sz="2800" dirty="0" smtClean="0"/>
                        <a:t>90 +</a:t>
                      </a:r>
                      <a:endParaRPr lang="en-US" sz="2800" dirty="0"/>
                    </a:p>
                  </a:txBody>
                  <a:tcPr/>
                </a:tc>
                <a:tc>
                  <a:txBody>
                    <a:bodyPr/>
                    <a:lstStyle/>
                    <a:p>
                      <a:pPr algn="ctr"/>
                      <a:r>
                        <a:rPr lang="en-US" sz="2800" dirty="0" smtClean="0"/>
                        <a:t>16.0 months</a:t>
                      </a:r>
                      <a:endParaRPr lang="en-US" sz="2800" dirty="0"/>
                    </a:p>
                  </a:txBody>
                  <a:tcPr/>
                </a:tc>
              </a:tr>
              <a:tr h="370840">
                <a:tc>
                  <a:txBody>
                    <a:bodyPr/>
                    <a:lstStyle/>
                    <a:p>
                      <a:pPr algn="ctr"/>
                      <a:r>
                        <a:rPr lang="en-US" sz="2800" dirty="0" smtClean="0"/>
                        <a:t>Mild</a:t>
                      </a:r>
                      <a:endParaRPr lang="en-US" sz="2800" dirty="0"/>
                    </a:p>
                  </a:txBody>
                  <a:tcPr/>
                </a:tc>
                <a:tc>
                  <a:txBody>
                    <a:bodyPr/>
                    <a:lstStyle/>
                    <a:p>
                      <a:pPr algn="ctr"/>
                      <a:r>
                        <a:rPr lang="en-US" sz="2800" dirty="0" smtClean="0"/>
                        <a:t>60</a:t>
                      </a:r>
                      <a:r>
                        <a:rPr lang="en-US" sz="2800" baseline="0" dirty="0" smtClean="0"/>
                        <a:t> – 90</a:t>
                      </a:r>
                      <a:endParaRPr lang="en-US" sz="2800" dirty="0"/>
                    </a:p>
                  </a:txBody>
                  <a:tcPr/>
                </a:tc>
                <a:tc>
                  <a:txBody>
                    <a:bodyPr/>
                    <a:lstStyle/>
                    <a:p>
                      <a:pPr algn="ctr"/>
                      <a:r>
                        <a:rPr lang="en-US" sz="2800" dirty="0" smtClean="0"/>
                        <a:t>9.8 months</a:t>
                      </a:r>
                      <a:endParaRPr lang="en-US" sz="2800" dirty="0"/>
                    </a:p>
                  </a:txBody>
                  <a:tcPr/>
                </a:tc>
              </a:tr>
              <a:tr h="370840">
                <a:tc>
                  <a:txBody>
                    <a:bodyPr/>
                    <a:lstStyle/>
                    <a:p>
                      <a:pPr algn="ctr"/>
                      <a:r>
                        <a:rPr lang="en-US" sz="2800" dirty="0" smtClean="0"/>
                        <a:t>Moderate</a:t>
                      </a:r>
                      <a:endParaRPr lang="en-US" sz="2800" dirty="0"/>
                    </a:p>
                  </a:txBody>
                  <a:tcPr/>
                </a:tc>
                <a:tc>
                  <a:txBody>
                    <a:bodyPr/>
                    <a:lstStyle/>
                    <a:p>
                      <a:pPr algn="ctr"/>
                      <a:r>
                        <a:rPr lang="en-US" sz="2800" dirty="0" smtClean="0"/>
                        <a:t>30 – 60</a:t>
                      </a:r>
                      <a:endParaRPr lang="en-US" sz="2800" dirty="0"/>
                    </a:p>
                  </a:txBody>
                  <a:tcPr/>
                </a:tc>
                <a:tc>
                  <a:txBody>
                    <a:bodyPr/>
                    <a:lstStyle/>
                    <a:p>
                      <a:pPr algn="ctr"/>
                      <a:r>
                        <a:rPr lang="en-US" sz="2800" dirty="0" smtClean="0"/>
                        <a:t>7.0 months</a:t>
                      </a:r>
                      <a:endParaRPr lang="en-US" sz="2800" dirty="0"/>
                    </a:p>
                  </a:txBody>
                  <a:tcPr/>
                </a:tc>
              </a:tr>
              <a:tr h="370840">
                <a:tc>
                  <a:txBody>
                    <a:bodyPr/>
                    <a:lstStyle/>
                    <a:p>
                      <a:pPr algn="ctr"/>
                      <a:r>
                        <a:rPr lang="en-US" sz="2800" dirty="0" smtClean="0"/>
                        <a:t>Severe</a:t>
                      </a:r>
                      <a:endParaRPr lang="en-US" sz="2800" dirty="0"/>
                    </a:p>
                  </a:txBody>
                  <a:tcPr/>
                </a:tc>
                <a:tc>
                  <a:txBody>
                    <a:bodyPr/>
                    <a:lstStyle/>
                    <a:p>
                      <a:pPr algn="ctr"/>
                      <a:r>
                        <a:rPr lang="en-US" sz="2800" dirty="0" smtClean="0"/>
                        <a:t>0 - 30</a:t>
                      </a:r>
                      <a:endParaRPr lang="en-US" sz="2800" dirty="0"/>
                    </a:p>
                  </a:txBody>
                  <a:tcPr/>
                </a:tc>
                <a:tc>
                  <a:txBody>
                    <a:bodyPr/>
                    <a:lstStyle/>
                    <a:p>
                      <a:pPr algn="ctr"/>
                      <a:r>
                        <a:rPr lang="en-US" sz="2800" dirty="0" smtClean="0"/>
                        <a:t>5.2 months</a:t>
                      </a:r>
                      <a:endParaRPr lang="en-US" sz="2800" dirty="0"/>
                    </a:p>
                  </a:txBody>
                  <a:tcPr/>
                </a:tc>
              </a:tr>
              <a:tr h="370840">
                <a:tc>
                  <a:txBody>
                    <a:bodyPr/>
                    <a:lstStyle/>
                    <a:p>
                      <a:pPr algn="ctr"/>
                      <a:r>
                        <a:rPr lang="en-US" sz="2800" dirty="0" smtClean="0"/>
                        <a:t>Death</a:t>
                      </a:r>
                      <a:endParaRPr lang="en-US" sz="2800" dirty="0"/>
                    </a:p>
                  </a:txBody>
                  <a:tcPr/>
                </a:tc>
                <a:tc>
                  <a:txBody>
                    <a:bodyPr/>
                    <a:lstStyle/>
                    <a:p>
                      <a:pPr algn="ctr"/>
                      <a:r>
                        <a:rPr lang="en-US" sz="2800" dirty="0" smtClean="0"/>
                        <a:t>-</a:t>
                      </a:r>
                      <a:endParaRPr lang="en-US" sz="2800" dirty="0"/>
                    </a:p>
                  </a:txBody>
                  <a:tcPr/>
                </a:tc>
                <a:tc>
                  <a:txBody>
                    <a:bodyPr/>
                    <a:lstStyle/>
                    <a:p>
                      <a:pPr algn="ctr"/>
                      <a:r>
                        <a:rPr lang="en-US" sz="2800" dirty="0" smtClean="0"/>
                        <a:t>-</a:t>
                      </a:r>
                      <a:endParaRPr lang="en-US" sz="2800" dirty="0"/>
                    </a:p>
                  </a:txBody>
                  <a:tcPr/>
                </a:tc>
              </a:tr>
            </a:tbl>
          </a:graphicData>
        </a:graphic>
      </p:graphicFrame>
    </p:spTree>
    <p:extLst>
      <p:ext uri="{BB962C8B-B14F-4D97-AF65-F5344CB8AC3E}">
        <p14:creationId xmlns:p14="http://schemas.microsoft.com/office/powerpoint/2010/main" val="1377088712"/>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noFill/>
          <a:ln/>
        </p:spPr>
        <p:txBody>
          <a:bodyPr>
            <a:normAutofit fontScale="90000"/>
          </a:bodyPr>
          <a:lstStyle/>
          <a:p>
            <a:r>
              <a:rPr lang="en-US"/>
              <a:t>Proportion of Patients in </a:t>
            </a:r>
            <a:br>
              <a:rPr lang="en-US"/>
            </a:br>
            <a:r>
              <a:rPr lang="en-US"/>
              <a:t>Health States by Age</a:t>
            </a:r>
          </a:p>
        </p:txBody>
      </p:sp>
      <p:graphicFrame>
        <p:nvGraphicFramePr>
          <p:cNvPr id="31747" name="Object 3"/>
          <p:cNvGraphicFramePr>
            <a:graphicFrameLocks noGrp="1"/>
          </p:cNvGraphicFramePr>
          <p:nvPr>
            <p:ph type="chart" idx="1"/>
          </p:nvPr>
        </p:nvGraphicFramePr>
        <p:xfrm>
          <a:off x="209550" y="1449388"/>
          <a:ext cx="8377238" cy="5106987"/>
        </p:xfrm>
        <a:graphic>
          <a:graphicData uri="http://schemas.openxmlformats.org/presentationml/2006/ole">
            <mc:AlternateContent xmlns:mc="http://schemas.openxmlformats.org/markup-compatibility/2006">
              <mc:Choice xmlns:v="urn:schemas-microsoft-com:vml" Requires="v">
                <p:oleObj spid="_x0000_s7190" name="Chart" r:id="rId3" imgW="10629900" imgH="6489700" progId="MSGraph.Chart.8">
                  <p:embed followColorScheme="full"/>
                </p:oleObj>
              </mc:Choice>
              <mc:Fallback>
                <p:oleObj name="Chart" r:id="rId3" imgW="10629900" imgH="6489700" progId="MSGraph.Chart.8">
                  <p:embed followColorScheme="full"/>
                  <p:pic>
                    <p:nvPicPr>
                      <p:cNvPr id="0" name="Picture 18"/>
                      <p:cNvPicPr>
                        <a:picLocks noGrp="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9550" y="1449388"/>
                        <a:ext cx="8377238" cy="51069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504231317"/>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739775" y="611188"/>
            <a:ext cx="7815263" cy="1277937"/>
          </a:xfrm>
          <a:noFill/>
          <a:ln/>
        </p:spPr>
        <p:txBody>
          <a:bodyPr/>
          <a:lstStyle/>
          <a:p>
            <a:r>
              <a:rPr lang="en-US"/>
              <a:t>Health State Utilities</a:t>
            </a:r>
          </a:p>
        </p:txBody>
      </p:sp>
      <p:graphicFrame>
        <p:nvGraphicFramePr>
          <p:cNvPr id="5" name="Table Placeholder 2"/>
          <p:cNvGraphicFramePr>
            <a:graphicFrameLocks noGrp="1"/>
          </p:cNvGraphicFramePr>
          <p:nvPr>
            <p:ph type="tbl" idx="1"/>
            <p:extLst>
              <p:ext uri="{D42A27DB-BD31-4B8C-83A1-F6EECF244321}">
                <p14:modId xmlns:p14="http://schemas.microsoft.com/office/powerpoint/2010/main" val="732406244"/>
              </p:ext>
            </p:extLst>
          </p:nvPr>
        </p:nvGraphicFramePr>
        <p:xfrm>
          <a:off x="684213" y="1981200"/>
          <a:ext cx="7772400" cy="3108960"/>
        </p:xfrm>
        <a:graphic>
          <a:graphicData uri="http://schemas.openxmlformats.org/drawingml/2006/table">
            <a:tbl>
              <a:tblPr firstRow="1" bandRow="1">
                <a:tableStyleId>{5C22544A-7EE6-4342-B048-85BDC9FD1C3A}</a:tableStyleId>
              </a:tblPr>
              <a:tblGrid>
                <a:gridCol w="2590800"/>
                <a:gridCol w="2590800"/>
                <a:gridCol w="2590800"/>
              </a:tblGrid>
              <a:tr h="370840">
                <a:tc>
                  <a:txBody>
                    <a:bodyPr/>
                    <a:lstStyle/>
                    <a:p>
                      <a:pPr algn="ctr"/>
                      <a:r>
                        <a:rPr lang="en-US" sz="2800" dirty="0" smtClean="0"/>
                        <a:t>State</a:t>
                      </a:r>
                      <a:endParaRPr lang="en-US" sz="2800" dirty="0"/>
                    </a:p>
                  </a:txBody>
                  <a:tcPr/>
                </a:tc>
                <a:tc>
                  <a:txBody>
                    <a:bodyPr/>
                    <a:lstStyle/>
                    <a:p>
                      <a:pPr algn="ctr"/>
                      <a:r>
                        <a:rPr lang="en-US" sz="2800" dirty="0" smtClean="0"/>
                        <a:t>VAS</a:t>
                      </a:r>
                      <a:endParaRPr lang="en-US" sz="2800" dirty="0"/>
                    </a:p>
                  </a:txBody>
                  <a:tcPr/>
                </a:tc>
                <a:tc>
                  <a:txBody>
                    <a:bodyPr/>
                    <a:lstStyle/>
                    <a:p>
                      <a:pPr algn="ctr"/>
                      <a:r>
                        <a:rPr lang="en-US" sz="2800" dirty="0" smtClean="0"/>
                        <a:t>Assumption</a:t>
                      </a:r>
                      <a:endParaRPr lang="en-US" sz="2800" dirty="0"/>
                    </a:p>
                  </a:txBody>
                  <a:tcPr/>
                </a:tc>
              </a:tr>
              <a:tr h="370840">
                <a:tc>
                  <a:txBody>
                    <a:bodyPr/>
                    <a:lstStyle/>
                    <a:p>
                      <a:pPr algn="ctr"/>
                      <a:r>
                        <a:rPr lang="en-US" sz="2800" dirty="0" smtClean="0"/>
                        <a:t>Early</a:t>
                      </a:r>
                      <a:endParaRPr lang="en-US" sz="2800" dirty="0"/>
                    </a:p>
                  </a:txBody>
                  <a:tcPr/>
                </a:tc>
                <a:tc>
                  <a:txBody>
                    <a:bodyPr/>
                    <a:lstStyle/>
                    <a:p>
                      <a:pPr algn="ctr"/>
                      <a:r>
                        <a:rPr lang="en-US" sz="2800" dirty="0" smtClean="0"/>
                        <a:t>.75</a:t>
                      </a:r>
                      <a:endParaRPr lang="en-US" sz="2800" dirty="0"/>
                    </a:p>
                  </a:txBody>
                  <a:tcPr/>
                </a:tc>
                <a:tc>
                  <a:txBody>
                    <a:bodyPr/>
                    <a:lstStyle/>
                    <a:p>
                      <a:pPr algn="ctr"/>
                      <a:r>
                        <a:rPr lang="en-US" sz="2800" dirty="0" smtClean="0"/>
                        <a:t>.90</a:t>
                      </a:r>
                      <a:endParaRPr lang="en-US" sz="2800" dirty="0"/>
                    </a:p>
                  </a:txBody>
                  <a:tcPr/>
                </a:tc>
              </a:tr>
              <a:tr h="370840">
                <a:tc>
                  <a:txBody>
                    <a:bodyPr/>
                    <a:lstStyle/>
                    <a:p>
                      <a:pPr algn="ctr"/>
                      <a:r>
                        <a:rPr lang="en-US" sz="2800" dirty="0" smtClean="0"/>
                        <a:t>Mild</a:t>
                      </a:r>
                      <a:endParaRPr lang="en-US" sz="2800" dirty="0"/>
                    </a:p>
                  </a:txBody>
                  <a:tcPr/>
                </a:tc>
                <a:tc>
                  <a:txBody>
                    <a:bodyPr/>
                    <a:lstStyle/>
                    <a:p>
                      <a:pPr algn="ctr"/>
                      <a:r>
                        <a:rPr lang="en-US" sz="2800" dirty="0" smtClean="0"/>
                        <a:t>.67</a:t>
                      </a:r>
                      <a:endParaRPr lang="en-US" sz="2800" dirty="0"/>
                    </a:p>
                  </a:txBody>
                  <a:tcPr/>
                </a:tc>
                <a:tc>
                  <a:txBody>
                    <a:bodyPr/>
                    <a:lstStyle/>
                    <a:p>
                      <a:pPr algn="ctr"/>
                      <a:r>
                        <a:rPr lang="en-US" sz="2800" dirty="0" smtClean="0"/>
                        <a:t>.80</a:t>
                      </a:r>
                      <a:endParaRPr lang="en-US" sz="2800" dirty="0"/>
                    </a:p>
                  </a:txBody>
                  <a:tcPr/>
                </a:tc>
              </a:tr>
              <a:tr h="370840">
                <a:tc>
                  <a:txBody>
                    <a:bodyPr/>
                    <a:lstStyle/>
                    <a:p>
                      <a:pPr algn="ctr"/>
                      <a:r>
                        <a:rPr lang="en-US" sz="2800" dirty="0" smtClean="0"/>
                        <a:t>Moderate</a:t>
                      </a:r>
                      <a:endParaRPr lang="en-US" sz="2800" dirty="0"/>
                    </a:p>
                  </a:txBody>
                  <a:tcPr/>
                </a:tc>
                <a:tc>
                  <a:txBody>
                    <a:bodyPr/>
                    <a:lstStyle/>
                    <a:p>
                      <a:pPr algn="ctr"/>
                      <a:r>
                        <a:rPr lang="en-US" sz="2800" dirty="0" smtClean="0"/>
                        <a:t>.54</a:t>
                      </a:r>
                      <a:endParaRPr lang="en-US" sz="2800" dirty="0"/>
                    </a:p>
                  </a:txBody>
                  <a:tcPr/>
                </a:tc>
                <a:tc>
                  <a:txBody>
                    <a:bodyPr/>
                    <a:lstStyle/>
                    <a:p>
                      <a:pPr algn="ctr"/>
                      <a:r>
                        <a:rPr lang="en-US" sz="2800" dirty="0" smtClean="0"/>
                        <a:t>.60</a:t>
                      </a:r>
                      <a:endParaRPr lang="en-US" sz="2800" dirty="0"/>
                    </a:p>
                  </a:txBody>
                  <a:tcPr/>
                </a:tc>
              </a:tr>
              <a:tr h="370840">
                <a:tc>
                  <a:txBody>
                    <a:bodyPr/>
                    <a:lstStyle/>
                    <a:p>
                      <a:pPr algn="ctr"/>
                      <a:r>
                        <a:rPr lang="en-US" sz="2800" dirty="0" smtClean="0"/>
                        <a:t>Severe</a:t>
                      </a:r>
                      <a:endParaRPr lang="en-US" sz="2800" dirty="0"/>
                    </a:p>
                  </a:txBody>
                  <a:tcPr/>
                </a:tc>
                <a:tc>
                  <a:txBody>
                    <a:bodyPr/>
                    <a:lstStyle/>
                    <a:p>
                      <a:pPr algn="ctr"/>
                      <a:r>
                        <a:rPr lang="en-US" sz="2800" dirty="0" smtClean="0"/>
                        <a:t>.45</a:t>
                      </a:r>
                      <a:endParaRPr lang="en-US" sz="2800" dirty="0"/>
                    </a:p>
                  </a:txBody>
                  <a:tcPr/>
                </a:tc>
                <a:tc>
                  <a:txBody>
                    <a:bodyPr/>
                    <a:lstStyle/>
                    <a:p>
                      <a:pPr algn="ctr"/>
                      <a:r>
                        <a:rPr lang="en-US" sz="2800" dirty="0" smtClean="0"/>
                        <a:t>.40</a:t>
                      </a:r>
                      <a:endParaRPr lang="en-US" sz="2800" dirty="0"/>
                    </a:p>
                  </a:txBody>
                  <a:tcPr/>
                </a:tc>
              </a:tr>
              <a:tr h="370840">
                <a:tc>
                  <a:txBody>
                    <a:bodyPr/>
                    <a:lstStyle/>
                    <a:p>
                      <a:pPr algn="ctr"/>
                      <a:r>
                        <a:rPr lang="en-US" sz="2800" dirty="0" smtClean="0"/>
                        <a:t>Death</a:t>
                      </a:r>
                      <a:endParaRPr lang="en-US" sz="2800" dirty="0"/>
                    </a:p>
                  </a:txBody>
                  <a:tcPr/>
                </a:tc>
                <a:tc>
                  <a:txBody>
                    <a:bodyPr/>
                    <a:lstStyle/>
                    <a:p>
                      <a:pPr algn="ctr"/>
                      <a:r>
                        <a:rPr lang="en-US" sz="2800" dirty="0" smtClean="0"/>
                        <a:t>0</a:t>
                      </a:r>
                      <a:endParaRPr lang="en-US" sz="2800" dirty="0"/>
                    </a:p>
                  </a:txBody>
                  <a:tcPr/>
                </a:tc>
                <a:tc>
                  <a:txBody>
                    <a:bodyPr/>
                    <a:lstStyle/>
                    <a:p>
                      <a:pPr algn="ctr"/>
                      <a:r>
                        <a:rPr lang="en-US" sz="2800" dirty="0" smtClean="0"/>
                        <a:t>0</a:t>
                      </a:r>
                      <a:endParaRPr lang="en-US" sz="2800" dirty="0"/>
                    </a:p>
                  </a:txBody>
                  <a:tcPr/>
                </a:tc>
              </a:tr>
            </a:tbl>
          </a:graphicData>
        </a:graphic>
      </p:graphicFrame>
    </p:spTree>
    <p:extLst>
      <p:ext uri="{BB962C8B-B14F-4D97-AF65-F5344CB8AC3E}">
        <p14:creationId xmlns:p14="http://schemas.microsoft.com/office/powerpoint/2010/main" val="4338546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256</TotalTime>
  <Words>2902</Words>
  <Application>Microsoft Office PowerPoint</Application>
  <PresentationFormat>On-screen Show (4:3)</PresentationFormat>
  <Paragraphs>1052</Paragraphs>
  <Slides>111</Slides>
  <Notes>2</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3</vt:i4>
      </vt:variant>
      <vt:variant>
        <vt:lpstr>Slide Titles</vt:lpstr>
      </vt:variant>
      <vt:variant>
        <vt:i4>111</vt:i4>
      </vt:variant>
    </vt:vector>
  </HeadingPairs>
  <TitlesOfParts>
    <vt:vector size="119" baseType="lpstr">
      <vt:lpstr>Arial</vt:lpstr>
      <vt:lpstr>Calibri</vt:lpstr>
      <vt:lpstr>Symbol</vt:lpstr>
      <vt:lpstr>Tahoma</vt:lpstr>
      <vt:lpstr>Office Theme</vt:lpstr>
      <vt:lpstr>Worksheet</vt:lpstr>
      <vt:lpstr>Chart</vt:lpstr>
      <vt:lpstr>Document</vt:lpstr>
      <vt:lpstr>Pharmacoeconomics</vt:lpstr>
      <vt:lpstr>PowerPoint Presentation</vt:lpstr>
      <vt:lpstr>Overview</vt:lpstr>
      <vt:lpstr>Current US Situation</vt:lpstr>
      <vt:lpstr>Growth In Health Expenditures Over Time (1980–2010)</vt:lpstr>
      <vt:lpstr>PowerPoint Presentation</vt:lpstr>
      <vt:lpstr>Questions</vt:lpstr>
      <vt:lpstr>Simple Economics: Supply, Demand, and Economic Efficiency</vt:lpstr>
      <vt:lpstr>Demand</vt:lpstr>
      <vt:lpstr>Demand (Think Concert Tickets)</vt:lpstr>
      <vt:lpstr>Demand is the Sum of the Marginal Benefits</vt:lpstr>
      <vt:lpstr>Questions</vt:lpstr>
      <vt:lpstr>Supply</vt:lpstr>
      <vt:lpstr>Supply (Think Oil)</vt:lpstr>
      <vt:lpstr>Supply is the Marginal Cost Curve</vt:lpstr>
      <vt:lpstr>Supply and Demand</vt:lpstr>
      <vt:lpstr>What if the Price is Here?</vt:lpstr>
      <vt:lpstr>Qd &gt; Qs</vt:lpstr>
      <vt:lpstr>Shortage</vt:lpstr>
      <vt:lpstr>Questions</vt:lpstr>
      <vt:lpstr>What if Price is Here?</vt:lpstr>
      <vt:lpstr>Surplus</vt:lpstr>
      <vt:lpstr>Questions</vt:lpstr>
      <vt:lpstr>The “Invisible Hand”</vt:lpstr>
      <vt:lpstr>Equilibrium</vt:lpstr>
      <vt:lpstr>About Economists</vt:lpstr>
      <vt:lpstr>About Economists</vt:lpstr>
      <vt:lpstr>About Economists</vt:lpstr>
      <vt:lpstr>About Economists</vt:lpstr>
      <vt:lpstr>Demand</vt:lpstr>
      <vt:lpstr>Total Benefit</vt:lpstr>
      <vt:lpstr>Total Expenditure</vt:lpstr>
      <vt:lpstr>Consumer Surplus</vt:lpstr>
      <vt:lpstr>Supply</vt:lpstr>
      <vt:lpstr>Total Revenue</vt:lpstr>
      <vt:lpstr>Total Cost</vt:lpstr>
      <vt:lpstr>Producer Surplus</vt:lpstr>
      <vt:lpstr>Social Benefit</vt:lpstr>
      <vt:lpstr>Questions</vt:lpstr>
      <vt:lpstr>External Costs</vt:lpstr>
      <vt:lpstr>External Costs: Total Social Cost</vt:lpstr>
      <vt:lpstr>Deadweight Loss Due To External Costs</vt:lpstr>
      <vt:lpstr>Questions</vt:lpstr>
      <vt:lpstr>Deadweight Loss Due to External Benefits</vt:lpstr>
      <vt:lpstr>Questions</vt:lpstr>
      <vt:lpstr>Exercise</vt:lpstr>
      <vt:lpstr>County Health Department Exercise</vt:lpstr>
      <vt:lpstr>County Health Department Exercise (2)</vt:lpstr>
      <vt:lpstr>County Health Department Exercise (3)</vt:lpstr>
      <vt:lpstr>County Health Department Exercise (3)</vt:lpstr>
      <vt:lpstr>County Health Department Exercise (3)</vt:lpstr>
      <vt:lpstr>County Health Department Exercise (3)</vt:lpstr>
      <vt:lpstr>County Health Department Exercise (3)</vt:lpstr>
      <vt:lpstr>County Health Department Exercise (3)</vt:lpstr>
      <vt:lpstr>County Health Department Exercise (3)</vt:lpstr>
      <vt:lpstr>County Health Department Exercise (3)</vt:lpstr>
      <vt:lpstr>County Health Department Exercise (3)</vt:lpstr>
      <vt:lpstr>Pharmacoeconomics</vt:lpstr>
      <vt:lpstr>More Economists</vt:lpstr>
      <vt:lpstr>Models</vt:lpstr>
      <vt:lpstr>Pharmacoeconomic Checklist</vt:lpstr>
      <vt:lpstr>Question</vt:lpstr>
      <vt:lpstr>Perspective</vt:lpstr>
      <vt:lpstr>Costs</vt:lpstr>
      <vt:lpstr>Health Effects</vt:lpstr>
      <vt:lpstr>Timing</vt:lpstr>
      <vt:lpstr>Sensitivity Analyses</vt:lpstr>
      <vt:lpstr>Incremental Cost-Effectiveness</vt:lpstr>
      <vt:lpstr>Thresholds</vt:lpstr>
      <vt:lpstr>Cost-Effectiveness Plane</vt:lpstr>
      <vt:lpstr>Cost-Effectiveness Plane</vt:lpstr>
      <vt:lpstr>Cost-Effectiveness Plane</vt:lpstr>
      <vt:lpstr>Cost-Effectiveness Plane</vt:lpstr>
      <vt:lpstr>ALS Example</vt:lpstr>
      <vt:lpstr>Introduction</vt:lpstr>
      <vt:lpstr>Objective</vt:lpstr>
      <vt:lpstr>Outline</vt:lpstr>
      <vt:lpstr>Costs</vt:lpstr>
      <vt:lpstr>PowerPoint Presentation</vt:lpstr>
      <vt:lpstr>PowerPoint Presentation</vt:lpstr>
      <vt:lpstr>PowerPoint Presentation</vt:lpstr>
      <vt:lpstr>PowerPoint Presentation</vt:lpstr>
      <vt:lpstr>PowerPoint Presentation</vt:lpstr>
      <vt:lpstr>PowerPoint Presentation</vt:lpstr>
      <vt:lpstr>Other Outpatient Care</vt:lpstr>
      <vt:lpstr>Prescription Medications</vt:lpstr>
      <vt:lpstr>Durable Medical Equipment</vt:lpstr>
      <vt:lpstr>Ventilation Therapy</vt:lpstr>
      <vt:lpstr>Caregiver Services</vt:lpstr>
      <vt:lpstr>Societal Costs</vt:lpstr>
      <vt:lpstr>PowerPoint Presentation</vt:lpstr>
      <vt:lpstr>PowerPoint Presentation</vt:lpstr>
      <vt:lpstr>PowerPoint Presentation</vt:lpstr>
      <vt:lpstr>PowerPoint Presentation</vt:lpstr>
      <vt:lpstr>Economic Model of ALS</vt:lpstr>
      <vt:lpstr>ALS Health States</vt:lpstr>
      <vt:lpstr>ALS Progression</vt:lpstr>
      <vt:lpstr>Proportion of Patients in  Health States by Age</vt:lpstr>
      <vt:lpstr>Health State Utilities</vt:lpstr>
      <vt:lpstr>Health State Costs</vt:lpstr>
      <vt:lpstr>Efficacy of Therapy</vt:lpstr>
      <vt:lpstr>Additional Assumptions</vt:lpstr>
      <vt:lpstr>Results: Cost of ALS</vt:lpstr>
      <vt:lpstr>Results: Cost Effectiveness Analysis</vt:lpstr>
      <vt:lpstr>Cost Effectiveness of ALS Therapies Improving Survival</vt:lpstr>
      <vt:lpstr>Cost Effectiveness of ALS Therapies Improving HRQOL</vt:lpstr>
      <vt:lpstr>Cost Effectiveness of Therapy vs. Survival Benefit</vt:lpstr>
      <vt:lpstr>Sensitivity Analyses</vt:lpstr>
      <vt:lpstr>Value of Cure</vt:lpstr>
      <vt:lpstr>League Table (1997 dollars)</vt:lpstr>
      <vt:lpstr>Cost Per Life Year Estimates</vt:lpstr>
    </vt:vector>
  </TitlesOfParts>
  <Company>Amgen Inc.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mwoolley</dc:creator>
  <cp:lastModifiedBy>Michael Woolley</cp:lastModifiedBy>
  <cp:revision>17</cp:revision>
  <dcterms:created xsi:type="dcterms:W3CDTF">2015-11-21T22:22:07Z</dcterms:created>
  <dcterms:modified xsi:type="dcterms:W3CDTF">2016-02-18T17:27:33Z</dcterms:modified>
</cp:coreProperties>
</file>