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535" r:id="rId2"/>
    <p:sldId id="302" r:id="rId3"/>
    <p:sldId id="455" r:id="rId4"/>
    <p:sldId id="516" r:id="rId5"/>
    <p:sldId id="475" r:id="rId6"/>
    <p:sldId id="474" r:id="rId7"/>
    <p:sldId id="497" r:id="rId8"/>
    <p:sldId id="259" r:id="rId9"/>
    <p:sldId id="545" r:id="rId10"/>
    <p:sldId id="544" r:id="rId11"/>
    <p:sldId id="292" r:id="rId12"/>
    <p:sldId id="524" r:id="rId13"/>
    <p:sldId id="458" r:id="rId14"/>
    <p:sldId id="523" r:id="rId15"/>
    <p:sldId id="477" r:id="rId16"/>
    <p:sldId id="530" r:id="rId17"/>
    <p:sldId id="479" r:id="rId18"/>
    <p:sldId id="480" r:id="rId19"/>
    <p:sldId id="481" r:id="rId20"/>
    <p:sldId id="478" r:id="rId21"/>
    <p:sldId id="495" r:id="rId22"/>
    <p:sldId id="525" r:id="rId23"/>
    <p:sldId id="494" r:id="rId24"/>
    <p:sldId id="483" r:id="rId25"/>
    <p:sldId id="482" r:id="rId26"/>
    <p:sldId id="484" r:id="rId27"/>
    <p:sldId id="485" r:id="rId28"/>
    <p:sldId id="486" r:id="rId29"/>
    <p:sldId id="488" r:id="rId30"/>
    <p:sldId id="540" r:id="rId31"/>
    <p:sldId id="490" r:id="rId32"/>
    <p:sldId id="505" r:id="rId33"/>
    <p:sldId id="492" r:id="rId34"/>
    <p:sldId id="491" r:id="rId35"/>
    <p:sldId id="344" r:id="rId36"/>
    <p:sldId id="336" r:id="rId37"/>
    <p:sldId id="345" r:id="rId38"/>
    <p:sldId id="518" r:id="rId39"/>
    <p:sldId id="331" r:id="rId40"/>
    <p:sldId id="343" r:id="rId41"/>
    <p:sldId id="319" r:id="rId42"/>
    <p:sldId id="323" r:id="rId43"/>
    <p:sldId id="321" r:id="rId44"/>
    <p:sldId id="322" r:id="rId45"/>
    <p:sldId id="346" r:id="rId46"/>
    <p:sldId id="500" r:id="rId47"/>
    <p:sldId id="364" r:id="rId48"/>
    <p:sldId id="437" r:id="rId49"/>
    <p:sldId id="438" r:id="rId50"/>
    <p:sldId id="286" r:id="rId51"/>
    <p:sldId id="320" r:id="rId52"/>
    <p:sldId id="268" r:id="rId53"/>
    <p:sldId id="326" r:id="rId54"/>
    <p:sldId id="442" r:id="rId55"/>
    <p:sldId id="327" r:id="rId56"/>
    <p:sldId id="313" r:id="rId57"/>
    <p:sldId id="410" r:id="rId58"/>
    <p:sldId id="399" r:id="rId59"/>
    <p:sldId id="463" r:id="rId60"/>
    <p:sldId id="472" r:id="rId61"/>
    <p:sldId id="471" r:id="rId62"/>
    <p:sldId id="400" r:id="rId63"/>
    <p:sldId id="541" r:id="rId64"/>
    <p:sldId id="404" r:id="rId65"/>
    <p:sldId id="537" r:id="rId66"/>
    <p:sldId id="538" r:id="rId67"/>
    <p:sldId id="513" r:id="rId68"/>
    <p:sldId id="405" r:id="rId69"/>
    <p:sldId id="380" r:id="rId70"/>
    <p:sldId id="542" r:id="rId71"/>
    <p:sldId id="539" r:id="rId72"/>
    <p:sldId id="416" r:id="rId73"/>
    <p:sldId id="526" r:id="rId74"/>
    <p:sldId id="372" r:id="rId75"/>
    <p:sldId id="374" r:id="rId76"/>
    <p:sldId id="376" r:id="rId77"/>
    <p:sldId id="377" r:id="rId78"/>
    <p:sldId id="407" r:id="rId79"/>
    <p:sldId id="473" r:id="rId80"/>
    <p:sldId id="408" r:id="rId81"/>
    <p:sldId id="508" r:id="rId82"/>
    <p:sldId id="501" r:id="rId83"/>
    <p:sldId id="277" r:id="rId84"/>
    <p:sldId id="451" r:id="rId85"/>
    <p:sldId id="452" r:id="rId86"/>
    <p:sldId id="453" r:id="rId87"/>
    <p:sldId id="432" r:id="rId88"/>
    <p:sldId id="454" r:id="rId89"/>
    <p:sldId id="527" r:id="rId90"/>
    <p:sldId id="509" r:id="rId91"/>
    <p:sldId id="528" r:id="rId92"/>
    <p:sldId id="420" r:id="rId93"/>
    <p:sldId id="543" r:id="rId94"/>
    <p:sldId id="447" r:id="rId95"/>
    <p:sldId id="448" r:id="rId96"/>
    <p:sldId id="449" r:id="rId97"/>
    <p:sldId id="450" r:id="rId98"/>
    <p:sldId id="421" r:id="rId99"/>
    <p:sldId id="522" r:id="rId100"/>
    <p:sldId id="422" r:id="rId101"/>
    <p:sldId id="446" r:id="rId102"/>
    <p:sldId id="510" r:id="rId103"/>
    <p:sldId id="428" r:id="rId104"/>
    <p:sldId id="433" r:id="rId105"/>
    <p:sldId id="280" r:id="rId106"/>
    <p:sldId id="531" r:id="rId107"/>
    <p:sldId id="443" r:id="rId108"/>
    <p:sldId id="532" r:id="rId109"/>
    <p:sldId id="533" r:id="rId110"/>
    <p:sldId id="487" r:id="rId111"/>
    <p:sldId id="499" r:id="rId112"/>
    <p:sldId id="441" r:id="rId113"/>
    <p:sldId id="426" r:id="rId114"/>
    <p:sldId id="378" r:id="rId115"/>
    <p:sldId id="418" r:id="rId116"/>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259" clrIdx="0"/>
  <p:cmAuthor id="7" name="Martin, Jeff" initials="MJ" lastIdx="3" clrIdx="7"/>
  <p:cmAuthor id="1" name="jmartin" initials="" lastIdx="87" clrIdx="1"/>
  <p:cmAuthor id="8" name="Schwartz, Ann" initials="SA" lastIdx="105" clrIdx="8">
    <p:extLst/>
  </p:cmAuthor>
  <p:cmAuthor id="2" name="ASchwartz" initials="" lastIdx="5" clrIdx="2"/>
  <p:cmAuthor id="9" name="Ann Schwartz" initials="AS" lastIdx="11" clrIdx="9"/>
  <p:cmAuthor id="3" name="Ann Schwartz" initials="" lastIdx="8" clrIdx="3"/>
  <p:cmAuthor id="4" name="Schwartz, Ann" initials="AVS" lastIdx="8" clrIdx="4"/>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73525" autoAdjust="0"/>
  </p:normalViewPr>
  <p:slideViewPr>
    <p:cSldViewPr>
      <p:cViewPr varScale="1">
        <p:scale>
          <a:sx n="63" d="100"/>
          <a:sy n="63" d="100"/>
        </p:scale>
        <p:origin x="-1536"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6990"/>
    </p:cViewPr>
  </p:sorterViewPr>
  <p:notesViewPr>
    <p:cSldViewPr>
      <p:cViewPr>
        <p:scale>
          <a:sx n="100" d="100"/>
          <a:sy n="100" d="100"/>
        </p:scale>
        <p:origin x="-792" y="302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slide" Target="slides/slide56.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ser>
        <c:dLbls>
          <c:showLegendKey val="0"/>
          <c:showVal val="0"/>
          <c:showCatName val="0"/>
          <c:showSerName val="0"/>
          <c:showPercent val="0"/>
          <c:showBubbleSize val="0"/>
        </c:dLbls>
        <c:marker val="1"/>
        <c:smooth val="0"/>
        <c:axId val="114287744"/>
        <c:axId val="114289280"/>
      </c:lineChart>
      <c:catAx>
        <c:axId val="114287744"/>
        <c:scaling>
          <c:orientation val="minMax"/>
        </c:scaling>
        <c:delete val="0"/>
        <c:axPos val="b"/>
        <c:numFmt formatCode="General" sourceLinked="1"/>
        <c:majorTickMark val="out"/>
        <c:minorTickMark val="none"/>
        <c:tickLblPos val="nextTo"/>
        <c:crossAx val="114289280"/>
        <c:crosses val="autoZero"/>
        <c:auto val="1"/>
        <c:lblAlgn val="ctr"/>
        <c:lblOffset val="100"/>
        <c:tickLblSkip val="10"/>
        <c:noMultiLvlLbl val="0"/>
      </c:catAx>
      <c:valAx>
        <c:axId val="114289280"/>
        <c:scaling>
          <c:orientation val="minMax"/>
          <c:max val="1"/>
        </c:scaling>
        <c:delete val="0"/>
        <c:axPos val="l"/>
        <c:title>
          <c:tx>
            <c:rich>
              <a:bodyPr/>
              <a:lstStyle/>
              <a:p>
                <a:pPr>
                  <a:defRPr/>
                </a:pPr>
                <a:r>
                  <a:rPr lang="en-US" dirty="0"/>
                  <a:t>Cumulative mortality</a:t>
                </a:r>
              </a:p>
            </c:rich>
          </c:tx>
          <c:layout/>
          <c:overlay val="0"/>
        </c:title>
        <c:numFmt formatCode="General" sourceLinked="1"/>
        <c:majorTickMark val="out"/>
        <c:minorTickMark val="none"/>
        <c:tickLblPos val="nextTo"/>
        <c:crossAx val="1142877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ser>
        <c:dLbls>
          <c:showLegendKey val="0"/>
          <c:showVal val="0"/>
          <c:showCatName val="0"/>
          <c:showSerName val="0"/>
          <c:showPercent val="0"/>
          <c:showBubbleSize val="0"/>
        </c:dLbls>
        <c:marker val="1"/>
        <c:smooth val="0"/>
        <c:axId val="115554560"/>
        <c:axId val="115564928"/>
      </c:lineChart>
      <c:catAx>
        <c:axId val="115554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28"/>
        <c:crosses val="autoZero"/>
        <c:auto val="1"/>
        <c:lblAlgn val="ctr"/>
        <c:lblOffset val="100"/>
        <c:tickLblSkip val="10"/>
        <c:tickMarkSkip val="10"/>
        <c:noMultiLvlLbl val="0"/>
      </c:catAx>
      <c:valAx>
        <c:axId val="115564928"/>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Proportion surviving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5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custScaleX="107316">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565A6930-58F7-4F51-B45C-7B887C8BB751}" type="presOf" srcId="{14534D70-A313-48E0-993E-9BF99A4751E1}" destId="{95715B06-0210-4761-BDAC-9EB7095DC8B1}" srcOrd="1" destOrd="0" presId="urn:microsoft.com/office/officeart/2005/8/layout/orgChart1"/>
    <dgm:cxn modelId="{CD89F581-1EA8-4E06-81FD-A99334783AB7}" type="presOf" srcId="{06C2A45B-B1B3-40B3-8951-FB5B1CF82137}" destId="{E3787CC8-CF0F-442B-A518-2185CBC70D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CB270DCB-43D0-4A71-A16A-6D9E645E0ADD}" type="presOf" srcId="{2C46FE8C-A3BF-49AE-AA93-EF9213CA7555}" destId="{418912AB-6FED-4B26-9BE6-8844E6C06A38}"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F86C935-7DA9-41C1-A966-E9AE35C2CEC3}" type="presOf" srcId="{27B1691D-36CB-45F3-ABE6-9282F3F8D3FB}" destId="{C5E65C88-E3FF-42DE-A60E-8F77415A70D0}"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7DBC4D45-ED45-4340-95CE-811C8951D445}" type="presOf" srcId="{1554F028-DB5F-432C-9B50-69F58D98F06D}" destId="{F18612F7-9F80-4BAF-836A-8CE26497C6F0}" srcOrd="1" destOrd="0" presId="urn:microsoft.com/office/officeart/2005/8/layout/orgChart1"/>
    <dgm:cxn modelId="{1DFF7367-5260-4026-AA95-7DD619513E74}" type="presOf" srcId="{2BCCA590-A21E-4E1C-B4B7-5536B4F71719}" destId="{0029E3B9-C8AA-41EA-A11C-97443A267FA8}" srcOrd="1"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4481BCF4-56D1-4C5C-8372-0385AB2D4D6C}" type="presOf" srcId="{2BCCA590-A21E-4E1C-B4B7-5536B4F71719}" destId="{5C72C958-63D5-44CB-85BA-4B182A1B5398}" srcOrd="0" destOrd="0" presId="urn:microsoft.com/office/officeart/2005/8/layout/orgChart1"/>
    <dgm:cxn modelId="{0C299C8F-9986-4F65-ADA6-EDDC29D8C6D5}" type="presOf" srcId="{2AF65186-30D4-4803-ACB9-BC2284D25B3D}" destId="{0D9F4134-8C37-4D99-ACF9-C78485FA80E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FC25024E-C4F7-4E72-813F-14D174818234}"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D3002C87-1EE8-45EB-A46B-77D4AE1B9785}" type="presOf" srcId="{0B6AB93F-CC09-4216-BD7B-C4881C39C942}" destId="{2FFD1C5D-5DCC-475F-AACB-5C9E428978FF}" srcOrd="0" destOrd="0" presId="urn:microsoft.com/office/officeart/2005/8/layout/orgChart1"/>
    <dgm:cxn modelId="{316D4C54-3EAC-43F4-9242-60B9B348ACD9}" type="presOf" srcId="{61ED6F64-1037-41AA-99CB-0FD1CE5C42CA}" destId="{C7225B67-C8E8-47E1-A344-FF9C485061D0}"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b="1" dirty="0" smtClean="0">
              <a:solidFill>
                <a:srgbClr val="FF0000"/>
              </a:solidFill>
            </a:rPr>
            <a:t>Cumulative</a:t>
          </a:r>
          <a:r>
            <a:rPr lang="en-US" sz="1300" b="1" dirty="0" smtClean="0">
              <a:solidFill>
                <a:srgbClr val="FF0000"/>
              </a:solidFill>
            </a:rPr>
            <a:t> </a:t>
          </a:r>
          <a:r>
            <a:rPr lang="en-US" sz="2400" b="1" dirty="0" smtClean="0">
              <a:solidFill>
                <a:srgbClr val="FF0000"/>
              </a:solidFill>
            </a:rPr>
            <a:t>incidence</a:t>
          </a:r>
          <a:endParaRPr lang="en-US" sz="2400" b="1"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b="1" dirty="0" smtClean="0">
              <a:solidFill>
                <a:srgbClr val="FF0000"/>
              </a:solidFill>
            </a:rPr>
            <a:t>Incidence rate</a:t>
          </a:r>
          <a:endParaRPr lang="en-US" sz="2400" b="1"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solidFill>
                <a:schemeClr val="tx1"/>
              </a:solidFill>
            </a:rPr>
            <a:t>  Aalen-Johansen</a:t>
          </a:r>
          <a:endParaRPr lang="en-US" dirty="0">
            <a:solidFill>
              <a:schemeClr val="tx1"/>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solidFill>
                <a:schemeClr val="tx1"/>
              </a:solidFill>
            </a:rPr>
            <a:t>  Average incidence rate</a:t>
          </a:r>
        </a:p>
        <a:p>
          <a:pPr algn="l"/>
          <a:r>
            <a:rPr lang="en-US" dirty="0" smtClean="0">
              <a:solidFill>
                <a:schemeClr val="tx1"/>
              </a:solidFill>
            </a:rPr>
            <a:t>  Instantaneous (hazard) rate</a:t>
          </a:r>
          <a:endParaRPr lang="en-US" dirty="0">
            <a:solidFill>
              <a:schemeClr val="tx1"/>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1F345D55-2A3E-44AA-B659-7BA237CAAFBA}" type="presOf" srcId="{440E62FC-F87B-4234-A595-69BE92522468}" destId="{A5CC26DD-5B3E-4647-8F89-280D8BB1D9DC}" srcOrd="0" destOrd="0" presId="urn:microsoft.com/office/officeart/2005/8/layout/orgChart1"/>
    <dgm:cxn modelId="{538DDAB0-AB93-42AF-ACB7-8B4D91C6CCD0}" type="presOf" srcId="{2C46FE8C-A3BF-49AE-AA93-EF9213CA7555}" destId="{418912AB-6FED-4B26-9BE6-8844E6C06A38}" srcOrd="0" destOrd="0" presId="urn:microsoft.com/office/officeart/2005/8/layout/orgChart1"/>
    <dgm:cxn modelId="{49948187-5589-4C7B-8A51-2EBD249BC3A7}" type="presOf" srcId="{2AF65186-30D4-4803-ACB9-BC2284D25B3D}" destId="{0D9F4134-8C37-4D99-ACF9-C78485FA80EA}" srcOrd="0" destOrd="0" presId="urn:microsoft.com/office/officeart/2005/8/layout/orgChart1"/>
    <dgm:cxn modelId="{A95FDA25-F893-4547-BC8A-1F749304AFC9}" type="presOf" srcId="{690B377E-54EB-426E-99F0-687C4D4C1F1F}" destId="{8655159E-0738-41B1-AE7A-C0C5F763F4A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F5B963B0-77BC-4F94-A928-5C3B90B46F9E}" type="presOf" srcId="{690B377E-54EB-426E-99F0-687C4D4C1F1F}" destId="{3632C5A1-9B48-4C2F-B8DD-5E8A5A817E07}" srcOrd="1" destOrd="0" presId="urn:microsoft.com/office/officeart/2005/8/layout/orgChart1"/>
    <dgm:cxn modelId="{E391805D-EBF1-45AB-9287-A07C594BBCCF}" type="presOf" srcId="{3BAA9B65-7C6D-4488-96B7-B397BA372791}" destId="{CAF06C15-1277-4981-8E5C-97F5864241B7}" srcOrd="0" destOrd="0" presId="urn:microsoft.com/office/officeart/2005/8/layout/orgChart1"/>
    <dgm:cxn modelId="{5A1957BD-66E4-4B27-BE4D-464BFB355089}" type="presOf" srcId="{06C2A45B-B1B3-40B3-8951-FB5B1CF82137}" destId="{E3787CC8-CF0F-442B-A518-2185CBC70D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4E827276-0BCD-41FC-BC2C-B1B2BA116DDB}" type="presOf" srcId="{E8382416-C2D9-4059-91FA-437F691B39FC}" destId="{097246D9-A227-498F-B17E-D485DEAE4B7A}" srcOrd="0" destOrd="0" presId="urn:microsoft.com/office/officeart/2005/8/layout/orgChart1"/>
    <dgm:cxn modelId="{F2B53B2D-B696-448D-BE88-FCDC0C06B94C}" type="presOf" srcId="{61ED6F64-1037-41AA-99CB-0FD1CE5C42CA}" destId="{C7225B67-C8E8-47E1-A344-FF9C485061D0}"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5C2F9F24-BFE8-4C92-ABCC-84BDB8AC9564}" type="presOf" srcId="{27B1691D-36CB-45F3-ABE6-9282F3F8D3FB}" destId="{C5E65C88-E3FF-42DE-A60E-8F77415A70D0}" srcOrd="0" destOrd="0" presId="urn:microsoft.com/office/officeart/2005/8/layout/orgChart1"/>
    <dgm:cxn modelId="{DACA31DE-B6FD-469C-9690-28ED096EE637}" type="presOf" srcId="{2BCCA590-A21E-4E1C-B4B7-5536B4F71719}" destId="{5C72C958-63D5-44CB-85BA-4B182A1B5398}" srcOrd="0" destOrd="0" presId="urn:microsoft.com/office/officeart/2005/8/layout/orgChart1"/>
    <dgm:cxn modelId="{DE23814B-7E01-4C79-A55C-FCDABCE63F09}" type="presOf" srcId="{61ED6F64-1037-41AA-99CB-0FD1CE5C42CA}" destId="{BC295BA2-0479-4757-8A7E-FA48C65BD863}" srcOrd="1" destOrd="0" presId="urn:microsoft.com/office/officeart/2005/8/layout/orgChart1"/>
    <dgm:cxn modelId="{57AB9AA4-614C-434A-A61F-7464AEDE5FB9}" type="presOf" srcId="{C8F96092-F1D6-4C35-89DB-E3BA9356AF38}" destId="{DB702D74-9704-4813-96A1-1E1622EDBAEE}" srcOrd="0" destOrd="0" presId="urn:microsoft.com/office/officeart/2005/8/layout/orgChart1"/>
    <dgm:cxn modelId="{17303F01-D654-4B1C-B023-EBBD2808D792}" type="presOf" srcId="{0B6AB93F-CC09-4216-BD7B-C4881C39C942}" destId="{2FFD1C5D-5DCC-475F-AACB-5C9E428978FF}" srcOrd="0" destOrd="0" presId="urn:microsoft.com/office/officeart/2005/8/layout/orgChart1"/>
    <dgm:cxn modelId="{CD2C4C8E-DB22-491A-AC16-9FB29B7EBAE1}" type="presOf" srcId="{2AF65186-30D4-4803-ACB9-BC2284D25B3D}" destId="{05034F84-9D62-4471-8B5D-C7888EDD46EA}" srcOrd="1" destOrd="0" presId="urn:microsoft.com/office/officeart/2005/8/layout/orgChart1"/>
    <dgm:cxn modelId="{41707D69-CBB5-4907-A48C-FA87D8F209E8}" type="presOf" srcId="{F15030C9-44BF-4FFD-9624-F98E70BC1861}" destId="{31A00046-87FB-4D8E-9926-34D9053AB534}" srcOrd="0" destOrd="0" presId="urn:microsoft.com/office/officeart/2005/8/layout/orgChart1"/>
    <dgm:cxn modelId="{970AD3F9-7D9C-4324-BD61-4DB41D5ECE75}"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0DA59EDB-1D6E-486B-B9E0-7AB904B5FB00}" type="presOf" srcId="{1554F028-DB5F-432C-9B50-69F58D98F06D}" destId="{F18612F7-9F80-4BAF-836A-8CE26497C6F0}" srcOrd="1" destOrd="0" presId="urn:microsoft.com/office/officeart/2005/8/layout/orgChart1"/>
    <dgm:cxn modelId="{81519B33-ED8B-48E7-84EF-0431B6B7D756}" type="presOf" srcId="{864A8C28-09B8-481B-8BF9-255473397F75}" destId="{FCB987E9-89EA-4137-838A-EC9D76633379}" srcOrd="1" destOrd="0" presId="urn:microsoft.com/office/officeart/2005/8/layout/orgChart1"/>
    <dgm:cxn modelId="{E90FED64-00B0-44E7-A7F4-60B0761F2639}" type="presOf" srcId="{2BCCA590-A21E-4E1C-B4B7-5536B4F71719}" destId="{0029E3B9-C8AA-41EA-A11C-97443A267FA8}" srcOrd="1" destOrd="0" presId="urn:microsoft.com/office/officeart/2005/8/layout/orgChart1"/>
    <dgm:cxn modelId="{02D155A9-8F32-41D3-B55B-913B1D4D4767}" type="presOf" srcId="{864A8C28-09B8-481B-8BF9-255473397F75}" destId="{3C272F1B-3561-416A-B664-6CCA419912BC}" srcOrd="0" destOrd="0" presId="urn:microsoft.com/office/officeart/2005/8/layout/orgChart1"/>
    <dgm:cxn modelId="{7DD59EBE-1376-41B4-832C-08EC8D139432}" type="presOf" srcId="{1554F028-DB5F-432C-9B50-69F58D98F06D}" destId="{32F2B371-0E68-46C4-99E1-8950E0AA59F3}"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3BD4ED6-AF7C-4D28-A6D1-A88268FF6EF1}" type="presOf" srcId="{D43DF74B-DE34-4A39-8393-CFA044E97EC7}" destId="{5FFECCD6-3878-4991-ABE3-D522F3523DCA}"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64581AF6-BDCD-4CD8-8EAC-0C61B9379F1A}" type="presOf" srcId="{843E8F54-D63B-43E9-A4A5-DCEB20B15315}" destId="{E9F51E55-FF7F-4528-A4FD-4DD117ECB2F1}" srcOrd="0" destOrd="0" presId="urn:microsoft.com/office/officeart/2005/8/layout/orgChart1"/>
    <dgm:cxn modelId="{F2B1F1DE-90E4-4751-A8E5-5320C6FE0AC0}" type="presOf" srcId="{14534D70-A313-48E0-993E-9BF99A4751E1}" destId="{C69C8D37-FE2E-479A-A600-591C22E74617}" srcOrd="0" destOrd="0" presId="urn:microsoft.com/office/officeart/2005/8/layout/orgChart1"/>
    <dgm:cxn modelId="{93CD0826-2856-4393-A821-39A91DF15A44}" type="presOf" srcId="{2C46FE8C-A3BF-49AE-AA93-EF9213CA7555}" destId="{509DC3CD-47FA-4517-9131-7C493EC2D145}" srcOrd="1" destOrd="0" presId="urn:microsoft.com/office/officeart/2005/8/layout/orgChart1"/>
    <dgm:cxn modelId="{A843DA83-66D4-4132-96D3-69BE9B09D8CB}" type="presOf" srcId="{06C2A45B-B1B3-40B3-8951-FB5B1CF82137}" destId="{4B949F94-D91F-4583-8B44-EEC72CCAD2BB}" srcOrd="1" destOrd="0" presId="urn:microsoft.com/office/officeart/2005/8/layout/orgChart1"/>
    <dgm:cxn modelId="{12F332A7-F373-4E92-A52B-A1C2F8130975}" type="presParOf" srcId="{DB702D74-9704-4813-96A1-1E1622EDBAEE}" destId="{A5553F94-5CE1-40C9-9676-2711A675CD77}" srcOrd="0" destOrd="0" presId="urn:microsoft.com/office/officeart/2005/8/layout/orgChart1"/>
    <dgm:cxn modelId="{633EB49F-57BC-474B-94AD-92642A6B27BB}" type="presParOf" srcId="{A5553F94-5CE1-40C9-9676-2711A675CD77}" destId="{77C5A94E-F585-4A43-88BA-CDC7968B7BDD}" srcOrd="0" destOrd="0" presId="urn:microsoft.com/office/officeart/2005/8/layout/orgChart1"/>
    <dgm:cxn modelId="{BCE9B862-6D32-4FD0-89AC-72048E8BFD51}" type="presParOf" srcId="{77C5A94E-F585-4A43-88BA-CDC7968B7BDD}" destId="{418912AB-6FED-4B26-9BE6-8844E6C06A38}" srcOrd="0" destOrd="0" presId="urn:microsoft.com/office/officeart/2005/8/layout/orgChart1"/>
    <dgm:cxn modelId="{E1740F8B-7E94-4519-999F-AC0B668EE9B3}" type="presParOf" srcId="{77C5A94E-F585-4A43-88BA-CDC7968B7BDD}" destId="{509DC3CD-47FA-4517-9131-7C493EC2D145}" srcOrd="1" destOrd="0" presId="urn:microsoft.com/office/officeart/2005/8/layout/orgChart1"/>
    <dgm:cxn modelId="{35F50703-6774-4083-8170-E83E312A6FAD}" type="presParOf" srcId="{A5553F94-5CE1-40C9-9676-2711A675CD77}" destId="{4265A543-DEB2-4FA7-98F2-452B8165D146}" srcOrd="1" destOrd="0" presId="urn:microsoft.com/office/officeart/2005/8/layout/orgChart1"/>
    <dgm:cxn modelId="{22ED13F3-E191-4466-B673-85F56CDF49DF}" type="presParOf" srcId="{4265A543-DEB2-4FA7-98F2-452B8165D146}" destId="{A5CC26DD-5B3E-4647-8F89-280D8BB1D9DC}" srcOrd="0" destOrd="0" presId="urn:microsoft.com/office/officeart/2005/8/layout/orgChart1"/>
    <dgm:cxn modelId="{F5C889A3-B3F0-4564-A94F-FAF5C67C80C8}" type="presParOf" srcId="{4265A543-DEB2-4FA7-98F2-452B8165D146}" destId="{2AB2BFEF-DF27-419F-992D-44AD764385E4}" srcOrd="1" destOrd="0" presId="urn:microsoft.com/office/officeart/2005/8/layout/orgChart1"/>
    <dgm:cxn modelId="{3772C952-D076-4785-B307-87CB7D6107AF}" type="presParOf" srcId="{2AB2BFEF-DF27-419F-992D-44AD764385E4}" destId="{51DD09DB-D854-4CD1-8C5D-E975CF1AAB41}" srcOrd="0" destOrd="0" presId="urn:microsoft.com/office/officeart/2005/8/layout/orgChart1"/>
    <dgm:cxn modelId="{554DFA26-C9CB-4D21-9692-E7CE2F87C892}" type="presParOf" srcId="{51DD09DB-D854-4CD1-8C5D-E975CF1AAB41}" destId="{C69C8D37-FE2E-479A-A600-591C22E74617}" srcOrd="0" destOrd="0" presId="urn:microsoft.com/office/officeart/2005/8/layout/orgChart1"/>
    <dgm:cxn modelId="{DFA7F5A5-C4F2-4061-BD7E-51B37D6916FF}" type="presParOf" srcId="{51DD09DB-D854-4CD1-8C5D-E975CF1AAB41}" destId="{95715B06-0210-4761-BDAC-9EB7095DC8B1}" srcOrd="1" destOrd="0" presId="urn:microsoft.com/office/officeart/2005/8/layout/orgChart1"/>
    <dgm:cxn modelId="{8F5A23D8-B79B-4F8A-859F-B7DE707B961C}" type="presParOf" srcId="{2AB2BFEF-DF27-419F-992D-44AD764385E4}" destId="{6AD9E646-C039-42A3-9E6C-BB0B6A755D6E}" srcOrd="1" destOrd="0" presId="urn:microsoft.com/office/officeart/2005/8/layout/orgChart1"/>
    <dgm:cxn modelId="{261FDE3B-8C2F-47D5-8DCF-D864AB3F7E4C}" type="presParOf" srcId="{6AD9E646-C039-42A3-9E6C-BB0B6A755D6E}" destId="{31A00046-87FB-4D8E-9926-34D9053AB534}" srcOrd="0" destOrd="0" presId="urn:microsoft.com/office/officeart/2005/8/layout/orgChart1"/>
    <dgm:cxn modelId="{2DA59B41-EFBC-4512-8EE3-957188F287E6}" type="presParOf" srcId="{6AD9E646-C039-42A3-9E6C-BB0B6A755D6E}" destId="{BA04580C-1279-430A-93EA-23E2BD8BDFE3}" srcOrd="1" destOrd="0" presId="urn:microsoft.com/office/officeart/2005/8/layout/orgChart1"/>
    <dgm:cxn modelId="{8D3EB23F-7975-4290-B149-A3E36D814051}" type="presParOf" srcId="{BA04580C-1279-430A-93EA-23E2BD8BDFE3}" destId="{0E46BCD0-EFF3-4928-BED7-14006C647EDF}" srcOrd="0" destOrd="0" presId="urn:microsoft.com/office/officeart/2005/8/layout/orgChart1"/>
    <dgm:cxn modelId="{3D3B7124-852F-4179-806D-89A7C833A6DC}" type="presParOf" srcId="{0E46BCD0-EFF3-4928-BED7-14006C647EDF}" destId="{5C72C958-63D5-44CB-85BA-4B182A1B5398}" srcOrd="0" destOrd="0" presId="urn:microsoft.com/office/officeart/2005/8/layout/orgChart1"/>
    <dgm:cxn modelId="{60A1895E-A8BE-4B37-93E6-7552E2C497B0}" type="presParOf" srcId="{0E46BCD0-EFF3-4928-BED7-14006C647EDF}" destId="{0029E3B9-C8AA-41EA-A11C-97443A267FA8}" srcOrd="1" destOrd="0" presId="urn:microsoft.com/office/officeart/2005/8/layout/orgChart1"/>
    <dgm:cxn modelId="{87051FDA-533A-4AE5-8E56-28BC0F13A6CE}" type="presParOf" srcId="{BA04580C-1279-430A-93EA-23E2BD8BDFE3}" destId="{E129657F-0E29-4D4A-A5C6-9851F0406B2B}" srcOrd="1" destOrd="0" presId="urn:microsoft.com/office/officeart/2005/8/layout/orgChart1"/>
    <dgm:cxn modelId="{52ABEAF2-72F8-4DC5-8FD9-DE9D286F00AA}" type="presParOf" srcId="{BA04580C-1279-430A-93EA-23E2BD8BDFE3}" destId="{B128A5ED-5829-4ED1-8803-537DBB0D2D3C}" srcOrd="2" destOrd="0" presId="urn:microsoft.com/office/officeart/2005/8/layout/orgChart1"/>
    <dgm:cxn modelId="{7FF6DBAF-B98E-49BE-9870-75CF908786D8}" type="presParOf" srcId="{6AD9E646-C039-42A3-9E6C-BB0B6A755D6E}" destId="{097246D9-A227-498F-B17E-D485DEAE4B7A}" srcOrd="2" destOrd="0" presId="urn:microsoft.com/office/officeart/2005/8/layout/orgChart1"/>
    <dgm:cxn modelId="{EED76CC0-77A7-49FF-8BBE-97AC4498858B}" type="presParOf" srcId="{6AD9E646-C039-42A3-9E6C-BB0B6A755D6E}" destId="{700B3B65-2D19-43B7-A8CD-3C210D2F33FE}" srcOrd="3" destOrd="0" presId="urn:microsoft.com/office/officeart/2005/8/layout/orgChart1"/>
    <dgm:cxn modelId="{2FCE731C-B17E-4C29-8ACE-D6B5AA5FE201}" type="presParOf" srcId="{700B3B65-2D19-43B7-A8CD-3C210D2F33FE}" destId="{3DC1410D-0E7C-4696-BFDE-FE451ACE3943}" srcOrd="0" destOrd="0" presId="urn:microsoft.com/office/officeart/2005/8/layout/orgChart1"/>
    <dgm:cxn modelId="{9BFED702-8E75-43D3-B1F1-7563D51B884F}" type="presParOf" srcId="{3DC1410D-0E7C-4696-BFDE-FE451ACE3943}" destId="{C7225B67-C8E8-47E1-A344-FF9C485061D0}" srcOrd="0" destOrd="0" presId="urn:microsoft.com/office/officeart/2005/8/layout/orgChart1"/>
    <dgm:cxn modelId="{8345F238-97BD-4DF1-98D9-1C8B2647DE8F}" type="presParOf" srcId="{3DC1410D-0E7C-4696-BFDE-FE451ACE3943}" destId="{BC295BA2-0479-4757-8A7E-FA48C65BD863}" srcOrd="1" destOrd="0" presId="urn:microsoft.com/office/officeart/2005/8/layout/orgChart1"/>
    <dgm:cxn modelId="{5CD85532-D0E6-46F9-9256-C8EB431BF7C9}" type="presParOf" srcId="{700B3B65-2D19-43B7-A8CD-3C210D2F33FE}" destId="{42E66376-BF4D-46D0-871E-0C37230B6549}" srcOrd="1" destOrd="0" presId="urn:microsoft.com/office/officeart/2005/8/layout/orgChart1"/>
    <dgm:cxn modelId="{AA5B2CB2-EF14-4B3C-BA2A-B18A4E79DAA4}" type="presParOf" srcId="{700B3B65-2D19-43B7-A8CD-3C210D2F33FE}" destId="{7A4804B7-0132-4D38-9164-C8C99E0324DB}" srcOrd="2" destOrd="0" presId="urn:microsoft.com/office/officeart/2005/8/layout/orgChart1"/>
    <dgm:cxn modelId="{8520CC2A-F55B-4610-A2F9-396CBC98BF22}" type="presParOf" srcId="{2AB2BFEF-DF27-419F-992D-44AD764385E4}" destId="{7CB4ECA4-2FEE-420E-A67D-604A80794DA7}" srcOrd="2" destOrd="0" presId="urn:microsoft.com/office/officeart/2005/8/layout/orgChart1"/>
    <dgm:cxn modelId="{E4D0F2EC-ED02-44AF-BD2B-3B7A3EF460BD}" type="presParOf" srcId="{4265A543-DEB2-4FA7-98F2-452B8165D146}" destId="{5FFECCD6-3878-4991-ABE3-D522F3523DCA}" srcOrd="2" destOrd="0" presId="urn:microsoft.com/office/officeart/2005/8/layout/orgChart1"/>
    <dgm:cxn modelId="{0D9C5E71-D6C0-40A4-BABD-FEB2F495A9B7}" type="presParOf" srcId="{4265A543-DEB2-4FA7-98F2-452B8165D146}" destId="{2C591ED8-5095-4FCD-BB48-A94E2036B6E3}" srcOrd="3" destOrd="0" presId="urn:microsoft.com/office/officeart/2005/8/layout/orgChart1"/>
    <dgm:cxn modelId="{4FE586B6-25B8-4306-B0B2-724051148E67}" type="presParOf" srcId="{2C591ED8-5095-4FCD-BB48-A94E2036B6E3}" destId="{06785766-DE72-40E4-BC30-B3482A8BA9A9}" srcOrd="0" destOrd="0" presId="urn:microsoft.com/office/officeart/2005/8/layout/orgChart1"/>
    <dgm:cxn modelId="{DFE98D02-E682-441B-B72D-3B01388E5075}" type="presParOf" srcId="{06785766-DE72-40E4-BC30-B3482A8BA9A9}" destId="{0D9F4134-8C37-4D99-ACF9-C78485FA80EA}" srcOrd="0" destOrd="0" presId="urn:microsoft.com/office/officeart/2005/8/layout/orgChart1"/>
    <dgm:cxn modelId="{776720C3-B79F-4D9F-8E11-6729BCAEA2DA}" type="presParOf" srcId="{06785766-DE72-40E4-BC30-B3482A8BA9A9}" destId="{05034F84-9D62-4471-8B5D-C7888EDD46EA}" srcOrd="1" destOrd="0" presId="urn:microsoft.com/office/officeart/2005/8/layout/orgChart1"/>
    <dgm:cxn modelId="{8E58C225-2B9A-4EB2-97DB-A97F26909830}" type="presParOf" srcId="{2C591ED8-5095-4FCD-BB48-A94E2036B6E3}" destId="{43363C4A-EB10-4398-95A9-891D95F95FFC}" srcOrd="1" destOrd="0" presId="urn:microsoft.com/office/officeart/2005/8/layout/orgChart1"/>
    <dgm:cxn modelId="{96F318FC-C38A-4003-92AA-F14775ACEB96}" type="presParOf" srcId="{43363C4A-EB10-4398-95A9-891D95F95FFC}" destId="{CAF06C15-1277-4981-8E5C-97F5864241B7}" srcOrd="0" destOrd="0" presId="urn:microsoft.com/office/officeart/2005/8/layout/orgChart1"/>
    <dgm:cxn modelId="{114B2654-225F-40DD-88AD-D4C7209BEFA2}" type="presParOf" srcId="{43363C4A-EB10-4398-95A9-891D95F95FFC}" destId="{3CA7470B-D6D6-4E84-87E8-5018E389312C}" srcOrd="1" destOrd="0" presId="urn:microsoft.com/office/officeart/2005/8/layout/orgChart1"/>
    <dgm:cxn modelId="{A9859276-DF9A-4F06-A2A7-DC35AF4F3458}" type="presParOf" srcId="{3CA7470B-D6D6-4E84-87E8-5018E389312C}" destId="{A09619A5-DAD8-42B9-9AA0-8EDC930F4569}" srcOrd="0" destOrd="0" presId="urn:microsoft.com/office/officeart/2005/8/layout/orgChart1"/>
    <dgm:cxn modelId="{07914B28-CF36-438E-9964-5A08EDC24B33}" type="presParOf" srcId="{A09619A5-DAD8-42B9-9AA0-8EDC930F4569}" destId="{3C272F1B-3561-416A-B664-6CCA419912BC}" srcOrd="0" destOrd="0" presId="urn:microsoft.com/office/officeart/2005/8/layout/orgChart1"/>
    <dgm:cxn modelId="{B72D4B5C-19C4-4066-B681-BDBAD2AF7A4F}" type="presParOf" srcId="{A09619A5-DAD8-42B9-9AA0-8EDC930F4569}" destId="{FCB987E9-89EA-4137-838A-EC9D76633379}" srcOrd="1" destOrd="0" presId="urn:microsoft.com/office/officeart/2005/8/layout/orgChart1"/>
    <dgm:cxn modelId="{51FCD19A-321C-4215-AD32-A5232F4259CF}" type="presParOf" srcId="{3CA7470B-D6D6-4E84-87E8-5018E389312C}" destId="{3A0FDFFF-4C87-4C8B-8526-72B8A04931CA}" srcOrd="1" destOrd="0" presId="urn:microsoft.com/office/officeart/2005/8/layout/orgChart1"/>
    <dgm:cxn modelId="{9A5319D5-51CD-4DF4-AB3D-1A297E5F5678}" type="presParOf" srcId="{3A0FDFFF-4C87-4C8B-8526-72B8A04931CA}" destId="{E9F51E55-FF7F-4528-A4FD-4DD117ECB2F1}" srcOrd="0" destOrd="0" presId="urn:microsoft.com/office/officeart/2005/8/layout/orgChart1"/>
    <dgm:cxn modelId="{B56C39B2-9285-483B-82F1-0837F82517B9}" type="presParOf" srcId="{3A0FDFFF-4C87-4C8B-8526-72B8A04931CA}" destId="{963364FE-AABB-41CD-87D4-ED196E054397}" srcOrd="1" destOrd="0" presId="urn:microsoft.com/office/officeart/2005/8/layout/orgChart1"/>
    <dgm:cxn modelId="{E0436840-543F-4AAC-AED7-DBB6B5870463}" type="presParOf" srcId="{963364FE-AABB-41CD-87D4-ED196E054397}" destId="{7933CC0E-7A60-4832-9A3B-2B66D835D555}" srcOrd="0" destOrd="0" presId="urn:microsoft.com/office/officeart/2005/8/layout/orgChart1"/>
    <dgm:cxn modelId="{16007022-1851-4F08-990A-0CAAC8ABD936}" type="presParOf" srcId="{7933CC0E-7A60-4832-9A3B-2B66D835D555}" destId="{8655159E-0738-41B1-AE7A-C0C5F763F4A7}" srcOrd="0" destOrd="0" presId="urn:microsoft.com/office/officeart/2005/8/layout/orgChart1"/>
    <dgm:cxn modelId="{4022AC2B-EF28-4C05-B574-83A79565EE0F}" type="presParOf" srcId="{7933CC0E-7A60-4832-9A3B-2B66D835D555}" destId="{3632C5A1-9B48-4C2F-B8DD-5E8A5A817E07}" srcOrd="1" destOrd="0" presId="urn:microsoft.com/office/officeart/2005/8/layout/orgChart1"/>
    <dgm:cxn modelId="{77DD0047-2A11-47B1-9CC1-57A1538C5F08}" type="presParOf" srcId="{963364FE-AABB-41CD-87D4-ED196E054397}" destId="{DD64A74A-631C-4983-A6EC-EF21DD1E7C8C}" srcOrd="1" destOrd="0" presId="urn:microsoft.com/office/officeart/2005/8/layout/orgChart1"/>
    <dgm:cxn modelId="{7B9421E4-FBE7-4E7D-BE19-F8314AF10094}" type="presParOf" srcId="{963364FE-AABB-41CD-87D4-ED196E054397}" destId="{69294E3A-E958-435A-AF35-A43B07AE1C2E}" srcOrd="2" destOrd="0" presId="urn:microsoft.com/office/officeart/2005/8/layout/orgChart1"/>
    <dgm:cxn modelId="{CC78FB5B-9327-4DF1-851D-66A780AF1BF7}" type="presParOf" srcId="{3CA7470B-D6D6-4E84-87E8-5018E389312C}" destId="{378A8F79-D24A-4E92-A00D-1723E448F839}" srcOrd="2" destOrd="0" presId="urn:microsoft.com/office/officeart/2005/8/layout/orgChart1"/>
    <dgm:cxn modelId="{EC1CCC57-751B-4AB4-8BAF-FD39D2E116C3}" type="presParOf" srcId="{43363C4A-EB10-4398-95A9-891D95F95FFC}" destId="{C5E65C88-E3FF-42DE-A60E-8F77415A70D0}" srcOrd="2" destOrd="0" presId="urn:microsoft.com/office/officeart/2005/8/layout/orgChart1"/>
    <dgm:cxn modelId="{3C20871D-C5E6-479B-A749-8CA4C522CE0A}" type="presParOf" srcId="{43363C4A-EB10-4398-95A9-891D95F95FFC}" destId="{30AAE121-D9D5-4CA1-BE55-9DF373F59D3D}" srcOrd="3" destOrd="0" presId="urn:microsoft.com/office/officeart/2005/8/layout/orgChart1"/>
    <dgm:cxn modelId="{3DCFCB5E-9E48-43CA-93D0-76319BB8884F}" type="presParOf" srcId="{30AAE121-D9D5-4CA1-BE55-9DF373F59D3D}" destId="{12075079-190E-425E-992A-8E486965F6F5}" srcOrd="0" destOrd="0" presId="urn:microsoft.com/office/officeart/2005/8/layout/orgChart1"/>
    <dgm:cxn modelId="{A76064EB-BAB0-4A00-924F-FFDB60566230}" type="presParOf" srcId="{12075079-190E-425E-992A-8E486965F6F5}" destId="{32F2B371-0E68-46C4-99E1-8950E0AA59F3}" srcOrd="0" destOrd="0" presId="urn:microsoft.com/office/officeart/2005/8/layout/orgChart1"/>
    <dgm:cxn modelId="{32B18515-21C2-4977-890B-1580435A7CA9}" type="presParOf" srcId="{12075079-190E-425E-992A-8E486965F6F5}" destId="{F18612F7-9F80-4BAF-836A-8CE26497C6F0}" srcOrd="1" destOrd="0" presId="urn:microsoft.com/office/officeart/2005/8/layout/orgChart1"/>
    <dgm:cxn modelId="{AF431869-E596-4E85-ADD7-C514E0655462}" type="presParOf" srcId="{30AAE121-D9D5-4CA1-BE55-9DF373F59D3D}" destId="{CEC27B47-2A81-44D2-857F-56677C00D119}" srcOrd="1" destOrd="0" presId="urn:microsoft.com/office/officeart/2005/8/layout/orgChart1"/>
    <dgm:cxn modelId="{494AF6D0-4808-484B-B830-909DC1D3AA95}" type="presParOf" srcId="{CEC27B47-2A81-44D2-857F-56677C00D119}" destId="{2FFD1C5D-5DCC-475F-AACB-5C9E428978FF}" srcOrd="0" destOrd="0" presId="urn:microsoft.com/office/officeart/2005/8/layout/orgChart1"/>
    <dgm:cxn modelId="{5C985051-03D6-4E2E-BA16-7C2C728DF1BF}" type="presParOf" srcId="{CEC27B47-2A81-44D2-857F-56677C00D119}" destId="{1484854E-A1B1-4281-8132-3585D20861B0}" srcOrd="1" destOrd="0" presId="urn:microsoft.com/office/officeart/2005/8/layout/orgChart1"/>
    <dgm:cxn modelId="{67111DE9-0B93-433E-A97C-E9B28C0226E6}" type="presParOf" srcId="{1484854E-A1B1-4281-8132-3585D20861B0}" destId="{E58580D0-AAF5-4BDB-85A4-6318B6CDB215}" srcOrd="0" destOrd="0" presId="urn:microsoft.com/office/officeart/2005/8/layout/orgChart1"/>
    <dgm:cxn modelId="{838931D5-908A-4E53-A83C-BC0B675523DF}" type="presParOf" srcId="{E58580D0-AAF5-4BDB-85A4-6318B6CDB215}" destId="{E3787CC8-CF0F-442B-A518-2185CBC70DD0}" srcOrd="0" destOrd="0" presId="urn:microsoft.com/office/officeart/2005/8/layout/orgChart1"/>
    <dgm:cxn modelId="{AF06A62F-184E-48C1-ACE1-1D5F0E5306E5}" type="presParOf" srcId="{E58580D0-AAF5-4BDB-85A4-6318B6CDB215}" destId="{4B949F94-D91F-4583-8B44-EEC72CCAD2BB}" srcOrd="1" destOrd="0" presId="urn:microsoft.com/office/officeart/2005/8/layout/orgChart1"/>
    <dgm:cxn modelId="{C180DC2D-0D40-4990-9F57-39AA5B8222B2}" type="presParOf" srcId="{1484854E-A1B1-4281-8132-3585D20861B0}" destId="{EB0219F9-47C7-4D41-8C7D-D7BCDFD4CC1A}" srcOrd="1" destOrd="0" presId="urn:microsoft.com/office/officeart/2005/8/layout/orgChart1"/>
    <dgm:cxn modelId="{2A6B637A-6B3E-4B5E-A5DB-CCDA6343F3CF}" type="presParOf" srcId="{1484854E-A1B1-4281-8132-3585D20861B0}" destId="{4016A88F-1DF8-4C9D-B306-6AAFA735569C}" srcOrd="2" destOrd="0" presId="urn:microsoft.com/office/officeart/2005/8/layout/orgChart1"/>
    <dgm:cxn modelId="{D0273E41-0DE4-408A-BFB5-173192FB6AFB}" type="presParOf" srcId="{30AAE121-D9D5-4CA1-BE55-9DF373F59D3D}" destId="{1219A425-B292-4748-83AB-D343102F6FE6}" srcOrd="2" destOrd="0" presId="urn:microsoft.com/office/officeart/2005/8/layout/orgChart1"/>
    <dgm:cxn modelId="{99ACB013-0D89-4031-8031-D07F210F9413}" type="presParOf" srcId="{2C591ED8-5095-4FCD-BB48-A94E2036B6E3}" destId="{262AAB7E-0257-4AB1-B86D-58A6D63C5E6F}" srcOrd="2" destOrd="0" presId="urn:microsoft.com/office/officeart/2005/8/layout/orgChart1"/>
    <dgm:cxn modelId="{A7C332E2-87EB-4503-BE29-11025488241D}"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868F1CCD-386C-45A9-A489-9048BFC88D87}" type="presOf" srcId="{3BAA9B65-7C6D-4488-96B7-B397BA372791}" destId="{CAF06C15-1277-4981-8E5C-97F5864241B7}" srcOrd="0" destOrd="0" presId="urn:microsoft.com/office/officeart/2005/8/layout/orgChart1"/>
    <dgm:cxn modelId="{155B26BE-B5F1-4389-90DA-0ECAD4B1587F}" type="presOf" srcId="{864A8C28-09B8-481B-8BF9-255473397F75}" destId="{3C272F1B-3561-416A-B664-6CCA419912BC}"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053C0F05-32AB-4369-869F-BCDA7183A182}" type="presOf" srcId="{C8F96092-F1D6-4C35-89DB-E3BA9356AF38}" destId="{DB702D74-9704-4813-96A1-1E1622EDBAEE}"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0F8082CB-82C1-45FF-8A40-548BCB0C5819}" srcId="{14534D70-A313-48E0-993E-9BF99A4751E1}" destId="{2BCCA590-A21E-4E1C-B4B7-5536B4F71719}" srcOrd="0" destOrd="0" parTransId="{F15030C9-44BF-4FFD-9624-F98E70BC1861}" sibTransId="{E578A5D8-39A3-4D9C-9299-0900E10025F4}"/>
    <dgm:cxn modelId="{B7B63844-4B3A-49EC-AE9B-4319239704DA}" type="presOf" srcId="{690B377E-54EB-426E-99F0-687C4D4C1F1F}" destId="{3632C5A1-9B48-4C2F-B8DD-5E8A5A817E07}" srcOrd="1" destOrd="0" presId="urn:microsoft.com/office/officeart/2005/8/layout/orgChart1"/>
    <dgm:cxn modelId="{C5B5B474-E3FA-4D6D-ABC1-7994FB31431A}" type="presOf" srcId="{06C2A45B-B1B3-40B3-8951-FB5B1CF82137}" destId="{E3787CC8-CF0F-442B-A518-2185CBC70DD0}" srcOrd="0" destOrd="0" presId="urn:microsoft.com/office/officeart/2005/8/layout/orgChart1"/>
    <dgm:cxn modelId="{E5EDB161-0A24-4198-A66B-5CA84ACDB313}" type="presOf" srcId="{2C46FE8C-A3BF-49AE-AA93-EF9213CA7555}" destId="{509DC3CD-47FA-4517-9131-7C493EC2D145}" srcOrd="1" destOrd="0" presId="urn:microsoft.com/office/officeart/2005/8/layout/orgChart1"/>
    <dgm:cxn modelId="{200B542A-C720-4572-963D-1FFA49A636DA}" type="presOf" srcId="{2BCCA590-A21E-4E1C-B4B7-5536B4F71719}" destId="{0029E3B9-C8AA-41EA-A11C-97443A267FA8}" srcOrd="1" destOrd="0" presId="urn:microsoft.com/office/officeart/2005/8/layout/orgChart1"/>
    <dgm:cxn modelId="{B6BF8103-DBAB-4A71-8CC7-370A3663A821}" type="presOf" srcId="{1554F028-DB5F-432C-9B50-69F58D98F06D}" destId="{32F2B371-0E68-46C4-99E1-8950E0AA59F3}" srcOrd="0" destOrd="0" presId="urn:microsoft.com/office/officeart/2005/8/layout/orgChart1"/>
    <dgm:cxn modelId="{35738A1E-26BC-4406-B364-26D6EA151E5A}" type="presOf" srcId="{14534D70-A313-48E0-993E-9BF99A4751E1}" destId="{C69C8D37-FE2E-479A-A600-591C22E74617}" srcOrd="0" destOrd="0" presId="urn:microsoft.com/office/officeart/2005/8/layout/orgChart1"/>
    <dgm:cxn modelId="{F96ADE31-A868-41DD-9B60-3F3B00741204}" type="presOf" srcId="{843E8F54-D63B-43E9-A4A5-DCEB20B15315}" destId="{E9F51E55-FF7F-4528-A4FD-4DD117ECB2F1}" srcOrd="0" destOrd="0" presId="urn:microsoft.com/office/officeart/2005/8/layout/orgChart1"/>
    <dgm:cxn modelId="{1338D065-F9F1-4CEB-8243-BA63DF3F079E}" type="presOf" srcId="{F15030C9-44BF-4FFD-9624-F98E70BC1861}" destId="{31A00046-87FB-4D8E-9926-34D9053AB534}" srcOrd="0" destOrd="0" presId="urn:microsoft.com/office/officeart/2005/8/layout/orgChart1"/>
    <dgm:cxn modelId="{9A6429E0-5853-475B-948C-50214F853BC4}" type="presOf" srcId="{2AF65186-30D4-4803-ACB9-BC2284D25B3D}" destId="{05034F84-9D62-4471-8B5D-C7888EDD46EA}" srcOrd="1" destOrd="0" presId="urn:microsoft.com/office/officeart/2005/8/layout/orgChart1"/>
    <dgm:cxn modelId="{1496EBC8-AE60-4099-A634-1FA6B6B1ED19}"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EC9660F5-C86E-4677-991F-FF79B9A7BD47}" type="presOf" srcId="{1554F028-DB5F-432C-9B50-69F58D98F06D}" destId="{F18612F7-9F80-4BAF-836A-8CE26497C6F0}" srcOrd="1"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B31FB8C4-2816-4E94-BD8C-A8B1D2B1F868}" type="presOf" srcId="{61ED6F64-1037-41AA-99CB-0FD1CE5C42CA}" destId="{C7225B67-C8E8-47E1-A344-FF9C485061D0}" srcOrd="0" destOrd="0" presId="urn:microsoft.com/office/officeart/2005/8/layout/orgChart1"/>
    <dgm:cxn modelId="{A64EDBD7-A43E-4795-88E8-B94A7E4C2614}" type="presOf" srcId="{61ED6F64-1037-41AA-99CB-0FD1CE5C42CA}" destId="{BC295BA2-0479-4757-8A7E-FA48C65BD863}" srcOrd="1" destOrd="0" presId="urn:microsoft.com/office/officeart/2005/8/layout/orgChart1"/>
    <dgm:cxn modelId="{32100410-386B-4EA9-B00D-20DAF6226561}" type="presOf" srcId="{0B6AB93F-CC09-4216-BD7B-C4881C39C942}" destId="{2FFD1C5D-5DCC-475F-AACB-5C9E428978FF}" srcOrd="0" destOrd="0" presId="urn:microsoft.com/office/officeart/2005/8/layout/orgChart1"/>
    <dgm:cxn modelId="{F4B2F1DC-9EBE-4CAF-BA2C-A211AE57388E}" type="presOf" srcId="{D43DF74B-DE34-4A39-8393-CFA044E97EC7}" destId="{5FFECCD6-3878-4991-ABE3-D522F3523DCA}" srcOrd="0" destOrd="0" presId="urn:microsoft.com/office/officeart/2005/8/layout/orgChart1"/>
    <dgm:cxn modelId="{6D5F9073-5A98-46AC-BABB-52C2E7DF7399}" type="presOf" srcId="{2AF65186-30D4-4803-ACB9-BC2284D25B3D}" destId="{0D9F4134-8C37-4D99-ACF9-C78485FA80EA}"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07880FF-FB9C-4A74-8EF5-8095B760D98C}" type="presOf" srcId="{E8382416-C2D9-4059-91FA-437F691B39FC}" destId="{097246D9-A227-498F-B17E-D485DEAE4B7A}" srcOrd="0" destOrd="0" presId="urn:microsoft.com/office/officeart/2005/8/layout/orgChart1"/>
    <dgm:cxn modelId="{A23EF6F6-1AB7-458E-9E75-169A2FAF5913}" type="presOf" srcId="{27B1691D-36CB-45F3-ABE6-9282F3F8D3FB}" destId="{C5E65C88-E3FF-42DE-A60E-8F77415A70D0}" srcOrd="0" destOrd="0" presId="urn:microsoft.com/office/officeart/2005/8/layout/orgChart1"/>
    <dgm:cxn modelId="{4CEE7DA4-7532-44E0-B38F-F0042DCECB25}" type="presOf" srcId="{2C46FE8C-A3BF-49AE-AA93-EF9213CA7555}" destId="{418912AB-6FED-4B26-9BE6-8844E6C06A38}" srcOrd="0" destOrd="0" presId="urn:microsoft.com/office/officeart/2005/8/layout/orgChart1"/>
    <dgm:cxn modelId="{415F88F7-551E-4593-9004-C5DAA63D3CED}" type="presOf" srcId="{2BCCA590-A21E-4E1C-B4B7-5536B4F71719}" destId="{5C72C958-63D5-44CB-85BA-4B182A1B5398}"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B3E20551-29C4-4CF9-A8E0-AD4EF4487EE6}" type="presOf" srcId="{690B377E-54EB-426E-99F0-687C4D4C1F1F}" destId="{8655159E-0738-41B1-AE7A-C0C5F763F4A7}" srcOrd="0" destOrd="0" presId="urn:microsoft.com/office/officeart/2005/8/layout/orgChart1"/>
    <dgm:cxn modelId="{04A729FB-B1B3-4C37-B5D2-5B43C140034D}" type="presOf" srcId="{440E62FC-F87B-4234-A595-69BE92522468}" destId="{A5CC26DD-5B3E-4647-8F89-280D8BB1D9DC}" srcOrd="0" destOrd="0" presId="urn:microsoft.com/office/officeart/2005/8/layout/orgChart1"/>
    <dgm:cxn modelId="{D34F1161-3CC7-4C47-8722-C13213CF3BF9}" type="presOf" srcId="{06C2A45B-B1B3-40B3-8951-FB5B1CF82137}" destId="{4B949F94-D91F-4583-8B44-EEC72CCAD2BB}" srcOrd="1" destOrd="0" presId="urn:microsoft.com/office/officeart/2005/8/layout/orgChart1"/>
    <dgm:cxn modelId="{05D086A5-C016-4CA8-A5E9-386AE0B1F3A6}" type="presOf" srcId="{864A8C28-09B8-481B-8BF9-255473397F75}" destId="{FCB987E9-89EA-4137-838A-EC9D76633379}" srcOrd="1" destOrd="0" presId="urn:microsoft.com/office/officeart/2005/8/layout/orgChart1"/>
    <dgm:cxn modelId="{1AC19829-8105-4A83-9B1D-C3E1CF5C34C0}" type="presParOf" srcId="{DB702D74-9704-4813-96A1-1E1622EDBAEE}" destId="{A5553F94-5CE1-40C9-9676-2711A675CD77}" srcOrd="0" destOrd="0" presId="urn:microsoft.com/office/officeart/2005/8/layout/orgChart1"/>
    <dgm:cxn modelId="{1658E95E-6B83-4437-9B80-C8EE551FF65D}" type="presParOf" srcId="{A5553F94-5CE1-40C9-9676-2711A675CD77}" destId="{77C5A94E-F585-4A43-88BA-CDC7968B7BDD}" srcOrd="0" destOrd="0" presId="urn:microsoft.com/office/officeart/2005/8/layout/orgChart1"/>
    <dgm:cxn modelId="{F50392DA-314A-4EC0-B334-782CFBFEA46E}" type="presParOf" srcId="{77C5A94E-F585-4A43-88BA-CDC7968B7BDD}" destId="{418912AB-6FED-4B26-9BE6-8844E6C06A38}" srcOrd="0" destOrd="0" presId="urn:microsoft.com/office/officeart/2005/8/layout/orgChart1"/>
    <dgm:cxn modelId="{0C13805A-A517-42F4-89EB-98FD620A4D0E}" type="presParOf" srcId="{77C5A94E-F585-4A43-88BA-CDC7968B7BDD}" destId="{509DC3CD-47FA-4517-9131-7C493EC2D145}" srcOrd="1" destOrd="0" presId="urn:microsoft.com/office/officeart/2005/8/layout/orgChart1"/>
    <dgm:cxn modelId="{51598EE3-76E8-4C13-8101-5DF8DC01A04F}" type="presParOf" srcId="{A5553F94-5CE1-40C9-9676-2711A675CD77}" destId="{4265A543-DEB2-4FA7-98F2-452B8165D146}" srcOrd="1" destOrd="0" presId="urn:microsoft.com/office/officeart/2005/8/layout/orgChart1"/>
    <dgm:cxn modelId="{4D8940CB-E3A7-4E18-8A2A-D0AF0B0084E7}" type="presParOf" srcId="{4265A543-DEB2-4FA7-98F2-452B8165D146}" destId="{A5CC26DD-5B3E-4647-8F89-280D8BB1D9DC}" srcOrd="0" destOrd="0" presId="urn:microsoft.com/office/officeart/2005/8/layout/orgChart1"/>
    <dgm:cxn modelId="{828860CE-B336-46A9-B9D4-FB37AF00E51D}" type="presParOf" srcId="{4265A543-DEB2-4FA7-98F2-452B8165D146}" destId="{2AB2BFEF-DF27-419F-992D-44AD764385E4}" srcOrd="1" destOrd="0" presId="urn:microsoft.com/office/officeart/2005/8/layout/orgChart1"/>
    <dgm:cxn modelId="{C7F10903-AEA1-4329-96A0-2050DEA453C5}" type="presParOf" srcId="{2AB2BFEF-DF27-419F-992D-44AD764385E4}" destId="{51DD09DB-D854-4CD1-8C5D-E975CF1AAB41}" srcOrd="0" destOrd="0" presId="urn:microsoft.com/office/officeart/2005/8/layout/orgChart1"/>
    <dgm:cxn modelId="{52613301-276F-4357-AA4E-F9C365A193A9}" type="presParOf" srcId="{51DD09DB-D854-4CD1-8C5D-E975CF1AAB41}" destId="{C69C8D37-FE2E-479A-A600-591C22E74617}" srcOrd="0" destOrd="0" presId="urn:microsoft.com/office/officeart/2005/8/layout/orgChart1"/>
    <dgm:cxn modelId="{503EC749-C1AD-4F37-8390-2D10EE680BD2}" type="presParOf" srcId="{51DD09DB-D854-4CD1-8C5D-E975CF1AAB41}" destId="{95715B06-0210-4761-BDAC-9EB7095DC8B1}" srcOrd="1" destOrd="0" presId="urn:microsoft.com/office/officeart/2005/8/layout/orgChart1"/>
    <dgm:cxn modelId="{FC41E254-D8D8-413C-9BB5-405F5F06E924}" type="presParOf" srcId="{2AB2BFEF-DF27-419F-992D-44AD764385E4}" destId="{6AD9E646-C039-42A3-9E6C-BB0B6A755D6E}" srcOrd="1" destOrd="0" presId="urn:microsoft.com/office/officeart/2005/8/layout/orgChart1"/>
    <dgm:cxn modelId="{3550826C-28DB-4F89-ADED-5E37829B951B}" type="presParOf" srcId="{6AD9E646-C039-42A3-9E6C-BB0B6A755D6E}" destId="{31A00046-87FB-4D8E-9926-34D9053AB534}" srcOrd="0" destOrd="0" presId="urn:microsoft.com/office/officeart/2005/8/layout/orgChart1"/>
    <dgm:cxn modelId="{E0115F85-8DB0-4401-91FD-48EDAEE4EBBC}" type="presParOf" srcId="{6AD9E646-C039-42A3-9E6C-BB0B6A755D6E}" destId="{BA04580C-1279-430A-93EA-23E2BD8BDFE3}" srcOrd="1" destOrd="0" presId="urn:microsoft.com/office/officeart/2005/8/layout/orgChart1"/>
    <dgm:cxn modelId="{27E80F0E-EDFC-4EF3-964F-9A924E81D9CE}" type="presParOf" srcId="{BA04580C-1279-430A-93EA-23E2BD8BDFE3}" destId="{0E46BCD0-EFF3-4928-BED7-14006C647EDF}" srcOrd="0" destOrd="0" presId="urn:microsoft.com/office/officeart/2005/8/layout/orgChart1"/>
    <dgm:cxn modelId="{6925FAF7-29F2-45A6-8936-8064EEE148A9}" type="presParOf" srcId="{0E46BCD0-EFF3-4928-BED7-14006C647EDF}" destId="{5C72C958-63D5-44CB-85BA-4B182A1B5398}" srcOrd="0" destOrd="0" presId="urn:microsoft.com/office/officeart/2005/8/layout/orgChart1"/>
    <dgm:cxn modelId="{77E82F0E-301B-486F-91FA-69C4C58CD5B5}" type="presParOf" srcId="{0E46BCD0-EFF3-4928-BED7-14006C647EDF}" destId="{0029E3B9-C8AA-41EA-A11C-97443A267FA8}" srcOrd="1" destOrd="0" presId="urn:microsoft.com/office/officeart/2005/8/layout/orgChart1"/>
    <dgm:cxn modelId="{46F48E59-7F57-46AD-A597-829EB7333ABE}" type="presParOf" srcId="{BA04580C-1279-430A-93EA-23E2BD8BDFE3}" destId="{E129657F-0E29-4D4A-A5C6-9851F0406B2B}" srcOrd="1" destOrd="0" presId="urn:microsoft.com/office/officeart/2005/8/layout/orgChart1"/>
    <dgm:cxn modelId="{C0CAFE4D-CB7D-4870-8CEA-CEB7E5D9F44D}" type="presParOf" srcId="{BA04580C-1279-430A-93EA-23E2BD8BDFE3}" destId="{B128A5ED-5829-4ED1-8803-537DBB0D2D3C}" srcOrd="2" destOrd="0" presId="urn:microsoft.com/office/officeart/2005/8/layout/orgChart1"/>
    <dgm:cxn modelId="{9236EBD0-EBDE-443D-BA71-EEC338C19B3D}" type="presParOf" srcId="{6AD9E646-C039-42A3-9E6C-BB0B6A755D6E}" destId="{097246D9-A227-498F-B17E-D485DEAE4B7A}" srcOrd="2" destOrd="0" presId="urn:microsoft.com/office/officeart/2005/8/layout/orgChart1"/>
    <dgm:cxn modelId="{239FEC89-7069-40D3-80DD-7F6ADFBD579D}" type="presParOf" srcId="{6AD9E646-C039-42A3-9E6C-BB0B6A755D6E}" destId="{700B3B65-2D19-43B7-A8CD-3C210D2F33FE}" srcOrd="3" destOrd="0" presId="urn:microsoft.com/office/officeart/2005/8/layout/orgChart1"/>
    <dgm:cxn modelId="{32785848-40CE-468D-A5CA-19A8F0862D46}" type="presParOf" srcId="{700B3B65-2D19-43B7-A8CD-3C210D2F33FE}" destId="{3DC1410D-0E7C-4696-BFDE-FE451ACE3943}" srcOrd="0" destOrd="0" presId="urn:microsoft.com/office/officeart/2005/8/layout/orgChart1"/>
    <dgm:cxn modelId="{4E4B142D-546C-49EF-9390-D5F6A9AE7298}" type="presParOf" srcId="{3DC1410D-0E7C-4696-BFDE-FE451ACE3943}" destId="{C7225B67-C8E8-47E1-A344-FF9C485061D0}" srcOrd="0" destOrd="0" presId="urn:microsoft.com/office/officeart/2005/8/layout/orgChart1"/>
    <dgm:cxn modelId="{5E1FDD47-960E-4CDB-A91C-9E881B3EB334}" type="presParOf" srcId="{3DC1410D-0E7C-4696-BFDE-FE451ACE3943}" destId="{BC295BA2-0479-4757-8A7E-FA48C65BD863}" srcOrd="1" destOrd="0" presId="urn:microsoft.com/office/officeart/2005/8/layout/orgChart1"/>
    <dgm:cxn modelId="{DBD755D9-EE6D-41C0-99F0-1CB34D8439BF}" type="presParOf" srcId="{700B3B65-2D19-43B7-A8CD-3C210D2F33FE}" destId="{42E66376-BF4D-46D0-871E-0C37230B6549}" srcOrd="1" destOrd="0" presId="urn:microsoft.com/office/officeart/2005/8/layout/orgChart1"/>
    <dgm:cxn modelId="{18E7E5DD-BAA6-46B1-A402-2E30803D0D01}" type="presParOf" srcId="{700B3B65-2D19-43B7-A8CD-3C210D2F33FE}" destId="{7A4804B7-0132-4D38-9164-C8C99E0324DB}" srcOrd="2" destOrd="0" presId="urn:microsoft.com/office/officeart/2005/8/layout/orgChart1"/>
    <dgm:cxn modelId="{779B476C-6637-48CC-A774-273A6078CBBE}" type="presParOf" srcId="{2AB2BFEF-DF27-419F-992D-44AD764385E4}" destId="{7CB4ECA4-2FEE-420E-A67D-604A80794DA7}" srcOrd="2" destOrd="0" presId="urn:microsoft.com/office/officeart/2005/8/layout/orgChart1"/>
    <dgm:cxn modelId="{288546D9-CE15-4A4E-B9B5-BDFF03CA47F4}" type="presParOf" srcId="{4265A543-DEB2-4FA7-98F2-452B8165D146}" destId="{5FFECCD6-3878-4991-ABE3-D522F3523DCA}" srcOrd="2" destOrd="0" presId="urn:microsoft.com/office/officeart/2005/8/layout/orgChart1"/>
    <dgm:cxn modelId="{BB2D3362-4750-46A3-BDB1-A6D8703D2341}" type="presParOf" srcId="{4265A543-DEB2-4FA7-98F2-452B8165D146}" destId="{2C591ED8-5095-4FCD-BB48-A94E2036B6E3}" srcOrd="3" destOrd="0" presId="urn:microsoft.com/office/officeart/2005/8/layout/orgChart1"/>
    <dgm:cxn modelId="{4AF117D3-5BAD-48BD-B2CA-D8303CBE927E}" type="presParOf" srcId="{2C591ED8-5095-4FCD-BB48-A94E2036B6E3}" destId="{06785766-DE72-40E4-BC30-B3482A8BA9A9}" srcOrd="0" destOrd="0" presId="urn:microsoft.com/office/officeart/2005/8/layout/orgChart1"/>
    <dgm:cxn modelId="{6F9E373C-9CDF-4339-A05D-25391220E984}" type="presParOf" srcId="{06785766-DE72-40E4-BC30-B3482A8BA9A9}" destId="{0D9F4134-8C37-4D99-ACF9-C78485FA80EA}" srcOrd="0" destOrd="0" presId="urn:microsoft.com/office/officeart/2005/8/layout/orgChart1"/>
    <dgm:cxn modelId="{B88FA504-D6E1-4E5C-AE89-CC9528310B72}" type="presParOf" srcId="{06785766-DE72-40E4-BC30-B3482A8BA9A9}" destId="{05034F84-9D62-4471-8B5D-C7888EDD46EA}" srcOrd="1" destOrd="0" presId="urn:microsoft.com/office/officeart/2005/8/layout/orgChart1"/>
    <dgm:cxn modelId="{12072A5E-B595-493E-9BA7-1ACEAE01A266}" type="presParOf" srcId="{2C591ED8-5095-4FCD-BB48-A94E2036B6E3}" destId="{43363C4A-EB10-4398-95A9-891D95F95FFC}" srcOrd="1" destOrd="0" presId="urn:microsoft.com/office/officeart/2005/8/layout/orgChart1"/>
    <dgm:cxn modelId="{52B8F6B6-7513-48C1-88DD-E1AC213086BA}" type="presParOf" srcId="{43363C4A-EB10-4398-95A9-891D95F95FFC}" destId="{CAF06C15-1277-4981-8E5C-97F5864241B7}" srcOrd="0" destOrd="0" presId="urn:microsoft.com/office/officeart/2005/8/layout/orgChart1"/>
    <dgm:cxn modelId="{935E8C3A-30F8-40A9-B3A8-E1F7C59CEA0D}" type="presParOf" srcId="{43363C4A-EB10-4398-95A9-891D95F95FFC}" destId="{3CA7470B-D6D6-4E84-87E8-5018E389312C}" srcOrd="1" destOrd="0" presId="urn:microsoft.com/office/officeart/2005/8/layout/orgChart1"/>
    <dgm:cxn modelId="{BA712B13-52A2-44D9-A17F-90FD89EB43BD}" type="presParOf" srcId="{3CA7470B-D6D6-4E84-87E8-5018E389312C}" destId="{A09619A5-DAD8-42B9-9AA0-8EDC930F4569}" srcOrd="0" destOrd="0" presId="urn:microsoft.com/office/officeart/2005/8/layout/orgChart1"/>
    <dgm:cxn modelId="{2720EC50-FB7D-47F3-A02D-063C55E05A7B}" type="presParOf" srcId="{A09619A5-DAD8-42B9-9AA0-8EDC930F4569}" destId="{3C272F1B-3561-416A-B664-6CCA419912BC}" srcOrd="0" destOrd="0" presId="urn:microsoft.com/office/officeart/2005/8/layout/orgChart1"/>
    <dgm:cxn modelId="{27ED8557-5736-4AA0-9C8A-4D245E5A8265}" type="presParOf" srcId="{A09619A5-DAD8-42B9-9AA0-8EDC930F4569}" destId="{FCB987E9-89EA-4137-838A-EC9D76633379}" srcOrd="1" destOrd="0" presId="urn:microsoft.com/office/officeart/2005/8/layout/orgChart1"/>
    <dgm:cxn modelId="{8C7C8BEA-8503-449A-886B-64C9AA8FF14A}" type="presParOf" srcId="{3CA7470B-D6D6-4E84-87E8-5018E389312C}" destId="{3A0FDFFF-4C87-4C8B-8526-72B8A04931CA}" srcOrd="1" destOrd="0" presId="urn:microsoft.com/office/officeart/2005/8/layout/orgChart1"/>
    <dgm:cxn modelId="{CBEF97D5-57D2-46D8-9110-970A4C9596A3}" type="presParOf" srcId="{3A0FDFFF-4C87-4C8B-8526-72B8A04931CA}" destId="{E9F51E55-FF7F-4528-A4FD-4DD117ECB2F1}" srcOrd="0" destOrd="0" presId="urn:microsoft.com/office/officeart/2005/8/layout/orgChart1"/>
    <dgm:cxn modelId="{21960D52-7422-47A8-AD04-3E46164A3C50}" type="presParOf" srcId="{3A0FDFFF-4C87-4C8B-8526-72B8A04931CA}" destId="{963364FE-AABB-41CD-87D4-ED196E054397}" srcOrd="1" destOrd="0" presId="urn:microsoft.com/office/officeart/2005/8/layout/orgChart1"/>
    <dgm:cxn modelId="{142D7968-4052-4412-9B4B-D5B8023A19DD}" type="presParOf" srcId="{963364FE-AABB-41CD-87D4-ED196E054397}" destId="{7933CC0E-7A60-4832-9A3B-2B66D835D555}" srcOrd="0" destOrd="0" presId="urn:microsoft.com/office/officeart/2005/8/layout/orgChart1"/>
    <dgm:cxn modelId="{C1BCA8E3-506A-41B9-B36B-3801020B176B}" type="presParOf" srcId="{7933CC0E-7A60-4832-9A3B-2B66D835D555}" destId="{8655159E-0738-41B1-AE7A-C0C5F763F4A7}" srcOrd="0" destOrd="0" presId="urn:microsoft.com/office/officeart/2005/8/layout/orgChart1"/>
    <dgm:cxn modelId="{44D78610-AC15-49D6-B1DA-F73625743923}" type="presParOf" srcId="{7933CC0E-7A60-4832-9A3B-2B66D835D555}" destId="{3632C5A1-9B48-4C2F-B8DD-5E8A5A817E07}" srcOrd="1" destOrd="0" presId="urn:microsoft.com/office/officeart/2005/8/layout/orgChart1"/>
    <dgm:cxn modelId="{F6FB75C0-7F36-4FD7-BA5F-D5F260303246}" type="presParOf" srcId="{963364FE-AABB-41CD-87D4-ED196E054397}" destId="{DD64A74A-631C-4983-A6EC-EF21DD1E7C8C}" srcOrd="1" destOrd="0" presId="urn:microsoft.com/office/officeart/2005/8/layout/orgChart1"/>
    <dgm:cxn modelId="{F1F8A8D6-0B95-4817-8703-30A6588D8531}" type="presParOf" srcId="{963364FE-AABB-41CD-87D4-ED196E054397}" destId="{69294E3A-E958-435A-AF35-A43B07AE1C2E}" srcOrd="2" destOrd="0" presId="urn:microsoft.com/office/officeart/2005/8/layout/orgChart1"/>
    <dgm:cxn modelId="{D88E796E-8FA9-4BA4-B83D-B559957E84FA}" type="presParOf" srcId="{3CA7470B-D6D6-4E84-87E8-5018E389312C}" destId="{378A8F79-D24A-4E92-A00D-1723E448F839}" srcOrd="2" destOrd="0" presId="urn:microsoft.com/office/officeart/2005/8/layout/orgChart1"/>
    <dgm:cxn modelId="{B4901448-2D7F-45A2-A707-F1B7292DB889}" type="presParOf" srcId="{43363C4A-EB10-4398-95A9-891D95F95FFC}" destId="{C5E65C88-E3FF-42DE-A60E-8F77415A70D0}" srcOrd="2" destOrd="0" presId="urn:microsoft.com/office/officeart/2005/8/layout/orgChart1"/>
    <dgm:cxn modelId="{80C2D7A6-CC01-4017-8DC4-045FAE6CF5F0}" type="presParOf" srcId="{43363C4A-EB10-4398-95A9-891D95F95FFC}" destId="{30AAE121-D9D5-4CA1-BE55-9DF373F59D3D}" srcOrd="3" destOrd="0" presId="urn:microsoft.com/office/officeart/2005/8/layout/orgChart1"/>
    <dgm:cxn modelId="{CD0C5184-E8B5-43D1-936D-7A43CA2F0720}" type="presParOf" srcId="{30AAE121-D9D5-4CA1-BE55-9DF373F59D3D}" destId="{12075079-190E-425E-992A-8E486965F6F5}" srcOrd="0" destOrd="0" presId="urn:microsoft.com/office/officeart/2005/8/layout/orgChart1"/>
    <dgm:cxn modelId="{AFDB1397-BBB1-4F57-9CBC-E2144E3B18D6}" type="presParOf" srcId="{12075079-190E-425E-992A-8E486965F6F5}" destId="{32F2B371-0E68-46C4-99E1-8950E0AA59F3}" srcOrd="0" destOrd="0" presId="urn:microsoft.com/office/officeart/2005/8/layout/orgChart1"/>
    <dgm:cxn modelId="{98A7EBC8-C14A-491D-B6A2-081662813231}" type="presParOf" srcId="{12075079-190E-425E-992A-8E486965F6F5}" destId="{F18612F7-9F80-4BAF-836A-8CE26497C6F0}" srcOrd="1" destOrd="0" presId="urn:microsoft.com/office/officeart/2005/8/layout/orgChart1"/>
    <dgm:cxn modelId="{FBFB4130-1A28-4CEB-8041-7A38CC088E3A}" type="presParOf" srcId="{30AAE121-D9D5-4CA1-BE55-9DF373F59D3D}" destId="{CEC27B47-2A81-44D2-857F-56677C00D119}" srcOrd="1" destOrd="0" presId="urn:microsoft.com/office/officeart/2005/8/layout/orgChart1"/>
    <dgm:cxn modelId="{221EEF57-E009-4D53-A30C-3F1B49A3E238}" type="presParOf" srcId="{CEC27B47-2A81-44D2-857F-56677C00D119}" destId="{2FFD1C5D-5DCC-475F-AACB-5C9E428978FF}" srcOrd="0" destOrd="0" presId="urn:microsoft.com/office/officeart/2005/8/layout/orgChart1"/>
    <dgm:cxn modelId="{0940C5C9-91FC-4205-87FC-048CB8C6C4CC}" type="presParOf" srcId="{CEC27B47-2A81-44D2-857F-56677C00D119}" destId="{1484854E-A1B1-4281-8132-3585D20861B0}" srcOrd="1" destOrd="0" presId="urn:microsoft.com/office/officeart/2005/8/layout/orgChart1"/>
    <dgm:cxn modelId="{C37DBB90-4DD0-4910-AE1C-D32D8EC6ED10}" type="presParOf" srcId="{1484854E-A1B1-4281-8132-3585D20861B0}" destId="{E58580D0-AAF5-4BDB-85A4-6318B6CDB215}" srcOrd="0" destOrd="0" presId="urn:microsoft.com/office/officeart/2005/8/layout/orgChart1"/>
    <dgm:cxn modelId="{E7B9B3DD-AD15-4BCE-8CD3-B2FBAB320D79}" type="presParOf" srcId="{E58580D0-AAF5-4BDB-85A4-6318B6CDB215}" destId="{E3787CC8-CF0F-442B-A518-2185CBC70DD0}" srcOrd="0" destOrd="0" presId="urn:microsoft.com/office/officeart/2005/8/layout/orgChart1"/>
    <dgm:cxn modelId="{01B278B4-D37E-4599-8A69-6CA4CA75E3F0}" type="presParOf" srcId="{E58580D0-AAF5-4BDB-85A4-6318B6CDB215}" destId="{4B949F94-D91F-4583-8B44-EEC72CCAD2BB}" srcOrd="1" destOrd="0" presId="urn:microsoft.com/office/officeart/2005/8/layout/orgChart1"/>
    <dgm:cxn modelId="{223B437B-5040-46E0-B0BC-814BEC4286E7}" type="presParOf" srcId="{1484854E-A1B1-4281-8132-3585D20861B0}" destId="{EB0219F9-47C7-4D41-8C7D-D7BCDFD4CC1A}" srcOrd="1" destOrd="0" presId="urn:microsoft.com/office/officeart/2005/8/layout/orgChart1"/>
    <dgm:cxn modelId="{B0D6990F-4D91-43E0-8DDF-BC254E49E518}" type="presParOf" srcId="{1484854E-A1B1-4281-8132-3585D20861B0}" destId="{4016A88F-1DF8-4C9D-B306-6AAFA735569C}" srcOrd="2" destOrd="0" presId="urn:microsoft.com/office/officeart/2005/8/layout/orgChart1"/>
    <dgm:cxn modelId="{48C28ACB-F214-4212-8B52-8AB389E2F280}" type="presParOf" srcId="{30AAE121-D9D5-4CA1-BE55-9DF373F59D3D}" destId="{1219A425-B292-4748-83AB-D343102F6FE6}" srcOrd="2" destOrd="0" presId="urn:microsoft.com/office/officeart/2005/8/layout/orgChart1"/>
    <dgm:cxn modelId="{0B401333-FF47-4626-849D-D6E84EAC089B}" type="presParOf" srcId="{2C591ED8-5095-4FCD-BB48-A94E2036B6E3}" destId="{262AAB7E-0257-4AB1-B86D-58A6D63C5E6F}" srcOrd="2" destOrd="0" presId="urn:microsoft.com/office/officeart/2005/8/layout/orgChart1"/>
    <dgm:cxn modelId="{8941ED8E-4B82-4BF1-81CC-1053BD4B4FCB}"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024676"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579043" y="2903568"/>
          <a:ext cx="1315161" cy="456502"/>
        </a:xfrm>
        <a:custGeom>
          <a:avLst/>
          <a:gdLst/>
          <a:ahLst/>
          <a:cxnLst/>
          <a:rect l="0" t="0" r="0" b="0"/>
          <a:pathLst>
            <a:path>
              <a:moveTo>
                <a:pt x="0" y="0"/>
              </a:moveTo>
              <a:lnTo>
                <a:pt x="0" y="228251"/>
              </a:lnTo>
              <a:lnTo>
                <a:pt x="1315161" y="228251"/>
              </a:lnTo>
              <a:lnTo>
                <a:pt x="1315161"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394353"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263881" y="2903568"/>
          <a:ext cx="1315161" cy="456502"/>
        </a:xfrm>
        <a:custGeom>
          <a:avLst/>
          <a:gdLst/>
          <a:ahLst/>
          <a:cxnLst/>
          <a:rect l="0" t="0" r="0" b="0"/>
          <a:pathLst>
            <a:path>
              <a:moveTo>
                <a:pt x="1315161" y="0"/>
              </a:moveTo>
              <a:lnTo>
                <a:pt x="1315161" y="228251"/>
              </a:lnTo>
              <a:lnTo>
                <a:pt x="0" y="228251"/>
              </a:lnTo>
              <a:lnTo>
                <a:pt x="0"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34573" y="1360156"/>
          <a:ext cx="2244469" cy="456502"/>
        </a:xfrm>
        <a:custGeom>
          <a:avLst/>
          <a:gdLst/>
          <a:ahLst/>
          <a:cxnLst/>
          <a:rect l="0" t="0" r="0" b="0"/>
          <a:pathLst>
            <a:path>
              <a:moveTo>
                <a:pt x="0" y="0"/>
              </a:moveTo>
              <a:lnTo>
                <a:pt x="0" y="228251"/>
              </a:lnTo>
              <a:lnTo>
                <a:pt x="2244469" y="228251"/>
              </a:lnTo>
              <a:lnTo>
                <a:pt x="2244469"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0574" y="2903568"/>
          <a:ext cx="326073" cy="2543370"/>
        </a:xfrm>
        <a:custGeom>
          <a:avLst/>
          <a:gdLst/>
          <a:ahLst/>
          <a:cxnLst/>
          <a:rect l="0" t="0" r="0" b="0"/>
          <a:pathLst>
            <a:path>
              <a:moveTo>
                <a:pt x="0" y="0"/>
              </a:moveTo>
              <a:lnTo>
                <a:pt x="0" y="2543370"/>
              </a:lnTo>
              <a:lnTo>
                <a:pt x="326073" y="25433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0574" y="2903568"/>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090103" y="1360156"/>
          <a:ext cx="2244469" cy="456502"/>
        </a:xfrm>
        <a:custGeom>
          <a:avLst/>
          <a:gdLst/>
          <a:ahLst/>
          <a:cxnLst/>
          <a:rect l="0" t="0" r="0" b="0"/>
          <a:pathLst>
            <a:path>
              <a:moveTo>
                <a:pt x="2244469" y="0"/>
              </a:moveTo>
              <a:lnTo>
                <a:pt x="2244469" y="228251"/>
              </a:lnTo>
              <a:lnTo>
                <a:pt x="0" y="228251"/>
              </a:lnTo>
              <a:lnTo>
                <a:pt x="0"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47662" y="273245"/>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47662" y="273245"/>
        <a:ext cx="2173820" cy="1086910"/>
      </dsp:txXfrm>
    </dsp:sp>
    <dsp:sp modelId="{C69C8D37-FE2E-479A-A600-591C22E74617}">
      <dsp:nvSpPr>
        <dsp:cNvPr id="0" name=""/>
        <dsp:cNvSpPr/>
      </dsp:nvSpPr>
      <dsp:spPr>
        <a:xfrm>
          <a:off x="319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3192" y="1816658"/>
        <a:ext cx="2173820" cy="1086910"/>
      </dsp:txXfrm>
    </dsp:sp>
    <dsp:sp modelId="{5C72C958-63D5-44CB-85BA-4B182A1B5398}">
      <dsp:nvSpPr>
        <dsp:cNvPr id="0" name=""/>
        <dsp:cNvSpPr/>
      </dsp:nvSpPr>
      <dsp:spPr>
        <a:xfrm>
          <a:off x="546648"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46648" y="3360071"/>
        <a:ext cx="2173820" cy="1086910"/>
      </dsp:txXfrm>
    </dsp:sp>
    <dsp:sp modelId="{C7225B67-C8E8-47E1-A344-FF9C485061D0}">
      <dsp:nvSpPr>
        <dsp:cNvPr id="0" name=""/>
        <dsp:cNvSpPr/>
      </dsp:nvSpPr>
      <dsp:spPr>
        <a:xfrm>
          <a:off x="546648"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46648" y="4903483"/>
        <a:ext cx="2173820" cy="1086910"/>
      </dsp:txXfrm>
    </dsp:sp>
    <dsp:sp modelId="{0D9F4134-8C37-4D99-ACF9-C78485FA80EA}">
      <dsp:nvSpPr>
        <dsp:cNvPr id="0" name=""/>
        <dsp:cNvSpPr/>
      </dsp:nvSpPr>
      <dsp:spPr>
        <a:xfrm>
          <a:off x="449213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492132" y="1816658"/>
        <a:ext cx="2173820" cy="1086910"/>
      </dsp:txXfrm>
    </dsp:sp>
    <dsp:sp modelId="{3C272F1B-3561-416A-B664-6CCA419912BC}">
      <dsp:nvSpPr>
        <dsp:cNvPr id="0" name=""/>
        <dsp:cNvSpPr/>
      </dsp:nvSpPr>
      <dsp:spPr>
        <a:xfrm>
          <a:off x="3176971"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176971" y="3360071"/>
        <a:ext cx="2173820" cy="1086910"/>
      </dsp:txXfrm>
    </dsp:sp>
    <dsp:sp modelId="{8655159E-0738-41B1-AE7A-C0C5F763F4A7}">
      <dsp:nvSpPr>
        <dsp:cNvPr id="0" name=""/>
        <dsp:cNvSpPr/>
      </dsp:nvSpPr>
      <dsp:spPr>
        <a:xfrm>
          <a:off x="3720426"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20426" y="4903483"/>
        <a:ext cx="2173820" cy="1086910"/>
      </dsp:txXfrm>
    </dsp:sp>
    <dsp:sp modelId="{32F2B371-0E68-46C4-99E1-8950E0AA59F3}">
      <dsp:nvSpPr>
        <dsp:cNvPr id="0" name=""/>
        <dsp:cNvSpPr/>
      </dsp:nvSpPr>
      <dsp:spPr>
        <a:xfrm>
          <a:off x="5807294"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5807294" y="3360071"/>
        <a:ext cx="2173820" cy="1086910"/>
      </dsp:txXfrm>
    </dsp:sp>
    <dsp:sp modelId="{E3787CC8-CF0F-442B-A518-2185CBC70DD0}">
      <dsp:nvSpPr>
        <dsp:cNvPr id="0" name=""/>
        <dsp:cNvSpPr/>
      </dsp:nvSpPr>
      <dsp:spPr>
        <a:xfrm>
          <a:off x="6350749" y="4903483"/>
          <a:ext cx="2332857"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Average incidence rate</a:t>
          </a:r>
        </a:p>
        <a:p>
          <a:pPr lvl="0" algn="l" defTabSz="666750">
            <a:lnSpc>
              <a:spcPct val="90000"/>
            </a:lnSpc>
            <a:spcBef>
              <a:spcPct val="0"/>
            </a:spcBef>
            <a:spcAft>
              <a:spcPct val="35000"/>
            </a:spcAft>
          </a:pPr>
          <a:r>
            <a:rPr lang="en-US" sz="1500" kern="1200" dirty="0" smtClean="0">
              <a:solidFill>
                <a:srgbClr val="FF0000"/>
              </a:solidFill>
            </a:rPr>
            <a:t>  Instantaneous (hazard) rate</a:t>
          </a:r>
          <a:endParaRPr lang="en-US" sz="1500" kern="1200" dirty="0">
            <a:solidFill>
              <a:srgbClr val="FF0000"/>
            </a:solidFill>
          </a:endParaRPr>
        </a:p>
      </dsp:txBody>
      <dsp:txXfrm>
        <a:off x="6350749" y="4903483"/>
        <a:ext cx="2332857" cy="108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Cumulative</a:t>
          </a:r>
          <a:r>
            <a:rPr lang="en-US" sz="1300" b="1" kern="1200" dirty="0" smtClean="0">
              <a:solidFill>
                <a:srgbClr val="FF0000"/>
              </a:solidFill>
            </a:rPr>
            <a:t> </a:t>
          </a:r>
          <a:r>
            <a:rPr lang="en-US" sz="2400" b="1" kern="1200" dirty="0" smtClean="0">
              <a:solidFill>
                <a:srgbClr val="FF0000"/>
              </a:solidFill>
            </a:rPr>
            <a:t>incidence</a:t>
          </a:r>
          <a:endParaRPr lang="en-US" sz="2400" b="1"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solidFill>
                <a:schemeClr val="tx1"/>
              </a:solidFill>
            </a:rPr>
            <a:t>  Aalen-Johansen</a:t>
          </a:r>
          <a:endParaRPr lang="en-US" sz="1500" kern="1200" dirty="0">
            <a:solidFill>
              <a:schemeClr val="tx1"/>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Incidence rate</a:t>
          </a:r>
          <a:endParaRPr lang="en-US" sz="2400" b="1"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  Average incidence rate</a:t>
          </a:r>
        </a:p>
        <a:p>
          <a:pPr lvl="0" algn="l" defTabSz="666750">
            <a:lnSpc>
              <a:spcPct val="90000"/>
            </a:lnSpc>
            <a:spcBef>
              <a:spcPct val="0"/>
            </a:spcBef>
            <a:spcAft>
              <a:spcPct val="35000"/>
            </a:spcAft>
          </a:pPr>
          <a:r>
            <a:rPr lang="en-US" sz="1500" kern="1200" dirty="0" smtClean="0">
              <a:solidFill>
                <a:schemeClr val="tx1"/>
              </a:solidFill>
            </a:rPr>
            <a:t>  Instantaneous (hazard) rate</a:t>
          </a:r>
          <a:endParaRPr lang="en-US" sz="1500" kern="1200" dirty="0">
            <a:solidFill>
              <a:schemeClr val="tx1"/>
            </a:solidFill>
          </a:endParaRPr>
        </a:p>
      </dsp:txBody>
      <dsp:txXfrm>
        <a:off x="6468442" y="4935892"/>
        <a:ext cx="2213585" cy="110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is the framework we set forth in the Introductory Video and in the first lecture (Study Design) about the kinds of questions that epidemiology can answer.  Last week and this week, we are discussing description.  </a:t>
            </a:r>
            <a:endParaRPr lang="en-US" dirty="0" smtClean="0"/>
          </a:p>
        </p:txBody>
      </p:sp>
    </p:spTree>
    <p:extLst>
      <p:ext uri="{BB962C8B-B14F-4D97-AF65-F5344CB8AC3E}">
        <p14:creationId xmlns:p14="http://schemas.microsoft.com/office/powerpoint/2010/main" val="230411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10</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We will first discuss “average” incidence</a:t>
            </a:r>
            <a:r>
              <a:rPr lang="en-US" baseline="0" dirty="0" smtClean="0"/>
              <a:t> rates.  </a:t>
            </a:r>
            <a:r>
              <a:rPr lang="en-US" dirty="0" smtClean="0"/>
              <a:t>The calculation for average incidence rates are pretty simple.  The numerator</a:t>
            </a:r>
            <a:r>
              <a:rPr lang="en-US" baseline="0" dirty="0" smtClean="0"/>
              <a:t> is the number of new outcomes/events/diagnoses of the condition under study amongst the population under study.  This is the same as in the calculation of cumulate incidence.  The denominator is the construct of person-time.  The value of an average incidence rate is not a proportion.  It is not bounded by 0 and 1. Instead, it may be greater than 1.  </a:t>
            </a:r>
          </a:p>
          <a:p>
            <a:endParaRPr lang="en-US" baseline="0" dirty="0" smtClean="0"/>
          </a:p>
          <a:p>
            <a:r>
              <a:rPr lang="en-US" dirty="0" smtClean="0"/>
              <a:t>The value of</a:t>
            </a:r>
            <a:r>
              <a:rPr lang="en-US" baseline="0" dirty="0" smtClean="0"/>
              <a:t> an average incidence rate depends upon the unit of time used.  It will differ depending upon you characterize person-time as person-days, person-months, person-years, 100,00 person-years, etc.   The small the unit of person-time, the smaller the value.  We will show examples of this presently.  </a:t>
            </a:r>
            <a:r>
              <a:rPr lang="en-US" dirty="0" smtClean="0"/>
              <a:t>Hence, the absolute value of the average incidence rate is determined by the units used in the denominator.</a:t>
            </a:r>
          </a:p>
          <a:p>
            <a:endParaRPr lang="en-US"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reminded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which is an instantaneous incidence rate.   While you will see the term instantaneous incidence rate (or hazard) commonly, you will not typically see “average” incidence rate.  However, we encourage you to be precise in language and use “average” incidence rate. </a:t>
            </a:r>
            <a:endParaRPr lang="en-US" dirty="0" smtClean="0"/>
          </a:p>
        </p:txBody>
      </p:sp>
    </p:spTree>
    <p:extLst>
      <p:ext uri="{BB962C8B-B14F-4D97-AF65-F5344CB8AC3E}">
        <p14:creationId xmlns:p14="http://schemas.microsoft.com/office/powerpoint/2010/main" val="8571951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100</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We won’t have time to go over this in detail now, but these notes are provided for reference.   You will get a chance to work through this in your homework this week. </a:t>
            </a:r>
          </a:p>
        </p:txBody>
      </p:sp>
    </p:spTree>
    <p:extLst>
      <p:ext uri="{BB962C8B-B14F-4D97-AF65-F5344CB8AC3E}">
        <p14:creationId xmlns:p14="http://schemas.microsoft.com/office/powerpoint/2010/main" val="30355271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an example of a paper that reported cumulative incidence calculated with the Aalen-Johansen estimator</a:t>
            </a:r>
            <a:r>
              <a:rPr lang="en-US" baseline="0" dirty="0" smtClean="0"/>
              <a:t> </a:t>
            </a:r>
            <a:r>
              <a:rPr lang="en-US" dirty="0" smtClean="0"/>
              <a:t>with death as a competing event and with the Kaplan-Meier method.  The first column (that the authors</a:t>
            </a:r>
            <a:r>
              <a:rPr lang="en-US" baseline="0" dirty="0" smtClean="0"/>
              <a:t> call </a:t>
            </a:r>
            <a:r>
              <a:rPr lang="en-US" dirty="0" smtClean="0"/>
              <a:t>“adjusted”) shows the Aalen-Johansen approach;</a:t>
            </a:r>
            <a:r>
              <a:rPr lang="en-US" baseline="0" dirty="0" smtClean="0"/>
              <a:t> it </a:t>
            </a:r>
            <a:r>
              <a:rPr lang="en-US" dirty="0" smtClean="0"/>
              <a:t>presents the cumulative incidence with death treated as a competing event.  We don’t like this term “adjusted”; we would rather say “accounting for the competing event of death”.  </a:t>
            </a:r>
          </a:p>
          <a:p>
            <a:endParaRPr lang="en-US" dirty="0" smtClean="0"/>
          </a:p>
          <a:p>
            <a:r>
              <a:rPr lang="en-US" dirty="0" smtClean="0"/>
              <a:t>The last column provides the incidence based on the Kaplan-Meier method.  We do</a:t>
            </a:r>
            <a:r>
              <a:rPr lang="en-US" baseline="0" dirty="0" smtClean="0"/>
              <a:t> not know why the authors also show the Kaplan-Meier estimate in that it has no valid interpretation.  Perhaps they showed it </a:t>
            </a:r>
            <a:r>
              <a:rPr lang="en-US" dirty="0" smtClean="0"/>
              <a:t>t</a:t>
            </a:r>
            <a:r>
              <a:rPr lang="en-US" baseline="0" dirty="0" smtClean="0"/>
              <a:t>o illustrate the need to account for competing events</a:t>
            </a:r>
            <a:r>
              <a:rPr lang="en-US" dirty="0" smtClean="0"/>
              <a:t>.   We would not recommend including the K-M</a:t>
            </a:r>
            <a:r>
              <a:rPr lang="en-US" baseline="0" dirty="0" smtClean="0"/>
              <a:t> estimate in a situation like this one.  </a:t>
            </a:r>
          </a:p>
          <a:p>
            <a:endParaRPr lang="en-US" baseline="0" dirty="0" smtClean="0"/>
          </a:p>
          <a:p>
            <a:r>
              <a:rPr lang="en-US" dirty="0" smtClean="0"/>
              <a:t>The follow-up period starts at age 50 and is then reported for intervals to age 55, to age 60, etc.  This nicely illustrates the difference in the estimate using the Aalen-Johansen estimator versus the</a:t>
            </a:r>
            <a:r>
              <a:rPr lang="en-US" baseline="0" dirty="0" smtClean="0"/>
              <a:t> </a:t>
            </a:r>
            <a:r>
              <a:rPr lang="en-US" dirty="0" smtClean="0"/>
              <a:t>K-M approach when there are a substantial number of competing events.  For example, at age 90 for women, the cumulative incidence estimates vary by almost 15 percentage points (53.8% versus 68.4%).  Again, the “adjusted” estimate, which is the A-J estimate,</a:t>
            </a:r>
            <a:r>
              <a:rPr lang="en-US" baseline="0" dirty="0" smtClean="0"/>
              <a:t> is the correct one.</a:t>
            </a:r>
            <a:endParaRPr lang="en-US" dirty="0" smtClean="0"/>
          </a:p>
          <a:p>
            <a:endParaRPr lang="en-US" dirty="0" smtClean="0"/>
          </a:p>
          <a:p>
            <a:r>
              <a:rPr lang="en-US" dirty="0" smtClean="0"/>
              <a:t>This illustrates the general rule that the K-M calculation</a:t>
            </a:r>
            <a:r>
              <a:rPr lang="en-US" baseline="0" dirty="0" smtClean="0"/>
              <a:t> will overestimate cumulative incidence of the outcome of interest when there are competing events.</a:t>
            </a:r>
            <a:endParaRPr lang="en-US" dirty="0" smtClean="0"/>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pPr/>
              <a:t>101</a:t>
            </a:fld>
            <a:endParaRPr lang="en-US" dirty="0" smtClean="0"/>
          </a:p>
        </p:txBody>
      </p:sp>
    </p:spTree>
    <p:extLst>
      <p:ext uri="{BB962C8B-B14F-4D97-AF65-F5344CB8AC3E}">
        <p14:creationId xmlns:p14="http://schemas.microsoft.com/office/powerpoint/2010/main" val="5640800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102</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This example with fractures did manage</a:t>
            </a:r>
            <a:r>
              <a:rPr lang="en-US" baseline="0" dirty="0" smtClean="0"/>
              <a:t> to show the A-J estimator but, in general, h</a:t>
            </a:r>
            <a:r>
              <a:rPr lang="en-US" dirty="0" smtClean="0"/>
              <a:t>ow well are these techniques regarding competing events</a:t>
            </a:r>
            <a:r>
              <a:rPr lang="en-US" baseline="0" dirty="0" smtClean="0"/>
              <a:t> being practiced in the literature?</a:t>
            </a:r>
          </a:p>
          <a:p>
            <a:endParaRPr lang="en-US" baseline="0" dirty="0" smtClean="0"/>
          </a:p>
          <a:p>
            <a:r>
              <a:rPr lang="en-US" baseline="0" dirty="0" smtClean="0"/>
              <a:t>Not very well.  Almost 2/3’s censored competing events and used K-M estimators, which we know is biased and which will produce an overestimate of the cumulative incidence.   Only two studies correctly used the Aalen-Johansen estimator.  </a:t>
            </a:r>
          </a:p>
          <a:p>
            <a:endParaRPr lang="en-US" baseline="0" dirty="0" smtClean="0"/>
          </a:p>
          <a:p>
            <a:r>
              <a:rPr lang="en-US" baseline="0" dirty="0" smtClean="0"/>
              <a:t>Incorrect practices are indeed the rule.  The incorrect practices are so prevalent that those authors who do the correct analyses will often be seen as wrong by reviewers who are mostly unfamiliar with this topic.   </a:t>
            </a:r>
            <a:endParaRPr lang="en-US" dirty="0" smtClean="0"/>
          </a:p>
        </p:txBody>
      </p:sp>
    </p:spTree>
    <p:extLst>
      <p:ext uri="{BB962C8B-B14F-4D97-AF65-F5344CB8AC3E}">
        <p14:creationId xmlns:p14="http://schemas.microsoft.com/office/powerpoint/2010/main" val="30355271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pPr/>
              <a:t>103</a:t>
            </a:fld>
            <a:endParaRPr lang="en-US" dirty="0"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summary of how to handle competing events (CE) when calculating incidence,</a:t>
            </a:r>
            <a:r>
              <a:rPr lang="en-US" baseline="0" dirty="0" smtClean="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smtClean="0"/>
              <a:t>pretend that competing events don’t occur),</a:t>
            </a:r>
            <a:r>
              <a:rPr lang="en-US" baseline="0" dirty="0" smtClean="0"/>
              <a:t> then we can use conventional Kaplan-Meier estimation if the CE is independent of the primary event under study.   There are not too many examples of this.  Getting struck dead by lightening is one such example.  If the</a:t>
            </a:r>
            <a:r>
              <a:rPr lang="en-US" dirty="0" smtClean="0"/>
              <a:t> CE</a:t>
            </a:r>
            <a:r>
              <a:rPr lang="en-US" baseline="0" dirty="0" smtClean="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They are rarely seen in practice.</a:t>
            </a:r>
          </a:p>
          <a:p>
            <a:endParaRPr lang="en-US" baseline="0" dirty="0" smtClean="0"/>
          </a:p>
          <a:p>
            <a:r>
              <a:rPr lang="en-US" baseline="0" dirty="0" smtClean="0"/>
              <a:t>If we seek t</a:t>
            </a:r>
            <a:r>
              <a:rPr lang="en-US" dirty="0" smtClean="0"/>
              <a:t>o accommodate for CE</a:t>
            </a:r>
            <a:r>
              <a:rPr lang="en-US" baseline="0" dirty="0" smtClean="0"/>
              <a:t>’s (accept their occurrence),</a:t>
            </a:r>
            <a:r>
              <a:rPr lang="en-US" dirty="0" smtClean="0"/>
              <a:t> we use the Aalen-Johansen estimator when we seek to estimate cumulative incidence.  Note:  this is a different mathematical technique than K-M estimation, where natively we are calculating cumulative survival and take the complement to get cumulative incidence.   In the A-J estimator, we work directly</a:t>
            </a:r>
            <a:r>
              <a:rPr lang="en-US" baseline="0" dirty="0" smtClean="0"/>
              <a:t> with calculation of incidence.</a:t>
            </a:r>
            <a:endParaRPr lang="en-US" dirty="0" smtClean="0"/>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This is because rates inherently</a:t>
            </a:r>
            <a:r>
              <a:rPr lang="en-US" baseline="0" dirty="0" smtClean="0"/>
              <a:t> accommodate competing events.  </a:t>
            </a:r>
            <a:r>
              <a:rPr lang="en-US" dirty="0" smtClean="0"/>
              <a:t>We just perform our usual rate calculation.   In the face of competing events, these rates</a:t>
            </a:r>
            <a:r>
              <a:rPr lang="en-US" baseline="0" dirty="0" smtClean="0"/>
              <a:t> are sometimes given the special name of “cause-specific” rates or hazards.</a:t>
            </a:r>
            <a:endParaRPr lang="en-US" dirty="0" smtClean="0"/>
          </a:p>
        </p:txBody>
      </p:sp>
    </p:spTree>
    <p:extLst>
      <p:ext uri="{BB962C8B-B14F-4D97-AF65-F5344CB8AC3E}">
        <p14:creationId xmlns:p14="http://schemas.microsoft.com/office/powerpoint/2010/main" val="18459489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pPr/>
              <a:t>104</a:t>
            </a:fld>
            <a:endParaRPr lang="en-US" dirty="0"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This means recruitment, sensitive and specific detection of event onset, and retaining subjects such that they do not dro</a:t>
            </a:r>
            <a:r>
              <a:rPr lang="en-US" baseline="0" dirty="0" smtClean="0"/>
              <a:t>p out and wreak havoc with our estimates</a:t>
            </a:r>
            <a:r>
              <a:rPr lang="en-US" dirty="0" smtClean="0"/>
              <a:t>.  We note that we ARE NOT covering these</a:t>
            </a:r>
            <a:r>
              <a:rPr lang="en-US" baseline="0" dirty="0" smtClean="0"/>
              <a:t> activities </a:t>
            </a:r>
            <a:r>
              <a:rPr lang="en-US" dirty="0" smtClean="0"/>
              <a:t>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a:t>
            </a:r>
            <a:r>
              <a:rPr lang="en-US" u="sng" dirty="0" smtClean="0"/>
              <a:t>experienced</a:t>
            </a:r>
            <a:r>
              <a:rPr lang="en-US" dirty="0" smtClean="0"/>
              <a:t> researchers.  </a:t>
            </a:r>
          </a:p>
        </p:txBody>
      </p:sp>
    </p:spTree>
    <p:extLst>
      <p:ext uri="{BB962C8B-B14F-4D97-AF65-F5344CB8AC3E}">
        <p14:creationId xmlns:p14="http://schemas.microsoft.com/office/powerpoint/2010/main" val="13975606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pPr/>
              <a:t>105</a:t>
            </a:fld>
            <a:endParaRPr lang="en-US"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dirty="0" smtClean="0"/>
              <a:t>Here are the main points from today. </a:t>
            </a:r>
          </a:p>
        </p:txBody>
      </p:sp>
    </p:spTree>
    <p:extLst>
      <p:ext uri="{BB962C8B-B14F-4D97-AF65-F5344CB8AC3E}">
        <p14:creationId xmlns:p14="http://schemas.microsoft.com/office/powerpoint/2010/main" val="40346286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pPr/>
              <a:t>106</a:t>
            </a:fld>
            <a:endParaRPr lang="en-US" dirty="0"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aseline="0" dirty="0" smtClean="0"/>
              <a:t>The table contains a summary of the past two sessions on measures of disease occurrence showing the different measures of disease occurrence that can be derived by each of the study designs we have been discussing.  </a:t>
            </a:r>
          </a:p>
          <a:p>
            <a:endParaRPr lang="en-US" baseline="0" dirty="0" smtClean="0"/>
          </a:p>
          <a:p>
            <a:r>
              <a:rPr lang="en-US" baseline="0" dirty="0" smtClean="0"/>
              <a:t>A few notes:</a:t>
            </a:r>
          </a:p>
          <a:p>
            <a:r>
              <a:rPr lang="en-US" baseline="0" dirty="0" smtClean="0"/>
              <a:t>--Fixed cohorts naturally beg to be analyzed with cumulative incidence.  In fact, cumulative incidence is a fixed cohort concept.</a:t>
            </a:r>
          </a:p>
          <a:p>
            <a:r>
              <a:rPr lang="en-US" baseline="0" dirty="0" smtClean="0"/>
              <a:t>--If the interest in dynamic cohorts is to describe them over time, then this is naturally done with a depiction of rate over time.  Dynamic cohorts can, however, by analyzed like fixed cohorts by shifting all persons to the left, at which time they can be described by cumulative incidence.</a:t>
            </a:r>
          </a:p>
          <a:p>
            <a:r>
              <a:rPr lang="en-US" baseline="0" dirty="0" smtClean="0"/>
              <a:t>--There are some measurement contexts that attempt to measure incidence with cross-sectional studies.  Measurement of certain biomarkers that are only present in the early stages of diseases (such as IgM or antibody avidity) are used to denote recent incident infection.  These studies, however, are not pure measures of incidence because we do not necessarily have all of the incident events; some may have died or become lost.   Think about the underlying cohort for any cross-sectional study to better understand this.   </a:t>
            </a:r>
          </a:p>
        </p:txBody>
      </p:sp>
    </p:spTree>
    <p:extLst>
      <p:ext uri="{BB962C8B-B14F-4D97-AF65-F5344CB8AC3E}">
        <p14:creationId xmlns:p14="http://schemas.microsoft.com/office/powerpoint/2010/main" val="18459489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and a major objective of this course.  </a:t>
            </a:r>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108</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communication incidence-related objectives in grant proposals.</a:t>
            </a:r>
            <a:r>
              <a:rPr lang="en-US" baseline="0" dirty="0" smtClean="0"/>
              <a:t>   Descriptive objectives are often the initial specific aims (the lead off) in grant applications.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109</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pPr/>
              <a:t>110</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The waiting time property of incidence rates is useful in quantifying the average time until a new occurrence of the outcome.  It follows from the assumption that the incidence rate is constant during the time interval under consideration.  If there are 20 events per 100 person-years and the events are occurring at a constant rate, then a new event must occur, on average, depending on how exactly the constant rate assumption is met, every 5</a:t>
            </a:r>
            <a:r>
              <a:rPr lang="en-US" baseline="0" dirty="0" smtClean="0"/>
              <a:t> years</a:t>
            </a:r>
            <a:r>
              <a:rPr lang="en-US" dirty="0" smtClean="0"/>
              <a:t>.  So waiting time = 1/ person-time rate.</a:t>
            </a:r>
            <a:r>
              <a:rPr lang="en-US" baseline="0" dirty="0" smtClean="0"/>
              <a:t>  This is</a:t>
            </a:r>
            <a:r>
              <a:rPr lang="en-US" dirty="0" smtClean="0"/>
              <a:t> a useful property to keep in mind.  From the individual perspective, a waiting time of 5 years indicates that an individual, on average, will develop the event in 5 years.  A special case is the outcome of mortality (i.e., mortality rate).  In</a:t>
            </a:r>
            <a:r>
              <a:rPr lang="en-US" baseline="0" dirty="0" smtClean="0"/>
              <a:t> this case,</a:t>
            </a:r>
            <a:r>
              <a:rPr lang="en-US" dirty="0" smtClean="0"/>
              <a:t> the average waiting time, which</a:t>
            </a:r>
            <a:r>
              <a:rPr lang="en-US" baseline="0" dirty="0" smtClean="0"/>
              <a:t> is the inverse of mortality rate,</a:t>
            </a:r>
            <a:r>
              <a:rPr lang="en-US" dirty="0" smtClean="0"/>
              <a:t> is what</a:t>
            </a:r>
            <a:r>
              <a:rPr lang="en-US" baseline="0" dirty="0" smtClean="0"/>
              <a:t> is known as </a:t>
            </a:r>
            <a:r>
              <a:rPr lang="en-US" dirty="0" smtClean="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11</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smtClean="0"/>
              <a:t>The numerator in the</a:t>
            </a:r>
            <a:r>
              <a:rPr lang="en-US" baseline="0" dirty="0" smtClean="0"/>
              <a:t> calculation of average incidence rates is straightforward.  It is simply the number of events in the population under study during the time period of study.  The denominator takes more thought, and t</a:t>
            </a:r>
            <a:r>
              <a:rPr lang="en-US" dirty="0" smtClean="0"/>
              <a:t>here are two basic approaches.  The first should be used if you have</a:t>
            </a:r>
            <a:r>
              <a:rPr lang="en-US" baseline="0" dirty="0" smtClean="0"/>
              <a:t> individual-level data on everyone in your population.  If you do, you just simply sum up the person-time for each person.  Person-time in a given individual refers to amount of time observed from the beginning of observation until either the event of interest, censoring (drop out or administrative), or a competing event.  </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Standardization</a:t>
            </a:r>
            <a:r>
              <a:rPr lang="en-US" baseline="0" dirty="0" smtClean="0"/>
              <a:t> is often performed for age but can also by done for gender, race and calendar time.</a:t>
            </a:r>
          </a:p>
          <a:p>
            <a:endParaRPr lang="en-US" baseline="0" dirty="0" smtClean="0"/>
          </a:p>
          <a:p>
            <a:r>
              <a:rPr lang="en-US" baseline="0" dirty="0" smtClean="0"/>
              <a:t>These two approaches to standardization of incidence rates are discussed more fully in the Szklo and Nieto text.   The terms direct and indirect are not exactly intuitive and not easy to commit to memory.  Perhaps the best way to remember ‘direct’ is that we directly use the rates from the study population and standardize them by applying a weight.  We do this to all study populations under investigation to make them comparable. </a:t>
            </a:r>
          </a:p>
          <a:p>
            <a:endParaRPr lang="en-US" baseline="0" dirty="0" smtClean="0"/>
          </a:p>
          <a:p>
            <a:r>
              <a:rPr lang="en-US" baseline="0" dirty="0" smtClean="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111</a:t>
            </a:fld>
            <a:endParaRPr lang="en-US" dirty="0"/>
          </a:p>
        </p:txBody>
      </p:sp>
    </p:spTree>
    <p:extLst>
      <p:ext uri="{BB962C8B-B14F-4D97-AF65-F5344CB8AC3E}">
        <p14:creationId xmlns:p14="http://schemas.microsoft.com/office/powerpoint/2010/main" val="17579634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pPr/>
              <a:t>112</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smtClean="0"/>
              <a:t>This illustrates how direct standardization calculations</a:t>
            </a:r>
            <a:r>
              <a:rPr lang="en-US" sz="1000" baseline="0" dirty="0" smtClean="0"/>
              <a:t> were made for previous example comparing hip fracture rates across countries.  </a:t>
            </a:r>
          </a:p>
          <a:p>
            <a:endParaRPr lang="en-US" sz="1000" baseline="0" dirty="0" smtClean="0"/>
          </a:p>
          <a:p>
            <a:r>
              <a:rPr lang="en-US" sz="1000" dirty="0" smtClean="0"/>
              <a:t>Direct standardization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smtClean="0"/>
              <a:t> </a:t>
            </a:r>
            <a:r>
              <a:rPr lang="en-US" sz="1000" dirty="0" smtClean="0"/>
              <a:t>differences are adjusted.  In this example, the age-adjusted rates for Beijing and Budapest appear different and a rate ratio comparing these two age-adjusted incidence rates (Budapest/Beijing rates) is &gt; 1.0.</a:t>
            </a:r>
          </a:p>
          <a:p>
            <a:endParaRPr lang="en-US" sz="1000" dirty="0" smtClean="0"/>
          </a:p>
          <a:p>
            <a:r>
              <a:rPr lang="en-US" sz="1000" dirty="0" smtClean="0"/>
              <a:t>The actual value of the age-adjusted rate depends on the age structure reference population.  The rate is not meaningful in isolation but is intended to allow comparisons across populations with different age structures.  </a:t>
            </a:r>
          </a:p>
          <a:p>
            <a:endParaRPr lang="en-US" sz="1000" dirty="0" smtClean="0"/>
          </a:p>
          <a:p>
            <a:r>
              <a:rPr lang="en-US" sz="1000" dirty="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smtClean="0"/>
              <a:t> </a:t>
            </a:r>
            <a:r>
              <a:rPr lang="en-US" sz="1000" dirty="0" smtClean="0"/>
              <a:t>the age structure of Budapest is older than the US population.</a:t>
            </a:r>
          </a:p>
          <a:p>
            <a:endParaRPr lang="en-US" sz="1000" dirty="0" smtClean="0"/>
          </a:p>
        </p:txBody>
      </p:sp>
    </p:spTree>
    <p:extLst>
      <p:ext uri="{BB962C8B-B14F-4D97-AF65-F5344CB8AC3E}">
        <p14:creationId xmlns:p14="http://schemas.microsoft.com/office/powerpoint/2010/main" val="18172648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113</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it-IT" dirty="0" smtClean="0"/>
          </a:p>
          <a:p>
            <a:endParaRPr lang="en-US" dirty="0" smtClean="0"/>
          </a:p>
        </p:txBody>
      </p:sp>
    </p:spTree>
    <p:extLst>
      <p:ext uri="{BB962C8B-B14F-4D97-AF65-F5344CB8AC3E}">
        <p14:creationId xmlns:p14="http://schemas.microsoft.com/office/powerpoint/2010/main" val="42340608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pPr/>
              <a:t>114</a:t>
            </a:fld>
            <a:endParaRPr lang="en-US" dirty="0"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Applying the formula from the earlier slide,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smtClean="0"/>
          </a:p>
          <a:p>
            <a:r>
              <a:rPr lang="en-US" dirty="0" smtClean="0"/>
              <a:t>The reason for</a:t>
            </a:r>
            <a:r>
              <a:rPr lang="en-US" baseline="0" dirty="0" smtClean="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smtClean="0"/>
          </a:p>
        </p:txBody>
      </p:sp>
    </p:spTree>
    <p:extLst>
      <p:ext uri="{BB962C8B-B14F-4D97-AF65-F5344CB8AC3E}">
        <p14:creationId xmlns:p14="http://schemas.microsoft.com/office/powerpoint/2010/main" val="32900818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pPr/>
              <a:t>115</a:t>
            </a:fld>
            <a:endParaRPr lang="en-US" dirty="0" smtClean="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This slide reviews the definition of competing risks, also known as competing events or competing risk events.  </a:t>
            </a:r>
          </a:p>
          <a:p>
            <a:endParaRPr lang="en-US" dirty="0" smtClean="0"/>
          </a:p>
          <a:p>
            <a:r>
              <a:rPr lang="en-US" dirty="0" smtClean="0"/>
              <a:t>In a study of incidence of some primary event of interest, a competing event is one which either precludes the occurrence of the event of interest (and the best example of this is death, which precludes all outcomes) or one which substantially impacts incidence of the event of interest.  An example of this would be prophylactic ovary removal in the study of ovarian cancer (incidence is greatly diminished although does not go to zero).</a:t>
            </a:r>
          </a:p>
          <a:p>
            <a:endParaRPr lang="en-US" dirty="0" smtClean="0"/>
          </a:p>
          <a:p>
            <a:r>
              <a:rPr lang="en-US" dirty="0" smtClean="0"/>
              <a:t>We call these events “competing” because they occur prior to the event of interest that we are studying.  They are competing with the occurrence of our events of interest.</a:t>
            </a:r>
          </a:p>
          <a:p>
            <a:endParaRPr lang="en-US" dirty="0" smtClean="0"/>
          </a:p>
          <a:p>
            <a:r>
              <a:rPr lang="en-US" dirty="0" smtClean="0"/>
              <a:t>Competing events come in two flavors.  One is a competing event that occurs independent of the event of interest.  When studying brain cancer incidence, accidental deaths (say from getting</a:t>
            </a:r>
            <a:r>
              <a:rPr lang="en-US" baseline="0" dirty="0" smtClean="0"/>
              <a:t> struck by lightening</a:t>
            </a:r>
            <a:r>
              <a:rPr lang="en-US" dirty="0" smtClean="0"/>
              <a:t>)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the S + N text book. </a:t>
            </a:r>
            <a:r>
              <a:rPr lang="en-US" baseline="0" dirty="0" smtClean="0"/>
              <a:t> </a:t>
            </a:r>
            <a:r>
              <a:rPr lang="en-US" dirty="0" smtClean="0"/>
              <a:t>This illustrates the ways that follow-up time can differ among individual participants in a fixed cohort study even when the study has one “end date.”</a:t>
            </a:r>
          </a:p>
          <a:p>
            <a:pPr>
              <a:lnSpc>
                <a:spcPct val="90000"/>
              </a:lnSpc>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12</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13</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S+N text’s example using individual-level data to calculate a person-time incidence (“average” incidence rate”).  Note that the person-time in months is just the sum of the number of months from the previous graphic showing how long each person was observed in the study</a:t>
            </a:r>
            <a:r>
              <a:rPr lang="en-US" baseline="0" dirty="0" smtClean="0"/>
              <a:t> prior to getting the event of interest, drop-out, administrative censoring, or a competing event.</a:t>
            </a:r>
            <a:r>
              <a:rPr lang="en-US" dirty="0" smtClean="0"/>
              <a:t>  The S+N text example shifts participants to the left, but this was really to</a:t>
            </a:r>
            <a:r>
              <a:rPr lang="en-US" baseline="0" dirty="0" smtClean="0"/>
              <a:t> show how it could be examined as a fixed cohort with cumulative incidence.  Shifting to the left is not nece</a:t>
            </a:r>
            <a:r>
              <a:rPr lang="en-US" dirty="0" smtClean="0"/>
              <a:t>ssary for the calculation of incidence rates.  The S+N text also calculates incidence rates separately for the first year of follow-up and then for the second year of follow-up, but this is also not necessary</a:t>
            </a:r>
            <a:r>
              <a:rPr lang="en-US" baseline="0" dirty="0" smtClean="0"/>
              <a:t> if the rate is constant over time.  One might want to show the rates separately by year if the year distinction was something special like calendar year, but this is absolutely necessary.</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numerator is, as always, just the number of events; here, 6 deaths.  We could express</a:t>
            </a:r>
            <a:r>
              <a:rPr lang="en-US" baseline="0" dirty="0" smtClean="0"/>
              <a:t> the rate per unit person-month or as any person-time unit.  What is most conventional, however, in most fields is person-years.  It is also most conventional to present rates that have i</a:t>
            </a:r>
            <a:r>
              <a:rPr lang="en-US" dirty="0" smtClean="0"/>
              <a:t>ntegers greater than 1 to the left of the decimal point.</a:t>
            </a:r>
            <a:r>
              <a:rPr lang="en-US" baseline="0" dirty="0" smtClean="0"/>
              <a:t> </a:t>
            </a:r>
            <a:r>
              <a:rPr lang="en-US" dirty="0" smtClean="0"/>
              <a:t> We</a:t>
            </a:r>
            <a:r>
              <a:rPr lang="en-US" baseline="0" dirty="0" smtClean="0"/>
              <a:t> achieve this in this example</a:t>
            </a:r>
            <a:r>
              <a:rPr lang="en-US" dirty="0" smtClean="0"/>
              <a:t> when we converted from</a:t>
            </a:r>
            <a:r>
              <a:rPr lang="en-US" baseline="0" dirty="0" smtClean="0"/>
              <a:t> per</a:t>
            </a:r>
            <a:r>
              <a:rPr lang="en-US" dirty="0" smtClean="0"/>
              <a:t> person-year</a:t>
            </a:r>
            <a:r>
              <a:rPr lang="en-US" baseline="0" dirty="0" smtClean="0"/>
              <a:t> to per 10 person-years</a:t>
            </a:r>
            <a:r>
              <a:rPr lang="en-US" dirty="0" smtClean="0"/>
              <a:t>. The decimal point is then moved for the fraction 6/9.583 to give the rate per 10 person-year or per 100 person-years.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concept of person-time</a:t>
            </a:r>
            <a:r>
              <a:rPr lang="en-US" baseline="0" dirty="0" smtClean="0"/>
              <a:t> is sometimes a source of confusion but it need not be.  Think  of person-time as a collection of bits of observation time contributed by different people/participants.   Not all people contribute the same amount of time.  In this example, we just add up time of observation from each participant to get our sum of 115 person-months.  We have this construct person-time to distinguish it from the more common meaning of time, which is some continuous duration or stretch of time, for example here, 115 months in a row (as in calendar time; time from time 0/enrollment; or age (which is time from birth).  In our example, we cannot say that our rate has any meaning over 115 months in a row in any single person or group of persons.  Person-time is a collection of time as opposed to a string or run of time. </a:t>
            </a:r>
            <a:endParaRPr lang="en-US" dirty="0" smtClean="0"/>
          </a:p>
          <a:p>
            <a:endParaRPr lang="en-US" dirty="0" smtClean="0"/>
          </a:p>
        </p:txBody>
      </p:sp>
    </p:spTree>
    <p:extLst>
      <p:ext uri="{BB962C8B-B14F-4D97-AF65-F5344CB8AC3E}">
        <p14:creationId xmlns:p14="http://schemas.microsoft.com/office/powerpoint/2010/main" val="400291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How about in a dynamic</a:t>
            </a:r>
            <a:r>
              <a:rPr lang="en-US" sz="1000" baseline="0" dirty="0" smtClean="0"/>
              <a:t> cohort?  Each horizontal line depicts the person-time observed in each individual participant in this study.   You can add up all of this person-time across participants to get the denominator in for an incidence rate. </a:t>
            </a:r>
            <a:endParaRPr lang="en-US" sz="1000" dirty="0" smtClean="0"/>
          </a:p>
          <a:p>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15</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To calculate average incidence rate in a dynamic cohort, the approach depends on whether we have individual-level follow-up on the cohort members.  In this</a:t>
            </a:r>
            <a:r>
              <a:rPr lang="en-US" baseline="0" dirty="0" smtClean="0"/>
              <a:t> example from Kaiser, individual-level data are available.  The investigators know the dates of Kaiser membership, the occurrence and dates of the outcome (stroke in this study), and the occurrence and dates of any competing events, such as mortality.  With this information, the calculation of an average incidence rate is similar to the example that we just reviewed in a fixed cohort.  The investigators identify the number of events (incident stroke) in each group (HIV-infected and HIV-uninfected).  They then add up the observation time on each individual member to obtain total person-years in each group.  Considering the HIV-infected participants, there were 151 incident strokes.  The total follow-up person-time was 120,588 person-years among 24,768 individuals.  The incidence rate is 151/120,588 = 125 per 100,000 person-years.  The same calculation is done in the HIV-uninfected group.  </a:t>
            </a:r>
          </a:p>
          <a:p>
            <a:endParaRPr lang="en-US" baseline="0" dirty="0" smtClean="0"/>
          </a:p>
          <a:p>
            <a:endParaRPr lang="en-US" dirty="0" smtClean="0"/>
          </a:p>
        </p:txBody>
      </p:sp>
    </p:spTree>
    <p:extLst>
      <p:ext uri="{BB962C8B-B14F-4D97-AF65-F5344CB8AC3E}">
        <p14:creationId xmlns:p14="http://schemas.microsoft.com/office/powerpoint/2010/main" val="193723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16</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baseline="0" dirty="0" smtClean="0"/>
              <a:t>If you don’t have individual-level data on everyone be it in a fixed or dynamic cohort, then there are a variety of approaches to make your best estimate of the aggregate person-time in the population.  Collectively, these are called “group”, “group-level”, “grouped data”, or “average population” methods.  They all have some assumptions, some of them have more so than others.  Note that although the word group or group-level is used, this discussion has nothing to do with ecologic study design.</a:t>
            </a:r>
          </a:p>
          <a:p>
            <a:endParaRPr lang="en-US" baseline="0" dirty="0" smtClean="0"/>
          </a:p>
          <a:p>
            <a:r>
              <a:rPr lang="en-US" dirty="0" smtClean="0"/>
              <a:t>Let’s say you just</a:t>
            </a:r>
            <a:r>
              <a:rPr lang="en-US" baseline="0" dirty="0" smtClean="0"/>
              <a:t> have the size of a population at one time.  If you are willing to assume a steady state population size, you can multiple the duration the population was at steady state x population size to get aggregate person-time.  Or, if you have the number of persons at risk at the beginning of the period of observation and number at the end of the period, you can also, as we show in a few slides, estimate aggregate person-time.  To do this, you will need to assume that </a:t>
            </a:r>
            <a:r>
              <a:rPr lang="en-US" dirty="0" smtClean="0"/>
              <a:t>losses and</a:t>
            </a:r>
            <a:r>
              <a:rPr lang="en-US" baseline="0" dirty="0" smtClean="0"/>
              <a:t>/or </a:t>
            </a:r>
            <a:r>
              <a:rPr lang="en-US" dirty="0" smtClean="0"/>
              <a:t>additions occur uniformly throughout the period.  (This is actually remindful of the assumption of what happens in an interval in the life</a:t>
            </a:r>
            <a:r>
              <a:rPr lang="en-US" baseline="0" dirty="0" smtClean="0"/>
              <a:t> table approach to cumulative incidence estimation.)</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17</a:t>
            </a:fld>
            <a:endParaRPr lang="en-US" dirty="0"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Not having individual-level data </a:t>
            </a:r>
            <a:r>
              <a:rPr lang="en-US" baseline="0" dirty="0" smtClean="0"/>
              <a:t>is seen most commonly in large dynamic cohorts, and the solutions are best exemplified in these settings.  </a:t>
            </a:r>
          </a:p>
          <a:p>
            <a:endParaRPr lang="en-US" baseline="0" dirty="0" smtClean="0"/>
          </a:p>
          <a:p>
            <a:r>
              <a:rPr lang="en-US" baseline="0" dirty="0" smtClean="0"/>
              <a:t>For example, what if you wanted to estimate the incidence rate of pancreatic cancer diagnoses in San Francisco County in 2010?  In the field of cancer, the SEER </a:t>
            </a:r>
            <a:r>
              <a:rPr lang="en-US" dirty="0" smtClean="0"/>
              <a:t>registry does an excellent job of capturing all of the new cancer diagnoses (E) for large swaths of the U.S. population. The SEER registry is a program of the National Cancer Institute,</a:t>
            </a:r>
            <a:r>
              <a:rPr lang="en-US" baseline="0" dirty="0" smtClean="0"/>
              <a:t> which is one of the institutes of the National Institutes of Health. </a:t>
            </a:r>
            <a:r>
              <a:rPr lang="en-US" dirty="0" smtClean="0"/>
              <a:t> It covers particular areas of the country.  See the SEER web page for detailed information on what areas are covered by SEER registries, what data are available, etc.  In California, the SF Bay Area registry has been established the longest (since 1973).  There is now a state-wide cancer registry (since 2001).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 how will an investigator determine the denominator to calculate the incidence rate? </a:t>
            </a:r>
          </a:p>
          <a:p>
            <a:endParaRPr lang="en-US" dirty="0" smtClean="0"/>
          </a:p>
          <a:p>
            <a:endParaRPr lang="en-US" dirty="0" smtClean="0"/>
          </a:p>
        </p:txBody>
      </p:sp>
    </p:spTree>
    <p:extLst>
      <p:ext uri="{BB962C8B-B14F-4D97-AF65-F5344CB8AC3E}">
        <p14:creationId xmlns:p14="http://schemas.microsoft.com/office/powerpoint/2010/main" val="140938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18</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Clearly, an investigator with access to the California cancer registry data is not going to have individual level data on when every new arrival entered San Francisco and when every departure or death took place.</a:t>
            </a:r>
            <a:r>
              <a:rPr lang="en-US" baseline="0" dirty="0" smtClean="0"/>
              <a:t>  Thus, an individual-level aggregation of person-time is not possible at it was in the Kaiser example.  </a:t>
            </a:r>
            <a:r>
              <a:rPr lang="en-US" dirty="0" smtClean="0"/>
              <a:t> The problem is to obtain information that will allow calculation of a person-time</a:t>
            </a:r>
            <a:r>
              <a:rPr lang="en-US" baseline="0" dirty="0" smtClean="0"/>
              <a:t> </a:t>
            </a:r>
            <a:r>
              <a:rPr lang="en-US" dirty="0" smtClean="0"/>
              <a:t>denominator.  The approach is to obtain an estimate of the average population size during the  time period.   The average population size (N)</a:t>
            </a:r>
            <a:r>
              <a:rPr lang="en-US" baseline="0" dirty="0" smtClean="0"/>
              <a:t> m</a:t>
            </a:r>
            <a:r>
              <a:rPr lang="en-US" dirty="0" smtClean="0"/>
              <a:t>ultiplied by the time period (T) gives the</a:t>
            </a:r>
            <a:r>
              <a:rPr lang="en-US" baseline="0" dirty="0" smtClean="0"/>
              <a:t> aggregate</a:t>
            </a:r>
            <a:r>
              <a:rPr lang="en-US" dirty="0" smtClean="0"/>
              <a:t> person-time denominator for the rate.  This</a:t>
            </a:r>
            <a:r>
              <a:rPr lang="en-US" baseline="0" dirty="0" smtClean="0"/>
              <a:t> method of estimating incidence rate is sometimes called the “group method” or “average population method.” </a:t>
            </a:r>
            <a:endParaRPr lang="en-US" dirty="0" smtClean="0"/>
          </a:p>
          <a:p>
            <a:endParaRPr lang="en-US" dirty="0" smtClean="0"/>
          </a:p>
          <a:p>
            <a:r>
              <a:rPr lang="en-US" dirty="0" smtClean="0"/>
              <a:t>There are several ways to get the average</a:t>
            </a:r>
            <a:r>
              <a:rPr lang="en-US" baseline="0" dirty="0" smtClean="0"/>
              <a:t> population size for an interval, in this case a year (2010).  If you assume that the population is at steady state, then you can use the population as counted at any during the year.  If it is believed that the population is experiencing a linear increase or decline, then an estimate at the mid-point tells you the average population size.  If change is felt to be non-linear, then average population size can be calculated with more sophisticated gyrations, which we won’t get into in this course.   Estimating population size is really the purview of demography.  Epidemiologic and clinical researchers need to borrow facts from demography but do not have to know such to obtain these facts in detail.  In this class, we will deal with only the simplest examples of deriving person-time in dynamic cohorts which do not have individual-level enumeration.</a:t>
            </a:r>
          </a:p>
          <a:p>
            <a:endParaRPr lang="en-US" baseline="0" dirty="0" smtClean="0"/>
          </a:p>
          <a:p>
            <a:r>
              <a:rPr lang="en-US" baseline="0" dirty="0" smtClean="0"/>
              <a:t>Fortunately, in the U.S. the government-sponsored census provides what is believed to be very accurate population counts.  The U.S. census occurs every 10 years, and the last one was 2010.  The ability to estimates for various medical conditions is one of the underappreciated benefits of the massive census process.  The incidence rates calculated with these populations are sometimes called “annual rates”, but this term should be avoided in that it is easily confused with a one-year cumulative incidence.</a:t>
            </a:r>
          </a:p>
          <a:p>
            <a:endParaRPr lang="en-US" dirty="0" smtClean="0"/>
          </a:p>
          <a:p>
            <a:r>
              <a:rPr lang="en-US" dirty="0" smtClean="0"/>
              <a:t>A further advantage of using census data for forming rates from case counts collected by registries is that rates can be formed for any of the grouping variables recorded in the census, such as age groups, gender, ethnicity, income, geographic sub-regions, and many others.   This assumes such information is also collected on the cases. </a:t>
            </a:r>
          </a:p>
        </p:txBody>
      </p:sp>
    </p:spTree>
    <p:extLst>
      <p:ext uri="{BB962C8B-B14F-4D97-AF65-F5344CB8AC3E}">
        <p14:creationId xmlns:p14="http://schemas.microsoft.com/office/powerpoint/2010/main" val="2962682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19</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Here</a:t>
            </a:r>
            <a:r>
              <a:rPr lang="en-US" baseline="0" dirty="0" smtClean="0"/>
              <a:t> is the calculation.  The n</a:t>
            </a:r>
            <a:r>
              <a:rPr lang="en-US" dirty="0" smtClean="0"/>
              <a:t>umber</a:t>
            </a:r>
            <a:r>
              <a:rPr lang="en-US" baseline="0" dirty="0" smtClean="0"/>
              <a:t> of pancreatic cancer diagnoses in SF County in 2010  was obtained from SEER.  The population of SF County in 2010 is available from census data.  We assume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endParaRPr lang="en-US" dirty="0" smtClean="0"/>
          </a:p>
        </p:txBody>
      </p:sp>
    </p:spTree>
    <p:extLst>
      <p:ext uri="{BB962C8B-B14F-4D97-AF65-F5344CB8AC3E}">
        <p14:creationId xmlns:p14="http://schemas.microsoft.com/office/powerpoint/2010/main" val="38260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2</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Here is what we will cover in the second</a:t>
            </a:r>
            <a:r>
              <a:rPr lang="en-US" baseline="0" dirty="0" smtClean="0"/>
              <a:t> lecture on disease occurrence.  We will go well beyond the concepts presented in the S+ N textbook.  This is especially the case for the discussion of hazards and competing events.   This is because these are very commonly encountered basic entities in clinical and epidemiologic research.</a:t>
            </a:r>
            <a:endParaRPr lang="en-US" dirty="0" smtClean="0"/>
          </a:p>
        </p:txBody>
      </p:sp>
    </p:spTree>
    <p:extLst>
      <p:ext uri="{BB962C8B-B14F-4D97-AF65-F5344CB8AC3E}">
        <p14:creationId xmlns:p14="http://schemas.microsoft.com/office/powerpoint/2010/main" val="26400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20</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This</a:t>
            </a:r>
            <a:r>
              <a:rPr lang="en-US" baseline="0" dirty="0" smtClean="0"/>
              <a:t> second method of calculating incidence rate (the “group method”) is mainly needed with dynamic cohort, when it is not practical to enumerate everyone.  This is because fixed cohorts typically are entirely enumerated in terms of when all participants are under observation.  However, i</a:t>
            </a:r>
            <a:r>
              <a:rPr lang="en-US" dirty="0" smtClean="0"/>
              <a:t>n a pinch, if you had a fixed cohort without</a:t>
            </a:r>
            <a:r>
              <a:rPr lang="en-US" baseline="0" dirty="0" smtClean="0"/>
              <a:t> detailed individual-level data, this method could be used.  With the starting N, the final N, and the number of events (E), and a few assumptions, you can use the group-level method to estimate the incidence rate.  </a:t>
            </a:r>
          </a:p>
          <a:p>
            <a:endParaRPr lang="en-US" baseline="0" dirty="0" smtClean="0"/>
          </a:p>
        </p:txBody>
      </p:sp>
    </p:spTree>
    <p:extLst>
      <p:ext uri="{BB962C8B-B14F-4D97-AF65-F5344CB8AC3E}">
        <p14:creationId xmlns:p14="http://schemas.microsoft.com/office/powerpoint/2010/main" val="334560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Here again is the hypothetical example of a 10 person cohort study given in the S+N text book.   Of course, if you had individual-level data on each participant,</a:t>
            </a:r>
            <a:r>
              <a:rPr lang="en-US" baseline="0" dirty="0" smtClean="0"/>
              <a:t> as is implied in this graphic, you would just add up the little bits of person-time to get the aggregate person-time.  </a:t>
            </a: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21</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What if this is all you knew?</a:t>
            </a:r>
            <a:r>
              <a:rPr lang="en-US" baseline="0" dirty="0" smtClean="0"/>
              <a:t>  </a:t>
            </a:r>
            <a:r>
              <a:rPr lang="en-US" dirty="0" smtClean="0"/>
              <a:t>Imagine that you only know how many people entered the study (N=10) and how many were remaining at the end of the longest follow-up time (N=1).</a:t>
            </a:r>
            <a:r>
              <a:rPr lang="en-US" baseline="0" dirty="0" smtClean="0"/>
              <a:t>  I</a:t>
            </a:r>
            <a:r>
              <a:rPr lang="en-US" dirty="0" smtClean="0"/>
              <a:t>n addition, you</a:t>
            </a:r>
            <a:r>
              <a:rPr lang="en-US" baseline="0" dirty="0" smtClean="0"/>
              <a:t> know the number of events (E=6)</a:t>
            </a:r>
            <a:r>
              <a:rPr lang="en-US" dirty="0" smtClean="0"/>
              <a:t>.</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22</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23</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The numerator is 6</a:t>
            </a:r>
            <a:r>
              <a:rPr lang="en-US" baseline="0" dirty="0" smtClean="0"/>
              <a:t> events.</a:t>
            </a:r>
            <a:r>
              <a:rPr lang="en-US" dirty="0" smtClean="0"/>
              <a:t> </a:t>
            </a:r>
          </a:p>
          <a:p>
            <a:endParaRPr lang="en-US" dirty="0" smtClean="0"/>
          </a:p>
          <a:p>
            <a:r>
              <a:rPr lang="en-US" dirty="0" smtClean="0"/>
              <a:t>The average person-time for the denominator is calculated by our knowledge that there were</a:t>
            </a:r>
            <a:r>
              <a:rPr lang="en-US" baseline="0" dirty="0" smtClean="0"/>
              <a:t> 10 persons available at the beginning and 1 person at the end.  We know that 1 person, available at the end of the study, contributed 2 person-years.  What about the other 9?  As an estimate, we assume they were followed for half of the total follow-up time.  This is equivalent to assuming that the event occurred at a uniform frequency over the interval and that censoring/competing events occurred uniformly over the interval.  (9 participants x 1 year) = 9 person years.  Adding together all of the person-years gives you 2+9= 11 person-years.</a:t>
            </a:r>
          </a:p>
          <a:p>
            <a:endParaRPr lang="en-US" baseline="0" dirty="0" smtClean="0"/>
          </a:p>
          <a:p>
            <a:r>
              <a:rPr lang="en-US" baseline="0" dirty="0" smtClean="0"/>
              <a:t>Another way to think about this is </a:t>
            </a:r>
            <a:r>
              <a:rPr lang="en-US" dirty="0" smtClean="0"/>
              <a:t>that there were</a:t>
            </a:r>
            <a:r>
              <a:rPr lang="en-US" baseline="0" dirty="0" smtClean="0"/>
              <a:t> 10 persons available at the beginning and 1 person at the end.  This equals 5.5 persons (derived from: (10 + 1)/2) available, on average, at any point in time.   If we assume that they are followed for two years, on average, this equals 11 persons-years.  This assumption of them each being followed for 2 years, on average, is based on the assumption of uniform occurrence of events and of censoring over the two year interval.   This is the same assumption that is used in the life table method.  </a:t>
            </a:r>
          </a:p>
          <a:p>
            <a:endParaRPr lang="en-US" baseline="0" dirty="0" smtClean="0"/>
          </a:p>
          <a:p>
            <a:r>
              <a:rPr lang="en-US" baseline="0" dirty="0" smtClean="0"/>
              <a:t>The rate calculation is therefore 6 events/11 person years, which is equal to 0.545 per person-year.  Or, we can say t</a:t>
            </a:r>
            <a:r>
              <a:rPr lang="en-US" dirty="0" smtClean="0"/>
              <a:t>he rate calculated this way is 54.5 per 100 person-years.  </a:t>
            </a:r>
          </a:p>
          <a:p>
            <a:endParaRPr lang="en-US" dirty="0" smtClean="0"/>
          </a:p>
          <a:p>
            <a:r>
              <a:rPr lang="en-US" dirty="0" smtClean="0"/>
              <a:t>In this example with only 10 persons, the rate calculated by the average population method differs more so from the rate calculated from individual data (62.6 per 100 person-years) than it often does</a:t>
            </a:r>
            <a:r>
              <a:rPr lang="en-US" baseline="0" dirty="0" smtClean="0"/>
              <a:t> </a:t>
            </a:r>
            <a:r>
              <a:rPr lang="en-US" dirty="0" smtClean="0"/>
              <a:t>in larger datasets.  As with the S+N textbook illustration of the life table method of calculating cumulative incidence, the text uses an example with very small numbers of persons in order to make showing the calculations simple.  It has the effect, however, of magnifying</a:t>
            </a:r>
            <a:r>
              <a:rPr lang="en-US" baseline="0" dirty="0" smtClean="0"/>
              <a:t> the differences between the average population method and the individual-level method and </a:t>
            </a:r>
            <a:r>
              <a:rPr lang="en-US" dirty="0" smtClean="0"/>
              <a:t>making the average</a:t>
            </a:r>
            <a:r>
              <a:rPr lang="en-US" baseline="0" dirty="0" smtClean="0"/>
              <a:t> population size </a:t>
            </a:r>
            <a:r>
              <a:rPr lang="en-US" dirty="0" smtClean="0"/>
              <a:t>method appear not very good.  In</a:t>
            </a:r>
            <a:r>
              <a:rPr lang="en-US" baseline="0" dirty="0" smtClean="0"/>
              <a:t> this example, the reason the two approaches differ is because</a:t>
            </a:r>
            <a:r>
              <a:rPr lang="en-US" dirty="0" smtClean="0"/>
              <a:t> the assumption of uniform censoring during the interval clearly doesn’t hold.   In larger data sets, such as census data for large geographical areas, the assumption often</a:t>
            </a:r>
            <a:r>
              <a:rPr lang="en-US" baseline="0" dirty="0" smtClean="0"/>
              <a:t> works better</a:t>
            </a:r>
            <a:r>
              <a:rPr lang="en-US" dirty="0" smtClean="0"/>
              <a:t>.</a:t>
            </a:r>
          </a:p>
          <a:p>
            <a:endParaRPr lang="en-US" dirty="0" smtClean="0"/>
          </a:p>
          <a:p>
            <a:r>
              <a:rPr lang="en-US" dirty="0" smtClean="0"/>
              <a:t>One does not have to use</a:t>
            </a:r>
            <a:r>
              <a:rPr lang="en-US" baseline="0" dirty="0" smtClean="0"/>
              <a:t> an assumption of uniform occurrence of events and censoring over the study period.  Other more complex distributions could be assumed if you could justify them on substantive grounds.  Without actually knowing what happened to people on an individual level, it is hard to justify anything more elaborate than uniform occurrence of events and censoring.  </a:t>
            </a:r>
            <a:endParaRPr lang="en-US" dirty="0" smtClean="0"/>
          </a:p>
        </p:txBody>
      </p:sp>
    </p:spTree>
    <p:extLst>
      <p:ext uri="{BB962C8B-B14F-4D97-AF65-F5344CB8AC3E}">
        <p14:creationId xmlns:p14="http://schemas.microsoft.com/office/powerpoint/2010/main" val="145441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24</a:t>
            </a:fld>
            <a:endParaRPr 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In the S+N textbook example, calculating the rate by individual-level</a:t>
            </a:r>
            <a:r>
              <a:rPr lang="en-US" baseline="0" dirty="0" smtClean="0"/>
              <a:t> </a:t>
            </a:r>
            <a:r>
              <a:rPr lang="en-US" dirty="0" smtClean="0"/>
              <a:t>data and by average population size approaches results in slightly different rates (62.6 versus 54.5 per 100 person-years).</a:t>
            </a:r>
            <a:r>
              <a:rPr lang="en-US" baseline="0" dirty="0" smtClean="0"/>
              <a:t>  </a:t>
            </a:r>
            <a:r>
              <a:rPr lang="en-US" dirty="0" smtClean="0"/>
              <a:t> This</a:t>
            </a:r>
            <a:r>
              <a:rPr lang="en-US" baseline="0" dirty="0" smtClean="0"/>
              <a:t> is because there was not uniform occurrence of events or censoring over the two year period.   </a:t>
            </a:r>
            <a:endParaRPr lang="en-US" dirty="0" smtClean="0"/>
          </a:p>
        </p:txBody>
      </p:sp>
    </p:spTree>
    <p:extLst>
      <p:ext uri="{BB962C8B-B14F-4D97-AF65-F5344CB8AC3E}">
        <p14:creationId xmlns:p14="http://schemas.microsoft.com/office/powerpoint/2010/main" val="25197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25</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smtClean="0"/>
              <a:t>This distinction between an incidence rate and incidence density</a:t>
            </a:r>
            <a:r>
              <a:rPr lang="en-US" baseline="0" dirty="0" smtClean="0"/>
              <a:t> that is </a:t>
            </a:r>
            <a:r>
              <a:rPr lang="en-US" dirty="0" smtClean="0"/>
              <a:t>made by the S+N textbook is a refinement that we do not think is necessary, and it is not typically done in practice.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  </a:t>
            </a:r>
          </a:p>
          <a:p>
            <a:endParaRPr lang="en-US" dirty="0" smtClean="0"/>
          </a:p>
          <a:p>
            <a:r>
              <a:rPr lang="en-US" dirty="0" smtClean="0"/>
              <a:t>Of note, the use of “incidence density” is the origin of the term “incidence density sampling”</a:t>
            </a:r>
            <a:r>
              <a:rPr lang="en-US" baseline="0" dirty="0" smtClean="0"/>
              <a:t> in case-control studies, introduced in the first lecture (Study Design).</a:t>
            </a:r>
            <a:endParaRPr lang="en-US" dirty="0" smtClean="0"/>
          </a:p>
          <a:p>
            <a:endParaRPr lang="en-US" dirty="0" smtClean="0"/>
          </a:p>
        </p:txBody>
      </p:sp>
    </p:spTree>
    <p:extLst>
      <p:ext uri="{BB962C8B-B14F-4D97-AF65-F5344CB8AC3E}">
        <p14:creationId xmlns:p14="http://schemas.microsoft.com/office/powerpoint/2010/main" val="3976868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26</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We mentioned earlier that a peculiar aspect</a:t>
            </a:r>
            <a:r>
              <a:rPr lang="en-US" baseline="0" dirty="0" smtClean="0"/>
              <a:t> of rates is that the value depends the person-time units used.  These data illustrate</a:t>
            </a:r>
            <a:r>
              <a:rPr lang="en-US" dirty="0" smtClean="0"/>
              <a:t> how the rate</a:t>
            </a:r>
            <a:r>
              <a:rPr lang="en-US" baseline="0" dirty="0" smtClean="0"/>
              <a:t> </a:t>
            </a:r>
            <a:r>
              <a:rPr lang="en-US" dirty="0" smtClean="0"/>
              <a:t>value changes when the time units are changed even though the data remain the same and the interpretation remains the same.  Person-years are the most conventionally used person-time denominator and are likely to be most familiar</a:t>
            </a:r>
            <a:r>
              <a:rPr lang="en-US" baseline="0" dirty="0" smtClean="0"/>
              <a:t> to readers,</a:t>
            </a:r>
            <a:r>
              <a:rPr lang="en-US" dirty="0" smtClean="0"/>
              <a:t> but other time units are possible.  Rates are usually presented in units that leave at least one integer to the left of the decimal points.   So 9 per 1,000 person-years would usually be preferred over 0.9 per 100 person-years.</a:t>
            </a:r>
          </a:p>
          <a:p>
            <a:endParaRPr lang="en-US" dirty="0" smtClean="0"/>
          </a:p>
          <a:p>
            <a:r>
              <a:rPr lang="en-US" dirty="0" smtClean="0"/>
              <a:t>Cumulative incidence does not have units since it is always between 0 and 1, and it is a proportion;</a:t>
            </a:r>
            <a:r>
              <a:rPr lang="en-US" baseline="0" dirty="0" smtClean="0"/>
              <a:t> </a:t>
            </a:r>
            <a:r>
              <a:rPr lang="en-US" dirty="0" smtClean="0"/>
              <a:t>it therefore is not subject to this kind of alternative formulation that rates are.  But, contrary to incidence rates, the time period of observation has to be specified to make cumulative incidence meaningful (e.g., 34% at two years of follow-up).  In other words,</a:t>
            </a:r>
            <a:r>
              <a:rPr lang="en-US" baseline="0" dirty="0" smtClean="0"/>
              <a:t> you need to be explicit over which time period the cumulative incidence is “cumulative”. </a:t>
            </a:r>
            <a:endParaRPr lang="en-US" dirty="0" smtClean="0"/>
          </a:p>
        </p:txBody>
      </p:sp>
    </p:spTree>
    <p:extLst>
      <p:ext uri="{BB962C8B-B14F-4D97-AF65-F5344CB8AC3E}">
        <p14:creationId xmlns:p14="http://schemas.microsoft.com/office/powerpoint/2010/main" val="81217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27</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You will see the term “annual rate” commonly</a:t>
            </a:r>
            <a:r>
              <a:rPr lang="en-US" baseline="0" dirty="0" smtClean="0"/>
              <a:t> used in practice, but it is one to be avoided.  You see the term because many rates </a:t>
            </a:r>
            <a:r>
              <a:rPr lang="en-US" dirty="0" smtClean="0"/>
              <a:t>are gathered over the course of a calendar year and are repeated every year.  However,</a:t>
            </a:r>
            <a:r>
              <a:rPr lang="en-US" baseline="0" dirty="0" smtClean="0"/>
              <a:t> the term annual rate might make naïve readers think that</a:t>
            </a:r>
            <a:r>
              <a:rPr lang="en-US" dirty="0" smtClean="0"/>
              <a:t> they are proportions as they are frequently described as per some number of persons without making explicit that it is really per some number of person-years. Also, not all</a:t>
            </a:r>
            <a:r>
              <a:rPr lang="en-US" baseline="0" dirty="0" smtClean="0"/>
              <a:t> “annual” rates were measured just over one year, as this example of pediatric cardiomyopathy shows.  Here, the study measured disease over a 4 year period but they reported “annual incidence”.  There is nothing annual about this.  </a:t>
            </a:r>
            <a:r>
              <a:rPr lang="en-US" dirty="0" smtClean="0"/>
              <a:t> More careful investigators are more precise and will specify rates as per person-years;</a:t>
            </a:r>
            <a:r>
              <a:rPr lang="en-US" baseline="0" dirty="0" smtClean="0"/>
              <a:t> they do not use the term annual rate.</a:t>
            </a:r>
            <a:endParaRPr lang="en-US" dirty="0" smtClean="0"/>
          </a:p>
          <a:p>
            <a:endParaRPr lang="en-US" dirty="0" smtClean="0"/>
          </a:p>
          <a:p>
            <a:r>
              <a:rPr lang="en-US" dirty="0" smtClean="0"/>
              <a:t>The choice of the denominator is usually determined by a desire to have at least one integer to the left of the decimal point.  So events that are relatively rare, such as the example of pediatric cardiomyopathy above, are often reported per 100,000 person-years.  For the same reason cancer rates are usually reported per 100,000 person-years.</a:t>
            </a:r>
          </a:p>
          <a:p>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28</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The</a:t>
            </a:r>
            <a:r>
              <a:rPr lang="en-US" baseline="0" dirty="0" smtClean="0"/>
              <a:t> magnitude of these rate values are not immediately intuitive, like a percentage is, but after you work with them for a while you can begin to develop a feeling for them.  </a:t>
            </a:r>
            <a:r>
              <a:rPr lang="en-US" dirty="0" smtClean="0"/>
              <a:t>You</a:t>
            </a:r>
            <a:r>
              <a:rPr lang="en-US" baseline="0" dirty="0" smtClean="0"/>
              <a:t> can begin to get a feeling of the magnitude of incidence rates when looking at actual values for diseases for which you already have a feeling for their relative frequency.  Cancer is less common than heart disease which is less common than HIV infection in men who have sex with men.  With this relative context in mind, you can now begin to get a feeling of the incidence rates of these conditions.  </a:t>
            </a:r>
          </a:p>
          <a:p>
            <a:endParaRPr lang="en-US" baseline="0" dirty="0" smtClean="0"/>
          </a:p>
          <a:p>
            <a:r>
              <a:rPr lang="en-US" baseline="0" dirty="0" smtClean="0"/>
              <a:t>Cancers are per “100,000 person-years” type of illness.  However, because there are so many different forms of cancer, they begin to add up to have major public health importance.  Heart disease, of which there are fewer forms, are a per “10,000 person-years” type of illness.  </a:t>
            </a:r>
            <a:endParaRPr lang="en-US" dirty="0" smtClean="0"/>
          </a:p>
        </p:txBody>
      </p:sp>
    </p:spTree>
    <p:extLst>
      <p:ext uri="{BB962C8B-B14F-4D97-AF65-F5344CB8AC3E}">
        <p14:creationId xmlns:p14="http://schemas.microsoft.com/office/powerpoint/2010/main" val="30199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average incidence rate is </a:t>
            </a:r>
            <a:r>
              <a:rPr lang="en-US" baseline="0" dirty="0" smtClean="0"/>
              <a:t>an attempt to have one number represent the incidence rate over whatever the interval of time the rate was derived.  This interval is either calendar time if a dynamic cohort is used or observation time if a fixed cohort is used.  One number is only a good representation of the incidence if there is only one number for the rate over the time interval being measured.  One number for the rate is the same thing as saying constant rate.  </a:t>
            </a:r>
          </a:p>
          <a:p>
            <a:endParaRPr lang="en-US" baseline="0" dirty="0" smtClean="0"/>
          </a:p>
          <a:p>
            <a:r>
              <a:rPr lang="en-US" baseline="0" dirty="0" smtClean="0"/>
              <a:t>How do we know whether the rate is constant over the time interval of interest.   You can only directly assess this if you individual-level data, and we will show demonstrate how to do this later when we examine instantaneous rates (also called hazards).   If you just have group-level data, you cannot directly assess moment-to-moment rates and hence whether rate is constant.   You can only speculate and make assumptions, such as we have shown in the calculation of incidence rates with group-level data.  </a:t>
            </a:r>
          </a:p>
          <a:p>
            <a:endParaRPr lang="en-US" baseline="0" dirty="0" smtClean="0"/>
          </a:p>
          <a:p>
            <a:r>
              <a:rPr lang="en-US" baseline="0" dirty="0" smtClean="0"/>
              <a:t>If you don’t have individual-level data, it is safe to say that shorter time periods are less prone to changes in rates than longer time periods.  This is because the longer the time period, the more of a chance there is for period effects and age effects.  Of course, the ultimate short period is the instantaneous period, and we call an instantaneous rate a “hazard”.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29</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we’ll cover today (in </a:t>
            </a:r>
            <a:r>
              <a:rPr lang="en-US" dirty="0" smtClean="0">
                <a:solidFill>
                  <a:srgbClr val="FF0000"/>
                </a:solidFill>
              </a:rPr>
              <a:t>red</a:t>
            </a:r>
            <a:r>
              <a:rPr lang="en-US" dirty="0" smtClean="0"/>
              <a:t>).</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3</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We use this to illustrate what we mean by a rate that is “constant</a:t>
            </a:r>
            <a:r>
              <a:rPr lang="en-US" sz="1000" baseline="0" dirty="0" smtClean="0"/>
              <a:t> over time” in the time interval it was derived and as example to speculate if it is plausible.   Earlier we showed how to calculate the average incidence rate for pancreatic cancer in SF for the year 2010 using the group method.  We knew the total number of cases for 2010,  and we had an estimate from the census for the total population.   When we say that the rate is constant during the time interval it was derived, then we mean the rate at which pancreatic cancer diagnoses are being made is essentially the same at every time point.  At any time point during 2010 (indicated by the red lines) and the estimated incidence rate would have been the same.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Is it plausible that the rate of pancreatic cancer was constant over calendar time in this example?   Yes.  The period is too short for period effects or cohort effects to perturb the rates, and because it is a dynamic replenished population, we don’t think there are age effects.  The rate of 15.3 cases per 100,000 person-years represents the population well throughout the period in which it was derived.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On the other hand, if we imagine a time line on the x-axis of 20 years, say 1990 to 2010, then it becomes </a:t>
            </a:r>
            <a:r>
              <a:rPr lang="en-US" sz="1000" baseline="0" dirty="0" smtClean="0"/>
              <a:t>less </a:t>
            </a:r>
            <a:r>
              <a:rPr lang="en-US" sz="1000" baseline="0" dirty="0" smtClean="0"/>
              <a:t>plausible that the </a:t>
            </a:r>
            <a:r>
              <a:rPr lang="en-US" sz="1000" baseline="0" dirty="0" smtClean="0"/>
              <a:t>incidence </a:t>
            </a:r>
            <a:r>
              <a:rPr lang="en-US" sz="1000" baseline="0" dirty="0" smtClean="0"/>
              <a:t>rate has remained constant.  The prevalence of risk factors for pancreatic cancer may have changed during that time period due to </a:t>
            </a:r>
            <a:r>
              <a:rPr lang="en-US" sz="1000" baseline="0" dirty="0" smtClean="0"/>
              <a:t>changes </a:t>
            </a:r>
            <a:r>
              <a:rPr lang="en-US" sz="1000" baseline="0" dirty="0" smtClean="0"/>
              <a:t>in </a:t>
            </a:r>
            <a:r>
              <a:rPr lang="en-US" sz="1000" baseline="0" dirty="0" smtClean="0"/>
              <a:t>lifestyle (not that we know what the strong causal determinants are for pancreatic cancer).  </a:t>
            </a:r>
            <a:r>
              <a:rPr lang="en-US" sz="1000" baseline="0" dirty="0" smtClean="0"/>
              <a:t>And/or, the population of SF may have changed, with the proportion who are more susceptible to pancreatic cancer changing over this 20 year time period.  </a:t>
            </a:r>
            <a:endParaRPr lang="en-US" sz="1000" dirty="0" smtClean="0"/>
          </a:p>
        </p:txBody>
      </p:sp>
    </p:spTree>
    <p:extLst>
      <p:ext uri="{BB962C8B-B14F-4D97-AF65-F5344CB8AC3E}">
        <p14:creationId xmlns:p14="http://schemas.microsoft.com/office/powerpoint/2010/main" val="2609529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31</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When should you suspect</a:t>
            </a:r>
            <a:r>
              <a:rPr lang="en-US" baseline="0" dirty="0" smtClean="0"/>
              <a:t> that the underlying rate in your study population is not constant over time?   You should be concerned about this any time you are studying a fixed cohort.  This is because it is possible that the susceptible participants are limited in number and may then get depleted over time as they the disease in question.  Recall that in a fixed cohort, they are not replenished.  On the other hand, in a fixed cohort, participants will age and generally this means there are at greater risk for the outcome.  Increasing age is responsible for increased rate of disease in many conditions.  Similar to age, with time, the cumulative effects of exposures may begin to build and these cumulative effects may confer greater risk.  </a:t>
            </a:r>
          </a:p>
          <a:p>
            <a:endParaRPr lang="en-US" baseline="0" dirty="0" smtClean="0"/>
          </a:p>
          <a:p>
            <a:r>
              <a:rPr lang="en-US" baseline="0" dirty="0" smtClean="0"/>
              <a:t>In both fixed and dynamic cohorts, whenever there are important changes in the environment, one must be concerned about non-constant rates. Natural disasters are one obvious disaster.  Changes in the environment which cause change in rates are called period effects.</a:t>
            </a:r>
          </a:p>
          <a:p>
            <a:endParaRPr lang="en-US" baseline="0" dirty="0" smtClean="0"/>
          </a:p>
          <a:p>
            <a:r>
              <a:rPr lang="en-US" baseline="0" dirty="0" smtClean="0"/>
              <a:t>The above critique of a fixed cohort is not to say that dynamic cohorts are not prone to changes in rates.  W</a:t>
            </a:r>
            <a:r>
              <a:rPr lang="en-US" dirty="0" smtClean="0"/>
              <a:t>hen the period of study is long, there is more opportunity for the incidence rate to vary.  </a:t>
            </a:r>
            <a:r>
              <a:rPr lang="en-US" baseline="0" dirty="0" smtClean="0"/>
              <a:t> The most obvious threat is period effects (changes in the environment) but the nature of human host may change as well.  It may age if it is not fully replenished or different types of host backgrounds (with different event risk) may start to dominate the population.  There are no general rules for how long observation must be for us to begin to worry about changes in rates, as this varies from condition to condition.  </a:t>
            </a:r>
            <a:endParaRPr lang="en-US" dirty="0" smtClean="0"/>
          </a:p>
        </p:txBody>
      </p:sp>
    </p:spTree>
    <p:extLst>
      <p:ext uri="{BB962C8B-B14F-4D97-AF65-F5344CB8AC3E}">
        <p14:creationId xmlns:p14="http://schemas.microsoft.com/office/powerpoint/2010/main" val="467791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32</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smtClean="0"/>
              <a:t>This discussion about the need for the underlying rate to be constant for an average incidence rate to be interpretable should be ringing a bell in our minds for what situation is most likely to have this.  First, shorter periods of observation are, by definition, less apt to suffer from changing rates.  The ultimate short period is the instantaneous moment and this is what we measure when we determine the hazard.  </a:t>
            </a:r>
          </a:p>
          <a:p>
            <a:endParaRPr lang="en-US" baseline="0" dirty="0" smtClean="0"/>
          </a:p>
          <a:p>
            <a:r>
              <a:rPr lang="en-US" baseline="0" dirty="0" smtClean="0"/>
              <a:t>Larger populations are also less likely, compared to small populations, to have non-constant rates because they are less likely to be perturbed by small influxes of persons with different underlying rates of the event under study.  This is purely a mathematical argument.  If a small number of non-immune persons from the U.S. moved to Africa, they are more likely to perturb the malaria rate of a small village then they would in a big city. </a:t>
            </a:r>
          </a:p>
          <a:p>
            <a:endParaRPr lang="en-US" baseline="0" dirty="0" smtClean="0"/>
          </a:p>
          <a:p>
            <a:r>
              <a:rPr lang="en-US" baseline="0" dirty="0" smtClean="0"/>
              <a:t>A good scenario for a constant rate is one of a dynamic cohort that is large and in which the period of observation is not too long.  In these situations, although we cannot look at the instantaneous rate, we feel more confident that rate is constant.  If the rate is constant, average incidence rate is an accurate expression of incidence.  However, without individual level data, we can never be certain that the rate is indeed constant.</a:t>
            </a:r>
          </a:p>
          <a:p>
            <a:endParaRPr lang="en-US" baseline="0" dirty="0" smtClean="0"/>
          </a:p>
          <a:p>
            <a:r>
              <a:rPr lang="en-US" baseline="0" dirty="0" smtClean="0"/>
              <a:t>Most cities in a particular year fit this description, barring natural disasters or other secular upheavals. </a:t>
            </a:r>
          </a:p>
          <a:p>
            <a:endParaRPr lang="en-US" baseline="0" dirty="0" smtClean="0"/>
          </a:p>
        </p:txBody>
      </p:sp>
    </p:spTree>
    <p:extLst>
      <p:ext uri="{BB962C8B-B14F-4D97-AF65-F5344CB8AC3E}">
        <p14:creationId xmlns:p14="http://schemas.microsoft.com/office/powerpoint/2010/main" val="467791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33</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t>These are average incidence rates for mortality among children with end-stage renal disease, taken from McDonald et al. (NEJM 2004).  The incidence rates are quite different for the different</a:t>
            </a:r>
            <a:r>
              <a:rPr lang="en-US" baseline="0" dirty="0" smtClean="0"/>
              <a:t> calendar years.  We suspect that the rates are not constant even within each set of calendar years, especially the first two.  For example, the rate likely went down substantially from 1963 to 1972.  </a:t>
            </a:r>
            <a:r>
              <a:rPr lang="en-US" dirty="0" smtClean="0"/>
              <a:t>As is obvious from the quite different incidence rates of mortality by increasingly more recent calendar years, a single average incidence rate for all of these children would be very misleading because it would ignore how strong the temporal trends toward improved survival have been.  The improved</a:t>
            </a:r>
            <a:r>
              <a:rPr lang="en-US" baseline="0" dirty="0" smtClean="0"/>
              <a:t> survival is because of improvement in medical interventions.  </a:t>
            </a:r>
            <a:r>
              <a:rPr lang="en-US" dirty="0" smtClean="0"/>
              <a:t>These kind of secular trends should always be considered whenever treatment may have changed over time for the disease in question.</a:t>
            </a:r>
          </a:p>
          <a:p>
            <a:endParaRPr lang="en-US" dirty="0" smtClean="0"/>
          </a:p>
          <a:p>
            <a:r>
              <a:rPr lang="en-US" dirty="0" smtClean="0"/>
              <a:t>The point</a:t>
            </a:r>
            <a:r>
              <a:rPr lang="en-US" baseline="0" dirty="0" smtClean="0"/>
              <a:t> here is not especially profound.  Using one number to represent a substantively changing number is not very informative or relevant.</a:t>
            </a:r>
            <a:endParaRPr lang="en-US" dirty="0" smtClean="0"/>
          </a:p>
          <a:p>
            <a:endParaRPr lang="en-US" dirty="0" smtClean="0"/>
          </a:p>
          <a:p>
            <a:r>
              <a:rPr lang="en-US" dirty="0"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smtClean="0"/>
          </a:p>
        </p:txBody>
      </p:sp>
    </p:spTree>
    <p:extLst>
      <p:ext uri="{BB962C8B-B14F-4D97-AF65-F5344CB8AC3E}">
        <p14:creationId xmlns:p14="http://schemas.microsoft.com/office/powerpoint/2010/main" val="1240518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reporting</a:t>
            </a:r>
            <a:r>
              <a:rPr lang="en-US" baseline="0" dirty="0" smtClean="0"/>
              <a:t> average incidence rates, give readers enough detail and context to help them interpret the rates.  </a:t>
            </a:r>
            <a:r>
              <a:rPr lang="en-US" dirty="0" smtClean="0"/>
              <a:t>Giving readers</a:t>
            </a:r>
            <a:r>
              <a:rPr lang="en-US" baseline="0" dirty="0" smtClean="0"/>
              <a:t> this details helps them understand in what context they can apply the rates themselves.  If rates were calculated over a short calendar period and short per-person observation period, it is harder to be sure that the rates will apply to longer calendar periods and persons followed for longer observation periods.  </a:t>
            </a:r>
            <a:r>
              <a:rPr lang="en-US" dirty="0" smtClean="0"/>
              <a:t>If you have an average incidence rate calculated over 5 years in a fixed cohort, it means you really cannot say what happens to that rate when you go over 5 years.   Rates are only as good as the context</a:t>
            </a:r>
            <a:r>
              <a:rPr lang="en-US" baseline="0" dirty="0" smtClean="0"/>
              <a:t> (calendar time and </a:t>
            </a:r>
            <a:r>
              <a:rPr lang="en-US" dirty="0" smtClean="0"/>
              <a:t>duration of observation time) in which they were estimated.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34</a:t>
            </a:fld>
            <a:endParaRPr lang="en-US" dirty="0"/>
          </a:p>
        </p:txBody>
      </p:sp>
    </p:spTree>
    <p:extLst>
      <p:ext uri="{BB962C8B-B14F-4D97-AF65-F5344CB8AC3E}">
        <p14:creationId xmlns:p14="http://schemas.microsoft.com/office/powerpoint/2010/main" val="319551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35</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smtClean="0"/>
              <a:t>Now that we have discussed how</a:t>
            </a:r>
            <a:r>
              <a:rPr lang="en-US" sz="1300" baseline="0" dirty="0" smtClean="0"/>
              <a:t> to calculate average incidence rates, why use them?  What are they good for?  </a:t>
            </a:r>
            <a:r>
              <a:rPr lang="en-US" sz="1300" dirty="0" smtClean="0"/>
              <a:t>There are a number of uses and advantages of rates.  The first is that rates</a:t>
            </a:r>
            <a:r>
              <a:rPr lang="en-US" sz="1300" baseline="0" dirty="0" smtClean="0"/>
              <a:t> are essential to describe</a:t>
            </a:r>
            <a:r>
              <a:rPr lang="en-US" sz="1300" dirty="0" smtClean="0"/>
              <a:t> disease/event burden in a dynamic population in which there is not individual-level</a:t>
            </a:r>
            <a:r>
              <a:rPr lang="en-US" sz="1300" baseline="0" dirty="0" smtClean="0"/>
              <a:t> data</a:t>
            </a:r>
            <a:r>
              <a:rPr lang="en-US" sz="1300" dirty="0" smtClean="0"/>
              <a:t>.</a:t>
            </a:r>
            <a:r>
              <a:rPr lang="en-US" sz="1300" baseline="0" dirty="0" smtClean="0"/>
              <a:t>   In this setting, it is not possible to directly calculate the alternative measure of incidence, cumulative incidence (i.e., risk).</a:t>
            </a:r>
          </a:p>
          <a:p>
            <a:endParaRPr lang="en-US" sz="13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smtClean="0"/>
              <a:t>For example, disease registries capture the events in a defined geographic region, and a good registry will capture nearly all the events. Indeed, one of the reasons these registries are created is to estimate disease burden in DYNAMIC populations.  So the numerator (E) for disease outcomes with registries is readily available.  But how would those events be applied to the population covered by the registry?   What about a cumulative incidence estimation?   Individuals are entering and leaving the population throughout the year, but you have no ready way to record all that and link it with an outcome variable of diseased or censored, as you need to do for a Kaplan-Meier analysis.  Thus, cumulative</a:t>
            </a:r>
            <a:r>
              <a:rPr lang="en-US" sz="1300" baseline="0" dirty="0" smtClean="0"/>
              <a:t> incidence would be impossible to calculate directly without individual-level data.  We gave the earlier example of estimating the incidence of pancreatic cancer in San Francisco County.  </a:t>
            </a:r>
            <a:endParaRPr lang="en-US" sz="1300" dirty="0" smtClean="0"/>
          </a:p>
          <a:p>
            <a:endParaRPr lang="en-US" dirty="0" smtClean="0"/>
          </a:p>
        </p:txBody>
      </p:sp>
    </p:spTree>
    <p:extLst>
      <p:ext uri="{BB962C8B-B14F-4D97-AF65-F5344CB8AC3E}">
        <p14:creationId xmlns:p14="http://schemas.microsoft.com/office/powerpoint/2010/main" val="1217849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36</a:t>
            </a:fld>
            <a:endParaRPr lang="en-US" dirty="0"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t>Average incidence rates are very useful tools to measure</a:t>
            </a:r>
            <a:r>
              <a:rPr lang="en-US" baseline="0" dirty="0" smtClean="0"/>
              <a:t> incidence in large dynamic cohorts which would otherwise not be able to directly characterized with, say, cumulative incidence.  This is not to say, however, that researchers and readers should not be careful when using average incidence rates.  Both the accuracy of the numerator and the denominator must be scrutinized.</a:t>
            </a:r>
          </a:p>
          <a:p>
            <a:endParaRPr lang="en-US" baseline="0" dirty="0" smtClean="0"/>
          </a:p>
          <a:p>
            <a:r>
              <a:rPr lang="en-US" dirty="0" smtClean="0"/>
              <a:t>Regarding the</a:t>
            </a:r>
            <a:r>
              <a:rPr lang="en-US" baseline="0" dirty="0" smtClean="0"/>
              <a:t> denominator, c</a:t>
            </a:r>
            <a:r>
              <a:rPr lang="en-US" dirty="0" smtClean="0"/>
              <a:t>ensus data are a major resource for population-based</a:t>
            </a:r>
            <a:r>
              <a:rPr lang="en-US" baseline="0" dirty="0" smtClean="0"/>
              <a:t> dynamic cohorts</a:t>
            </a:r>
            <a:r>
              <a:rPr lang="en-US" dirty="0" smtClean="0"/>
              <a:t>.  Researchers using census data should be aware that the possibility of bias increases with time from the last census.   Some</a:t>
            </a:r>
            <a:r>
              <a:rPr lang="en-US" baseline="0" dirty="0" smtClean="0"/>
              <a:t> countries, such as the U.S., have “intercensal” estimates (i.e., yearly estimates of the population size in years between the formal census).  </a:t>
            </a:r>
            <a:r>
              <a:rPr lang="en-US" dirty="0" smtClean="0"/>
              <a:t>These do not,</a:t>
            </a:r>
            <a:r>
              <a:rPr lang="en-US" baseline="0" dirty="0" smtClean="0"/>
              <a:t> however,</a:t>
            </a:r>
            <a:r>
              <a:rPr lang="en-US" dirty="0" smtClean="0"/>
              <a:t> turn out to be always accurate.</a:t>
            </a:r>
          </a:p>
          <a:p>
            <a:endParaRPr lang="en-US" dirty="0" smtClean="0"/>
          </a:p>
          <a:p>
            <a:r>
              <a:rPr lang="en-US" dirty="0" smtClean="0"/>
              <a:t>Other countries</a:t>
            </a:r>
            <a:r>
              <a:rPr lang="en-US" baseline="0" dirty="0" smtClean="0"/>
              <a:t> will differ from the U.S. in how often the census is conducted and in the accuracy.  </a:t>
            </a:r>
            <a:endParaRPr lang="en-US" dirty="0" smtClean="0"/>
          </a:p>
        </p:txBody>
      </p:sp>
    </p:spTree>
    <p:extLst>
      <p:ext uri="{BB962C8B-B14F-4D97-AF65-F5344CB8AC3E}">
        <p14:creationId xmlns:p14="http://schemas.microsoft.com/office/powerpoint/2010/main" val="2953643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37</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A good example of how census data can affect inferences is seen in the rates of breast cancer in Marin County compared to the rest of California.  Based on 1990 census data and intercensal extrapolations of the 1990 census, the rates steadily appeared to become substantially</a:t>
            </a:r>
            <a:r>
              <a:rPr lang="en-US" baseline="0" dirty="0" smtClean="0"/>
              <a:t> </a:t>
            </a:r>
            <a:r>
              <a:rPr lang="en-US" dirty="0" smtClean="0"/>
              <a:t>higher in Marin than the rest of California.  This was a source of great alarm.  Then, in 2000, when the next census occurred,</a:t>
            </a:r>
            <a:r>
              <a:rPr lang="en-US" baseline="0" dirty="0" smtClean="0"/>
              <a:t> the rate of breast cancer in Marin County went back down to that of the rest of California.   What happened?  </a:t>
            </a:r>
            <a:endParaRPr lang="en-US" dirty="0" smtClean="0"/>
          </a:p>
        </p:txBody>
      </p:sp>
    </p:spTree>
    <p:extLst>
      <p:ext uri="{BB962C8B-B14F-4D97-AF65-F5344CB8AC3E}">
        <p14:creationId xmlns:p14="http://schemas.microsoft.com/office/powerpoint/2010/main" val="2349331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38</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Remember </a:t>
            </a:r>
            <a:r>
              <a:rPr lang="en-US" baseline="0" dirty="0" smtClean="0"/>
              <a:t>that the U.S. census is done every 10 years at the beginning of each decades (e.g., 1990, 2000, 2010).   In between the formal census years, the size of the population is estimated each year.  </a:t>
            </a:r>
          </a:p>
          <a:p>
            <a:endParaRPr lang="en-US" baseline="0" dirty="0" smtClean="0"/>
          </a:p>
          <a:p>
            <a:r>
              <a:rPr lang="en-US" dirty="0" smtClean="0"/>
              <a:t>It now appears that the population grew faster in the 1990’s in Marin County than the Census estimated with its between</a:t>
            </a:r>
            <a:r>
              <a:rPr lang="en-US" baseline="0" dirty="0" smtClean="0"/>
              <a:t> census extrapolations.  Hence,</a:t>
            </a:r>
            <a:r>
              <a:rPr lang="en-US" dirty="0" smtClean="0"/>
              <a:t> the denominators used were too small and the rates higher than they should have been.  The rate for 2000 using the new census is not very different from the rest of California outside the Bay Area.  Note:  Rates were age adjusted to the 2000 census to account for any age differences in the underlying populations.  We will discuss this technique later in the lecture.</a:t>
            </a:r>
          </a:p>
          <a:p>
            <a:endParaRPr lang="en-US" dirty="0" smtClean="0"/>
          </a:p>
        </p:txBody>
      </p:sp>
    </p:spTree>
    <p:extLst>
      <p:ext uri="{BB962C8B-B14F-4D97-AF65-F5344CB8AC3E}">
        <p14:creationId xmlns:p14="http://schemas.microsoft.com/office/powerpoint/2010/main" val="415230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39</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t>The census office</a:t>
            </a:r>
            <a:r>
              <a:rPr lang="en-US" baseline="0" dirty="0" smtClean="0"/>
              <a:t> had underestimated the population size in Marin in the years between the formal census counts.   The number of breast cancer cases were counted accurately but the population size (and hence person-time) was too low.   This resulted in a spuriously high average incidence rate from 1995 to 1999.   This was corrected when the 2000 formal census was done and the accurate population size in Marin became known.</a:t>
            </a:r>
          </a:p>
          <a:p>
            <a:endParaRPr lang="en-US" baseline="0" dirty="0" smtClean="0"/>
          </a:p>
          <a:p>
            <a:r>
              <a:rPr lang="en-US" dirty="0" smtClean="0"/>
              <a:t>This and previous slide are from a report published in 2001 by investigators at the Northern California Cancer Center.</a:t>
            </a:r>
          </a:p>
          <a:p>
            <a:r>
              <a:rPr lang="en-US" dirty="0" smtClean="0"/>
              <a:t>Clarke C, et al. “Update on breast cancer incidence patterns in Marin County and the San Francisco Bay Area, California”</a:t>
            </a:r>
          </a:p>
          <a:p>
            <a:endParaRPr lang="en-US" dirty="0" smtClean="0"/>
          </a:p>
          <a:p>
            <a:endParaRPr lang="en-US" dirty="0" smtClean="0"/>
          </a:p>
        </p:txBody>
      </p:sp>
    </p:spTree>
    <p:extLst>
      <p:ext uri="{BB962C8B-B14F-4D97-AF65-F5344CB8AC3E}">
        <p14:creationId xmlns:p14="http://schemas.microsoft.com/office/powerpoint/2010/main" val="221879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4</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introduced these three elements last week.  They are the basis for any measure of disease occurrence.  The difference between cumulative incidence and incidence rates lies in how time is combined with the number of persons at risk in the measure.</a:t>
            </a:r>
          </a:p>
          <a:p>
            <a:endParaRPr lang="en-US" dirty="0" smtClean="0"/>
          </a:p>
        </p:txBody>
      </p:sp>
    </p:spTree>
    <p:extLst>
      <p:ext uri="{BB962C8B-B14F-4D97-AF65-F5344CB8AC3E}">
        <p14:creationId xmlns:p14="http://schemas.microsoft.com/office/powerpoint/2010/main" val="81199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40</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Another common use of average incidence rates is to allow a comparison between incidence in a fixed cohort, in which you have individual-level</a:t>
            </a:r>
            <a:r>
              <a:rPr lang="en-US" baseline="0" dirty="0" smtClean="0"/>
              <a:t> data,</a:t>
            </a:r>
            <a:r>
              <a:rPr lang="en-US" dirty="0" smtClean="0"/>
              <a:t> and a dynamic cohort</a:t>
            </a:r>
            <a:r>
              <a:rPr lang="en-US" baseline="0" dirty="0" smtClean="0"/>
              <a:t> (such as</a:t>
            </a:r>
            <a:r>
              <a:rPr lang="en-US" dirty="0" smtClean="0"/>
              <a:t> the general population)</a:t>
            </a:r>
            <a:r>
              <a:rPr lang="en-US" baseline="0" dirty="0" smtClean="0"/>
              <a:t> in which you do no have individual-level data.</a:t>
            </a:r>
            <a:r>
              <a:rPr lang="en-US" dirty="0" smtClean="0"/>
              <a:t> Why do this?  For example, this allows investigation of whether the events in the fixed cohort with a</a:t>
            </a:r>
            <a:r>
              <a:rPr lang="en-US" baseline="0" dirty="0" smtClean="0"/>
              <a:t> special exposure </a:t>
            </a:r>
            <a:r>
              <a:rPr lang="en-US" dirty="0" smtClean="0"/>
              <a:t>are more or less frequent than would be expected from a sample of the general population.  We’ll go through an example of this next.</a:t>
            </a:r>
          </a:p>
          <a:p>
            <a:endParaRPr lang="en-US" dirty="0" smtClean="0"/>
          </a:p>
          <a:p>
            <a:r>
              <a:rPr lang="en-US" dirty="0" smtClean="0"/>
              <a:t>Incidence rates can also be used to compare disease occurrence in two or more different populations where you don’t have individual-level data. Say you want to compare mortality in two different countries.</a:t>
            </a:r>
            <a:r>
              <a:rPr lang="en-US" baseline="0" dirty="0" smtClean="0"/>
              <a:t>  In this sense, rates are like a universal language or a handy jackknife; they are metrics which you can take with you everywhere for comparison with other rates.</a:t>
            </a:r>
          </a:p>
          <a:p>
            <a:endParaRPr lang="en-US" baseline="0" dirty="0" smtClean="0"/>
          </a:p>
          <a:p>
            <a:r>
              <a:rPr lang="en-US" dirty="0" smtClean="0"/>
              <a:t>Note:  if you were</a:t>
            </a:r>
            <a:r>
              <a:rPr lang="en-US" baseline="0" dirty="0" smtClean="0"/>
              <a:t> to compare two different countries for the incidence of a certain outcome, you would probably want to account for differences in age and sex distributions.  </a:t>
            </a:r>
            <a:r>
              <a:rPr lang="en-US" dirty="0" smtClean="0"/>
              <a:t>A straight comparison of incidence rates could be misleading.  The rates for each country can be age-adjusted to an external standard population distribution (such as the 2000 US census).  These two rates can then be compared as a rate ratio.  </a:t>
            </a:r>
          </a:p>
          <a:p>
            <a:endParaRPr lang="en-US" dirty="0" smtClean="0"/>
          </a:p>
        </p:txBody>
      </p:sp>
    </p:spTree>
    <p:extLst>
      <p:ext uri="{BB962C8B-B14F-4D97-AF65-F5344CB8AC3E}">
        <p14:creationId xmlns:p14="http://schemas.microsoft.com/office/powerpoint/2010/main" val="3202088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41</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Here is an example of comparing incidence in a fixed cohort,</a:t>
            </a:r>
            <a:r>
              <a:rPr lang="en-US" baseline="0" dirty="0" smtClean="0"/>
              <a:t> in which individual-level data were available, </a:t>
            </a:r>
            <a:r>
              <a:rPr lang="en-US" dirty="0" smtClean="0"/>
              <a:t>to a dynamic</a:t>
            </a:r>
            <a:r>
              <a:rPr lang="en-US" baseline="0" dirty="0" smtClean="0"/>
              <a:t> cohort in which they were not.  The authors had followed a group of petroleum industry workers for up to 36 years and found 765 deaths.  </a:t>
            </a:r>
            <a:r>
              <a:rPr lang="en-US" dirty="0" smtClean="0"/>
              <a:t>It is easy enough to calculate the cumulative incidence from the cohort data since you will have follow-up on each person, but the question of what to compare it to is difficult. Clearly, survival is related to the original age distribution of the cohort as well as the 36 years of follow-up.   Is</a:t>
            </a:r>
            <a:r>
              <a:rPr lang="en-US" baseline="0" dirty="0" smtClean="0"/>
              <a:t> there some other cohort of individuals who are not petroleum workers but were the same age and followed just as long?  It is not obvious where one would find individual-level data on such a comparator cohort.</a:t>
            </a:r>
            <a:endParaRPr lang="en-US" dirty="0" smtClean="0"/>
          </a:p>
          <a:p>
            <a:endParaRPr lang="en-US" dirty="0" smtClean="0"/>
          </a:p>
          <a:p>
            <a:endParaRPr lang="en-US" dirty="0" smtClean="0"/>
          </a:p>
          <a:p>
            <a:r>
              <a:rPr lang="en-US" dirty="0" smtClean="0"/>
              <a:t>Abstract: “A historical prospective cohort mortality study was conducted for a cohort of 6,588 white male employees of a Texas petrochemical plant because of a suspected increased incidence of malignant brain tumors. Mortality experience from 1941 to 1977 was determined and compared with that of the general U.S. white male population adjusting for age and time period.“</a:t>
            </a:r>
          </a:p>
        </p:txBody>
      </p:sp>
    </p:spTree>
    <p:extLst>
      <p:ext uri="{BB962C8B-B14F-4D97-AF65-F5344CB8AC3E}">
        <p14:creationId xmlns:p14="http://schemas.microsoft.com/office/powerpoint/2010/main" val="413206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42</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Here are more details on the petroleum worker cohort.</a:t>
            </a:r>
            <a:r>
              <a:rPr lang="en-US" baseline="0" dirty="0" smtClean="0"/>
              <a:t>  It is fixed as defined as being employed or starting employment anytime from 1941 to 1950.   It is fairly easy, by se</a:t>
            </a:r>
            <a:r>
              <a:rPr lang="en-US" dirty="0" smtClean="0"/>
              <a:t>arching the National Death Index, to determine mortality over a long period of time in the cohort.  Enrollment was limited to 1941 to 1950 and then follow-up occurred to 1977.  The problem is how to interpret the findings.  Is the observed death rate high or low?  A comparison is needed.  We</a:t>
            </a:r>
            <a:r>
              <a:rPr lang="en-US" baseline="0" dirty="0" smtClean="0"/>
              <a:t> would like to compare these workers to persons without exposure to the petrochemical industry.  </a:t>
            </a:r>
            <a:r>
              <a:rPr lang="en-US" dirty="0" smtClean="0"/>
              <a:t> One possibility is to compare</a:t>
            </a:r>
            <a:r>
              <a:rPr lang="en-US" baseline="0" dirty="0" smtClean="0"/>
              <a:t> these workers</a:t>
            </a:r>
            <a:r>
              <a:rPr lang="en-US" dirty="0" smtClean="0"/>
              <a:t> to national mortality data.</a:t>
            </a:r>
          </a:p>
        </p:txBody>
      </p:sp>
    </p:spTree>
    <p:extLst>
      <p:ext uri="{BB962C8B-B14F-4D97-AF65-F5344CB8AC3E}">
        <p14:creationId xmlns:p14="http://schemas.microsoft.com/office/powerpoint/2010/main" val="333041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43</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Before we answer the question about whether</a:t>
            </a:r>
            <a:r>
              <a:rPr lang="en-US" baseline="0" dirty="0" smtClean="0"/>
              <a:t> the rate is high, we should convince ourselves that an </a:t>
            </a:r>
            <a:r>
              <a:rPr lang="en-US" dirty="0" smtClean="0"/>
              <a:t>approach of calculating cumulative incidence in the cohort is not so helpful because there is no clear comparison group with cumulative incidence available</a:t>
            </a:r>
            <a:r>
              <a:rPr lang="en-US" baseline="0" dirty="0" smtClean="0"/>
              <a:t> </a:t>
            </a:r>
            <a:r>
              <a:rPr lang="en-US" dirty="0" smtClean="0"/>
              <a:t>at 36 years. </a:t>
            </a:r>
          </a:p>
          <a:p>
            <a:endParaRPr lang="en-US" dirty="0" smtClean="0"/>
          </a:p>
          <a:p>
            <a:r>
              <a:rPr lang="en-US" dirty="0" smtClean="0"/>
              <a:t>Instead, the solution is to use the universal language/currency</a:t>
            </a:r>
            <a:r>
              <a:rPr lang="en-US" baseline="0" dirty="0" smtClean="0"/>
              <a:t> of rates to make the comparison.  Specifically, you can compare the rate of death in petrochemical worker population to the rate of death in the U.S. general population.  Although you could compare the average incidence rates of death directly between the two groups, you will want to first account for some obvious differences between the two populations, such as age, sex, and race.  These factors are known as confounders, which we will define precisely later in the course.  Otherwise, any apparent differences that might be observed between the two groups (say, if the petro workers had a higher death rate) may be because of differences in say, age, or sex.  </a:t>
            </a:r>
          </a:p>
          <a:p>
            <a:endParaRPr lang="en-US" baseline="0" dirty="0" smtClean="0"/>
          </a:p>
          <a:p>
            <a:r>
              <a:rPr lang="en-US" baseline="0" dirty="0" smtClean="0"/>
              <a:t>Operationally, to conduct this comparison, </a:t>
            </a:r>
            <a:r>
              <a:rPr lang="en-US" dirty="0" smtClean="0"/>
              <a:t>age-sex-race-calendar period person-time mortality rates from U.S. population data can be applied to the amount of person-time follow-up by those groups in the petrochemical cohort cohort to produce an expected number of deaths as if the petro</a:t>
            </a:r>
            <a:r>
              <a:rPr lang="en-US" baseline="0" dirty="0" smtClean="0"/>
              <a:t> workers had experienced the rate of death in the general U.S. population.  These expected number of deaths are then compared wi</a:t>
            </a:r>
            <a:r>
              <a:rPr lang="en-US" dirty="0" smtClean="0"/>
              <a:t>th the observed number of deaths in the petrochemical cohort.  U.S. population data are available from the National Center for Health Statistics.  This method of applying rates from a reference population to a study population is called indirect standardization, and the measure of association is the ratio of observed to expected outcomes, called the standardized mortality ratio (“SMR”) when the outcome is death.  It is called</a:t>
            </a:r>
            <a:r>
              <a:rPr lang="en-US" baseline="0" dirty="0" smtClean="0"/>
              <a:t> the standardized incidence ratio (“SIR”) when the outcome is some incident condition other than death.  </a:t>
            </a:r>
          </a:p>
          <a:p>
            <a:endParaRPr lang="en-US" baseline="0" dirty="0" smtClean="0"/>
          </a:p>
          <a:p>
            <a:r>
              <a:rPr lang="en-US" baseline="0" dirty="0" smtClean="0"/>
              <a:t>Indirect standardization should be contrasted with another form of standardization, called direct standardization, which the stratum-specific rates are applied to some external standard population.   It can be hard to remember what is “indirect” or “direct” but also not that important in that one just needs to pay attention to the details of the procedures.  </a:t>
            </a:r>
            <a:endParaRPr lang="en-US" dirty="0" smtClean="0"/>
          </a:p>
        </p:txBody>
      </p:sp>
    </p:spTree>
    <p:extLst>
      <p:ext uri="{BB962C8B-B14F-4D97-AF65-F5344CB8AC3E}">
        <p14:creationId xmlns:p14="http://schemas.microsoft.com/office/powerpoint/2010/main" val="435013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44</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petrochemical</a:t>
            </a:r>
            <a:r>
              <a:rPr lang="en-US" baseline="0" dirty="0" smtClean="0"/>
              <a:t> worker </a:t>
            </a:r>
            <a:r>
              <a:rPr lang="en-US" dirty="0" smtClean="0"/>
              <a:t>cohort.  </a:t>
            </a:r>
          </a:p>
          <a:p>
            <a:endParaRPr lang="en-US" dirty="0" smtClean="0"/>
          </a:p>
          <a:p>
            <a:r>
              <a:rPr lang="en-US" dirty="0" smtClean="0"/>
              <a:t>This is metric is called the standardized incidence ratio (SIR), when it is applied to incident</a:t>
            </a:r>
            <a:r>
              <a:rPr lang="en-US" baseline="0" dirty="0" smtClean="0"/>
              <a:t> events other than death</a:t>
            </a:r>
            <a:r>
              <a:rPr lang="en-US" dirty="0" smtClean="0"/>
              <a:t>.</a:t>
            </a:r>
            <a:r>
              <a:rPr lang="en-US" baseline="0" dirty="0" smtClean="0"/>
              <a:t>  </a:t>
            </a:r>
            <a:endParaRPr lang="en-US" dirty="0" smtClean="0"/>
          </a:p>
          <a:p>
            <a:endParaRPr lang="en-US" dirty="0" smtClean="0"/>
          </a:p>
          <a:p>
            <a:r>
              <a:rPr lang="en-US" dirty="0" smtClean="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smtClean="0"/>
              <a:t> this point, our focus is not on the SMR per se, but rather on the use of rates to make a comparison.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71590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45</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The table illustrates how U.S. population race/sex/age/calendar period-specific rates are used to produce a comparison to the petrochemical cohort workers.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smtClean="0"/>
              <a:t> and thus calendar time also must be accounted for.  For example, one cannot simply use U.S. death rates as of today.</a:t>
            </a:r>
            <a:r>
              <a:rPr lang="en-US" dirty="0" smtClean="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smtClean="0"/>
              <a:t> be</a:t>
            </a:r>
            <a:r>
              <a:rPr lang="en-US" dirty="0" smtClean="0"/>
              <a:t> calculated.  For example, the rate of 0.11 per 100 person-years applied to 1234 person-years in the petrochemical group yields an expected 1.36 deaths among the petrochemical</a:t>
            </a:r>
            <a:r>
              <a:rPr lang="en-US" baseline="0" dirty="0" smtClean="0"/>
              <a:t> workers</a:t>
            </a:r>
            <a:r>
              <a:rPr lang="en-US" dirty="0" smtClean="0"/>
              <a:t>.  The actual number of deaths seen among</a:t>
            </a:r>
            <a:r>
              <a:rPr lang="en-US" baseline="0" dirty="0" smtClean="0"/>
              <a:t> petrochemical cohort individuals </a:t>
            </a:r>
            <a:r>
              <a:rPr lang="en-US" dirty="0" smtClean="0"/>
              <a:t>is what we</a:t>
            </a:r>
            <a:r>
              <a:rPr lang="en-US" baseline="0" dirty="0" smtClean="0"/>
              <a:t> call the </a:t>
            </a:r>
            <a:r>
              <a:rPr lang="en-US" dirty="0" smtClean="0"/>
              <a:t>observed number</a:t>
            </a:r>
            <a:r>
              <a:rPr lang="en-US" baseline="0" dirty="0" smtClean="0"/>
              <a:t> of deaths</a:t>
            </a:r>
            <a:r>
              <a:rPr lang="en-US" dirty="0" smtClean="0"/>
              <a:t>.  Now, we are left with two rates:  924 in 137,745 person-years in the petrochemical</a:t>
            </a:r>
            <a:r>
              <a:rPr lang="en-US" baseline="0" dirty="0" smtClean="0"/>
              <a:t> workers if we experiencing the mortality of the general population </a:t>
            </a:r>
            <a:r>
              <a:rPr lang="en-US" dirty="0" smtClean="0"/>
              <a:t>and 765 in 137,745 person-years in the actual observed cohort.</a:t>
            </a:r>
            <a:r>
              <a:rPr lang="en-US" baseline="0" dirty="0" smtClean="0"/>
              <a:t>  </a:t>
            </a:r>
            <a:r>
              <a:rPr lang="en-US" dirty="0" smtClean="0"/>
              <a:t>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a:p>
            <a:endParaRPr lang="en-US" dirty="0" smtClean="0"/>
          </a:p>
          <a:p>
            <a:r>
              <a:rPr lang="en-US" dirty="0" smtClean="0"/>
              <a:t>This is an</a:t>
            </a:r>
            <a:r>
              <a:rPr lang="en-US" baseline="0" dirty="0" smtClean="0"/>
              <a:t> example of indirect standardization, also discussed in Additional Slides at the end of this lecture.</a:t>
            </a:r>
            <a:endParaRPr lang="en-US" dirty="0" smtClean="0"/>
          </a:p>
        </p:txBody>
      </p:sp>
    </p:spTree>
    <p:extLst>
      <p:ext uri="{BB962C8B-B14F-4D97-AF65-F5344CB8AC3E}">
        <p14:creationId xmlns:p14="http://schemas.microsoft.com/office/powerpoint/2010/main" val="2150418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46</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standardized mortality ratio (SMR) is a comparison</a:t>
            </a:r>
            <a:r>
              <a:rPr lang="en-US" baseline="0" dirty="0" smtClean="0"/>
              <a:t> between the observed rate and the expected</a:t>
            </a:r>
            <a:r>
              <a:rPr lang="en-US" dirty="0" smtClean="0"/>
              <a:t> rate.  The observed</a:t>
            </a:r>
            <a:r>
              <a:rPr lang="en-US" baseline="0" dirty="0" smtClean="0"/>
              <a:t> rate is 765/137,724 person-years;  the expected rate is 924/137,724 person-years.   For the SMR, the denominators cancel out, reducing to 765/924 = 0.83.</a:t>
            </a:r>
            <a:endParaRPr lang="en-US" dirty="0" smtClean="0"/>
          </a:p>
          <a:p>
            <a:endParaRPr lang="en-US" dirty="0" smtClean="0"/>
          </a:p>
          <a:p>
            <a:r>
              <a:rPr lang="en-US" dirty="0" smtClean="0"/>
              <a:t>Thus, operationally the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number of deaths compared to an expected number of deaths.  </a:t>
            </a:r>
          </a:p>
          <a:p>
            <a:endParaRPr lang="en-US" dirty="0" smtClean="0"/>
          </a:p>
          <a:p>
            <a:r>
              <a:rPr lang="en-US" dirty="0" smtClean="0"/>
              <a:t>Note: One problem with this analysis is what is known as “the healthy worker effect.”  In this example, the observed rate in the cohort of petrochemical workers was actually lower than expected if the U.S. mortality rates had been present.  This is a common outcome of studies of employed</a:t>
            </a:r>
            <a:r>
              <a:rPr lang="en-US" baseline="0" dirty="0" smtClean="0"/>
              <a:t> </a:t>
            </a:r>
            <a:r>
              <a:rPr lang="en-US" dirty="0" smtClean="0"/>
              <a:t>workers when they are compared to the general U.S. population because workers need to have a level of health in order to be working in the first place which makes them generally healthier than the entire U.S. population in the same age groups.  Hence, if the real question is what is the causal</a:t>
            </a:r>
            <a:r>
              <a:rPr lang="en-US" baseline="0" dirty="0" smtClean="0"/>
              <a:t> effect of petrochemical exposure on mortality, the use of petrochemical workers carries with it some potential bias because of the healthy worker effect.  </a:t>
            </a:r>
            <a:endParaRPr lang="en-US" dirty="0" smtClean="0"/>
          </a:p>
          <a:p>
            <a:endParaRPr lang="en-US" dirty="0" smtClean="0"/>
          </a:p>
        </p:txBody>
      </p:sp>
    </p:spTree>
    <p:extLst>
      <p:ext uri="{BB962C8B-B14F-4D97-AF65-F5344CB8AC3E}">
        <p14:creationId xmlns:p14="http://schemas.microsoft.com/office/powerpoint/2010/main" val="3760146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1EA0A2D-3949-43E9-A152-1C89B504255A}" type="slidenum">
              <a:rPr lang="en-US" smtClean="0"/>
              <a:pPr/>
              <a:t>47</a:t>
            </a:fld>
            <a:endParaRPr 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This is another example of a study comparing mortality rates in a research cohort with mortality in the general population.  The investigators have data on mortality incidence after a fracture in the Dubbo Osteoporosis Epidemiology Study, a longitudinal study of 60+ year old residents of Dubbo, Australia.  To determine if mortality incidence is increased post-fracture, they compare the research cohort rate of mortality with incidence of mortality in the general population (60 and older) in Dubbo.  In the entire Dubbo population 60 years and older, 1609 deaths were recorded in women and 1514 in men in 37,406 and 27.409 person-years respectively. This</a:t>
            </a:r>
            <a:r>
              <a:rPr lang="en-US" baseline="0" dirty="0" smtClean="0"/>
              <a:t> </a:t>
            </a:r>
            <a:r>
              <a:rPr lang="en-US" dirty="0" smtClean="0"/>
              <a:t>yielded mortality rates of 4.3 per 100 person-years (95% CI, 4.1-4.5) and 5.5 per 100 person-years (95% CI, 5.3-5.8) in women and men, respectively. Among the fracture participants, 461 deaths were observed in women and 197 in men, yielding mortality rates of 7.8 per 100 person-years (95% CI, 7.1-8.5) and 11.3 per 100 person-years (95% CI, 9.8-13.0) in women and men, respectively.  SMRs were calculated using 5-year age groups, and yielded SMRs of 1.96 and 1.76 in men</a:t>
            </a:r>
            <a:r>
              <a:rPr lang="en-US" baseline="0" dirty="0" smtClean="0"/>
              <a:t> and women respectively</a:t>
            </a:r>
            <a:r>
              <a:rPr lang="en-US" dirty="0" smtClean="0"/>
              <a:t>.  These SMRs &gt;1</a:t>
            </a:r>
            <a:r>
              <a:rPr lang="en-US" baseline="0" dirty="0" smtClean="0"/>
              <a:t> mean that the fracture group have higher rates of death.</a:t>
            </a:r>
            <a:endParaRPr lang="en-US" dirty="0" smtClean="0"/>
          </a:p>
          <a:p>
            <a:endParaRPr lang="en-US" dirty="0" smtClean="0"/>
          </a:p>
          <a:p>
            <a:r>
              <a:rPr lang="en-US" dirty="0" smtClean="0"/>
              <a:t>Note that these SMR are only as good as the factors that they are standardized for.  That</a:t>
            </a:r>
            <a:r>
              <a:rPr lang="en-US" baseline="0" dirty="0" smtClean="0"/>
              <a:t> is</a:t>
            </a:r>
            <a:r>
              <a:rPr lang="en-US" dirty="0" smtClean="0"/>
              <a:t>, we have to be concerned about residual confounding, a topic we will cover later in the course.  In other words, we can’t address whether the fracture per se is causally responsible for the increased mortality if we have not accounted</a:t>
            </a:r>
            <a:r>
              <a:rPr lang="en-US" baseline="0" dirty="0" smtClean="0"/>
              <a:t> for all of the ways that the fracture group is different than the general population</a:t>
            </a:r>
            <a:r>
              <a:rPr lang="en-US" dirty="0" smtClean="0"/>
              <a:t>.  It’s possible that those who fracture are more frail in general and this frailty is the underlying cause of both more frequent fractures and increased mortality.  In this case, reducing fractures would not translate into reduced mortality.  We will</a:t>
            </a:r>
            <a:r>
              <a:rPr lang="en-US" baseline="0" dirty="0" smtClean="0"/>
              <a:t> cover confounding later in the course.  The point now is to focus on how rates can be used to compare the experience of a one cohort to another.  </a:t>
            </a:r>
            <a:endParaRPr lang="en-US" dirty="0" smtClean="0"/>
          </a:p>
          <a:p>
            <a:endParaRPr lang="en-US" dirty="0" smtClean="0"/>
          </a:p>
          <a:p>
            <a:r>
              <a:rPr lang="en-US" dirty="0" smtClean="0"/>
              <a:t>Mortality Risk Associated With Low-Trauma Osteoporotic Fracture and Subsequent Fracture in Men and Women</a:t>
            </a:r>
            <a:r>
              <a:rPr lang="en-US" b="1" dirty="0" smtClean="0"/>
              <a:t> </a:t>
            </a:r>
            <a:r>
              <a:rPr lang="en-US" i="1" dirty="0" smtClean="0"/>
              <a:t>Bluic et al.  JAMA. 2009;301(5):513-521</a:t>
            </a:r>
          </a:p>
        </p:txBody>
      </p:sp>
    </p:spTree>
    <p:extLst>
      <p:ext uri="{BB962C8B-B14F-4D97-AF65-F5344CB8AC3E}">
        <p14:creationId xmlns:p14="http://schemas.microsoft.com/office/powerpoint/2010/main" val="451142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48</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These are incidence rates among women for hip fracture for 5-</a:t>
            </a:r>
            <a:r>
              <a:rPr lang="en-US" baseline="0" dirty="0" smtClean="0"/>
              <a:t> or 10-year</a:t>
            </a:r>
            <a:r>
              <a:rPr lang="en-US" dirty="0" smtClean="0"/>
              <a:t> age groups in four different countries.  For each row, hip fracture events over a specific time period (one or two years) in</a:t>
            </a:r>
            <a:r>
              <a:rPr lang="en-US" baseline="0" dirty="0" smtClean="0"/>
              <a:t> the designated age group </a:t>
            </a:r>
            <a:r>
              <a:rPr lang="en-US" dirty="0" smtClean="0"/>
              <a:t>were ascertained for the numerator;</a:t>
            </a:r>
            <a:r>
              <a:rPr lang="en-US" baseline="0" dirty="0" smtClean="0"/>
              <a:t> we assume that they were all captured.</a:t>
            </a:r>
            <a:r>
              <a:rPr lang="en-US" dirty="0" smtClean="0"/>
              <a:t> The denominator was based on census data.  The rates</a:t>
            </a:r>
            <a:r>
              <a:rPr lang="en-US" baseline="0" dirty="0" smtClean="0"/>
              <a:t> shown </a:t>
            </a:r>
            <a:r>
              <a:rPr lang="en-US" dirty="0" smtClean="0"/>
              <a:t>are age-specific incidence rates, calculated as the number of events in the specific age group divided by the number of person-years in the same age group.  </a:t>
            </a:r>
          </a:p>
          <a:p>
            <a:endParaRPr lang="en-US" dirty="0" smtClean="0"/>
          </a:p>
          <a:p>
            <a:r>
              <a:rPr lang="en-US" dirty="0" smtClean="0"/>
              <a:t>How can</a:t>
            </a:r>
            <a:r>
              <a:rPr lang="en-US" baseline="0" dirty="0" smtClean="0"/>
              <a:t> we </a:t>
            </a:r>
            <a:r>
              <a:rPr lang="en-US" dirty="0" smtClean="0"/>
              <a:t>derive one number to compare across populations?  The answer is to estimate age-adjusted incidence rates for each country.  These are shown at the bottom for age 20+ and age 50+.  In both cases,</a:t>
            </a:r>
            <a:r>
              <a:rPr lang="en-US" baseline="0" dirty="0" smtClean="0"/>
              <a:t> fracture incidence in Reykjavik is higher than the other countries.</a:t>
            </a:r>
            <a:endParaRPr lang="en-US" dirty="0" smtClean="0"/>
          </a:p>
          <a:p>
            <a:endParaRPr lang="en-US" dirty="0" smtClean="0"/>
          </a:p>
          <a:p>
            <a:r>
              <a:rPr lang="en-US" dirty="0" smtClean="0"/>
              <a:t>These age-adjusted incidence rates were calculated </a:t>
            </a:r>
            <a:r>
              <a:rPr lang="en-US" sz="1400" b="0" dirty="0" smtClean="0"/>
              <a:t>using</a:t>
            </a:r>
            <a:r>
              <a:rPr lang="en-US" sz="1400" b="1" dirty="0" smtClean="0"/>
              <a:t> direct standardization</a:t>
            </a:r>
            <a:r>
              <a:rPr lang="en-US" sz="1400" b="1" baseline="0" dirty="0" smtClean="0"/>
              <a:t> </a:t>
            </a:r>
            <a:r>
              <a:rPr lang="en-US" dirty="0" smtClean="0"/>
              <a:t>to a reference population (in this study, the US non-Hispanic white population in 1990).  The age-adjusted</a:t>
            </a:r>
            <a:r>
              <a:rPr lang="en-US" baseline="0" dirty="0" smtClean="0"/>
              <a:t> rates</a:t>
            </a:r>
            <a:r>
              <a:rPr lang="en-US" dirty="0" smtClean="0"/>
              <a:t> are a weighted average of stratum-specific</a:t>
            </a:r>
            <a:r>
              <a:rPr lang="en-US" baseline="0" dirty="0" smtClean="0"/>
              <a:t> rates, where the weights came from an external reference population.  </a:t>
            </a:r>
            <a:r>
              <a:rPr lang="en-US" dirty="0" smtClean="0"/>
              <a:t>See the Extra Slides for a</a:t>
            </a:r>
            <a:r>
              <a:rPr lang="en-US" baseline="0" dirty="0" smtClean="0"/>
              <a:t> description of direct and indirect standardization, and an explanation of </a:t>
            </a:r>
            <a:r>
              <a:rPr lang="en-US" dirty="0" smtClean="0"/>
              <a:t>how to perform direct standardization.  One issue with this approach is that you can see how you might</a:t>
            </a:r>
            <a:r>
              <a:rPr lang="en-US" baseline="0" dirty="0" smtClean="0"/>
              <a:t> get slightly different answers depending upon the weight structure (i.e., the population structure) in the external population.  </a:t>
            </a:r>
            <a:r>
              <a:rPr lang="en-US" dirty="0" smtClean="0"/>
              <a:t>Standardization is a technique you should be aware of as a means of contending with confounding, although we won’t focus on it in this class.  </a:t>
            </a:r>
          </a:p>
          <a:p>
            <a:endParaRPr lang="en-US" i="1" dirty="0" smtClean="0"/>
          </a:p>
          <a:p>
            <a:r>
              <a:rPr lang="en-US" i="1" dirty="0" smtClean="0"/>
              <a:t>Schwartz et al.  Osteoporosis Intl 1999.</a:t>
            </a:r>
          </a:p>
          <a:p>
            <a:endParaRPr lang="en-US" i="1" dirty="0" smtClean="0"/>
          </a:p>
          <a:p>
            <a:endParaRPr lang="en-US" dirty="0" smtClean="0"/>
          </a:p>
          <a:p>
            <a:endParaRPr lang="en-US" dirty="0" smtClean="0"/>
          </a:p>
        </p:txBody>
      </p:sp>
    </p:spTree>
    <p:extLst>
      <p:ext uri="{BB962C8B-B14F-4D97-AF65-F5344CB8AC3E}">
        <p14:creationId xmlns:p14="http://schemas.microsoft.com/office/powerpoint/2010/main" val="285810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49</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t>We can calculate unadjusted rates of hip fracture for these populations.  But, the unadjusted rates do not take into account the different age structures of the populations in Beijing and Budapest.  If we want to compare these rates intelligently, we need to adjust for the age structure.  We can do this with direct standardization, described in extra slides at end of lecture slides.  Note that when</a:t>
            </a:r>
            <a:r>
              <a:rPr lang="en-US" baseline="0" dirty="0" smtClean="0"/>
              <a:t> we do this age adjustment the rate ratio goes from 157/30= 5.2 using the unadjusted rates to 128.2/39.6 = 3.2, which is a substantial change. </a:t>
            </a:r>
            <a:endParaRPr lang="en-US" dirty="0" smtClean="0"/>
          </a:p>
          <a:p>
            <a:endParaRPr lang="en-US" dirty="0" smtClean="0"/>
          </a:p>
        </p:txBody>
      </p:sp>
    </p:spTree>
    <p:extLst>
      <p:ext uri="{BB962C8B-B14F-4D97-AF65-F5344CB8AC3E}">
        <p14:creationId xmlns:p14="http://schemas.microsoft.com/office/powerpoint/2010/main" val="411474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5</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To refresh your memories on the basic difference between cumulative incidence and an incidence rate, cumulative incidence is a proportion because it has the number of events (E) as the numerator and has as the denominator the number of persons (N) at risk. Because of censoring, however, we rarely can just plug an N into the denominator.  Instead, via Kaplan-Meier or life</a:t>
            </a:r>
            <a:r>
              <a:rPr lang="en-US" baseline="0" dirty="0" smtClean="0"/>
              <a:t> </a:t>
            </a:r>
            <a:r>
              <a:rPr lang="en-US" dirty="0" smtClean="0"/>
              <a:t>table estimators (or the Aalen-Johansen</a:t>
            </a:r>
            <a:r>
              <a:rPr lang="en-US" baseline="0" dirty="0" smtClean="0"/>
              <a:t> approach, to be discussed later today)</a:t>
            </a:r>
            <a:r>
              <a:rPr lang="en-US" dirty="0" smtClean="0"/>
              <a:t>, we derive an effective N by taking into account each person’s follow-up until it is censored.  In any case, the proportion can be interpreted as the percentage of persons at the</a:t>
            </a:r>
            <a:r>
              <a:rPr lang="en-US" baseline="0" dirty="0" smtClean="0"/>
              <a:t> starting point of observation </a:t>
            </a:r>
            <a:r>
              <a:rPr lang="en-US" dirty="0" smtClean="0"/>
              <a:t>who subsequently develop the event in a given time period. </a:t>
            </a:r>
          </a:p>
          <a:p>
            <a:endParaRPr lang="en-US" dirty="0" smtClean="0"/>
          </a:p>
          <a:p>
            <a:r>
              <a:rPr lang="en-US" dirty="0" smtClean="0"/>
              <a:t>An incidence rate also has the number of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  </a:t>
            </a:r>
          </a:p>
          <a:p>
            <a:endParaRPr lang="en-US" dirty="0" smtClean="0"/>
          </a:p>
          <a:p>
            <a:r>
              <a:rPr lang="en-US" dirty="0" smtClean="0"/>
              <a:t>Both cumulative</a:t>
            </a:r>
            <a:r>
              <a:rPr lang="en-US" baseline="0" dirty="0" smtClean="0"/>
              <a:t> incidence and incidence rate</a:t>
            </a:r>
            <a:r>
              <a:rPr lang="en-US" dirty="0" smtClean="0"/>
              <a:t> have to account for time.</a:t>
            </a:r>
            <a:r>
              <a:rPr lang="en-US" baseline="0" dirty="0" smtClean="0"/>
              <a:t>  C</a:t>
            </a:r>
            <a:r>
              <a:rPr lang="en-US" dirty="0" smtClean="0"/>
              <a:t>umulative incidence accounts for time</a:t>
            </a:r>
            <a:r>
              <a:rPr lang="en-US" baseline="0" dirty="0" smtClean="0"/>
              <a:t> by </a:t>
            </a:r>
            <a:r>
              <a:rPr lang="en-US" dirty="0" smtClean="0"/>
              <a:t>specifying the time period for which the proportion</a:t>
            </a:r>
            <a:r>
              <a:rPr lang="en-US" baseline="0" dirty="0" smtClean="0"/>
              <a:t> applies</a:t>
            </a:r>
            <a:r>
              <a:rPr lang="en-US" dirty="0" smtClean="0"/>
              <a:t>.  For example, 40% of subjects experienced the outcome during 3 years of follow-up.  Incidence rate also accounts for time by aggregating</a:t>
            </a:r>
            <a:r>
              <a:rPr lang="en-US" baseline="0" dirty="0" smtClean="0"/>
              <a:t> the amount of time observed in all persons under study and making it explicitly part of the </a:t>
            </a:r>
            <a:r>
              <a:rPr lang="en-US" dirty="0" smtClean="0"/>
              <a:t>denominator and</a:t>
            </a:r>
            <a:r>
              <a:rPr lang="en-US" baseline="0" dirty="0" smtClean="0"/>
              <a:t> hence the calculation. </a:t>
            </a:r>
            <a:endParaRPr lang="en-US" dirty="0" smtClean="0"/>
          </a:p>
        </p:txBody>
      </p:sp>
    </p:spTree>
    <p:extLst>
      <p:ext uri="{BB962C8B-B14F-4D97-AF65-F5344CB8AC3E}">
        <p14:creationId xmlns:p14="http://schemas.microsoft.com/office/powerpoint/2010/main" val="1712420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50</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1040" y="4387767"/>
            <a:ext cx="5764107" cy="4463472"/>
          </a:xfrm>
          <a:noFill/>
          <a:ln/>
        </p:spPr>
        <p:txBody>
          <a:bodyPr/>
          <a:lstStyle/>
          <a:p>
            <a:r>
              <a:rPr lang="en-US" sz="1300" dirty="0" smtClean="0"/>
              <a:t>Let</a:t>
            </a:r>
            <a:r>
              <a:rPr lang="en-US" sz="1300" baseline="0" dirty="0" smtClean="0"/>
              <a:t> us move on to the third reason to use average incidence rates.</a:t>
            </a:r>
            <a:endParaRPr lang="en-US" sz="1300" dirty="0" smtClean="0"/>
          </a:p>
        </p:txBody>
      </p:sp>
    </p:spTree>
    <p:extLst>
      <p:ext uri="{BB962C8B-B14F-4D97-AF65-F5344CB8AC3E}">
        <p14:creationId xmlns:p14="http://schemas.microsoft.com/office/powerpoint/2010/main" val="1251556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51</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This</a:t>
            </a:r>
            <a:r>
              <a:rPr lang="en-US" baseline="0" dirty="0" smtClean="0"/>
              <a:t> research question asks whether NSAID use is cause of coronary artery disease, and it seeks to use a Medicaid Claims database to do so.  One thing to recognize immediately is that the exposure in question, NSAID, can change over time in a given person. </a:t>
            </a:r>
            <a:r>
              <a:rPr lang="en-US" dirty="0" smtClean="0"/>
              <a:t>This is a common type of problem in cohort studies that examine exposures which can change over time, such as smoking, changes in diet, exercise, medications, etc.  For this</a:t>
            </a:r>
            <a:r>
              <a:rPr lang="en-US" baseline="0" dirty="0" smtClean="0"/>
              <a:t> question, a</a:t>
            </a:r>
            <a:r>
              <a:rPr lang="en-US" dirty="0" smtClean="0"/>
              <a:t> database has recording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a:t>
            </a:r>
          </a:p>
          <a:p>
            <a:endParaRPr lang="en-US" dirty="0" smtClean="0"/>
          </a:p>
          <a:p>
            <a:r>
              <a:rPr lang="en-US" dirty="0" smtClean="0"/>
              <a:t>It is difficult to see how you would analyze such data using the cumulative incidence approach.  </a:t>
            </a:r>
          </a:p>
        </p:txBody>
      </p:sp>
    </p:spTree>
    <p:extLst>
      <p:ext uri="{BB962C8B-B14F-4D97-AF65-F5344CB8AC3E}">
        <p14:creationId xmlns:p14="http://schemas.microsoft.com/office/powerpoint/2010/main" val="3422695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52</a:t>
            </a:fld>
            <a:endParaRPr lang="en-US" dirty="0"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smtClean="0"/>
              <a:t>For exposures that are time-varying, adding up the total person-time of exposure and non-exposure to form two denominators is a very useful way of dealing with the problem of changing exposure groups.  The numerators for each denominator then become the number of events that occurred among persons at times when they were exposed and similarly for the events among the unexposed.  This approach assumes that the exposure’s effect on the event is predominately or solely during the time the exposure is occurring.  It therefore is most relevant for exposures whose effects</a:t>
            </a:r>
            <a:r>
              <a:rPr lang="en-US" baseline="0" dirty="0" smtClean="0"/>
              <a:t> </a:t>
            </a:r>
            <a:r>
              <a:rPr lang="en-US" dirty="0" smtClean="0"/>
              <a:t>quickly disappear when the exposure is removed.  This assumption would not work very well for exposures which have lasting effects long after the actual exposure is removed.  For example, for an exposure like smoking with known long-term health risks, linking events to time periods when an individual was and was not currently smoking would not be that useful because it would be very contaminated by the long term effects of smoking.  </a:t>
            </a:r>
          </a:p>
          <a:p>
            <a:endParaRPr lang="en-US" dirty="0" smtClean="0"/>
          </a:p>
          <a:p>
            <a:r>
              <a:rPr lang="en-US" dirty="0" smtClean="0"/>
              <a:t>Of course, we sometimes don’t know if the effect</a:t>
            </a:r>
            <a:r>
              <a:rPr lang="en-US" baseline="0" dirty="0" smtClean="0"/>
              <a:t> of an exposure is long lasting or ephemeral.</a:t>
            </a:r>
            <a:endParaRPr lang="en-US" dirty="0" smtClean="0"/>
          </a:p>
        </p:txBody>
      </p:sp>
    </p:spTree>
    <p:extLst>
      <p:ext uri="{BB962C8B-B14F-4D97-AF65-F5344CB8AC3E}">
        <p14:creationId xmlns:p14="http://schemas.microsoft.com/office/powerpoint/2010/main" val="30408740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53</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In a cohort with an exposure that can vary over time, such as NSAID use, subjects cannot be permanently classified in the groups they are at baseline</a:t>
            </a:r>
            <a:r>
              <a:rPr lang="en-US" baseline="0" dirty="0" smtClean="0"/>
              <a:t> because exposure status may change over time.  </a:t>
            </a:r>
            <a:r>
              <a:rPr lang="en-US" dirty="0" smtClean="0"/>
              <a:t>To place persons in baseline exposure groups in order to calculate and compare cumulative incidence, the changes in use that happen after baseline would have to be ignored, an obviously unsatisfactory approach for this research question. </a:t>
            </a:r>
          </a:p>
          <a:p>
            <a:endParaRPr lang="en-US" dirty="0" smtClean="0"/>
          </a:p>
          <a:p>
            <a:r>
              <a:rPr lang="en-US" dirty="0" smtClean="0"/>
              <a:t>Instead, calculating incidence rates by</a:t>
            </a:r>
            <a:r>
              <a:rPr lang="en-US" baseline="0" dirty="0" smtClean="0"/>
              <a:t> putting</a:t>
            </a:r>
            <a:r>
              <a:rPr lang="en-US" dirty="0" smtClean="0"/>
              <a:t> times of use and non-use into the appropriate</a:t>
            </a:r>
            <a:r>
              <a:rPr lang="en-US" baseline="0" dirty="0" smtClean="0"/>
              <a:t> person-time bins a</a:t>
            </a:r>
            <a:r>
              <a:rPr lang="en-US" dirty="0" smtClean="0"/>
              <a:t>ccount for person-time experienced in</a:t>
            </a:r>
            <a:r>
              <a:rPr lang="en-US" baseline="0" dirty="0" smtClean="0"/>
              <a:t> the</a:t>
            </a:r>
            <a:r>
              <a:rPr lang="en-US" dirty="0" smtClean="0"/>
              <a:t>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been removed.  </a:t>
            </a:r>
          </a:p>
        </p:txBody>
      </p:sp>
    </p:spTree>
    <p:extLst>
      <p:ext uri="{BB962C8B-B14F-4D97-AF65-F5344CB8AC3E}">
        <p14:creationId xmlns:p14="http://schemas.microsoft.com/office/powerpoint/2010/main" val="29680441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r>
              <a:rPr lang="en-US" dirty="0" smtClean="0"/>
              <a:t>Here is a graphical representation of how an</a:t>
            </a:r>
            <a:r>
              <a:rPr lang="en-US" baseline="0" dirty="0" smtClean="0"/>
              <a:t> individual </a:t>
            </a:r>
            <a:r>
              <a:rPr lang="en-US" dirty="0" smtClean="0"/>
              <a:t>patient can contribute person-time as unexposed (no</a:t>
            </a:r>
            <a:r>
              <a:rPr lang="en-US" baseline="0" dirty="0" smtClean="0"/>
              <a:t> NSAID use)</a:t>
            </a:r>
            <a:r>
              <a:rPr lang="en-US" dirty="0" smtClean="0"/>
              <a:t>, then exposed (using NSAIDs), and then (after a wash-out period) as unexposed again.</a:t>
            </a:r>
          </a:p>
        </p:txBody>
      </p:sp>
    </p:spTree>
    <p:extLst>
      <p:ext uri="{BB962C8B-B14F-4D97-AF65-F5344CB8AC3E}">
        <p14:creationId xmlns:p14="http://schemas.microsoft.com/office/powerpoint/2010/main" val="1265800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55</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The study endpoint event was hospitalization for myocardial infarction or death from coronary artery disease (CAD).  Patients who</a:t>
            </a:r>
            <a:r>
              <a:rPr lang="en-US" baseline="0" dirty="0" smtClean="0"/>
              <a:t> were </a:t>
            </a:r>
            <a:r>
              <a:rPr lang="en-US" dirty="0" smtClean="0"/>
              <a:t>NSAID users were compared with patients not using NSAIDS.  A patient who stopped using was eligible to be in the non-using group later, but to avoid any carryover effect, only after 365 days of non-use had elapsed.  In this study design, the choice of the </a:t>
            </a:r>
            <a:r>
              <a:rPr lang="en-US" i="1" dirty="0" smtClean="0"/>
              <a:t>washout period</a:t>
            </a:r>
            <a:r>
              <a:rPr lang="en-US" dirty="0" smtClean="0"/>
              <a:t> is a key substantive decision and should be varied in sensitivity analyses.  This particular analysis</a:t>
            </a:r>
            <a:r>
              <a:rPr lang="en-US" baseline="0" dirty="0" smtClean="0"/>
              <a:t> does not show any appreciable difference in the rates in the user and non-user groups.</a:t>
            </a:r>
            <a:endParaRPr lang="en-US" dirty="0" smtClean="0"/>
          </a:p>
          <a:p>
            <a:endParaRPr lang="en-US" dirty="0" smtClean="0"/>
          </a:p>
          <a:p>
            <a:r>
              <a:rPr lang="en-US" dirty="0" smtClean="0"/>
              <a:t>Subject</a:t>
            </a:r>
            <a:r>
              <a:rPr lang="en-US" baseline="0" dirty="0" smtClean="0"/>
              <a:t> matter </a:t>
            </a:r>
            <a:r>
              <a:rPr lang="en-US" dirty="0" smtClean="0"/>
              <a:t>note:  Ideally, this is a question that would be resolved by a randomized trial, but a clinical trial of this question will likely never be done.  In the absence of a randomized trial, observational</a:t>
            </a:r>
            <a:r>
              <a:rPr lang="en-US" baseline="0" dirty="0" smtClean="0"/>
              <a:t> data is all we have to make a decision</a:t>
            </a:r>
            <a:r>
              <a:rPr lang="en-US" dirty="0" smtClean="0"/>
              <a:t>.  Again, an entirely newly assembled cohort with dedicated measurements of all the potential confounders, in particular aspirin use, would be preferable, but to get the numbers required would mean a very large cohort followed for a number of years.   Possible but very expensive.  Analyzing existing data, such as a Medicaid database, is less desirable in terms of measurement quality, but it does provide an opportunity to conduct a cohort analysis on a large number of patients over many years at minimal expense.  The question that remains is whether the authors</a:t>
            </a:r>
            <a:r>
              <a:rPr lang="en-US" baseline="0" dirty="0" smtClean="0"/>
              <a:t> </a:t>
            </a:r>
            <a:r>
              <a:rPr lang="en-US" dirty="0" smtClean="0"/>
              <a:t>were able to get adequate control of confounders, a topic we will cover later in the course.</a:t>
            </a:r>
          </a:p>
          <a:p>
            <a:endParaRPr lang="en-US" dirty="0" smtClean="0"/>
          </a:p>
          <a:p>
            <a:endParaRPr lang="en-US" dirty="0" smtClean="0"/>
          </a:p>
        </p:txBody>
      </p:sp>
    </p:spTree>
    <p:extLst>
      <p:ext uri="{BB962C8B-B14F-4D97-AF65-F5344CB8AC3E}">
        <p14:creationId xmlns:p14="http://schemas.microsoft.com/office/powerpoint/2010/main" val="2880113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56</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Whether you are using Kaplan-Meier, life</a:t>
            </a:r>
            <a:r>
              <a:rPr lang="en-US" baseline="0" dirty="0" smtClean="0"/>
              <a:t> t</a:t>
            </a:r>
            <a:r>
              <a:rPr lang="en-US" dirty="0" smtClean="0"/>
              <a:t>able, or calculating average incidence rates, you still begin with the Stata command that declares your data to be survival data (also</a:t>
            </a:r>
            <a:r>
              <a:rPr lang="en-US" baseline="0" dirty="0" smtClean="0"/>
              <a:t> known as “failure time data” or “</a:t>
            </a:r>
            <a:r>
              <a:rPr lang="en-US" dirty="0" smtClean="0"/>
              <a:t>time to an event data”), and this</a:t>
            </a:r>
            <a:r>
              <a:rPr lang="en-US" baseline="0" dirty="0" smtClean="0"/>
              <a:t> command</a:t>
            </a:r>
            <a:r>
              <a:rPr lang="en-US" dirty="0" smtClean="0"/>
              <a:t> also tells Stata the name of the time variable and the name of the failure (=outcome/censoring) variable.</a:t>
            </a:r>
          </a:p>
          <a:p>
            <a:endParaRPr lang="en-US" dirty="0" smtClean="0"/>
          </a:p>
          <a:p>
            <a:r>
              <a:rPr lang="en-US" dirty="0" smtClean="0"/>
              <a:t>The command</a:t>
            </a:r>
            <a:r>
              <a:rPr lang="en-US" baseline="0" dirty="0" smtClean="0"/>
              <a:t> strate will calculate the rate and 95% confidence interval.  </a:t>
            </a:r>
            <a:r>
              <a:rPr lang="en-US" dirty="0" smtClean="0"/>
              <a:t>Following use of the command “strate” with the name of the variable for an</a:t>
            </a:r>
            <a:r>
              <a:rPr lang="en-US" baseline="0" dirty="0" smtClean="0"/>
              <a:t> exposure</a:t>
            </a:r>
            <a:r>
              <a:rPr lang="en-US" dirty="0" smtClean="0"/>
              <a:t> variable that has categories, such as treated (“exposed”) vs. not-treated (“unexposed”), will give the rates within each category of the predictor.    </a:t>
            </a:r>
          </a:p>
          <a:p>
            <a:endParaRPr lang="en-US" dirty="0" smtClean="0"/>
          </a:p>
          <a:p>
            <a:r>
              <a:rPr lang="en-US" dirty="0" smtClean="0"/>
              <a:t>To illustrate this, we go</a:t>
            </a:r>
            <a:r>
              <a:rPr lang="en-US" baseline="0" dirty="0" smtClean="0"/>
              <a:t> back to the biliary cirrhosis dataset that we worked with last week.  The time element in these data is given in the variable “timevar”, and it is in units of years. Typing in the strate command produces the following output.  The column header “D” is what Stata means for number of events (i.e., the number of patients in whom the failvar is equal to 1).  The column header “Y” is what Stata means for the total person-time in the study population.  </a:t>
            </a:r>
            <a:r>
              <a:rPr lang="en-US" dirty="0" smtClean="0"/>
              <a:t>The average incidence rate in the cohort is 0.1285 per person-year.  By convention, we typically express rates such that they have a non-zero integer to the left</a:t>
            </a:r>
            <a:r>
              <a:rPr lang="en-US" baseline="0" dirty="0" smtClean="0"/>
              <a:t> of the decimal point.  In</a:t>
            </a:r>
            <a:r>
              <a:rPr lang="en-US" dirty="0" smtClean="0"/>
              <a:t> this case, 12.8 cases per 100 person-years.  You could also say 1.28</a:t>
            </a:r>
            <a:r>
              <a:rPr lang="en-US" baseline="0" dirty="0" smtClean="0"/>
              <a:t> per 10 person-years but this is a bit less conventional.  </a:t>
            </a:r>
            <a:endParaRPr lang="en-US" dirty="0" smtClean="0"/>
          </a:p>
        </p:txBody>
      </p:sp>
    </p:spTree>
    <p:extLst>
      <p:ext uri="{BB962C8B-B14F-4D97-AF65-F5344CB8AC3E}">
        <p14:creationId xmlns:p14="http://schemas.microsoft.com/office/powerpoint/2010/main" val="522508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57</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The immediate commands in Stata</a:t>
            </a:r>
            <a:r>
              <a:rPr lang="en-US" baseline="0" dirty="0" smtClean="0"/>
              <a:t> </a:t>
            </a:r>
            <a:r>
              <a:rPr lang="en-US" dirty="0" smtClean="0"/>
              <a:t>obtain data not from a dataset stored in memory but from numbers that you type in.  Immediate</a:t>
            </a:r>
            <a:r>
              <a:rPr lang="en-US" baseline="0" dirty="0" smtClean="0"/>
              <a:t> commands allow you to u</a:t>
            </a:r>
            <a:r>
              <a:rPr lang="en-US" dirty="0" smtClean="0"/>
              <a:t>se Stata</a:t>
            </a:r>
            <a:r>
              <a:rPr lang="en-US" baseline="0" dirty="0" smtClean="0"/>
              <a:t> </a:t>
            </a:r>
            <a:r>
              <a:rPr lang="en-US" dirty="0" smtClean="0"/>
              <a:t>like a calculator.  They have no effect on anything you have stored in memory.  All immediate commands end in “i”.  </a:t>
            </a:r>
          </a:p>
          <a:p>
            <a:endParaRPr lang="en-US" dirty="0" smtClean="0"/>
          </a:p>
          <a:p>
            <a:r>
              <a:rPr lang="en-US" dirty="0" smtClean="0"/>
              <a:t>The “cii” command is used to calculate confidence intervals around various parameters.  In this example, we</a:t>
            </a:r>
            <a:r>
              <a:rPr lang="en-US" baseline="0" dirty="0" smtClean="0"/>
              <a:t> are </a:t>
            </a:r>
            <a:r>
              <a:rPr lang="en-US" dirty="0" smtClean="0"/>
              <a:t>specifying, ”poisson”, referring to the Poisson distribution  which is what is used for standard error generation of rates.   By specifying “poisson”, you tell Stata you have count data and that you want the point</a:t>
            </a:r>
            <a:r>
              <a:rPr lang="en-US" baseline="0" dirty="0" smtClean="0"/>
              <a:t> estimate</a:t>
            </a:r>
            <a:r>
              <a:rPr lang="en-US" dirty="0" smtClean="0"/>
              <a:t> and 95% confidence interval of a rate.  You will need to accept without proof</a:t>
            </a:r>
            <a:r>
              <a:rPr lang="en-US" baseline="0" dirty="0" smtClean="0"/>
              <a:t> that the Poisson distribution is the correct one to use for generation of standard errors and hence confidence intervals.  </a:t>
            </a:r>
            <a:endParaRPr lang="en-US" dirty="0" smtClean="0"/>
          </a:p>
          <a:p>
            <a:endParaRPr lang="en-US" dirty="0" smtClean="0"/>
          </a:p>
          <a:p>
            <a:r>
              <a:rPr lang="en-US" dirty="0" smtClean="0"/>
              <a:t>Using the data from</a:t>
            </a:r>
            <a:r>
              <a:rPr lang="en-US" baseline="0" dirty="0" smtClean="0"/>
              <a:t> the biliary cirrhosis dataset in the previous slide, we can use the cii command to have Stata calculate the incidence rate from the number of events and the person-time of follow-up.  This is particularly useful to do quick calculations from data reported in a paper.   </a:t>
            </a:r>
            <a:endParaRPr lang="en-US" dirty="0" smtClean="0"/>
          </a:p>
        </p:txBody>
      </p:sp>
    </p:spTree>
    <p:extLst>
      <p:ext uri="{BB962C8B-B14F-4D97-AF65-F5344CB8AC3E}">
        <p14:creationId xmlns:p14="http://schemas.microsoft.com/office/powerpoint/2010/main" val="1323647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58</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As we mentioned earlier, average incidence rates have the most meaning and</a:t>
            </a:r>
            <a:r>
              <a:rPr lang="en-US" baseline="0" dirty="0" smtClean="0"/>
              <a:t> relevance if they represent a constant rate over the period in which they were derived.  We talked earlier about how and when rates may not be constant over time. </a:t>
            </a:r>
          </a:p>
          <a:p>
            <a:endParaRPr lang="en-US" baseline="0" dirty="0" smtClean="0"/>
          </a:p>
          <a:p>
            <a:r>
              <a:rPr lang="en-US" baseline="0" dirty="0" smtClean="0"/>
              <a:t>We have not yet explained how to examine whether a constant rate is present.  </a:t>
            </a:r>
            <a:endParaRPr lang="en-US" dirty="0" smtClean="0"/>
          </a:p>
        </p:txBody>
      </p:sp>
    </p:spTree>
    <p:extLst>
      <p:ext uri="{BB962C8B-B14F-4D97-AF65-F5344CB8AC3E}">
        <p14:creationId xmlns:p14="http://schemas.microsoft.com/office/powerpoint/2010/main" val="3311990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59</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This is a plot of the incidence rate, assuming that it</a:t>
            </a:r>
            <a:r>
              <a:rPr lang="en-US" baseline="0" dirty="0" smtClean="0"/>
              <a:t> is constant throughout the study, of mortality in the biliary cirrhosis cohort introduced last week.    </a:t>
            </a:r>
          </a:p>
          <a:p>
            <a:endParaRPr lang="en-US" baseline="0" dirty="0" smtClean="0"/>
          </a:p>
          <a:p>
            <a:r>
              <a:rPr lang="en-US" baseline="0" dirty="0" smtClean="0"/>
              <a:t>Note:  this is not a plot of the actual empiric data but instead is our plot of what a constant rate would look like. </a:t>
            </a:r>
            <a:endParaRPr lang="en-US" dirty="0" smtClean="0"/>
          </a:p>
        </p:txBody>
      </p:sp>
    </p:spTree>
    <p:extLst>
      <p:ext uri="{BB962C8B-B14F-4D97-AF65-F5344CB8AC3E}">
        <p14:creationId xmlns:p14="http://schemas.microsoft.com/office/powerpoint/2010/main" val="310666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6</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Understanding the difference between cumulative incidence and incidence</a:t>
            </a:r>
            <a:r>
              <a:rPr lang="en-US" baseline="0" dirty="0" smtClean="0"/>
              <a:t> rate </a:t>
            </a:r>
            <a:r>
              <a:rPr lang="en-US" dirty="0" smtClean="0"/>
              <a:t>is a central concept in this part of the course.  Both are important measures in clinical and epidemiologic research that are widely used.  Both are used in survival analysis.  </a:t>
            </a:r>
          </a:p>
          <a:p>
            <a:endParaRPr lang="en-US" dirty="0" smtClean="0"/>
          </a:p>
          <a:p>
            <a:r>
              <a:rPr lang="en-US" dirty="0" smtClean="0"/>
              <a:t>Cumulative incidence</a:t>
            </a:r>
            <a:r>
              <a:rPr lang="en-US" baseline="0" dirty="0" smtClean="0"/>
              <a:t> is a proportion and hence very intuitive.  It is </a:t>
            </a:r>
            <a:r>
              <a:rPr lang="en-US" dirty="0" smtClean="0"/>
              <a:t>familiar because of the frequent use of Kaplan-Meier analysis in studies with individual-level follow-up data.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Rates are less intuitive</a:t>
            </a:r>
            <a:r>
              <a:rPr lang="en-US" baseline="0" dirty="0" smtClean="0"/>
              <a:t> at first but are staples (i.e., commonly used metrics) in many fields, such as cancer.  We will make the case that rate are actually more fundamental than cumulative incidence, because rates can be viewed as the underlying velocity of </a:t>
            </a:r>
            <a:r>
              <a:rPr lang="en-US" baseline="0" dirty="0" smtClean="0"/>
              <a:t>incidence (the “speedometer”) </a:t>
            </a:r>
            <a:r>
              <a:rPr lang="en-US" baseline="0" dirty="0" smtClean="0"/>
              <a:t>and cumulative incidence is the effect of this </a:t>
            </a:r>
            <a:r>
              <a:rPr lang="en-US" baseline="0" dirty="0" smtClean="0"/>
              <a:t>velocity (the “odometer”).  There </a:t>
            </a:r>
            <a:r>
              <a:rPr lang="en-US" baseline="0" dirty="0" smtClean="0"/>
              <a:t>are many useful applications of rates, including in c</a:t>
            </a:r>
            <a:r>
              <a:rPr lang="en-US" dirty="0" smtClean="0"/>
              <a:t>omparing two or more populations where at least one population does not have individual-level data or where exposures are changing within subjects over time.  We will show examples of these situations later 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274965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60</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In</a:t>
            </a:r>
            <a:r>
              <a:rPr lang="en-US" baseline="0" dirty="0" smtClean="0"/>
              <a:t> fact, the incidence rate of mortality during the follow-up period in the biliary cirrhosis cohort was not constant.  On the right is the graph of the instantaneous incidence rate over time (which is called the “hazard”).  This is what occurred in reality, estimated directly from the data.  We will explain how to generate this plot in a moment.  On the left is the plot which shows the rate if it were indeed constant.  </a:t>
            </a:r>
          </a:p>
          <a:p>
            <a:endParaRPr lang="en-US" baseline="0" dirty="0" smtClean="0"/>
          </a:p>
          <a:p>
            <a:r>
              <a:rPr lang="en-US" baseline="0" dirty="0" smtClean="0"/>
              <a:t>It is clear that the incidence rate of mortality in this cohort was not constant throughout follow-up.  Of note, it is rare that actual data will display a true straight line, like the plot on the left, and we do not need to see an absolute straight line to call it a constant rate.  In our example, the degree to which rate is not constant is substantial.  </a:t>
            </a:r>
            <a:endParaRPr lang="en-US" dirty="0" smtClean="0"/>
          </a:p>
        </p:txBody>
      </p:sp>
    </p:spTree>
    <p:extLst>
      <p:ext uri="{BB962C8B-B14F-4D97-AF65-F5344CB8AC3E}">
        <p14:creationId xmlns:p14="http://schemas.microsoft.com/office/powerpoint/2010/main" val="8545866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61</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This leads us to the other</a:t>
            </a:r>
            <a:r>
              <a:rPr lang="en-US" baseline="0" dirty="0" smtClean="0"/>
              <a:t> form of incidence rate, which is known as the instantaneous incidence rate or more commonly as the “hazard”.  </a:t>
            </a:r>
            <a:r>
              <a:rPr lang="en-US" dirty="0" smtClean="0"/>
              <a:t>You may be aware of this term, hazard, from the regression technique called the proportional hazards model.</a:t>
            </a:r>
          </a:p>
          <a:p>
            <a:r>
              <a:rPr lang="en-US" dirty="0" smtClean="0"/>
              <a:t>  </a:t>
            </a:r>
            <a:endParaRPr lang="en-US" dirty="0" smtClean="0">
              <a:solidFill>
                <a:srgbClr val="FF0000"/>
              </a:solidFill>
            </a:endParaRPr>
          </a:p>
          <a:p>
            <a:r>
              <a:rPr lang="en-US" dirty="0" smtClean="0"/>
              <a:t>A</a:t>
            </a:r>
            <a:r>
              <a:rPr lang="en-US" baseline="0" dirty="0" smtClean="0"/>
              <a:t> hazard is </a:t>
            </a:r>
            <a:r>
              <a:rPr lang="en-US" dirty="0" smtClean="0"/>
              <a:t>defined as each individual’s instantaneous probability of the event at time t, given that the person was at risk at time t.  Or, in other words, conditional on the person being still</a:t>
            </a:r>
            <a:r>
              <a:rPr lang="en-US" baseline="0" dirty="0" smtClean="0"/>
              <a:t> </a:t>
            </a:r>
            <a:r>
              <a:rPr lang="en-US" dirty="0" smtClean="0"/>
              <a:t>at risk at time t.  </a:t>
            </a:r>
          </a:p>
          <a:p>
            <a:endParaRPr lang="en-US" dirty="0" smtClean="0"/>
          </a:p>
          <a:p>
            <a:r>
              <a:rPr lang="en-US" dirty="0" smtClean="0"/>
              <a:t>The hazard function,</a:t>
            </a:r>
            <a:r>
              <a:rPr lang="en-US" baseline="0" dirty="0" smtClean="0"/>
              <a:t> h(t), is the relationship of the hazard across/over time.</a:t>
            </a:r>
            <a:endParaRPr lang="en-US" dirty="0" smtClean="0"/>
          </a:p>
          <a:p>
            <a:endParaRPr lang="en-US" dirty="0" smtClean="0"/>
          </a:p>
          <a:p>
            <a:endParaRPr lang="en-US" dirty="0" smtClean="0"/>
          </a:p>
        </p:txBody>
      </p:sp>
    </p:spTree>
    <p:extLst>
      <p:ext uri="{BB962C8B-B14F-4D97-AF65-F5344CB8AC3E}">
        <p14:creationId xmlns:p14="http://schemas.microsoft.com/office/powerpoint/2010/main" val="2236349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62</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Here is the general mathematical</a:t>
            </a:r>
            <a:r>
              <a:rPr lang="en-US" baseline="0" dirty="0" smtClean="0"/>
              <a:t> </a:t>
            </a:r>
            <a:r>
              <a:rPr lang="en-US" dirty="0" smtClean="0"/>
              <a:t>formula</a:t>
            </a:r>
            <a:r>
              <a:rPr lang="en-US" baseline="0" dirty="0" smtClean="0"/>
              <a:t> for a hazard function.  </a:t>
            </a:r>
            <a:r>
              <a:rPr lang="en-US" dirty="0" smtClean="0"/>
              <a:t>In mathematical terms, the “given” part</a:t>
            </a:r>
            <a:r>
              <a:rPr lang="en-US" baseline="0" dirty="0" smtClean="0"/>
              <a:t> </a:t>
            </a:r>
            <a:r>
              <a:rPr lang="en-US" dirty="0" smtClean="0"/>
              <a:t>of the formula for the hazard function is depicted by a long vertical</a:t>
            </a:r>
            <a:r>
              <a:rPr lang="en-US" baseline="0" dirty="0" smtClean="0"/>
              <a:t> line.  This vertical line is </a:t>
            </a:r>
            <a:r>
              <a:rPr lang="en-US" dirty="0" smtClean="0"/>
              <a:t>found in the probability statement, the numerator to the right of the limit sign. This  probability</a:t>
            </a:r>
            <a:r>
              <a:rPr lang="en-US" baseline="0" dirty="0" smtClean="0"/>
              <a:t> </a:t>
            </a:r>
            <a:r>
              <a:rPr lang="en-US" dirty="0" smtClean="0"/>
              <a:t>statement is called</a:t>
            </a:r>
            <a:r>
              <a:rPr lang="en-US" baseline="0" dirty="0" smtClean="0"/>
              <a:t> a</a:t>
            </a:r>
            <a:r>
              <a:rPr lang="en-US" dirty="0" smtClean="0"/>
              <a:t> conditional probability because it is of the form, P of A, given B, where the P denotes probability and where the long vertical line separating A from B denotes “given”</a:t>
            </a:r>
            <a:r>
              <a:rPr lang="en-US" baseline="0" dirty="0" smtClean="0"/>
              <a:t> or “conditional upon”.</a:t>
            </a:r>
            <a:r>
              <a:rPr lang="en-US" dirty="0" smtClean="0"/>
              <a:t>  </a:t>
            </a:r>
          </a:p>
          <a:p>
            <a:endParaRPr lang="en-US" dirty="0" smtClean="0"/>
          </a:p>
          <a:p>
            <a:r>
              <a:rPr lang="en-US" dirty="0" smtClean="0"/>
              <a:t>In the hazard function formula, the conditional probability gives the probability that the event</a:t>
            </a:r>
            <a:r>
              <a:rPr lang="en-US" baseline="0" dirty="0" smtClean="0"/>
              <a:t> (T) </a:t>
            </a:r>
            <a:r>
              <a:rPr lang="en-US" dirty="0" smtClean="0"/>
              <a:t>will occur in the time interval between </a:t>
            </a:r>
            <a:r>
              <a:rPr lang="en-US" i="1" dirty="0" smtClean="0"/>
              <a:t>t</a:t>
            </a:r>
            <a:r>
              <a:rPr lang="en-US" dirty="0" smtClean="0"/>
              <a:t> and </a:t>
            </a:r>
            <a:r>
              <a:rPr lang="en-US" i="1" dirty="0" smtClean="0"/>
              <a:t>t + </a:t>
            </a:r>
            <a:r>
              <a:rPr lang="el-GR" i="1" dirty="0" smtClean="0">
                <a:cs typeface="Times New Roman" pitchFamily="18" charset="0"/>
              </a:rPr>
              <a:t>Δ</a:t>
            </a:r>
            <a:r>
              <a:rPr lang="en-US" i="1" dirty="0" smtClean="0"/>
              <a:t>t</a:t>
            </a:r>
            <a:r>
              <a:rPr lang="en-US" dirty="0" smtClean="0"/>
              <a:t>, given that the survival time, </a:t>
            </a:r>
            <a:r>
              <a:rPr lang="en-US" i="1" dirty="0" smtClean="0"/>
              <a:t>T</a:t>
            </a:r>
            <a:r>
              <a:rPr lang="en-US" dirty="0" smtClean="0"/>
              <a:t>, is greater than or equal to </a:t>
            </a:r>
            <a:r>
              <a:rPr lang="en-US" i="1" dirty="0" smtClean="0"/>
              <a:t>t</a:t>
            </a:r>
            <a:r>
              <a:rPr lang="en-US" dirty="0" smtClean="0"/>
              <a:t>.   In</a:t>
            </a:r>
            <a:r>
              <a:rPr lang="en-US" baseline="0" dirty="0" smtClean="0"/>
              <a:t> other words, the hazard is the probability of having the event in the next infinitely small interval, given that you have survived to the start of the interval.  </a:t>
            </a:r>
            <a:r>
              <a:rPr lang="en-US" dirty="0" smtClean="0"/>
              <a:t>Because of the “given” sign here, the hazard function is sometimes called a conditional failure rate, meaning conditional on surviving</a:t>
            </a:r>
            <a:r>
              <a:rPr lang="en-US" baseline="0" dirty="0" smtClean="0"/>
              <a:t> without the event to time t</a:t>
            </a:r>
            <a:r>
              <a:rPr lang="en-US" dirty="0" smtClean="0"/>
              <a:t>.  You have seen</a:t>
            </a:r>
            <a:r>
              <a:rPr lang="en-US" baseline="0" dirty="0" smtClean="0"/>
              <a:t> conditional probability before in our calculation of the Kaplan-Meier and life table estimates of cumulative incidence.  </a:t>
            </a:r>
            <a:endParaRPr lang="en-US" dirty="0" smtClean="0"/>
          </a:p>
          <a:p>
            <a:endParaRPr lang="en-US" dirty="0" smtClean="0"/>
          </a:p>
          <a:p>
            <a:endParaRPr lang="en-US" dirty="0" smtClean="0"/>
          </a:p>
        </p:txBody>
      </p:sp>
    </p:spTree>
    <p:extLst>
      <p:ext uri="{BB962C8B-B14F-4D97-AF65-F5344CB8AC3E}">
        <p14:creationId xmlns:p14="http://schemas.microsoft.com/office/powerpoint/2010/main" val="1506743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63</a:t>
            </a:fld>
            <a:endParaRPr 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smtClean="0">
                <a:cs typeface="Times New Roman" pitchFamily="18" charset="0"/>
              </a:rPr>
              <a:t>Δ</a:t>
            </a:r>
            <a:r>
              <a:rPr lang="en-US" i="1" dirty="0" smtClean="0"/>
              <a:t>t,</a:t>
            </a:r>
            <a:r>
              <a:rPr lang="en-US" dirty="0" smtClean="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measured in days, weeks, months, or years, etc.   You might ask why does the value matter whether </a:t>
            </a:r>
            <a:r>
              <a:rPr lang="en-US" baseline="0" dirty="0" smtClean="0"/>
              <a:t>time is measured in days, weeks, months or years if the point is that time is very small.  This can be reconciled by thinking that the value of small amount of days is different than a small amount of months, is different than a small amount of years, and is different than a small amount of 100 years.</a:t>
            </a:r>
            <a:endParaRPr lang="en-US" dirty="0" smtClean="0"/>
          </a:p>
        </p:txBody>
      </p:sp>
    </p:spTree>
    <p:extLst>
      <p:ext uri="{BB962C8B-B14F-4D97-AF65-F5344CB8AC3E}">
        <p14:creationId xmlns:p14="http://schemas.microsoft.com/office/powerpoint/2010/main" val="3425683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64</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getting an expression for the instantaneous probability of failing at time </a:t>
            </a:r>
            <a:r>
              <a:rPr lang="en-US" i="1" dirty="0" smtClean="0"/>
              <a:t>t </a:t>
            </a:r>
            <a:r>
              <a:rPr lang="en-US" dirty="0" smtClean="0"/>
              <a:t>per unit time.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hand calculated directly from the data with simple</a:t>
            </a:r>
            <a:r>
              <a:rPr lang="en-US" baseline="0" dirty="0" smtClean="0"/>
              <a:t> math</a:t>
            </a:r>
            <a:r>
              <a:rPr lang="en-US" dirty="0" smtClean="0"/>
              <a:t> – as we did for the average incidence rate.  We will not, however, be doing any calculus ourselves</a:t>
            </a:r>
            <a:r>
              <a:rPr lang="en-US" baseline="0" dirty="0" smtClean="0"/>
              <a:t> in this course,  Instead, we will allow the computer software to do this for us.</a:t>
            </a:r>
            <a:endParaRPr lang="en-US" dirty="0" smtClean="0"/>
          </a:p>
        </p:txBody>
      </p:sp>
    </p:spTree>
    <p:extLst>
      <p:ext uri="{BB962C8B-B14F-4D97-AF65-F5344CB8AC3E}">
        <p14:creationId xmlns:p14="http://schemas.microsoft.com/office/powerpoint/2010/main" val="2944444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If we think about how this would look in our schematic of a fixed cohort, we start here with time interval </a:t>
            </a:r>
            <a:r>
              <a:rPr lang="en-US" dirty="0" smtClean="0">
                <a:sym typeface="Symbol" panose="05050102010706020507" pitchFamily="18" charset="2"/>
              </a:rPr>
              <a:t>t.  We</a:t>
            </a:r>
            <a:r>
              <a:rPr lang="en-US" baseline="0" dirty="0" smtClean="0">
                <a:sym typeface="Symbol" panose="05050102010706020507" pitchFamily="18" charset="2"/>
              </a:rPr>
              <a:t> could calculate the conditional probability of the event in each time period, i.e., the probability conditional on having survived without the event to the start of the interval.  Then, imagine that we make the time interval smaller and smaller – as shown on the next slide, until ultimately it is infinitely small.  </a:t>
            </a:r>
            <a:endParaRPr lang="en-US" dirty="0" smtClean="0">
              <a:sym typeface="Symbol" panose="05050102010706020507" pitchFamily="18" charset="2"/>
            </a:endParaRPr>
          </a:p>
          <a:p>
            <a:endParaRPr lang="en-US" dirty="0" smtClean="0"/>
          </a:p>
        </p:txBody>
      </p:sp>
    </p:spTree>
    <p:extLst>
      <p:ext uri="{BB962C8B-B14F-4D97-AF65-F5344CB8AC3E}">
        <p14:creationId xmlns:p14="http://schemas.microsoft.com/office/powerpoint/2010/main" val="15744887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Now, with shorter intervals. As in the previous</a:t>
            </a:r>
            <a:r>
              <a:rPr lang="en-US" baseline="0" dirty="0" smtClean="0"/>
              <a:t> slide, w</a:t>
            </a:r>
            <a:r>
              <a:rPr lang="en-US" dirty="0" smtClean="0">
                <a:sym typeface="Symbol" panose="05050102010706020507" pitchFamily="18" charset="2"/>
              </a:rPr>
              <a:t>e</a:t>
            </a:r>
            <a:r>
              <a:rPr lang="en-US" baseline="0" dirty="0" smtClean="0">
                <a:sym typeface="Symbol" panose="05050102010706020507" pitchFamily="18" charset="2"/>
              </a:rPr>
              <a:t> could calculate the conditional probability of the event in each time period. But, w</a:t>
            </a:r>
            <a:r>
              <a:rPr lang="en-US" dirty="0" smtClean="0"/>
              <a:t>e</a:t>
            </a:r>
            <a:r>
              <a:rPr lang="en-US" baseline="0" dirty="0" smtClean="0"/>
              <a:t> imagine making the intervals even shorter, until the intervals are infinitely small.  At this juncture, we need calculus to estimate the actual value, what we call the “hazard”.</a:t>
            </a:r>
            <a:endParaRPr lang="en-US" dirty="0" smtClean="0"/>
          </a:p>
        </p:txBody>
      </p:sp>
    </p:spTree>
    <p:extLst>
      <p:ext uri="{BB962C8B-B14F-4D97-AF65-F5344CB8AC3E}">
        <p14:creationId xmlns:p14="http://schemas.microsoft.com/office/powerpoint/2010/main" val="1979888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67</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baseline="0" dirty="0" smtClean="0"/>
              <a:t>As we reduce our time interval towards zero, we end up with the hazard for our event.  This slide shows an example of the hazard, in this case from the hazard of mortality in the biliary cirrhosis cohort example that we showed last week.  The curve was estimated using calculus and smoothing.  Each point on the line represents the hazard at that time which is the instantaneous conditional probability of mortality in the next instant, conditional on surviving to that timepoint.  The hazard is a rate, and the units of the hazard here are deaths/person-year (more generally, events/unit of person-time).</a:t>
            </a:r>
          </a:p>
          <a:p>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26817762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68</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t>The hazard function h(t) is graphed as t ranges over various values;</a:t>
            </a:r>
            <a:r>
              <a:rPr lang="en-US" baseline="0" dirty="0" smtClean="0"/>
              <a:t> t can be calendar time or time since enrollment in a fixed cohort, or even age.   </a:t>
            </a:r>
            <a:r>
              <a:rPr lang="en-US" dirty="0" smtClean="0"/>
              <a:t>The graphs above</a:t>
            </a:r>
            <a:r>
              <a:rPr lang="en-US" baseline="0" dirty="0" smtClean="0"/>
              <a:t> </a:t>
            </a:r>
            <a:r>
              <a:rPr lang="en-US" dirty="0" smtClean="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smtClean="0"/>
              <a:t>° it is always nonnegative, that is, equal to or greater than zero;</a:t>
            </a:r>
          </a:p>
          <a:p>
            <a:r>
              <a:rPr lang="en-US" dirty="0" smtClean="0"/>
              <a:t>° it has no upper bound.</a:t>
            </a:r>
          </a:p>
          <a:p>
            <a:r>
              <a:rPr lang="en-US" dirty="0" smtClean="0"/>
              <a:t>These two features follow from the ratio expression in the formula for h(t) in the prior slides.</a:t>
            </a:r>
            <a:r>
              <a:rPr lang="en-US" baseline="0" dirty="0" smtClean="0"/>
              <a:t>  Hazard is non-negative </a:t>
            </a:r>
            <a:r>
              <a:rPr lang="en-US" dirty="0" smtClean="0"/>
              <a:t>because both the probability in the numerator and the </a:t>
            </a:r>
            <a:r>
              <a:rPr lang="el-GR" i="1" dirty="0" smtClean="0">
                <a:cs typeface="Times New Roman" pitchFamily="18" charset="0"/>
              </a:rPr>
              <a:t>Δ</a:t>
            </a:r>
            <a:r>
              <a:rPr lang="en-US" i="1" dirty="0" smtClean="0"/>
              <a:t>t</a:t>
            </a:r>
            <a:r>
              <a:rPr lang="en-US" dirty="0" smtClean="0"/>
              <a:t> in the denominator are non-negative.</a:t>
            </a:r>
            <a:r>
              <a:rPr lang="en-US" baseline="0" dirty="0" smtClean="0"/>
              <a:t>   It has no upper bound because </a:t>
            </a:r>
            <a:r>
              <a:rPr lang="el-GR" i="1" dirty="0" smtClean="0">
                <a:cs typeface="Times New Roman" pitchFamily="18" charset="0"/>
              </a:rPr>
              <a:t>Δ</a:t>
            </a:r>
            <a:r>
              <a:rPr lang="en-US" i="1" dirty="0" smtClean="0"/>
              <a:t>t</a:t>
            </a:r>
            <a:r>
              <a:rPr lang="en-US" dirty="0" smtClean="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69</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This graph illustrates a hazard function with a 'bathtub shape'. This graph is depicting the hazard function for death in the general U.S. population over the lifespan.</a:t>
            </a:r>
            <a:r>
              <a:rPr lang="en-US" baseline="0" dirty="0" smtClean="0"/>
              <a:t>   Notice that here age is the time on x axis</a:t>
            </a:r>
            <a:r>
              <a:rPr lang="en-US" dirty="0" smtClean="0"/>
              <a:t>.  Hazard is high shortly after birth but drops rapidly and remains at a relatively low level during youth and middle age.   Hazard starts to rise later in life and increases steadily.  </a:t>
            </a:r>
          </a:p>
          <a:p>
            <a:endParaRPr lang="en-US" dirty="0" smtClean="0"/>
          </a:p>
          <a:p>
            <a:r>
              <a:rPr lang="en-US" dirty="0" smtClean="0"/>
              <a:t>Other indicators of interest, such as the survival function, can be derived from the hazard. Once we have modeled the hazard, we can easily obtain these other functions of interest.   The hazard function is the basis for proportional hazards regression model.  It is useful to be able to interpret the shape of a hazard function.   </a:t>
            </a:r>
            <a:br>
              <a:rPr lang="en-US" dirty="0" smtClean="0"/>
            </a:br>
            <a:endParaRPr lang="en-US" dirty="0" smtClean="0"/>
          </a:p>
          <a:p>
            <a:r>
              <a:rPr lang="en-US" dirty="0" smtClean="0"/>
              <a:t>Note how much more this tells you than can be understood from an average incidence rate when incidence is not constant.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355047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7</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flavors: </a:t>
            </a:r>
            <a:r>
              <a:rPr lang="en-US" dirty="0" smtClean="0"/>
              <a:t>average incidence rate, which we discuss first, and an instantaneous incidence rate, which we will discuss a bit later.  </a:t>
            </a:r>
          </a:p>
          <a:p>
            <a:endParaRPr lang="en-US" dirty="0" smtClean="0"/>
          </a:p>
          <a:p>
            <a:endParaRPr lang="en-US" dirty="0" smtClean="0"/>
          </a:p>
        </p:txBody>
      </p:sp>
    </p:spTree>
    <p:extLst>
      <p:ext uri="{BB962C8B-B14F-4D97-AF65-F5344CB8AC3E}">
        <p14:creationId xmlns:p14="http://schemas.microsoft.com/office/powerpoint/2010/main" val="3101082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in a better</a:t>
            </a:r>
            <a:r>
              <a:rPr lang="en-US" baseline="0" dirty="0" smtClean="0"/>
              <a:t> position to understand what we said earlier about average incidence rates.  That is, average incidence rates attempt to have 1 number represent the incidence rate over a period of time.  Such an average rate will be most relevant and meaningful if it is applicable over the entire time period, in other words, if the hazard is constant over time.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70</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71</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Here’s the plot we showed earlier</a:t>
            </a:r>
            <a:r>
              <a:rPr lang="en-US" baseline="0" dirty="0" smtClean="0"/>
              <a:t> showing the instantaneous incidence rate (hazard) of mortality in the biliary cirrhosis cohort.  How exactly do get this?  The Stata command to generate this plot is provided.  The drop-down menu can also be used:  Graphics, Survival analysis graphs, Smoothed hazard estimate.  </a:t>
            </a:r>
          </a:p>
          <a:p>
            <a:endParaRPr lang="en-US" baseline="0" dirty="0" smtClean="0"/>
          </a:p>
          <a:p>
            <a:r>
              <a:rPr lang="en-US" baseline="0" dirty="0" smtClean="0"/>
              <a:t>Generating this plot requires calculus and smoothing.  The plot can be easily derived in Stata but it would be very hard to do by hand.</a:t>
            </a:r>
          </a:p>
          <a:p>
            <a:endParaRPr lang="en-US" baseline="0" dirty="0" smtClean="0"/>
          </a:p>
          <a:p>
            <a:endParaRPr lang="en-US" dirty="0" smtClean="0"/>
          </a:p>
        </p:txBody>
      </p:sp>
    </p:spTree>
    <p:extLst>
      <p:ext uri="{BB962C8B-B14F-4D97-AF65-F5344CB8AC3E}">
        <p14:creationId xmlns:p14="http://schemas.microsoft.com/office/powerpoint/2010/main" val="591710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72</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smtClean="0"/>
              <a:t>Here</a:t>
            </a:r>
            <a:r>
              <a:rPr lang="en-US" sz="1000" baseline="0" dirty="0" smtClean="0"/>
              <a:t> is an example of a published report that included a plot of the hazard. U</a:t>
            </a:r>
            <a:r>
              <a:rPr lang="en-US" sz="1000" dirty="0" smtClean="0"/>
              <a:t>se of these</a:t>
            </a:r>
            <a:r>
              <a:rPr lang="en-US" sz="1000" baseline="0" dirty="0" smtClean="0"/>
              <a:t> plots</a:t>
            </a:r>
            <a:r>
              <a:rPr lang="en-US" sz="1000" dirty="0" smtClean="0"/>
              <a:t> is growing in the literature now that software has caught up to the computationally heavy procedure required to perform the calculation and then the smoothing</a:t>
            </a:r>
            <a:r>
              <a:rPr lang="en-US" sz="1000" baseline="0" dirty="0" smtClean="0"/>
              <a:t> that is required to make it readable.</a:t>
            </a:r>
            <a:endParaRPr lang="en-US" sz="1000" dirty="0" smtClean="0"/>
          </a:p>
          <a:p>
            <a:endParaRPr lang="en-US" sz="1000" dirty="0" smtClean="0"/>
          </a:p>
          <a:p>
            <a:r>
              <a:rPr lang="en-US" sz="1000" dirty="0" smtClean="0"/>
              <a:t>The aim of this study was to quantify the incidence of hypoglycemic events and to describe the pattern of these incident events during the first 9 months of treatment with four oral antidiabetic drugs, rosiglitazone, pioglitazone, nateglinide and repaglinide, prescribed in general practice in England.</a:t>
            </a:r>
          </a:p>
          <a:p>
            <a:endParaRPr lang="en-US" sz="1000" dirty="0" smtClean="0"/>
          </a:p>
          <a:p>
            <a:r>
              <a:rPr lang="en-US" sz="1000" dirty="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p:txBody>
      </p:sp>
    </p:spTree>
    <p:extLst>
      <p:ext uri="{BB962C8B-B14F-4D97-AF65-F5344CB8AC3E}">
        <p14:creationId xmlns:p14="http://schemas.microsoft.com/office/powerpoint/2010/main" val="1127982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Going back to the flowchart for our lectures on Disease Occurrence, we have covered how</a:t>
            </a:r>
            <a:r>
              <a:rPr lang="en-US" baseline="0" dirty="0" smtClean="0"/>
              <a:t> to estimate cumulative incidence and incidence rate. Next, we examine the relationship between cumulative incidence and incidence rate.</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73</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74</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now covered three ways of measuring incidence, illustrated on this slide using the example of mortality in biliary cirrhosis cohort. On the left</a:t>
            </a:r>
            <a:r>
              <a:rPr lang="en-US" dirty="0" smtClean="0"/>
              <a:t> is the K-M cumulative</a:t>
            </a:r>
            <a:r>
              <a:rPr lang="en-US" baseline="0" dirty="0" smtClean="0"/>
              <a:t> incidence</a:t>
            </a:r>
            <a:r>
              <a:rPr lang="en-US" dirty="0" smtClean="0"/>
              <a:t> curve that we saw last week. The</a:t>
            </a:r>
            <a:r>
              <a:rPr lang="en-US" baseline="0" dirty="0" smtClean="0"/>
              <a:t> plot on the right is the hazard function that we showed earlier today for mortality in biliary cirrhosis cohort.  We can also report the average incidence rate which we calculated earlier as 0.13 deaths per person-year.</a:t>
            </a:r>
          </a:p>
          <a:p>
            <a:endParaRPr lang="en-US" baseline="0" dirty="0" smtClean="0"/>
          </a:p>
          <a:p>
            <a:r>
              <a:rPr lang="en-US" baseline="0" dirty="0" smtClean="0"/>
              <a:t>How are these 3 measures — derived from same dataset — related?</a:t>
            </a:r>
            <a:endParaRPr lang="en-US" dirty="0" smtClean="0"/>
          </a:p>
        </p:txBody>
      </p:sp>
    </p:spTree>
    <p:extLst>
      <p:ext uri="{BB962C8B-B14F-4D97-AF65-F5344CB8AC3E}">
        <p14:creationId xmlns:p14="http://schemas.microsoft.com/office/powerpoint/2010/main" val="12537613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75</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smtClean="0"/>
              <a:t>It may help in understanding the difference between the hazard and cumulative incidence to think of the hazard as how likely an event, such as death or a disease diagnosis, is to occur at any given moment in time (the moment-to-moment</a:t>
            </a:r>
            <a:r>
              <a:rPr lang="en-US" baseline="0" dirty="0" smtClean="0"/>
              <a:t> </a:t>
            </a:r>
            <a:r>
              <a:rPr lang="en-US" dirty="0" smtClean="0"/>
              <a:t>instantaneous risk) and to think of the cumulative incidence as the result of applying that instantaneous rate to a fixed number of persons for a longer period of time.  The longer the time period, the more the cumulative incidence will differ from the rate.  The higher the rate the more quickly this difference appears.  So the rate can be thought of as the most fundamental measure of disease incidence, something captured rather metaphorically by older more colorful descriptions of a rate as the “force of morbidity” or the “force of mortality.”</a:t>
            </a:r>
          </a:p>
          <a:p>
            <a:endParaRPr lang="en-US" dirty="0" smtClean="0"/>
          </a:p>
          <a:p>
            <a:r>
              <a:rPr lang="en-US" dirty="0" smtClean="0"/>
              <a:t>The cumulative incidence can only be constant as long as no new event occurs, but every time an event occurs, the cumulative incidence has to increase.  Remember, cumulative incidence applies</a:t>
            </a:r>
            <a:r>
              <a:rPr lang="en-US" baseline="0" dirty="0" smtClean="0"/>
              <a:t> to some fixed group of people who are followed </a:t>
            </a:r>
            <a:r>
              <a:rPr lang="en-US" dirty="0" smtClean="0"/>
              <a:t>for a specified time period.</a:t>
            </a:r>
          </a:p>
          <a:p>
            <a:endParaRPr lang="en-US" dirty="0" smtClean="0"/>
          </a:p>
          <a:p>
            <a:r>
              <a:rPr lang="en-US" dirty="0" smtClean="0"/>
              <a:t>As an analogy, consider the difference between the velocity of a car (analogous</a:t>
            </a:r>
            <a:r>
              <a:rPr lang="en-US" baseline="0" dirty="0" smtClean="0"/>
              <a:t> to</a:t>
            </a:r>
            <a:r>
              <a:rPr lang="en-US" dirty="0" smtClean="0"/>
              <a:t> rate or hazard) and the distance traveled within a certain time period</a:t>
            </a:r>
            <a:r>
              <a:rPr lang="en-US" baseline="0" dirty="0" smtClean="0"/>
              <a:t> (analogous to cumulative incidence).</a:t>
            </a:r>
            <a:endParaRPr lang="en-US" dirty="0" smtClean="0"/>
          </a:p>
        </p:txBody>
      </p:sp>
    </p:spTree>
    <p:extLst>
      <p:ext uri="{BB962C8B-B14F-4D97-AF65-F5344CB8AC3E}">
        <p14:creationId xmlns:p14="http://schemas.microsoft.com/office/powerpoint/2010/main" val="4275740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76</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There is a formal mathematical relationship between rate and cumulative incidence.  For the special situation of a </a:t>
            </a:r>
            <a:r>
              <a:rPr lang="en-US" i="1" dirty="0" smtClean="0"/>
              <a:t>constant </a:t>
            </a:r>
            <a:r>
              <a:rPr lang="en-US" dirty="0" smtClean="0"/>
              <a:t>rate, it is represented by this formula. If the rate is</a:t>
            </a:r>
            <a:r>
              <a:rPr lang="en-US" baseline="0" dirty="0" smtClean="0"/>
              <a:t> </a:t>
            </a:r>
            <a:r>
              <a:rPr lang="en-US" dirty="0" smtClean="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Remember that</a:t>
            </a:r>
            <a:r>
              <a:rPr lang="en-US" baseline="0" dirty="0" smtClean="0"/>
              <a:t> F(t) and S(t) are bounded by 0 and 1.  </a:t>
            </a:r>
            <a:r>
              <a:rPr lang="en-US" dirty="0" smtClean="0"/>
              <a:t>This formula is called the “exponential formula.”  The proof for this can be found in advanced textbooks.  Please note that this assumes no competing events. </a:t>
            </a:r>
          </a:p>
          <a:p>
            <a:endParaRPr lang="en-US" dirty="0" smtClean="0"/>
          </a:p>
        </p:txBody>
      </p:sp>
    </p:spTree>
    <p:extLst>
      <p:ext uri="{BB962C8B-B14F-4D97-AF65-F5344CB8AC3E}">
        <p14:creationId xmlns:p14="http://schemas.microsoft.com/office/powerpoint/2010/main" val="2718338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77</a:t>
            </a:fld>
            <a:endParaRPr lang="en-US" dirty="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These figures illustrate different relationships between a CONSTANT incidence rate and cumulative survival.  A constant incidence rate (top panel) produces an exponential survival curve (lower left panel) and exponential cumulative</a:t>
            </a:r>
            <a:r>
              <a:rPr lang="en-US" baseline="0" dirty="0" smtClean="0"/>
              <a:t> incidence curve (lower right panel) when applied to a fixed cohort</a:t>
            </a:r>
            <a:r>
              <a:rPr lang="en-US" dirty="0" smtClean="0"/>
              <a:t>.  </a:t>
            </a:r>
          </a:p>
        </p:txBody>
      </p:sp>
    </p:spTree>
    <p:extLst>
      <p:ext uri="{BB962C8B-B14F-4D97-AF65-F5344CB8AC3E}">
        <p14:creationId xmlns:p14="http://schemas.microsoft.com/office/powerpoint/2010/main" val="1029728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78</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for some specific value </a:t>
            </a:r>
            <a:r>
              <a:rPr lang="el-GR" dirty="0" smtClean="0">
                <a:cs typeface="Times New Roman" pitchFamily="18" charset="0"/>
              </a:rPr>
              <a:t>λ</a:t>
            </a:r>
            <a:r>
              <a:rPr lang="en-US" dirty="0" smtClean="0">
                <a:cs typeface="+mn-cs"/>
              </a:rPr>
              <a:t>,</a:t>
            </a:r>
            <a:r>
              <a:rPr lang="en-US" baseline="0" dirty="0" smtClean="0">
                <a:cs typeface="+mn-cs"/>
              </a:rPr>
              <a:t> </a:t>
            </a:r>
            <a:r>
              <a:rPr lang="en-US" dirty="0" smtClean="0"/>
              <a:t>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By not accounting for competing events,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79</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smtClean="0"/>
              <a:t>We can use the average incidence</a:t>
            </a:r>
            <a:r>
              <a:rPr lang="it-IT" baseline="0" dirty="0" smtClean="0"/>
              <a:t> rate to determine cumulative incidence in a fixed cohort after any duration of observation.  In the biliary cirrhosis dataset, we are interested in time-to-death.  </a:t>
            </a:r>
            <a:r>
              <a:rPr lang="it-IT" dirty="0" smtClean="0"/>
              <a:t>The average incidence rate of mortality = 0.1285 deaths per person-year.  We are interested in a time interval of 10 years of observation.  The estimated cumulative survival over 10 years with this equation is 0.277, close to the value based on Kaplan Meier calculations (0.237).</a:t>
            </a:r>
          </a:p>
          <a:p>
            <a:endParaRPr lang="it-IT" dirty="0" smtClean="0"/>
          </a:p>
          <a:p>
            <a:r>
              <a:rPr lang="en-US" dirty="0" smtClean="0"/>
              <a:t>The reason that the result from the exponential formula does not exactly match the K-M estimate is because the hazard is not truly constant (as shown on an earlier slide where we plotted hazard over time).</a:t>
            </a:r>
            <a:endParaRPr lang="it-IT" dirty="0" smtClean="0"/>
          </a:p>
          <a:p>
            <a:endParaRPr lang="it-IT" dirty="0" smtClean="0"/>
          </a:p>
          <a:p>
            <a:endParaRPr lang="en-US" dirty="0" smtClean="0"/>
          </a:p>
        </p:txBody>
      </p:sp>
    </p:spTree>
    <p:extLst>
      <p:ext uri="{BB962C8B-B14F-4D97-AF65-F5344CB8AC3E}">
        <p14:creationId xmlns:p14="http://schemas.microsoft.com/office/powerpoint/2010/main" val="81435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We will first discuss “average” incidence</a:t>
            </a:r>
            <a:r>
              <a:rPr lang="en-US" baseline="0" dirty="0" smtClean="0"/>
              <a:t> rates.  </a:t>
            </a:r>
            <a:r>
              <a:rPr lang="en-US" dirty="0" smtClean="0"/>
              <a:t>The calculation for average incidence rates are pretty simple.  The numerator</a:t>
            </a:r>
            <a:r>
              <a:rPr lang="en-US" baseline="0" dirty="0" smtClean="0"/>
              <a:t> is the number of new outcomes/events/diagnoses of the condition under study amongst the population under study.  This is the same as in the calculation of cumulate incidence.  The denominator is the construct of person-time.  </a:t>
            </a:r>
          </a:p>
          <a:p>
            <a:endParaRPr lang="en-US" baseline="0" dirty="0" smtClean="0"/>
          </a:p>
          <a:p>
            <a:r>
              <a:rPr lang="en-US" baseline="0" dirty="0" smtClean="0"/>
              <a:t>In the next slide, we look more carefully at this concept of “person-time.”</a:t>
            </a:r>
            <a:endParaRPr lang="en-US" dirty="0" smtClean="0"/>
          </a:p>
        </p:txBody>
      </p:sp>
    </p:spTree>
    <p:extLst>
      <p:ext uri="{BB962C8B-B14F-4D97-AF65-F5344CB8AC3E}">
        <p14:creationId xmlns:p14="http://schemas.microsoft.com/office/powerpoint/2010/main" val="45536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80</a:t>
            </a:fld>
            <a:endParaRPr lang="en-US" dirty="0"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dirty="0" smtClean="0"/>
              <a:t>More generally, the relationship between S(t) and h(t) can be expressed equivalently in either of two formulae shown here. The first of these formulae describes how the survivor function S(t) can be written in terms of an integral involving the hazard function. The formula says that S(t) equals the exponential of the negative integral of the hazard function between integration limits of 0 and t.  The exponential formula, shown</a:t>
            </a:r>
            <a:r>
              <a:rPr lang="en-US" baseline="0" dirty="0" smtClean="0"/>
              <a:t> in prior slides, is just a simplified version of this in which the hazard is constant and does not need to be integrated over time.</a:t>
            </a:r>
            <a:endParaRPr lang="en-US" dirty="0" smtClean="0"/>
          </a:p>
          <a:p>
            <a:endParaRPr lang="en-US" dirty="0" smtClean="0"/>
          </a:p>
          <a:p>
            <a:r>
              <a:rPr lang="en-US" dirty="0" smtClean="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smtClean="0"/>
              <a:t> derivative here for the calculation of hazard.  That is, we are looking for the essentially how the survival function is changing in a very small time period when restricted to those who have survived up to that time. </a:t>
            </a:r>
            <a:endParaRPr lang="en-US" dirty="0" smtClean="0"/>
          </a:p>
          <a:p>
            <a:endParaRPr lang="en-US" dirty="0" smtClean="0"/>
          </a:p>
          <a:p>
            <a:r>
              <a:rPr lang="en-US" dirty="0" smtClean="0"/>
              <a:t>Note that this general formula no longer requires the hazard to be constant.</a:t>
            </a:r>
          </a:p>
          <a:p>
            <a:endParaRPr lang="en-US" dirty="0" smtClean="0"/>
          </a:p>
          <a:p>
            <a:r>
              <a:rPr lang="en-US" dirty="0" smtClean="0"/>
              <a:t>The quantity in the integral is what is called the "cumulative hazard", an entity that is used in other survival analysis contexts.</a:t>
            </a:r>
            <a:r>
              <a:rPr lang="en-US" baseline="0" dirty="0" smtClean="0"/>
              <a:t>  We won’t discuss it more other than to say …</a:t>
            </a:r>
            <a:endParaRPr lang="en-US" dirty="0" smtClean="0"/>
          </a:p>
        </p:txBody>
      </p:sp>
    </p:spTree>
    <p:extLst>
      <p:ext uri="{BB962C8B-B14F-4D97-AF65-F5344CB8AC3E}">
        <p14:creationId xmlns:p14="http://schemas.microsoft.com/office/powerpoint/2010/main" val="33270498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smtClean="0"/>
              <a:t>We</a:t>
            </a:r>
            <a:r>
              <a:rPr lang="en-US" baseline="0" dirty="0" smtClean="0"/>
              <a:t> have actually seen how to get this quantity of the cumulative hazard.  At any point in time, the cumulative hazard is just the sum of all the conditional probabilities of the event, which is the column circled in red.   Unlike a single probability, this sum can be greater than 1.   We mention the concept of cumulative hazard for completeness, but it does not come up often in practical applications in clinical research or epidemiology.</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81</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82</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Let us</a:t>
            </a:r>
            <a:r>
              <a:rPr lang="en-US" baseline="0" dirty="0" smtClean="0"/>
              <a:t> refer b</a:t>
            </a:r>
            <a:r>
              <a:rPr lang="en-US" dirty="0" smtClean="0"/>
              <a:t>ack to the 3 ways that we can express incidence for this example of mortality in a cohort of patients with biliary cirrhosis.  The</a:t>
            </a:r>
            <a:r>
              <a:rPr lang="en-US" baseline="0" dirty="0" smtClean="0"/>
              <a:t> plot on the right is the hazard function.  On the left</a:t>
            </a:r>
            <a:r>
              <a:rPr lang="en-US" dirty="0" smtClean="0"/>
              <a:t> is the KM cumulative</a:t>
            </a:r>
            <a:r>
              <a:rPr lang="en-US" baseline="0" dirty="0" smtClean="0"/>
              <a:t> incidence </a:t>
            </a:r>
            <a:r>
              <a:rPr lang="en-US" dirty="0" smtClean="0"/>
              <a:t>curve for the same data. And</a:t>
            </a:r>
            <a:r>
              <a:rPr lang="en-US" baseline="0" dirty="0" smtClean="0"/>
              <a:t> we could also report the average incidence rate of 0.13 deaths per person-year.  These are 3 main forms of describing incidence that we have discussed.  Each of the two plots can also attempted to summarized with one number.  For example, we could say that the cumulative incidence of death is 76% at 10 years.  Or, we could say that the hazard at 7 years is 0.21 per person-year.  So, there are really 5 ways.  </a:t>
            </a:r>
            <a:r>
              <a:rPr lang="en-US" dirty="0" smtClean="0"/>
              <a:t>   </a:t>
            </a:r>
          </a:p>
          <a:p>
            <a:endParaRPr lang="en-US" dirty="0" smtClean="0"/>
          </a:p>
          <a:p>
            <a:r>
              <a:rPr lang="en-US" dirty="0" smtClean="0"/>
              <a:t>Which depiction is best to show?</a:t>
            </a:r>
            <a:r>
              <a:rPr lang="en-US" baseline="0" dirty="0" smtClean="0"/>
              <a:t>  When earlier describing the K-M plot, we stated that a picture is worth a thousand words.   Hence, the plot of cumulative incidence is far superior to a single estimate at a single point in time.  The same things can be said about the hazard plot. </a:t>
            </a:r>
            <a:r>
              <a:rPr lang="en-US" dirty="0" smtClean="0"/>
              <a:t>Presenting a single</a:t>
            </a:r>
            <a:r>
              <a:rPr lang="en-US" baseline="0" dirty="0" smtClean="0"/>
              <a:t> point from the hazard function is very unsatisfying, unless there is a constant hazard. </a:t>
            </a:r>
            <a:r>
              <a:rPr lang="en-US" dirty="0" smtClean="0"/>
              <a:t>The</a:t>
            </a:r>
            <a:r>
              <a:rPr lang="en-US" baseline="0" dirty="0" smtClean="0"/>
              <a:t> K-M curve and plot of the </a:t>
            </a:r>
            <a:r>
              <a:rPr lang="en-US" dirty="0" smtClean="0"/>
              <a:t>hazard function are based on the same data but present</a:t>
            </a:r>
            <a:r>
              <a:rPr lang="en-US" baseline="0" dirty="0" smtClean="0"/>
              <a:t> the findings </a:t>
            </a:r>
            <a:r>
              <a:rPr lang="en-US" dirty="0" smtClean="0"/>
              <a:t>quite differently.  For most of us, it is difficult to make the mental leap from this cumulative survival curve to the underlying hazard rate, or vice versa.  In other words, the</a:t>
            </a:r>
            <a:r>
              <a:rPr lang="en-US" baseline="0" dirty="0" smtClean="0"/>
              <a:t> two plots give us different information.  Finally, the average incidence is only meaningful if it is constant.</a:t>
            </a:r>
            <a:endParaRPr lang="en-US" dirty="0" smtClean="0"/>
          </a:p>
          <a:p>
            <a:endParaRPr lang="en-US" dirty="0" smtClean="0"/>
          </a:p>
          <a:p>
            <a:r>
              <a:rPr lang="en-US" dirty="0" smtClean="0"/>
              <a:t>Which</a:t>
            </a:r>
            <a:r>
              <a:rPr lang="en-US" baseline="0" dirty="0" smtClean="0"/>
              <a:t> plot to show?   This  depends upon the context.   If you are writing an abstract and can only write text and not show a figure, then the cumulative incidence at a few timepoints is likely the best way to go.   If you only have room for one plot, it is hard to say but the K-M plot is likely most informative in most contexts (although not all).   If space allows, however, as it usually does in a manuscript, then showing </a:t>
            </a:r>
            <a:r>
              <a:rPr lang="en-US" u="sng" baseline="0" dirty="0" smtClean="0"/>
              <a:t>both</a:t>
            </a:r>
            <a:r>
              <a:rPr lang="en-US" baseline="0" dirty="0" smtClean="0"/>
              <a:t> plots would be the best solution since they provide different information.   If you are not familiar with the hazard plot, it is not surprising because it is not currently performed in the biomedical literature as often as it should be.  </a:t>
            </a:r>
            <a:endParaRPr lang="en-US" dirty="0" smtClean="0"/>
          </a:p>
          <a:p>
            <a:endParaRPr lang="en-US" dirty="0" smtClean="0"/>
          </a:p>
        </p:txBody>
      </p:sp>
    </p:spTree>
    <p:extLst>
      <p:ext uri="{BB962C8B-B14F-4D97-AF65-F5344CB8AC3E}">
        <p14:creationId xmlns:p14="http://schemas.microsoft.com/office/powerpoint/2010/main" val="42339991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83</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smtClean="0"/>
              <a:t>This is a useful table from the S+N text that summarizes the characteristics of cumulative incidence versus incidence rate.  We have</a:t>
            </a:r>
            <a:r>
              <a:rPr lang="en-US" baseline="0" dirty="0" smtClean="0"/>
              <a:t> added “risk” as a synonym for cumulative incidence and “rate” as a synonym for incidence rate.  </a:t>
            </a:r>
            <a:endParaRPr lang="en-US" dirty="0" smtClean="0"/>
          </a:p>
          <a:p>
            <a:endParaRPr lang="en-US" dirty="0" smtClean="0"/>
          </a:p>
          <a:p>
            <a:r>
              <a:rPr lang="en-US" dirty="0" smtClean="0"/>
              <a:t>Note that 'incidence proportion' is also</a:t>
            </a:r>
            <a:r>
              <a:rPr lang="en-US" baseline="0" dirty="0" smtClean="0"/>
              <a:t> a fine</a:t>
            </a:r>
            <a:r>
              <a:rPr lang="en-US" dirty="0" smtClean="0"/>
              <a:t> synonym for cumulative incidence.</a:t>
            </a:r>
          </a:p>
        </p:txBody>
      </p:sp>
    </p:spTree>
    <p:extLst>
      <p:ext uri="{BB962C8B-B14F-4D97-AF65-F5344CB8AC3E}">
        <p14:creationId xmlns:p14="http://schemas.microsoft.com/office/powerpoint/2010/main" val="27469314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pPr/>
              <a:t>84</a:t>
            </a:fld>
            <a:endParaRPr lang="en-US"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smtClean="0"/>
              <a:t>We spent</a:t>
            </a:r>
            <a:r>
              <a:rPr lang="en-US" baseline="0" dirty="0" smtClean="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smtClean="0"/>
          </a:p>
          <a:p>
            <a:r>
              <a:rPr lang="en-US" dirty="0" smtClean="0"/>
              <a:t>If we step back for a moment, remember that in our calculation of rates thus far, subjects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allows</a:t>
            </a:r>
            <a:r>
              <a:rPr lang="en-US" baseline="0" dirty="0" smtClean="0"/>
              <a:t> </a:t>
            </a:r>
            <a:r>
              <a:rPr lang="en-US" dirty="0" smtClean="0"/>
              <a:t>for them.  </a:t>
            </a:r>
          </a:p>
          <a:p>
            <a:endParaRPr lang="en-US" dirty="0" smtClean="0"/>
          </a:p>
        </p:txBody>
      </p:sp>
    </p:spTree>
    <p:extLst>
      <p:ext uri="{BB962C8B-B14F-4D97-AF65-F5344CB8AC3E}">
        <p14:creationId xmlns:p14="http://schemas.microsoft.com/office/powerpoint/2010/main" val="3732370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pPr/>
              <a:t>85</a:t>
            </a:fld>
            <a:endParaRPr lang="en-US"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smtClean="0"/>
              <a:t>Is this native interpretation of rate satisfying and meaningful for descriptive objectives?  We emphasize for </a:t>
            </a:r>
            <a:r>
              <a:rPr lang="en-US" u="sng" dirty="0" smtClean="0"/>
              <a:t>descriptive</a:t>
            </a:r>
            <a:r>
              <a:rPr lang="en-US" baseline="0" dirty="0" smtClean="0"/>
              <a:t> objectives because things are different when we use these measures in analytic work.</a:t>
            </a:r>
          </a:p>
          <a:p>
            <a:endParaRPr lang="en-US" baseline="0" dirty="0" smtClean="0"/>
          </a:p>
          <a:p>
            <a:r>
              <a:rPr lang="en-US" dirty="0" smtClean="0"/>
              <a:t>When we say “satisfying</a:t>
            </a:r>
            <a:r>
              <a:rPr lang="en-US" baseline="0" dirty="0" smtClean="0"/>
              <a:t> and meaningful”, what we mean is how</a:t>
            </a:r>
            <a:r>
              <a:rPr lang="en-US" dirty="0" smtClean="0"/>
              <a:t> do we feel about accommodation, allowing for</a:t>
            </a:r>
            <a:r>
              <a:rPr lang="en-US" baseline="0" dirty="0" smtClean="0"/>
              <a:t> these things to happen</a:t>
            </a:r>
            <a:r>
              <a:rPr lang="en-US" dirty="0" smtClean="0"/>
              <a:t>?  Or, would we prefer if these things never happened, in other words, if they were </a:t>
            </a:r>
            <a:r>
              <a:rPr lang="en-US" i="1" dirty="0" smtClean="0"/>
              <a:t>eliminated</a:t>
            </a:r>
            <a:r>
              <a:rPr lang="en-US" dirty="0" smtClean="0"/>
              <a:t>?</a:t>
            </a:r>
          </a:p>
          <a:p>
            <a:endParaRPr lang="en-US" dirty="0" smtClean="0"/>
          </a:p>
          <a:p>
            <a:r>
              <a:rPr lang="en-US" dirty="0" smtClean="0"/>
              <a:t>Let’s look at all 3 of them individually.  First, administrative censoring.  We recognize that all studies must end, and the end of a study really has typically nothing to do with the events of the disease process itself.  It is just an artifactual end.  Given this, it is appropriate to accommodate administrative censoring.  This is especially</a:t>
            </a:r>
            <a:r>
              <a:rPr lang="en-US" baseline="0" dirty="0" smtClean="0"/>
              <a:t> true when the subject has been followed for the maximum duration of the study.  For a person with delayed entry, it would have been nice if we had a chance to follow them for the entire duration, but, even in this case, we are typically fine with accommodating this situation.</a:t>
            </a:r>
            <a:endParaRPr lang="en-US" dirty="0" smtClean="0"/>
          </a:p>
          <a:p>
            <a:endParaRPr lang="en-US" dirty="0" smtClean="0"/>
          </a:p>
          <a:p>
            <a:r>
              <a:rPr lang="en-US" dirty="0" smtClean="0"/>
              <a:t>Second, competing events.  We recognize that competing events are a fact of life.  It is difficult to envision a reality without such events.  Thus, we are typically willing to and it is appropriate to accommodate competing events when</a:t>
            </a:r>
            <a:r>
              <a:rPr lang="en-US" baseline="0" dirty="0" smtClean="0"/>
              <a:t> the objective is descriptive</a:t>
            </a:r>
            <a:r>
              <a:rPr lang="en-US" dirty="0" smtClean="0"/>
              <a:t>.  There may be certain situations, such as longevity</a:t>
            </a:r>
            <a:r>
              <a:rPr lang="en-US" baseline="0" dirty="0" smtClean="0"/>
              <a:t> of devices (that we discussed last week), in which we would like to eliminate competing events, but these are probably better depicted with cumulative incidences.</a:t>
            </a:r>
            <a:endParaRPr lang="en-US" dirty="0" smtClean="0"/>
          </a:p>
          <a:p>
            <a:endParaRPr lang="en-US" dirty="0" smtClean="0"/>
          </a:p>
          <a:p>
            <a:r>
              <a:rPr lang="en-US" dirty="0" smtClean="0"/>
              <a:t>Finally, how about drop-out?  Drop-out is an unfortunate manifestation of studying humans.  We are always wary about how often the event occurs after drop out.  We also have a sense that a harder work on our part could have prevented drop-out.  Because of this, we wish we could eliminate drop-out and are not willing to accommodate for it.   The</a:t>
            </a:r>
            <a:r>
              <a:rPr lang="en-US" baseline="0" dirty="0" smtClean="0"/>
              <a:t> desire to eliminate drop-out is certainly the case for fixed cohorts because if the rate of the event amongst the drop outs is different than the rate of those who remain, then we will have a biased understanding of the rate of those who started at the beginning of the fixed cohort after the drop outs have occurred.  T</a:t>
            </a:r>
            <a:r>
              <a:rPr lang="en-US" dirty="0" smtClean="0"/>
              <a:t>he one exception to preferring elimination</a:t>
            </a:r>
            <a:r>
              <a:rPr lang="en-US" baseline="0" dirty="0" smtClean="0"/>
              <a:t> for drop outs (i.e., we will accommodate or except the drop outs) </a:t>
            </a:r>
            <a:r>
              <a:rPr lang="en-US" dirty="0" smtClean="0"/>
              <a:t>are</a:t>
            </a:r>
            <a:r>
              <a:rPr lang="en-US" baseline="0" dirty="0" smtClean="0"/>
              <a:t> dynamic cohorts in which we are only interested in the burden of the condition in that specific population and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Thus, we really only care about estimating incidence of pancreatic cancer amongst those who remain.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a:t>
            </a:r>
          </a:p>
          <a:p>
            <a:endParaRPr lang="en-US" baseline="0" dirty="0" smtClean="0"/>
          </a:p>
          <a:p>
            <a:r>
              <a:rPr lang="en-US" baseline="0" dirty="0" smtClean="0"/>
              <a:t>On the other hand, when analytic objectives are in play (relating exposures to outcomes), drop-outs may be a source of bias and we hope to eliminate them.</a:t>
            </a:r>
          </a:p>
          <a:p>
            <a:endParaRPr lang="en-US" baseline="0" dirty="0" smtClean="0"/>
          </a:p>
          <a:p>
            <a:r>
              <a:rPr lang="en-US" baseline="0" dirty="0" smtClean="0"/>
              <a:t>This discussion illustrates how it is critical to be specific about whether the objective is descriptive or analytic and what the specific research question is and exactly which underlying populations are we interested in making inferences about.</a:t>
            </a:r>
          </a:p>
          <a:p>
            <a:endParaRPr lang="en-US" baseline="0" dirty="0" smtClean="0"/>
          </a:p>
          <a:p>
            <a:endParaRPr lang="en-US" dirty="0" smtClean="0"/>
          </a:p>
        </p:txBody>
      </p:sp>
    </p:spTree>
    <p:extLst>
      <p:ext uri="{BB962C8B-B14F-4D97-AF65-F5344CB8AC3E}">
        <p14:creationId xmlns:p14="http://schemas.microsoft.com/office/powerpoint/2010/main" val="3671187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pPr/>
              <a:t>86</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Let’s discuss elimination of drop-out</a:t>
            </a:r>
            <a:r>
              <a:rPr lang="en-US" baseline="0" dirty="0" smtClean="0"/>
              <a:t> a bit more</a:t>
            </a:r>
            <a:r>
              <a:rPr lang="en-US" dirty="0" smtClean="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The statement “Rate of the event E given that drop-out has not happened first” means</a:t>
            </a:r>
            <a:r>
              <a:rPr lang="en-US" baseline="0" dirty="0" smtClean="0"/>
              <a:t> that you are comfortable with calculating incidence using just those who remain in the analysis.  We are rarely comfortable with this, however, because we are worried about what is happening with the drop outs.   Therefore, w</a:t>
            </a:r>
            <a:r>
              <a:rPr lang="en-US" dirty="0" smtClean="0"/>
              <a:t>hat you would prefer to be saying is that it is the rate of event assuming drop-outs don’t occur</a:t>
            </a:r>
            <a:r>
              <a:rPr lang="en-US" baseline="0" dirty="0" smtClean="0"/>
              <a:t> (an elimination approach).  </a:t>
            </a:r>
            <a:r>
              <a:rPr lang="en-US" dirty="0" smtClean="0"/>
              <a:t>  </a:t>
            </a:r>
          </a:p>
          <a:p>
            <a:endParaRPr lang="en-US" dirty="0" smtClean="0"/>
          </a:p>
          <a:p>
            <a:r>
              <a:rPr lang="en-US" dirty="0" smtClean="0"/>
              <a:t>Yet, in reality, drop-outs do occur.  Thus, how can we move</a:t>
            </a:r>
            <a:r>
              <a:rPr lang="en-US" baseline="0" dirty="0" smtClean="0"/>
              <a:t> forward and be OK with the accommodation of drop out that is inherent in the definition of a rate?  In other words, we are stuck with how rates are calculated.  Rates add up events and divide by person-time; they are naturally accommodating for when a person moves out of the cohort.    Yet, how can we be satisfied with this and get a meaningful answer from rates in the face of drop outs?  The only way we can do this </a:t>
            </a:r>
            <a:r>
              <a:rPr lang="en-US" dirty="0" smtClean="0"/>
              <a:t>is to assume that we know what is happening to these losses</a:t>
            </a:r>
            <a:r>
              <a:rPr lang="en-US" baseline="0" dirty="0" smtClean="0"/>
              <a:t> and that we assume that the incidence </a:t>
            </a:r>
            <a:r>
              <a:rPr lang="en-US" dirty="0" smtClean="0"/>
              <a:t>in the lost is the same as those who remain. </a:t>
            </a:r>
            <a:r>
              <a:rPr lang="en-US" baseline="0" dirty="0" smtClean="0"/>
              <a:t> </a:t>
            </a:r>
            <a:r>
              <a:rPr lang="en-US" dirty="0" smtClean="0"/>
              <a:t>This is the same assumption of non-informative censoring</a:t>
            </a:r>
            <a:r>
              <a:rPr lang="en-US" baseline="0" dirty="0" smtClean="0"/>
              <a:t> that we learned for cumulative incidence last week. </a:t>
            </a:r>
            <a:endParaRPr lang="en-US" dirty="0" smtClean="0"/>
          </a:p>
          <a:p>
            <a:endParaRPr lang="en-US" dirty="0" smtClean="0"/>
          </a:p>
        </p:txBody>
      </p:sp>
    </p:spTree>
    <p:extLst>
      <p:ext uri="{BB962C8B-B14F-4D97-AF65-F5344CB8AC3E}">
        <p14:creationId xmlns:p14="http://schemas.microsoft.com/office/powerpoint/2010/main" val="25712293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pPr/>
              <a:t>87</a:t>
            </a:fld>
            <a:endParaRPr lang="en-US" dirty="0"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Now, let’s talk about competing events in a rate calculation.  We said we were willing to accommodate competing events.  What does it mean to accommodate competing events?  </a:t>
            </a:r>
          </a:p>
          <a:p>
            <a:endParaRPr lang="en-US" dirty="0" smtClean="0"/>
          </a:p>
          <a:p>
            <a:r>
              <a:rPr lang="en-US" dirty="0" smtClean="0"/>
              <a:t>It means that you are satisfied with the native interpretation of a rate which is the rate of the event E given that a competing event has not happened first.</a:t>
            </a:r>
          </a:p>
          <a:p>
            <a:r>
              <a:rPr lang="en-US" dirty="0" smtClean="0"/>
              <a:t>Given that competing events are a fact of life, this is a reasonable scenario</a:t>
            </a:r>
            <a:r>
              <a:rPr lang="en-US" baseline="0" dirty="0" smtClean="0"/>
              <a:t> for a descriptive objective.  It is simply describing reality.  </a:t>
            </a:r>
            <a:r>
              <a:rPr lang="en-US" dirty="0" smtClean="0"/>
              <a:t>When there are competing event</a:t>
            </a:r>
            <a:r>
              <a:rPr lang="en-US" baseline="0" dirty="0" smtClean="0"/>
              <a:t>s and we just end observation when the competing event occurs, we refer to this as a “cause-specific” rate (or hazard).  Given that competing events basically take people  out of risk for the event, it makes sense that such persons are no longer included in rate calculations after they develop their competing event.</a:t>
            </a:r>
            <a:endParaRPr lang="en-US" dirty="0" smtClean="0"/>
          </a:p>
          <a:p>
            <a:endParaRPr lang="en-US" dirty="0" smtClean="0"/>
          </a:p>
          <a:p>
            <a:r>
              <a:rPr lang="en-US" dirty="0" smtClean="0"/>
              <a:t>Thus, the good news is that without any effort – i.e., just the usual rate calculation, rates naturally account for competing events.   We</a:t>
            </a:r>
            <a:r>
              <a:rPr lang="en-US" baseline="0" dirty="0" smtClean="0"/>
              <a:t> just include observation time until it ends with a competing event.  </a:t>
            </a:r>
            <a:r>
              <a:rPr lang="en-US" dirty="0" smtClean="0"/>
              <a:t>We don’t have to live in a make believe world where competing events do not occur.  </a:t>
            </a:r>
          </a:p>
          <a:p>
            <a:endParaRPr lang="en-US" dirty="0" smtClean="0"/>
          </a:p>
          <a:p>
            <a:r>
              <a:rPr lang="en-US" dirty="0" smtClean="0"/>
              <a:t>Recall this is in contrast to what we discussed last week in the calculation of the K-M estimator, where we had to assume either no competing events or independent competing events,</a:t>
            </a:r>
            <a:r>
              <a:rPr lang="en-US" baseline="0" dirty="0" smtClean="0"/>
              <a:t> in order for the K-M estimation to be valid.</a:t>
            </a:r>
            <a:endParaRPr lang="en-US" dirty="0" smtClean="0"/>
          </a:p>
          <a:p>
            <a:endParaRPr lang="en-US" dirty="0" smtClean="0"/>
          </a:p>
          <a:p>
            <a:r>
              <a:rPr lang="en-US" dirty="0" smtClean="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pPr/>
              <a:t>88</a:t>
            </a:fld>
            <a:endParaRPr lang="en-US"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Let us now return to Kaplan-Meier</a:t>
            </a:r>
            <a:r>
              <a:rPr lang="en-US" baseline="0" dirty="0" smtClean="0"/>
              <a:t> estimation.  </a:t>
            </a: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pPr/>
              <a:t>89</a:t>
            </a:fld>
            <a:endParaRPr lang="en-US"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Kaplan-Meier can only be valid in context in which competing events are eliminated or are independent.  If there are non-independent competing events, the routine Kaplan-Meier estimation will give a biased result for cumulative incidence with respect to the cohort of persons starting at time 0.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In order to accommodate the presence of competing events in the estimation of cumulative incidence, we need another technique, and this is called the Aalen-Johansen estimator.  </a:t>
            </a: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9</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An incidence rate also has the number of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a:t>
            </a:r>
            <a:r>
              <a:rPr lang="en-US" dirty="0" smtClean="0"/>
              <a:t>N*T</a:t>
            </a:r>
            <a:r>
              <a:rPr lang="en-US" dirty="0" smtClean="0"/>
              <a:t>).  </a:t>
            </a:r>
          </a:p>
          <a:p>
            <a:endParaRPr lang="en-US" dirty="0" smtClean="0"/>
          </a:p>
        </p:txBody>
      </p:sp>
    </p:spTree>
    <p:extLst>
      <p:ext uri="{BB962C8B-B14F-4D97-AF65-F5344CB8AC3E}">
        <p14:creationId xmlns:p14="http://schemas.microsoft.com/office/powerpoint/2010/main" val="3734525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on our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90</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91</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Hence, the solution, instead of censoring at the time of a competing event, is to account for the competing risk events explicitly as additional separate outcomes in the analysis.  There</a:t>
            </a:r>
            <a:r>
              <a:rPr lang="en-US" baseline="0" dirty="0" smtClean="0"/>
              <a:t> is not just one outcome under study as there is with K-M estimation; there are two or more.   Here is an example using outcomes after being sentenced to the death penalty.  The primary outcome (to some observers) might be execution by the legal system, but there are also competing events: death from illness and death suicide or trauma.  The way to depict this is with this multi-state probability plot.  In this simplest situation, where we have equal follow-up on everyone, we can calculate the incidences (and then draw the plot) with just simple proportions.  </a:t>
            </a:r>
          </a:p>
          <a:p>
            <a:endParaRPr lang="en-US" baseline="0" dirty="0" smtClean="0"/>
          </a:p>
        </p:txBody>
      </p:sp>
    </p:spTree>
    <p:extLst>
      <p:ext uri="{BB962C8B-B14F-4D97-AF65-F5344CB8AC3E}">
        <p14:creationId xmlns:p14="http://schemas.microsoft.com/office/powerpoint/2010/main" val="29413152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92</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Accommodating</a:t>
            </a:r>
            <a:r>
              <a:rPr lang="en-US" baseline="0" dirty="0" smtClean="0"/>
              <a:t> and showing multiple event outcomes is easy if there is equal follow-up one everyone.  We just form simple proportions at each time point.  However, as we recall, this is rarely the case because of drop outs and staggered entry/admin censoring.   The death penalty example in the prior slide is an exception because of the (literal) captive nature of the study population, there was no drop out.  </a:t>
            </a:r>
            <a:r>
              <a:rPr lang="en-US" dirty="0" smtClean="0"/>
              <a:t>Hence, question is how to accommodate</a:t>
            </a:r>
            <a:r>
              <a:rPr lang="en-US" baseline="0" dirty="0" smtClean="0"/>
              <a:t> multiple events (a primary event and 1 or more competing events) in the face of unequal follow-up?</a:t>
            </a:r>
          </a:p>
          <a:p>
            <a:endParaRPr lang="en-US" baseline="0" dirty="0" smtClean="0"/>
          </a:p>
          <a:p>
            <a:r>
              <a:rPr lang="en-US" baseline="0" dirty="0" smtClean="0"/>
              <a:t>T</a:t>
            </a:r>
            <a:r>
              <a:rPr lang="en-US" dirty="0" smtClean="0"/>
              <a:t>he solution is a technique</a:t>
            </a:r>
            <a:r>
              <a:rPr lang="en-US" baseline="0" dirty="0" smtClean="0"/>
              <a:t> known by many names.  It</a:t>
            </a:r>
            <a:r>
              <a:rPr lang="en-US" dirty="0" smtClean="0"/>
              <a:t> is probably most often called the cumulative incidence estimate (or</a:t>
            </a:r>
            <a:r>
              <a:rPr lang="en-US" baseline="0" dirty="0" smtClean="0"/>
              <a:t> estimator) </a:t>
            </a:r>
            <a:r>
              <a:rPr lang="en-US" dirty="0" smtClean="0"/>
              <a:t>or cumulative incidence function,</a:t>
            </a:r>
            <a:r>
              <a:rPr lang="en-US" baseline="0" dirty="0" smtClean="0"/>
              <a:t> but it is increasingly being called the Aalen-Johansen estimator after the two statisticians who developed it in the 1970’s.  (Interesting local note:  Aalen did his Ph.D. work at UC, Berkeley in the early 1970’s).   </a:t>
            </a:r>
            <a:r>
              <a:rPr lang="en-US" dirty="0" smtClean="0"/>
              <a:t> It</a:t>
            </a:r>
            <a:r>
              <a:rPr lang="en-US" baseline="0" dirty="0" smtClean="0"/>
              <a:t> is sometimes also called the</a:t>
            </a:r>
            <a:r>
              <a:rPr lang="en-US" sz="1200" b="0" i="0" u="none" strike="noStrike" kern="1200" baseline="0" dirty="0" smtClean="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a:t>
            </a:r>
            <a:r>
              <a:rPr lang="en-US" dirty="0" smtClean="0"/>
              <a:t> somewhat unfortunate name because it does not give you much to distinguish it from other estimators (as compared to the Kaplan-Meier or life table approaches, which are more distinctive and less generic.)  The non-specific names</a:t>
            </a:r>
            <a:r>
              <a:rPr lang="en-US" baseline="0" dirty="0" smtClean="0"/>
              <a:t> given to this have likely contributed to ignorance about it.  </a:t>
            </a:r>
            <a:r>
              <a:rPr lang="en-US" dirty="0" smtClean="0"/>
              <a:t>For this reason, we are promoting the more memorable</a:t>
            </a:r>
            <a:r>
              <a:rPr lang="en-US" baseline="0" dirty="0" smtClean="0"/>
              <a:t> and distinctive name, Aalen-Johansen estimator, after the originators.</a:t>
            </a:r>
            <a:endParaRPr lang="en-US" dirty="0" smtClean="0"/>
          </a:p>
          <a:p>
            <a:endParaRPr lang="en-US" dirty="0" smtClean="0"/>
          </a:p>
          <a:p>
            <a:endParaRPr lang="en-US" dirty="0" smtClean="0"/>
          </a:p>
          <a:p>
            <a:r>
              <a:rPr lang="en-US" dirty="0" smtClean="0"/>
              <a:t>One</a:t>
            </a:r>
            <a:r>
              <a:rPr lang="en-US" baseline="0" dirty="0" smtClean="0"/>
              <a:t> of the original references for this technique is:</a:t>
            </a:r>
          </a:p>
          <a:p>
            <a:r>
              <a:rPr lang="en-US" sz="1200" kern="1200" dirty="0" smtClean="0">
                <a:solidFill>
                  <a:schemeClr val="tx1"/>
                </a:solidFill>
                <a:effectLst/>
                <a:latin typeface="Times New Roman" pitchFamily="18" charset="0"/>
                <a:ea typeface="+mn-ea"/>
                <a:cs typeface="+mn-cs"/>
              </a:rPr>
              <a:t>Aalen, O.O. and Johansen, S. (1978). An empirical transition matrix for non homogeneous Markov chains based on censored observations. </a:t>
            </a:r>
            <a:r>
              <a:rPr lang="en-US" sz="1200" i="1" kern="1200" dirty="0" smtClean="0">
                <a:solidFill>
                  <a:schemeClr val="tx1"/>
                </a:solidFill>
                <a:effectLst/>
                <a:latin typeface="Times New Roman" pitchFamily="18" charset="0"/>
                <a:ea typeface="+mn-ea"/>
                <a:cs typeface="+mn-cs"/>
              </a:rPr>
              <a:t>Scandinavian Journal of Statistics </a:t>
            </a:r>
            <a:r>
              <a:rPr lang="en-US" sz="1200" b="1" kern="1200" dirty="0" smtClean="0">
                <a:solidFill>
                  <a:schemeClr val="tx1"/>
                </a:solidFill>
                <a:effectLst/>
                <a:latin typeface="Times New Roman" pitchFamily="18" charset="0"/>
                <a:ea typeface="+mn-ea"/>
                <a:cs typeface="+mn-cs"/>
              </a:rPr>
              <a:t>5, </a:t>
            </a:r>
            <a:r>
              <a:rPr lang="en-US" sz="1200" kern="1200" dirty="0" smtClean="0">
                <a:solidFill>
                  <a:schemeClr val="tx1"/>
                </a:solidFill>
                <a:effectLst/>
                <a:latin typeface="Times New Roman" pitchFamily="18" charset="0"/>
                <a:ea typeface="+mn-ea"/>
                <a:cs typeface="+mn-cs"/>
              </a:rPr>
              <a:t>141-150.</a:t>
            </a:r>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93</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baseline="0" dirty="0" smtClean="0"/>
          </a:p>
          <a:p>
            <a:r>
              <a:rPr lang="en-US" dirty="0"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recommended</a:t>
            </a:r>
            <a:r>
              <a:rPr lang="en-US" baseline="0" dirty="0" smtClean="0"/>
              <a:t> </a:t>
            </a:r>
            <a:r>
              <a:rPr lang="en-US" dirty="0" smtClean="0"/>
              <a:t>reading for this week.  We’ll walk through one of the examples from the article.</a:t>
            </a:r>
          </a:p>
          <a:p>
            <a:endParaRPr lang="en-US" dirty="0" smtClean="0"/>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Here</a:t>
            </a:r>
            <a:r>
              <a:rPr lang="en-US" baseline="0" dirty="0" smtClean="0"/>
              <a:t> is </a:t>
            </a:r>
            <a:r>
              <a:rPr lang="en-US" dirty="0" smtClean="0"/>
              <a:t>an example of calculating cumulative incidence taking into account competing events, taken from the Satagopan et al. article in your reading for this week.  The goal of the</a:t>
            </a:r>
            <a:r>
              <a:rPr lang="en-US" baseline="0" dirty="0" smtClean="0"/>
              <a:t> Aalen-Johansen estimator is to obtain the probability for more than one event while also accounting for censoring (administrative and lost-to-follow-up). </a:t>
            </a:r>
            <a:r>
              <a:rPr lang="en-US" dirty="0" smtClean="0"/>
              <a:t> You</a:t>
            </a:r>
            <a:r>
              <a:rPr lang="en-US" baseline="0" dirty="0" smtClean="0"/>
              <a:t> can go through this carefully on your own to see how the math works.  </a:t>
            </a:r>
            <a:endParaRPr lang="en-US" dirty="0" smtClean="0"/>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pPr/>
              <a:t>94</a:t>
            </a:fld>
            <a:endParaRPr lang="en-US" dirty="0" smtClean="0"/>
          </a:p>
        </p:txBody>
      </p:sp>
    </p:spTree>
    <p:extLst>
      <p:ext uri="{BB962C8B-B14F-4D97-AF65-F5344CB8AC3E}">
        <p14:creationId xmlns:p14="http://schemas.microsoft.com/office/powerpoint/2010/main" val="36520412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This provides the status at the end of follow-up for the first 9 participants, i.e. those with the shortest follow-up times.   The first participant was followed for 7 months and was alive at that time.  The participant</a:t>
            </a:r>
            <a:r>
              <a:rPr lang="en-US" baseline="0" dirty="0" smtClean="0"/>
              <a:t> is called a “C” for censored.  </a:t>
            </a:r>
            <a:r>
              <a:rPr lang="en-US" dirty="0" smtClean="0"/>
              <a:t>The second participant was followed for 10 months until death from breast cancer,</a:t>
            </a:r>
            <a:r>
              <a:rPr lang="en-US" baseline="0" dirty="0" smtClean="0"/>
              <a:t> which is the event of interest in this study.</a:t>
            </a:r>
            <a:r>
              <a:rPr lang="en-US" dirty="0" smtClean="0"/>
              <a:t>  The participant is classified</a:t>
            </a:r>
            <a:r>
              <a:rPr lang="en-US" baseline="0" dirty="0" smtClean="0"/>
              <a:t> as</a:t>
            </a:r>
            <a:r>
              <a:rPr lang="en-US" dirty="0" smtClean="0"/>
              <a:t> E for event.  Patient number 5 experienced a competing event – death due to a cause other than breast cancer – at 18 months.  The notation</a:t>
            </a:r>
            <a:r>
              <a:rPr lang="en-US" baseline="0" dirty="0" smtClean="0"/>
              <a:t> is CR. </a:t>
            </a:r>
            <a:endParaRPr lang="en-US" dirty="0" smtClean="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pPr/>
              <a:t>95</a:t>
            </a:fld>
            <a:endParaRPr lang="en-US" dirty="0" smtClean="0"/>
          </a:p>
        </p:txBody>
      </p:sp>
    </p:spTree>
    <p:extLst>
      <p:ext uri="{BB962C8B-B14F-4D97-AF65-F5344CB8AC3E}">
        <p14:creationId xmlns:p14="http://schemas.microsoft.com/office/powerpoint/2010/main" val="33403182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The first step in the Aalen-Johansen method is to calculate the cumulative survival (overall survival) for each time interval that an event or competing event occurs.  The KM way of thinking is used to calculate the cumulative survival.</a:t>
            </a:r>
          </a:p>
          <a:p>
            <a:endParaRPr lang="en-US" dirty="0" smtClean="0"/>
          </a:p>
          <a:p>
            <a:r>
              <a:rPr lang="en-US" dirty="0" smtClean="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smtClean="0"/>
              <a:t> outcomes</a:t>
            </a:r>
            <a:r>
              <a:rPr lang="en-US" dirty="0" smtClean="0"/>
              <a:t>) is 1.00*0.997*0.997*0.997 = 99.0%</a:t>
            </a:r>
          </a:p>
          <a:p>
            <a:endParaRPr lang="en-US" dirty="0" smtClean="0"/>
          </a:p>
          <a:p>
            <a:r>
              <a:rPr lang="en-US" dirty="0" smtClean="0"/>
              <a:t>Hence, this</a:t>
            </a:r>
            <a:r>
              <a:rPr lang="en-US" baseline="0" dirty="0" smtClean="0"/>
              <a:t> table shows the calculation for the probability of having nothing happen to you through the interval. </a:t>
            </a:r>
            <a:endParaRPr lang="en-US" dirty="0" smtClean="0"/>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pPr/>
              <a:t>96</a:t>
            </a:fld>
            <a:endParaRPr lang="en-US" dirty="0" smtClean="0"/>
          </a:p>
        </p:txBody>
      </p:sp>
    </p:spTree>
    <p:extLst>
      <p:ext uri="{BB962C8B-B14F-4D97-AF65-F5344CB8AC3E}">
        <p14:creationId xmlns:p14="http://schemas.microsoft.com/office/powerpoint/2010/main" val="31296472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Failure probability is now calculated for each time interval when an event of interest (Breast</a:t>
            </a:r>
            <a:r>
              <a:rPr lang="en-US" baseline="0" dirty="0" smtClean="0"/>
              <a:t> cancer</a:t>
            </a:r>
            <a:r>
              <a:rPr lang="en-US" dirty="0" smtClean="0"/>
              <a:t> death) occurred.  In our example, there were 4 BC deaths so failure probability is calculated for each of those intervals.  </a:t>
            </a:r>
          </a:p>
          <a:p>
            <a:endParaRPr lang="en-US" dirty="0" smtClean="0"/>
          </a:p>
          <a:p>
            <a:r>
              <a:rPr lang="en-US" dirty="0" smtClean="0"/>
              <a:t>Probability of survival up to the beginning of each time interval is taken from the table on the previous slide (“Step 1”) where we calculated cumulative survival without an event or a competing event.</a:t>
            </a:r>
          </a:p>
          <a:p>
            <a:endParaRPr lang="en-US" dirty="0" smtClean="0"/>
          </a:p>
          <a:p>
            <a:r>
              <a:rPr lang="en-US" dirty="0"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dirty="0" smtClean="0"/>
          </a:p>
          <a:p>
            <a:r>
              <a:rPr lang="en-US" dirty="0" smtClean="0"/>
              <a:t>The cumulative incidence is just the sum of the incidence in each interval</a:t>
            </a:r>
            <a:r>
              <a:rPr lang="en-US" baseline="0" dirty="0" smtClean="0"/>
              <a:t> up to any given point in time.</a:t>
            </a:r>
            <a:endParaRPr lang="en-US" dirty="0" smtClean="0"/>
          </a:p>
          <a:p>
            <a:endParaRPr lang="en-US" dirty="0" smtClean="0"/>
          </a:p>
          <a:p>
            <a:endParaRPr lang="en-US" dirty="0" smtClean="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pPr/>
              <a:t>97</a:t>
            </a:fld>
            <a:endParaRPr lang="en-US" dirty="0" smtClean="0"/>
          </a:p>
        </p:txBody>
      </p:sp>
    </p:spTree>
    <p:extLst>
      <p:ext uri="{BB962C8B-B14F-4D97-AF65-F5344CB8AC3E}">
        <p14:creationId xmlns:p14="http://schemas.microsoft.com/office/powerpoint/2010/main" val="8971145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pPr/>
              <a:t>98</a:t>
            </a:fld>
            <a:endParaRPr lang="en-US"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While the A-J estimator</a:t>
            </a:r>
            <a:r>
              <a:rPr lang="en-US" baseline="0" dirty="0" smtClean="0"/>
              <a:t> is favorable in its flexibility of being able to manage multiple events as well as censoring due to drop out or staggered entry, it still must assume non-informative censoring in order for the estimates to be unbiased.   Hence, the A-J  estimator is not magical and does not solve our problem of drop out.   Without actually knowing what happened to those who have dropped out, we are just as susceptible to bias as we are with the Kaplan-Meier estimator, but we simply do not know how biased the estimate is.  </a:t>
            </a:r>
            <a:endParaRPr lang="en-US" dirty="0" smtClean="0"/>
          </a:p>
        </p:txBody>
      </p:sp>
    </p:spTree>
    <p:extLst>
      <p:ext uri="{BB962C8B-B14F-4D97-AF65-F5344CB8AC3E}">
        <p14:creationId xmlns:p14="http://schemas.microsoft.com/office/powerpoint/2010/main" val="18031109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pPr/>
              <a:t>99</a:t>
            </a:fld>
            <a:endParaRPr lang="en-US"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The Aalen-Johansen method of calculating cumulative incidence</a:t>
            </a:r>
            <a:r>
              <a:rPr lang="en-US" baseline="0" dirty="0" smtClean="0"/>
              <a:t> </a:t>
            </a:r>
            <a:r>
              <a:rPr lang="en-US" dirty="0" smtClean="0"/>
              <a:t>can be implemented in Stata, but it is inexplicably not included in the base software.  One has to add the function by downloading a free file that has been written by a Stata user.  We won’t have time to go over this in detail now, but we</a:t>
            </a:r>
            <a:r>
              <a:rPr lang="en-US" baseline="0" dirty="0" smtClean="0"/>
              <a:t> provide all of the command syntax here.  </a:t>
            </a:r>
            <a:r>
              <a:rPr lang="en-US" dirty="0" smtClean="0"/>
              <a:t>  </a:t>
            </a:r>
          </a:p>
        </p:txBody>
      </p:sp>
    </p:spTree>
    <p:extLst>
      <p:ext uri="{BB962C8B-B14F-4D97-AF65-F5344CB8AC3E}">
        <p14:creationId xmlns:p14="http://schemas.microsoft.com/office/powerpoint/2010/main" val="208550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chart" Target="../charts/chart1.x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35353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762000"/>
            <a:ext cx="9067800" cy="4648200"/>
          </a:xfrm>
        </p:spPr>
        <p:txBody>
          <a:bodyPr/>
          <a:lstStyle/>
          <a:p>
            <a:pPr>
              <a:lnSpc>
                <a:spcPct val="80000"/>
              </a:lnSpc>
              <a:spcBef>
                <a:spcPts val="1800"/>
              </a:spcBef>
            </a:pPr>
            <a:r>
              <a:rPr lang="en-US" sz="2600" dirty="0" smtClean="0"/>
              <a:t>The numerator is the same as incidence based on proportion of persons = events (E)</a:t>
            </a:r>
          </a:p>
          <a:p>
            <a:pPr>
              <a:lnSpc>
                <a:spcPct val="80000"/>
              </a:lnSpc>
              <a:spcBef>
                <a:spcPts val="1800"/>
              </a:spcBef>
            </a:pPr>
            <a:r>
              <a:rPr lang="en-US" sz="2600" dirty="0" smtClean="0"/>
              <a:t>The denominator is the sum of the follow-up times for all individuals under study </a:t>
            </a:r>
            <a:r>
              <a:rPr lang="en-US" sz="2600" dirty="0"/>
              <a:t>=</a:t>
            </a:r>
            <a:r>
              <a:rPr lang="en-US" sz="2600" dirty="0" smtClean="0"/>
              <a:t> person-time (</a:t>
            </a:r>
            <a:r>
              <a:rPr lang="en-US" sz="2600" dirty="0" smtClean="0"/>
              <a:t>NxT</a:t>
            </a:r>
            <a:r>
              <a:rPr lang="en-US" sz="2600" dirty="0" smtClean="0"/>
              <a:t>)</a:t>
            </a:r>
          </a:p>
          <a:p>
            <a:pPr>
              <a:lnSpc>
                <a:spcPct val="80000"/>
              </a:lnSpc>
              <a:spcBef>
                <a:spcPts val="1800"/>
              </a:spcBef>
            </a:pPr>
            <a:r>
              <a:rPr lang="en-US" sz="2600" dirty="0" smtClean="0"/>
              <a:t>Resulting ratio of E/NT not a proportion; it may be &gt; 1</a:t>
            </a:r>
          </a:p>
          <a:p>
            <a:pPr>
              <a:lnSpc>
                <a:spcPct val="80000"/>
              </a:lnSpc>
              <a:spcBef>
                <a:spcPts val="1800"/>
              </a:spcBef>
            </a:pPr>
            <a:r>
              <a:rPr lang="en-US" sz="2600" dirty="0" smtClean="0"/>
              <a:t>Value depends on unit of time used  </a:t>
            </a:r>
          </a:p>
          <a:p>
            <a:pPr lvl="1">
              <a:spcBef>
                <a:spcPts val="0"/>
              </a:spcBef>
            </a:pPr>
            <a:r>
              <a:rPr lang="en-US" sz="2400" dirty="0" smtClean="0"/>
              <a:t>person-days </a:t>
            </a:r>
            <a:r>
              <a:rPr lang="en-US" sz="2400" dirty="0"/>
              <a:t>vs </a:t>
            </a:r>
            <a:r>
              <a:rPr lang="en-US" sz="2400" dirty="0" smtClean="0"/>
              <a:t>person-months </a:t>
            </a:r>
            <a:r>
              <a:rPr lang="en-US" sz="2400" dirty="0"/>
              <a:t>vs </a:t>
            </a:r>
            <a:r>
              <a:rPr lang="en-US" sz="2400" dirty="0" smtClean="0"/>
              <a:t>person-years vs 1000 </a:t>
            </a:r>
            <a:r>
              <a:rPr lang="en-US" sz="2400" dirty="0"/>
              <a:t>person-years vs 100,000 person-years, etc</a:t>
            </a:r>
            <a:r>
              <a:rPr lang="en-US" sz="2400" dirty="0" smtClean="0"/>
              <a:t>.</a:t>
            </a:r>
          </a:p>
          <a:p>
            <a:pPr lvl="1">
              <a:lnSpc>
                <a:spcPct val="80000"/>
              </a:lnSpc>
              <a:spcBef>
                <a:spcPts val="600"/>
              </a:spcBef>
            </a:pPr>
            <a:endParaRPr lang="en-US" sz="1400" dirty="0" smtClean="0"/>
          </a:p>
          <a:p>
            <a:pPr>
              <a:lnSpc>
                <a:spcPct val="80000"/>
              </a:lnSpc>
              <a:spcBef>
                <a:spcPts val="600"/>
              </a:spcBef>
            </a:pPr>
            <a:r>
              <a:rPr lang="en-US" sz="2600" dirty="0" smtClean="0"/>
              <a:t>We like to be explicit and call this “average” incidence rate but you will not see this commonly in practice</a:t>
            </a:r>
          </a:p>
          <a:p>
            <a:pPr lvl="1">
              <a:spcBef>
                <a:spcPts val="600"/>
              </a:spcBef>
            </a:pPr>
            <a:r>
              <a:rPr lang="en-US" sz="2400" dirty="0" smtClean="0"/>
              <a:t>Rationale: 1 number summarizing incidence over some time and the incidence may not be the same over time</a:t>
            </a:r>
          </a:p>
          <a:p>
            <a:pPr lvl="1">
              <a:spcBef>
                <a:spcPts val="600"/>
              </a:spcBef>
            </a:pPr>
            <a:r>
              <a:rPr lang="en-US" sz="2400" dirty="0" smtClean="0"/>
              <a:t>When people say “incidence rate” they usually mean “average” but not always (sometimes mean instantaneous)</a:t>
            </a:r>
          </a:p>
          <a:p>
            <a:pPr lvl="1">
              <a:lnSpc>
                <a:spcPct val="80000"/>
              </a:lnSpc>
              <a:spcBef>
                <a:spcPts val="1800"/>
              </a:spcBef>
            </a:pPr>
            <a:endParaRPr lang="en-US" sz="2400" dirty="0"/>
          </a:p>
        </p:txBody>
      </p:sp>
    </p:spTree>
    <p:extLst>
      <p:ext uri="{BB962C8B-B14F-4D97-AF65-F5344CB8AC3E}">
        <p14:creationId xmlns:p14="http://schemas.microsoft.com/office/powerpoint/2010/main" val="8350096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800" b="1" dirty="0" smtClean="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800" b="1" dirty="0" smtClean="0"/>
              <a:t>List the cumulative incidence for event of interest</a:t>
            </a:r>
          </a:p>
          <a:p>
            <a:pPr lvl="1"/>
            <a:r>
              <a:rPr lang="en-US" dirty="0" smtClean="0"/>
              <a:t>command:  sort time</a:t>
            </a:r>
          </a:p>
          <a:p>
            <a:pPr lvl="1">
              <a:buFontTx/>
              <a:buNone/>
            </a:pPr>
            <a:r>
              <a:rPr lang="en-US" dirty="0" smtClean="0"/>
              <a:t>			    list time cuminc1 if outcome==1	</a:t>
            </a:r>
          </a:p>
          <a:p>
            <a:pPr lvl="4">
              <a:buFontTx/>
              <a:buNone/>
            </a:pPr>
            <a:r>
              <a:rPr lang="en-US" sz="2800" b="1" dirty="0" smtClean="0"/>
              <a:t>     </a:t>
            </a:r>
          </a:p>
          <a:p>
            <a:r>
              <a:rPr lang="en-US" sz="2800" b="1" dirty="0" smtClean="0"/>
              <a:t>Graph the cumulative incidence for event of interest</a:t>
            </a:r>
          </a:p>
          <a:p>
            <a:pPr lvl="1"/>
            <a:r>
              <a:rPr lang="en-US" dirty="0" smtClean="0"/>
              <a:t>command:  twoway line cuminc1  _t, connect(J) sort </a:t>
            </a:r>
          </a:p>
          <a:p>
            <a:pPr lvl="1">
              <a:buFontTx/>
              <a:buNone/>
            </a:pPr>
            <a:r>
              <a:rPr lang="en-US" dirty="0" smtClean="0"/>
              <a:t>			    ytitle(Cumulative incidence) xtitle(Time)</a:t>
            </a:r>
            <a:endParaRPr lang="en-US" b="1" dirty="0" smtClean="0"/>
          </a:p>
          <a:p>
            <a:pPr lvl="1"/>
            <a:endParaRPr lang="en-US" b="1" dirty="0" smtClean="0"/>
          </a:p>
          <a:p>
            <a:r>
              <a:rPr lang="en-US" sz="2800" b="1" dirty="0" smtClean="0"/>
              <a:t>For details</a:t>
            </a:r>
          </a:p>
          <a:p>
            <a:pPr lvl="1"/>
            <a:r>
              <a:rPr lang="en-US" dirty="0" smtClean="0"/>
              <a:t>command:  help stcompet</a:t>
            </a:r>
          </a:p>
          <a:p>
            <a:endParaRPr lang="en-US" sz="2200" b="1" dirty="0" smtClean="0"/>
          </a:p>
          <a:p>
            <a:endParaRPr lang="en-US" sz="2200" b="1" dirty="0" smtClean="0"/>
          </a:p>
          <a:p>
            <a:endParaRPr lang="en-US" sz="2200" b="1"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2800" b="1" dirty="0" smtClean="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6477000" y="6400800"/>
            <a:ext cx="3048000" cy="338138"/>
          </a:xfrm>
          <a:prstGeom prst="rect">
            <a:avLst/>
          </a:prstGeom>
          <a:noFill/>
          <a:ln w="9525">
            <a:noFill/>
            <a:miter lim="800000"/>
            <a:headEnd/>
            <a:tailEnd/>
          </a:ln>
        </p:spPr>
        <p:txBody>
          <a:bodyPr>
            <a:spAutoFit/>
          </a:bodyPr>
          <a:lstStyle/>
          <a:p>
            <a:pPr eaLnBrk="0" hangingPunct="0"/>
            <a:r>
              <a:rPr lang="en-US" sz="1600" dirty="0" smtClean="0"/>
              <a:t>Siggeirsdottir</a:t>
            </a:r>
            <a:r>
              <a:rPr lang="en-US" sz="1600" dirty="0" smtClean="0"/>
              <a:t> et </a:t>
            </a:r>
            <a:r>
              <a:rPr lang="en-US" sz="1600" dirty="0"/>
              <a:t>al 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smtClean="0"/>
              <a:t>Aalen-Johansen</a:t>
            </a:r>
            <a:endParaRPr lang="en-US" sz="1600" dirty="0"/>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smtClean="0"/>
              <a:t>Kaplan-Meier</a:t>
            </a:r>
            <a:endParaRPr lang="en-US" sz="1600" dirty="0"/>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p>
        </p:txBody>
      </p:sp>
      <p:sp>
        <p:nvSpPr>
          <p:cNvPr id="2" name="TextBox 1"/>
          <p:cNvSpPr txBox="1"/>
          <p:nvPr/>
        </p:nvSpPr>
        <p:spPr>
          <a:xfrm>
            <a:off x="381000" y="2590800"/>
            <a:ext cx="1943100" cy="1938992"/>
          </a:xfrm>
          <a:prstGeom prst="rect">
            <a:avLst/>
          </a:prstGeom>
          <a:noFill/>
        </p:spPr>
        <p:txBody>
          <a:bodyPr wrap="square" rtlCol="0">
            <a:spAutoFit/>
          </a:bodyPr>
          <a:lstStyle/>
          <a:p>
            <a:r>
              <a:rPr lang="en-US" sz="2000" dirty="0" smtClean="0"/>
              <a:t>K-M always overestimates incidence when there are competing events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990600" y="198437"/>
            <a:ext cx="7162800" cy="639763"/>
          </a:xfrm>
        </p:spPr>
        <p:txBody>
          <a:bodyPr/>
          <a:lstStyle/>
          <a:p>
            <a:r>
              <a:rPr lang="en-US" sz="2600" b="1" dirty="0" smtClean="0"/>
              <a:t>How commonly are the appropriate techniques being practiced in the literature?</a:t>
            </a:r>
          </a:p>
        </p:txBody>
      </p:sp>
      <p:sp>
        <p:nvSpPr>
          <p:cNvPr id="184322" name="Rectangle 3"/>
          <p:cNvSpPr>
            <a:spLocks noGrp="1" noChangeArrowheads="1"/>
          </p:cNvSpPr>
          <p:nvPr>
            <p:ph type="body" idx="1"/>
          </p:nvPr>
        </p:nvSpPr>
        <p:spPr>
          <a:xfrm>
            <a:off x="76200" y="1036638"/>
            <a:ext cx="8991600" cy="4525962"/>
          </a:xfrm>
        </p:spPr>
        <p:txBody>
          <a:bodyPr/>
          <a:lstStyle/>
          <a:p>
            <a:r>
              <a:rPr lang="en-US" sz="2800" dirty="0" smtClean="0"/>
              <a:t>Review of articles published between 2007-2010</a:t>
            </a:r>
          </a:p>
          <a:p>
            <a:pPr lvl="1">
              <a:spcBef>
                <a:spcPts val="0"/>
              </a:spcBef>
              <a:spcAft>
                <a:spcPts val="600"/>
              </a:spcAft>
            </a:pPr>
            <a:r>
              <a:rPr lang="en-US" sz="2400" dirty="0" smtClean="0"/>
              <a:t>In 6 “high impact” clinical journals (NEJM, JAMA, BMJ, Lancet, Ann </a:t>
            </a:r>
            <a:r>
              <a:rPr lang="en-US" sz="2400" dirty="0" smtClean="0"/>
              <a:t>Int</a:t>
            </a:r>
            <a:r>
              <a:rPr lang="en-US" sz="2400" dirty="0" smtClean="0"/>
              <a:t> Med, and </a:t>
            </a:r>
            <a:r>
              <a:rPr lang="en-US" sz="2400" dirty="0" smtClean="0"/>
              <a:t>PLoS</a:t>
            </a:r>
            <a:r>
              <a:rPr lang="en-US" sz="2400" dirty="0" smtClean="0"/>
              <a:t> Medicine)</a:t>
            </a:r>
          </a:p>
          <a:p>
            <a:pPr lvl="1">
              <a:spcBef>
                <a:spcPts val="0"/>
              </a:spcBef>
              <a:spcAft>
                <a:spcPts val="600"/>
              </a:spcAft>
            </a:pPr>
            <a:endParaRPr lang="en-US" sz="800" dirty="0" smtClean="0"/>
          </a:p>
          <a:p>
            <a:pPr lvl="1">
              <a:spcBef>
                <a:spcPts val="0"/>
              </a:spcBef>
              <a:spcAft>
                <a:spcPts val="600"/>
              </a:spcAft>
            </a:pPr>
            <a:r>
              <a:rPr lang="en-US" sz="2400" dirty="0" smtClean="0"/>
              <a:t>Containing populations/questions likely to have competing events</a:t>
            </a:r>
          </a:p>
          <a:p>
            <a:pPr lvl="1">
              <a:spcBef>
                <a:spcPts val="0"/>
              </a:spcBef>
              <a:spcAft>
                <a:spcPts val="600"/>
              </a:spcAft>
            </a:pPr>
            <a:endParaRPr lang="en-US" sz="800" dirty="0" smtClean="0"/>
          </a:p>
          <a:p>
            <a:pPr lvl="1">
              <a:spcBef>
                <a:spcPts val="0"/>
              </a:spcBef>
              <a:spcAft>
                <a:spcPts val="600"/>
              </a:spcAft>
            </a:pPr>
            <a:r>
              <a:rPr lang="en-US" sz="2400" dirty="0" smtClean="0"/>
              <a:t>Choose 50 most recent articles</a:t>
            </a:r>
          </a:p>
          <a:p>
            <a:pPr lvl="1"/>
            <a:endParaRPr lang="en-US" dirty="0" smtClean="0"/>
          </a:p>
          <a:p>
            <a:r>
              <a:rPr lang="en-US" sz="2800" dirty="0" smtClean="0"/>
              <a:t>37 of 50 studies actually had competing events in the data</a:t>
            </a:r>
          </a:p>
          <a:p>
            <a:pPr lvl="1"/>
            <a:r>
              <a:rPr lang="en-US" sz="2400" dirty="0" smtClean="0"/>
              <a:t>24 of 37 (65%) used conventional K-M analysis to depict cumulative incidence  (censoring upon the competing event)</a:t>
            </a:r>
          </a:p>
          <a:p>
            <a:pPr lvl="1"/>
            <a:endParaRPr lang="en-US" sz="800" dirty="0" smtClean="0"/>
          </a:p>
          <a:p>
            <a:pPr lvl="1"/>
            <a:r>
              <a:rPr lang="en-US" sz="2400" dirty="0" smtClean="0"/>
              <a:t>Only 2 of 37 used the Aalen-Johansen estimator</a:t>
            </a:r>
          </a:p>
          <a:p>
            <a:endParaRPr lang="en-US" sz="2200" b="1" dirty="0" smtClean="0"/>
          </a:p>
          <a:p>
            <a:endParaRPr lang="en-US" sz="2200" b="1" dirty="0" smtClean="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smtClean="0"/>
              <a:t>Koller</a:t>
            </a:r>
            <a:r>
              <a:rPr lang="en-US" sz="1400" dirty="0" smtClean="0"/>
              <a:t> et al. </a:t>
            </a:r>
            <a:r>
              <a:rPr lang="en-US" sz="1400" i="1" dirty="0" smtClean="0"/>
              <a:t>Statistics in Medicine  </a:t>
            </a:r>
            <a:r>
              <a:rPr lang="en-US" sz="1400" dirty="0" smtClean="0"/>
              <a:t>2012</a:t>
            </a:r>
            <a:endParaRPr lang="en-US" sz="1400" dirty="0"/>
          </a:p>
        </p:txBody>
      </p:sp>
    </p:spTree>
    <p:extLst>
      <p:ext uri="{BB962C8B-B14F-4D97-AF65-F5344CB8AC3E}">
        <p14:creationId xmlns:p14="http://schemas.microsoft.com/office/powerpoint/2010/main" val="39036782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4152689138"/>
              </p:ext>
            </p:extLst>
          </p:nvPr>
        </p:nvGraphicFramePr>
        <p:xfrm>
          <a:off x="304800" y="762000"/>
          <a:ext cx="8458200" cy="5669280"/>
        </p:xfrm>
        <a:graphic>
          <a:graphicData uri="http://schemas.openxmlformats.org/drawingml/2006/table">
            <a:tbl>
              <a:tblPr/>
              <a:tblGrid>
                <a:gridCol w="1447800"/>
                <a:gridCol w="2209800"/>
                <a:gridCol w="4800600"/>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If CE independent of primary event: Conventional K-M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If CE </a:t>
                      </a:r>
                      <a:r>
                        <a:rPr kumimoji="0" lang="en-US" sz="2000" b="0" i="0" u="sng" strike="noStrike" cap="none" normalizeH="0" baseline="0" dirty="0" smtClean="0">
                          <a:ln>
                            <a:noFill/>
                          </a:ln>
                          <a:solidFill>
                            <a:schemeClr val="tx1"/>
                          </a:solidFill>
                          <a:effectLst/>
                          <a:latin typeface="Times New Roman" pitchFamily="18" charset="0"/>
                        </a:rPr>
                        <a:t>not</a:t>
                      </a:r>
                      <a:r>
                        <a:rPr kumimoji="0" lang="en-US" sz="2000" b="0" i="0" u="none" strike="noStrike" cap="none" normalizeH="0" baseline="0" dirty="0" smtClean="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228600" y="304800"/>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1676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subjects</a:t>
            </a:r>
          </a:p>
        </p:txBody>
      </p:sp>
      <p:sp>
        <p:nvSpPr>
          <p:cNvPr id="389126" name="Rectangle 6"/>
          <p:cNvSpPr>
            <a:spLocks noGrp="1" noChangeArrowheads="1"/>
          </p:cNvSpPr>
          <p:nvPr>
            <p:ph type="body" sz="half" idx="2"/>
          </p:nvPr>
        </p:nvSpPr>
        <p:spPr>
          <a:xfrm>
            <a:off x="4876800" y="1676400"/>
            <a:ext cx="3810000" cy="4114800"/>
          </a:xfrm>
        </p:spPr>
        <p:txBody>
          <a:bodyPr/>
          <a:lstStyle/>
          <a:p>
            <a:pPr indent="-106363" algn="ctr">
              <a:buFontTx/>
              <a:buNone/>
            </a:pPr>
            <a:r>
              <a:rPr lang="en-US" u="sng" dirty="0" smtClean="0"/>
              <a:t>Manipulating and summarizing the incidence data</a:t>
            </a:r>
          </a:p>
          <a:p>
            <a:endParaRPr lang="en-US" dirty="0" smtClean="0"/>
          </a:p>
        </p:txBody>
      </p:sp>
      <p:sp>
        <p:nvSpPr>
          <p:cNvPr id="389127" name="Text Box 7"/>
          <p:cNvSpPr txBox="1">
            <a:spLocks noChangeArrowheads="1"/>
          </p:cNvSpPr>
          <p:nvPr/>
        </p:nvSpPr>
        <p:spPr bwMode="auto">
          <a:xfrm>
            <a:off x="762000" y="4267200"/>
            <a:ext cx="4114800" cy="1938992"/>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a:t>
            </a:r>
            <a:r>
              <a:rPr lang="en-US" dirty="0" smtClean="0">
                <a:solidFill>
                  <a:srgbClr val="FF0000"/>
                </a:solidFill>
              </a:rPr>
              <a:t>researchers</a:t>
            </a:r>
            <a:endParaRPr lang="en-US" dirty="0">
              <a:solidFill>
                <a:srgbClr val="FF0000"/>
              </a:solidFill>
            </a:endParaRPr>
          </a:p>
        </p:txBody>
      </p:sp>
      <p:sp>
        <p:nvSpPr>
          <p:cNvPr id="389128" name="Line 8"/>
          <p:cNvSpPr>
            <a:spLocks noChangeShapeType="1"/>
          </p:cNvSpPr>
          <p:nvPr/>
        </p:nvSpPr>
        <p:spPr bwMode="auto">
          <a:xfrm>
            <a:off x="4343400" y="3048000"/>
            <a:ext cx="762000" cy="0"/>
          </a:xfrm>
          <a:prstGeom prst="line">
            <a:avLst/>
          </a:prstGeom>
          <a:noFill/>
          <a:ln w="76200">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xEl>
                                              <p:pRg st="0" end="0"/>
                                            </p:txEl>
                                          </p:spTgt>
                                        </p:tgtEl>
                                        <p:attrNameLst>
                                          <p:attrName>style.visibility</p:attrName>
                                        </p:attrNameLst>
                                      </p:cBhvr>
                                      <p:to>
                                        <p:strVal val="visible"/>
                                      </p:to>
                                    </p:set>
                                    <p:anim calcmode="lin" valueType="num">
                                      <p:cBhvr additive="base">
                                        <p:cTn id="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2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2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2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uiExpand="1" build="p"/>
      <p:bldP spid="389126" grpId="0" build="p"/>
      <p:bldP spid="389127" grpId="0"/>
      <p:bldP spid="38912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smtClean="0"/>
              <a:t>Summary</a:t>
            </a:r>
          </a:p>
        </p:txBody>
      </p:sp>
      <p:sp>
        <p:nvSpPr>
          <p:cNvPr id="190466" name="Rectangle 3"/>
          <p:cNvSpPr>
            <a:spLocks noGrp="1" noChangeArrowheads="1"/>
          </p:cNvSpPr>
          <p:nvPr>
            <p:ph type="body" idx="1"/>
          </p:nvPr>
        </p:nvSpPr>
        <p:spPr>
          <a:xfrm>
            <a:off x="76200" y="457200"/>
            <a:ext cx="8915400" cy="5257800"/>
          </a:xfrm>
        </p:spPr>
        <p:txBody>
          <a:bodyPr/>
          <a:lstStyle/>
          <a:p>
            <a:r>
              <a:rPr lang="en-US" sz="2200" b="1" dirty="0" smtClean="0"/>
              <a:t>Incidence rate</a:t>
            </a:r>
          </a:p>
          <a:p>
            <a:pPr lvl="1">
              <a:lnSpc>
                <a:spcPct val="70000"/>
              </a:lnSpc>
            </a:pPr>
            <a:r>
              <a:rPr lang="en-US" sz="2200" dirty="0" smtClean="0"/>
              <a:t>E/NT; a non-negative number with no upper bound</a:t>
            </a:r>
          </a:p>
          <a:p>
            <a:pPr lvl="1">
              <a:lnSpc>
                <a:spcPct val="70000"/>
              </a:lnSpc>
            </a:pPr>
            <a:r>
              <a:rPr lang="en-US" sz="2200" dirty="0" smtClean="0"/>
              <a:t>Not a proportion; denominator has person-time </a:t>
            </a:r>
          </a:p>
          <a:p>
            <a:pPr>
              <a:spcBef>
                <a:spcPct val="40000"/>
              </a:spcBef>
            </a:pPr>
            <a:r>
              <a:rPr lang="en-US" sz="2200" b="1" dirty="0" smtClean="0"/>
              <a:t>Average incidence rate can be calculated with individual-level or group-level average population data.  Uses include:</a:t>
            </a:r>
          </a:p>
          <a:p>
            <a:pPr lvl="1">
              <a:lnSpc>
                <a:spcPct val="70000"/>
              </a:lnSpc>
            </a:pPr>
            <a:r>
              <a:rPr lang="en-US" sz="2200" dirty="0" smtClean="0"/>
              <a:t>Incidence estimates in dynamic populations, especially those that are not fully enumerated at the individual level</a:t>
            </a:r>
          </a:p>
          <a:p>
            <a:pPr lvl="1">
              <a:lnSpc>
                <a:spcPct val="70000"/>
              </a:lnSpc>
            </a:pPr>
            <a:r>
              <a:rPr lang="en-US" sz="2200" dirty="0" smtClean="0"/>
              <a:t>Comparison with other populations, both fixed and dynamic </a:t>
            </a:r>
          </a:p>
          <a:p>
            <a:pPr lvl="1">
              <a:lnSpc>
                <a:spcPct val="70000"/>
              </a:lnSpc>
            </a:pPr>
            <a:r>
              <a:rPr lang="en-US" sz="2200" dirty="0" smtClean="0"/>
              <a:t>Contexts where exposure status in given persons changes over time</a:t>
            </a:r>
          </a:p>
          <a:p>
            <a:r>
              <a:rPr lang="en-US" sz="2200" b="1" dirty="0" smtClean="0"/>
              <a:t>Average incidence rate most meaningful when constant</a:t>
            </a:r>
          </a:p>
          <a:p>
            <a:r>
              <a:rPr lang="en-US" sz="2200" b="1" dirty="0" smtClean="0"/>
              <a:t>Instantaneous incidence (hazard) rate</a:t>
            </a:r>
          </a:p>
          <a:p>
            <a:pPr lvl="1">
              <a:lnSpc>
                <a:spcPct val="70000"/>
              </a:lnSpc>
            </a:pPr>
            <a:r>
              <a:rPr lang="en-US" sz="2200" dirty="0" smtClean="0"/>
              <a:t>Hazard function – insight into changes in rate over time</a:t>
            </a:r>
          </a:p>
          <a:p>
            <a:pPr lvl="1">
              <a:lnSpc>
                <a:spcPct val="70000"/>
              </a:lnSpc>
            </a:pPr>
            <a:r>
              <a:rPr lang="en-US" sz="2200" dirty="0" smtClean="0"/>
              <a:t>Mathematically related to cumulative survival via exponential formula</a:t>
            </a:r>
          </a:p>
          <a:p>
            <a:r>
              <a:rPr lang="en-US" sz="2200" b="1" dirty="0" smtClean="0"/>
              <a:t>Just like K-M, all rates assume non-informative censoring</a:t>
            </a:r>
            <a:r>
              <a:rPr lang="en-US" sz="2200" dirty="0" smtClean="0"/>
              <a:t> </a:t>
            </a:r>
          </a:p>
          <a:p>
            <a:pPr lvl="1">
              <a:lnSpc>
                <a:spcPct val="70000"/>
              </a:lnSpc>
            </a:pPr>
            <a:endParaRPr lang="en-US" sz="800" dirty="0" smtClean="0"/>
          </a:p>
          <a:p>
            <a:pPr>
              <a:lnSpc>
                <a:spcPct val="70000"/>
              </a:lnSpc>
              <a:spcBef>
                <a:spcPct val="40000"/>
              </a:spcBef>
            </a:pPr>
            <a:r>
              <a:rPr lang="en-US" sz="2200" b="1" dirty="0" smtClean="0"/>
              <a:t>Competing Events </a:t>
            </a:r>
          </a:p>
          <a:p>
            <a:pPr lvl="1">
              <a:lnSpc>
                <a:spcPct val="90000"/>
              </a:lnSpc>
              <a:spcBef>
                <a:spcPts val="0"/>
              </a:spcBef>
            </a:pPr>
            <a:r>
              <a:rPr lang="en-US" sz="2200" dirty="0" smtClean="0"/>
              <a:t>Rates natively accommodate competing events</a:t>
            </a:r>
          </a:p>
          <a:p>
            <a:pPr lvl="1">
              <a:lnSpc>
                <a:spcPct val="90000"/>
              </a:lnSpc>
              <a:spcBef>
                <a:spcPts val="0"/>
              </a:spcBef>
            </a:pPr>
            <a:r>
              <a:rPr lang="en-US" sz="2200" dirty="0" smtClean="0"/>
              <a:t>For cumulative incidence when you seek to accommodate  competing events,  </a:t>
            </a:r>
            <a:r>
              <a:rPr lang="en-US" sz="2200" dirty="0"/>
              <a:t>u</a:t>
            </a:r>
            <a:r>
              <a:rPr lang="en-US" sz="2200" dirty="0" smtClean="0"/>
              <a:t>se the Aalen-Johansen estimator</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228600"/>
            <a:ext cx="9144000" cy="1143000"/>
          </a:xfrm>
        </p:spPr>
        <p:txBody>
          <a:bodyPr/>
          <a:lstStyle/>
          <a:p>
            <a:r>
              <a:rPr lang="en-US" sz="2800" b="1" dirty="0" smtClean="0"/>
              <a:t>Measures of Disease Occurrence by Study Design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3769601584"/>
              </p:ext>
            </p:extLst>
          </p:nvPr>
        </p:nvGraphicFramePr>
        <p:xfrm>
          <a:off x="304799" y="609600"/>
          <a:ext cx="8458201" cy="5928360"/>
        </p:xfrm>
        <a:graphic>
          <a:graphicData uri="http://schemas.openxmlformats.org/drawingml/2006/table">
            <a:tbl>
              <a:tblPr/>
              <a:tblGrid>
                <a:gridCol w="1219200"/>
                <a:gridCol w="1981200"/>
                <a:gridCol w="3200400"/>
                <a:gridCol w="2057401"/>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Prevalence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Fixed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 time 0 is very common</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ym typeface="Wingdings"/>
                        </a:rPr>
                        <a:t></a:t>
                      </a:r>
                      <a:endParaRPr lang="en-US" sz="1800" dirty="0" smtClean="0"/>
                    </a:p>
                    <a:p>
                      <a:pPr algn="ctr"/>
                      <a:r>
                        <a:rPr lang="en-US" dirty="0" smtClean="0"/>
                        <a:t>cumulative</a:t>
                      </a:r>
                      <a:r>
                        <a:rPr lang="en-US" baseline="0" dirty="0" smtClean="0"/>
                        <a:t> incidence is the quintessential fixed cohort concept</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beware of depletion</a:t>
                      </a:r>
                      <a:r>
                        <a:rPr lang="en-US" sz="1800" baseline="0" dirty="0" smtClean="0">
                          <a:sym typeface="Wingdings"/>
                        </a:rPr>
                        <a:t> of susceptibles and how differs from a dynamic cohort</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59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Dynamic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a:t>
                      </a:r>
                      <a:endParaRPr lang="en-US" sz="1800" dirty="0" smtClean="0"/>
                    </a:p>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turns</a:t>
                      </a:r>
                      <a:r>
                        <a:rPr lang="en-US" sz="1800" baseline="0" dirty="0" smtClean="0">
                          <a:sym typeface="Wingdings"/>
                        </a:rPr>
                        <a:t> dynamic cohort into fixed; </a:t>
                      </a:r>
                      <a:r>
                        <a:rPr lang="en-US" sz="1800" dirty="0" smtClean="0">
                          <a:sym typeface="Wingdings"/>
                        </a:rPr>
                        <a:t>done by</a:t>
                      </a:r>
                      <a:r>
                        <a:rPr lang="en-US" sz="1800" baseline="0" dirty="0" smtClean="0">
                          <a:sym typeface="Wingdings"/>
                        </a:rPr>
                        <a:t> “shifting” </a:t>
                      </a:r>
                      <a:r>
                        <a:rPr lang="en-US" sz="1800" dirty="0" smtClean="0">
                          <a:sym typeface="Wingdings"/>
                        </a:rPr>
                        <a:t>everyone </a:t>
                      </a:r>
                      <a:r>
                        <a:rPr lang="en-US" sz="1800" baseline="0" dirty="0" smtClean="0">
                          <a:sym typeface="Wingdings"/>
                        </a:rPr>
                        <a:t>“to the left” or via relationship between hazard and survival.  </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time-varying hazard most flexible</a:t>
                      </a:r>
                      <a:r>
                        <a:rPr lang="en-US" sz="1800" baseline="0" dirty="0" smtClean="0">
                          <a:sym typeface="Wingdings"/>
                        </a:rPr>
                        <a:t> </a:t>
                      </a:r>
                      <a:r>
                        <a:rPr lang="en-US" sz="1800" dirty="0" smtClean="0">
                          <a:sym typeface="Wingdings"/>
                        </a:rPr>
                        <a:t>way to describe incidence in a dynamic cohort</a:t>
                      </a:r>
                      <a:endParaRPr lang="en-US" sz="18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3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Cross-sectional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prevalence</a:t>
                      </a:r>
                      <a:r>
                        <a:rPr lang="en-US" sz="1800" baseline="0" dirty="0" smtClean="0">
                          <a:sym typeface="Wingdings"/>
                        </a:rPr>
                        <a:t> is synonymous with cross-sectional</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Case-control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limited to</a:t>
                      </a:r>
                      <a:r>
                        <a:rPr lang="en-US" sz="1800" baseline="0" dirty="0" smtClean="0">
                          <a:sym typeface="Wingdings"/>
                        </a:rPr>
                        <a:t> separate cross-sections of cases &amp; non-cases</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p>
                    <a:p>
                      <a:pPr algn="ct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264037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Extra Slides</a:t>
            </a:r>
          </a:p>
        </p:txBody>
      </p:sp>
      <p:sp>
        <p:nvSpPr>
          <p:cNvPr id="192514"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r>
              <a:rPr lang="en-US" sz="3600" b="1" dirty="0" smtClean="0"/>
              <a:t>How to report incidence</a:t>
            </a:r>
          </a:p>
        </p:txBody>
      </p:sp>
      <p:sp>
        <p:nvSpPr>
          <p:cNvPr id="32770" name="Rectangle 3"/>
          <p:cNvSpPr>
            <a:spLocks noGrp="1" noChangeArrowheads="1"/>
          </p:cNvSpPr>
          <p:nvPr>
            <p:ph type="body" idx="1"/>
          </p:nvPr>
        </p:nvSpPr>
        <p:spPr>
          <a:xfrm>
            <a:off x="76200" y="685800"/>
            <a:ext cx="9067800" cy="4419600"/>
          </a:xfrm>
        </p:spPr>
        <p:txBody>
          <a:bodyPr/>
          <a:lstStyle/>
          <a:p>
            <a:r>
              <a:rPr lang="en-US" sz="2800" dirty="0" smtClean="0"/>
              <a:t>Cumulative incidence: always include a time element. </a:t>
            </a:r>
          </a:p>
          <a:p>
            <a:pPr lvl="1"/>
            <a:r>
              <a:rPr lang="en-US" sz="2400" dirty="0" smtClean="0"/>
              <a:t>“The cumulative incidence of myocardial infarction among women was 5% (95% confidence interval: 2.3 to 8.6%) after ten years following smoking cessation.”</a:t>
            </a:r>
          </a:p>
          <a:p>
            <a:pPr lvl="1"/>
            <a:r>
              <a:rPr lang="en-US" sz="2400" dirty="0" smtClean="0"/>
              <a:t>“We found that 24% (95% CI: 20 to 28%) of children had suffered a bone fracture within two years after starting skateboarding.”</a:t>
            </a:r>
          </a:p>
          <a:p>
            <a:endParaRPr lang="en-US" sz="800" dirty="0" smtClean="0"/>
          </a:p>
          <a:p>
            <a:endParaRPr lang="en-US" sz="800" dirty="0" smtClean="0"/>
          </a:p>
          <a:p>
            <a:r>
              <a:rPr lang="en-US" sz="2800" dirty="0" smtClean="0"/>
              <a:t>Incidence rate: always incorporate person-time  </a:t>
            </a:r>
          </a:p>
          <a:p>
            <a:pPr lvl="1"/>
            <a:r>
              <a:rPr lang="en-US" dirty="0" smtClean="0"/>
              <a:t> </a:t>
            </a:r>
            <a:r>
              <a:rPr lang="en-US" sz="2400" dirty="0" smtClean="0"/>
              <a:t>“The incidence of HIV infection was 4.3 (95% CI: 2.8 to 6.2) per 100 person-years amongst men who have sex with men in San Francisco during 2005.” </a:t>
            </a:r>
          </a:p>
          <a:p>
            <a:pPr lvl="1"/>
            <a:r>
              <a:rPr lang="en-US" dirty="0" smtClean="0"/>
              <a:t>“</a:t>
            </a:r>
            <a:r>
              <a:rPr lang="en-US" sz="2400" dirty="0" smtClean="0"/>
              <a:t>There was </a:t>
            </a:r>
            <a:r>
              <a:rPr lang="en-US" sz="2400" dirty="0"/>
              <a:t>140 (95% CI: 118 to 163</a:t>
            </a:r>
            <a:r>
              <a:rPr lang="en-US" sz="2400" dirty="0" smtClean="0"/>
              <a:t>) new diagnoses of prostate cancer per 100,000 person-years amongst men in London in 2010.”</a:t>
            </a:r>
          </a:p>
        </p:txBody>
      </p:sp>
    </p:spTree>
    <p:extLst>
      <p:ext uri="{BB962C8B-B14F-4D97-AF65-F5344CB8AC3E}">
        <p14:creationId xmlns:p14="http://schemas.microsoft.com/office/powerpoint/2010/main" val="24696360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incidence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Cumulative incidence:  rarely wise to state 1 time point because, in fact, you will examine all time prior to it.</a:t>
            </a:r>
          </a:p>
          <a:p>
            <a:pPr lvl="1"/>
            <a:r>
              <a:rPr lang="en-US" sz="2600" dirty="0"/>
              <a:t>“We will estimate the cumulative </a:t>
            </a:r>
            <a:r>
              <a:rPr lang="en-US" sz="2600" dirty="0" smtClean="0"/>
              <a:t>incidence of asthma, </a:t>
            </a:r>
            <a:r>
              <a:rPr lang="en-US" sz="2600" dirty="0"/>
              <a:t>for up to 10 years, </a:t>
            </a:r>
            <a:r>
              <a:rPr lang="en-US" sz="2600" dirty="0" smtClean="0"/>
              <a:t>following </a:t>
            </a:r>
            <a:r>
              <a:rPr lang="en-US" sz="2600" dirty="0"/>
              <a:t>occupational exposure to pesticides in </a:t>
            </a:r>
            <a:r>
              <a:rPr lang="en-US" sz="2600" dirty="0" smtClean="0"/>
              <a:t>Lake county</a:t>
            </a:r>
            <a:r>
              <a:rPr lang="en-US" sz="2600" dirty="0"/>
              <a:t>.”</a:t>
            </a:r>
          </a:p>
          <a:p>
            <a:pPr lvl="1"/>
            <a:endParaRPr lang="en-US" sz="400" dirty="0" smtClean="0"/>
          </a:p>
          <a:p>
            <a:endParaRPr lang="en-US" sz="500" dirty="0" smtClean="0"/>
          </a:p>
          <a:p>
            <a:r>
              <a:rPr lang="en-US" sz="3000" dirty="0" smtClean="0"/>
              <a:t>Incidence rate:  be clear about the calendar period or fixed cohort being used</a:t>
            </a:r>
          </a:p>
          <a:p>
            <a:pPr marL="628650" lvl="1" indent="-228600"/>
            <a:r>
              <a:rPr lang="en-US" sz="2600" dirty="0" smtClean="0"/>
              <a:t>“We will determine the rate of death by heroin overdose among commercial sex workers in Rome from 2010 to 2016”.</a:t>
            </a:r>
          </a:p>
          <a:p>
            <a:pPr marL="628650" lvl="1" indent="-228600"/>
            <a:r>
              <a:rPr lang="en-US" sz="2600" dirty="0" smtClean="0"/>
              <a:t>“We will estimate the rate of T cell leukemia amongst participants during the first 10 years of the original Framingham cohort.”   </a:t>
            </a:r>
            <a:endParaRPr lang="en-US" dirty="0" smtClean="0"/>
          </a:p>
        </p:txBody>
      </p:sp>
    </p:spTree>
    <p:extLst>
      <p:ext uri="{BB962C8B-B14F-4D97-AF65-F5344CB8AC3E}">
        <p14:creationId xmlns:p14="http://schemas.microsoft.com/office/powerpoint/2010/main" val="1867804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Method </a:t>
            </a:r>
            <a:r>
              <a:rPr lang="en-US" sz="2800" b="1" dirty="0"/>
              <a:t>1:</a:t>
            </a:r>
            <a:r>
              <a:rPr lang="en-US" sz="2800" dirty="0"/>
              <a:t>  </a:t>
            </a:r>
            <a:r>
              <a:rPr lang="en-US" sz="2800" dirty="0" smtClean="0"/>
              <a:t>Individual-level data available</a:t>
            </a:r>
          </a:p>
          <a:p>
            <a:pPr marL="914400" lvl="1" indent="-457200" eaLnBrk="0" hangingPunct="0">
              <a:spcBef>
                <a:spcPct val="20000"/>
              </a:spcBef>
              <a:buFont typeface="Times New Roman" panose="02020603050405020304" pitchFamily="18" charset="0"/>
              <a:buChar char="−"/>
            </a:pPr>
            <a:r>
              <a:rPr lang="en-US" sz="2500" dirty="0" smtClean="0"/>
              <a:t>If </a:t>
            </a:r>
            <a:r>
              <a:rPr lang="en-US" sz="2500" dirty="0"/>
              <a:t>have exact entry, censoring, and event times for each person, can sum person-time for each person </a:t>
            </a:r>
            <a:r>
              <a:rPr lang="en-US" sz="2500" dirty="0" smtClean="0"/>
              <a:t>to get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solidFill>
                  <a:schemeClr val="bg2">
                    <a:lumMod val="60000"/>
                    <a:lumOff val="40000"/>
                  </a:schemeClr>
                </a:solidFill>
              </a:rPr>
              <a:t>Method </a:t>
            </a:r>
            <a:r>
              <a:rPr lang="en-US" sz="2800" b="1" dirty="0">
                <a:solidFill>
                  <a:schemeClr val="bg2">
                    <a:lumMod val="60000"/>
                    <a:lumOff val="40000"/>
                  </a:schemeClr>
                </a:solidFill>
              </a:rPr>
              <a:t>2:</a:t>
            </a:r>
            <a:r>
              <a:rPr lang="en-US" sz="2800" dirty="0">
                <a:solidFill>
                  <a:schemeClr val="bg2">
                    <a:lumMod val="60000"/>
                    <a:lumOff val="40000"/>
                  </a:schemeClr>
                </a:solidFill>
              </a:rPr>
              <a:t>  </a:t>
            </a:r>
            <a:r>
              <a:rPr lang="en-US" sz="2800" dirty="0" smtClean="0">
                <a:solidFill>
                  <a:schemeClr val="bg2">
                    <a:lumMod val="60000"/>
                    <a:lumOff val="40000"/>
                  </a:schemeClr>
                </a:solidFill>
              </a:rPr>
              <a:t>No individual-level data available</a:t>
            </a:r>
          </a:p>
          <a:p>
            <a:pPr marL="914400" lvl="1" indent="-457200" eaLnBrk="0" hangingPunct="0">
              <a:spcBef>
                <a:spcPts val="0"/>
              </a:spcBef>
              <a:buFont typeface="Times New Roman" panose="02020603050405020304" pitchFamily="18" charset="0"/>
              <a:buChar char="−"/>
            </a:pPr>
            <a:r>
              <a:rPr lang="en-US" sz="2500" dirty="0" smtClean="0">
                <a:solidFill>
                  <a:schemeClr val="bg2">
                    <a:lumMod val="60000"/>
                    <a:lumOff val="40000"/>
                  </a:schemeClr>
                </a:solidFill>
              </a:rPr>
              <a:t>Variety of approaches (based on “grouped data” or “group </a:t>
            </a:r>
            <a:r>
              <a:rPr lang="en-US" sz="2500" dirty="0">
                <a:solidFill>
                  <a:schemeClr val="bg2">
                    <a:lumMod val="60000"/>
                    <a:lumOff val="40000"/>
                  </a:schemeClr>
                </a:solidFill>
              </a:rPr>
              <a:t>method</a:t>
            </a:r>
            <a:r>
              <a:rPr lang="en-US" sz="2500" dirty="0" smtClean="0">
                <a:solidFill>
                  <a:schemeClr val="bg2">
                    <a:lumMod val="60000"/>
                    <a:lumOff val="40000"/>
                  </a:schemeClr>
                </a:solidFill>
              </a:rPr>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solidFill>
                <a:schemeClr val="bg2">
                  <a:lumMod val="60000"/>
                  <a:lumOff val="40000"/>
                </a:schemeClr>
              </a:solidFill>
            </a:endParaRPr>
          </a:p>
          <a:p>
            <a:pPr marL="1371600" lvl="2" indent="-457200" eaLnBrk="0" hangingPunct="0">
              <a:spcBef>
                <a:spcPts val="0"/>
              </a:spcBef>
              <a:buFont typeface="Courier New" panose="02070309020205020404" pitchFamily="49" charset="0"/>
              <a:buChar char="o"/>
            </a:pPr>
            <a:r>
              <a:rPr lang="en-US" dirty="0" smtClean="0">
                <a:solidFill>
                  <a:schemeClr val="bg2">
                    <a:lumMod val="60000"/>
                    <a:lumOff val="40000"/>
                  </a:schemeClr>
                </a:solidFill>
              </a:rPr>
              <a:t>Have: population size at one time</a:t>
            </a:r>
          </a:p>
          <a:p>
            <a:pPr marL="1828800" lvl="3" indent="-457200" eaLnBrk="0" hangingPunct="0">
              <a:spcBef>
                <a:spcPts val="0"/>
              </a:spcBef>
              <a:buFont typeface="Wingdings" panose="05000000000000000000" pitchFamily="2" charset="2"/>
              <a:buChar char="§"/>
            </a:pPr>
            <a:r>
              <a:rPr lang="en-US" sz="2000" dirty="0" smtClean="0">
                <a:solidFill>
                  <a:schemeClr val="bg2">
                    <a:lumMod val="60000"/>
                    <a:lumOff val="40000"/>
                  </a:schemeClr>
                </a:solidFill>
              </a:rPr>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solidFill>
                <a:schemeClr val="bg2">
                  <a:lumMod val="60000"/>
                  <a:lumOff val="40000"/>
                </a:schemeClr>
              </a:solidFill>
            </a:endParaRPr>
          </a:p>
          <a:p>
            <a:pPr marL="1371600" lvl="2" indent="-457200" eaLnBrk="0" hangingPunct="0">
              <a:spcBef>
                <a:spcPts val="600"/>
              </a:spcBef>
              <a:buFont typeface="Courier New" panose="02070309020205020404" pitchFamily="49" charset="0"/>
              <a:buChar char="o"/>
            </a:pPr>
            <a:r>
              <a:rPr lang="en-US" dirty="0" smtClean="0">
                <a:solidFill>
                  <a:schemeClr val="bg2">
                    <a:lumMod val="60000"/>
                    <a:lumOff val="40000"/>
                  </a:schemeClr>
                </a:solidFill>
              </a:rPr>
              <a:t>Have: no. at-risk at beginning and end of time interval</a:t>
            </a:r>
          </a:p>
          <a:p>
            <a:pPr marL="1828800" lvl="3" indent="-457200" eaLnBrk="0" hangingPunct="0">
              <a:spcBef>
                <a:spcPts val="0"/>
              </a:spcBef>
              <a:buFont typeface="Arial" panose="020B0604020202020204" pitchFamily="34" charset="0"/>
              <a:buChar char="•"/>
            </a:pPr>
            <a:r>
              <a:rPr lang="en-US" dirty="0" smtClean="0">
                <a:solidFill>
                  <a:schemeClr val="bg2">
                    <a:lumMod val="60000"/>
                    <a:lumOff val="40000"/>
                  </a:schemeClr>
                </a:solidFill>
              </a:rPr>
              <a:t> </a:t>
            </a:r>
            <a:r>
              <a:rPr lang="en-US" sz="2000" dirty="0" smtClean="0">
                <a:solidFill>
                  <a:schemeClr val="bg2">
                    <a:lumMod val="60000"/>
                    <a:lumOff val="40000"/>
                  </a:schemeClr>
                </a:solidFill>
              </a:rPr>
              <a:t>Assume uniform entry/drop-out over time interval</a:t>
            </a:r>
          </a:p>
          <a:p>
            <a:pPr lvl="1" eaLnBrk="0" hangingPunct="0">
              <a:spcBef>
                <a:spcPct val="50000"/>
              </a:spcBef>
            </a:pPr>
            <a:endParaRPr lang="en-US"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smtClean="0"/>
              <a:t>Waiting Time Property of Incidence Rates </a:t>
            </a:r>
          </a:p>
        </p:txBody>
      </p:sp>
      <p:sp>
        <p:nvSpPr>
          <p:cNvPr id="48130" name="Rectangle 3"/>
          <p:cNvSpPr>
            <a:spLocks noGrp="1" noChangeArrowheads="1"/>
          </p:cNvSpPr>
          <p:nvPr>
            <p:ph type="body" idx="1"/>
          </p:nvPr>
        </p:nvSpPr>
        <p:spPr>
          <a:xfrm>
            <a:off x="152400" y="990600"/>
            <a:ext cx="8839200" cy="4114800"/>
          </a:xfrm>
        </p:spPr>
        <p:txBody>
          <a:bodyPr/>
          <a:lstStyle/>
          <a:p>
            <a:r>
              <a:rPr lang="en-US" dirty="0" smtClean="0"/>
              <a:t>“Waiting time” to an event is reciprocal of the incidence rate (1/rate)</a:t>
            </a:r>
          </a:p>
          <a:p>
            <a:pPr lvl="1"/>
            <a:r>
              <a:rPr lang="en-US" dirty="0" smtClean="0"/>
              <a:t>e.g., if rate </a:t>
            </a:r>
            <a:r>
              <a:rPr lang="en-US" dirty="0"/>
              <a:t>2</a:t>
            </a:r>
            <a:r>
              <a:rPr lang="en-US" dirty="0" smtClean="0"/>
              <a:t>0 per 100 person-years, reciprocal is                		1   </a:t>
            </a:r>
            <a:r>
              <a:rPr lang="en-US" u="sng" dirty="0" smtClean="0"/>
              <a:t>       </a:t>
            </a:r>
          </a:p>
          <a:p>
            <a:pPr lvl="1">
              <a:buFontTx/>
              <a:buNone/>
            </a:pPr>
            <a:r>
              <a:rPr lang="en-US" dirty="0" smtClean="0"/>
              <a:t>    (</a:t>
            </a:r>
            <a:r>
              <a:rPr lang="en-US" dirty="0"/>
              <a:t>2</a:t>
            </a:r>
            <a:r>
              <a:rPr lang="en-US" dirty="0" smtClean="0"/>
              <a:t>0/100 person-years)       = 5.0 person-year</a:t>
            </a:r>
          </a:p>
          <a:p>
            <a:pPr>
              <a:buFontTx/>
              <a:buNone/>
            </a:pPr>
            <a:endParaRPr lang="en-US" sz="2000" dirty="0" smtClean="0"/>
          </a:p>
          <a:p>
            <a:r>
              <a:rPr lang="en-US" dirty="0" smtClean="0"/>
              <a:t>Average waiting time between events is 5.0 person-year.  Or, on average, an individual will develop event every 5 years.</a:t>
            </a:r>
          </a:p>
          <a:p>
            <a:pPr>
              <a:buFontTx/>
              <a:buNone/>
            </a:pPr>
            <a:endParaRPr lang="en-US" sz="1100" dirty="0" smtClean="0"/>
          </a:p>
          <a:p>
            <a:r>
              <a:rPr lang="en-US" dirty="0" smtClean="0"/>
              <a:t>Average life expectancy is waiting time for outcome of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8645412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Direct and Indirect Standardization</a:t>
            </a:r>
            <a:endParaRPr lang="en-US" sz="3600" b="1" dirty="0"/>
          </a:p>
        </p:txBody>
      </p:sp>
      <p:sp>
        <p:nvSpPr>
          <p:cNvPr id="3" name="Content Placeholder 2"/>
          <p:cNvSpPr>
            <a:spLocks noGrp="1"/>
          </p:cNvSpPr>
          <p:nvPr>
            <p:ph idx="1"/>
          </p:nvPr>
        </p:nvSpPr>
        <p:spPr>
          <a:xfrm>
            <a:off x="152400" y="685800"/>
            <a:ext cx="8686800" cy="4114800"/>
          </a:xfrm>
        </p:spPr>
        <p:txBody>
          <a:bodyPr/>
          <a:lstStyle/>
          <a:p>
            <a:r>
              <a:rPr lang="en-US" sz="2600" dirty="0" smtClean="0"/>
              <a:t>Purpose is to make two or more populations comparable in terms of distribution of one or more factors (typically confounding factors)</a:t>
            </a:r>
          </a:p>
          <a:p>
            <a:pPr lvl="1">
              <a:spcBef>
                <a:spcPts val="0"/>
              </a:spcBef>
            </a:pPr>
            <a:r>
              <a:rPr lang="en-US" sz="2400" dirty="0" smtClean="0"/>
              <a:t>We wish to “standardize” (i.e., make uniform) the distribution of 1 or more factors across populations</a:t>
            </a:r>
          </a:p>
          <a:p>
            <a:pPr lvl="1">
              <a:spcBef>
                <a:spcPts val="0"/>
              </a:spcBef>
            </a:pPr>
            <a:r>
              <a:rPr lang="en-US" sz="2400" dirty="0" smtClean="0"/>
              <a:t>Age standardization is a very common goal</a:t>
            </a:r>
          </a:p>
          <a:p>
            <a:r>
              <a:rPr lang="en-US" sz="2600" u="sng" dirty="0" smtClean="0"/>
              <a:t>Direct</a:t>
            </a:r>
            <a:r>
              <a:rPr lang="en-US" sz="2600" dirty="0" smtClean="0"/>
              <a:t> standardization applies age stratum-specific incidence rates of the study population(s) of interest to the age structure of a reference external population.  </a:t>
            </a:r>
          </a:p>
          <a:p>
            <a:pPr lvl="1">
              <a:spcBef>
                <a:spcPts val="0"/>
              </a:spcBef>
            </a:pPr>
            <a:r>
              <a:rPr lang="en-US" sz="2400" dirty="0" smtClean="0"/>
              <a:t>Akin to weighting age-specific incidences in study populations by age distribution in external population</a:t>
            </a:r>
          </a:p>
          <a:p>
            <a:pPr lvl="1">
              <a:spcBef>
                <a:spcPts val="0"/>
              </a:spcBef>
            </a:pPr>
            <a:r>
              <a:rPr lang="en-US" sz="2400" dirty="0" smtClean="0"/>
              <a:t>Useful for comparing more than 2 populations</a:t>
            </a:r>
            <a:endParaRPr lang="en-US" dirty="0" smtClean="0"/>
          </a:p>
          <a:p>
            <a:r>
              <a:rPr lang="en-US" sz="2600" u="sng" dirty="0" smtClean="0"/>
              <a:t>Indirect</a:t>
            </a:r>
            <a:r>
              <a:rPr lang="en-US" sz="2600" dirty="0" smtClean="0"/>
              <a:t> standardization applies rate experience of reference population to age structure of study population</a:t>
            </a:r>
          </a:p>
          <a:p>
            <a:pPr lvl="1"/>
            <a:r>
              <a:rPr lang="en-US" sz="2400" dirty="0" smtClean="0"/>
              <a:t>Then compares observed to expected number of events </a:t>
            </a:r>
          </a:p>
          <a:p>
            <a:endParaRPr lang="en-US" dirty="0" smtClean="0"/>
          </a:p>
          <a:p>
            <a:endParaRPr lang="en-US" dirty="0" smtClean="0"/>
          </a:p>
          <a:p>
            <a:endParaRPr lang="en-US" dirty="0"/>
          </a:p>
        </p:txBody>
      </p:sp>
    </p:spTree>
    <p:extLst>
      <p:ext uri="{BB962C8B-B14F-4D97-AF65-F5344CB8AC3E}">
        <p14:creationId xmlns:p14="http://schemas.microsoft.com/office/powerpoint/2010/main" val="424805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smtClean="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smtClean="0"/>
              <a:t>55062/total </a:t>
            </a:r>
            <a:r>
              <a:rPr lang="en-US" dirty="0"/>
              <a:t>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smtClean="0"/>
              <a:t>External “standard” population</a:t>
            </a:r>
            <a:endParaRPr lang="en-US" dirty="0"/>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a:t>
            </a:r>
            <a:r>
              <a:rPr lang="en-US" sz="4000" b="1" dirty="0" smtClean="0"/>
              <a:t>igh </a:t>
            </a:r>
            <a:r>
              <a:rPr lang="en-US" sz="4000" b="1" dirty="0"/>
              <a:t>and low constant</a:t>
            </a:r>
            <a:r>
              <a:rPr lang="en-US" sz="4000" b="1" i="1" dirty="0"/>
              <a:t> </a:t>
            </a:r>
            <a:r>
              <a:rPr lang="en-US" sz="4000" b="1" dirty="0"/>
              <a:t>incidence rates </a:t>
            </a:r>
            <a:r>
              <a:rPr lang="en-US" sz="4000" b="1" dirty="0" smtClean="0"/>
              <a:t>and </a:t>
            </a:r>
            <a:r>
              <a:rPr lang="en-US" sz="4000" b="1" dirty="0"/>
              <a:t>cumulative incidence</a:t>
            </a:r>
            <a:endParaRPr lang="en-US" sz="4000" b="1" dirty="0" smtClean="0"/>
          </a:p>
        </p:txBody>
      </p:sp>
      <p:sp>
        <p:nvSpPr>
          <p:cNvPr id="2" name="Content Placeholder 1"/>
          <p:cNvSpPr>
            <a:spLocks noGrp="1"/>
          </p:cNvSpPr>
          <p:nvPr>
            <p:ph idx="1"/>
          </p:nvPr>
        </p:nvSpPr>
        <p:spPr>
          <a:xfrm>
            <a:off x="228600" y="1600200"/>
            <a:ext cx="8763000" cy="4114800"/>
          </a:xfrm>
        </p:spPr>
        <p:txBody>
          <a:bodyPr/>
          <a:lstStyle/>
          <a:p>
            <a:r>
              <a:rPr lang="en-US" dirty="0" smtClean="0"/>
              <a:t>The relationship between constant incidence rate and cumulative incidence is exponential</a:t>
            </a:r>
          </a:p>
          <a:p>
            <a:endParaRPr lang="en-US" sz="1200" dirty="0" smtClean="0"/>
          </a:p>
          <a:p>
            <a:r>
              <a:rPr lang="en-US" dirty="0" smtClean="0"/>
              <a:t>When </a:t>
            </a:r>
            <a:r>
              <a:rPr lang="en-US" dirty="0"/>
              <a:t>rates are </a:t>
            </a:r>
            <a:r>
              <a:rPr lang="en-US" dirty="0" smtClean="0"/>
              <a:t>low, the exponential formula converges to simple multiplication: cumulative incidence ~ rate x follow-up time.  </a:t>
            </a:r>
          </a:p>
          <a:p>
            <a:endParaRPr lang="en-US" sz="1200" dirty="0" smtClean="0"/>
          </a:p>
          <a:p>
            <a:r>
              <a:rPr lang="en-US" dirty="0" smtClean="0"/>
              <a:t>However, when </a:t>
            </a:r>
            <a:r>
              <a:rPr lang="en-US" dirty="0"/>
              <a:t>rates </a:t>
            </a:r>
            <a:r>
              <a:rPr lang="en-US" dirty="0" smtClean="0"/>
              <a:t>are </a:t>
            </a:r>
            <a:r>
              <a:rPr lang="en-US" dirty="0"/>
              <a:t>higher, as illustrated in the 3rd </a:t>
            </a:r>
            <a:r>
              <a:rPr lang="en-US" dirty="0" smtClean="0"/>
              <a:t>row in the next slide, this falls </a:t>
            </a:r>
            <a:r>
              <a:rPr lang="en-US" dirty="0"/>
              <a:t>apart.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smtClean="0"/>
              <a:t>Effect of high and low </a:t>
            </a:r>
            <a:r>
              <a:rPr lang="en-US" sz="3600" b="1" i="1" dirty="0" smtClean="0"/>
              <a:t>constant </a:t>
            </a:r>
            <a:r>
              <a:rPr lang="en-US" sz="3600" b="1" dirty="0" smtClean="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1573743710"/>
              </p:ext>
            </p:extLst>
          </p:nvPr>
        </p:nvGraphicFramePr>
        <p:xfrm>
          <a:off x="685800" y="1901952"/>
          <a:ext cx="7772400" cy="4194048"/>
        </p:xfrm>
        <a:graphic>
          <a:graphicData uri="http://schemas.openxmlformats.org/drawingml/2006/table">
            <a:tbl>
              <a:tblPr/>
              <a:tblGrid>
                <a:gridCol w="1752600"/>
                <a:gridCol w="1524000"/>
                <a:gridCol w="1524000"/>
                <a:gridCol w="1417638"/>
                <a:gridCol w="1554162"/>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 Rate (per pers-yr)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0.1813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0.7135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0.9933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152400"/>
            <a:ext cx="9144000" cy="639762"/>
          </a:xfrm>
        </p:spPr>
        <p:txBody>
          <a:bodyPr/>
          <a:lstStyle/>
          <a:p>
            <a:r>
              <a:rPr lang="en-US" sz="2700" b="1" dirty="0" smtClean="0"/>
              <a:t>Competing Events</a:t>
            </a:r>
            <a:endParaRPr lang="en-US" sz="2400" b="1" dirty="0" smtClean="0"/>
          </a:p>
        </p:txBody>
      </p:sp>
      <p:sp>
        <p:nvSpPr>
          <p:cNvPr id="195586" name="Rectangle 3"/>
          <p:cNvSpPr>
            <a:spLocks noGrp="1" noChangeArrowheads="1"/>
          </p:cNvSpPr>
          <p:nvPr>
            <p:ph type="body" idx="1"/>
          </p:nvPr>
        </p:nvSpPr>
        <p:spPr>
          <a:xfrm>
            <a:off x="76200" y="762000"/>
            <a:ext cx="8915400" cy="4525963"/>
          </a:xfrm>
        </p:spPr>
        <p:txBody>
          <a:bodyPr/>
          <a:lstStyle/>
          <a:p>
            <a:r>
              <a:rPr lang="en-US" sz="2400" dirty="0" smtClean="0"/>
              <a:t>Definition:  In a study of incidence of some event of interest, a “competing event” (aka “competing risk”, “competing risk event”):</a:t>
            </a:r>
          </a:p>
          <a:p>
            <a:pPr lvl="1"/>
            <a:r>
              <a:rPr lang="en-US" sz="2300" dirty="0" smtClean="0"/>
              <a:t>precludes the occurrence of the event of interest (e.g., death precludes all outcomes)</a:t>
            </a:r>
          </a:p>
          <a:p>
            <a:pPr lvl="1">
              <a:buFontTx/>
              <a:buNone/>
            </a:pPr>
            <a:r>
              <a:rPr lang="en-US" sz="1800" dirty="0" smtClean="0"/>
              <a:t>or</a:t>
            </a:r>
          </a:p>
          <a:p>
            <a:pPr lvl="1"/>
            <a:r>
              <a:rPr lang="en-US" sz="2300" dirty="0" smtClean="0"/>
              <a:t>substantially impacts incidence of event of interest (e.g., prophylactic ovary removal in study of ovarian cancer)</a:t>
            </a:r>
          </a:p>
          <a:p>
            <a:pPr lvl="1"/>
            <a:endParaRPr lang="en-US" sz="500" dirty="0" smtClean="0"/>
          </a:p>
          <a:p>
            <a:r>
              <a:rPr lang="en-US" sz="2400" dirty="0" smtClean="0"/>
              <a:t>Such an event is called “Competing” </a:t>
            </a:r>
            <a:r>
              <a:rPr lang="en-US" sz="2400" dirty="0"/>
              <a:t>because it occurs prior to event of interest and precludes it from occurring </a:t>
            </a:r>
            <a:endParaRPr lang="en-US" sz="800" dirty="0" smtClean="0"/>
          </a:p>
          <a:p>
            <a:r>
              <a:rPr lang="en-US" sz="2400" dirty="0" smtClean="0"/>
              <a:t>Two flavors:	</a:t>
            </a:r>
          </a:p>
          <a:p>
            <a:pPr lvl="1"/>
            <a:r>
              <a:rPr lang="en-US" sz="2300" dirty="0" smtClean="0"/>
              <a:t>Independent:  Occurs independent of event of interest (e.g., accidental deaths in study of brain cancer incidence)</a:t>
            </a:r>
          </a:p>
          <a:p>
            <a:pPr lvl="1"/>
            <a:r>
              <a:rPr lang="en-US" sz="2300" dirty="0" smtClean="0"/>
              <a:t>Non-independent:  Related to event of interest (i.e., occurrence influenced by factors which influence event of interest; e.g., death from COPD in study of lung cancer incidence)</a:t>
            </a:r>
          </a:p>
          <a:p>
            <a:pPr lvl="1">
              <a:buFontTx/>
              <a:buNone/>
            </a:pPr>
            <a:endParaRPr lang="en-US" sz="2300" dirty="0" smtClean="0"/>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686800" cy="1143000"/>
          </a:xfrm>
        </p:spPr>
        <p:txBody>
          <a:bodyPr>
            <a:normAutofit/>
          </a:bodyPr>
          <a:lstStyle/>
          <a:p>
            <a:pPr>
              <a:spcBef>
                <a:spcPct val="50000"/>
              </a:spcBef>
            </a:pPr>
            <a:r>
              <a:rPr lang="en-US" sz="3400" b="1" dirty="0"/>
              <a:t>Fixed </a:t>
            </a:r>
            <a:r>
              <a:rPr lang="en-US" sz="3400" b="1" dirty="0" smtClean="0"/>
              <a:t>cohort study </a:t>
            </a:r>
            <a:r>
              <a:rPr lang="en-US" sz="3400" b="1" dirty="0"/>
              <a:t>with </a:t>
            </a:r>
            <a:r>
              <a:rPr lang="en-US" sz="3400" b="1" dirty="0" smtClean="0"/>
              <a:t>individual-level </a:t>
            </a:r>
            <a:r>
              <a:rPr lang="en-US" sz="3400" b="1" dirty="0"/>
              <a:t>data</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381828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an Average Incidence Rate: </a:t>
            </a:r>
            <a:endParaRPr lang="en-US" sz="2800" b="1" dirty="0" smtClean="0">
              <a:solidFill>
                <a:schemeClr val="tx2"/>
              </a:solidFill>
            </a:endParaRPr>
          </a:p>
          <a:p>
            <a:pPr algn="ctr" eaLnBrk="0" hangingPunct="0"/>
            <a:r>
              <a:rPr lang="en-US" sz="2800" b="1" dirty="0" smtClean="0">
                <a:solidFill>
                  <a:schemeClr val="tx2"/>
                </a:solidFill>
              </a:rPr>
              <a:t>Obtaining </a:t>
            </a:r>
            <a:r>
              <a:rPr lang="en-US" sz="2800" b="1" dirty="0">
                <a:solidFill>
                  <a:schemeClr val="tx2"/>
                </a:solidFill>
              </a:rPr>
              <a:t>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gridCol w="1630018"/>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r>
              <a:tr h="401178">
                <a:tc>
                  <a:txBody>
                    <a:bodyPr/>
                    <a:lstStyle/>
                    <a:p>
                      <a:pPr algn="ctr"/>
                      <a:r>
                        <a:rPr lang="en-US" dirty="0" smtClean="0"/>
                        <a:t>Total</a:t>
                      </a:r>
                      <a:endParaRPr lang="en-US" dirty="0"/>
                    </a:p>
                  </a:txBody>
                  <a:tcPr/>
                </a:tc>
                <a:tc>
                  <a:txBody>
                    <a:bodyPr/>
                    <a:lstStyle/>
                    <a:p>
                      <a:pPr algn="ctr"/>
                      <a:r>
                        <a:rPr lang="en-US" dirty="0" smtClean="0"/>
                        <a:t>115 person-months</a:t>
                      </a:r>
                      <a:endParaRPr lang="en-US" dirty="0"/>
                    </a:p>
                  </a:txBody>
                  <a:tcPr/>
                </a:tc>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smtClean="0"/>
              <a:t>Incidence </a:t>
            </a:r>
            <a:r>
              <a:rPr lang="en-US" dirty="0"/>
              <a:t>rate = </a:t>
            </a:r>
            <a:r>
              <a:rPr lang="en-US" dirty="0" smtClean="0"/>
              <a:t>E/NT</a:t>
            </a:r>
          </a:p>
          <a:p>
            <a:pPr eaLnBrk="0" hangingPunct="0"/>
            <a:endParaRPr lang="en-US" sz="800" dirty="0" smtClean="0"/>
          </a:p>
          <a:p>
            <a:pPr eaLnBrk="0" hangingPunct="0"/>
            <a:r>
              <a:rPr lang="en-US" dirty="0" smtClean="0"/>
              <a:t>E= 6 </a:t>
            </a:r>
            <a:r>
              <a:rPr lang="en-US" dirty="0"/>
              <a:t>deaths (events</a:t>
            </a:r>
            <a:r>
              <a:rPr lang="en-US" dirty="0" smtClean="0"/>
              <a:t>)</a:t>
            </a:r>
          </a:p>
          <a:p>
            <a:pPr eaLnBrk="0" hangingPunct="0"/>
            <a:r>
              <a:rPr lang="en-US" dirty="0" smtClean="0"/>
              <a:t>NT = 115 person-months</a:t>
            </a:r>
            <a:endParaRPr lang="en-US" dirty="0"/>
          </a:p>
          <a:p>
            <a:pPr eaLnBrk="0" hangingPunct="0"/>
            <a:endParaRPr lang="en-US" sz="1000" dirty="0"/>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3429000" y="2286000"/>
            <a:ext cx="5638800" cy="2923877"/>
          </a:xfrm>
          <a:prstGeom prst="rect">
            <a:avLst/>
          </a:prstGeom>
          <a:noFill/>
        </p:spPr>
        <p:txBody>
          <a:bodyPr wrap="square" rtlCol="0">
            <a:spAutoFit/>
          </a:bodyPr>
          <a:lstStyle/>
          <a:p>
            <a:pPr eaLnBrk="0" hangingPunct="0"/>
            <a:r>
              <a:rPr lang="en-US" dirty="0"/>
              <a:t>6/115 person-months</a:t>
            </a:r>
          </a:p>
          <a:p>
            <a:pPr eaLnBrk="0" hangingPunct="0"/>
            <a:r>
              <a:rPr lang="en-US" dirty="0"/>
              <a:t>6/9.583 person-years</a:t>
            </a:r>
          </a:p>
          <a:p>
            <a:pPr eaLnBrk="0" hangingPunct="0"/>
            <a:endParaRPr lang="en-US" sz="800" dirty="0"/>
          </a:p>
          <a:p>
            <a:pPr eaLnBrk="0" hangingPunct="0"/>
            <a:r>
              <a:rPr lang="en-US" dirty="0"/>
              <a:t>= 0.626 per person-year</a:t>
            </a:r>
          </a:p>
          <a:p>
            <a:pPr eaLnBrk="0" hangingPunct="0"/>
            <a:r>
              <a:rPr lang="en-US" dirty="0"/>
              <a:t>= 6.26 per 10 person-years</a:t>
            </a:r>
          </a:p>
          <a:p>
            <a:pPr eaLnBrk="0" hangingPunct="0"/>
            <a:r>
              <a:rPr lang="en-US" dirty="0"/>
              <a:t>= 62.6 per 100 person-years</a:t>
            </a:r>
          </a:p>
          <a:p>
            <a:pPr eaLnBrk="0" hangingPunct="0"/>
            <a:endParaRPr lang="en-US" sz="800" dirty="0"/>
          </a:p>
          <a:p>
            <a:pPr eaLnBrk="0" hangingPunct="0"/>
            <a:r>
              <a:rPr lang="en-US" dirty="0"/>
              <a:t>“Person-time” sometimes a source of confusion, but it need not be</a:t>
            </a:r>
            <a:r>
              <a:rPr lang="en-US" dirty="0" smtClean="0"/>
              <a:t>.</a:t>
            </a:r>
            <a:endParaRPr lang="en-US" dirty="0"/>
          </a:p>
        </p:txBody>
      </p:sp>
      <p:sp>
        <p:nvSpPr>
          <p:cNvPr id="6" name="TextBox 5"/>
          <p:cNvSpPr txBox="1"/>
          <p:nvPr/>
        </p:nvSpPr>
        <p:spPr>
          <a:xfrm>
            <a:off x="3464668" y="5105400"/>
            <a:ext cx="5450732" cy="1692771"/>
          </a:xfrm>
          <a:prstGeom prst="rect">
            <a:avLst/>
          </a:prstGeom>
          <a:noFill/>
        </p:spPr>
        <p:txBody>
          <a:bodyPr wrap="square" rtlCol="0">
            <a:spAutoFit/>
          </a:bodyPr>
          <a:lstStyle/>
          <a:p>
            <a:pPr eaLnBrk="0" hangingPunct="0"/>
            <a:r>
              <a:rPr lang="en-US" dirty="0"/>
              <a:t>Why </a:t>
            </a:r>
            <a:r>
              <a:rPr lang="en-US" dirty="0" smtClean="0"/>
              <a:t>“person-time” </a:t>
            </a:r>
            <a:r>
              <a:rPr lang="en-US" dirty="0"/>
              <a:t>instead of just </a:t>
            </a:r>
            <a:r>
              <a:rPr lang="en-US" dirty="0" smtClean="0"/>
              <a:t>“time”?  </a:t>
            </a:r>
            <a:endParaRPr lang="en-US" dirty="0"/>
          </a:p>
          <a:p>
            <a:pPr eaLnBrk="0" hangingPunct="0"/>
            <a:endParaRPr lang="en-US" sz="800" dirty="0"/>
          </a:p>
          <a:p>
            <a:pPr eaLnBrk="0" hangingPunct="0"/>
            <a:r>
              <a:rPr lang="en-US" dirty="0"/>
              <a:t>To  distinguish it from more common meaning of </a:t>
            </a:r>
            <a:r>
              <a:rPr lang="en-US" dirty="0" smtClean="0"/>
              <a:t>time – a continuous duration, </a:t>
            </a:r>
            <a:r>
              <a:rPr lang="en-US" dirty="0"/>
              <a:t>e.g., 115 months in a </a:t>
            </a:r>
            <a:r>
              <a:rPr lang="en-US" dirty="0" smtClean="0"/>
              <a:t>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1"/>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18343" y="1105584"/>
            <a:ext cx="331528" cy="39693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52900" y="976791"/>
            <a:ext cx="361156" cy="4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3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0"/>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2541537" y="101025"/>
            <a:ext cx="4240263" cy="584775"/>
          </a:xfrm>
          <a:prstGeom prst="rect">
            <a:avLst/>
          </a:prstGeom>
          <a:noFill/>
          <a:ln w="9525">
            <a:noFill/>
            <a:miter lim="800000"/>
            <a:headEnd/>
            <a:tailEnd/>
          </a:ln>
        </p:spPr>
        <p:txBody>
          <a:bodyPr wrap="none">
            <a:spAutoFit/>
          </a:bodyPr>
          <a:lstStyle/>
          <a:p>
            <a:r>
              <a:rPr lang="en-US" sz="3200" b="1" dirty="0" smtClean="0"/>
              <a:t>Dynamic Cohort Study</a:t>
            </a:r>
            <a:endParaRPr lang="en-US" sz="3200" b="1" dirty="0"/>
          </a:p>
        </p:txBody>
      </p:sp>
      <p:cxnSp>
        <p:nvCxnSpPr>
          <p:cNvPr id="42" name="Straight Connector 41"/>
          <p:cNvCxnSpPr/>
          <p:nvPr/>
        </p:nvCxnSpPr>
        <p:spPr>
          <a:xfrm>
            <a:off x="1295400" y="2262215"/>
            <a:ext cx="5463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95400" y="2356631"/>
            <a:ext cx="100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95400" y="2895600"/>
            <a:ext cx="1905000" cy="30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95400" y="5410200"/>
            <a:ext cx="5352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5791200"/>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984742"/>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36269" y="906449"/>
            <a:ext cx="2410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49765" y="976791"/>
            <a:ext cx="3685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839359" y="1072038"/>
            <a:ext cx="666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5245" y="2481506"/>
            <a:ext cx="0" cy="4424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47656" y="2925742"/>
            <a:ext cx="0" cy="24844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010400" y="2988918"/>
            <a:ext cx="0" cy="28022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05972" y="1105584"/>
            <a:ext cx="0" cy="125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39094" y="921132"/>
            <a:ext cx="8140" cy="1844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18343" y="976791"/>
            <a:ext cx="0" cy="1496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02689" y="30896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18393" y="5181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302689" y="5943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64560" y="838200"/>
            <a:ext cx="1479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684169" y="1143000"/>
            <a:ext cx="8523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44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19100" y="334714"/>
            <a:ext cx="8305800" cy="2492990"/>
          </a:xfrm>
          <a:prstGeom prst="rect">
            <a:avLst/>
          </a:prstGeom>
          <a:noFill/>
        </p:spPr>
        <p:txBody>
          <a:bodyPr wrap="square" rtlCol="0">
            <a:spAutoFit/>
          </a:bodyPr>
          <a:lstStyle/>
          <a:p>
            <a:pPr algn="ctr"/>
            <a:r>
              <a:rPr lang="en-US" sz="3600" b="1" dirty="0" smtClean="0"/>
              <a:t>Example: Calculating Incidence Rate </a:t>
            </a:r>
          </a:p>
          <a:p>
            <a:pPr algn="ctr"/>
            <a:r>
              <a:rPr lang="en-US" sz="3600" b="1" dirty="0" smtClean="0"/>
              <a:t>in a Dynamic Cohort (Kaiser)</a:t>
            </a:r>
          </a:p>
          <a:p>
            <a:pPr algn="ctr"/>
            <a:r>
              <a:rPr lang="en-US" sz="3600" b="1" dirty="0" smtClean="0"/>
              <a:t>Individual-level </a:t>
            </a:r>
            <a:r>
              <a:rPr lang="en-US" sz="3600" b="1" dirty="0"/>
              <a:t>follow-up </a:t>
            </a:r>
            <a:r>
              <a:rPr lang="en-US" sz="3600" b="1" dirty="0" smtClean="0"/>
              <a:t>data available</a:t>
            </a:r>
            <a:endParaRPr lang="en-US" sz="3600" b="1" dirty="0"/>
          </a:p>
          <a:p>
            <a:pPr algn="ctr"/>
            <a:endParaRPr lang="en-US" sz="1600" dirty="0" smtClean="0"/>
          </a:p>
          <a:p>
            <a:r>
              <a:rPr lang="en-US" sz="3200" dirty="0" smtClean="0"/>
              <a:t>HIV infection and incidence of ischemic stroke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613861350"/>
              </p:ext>
            </p:extLst>
          </p:nvPr>
        </p:nvGraphicFramePr>
        <p:xfrm>
          <a:off x="703634" y="2834189"/>
          <a:ext cx="7467600" cy="2486927"/>
        </p:xfrm>
        <a:graphic>
          <a:graphicData uri="http://schemas.openxmlformats.org/drawingml/2006/table">
            <a:tbl>
              <a:tblPr firstRow="1" bandRow="1">
                <a:tableStyleId>{5C22544A-7EE6-4342-B048-85BDC9FD1C3A}</a:tableStyleId>
              </a:tblPr>
              <a:tblGrid>
                <a:gridCol w="4953000"/>
                <a:gridCol w="1066800"/>
                <a:gridCol w="1447800"/>
              </a:tblGrid>
              <a:tr h="439153">
                <a:tc>
                  <a:txBody>
                    <a:bodyPr/>
                    <a:lstStyle/>
                    <a:p>
                      <a:endParaRPr lang="en-US" dirty="0"/>
                    </a:p>
                  </a:txBody>
                  <a:tcPr/>
                </a:tc>
                <a:tc>
                  <a:txBody>
                    <a:bodyPr/>
                    <a:lstStyle/>
                    <a:p>
                      <a:pPr algn="ctr"/>
                      <a:r>
                        <a:rPr lang="en-US" dirty="0" smtClean="0"/>
                        <a:t>HIV-infected</a:t>
                      </a:r>
                      <a:endParaRPr lang="en-US" dirty="0"/>
                    </a:p>
                  </a:txBody>
                  <a:tcPr/>
                </a:tc>
                <a:tc>
                  <a:txBody>
                    <a:bodyPr/>
                    <a:lstStyle/>
                    <a:p>
                      <a:pPr algn="ctr"/>
                      <a:r>
                        <a:rPr lang="en-US" dirty="0" smtClean="0"/>
                        <a:t>HIV-uninfected</a:t>
                      </a:r>
                      <a:endParaRPr lang="en-US" dirty="0"/>
                    </a:p>
                  </a:txBody>
                  <a:tcPr/>
                </a:tc>
              </a:tr>
              <a:tr h="439153">
                <a:tc>
                  <a:txBody>
                    <a:bodyPr/>
                    <a:lstStyle/>
                    <a:p>
                      <a:r>
                        <a:rPr lang="en-US" dirty="0" smtClean="0"/>
                        <a:t>N</a:t>
                      </a:r>
                      <a:endParaRPr lang="en-US" dirty="0"/>
                    </a:p>
                  </a:txBody>
                  <a:tcPr/>
                </a:tc>
                <a:tc>
                  <a:txBody>
                    <a:bodyPr/>
                    <a:lstStyle/>
                    <a:p>
                      <a:pPr algn="ctr"/>
                      <a:r>
                        <a:rPr lang="en-US" dirty="0" smtClean="0"/>
                        <a:t>24,768</a:t>
                      </a:r>
                      <a:endParaRPr lang="en-US" dirty="0"/>
                    </a:p>
                  </a:txBody>
                  <a:tcPr/>
                </a:tc>
                <a:tc>
                  <a:txBody>
                    <a:bodyPr/>
                    <a:lstStyle/>
                    <a:p>
                      <a:pPr algn="ctr"/>
                      <a:r>
                        <a:rPr lang="en-US" dirty="0" smtClean="0"/>
                        <a:t>257,600</a:t>
                      </a:r>
                      <a:endParaRPr lang="en-US" dirty="0"/>
                    </a:p>
                  </a:txBody>
                  <a:tcPr/>
                </a:tc>
              </a:tr>
              <a:tr h="439153">
                <a:tc>
                  <a:txBody>
                    <a:bodyPr/>
                    <a:lstStyle/>
                    <a:p>
                      <a:r>
                        <a:rPr lang="en-US" dirty="0" smtClean="0"/>
                        <a:t>Person-years</a:t>
                      </a:r>
                      <a:endParaRPr lang="en-US" dirty="0"/>
                    </a:p>
                  </a:txBody>
                  <a:tcPr/>
                </a:tc>
                <a:tc>
                  <a:txBody>
                    <a:bodyPr/>
                    <a:lstStyle/>
                    <a:p>
                      <a:pPr algn="ctr"/>
                      <a:r>
                        <a:rPr lang="en-US" dirty="0" smtClean="0"/>
                        <a:t>120,588</a:t>
                      </a:r>
                      <a:endParaRPr lang="en-US" dirty="0"/>
                    </a:p>
                  </a:txBody>
                  <a:tcPr/>
                </a:tc>
                <a:tc>
                  <a:txBody>
                    <a:bodyPr/>
                    <a:lstStyle/>
                    <a:p>
                      <a:pPr algn="ctr"/>
                      <a:r>
                        <a:rPr lang="en-US" dirty="0" smtClean="0"/>
                        <a:t>1,516,250</a:t>
                      </a:r>
                      <a:endParaRPr lang="en-US" dirty="0"/>
                    </a:p>
                  </a:txBody>
                  <a:tcPr/>
                </a:tc>
              </a:tr>
              <a:tr h="439153">
                <a:tc>
                  <a:txBody>
                    <a:bodyPr/>
                    <a:lstStyle/>
                    <a:p>
                      <a:r>
                        <a:rPr lang="en-US" dirty="0" smtClean="0"/>
                        <a:t>Events (stroke)</a:t>
                      </a:r>
                      <a:endParaRPr lang="en-US" dirty="0"/>
                    </a:p>
                  </a:txBody>
                  <a:tcPr/>
                </a:tc>
                <a:tc>
                  <a:txBody>
                    <a:bodyPr/>
                    <a:lstStyle/>
                    <a:p>
                      <a:pPr algn="ctr"/>
                      <a:r>
                        <a:rPr lang="en-US" dirty="0" smtClean="0"/>
                        <a:t>151</a:t>
                      </a:r>
                      <a:endParaRPr lang="en-US" dirty="0"/>
                    </a:p>
                  </a:txBody>
                  <a:tcPr/>
                </a:tc>
                <a:tc>
                  <a:txBody>
                    <a:bodyPr/>
                    <a:lstStyle/>
                    <a:p>
                      <a:pPr algn="ctr"/>
                      <a:r>
                        <a:rPr lang="en-US" dirty="0" smtClean="0"/>
                        <a:t>1128</a:t>
                      </a:r>
                      <a:endParaRPr lang="en-US" dirty="0"/>
                    </a:p>
                  </a:txBody>
                  <a:tcPr/>
                </a:tc>
              </a:tr>
              <a:tr h="529388">
                <a:tc>
                  <a:txBody>
                    <a:bodyPr/>
                    <a:lstStyle/>
                    <a:p>
                      <a:r>
                        <a:rPr lang="en-US" dirty="0" smtClean="0"/>
                        <a:t>Average incidence rate (per 100,000 person-years)</a:t>
                      </a:r>
                      <a:endParaRPr lang="en-US" dirty="0"/>
                    </a:p>
                  </a:txBody>
                  <a:tcPr/>
                </a:tc>
                <a:tc>
                  <a:txBody>
                    <a:bodyPr/>
                    <a:lstStyle/>
                    <a:p>
                      <a:pPr algn="ctr"/>
                      <a:r>
                        <a:rPr lang="en-US" dirty="0" smtClean="0"/>
                        <a:t>125</a:t>
                      </a:r>
                      <a:endParaRPr lang="en-US" dirty="0"/>
                    </a:p>
                  </a:txBody>
                  <a:tcPr/>
                </a:tc>
                <a:tc>
                  <a:txBody>
                    <a:bodyPr/>
                    <a:lstStyle/>
                    <a:p>
                      <a:pPr algn="ctr"/>
                      <a:r>
                        <a:rPr lang="en-US" dirty="0" smtClean="0"/>
                        <a:t>74</a:t>
                      </a:r>
                      <a:endParaRPr lang="en-US" dirty="0"/>
                    </a:p>
                  </a:txBody>
                  <a:tcPr/>
                </a:tc>
              </a:tr>
            </a:tbl>
          </a:graphicData>
        </a:graphic>
      </p:graphicFrame>
      <p:sp>
        <p:nvSpPr>
          <p:cNvPr id="4" name="TextBox 3"/>
          <p:cNvSpPr txBox="1"/>
          <p:nvPr/>
        </p:nvSpPr>
        <p:spPr>
          <a:xfrm>
            <a:off x="5288510" y="6259307"/>
            <a:ext cx="3733800" cy="461665"/>
          </a:xfrm>
          <a:prstGeom prst="rect">
            <a:avLst/>
          </a:prstGeom>
          <a:noFill/>
        </p:spPr>
        <p:txBody>
          <a:bodyPr wrap="square" rtlCol="0">
            <a:spAutoFit/>
          </a:bodyPr>
          <a:lstStyle/>
          <a:p>
            <a:r>
              <a:rPr lang="en-US" dirty="0" smtClean="0"/>
              <a:t>Marcus et al. </a:t>
            </a:r>
            <a:r>
              <a:rPr lang="en-US" i="1" dirty="0" smtClean="0"/>
              <a:t>AIDS</a:t>
            </a:r>
            <a:r>
              <a:rPr lang="en-US" dirty="0" smtClean="0"/>
              <a:t> 2014</a:t>
            </a:r>
            <a:endParaRPr lang="en-US" dirty="0"/>
          </a:p>
        </p:txBody>
      </p:sp>
      <p:sp>
        <p:nvSpPr>
          <p:cNvPr id="6" name="TextBox 5"/>
          <p:cNvSpPr txBox="1"/>
          <p:nvPr/>
        </p:nvSpPr>
        <p:spPr>
          <a:xfrm>
            <a:off x="152400" y="5516419"/>
            <a:ext cx="8869910" cy="830997"/>
          </a:xfrm>
          <a:prstGeom prst="rect">
            <a:avLst/>
          </a:prstGeom>
          <a:noFill/>
        </p:spPr>
        <p:txBody>
          <a:bodyPr wrap="square" rtlCol="0">
            <a:spAutoFit/>
          </a:bodyPr>
          <a:lstStyle/>
          <a:p>
            <a:r>
              <a:rPr lang="en-US" dirty="0" smtClean="0"/>
              <a:t>Person-time available from </a:t>
            </a:r>
            <a:r>
              <a:rPr lang="en-US" dirty="0"/>
              <a:t>Kaiser </a:t>
            </a:r>
            <a:r>
              <a:rPr lang="en-US" dirty="0" smtClean="0"/>
              <a:t>membership electronic </a:t>
            </a:r>
            <a:r>
              <a:rPr lang="en-US" dirty="0"/>
              <a:t>databases </a:t>
            </a:r>
            <a:r>
              <a:rPr lang="en-US" dirty="0" smtClean="0"/>
              <a:t>Stroke available from Kaiser medical records</a:t>
            </a:r>
            <a:endParaRPr lang="en-US" dirty="0"/>
          </a:p>
        </p:txBody>
      </p:sp>
    </p:spTree>
    <p:extLst>
      <p:ext uri="{BB962C8B-B14F-4D97-AF65-F5344CB8AC3E}">
        <p14:creationId xmlns:p14="http://schemas.microsoft.com/office/powerpoint/2010/main" val="185543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a:t>
            </a:r>
            <a:r>
              <a:rPr lang="en-US" sz="2800" b="1" dirty="0" smtClean="0">
                <a:solidFill>
                  <a:schemeClr val="bg2">
                    <a:lumMod val="60000"/>
                    <a:lumOff val="40000"/>
                  </a:schemeClr>
                </a:solidFill>
              </a:rPr>
              <a:t>Method </a:t>
            </a:r>
            <a:r>
              <a:rPr lang="en-US" sz="2800" b="1" dirty="0">
                <a:solidFill>
                  <a:schemeClr val="bg2">
                    <a:lumMod val="60000"/>
                    <a:lumOff val="40000"/>
                  </a:schemeClr>
                </a:solidFill>
              </a:rPr>
              <a:t>1:</a:t>
            </a:r>
            <a:r>
              <a:rPr lang="en-US" sz="2800" dirty="0">
                <a:solidFill>
                  <a:schemeClr val="bg2">
                    <a:lumMod val="60000"/>
                    <a:lumOff val="40000"/>
                  </a:schemeClr>
                </a:solidFill>
              </a:rPr>
              <a:t>  </a:t>
            </a:r>
            <a:r>
              <a:rPr lang="en-US" sz="2800" dirty="0" smtClean="0">
                <a:solidFill>
                  <a:schemeClr val="bg2">
                    <a:lumMod val="60000"/>
                    <a:lumOff val="40000"/>
                  </a:schemeClr>
                </a:solidFill>
              </a:rPr>
              <a:t>Individual-level data available</a:t>
            </a:r>
          </a:p>
          <a:p>
            <a:pPr marL="914400" lvl="1" indent="-457200" eaLnBrk="0" hangingPunct="0">
              <a:spcBef>
                <a:spcPct val="20000"/>
              </a:spcBef>
              <a:buFont typeface="Times New Roman" panose="02020603050405020304" pitchFamily="18" charset="0"/>
              <a:buChar char="−"/>
            </a:pPr>
            <a:r>
              <a:rPr lang="en-US" sz="2500" dirty="0" smtClean="0">
                <a:solidFill>
                  <a:schemeClr val="bg2">
                    <a:lumMod val="60000"/>
                    <a:lumOff val="40000"/>
                  </a:schemeClr>
                </a:solidFill>
              </a:rPr>
              <a:t>If </a:t>
            </a:r>
            <a:r>
              <a:rPr lang="en-US" sz="2500" dirty="0">
                <a:solidFill>
                  <a:schemeClr val="bg2">
                    <a:lumMod val="60000"/>
                    <a:lumOff val="40000"/>
                  </a:schemeClr>
                </a:solidFill>
              </a:rPr>
              <a:t>have exact entry, censoring, and event times for each person, can sum person-time for each person for </a:t>
            </a:r>
            <a:r>
              <a:rPr lang="en-US" sz="2500" dirty="0" smtClean="0">
                <a:solidFill>
                  <a:schemeClr val="bg2">
                    <a:lumMod val="60000"/>
                    <a:lumOff val="40000"/>
                  </a:schemeClr>
                </a:solidFill>
              </a:rPr>
              <a:t>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t>Method </a:t>
            </a:r>
            <a:r>
              <a:rPr lang="en-US" sz="2800" b="1" dirty="0"/>
              <a:t>2:</a:t>
            </a:r>
            <a:r>
              <a:rPr lang="en-US" sz="2800" dirty="0"/>
              <a:t>  </a:t>
            </a:r>
            <a:r>
              <a:rPr lang="en-US" sz="2800" dirty="0" smtClean="0"/>
              <a:t>No individual-level data available</a:t>
            </a:r>
          </a:p>
          <a:p>
            <a:pPr marL="914400" lvl="1" indent="-457200" eaLnBrk="0" hangingPunct="0">
              <a:spcBef>
                <a:spcPts val="0"/>
              </a:spcBef>
              <a:buFont typeface="Times New Roman" panose="02020603050405020304" pitchFamily="18" charset="0"/>
              <a:buChar char="−"/>
            </a:pPr>
            <a:r>
              <a:rPr lang="en-US" sz="2500" dirty="0" smtClean="0"/>
              <a:t>Variety of approaches (based on “grouped data” or “group </a:t>
            </a:r>
            <a:r>
              <a:rPr lang="en-US" sz="2500" dirty="0"/>
              <a:t>method</a:t>
            </a:r>
            <a:r>
              <a:rPr lang="en-US" sz="2500" dirty="0" smtClean="0"/>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p>
          <a:p>
            <a:pPr marL="1371600" lvl="2" indent="-457200" eaLnBrk="0" hangingPunct="0">
              <a:spcBef>
                <a:spcPts val="0"/>
              </a:spcBef>
              <a:buFont typeface="Courier New" panose="02070309020205020404" pitchFamily="49" charset="0"/>
              <a:buChar char="o"/>
            </a:pPr>
            <a:r>
              <a:rPr lang="en-US" dirty="0" smtClean="0"/>
              <a:t>Have: population size at one time</a:t>
            </a:r>
          </a:p>
          <a:p>
            <a:pPr marL="1828800" lvl="3" indent="-457200" eaLnBrk="0" hangingPunct="0">
              <a:spcBef>
                <a:spcPts val="0"/>
              </a:spcBef>
              <a:buFont typeface="Wingdings" panose="05000000000000000000" pitchFamily="2" charset="2"/>
              <a:buChar char="§"/>
            </a:pPr>
            <a:r>
              <a:rPr lang="en-US" sz="2000" dirty="0" smtClean="0"/>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p>
          <a:p>
            <a:pPr marL="1371600" lvl="2" indent="-457200" eaLnBrk="0" hangingPunct="0">
              <a:spcBef>
                <a:spcPts val="600"/>
              </a:spcBef>
              <a:buFont typeface="Courier New" panose="02070309020205020404" pitchFamily="49" charset="0"/>
              <a:buChar char="o"/>
            </a:pPr>
            <a:r>
              <a:rPr lang="en-US" dirty="0" smtClean="0"/>
              <a:t>Have: no. at-risk at beginning and end of time interval</a:t>
            </a:r>
          </a:p>
          <a:p>
            <a:pPr marL="1828800" lvl="3" indent="-457200" eaLnBrk="0" hangingPunct="0">
              <a:spcBef>
                <a:spcPts val="0"/>
              </a:spcBef>
              <a:buFont typeface="Wingdings" panose="05000000000000000000" pitchFamily="2" charset="2"/>
              <a:buChar char="§"/>
            </a:pPr>
            <a:r>
              <a:rPr lang="en-US" sz="2000" dirty="0" smtClean="0"/>
              <a:t>Assume uniform entry/drop-out over time interval</a:t>
            </a:r>
          </a:p>
          <a:p>
            <a:pPr lvl="1" eaLnBrk="0" hangingPunct="0">
              <a:spcBef>
                <a:spcPct val="50000"/>
              </a:spcBef>
            </a:pPr>
            <a:endParaRPr lang="en-US" sz="3200" dirty="0"/>
          </a:p>
        </p:txBody>
      </p:sp>
    </p:spTree>
    <p:extLst>
      <p:ext uri="{BB962C8B-B14F-4D97-AF65-F5344CB8AC3E}">
        <p14:creationId xmlns:p14="http://schemas.microsoft.com/office/powerpoint/2010/main" val="2920839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52400" y="381000"/>
            <a:ext cx="9601200" cy="1676400"/>
          </a:xfrm>
        </p:spPr>
        <p:txBody>
          <a:bodyPr/>
          <a:lstStyle/>
          <a:p>
            <a:r>
              <a:rPr lang="en-US" sz="3200" b="1" dirty="0" smtClean="0"/>
              <a:t>Method 2: Calculating </a:t>
            </a:r>
            <a:r>
              <a:rPr lang="en-US" sz="3200" b="1" dirty="0"/>
              <a:t>Incidence Rate </a:t>
            </a:r>
            <a:br>
              <a:rPr lang="en-US" sz="3200" b="1" dirty="0"/>
            </a:br>
            <a:r>
              <a:rPr lang="en-US" sz="3200" b="1" dirty="0" smtClean="0"/>
              <a:t>Without Individual-level Follow-up: </a:t>
            </a:r>
            <a:br>
              <a:rPr lang="en-US" sz="3200" b="1" dirty="0" smtClean="0"/>
            </a:br>
            <a:r>
              <a:rPr lang="en-US" sz="2800" b="1" dirty="0" smtClean="0"/>
              <a:t>Most often seen &amp; best </a:t>
            </a:r>
            <a:r>
              <a:rPr lang="en-US" sz="2800" b="1" dirty="0"/>
              <a:t>e</a:t>
            </a:r>
            <a:r>
              <a:rPr lang="en-US" sz="2800" b="1" dirty="0" smtClean="0"/>
              <a:t>xemplified in </a:t>
            </a:r>
            <a:r>
              <a:rPr lang="en-US" sz="2800" b="1" dirty="0"/>
              <a:t>d</a:t>
            </a:r>
            <a:r>
              <a:rPr lang="en-US" sz="2800" b="1" dirty="0" smtClean="0"/>
              <a:t>ynamic cohorts</a:t>
            </a:r>
            <a:r>
              <a:rPr lang="en-US" sz="4000" dirty="0"/>
              <a:t/>
            </a:r>
            <a:br>
              <a:rPr lang="en-US" sz="4000" dirty="0"/>
            </a:br>
            <a:endParaRPr lang="en-US" dirty="0" smtClean="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smtClean="0"/>
              <a:t>Research question: What is the incidence rate of diagnoses of pancreatic cancer in San Francisco (SF) County in 2010?</a:t>
            </a:r>
          </a:p>
          <a:p>
            <a:pPr>
              <a:lnSpc>
                <a:spcPct val="90000"/>
              </a:lnSpc>
            </a:pPr>
            <a:endParaRPr lang="en-US" sz="2000" dirty="0" smtClean="0"/>
          </a:p>
          <a:p>
            <a:pPr>
              <a:lnSpc>
                <a:spcPct val="90000"/>
              </a:lnSpc>
            </a:pPr>
            <a:r>
              <a:rPr lang="en-US" dirty="0" smtClean="0"/>
              <a:t>Numerator: All new pancreatic cancer diagnoses are reported to the SEER cancer registry</a:t>
            </a:r>
          </a:p>
          <a:p>
            <a:pPr>
              <a:lnSpc>
                <a:spcPct val="90000"/>
              </a:lnSpc>
            </a:pPr>
            <a:endParaRPr lang="en-US" sz="2000" dirty="0" smtClean="0"/>
          </a:p>
          <a:p>
            <a:pPr>
              <a:lnSpc>
                <a:spcPct val="90000"/>
              </a:lnSpc>
            </a:pPr>
            <a:r>
              <a:rPr lang="en-US" dirty="0" smtClean="0"/>
              <a:t>How to obtain a denominator for a rate?</a:t>
            </a:r>
          </a:p>
        </p:txBody>
      </p:sp>
    </p:spTree>
    <p:extLst>
      <p:ext uri="{BB962C8B-B14F-4D97-AF65-F5344CB8AC3E}">
        <p14:creationId xmlns:p14="http://schemas.microsoft.com/office/powerpoint/2010/main" val="1218039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smtClean="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0" y="824091"/>
            <a:ext cx="89916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smtClean="0"/>
              <a:t>The </a:t>
            </a:r>
            <a:r>
              <a:rPr lang="en-US" sz="2600" dirty="0"/>
              <a:t>study base for the </a:t>
            </a:r>
            <a:r>
              <a:rPr lang="en-US" sz="2600" dirty="0" smtClean="0"/>
              <a:t>pancreatic cancer </a:t>
            </a:r>
            <a:r>
              <a:rPr lang="en-US" sz="2600" dirty="0"/>
              <a:t>cases is the population of </a:t>
            </a:r>
            <a:r>
              <a:rPr lang="en-US" sz="2600" dirty="0" smtClean="0"/>
              <a:t>SF </a:t>
            </a:r>
            <a:r>
              <a:rPr lang="en-US" sz="2600" dirty="0"/>
              <a:t>County during the year(s) that cases were diagnosed (i.e</a:t>
            </a:r>
            <a:r>
              <a:rPr lang="en-US" sz="2600" dirty="0" smtClean="0"/>
              <a:t>., </a:t>
            </a:r>
            <a:r>
              <a:rPr lang="en-US" sz="2600" dirty="0"/>
              <a:t>a dynamic cohort). </a:t>
            </a:r>
          </a:p>
          <a:p>
            <a:pPr eaLnBrk="0" hangingPunct="0">
              <a:buFontTx/>
              <a:buChar char="•"/>
            </a:pPr>
            <a:endParaRPr lang="en-US" sz="1100" dirty="0"/>
          </a:p>
          <a:p>
            <a:pPr marL="284163" indent="-284163" eaLnBrk="0" hangingPunct="0">
              <a:buFontTx/>
              <a:buChar char="•"/>
            </a:pPr>
            <a:r>
              <a:rPr lang="en-US" sz="2600" dirty="0"/>
              <a:t> </a:t>
            </a:r>
            <a:r>
              <a:rPr lang="en-US" sz="2600" dirty="0" smtClean="0"/>
              <a:t>To </a:t>
            </a:r>
            <a:r>
              <a:rPr lang="en-US" sz="2600" dirty="0"/>
              <a:t>get an incidence </a:t>
            </a:r>
            <a:r>
              <a:rPr lang="en-US" sz="2600" dirty="0" smtClean="0"/>
              <a:t>rate </a:t>
            </a:r>
            <a:r>
              <a:rPr lang="en-US" sz="2600" dirty="0"/>
              <a:t>person-time denominator for a particular year by the </a:t>
            </a:r>
            <a:r>
              <a:rPr lang="en-US" sz="2600" dirty="0" smtClean="0"/>
              <a:t>“group method” </a:t>
            </a:r>
            <a:r>
              <a:rPr lang="en-US" sz="2600" dirty="0"/>
              <a:t>requires only an estimate of the </a:t>
            </a:r>
            <a:r>
              <a:rPr lang="en-US" sz="2600" dirty="0" smtClean="0"/>
              <a:t>“average population” </a:t>
            </a:r>
            <a:r>
              <a:rPr lang="en-US" sz="2600" dirty="0"/>
              <a:t>size during the </a:t>
            </a:r>
            <a:r>
              <a:rPr lang="en-US" sz="2600" dirty="0" smtClean="0"/>
              <a:t>year</a:t>
            </a:r>
          </a:p>
          <a:p>
            <a:pPr marL="914400" lvl="1" indent="-457200" eaLnBrk="0" hangingPunct="0">
              <a:buFont typeface="Times New Roman" panose="02020603050405020304" pitchFamily="18" charset="0"/>
              <a:buChar char="−"/>
            </a:pPr>
            <a:r>
              <a:rPr lang="en-US" sz="2600" dirty="0" smtClean="0"/>
              <a:t>If assume steady state: need population size at any point</a:t>
            </a:r>
          </a:p>
          <a:p>
            <a:pPr marL="914400" lvl="1" indent="-457200" eaLnBrk="0" hangingPunct="0">
              <a:buFont typeface="Times New Roman" panose="02020603050405020304" pitchFamily="18" charset="0"/>
              <a:buChar char="−"/>
            </a:pPr>
            <a:r>
              <a:rPr lang="en-US" sz="2600" dirty="0" smtClean="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smtClean="0"/>
              <a:t>If non-linear, then more math is needed</a:t>
            </a:r>
          </a:p>
          <a:p>
            <a:pPr marL="914400" lvl="1" indent="-457200" eaLnBrk="0" hangingPunct="0">
              <a:buFont typeface="Times New Roman" panose="02020603050405020304" pitchFamily="18" charset="0"/>
              <a:buChar char="−"/>
            </a:pPr>
            <a:r>
              <a:rPr lang="en-US" sz="2600" dirty="0" smtClean="0"/>
              <a:t>With small time intervals, steady state typically assumed</a:t>
            </a:r>
          </a:p>
          <a:p>
            <a:pPr eaLnBrk="0" hangingPunct="0">
              <a:buFontTx/>
              <a:buChar char="•"/>
            </a:pPr>
            <a:endParaRPr lang="en-US" sz="1100" dirty="0"/>
          </a:p>
          <a:p>
            <a:pPr eaLnBrk="0" hangingPunct="0">
              <a:buFontTx/>
              <a:buChar char="•"/>
            </a:pPr>
            <a:r>
              <a:rPr lang="en-US" sz="2600" dirty="0"/>
              <a:t>  </a:t>
            </a:r>
            <a:r>
              <a:rPr lang="en-US" sz="2600" dirty="0" smtClean="0"/>
              <a:t>Average population size (N) x time (T) = person-time</a:t>
            </a:r>
          </a:p>
          <a:p>
            <a:pPr eaLnBrk="0" hangingPunct="0">
              <a:buFontTx/>
              <a:buChar char="•"/>
            </a:pPr>
            <a:endParaRPr lang="en-US" sz="1200" dirty="0"/>
          </a:p>
          <a:p>
            <a:pPr eaLnBrk="0" hangingPunct="0">
              <a:buFontTx/>
              <a:buChar char="•"/>
            </a:pPr>
            <a:r>
              <a:rPr lang="en-US" sz="2600" dirty="0" smtClean="0"/>
              <a:t>  Fortunately</a:t>
            </a:r>
            <a:r>
              <a:rPr lang="en-US" sz="2600" dirty="0"/>
              <a:t>, </a:t>
            </a:r>
            <a:r>
              <a:rPr lang="en-US" sz="2600" dirty="0" smtClean="0"/>
              <a:t>SF population is determined in 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smtClean="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 (U.S. census)</a:t>
            </a:r>
          </a:p>
          <a:p>
            <a:pPr marL="914400" lvl="1" indent="-457200" eaLnBrk="0" hangingPunct="0">
              <a:buFont typeface="Times New Roman" panose="02020603050405020304" pitchFamily="18" charset="0"/>
              <a:buChar char="−"/>
            </a:pPr>
            <a:r>
              <a:rPr lang="en-US" sz="2800" dirty="0" smtClean="0"/>
              <a:t>Assume that population is steady state for 2010</a:t>
            </a:r>
          </a:p>
          <a:p>
            <a:pPr marL="914400" lvl="1" indent="-457200" eaLnBrk="0" hangingPunct="0">
              <a:buFont typeface="Times New Roman" panose="02020603050405020304" pitchFamily="18" charset="0"/>
              <a:buChar char="−"/>
            </a:pPr>
            <a:r>
              <a:rPr lang="en-US" sz="2800" dirty="0" smtClean="0"/>
              <a:t>Thus, person-time for 2010 is 805,340 person-years</a:t>
            </a:r>
            <a:r>
              <a:rPr lang="en-US" sz="3200" dirty="0" smtClean="0"/>
              <a:t>.</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Incidence rate for pancreatic cancer in SF </a:t>
            </a:r>
          </a:p>
          <a:p>
            <a:pPr lvl="1" algn="ctr" eaLnBrk="0" hangingPunct="0">
              <a:spcBef>
                <a:spcPts val="600"/>
              </a:spcBef>
            </a:pPr>
            <a:r>
              <a:rPr lang="en-US" sz="3200" dirty="0" smtClean="0"/>
              <a:t>123 cases/805,340  person-years</a:t>
            </a:r>
          </a:p>
          <a:p>
            <a:pPr lvl="1" algn="ctr" eaLnBrk="0" hangingPunct="0"/>
            <a:r>
              <a:rPr lang="en-US" sz="3200" dirty="0" smtClean="0"/>
              <a:t>= 15.3 cases per 100,000 person-years</a:t>
            </a:r>
            <a:endParaRPr lang="en-US" sz="3200" dirty="0"/>
          </a:p>
        </p:txBody>
      </p:sp>
    </p:spTree>
    <p:extLst>
      <p:ext uri="{BB962C8B-B14F-4D97-AF65-F5344CB8AC3E}">
        <p14:creationId xmlns:p14="http://schemas.microsoft.com/office/powerpoint/2010/main" val="305351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1524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152400" y="13716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Incidence rates </a:t>
            </a:r>
            <a:r>
              <a:rPr lang="en-US" sz="2800" dirty="0" smtClean="0"/>
              <a:t>(“person-time incidence”)</a:t>
            </a:r>
            <a:endParaRPr lang="en-US" sz="2800" dirty="0"/>
          </a:p>
          <a:p>
            <a:pPr marL="342900" indent="-342900" eaLnBrk="0" hangingPunct="0">
              <a:lnSpc>
                <a:spcPct val="90000"/>
              </a:lnSpc>
              <a:spcBef>
                <a:spcPct val="20000"/>
              </a:spcBef>
              <a:buFontTx/>
              <a:buChar char="•"/>
            </a:pPr>
            <a:endParaRPr lang="en-US" sz="1000" dirty="0"/>
          </a:p>
          <a:p>
            <a:pPr marL="342900" indent="-342900" eaLnBrk="0" hangingPunct="0">
              <a:lnSpc>
                <a:spcPct val="90000"/>
              </a:lnSpc>
              <a:spcBef>
                <a:spcPct val="20000"/>
              </a:spcBef>
              <a:buFontTx/>
              <a:buChar char="•"/>
            </a:pPr>
            <a:r>
              <a:rPr lang="en-US" sz="2800" dirty="0"/>
              <a:t>“Average” incidence rate</a:t>
            </a:r>
          </a:p>
          <a:p>
            <a:pPr marL="742950" lvl="1" indent="-285750" eaLnBrk="0" hangingPunct="0">
              <a:lnSpc>
                <a:spcPct val="90000"/>
              </a:lnSpc>
              <a:spcBef>
                <a:spcPct val="20000"/>
              </a:spcBef>
              <a:buFontTx/>
              <a:buChar char="–"/>
            </a:pPr>
            <a:r>
              <a:rPr lang="en-US" sz="2800" dirty="0"/>
              <a:t>Calculating</a:t>
            </a:r>
          </a:p>
          <a:p>
            <a:pPr marL="742950" lvl="1" indent="-285750" eaLnBrk="0" hangingPunct="0">
              <a:lnSpc>
                <a:spcPct val="90000"/>
              </a:lnSpc>
              <a:spcBef>
                <a:spcPct val="20000"/>
              </a:spcBef>
              <a:buFontTx/>
              <a:buChar char="–"/>
            </a:pPr>
            <a:r>
              <a:rPr lang="en-US" sz="2800" dirty="0"/>
              <a:t>Uses</a:t>
            </a:r>
          </a:p>
          <a:p>
            <a:pPr marL="1600200" lvl="3" indent="-2286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2800" dirty="0"/>
              <a:t>Instantaneous incidence rate (aka “hazard”) </a:t>
            </a:r>
          </a:p>
          <a:p>
            <a:pPr marL="342900" indent="-342900" eaLnBrk="0" hangingPunct="0">
              <a:lnSpc>
                <a:spcPct val="90000"/>
              </a:lnSpc>
              <a:spcBef>
                <a:spcPct val="20000"/>
              </a:spcBef>
              <a:buFontTx/>
              <a:buChar char="•"/>
            </a:pPr>
            <a:endParaRPr lang="en-US" sz="1000" dirty="0"/>
          </a:p>
          <a:p>
            <a:pPr marL="342900" indent="-342900" eaLnBrk="0" hangingPunct="0">
              <a:lnSpc>
                <a:spcPct val="90000"/>
              </a:lnSpc>
              <a:spcBef>
                <a:spcPct val="20000"/>
              </a:spcBef>
              <a:buFontTx/>
              <a:buChar char="•"/>
            </a:pPr>
            <a:r>
              <a:rPr lang="en-US" sz="2800" dirty="0"/>
              <a:t>Cumulative incidence and incidence rate</a:t>
            </a:r>
          </a:p>
          <a:p>
            <a:pPr marL="742950" lvl="1" indent="-285750" eaLnBrk="0" hangingPunct="0">
              <a:lnSpc>
                <a:spcPct val="90000"/>
              </a:lnSpc>
              <a:spcBef>
                <a:spcPct val="20000"/>
              </a:spcBef>
              <a:buFontTx/>
              <a:buChar char="–"/>
            </a:pPr>
            <a:r>
              <a:rPr lang="en-US" sz="2800" dirty="0"/>
              <a:t>different but related</a:t>
            </a:r>
          </a:p>
          <a:p>
            <a:pPr marL="742950" lvl="1" indent="-285750" eaLnBrk="0" hangingPunct="0">
              <a:lnSpc>
                <a:spcPct val="90000"/>
              </a:lnSpc>
              <a:spcBef>
                <a:spcPct val="20000"/>
              </a:spcBef>
              <a:buFontTx/>
              <a:buChar char="–"/>
            </a:pPr>
            <a:endParaRPr lang="en-US" sz="1000" dirty="0"/>
          </a:p>
          <a:p>
            <a:pPr marL="342900" indent="-342900" eaLnBrk="0" hangingPunct="0">
              <a:lnSpc>
                <a:spcPct val="90000"/>
              </a:lnSpc>
              <a:spcBef>
                <a:spcPct val="20000"/>
              </a:spcBef>
              <a:buFontTx/>
              <a:buChar char="•"/>
            </a:pPr>
            <a:r>
              <a:rPr lang="en-US" sz="2800" dirty="0"/>
              <a:t>Assumptions: cumulative incidence &amp; incidence </a:t>
            </a:r>
            <a:r>
              <a:rPr lang="en-US" sz="2800" dirty="0" smtClean="0"/>
              <a:t>rate</a:t>
            </a:r>
          </a:p>
          <a:p>
            <a:pPr marL="342900" indent="-342900" eaLnBrk="0" hangingPunct="0">
              <a:lnSpc>
                <a:spcPct val="90000"/>
              </a:lnSpc>
              <a:spcBef>
                <a:spcPct val="20000"/>
              </a:spcBef>
              <a:buFontTx/>
              <a:buChar char="•"/>
            </a:pPr>
            <a:endParaRPr lang="en-US" sz="1200" dirty="0"/>
          </a:p>
          <a:p>
            <a:pPr marL="342900" indent="-342900" eaLnBrk="0" hangingPunct="0">
              <a:lnSpc>
                <a:spcPct val="90000"/>
              </a:lnSpc>
              <a:spcBef>
                <a:spcPct val="20000"/>
              </a:spcBef>
              <a:buFontTx/>
              <a:buChar char="•"/>
            </a:pPr>
            <a:r>
              <a:rPr lang="en-US" sz="2800" dirty="0"/>
              <a:t>Accommodating competing events in incidence estimates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endParaRPr lang="en-US" sz="3200" b="1" dirty="0" smtClean="0">
              <a:solidFill>
                <a:schemeClr val="tx2"/>
              </a:solidFill>
            </a:endParaRPr>
          </a:p>
          <a:p>
            <a:pPr algn="ctr" eaLnBrk="0" hangingPunct="0"/>
            <a:r>
              <a:rPr lang="en-US" sz="3200" b="1" dirty="0" smtClean="0">
                <a:solidFill>
                  <a:schemeClr val="tx2"/>
                </a:solidFill>
              </a:rPr>
              <a:t>Full individual-level data not available</a:t>
            </a:r>
          </a:p>
          <a:p>
            <a:pPr algn="ctr" eaLnBrk="0" hangingPunct="0"/>
            <a:r>
              <a:rPr lang="en-US" sz="3200" b="1" dirty="0" smtClean="0">
                <a:solidFill>
                  <a:schemeClr val="tx2"/>
                </a:solidFill>
              </a:rPr>
              <a:t>Example in </a:t>
            </a:r>
            <a:r>
              <a:rPr lang="en-US" sz="3200" b="1" dirty="0">
                <a:solidFill>
                  <a:schemeClr val="tx2"/>
                </a:solidFill>
              </a:rPr>
              <a:t>F</a:t>
            </a:r>
            <a:r>
              <a:rPr lang="en-US" sz="3200" b="1" dirty="0" smtClean="0">
                <a:solidFill>
                  <a:schemeClr val="tx2"/>
                </a:solidFill>
              </a:rPr>
              <a:t>ixed Cohort</a:t>
            </a:r>
            <a:endParaRPr lang="en-US" sz="3200" b="1" dirty="0">
              <a:solidFill>
                <a:schemeClr val="tx2"/>
              </a:solidFill>
            </a:endParaRPr>
          </a:p>
        </p:txBody>
      </p:sp>
      <p:sp>
        <p:nvSpPr>
          <p:cNvPr id="37890" name="Text Box 5"/>
          <p:cNvSpPr txBox="1">
            <a:spLocks noChangeArrowheads="1"/>
          </p:cNvSpPr>
          <p:nvPr/>
        </p:nvSpPr>
        <p:spPr bwMode="auto">
          <a:xfrm>
            <a:off x="152400" y="1447800"/>
            <a:ext cx="8915400" cy="4616648"/>
          </a:xfrm>
          <a:prstGeom prst="rect">
            <a:avLst/>
          </a:prstGeom>
          <a:noFill/>
          <a:ln w="9525">
            <a:noFill/>
            <a:miter lim="800000"/>
            <a:headEnd/>
            <a:tailEnd/>
          </a:ln>
        </p:spPr>
        <p:txBody>
          <a:bodyPr wrap="square">
            <a:spAutoFit/>
          </a:bodyPr>
          <a:lstStyle/>
          <a:p>
            <a:pPr eaLnBrk="0" hangingPunct="0"/>
            <a:endParaRPr lang="en-US" sz="2800" dirty="0" smtClean="0"/>
          </a:p>
          <a:p>
            <a:pPr marL="350838" indent="-350838" eaLnBrk="0" hangingPunct="0">
              <a:buFont typeface="Arial" panose="020B0604020202020204" pitchFamily="34" charset="0"/>
              <a:buChar char="•"/>
            </a:pPr>
            <a:r>
              <a:rPr lang="en-US" sz="2600" dirty="0"/>
              <a:t>A</a:t>
            </a:r>
            <a:r>
              <a:rPr lang="en-US" sz="2600" dirty="0" smtClean="0"/>
              <a:t>verage population method also useful in a fixed cohort if individual information is, for some reason, not fully available</a:t>
            </a:r>
            <a:r>
              <a:rPr lang="en-US" sz="2800" dirty="0" smtClean="0"/>
              <a:t>.</a:t>
            </a:r>
          </a:p>
          <a:p>
            <a:pPr eaLnBrk="0" hangingPunct="0"/>
            <a:endParaRPr lang="en-US" sz="2800" dirty="0" smtClean="0"/>
          </a:p>
          <a:p>
            <a:pPr marL="350838" indent="-350838" eaLnBrk="0" hangingPunct="0">
              <a:buFont typeface="Arial" panose="020B0604020202020204" pitchFamily="34" charset="0"/>
              <a:buChar char="•"/>
            </a:pPr>
            <a:r>
              <a:rPr lang="en-US" sz="2600" dirty="0" smtClean="0"/>
              <a:t>To do this, just need to know:</a:t>
            </a:r>
          </a:p>
          <a:p>
            <a:pPr marL="914400" lvl="1" indent="-457200" eaLnBrk="0" hangingPunct="0">
              <a:buFont typeface="Times New Roman" panose="02020603050405020304" pitchFamily="18" charset="0"/>
              <a:buChar char="–"/>
            </a:pPr>
            <a:r>
              <a:rPr lang="en-US" sz="2600" dirty="0"/>
              <a:t>Number of events (E</a:t>
            </a:r>
            <a:r>
              <a:rPr lang="en-US" sz="2600" dirty="0" smtClean="0"/>
              <a:t>)</a:t>
            </a:r>
          </a:p>
          <a:p>
            <a:pPr marL="914400" lvl="1" indent="-457200" eaLnBrk="0" hangingPunct="0">
              <a:buFont typeface="Times New Roman" panose="02020603050405020304" pitchFamily="18" charset="0"/>
              <a:buChar char="–"/>
            </a:pPr>
            <a:r>
              <a:rPr lang="en-US" sz="2600" dirty="0" smtClean="0"/>
              <a:t>Size of starting </a:t>
            </a:r>
            <a:r>
              <a:rPr lang="en-US" sz="2600" dirty="0"/>
              <a:t>and ending population</a:t>
            </a:r>
          </a:p>
          <a:p>
            <a:pPr marL="457200" indent="-457200" eaLnBrk="0" hangingPunct="0">
              <a:buFontTx/>
              <a:buChar char="-"/>
            </a:pPr>
            <a:endParaRPr lang="en-US" sz="2800" dirty="0"/>
          </a:p>
          <a:p>
            <a:pPr marL="350838" indent="-350838" eaLnBrk="0" hangingPunct="0">
              <a:buFont typeface="Arial" panose="020B0604020202020204" pitchFamily="34" charset="0"/>
              <a:buChar char="•"/>
            </a:pPr>
            <a:r>
              <a:rPr lang="en-US" sz="2600" dirty="0"/>
              <a:t>R</a:t>
            </a:r>
            <a:r>
              <a:rPr lang="en-US" sz="2600" dirty="0" smtClean="0"/>
              <a:t>est of the math: </a:t>
            </a:r>
          </a:p>
          <a:p>
            <a:pPr marL="914400" lvl="1" indent="-457200" eaLnBrk="0" hangingPunct="0">
              <a:buFont typeface="Times New Roman" panose="02020603050405020304" pitchFamily="18" charset="0"/>
              <a:buChar char="–"/>
            </a:pPr>
            <a:r>
              <a:rPr lang="en-US" sz="2600" dirty="0"/>
              <a:t>F</a:t>
            </a:r>
            <a:r>
              <a:rPr lang="en-US" sz="2600" dirty="0" smtClean="0"/>
              <a:t>ollows your intuition of doing the best you can with what you have to make a good guess at aggregate person-time.</a:t>
            </a:r>
            <a:endParaRPr lang="en-US" sz="2600" dirty="0"/>
          </a:p>
        </p:txBody>
      </p:sp>
    </p:spTree>
    <p:extLst>
      <p:ext uri="{BB962C8B-B14F-4D97-AF65-F5344CB8AC3E}">
        <p14:creationId xmlns:p14="http://schemas.microsoft.com/office/powerpoint/2010/main" val="1512249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smtClean="0"/>
              <a:t>Example of Fixed Cohort Study</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4195659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772400" cy="1143000"/>
          </a:xfrm>
        </p:spPr>
        <p:txBody>
          <a:bodyPr>
            <a:normAutofit/>
          </a:bodyPr>
          <a:lstStyle/>
          <a:p>
            <a:pPr>
              <a:defRPr/>
            </a:pPr>
            <a:r>
              <a:rPr lang="en-US" sz="4000" b="1" dirty="0" smtClean="0"/>
              <a:t>What if this is all you knew?</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956608"/>
            <a:ext cx="1524000" cy="1938992"/>
          </a:xfrm>
          <a:prstGeom prst="rect">
            <a:avLst/>
          </a:prstGeom>
          <a:noFill/>
        </p:spPr>
        <p:txBody>
          <a:bodyPr wrap="square" rtlCol="0">
            <a:spAutoFit/>
          </a:bodyPr>
          <a:lstStyle/>
          <a:p>
            <a:r>
              <a:rPr lang="en-US" dirty="0" smtClean="0"/>
              <a:t>N</a:t>
            </a:r>
            <a:r>
              <a:rPr lang="en-US" baseline="-25000" dirty="0" smtClean="0"/>
              <a:t>begin</a:t>
            </a:r>
            <a:r>
              <a:rPr lang="en-US" dirty="0" smtClean="0"/>
              <a:t> = 10</a:t>
            </a:r>
          </a:p>
          <a:p>
            <a:endParaRPr lang="en-US" dirty="0" smtClean="0"/>
          </a:p>
          <a:p>
            <a:r>
              <a:rPr lang="en-US" dirty="0" smtClean="0"/>
              <a:t>N</a:t>
            </a:r>
            <a:r>
              <a:rPr lang="en-US" baseline="-25000" dirty="0" smtClean="0"/>
              <a:t>end</a:t>
            </a:r>
            <a:r>
              <a:rPr lang="en-US" dirty="0" smtClean="0"/>
              <a:t> = 1</a:t>
            </a:r>
          </a:p>
          <a:p>
            <a:endParaRPr lang="en-US" dirty="0" smtClean="0"/>
          </a:p>
          <a:p>
            <a:r>
              <a:rPr lang="en-US" dirty="0" smtClean="0"/>
              <a:t>E = 6</a:t>
            </a:r>
            <a:endParaRPr lang="en-US" dirty="0"/>
          </a:p>
        </p:txBody>
      </p:sp>
      <p:sp>
        <p:nvSpPr>
          <p:cNvPr id="4" name="TextBox 3"/>
          <p:cNvSpPr txBox="1"/>
          <p:nvPr/>
        </p:nvSpPr>
        <p:spPr>
          <a:xfrm>
            <a:off x="1676400" y="1202353"/>
            <a:ext cx="5715000" cy="4893647"/>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584173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152400" y="914400"/>
            <a:ext cx="8915400" cy="6370975"/>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r>
              <a:rPr lang="en-US" sz="2800" dirty="0" smtClean="0"/>
              <a:t>)</a:t>
            </a:r>
          </a:p>
          <a:p>
            <a:pPr eaLnBrk="0" hangingPunct="0"/>
            <a:endParaRPr lang="en-US" sz="1100" dirty="0"/>
          </a:p>
          <a:p>
            <a:pPr marL="457200" indent="-457200" eaLnBrk="0" hangingPunct="0">
              <a:spcBef>
                <a:spcPts val="600"/>
              </a:spcBef>
              <a:buFont typeface="Arial" panose="020B0604020202020204" pitchFamily="34" charset="0"/>
              <a:buChar char="•"/>
            </a:pPr>
            <a:r>
              <a:rPr lang="en-US" sz="2800" dirty="0"/>
              <a:t>Denominator: </a:t>
            </a:r>
            <a:r>
              <a:rPr lang="en-US" sz="2800" dirty="0" smtClean="0"/>
              <a:t>10 persons at beginning; 1 person at end.  1 person contributes 2 </a:t>
            </a:r>
            <a:r>
              <a:rPr lang="en-US" sz="2800" dirty="0" smtClean="0"/>
              <a:t>pers</a:t>
            </a:r>
            <a:r>
              <a:rPr lang="en-US" sz="2800" dirty="0" smtClean="0"/>
              <a:t>-yrs.  What about the other 9?  As an estimate, they each contribute half of the total follow-up time:  9x2/2 = 9 </a:t>
            </a:r>
            <a:r>
              <a:rPr lang="en-US" sz="2800" dirty="0" smtClean="0"/>
              <a:t>pers</a:t>
            </a:r>
            <a:r>
              <a:rPr lang="en-US" sz="2800" dirty="0" smtClean="0"/>
              <a:t>-yrs. 2+9 = 11 person-</a:t>
            </a:r>
            <a:r>
              <a:rPr lang="en-US" sz="2800" dirty="0" smtClean="0"/>
              <a:t>yrs</a:t>
            </a:r>
            <a:r>
              <a:rPr lang="en-US" sz="2800" dirty="0" smtClean="0"/>
              <a:t> </a:t>
            </a:r>
            <a:endParaRPr lang="en-US" sz="2800" dirty="0"/>
          </a:p>
          <a:p>
            <a:pPr eaLnBrk="0" hangingPunct="0">
              <a:spcBef>
                <a:spcPts val="600"/>
              </a:spcBef>
            </a:pPr>
            <a:endParaRPr lang="en-US" sz="1100" dirty="0"/>
          </a:p>
          <a:p>
            <a:pPr marL="457200" indent="-457200" eaLnBrk="0" hangingPunct="0">
              <a:spcBef>
                <a:spcPts val="600"/>
              </a:spcBef>
              <a:buFont typeface="Arial" panose="020B0604020202020204" pitchFamily="34" charset="0"/>
              <a:buChar char="•"/>
            </a:pPr>
            <a:r>
              <a:rPr lang="en-US" sz="2800" dirty="0"/>
              <a:t>Rate = </a:t>
            </a:r>
            <a:r>
              <a:rPr lang="en-US" sz="2800" dirty="0" smtClean="0"/>
              <a:t>6 events /11 person-years </a:t>
            </a:r>
            <a:r>
              <a:rPr lang="en-US" sz="2800" dirty="0"/>
              <a:t>= 0.545 per person-year</a:t>
            </a:r>
          </a:p>
          <a:p>
            <a:pPr marL="465138" eaLnBrk="0" hangingPunct="0"/>
            <a:r>
              <a:rPr lang="en-US" sz="2800" dirty="0"/>
              <a:t>or 54.5 per 100 person-years</a:t>
            </a:r>
          </a:p>
          <a:p>
            <a:pPr eaLnBrk="0" hangingPunct="0"/>
            <a:endParaRPr lang="en-US" sz="1100" dirty="0"/>
          </a:p>
          <a:p>
            <a:pPr marL="457200" indent="-457200" eaLnBrk="0" hangingPunct="0">
              <a:buFont typeface="Arial" panose="020B0604020202020204" pitchFamily="34" charset="0"/>
              <a:buChar char="•"/>
            </a:pPr>
            <a:r>
              <a:rPr lang="en-US" sz="2800" dirty="0" smtClean="0"/>
              <a:t>This method </a:t>
            </a:r>
            <a:r>
              <a:rPr lang="en-US" sz="2800" dirty="0"/>
              <a:t>assumes uniform occurrence of events and of censoring during the </a:t>
            </a:r>
            <a:r>
              <a:rPr lang="en-US" sz="2800" dirty="0" smtClean="0"/>
              <a:t>interval</a:t>
            </a:r>
          </a:p>
          <a:p>
            <a:pPr marL="914400" lvl="1" indent="-457200" eaLnBrk="0" hangingPunct="0">
              <a:buFont typeface="Times New Roman" panose="02020603050405020304" pitchFamily="18" charset="0"/>
              <a:buChar char="–"/>
            </a:pPr>
            <a:r>
              <a:rPr lang="en-US" sz="2800" dirty="0" smtClean="0"/>
              <a:t>like the life-table method</a:t>
            </a:r>
          </a:p>
          <a:p>
            <a:pPr marL="914400" lvl="1" indent="-457200" eaLnBrk="0" hangingPunct="0">
              <a:buFont typeface="Times New Roman" panose="02020603050405020304" pitchFamily="18" charset="0"/>
              <a:buChar char="–"/>
            </a:pPr>
            <a:r>
              <a:rPr lang="en-US" sz="2800" dirty="0" smtClean="0"/>
              <a:t>if assumptions are wrong, the estimate is wrong</a:t>
            </a:r>
          </a:p>
          <a:p>
            <a:pPr marL="1371600" lvl="2" indent="-457200" eaLnBrk="0" hangingPunct="0">
              <a:buFont typeface="Arial" panose="020B0604020202020204" pitchFamily="34" charset="0"/>
              <a:buChar char="•"/>
            </a:pPr>
            <a:endParaRPr lang="en-US" sz="2800" dirty="0" smtClean="0"/>
          </a:p>
          <a:p>
            <a:pPr eaLnBrk="0" hangingPunct="0"/>
            <a:endParaRPr lang="en-US" dirty="0"/>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76200"/>
            <a:ext cx="7772400" cy="1143000"/>
          </a:xfrm>
        </p:spPr>
        <p:txBody>
          <a:bodyPr/>
          <a:lstStyle/>
          <a:p>
            <a:r>
              <a:rPr lang="en-US" sz="3200" b="1" dirty="0" smtClean="0"/>
              <a:t>Average population (Group data) rates versus individual-level approach</a:t>
            </a:r>
          </a:p>
        </p:txBody>
      </p:sp>
      <p:sp>
        <p:nvSpPr>
          <p:cNvPr id="64514" name="Rectangle 3"/>
          <p:cNvSpPr>
            <a:spLocks noGrp="1" noChangeArrowheads="1"/>
          </p:cNvSpPr>
          <p:nvPr>
            <p:ph type="body" idx="1"/>
          </p:nvPr>
        </p:nvSpPr>
        <p:spPr>
          <a:xfrm>
            <a:off x="0" y="1447800"/>
            <a:ext cx="9067800" cy="4114800"/>
          </a:xfrm>
        </p:spPr>
        <p:txBody>
          <a:bodyPr/>
          <a:lstStyle/>
          <a:p>
            <a:pPr>
              <a:lnSpc>
                <a:spcPct val="90000"/>
              </a:lnSpc>
            </a:pPr>
            <a:r>
              <a:rPr lang="en-US" sz="2800" dirty="0" smtClean="0"/>
              <a:t>If losses and events occur perfectly uniformly over interval</a:t>
            </a:r>
          </a:p>
          <a:p>
            <a:pPr lvl="1">
              <a:lnSpc>
                <a:spcPct val="90000"/>
              </a:lnSpc>
            </a:pPr>
            <a:r>
              <a:rPr lang="en-US" dirty="0"/>
              <a:t>T</a:t>
            </a:r>
            <a:r>
              <a:rPr lang="en-US" dirty="0" smtClean="0"/>
              <a:t>otal person-time calculation for denominator (and thus the rate) will be the same whether based on average population size method or individual-level data</a:t>
            </a:r>
          </a:p>
          <a:p>
            <a:pPr>
              <a:lnSpc>
                <a:spcPct val="90000"/>
              </a:lnSpc>
            </a:pPr>
            <a:endParaRPr lang="en-US" sz="1400" dirty="0" smtClean="0"/>
          </a:p>
          <a:p>
            <a:pPr>
              <a:lnSpc>
                <a:spcPct val="90000"/>
              </a:lnSpc>
            </a:pPr>
            <a:r>
              <a:rPr lang="en-US" sz="2800" dirty="0" smtClean="0"/>
              <a:t>In this example, estimates slightly differ:  </a:t>
            </a:r>
          </a:p>
          <a:p>
            <a:pPr lvl="1">
              <a:lnSpc>
                <a:spcPct val="90000"/>
              </a:lnSpc>
            </a:pPr>
            <a:r>
              <a:rPr lang="en-US" dirty="0" smtClean="0"/>
              <a:t>62.6 per 100 person-</a:t>
            </a:r>
            <a:r>
              <a:rPr lang="en-US" dirty="0" smtClean="0"/>
              <a:t>yrs</a:t>
            </a:r>
            <a:r>
              <a:rPr lang="en-US" dirty="0" smtClean="0"/>
              <a:t>  vs 54.5 per 100 person-yrs.  </a:t>
            </a:r>
          </a:p>
          <a:p>
            <a:pPr lvl="1">
              <a:lnSpc>
                <a:spcPct val="90000"/>
              </a:lnSpc>
            </a:pPr>
            <a:r>
              <a:rPr lang="en-US" dirty="0" smtClean="0"/>
              <a:t>Reason:  </a:t>
            </a:r>
            <a:r>
              <a:rPr lang="en-US" dirty="0"/>
              <a:t>losses </a:t>
            </a:r>
            <a:r>
              <a:rPr lang="en-US" dirty="0" smtClean="0"/>
              <a:t>&amp; events did not occur perfectly uniformly over time</a:t>
            </a:r>
          </a:p>
        </p:txBody>
      </p:sp>
    </p:spTree>
    <p:extLst>
      <p:ext uri="{BB962C8B-B14F-4D97-AF65-F5344CB8AC3E}">
        <p14:creationId xmlns:p14="http://schemas.microsoft.com/office/powerpoint/2010/main" val="521650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52400"/>
            <a:ext cx="9144000" cy="1143000"/>
          </a:xfrm>
        </p:spPr>
        <p:txBody>
          <a:bodyPr/>
          <a:lstStyle/>
          <a:p>
            <a:r>
              <a:rPr lang="en-US" sz="2800" b="1" dirty="0" smtClean="0"/>
              <a:t>Note on terminology:  </a:t>
            </a:r>
            <a:br>
              <a:rPr lang="en-US" sz="2800" b="1" dirty="0" smtClean="0"/>
            </a:br>
            <a:r>
              <a:rPr lang="en-US" sz="2800" b="1" dirty="0" smtClean="0"/>
              <a:t>Average incidence rate based on group vs. individual data</a:t>
            </a:r>
          </a:p>
        </p:txBody>
      </p:sp>
      <p:sp>
        <p:nvSpPr>
          <p:cNvPr id="39938" name="Rectangle 3"/>
          <p:cNvSpPr>
            <a:spLocks noGrp="1" noChangeArrowheads="1"/>
          </p:cNvSpPr>
          <p:nvPr>
            <p:ph type="body" idx="1"/>
          </p:nvPr>
        </p:nvSpPr>
        <p:spPr>
          <a:xfrm>
            <a:off x="152400" y="1600200"/>
            <a:ext cx="9144000" cy="4648200"/>
          </a:xfrm>
        </p:spPr>
        <p:txBody>
          <a:bodyPr/>
          <a:lstStyle/>
          <a:p>
            <a:pPr>
              <a:spcBef>
                <a:spcPct val="50000"/>
              </a:spcBef>
            </a:pPr>
            <a:r>
              <a:rPr lang="en-US" dirty="0" smtClean="0"/>
              <a:t>Szklo and Nieto text use:</a:t>
            </a:r>
          </a:p>
          <a:p>
            <a:pPr lvl="1">
              <a:spcBef>
                <a:spcPct val="50000"/>
              </a:spcBef>
            </a:pPr>
            <a:r>
              <a:rPr lang="en-US" b="1" dirty="0" smtClean="0"/>
              <a:t>incidence rate</a:t>
            </a:r>
            <a:r>
              <a:rPr lang="en-US" dirty="0" smtClean="0"/>
              <a:t> when calculating rate based on </a:t>
            </a:r>
            <a:r>
              <a:rPr lang="en-US" b="1" dirty="0" smtClean="0"/>
              <a:t>group data</a:t>
            </a:r>
            <a:r>
              <a:rPr lang="en-US" dirty="0" smtClean="0"/>
              <a:t> (average population at risk)</a:t>
            </a:r>
          </a:p>
          <a:p>
            <a:pPr lvl="1">
              <a:spcBef>
                <a:spcPct val="50000"/>
              </a:spcBef>
            </a:pPr>
            <a:r>
              <a:rPr lang="en-US" b="1" dirty="0" smtClean="0"/>
              <a:t>incidence density</a:t>
            </a:r>
            <a:r>
              <a:rPr lang="en-US" dirty="0" smtClean="0"/>
              <a:t> when based on </a:t>
            </a:r>
            <a:r>
              <a:rPr lang="en-US" b="1" dirty="0" smtClean="0"/>
              <a:t>individual-level data</a:t>
            </a:r>
          </a:p>
          <a:p>
            <a:pPr>
              <a:spcBef>
                <a:spcPct val="50000"/>
              </a:spcBef>
            </a:pPr>
            <a:endParaRPr lang="en-US" sz="1400" b="1" dirty="0" smtClean="0"/>
          </a:p>
          <a:p>
            <a:pPr>
              <a:spcBef>
                <a:spcPct val="50000"/>
              </a:spcBef>
            </a:pPr>
            <a:r>
              <a:rPr lang="en-US" dirty="0" smtClean="0"/>
              <a:t>This terminology distinction not followed by most, and we don't favor this distinction.  </a:t>
            </a:r>
          </a:p>
          <a:p>
            <a:pPr lvl="1">
              <a:spcBef>
                <a:spcPct val="50000"/>
              </a:spcBef>
            </a:pPr>
            <a:r>
              <a:rPr lang="en-US" dirty="0" smtClean="0"/>
              <a:t>We call them both average incidence rate</a:t>
            </a:r>
          </a:p>
        </p:txBody>
      </p:sp>
    </p:spTree>
    <p:extLst>
      <p:ext uri="{BB962C8B-B14F-4D97-AF65-F5344CB8AC3E}">
        <p14:creationId xmlns:p14="http://schemas.microsoft.com/office/powerpoint/2010/main" val="1141510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04800" y="-76200"/>
            <a:ext cx="8610600" cy="838200"/>
          </a:xfrm>
        </p:spPr>
        <p:txBody>
          <a:bodyPr/>
          <a:lstStyle/>
          <a:p>
            <a:r>
              <a:rPr lang="en-US" sz="3600" b="1" dirty="0" smtClean="0"/>
              <a:t>Incidence rate value depends on time units</a:t>
            </a:r>
            <a:r>
              <a:rPr lang="en-US" sz="3600" dirty="0" smtClean="0"/>
              <a:t> </a:t>
            </a:r>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smtClean="0"/>
              <a:t>Incidence rate of </a:t>
            </a:r>
            <a:r>
              <a:rPr lang="en-US" b="1" dirty="0" smtClean="0"/>
              <a:t>8 cases per 100 person-years</a:t>
            </a:r>
            <a:r>
              <a:rPr lang="en-US" dirty="0" smtClean="0"/>
              <a:t>:</a:t>
            </a:r>
          </a:p>
          <a:p>
            <a:pPr>
              <a:buFontTx/>
              <a:buNone/>
            </a:pPr>
            <a:endParaRPr lang="en-US" sz="400" dirty="0" smtClean="0"/>
          </a:p>
          <a:p>
            <a:r>
              <a:rPr lang="en-US" sz="2800" dirty="0" smtClean="0"/>
              <a:t>Could report as cases per 100 person-months:</a:t>
            </a:r>
          </a:p>
          <a:p>
            <a:pPr>
              <a:buFontTx/>
              <a:buNone/>
            </a:pPr>
            <a:r>
              <a:rPr lang="en-US" sz="2800" dirty="0" smtClean="0"/>
              <a:t>	(8/100 person-yrs) * (1 yr/12 mos) = </a:t>
            </a:r>
          </a:p>
          <a:p>
            <a:pPr>
              <a:buFontTx/>
              <a:buNone/>
            </a:pPr>
            <a:r>
              <a:rPr lang="en-US" sz="2800" b="1" dirty="0" smtClean="0"/>
              <a:t>		0.67 cases per 100 person-months</a:t>
            </a:r>
          </a:p>
          <a:p>
            <a:r>
              <a:rPr lang="en-US" sz="2800" dirty="0" smtClean="0"/>
              <a:t>Or as cases per 100 person-weeks:</a:t>
            </a:r>
          </a:p>
          <a:p>
            <a:pPr>
              <a:buFontTx/>
              <a:buNone/>
            </a:pPr>
            <a:r>
              <a:rPr lang="en-US" sz="2800" dirty="0" smtClean="0"/>
              <a:t>	(8/100 person-yrs) * (1 yr/52 weeks) =</a:t>
            </a:r>
          </a:p>
          <a:p>
            <a:pPr>
              <a:buFontTx/>
              <a:buNone/>
            </a:pPr>
            <a:r>
              <a:rPr lang="en-US" sz="2800" b="1" dirty="0" smtClean="0"/>
              <a:t>		0.15 cases per 100 person-weeks</a:t>
            </a:r>
          </a:p>
          <a:p>
            <a:pPr>
              <a:buFontTx/>
              <a:buNone/>
            </a:pPr>
            <a:endParaRPr lang="en-US" sz="800" b="1" dirty="0" smtClean="0"/>
          </a:p>
          <a:p>
            <a:r>
              <a:rPr lang="en-US" sz="2800" dirty="0" smtClean="0"/>
              <a:t>All estimates identify the same incidence rate, but person-years most common</a:t>
            </a:r>
          </a:p>
          <a:p>
            <a:endParaRPr lang="en-US" sz="800" dirty="0" smtClean="0"/>
          </a:p>
          <a:p>
            <a:r>
              <a:rPr lang="en-US" sz="2800" dirty="0" smtClean="0"/>
              <a:t>Usually presented with at least one non-zero integer to the left of the decimal </a:t>
            </a:r>
            <a:r>
              <a:rPr lang="en-US" sz="2800" dirty="0" smtClean="0"/>
              <a:t>point (e.g., 8 cases/100 p-</a:t>
            </a:r>
            <a:r>
              <a:rPr lang="en-US" sz="2800" dirty="0" err="1" smtClean="0"/>
              <a:t>yrs</a:t>
            </a:r>
            <a:r>
              <a:rPr lang="en-US" sz="2800" dirty="0" smtClean="0"/>
              <a:t>)</a:t>
            </a:r>
            <a:endParaRPr lang="en-US" sz="2800" dirty="0" smtClean="0"/>
          </a:p>
          <a:p>
            <a:pPr>
              <a:buFontTx/>
              <a:buNone/>
            </a:pPr>
            <a:endParaRPr lang="en-US" b="1" dirty="0" smtClean="0"/>
          </a:p>
        </p:txBody>
      </p:sp>
      <p:sp>
        <p:nvSpPr>
          <p:cNvPr id="2" name="Oval 1"/>
          <p:cNvSpPr>
            <a:spLocks noChangeArrowheads="1"/>
          </p:cNvSpPr>
          <p:nvPr/>
        </p:nvSpPr>
        <p:spPr bwMode="auto">
          <a:xfrm>
            <a:off x="3225384" y="685800"/>
            <a:ext cx="5181600" cy="762000"/>
          </a:xfrm>
          <a:prstGeom prst="ellipse">
            <a:avLst/>
          </a:prstGeom>
          <a:noFill/>
          <a:ln w="9525"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31354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685800"/>
            <a:ext cx="9067800" cy="5715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O</a:t>
            </a:r>
            <a:r>
              <a:rPr lang="en-US" sz="2800" dirty="0" smtClean="0"/>
              <a:t>ften </a:t>
            </a:r>
            <a:r>
              <a:rPr lang="en-US" sz="2800" dirty="0"/>
              <a:t>erroneously described as “annual rate” or “annual rate per 100,000 persons” or “per 100,000 persons” (i.e., person-time denominator </a:t>
            </a:r>
            <a:r>
              <a:rPr lang="en-US" sz="2800" dirty="0" smtClean="0"/>
              <a:t>not </a:t>
            </a:r>
            <a:r>
              <a:rPr lang="en-US" sz="2800" dirty="0"/>
              <a:t>explicit)</a:t>
            </a:r>
            <a:endParaRPr lang="en-US" sz="2000" dirty="0"/>
          </a:p>
          <a:p>
            <a:pPr marL="342900" indent="-342900" eaLnBrk="0" hangingPunct="0">
              <a:lnSpc>
                <a:spcPct val="90000"/>
              </a:lnSpc>
              <a:spcBef>
                <a:spcPct val="40000"/>
              </a:spcBef>
              <a:buFontTx/>
              <a:buChar char="•"/>
            </a:pPr>
            <a:r>
              <a:rPr lang="en-US" sz="2800" dirty="0"/>
              <a:t>Example: I</a:t>
            </a:r>
            <a:r>
              <a:rPr lang="en-US" sz="2800" dirty="0" smtClean="0"/>
              <a:t>ncidence </a:t>
            </a:r>
            <a:r>
              <a:rPr lang="en-US" sz="2800" dirty="0"/>
              <a:t>of pediatric cardiomyopathy in two regions of the United </a:t>
            </a:r>
            <a:r>
              <a:rPr lang="en-US" sz="2800" dirty="0" smtClean="0"/>
              <a:t>States </a:t>
            </a:r>
            <a:r>
              <a:rPr lang="en-US" dirty="0"/>
              <a:t>(</a:t>
            </a:r>
            <a:r>
              <a:rPr lang="en-US" i="1" dirty="0"/>
              <a:t>NEJM</a:t>
            </a:r>
            <a:r>
              <a:rPr lang="en-US" dirty="0"/>
              <a:t>, 2003)</a:t>
            </a:r>
          </a:p>
          <a:p>
            <a:pPr marL="742950" lvl="1" indent="-285750" eaLnBrk="0" hangingPunct="0">
              <a:lnSpc>
                <a:spcPct val="90000"/>
              </a:lnSpc>
              <a:spcBef>
                <a:spcPct val="20000"/>
              </a:spcBef>
              <a:buFontTx/>
              <a:buChar char="–"/>
            </a:pPr>
            <a:r>
              <a:rPr lang="en-US" dirty="0"/>
              <a:t>D</a:t>
            </a:r>
            <a:r>
              <a:rPr lang="en-US" dirty="0" smtClean="0"/>
              <a:t>escribed as: “overall </a:t>
            </a:r>
            <a:r>
              <a:rPr lang="en-US" dirty="0"/>
              <a:t>annual incidence of 1.13 </a:t>
            </a:r>
            <a:r>
              <a:rPr lang="en-US" dirty="0">
                <a:solidFill>
                  <a:srgbClr val="FF0000"/>
                </a:solidFill>
              </a:rPr>
              <a:t>per 100,000 </a:t>
            </a:r>
            <a:r>
              <a:rPr lang="en-US" dirty="0" smtClean="0">
                <a:solidFill>
                  <a:srgbClr val="FF0000"/>
                </a:solidFill>
              </a:rPr>
              <a:t>children.</a:t>
            </a:r>
            <a:r>
              <a:rPr lang="en-US" dirty="0" smtClean="0"/>
              <a:t>”   Not correct: Instead, report with person-time.</a:t>
            </a:r>
            <a:endParaRPr lang="en-US" sz="1800" dirty="0"/>
          </a:p>
          <a:p>
            <a:pPr marL="742950" lvl="1" indent="-285750" eaLnBrk="0" hangingPunct="0">
              <a:lnSpc>
                <a:spcPct val="90000"/>
              </a:lnSpc>
              <a:spcBef>
                <a:spcPct val="20000"/>
              </a:spcBef>
              <a:buFontTx/>
              <a:buChar char="–"/>
            </a:pPr>
            <a:r>
              <a:rPr lang="en-US" dirty="0" smtClean="0"/>
              <a:t>What was done:  Numerator = 467 </a:t>
            </a:r>
            <a:r>
              <a:rPr lang="en-US" dirty="0"/>
              <a:t>cases of cardiomyopathy in registry of 38 centers </a:t>
            </a:r>
            <a:r>
              <a:rPr lang="en-US" dirty="0" smtClean="0"/>
              <a:t>for 1996 </a:t>
            </a:r>
            <a:r>
              <a:rPr lang="en-US" dirty="0"/>
              <a:t>- 1999 </a:t>
            </a:r>
          </a:p>
          <a:p>
            <a:pPr marL="742950" lvl="1" indent="-285750" eaLnBrk="0" hangingPunct="0">
              <a:lnSpc>
                <a:spcPct val="90000"/>
              </a:lnSpc>
              <a:spcBef>
                <a:spcPct val="20000"/>
              </a:spcBef>
              <a:buFontTx/>
              <a:buChar char="–"/>
            </a:pPr>
            <a:r>
              <a:rPr lang="en-US" dirty="0" smtClean="0"/>
              <a:t>Denominator (person-time) </a:t>
            </a:r>
            <a:r>
              <a:rPr lang="en-US" dirty="0"/>
              <a:t>“population estimates…1990 census with an in- and out-migration algorithm” ages 1 </a:t>
            </a:r>
            <a:r>
              <a:rPr lang="en-US" dirty="0" smtClean="0"/>
              <a:t>– 18. </a:t>
            </a:r>
            <a:endParaRPr lang="en-US" dirty="0"/>
          </a:p>
          <a:p>
            <a:pPr marL="342900" indent="-342900" eaLnBrk="0" hangingPunct="0">
              <a:lnSpc>
                <a:spcPct val="90000"/>
              </a:lnSpc>
              <a:spcBef>
                <a:spcPct val="40000"/>
              </a:spcBef>
              <a:buFontTx/>
              <a:buChar char="•"/>
            </a:pPr>
            <a:r>
              <a:rPr lang="en-US" sz="2800" dirty="0" smtClean="0"/>
              <a:t>Good practice: Give substantive context &amp; make </a:t>
            </a:r>
            <a:r>
              <a:rPr lang="en-US" sz="2800" dirty="0"/>
              <a:t>person-time explicit: </a:t>
            </a:r>
            <a:r>
              <a:rPr lang="en-US" sz="2800" dirty="0" smtClean="0"/>
              <a:t>	</a:t>
            </a:r>
          </a:p>
          <a:p>
            <a:pPr marL="914400" lvl="1" indent="-457200" eaLnBrk="0" hangingPunct="0">
              <a:lnSpc>
                <a:spcPct val="90000"/>
              </a:lnSpc>
              <a:spcBef>
                <a:spcPts val="0"/>
              </a:spcBef>
              <a:buFont typeface="Times New Roman" panose="02020603050405020304" pitchFamily="18" charset="0"/>
              <a:buChar char="−"/>
            </a:pPr>
            <a:r>
              <a:rPr lang="en-US" dirty="0" smtClean="0"/>
              <a:t>“Measured from 1996 to 1999, incidence </a:t>
            </a:r>
            <a:r>
              <a:rPr lang="en-US" dirty="0"/>
              <a:t>among </a:t>
            </a:r>
            <a:r>
              <a:rPr lang="en-US" dirty="0" smtClean="0"/>
              <a:t>children </a:t>
            </a:r>
            <a:r>
              <a:rPr lang="en-US" dirty="0"/>
              <a:t>was 1.13 </a:t>
            </a:r>
            <a:r>
              <a:rPr lang="en-US" dirty="0">
                <a:solidFill>
                  <a:srgbClr val="FF0000"/>
                </a:solidFill>
              </a:rPr>
              <a:t>per 100,000 person-years</a:t>
            </a:r>
            <a:r>
              <a:rPr lang="en-US" sz="2800" dirty="0">
                <a:solidFill>
                  <a:srgbClr val="FF0000"/>
                </a:solidFill>
              </a:rPr>
              <a:t>”</a:t>
            </a: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4071409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Average Incidence Rate - Examples</a:t>
            </a:r>
          </a:p>
        </p:txBody>
      </p:sp>
      <p:sp>
        <p:nvSpPr>
          <p:cNvPr id="46082" name="Rectangle 5"/>
          <p:cNvSpPr>
            <a:spLocks noChangeArrowheads="1"/>
          </p:cNvSpPr>
          <p:nvPr/>
        </p:nvSpPr>
        <p:spPr bwMode="auto">
          <a:xfrm>
            <a:off x="-228600" y="838200"/>
            <a:ext cx="8382000" cy="838200"/>
          </a:xfrm>
          <a:prstGeom prst="rect">
            <a:avLst/>
          </a:prstGeom>
          <a:noFill/>
          <a:ln w="9525">
            <a:noFill/>
            <a:miter lim="800000"/>
            <a:headEnd/>
            <a:tailEnd/>
          </a:ln>
        </p:spPr>
        <p:txBody>
          <a:bodyPr/>
          <a:lstStyle/>
          <a:p>
            <a:pPr lvl="1" eaLnBrk="0" hangingPunct="0">
              <a:lnSpc>
                <a:spcPct val="90000"/>
              </a:lnSpc>
              <a:spcBef>
                <a:spcPct val="20000"/>
              </a:spcBef>
            </a:pPr>
            <a:r>
              <a:rPr lang="en-US" dirty="0" smtClean="0"/>
              <a:t>Magnitude of incidence </a:t>
            </a:r>
            <a:r>
              <a:rPr lang="en-US" dirty="0"/>
              <a:t>rates are not immediately </a:t>
            </a:r>
            <a:r>
              <a:rPr lang="en-US" dirty="0" smtClean="0"/>
              <a:t>intuitive, </a:t>
            </a:r>
            <a:r>
              <a:rPr lang="en-US" dirty="0"/>
              <a:t>but you can develop a feel for them</a:t>
            </a:r>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7808687"/>
              </p:ext>
            </p:extLst>
          </p:nvPr>
        </p:nvGraphicFramePr>
        <p:xfrm>
          <a:off x="228600" y="1676400"/>
          <a:ext cx="8724900" cy="4828160"/>
        </p:xfrm>
        <a:graphic>
          <a:graphicData uri="http://schemas.openxmlformats.org/drawingml/2006/table">
            <a:tbl>
              <a:tblPr firstRow="1" bandRow="1">
                <a:tableStyleId>{073A0DAA-6AF3-43AB-8588-CEC1D06C72B9}</a:tableStyleId>
              </a:tblPr>
              <a:tblGrid>
                <a:gridCol w="3619500"/>
                <a:gridCol w="5105400"/>
              </a:tblGrid>
              <a:tr h="719360">
                <a:tc>
                  <a:txBody>
                    <a:bodyPr/>
                    <a:lstStyle/>
                    <a:p>
                      <a:pPr algn="ctr"/>
                      <a:r>
                        <a:rPr lang="en-US" dirty="0" smtClean="0"/>
                        <a:t>Condition</a:t>
                      </a:r>
                      <a:endParaRPr lang="en-US" dirty="0"/>
                    </a:p>
                  </a:txBody>
                  <a:tcPr/>
                </a:tc>
                <a:tc>
                  <a:txBody>
                    <a:bodyPr/>
                    <a:lstStyle/>
                    <a:p>
                      <a:pPr algn="ctr"/>
                      <a:r>
                        <a:rPr lang="en-US" dirty="0" smtClean="0"/>
                        <a:t>Incidence</a:t>
                      </a:r>
                      <a:r>
                        <a:rPr lang="en-US" baseline="0" dirty="0" smtClean="0"/>
                        <a:t> rate</a:t>
                      </a:r>
                      <a:endParaRPr lang="en-US" dirty="0"/>
                    </a:p>
                  </a:txBody>
                  <a:tcPr/>
                </a:tc>
              </a:tr>
              <a:tr h="959147">
                <a:tc>
                  <a:txBody>
                    <a:bodyPr/>
                    <a:lstStyle/>
                    <a:p>
                      <a:pPr marL="285750" lvl="0" indent="-285750" algn="l" eaLnBrk="0" hangingPunct="0">
                        <a:lnSpc>
                          <a:spcPct val="90000"/>
                        </a:lnSpc>
                        <a:spcBef>
                          <a:spcPts val="0"/>
                        </a:spcBef>
                      </a:pPr>
                      <a:r>
                        <a:rPr lang="en-US" sz="2000" b="1" dirty="0" smtClean="0"/>
                        <a:t>Prostate Cancer </a:t>
                      </a:r>
                    </a:p>
                    <a:p>
                      <a:pPr marL="285750" lvl="0" indent="-285750" algn="l" eaLnBrk="0" hangingPunct="0">
                        <a:lnSpc>
                          <a:spcPct val="90000"/>
                        </a:lnSpc>
                        <a:spcBef>
                          <a:spcPts val="0"/>
                        </a:spcBef>
                      </a:pPr>
                      <a:r>
                        <a:rPr lang="en-US" sz="2000" dirty="0" smtClean="0"/>
                        <a:t>(most common cancer in US)  </a:t>
                      </a:r>
                    </a:p>
                    <a:p>
                      <a:pPr marL="742950" lvl="1" indent="-285750" algn="l" eaLnBrk="0" hangingPunct="0">
                        <a:lnSpc>
                          <a:spcPct val="90000"/>
                        </a:lnSpc>
                        <a:spcBef>
                          <a:spcPct val="20000"/>
                        </a:spcBef>
                      </a:pPr>
                      <a:r>
                        <a:rPr lang="en-US" sz="2000" dirty="0" smtClean="0"/>
                        <a:t>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140 per 100,000 person-years (in men)</a:t>
                      </a:r>
                    </a:p>
                    <a:p>
                      <a:pPr algn="l"/>
                      <a:endParaRPr lang="en-US" sz="2000" dirty="0"/>
                    </a:p>
                  </a:txBody>
                  <a:tcPr/>
                </a:tc>
              </a:tr>
              <a:tr h="789400">
                <a:tc>
                  <a:txBody>
                    <a:bodyPr/>
                    <a:lstStyle/>
                    <a:p>
                      <a:pPr marL="285750" lvl="0" indent="-285750" algn="l" eaLnBrk="0" hangingPunct="0">
                        <a:lnSpc>
                          <a:spcPct val="90000"/>
                        </a:lnSpc>
                        <a:spcBef>
                          <a:spcPts val="0"/>
                        </a:spcBef>
                      </a:pPr>
                      <a:r>
                        <a:rPr lang="en-US" sz="2000" b="1" dirty="0" smtClean="0"/>
                        <a:t>Breast cancer </a:t>
                      </a:r>
                    </a:p>
                    <a:p>
                      <a:pPr marL="285750" lvl="0" indent="-285750" algn="l" eaLnBrk="0" hangingPunct="0">
                        <a:lnSpc>
                          <a:spcPct val="90000"/>
                        </a:lnSpc>
                        <a:spcBef>
                          <a:spcPts val="0"/>
                        </a:spcBef>
                      </a:pPr>
                      <a:r>
                        <a:rPr lang="en-US" sz="2000" dirty="0" smtClean="0"/>
                        <a:t>(most common cancer in women)</a:t>
                      </a:r>
                    </a:p>
                    <a:p>
                      <a:pPr marL="742950" lvl="1" indent="-285750" algn="l" eaLnBrk="0" hangingPunct="0">
                        <a:lnSpc>
                          <a:spcPct val="90000"/>
                        </a:lnSpc>
                        <a:spcBef>
                          <a:spcPct val="20000"/>
                        </a:spcBef>
                      </a:pPr>
                      <a:r>
                        <a:rPr lang="en-US" sz="2000" dirty="0" smtClean="0"/>
                        <a:t>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120 per 100,000 person-years (in women)</a:t>
                      </a:r>
                    </a:p>
                    <a:p>
                      <a:pPr algn="l"/>
                      <a:endParaRPr lang="en-US" sz="2000" dirty="0"/>
                    </a:p>
                  </a:txBody>
                  <a:tcPr/>
                </a:tc>
              </a:tr>
              <a:tr h="719360">
                <a:tc>
                  <a:txBody>
                    <a:bodyPr/>
                    <a:lstStyle/>
                    <a:p>
                      <a:pPr marL="285750" lvl="0" indent="-285750" algn="l" eaLnBrk="0" hangingPunct="0">
                        <a:lnSpc>
                          <a:spcPct val="90000"/>
                        </a:lnSpc>
                        <a:spcBef>
                          <a:spcPts val="1200"/>
                        </a:spcBef>
                      </a:pPr>
                      <a:r>
                        <a:rPr lang="en-US" sz="2000" b="1" dirty="0" smtClean="0"/>
                        <a:t>Heart Attack </a:t>
                      </a:r>
                      <a:r>
                        <a:rPr lang="en-US" sz="2000" b="0" dirty="0" smtClean="0"/>
                        <a:t>(men)</a:t>
                      </a:r>
                    </a:p>
                    <a:p>
                      <a:pPr marL="742950" lvl="1" indent="-285750" algn="l" eaLnBrk="0" hangingPunct="0">
                        <a:lnSpc>
                          <a:spcPct val="90000"/>
                        </a:lnSpc>
                        <a:spcBef>
                          <a:spcPct val="20000"/>
                        </a:spcBef>
                      </a:pPr>
                      <a:r>
                        <a:rPr lang="en-US" sz="2000" dirty="0" smtClean="0"/>
                        <a:t>	</a:t>
                      </a:r>
                      <a:endParaRPr lang="en-US" sz="2000" dirty="0"/>
                    </a:p>
                  </a:txBody>
                  <a:tcPr/>
                </a:tc>
                <a:tc>
                  <a:txBody>
                    <a:bodyPr/>
                    <a:lstStyle/>
                    <a:p>
                      <a:pPr marL="285750" lvl="0" indent="-285750" algn="l" eaLnBrk="0" hangingPunct="0">
                        <a:lnSpc>
                          <a:spcPct val="90000"/>
                        </a:lnSpc>
                        <a:spcBef>
                          <a:spcPct val="20000"/>
                        </a:spcBef>
                      </a:pPr>
                      <a:r>
                        <a:rPr lang="en-US" sz="2000" dirty="0" smtClean="0"/>
                        <a:t>50 per 10,000 person-years</a:t>
                      </a:r>
                    </a:p>
                    <a:p>
                      <a:pPr marL="742950" lvl="1" indent="-285750" algn="l" eaLnBrk="0" hangingPunct="0">
                        <a:lnSpc>
                          <a:spcPct val="90000"/>
                        </a:lnSpc>
                        <a:spcBef>
                          <a:spcPct val="20000"/>
                        </a:spcBef>
                      </a:pPr>
                      <a:r>
                        <a:rPr lang="en-US" sz="2000" dirty="0" smtClean="0"/>
                        <a:t>	</a:t>
                      </a:r>
                      <a:endParaRPr lang="en-US" sz="2000" dirty="0"/>
                    </a:p>
                  </a:txBody>
                  <a:tcPr/>
                </a:tc>
              </a:tr>
              <a:tr h="71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Heart Attack </a:t>
                      </a:r>
                      <a:r>
                        <a:rPr lang="en-US" sz="2000" b="0" dirty="0" smtClean="0"/>
                        <a:t>(women)</a:t>
                      </a:r>
                    </a:p>
                    <a:p>
                      <a:pPr algn="l"/>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25 per 10,000 person-years</a:t>
                      </a:r>
                    </a:p>
                    <a:p>
                      <a:pPr algn="l"/>
                      <a:endParaRPr lang="en-US" sz="2000" dirty="0"/>
                    </a:p>
                  </a:txBody>
                  <a:tcPr/>
                </a:tc>
              </a:tr>
              <a:tr h="719360">
                <a:tc>
                  <a:txBody>
                    <a:bodyPr/>
                    <a:lstStyle/>
                    <a:p>
                      <a:pPr marL="285750" lvl="0" indent="-285750" algn="l" eaLnBrk="0" hangingPunct="0">
                        <a:lnSpc>
                          <a:spcPct val="90000"/>
                        </a:lnSpc>
                        <a:spcBef>
                          <a:spcPts val="0"/>
                        </a:spcBef>
                      </a:pPr>
                      <a:r>
                        <a:rPr lang="en-US" sz="2000" b="1" dirty="0" smtClean="0"/>
                        <a:t>HIV infection </a:t>
                      </a:r>
                    </a:p>
                    <a:p>
                      <a:pPr marL="285750" lvl="0" indent="-285750" algn="l" eaLnBrk="0" hangingPunct="0">
                        <a:lnSpc>
                          <a:spcPct val="90000"/>
                        </a:lnSpc>
                        <a:spcBef>
                          <a:spcPts val="0"/>
                        </a:spcBef>
                      </a:pPr>
                      <a:r>
                        <a:rPr lang="en-US" sz="2000" b="0" dirty="0" smtClean="0"/>
                        <a:t>(in </a:t>
                      </a:r>
                      <a:r>
                        <a:rPr lang="en-US" sz="2000" dirty="0" smtClean="0"/>
                        <a:t>men who have sex with 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4 per 100 person-years</a:t>
                      </a:r>
                    </a:p>
                    <a:p>
                      <a:pPr algn="l"/>
                      <a:endParaRPr lang="en-US" sz="2000" dirty="0"/>
                    </a:p>
                  </a:txBody>
                  <a:tcPr/>
                </a:tc>
              </a:tr>
            </a:tbl>
          </a:graphicData>
        </a:graphic>
      </p:graphicFrame>
    </p:spTree>
    <p:extLst>
      <p:ext uri="{BB962C8B-B14F-4D97-AF65-F5344CB8AC3E}">
        <p14:creationId xmlns:p14="http://schemas.microsoft.com/office/powerpoint/2010/main" val="545413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smtClean="0"/>
              <a:t>Average incidence rate is an attempt to have 1 number represent the incidence rate over a period of time in which it was derived</a:t>
            </a:r>
          </a:p>
          <a:p>
            <a:endParaRPr lang="en-US" sz="800" dirty="0" smtClean="0"/>
          </a:p>
          <a:p>
            <a:r>
              <a:rPr lang="en-US" sz="2400" dirty="0" smtClean="0"/>
              <a:t>Therefore, average incidence rates have the most relevance and utility if they represent rates that are </a:t>
            </a:r>
            <a:r>
              <a:rPr lang="en-US" sz="2400" b="1" dirty="0" smtClean="0"/>
              <a:t>constant over time in the interval in which they were derived</a:t>
            </a:r>
          </a:p>
          <a:p>
            <a:endParaRPr lang="en-US" sz="800" b="1" dirty="0" smtClean="0"/>
          </a:p>
          <a:p>
            <a:r>
              <a:rPr lang="en-US" sz="2400" dirty="0" smtClean="0"/>
              <a:t>Whether or not rates are constant or not over time requires direct assessment of instantaneous rates (see later in slides)</a:t>
            </a:r>
          </a:p>
          <a:p>
            <a:pPr lvl="1">
              <a:spcBef>
                <a:spcPts val="0"/>
              </a:spcBef>
              <a:spcAft>
                <a:spcPts val="600"/>
              </a:spcAft>
            </a:pPr>
            <a:r>
              <a:rPr lang="en-US" sz="2400" dirty="0" smtClean="0"/>
              <a:t>Can only be directly assessed when we have individual-level data</a:t>
            </a:r>
          </a:p>
          <a:p>
            <a:pPr lvl="1">
              <a:spcBef>
                <a:spcPts val="0"/>
              </a:spcBef>
              <a:spcAft>
                <a:spcPts val="600"/>
              </a:spcAft>
            </a:pPr>
            <a:r>
              <a:rPr lang="en-US" sz="2400" dirty="0" smtClean="0"/>
              <a:t>If we just have “group” data, we cannot directly assess how rate changes over time.  We can only speculate if it is constant. </a:t>
            </a:r>
          </a:p>
          <a:p>
            <a:pPr lvl="2">
              <a:spcBef>
                <a:spcPts val="0"/>
              </a:spcBef>
              <a:spcAft>
                <a:spcPts val="600"/>
              </a:spcAft>
            </a:pPr>
            <a:r>
              <a:rPr lang="en-US" sz="2400" dirty="0" smtClean="0"/>
              <a:t>The longer the time period, less likely that th</a:t>
            </a:r>
            <a:r>
              <a:rPr lang="en-US" dirty="0" smtClean="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86772"/>
              </p:ext>
            </p:extLst>
          </p:nvPr>
        </p:nvGraphicFramePr>
        <p:xfrm>
          <a:off x="2286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31, 2010</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 2010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smtClean="0"/>
              <a:t>What do we mean by “constant” rate and is it plausible?</a:t>
            </a:r>
            <a:endParaRPr lang="en-US" b="1" dirty="0"/>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t>SF residents </a:t>
            </a:r>
            <a:endParaRPr lang="en-US" dirty="0"/>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smtClean="0"/>
              <a:t>Pancreatic cancer. Average incidence rate for 2010 was 15.3 per 100,000 person-years.</a:t>
            </a:r>
            <a:endParaRPr lang="en-US" dirty="0"/>
          </a:p>
        </p:txBody>
      </p:sp>
      <p:cxnSp>
        <p:nvCxnSpPr>
          <p:cNvPr id="15" name="Straight Connector 14"/>
          <p:cNvCxnSpPr/>
          <p:nvPr/>
        </p:nvCxnSpPr>
        <p:spPr bwMode="auto">
          <a:xfrm>
            <a:off x="2755357" y="801471"/>
            <a:ext cx="0" cy="529452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349660" y="777877"/>
            <a:ext cx="0" cy="529452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33834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smtClean="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a:t>In a dynamic cohort, when calendar period of observation is long</a:t>
            </a:r>
          </a:p>
          <a:p>
            <a:pPr lvl="1">
              <a:defRPr/>
            </a:pPr>
            <a:r>
              <a:rPr lang="en-US" sz="2400" dirty="0"/>
              <a:t>How long is too long depends upon the condition being </a:t>
            </a:r>
            <a:r>
              <a:rPr lang="en-US" sz="2400" dirty="0" smtClean="0"/>
              <a:t>studied</a:t>
            </a:r>
          </a:p>
          <a:p>
            <a:pPr lvl="1">
              <a:defRPr/>
            </a:pPr>
            <a:endParaRPr lang="en-US" sz="1000" dirty="0"/>
          </a:p>
          <a:p>
            <a:pPr>
              <a:defRPr/>
            </a:pPr>
            <a:r>
              <a:rPr lang="en-US" sz="2800" dirty="0" smtClean="0"/>
              <a:t>Any time you are studying a fixed cohort </a:t>
            </a:r>
          </a:p>
          <a:p>
            <a:pPr lvl="1">
              <a:defRPr/>
            </a:pPr>
            <a:r>
              <a:rPr lang="en-US" sz="2400" dirty="0" smtClean="0"/>
              <a:t>Susceptible </a:t>
            </a:r>
            <a:r>
              <a:rPr lang="en-US" sz="2400" dirty="0"/>
              <a:t>participants are depleted </a:t>
            </a:r>
            <a:r>
              <a:rPr lang="en-US" sz="2400" dirty="0" smtClean="0"/>
              <a:t>over time and not replenished </a:t>
            </a:r>
          </a:p>
          <a:p>
            <a:pPr lvl="1">
              <a:defRPr/>
            </a:pPr>
            <a:r>
              <a:rPr lang="en-US" sz="2400" dirty="0" smtClean="0"/>
              <a:t>Participants age and might be progressively at greater risk </a:t>
            </a:r>
          </a:p>
          <a:p>
            <a:pPr lvl="1">
              <a:defRPr/>
            </a:pPr>
            <a:r>
              <a:rPr lang="en-US" sz="2400" dirty="0" smtClean="0"/>
              <a:t>Like age, cumulative effects of other exposures build over time</a:t>
            </a:r>
          </a:p>
          <a:p>
            <a:pPr lvl="1">
              <a:defRPr/>
            </a:pPr>
            <a:endParaRPr lang="en-US" sz="1200" dirty="0" smtClean="0"/>
          </a:p>
          <a:p>
            <a:pPr marL="342900" lvl="2" indent="-342900">
              <a:defRPr/>
            </a:pPr>
            <a:r>
              <a:rPr lang="en-US" sz="2800" dirty="0" smtClean="0"/>
              <a:t>When there </a:t>
            </a:r>
            <a:r>
              <a:rPr lang="en-US" sz="2800" dirty="0"/>
              <a:t>are </a:t>
            </a:r>
            <a:r>
              <a:rPr lang="en-US" sz="2800" dirty="0" smtClean="0"/>
              <a:t>important changes in the environment</a:t>
            </a:r>
          </a:p>
          <a:p>
            <a:pPr marL="800100" lvl="3" indent="-342900">
              <a:defRPr/>
            </a:pPr>
            <a:r>
              <a:rPr lang="en-US" sz="2400" dirty="0" smtClean="0"/>
              <a:t>Known as period effects</a:t>
            </a:r>
          </a:p>
          <a:p>
            <a:pPr marL="800100" lvl="3" indent="-342900">
              <a:defRPr/>
            </a:pPr>
            <a:r>
              <a:rPr lang="en-US" sz="2400" dirty="0" smtClean="0"/>
              <a:t>e.g., natural disasters</a:t>
            </a:r>
          </a:p>
          <a:p>
            <a:pPr marL="800100" lvl="3" indent="-342900">
              <a:defRPr/>
            </a:pPr>
            <a:endParaRPr lang="en-US" sz="1200" dirty="0"/>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63531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76200"/>
            <a:ext cx="8991600" cy="1066800"/>
          </a:xfrm>
        </p:spPr>
        <p:txBody>
          <a:bodyPr/>
          <a:lstStyle/>
          <a:p>
            <a:r>
              <a:rPr lang="en-US" sz="3600" b="1" dirty="0" smtClean="0"/>
              <a:t>When is a constant rate more likely? </a:t>
            </a:r>
          </a:p>
        </p:txBody>
      </p:sp>
      <p:sp>
        <p:nvSpPr>
          <p:cNvPr id="21507" name="Rectangle 3"/>
          <p:cNvSpPr>
            <a:spLocks noGrp="1" noChangeArrowheads="1"/>
          </p:cNvSpPr>
          <p:nvPr>
            <p:ph type="body" idx="1"/>
          </p:nvPr>
        </p:nvSpPr>
        <p:spPr>
          <a:xfrm>
            <a:off x="0" y="1295400"/>
            <a:ext cx="9372600" cy="4876800"/>
          </a:xfrm>
        </p:spPr>
        <p:txBody>
          <a:bodyPr/>
          <a:lstStyle/>
          <a:p>
            <a:pPr>
              <a:spcAft>
                <a:spcPts val="600"/>
              </a:spcAft>
              <a:defRPr/>
            </a:pPr>
            <a:r>
              <a:rPr lang="en-US" sz="2800" dirty="0" smtClean="0"/>
              <a:t>Shorter period of observation in a dynamic cohort</a:t>
            </a:r>
          </a:p>
          <a:p>
            <a:pPr lvl="1">
              <a:spcAft>
                <a:spcPts val="600"/>
              </a:spcAft>
              <a:defRPr/>
            </a:pPr>
            <a:r>
              <a:rPr lang="en-US" sz="2400" dirty="0" smtClean="0"/>
              <a:t>The ultimate short period is what we measure with instantaneous rates </a:t>
            </a:r>
          </a:p>
          <a:p>
            <a:pPr>
              <a:spcAft>
                <a:spcPts val="600"/>
              </a:spcAft>
              <a:defRPr/>
            </a:pPr>
            <a:r>
              <a:rPr lang="en-US" sz="2800" dirty="0" smtClean="0"/>
              <a:t>Larger populations</a:t>
            </a:r>
          </a:p>
          <a:p>
            <a:pPr lvl="1">
              <a:spcAft>
                <a:spcPts val="600"/>
              </a:spcAft>
              <a:defRPr/>
            </a:pPr>
            <a:r>
              <a:rPr lang="en-US" sz="2400" dirty="0" smtClean="0"/>
              <a:t>Less likely, compared to small population, to be perturbed by small influxes of persons with different underlying rates of the event</a:t>
            </a:r>
          </a:p>
          <a:p>
            <a:pPr>
              <a:spcAft>
                <a:spcPts val="600"/>
              </a:spcAft>
              <a:defRPr/>
            </a:pPr>
            <a:r>
              <a:rPr lang="en-US" sz="2800" dirty="0" smtClean="0"/>
              <a:t>Example:  most cities in a particular year (barring natural disasters) have constant rates of many diseases</a:t>
            </a:r>
          </a:p>
          <a:p>
            <a:pPr>
              <a:buFontTx/>
              <a:buNone/>
              <a:defRPr/>
            </a:pPr>
            <a:endParaRPr lang="en-US" sz="2800" dirty="0" smtClean="0"/>
          </a:p>
          <a:p>
            <a:pPr>
              <a:defRPr/>
            </a:pPr>
            <a:r>
              <a:rPr lang="en-US" sz="2800" dirty="0" smtClean="0"/>
              <a:t>But, without individual-level data, can never be certain</a:t>
            </a:r>
          </a:p>
        </p:txBody>
      </p:sp>
    </p:spTree>
    <p:extLst>
      <p:ext uri="{BB962C8B-B14F-4D97-AF65-F5344CB8AC3E}">
        <p14:creationId xmlns:p14="http://schemas.microsoft.com/office/powerpoint/2010/main" val="3546811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r>
              <a:rPr lang="en-US" sz="3200" dirty="0" smtClean="0"/>
              <a:t/>
            </a:r>
            <a:br>
              <a:rPr lang="en-US" sz="3200" dirty="0" smtClean="0"/>
            </a:br>
            <a:r>
              <a:rPr lang="en-US" sz="3600" b="1" dirty="0" smtClean="0"/>
              <a:t>Example: Rate is not constant</a:t>
            </a:r>
            <a:r>
              <a:rPr lang="en-US" sz="3200" b="1" dirty="0" smtClean="0"/>
              <a:t/>
            </a:r>
            <a:br>
              <a:rPr lang="en-US" sz="3200" b="1" dirty="0" smtClean="0"/>
            </a:br>
            <a:r>
              <a:rPr lang="en-US" sz="3200" dirty="0" smtClean="0"/>
              <a:t>Mortality in Children with End Stage Renal Disease</a:t>
            </a:r>
            <a:br>
              <a:rPr lang="en-US" sz="3200" dirty="0" smtClean="0"/>
            </a:br>
            <a:r>
              <a:rPr lang="en-US" sz="1000" b="1" dirty="0" smtClean="0"/>
              <a:t/>
            </a:r>
            <a:br>
              <a:rPr lang="en-US" sz="1000" b="1" dirty="0" smtClean="0"/>
            </a:br>
            <a:endParaRPr lang="en-US" sz="3600" b="1" dirty="0" smtClean="0"/>
          </a:p>
        </p:txBody>
      </p:sp>
      <p:graphicFrame>
        <p:nvGraphicFramePr>
          <p:cNvPr id="393268" name="Group 52"/>
          <p:cNvGraphicFramePr>
            <a:graphicFrameLocks noGrp="1"/>
          </p:cNvGraphicFramePr>
          <p:nvPr>
            <p:ph idx="1"/>
            <p:extLst>
              <p:ext uri="{D42A27DB-BD31-4B8C-83A1-F6EECF244321}">
                <p14:modId xmlns:p14="http://schemas.microsoft.com/office/powerpoint/2010/main" val="1656354441"/>
              </p:ext>
            </p:extLst>
          </p:nvPr>
        </p:nvGraphicFramePr>
        <p:xfrm>
          <a:off x="1981200" y="1324609"/>
          <a:ext cx="5562600" cy="3933191"/>
        </p:xfrm>
        <a:graphic>
          <a:graphicData uri="http://schemas.openxmlformats.org/drawingml/2006/table">
            <a:tbl>
              <a:tblPr/>
              <a:tblGrid>
                <a:gridCol w="2590800"/>
                <a:gridCol w="29718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rate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tr>
              <a:tr h="4711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6" name="Text Box 53"/>
          <p:cNvSpPr txBox="1">
            <a:spLocks noChangeArrowheads="1"/>
          </p:cNvSpPr>
          <p:nvPr/>
        </p:nvSpPr>
        <p:spPr bwMode="auto">
          <a:xfrm>
            <a:off x="5257800" y="63246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
        <p:nvSpPr>
          <p:cNvPr id="5" name="Text Box 53"/>
          <p:cNvSpPr txBox="1">
            <a:spLocks noChangeArrowheads="1"/>
          </p:cNvSpPr>
          <p:nvPr/>
        </p:nvSpPr>
        <p:spPr bwMode="auto">
          <a:xfrm>
            <a:off x="25021" y="5410200"/>
            <a:ext cx="9271379" cy="830997"/>
          </a:xfrm>
          <a:prstGeom prst="rect">
            <a:avLst/>
          </a:prstGeom>
          <a:noFill/>
          <a:ln w="9525">
            <a:noFill/>
            <a:miter lim="800000"/>
            <a:headEnd/>
            <a:tailEnd/>
          </a:ln>
        </p:spPr>
        <p:txBody>
          <a:bodyPr wrap="square">
            <a:spAutoFit/>
          </a:bodyPr>
          <a:lstStyle/>
          <a:p>
            <a:pPr eaLnBrk="0" hangingPunct="0">
              <a:spcBef>
                <a:spcPct val="50000"/>
              </a:spcBef>
            </a:pPr>
            <a:r>
              <a:rPr lang="en-US" dirty="0" smtClean="0"/>
              <a:t>Would it be informative to use 1 number (the average from 1963 to 2002, which </a:t>
            </a:r>
            <a:r>
              <a:rPr lang="en-US" dirty="0" smtClean="0"/>
              <a:t>is  ~5 </a:t>
            </a:r>
            <a:r>
              <a:rPr lang="en-US" dirty="0" smtClean="0"/>
              <a:t>per 100 patient-years) to represent the entire period?</a:t>
            </a:r>
            <a:endParaRPr lang="en-US" dirty="0"/>
          </a:p>
        </p:txBody>
      </p:sp>
    </p:spTree>
    <p:extLst>
      <p:ext uri="{BB962C8B-B14F-4D97-AF65-F5344CB8AC3E}">
        <p14:creationId xmlns:p14="http://schemas.microsoft.com/office/powerpoint/2010/main" val="1740854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0"/>
            <a:ext cx="8915400" cy="1143000"/>
          </a:xfrm>
        </p:spPr>
        <p:txBody>
          <a:bodyPr/>
          <a:lstStyle/>
          <a:p>
            <a:r>
              <a:rPr lang="en-US" sz="3200" b="1" dirty="0" smtClean="0"/>
              <a:t>Reporting average incidence rates:</a:t>
            </a:r>
            <a:br>
              <a:rPr lang="en-US" sz="3200" b="1" dirty="0" smtClean="0"/>
            </a:br>
            <a:r>
              <a:rPr lang="en-US" sz="3200" b="1" dirty="0" smtClean="0"/>
              <a:t>Provide context to help readers interpret them</a:t>
            </a:r>
          </a:p>
        </p:txBody>
      </p:sp>
      <p:sp>
        <p:nvSpPr>
          <p:cNvPr id="55298" name="Rectangle 3"/>
          <p:cNvSpPr>
            <a:spLocks noGrp="1" noChangeArrowheads="1"/>
          </p:cNvSpPr>
          <p:nvPr>
            <p:ph type="body" idx="1"/>
          </p:nvPr>
        </p:nvSpPr>
        <p:spPr>
          <a:xfrm>
            <a:off x="76200" y="1143000"/>
            <a:ext cx="8915400" cy="4114800"/>
          </a:xfrm>
        </p:spPr>
        <p:txBody>
          <a:bodyPr/>
          <a:lstStyle/>
          <a:p>
            <a:r>
              <a:rPr lang="en-US" sz="2800" dirty="0" smtClean="0"/>
              <a:t>If individual-level data are available</a:t>
            </a:r>
          </a:p>
          <a:p>
            <a:pPr lvl="1"/>
            <a:r>
              <a:rPr lang="en-US" sz="2400" dirty="0" smtClean="0"/>
              <a:t>Describe distribution of individual-level follow-up time used to calculate the average incidence rate </a:t>
            </a:r>
          </a:p>
          <a:p>
            <a:pPr lvl="2"/>
            <a:r>
              <a:rPr lang="en-US" dirty="0" smtClean="0"/>
              <a:t>e.g., “Among persons who were followed for median 3 years (interquartile range: 1 to 5 </a:t>
            </a:r>
            <a:r>
              <a:rPr lang="en-US" dirty="0" smtClean="0"/>
              <a:t>yrs</a:t>
            </a:r>
            <a:r>
              <a:rPr lang="en-US" dirty="0" smtClean="0"/>
              <a:t>; absolute range 0.2 </a:t>
            </a:r>
            <a:r>
              <a:rPr lang="en-US" dirty="0" smtClean="0"/>
              <a:t>yr</a:t>
            </a:r>
            <a:r>
              <a:rPr lang="en-US" dirty="0" smtClean="0"/>
              <a:t> to 7 </a:t>
            </a:r>
            <a:r>
              <a:rPr lang="en-US" dirty="0" smtClean="0"/>
              <a:t>yrs</a:t>
            </a:r>
            <a:r>
              <a:rPr lang="en-US" dirty="0" smtClean="0"/>
              <a:t>), the average incidence rate was 26 per 100,000 person-years”</a:t>
            </a:r>
          </a:p>
          <a:p>
            <a:pPr>
              <a:buFontTx/>
              <a:buNone/>
            </a:pPr>
            <a:r>
              <a:rPr lang="en-US" sz="1200" dirty="0" smtClean="0"/>
              <a:t> </a:t>
            </a:r>
          </a:p>
          <a:p>
            <a:r>
              <a:rPr lang="en-US" sz="2800" dirty="0" smtClean="0"/>
              <a:t>If individual-level data NOT available (e.g., dynamic cohort in large population) </a:t>
            </a:r>
          </a:p>
          <a:p>
            <a:pPr lvl="1"/>
            <a:r>
              <a:rPr lang="en-US" sz="2400" dirty="0" smtClean="0"/>
              <a:t>Give the duration of time and calendar period observed when calculating the average incidence rate</a:t>
            </a:r>
          </a:p>
          <a:p>
            <a:pPr lvl="2"/>
            <a:r>
              <a:rPr lang="en-US" dirty="0" smtClean="0"/>
              <a:t>e.g., “Among residents of Tulsa who were observed for up to 4 years from 1996-1999, the average incidence rate was 20 per 10,000 person-years.”</a:t>
            </a:r>
          </a:p>
        </p:txBody>
      </p:sp>
    </p:spTree>
    <p:extLst>
      <p:ext uri="{BB962C8B-B14F-4D97-AF65-F5344CB8AC3E}">
        <p14:creationId xmlns:p14="http://schemas.microsoft.com/office/powerpoint/2010/main" val="3537824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Now That We Have Discussed Their Calculation, Why </a:t>
            </a:r>
            <a:r>
              <a:rPr lang="en-US" sz="3200" b="1" dirty="0">
                <a:solidFill>
                  <a:schemeClr val="tx2"/>
                </a:solidFill>
              </a:rPr>
              <a:t>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t>To calculate incidence </a:t>
            </a:r>
            <a:r>
              <a:rPr lang="en-US" sz="3200" dirty="0" smtClean="0"/>
              <a:t>in </a:t>
            </a:r>
            <a:r>
              <a:rPr lang="en-US" sz="3200" dirty="0"/>
              <a:t>a </a:t>
            </a:r>
            <a:r>
              <a:rPr lang="en-US" sz="3200" i="1" dirty="0"/>
              <a:t>dynamic</a:t>
            </a:r>
            <a:r>
              <a:rPr lang="en-US" sz="3200" dirty="0"/>
              <a:t> </a:t>
            </a:r>
            <a:r>
              <a:rPr lang="en-US" sz="3200" dirty="0" smtClean="0"/>
              <a:t>cohort in which you do not have individual-level data</a:t>
            </a:r>
            <a:endParaRPr lang="en-US" sz="3200" dirty="0"/>
          </a:p>
          <a:p>
            <a:pPr marL="914400" lvl="3" indent="-457200" eaLnBrk="0" hangingPunct="0">
              <a:spcBef>
                <a:spcPct val="20000"/>
              </a:spcBef>
              <a:buFont typeface="Arial" panose="020B0604020202020204" pitchFamily="34" charset="0"/>
              <a:buChar char="•"/>
            </a:pPr>
            <a:r>
              <a:rPr lang="en-US" sz="2800" dirty="0" smtClean="0"/>
              <a:t>Cumulative incidence would be impossible to directly calculate unless you had individual-level data</a:t>
            </a:r>
          </a:p>
          <a:p>
            <a:pPr marL="914400" lvl="3" indent="-457200" eaLnBrk="0" hangingPunct="0">
              <a:spcBef>
                <a:spcPct val="20000"/>
              </a:spcBef>
              <a:buFont typeface="Arial" panose="020B0604020202020204" pitchFamily="34" charset="0"/>
              <a:buChar char="•"/>
            </a:pPr>
            <a:r>
              <a:rPr lang="en-US" sz="2800" dirty="0"/>
              <a:t>e.g., pancreatic cancer incidence rate in SF County</a:t>
            </a:r>
          </a:p>
          <a:p>
            <a:pPr marL="914400" lvl="3" indent="-457200" eaLnBrk="0" hangingPunct="0">
              <a:spcBef>
                <a:spcPct val="20000"/>
              </a:spcBef>
              <a:buFont typeface="Arial" panose="020B0604020202020204" pitchFamily="34" charset="0"/>
              <a:buChar char="•"/>
            </a:pPr>
            <a:endParaRPr lang="en-US" sz="3200" dirty="0" smtClean="0"/>
          </a:p>
          <a:p>
            <a:pPr marL="914400" lvl="4" eaLnBrk="0" hangingPunct="0">
              <a:spcBef>
                <a:spcPct val="20000"/>
              </a:spcBef>
            </a:pPr>
            <a:endParaRPr lang="en-US" sz="1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228600"/>
            <a:ext cx="9144000" cy="1143000"/>
          </a:xfrm>
        </p:spPr>
        <p:txBody>
          <a:bodyPr/>
          <a:lstStyle/>
          <a:p>
            <a:r>
              <a:rPr lang="en-US" sz="3600" b="1" dirty="0" smtClean="0"/>
              <a:t>Potential Weakness of Census Data</a:t>
            </a:r>
          </a:p>
        </p:txBody>
      </p:sp>
      <p:sp>
        <p:nvSpPr>
          <p:cNvPr id="66562" name="Rectangle 3"/>
          <p:cNvSpPr>
            <a:spLocks noGrp="1" noChangeArrowheads="1"/>
          </p:cNvSpPr>
          <p:nvPr>
            <p:ph type="body" idx="1"/>
          </p:nvPr>
        </p:nvSpPr>
        <p:spPr>
          <a:xfrm>
            <a:off x="152400" y="1371600"/>
            <a:ext cx="8763000" cy="4724400"/>
          </a:xfrm>
        </p:spPr>
        <p:txBody>
          <a:bodyPr/>
          <a:lstStyle/>
          <a:p>
            <a:r>
              <a:rPr lang="en-US" sz="3000" dirty="0" smtClean="0"/>
              <a:t>Calculating rates from US census population data is very useful but caution is required as a full census is only done every 10 years</a:t>
            </a:r>
          </a:p>
          <a:p>
            <a:pPr>
              <a:spcBef>
                <a:spcPct val="50000"/>
              </a:spcBef>
            </a:pPr>
            <a:r>
              <a:rPr lang="en-US" sz="3000" dirty="0" smtClean="0"/>
              <a:t>Interim estimates of population change are made by the census experts but over 10 years denominators may become inaccurate</a:t>
            </a:r>
          </a:p>
          <a:p>
            <a:pPr>
              <a:spcBef>
                <a:spcPct val="50000"/>
              </a:spcBef>
            </a:pPr>
            <a:r>
              <a:rPr lang="en-US" sz="3000" dirty="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1826131601"/>
              </p:ext>
            </p:extLst>
          </p:nvPr>
        </p:nvGraphicFramePr>
        <p:xfrm>
          <a:off x="685800" y="1676400"/>
          <a:ext cx="7924800" cy="4114803"/>
        </p:xfrm>
        <a:graphic>
          <a:graphicData uri="http://schemas.openxmlformats.org/drawingml/2006/table">
            <a:tbl>
              <a:tblPr/>
              <a:tblGrid>
                <a:gridCol w="2590800"/>
                <a:gridCol w="2590800"/>
                <a:gridCol w="2743200"/>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5" name="Text Box 44"/>
          <p:cNvSpPr txBox="1">
            <a:spLocks noChangeArrowheads="1"/>
          </p:cNvSpPr>
          <p:nvPr/>
        </p:nvSpPr>
        <p:spPr bwMode="auto">
          <a:xfrm>
            <a:off x="838200" y="5791200"/>
            <a:ext cx="7839005" cy="830997"/>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smtClean="0"/>
              <a:t>* Excluding </a:t>
            </a:r>
            <a:r>
              <a:rPr lang="en-US" dirty="0"/>
              <a:t>5 Bay Area Counties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628964334"/>
              </p:ext>
            </p:extLst>
          </p:nvPr>
        </p:nvGraphicFramePr>
        <p:xfrm>
          <a:off x="685800" y="1676400"/>
          <a:ext cx="7924800" cy="4114803"/>
        </p:xfrm>
        <a:graphic>
          <a:graphicData uri="http://schemas.openxmlformats.org/drawingml/2006/table">
            <a:tbl>
              <a:tblPr/>
              <a:tblGrid>
                <a:gridCol w="2590800"/>
                <a:gridCol w="2590800"/>
                <a:gridCol w="2743200"/>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
        <p:nvSpPr>
          <p:cNvPr id="2" name="Oval 1"/>
          <p:cNvSpPr/>
          <p:nvPr/>
        </p:nvSpPr>
        <p:spPr bwMode="auto">
          <a:xfrm>
            <a:off x="1447800" y="2317615"/>
            <a:ext cx="1143000" cy="2819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6200" y="2627952"/>
            <a:ext cx="1524000" cy="1569660"/>
          </a:xfrm>
          <a:prstGeom prst="rect">
            <a:avLst/>
          </a:prstGeom>
          <a:solidFill>
            <a:schemeClr val="bg1"/>
          </a:solidFill>
        </p:spPr>
        <p:txBody>
          <a:bodyPr wrap="square" rtlCol="0">
            <a:spAutoFit/>
          </a:bodyPr>
          <a:lstStyle/>
          <a:p>
            <a:r>
              <a:rPr lang="en-US" dirty="0" smtClean="0"/>
              <a:t>Estimated population in these years</a:t>
            </a:r>
            <a:endParaRPr lang="en-US" dirty="0"/>
          </a:p>
        </p:txBody>
      </p:sp>
      <p:sp>
        <p:nvSpPr>
          <p:cNvPr id="4" name="TextBox 3"/>
          <p:cNvSpPr txBox="1"/>
          <p:nvPr/>
        </p:nvSpPr>
        <p:spPr>
          <a:xfrm>
            <a:off x="1447800" y="5261402"/>
            <a:ext cx="1143000" cy="516828"/>
          </a:xfrm>
          <a:prstGeom prst="rect">
            <a:avLst/>
          </a:prstGeom>
          <a:noFill/>
          <a:ln>
            <a:solidFill>
              <a:srgbClr val="FF0000"/>
            </a:solidFill>
          </a:ln>
        </p:spPr>
        <p:txBody>
          <a:bodyPr wrap="square" rtlCol="0">
            <a:spAutoFit/>
          </a:bodyPr>
          <a:lstStyle/>
          <a:p>
            <a:endParaRPr lang="en-US" dirty="0"/>
          </a:p>
        </p:txBody>
      </p:sp>
      <p:sp>
        <p:nvSpPr>
          <p:cNvPr id="5" name="TextBox 4"/>
          <p:cNvSpPr txBox="1"/>
          <p:nvPr/>
        </p:nvSpPr>
        <p:spPr>
          <a:xfrm>
            <a:off x="2819400" y="5261402"/>
            <a:ext cx="1447800" cy="461665"/>
          </a:xfrm>
          <a:prstGeom prst="rect">
            <a:avLst/>
          </a:prstGeom>
          <a:noFill/>
        </p:spPr>
        <p:txBody>
          <a:bodyPr wrap="square" rtlCol="0">
            <a:spAutoFit/>
          </a:bodyPr>
          <a:lstStyle/>
          <a:p>
            <a:r>
              <a:rPr lang="en-US" dirty="0" smtClean="0">
                <a:solidFill>
                  <a:srgbClr val="FF0000"/>
                </a:solidFill>
              </a:rPr>
              <a:t>Census</a:t>
            </a:r>
            <a:endParaRPr lang="en-US" dirty="0">
              <a:solidFill>
                <a:srgbClr val="FF0000"/>
              </a:solidFill>
            </a:endParaRPr>
          </a:p>
        </p:txBody>
      </p:sp>
    </p:spTree>
    <p:extLst>
      <p:ext uri="{BB962C8B-B14F-4D97-AF65-F5344CB8AC3E}">
        <p14:creationId xmlns:p14="http://schemas.microsoft.com/office/powerpoint/2010/main" val="2008783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304800" y="152400"/>
            <a:ext cx="8458200" cy="1200329"/>
          </a:xfrm>
          <a:prstGeom prst="rect">
            <a:avLst/>
          </a:prstGeom>
          <a:noFill/>
          <a:ln w="9525">
            <a:noFill/>
            <a:miter lim="800000"/>
            <a:headEnd/>
            <a:tailEnd/>
          </a:ln>
        </p:spPr>
        <p:txBody>
          <a:bodyPr wrap="square">
            <a:spAutoFit/>
          </a:bodyPr>
          <a:lstStyle/>
          <a:p>
            <a:pPr algn="ctr" eaLnBrk="0" hangingPunct="0"/>
            <a:r>
              <a:rPr lang="en-US" sz="3600" b="1" dirty="0" smtClean="0"/>
              <a:t>Explanation for apparent surge in breast cancer incidence in Marin</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t>
            </a:r>
            <a:r>
              <a:rPr lang="en-US" dirty="0" smtClean="0"/>
              <a:t>al. </a:t>
            </a:r>
            <a:r>
              <a:rPr lang="en-US" dirty="0"/>
              <a:t>Report from </a:t>
            </a:r>
            <a:r>
              <a:rPr lang="en-US" dirty="0" smtClean="0"/>
              <a:t>No. Calif. </a:t>
            </a:r>
            <a:r>
              <a:rPr lang="en-US" dirty="0"/>
              <a:t>Cancer </a:t>
            </a:r>
            <a:r>
              <a:rPr lang="en-US" dirty="0" smtClean="0"/>
              <a:t>Center </a:t>
            </a:r>
            <a:r>
              <a:rPr lang="en-US" dirty="0"/>
              <a:t>2001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228600" y="1905000"/>
            <a:ext cx="8534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(e.g., onset of 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extLst>
      <p:ext uri="{BB962C8B-B14F-4D97-AF65-F5344CB8AC3E}">
        <p14:creationId xmlns:p14="http://schemas.microsoft.com/office/powerpoint/2010/main" val="73296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990600"/>
            <a:ext cx="8686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solidFill>
                  <a:schemeClr val="bg1">
                    <a:lumMod val="85000"/>
                  </a:schemeClr>
                </a:solidFill>
              </a:rPr>
              <a:t>To calculate incidence </a:t>
            </a:r>
            <a:r>
              <a:rPr lang="en-US" sz="3200" dirty="0" smtClean="0">
                <a:solidFill>
                  <a:schemeClr val="bg1">
                    <a:lumMod val="85000"/>
                  </a:schemeClr>
                </a:solidFill>
              </a:rPr>
              <a:t>in </a:t>
            </a:r>
            <a:r>
              <a:rPr lang="en-US" sz="3200" dirty="0">
                <a:solidFill>
                  <a:schemeClr val="bg1">
                    <a:lumMod val="85000"/>
                  </a:schemeClr>
                </a:solidFill>
              </a:rPr>
              <a:t>a </a:t>
            </a:r>
            <a:r>
              <a:rPr lang="en-US" sz="3200" i="1" dirty="0">
                <a:solidFill>
                  <a:schemeClr val="bg1">
                    <a:lumMod val="85000"/>
                  </a:schemeClr>
                </a:solidFill>
              </a:rPr>
              <a:t>dynamic</a:t>
            </a:r>
            <a:r>
              <a:rPr lang="en-US" sz="3200" dirty="0">
                <a:solidFill>
                  <a:schemeClr val="bg1">
                    <a:lumMod val="85000"/>
                  </a:schemeClr>
                </a:solidFill>
              </a:rPr>
              <a:t> </a:t>
            </a:r>
            <a:r>
              <a:rPr lang="en-US" sz="3200" dirty="0" smtClean="0">
                <a:solidFill>
                  <a:schemeClr val="bg1">
                    <a:lumMod val="85000"/>
                  </a:schemeClr>
                </a:solidFill>
              </a:rPr>
              <a:t>cohort </a:t>
            </a:r>
          </a:p>
          <a:p>
            <a:pPr marL="609600" indent="-609600" eaLnBrk="0" hangingPunct="0">
              <a:spcBef>
                <a:spcPct val="20000"/>
              </a:spcBef>
              <a:buFontTx/>
              <a:buAutoNum type="arabicPeriod"/>
            </a:pPr>
            <a:endParaRPr lang="en-US" sz="1200" dirty="0"/>
          </a:p>
          <a:p>
            <a:pPr marL="609600" indent="-609600" eaLnBrk="0" hangingPunct="0">
              <a:spcBef>
                <a:spcPct val="20000"/>
              </a:spcBef>
              <a:buFontTx/>
              <a:buAutoNum type="arabicPeriod"/>
            </a:pPr>
            <a:r>
              <a:rPr lang="en-US" sz="2800" dirty="0"/>
              <a:t>To compare disease incidence in a </a:t>
            </a:r>
            <a:r>
              <a:rPr lang="en-US" sz="2800" i="1" dirty="0"/>
              <a:t>fixed </a:t>
            </a:r>
            <a:r>
              <a:rPr lang="en-US" sz="2800" dirty="0"/>
              <a:t>cohort  (individual-level data) with rate from a </a:t>
            </a:r>
            <a:r>
              <a:rPr lang="en-US" sz="2800" i="1" dirty="0"/>
              <a:t>dynamic</a:t>
            </a:r>
            <a:r>
              <a:rPr lang="en-US" sz="2800" dirty="0"/>
              <a:t> cohort (e.g</a:t>
            </a:r>
            <a:r>
              <a:rPr lang="en-US" sz="2800" dirty="0" smtClean="0"/>
              <a:t>., </a:t>
            </a:r>
            <a:r>
              <a:rPr lang="en-US" sz="2800" dirty="0"/>
              <a:t>the general population) </a:t>
            </a:r>
            <a:r>
              <a:rPr lang="en-US" sz="2800" dirty="0" smtClean="0"/>
              <a:t>in which you do have individual-level data</a:t>
            </a:r>
          </a:p>
          <a:p>
            <a:pPr lvl="1" eaLnBrk="0" hangingPunct="0">
              <a:spcBef>
                <a:spcPct val="20000"/>
              </a:spcBef>
            </a:pPr>
            <a:r>
              <a:rPr lang="en-US" sz="3200" dirty="0"/>
              <a:t>	</a:t>
            </a:r>
            <a:r>
              <a:rPr lang="en-US" sz="3200" dirty="0" smtClean="0"/>
              <a:t>OR 	</a:t>
            </a:r>
          </a:p>
          <a:p>
            <a:pPr marL="630238" lvl="1" indent="-173038" eaLnBrk="0" hangingPunct="0">
              <a:spcBef>
                <a:spcPct val="20000"/>
              </a:spcBef>
            </a:pPr>
            <a:r>
              <a:rPr lang="en-US" sz="3200" dirty="0"/>
              <a:t>	</a:t>
            </a:r>
            <a:r>
              <a:rPr lang="en-US" sz="2800" dirty="0" smtClean="0"/>
              <a:t>to </a:t>
            </a:r>
            <a:r>
              <a:rPr lang="en-US" sz="2800" dirty="0"/>
              <a:t>compare incidences between 2 or more dynamic </a:t>
            </a:r>
            <a:r>
              <a:rPr lang="en-US" sz="2800" dirty="0" smtClean="0"/>
              <a:t>populations (e.g., two countries)</a:t>
            </a:r>
            <a:endParaRPr lang="en-US" sz="2800" dirty="0"/>
          </a:p>
          <a:p>
            <a:pPr marL="1371600" lvl="2" indent="-457200" eaLnBrk="0" hangingPunct="0">
              <a:spcBef>
                <a:spcPct val="20000"/>
              </a:spcBef>
              <a:buFontTx/>
              <a:buChar char="•"/>
            </a:pPr>
            <a:r>
              <a:rPr lang="en-US" sz="2800" dirty="0" smtClean="0"/>
              <a:t>These comparisons are “analytic” objectives</a:t>
            </a:r>
          </a:p>
          <a:p>
            <a:pPr marL="1371600" lvl="2" indent="-457200" eaLnBrk="0" hangingPunct="0">
              <a:spcBef>
                <a:spcPts val="0"/>
              </a:spcBef>
              <a:buFontTx/>
              <a:buChar char="•"/>
            </a:pPr>
            <a:r>
              <a:rPr lang="en-US" sz="2800" dirty="0" smtClean="0"/>
              <a:t>Rates are like a universal language or a handy jackknife.  You can use them everywhere.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0" y="228600"/>
            <a:ext cx="8610600" cy="1143000"/>
          </a:xfrm>
        </p:spPr>
        <p:txBody>
          <a:bodyPr/>
          <a:lstStyle/>
          <a:p>
            <a:r>
              <a:rPr lang="en-US" sz="3600" b="1" dirty="0" smtClean="0"/>
              <a:t>(2a) </a:t>
            </a:r>
            <a:r>
              <a:rPr lang="en-US" sz="3200" b="1" dirty="0" smtClean="0"/>
              <a:t>Comparing a rate from a fixed cohort to the rate in the general (dynamic) population</a:t>
            </a:r>
          </a:p>
        </p:txBody>
      </p:sp>
      <p:sp>
        <p:nvSpPr>
          <p:cNvPr id="74754" name="Rectangle 5"/>
          <p:cNvSpPr>
            <a:spLocks noGrp="1" noChangeArrowheads="1"/>
          </p:cNvSpPr>
          <p:nvPr>
            <p:ph type="body" idx="1"/>
          </p:nvPr>
        </p:nvSpPr>
        <p:spPr>
          <a:xfrm>
            <a:off x="304800" y="1295400"/>
            <a:ext cx="8610600" cy="4724400"/>
          </a:xfrm>
        </p:spPr>
        <p:txBody>
          <a:bodyPr/>
          <a:lstStyle/>
          <a:p>
            <a:pPr marL="0" indent="0">
              <a:buNone/>
            </a:pPr>
            <a:r>
              <a:rPr lang="en-US" sz="2800" dirty="0" smtClean="0"/>
              <a:t>Example</a:t>
            </a:r>
          </a:p>
          <a:p>
            <a:r>
              <a:rPr lang="en-US" sz="2800" dirty="0" smtClean="0"/>
              <a:t>Cohort study of petroleum refinery workers followed the workers for up to 36 years and found 765 deaths. </a:t>
            </a:r>
          </a:p>
          <a:p>
            <a:endParaRPr lang="en-US" sz="1600" dirty="0" smtClean="0"/>
          </a:p>
          <a:p>
            <a:r>
              <a:rPr lang="en-US" sz="2800" dirty="0" smtClean="0"/>
              <a:t>Research question: </a:t>
            </a:r>
          </a:p>
          <a:p>
            <a:pPr lvl="1"/>
            <a:r>
              <a:rPr lang="en-US" sz="2400" dirty="0" smtClean="0"/>
              <a:t>Does working in petroleum refinery industry shorten lifespan? Was the mortality in these workers high, low, or just average?  </a:t>
            </a:r>
          </a:p>
          <a:p>
            <a:pPr lvl="1"/>
            <a:r>
              <a:rPr lang="en-US" sz="2400" dirty="0" smtClean="0"/>
              <a:t>i.e., Is working in this industry dangerous?</a:t>
            </a:r>
          </a:p>
          <a:p>
            <a:pPr lvl="1"/>
            <a:r>
              <a:rPr lang="en-US" sz="2400" dirty="0" smtClean="0"/>
              <a:t>Answer:  need a comparator group</a:t>
            </a:r>
          </a:p>
          <a:p>
            <a:pPr lvl="1"/>
            <a:endParaRPr lang="en-US" sz="1400" dirty="0" smtClean="0"/>
          </a:p>
          <a:p>
            <a:r>
              <a:rPr lang="en-US" sz="2800" dirty="0" smtClean="0"/>
              <a:t>How would you calculate the mortality incidence in the cohort?</a:t>
            </a:r>
          </a:p>
        </p:txBody>
      </p:sp>
      <p:sp>
        <p:nvSpPr>
          <p:cNvPr id="2" name="TextBox 1"/>
          <p:cNvSpPr txBox="1"/>
          <p:nvPr/>
        </p:nvSpPr>
        <p:spPr>
          <a:xfrm>
            <a:off x="3733800" y="6167735"/>
            <a:ext cx="5181600" cy="461665"/>
          </a:xfrm>
          <a:prstGeom prst="rect">
            <a:avLst/>
          </a:prstGeom>
          <a:noFill/>
        </p:spPr>
        <p:txBody>
          <a:bodyPr wrap="square" rtlCol="0">
            <a:spAutoFit/>
          </a:bodyPr>
          <a:lstStyle/>
          <a:p>
            <a:r>
              <a:rPr lang="en-US" dirty="0" smtClean="0"/>
              <a:t>Austin &amp; </a:t>
            </a:r>
            <a:r>
              <a:rPr lang="en-US" dirty="0" smtClean="0"/>
              <a:t>Schnatter</a:t>
            </a:r>
            <a:r>
              <a:rPr lang="en-US" dirty="0" smtClean="0"/>
              <a:t> </a:t>
            </a:r>
            <a:r>
              <a:rPr lang="en-US" i="1" dirty="0" smtClean="0"/>
              <a:t>J </a:t>
            </a:r>
            <a:r>
              <a:rPr lang="en-US" i="1" dirty="0" smtClean="0"/>
              <a:t>Occup</a:t>
            </a:r>
            <a:r>
              <a:rPr lang="en-US" i="1" dirty="0" smtClean="0"/>
              <a:t> Med </a:t>
            </a:r>
            <a:r>
              <a:rPr lang="en-US" dirty="0" smtClean="0"/>
              <a:t>1983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228600" y="1676400"/>
            <a:ext cx="88392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a:t>
            </a:r>
            <a:r>
              <a:rPr lang="en-US" sz="2800" dirty="0" smtClean="0"/>
              <a:t>workers [fixed cohort]</a:t>
            </a:r>
            <a:endParaRPr lang="en-US" sz="2800" dirty="0"/>
          </a:p>
          <a:p>
            <a:pPr marL="742950" lvl="1" indent="-285750" eaLnBrk="0" hangingPunct="0">
              <a:lnSpc>
                <a:spcPct val="90000"/>
              </a:lnSpc>
              <a:spcBef>
                <a:spcPct val="20000"/>
              </a:spcBef>
              <a:buFontTx/>
              <a:buChar char="–"/>
            </a:pPr>
            <a:r>
              <a:rPr lang="en-US" dirty="0"/>
              <a:t>6,588 </a:t>
            </a:r>
            <a:r>
              <a:rPr lang="en-US" dirty="0" smtClean="0"/>
              <a:t>employees </a:t>
            </a:r>
            <a:r>
              <a:rPr lang="en-US" dirty="0"/>
              <a:t>of Texas </a:t>
            </a:r>
            <a:r>
              <a:rPr lang="en-US" dirty="0" smtClean="0"/>
              <a:t>plant</a:t>
            </a:r>
          </a:p>
          <a:p>
            <a:pPr marL="742950" lvl="1" indent="-285750" eaLnBrk="0" hangingPunct="0">
              <a:lnSpc>
                <a:spcPct val="90000"/>
              </a:lnSpc>
              <a:spcBef>
                <a:spcPct val="20000"/>
              </a:spcBef>
              <a:buFontTx/>
              <a:buChar char="–"/>
            </a:pPr>
            <a:r>
              <a:rPr lang="en-US" dirty="0" smtClean="0"/>
              <a:t>Enrolled if employed anytime from 1941-50 </a:t>
            </a:r>
            <a:endParaRPr lang="en-US" dirty="0"/>
          </a:p>
          <a:p>
            <a:pPr marL="742950" lvl="1" indent="-285750" eaLnBrk="0" hangingPunct="0">
              <a:lnSpc>
                <a:spcPct val="90000"/>
              </a:lnSpc>
              <a:spcBef>
                <a:spcPct val="20000"/>
              </a:spcBef>
              <a:buFontTx/>
              <a:buChar char="–"/>
            </a:pPr>
            <a:r>
              <a:rPr lang="en-US" dirty="0"/>
              <a:t>Mortality </a:t>
            </a:r>
            <a:r>
              <a:rPr lang="en-US" dirty="0" smtClean="0"/>
              <a:t>obtained from 1941-1977 from National Death Index</a:t>
            </a:r>
            <a:endParaRPr lang="en-US" dirty="0"/>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600" dirty="0"/>
              <a:t>Could </a:t>
            </a:r>
            <a:r>
              <a:rPr lang="en-US" sz="2600" dirty="0" smtClean="0"/>
              <a:t>also calculate </a:t>
            </a:r>
            <a:r>
              <a:rPr lang="en-US" sz="2600" dirty="0"/>
              <a:t>K-M estimate of cumulative incidence (for 36 years of follow-up), but </a:t>
            </a:r>
            <a:r>
              <a:rPr lang="en-US" sz="2600" dirty="0" smtClean="0"/>
              <a:t>for what </a:t>
            </a:r>
            <a:r>
              <a:rPr lang="en-US" sz="2600" dirty="0"/>
              <a:t>comparison </a:t>
            </a:r>
            <a:r>
              <a:rPr lang="en-US" sz="2600" dirty="0" smtClean="0"/>
              <a:t>group could you derive a 36 year K-M estimate?</a:t>
            </a:r>
            <a:endParaRPr lang="en-US" sz="2600" dirty="0"/>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smtClean="0"/>
              <a:t>Solution:  compare </a:t>
            </a:r>
            <a:r>
              <a:rPr lang="en-US" sz="2800" u="sng" dirty="0" smtClean="0"/>
              <a:t>rate</a:t>
            </a:r>
            <a:r>
              <a:rPr lang="en-US" sz="2800" dirty="0" smtClean="0"/>
              <a:t> of death in this population to </a:t>
            </a:r>
            <a:r>
              <a:rPr lang="en-US" sz="2800" u="sng" dirty="0" smtClean="0"/>
              <a:t>rate</a:t>
            </a:r>
            <a:r>
              <a:rPr lang="en-US" sz="2800" dirty="0" smtClean="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smtClean="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smtClean="0"/>
          </a:p>
          <a:p>
            <a:pPr marL="914400" lvl="1" indent="-457200" eaLnBrk="0" hangingPunct="0">
              <a:spcBef>
                <a:spcPct val="20000"/>
              </a:spcBef>
              <a:buFont typeface="Times New Roman" panose="02020603050405020304" pitchFamily="18" charset="0"/>
              <a:buChar char="−"/>
            </a:pPr>
            <a:r>
              <a:rPr lang="en-US" dirty="0" smtClean="0"/>
              <a:t>Operationally: observed number of deaths in petro workers is </a:t>
            </a:r>
            <a:r>
              <a:rPr lang="en-US" dirty="0"/>
              <a:t>compared to </a:t>
            </a:r>
            <a:r>
              <a:rPr lang="en-US" dirty="0" smtClean="0"/>
              <a:t>number of deaths that </a:t>
            </a:r>
            <a:r>
              <a:rPr lang="en-US" dirty="0"/>
              <a:t>would be expected if </a:t>
            </a:r>
            <a:r>
              <a:rPr lang="en-US" dirty="0" smtClean="0"/>
              <a:t>rate from reference </a:t>
            </a:r>
            <a:r>
              <a:rPr lang="en-US" dirty="0"/>
              <a:t>population (e.g., </a:t>
            </a:r>
            <a:r>
              <a:rPr lang="en-US" dirty="0" smtClean="0"/>
              <a:t>US </a:t>
            </a:r>
            <a:r>
              <a:rPr lang="en-US" dirty="0"/>
              <a:t>population) is applied to the </a:t>
            </a:r>
            <a:r>
              <a:rPr lang="en-US" dirty="0" smtClean="0"/>
              <a:t>petro workers</a:t>
            </a:r>
            <a:endParaRPr lang="en-US" dirty="0"/>
          </a:p>
          <a:p>
            <a:pPr marL="342900" indent="-342900" eaLnBrk="0" hangingPunct="0">
              <a:spcBef>
                <a:spcPct val="20000"/>
              </a:spcBef>
              <a:buFontTx/>
              <a:buChar char="•"/>
            </a:pP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smtClean="0"/>
              <a:t>The comparison can be done with an SMR.  (This is a </a:t>
            </a:r>
            <a:r>
              <a:rPr lang="en-US" b="1" dirty="0" smtClean="0"/>
              <a:t>measure of association </a:t>
            </a:r>
            <a:r>
              <a:rPr lang="en-US" dirty="0" smtClean="0"/>
              <a:t>- to be covered in more detail in later lectures - but we skip ahead here to illustrate usefulness of incidence rates.) </a:t>
            </a:r>
          </a:p>
          <a:p>
            <a:endParaRPr lang="en-US" sz="1400" dirty="0" smtClean="0"/>
          </a:p>
          <a:p>
            <a:r>
              <a:rPr lang="en-US" dirty="0" smtClean="0"/>
              <a:t>If U.S. death rates for age-sex-race-calendar period groups applied to the cohort, 924 deaths were expected in the cohort versus the 765 observed.</a:t>
            </a:r>
          </a:p>
          <a:p>
            <a:endParaRPr lang="en-US" sz="1400" dirty="0" smtClean="0"/>
          </a:p>
          <a:p>
            <a:r>
              <a:rPr lang="en-US" dirty="0" smtClean="0"/>
              <a:t>Illustrated on next slide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0"/>
            <a:ext cx="8991600" cy="685800"/>
          </a:xfrm>
        </p:spPr>
        <p:txBody>
          <a:bodyPr/>
          <a:lstStyle/>
          <a:p>
            <a:r>
              <a:rPr lang="en-US" sz="3200" b="1" dirty="0" smtClean="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3118436681"/>
              </p:ext>
            </p:extLst>
          </p:nvPr>
        </p:nvGraphicFramePr>
        <p:xfrm>
          <a:off x="685800" y="685800"/>
          <a:ext cx="7772400" cy="6096762"/>
        </p:xfrm>
        <a:graphic>
          <a:graphicData uri="http://schemas.openxmlformats.org/drawingml/2006/table">
            <a:tbl>
              <a:tblPr/>
              <a:tblGrid>
                <a:gridCol w="1752600"/>
                <a:gridCol w="1447800"/>
                <a:gridCol w="1447800"/>
                <a:gridCol w="1524000"/>
                <a:gridCol w="1600200"/>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Petro 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Expected N deaths in Petro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Observed N deaths in Petro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40 - 44,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0.11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45 - 49,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0" y="762000"/>
            <a:ext cx="9296400" cy="4724400"/>
          </a:xfrm>
        </p:spPr>
        <p:txBody>
          <a:bodyPr/>
          <a:lstStyle/>
          <a:p>
            <a:r>
              <a:rPr lang="en-US" dirty="0" smtClean="0"/>
              <a:t>Average </a:t>
            </a:r>
            <a:r>
              <a:rPr lang="en-US" dirty="0" smtClean="0"/>
              <a:t>incidence rate for observed deaths</a:t>
            </a:r>
            <a:r>
              <a:rPr lang="en-US" dirty="0"/>
              <a:t>:  </a:t>
            </a:r>
            <a:r>
              <a:rPr lang="en-US" dirty="0" smtClean="0"/>
              <a:t>        765 </a:t>
            </a:r>
            <a:r>
              <a:rPr lang="en-US" dirty="0" smtClean="0"/>
              <a:t>deaths/137,745 </a:t>
            </a:r>
            <a:r>
              <a:rPr lang="en-US" dirty="0" smtClean="0"/>
              <a:t>person-years </a:t>
            </a:r>
          </a:p>
          <a:p>
            <a:endParaRPr lang="en-US" sz="500" dirty="0" smtClean="0"/>
          </a:p>
          <a:p>
            <a:r>
              <a:rPr lang="en-US" dirty="0" smtClean="0"/>
              <a:t>Rate of  </a:t>
            </a:r>
            <a:r>
              <a:rPr lang="en-US" dirty="0" smtClean="0"/>
              <a:t>“expected” deaths </a:t>
            </a:r>
            <a:r>
              <a:rPr lang="en-US" dirty="0" smtClean="0"/>
              <a:t>in workers given </a:t>
            </a:r>
            <a:r>
              <a:rPr lang="en-US" dirty="0" smtClean="0"/>
              <a:t>US </a:t>
            </a:r>
            <a:r>
              <a:rPr lang="en-US" dirty="0" smtClean="0"/>
              <a:t>gen. </a:t>
            </a:r>
            <a:r>
              <a:rPr lang="en-US" dirty="0" smtClean="0"/>
              <a:t>pltn</a:t>
            </a:r>
            <a:r>
              <a:rPr lang="en-US" dirty="0" smtClean="0"/>
              <a:t>. experience:   924 deaths/137,745 person-years</a:t>
            </a:r>
          </a:p>
          <a:p>
            <a:endParaRPr lang="en-US" sz="500" dirty="0" smtClean="0"/>
          </a:p>
          <a:p>
            <a:r>
              <a:rPr lang="en-US" dirty="0" smtClean="0"/>
              <a:t>Ratio of these two rates = 765 observed/924 </a:t>
            </a:r>
            <a:r>
              <a:rPr lang="en-US" dirty="0" smtClean="0"/>
              <a:t> expected </a:t>
            </a:r>
            <a:r>
              <a:rPr lang="en-US" dirty="0" smtClean="0"/>
              <a:t>deaths  [Denominators cancel out] = </a:t>
            </a:r>
            <a:r>
              <a:rPr lang="en-US" dirty="0" smtClean="0"/>
              <a:t>0.83   =  </a:t>
            </a:r>
            <a:r>
              <a:rPr lang="en-US" sz="2800" dirty="0" smtClean="0"/>
              <a:t>s</a:t>
            </a:r>
            <a:r>
              <a:rPr lang="en-US" sz="2800" b="1" dirty="0" smtClean="0"/>
              <a:t>tandardized </a:t>
            </a:r>
            <a:r>
              <a:rPr lang="en-US" sz="2800" b="1" dirty="0"/>
              <a:t>m</a:t>
            </a:r>
            <a:r>
              <a:rPr lang="en-US" sz="2800" b="1" dirty="0" smtClean="0"/>
              <a:t>ortality </a:t>
            </a:r>
            <a:r>
              <a:rPr lang="en-US" sz="2800" b="1" dirty="0"/>
              <a:t>r</a:t>
            </a:r>
            <a:r>
              <a:rPr lang="en-US" sz="2800" b="1" dirty="0" smtClean="0"/>
              <a:t>atio (SMR</a:t>
            </a:r>
            <a:r>
              <a:rPr lang="en-US" sz="2800" b="1" dirty="0" smtClean="0"/>
              <a:t>)</a:t>
            </a:r>
          </a:p>
          <a:p>
            <a:endParaRPr lang="en-US" sz="400" b="1" dirty="0" smtClean="0"/>
          </a:p>
          <a:p>
            <a:r>
              <a:rPr lang="en-US" dirty="0" smtClean="0"/>
              <a:t>Conclusion:  After taking account of age-sex-race-calendar period:  </a:t>
            </a:r>
          </a:p>
          <a:p>
            <a:pPr lvl="1"/>
            <a:r>
              <a:rPr lang="en-US" dirty="0" smtClean="0"/>
              <a:t>lower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152400"/>
            <a:ext cx="7772400" cy="1143000"/>
          </a:xfrm>
        </p:spPr>
        <p:txBody>
          <a:bodyPr/>
          <a:lstStyle/>
          <a:p>
            <a:r>
              <a:rPr lang="en-US" sz="2800" b="1" dirty="0" smtClean="0"/>
              <a:t>Another example of SMR: </a:t>
            </a:r>
            <a:br>
              <a:rPr lang="en-US" sz="2800" b="1" dirty="0" smtClean="0"/>
            </a:br>
            <a:r>
              <a:rPr lang="en-US" sz="2800" b="1" dirty="0" smtClean="0"/>
              <a:t>Is mortality higher after a fracture?</a:t>
            </a:r>
          </a:p>
        </p:txBody>
      </p:sp>
      <p:pic>
        <p:nvPicPr>
          <p:cNvPr id="87042" name="Picture 4"/>
          <p:cNvPicPr>
            <a:picLocks noGrp="1" noChangeAspect="1" noChangeArrowheads="1"/>
          </p:cNvPicPr>
          <p:nvPr>
            <p:ph type="body" idx="1"/>
          </p:nvPr>
        </p:nvPicPr>
        <p:blipFill>
          <a:blip r:embed="rId3"/>
          <a:srcRect/>
          <a:stretch>
            <a:fillRect/>
          </a:stretch>
        </p:blipFill>
        <p:spPr>
          <a:xfrm>
            <a:off x="914400" y="1219200"/>
            <a:ext cx="7467600" cy="5203825"/>
          </a:xfrm>
        </p:spPr>
      </p:pic>
      <p:sp>
        <p:nvSpPr>
          <p:cNvPr id="87044" name="Rectangle 6"/>
          <p:cNvSpPr>
            <a:spLocks noChangeArrowheads="1"/>
          </p:cNvSpPr>
          <p:nvPr/>
        </p:nvSpPr>
        <p:spPr bwMode="auto">
          <a:xfrm>
            <a:off x="914400" y="2438400"/>
            <a:ext cx="60960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5" name="Rectangle 8"/>
          <p:cNvSpPr>
            <a:spLocks noChangeArrowheads="1"/>
          </p:cNvSpPr>
          <p:nvPr/>
        </p:nvSpPr>
        <p:spPr bwMode="auto">
          <a:xfrm>
            <a:off x="914400" y="4191000"/>
            <a:ext cx="60960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6" name="Text Box 10"/>
          <p:cNvSpPr txBox="1">
            <a:spLocks noChangeArrowheads="1"/>
          </p:cNvSpPr>
          <p:nvPr/>
        </p:nvSpPr>
        <p:spPr bwMode="auto">
          <a:xfrm>
            <a:off x="304800" y="5791200"/>
            <a:ext cx="8991600" cy="707886"/>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smtClean="0"/>
              <a:t>SMR: Observed </a:t>
            </a:r>
            <a:r>
              <a:rPr lang="en-US" sz="2000" dirty="0"/>
              <a:t>mortality rate in Dubbo research </a:t>
            </a:r>
            <a:r>
              <a:rPr lang="en-US" sz="2000" dirty="0" smtClean="0"/>
              <a:t>population after fracture/expected rate calculated using mortality rates in general </a:t>
            </a:r>
            <a:r>
              <a:rPr lang="en-US" sz="2000" dirty="0"/>
              <a:t>population in Dubbo, Australia</a:t>
            </a:r>
          </a:p>
        </p:txBody>
      </p:sp>
      <p:sp>
        <p:nvSpPr>
          <p:cNvPr id="87043" name="Text Box 5"/>
          <p:cNvSpPr txBox="1">
            <a:spLocks noChangeArrowheads="1"/>
          </p:cNvSpPr>
          <p:nvPr/>
        </p:nvSpPr>
        <p:spPr bwMode="auto">
          <a:xfrm>
            <a:off x="6858000" y="6474162"/>
            <a:ext cx="2895600" cy="30480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i="1" dirty="0"/>
              <a:t>Bluic et al. JAMA 2009</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gridCol w="788988"/>
                <a:gridCol w="1241425"/>
                <a:gridCol w="1593850"/>
                <a:gridCol w="1328737"/>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152400"/>
            <a:ext cx="7772400" cy="1143000"/>
          </a:xfrm>
        </p:spPr>
        <p:txBody>
          <a:bodyPr/>
          <a:lstStyle/>
          <a:p>
            <a:r>
              <a:rPr lang="en-US" sz="3600" b="1" dirty="0" smtClean="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0" y="4343400"/>
            <a:ext cx="9144000" cy="2123658"/>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dirty="0"/>
              <a:t>Unadjusted rates do not take into account the different age structures of the populations in Beijing and </a:t>
            </a:r>
            <a:r>
              <a:rPr lang="en-US" dirty="0" smtClean="0"/>
              <a:t>Budapest. </a:t>
            </a:r>
          </a:p>
          <a:p>
            <a:pPr marL="342900" indent="-342900" eaLnBrk="0" hangingPunct="0">
              <a:spcBef>
                <a:spcPct val="50000"/>
              </a:spcBef>
              <a:buFont typeface="Arial" panose="020B0604020202020204" pitchFamily="34" charset="0"/>
              <a:buChar char="•"/>
            </a:pPr>
            <a:r>
              <a:rPr lang="en-US" dirty="0" smtClean="0"/>
              <a:t>Used </a:t>
            </a:r>
            <a:r>
              <a:rPr lang="en-US" dirty="0"/>
              <a:t>“direct standardization” to </a:t>
            </a:r>
            <a:r>
              <a:rPr lang="en-US" dirty="0" smtClean="0"/>
              <a:t>calculate rate adjusted </a:t>
            </a:r>
            <a:r>
              <a:rPr lang="en-US" dirty="0"/>
              <a:t>for age (see Extra Slides</a:t>
            </a:r>
            <a:r>
              <a:rPr lang="en-US" dirty="0" smtClean="0"/>
              <a:t>).   Measure of association, comparing rates in Beijing and Budapest, falls from 5.2 (unadjusted) to 3.2 (age-adjusted).</a:t>
            </a:r>
            <a:endParaRPr lang="en-US" dirty="0"/>
          </a:p>
        </p:txBody>
      </p:sp>
      <p:graphicFrame>
        <p:nvGraphicFramePr>
          <p:cNvPr id="39983" name="Group 47"/>
          <p:cNvGraphicFramePr>
            <a:graphicFrameLocks noGrp="1"/>
          </p:cNvGraphicFramePr>
          <p:nvPr>
            <p:ph idx="1"/>
            <p:extLst>
              <p:ext uri="{D42A27DB-BD31-4B8C-83A1-F6EECF244321}">
                <p14:modId xmlns:p14="http://schemas.microsoft.com/office/powerpoint/2010/main" val="823956387"/>
              </p:ext>
            </p:extLst>
          </p:nvPr>
        </p:nvGraphicFramePr>
        <p:xfrm>
          <a:off x="685800" y="914400"/>
          <a:ext cx="7772400" cy="3261360"/>
        </p:xfrm>
        <a:graphic>
          <a:graphicData uri="http://schemas.openxmlformats.org/drawingml/2006/table">
            <a:tbl>
              <a:tblPr/>
              <a:tblGrid>
                <a:gridCol w="3886200"/>
                <a:gridCol w="1828800"/>
                <a:gridCol w="2057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population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Two Measures </a:t>
            </a:r>
            <a:r>
              <a:rPr lang="en-US" sz="4000" b="1" dirty="0">
                <a:solidFill>
                  <a:schemeClr val="tx2"/>
                </a:solidFill>
              </a:rPr>
              <a:t>of Incidence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The </a:t>
            </a:r>
            <a:r>
              <a:rPr lang="en-US" sz="2800" b="1" dirty="0"/>
              <a:t>proportion</a:t>
            </a:r>
            <a:r>
              <a:rPr lang="en-US" sz="2800" dirty="0"/>
              <a:t> of individuals who experience the event in a defined </a:t>
            </a:r>
            <a:r>
              <a:rPr lang="en-US" sz="2800" dirty="0" smtClean="0"/>
              <a:t>duration of time (</a:t>
            </a:r>
            <a:r>
              <a:rPr lang="en-US" sz="2800" dirty="0">
                <a:solidFill>
                  <a:srgbClr val="FF0000"/>
                </a:solidFill>
              </a:rPr>
              <a:t>E/N</a:t>
            </a:r>
            <a:r>
              <a:rPr lang="en-US" sz="2800" dirty="0"/>
              <a:t> during some time </a:t>
            </a:r>
            <a:r>
              <a:rPr lang="en-US" sz="2800" dirty="0">
                <a:solidFill>
                  <a:srgbClr val="FF0000"/>
                </a:solidFill>
              </a:rPr>
              <a:t>T</a:t>
            </a:r>
            <a:r>
              <a:rPr lang="en-US" sz="2800" dirty="0"/>
              <a:t>) </a:t>
            </a:r>
            <a:endParaRPr lang="en-US" sz="2800" dirty="0" smtClean="0"/>
          </a:p>
          <a:p>
            <a:pPr marL="914400" lvl="1" indent="-457200" eaLnBrk="0" hangingPunct="0">
              <a:spcBef>
                <a:spcPct val="20000"/>
              </a:spcBef>
              <a:buFont typeface="Times New Roman" panose="02020603050405020304" pitchFamily="18" charset="0"/>
              <a:buChar char="–"/>
            </a:pPr>
            <a:r>
              <a:rPr lang="en-US" sz="2800" dirty="0"/>
              <a:t>Probability of event in a given time period</a:t>
            </a:r>
            <a:endParaRPr lang="en-US" sz="2800" b="1" dirty="0"/>
          </a:p>
          <a:p>
            <a:pPr marL="914400" lvl="1" indent="-457200" eaLnBrk="0" hangingPunct="0">
              <a:spcBef>
                <a:spcPct val="20000"/>
              </a:spcBef>
              <a:buFont typeface="Times New Roman" panose="02020603050405020304" pitchFamily="18" charset="0"/>
              <a:buChar char="–"/>
            </a:pPr>
            <a:r>
              <a:rPr lang="en-US" sz="2800" b="1" dirty="0" smtClean="0"/>
              <a:t>Formal term: cumulative incidence</a:t>
            </a:r>
          </a:p>
          <a:p>
            <a:pPr marL="914400" lvl="1" indent="-457200" eaLnBrk="0" hangingPunct="0">
              <a:spcBef>
                <a:spcPct val="20000"/>
              </a:spcBef>
              <a:buFont typeface="Times New Roman" panose="02020603050405020304" pitchFamily="18" charset="0"/>
              <a:buChar char="–"/>
            </a:pPr>
            <a:r>
              <a:rPr lang="en-US" sz="2800" b="1" dirty="0" smtClean="0"/>
              <a:t>Short hand: risk</a:t>
            </a:r>
          </a:p>
          <a:p>
            <a:pPr marL="800100" lvl="1" indent="-342900" eaLnBrk="0" hangingPunct="0">
              <a:spcBef>
                <a:spcPct val="20000"/>
              </a:spcBef>
              <a:buFontTx/>
              <a:buChar char="•"/>
            </a:pPr>
            <a:endParaRPr lang="en-US" sz="1200" b="1" dirty="0" smtClean="0"/>
          </a:p>
          <a:p>
            <a:pPr marL="342900" indent="-342900" eaLnBrk="0" hangingPunct="0">
              <a:spcBef>
                <a:spcPct val="20000"/>
              </a:spcBef>
              <a:buFontTx/>
              <a:buChar char="•"/>
            </a:pPr>
            <a:r>
              <a:rPr lang="en-US" sz="2800" dirty="0" smtClean="0"/>
              <a:t>The </a:t>
            </a:r>
            <a:r>
              <a:rPr lang="en-US" sz="2800" dirty="0"/>
              <a:t>number of events </a:t>
            </a:r>
            <a:r>
              <a:rPr lang="en-US" sz="2800" dirty="0" smtClean="0"/>
              <a:t>occurring per </a:t>
            </a:r>
            <a:r>
              <a:rPr lang="en-US" sz="2800" dirty="0"/>
              <a:t>amount of </a:t>
            </a:r>
            <a:r>
              <a:rPr lang="en-US" sz="2800" b="1" dirty="0"/>
              <a:t>person-time</a:t>
            </a:r>
            <a:r>
              <a:rPr lang="en-US" sz="2800" dirty="0"/>
              <a:t> observed (</a:t>
            </a:r>
            <a:r>
              <a:rPr lang="en-US" sz="2800" dirty="0">
                <a:solidFill>
                  <a:srgbClr val="FF0000"/>
                </a:solidFill>
              </a:rPr>
              <a:t>E/NT</a:t>
            </a:r>
            <a:r>
              <a:rPr lang="en-US" sz="2800" dirty="0"/>
              <a:t>) </a:t>
            </a:r>
            <a:endParaRPr lang="en-US" sz="2800" dirty="0" smtClean="0"/>
          </a:p>
          <a:p>
            <a:pPr marL="914400" lvl="1" indent="-457200" eaLnBrk="0" hangingPunct="0">
              <a:spcBef>
                <a:spcPct val="20000"/>
              </a:spcBef>
              <a:buFont typeface="Times New Roman" panose="02020603050405020304" pitchFamily="18" charset="0"/>
              <a:buChar char="–"/>
            </a:pPr>
            <a:r>
              <a:rPr lang="en-US" sz="2800" dirty="0"/>
              <a:t>Events per unit person-time</a:t>
            </a:r>
            <a:endParaRPr lang="en-US" sz="2800" b="1" dirty="0"/>
          </a:p>
          <a:p>
            <a:pPr marL="914400" lvl="1" indent="-457200" eaLnBrk="0" hangingPunct="0">
              <a:spcBef>
                <a:spcPct val="20000"/>
              </a:spcBef>
              <a:buFont typeface="Times New Roman" panose="02020603050405020304" pitchFamily="18" charset="0"/>
              <a:buChar char="–"/>
            </a:pPr>
            <a:r>
              <a:rPr lang="en-US" sz="2800" b="1" dirty="0" smtClean="0"/>
              <a:t>Formal </a:t>
            </a:r>
            <a:r>
              <a:rPr lang="en-US" sz="2800" b="1" dirty="0"/>
              <a:t>term: incidence </a:t>
            </a:r>
            <a:r>
              <a:rPr lang="en-US" sz="2800" b="1" dirty="0" smtClean="0"/>
              <a:t>rate</a:t>
            </a:r>
          </a:p>
          <a:p>
            <a:pPr marL="914400" lvl="1" indent="-457200" eaLnBrk="0" hangingPunct="0">
              <a:spcBef>
                <a:spcPct val="20000"/>
              </a:spcBef>
              <a:buFont typeface="Times New Roman" panose="02020603050405020304" pitchFamily="18" charset="0"/>
              <a:buChar char="–"/>
            </a:pPr>
            <a:r>
              <a:rPr lang="en-US" sz="2800" b="1" dirty="0" smtClean="0"/>
              <a:t>Short hand:  rate or, in some cases, hazard</a:t>
            </a:r>
          </a:p>
        </p:txBody>
      </p:sp>
    </p:spTree>
    <p:extLst>
      <p:ext uri="{BB962C8B-B14F-4D97-AF65-F5344CB8AC3E}">
        <p14:creationId xmlns:p14="http://schemas.microsoft.com/office/powerpoint/2010/main" val="2925694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smtClean="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smtClean="0">
                <a:solidFill>
                  <a:schemeClr val="bg1">
                    <a:lumMod val="85000"/>
                  </a:schemeClr>
                </a:solidFill>
              </a:rPr>
              <a:t>To calculate incidence from a dynamic cohort</a:t>
            </a:r>
          </a:p>
          <a:p>
            <a:pPr marL="609600" indent="-609600">
              <a:lnSpc>
                <a:spcPct val="80000"/>
              </a:lnSpc>
              <a:buFontTx/>
              <a:buAutoNum type="arabicPeriod"/>
            </a:pPr>
            <a:endParaRPr lang="en-US" sz="2800" dirty="0" smtClean="0">
              <a:solidFill>
                <a:schemeClr val="bg1">
                  <a:lumMod val="85000"/>
                </a:schemeClr>
              </a:solidFill>
            </a:endParaRPr>
          </a:p>
          <a:p>
            <a:pPr marL="609600" indent="-609600">
              <a:lnSpc>
                <a:spcPct val="80000"/>
              </a:lnSpc>
              <a:buFontTx/>
              <a:buAutoNum type="arabicPeriod"/>
            </a:pPr>
            <a:r>
              <a:rPr lang="en-US" sz="2800" dirty="0" smtClean="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smtClean="0"/>
          </a:p>
          <a:p>
            <a:pPr marL="609600" indent="-609600">
              <a:lnSpc>
                <a:spcPct val="80000"/>
              </a:lnSpc>
              <a:buFontTx/>
              <a:buAutoNum type="arabicPeriod"/>
            </a:pPr>
            <a:r>
              <a:rPr lang="en-US" sz="2800" dirty="0" smtClean="0"/>
              <a:t>To estimate incidence of outcomes when exposures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52400" y="457200"/>
            <a:ext cx="8534400" cy="1143000"/>
          </a:xfrm>
        </p:spPr>
        <p:txBody>
          <a:bodyPr/>
          <a:lstStyle/>
          <a:p>
            <a:pPr marL="762000" indent="-762000"/>
            <a:r>
              <a:rPr lang="en-US" sz="3600" b="1" dirty="0" smtClean="0"/>
              <a:t>(3) To estimate incidence of outcomes when exposures are time-varying </a:t>
            </a:r>
          </a:p>
        </p:txBody>
      </p:sp>
      <p:sp>
        <p:nvSpPr>
          <p:cNvPr id="95234" name="Rectangle 3"/>
          <p:cNvSpPr>
            <a:spLocks noGrp="1" noChangeArrowheads="1"/>
          </p:cNvSpPr>
          <p:nvPr>
            <p:ph type="body" idx="1"/>
          </p:nvPr>
        </p:nvSpPr>
        <p:spPr>
          <a:xfrm>
            <a:off x="304800" y="2286000"/>
            <a:ext cx="8229600" cy="4114800"/>
          </a:xfrm>
        </p:spPr>
        <p:txBody>
          <a:bodyPr/>
          <a:lstStyle/>
          <a:p>
            <a:r>
              <a:rPr lang="en-US" dirty="0" smtClean="0"/>
              <a:t>Research question:  In a Medicaid database, is there an association between use of non-steroidal anti-inflammatory drugs (NSAIDs) and coronary artery disease (CAD)?</a:t>
            </a:r>
          </a:p>
          <a:p>
            <a:endParaRPr lang="en-US" dirty="0" smtClean="0"/>
          </a:p>
          <a:p>
            <a:r>
              <a:rPr lang="en-US" dirty="0" smtClean="0"/>
              <a:t>How would you study the relationship between NSAID use and CAD?</a:t>
            </a:r>
          </a:p>
          <a:p>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smtClean="0"/>
              <a:t>Calculating stratified average incidence rates in cohorts</a:t>
            </a:r>
          </a:p>
        </p:txBody>
      </p:sp>
      <p:sp>
        <p:nvSpPr>
          <p:cNvPr id="97282" name="Rectangle 3"/>
          <p:cNvSpPr>
            <a:spLocks noGrp="1" noChangeArrowheads="1"/>
          </p:cNvSpPr>
          <p:nvPr>
            <p:ph type="body" idx="1"/>
          </p:nvPr>
        </p:nvSpPr>
        <p:spPr>
          <a:xfrm>
            <a:off x="0" y="1371600"/>
            <a:ext cx="9144000" cy="4724400"/>
          </a:xfrm>
        </p:spPr>
        <p:txBody>
          <a:bodyPr/>
          <a:lstStyle/>
          <a:p>
            <a:r>
              <a:rPr lang="en-US" dirty="0" smtClean="0"/>
              <a:t>For persons followed in a cohort some exposures may be </a:t>
            </a:r>
            <a:r>
              <a:rPr lang="en-US" b="1" dirty="0" smtClean="0"/>
              <a:t>fixed (time-invariant)</a:t>
            </a:r>
            <a:r>
              <a:rPr lang="en-US" dirty="0" smtClean="0"/>
              <a:t> but some are </a:t>
            </a:r>
            <a:r>
              <a:rPr lang="en-US" b="1" dirty="0" smtClean="0"/>
              <a:t>changing (aka time-variant, time-varying, time-dependent)</a:t>
            </a:r>
            <a:endParaRPr lang="en-US" dirty="0" smtClean="0"/>
          </a:p>
          <a:p>
            <a:pPr lvl="1"/>
            <a:r>
              <a:rPr lang="en-US" dirty="0" smtClean="0"/>
              <a:t>Biologic sex is fixed </a:t>
            </a:r>
          </a:p>
          <a:p>
            <a:pPr lvl="1"/>
            <a:r>
              <a:rPr lang="en-US" dirty="0"/>
              <a:t>T</a:t>
            </a:r>
            <a:r>
              <a:rPr lang="en-US" dirty="0" smtClean="0"/>
              <a:t>aking medications or getting regular exercise are behaviors (exposures)  that can change over time</a:t>
            </a:r>
          </a:p>
          <a:p>
            <a:pPr>
              <a:spcBef>
                <a:spcPct val="40000"/>
              </a:spcBef>
            </a:pPr>
            <a:r>
              <a:rPr lang="en-US" dirty="0" smtClean="0"/>
              <a:t>Adding up person-time </a:t>
            </a:r>
            <a:r>
              <a:rPr lang="en-US" i="1" dirty="0" smtClean="0"/>
              <a:t>in each exposure status category</a:t>
            </a:r>
            <a:r>
              <a:rPr lang="en-US" dirty="0" smtClean="0"/>
              <a:t> </a:t>
            </a:r>
            <a:r>
              <a:rPr lang="en-US" dirty="0" smtClean="0"/>
              <a:t> to </a:t>
            </a:r>
            <a:r>
              <a:rPr lang="en-US" dirty="0" smtClean="0"/>
              <a:t>get a denominator of time at risk accommodates exposures that change over time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228600" y="16002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data base, 1987-1998: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Does use of  NSAIDs cause CAD</a:t>
            </a:r>
            <a:r>
              <a:rPr lang="en-US" sz="3200" dirty="0"/>
              <a:t>?</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A cumulative incidence approach to the analysis does not seem appropriate</a:t>
            </a:r>
            <a:r>
              <a:rPr lang="en-US" sz="3200" dirty="0"/>
              <a:t>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smtClean="0"/>
              <a:t>Ray </a:t>
            </a:r>
            <a:r>
              <a:rPr lang="en-US" i="1" dirty="0" smtClean="0"/>
              <a:t>Lancet</a:t>
            </a:r>
            <a:r>
              <a:rPr lang="en-US" dirty="0"/>
              <a:t> </a:t>
            </a:r>
            <a:r>
              <a:rPr lang="en-US" dirty="0" smtClean="0"/>
              <a:t> 2002</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t>No NSAID use</a:t>
            </a:r>
          </a:p>
          <a:p>
            <a:pPr eaLnBrk="0" hangingPunct="0">
              <a:spcBef>
                <a:spcPct val="100000"/>
              </a:spcBef>
            </a:pPr>
            <a:r>
              <a:rPr lang="en-US" sz="1800" dirty="0"/>
              <a:t>NSAID use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sz="2700" b="1" dirty="0">
                <a:solidFill>
                  <a:schemeClr val="tx2"/>
                </a:solidFill>
              </a:rPr>
              <a:t>Analysis of changing exposure with average incidence rates</a:t>
            </a:r>
          </a:p>
        </p:txBody>
      </p:sp>
      <p:sp>
        <p:nvSpPr>
          <p:cNvPr id="101378" name="Rectangle 5"/>
          <p:cNvSpPr>
            <a:spLocks noChangeArrowheads="1"/>
          </p:cNvSpPr>
          <p:nvPr/>
        </p:nvSpPr>
        <p:spPr bwMode="auto">
          <a:xfrm>
            <a:off x="152400" y="685800"/>
            <a:ext cx="8915400" cy="2743200"/>
          </a:xfrm>
          <a:prstGeom prst="rect">
            <a:avLst/>
          </a:prstGeom>
          <a:noFill/>
          <a:ln w="9525">
            <a:noFill/>
            <a:miter lim="800000"/>
            <a:headEnd/>
            <a:tailEnd/>
          </a:ln>
        </p:spPr>
        <p:txBody>
          <a:bodyPr/>
          <a:lstStyle/>
          <a:p>
            <a:pPr marL="342900" indent="-342900" eaLnBrk="0" hangingPunct="0">
              <a:spcBef>
                <a:spcPts val="0"/>
              </a:spcBef>
              <a:buFontTx/>
              <a:buChar char="•"/>
            </a:pPr>
            <a:r>
              <a:rPr lang="en-US" sz="2800" dirty="0"/>
              <a:t>Person-time totaled for </a:t>
            </a:r>
            <a:r>
              <a:rPr lang="en-US" sz="2800" dirty="0" smtClean="0"/>
              <a:t>using (“exposed”) </a:t>
            </a:r>
            <a:r>
              <a:rPr lang="en-US" sz="2800" dirty="0"/>
              <a:t>and not using </a:t>
            </a:r>
            <a:r>
              <a:rPr lang="en-US" sz="2800" dirty="0" smtClean="0"/>
              <a:t>(“unexposed”) NSAIDs</a:t>
            </a:r>
          </a:p>
          <a:p>
            <a:pPr marL="342900" indent="-342900" eaLnBrk="0" hangingPunct="0">
              <a:spcBef>
                <a:spcPts val="0"/>
              </a:spcBef>
              <a:buFontTx/>
              <a:buChar char="•"/>
            </a:pPr>
            <a:endParaRPr lang="en-US" sz="800" dirty="0" smtClean="0"/>
          </a:p>
          <a:p>
            <a:pPr marL="342900" indent="-342900" eaLnBrk="0" hangingPunct="0">
              <a:spcBef>
                <a:spcPts val="0"/>
              </a:spcBef>
              <a:buFontTx/>
              <a:buChar char="•"/>
            </a:pPr>
            <a:r>
              <a:rPr lang="en-US" sz="2800" dirty="0" smtClean="0"/>
              <a:t>CAD </a:t>
            </a:r>
            <a:r>
              <a:rPr lang="en-US" sz="2800" dirty="0"/>
              <a:t>outcomes </a:t>
            </a:r>
            <a:r>
              <a:rPr lang="en-US" sz="2800" dirty="0" smtClean="0"/>
              <a:t>tallied &amp; assigned to ambient exposure group (user or non-user)</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A person can contribute to the denominator both for use and non-use but only after a 365 day </a:t>
            </a:r>
            <a:r>
              <a:rPr lang="en-US" sz="2800" b="1" dirty="0"/>
              <a:t>“wash out” period</a:t>
            </a:r>
            <a:r>
              <a:rPr lang="en-US" sz="28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917551550"/>
              </p:ext>
            </p:extLst>
          </p:nvPr>
        </p:nvGraphicFramePr>
        <p:xfrm>
          <a:off x="762000" y="4114800"/>
          <a:ext cx="7467600" cy="2260600"/>
        </p:xfrm>
        <a:graphic>
          <a:graphicData uri="http://schemas.openxmlformats.org/drawingml/2006/table">
            <a:tbl>
              <a:tblPr/>
              <a:tblGrid>
                <a:gridCol w="1828800"/>
                <a:gridCol w="1905000"/>
                <a:gridCol w="1524000"/>
                <a:gridCol w="2209800"/>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CAD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smtClean="0"/>
              <a:t>Lancet</a:t>
            </a:r>
            <a:r>
              <a:rPr lang="en-US" dirty="0" smtClean="0"/>
              <a:t> </a:t>
            </a:r>
            <a:r>
              <a:rPr lang="en-US" dirty="0"/>
              <a:t>2002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a:t>
            </a:r>
            <a:r>
              <a:rPr lang="en-US" sz="2800" b="1" dirty="0" smtClean="0">
                <a:solidFill>
                  <a:schemeClr val="tx2"/>
                </a:solidFill>
              </a:rPr>
              <a:t>Stata</a:t>
            </a:r>
            <a:endParaRPr lang="en-US" sz="2800" b="1" dirty="0">
              <a:solidFill>
                <a:schemeClr val="tx2"/>
              </a:solidFill>
            </a:endParaRPr>
          </a:p>
        </p:txBody>
      </p:sp>
      <p:sp>
        <p:nvSpPr>
          <p:cNvPr id="48131" name="Text Box 1027"/>
          <p:cNvSpPr txBox="1">
            <a:spLocks noChangeArrowheads="1"/>
          </p:cNvSpPr>
          <p:nvPr/>
        </p:nvSpPr>
        <p:spPr bwMode="auto">
          <a:xfrm>
            <a:off x="533400" y="685800"/>
            <a:ext cx="8077200" cy="5687711"/>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.strate     </a:t>
            </a:r>
            <a:r>
              <a:rPr lang="en-US" dirty="0" smtClean="0"/>
              <a:t>(gives </a:t>
            </a:r>
            <a:r>
              <a:rPr lang="en-US" dirty="0"/>
              <a:t>person-time </a:t>
            </a:r>
            <a:r>
              <a:rPr lang="en-US" dirty="0" smtClean="0"/>
              <a:t>rate)</a:t>
            </a:r>
            <a:endParaRPr lang="en-US" dirty="0"/>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a:t>
            </a:r>
            <a:r>
              <a:rPr lang="en-US" b="1" dirty="0" smtClean="0"/>
              <a:t>biliary_cirrhosis</a:t>
            </a:r>
            <a:r>
              <a:rPr lang="en-US" b="1" dirty="0"/>
              <a:t>_</a:t>
            </a:r>
            <a:r>
              <a:rPr lang="en-US" b="1" dirty="0" smtClean="0"/>
              <a:t>data</a:t>
            </a:r>
            <a:r>
              <a:rPr lang="en-US" b="1" dirty="0"/>
              <a:t>,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a:t>
            </a:r>
            <a:r>
              <a:rPr lang="en-US" i="1" dirty="0" smtClean="0"/>
              <a:t>0.128  deaths per person-year </a:t>
            </a:r>
          </a:p>
          <a:p>
            <a:pPr eaLnBrk="0" hangingPunct="0"/>
            <a:r>
              <a:rPr lang="en-US" i="1" dirty="0"/>
              <a:t>	</a:t>
            </a:r>
            <a:r>
              <a:rPr lang="en-US" i="1" dirty="0" smtClean="0"/>
              <a:t>	= 12.8 deaths per </a:t>
            </a:r>
            <a:r>
              <a:rPr lang="en-US" i="1" dirty="0"/>
              <a:t>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a:t>
            </a:r>
            <a:r>
              <a:rPr lang="en-US" dirty="0" smtClean="0">
                <a:solidFill>
                  <a:srgbClr val="FF0000"/>
                </a:solidFill>
              </a:rPr>
              <a:t>(not always years!!  Y represents whatever native units </a:t>
            </a:r>
            <a:r>
              <a:rPr lang="en-US" dirty="0">
                <a:solidFill>
                  <a:srgbClr val="FF0000"/>
                </a:solidFill>
              </a:rPr>
              <a:t>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a:t>
            </a:r>
            <a:r>
              <a:rPr lang="en-US" sz="3600" b="1" dirty="0" smtClean="0">
                <a:solidFill>
                  <a:schemeClr val="tx2"/>
                </a:solidFill>
              </a:rPr>
              <a:t>Stata</a:t>
            </a:r>
            <a:endParaRPr lang="en-US" sz="3600" b="1" dirty="0">
              <a:solidFill>
                <a:schemeClr val="tx2"/>
              </a:solidFill>
            </a:endParaRPr>
          </a:p>
        </p:txBody>
      </p:sp>
      <p:sp>
        <p:nvSpPr>
          <p:cNvPr id="107522" name="Text Box 3"/>
          <p:cNvSpPr txBox="1">
            <a:spLocks noChangeArrowheads="1"/>
          </p:cNvSpPr>
          <p:nvPr/>
        </p:nvSpPr>
        <p:spPr bwMode="auto">
          <a:xfrm>
            <a:off x="457200" y="1028700"/>
            <a:ext cx="8610600" cy="5448300"/>
          </a:xfrm>
          <a:prstGeom prst="rect">
            <a:avLst/>
          </a:prstGeom>
          <a:noFill/>
          <a:ln w="9525">
            <a:noFill/>
            <a:miter lim="800000"/>
            <a:headEnd/>
            <a:tailEnd/>
          </a:ln>
        </p:spPr>
        <p:txBody>
          <a:bodyPr>
            <a:spAutoFit/>
          </a:bodyPr>
          <a:lstStyle/>
          <a:p>
            <a:pPr eaLnBrk="0" hangingPunct="0"/>
            <a:r>
              <a:rPr lang="en-US" dirty="0" smtClean="0"/>
              <a:t>Stata </a:t>
            </a:r>
            <a:r>
              <a:rPr lang="en-US" dirty="0"/>
              <a:t>has an option to use it like a calculator for</a:t>
            </a:r>
          </a:p>
          <a:p>
            <a:pPr eaLnBrk="0" hangingPunct="0"/>
            <a:r>
              <a:rPr lang="en-US" dirty="0"/>
              <a:t>various computations without </a:t>
            </a:r>
            <a:r>
              <a:rPr lang="en-US" dirty="0" smtClean="0"/>
              <a:t>loading in a </a:t>
            </a:r>
            <a:r>
              <a:rPr lang="en-US" dirty="0"/>
              <a:t>data set.</a:t>
            </a:r>
          </a:p>
          <a:p>
            <a:pPr eaLnBrk="0" hangingPunct="0">
              <a:spcBef>
                <a:spcPct val="50000"/>
              </a:spcBef>
            </a:pPr>
            <a:r>
              <a:rPr lang="en-US" dirty="0" smtClean="0"/>
              <a:t>Termed “immediate” commands</a:t>
            </a:r>
            <a:endParaRPr lang="en-US" dirty="0"/>
          </a:p>
          <a:p>
            <a:pPr eaLnBrk="0" hangingPunct="0">
              <a:spcBef>
                <a:spcPct val="50000"/>
              </a:spcBef>
            </a:pPr>
            <a:r>
              <a:rPr lang="en-US" dirty="0" smtClean="0"/>
              <a:t>Example: </a:t>
            </a:r>
            <a:r>
              <a:rPr lang="en-US" dirty="0"/>
              <a:t>to calculate the person-time rate and confidence interval from events and follow-up time:</a:t>
            </a:r>
          </a:p>
          <a:p>
            <a:pPr eaLnBrk="0" hangingPunct="0"/>
            <a:endParaRPr lang="en-US" b="1" dirty="0"/>
          </a:p>
          <a:p>
            <a:pPr eaLnBrk="0" hangingPunct="0">
              <a:spcBef>
                <a:spcPct val="50000"/>
              </a:spcBef>
            </a:pPr>
            <a:r>
              <a:rPr lang="en-US" b="1" dirty="0"/>
              <a:t>. cii </a:t>
            </a:r>
            <a:r>
              <a:rPr lang="en-US" b="1" dirty="0" smtClean="0"/>
              <a:t>mean </a:t>
            </a:r>
            <a:r>
              <a:rPr lang="en-US" b="1" i="1" dirty="0"/>
              <a:t>#</a:t>
            </a:r>
            <a:r>
              <a:rPr lang="en-US" b="1" i="1" dirty="0" smtClean="0"/>
              <a:t>person-</a:t>
            </a:r>
            <a:r>
              <a:rPr lang="en-US" b="1" i="1" dirty="0" smtClean="0"/>
              <a:t>time_units</a:t>
            </a:r>
            <a:r>
              <a:rPr lang="en-US" b="1" i="1" dirty="0" smtClean="0"/>
              <a:t>  </a:t>
            </a:r>
            <a:r>
              <a:rPr lang="en-US" b="1" i="1" dirty="0"/>
              <a:t>#events, </a:t>
            </a:r>
            <a:r>
              <a:rPr lang="en-US" b="1" dirty="0"/>
              <a:t>poisson</a:t>
            </a:r>
            <a:endParaRPr lang="en-US" b="1" i="1" dirty="0"/>
          </a:p>
          <a:p>
            <a:pPr eaLnBrk="0" hangingPunct="0">
              <a:spcBef>
                <a:spcPct val="50000"/>
              </a:spcBef>
            </a:pPr>
            <a:r>
              <a:rPr lang="en-US" b="1" dirty="0"/>
              <a:t>e.g., </a:t>
            </a:r>
            <a:r>
              <a:rPr lang="en-US" b="1" dirty="0" smtClean="0"/>
              <a:t>96 </a:t>
            </a:r>
            <a:r>
              <a:rPr lang="en-US" b="1" dirty="0"/>
              <a:t>events occur in </a:t>
            </a:r>
            <a:r>
              <a:rPr lang="en-US" b="1" dirty="0" smtClean="0"/>
              <a:t>747.04 </a:t>
            </a:r>
            <a:r>
              <a:rPr lang="en-US" b="1" dirty="0"/>
              <a:t>person-years of follow-up:</a:t>
            </a:r>
          </a:p>
          <a:p>
            <a:pPr lvl="2" eaLnBrk="0" hangingPunct="0">
              <a:spcBef>
                <a:spcPct val="50000"/>
              </a:spcBef>
            </a:pPr>
            <a:r>
              <a:rPr lang="en-US" b="1" dirty="0"/>
              <a:t>. c</a:t>
            </a:r>
            <a:r>
              <a:rPr lang="en-US" b="1" dirty="0" smtClean="0"/>
              <a:t>ii mean 747.04  96, </a:t>
            </a:r>
            <a:r>
              <a:rPr lang="en-US" b="1" dirty="0"/>
              <a:t>poisson</a:t>
            </a:r>
          </a:p>
          <a:p>
            <a:pPr lvl="2" eaLnBrk="0" hangingPunct="0">
              <a:spcBef>
                <a:spcPct val="50000"/>
              </a:spcBef>
            </a:pPr>
            <a:r>
              <a:rPr lang="en-US" b="1" dirty="0"/>
              <a:t>Rate = </a:t>
            </a:r>
            <a:r>
              <a:rPr lang="en-US" b="1" dirty="0" smtClean="0"/>
              <a:t>0.128 </a:t>
            </a:r>
            <a:r>
              <a:rPr lang="en-US" b="1" dirty="0"/>
              <a:t>per person-year</a:t>
            </a:r>
          </a:p>
          <a:p>
            <a:pPr lvl="2" eaLnBrk="0" hangingPunct="0">
              <a:spcBef>
                <a:spcPct val="50000"/>
              </a:spcBef>
            </a:pPr>
            <a:r>
              <a:rPr lang="en-US" b="1" dirty="0"/>
              <a:t>95% CI = </a:t>
            </a:r>
            <a:r>
              <a:rPr lang="en-US" b="1" dirty="0" smtClean="0"/>
              <a:t>0.104 </a:t>
            </a:r>
            <a:r>
              <a:rPr lang="en-US" b="1" dirty="0"/>
              <a:t>– </a:t>
            </a:r>
            <a:r>
              <a:rPr lang="en-US" b="1" dirty="0" smtClean="0"/>
              <a:t>0.157 </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457200" y="152400"/>
            <a:ext cx="7772400" cy="1143000"/>
          </a:xfrm>
        </p:spPr>
        <p:txBody>
          <a:bodyPr/>
          <a:lstStyle/>
          <a:p>
            <a:r>
              <a:rPr lang="en-US" sz="3600" b="1" dirty="0" smtClean="0"/>
              <a:t>Average Incidence Rate: </a:t>
            </a:r>
            <a:br>
              <a:rPr lang="en-US" sz="3600" b="1" dirty="0" smtClean="0"/>
            </a:br>
            <a:r>
              <a:rPr lang="en-US" sz="3600" b="1" dirty="0" smtClean="0"/>
              <a:t>Most Useful if Rate is Constant</a:t>
            </a:r>
          </a:p>
        </p:txBody>
      </p:sp>
      <p:sp>
        <p:nvSpPr>
          <p:cNvPr id="109570" name="Rectangle 3"/>
          <p:cNvSpPr>
            <a:spLocks noGrp="1" noChangeArrowheads="1"/>
          </p:cNvSpPr>
          <p:nvPr>
            <p:ph type="body" idx="1"/>
          </p:nvPr>
        </p:nvSpPr>
        <p:spPr>
          <a:xfrm>
            <a:off x="228600" y="1676400"/>
            <a:ext cx="8763000" cy="3200400"/>
          </a:xfrm>
        </p:spPr>
        <p:txBody>
          <a:bodyPr/>
          <a:lstStyle/>
          <a:p>
            <a:r>
              <a:rPr lang="en-US" dirty="0" smtClean="0"/>
              <a:t>So far, we have considered the “average” incidence rate</a:t>
            </a:r>
          </a:p>
          <a:p>
            <a:pPr lvl="1"/>
            <a:r>
              <a:rPr lang="en-US" sz="3200" dirty="0" smtClean="0"/>
              <a:t>calculated over a discrete period of time (be it calendar time or observation time)</a:t>
            </a:r>
          </a:p>
          <a:p>
            <a:pPr lvl="1"/>
            <a:r>
              <a:rPr lang="en-US" sz="3200" i="1" dirty="0" smtClean="0"/>
              <a:t>Has greatest relevance and interpretation if the rate is constant over that period of time</a:t>
            </a:r>
          </a:p>
          <a:p>
            <a:pPr marL="457200" lvl="1" indent="0">
              <a:buNone/>
            </a:pPr>
            <a:endParaRPr lang="en-US" sz="3200" i="1" dirty="0" smtClean="0"/>
          </a:p>
          <a:p>
            <a:r>
              <a:rPr lang="en-US" dirty="0" smtClean="0"/>
              <a:t>However, constant rate may not be present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228600"/>
            <a:ext cx="7772400" cy="609600"/>
          </a:xfrm>
        </p:spPr>
        <p:txBody>
          <a:bodyPr/>
          <a:lstStyle/>
          <a:p>
            <a:r>
              <a:rPr lang="en-US" sz="4000" b="1" dirty="0" smtClean="0"/>
              <a:t>Constant Rate</a:t>
            </a:r>
          </a:p>
        </p:txBody>
      </p:sp>
      <p:graphicFrame>
        <p:nvGraphicFramePr>
          <p:cNvPr id="5129" name="Object 9"/>
          <p:cNvGraphicFramePr>
            <a:graphicFrameLocks noGrp="1" noChangeAspect="1"/>
          </p:cNvGraphicFramePr>
          <p:nvPr>
            <p:ph sz="quarter" idx="2"/>
            <p:extLst>
              <p:ext uri="{D42A27DB-BD31-4B8C-83A1-F6EECF244321}">
                <p14:modId xmlns:p14="http://schemas.microsoft.com/office/powerpoint/2010/main" val="3255050292"/>
              </p:ext>
            </p:extLst>
          </p:nvPr>
        </p:nvGraphicFramePr>
        <p:xfrm>
          <a:off x="558800" y="3214687"/>
          <a:ext cx="7002463" cy="3109913"/>
        </p:xfrm>
        <a:graphic>
          <a:graphicData uri="http://schemas.openxmlformats.org/presentationml/2006/ole">
            <mc:AlternateContent xmlns:mc="http://schemas.openxmlformats.org/markup-compatibility/2006">
              <mc:Choice xmlns:v="urn:schemas-microsoft-com:vml" Requires="v">
                <p:oleObj spid="_x0000_s5404" name="Worksheet" r:id="rId4" imgW="2952720" imgH="1114425" progId="Excel.Sheet.8">
                  <p:embed/>
                </p:oleObj>
              </mc:Choice>
              <mc:Fallback>
                <p:oleObj name="Worksheet" r:id="rId4" imgW="2952720" imgH="1114425" progId="Excel.Sheet.8">
                  <p:embed/>
                  <p:pic>
                    <p:nvPicPr>
                      <p:cNvPr id="0" name="Picture 9"/>
                      <p:cNvPicPr>
                        <a:picLocks noGrp="1" noChangeAspect="1" noChangeArrowheads="1"/>
                      </p:cNvPicPr>
                      <p:nvPr/>
                    </p:nvPicPr>
                    <p:blipFill>
                      <a:blip r:embed="rId5"/>
                      <a:srcRect/>
                      <a:stretch>
                        <a:fillRect/>
                      </a:stretch>
                    </p:blipFill>
                    <p:spPr bwMode="auto">
                      <a:xfrm>
                        <a:off x="558800" y="3214687"/>
                        <a:ext cx="7002463" cy="3109913"/>
                      </a:xfrm>
                      <a:prstGeom prst="rect">
                        <a:avLst/>
                      </a:prstGeom>
                      <a:noFill/>
                      <a:ln>
                        <a:noFill/>
                      </a:ln>
                      <a:effectLst/>
                      <a:extLst/>
                    </p:spPr>
                  </p:pic>
                </p:oleObj>
              </mc:Fallback>
            </mc:AlternateContent>
          </a:graphicData>
        </a:graphic>
      </p:graphicFrame>
      <p:sp>
        <p:nvSpPr>
          <p:cNvPr id="3" name="TextBox 2"/>
          <p:cNvSpPr txBox="1"/>
          <p:nvPr/>
        </p:nvSpPr>
        <p:spPr>
          <a:xfrm>
            <a:off x="533400" y="1739205"/>
            <a:ext cx="8077200" cy="1384995"/>
          </a:xfrm>
          <a:prstGeom prst="rect">
            <a:avLst/>
          </a:prstGeom>
          <a:noFill/>
        </p:spPr>
        <p:txBody>
          <a:bodyPr wrap="square" rtlCol="0">
            <a:spAutoFit/>
          </a:bodyPr>
          <a:lstStyle/>
          <a:p>
            <a:r>
              <a:rPr lang="en-US" sz="2800" dirty="0" smtClean="0"/>
              <a:t>Average incidence rate, calculated previously, was 0.13 deaths per person-year.  If this rate is strictly constant, this is what a plot would look like:    </a:t>
            </a:r>
            <a:endParaRPr lang="en-US" sz="2800" dirty="0"/>
          </a:p>
        </p:txBody>
      </p:sp>
      <p:sp>
        <p:nvSpPr>
          <p:cNvPr id="4" name="TextBox 3"/>
          <p:cNvSpPr txBox="1"/>
          <p:nvPr/>
        </p:nvSpPr>
        <p:spPr>
          <a:xfrm>
            <a:off x="304800" y="1010943"/>
            <a:ext cx="8534400" cy="584775"/>
          </a:xfrm>
          <a:prstGeom prst="rect">
            <a:avLst/>
          </a:prstGeom>
          <a:noFill/>
        </p:spPr>
        <p:txBody>
          <a:bodyPr wrap="square" rtlCol="0">
            <a:spAutoFit/>
          </a:bodyPr>
          <a:lstStyle/>
          <a:p>
            <a:r>
              <a:rPr lang="en-US" sz="3200" b="1" dirty="0" smtClean="0"/>
              <a:t>Example: Mortality </a:t>
            </a:r>
            <a:r>
              <a:rPr lang="en-US" sz="3200" b="1" dirty="0"/>
              <a:t>in biliary cirrhosis </a:t>
            </a:r>
            <a:r>
              <a:rPr lang="en-US" sz="3200" b="1" dirty="0" smtClean="0"/>
              <a:t>cohort</a:t>
            </a:r>
            <a:endParaRPr lang="en-US" sz="3200" b="1" dirty="0"/>
          </a:p>
        </p:txBody>
      </p:sp>
      <p:sp>
        <p:nvSpPr>
          <p:cNvPr id="2" name="TextBox 1"/>
          <p:cNvSpPr txBox="1"/>
          <p:nvPr/>
        </p:nvSpPr>
        <p:spPr>
          <a:xfrm>
            <a:off x="533400" y="5939135"/>
            <a:ext cx="4876800" cy="461665"/>
          </a:xfrm>
          <a:prstGeom prst="rect">
            <a:avLst/>
          </a:prstGeom>
          <a:noFill/>
        </p:spPr>
        <p:txBody>
          <a:bodyPr wrap="square" rtlCol="0">
            <a:spAutoFit/>
          </a:bodyPr>
          <a:lstStyle/>
          <a:p>
            <a:r>
              <a:rPr lang="en-US" dirty="0" smtClean="0"/>
              <a:t>*deaths per person-year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76200"/>
            <a:ext cx="7772400" cy="838200"/>
          </a:xfrm>
        </p:spPr>
        <p:txBody>
          <a:bodyPr/>
          <a:lstStyle/>
          <a:p>
            <a:r>
              <a:rPr lang="en-US" sz="4000" b="1" dirty="0" smtClean="0"/>
              <a:t>Risk versus Rate </a:t>
            </a:r>
          </a:p>
        </p:txBody>
      </p:sp>
      <p:sp>
        <p:nvSpPr>
          <p:cNvPr id="23554" name="Rectangle 5"/>
          <p:cNvSpPr>
            <a:spLocks noGrp="1" noChangeArrowheads="1"/>
          </p:cNvSpPr>
          <p:nvPr>
            <p:ph type="body" idx="1"/>
          </p:nvPr>
        </p:nvSpPr>
        <p:spPr>
          <a:xfrm>
            <a:off x="228600" y="838200"/>
            <a:ext cx="8534400" cy="5257800"/>
          </a:xfrm>
        </p:spPr>
        <p:txBody>
          <a:bodyPr/>
          <a:lstStyle/>
          <a:p>
            <a:pPr>
              <a:lnSpc>
                <a:spcPct val="90000"/>
              </a:lnSpc>
            </a:pPr>
            <a:r>
              <a:rPr lang="en-US" dirty="0" smtClean="0"/>
              <a:t>Last week we discussed the concept of cumulative incidence (risk)</a:t>
            </a:r>
          </a:p>
          <a:p>
            <a:pPr lvl="1">
              <a:lnSpc>
                <a:spcPct val="90000"/>
              </a:lnSpc>
            </a:pPr>
            <a:r>
              <a:rPr lang="en-US" dirty="0" smtClean="0"/>
              <a:t>Most commonly calculated by Kaplan-Meier estimator.  </a:t>
            </a:r>
          </a:p>
          <a:p>
            <a:pPr lvl="1">
              <a:lnSpc>
                <a:spcPct val="90000"/>
              </a:lnSpc>
            </a:pPr>
            <a:r>
              <a:rPr lang="en-US" dirty="0" smtClean="0"/>
              <a:t>Can also use simple proportion, life table or Aalen-Johansen method [later today].</a:t>
            </a:r>
          </a:p>
          <a:p>
            <a:pPr lvl="1">
              <a:lnSpc>
                <a:spcPct val="90000"/>
              </a:lnSpc>
            </a:pPr>
            <a:endParaRPr lang="en-US" sz="1200" dirty="0" smtClean="0"/>
          </a:p>
          <a:p>
            <a:pPr>
              <a:lnSpc>
                <a:spcPct val="90000"/>
              </a:lnSpc>
            </a:pPr>
            <a:r>
              <a:rPr lang="en-US" dirty="0" smtClean="0"/>
              <a:t>Incidence rate of disease is less intuitive but is the </a:t>
            </a:r>
            <a:r>
              <a:rPr lang="en-US" u="sng" dirty="0" smtClean="0"/>
              <a:t>more fundamental</a:t>
            </a:r>
            <a:r>
              <a:rPr lang="en-US" dirty="0" smtClean="0"/>
              <a:t> </a:t>
            </a:r>
            <a:r>
              <a:rPr lang="en-US" dirty="0" smtClean="0"/>
              <a:t>measure</a:t>
            </a:r>
          </a:p>
          <a:p>
            <a:pPr>
              <a:lnSpc>
                <a:spcPct val="90000"/>
              </a:lnSpc>
            </a:pPr>
            <a:endParaRPr lang="en-US" sz="1000" dirty="0" smtClean="0"/>
          </a:p>
          <a:p>
            <a:pPr>
              <a:lnSpc>
                <a:spcPct val="90000"/>
              </a:lnSpc>
            </a:pPr>
            <a:r>
              <a:rPr lang="en-US" dirty="0" smtClean="0"/>
              <a:t>Rates </a:t>
            </a:r>
            <a:r>
              <a:rPr lang="en-US" dirty="0"/>
              <a:t>can be viewed as the underlying velocity of incidence </a:t>
            </a:r>
            <a:r>
              <a:rPr lang="en-US" dirty="0" smtClean="0"/>
              <a:t>(the “speedometer”) while </a:t>
            </a:r>
            <a:r>
              <a:rPr lang="en-US" dirty="0"/>
              <a:t>cumulative incidence is the effect of this </a:t>
            </a:r>
            <a:r>
              <a:rPr lang="en-US" dirty="0" smtClean="0"/>
              <a:t>velocity (the “odometer”).</a:t>
            </a:r>
            <a:endParaRPr lang="en-US" dirty="0" smtClean="0"/>
          </a:p>
        </p:txBody>
      </p:sp>
    </p:spTree>
    <p:extLst>
      <p:ext uri="{BB962C8B-B14F-4D97-AF65-F5344CB8AC3E}">
        <p14:creationId xmlns:p14="http://schemas.microsoft.com/office/powerpoint/2010/main" val="1409276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Constant Rate</a:t>
            </a:r>
          </a:p>
        </p:txBody>
      </p:sp>
      <p:sp>
        <p:nvSpPr>
          <p:cNvPr id="3" name="TextBox 2"/>
          <p:cNvSpPr txBox="1"/>
          <p:nvPr/>
        </p:nvSpPr>
        <p:spPr>
          <a:xfrm>
            <a:off x="1446179" y="4694170"/>
            <a:ext cx="2438400" cy="954107"/>
          </a:xfrm>
          <a:prstGeom prst="rect">
            <a:avLst/>
          </a:prstGeom>
          <a:noFill/>
        </p:spPr>
        <p:txBody>
          <a:bodyPr wrap="square" rtlCol="0">
            <a:spAutoFit/>
          </a:bodyPr>
          <a:lstStyle/>
          <a:p>
            <a:r>
              <a:rPr lang="en-US" sz="2800" dirty="0" smtClean="0"/>
              <a:t>Assuming a constant rate </a:t>
            </a:r>
            <a:endParaRPr lang="en-US" sz="2800" dirty="0"/>
          </a:p>
        </p:txBody>
      </p:sp>
      <p:sp>
        <p:nvSpPr>
          <p:cNvPr id="4" name="TextBox 3"/>
          <p:cNvSpPr txBox="1"/>
          <p:nvPr/>
        </p:nvSpPr>
        <p:spPr>
          <a:xfrm>
            <a:off x="1447800" y="1066800"/>
            <a:ext cx="6400800" cy="584775"/>
          </a:xfrm>
          <a:prstGeom prst="rect">
            <a:avLst/>
          </a:prstGeom>
          <a:noFill/>
        </p:spPr>
        <p:txBody>
          <a:bodyPr wrap="square" rtlCol="0">
            <a:spAutoFit/>
          </a:bodyPr>
          <a:lstStyle/>
          <a:p>
            <a:r>
              <a:rPr lang="en-US" sz="3200" dirty="0"/>
              <a:t>Mortality 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4"/>
          <a:srcRect t="8999" b="-11000"/>
          <a:stretch/>
        </p:blipFill>
        <p:spPr bwMode="auto">
          <a:xfrm>
            <a:off x="4724400" y="1905000"/>
            <a:ext cx="4191000" cy="3108960"/>
          </a:xfrm>
          <a:prstGeom prst="rect">
            <a:avLst/>
          </a:prstGeom>
          <a:noFill/>
          <a:ln w="9525">
            <a:noFill/>
            <a:miter lim="800000"/>
            <a:headEnd/>
            <a:tailEnd/>
          </a:ln>
        </p:spPr>
      </p:pic>
      <p:graphicFrame>
        <p:nvGraphicFramePr>
          <p:cNvPr id="2" name="Object 1"/>
          <p:cNvGraphicFramePr>
            <a:graphicFrameLocks noGrp="1" noChangeAspect="1"/>
          </p:cNvGraphicFramePr>
          <p:nvPr>
            <p:extLst>
              <p:ext uri="{D42A27DB-BD31-4B8C-83A1-F6EECF244321}">
                <p14:modId xmlns:p14="http://schemas.microsoft.com/office/powerpoint/2010/main" val="4268072831"/>
              </p:ext>
            </p:extLst>
          </p:nvPr>
        </p:nvGraphicFramePr>
        <p:xfrm>
          <a:off x="38100" y="2219038"/>
          <a:ext cx="4808678" cy="2267524"/>
        </p:xfrm>
        <a:graphic>
          <a:graphicData uri="http://schemas.openxmlformats.org/presentationml/2006/ole">
            <mc:AlternateContent xmlns:mc="http://schemas.openxmlformats.org/markup-compatibility/2006">
              <mc:Choice xmlns:v="urn:schemas-microsoft-com:vml" Requires="v">
                <p:oleObj spid="_x0000_s7426" name="Worksheet" r:id="rId5" imgW="2752725" imgH="1448003" progId="Excel.Sheet.8">
                  <p:embed/>
                </p:oleObj>
              </mc:Choice>
              <mc:Fallback>
                <p:oleObj name="Worksheet" r:id="rId5" imgW="2752725" imgH="1448003" progId="Excel.Sheet.8">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2219038"/>
                        <a:ext cx="4808678" cy="2267524"/>
                      </a:xfrm>
                      <a:prstGeom prst="rect">
                        <a:avLst/>
                      </a:prstGeom>
                      <a:noFill/>
                      <a:ln>
                        <a:noFill/>
                      </a:ln>
                    </p:spPr>
                  </p:pic>
                </p:oleObj>
              </mc:Fallback>
            </mc:AlternateContent>
          </a:graphicData>
        </a:graphic>
      </p:graphicFrame>
      <p:sp>
        <p:nvSpPr>
          <p:cNvPr id="5" name="TextBox 4"/>
          <p:cNvSpPr txBox="1"/>
          <p:nvPr/>
        </p:nvSpPr>
        <p:spPr>
          <a:xfrm>
            <a:off x="4923007" y="4724400"/>
            <a:ext cx="3657600" cy="954107"/>
          </a:xfrm>
          <a:prstGeom prst="rect">
            <a:avLst/>
          </a:prstGeom>
          <a:noFill/>
        </p:spPr>
        <p:txBody>
          <a:bodyPr wrap="square" rtlCol="0">
            <a:spAutoFit/>
          </a:bodyPr>
          <a:lstStyle/>
          <a:p>
            <a:r>
              <a:rPr lang="en-US" sz="2800" dirty="0" smtClean="0"/>
              <a:t>Reality: Incidence rate is not constant</a:t>
            </a:r>
            <a:endParaRPr lang="en-US" sz="2800" dirty="0"/>
          </a:p>
        </p:txBody>
      </p:sp>
      <p:sp>
        <p:nvSpPr>
          <p:cNvPr id="7" name="TextBox 6"/>
          <p:cNvSpPr txBox="1"/>
          <p:nvPr/>
        </p:nvSpPr>
        <p:spPr>
          <a:xfrm>
            <a:off x="629460" y="5867400"/>
            <a:ext cx="7885079" cy="830997"/>
          </a:xfrm>
          <a:prstGeom prst="rect">
            <a:avLst/>
          </a:prstGeom>
          <a:noFill/>
        </p:spPr>
        <p:txBody>
          <a:bodyPr wrap="square" rtlCol="0">
            <a:spAutoFit/>
          </a:bodyPr>
          <a:lstStyle/>
          <a:p>
            <a:r>
              <a:rPr lang="en-US" dirty="0" smtClean="0"/>
              <a:t>Left hand graph is idealized if rate were constant </a:t>
            </a:r>
          </a:p>
          <a:p>
            <a:r>
              <a:rPr lang="en-US" dirty="0" smtClean="0"/>
              <a:t>Right hand graph depicts the actual data</a:t>
            </a:r>
            <a:endParaRPr lang="en-US" dirty="0"/>
          </a:p>
        </p:txBody>
      </p:sp>
      <p:sp>
        <p:nvSpPr>
          <p:cNvPr id="9" name="TextBox 8"/>
          <p:cNvSpPr txBox="1"/>
          <p:nvPr/>
        </p:nvSpPr>
        <p:spPr>
          <a:xfrm>
            <a:off x="457200" y="4236987"/>
            <a:ext cx="4876800" cy="338554"/>
          </a:xfrm>
          <a:prstGeom prst="rect">
            <a:avLst/>
          </a:prstGeom>
          <a:noFill/>
        </p:spPr>
        <p:txBody>
          <a:bodyPr wrap="square" rtlCol="0">
            <a:spAutoFit/>
          </a:bodyPr>
          <a:lstStyle/>
          <a:p>
            <a:r>
              <a:rPr lang="en-US" sz="1600" dirty="0" smtClean="0"/>
              <a:t>*deaths per person-year</a:t>
            </a:r>
            <a:endParaRPr lang="en-US" sz="1600" dirty="0"/>
          </a:p>
        </p:txBody>
      </p:sp>
    </p:spTree>
    <p:extLst>
      <p:ext uri="{BB962C8B-B14F-4D97-AF65-F5344CB8AC3E}">
        <p14:creationId xmlns:p14="http://schemas.microsoft.com/office/powerpoint/2010/main" val="37587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4000" b="1" dirty="0" smtClean="0"/>
              <a:t>Instantaneous Incidence Rate</a:t>
            </a:r>
          </a:p>
        </p:txBody>
      </p:sp>
      <p:sp>
        <p:nvSpPr>
          <p:cNvPr id="109570" name="Rectangle 3"/>
          <p:cNvSpPr>
            <a:spLocks noGrp="1" noChangeArrowheads="1"/>
          </p:cNvSpPr>
          <p:nvPr>
            <p:ph type="body" idx="1"/>
          </p:nvPr>
        </p:nvSpPr>
        <p:spPr>
          <a:xfrm>
            <a:off x="152400" y="1371600"/>
            <a:ext cx="8915400" cy="4267200"/>
          </a:xfrm>
        </p:spPr>
        <p:txBody>
          <a:bodyPr/>
          <a:lstStyle/>
          <a:p>
            <a:r>
              <a:rPr lang="en-US" dirty="0" smtClean="0"/>
              <a:t>The previous plots have as their y axis the “instantaneous incidence rate,” aka “hazard.” </a:t>
            </a:r>
          </a:p>
          <a:p>
            <a:pPr lvl="1"/>
            <a:r>
              <a:rPr lang="en-US" dirty="0"/>
              <a:t>This is the </a:t>
            </a:r>
            <a:r>
              <a:rPr lang="en-US" dirty="0" smtClean="0"/>
              <a:t>rate that occurs in an infinitely small period of time, the </a:t>
            </a:r>
            <a:r>
              <a:rPr lang="en-US" i="1" dirty="0" smtClean="0"/>
              <a:t>instantaneous</a:t>
            </a:r>
            <a:r>
              <a:rPr lang="en-US" dirty="0" smtClean="0"/>
              <a:t> rate, given </a:t>
            </a:r>
            <a:r>
              <a:rPr lang="en-US" dirty="0"/>
              <a:t>that the individual has </a:t>
            </a:r>
            <a:r>
              <a:rPr lang="en-US" dirty="0" smtClean="0"/>
              <a:t>not had the event up </a:t>
            </a:r>
            <a:r>
              <a:rPr lang="en-US" dirty="0"/>
              <a:t>to time </a:t>
            </a:r>
            <a:r>
              <a:rPr lang="en-US" dirty="0" smtClean="0"/>
              <a:t>t</a:t>
            </a:r>
            <a:endParaRPr lang="en-US" dirty="0"/>
          </a:p>
          <a:p>
            <a:pPr marL="0" indent="0">
              <a:buNone/>
            </a:pPr>
            <a:endParaRPr lang="en-US" sz="1000" dirty="0" smtClean="0"/>
          </a:p>
          <a:p>
            <a:r>
              <a:rPr lang="en-US" dirty="0" smtClean="0"/>
              <a:t>Plot shows what is called: hazard </a:t>
            </a:r>
            <a:r>
              <a:rPr lang="en-US" dirty="0"/>
              <a:t>function, h(t) </a:t>
            </a:r>
            <a:endParaRPr lang="en-US" dirty="0" smtClean="0"/>
          </a:p>
          <a:p>
            <a:pPr lvl="1"/>
            <a:r>
              <a:rPr lang="en-US" dirty="0" smtClean="0"/>
              <a:t>expresses how hazard changes over time</a:t>
            </a:r>
          </a:p>
          <a:p>
            <a:pPr marL="457200" lvl="1" indent="0">
              <a:buNone/>
            </a:pPr>
            <a:endParaRPr lang="en-US" sz="2800" dirty="0" smtClean="0"/>
          </a:p>
        </p:txBody>
      </p:sp>
    </p:spTree>
    <p:extLst>
      <p:ext uri="{BB962C8B-B14F-4D97-AF65-F5344CB8AC3E}">
        <p14:creationId xmlns:p14="http://schemas.microsoft.com/office/powerpoint/2010/main" val="245412555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228600"/>
            <a:ext cx="7772400" cy="1143000"/>
          </a:xfrm>
        </p:spPr>
        <p:txBody>
          <a:bodyPr/>
          <a:lstStyle/>
          <a:p>
            <a:r>
              <a:rPr lang="en-US" sz="4000" b="1" dirty="0" smtClean="0"/>
              <a:t>Hazard Function </a:t>
            </a:r>
            <a:r>
              <a:rPr lang="en-US" sz="4000" dirty="0" smtClean="0"/>
              <a:t/>
            </a:r>
            <a:br>
              <a:rPr lang="en-US" sz="4000" dirty="0" smtClean="0"/>
            </a:br>
            <a:r>
              <a:rPr lang="en-US" sz="4000" dirty="0" smtClean="0"/>
              <a:t>(a type of </a:t>
            </a:r>
            <a:r>
              <a:rPr lang="en-US" sz="3200" b="1" dirty="0" smtClean="0"/>
              <a:t>Conditional  </a:t>
            </a:r>
            <a:r>
              <a:rPr lang="en-US" sz="3200" dirty="0" smtClean="0"/>
              <a:t>Failure Rate)</a:t>
            </a:r>
            <a:endParaRPr lang="en-US" sz="4000" dirty="0" smtClean="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smtClean="0"/>
              <a:t>.   Or, </a:t>
            </a:r>
            <a:r>
              <a:rPr lang="en-US" altLang="en-US" dirty="0" smtClean="0"/>
              <a:t>the </a:t>
            </a:r>
            <a:r>
              <a:rPr lang="en-US" altLang="en-US" dirty="0"/>
              <a:t>probability that </a:t>
            </a:r>
            <a:r>
              <a:rPr lang="en-US" altLang="en-US" i="1" dirty="0"/>
              <a:t>if you survive to t</a:t>
            </a:r>
            <a:r>
              <a:rPr lang="en-US" altLang="en-US" dirty="0"/>
              <a:t>, you will succumb to the event in the next </a:t>
            </a:r>
            <a:r>
              <a:rPr lang="en-US" altLang="en-US" dirty="0" smtClean="0"/>
              <a:t>instant (</a:t>
            </a:r>
            <a:r>
              <a:rPr lang="el-GR" i="1" dirty="0" smtClean="0"/>
              <a:t>Δ</a:t>
            </a:r>
            <a:r>
              <a:rPr lang="en-US" i="1" dirty="0" smtClean="0"/>
              <a:t>t)</a:t>
            </a:r>
            <a:r>
              <a:rPr lang="en-US" altLang="en-US" dirty="0" smtClean="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a:t>
            </a:r>
            <a:r>
              <a:rPr lang="en-US" dirty="0" smtClean="0"/>
              <a:t>of the event (</a:t>
            </a:r>
            <a:r>
              <a:rPr lang="en-US" i="1" dirty="0" smtClean="0"/>
              <a:t>T</a:t>
            </a:r>
            <a:r>
              <a:rPr lang="en-US" dirty="0" smtClean="0"/>
              <a:t>) occurring in the interval between </a:t>
            </a:r>
            <a:r>
              <a:rPr lang="en-US" i="1" dirty="0" smtClean="0"/>
              <a:t>t</a:t>
            </a:r>
            <a:r>
              <a:rPr lang="en-US" dirty="0" smtClean="0"/>
              <a:t> </a:t>
            </a:r>
            <a:r>
              <a:rPr lang="en-US" dirty="0"/>
              <a:t>and </a:t>
            </a:r>
            <a:r>
              <a:rPr lang="en-US" dirty="0" smtClean="0"/>
              <a:t>(</a:t>
            </a:r>
            <a:r>
              <a:rPr lang="en-US" i="1" dirty="0" smtClean="0"/>
              <a:t>t </a:t>
            </a:r>
            <a:r>
              <a:rPr lang="en-US" i="1" dirty="0"/>
              <a:t>+ </a:t>
            </a:r>
            <a:r>
              <a:rPr lang="el-GR" i="1" dirty="0"/>
              <a:t>Δ</a:t>
            </a:r>
            <a:r>
              <a:rPr lang="en-US" i="1" dirty="0" smtClean="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smtClean="0"/>
              <a:t>Denominator is time</a:t>
            </a:r>
          </a:p>
        </p:txBody>
      </p:sp>
      <p:pic>
        <p:nvPicPr>
          <p:cNvPr id="2" name="Picture 1"/>
          <p:cNvPicPr>
            <a:picLocks noChangeAspect="1"/>
          </p:cNvPicPr>
          <p:nvPr/>
        </p:nvPicPr>
        <p:blipFill>
          <a:blip r:embed="rId3"/>
          <a:stretch>
            <a:fillRect/>
          </a:stretch>
        </p:blipFill>
        <p:spPr>
          <a:xfrm>
            <a:off x="1676400" y="3048000"/>
            <a:ext cx="5587144" cy="1105172"/>
          </a:xfrm>
          <a:prstGeom prst="rect">
            <a:avLst/>
          </a:prstGeom>
        </p:spPr>
      </p:pic>
      <p:sp>
        <p:nvSpPr>
          <p:cNvPr id="3" name="TextBox 2"/>
          <p:cNvSpPr txBox="1"/>
          <p:nvPr/>
        </p:nvSpPr>
        <p:spPr>
          <a:xfrm>
            <a:off x="609600" y="1938163"/>
            <a:ext cx="8077200" cy="584775"/>
          </a:xfrm>
          <a:prstGeom prst="rect">
            <a:avLst/>
          </a:prstGeom>
          <a:noFill/>
        </p:spPr>
        <p:txBody>
          <a:bodyPr wrap="square" rtlCol="0">
            <a:spAutoFit/>
          </a:bodyPr>
          <a:lstStyle/>
          <a:p>
            <a:pPr algn="ctr"/>
            <a:r>
              <a:rPr lang="en-US" sz="3200" dirty="0" smtClean="0"/>
              <a:t>Hazard function is a conditional failure </a:t>
            </a:r>
            <a:r>
              <a:rPr lang="en-US" sz="3200" b="1" dirty="0" smtClean="0"/>
              <a:t>rate</a:t>
            </a:r>
            <a:r>
              <a:rPr lang="en-US" sz="3200" dirty="0" smtClean="0"/>
              <a:t>.</a:t>
            </a:r>
            <a:endParaRPr lang="en-US" sz="3200" dirty="0"/>
          </a:p>
        </p:txBody>
      </p:sp>
      <p:sp>
        <p:nvSpPr>
          <p:cNvPr id="4" name="TextBox 3"/>
          <p:cNvSpPr txBox="1"/>
          <p:nvPr/>
        </p:nvSpPr>
        <p:spPr>
          <a:xfrm>
            <a:off x="1295400" y="4724400"/>
            <a:ext cx="6858000" cy="584775"/>
          </a:xfrm>
          <a:prstGeom prst="rect">
            <a:avLst/>
          </a:prstGeom>
          <a:noFill/>
        </p:spPr>
        <p:txBody>
          <a:bodyPr wrap="square" rtlCol="0">
            <a:spAutoFit/>
          </a:bodyPr>
          <a:lstStyle/>
          <a:p>
            <a:pPr algn="ctr"/>
            <a:r>
              <a:rPr lang="en-US" sz="3200" dirty="0" smtClean="0"/>
              <a:t>Conditional probability per unit time</a:t>
            </a:r>
            <a:endParaRPr lang="en-US" sz="3200" dirty="0"/>
          </a:p>
        </p:txBody>
      </p:sp>
      <p:sp>
        <p:nvSpPr>
          <p:cNvPr id="5" name="Oval 4"/>
          <p:cNvSpPr/>
          <p:nvPr/>
        </p:nvSpPr>
        <p:spPr bwMode="auto">
          <a:xfrm>
            <a:off x="4953000" y="3597366"/>
            <a:ext cx="838200" cy="552586"/>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7" name="Straight Arrow Connector 6"/>
          <p:cNvCxnSpPr/>
          <p:nvPr/>
        </p:nvCxnSpPr>
        <p:spPr bwMode="auto">
          <a:xfrm flipH="1" flipV="1">
            <a:off x="5715000" y="4149952"/>
            <a:ext cx="638577" cy="701613"/>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81844926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Function </a:t>
            </a:r>
            <a:br>
              <a:rPr lang="en-US" sz="3600" b="1" dirty="0" smtClean="0"/>
            </a:br>
            <a:r>
              <a:rPr lang="en-US" sz="3600" b="1" dirty="0" smtClean="0"/>
              <a:t>(Instantaneous probability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smtClean="0"/>
              <a:t>Calculated as the duration of the time period approaches 0. This is what makes it “instantaneous”. </a:t>
            </a:r>
          </a:p>
          <a:p>
            <a:endParaRPr lang="en-US" dirty="0"/>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smtClean="0"/>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500" dirty="0" smtClean="0"/>
          </a:p>
          <a:p>
            <a:pPr marL="342900" indent="-342900">
              <a:buFont typeface="Arial" panose="020B0604020202020204" pitchFamily="34" charset="0"/>
              <a:buChar char="•"/>
            </a:pPr>
            <a:r>
              <a:rPr lang="en-US" sz="2300" dirty="0" smtClean="0"/>
              <a:t>Instantaneous rates cannot be directly calculated with simple math; they can only be derived mathematically with techniques of calculus</a:t>
            </a:r>
            <a:endParaRPr lang="en-US" sz="23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90093" y="99208"/>
            <a:ext cx="8153401" cy="1077218"/>
          </a:xfrm>
          <a:prstGeom prst="rect">
            <a:avLst/>
          </a:prstGeom>
          <a:noFill/>
          <a:ln w="9525">
            <a:noFill/>
            <a:miter lim="800000"/>
            <a:headEnd/>
            <a:tailEnd/>
          </a:ln>
        </p:spPr>
        <p:txBody>
          <a:bodyPr wrap="square">
            <a:spAutoFit/>
          </a:bodyPr>
          <a:lstStyle/>
          <a:p>
            <a:pPr algn="ctr"/>
            <a:r>
              <a:rPr lang="en-US" sz="3200" b="1" dirty="0" smtClean="0"/>
              <a:t>Hazard function:  Conditional probability of event in infinitely small time interval</a:t>
            </a:r>
            <a:endParaRPr lang="en-US" sz="3200" b="1" dirty="0"/>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1543754" y="1753136"/>
            <a:ext cx="1975763"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3657600" y="1764813"/>
            <a:ext cx="1905000"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6" name="TextBox 55"/>
          <p:cNvSpPr txBox="1"/>
          <p:nvPr/>
        </p:nvSpPr>
        <p:spPr>
          <a:xfrm>
            <a:off x="5661996" y="1767025"/>
            <a:ext cx="1695026"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p:txBody>
      </p:sp>
      <p:sp>
        <p:nvSpPr>
          <p:cNvPr id="2" name="TextBox 1"/>
          <p:cNvSpPr txBox="1"/>
          <p:nvPr/>
        </p:nvSpPr>
        <p:spPr>
          <a:xfrm>
            <a:off x="2164346" y="5024735"/>
            <a:ext cx="578854" cy="461665"/>
          </a:xfrm>
          <a:prstGeom prst="rect">
            <a:avLst/>
          </a:prstGeom>
          <a:noFill/>
        </p:spPr>
        <p:txBody>
          <a:bodyPr wrap="square" rtlCol="0">
            <a:spAutoFit/>
          </a:bodyPr>
          <a:lstStyle/>
          <a:p>
            <a:r>
              <a:rPr lang="en-US" dirty="0" smtClean="0"/>
              <a:t>∆ t</a:t>
            </a:r>
            <a:endParaRPr lang="en-US" dirty="0"/>
          </a:p>
        </p:txBody>
      </p:sp>
      <p:sp>
        <p:nvSpPr>
          <p:cNvPr id="45" name="TextBox 44"/>
          <p:cNvSpPr txBox="1"/>
          <p:nvPr/>
        </p:nvSpPr>
        <p:spPr>
          <a:xfrm>
            <a:off x="4320673" y="5040742"/>
            <a:ext cx="578854" cy="461665"/>
          </a:xfrm>
          <a:prstGeom prst="rect">
            <a:avLst/>
          </a:prstGeom>
          <a:noFill/>
        </p:spPr>
        <p:txBody>
          <a:bodyPr wrap="square" rtlCol="0">
            <a:spAutoFit/>
          </a:bodyPr>
          <a:lstStyle/>
          <a:p>
            <a:r>
              <a:rPr lang="en-US" dirty="0" smtClean="0"/>
              <a:t>∆ t</a:t>
            </a:r>
            <a:endParaRPr lang="en-US" dirty="0"/>
          </a:p>
        </p:txBody>
      </p:sp>
      <p:sp>
        <p:nvSpPr>
          <p:cNvPr id="46" name="TextBox 45"/>
          <p:cNvSpPr txBox="1"/>
          <p:nvPr/>
        </p:nvSpPr>
        <p:spPr>
          <a:xfrm>
            <a:off x="6220082" y="5045460"/>
            <a:ext cx="578854" cy="461665"/>
          </a:xfrm>
          <a:prstGeom prst="rect">
            <a:avLst/>
          </a:prstGeom>
          <a:noFill/>
        </p:spPr>
        <p:txBody>
          <a:bodyPr wrap="square" rtlCol="0">
            <a:spAutoFit/>
          </a:bodyPr>
          <a:lstStyle/>
          <a:p>
            <a:r>
              <a:rPr lang="en-US" dirty="0" smtClean="0"/>
              <a:t>∆ t</a:t>
            </a:r>
            <a:endParaRPr lang="en-US" dirty="0"/>
          </a:p>
        </p:txBody>
      </p:sp>
    </p:spTree>
    <p:extLst>
      <p:ext uri="{BB962C8B-B14F-4D97-AF65-F5344CB8AC3E}">
        <p14:creationId xmlns:p14="http://schemas.microsoft.com/office/powerpoint/2010/main" val="41396790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TextBox 45"/>
          <p:cNvSpPr txBox="1">
            <a:spLocks noChangeArrowheads="1"/>
          </p:cNvSpPr>
          <p:nvPr/>
        </p:nvSpPr>
        <p:spPr bwMode="auto">
          <a:xfrm>
            <a:off x="457199" y="152826"/>
            <a:ext cx="8153401" cy="1077218"/>
          </a:xfrm>
          <a:prstGeom prst="rect">
            <a:avLst/>
          </a:prstGeom>
          <a:noFill/>
          <a:ln w="9525">
            <a:noFill/>
            <a:miter lim="800000"/>
            <a:headEnd/>
            <a:tailEnd/>
          </a:ln>
        </p:spPr>
        <p:txBody>
          <a:bodyPr wrap="square">
            <a:spAutoFit/>
          </a:bodyPr>
          <a:lstStyle/>
          <a:p>
            <a:pPr algn="ctr"/>
            <a:r>
              <a:rPr lang="en-US" sz="3200" b="1" dirty="0" smtClean="0"/>
              <a:t>Hazard function:  Conditional probability of event in infinitely small time interval</a:t>
            </a:r>
            <a:endParaRPr lang="en-US" sz="3200" b="1" dirty="0"/>
          </a:p>
        </p:txBody>
      </p:sp>
      <p:grpSp>
        <p:nvGrpSpPr>
          <p:cNvPr id="2" name="Group 1"/>
          <p:cNvGrpSpPr/>
          <p:nvPr/>
        </p:nvGrpSpPr>
        <p:grpSpPr>
          <a:xfrm>
            <a:off x="1543754" y="1600200"/>
            <a:ext cx="673415" cy="3939540"/>
            <a:chOff x="1543754" y="1600200"/>
            <a:chExt cx="673415" cy="3939540"/>
          </a:xfrm>
        </p:grpSpPr>
        <p:sp>
          <p:nvSpPr>
            <p:cNvPr id="15" name="TextBox 14"/>
            <p:cNvSpPr txBox="1"/>
            <p:nvPr/>
          </p:nvSpPr>
          <p:spPr>
            <a:xfrm>
              <a:off x="1543754" y="1600200"/>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56" name="Group 55"/>
          <p:cNvGrpSpPr/>
          <p:nvPr/>
        </p:nvGrpSpPr>
        <p:grpSpPr>
          <a:xfrm>
            <a:off x="2265084" y="1600201"/>
            <a:ext cx="673415" cy="3939540"/>
            <a:chOff x="1554746" y="1586726"/>
            <a:chExt cx="673415" cy="3939540"/>
          </a:xfrm>
        </p:grpSpPr>
        <p:sp>
          <p:nvSpPr>
            <p:cNvPr id="57" name="TextBox 5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1" name="TextBox 70"/>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3" name="Group 72"/>
          <p:cNvGrpSpPr/>
          <p:nvPr/>
        </p:nvGrpSpPr>
        <p:grpSpPr>
          <a:xfrm>
            <a:off x="3024585" y="1616500"/>
            <a:ext cx="673415" cy="3939540"/>
            <a:chOff x="1554746" y="1586726"/>
            <a:chExt cx="673415" cy="3939540"/>
          </a:xfrm>
        </p:grpSpPr>
        <p:sp>
          <p:nvSpPr>
            <p:cNvPr id="74" name="TextBox 73"/>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5" name="TextBox 74"/>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6" name="Group 75"/>
          <p:cNvGrpSpPr/>
          <p:nvPr/>
        </p:nvGrpSpPr>
        <p:grpSpPr>
          <a:xfrm>
            <a:off x="3810605" y="1623062"/>
            <a:ext cx="673415" cy="3939540"/>
            <a:chOff x="1554746" y="1586726"/>
            <a:chExt cx="673415" cy="3939540"/>
          </a:xfrm>
        </p:grpSpPr>
        <p:sp>
          <p:nvSpPr>
            <p:cNvPr id="77" name="TextBox 7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8" name="TextBox 77"/>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9" name="Group 78"/>
          <p:cNvGrpSpPr/>
          <p:nvPr/>
        </p:nvGrpSpPr>
        <p:grpSpPr>
          <a:xfrm>
            <a:off x="4584385" y="1623062"/>
            <a:ext cx="673415" cy="3939540"/>
            <a:chOff x="1554746" y="1586726"/>
            <a:chExt cx="673415" cy="3939540"/>
          </a:xfrm>
        </p:grpSpPr>
        <p:sp>
          <p:nvSpPr>
            <p:cNvPr id="80" name="TextBox 79"/>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1" name="TextBox 80"/>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2" name="Group 81"/>
          <p:cNvGrpSpPr/>
          <p:nvPr/>
        </p:nvGrpSpPr>
        <p:grpSpPr>
          <a:xfrm>
            <a:off x="5383781" y="1623062"/>
            <a:ext cx="673415" cy="3939540"/>
            <a:chOff x="1554746" y="1586726"/>
            <a:chExt cx="673415" cy="3939540"/>
          </a:xfrm>
        </p:grpSpPr>
        <p:sp>
          <p:nvSpPr>
            <p:cNvPr id="83" name="TextBox 82"/>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4" name="TextBox 83"/>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5" name="Group 84"/>
          <p:cNvGrpSpPr/>
          <p:nvPr/>
        </p:nvGrpSpPr>
        <p:grpSpPr>
          <a:xfrm>
            <a:off x="6143625" y="1623062"/>
            <a:ext cx="673415" cy="3939540"/>
            <a:chOff x="1554746" y="1586726"/>
            <a:chExt cx="673415" cy="3939540"/>
          </a:xfrm>
        </p:grpSpPr>
        <p:sp>
          <p:nvSpPr>
            <p:cNvPr id="86" name="TextBox 85"/>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7" name="TextBox 86"/>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8" name="Group 87"/>
          <p:cNvGrpSpPr/>
          <p:nvPr/>
        </p:nvGrpSpPr>
        <p:grpSpPr>
          <a:xfrm>
            <a:off x="6870385" y="1613537"/>
            <a:ext cx="673415" cy="3939540"/>
            <a:chOff x="1554746" y="1586726"/>
            <a:chExt cx="673415" cy="3939540"/>
          </a:xfrm>
        </p:grpSpPr>
        <p:sp>
          <p:nvSpPr>
            <p:cNvPr id="89" name="TextBox 88"/>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90" name="TextBox 89"/>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spTree>
    <p:extLst>
      <p:ext uri="{BB962C8B-B14F-4D97-AF65-F5344CB8AC3E}">
        <p14:creationId xmlns:p14="http://schemas.microsoft.com/office/powerpoint/2010/main" val="37765824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When time interval goes to zero</a:t>
            </a:r>
          </a:p>
        </p:txBody>
      </p:sp>
      <p:sp>
        <p:nvSpPr>
          <p:cNvPr id="4" name="TextBox 3"/>
          <p:cNvSpPr txBox="1"/>
          <p:nvPr/>
        </p:nvSpPr>
        <p:spPr>
          <a:xfrm>
            <a:off x="152400" y="1057896"/>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11000"/>
          <a:stretch/>
        </p:blipFill>
        <p:spPr bwMode="auto">
          <a:xfrm>
            <a:off x="1840697" y="1732608"/>
            <a:ext cx="5779303" cy="4287192"/>
          </a:xfrm>
          <a:prstGeom prst="rect">
            <a:avLst/>
          </a:prstGeom>
          <a:noFill/>
          <a:ln w="9525">
            <a:noFill/>
            <a:miter lim="800000"/>
            <a:headEnd/>
            <a:tailEnd/>
          </a:ln>
        </p:spPr>
      </p:pic>
      <p:sp>
        <p:nvSpPr>
          <p:cNvPr id="2" name="TextBox 1"/>
          <p:cNvSpPr txBox="1"/>
          <p:nvPr/>
        </p:nvSpPr>
        <p:spPr>
          <a:xfrm rot="16200000">
            <a:off x="-438197" y="3371803"/>
            <a:ext cx="3919930" cy="461665"/>
          </a:xfrm>
          <a:prstGeom prst="rect">
            <a:avLst/>
          </a:prstGeom>
          <a:noFill/>
        </p:spPr>
        <p:txBody>
          <a:bodyPr wrap="square" rtlCol="0">
            <a:spAutoFit/>
          </a:bodyPr>
          <a:lstStyle/>
          <a:p>
            <a:r>
              <a:rPr lang="en-US" b="1" dirty="0" smtClean="0"/>
              <a:t>Hazard </a:t>
            </a:r>
            <a:r>
              <a:rPr lang="en-US" sz="1800" b="1" dirty="0" smtClean="0"/>
              <a:t>(deaths per person-year)</a:t>
            </a:r>
            <a:endParaRPr lang="en-US" sz="1800" b="1" dirty="0"/>
          </a:p>
        </p:txBody>
      </p:sp>
    </p:spTree>
    <p:extLst>
      <p:ext uri="{BB962C8B-B14F-4D97-AF65-F5344CB8AC3E}">
        <p14:creationId xmlns:p14="http://schemas.microsoft.com/office/powerpoint/2010/main" val="2895759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85800" y="228600"/>
            <a:ext cx="7772400" cy="1143000"/>
          </a:xfrm>
        </p:spPr>
        <p:txBody>
          <a:bodyPr/>
          <a:lstStyle/>
          <a:p>
            <a:r>
              <a:rPr lang="en-US" sz="4000" b="1" dirty="0" smtClean="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99571"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8006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228600" y="4724400"/>
            <a:ext cx="7124699" cy="830997"/>
          </a:xfrm>
          <a:prstGeom prst="rect">
            <a:avLst/>
          </a:prstGeom>
          <a:noFill/>
        </p:spPr>
        <p:txBody>
          <a:bodyPr wrap="square" rtlCol="0">
            <a:spAutoFit/>
          </a:bodyPr>
          <a:lstStyle/>
          <a:p>
            <a:pPr marL="571500" indent="-571500">
              <a:buSzPct val="133000"/>
              <a:buFont typeface="Arial" panose="020B0604020202020204" pitchFamily="34" charset="0"/>
              <a:buChar char="•"/>
            </a:pPr>
            <a:r>
              <a:rPr lang="en-US" dirty="0" smtClean="0"/>
              <a:t>t can be calendar time (as in a dynamic cohort); observation time (as in a fixed cohort); or age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U.S. population</a:t>
            </a:r>
          </a:p>
        </p:txBody>
      </p:sp>
      <p:pic>
        <p:nvPicPr>
          <p:cNvPr id="124931" name="Picture 4" descr="haz1"/>
          <p:cNvPicPr>
            <a:picLocks noChangeAspect="1" noChangeArrowheads="1"/>
          </p:cNvPicPr>
          <p:nvPr/>
        </p:nvPicPr>
        <p:blipFill rotWithShape="1">
          <a:blip r:embed="rId3"/>
          <a:srcRect l="5044" t="2308" b="13716"/>
          <a:stretch/>
        </p:blipFill>
        <p:spPr bwMode="auto">
          <a:xfrm>
            <a:off x="1981200" y="1524000"/>
            <a:ext cx="5738813" cy="3810000"/>
          </a:xfrm>
          <a:prstGeom prst="rect">
            <a:avLst/>
          </a:prstGeom>
          <a:noFill/>
          <a:ln w="9525">
            <a:noFill/>
            <a:miter lim="800000"/>
            <a:headEnd/>
            <a:tailEnd/>
          </a:ln>
        </p:spPr>
      </p:pic>
      <p:sp>
        <p:nvSpPr>
          <p:cNvPr id="124932" name="Text Box 5"/>
          <p:cNvSpPr txBox="1">
            <a:spLocks noChangeArrowheads="1"/>
          </p:cNvSpPr>
          <p:nvPr/>
        </p:nvSpPr>
        <p:spPr bwMode="auto">
          <a:xfrm>
            <a:off x="1524000" y="5410200"/>
            <a:ext cx="6629400" cy="366713"/>
          </a:xfrm>
          <a:prstGeom prst="rect">
            <a:avLst/>
          </a:prstGeom>
          <a:noFill/>
          <a:ln w="9525">
            <a:noFill/>
            <a:miter lim="800000"/>
            <a:headEnd/>
            <a:tailEnd/>
          </a:ln>
        </p:spPr>
        <p:txBody>
          <a:bodyPr>
            <a:spAutoFit/>
          </a:bodyPr>
          <a:lstStyle/>
          <a:p>
            <a:pPr algn="ctr" eaLnBrk="0" hangingPunct="0">
              <a:spcBef>
                <a:spcPct val="50000"/>
              </a:spcBef>
            </a:pPr>
            <a:r>
              <a:rPr lang="en-US" sz="1800" dirty="0"/>
              <a:t>0                                     Age (years)      	                             100</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a:t>
            </a:r>
            <a:r>
              <a:rPr lang="en-US" dirty="0" smtClean="0"/>
              <a:t>provided here versus depicting this with an </a:t>
            </a:r>
            <a:r>
              <a:rPr lang="en-US" dirty="0"/>
              <a:t>average incidence </a:t>
            </a:r>
            <a:r>
              <a:rPr lang="en-US" dirty="0" smtClean="0"/>
              <a:t>rate.  The average is not wrong; just less useful.</a:t>
            </a:r>
            <a:endParaRPr lang="en-US" dirty="0"/>
          </a:p>
        </p:txBody>
      </p:sp>
      <p:sp>
        <p:nvSpPr>
          <p:cNvPr id="2" name="TextBox 1"/>
          <p:cNvSpPr txBox="1"/>
          <p:nvPr/>
        </p:nvSpPr>
        <p:spPr>
          <a:xfrm>
            <a:off x="1427202" y="2781300"/>
            <a:ext cx="553998" cy="1066800"/>
          </a:xfrm>
          <a:prstGeom prst="rect">
            <a:avLst/>
          </a:prstGeom>
          <a:noFill/>
        </p:spPr>
        <p:txBody>
          <a:bodyPr vert="vert270" wrap="square" rtlCol="0">
            <a:spAutoFit/>
          </a:bodyPr>
          <a:lstStyle/>
          <a:p>
            <a:r>
              <a:rPr lang="en-US" dirty="0" smtClean="0"/>
              <a:t>Hazard</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Incidence Rate</a:t>
            </a:r>
            <a:endParaRPr lang="en-US" sz="4000" b="1" dirty="0">
              <a:solidFill>
                <a:schemeClr val="tx2"/>
              </a:solidFill>
            </a:endParaRP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t>Our focus this week is incidence rate</a:t>
            </a:r>
          </a:p>
          <a:p>
            <a:pPr marL="342900" indent="-342900" eaLnBrk="0" hangingPunct="0">
              <a:spcBef>
                <a:spcPct val="20000"/>
              </a:spcBef>
              <a:buFontTx/>
              <a:buChar char="•"/>
            </a:pPr>
            <a:endParaRPr lang="en-US" sz="1000" dirty="0" smtClean="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smtClean="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smtClean="0"/>
              <a:t>Two flavors of incidence rates</a:t>
            </a:r>
            <a:endParaRPr lang="en-US" sz="3200" dirty="0"/>
          </a:p>
          <a:p>
            <a:pPr marL="742950" lvl="1" indent="-285750" eaLnBrk="0" hangingPunct="0">
              <a:spcBef>
                <a:spcPct val="20000"/>
              </a:spcBef>
              <a:buFontTx/>
              <a:buChar char="–"/>
            </a:pPr>
            <a:r>
              <a:rPr lang="en-US" sz="3200" b="1" dirty="0" smtClean="0"/>
              <a:t>Average </a:t>
            </a:r>
            <a:r>
              <a:rPr lang="en-US" sz="3200" b="1" dirty="0"/>
              <a:t>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endParaRPr lang="en-US" sz="3200" dirty="0" smtClean="0"/>
          </a:p>
        </p:txBody>
      </p:sp>
    </p:spTree>
    <p:extLst>
      <p:ext uri="{BB962C8B-B14F-4D97-AF65-F5344CB8AC3E}">
        <p14:creationId xmlns:p14="http://schemas.microsoft.com/office/powerpoint/2010/main" val="2390641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smtClean="0"/>
              <a:t>Average incidence rate is an attempt to have 1 number represent the incidence rate over a period of time in which it was derived</a:t>
            </a:r>
          </a:p>
          <a:p>
            <a:endParaRPr lang="en-US" sz="800" dirty="0" smtClean="0"/>
          </a:p>
          <a:p>
            <a:r>
              <a:rPr lang="en-US" sz="2400" dirty="0" smtClean="0"/>
              <a:t>Therefore, average incidence rates have the most relevance and utility if they represent rates that are </a:t>
            </a:r>
            <a:r>
              <a:rPr lang="en-US" sz="2400" b="1" dirty="0" smtClean="0"/>
              <a:t>constant over time in the interval in which they were derived</a:t>
            </a:r>
          </a:p>
          <a:p>
            <a:endParaRPr lang="en-US" sz="800" b="1" dirty="0" smtClean="0"/>
          </a:p>
          <a:p>
            <a:r>
              <a:rPr lang="en-US" sz="2400" dirty="0" smtClean="0"/>
              <a:t>Whether or not rates are constant or not over time requires direct assessment of instantaneous rates (see later in slides)</a:t>
            </a:r>
          </a:p>
          <a:p>
            <a:pPr lvl="1">
              <a:spcBef>
                <a:spcPts val="0"/>
              </a:spcBef>
              <a:spcAft>
                <a:spcPts val="600"/>
              </a:spcAft>
            </a:pPr>
            <a:r>
              <a:rPr lang="en-US" sz="2400" dirty="0" smtClean="0"/>
              <a:t>Can only be directly assessed when we have individual-level data</a:t>
            </a:r>
          </a:p>
          <a:p>
            <a:pPr lvl="1">
              <a:spcBef>
                <a:spcPts val="0"/>
              </a:spcBef>
              <a:spcAft>
                <a:spcPts val="600"/>
              </a:spcAft>
            </a:pPr>
            <a:r>
              <a:rPr lang="en-US" sz="2400" dirty="0" smtClean="0"/>
              <a:t>If we just have “group” data, we cannot directly assess how rate changes over time.  We can only speculate if it is constant. </a:t>
            </a:r>
          </a:p>
          <a:p>
            <a:pPr lvl="2">
              <a:spcBef>
                <a:spcPts val="0"/>
              </a:spcBef>
              <a:spcAft>
                <a:spcPts val="600"/>
              </a:spcAft>
            </a:pPr>
            <a:r>
              <a:rPr lang="en-US" sz="2400" dirty="0" smtClean="0"/>
              <a:t>The longer the time period, less likely that th</a:t>
            </a:r>
            <a:r>
              <a:rPr lang="en-US" dirty="0" smtClean="0"/>
              <a:t>e rate can be assumed to be constant.</a:t>
            </a:r>
            <a:endParaRPr lang="en-US" sz="2400" dirty="0"/>
          </a:p>
        </p:txBody>
      </p:sp>
    </p:spTree>
    <p:extLst>
      <p:ext uri="{BB962C8B-B14F-4D97-AF65-F5344CB8AC3E}">
        <p14:creationId xmlns:p14="http://schemas.microsoft.com/office/powerpoint/2010/main" val="2386470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Estimating hazard function in Stata</a:t>
            </a:r>
          </a:p>
        </p:txBody>
      </p:sp>
      <p:sp>
        <p:nvSpPr>
          <p:cNvPr id="4" name="TextBox 3"/>
          <p:cNvSpPr txBox="1"/>
          <p:nvPr/>
        </p:nvSpPr>
        <p:spPr>
          <a:xfrm>
            <a:off x="152400" y="1057896"/>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11000"/>
          <a:stretch/>
        </p:blipFill>
        <p:spPr bwMode="auto">
          <a:xfrm>
            <a:off x="1840697" y="1732608"/>
            <a:ext cx="5779303" cy="4287192"/>
          </a:xfrm>
          <a:prstGeom prst="rect">
            <a:avLst/>
          </a:prstGeom>
          <a:noFill/>
          <a:ln w="9525">
            <a:noFill/>
            <a:miter lim="800000"/>
            <a:headEnd/>
            <a:tailEnd/>
          </a:ln>
        </p:spPr>
      </p:pic>
      <p:sp>
        <p:nvSpPr>
          <p:cNvPr id="7" name="TextBox 6"/>
          <p:cNvSpPr txBox="1"/>
          <p:nvPr/>
        </p:nvSpPr>
        <p:spPr>
          <a:xfrm>
            <a:off x="381000" y="5608836"/>
            <a:ext cx="8763000" cy="830997"/>
          </a:xfrm>
          <a:prstGeom prst="rect">
            <a:avLst/>
          </a:prstGeom>
          <a:noFill/>
        </p:spPr>
        <p:txBody>
          <a:bodyPr wrap="square" rtlCol="0">
            <a:spAutoFit/>
          </a:bodyPr>
          <a:lstStyle/>
          <a:p>
            <a:r>
              <a:rPr lang="en-US" dirty="0" smtClean="0"/>
              <a:t>Using a dataset identified to Stata as survival data, Stata command is </a:t>
            </a:r>
          </a:p>
          <a:p>
            <a:pPr marL="342900" indent="-342900">
              <a:buFont typeface="Arial" panose="020B0604020202020204" pitchFamily="34" charset="0"/>
              <a:buChar char="•"/>
            </a:pPr>
            <a:r>
              <a:rPr lang="en-US" dirty="0"/>
              <a:t>s</a:t>
            </a:r>
            <a:r>
              <a:rPr lang="en-US" dirty="0" smtClean="0"/>
              <a:t>ts</a:t>
            </a:r>
            <a:r>
              <a:rPr lang="en-US" dirty="0" smtClean="0"/>
              <a:t> graph, hazard</a:t>
            </a:r>
            <a:endParaRPr lang="en-US" dirty="0"/>
          </a:p>
        </p:txBody>
      </p:sp>
      <p:sp>
        <p:nvSpPr>
          <p:cNvPr id="2" name="TextBox 1"/>
          <p:cNvSpPr txBox="1"/>
          <p:nvPr/>
        </p:nvSpPr>
        <p:spPr>
          <a:xfrm rot="16200000">
            <a:off x="531167" y="2817168"/>
            <a:ext cx="1981200" cy="461665"/>
          </a:xfrm>
          <a:prstGeom prst="rect">
            <a:avLst/>
          </a:prstGeom>
          <a:noFill/>
        </p:spPr>
        <p:txBody>
          <a:bodyPr wrap="square" rtlCol="0">
            <a:spAutoFit/>
          </a:bodyPr>
          <a:lstStyle/>
          <a:p>
            <a:r>
              <a:rPr lang="en-US" b="1" dirty="0" smtClean="0"/>
              <a:t>Hazard</a:t>
            </a:r>
            <a:endParaRPr lang="en-US" b="1" dirty="0"/>
          </a:p>
        </p:txBody>
      </p:sp>
    </p:spTree>
    <p:extLst>
      <p:ext uri="{BB962C8B-B14F-4D97-AF65-F5344CB8AC3E}">
        <p14:creationId xmlns:p14="http://schemas.microsoft.com/office/powerpoint/2010/main" val="17335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457200" y="169863"/>
            <a:ext cx="8229600" cy="668337"/>
          </a:xfrm>
        </p:spPr>
        <p:txBody>
          <a:bodyPr anchor="b"/>
          <a:lstStyle/>
          <a:p>
            <a:r>
              <a:rPr lang="en-US" sz="3200" b="1" dirty="0" smtClean="0"/>
              <a:t>Hypoglycemia with Oral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11430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4800600"/>
            <a:ext cx="9601200" cy="1295400"/>
          </a:xfrm>
        </p:spPr>
        <p:txBody>
          <a:bodyPr anchor="b"/>
          <a:lstStyle/>
          <a:p>
            <a:pPr marL="0" indent="0">
              <a:lnSpc>
                <a:spcPct val="80000"/>
              </a:lnSpc>
              <a:buFontTx/>
              <a:buNone/>
            </a:pPr>
            <a:r>
              <a:rPr lang="en-US" sz="2800" dirty="0" smtClean="0"/>
              <a:t>Hazard of hypoglycemia over time, by drug </a:t>
            </a:r>
          </a:p>
          <a:p>
            <a:pPr marL="0" indent="0">
              <a:lnSpc>
                <a:spcPct val="80000"/>
              </a:lnSpc>
              <a:buFontTx/>
              <a:buNone/>
            </a:pPr>
            <a:r>
              <a:rPr lang="en-US" sz="2800" dirty="0" smtClean="0"/>
              <a:t>h(t) = hazard at time t</a:t>
            </a:r>
          </a:p>
        </p:txBody>
      </p:sp>
      <p:sp>
        <p:nvSpPr>
          <p:cNvPr id="131076" name="Text Placeholder 6"/>
          <p:cNvSpPr>
            <a:spLocks noGrp="1"/>
          </p:cNvSpPr>
          <p:nvPr>
            <p:ph type="body" sz="half" idx="4294967295"/>
          </p:nvPr>
        </p:nvSpPr>
        <p:spPr>
          <a:xfrm>
            <a:off x="4724400" y="6248400"/>
            <a:ext cx="4191000" cy="381000"/>
          </a:xfrm>
        </p:spPr>
        <p:txBody>
          <a:bodyPr/>
          <a:lstStyle/>
          <a:p>
            <a:pPr marL="0" indent="0" algn="r">
              <a:buFontTx/>
              <a:buNone/>
            </a:pPr>
            <a:r>
              <a:rPr lang="en-US" sz="1600" dirty="0" smtClean="0"/>
              <a:t>Vlckova et al. </a:t>
            </a:r>
            <a:r>
              <a:rPr lang="en-US" sz="1600" i="1" dirty="0" smtClean="0"/>
              <a:t>Drug Safety</a:t>
            </a:r>
            <a:r>
              <a:rPr lang="en-US" sz="1600" dirty="0" smtClean="0"/>
              <a:t> 2009</a:t>
            </a:r>
          </a:p>
        </p:txBody>
      </p:sp>
      <p:sp>
        <p:nvSpPr>
          <p:cNvPr id="131077" name="Text Box 6"/>
          <p:cNvSpPr txBox="1">
            <a:spLocks noChangeArrowheads="1"/>
          </p:cNvSpPr>
          <p:nvPr/>
        </p:nvSpPr>
        <p:spPr bwMode="auto">
          <a:xfrm>
            <a:off x="70104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1000 patient-years 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629037"/>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7537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smtClean="0"/>
              <a:t> </a:t>
            </a:r>
            <a:r>
              <a:rPr lang="en-US" dirty="0"/>
              <a:t>H</a:t>
            </a:r>
            <a:r>
              <a:rPr lang="en-US" dirty="0" smtClean="0"/>
              <a:t>azard </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a:t>
            </a:r>
            <a:endParaRPr lang="en-US" dirty="0">
              <a:solidFill>
                <a:schemeClr val="tx2"/>
              </a:solidFill>
            </a:endParaRPr>
          </a:p>
        </p:txBody>
      </p:sp>
      <p:sp>
        <p:nvSpPr>
          <p:cNvPr id="129031" name="Text Box 9"/>
          <p:cNvSpPr txBox="1">
            <a:spLocks noChangeArrowheads="1"/>
          </p:cNvSpPr>
          <p:nvPr/>
        </p:nvSpPr>
        <p:spPr bwMode="auto">
          <a:xfrm>
            <a:off x="4724400" y="5543640"/>
            <a:ext cx="3962400" cy="830997"/>
          </a:xfrm>
          <a:prstGeom prst="rect">
            <a:avLst/>
          </a:prstGeom>
          <a:noFill/>
          <a:ln w="9525">
            <a:noFill/>
            <a:miter lim="800000"/>
            <a:headEnd/>
            <a:tailEnd/>
          </a:ln>
        </p:spPr>
        <p:txBody>
          <a:bodyPr>
            <a:spAutoFit/>
          </a:bodyPr>
          <a:lstStyle/>
          <a:p>
            <a:pPr eaLnBrk="0" hangingPunct="0">
              <a:spcBef>
                <a:spcPct val="50000"/>
              </a:spcBef>
            </a:pPr>
            <a:r>
              <a:rPr lang="en-US" dirty="0" smtClean="0"/>
              <a:t>Average </a:t>
            </a:r>
            <a:r>
              <a:rPr lang="en-US" dirty="0"/>
              <a:t>incidence rate = 0.13 deaths per </a:t>
            </a:r>
            <a:r>
              <a:rPr lang="en-US" dirty="0" smtClean="0"/>
              <a:t>person-year</a:t>
            </a:r>
            <a:endParaRPr lang="en-US" dirty="0"/>
          </a:p>
        </p:txBody>
      </p:sp>
      <p:sp>
        <p:nvSpPr>
          <p:cNvPr id="234507" name="Text Box 11"/>
          <p:cNvSpPr txBox="1">
            <a:spLocks noChangeArrowheads="1"/>
          </p:cNvSpPr>
          <p:nvPr/>
        </p:nvSpPr>
        <p:spPr bwMode="auto">
          <a:xfrm>
            <a:off x="234351" y="5539574"/>
            <a:ext cx="3962400" cy="830997"/>
          </a:xfrm>
          <a:prstGeom prst="rect">
            <a:avLst/>
          </a:prstGeom>
          <a:noFill/>
          <a:ln w="9525">
            <a:noFill/>
            <a:miter lim="800000"/>
            <a:headEnd/>
            <a:tailEnd/>
          </a:ln>
        </p:spPr>
        <p:txBody>
          <a:bodyPr>
            <a:spAutoFit/>
          </a:bodyPr>
          <a:lstStyle/>
          <a:p>
            <a:pPr eaLnBrk="0" hangingPunct="0">
              <a:spcBef>
                <a:spcPct val="50000"/>
              </a:spcBef>
            </a:pPr>
            <a:r>
              <a:rPr lang="en-US" i="1" dirty="0" smtClean="0"/>
              <a:t>Same underlying data, presented in 3 ways</a:t>
            </a:r>
            <a:endParaRPr lang="en-US" i="1" dirty="0"/>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
        <p:nvSpPr>
          <p:cNvPr id="12" name="TextBox 11"/>
          <p:cNvSpPr txBox="1"/>
          <p:nvPr/>
        </p:nvSpPr>
        <p:spPr>
          <a:xfrm>
            <a:off x="4322802" y="2781300"/>
            <a:ext cx="553998" cy="1066800"/>
          </a:xfrm>
          <a:prstGeom prst="rect">
            <a:avLst/>
          </a:prstGeom>
          <a:noFill/>
        </p:spPr>
        <p:txBody>
          <a:bodyPr vert="vert270" wrap="square" rtlCol="0">
            <a:spAutoFit/>
          </a:bodyPr>
          <a:lstStyle/>
          <a:p>
            <a:r>
              <a:rPr lang="en-US" dirty="0" smtClean="0"/>
              <a:t>Hazard</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152400"/>
            <a:ext cx="7772400" cy="1143000"/>
          </a:xfrm>
        </p:spPr>
        <p:txBody>
          <a:bodyPr/>
          <a:lstStyle/>
          <a:p>
            <a:r>
              <a:rPr lang="en-US" sz="3600" b="1" dirty="0" smtClean="0"/>
              <a:t>Difference between Hazard and Cumulative Incidence</a:t>
            </a:r>
          </a:p>
        </p:txBody>
      </p:sp>
      <p:sp>
        <p:nvSpPr>
          <p:cNvPr id="133122" name="Rectangle 3"/>
          <p:cNvSpPr>
            <a:spLocks noGrp="1" noChangeArrowheads="1"/>
          </p:cNvSpPr>
          <p:nvPr>
            <p:ph type="body" idx="1"/>
          </p:nvPr>
        </p:nvSpPr>
        <p:spPr>
          <a:xfrm>
            <a:off x="152400" y="1447800"/>
            <a:ext cx="8839200" cy="5257800"/>
          </a:xfrm>
        </p:spPr>
        <p:txBody>
          <a:bodyPr/>
          <a:lstStyle/>
          <a:p>
            <a:r>
              <a:rPr lang="en-US" sz="2800" dirty="0" smtClean="0"/>
              <a:t>Hazard can be thought of as how likely an event is to happen at any moment in time (“force of morbidity”)</a:t>
            </a:r>
          </a:p>
          <a:p>
            <a:endParaRPr lang="en-US" sz="900" dirty="0" smtClean="0"/>
          </a:p>
          <a:p>
            <a:r>
              <a:rPr lang="en-US" sz="2800" dirty="0" smtClean="0"/>
              <a:t>Cumulative incidence is the result of applying that hazard to a fixed cohort for a specified duration</a:t>
            </a:r>
          </a:p>
          <a:p>
            <a:endParaRPr lang="en-US" sz="1000" dirty="0" smtClean="0"/>
          </a:p>
          <a:p>
            <a:r>
              <a:rPr lang="en-US" sz="2800" dirty="0" smtClean="0"/>
              <a:t>Analogy: Velocity of a car (hazard) vs distance traveled in a certain time (cumulative incidence)</a:t>
            </a:r>
          </a:p>
          <a:p>
            <a:endParaRPr lang="en-US" sz="1000" dirty="0" smtClean="0"/>
          </a:p>
          <a:p>
            <a:r>
              <a:rPr lang="en-US" sz="2800" dirty="0" smtClean="0"/>
              <a:t>Hazard can be constant or changing over time.  Can vary from 0 to infinity</a:t>
            </a:r>
          </a:p>
          <a:p>
            <a:endParaRPr lang="en-US" sz="1000" dirty="0" smtClean="0"/>
          </a:p>
          <a:p>
            <a:r>
              <a:rPr lang="en-US" sz="2800" dirty="0" smtClean="0"/>
              <a:t>Cumulative incidence can only increase or stay steady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smtClean="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smtClean="0"/>
              <a:t>A constant hazard (rate) produces an “exponential” cumulative incidence (or survival) function</a:t>
            </a:r>
            <a:endParaRPr lang="en-US" sz="2800" dirty="0" smtClean="0"/>
          </a:p>
          <a:p>
            <a:endParaRPr lang="en-US" sz="1000" dirty="0" smtClean="0"/>
          </a:p>
          <a:p>
            <a:r>
              <a:rPr lang="en-US" dirty="0" smtClean="0"/>
              <a:t>If know the </a:t>
            </a:r>
            <a:r>
              <a:rPr lang="en-US" i="1" dirty="0" smtClean="0"/>
              <a:t>constant</a:t>
            </a:r>
            <a:r>
              <a:rPr lang="en-US" dirty="0" smtClean="0"/>
              <a:t> incidence rate, can derive the cumulative incidence/survival function or vice-versa from the “exponential formula”</a:t>
            </a:r>
          </a:p>
          <a:p>
            <a:pPr>
              <a:buFontTx/>
              <a:buNone/>
            </a:pPr>
            <a:r>
              <a:rPr lang="en-US" dirty="0" smtClean="0"/>
              <a:t>     </a:t>
            </a:r>
          </a:p>
          <a:p>
            <a:pPr>
              <a:buFontTx/>
              <a:buNone/>
            </a:pPr>
            <a:r>
              <a:rPr lang="en-US" dirty="0" smtClean="0"/>
              <a:t>   where S(t) = cumulative survival and</a:t>
            </a:r>
          </a:p>
          <a:p>
            <a:pPr>
              <a:buFontTx/>
              <a:buNone/>
            </a:pPr>
            <a:r>
              <a:rPr lang="en-US" dirty="0" smtClean="0"/>
              <a:t>	F(t) = cumulative incidence </a:t>
            </a:r>
          </a:p>
          <a:p>
            <a:pPr>
              <a:buFontTx/>
              <a:buNone/>
            </a:pPr>
            <a:r>
              <a:rPr lang="en-US" dirty="0" smtClean="0">
                <a:sym typeface="Symbol" pitchFamily="18" charset="2"/>
              </a:rPr>
              <a:t>	e= 2.71828;   = rate; t = time units</a:t>
            </a:r>
            <a:endParaRPr lang="en-US" dirty="0" smtClean="0"/>
          </a:p>
          <a:p>
            <a:endParaRPr lang="en-US" sz="2800" dirty="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324"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smtClean="0">
                <a:latin typeface="Arial" charset="0"/>
              </a:rPr>
              <a:t>Constant Rate Results in Exponential Survival</a:t>
            </a: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spid="_x0000_s3472" name="Chart" r:id="rId4" imgW="3495580" imgH="1981090" progId="Excel.Sheet.8">
                  <p:embed/>
                </p:oleObj>
              </mc:Choice>
              <mc:Fallback>
                <p:oleObj name="Chart" r:id="rId4" imgW="3495580" imgH="1981090" progId="Excel.Sheet.8">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8382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Hazard</a:t>
            </a:r>
            <a:endParaRPr lang="en-US" dirty="0"/>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a:t>
            </a:r>
            <a:r>
              <a:rPr lang="en-US" dirty="0" smtClean="0"/>
              <a:t>survival</a:t>
            </a:r>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 Box 10"/>
          <p:cNvSpPr txBox="1">
            <a:spLocks noChangeArrowheads="1"/>
          </p:cNvSpPr>
          <p:nvPr/>
        </p:nvSpPr>
        <p:spPr bwMode="auto">
          <a:xfrm>
            <a:off x="5257800" y="30480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Cumulative incidence</a:t>
            </a:r>
            <a:endParaRPr lang="en-US" dirty="0"/>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smtClean="0"/>
              <a:t>1    2     3     4     5     6     7     8     9     10</a:t>
            </a:r>
            <a:endParaRPr lang="en-US" sz="1400" dirty="0"/>
          </a:p>
        </p:txBody>
      </p:sp>
      <p:sp>
        <p:nvSpPr>
          <p:cNvPr id="12" name="Text Box 10"/>
          <p:cNvSpPr txBox="1">
            <a:spLocks noChangeArrowheads="1"/>
          </p:cNvSpPr>
          <p:nvPr/>
        </p:nvSpPr>
        <p:spPr bwMode="auto">
          <a:xfrm rot="16200000">
            <a:off x="-847756" y="46386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survival</a:t>
            </a:r>
            <a:endParaRPr lang="en-US" sz="2000" dirty="0"/>
          </a:p>
        </p:txBody>
      </p:sp>
      <p:sp>
        <p:nvSpPr>
          <p:cNvPr id="14" name="Text Box 10"/>
          <p:cNvSpPr txBox="1">
            <a:spLocks noChangeArrowheads="1"/>
          </p:cNvSpPr>
          <p:nvPr/>
        </p:nvSpPr>
        <p:spPr bwMode="auto">
          <a:xfrm rot="16200000">
            <a:off x="3427708" y="45624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mortality</a:t>
            </a: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685800" y="838200"/>
            <a:ext cx="7772400" cy="1143000"/>
          </a:xfrm>
        </p:spPr>
        <p:txBody>
          <a:bodyPr/>
          <a:lstStyle/>
          <a:p>
            <a:r>
              <a:rPr lang="en-US" sz="3600" b="1" dirty="0" smtClean="0"/>
              <a:t>Relationship between hazard function and survival function with a </a:t>
            </a:r>
            <a:br>
              <a:rPr lang="en-US" sz="3600" b="1" dirty="0" smtClean="0"/>
            </a:br>
            <a:r>
              <a:rPr lang="en-US" sz="3600" b="1" dirty="0" smtClean="0"/>
              <a:t>constant hazard</a:t>
            </a:r>
          </a:p>
        </p:txBody>
      </p:sp>
      <p:graphicFrame>
        <p:nvGraphicFramePr>
          <p:cNvPr id="4116" name="Object 20"/>
          <p:cNvGraphicFramePr>
            <a:graphicFrameLocks noGrp="1" noChangeAspect="1"/>
          </p:cNvGraphicFramePr>
          <p:nvPr>
            <p:ph sz="half" idx="2"/>
          </p:nvPr>
        </p:nvGraphicFramePr>
        <p:xfrm>
          <a:off x="1905000" y="3082925"/>
          <a:ext cx="5562600" cy="1011238"/>
        </p:xfrm>
        <a:graphic>
          <a:graphicData uri="http://schemas.openxmlformats.org/presentationml/2006/ole">
            <mc:AlternateContent xmlns:mc="http://schemas.openxmlformats.org/markup-compatibility/2006">
              <mc:Choice xmlns:v="urn:schemas-microsoft-com:vml" Requires="v">
                <p:oleObj spid="_x0000_s4376"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82925"/>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722123" y="4425494"/>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685800" y="5518826"/>
            <a:ext cx="7924800" cy="1200329"/>
          </a:xfrm>
          <a:prstGeom prst="rect">
            <a:avLst/>
          </a:prstGeom>
          <a:noFill/>
          <a:ln w="9525">
            <a:noFill/>
            <a:miter lim="800000"/>
            <a:headEnd/>
            <a:tailEnd/>
          </a:ln>
        </p:spPr>
        <p:txBody>
          <a:bodyPr>
            <a:spAutoFit/>
          </a:bodyPr>
          <a:lstStyle/>
          <a:p>
            <a:pPr eaLnBrk="0" hangingPunct="0">
              <a:spcBef>
                <a:spcPct val="50000"/>
              </a:spcBef>
              <a:buFontTx/>
              <a:buChar char="•"/>
            </a:pPr>
            <a:r>
              <a:rPr lang="en-US" dirty="0"/>
              <a:t> Assumes no competing </a:t>
            </a:r>
            <a:r>
              <a:rPr lang="en-US" dirty="0" smtClean="0"/>
              <a:t>events.  In the presence of competing events, this direct relationship between hazard and cumulative incidence no longer holds.  More on this in later slides.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152400" y="0"/>
            <a:ext cx="8915400" cy="1143000"/>
          </a:xfrm>
        </p:spPr>
        <p:txBody>
          <a:bodyPr/>
          <a:lstStyle/>
          <a:p>
            <a:r>
              <a:rPr lang="en-US" sz="3200" b="1" dirty="0" smtClean="0"/>
              <a:t>From average incidence rate to cumulative survival/incidence</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smtClean="0"/>
              <a:t>S(t) = </a:t>
            </a:r>
            <a:r>
              <a:rPr lang="en-US" i="1" dirty="0" smtClean="0"/>
              <a:t>℮</a:t>
            </a:r>
            <a:r>
              <a:rPr lang="en-US" baseline="30000" dirty="0" smtClean="0"/>
              <a:t>(-0.1285 deaths/person-yr  * 10 yr)</a:t>
            </a:r>
          </a:p>
          <a:p>
            <a:pPr>
              <a:buFontTx/>
              <a:buNone/>
            </a:pPr>
            <a:r>
              <a:rPr lang="en-US" dirty="0" smtClean="0"/>
              <a:t>	   </a:t>
            </a:r>
            <a:r>
              <a:rPr lang="en-US" sz="800" dirty="0" smtClean="0"/>
              <a:t> </a:t>
            </a:r>
            <a:r>
              <a:rPr lang="en-US" dirty="0" smtClean="0"/>
              <a:t>=  0.277  = cumulative survival over 10 yrs</a:t>
            </a:r>
          </a:p>
          <a:p>
            <a:pPr>
              <a:buFontTx/>
              <a:buNone/>
            </a:pPr>
            <a:endParaRPr lang="en-US" dirty="0" smtClean="0"/>
          </a:p>
          <a:p>
            <a:pPr>
              <a:buFontTx/>
              <a:buNone/>
            </a:pPr>
            <a:r>
              <a:rPr lang="en-US" dirty="0" smtClean="0"/>
              <a:t>Cumulative survival (10 yrs) from K-M: 0.237</a:t>
            </a:r>
          </a:p>
          <a:p>
            <a:pPr>
              <a:buFontTx/>
              <a:buNone/>
            </a:pPr>
            <a:r>
              <a:rPr lang="en-US" dirty="0" smtClean="0"/>
              <a:t> </a:t>
            </a:r>
            <a:r>
              <a:rPr lang="en-US" i="1" dirty="0" smtClean="0"/>
              <a:t>Values are close but not identical.  Why?</a:t>
            </a:r>
          </a:p>
        </p:txBody>
      </p:sp>
      <p:sp>
        <p:nvSpPr>
          <p:cNvPr id="149507" name="Text Box 4"/>
          <p:cNvSpPr txBox="1">
            <a:spLocks noChangeArrowheads="1"/>
          </p:cNvSpPr>
          <p:nvPr/>
        </p:nvSpPr>
        <p:spPr bwMode="auto">
          <a:xfrm>
            <a:off x="152400" y="1219200"/>
            <a:ext cx="8534400" cy="2569934"/>
          </a:xfrm>
          <a:prstGeom prst="rect">
            <a:avLst/>
          </a:prstGeom>
          <a:noFill/>
          <a:ln w="9525">
            <a:noFill/>
            <a:miter lim="800000"/>
            <a:headEnd/>
            <a:tailEnd/>
          </a:ln>
        </p:spPr>
        <p:txBody>
          <a:bodyPr wrap="square">
            <a:spAutoFit/>
          </a:bodyPr>
          <a:lstStyle/>
          <a:p>
            <a:pPr marL="342900" indent="-342900" eaLnBrk="0" hangingPunct="0">
              <a:spcAft>
                <a:spcPts val="600"/>
              </a:spcAft>
              <a:buFont typeface="Arial" panose="020B0604020202020204" pitchFamily="34" charset="0"/>
              <a:buChar char="•"/>
            </a:pPr>
            <a:r>
              <a:rPr lang="en-US" b="1" dirty="0"/>
              <a:t>Previous example: Biliary cirrhosis time to death data</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Average incidence rate = 0.1285 deaths per </a:t>
            </a:r>
            <a:r>
              <a:rPr lang="en-US" b="1" dirty="0" smtClean="0"/>
              <a:t>person-year</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smtClean="0"/>
              <a:t>Use average incidence rate to determine 10 year cumulative survival</a:t>
            </a:r>
            <a:endParaRPr lang="en-US" b="1" dirty="0"/>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762000"/>
            <a:ext cx="9067800" cy="4648200"/>
          </a:xfrm>
        </p:spPr>
        <p:txBody>
          <a:bodyPr/>
          <a:lstStyle/>
          <a:p>
            <a:pPr>
              <a:lnSpc>
                <a:spcPct val="80000"/>
              </a:lnSpc>
              <a:spcBef>
                <a:spcPts val="1800"/>
              </a:spcBef>
            </a:pPr>
            <a:r>
              <a:rPr lang="en-US" sz="2600" dirty="0" smtClean="0"/>
              <a:t>The numerator is the same as incidence based on proportion of persons = events (E)</a:t>
            </a:r>
          </a:p>
          <a:p>
            <a:pPr>
              <a:lnSpc>
                <a:spcPct val="80000"/>
              </a:lnSpc>
              <a:spcBef>
                <a:spcPts val="1800"/>
              </a:spcBef>
            </a:pPr>
            <a:r>
              <a:rPr lang="en-US" sz="2600" dirty="0" smtClean="0"/>
              <a:t>The denominator is the sum of the follow-up times for all individuals under study </a:t>
            </a:r>
            <a:r>
              <a:rPr lang="en-US" sz="2600" dirty="0"/>
              <a:t>=</a:t>
            </a:r>
            <a:r>
              <a:rPr lang="en-US" sz="2600" dirty="0" smtClean="0"/>
              <a:t> person-time (</a:t>
            </a:r>
            <a:r>
              <a:rPr lang="en-US" sz="2600" dirty="0" smtClean="0"/>
              <a:t>NxT</a:t>
            </a:r>
            <a:r>
              <a:rPr lang="en-US" sz="2600" dirty="0" smtClean="0"/>
              <a:t>)</a:t>
            </a:r>
          </a:p>
          <a:p>
            <a:pPr>
              <a:lnSpc>
                <a:spcPct val="80000"/>
              </a:lnSpc>
              <a:spcBef>
                <a:spcPts val="1800"/>
              </a:spcBef>
            </a:pPr>
            <a:r>
              <a:rPr lang="en-US" sz="2600" dirty="0" smtClean="0">
                <a:solidFill>
                  <a:schemeClr val="bg1">
                    <a:lumMod val="75000"/>
                  </a:schemeClr>
                </a:solidFill>
              </a:rPr>
              <a:t>Resulting ratio of E/NT not a proportion; it may be &gt; 1</a:t>
            </a:r>
          </a:p>
          <a:p>
            <a:pPr>
              <a:lnSpc>
                <a:spcPct val="80000"/>
              </a:lnSpc>
              <a:spcBef>
                <a:spcPts val="1800"/>
              </a:spcBef>
            </a:pPr>
            <a:r>
              <a:rPr lang="en-US" sz="2600" dirty="0" smtClean="0">
                <a:solidFill>
                  <a:schemeClr val="bg1">
                    <a:lumMod val="75000"/>
                  </a:schemeClr>
                </a:solidFill>
              </a:rPr>
              <a:t>Value depends on unit of time used  </a:t>
            </a:r>
          </a:p>
          <a:p>
            <a:pPr lvl="1">
              <a:spcBef>
                <a:spcPts val="0"/>
              </a:spcBef>
            </a:pPr>
            <a:r>
              <a:rPr lang="en-US" sz="2400" dirty="0" smtClean="0">
                <a:solidFill>
                  <a:schemeClr val="bg1">
                    <a:lumMod val="75000"/>
                  </a:schemeClr>
                </a:solidFill>
              </a:rPr>
              <a:t>person-days </a:t>
            </a:r>
            <a:r>
              <a:rPr lang="en-US" sz="2400" dirty="0">
                <a:solidFill>
                  <a:schemeClr val="bg1">
                    <a:lumMod val="75000"/>
                  </a:schemeClr>
                </a:solidFill>
              </a:rPr>
              <a:t>vs </a:t>
            </a:r>
            <a:r>
              <a:rPr lang="en-US" sz="2400" dirty="0" smtClean="0">
                <a:solidFill>
                  <a:schemeClr val="bg1">
                    <a:lumMod val="75000"/>
                  </a:schemeClr>
                </a:solidFill>
              </a:rPr>
              <a:t>person-months </a:t>
            </a:r>
            <a:r>
              <a:rPr lang="en-US" sz="2400" dirty="0">
                <a:solidFill>
                  <a:schemeClr val="bg1">
                    <a:lumMod val="75000"/>
                  </a:schemeClr>
                </a:solidFill>
              </a:rPr>
              <a:t>vs </a:t>
            </a:r>
            <a:r>
              <a:rPr lang="en-US" sz="2400" dirty="0" smtClean="0">
                <a:solidFill>
                  <a:schemeClr val="bg1">
                    <a:lumMod val="75000"/>
                  </a:schemeClr>
                </a:solidFill>
              </a:rPr>
              <a:t>person-years vs 1000 </a:t>
            </a:r>
            <a:r>
              <a:rPr lang="en-US" sz="2400" dirty="0">
                <a:solidFill>
                  <a:schemeClr val="bg1">
                    <a:lumMod val="75000"/>
                  </a:schemeClr>
                </a:solidFill>
              </a:rPr>
              <a:t>person-years vs 100,000 person-years, etc</a:t>
            </a:r>
            <a:r>
              <a:rPr lang="en-US" sz="2400" dirty="0" smtClean="0">
                <a:solidFill>
                  <a:schemeClr val="bg1">
                    <a:lumMod val="75000"/>
                  </a:schemeClr>
                </a:solidFill>
              </a:rPr>
              <a:t>.</a:t>
            </a:r>
          </a:p>
          <a:p>
            <a:pPr lvl="1">
              <a:lnSpc>
                <a:spcPct val="80000"/>
              </a:lnSpc>
              <a:spcBef>
                <a:spcPts val="600"/>
              </a:spcBef>
            </a:pPr>
            <a:endParaRPr lang="en-US" sz="1400" dirty="0" smtClean="0">
              <a:solidFill>
                <a:schemeClr val="bg1">
                  <a:lumMod val="75000"/>
                </a:schemeClr>
              </a:solidFill>
            </a:endParaRPr>
          </a:p>
          <a:p>
            <a:pPr>
              <a:lnSpc>
                <a:spcPct val="80000"/>
              </a:lnSpc>
              <a:spcBef>
                <a:spcPts val="600"/>
              </a:spcBef>
            </a:pPr>
            <a:r>
              <a:rPr lang="en-US" sz="2600" dirty="0" smtClean="0">
                <a:solidFill>
                  <a:schemeClr val="bg1">
                    <a:lumMod val="75000"/>
                  </a:schemeClr>
                </a:solidFill>
              </a:rPr>
              <a:t>We like to be explicit and call this “average” incidence rate but you will not see this commonly in practice</a:t>
            </a:r>
          </a:p>
          <a:p>
            <a:pPr lvl="1">
              <a:spcBef>
                <a:spcPts val="600"/>
              </a:spcBef>
            </a:pPr>
            <a:r>
              <a:rPr lang="en-US" sz="2400" dirty="0" smtClean="0">
                <a:solidFill>
                  <a:schemeClr val="bg1">
                    <a:lumMod val="75000"/>
                  </a:schemeClr>
                </a:solidFill>
              </a:rPr>
              <a:t>Rationale: 1 number summarizing incidence over some time and the incidence may not be the same over time</a:t>
            </a:r>
          </a:p>
          <a:p>
            <a:pPr lvl="1">
              <a:spcBef>
                <a:spcPts val="600"/>
              </a:spcBef>
            </a:pPr>
            <a:r>
              <a:rPr lang="en-US" sz="2400" dirty="0" smtClean="0">
                <a:solidFill>
                  <a:schemeClr val="bg1">
                    <a:lumMod val="75000"/>
                  </a:schemeClr>
                </a:solidFill>
              </a:rPr>
              <a:t>When people say “incidence rate” they usually mean “average” but not always (sometimes mean instantaneous)</a:t>
            </a:r>
          </a:p>
          <a:p>
            <a:pPr lvl="1">
              <a:lnSpc>
                <a:spcPct val="80000"/>
              </a:lnSpc>
              <a:spcBef>
                <a:spcPts val="1800"/>
              </a:spcBef>
            </a:pP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0"/>
            <a:ext cx="7772400" cy="1143000"/>
          </a:xfrm>
        </p:spPr>
        <p:txBody>
          <a:bodyPr/>
          <a:lstStyle/>
          <a:p>
            <a:r>
              <a:rPr lang="en-US" sz="3600" b="1" dirty="0" smtClean="0"/>
              <a:t>Survival and Hazard</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6172200" y="4724400"/>
            <a:ext cx="2514600" cy="830997"/>
          </a:xfrm>
          <a:prstGeom prst="rect">
            <a:avLst/>
          </a:prstGeom>
          <a:noFill/>
          <a:ln w="9525">
            <a:noFill/>
            <a:miter lim="800000"/>
            <a:headEnd/>
            <a:tailEnd/>
          </a:ln>
        </p:spPr>
        <p:txBody>
          <a:bodyPr wrap="square">
            <a:spAutoFit/>
          </a:bodyPr>
          <a:lstStyle/>
          <a:p>
            <a:pPr eaLnBrk="0" hangingPunct="0">
              <a:spcBef>
                <a:spcPct val="50000"/>
              </a:spcBef>
            </a:pPr>
            <a:r>
              <a:rPr lang="en-US" dirty="0" smtClean="0"/>
              <a:t>Does not  </a:t>
            </a:r>
            <a:r>
              <a:rPr lang="en-US" dirty="0"/>
              <a:t>require constant hazard </a:t>
            </a:r>
            <a:r>
              <a:rPr lang="en-US" dirty="0" smtClean="0"/>
              <a:t> </a:t>
            </a:r>
            <a:endParaRPr lang="en-US" dirty="0"/>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3581400" y="152400"/>
            <a:ext cx="5105400" cy="461665"/>
          </a:xfrm>
          <a:prstGeom prst="rect">
            <a:avLst/>
          </a:prstGeom>
          <a:noFill/>
        </p:spPr>
        <p:txBody>
          <a:bodyPr wrap="square" rtlCol="0">
            <a:spAutoFit/>
          </a:bodyPr>
          <a:lstStyle/>
          <a:p>
            <a:r>
              <a:rPr lang="en-US" b="1" dirty="0" smtClean="0">
                <a:solidFill>
                  <a:srgbClr val="FF0000"/>
                </a:solidFill>
              </a:rPr>
              <a:t>Sum these to get cumulative hazard</a:t>
            </a:r>
            <a:endParaRPr lang="en-US" b="1" dirty="0">
              <a:solidFill>
                <a:srgbClr val="FF0000"/>
              </a:solidFill>
            </a:endParaRP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381000"/>
            <a:ext cx="9144000" cy="533400"/>
          </a:xfrm>
        </p:spPr>
        <p:txBody>
          <a:bodyPr/>
          <a:lstStyle/>
          <a:p>
            <a:r>
              <a:rPr lang="en-US" sz="3200" b="1" dirty="0" smtClean="0"/>
              <a:t>Which depiction of incidence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H</a:t>
            </a:r>
            <a:r>
              <a:rPr lang="en-US" dirty="0" smtClean="0"/>
              <a:t>azard</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 curve</a:t>
            </a:r>
            <a:endParaRPr lang="en-US" dirty="0">
              <a:solidFill>
                <a:schemeClr val="tx2"/>
              </a:solidFill>
            </a:endParaRPr>
          </a:p>
        </p:txBody>
      </p:sp>
      <p:sp>
        <p:nvSpPr>
          <p:cNvPr id="129031" name="Text Box 9"/>
          <p:cNvSpPr txBox="1">
            <a:spLocks noChangeArrowheads="1"/>
          </p:cNvSpPr>
          <p:nvPr/>
        </p:nvSpPr>
        <p:spPr bwMode="auto">
          <a:xfrm>
            <a:off x="3962400" y="6000690"/>
            <a:ext cx="4953000" cy="400110"/>
          </a:xfrm>
          <a:prstGeom prst="rect">
            <a:avLst/>
          </a:prstGeom>
          <a:noFill/>
          <a:ln w="9525">
            <a:noFill/>
            <a:miter lim="800000"/>
            <a:headEnd/>
            <a:tailEnd/>
          </a:ln>
        </p:spPr>
        <p:txBody>
          <a:bodyPr wrap="square">
            <a:spAutoFit/>
          </a:bodyPr>
          <a:lstStyle/>
          <a:p>
            <a:pPr eaLnBrk="0" hangingPunct="0">
              <a:spcBef>
                <a:spcPct val="50000"/>
              </a:spcBef>
            </a:pPr>
            <a:r>
              <a:rPr lang="en-US" sz="2000" dirty="0" smtClean="0"/>
              <a:t>Average </a:t>
            </a:r>
            <a:r>
              <a:rPr lang="en-US" sz="2000" dirty="0"/>
              <a:t>incidence rate = 0.13 </a:t>
            </a:r>
            <a:r>
              <a:rPr lang="en-US" sz="2000" dirty="0" smtClean="0"/>
              <a:t>per person-year</a:t>
            </a:r>
            <a:endParaRPr lang="en-US" sz="2000" dirty="0"/>
          </a:p>
        </p:txBody>
      </p:sp>
      <p:sp>
        <p:nvSpPr>
          <p:cNvPr id="129032" name="Text Box 10"/>
          <p:cNvSpPr txBox="1">
            <a:spLocks noChangeArrowheads="1"/>
          </p:cNvSpPr>
          <p:nvPr/>
        </p:nvSpPr>
        <p:spPr bwMode="auto">
          <a:xfrm>
            <a:off x="381000"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t>10 </a:t>
            </a:r>
            <a:r>
              <a:rPr lang="en-US" sz="1800" dirty="0" smtClean="0"/>
              <a:t>year </a:t>
            </a:r>
            <a:r>
              <a:rPr lang="en-US" sz="1800" dirty="0"/>
              <a:t>cum incidence = </a:t>
            </a:r>
            <a:r>
              <a:rPr lang="en-US" sz="1800" dirty="0" smtClean="0"/>
              <a:t>0.76</a:t>
            </a:r>
            <a:endParaRPr lang="en-US" sz="1800" dirty="0"/>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
        <p:nvSpPr>
          <p:cNvPr id="10" name="TextBox 9"/>
          <p:cNvSpPr txBox="1"/>
          <p:nvPr/>
        </p:nvSpPr>
        <p:spPr>
          <a:xfrm>
            <a:off x="4322802" y="2781300"/>
            <a:ext cx="492443" cy="1066800"/>
          </a:xfrm>
          <a:prstGeom prst="rect">
            <a:avLst/>
          </a:prstGeom>
          <a:noFill/>
        </p:spPr>
        <p:txBody>
          <a:bodyPr vert="vert270" wrap="square" rtlCol="0">
            <a:spAutoFit/>
          </a:bodyPr>
          <a:lstStyle/>
          <a:p>
            <a:r>
              <a:rPr lang="en-US" sz="2000" dirty="0" smtClean="0"/>
              <a:t>Hazard</a:t>
            </a:r>
            <a:endParaRPr lang="en-US" sz="2000" dirty="0"/>
          </a:p>
        </p:txBody>
      </p:sp>
      <p:sp>
        <p:nvSpPr>
          <p:cNvPr id="11" name="Text Box 10"/>
          <p:cNvSpPr txBox="1">
            <a:spLocks noChangeArrowheads="1"/>
          </p:cNvSpPr>
          <p:nvPr/>
        </p:nvSpPr>
        <p:spPr bwMode="auto">
          <a:xfrm>
            <a:off x="4717774"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smtClean="0"/>
              <a:t>Hazard at 7 years = 0.21 per person-year</a:t>
            </a:r>
            <a:endParaRPr lang="en-US" sz="1800" dirty="0"/>
          </a:p>
        </p:txBody>
      </p:sp>
    </p:spTree>
    <p:extLst>
      <p:ext uri="{BB962C8B-B14F-4D97-AF65-F5344CB8AC3E}">
        <p14:creationId xmlns:p14="http://schemas.microsoft.com/office/powerpoint/2010/main" val="1663529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a:blip r:embed="rId3"/>
          <a:srcRect/>
          <a:stretch>
            <a:fillRect/>
          </a:stretch>
        </p:blipFill>
        <p:spPr bwMode="auto">
          <a:xfrm>
            <a:off x="152400" y="228600"/>
            <a:ext cx="8839200" cy="6629400"/>
          </a:xfrm>
          <a:prstGeom prst="rect">
            <a:avLst/>
          </a:prstGeom>
          <a:noFill/>
          <a:ln w="9525">
            <a:noFill/>
            <a:miter lim="800000"/>
            <a:headEnd/>
            <a:tailEnd/>
          </a:ln>
        </p:spPr>
      </p:pic>
      <p:sp>
        <p:nvSpPr>
          <p:cNvPr id="2" name="TextBox 1"/>
          <p:cNvSpPr txBox="1"/>
          <p:nvPr/>
        </p:nvSpPr>
        <p:spPr>
          <a:xfrm>
            <a:off x="2286000" y="4495800"/>
            <a:ext cx="914400" cy="369332"/>
          </a:xfrm>
          <a:prstGeom prst="rect">
            <a:avLst/>
          </a:prstGeom>
          <a:noFill/>
        </p:spPr>
        <p:txBody>
          <a:bodyPr wrap="square" rtlCol="0">
            <a:spAutoFit/>
          </a:bodyPr>
          <a:lstStyle/>
          <a:p>
            <a:r>
              <a:rPr lang="en-US" sz="1800" dirty="0" smtClean="0"/>
              <a:t>Risk</a:t>
            </a:r>
            <a:endParaRPr lang="en-US" sz="1800" dirty="0"/>
          </a:p>
        </p:txBody>
      </p:sp>
      <p:sp>
        <p:nvSpPr>
          <p:cNvPr id="4" name="TextBox 3"/>
          <p:cNvSpPr txBox="1"/>
          <p:nvPr/>
        </p:nvSpPr>
        <p:spPr>
          <a:xfrm>
            <a:off x="6553200" y="4648200"/>
            <a:ext cx="914400" cy="400110"/>
          </a:xfrm>
          <a:prstGeom prst="rect">
            <a:avLst/>
          </a:prstGeom>
          <a:noFill/>
        </p:spPr>
        <p:txBody>
          <a:bodyPr wrap="square" rtlCol="0">
            <a:spAutoFit/>
          </a:bodyPr>
          <a:lstStyle/>
          <a:p>
            <a:r>
              <a:rPr lang="en-US" sz="2000" dirty="0" smtClean="0"/>
              <a:t>Rate</a:t>
            </a:r>
            <a:endParaRPr lang="en-US" sz="2000" dirty="0"/>
          </a:p>
        </p:txBody>
      </p:sp>
      <p:sp>
        <p:nvSpPr>
          <p:cNvPr id="5" name="TextBox 4"/>
          <p:cNvSpPr txBox="1"/>
          <p:nvPr/>
        </p:nvSpPr>
        <p:spPr>
          <a:xfrm>
            <a:off x="3048000" y="4475202"/>
            <a:ext cx="2133600" cy="553998"/>
          </a:xfrm>
          <a:prstGeom prst="rect">
            <a:avLst/>
          </a:prstGeom>
          <a:solidFill>
            <a:schemeClr val="bg1"/>
          </a:solidFill>
        </p:spPr>
        <p:txBody>
          <a:bodyPr wrap="square" rtlCol="0">
            <a:spAutoFit/>
          </a:bodyPr>
          <a:lstStyle/>
          <a:p>
            <a:endParaRPr lang="en-US" sz="400" dirty="0" smtClean="0"/>
          </a:p>
          <a:p>
            <a:r>
              <a:rPr lang="en-US" sz="1800" dirty="0" smtClean="0"/>
              <a:t>Incidence proportion</a:t>
            </a:r>
          </a:p>
          <a:p>
            <a:endParaRPr lang="en-US" sz="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09600" y="76200"/>
            <a:ext cx="7772400" cy="868363"/>
          </a:xfrm>
        </p:spPr>
        <p:txBody>
          <a:bodyPr/>
          <a:lstStyle/>
          <a:p>
            <a:r>
              <a:rPr lang="en-US" sz="2800" b="1" dirty="0" smtClean="0"/>
              <a:t>Rates:  What to do about </a:t>
            </a:r>
            <a:br>
              <a:rPr lang="en-US" sz="2800" b="1" dirty="0" smtClean="0"/>
            </a:br>
            <a:r>
              <a:rPr lang="en-US" sz="2800" b="1" dirty="0" smtClean="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smtClean="0"/>
              <a:t>In the calculation of rates, subjects contribute person-time until they either have the event of interest (E) or:</a:t>
            </a:r>
          </a:p>
          <a:p>
            <a:pPr lvl="1">
              <a:spcBef>
                <a:spcPts val="0"/>
              </a:spcBef>
            </a:pPr>
            <a:r>
              <a:rPr lang="en-US" sz="2400" dirty="0" smtClean="0"/>
              <a:t>drop out (aka lost to follow-up)</a:t>
            </a:r>
          </a:p>
          <a:p>
            <a:pPr lvl="1">
              <a:spcBef>
                <a:spcPts val="0"/>
              </a:spcBef>
            </a:pPr>
            <a:r>
              <a:rPr lang="en-US" sz="2400" dirty="0" smtClean="0"/>
              <a:t>are administratively censored (i.e., study ends)</a:t>
            </a:r>
          </a:p>
          <a:p>
            <a:pPr lvl="1">
              <a:spcBef>
                <a:spcPts val="0"/>
              </a:spcBef>
            </a:pPr>
            <a:r>
              <a:rPr lang="en-US" sz="2400" dirty="0" smtClean="0"/>
              <a:t>have a competing event</a:t>
            </a:r>
          </a:p>
          <a:p>
            <a:pPr lvl="1"/>
            <a:endParaRPr lang="en-US" sz="400" dirty="0" smtClean="0"/>
          </a:p>
          <a:p>
            <a:r>
              <a:rPr lang="en-US" sz="26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i.e. “Rate of event E among those still at risk (i.e. without those who dropped out, are admin censored, or had CE)”</a:t>
            </a:r>
          </a:p>
          <a:p>
            <a:pPr lvl="1"/>
            <a:r>
              <a:rPr lang="en-US" sz="2400" dirty="0" smtClean="0"/>
              <a:t>This interpretation is inherently </a:t>
            </a:r>
            <a:r>
              <a:rPr lang="en-US" sz="2400" i="1" dirty="0" smtClean="0"/>
              <a:t>accommodating</a:t>
            </a:r>
            <a:r>
              <a:rPr lang="en-US" sz="2400" dirty="0" smtClean="0"/>
              <a:t> (i.e. specifically recognizing and allowing for) presence of drop-out; admin censoring; and competing events</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52400" y="533400"/>
            <a:ext cx="8839200" cy="457200"/>
          </a:xfrm>
        </p:spPr>
        <p:txBody>
          <a:bodyPr/>
          <a:lstStyle/>
          <a:p>
            <a:r>
              <a:rPr lang="en-US" sz="2800" b="1" dirty="0" smtClean="0"/>
              <a:t>Is native interpretation of rate satisfying &amp; meaningful for descriptive objectives?</a:t>
            </a:r>
            <a:br>
              <a:rPr lang="en-US" sz="2800" b="1" dirty="0" smtClean="0"/>
            </a:br>
            <a:endParaRPr lang="en-US" sz="2800" b="1" dirty="0" smtClean="0"/>
          </a:p>
        </p:txBody>
      </p:sp>
      <p:sp>
        <p:nvSpPr>
          <p:cNvPr id="161794" name="Rectangle 3"/>
          <p:cNvSpPr>
            <a:spLocks noGrp="1" noChangeArrowheads="1"/>
          </p:cNvSpPr>
          <p:nvPr>
            <p:ph type="body" sz="half" idx="1"/>
          </p:nvPr>
        </p:nvSpPr>
        <p:spPr>
          <a:xfrm>
            <a:off x="228600" y="914400"/>
            <a:ext cx="8686800" cy="1295400"/>
          </a:xfrm>
        </p:spPr>
        <p:txBody>
          <a:bodyPr/>
          <a:lstStyle/>
          <a:p>
            <a:pPr lvl="1">
              <a:lnSpc>
                <a:spcPct val="90000"/>
              </a:lnSpc>
            </a:pPr>
            <a:endParaRPr lang="en-US" sz="1200" dirty="0" smtClean="0"/>
          </a:p>
          <a:p>
            <a:pPr>
              <a:lnSpc>
                <a:spcPct val="90000"/>
              </a:lnSpc>
              <a:spcBef>
                <a:spcPts val="0"/>
              </a:spcBef>
            </a:pPr>
            <a:r>
              <a:rPr lang="en-US" sz="2000" dirty="0" smtClean="0"/>
              <a:t>i.e.,  Do we want to </a:t>
            </a:r>
            <a:r>
              <a:rPr lang="en-US" sz="2000" i="1" dirty="0" smtClean="0"/>
              <a:t>accommodate</a:t>
            </a:r>
            <a:r>
              <a:rPr lang="en-US" sz="2000" dirty="0" smtClean="0"/>
              <a:t> (allow for) administrative censoring; competing events; and drop-out? </a:t>
            </a:r>
          </a:p>
          <a:p>
            <a:pPr lvl="1">
              <a:lnSpc>
                <a:spcPct val="90000"/>
              </a:lnSpc>
              <a:spcBef>
                <a:spcPts val="0"/>
              </a:spcBef>
            </a:pPr>
            <a:r>
              <a:rPr lang="en-US" sz="2000" dirty="0" smtClean="0"/>
              <a:t>Or, would we prefer if they never happened (i.e., were </a:t>
            </a:r>
            <a:r>
              <a:rPr lang="en-US" sz="2000" i="1" dirty="0" smtClean="0"/>
              <a:t>eliminated</a:t>
            </a:r>
            <a:r>
              <a:rPr lang="en-US" sz="2000" dirty="0" smtClean="0"/>
              <a:t>)?</a:t>
            </a:r>
          </a:p>
          <a:p>
            <a:pPr>
              <a:lnSpc>
                <a:spcPct val="90000"/>
              </a:lnSpc>
            </a:pPr>
            <a:endParaRPr lang="en-US" sz="2400" dirty="0" smtClean="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765064751"/>
              </p:ext>
            </p:extLst>
          </p:nvPr>
        </p:nvGraphicFramePr>
        <p:xfrm>
          <a:off x="228600" y="2025396"/>
          <a:ext cx="8686800" cy="4680204"/>
        </p:xfrm>
        <a:graphic>
          <a:graphicData uri="http://schemas.openxmlformats.org/drawingml/2006/table">
            <a:tbl>
              <a:tblPr/>
              <a:tblGrid>
                <a:gridCol w="2895600"/>
                <a:gridCol w="3352800"/>
                <a:gridCol w="2438400"/>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end of a study is unrelated to substance of study itself (i.e., just an artifact)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Prefer to </a:t>
                      </a:r>
                      <a:r>
                        <a:rPr kumimoji="0" lang="en-US" sz="1800" b="1" i="1" u="none" strike="noStrike" cap="none" normalizeH="0" baseline="0" dirty="0" smtClean="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(Exception: descriptive studies in certain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152400"/>
            <a:ext cx="7772400" cy="868363"/>
          </a:xfrm>
        </p:spPr>
        <p:txBody>
          <a:bodyPr/>
          <a:lstStyle/>
          <a:p>
            <a:r>
              <a:rPr lang="en-US" sz="3200" b="1" dirty="0" smtClean="0"/>
              <a:t>In a rate calculation, what does it mean to prefer </a:t>
            </a:r>
            <a:r>
              <a:rPr lang="en-US" sz="3200" b="1" i="1" dirty="0" smtClean="0"/>
              <a:t>elimination</a:t>
            </a:r>
            <a:r>
              <a:rPr lang="en-US" sz="3200" b="1" dirty="0" smtClean="0"/>
              <a:t> of drop-out?</a:t>
            </a:r>
          </a:p>
        </p:txBody>
      </p:sp>
      <p:sp>
        <p:nvSpPr>
          <p:cNvPr id="163842" name="Rectangle 3"/>
          <p:cNvSpPr>
            <a:spLocks noGrp="1" noChangeArrowheads="1"/>
          </p:cNvSpPr>
          <p:nvPr>
            <p:ph type="body" idx="1"/>
          </p:nvPr>
        </p:nvSpPr>
        <p:spPr>
          <a:xfrm>
            <a:off x="76200" y="1143000"/>
            <a:ext cx="8991600" cy="5410200"/>
          </a:xfrm>
        </p:spPr>
        <p:txBody>
          <a:bodyPr/>
          <a:lstStyle/>
          <a:p>
            <a:r>
              <a:rPr lang="en-US" sz="2600" dirty="0" smtClean="0"/>
              <a:t>Means that you are not satisfied with: </a:t>
            </a:r>
          </a:p>
          <a:p>
            <a:pPr marL="627063" lvl="1" indent="-231775"/>
            <a:r>
              <a:rPr lang="en-US" sz="2200" dirty="0" smtClean="0"/>
              <a:t>“Rate of the event E given that drop-out has not happened first” </a:t>
            </a:r>
          </a:p>
          <a:p>
            <a:pPr marL="627063" lvl="1" indent="-231775"/>
            <a:r>
              <a:rPr lang="en-US" sz="2200" dirty="0" smtClean="0"/>
              <a:t>Wise to be unsatisfied because we are wary about the drop-outs.  It is hard to be sure that those who remain are representative of all who started observation.  </a:t>
            </a:r>
          </a:p>
          <a:p>
            <a:pPr lvl="1">
              <a:spcBef>
                <a:spcPts val="0"/>
              </a:spcBef>
            </a:pPr>
            <a:endParaRPr lang="en-US" sz="900" dirty="0" smtClean="0"/>
          </a:p>
          <a:p>
            <a:pPr>
              <a:spcBef>
                <a:spcPts val="0"/>
              </a:spcBef>
            </a:pPr>
            <a:r>
              <a:rPr lang="en-US" sz="2600" dirty="0" smtClean="0"/>
              <a:t>You wish you could say: </a:t>
            </a:r>
          </a:p>
          <a:p>
            <a:pPr lvl="1"/>
            <a:r>
              <a:rPr lang="en-US" sz="2200" dirty="0" smtClean="0"/>
              <a:t>“Rate of the event E assuming drop-outs don’t occur/were eliminated”</a:t>
            </a:r>
          </a:p>
          <a:p>
            <a:pPr lvl="1">
              <a:spcBef>
                <a:spcPts val="0"/>
              </a:spcBef>
            </a:pPr>
            <a:endParaRPr lang="en-US" sz="900" dirty="0" smtClean="0"/>
          </a:p>
          <a:p>
            <a:pPr>
              <a:spcBef>
                <a:spcPts val="0"/>
              </a:spcBef>
            </a:pPr>
            <a:r>
              <a:rPr lang="en-US" sz="2600" dirty="0" smtClean="0"/>
              <a:t>But because drop-outs, in reality, often do occur, the only way we can be satisfied with the accommodation that is inherent in the definition of a rate is if:</a:t>
            </a:r>
          </a:p>
          <a:p>
            <a:pPr marL="573088" lvl="1" indent="-231775"/>
            <a:r>
              <a:rPr lang="en-US" sz="2200" dirty="0" smtClean="0"/>
              <a:t>We assume that the rate of the event of interest in the lost is the same as those who remain (i.e., those who remain truly represent those lost)</a:t>
            </a:r>
          </a:p>
          <a:p>
            <a:pPr marL="573088" lvl="1" indent="-231775"/>
            <a:r>
              <a:rPr lang="en-US" sz="2100" dirty="0"/>
              <a:t>S</a:t>
            </a:r>
            <a:r>
              <a:rPr lang="en-US" sz="2100" dirty="0" smtClean="0"/>
              <a:t>ame “non-informative censoring” assumption used in cumulative incidence </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a:t>
            </a:r>
            <a:r>
              <a:rPr lang="en-US" sz="3200" b="1" i="1" dirty="0" smtClean="0"/>
              <a:t>accommodate</a:t>
            </a:r>
            <a:r>
              <a:rPr lang="en-US" sz="3200" b="1" dirty="0" smtClean="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smtClean="0"/>
              <a:t>Means that you are satisfied with: </a:t>
            </a:r>
          </a:p>
          <a:p>
            <a:pPr lvl="1"/>
            <a:r>
              <a:rPr lang="en-US" sz="2400" dirty="0" smtClean="0"/>
              <a:t>“Rate of the event E given that a competing event has not happened first” e.g., accept that death due to MI will sometimes occur in study of cancer.</a:t>
            </a:r>
          </a:p>
          <a:p>
            <a:pPr lvl="1"/>
            <a:r>
              <a:rPr lang="en-US" sz="2400" dirty="0" smtClean="0"/>
              <a:t>This is a reasonable scenario for a descriptive objective.</a:t>
            </a:r>
          </a:p>
          <a:p>
            <a:pPr lvl="1"/>
            <a:endParaRPr lang="en-US" sz="500" dirty="0" smtClean="0"/>
          </a:p>
          <a:p>
            <a:r>
              <a:rPr lang="en-US" sz="2800" dirty="0" smtClean="0"/>
              <a:t>Thus, without any effort (i.e., do our usual calculation), rates naturally account for competing events </a:t>
            </a:r>
          </a:p>
          <a:p>
            <a:pPr lvl="1"/>
            <a:r>
              <a:rPr lang="en-US" sz="2400" dirty="0" smtClean="0"/>
              <a:t>Include observation time until it ends with a competing event</a:t>
            </a:r>
          </a:p>
          <a:p>
            <a:pPr lvl="1"/>
            <a:r>
              <a:rPr lang="en-US" sz="2400" dirty="0" smtClean="0"/>
              <a:t>Don’t need to assume competing events do not occur</a:t>
            </a:r>
          </a:p>
          <a:p>
            <a:pPr lvl="1"/>
            <a:endParaRPr lang="en-US" sz="400" dirty="0" smtClean="0"/>
          </a:p>
          <a:p>
            <a:r>
              <a:rPr lang="en-US" sz="2800" dirty="0" smtClean="0"/>
              <a:t>In contrast, recall that we had to assume no competing events (or independent ones) in a K-M estimation </a:t>
            </a:r>
          </a:p>
          <a:p>
            <a:r>
              <a:rPr lang="en-US" sz="2800" dirty="0" smtClean="0"/>
              <a:t>Another reason to appreciate fundamental nature of rates</a:t>
            </a:r>
          </a:p>
          <a:p>
            <a:pPr>
              <a:buFontTx/>
              <a:buNone/>
            </a:pPr>
            <a:endParaRPr lang="en-US" sz="2800" dirty="0" smtClean="0"/>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76200" y="1112837"/>
            <a:ext cx="8946204" cy="4525963"/>
          </a:xfrm>
        </p:spPr>
        <p:txBody>
          <a:bodyPr/>
          <a:lstStyle/>
          <a:p>
            <a:r>
              <a:rPr lang="en-US" sz="2400" dirty="0"/>
              <a:t>L</a:t>
            </a:r>
            <a:r>
              <a:rPr lang="en-US" sz="2400" dirty="0" smtClean="0"/>
              <a:t>ast week: K-M valid only when there no competing events or when competing events were independent of primary outcome of interest, in which case we would censor them</a:t>
            </a:r>
          </a:p>
          <a:p>
            <a:pPr lvl="1"/>
            <a:r>
              <a:rPr lang="en-US" sz="2000" dirty="0" smtClean="0"/>
              <a:t>If competing events </a:t>
            </a:r>
            <a:r>
              <a:rPr lang="en-US" sz="2000" u="sng" dirty="0" smtClean="0"/>
              <a:t>not</a:t>
            </a:r>
            <a:r>
              <a:rPr lang="en-US" sz="2000" dirty="0" smtClean="0"/>
              <a:t> independent, censoring would not give valid results</a:t>
            </a:r>
          </a:p>
          <a:p>
            <a:pPr lvl="1"/>
            <a:endParaRPr lang="en-US" sz="1000" dirty="0" smtClean="0"/>
          </a:p>
          <a:p>
            <a:pPr>
              <a:spcBef>
                <a:spcPts val="0"/>
              </a:spcBef>
              <a:spcAft>
                <a:spcPts val="900"/>
              </a:spcAft>
            </a:pPr>
            <a:r>
              <a:rPr lang="en-US" sz="2400" dirty="0" smtClean="0"/>
              <a:t>Why can we include all competing events in rates but need to be wary about competing events in K-M cumulative incidence?</a:t>
            </a:r>
          </a:p>
          <a:p>
            <a:pPr>
              <a:spcBef>
                <a:spcPts val="0"/>
              </a:spcBef>
              <a:spcAft>
                <a:spcPts val="900"/>
              </a:spcAft>
            </a:pPr>
            <a:r>
              <a:rPr lang="en-US" sz="2400" dirty="0" smtClean="0"/>
              <a:t>Answer rests in basic meaning of rate vs cumulative incidence</a:t>
            </a:r>
          </a:p>
          <a:p>
            <a:pPr>
              <a:spcBef>
                <a:spcPts val="0"/>
              </a:spcBef>
              <a:spcAft>
                <a:spcPts val="900"/>
              </a:spcAft>
            </a:pPr>
            <a:r>
              <a:rPr lang="en-US" sz="2400" dirty="0" smtClean="0"/>
              <a:t>Rates look </a:t>
            </a:r>
            <a:r>
              <a:rPr lang="en-US" sz="2400" dirty="0"/>
              <a:t>at </a:t>
            </a:r>
            <a:r>
              <a:rPr lang="en-US" sz="2400" dirty="0" smtClean="0"/>
              <a:t>occurrence of </a:t>
            </a:r>
            <a:r>
              <a:rPr lang="en-US" sz="2400" dirty="0"/>
              <a:t>outcome of interest among people who are still around </a:t>
            </a:r>
            <a:r>
              <a:rPr lang="en-US" sz="2400" dirty="0" smtClean="0"/>
              <a:t>and at risk at </a:t>
            </a:r>
            <a:r>
              <a:rPr lang="en-US" sz="2400" dirty="0"/>
              <a:t>the moment. </a:t>
            </a:r>
            <a:r>
              <a:rPr lang="en-US" sz="2400" dirty="0" smtClean="0"/>
              <a:t>  </a:t>
            </a:r>
          </a:p>
          <a:p>
            <a:pPr>
              <a:spcBef>
                <a:spcPts val="0"/>
              </a:spcBef>
              <a:spcAft>
                <a:spcPts val="900"/>
              </a:spcAft>
            </a:pPr>
            <a:r>
              <a:rPr lang="en-US" sz="2400" dirty="0" smtClean="0"/>
              <a:t>In </a:t>
            </a:r>
            <a:r>
              <a:rPr lang="en-US" sz="2400" dirty="0"/>
              <a:t>contrast, </a:t>
            </a:r>
            <a:r>
              <a:rPr lang="en-US" sz="2400" dirty="0" smtClean="0"/>
              <a:t>cumulative </a:t>
            </a:r>
            <a:r>
              <a:rPr lang="en-US" sz="2400" dirty="0"/>
              <a:t>incidence </a:t>
            </a:r>
            <a:r>
              <a:rPr lang="en-US" sz="2400" dirty="0" smtClean="0"/>
              <a:t>(K-M) </a:t>
            </a:r>
            <a:r>
              <a:rPr lang="en-US" sz="2400" dirty="0"/>
              <a:t>has </a:t>
            </a:r>
            <a:r>
              <a:rPr lang="en-US" sz="2400" dirty="0" smtClean="0"/>
              <a:t>in its </a:t>
            </a:r>
            <a:r>
              <a:rPr lang="en-US" sz="2400" dirty="0"/>
              <a:t>denominator everyone who started the </a:t>
            </a:r>
            <a:r>
              <a:rPr lang="en-US" sz="2400" dirty="0" smtClean="0"/>
              <a:t>analysis at time 0.  </a:t>
            </a:r>
          </a:p>
          <a:p>
            <a:pPr lvl="1">
              <a:spcBef>
                <a:spcPts val="0"/>
              </a:spcBef>
              <a:spcAft>
                <a:spcPts val="900"/>
              </a:spcAft>
            </a:pPr>
            <a:r>
              <a:rPr lang="en-US" sz="2000" dirty="0"/>
              <a:t>e</a:t>
            </a:r>
            <a:r>
              <a:rPr lang="en-US" sz="2000" dirty="0" smtClean="0"/>
              <a:t>.g., When </a:t>
            </a:r>
            <a:r>
              <a:rPr lang="en-US" sz="2000" dirty="0"/>
              <a:t>we </a:t>
            </a:r>
            <a:r>
              <a:rPr lang="en-US" sz="2000" dirty="0" smtClean="0"/>
              <a:t>determine cumulative  </a:t>
            </a:r>
            <a:r>
              <a:rPr lang="en-US" sz="2000" dirty="0"/>
              <a:t>incidence at 10 </a:t>
            </a:r>
            <a:r>
              <a:rPr lang="en-US" sz="2000" dirty="0" smtClean="0"/>
              <a:t>yrs</a:t>
            </a:r>
            <a:r>
              <a:rPr lang="en-US" sz="2000" dirty="0" smtClean="0"/>
              <a:t>, </a:t>
            </a:r>
            <a:r>
              <a:rPr lang="en-US" sz="2000" dirty="0"/>
              <a:t>it is among </a:t>
            </a:r>
            <a:r>
              <a:rPr lang="en-US" sz="2000" u="sng" dirty="0" smtClean="0"/>
              <a:t>everyone</a:t>
            </a:r>
            <a:r>
              <a:rPr lang="en-US" sz="2000" dirty="0" smtClean="0"/>
              <a:t> who started in the fixed cohort at time 0.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1524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76200" y="990600"/>
            <a:ext cx="8946204" cy="4525963"/>
          </a:xfrm>
        </p:spPr>
        <p:txBody>
          <a:bodyPr/>
          <a:lstStyle/>
          <a:p>
            <a:pPr>
              <a:spcBef>
                <a:spcPts val="0"/>
              </a:spcBef>
              <a:spcAft>
                <a:spcPts val="900"/>
              </a:spcAft>
            </a:pPr>
            <a:r>
              <a:rPr lang="en-US" sz="2400" dirty="0" smtClean="0"/>
              <a:t>People </a:t>
            </a:r>
            <a:r>
              <a:rPr lang="en-US" sz="2400" dirty="0"/>
              <a:t>who </a:t>
            </a:r>
            <a:r>
              <a:rPr lang="en-US" sz="2400" dirty="0" smtClean="0"/>
              <a:t>leave (drop out or competing event) in </a:t>
            </a:r>
            <a:r>
              <a:rPr lang="en-US" sz="2400" dirty="0"/>
              <a:t>K-M continue to haunt </a:t>
            </a:r>
            <a:r>
              <a:rPr lang="en-US" sz="2400" dirty="0" smtClean="0"/>
              <a:t>because they were present at time 0 and cannot be forgotten.   </a:t>
            </a:r>
          </a:p>
          <a:p>
            <a:pPr lvl="1">
              <a:spcBef>
                <a:spcPts val="0"/>
              </a:spcBef>
              <a:spcAft>
                <a:spcPts val="1200"/>
              </a:spcAft>
            </a:pPr>
            <a:r>
              <a:rPr lang="en-US" sz="2000" dirty="0" smtClean="0"/>
              <a:t>They </a:t>
            </a:r>
            <a:r>
              <a:rPr lang="en-US" sz="2000" dirty="0"/>
              <a:t>are represented </a:t>
            </a:r>
            <a:r>
              <a:rPr lang="en-US" sz="2000" dirty="0" smtClean="0"/>
              <a:t>only by </a:t>
            </a:r>
            <a:r>
              <a:rPr lang="en-US" sz="2000" dirty="0"/>
              <a:t>those who continue in the analysis</a:t>
            </a:r>
            <a:r>
              <a:rPr lang="en-US" sz="2000" dirty="0" smtClean="0"/>
              <a:t>. </a:t>
            </a:r>
          </a:p>
          <a:p>
            <a:pPr>
              <a:spcBef>
                <a:spcPts val="0"/>
              </a:spcBef>
              <a:spcAft>
                <a:spcPts val="1200"/>
              </a:spcAft>
            </a:pPr>
            <a:r>
              <a:rPr lang="en-US" sz="2400" dirty="0" smtClean="0"/>
              <a:t>Thus</a:t>
            </a:r>
            <a:r>
              <a:rPr lang="en-US" sz="2400" dirty="0"/>
              <a:t>, the only </a:t>
            </a:r>
            <a:r>
              <a:rPr lang="en-US" sz="2400" dirty="0" smtClean="0"/>
              <a:t>way that K-M estimate is valid </a:t>
            </a:r>
            <a:r>
              <a:rPr lang="en-US" sz="2400" dirty="0"/>
              <a:t>is if </a:t>
            </a:r>
            <a:r>
              <a:rPr lang="en-US" sz="2400" dirty="0" smtClean="0"/>
              <a:t>incidence in those who leave the study population is same as those still present</a:t>
            </a:r>
            <a:r>
              <a:rPr lang="en-US" sz="2400" dirty="0"/>
              <a:t>.  </a:t>
            </a:r>
            <a:endParaRPr lang="en-US" sz="2400" dirty="0" smtClean="0"/>
          </a:p>
          <a:p>
            <a:pPr>
              <a:spcBef>
                <a:spcPts val="0"/>
              </a:spcBef>
              <a:spcAft>
                <a:spcPts val="1200"/>
              </a:spcAft>
            </a:pPr>
            <a:r>
              <a:rPr lang="en-US" sz="2400" dirty="0" smtClean="0"/>
              <a:t>But, </a:t>
            </a:r>
            <a:r>
              <a:rPr lang="en-US" sz="2400" i="1" dirty="0" smtClean="0"/>
              <a:t>non-independent </a:t>
            </a:r>
            <a:r>
              <a:rPr lang="en-US" sz="2400" i="1" dirty="0"/>
              <a:t>competing events</a:t>
            </a:r>
            <a:r>
              <a:rPr lang="en-US" sz="2400" dirty="0"/>
              <a:t> means that who we are left with is no longer random sample of </a:t>
            </a:r>
            <a:r>
              <a:rPr lang="en-US" sz="2400" dirty="0" smtClean="0"/>
              <a:t>everyone we started with</a:t>
            </a:r>
          </a:p>
          <a:p>
            <a:pPr lvl="1">
              <a:spcBef>
                <a:spcPts val="0"/>
              </a:spcBef>
              <a:spcAft>
                <a:spcPts val="1200"/>
              </a:spcAft>
            </a:pPr>
            <a:r>
              <a:rPr lang="en-US" sz="2000" dirty="0" smtClean="0"/>
              <a:t>Means that those with competing events (who leave the analysis) have either a higher or lower rate of the outcome than those who remain in the analysis</a:t>
            </a:r>
          </a:p>
          <a:p>
            <a:pPr>
              <a:spcBef>
                <a:spcPts val="0"/>
              </a:spcBef>
              <a:spcAft>
                <a:spcPts val="900"/>
              </a:spcAft>
            </a:pPr>
            <a:r>
              <a:rPr lang="en-US" sz="2400" dirty="0" smtClean="0"/>
              <a:t>Thus, K-M has limited usefulness in the face of competing events</a:t>
            </a:r>
          </a:p>
          <a:p>
            <a:pPr lvl="1">
              <a:spcBef>
                <a:spcPts val="0"/>
              </a:spcBef>
              <a:spcAft>
                <a:spcPts val="900"/>
              </a:spcAft>
            </a:pPr>
            <a:r>
              <a:rPr lang="en-US" sz="2000" dirty="0" smtClean="0"/>
              <a:t>It can only “eliminate” competing events and even then, it does not work with non-independent competing events (yields biased results)</a:t>
            </a:r>
          </a:p>
          <a:p>
            <a:pPr lvl="1">
              <a:spcBef>
                <a:spcPts val="0"/>
              </a:spcBef>
              <a:spcAft>
                <a:spcPts val="900"/>
              </a:spcAft>
            </a:pPr>
            <a:r>
              <a:rPr lang="en-US" sz="2000" dirty="0" smtClean="0"/>
              <a:t>Instead, other techniques (Aalen-Johansen), which accommodate competing events, are used to estimate cumulative incidence</a:t>
            </a:r>
          </a:p>
          <a:p>
            <a:pPr>
              <a:spcBef>
                <a:spcPts val="0"/>
              </a:spcBef>
              <a:spcAft>
                <a:spcPts val="900"/>
              </a:spcAft>
            </a:pPr>
            <a:endParaRPr lang="en-US" sz="2400" dirty="0" smtClean="0"/>
          </a:p>
        </p:txBody>
      </p:sp>
    </p:spTree>
    <p:extLst>
      <p:ext uri="{BB962C8B-B14F-4D97-AF65-F5344CB8AC3E}">
        <p14:creationId xmlns:p14="http://schemas.microsoft.com/office/powerpoint/2010/main" val="107187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What is person-time?</a:t>
            </a:r>
            <a:endParaRPr lang="en-US" sz="4000" b="1" dirty="0">
              <a:solidFill>
                <a:schemeClr val="tx2"/>
              </a:solidFill>
            </a:endParaRP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b="1" dirty="0" smtClean="0"/>
          </a:p>
        </p:txBody>
      </p:sp>
      <p:sp>
        <p:nvSpPr>
          <p:cNvPr id="2" name="Rectangle 1"/>
          <p:cNvSpPr/>
          <p:nvPr/>
        </p:nvSpPr>
        <p:spPr>
          <a:xfrm>
            <a:off x="76200" y="1066800"/>
            <a:ext cx="8915400" cy="4924425"/>
          </a:xfrm>
          <a:prstGeom prst="rect">
            <a:avLst/>
          </a:prstGeom>
        </p:spPr>
        <p:txBody>
          <a:bodyPr wrap="square">
            <a:spAutoFit/>
          </a:bodyPr>
          <a:lstStyle/>
          <a:p>
            <a:pPr marL="342900" indent="-342900">
              <a:buFont typeface="Arial" panose="020B0604020202020204" pitchFamily="34" charset="0"/>
              <a:buChar char="•"/>
            </a:pPr>
            <a:r>
              <a:rPr lang="en-US" sz="2800" dirty="0"/>
              <a:t>Person-time refers to the amount of time, in aggregate, any single person or group of persons has been observed. </a:t>
            </a:r>
            <a:endParaRPr lang="en-US" sz="2800" dirty="0" smtClean="0"/>
          </a:p>
          <a:p>
            <a:pPr marL="342900" indent="-342900">
              <a:buFont typeface="Arial" panose="020B0604020202020204" pitchFamily="34" charset="0"/>
              <a:buChar char="•"/>
            </a:pPr>
            <a:endParaRPr lang="en-US" sz="800" dirty="0" smtClean="0"/>
          </a:p>
          <a:p>
            <a:r>
              <a:rPr lang="en-US" sz="1000" dirty="0" smtClean="0"/>
              <a:t> </a:t>
            </a:r>
          </a:p>
          <a:p>
            <a:pPr marL="342900" indent="-342900">
              <a:buFont typeface="Arial" panose="020B0604020202020204" pitchFamily="34" charset="0"/>
              <a:buChar char="•"/>
            </a:pPr>
            <a:r>
              <a:rPr lang="en-US" sz="2800" dirty="0" smtClean="0"/>
              <a:t>For </a:t>
            </a:r>
            <a:r>
              <a:rPr lang="en-US" sz="2800" dirty="0"/>
              <a:t>one person, person-time is simply the amount of time the person has been observed.</a:t>
            </a:r>
            <a:r>
              <a:rPr lang="en-US" sz="3200" dirty="0"/>
              <a:t>  </a:t>
            </a:r>
            <a:endParaRPr lang="en-US" sz="32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1000" dirty="0" smtClean="0"/>
          </a:p>
          <a:p>
            <a:pPr marL="342900" indent="-342900">
              <a:buFont typeface="Arial" panose="020B0604020202020204" pitchFamily="34" charset="0"/>
              <a:buChar char="•"/>
            </a:pPr>
            <a:r>
              <a:rPr lang="en-US" sz="2800" dirty="0" smtClean="0"/>
              <a:t>For </a:t>
            </a:r>
            <a:r>
              <a:rPr lang="en-US" sz="2800" dirty="0"/>
              <a:t>a group of persons, it is the sum of the individual amounts of time each person has been followed. </a:t>
            </a:r>
            <a:endParaRPr lang="en-US" sz="28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1000" dirty="0" smtClean="0"/>
          </a:p>
          <a:p>
            <a:pPr marL="342900" indent="-342900">
              <a:buFont typeface="Arial" panose="020B0604020202020204" pitchFamily="34" charset="0"/>
              <a:buChar char="•"/>
            </a:pPr>
            <a:r>
              <a:rPr lang="en-US" sz="2800" dirty="0" smtClean="0"/>
              <a:t>This sum can be expressed in any time unit:  Person-years, person-months, person-days, etc.</a:t>
            </a:r>
          </a:p>
          <a:p>
            <a:pPr marL="342900" indent="-342900">
              <a:buFont typeface="Arial" panose="020B0604020202020204" pitchFamily="34" charset="0"/>
              <a:buChar char="•"/>
            </a:pPr>
            <a:endParaRPr lang="en-US" sz="3200" dirty="0"/>
          </a:p>
        </p:txBody>
      </p:sp>
    </p:spTree>
    <p:extLst>
      <p:ext uri="{BB962C8B-B14F-4D97-AF65-F5344CB8AC3E}">
        <p14:creationId xmlns:p14="http://schemas.microsoft.com/office/powerpoint/2010/main" val="10584600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0255673"/>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405807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028700" y="198437"/>
            <a:ext cx="71247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0" y="990600"/>
            <a:ext cx="9448800" cy="4525962"/>
          </a:xfrm>
        </p:spPr>
        <p:txBody>
          <a:bodyPr/>
          <a:lstStyle/>
          <a:p>
            <a:r>
              <a:rPr lang="en-US" sz="2400" dirty="0" smtClean="0"/>
              <a:t>Instead of censoring at time of competing event, account for competing events explicitly as additional separate outcomes in the analysis</a:t>
            </a:r>
          </a:p>
          <a:p>
            <a:endParaRPr lang="en-US" sz="1000" dirty="0" smtClean="0"/>
          </a:p>
          <a:p>
            <a:pPr>
              <a:spcBef>
                <a:spcPts val="0"/>
              </a:spcBef>
            </a:pPr>
            <a:r>
              <a:rPr lang="en-US" sz="2400" dirty="0" smtClean="0"/>
              <a:t>There is not just 1 outcome; there are two or more outcomes</a:t>
            </a:r>
          </a:p>
          <a:p>
            <a:endParaRPr lang="en-US" sz="2400" dirty="0" smtClean="0"/>
          </a:p>
          <a:p>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860"/>
            <a:ext cx="4343400" cy="385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6396335"/>
            <a:ext cx="5295900" cy="369332"/>
          </a:xfrm>
          <a:prstGeom prst="rect">
            <a:avLst/>
          </a:prstGeom>
          <a:noFill/>
        </p:spPr>
        <p:txBody>
          <a:bodyPr wrap="square" rtlCol="0">
            <a:spAutoFit/>
          </a:bodyPr>
          <a:lstStyle/>
          <a:p>
            <a:r>
              <a:rPr lang="en-US" sz="1800" dirty="0" smtClean="0"/>
              <a:t>Time since sentencing of death penalty</a:t>
            </a:r>
            <a:endParaRPr lang="en-US" sz="1800" dirty="0"/>
          </a:p>
        </p:txBody>
      </p:sp>
      <p:sp>
        <p:nvSpPr>
          <p:cNvPr id="10" name="TextBox 9"/>
          <p:cNvSpPr txBox="1"/>
          <p:nvPr/>
        </p:nvSpPr>
        <p:spPr>
          <a:xfrm>
            <a:off x="5257800" y="2286000"/>
            <a:ext cx="3733800" cy="830997"/>
          </a:xfrm>
          <a:prstGeom prst="rect">
            <a:avLst/>
          </a:prstGeom>
          <a:noFill/>
        </p:spPr>
        <p:txBody>
          <a:bodyPr wrap="square" rtlCol="0">
            <a:spAutoFit/>
          </a:bodyPr>
          <a:lstStyle/>
          <a:p>
            <a:pPr algn="r"/>
            <a:r>
              <a:rPr lang="en-US" dirty="0" smtClean="0"/>
              <a:t>e.g., Outcomes after sentencing to death penalty</a:t>
            </a:r>
            <a:endParaRPr lang="en-US" dirty="0"/>
          </a:p>
        </p:txBody>
      </p:sp>
      <p:grpSp>
        <p:nvGrpSpPr>
          <p:cNvPr id="4" name="Group 3"/>
          <p:cNvGrpSpPr/>
          <p:nvPr/>
        </p:nvGrpSpPr>
        <p:grpSpPr>
          <a:xfrm>
            <a:off x="4454288" y="2819400"/>
            <a:ext cx="3775312" cy="3204865"/>
            <a:chOff x="5386316" y="2819400"/>
            <a:chExt cx="3775312" cy="3204865"/>
          </a:xfrm>
        </p:grpSpPr>
        <p:sp>
          <p:nvSpPr>
            <p:cNvPr id="6" name="TextBox 5"/>
            <p:cNvSpPr txBox="1"/>
            <p:nvPr/>
          </p:nvSpPr>
          <p:spPr>
            <a:xfrm>
              <a:off x="5638800" y="3505200"/>
              <a:ext cx="2209800" cy="369332"/>
            </a:xfrm>
            <a:prstGeom prst="rect">
              <a:avLst/>
            </a:prstGeom>
            <a:noFill/>
          </p:spPr>
          <p:txBody>
            <a:bodyPr wrap="square" rtlCol="0">
              <a:spAutoFit/>
            </a:bodyPr>
            <a:lstStyle/>
            <a:p>
              <a:r>
                <a:rPr lang="en-US" sz="1800" dirty="0" smtClean="0"/>
                <a:t>Alive</a:t>
              </a:r>
              <a:endParaRPr lang="en-US" sz="1800" dirty="0"/>
            </a:p>
          </p:txBody>
        </p:sp>
        <p:sp>
          <p:nvSpPr>
            <p:cNvPr id="7" name="TextBox 6"/>
            <p:cNvSpPr txBox="1"/>
            <p:nvPr/>
          </p:nvSpPr>
          <p:spPr>
            <a:xfrm>
              <a:off x="5562600" y="5269468"/>
              <a:ext cx="2667000" cy="369332"/>
            </a:xfrm>
            <a:prstGeom prst="rect">
              <a:avLst/>
            </a:prstGeom>
            <a:noFill/>
          </p:spPr>
          <p:txBody>
            <a:bodyPr wrap="square" rtlCol="0">
              <a:spAutoFit/>
            </a:bodyPr>
            <a:lstStyle/>
            <a:p>
              <a:r>
                <a:rPr lang="en-US" sz="1800" dirty="0" smtClean="0"/>
                <a:t>Death from illness</a:t>
              </a:r>
              <a:endParaRPr lang="en-US" sz="1800" dirty="0"/>
            </a:p>
          </p:txBody>
        </p:sp>
        <p:sp>
          <p:nvSpPr>
            <p:cNvPr id="8" name="TextBox 7"/>
            <p:cNvSpPr txBox="1"/>
            <p:nvPr/>
          </p:nvSpPr>
          <p:spPr>
            <a:xfrm>
              <a:off x="5562600" y="4796135"/>
              <a:ext cx="3599028" cy="369332"/>
            </a:xfrm>
            <a:prstGeom prst="rect">
              <a:avLst/>
            </a:prstGeom>
            <a:noFill/>
          </p:spPr>
          <p:txBody>
            <a:bodyPr wrap="square" rtlCol="0">
              <a:spAutoFit/>
            </a:bodyPr>
            <a:lstStyle/>
            <a:p>
              <a:r>
                <a:rPr lang="en-US" sz="1800" dirty="0" smtClean="0"/>
                <a:t>Death from suicide/trauma</a:t>
              </a:r>
              <a:endParaRPr lang="en-US" sz="1800" dirty="0"/>
            </a:p>
          </p:txBody>
        </p:sp>
        <p:sp>
          <p:nvSpPr>
            <p:cNvPr id="9" name="TextBox 8"/>
            <p:cNvSpPr txBox="1"/>
            <p:nvPr/>
          </p:nvSpPr>
          <p:spPr>
            <a:xfrm>
              <a:off x="5486400" y="5562600"/>
              <a:ext cx="2209800" cy="461665"/>
            </a:xfrm>
            <a:prstGeom prst="rect">
              <a:avLst/>
            </a:prstGeom>
            <a:noFill/>
          </p:spPr>
          <p:txBody>
            <a:bodyPr wrap="square" rtlCol="0">
              <a:spAutoFit/>
            </a:bodyPr>
            <a:lstStyle/>
            <a:p>
              <a:r>
                <a:rPr lang="en-US" dirty="0" smtClean="0"/>
                <a:t> </a:t>
              </a:r>
              <a:r>
                <a:rPr lang="en-US" sz="1800" dirty="0" smtClean="0"/>
                <a:t>Executed</a:t>
              </a:r>
              <a:endParaRPr lang="en-US" sz="1800" dirty="0"/>
            </a:p>
          </p:txBody>
        </p:sp>
        <p:sp>
          <p:nvSpPr>
            <p:cNvPr id="3" name="Right Brace 2"/>
            <p:cNvSpPr/>
            <p:nvPr/>
          </p:nvSpPr>
          <p:spPr bwMode="auto">
            <a:xfrm>
              <a:off x="5386316" y="2819400"/>
              <a:ext cx="176284" cy="19190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ight Brace 11"/>
            <p:cNvSpPr/>
            <p:nvPr/>
          </p:nvSpPr>
          <p:spPr bwMode="auto">
            <a:xfrm>
              <a:off x="5386316" y="4876800"/>
              <a:ext cx="176284" cy="27080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ight Brace 12"/>
            <p:cNvSpPr/>
            <p:nvPr/>
          </p:nvSpPr>
          <p:spPr bwMode="auto">
            <a:xfrm>
              <a:off x="5386316" y="5230336"/>
              <a:ext cx="176284" cy="48466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ight Brace 13"/>
            <p:cNvSpPr/>
            <p:nvPr/>
          </p:nvSpPr>
          <p:spPr bwMode="auto">
            <a:xfrm>
              <a:off x="5386316" y="5788968"/>
              <a:ext cx="176284" cy="78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16" name="TextBox 15"/>
          <p:cNvSpPr txBox="1"/>
          <p:nvPr/>
        </p:nvSpPr>
        <p:spPr>
          <a:xfrm>
            <a:off x="5867400" y="3167896"/>
            <a:ext cx="3068472" cy="1785104"/>
          </a:xfrm>
          <a:prstGeom prst="rect">
            <a:avLst/>
          </a:prstGeom>
          <a:noFill/>
        </p:spPr>
        <p:txBody>
          <a:bodyPr wrap="square" rtlCol="0">
            <a:spAutoFit/>
          </a:bodyPr>
          <a:lstStyle/>
          <a:p>
            <a:pPr algn="r"/>
            <a:r>
              <a:rPr lang="en-US" sz="2200" dirty="0" smtClean="0"/>
              <a:t>In this example, there is equal follow-up on all persons; plot calculated with simple % at each time point</a:t>
            </a:r>
            <a:endParaRPr lang="en-US" sz="2200" dirty="0"/>
          </a:p>
        </p:txBody>
      </p:sp>
    </p:spTree>
    <p:extLst>
      <p:ext uri="{BB962C8B-B14F-4D97-AF65-F5344CB8AC3E}">
        <p14:creationId xmlns:p14="http://schemas.microsoft.com/office/powerpoint/2010/main" val="34077575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r>
              <a:rPr lang="en-US" sz="2400" dirty="0" smtClean="0"/>
              <a:t>Easy to do with simple %’s if there is equal follow-up on everyone, but what if there is not? </a:t>
            </a:r>
          </a:p>
          <a:p>
            <a:pPr lvl="1"/>
            <a:r>
              <a:rPr lang="en-US" sz="2000" dirty="0" smtClean="0"/>
              <a:t>Typically, there will again be drop outs, staggered entry/admin censoring</a:t>
            </a:r>
          </a:p>
          <a:p>
            <a:endParaRPr lang="en-US" sz="500" dirty="0" smtClean="0"/>
          </a:p>
          <a:p>
            <a:r>
              <a:rPr lang="en-US" sz="2400" dirty="0" smtClean="0"/>
              <a:t>Solution -- Technique known by </a:t>
            </a:r>
            <a:r>
              <a:rPr lang="en-US" sz="2400" u="sng" dirty="0" smtClean="0"/>
              <a:t>many</a:t>
            </a:r>
            <a:r>
              <a:rPr lang="en-US" sz="2400" dirty="0" smtClean="0"/>
              <a:t> names, </a:t>
            </a:r>
            <a:r>
              <a:rPr lang="en-US" sz="2400" dirty="0"/>
              <a:t>including “cumulative incidence estimate” or “cumulative incidence function”</a:t>
            </a:r>
          </a:p>
          <a:p>
            <a:r>
              <a:rPr lang="en-US" sz="2400" dirty="0" smtClean="0"/>
              <a:t>Non-specific names have likely contributed to ignorance about it </a:t>
            </a:r>
          </a:p>
          <a:p>
            <a:r>
              <a:rPr lang="en-US" sz="2400" dirty="0" smtClean="0"/>
              <a:t>We prefer:  “Aalen-Johansen estimator”, after its originators</a:t>
            </a:r>
            <a:endParaRPr lang="en-US" sz="400" dirty="0" smtClean="0"/>
          </a:p>
          <a:p>
            <a:endParaRPr lang="en-US" sz="2400"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31450"/>
            <a:ext cx="1941841" cy="2650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40200"/>
            <a:ext cx="1981200" cy="2641600"/>
          </a:xfrm>
          <a:prstGeom prst="rect">
            <a:avLst/>
          </a:prstGeom>
        </p:spPr>
      </p:pic>
      <p:sp>
        <p:nvSpPr>
          <p:cNvPr id="4" name="TextBox 3"/>
          <p:cNvSpPr txBox="1"/>
          <p:nvPr/>
        </p:nvSpPr>
        <p:spPr>
          <a:xfrm>
            <a:off x="11373" y="5012550"/>
            <a:ext cx="2133600" cy="473850"/>
          </a:xfrm>
          <a:prstGeom prst="rect">
            <a:avLst/>
          </a:prstGeom>
          <a:noFill/>
        </p:spPr>
        <p:txBody>
          <a:bodyPr wrap="square" rtlCol="0">
            <a:spAutoFit/>
          </a:bodyPr>
          <a:lstStyle/>
          <a:p>
            <a:pPr algn="ctr"/>
            <a:r>
              <a:rPr lang="en-US" dirty="0" smtClean="0"/>
              <a:t>Odd Aalen</a:t>
            </a:r>
            <a:endParaRPr lang="en-US" dirty="0"/>
          </a:p>
        </p:txBody>
      </p:sp>
      <p:sp>
        <p:nvSpPr>
          <p:cNvPr id="7" name="TextBox 6"/>
          <p:cNvSpPr txBox="1"/>
          <p:nvPr/>
        </p:nvSpPr>
        <p:spPr>
          <a:xfrm>
            <a:off x="7010400" y="5024735"/>
            <a:ext cx="2191380" cy="461665"/>
          </a:xfrm>
          <a:prstGeom prst="rect">
            <a:avLst/>
          </a:prstGeom>
          <a:noFill/>
        </p:spPr>
        <p:txBody>
          <a:bodyPr wrap="square" rtlCol="0">
            <a:spAutoFit/>
          </a:bodyPr>
          <a:lstStyle/>
          <a:p>
            <a:r>
              <a:rPr lang="en-US" dirty="0" smtClean="0"/>
              <a:t>Soren Johansen</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endParaRPr lang="en-US" sz="400" dirty="0" smtClean="0"/>
          </a:p>
          <a:p>
            <a:r>
              <a:rPr lang="en-US" sz="2400" dirty="0" smtClean="0"/>
              <a:t>Key technical computation is simple.  In successive time intervals:</a:t>
            </a:r>
          </a:p>
          <a:p>
            <a:pPr lvl="1"/>
            <a:r>
              <a:rPr lang="en-US" sz="2000" dirty="0" smtClean="0"/>
              <a:t>calculate joint probability of:</a:t>
            </a:r>
          </a:p>
          <a:p>
            <a:pPr lvl="2"/>
            <a:r>
              <a:rPr lang="en-US" sz="2000" dirty="0" smtClean="0"/>
              <a:t> </a:t>
            </a:r>
            <a:r>
              <a:rPr lang="en-US" sz="2200" dirty="0" smtClean="0"/>
              <a:t>a) experiencing none of the events (either event of interest or any of competing events) up through beginning of interval </a:t>
            </a:r>
            <a:r>
              <a:rPr lang="en-US" sz="2200" i="1" dirty="0" smtClean="0"/>
              <a:t>and</a:t>
            </a:r>
            <a:r>
              <a:rPr lang="en-US" sz="2200" dirty="0" smtClean="0"/>
              <a:t> </a:t>
            </a:r>
          </a:p>
          <a:p>
            <a:pPr lvl="2"/>
            <a:r>
              <a:rPr lang="en-US" sz="2200" dirty="0" smtClean="0"/>
              <a:t> b) experiencing event of interest during the time interval</a:t>
            </a:r>
          </a:p>
          <a:p>
            <a:pPr lvl="2"/>
            <a:endParaRPr lang="en-US" sz="1000" dirty="0" smtClean="0"/>
          </a:p>
          <a:p>
            <a:pPr lvl="1"/>
            <a:r>
              <a:rPr lang="en-US" sz="2000" dirty="0" smtClean="0"/>
              <a:t>add up these joint probabilities within successive time intervals to get cumulative incidence of the event of interest </a:t>
            </a:r>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endParaRPr lang="en-US" sz="1200" dirty="0" smtClean="0"/>
          </a:p>
          <a:p>
            <a:pPr marL="0" indent="0">
              <a:spcBef>
                <a:spcPts val="0"/>
              </a:spcBef>
              <a:buNone/>
            </a:pPr>
            <a:r>
              <a:rPr lang="en-US" sz="1200" dirty="0" smtClean="0"/>
              <a:t> </a:t>
            </a:r>
            <a:endParaRPr lang="en-US" sz="8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extLst>
      <p:ext uri="{BB962C8B-B14F-4D97-AF65-F5344CB8AC3E}">
        <p14:creationId xmlns:p14="http://schemas.microsoft.com/office/powerpoint/2010/main" val="914828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000" b="1" dirty="0" smtClean="0"/>
              <a:t>Cumulative incidence – Aalen-Johansen estimator</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172200" y="6477000"/>
            <a:ext cx="3048000" cy="307975"/>
          </a:xfrm>
          <a:prstGeom prst="rect">
            <a:avLst/>
          </a:prstGeom>
          <a:noFill/>
          <a:ln w="9525">
            <a:noFill/>
            <a:miter lim="800000"/>
            <a:headEnd/>
            <a:tailEnd/>
          </a:ln>
        </p:spPr>
        <p:txBody>
          <a:bodyPr>
            <a:spAutoFit/>
          </a:bodyPr>
          <a:lstStyle/>
          <a:p>
            <a:pPr eaLnBrk="0" hangingPunct="0"/>
            <a:r>
              <a:rPr lang="en-US" sz="1400" dirty="0"/>
              <a:t>Satagopan et </a:t>
            </a:r>
            <a:r>
              <a:rPr lang="en-US" sz="1400" dirty="0" smtClean="0"/>
              <a:t>al. </a:t>
            </a:r>
            <a:r>
              <a:rPr lang="en-US" sz="1400" i="1" dirty="0" smtClean="0"/>
              <a:t>Brit J Cancer </a:t>
            </a:r>
            <a:r>
              <a:rPr lang="en-US" sz="1400" dirty="0"/>
              <a:t>2004</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smtClean="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t>Pt 1 alive at end of </a:t>
            </a:r>
            <a:r>
              <a:rPr lang="en-US" dirty="0" smtClean="0"/>
              <a:t>follow-up (C=censored); </a:t>
            </a:r>
          </a:p>
          <a:p>
            <a:r>
              <a:rPr lang="en-US" dirty="0" smtClean="0"/>
              <a:t>Pt </a:t>
            </a:r>
            <a:r>
              <a:rPr lang="en-US" dirty="0"/>
              <a:t>2 had event of interest (BC </a:t>
            </a:r>
            <a:r>
              <a:rPr lang="en-US" dirty="0" smtClean="0"/>
              <a:t>death; E=event);  </a:t>
            </a:r>
          </a:p>
          <a:p>
            <a:r>
              <a:rPr lang="en-US" dirty="0" smtClean="0"/>
              <a:t>Pt </a:t>
            </a:r>
            <a:r>
              <a:rPr lang="en-US" dirty="0"/>
              <a:t>5 had competing event (Other </a:t>
            </a:r>
            <a:r>
              <a:rPr lang="en-US" dirty="0" smtClean="0"/>
              <a:t>death; CR = competing </a:t>
            </a:r>
            <a:r>
              <a:rPr lang="en-US" dirty="0"/>
              <a:t>risk </a:t>
            </a:r>
            <a:r>
              <a:rPr lang="en-US" dirty="0" smtClean="0"/>
              <a:t>event)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228600" y="304800"/>
            <a:ext cx="8610600" cy="1143000"/>
          </a:xfrm>
        </p:spPr>
        <p:txBody>
          <a:bodyPr/>
          <a:lstStyle/>
          <a:p>
            <a:r>
              <a:rPr lang="en-US" sz="3200" b="1" dirty="0" smtClean="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36525" y="13716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smtClean="0"/>
              <a:t>K-M </a:t>
            </a:r>
            <a:r>
              <a:rPr lang="en-US" dirty="0"/>
              <a:t>way of thinking </a:t>
            </a:r>
            <a:r>
              <a:rPr lang="en-US" dirty="0" smtClean="0"/>
              <a:t>is used </a:t>
            </a:r>
            <a:r>
              <a:rPr lang="en-US" dirty="0"/>
              <a:t>to calculate overall (cumulative) survival without event or competing </a:t>
            </a:r>
            <a:r>
              <a:rPr lang="en-US" dirty="0" smtClean="0"/>
              <a:t>event (i.e., without having anything happen).  </a:t>
            </a:r>
            <a:r>
              <a:rPr lang="en-US" dirty="0"/>
              <a:t>Events column includes all deaths.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smtClean="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marL="236538" indent="-236538" eaLnBrk="0" hangingPunct="0"/>
            <a:r>
              <a:rPr lang="en-US" sz="2000" dirty="0"/>
              <a:t>1. Failure (BC death) probability for “10-” is 1/304.  Survival to 10 mos is taken from previous KM calculation (overall survival) = 100%. </a:t>
            </a:r>
          </a:p>
          <a:p>
            <a:pPr marL="236538" eaLnBrk="0" hangingPunct="0"/>
            <a:r>
              <a:rPr lang="en-US" sz="2000" dirty="0"/>
              <a:t>Failure probability for “16-” is 1/302.  Survival to 16 mos is 99.7%.  Etc.</a:t>
            </a:r>
          </a:p>
          <a:p>
            <a:pPr eaLnBrk="0" hangingPunct="0"/>
            <a:endParaRPr lang="en-US" sz="2000" dirty="0"/>
          </a:p>
          <a:p>
            <a:pPr eaLnBrk="0" hangingPunct="0"/>
            <a:r>
              <a:rPr lang="en-US" sz="2000" dirty="0"/>
              <a:t>2. Incidence (of BC death) in interval:  F * S</a:t>
            </a:r>
          </a:p>
          <a:p>
            <a:pPr indent="236538" eaLnBrk="0" hangingPunct="0">
              <a:tabLst>
                <a:tab pos="236538" algn="l"/>
              </a:tabLst>
            </a:pPr>
            <a:r>
              <a:rPr lang="en-US" sz="2000" dirty="0"/>
              <a:t>For “16-”, 0.003 * 0.997 = 0.3%</a:t>
            </a:r>
          </a:p>
          <a:p>
            <a:pPr eaLnBrk="0" hangingPunct="0"/>
            <a:endParaRPr lang="en-US" sz="2000" dirty="0"/>
          </a:p>
          <a:p>
            <a:pPr eaLnBrk="0" hangingPunct="0"/>
            <a:r>
              <a:rPr lang="en-US" sz="2000" dirty="0"/>
              <a:t>3. Cumulative incidence of BC death is sum of incidence in time intervals.</a:t>
            </a:r>
          </a:p>
          <a:p>
            <a:pPr indent="236538" eaLnBrk="0" hangingPunct="0"/>
            <a:r>
              <a:rPr lang="en-US" sz="2000" dirty="0"/>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t>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76200" y="152400"/>
            <a:ext cx="9144000" cy="639763"/>
          </a:xfrm>
        </p:spPr>
        <p:txBody>
          <a:bodyPr/>
          <a:lstStyle/>
          <a:p>
            <a:r>
              <a:rPr lang="en-US" sz="3200" b="1" dirty="0" smtClean="0"/>
              <a:t>Aalen-Johansen Estimator and Loss to Follow-up</a:t>
            </a:r>
          </a:p>
        </p:txBody>
      </p:sp>
      <p:sp>
        <p:nvSpPr>
          <p:cNvPr id="182274" name="Rectangle 3"/>
          <p:cNvSpPr>
            <a:spLocks noGrp="1" noChangeArrowheads="1"/>
          </p:cNvSpPr>
          <p:nvPr>
            <p:ph type="body" idx="1"/>
          </p:nvPr>
        </p:nvSpPr>
        <p:spPr>
          <a:xfrm>
            <a:off x="76200" y="685800"/>
            <a:ext cx="8839200" cy="4525962"/>
          </a:xfrm>
        </p:spPr>
        <p:txBody>
          <a:bodyPr/>
          <a:lstStyle/>
          <a:p>
            <a:endParaRPr lang="en-US" sz="1000" dirty="0" smtClean="0"/>
          </a:p>
          <a:p>
            <a:r>
              <a:rPr lang="en-US" sz="2800" dirty="0" smtClean="0"/>
              <a:t>Aalen-Johansen estimators censors those who are:</a:t>
            </a:r>
          </a:p>
          <a:p>
            <a:pPr lvl="1"/>
            <a:r>
              <a:rPr lang="en-US" sz="2400" dirty="0" smtClean="0"/>
              <a:t>still in follow-up at the end of the study and have not had the event of interest or a competing event (administrative censoring)</a:t>
            </a:r>
          </a:p>
          <a:p>
            <a:pPr lvl="1"/>
            <a:r>
              <a:rPr lang="en-US" sz="2400" dirty="0"/>
              <a:t>l</a:t>
            </a:r>
            <a:r>
              <a:rPr lang="en-US" sz="2400" dirty="0" smtClean="0"/>
              <a:t>ost to follow-up (drop out) </a:t>
            </a:r>
          </a:p>
          <a:p>
            <a:pPr lvl="1"/>
            <a:endParaRPr lang="en-US" sz="1400" dirty="0" smtClean="0"/>
          </a:p>
          <a:p>
            <a:r>
              <a:rPr lang="en-US" sz="2800" dirty="0" smtClean="0"/>
              <a:t>To get valid estimates, we must make </a:t>
            </a:r>
            <a:r>
              <a:rPr lang="en-US" sz="2800" b="1" dirty="0" smtClean="0"/>
              <a:t>the same assumptions as in K-M</a:t>
            </a:r>
            <a:r>
              <a:rPr lang="en-US" sz="2800" dirty="0" smtClean="0"/>
              <a:t> that censoring is non-informative  </a:t>
            </a:r>
          </a:p>
          <a:p>
            <a:pPr lvl="1"/>
            <a:r>
              <a:rPr lang="en-US" sz="2400" dirty="0" smtClean="0"/>
              <a:t>i.e. incidence of outcome(s) is the same in those censored as in those remaining in the study.    </a:t>
            </a:r>
          </a:p>
          <a:p>
            <a:pPr lvl="1"/>
            <a:endParaRPr lang="en-US" sz="500" dirty="0" smtClean="0"/>
          </a:p>
          <a:p>
            <a:r>
              <a:rPr lang="en-US" sz="2800" dirty="0" smtClean="0"/>
              <a:t>A-J does not solve our problem of possible bias with loss to follow-up</a:t>
            </a:r>
          </a:p>
          <a:p>
            <a:pPr lvl="1"/>
            <a:r>
              <a:rPr lang="en-US" sz="2400" dirty="0" smtClean="0"/>
              <a:t>Without actually knowing what happened to those who drop out, we are susceptible to bias just as we are in K-M</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smtClean="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smtClean="0"/>
              <a:t>Download user-written file “stcompet” from internet</a:t>
            </a:r>
          </a:p>
          <a:p>
            <a:pPr lvl="1"/>
            <a:r>
              <a:rPr lang="en-US" sz="2200" dirty="0" smtClean="0"/>
              <a:t>command: ssc install stcompet, replace</a:t>
            </a:r>
          </a:p>
          <a:p>
            <a:pPr lvl="1"/>
            <a:endParaRPr lang="en-US" sz="600" dirty="0" smtClean="0"/>
          </a:p>
          <a:p>
            <a:r>
              <a:rPr lang="en-US" sz="2200" b="1" dirty="0" smtClean="0"/>
              <a:t>Within survival analysis dataset, instead of failure variable having only two values (0 = censor; 1=event), make sure there are additional values for each competing event type</a:t>
            </a:r>
          </a:p>
          <a:p>
            <a:pPr lvl="1"/>
            <a:r>
              <a:rPr lang="en-US" sz="2000" dirty="0" smtClean="0"/>
              <a:t>e.g., 0=censor; 1=event of interest; 2=competing event </a:t>
            </a:r>
          </a:p>
          <a:p>
            <a:pPr lvl="1"/>
            <a:endParaRPr lang="en-US" sz="800" dirty="0" smtClean="0"/>
          </a:p>
          <a:p>
            <a:r>
              <a:rPr lang="en-US" sz="2200" b="1" dirty="0" smtClean="0"/>
              <a:t>stset data, with special attention towards telling Stata which is the event of interest (e.g., if “outcome” is failure variable)</a:t>
            </a:r>
          </a:p>
          <a:p>
            <a:pPr lvl="1"/>
            <a:r>
              <a:rPr lang="en-US" sz="2000" dirty="0" smtClean="0"/>
              <a:t>command:  stset time, failure(outcome=1)</a:t>
            </a:r>
          </a:p>
          <a:p>
            <a:pPr lvl="1"/>
            <a:endParaRPr lang="en-US" sz="1000" dirty="0" smtClean="0"/>
          </a:p>
          <a:p>
            <a:r>
              <a:rPr lang="en-US" sz="2200" b="1" dirty="0" smtClean="0"/>
              <a:t>Declare the competing events &amp; calculate cumulative incidence</a:t>
            </a:r>
          </a:p>
          <a:p>
            <a:pPr lvl="1"/>
            <a:r>
              <a:rPr lang="en-US" sz="2000" dirty="0" smtClean="0"/>
              <a:t>command: stcompet cif=ci, compet1(2)</a:t>
            </a:r>
          </a:p>
          <a:p>
            <a:endParaRPr lang="en-US" sz="1000" dirty="0" smtClean="0"/>
          </a:p>
          <a:p>
            <a:r>
              <a:rPr lang="en-US" sz="2200" b="1" dirty="0" smtClean="0"/>
              <a:t>Tease out event of interest-specific cumulative incidence</a:t>
            </a:r>
          </a:p>
          <a:p>
            <a:pPr lvl="1"/>
            <a:r>
              <a:rPr lang="en-US" sz="2000" dirty="0" smtClean="0"/>
              <a:t>command: gen cuminc1 = cif if outcome==1</a:t>
            </a:r>
          </a:p>
          <a:p>
            <a:endParaRPr lang="en-US" sz="1000" dirty="0" smtClean="0"/>
          </a:p>
          <a:p>
            <a:endParaRPr lang="en-US" sz="2200" b="1" dirty="0" smtClean="0"/>
          </a:p>
        </p:txBody>
      </p:sp>
    </p:spTree>
    <p:extLst>
      <p:ext uri="{BB962C8B-B14F-4D97-AF65-F5344CB8AC3E}">
        <p14:creationId xmlns:p14="http://schemas.microsoft.com/office/powerpoint/2010/main" val="3803042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26595</TotalTime>
  <Words>27716</Words>
  <Application>Microsoft Office PowerPoint</Application>
  <PresentationFormat>On-screen Show (4:3)</PresentationFormat>
  <Paragraphs>1820</Paragraphs>
  <Slides>115</Slides>
  <Notes>114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115</vt:i4>
      </vt:variant>
    </vt:vector>
  </HeadingPairs>
  <TitlesOfParts>
    <vt:vector size="119" baseType="lpstr">
      <vt:lpstr>Blank Presentation</vt:lpstr>
      <vt:lpstr>Worksheet</vt:lpstr>
      <vt:lpstr>Equation</vt:lpstr>
      <vt:lpstr>Chart</vt:lpstr>
      <vt:lpstr>Descriptive and Analytic Goals</vt:lpstr>
      <vt:lpstr>PowerPoint Presentation</vt:lpstr>
      <vt:lpstr>PowerPoint Presentation</vt:lpstr>
      <vt:lpstr>The Three Elements in Measures of Disease Incidence</vt:lpstr>
      <vt:lpstr>PowerPoint Presentation</vt:lpstr>
      <vt:lpstr>Risk versus Rate </vt:lpstr>
      <vt:lpstr>PowerPoint Presentation</vt:lpstr>
      <vt:lpstr>“Average” Incidence Rates</vt:lpstr>
      <vt:lpstr>PowerPoint Presentation</vt:lpstr>
      <vt:lpstr>“Average” Incidence Rates</vt:lpstr>
      <vt:lpstr>PowerPoint Presentation</vt:lpstr>
      <vt:lpstr>Fixed cohort study with individual-level data</vt:lpstr>
      <vt:lpstr>PowerPoint Presentation</vt:lpstr>
      <vt:lpstr>PowerPoint Presentation</vt:lpstr>
      <vt:lpstr>PowerPoint Presentation</vt:lpstr>
      <vt:lpstr>PowerPoint Presentation</vt:lpstr>
      <vt:lpstr>Method 2: Calculating Incidence Rate  Without Individual-level Follow-up:  Most often seen &amp; best exemplified in dynamic cohorts </vt:lpstr>
      <vt:lpstr>Large Population Incidence Rates</vt:lpstr>
      <vt:lpstr>Pancreatic Cancer Rate – SF County 2010</vt:lpstr>
      <vt:lpstr>PowerPoint Presentation</vt:lpstr>
      <vt:lpstr>Example of Fixed Cohort Study</vt:lpstr>
      <vt:lpstr>What if this is all you knew?</vt:lpstr>
      <vt:lpstr>PowerPoint Presentation</vt:lpstr>
      <vt:lpstr>Average population (Group data) rates versus individual-level approach</vt:lpstr>
      <vt:lpstr>Note on terminology:   Average incidence rate based on group vs. individual data</vt:lpstr>
      <vt:lpstr>Incidence rate value depends on time units </vt:lpstr>
      <vt:lpstr>PowerPoint Presentation</vt:lpstr>
      <vt:lpstr>PowerPoint Presentation</vt:lpstr>
      <vt:lpstr>Assumption for meaningful interpretation of average incidence rate i.e., what do we need for average incidence rate to be relevant?</vt:lpstr>
      <vt:lpstr>PowerPoint Presentation</vt:lpstr>
      <vt:lpstr>When to suspect that the rate is not constant over time?</vt:lpstr>
      <vt:lpstr>When is a constant rate more likely? </vt:lpstr>
      <vt:lpstr> Example: Rate is not constant Mortality in Children with End Stage Renal Disease  </vt:lpstr>
      <vt:lpstr>Reporting average incidence rates: Provide context to help readers interpret them</vt:lpstr>
      <vt:lpstr>PowerPoint Presentation</vt:lpstr>
      <vt:lpstr>Potential Weakness of Census Data</vt:lpstr>
      <vt:lpstr>Invasive Breast Cancer Incidence Rates for Marin County versus Other California Counties, 1995-2000</vt:lpstr>
      <vt:lpstr>Invasive Breast Cancer Incidence Rates for Marin County versus Other California Counties, 1995-2000</vt:lpstr>
      <vt:lpstr>PowerPoint Presentation</vt:lpstr>
      <vt:lpstr>PowerPoint Presentation</vt:lpstr>
      <vt:lpstr>(2a) Comparing a rate from a fixed cohort to the rate in the general (dynamic) population</vt:lpstr>
      <vt:lpstr>PowerPoint Presentation</vt:lpstr>
      <vt:lpstr>PowerPoint Presentation</vt:lpstr>
      <vt:lpstr>Standardized Mortality Ratio</vt:lpstr>
      <vt:lpstr>Obtaining an expected # deaths for comparison</vt:lpstr>
      <vt:lpstr>Standardized Mortality Ratio</vt:lpstr>
      <vt:lpstr>Another example of SMR:  Is mortality higher after a fracture?</vt:lpstr>
      <vt:lpstr>(2b) Comparing hip fracture incidence in different dynamic populations</vt:lpstr>
      <vt:lpstr>Comparing Two Dynamic Populations</vt:lpstr>
      <vt:lpstr>Why Use Average Incidence Rates?</vt:lpstr>
      <vt:lpstr>(3) To estimate incidence of outcomes when exposures are time-varying </vt:lpstr>
      <vt:lpstr>Calculating stratified average incidence rates in cohorts</vt:lpstr>
      <vt:lpstr>PowerPoint Presentation</vt:lpstr>
      <vt:lpstr>A given patient can contribute exposed and unexposed follow-up time</vt:lpstr>
      <vt:lpstr>PowerPoint Presentation</vt:lpstr>
      <vt:lpstr>PowerPoint Presentation</vt:lpstr>
      <vt:lpstr>PowerPoint Presentation</vt:lpstr>
      <vt:lpstr>Average Incidence Rate:  Most Useful if Rate is Constant</vt:lpstr>
      <vt:lpstr>Constant Rate</vt:lpstr>
      <vt:lpstr>Constant Rate</vt:lpstr>
      <vt:lpstr>Instantaneous Incidence Rate</vt:lpstr>
      <vt:lpstr>Hazard Function  (a type of Conditional  Failure Rate)</vt:lpstr>
      <vt:lpstr>Denominator is time</vt:lpstr>
      <vt:lpstr>Hazard Function  (Instantaneous probability of some event)</vt:lpstr>
      <vt:lpstr>PowerPoint Presentation</vt:lpstr>
      <vt:lpstr>PowerPoint Presentation</vt:lpstr>
      <vt:lpstr>When time interval goes to zero</vt:lpstr>
      <vt:lpstr>Properties of Hazard Function</vt:lpstr>
      <vt:lpstr>Hazard function for mortality in general U.S. population</vt:lpstr>
      <vt:lpstr>Assumption for meaningful interpretation of average incidence rate i.e., what do we need for average incidence rate to be relevant?</vt:lpstr>
      <vt:lpstr>Estimating hazard function in Stata</vt:lpstr>
      <vt:lpstr>Hypoglycemia with Oral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Relationship between hazard function and survival function with a  constant hazard</vt:lpstr>
      <vt:lpstr>From average incidence rate to cumulative survival/incidence</vt:lpstr>
      <vt:lpstr>Survival and Hazard</vt:lpstr>
      <vt:lpstr>PowerPoint Presentation</vt:lpstr>
      <vt:lpstr>Which depiction of incidence is best to show?</vt:lpstr>
      <vt:lpstr>PowerPoint Presentation</vt:lpstr>
      <vt:lpstr>Rates:  What to do about  Drop-out and Competing Events</vt:lpstr>
      <vt:lpstr>Is native interpretation of rate satisfying &amp; meaningful for descriptive objectives? </vt:lpstr>
      <vt:lpstr>In a rate calculation, what does it mean to prefer elimination of drop-out?</vt:lpstr>
      <vt:lpstr>In a rate calculation, what does it mean to accommodate competing events?</vt:lpstr>
      <vt:lpstr>If we are willing to include all competing events in rate calculation, why not for Kaplan-Meier?</vt:lpstr>
      <vt:lpstr>If we are willing to include all competing events in rate calculation, why not for Kaplan-Meier?</vt:lpstr>
      <vt:lpstr>PowerPoint Presentation</vt:lpstr>
      <vt:lpstr>Solution for Competing Events in Cumulative Incidence Estimation</vt:lpstr>
      <vt:lpstr>Solution for Competing Events in Cumulative Incidence Estimation</vt:lpstr>
      <vt:lpstr>Solution for Competing Events in Cumulative Incidence Estimation</vt:lpstr>
      <vt:lpstr>Cumulative incidence – Aalen-Johansen estimator</vt:lpstr>
      <vt:lpstr>Final status of first 9 patients</vt:lpstr>
      <vt:lpstr>Survival without event or competing event</vt:lpstr>
      <vt:lpstr>Cumulative incidence of primary event of interest</vt:lpstr>
      <vt:lpstr>Aalen-Johansen Estimator and Loss to Follow-up</vt:lpstr>
      <vt:lpstr>Implementing Aalen-Johansen Estimator in Stata</vt:lpstr>
      <vt:lpstr>Implementing Aalen-Johansen Estimator in Stata</vt:lpstr>
      <vt:lpstr>Example: Cumulative incidence of fracture in Iceland after age 50</vt:lpstr>
      <vt:lpstr>How commonly are the appropriate techniques being practiced in the literature?</vt:lpstr>
      <vt:lpstr>Competing Events in Incidence Estimation</vt:lpstr>
      <vt:lpstr>Incidence in Clinical Research/Epidemiology</vt:lpstr>
      <vt:lpstr>Summary</vt:lpstr>
      <vt:lpstr>Measures of Disease Occurrence by Study Design</vt:lpstr>
      <vt:lpstr>Extra Slides</vt:lpstr>
      <vt:lpstr>How to report incidence</vt:lpstr>
      <vt:lpstr>Proposing incidence objectives in a grant</vt:lpstr>
      <vt:lpstr>Waiting Time Property of Incidence Rates </vt:lpstr>
      <vt:lpstr>Direct and Indirect Standardization</vt:lpstr>
      <vt:lpstr>Direct Age Standardization</vt:lpstr>
      <vt:lpstr>High and low constant incidence rates and cumulative incidence</vt:lpstr>
      <vt:lpstr>Effect of high and low constant incidence rates on cumulative incidence</vt:lpstr>
      <vt:lpstr>Competing Events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1198</cp:revision>
  <cp:lastPrinted>2014-09-26T21:10:44Z</cp:lastPrinted>
  <dcterms:created xsi:type="dcterms:W3CDTF">2001-10-07T01:10:36Z</dcterms:created>
  <dcterms:modified xsi:type="dcterms:W3CDTF">2017-09-26T05:46:28Z</dcterms:modified>
</cp:coreProperties>
</file>